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Lst>
  <p:notesMasterIdLst>
    <p:notesMasterId r:id="rId21"/>
  </p:notesMasterIdLst>
  <p:handoutMasterIdLst>
    <p:handoutMasterId r:id="rId22"/>
  </p:handoutMasterIdLst>
  <p:sldIdLst>
    <p:sldId id="258" r:id="rId6"/>
    <p:sldId id="259" r:id="rId7"/>
    <p:sldId id="288" r:id="rId8"/>
    <p:sldId id="290" r:id="rId9"/>
    <p:sldId id="348" r:id="rId10"/>
    <p:sldId id="347" r:id="rId11"/>
    <p:sldId id="303" r:id="rId12"/>
    <p:sldId id="349" r:id="rId13"/>
    <p:sldId id="350" r:id="rId14"/>
    <p:sldId id="352" r:id="rId15"/>
    <p:sldId id="356" r:id="rId16"/>
    <p:sldId id="334" r:id="rId17"/>
    <p:sldId id="316" r:id="rId18"/>
    <p:sldId id="351" r:id="rId19"/>
    <p:sldId id="3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B3"/>
    <a:srgbClr val="00508F"/>
    <a:srgbClr val="B913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7FE042-E345-4554-A77B-2CFEED624DE6}" v="3" dt="2021-02-08T14:45:49.128"/>
    <p1510:client id="{68A83934-8226-4448-99DA-3769AD784E4E}" v="1" dt="2021-02-08T13:45:07.708"/>
    <p1510:client id="{9BD8929F-6378-48E2-BF16-7D0261B1EFB6}" v="49" dt="2021-02-08T14:43:20.410"/>
    <p1510:client id="{9E357507-9979-4E00-A86E-056D6CB1FDFF}" v="556" dt="2021-02-08T14:33:58.115"/>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98" autoAdjust="0"/>
    <p:restoredTop sz="94624"/>
  </p:normalViewPr>
  <p:slideViewPr>
    <p:cSldViewPr snapToGrid="0" snapToObjects="1">
      <p:cViewPr varScale="1">
        <p:scale>
          <a:sx n="97" d="100"/>
          <a:sy n="97" d="100"/>
        </p:scale>
        <p:origin x="78" y="300"/>
      </p:cViewPr>
      <p:guideLst/>
    </p:cSldViewPr>
  </p:slideViewPr>
  <p:notesTextViewPr>
    <p:cViewPr>
      <p:scale>
        <a:sx n="1" d="1"/>
        <a:sy n="1" d="1"/>
      </p:scale>
      <p:origin x="0" y="0"/>
    </p:cViewPr>
  </p:notesTextViewPr>
  <p:notesViewPr>
    <p:cSldViewPr snapToGrid="0" snapToObjects="1">
      <p:cViewPr varScale="1">
        <p:scale>
          <a:sx n="85" d="100"/>
          <a:sy n="85" d="100"/>
        </p:scale>
        <p:origin x="3928"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BCC953-5274-FD4B-B672-876EF909323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F8D6D2-8495-8448-802F-D446A82F464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E8036C-DDC0-A04E-8305-EEF197BDF007}" type="datetimeFigureOut">
              <a:rPr lang="en-US" smtClean="0"/>
              <a:t>2/8/2021</a:t>
            </a:fld>
            <a:endParaRPr lang="en-US"/>
          </a:p>
        </p:txBody>
      </p:sp>
      <p:sp>
        <p:nvSpPr>
          <p:cNvPr id="4" name="Footer Placeholder 3">
            <a:extLst>
              <a:ext uri="{FF2B5EF4-FFF2-40B4-BE49-F238E27FC236}">
                <a16:creationId xmlns:a16="http://schemas.microsoft.com/office/drawing/2014/main" id="{6BE65C08-AE63-6C46-98F5-8765CFF783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E78BDE-7521-924C-B054-0967B360E4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BED001-7498-FA40-8501-CBA33668EF05}" type="slidenum">
              <a:rPr lang="en-US" smtClean="0"/>
              <a:t>‹#›</a:t>
            </a:fld>
            <a:endParaRPr lang="en-US"/>
          </a:p>
        </p:txBody>
      </p:sp>
    </p:spTree>
    <p:extLst>
      <p:ext uri="{BB962C8B-B14F-4D97-AF65-F5344CB8AC3E}">
        <p14:creationId xmlns:p14="http://schemas.microsoft.com/office/powerpoint/2010/main" val="3617625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7A0CF0-8BAD-4A7A-A991-08280E07DCF8}" type="datetimeFigureOut">
              <a:rPr lang="en-US" smtClean="0"/>
              <a:t>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6981CF-3E7E-4061-8C0D-1EDDBA774AEF}" type="slidenum">
              <a:rPr lang="en-US" smtClean="0"/>
              <a:t>‹#›</a:t>
            </a:fld>
            <a:endParaRPr lang="en-US"/>
          </a:p>
        </p:txBody>
      </p:sp>
    </p:spTree>
    <p:extLst>
      <p:ext uri="{BB962C8B-B14F-4D97-AF65-F5344CB8AC3E}">
        <p14:creationId xmlns:p14="http://schemas.microsoft.com/office/powerpoint/2010/main" val="3953654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6981CF-3E7E-4061-8C0D-1EDDBA774AEF}" type="slidenum">
              <a:rPr lang="en-US" smtClean="0"/>
              <a:t>9</a:t>
            </a:fld>
            <a:endParaRPr lang="en-US"/>
          </a:p>
        </p:txBody>
      </p:sp>
    </p:spTree>
    <p:extLst>
      <p:ext uri="{BB962C8B-B14F-4D97-AF65-F5344CB8AC3E}">
        <p14:creationId xmlns:p14="http://schemas.microsoft.com/office/powerpoint/2010/main" val="189970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6981CF-3E7E-4061-8C0D-1EDDBA774AEF}" type="slidenum">
              <a:rPr lang="en-US" smtClean="0"/>
              <a:t>10</a:t>
            </a:fld>
            <a:endParaRPr lang="en-US"/>
          </a:p>
        </p:txBody>
      </p:sp>
    </p:spTree>
    <p:extLst>
      <p:ext uri="{BB962C8B-B14F-4D97-AF65-F5344CB8AC3E}">
        <p14:creationId xmlns:p14="http://schemas.microsoft.com/office/powerpoint/2010/main" val="3792560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6981CF-3E7E-4061-8C0D-1EDDBA774AEF}" type="slidenum">
              <a:rPr lang="en-US" smtClean="0"/>
              <a:t>11</a:t>
            </a:fld>
            <a:endParaRPr lang="en-US"/>
          </a:p>
        </p:txBody>
      </p:sp>
    </p:spTree>
    <p:extLst>
      <p:ext uri="{BB962C8B-B14F-4D97-AF65-F5344CB8AC3E}">
        <p14:creationId xmlns:p14="http://schemas.microsoft.com/office/powerpoint/2010/main" val="2646416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6981CF-3E7E-4061-8C0D-1EDDBA774AEF}" type="slidenum">
              <a:rPr lang="en-US" smtClean="0"/>
              <a:t>15</a:t>
            </a:fld>
            <a:endParaRPr lang="en-US"/>
          </a:p>
        </p:txBody>
      </p:sp>
    </p:spTree>
    <p:extLst>
      <p:ext uri="{BB962C8B-B14F-4D97-AF65-F5344CB8AC3E}">
        <p14:creationId xmlns:p14="http://schemas.microsoft.com/office/powerpoint/2010/main" val="32192026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emf"/><Relationship Id="rId2" Type="http://schemas.openxmlformats.org/officeDocument/2006/relationships/image" Target="../media/image3.jpg"/><Relationship Id="rId1" Type="http://schemas.openxmlformats.org/officeDocument/2006/relationships/slideMaster" Target="../slideMasters/slideMaster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4381DEF-C986-CE4B-BD65-565DDC3716EF}"/>
              </a:ext>
            </a:extLst>
          </p:cNvPr>
          <p:cNvSpPr txBox="1"/>
          <p:nvPr userDrawn="1"/>
        </p:nvSpPr>
        <p:spPr>
          <a:xfrm>
            <a:off x="16357600" y="-1346200"/>
            <a:ext cx="184731" cy="369332"/>
          </a:xfrm>
          <a:prstGeom prst="rect">
            <a:avLst/>
          </a:prstGeom>
          <a:blipFill>
            <a:blip r:embed="rId2"/>
            <a:stretch>
              <a:fillRect/>
            </a:stretch>
          </a:blipFill>
        </p:spPr>
        <p:txBody>
          <a:bodyPr wrap="none" rtlCol="0">
            <a:spAutoFit/>
          </a:bodyPr>
          <a:lstStyle/>
          <a:p>
            <a:endParaRPr lang="en-US" dirty="0"/>
          </a:p>
        </p:txBody>
      </p:sp>
      <p:sp>
        <p:nvSpPr>
          <p:cNvPr id="4" name="Title 3">
            <a:extLst>
              <a:ext uri="{FF2B5EF4-FFF2-40B4-BE49-F238E27FC236}">
                <a16:creationId xmlns:a16="http://schemas.microsoft.com/office/drawing/2014/main" id="{76FD028D-3391-6E4B-879D-CB0DA0C925E2}"/>
              </a:ext>
            </a:extLst>
          </p:cNvPr>
          <p:cNvSpPr>
            <a:spLocks noGrp="1"/>
          </p:cNvSpPr>
          <p:nvPr>
            <p:ph type="title"/>
          </p:nvPr>
        </p:nvSpPr>
        <p:spPr>
          <a:xfrm>
            <a:off x="305207" y="1499316"/>
            <a:ext cx="9767047" cy="670143"/>
          </a:xfrm>
          <a:prstGeom prst="rect">
            <a:avLst/>
          </a:prstGeom>
        </p:spPr>
        <p:txBody>
          <a:bodyPr/>
          <a:lstStyle>
            <a:lvl1pPr algn="l">
              <a:defRPr b="1" i="0">
                <a:solidFill>
                  <a:schemeClr val="bg1"/>
                </a:solidFill>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45555EAB-616A-4F42-8FD1-F271EF3507B7}"/>
              </a:ext>
            </a:extLst>
          </p:cNvPr>
          <p:cNvSpPr>
            <a:spLocks noGrp="1"/>
          </p:cNvSpPr>
          <p:nvPr>
            <p:ph type="body" sz="quarter" idx="10"/>
          </p:nvPr>
        </p:nvSpPr>
        <p:spPr>
          <a:xfrm>
            <a:off x="305954" y="2312988"/>
            <a:ext cx="9640888" cy="376237"/>
          </a:xfrm>
          <a:prstGeom prst="rect">
            <a:avLst/>
          </a:prstGeom>
        </p:spPr>
        <p:txBody>
          <a:bodyPr/>
          <a:lstStyle>
            <a:lvl1pPr marL="0" indent="0" algn="l">
              <a:buNone/>
              <a:defRPr b="1" i="0">
                <a:solidFill>
                  <a:schemeClr val="bg1"/>
                </a:solidFill>
                <a:latin typeface="Helvetica" pitchFamily="2" charset="0"/>
              </a:defRPr>
            </a:lvl1pPr>
            <a:lvl2pPr marL="457200" indent="0" algn="r">
              <a:buNone/>
              <a:defRPr b="1" i="0">
                <a:solidFill>
                  <a:schemeClr val="bg1"/>
                </a:solidFill>
                <a:latin typeface="Helvetica" pitchFamily="2" charset="0"/>
              </a:defRPr>
            </a:lvl2pPr>
            <a:lvl3pPr marL="914400" indent="0" algn="r">
              <a:buNone/>
              <a:defRPr b="1" i="0">
                <a:solidFill>
                  <a:schemeClr val="bg1"/>
                </a:solidFill>
                <a:latin typeface="Helvetica" pitchFamily="2" charset="0"/>
              </a:defRPr>
            </a:lvl3pPr>
            <a:lvl4pPr marL="1371600" indent="0" algn="r">
              <a:buNone/>
              <a:defRPr b="1" i="0">
                <a:solidFill>
                  <a:schemeClr val="bg1"/>
                </a:solidFill>
                <a:latin typeface="Helvetica" pitchFamily="2" charset="0"/>
              </a:defRPr>
            </a:lvl4pPr>
            <a:lvl5pPr marL="1828800" indent="0" algn="r">
              <a:buNone/>
              <a:defRPr b="1" i="0">
                <a:solidFill>
                  <a:schemeClr val="bg1"/>
                </a:solidFill>
                <a:latin typeface="Helvetica" pitchFamily="2" charset="0"/>
              </a:defRPr>
            </a:lvl5pPr>
          </a:lstStyle>
          <a:p>
            <a:pPr lvl="0"/>
            <a:r>
              <a:rPr lang="en-US" dirty="0"/>
              <a:t>Edit Master text style</a:t>
            </a:r>
          </a:p>
        </p:txBody>
      </p:sp>
    </p:spTree>
    <p:extLst>
      <p:ext uri="{BB962C8B-B14F-4D97-AF65-F5344CB8AC3E}">
        <p14:creationId xmlns:p14="http://schemas.microsoft.com/office/powerpoint/2010/main" val="654976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CDF291-9E84-1646-8F25-96546288EB7B}"/>
              </a:ext>
            </a:extLst>
          </p:cNvPr>
          <p:cNvSpPr>
            <a:spLocks noGrp="1"/>
          </p:cNvSpPr>
          <p:nvPr>
            <p:ph type="title"/>
          </p:nvPr>
        </p:nvSpPr>
        <p:spPr>
          <a:xfrm>
            <a:off x="2294964" y="333904"/>
            <a:ext cx="9767047" cy="741861"/>
          </a:xfrm>
          <a:prstGeom prst="rect">
            <a:avLst/>
          </a:prstGeom>
        </p:spPr>
        <p:txBody>
          <a:bodyPr/>
          <a:lstStyle>
            <a:lvl1pPr>
              <a:defRPr sz="3200" b="1" i="0">
                <a:solidFill>
                  <a:schemeClr val="bg1"/>
                </a:solidFill>
                <a:latin typeface="Helvetica" pitchFamily="2" charset="0"/>
              </a:defRPr>
            </a:lvl1pPr>
          </a:lstStyle>
          <a:p>
            <a:r>
              <a:rPr lang="en-US" dirty="0"/>
              <a:t>Click to edit Master title style</a:t>
            </a:r>
          </a:p>
        </p:txBody>
      </p:sp>
      <p:sp>
        <p:nvSpPr>
          <p:cNvPr id="8" name="Content Placeholder 7">
            <a:extLst>
              <a:ext uri="{FF2B5EF4-FFF2-40B4-BE49-F238E27FC236}">
                <a16:creationId xmlns:a16="http://schemas.microsoft.com/office/drawing/2014/main" id="{101BAFC6-B385-E342-A952-15FBB6375C72}"/>
              </a:ext>
            </a:extLst>
          </p:cNvPr>
          <p:cNvSpPr>
            <a:spLocks noGrp="1"/>
          </p:cNvSpPr>
          <p:nvPr>
            <p:ph sz="quarter" idx="10"/>
          </p:nvPr>
        </p:nvSpPr>
        <p:spPr>
          <a:xfrm>
            <a:off x="358775" y="1487488"/>
            <a:ext cx="11474450" cy="51101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458039E1-C115-4E45-9F19-9623A96AE543}"/>
              </a:ext>
            </a:extLst>
          </p:cNvPr>
          <p:cNvSpPr txBox="1"/>
          <p:nvPr userDrawn="1"/>
        </p:nvSpPr>
        <p:spPr>
          <a:xfrm>
            <a:off x="11416145" y="6331527"/>
            <a:ext cx="645866" cy="307777"/>
          </a:xfrm>
          <a:prstGeom prst="rect">
            <a:avLst/>
          </a:prstGeom>
          <a:noFill/>
        </p:spPr>
        <p:txBody>
          <a:bodyPr wrap="square" rtlCol="0">
            <a:spAutoFit/>
          </a:bodyPr>
          <a:lstStyle/>
          <a:p>
            <a:fld id="{C1A21BEB-E6AF-8543-A28C-517C28B75FC2}" type="slidenum">
              <a:rPr lang="en-US" sz="1400" smtClean="0"/>
              <a:t>‹#›</a:t>
            </a:fld>
            <a:endParaRPr lang="en-US" sz="1400" dirty="0"/>
          </a:p>
        </p:txBody>
      </p:sp>
    </p:spTree>
    <p:extLst>
      <p:ext uri="{BB962C8B-B14F-4D97-AF65-F5344CB8AC3E}">
        <p14:creationId xmlns:p14="http://schemas.microsoft.com/office/powerpoint/2010/main" val="18704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D94D061-561F-CA40-A8FF-187EBE8E9B9F}"/>
              </a:ext>
            </a:extLst>
          </p:cNvPr>
          <p:cNvPicPr>
            <a:picLocks noChangeAspect="1"/>
          </p:cNvPicPr>
          <p:nvPr userDrawn="1"/>
        </p:nvPicPr>
        <p:blipFill rotWithShape="1">
          <a:blip r:embed="rId2"/>
          <a:srcRect l="1572" t="12907" r="7518" b="10397"/>
          <a:stretch/>
        </p:blipFill>
        <p:spPr>
          <a:xfrm>
            <a:off x="0" y="-1"/>
            <a:ext cx="12192000" cy="6858001"/>
          </a:xfrm>
          <a:prstGeom prst="rect">
            <a:avLst/>
          </a:prstGeom>
        </p:spPr>
      </p:pic>
      <p:sp>
        <p:nvSpPr>
          <p:cNvPr id="2" name="Footer Placeholder 1"/>
          <p:cNvSpPr>
            <a:spLocks noGrp="1"/>
          </p:cNvSpPr>
          <p:nvPr>
            <p:ph type="ftr" sz="quarter" idx="10"/>
          </p:nvPr>
        </p:nvSpPr>
        <p:spPr>
          <a:xfrm>
            <a:off x="304800" y="6437376"/>
            <a:ext cx="8534400" cy="182880"/>
          </a:xfrm>
        </p:spPr>
        <p:txBody>
          <a:bodyPr/>
          <a:lstStyle>
            <a:lvl1pPr>
              <a:defRPr>
                <a:solidFill>
                  <a:schemeClr val="tx1"/>
                </a:solidFill>
              </a:defRPr>
            </a:lvl1pPr>
          </a:lstStyle>
          <a:p>
            <a:r>
              <a:rPr lang="de-DE"/>
              <a:t>Think CityName / DOC ID / Month XX, 2018 / © 2018 IBM Corporation</a:t>
            </a:r>
            <a:endParaRPr lang="en-US" dirty="0"/>
          </a:p>
        </p:txBody>
      </p:sp>
      <p:sp>
        <p:nvSpPr>
          <p:cNvPr id="4" name="Title 3"/>
          <p:cNvSpPr>
            <a:spLocks noGrp="1"/>
          </p:cNvSpPr>
          <p:nvPr>
            <p:ph type="title"/>
          </p:nvPr>
        </p:nvSpPr>
        <p:spPr>
          <a:xfrm>
            <a:off x="304800" y="271708"/>
            <a:ext cx="5486401" cy="5972459"/>
          </a:xfrm>
        </p:spPr>
        <p:txBody>
          <a:bodyPr/>
          <a:lstStyle>
            <a:lvl1pPr>
              <a:lnSpc>
                <a:spcPct val="90000"/>
              </a:lnSpc>
              <a:defRPr sz="3200" b="0">
                <a:solidFill>
                  <a:schemeClr val="tx1"/>
                </a:solidFill>
              </a:defRPr>
            </a:lvl1pPr>
          </a:lstStyle>
          <a:p>
            <a:r>
              <a:rPr lang="en-US" dirty="0"/>
              <a:t>Click to edit Master title style</a:t>
            </a:r>
          </a:p>
        </p:txBody>
      </p:sp>
      <p:pic>
        <p:nvPicPr>
          <p:cNvPr id="6" name="Picture 5"/>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11191749" y="6273801"/>
            <a:ext cx="695452" cy="281940"/>
          </a:xfrm>
          <a:prstGeom prst="rect">
            <a:avLst/>
          </a:prstGeom>
        </p:spPr>
      </p:pic>
      <p:pic>
        <p:nvPicPr>
          <p:cNvPr id="8" name="Picture 7" descr="ibm_gry.png">
            <a:extLst>
              <a:ext uri="{FF2B5EF4-FFF2-40B4-BE49-F238E27FC236}">
                <a16:creationId xmlns:a16="http://schemas.microsoft.com/office/drawing/2014/main" id="{22B134EF-3614-D944-99D8-9EDC60243973}"/>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11193901" y="6273906"/>
            <a:ext cx="695452" cy="281961"/>
          </a:xfrm>
          <a:prstGeom prst="rect">
            <a:avLst/>
          </a:prstGeom>
        </p:spPr>
      </p:pic>
      <p:pic>
        <p:nvPicPr>
          <p:cNvPr id="9" name="Picture 8">
            <a:extLst>
              <a:ext uri="{FF2B5EF4-FFF2-40B4-BE49-F238E27FC236}">
                <a16:creationId xmlns:a16="http://schemas.microsoft.com/office/drawing/2014/main" id="{B9F5B1B1-710C-6144-943D-4044ACC7FE07}"/>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2" r="46255" b="-2036"/>
          <a:stretch/>
        </p:blipFill>
        <p:spPr>
          <a:xfrm>
            <a:off x="9655700" y="288641"/>
            <a:ext cx="930053" cy="243551"/>
          </a:xfrm>
          <a:prstGeom prst="rect">
            <a:avLst/>
          </a:prstGeom>
        </p:spPr>
      </p:pic>
      <p:sp>
        <p:nvSpPr>
          <p:cNvPr id="10" name="TextBox 9">
            <a:extLst>
              <a:ext uri="{FF2B5EF4-FFF2-40B4-BE49-F238E27FC236}">
                <a16:creationId xmlns:a16="http://schemas.microsoft.com/office/drawing/2014/main" id="{F1819E15-7B19-5B43-AF35-85D01A268BC4}"/>
              </a:ext>
            </a:extLst>
          </p:cNvPr>
          <p:cNvSpPr txBox="1"/>
          <p:nvPr userDrawn="1"/>
        </p:nvSpPr>
        <p:spPr>
          <a:xfrm>
            <a:off x="9511696" y="532191"/>
            <a:ext cx="2680304" cy="482120"/>
          </a:xfrm>
          <a:prstGeom prst="rect">
            <a:avLst/>
          </a:prstGeom>
          <a:noFill/>
        </p:spPr>
        <p:txBody>
          <a:bodyPr wrap="square" rtlCol="0">
            <a:spAutoFit/>
          </a:bodyPr>
          <a:lstStyle/>
          <a:p>
            <a:r>
              <a:rPr lang="en-US" sz="2533" dirty="0"/>
              <a:t>CityName</a:t>
            </a:r>
          </a:p>
        </p:txBody>
      </p:sp>
    </p:spTree>
    <p:extLst>
      <p:ext uri="{BB962C8B-B14F-4D97-AF65-F5344CB8AC3E}">
        <p14:creationId xmlns:p14="http://schemas.microsoft.com/office/powerpoint/2010/main" val="3059193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p:bg>
      <p:bgPr>
        <a:solidFill>
          <a:srgbClr val="C9DEFF"/>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tx1"/>
                </a:solidFill>
              </a:defRPr>
            </a:lvl1pPr>
          </a:lstStyle>
          <a:p>
            <a:r>
              <a:rPr lang="de-DE"/>
              <a:t>Think CityName / DOC ID / Month XX, 2018 / © 2018 IBM Corporation</a:t>
            </a:r>
            <a:endParaRPr lang="en-US" dirty="0"/>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304800" y="268224"/>
            <a:ext cx="5486400" cy="5991669"/>
          </a:xfrm>
        </p:spPr>
        <p:txBody>
          <a:bodyPr/>
          <a:lstStyle>
            <a:lvl1pPr>
              <a:lnSpc>
                <a:spcPct val="90000"/>
              </a:lnSpc>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786062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with page contents)">
    <p:bg>
      <p:bgPr>
        <a:solidFill>
          <a:srgbClr val="C9DE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4096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304800" y="1498600"/>
            <a:ext cx="5486400" cy="4779264"/>
          </a:xfrm>
        </p:spPr>
        <p:txBody>
          <a:bodyPr/>
          <a:lstStyle>
            <a:lvl1pPr marL="0" indent="0">
              <a:spcBef>
                <a:spcPts val="0"/>
              </a:spcBef>
              <a:tabLst>
                <a:tab pos="5253435" algn="dec"/>
              </a:tabLst>
              <a:defRPr/>
            </a:lvl1pPr>
            <a:lvl2pPr marL="230712" indent="-230712">
              <a:spcBef>
                <a:spcPts val="0"/>
              </a:spcBef>
              <a:tabLst/>
              <a:defRPr/>
            </a:lvl2pPr>
            <a:lvl3pPr>
              <a:spcBef>
                <a:spcPts val="0"/>
              </a:spcBef>
              <a:defRPr/>
            </a:lvl3pPr>
            <a:lvl4pPr>
              <a:spcBef>
                <a:spcPts val="0"/>
              </a:spcBef>
              <a:defRPr/>
            </a:lvl4pPr>
            <a:lvl5pPr>
              <a:spcBef>
                <a:spcPts val="0"/>
              </a:spcBef>
              <a:defRPr/>
            </a:lvl5pPr>
          </a:lstStyle>
          <a:p>
            <a:pPr marL="0" marR="0" lvl="0" indent="0" algn="l" defTabSz="609585" rtl="0" eaLnBrk="1" fontAlgn="auto" latinLnBrk="0" hangingPunct="1">
              <a:lnSpc>
                <a:spcPct val="100000"/>
              </a:lnSpc>
              <a:spcBef>
                <a:spcPts val="0"/>
              </a:spcBef>
              <a:spcAft>
                <a:spcPts val="0"/>
              </a:spcAft>
              <a:buClrTx/>
              <a:buSzTx/>
              <a:buFont typeface="Arial"/>
              <a:buNone/>
              <a:tabLst>
                <a:tab pos="5364346"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6400800" y="1498600"/>
            <a:ext cx="5486400" cy="4779264"/>
          </a:xfrm>
        </p:spPr>
        <p:txBody>
          <a:bodyPr/>
          <a:lstStyle>
            <a:lvl1pPr marL="0" indent="0">
              <a:spcBef>
                <a:spcPts val="0"/>
              </a:spcBef>
              <a:tabLst>
                <a:tab pos="525343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609585" rtl="0" eaLnBrk="1" fontAlgn="auto" latinLnBrk="0" hangingPunct="1">
              <a:lnSpc>
                <a:spcPct val="100000"/>
              </a:lnSpc>
              <a:spcBef>
                <a:spcPts val="1467"/>
              </a:spcBef>
              <a:spcAft>
                <a:spcPts val="0"/>
              </a:spcAft>
              <a:buClrTx/>
              <a:buSzTx/>
              <a:buFont typeface="Arial"/>
              <a:buNone/>
              <a:tabLst>
                <a:tab pos="5364346"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5044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304800" y="280417"/>
            <a:ext cx="5486400" cy="1338409"/>
          </a:xfrm>
        </p:spPr>
        <p:txBody>
          <a:bodyPr/>
          <a:lstStyle>
            <a:lvl1pPr>
              <a:defRPr sz="2133">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lvl1pPr>
              <a:defRPr>
                <a:solidFill>
                  <a:schemeClr val="tx1"/>
                </a:solidFill>
              </a:defRPr>
            </a:lvl1pPr>
          </a:lstStyle>
          <a:p>
            <a:r>
              <a:rPr lang="de-DE"/>
              <a:t>Think CityName / DOC ID / Month XX, 2018 / © 2018 IBM Corporation</a:t>
            </a:r>
            <a:endParaRPr lang="en-US" dirty="0"/>
          </a:p>
        </p:txBody>
      </p:sp>
      <p:sp>
        <p:nvSpPr>
          <p:cNvPr id="8" name="Text Placeholder 7"/>
          <p:cNvSpPr>
            <a:spLocks noGrp="1"/>
          </p:cNvSpPr>
          <p:nvPr>
            <p:ph type="body" sz="quarter" idx="12"/>
          </p:nvPr>
        </p:nvSpPr>
        <p:spPr>
          <a:xfrm>
            <a:off x="304800" y="2015407"/>
            <a:ext cx="5486400" cy="4145280"/>
          </a:xfrm>
        </p:spPr>
        <p:txBody>
          <a:bodyPr/>
          <a:lstStyle>
            <a:lvl1pPr>
              <a:lnSpc>
                <a:spcPct val="90000"/>
              </a:lnSpc>
              <a:spcBef>
                <a:spcPts val="0"/>
              </a:spcBef>
              <a:defRPr sz="128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284784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304800" y="280417"/>
            <a:ext cx="5486400" cy="1338409"/>
          </a:xfrm>
        </p:spPr>
        <p:txBody>
          <a:bodyPr/>
          <a:lstStyle>
            <a:lvl1pPr>
              <a:defRPr sz="2133">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lvl1pPr>
              <a:defRPr>
                <a:solidFill>
                  <a:schemeClr val="tx1"/>
                </a:solidFill>
              </a:defRPr>
            </a:lvl1pPr>
          </a:lstStyle>
          <a:p>
            <a:r>
              <a:rPr lang="de-DE"/>
              <a:t>Think CityName / DOC ID / Month XX, 2018 / © 2018 IBM Corporation</a:t>
            </a:r>
            <a:endParaRPr lang="en-US" dirty="0"/>
          </a:p>
        </p:txBody>
      </p:sp>
      <p:sp>
        <p:nvSpPr>
          <p:cNvPr id="8" name="Text Placeholder 7"/>
          <p:cNvSpPr>
            <a:spLocks noGrp="1"/>
          </p:cNvSpPr>
          <p:nvPr>
            <p:ph type="body" sz="quarter" idx="12"/>
          </p:nvPr>
        </p:nvSpPr>
        <p:spPr>
          <a:xfrm>
            <a:off x="304800" y="2015407"/>
            <a:ext cx="5486400" cy="4145280"/>
          </a:xfrm>
        </p:spPr>
        <p:txBody>
          <a:bodyPr/>
          <a:lstStyle>
            <a:lvl1pPr>
              <a:lnSpc>
                <a:spcPct val="90000"/>
              </a:lnSpc>
              <a:spcBef>
                <a:spcPts val="0"/>
              </a:spcBef>
              <a:defRPr sz="12800" b="1" baseline="0">
                <a:solidFill>
                  <a:schemeClr val="tx1"/>
                </a:solidFill>
              </a:defRPr>
            </a:lvl1pPr>
          </a:lstStyle>
          <a:p>
            <a:pPr lvl="0"/>
            <a:r>
              <a:rPr lang="en-US"/>
              <a:t>Click to edit Master text styles</a:t>
            </a:r>
          </a:p>
        </p:txBody>
      </p:sp>
      <p:sp>
        <p:nvSpPr>
          <p:cNvPr id="6" name="Picture Placeholder 5"/>
          <p:cNvSpPr>
            <a:spLocks noGrp="1"/>
          </p:cNvSpPr>
          <p:nvPr>
            <p:ph type="pic" sz="quarter" idx="13"/>
          </p:nvPr>
        </p:nvSpPr>
        <p:spPr>
          <a:xfrm>
            <a:off x="6096000" y="0"/>
            <a:ext cx="6096000" cy="6858000"/>
          </a:xfrm>
        </p:spPr>
        <p:txBody>
          <a:bodyPr/>
          <a:lstStyle>
            <a:lvl1pPr>
              <a:defRPr>
                <a:solidFill>
                  <a:schemeClr val="tx1"/>
                </a:solidFill>
              </a:defRPr>
            </a:lvl1pPr>
          </a:lstStyle>
          <a:p>
            <a:r>
              <a:rPr lang="en-US" dirty="0"/>
              <a:t>Drag picture to placeholder or click icon to add</a:t>
            </a:r>
          </a:p>
        </p:txBody>
      </p:sp>
    </p:spTree>
    <p:extLst>
      <p:ext uri="{BB962C8B-B14F-4D97-AF65-F5344CB8AC3E}">
        <p14:creationId xmlns:p14="http://schemas.microsoft.com/office/powerpoint/2010/main" val="2297395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353569"/>
            <a:ext cx="11582400" cy="5964767"/>
          </a:xfrm>
        </p:spPr>
        <p:txBody>
          <a:bodyPr/>
          <a:lstStyle>
            <a:lvl1pPr>
              <a:lnSpc>
                <a:spcPct val="90000"/>
              </a:lnSpc>
              <a:defRPr sz="128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48458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5"/>
            <a:ext cx="6916616" cy="6027740"/>
          </a:xfrm>
        </p:spPr>
        <p:txBody>
          <a:bodyPr/>
          <a:lstStyle>
            <a:lvl1pPr marL="156629" indent="-156629">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lvl1pPr>
              <a:defRPr>
                <a:solidFill>
                  <a:schemeClr val="tx1"/>
                </a:solidFill>
              </a:defRPr>
            </a:lvl1pPr>
          </a:lstStyle>
          <a:p>
            <a:r>
              <a:rPr lang="de-DE"/>
              <a:t>Think CityName / DOC ID / Month XX, 2018 / © 2018 IBM Corporation</a:t>
            </a:r>
            <a:endParaRPr lang="en-US" dirty="0"/>
          </a:p>
        </p:txBody>
      </p:sp>
    </p:spTree>
    <p:extLst>
      <p:ext uri="{BB962C8B-B14F-4D97-AF65-F5344CB8AC3E}">
        <p14:creationId xmlns:p14="http://schemas.microsoft.com/office/powerpoint/2010/main" val="1608269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548640"/>
            <a:ext cx="5486400" cy="5770733"/>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6400800" y="658368"/>
            <a:ext cx="5486400" cy="5599640"/>
          </a:xfrm>
        </p:spPr>
        <p:txBody>
          <a:bodyPr/>
          <a:lstStyle>
            <a:lvl1pPr>
              <a:spcBef>
                <a:spcPts val="1467"/>
              </a:spcBef>
              <a:spcAft>
                <a:spcPts val="0"/>
              </a:spcAft>
              <a:defRPr/>
            </a:lvl1pPr>
            <a:lvl2pPr>
              <a:spcBef>
                <a:spcPts val="1467"/>
              </a:spcBef>
              <a:defRPr/>
            </a:lvl2pPr>
            <a:lvl3pPr>
              <a:spcBef>
                <a:spcPts val="1467"/>
              </a:spcBef>
              <a:defRPr/>
            </a:lvl3pPr>
            <a:lvl4pPr>
              <a:spcBef>
                <a:spcPts val="1467"/>
              </a:spcBef>
              <a:defRPr/>
            </a:lvl4pPr>
            <a:lvl5pPr>
              <a:spcBef>
                <a:spcPts val="1467"/>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304800" y="267418"/>
            <a:ext cx="5486400" cy="400049"/>
          </a:xfrm>
        </p:spPr>
        <p:txBody>
          <a:bodyPr/>
          <a:lstStyle>
            <a:lvl1pPr>
              <a:defRPr sz="1467"/>
            </a:lvl1pPr>
          </a:lstStyle>
          <a:p>
            <a:pPr lvl="0"/>
            <a:r>
              <a:rPr lang="en-US"/>
              <a:t>Click to edit Master text styles</a:t>
            </a:r>
          </a:p>
        </p:txBody>
      </p:sp>
    </p:spTree>
    <p:extLst>
      <p:ext uri="{BB962C8B-B14F-4D97-AF65-F5344CB8AC3E}">
        <p14:creationId xmlns:p14="http://schemas.microsoft.com/office/powerpoint/2010/main" val="2146226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27914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8" name="Text Placeholder 7"/>
          <p:cNvSpPr>
            <a:spLocks noGrp="1"/>
          </p:cNvSpPr>
          <p:nvPr>
            <p:ph type="body" sz="quarter" idx="12"/>
          </p:nvPr>
        </p:nvSpPr>
        <p:spPr>
          <a:xfrm>
            <a:off x="304800" y="1499617"/>
            <a:ext cx="5486400" cy="4781127"/>
          </a:xfrm>
        </p:spPr>
        <p:txBody>
          <a:bodyPr/>
          <a:lstStyle>
            <a:lvl1pPr>
              <a:spcBef>
                <a:spcPts val="0"/>
              </a:spcBef>
              <a:defRPr sz="1867"/>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6400800" y="1499617"/>
            <a:ext cx="5486400" cy="4781127"/>
          </a:xfrm>
        </p:spPr>
        <p:txBody>
          <a:bodyPr/>
          <a:lstStyle>
            <a:lvl1pPr>
              <a:spcBef>
                <a:spcPts val="0"/>
              </a:spcBef>
              <a:defRPr sz="1867"/>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3450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304800" y="548640"/>
            <a:ext cx="8534400" cy="85344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6400800" y="1457960"/>
            <a:ext cx="5486400" cy="4786208"/>
          </a:xfrm>
        </p:spPr>
        <p:txBody>
          <a:bodyPr/>
          <a:lstStyle>
            <a:lvl1pPr>
              <a:defRPr sz="2133"/>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304800" y="268225"/>
            <a:ext cx="5486400" cy="400049"/>
          </a:xfrm>
        </p:spPr>
        <p:txBody>
          <a:bodyPr/>
          <a:lstStyle>
            <a:lvl1pPr>
              <a:defRPr sz="1467"/>
            </a:lvl1pPr>
          </a:lstStyle>
          <a:p>
            <a:pPr lvl="0"/>
            <a:r>
              <a:rPr lang="en-US"/>
              <a:t>Click to edit Master text styles</a:t>
            </a:r>
          </a:p>
        </p:txBody>
      </p:sp>
      <p:sp>
        <p:nvSpPr>
          <p:cNvPr id="7" name="Text Placeholder 6"/>
          <p:cNvSpPr>
            <a:spLocks noGrp="1"/>
          </p:cNvSpPr>
          <p:nvPr>
            <p:ph type="body" sz="quarter" idx="14"/>
          </p:nvPr>
        </p:nvSpPr>
        <p:spPr>
          <a:xfrm>
            <a:off x="304800" y="1457961"/>
            <a:ext cx="5486400" cy="4786207"/>
          </a:xfrm>
        </p:spPr>
        <p:txBody>
          <a:bodyPr/>
          <a:lstStyle>
            <a:lvl1pPr>
              <a:defRPr sz="2133"/>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9298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66954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Content Placeholder 5"/>
          <p:cNvSpPr>
            <a:spLocks noGrp="1"/>
          </p:cNvSpPr>
          <p:nvPr>
            <p:ph sz="quarter" idx="12"/>
          </p:nvPr>
        </p:nvSpPr>
        <p:spPr>
          <a:xfrm>
            <a:off x="304800" y="1327358"/>
            <a:ext cx="5486400" cy="4916809"/>
          </a:xfrm>
        </p:spPr>
        <p:txBody>
          <a:bodyPr/>
          <a:lstStyle>
            <a:lvl1pPr>
              <a:defRPr sz="3200"/>
            </a:lvl1pPr>
          </a:lstStyle>
          <a:p>
            <a:pPr lvl="0"/>
            <a:r>
              <a:rPr lang="en-US"/>
              <a:t>Click to edit Master text styles</a:t>
            </a:r>
          </a:p>
        </p:txBody>
      </p:sp>
      <p:sp>
        <p:nvSpPr>
          <p:cNvPr id="8" name="Content Placeholder 7"/>
          <p:cNvSpPr>
            <a:spLocks noGrp="1"/>
          </p:cNvSpPr>
          <p:nvPr>
            <p:ph sz="quarter" idx="13"/>
          </p:nvPr>
        </p:nvSpPr>
        <p:spPr>
          <a:xfrm>
            <a:off x="6400800" y="1488865"/>
            <a:ext cx="5486400" cy="4755303"/>
          </a:xfrm>
        </p:spPr>
        <p:txBody>
          <a:bodyPr/>
          <a:lstStyle>
            <a:lvl1pPr>
              <a:defRPr sz="1867"/>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8854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304800" y="548640"/>
            <a:ext cx="8534400" cy="85344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6400800" y="1457959"/>
            <a:ext cx="2438400" cy="4786207"/>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304800" y="268225"/>
            <a:ext cx="5486400" cy="400049"/>
          </a:xfrm>
        </p:spPr>
        <p:txBody>
          <a:bodyPr/>
          <a:lstStyle>
            <a:lvl1pPr>
              <a:defRPr sz="1467"/>
            </a:lvl1pPr>
          </a:lstStyle>
          <a:p>
            <a:pPr lvl="0"/>
            <a:r>
              <a:rPr lang="en-US"/>
              <a:t>Click to edit Master text styles</a:t>
            </a:r>
          </a:p>
        </p:txBody>
      </p:sp>
      <p:sp>
        <p:nvSpPr>
          <p:cNvPr id="7" name="Text Placeholder 6"/>
          <p:cNvSpPr>
            <a:spLocks noGrp="1"/>
          </p:cNvSpPr>
          <p:nvPr>
            <p:ph type="body" sz="quarter" idx="14"/>
          </p:nvPr>
        </p:nvSpPr>
        <p:spPr>
          <a:xfrm>
            <a:off x="304800" y="1457959"/>
            <a:ext cx="2438400" cy="4786207"/>
          </a:xfrm>
        </p:spPr>
        <p:txBody>
          <a:bodyPr/>
          <a:lstStyle>
            <a:lvl1pPr>
              <a:spcBef>
                <a:spcPts val="1467"/>
              </a:spcBef>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3352800" y="1457959"/>
            <a:ext cx="2438400" cy="4786207"/>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9448800" y="1457959"/>
            <a:ext cx="2438400" cy="4786207"/>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2346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6096000" y="0"/>
            <a:ext cx="6096000" cy="6858000"/>
          </a:xfrm>
        </p:spPr>
        <p:txBody>
          <a:bodyPr/>
          <a:lstStyle/>
          <a:p>
            <a:r>
              <a:rPr lang="en-US" dirty="0"/>
              <a:t>Drag picture to placeholder or click icon to add</a:t>
            </a:r>
          </a:p>
        </p:txBody>
      </p:sp>
      <p:sp>
        <p:nvSpPr>
          <p:cNvPr id="2" name="Title 1"/>
          <p:cNvSpPr>
            <a:spLocks noGrp="1"/>
          </p:cNvSpPr>
          <p:nvPr>
            <p:ph type="title"/>
          </p:nvPr>
        </p:nvSpPr>
        <p:spPr>
          <a:xfrm>
            <a:off x="304800" y="548640"/>
            <a:ext cx="5486400" cy="85344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12" name="Text Placeholder 11"/>
          <p:cNvSpPr>
            <a:spLocks noGrp="1"/>
          </p:cNvSpPr>
          <p:nvPr>
            <p:ph type="body" sz="quarter" idx="13"/>
          </p:nvPr>
        </p:nvSpPr>
        <p:spPr>
          <a:xfrm>
            <a:off x="304800" y="268225"/>
            <a:ext cx="5486400" cy="400049"/>
          </a:xfrm>
        </p:spPr>
        <p:txBody>
          <a:bodyPr/>
          <a:lstStyle>
            <a:lvl1pPr>
              <a:defRPr sz="1467"/>
            </a:lvl1pPr>
          </a:lstStyle>
          <a:p>
            <a:pPr lvl="0"/>
            <a:r>
              <a:rPr lang="en-US"/>
              <a:t>Click to edit Master text styles</a:t>
            </a:r>
          </a:p>
        </p:txBody>
      </p:sp>
      <p:sp>
        <p:nvSpPr>
          <p:cNvPr id="7" name="Text Placeholder 6"/>
          <p:cNvSpPr>
            <a:spLocks noGrp="1"/>
          </p:cNvSpPr>
          <p:nvPr>
            <p:ph type="body" sz="quarter" idx="14"/>
          </p:nvPr>
        </p:nvSpPr>
        <p:spPr>
          <a:xfrm>
            <a:off x="304800" y="1463040"/>
            <a:ext cx="5486400" cy="4781127"/>
          </a:xfrm>
        </p:spPr>
        <p:txBody>
          <a:bodyPr/>
          <a:lstStyle>
            <a:lvl1pPr>
              <a:defRPr sz="2133"/>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0807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6096000" y="0"/>
            <a:ext cx="6096000" cy="6858000"/>
          </a:xfrm>
        </p:spPr>
        <p:txBody>
          <a:bodyPr/>
          <a:lstStyle/>
          <a:p>
            <a:r>
              <a:rPr lang="en-US" dirty="0"/>
              <a:t>Drag picture to placeholder or click icon to add</a:t>
            </a:r>
          </a:p>
        </p:txBody>
      </p:sp>
      <p:sp>
        <p:nvSpPr>
          <p:cNvPr id="2" name="Title 1"/>
          <p:cNvSpPr>
            <a:spLocks noGrp="1"/>
          </p:cNvSpPr>
          <p:nvPr>
            <p:ph type="title"/>
          </p:nvPr>
        </p:nvSpPr>
        <p:spPr>
          <a:xfrm>
            <a:off x="304800" y="268224"/>
            <a:ext cx="5486400" cy="85344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7" name="Text Placeholder 6"/>
          <p:cNvSpPr>
            <a:spLocks noGrp="1"/>
          </p:cNvSpPr>
          <p:nvPr>
            <p:ph type="body" sz="quarter" idx="14"/>
          </p:nvPr>
        </p:nvSpPr>
        <p:spPr>
          <a:xfrm>
            <a:off x="304800" y="1463039"/>
            <a:ext cx="2438400" cy="4781127"/>
          </a:xfrm>
        </p:spPr>
        <p:txBody>
          <a:bodyPr/>
          <a:lstStyle>
            <a:lvl1pPr>
              <a:spcBef>
                <a:spcPts val="1467"/>
              </a:spcBef>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3352800" y="1463039"/>
            <a:ext cx="2438400" cy="4781127"/>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0139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304800" y="1377696"/>
            <a:ext cx="5486400" cy="47548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6400800" y="1463041"/>
            <a:ext cx="2438400" cy="4668593"/>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304800" y="268225"/>
            <a:ext cx="5486400" cy="400049"/>
          </a:xfrm>
        </p:spPr>
        <p:txBody>
          <a:bodyPr/>
          <a:lstStyle>
            <a:lvl1pPr>
              <a:defRPr sz="1467"/>
            </a:lvl1pPr>
          </a:lstStyle>
          <a:p>
            <a:pPr lvl="0"/>
            <a:r>
              <a:rPr lang="en-US"/>
              <a:t>Click to edit Master text styles</a:t>
            </a:r>
          </a:p>
        </p:txBody>
      </p:sp>
      <p:sp>
        <p:nvSpPr>
          <p:cNvPr id="10" name="Text Placeholder 9"/>
          <p:cNvSpPr>
            <a:spLocks noGrp="1"/>
          </p:cNvSpPr>
          <p:nvPr>
            <p:ph type="body" sz="quarter" idx="16"/>
          </p:nvPr>
        </p:nvSpPr>
        <p:spPr>
          <a:xfrm>
            <a:off x="9448800" y="1463041"/>
            <a:ext cx="2438400" cy="4668593"/>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0499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6096000" y="0"/>
            <a:ext cx="6096000" cy="6858000"/>
          </a:xfrm>
          <a:prstGeom prst="rect">
            <a:avLst/>
          </a:prstGeom>
          <a:solidFill>
            <a:schemeClr val="tx1"/>
          </a:solidFill>
        </p:spPr>
        <p:txBody>
          <a:bodyPr wrap="square" lIns="0" tIns="0" rIns="0" bIns="0" rtlCol="0" anchor="ctr">
            <a:noAutofit/>
          </a:bodyPr>
          <a:lstStyle/>
          <a:p>
            <a:pPr algn="ctr"/>
            <a:endParaRPr lang="en-US" sz="1600" dirty="0">
              <a:solidFill>
                <a:srgbClr val="FFFFFF"/>
              </a:solidFill>
              <a:latin typeface="Arial"/>
              <a:cs typeface="Arial"/>
            </a:endParaRPr>
          </a:p>
        </p:txBody>
      </p:sp>
      <p:sp>
        <p:nvSpPr>
          <p:cNvPr id="2" name="Title 1"/>
          <p:cNvSpPr>
            <a:spLocks noGrp="1"/>
          </p:cNvSpPr>
          <p:nvPr>
            <p:ph type="title"/>
          </p:nvPr>
        </p:nvSpPr>
        <p:spPr>
          <a:xfrm>
            <a:off x="304800" y="1377696"/>
            <a:ext cx="5486400" cy="47548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6400800" y="1499617"/>
            <a:ext cx="5486400" cy="4668593"/>
          </a:xfrm>
        </p:spPr>
        <p:txBody>
          <a:bodyPr/>
          <a:lstStyle>
            <a:lvl1pPr>
              <a:defRPr>
                <a:solidFill>
                  <a:schemeClr val="bg2"/>
                </a:solidFill>
              </a:defRPr>
            </a:lvl1pPr>
            <a:lvl2pPr marL="0" indent="0">
              <a:spcBef>
                <a:spcPts val="1467"/>
              </a:spcBef>
              <a:buFontTx/>
              <a:buNone/>
              <a:defRPr sz="1467">
                <a:solidFill>
                  <a:schemeClr val="bg2"/>
                </a:solidFill>
              </a:defRPr>
            </a:lvl2pPr>
            <a:lvl3pPr>
              <a:defRPr sz="1467">
                <a:solidFill>
                  <a:schemeClr val="bg2"/>
                </a:solidFill>
              </a:defRPr>
            </a:lvl3pPr>
            <a:lvl4pPr>
              <a:defRPr sz="1467">
                <a:solidFill>
                  <a:schemeClr val="bg2"/>
                </a:solidFill>
              </a:defRPr>
            </a:lvl4pPr>
            <a:lvl5pPr>
              <a:defRPr sz="1467">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304800" y="268225"/>
            <a:ext cx="5486400" cy="400049"/>
          </a:xfrm>
        </p:spPr>
        <p:txBody>
          <a:bodyPr/>
          <a:lstStyle>
            <a:lvl1pPr>
              <a:defRPr sz="1467"/>
            </a:lvl1pPr>
          </a:lstStyle>
          <a:p>
            <a:pPr lvl="0"/>
            <a:r>
              <a:rPr lang="en-US"/>
              <a:t>Click to edit Master text styles</a:t>
            </a:r>
          </a:p>
        </p:txBody>
      </p:sp>
    </p:spTree>
    <p:extLst>
      <p:ext uri="{BB962C8B-B14F-4D97-AF65-F5344CB8AC3E}">
        <p14:creationId xmlns:p14="http://schemas.microsoft.com/office/powerpoint/2010/main" val="546794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6096000" y="0"/>
            <a:ext cx="6096000" cy="6858000"/>
          </a:xfrm>
        </p:spPr>
        <p:txBody>
          <a:bodyPr/>
          <a:lstStyle/>
          <a:p>
            <a:r>
              <a:rPr lang="en-US" dirty="0"/>
              <a:t>Drag picture to placeholder or click icon to add</a:t>
            </a:r>
          </a:p>
        </p:txBody>
      </p:sp>
      <p:sp>
        <p:nvSpPr>
          <p:cNvPr id="2" name="Title 1"/>
          <p:cNvSpPr>
            <a:spLocks noGrp="1"/>
          </p:cNvSpPr>
          <p:nvPr>
            <p:ph type="title"/>
          </p:nvPr>
        </p:nvSpPr>
        <p:spPr>
          <a:xfrm>
            <a:off x="304800" y="268225"/>
            <a:ext cx="5486400" cy="5870532"/>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3149602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5"/>
            <a:ext cx="5486400" cy="5870532"/>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3869378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508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1118085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6096001" y="3429000"/>
            <a:ext cx="6096000" cy="3429000"/>
          </a:xfrm>
          <a:solidFill>
            <a:srgbClr val="A4A4A4"/>
          </a:solidFill>
        </p:spPr>
        <p:txBody>
          <a:bodyPr lIns="228600" tIns="192024" rIns="228600" bIns="228600"/>
          <a:lstStyle>
            <a:lvl1pPr>
              <a:defRPr sz="1867">
                <a:solidFill>
                  <a:schemeClr val="tx1"/>
                </a:solidFill>
              </a:defRPr>
            </a:lvl1pPr>
          </a:lstStyle>
          <a:p>
            <a:pPr lvl="0"/>
            <a:r>
              <a:rPr lang="en-US" dirty="0"/>
              <a:t>Click to edit Master text styles</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12" name="Text Placeholder 11"/>
          <p:cNvSpPr>
            <a:spLocks noGrp="1"/>
          </p:cNvSpPr>
          <p:nvPr>
            <p:ph type="body" sz="quarter" idx="13"/>
          </p:nvPr>
        </p:nvSpPr>
        <p:spPr>
          <a:xfrm>
            <a:off x="304800" y="243841"/>
            <a:ext cx="5486400" cy="400049"/>
          </a:xfrm>
        </p:spPr>
        <p:txBody>
          <a:bodyPr/>
          <a:lstStyle>
            <a:lvl1pPr>
              <a:defRPr sz="2133"/>
            </a:lvl1pPr>
          </a:lstStyle>
          <a:p>
            <a:pPr lvl="0"/>
            <a:r>
              <a:rPr lang="en-US" dirty="0"/>
              <a:t>Click to edit Master text styles</a:t>
            </a:r>
          </a:p>
        </p:txBody>
      </p:sp>
      <p:sp>
        <p:nvSpPr>
          <p:cNvPr id="7" name="Text Placeholder 6"/>
          <p:cNvSpPr>
            <a:spLocks noGrp="1"/>
          </p:cNvSpPr>
          <p:nvPr>
            <p:ph type="body" sz="quarter" idx="14"/>
          </p:nvPr>
        </p:nvSpPr>
        <p:spPr>
          <a:xfrm>
            <a:off x="304800" y="1463041"/>
            <a:ext cx="5486400" cy="4651641"/>
          </a:xfrm>
        </p:spPr>
        <p:txBody>
          <a:bodyPr/>
          <a:lstStyle>
            <a:lvl1pPr>
              <a:defRPr sz="2133"/>
            </a:lvl1pPr>
            <a:lvl2pPr>
              <a:defRPr sz="1867"/>
            </a:lvl2pPr>
            <a:lvl3pPr>
              <a:defRPr sz="1867"/>
            </a:lvl3pPr>
            <a:lvl4pPr>
              <a:defRPr sz="1867"/>
            </a:lvl4pPr>
            <a:lvl5pPr>
              <a:defRPr sz="18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9144000" y="0"/>
            <a:ext cx="3048000" cy="3429000"/>
          </a:xfrm>
          <a:solidFill>
            <a:schemeClr val="tx1"/>
          </a:solidFill>
        </p:spPr>
        <p:txBody>
          <a:bodyPr lIns="228600" tIns="192024" rIns="228600" bIns="228600"/>
          <a:lstStyle>
            <a:lvl1pPr>
              <a:defRPr sz="1867">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6096000" y="0"/>
            <a:ext cx="3048000" cy="3429000"/>
          </a:xfrm>
          <a:solidFill>
            <a:schemeClr val="bg2"/>
          </a:solidFill>
        </p:spPr>
        <p:txBody>
          <a:bodyPr lIns="228600" tIns="192024" rIns="228600" bIns="228600"/>
          <a:lstStyle>
            <a:lvl1pPr>
              <a:defRPr sz="1867">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680149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6096001" y="3429000"/>
            <a:ext cx="6096000" cy="3429000"/>
          </a:xfrm>
          <a:solidFill>
            <a:srgbClr val="C9DEFF"/>
          </a:solidFill>
        </p:spPr>
        <p:txBody>
          <a:bodyPr lIns="228600" tIns="192024" rIns="228600" bIns="228600"/>
          <a:lstStyle>
            <a:lvl1pPr>
              <a:defRPr sz="1867">
                <a:solidFill>
                  <a:schemeClr val="tx1"/>
                </a:solidFill>
              </a:defRPr>
            </a:lvl1pPr>
          </a:lstStyle>
          <a:p>
            <a:pPr lvl="0"/>
            <a:r>
              <a:rPr lang="en-US"/>
              <a:t>Click to edit Master text styles</a:t>
            </a:r>
          </a:p>
        </p:txBody>
      </p:sp>
      <p:sp>
        <p:nvSpPr>
          <p:cNvPr id="5" name="Content Placeholder 4"/>
          <p:cNvSpPr>
            <a:spLocks noGrp="1"/>
          </p:cNvSpPr>
          <p:nvPr>
            <p:ph sz="quarter" idx="18"/>
          </p:nvPr>
        </p:nvSpPr>
        <p:spPr>
          <a:xfrm>
            <a:off x="0" y="3429000"/>
            <a:ext cx="6096000" cy="3429000"/>
          </a:xfrm>
          <a:solidFill>
            <a:schemeClr val="tx1"/>
          </a:solidFill>
        </p:spPr>
        <p:txBody>
          <a:bodyPr lIns="228600" tIns="192024" rIns="228600" bIns="228600"/>
          <a:lstStyle>
            <a:lvl1pPr>
              <a:defRPr sz="1867">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8" name="Content Placeholder 7"/>
          <p:cNvSpPr>
            <a:spLocks noGrp="1"/>
          </p:cNvSpPr>
          <p:nvPr>
            <p:ph sz="quarter" idx="15"/>
          </p:nvPr>
        </p:nvSpPr>
        <p:spPr>
          <a:xfrm>
            <a:off x="9144000" y="0"/>
            <a:ext cx="3048000" cy="3429000"/>
          </a:xfrm>
          <a:solidFill>
            <a:schemeClr val="tx1"/>
          </a:solidFill>
        </p:spPr>
        <p:txBody>
          <a:bodyPr lIns="228600" tIns="192024" rIns="228600" bIns="228600"/>
          <a:lstStyle>
            <a:lvl1pPr>
              <a:defRPr sz="1867">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6096000" y="0"/>
            <a:ext cx="3048000" cy="3429000"/>
          </a:xfrm>
          <a:solidFill>
            <a:srgbClr val="A4A4A4"/>
          </a:solidFill>
        </p:spPr>
        <p:txBody>
          <a:bodyPr lIns="228600" tIns="192024" rIns="228600" bIns="228600"/>
          <a:lstStyle>
            <a:lvl1pPr>
              <a:defRPr sz="1867">
                <a:solidFill>
                  <a:schemeClr val="tx1"/>
                </a:solidFill>
              </a:defRPr>
            </a:lvl1pPr>
          </a:lstStyle>
          <a:p>
            <a:pPr lvl="0"/>
            <a:r>
              <a:rPr lang="en-US" dirty="0"/>
              <a:t>Click to edit Master text styles</a:t>
            </a:r>
          </a:p>
        </p:txBody>
      </p:sp>
      <p:sp>
        <p:nvSpPr>
          <p:cNvPr id="6" name="Title 5"/>
          <p:cNvSpPr>
            <a:spLocks noGrp="1"/>
          </p:cNvSpPr>
          <p:nvPr>
            <p:ph type="title"/>
          </p:nvPr>
        </p:nvSpPr>
        <p:spPr>
          <a:xfrm>
            <a:off x="-1" y="-1"/>
            <a:ext cx="6095999" cy="3429001"/>
          </a:xfrm>
          <a:solidFill>
            <a:srgbClr val="C9DEFF"/>
          </a:solidFill>
        </p:spPr>
        <p:txBody>
          <a:bodyPr lIns="228600" tIns="201168" rIns="228600" bIns="228600"/>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474108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9143997" y="3429000"/>
            <a:ext cx="3048000" cy="3429000"/>
          </a:xfrm>
          <a:solidFill>
            <a:srgbClr val="A4A4A4"/>
          </a:solidFill>
        </p:spPr>
        <p:txBody>
          <a:bodyPr lIns="228600" tIns="192024" rIns="228600" bIns="228600"/>
          <a:lstStyle>
            <a:lvl1pPr>
              <a:defRPr sz="1867">
                <a:solidFill>
                  <a:schemeClr val="tx1"/>
                </a:solidFill>
              </a:defRPr>
            </a:lvl1pPr>
          </a:lstStyle>
          <a:p>
            <a:pPr lvl="0"/>
            <a:r>
              <a:rPr lang="en-US"/>
              <a:t>Click to edit Master text styles</a:t>
            </a:r>
          </a:p>
        </p:txBody>
      </p:sp>
      <p:sp>
        <p:nvSpPr>
          <p:cNvPr id="10" name="Content Placeholder 9"/>
          <p:cNvSpPr>
            <a:spLocks noGrp="1"/>
          </p:cNvSpPr>
          <p:nvPr>
            <p:ph sz="quarter" idx="16"/>
          </p:nvPr>
        </p:nvSpPr>
        <p:spPr>
          <a:xfrm>
            <a:off x="3048000" y="3429000"/>
            <a:ext cx="3048000" cy="3429000"/>
          </a:xfrm>
          <a:solidFill>
            <a:srgbClr val="A4A4A4"/>
          </a:solidFill>
        </p:spPr>
        <p:txBody>
          <a:bodyPr lIns="228600" tIns="192024" rIns="228600" bIns="228600"/>
          <a:lstStyle>
            <a:lvl1pPr>
              <a:defRPr sz="1867">
                <a:solidFill>
                  <a:schemeClr val="tx1"/>
                </a:solidFill>
              </a:defRPr>
            </a:lvl1pPr>
          </a:lstStyle>
          <a:p>
            <a:pPr lvl="0"/>
            <a:r>
              <a:rPr lang="en-US" dirty="0"/>
              <a:t>Click to edit Master text styles</a:t>
            </a:r>
          </a:p>
        </p:txBody>
      </p:sp>
      <p:sp>
        <p:nvSpPr>
          <p:cNvPr id="14" name="Content Placeholder 13"/>
          <p:cNvSpPr>
            <a:spLocks noGrp="1"/>
          </p:cNvSpPr>
          <p:nvPr>
            <p:ph sz="quarter" idx="17"/>
          </p:nvPr>
        </p:nvSpPr>
        <p:spPr>
          <a:xfrm>
            <a:off x="6096002" y="3429000"/>
            <a:ext cx="3047996" cy="3429000"/>
          </a:xfrm>
          <a:solidFill>
            <a:srgbClr val="C9DEFF"/>
          </a:solidFill>
        </p:spPr>
        <p:txBody>
          <a:bodyPr lIns="228600" tIns="192024" rIns="228600" bIns="228600"/>
          <a:lstStyle>
            <a:lvl1pPr>
              <a:defRPr sz="1867">
                <a:solidFill>
                  <a:schemeClr val="tx1"/>
                </a:solidFill>
              </a:defRPr>
            </a:lvl1pPr>
          </a:lstStyle>
          <a:p>
            <a:pPr lvl="0"/>
            <a:r>
              <a:rPr lang="en-US"/>
              <a:t>Click to edit Master text styles</a:t>
            </a:r>
          </a:p>
        </p:txBody>
      </p:sp>
      <p:sp>
        <p:nvSpPr>
          <p:cNvPr id="5" name="Content Placeholder 4"/>
          <p:cNvSpPr>
            <a:spLocks noGrp="1"/>
          </p:cNvSpPr>
          <p:nvPr>
            <p:ph sz="quarter" idx="18"/>
          </p:nvPr>
        </p:nvSpPr>
        <p:spPr>
          <a:xfrm>
            <a:off x="0" y="3429000"/>
            <a:ext cx="3048000" cy="3429000"/>
          </a:xfrm>
          <a:solidFill>
            <a:srgbClr val="C9DEFF"/>
          </a:solidFill>
        </p:spPr>
        <p:txBody>
          <a:bodyPr lIns="228600" tIns="192024" rIns="228600" bIns="228600"/>
          <a:lstStyle>
            <a:lvl1pPr>
              <a:defRPr sz="1867">
                <a:solidFill>
                  <a:schemeClr val="tx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itle 5"/>
          <p:cNvSpPr>
            <a:spLocks noGrp="1"/>
          </p:cNvSpPr>
          <p:nvPr>
            <p:ph type="title"/>
          </p:nvPr>
        </p:nvSpPr>
        <p:spPr>
          <a:xfrm>
            <a:off x="-1" y="-1"/>
            <a:ext cx="12191999" cy="3429001"/>
          </a:xfrm>
          <a:solidFill>
            <a:schemeClr val="tx1"/>
          </a:solidFill>
        </p:spPr>
        <p:txBody>
          <a:bodyPr lIns="228600" tIns="155448" rIns="228600" bIns="228600"/>
          <a:lstStyle>
            <a:lvl1pPr>
              <a:defRPr sz="6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527513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itle 5"/>
          <p:cNvSpPr>
            <a:spLocks noGrp="1"/>
          </p:cNvSpPr>
          <p:nvPr>
            <p:ph type="title"/>
          </p:nvPr>
        </p:nvSpPr>
        <p:spPr>
          <a:xfrm>
            <a:off x="-1" y="-1"/>
            <a:ext cx="12191999" cy="1720852"/>
          </a:xfrm>
          <a:solidFill>
            <a:schemeClr val="tx1"/>
          </a:solidFill>
        </p:spPr>
        <p:txBody>
          <a:bodyPr lIns="228600" tIns="201168" rIns="228600" bIns="228600"/>
          <a:lstStyle>
            <a:lvl1pPr>
              <a:defRPr sz="32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1702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3810000"/>
            <a:ext cx="3048000" cy="3048000"/>
          </a:xfrm>
          <a:solidFill>
            <a:schemeClr val="tx1"/>
          </a:solidFill>
        </p:spPr>
        <p:txBody>
          <a:bodyPr lIns="228600" tIns="155448" rIns="228600" bIns="228600"/>
          <a:lstStyle>
            <a:lvl1pPr>
              <a:defRPr>
                <a:solidFill>
                  <a:schemeClr val="bg2"/>
                </a:solidFill>
              </a:defRPr>
            </a:lvl1pPr>
            <a:lvl2pPr>
              <a:defRPr sz="1333">
                <a:solidFill>
                  <a:schemeClr val="bg2"/>
                </a:solidFill>
              </a:defRPr>
            </a:lvl2pPr>
            <a:lvl3pPr>
              <a:defRPr sz="1333">
                <a:solidFill>
                  <a:schemeClr val="bg2"/>
                </a:solidFill>
              </a:defRPr>
            </a:lvl3pPr>
            <a:lvl4pPr>
              <a:defRPr sz="1333">
                <a:solidFill>
                  <a:schemeClr val="bg2"/>
                </a:solidFill>
              </a:defRPr>
            </a:lvl4pPr>
            <a:lvl5pPr>
              <a:defRPr sz="1333">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1038812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3048000" cy="6858000"/>
          </a:xfrm>
          <a:solidFill>
            <a:schemeClr val="tx1"/>
          </a:solidFill>
        </p:spPr>
        <p:txBody>
          <a:bodyPr lIns="228600" tIns="182880" rIns="228600" bIns="228600"/>
          <a:lstStyle>
            <a:lvl1pPr>
              <a:defRPr sz="2133">
                <a:solidFill>
                  <a:schemeClr val="bg2"/>
                </a:solidFill>
              </a:defRPr>
            </a:lvl1pPr>
            <a:lvl2pPr>
              <a:defRPr sz="1467">
                <a:solidFill>
                  <a:schemeClr val="bg2"/>
                </a:solidFill>
              </a:defRPr>
            </a:lvl2pPr>
            <a:lvl3pPr>
              <a:defRPr sz="1467">
                <a:solidFill>
                  <a:schemeClr val="bg2"/>
                </a:solidFill>
              </a:defRPr>
            </a:lvl3pPr>
            <a:lvl4pPr>
              <a:defRPr sz="1467">
                <a:solidFill>
                  <a:schemeClr val="bg2"/>
                </a:solidFill>
              </a:defRPr>
            </a:lvl4pPr>
            <a:lvl5pPr>
              <a:defRPr sz="1467">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3048000" y="0"/>
            <a:ext cx="3048000" cy="6858000"/>
          </a:xfrm>
          <a:solidFill>
            <a:srgbClr val="C9DEFF"/>
          </a:solidFill>
        </p:spPr>
        <p:txBody>
          <a:bodyPr lIns="228600" tIns="192024" rIns="228600" bIns="228600"/>
          <a:lstStyle>
            <a:lvl1pPr>
              <a:defRPr sz="1867">
                <a:solidFill>
                  <a:schemeClr val="tx1"/>
                </a:solidFill>
              </a:defRPr>
            </a:lvl1pPr>
            <a:lvl2pPr>
              <a:defRPr sz="1467">
                <a:solidFill>
                  <a:schemeClr val="bg2"/>
                </a:solidFill>
              </a:defRPr>
            </a:lvl2pPr>
            <a:lvl3pPr>
              <a:defRPr sz="1467">
                <a:solidFill>
                  <a:schemeClr val="bg2"/>
                </a:solidFill>
              </a:defRPr>
            </a:lvl3pPr>
            <a:lvl4pPr>
              <a:defRPr sz="1467">
                <a:solidFill>
                  <a:schemeClr val="bg2"/>
                </a:solidFill>
              </a:defRPr>
            </a:lvl4pPr>
            <a:lvl5pPr>
              <a:defRPr sz="1467">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6096000" y="0"/>
            <a:ext cx="3048000" cy="6858000"/>
          </a:xfrm>
          <a:solidFill>
            <a:srgbClr val="A4A4A4"/>
          </a:solidFill>
        </p:spPr>
        <p:txBody>
          <a:bodyPr lIns="228600" tIns="192024" rIns="228600" bIns="228600"/>
          <a:lstStyle>
            <a:lvl1pPr>
              <a:defRPr sz="1867">
                <a:solidFill>
                  <a:schemeClr val="tx1"/>
                </a:solidFill>
              </a:defRPr>
            </a:lvl1pPr>
            <a:lvl2pPr>
              <a:defRPr sz="1467">
                <a:solidFill>
                  <a:schemeClr val="bg2"/>
                </a:solidFill>
              </a:defRPr>
            </a:lvl2pPr>
            <a:lvl3pPr>
              <a:defRPr sz="1467">
                <a:solidFill>
                  <a:schemeClr val="bg2"/>
                </a:solidFill>
              </a:defRPr>
            </a:lvl3pPr>
            <a:lvl4pPr>
              <a:defRPr sz="1467">
                <a:solidFill>
                  <a:schemeClr val="bg2"/>
                </a:solidFill>
              </a:defRPr>
            </a:lvl4pPr>
            <a:lvl5pPr>
              <a:defRPr sz="1467">
                <a:solidFill>
                  <a:schemeClr val="bg2"/>
                </a:solidFill>
              </a:defRPr>
            </a:lvl5pPr>
          </a:lstStyle>
          <a:p>
            <a:pPr lvl="0"/>
            <a:r>
              <a:rPr lang="en-US" dirty="0"/>
              <a:t>Click to edit Master text styles</a:t>
            </a:r>
          </a:p>
        </p:txBody>
      </p:sp>
      <p:sp>
        <p:nvSpPr>
          <p:cNvPr id="17" name="Content Placeholder 16"/>
          <p:cNvSpPr>
            <a:spLocks noGrp="1"/>
          </p:cNvSpPr>
          <p:nvPr>
            <p:ph sz="quarter" idx="22"/>
          </p:nvPr>
        </p:nvSpPr>
        <p:spPr>
          <a:xfrm>
            <a:off x="9144000" y="0"/>
            <a:ext cx="3048000" cy="6858000"/>
          </a:xfrm>
          <a:solidFill>
            <a:srgbClr val="C9DEFF"/>
          </a:solidFill>
        </p:spPr>
        <p:txBody>
          <a:bodyPr lIns="228600" tIns="192024" rIns="228600" bIns="228600"/>
          <a:lstStyle>
            <a:lvl1pPr>
              <a:defRPr sz="1867">
                <a:solidFill>
                  <a:schemeClr val="tx1"/>
                </a:solidFill>
              </a:defRPr>
            </a:lvl1pPr>
            <a:lvl2pPr>
              <a:defRPr sz="1467">
                <a:solidFill>
                  <a:schemeClr val="bg2"/>
                </a:solidFill>
              </a:defRPr>
            </a:lvl2pPr>
            <a:lvl3pPr>
              <a:defRPr sz="1467">
                <a:solidFill>
                  <a:schemeClr val="bg2"/>
                </a:solidFill>
              </a:defRPr>
            </a:lvl3pPr>
            <a:lvl4pPr>
              <a:defRPr sz="1467">
                <a:solidFill>
                  <a:schemeClr val="bg2"/>
                </a:solidFill>
              </a:defRPr>
            </a:lvl4pPr>
            <a:lvl5pPr>
              <a:defRPr sz="1467">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1976417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93365"/>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304800" y="1463041"/>
            <a:ext cx="2438400" cy="4668593"/>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6728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93365"/>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7" name="Text Placeholder 6"/>
          <p:cNvSpPr>
            <a:spLocks noGrp="1"/>
          </p:cNvSpPr>
          <p:nvPr>
            <p:ph type="body" sz="quarter" idx="12"/>
          </p:nvPr>
        </p:nvSpPr>
        <p:spPr>
          <a:xfrm>
            <a:off x="304800" y="1488651"/>
            <a:ext cx="2438400" cy="4605867"/>
          </a:xfrm>
        </p:spPr>
        <p:txBody>
          <a:bodyPr/>
          <a:lstStyle>
            <a:lvl1pPr>
              <a:defRPr sz="1867"/>
            </a:lvl1pPr>
            <a:lvl2pPr>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3352800" y="889000"/>
            <a:ext cx="8534400" cy="50990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778712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93365"/>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7" name="Text Placeholder 6"/>
          <p:cNvSpPr>
            <a:spLocks noGrp="1"/>
          </p:cNvSpPr>
          <p:nvPr>
            <p:ph type="body" sz="quarter" idx="12"/>
          </p:nvPr>
        </p:nvSpPr>
        <p:spPr>
          <a:xfrm>
            <a:off x="304800" y="1488651"/>
            <a:ext cx="2438400" cy="4605867"/>
          </a:xfrm>
        </p:spPr>
        <p:txBody>
          <a:bodyPr/>
          <a:lstStyle>
            <a:lvl1pPr>
              <a:defRPr sz="1867"/>
            </a:lvl1pPr>
            <a:lvl2pPr>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7449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93365"/>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7" name="Text Placeholder 6"/>
          <p:cNvSpPr>
            <a:spLocks noGrp="1"/>
          </p:cNvSpPr>
          <p:nvPr>
            <p:ph type="body" sz="quarter" idx="12"/>
          </p:nvPr>
        </p:nvSpPr>
        <p:spPr>
          <a:xfrm>
            <a:off x="304800" y="1463040"/>
            <a:ext cx="2438400" cy="4669536"/>
          </a:xfrm>
        </p:spPr>
        <p:txBody>
          <a:bodyPr/>
          <a:lstStyle>
            <a:lvl1pPr>
              <a:defRPr sz="2133"/>
            </a:lvl1pPr>
            <a:lvl2pPr>
              <a:defRPr sz="1467"/>
            </a:lvl2pPr>
            <a:lvl3pPr>
              <a:defRPr sz="1467"/>
            </a:lvl3pPr>
            <a:lvl4pPr>
              <a:defRPr sz="1467"/>
            </a:lvl4pPr>
            <a:lvl5pPr>
              <a:defRPr sz="14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3352800" y="1499616"/>
            <a:ext cx="2438400" cy="4608576"/>
          </a:xfrm>
        </p:spPr>
        <p:txBody>
          <a:bodyPr/>
          <a:lstStyle>
            <a:lvl1pPr>
              <a:defRPr sz="1867"/>
            </a:lvl1pPr>
            <a:lvl2pPr marL="0" indent="0">
              <a:buNone/>
              <a:defRPr sz="1333"/>
            </a:lvl2pPr>
            <a:lvl3pPr>
              <a:defRPr sz="1333"/>
            </a:lvl3pPr>
            <a:lvl4pPr>
              <a:defRPr sz="1333"/>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6096000" y="0"/>
            <a:ext cx="6096000" cy="6858000"/>
          </a:xfrm>
        </p:spPr>
        <p:txBody>
          <a:bodyPr/>
          <a:lstStyle/>
          <a:p>
            <a:r>
              <a:rPr lang="en-US" dirty="0"/>
              <a:t>Drag picture to placeholder or click icon to add</a:t>
            </a:r>
          </a:p>
        </p:txBody>
      </p:sp>
    </p:spTree>
    <p:extLst>
      <p:ext uri="{BB962C8B-B14F-4D97-AF65-F5344CB8AC3E}">
        <p14:creationId xmlns:p14="http://schemas.microsoft.com/office/powerpoint/2010/main" val="37546296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93365"/>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7" name="Text Placeholder 6"/>
          <p:cNvSpPr>
            <a:spLocks noGrp="1"/>
          </p:cNvSpPr>
          <p:nvPr>
            <p:ph type="body" sz="quarter" idx="12"/>
          </p:nvPr>
        </p:nvSpPr>
        <p:spPr>
          <a:xfrm>
            <a:off x="304800" y="1463040"/>
            <a:ext cx="2438400" cy="4669536"/>
          </a:xfrm>
        </p:spPr>
        <p:txBody>
          <a:bodyPr/>
          <a:lstStyle>
            <a:lvl1pPr>
              <a:defRPr sz="2133"/>
            </a:lvl1pPr>
            <a:lvl2pPr>
              <a:defRPr sz="1467"/>
            </a:lvl2pPr>
            <a:lvl3pPr>
              <a:defRPr sz="1467"/>
            </a:lvl3pPr>
            <a:lvl4pPr>
              <a:defRPr sz="1467"/>
            </a:lvl4pPr>
            <a:lvl5pPr>
              <a:defRPr sz="14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3352800" y="1499616"/>
            <a:ext cx="2438400" cy="4608576"/>
          </a:xfrm>
        </p:spPr>
        <p:txBody>
          <a:bodyPr/>
          <a:lstStyle>
            <a:lvl1pPr>
              <a:defRPr sz="1867"/>
            </a:lvl1pPr>
            <a:lvl2pPr marL="0" indent="0">
              <a:buNone/>
              <a:defRPr sz="1333"/>
            </a:lvl2pPr>
            <a:lvl3pPr>
              <a:defRPr sz="1333"/>
            </a:lvl3pPr>
            <a:lvl4pPr>
              <a:defRPr sz="1333"/>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6267189" y="1454615"/>
            <a:ext cx="5620011" cy="4608576"/>
          </a:xfrm>
        </p:spPr>
        <p:txBody>
          <a:bodyPr/>
          <a:lstStyle>
            <a:lvl1pPr marL="156629" indent="-156629">
              <a:tabLst/>
              <a:defRPr sz="3200"/>
            </a:lvl1pPr>
            <a:lvl2pPr marL="0" indent="0">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3609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304800" y="256033"/>
            <a:ext cx="2438400" cy="5878660"/>
          </a:xfrm>
        </p:spPr>
        <p:txBody>
          <a:bodyPr/>
          <a:lstStyle>
            <a:lvl1pPr>
              <a:defRPr sz="2133"/>
            </a:lvl1pPr>
            <a:lvl2pPr marL="0" indent="0">
              <a:spcBef>
                <a:spcPts val="1467"/>
              </a:spcBef>
              <a:buFontTx/>
              <a:buNone/>
              <a:defRPr sz="1467"/>
            </a:lvl2pPr>
            <a:lvl3pPr>
              <a:defRPr sz="1467"/>
            </a:lvl3pPr>
            <a:lvl4pPr>
              <a:defRPr sz="1467"/>
            </a:lvl4pPr>
            <a:lvl5pPr>
              <a:defRPr sz="14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3352800" y="300567"/>
            <a:ext cx="8534400" cy="6129867"/>
          </a:xfrm>
        </p:spPr>
        <p:txBody>
          <a:bodyPr/>
          <a:lstStyle/>
          <a:p>
            <a:r>
              <a:rPr lang="en-US" dirty="0"/>
              <a:t>Click icon to add table</a:t>
            </a:r>
          </a:p>
        </p:txBody>
      </p:sp>
    </p:spTree>
    <p:extLst>
      <p:ext uri="{BB962C8B-B14F-4D97-AF65-F5344CB8AC3E}">
        <p14:creationId xmlns:p14="http://schemas.microsoft.com/office/powerpoint/2010/main" val="22000896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Tree>
    <p:extLst>
      <p:ext uri="{BB962C8B-B14F-4D97-AF65-F5344CB8AC3E}">
        <p14:creationId xmlns:p14="http://schemas.microsoft.com/office/powerpoint/2010/main" val="30376967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210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1140968"/>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sp>
        <p:nvSpPr>
          <p:cNvPr id="6" name="Text Placeholder 5"/>
          <p:cNvSpPr>
            <a:spLocks noGrp="1"/>
          </p:cNvSpPr>
          <p:nvPr>
            <p:ph type="body" sz="quarter" idx="12"/>
          </p:nvPr>
        </p:nvSpPr>
        <p:spPr>
          <a:xfrm>
            <a:off x="304800" y="1524000"/>
            <a:ext cx="5486400" cy="4779264"/>
          </a:xfrm>
        </p:spPr>
        <p:txBody>
          <a:bodyPr/>
          <a:lstStyle>
            <a:lvl1pPr marL="0" indent="0">
              <a:spcBef>
                <a:spcPts val="0"/>
              </a:spcBef>
              <a:tabLst>
                <a:tab pos="5253435" algn="dec"/>
              </a:tabLst>
              <a:defRPr sz="1467"/>
            </a:lvl1pPr>
            <a:lvl2pPr marL="230712" indent="-230712">
              <a:spcBef>
                <a:spcPts val="0"/>
              </a:spcBef>
              <a:tabLst/>
              <a:defRPr/>
            </a:lvl2pPr>
            <a:lvl3pPr>
              <a:spcBef>
                <a:spcPts val="0"/>
              </a:spcBef>
              <a:defRPr/>
            </a:lvl3pPr>
            <a:lvl4pPr>
              <a:spcBef>
                <a:spcPts val="0"/>
              </a:spcBef>
              <a:defRPr/>
            </a:lvl4pPr>
            <a:lvl5pPr>
              <a:spcBef>
                <a:spcPts val="0"/>
              </a:spcBef>
              <a:defRPr/>
            </a:lvl5pPr>
          </a:lstStyle>
          <a:p>
            <a:pPr marL="0" marR="0" lvl="0" indent="0" algn="l" defTabSz="609585" rtl="0" eaLnBrk="1" fontAlgn="auto" latinLnBrk="0" hangingPunct="1">
              <a:lnSpc>
                <a:spcPct val="100000"/>
              </a:lnSpc>
              <a:spcBef>
                <a:spcPts val="0"/>
              </a:spcBef>
              <a:spcAft>
                <a:spcPts val="0"/>
              </a:spcAft>
              <a:buClrTx/>
              <a:buSzTx/>
              <a:buFont typeface="Arial"/>
              <a:buNone/>
              <a:tabLst>
                <a:tab pos="5364346" algn="r"/>
              </a:tabLst>
              <a:defRPr/>
            </a:pPr>
            <a:r>
              <a:rPr lang="en-US" dirty="0"/>
              <a:t>Click to edit Master text styles</a:t>
            </a:r>
          </a:p>
        </p:txBody>
      </p:sp>
    </p:spTree>
    <p:extLst>
      <p:ext uri="{BB962C8B-B14F-4D97-AF65-F5344CB8AC3E}">
        <p14:creationId xmlns:p14="http://schemas.microsoft.com/office/powerpoint/2010/main" val="22837468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4" name="Footer Placeholder 3"/>
          <p:cNvSpPr>
            <a:spLocks noGrp="1"/>
          </p:cNvSpPr>
          <p:nvPr>
            <p:ph type="ftr" sz="quarter" idx="11"/>
          </p:nvPr>
        </p:nvSpPr>
        <p:spPr/>
        <p:txBody>
          <a:bodyPr/>
          <a:lstStyle/>
          <a:p>
            <a:r>
              <a:rPr lang="de-DE"/>
              <a:t>Think CityName / DOC ID / Month XX, 2018 / © 2018 IBM Corporation</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34604" y="2914867"/>
            <a:ext cx="1722792" cy="701463"/>
          </a:xfrm>
          <a:prstGeom prst="rect">
            <a:avLst/>
          </a:prstGeom>
        </p:spPr>
      </p:pic>
    </p:spTree>
    <p:extLst>
      <p:ext uri="{BB962C8B-B14F-4D97-AF65-F5344CB8AC3E}">
        <p14:creationId xmlns:p14="http://schemas.microsoft.com/office/powerpoint/2010/main" val="1815940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 Type="http://schemas.openxmlformats.org/officeDocument/2006/relationships/slideLayout" Target="../slideLayouts/slideLayout5.xml"/><Relationship Id="rId21" Type="http://schemas.openxmlformats.org/officeDocument/2006/relationships/slideLayout" Target="../slideLayouts/slideLayout23.xml"/><Relationship Id="rId34" Type="http://schemas.openxmlformats.org/officeDocument/2006/relationships/slideLayout" Target="../slideLayouts/slideLayout36.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slideLayout" Target="../slideLayouts/slideLayout34.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theme" Target="../theme/theme2.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slideLayout" Target="../slideLayouts/slideLayout3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57996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9DE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268225"/>
            <a:ext cx="5486400" cy="5988135"/>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6400800" y="256033"/>
            <a:ext cx="5486400" cy="6000327"/>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9144000" y="6435307"/>
            <a:ext cx="2743200" cy="182880"/>
          </a:xfrm>
          <a:prstGeom prst="rect">
            <a:avLst/>
          </a:prstGeom>
        </p:spPr>
        <p:txBody>
          <a:bodyPr vert="horz" lIns="0" tIns="0" rIns="0" bIns="0" rtlCol="0" anchor="ctr"/>
          <a:lstStyle>
            <a:lvl1pPr algn="r">
              <a:defRPr sz="8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sp>
        <p:nvSpPr>
          <p:cNvPr id="9" name="Footer Placeholder 8"/>
          <p:cNvSpPr>
            <a:spLocks noGrp="1"/>
          </p:cNvSpPr>
          <p:nvPr>
            <p:ph type="ftr" sz="quarter" idx="3"/>
          </p:nvPr>
        </p:nvSpPr>
        <p:spPr>
          <a:xfrm>
            <a:off x="304800" y="6435307"/>
            <a:ext cx="8534400" cy="182880"/>
          </a:xfrm>
          <a:prstGeom prst="rect">
            <a:avLst/>
          </a:prstGeom>
        </p:spPr>
        <p:txBody>
          <a:bodyPr vert="horz" lIns="0" tIns="0" rIns="0" bIns="0" rtlCol="0" anchor="ctr"/>
          <a:lstStyle>
            <a:lvl1pPr algn="l">
              <a:defRPr sz="800" baseline="0">
                <a:solidFill>
                  <a:schemeClr val="tx1"/>
                </a:solidFill>
                <a:latin typeface="+mn-lt"/>
                <a:ea typeface="Arial" charset="0"/>
                <a:cs typeface="Arial" charset="0"/>
              </a:defRPr>
            </a:lvl1pPr>
          </a:lstStyle>
          <a:p>
            <a:r>
              <a:rPr lang="de-DE"/>
              <a:t>Think CityName / DOC ID / Month XX, 2018 / © 2018 IBM Corporation</a:t>
            </a:r>
            <a:endParaRPr lang="en-US" dirty="0"/>
          </a:p>
        </p:txBody>
      </p:sp>
    </p:spTree>
    <p:extLst>
      <p:ext uri="{BB962C8B-B14F-4D97-AF65-F5344CB8AC3E}">
        <p14:creationId xmlns:p14="http://schemas.microsoft.com/office/powerpoint/2010/main" val="83506261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Lst>
  <p:hf hdr="0" dt="0"/>
  <p:txStyles>
    <p:titleStyle>
      <a:lvl1pPr algn="l" defTabSz="609585" rtl="0" eaLnBrk="1" latinLnBrk="0" hangingPunct="1">
        <a:lnSpc>
          <a:spcPct val="90000"/>
        </a:lnSpc>
        <a:spcBef>
          <a:spcPct val="0"/>
        </a:spcBef>
        <a:buNone/>
        <a:defRPr sz="3200" kern="1200">
          <a:solidFill>
            <a:schemeClr val="tx1"/>
          </a:solidFill>
          <a:latin typeface="+mj-lt"/>
          <a:ea typeface="Arial" charset="0"/>
          <a:cs typeface="Arial" charset="0"/>
        </a:defRPr>
      </a:lvl1pPr>
    </p:titleStyle>
    <p:bodyStyle>
      <a:lvl1pPr marL="0" indent="0" algn="l" defTabSz="609585" rtl="0" eaLnBrk="1" latinLnBrk="0" hangingPunct="1">
        <a:lnSpc>
          <a:spcPct val="100000"/>
        </a:lnSpc>
        <a:spcBef>
          <a:spcPts val="1467"/>
        </a:spcBef>
        <a:buFont typeface="Arial"/>
        <a:buNone/>
        <a:defRPr sz="1867" kern="1200">
          <a:solidFill>
            <a:schemeClr val="tx1"/>
          </a:solidFill>
          <a:latin typeface="+mn-lt"/>
          <a:ea typeface="Arial" charset="0"/>
          <a:cs typeface="Arial" charset="0"/>
        </a:defRPr>
      </a:lvl1pPr>
      <a:lvl2pPr marL="230712" indent="-230712" algn="l" defTabSz="609585" rtl="0" eaLnBrk="1" latinLnBrk="0" hangingPunct="1">
        <a:lnSpc>
          <a:spcPct val="100000"/>
        </a:lnSpc>
        <a:spcBef>
          <a:spcPts val="1467"/>
        </a:spcBef>
        <a:spcAft>
          <a:spcPts val="0"/>
        </a:spcAft>
        <a:buFont typeface="Arial"/>
        <a:buChar char="–"/>
        <a:defRPr sz="1867" kern="1200">
          <a:solidFill>
            <a:schemeClr val="tx1"/>
          </a:solidFill>
          <a:latin typeface="+mn-lt"/>
          <a:ea typeface="Arial" charset="0"/>
          <a:cs typeface="Arial" charset="0"/>
        </a:defRPr>
      </a:lvl2pPr>
      <a:lvl3pPr marL="529153" indent="-230712" algn="l" defTabSz="609585" rtl="0" eaLnBrk="1" latinLnBrk="0" hangingPunct="1">
        <a:lnSpc>
          <a:spcPct val="100000"/>
        </a:lnSpc>
        <a:spcBef>
          <a:spcPts val="1467"/>
        </a:spcBef>
        <a:spcAft>
          <a:spcPts val="0"/>
        </a:spcAft>
        <a:buFont typeface="Arial"/>
        <a:buChar char="•"/>
        <a:defRPr sz="1867" kern="1200">
          <a:solidFill>
            <a:schemeClr val="tx1"/>
          </a:solidFill>
          <a:latin typeface="+mn-lt"/>
          <a:ea typeface="Arial" charset="0"/>
          <a:cs typeface="Arial" charset="0"/>
        </a:defRPr>
      </a:lvl3pPr>
      <a:lvl4pPr marL="833946" indent="-224361" algn="l" defTabSz="609585" rtl="0" eaLnBrk="1" latinLnBrk="0" hangingPunct="1">
        <a:lnSpc>
          <a:spcPct val="100000"/>
        </a:lnSpc>
        <a:spcBef>
          <a:spcPts val="1467"/>
        </a:spcBef>
        <a:spcAft>
          <a:spcPts val="0"/>
        </a:spcAft>
        <a:buFont typeface="Arial"/>
        <a:buChar char="–"/>
        <a:defRPr sz="1867" kern="1200">
          <a:solidFill>
            <a:schemeClr val="tx1"/>
          </a:solidFill>
          <a:latin typeface="+mn-lt"/>
          <a:ea typeface="Arial" charset="0"/>
          <a:cs typeface="Arial" charset="0"/>
        </a:defRPr>
      </a:lvl4pPr>
      <a:lvl5pPr marL="1071007" indent="-230712" algn="l" defTabSz="609585" rtl="0" eaLnBrk="1" latinLnBrk="0" hangingPunct="1">
        <a:lnSpc>
          <a:spcPct val="100000"/>
        </a:lnSpc>
        <a:spcBef>
          <a:spcPts val="1467"/>
        </a:spcBef>
        <a:spcAft>
          <a:spcPts val="0"/>
        </a:spcAft>
        <a:buFont typeface="Arial"/>
        <a:buChar char="»"/>
        <a:defRPr sz="1867" kern="1200">
          <a:solidFill>
            <a:schemeClr val="tx1"/>
          </a:solidFill>
          <a:latin typeface="+mn-lt"/>
          <a:ea typeface="Arial" charset="0"/>
          <a:cs typeface="Arial"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emf"/><Relationship Id="rId11" Type="http://schemas.microsoft.com/office/2007/relationships/hdphoto" Target="../media/hdphoto3.wdp"/><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8.png"/><Relationship Id="rId7" Type="http://schemas.openxmlformats.org/officeDocument/2006/relationships/image" Target="../media/image22.jpg"/><Relationship Id="rId12" Type="http://schemas.openxmlformats.org/officeDocument/2006/relationships/image" Target="../media/image27.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image" Target="../media/image26.jpeg"/><Relationship Id="rId5" Type="http://schemas.openxmlformats.org/officeDocument/2006/relationships/image" Target="../media/image20.jpg"/><Relationship Id="rId10" Type="http://schemas.openxmlformats.org/officeDocument/2006/relationships/image" Target="../media/image25.jpg"/><Relationship Id="rId4" Type="http://schemas.openxmlformats.org/officeDocument/2006/relationships/image" Target="../media/image19.jpg"/><Relationship Id="rId9" Type="http://schemas.openxmlformats.org/officeDocument/2006/relationships/image" Target="../media/image24.jp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gif"/></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118;p25"/>
          <p:cNvSpPr txBox="1">
            <a:spLocks/>
          </p:cNvSpPr>
          <p:nvPr/>
        </p:nvSpPr>
        <p:spPr>
          <a:xfrm>
            <a:off x="90067" y="5892177"/>
            <a:ext cx="4501251" cy="5794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dk2"/>
              </a:buClr>
              <a:buSzPts val="1300"/>
              <a:buFont typeface="Roboto"/>
              <a:buChar char="●"/>
              <a:defRPr sz="1300" b="0" i="0" u="none" strike="noStrike" cap="none">
                <a:solidFill>
                  <a:schemeClr val="dk2"/>
                </a:solidFill>
                <a:latin typeface="Roboto"/>
                <a:ea typeface="Roboto"/>
                <a:cs typeface="Roboto"/>
                <a:sym typeface="Roboto"/>
              </a:defRPr>
            </a:lvl1pPr>
            <a:lvl2pPr marL="914400" marR="0" lvl="1"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2pPr>
            <a:lvl3pPr marL="1371600" marR="0" lvl="2"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3pPr>
            <a:lvl4pPr marL="1828800" marR="0" lvl="3"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4pPr>
            <a:lvl5pPr marL="2286000" marR="0" lvl="4"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5pPr>
            <a:lvl6pPr marL="2743200" marR="0" lvl="5"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6pPr>
            <a:lvl7pPr marL="3200400" marR="0" lvl="6"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7pPr>
            <a:lvl8pPr marL="3657600" marR="0" lvl="7"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8pPr>
            <a:lvl9pPr marL="4114800" marR="0" lvl="8" indent="-298450" algn="l" rtl="0">
              <a:lnSpc>
                <a:spcPct val="115000"/>
              </a:lnSpc>
              <a:spcBef>
                <a:spcPts val="1600"/>
              </a:spcBef>
              <a:spcAft>
                <a:spcPts val="1600"/>
              </a:spcAft>
              <a:buClr>
                <a:schemeClr val="dk2"/>
              </a:buClr>
              <a:buSzPts val="1100"/>
              <a:buFont typeface="Roboto"/>
              <a:buChar char="■"/>
              <a:defRPr sz="1100" b="0" i="0" u="none" strike="noStrike" cap="none">
                <a:solidFill>
                  <a:schemeClr val="dk2"/>
                </a:solidFill>
                <a:latin typeface="Roboto"/>
                <a:ea typeface="Roboto"/>
                <a:cs typeface="Roboto"/>
                <a:sym typeface="Roboto"/>
              </a:defRPr>
            </a:lvl9pPr>
          </a:lstStyle>
          <a:p>
            <a:pPr marL="0" indent="0">
              <a:buNone/>
            </a:pPr>
            <a:r>
              <a:rPr lang="en-US" dirty="0">
                <a:solidFill>
                  <a:schemeClr val="bg1"/>
                </a:solidFill>
              </a:rPr>
              <a:t>Second Artificial Intelligence and Data Science Workshop</a:t>
            </a:r>
          </a:p>
          <a:p>
            <a:pPr marL="0" indent="0">
              <a:buNone/>
            </a:pPr>
            <a:r>
              <a:rPr lang="en-US" sz="1400" kern="0" dirty="0">
                <a:solidFill>
                  <a:schemeClr val="lt1"/>
                </a:solidFill>
                <a:effectLst>
                  <a:outerShdw blurRad="38100" dist="38100" dir="2700000" algn="tl">
                    <a:srgbClr val="000000">
                      <a:alpha val="43137"/>
                    </a:srgbClr>
                  </a:outerShdw>
                </a:effectLst>
                <a:latin typeface="Merriweather"/>
              </a:rPr>
              <a:t>February 9-11, 2021</a:t>
            </a:r>
          </a:p>
        </p:txBody>
      </p:sp>
      <p:sp>
        <p:nvSpPr>
          <p:cNvPr id="7" name="Title 6">
            <a:extLst>
              <a:ext uri="{FF2B5EF4-FFF2-40B4-BE49-F238E27FC236}">
                <a16:creationId xmlns:a16="http://schemas.microsoft.com/office/drawing/2014/main" id="{DB882C0B-53B2-D94E-927E-7B756C11007B}"/>
              </a:ext>
            </a:extLst>
          </p:cNvPr>
          <p:cNvSpPr>
            <a:spLocks noGrp="1"/>
          </p:cNvSpPr>
          <p:nvPr>
            <p:ph type="title"/>
          </p:nvPr>
        </p:nvSpPr>
        <p:spPr>
          <a:xfrm>
            <a:off x="305207" y="829173"/>
            <a:ext cx="9767047" cy="670143"/>
          </a:xfrm>
        </p:spPr>
        <p:txBody>
          <a:bodyPr/>
          <a:lstStyle/>
          <a:p>
            <a:r>
              <a:rPr lang="en-US" sz="2800" dirty="0"/>
              <a:t>NASA Langley Research Center</a:t>
            </a:r>
            <a:br>
              <a:rPr lang="en-US" sz="2800" dirty="0"/>
            </a:br>
            <a:r>
              <a:rPr lang="en-US" sz="2800" dirty="0"/>
              <a:t>OCIO Data Science Team</a:t>
            </a:r>
          </a:p>
        </p:txBody>
      </p:sp>
      <p:sp>
        <p:nvSpPr>
          <p:cNvPr id="5" name="TextBox 4"/>
          <p:cNvSpPr txBox="1"/>
          <p:nvPr/>
        </p:nvSpPr>
        <p:spPr>
          <a:xfrm>
            <a:off x="4191778" y="1687753"/>
            <a:ext cx="3808443" cy="830997"/>
          </a:xfrm>
          <a:prstGeom prst="rect">
            <a:avLst/>
          </a:prstGeom>
          <a:noFill/>
        </p:spPr>
        <p:txBody>
          <a:bodyPr wrap="square" rtlCol="0">
            <a:spAutoFit/>
          </a:bodyPr>
          <a:lstStyle/>
          <a:p>
            <a:pPr algn="ctr"/>
            <a:r>
              <a:rPr lang="en-US" sz="1600" b="1" dirty="0">
                <a:solidFill>
                  <a:schemeClr val="bg1"/>
                </a:solidFill>
                <a:ea typeface="MS Gothic" panose="020B0609070205080204" pitchFamily="49" charset="-128"/>
                <a:cs typeface="Calibri Light" panose="020F0302020204030204" pitchFamily="34" charset="0"/>
              </a:rPr>
              <a:t>Ed McLarney</a:t>
            </a:r>
          </a:p>
          <a:p>
            <a:pPr algn="ctr"/>
            <a:r>
              <a:rPr lang="en-US" sz="1600" dirty="0">
                <a:solidFill>
                  <a:schemeClr val="bg1"/>
                </a:solidFill>
                <a:ea typeface="MS Gothic" panose="020B0609070205080204" pitchFamily="49" charset="-128"/>
                <a:cs typeface="Calibri Light" panose="020F0302020204030204" pitchFamily="34" charset="0"/>
              </a:rPr>
              <a:t>Associate CIO for Technology &amp; Innovation</a:t>
            </a:r>
          </a:p>
          <a:p>
            <a:pPr algn="ctr"/>
            <a:r>
              <a:rPr lang="en-US" sz="1600" dirty="0">
                <a:solidFill>
                  <a:schemeClr val="bg1"/>
                </a:solidFill>
                <a:ea typeface="MS Gothic" panose="020B0609070205080204" pitchFamily="49" charset="-128"/>
                <a:cs typeface="Calibri Light" panose="020F0302020204030204" pitchFamily="34" charset="0"/>
              </a:rPr>
              <a:t>OCIO Data Science Strategic Lead</a:t>
            </a:r>
          </a:p>
        </p:txBody>
      </p:sp>
    </p:spTree>
    <p:extLst>
      <p:ext uri="{BB962C8B-B14F-4D97-AF65-F5344CB8AC3E}">
        <p14:creationId xmlns:p14="http://schemas.microsoft.com/office/powerpoint/2010/main" val="3677392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a:xfrm>
            <a:off x="2424953" y="192419"/>
            <a:ext cx="9767047" cy="741861"/>
          </a:xfrm>
        </p:spPr>
        <p:txBody>
          <a:bodyPr/>
          <a:lstStyle/>
          <a:p>
            <a:r>
              <a:rPr lang="en-US" sz="4000" b="0" dirty="0">
                <a:latin typeface="+mj-lt"/>
              </a:rPr>
              <a:t>Growing Capability through Collaboration</a:t>
            </a:r>
          </a:p>
        </p:txBody>
      </p:sp>
      <p:graphicFrame>
        <p:nvGraphicFramePr>
          <p:cNvPr id="5" name="Shape 111"/>
          <p:cNvGraphicFramePr/>
          <p:nvPr>
            <p:extLst>
              <p:ext uri="{D42A27DB-BD31-4B8C-83A1-F6EECF244321}">
                <p14:modId xmlns:p14="http://schemas.microsoft.com/office/powerpoint/2010/main" val="1666718102"/>
              </p:ext>
            </p:extLst>
          </p:nvPr>
        </p:nvGraphicFramePr>
        <p:xfrm>
          <a:off x="209393" y="1609137"/>
          <a:ext cx="11807878" cy="5108351"/>
        </p:xfrm>
        <a:graphic>
          <a:graphicData uri="http://schemas.openxmlformats.org/drawingml/2006/table">
            <a:tbl>
              <a:tblPr>
                <a:tableStyleId>{BDBED569-4797-4DF1-A0F4-6AAB3CD982D8}</a:tableStyleId>
              </a:tblPr>
              <a:tblGrid>
                <a:gridCol w="1727391">
                  <a:extLst>
                    <a:ext uri="{9D8B030D-6E8A-4147-A177-3AD203B41FA5}">
                      <a16:colId xmlns:a16="http://schemas.microsoft.com/office/drawing/2014/main" val="20000"/>
                    </a:ext>
                  </a:extLst>
                </a:gridCol>
                <a:gridCol w="2909940">
                  <a:extLst>
                    <a:ext uri="{9D8B030D-6E8A-4147-A177-3AD203B41FA5}">
                      <a16:colId xmlns:a16="http://schemas.microsoft.com/office/drawing/2014/main" val="20001"/>
                    </a:ext>
                  </a:extLst>
                </a:gridCol>
                <a:gridCol w="3425124">
                  <a:extLst>
                    <a:ext uri="{9D8B030D-6E8A-4147-A177-3AD203B41FA5}">
                      <a16:colId xmlns:a16="http://schemas.microsoft.com/office/drawing/2014/main" val="20002"/>
                    </a:ext>
                  </a:extLst>
                </a:gridCol>
                <a:gridCol w="3745423">
                  <a:extLst>
                    <a:ext uri="{9D8B030D-6E8A-4147-A177-3AD203B41FA5}">
                      <a16:colId xmlns:a16="http://schemas.microsoft.com/office/drawing/2014/main" val="20003"/>
                    </a:ext>
                  </a:extLst>
                </a:gridCol>
              </a:tblGrid>
              <a:tr h="45717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endParaRPr lang="en-US" sz="1600" b="1" dirty="0">
                        <a:solidFill>
                          <a:schemeClr val="bg2">
                            <a:lumMod val="85000"/>
                          </a:schemeClr>
                        </a:solidFill>
                        <a:latin typeface="+mj-lt"/>
                      </a:endParaRPr>
                    </a:p>
                  </a:txBody>
                  <a:tcPr marL="91425" marR="91425" marT="91425" marB="91425" anchor="ctr">
                    <a:lnL w="12700" cmpd="sng">
                      <a:noFill/>
                    </a:lnL>
                    <a:lnR w="12700" cap="flat" cmpd="sng" algn="ctr">
                      <a:solidFill>
                        <a:schemeClr val="accent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i="1" dirty="0"/>
                        <a:t>FY14 – FY16</a:t>
                      </a:r>
                      <a:endParaRPr lang="en-US" sz="1600" b="1" i="1" dirty="0">
                        <a:solidFill>
                          <a:schemeClr val="tx1"/>
                        </a:solidFill>
                        <a:latin typeface="+mj-lt"/>
                      </a:endParaRPr>
                    </a:p>
                  </a:txBody>
                  <a:tcPr marL="91425" marR="91425" marT="91425" marB="91425" anchor="ctr">
                    <a:lnL w="12700" cap="flat" cmpd="sng" algn="ctr">
                      <a:solidFill>
                        <a:schemeClr val="accent1"/>
                      </a:solidFill>
                      <a:prstDash val="solid"/>
                      <a:round/>
                      <a:headEnd type="none" w="med" len="med"/>
                      <a:tailEnd type="none" w="med" len="med"/>
                    </a:lnL>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i="1" dirty="0"/>
                        <a:t>FY17 – FY19 </a:t>
                      </a:r>
                      <a:endParaRPr lang="en-US" sz="1600" b="1" i="1" dirty="0">
                        <a:solidFill>
                          <a:schemeClr val="tx1"/>
                        </a:solidFill>
                        <a:latin typeface="+mj-lt"/>
                      </a:endParaRPr>
                    </a:p>
                  </a:txBody>
                  <a:tcPr marL="91425" marR="91425" marT="91425" marB="91425"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i="1" dirty="0"/>
                        <a:t>FY19-21+</a:t>
                      </a:r>
                      <a:endParaRPr lang="en-US" sz="1600" b="1" i="1" dirty="0">
                        <a:solidFill>
                          <a:schemeClr val="tx1"/>
                        </a:solidFill>
                        <a:latin typeface="+mj-lt"/>
                      </a:endParaRPr>
                    </a:p>
                  </a:txBody>
                  <a:tcPr marL="91425" marR="91425" marT="91425" marB="91425" anchor="ctr">
                    <a:solidFill>
                      <a:schemeClr val="accent1">
                        <a:lumMod val="20000"/>
                        <a:lumOff val="80000"/>
                      </a:schemeClr>
                    </a:solidFill>
                  </a:tcPr>
                </a:tc>
                <a:extLst>
                  <a:ext uri="{0D108BD9-81ED-4DB2-BD59-A6C34878D82A}">
                    <a16:rowId xmlns:a16="http://schemas.microsoft.com/office/drawing/2014/main" val="10000"/>
                  </a:ext>
                </a:extLst>
              </a:tr>
              <a:tr h="111543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500" i="1" dirty="0"/>
                        <a:t>Exploring Machine Learning</a:t>
                      </a:r>
                      <a:endParaRPr lang="en-US" sz="1500" b="0" i="1" dirty="0">
                        <a:solidFill>
                          <a:schemeClr val="tx1"/>
                        </a:solidFill>
                        <a:latin typeface="+mj-lt"/>
                      </a:endParaRPr>
                    </a:p>
                  </a:txBody>
                  <a:tcPr marL="91425" marR="91425" marT="91425" marB="91425"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dirty="0"/>
                        <a:t>Knowledge Discovery </a:t>
                      </a:r>
                    </a:p>
                    <a:p>
                      <a:pPr lvl="0" algn="ctr">
                        <a:spcBef>
                          <a:spcPts val="0"/>
                        </a:spcBef>
                        <a:buNone/>
                      </a:pPr>
                      <a:r>
                        <a:rPr lang="en-US" sz="1600" dirty="0"/>
                        <a:t>Data Mining</a:t>
                      </a:r>
                      <a:endParaRPr lang="en-US" sz="1600" b="0" dirty="0">
                        <a:solidFill>
                          <a:schemeClr val="tx1"/>
                        </a:solidFill>
                        <a:latin typeface="+mj-lt"/>
                      </a:endParaRPr>
                    </a:p>
                  </a:txBody>
                  <a:tcPr marL="91425" marR="91425" marT="91425" marB="91425" anchor="ctr">
                    <a:lnL w="12700" cap="flat" cmpd="sng" algn="ctr">
                      <a:solidFill>
                        <a:schemeClr val="accent1"/>
                      </a:solidFill>
                      <a:prstDash val="solid"/>
                      <a:round/>
                      <a:headEnd type="none" w="med" len="med"/>
                      <a:tailEnd type="none" w="med" len="med"/>
                    </a:ln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baseline="0" dirty="0"/>
                        <a:t>Reinforcement Learning</a:t>
                      </a:r>
                    </a:p>
                    <a:p>
                      <a:pPr lvl="0" algn="ctr">
                        <a:spcBef>
                          <a:spcPts val="0"/>
                        </a:spcBef>
                        <a:buNone/>
                      </a:pPr>
                      <a:r>
                        <a:rPr lang="en-US" sz="1600" baseline="0" dirty="0"/>
                        <a:t>Deep Learning</a:t>
                      </a:r>
                      <a:endParaRPr lang="en-US" sz="1600" b="0" dirty="0">
                        <a:solidFill>
                          <a:schemeClr val="tx1"/>
                        </a:solidFill>
                        <a:latin typeface="+mj-lt"/>
                      </a:endParaRPr>
                    </a:p>
                  </a:txBody>
                  <a:tcPr marL="91425" marR="91425" marT="91425" marB="91425" anchor="ct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dirty="0">
                          <a:latin typeface="Arial" panose="020B0604020202020204" pitchFamily="34" charset="0"/>
                          <a:cs typeface="Arial" panose="020B0604020202020204" pitchFamily="34" charset="0"/>
                        </a:rPr>
                        <a:t>Intelligent</a:t>
                      </a:r>
                      <a:r>
                        <a:rPr lang="en-US" sz="1600" baseline="0" dirty="0">
                          <a:latin typeface="Arial" panose="020B0604020202020204" pitchFamily="34" charset="0"/>
                          <a:cs typeface="Arial" panose="020B0604020202020204" pitchFamily="34" charset="0"/>
                        </a:rPr>
                        <a:t> Systems</a:t>
                      </a:r>
                      <a:endParaRPr lang="en-US" sz="1600" b="0" baseline="0" dirty="0">
                        <a:solidFill>
                          <a:schemeClr val="tx1"/>
                        </a:solidFill>
                        <a:latin typeface="Arial" panose="020B0604020202020204" pitchFamily="34" charset="0"/>
                        <a:cs typeface="Arial" panose="020B0604020202020204" pitchFamily="34" charset="0"/>
                      </a:endParaRPr>
                    </a:p>
                    <a:p>
                      <a:pPr lvl="0" algn="ctr">
                        <a:spcBef>
                          <a:spcPts val="0"/>
                        </a:spcBef>
                        <a:buNone/>
                      </a:pPr>
                      <a:r>
                        <a:rPr lang="en-US" sz="1600" b="0" baseline="0" dirty="0">
                          <a:solidFill>
                            <a:schemeClr val="tx1"/>
                          </a:solidFill>
                          <a:latin typeface="Arial" panose="020B0604020202020204" pitchFamily="34" charset="0"/>
                          <a:cs typeface="Arial" panose="020B0604020202020204" pitchFamily="34" charset="0"/>
                        </a:rPr>
                        <a:t>Easy-to-Use Platforms</a:t>
                      </a:r>
                      <a:endParaRPr lang="en-US" sz="1600" b="0" baseline="0" dirty="0">
                        <a:latin typeface="Arial" panose="020B0604020202020204" pitchFamily="34" charset="0"/>
                        <a:cs typeface="Arial" panose="020B0604020202020204" pitchFamily="34" charset="0"/>
                      </a:endParaRPr>
                    </a:p>
                  </a:txBody>
                  <a:tcPr marL="91425" marR="91425" marT="91425" marB="91425" anchor="ctr"/>
                </a:tc>
                <a:extLst>
                  <a:ext uri="{0D108BD9-81ED-4DB2-BD59-A6C34878D82A}">
                    <a16:rowId xmlns:a16="http://schemas.microsoft.com/office/drawing/2014/main" val="10001"/>
                  </a:ext>
                </a:extLst>
              </a:tr>
              <a:tr h="12802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500" i="1" dirty="0"/>
                        <a:t>Applying</a:t>
                      </a:r>
                    </a:p>
                    <a:p>
                      <a:pPr lvl="0" algn="ctr">
                        <a:spcBef>
                          <a:spcPts val="0"/>
                        </a:spcBef>
                        <a:buNone/>
                      </a:pPr>
                      <a:r>
                        <a:rPr lang="en-US" sz="1500" i="1" dirty="0"/>
                        <a:t>Text</a:t>
                      </a:r>
                      <a:r>
                        <a:rPr lang="en-US" sz="1500" i="1" baseline="0" dirty="0"/>
                        <a:t> Analytics &amp; Expert Systems</a:t>
                      </a:r>
                      <a:endParaRPr lang="en-US" sz="1500" b="0" i="1" dirty="0">
                        <a:solidFill>
                          <a:schemeClr val="tx1"/>
                        </a:solidFill>
                        <a:latin typeface="+mj-lt"/>
                      </a:endParaRPr>
                    </a:p>
                  </a:txBody>
                  <a:tcPr marL="91425" marR="91425" marT="91425" marB="91425"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dirty="0"/>
                        <a:t>Watson</a:t>
                      </a:r>
                      <a:r>
                        <a:rPr lang="en-US" sz="1600" baseline="0" dirty="0"/>
                        <a:t> Content Analytics &amp; Discovery Advisor</a:t>
                      </a:r>
                      <a:endParaRPr lang="en-US" sz="1600" b="0" baseline="0" dirty="0">
                        <a:solidFill>
                          <a:schemeClr val="tx1"/>
                        </a:solidFill>
                        <a:latin typeface="+mj-lt"/>
                      </a:endParaRPr>
                    </a:p>
                  </a:txBody>
                  <a:tcPr marL="91425" marR="91425" marT="91425" marB="91425" anchor="ctr">
                    <a:lnL w="12700" cap="flat" cmpd="sng" algn="ctr">
                      <a:solidFill>
                        <a:schemeClr val="accent1"/>
                      </a:solidFill>
                      <a:prstDash val="solid"/>
                      <a:round/>
                      <a:headEnd type="none" w="med" len="med"/>
                      <a:tailEnd type="none" w="med" len="med"/>
                    </a:ln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dirty="0"/>
                        <a:t>Watson Explorer</a:t>
                      </a:r>
                    </a:p>
                    <a:p>
                      <a:pPr lvl="0" algn="ctr">
                        <a:spcBef>
                          <a:spcPts val="0"/>
                        </a:spcBef>
                        <a:buNone/>
                      </a:pPr>
                      <a:r>
                        <a:rPr lang="en-US" sz="1600" baseline="0" dirty="0"/>
                        <a:t>Natural Language Processing</a:t>
                      </a:r>
                      <a:endParaRPr lang="en-US" sz="1600" b="0" dirty="0">
                        <a:solidFill>
                          <a:schemeClr val="tx1"/>
                        </a:solidFill>
                        <a:latin typeface="+mj-lt"/>
                      </a:endParaRPr>
                    </a:p>
                  </a:txBody>
                  <a:tcPr marL="91425" marR="91425" marT="91425" marB="91425" anchor="ct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a:spcBef>
                          <a:spcPts val="0"/>
                        </a:spcBef>
                        <a:buNone/>
                      </a:pPr>
                      <a:r>
                        <a:rPr lang="en-US" sz="1600" dirty="0"/>
                        <a:t>Cloud</a:t>
                      </a:r>
                      <a:r>
                        <a:rPr lang="en-US" sz="1600" baseline="0" dirty="0"/>
                        <a:t> Applications</a:t>
                      </a:r>
                    </a:p>
                    <a:p>
                      <a:pPr lvl="0" algn="ctr">
                        <a:spcBef>
                          <a:spcPts val="0"/>
                        </a:spcBef>
                        <a:buNone/>
                      </a:pPr>
                      <a:r>
                        <a:rPr lang="en-US" sz="1600" b="0" baseline="0" dirty="0">
                          <a:solidFill>
                            <a:schemeClr val="tx1"/>
                          </a:solidFill>
                          <a:latin typeface="Arial" panose="020B0604020202020204" pitchFamily="34" charset="0"/>
                          <a:cs typeface="Arial" panose="020B0604020202020204" pitchFamily="34" charset="0"/>
                        </a:rPr>
                        <a:t>Jargon-Enabled Systems</a:t>
                      </a:r>
                      <a:endParaRPr lang="en-US" sz="1600" baseline="0" dirty="0">
                        <a:latin typeface="Arial" panose="020B0604020202020204" pitchFamily="34" charset="0"/>
                        <a:cs typeface="Arial" panose="020B0604020202020204" pitchFamily="34" charset="0"/>
                      </a:endParaRPr>
                    </a:p>
                  </a:txBody>
                  <a:tcPr marL="91425" marR="91425" marT="91425" marB="91425" anchor="ctr"/>
                </a:tc>
                <a:extLst>
                  <a:ext uri="{0D108BD9-81ED-4DB2-BD59-A6C34878D82A}">
                    <a16:rowId xmlns:a16="http://schemas.microsoft.com/office/drawing/2014/main" val="10002"/>
                  </a:ext>
                </a:extLst>
              </a:tr>
              <a:tr h="77929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500" i="1" dirty="0"/>
                        <a:t>Providing</a:t>
                      </a:r>
                      <a:r>
                        <a:rPr lang="en-US" sz="1500" i="1" baseline="0" dirty="0"/>
                        <a:t> </a:t>
                      </a:r>
                      <a:r>
                        <a:rPr lang="en-US" sz="1500" i="1" dirty="0"/>
                        <a:t>Training,</a:t>
                      </a:r>
                      <a:r>
                        <a:rPr lang="en-US" sz="1500" i="1" baseline="0" dirty="0"/>
                        <a:t> </a:t>
                      </a:r>
                      <a:r>
                        <a:rPr lang="en-US" sz="1500" i="1" dirty="0"/>
                        <a:t>Education, &amp; Outreach</a:t>
                      </a:r>
                      <a:endParaRPr lang="en-US" sz="1500" b="0" i="1" dirty="0">
                        <a:solidFill>
                          <a:schemeClr val="tx1"/>
                        </a:solidFill>
                        <a:latin typeface="+mj-lt"/>
                      </a:endParaRPr>
                    </a:p>
                  </a:txBody>
                  <a:tcPr marL="91425" marR="91425" marT="91425" marB="91425" anchor="ctr">
                    <a:lnT w="12700" cap="flat" cmpd="sng" algn="ctr">
                      <a:solidFill>
                        <a:schemeClr val="accent1"/>
                      </a:solidFill>
                      <a:prstDash val="solid"/>
                      <a:round/>
                      <a:headEnd type="none" w="med" len="med"/>
                      <a:tailEnd type="none" w="med" len="med"/>
                    </a:lnT>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600" b="0" dirty="0">
                          <a:solidFill>
                            <a:schemeClr val="tx1"/>
                          </a:solidFill>
                          <a:latin typeface="Arial"/>
                        </a:rPr>
                        <a:t>Seminar</a:t>
                      </a:r>
                      <a:r>
                        <a:rPr lang="en-US" sz="1600" b="0" baseline="0" dirty="0">
                          <a:solidFill>
                            <a:schemeClr val="tx1"/>
                          </a:solidFill>
                          <a:latin typeface="Arial"/>
                        </a:rPr>
                        <a:t> Series</a:t>
                      </a:r>
                    </a:p>
                    <a:p>
                      <a:pPr lvl="0" algn="ctr" rtl="0">
                        <a:spcBef>
                          <a:spcPts val="0"/>
                        </a:spcBef>
                        <a:buNone/>
                      </a:pPr>
                      <a:r>
                        <a:rPr lang="en-US" sz="1600" b="0" baseline="0" dirty="0">
                          <a:solidFill>
                            <a:schemeClr val="tx1"/>
                          </a:solidFill>
                          <a:latin typeface="Arial"/>
                        </a:rPr>
                        <a:t>Partnering across LaRC</a:t>
                      </a:r>
                      <a:endParaRPr lang="en-US" sz="1600" b="0" dirty="0">
                        <a:solidFill>
                          <a:schemeClr val="tx1"/>
                        </a:solidFill>
                        <a:latin typeface="+mj-lt"/>
                      </a:endParaRPr>
                    </a:p>
                  </a:txBody>
                  <a:tcPr marL="91425" marR="91425" marT="91425" marB="91425" anchor="ct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600" dirty="0"/>
                        <a:t>Workshops</a:t>
                      </a:r>
                      <a:r>
                        <a:rPr lang="en-US" sz="1600" baseline="0" dirty="0"/>
                        <a:t> &amp; Tutorials</a:t>
                      </a:r>
                    </a:p>
                    <a:p>
                      <a:pPr lvl="0" algn="ctr" rtl="0">
                        <a:spcBef>
                          <a:spcPts val="0"/>
                        </a:spcBef>
                        <a:buNone/>
                      </a:pPr>
                      <a:r>
                        <a:rPr lang="en-US" sz="1600" b="0" baseline="0" dirty="0">
                          <a:solidFill>
                            <a:schemeClr val="tx1"/>
                          </a:solidFill>
                          <a:latin typeface="Arial" panose="020B0604020202020204" pitchFamily="34" charset="0"/>
                          <a:cs typeface="Arial" panose="020B0604020202020204" pitchFamily="34" charset="0"/>
                        </a:rPr>
                        <a:t>Collaborations across NASA</a:t>
                      </a:r>
                    </a:p>
                  </a:txBody>
                  <a:tcPr marL="91425" marR="91425" marT="91425" marB="91425" anchor="ct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600" dirty="0"/>
                        <a:t>Agency AI/ML</a:t>
                      </a:r>
                    </a:p>
                    <a:p>
                      <a:pPr lvl="0" algn="ctr" rtl="0">
                        <a:spcBef>
                          <a:spcPts val="0"/>
                        </a:spcBef>
                        <a:buNone/>
                      </a:pPr>
                      <a:r>
                        <a:rPr lang="en-US" sz="1600" dirty="0"/>
                        <a:t>Embedded</a:t>
                      </a:r>
                      <a:r>
                        <a:rPr lang="en-US" sz="1600" baseline="0" dirty="0"/>
                        <a:t> Workforce</a:t>
                      </a:r>
                    </a:p>
                    <a:p>
                      <a:pPr lvl="0" algn="ctr" rtl="0">
                        <a:spcBef>
                          <a:spcPts val="0"/>
                        </a:spcBef>
                        <a:buNone/>
                      </a:pPr>
                      <a:r>
                        <a:rPr lang="en-US" sz="1600" b="0" baseline="0" dirty="0">
                          <a:solidFill>
                            <a:schemeClr val="tx1"/>
                          </a:solidFill>
                          <a:latin typeface="Arial" panose="020B0604020202020204" pitchFamily="34" charset="0"/>
                          <a:cs typeface="Arial" panose="020B0604020202020204" pitchFamily="34" charset="0"/>
                        </a:rPr>
                        <a:t>Awareness &amp; Facilitation</a:t>
                      </a:r>
                      <a:endParaRPr lang="en-US" sz="1600" b="0" dirty="0">
                        <a:solidFill>
                          <a:schemeClr val="tx1"/>
                        </a:solidFill>
                        <a:latin typeface="Arial" panose="020B0604020202020204" pitchFamily="34" charset="0"/>
                        <a:cs typeface="Arial" panose="020B0604020202020204" pitchFamily="34" charset="0"/>
                      </a:endParaRPr>
                    </a:p>
                  </a:txBody>
                  <a:tcPr marL="91425" marR="91425" marT="91425" marB="91425" anchor="ctr"/>
                </a:tc>
                <a:extLst>
                  <a:ext uri="{0D108BD9-81ED-4DB2-BD59-A6C34878D82A}">
                    <a16:rowId xmlns:a16="http://schemas.microsoft.com/office/drawing/2014/main" val="10003"/>
                  </a:ext>
                </a:extLst>
              </a:tr>
              <a:tr h="115821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600" i="1" dirty="0"/>
                        <a:t>Philosophy</a:t>
                      </a:r>
                      <a:endParaRPr lang="en-US" sz="1600" b="0" i="1" dirty="0">
                        <a:solidFill>
                          <a:schemeClr val="tx1"/>
                        </a:solidFill>
                        <a:latin typeface="+mj-lt"/>
                      </a:endParaRPr>
                    </a:p>
                  </a:txBody>
                  <a:tcPr marL="91425" marR="91425" marT="91425" marB="91425"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600" dirty="0"/>
                        <a:t>               for all customers</a:t>
                      </a:r>
                      <a:endParaRPr lang="en-US" sz="1600" dirty="0">
                        <a:solidFill>
                          <a:schemeClr val="tx1"/>
                        </a:solidFill>
                        <a:latin typeface="+mj-lt"/>
                      </a:endParaRPr>
                    </a:p>
                  </a:txBody>
                  <a:tcPr marL="91425" marR="91425" marT="91425" marB="91425" anchor="ct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endParaRPr lang="en-US" sz="1600" b="1" dirty="0">
                        <a:solidFill>
                          <a:schemeClr val="tx1"/>
                        </a:solidFill>
                        <a:latin typeface="+mj-lt"/>
                      </a:endParaRPr>
                    </a:p>
                  </a:txBody>
                  <a:tcPr marL="91425" marR="91425" marT="91425" marB="91425" anchor="ct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algn="ctr" rtl="0">
                        <a:spcBef>
                          <a:spcPts val="0"/>
                        </a:spcBef>
                        <a:buNone/>
                      </a:pPr>
                      <a:r>
                        <a:rPr lang="en-US" sz="1600" dirty="0"/>
                        <a:t>Balanced</a:t>
                      </a:r>
                      <a:r>
                        <a:rPr lang="en-US" sz="1600" baseline="0" dirty="0"/>
                        <a:t> approach:</a:t>
                      </a:r>
                      <a:endParaRPr lang="en-US" sz="1600" dirty="0"/>
                    </a:p>
                    <a:p>
                      <a:pPr lvl="0" algn="ctr" rtl="0">
                        <a:spcBef>
                          <a:spcPts val="0"/>
                        </a:spcBef>
                        <a:buNone/>
                      </a:pPr>
                      <a:br>
                        <a:rPr lang="en-US" sz="1600" dirty="0"/>
                      </a:br>
                      <a:endParaRPr lang="en-US" sz="1600" b="1" dirty="0">
                        <a:solidFill>
                          <a:schemeClr val="tx1"/>
                        </a:solidFill>
                        <a:latin typeface="+mj-lt"/>
                      </a:endParaRPr>
                    </a:p>
                  </a:txBody>
                  <a:tcPr marL="91425" marR="91425" marT="91425" marB="91425" anchor="ctr"/>
                </a:tc>
                <a:extLst>
                  <a:ext uri="{0D108BD9-81ED-4DB2-BD59-A6C34878D82A}">
                    <a16:rowId xmlns:a16="http://schemas.microsoft.com/office/drawing/2014/main" val="10004"/>
                  </a:ext>
                </a:extLst>
              </a:tr>
            </a:tbl>
          </a:graphicData>
        </a:graphic>
      </p:graphicFrame>
      <p:sp>
        <p:nvSpPr>
          <p:cNvPr id="6" name="Rounded Rectangle 5"/>
          <p:cNvSpPr/>
          <p:nvPr/>
        </p:nvSpPr>
        <p:spPr>
          <a:xfrm>
            <a:off x="2375540" y="5999919"/>
            <a:ext cx="626669" cy="305107"/>
          </a:xfrm>
          <a:prstGeom prst="roundRect">
            <a:avLst/>
          </a:prstGeom>
          <a:solidFill>
            <a:srgbClr val="00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IBM Plex Sans"/>
                <a:ea typeface="+mn-ea"/>
                <a:cs typeface="+mn-cs"/>
              </a:rPr>
              <a:t>D O</a:t>
            </a:r>
          </a:p>
        </p:txBody>
      </p:sp>
      <p:sp>
        <p:nvSpPr>
          <p:cNvPr id="7" name="Rounded Rectangle 6"/>
          <p:cNvSpPr/>
          <p:nvPr/>
        </p:nvSpPr>
        <p:spPr>
          <a:xfrm>
            <a:off x="4992846" y="5960710"/>
            <a:ext cx="1010448" cy="267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IBM Plex Sans"/>
                <a:ea typeface="+mn-ea"/>
                <a:cs typeface="+mn-cs"/>
              </a:rPr>
              <a:t>T E A M</a:t>
            </a:r>
          </a:p>
        </p:txBody>
      </p:sp>
      <p:sp>
        <p:nvSpPr>
          <p:cNvPr id="8" name="Rounded Rectangle 7"/>
          <p:cNvSpPr/>
          <p:nvPr/>
        </p:nvSpPr>
        <p:spPr>
          <a:xfrm>
            <a:off x="4992846" y="5614186"/>
            <a:ext cx="626669" cy="260333"/>
          </a:xfrm>
          <a:prstGeom prst="roundRect">
            <a:avLst/>
          </a:prstGeom>
          <a:solidFill>
            <a:srgbClr val="00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IBM Plex Sans"/>
                <a:ea typeface="+mn-ea"/>
                <a:cs typeface="+mn-cs"/>
              </a:rPr>
              <a:t>D O</a:t>
            </a:r>
          </a:p>
        </p:txBody>
      </p:sp>
      <p:sp>
        <p:nvSpPr>
          <p:cNvPr id="9" name="Rounded Rectangle 8"/>
          <p:cNvSpPr/>
          <p:nvPr/>
        </p:nvSpPr>
        <p:spPr>
          <a:xfrm>
            <a:off x="4992846" y="6333943"/>
            <a:ext cx="1633802" cy="268110"/>
          </a:xfrm>
          <a:prstGeom prst="roundRect">
            <a:avLst/>
          </a:prstGeom>
          <a:solidFill>
            <a:srgbClr val="B913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IBM Plex Sans"/>
                <a:ea typeface="+mn-ea"/>
                <a:cs typeface="+mn-cs"/>
              </a:rPr>
              <a:t>C O N S U L T</a:t>
            </a:r>
          </a:p>
        </p:txBody>
      </p:sp>
      <p:sp>
        <p:nvSpPr>
          <p:cNvPr id="10" name="Rounded Rectangle 9"/>
          <p:cNvSpPr/>
          <p:nvPr/>
        </p:nvSpPr>
        <p:spPr>
          <a:xfrm>
            <a:off x="8394398" y="6085745"/>
            <a:ext cx="626669" cy="260333"/>
          </a:xfrm>
          <a:prstGeom prst="roundRect">
            <a:avLst/>
          </a:prstGeom>
          <a:solidFill>
            <a:srgbClr val="00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IBM Plex Sans"/>
                <a:ea typeface="+mn-ea"/>
                <a:cs typeface="+mn-cs"/>
              </a:rPr>
              <a:t>D O</a:t>
            </a:r>
          </a:p>
        </p:txBody>
      </p:sp>
      <p:sp>
        <p:nvSpPr>
          <p:cNvPr id="11" name="Rounded Rectangle 10"/>
          <p:cNvSpPr/>
          <p:nvPr/>
        </p:nvSpPr>
        <p:spPr>
          <a:xfrm>
            <a:off x="9198249" y="6076685"/>
            <a:ext cx="1010448" cy="267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IBM Plex Sans"/>
                <a:ea typeface="+mn-ea"/>
                <a:cs typeface="+mn-cs"/>
              </a:rPr>
              <a:t>T E A M</a:t>
            </a:r>
          </a:p>
        </p:txBody>
      </p:sp>
      <p:sp>
        <p:nvSpPr>
          <p:cNvPr id="12" name="Rounded Rectangle 11"/>
          <p:cNvSpPr/>
          <p:nvPr/>
        </p:nvSpPr>
        <p:spPr>
          <a:xfrm>
            <a:off x="10385880" y="6068085"/>
            <a:ext cx="1417760" cy="263852"/>
          </a:xfrm>
          <a:prstGeom prst="roundRect">
            <a:avLst/>
          </a:prstGeom>
          <a:solidFill>
            <a:srgbClr val="B913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chemeClr val="bg1"/>
                </a:solidFill>
                <a:effectLst/>
                <a:uLnTx/>
                <a:uFillTx/>
                <a:latin typeface="IBM Plex Sans"/>
                <a:ea typeface="+mn-ea"/>
                <a:cs typeface="+mn-cs"/>
              </a:rPr>
              <a:t>C O N S U L T</a:t>
            </a:r>
          </a:p>
        </p:txBody>
      </p:sp>
      <p:sp>
        <p:nvSpPr>
          <p:cNvPr id="13" name="TextBox 12"/>
          <p:cNvSpPr txBox="1"/>
          <p:nvPr/>
        </p:nvSpPr>
        <p:spPr>
          <a:xfrm>
            <a:off x="5619515" y="5569505"/>
            <a:ext cx="1609004"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600" dirty="0">
                <a:latin typeface="IBM Plex Sans"/>
              </a:rPr>
              <a:t>when needed</a:t>
            </a:r>
            <a:endParaRPr kumimoji="0" lang="en-US" sz="1600" b="0" i="0" u="none" strike="noStrike" kern="1200" cap="none" spc="0" normalizeH="0" baseline="0" noProof="0" dirty="0">
              <a:ln>
                <a:noFill/>
              </a:ln>
              <a:effectLst/>
              <a:uLnTx/>
              <a:uFillTx/>
              <a:latin typeface="IBM Plex Sans"/>
              <a:ea typeface="+mn-ea"/>
              <a:cs typeface="+mn-cs"/>
            </a:endParaRPr>
          </a:p>
        </p:txBody>
      </p:sp>
      <p:sp>
        <p:nvSpPr>
          <p:cNvPr id="14" name="TextBox 13"/>
          <p:cNvSpPr txBox="1"/>
          <p:nvPr/>
        </p:nvSpPr>
        <p:spPr>
          <a:xfrm>
            <a:off x="5958206" y="5928297"/>
            <a:ext cx="1843777"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600" dirty="0">
                <a:latin typeface="IBM Plex Sans"/>
              </a:rPr>
              <a:t> when practical </a:t>
            </a:r>
            <a:endParaRPr kumimoji="0" lang="en-US" sz="1600" b="0" i="0" u="none" strike="noStrike" kern="1200" cap="none" spc="0" normalizeH="0" baseline="0" noProof="0" dirty="0">
              <a:ln>
                <a:noFill/>
              </a:ln>
              <a:effectLst/>
              <a:uLnTx/>
              <a:uFillTx/>
              <a:latin typeface="IBM Plex Sans"/>
              <a:ea typeface="+mn-ea"/>
              <a:cs typeface="+mn-cs"/>
            </a:endParaRPr>
          </a:p>
        </p:txBody>
      </p:sp>
      <p:sp>
        <p:nvSpPr>
          <p:cNvPr id="18" name="TextBox 17"/>
          <p:cNvSpPr txBox="1"/>
          <p:nvPr/>
        </p:nvSpPr>
        <p:spPr>
          <a:xfrm>
            <a:off x="6568261" y="6284580"/>
            <a:ext cx="1843777"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600" dirty="0">
                <a:latin typeface="IBM Plex Sans"/>
              </a:rPr>
              <a:t> where possible </a:t>
            </a:r>
            <a:endParaRPr kumimoji="0" lang="en-US" sz="1600" b="0" i="0" u="none" strike="noStrike" kern="1200" cap="none" spc="0" normalizeH="0" baseline="0" noProof="0" dirty="0">
              <a:ln>
                <a:noFill/>
              </a:ln>
              <a:effectLst/>
              <a:uLnTx/>
              <a:uFillTx/>
              <a:latin typeface="IBM Plex Sans"/>
              <a:ea typeface="+mn-ea"/>
              <a:cs typeface="+mn-cs"/>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Tree>
    <p:extLst>
      <p:ext uri="{BB962C8B-B14F-4D97-AF65-F5344CB8AC3E}">
        <p14:creationId xmlns:p14="http://schemas.microsoft.com/office/powerpoint/2010/main" val="1620096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p:cNvSpPr/>
          <p:nvPr/>
        </p:nvSpPr>
        <p:spPr>
          <a:xfrm>
            <a:off x="4288427" y="2288503"/>
            <a:ext cx="3584537" cy="3499936"/>
          </a:xfrm>
          <a:prstGeom prst="ellipse">
            <a:avLst/>
          </a:prstGeom>
          <a:solidFill>
            <a:srgbClr val="00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34124" y="4603461"/>
            <a:ext cx="2476539" cy="1907382"/>
          </a:xfrm>
          <a:prstGeom prst="rect">
            <a:avLst/>
          </a:prstGeom>
        </p:spPr>
        <p:txBody>
          <a:bodyPr wrap="square">
            <a:spAutoFit/>
          </a:bodyPr>
          <a:lstStyle/>
          <a:p>
            <a:pPr algn="ctr">
              <a:lnSpc>
                <a:spcPct val="107000"/>
              </a:lnSpc>
              <a:spcAft>
                <a:spcPts val="800"/>
              </a:spcAft>
            </a:pPr>
            <a:r>
              <a:rPr lang="en-US" sz="2800" dirty="0">
                <a:ea typeface="Calibri" panose="020F0502020204030204" pitchFamily="34" charset="0"/>
                <a:cs typeface="Times New Roman" panose="02020603050405020304" pitchFamily="18" charset="0"/>
              </a:rPr>
              <a:t>Machine Learning</a:t>
            </a:r>
          </a:p>
          <a:p>
            <a:pPr algn="ctr">
              <a:lnSpc>
                <a:spcPct val="107000"/>
              </a:lnSpc>
              <a:spcAft>
                <a:spcPts val="800"/>
              </a:spcAft>
            </a:pPr>
            <a:r>
              <a:rPr lang="en-US" sz="1600" dirty="0">
                <a:ea typeface="Calibri" panose="020F0502020204030204" pitchFamily="34" charset="0"/>
                <a:cs typeface="Times New Roman" panose="02020603050405020304" pitchFamily="18" charset="0"/>
              </a:rPr>
              <a:t>Classification or prediction, based on properties learned from training data</a:t>
            </a:r>
            <a:endParaRPr lang="en-US" sz="1600" b="1" dirty="0">
              <a:ea typeface="Calibri" panose="020F0502020204030204" pitchFamily="34" charset="0"/>
              <a:cs typeface="Times New Roman" panose="02020603050405020304" pitchFamily="18" charset="0"/>
            </a:endParaRPr>
          </a:p>
        </p:txBody>
      </p:sp>
      <p:sp>
        <p:nvSpPr>
          <p:cNvPr id="6" name="TextBox 5"/>
          <p:cNvSpPr txBox="1"/>
          <p:nvPr/>
        </p:nvSpPr>
        <p:spPr>
          <a:xfrm>
            <a:off x="3140079" y="202913"/>
            <a:ext cx="5980853" cy="707886"/>
          </a:xfrm>
          <a:prstGeom prst="rect">
            <a:avLst/>
          </a:prstGeom>
          <a:noFill/>
          <a:ln w="6350">
            <a:noFill/>
          </a:ln>
        </p:spPr>
        <p:txBody>
          <a:bodyPr wrap="square" rtlCol="0">
            <a:spAutoFit/>
          </a:bodyPr>
          <a:lstStyle/>
          <a:p>
            <a:pPr algn="ctr"/>
            <a:r>
              <a:rPr lang="en-US" sz="4000" dirty="0">
                <a:solidFill>
                  <a:schemeClr val="bg1"/>
                </a:solidFill>
                <a:latin typeface="+mj-lt"/>
              </a:rPr>
              <a:t>Define a Repeatable Process</a:t>
            </a:r>
          </a:p>
        </p:txBody>
      </p:sp>
      <p:sp>
        <p:nvSpPr>
          <p:cNvPr id="9" name="Rectangle 8"/>
          <p:cNvSpPr/>
          <p:nvPr/>
        </p:nvSpPr>
        <p:spPr>
          <a:xfrm>
            <a:off x="9554543" y="1846614"/>
            <a:ext cx="1895766" cy="1907382"/>
          </a:xfrm>
          <a:prstGeom prst="rect">
            <a:avLst/>
          </a:prstGeom>
        </p:spPr>
        <p:txBody>
          <a:bodyPr wrap="square">
            <a:spAutoFit/>
          </a:bodyPr>
          <a:lstStyle/>
          <a:p>
            <a:pPr algn="ctr">
              <a:lnSpc>
                <a:spcPct val="107000"/>
              </a:lnSpc>
              <a:spcAft>
                <a:spcPts val="800"/>
              </a:spcAft>
            </a:pPr>
            <a:r>
              <a:rPr lang="en-US" sz="2800" dirty="0">
                <a:ea typeface="Calibri" panose="020F0502020204030204" pitchFamily="34" charset="0"/>
                <a:cs typeface="Times New Roman" panose="02020603050405020304" pitchFamily="18" charset="0"/>
              </a:rPr>
              <a:t>Data Mining</a:t>
            </a:r>
          </a:p>
          <a:p>
            <a:pPr algn="ctr">
              <a:lnSpc>
                <a:spcPct val="107000"/>
              </a:lnSpc>
              <a:spcAft>
                <a:spcPts val="800"/>
              </a:spcAft>
            </a:pPr>
            <a:r>
              <a:rPr lang="en-US" sz="1600" dirty="0">
                <a:ea typeface="Calibri" panose="020F0502020204030204" pitchFamily="34" charset="0"/>
                <a:cs typeface="Times New Roman" panose="02020603050405020304" pitchFamily="18" charset="0"/>
              </a:rPr>
              <a:t>Detecting patterns and relationships in data</a:t>
            </a:r>
          </a:p>
        </p:txBody>
      </p:sp>
      <p:sp>
        <p:nvSpPr>
          <p:cNvPr id="10" name="Rectangle 9"/>
          <p:cNvSpPr/>
          <p:nvPr/>
        </p:nvSpPr>
        <p:spPr>
          <a:xfrm>
            <a:off x="135046" y="1747838"/>
            <a:ext cx="3062724" cy="2104935"/>
          </a:xfrm>
          <a:prstGeom prst="rect">
            <a:avLst/>
          </a:prstGeom>
        </p:spPr>
        <p:txBody>
          <a:bodyPr wrap="square">
            <a:spAutoFit/>
          </a:bodyPr>
          <a:lstStyle/>
          <a:p>
            <a:pPr algn="ctr">
              <a:lnSpc>
                <a:spcPct val="107000"/>
              </a:lnSpc>
              <a:spcAft>
                <a:spcPts val="800"/>
              </a:spcAft>
            </a:pPr>
            <a:r>
              <a:rPr lang="en-US" sz="2800" dirty="0"/>
              <a:t>Knowledge Discovery in Databases</a:t>
            </a:r>
          </a:p>
          <a:p>
            <a:pPr algn="ctr">
              <a:lnSpc>
                <a:spcPct val="107000"/>
              </a:lnSpc>
              <a:spcAft>
                <a:spcPts val="800"/>
              </a:spcAft>
            </a:pPr>
            <a:r>
              <a:rPr lang="en-US" sz="1600" dirty="0"/>
              <a:t>Extracting previously unknown information</a:t>
            </a:r>
            <a:endParaRPr lang="en-US" sz="1600" dirty="0">
              <a:cs typeface="Times New Roman" panose="02020603050405020304" pitchFamily="18" charset="0"/>
            </a:endParaRPr>
          </a:p>
        </p:txBody>
      </p:sp>
      <p:sp>
        <p:nvSpPr>
          <p:cNvPr id="11" name="TextBox 10"/>
          <p:cNvSpPr txBox="1"/>
          <p:nvPr/>
        </p:nvSpPr>
        <p:spPr>
          <a:xfrm>
            <a:off x="5287824" y="6019745"/>
            <a:ext cx="1685365" cy="338554"/>
          </a:xfrm>
          <a:prstGeom prst="rect">
            <a:avLst/>
          </a:prstGeom>
          <a:noFill/>
        </p:spPr>
        <p:txBody>
          <a:bodyPr wrap="square" rtlCol="0">
            <a:spAutoFit/>
          </a:bodyPr>
          <a:lstStyle/>
          <a:p>
            <a:pPr algn="ctr"/>
            <a:r>
              <a:rPr lang="en-US" sz="1600" i="1" dirty="0"/>
              <a:t>CRISP-DM</a:t>
            </a:r>
          </a:p>
        </p:txBody>
      </p:sp>
      <p:sp>
        <p:nvSpPr>
          <p:cNvPr id="12" name="Rectangle 11"/>
          <p:cNvSpPr/>
          <p:nvPr/>
        </p:nvSpPr>
        <p:spPr>
          <a:xfrm>
            <a:off x="9344691" y="4603461"/>
            <a:ext cx="2315471" cy="1907382"/>
          </a:xfrm>
          <a:prstGeom prst="rect">
            <a:avLst/>
          </a:prstGeom>
        </p:spPr>
        <p:txBody>
          <a:bodyPr wrap="square">
            <a:spAutoFit/>
          </a:bodyPr>
          <a:lstStyle/>
          <a:p>
            <a:pPr algn="ctr">
              <a:lnSpc>
                <a:spcPct val="107000"/>
              </a:lnSpc>
              <a:spcAft>
                <a:spcPts val="800"/>
              </a:spcAft>
            </a:pPr>
            <a:r>
              <a:rPr lang="en-US" sz="2800" dirty="0">
                <a:ea typeface="Calibri" panose="020F0502020204030204" pitchFamily="34" charset="0"/>
                <a:cs typeface="Times New Roman" panose="02020603050405020304" pitchFamily="18" charset="0"/>
              </a:rPr>
              <a:t>Reinforcement Learning</a:t>
            </a:r>
          </a:p>
          <a:p>
            <a:pPr algn="ctr">
              <a:lnSpc>
                <a:spcPct val="107000"/>
              </a:lnSpc>
              <a:spcAft>
                <a:spcPts val="800"/>
              </a:spcAft>
            </a:pPr>
            <a:r>
              <a:rPr lang="en-US" sz="1600" dirty="0"/>
              <a:t>Optimal choice in a given situation, based on reward</a:t>
            </a:r>
            <a:endParaRPr lang="en-US" sz="1600" b="1" dirty="0">
              <a:ea typeface="Calibri" panose="020F0502020204030204" pitchFamily="34" charset="0"/>
              <a:cs typeface="Times New Roman" panose="02020603050405020304" pitchFamily="18" charset="0"/>
            </a:endParaRPr>
          </a:p>
        </p:txBody>
      </p:sp>
      <p:sp>
        <p:nvSpPr>
          <p:cNvPr id="14" name="Oval 13"/>
          <p:cNvSpPr/>
          <p:nvPr/>
        </p:nvSpPr>
        <p:spPr>
          <a:xfrm>
            <a:off x="3607930" y="1557925"/>
            <a:ext cx="4976141" cy="47786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E5E"/>
              </a:solidFill>
              <a:effectLst/>
              <a:uLnTx/>
              <a:uFillTx/>
              <a:latin typeface="IBM Plex Sans"/>
              <a:ea typeface="+mn-ea"/>
              <a:cs typeface="+mn-cs"/>
            </a:endParaRPr>
          </a:p>
        </p:txBody>
      </p:sp>
      <p:pic>
        <p:nvPicPr>
          <p:cNvPr id="15" name="Picture 14" descr="2013-L-00691[1].jpg"/>
          <p:cNvPicPr>
            <a:picLocks/>
          </p:cNvPicPr>
          <p:nvPr/>
        </p:nvPicPr>
        <p:blipFill rotWithShape="1">
          <a:blip r:embed="rId2" cstate="print">
            <a:extLst>
              <a:ext uri="{28A0092B-C50C-407E-A947-70E740481C1C}">
                <a14:useLocalDpi xmlns:a14="http://schemas.microsoft.com/office/drawing/2010/main"/>
              </a:ext>
            </a:extLst>
          </a:blip>
          <a:srcRect/>
          <a:stretch/>
        </p:blipFill>
        <p:spPr>
          <a:xfrm>
            <a:off x="3222797" y="3394806"/>
            <a:ext cx="914400"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16" name="Picture 15"/>
          <p:cNvPicPr>
            <a:picLocks/>
          </p:cNvPicPr>
          <p:nvPr/>
        </p:nvPicPr>
        <p:blipFill rotWithShape="1">
          <a:blip r:embed="rId3" cstate="print">
            <a:extLst>
              <a:ext uri="{28A0092B-C50C-407E-A947-70E740481C1C}">
                <a14:useLocalDpi xmlns:a14="http://schemas.microsoft.com/office/drawing/2010/main"/>
              </a:ext>
            </a:extLst>
          </a:blip>
          <a:srcRect l="1395" r="1467" b="15694"/>
          <a:stretch/>
        </p:blipFill>
        <p:spPr bwMode="auto">
          <a:xfrm>
            <a:off x="7495689" y="5297667"/>
            <a:ext cx="914400"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xmlns=""/>
            </a:ext>
          </a:extLst>
        </p:spPr>
      </p:pic>
      <p:pic>
        <p:nvPicPr>
          <p:cNvPr id="17" name="Picture 16"/>
          <p:cNvPicPr>
            <a:picLocks/>
          </p:cNvPicPr>
          <p:nvPr/>
        </p:nvPicPr>
        <p:blipFill rotWithShape="1">
          <a:blip r:embed="rId4"/>
          <a:srcRect l="38278" r="371"/>
          <a:stretch/>
        </p:blipFill>
        <p:spPr>
          <a:xfrm>
            <a:off x="5638800" y="5863949"/>
            <a:ext cx="914400"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18" name="Picture 17"/>
          <p:cNvPicPr>
            <a:picLocks noChangeAspect="1"/>
          </p:cNvPicPr>
          <p:nvPr/>
        </p:nvPicPr>
        <p:blipFill>
          <a:blip r:embed="rId5"/>
          <a:stretch>
            <a:fillRect/>
          </a:stretch>
        </p:blipFill>
        <p:spPr>
          <a:xfrm>
            <a:off x="3783656" y="5231687"/>
            <a:ext cx="912655"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19" name="Picture 18"/>
          <p:cNvPicPr>
            <a:picLocks/>
          </p:cNvPicPr>
          <p:nvPr/>
        </p:nvPicPr>
        <p:blipFill>
          <a:blip r:embed="rId6"/>
          <a:stretch>
            <a:fillRect/>
          </a:stretch>
        </p:blipFill>
        <p:spPr>
          <a:xfrm>
            <a:off x="3840610" y="1758589"/>
            <a:ext cx="914400"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20" name="Picture 19"/>
          <p:cNvPicPr>
            <a:picLocks noChangeAspect="1"/>
          </p:cNvPicPr>
          <p:nvPr/>
        </p:nvPicPr>
        <p:blipFill>
          <a:blip r:embed="rId7"/>
          <a:stretch>
            <a:fillRect/>
          </a:stretch>
        </p:blipFill>
        <p:spPr>
          <a:xfrm>
            <a:off x="5638800" y="1227819"/>
            <a:ext cx="914400" cy="979821"/>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21" name="Picture 20"/>
          <p:cNvPicPr>
            <a:picLocks noChangeAspect="1"/>
          </p:cNvPicPr>
          <p:nvPr/>
        </p:nvPicPr>
        <p:blipFill>
          <a:blip r:embed="rId8"/>
          <a:stretch>
            <a:fillRect/>
          </a:stretch>
        </p:blipFill>
        <p:spPr>
          <a:xfrm>
            <a:off x="8054804" y="3395572"/>
            <a:ext cx="914313"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22" name="Picture 21"/>
          <p:cNvPicPr>
            <a:picLocks/>
          </p:cNvPicPr>
          <p:nvPr/>
        </p:nvPicPr>
        <p:blipFill>
          <a:blip r:embed="rId9"/>
          <a:stretch>
            <a:fillRect/>
          </a:stretch>
        </p:blipFill>
        <p:spPr>
          <a:xfrm>
            <a:off x="7406381" y="1758589"/>
            <a:ext cx="914400" cy="914400"/>
          </a:xfrm>
          <a:prstGeom prst="ellipse">
            <a:avLst/>
          </a:prstGeom>
          <a:ln w="63500" cap="rnd">
            <a:solidFill>
              <a:srgbClr val="00508F"/>
            </a:solidFill>
          </a:ln>
          <a:effectLst/>
          <a:scene3d>
            <a:camera prst="orthographicFront"/>
            <a:lightRig rig="contrasting" dir="t">
              <a:rot lat="0" lon="0" rev="3000000"/>
            </a:lightRig>
          </a:scene3d>
          <a:sp3d contourW="7620">
            <a:bevelT w="95250" h="31750"/>
            <a:contourClr>
              <a:srgbClr val="333333"/>
            </a:contourClr>
          </a:sp3d>
        </p:spPr>
      </p:pic>
      <p:pic>
        <p:nvPicPr>
          <p:cNvPr id="31" name="Picture 30"/>
          <p:cNvPicPr>
            <a:picLocks noChangeAspect="1"/>
          </p:cNvPicPr>
          <p:nvPr/>
        </p:nvPicPr>
        <p:blipFill>
          <a:blip r:embed="rId10">
            <a:extLst>
              <a:ext uri="{BEBA8EAE-BF5A-486C-A8C5-ECC9F3942E4B}">
                <a14:imgProps xmlns:a14="http://schemas.microsoft.com/office/drawing/2010/main">
                  <a14:imgLayer r:embed="rId11">
                    <a14:imgEffect>
                      <a14:backgroundRemoval t="2125" b="100000" l="5055" r="95082">
                        <a14:foregroundMark x1="24863" y1="18858" x2="37295" y2="18725"/>
                        <a14:foregroundMark x1="45492" y1="3851" x2="49317" y2="2125"/>
                        <a14:foregroundMark x1="95082" y1="42629" x2="95082" y2="47145"/>
                        <a14:foregroundMark x1="73634" y1="38114" x2="79235" y2="38513"/>
                        <a14:foregroundMark x1="61475" y1="18725" x2="71585" y2="20717"/>
                        <a14:foregroundMark x1="15710" y1="47145" x2="25410" y2="45950"/>
                        <a14:foregroundMark x1="5055" y1="47809" x2="6148" y2="52058"/>
                        <a14:foregroundMark x1="43852" y1="74104" x2="51913" y2="73705"/>
                        <a14:foregroundMark x1="46721" y1="25365" x2="46721" y2="25365"/>
                        <a14:foregroundMark x1="47404" y1="21116" x2="47404" y2="21116"/>
                        <a14:foregroundMark x1="51913" y1="18592" x2="51913" y2="18592"/>
                        <a14:foregroundMark x1="47404" y1="24701" x2="49454" y2="27092"/>
                        <a14:foregroundMark x1="76230" y1="32138" x2="76230" y2="32138"/>
                        <a14:foregroundMark x1="73907" y1="27756" x2="76913" y2="31341"/>
                        <a14:foregroundMark x1="79508" y1="50332" x2="79918" y2="46879"/>
                        <a14:foregroundMark x1="72814" y1="57902" x2="79781" y2="55511"/>
                        <a14:foregroundMark x1="76913" y1="43825" x2="76776" y2="48871"/>
                        <a14:foregroundMark x1="63661" y1="73705" x2="67077" y2="72510"/>
                        <a14:foregroundMark x1="15847" y1="48871" x2="19262" y2="50332"/>
                        <a14:foregroundMark x1="19536" y1="54316" x2="23770" y2="64011"/>
                        <a14:foregroundMark x1="63115" y1="46614" x2="64071" y2="52590"/>
                        <a14:foregroundMark x1="70355" y1="37185" x2="85656" y2="38114"/>
                        <a14:foregroundMark x1="68989" y1="55511" x2="85246" y2="57902"/>
                        <a14:foregroundMark x1="72814" y1="58566" x2="84563" y2="59495"/>
                        <a14:foregroundMark x1="62432" y1="57371" x2="60792" y2="63081"/>
                        <a14:backgroundMark x1="50137" y1="20186" x2="50137" y2="20186"/>
                        <a14:backgroundMark x1="78415" y1="51793" x2="78415" y2="51793"/>
                        <a14:backgroundMark x1="78279" y1="47012" x2="78279" y2="47012"/>
                      </a14:backgroundRemoval>
                    </a14:imgEffect>
                  </a14:imgLayer>
                </a14:imgProps>
              </a:ext>
            </a:extLst>
          </a:blip>
          <a:stretch>
            <a:fillRect/>
          </a:stretch>
        </p:blipFill>
        <p:spPr>
          <a:xfrm>
            <a:off x="4289345" y="2322409"/>
            <a:ext cx="3575126" cy="3677691"/>
          </a:xfrm>
          <a:prstGeom prst="rect">
            <a:avLst/>
          </a:prstGeom>
        </p:spPr>
      </p:pic>
      <p:pic>
        <p:nvPicPr>
          <p:cNvPr id="23" name="Picture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Tree>
    <p:extLst>
      <p:ext uri="{BB962C8B-B14F-4D97-AF65-F5344CB8AC3E}">
        <p14:creationId xmlns:p14="http://schemas.microsoft.com/office/powerpoint/2010/main" val="3948394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rot="5400000">
            <a:off x="6956193" y="2175177"/>
            <a:ext cx="4956784" cy="327414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47168" y="220045"/>
            <a:ext cx="9040841" cy="741861"/>
          </a:xfrm>
        </p:spPr>
        <p:txBody>
          <a:bodyPr/>
          <a:lstStyle/>
          <a:p>
            <a:r>
              <a:rPr lang="en-US" sz="4000" b="0" dirty="0">
                <a:latin typeface="+mj-lt"/>
              </a:rPr>
              <a:t>Growing Capability Through Collaboration</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648" b="23352"/>
          <a:stretch/>
        </p:blipFill>
        <p:spPr>
          <a:xfrm>
            <a:off x="8085009" y="1672410"/>
            <a:ext cx="2699151" cy="1737360"/>
          </a:xfrm>
          <a:prstGeom prst="rect">
            <a:avLst/>
          </a:prstGeom>
        </p:spPr>
      </p:pic>
      <p:sp>
        <p:nvSpPr>
          <p:cNvPr id="5" name="TextBox 4"/>
          <p:cNvSpPr txBox="1"/>
          <p:nvPr/>
        </p:nvSpPr>
        <p:spPr>
          <a:xfrm>
            <a:off x="8339126" y="5204060"/>
            <a:ext cx="2190916" cy="738664"/>
          </a:xfrm>
          <a:prstGeom prst="rect">
            <a:avLst/>
          </a:prstGeom>
          <a:noFill/>
        </p:spPr>
        <p:txBody>
          <a:bodyPr wrap="square" rtlCol="0">
            <a:spAutoFit/>
          </a:bodyPr>
          <a:lstStyle/>
          <a:p>
            <a:pPr algn="ctr"/>
            <a:r>
              <a:rPr lang="en-US" sz="1400" dirty="0">
                <a:solidFill>
                  <a:srgbClr val="002060"/>
                </a:solidFill>
                <a:latin typeface="Calibri Light" panose="020F0302020204030204" pitchFamily="34" charset="0"/>
                <a:cs typeface="Calibri Light" panose="020F0302020204030204" pitchFamily="34" charset="0"/>
              </a:rPr>
              <a:t>A balanced approach to growing a digitally-enabled workforce at Langley</a:t>
            </a:r>
          </a:p>
        </p:txBody>
      </p:sp>
      <p:sp>
        <p:nvSpPr>
          <p:cNvPr id="6" name="Rounded Rectangle 5"/>
          <p:cNvSpPr/>
          <p:nvPr/>
        </p:nvSpPr>
        <p:spPr>
          <a:xfrm>
            <a:off x="8475940" y="4293632"/>
            <a:ext cx="1739528" cy="3051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T E A M</a:t>
            </a:r>
          </a:p>
        </p:txBody>
      </p:sp>
      <p:sp>
        <p:nvSpPr>
          <p:cNvPr id="7" name="Rounded Rectangle 6"/>
          <p:cNvSpPr/>
          <p:nvPr/>
        </p:nvSpPr>
        <p:spPr>
          <a:xfrm>
            <a:off x="8475940" y="4710868"/>
            <a:ext cx="1739528" cy="305107"/>
          </a:xfrm>
          <a:prstGeom prst="roundRect">
            <a:avLst/>
          </a:prstGeom>
          <a:solidFill>
            <a:srgbClr val="B913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C O N S U L T</a:t>
            </a:r>
          </a:p>
        </p:txBody>
      </p:sp>
      <p:sp>
        <p:nvSpPr>
          <p:cNvPr id="8" name="Rounded Rectangle 7"/>
          <p:cNvSpPr/>
          <p:nvPr/>
        </p:nvSpPr>
        <p:spPr>
          <a:xfrm>
            <a:off x="8475940" y="3876396"/>
            <a:ext cx="1739528" cy="305107"/>
          </a:xfrm>
          <a:prstGeom prst="roundRect">
            <a:avLst/>
          </a:prstGeom>
          <a:solidFill>
            <a:srgbClr val="005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D O</a:t>
            </a:r>
          </a:p>
        </p:txBody>
      </p:sp>
      <p:sp>
        <p:nvSpPr>
          <p:cNvPr id="10" name="TextBox 9"/>
          <p:cNvSpPr txBox="1"/>
          <p:nvPr/>
        </p:nvSpPr>
        <p:spPr>
          <a:xfrm>
            <a:off x="1894945" y="1720624"/>
            <a:ext cx="3749042" cy="830997"/>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Ed McLarney</a:t>
            </a:r>
          </a:p>
          <a:p>
            <a:pPr algn="ctr"/>
            <a:r>
              <a:rPr lang="en-US" sz="1600" dirty="0">
                <a:solidFill>
                  <a:srgbClr val="002060"/>
                </a:solidFill>
                <a:ea typeface="MS Gothic" panose="020B0609070205080204" pitchFamily="49" charset="-128"/>
                <a:cs typeface="Calibri Light" panose="020F0302020204030204" pitchFamily="34" charset="0"/>
              </a:rPr>
              <a:t>Associate CIO for Technology &amp; Innovation</a:t>
            </a:r>
          </a:p>
          <a:p>
            <a:pPr algn="ctr"/>
            <a:r>
              <a:rPr lang="en-US" sz="1600" dirty="0">
                <a:solidFill>
                  <a:srgbClr val="002060"/>
                </a:solidFill>
                <a:ea typeface="MS Gothic" panose="020B0609070205080204" pitchFamily="49" charset="-128"/>
                <a:cs typeface="Calibri Light" panose="020F0302020204030204" pitchFamily="34" charset="0"/>
              </a:rPr>
              <a:t>OCIO Data Science Strategic Lead</a:t>
            </a:r>
          </a:p>
        </p:txBody>
      </p:sp>
      <p:sp>
        <p:nvSpPr>
          <p:cNvPr id="11" name="TextBox 10"/>
          <p:cNvSpPr txBox="1"/>
          <p:nvPr/>
        </p:nvSpPr>
        <p:spPr>
          <a:xfrm>
            <a:off x="2327874" y="1247448"/>
            <a:ext cx="3337702" cy="400110"/>
          </a:xfrm>
          <a:prstGeom prst="rect">
            <a:avLst/>
          </a:prstGeom>
          <a:noFill/>
        </p:spPr>
        <p:txBody>
          <a:bodyPr wrap="square" rtlCol="0">
            <a:spAutoFit/>
          </a:bodyPr>
          <a:lstStyle/>
          <a:p>
            <a:r>
              <a:rPr lang="en-US" sz="2000" b="1" dirty="0">
                <a:solidFill>
                  <a:srgbClr val="002060"/>
                </a:solidFill>
                <a:ea typeface="MS Gothic" panose="020B0609070205080204" pitchFamily="49" charset="-128"/>
                <a:cs typeface="Calibri Light" panose="020F0302020204030204" pitchFamily="34" charset="0"/>
              </a:rPr>
              <a:t>LaRC OCIO Data Science Team</a:t>
            </a:r>
            <a:endParaRPr lang="en-US" sz="2000" dirty="0">
              <a:solidFill>
                <a:srgbClr val="002060"/>
              </a:solidFill>
              <a:ea typeface="MS Gothic" panose="020B0609070205080204" pitchFamily="49" charset="-128"/>
              <a:cs typeface="Calibri Light" panose="020F0302020204030204" pitchFamily="34" charset="0"/>
            </a:endParaRPr>
          </a:p>
        </p:txBody>
      </p:sp>
      <p:sp>
        <p:nvSpPr>
          <p:cNvPr id="13" name="TextBox 12">
            <a:extLst>
              <a:ext uri="{FF2B5EF4-FFF2-40B4-BE49-F238E27FC236}">
                <a16:creationId xmlns:a16="http://schemas.microsoft.com/office/drawing/2014/main" id="{1EB0ED0E-E360-4001-91EE-D2C440EF2201}"/>
              </a:ext>
            </a:extLst>
          </p:cNvPr>
          <p:cNvSpPr txBox="1"/>
          <p:nvPr/>
        </p:nvSpPr>
        <p:spPr>
          <a:xfrm>
            <a:off x="878215" y="3573914"/>
            <a:ext cx="1350404" cy="830997"/>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Charles Liles</a:t>
            </a:r>
          </a:p>
          <a:p>
            <a:pPr algn="ctr"/>
            <a:r>
              <a:rPr lang="en-US" sz="1600" dirty="0">
                <a:solidFill>
                  <a:srgbClr val="002060"/>
                </a:solidFill>
                <a:ea typeface="MS Gothic" panose="020B0609070205080204" pitchFamily="49" charset="-128"/>
                <a:cs typeface="Calibri Light" panose="020F0302020204030204" pitchFamily="34" charset="0"/>
              </a:rPr>
              <a:t>Data Scientist</a:t>
            </a:r>
          </a:p>
          <a:p>
            <a:pPr algn="ctr"/>
            <a:r>
              <a:rPr lang="en-US" sz="1600" dirty="0">
                <a:solidFill>
                  <a:srgbClr val="002060"/>
                </a:solidFill>
                <a:ea typeface="MS Gothic" panose="020B0609070205080204" pitchFamily="49" charset="-128"/>
                <a:cs typeface="Calibri Light" panose="020F0302020204030204" pitchFamily="34" charset="0"/>
              </a:rPr>
              <a:t>AI/ML/Cloud</a:t>
            </a:r>
          </a:p>
        </p:txBody>
      </p:sp>
      <p:sp>
        <p:nvSpPr>
          <p:cNvPr id="14" name="TextBox 13">
            <a:extLst>
              <a:ext uri="{FF2B5EF4-FFF2-40B4-BE49-F238E27FC236}">
                <a16:creationId xmlns:a16="http://schemas.microsoft.com/office/drawing/2014/main" id="{8070FCA1-B234-4A31-A878-ED4096CBF27F}"/>
              </a:ext>
            </a:extLst>
          </p:cNvPr>
          <p:cNvSpPr txBox="1"/>
          <p:nvPr/>
        </p:nvSpPr>
        <p:spPr>
          <a:xfrm>
            <a:off x="4229943" y="3570785"/>
            <a:ext cx="1868805" cy="830997"/>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Tina Heinich</a:t>
            </a:r>
          </a:p>
          <a:p>
            <a:pPr algn="ctr"/>
            <a:r>
              <a:rPr lang="en-US" sz="1600" dirty="0">
                <a:solidFill>
                  <a:srgbClr val="002060"/>
                </a:solidFill>
                <a:ea typeface="MS Gothic" panose="020B0609070205080204" pitchFamily="49" charset="-128"/>
                <a:cs typeface="Calibri Light" panose="020F0302020204030204" pitchFamily="34" charset="0"/>
              </a:rPr>
              <a:t>Data Scientist</a:t>
            </a:r>
          </a:p>
          <a:p>
            <a:pPr algn="ctr"/>
            <a:r>
              <a:rPr lang="en-US" sz="1600" dirty="0">
                <a:solidFill>
                  <a:srgbClr val="002060"/>
                </a:solidFill>
                <a:ea typeface="MS Gothic" panose="020B0609070205080204" pitchFamily="49" charset="-128"/>
                <a:cs typeface="Calibri Light" panose="020F0302020204030204" pitchFamily="34" charset="0"/>
              </a:rPr>
              <a:t>AI/ML/Visualization</a:t>
            </a:r>
          </a:p>
        </p:txBody>
      </p:sp>
      <p:sp>
        <p:nvSpPr>
          <p:cNvPr id="15" name="TextBox 14">
            <a:extLst>
              <a:ext uri="{FF2B5EF4-FFF2-40B4-BE49-F238E27FC236}">
                <a16:creationId xmlns:a16="http://schemas.microsoft.com/office/drawing/2014/main" id="{6995DE47-1871-4BE3-B687-38A712B30641}"/>
              </a:ext>
            </a:extLst>
          </p:cNvPr>
          <p:cNvSpPr txBox="1"/>
          <p:nvPr/>
        </p:nvSpPr>
        <p:spPr>
          <a:xfrm>
            <a:off x="218640" y="5446441"/>
            <a:ext cx="1695471" cy="847720"/>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Andy Ramlatchan</a:t>
            </a:r>
          </a:p>
          <a:p>
            <a:pPr algn="ctr"/>
            <a:r>
              <a:rPr lang="en-US" sz="1600" dirty="0">
                <a:solidFill>
                  <a:srgbClr val="002060"/>
                </a:solidFill>
                <a:ea typeface="MS Gothic" panose="020B0609070205080204" pitchFamily="49" charset="-128"/>
                <a:cs typeface="Calibri Light" panose="020F0302020204030204" pitchFamily="34" charset="0"/>
              </a:rPr>
              <a:t>Data Scientist</a:t>
            </a:r>
          </a:p>
          <a:p>
            <a:pPr algn="ctr"/>
            <a:r>
              <a:rPr lang="en-US" sz="1600" dirty="0">
                <a:solidFill>
                  <a:srgbClr val="002060"/>
                </a:solidFill>
                <a:ea typeface="MS Gothic" panose="020B0609070205080204" pitchFamily="49" charset="-128"/>
                <a:cs typeface="Calibri Light" panose="020F0302020204030204" pitchFamily="34" charset="0"/>
              </a:rPr>
              <a:t>SAIC</a:t>
            </a:r>
          </a:p>
        </p:txBody>
      </p:sp>
      <p:sp>
        <p:nvSpPr>
          <p:cNvPr id="16" name="TextBox 15">
            <a:extLst>
              <a:ext uri="{FF2B5EF4-FFF2-40B4-BE49-F238E27FC236}">
                <a16:creationId xmlns:a16="http://schemas.microsoft.com/office/drawing/2014/main" id="{02A01DC2-1B11-423C-8CDC-7FE3E604048E}"/>
              </a:ext>
            </a:extLst>
          </p:cNvPr>
          <p:cNvSpPr txBox="1"/>
          <p:nvPr/>
        </p:nvSpPr>
        <p:spPr>
          <a:xfrm>
            <a:off x="2592987" y="5438129"/>
            <a:ext cx="1992243" cy="847721"/>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Dr. Newton Campbell</a:t>
            </a:r>
          </a:p>
          <a:p>
            <a:pPr algn="ctr"/>
            <a:r>
              <a:rPr lang="en-US" sz="1600" dirty="0">
                <a:solidFill>
                  <a:srgbClr val="002060"/>
                </a:solidFill>
                <a:ea typeface="MS Gothic" panose="020B0609070205080204" pitchFamily="49" charset="-128"/>
                <a:cs typeface="Calibri Light" panose="020F0302020204030204" pitchFamily="34" charset="0"/>
              </a:rPr>
              <a:t>Data Scientist</a:t>
            </a:r>
          </a:p>
          <a:p>
            <a:pPr algn="ctr"/>
            <a:r>
              <a:rPr lang="en-US" sz="1600" dirty="0">
                <a:solidFill>
                  <a:srgbClr val="002060"/>
                </a:solidFill>
                <a:ea typeface="MS Gothic" panose="020B0609070205080204" pitchFamily="49" charset="-128"/>
                <a:cs typeface="Calibri Light" panose="020F0302020204030204" pitchFamily="34" charset="0"/>
              </a:rPr>
              <a:t>SAIC</a:t>
            </a:r>
          </a:p>
        </p:txBody>
      </p:sp>
      <p:sp>
        <p:nvSpPr>
          <p:cNvPr id="17" name="TextBox 16">
            <a:extLst>
              <a:ext uri="{FF2B5EF4-FFF2-40B4-BE49-F238E27FC236}">
                <a16:creationId xmlns:a16="http://schemas.microsoft.com/office/drawing/2014/main" id="{A8A5AA35-3AA9-41FE-815F-E0E9138A0057}"/>
              </a:ext>
            </a:extLst>
          </p:cNvPr>
          <p:cNvSpPr txBox="1"/>
          <p:nvPr/>
        </p:nvSpPr>
        <p:spPr>
          <a:xfrm>
            <a:off x="1555420" y="4517088"/>
            <a:ext cx="1759695" cy="830997"/>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Ted Sidehamer</a:t>
            </a:r>
          </a:p>
          <a:p>
            <a:pPr algn="ctr"/>
            <a:r>
              <a:rPr lang="en-US" sz="1600" dirty="0">
                <a:solidFill>
                  <a:srgbClr val="002060"/>
                </a:solidFill>
                <a:ea typeface="MS Gothic" panose="020B0609070205080204" pitchFamily="49" charset="-128"/>
                <a:cs typeface="Calibri Light" panose="020F0302020204030204" pitchFamily="34" charset="0"/>
              </a:rPr>
              <a:t>Task Lead/NLP</a:t>
            </a:r>
          </a:p>
          <a:p>
            <a:pPr algn="ctr"/>
            <a:r>
              <a:rPr lang="en-US" sz="1600" dirty="0">
                <a:solidFill>
                  <a:srgbClr val="002060"/>
                </a:solidFill>
                <a:ea typeface="MS Gothic" panose="020B0609070205080204" pitchFamily="49" charset="-128"/>
                <a:cs typeface="Calibri Light" panose="020F0302020204030204" pitchFamily="34" charset="0"/>
              </a:rPr>
              <a:t>Craig Technologies</a:t>
            </a:r>
          </a:p>
        </p:txBody>
      </p:sp>
      <p:sp>
        <p:nvSpPr>
          <p:cNvPr id="18" name="TextBox 17">
            <a:extLst>
              <a:ext uri="{FF2B5EF4-FFF2-40B4-BE49-F238E27FC236}">
                <a16:creationId xmlns:a16="http://schemas.microsoft.com/office/drawing/2014/main" id="{1BD91815-F7A4-4E0C-9982-73CFB23CF5BC}"/>
              </a:ext>
            </a:extLst>
          </p:cNvPr>
          <p:cNvSpPr txBox="1"/>
          <p:nvPr/>
        </p:nvSpPr>
        <p:spPr>
          <a:xfrm>
            <a:off x="4568368" y="4511344"/>
            <a:ext cx="1385475" cy="853740"/>
          </a:xfrm>
          <a:prstGeom prst="rect">
            <a:avLst/>
          </a:prstGeom>
          <a:noFill/>
          <a:ln w="3175">
            <a:solidFill>
              <a:schemeClr val="tx1"/>
            </a:solidFill>
          </a:ln>
        </p:spPr>
        <p:txBody>
          <a:bodyPr wrap="square" rtlCol="0">
            <a:spAutoFit/>
          </a:bodyPr>
          <a:lstStyle/>
          <a:p>
            <a:pPr algn="ctr"/>
            <a:r>
              <a:rPr lang="en-US" sz="1600" b="1" dirty="0">
                <a:solidFill>
                  <a:srgbClr val="002060"/>
                </a:solidFill>
                <a:ea typeface="MS Gothic" panose="020B0609070205080204" pitchFamily="49" charset="-128"/>
                <a:cs typeface="Calibri Light" panose="020F0302020204030204" pitchFamily="34" charset="0"/>
              </a:rPr>
              <a:t>Doug Trent</a:t>
            </a:r>
          </a:p>
          <a:p>
            <a:pPr algn="ctr"/>
            <a:r>
              <a:rPr lang="en-US" sz="1600" dirty="0">
                <a:solidFill>
                  <a:srgbClr val="002060"/>
                </a:solidFill>
                <a:ea typeface="MS Gothic" panose="020B0609070205080204" pitchFamily="49" charset="-128"/>
                <a:cs typeface="Calibri Light" panose="020F0302020204030204" pitchFamily="34" charset="0"/>
              </a:rPr>
              <a:t>Data Scientist</a:t>
            </a:r>
          </a:p>
          <a:p>
            <a:pPr algn="ctr"/>
            <a:r>
              <a:rPr lang="en-US" sz="1600" dirty="0">
                <a:solidFill>
                  <a:srgbClr val="002060"/>
                </a:solidFill>
                <a:ea typeface="MS Gothic" panose="020B0609070205080204" pitchFamily="49" charset="-128"/>
                <a:cs typeface="Calibri Light" panose="020F0302020204030204" pitchFamily="34" charset="0"/>
              </a:rPr>
              <a:t>SAIC</a:t>
            </a:r>
          </a:p>
        </p:txBody>
      </p:sp>
      <p:pic>
        <p:nvPicPr>
          <p:cNvPr id="19" name="Picture 18">
            <a:extLst>
              <a:ext uri="{FF2B5EF4-FFF2-40B4-BE49-F238E27FC236}">
                <a16:creationId xmlns:a16="http://schemas.microsoft.com/office/drawing/2014/main" id="{32DF68AC-E065-495B-8E09-0E74A1781A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
        <p:nvSpPr>
          <p:cNvPr id="20" name="TextBox 19">
            <a:extLst>
              <a:ext uri="{FF2B5EF4-FFF2-40B4-BE49-F238E27FC236}">
                <a16:creationId xmlns:a16="http://schemas.microsoft.com/office/drawing/2014/main" id="{B0105CA1-A4F5-45A5-9909-80BC320C3B5E}"/>
              </a:ext>
            </a:extLst>
          </p:cNvPr>
          <p:cNvSpPr txBox="1"/>
          <p:nvPr/>
        </p:nvSpPr>
        <p:spPr>
          <a:xfrm>
            <a:off x="1894945" y="2668711"/>
            <a:ext cx="3749042" cy="830997"/>
          </a:xfrm>
          <a:prstGeom prst="rect">
            <a:avLst/>
          </a:prstGeom>
          <a:noFill/>
          <a:ln w="3175">
            <a:solidFill>
              <a:schemeClr val="tx1"/>
            </a:solidFill>
          </a:ln>
        </p:spPr>
        <p:txBody>
          <a:bodyPr wrap="square" rtlCol="0">
            <a:spAutoFit/>
          </a:bodyPr>
          <a:lstStyle/>
          <a:p>
            <a:pPr algn="ctr"/>
            <a:r>
              <a:rPr lang="en-US" sz="1600" b="1" strike="sngStrike" dirty="0">
                <a:solidFill>
                  <a:srgbClr val="002060"/>
                </a:solidFill>
                <a:ea typeface="MS Gothic" panose="020B0609070205080204" pitchFamily="49" charset="-128"/>
                <a:cs typeface="Calibri Light" panose="020F0302020204030204" pitchFamily="34" charset="0"/>
              </a:rPr>
              <a:t>Jeremy Yagle – (Vacant; On Detail)</a:t>
            </a:r>
          </a:p>
          <a:p>
            <a:pPr algn="ctr"/>
            <a:r>
              <a:rPr lang="en-US" sz="1600" strike="sngStrike" dirty="0">
                <a:solidFill>
                  <a:srgbClr val="002060"/>
                </a:solidFill>
                <a:ea typeface="MS Gothic" panose="020B0609070205080204" pitchFamily="49" charset="-128"/>
                <a:cs typeface="Calibri Light" panose="020F0302020204030204" pitchFamily="34" charset="0"/>
              </a:rPr>
              <a:t>Asst. Branch Head (IMB)</a:t>
            </a:r>
          </a:p>
          <a:p>
            <a:pPr algn="ctr"/>
            <a:r>
              <a:rPr lang="en-US" sz="1600" strike="sngStrike" dirty="0">
                <a:solidFill>
                  <a:srgbClr val="002060"/>
                </a:solidFill>
                <a:ea typeface="MS Gothic" panose="020B0609070205080204" pitchFamily="49" charset="-128"/>
                <a:cs typeface="Calibri Light" panose="020F0302020204030204" pitchFamily="34" charset="0"/>
              </a:rPr>
              <a:t>Technical Lead, OCIO Data Science Team</a:t>
            </a:r>
          </a:p>
        </p:txBody>
      </p:sp>
      <p:pic>
        <p:nvPicPr>
          <p:cNvPr id="21" name="Picture 20">
            <a:extLst>
              <a:ext uri="{FF2B5EF4-FFF2-40B4-BE49-F238E27FC236}">
                <a16:creationId xmlns:a16="http://schemas.microsoft.com/office/drawing/2014/main" id="{6D487612-03B3-44CA-88F6-C49D10157391}"/>
              </a:ext>
            </a:extLst>
          </p:cNvPr>
          <p:cNvPicPr>
            <a:picLocks noChangeAspect="1"/>
          </p:cNvPicPr>
          <p:nvPr/>
        </p:nvPicPr>
        <p:blipFill>
          <a:blip r:embed="rId4"/>
          <a:stretch>
            <a:fillRect/>
          </a:stretch>
        </p:blipFill>
        <p:spPr>
          <a:xfrm>
            <a:off x="3490390" y="4518733"/>
            <a:ext cx="556768" cy="830997"/>
          </a:xfrm>
          <a:prstGeom prst="rect">
            <a:avLst/>
          </a:prstGeom>
        </p:spPr>
      </p:pic>
      <p:pic>
        <p:nvPicPr>
          <p:cNvPr id="12" name="Picture 11">
            <a:extLst>
              <a:ext uri="{FF2B5EF4-FFF2-40B4-BE49-F238E27FC236}">
                <a16:creationId xmlns:a16="http://schemas.microsoft.com/office/drawing/2014/main" id="{4C108557-D1AF-457B-B5E5-6A9711C915D5}"/>
              </a:ext>
            </a:extLst>
          </p:cNvPr>
          <p:cNvPicPr>
            <a:picLocks noChangeAspect="1"/>
          </p:cNvPicPr>
          <p:nvPr/>
        </p:nvPicPr>
        <p:blipFill>
          <a:blip r:embed="rId5"/>
          <a:stretch>
            <a:fillRect/>
          </a:stretch>
        </p:blipFill>
        <p:spPr>
          <a:xfrm>
            <a:off x="5674059" y="2675358"/>
            <a:ext cx="556768" cy="830997"/>
          </a:xfrm>
          <a:prstGeom prst="rect">
            <a:avLst/>
          </a:prstGeom>
        </p:spPr>
      </p:pic>
      <p:pic>
        <p:nvPicPr>
          <p:cNvPr id="23" name="Picture 22">
            <a:extLst>
              <a:ext uri="{FF2B5EF4-FFF2-40B4-BE49-F238E27FC236}">
                <a16:creationId xmlns:a16="http://schemas.microsoft.com/office/drawing/2014/main" id="{5B5409EC-0A04-475B-A192-C0F1C6CD2A6A}"/>
              </a:ext>
            </a:extLst>
          </p:cNvPr>
          <p:cNvPicPr>
            <a:picLocks noChangeAspect="1"/>
          </p:cNvPicPr>
          <p:nvPr/>
        </p:nvPicPr>
        <p:blipFill>
          <a:blip r:embed="rId6"/>
          <a:stretch>
            <a:fillRect/>
          </a:stretch>
        </p:blipFill>
        <p:spPr>
          <a:xfrm>
            <a:off x="6137486" y="3580173"/>
            <a:ext cx="555675" cy="829366"/>
          </a:xfrm>
          <a:prstGeom prst="rect">
            <a:avLst/>
          </a:prstGeom>
        </p:spPr>
      </p:pic>
      <p:pic>
        <p:nvPicPr>
          <p:cNvPr id="25" name="Picture 24">
            <a:extLst>
              <a:ext uri="{FF2B5EF4-FFF2-40B4-BE49-F238E27FC236}">
                <a16:creationId xmlns:a16="http://schemas.microsoft.com/office/drawing/2014/main" id="{5C9911D2-9EC8-454F-A540-D409DA64E1D1}"/>
              </a:ext>
            </a:extLst>
          </p:cNvPr>
          <p:cNvPicPr>
            <a:picLocks noChangeAspect="1"/>
          </p:cNvPicPr>
          <p:nvPr/>
        </p:nvPicPr>
        <p:blipFill>
          <a:blip r:embed="rId7"/>
          <a:stretch>
            <a:fillRect/>
          </a:stretch>
        </p:blipFill>
        <p:spPr>
          <a:xfrm>
            <a:off x="1969563" y="5442286"/>
            <a:ext cx="567972" cy="847719"/>
          </a:xfrm>
          <a:prstGeom prst="rect">
            <a:avLst/>
          </a:prstGeom>
        </p:spPr>
      </p:pic>
      <p:pic>
        <p:nvPicPr>
          <p:cNvPr id="27" name="Picture 26">
            <a:extLst>
              <a:ext uri="{FF2B5EF4-FFF2-40B4-BE49-F238E27FC236}">
                <a16:creationId xmlns:a16="http://schemas.microsoft.com/office/drawing/2014/main" id="{EE42E59D-6DA1-4FE8-9EC7-D418A25A8116}"/>
              </a:ext>
            </a:extLst>
          </p:cNvPr>
          <p:cNvPicPr>
            <a:picLocks noChangeAspect="1"/>
          </p:cNvPicPr>
          <p:nvPr/>
        </p:nvPicPr>
        <p:blipFill>
          <a:blip r:embed="rId8"/>
          <a:stretch>
            <a:fillRect/>
          </a:stretch>
        </p:blipFill>
        <p:spPr>
          <a:xfrm>
            <a:off x="5672015" y="1728424"/>
            <a:ext cx="556768" cy="830997"/>
          </a:xfrm>
          <a:prstGeom prst="rect">
            <a:avLst/>
          </a:prstGeom>
        </p:spPr>
      </p:pic>
      <p:pic>
        <p:nvPicPr>
          <p:cNvPr id="29" name="Picture 28">
            <a:extLst>
              <a:ext uri="{FF2B5EF4-FFF2-40B4-BE49-F238E27FC236}">
                <a16:creationId xmlns:a16="http://schemas.microsoft.com/office/drawing/2014/main" id="{1A19BF46-3AC4-4EF7-B0B7-6812BD08B1D4}"/>
              </a:ext>
            </a:extLst>
          </p:cNvPr>
          <p:cNvPicPr>
            <a:picLocks noChangeAspect="1"/>
          </p:cNvPicPr>
          <p:nvPr/>
        </p:nvPicPr>
        <p:blipFill>
          <a:blip r:embed="rId9"/>
          <a:stretch>
            <a:fillRect/>
          </a:stretch>
        </p:blipFill>
        <p:spPr>
          <a:xfrm>
            <a:off x="5995192" y="4525541"/>
            <a:ext cx="555676" cy="829367"/>
          </a:xfrm>
          <a:prstGeom prst="rect">
            <a:avLst/>
          </a:prstGeom>
        </p:spPr>
      </p:pic>
      <p:pic>
        <p:nvPicPr>
          <p:cNvPr id="30" name="Picture 29">
            <a:extLst>
              <a:ext uri="{FF2B5EF4-FFF2-40B4-BE49-F238E27FC236}">
                <a16:creationId xmlns:a16="http://schemas.microsoft.com/office/drawing/2014/main" id="{C09EC238-93F4-4137-9807-C4AC6C65A67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67357" y="3577043"/>
            <a:ext cx="644184" cy="830997"/>
          </a:xfrm>
          <a:prstGeom prst="rect">
            <a:avLst/>
          </a:prstGeom>
        </p:spPr>
      </p:pic>
      <p:pic>
        <p:nvPicPr>
          <p:cNvPr id="26" name="Picture 25">
            <a:extLst>
              <a:ext uri="{FF2B5EF4-FFF2-40B4-BE49-F238E27FC236}">
                <a16:creationId xmlns:a16="http://schemas.microsoft.com/office/drawing/2014/main" id="{7A51F869-B37D-4ECD-B659-0F01A23921E2}"/>
              </a:ext>
            </a:extLst>
          </p:cNvPr>
          <p:cNvPicPr>
            <a:picLocks noChangeAspect="1"/>
          </p:cNvPicPr>
          <p:nvPr/>
        </p:nvPicPr>
        <p:blipFill rotWithShape="1">
          <a:blip r:embed="rId11">
            <a:extLst>
              <a:ext uri="{28A0092B-C50C-407E-A947-70E740481C1C}">
                <a14:useLocalDpi xmlns:a14="http://schemas.microsoft.com/office/drawing/2010/main" val="0"/>
              </a:ext>
            </a:extLst>
          </a:blip>
          <a:srcRect l="20767" t="-140" r="6293"/>
          <a:stretch/>
        </p:blipFill>
        <p:spPr>
          <a:xfrm>
            <a:off x="4640682" y="5450597"/>
            <a:ext cx="865537" cy="840043"/>
          </a:xfrm>
          <a:prstGeom prst="rect">
            <a:avLst/>
          </a:prstGeom>
        </p:spPr>
      </p:pic>
      <p:sp>
        <p:nvSpPr>
          <p:cNvPr id="28" name="TextBox 27">
            <a:extLst>
              <a:ext uri="{FF2B5EF4-FFF2-40B4-BE49-F238E27FC236}">
                <a16:creationId xmlns:a16="http://schemas.microsoft.com/office/drawing/2014/main" id="{963ED923-DBAE-4C5F-921D-C78A4A8C5C48}"/>
              </a:ext>
            </a:extLst>
          </p:cNvPr>
          <p:cNvSpPr txBox="1"/>
          <p:nvPr/>
        </p:nvSpPr>
        <p:spPr>
          <a:xfrm>
            <a:off x="5584368" y="5450039"/>
            <a:ext cx="1484866" cy="830997"/>
          </a:xfrm>
          <a:prstGeom prst="rect">
            <a:avLst/>
          </a:prstGeom>
          <a:noFill/>
          <a:ln w="3175">
            <a:solidFill>
              <a:schemeClr val="tx1"/>
            </a:solidFill>
          </a:ln>
        </p:spPr>
        <p:txBody>
          <a:bodyPr wrap="square" lIns="91440" tIns="45720" rIns="91440" bIns="45720" rtlCol="0" anchor="t">
            <a:spAutoFit/>
          </a:bodyPr>
          <a:lstStyle/>
          <a:p>
            <a:pPr algn="ctr"/>
            <a:r>
              <a:rPr lang="en-US" sz="1600" b="1">
                <a:solidFill>
                  <a:srgbClr val="002060"/>
                </a:solidFill>
                <a:ea typeface="MS Gothic"/>
                <a:cs typeface="Calibri Light"/>
              </a:rPr>
              <a:t>Hari Ilangovan</a:t>
            </a:r>
            <a:endParaRPr lang="en-US" sz="1600" b="1">
              <a:solidFill>
                <a:srgbClr val="002060"/>
              </a:solidFill>
              <a:ea typeface="MS Gothic" panose="020B0609070205080204" pitchFamily="49" charset="-128"/>
              <a:cs typeface="Calibri Light" panose="020F0302020204030204" pitchFamily="34" charset="0"/>
            </a:endParaRPr>
          </a:p>
          <a:p>
            <a:pPr algn="ctr"/>
            <a:r>
              <a:rPr lang="en-US" sz="1600">
                <a:solidFill>
                  <a:srgbClr val="002060"/>
                </a:solidFill>
                <a:ea typeface="MS Gothic" panose="020B0609070205080204" pitchFamily="49" charset="-128"/>
                <a:cs typeface="Calibri Light" panose="020F0302020204030204" pitchFamily="34" charset="0"/>
              </a:rPr>
              <a:t>Data Scientist</a:t>
            </a:r>
          </a:p>
          <a:p>
            <a:pPr algn="ctr"/>
            <a:r>
              <a:rPr lang="en-US" sz="1600">
                <a:solidFill>
                  <a:srgbClr val="002060"/>
                </a:solidFill>
                <a:ea typeface="MS Gothic" panose="020B0609070205080204" pitchFamily="49" charset="-128"/>
                <a:cs typeface="Calibri Light" panose="020F0302020204030204" pitchFamily="34" charset="0"/>
              </a:rPr>
              <a:t>SAIC</a:t>
            </a:r>
          </a:p>
        </p:txBody>
      </p:sp>
      <p:pic>
        <p:nvPicPr>
          <p:cNvPr id="9" name="Picture 8">
            <a:extLst>
              <a:ext uri="{FF2B5EF4-FFF2-40B4-BE49-F238E27FC236}">
                <a16:creationId xmlns:a16="http://schemas.microsoft.com/office/drawing/2014/main" id="{8917603F-82EF-48D8-9860-A3CBBB81774A}"/>
              </a:ext>
            </a:extLst>
          </p:cNvPr>
          <p:cNvPicPr>
            <a:picLocks noChangeAspect="1"/>
          </p:cNvPicPr>
          <p:nvPr/>
        </p:nvPicPr>
        <p:blipFill rotWithShape="1">
          <a:blip r:embed="rId12"/>
          <a:srcRect l="31109" t="14992" r="5291"/>
          <a:stretch/>
        </p:blipFill>
        <p:spPr>
          <a:xfrm>
            <a:off x="7179149" y="5453730"/>
            <a:ext cx="999585" cy="844537"/>
          </a:xfrm>
          <a:prstGeom prst="rect">
            <a:avLst/>
          </a:prstGeom>
        </p:spPr>
      </p:pic>
    </p:spTree>
    <p:extLst>
      <p:ext uri="{BB962C8B-B14F-4D97-AF65-F5344CB8AC3E}">
        <p14:creationId xmlns:p14="http://schemas.microsoft.com/office/powerpoint/2010/main" val="3512490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txBox="1">
            <a:spLocks noChangeArrowheads="1"/>
          </p:cNvSpPr>
          <p:nvPr/>
        </p:nvSpPr>
        <p:spPr bwMode="auto">
          <a:xfrm>
            <a:off x="1660111" y="338846"/>
            <a:ext cx="9446552" cy="455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2200" b="1">
                <a:solidFill>
                  <a:schemeClr val="tx1"/>
                </a:solidFill>
                <a:latin typeface="+mj-lt"/>
                <a:ea typeface="+mj-ea"/>
                <a:cs typeface="+mj-cs"/>
              </a:defRPr>
            </a:lvl1pPr>
            <a:lvl2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2pPr>
            <a:lvl3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3pPr>
            <a:lvl4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4pPr>
            <a:lvl5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9pPr>
          </a:lstStyle>
          <a:p>
            <a:r>
              <a:rPr lang="en-US" altLang="en-US" sz="2400" b="0" dirty="0">
                <a:solidFill>
                  <a:schemeClr val="bg1"/>
                </a:solidFill>
                <a:latin typeface="+mn-lt"/>
              </a:rPr>
              <a:t>Above Anvil Cirrus Plumes (AACP) ML Project</a:t>
            </a:r>
            <a:endParaRPr lang="en-US" altLang="en-US" sz="2400" b="0" kern="0" dirty="0">
              <a:solidFill>
                <a:schemeClr val="bg1"/>
              </a:solidFill>
              <a:cs typeface="Helvetica" panose="020B0604020202020204" pitchFamily="34" charset="0"/>
            </a:endParaRPr>
          </a:p>
        </p:txBody>
      </p:sp>
      <p:pic>
        <p:nvPicPr>
          <p:cNvPr id="31" name="Picture 30">
            <a:extLst>
              <a:ext uri="{FF2B5EF4-FFF2-40B4-BE49-F238E27FC236}">
                <a16:creationId xmlns:a16="http://schemas.microsoft.com/office/drawing/2014/main" id="{2217698E-98A5-4C0A-9C32-4FA71C3F3C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pic>
        <p:nvPicPr>
          <p:cNvPr id="9" name="Picture 8">
            <a:extLst>
              <a:ext uri="{FF2B5EF4-FFF2-40B4-BE49-F238E27FC236}">
                <a16:creationId xmlns:a16="http://schemas.microsoft.com/office/drawing/2014/main" id="{67EA985E-066A-499C-AF38-36752D016F4F}"/>
              </a:ext>
            </a:extLst>
          </p:cNvPr>
          <p:cNvPicPr>
            <a:picLocks noChangeAspect="1"/>
          </p:cNvPicPr>
          <p:nvPr/>
        </p:nvPicPr>
        <p:blipFill rotWithShape="1">
          <a:blip r:embed="rId3"/>
          <a:srcRect r="66101"/>
          <a:stretch/>
        </p:blipFill>
        <p:spPr>
          <a:xfrm>
            <a:off x="6354618" y="1274621"/>
            <a:ext cx="2676711" cy="2253673"/>
          </a:xfrm>
          <a:prstGeom prst="rect">
            <a:avLst/>
          </a:prstGeom>
          <a:ln w="19050">
            <a:solidFill>
              <a:schemeClr val="tx1"/>
            </a:solidFill>
          </a:ln>
        </p:spPr>
      </p:pic>
      <p:pic>
        <p:nvPicPr>
          <p:cNvPr id="10" name="Picture 9">
            <a:extLst>
              <a:ext uri="{FF2B5EF4-FFF2-40B4-BE49-F238E27FC236}">
                <a16:creationId xmlns:a16="http://schemas.microsoft.com/office/drawing/2014/main" id="{D0E46C62-0382-48DA-8839-C8574B80BB40}"/>
              </a:ext>
            </a:extLst>
          </p:cNvPr>
          <p:cNvPicPr>
            <a:picLocks noChangeAspect="1"/>
          </p:cNvPicPr>
          <p:nvPr/>
        </p:nvPicPr>
        <p:blipFill rotWithShape="1">
          <a:blip r:embed="rId3"/>
          <a:srcRect l="66562"/>
          <a:stretch/>
        </p:blipFill>
        <p:spPr>
          <a:xfrm>
            <a:off x="9362593" y="1274621"/>
            <a:ext cx="2640294" cy="2253673"/>
          </a:xfrm>
          <a:prstGeom prst="rect">
            <a:avLst/>
          </a:prstGeom>
          <a:ln w="19050">
            <a:solidFill>
              <a:schemeClr val="tx1"/>
            </a:solidFill>
          </a:ln>
        </p:spPr>
      </p:pic>
      <p:pic>
        <p:nvPicPr>
          <p:cNvPr id="11" name="Picture 10">
            <a:extLst>
              <a:ext uri="{FF2B5EF4-FFF2-40B4-BE49-F238E27FC236}">
                <a16:creationId xmlns:a16="http://schemas.microsoft.com/office/drawing/2014/main" id="{C82E5076-FB4D-4668-9C3C-4D6F5EE16015}"/>
              </a:ext>
            </a:extLst>
          </p:cNvPr>
          <p:cNvPicPr>
            <a:picLocks noChangeAspect="1"/>
          </p:cNvPicPr>
          <p:nvPr/>
        </p:nvPicPr>
        <p:blipFill>
          <a:blip r:embed="rId4"/>
          <a:stretch>
            <a:fillRect/>
          </a:stretch>
        </p:blipFill>
        <p:spPr>
          <a:xfrm>
            <a:off x="7124943" y="4362511"/>
            <a:ext cx="4151382" cy="2256723"/>
          </a:xfrm>
          <a:prstGeom prst="rect">
            <a:avLst/>
          </a:prstGeom>
        </p:spPr>
      </p:pic>
      <p:sp>
        <p:nvSpPr>
          <p:cNvPr id="12" name="TextBox 11">
            <a:extLst>
              <a:ext uri="{FF2B5EF4-FFF2-40B4-BE49-F238E27FC236}">
                <a16:creationId xmlns:a16="http://schemas.microsoft.com/office/drawing/2014/main" id="{464F38A8-61CD-45D1-A0A9-FEB48B4BA45A}"/>
              </a:ext>
            </a:extLst>
          </p:cNvPr>
          <p:cNvSpPr txBox="1"/>
          <p:nvPr/>
        </p:nvSpPr>
        <p:spPr>
          <a:xfrm>
            <a:off x="6354618" y="3583712"/>
            <a:ext cx="5648269" cy="769441"/>
          </a:xfrm>
          <a:prstGeom prst="rect">
            <a:avLst/>
          </a:prstGeom>
          <a:noFill/>
        </p:spPr>
        <p:txBody>
          <a:bodyPr wrap="square" rtlCol="0">
            <a:spAutoFit/>
          </a:bodyPr>
          <a:lstStyle/>
          <a:p>
            <a:r>
              <a:rPr lang="en-US" sz="1100" dirty="0"/>
              <a:t>(A) Model input with infrared GOES 16 imagery “sandwiched” as a colormap on top of visible imagery.  (B) Model output with semantic segmentation AACP probability prediction overlain in red over visible imagery. Rectangular markings represent SME-labeled non-AACP storm updrafts while circular markings represent AACP updrafts in both images. </a:t>
            </a:r>
          </a:p>
        </p:txBody>
      </p:sp>
      <p:sp>
        <p:nvSpPr>
          <p:cNvPr id="13" name="TextBox 12">
            <a:extLst>
              <a:ext uri="{FF2B5EF4-FFF2-40B4-BE49-F238E27FC236}">
                <a16:creationId xmlns:a16="http://schemas.microsoft.com/office/drawing/2014/main" id="{5D1D3022-0210-47F9-8878-8353B9225B58}"/>
              </a:ext>
            </a:extLst>
          </p:cNvPr>
          <p:cNvSpPr txBox="1"/>
          <p:nvPr/>
        </p:nvSpPr>
        <p:spPr>
          <a:xfrm>
            <a:off x="6351298" y="3158962"/>
            <a:ext cx="324128" cy="369332"/>
          </a:xfrm>
          <a:prstGeom prst="rect">
            <a:avLst/>
          </a:prstGeom>
          <a:noFill/>
        </p:spPr>
        <p:txBody>
          <a:bodyPr wrap="none" rtlCol="0">
            <a:spAutoFit/>
          </a:bodyPr>
          <a:lstStyle/>
          <a:p>
            <a:r>
              <a:rPr lang="en-US" b="1" dirty="0">
                <a:solidFill>
                  <a:schemeClr val="bg1"/>
                </a:solidFill>
              </a:rPr>
              <a:t>A</a:t>
            </a:r>
          </a:p>
        </p:txBody>
      </p:sp>
      <p:sp>
        <p:nvSpPr>
          <p:cNvPr id="15" name="TextBox 14">
            <a:extLst>
              <a:ext uri="{FF2B5EF4-FFF2-40B4-BE49-F238E27FC236}">
                <a16:creationId xmlns:a16="http://schemas.microsoft.com/office/drawing/2014/main" id="{A02F97BE-20B4-4F68-9F8D-1DE6CDEDF94C}"/>
              </a:ext>
            </a:extLst>
          </p:cNvPr>
          <p:cNvSpPr txBox="1"/>
          <p:nvPr/>
        </p:nvSpPr>
        <p:spPr>
          <a:xfrm>
            <a:off x="9362593" y="3158962"/>
            <a:ext cx="324128" cy="369332"/>
          </a:xfrm>
          <a:prstGeom prst="rect">
            <a:avLst/>
          </a:prstGeom>
          <a:noFill/>
        </p:spPr>
        <p:txBody>
          <a:bodyPr wrap="square" rtlCol="0">
            <a:spAutoFit/>
          </a:bodyPr>
          <a:lstStyle/>
          <a:p>
            <a:r>
              <a:rPr lang="en-US" b="1" dirty="0">
                <a:solidFill>
                  <a:schemeClr val="bg1"/>
                </a:solidFill>
              </a:rPr>
              <a:t>B</a:t>
            </a:r>
          </a:p>
        </p:txBody>
      </p:sp>
      <p:sp>
        <p:nvSpPr>
          <p:cNvPr id="16" name="TextBox 15">
            <a:extLst>
              <a:ext uri="{FF2B5EF4-FFF2-40B4-BE49-F238E27FC236}">
                <a16:creationId xmlns:a16="http://schemas.microsoft.com/office/drawing/2014/main" id="{58F3FCCA-C355-4033-8A70-948B0998F168}"/>
              </a:ext>
            </a:extLst>
          </p:cNvPr>
          <p:cNvSpPr txBox="1"/>
          <p:nvPr/>
        </p:nvSpPr>
        <p:spPr>
          <a:xfrm>
            <a:off x="6376499" y="6577918"/>
            <a:ext cx="5648269" cy="261610"/>
          </a:xfrm>
          <a:prstGeom prst="rect">
            <a:avLst/>
          </a:prstGeom>
          <a:noFill/>
        </p:spPr>
        <p:txBody>
          <a:bodyPr wrap="square" rtlCol="0">
            <a:spAutoFit/>
          </a:bodyPr>
          <a:lstStyle/>
          <a:p>
            <a:pPr algn="ctr"/>
            <a:r>
              <a:rPr lang="en-US" sz="1100" dirty="0"/>
              <a:t>U-Net Architecture</a:t>
            </a:r>
          </a:p>
        </p:txBody>
      </p:sp>
      <p:sp>
        <p:nvSpPr>
          <p:cNvPr id="17" name="TextBox 16">
            <a:extLst>
              <a:ext uri="{FF2B5EF4-FFF2-40B4-BE49-F238E27FC236}">
                <a16:creationId xmlns:a16="http://schemas.microsoft.com/office/drawing/2014/main" id="{A4C13014-1C91-4121-BA93-F4B4B06801C0}"/>
              </a:ext>
            </a:extLst>
          </p:cNvPr>
          <p:cNvSpPr txBox="1"/>
          <p:nvPr/>
        </p:nvSpPr>
        <p:spPr>
          <a:xfrm>
            <a:off x="0" y="1207217"/>
            <a:ext cx="6065859" cy="5632311"/>
          </a:xfrm>
          <a:prstGeom prst="rect">
            <a:avLst/>
          </a:prstGeom>
          <a:noFill/>
        </p:spPr>
        <p:txBody>
          <a:bodyPr wrap="square" rtlCol="0">
            <a:spAutoFit/>
          </a:bodyPr>
          <a:lstStyle/>
          <a:p>
            <a:pPr fontAlgn="base">
              <a:spcBef>
                <a:spcPct val="0"/>
              </a:spcBef>
              <a:spcAft>
                <a:spcPct val="0"/>
              </a:spcAft>
              <a:defRPr/>
            </a:pPr>
            <a:r>
              <a:rPr lang="en-US" altLang="en-US" b="1" dirty="0">
                <a:solidFill>
                  <a:srgbClr val="000000"/>
                </a:solidFill>
              </a:rPr>
              <a:t>Purpose:</a:t>
            </a:r>
            <a:r>
              <a:rPr lang="en-US" altLang="en-US" dirty="0">
                <a:solidFill>
                  <a:srgbClr val="000000"/>
                </a:solidFill>
              </a:rPr>
              <a:t> Identify above anvil cirrus plumes (AACP) in satellite imagery. </a:t>
            </a:r>
          </a:p>
          <a:p>
            <a:pPr fontAlgn="base">
              <a:spcBef>
                <a:spcPct val="0"/>
              </a:spcBef>
              <a:spcAft>
                <a:spcPct val="0"/>
              </a:spcAft>
              <a:defRPr/>
            </a:pPr>
            <a:endParaRPr lang="en-US" altLang="en-US" dirty="0">
              <a:solidFill>
                <a:srgbClr val="000000"/>
              </a:solidFill>
            </a:endParaRPr>
          </a:p>
          <a:p>
            <a:pPr fontAlgn="base">
              <a:spcBef>
                <a:spcPct val="0"/>
              </a:spcBef>
              <a:spcAft>
                <a:spcPct val="0"/>
              </a:spcAft>
              <a:defRPr/>
            </a:pPr>
            <a:r>
              <a:rPr lang="en-US" altLang="en-US" b="1" dirty="0">
                <a:solidFill>
                  <a:srgbClr val="000000"/>
                </a:solidFill>
              </a:rPr>
              <a:t>Problem: </a:t>
            </a:r>
            <a:r>
              <a:rPr lang="en-US" altLang="en-US" dirty="0">
                <a:solidFill>
                  <a:srgbClr val="000000"/>
                </a:solidFill>
              </a:rPr>
              <a:t>AACPs are typically ~31 minute precursors to severe weather such as hail, high winds, and tornadoes.  They also eject water into the stratosphere which acts as a greenhouse gas. </a:t>
            </a:r>
          </a:p>
          <a:p>
            <a:pPr fontAlgn="base">
              <a:spcBef>
                <a:spcPct val="0"/>
              </a:spcBef>
              <a:spcAft>
                <a:spcPct val="0"/>
              </a:spcAft>
              <a:defRPr/>
            </a:pPr>
            <a:endParaRPr lang="en-US" altLang="en-US" dirty="0">
              <a:solidFill>
                <a:srgbClr val="000000"/>
              </a:solidFill>
            </a:endParaRPr>
          </a:p>
          <a:p>
            <a:pPr fontAlgn="base">
              <a:spcBef>
                <a:spcPct val="0"/>
              </a:spcBef>
              <a:spcAft>
                <a:spcPct val="0"/>
              </a:spcAft>
              <a:defRPr/>
            </a:pPr>
            <a:r>
              <a:rPr lang="en-US" altLang="en-US" b="1" dirty="0">
                <a:solidFill>
                  <a:srgbClr val="000000"/>
                </a:solidFill>
              </a:rPr>
              <a:t>Objective:</a:t>
            </a:r>
            <a:r>
              <a:rPr lang="en-US" altLang="en-US" dirty="0">
                <a:solidFill>
                  <a:srgbClr val="000000"/>
                </a:solidFill>
              </a:rPr>
              <a:t> Identify AACP occurrences in satellite imagery to assist with weather forecasting and long-term climate studies.</a:t>
            </a:r>
          </a:p>
          <a:p>
            <a:pPr fontAlgn="base">
              <a:spcBef>
                <a:spcPct val="0"/>
              </a:spcBef>
              <a:spcAft>
                <a:spcPct val="0"/>
              </a:spcAft>
              <a:defRPr/>
            </a:pPr>
            <a:endParaRPr lang="en-US" altLang="en-US" dirty="0">
              <a:solidFill>
                <a:srgbClr val="000000"/>
              </a:solidFill>
            </a:endParaRPr>
          </a:p>
          <a:p>
            <a:pPr fontAlgn="base">
              <a:spcBef>
                <a:spcPct val="0"/>
              </a:spcBef>
              <a:spcAft>
                <a:spcPct val="0"/>
              </a:spcAft>
              <a:defRPr/>
            </a:pPr>
            <a:r>
              <a:rPr lang="en-US" altLang="en-US" b="1" dirty="0">
                <a:solidFill>
                  <a:srgbClr val="000000"/>
                </a:solidFill>
              </a:rPr>
              <a:t>Customer/SME:</a:t>
            </a:r>
            <a:r>
              <a:rPr lang="en-US" altLang="en-US" dirty="0">
                <a:solidFill>
                  <a:srgbClr val="000000"/>
                </a:solidFill>
              </a:rPr>
              <a:t> Dr. Kristopher </a:t>
            </a:r>
            <a:r>
              <a:rPr lang="en-US" altLang="en-US" dirty="0" err="1">
                <a:solidFill>
                  <a:srgbClr val="000000"/>
                </a:solidFill>
              </a:rPr>
              <a:t>Bedka</a:t>
            </a:r>
            <a:r>
              <a:rPr lang="en-US" altLang="en-US" dirty="0">
                <a:solidFill>
                  <a:srgbClr val="000000"/>
                </a:solidFill>
              </a:rPr>
              <a:t>, Science Directorate</a:t>
            </a:r>
          </a:p>
          <a:p>
            <a:pPr fontAlgn="base">
              <a:spcBef>
                <a:spcPct val="0"/>
              </a:spcBef>
              <a:spcAft>
                <a:spcPct val="0"/>
              </a:spcAft>
              <a:defRPr/>
            </a:pPr>
            <a:endParaRPr lang="en-US" altLang="en-US" dirty="0">
              <a:solidFill>
                <a:srgbClr val="000000"/>
              </a:solidFill>
            </a:endParaRPr>
          </a:p>
          <a:p>
            <a:pPr fontAlgn="base">
              <a:spcBef>
                <a:spcPct val="0"/>
              </a:spcBef>
              <a:spcAft>
                <a:spcPct val="0"/>
              </a:spcAft>
              <a:defRPr/>
            </a:pPr>
            <a:r>
              <a:rPr lang="en-US" altLang="en-US" b="1" dirty="0">
                <a:solidFill>
                  <a:srgbClr val="000000"/>
                </a:solidFill>
              </a:rPr>
              <a:t>Data Scientist:</a:t>
            </a:r>
            <a:r>
              <a:rPr lang="en-US" altLang="en-US" dirty="0">
                <a:solidFill>
                  <a:srgbClr val="000000"/>
                </a:solidFill>
              </a:rPr>
              <a:t> Charles Liles</a:t>
            </a:r>
          </a:p>
          <a:p>
            <a:pPr fontAlgn="base">
              <a:spcBef>
                <a:spcPct val="0"/>
              </a:spcBef>
              <a:spcAft>
                <a:spcPct val="0"/>
              </a:spcAft>
              <a:defRPr/>
            </a:pPr>
            <a:endParaRPr lang="en-US" altLang="en-US" dirty="0">
              <a:solidFill>
                <a:srgbClr val="000000"/>
              </a:solidFill>
            </a:endParaRPr>
          </a:p>
          <a:p>
            <a:pPr fontAlgn="base">
              <a:spcBef>
                <a:spcPct val="0"/>
              </a:spcBef>
              <a:spcAft>
                <a:spcPct val="0"/>
              </a:spcAft>
              <a:defRPr/>
            </a:pPr>
            <a:r>
              <a:rPr lang="en-US" altLang="en-US" b="1" dirty="0">
                <a:solidFill>
                  <a:srgbClr val="000000"/>
                </a:solidFill>
              </a:rPr>
              <a:t>Approach:</a:t>
            </a:r>
            <a:r>
              <a:rPr lang="en-US" altLang="en-US" dirty="0">
                <a:solidFill>
                  <a:srgbClr val="000000"/>
                </a:solidFill>
              </a:rPr>
              <a:t> Deep learning U-net’s for semantic segmentation of AACPs.</a:t>
            </a:r>
          </a:p>
          <a:p>
            <a:pPr fontAlgn="base">
              <a:spcBef>
                <a:spcPct val="0"/>
              </a:spcBef>
              <a:spcAft>
                <a:spcPct val="0"/>
              </a:spcAft>
              <a:defRPr/>
            </a:pPr>
            <a:endParaRPr lang="en-US" altLang="en-US" dirty="0">
              <a:solidFill>
                <a:srgbClr val="000000"/>
              </a:solidFill>
            </a:endParaRPr>
          </a:p>
          <a:p>
            <a:pPr fontAlgn="base">
              <a:spcBef>
                <a:spcPct val="0"/>
              </a:spcBef>
              <a:spcAft>
                <a:spcPct val="0"/>
              </a:spcAft>
              <a:defRPr/>
            </a:pPr>
            <a:r>
              <a:rPr lang="en-US" altLang="en-US" b="1" dirty="0">
                <a:solidFill>
                  <a:srgbClr val="000000"/>
                </a:solidFill>
              </a:rPr>
              <a:t>Status:</a:t>
            </a:r>
            <a:r>
              <a:rPr lang="en-US" altLang="en-US" dirty="0">
                <a:solidFill>
                  <a:srgbClr val="000000"/>
                </a:solidFill>
              </a:rPr>
              <a:t> Exploring the use of LSTM layers in a U-net to account for temporal component of satellite imagery.</a:t>
            </a:r>
          </a:p>
        </p:txBody>
      </p:sp>
    </p:spTree>
    <p:extLst>
      <p:ext uri="{BB962C8B-B14F-4D97-AF65-F5344CB8AC3E}">
        <p14:creationId xmlns:p14="http://schemas.microsoft.com/office/powerpoint/2010/main" val="901424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2318977" y="302678"/>
            <a:ext cx="8400330" cy="571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b="0" dirty="0"/>
              <a:t>Intelligent Contingency Management</a:t>
            </a:r>
            <a:endParaRPr lang="en-US" altLang="en-US" b="0" kern="0" dirty="0">
              <a:cs typeface="Helvetica" panose="020B0604020202020204" pitchFamily="34" charset="0"/>
            </a:endParaRPr>
          </a:p>
        </p:txBody>
      </p:sp>
      <p:pic>
        <p:nvPicPr>
          <p:cNvPr id="16" name="Picture 15">
            <a:extLst>
              <a:ext uri="{FF2B5EF4-FFF2-40B4-BE49-F238E27FC236}">
                <a16:creationId xmlns:a16="http://schemas.microsoft.com/office/drawing/2014/main" id="{653624ED-258B-4211-8773-71C662E344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
        <p:nvSpPr>
          <p:cNvPr id="13" name="TextBox 12">
            <a:extLst>
              <a:ext uri="{FF2B5EF4-FFF2-40B4-BE49-F238E27FC236}">
                <a16:creationId xmlns:a16="http://schemas.microsoft.com/office/drawing/2014/main" id="{4DE614FD-6B1A-4150-BC7C-18846E7D2433}"/>
              </a:ext>
            </a:extLst>
          </p:cNvPr>
          <p:cNvSpPr txBox="1"/>
          <p:nvPr/>
        </p:nvSpPr>
        <p:spPr>
          <a:xfrm>
            <a:off x="-48339" y="1117111"/>
            <a:ext cx="6853176" cy="5829801"/>
          </a:xfrm>
          <a:prstGeom prst="rect">
            <a:avLst/>
          </a:prstGeom>
          <a:noFill/>
        </p:spPr>
        <p:txBody>
          <a:bodyPr wrap="square" rtlCol="0">
            <a:spAutoFit/>
          </a:bodyPr>
          <a:lstStyle/>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Purpose:</a:t>
            </a:r>
            <a:r>
              <a:rPr lang="en-US" altLang="en-US" sz="1400" dirty="0">
                <a:solidFill>
                  <a:srgbClr val="000000"/>
                </a:solidFill>
                <a:latin typeface="Calibri" panose="020F0502020204030204" pitchFamily="34" charset="0"/>
                <a:cs typeface="Calibri" panose="020F0502020204030204" pitchFamily="34" charset="0"/>
              </a:rPr>
              <a:t> </a:t>
            </a:r>
            <a:r>
              <a:rPr lang="en-US" altLang="en-US" sz="1200" dirty="0">
                <a:solidFill>
                  <a:srgbClr val="000000"/>
                </a:solidFill>
                <a:latin typeface="Calibri" panose="020F0502020204030204" pitchFamily="34" charset="0"/>
                <a:cs typeface="Calibri" panose="020F0502020204030204" pitchFamily="34" charset="0"/>
              </a:rPr>
              <a:t>UAM Mission -</a:t>
            </a:r>
            <a:r>
              <a:rPr lang="en-US" altLang="en-US" sz="1200" b="1" dirty="0">
                <a:solidFill>
                  <a:srgbClr val="000000"/>
                </a:solidFill>
                <a:latin typeface="Calibri" panose="020F0502020204030204" pitchFamily="34" charset="0"/>
                <a:cs typeface="Calibri" panose="020F0502020204030204" pitchFamily="34" charset="0"/>
              </a:rPr>
              <a:t> </a:t>
            </a:r>
            <a:r>
              <a:rPr lang="en-US" altLang="en-US" sz="1200" dirty="0">
                <a:solidFill>
                  <a:srgbClr val="000000"/>
                </a:solidFill>
                <a:latin typeface="Calibri" panose="020F0502020204030204" pitchFamily="34" charset="0"/>
                <a:cs typeface="Calibri" panose="020F0502020204030204" pitchFamily="34" charset="0"/>
              </a:rPr>
              <a:t>Safely fly from point A to point B under all vehicle-allowable weather conditions, in a high-density airspace complex urban environment, including off-nominal situations without direct human intervention, i.e. autonomous</a:t>
            </a:r>
          </a:p>
          <a:p>
            <a:pPr fontAlgn="base">
              <a:spcBef>
                <a:spcPct val="0"/>
              </a:spcBef>
              <a:spcAft>
                <a:spcPct val="0"/>
              </a:spcAft>
              <a:defRPr/>
            </a:pPr>
            <a:endParaRPr lang="en-US" altLang="en-US" sz="12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Problem:</a:t>
            </a:r>
            <a:r>
              <a:rPr lang="en-US" altLang="en-US" sz="1200" b="1" dirty="0">
                <a:solidFill>
                  <a:srgbClr val="000000"/>
                </a:solidFill>
                <a:latin typeface="Calibri" panose="020F0502020204030204" pitchFamily="34" charset="0"/>
                <a:cs typeface="Calibri" panose="020F0502020204030204" pitchFamily="34" charset="0"/>
              </a:rPr>
              <a:t> </a:t>
            </a:r>
            <a:r>
              <a:rPr lang="en-US" altLang="en-US" sz="1200" dirty="0">
                <a:solidFill>
                  <a:srgbClr val="000000"/>
                </a:solidFill>
                <a:latin typeface="Calibri" panose="020F0502020204030204" pitchFamily="34" charset="0"/>
                <a:cs typeface="Calibri" panose="020F0502020204030204" pitchFamily="34" charset="0"/>
              </a:rPr>
              <a:t>For an arbitrary set of sensors and actuators, there is no robust, repeatable method of identifying the necessary data needed to train and verify that a vehicle can intelligently address an emergency.</a:t>
            </a:r>
          </a:p>
          <a:p>
            <a:pPr fontAlgn="base">
              <a:spcBef>
                <a:spcPct val="0"/>
              </a:spcBef>
              <a:spcAft>
                <a:spcPct val="0"/>
              </a:spcAft>
              <a:defRPr/>
            </a:pPr>
            <a:endParaRPr lang="en-US" altLang="en-US" sz="12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Objective: </a:t>
            </a:r>
            <a:r>
              <a:rPr lang="en-US" altLang="en-US" sz="1200" b="1" dirty="0">
                <a:solidFill>
                  <a:srgbClr val="000000"/>
                </a:solidFill>
                <a:latin typeface="Calibri" panose="020F0502020204030204" pitchFamily="34" charset="0"/>
                <a:cs typeface="Calibri" panose="020F0502020204030204" pitchFamily="34" charset="0"/>
              </a:rPr>
              <a:t> </a:t>
            </a:r>
            <a:r>
              <a:rPr lang="en-US" sz="1200" dirty="0">
                <a:latin typeface="Calibri" panose="020F0502020204030204" pitchFamily="34" charset="0"/>
                <a:cs typeface="Calibri" panose="020F0502020204030204" pitchFamily="34" charset="0"/>
              </a:rPr>
              <a:t>Decision making under uncertainty and incomplete information</a:t>
            </a:r>
          </a:p>
          <a:p>
            <a:pPr marL="274320" lvl="1" indent="0">
              <a:spcBef>
                <a:spcPts val="100"/>
              </a:spcBef>
              <a:spcAft>
                <a:spcPts val="200"/>
              </a:spcAft>
            </a:pPr>
            <a:r>
              <a:rPr lang="en-US" sz="1200" dirty="0">
                <a:latin typeface="Calibri" panose="020F0502020204030204" pitchFamily="34" charset="0"/>
                <a:cs typeface="Calibri" panose="020F0502020204030204" pitchFamily="34" charset="0"/>
              </a:rPr>
              <a:t>1. Explore machine learning for intelligent contingency management, with a focus on assessing/projecting vehicle capability and maintaining nominal performance via reinforcement learning</a:t>
            </a:r>
          </a:p>
          <a:p>
            <a:pPr marL="274320" lvl="1" indent="0">
              <a:spcBef>
                <a:spcPts val="100"/>
              </a:spcBef>
              <a:spcAft>
                <a:spcPts val="200"/>
              </a:spcAft>
            </a:pPr>
            <a:r>
              <a:rPr lang="en-US" sz="1200" dirty="0">
                <a:latin typeface="Calibri" panose="020F0502020204030204" pitchFamily="34" charset="0"/>
                <a:cs typeface="Calibri" panose="020F0502020204030204" pitchFamily="34" charset="0"/>
              </a:rPr>
              <a:t>2. Develop vehicle intelligent contingency management system architecture at a functional level and validate against a specific UAM-class vehicle</a:t>
            </a:r>
          </a:p>
          <a:p>
            <a:pPr marL="274320" lvl="1" indent="0">
              <a:spcBef>
                <a:spcPts val="100"/>
              </a:spcBef>
              <a:spcAft>
                <a:spcPts val="600"/>
              </a:spcAft>
            </a:pPr>
            <a:r>
              <a:rPr lang="en-US" sz="1200" dirty="0">
                <a:latin typeface="Calibri" panose="020F0502020204030204" pitchFamily="34" charset="0"/>
                <a:cs typeface="Calibri" panose="020F0502020204030204" pitchFamily="34" charset="0"/>
              </a:rPr>
              <a:t>3. Incorporate (1) and (2) into an evolving toolset for an autonomous vehicle</a:t>
            </a:r>
          </a:p>
          <a:p>
            <a:pPr fontAlgn="base">
              <a:spcBef>
                <a:spcPct val="0"/>
              </a:spcBef>
              <a:spcAft>
                <a:spcPct val="0"/>
              </a:spcAft>
              <a:defRPr/>
            </a:pPr>
            <a:endParaRPr lang="en-US" altLang="en-US" sz="12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Customer/SME:</a:t>
            </a:r>
            <a:r>
              <a:rPr lang="en-US" altLang="en-US" sz="1200" b="1" dirty="0">
                <a:solidFill>
                  <a:srgbClr val="000000"/>
                </a:solidFill>
                <a:latin typeface="Calibri" panose="020F0502020204030204" pitchFamily="34" charset="0"/>
                <a:cs typeface="Calibri" panose="020F0502020204030204" pitchFamily="34" charset="0"/>
              </a:rPr>
              <a:t> </a:t>
            </a:r>
            <a:r>
              <a:rPr lang="en-US" altLang="en-US" sz="1200" dirty="0">
                <a:solidFill>
                  <a:srgbClr val="000000"/>
                </a:solidFill>
                <a:latin typeface="Calibri" panose="020F0502020204030204" pitchFamily="34" charset="0"/>
                <a:cs typeface="Calibri" panose="020F0502020204030204" pitchFamily="34" charset="0"/>
              </a:rPr>
              <a:t>Dr. Irene Gregory (ARMD </a:t>
            </a:r>
            <a:r>
              <a:rPr lang="en-US" sz="1200" dirty="0">
                <a:latin typeface="Calibri" panose="020F0502020204030204" pitchFamily="34" charset="0"/>
                <a:cs typeface="Calibri" panose="020F0502020204030204" pitchFamily="34" charset="0"/>
              </a:rPr>
              <a:t>TTT-Autonomous Systems)</a:t>
            </a:r>
            <a:endParaRPr lang="en-US" altLang="en-US" sz="12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endParaRPr lang="en-US" altLang="en-US" sz="1200" b="1"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Data Scientist:</a:t>
            </a:r>
            <a:r>
              <a:rPr lang="en-US" altLang="en-US" sz="1200" dirty="0">
                <a:solidFill>
                  <a:srgbClr val="000000"/>
                </a:solidFill>
                <a:latin typeface="Calibri" panose="020F0502020204030204" pitchFamily="34" charset="0"/>
                <a:cs typeface="Calibri" panose="020F0502020204030204" pitchFamily="34" charset="0"/>
              </a:rPr>
              <a:t> Dr. Newton Campbell</a:t>
            </a:r>
          </a:p>
          <a:p>
            <a:pPr fontAlgn="base">
              <a:spcBef>
                <a:spcPct val="0"/>
              </a:spcBef>
              <a:spcAft>
                <a:spcPct val="0"/>
              </a:spcAft>
              <a:defRPr/>
            </a:pPr>
            <a:endParaRPr lang="en-US" altLang="en-US" sz="12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Approach:</a:t>
            </a:r>
          </a:p>
          <a:p>
            <a:pPr marL="171450" indent="-171450" fontAlgn="base">
              <a:spcBef>
                <a:spcPct val="0"/>
              </a:spcBef>
              <a:spcAft>
                <a:spcPct val="0"/>
              </a:spcAft>
              <a:buFontTx/>
              <a:buChar char="-"/>
              <a:defRPr/>
            </a:pPr>
            <a:r>
              <a:rPr lang="en-US" altLang="en-US" sz="1200" dirty="0">
                <a:solidFill>
                  <a:srgbClr val="000000"/>
                </a:solidFill>
                <a:latin typeface="Calibri" panose="020F0502020204030204" pitchFamily="34" charset="0"/>
                <a:cs typeface="Calibri" panose="020F0502020204030204" pitchFamily="34" charset="0"/>
              </a:rPr>
              <a:t>Develop probabilistic inference techniques to detect changes in vehicle or mission state and contextualize emergencies.</a:t>
            </a:r>
          </a:p>
          <a:p>
            <a:pPr marL="171450" indent="-171450" fontAlgn="base">
              <a:spcBef>
                <a:spcPct val="0"/>
              </a:spcBef>
              <a:spcAft>
                <a:spcPct val="0"/>
              </a:spcAft>
              <a:buFontTx/>
              <a:buChar char="-"/>
              <a:defRPr/>
            </a:pPr>
            <a:r>
              <a:rPr lang="en-US" altLang="en-US" sz="1200" dirty="0">
                <a:solidFill>
                  <a:srgbClr val="000000"/>
                </a:solidFill>
                <a:latin typeface="Calibri" panose="020F0502020204030204" pitchFamily="34" charset="0"/>
                <a:cs typeface="Calibri" panose="020F0502020204030204" pitchFamily="34" charset="0"/>
              </a:rPr>
              <a:t>Develop reinforcement learning and knowledge reasoning techniques to create and assess the performance of contingency plans.</a:t>
            </a:r>
          </a:p>
          <a:p>
            <a:pPr fontAlgn="base">
              <a:spcBef>
                <a:spcPct val="0"/>
              </a:spcBef>
              <a:spcAft>
                <a:spcPct val="0"/>
              </a:spcAft>
              <a:defRPr/>
            </a:pPr>
            <a:endParaRPr lang="en-US" altLang="en-US" sz="1200" dirty="0">
              <a:solidFill>
                <a:srgbClr val="000000"/>
              </a:solidFill>
              <a:latin typeface="Calibri" panose="020F0502020204030204" pitchFamily="34" charset="0"/>
              <a:cs typeface="Calibri" panose="020F0502020204030204" pitchFamily="34" charset="0"/>
            </a:endParaRPr>
          </a:p>
          <a:p>
            <a:pPr fontAlgn="base">
              <a:spcBef>
                <a:spcPct val="0"/>
              </a:spcBef>
              <a:spcAft>
                <a:spcPct val="0"/>
              </a:spcAft>
              <a:defRPr/>
            </a:pPr>
            <a:r>
              <a:rPr lang="en-US" altLang="en-US" sz="1400" b="1" dirty="0">
                <a:solidFill>
                  <a:srgbClr val="000000"/>
                </a:solidFill>
                <a:latin typeface="Calibri" panose="020F0502020204030204" pitchFamily="34" charset="0"/>
                <a:cs typeface="Calibri" panose="020F0502020204030204" pitchFamily="34" charset="0"/>
              </a:rPr>
              <a:t>Status:</a:t>
            </a:r>
            <a:r>
              <a:rPr lang="en-US" altLang="en-US" sz="1400" dirty="0">
                <a:solidFill>
                  <a:srgbClr val="000000"/>
                </a:solidFill>
                <a:latin typeface="Calibri" panose="020F0502020204030204" pitchFamily="34" charset="0"/>
                <a:cs typeface="Calibri" panose="020F0502020204030204" pitchFamily="34" charset="0"/>
              </a:rPr>
              <a:t> </a:t>
            </a:r>
          </a:p>
          <a:p>
            <a:pPr marL="171450" indent="-171450" fontAlgn="base">
              <a:spcBef>
                <a:spcPct val="0"/>
              </a:spcBef>
              <a:spcAft>
                <a:spcPct val="0"/>
              </a:spcAft>
              <a:buFontTx/>
              <a:buChar char="-"/>
              <a:defRPr/>
            </a:pPr>
            <a:r>
              <a:rPr lang="en-US" altLang="en-US" sz="1200" dirty="0">
                <a:solidFill>
                  <a:srgbClr val="000000"/>
                </a:solidFill>
                <a:latin typeface="Calibri" panose="020F0502020204030204" pitchFamily="34" charset="0"/>
                <a:cs typeface="Calibri" panose="020F0502020204030204" pitchFamily="34" charset="0"/>
              </a:rPr>
              <a:t>Completed Year 1 exploration; Preparing high-quality simulation platform for program experimentation</a:t>
            </a:r>
          </a:p>
          <a:p>
            <a:pPr marL="171450" indent="-171450" fontAlgn="base">
              <a:spcBef>
                <a:spcPct val="0"/>
              </a:spcBef>
              <a:spcAft>
                <a:spcPct val="0"/>
              </a:spcAft>
              <a:buFontTx/>
              <a:buChar char="-"/>
              <a:defRPr/>
            </a:pPr>
            <a:r>
              <a:rPr lang="en-US" altLang="en-US" sz="1200" dirty="0">
                <a:solidFill>
                  <a:srgbClr val="000000"/>
                </a:solidFill>
                <a:latin typeface="Calibri" panose="020F0502020204030204" pitchFamily="34" charset="0"/>
                <a:cs typeface="Calibri" panose="020F0502020204030204" pitchFamily="34" charset="0"/>
              </a:rPr>
              <a:t>Publishing Problem Specification to AIAA Aviation 2020.</a:t>
            </a:r>
          </a:p>
        </p:txBody>
      </p:sp>
      <p:pic>
        <p:nvPicPr>
          <p:cNvPr id="14" name="Picture 13">
            <a:extLst>
              <a:ext uri="{FF2B5EF4-FFF2-40B4-BE49-F238E27FC236}">
                <a16:creationId xmlns:a16="http://schemas.microsoft.com/office/drawing/2014/main" id="{6C0A4F1D-EF76-41AF-B9CB-DC6BAC4CE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977" y="1189511"/>
            <a:ext cx="4309416" cy="2569590"/>
          </a:xfrm>
          <a:prstGeom prst="rect">
            <a:avLst/>
          </a:prstGeom>
        </p:spPr>
      </p:pic>
      <p:pic>
        <p:nvPicPr>
          <p:cNvPr id="15" name="Picture 14">
            <a:extLst>
              <a:ext uri="{FF2B5EF4-FFF2-40B4-BE49-F238E27FC236}">
                <a16:creationId xmlns:a16="http://schemas.microsoft.com/office/drawing/2014/main" id="{DB563332-FAD7-49AF-987A-8C92940BC8AE}"/>
              </a:ext>
            </a:extLst>
          </p:cNvPr>
          <p:cNvPicPr>
            <a:picLocks noChangeAspect="1"/>
          </p:cNvPicPr>
          <p:nvPr/>
        </p:nvPicPr>
        <p:blipFill>
          <a:blip r:embed="rId4"/>
          <a:stretch>
            <a:fillRect/>
          </a:stretch>
        </p:blipFill>
        <p:spPr>
          <a:xfrm>
            <a:off x="7064919" y="3776967"/>
            <a:ext cx="5074919" cy="3063395"/>
          </a:xfrm>
          <a:prstGeom prst="rect">
            <a:avLst/>
          </a:prstGeom>
        </p:spPr>
      </p:pic>
    </p:spTree>
    <p:extLst>
      <p:ext uri="{BB962C8B-B14F-4D97-AF65-F5344CB8AC3E}">
        <p14:creationId xmlns:p14="http://schemas.microsoft.com/office/powerpoint/2010/main" val="363639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620561" y="69208"/>
            <a:ext cx="10087488" cy="679046"/>
          </a:xfrm>
          <a:prstGeom prst="rect">
            <a:avLst/>
          </a:prstGeom>
        </p:spPr>
        <p:txBody>
          <a:bodyPr/>
          <a:lstStyle>
            <a:lvl1pPr algn="ctr" rtl="0" eaLnBrk="1" fontAlgn="base" hangingPunct="1">
              <a:spcBef>
                <a:spcPct val="0"/>
              </a:spcBef>
              <a:spcAft>
                <a:spcPct val="0"/>
              </a:spcAft>
              <a:defRPr sz="2200" b="1">
                <a:solidFill>
                  <a:schemeClr val="tx1"/>
                </a:solidFill>
                <a:latin typeface="+mj-lt"/>
                <a:ea typeface="+mj-ea"/>
                <a:cs typeface="+mj-cs"/>
              </a:defRPr>
            </a:lvl1pPr>
            <a:lvl2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2pPr>
            <a:lvl3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3pPr>
            <a:lvl4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4pPr>
            <a:lvl5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9pPr>
          </a:lstStyle>
          <a:p>
            <a:r>
              <a:rPr lang="en-US" sz="3200" kern="0" dirty="0">
                <a:solidFill>
                  <a:schemeClr val="bg1"/>
                </a:solidFill>
                <a:latin typeface="+mn-lt"/>
                <a:cs typeface="Helvetica" panose="020B0604020202020204" pitchFamily="34" charset="0"/>
              </a:rPr>
              <a:t>Computational Materials</a:t>
            </a:r>
            <a:br>
              <a:rPr lang="en-US" sz="3200" kern="0" dirty="0">
                <a:solidFill>
                  <a:schemeClr val="bg1"/>
                </a:solidFill>
                <a:latin typeface="+mn-lt"/>
                <a:cs typeface="Helvetica" panose="020B0604020202020204" pitchFamily="34" charset="0"/>
              </a:rPr>
            </a:br>
            <a:r>
              <a:rPr lang="en-US" sz="2800" b="0" kern="0" dirty="0">
                <a:solidFill>
                  <a:schemeClr val="bg1"/>
                </a:solidFill>
                <a:latin typeface="+mn-lt"/>
                <a:cs typeface="Helvetica" panose="020B0604020202020204" pitchFamily="34" charset="0"/>
              </a:rPr>
              <a:t>Transformational Tools and Technology (T</a:t>
            </a:r>
            <a:r>
              <a:rPr lang="en-US" sz="2800" b="0" kern="0" baseline="30000" dirty="0">
                <a:solidFill>
                  <a:schemeClr val="bg1"/>
                </a:solidFill>
                <a:latin typeface="+mn-lt"/>
                <a:cs typeface="Helvetica" panose="020B0604020202020204" pitchFamily="34" charset="0"/>
              </a:rPr>
              <a:t>3</a:t>
            </a:r>
            <a:r>
              <a:rPr lang="en-US" sz="2800" b="0" kern="0" dirty="0">
                <a:solidFill>
                  <a:schemeClr val="bg1"/>
                </a:solidFill>
                <a:latin typeface="+mn-lt"/>
                <a:cs typeface="Helvetica" panose="020B0604020202020204" pitchFamily="34" charset="0"/>
              </a:rPr>
              <a:t>)</a:t>
            </a:r>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
        <p:nvSpPr>
          <p:cNvPr id="26" name="TextBox 25">
            <a:extLst>
              <a:ext uri="{FF2B5EF4-FFF2-40B4-BE49-F238E27FC236}">
                <a16:creationId xmlns:a16="http://schemas.microsoft.com/office/drawing/2014/main" id="{69792C21-FE02-49A2-9D72-A0237C3ED032}"/>
              </a:ext>
            </a:extLst>
          </p:cNvPr>
          <p:cNvSpPr txBox="1"/>
          <p:nvPr/>
        </p:nvSpPr>
        <p:spPr>
          <a:xfrm>
            <a:off x="-27072" y="1138377"/>
            <a:ext cx="7720553" cy="5663089"/>
          </a:xfrm>
          <a:prstGeom prst="rect">
            <a:avLst/>
          </a:prstGeom>
          <a:noFill/>
        </p:spPr>
        <p:txBody>
          <a:bodyPr wrap="square" rtlCol="0">
            <a:spAutoFit/>
          </a:bodyPr>
          <a:lstStyle/>
          <a:p>
            <a:pPr fontAlgn="base">
              <a:spcBef>
                <a:spcPct val="0"/>
              </a:spcBef>
              <a:spcAft>
                <a:spcPct val="0"/>
              </a:spcAft>
              <a:defRPr/>
            </a:pPr>
            <a:r>
              <a:rPr lang="en-US" altLang="en-US" sz="1600" b="1" dirty="0">
                <a:solidFill>
                  <a:srgbClr val="000000"/>
                </a:solidFill>
              </a:rPr>
              <a:t>Purpose: </a:t>
            </a:r>
            <a:r>
              <a:rPr lang="en-US" altLang="en-US" sz="1400" dirty="0">
                <a:solidFill>
                  <a:srgbClr val="000000"/>
                </a:solidFill>
              </a:rPr>
              <a:t>Additive manufacturing (AM) is rapidly developing for aerospace applications, yet further investigation is required to characterize these processes at microscale. Advanced imaging techniques enable unprecedented opportunities to observe builds in-situ, generating large datasets. Machine learning (ML) can then provide optimized process parameters to reduce defects and assist with process certification.</a:t>
            </a:r>
          </a:p>
          <a:p>
            <a:pPr fontAlgn="base">
              <a:spcBef>
                <a:spcPct val="0"/>
              </a:spcBef>
              <a:spcAft>
                <a:spcPct val="0"/>
              </a:spcAft>
              <a:defRPr/>
            </a:pPr>
            <a:endParaRPr lang="en-US" altLang="en-US" sz="1400" dirty="0">
              <a:solidFill>
                <a:srgbClr val="000000"/>
              </a:solidFill>
            </a:endParaRPr>
          </a:p>
          <a:p>
            <a:pPr fontAlgn="base">
              <a:spcBef>
                <a:spcPct val="0"/>
              </a:spcBef>
              <a:spcAft>
                <a:spcPct val="0"/>
              </a:spcAft>
              <a:defRPr/>
            </a:pPr>
            <a:r>
              <a:rPr lang="en-US" altLang="en-US" sz="1600" b="1" dirty="0">
                <a:solidFill>
                  <a:srgbClr val="000000"/>
                </a:solidFill>
              </a:rPr>
              <a:t>Problem:</a:t>
            </a:r>
            <a:r>
              <a:rPr lang="en-US" altLang="en-US" sz="1400" b="1" dirty="0">
                <a:solidFill>
                  <a:srgbClr val="000000"/>
                </a:solidFill>
              </a:rPr>
              <a:t> </a:t>
            </a:r>
            <a:r>
              <a:rPr lang="en-US" altLang="en-US" sz="1400" dirty="0">
                <a:solidFill>
                  <a:srgbClr val="000000"/>
                </a:solidFill>
              </a:rPr>
              <a:t>The aerospace industry currently does not have a standard for certification of builds created by AM. The process is known to create defects under certain conditions, and quantifying those defects and characterizing build conditions must first be established.</a:t>
            </a:r>
          </a:p>
          <a:p>
            <a:pPr fontAlgn="base">
              <a:spcBef>
                <a:spcPct val="0"/>
              </a:spcBef>
              <a:spcAft>
                <a:spcPct val="0"/>
              </a:spcAft>
              <a:defRPr/>
            </a:pPr>
            <a:endParaRPr lang="en-US" altLang="en-US" sz="1400" dirty="0">
              <a:solidFill>
                <a:srgbClr val="000000"/>
              </a:solidFill>
            </a:endParaRPr>
          </a:p>
          <a:p>
            <a:pPr fontAlgn="base">
              <a:spcBef>
                <a:spcPct val="0"/>
              </a:spcBef>
              <a:spcAft>
                <a:spcPct val="0"/>
              </a:spcAft>
              <a:defRPr/>
            </a:pPr>
            <a:r>
              <a:rPr lang="en-US" altLang="en-US" sz="1600" b="1" dirty="0">
                <a:solidFill>
                  <a:srgbClr val="000000"/>
                </a:solidFill>
              </a:rPr>
              <a:t>Objective:</a:t>
            </a:r>
            <a:r>
              <a:rPr lang="en-US" altLang="en-US" sz="1400" b="1" dirty="0">
                <a:solidFill>
                  <a:srgbClr val="000000"/>
                </a:solidFill>
              </a:rPr>
              <a:t> </a:t>
            </a:r>
            <a:r>
              <a:rPr lang="en-US" altLang="en-US" sz="1400" dirty="0">
                <a:solidFill>
                  <a:srgbClr val="000000"/>
                </a:solidFill>
              </a:rPr>
              <a:t>NASA Aeronautics Research Mission Directorate (ARMD), Transformational Tools and Technologies (TTT).</a:t>
            </a:r>
          </a:p>
          <a:p>
            <a:pPr fontAlgn="base">
              <a:spcBef>
                <a:spcPct val="0"/>
              </a:spcBef>
              <a:spcAft>
                <a:spcPct val="0"/>
              </a:spcAft>
              <a:defRPr/>
            </a:pPr>
            <a:endParaRPr lang="en-US" altLang="en-US" sz="1400" dirty="0">
              <a:solidFill>
                <a:srgbClr val="000000"/>
              </a:solidFill>
            </a:endParaRPr>
          </a:p>
          <a:p>
            <a:pPr fontAlgn="base">
              <a:spcBef>
                <a:spcPct val="0"/>
              </a:spcBef>
              <a:spcAft>
                <a:spcPct val="0"/>
              </a:spcAft>
              <a:defRPr/>
            </a:pPr>
            <a:r>
              <a:rPr lang="en-US" altLang="en-US" sz="1600" b="1" dirty="0">
                <a:solidFill>
                  <a:srgbClr val="000000"/>
                </a:solidFill>
              </a:rPr>
              <a:t>Customer/SME:</a:t>
            </a:r>
            <a:r>
              <a:rPr lang="en-US" altLang="en-US" sz="1400" dirty="0">
                <a:solidFill>
                  <a:srgbClr val="000000"/>
                </a:solidFill>
              </a:rPr>
              <a:t> NASA Aeronautics Research Mission Directorate (ARMD), Transformational Tools and Technologies (TTT)</a:t>
            </a:r>
          </a:p>
          <a:p>
            <a:pPr fontAlgn="base">
              <a:spcBef>
                <a:spcPct val="0"/>
              </a:spcBef>
              <a:spcAft>
                <a:spcPct val="0"/>
              </a:spcAft>
              <a:defRPr/>
            </a:pPr>
            <a:endParaRPr lang="en-US" altLang="en-US" sz="1400" b="1" dirty="0">
              <a:solidFill>
                <a:srgbClr val="000000"/>
              </a:solidFill>
            </a:endParaRPr>
          </a:p>
          <a:p>
            <a:pPr fontAlgn="base">
              <a:spcBef>
                <a:spcPct val="0"/>
              </a:spcBef>
              <a:spcAft>
                <a:spcPct val="0"/>
              </a:spcAft>
              <a:defRPr/>
            </a:pPr>
            <a:r>
              <a:rPr lang="en-US" altLang="en-US" sz="1600" b="1" dirty="0">
                <a:solidFill>
                  <a:srgbClr val="000000"/>
                </a:solidFill>
              </a:rPr>
              <a:t>Data Scientist:</a:t>
            </a:r>
            <a:r>
              <a:rPr lang="en-US" altLang="en-US" sz="1400" dirty="0">
                <a:solidFill>
                  <a:srgbClr val="000000"/>
                </a:solidFill>
              </a:rPr>
              <a:t> Andy Ramlatchan</a:t>
            </a:r>
          </a:p>
          <a:p>
            <a:pPr fontAlgn="base">
              <a:spcBef>
                <a:spcPct val="0"/>
              </a:spcBef>
              <a:spcAft>
                <a:spcPct val="0"/>
              </a:spcAft>
              <a:defRPr/>
            </a:pPr>
            <a:endParaRPr lang="en-US" altLang="en-US" sz="1400" dirty="0">
              <a:solidFill>
                <a:srgbClr val="000000"/>
              </a:solidFill>
            </a:endParaRPr>
          </a:p>
          <a:p>
            <a:pPr fontAlgn="base">
              <a:spcBef>
                <a:spcPct val="0"/>
              </a:spcBef>
              <a:spcAft>
                <a:spcPct val="0"/>
              </a:spcAft>
              <a:defRPr/>
            </a:pPr>
            <a:r>
              <a:rPr lang="en-US" altLang="en-US" sz="1600" b="1" dirty="0">
                <a:solidFill>
                  <a:srgbClr val="000000"/>
                </a:solidFill>
              </a:rPr>
              <a:t>Approach:</a:t>
            </a:r>
            <a:r>
              <a:rPr lang="en-US" altLang="en-US" sz="1400" dirty="0">
                <a:solidFill>
                  <a:srgbClr val="000000"/>
                </a:solidFill>
              </a:rPr>
              <a:t> Pattern recognition (e.g. mixture of Gaussians background reduction, adaptive thresholding). Matrix factorization with singular value decomposition for latent feature detection. Deep learning for material microstructure characterization and prediction.</a:t>
            </a:r>
          </a:p>
          <a:p>
            <a:pPr fontAlgn="base">
              <a:spcBef>
                <a:spcPct val="0"/>
              </a:spcBef>
              <a:spcAft>
                <a:spcPct val="0"/>
              </a:spcAft>
              <a:defRPr/>
            </a:pPr>
            <a:endParaRPr lang="en-US" altLang="en-US" sz="1400" dirty="0">
              <a:solidFill>
                <a:srgbClr val="000000"/>
              </a:solidFill>
            </a:endParaRPr>
          </a:p>
          <a:p>
            <a:pPr fontAlgn="base">
              <a:spcBef>
                <a:spcPct val="0"/>
              </a:spcBef>
              <a:spcAft>
                <a:spcPct val="0"/>
              </a:spcAft>
              <a:defRPr/>
            </a:pPr>
            <a:r>
              <a:rPr lang="en-US" altLang="en-US" sz="1600" b="1" dirty="0">
                <a:solidFill>
                  <a:srgbClr val="000000"/>
                </a:solidFill>
              </a:rPr>
              <a:t>Status:</a:t>
            </a:r>
            <a:r>
              <a:rPr lang="en-US" altLang="en-US" sz="1400" dirty="0">
                <a:solidFill>
                  <a:srgbClr val="000000"/>
                </a:solidFill>
              </a:rPr>
              <a:t> Work to be presented at Predictive Analytics World 2020 and Materials Science and Technology 2020. Next steps include development of generative models (variational autoencoder, generative adversarial networks) to derive artificial material microstructures computationally.</a:t>
            </a:r>
          </a:p>
        </p:txBody>
      </p:sp>
      <p:sp>
        <p:nvSpPr>
          <p:cNvPr id="28" name="TextBox 27">
            <a:extLst>
              <a:ext uri="{FF2B5EF4-FFF2-40B4-BE49-F238E27FC236}">
                <a16:creationId xmlns:a16="http://schemas.microsoft.com/office/drawing/2014/main" id="{A1B7AD66-4BC9-4114-85B0-951F12F90A0A}"/>
              </a:ext>
            </a:extLst>
          </p:cNvPr>
          <p:cNvSpPr txBox="1"/>
          <p:nvPr/>
        </p:nvSpPr>
        <p:spPr>
          <a:xfrm>
            <a:off x="8138022" y="2549854"/>
            <a:ext cx="3477282" cy="523220"/>
          </a:xfrm>
          <a:prstGeom prst="rect">
            <a:avLst/>
          </a:prstGeom>
          <a:noFill/>
        </p:spPr>
        <p:txBody>
          <a:bodyPr wrap="square" rtlCol="0">
            <a:spAutoFit/>
          </a:bodyPr>
          <a:lstStyle/>
          <a:p>
            <a:pPr algn="ctr"/>
            <a:r>
              <a:rPr lang="en-US" sz="1400" b="1" dirty="0">
                <a:solidFill>
                  <a:srgbClr val="000000"/>
                </a:solidFill>
                <a:latin typeface="+mj-lt"/>
              </a:rPr>
              <a:t>Image from ultra fast dynamic x-ray radiography captured during build </a:t>
            </a:r>
            <a:endParaRPr lang="en-US" sz="1400" b="1" dirty="0">
              <a:solidFill>
                <a:srgbClr val="000000"/>
              </a:solidFill>
            </a:endParaRPr>
          </a:p>
        </p:txBody>
      </p:sp>
      <p:pic>
        <p:nvPicPr>
          <p:cNvPr id="29" name="Picture 28">
            <a:extLst>
              <a:ext uri="{FF2B5EF4-FFF2-40B4-BE49-F238E27FC236}">
                <a16:creationId xmlns:a16="http://schemas.microsoft.com/office/drawing/2014/main" id="{D544191C-EB87-4154-8796-B39C685AE302}"/>
              </a:ext>
            </a:extLst>
          </p:cNvPr>
          <p:cNvPicPr>
            <a:picLocks noChangeAspect="1"/>
          </p:cNvPicPr>
          <p:nvPr/>
        </p:nvPicPr>
        <p:blipFill rotWithShape="1">
          <a:blip r:embed="rId3">
            <a:extLst>
              <a:ext uri="{28A0092B-C50C-407E-A947-70E740481C1C}">
                <a14:useLocalDpi xmlns:a14="http://schemas.microsoft.com/office/drawing/2010/main" val="0"/>
              </a:ext>
            </a:extLst>
          </a:blip>
          <a:srcRect r="23739"/>
          <a:stretch/>
        </p:blipFill>
        <p:spPr>
          <a:xfrm>
            <a:off x="7795742" y="3067742"/>
            <a:ext cx="4161842" cy="2098975"/>
          </a:xfrm>
          <a:prstGeom prst="rect">
            <a:avLst/>
          </a:prstGeom>
        </p:spPr>
      </p:pic>
      <p:sp>
        <p:nvSpPr>
          <p:cNvPr id="30" name="Up Arrow 5">
            <a:extLst>
              <a:ext uri="{FF2B5EF4-FFF2-40B4-BE49-F238E27FC236}">
                <a16:creationId xmlns:a16="http://schemas.microsoft.com/office/drawing/2014/main" id="{03E29169-E15C-4DE5-AAD6-CF13B3310C51}"/>
              </a:ext>
            </a:extLst>
          </p:cNvPr>
          <p:cNvSpPr/>
          <p:nvPr/>
        </p:nvSpPr>
        <p:spPr>
          <a:xfrm>
            <a:off x="8095039" y="4160478"/>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Up Arrow 18">
            <a:extLst>
              <a:ext uri="{FF2B5EF4-FFF2-40B4-BE49-F238E27FC236}">
                <a16:creationId xmlns:a16="http://schemas.microsoft.com/office/drawing/2014/main" id="{7FFF0F97-855D-427E-8AAB-8C6EDF9C1853}"/>
              </a:ext>
            </a:extLst>
          </p:cNvPr>
          <p:cNvSpPr/>
          <p:nvPr/>
        </p:nvSpPr>
        <p:spPr>
          <a:xfrm>
            <a:off x="8401904" y="4219661"/>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Up Arrow 19">
            <a:extLst>
              <a:ext uri="{FF2B5EF4-FFF2-40B4-BE49-F238E27FC236}">
                <a16:creationId xmlns:a16="http://schemas.microsoft.com/office/drawing/2014/main" id="{0B4DD5AB-AD14-4CC3-A08A-C3FAF331F59E}"/>
              </a:ext>
            </a:extLst>
          </p:cNvPr>
          <p:cNvSpPr/>
          <p:nvPr/>
        </p:nvSpPr>
        <p:spPr>
          <a:xfrm>
            <a:off x="8655219" y="4322600"/>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Up Arrow 20">
            <a:extLst>
              <a:ext uri="{FF2B5EF4-FFF2-40B4-BE49-F238E27FC236}">
                <a16:creationId xmlns:a16="http://schemas.microsoft.com/office/drawing/2014/main" id="{92A10B21-4177-41F6-B2CD-5571B42513CA}"/>
              </a:ext>
            </a:extLst>
          </p:cNvPr>
          <p:cNvSpPr/>
          <p:nvPr/>
        </p:nvSpPr>
        <p:spPr>
          <a:xfrm>
            <a:off x="8962084" y="4443078"/>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Up Arrow 21">
            <a:extLst>
              <a:ext uri="{FF2B5EF4-FFF2-40B4-BE49-F238E27FC236}">
                <a16:creationId xmlns:a16="http://schemas.microsoft.com/office/drawing/2014/main" id="{92CF2248-5EC9-42CE-92AB-3B97D9E09B9C}"/>
              </a:ext>
            </a:extLst>
          </p:cNvPr>
          <p:cNvSpPr/>
          <p:nvPr/>
        </p:nvSpPr>
        <p:spPr>
          <a:xfrm>
            <a:off x="10309653" y="4219661"/>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p Arrow 22">
            <a:extLst>
              <a:ext uri="{FF2B5EF4-FFF2-40B4-BE49-F238E27FC236}">
                <a16:creationId xmlns:a16="http://schemas.microsoft.com/office/drawing/2014/main" id="{18E7D6B6-8FDB-463E-A231-B4306239BF90}"/>
              </a:ext>
            </a:extLst>
          </p:cNvPr>
          <p:cNvSpPr/>
          <p:nvPr/>
        </p:nvSpPr>
        <p:spPr>
          <a:xfrm>
            <a:off x="10468920" y="3978705"/>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Up Arrow 23">
            <a:extLst>
              <a:ext uri="{FF2B5EF4-FFF2-40B4-BE49-F238E27FC236}">
                <a16:creationId xmlns:a16="http://schemas.microsoft.com/office/drawing/2014/main" id="{E78CBEFE-650D-4513-9EF0-2C9365D1188C}"/>
              </a:ext>
            </a:extLst>
          </p:cNvPr>
          <p:cNvSpPr/>
          <p:nvPr/>
        </p:nvSpPr>
        <p:spPr>
          <a:xfrm>
            <a:off x="10606913" y="3737749"/>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Up Arrow 24">
            <a:extLst>
              <a:ext uri="{FF2B5EF4-FFF2-40B4-BE49-F238E27FC236}">
                <a16:creationId xmlns:a16="http://schemas.microsoft.com/office/drawing/2014/main" id="{0A627994-6A1B-40FB-85F9-CF0B45E06480}"/>
              </a:ext>
            </a:extLst>
          </p:cNvPr>
          <p:cNvSpPr/>
          <p:nvPr/>
        </p:nvSpPr>
        <p:spPr>
          <a:xfrm>
            <a:off x="9288162" y="4585509"/>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Up Arrow 25">
            <a:extLst>
              <a:ext uri="{FF2B5EF4-FFF2-40B4-BE49-F238E27FC236}">
                <a16:creationId xmlns:a16="http://schemas.microsoft.com/office/drawing/2014/main" id="{E633D3B2-7A1E-4353-AE91-E8FEC479A2D8}"/>
              </a:ext>
            </a:extLst>
          </p:cNvPr>
          <p:cNvSpPr/>
          <p:nvPr/>
        </p:nvSpPr>
        <p:spPr>
          <a:xfrm>
            <a:off x="9666072" y="4684034"/>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Up Arrow 26">
            <a:extLst>
              <a:ext uri="{FF2B5EF4-FFF2-40B4-BE49-F238E27FC236}">
                <a16:creationId xmlns:a16="http://schemas.microsoft.com/office/drawing/2014/main" id="{F34983B4-2DDA-4E96-BFDB-7CE1984C21CF}"/>
              </a:ext>
            </a:extLst>
          </p:cNvPr>
          <p:cNvSpPr/>
          <p:nvPr/>
        </p:nvSpPr>
        <p:spPr>
          <a:xfrm>
            <a:off x="10043982" y="4539221"/>
            <a:ext cx="148282" cy="2409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B158268-9298-42A7-91F4-BD13A2CC34FA}"/>
              </a:ext>
            </a:extLst>
          </p:cNvPr>
          <p:cNvSpPr txBox="1"/>
          <p:nvPr/>
        </p:nvSpPr>
        <p:spPr>
          <a:xfrm>
            <a:off x="8680961" y="3636907"/>
            <a:ext cx="1002958" cy="461665"/>
          </a:xfrm>
          <a:prstGeom prst="rect">
            <a:avLst/>
          </a:prstGeom>
          <a:noFill/>
        </p:spPr>
        <p:txBody>
          <a:bodyPr wrap="square" rtlCol="0">
            <a:spAutoFit/>
          </a:bodyPr>
          <a:lstStyle/>
          <a:p>
            <a:pPr algn="ctr"/>
            <a:r>
              <a:rPr lang="en-US" sz="1200" b="1" dirty="0">
                <a:solidFill>
                  <a:schemeClr val="accent5">
                    <a:lumMod val="40000"/>
                    <a:lumOff val="60000"/>
                  </a:schemeClr>
                </a:solidFill>
              </a:rPr>
              <a:t>Liquid melt pool</a:t>
            </a:r>
          </a:p>
        </p:txBody>
      </p:sp>
      <p:sp>
        <p:nvSpPr>
          <p:cNvPr id="41" name="TextBox 40">
            <a:extLst>
              <a:ext uri="{FF2B5EF4-FFF2-40B4-BE49-F238E27FC236}">
                <a16:creationId xmlns:a16="http://schemas.microsoft.com/office/drawing/2014/main" id="{EC08FE9D-1D99-472C-A3ED-19572B606631}"/>
              </a:ext>
            </a:extLst>
          </p:cNvPr>
          <p:cNvSpPr txBox="1"/>
          <p:nvPr/>
        </p:nvSpPr>
        <p:spPr>
          <a:xfrm>
            <a:off x="7900752" y="4687965"/>
            <a:ext cx="1621820" cy="276999"/>
          </a:xfrm>
          <a:prstGeom prst="rect">
            <a:avLst/>
          </a:prstGeom>
          <a:noFill/>
        </p:spPr>
        <p:txBody>
          <a:bodyPr wrap="square" rtlCol="0">
            <a:spAutoFit/>
          </a:bodyPr>
          <a:lstStyle/>
          <a:p>
            <a:r>
              <a:rPr lang="en-US" sz="1200" b="1" dirty="0">
                <a:solidFill>
                  <a:schemeClr val="accent1"/>
                </a:solidFill>
              </a:rPr>
              <a:t>Melt pool boundary</a:t>
            </a:r>
          </a:p>
        </p:txBody>
      </p:sp>
      <p:sp>
        <p:nvSpPr>
          <p:cNvPr id="42" name="Up Arrow 29">
            <a:extLst>
              <a:ext uri="{FF2B5EF4-FFF2-40B4-BE49-F238E27FC236}">
                <a16:creationId xmlns:a16="http://schemas.microsoft.com/office/drawing/2014/main" id="{C8A1D37C-5E7C-4C7C-8E1C-B5E4BB9E1E16}"/>
              </a:ext>
            </a:extLst>
          </p:cNvPr>
          <p:cNvSpPr/>
          <p:nvPr/>
        </p:nvSpPr>
        <p:spPr>
          <a:xfrm rot="12313638">
            <a:off x="10083829" y="3555912"/>
            <a:ext cx="169203" cy="394016"/>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813A0FD9-CFD3-43AF-A063-7315FB965C68}"/>
              </a:ext>
            </a:extLst>
          </p:cNvPr>
          <p:cNvSpPr txBox="1"/>
          <p:nvPr/>
        </p:nvSpPr>
        <p:spPr>
          <a:xfrm>
            <a:off x="10226775" y="3437735"/>
            <a:ext cx="1703868" cy="276999"/>
          </a:xfrm>
          <a:prstGeom prst="rect">
            <a:avLst/>
          </a:prstGeom>
          <a:noFill/>
        </p:spPr>
        <p:txBody>
          <a:bodyPr wrap="square" rtlCol="0">
            <a:spAutoFit/>
          </a:bodyPr>
          <a:lstStyle/>
          <a:p>
            <a:r>
              <a:rPr lang="en-US" sz="1200" b="1" dirty="0">
                <a:solidFill>
                  <a:srgbClr val="00B050"/>
                </a:solidFill>
              </a:rPr>
              <a:t>Gaseous vapor cavity</a:t>
            </a:r>
          </a:p>
        </p:txBody>
      </p:sp>
      <p:cxnSp>
        <p:nvCxnSpPr>
          <p:cNvPr id="44" name="Straight Arrow Connector 43">
            <a:extLst>
              <a:ext uri="{FF2B5EF4-FFF2-40B4-BE49-F238E27FC236}">
                <a16:creationId xmlns:a16="http://schemas.microsoft.com/office/drawing/2014/main" id="{0481B4DE-48BC-4D46-BB0E-66DFBBA275E0}"/>
              </a:ext>
            </a:extLst>
          </p:cNvPr>
          <p:cNvCxnSpPr/>
          <p:nvPr/>
        </p:nvCxnSpPr>
        <p:spPr>
          <a:xfrm>
            <a:off x="10226775" y="3067742"/>
            <a:ext cx="0" cy="369993"/>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45" name="TextBox 44">
            <a:extLst>
              <a:ext uri="{FF2B5EF4-FFF2-40B4-BE49-F238E27FC236}">
                <a16:creationId xmlns:a16="http://schemas.microsoft.com/office/drawing/2014/main" id="{6F28CACD-0341-4347-99F3-AD7B6FCEA05D}"/>
              </a:ext>
            </a:extLst>
          </p:cNvPr>
          <p:cNvSpPr txBox="1"/>
          <p:nvPr/>
        </p:nvSpPr>
        <p:spPr>
          <a:xfrm>
            <a:off x="10192264" y="3020688"/>
            <a:ext cx="1703868" cy="276999"/>
          </a:xfrm>
          <a:prstGeom prst="rect">
            <a:avLst/>
          </a:prstGeom>
          <a:noFill/>
        </p:spPr>
        <p:txBody>
          <a:bodyPr wrap="square" rtlCol="0">
            <a:spAutoFit/>
          </a:bodyPr>
          <a:lstStyle/>
          <a:p>
            <a:r>
              <a:rPr lang="en-US" sz="1200" b="1" dirty="0">
                <a:solidFill>
                  <a:srgbClr val="FF0000"/>
                </a:solidFill>
              </a:rPr>
              <a:t>Laser beam</a:t>
            </a:r>
          </a:p>
        </p:txBody>
      </p:sp>
      <p:cxnSp>
        <p:nvCxnSpPr>
          <p:cNvPr id="46" name="Straight Connector 45">
            <a:extLst>
              <a:ext uri="{FF2B5EF4-FFF2-40B4-BE49-F238E27FC236}">
                <a16:creationId xmlns:a16="http://schemas.microsoft.com/office/drawing/2014/main" id="{CFCE76C4-9A39-43D1-9A87-22E0321BE569}"/>
              </a:ext>
            </a:extLst>
          </p:cNvPr>
          <p:cNvCxnSpPr/>
          <p:nvPr/>
        </p:nvCxnSpPr>
        <p:spPr>
          <a:xfrm>
            <a:off x="10416858" y="5047514"/>
            <a:ext cx="62573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25C4C25-B36D-496E-8975-6CFA2B0AE0ED}"/>
              </a:ext>
            </a:extLst>
          </p:cNvPr>
          <p:cNvSpPr txBox="1"/>
          <p:nvPr/>
        </p:nvSpPr>
        <p:spPr>
          <a:xfrm>
            <a:off x="10241415" y="4803684"/>
            <a:ext cx="999021" cy="276999"/>
          </a:xfrm>
          <a:prstGeom prst="rect">
            <a:avLst/>
          </a:prstGeom>
          <a:noFill/>
        </p:spPr>
        <p:txBody>
          <a:bodyPr wrap="square" rtlCol="0">
            <a:spAutoFit/>
          </a:bodyPr>
          <a:lstStyle/>
          <a:p>
            <a:pPr algn="ctr"/>
            <a:r>
              <a:rPr lang="en-US" sz="1200" b="1" dirty="0">
                <a:solidFill>
                  <a:schemeClr val="bg1"/>
                </a:solidFill>
              </a:rPr>
              <a:t>100 </a:t>
            </a:r>
            <a:r>
              <a:rPr lang="el-GR" sz="1200" b="1" dirty="0">
                <a:solidFill>
                  <a:schemeClr val="bg1"/>
                </a:solidFill>
              </a:rPr>
              <a:t>μ</a:t>
            </a:r>
            <a:r>
              <a:rPr lang="en-US" sz="1200" b="1" dirty="0">
                <a:solidFill>
                  <a:schemeClr val="bg1"/>
                </a:solidFill>
              </a:rPr>
              <a:t>m</a:t>
            </a:r>
          </a:p>
        </p:txBody>
      </p:sp>
      <p:sp>
        <p:nvSpPr>
          <p:cNvPr id="48" name="TextBox 47">
            <a:extLst>
              <a:ext uri="{FF2B5EF4-FFF2-40B4-BE49-F238E27FC236}">
                <a16:creationId xmlns:a16="http://schemas.microsoft.com/office/drawing/2014/main" id="{BD1FC46E-F471-42D2-B878-BEA51ED62CB1}"/>
              </a:ext>
            </a:extLst>
          </p:cNvPr>
          <p:cNvSpPr txBox="1"/>
          <p:nvPr/>
        </p:nvSpPr>
        <p:spPr>
          <a:xfrm>
            <a:off x="11013641" y="4255985"/>
            <a:ext cx="1002958" cy="461665"/>
          </a:xfrm>
          <a:prstGeom prst="rect">
            <a:avLst/>
          </a:prstGeom>
          <a:noFill/>
        </p:spPr>
        <p:txBody>
          <a:bodyPr wrap="square" rtlCol="0">
            <a:spAutoFit/>
          </a:bodyPr>
          <a:lstStyle/>
          <a:p>
            <a:pPr algn="ctr"/>
            <a:r>
              <a:rPr lang="en-US" sz="1200" b="1" dirty="0">
                <a:solidFill>
                  <a:srgbClr val="FFC000"/>
                </a:solidFill>
              </a:rPr>
              <a:t>Solid substrate</a:t>
            </a:r>
          </a:p>
        </p:txBody>
      </p:sp>
    </p:spTree>
    <p:extLst>
      <p:ext uri="{BB962C8B-B14F-4D97-AF65-F5344CB8AC3E}">
        <p14:creationId xmlns:p14="http://schemas.microsoft.com/office/powerpoint/2010/main" val="2162032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txBox="1">
            <a:spLocks noChangeArrowheads="1"/>
          </p:cNvSpPr>
          <p:nvPr/>
        </p:nvSpPr>
        <p:spPr bwMode="auto">
          <a:xfrm>
            <a:off x="1660111" y="338846"/>
            <a:ext cx="9446552" cy="455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2200" b="1">
                <a:solidFill>
                  <a:schemeClr val="tx1"/>
                </a:solidFill>
                <a:latin typeface="+mj-lt"/>
                <a:ea typeface="+mj-ea"/>
                <a:cs typeface="+mj-cs"/>
              </a:defRPr>
            </a:lvl1pPr>
            <a:lvl2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2pPr>
            <a:lvl3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3pPr>
            <a:lvl4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4pPr>
            <a:lvl5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9pPr>
          </a:lstStyle>
          <a:p>
            <a:r>
              <a:rPr lang="en-US" altLang="en-US" sz="3600" b="0" dirty="0">
                <a:solidFill>
                  <a:schemeClr val="bg1"/>
                </a:solidFill>
              </a:rPr>
              <a:t>Acronyms Anonymous</a:t>
            </a:r>
            <a:endParaRPr lang="en-US" altLang="en-US" sz="3600" b="0" kern="0" dirty="0">
              <a:solidFill>
                <a:schemeClr val="bg1"/>
              </a:solidFill>
              <a:cs typeface="Helvetica" panose="020B0604020202020204" pitchFamily="34" charset="0"/>
            </a:endParaRPr>
          </a:p>
        </p:txBody>
      </p:sp>
      <p:pic>
        <p:nvPicPr>
          <p:cNvPr id="31" name="Picture 30">
            <a:extLst>
              <a:ext uri="{FF2B5EF4-FFF2-40B4-BE49-F238E27FC236}">
                <a16:creationId xmlns:a16="http://schemas.microsoft.com/office/drawing/2014/main" id="{2217698E-98A5-4C0A-9C32-4FA71C3F3C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
        <p:nvSpPr>
          <p:cNvPr id="13" name="TextBox 12">
            <a:extLst>
              <a:ext uri="{FF2B5EF4-FFF2-40B4-BE49-F238E27FC236}">
                <a16:creationId xmlns:a16="http://schemas.microsoft.com/office/drawing/2014/main" id="{5D1D3022-0210-47F9-8878-8353B9225B58}"/>
              </a:ext>
            </a:extLst>
          </p:cNvPr>
          <p:cNvSpPr txBox="1"/>
          <p:nvPr/>
        </p:nvSpPr>
        <p:spPr>
          <a:xfrm>
            <a:off x="6351298" y="3158962"/>
            <a:ext cx="324128" cy="369332"/>
          </a:xfrm>
          <a:prstGeom prst="rect">
            <a:avLst/>
          </a:prstGeom>
          <a:noFill/>
        </p:spPr>
        <p:txBody>
          <a:bodyPr wrap="none" rtlCol="0">
            <a:spAutoFit/>
          </a:bodyPr>
          <a:lstStyle/>
          <a:p>
            <a:r>
              <a:rPr lang="en-US" b="1" dirty="0">
                <a:solidFill>
                  <a:schemeClr val="bg1"/>
                </a:solidFill>
              </a:rPr>
              <a:t>A</a:t>
            </a:r>
          </a:p>
        </p:txBody>
      </p:sp>
      <p:sp>
        <p:nvSpPr>
          <p:cNvPr id="15" name="TextBox 14">
            <a:extLst>
              <a:ext uri="{FF2B5EF4-FFF2-40B4-BE49-F238E27FC236}">
                <a16:creationId xmlns:a16="http://schemas.microsoft.com/office/drawing/2014/main" id="{A02F97BE-20B4-4F68-9F8D-1DE6CDEDF94C}"/>
              </a:ext>
            </a:extLst>
          </p:cNvPr>
          <p:cNvSpPr txBox="1"/>
          <p:nvPr/>
        </p:nvSpPr>
        <p:spPr>
          <a:xfrm>
            <a:off x="9362593" y="3158962"/>
            <a:ext cx="324128" cy="369332"/>
          </a:xfrm>
          <a:prstGeom prst="rect">
            <a:avLst/>
          </a:prstGeom>
          <a:noFill/>
        </p:spPr>
        <p:txBody>
          <a:bodyPr wrap="square" rtlCol="0">
            <a:spAutoFit/>
          </a:bodyPr>
          <a:lstStyle/>
          <a:p>
            <a:r>
              <a:rPr lang="en-US" b="1" dirty="0">
                <a:solidFill>
                  <a:schemeClr val="bg1"/>
                </a:solidFill>
              </a:rPr>
              <a:t>B</a:t>
            </a:r>
          </a:p>
        </p:txBody>
      </p:sp>
      <p:sp>
        <p:nvSpPr>
          <p:cNvPr id="17" name="TextBox 16">
            <a:extLst>
              <a:ext uri="{FF2B5EF4-FFF2-40B4-BE49-F238E27FC236}">
                <a16:creationId xmlns:a16="http://schemas.microsoft.com/office/drawing/2014/main" id="{A4C13014-1C91-4121-BA93-F4B4B06801C0}"/>
              </a:ext>
            </a:extLst>
          </p:cNvPr>
          <p:cNvSpPr txBox="1"/>
          <p:nvPr/>
        </p:nvSpPr>
        <p:spPr>
          <a:xfrm>
            <a:off x="-20658" y="1155701"/>
            <a:ext cx="5861362" cy="5478423"/>
          </a:xfrm>
          <a:prstGeom prst="rect">
            <a:avLst/>
          </a:prstGeom>
          <a:noFill/>
        </p:spPr>
        <p:txBody>
          <a:bodyPr wrap="square" rtlCol="0">
            <a:spAutoFit/>
          </a:bodyPr>
          <a:lstStyle/>
          <a:p>
            <a:pPr fontAlgn="base">
              <a:spcBef>
                <a:spcPct val="0"/>
              </a:spcBef>
              <a:spcAft>
                <a:spcPct val="0"/>
              </a:spcAft>
              <a:defRPr/>
            </a:pPr>
            <a:r>
              <a:rPr lang="en-US" altLang="en-US" b="1" dirty="0">
                <a:solidFill>
                  <a:srgbClr val="000000"/>
                </a:solidFill>
              </a:rPr>
              <a:t>Purpose: </a:t>
            </a:r>
            <a:r>
              <a:rPr lang="en-US" altLang="en-US" sz="1600" dirty="0">
                <a:solidFill>
                  <a:srgbClr val="000000"/>
                </a:solidFill>
              </a:rPr>
              <a:t>Create a programmatic and user friendly interface to help navigate the choppy acronym-laden waters of NASA.</a:t>
            </a:r>
          </a:p>
          <a:p>
            <a:pPr fontAlgn="base">
              <a:spcBef>
                <a:spcPct val="0"/>
              </a:spcBef>
              <a:spcAft>
                <a:spcPct val="0"/>
              </a:spcAft>
              <a:defRPr/>
            </a:pPr>
            <a:endParaRPr lang="en-US" altLang="en-US" sz="1600" b="1" dirty="0">
              <a:solidFill>
                <a:srgbClr val="000000"/>
              </a:solidFill>
            </a:endParaRPr>
          </a:p>
          <a:p>
            <a:pPr fontAlgn="base">
              <a:spcBef>
                <a:spcPct val="0"/>
              </a:spcBef>
              <a:spcAft>
                <a:spcPct val="0"/>
              </a:spcAft>
              <a:defRPr/>
            </a:pPr>
            <a:r>
              <a:rPr lang="en-US" altLang="en-US" b="1" dirty="0">
                <a:solidFill>
                  <a:srgbClr val="000000"/>
                </a:solidFill>
              </a:rPr>
              <a:t>Problem:</a:t>
            </a:r>
            <a:r>
              <a:rPr lang="en-US" altLang="en-US" sz="1600" b="1" dirty="0">
                <a:solidFill>
                  <a:srgbClr val="000000"/>
                </a:solidFill>
              </a:rPr>
              <a:t> </a:t>
            </a:r>
            <a:r>
              <a:rPr lang="en-US" altLang="en-US" sz="1600" dirty="0">
                <a:solidFill>
                  <a:srgbClr val="000000"/>
                </a:solidFill>
              </a:rPr>
              <a:t>NASA’s ecosystem is filled with acronyms, creating a huge learning curve for new employees. </a:t>
            </a:r>
            <a:endParaRPr lang="en-US" altLang="en-US" sz="1600" b="1" dirty="0">
              <a:solidFill>
                <a:srgbClr val="000000"/>
              </a:solidFill>
            </a:endParaRPr>
          </a:p>
          <a:p>
            <a:pPr fontAlgn="base">
              <a:spcBef>
                <a:spcPct val="0"/>
              </a:spcBef>
              <a:spcAft>
                <a:spcPct val="0"/>
              </a:spcAft>
              <a:defRPr/>
            </a:pPr>
            <a:endParaRPr lang="en-US" altLang="en-US" sz="1600" dirty="0">
              <a:solidFill>
                <a:srgbClr val="000000"/>
              </a:solidFill>
            </a:endParaRPr>
          </a:p>
          <a:p>
            <a:pPr fontAlgn="base">
              <a:spcBef>
                <a:spcPct val="0"/>
              </a:spcBef>
              <a:spcAft>
                <a:spcPct val="0"/>
              </a:spcAft>
              <a:defRPr/>
            </a:pPr>
            <a:r>
              <a:rPr lang="en-US" altLang="en-US" b="1" dirty="0">
                <a:solidFill>
                  <a:srgbClr val="000000"/>
                </a:solidFill>
              </a:rPr>
              <a:t>Objective:</a:t>
            </a:r>
            <a:r>
              <a:rPr lang="en-US" altLang="en-US" sz="1600" b="1" dirty="0">
                <a:solidFill>
                  <a:srgbClr val="000000"/>
                </a:solidFill>
              </a:rPr>
              <a:t> </a:t>
            </a:r>
            <a:r>
              <a:rPr lang="en-US" altLang="en-US" sz="1600" dirty="0">
                <a:solidFill>
                  <a:srgbClr val="000000"/>
                </a:solidFill>
              </a:rPr>
              <a:t>Host a service that, when provided an acronym and the context around it, can return the properly expanded acronym + more information about it’s actual meaning.</a:t>
            </a:r>
          </a:p>
          <a:p>
            <a:pPr fontAlgn="base">
              <a:spcBef>
                <a:spcPct val="0"/>
              </a:spcBef>
              <a:spcAft>
                <a:spcPct val="0"/>
              </a:spcAft>
              <a:defRPr/>
            </a:pPr>
            <a:endParaRPr lang="en-US" altLang="en-US" sz="1600" dirty="0">
              <a:solidFill>
                <a:srgbClr val="000000"/>
              </a:solidFill>
            </a:endParaRPr>
          </a:p>
          <a:p>
            <a:pPr fontAlgn="base">
              <a:spcBef>
                <a:spcPct val="0"/>
              </a:spcBef>
              <a:spcAft>
                <a:spcPct val="0"/>
              </a:spcAft>
              <a:defRPr/>
            </a:pPr>
            <a:r>
              <a:rPr lang="en-US" altLang="en-US" b="1" dirty="0">
                <a:solidFill>
                  <a:srgbClr val="000000"/>
                </a:solidFill>
              </a:rPr>
              <a:t>Customer/SME:</a:t>
            </a:r>
            <a:r>
              <a:rPr lang="en-US" altLang="en-US" sz="1600" dirty="0">
                <a:solidFill>
                  <a:srgbClr val="000000"/>
                </a:solidFill>
              </a:rPr>
              <a:t> Joel Malissa (Kennedy), Justin Gosses (Johnson)</a:t>
            </a:r>
          </a:p>
          <a:p>
            <a:pPr fontAlgn="base">
              <a:spcBef>
                <a:spcPct val="0"/>
              </a:spcBef>
              <a:spcAft>
                <a:spcPct val="0"/>
              </a:spcAft>
              <a:defRPr/>
            </a:pPr>
            <a:endParaRPr lang="en-US" altLang="en-US" sz="1600" dirty="0">
              <a:solidFill>
                <a:srgbClr val="000000"/>
              </a:solidFill>
            </a:endParaRPr>
          </a:p>
          <a:p>
            <a:pPr fontAlgn="base">
              <a:spcBef>
                <a:spcPct val="0"/>
              </a:spcBef>
              <a:spcAft>
                <a:spcPct val="0"/>
              </a:spcAft>
              <a:defRPr/>
            </a:pPr>
            <a:r>
              <a:rPr lang="en-US" altLang="en-US" b="1" dirty="0">
                <a:solidFill>
                  <a:srgbClr val="000000"/>
                </a:solidFill>
              </a:rPr>
              <a:t>Data Scientist:</a:t>
            </a:r>
            <a:r>
              <a:rPr lang="en-US" altLang="en-US" sz="1600" b="1" dirty="0">
                <a:solidFill>
                  <a:srgbClr val="000000"/>
                </a:solidFill>
              </a:rPr>
              <a:t> </a:t>
            </a:r>
            <a:r>
              <a:rPr lang="en-US" altLang="en-US" sz="1600" dirty="0">
                <a:solidFill>
                  <a:srgbClr val="000000"/>
                </a:solidFill>
              </a:rPr>
              <a:t>Tina Heinich</a:t>
            </a:r>
          </a:p>
          <a:p>
            <a:pPr fontAlgn="base">
              <a:spcBef>
                <a:spcPct val="0"/>
              </a:spcBef>
              <a:spcAft>
                <a:spcPct val="0"/>
              </a:spcAft>
              <a:defRPr/>
            </a:pPr>
            <a:endParaRPr lang="en-US" altLang="en-US" sz="1600" dirty="0">
              <a:solidFill>
                <a:srgbClr val="000000"/>
              </a:solidFill>
            </a:endParaRPr>
          </a:p>
          <a:p>
            <a:pPr fontAlgn="base">
              <a:spcBef>
                <a:spcPct val="0"/>
              </a:spcBef>
              <a:spcAft>
                <a:spcPct val="0"/>
              </a:spcAft>
              <a:defRPr/>
            </a:pPr>
            <a:r>
              <a:rPr lang="en-US" altLang="en-US" b="1" dirty="0">
                <a:solidFill>
                  <a:srgbClr val="000000"/>
                </a:solidFill>
              </a:rPr>
              <a:t>Approach:</a:t>
            </a:r>
            <a:r>
              <a:rPr lang="en-US" altLang="en-US" sz="1600" b="1" dirty="0">
                <a:solidFill>
                  <a:srgbClr val="000000"/>
                </a:solidFill>
              </a:rPr>
              <a:t> </a:t>
            </a:r>
            <a:r>
              <a:rPr lang="en-US" altLang="en-US" sz="1600" dirty="0">
                <a:solidFill>
                  <a:srgbClr val="000000"/>
                </a:solidFill>
              </a:rPr>
              <a:t>Using off the shelf NLP products like </a:t>
            </a:r>
            <a:r>
              <a:rPr lang="en-US" altLang="en-US" sz="1600" dirty="0" err="1">
                <a:solidFill>
                  <a:srgbClr val="000000"/>
                </a:solidFill>
              </a:rPr>
              <a:t>SpaCy</a:t>
            </a:r>
            <a:r>
              <a:rPr lang="en-US" altLang="en-US" sz="1600" dirty="0">
                <a:solidFill>
                  <a:srgbClr val="000000"/>
                </a:solidFill>
              </a:rPr>
              <a:t>, as well as custom Word2Vec models. Create a REST API as well as a front end web application, all hosted on AWS. Uses the LaRC Acronyms database for expansions and definitions. </a:t>
            </a:r>
            <a:br>
              <a:rPr lang="en-US" altLang="en-US" sz="1600" dirty="0">
                <a:solidFill>
                  <a:srgbClr val="000000"/>
                </a:solidFill>
              </a:rPr>
            </a:br>
            <a:endParaRPr lang="en-US" altLang="en-US" sz="1600" dirty="0">
              <a:solidFill>
                <a:srgbClr val="000000"/>
              </a:solidFill>
            </a:endParaRPr>
          </a:p>
          <a:p>
            <a:pPr fontAlgn="base">
              <a:spcBef>
                <a:spcPct val="0"/>
              </a:spcBef>
              <a:spcAft>
                <a:spcPct val="0"/>
              </a:spcAft>
              <a:defRPr/>
            </a:pPr>
            <a:r>
              <a:rPr lang="en-US" altLang="en-US" b="1" dirty="0">
                <a:solidFill>
                  <a:srgbClr val="000000"/>
                </a:solidFill>
              </a:rPr>
              <a:t>Status:</a:t>
            </a:r>
            <a:r>
              <a:rPr lang="en-US" altLang="en-US" sz="1600" dirty="0">
                <a:solidFill>
                  <a:srgbClr val="000000"/>
                </a:solidFill>
              </a:rPr>
              <a:t> Frontend + API framework stable. Working with api.nasa.gov for hosting. Improving models.</a:t>
            </a:r>
          </a:p>
        </p:txBody>
      </p:sp>
      <p:pic>
        <p:nvPicPr>
          <p:cNvPr id="18" name="Picture 17">
            <a:extLst>
              <a:ext uri="{FF2B5EF4-FFF2-40B4-BE49-F238E27FC236}">
                <a16:creationId xmlns:a16="http://schemas.microsoft.com/office/drawing/2014/main" id="{1A071881-1BF8-456A-A9BE-3B41EBB95982}"/>
              </a:ext>
            </a:extLst>
          </p:cNvPr>
          <p:cNvPicPr>
            <a:picLocks noChangeAspect="1"/>
          </p:cNvPicPr>
          <p:nvPr/>
        </p:nvPicPr>
        <p:blipFill>
          <a:blip r:embed="rId3"/>
          <a:stretch>
            <a:fillRect/>
          </a:stretch>
        </p:blipFill>
        <p:spPr>
          <a:xfrm>
            <a:off x="6096000" y="1266953"/>
            <a:ext cx="5703814" cy="4474048"/>
          </a:xfrm>
          <a:prstGeom prst="rect">
            <a:avLst/>
          </a:prstGeom>
          <a:ln>
            <a:solidFill>
              <a:schemeClr val="tx1"/>
            </a:solidFill>
          </a:ln>
        </p:spPr>
      </p:pic>
      <p:pic>
        <p:nvPicPr>
          <p:cNvPr id="19" name="Picture 18">
            <a:extLst>
              <a:ext uri="{FF2B5EF4-FFF2-40B4-BE49-F238E27FC236}">
                <a16:creationId xmlns:a16="http://schemas.microsoft.com/office/drawing/2014/main" id="{AA771BF2-36CD-4901-A1BA-02669934ACF3}"/>
              </a:ext>
            </a:extLst>
          </p:cNvPr>
          <p:cNvPicPr>
            <a:picLocks noChangeAspect="1"/>
          </p:cNvPicPr>
          <p:nvPr/>
        </p:nvPicPr>
        <p:blipFill>
          <a:blip r:embed="rId4"/>
          <a:stretch>
            <a:fillRect/>
          </a:stretch>
        </p:blipFill>
        <p:spPr>
          <a:xfrm>
            <a:off x="6822941" y="5741001"/>
            <a:ext cx="4396632" cy="1041931"/>
          </a:xfrm>
          <a:prstGeom prst="rect">
            <a:avLst/>
          </a:prstGeom>
        </p:spPr>
      </p:pic>
    </p:spTree>
    <p:extLst>
      <p:ext uri="{BB962C8B-B14F-4D97-AF65-F5344CB8AC3E}">
        <p14:creationId xmlns:p14="http://schemas.microsoft.com/office/powerpoint/2010/main" val="1021164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74879" y="212525"/>
            <a:ext cx="7421848" cy="874500"/>
          </a:xfrm>
        </p:spPr>
        <p:txBody>
          <a:bodyPr/>
          <a:lstStyle/>
          <a:p>
            <a:pPr algn="ctr"/>
            <a:r>
              <a:rPr lang="en-US" dirty="0">
                <a:latin typeface="+mn-lt"/>
              </a:rPr>
              <a:t>Watson Explorer</a:t>
            </a:r>
            <a:br>
              <a:rPr lang="en-US" sz="2800" dirty="0">
                <a:latin typeface="+mn-lt"/>
              </a:rPr>
            </a:br>
            <a:r>
              <a:rPr lang="en-US" sz="2400" dirty="0">
                <a:latin typeface="+mn-lt"/>
              </a:rPr>
              <a:t>Text Analytics</a:t>
            </a:r>
            <a:endParaRPr lang="en-US" sz="2400" i="1" dirty="0">
              <a:latin typeface="+mn-lt"/>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pic>
        <p:nvPicPr>
          <p:cNvPr id="22" name="Picture 21">
            <a:extLst>
              <a:ext uri="{FF2B5EF4-FFF2-40B4-BE49-F238E27FC236}">
                <a16:creationId xmlns:a16="http://schemas.microsoft.com/office/drawing/2014/main" id="{46E42DBC-24B2-4BA6-A1A3-A7965DE75722}"/>
              </a:ext>
            </a:extLst>
          </p:cNvPr>
          <p:cNvPicPr>
            <a:picLocks noChangeAspect="1"/>
          </p:cNvPicPr>
          <p:nvPr/>
        </p:nvPicPr>
        <p:blipFill rotWithShape="1">
          <a:blip r:embed="rId4"/>
          <a:srcRect t="14497"/>
          <a:stretch/>
        </p:blipFill>
        <p:spPr>
          <a:xfrm>
            <a:off x="6956843" y="4735807"/>
            <a:ext cx="4085750" cy="1877724"/>
          </a:xfrm>
          <a:prstGeom prst="rect">
            <a:avLst/>
          </a:prstGeom>
          <a:ln>
            <a:solidFill>
              <a:schemeClr val="tx1"/>
            </a:solidFill>
          </a:ln>
        </p:spPr>
      </p:pic>
      <p:pic>
        <p:nvPicPr>
          <p:cNvPr id="23" name="Picture 22">
            <a:extLst>
              <a:ext uri="{FF2B5EF4-FFF2-40B4-BE49-F238E27FC236}">
                <a16:creationId xmlns:a16="http://schemas.microsoft.com/office/drawing/2014/main" id="{66193353-B485-4A72-8A4B-A6703B35F75A}"/>
              </a:ext>
            </a:extLst>
          </p:cNvPr>
          <p:cNvPicPr>
            <a:picLocks noChangeAspect="1"/>
          </p:cNvPicPr>
          <p:nvPr/>
        </p:nvPicPr>
        <p:blipFill rotWithShape="1">
          <a:blip r:embed="rId5"/>
          <a:srcRect t="14704"/>
          <a:stretch/>
        </p:blipFill>
        <p:spPr>
          <a:xfrm>
            <a:off x="6373848" y="3160692"/>
            <a:ext cx="3754891" cy="1721481"/>
          </a:xfrm>
          <a:prstGeom prst="rect">
            <a:avLst/>
          </a:prstGeom>
          <a:ln>
            <a:solidFill>
              <a:schemeClr val="tx1"/>
            </a:solidFill>
          </a:ln>
        </p:spPr>
      </p:pic>
      <p:pic>
        <p:nvPicPr>
          <p:cNvPr id="24" name="Picture 23">
            <a:extLst>
              <a:ext uri="{FF2B5EF4-FFF2-40B4-BE49-F238E27FC236}">
                <a16:creationId xmlns:a16="http://schemas.microsoft.com/office/drawing/2014/main" id="{173C5611-BBD8-4D93-836C-69DCDB02D22F}"/>
              </a:ext>
            </a:extLst>
          </p:cNvPr>
          <p:cNvPicPr>
            <a:picLocks noChangeAspect="1"/>
          </p:cNvPicPr>
          <p:nvPr/>
        </p:nvPicPr>
        <p:blipFill rotWithShape="1">
          <a:blip r:embed="rId6"/>
          <a:srcRect t="14618" b="-1"/>
          <a:stretch/>
        </p:blipFill>
        <p:spPr>
          <a:xfrm>
            <a:off x="5563647" y="1526921"/>
            <a:ext cx="3861486" cy="1772150"/>
          </a:xfrm>
          <a:prstGeom prst="rect">
            <a:avLst/>
          </a:prstGeom>
          <a:ln>
            <a:solidFill>
              <a:schemeClr val="tx1"/>
            </a:solidFill>
          </a:ln>
        </p:spPr>
      </p:pic>
      <p:sp>
        <p:nvSpPr>
          <p:cNvPr id="17" name="TextBox 16">
            <a:extLst>
              <a:ext uri="{FF2B5EF4-FFF2-40B4-BE49-F238E27FC236}">
                <a16:creationId xmlns:a16="http://schemas.microsoft.com/office/drawing/2014/main" id="{0DE32C52-5F33-4B50-A05E-0BCB96DDAFDC}"/>
              </a:ext>
            </a:extLst>
          </p:cNvPr>
          <p:cNvSpPr txBox="1"/>
          <p:nvPr/>
        </p:nvSpPr>
        <p:spPr>
          <a:xfrm>
            <a:off x="0" y="1155701"/>
            <a:ext cx="5355751" cy="5755422"/>
          </a:xfrm>
          <a:prstGeom prst="rect">
            <a:avLst/>
          </a:prstGeom>
          <a:noFill/>
        </p:spPr>
        <p:txBody>
          <a:bodyPr wrap="square" rtlCol="0">
            <a:spAutoFit/>
          </a:bodyPr>
          <a:lstStyle/>
          <a:p>
            <a:r>
              <a:rPr lang="en-US" altLang="en-US" sz="1600" b="1" dirty="0">
                <a:solidFill>
                  <a:srgbClr val="000000"/>
                </a:solidFill>
              </a:rPr>
              <a:t>Purpose: </a:t>
            </a:r>
            <a:r>
              <a:rPr lang="en-US" sz="1600" dirty="0">
                <a:solidFill>
                  <a:srgbClr val="000000"/>
                </a:solidFill>
                <a:cs typeface="Arial" charset="0"/>
              </a:rPr>
              <a:t>Provide users with a way to intuitively interface with their textual data.</a:t>
            </a:r>
          </a:p>
          <a:p>
            <a:endParaRPr lang="en-US" sz="1600" dirty="0">
              <a:solidFill>
                <a:srgbClr val="000000"/>
              </a:solidFill>
              <a:cs typeface="Arial" charset="0"/>
            </a:endParaRPr>
          </a:p>
          <a:p>
            <a:r>
              <a:rPr lang="en-US" altLang="en-US" sz="1600" b="1" dirty="0">
                <a:solidFill>
                  <a:srgbClr val="000000"/>
                </a:solidFill>
              </a:rPr>
              <a:t>Problem:</a:t>
            </a:r>
            <a:r>
              <a:rPr lang="en-US" sz="1600" dirty="0">
                <a:solidFill>
                  <a:srgbClr val="000000"/>
                </a:solidFill>
                <a:cs typeface="Arial" charset="0"/>
              </a:rPr>
              <a:t> NASA has lots of textual data in search of a visualization mechanism.</a:t>
            </a:r>
          </a:p>
          <a:p>
            <a:endParaRPr lang="en-US" altLang="en-US" sz="1600" b="1" dirty="0">
              <a:solidFill>
                <a:srgbClr val="000000"/>
              </a:solidFill>
            </a:endParaRPr>
          </a:p>
          <a:p>
            <a:r>
              <a:rPr lang="en-US" altLang="en-US" sz="1600" b="1" dirty="0">
                <a:solidFill>
                  <a:srgbClr val="000000"/>
                </a:solidFill>
              </a:rPr>
              <a:t>Objective: </a:t>
            </a:r>
            <a:r>
              <a:rPr lang="en-US" sz="1600" dirty="0">
                <a:solidFill>
                  <a:srgbClr val="000000"/>
                </a:solidFill>
              </a:rPr>
              <a:t>Perform cognitive search and content analysis for accessing insight from large amounts of structured and unstructured text. Rapidly identify trends, expert connections, technology gap exploration and connect cross-domain research.</a:t>
            </a:r>
          </a:p>
          <a:p>
            <a:endParaRPr lang="en-US" altLang="en-US" sz="1600" b="1" dirty="0">
              <a:solidFill>
                <a:srgbClr val="000000"/>
              </a:solidFill>
            </a:endParaRPr>
          </a:p>
          <a:p>
            <a:pPr fontAlgn="base">
              <a:spcBef>
                <a:spcPct val="0"/>
              </a:spcBef>
              <a:spcAft>
                <a:spcPct val="0"/>
              </a:spcAft>
              <a:defRPr/>
            </a:pPr>
            <a:r>
              <a:rPr lang="en-US" altLang="en-US" sz="1600" b="1" dirty="0">
                <a:solidFill>
                  <a:srgbClr val="000000"/>
                </a:solidFill>
              </a:rPr>
              <a:t>Customer/SME:</a:t>
            </a:r>
            <a:r>
              <a:rPr lang="en-US" altLang="en-US" sz="1600" dirty="0">
                <a:solidFill>
                  <a:srgbClr val="000000"/>
                </a:solidFill>
              </a:rPr>
              <a:t> Bob Beil/Delmar Foster (NESC-Kennedy)</a:t>
            </a:r>
          </a:p>
          <a:p>
            <a:pPr fontAlgn="base">
              <a:spcBef>
                <a:spcPct val="0"/>
              </a:spcBef>
              <a:spcAft>
                <a:spcPct val="0"/>
              </a:spcAft>
              <a:defRPr/>
            </a:pPr>
            <a:endParaRPr lang="en-US" altLang="en-US" sz="1600" dirty="0">
              <a:solidFill>
                <a:srgbClr val="000000"/>
              </a:solidFill>
            </a:endParaRPr>
          </a:p>
          <a:p>
            <a:pPr fontAlgn="base">
              <a:spcBef>
                <a:spcPct val="0"/>
              </a:spcBef>
              <a:spcAft>
                <a:spcPct val="0"/>
              </a:spcAft>
              <a:defRPr/>
            </a:pPr>
            <a:r>
              <a:rPr lang="en-US" altLang="en-US" sz="1600" b="1" dirty="0">
                <a:solidFill>
                  <a:srgbClr val="000000"/>
                </a:solidFill>
              </a:rPr>
              <a:t>NLP Data Scientist: </a:t>
            </a:r>
            <a:r>
              <a:rPr lang="en-US" altLang="en-US" sz="1600" dirty="0">
                <a:solidFill>
                  <a:srgbClr val="000000"/>
                </a:solidFill>
              </a:rPr>
              <a:t>Ted Sidehamer</a:t>
            </a:r>
          </a:p>
          <a:p>
            <a:endParaRPr lang="en-US" altLang="en-US" sz="1600" b="1" dirty="0">
              <a:solidFill>
                <a:srgbClr val="000000"/>
              </a:solidFill>
            </a:endParaRPr>
          </a:p>
          <a:p>
            <a:r>
              <a:rPr lang="en-US" altLang="en-US" sz="1600" b="1" dirty="0">
                <a:solidFill>
                  <a:srgbClr val="000000"/>
                </a:solidFill>
              </a:rPr>
              <a:t>Approach: </a:t>
            </a:r>
            <a:r>
              <a:rPr lang="en-US" sz="1600" dirty="0">
                <a:solidFill>
                  <a:srgbClr val="000000"/>
                </a:solidFill>
                <a:cs typeface="Arial" charset="0"/>
              </a:rPr>
              <a:t>WEX is installed on a dedicated server to take advantage of its computing and visualization capabilities.</a:t>
            </a:r>
            <a:endParaRPr lang="en-US" sz="1600" dirty="0"/>
          </a:p>
          <a:p>
            <a:endParaRPr lang="en-US" sz="1600" dirty="0"/>
          </a:p>
          <a:p>
            <a:pPr fontAlgn="base">
              <a:spcBef>
                <a:spcPct val="0"/>
              </a:spcBef>
              <a:spcAft>
                <a:spcPct val="0"/>
              </a:spcAft>
              <a:defRPr/>
            </a:pPr>
            <a:r>
              <a:rPr lang="en-US" altLang="en-US" sz="1600" b="1" dirty="0">
                <a:solidFill>
                  <a:srgbClr val="000000"/>
                </a:solidFill>
              </a:rPr>
              <a:t>Status:</a:t>
            </a:r>
            <a:r>
              <a:rPr lang="en-US" altLang="en-US" sz="1600" dirty="0">
                <a:solidFill>
                  <a:srgbClr val="000000"/>
                </a:solidFill>
              </a:rPr>
              <a:t> Current work focused on </a:t>
            </a:r>
            <a:r>
              <a:rPr lang="en-US" sz="1600" dirty="0"/>
              <a:t>FORs: Findings, Observations, Recommendations System attempting to identify previous FORs related to current evaluations.</a:t>
            </a:r>
            <a:r>
              <a:rPr lang="en-US" sz="1600" dirty="0">
                <a:solidFill>
                  <a:srgbClr val="000000"/>
                </a:solidFill>
                <a:cs typeface="Arial" charset="0"/>
              </a:rPr>
              <a:t> Largest collection - Space Radiation: 600k+ records.</a:t>
            </a:r>
          </a:p>
        </p:txBody>
      </p:sp>
      <p:sp>
        <p:nvSpPr>
          <p:cNvPr id="20" name="TextBox 19">
            <a:extLst>
              <a:ext uri="{FF2B5EF4-FFF2-40B4-BE49-F238E27FC236}">
                <a16:creationId xmlns:a16="http://schemas.microsoft.com/office/drawing/2014/main" id="{080D1336-CD80-4161-AD7F-A839158E1127}"/>
              </a:ext>
            </a:extLst>
          </p:cNvPr>
          <p:cNvSpPr txBox="1"/>
          <p:nvPr/>
        </p:nvSpPr>
        <p:spPr>
          <a:xfrm>
            <a:off x="6975068" y="1106918"/>
            <a:ext cx="3548134" cy="400110"/>
          </a:xfrm>
          <a:prstGeom prst="rect">
            <a:avLst/>
          </a:prstGeom>
          <a:noFill/>
        </p:spPr>
        <p:txBody>
          <a:bodyPr wrap="square" rtlCol="0">
            <a:spAutoFit/>
          </a:bodyPr>
          <a:lstStyle/>
          <a:p>
            <a:r>
              <a:rPr lang="en-US" sz="2000" b="1" dirty="0">
                <a:solidFill>
                  <a:srgbClr val="002060"/>
                </a:solidFill>
                <a:ea typeface="MS Gothic" panose="020B0609070205080204" pitchFamily="49" charset="-128"/>
                <a:cs typeface="Calibri Light" panose="020F0302020204030204" pitchFamily="34" charset="0"/>
              </a:rPr>
              <a:t>Watson Explorer User Interface</a:t>
            </a:r>
            <a:endParaRPr lang="en-US" sz="2000" dirty="0">
              <a:solidFill>
                <a:srgbClr val="002060"/>
              </a:solidFill>
              <a:ea typeface="MS Gothic" panose="020B0609070205080204" pitchFamily="49" charset="-128"/>
              <a:cs typeface="Calibri Light" panose="020F0302020204030204" pitchFamily="34" charset="0"/>
            </a:endParaRPr>
          </a:p>
        </p:txBody>
      </p:sp>
      <p:sp>
        <p:nvSpPr>
          <p:cNvPr id="35" name="TextBox 34">
            <a:extLst>
              <a:ext uri="{FF2B5EF4-FFF2-40B4-BE49-F238E27FC236}">
                <a16:creationId xmlns:a16="http://schemas.microsoft.com/office/drawing/2014/main" id="{2600DB72-F171-4E18-B437-7AB700974EB7}"/>
              </a:ext>
            </a:extLst>
          </p:cNvPr>
          <p:cNvSpPr txBox="1"/>
          <p:nvPr/>
        </p:nvSpPr>
        <p:spPr>
          <a:xfrm>
            <a:off x="9767264" y="2542672"/>
            <a:ext cx="753291" cy="230832"/>
          </a:xfrm>
          <a:prstGeom prst="rect">
            <a:avLst/>
          </a:prstGeom>
          <a:noFill/>
        </p:spPr>
        <p:txBody>
          <a:bodyPr wrap="square" rtlCol="0">
            <a:spAutoFit/>
          </a:bodyPr>
          <a:lstStyle/>
          <a:p>
            <a:r>
              <a:rPr lang="en-US" sz="900" b="1" dirty="0">
                <a:solidFill>
                  <a:srgbClr val="0070C0"/>
                </a:solidFill>
                <a:cs typeface="Arial" charset="0"/>
              </a:rPr>
              <a:t>Time Series</a:t>
            </a:r>
            <a:endParaRPr lang="en-US" sz="900" dirty="0">
              <a:solidFill>
                <a:srgbClr val="0070C0"/>
              </a:solidFill>
            </a:endParaRPr>
          </a:p>
        </p:txBody>
      </p:sp>
      <p:sp>
        <p:nvSpPr>
          <p:cNvPr id="36" name="Right Arrow 16">
            <a:extLst>
              <a:ext uri="{FF2B5EF4-FFF2-40B4-BE49-F238E27FC236}">
                <a16:creationId xmlns:a16="http://schemas.microsoft.com/office/drawing/2014/main" id="{C7650359-BBDE-4ECB-9BA6-731C3F7299A1}"/>
              </a:ext>
            </a:extLst>
          </p:cNvPr>
          <p:cNvSpPr/>
          <p:nvPr/>
        </p:nvSpPr>
        <p:spPr>
          <a:xfrm rot="10800000">
            <a:off x="9489838" y="2600818"/>
            <a:ext cx="286382" cy="11454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TextBox 36">
            <a:extLst>
              <a:ext uri="{FF2B5EF4-FFF2-40B4-BE49-F238E27FC236}">
                <a16:creationId xmlns:a16="http://schemas.microsoft.com/office/drawing/2014/main" id="{F0E6DC66-5955-4F61-9003-4C8A4D1D6EAA}"/>
              </a:ext>
            </a:extLst>
          </p:cNvPr>
          <p:cNvSpPr txBox="1"/>
          <p:nvPr/>
        </p:nvSpPr>
        <p:spPr>
          <a:xfrm>
            <a:off x="11502382" y="5532993"/>
            <a:ext cx="549101" cy="369332"/>
          </a:xfrm>
          <a:prstGeom prst="rect">
            <a:avLst/>
          </a:prstGeom>
          <a:noFill/>
        </p:spPr>
        <p:txBody>
          <a:bodyPr wrap="square" rtlCol="0">
            <a:spAutoFit/>
          </a:bodyPr>
          <a:lstStyle/>
          <a:p>
            <a:r>
              <a:rPr lang="en-US" sz="900" b="1" dirty="0">
                <a:solidFill>
                  <a:srgbClr val="0070C0"/>
                </a:solidFill>
                <a:cs typeface="Arial" charset="0"/>
              </a:rPr>
              <a:t>Word</a:t>
            </a:r>
          </a:p>
          <a:p>
            <a:r>
              <a:rPr lang="en-US" sz="900" b="1" dirty="0">
                <a:solidFill>
                  <a:srgbClr val="0070C0"/>
                </a:solidFill>
                <a:cs typeface="Arial" charset="0"/>
              </a:rPr>
              <a:t>Clouds</a:t>
            </a:r>
            <a:endParaRPr lang="en-US" sz="900" dirty="0">
              <a:solidFill>
                <a:srgbClr val="0070C0"/>
              </a:solidFill>
            </a:endParaRPr>
          </a:p>
        </p:txBody>
      </p:sp>
      <p:sp>
        <p:nvSpPr>
          <p:cNvPr id="38" name="Right Arrow 17">
            <a:extLst>
              <a:ext uri="{FF2B5EF4-FFF2-40B4-BE49-F238E27FC236}">
                <a16:creationId xmlns:a16="http://schemas.microsoft.com/office/drawing/2014/main" id="{F5AADDF5-1575-4B59-80EE-2A1039D2A9B6}"/>
              </a:ext>
            </a:extLst>
          </p:cNvPr>
          <p:cNvSpPr/>
          <p:nvPr/>
        </p:nvSpPr>
        <p:spPr>
          <a:xfrm rot="10800000">
            <a:off x="11111939" y="5658221"/>
            <a:ext cx="384645" cy="118876"/>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TextBox 38">
            <a:extLst>
              <a:ext uri="{FF2B5EF4-FFF2-40B4-BE49-F238E27FC236}">
                <a16:creationId xmlns:a16="http://schemas.microsoft.com/office/drawing/2014/main" id="{F583F2A7-0E9F-4015-9757-9C02049F2111}"/>
              </a:ext>
            </a:extLst>
          </p:cNvPr>
          <p:cNvSpPr txBox="1"/>
          <p:nvPr/>
        </p:nvSpPr>
        <p:spPr>
          <a:xfrm>
            <a:off x="10480171" y="3960138"/>
            <a:ext cx="753291" cy="230832"/>
          </a:xfrm>
          <a:prstGeom prst="rect">
            <a:avLst/>
          </a:prstGeom>
          <a:noFill/>
        </p:spPr>
        <p:txBody>
          <a:bodyPr wrap="square" rtlCol="0">
            <a:spAutoFit/>
          </a:bodyPr>
          <a:lstStyle/>
          <a:p>
            <a:r>
              <a:rPr lang="en-US" sz="900" b="1" dirty="0">
                <a:solidFill>
                  <a:srgbClr val="0070C0"/>
                </a:solidFill>
                <a:cs typeface="Arial" charset="0"/>
              </a:rPr>
              <a:t>Heat Maps</a:t>
            </a:r>
            <a:endParaRPr lang="en-US" sz="900" dirty="0">
              <a:solidFill>
                <a:srgbClr val="0070C0"/>
              </a:solidFill>
            </a:endParaRPr>
          </a:p>
        </p:txBody>
      </p:sp>
      <p:sp>
        <p:nvSpPr>
          <p:cNvPr id="40" name="Right Arrow 16">
            <a:extLst>
              <a:ext uri="{FF2B5EF4-FFF2-40B4-BE49-F238E27FC236}">
                <a16:creationId xmlns:a16="http://schemas.microsoft.com/office/drawing/2014/main" id="{905E4728-50A7-4D6C-A3D0-94949F7B94E9}"/>
              </a:ext>
            </a:extLst>
          </p:cNvPr>
          <p:cNvSpPr/>
          <p:nvPr/>
        </p:nvSpPr>
        <p:spPr>
          <a:xfrm rot="10800000">
            <a:off x="10234173" y="4018284"/>
            <a:ext cx="286382" cy="11454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TextBox 40">
            <a:extLst>
              <a:ext uri="{FF2B5EF4-FFF2-40B4-BE49-F238E27FC236}">
                <a16:creationId xmlns:a16="http://schemas.microsoft.com/office/drawing/2014/main" id="{B977BEE9-83F5-428B-917D-02C3E55EA6B4}"/>
              </a:ext>
            </a:extLst>
          </p:cNvPr>
          <p:cNvSpPr txBox="1"/>
          <p:nvPr/>
        </p:nvSpPr>
        <p:spPr>
          <a:xfrm>
            <a:off x="5626684" y="4247486"/>
            <a:ext cx="442841" cy="369332"/>
          </a:xfrm>
          <a:prstGeom prst="rect">
            <a:avLst/>
          </a:prstGeom>
          <a:noFill/>
        </p:spPr>
        <p:txBody>
          <a:bodyPr wrap="square" rtlCol="0">
            <a:spAutoFit/>
          </a:bodyPr>
          <a:lstStyle/>
          <a:p>
            <a:r>
              <a:rPr lang="en-US" sz="900" b="1" dirty="0">
                <a:solidFill>
                  <a:srgbClr val="0070C0"/>
                </a:solidFill>
                <a:cs typeface="Arial" charset="0"/>
              </a:rPr>
              <a:t>Facet</a:t>
            </a:r>
          </a:p>
          <a:p>
            <a:r>
              <a:rPr lang="en-US" sz="900" b="1" dirty="0">
                <a:solidFill>
                  <a:srgbClr val="0070C0"/>
                </a:solidFill>
                <a:cs typeface="Arial" charset="0"/>
              </a:rPr>
              <a:t>Pairs</a:t>
            </a:r>
          </a:p>
        </p:txBody>
      </p:sp>
      <p:sp>
        <p:nvSpPr>
          <p:cNvPr id="42" name="Right Arrow 16">
            <a:extLst>
              <a:ext uri="{FF2B5EF4-FFF2-40B4-BE49-F238E27FC236}">
                <a16:creationId xmlns:a16="http://schemas.microsoft.com/office/drawing/2014/main" id="{BCAD94D2-EB99-4688-B2E8-B460E2186BEB}"/>
              </a:ext>
            </a:extLst>
          </p:cNvPr>
          <p:cNvSpPr/>
          <p:nvPr/>
        </p:nvSpPr>
        <p:spPr>
          <a:xfrm>
            <a:off x="6030709" y="4296131"/>
            <a:ext cx="286382" cy="11454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TextBox 42">
            <a:extLst>
              <a:ext uri="{FF2B5EF4-FFF2-40B4-BE49-F238E27FC236}">
                <a16:creationId xmlns:a16="http://schemas.microsoft.com/office/drawing/2014/main" id="{885B82BD-B9D3-42A2-8561-3FDDF5CBB672}"/>
              </a:ext>
            </a:extLst>
          </p:cNvPr>
          <p:cNvSpPr txBox="1"/>
          <p:nvPr/>
        </p:nvSpPr>
        <p:spPr>
          <a:xfrm>
            <a:off x="6317091" y="2968443"/>
            <a:ext cx="942450" cy="230832"/>
          </a:xfrm>
          <a:prstGeom prst="rect">
            <a:avLst/>
          </a:prstGeom>
          <a:noFill/>
        </p:spPr>
        <p:txBody>
          <a:bodyPr wrap="square" rtlCol="0">
            <a:spAutoFit/>
          </a:bodyPr>
          <a:lstStyle/>
          <a:p>
            <a:r>
              <a:rPr lang="en-US" sz="900" b="1" dirty="0">
                <a:solidFill>
                  <a:srgbClr val="0070C0"/>
                </a:solidFill>
                <a:cs typeface="Arial" charset="0"/>
              </a:rPr>
              <a:t>Concept Links</a:t>
            </a:r>
            <a:endParaRPr lang="en-US" sz="900" dirty="0">
              <a:solidFill>
                <a:srgbClr val="0070C0"/>
              </a:solidFill>
            </a:endParaRPr>
          </a:p>
        </p:txBody>
      </p:sp>
      <p:sp>
        <p:nvSpPr>
          <p:cNvPr id="45" name="Right Arrow 16">
            <a:extLst>
              <a:ext uri="{FF2B5EF4-FFF2-40B4-BE49-F238E27FC236}">
                <a16:creationId xmlns:a16="http://schemas.microsoft.com/office/drawing/2014/main" id="{144C4D7F-8616-4FD9-B11C-859A1CB5C814}"/>
              </a:ext>
            </a:extLst>
          </p:cNvPr>
          <p:cNvSpPr/>
          <p:nvPr/>
        </p:nvSpPr>
        <p:spPr>
          <a:xfrm rot="19121572">
            <a:off x="6750582" y="2853100"/>
            <a:ext cx="286382" cy="11454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TextBox 45">
            <a:extLst>
              <a:ext uri="{FF2B5EF4-FFF2-40B4-BE49-F238E27FC236}">
                <a16:creationId xmlns:a16="http://schemas.microsoft.com/office/drawing/2014/main" id="{D8940455-E88C-411D-8AD5-87E6784C0099}"/>
              </a:ext>
            </a:extLst>
          </p:cNvPr>
          <p:cNvSpPr txBox="1"/>
          <p:nvPr/>
        </p:nvSpPr>
        <p:spPr>
          <a:xfrm>
            <a:off x="5984433" y="5439296"/>
            <a:ext cx="591032" cy="369332"/>
          </a:xfrm>
          <a:prstGeom prst="rect">
            <a:avLst/>
          </a:prstGeom>
          <a:noFill/>
        </p:spPr>
        <p:txBody>
          <a:bodyPr wrap="square" rtlCol="0">
            <a:spAutoFit/>
          </a:bodyPr>
          <a:lstStyle/>
          <a:p>
            <a:r>
              <a:rPr lang="en-US" sz="900" b="1" dirty="0">
                <a:solidFill>
                  <a:srgbClr val="0070C0"/>
                </a:solidFill>
                <a:cs typeface="Arial" charset="0"/>
              </a:rPr>
              <a:t>Faceted Search</a:t>
            </a:r>
            <a:endParaRPr lang="en-US" sz="900" dirty="0">
              <a:solidFill>
                <a:srgbClr val="0070C0"/>
              </a:solidFill>
            </a:endParaRPr>
          </a:p>
        </p:txBody>
      </p:sp>
      <p:sp>
        <p:nvSpPr>
          <p:cNvPr id="47" name="Right Arrow 17">
            <a:extLst>
              <a:ext uri="{FF2B5EF4-FFF2-40B4-BE49-F238E27FC236}">
                <a16:creationId xmlns:a16="http://schemas.microsoft.com/office/drawing/2014/main" id="{67287B95-A0BF-4059-A064-A7953C83ABB7}"/>
              </a:ext>
            </a:extLst>
          </p:cNvPr>
          <p:cNvSpPr/>
          <p:nvPr/>
        </p:nvSpPr>
        <p:spPr>
          <a:xfrm>
            <a:off x="6483437" y="5564524"/>
            <a:ext cx="384645" cy="118876"/>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Right Arrow 16">
            <a:extLst>
              <a:ext uri="{FF2B5EF4-FFF2-40B4-BE49-F238E27FC236}">
                <a16:creationId xmlns:a16="http://schemas.microsoft.com/office/drawing/2014/main" id="{1633B8D4-B508-4A95-9A48-ED7556529ADA}"/>
              </a:ext>
            </a:extLst>
          </p:cNvPr>
          <p:cNvSpPr/>
          <p:nvPr/>
        </p:nvSpPr>
        <p:spPr>
          <a:xfrm>
            <a:off x="6025764" y="4502276"/>
            <a:ext cx="286382" cy="114542"/>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543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74879" y="212525"/>
            <a:ext cx="7421848" cy="874500"/>
          </a:xfrm>
        </p:spPr>
        <p:txBody>
          <a:bodyPr/>
          <a:lstStyle/>
          <a:p>
            <a:pPr algn="ctr"/>
            <a:r>
              <a:rPr lang="en-US">
                <a:latin typeface="+mn-lt"/>
              </a:rPr>
              <a:t>Translational Radiation Research and Countermeasures (</a:t>
            </a:r>
            <a:r>
              <a:rPr lang="en-US" err="1">
                <a:latin typeface="+mn-lt"/>
              </a:rPr>
              <a:t>TRRaC</a:t>
            </a:r>
            <a:r>
              <a:rPr lang="en-US">
                <a:latin typeface="+mn-lt"/>
              </a:rPr>
              <a:t>)</a:t>
            </a:r>
            <a:br>
              <a:rPr lang="en-US">
                <a:latin typeface="+mn-lt"/>
              </a:rPr>
            </a:br>
            <a:r>
              <a:rPr lang="en-US" sz="2400">
                <a:latin typeface="+mn-lt"/>
              </a:rPr>
              <a:t>Text Analytic</a:t>
            </a:r>
            <a:endParaRPr lang="en-US" sz="2400" i="1">
              <a:latin typeface="+mn-lt"/>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
        <p:nvSpPr>
          <p:cNvPr id="17" name="TextBox 16">
            <a:extLst>
              <a:ext uri="{FF2B5EF4-FFF2-40B4-BE49-F238E27FC236}">
                <a16:creationId xmlns:a16="http://schemas.microsoft.com/office/drawing/2014/main" id="{0DE32C52-5F33-4B50-A05E-0BCB96DDAFDC}"/>
              </a:ext>
            </a:extLst>
          </p:cNvPr>
          <p:cNvSpPr txBox="1"/>
          <p:nvPr/>
        </p:nvSpPr>
        <p:spPr>
          <a:xfrm>
            <a:off x="0" y="1155701"/>
            <a:ext cx="6325386" cy="5595378"/>
          </a:xfrm>
          <a:prstGeom prst="rect">
            <a:avLst/>
          </a:prstGeom>
          <a:noFill/>
        </p:spPr>
        <p:txBody>
          <a:bodyPr wrap="square" rtlCol="0">
            <a:spAutoFit/>
          </a:bodyPr>
          <a:lstStyle/>
          <a:p>
            <a:r>
              <a:rPr lang="en-US" altLang="en-US" sz="1600" b="1">
                <a:solidFill>
                  <a:srgbClr val="000000"/>
                </a:solidFill>
              </a:rPr>
              <a:t>Purpose: </a:t>
            </a:r>
            <a:r>
              <a:rPr lang="en-US" sz="1600" i="1" u="sng"/>
              <a:t>Translate radiation research</a:t>
            </a:r>
            <a:r>
              <a:rPr lang="en-US" sz="1600"/>
              <a:t> results to humans using bioinformatics and computational modeling to </a:t>
            </a:r>
            <a:r>
              <a:rPr lang="en-US" sz="1600" b="1" i="1"/>
              <a:t>link previous data generated to new sources</a:t>
            </a:r>
            <a:r>
              <a:rPr lang="en-US" sz="1600"/>
              <a:t> of space relevant radiation exposure and new animal models, including human medical radiation exposure. Identify and develop preventative and in-mission therapies and integrated countermeasures (CMs).</a:t>
            </a:r>
            <a:endParaRPr lang="en-US" sz="1600">
              <a:ea typeface="+mn-lt"/>
              <a:cs typeface="Calibri Light"/>
            </a:endParaRPr>
          </a:p>
          <a:p>
            <a:pPr marL="742950" indent="-285750">
              <a:spcBef>
                <a:spcPct val="20000"/>
              </a:spcBef>
              <a:spcAft>
                <a:spcPct val="0"/>
              </a:spcAft>
              <a:buFont typeface="Arial" panose="020B0604020202020204" pitchFamily="34" charset="0"/>
              <a:buChar char="•"/>
            </a:pPr>
            <a:endParaRPr lang="en-US">
              <a:ea typeface="+mn-lt"/>
              <a:cs typeface="Calibri Light"/>
            </a:endParaRPr>
          </a:p>
          <a:p>
            <a:r>
              <a:rPr lang="en-US" altLang="en-US" sz="1600" b="1">
                <a:solidFill>
                  <a:srgbClr val="000000"/>
                </a:solidFill>
              </a:rPr>
              <a:t>Problem:</a:t>
            </a:r>
            <a:r>
              <a:rPr lang="en-US" sz="1600">
                <a:solidFill>
                  <a:srgbClr val="000000"/>
                </a:solidFill>
                <a:cs typeface="Arial" charset="0"/>
              </a:rPr>
              <a:t> Abundance of data which needs to be combined and visualized for the entire Space Radiation community.</a:t>
            </a:r>
          </a:p>
          <a:p>
            <a:endParaRPr lang="en-US" altLang="en-US" sz="1600" b="1">
              <a:solidFill>
                <a:srgbClr val="000000"/>
              </a:solidFill>
            </a:endParaRPr>
          </a:p>
          <a:p>
            <a:r>
              <a:rPr lang="en-US" altLang="en-US" sz="1600" b="1">
                <a:solidFill>
                  <a:srgbClr val="000000"/>
                </a:solidFill>
              </a:rPr>
              <a:t>Objective: </a:t>
            </a:r>
            <a:r>
              <a:rPr lang="en-US" sz="1600">
                <a:solidFill>
                  <a:srgbClr val="000000"/>
                </a:solidFill>
              </a:rPr>
              <a:t>Datamining effort coupled with computation biology/modeling to translate SR effects from rodents to humans, and identify and prioritize potential therapies and countermeasures.</a:t>
            </a:r>
          </a:p>
          <a:p>
            <a:endParaRPr lang="en-US" altLang="en-US" sz="1600" b="1">
              <a:solidFill>
                <a:srgbClr val="000000"/>
              </a:solidFill>
            </a:endParaRPr>
          </a:p>
          <a:p>
            <a:pPr fontAlgn="base">
              <a:spcBef>
                <a:spcPct val="0"/>
              </a:spcBef>
              <a:spcAft>
                <a:spcPct val="0"/>
              </a:spcAft>
              <a:defRPr/>
            </a:pPr>
            <a:r>
              <a:rPr lang="en-US" altLang="en-US" sz="1600" b="1">
                <a:solidFill>
                  <a:srgbClr val="000000"/>
                </a:solidFill>
              </a:rPr>
              <a:t>Customer/SME:</a:t>
            </a:r>
            <a:r>
              <a:rPr lang="en-US" altLang="en-US" sz="1600">
                <a:solidFill>
                  <a:srgbClr val="000000"/>
                </a:solidFill>
              </a:rPr>
              <a:t> Ryan Norman (DDTRB: LaRC) 5-year project</a:t>
            </a:r>
          </a:p>
          <a:p>
            <a:pPr fontAlgn="base">
              <a:spcBef>
                <a:spcPct val="0"/>
              </a:spcBef>
              <a:spcAft>
                <a:spcPct val="0"/>
              </a:spcAft>
              <a:defRPr/>
            </a:pPr>
            <a:endParaRPr lang="en-US" altLang="en-US" sz="1600">
              <a:solidFill>
                <a:srgbClr val="000000"/>
              </a:solidFill>
            </a:endParaRPr>
          </a:p>
          <a:p>
            <a:pPr fontAlgn="base">
              <a:spcBef>
                <a:spcPct val="0"/>
              </a:spcBef>
              <a:spcAft>
                <a:spcPct val="0"/>
              </a:spcAft>
              <a:defRPr/>
            </a:pPr>
            <a:r>
              <a:rPr lang="en-US" altLang="en-US" sz="1600" b="1">
                <a:solidFill>
                  <a:srgbClr val="000000"/>
                </a:solidFill>
              </a:rPr>
              <a:t>NLP Data Scientist: </a:t>
            </a:r>
            <a:r>
              <a:rPr lang="en-US" altLang="en-US" sz="1600">
                <a:solidFill>
                  <a:srgbClr val="000000"/>
                </a:solidFill>
              </a:rPr>
              <a:t>Hari Ilangovin and Newton Campbell</a:t>
            </a:r>
          </a:p>
          <a:p>
            <a:endParaRPr lang="en-US" altLang="en-US" sz="1600" b="1">
              <a:solidFill>
                <a:srgbClr val="000000"/>
              </a:solidFill>
            </a:endParaRPr>
          </a:p>
          <a:p>
            <a:r>
              <a:rPr lang="en-US" altLang="en-US" sz="1600" b="1">
                <a:solidFill>
                  <a:srgbClr val="000000"/>
                </a:solidFill>
              </a:rPr>
              <a:t>Approach: </a:t>
            </a:r>
            <a:r>
              <a:rPr lang="en-US" sz="1600">
                <a:solidFill>
                  <a:srgbClr val="000000"/>
                </a:solidFill>
                <a:cs typeface="Arial" charset="0"/>
              </a:rPr>
              <a:t>Define, Build, Collaborate, Visualize</a:t>
            </a:r>
          </a:p>
          <a:p>
            <a:endParaRPr lang="en-US" sz="1600"/>
          </a:p>
          <a:p>
            <a:pPr fontAlgn="base">
              <a:spcBef>
                <a:spcPct val="0"/>
              </a:spcBef>
              <a:spcAft>
                <a:spcPct val="0"/>
              </a:spcAft>
              <a:defRPr/>
            </a:pPr>
            <a:r>
              <a:rPr lang="en-US" altLang="en-US" sz="1600" b="1">
                <a:solidFill>
                  <a:srgbClr val="000000"/>
                </a:solidFill>
              </a:rPr>
              <a:t>Status:</a:t>
            </a:r>
            <a:r>
              <a:rPr lang="en-US" altLang="en-US" sz="1600">
                <a:solidFill>
                  <a:srgbClr val="000000"/>
                </a:solidFill>
              </a:rPr>
              <a:t> Developing the research questions.- Building the foundation of organizational knowledge.</a:t>
            </a:r>
            <a:endParaRPr lang="en-US" sz="1600">
              <a:solidFill>
                <a:srgbClr val="000000"/>
              </a:solidFill>
              <a:cs typeface="Arial" charset="0"/>
            </a:endParaRPr>
          </a:p>
        </p:txBody>
      </p:sp>
      <p:pic>
        <p:nvPicPr>
          <p:cNvPr id="27" name="Picture 26">
            <a:extLst>
              <a:ext uri="{FF2B5EF4-FFF2-40B4-BE49-F238E27FC236}">
                <a16:creationId xmlns:a16="http://schemas.microsoft.com/office/drawing/2014/main" id="{6BA9ED5B-1946-4DFA-B203-FF9CBDD88516}"/>
              </a:ext>
            </a:extLst>
          </p:cNvPr>
          <p:cNvPicPr>
            <a:picLocks noChangeAspect="1"/>
          </p:cNvPicPr>
          <p:nvPr/>
        </p:nvPicPr>
        <p:blipFill rotWithShape="1">
          <a:blip r:embed="rId4"/>
          <a:srcRect l="31109" t="14992" r="5291"/>
          <a:stretch/>
        </p:blipFill>
        <p:spPr>
          <a:xfrm>
            <a:off x="8051584" y="2792253"/>
            <a:ext cx="2335845" cy="2081405"/>
          </a:xfrm>
          <a:prstGeom prst="rect">
            <a:avLst/>
          </a:prstGeom>
        </p:spPr>
      </p:pic>
    </p:spTree>
    <p:extLst>
      <p:ext uri="{BB962C8B-B14F-4D97-AF65-F5344CB8AC3E}">
        <p14:creationId xmlns:p14="http://schemas.microsoft.com/office/powerpoint/2010/main" val="2328501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74879" y="212525"/>
            <a:ext cx="7421848" cy="874500"/>
          </a:xfrm>
        </p:spPr>
        <p:txBody>
          <a:bodyPr/>
          <a:lstStyle/>
          <a:p>
            <a:pPr algn="ctr"/>
            <a:r>
              <a:rPr lang="en-US">
                <a:latin typeface="+mn-lt"/>
              </a:rPr>
              <a:t>Translational Radiation Research and Countermeasures (</a:t>
            </a:r>
            <a:r>
              <a:rPr lang="en-US" err="1">
                <a:latin typeface="+mn-lt"/>
              </a:rPr>
              <a:t>TRRaC</a:t>
            </a:r>
            <a:r>
              <a:rPr lang="en-US">
                <a:latin typeface="+mn-lt"/>
              </a:rPr>
              <a:t>)</a:t>
            </a:r>
            <a:br>
              <a:rPr lang="en-US">
                <a:latin typeface="+mn-lt"/>
              </a:rPr>
            </a:br>
            <a:r>
              <a:rPr lang="en-US" sz="2400">
                <a:latin typeface="+mn-lt"/>
              </a:rPr>
              <a:t>Text Analytic</a:t>
            </a:r>
            <a:endParaRPr lang="en-US" sz="2400" i="1">
              <a:latin typeface="+mn-lt"/>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pic>
        <p:nvPicPr>
          <p:cNvPr id="3" name="Picture 2" descr="Graphical user interface, diagram, text&#10;&#10;Description automatically generated">
            <a:extLst>
              <a:ext uri="{FF2B5EF4-FFF2-40B4-BE49-F238E27FC236}">
                <a16:creationId xmlns:a16="http://schemas.microsoft.com/office/drawing/2014/main" id="{156378C7-E81A-43AD-8497-F91AD8CE7A07}"/>
              </a:ext>
            </a:extLst>
          </p:cNvPr>
          <p:cNvPicPr>
            <a:picLocks noChangeAspect="1"/>
          </p:cNvPicPr>
          <p:nvPr/>
        </p:nvPicPr>
        <p:blipFill>
          <a:blip r:embed="rId4"/>
          <a:stretch>
            <a:fillRect/>
          </a:stretch>
        </p:blipFill>
        <p:spPr>
          <a:xfrm>
            <a:off x="862056" y="1743698"/>
            <a:ext cx="10467888" cy="4975152"/>
          </a:xfrm>
          <a:prstGeom prst="rect">
            <a:avLst/>
          </a:prstGeom>
        </p:spPr>
      </p:pic>
      <p:sp>
        <p:nvSpPr>
          <p:cNvPr id="7" name="TextBox 6">
            <a:extLst>
              <a:ext uri="{FF2B5EF4-FFF2-40B4-BE49-F238E27FC236}">
                <a16:creationId xmlns:a16="http://schemas.microsoft.com/office/drawing/2014/main" id="{A649F7F8-C3DE-46BC-A7CD-56AA61E8921C}"/>
              </a:ext>
            </a:extLst>
          </p:cNvPr>
          <p:cNvSpPr txBox="1"/>
          <p:nvPr/>
        </p:nvSpPr>
        <p:spPr>
          <a:xfrm>
            <a:off x="5149474" y="1260330"/>
            <a:ext cx="1893052" cy="400110"/>
          </a:xfrm>
          <a:prstGeom prst="rect">
            <a:avLst/>
          </a:prstGeom>
          <a:noFill/>
        </p:spPr>
        <p:txBody>
          <a:bodyPr wrap="square" rtlCol="0">
            <a:spAutoFit/>
          </a:bodyPr>
          <a:lstStyle/>
          <a:p>
            <a:r>
              <a:rPr lang="en-US" altLang="en-US" sz="2000" b="1">
                <a:solidFill>
                  <a:srgbClr val="000000"/>
                </a:solidFill>
              </a:rPr>
              <a:t>Project Strategy</a:t>
            </a:r>
            <a:endParaRPr lang="en-US" sz="2000">
              <a:solidFill>
                <a:srgbClr val="000000"/>
              </a:solidFill>
              <a:cs typeface="Arial" charset="0"/>
            </a:endParaRPr>
          </a:p>
        </p:txBody>
      </p:sp>
    </p:spTree>
    <p:extLst>
      <p:ext uri="{BB962C8B-B14F-4D97-AF65-F5344CB8AC3E}">
        <p14:creationId xmlns:p14="http://schemas.microsoft.com/office/powerpoint/2010/main" val="258234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77910" y="350180"/>
            <a:ext cx="7421848" cy="476495"/>
          </a:xfrm>
        </p:spPr>
        <p:txBody>
          <a:bodyPr/>
          <a:lstStyle/>
          <a:p>
            <a:pPr algn="ctr"/>
            <a:r>
              <a:rPr lang="en-US" altLang="en-US" b="0" dirty="0">
                <a:latin typeface="Calibri" panose="020F0502020204030204" pitchFamily="34" charset="0"/>
                <a:cs typeface="Calibri" panose="020F0502020204030204" pitchFamily="34" charset="0"/>
              </a:rPr>
              <a:t>LaRC Park – Parking Mobile App</a:t>
            </a:r>
            <a:endParaRPr lang="en-US" altLang="en-US" b="0" kern="0" dirty="0">
              <a:latin typeface="Calibri" panose="020F0502020204030204" pitchFamily="34" charset="0"/>
              <a:cs typeface="Calibri" panose="020F0502020204030204" pitchFamily="34" charset="0"/>
            </a:endParaRPr>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
        <p:nvSpPr>
          <p:cNvPr id="5" name="TextBox 4">
            <a:extLst>
              <a:ext uri="{FF2B5EF4-FFF2-40B4-BE49-F238E27FC236}">
                <a16:creationId xmlns:a16="http://schemas.microsoft.com/office/drawing/2014/main" id="{22F13C74-361D-458F-AD5C-C187C3571762}"/>
              </a:ext>
            </a:extLst>
          </p:cNvPr>
          <p:cNvSpPr txBox="1"/>
          <p:nvPr/>
        </p:nvSpPr>
        <p:spPr>
          <a:xfrm>
            <a:off x="0" y="1155701"/>
            <a:ext cx="5628068" cy="5755422"/>
          </a:xfrm>
          <a:prstGeom prst="rect">
            <a:avLst/>
          </a:prstGeom>
          <a:noFill/>
        </p:spPr>
        <p:txBody>
          <a:bodyPr wrap="square" rtlCol="0">
            <a:spAutoFit/>
          </a:bodyPr>
          <a:lstStyle/>
          <a:p>
            <a:r>
              <a:rPr lang="en-US" altLang="en-US" sz="1600" b="1" dirty="0">
                <a:solidFill>
                  <a:srgbClr val="000000"/>
                </a:solidFill>
              </a:rPr>
              <a:t>Purpose: </a:t>
            </a:r>
            <a:r>
              <a:rPr lang="en-US" sz="1600" dirty="0">
                <a:solidFill>
                  <a:srgbClr val="000000"/>
                </a:solidFill>
                <a:cs typeface="Arial" charset="0"/>
              </a:rPr>
              <a:t>Present a real time map of available parking in a secure mobile app to LaRC employees.</a:t>
            </a:r>
          </a:p>
          <a:p>
            <a:endParaRPr lang="en-US" altLang="en-US" sz="1600" dirty="0">
              <a:solidFill>
                <a:srgbClr val="000000"/>
              </a:solidFill>
            </a:endParaRPr>
          </a:p>
          <a:p>
            <a:r>
              <a:rPr lang="en-US" altLang="en-US" sz="1600" b="1" dirty="0">
                <a:solidFill>
                  <a:srgbClr val="000000"/>
                </a:solidFill>
              </a:rPr>
              <a:t>Problem: </a:t>
            </a:r>
            <a:r>
              <a:rPr lang="en-US" sz="1600" dirty="0">
                <a:solidFill>
                  <a:srgbClr val="000000"/>
                </a:solidFill>
                <a:cs typeface="Arial" charset="0"/>
              </a:rPr>
              <a:t>LaRC = 764 acres, 200 buildings, no parking decks. Employees drive to meetings, arriving late when they have to search for open parking spots.</a:t>
            </a:r>
          </a:p>
          <a:p>
            <a:endParaRPr lang="en-US" altLang="en-US" sz="1600" b="1" dirty="0">
              <a:solidFill>
                <a:srgbClr val="000000"/>
              </a:solidFill>
            </a:endParaRPr>
          </a:p>
          <a:p>
            <a:r>
              <a:rPr lang="en-US" altLang="en-US" sz="1600" b="1" dirty="0">
                <a:solidFill>
                  <a:srgbClr val="000000"/>
                </a:solidFill>
              </a:rPr>
              <a:t>Objective: </a:t>
            </a:r>
            <a:r>
              <a:rPr lang="en-US" altLang="en-US" sz="1600" dirty="0">
                <a:solidFill>
                  <a:srgbClr val="000000"/>
                </a:solidFill>
              </a:rPr>
              <a:t>Improve employee productivity/reduced frustration, increase on-time meeting starts by providing a convenient method to find parking space. Data capture for subsequent traffic analysis.</a:t>
            </a:r>
          </a:p>
          <a:p>
            <a:endParaRPr lang="en-US" altLang="en-US" sz="1600" b="1" dirty="0">
              <a:solidFill>
                <a:srgbClr val="000000"/>
              </a:solidFill>
            </a:endParaRPr>
          </a:p>
          <a:p>
            <a:pPr fontAlgn="base">
              <a:spcBef>
                <a:spcPct val="0"/>
              </a:spcBef>
              <a:spcAft>
                <a:spcPct val="0"/>
              </a:spcAft>
              <a:defRPr/>
            </a:pPr>
            <a:r>
              <a:rPr lang="en-US" altLang="en-US" sz="1600" b="1" dirty="0">
                <a:solidFill>
                  <a:srgbClr val="000000"/>
                </a:solidFill>
              </a:rPr>
              <a:t>Customer/SME:</a:t>
            </a:r>
            <a:r>
              <a:rPr lang="en-US" altLang="en-US" sz="1600" dirty="0">
                <a:solidFill>
                  <a:srgbClr val="000000"/>
                </a:solidFill>
              </a:rPr>
              <a:t> Jill Marlowe (ACT2 funded)</a:t>
            </a:r>
          </a:p>
          <a:p>
            <a:pPr fontAlgn="base">
              <a:spcBef>
                <a:spcPct val="0"/>
              </a:spcBef>
              <a:spcAft>
                <a:spcPct val="0"/>
              </a:spcAft>
              <a:defRPr/>
            </a:pPr>
            <a:endParaRPr lang="en-US" altLang="en-US" sz="1600" dirty="0">
              <a:solidFill>
                <a:srgbClr val="000000"/>
              </a:solidFill>
            </a:endParaRPr>
          </a:p>
          <a:p>
            <a:pPr fontAlgn="base">
              <a:spcBef>
                <a:spcPct val="0"/>
              </a:spcBef>
              <a:spcAft>
                <a:spcPct val="0"/>
              </a:spcAft>
              <a:defRPr/>
            </a:pPr>
            <a:r>
              <a:rPr lang="en-US" altLang="en-US" sz="1600" b="1" dirty="0">
                <a:solidFill>
                  <a:srgbClr val="000000"/>
                </a:solidFill>
              </a:rPr>
              <a:t>Data Scientist: </a:t>
            </a:r>
            <a:r>
              <a:rPr lang="en-US" altLang="en-US" sz="1600" dirty="0">
                <a:solidFill>
                  <a:srgbClr val="000000"/>
                </a:solidFill>
              </a:rPr>
              <a:t>Doug Trent and Adi Chackonal. Consultation with Georgia Tech and JPL (Brent </a:t>
            </a:r>
            <a:r>
              <a:rPr lang="en-US" altLang="en-US" sz="1600" dirty="0" err="1">
                <a:solidFill>
                  <a:srgbClr val="000000"/>
                </a:solidFill>
              </a:rPr>
              <a:t>McWatters</a:t>
            </a:r>
            <a:r>
              <a:rPr lang="en-US" altLang="en-US" sz="1600" dirty="0">
                <a:solidFill>
                  <a:srgbClr val="000000"/>
                </a:solidFill>
              </a:rPr>
              <a:t>)</a:t>
            </a:r>
          </a:p>
          <a:p>
            <a:endParaRPr lang="en-US" altLang="en-US" sz="1600" b="1" dirty="0">
              <a:solidFill>
                <a:srgbClr val="000000"/>
              </a:solidFill>
            </a:endParaRPr>
          </a:p>
          <a:p>
            <a:r>
              <a:rPr lang="en-US" altLang="en-US" sz="1600" b="1" dirty="0">
                <a:solidFill>
                  <a:srgbClr val="000000"/>
                </a:solidFill>
              </a:rPr>
              <a:t>Approach: </a:t>
            </a:r>
            <a:r>
              <a:rPr lang="en-US" sz="1600" dirty="0">
                <a:solidFill>
                  <a:srgbClr val="000000"/>
                </a:solidFill>
                <a:cs typeface="Arial" charset="0"/>
              </a:rPr>
              <a:t>Place cameras on roofs of buildings with congested parking. Use R-CNN Computer Vision model to detect open spots.</a:t>
            </a:r>
            <a:endParaRPr lang="en-US" sz="1600" dirty="0"/>
          </a:p>
          <a:p>
            <a:pPr fontAlgn="base">
              <a:spcBef>
                <a:spcPct val="0"/>
              </a:spcBef>
              <a:spcAft>
                <a:spcPct val="0"/>
              </a:spcAft>
              <a:defRPr/>
            </a:pPr>
            <a:endParaRPr lang="en-US" altLang="en-US" sz="1600" b="1" dirty="0">
              <a:solidFill>
                <a:srgbClr val="000000"/>
              </a:solidFill>
            </a:endParaRPr>
          </a:p>
          <a:p>
            <a:pPr fontAlgn="base">
              <a:spcBef>
                <a:spcPct val="0"/>
              </a:spcBef>
              <a:spcAft>
                <a:spcPct val="0"/>
              </a:spcAft>
              <a:defRPr/>
            </a:pPr>
            <a:r>
              <a:rPr lang="en-US" altLang="en-US" sz="1600" b="1" dirty="0">
                <a:solidFill>
                  <a:srgbClr val="000000"/>
                </a:solidFill>
              </a:rPr>
              <a:t>Status:</a:t>
            </a:r>
            <a:r>
              <a:rPr lang="en-US" altLang="en-US" sz="1600" dirty="0">
                <a:solidFill>
                  <a:srgbClr val="000000"/>
                </a:solidFill>
              </a:rPr>
              <a:t> Deep Learning detection model is working. Installing a second camera on HQ building. Coding the mobile web app for Summer 2020 operation.</a:t>
            </a:r>
            <a:endParaRPr lang="en-US" sz="1600" dirty="0">
              <a:solidFill>
                <a:srgbClr val="000000"/>
              </a:solidFill>
              <a:cs typeface="Arial" charset="0"/>
            </a:endParaRPr>
          </a:p>
        </p:txBody>
      </p:sp>
      <p:pic>
        <p:nvPicPr>
          <p:cNvPr id="7" name="Google Shape;294;p28">
            <a:extLst>
              <a:ext uri="{FF2B5EF4-FFF2-40B4-BE49-F238E27FC236}">
                <a16:creationId xmlns:a16="http://schemas.microsoft.com/office/drawing/2014/main" id="{722272CB-244C-4C50-8792-E0CA57A80C11}"/>
              </a:ext>
            </a:extLst>
          </p:cNvPr>
          <p:cNvPicPr preferRelativeResize="0"/>
          <p:nvPr/>
        </p:nvPicPr>
        <p:blipFill>
          <a:blip r:embed="rId3">
            <a:alphaModFix/>
          </a:blip>
          <a:stretch>
            <a:fillRect/>
          </a:stretch>
        </p:blipFill>
        <p:spPr>
          <a:xfrm>
            <a:off x="5770084" y="1280204"/>
            <a:ext cx="325916" cy="851505"/>
          </a:xfrm>
          <a:prstGeom prst="rect">
            <a:avLst/>
          </a:prstGeom>
          <a:noFill/>
          <a:ln>
            <a:noFill/>
          </a:ln>
        </p:spPr>
      </p:pic>
      <p:pic>
        <p:nvPicPr>
          <p:cNvPr id="8" name="Picture 7">
            <a:extLst>
              <a:ext uri="{FF2B5EF4-FFF2-40B4-BE49-F238E27FC236}">
                <a16:creationId xmlns:a16="http://schemas.microsoft.com/office/drawing/2014/main" id="{6BB4482A-B57B-44C5-B8B8-0BF795206A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9988" y="1256834"/>
            <a:ext cx="5423887" cy="3052040"/>
          </a:xfrm>
          <a:prstGeom prst="rect">
            <a:avLst/>
          </a:prstGeom>
        </p:spPr>
      </p:pic>
      <p:pic>
        <p:nvPicPr>
          <p:cNvPr id="9" name="Picture 8">
            <a:extLst>
              <a:ext uri="{FF2B5EF4-FFF2-40B4-BE49-F238E27FC236}">
                <a16:creationId xmlns:a16="http://schemas.microsoft.com/office/drawing/2014/main" id="{FB919BCD-10BD-4659-9F07-47F96E1A1048}"/>
              </a:ext>
            </a:extLst>
          </p:cNvPr>
          <p:cNvPicPr/>
          <p:nvPr/>
        </p:nvPicPr>
        <p:blipFill>
          <a:blip r:embed="rId5"/>
          <a:stretch>
            <a:fillRect/>
          </a:stretch>
        </p:blipFill>
        <p:spPr>
          <a:xfrm>
            <a:off x="7791072" y="4427146"/>
            <a:ext cx="3445566" cy="2321830"/>
          </a:xfrm>
          <a:prstGeom prst="rect">
            <a:avLst/>
          </a:prstGeom>
        </p:spPr>
      </p:pic>
    </p:spTree>
    <p:extLst>
      <p:ext uri="{BB962C8B-B14F-4D97-AF65-F5344CB8AC3E}">
        <p14:creationId xmlns:p14="http://schemas.microsoft.com/office/powerpoint/2010/main" val="2675813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7765" y="333904"/>
            <a:ext cx="6381676" cy="530573"/>
          </a:xfrm>
        </p:spPr>
        <p:txBody>
          <a:bodyPr/>
          <a:lstStyle/>
          <a:p>
            <a:r>
              <a:rPr lang="en-US" dirty="0"/>
              <a:t>GCP AI / ML Project Description</a:t>
            </a:r>
          </a:p>
        </p:txBody>
      </p:sp>
      <p:sp>
        <p:nvSpPr>
          <p:cNvPr id="3" name="Content Placeholder 2"/>
          <p:cNvSpPr>
            <a:spLocks noGrp="1"/>
          </p:cNvSpPr>
          <p:nvPr>
            <p:ph sz="quarter" idx="10"/>
          </p:nvPr>
        </p:nvSpPr>
        <p:spPr>
          <a:xfrm>
            <a:off x="152402" y="4959350"/>
            <a:ext cx="6470648" cy="1816100"/>
          </a:xfrm>
        </p:spPr>
        <p:txBody>
          <a:bodyPr/>
          <a:lstStyle/>
          <a:p>
            <a:r>
              <a:rPr lang="en-US" b="1" dirty="0"/>
              <a:t>Goal</a:t>
            </a:r>
            <a:r>
              <a:rPr lang="en-US" dirty="0"/>
              <a:t>: Make Google Cloud Platform (GCP) artificial intelligence and machine learning (AI/ML) services securely available to NASA</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227531"/>
            <a:ext cx="5454650" cy="3636433"/>
          </a:xfrm>
          <a:prstGeom prst="rect">
            <a:avLst/>
          </a:prstGeom>
          <a:ln>
            <a:noFill/>
          </a:ln>
          <a:effectLst>
            <a:outerShdw blurRad="190500" algn="tl" rotWithShape="0">
              <a:srgbClr val="000000">
                <a:alpha val="70000"/>
              </a:srgbClr>
            </a:outerShdw>
          </a:effectLst>
        </p:spPr>
      </p:pic>
      <p:grpSp>
        <p:nvGrpSpPr>
          <p:cNvPr id="5" name="Group 4"/>
          <p:cNvGrpSpPr/>
          <p:nvPr/>
        </p:nvGrpSpPr>
        <p:grpSpPr>
          <a:xfrm>
            <a:off x="6923982" y="1227531"/>
            <a:ext cx="4406902" cy="5207312"/>
            <a:chOff x="5251448" y="365239"/>
            <a:chExt cx="3755485" cy="4637525"/>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314" t="64576" r="74323" b="19122"/>
            <a:stretch/>
          </p:blipFill>
          <p:spPr>
            <a:xfrm>
              <a:off x="5251448" y="365239"/>
              <a:ext cx="3712978" cy="1656282"/>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994" t="80788" r="74285" b="2194"/>
            <a:stretch/>
          </p:blipFill>
          <p:spPr>
            <a:xfrm>
              <a:off x="5251448" y="2080766"/>
              <a:ext cx="3713671" cy="1704342"/>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5785" t="2700" r="50211" b="86194"/>
            <a:stretch/>
          </p:blipFill>
          <p:spPr>
            <a:xfrm>
              <a:off x="5251448" y="3844353"/>
              <a:ext cx="3755485" cy="1158411"/>
            </a:xfrm>
            <a:prstGeom prst="rect">
              <a:avLst/>
            </a:prstGeom>
            <a:ln>
              <a:noFill/>
            </a:ln>
            <a:effectLst>
              <a:outerShdw blurRad="190500" algn="tl" rotWithShape="0">
                <a:srgbClr val="000000">
                  <a:alpha val="70000"/>
                </a:srgbClr>
              </a:outerShdw>
            </a:effectLst>
          </p:spPr>
        </p:pic>
        <p:sp>
          <p:nvSpPr>
            <p:cNvPr id="9" name="Rectangle 8"/>
            <p:cNvSpPr/>
            <p:nvPr/>
          </p:nvSpPr>
          <p:spPr>
            <a:xfrm>
              <a:off x="5416550" y="806449"/>
              <a:ext cx="3473450" cy="305475"/>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5416550" y="2435459"/>
              <a:ext cx="3473450" cy="561742"/>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416550" y="1242136"/>
              <a:ext cx="3473450" cy="700964"/>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5416550" y="4343882"/>
              <a:ext cx="3473450" cy="463450"/>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5416550" y="3120266"/>
              <a:ext cx="3473450" cy="550034"/>
            </a:xfrm>
            <a:prstGeom prst="rect">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spTree>
    <p:extLst>
      <p:ext uri="{BB962C8B-B14F-4D97-AF65-F5344CB8AC3E}">
        <p14:creationId xmlns:p14="http://schemas.microsoft.com/office/powerpoint/2010/main" val="1073329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C7579-5250-4258-A71C-219FB4758642}"/>
              </a:ext>
            </a:extLst>
          </p:cNvPr>
          <p:cNvSpPr>
            <a:spLocks noGrp="1"/>
          </p:cNvSpPr>
          <p:nvPr>
            <p:ph type="title"/>
          </p:nvPr>
        </p:nvSpPr>
        <p:spPr/>
        <p:txBody>
          <a:bodyPr/>
          <a:lstStyle/>
          <a:p>
            <a:r>
              <a:rPr lang="en-US" dirty="0" err="1"/>
              <a:t>LaRC</a:t>
            </a:r>
            <a:r>
              <a:rPr lang="en-US" dirty="0"/>
              <a:t> Data Science Summary</a:t>
            </a:r>
          </a:p>
        </p:txBody>
      </p:sp>
      <p:sp>
        <p:nvSpPr>
          <p:cNvPr id="3" name="Content Placeholder 2">
            <a:extLst>
              <a:ext uri="{FF2B5EF4-FFF2-40B4-BE49-F238E27FC236}">
                <a16:creationId xmlns:a16="http://schemas.microsoft.com/office/drawing/2014/main" id="{102AFABE-EDD5-43C9-8823-7F4EFD5FDCA7}"/>
              </a:ext>
            </a:extLst>
          </p:cNvPr>
          <p:cNvSpPr>
            <a:spLocks noGrp="1"/>
          </p:cNvSpPr>
          <p:nvPr>
            <p:ph sz="quarter" idx="10"/>
          </p:nvPr>
        </p:nvSpPr>
        <p:spPr/>
        <p:txBody>
          <a:bodyPr/>
          <a:lstStyle/>
          <a:p>
            <a:r>
              <a:rPr lang="en-US" dirty="0"/>
              <a:t>Variety of work; Meet customers / </a:t>
            </a:r>
            <a:r>
              <a:rPr lang="en-US" dirty="0" err="1"/>
              <a:t>cartners</a:t>
            </a:r>
            <a:r>
              <a:rPr lang="en-US" dirty="0"/>
              <a:t> on their terms</a:t>
            </a:r>
          </a:p>
          <a:p>
            <a:r>
              <a:rPr lang="en-US" dirty="0"/>
              <a:t>Ongoing training, jam sessions to supplement projects</a:t>
            </a:r>
          </a:p>
          <a:p>
            <a:r>
              <a:rPr lang="en-US" dirty="0"/>
              <a:t>Recent Add: Space Radiation data mining</a:t>
            </a:r>
          </a:p>
          <a:p>
            <a:r>
              <a:rPr lang="en-US" dirty="0"/>
              <a:t>Supporting Agency DS planning and AIML transformation</a:t>
            </a:r>
          </a:p>
        </p:txBody>
      </p:sp>
    </p:spTree>
    <p:extLst>
      <p:ext uri="{BB962C8B-B14F-4D97-AF65-F5344CB8AC3E}">
        <p14:creationId xmlns:p14="http://schemas.microsoft.com/office/powerpoint/2010/main" val="3199241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74879" y="212525"/>
            <a:ext cx="7421848" cy="874500"/>
          </a:xfrm>
        </p:spPr>
        <p:txBody>
          <a:bodyPr/>
          <a:lstStyle/>
          <a:p>
            <a:pPr algn="ctr"/>
            <a:r>
              <a:rPr lang="en-US">
                <a:latin typeface="+mn-lt"/>
              </a:rPr>
              <a:t>Translational Radiation Research and Countermeasures (</a:t>
            </a:r>
            <a:r>
              <a:rPr lang="en-US" err="1">
                <a:latin typeface="+mn-lt"/>
              </a:rPr>
              <a:t>TRRaC</a:t>
            </a:r>
            <a:r>
              <a:rPr lang="en-US">
                <a:latin typeface="+mn-lt"/>
              </a:rPr>
              <a:t>)</a:t>
            </a:r>
            <a:br>
              <a:rPr lang="en-US">
                <a:latin typeface="+mn-lt"/>
              </a:rPr>
            </a:br>
            <a:r>
              <a:rPr lang="en-US" sz="2400">
                <a:latin typeface="+mn-lt"/>
              </a:rPr>
              <a:t>Text Analytic</a:t>
            </a:r>
            <a:endParaRPr lang="en-US" sz="2400" i="1">
              <a:latin typeface="+mn-lt"/>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2592" y="139150"/>
            <a:ext cx="1074901" cy="898556"/>
          </a:xfrm>
          <a:prstGeom prst="rect">
            <a:avLst/>
          </a:prstGeom>
        </p:spPr>
      </p:pic>
      <p:pic>
        <p:nvPicPr>
          <p:cNvPr id="7" name="Picture 6" descr="Diagram&#10;&#10;Description automatically generated">
            <a:extLst>
              <a:ext uri="{FF2B5EF4-FFF2-40B4-BE49-F238E27FC236}">
                <a16:creationId xmlns:a16="http://schemas.microsoft.com/office/drawing/2014/main" id="{8E0C0A5F-2CC6-4D65-8350-F8CFE27CE5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3798" y="1965272"/>
            <a:ext cx="8584404" cy="4369540"/>
          </a:xfrm>
          <a:prstGeom prst="rect">
            <a:avLst/>
          </a:prstGeom>
        </p:spPr>
      </p:pic>
      <p:sp>
        <p:nvSpPr>
          <p:cNvPr id="8" name="TextBox 7">
            <a:extLst>
              <a:ext uri="{FF2B5EF4-FFF2-40B4-BE49-F238E27FC236}">
                <a16:creationId xmlns:a16="http://schemas.microsoft.com/office/drawing/2014/main" id="{F2861792-11D2-4ED4-B42C-80146AB10CDF}"/>
              </a:ext>
            </a:extLst>
          </p:cNvPr>
          <p:cNvSpPr txBox="1"/>
          <p:nvPr/>
        </p:nvSpPr>
        <p:spPr>
          <a:xfrm>
            <a:off x="4928296" y="1336842"/>
            <a:ext cx="2335408" cy="400110"/>
          </a:xfrm>
          <a:prstGeom prst="rect">
            <a:avLst/>
          </a:prstGeom>
          <a:noFill/>
        </p:spPr>
        <p:txBody>
          <a:bodyPr wrap="square" rtlCol="0">
            <a:spAutoFit/>
          </a:bodyPr>
          <a:lstStyle/>
          <a:p>
            <a:r>
              <a:rPr lang="en-US" altLang="en-US" sz="2000" b="1">
                <a:solidFill>
                  <a:srgbClr val="000000"/>
                </a:solidFill>
              </a:rPr>
              <a:t>Data Flow Diagram</a:t>
            </a:r>
            <a:endParaRPr lang="en-US" sz="2000">
              <a:solidFill>
                <a:srgbClr val="000000"/>
              </a:solidFill>
              <a:cs typeface="Arial" charset="0"/>
            </a:endParaRPr>
          </a:p>
        </p:txBody>
      </p:sp>
    </p:spTree>
    <p:extLst>
      <p:ext uri="{BB962C8B-B14F-4D97-AF65-F5344CB8AC3E}">
        <p14:creationId xmlns:p14="http://schemas.microsoft.com/office/powerpoint/2010/main" val="1283609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OCIO-template" id="{AC09DB80-834E-4248-B4D5-F64AA5E68858}" vid="{2AFBD0AA-0FD1-8940-8FE6-626DB95D83CD}"/>
    </a:ext>
  </a:extLst>
</a:theme>
</file>

<file path=ppt/theme/theme2.xml><?xml version="1.0" encoding="utf-8"?>
<a:theme xmlns:a="http://schemas.openxmlformats.org/drawingml/2006/main" name="dk_blu_background_2017">
  <a:themeElements>
    <a:clrScheme name="IBM Master Presentation 20170523 1">
      <a:dk1>
        <a:srgbClr val="000000"/>
      </a:dk1>
      <a:lt1>
        <a:srgbClr val="000E5E"/>
      </a:lt1>
      <a:dk2>
        <a:srgbClr val="EAEAEA"/>
      </a:dk2>
      <a:lt2>
        <a:srgbClr val="FFFFFF"/>
      </a:lt2>
      <a:accent1>
        <a:srgbClr val="69A6FF"/>
      </a:accent1>
      <a:accent2>
        <a:srgbClr val="0064FF"/>
      </a:accent2>
      <a:accent3>
        <a:srgbClr val="003BC9"/>
      </a:accent3>
      <a:accent4>
        <a:srgbClr val="1FB3CF"/>
      </a:accent4>
      <a:accent5>
        <a:srgbClr val="6E177D"/>
      </a:accent5>
      <a:accent6>
        <a:srgbClr val="DB2663"/>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BM_Master_Presentation_2017_v23_plex" id="{9703D799-5C8D-3249-8B0E-7EB5E8B92432}" vid="{FA5E7C78-ED6F-424F-AF60-065FEC4AE79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ASAResponsibleOfficial xmlns="16b768e6-75b9-46a0-9afb-a9d6411165a1">
      <UserInfo>
        <DisplayName/>
        <AccountId xsi:nil="true"/>
        <AccountType/>
      </UserInfo>
    </NASAResponsibleOfficial>
    <DataSteward xmlns="16b768e6-75b9-46a0-9afb-a9d6411165a1">
      <UserInfo>
        <DisplayName/>
        <AccountId xsi:nil="true"/>
        <AccountType/>
      </UserInfo>
    </DataSteward>
    <Description0 xmlns="16b768e6-75b9-46a0-9afb-a9d6411165a1" xsi:nil="true"/>
    <Data_x0020_Sensitivity xmlns="16b768e6-75b9-46a0-9afb-a9d6411165a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55EE79C083C141B734A9D511786C3C" ma:contentTypeVersion="19" ma:contentTypeDescription="Create a new document." ma:contentTypeScope="" ma:versionID="71cf1adcb149cfc812e010eb502a437a">
  <xsd:schema xmlns:xsd="http://www.w3.org/2001/XMLSchema" xmlns:xs="http://www.w3.org/2001/XMLSchema" xmlns:p="http://schemas.microsoft.com/office/2006/metadata/properties" xmlns:ns2="16b768e6-75b9-46a0-9afb-a9d6411165a1" xmlns:ns3="96913a98-4197-45c3-8167-fe862f70a1c3" targetNamespace="http://schemas.microsoft.com/office/2006/metadata/properties" ma:root="true" ma:fieldsID="e65324a5908928db5d92693ab95040e4" ns2:_="" ns3:_="">
    <xsd:import namespace="16b768e6-75b9-46a0-9afb-a9d6411165a1"/>
    <xsd:import namespace="96913a98-4197-45c3-8167-fe862f70a1c3"/>
    <xsd:element name="properties">
      <xsd:complexType>
        <xsd:sequence>
          <xsd:element name="documentManagement">
            <xsd:complexType>
              <xsd:all>
                <xsd:element ref="ns2:Description0" minOccurs="0"/>
                <xsd:element ref="ns2:Data_x0020_Sensitivity" minOccurs="0"/>
                <xsd:element ref="ns2:DataSteward" minOccurs="0"/>
                <xsd:element ref="ns2:NASAResponsibleOfficial" minOccurs="0"/>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b768e6-75b9-46a0-9afb-a9d6411165a1" elementFormDefault="qualified">
    <xsd:import namespace="http://schemas.microsoft.com/office/2006/documentManagement/types"/>
    <xsd:import namespace="http://schemas.microsoft.com/office/infopath/2007/PartnerControls"/>
    <xsd:element name="Description0" ma:index="2" nillable="true" ma:displayName="Description" ma:internalName="Description0" ma:readOnly="false">
      <xsd:simpleType>
        <xsd:restriction base="dms:Note">
          <xsd:maxLength value="255"/>
        </xsd:restriction>
      </xsd:simpleType>
    </xsd:element>
    <xsd:element name="Data_x0020_Sensitivity" ma:index="4" nillable="true" ma:displayName="Data Sensitivity" ma:format="Dropdown" ma:internalName="Data_x0020_Sensitivity" ma:readOnly="false">
      <xsd:simpleType>
        <xsd:restriction base="dms:Choice">
          <xsd:enumeration value="ITAR/EAR"/>
          <xsd:enumeration value="SBU"/>
          <xsd:enumeration value="PII"/>
          <xsd:enumeration value="Non-Sensitive"/>
        </xsd:restriction>
      </xsd:simpleType>
    </xsd:element>
    <xsd:element name="DataSteward" ma:index="5" nillable="true" ma:displayName="Data Steward" ma:format="Dropdown" ma:list="UserInfo" ma:SharePointGroup="0" ma:internalName="DataSteward"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NASAResponsibleOfficial" ma:index="6" nillable="true" ma:displayName="NRO" ma:description="NASA Responsible Official" ma:format="Dropdown" ma:list="UserInfo" ma:SharePointGroup="0" ma:internalName="NASAResponsibleOfficial"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description="" ma:hidden="true"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hidden="true" ma:internalName="MediaServiceOCR"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913a98-4197-45c3-8167-fe862f70a1c3" elementFormDefault="qualified">
    <xsd:import namespace="http://schemas.microsoft.com/office/2006/documentManagement/types"/>
    <xsd:import namespace="http://schemas.microsoft.com/office/infopath/2007/PartnerControls"/>
    <xsd:element name="SharedWithUsers" ma:index="10"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ma:index="3"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7AD974-4651-4C17-B62E-3E1D27FE0A70}">
  <ds:schemaRefs>
    <ds:schemaRef ds:uri="http://schemas.microsoft.com/sharepoint/v3/contenttype/forms"/>
  </ds:schemaRefs>
</ds:datastoreItem>
</file>

<file path=customXml/itemProps2.xml><?xml version="1.0" encoding="utf-8"?>
<ds:datastoreItem xmlns:ds="http://schemas.openxmlformats.org/officeDocument/2006/customXml" ds:itemID="{79963A00-3BDA-4248-BF6C-28FA81E5D8FB}">
  <ds:schemaRefs>
    <ds:schemaRef ds:uri="http://schemas.microsoft.com/office/2006/documentManagement/types"/>
    <ds:schemaRef ds:uri="16b768e6-75b9-46a0-9afb-a9d6411165a1"/>
    <ds:schemaRef ds:uri="http://www.w3.org/XML/1998/namespace"/>
    <ds:schemaRef ds:uri="http://schemas.microsoft.com/office/infopath/2007/PartnerControls"/>
    <ds:schemaRef ds:uri="http://purl.org/dc/dcmitype/"/>
    <ds:schemaRef ds:uri="http://schemas.openxmlformats.org/package/2006/metadata/core-properties"/>
    <ds:schemaRef ds:uri="http://purl.org/dc/terms/"/>
    <ds:schemaRef ds:uri="96913a98-4197-45c3-8167-fe862f70a1c3"/>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4F25E7E2-D3F8-4D8E-B196-19ECDEFC72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b768e6-75b9-46a0-9afb-a9d6411165a1"/>
    <ds:schemaRef ds:uri="96913a98-4197-45c3-8167-fe862f70a1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2018-OCIO-template</Template>
  <TotalTime>8318</TotalTime>
  <Words>1720</Words>
  <Application>Microsoft Office PowerPoint</Application>
  <PresentationFormat>Widescreen</PresentationFormat>
  <Paragraphs>230</Paragraphs>
  <Slides>15</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Calibri Light</vt:lpstr>
      <vt:lpstr>Helvetica</vt:lpstr>
      <vt:lpstr>IBM Plex Sans</vt:lpstr>
      <vt:lpstr>Merriweather</vt:lpstr>
      <vt:lpstr>Roboto</vt:lpstr>
      <vt:lpstr>Office Theme</vt:lpstr>
      <vt:lpstr>dk_blu_background_2017</vt:lpstr>
      <vt:lpstr>NASA Langley Research Center OCIO Data Science Team</vt:lpstr>
      <vt:lpstr>Growing Capability through Collaboration</vt:lpstr>
      <vt:lpstr>PowerPoint Presentation</vt:lpstr>
      <vt:lpstr>Growing Capability Through Collaboration</vt:lpstr>
      <vt:lpstr>PowerPoint Presentation</vt:lpstr>
      <vt:lpstr>Intelligent Contingency Management</vt:lpstr>
      <vt:lpstr>PowerPoint Presentation</vt:lpstr>
      <vt:lpstr>PowerPoint Presentation</vt:lpstr>
      <vt:lpstr>Watson Explorer Text Analytics</vt:lpstr>
      <vt:lpstr>Translational Radiation Research and Countermeasures (TRRaC) Text Analytic</vt:lpstr>
      <vt:lpstr>Translational Radiation Research and Countermeasures (TRRaC) Text Analytic</vt:lpstr>
      <vt:lpstr>LaRC Park – Parking Mobile App</vt:lpstr>
      <vt:lpstr>GCP AI / ML Project Description</vt:lpstr>
      <vt:lpstr>LaRC Data Science Summary</vt:lpstr>
      <vt:lpstr>Translational Radiation Research and Countermeasures (TRRaC) Text Analytic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Microsoft Office User</dc:creator>
  <cp:lastModifiedBy>Mclarney, Edward L. (LARC-B7)</cp:lastModifiedBy>
  <cp:revision>160</cp:revision>
  <dcterms:created xsi:type="dcterms:W3CDTF">2018-02-14T16:42:04Z</dcterms:created>
  <dcterms:modified xsi:type="dcterms:W3CDTF">2021-02-08T14:45:49Z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0x0101005055EE79C083C141B734A9D511786C3C</vt:lpwstr>
  </property>
</Properties>
</file>