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2" r:id="rId15"/>
    <p:sldId id="273" r:id="rId16"/>
    <p:sldId id="274" r:id="rId17"/>
    <p:sldId id="275"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4" d="100"/>
          <a:sy n="84" d="100"/>
        </p:scale>
        <p:origin x="581" y="8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356B5-D057-42AD-A930-41BB47211AA5}" type="datetimeFigureOut">
              <a:rPr lang="en-US" smtClean="0"/>
              <a:t>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DB24B7-2A5A-4D0A-8228-C5A7714AB940}" type="slidenum">
              <a:rPr lang="en-US" smtClean="0"/>
              <a:t>‹#›</a:t>
            </a:fld>
            <a:endParaRPr lang="en-US"/>
          </a:p>
        </p:txBody>
      </p:sp>
    </p:spTree>
    <p:extLst>
      <p:ext uri="{BB962C8B-B14F-4D97-AF65-F5344CB8AC3E}">
        <p14:creationId xmlns:p14="http://schemas.microsoft.com/office/powerpoint/2010/main" val="2815993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695325"/>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D238B1-1031-431A-9FC2-D0E9D6DA9C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552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Bullets in italics are not covered by UAS-NAS P2 resource allocation</a:t>
            </a:r>
          </a:p>
        </p:txBody>
      </p:sp>
      <p:sp>
        <p:nvSpPr>
          <p:cNvPr id="4" name="Slide Number Placeholder 3"/>
          <p:cNvSpPr>
            <a:spLocks noGrp="1"/>
          </p:cNvSpPr>
          <p:nvPr>
            <p:ph type="sldNum" sz="quarter" idx="10"/>
          </p:nvPr>
        </p:nvSpPr>
        <p:spPr/>
        <p:txBody>
          <a:bodyPr/>
          <a:lstStyle/>
          <a:p>
            <a:fld id="{BE71EF4C-3543-40B9-80E7-DF8296793961}"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75282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486" rtl="0" eaLnBrk="1" fontAlgn="auto" latinLnBrk="0" hangingPunct="1">
              <a:lnSpc>
                <a:spcPct val="100000"/>
              </a:lnSpc>
              <a:spcBef>
                <a:spcPts val="0"/>
              </a:spcBef>
              <a:spcAft>
                <a:spcPts val="0"/>
              </a:spcAft>
              <a:buClrTx/>
              <a:buSzTx/>
              <a:buFontTx/>
              <a:buNone/>
              <a:tabLst/>
              <a:defRPr/>
            </a:pPr>
            <a:fld id="{52D238B1-1031-431A-9FC2-D0E9D6DA9C0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486"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1538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‘Airspace/Operation Data Interop’ is new airspace structures (e.g. fixed routes, volumes, corridors, etc.) + flight planning and ensuring the data is interoperable.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Leveraging our team's experience with FIXM/AIXM and using the </a:t>
            </a:r>
            <a:r>
              <a:rPr lang="en-US" sz="1200" b="0" i="0" kern="1200" dirty="0" err="1">
                <a:solidFill>
                  <a:schemeClr val="tx1"/>
                </a:solidFill>
                <a:effectLst/>
                <a:latin typeface="+mn-lt"/>
                <a:ea typeface="+mn-ea"/>
                <a:cs typeface="+mn-cs"/>
              </a:rPr>
              <a:t>ConOps</a:t>
            </a:r>
            <a:r>
              <a:rPr lang="en-US" sz="1200" b="0" i="0" kern="1200" dirty="0">
                <a:solidFill>
                  <a:schemeClr val="tx1"/>
                </a:solidFill>
                <a:effectLst/>
                <a:latin typeface="+mn-lt"/>
                <a:ea typeface="+mn-ea"/>
                <a:cs typeface="+mn-cs"/>
              </a:rPr>
              <a:t> as a guide, define these new structures.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With those defined, we now turn to figuring out how an operation shares its plan, hopefully leveraging those airspace structures.  Targeting NC-2 to show how all of that should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634E410-7213-3140-9F6B-41BEA2C91651}" type="slidenum">
              <a:rPr lang="en-US" smtClean="0"/>
              <a:t>6</a:t>
            </a:fld>
            <a:endParaRPr lang="en-US"/>
          </a:p>
        </p:txBody>
      </p:sp>
    </p:spTree>
    <p:extLst>
      <p:ext uri="{BB962C8B-B14F-4D97-AF65-F5344CB8AC3E}">
        <p14:creationId xmlns:p14="http://schemas.microsoft.com/office/powerpoint/2010/main" val="794533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34E410-7213-3140-9F6B-41BEA2C91651}" type="slidenum">
              <a:rPr lang="en-US" smtClean="0"/>
              <a:t>7</a:t>
            </a:fld>
            <a:endParaRPr lang="en-US"/>
          </a:p>
        </p:txBody>
      </p:sp>
    </p:spTree>
    <p:extLst>
      <p:ext uri="{BB962C8B-B14F-4D97-AF65-F5344CB8AC3E}">
        <p14:creationId xmlns:p14="http://schemas.microsoft.com/office/powerpoint/2010/main" val="577397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34E410-7213-3140-9F6B-41BEA2C91651}" type="slidenum">
              <a:rPr lang="en-US" smtClean="0"/>
              <a:t>8</a:t>
            </a:fld>
            <a:endParaRPr lang="en-US"/>
          </a:p>
        </p:txBody>
      </p:sp>
    </p:spTree>
    <p:extLst>
      <p:ext uri="{BB962C8B-B14F-4D97-AF65-F5344CB8AC3E}">
        <p14:creationId xmlns:p14="http://schemas.microsoft.com/office/powerpoint/2010/main" val="1805791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486" rtl="0" eaLnBrk="1" fontAlgn="auto" latinLnBrk="0" hangingPunct="1">
              <a:lnSpc>
                <a:spcPct val="100000"/>
              </a:lnSpc>
              <a:spcBef>
                <a:spcPts val="0"/>
              </a:spcBef>
              <a:spcAft>
                <a:spcPts val="0"/>
              </a:spcAft>
              <a:buClrTx/>
              <a:buSzTx/>
              <a:buFontTx/>
              <a:buNone/>
              <a:tabLst/>
              <a:defRPr/>
            </a:pPr>
            <a:fld id="{52D238B1-1031-431A-9FC2-D0E9D6DA9C0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486"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9711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904107" cy="663840"/>
          </a:xfrm>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330423" y="815967"/>
            <a:ext cx="11523415" cy="56036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00404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58084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dirty="0"/>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31689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83425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218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81438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BAD5-6FF7-EA4B-B457-C11C3C85A7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EF3B67-14EA-4B40-A974-5DC04A4F59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F8BC12-63B5-F146-AC6C-9DD503311DE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0EBDDF6-28C4-5E42-B061-FBAAF57DD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876AF6-F906-5844-98D2-CB70790A28CD}"/>
              </a:ext>
            </a:extLst>
          </p:cNvPr>
          <p:cNvSpPr>
            <a:spLocks noGrp="1"/>
          </p:cNvSpPr>
          <p:nvPr>
            <p:ph type="sldNum" sz="quarter" idx="12"/>
          </p:nvPr>
        </p:nvSpPr>
        <p:spPr/>
        <p:txBody>
          <a:bodyPr/>
          <a:lstStyle/>
          <a:p>
            <a:fld id="{91810F91-DA92-7C4E-B629-DF21F8E0BD98}" type="slidenum">
              <a:rPr lang="en-US" smtClean="0"/>
              <a:t>‹#›</a:t>
            </a:fld>
            <a:endParaRPr lang="en-US"/>
          </a:p>
        </p:txBody>
      </p:sp>
    </p:spTree>
    <p:extLst>
      <p:ext uri="{BB962C8B-B14F-4D97-AF65-F5344CB8AC3E}">
        <p14:creationId xmlns:p14="http://schemas.microsoft.com/office/powerpoint/2010/main" val="3338901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423" y="960352"/>
            <a:ext cx="11523415" cy="51658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45355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0"/>
            <a:ext cx="10889904" cy="6638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dirty="0">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dirty="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Tree>
    <p:extLst>
      <p:ext uri="{BB962C8B-B14F-4D97-AF65-F5344CB8AC3E}">
        <p14:creationId xmlns:p14="http://schemas.microsoft.com/office/powerpoint/2010/main" val="3106885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7.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3.xml"/><Relationship Id="rId4"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tiff"/><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NULL"/><Relationship Id="rId3" Type="http://schemas.openxmlformats.org/officeDocument/2006/relationships/image" Target="../media/image11.png"/><Relationship Id="rId7" Type="http://schemas.openxmlformats.org/officeDocument/2006/relationships/image" Target="NULL"/><Relationship Id="rId12"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NULL"/><Relationship Id="rId5" Type="http://schemas.openxmlformats.org/officeDocument/2006/relationships/image" Target="../media/image13.tiff"/><Relationship Id="rId10" Type="http://schemas.openxmlformats.org/officeDocument/2006/relationships/image" Target="../media/image16.png"/><Relationship Id="rId4" Type="http://schemas.openxmlformats.org/officeDocument/2006/relationships/image" Target="../media/image12.jpeg"/><Relationship Id="rId9" Type="http://schemas.openxmlformats.org/officeDocument/2006/relationships/image" Target="NULL"/><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42.tiff"/><Relationship Id="rId13" Type="http://schemas.openxmlformats.org/officeDocument/2006/relationships/image" Target="../media/image47.tiff"/><Relationship Id="rId3" Type="http://schemas.openxmlformats.org/officeDocument/2006/relationships/image" Target="../media/image37.tiff"/><Relationship Id="rId7" Type="http://schemas.openxmlformats.org/officeDocument/2006/relationships/image" Target="../media/image41.tiff"/><Relationship Id="rId12" Type="http://schemas.openxmlformats.org/officeDocument/2006/relationships/image" Target="../media/image46.tiff"/><Relationship Id="rId2" Type="http://schemas.openxmlformats.org/officeDocument/2006/relationships/image" Target="../media/image36.tiff"/><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tiff"/><Relationship Id="rId5" Type="http://schemas.openxmlformats.org/officeDocument/2006/relationships/image" Target="../media/image39.tiff"/><Relationship Id="rId15" Type="http://schemas.openxmlformats.org/officeDocument/2006/relationships/image" Target="../media/image49.tiff"/><Relationship Id="rId10" Type="http://schemas.openxmlformats.org/officeDocument/2006/relationships/image" Target="../media/image44.tiff"/><Relationship Id="rId4" Type="http://schemas.openxmlformats.org/officeDocument/2006/relationships/image" Target="../media/image38.tiff"/><Relationship Id="rId9" Type="http://schemas.openxmlformats.org/officeDocument/2006/relationships/image" Target="../media/image43.png"/><Relationship Id="rId14" Type="http://schemas.openxmlformats.org/officeDocument/2006/relationships/image" Target="../media/image48.tiff"/></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8.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7.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7.xml"/><Relationship Id="rId4"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4F41E7-AF5F-472D-AD59-0656FBC1B7FF}"/>
              </a:ext>
            </a:extLst>
          </p:cNvPr>
          <p:cNvPicPr>
            <a:picLocks noChangeAspect="1"/>
          </p:cNvPicPr>
          <p:nvPr/>
        </p:nvPicPr>
        <p:blipFill>
          <a:blip r:embed="rId3"/>
          <a:stretch>
            <a:fillRect/>
          </a:stretch>
        </p:blipFill>
        <p:spPr>
          <a:xfrm>
            <a:off x="-2" y="0"/>
            <a:ext cx="12196119" cy="6858000"/>
          </a:xfrm>
          <a:prstGeom prst="rect">
            <a:avLst/>
          </a:prstGeom>
        </p:spPr>
      </p:pic>
      <p:sp>
        <p:nvSpPr>
          <p:cNvPr id="5" name="Rectangle 4">
            <a:extLst>
              <a:ext uri="{FF2B5EF4-FFF2-40B4-BE49-F238E27FC236}">
                <a16:creationId xmlns:a16="http://schemas.microsoft.com/office/drawing/2014/main" id="{300440F6-68CC-EC4B-9167-0E276F6F70CD}"/>
              </a:ext>
            </a:extLst>
          </p:cNvPr>
          <p:cNvSpPr/>
          <p:nvPr/>
        </p:nvSpPr>
        <p:spPr>
          <a:xfrm>
            <a:off x="0" y="5380026"/>
            <a:ext cx="12192000" cy="1434334"/>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C0B8FE33-90FE-8C44-A15D-2D8053EDB42E}"/>
              </a:ext>
            </a:extLst>
          </p:cNvPr>
          <p:cNvSpPr txBox="1"/>
          <p:nvPr/>
        </p:nvSpPr>
        <p:spPr>
          <a:xfrm>
            <a:off x="51943" y="5338461"/>
            <a:ext cx="12088113"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white"/>
                </a:solidFill>
                <a:effectLst/>
                <a:uLnTx/>
                <a:uFillTx/>
                <a:latin typeface="Calibri"/>
                <a:ea typeface="Calibri"/>
                <a:cs typeface="Calibri"/>
                <a:sym typeface="Calibri"/>
              </a:rPr>
              <a:t>NASA Advanced Air Mobility (AAM) Project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i="1" dirty="0" smtClean="0">
                <a:solidFill>
                  <a:prstClr val="white"/>
                </a:solidFill>
                <a:latin typeface="Calibri"/>
                <a:ea typeface="Calibri"/>
                <a:cs typeface="Calibri"/>
                <a:sym typeface="Calibri"/>
              </a:rPr>
              <a:t>Project Overview – AUVSI (HR) Briefing</a:t>
            </a:r>
            <a:endParaRPr kumimoji="0" lang="en-US" sz="3600" b="0" i="1" u="none" strike="noStrike" kern="1200" cap="none" spc="0" normalizeH="0" baseline="0" noProof="0" dirty="0">
              <a:ln>
                <a:noFill/>
              </a:ln>
              <a:solidFill>
                <a:prstClr val="white"/>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C0B8FE33-90FE-8C44-A15D-2D8053EDB42E}"/>
              </a:ext>
            </a:extLst>
          </p:cNvPr>
          <p:cNvSpPr txBox="1"/>
          <p:nvPr/>
        </p:nvSpPr>
        <p:spPr>
          <a:xfrm>
            <a:off x="9619989" y="6120388"/>
            <a:ext cx="252006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prstClr val="white"/>
                </a:solidFill>
                <a:latin typeface="Calibri"/>
                <a:ea typeface="Calibri"/>
                <a:cs typeface="Calibri"/>
                <a:sym typeface="Calibri"/>
              </a:rPr>
              <a:t>February </a:t>
            </a:r>
            <a:r>
              <a:rPr kumimoji="0" lang="en-US" sz="2000" b="0" i="0" u="none" strike="noStrike" kern="1200" cap="none" spc="0" normalizeH="0" baseline="0" noProof="0" dirty="0" smtClean="0">
                <a:ln>
                  <a:noFill/>
                </a:ln>
                <a:solidFill>
                  <a:prstClr val="white"/>
                </a:solidFill>
                <a:effectLst/>
                <a:uLnTx/>
                <a:uFillTx/>
                <a:latin typeface="Calibri"/>
                <a:ea typeface="Calibri"/>
                <a:cs typeface="Calibri"/>
                <a:sym typeface="Calibri"/>
              </a:rPr>
              <a:t>17, 2021</a:t>
            </a:r>
            <a:endParaRPr kumimoji="0" lang="en-US" sz="20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54006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652" y="143551"/>
            <a:ext cx="10515600" cy="519130"/>
          </a:xfrm>
        </p:spPr>
        <p:txBody>
          <a:bodyPr>
            <a:normAutofit/>
          </a:bodyPr>
          <a:lstStyle/>
          <a:p>
            <a:pPr algn="ctr"/>
            <a:r>
              <a:rPr lang="en-US" dirty="0" smtClean="0"/>
              <a:t>Advanced Air Mobility Project Goal</a:t>
            </a:r>
            <a:endParaRPr lang="en-US" dirty="0"/>
          </a:p>
        </p:txBody>
      </p:sp>
      <p:sp>
        <p:nvSpPr>
          <p:cNvPr id="18" name="Rectangle 17"/>
          <p:cNvSpPr/>
          <p:nvPr/>
        </p:nvSpPr>
        <p:spPr>
          <a:xfrm>
            <a:off x="502418" y="4238647"/>
            <a:ext cx="11384782" cy="2330314"/>
          </a:xfrm>
          <a:prstGeom prst="rect">
            <a:avLst/>
          </a:prstGeom>
          <a:solidFill>
            <a:schemeClr val="accent3">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5816436" y="931046"/>
            <a:ext cx="6070763" cy="2776032"/>
          </a:xfrm>
          <a:prstGeom prst="rect">
            <a:avLst/>
          </a:prstGeom>
          <a:solidFill>
            <a:schemeClr val="accent1">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502418" y="931046"/>
            <a:ext cx="4979251" cy="2776032"/>
          </a:xfrm>
          <a:prstGeom prst="rect">
            <a:avLst/>
          </a:prstGeom>
          <a:solidFill>
            <a:schemeClr val="accent1">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p:cNvSpPr/>
          <p:nvPr/>
        </p:nvSpPr>
        <p:spPr>
          <a:xfrm>
            <a:off x="838200" y="1241386"/>
            <a:ext cx="4277113" cy="25545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a:ea typeface="Times New Roman" panose="02020603050405020304" pitchFamily="18" charset="0"/>
                <a:cs typeface="+mn-cs"/>
              </a:rPr>
              <a:t>6 - Assured </a:t>
            </a:r>
            <a:r>
              <a:rPr kumimoji="0" lang="en-US" sz="2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mn-cs"/>
              </a:rPr>
              <a:t>Autonomy for Aviation </a:t>
            </a:r>
            <a:r>
              <a:rPr kumimoji="0" lang="en-US" sz="2000" b="0" i="0" u="none" strike="noStrike" kern="1200" cap="none" spc="0" normalizeH="0" baseline="0" noProof="0" dirty="0" smtClean="0">
                <a:ln>
                  <a:noFill/>
                </a:ln>
                <a:solidFill>
                  <a:prstClr val="black"/>
                </a:solidFill>
                <a:effectLst/>
                <a:uLnTx/>
                <a:uFillTx/>
                <a:latin typeface="Calibri"/>
                <a:ea typeface="Times New Roman" panose="02020603050405020304" pitchFamily="18" charset="0"/>
                <a:cs typeface="+mn-cs"/>
              </a:rPr>
              <a:t>Transformation </a:t>
            </a:r>
            <a:endParaRPr kumimoji="0" lang="en-US" sz="2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a:ea typeface="Times New Roman" panose="02020603050405020304" pitchFamily="18" charset="0"/>
                <a:cs typeface="+mn-cs"/>
              </a:rPr>
              <a:t>1 - Safe</a:t>
            </a:r>
            <a:r>
              <a:rPr kumimoji="0" lang="en-US" sz="2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mn-cs"/>
              </a:rPr>
              <a:t>, Efficient Growth in Global </a:t>
            </a:r>
            <a:r>
              <a:rPr kumimoji="0" lang="en-US" sz="2000" b="0" i="0" u="none" strike="noStrike" kern="1200" cap="none" spc="0" normalizeH="0" baseline="0" noProof="0" dirty="0" smtClean="0">
                <a:ln>
                  <a:noFill/>
                </a:ln>
                <a:solidFill>
                  <a:prstClr val="black"/>
                </a:solidFill>
                <a:effectLst/>
                <a:uLnTx/>
                <a:uFillTx/>
                <a:latin typeface="Calibri"/>
                <a:ea typeface="Times New Roman" panose="02020603050405020304" pitchFamily="18" charset="0"/>
                <a:cs typeface="+mn-cs"/>
              </a:rPr>
              <a:t>Operations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a:ea typeface="Times New Roman" panose="02020603050405020304" pitchFamily="18" charset="0"/>
                <a:cs typeface="+mn-cs"/>
              </a:rPr>
              <a:t>4 - Safe</a:t>
            </a:r>
            <a:r>
              <a:rPr kumimoji="0" lang="en-US" sz="2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mn-cs"/>
              </a:rPr>
              <a:t>, Quiet, and Affordable Vertical Lift Air </a:t>
            </a:r>
            <a:r>
              <a:rPr kumimoji="0" lang="en-US" sz="2000" b="0" i="0" u="none" strike="noStrike" kern="1200" cap="none" spc="0" normalizeH="0" baseline="0" noProof="0" dirty="0" smtClean="0">
                <a:ln>
                  <a:noFill/>
                </a:ln>
                <a:solidFill>
                  <a:prstClr val="black"/>
                </a:solidFill>
                <a:effectLst/>
                <a:uLnTx/>
                <a:uFillTx/>
                <a:latin typeface="Calibri"/>
                <a:ea typeface="Times New Roman" panose="02020603050405020304" pitchFamily="18" charset="0"/>
                <a:cs typeface="+mn-cs"/>
              </a:rPr>
              <a:t>Vehicles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a:ea typeface="Times New Roman" panose="02020603050405020304" pitchFamily="18" charset="0"/>
                <a:cs typeface="+mn-cs"/>
              </a:rPr>
              <a:t>5 - In-Time </a:t>
            </a:r>
            <a:r>
              <a:rPr kumimoji="0" lang="en-US" sz="2000" b="0" i="0" u="none" strike="noStrike" kern="1200" cap="none" spc="0" normalizeH="0" baseline="0" noProof="0" dirty="0">
                <a:ln>
                  <a:noFill/>
                </a:ln>
                <a:solidFill>
                  <a:prstClr val="black"/>
                </a:solidFill>
                <a:effectLst/>
                <a:uLnTx/>
                <a:uFillTx/>
                <a:latin typeface="Calibri"/>
                <a:ea typeface="Times New Roman" panose="02020603050405020304" pitchFamily="18" charset="0"/>
                <a:cs typeface="+mn-cs"/>
              </a:rPr>
              <a:t>System-Wide Safety Assurance.</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p:cNvSpPr txBox="1"/>
          <p:nvPr/>
        </p:nvSpPr>
        <p:spPr>
          <a:xfrm>
            <a:off x="1094344" y="931046"/>
            <a:ext cx="346158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Relevant Strategic Thrusts - SIP</a:t>
            </a:r>
          </a:p>
        </p:txBody>
      </p:sp>
      <p:sp>
        <p:nvSpPr>
          <p:cNvPr id="6" name="TextBox 5"/>
          <p:cNvSpPr txBox="1"/>
          <p:nvPr/>
        </p:nvSpPr>
        <p:spPr>
          <a:xfrm>
            <a:off x="7096147" y="948551"/>
            <a:ext cx="38629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AAM Mission Critical Commitment</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6043448" y="1332530"/>
            <a:ext cx="5763366"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a:ea typeface="+mn-ea"/>
                <a:cs typeface="+mn-cs"/>
              </a:rPr>
              <a:t>Based </a:t>
            </a:r>
            <a:r>
              <a:rPr kumimoji="0" lang="en-US" sz="2000" b="0" i="0" u="none" strike="noStrike" kern="1200" cap="none" spc="0" normalizeH="0" baseline="0" noProof="0" dirty="0">
                <a:ln>
                  <a:noFill/>
                </a:ln>
                <a:solidFill>
                  <a:prstClr val="black"/>
                </a:solidFill>
                <a:effectLst/>
                <a:uLnTx/>
                <a:uFillTx/>
                <a:latin typeface="Calibri"/>
                <a:ea typeface="+mn-ea"/>
                <a:cs typeface="+mn-cs"/>
              </a:rPr>
              <a:t>on validated operational concepts, simulations, analyses, and results from National Campaign demonstrations, the AAM Mission will deliver aircraft, airspace, and infrastructure system and architecture requirements to enable sustainable and scalable medium density advanced air mobility operations</a:t>
            </a:r>
            <a:r>
              <a:rPr kumimoji="0" lang="en-US" sz="2000" b="0" i="0" u="none" strike="noStrike" kern="1200" cap="none" spc="0" normalizeH="0" baseline="0" noProof="0" dirty="0" smtClean="0">
                <a:ln>
                  <a:noFill/>
                </a:ln>
                <a:solidFill>
                  <a:prstClr val="black"/>
                </a:solidFill>
                <a:effectLst/>
                <a:uLnTx/>
                <a:uFillTx/>
                <a:latin typeface="Calibri"/>
                <a:ea typeface="+mn-ea"/>
                <a:cs typeface="+mn-cs"/>
              </a:rPr>
              <a:t>. </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5059437" y="4348166"/>
            <a:ext cx="19680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Project Goal</a:t>
            </a:r>
          </a:p>
        </p:txBody>
      </p:sp>
      <p:sp>
        <p:nvSpPr>
          <p:cNvPr id="7" name="TextBox 6"/>
          <p:cNvSpPr txBox="1"/>
          <p:nvPr/>
        </p:nvSpPr>
        <p:spPr>
          <a:xfrm>
            <a:off x="672651" y="4725347"/>
            <a:ext cx="1121454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Calibri"/>
                <a:ea typeface="+mn-ea"/>
                <a:cs typeface="+mn-cs"/>
              </a:rPr>
              <a:t>Develop </a:t>
            </a:r>
            <a:r>
              <a:rPr kumimoji="0" lang="en-US" sz="2400" b="1" i="0" u="none" strike="noStrike" kern="1200" cap="none" spc="0" normalizeH="0" baseline="0" noProof="0" dirty="0">
                <a:ln>
                  <a:noFill/>
                </a:ln>
                <a:solidFill>
                  <a:prstClr val="black"/>
                </a:solidFill>
                <a:effectLst/>
                <a:uLnTx/>
                <a:uFillTx/>
                <a:latin typeface="Calibri"/>
                <a:ea typeface="+mn-ea"/>
                <a:cs typeface="+mn-cs"/>
              </a:rPr>
              <a:t>and implement an environment to accelerate AAM development and operational adoption concepts, including developing and demonstrating key automation functions, and delivering validated system architectures and requirements to the benefit of the AAM ecosystem</a:t>
            </a:r>
          </a:p>
        </p:txBody>
      </p:sp>
      <p:sp>
        <p:nvSpPr>
          <p:cNvPr id="24" name="Down Arrow 23"/>
          <p:cNvSpPr/>
          <p:nvPr/>
        </p:nvSpPr>
        <p:spPr>
          <a:xfrm>
            <a:off x="5234155" y="3827461"/>
            <a:ext cx="798786" cy="34187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Slide Number Placeholder 5"/>
          <p:cNvSpPr>
            <a:spLocks noGrp="1"/>
          </p:cNvSpPr>
          <p:nvPr>
            <p:ph type="sldNum" sz="quarter" idx="12"/>
          </p:nvPr>
        </p:nvSpPr>
        <p:spPr>
          <a:xfrm>
            <a:off x="11213645" y="6646196"/>
            <a:ext cx="978355" cy="212999"/>
          </a:xfrm>
        </p:spPr>
        <p:txBody>
          <a:bodyPr/>
          <a:lstStyle/>
          <a:p>
            <a:fld id="{4B5A7D23-5EA3-BB48-9A7E-29066237FEC6}" type="slidenum">
              <a:rPr lang="en-US" smtClean="0">
                <a:solidFill>
                  <a:prstClr val="black">
                    <a:tint val="75000"/>
                  </a:prstClr>
                </a:solidFill>
                <a:latin typeface="Calibri"/>
              </a:rPr>
              <a:pPr/>
              <a:t>2</a:t>
            </a:fld>
            <a:endParaRPr lang="en-US">
              <a:solidFill>
                <a:prstClr val="black">
                  <a:tint val="75000"/>
                </a:prstClr>
              </a:solidFill>
              <a:latin typeface="Calibri"/>
            </a:endParaRPr>
          </a:p>
        </p:txBody>
      </p:sp>
    </p:spTree>
    <p:extLst>
      <p:ext uri="{BB962C8B-B14F-4D97-AF65-F5344CB8AC3E}">
        <p14:creationId xmlns:p14="http://schemas.microsoft.com/office/powerpoint/2010/main" val="25729364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pPr>
              <a:lnSpc>
                <a:spcPct val="80000"/>
              </a:lnSpc>
            </a:pPr>
            <a:r>
              <a:rPr lang="en-US" dirty="0"/>
              <a:t>AAM Project Goal and Technical Challenges</a:t>
            </a:r>
          </a:p>
        </p:txBody>
      </p:sp>
      <p:sp>
        <p:nvSpPr>
          <p:cNvPr id="6" name="Slide Number Placeholder 5"/>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3</a:t>
            </a:fld>
            <a:endParaRPr lang="en-US" dirty="0">
              <a:solidFill>
                <a:prstClr val="black">
                  <a:tint val="75000"/>
                </a:prstClr>
              </a:solidFill>
              <a:latin typeface="Calibri"/>
            </a:endParaRPr>
          </a:p>
        </p:txBody>
      </p:sp>
      <p:sp>
        <p:nvSpPr>
          <p:cNvPr id="9" name="AutoShape 11">
            <a:extLst>
              <a:ext uri="{FF2B5EF4-FFF2-40B4-BE49-F238E27FC236}">
                <a16:creationId xmlns:a16="http://schemas.microsoft.com/office/drawing/2014/main" id="{7428F4DF-ACF3-E142-ABAE-31122F2FED85}"/>
              </a:ext>
            </a:extLst>
          </p:cNvPr>
          <p:cNvSpPr>
            <a:spLocks/>
          </p:cNvSpPr>
          <p:nvPr/>
        </p:nvSpPr>
        <p:spPr bwMode="auto">
          <a:xfrm>
            <a:off x="651314" y="748232"/>
            <a:ext cx="10837332" cy="773912"/>
          </a:xfrm>
          <a:prstGeom prst="roundRect">
            <a:avLst>
              <a:gd name="adj" fmla="val 0"/>
            </a:avLst>
          </a:prstGeom>
          <a:solidFill>
            <a:schemeClr val="accent1"/>
          </a:solidFill>
          <a:ln w="12700" cap="flat" cmpd="sng">
            <a:noFill/>
            <a:prstDash val="solid"/>
            <a:miter lim="0"/>
            <a:headEnd/>
            <a:tailEnd/>
          </a:ln>
          <a:effectLst/>
          <a:scene3d>
            <a:camera prst="orthographicFront"/>
            <a:lightRig rig="threePt" dir="t"/>
          </a:scene3d>
          <a:sp3d>
            <a:bevelT w="114300" prst="artDeco"/>
          </a:sp3d>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defRPr/>
            </a:pPr>
            <a:r>
              <a:rPr lang="en-US" sz="2000" b="1" dirty="0">
                <a:solidFill>
                  <a:schemeClr val="bg1"/>
                </a:solidFill>
                <a:cs typeface="Helvetica Neue Medium" charset="0"/>
                <a:sym typeface="Helvetica Neue Medium" charset="0"/>
              </a:rPr>
              <a:t>Goal: </a:t>
            </a:r>
            <a:r>
              <a:rPr lang="en-US" sz="2000" b="1" i="1" dirty="0">
                <a:solidFill>
                  <a:schemeClr val="bg1"/>
                </a:solidFill>
              </a:rPr>
              <a:t>Develop an environment to accelerate advanced air mobility concepts and </a:t>
            </a:r>
            <a:br>
              <a:rPr lang="en-US" sz="2000" b="1" i="1" dirty="0">
                <a:solidFill>
                  <a:schemeClr val="bg1"/>
                </a:solidFill>
              </a:rPr>
            </a:br>
            <a:r>
              <a:rPr lang="en-US" sz="2000" b="1" i="1" dirty="0">
                <a:solidFill>
                  <a:schemeClr val="bg1"/>
                </a:solidFill>
              </a:rPr>
              <a:t>automation by delivering validated system architectures and </a:t>
            </a:r>
            <a:r>
              <a:rPr lang="en-US" sz="2000" b="1" i="1" dirty="0" smtClean="0">
                <a:solidFill>
                  <a:schemeClr val="bg1"/>
                </a:solidFill>
              </a:rPr>
              <a:t>requirements.</a:t>
            </a:r>
            <a:endParaRPr lang="en-US" sz="2000" b="1" dirty="0">
              <a:solidFill>
                <a:schemeClr val="bg1"/>
              </a:solidFill>
            </a:endParaRPr>
          </a:p>
        </p:txBody>
      </p:sp>
      <p:sp>
        <p:nvSpPr>
          <p:cNvPr id="175" name="TextBox 174">
            <a:extLst>
              <a:ext uri="{FF2B5EF4-FFF2-40B4-BE49-F238E27FC236}">
                <a16:creationId xmlns:a16="http://schemas.microsoft.com/office/drawing/2014/main" id="{8B691973-1BC1-4DF1-9F91-0AD9DABB33CC}"/>
              </a:ext>
            </a:extLst>
          </p:cNvPr>
          <p:cNvSpPr txBox="1"/>
          <p:nvPr/>
        </p:nvSpPr>
        <p:spPr>
          <a:xfrm>
            <a:off x="189260" y="3727842"/>
            <a:ext cx="3478972" cy="646331"/>
          </a:xfrm>
          <a:prstGeom prst="rect">
            <a:avLst/>
          </a:prstGeom>
          <a:noFill/>
        </p:spPr>
        <p:txBody>
          <a:bodyPr wrap="square" rtlCol="0">
            <a:spAutoFit/>
          </a:bodyPr>
          <a:lstStyle/>
          <a:p>
            <a:r>
              <a:rPr lang="en-US" b="1" dirty="0">
                <a:cs typeface="Helvetica Neue Medium" charset="0"/>
                <a:sym typeface="Helvetica Neue Medium" charset="0"/>
              </a:rPr>
              <a:t>TC: UAM </a:t>
            </a:r>
            <a:r>
              <a:rPr lang="en-US" b="1" dirty="0">
                <a:cs typeface="Arial"/>
                <a:sym typeface="Helvetica Neue Medium" charset="0"/>
              </a:rPr>
              <a:t>Automated Flight and Contingency Management (AFCM)</a:t>
            </a:r>
            <a:endParaRPr lang="en-US" dirty="0">
              <a:solidFill>
                <a:srgbClr val="FF0000"/>
              </a:solidFill>
            </a:endParaRPr>
          </a:p>
        </p:txBody>
      </p:sp>
      <p:pic>
        <p:nvPicPr>
          <p:cNvPr id="339971" name="Picture 339970">
            <a:extLst>
              <a:ext uri="{FF2B5EF4-FFF2-40B4-BE49-F238E27FC236}">
                <a16:creationId xmlns:a16="http://schemas.microsoft.com/office/drawing/2014/main" id="{34640902-715B-4E97-A924-FC71FB94DA18}"/>
              </a:ext>
            </a:extLst>
          </p:cNvPr>
          <p:cNvPicPr>
            <a:picLocks noChangeAspect="1"/>
          </p:cNvPicPr>
          <p:nvPr/>
        </p:nvPicPr>
        <p:blipFill>
          <a:blip r:embed="rId3" cstate="screen">
            <a:lum bright="-10000"/>
            <a:extLst>
              <a:ext uri="{28A0092B-C50C-407E-A947-70E740481C1C}">
                <a14:useLocalDpi xmlns:a14="http://schemas.microsoft.com/office/drawing/2010/main"/>
              </a:ext>
            </a:extLst>
          </a:blip>
          <a:stretch>
            <a:fillRect/>
          </a:stretch>
        </p:blipFill>
        <p:spPr>
          <a:xfrm>
            <a:off x="417860" y="1890739"/>
            <a:ext cx="2752344" cy="1741974"/>
          </a:xfrm>
          <a:prstGeom prst="roundRect">
            <a:avLst/>
          </a:prstGeom>
          <a:ln>
            <a:noFill/>
          </a:ln>
          <a:effectLst/>
          <a:scene3d>
            <a:camera prst="orthographicFront">
              <a:rot lat="0" lon="0" rev="0"/>
            </a:camera>
            <a:lightRig rig="contrasting" dir="t">
              <a:rot lat="0" lon="0" rev="7800000"/>
            </a:lightRig>
          </a:scene3d>
          <a:sp3d>
            <a:bevelT w="139700" h="139700"/>
          </a:sp3d>
        </p:spPr>
      </p:pic>
      <p:sp>
        <p:nvSpPr>
          <p:cNvPr id="16" name="TextBox 15">
            <a:extLst>
              <a:ext uri="{FF2B5EF4-FFF2-40B4-BE49-F238E27FC236}">
                <a16:creationId xmlns:a16="http://schemas.microsoft.com/office/drawing/2014/main" id="{60E097BA-0BEF-4C4F-8D79-420FEF76254F}"/>
              </a:ext>
            </a:extLst>
          </p:cNvPr>
          <p:cNvSpPr txBox="1"/>
          <p:nvPr/>
        </p:nvSpPr>
        <p:spPr>
          <a:xfrm>
            <a:off x="4263407" y="3896312"/>
            <a:ext cx="3590535" cy="369332"/>
          </a:xfrm>
          <a:prstGeom prst="rect">
            <a:avLst/>
          </a:prstGeom>
          <a:noFill/>
        </p:spPr>
        <p:txBody>
          <a:bodyPr wrap="none" rtlCol="0">
            <a:spAutoFit/>
          </a:bodyPr>
          <a:lstStyle/>
          <a:p>
            <a:r>
              <a:rPr lang="en-US" b="1" dirty="0">
                <a:cs typeface="Helvetica Neue Medium" charset="0"/>
                <a:sym typeface="Helvetica Neue Medium" charset="0"/>
              </a:rPr>
              <a:t>National Campaign (NC) </a:t>
            </a:r>
            <a:r>
              <a:rPr lang="en-US" b="1" dirty="0" smtClean="0">
                <a:cs typeface="Helvetica Neue Medium" charset="0"/>
                <a:sym typeface="Helvetica Neue Medium" charset="0"/>
              </a:rPr>
              <a:t>Series Goal</a:t>
            </a:r>
            <a:endParaRPr lang="en-US" dirty="0"/>
          </a:p>
        </p:txBody>
      </p:sp>
      <p:sp>
        <p:nvSpPr>
          <p:cNvPr id="19" name="TextBox 18">
            <a:extLst>
              <a:ext uri="{FF2B5EF4-FFF2-40B4-BE49-F238E27FC236}">
                <a16:creationId xmlns:a16="http://schemas.microsoft.com/office/drawing/2014/main" id="{A4266F57-4E65-4047-B8FE-BA3865D1EE03}"/>
              </a:ext>
            </a:extLst>
          </p:cNvPr>
          <p:cNvSpPr txBox="1"/>
          <p:nvPr/>
        </p:nvSpPr>
        <p:spPr>
          <a:xfrm>
            <a:off x="8672519" y="3797091"/>
            <a:ext cx="3270575" cy="369332"/>
          </a:xfrm>
          <a:prstGeom prst="rect">
            <a:avLst/>
          </a:prstGeom>
          <a:noFill/>
        </p:spPr>
        <p:txBody>
          <a:bodyPr wrap="none" rtlCol="0">
            <a:spAutoFit/>
          </a:bodyPr>
          <a:lstStyle/>
          <a:p>
            <a:r>
              <a:rPr lang="en-US" b="1" dirty="0">
                <a:cs typeface="Helvetica Neue Medium" charset="0"/>
                <a:sym typeface="Helvetica Neue Medium" charset="0"/>
              </a:rPr>
              <a:t>TC: </a:t>
            </a:r>
            <a:r>
              <a:rPr lang="en-US" b="1" dirty="0">
                <a:cs typeface="Arial"/>
                <a:sym typeface="Helvetica Neue Medium" charset="0"/>
              </a:rPr>
              <a:t>High Density </a:t>
            </a:r>
            <a:r>
              <a:rPr lang="en-US" b="1" dirty="0" smtClean="0">
                <a:cs typeface="Arial"/>
                <a:sym typeface="Helvetica Neue Medium" charset="0"/>
              </a:rPr>
              <a:t>Vertiplex (HDV)</a:t>
            </a:r>
          </a:p>
        </p:txBody>
      </p:sp>
      <p:pic>
        <p:nvPicPr>
          <p:cNvPr id="15" name="Picture 14">
            <a:extLst>
              <a:ext uri="{FF2B5EF4-FFF2-40B4-BE49-F238E27FC236}">
                <a16:creationId xmlns:a16="http://schemas.microsoft.com/office/drawing/2014/main" id="{7DF7ABF4-99D2-49D2-9009-981642ADB6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8163" y="1875280"/>
            <a:ext cx="2923633" cy="1852562"/>
          </a:xfrm>
          <a:prstGeom prst="roundRect">
            <a:avLst/>
          </a:prstGeom>
          <a:ln>
            <a:noFill/>
          </a:ln>
          <a:effectLst/>
          <a:scene3d>
            <a:camera prst="orthographicFront">
              <a:rot lat="0" lon="0" rev="0"/>
            </a:camera>
            <a:lightRig rig="contrasting" dir="t">
              <a:rot lat="0" lon="0" rev="7800000"/>
            </a:lightRig>
          </a:scene3d>
          <a:sp3d>
            <a:bevelT w="139700" h="139700"/>
          </a:sp3d>
        </p:spPr>
      </p:pic>
      <p:pic>
        <p:nvPicPr>
          <p:cNvPr id="24" name="Picture 23">
            <a:extLst>
              <a:ext uri="{FF2B5EF4-FFF2-40B4-BE49-F238E27FC236}">
                <a16:creationId xmlns:a16="http://schemas.microsoft.com/office/drawing/2014/main" id="{52952FD6-1BB4-4406-AA9A-37D756ACFB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72519" y="1861876"/>
            <a:ext cx="2960266" cy="18659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3" name="AutoShape 11">
            <a:extLst>
              <a:ext uri="{FF2B5EF4-FFF2-40B4-BE49-F238E27FC236}">
                <a16:creationId xmlns:a16="http://schemas.microsoft.com/office/drawing/2014/main" id="{C898D550-3C0A-47F0-8E26-F1FE2FF21122}"/>
              </a:ext>
            </a:extLst>
          </p:cNvPr>
          <p:cNvSpPr>
            <a:spLocks/>
          </p:cNvSpPr>
          <p:nvPr/>
        </p:nvSpPr>
        <p:spPr bwMode="auto">
          <a:xfrm>
            <a:off x="131560" y="4469302"/>
            <a:ext cx="3594372" cy="1847085"/>
          </a:xfrm>
          <a:prstGeom prst="roundRect">
            <a:avLst>
              <a:gd name="adj" fmla="val 0"/>
            </a:avLst>
          </a:prstGeom>
          <a:solidFill>
            <a:schemeClr val="accent1"/>
          </a:solidFill>
          <a:ln w="12700" cap="flat" cmpd="sng">
            <a:solidFill>
              <a:schemeClr val="tx1"/>
            </a:solidFill>
            <a:prstDash val="solid"/>
            <a:miter lim="0"/>
            <a:headEnd/>
            <a:tailEnd/>
          </a:ln>
          <a:effectLst>
            <a:outerShdw blurRad="50800" dist="38100" dir="2700000" algn="tl" rotWithShape="0">
              <a:prstClr val="black">
                <a:alpha val="40000"/>
              </a:prstClr>
            </a:outerShdw>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1440" tIns="0" rIns="91440" bIns="0" anchor="ctr"/>
          <a:lstStyle/>
          <a:p>
            <a:pPr algn="ctr">
              <a:defRPr/>
            </a:pPr>
            <a:r>
              <a:rPr lang="en-US" sz="1600" i="1" dirty="0" smtClean="0">
                <a:solidFill>
                  <a:schemeClr val="bg1"/>
                </a:solidFill>
              </a:rPr>
              <a:t>Develop </a:t>
            </a:r>
            <a:r>
              <a:rPr lang="en-US" sz="1600" i="1" dirty="0">
                <a:solidFill>
                  <a:schemeClr val="bg1"/>
                </a:solidFill>
              </a:rPr>
              <a:t>and evaluate an initial, integrated suite of key vehicle automation functions to enable simplified piloting in urban environments, and propose recommendations to enable certification and approvals for the selected concepts</a:t>
            </a:r>
            <a:r>
              <a:rPr lang="en-US" sz="1600" i="1" dirty="0" smtClean="0">
                <a:solidFill>
                  <a:schemeClr val="bg1"/>
                </a:solidFill>
              </a:rPr>
              <a:t>.</a:t>
            </a:r>
            <a:endParaRPr lang="en-US" sz="1600" b="1" i="1" strike="sngStrike" dirty="0">
              <a:solidFill>
                <a:schemeClr val="bg1"/>
              </a:solidFill>
            </a:endParaRPr>
          </a:p>
        </p:txBody>
      </p:sp>
      <p:sp>
        <p:nvSpPr>
          <p:cNvPr id="21" name="AutoShape 11">
            <a:extLst>
              <a:ext uri="{FF2B5EF4-FFF2-40B4-BE49-F238E27FC236}">
                <a16:creationId xmlns:a16="http://schemas.microsoft.com/office/drawing/2014/main" id="{C898D550-3C0A-47F0-8E26-F1FE2FF21122}"/>
              </a:ext>
            </a:extLst>
          </p:cNvPr>
          <p:cNvSpPr>
            <a:spLocks/>
          </p:cNvSpPr>
          <p:nvPr/>
        </p:nvSpPr>
        <p:spPr bwMode="auto">
          <a:xfrm>
            <a:off x="4522271" y="4469302"/>
            <a:ext cx="3139590" cy="1847085"/>
          </a:xfrm>
          <a:prstGeom prst="roundRect">
            <a:avLst>
              <a:gd name="adj" fmla="val 0"/>
            </a:avLst>
          </a:prstGeom>
          <a:solidFill>
            <a:schemeClr val="accent1"/>
          </a:solidFill>
          <a:ln w="12700" cap="flat" cmpd="sng">
            <a:solidFill>
              <a:schemeClr val="tx1"/>
            </a:solidFill>
            <a:prstDash val="solid"/>
            <a:miter lim="0"/>
            <a:headEnd/>
            <a:tailEnd/>
          </a:ln>
          <a:effectLst>
            <a:outerShdw blurRad="50800" dist="38100" dir="2700000" algn="tl" rotWithShape="0">
              <a:prstClr val="black">
                <a:alpha val="40000"/>
              </a:prstClr>
            </a:outerShdw>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1440" tIns="0" rIns="91440" bIns="0" anchor="ctr"/>
          <a:lstStyle/>
          <a:p>
            <a:pPr algn="ctr"/>
            <a:r>
              <a:rPr lang="en-US" sz="1600" i="1" dirty="0">
                <a:solidFill>
                  <a:schemeClr val="bg1"/>
                </a:solidFill>
                <a:cs typeface="Calibri" panose="020F0502020204030204" pitchFamily="34" charset="0"/>
              </a:rPr>
              <a:t>Assure AAM safety and accelerate scalability through integrated demonstrations of candidate operational concepts and scenarios.</a:t>
            </a:r>
          </a:p>
        </p:txBody>
      </p:sp>
      <p:sp>
        <p:nvSpPr>
          <p:cNvPr id="22" name="AutoShape 11">
            <a:extLst>
              <a:ext uri="{FF2B5EF4-FFF2-40B4-BE49-F238E27FC236}">
                <a16:creationId xmlns:a16="http://schemas.microsoft.com/office/drawing/2014/main" id="{C898D550-3C0A-47F0-8E26-F1FE2FF21122}"/>
              </a:ext>
            </a:extLst>
          </p:cNvPr>
          <p:cNvSpPr>
            <a:spLocks/>
          </p:cNvSpPr>
          <p:nvPr/>
        </p:nvSpPr>
        <p:spPr bwMode="auto">
          <a:xfrm>
            <a:off x="8257036" y="4469302"/>
            <a:ext cx="3791231" cy="1847086"/>
          </a:xfrm>
          <a:prstGeom prst="roundRect">
            <a:avLst>
              <a:gd name="adj" fmla="val 0"/>
            </a:avLst>
          </a:prstGeom>
          <a:solidFill>
            <a:schemeClr val="accent1"/>
          </a:solidFill>
          <a:ln w="12700" cap="flat" cmpd="sng">
            <a:solidFill>
              <a:schemeClr val="tx1"/>
            </a:solidFill>
            <a:prstDash val="solid"/>
            <a:miter lim="0"/>
            <a:headEnd/>
            <a:tailEnd/>
          </a:ln>
          <a:effectLst>
            <a:outerShdw blurRad="50800" dist="38100" dir="2700000" algn="tl" rotWithShape="0">
              <a:prstClr val="black">
                <a:alpha val="40000"/>
              </a:prstClr>
            </a:outerShdw>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1440" tIns="0" rIns="91440" bIns="0" anchor="ctr"/>
          <a:lstStyle/>
          <a:p>
            <a:pPr algn="ctr"/>
            <a:r>
              <a:rPr lang="en-US" sz="1600" i="1" dirty="0">
                <a:solidFill>
                  <a:schemeClr val="bg1"/>
                </a:solidFill>
              </a:rPr>
              <a:t>Develop and evaluate a reference automation architecture that addresses scalable and efficient aircraft operations, flight and airspace management procedures, and vertiport operations in high density vertiplex environments</a:t>
            </a:r>
            <a:endParaRPr lang="en-US" sz="1600" dirty="0">
              <a:solidFill>
                <a:schemeClr val="bg1"/>
              </a:solidFill>
            </a:endParaRPr>
          </a:p>
        </p:txBody>
      </p:sp>
      <p:sp>
        <p:nvSpPr>
          <p:cNvPr id="3" name="TextBox 2"/>
          <p:cNvSpPr txBox="1"/>
          <p:nvPr/>
        </p:nvSpPr>
        <p:spPr>
          <a:xfrm>
            <a:off x="495241" y="6447145"/>
            <a:ext cx="2674963" cy="307777"/>
          </a:xfrm>
          <a:prstGeom prst="rect">
            <a:avLst/>
          </a:prstGeom>
          <a:noFill/>
          <a:ln>
            <a:solidFill>
              <a:schemeClr val="tx1"/>
            </a:solidFill>
          </a:ln>
        </p:spPr>
        <p:txBody>
          <a:bodyPr wrap="none" rtlCol="0">
            <a:spAutoFit/>
          </a:bodyPr>
          <a:lstStyle/>
          <a:p>
            <a:r>
              <a:rPr lang="en-US" sz="1400" dirty="0" smtClean="0"/>
              <a:t>AFCM Subproject in development </a:t>
            </a:r>
            <a:endParaRPr lang="en-US" sz="1400" dirty="0"/>
          </a:p>
        </p:txBody>
      </p:sp>
      <p:sp>
        <p:nvSpPr>
          <p:cNvPr id="17" name="TextBox 16"/>
          <p:cNvSpPr txBox="1"/>
          <p:nvPr/>
        </p:nvSpPr>
        <p:spPr>
          <a:xfrm>
            <a:off x="9025884" y="6447145"/>
            <a:ext cx="2563843" cy="307777"/>
          </a:xfrm>
          <a:prstGeom prst="rect">
            <a:avLst/>
          </a:prstGeom>
          <a:noFill/>
          <a:ln>
            <a:solidFill>
              <a:schemeClr val="tx1"/>
            </a:solidFill>
          </a:ln>
        </p:spPr>
        <p:txBody>
          <a:bodyPr wrap="none" rtlCol="0">
            <a:spAutoFit/>
          </a:bodyPr>
          <a:lstStyle/>
          <a:p>
            <a:r>
              <a:rPr lang="en-US" sz="1400" dirty="0" smtClean="0"/>
              <a:t>HDV Subproject in development </a:t>
            </a:r>
            <a:endParaRPr lang="en-US" sz="1400" dirty="0"/>
          </a:p>
        </p:txBody>
      </p:sp>
    </p:spTree>
    <p:extLst>
      <p:ext uri="{BB962C8B-B14F-4D97-AF65-F5344CB8AC3E}">
        <p14:creationId xmlns:p14="http://schemas.microsoft.com/office/powerpoint/2010/main" val="1927481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NC-1 Operational View</a:t>
            </a:r>
            <a:endParaRPr lang="en-US" dirty="0"/>
          </a:p>
        </p:txBody>
      </p:sp>
      <p:sp>
        <p:nvSpPr>
          <p:cNvPr id="3" name="Slide Number Placeholder 2"/>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4</a:t>
            </a:fld>
            <a:endParaRPr lang="en-US" dirty="0">
              <a:solidFill>
                <a:prstClr val="black">
                  <a:tint val="75000"/>
                </a:prstClr>
              </a:solidFill>
              <a:latin typeface="Calibri"/>
            </a:endParaRPr>
          </a:p>
        </p:txBody>
      </p:sp>
      <p:pic>
        <p:nvPicPr>
          <p:cNvPr id="4" name="Picture 3">
            <a:extLst>
              <a:ext uri="{FF2B5EF4-FFF2-40B4-BE49-F238E27FC236}">
                <a16:creationId xmlns:a16="http://schemas.microsoft.com/office/drawing/2014/main" id="{FEE33048-78E6-A34E-B2D5-46DB931072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1492" y="729584"/>
            <a:ext cx="10836423" cy="6078727"/>
          </a:xfrm>
          <a:prstGeom prst="rect">
            <a:avLst/>
          </a:prstGeom>
        </p:spPr>
      </p:pic>
    </p:spTree>
    <p:extLst>
      <p:ext uri="{BB962C8B-B14F-4D97-AF65-F5344CB8AC3E}">
        <p14:creationId xmlns:p14="http://schemas.microsoft.com/office/powerpoint/2010/main" val="184927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49599C64-51DF-2E40-8D70-27DC43B8EEBE}"/>
              </a:ext>
            </a:extLst>
          </p:cNvPr>
          <p:cNvSpPr/>
          <p:nvPr/>
        </p:nvSpPr>
        <p:spPr>
          <a:xfrm rot="16200000">
            <a:off x="-1745341" y="3495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87" name="Rectangle 86">
            <a:extLst>
              <a:ext uri="{FF2B5EF4-FFF2-40B4-BE49-F238E27FC236}">
                <a16:creationId xmlns:a16="http://schemas.microsoft.com/office/drawing/2014/main" id="{92EB4A7B-1F98-A247-968F-A8FA98D14687}"/>
              </a:ext>
            </a:extLst>
          </p:cNvPr>
          <p:cNvSpPr/>
          <p:nvPr/>
        </p:nvSpPr>
        <p:spPr>
          <a:xfrm rot="16200000">
            <a:off x="380148" y="3495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133" name="Rectangle 132">
            <a:extLst>
              <a:ext uri="{FF2B5EF4-FFF2-40B4-BE49-F238E27FC236}">
                <a16:creationId xmlns:a16="http://schemas.microsoft.com/office/drawing/2014/main" id="{AC1E1D69-452A-9D4E-9624-E1FA5B6F5407}"/>
              </a:ext>
            </a:extLst>
          </p:cNvPr>
          <p:cNvSpPr/>
          <p:nvPr/>
        </p:nvSpPr>
        <p:spPr>
          <a:xfrm>
            <a:off x="252321" y="1482766"/>
            <a:ext cx="3836843" cy="1620083"/>
          </a:xfrm>
          <a:prstGeom prst="rect">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19" name="Object 18" hidden="1">
            <a:extLst>
              <a:ext uri="{FF2B5EF4-FFF2-40B4-BE49-F238E27FC236}">
                <a16:creationId xmlns:a16="http://schemas.microsoft.com/office/drawing/2014/main" id="{3128C417-82B1-4B91-9AD1-254286D51E5E}"/>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9" name="think-cell Slide" r:id="rId6" imgW="378" imgH="379" progId="TCLayout.ActiveDocument.1">
                  <p:embed/>
                </p:oleObj>
              </mc:Choice>
              <mc:Fallback>
                <p:oleObj name="think-cell Slide" r:id="rId6" imgW="378" imgH="379" progId="TCLayout.ActiveDocument.1">
                  <p:embed/>
                  <p:pic>
                    <p:nvPicPr>
                      <p:cNvPr id="19" name="Object 18" hidden="1">
                        <a:extLst>
                          <a:ext uri="{FF2B5EF4-FFF2-40B4-BE49-F238E27FC236}">
                            <a16:creationId xmlns:a16="http://schemas.microsoft.com/office/drawing/2014/main" id="{3128C417-82B1-4B91-9AD1-254286D51E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8" name="Rectangle 17" hidden="1">
            <a:extLst>
              <a:ext uri="{FF2B5EF4-FFF2-40B4-BE49-F238E27FC236}">
                <a16:creationId xmlns:a16="http://schemas.microsoft.com/office/drawing/2014/main" id="{68C4FBE2-8AC9-4EEB-8D5A-741F0EA30A3D}"/>
              </a:ext>
            </a:extLst>
          </p:cNvPr>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80000"/>
              </a:lnSpc>
              <a:spcBef>
                <a:spcPct val="0"/>
              </a:spcBef>
              <a:spcAft>
                <a:spcPct val="0"/>
              </a:spcAft>
              <a:buClrTx/>
              <a:buSzTx/>
              <a:buFontTx/>
              <a:buNone/>
              <a:tabLst/>
              <a:defRPr/>
            </a:pPr>
            <a:endParaRPr kumimoji="0" lang="en-US" sz="29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Calibri" panose="020F0502020204030204" pitchFamily="34" charset="0"/>
            </a:endParaRPr>
          </a:p>
        </p:txBody>
      </p:sp>
      <p:sp>
        <p:nvSpPr>
          <p:cNvPr id="2" name="Title 1">
            <a:extLst>
              <a:ext uri="{FF2B5EF4-FFF2-40B4-BE49-F238E27FC236}">
                <a16:creationId xmlns:a16="http://schemas.microsoft.com/office/drawing/2014/main" id="{5AD9036E-216F-1D42-9A43-32D05F16C92E}"/>
              </a:ext>
            </a:extLst>
          </p:cNvPr>
          <p:cNvSpPr>
            <a:spLocks noGrp="1"/>
          </p:cNvSpPr>
          <p:nvPr>
            <p:ph type="title"/>
          </p:nvPr>
        </p:nvSpPr>
        <p:spPr>
          <a:xfrm>
            <a:off x="949729" y="10953"/>
            <a:ext cx="10638185" cy="605113"/>
          </a:xfrm>
        </p:spPr>
        <p:txBody>
          <a:bodyPr>
            <a:normAutofit/>
          </a:bodyPr>
          <a:lstStyle/>
          <a:p>
            <a:r>
              <a:rPr lang="en-US" dirty="0"/>
              <a:t>National Campaign Execution</a:t>
            </a:r>
          </a:p>
        </p:txBody>
      </p:sp>
      <p:sp>
        <p:nvSpPr>
          <p:cNvPr id="4" name="Slide Number Placeholder 3">
            <a:extLst>
              <a:ext uri="{FF2B5EF4-FFF2-40B4-BE49-F238E27FC236}">
                <a16:creationId xmlns:a16="http://schemas.microsoft.com/office/drawing/2014/main" id="{575D3986-7A67-4AD3-A790-D6FD0F8ABACF}"/>
              </a:ext>
            </a:extLst>
          </p:cNvPr>
          <p:cNvSpPr>
            <a:spLocks noGrp="1"/>
          </p:cNvSpPr>
          <p:nvPr>
            <p:ph type="sldNum" sz="quarter" idx="12"/>
          </p:nvPr>
        </p:nvSpPr>
        <p:spPr>
          <a:xfrm>
            <a:off x="11213645" y="6592649"/>
            <a:ext cx="978355" cy="26535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C5BA7598-A012-E542-A872-1AEB5EB511B6}"/>
              </a:ext>
            </a:extLst>
          </p:cNvPr>
          <p:cNvSpPr txBox="1"/>
          <p:nvPr/>
        </p:nvSpPr>
        <p:spPr>
          <a:xfrm>
            <a:off x="485432" y="1162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CY2020</a:t>
            </a:r>
          </a:p>
        </p:txBody>
      </p:sp>
      <p:sp>
        <p:nvSpPr>
          <p:cNvPr id="8" name="TextBox 7">
            <a:extLst>
              <a:ext uri="{FF2B5EF4-FFF2-40B4-BE49-F238E27FC236}">
                <a16:creationId xmlns:a16="http://schemas.microsoft.com/office/drawing/2014/main" id="{C9947A6E-652F-494A-9B06-04A9EA33B8FB}"/>
              </a:ext>
            </a:extLst>
          </p:cNvPr>
          <p:cNvSpPr txBox="1"/>
          <p:nvPr/>
        </p:nvSpPr>
        <p:spPr>
          <a:xfrm>
            <a:off x="1605185" y="1162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CY2021</a:t>
            </a:r>
          </a:p>
        </p:txBody>
      </p:sp>
      <p:sp>
        <p:nvSpPr>
          <p:cNvPr id="9" name="TextBox 8">
            <a:extLst>
              <a:ext uri="{FF2B5EF4-FFF2-40B4-BE49-F238E27FC236}">
                <a16:creationId xmlns:a16="http://schemas.microsoft.com/office/drawing/2014/main" id="{3E75E729-B4A9-B943-94B5-1B4571078CE6}"/>
              </a:ext>
            </a:extLst>
          </p:cNvPr>
          <p:cNvSpPr txBox="1"/>
          <p:nvPr/>
        </p:nvSpPr>
        <p:spPr>
          <a:xfrm>
            <a:off x="2670887" y="1162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CY2022</a:t>
            </a:r>
          </a:p>
        </p:txBody>
      </p:sp>
      <p:sp>
        <p:nvSpPr>
          <p:cNvPr id="10" name="TextBox 9">
            <a:extLst>
              <a:ext uri="{FF2B5EF4-FFF2-40B4-BE49-F238E27FC236}">
                <a16:creationId xmlns:a16="http://schemas.microsoft.com/office/drawing/2014/main" id="{B2736CC6-AA5A-A746-8872-784AD6617547}"/>
              </a:ext>
            </a:extLst>
          </p:cNvPr>
          <p:cNvSpPr txBox="1"/>
          <p:nvPr/>
        </p:nvSpPr>
        <p:spPr>
          <a:xfrm>
            <a:off x="3673411" y="1162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1F497D"/>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CY2023</a:t>
            </a:r>
          </a:p>
        </p:txBody>
      </p:sp>
      <p:sp>
        <p:nvSpPr>
          <p:cNvPr id="11" name="TextBox 10">
            <a:extLst>
              <a:ext uri="{FF2B5EF4-FFF2-40B4-BE49-F238E27FC236}">
                <a16:creationId xmlns:a16="http://schemas.microsoft.com/office/drawing/2014/main" id="{11396FF7-C518-D948-BC3E-306C52FC08B5}"/>
              </a:ext>
            </a:extLst>
          </p:cNvPr>
          <p:cNvSpPr txBox="1"/>
          <p:nvPr/>
        </p:nvSpPr>
        <p:spPr>
          <a:xfrm>
            <a:off x="4685939" y="1162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F79646"/>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CY2024</a:t>
            </a:r>
          </a:p>
        </p:txBody>
      </p:sp>
      <p:sp>
        <p:nvSpPr>
          <p:cNvPr id="12" name="TextBox 11">
            <a:extLst>
              <a:ext uri="{FF2B5EF4-FFF2-40B4-BE49-F238E27FC236}">
                <a16:creationId xmlns:a16="http://schemas.microsoft.com/office/drawing/2014/main" id="{E3ADE9B1-8B29-9E49-82A3-B54CC700580D}"/>
              </a:ext>
            </a:extLst>
          </p:cNvPr>
          <p:cNvSpPr txBox="1"/>
          <p:nvPr/>
        </p:nvSpPr>
        <p:spPr>
          <a:xfrm>
            <a:off x="5814823" y="1162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CY2025</a:t>
            </a:r>
          </a:p>
        </p:txBody>
      </p:sp>
      <p:sp>
        <p:nvSpPr>
          <p:cNvPr id="63" name="TextBox 62">
            <a:extLst>
              <a:ext uri="{FF2B5EF4-FFF2-40B4-BE49-F238E27FC236}">
                <a16:creationId xmlns:a16="http://schemas.microsoft.com/office/drawing/2014/main" id="{4DE0FF6C-84B5-9E4B-8622-37E3763470A4}"/>
              </a:ext>
            </a:extLst>
          </p:cNvPr>
          <p:cNvSpPr txBox="1"/>
          <p:nvPr/>
        </p:nvSpPr>
        <p:spPr>
          <a:xfrm>
            <a:off x="6871572" y="1162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1F497D"/>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CY2026</a:t>
            </a:r>
          </a:p>
        </p:txBody>
      </p:sp>
      <p:sp>
        <p:nvSpPr>
          <p:cNvPr id="64" name="TextBox 63">
            <a:extLst>
              <a:ext uri="{FF2B5EF4-FFF2-40B4-BE49-F238E27FC236}">
                <a16:creationId xmlns:a16="http://schemas.microsoft.com/office/drawing/2014/main" id="{E26C4402-6F3B-6C4F-9C04-FF2D9F0945C7}"/>
              </a:ext>
            </a:extLst>
          </p:cNvPr>
          <p:cNvSpPr txBox="1"/>
          <p:nvPr/>
        </p:nvSpPr>
        <p:spPr>
          <a:xfrm>
            <a:off x="7912505" y="1162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1F497D"/>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CY2027</a:t>
            </a:r>
          </a:p>
        </p:txBody>
      </p:sp>
      <p:sp>
        <p:nvSpPr>
          <p:cNvPr id="105" name="TextBox 104">
            <a:extLst>
              <a:ext uri="{FF2B5EF4-FFF2-40B4-BE49-F238E27FC236}">
                <a16:creationId xmlns:a16="http://schemas.microsoft.com/office/drawing/2014/main" id="{588897B9-BF80-43F3-B07A-4A4E7A36ACFA}"/>
              </a:ext>
            </a:extLst>
          </p:cNvPr>
          <p:cNvSpPr txBox="1"/>
          <p:nvPr/>
        </p:nvSpPr>
        <p:spPr>
          <a:xfrm>
            <a:off x="8982901" y="1171827"/>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sz="1150" b="1" baseline="0">
                <a:solidFill>
                  <a:srgbClr val="F79646"/>
                </a:solidFill>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CY2028</a:t>
            </a:r>
          </a:p>
        </p:txBody>
      </p:sp>
      <p:sp>
        <p:nvSpPr>
          <p:cNvPr id="135" name="Rectangle 134">
            <a:extLst>
              <a:ext uri="{FF2B5EF4-FFF2-40B4-BE49-F238E27FC236}">
                <a16:creationId xmlns:a16="http://schemas.microsoft.com/office/drawing/2014/main" id="{CB059527-E600-47DE-9B2E-24A13930EF3A}"/>
              </a:ext>
            </a:extLst>
          </p:cNvPr>
          <p:cNvSpPr/>
          <p:nvPr/>
        </p:nvSpPr>
        <p:spPr>
          <a:xfrm>
            <a:off x="158750" y="739580"/>
            <a:ext cx="11917124" cy="5853069"/>
          </a:xfrm>
          <a:prstGeom prst="rect">
            <a:avLst/>
          </a:prstGeom>
          <a:noFill/>
          <a:ln w="25400" cap="flat" cmpd="sng" algn="ctr">
            <a:solidFill>
              <a:srgbClr val="00ADE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a:ea typeface="+mn-ea"/>
              <a:cs typeface="+mn-cs"/>
            </a:endParaRPr>
          </a:p>
        </p:txBody>
      </p:sp>
      <p:sp>
        <p:nvSpPr>
          <p:cNvPr id="89" name="Rectangle 88">
            <a:extLst>
              <a:ext uri="{FF2B5EF4-FFF2-40B4-BE49-F238E27FC236}">
                <a16:creationId xmlns:a16="http://schemas.microsoft.com/office/drawing/2014/main" id="{C0F23B84-5322-8D45-9287-5D81A08C4C77}"/>
              </a:ext>
            </a:extLst>
          </p:cNvPr>
          <p:cNvSpPr/>
          <p:nvPr/>
        </p:nvSpPr>
        <p:spPr>
          <a:xfrm rot="16200000">
            <a:off x="2505638" y="3495576"/>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91" name="Rectangle 90">
            <a:extLst>
              <a:ext uri="{FF2B5EF4-FFF2-40B4-BE49-F238E27FC236}">
                <a16:creationId xmlns:a16="http://schemas.microsoft.com/office/drawing/2014/main" id="{768710F6-2AC3-964C-A6AD-50D8D2172A72}"/>
              </a:ext>
            </a:extLst>
          </p:cNvPr>
          <p:cNvSpPr/>
          <p:nvPr/>
        </p:nvSpPr>
        <p:spPr>
          <a:xfrm rot="16200000">
            <a:off x="4631126" y="3495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93" name="Rectangle 92">
            <a:extLst>
              <a:ext uri="{FF2B5EF4-FFF2-40B4-BE49-F238E27FC236}">
                <a16:creationId xmlns:a16="http://schemas.microsoft.com/office/drawing/2014/main" id="{ADB1B6DB-15C9-E246-863D-E934E2E1ACE7}"/>
              </a:ext>
            </a:extLst>
          </p:cNvPr>
          <p:cNvSpPr/>
          <p:nvPr/>
        </p:nvSpPr>
        <p:spPr>
          <a:xfrm rot="16200000">
            <a:off x="6756615" y="3495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95" name="Rectangle 94">
            <a:extLst>
              <a:ext uri="{FF2B5EF4-FFF2-40B4-BE49-F238E27FC236}">
                <a16:creationId xmlns:a16="http://schemas.microsoft.com/office/drawing/2014/main" id="{708F08BC-B1F5-9649-A25E-8B3779F5FDC1}"/>
              </a:ext>
            </a:extLst>
          </p:cNvPr>
          <p:cNvSpPr/>
          <p:nvPr/>
        </p:nvSpPr>
        <p:spPr>
          <a:xfrm rot="16200000">
            <a:off x="8889789" y="3495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97" name="TextBox 96">
            <a:extLst>
              <a:ext uri="{FF2B5EF4-FFF2-40B4-BE49-F238E27FC236}">
                <a16:creationId xmlns:a16="http://schemas.microsoft.com/office/drawing/2014/main" id="{5163552F-06BB-F84F-814D-AD89387C016D}"/>
              </a:ext>
            </a:extLst>
          </p:cNvPr>
          <p:cNvSpPr txBox="1"/>
          <p:nvPr/>
        </p:nvSpPr>
        <p:spPr>
          <a:xfrm>
            <a:off x="11067662" y="1205241"/>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CY2030</a:t>
            </a:r>
          </a:p>
        </p:txBody>
      </p:sp>
      <p:sp>
        <p:nvSpPr>
          <p:cNvPr id="98" name="TextBox 97">
            <a:extLst>
              <a:ext uri="{FF2B5EF4-FFF2-40B4-BE49-F238E27FC236}">
                <a16:creationId xmlns:a16="http://schemas.microsoft.com/office/drawing/2014/main" id="{CF3D90F2-3CE9-3D41-9926-B34C14106D50}"/>
              </a:ext>
            </a:extLst>
          </p:cNvPr>
          <p:cNvSpPr txBox="1"/>
          <p:nvPr/>
        </p:nvSpPr>
        <p:spPr>
          <a:xfrm>
            <a:off x="9995123" y="1177638"/>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CY2029</a:t>
            </a:r>
          </a:p>
        </p:txBody>
      </p:sp>
      <p:cxnSp>
        <p:nvCxnSpPr>
          <p:cNvPr id="99" name="Straight Arrow Connector 98">
            <a:extLst>
              <a:ext uri="{FF2B5EF4-FFF2-40B4-BE49-F238E27FC236}">
                <a16:creationId xmlns:a16="http://schemas.microsoft.com/office/drawing/2014/main" id="{A781972F-B306-284D-8DC7-F5C1AB4D200D}"/>
              </a:ext>
            </a:extLst>
          </p:cNvPr>
          <p:cNvCxnSpPr>
            <a:cxnSpLocks/>
          </p:cNvCxnSpPr>
          <p:nvPr/>
        </p:nvCxnSpPr>
        <p:spPr>
          <a:xfrm>
            <a:off x="379321" y="1412330"/>
            <a:ext cx="1162089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5A072B4E-C126-AA40-B0DD-C4D899FE271D}"/>
              </a:ext>
            </a:extLst>
          </p:cNvPr>
          <p:cNvSpPr/>
          <p:nvPr/>
        </p:nvSpPr>
        <p:spPr>
          <a:xfrm>
            <a:off x="2364945" y="3973830"/>
            <a:ext cx="2124748" cy="287899"/>
          </a:xfrm>
          <a:prstGeom prst="rect">
            <a:avLst/>
          </a:prstGeom>
        </p:spPr>
        <p:txBody>
          <a:bodyPr wrap="none">
            <a:sp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Complex Operations</a:t>
            </a:r>
          </a:p>
        </p:txBody>
      </p:sp>
      <p:sp>
        <p:nvSpPr>
          <p:cNvPr id="101" name="Rectangle 100">
            <a:extLst>
              <a:ext uri="{FF2B5EF4-FFF2-40B4-BE49-F238E27FC236}">
                <a16:creationId xmlns:a16="http://schemas.microsoft.com/office/drawing/2014/main" id="{C7EE3DCD-7517-2F48-9475-BE3C5315B7D8}"/>
              </a:ext>
            </a:extLst>
          </p:cNvPr>
          <p:cNvSpPr/>
          <p:nvPr/>
        </p:nvSpPr>
        <p:spPr>
          <a:xfrm>
            <a:off x="5291460" y="5122247"/>
            <a:ext cx="2533005" cy="298559"/>
          </a:xfrm>
          <a:prstGeom prst="rect">
            <a:avLst/>
          </a:prstGeom>
        </p:spPr>
        <p:txBody>
          <a:bodyPr wrap="square">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High Volume Vertiports </a:t>
            </a:r>
          </a:p>
        </p:txBody>
      </p:sp>
      <p:sp>
        <p:nvSpPr>
          <p:cNvPr id="102" name="Rectangle 101">
            <a:extLst>
              <a:ext uri="{FF2B5EF4-FFF2-40B4-BE49-F238E27FC236}">
                <a16:creationId xmlns:a16="http://schemas.microsoft.com/office/drawing/2014/main" id="{A6A83334-9E1D-8C4D-AC95-505A6FC9800F}"/>
              </a:ext>
            </a:extLst>
          </p:cNvPr>
          <p:cNvSpPr/>
          <p:nvPr/>
        </p:nvSpPr>
        <p:spPr>
          <a:xfrm>
            <a:off x="8775407" y="6225292"/>
            <a:ext cx="2117915" cy="287899"/>
          </a:xfrm>
          <a:prstGeom prst="rect">
            <a:avLst/>
          </a:prstGeom>
        </p:spPr>
        <p:txBody>
          <a:bodyPr wrap="square">
            <a:sp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Scaled Urban Demo</a:t>
            </a:r>
          </a:p>
        </p:txBody>
      </p:sp>
      <p:sp>
        <p:nvSpPr>
          <p:cNvPr id="103" name="Rectangle 102">
            <a:extLst>
              <a:ext uri="{FF2B5EF4-FFF2-40B4-BE49-F238E27FC236}">
                <a16:creationId xmlns:a16="http://schemas.microsoft.com/office/drawing/2014/main" id="{BE967741-758F-D642-AA9D-1EF4A77A3A34}"/>
              </a:ext>
            </a:extLst>
          </p:cNvPr>
          <p:cNvSpPr/>
          <p:nvPr/>
        </p:nvSpPr>
        <p:spPr>
          <a:xfrm>
            <a:off x="1351724" y="3301375"/>
            <a:ext cx="2479137" cy="23267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6" name="Rectangle 105">
            <a:extLst>
              <a:ext uri="{FF2B5EF4-FFF2-40B4-BE49-F238E27FC236}">
                <a16:creationId xmlns:a16="http://schemas.microsoft.com/office/drawing/2014/main" id="{0024BD4F-EAAB-3C4D-8AF6-403876FE3BB4}"/>
              </a:ext>
            </a:extLst>
          </p:cNvPr>
          <p:cNvSpPr/>
          <p:nvPr/>
        </p:nvSpPr>
        <p:spPr>
          <a:xfrm>
            <a:off x="3844219" y="3301375"/>
            <a:ext cx="244945" cy="237802"/>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7" name="Rectangle 106">
            <a:extLst>
              <a:ext uri="{FF2B5EF4-FFF2-40B4-BE49-F238E27FC236}">
                <a16:creationId xmlns:a16="http://schemas.microsoft.com/office/drawing/2014/main" id="{0A52F856-2399-2C41-9431-75BAB60834F4}"/>
              </a:ext>
            </a:extLst>
          </p:cNvPr>
          <p:cNvSpPr/>
          <p:nvPr/>
        </p:nvSpPr>
        <p:spPr>
          <a:xfrm>
            <a:off x="288979" y="1659314"/>
            <a:ext cx="1307328" cy="263946"/>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NC-DT</a:t>
            </a:r>
          </a:p>
        </p:txBody>
      </p:sp>
      <p:sp>
        <p:nvSpPr>
          <p:cNvPr id="108" name="Rectangle 107">
            <a:extLst>
              <a:ext uri="{FF2B5EF4-FFF2-40B4-BE49-F238E27FC236}">
                <a16:creationId xmlns:a16="http://schemas.microsoft.com/office/drawing/2014/main" id="{3C057CB8-5AAB-4A4C-97DE-C4833085DE24}"/>
              </a:ext>
            </a:extLst>
          </p:cNvPr>
          <p:cNvSpPr/>
          <p:nvPr/>
        </p:nvSpPr>
        <p:spPr>
          <a:xfrm>
            <a:off x="1596307" y="1665017"/>
            <a:ext cx="365760" cy="258243"/>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9" name="Rectangle 108">
            <a:extLst>
              <a:ext uri="{FF2B5EF4-FFF2-40B4-BE49-F238E27FC236}">
                <a16:creationId xmlns:a16="http://schemas.microsoft.com/office/drawing/2014/main" id="{A8531BEC-AC19-7C44-8F0C-CD2B8565A67A}"/>
              </a:ext>
            </a:extLst>
          </p:cNvPr>
          <p:cNvSpPr/>
          <p:nvPr/>
        </p:nvSpPr>
        <p:spPr>
          <a:xfrm>
            <a:off x="241410" y="1958819"/>
            <a:ext cx="2361865" cy="287899"/>
          </a:xfrm>
          <a:prstGeom prst="rect">
            <a:avLst/>
          </a:prstGeom>
        </p:spPr>
        <p:txBody>
          <a:bodyPr wrap="none">
            <a:sp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Developmental Testing</a:t>
            </a:r>
          </a:p>
        </p:txBody>
      </p:sp>
      <p:sp>
        <p:nvSpPr>
          <p:cNvPr id="110" name="Rectangle 109">
            <a:extLst>
              <a:ext uri="{FF2B5EF4-FFF2-40B4-BE49-F238E27FC236}">
                <a16:creationId xmlns:a16="http://schemas.microsoft.com/office/drawing/2014/main" id="{6A049573-186A-1D42-8354-373CE51C9EB5}"/>
              </a:ext>
            </a:extLst>
          </p:cNvPr>
          <p:cNvSpPr/>
          <p:nvPr/>
        </p:nvSpPr>
        <p:spPr>
          <a:xfrm>
            <a:off x="945334" y="2351418"/>
            <a:ext cx="2035609" cy="303850"/>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NC-1</a:t>
            </a:r>
          </a:p>
        </p:txBody>
      </p:sp>
      <p:sp>
        <p:nvSpPr>
          <p:cNvPr id="111" name="Rectangle 110">
            <a:extLst>
              <a:ext uri="{FF2B5EF4-FFF2-40B4-BE49-F238E27FC236}">
                <a16:creationId xmlns:a16="http://schemas.microsoft.com/office/drawing/2014/main" id="{59E27A2C-3070-0047-9599-43428ABE95FA}"/>
              </a:ext>
            </a:extLst>
          </p:cNvPr>
          <p:cNvSpPr/>
          <p:nvPr/>
        </p:nvSpPr>
        <p:spPr>
          <a:xfrm>
            <a:off x="2414468" y="2733061"/>
            <a:ext cx="1050462" cy="273487"/>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NC-1</a:t>
            </a:r>
          </a:p>
        </p:txBody>
      </p:sp>
      <p:sp>
        <p:nvSpPr>
          <p:cNvPr id="112" name="Rectangle 111">
            <a:extLst>
              <a:ext uri="{FF2B5EF4-FFF2-40B4-BE49-F238E27FC236}">
                <a16:creationId xmlns:a16="http://schemas.microsoft.com/office/drawing/2014/main" id="{B3FD78D2-65ED-444C-A483-00130A72B661}"/>
              </a:ext>
            </a:extLst>
          </p:cNvPr>
          <p:cNvSpPr/>
          <p:nvPr/>
        </p:nvSpPr>
        <p:spPr>
          <a:xfrm>
            <a:off x="413118" y="2741750"/>
            <a:ext cx="2044588" cy="298331"/>
          </a:xfrm>
          <a:prstGeom prst="rect">
            <a:avLst/>
          </a:prstGeom>
        </p:spPr>
        <p:txBody>
          <a:bodyPr wrap="square">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Operational Safety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3" name="Rectangle 112">
            <a:extLst>
              <a:ext uri="{FF2B5EF4-FFF2-40B4-BE49-F238E27FC236}">
                <a16:creationId xmlns:a16="http://schemas.microsoft.com/office/drawing/2014/main" id="{EA82F990-854D-D648-8A7E-5B00AC30B35C}"/>
              </a:ext>
            </a:extLst>
          </p:cNvPr>
          <p:cNvSpPr/>
          <p:nvPr/>
        </p:nvSpPr>
        <p:spPr>
          <a:xfrm>
            <a:off x="2371310" y="4340009"/>
            <a:ext cx="4683290" cy="2596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5" name="Rectangle 114">
            <a:extLst>
              <a:ext uri="{FF2B5EF4-FFF2-40B4-BE49-F238E27FC236}">
                <a16:creationId xmlns:a16="http://schemas.microsoft.com/office/drawing/2014/main" id="{BC1669CA-1DA7-EF48-A833-E997DA38FF5D}"/>
              </a:ext>
            </a:extLst>
          </p:cNvPr>
          <p:cNvSpPr/>
          <p:nvPr/>
        </p:nvSpPr>
        <p:spPr>
          <a:xfrm>
            <a:off x="3367171" y="3606886"/>
            <a:ext cx="1563538" cy="252435"/>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NC-2</a:t>
            </a:r>
          </a:p>
        </p:txBody>
      </p:sp>
      <p:sp>
        <p:nvSpPr>
          <p:cNvPr id="116" name="Rectangle 115">
            <a:extLst>
              <a:ext uri="{FF2B5EF4-FFF2-40B4-BE49-F238E27FC236}">
                <a16:creationId xmlns:a16="http://schemas.microsoft.com/office/drawing/2014/main" id="{88C1566C-A107-4447-9258-E547DCDBC1EA}"/>
              </a:ext>
            </a:extLst>
          </p:cNvPr>
          <p:cNvSpPr/>
          <p:nvPr/>
        </p:nvSpPr>
        <p:spPr>
          <a:xfrm>
            <a:off x="4547644" y="3914783"/>
            <a:ext cx="1047373" cy="296227"/>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NC-2</a:t>
            </a:r>
          </a:p>
        </p:txBody>
      </p:sp>
      <p:sp>
        <p:nvSpPr>
          <p:cNvPr id="117" name="Rectangle 116">
            <a:extLst>
              <a:ext uri="{FF2B5EF4-FFF2-40B4-BE49-F238E27FC236}">
                <a16:creationId xmlns:a16="http://schemas.microsoft.com/office/drawing/2014/main" id="{D6BE562B-2C1A-4849-A952-4F1528A82DB0}"/>
              </a:ext>
            </a:extLst>
          </p:cNvPr>
          <p:cNvSpPr/>
          <p:nvPr/>
        </p:nvSpPr>
        <p:spPr>
          <a:xfrm>
            <a:off x="5602705" y="4718631"/>
            <a:ext cx="2422192" cy="260765"/>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NC-3</a:t>
            </a:r>
          </a:p>
        </p:txBody>
      </p:sp>
      <p:sp>
        <p:nvSpPr>
          <p:cNvPr id="118" name="Rectangle 117">
            <a:extLst>
              <a:ext uri="{FF2B5EF4-FFF2-40B4-BE49-F238E27FC236}">
                <a16:creationId xmlns:a16="http://schemas.microsoft.com/office/drawing/2014/main" id="{E37B2A11-82BE-CC44-8DC0-57C9A6A80E63}"/>
              </a:ext>
            </a:extLst>
          </p:cNvPr>
          <p:cNvSpPr/>
          <p:nvPr/>
        </p:nvSpPr>
        <p:spPr>
          <a:xfrm>
            <a:off x="7728191" y="5052719"/>
            <a:ext cx="1062743" cy="290135"/>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NC-3</a:t>
            </a:r>
          </a:p>
        </p:txBody>
      </p:sp>
      <p:sp>
        <p:nvSpPr>
          <p:cNvPr id="119" name="Rectangle 118">
            <a:extLst>
              <a:ext uri="{FF2B5EF4-FFF2-40B4-BE49-F238E27FC236}">
                <a16:creationId xmlns:a16="http://schemas.microsoft.com/office/drawing/2014/main" id="{A0D3214B-2B3A-854D-96B1-841212473E3F}"/>
              </a:ext>
            </a:extLst>
          </p:cNvPr>
          <p:cNvSpPr/>
          <p:nvPr/>
        </p:nvSpPr>
        <p:spPr>
          <a:xfrm>
            <a:off x="8798621" y="5814958"/>
            <a:ext cx="2600637" cy="271500"/>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NC-4</a:t>
            </a:r>
          </a:p>
        </p:txBody>
      </p:sp>
      <p:sp>
        <p:nvSpPr>
          <p:cNvPr id="120" name="Rectangle 119">
            <a:extLst>
              <a:ext uri="{FF2B5EF4-FFF2-40B4-BE49-F238E27FC236}">
                <a16:creationId xmlns:a16="http://schemas.microsoft.com/office/drawing/2014/main" id="{287C6F7C-DA80-D44D-B078-B389B4B5C11B}"/>
              </a:ext>
            </a:extLst>
          </p:cNvPr>
          <p:cNvSpPr/>
          <p:nvPr/>
        </p:nvSpPr>
        <p:spPr>
          <a:xfrm>
            <a:off x="10924109" y="6178155"/>
            <a:ext cx="1076103" cy="306024"/>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NC-4</a:t>
            </a:r>
          </a:p>
        </p:txBody>
      </p:sp>
      <p:sp>
        <p:nvSpPr>
          <p:cNvPr id="125" name="Rectangle 124">
            <a:extLst>
              <a:ext uri="{FF2B5EF4-FFF2-40B4-BE49-F238E27FC236}">
                <a16:creationId xmlns:a16="http://schemas.microsoft.com/office/drawing/2014/main" id="{89EF00C8-674F-B343-ABE9-39B6929D9BDB}"/>
              </a:ext>
            </a:extLst>
          </p:cNvPr>
          <p:cNvSpPr/>
          <p:nvPr/>
        </p:nvSpPr>
        <p:spPr>
          <a:xfrm>
            <a:off x="3546152" y="5472988"/>
            <a:ext cx="6866183" cy="2378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27" name="Group 126">
            <a:extLst>
              <a:ext uri="{FF2B5EF4-FFF2-40B4-BE49-F238E27FC236}">
                <a16:creationId xmlns:a16="http://schemas.microsoft.com/office/drawing/2014/main" id="{C0E1E234-DFEB-CF4D-97BD-F0C2CC0C313C}"/>
              </a:ext>
            </a:extLst>
          </p:cNvPr>
          <p:cNvGrpSpPr/>
          <p:nvPr/>
        </p:nvGrpSpPr>
        <p:grpSpPr>
          <a:xfrm>
            <a:off x="6557963" y="1542497"/>
            <a:ext cx="5208376" cy="1899180"/>
            <a:chOff x="6557963" y="1773997"/>
            <a:chExt cx="5208376" cy="1899180"/>
          </a:xfrm>
        </p:grpSpPr>
        <p:sp>
          <p:nvSpPr>
            <p:cNvPr id="128" name="Rectangle 127">
              <a:extLst>
                <a:ext uri="{FF2B5EF4-FFF2-40B4-BE49-F238E27FC236}">
                  <a16:creationId xmlns:a16="http://schemas.microsoft.com/office/drawing/2014/main" id="{14A96FF5-E254-6E4A-837C-86A5ADCA7DD3}"/>
                </a:ext>
              </a:extLst>
            </p:cNvPr>
            <p:cNvSpPr/>
            <p:nvPr/>
          </p:nvSpPr>
          <p:spPr>
            <a:xfrm>
              <a:off x="6557963" y="1773997"/>
              <a:ext cx="5208376" cy="189918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Legend</a:t>
              </a:r>
            </a:p>
          </p:txBody>
        </p:sp>
        <p:sp>
          <p:nvSpPr>
            <p:cNvPr id="129" name="Rectangle 128">
              <a:extLst>
                <a:ext uri="{FF2B5EF4-FFF2-40B4-BE49-F238E27FC236}">
                  <a16:creationId xmlns:a16="http://schemas.microsoft.com/office/drawing/2014/main" id="{0B4CBAEB-6B8E-F846-A0B2-74858C4FA85A}"/>
                </a:ext>
              </a:extLst>
            </p:cNvPr>
            <p:cNvSpPr/>
            <p:nvPr/>
          </p:nvSpPr>
          <p:spPr>
            <a:xfrm>
              <a:off x="6702531" y="2148991"/>
              <a:ext cx="4973219" cy="2743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Research and Capability Development</a:t>
              </a:r>
            </a:p>
          </p:txBody>
        </p:sp>
        <p:sp>
          <p:nvSpPr>
            <p:cNvPr id="130" name="Rectangle 129">
              <a:extLst>
                <a:ext uri="{FF2B5EF4-FFF2-40B4-BE49-F238E27FC236}">
                  <a16:creationId xmlns:a16="http://schemas.microsoft.com/office/drawing/2014/main" id="{23162D89-2603-C947-82B8-24E0F30B4970}"/>
                </a:ext>
              </a:extLst>
            </p:cNvPr>
            <p:cNvSpPr/>
            <p:nvPr/>
          </p:nvSpPr>
          <p:spPr>
            <a:xfrm>
              <a:off x="6698119" y="2501724"/>
              <a:ext cx="4973219" cy="27432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Integration of Automated Systems Flight Testing</a:t>
              </a:r>
            </a:p>
          </p:txBody>
        </p:sp>
        <p:sp>
          <p:nvSpPr>
            <p:cNvPr id="131" name="Rectangle 130">
              <a:extLst>
                <a:ext uri="{FF2B5EF4-FFF2-40B4-BE49-F238E27FC236}">
                  <a16:creationId xmlns:a16="http://schemas.microsoft.com/office/drawing/2014/main" id="{D350E789-4A7B-B645-85D2-7F986AEBADF7}"/>
                </a:ext>
              </a:extLst>
            </p:cNvPr>
            <p:cNvSpPr/>
            <p:nvPr/>
          </p:nvSpPr>
          <p:spPr>
            <a:xfrm>
              <a:off x="6700754" y="2852817"/>
              <a:ext cx="4973219" cy="274320"/>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lIns="0" tIns="0" rIns="0" bIns="0" rtlCol="0" anchor="b" anchorCtr="0"/>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NC Series Development</a:t>
              </a:r>
            </a:p>
          </p:txBody>
        </p:sp>
        <p:sp>
          <p:nvSpPr>
            <p:cNvPr id="132" name="Rectangle 131">
              <a:extLst>
                <a:ext uri="{FF2B5EF4-FFF2-40B4-BE49-F238E27FC236}">
                  <a16:creationId xmlns:a16="http://schemas.microsoft.com/office/drawing/2014/main" id="{60299B6E-F0D2-5546-B9F7-817A1739C7A9}"/>
                </a:ext>
              </a:extLst>
            </p:cNvPr>
            <p:cNvSpPr/>
            <p:nvPr/>
          </p:nvSpPr>
          <p:spPr>
            <a:xfrm>
              <a:off x="6698118" y="3231238"/>
              <a:ext cx="4973219" cy="274320"/>
            </a:xfrm>
            <a:prstGeom prst="rect">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lIns="0" tIns="0" rIns="0" bIns="0" rtlCol="0" anchor="b" anchorCtr="0"/>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NC Series Operational Demonstrations</a:t>
              </a:r>
            </a:p>
          </p:txBody>
        </p:sp>
      </p:grpSp>
      <p:sp>
        <p:nvSpPr>
          <p:cNvPr id="59" name="Rectangle 58">
            <a:extLst>
              <a:ext uri="{FF2B5EF4-FFF2-40B4-BE49-F238E27FC236}">
                <a16:creationId xmlns:a16="http://schemas.microsoft.com/office/drawing/2014/main" id="{CEFEF44E-5407-454B-9505-88511AC39275}"/>
              </a:ext>
            </a:extLst>
          </p:cNvPr>
          <p:cNvSpPr/>
          <p:nvPr/>
        </p:nvSpPr>
        <p:spPr>
          <a:xfrm>
            <a:off x="6809655" y="4347138"/>
            <a:ext cx="244945" cy="237802"/>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0" name="Rectangle 59">
            <a:extLst>
              <a:ext uri="{FF2B5EF4-FFF2-40B4-BE49-F238E27FC236}">
                <a16:creationId xmlns:a16="http://schemas.microsoft.com/office/drawing/2014/main" id="{46311D60-5204-9F42-B350-7C3FD8035F74}"/>
              </a:ext>
            </a:extLst>
          </p:cNvPr>
          <p:cNvSpPr/>
          <p:nvPr/>
        </p:nvSpPr>
        <p:spPr>
          <a:xfrm>
            <a:off x="9222294" y="5475402"/>
            <a:ext cx="244945" cy="237802"/>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1" name="Rectangle 60">
            <a:extLst>
              <a:ext uri="{FF2B5EF4-FFF2-40B4-BE49-F238E27FC236}">
                <a16:creationId xmlns:a16="http://schemas.microsoft.com/office/drawing/2014/main" id="{25E2DDC5-CF86-9B45-A61C-8DD919586275}"/>
              </a:ext>
            </a:extLst>
          </p:cNvPr>
          <p:cNvSpPr/>
          <p:nvPr/>
        </p:nvSpPr>
        <p:spPr>
          <a:xfrm>
            <a:off x="10425692" y="5475402"/>
            <a:ext cx="244945" cy="237802"/>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2" name="Rectangle 61">
            <a:extLst>
              <a:ext uri="{FF2B5EF4-FFF2-40B4-BE49-F238E27FC236}">
                <a16:creationId xmlns:a16="http://schemas.microsoft.com/office/drawing/2014/main" id="{0B400371-64AF-554C-92B0-1353B2D1F3DD}"/>
              </a:ext>
            </a:extLst>
          </p:cNvPr>
          <p:cNvSpPr/>
          <p:nvPr/>
        </p:nvSpPr>
        <p:spPr>
          <a:xfrm>
            <a:off x="5814823" y="4347138"/>
            <a:ext cx="244945" cy="237802"/>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873140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010BFD-39F3-432C-9D81-1B4C80EA36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31778"/>
            <a:ext cx="12192000" cy="6858000"/>
          </a:xfrm>
          <a:prstGeom prst="rect">
            <a:avLst/>
          </a:prstGeom>
        </p:spPr>
      </p:pic>
      <p:sp>
        <p:nvSpPr>
          <p:cNvPr id="20" name="TextBox 19">
            <a:extLst>
              <a:ext uri="{FF2B5EF4-FFF2-40B4-BE49-F238E27FC236}">
                <a16:creationId xmlns:a16="http://schemas.microsoft.com/office/drawing/2014/main" id="{D41F46FC-6696-4B96-9DCE-F700BD82DC10}"/>
              </a:ext>
            </a:extLst>
          </p:cNvPr>
          <p:cNvSpPr txBox="1"/>
          <p:nvPr/>
        </p:nvSpPr>
        <p:spPr>
          <a:xfrm>
            <a:off x="2420987" y="123854"/>
            <a:ext cx="9657282" cy="523220"/>
          </a:xfrm>
          <a:prstGeom prst="rect">
            <a:avLst/>
          </a:prstGeom>
          <a:noFill/>
          <a:effectLst>
            <a:outerShdw blurRad="12700" dist="25400" dir="2400000" algn="ctr" rotWithShape="0">
              <a:schemeClr val="tx1"/>
            </a:outerShdw>
          </a:effectLst>
        </p:spPr>
        <p:txBody>
          <a:bodyPr wrap="square" rtlCol="0">
            <a:spAutoFit/>
          </a:bodyPr>
          <a:lstStyle/>
          <a:p>
            <a:pPr algn="r"/>
            <a:r>
              <a:rPr lang="en-US" sz="2800" b="1" dirty="0" smtClean="0">
                <a:solidFill>
                  <a:schemeClr val="bg1"/>
                </a:solidFill>
              </a:rPr>
              <a:t>AFCM Focus in the NASA </a:t>
            </a:r>
            <a:r>
              <a:rPr lang="en-US" sz="2800" b="1" dirty="0">
                <a:solidFill>
                  <a:schemeClr val="bg1"/>
                </a:solidFill>
              </a:rPr>
              <a:t>NC-2 Complex Operations OV-1</a:t>
            </a:r>
          </a:p>
        </p:txBody>
      </p:sp>
      <p:grpSp>
        <p:nvGrpSpPr>
          <p:cNvPr id="26" name="Group 25">
            <a:extLst>
              <a:ext uri="{FF2B5EF4-FFF2-40B4-BE49-F238E27FC236}">
                <a16:creationId xmlns:a16="http://schemas.microsoft.com/office/drawing/2014/main" id="{2B682734-38ED-4A06-8B1A-6A6F55CC3002}"/>
              </a:ext>
            </a:extLst>
          </p:cNvPr>
          <p:cNvGrpSpPr/>
          <p:nvPr/>
        </p:nvGrpSpPr>
        <p:grpSpPr>
          <a:xfrm>
            <a:off x="108721" y="107615"/>
            <a:ext cx="1899583" cy="479488"/>
            <a:chOff x="108721" y="107615"/>
            <a:chExt cx="1899583" cy="479488"/>
          </a:xfrm>
        </p:grpSpPr>
        <p:sp>
          <p:nvSpPr>
            <p:cNvPr id="28" name="TextBox 27">
              <a:extLst>
                <a:ext uri="{FF2B5EF4-FFF2-40B4-BE49-F238E27FC236}">
                  <a16:creationId xmlns:a16="http://schemas.microsoft.com/office/drawing/2014/main" id="{9025992D-4C30-4AA2-86FB-089DD8D644CD}"/>
                </a:ext>
              </a:extLst>
            </p:cNvPr>
            <p:cNvSpPr txBox="1"/>
            <p:nvPr/>
          </p:nvSpPr>
          <p:spPr>
            <a:xfrm>
              <a:off x="627798" y="183885"/>
              <a:ext cx="1380506" cy="400110"/>
            </a:xfrm>
            <a:prstGeom prst="rect">
              <a:avLst/>
            </a:prstGeom>
            <a:noFill/>
          </p:spPr>
          <p:txBody>
            <a:bodyPr wrap="none" rtlCol="0">
              <a:spAutoFit/>
            </a:bodyPr>
            <a:lstStyle/>
            <a:p>
              <a:r>
                <a:rPr lang="en-US" sz="1000" dirty="0">
                  <a:latin typeface="Arial Narrow" panose="020B0606020202030204" pitchFamily="34" charset="0"/>
                </a:rPr>
                <a:t>National Aeronautics and </a:t>
              </a:r>
              <a:br>
                <a:rPr lang="en-US" sz="1000" dirty="0">
                  <a:latin typeface="Arial Narrow" panose="020B0606020202030204" pitchFamily="34" charset="0"/>
                </a:rPr>
              </a:br>
              <a:r>
                <a:rPr lang="en-US" sz="1000" dirty="0">
                  <a:latin typeface="Arial Narrow" panose="020B0606020202030204" pitchFamily="34" charset="0"/>
                </a:rPr>
                <a:t>Space Administration</a:t>
              </a:r>
            </a:p>
          </p:txBody>
        </p:sp>
        <p:cxnSp>
          <p:nvCxnSpPr>
            <p:cNvPr id="29" name="Straight Connector 28">
              <a:extLst>
                <a:ext uri="{FF2B5EF4-FFF2-40B4-BE49-F238E27FC236}">
                  <a16:creationId xmlns:a16="http://schemas.microsoft.com/office/drawing/2014/main" id="{A5245BC8-14FE-4344-8673-741FCBD5BBD4}"/>
                </a:ext>
              </a:extLst>
            </p:cNvPr>
            <p:cNvCxnSpPr/>
            <p:nvPr/>
          </p:nvCxnSpPr>
          <p:spPr>
            <a:xfrm>
              <a:off x="811481" y="149813"/>
              <a:ext cx="0" cy="4048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885855F2-A53C-44D3-97E8-2EB72175C5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721" y="107615"/>
              <a:ext cx="599360" cy="479488"/>
            </a:xfrm>
            <a:prstGeom prst="rect">
              <a:avLst/>
            </a:prstGeom>
          </p:spPr>
        </p:pic>
      </p:grpSp>
      <p:sp>
        <p:nvSpPr>
          <p:cNvPr id="31" name="TextBox 30">
            <a:hlinkClick r:id="" action="ppaction://noaction"/>
            <a:extLst>
              <a:ext uri="{FF2B5EF4-FFF2-40B4-BE49-F238E27FC236}">
                <a16:creationId xmlns:a16="http://schemas.microsoft.com/office/drawing/2014/main" id="{399F3F10-BEAD-437B-B969-9464EB1EAB74}"/>
              </a:ext>
            </a:extLst>
          </p:cNvPr>
          <p:cNvSpPr txBox="1"/>
          <p:nvPr/>
        </p:nvSpPr>
        <p:spPr>
          <a:xfrm>
            <a:off x="5415109" y="3686734"/>
            <a:ext cx="2101666" cy="58477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600" dirty="0"/>
              <a:t>✤ Hazard Perception </a:t>
            </a:r>
          </a:p>
          <a:p>
            <a:r>
              <a:rPr lang="en-US" sz="1600" dirty="0"/>
              <a:t>&amp; Avoidance</a:t>
            </a:r>
          </a:p>
        </p:txBody>
      </p:sp>
      <p:sp>
        <p:nvSpPr>
          <p:cNvPr id="32" name="TextBox 31">
            <a:hlinkClick r:id="" action="ppaction://noaction"/>
            <a:extLst>
              <a:ext uri="{FF2B5EF4-FFF2-40B4-BE49-F238E27FC236}">
                <a16:creationId xmlns:a16="http://schemas.microsoft.com/office/drawing/2014/main" id="{621A2BA4-2B14-449F-9B92-C3FCB5A671E3}"/>
              </a:ext>
            </a:extLst>
          </p:cNvPr>
          <p:cNvSpPr txBox="1"/>
          <p:nvPr/>
        </p:nvSpPr>
        <p:spPr>
          <a:xfrm>
            <a:off x="3482179" y="1874516"/>
            <a:ext cx="1884875" cy="58477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600" dirty="0"/>
              <a:t>✷✤ 4D TBO / DAA</a:t>
            </a:r>
          </a:p>
          <a:p>
            <a:r>
              <a:rPr lang="en-US" sz="1600" dirty="0"/>
              <a:t>Merging &amp; Spacing</a:t>
            </a:r>
          </a:p>
        </p:txBody>
      </p:sp>
      <p:sp>
        <p:nvSpPr>
          <p:cNvPr id="33" name="TextBox 32">
            <a:hlinkClick r:id="" action="ppaction://noaction"/>
            <a:extLst>
              <a:ext uri="{FF2B5EF4-FFF2-40B4-BE49-F238E27FC236}">
                <a16:creationId xmlns:a16="http://schemas.microsoft.com/office/drawing/2014/main" id="{7DAC8C75-4F56-4722-B120-6ABD362B63B9}"/>
              </a:ext>
            </a:extLst>
          </p:cNvPr>
          <p:cNvSpPr txBox="1"/>
          <p:nvPr/>
        </p:nvSpPr>
        <p:spPr>
          <a:xfrm>
            <a:off x="7271683" y="3097122"/>
            <a:ext cx="1590500" cy="58477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600" dirty="0"/>
              <a:t> ✤ Contingency</a:t>
            </a:r>
          </a:p>
          <a:p>
            <a:r>
              <a:rPr lang="en-US" sz="1600" dirty="0"/>
              <a:t>Management</a:t>
            </a:r>
          </a:p>
        </p:txBody>
      </p:sp>
      <p:sp>
        <p:nvSpPr>
          <p:cNvPr id="34" name="TextBox 33">
            <a:extLst>
              <a:ext uri="{FF2B5EF4-FFF2-40B4-BE49-F238E27FC236}">
                <a16:creationId xmlns:a16="http://schemas.microsoft.com/office/drawing/2014/main" id="{36AA2DAD-41AA-41A3-B1E5-8DD8A40E12AF}"/>
              </a:ext>
            </a:extLst>
          </p:cNvPr>
          <p:cNvSpPr txBox="1"/>
          <p:nvPr/>
        </p:nvSpPr>
        <p:spPr>
          <a:xfrm>
            <a:off x="1798316" y="3317352"/>
            <a:ext cx="622671" cy="46166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900" b="1" spc="60">
                <a:solidFill>
                  <a:schemeClr val="bg1">
                    <a:lumMod val="95000"/>
                  </a:schemeClr>
                </a:solidFill>
                <a:latin typeface="Leelawadee UI Semilight" panose="020B0402040204020203" pitchFamily="34" charset="-34"/>
                <a:cs typeface="Leelawadee UI Semilight" panose="020B0402040204020203" pitchFamily="34" charset="-34"/>
              </a:defRPr>
            </a:lvl1pPr>
          </a:lstStyle>
          <a:p>
            <a:r>
              <a:rPr lang="en-US" sz="1200" dirty="0"/>
              <a:t>LVC</a:t>
            </a:r>
          </a:p>
          <a:p>
            <a:r>
              <a:rPr lang="en-US" sz="1200" dirty="0"/>
              <a:t>Traffic</a:t>
            </a:r>
          </a:p>
        </p:txBody>
      </p:sp>
      <p:sp>
        <p:nvSpPr>
          <p:cNvPr id="36" name="TextBox 35">
            <a:extLst>
              <a:ext uri="{FF2B5EF4-FFF2-40B4-BE49-F238E27FC236}">
                <a16:creationId xmlns:a16="http://schemas.microsoft.com/office/drawing/2014/main" id="{F60AB559-F159-463A-A2A3-CDD4C5E7084A}"/>
              </a:ext>
            </a:extLst>
          </p:cNvPr>
          <p:cNvSpPr txBox="1"/>
          <p:nvPr/>
        </p:nvSpPr>
        <p:spPr>
          <a:xfrm>
            <a:off x="1967189" y="4234080"/>
            <a:ext cx="1211614" cy="46166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900" b="1" spc="60">
                <a:solidFill>
                  <a:schemeClr val="bg1">
                    <a:lumMod val="95000"/>
                  </a:schemeClr>
                </a:solidFill>
                <a:latin typeface="Leelawadee UI Semilight" panose="020B0402040204020203" pitchFamily="34" charset="-34"/>
                <a:cs typeface="Leelawadee UI Semilight" panose="020B0402040204020203" pitchFamily="34" charset="-34"/>
              </a:defRPr>
            </a:lvl1pPr>
          </a:lstStyle>
          <a:p>
            <a:r>
              <a:rPr lang="en-US" sz="1200" dirty="0"/>
              <a:t>Commit</a:t>
            </a:r>
          </a:p>
          <a:p>
            <a:r>
              <a:rPr lang="en-US" sz="1200" dirty="0"/>
              <a:t>Decision Point</a:t>
            </a:r>
          </a:p>
        </p:txBody>
      </p:sp>
      <p:sp>
        <p:nvSpPr>
          <p:cNvPr id="37" name="TextBox 36">
            <a:extLst>
              <a:ext uri="{FF2B5EF4-FFF2-40B4-BE49-F238E27FC236}">
                <a16:creationId xmlns:a16="http://schemas.microsoft.com/office/drawing/2014/main" id="{7DEDC14D-962E-4673-B576-511D0D6A5D59}"/>
              </a:ext>
            </a:extLst>
          </p:cNvPr>
          <p:cNvSpPr txBox="1"/>
          <p:nvPr/>
        </p:nvSpPr>
        <p:spPr>
          <a:xfrm>
            <a:off x="3837502" y="4717179"/>
            <a:ext cx="931986" cy="46166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200" spc="60" dirty="0">
                <a:solidFill>
                  <a:schemeClr val="bg1">
                    <a:lumMod val="95000"/>
                  </a:schemeClr>
                </a:solidFill>
              </a:rPr>
              <a:t>Uncharted</a:t>
            </a:r>
          </a:p>
          <a:p>
            <a:r>
              <a:rPr lang="en-US" sz="1200" spc="60" dirty="0">
                <a:solidFill>
                  <a:schemeClr val="bg1">
                    <a:lumMod val="95000"/>
                  </a:schemeClr>
                </a:solidFill>
              </a:rPr>
              <a:t>Obstacle</a:t>
            </a:r>
          </a:p>
        </p:txBody>
      </p:sp>
      <p:sp>
        <p:nvSpPr>
          <p:cNvPr id="42" name="TextBox 41">
            <a:hlinkClick r:id="" action="ppaction://noaction"/>
            <a:extLst>
              <a:ext uri="{FF2B5EF4-FFF2-40B4-BE49-F238E27FC236}">
                <a16:creationId xmlns:a16="http://schemas.microsoft.com/office/drawing/2014/main" id="{2923A64A-071A-4FDC-9D4A-2969868F1A65}"/>
              </a:ext>
            </a:extLst>
          </p:cNvPr>
          <p:cNvSpPr txBox="1"/>
          <p:nvPr/>
        </p:nvSpPr>
        <p:spPr>
          <a:xfrm>
            <a:off x="10080618" y="2927950"/>
            <a:ext cx="1048172" cy="46166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200" dirty="0">
                <a:solidFill>
                  <a:schemeClr val="bg1"/>
                </a:solidFill>
              </a:rPr>
              <a:t>Pilot-directed</a:t>
            </a:r>
          </a:p>
          <a:p>
            <a:r>
              <a:rPr lang="en-US" sz="1200" dirty="0">
                <a:solidFill>
                  <a:schemeClr val="bg1"/>
                </a:solidFill>
              </a:rPr>
              <a:t>Landing</a:t>
            </a:r>
          </a:p>
        </p:txBody>
      </p:sp>
      <p:sp>
        <p:nvSpPr>
          <p:cNvPr id="43" name="TextBox 42">
            <a:extLst>
              <a:ext uri="{FF2B5EF4-FFF2-40B4-BE49-F238E27FC236}">
                <a16:creationId xmlns:a16="http://schemas.microsoft.com/office/drawing/2014/main" id="{5AD3F58E-86E6-4542-BA8A-A87AB6B84965}"/>
              </a:ext>
            </a:extLst>
          </p:cNvPr>
          <p:cNvSpPr txBox="1"/>
          <p:nvPr/>
        </p:nvSpPr>
        <p:spPr>
          <a:xfrm>
            <a:off x="4929431" y="2999113"/>
            <a:ext cx="1243867" cy="46166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900" b="1" spc="60">
                <a:solidFill>
                  <a:schemeClr val="bg1">
                    <a:lumMod val="95000"/>
                  </a:schemeClr>
                </a:solidFill>
                <a:latin typeface="Leelawadee UI Semilight" panose="020B0402040204020203" pitchFamily="34" charset="-34"/>
                <a:cs typeface="Leelawadee UI Semilight" panose="020B0402040204020203" pitchFamily="34" charset="-34"/>
              </a:defRPr>
            </a:lvl1pPr>
          </a:lstStyle>
          <a:p>
            <a:r>
              <a:rPr lang="en-US" sz="1200" dirty="0"/>
              <a:t>Critical Vehicle</a:t>
            </a:r>
          </a:p>
          <a:p>
            <a:r>
              <a:rPr lang="en-US" sz="1200" dirty="0"/>
              <a:t>Failure Point</a:t>
            </a:r>
          </a:p>
        </p:txBody>
      </p:sp>
      <p:sp>
        <p:nvSpPr>
          <p:cNvPr id="44" name="TextBox 43">
            <a:hlinkClick r:id="" action="ppaction://noaction"/>
            <a:extLst>
              <a:ext uri="{FF2B5EF4-FFF2-40B4-BE49-F238E27FC236}">
                <a16:creationId xmlns:a16="http://schemas.microsoft.com/office/drawing/2014/main" id="{EF8090F2-04E2-4BA9-BF6F-BA08A97F05E8}"/>
              </a:ext>
            </a:extLst>
          </p:cNvPr>
          <p:cNvSpPr txBox="1"/>
          <p:nvPr/>
        </p:nvSpPr>
        <p:spPr>
          <a:xfrm>
            <a:off x="2475207" y="3333336"/>
            <a:ext cx="1172116" cy="58477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600" dirty="0"/>
              <a:t>✤ Nominal</a:t>
            </a:r>
          </a:p>
          <a:p>
            <a:r>
              <a:rPr lang="en-US" sz="1600" dirty="0"/>
              <a:t>Operations</a:t>
            </a:r>
          </a:p>
        </p:txBody>
      </p:sp>
      <p:sp>
        <p:nvSpPr>
          <p:cNvPr id="4" name="TextBox 3">
            <a:extLst>
              <a:ext uri="{FF2B5EF4-FFF2-40B4-BE49-F238E27FC236}">
                <a16:creationId xmlns:a16="http://schemas.microsoft.com/office/drawing/2014/main" id="{487E3CE8-2129-4626-81F0-A4242F84EBA8}"/>
              </a:ext>
            </a:extLst>
          </p:cNvPr>
          <p:cNvSpPr txBox="1"/>
          <p:nvPr/>
        </p:nvSpPr>
        <p:spPr>
          <a:xfrm>
            <a:off x="8606224" y="5087542"/>
            <a:ext cx="3472045" cy="1200329"/>
          </a:xfrm>
          <a:prstGeom prst="rect">
            <a:avLst/>
          </a:prstGeom>
          <a:solidFill>
            <a:schemeClr val="tx1"/>
          </a:solidFill>
          <a:ln>
            <a:solidFill>
              <a:schemeClr val="bg1"/>
            </a:solidFill>
          </a:ln>
        </p:spPr>
        <p:txBody>
          <a:bodyPr wrap="square" rtlCol="0">
            <a:spAutoFit/>
          </a:bodyPr>
          <a:lstStyle/>
          <a:p>
            <a:r>
              <a:rPr lang="en-US" sz="1400" b="1" u="sng" dirty="0">
                <a:solidFill>
                  <a:schemeClr val="bg1"/>
                </a:solidFill>
              </a:rPr>
              <a:t>LEGEND</a:t>
            </a:r>
            <a:r>
              <a:rPr lang="en-US" sz="1400" b="1" dirty="0">
                <a:solidFill>
                  <a:schemeClr val="bg1"/>
                </a:solidFill>
              </a:rPr>
              <a:t>:</a:t>
            </a:r>
          </a:p>
          <a:p>
            <a:pPr marL="168275" indent="-168275">
              <a:buFontTx/>
              <a:buChar char="-"/>
            </a:pPr>
            <a:r>
              <a:rPr lang="en-US" sz="1400" b="1" dirty="0">
                <a:solidFill>
                  <a:srgbClr val="FFFF00"/>
                </a:solidFill>
              </a:rPr>
              <a:t>Automation Scenarios and Challenges</a:t>
            </a:r>
          </a:p>
          <a:p>
            <a:r>
              <a:rPr lang="en-US" sz="1400" b="1" dirty="0">
                <a:solidFill>
                  <a:srgbClr val="FFFF00"/>
                </a:solidFill>
              </a:rPr>
              <a:t>	</a:t>
            </a:r>
            <a:r>
              <a:rPr lang="en-US" sz="1400" dirty="0">
                <a:solidFill>
                  <a:srgbClr val="FFFF00"/>
                </a:solidFill>
              </a:rPr>
              <a:t>✷</a:t>
            </a:r>
            <a:r>
              <a:rPr lang="en-US" sz="1400" b="1" dirty="0">
                <a:solidFill>
                  <a:srgbClr val="FFFF00"/>
                </a:solidFill>
              </a:rPr>
              <a:t>ATM-X Relevant</a:t>
            </a:r>
          </a:p>
          <a:p>
            <a:r>
              <a:rPr lang="en-US" sz="1400" dirty="0">
                <a:solidFill>
                  <a:srgbClr val="FFFF00"/>
                </a:solidFill>
              </a:rPr>
              <a:t>	✤</a:t>
            </a:r>
            <a:r>
              <a:rPr lang="en-US" sz="1400" b="1" dirty="0">
                <a:solidFill>
                  <a:srgbClr val="FFFF00"/>
                </a:solidFill>
              </a:rPr>
              <a:t> AFCM Relevant</a:t>
            </a:r>
          </a:p>
          <a:p>
            <a:pPr marL="168275" indent="-168275">
              <a:buFontTx/>
              <a:buChar char="-"/>
            </a:pPr>
            <a:r>
              <a:rPr lang="en-US" sz="1400" b="1" dirty="0">
                <a:solidFill>
                  <a:schemeClr val="bg1"/>
                </a:solidFill>
              </a:rPr>
              <a:t>Operational Elements</a:t>
            </a:r>
          </a:p>
        </p:txBody>
      </p:sp>
      <p:sp>
        <p:nvSpPr>
          <p:cNvPr id="21" name="TextBox 20">
            <a:hlinkClick r:id="" action="ppaction://noaction"/>
            <a:extLst>
              <a:ext uri="{FF2B5EF4-FFF2-40B4-BE49-F238E27FC236}">
                <a16:creationId xmlns:a16="http://schemas.microsoft.com/office/drawing/2014/main" id="{41CE5C63-2BD3-D444-AB2A-66F169F16414}"/>
              </a:ext>
            </a:extLst>
          </p:cNvPr>
          <p:cNvSpPr txBox="1"/>
          <p:nvPr/>
        </p:nvSpPr>
        <p:spPr>
          <a:xfrm>
            <a:off x="5800308" y="1553346"/>
            <a:ext cx="2087751" cy="58477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600" dirty="0"/>
              <a:t>✷Airspace/Operation</a:t>
            </a:r>
          </a:p>
          <a:p>
            <a:r>
              <a:rPr lang="en-US" sz="1600" dirty="0"/>
              <a:t>Data Interop</a:t>
            </a:r>
          </a:p>
        </p:txBody>
      </p:sp>
      <p:sp>
        <p:nvSpPr>
          <p:cNvPr id="23" name="TextBox 22">
            <a:hlinkClick r:id="" action="ppaction://noaction"/>
            <a:extLst>
              <a:ext uri="{FF2B5EF4-FFF2-40B4-BE49-F238E27FC236}">
                <a16:creationId xmlns:a16="http://schemas.microsoft.com/office/drawing/2014/main" id="{2D692EEB-2F54-854B-8864-DC5E6A76670A}"/>
              </a:ext>
            </a:extLst>
          </p:cNvPr>
          <p:cNvSpPr txBox="1"/>
          <p:nvPr/>
        </p:nvSpPr>
        <p:spPr>
          <a:xfrm>
            <a:off x="8913807" y="4234080"/>
            <a:ext cx="1953292" cy="58477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600" dirty="0"/>
              <a:t>✷Demand-Capacity</a:t>
            </a:r>
          </a:p>
          <a:p>
            <a:r>
              <a:rPr lang="en-US" sz="1600" dirty="0"/>
              <a:t>Balancing</a:t>
            </a:r>
          </a:p>
        </p:txBody>
      </p:sp>
      <p:pic>
        <p:nvPicPr>
          <p:cNvPr id="6" name="Picture 5">
            <a:extLst>
              <a:ext uri="{FF2B5EF4-FFF2-40B4-BE49-F238E27FC236}">
                <a16:creationId xmlns:a16="http://schemas.microsoft.com/office/drawing/2014/main" id="{1CC0280D-612F-AB4C-BA15-9C1637E182C5}"/>
              </a:ext>
            </a:extLst>
          </p:cNvPr>
          <p:cNvPicPr>
            <a:picLocks noChangeAspect="1"/>
          </p:cNvPicPr>
          <p:nvPr/>
        </p:nvPicPr>
        <p:blipFill>
          <a:blip r:embed="rId5">
            <a:duotone>
              <a:schemeClr val="accent3">
                <a:shade val="45000"/>
                <a:satMod val="135000"/>
              </a:schemeClr>
              <a:prstClr val="white"/>
            </a:duotone>
          </a:blip>
          <a:stretch>
            <a:fillRect/>
          </a:stretch>
        </p:blipFill>
        <p:spPr>
          <a:xfrm>
            <a:off x="10726288" y="3801897"/>
            <a:ext cx="1269012" cy="1165945"/>
          </a:xfrm>
          <a:prstGeom prst="rect">
            <a:avLst/>
          </a:prstGeom>
        </p:spPr>
      </p:pic>
      <p:sp>
        <p:nvSpPr>
          <p:cNvPr id="24" name="TextBox 23">
            <a:hlinkClick r:id="" action="ppaction://noaction"/>
            <a:extLst>
              <a:ext uri="{FF2B5EF4-FFF2-40B4-BE49-F238E27FC236}">
                <a16:creationId xmlns:a16="http://schemas.microsoft.com/office/drawing/2014/main" id="{236F5B54-1274-E04E-8BBE-5805F4FE85CD}"/>
              </a:ext>
            </a:extLst>
          </p:cNvPr>
          <p:cNvSpPr txBox="1"/>
          <p:nvPr/>
        </p:nvSpPr>
        <p:spPr>
          <a:xfrm>
            <a:off x="9632941" y="1657588"/>
            <a:ext cx="1696297" cy="46166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200" dirty="0"/>
              <a:t>✤ </a:t>
            </a:r>
            <a:r>
              <a:rPr lang="en-US" sz="1200" dirty="0">
                <a:solidFill>
                  <a:schemeClr val="bg1"/>
                </a:solidFill>
              </a:rPr>
              <a:t>Simplified Handling </a:t>
            </a:r>
          </a:p>
          <a:p>
            <a:r>
              <a:rPr lang="en-US" sz="1200" dirty="0">
                <a:solidFill>
                  <a:schemeClr val="bg1"/>
                </a:solidFill>
              </a:rPr>
              <a:t>Operations</a:t>
            </a:r>
          </a:p>
        </p:txBody>
      </p:sp>
      <p:sp>
        <p:nvSpPr>
          <p:cNvPr id="27" name="TextBox 26">
            <a:hlinkClick r:id="" action="ppaction://noaction"/>
            <a:extLst>
              <a:ext uri="{FF2B5EF4-FFF2-40B4-BE49-F238E27FC236}">
                <a16:creationId xmlns:a16="http://schemas.microsoft.com/office/drawing/2014/main" id="{2F95998A-201F-B44B-BBE6-87422CB797FA}"/>
              </a:ext>
            </a:extLst>
          </p:cNvPr>
          <p:cNvSpPr txBox="1"/>
          <p:nvPr/>
        </p:nvSpPr>
        <p:spPr>
          <a:xfrm>
            <a:off x="5127175" y="4340465"/>
            <a:ext cx="1838260" cy="461665"/>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200" dirty="0"/>
              <a:t>✤ </a:t>
            </a:r>
            <a:r>
              <a:rPr lang="en-US" sz="1200" dirty="0">
                <a:solidFill>
                  <a:schemeClr val="bg1"/>
                </a:solidFill>
              </a:rPr>
              <a:t>Assurance for</a:t>
            </a:r>
          </a:p>
          <a:p>
            <a:r>
              <a:rPr lang="en-US" sz="1200" dirty="0">
                <a:solidFill>
                  <a:schemeClr val="bg1"/>
                </a:solidFill>
              </a:rPr>
              <a:t> Responsible Automation</a:t>
            </a:r>
          </a:p>
        </p:txBody>
      </p:sp>
      <p:sp>
        <p:nvSpPr>
          <p:cNvPr id="35" name="TextBox 34">
            <a:hlinkClick r:id="" action="ppaction://noaction"/>
            <a:extLst>
              <a:ext uri="{FF2B5EF4-FFF2-40B4-BE49-F238E27FC236}">
                <a16:creationId xmlns:a16="http://schemas.microsoft.com/office/drawing/2014/main" id="{490264EA-BBB2-F542-A567-1A032F479174}"/>
              </a:ext>
            </a:extLst>
          </p:cNvPr>
          <p:cNvSpPr txBox="1"/>
          <p:nvPr/>
        </p:nvSpPr>
        <p:spPr>
          <a:xfrm>
            <a:off x="6472939" y="2635428"/>
            <a:ext cx="2389244" cy="276999"/>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r>
              <a:rPr lang="en-US" sz="1200" dirty="0"/>
              <a:t>✤ </a:t>
            </a:r>
            <a:r>
              <a:rPr lang="en-US" sz="1200" dirty="0">
                <a:solidFill>
                  <a:schemeClr val="bg1"/>
                </a:solidFill>
              </a:rPr>
              <a:t>Assisted Piloting Requirements</a:t>
            </a:r>
          </a:p>
        </p:txBody>
      </p:sp>
      <p:sp>
        <p:nvSpPr>
          <p:cNvPr id="25" name="TextBox 24"/>
          <p:cNvSpPr txBox="1"/>
          <p:nvPr/>
        </p:nvSpPr>
        <p:spPr>
          <a:xfrm>
            <a:off x="4976140" y="6584950"/>
            <a:ext cx="2140330" cy="261610"/>
          </a:xfrm>
          <a:prstGeom prst="rect">
            <a:avLst/>
          </a:prstGeom>
          <a:noFill/>
          <a:ln>
            <a:solidFill>
              <a:schemeClr val="tx1"/>
            </a:solidFill>
          </a:ln>
        </p:spPr>
        <p:txBody>
          <a:bodyPr wrap="none" rtlCol="0">
            <a:spAutoFit/>
          </a:bodyPr>
          <a:lstStyle/>
          <a:p>
            <a:r>
              <a:rPr lang="en-US" sz="1100" dirty="0" smtClean="0"/>
              <a:t>AFCM Subproject in development </a:t>
            </a:r>
            <a:endParaRPr lang="en-US" sz="1100" dirty="0"/>
          </a:p>
        </p:txBody>
      </p:sp>
    </p:spTree>
    <p:extLst>
      <p:ext uri="{BB962C8B-B14F-4D97-AF65-F5344CB8AC3E}">
        <p14:creationId xmlns:p14="http://schemas.microsoft.com/office/powerpoint/2010/main" val="358147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FE3A302-7E1B-3A46-B1B2-B85F9D1E9C4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7</a:t>
            </a:fld>
            <a:endParaRPr lang="en-US" dirty="0">
              <a:solidFill>
                <a:prstClr val="black">
                  <a:tint val="75000"/>
                </a:prstClr>
              </a:solidFill>
              <a:latin typeface="Calibri"/>
            </a:endParaRPr>
          </a:p>
        </p:txBody>
      </p:sp>
      <p:pic>
        <p:nvPicPr>
          <p:cNvPr id="5" name="Picture 4">
            <a:extLst>
              <a:ext uri="{FF2B5EF4-FFF2-40B4-BE49-F238E27FC236}">
                <a16:creationId xmlns:a16="http://schemas.microsoft.com/office/drawing/2014/main" id="{2A9F06FE-D729-1644-8D77-7D2DB3E81073}"/>
              </a:ext>
            </a:extLst>
          </p:cNvPr>
          <p:cNvPicPr>
            <a:picLocks/>
          </p:cNvPicPr>
          <p:nvPr/>
        </p:nvPicPr>
        <p:blipFill rotWithShape="1">
          <a:blip r:embed="rId3">
            <a:alphaModFix amt="47000"/>
          </a:blip>
          <a:srcRect r="3499"/>
          <a:stretch/>
        </p:blipFill>
        <p:spPr>
          <a:xfrm>
            <a:off x="-22041" y="710292"/>
            <a:ext cx="12192000" cy="6190668"/>
          </a:xfrm>
          <a:prstGeom prst="rect">
            <a:avLst/>
          </a:prstGeom>
          <a:solidFill>
            <a:schemeClr val="bg1"/>
          </a:solidFill>
          <a:ln>
            <a:noFill/>
          </a:ln>
        </p:spPr>
      </p:pic>
      <p:sp>
        <p:nvSpPr>
          <p:cNvPr id="19" name="Rounded Rectangle 18">
            <a:extLst>
              <a:ext uri="{FF2B5EF4-FFF2-40B4-BE49-F238E27FC236}">
                <a16:creationId xmlns:a16="http://schemas.microsoft.com/office/drawing/2014/main" id="{261EEFA8-D235-0D4A-9D5D-921DCC29A229}"/>
              </a:ext>
            </a:extLst>
          </p:cNvPr>
          <p:cNvSpPr/>
          <p:nvPr/>
        </p:nvSpPr>
        <p:spPr>
          <a:xfrm>
            <a:off x="4062335" y="2918012"/>
            <a:ext cx="3506536" cy="2720868"/>
          </a:xfrm>
          <a:prstGeom prst="roundRect">
            <a:avLst/>
          </a:prstGeom>
          <a:noFill/>
          <a:ln w="38100" cap="flat" cmpd="sng" algn="ctr">
            <a:solidFill>
              <a:schemeClr val="accent2">
                <a:lumMod val="75000"/>
              </a:scheme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7CECBD7-65EC-1348-90BC-7F90581157EC}"/>
              </a:ext>
            </a:extLst>
          </p:cNvPr>
          <p:cNvSpPr/>
          <p:nvPr/>
        </p:nvSpPr>
        <p:spPr>
          <a:xfrm>
            <a:off x="4566568" y="2963028"/>
            <a:ext cx="2459328" cy="338554"/>
          </a:xfrm>
          <a:prstGeom prst="rect">
            <a:avLst/>
          </a:prstGeom>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75000"/>
                  </a:schemeClr>
                </a:solidFill>
                <a:effectLst/>
                <a:uLnTx/>
                <a:uFillTx/>
              </a:rPr>
              <a:t>Automation Enabled Pilots</a:t>
            </a:r>
          </a:p>
        </p:txBody>
      </p:sp>
      <p:sp>
        <p:nvSpPr>
          <p:cNvPr id="106" name="Title 1">
            <a:extLst>
              <a:ext uri="{FF2B5EF4-FFF2-40B4-BE49-F238E27FC236}">
                <a16:creationId xmlns:a16="http://schemas.microsoft.com/office/drawing/2014/main" id="{B809CFA4-29D3-ED42-9149-D61FF9479F48}"/>
              </a:ext>
            </a:extLst>
          </p:cNvPr>
          <p:cNvSpPr>
            <a:spLocks noGrp="1"/>
          </p:cNvSpPr>
          <p:nvPr>
            <p:ph type="title"/>
          </p:nvPr>
        </p:nvSpPr>
        <p:spPr>
          <a:xfrm>
            <a:off x="949730" y="0"/>
            <a:ext cx="10638185" cy="663840"/>
          </a:xfrm>
        </p:spPr>
        <p:txBody>
          <a:bodyPr anchor="ctr">
            <a:noAutofit/>
          </a:bodyPr>
          <a:lstStyle/>
          <a:p>
            <a:pPr algn="ctr"/>
            <a:r>
              <a:rPr lang="en-US" sz="3200" cap="none" dirty="0"/>
              <a:t>AFCM – Automation Enabled Pilots (AEP)</a:t>
            </a:r>
            <a:endParaRPr lang="en-US" sz="3200" cap="none" dirty="0">
              <a:solidFill>
                <a:srgbClr val="FF0000"/>
              </a:solidFill>
            </a:endParaRPr>
          </a:p>
        </p:txBody>
      </p:sp>
      <p:sp>
        <p:nvSpPr>
          <p:cNvPr id="15" name="Rounded Rectangle 14">
            <a:extLst>
              <a:ext uri="{FF2B5EF4-FFF2-40B4-BE49-F238E27FC236}">
                <a16:creationId xmlns:a16="http://schemas.microsoft.com/office/drawing/2014/main" id="{761787A5-4331-9641-8AC0-AD845201448F}"/>
              </a:ext>
            </a:extLst>
          </p:cNvPr>
          <p:cNvSpPr/>
          <p:nvPr/>
        </p:nvSpPr>
        <p:spPr>
          <a:xfrm>
            <a:off x="4222507" y="4162328"/>
            <a:ext cx="3095846" cy="634033"/>
          </a:xfrm>
          <a:prstGeom prst="roundRect">
            <a:avLst/>
          </a:prstGeom>
          <a:solidFill>
            <a:schemeClr val="accent2">
              <a:lumMod val="50000"/>
              <a:alpha val="67000"/>
            </a:schemeClr>
          </a:solidFill>
          <a:ln w="6350" cap="flat" cmpd="sng" algn="ctr">
            <a:solidFill>
              <a:srgbClr val="C00000">
                <a:alpha val="6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Simplified Handling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and Operations</a:t>
            </a:r>
          </a:p>
        </p:txBody>
      </p:sp>
      <p:sp>
        <p:nvSpPr>
          <p:cNvPr id="16" name="Rounded Rectangle 15">
            <a:extLst>
              <a:ext uri="{FF2B5EF4-FFF2-40B4-BE49-F238E27FC236}">
                <a16:creationId xmlns:a16="http://schemas.microsoft.com/office/drawing/2014/main" id="{A38725EB-51D4-9441-B95F-2DFD6F464E05}"/>
              </a:ext>
            </a:extLst>
          </p:cNvPr>
          <p:cNvSpPr/>
          <p:nvPr/>
        </p:nvSpPr>
        <p:spPr>
          <a:xfrm>
            <a:off x="4248309" y="4884270"/>
            <a:ext cx="3095846" cy="634033"/>
          </a:xfrm>
          <a:prstGeom prst="roundRect">
            <a:avLst/>
          </a:prstGeom>
          <a:solidFill>
            <a:schemeClr val="accent2">
              <a:lumMod val="50000"/>
              <a:alpha val="67000"/>
            </a:schemeClr>
          </a:solidFill>
          <a:ln w="6350" cap="flat" cmpd="sng" algn="ctr">
            <a:solidFill>
              <a:srgbClr val="C00000">
                <a:alpha val="6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Assisted Piloting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Requirements</a:t>
            </a:r>
          </a:p>
        </p:txBody>
      </p:sp>
      <p:sp>
        <p:nvSpPr>
          <p:cNvPr id="34" name="TextBox 33">
            <a:extLst>
              <a:ext uri="{FF2B5EF4-FFF2-40B4-BE49-F238E27FC236}">
                <a16:creationId xmlns:a16="http://schemas.microsoft.com/office/drawing/2014/main" id="{9DA7572F-90F2-6948-A228-38CDE7F8E5A6}"/>
              </a:ext>
            </a:extLst>
          </p:cNvPr>
          <p:cNvSpPr txBox="1"/>
          <p:nvPr/>
        </p:nvSpPr>
        <p:spPr>
          <a:xfrm>
            <a:off x="683347" y="2447311"/>
            <a:ext cx="3113459" cy="584775"/>
          </a:xfrm>
          <a:prstGeom prst="rect">
            <a:avLst/>
          </a:prstGeom>
          <a:noFill/>
        </p:spPr>
        <p:txBody>
          <a:bodyPr wrap="square" rtlCol="0">
            <a:spAutoFit/>
          </a:bodyPr>
          <a:lstStyle/>
          <a:p>
            <a:pPr algn="ctr"/>
            <a:r>
              <a:rPr lang="en-US" sz="1600" b="1" dirty="0"/>
              <a:t>Operations  </a:t>
            </a:r>
          </a:p>
          <a:p>
            <a:pPr algn="ctr"/>
            <a:r>
              <a:rPr lang="en-US" sz="1600" b="1" dirty="0"/>
              <a:t>(e.g. Vertiport Approaches)</a:t>
            </a:r>
          </a:p>
        </p:txBody>
      </p:sp>
      <p:pic>
        <p:nvPicPr>
          <p:cNvPr id="35" name="Picture 34">
            <a:extLst>
              <a:ext uri="{FF2B5EF4-FFF2-40B4-BE49-F238E27FC236}">
                <a16:creationId xmlns:a16="http://schemas.microsoft.com/office/drawing/2014/main" id="{18C4C0A6-A6E9-664F-BF88-4EBEE4DB5B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3641" y="959952"/>
            <a:ext cx="2752408" cy="1444558"/>
          </a:xfrm>
          <a:prstGeom prst="rect">
            <a:avLst/>
          </a:prstGeom>
          <a:ln w="38100">
            <a:solidFill>
              <a:schemeClr val="tx2"/>
            </a:solidFill>
          </a:ln>
        </p:spPr>
      </p:pic>
      <p:sp>
        <p:nvSpPr>
          <p:cNvPr id="36" name="TextBox 35">
            <a:extLst>
              <a:ext uri="{FF2B5EF4-FFF2-40B4-BE49-F238E27FC236}">
                <a16:creationId xmlns:a16="http://schemas.microsoft.com/office/drawing/2014/main" id="{F25B17E6-B767-EC4B-B9F3-69A3C3320C75}"/>
              </a:ext>
            </a:extLst>
          </p:cNvPr>
          <p:cNvSpPr txBox="1"/>
          <p:nvPr/>
        </p:nvSpPr>
        <p:spPr>
          <a:xfrm>
            <a:off x="8837939" y="5981231"/>
            <a:ext cx="2749976" cy="923330"/>
          </a:xfrm>
          <a:prstGeom prst="rect">
            <a:avLst/>
          </a:prstGeom>
          <a:noFill/>
        </p:spPr>
        <p:txBody>
          <a:bodyPr wrap="square" rtlCol="0">
            <a:spAutoFit/>
          </a:bodyPr>
          <a:lstStyle/>
          <a:p>
            <a:pPr algn="ctr"/>
            <a:r>
              <a:rPr lang="en-US" b="1" dirty="0"/>
              <a:t>Displays </a:t>
            </a:r>
          </a:p>
          <a:p>
            <a:pPr algn="ctr"/>
            <a:r>
              <a:rPr lang="en-US" b="1" dirty="0"/>
              <a:t>(e.g. Integrated Guidance and Hazard Displays)</a:t>
            </a:r>
          </a:p>
        </p:txBody>
      </p:sp>
      <p:pic>
        <p:nvPicPr>
          <p:cNvPr id="37" name="Picture 36">
            <a:extLst>
              <a:ext uri="{FF2B5EF4-FFF2-40B4-BE49-F238E27FC236}">
                <a16:creationId xmlns:a16="http://schemas.microsoft.com/office/drawing/2014/main" id="{33EB376A-1966-D449-8764-EBA151BEFC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35453" y="4642139"/>
            <a:ext cx="2493412" cy="1402546"/>
          </a:xfrm>
          <a:prstGeom prst="rect">
            <a:avLst/>
          </a:prstGeom>
          <a:ln w="38100">
            <a:solidFill>
              <a:schemeClr val="tx2"/>
            </a:solidFill>
          </a:ln>
        </p:spPr>
      </p:pic>
      <p:sp>
        <p:nvSpPr>
          <p:cNvPr id="38" name="Rectangle 37">
            <a:extLst>
              <a:ext uri="{FF2B5EF4-FFF2-40B4-BE49-F238E27FC236}">
                <a16:creationId xmlns:a16="http://schemas.microsoft.com/office/drawing/2014/main" id="{04723678-C13A-4C44-9A21-41889CB1F400}"/>
              </a:ext>
            </a:extLst>
          </p:cNvPr>
          <p:cNvSpPr/>
          <p:nvPr/>
        </p:nvSpPr>
        <p:spPr>
          <a:xfrm>
            <a:off x="378916" y="5404428"/>
            <a:ext cx="3282462" cy="584775"/>
          </a:xfrm>
          <a:prstGeom prst="rect">
            <a:avLst/>
          </a:prstGeom>
        </p:spPr>
        <p:txBody>
          <a:bodyPr wrap="square">
            <a:spAutoFit/>
          </a:bodyPr>
          <a:lstStyle/>
          <a:p>
            <a:pPr algn="ctr"/>
            <a:r>
              <a:rPr lang="en-US" sz="1600" b="1" dirty="0"/>
              <a:t>Command and Control </a:t>
            </a:r>
          </a:p>
          <a:p>
            <a:pPr algn="ctr"/>
            <a:r>
              <a:rPr lang="en-US" sz="1600" b="1" dirty="0"/>
              <a:t>(e.g. Inceptors and VTOL handling) </a:t>
            </a:r>
            <a:endParaRPr lang="en-US" sz="1600" dirty="0"/>
          </a:p>
        </p:txBody>
      </p:sp>
      <p:sp>
        <p:nvSpPr>
          <p:cNvPr id="39" name="TextBox 38">
            <a:extLst>
              <a:ext uri="{FF2B5EF4-FFF2-40B4-BE49-F238E27FC236}">
                <a16:creationId xmlns:a16="http://schemas.microsoft.com/office/drawing/2014/main" id="{E2B58942-B749-F84F-99D2-93DFE33A44DB}"/>
              </a:ext>
            </a:extLst>
          </p:cNvPr>
          <p:cNvSpPr txBox="1"/>
          <p:nvPr/>
        </p:nvSpPr>
        <p:spPr>
          <a:xfrm>
            <a:off x="7916443" y="2333237"/>
            <a:ext cx="3621188" cy="584775"/>
          </a:xfrm>
          <a:prstGeom prst="rect">
            <a:avLst/>
          </a:prstGeom>
          <a:noFill/>
        </p:spPr>
        <p:txBody>
          <a:bodyPr wrap="square" rtlCol="0">
            <a:spAutoFit/>
          </a:bodyPr>
          <a:lstStyle/>
          <a:p>
            <a:pPr algn="ctr"/>
            <a:r>
              <a:rPr lang="en-US" sz="1600" b="1" dirty="0"/>
              <a:t>Pilot  Requirements </a:t>
            </a:r>
          </a:p>
          <a:p>
            <a:pPr algn="ctr"/>
            <a:r>
              <a:rPr lang="en-US" sz="1600" b="1" dirty="0"/>
              <a:t>(e.g. Skill, Knowledge, </a:t>
            </a:r>
            <a:r>
              <a:rPr lang="en-US" sz="1600" b="1" dirty="0" smtClean="0"/>
              <a:t>Proficiency)</a:t>
            </a:r>
            <a:endParaRPr lang="en-US" sz="1600" b="1" dirty="0"/>
          </a:p>
        </p:txBody>
      </p:sp>
      <p:pic>
        <p:nvPicPr>
          <p:cNvPr id="40" name="Graphic 39" descr="Pilot">
            <a:extLst>
              <a:ext uri="{FF2B5EF4-FFF2-40B4-BE49-F238E27FC236}">
                <a16:creationId xmlns:a16="http://schemas.microsoft.com/office/drawing/2014/main" id="{BF3DCD13-7230-9041-A224-F768112F8907}"/>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8583369" y="968406"/>
            <a:ext cx="1194137" cy="1194137"/>
          </a:xfrm>
          <a:prstGeom prst="rect">
            <a:avLst/>
          </a:prstGeom>
        </p:spPr>
      </p:pic>
      <p:sp>
        <p:nvSpPr>
          <p:cNvPr id="41" name="Rectangle 40">
            <a:extLst>
              <a:ext uri="{FF2B5EF4-FFF2-40B4-BE49-F238E27FC236}">
                <a16:creationId xmlns:a16="http://schemas.microsoft.com/office/drawing/2014/main" id="{3ACB5187-754A-E64E-BC13-58FB64336FB3}"/>
              </a:ext>
            </a:extLst>
          </p:cNvPr>
          <p:cNvSpPr/>
          <p:nvPr/>
        </p:nvSpPr>
        <p:spPr>
          <a:xfrm>
            <a:off x="8350833" y="918241"/>
            <a:ext cx="2752408" cy="1431035"/>
          </a:xfrm>
          <a:prstGeom prst="rect">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Graphic 10" descr="Brainstorm">
            <a:extLst>
              <a:ext uri="{FF2B5EF4-FFF2-40B4-BE49-F238E27FC236}">
                <a16:creationId xmlns:a16="http://schemas.microsoft.com/office/drawing/2014/main" id="{77F3DA60-57FE-084C-BC68-12D4556F5FC6}"/>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10020325" y="1491673"/>
            <a:ext cx="829215" cy="829215"/>
          </a:xfrm>
          <a:prstGeom prst="rect">
            <a:avLst/>
          </a:prstGeom>
        </p:spPr>
      </p:pic>
      <p:pic>
        <p:nvPicPr>
          <p:cNvPr id="17" name="Graphic 16" descr="Check In">
            <a:extLst>
              <a:ext uri="{FF2B5EF4-FFF2-40B4-BE49-F238E27FC236}">
                <a16:creationId xmlns:a16="http://schemas.microsoft.com/office/drawing/2014/main" id="{61384FCB-2EC4-9C46-BC33-22A92CE2B815}"/>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876231" y="4636068"/>
            <a:ext cx="707134" cy="707134"/>
          </a:xfrm>
          <a:prstGeom prst="rect">
            <a:avLst/>
          </a:prstGeom>
        </p:spPr>
      </p:pic>
      <p:pic>
        <p:nvPicPr>
          <p:cNvPr id="23" name="Graphic 22" descr="Double Tap Gesture">
            <a:extLst>
              <a:ext uri="{FF2B5EF4-FFF2-40B4-BE49-F238E27FC236}">
                <a16:creationId xmlns:a16="http://schemas.microsoft.com/office/drawing/2014/main" id="{E8A23A8C-CD44-3044-AE2F-472AEFD64EA9}"/>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2481817" y="4663490"/>
            <a:ext cx="707133" cy="707133"/>
          </a:xfrm>
          <a:prstGeom prst="rect">
            <a:avLst/>
          </a:prstGeom>
        </p:spPr>
      </p:pic>
      <p:sp>
        <p:nvSpPr>
          <p:cNvPr id="44" name="Rectangle 43">
            <a:extLst>
              <a:ext uri="{FF2B5EF4-FFF2-40B4-BE49-F238E27FC236}">
                <a16:creationId xmlns:a16="http://schemas.microsoft.com/office/drawing/2014/main" id="{A7346D53-0CD0-E14F-9F53-8ED41AC2AFAC}"/>
              </a:ext>
            </a:extLst>
          </p:cNvPr>
          <p:cNvSpPr/>
          <p:nvPr/>
        </p:nvSpPr>
        <p:spPr>
          <a:xfrm>
            <a:off x="627754" y="3926941"/>
            <a:ext cx="2752408" cy="1431035"/>
          </a:xfrm>
          <a:prstGeom prst="rect">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A75C8BF-A967-7842-972B-D860628C1CEA}"/>
              </a:ext>
            </a:extLst>
          </p:cNvPr>
          <p:cNvPicPr>
            <a:picLocks noChangeAspect="1"/>
          </p:cNvPicPr>
          <p:nvPr/>
        </p:nvPicPr>
        <p:blipFill>
          <a:blip r:embed="rId14"/>
          <a:stretch>
            <a:fillRect/>
          </a:stretch>
        </p:blipFill>
        <p:spPr>
          <a:xfrm>
            <a:off x="1692750" y="4061219"/>
            <a:ext cx="767026" cy="966772"/>
          </a:xfrm>
          <a:prstGeom prst="rect">
            <a:avLst/>
          </a:prstGeom>
        </p:spPr>
      </p:pic>
      <p:sp>
        <p:nvSpPr>
          <p:cNvPr id="25" name="TextBox 24"/>
          <p:cNvSpPr txBox="1"/>
          <p:nvPr/>
        </p:nvSpPr>
        <p:spPr>
          <a:xfrm>
            <a:off x="4976140" y="6584950"/>
            <a:ext cx="2140330" cy="261610"/>
          </a:xfrm>
          <a:prstGeom prst="rect">
            <a:avLst/>
          </a:prstGeom>
          <a:noFill/>
          <a:ln>
            <a:solidFill>
              <a:schemeClr val="tx1"/>
            </a:solidFill>
          </a:ln>
        </p:spPr>
        <p:txBody>
          <a:bodyPr wrap="none" rtlCol="0">
            <a:spAutoFit/>
          </a:bodyPr>
          <a:lstStyle/>
          <a:p>
            <a:r>
              <a:rPr lang="en-US" sz="1100" dirty="0" smtClean="0"/>
              <a:t>AFCM Subproject in development </a:t>
            </a:r>
            <a:endParaRPr lang="en-US" sz="1100" dirty="0"/>
          </a:p>
        </p:txBody>
      </p:sp>
    </p:spTree>
    <p:extLst>
      <p:ext uri="{BB962C8B-B14F-4D97-AF65-F5344CB8AC3E}">
        <p14:creationId xmlns:p14="http://schemas.microsoft.com/office/powerpoint/2010/main" val="2683185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FE3A302-7E1B-3A46-B1B2-B85F9D1E9C4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8</a:t>
            </a:fld>
            <a:endParaRPr lang="en-US" dirty="0">
              <a:solidFill>
                <a:prstClr val="black">
                  <a:tint val="75000"/>
                </a:prstClr>
              </a:solidFill>
              <a:latin typeface="Calibri"/>
            </a:endParaRPr>
          </a:p>
        </p:txBody>
      </p:sp>
      <p:pic>
        <p:nvPicPr>
          <p:cNvPr id="5" name="Picture 4">
            <a:extLst>
              <a:ext uri="{FF2B5EF4-FFF2-40B4-BE49-F238E27FC236}">
                <a16:creationId xmlns:a16="http://schemas.microsoft.com/office/drawing/2014/main" id="{2A9F06FE-D729-1644-8D77-7D2DB3E81073}"/>
              </a:ext>
            </a:extLst>
          </p:cNvPr>
          <p:cNvPicPr>
            <a:picLocks/>
          </p:cNvPicPr>
          <p:nvPr/>
        </p:nvPicPr>
        <p:blipFill rotWithShape="1">
          <a:blip r:embed="rId3">
            <a:alphaModFix amt="47000"/>
          </a:blip>
          <a:srcRect r="3499"/>
          <a:stretch/>
        </p:blipFill>
        <p:spPr>
          <a:xfrm>
            <a:off x="-22041" y="710292"/>
            <a:ext cx="12192000" cy="6190668"/>
          </a:xfrm>
          <a:prstGeom prst="rect">
            <a:avLst/>
          </a:prstGeom>
          <a:solidFill>
            <a:schemeClr val="bg1"/>
          </a:solidFill>
          <a:ln>
            <a:noFill/>
          </a:ln>
        </p:spPr>
      </p:pic>
      <p:sp>
        <p:nvSpPr>
          <p:cNvPr id="21" name="TextBox 20">
            <a:extLst>
              <a:ext uri="{FF2B5EF4-FFF2-40B4-BE49-F238E27FC236}">
                <a16:creationId xmlns:a16="http://schemas.microsoft.com/office/drawing/2014/main" id="{BC86D500-A1CC-404D-9A9A-7F9A0C0F2F2C}"/>
              </a:ext>
            </a:extLst>
          </p:cNvPr>
          <p:cNvSpPr txBox="1"/>
          <p:nvPr/>
        </p:nvSpPr>
        <p:spPr>
          <a:xfrm>
            <a:off x="6405661" y="3723606"/>
            <a:ext cx="2613216"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2">
                    <a:lumMod val="75000"/>
                  </a:schemeClr>
                </a:solidFill>
                <a:effectLst/>
                <a:uLnTx/>
                <a:uFillTx/>
              </a:rPr>
              <a:t>Assured Vehicle Automation</a:t>
            </a:r>
          </a:p>
        </p:txBody>
      </p:sp>
      <p:sp>
        <p:nvSpPr>
          <p:cNvPr id="23" name="Rounded Rectangle 22">
            <a:extLst>
              <a:ext uri="{FF2B5EF4-FFF2-40B4-BE49-F238E27FC236}">
                <a16:creationId xmlns:a16="http://schemas.microsoft.com/office/drawing/2014/main" id="{F289DAF0-E210-8149-863E-E646E4DAF885}"/>
              </a:ext>
            </a:extLst>
          </p:cNvPr>
          <p:cNvSpPr/>
          <p:nvPr/>
        </p:nvSpPr>
        <p:spPr>
          <a:xfrm>
            <a:off x="5901427" y="3586422"/>
            <a:ext cx="3749292" cy="2720868"/>
          </a:xfrm>
          <a:prstGeom prst="roundRect">
            <a:avLst/>
          </a:prstGeom>
          <a:noFill/>
          <a:ln w="38100" cap="flat" cmpd="sng" algn="ctr">
            <a:solidFill>
              <a:schemeClr val="accent2">
                <a:lumMod val="75000"/>
              </a:schemeClr>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6" name="Title 1">
            <a:extLst>
              <a:ext uri="{FF2B5EF4-FFF2-40B4-BE49-F238E27FC236}">
                <a16:creationId xmlns:a16="http://schemas.microsoft.com/office/drawing/2014/main" id="{B809CFA4-29D3-ED42-9149-D61FF9479F48}"/>
              </a:ext>
            </a:extLst>
          </p:cNvPr>
          <p:cNvSpPr>
            <a:spLocks noGrp="1"/>
          </p:cNvSpPr>
          <p:nvPr>
            <p:ph type="title"/>
          </p:nvPr>
        </p:nvSpPr>
        <p:spPr>
          <a:xfrm>
            <a:off x="949730" y="0"/>
            <a:ext cx="10638185" cy="663840"/>
          </a:xfrm>
        </p:spPr>
        <p:txBody>
          <a:bodyPr anchor="ctr">
            <a:noAutofit/>
          </a:bodyPr>
          <a:lstStyle/>
          <a:p>
            <a:pPr algn="ctr"/>
            <a:r>
              <a:rPr lang="en-US" sz="3200" cap="none" dirty="0"/>
              <a:t>AFCM – Assured Vehicle Automation (AVA) </a:t>
            </a:r>
            <a:endParaRPr lang="en-US" sz="3200" cap="none" dirty="0">
              <a:solidFill>
                <a:srgbClr val="FF0000"/>
              </a:solidFill>
            </a:endParaRPr>
          </a:p>
        </p:txBody>
      </p:sp>
      <p:sp>
        <p:nvSpPr>
          <p:cNvPr id="17" name="Rounded Rectangle 16">
            <a:extLst>
              <a:ext uri="{FF2B5EF4-FFF2-40B4-BE49-F238E27FC236}">
                <a16:creationId xmlns:a16="http://schemas.microsoft.com/office/drawing/2014/main" id="{73B609FD-3A39-C945-96D2-034529BD2366}"/>
              </a:ext>
            </a:extLst>
          </p:cNvPr>
          <p:cNvSpPr/>
          <p:nvPr/>
        </p:nvSpPr>
        <p:spPr>
          <a:xfrm>
            <a:off x="6024735" y="4134145"/>
            <a:ext cx="3500780" cy="643981"/>
          </a:xfrm>
          <a:prstGeom prst="roundRect">
            <a:avLst/>
          </a:prstGeom>
          <a:solidFill>
            <a:schemeClr val="accent2">
              <a:lumMod val="50000"/>
              <a:alpha val="67000"/>
            </a:schemeClr>
          </a:solidFill>
          <a:ln w="6350" cap="flat" cmpd="sng" algn="ctr">
            <a:solidFill>
              <a:srgbClr val="C00000">
                <a:alpha val="6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Flight Path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Management</a:t>
            </a:r>
          </a:p>
        </p:txBody>
      </p:sp>
      <p:sp>
        <p:nvSpPr>
          <p:cNvPr id="18" name="Rounded Rectangle 17">
            <a:extLst>
              <a:ext uri="{FF2B5EF4-FFF2-40B4-BE49-F238E27FC236}">
                <a16:creationId xmlns:a16="http://schemas.microsoft.com/office/drawing/2014/main" id="{87E8398A-8099-094F-91FE-4765E71E5CE2}"/>
              </a:ext>
            </a:extLst>
          </p:cNvPr>
          <p:cNvSpPr/>
          <p:nvPr/>
        </p:nvSpPr>
        <p:spPr>
          <a:xfrm>
            <a:off x="6041266" y="4861501"/>
            <a:ext cx="3500780" cy="636428"/>
          </a:xfrm>
          <a:prstGeom prst="roundRect">
            <a:avLst/>
          </a:prstGeom>
          <a:solidFill>
            <a:schemeClr val="accent2">
              <a:lumMod val="50000"/>
              <a:alpha val="67000"/>
            </a:schemeClr>
          </a:solidFill>
          <a:ln w="6350" cap="flat" cmpd="sng" algn="ctr">
            <a:solidFill>
              <a:srgbClr val="C00000">
                <a:alpha val="6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Hazard Perception</a:t>
            </a:r>
            <a:r>
              <a:rPr lang="en-US" sz="1600" kern="0" dirty="0">
                <a:solidFill>
                  <a:schemeClr val="bg1"/>
                </a:solidFill>
                <a:latin typeface="Calibri" panose="020F0502020204030204"/>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schemeClr val="bg1"/>
                </a:solidFill>
                <a:latin typeface="Calibri" panose="020F0502020204030204"/>
              </a:rPr>
              <a:t>and Avoidance</a:t>
            </a:r>
            <a:endPar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20" name="Rounded Rectangle 19">
            <a:extLst>
              <a:ext uri="{FF2B5EF4-FFF2-40B4-BE49-F238E27FC236}">
                <a16:creationId xmlns:a16="http://schemas.microsoft.com/office/drawing/2014/main" id="{23AE61D0-67EF-F341-B3EF-3EA10398C552}"/>
              </a:ext>
            </a:extLst>
          </p:cNvPr>
          <p:cNvSpPr/>
          <p:nvPr/>
        </p:nvSpPr>
        <p:spPr>
          <a:xfrm>
            <a:off x="6067798" y="5553552"/>
            <a:ext cx="3438623" cy="636428"/>
          </a:xfrm>
          <a:prstGeom prst="roundRect">
            <a:avLst/>
          </a:prstGeom>
          <a:solidFill>
            <a:schemeClr val="accent2">
              <a:lumMod val="50000"/>
              <a:alpha val="67000"/>
            </a:schemeClr>
          </a:solidFill>
          <a:ln w="6350" cap="flat" cmpd="sng" algn="ctr">
            <a:solidFill>
              <a:srgbClr val="C00000">
                <a:alpha val="64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Assurance for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a:ea typeface="+mn-ea"/>
                <a:cs typeface="+mn-cs"/>
              </a:rPr>
              <a:t>Responsible Automation</a:t>
            </a:r>
            <a:endParaRPr kumimoji="0" lang="en-US" sz="1600" b="0" i="0" u="none" strike="noStrike" kern="0" cap="none" spc="0" normalizeH="0" baseline="0" noProof="0" dirty="0">
              <a:ln>
                <a:noFill/>
              </a:ln>
              <a:solidFill>
                <a:schemeClr val="bg1"/>
              </a:solidFill>
              <a:effectLst/>
              <a:uLnTx/>
              <a:uFillTx/>
              <a:latin typeface="Calibri" panose="020F0502020204030204"/>
            </a:endParaRPr>
          </a:p>
        </p:txBody>
      </p:sp>
      <p:pic>
        <p:nvPicPr>
          <p:cNvPr id="14" name="Picture 13">
            <a:extLst>
              <a:ext uri="{FF2B5EF4-FFF2-40B4-BE49-F238E27FC236}">
                <a16:creationId xmlns:a16="http://schemas.microsoft.com/office/drawing/2014/main" id="{EAEF380B-B303-B44C-9EBC-B81B10A902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296907" y="1740566"/>
            <a:ext cx="2556998" cy="1603226"/>
          </a:xfrm>
          <a:prstGeom prst="rect">
            <a:avLst/>
          </a:prstGeom>
          <a:ln w="38100">
            <a:solidFill>
              <a:srgbClr val="00B0F0"/>
            </a:solidFill>
          </a:ln>
        </p:spPr>
      </p:pic>
      <p:sp>
        <p:nvSpPr>
          <p:cNvPr id="24" name="TextBox 23">
            <a:extLst>
              <a:ext uri="{FF2B5EF4-FFF2-40B4-BE49-F238E27FC236}">
                <a16:creationId xmlns:a16="http://schemas.microsoft.com/office/drawing/2014/main" id="{B3746990-E4CC-8E4E-87BF-A09352BC3A32}"/>
              </a:ext>
            </a:extLst>
          </p:cNvPr>
          <p:cNvSpPr txBox="1"/>
          <p:nvPr/>
        </p:nvSpPr>
        <p:spPr>
          <a:xfrm>
            <a:off x="131199" y="3357666"/>
            <a:ext cx="2888414" cy="615553"/>
          </a:xfrm>
          <a:prstGeom prst="rect">
            <a:avLst/>
          </a:prstGeom>
          <a:noFill/>
        </p:spPr>
        <p:txBody>
          <a:bodyPr wrap="square" rtlCol="0">
            <a:spAutoFit/>
          </a:bodyPr>
          <a:lstStyle/>
          <a:p>
            <a:pPr algn="ctr"/>
            <a:r>
              <a:rPr lang="en-US" sz="1700" b="1" dirty="0"/>
              <a:t>Airborne Collision Detection and Avoidance (e.g. ACAS-</a:t>
            </a:r>
            <a:r>
              <a:rPr lang="en-US" sz="1700" b="1" dirty="0" err="1"/>
              <a:t>Xr</a:t>
            </a:r>
            <a:r>
              <a:rPr lang="en-US" sz="1700" b="1" dirty="0"/>
              <a:t>)</a:t>
            </a:r>
          </a:p>
        </p:txBody>
      </p:sp>
      <p:pic>
        <p:nvPicPr>
          <p:cNvPr id="25" name="Picture 24">
            <a:extLst>
              <a:ext uri="{FF2B5EF4-FFF2-40B4-BE49-F238E27FC236}">
                <a16:creationId xmlns:a16="http://schemas.microsoft.com/office/drawing/2014/main" id="{A3091197-E727-0E41-9C55-E5CC1382C43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904197" y="816688"/>
            <a:ext cx="2217193" cy="1389888"/>
          </a:xfrm>
          <a:prstGeom prst="rect">
            <a:avLst/>
          </a:prstGeom>
          <a:ln w="38100">
            <a:solidFill>
              <a:schemeClr val="tx2"/>
            </a:solidFill>
          </a:ln>
        </p:spPr>
      </p:pic>
      <p:sp>
        <p:nvSpPr>
          <p:cNvPr id="26" name="TextBox 25">
            <a:extLst>
              <a:ext uri="{FF2B5EF4-FFF2-40B4-BE49-F238E27FC236}">
                <a16:creationId xmlns:a16="http://schemas.microsoft.com/office/drawing/2014/main" id="{A3742141-8E25-1144-8F72-54B1AE00C079}"/>
              </a:ext>
            </a:extLst>
          </p:cNvPr>
          <p:cNvSpPr txBox="1"/>
          <p:nvPr/>
        </p:nvSpPr>
        <p:spPr>
          <a:xfrm>
            <a:off x="6802465" y="2196534"/>
            <a:ext cx="4515697" cy="646331"/>
          </a:xfrm>
          <a:prstGeom prst="rect">
            <a:avLst/>
          </a:prstGeom>
          <a:noFill/>
        </p:spPr>
        <p:txBody>
          <a:bodyPr wrap="square" rtlCol="0">
            <a:spAutoFit/>
          </a:bodyPr>
          <a:lstStyle/>
          <a:p>
            <a:pPr algn="ctr"/>
            <a:r>
              <a:rPr lang="en-US" b="1" dirty="0"/>
              <a:t>4D TBO </a:t>
            </a:r>
          </a:p>
          <a:p>
            <a:pPr algn="ctr"/>
            <a:r>
              <a:rPr lang="en-US" b="1" dirty="0"/>
              <a:t>(e.g. Autonomous Operations Planner)</a:t>
            </a:r>
          </a:p>
        </p:txBody>
      </p:sp>
      <p:sp>
        <p:nvSpPr>
          <p:cNvPr id="27" name="TextBox 26">
            <a:extLst>
              <a:ext uri="{FF2B5EF4-FFF2-40B4-BE49-F238E27FC236}">
                <a16:creationId xmlns:a16="http://schemas.microsoft.com/office/drawing/2014/main" id="{BC630633-C5B1-384B-ABC4-7A6E19A7C146}"/>
              </a:ext>
            </a:extLst>
          </p:cNvPr>
          <p:cNvSpPr txBox="1"/>
          <p:nvPr/>
        </p:nvSpPr>
        <p:spPr>
          <a:xfrm>
            <a:off x="253503" y="4999915"/>
            <a:ext cx="4162426" cy="369332"/>
          </a:xfrm>
          <a:prstGeom prst="rect">
            <a:avLst/>
          </a:prstGeom>
          <a:noFill/>
        </p:spPr>
        <p:txBody>
          <a:bodyPr wrap="square" rtlCol="0">
            <a:spAutoFit/>
          </a:bodyPr>
          <a:lstStyle/>
          <a:p>
            <a:pPr algn="ctr"/>
            <a:r>
              <a:rPr lang="en-US" b="1" dirty="0"/>
              <a:t>Automation Requirements Specification </a:t>
            </a:r>
          </a:p>
        </p:txBody>
      </p:sp>
      <p:pic>
        <p:nvPicPr>
          <p:cNvPr id="28" name="Picture 27">
            <a:extLst>
              <a:ext uri="{FF2B5EF4-FFF2-40B4-BE49-F238E27FC236}">
                <a16:creationId xmlns:a16="http://schemas.microsoft.com/office/drawing/2014/main" id="{9B99EE13-F266-EE42-B177-49AB54C993D2}"/>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Lst>
          </a:blip>
          <a:stretch>
            <a:fillRect/>
          </a:stretch>
        </p:blipFill>
        <p:spPr>
          <a:xfrm>
            <a:off x="131199" y="4129881"/>
            <a:ext cx="4162426" cy="954472"/>
          </a:xfrm>
          <a:prstGeom prst="rect">
            <a:avLst/>
          </a:prstGeom>
        </p:spPr>
      </p:pic>
      <p:sp>
        <p:nvSpPr>
          <p:cNvPr id="32" name="TextBox 31">
            <a:extLst>
              <a:ext uri="{FF2B5EF4-FFF2-40B4-BE49-F238E27FC236}">
                <a16:creationId xmlns:a16="http://schemas.microsoft.com/office/drawing/2014/main" id="{5D326101-392D-4F49-A913-F9D295C5961A}"/>
              </a:ext>
            </a:extLst>
          </p:cNvPr>
          <p:cNvSpPr txBox="1"/>
          <p:nvPr/>
        </p:nvSpPr>
        <p:spPr>
          <a:xfrm>
            <a:off x="3659410" y="2488292"/>
            <a:ext cx="3103955" cy="369332"/>
          </a:xfrm>
          <a:prstGeom prst="rect">
            <a:avLst/>
          </a:prstGeom>
          <a:noFill/>
        </p:spPr>
        <p:txBody>
          <a:bodyPr wrap="square" rtlCol="0">
            <a:spAutoFit/>
          </a:bodyPr>
          <a:lstStyle/>
          <a:p>
            <a:pPr algn="ctr"/>
            <a:r>
              <a:rPr lang="en-US" b="1" dirty="0"/>
              <a:t>Contingency Management</a:t>
            </a:r>
          </a:p>
        </p:txBody>
      </p:sp>
      <p:pic>
        <p:nvPicPr>
          <p:cNvPr id="3" name="Picture 2" descr="A close up of a map&#10;&#10;Description automatically generated">
            <a:extLst>
              <a:ext uri="{FF2B5EF4-FFF2-40B4-BE49-F238E27FC236}">
                <a16:creationId xmlns:a16="http://schemas.microsoft.com/office/drawing/2014/main" id="{12626275-CA5D-8E48-88D3-4CBA70778A7F}"/>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8800"/>
                    </a14:imgEffect>
                    <a14:imgEffect>
                      <a14:brightnessContrast bright="-20000" contrast="20000"/>
                    </a14:imgEffect>
                  </a14:imgLayer>
                </a14:imgProps>
              </a:ext>
            </a:extLst>
          </a:blip>
          <a:stretch>
            <a:fillRect/>
          </a:stretch>
        </p:blipFill>
        <p:spPr>
          <a:xfrm>
            <a:off x="4058262" y="748392"/>
            <a:ext cx="2222500" cy="1727200"/>
          </a:xfrm>
          <a:prstGeom prst="rect">
            <a:avLst/>
          </a:prstGeom>
        </p:spPr>
      </p:pic>
      <p:sp>
        <p:nvSpPr>
          <p:cNvPr id="19" name="TextBox 18"/>
          <p:cNvSpPr txBox="1"/>
          <p:nvPr/>
        </p:nvSpPr>
        <p:spPr>
          <a:xfrm>
            <a:off x="4976140" y="6584950"/>
            <a:ext cx="2140330" cy="261610"/>
          </a:xfrm>
          <a:prstGeom prst="rect">
            <a:avLst/>
          </a:prstGeom>
          <a:noFill/>
          <a:ln>
            <a:solidFill>
              <a:schemeClr val="tx1"/>
            </a:solidFill>
          </a:ln>
        </p:spPr>
        <p:txBody>
          <a:bodyPr wrap="none" rtlCol="0">
            <a:spAutoFit/>
          </a:bodyPr>
          <a:lstStyle/>
          <a:p>
            <a:r>
              <a:rPr lang="en-US" sz="1100" dirty="0" smtClean="0"/>
              <a:t>AFCM Subproject in development </a:t>
            </a:r>
            <a:endParaRPr lang="en-US" sz="1100" dirty="0"/>
          </a:p>
        </p:txBody>
      </p:sp>
    </p:spTree>
    <p:extLst>
      <p:ext uri="{BB962C8B-B14F-4D97-AF65-F5344CB8AC3E}">
        <p14:creationId xmlns:p14="http://schemas.microsoft.com/office/powerpoint/2010/main" val="864203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BADD5F0-E6D3-4A9A-B78C-0DD7949E290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D3890710-C8B2-401D-83D1-1ADB7ADE2FE7}"/>
              </a:ext>
            </a:extLst>
          </p:cNvPr>
          <p:cNvPicPr>
            <a:picLocks noChangeAspect="1"/>
          </p:cNvPicPr>
          <p:nvPr/>
        </p:nvPicPr>
        <p:blipFill>
          <a:blip r:embed="rId3" cstate="email">
            <a:duotone>
              <a:prstClr val="black"/>
              <a:srgbClr val="C00000">
                <a:tint val="45000"/>
                <a:satMod val="400000"/>
              </a:srgbClr>
            </a:duotone>
            <a:extLst>
              <a:ext uri="{28A0092B-C50C-407E-A947-70E740481C1C}">
                <a14:useLocalDpi xmlns:a14="http://schemas.microsoft.com/office/drawing/2010/main"/>
              </a:ext>
            </a:extLst>
          </a:blip>
          <a:stretch>
            <a:fillRect/>
          </a:stretch>
        </p:blipFill>
        <p:spPr>
          <a:xfrm>
            <a:off x="1493680" y="1013116"/>
            <a:ext cx="733587" cy="377023"/>
          </a:xfrm>
          <a:prstGeom prst="rect">
            <a:avLst/>
          </a:prstGeom>
        </p:spPr>
      </p:pic>
      <p:sp>
        <p:nvSpPr>
          <p:cNvPr id="10" name="TextBox 9">
            <a:extLst>
              <a:ext uri="{FF2B5EF4-FFF2-40B4-BE49-F238E27FC236}">
                <a16:creationId xmlns:a16="http://schemas.microsoft.com/office/drawing/2014/main" id="{54B66AAB-699B-4DF5-89B2-DEADDCC39CDC}"/>
              </a:ext>
            </a:extLst>
          </p:cNvPr>
          <p:cNvSpPr txBox="1"/>
          <p:nvPr/>
        </p:nvSpPr>
        <p:spPr>
          <a:xfrm>
            <a:off x="2141255" y="760349"/>
            <a:ext cx="1848335" cy="523220"/>
          </a:xfrm>
          <a:prstGeom prst="rect">
            <a:avLst/>
          </a:prstGeom>
          <a:noFill/>
          <a:ln>
            <a:noFill/>
          </a:ln>
          <a:effectLst>
            <a:outerShdw blurRad="50800" dist="12700" dir="2700000" algn="tl" rotWithShape="0">
              <a:prstClr val="black"/>
            </a:outerShdw>
          </a:effectLst>
        </p:spPr>
        <p:txBody>
          <a:bodyPr wrap="squar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rPr>
              <a:t>Vertiport Hazard Monitoring</a:t>
            </a:r>
          </a:p>
        </p:txBody>
      </p:sp>
      <p:pic>
        <p:nvPicPr>
          <p:cNvPr id="11" name="Picture 10">
            <a:extLst>
              <a:ext uri="{FF2B5EF4-FFF2-40B4-BE49-F238E27FC236}">
                <a16:creationId xmlns:a16="http://schemas.microsoft.com/office/drawing/2014/main" id="{F745E9E5-3C69-4FF3-B1F9-23BD449F88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41255" y="4066132"/>
            <a:ext cx="2019267" cy="797079"/>
          </a:xfrm>
          <a:prstGeom prst="rect">
            <a:avLst/>
          </a:prstGeom>
        </p:spPr>
      </p:pic>
      <p:sp>
        <p:nvSpPr>
          <p:cNvPr id="18" name="TextBox 17">
            <a:extLst>
              <a:ext uri="{FF2B5EF4-FFF2-40B4-BE49-F238E27FC236}">
                <a16:creationId xmlns:a16="http://schemas.microsoft.com/office/drawing/2014/main" id="{17E09835-B5F2-49A9-9C25-9662842EF434}"/>
              </a:ext>
            </a:extLst>
          </p:cNvPr>
          <p:cNvSpPr txBox="1"/>
          <p:nvPr/>
        </p:nvSpPr>
        <p:spPr>
          <a:xfrm>
            <a:off x="7977752" y="3476647"/>
            <a:ext cx="1435009" cy="523220"/>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rPr>
              <a:t>Contingency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rPr>
              <a:t>Decision Making</a:t>
            </a:r>
          </a:p>
        </p:txBody>
      </p:sp>
      <p:pic>
        <p:nvPicPr>
          <p:cNvPr id="19" name="Picture 18">
            <a:extLst>
              <a:ext uri="{FF2B5EF4-FFF2-40B4-BE49-F238E27FC236}">
                <a16:creationId xmlns:a16="http://schemas.microsoft.com/office/drawing/2014/main" id="{EFE22415-4D1C-45B1-A80D-0A2A41C0AB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135437">
            <a:off x="9294113" y="4137804"/>
            <a:ext cx="237296" cy="569510"/>
          </a:xfrm>
          <a:prstGeom prst="rect">
            <a:avLst/>
          </a:prstGeom>
        </p:spPr>
      </p:pic>
      <p:sp>
        <p:nvSpPr>
          <p:cNvPr id="23" name="TextBox 22">
            <a:extLst>
              <a:ext uri="{FF2B5EF4-FFF2-40B4-BE49-F238E27FC236}">
                <a16:creationId xmlns:a16="http://schemas.microsoft.com/office/drawing/2014/main" id="{9F69C9FF-A751-4783-9C7C-DD13C21E5865}"/>
              </a:ext>
            </a:extLst>
          </p:cNvPr>
          <p:cNvSpPr txBox="1"/>
          <p:nvPr/>
        </p:nvSpPr>
        <p:spPr>
          <a:xfrm rot="3342239">
            <a:off x="1880993" y="1184222"/>
            <a:ext cx="285656" cy="307777"/>
          </a:xfrm>
          <a:prstGeom prst="rect">
            <a:avLst/>
          </a:prstGeom>
          <a:noFill/>
          <a:ln>
            <a:noFill/>
          </a:ln>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0000"/>
                </a:solidFill>
                <a:effectLst/>
                <a:uLnTx/>
                <a:uFillTx/>
                <a:latin typeface="Leelawadee UI Semilight" panose="020B0402040204020203" pitchFamily="34" charset="-34"/>
                <a:ea typeface="+mn-ea"/>
                <a:cs typeface="Leelawadee UI Semilight" panose="020B0402040204020203" pitchFamily="34" charset="-34"/>
              </a:rPr>
              <a:t>X</a:t>
            </a:r>
          </a:p>
        </p:txBody>
      </p:sp>
      <p:sp>
        <p:nvSpPr>
          <p:cNvPr id="24" name="TextBox 23">
            <a:extLst>
              <a:ext uri="{FF2B5EF4-FFF2-40B4-BE49-F238E27FC236}">
                <a16:creationId xmlns:a16="http://schemas.microsoft.com/office/drawing/2014/main" id="{1DF4D0EB-5AD5-4737-B36D-04CAC37F8041}"/>
              </a:ext>
            </a:extLst>
          </p:cNvPr>
          <p:cNvSpPr txBox="1"/>
          <p:nvPr/>
        </p:nvSpPr>
        <p:spPr>
          <a:xfrm>
            <a:off x="2141255" y="5522070"/>
            <a:ext cx="1989913" cy="307777"/>
          </a:xfrm>
          <a:prstGeom prst="rect">
            <a:avLst/>
          </a:prstGeom>
          <a:noFill/>
          <a:ln>
            <a:noFill/>
          </a:ln>
          <a:effectLst>
            <a:outerShdw blurRad="50800" dist="12700" dir="2700000" algn="tl" rotWithShape="0">
              <a:prstClr val="black"/>
            </a:outerShdw>
          </a:effectLst>
        </p:spPr>
        <p:txBody>
          <a:bodyPr wrap="square" rtlCol="0">
            <a:spAutoFit/>
          </a:bodyPr>
          <a:lstStyle>
            <a:defPPr>
              <a:defRPr lang="en-US"/>
            </a:defPPr>
            <a:lvl1pPr algn="ctr">
              <a:defRPr sz="900" b="1" spc="60">
                <a:solidFill>
                  <a:schemeClr val="bg1">
                    <a:lumMod val="95000"/>
                  </a:schemeClr>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60" normalizeH="0" baseline="0" noProof="0" dirty="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rPr>
              <a:t>Merging and Spacing</a:t>
            </a:r>
          </a:p>
        </p:txBody>
      </p:sp>
      <p:pic>
        <p:nvPicPr>
          <p:cNvPr id="27" name="Picture 26">
            <a:extLst>
              <a:ext uri="{FF2B5EF4-FFF2-40B4-BE49-F238E27FC236}">
                <a16:creationId xmlns:a16="http://schemas.microsoft.com/office/drawing/2014/main" id="{2B82F807-0C43-4C09-8E89-6394D75E144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802" y="100085"/>
            <a:ext cx="632143" cy="523220"/>
          </a:xfrm>
          <a:prstGeom prst="rect">
            <a:avLst/>
          </a:prstGeom>
        </p:spPr>
      </p:pic>
      <p:sp>
        <p:nvSpPr>
          <p:cNvPr id="29" name="Arc 28">
            <a:extLst>
              <a:ext uri="{FF2B5EF4-FFF2-40B4-BE49-F238E27FC236}">
                <a16:creationId xmlns:a16="http://schemas.microsoft.com/office/drawing/2014/main" id="{DB7B9A4D-F1E4-4875-866E-01F3210EA037}"/>
              </a:ext>
            </a:extLst>
          </p:cNvPr>
          <p:cNvSpPr/>
          <p:nvPr/>
        </p:nvSpPr>
        <p:spPr>
          <a:xfrm rot="18924611" flipV="1">
            <a:off x="6784948" y="3792216"/>
            <a:ext cx="471979" cy="471979"/>
          </a:xfrm>
          <a:prstGeom prst="arc">
            <a:avLst/>
          </a:prstGeom>
          <a:ln w="19050">
            <a:solidFill>
              <a:srgbClr val="99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a:ea typeface="+mn-ea"/>
              <a:cs typeface="+mn-cs"/>
            </a:endParaRPr>
          </a:p>
        </p:txBody>
      </p:sp>
      <p:sp>
        <p:nvSpPr>
          <p:cNvPr id="30" name="Arc 29">
            <a:extLst>
              <a:ext uri="{FF2B5EF4-FFF2-40B4-BE49-F238E27FC236}">
                <a16:creationId xmlns:a16="http://schemas.microsoft.com/office/drawing/2014/main" id="{64E52EF6-C5D1-4EC6-AFFA-FD9D9E80BEF3}"/>
              </a:ext>
            </a:extLst>
          </p:cNvPr>
          <p:cNvSpPr/>
          <p:nvPr/>
        </p:nvSpPr>
        <p:spPr>
          <a:xfrm rot="19567678" flipH="1">
            <a:off x="6460720" y="3763878"/>
            <a:ext cx="471979" cy="471979"/>
          </a:xfrm>
          <a:prstGeom prst="arc">
            <a:avLst/>
          </a:prstGeom>
          <a:ln w="19050">
            <a:solidFill>
              <a:srgbClr val="99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0BADA450-42C5-4D2C-A703-9CB65A011A82}"/>
              </a:ext>
            </a:extLst>
          </p:cNvPr>
          <p:cNvSpPr txBox="1"/>
          <p:nvPr/>
        </p:nvSpPr>
        <p:spPr>
          <a:xfrm>
            <a:off x="4170724" y="2704145"/>
            <a:ext cx="960712" cy="307777"/>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Auto-land</a:t>
            </a:r>
            <a:endParaRPr kumimoji="0" lang="en-US" sz="1400" b="1" i="0" u="none" strike="noStrike" kern="1200" cap="none" spc="0" normalizeH="0" baseline="0" noProof="0" dirty="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endParaRPr>
          </a:p>
        </p:txBody>
      </p:sp>
      <p:sp>
        <p:nvSpPr>
          <p:cNvPr id="17" name="TextBox 16">
            <a:extLst>
              <a:ext uri="{FF2B5EF4-FFF2-40B4-BE49-F238E27FC236}">
                <a16:creationId xmlns:a16="http://schemas.microsoft.com/office/drawing/2014/main" id="{B4D2222F-DE38-4DE9-8B6D-640681B1B816}"/>
              </a:ext>
            </a:extLst>
          </p:cNvPr>
          <p:cNvSpPr txBox="1"/>
          <p:nvPr/>
        </p:nvSpPr>
        <p:spPr>
          <a:xfrm>
            <a:off x="-209658" y="3011922"/>
            <a:ext cx="2352230" cy="738664"/>
          </a:xfrm>
          <a:prstGeom prst="rect">
            <a:avLst/>
          </a:prstGeom>
          <a:noFill/>
          <a:ln>
            <a:noFill/>
          </a:ln>
          <a:effectLst>
            <a:outerShdw blurRad="50800" dist="12700" dir="2700000" algn="tl" rotWithShape="0">
              <a:prstClr val="black"/>
            </a:outerShdw>
          </a:effectLst>
        </p:spPr>
        <p:txBody>
          <a:bodyPr wrap="squar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rPr>
              <a:t>Interdependent Arrival / Departure Procedures between Vertiports</a:t>
            </a:r>
          </a:p>
        </p:txBody>
      </p:sp>
      <p:sp>
        <p:nvSpPr>
          <p:cNvPr id="22" name="TextBox 21">
            <a:extLst>
              <a:ext uri="{FF2B5EF4-FFF2-40B4-BE49-F238E27FC236}">
                <a16:creationId xmlns:a16="http://schemas.microsoft.com/office/drawing/2014/main" id="{82C0274C-84AD-4F4F-B140-B3F769280E65}"/>
              </a:ext>
            </a:extLst>
          </p:cNvPr>
          <p:cNvSpPr txBox="1"/>
          <p:nvPr/>
        </p:nvSpPr>
        <p:spPr>
          <a:xfrm>
            <a:off x="9881353" y="3215037"/>
            <a:ext cx="1988363" cy="307777"/>
          </a:xfrm>
          <a:prstGeom prst="rect">
            <a:avLst/>
          </a:prstGeom>
          <a:noFill/>
          <a:ln>
            <a:noFill/>
          </a:ln>
          <a:effectLst>
            <a:outerShdw blurRad="50800" dist="12700" dir="2700000" algn="tl" rotWithShape="0">
              <a:prstClr val="black"/>
            </a:outerShdw>
          </a:effectLst>
        </p:spPr>
        <p:txBody>
          <a:bodyPr wrap="square" rtlCol="0">
            <a:spAutoFit/>
          </a:bodyPr>
          <a:lstStyle>
            <a:defPPr>
              <a:defRPr lang="en-US"/>
            </a:defPPr>
            <a:lvl1pPr algn="ctr">
              <a:defRPr sz="900" b="1" spc="60">
                <a:solidFill>
                  <a:schemeClr val="bg1">
                    <a:lumMod val="95000"/>
                  </a:schemeClr>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60" normalizeH="0" baseline="0" noProof="0" dirty="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rPr>
              <a:t>Automated Re-route</a:t>
            </a:r>
          </a:p>
        </p:txBody>
      </p:sp>
      <p:pic>
        <p:nvPicPr>
          <p:cNvPr id="5" name="Picture 4">
            <a:extLst>
              <a:ext uri="{FF2B5EF4-FFF2-40B4-BE49-F238E27FC236}">
                <a16:creationId xmlns:a16="http://schemas.microsoft.com/office/drawing/2014/main" id="{A904D20E-3273-422A-8485-A261A4D632C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785462" y="889141"/>
            <a:ext cx="662305" cy="664497"/>
          </a:xfrm>
          <a:prstGeom prst="rect">
            <a:avLst/>
          </a:prstGeom>
        </p:spPr>
      </p:pic>
      <p:pic>
        <p:nvPicPr>
          <p:cNvPr id="28" name="Picture 27">
            <a:extLst>
              <a:ext uri="{FF2B5EF4-FFF2-40B4-BE49-F238E27FC236}">
                <a16:creationId xmlns:a16="http://schemas.microsoft.com/office/drawing/2014/main" id="{47638DE2-BA4B-44AB-897A-746361F12EE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210668" y="1976952"/>
            <a:ext cx="662305" cy="664497"/>
          </a:xfrm>
          <a:prstGeom prst="rect">
            <a:avLst/>
          </a:prstGeom>
        </p:spPr>
      </p:pic>
      <p:pic>
        <p:nvPicPr>
          <p:cNvPr id="32" name="Picture 31">
            <a:extLst>
              <a:ext uri="{FF2B5EF4-FFF2-40B4-BE49-F238E27FC236}">
                <a16:creationId xmlns:a16="http://schemas.microsoft.com/office/drawing/2014/main" id="{09772F26-A9B7-49C6-A1EF-F753D427FA5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211776" y="1975838"/>
            <a:ext cx="662305" cy="664497"/>
          </a:xfrm>
          <a:prstGeom prst="rect">
            <a:avLst/>
          </a:prstGeom>
        </p:spPr>
      </p:pic>
      <p:pic>
        <p:nvPicPr>
          <p:cNvPr id="33" name="Picture 32">
            <a:extLst>
              <a:ext uri="{FF2B5EF4-FFF2-40B4-BE49-F238E27FC236}">
                <a16:creationId xmlns:a16="http://schemas.microsoft.com/office/drawing/2014/main" id="{3191BEA5-6DD3-4B47-89F4-5D3CC6C9541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785462" y="889141"/>
            <a:ext cx="662305" cy="664497"/>
          </a:xfrm>
          <a:prstGeom prst="rect">
            <a:avLst/>
          </a:prstGeom>
        </p:spPr>
      </p:pic>
      <p:sp>
        <p:nvSpPr>
          <p:cNvPr id="6" name="Arc 5">
            <a:extLst>
              <a:ext uri="{FF2B5EF4-FFF2-40B4-BE49-F238E27FC236}">
                <a16:creationId xmlns:a16="http://schemas.microsoft.com/office/drawing/2014/main" id="{8C1B70A6-EAD2-4CEB-A8D9-97F0C0714135}"/>
              </a:ext>
            </a:extLst>
          </p:cNvPr>
          <p:cNvSpPr/>
          <p:nvPr/>
        </p:nvSpPr>
        <p:spPr>
          <a:xfrm>
            <a:off x="-695325" y="4459606"/>
            <a:ext cx="47625" cy="4571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9ECAEB9B-4047-4843-8528-6BC1F19791B2}"/>
              </a:ext>
            </a:extLst>
          </p:cNvPr>
          <p:cNvSpPr txBox="1"/>
          <p:nvPr/>
        </p:nvSpPr>
        <p:spPr>
          <a:xfrm>
            <a:off x="7345516" y="1696458"/>
            <a:ext cx="1408784" cy="307777"/>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900" b="1" spc="60">
                <a:solidFill>
                  <a:schemeClr val="bg1">
                    <a:lumMod val="95000"/>
                  </a:schemeClr>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60" normalizeH="0" baseline="0" noProof="0" dirty="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rPr>
              <a:t>Vertiport CNSI</a:t>
            </a:r>
          </a:p>
        </p:txBody>
      </p:sp>
      <p:sp>
        <p:nvSpPr>
          <p:cNvPr id="26" name="TextBox 25">
            <a:extLst>
              <a:ext uri="{FF2B5EF4-FFF2-40B4-BE49-F238E27FC236}">
                <a16:creationId xmlns:a16="http://schemas.microsoft.com/office/drawing/2014/main" id="{3FBED839-AD65-41BC-89DA-CDDD637F3C94}"/>
              </a:ext>
            </a:extLst>
          </p:cNvPr>
          <p:cNvSpPr txBox="1"/>
          <p:nvPr/>
        </p:nvSpPr>
        <p:spPr>
          <a:xfrm>
            <a:off x="2420987" y="123854"/>
            <a:ext cx="9657282" cy="954107"/>
          </a:xfrm>
          <a:prstGeom prst="rect">
            <a:avLst/>
          </a:prstGeom>
          <a:noFill/>
          <a:effectLst>
            <a:outerShdw blurRad="12700" dist="25400" dir="2400000" algn="ctr" rotWithShape="0">
              <a:schemeClr val="tx1"/>
            </a:outerShdw>
          </a:effectLst>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NASA NC-3 High Volume Vertiports OV-1</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800" b="1" dirty="0">
                <a:solidFill>
                  <a:srgbClr val="FFFF00"/>
                </a:solidFill>
                <a:latin typeface="Calibri"/>
              </a:rPr>
              <a:t>High Density Vertiplex Contributions</a:t>
            </a:r>
            <a:endParaRPr kumimoji="0" lang="en-US" sz="2800" b="1" i="0" u="none" strike="noStrike" kern="1200" cap="none" spc="0" normalizeH="0" baseline="0" noProof="0" dirty="0">
              <a:ln>
                <a:noFill/>
              </a:ln>
              <a:solidFill>
                <a:srgbClr val="FFFF00"/>
              </a:solidFill>
              <a:effectLst/>
              <a:uLnTx/>
              <a:uFillTx/>
              <a:latin typeface="Calibri"/>
            </a:endParaRPr>
          </a:p>
        </p:txBody>
      </p:sp>
      <p:sp>
        <p:nvSpPr>
          <p:cNvPr id="31" name="TextBox 30">
            <a:extLst>
              <a:ext uri="{FF2B5EF4-FFF2-40B4-BE49-F238E27FC236}">
                <a16:creationId xmlns:a16="http://schemas.microsoft.com/office/drawing/2014/main" id="{651211F3-5CB4-468F-9F00-651A518E1C2F}"/>
              </a:ext>
            </a:extLst>
          </p:cNvPr>
          <p:cNvSpPr txBox="1"/>
          <p:nvPr/>
        </p:nvSpPr>
        <p:spPr>
          <a:xfrm>
            <a:off x="701392" y="211467"/>
            <a:ext cx="138050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National Aeronautics and </a:t>
            </a:r>
            <a:br>
              <a:rPr kumimoji="0" lang="en-US" sz="10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br>
            <a:r>
              <a:rPr kumimoji="0" lang="en-US" sz="10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Space Administration</a:t>
            </a:r>
          </a:p>
        </p:txBody>
      </p:sp>
      <p:sp>
        <p:nvSpPr>
          <p:cNvPr id="34" name="TextBox 33">
            <a:extLst>
              <a:ext uri="{FF2B5EF4-FFF2-40B4-BE49-F238E27FC236}">
                <a16:creationId xmlns:a16="http://schemas.microsoft.com/office/drawing/2014/main" id="{CE8C71B1-5E98-FC41-87FE-65ADE92B0B12}"/>
              </a:ext>
            </a:extLst>
          </p:cNvPr>
          <p:cNvSpPr txBox="1"/>
          <p:nvPr/>
        </p:nvSpPr>
        <p:spPr>
          <a:xfrm>
            <a:off x="9754608" y="4647726"/>
            <a:ext cx="2393347" cy="307777"/>
          </a:xfrm>
          <a:prstGeom prst="rect">
            <a:avLst/>
          </a:prstGeom>
          <a:noFill/>
          <a:ln>
            <a:noFill/>
          </a:ln>
          <a:effectLst>
            <a:outerShdw blurRad="50800" dist="12700" dir="2700000" algn="tl" rotWithShape="0">
              <a:prstClr val="black"/>
            </a:outerShdw>
          </a:effectLst>
        </p:spPr>
        <p:txBody>
          <a:bodyPr wrap="none" rtlCol="0">
            <a:spAutoFit/>
          </a:bodyPr>
          <a:lstStyle>
            <a:defPPr>
              <a:defRPr lang="en-US"/>
            </a:defPPr>
            <a:lvl1pPr algn="ctr">
              <a:defRPr sz="1050" b="1">
                <a:solidFill>
                  <a:srgbClr val="FFFF00"/>
                </a:solidFill>
                <a:latin typeface="Leelawadee UI Semilight" panose="020B0402040204020203" pitchFamily="34" charset="-34"/>
                <a:cs typeface="Leelawadee UI Semilight" panose="020B0402040204020203" pitchFamily="34" charset="-3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Take-off / Landing Clearance</a:t>
            </a:r>
            <a:endParaRPr kumimoji="0" lang="en-US" sz="1400" b="1" i="0" u="none" strike="noStrike" kern="1200" cap="none" spc="0" normalizeH="0" baseline="0" noProof="0">
              <a:ln>
                <a:noFill/>
              </a:ln>
              <a:solidFill>
                <a:srgbClr val="FFFF00"/>
              </a:solidFill>
              <a:effectLst/>
              <a:uLnTx/>
              <a:uFillTx/>
              <a:latin typeface="Leelawadee UI Semilight" panose="020B0402040204020203" pitchFamily="34" charset="-34"/>
              <a:ea typeface="+mn-ea"/>
              <a:cs typeface="Leelawadee UI Semilight" panose="020B0402040204020203" pitchFamily="34" charset="-34"/>
            </a:endParaRPr>
          </a:p>
        </p:txBody>
      </p:sp>
      <p:sp>
        <p:nvSpPr>
          <p:cNvPr id="37" name="Rounded Rectangle 36">
            <a:extLst>
              <a:ext uri="{FF2B5EF4-FFF2-40B4-BE49-F238E27FC236}">
                <a16:creationId xmlns:a16="http://schemas.microsoft.com/office/drawing/2014/main" id="{4FF5187B-29E9-3E4E-87AD-3C5E0C2EB8C4}"/>
              </a:ext>
            </a:extLst>
          </p:cNvPr>
          <p:cNvSpPr/>
          <p:nvPr/>
        </p:nvSpPr>
        <p:spPr>
          <a:xfrm>
            <a:off x="234670" y="6196569"/>
            <a:ext cx="11635046" cy="512466"/>
          </a:xfrm>
          <a:prstGeom prst="roundRect">
            <a:avLst>
              <a:gd name="adj" fmla="val 28406"/>
            </a:avLst>
          </a:prstGeom>
          <a:solidFill>
            <a:srgbClr val="7030A0"/>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i="1" dirty="0"/>
              <a:t>HDV technologies address key UML-4 challenges and will enable vehicle-airspace-vertiport automation</a:t>
            </a:r>
          </a:p>
        </p:txBody>
      </p:sp>
      <p:sp>
        <p:nvSpPr>
          <p:cNvPr id="36" name="TextBox 35"/>
          <p:cNvSpPr txBox="1"/>
          <p:nvPr/>
        </p:nvSpPr>
        <p:spPr>
          <a:xfrm>
            <a:off x="4976140" y="6584950"/>
            <a:ext cx="2053767" cy="261610"/>
          </a:xfrm>
          <a:prstGeom prst="rect">
            <a:avLst/>
          </a:prstGeom>
          <a:noFill/>
          <a:ln>
            <a:solidFill>
              <a:schemeClr val="tx1"/>
            </a:solidFill>
          </a:ln>
        </p:spPr>
        <p:txBody>
          <a:bodyPr wrap="none" rtlCol="0">
            <a:spAutoFit/>
          </a:bodyPr>
          <a:lstStyle/>
          <a:p>
            <a:r>
              <a:rPr lang="en-US" sz="1100" dirty="0" smtClean="0"/>
              <a:t>HDV Subproject in development </a:t>
            </a:r>
            <a:endParaRPr lang="en-US" sz="1100" dirty="0"/>
          </a:p>
        </p:txBody>
      </p:sp>
    </p:spTree>
    <p:extLst>
      <p:ext uri="{BB962C8B-B14F-4D97-AF65-F5344CB8AC3E}">
        <p14:creationId xmlns:p14="http://schemas.microsoft.com/office/powerpoint/2010/main" val="35347082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36499-F2D6-1140-A1EB-BA8A1D75282D}"/>
              </a:ext>
            </a:extLst>
          </p:cNvPr>
          <p:cNvSpPr>
            <a:spLocks noGrp="1"/>
          </p:cNvSpPr>
          <p:nvPr>
            <p:ph type="title"/>
          </p:nvPr>
        </p:nvSpPr>
        <p:spPr/>
        <p:txBody>
          <a:bodyPr>
            <a:normAutofit fontScale="90000"/>
          </a:bodyPr>
          <a:lstStyle/>
          <a:p>
            <a:r>
              <a:rPr lang="en-US" sz="3100"/>
              <a:t>High Density Vertiplex</a:t>
            </a:r>
            <a:r>
              <a:rPr lang="en-US"/>
              <a:t/>
            </a:r>
            <a:br>
              <a:rPr lang="en-US"/>
            </a:br>
            <a:r>
              <a:rPr lang="en-US" sz="2200">
                <a:solidFill>
                  <a:schemeClr val="accent1"/>
                </a:solidFill>
              </a:rPr>
              <a:t>-- </a:t>
            </a:r>
            <a:r>
              <a:rPr lang="en-US" sz="2200" b="0">
                <a:solidFill>
                  <a:schemeClr val="accent1"/>
                </a:solidFill>
              </a:rPr>
              <a:t>Schedule Work Packages --</a:t>
            </a:r>
            <a:endParaRPr lang="en-US">
              <a:solidFill>
                <a:schemeClr val="accent1"/>
              </a:solidFill>
            </a:endParaRPr>
          </a:p>
        </p:txBody>
      </p:sp>
      <p:sp>
        <p:nvSpPr>
          <p:cNvPr id="4" name="Slide Number Placeholder 3">
            <a:extLst>
              <a:ext uri="{FF2B5EF4-FFF2-40B4-BE49-F238E27FC236}">
                <a16:creationId xmlns:a16="http://schemas.microsoft.com/office/drawing/2014/main" id="{A2F17EA2-7C81-504C-8219-7D9A3A2C6534}"/>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10</a:t>
            </a:fld>
            <a:endParaRPr lang="en-US">
              <a:solidFill>
                <a:prstClr val="black">
                  <a:tint val="75000"/>
                </a:prstClr>
              </a:solidFill>
              <a:latin typeface="Calibri"/>
            </a:endParaRPr>
          </a:p>
        </p:txBody>
      </p:sp>
      <p:pic>
        <p:nvPicPr>
          <p:cNvPr id="12" name="Picture 11">
            <a:extLst>
              <a:ext uri="{FF2B5EF4-FFF2-40B4-BE49-F238E27FC236}">
                <a16:creationId xmlns:a16="http://schemas.microsoft.com/office/drawing/2014/main" id="{62C4DE2F-0D16-4D78-A559-AA4FAFEB460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84408" y="3817741"/>
            <a:ext cx="2326843" cy="1408176"/>
          </a:xfrm>
          <a:prstGeom prst="rect">
            <a:avLst/>
          </a:prstGeom>
          <a:ln w="38100">
            <a:solidFill>
              <a:schemeClr val="accent4"/>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7E3B92B3-9E2B-4A75-AD62-B9E108547A7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8528" y="2303481"/>
            <a:ext cx="2314043" cy="1400429"/>
          </a:xfrm>
          <a:prstGeom prst="rect">
            <a:avLst/>
          </a:prstGeom>
          <a:ln w="38100">
            <a:solidFill>
              <a:schemeClr val="accent4"/>
            </a:solidFill>
          </a:ln>
          <a:effectLst>
            <a:outerShdw blurRad="44450" dist="27940" dir="5400000" algn="ctr">
              <a:srgbClr val="000000">
                <a:alpha val="32000"/>
              </a:srgbClr>
            </a:outerShdw>
          </a:effectLst>
        </p:spPr>
      </p:pic>
      <p:pic>
        <p:nvPicPr>
          <p:cNvPr id="5" name="Picture 4">
            <a:extLst>
              <a:ext uri="{FF2B5EF4-FFF2-40B4-BE49-F238E27FC236}">
                <a16:creationId xmlns:a16="http://schemas.microsoft.com/office/drawing/2014/main" id="{2E8E71B4-DF6D-4644-8821-D799315DDCD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87543" y="782240"/>
            <a:ext cx="2323708" cy="1407410"/>
          </a:xfrm>
          <a:prstGeom prst="rect">
            <a:avLst/>
          </a:prstGeom>
          <a:solidFill>
            <a:schemeClr val="accent4"/>
          </a:solidFill>
          <a:ln w="38100">
            <a:solidFill>
              <a:schemeClr val="accent4"/>
            </a:solidFill>
          </a:ln>
        </p:spPr>
      </p:pic>
      <p:sp>
        <p:nvSpPr>
          <p:cNvPr id="3" name="TextBox 2">
            <a:extLst>
              <a:ext uri="{FF2B5EF4-FFF2-40B4-BE49-F238E27FC236}">
                <a16:creationId xmlns:a16="http://schemas.microsoft.com/office/drawing/2014/main" id="{F1A1439B-00BF-42A0-BCE3-007265896FA1}"/>
              </a:ext>
            </a:extLst>
          </p:cNvPr>
          <p:cNvSpPr txBox="1"/>
          <p:nvPr/>
        </p:nvSpPr>
        <p:spPr>
          <a:xfrm>
            <a:off x="298528" y="928100"/>
            <a:ext cx="8131340" cy="1115690"/>
          </a:xfrm>
          <a:prstGeom prst="rect">
            <a:avLst/>
          </a:prstGeom>
          <a:noFill/>
        </p:spPr>
        <p:txBody>
          <a:bodyPr wrap="square" rtlCol="0">
            <a:spAutoFit/>
          </a:bodyPr>
          <a:lstStyle/>
          <a:p>
            <a:pPr marL="63500" lvl="1" indent="0">
              <a:spcBef>
                <a:spcPts val="0"/>
              </a:spcBef>
              <a:spcAft>
                <a:spcPts val="300"/>
              </a:spcAft>
              <a:buClr>
                <a:srgbClr val="333333"/>
              </a:buClr>
              <a:defRPr/>
            </a:pPr>
            <a:r>
              <a:rPr lang="en-US" sz="2800" b="1" i="1" dirty="0">
                <a:solidFill>
                  <a:schemeClr val="accent4">
                    <a:lumMod val="75000"/>
                  </a:schemeClr>
                </a:solidFill>
              </a:rPr>
              <a:t>Advanced Onboard Automation (AOA)</a:t>
            </a:r>
          </a:p>
          <a:p>
            <a:pPr marL="63500" lvl="1" indent="0">
              <a:spcBef>
                <a:spcPts val="0"/>
              </a:spcBef>
              <a:spcAft>
                <a:spcPts val="300"/>
              </a:spcAft>
              <a:buClr>
                <a:srgbClr val="333333"/>
              </a:buClr>
              <a:defRPr/>
            </a:pPr>
            <a:r>
              <a:rPr lang="en-US" b="1" u="sng" dirty="0"/>
              <a:t>Goal: </a:t>
            </a:r>
            <a:r>
              <a:rPr lang="en-US" dirty="0"/>
              <a:t>Develop reference system architecture, integration guidelines, and safety cases that support increasingly autonomous and resilient operations. </a:t>
            </a:r>
          </a:p>
        </p:txBody>
      </p:sp>
      <p:sp>
        <p:nvSpPr>
          <p:cNvPr id="7" name="TextBox 6">
            <a:extLst>
              <a:ext uri="{FF2B5EF4-FFF2-40B4-BE49-F238E27FC236}">
                <a16:creationId xmlns:a16="http://schemas.microsoft.com/office/drawing/2014/main" id="{47563221-0BE5-4F27-9F3C-322548A6AA6A}"/>
              </a:ext>
            </a:extLst>
          </p:cNvPr>
          <p:cNvSpPr txBox="1"/>
          <p:nvPr/>
        </p:nvSpPr>
        <p:spPr>
          <a:xfrm>
            <a:off x="2946645" y="2420609"/>
            <a:ext cx="8564606" cy="1115690"/>
          </a:xfrm>
          <a:prstGeom prst="rect">
            <a:avLst/>
          </a:prstGeom>
          <a:noFill/>
        </p:spPr>
        <p:txBody>
          <a:bodyPr wrap="square" rtlCol="0">
            <a:spAutoFit/>
          </a:bodyPr>
          <a:lstStyle/>
          <a:p>
            <a:pPr marL="63500" lvl="1" indent="0">
              <a:spcBef>
                <a:spcPts val="0"/>
              </a:spcBef>
              <a:spcAft>
                <a:spcPts val="300"/>
              </a:spcAft>
              <a:buClr>
                <a:srgbClr val="333333"/>
              </a:buClr>
              <a:defRPr/>
            </a:pPr>
            <a:r>
              <a:rPr lang="en-US" sz="2800" b="1" i="1" dirty="0">
                <a:solidFill>
                  <a:schemeClr val="accent4">
                    <a:lumMod val="75000"/>
                  </a:schemeClr>
                </a:solidFill>
              </a:rPr>
              <a:t>Scalable Autonomous Operations (SAO)</a:t>
            </a:r>
          </a:p>
          <a:p>
            <a:pPr marL="63500" lvl="1">
              <a:spcBef>
                <a:spcPts val="0"/>
              </a:spcBef>
              <a:spcAft>
                <a:spcPts val="300"/>
              </a:spcAft>
              <a:buClr>
                <a:srgbClr val="333333"/>
              </a:buClr>
              <a:defRPr/>
            </a:pPr>
            <a:r>
              <a:rPr lang="en-US" b="1" u="sng" dirty="0"/>
              <a:t>Goal: </a:t>
            </a:r>
            <a:r>
              <a:rPr lang="en-US" dirty="0"/>
              <a:t>Develop and evaluate concepts, procedures and prototype technologies supporting operations at increased scale from a vertiport. </a:t>
            </a:r>
          </a:p>
        </p:txBody>
      </p:sp>
      <p:sp>
        <p:nvSpPr>
          <p:cNvPr id="11" name="TextBox 10">
            <a:extLst>
              <a:ext uri="{FF2B5EF4-FFF2-40B4-BE49-F238E27FC236}">
                <a16:creationId xmlns:a16="http://schemas.microsoft.com/office/drawing/2014/main" id="{39494435-429A-49AF-A9DF-1BFF57304CB6}"/>
              </a:ext>
            </a:extLst>
          </p:cNvPr>
          <p:cNvSpPr txBox="1"/>
          <p:nvPr/>
        </p:nvSpPr>
        <p:spPr>
          <a:xfrm>
            <a:off x="340092" y="3913119"/>
            <a:ext cx="8089776" cy="1115690"/>
          </a:xfrm>
          <a:prstGeom prst="rect">
            <a:avLst/>
          </a:prstGeom>
          <a:noFill/>
        </p:spPr>
        <p:txBody>
          <a:bodyPr wrap="square" rtlCol="0">
            <a:spAutoFit/>
          </a:bodyPr>
          <a:lstStyle/>
          <a:p>
            <a:pPr marL="63500" lvl="1" indent="0">
              <a:spcBef>
                <a:spcPts val="0"/>
              </a:spcBef>
              <a:spcAft>
                <a:spcPts val="300"/>
              </a:spcAft>
              <a:buClr>
                <a:srgbClr val="333333"/>
              </a:buClr>
              <a:defRPr/>
            </a:pPr>
            <a:r>
              <a:rPr lang="en-US" sz="2800" b="1" i="1" dirty="0">
                <a:solidFill>
                  <a:schemeClr val="accent4">
                    <a:lumMod val="75000"/>
                  </a:schemeClr>
                </a:solidFill>
              </a:rPr>
              <a:t>Vertiplex Operations (VO)</a:t>
            </a:r>
          </a:p>
          <a:p>
            <a:pPr marL="63500" lvl="1" indent="0">
              <a:spcBef>
                <a:spcPts val="0"/>
              </a:spcBef>
              <a:spcAft>
                <a:spcPts val="300"/>
              </a:spcAft>
              <a:buClr>
                <a:srgbClr val="333333"/>
              </a:buClr>
              <a:defRPr/>
            </a:pPr>
            <a:r>
              <a:rPr lang="en-US" b="1" u="sng" dirty="0"/>
              <a:t>Goal: </a:t>
            </a:r>
            <a:r>
              <a:rPr lang="en-US" dirty="0"/>
              <a:t>Develop and evaluate concepts, procedures and prototype technologies supporting high density operations in and out of multiple nearby vertiports. </a:t>
            </a:r>
          </a:p>
        </p:txBody>
      </p:sp>
      <p:sp>
        <p:nvSpPr>
          <p:cNvPr id="13" name="TextBox 12">
            <a:extLst>
              <a:ext uri="{FF2B5EF4-FFF2-40B4-BE49-F238E27FC236}">
                <a16:creationId xmlns:a16="http://schemas.microsoft.com/office/drawing/2014/main" id="{638BD8CB-03B3-0C44-8011-C30487E7AD6B}"/>
              </a:ext>
            </a:extLst>
          </p:cNvPr>
          <p:cNvSpPr txBox="1"/>
          <p:nvPr/>
        </p:nvSpPr>
        <p:spPr>
          <a:xfrm>
            <a:off x="2946645" y="5482118"/>
            <a:ext cx="8564606" cy="1115690"/>
          </a:xfrm>
          <a:prstGeom prst="rect">
            <a:avLst/>
          </a:prstGeom>
          <a:noFill/>
        </p:spPr>
        <p:txBody>
          <a:bodyPr wrap="square" rtlCol="0">
            <a:spAutoFit/>
          </a:bodyPr>
          <a:lstStyle/>
          <a:p>
            <a:pPr marL="63500" lvl="1">
              <a:spcAft>
                <a:spcPts val="300"/>
              </a:spcAft>
              <a:buClr>
                <a:srgbClr val="333333"/>
              </a:buClr>
              <a:defRPr/>
            </a:pPr>
            <a:r>
              <a:rPr lang="en-US" sz="2800" b="1" i="1" dirty="0">
                <a:solidFill>
                  <a:schemeClr val="accent4">
                    <a:lumMod val="75000"/>
                  </a:schemeClr>
                </a:solidFill>
              </a:rPr>
              <a:t>Integration of Automated Systems 2 – HDV (IAS-2.HDV)</a:t>
            </a:r>
          </a:p>
          <a:p>
            <a:pPr marL="63500" lvl="1">
              <a:spcBef>
                <a:spcPts val="0"/>
              </a:spcBef>
              <a:spcAft>
                <a:spcPts val="300"/>
              </a:spcAft>
              <a:buClr>
                <a:srgbClr val="333333"/>
              </a:buClr>
              <a:defRPr/>
            </a:pPr>
            <a:r>
              <a:rPr lang="en-US" b="1" u="sng" dirty="0"/>
              <a:t>Goal: </a:t>
            </a:r>
            <a:r>
              <a:rPr lang="en-US" b="1" dirty="0"/>
              <a:t> </a:t>
            </a:r>
            <a:r>
              <a:rPr lang="en-US" dirty="0"/>
              <a:t>Develop and evaluate vertiport automation reference architecture for a representative UAM aircraft in a </a:t>
            </a:r>
            <a:r>
              <a:rPr lang="en-US" dirty="0" err="1"/>
              <a:t>vertiplex</a:t>
            </a:r>
            <a:r>
              <a:rPr lang="en-US" dirty="0"/>
              <a:t> environment. </a:t>
            </a:r>
          </a:p>
        </p:txBody>
      </p:sp>
      <p:pic>
        <p:nvPicPr>
          <p:cNvPr id="14" name="Picture 13">
            <a:extLst>
              <a:ext uri="{FF2B5EF4-FFF2-40B4-BE49-F238E27FC236}">
                <a16:creationId xmlns:a16="http://schemas.microsoft.com/office/drawing/2014/main" id="{077B83A2-E521-F64D-8459-32AD43CE772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289995" y="5339747"/>
            <a:ext cx="2322576" cy="1306449"/>
          </a:xfrm>
          <a:prstGeom prst="rect">
            <a:avLst/>
          </a:prstGeom>
          <a:ln w="38100">
            <a:solidFill>
              <a:schemeClr val="accent4"/>
            </a:solidFill>
          </a:ln>
        </p:spPr>
      </p:pic>
      <p:sp>
        <p:nvSpPr>
          <p:cNvPr id="15" name="TextBox 14"/>
          <p:cNvSpPr txBox="1"/>
          <p:nvPr/>
        </p:nvSpPr>
        <p:spPr>
          <a:xfrm>
            <a:off x="4976140" y="6584950"/>
            <a:ext cx="2053767" cy="261610"/>
          </a:xfrm>
          <a:prstGeom prst="rect">
            <a:avLst/>
          </a:prstGeom>
          <a:noFill/>
          <a:ln>
            <a:solidFill>
              <a:schemeClr val="tx1"/>
            </a:solidFill>
          </a:ln>
        </p:spPr>
        <p:txBody>
          <a:bodyPr wrap="none" rtlCol="0">
            <a:spAutoFit/>
          </a:bodyPr>
          <a:lstStyle/>
          <a:p>
            <a:r>
              <a:rPr lang="en-US" sz="1100" dirty="0" smtClean="0"/>
              <a:t>HDV Subproject in development </a:t>
            </a:r>
            <a:endParaRPr lang="en-US" sz="1100" dirty="0"/>
          </a:p>
        </p:txBody>
      </p:sp>
    </p:spTree>
    <p:extLst>
      <p:ext uri="{BB962C8B-B14F-4D97-AF65-F5344CB8AC3E}">
        <p14:creationId xmlns:p14="http://schemas.microsoft.com/office/powerpoint/2010/main" val="342944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36499-F2D6-1140-A1EB-BA8A1D75282D}"/>
              </a:ext>
            </a:extLst>
          </p:cNvPr>
          <p:cNvSpPr>
            <a:spLocks noGrp="1"/>
          </p:cNvSpPr>
          <p:nvPr>
            <p:ph type="title"/>
          </p:nvPr>
        </p:nvSpPr>
        <p:spPr/>
        <p:txBody>
          <a:bodyPr>
            <a:normAutofit/>
          </a:bodyPr>
          <a:lstStyle/>
          <a:p>
            <a:r>
              <a:rPr lang="en-US"/>
              <a:t>High Density Vertiplex</a:t>
            </a:r>
            <a:endParaRPr lang="en-US" sz="2200" b="0"/>
          </a:p>
        </p:txBody>
      </p:sp>
      <p:sp>
        <p:nvSpPr>
          <p:cNvPr id="4" name="Slide Number Placeholder 3">
            <a:extLst>
              <a:ext uri="{FF2B5EF4-FFF2-40B4-BE49-F238E27FC236}">
                <a16:creationId xmlns:a16="http://schemas.microsoft.com/office/drawing/2014/main" id="{A2F17EA2-7C81-504C-8219-7D9A3A2C6534}"/>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11</a:t>
            </a:fld>
            <a:endParaRPr lang="en-US">
              <a:solidFill>
                <a:prstClr val="black">
                  <a:tint val="75000"/>
                </a:prstClr>
              </a:solidFill>
              <a:latin typeface="Calibri"/>
            </a:endParaRPr>
          </a:p>
        </p:txBody>
      </p:sp>
      <p:sp>
        <p:nvSpPr>
          <p:cNvPr id="9" name="Rectangle 8">
            <a:extLst>
              <a:ext uri="{FF2B5EF4-FFF2-40B4-BE49-F238E27FC236}">
                <a16:creationId xmlns:a16="http://schemas.microsoft.com/office/drawing/2014/main" id="{A7BA2BBD-92DF-194C-BC0E-296A1D2124FE}"/>
              </a:ext>
            </a:extLst>
          </p:cNvPr>
          <p:cNvSpPr/>
          <p:nvPr/>
        </p:nvSpPr>
        <p:spPr>
          <a:xfrm>
            <a:off x="338640" y="1274113"/>
            <a:ext cx="7319605" cy="2006648"/>
          </a:xfrm>
          <a:prstGeom prst="rect">
            <a:avLst/>
          </a:prstGeom>
          <a:solidFill>
            <a:schemeClr val="accent4">
              <a:lumMod val="20000"/>
              <a:lumOff val="80000"/>
            </a:schemeClr>
          </a:solid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US" b="1" dirty="0">
                <a:solidFill>
                  <a:schemeClr val="tx1"/>
                </a:solidFill>
              </a:rPr>
              <a:t>Advanced Onboard Automation (AOA) Objectives</a:t>
            </a:r>
          </a:p>
          <a:p>
            <a:pPr>
              <a:spcAft>
                <a:spcPts val="600"/>
              </a:spcAft>
            </a:pPr>
            <a:endParaRPr lang="en-US" sz="800" dirty="0">
              <a:solidFill>
                <a:schemeClr val="tx1"/>
              </a:solidFill>
            </a:endParaRPr>
          </a:p>
          <a:p>
            <a:pPr marL="169863" indent="-169863">
              <a:spcAft>
                <a:spcPts val="600"/>
              </a:spcAft>
              <a:buFont typeface="Arial" panose="020B0604020202020204" pitchFamily="34" charset="0"/>
              <a:buChar char="•"/>
            </a:pPr>
            <a:r>
              <a:rPr lang="en-US" sz="1600" dirty="0">
                <a:solidFill>
                  <a:schemeClr val="tx1"/>
                </a:solidFill>
              </a:rPr>
              <a:t>Development of an UAS integrated automation architecture to support terminal area operations.</a:t>
            </a:r>
          </a:p>
          <a:p>
            <a:pPr marL="169863" indent="-169863">
              <a:spcAft>
                <a:spcPts val="600"/>
              </a:spcAft>
              <a:buFont typeface="Arial" panose="020B0604020202020204" pitchFamily="34" charset="0"/>
              <a:buChar char="•"/>
            </a:pPr>
            <a:r>
              <a:rPr lang="en-US" sz="1600" dirty="0">
                <a:solidFill>
                  <a:schemeClr val="tx1"/>
                </a:solidFill>
              </a:rPr>
              <a:t>Development of a BVLOS sUAS safety case for urban operations in controlled airspace.</a:t>
            </a:r>
          </a:p>
          <a:p>
            <a:pPr marL="169863" indent="-169863">
              <a:spcAft>
                <a:spcPts val="600"/>
              </a:spcAft>
              <a:buFont typeface="Arial" panose="020B0604020202020204" pitchFamily="34" charset="0"/>
              <a:buChar char="•"/>
            </a:pPr>
            <a:r>
              <a:rPr lang="en-US" sz="1600" dirty="0">
                <a:solidFill>
                  <a:schemeClr val="tx1"/>
                </a:solidFill>
              </a:rPr>
              <a:t>Demonstration of automated VLOS urban operations in controlled airspace.</a:t>
            </a:r>
          </a:p>
        </p:txBody>
      </p:sp>
      <p:pic>
        <p:nvPicPr>
          <p:cNvPr id="7" name="Picture 6">
            <a:extLst>
              <a:ext uri="{FF2B5EF4-FFF2-40B4-BE49-F238E27FC236}">
                <a16:creationId xmlns:a16="http://schemas.microsoft.com/office/drawing/2014/main" id="{CB7401C8-5BBB-4145-BE13-E2320851D044}"/>
              </a:ext>
            </a:extLst>
          </p:cNvPr>
          <p:cNvPicPr>
            <a:picLocks noChangeAspect="1"/>
          </p:cNvPicPr>
          <p:nvPr/>
        </p:nvPicPr>
        <p:blipFill rotWithShape="1">
          <a:blip r:embed="rId2" cstate="email">
            <a:lum bright="10000"/>
            <a:extLst>
              <a:ext uri="{28A0092B-C50C-407E-A947-70E740481C1C}">
                <a14:useLocalDpi xmlns:a14="http://schemas.microsoft.com/office/drawing/2010/main"/>
              </a:ext>
            </a:extLst>
          </a:blip>
          <a:srcRect/>
          <a:stretch/>
        </p:blipFill>
        <p:spPr>
          <a:xfrm>
            <a:off x="220128" y="1176316"/>
            <a:ext cx="827039" cy="541420"/>
          </a:xfrm>
          <a:prstGeom prst="roundRect">
            <a:avLst/>
          </a:prstGeom>
          <a:ln w="19050">
            <a:solidFill>
              <a:schemeClr val="accent4"/>
            </a:solid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B24A6FE2-5EF5-324C-B21B-DB1A545C6CE2}"/>
              </a:ext>
            </a:extLst>
          </p:cNvPr>
          <p:cNvSpPr/>
          <p:nvPr/>
        </p:nvSpPr>
        <p:spPr>
          <a:xfrm>
            <a:off x="220128" y="3959304"/>
            <a:ext cx="7324344" cy="2174415"/>
          </a:xfrm>
          <a:prstGeom prst="rect">
            <a:avLst/>
          </a:prstGeom>
          <a:solidFill>
            <a:schemeClr val="accent4">
              <a:lumMod val="40000"/>
              <a:lumOff val="60000"/>
            </a:schemeClr>
          </a:solidFill>
          <a:ln w="28575">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US" b="1" dirty="0">
                <a:solidFill>
                  <a:schemeClr val="tx1"/>
                </a:solidFill>
              </a:rPr>
              <a:t>Scalable Autonomous Operations (SAO) Objectives</a:t>
            </a:r>
          </a:p>
          <a:p>
            <a:pPr>
              <a:spcAft>
                <a:spcPts val="600"/>
              </a:spcAft>
            </a:pPr>
            <a:endParaRPr lang="en-US" sz="800" dirty="0">
              <a:solidFill>
                <a:schemeClr val="tx1"/>
              </a:solidFill>
            </a:endParaRPr>
          </a:p>
          <a:p>
            <a:pPr marL="169863" indent="-169863">
              <a:spcAft>
                <a:spcPts val="600"/>
              </a:spcAft>
              <a:buFont typeface="Arial" panose="020B0604020202020204" pitchFamily="34" charset="0"/>
              <a:buChar char="•"/>
            </a:pPr>
            <a:r>
              <a:rPr lang="en-US" sz="1600" dirty="0">
                <a:solidFill>
                  <a:schemeClr val="tx1"/>
                </a:solidFill>
              </a:rPr>
              <a:t>Connect fleet management tools and airspace management services to UAS ground control stations.</a:t>
            </a:r>
          </a:p>
          <a:p>
            <a:pPr marL="169863" indent="-169863">
              <a:spcAft>
                <a:spcPts val="600"/>
              </a:spcAft>
              <a:buFont typeface="Arial" panose="020B0604020202020204" pitchFamily="34" charset="0"/>
              <a:buChar char="•"/>
            </a:pPr>
            <a:r>
              <a:rPr lang="en-US" sz="1600" dirty="0">
                <a:solidFill>
                  <a:schemeClr val="tx1"/>
                </a:solidFill>
              </a:rPr>
              <a:t>Develop and test a vertiport automation system</a:t>
            </a:r>
          </a:p>
          <a:p>
            <a:pPr marL="169863" indent="-169863">
              <a:spcAft>
                <a:spcPts val="600"/>
              </a:spcAft>
              <a:buFont typeface="Arial" panose="020B0604020202020204" pitchFamily="34" charset="0"/>
              <a:buChar char="•"/>
            </a:pPr>
            <a:r>
              <a:rPr lang="en-US" sz="1600" dirty="0">
                <a:solidFill>
                  <a:schemeClr val="tx1"/>
                </a:solidFill>
              </a:rPr>
              <a:t>Demonstration of vehicle, airspace, and vertiport automation technologies supporting dense operations at a vertiport.</a:t>
            </a:r>
          </a:p>
        </p:txBody>
      </p:sp>
      <p:pic>
        <p:nvPicPr>
          <p:cNvPr id="12" name="Picture 11">
            <a:extLst>
              <a:ext uri="{FF2B5EF4-FFF2-40B4-BE49-F238E27FC236}">
                <a16:creationId xmlns:a16="http://schemas.microsoft.com/office/drawing/2014/main" id="{A390E71A-118B-1444-9D27-EF550839C1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721" y="3851145"/>
            <a:ext cx="827039" cy="605606"/>
          </a:xfrm>
          <a:prstGeom prst="roundRect">
            <a:avLst/>
          </a:prstGeom>
          <a:solidFill>
            <a:schemeClr val="accent4">
              <a:lumMod val="40000"/>
              <a:lumOff val="60000"/>
            </a:schemeClr>
          </a:solidFill>
          <a:ln w="19050">
            <a:solidFill>
              <a:schemeClr val="accent4">
                <a:lumMod val="75000"/>
              </a:schemeClr>
            </a:solidFill>
          </a:ln>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F009C255-8F76-684A-BCEA-0F787EFA6A82}"/>
              </a:ext>
            </a:extLst>
          </p:cNvPr>
          <p:cNvSpPr txBox="1"/>
          <p:nvPr/>
        </p:nvSpPr>
        <p:spPr>
          <a:xfrm>
            <a:off x="8095787" y="1477218"/>
            <a:ext cx="3758051" cy="1600438"/>
          </a:xfrm>
          <a:prstGeom prst="rect">
            <a:avLst/>
          </a:prstGeom>
          <a:noFill/>
          <a:ln>
            <a:solidFill>
              <a:schemeClr val="tx1"/>
            </a:solidFill>
          </a:ln>
        </p:spPr>
        <p:txBody>
          <a:bodyPr wrap="square" rtlCol="0">
            <a:spAutoFit/>
          </a:bodyPr>
          <a:lstStyle/>
          <a:p>
            <a:pPr lvl="0" defTabSz="457189">
              <a:defRPr/>
            </a:pPr>
            <a:r>
              <a:rPr lang="en-US" b="1" dirty="0">
                <a:solidFill>
                  <a:prstClr val="black"/>
                </a:solidFill>
              </a:rPr>
              <a:t>AOA Deliverables</a:t>
            </a:r>
          </a:p>
          <a:p>
            <a:pPr marL="171450" lvl="0" indent="-171450" defTabSz="457189">
              <a:buFont typeface="Arial" panose="020B0604020202020204" pitchFamily="34" charset="0"/>
              <a:buChar char="•"/>
              <a:defRPr/>
            </a:pPr>
            <a:r>
              <a:rPr lang="en-US" sz="1600" dirty="0">
                <a:solidFill>
                  <a:prstClr val="black"/>
                </a:solidFill>
              </a:rPr>
              <a:t>Initial UAS Automation Reference Architecture</a:t>
            </a:r>
          </a:p>
          <a:p>
            <a:pPr marL="171450" lvl="0" indent="-171450" defTabSz="457189">
              <a:buFont typeface="Arial" panose="020B0604020202020204" pitchFamily="34" charset="0"/>
              <a:buChar char="•"/>
              <a:defRPr/>
            </a:pPr>
            <a:r>
              <a:rPr lang="en-US" sz="1600" dirty="0">
                <a:solidFill>
                  <a:prstClr val="black"/>
                </a:solidFill>
              </a:rPr>
              <a:t>Initial BVLOS Safety Case</a:t>
            </a:r>
          </a:p>
          <a:p>
            <a:pPr marL="171450" lvl="0" indent="-171450" defTabSz="457189">
              <a:buFont typeface="Arial" panose="020B0604020202020204" pitchFamily="34" charset="0"/>
              <a:buChar char="•"/>
              <a:defRPr/>
            </a:pPr>
            <a:r>
              <a:rPr lang="en-US" sz="1600" dirty="0">
                <a:solidFill>
                  <a:prstClr val="black"/>
                </a:solidFill>
              </a:rPr>
              <a:t>AOA Flight Test Report and Lessons Learned</a:t>
            </a:r>
          </a:p>
        </p:txBody>
      </p:sp>
      <p:sp>
        <p:nvSpPr>
          <p:cNvPr id="15" name="TextBox 14">
            <a:extLst>
              <a:ext uri="{FF2B5EF4-FFF2-40B4-BE49-F238E27FC236}">
                <a16:creationId xmlns:a16="http://schemas.microsoft.com/office/drawing/2014/main" id="{4DE206E7-EF7B-484E-85F8-F0D3A73E01E1}"/>
              </a:ext>
            </a:extLst>
          </p:cNvPr>
          <p:cNvSpPr txBox="1"/>
          <p:nvPr/>
        </p:nvSpPr>
        <p:spPr>
          <a:xfrm>
            <a:off x="8095786" y="4246292"/>
            <a:ext cx="3758051" cy="1600438"/>
          </a:xfrm>
          <a:prstGeom prst="rect">
            <a:avLst/>
          </a:prstGeom>
          <a:noFill/>
          <a:ln>
            <a:solidFill>
              <a:schemeClr val="tx1"/>
            </a:solidFill>
          </a:ln>
        </p:spPr>
        <p:txBody>
          <a:bodyPr wrap="square" rtlCol="0">
            <a:spAutoFit/>
          </a:bodyPr>
          <a:lstStyle/>
          <a:p>
            <a:pPr lvl="0" defTabSz="457189">
              <a:defRPr/>
            </a:pPr>
            <a:r>
              <a:rPr lang="en-US" b="1" dirty="0">
                <a:solidFill>
                  <a:prstClr val="black"/>
                </a:solidFill>
              </a:rPr>
              <a:t>SOA Deliverables</a:t>
            </a:r>
          </a:p>
          <a:p>
            <a:pPr marL="171450" lvl="0" indent="-171450" defTabSz="457189">
              <a:buFont typeface="Arial" panose="020B0604020202020204" pitchFamily="34" charset="0"/>
              <a:buChar char="•"/>
              <a:defRPr/>
            </a:pPr>
            <a:r>
              <a:rPr lang="en-US" sz="1600" dirty="0">
                <a:solidFill>
                  <a:prstClr val="black"/>
                </a:solidFill>
              </a:rPr>
              <a:t>Initial Vertiport Automation Reference Architecture</a:t>
            </a:r>
          </a:p>
          <a:p>
            <a:pPr marL="171450" indent="-171450" defTabSz="457189">
              <a:buFont typeface="Arial" panose="020B0604020202020204" pitchFamily="34" charset="0"/>
              <a:buChar char="•"/>
              <a:defRPr/>
            </a:pPr>
            <a:r>
              <a:rPr lang="en-US" sz="1600" dirty="0">
                <a:solidFill>
                  <a:prstClr val="black"/>
                </a:solidFill>
              </a:rPr>
              <a:t>Expanded BVLOS Safety Case</a:t>
            </a:r>
          </a:p>
          <a:p>
            <a:pPr marL="171450" lvl="0" indent="-171450" defTabSz="457189">
              <a:buFont typeface="Arial" panose="020B0604020202020204" pitchFamily="34" charset="0"/>
              <a:buChar char="•"/>
              <a:defRPr/>
            </a:pPr>
            <a:r>
              <a:rPr lang="en-US" sz="1600" dirty="0">
                <a:solidFill>
                  <a:prstClr val="black"/>
                </a:solidFill>
              </a:rPr>
              <a:t>SAO Flight Test Report and Lessons Learned</a:t>
            </a:r>
          </a:p>
        </p:txBody>
      </p:sp>
      <p:sp>
        <p:nvSpPr>
          <p:cNvPr id="10" name="TextBox 9"/>
          <p:cNvSpPr txBox="1"/>
          <p:nvPr/>
        </p:nvSpPr>
        <p:spPr>
          <a:xfrm>
            <a:off x="4976140" y="6584950"/>
            <a:ext cx="2053767" cy="261610"/>
          </a:xfrm>
          <a:prstGeom prst="rect">
            <a:avLst/>
          </a:prstGeom>
          <a:noFill/>
          <a:ln>
            <a:solidFill>
              <a:schemeClr val="tx1"/>
            </a:solidFill>
          </a:ln>
        </p:spPr>
        <p:txBody>
          <a:bodyPr wrap="none" rtlCol="0">
            <a:spAutoFit/>
          </a:bodyPr>
          <a:lstStyle/>
          <a:p>
            <a:r>
              <a:rPr lang="en-US" sz="1100" dirty="0" smtClean="0"/>
              <a:t>HDV Subproject in development </a:t>
            </a:r>
            <a:endParaRPr lang="en-US" sz="1100" dirty="0"/>
          </a:p>
        </p:txBody>
      </p:sp>
    </p:spTree>
    <p:extLst>
      <p:ext uri="{BB962C8B-B14F-4D97-AF65-F5344CB8AC3E}">
        <p14:creationId xmlns:p14="http://schemas.microsoft.com/office/powerpoint/2010/main" val="2983175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36499-F2D6-1140-A1EB-BA8A1D75282D}"/>
              </a:ext>
            </a:extLst>
          </p:cNvPr>
          <p:cNvSpPr>
            <a:spLocks noGrp="1"/>
          </p:cNvSpPr>
          <p:nvPr>
            <p:ph type="title"/>
          </p:nvPr>
        </p:nvSpPr>
        <p:spPr/>
        <p:txBody>
          <a:bodyPr>
            <a:normAutofit/>
          </a:bodyPr>
          <a:lstStyle/>
          <a:p>
            <a:r>
              <a:rPr lang="en-US"/>
              <a:t>High Density Vertiplex</a:t>
            </a:r>
            <a:endParaRPr lang="en-US" sz="2200" b="0"/>
          </a:p>
        </p:txBody>
      </p:sp>
      <p:sp>
        <p:nvSpPr>
          <p:cNvPr id="4" name="Slide Number Placeholder 3">
            <a:extLst>
              <a:ext uri="{FF2B5EF4-FFF2-40B4-BE49-F238E27FC236}">
                <a16:creationId xmlns:a16="http://schemas.microsoft.com/office/drawing/2014/main" id="{A2F17EA2-7C81-504C-8219-7D9A3A2C6534}"/>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12</a:t>
            </a:fld>
            <a:endParaRPr lang="en-US">
              <a:solidFill>
                <a:prstClr val="black">
                  <a:tint val="75000"/>
                </a:prstClr>
              </a:solidFill>
              <a:latin typeface="Calibri"/>
            </a:endParaRPr>
          </a:p>
        </p:txBody>
      </p:sp>
      <p:sp>
        <p:nvSpPr>
          <p:cNvPr id="13" name="TextBox 12">
            <a:extLst>
              <a:ext uri="{FF2B5EF4-FFF2-40B4-BE49-F238E27FC236}">
                <a16:creationId xmlns:a16="http://schemas.microsoft.com/office/drawing/2014/main" id="{F009C255-8F76-684A-BCEA-0F787EFA6A82}"/>
              </a:ext>
            </a:extLst>
          </p:cNvPr>
          <p:cNvSpPr txBox="1"/>
          <p:nvPr/>
        </p:nvSpPr>
        <p:spPr>
          <a:xfrm>
            <a:off x="8010930" y="1394354"/>
            <a:ext cx="3758184" cy="1600438"/>
          </a:xfrm>
          <a:prstGeom prst="rect">
            <a:avLst/>
          </a:prstGeom>
          <a:noFill/>
          <a:ln>
            <a:solidFill>
              <a:schemeClr val="tx1"/>
            </a:solidFill>
          </a:ln>
        </p:spPr>
        <p:txBody>
          <a:bodyPr wrap="square" rtlCol="0">
            <a:spAutoFit/>
          </a:bodyPr>
          <a:lstStyle/>
          <a:p>
            <a:pPr lvl="0" defTabSz="457189">
              <a:defRPr/>
            </a:pPr>
            <a:r>
              <a:rPr lang="en-US" b="1" dirty="0">
                <a:solidFill>
                  <a:prstClr val="black"/>
                </a:solidFill>
              </a:rPr>
              <a:t>VO Deliverables</a:t>
            </a:r>
          </a:p>
          <a:p>
            <a:pPr marL="171450" lvl="0" indent="-171450" defTabSz="457189">
              <a:buFont typeface="Arial" panose="020B0604020202020204" pitchFamily="34" charset="0"/>
              <a:buChar char="•"/>
              <a:defRPr/>
            </a:pPr>
            <a:r>
              <a:rPr lang="en-US" sz="1600" dirty="0">
                <a:solidFill>
                  <a:prstClr val="black"/>
                </a:solidFill>
              </a:rPr>
              <a:t>Vertiport Automation Reference Architecture</a:t>
            </a:r>
          </a:p>
          <a:p>
            <a:pPr marL="171450" indent="-171450" defTabSz="457189">
              <a:buFont typeface="Arial" panose="020B0604020202020204" pitchFamily="34" charset="0"/>
              <a:buChar char="•"/>
              <a:defRPr/>
            </a:pPr>
            <a:r>
              <a:rPr lang="en-US" sz="1600" dirty="0">
                <a:solidFill>
                  <a:prstClr val="black"/>
                </a:solidFill>
              </a:rPr>
              <a:t>UAS Automation Reference Architecture </a:t>
            </a:r>
          </a:p>
          <a:p>
            <a:pPr marL="171450" indent="-171450" defTabSz="457189">
              <a:buFont typeface="Arial" panose="020B0604020202020204" pitchFamily="34" charset="0"/>
              <a:buChar char="•"/>
              <a:defRPr/>
            </a:pPr>
            <a:r>
              <a:rPr lang="en-US" sz="1600" dirty="0">
                <a:solidFill>
                  <a:prstClr val="black"/>
                </a:solidFill>
              </a:rPr>
              <a:t>VO Flight Test Report and Lessons Learned</a:t>
            </a:r>
          </a:p>
        </p:txBody>
      </p:sp>
      <p:grpSp>
        <p:nvGrpSpPr>
          <p:cNvPr id="3" name="Group 2">
            <a:extLst>
              <a:ext uri="{FF2B5EF4-FFF2-40B4-BE49-F238E27FC236}">
                <a16:creationId xmlns:a16="http://schemas.microsoft.com/office/drawing/2014/main" id="{71FA5EFC-00F7-A44D-AED6-4B30D1A46F3A}"/>
              </a:ext>
            </a:extLst>
          </p:cNvPr>
          <p:cNvGrpSpPr/>
          <p:nvPr/>
        </p:nvGrpSpPr>
        <p:grpSpPr>
          <a:xfrm>
            <a:off x="149198" y="873657"/>
            <a:ext cx="7420435" cy="2332046"/>
            <a:chOff x="242310" y="749194"/>
            <a:chExt cx="7420435" cy="2332046"/>
          </a:xfrm>
        </p:grpSpPr>
        <p:sp>
          <p:nvSpPr>
            <p:cNvPr id="9" name="Rectangle 8">
              <a:extLst>
                <a:ext uri="{FF2B5EF4-FFF2-40B4-BE49-F238E27FC236}">
                  <a16:creationId xmlns:a16="http://schemas.microsoft.com/office/drawing/2014/main" id="{A7BA2BBD-92DF-194C-BC0E-296A1D2124FE}"/>
                </a:ext>
              </a:extLst>
            </p:cNvPr>
            <p:cNvSpPr/>
            <p:nvPr/>
          </p:nvSpPr>
          <p:spPr>
            <a:xfrm>
              <a:off x="338401" y="869794"/>
              <a:ext cx="7324344" cy="2211446"/>
            </a:xfrm>
            <a:prstGeom prst="rect">
              <a:avLst/>
            </a:prstGeom>
            <a:solidFill>
              <a:schemeClr val="accent4">
                <a:lumMod val="20000"/>
                <a:lumOff val="80000"/>
              </a:schemeClr>
            </a:solid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t"/>
            <a:lstStyle/>
            <a:p>
              <a:pPr algn="ctr">
                <a:spcAft>
                  <a:spcPts val="600"/>
                </a:spcAft>
              </a:pPr>
              <a:r>
                <a:rPr lang="en-US" b="1" dirty="0">
                  <a:solidFill>
                    <a:schemeClr val="tx1"/>
                  </a:solidFill>
                </a:rPr>
                <a:t>Vertiplex Operations (VO) Objectives</a:t>
              </a:r>
            </a:p>
            <a:p>
              <a:pPr>
                <a:spcAft>
                  <a:spcPts val="600"/>
                </a:spcAft>
              </a:pPr>
              <a:endParaRPr lang="en-US" sz="800" dirty="0">
                <a:solidFill>
                  <a:schemeClr val="tx1"/>
                </a:solidFill>
              </a:endParaRPr>
            </a:p>
            <a:p>
              <a:pPr marL="169863" indent="-169863">
                <a:spcAft>
                  <a:spcPts val="600"/>
                </a:spcAft>
                <a:buFont typeface="Arial" panose="020B0604020202020204" pitchFamily="34" charset="0"/>
                <a:buChar char="•"/>
              </a:pPr>
              <a:r>
                <a:rPr lang="en-US" sz="1600" dirty="0">
                  <a:solidFill>
                    <a:schemeClr val="tx1"/>
                  </a:solidFill>
                </a:rPr>
                <a:t>Connect airspace management services to vertiport automation systems to support a multiple vertiport network. </a:t>
              </a:r>
            </a:p>
            <a:p>
              <a:pPr marL="169863" indent="-169863">
                <a:spcAft>
                  <a:spcPts val="600"/>
                </a:spcAft>
                <a:buFont typeface="Arial" panose="020B0604020202020204" pitchFamily="34" charset="0"/>
                <a:buChar char="•"/>
              </a:pPr>
              <a:r>
                <a:rPr lang="en-US" sz="1600" dirty="0">
                  <a:solidFill>
                    <a:schemeClr val="tx1"/>
                  </a:solidFill>
                </a:rPr>
                <a:t>Connecting vehicle automation to vertiport automation to support arrival/departure contingency management scenarios </a:t>
              </a:r>
            </a:p>
            <a:p>
              <a:pPr marL="169863" indent="-169863">
                <a:spcAft>
                  <a:spcPts val="600"/>
                </a:spcAft>
                <a:buFont typeface="Arial" panose="020B0604020202020204" pitchFamily="34" charset="0"/>
                <a:buChar char="•"/>
              </a:pPr>
              <a:r>
                <a:rPr lang="en-US" sz="1600" dirty="0">
                  <a:solidFill>
                    <a:schemeClr val="tx1"/>
                  </a:solidFill>
                </a:rPr>
                <a:t>Demonstration of dense operations within a Vertiplex to support National Campaign 3 development</a:t>
              </a:r>
            </a:p>
          </p:txBody>
        </p:sp>
        <p:pic>
          <p:nvPicPr>
            <p:cNvPr id="15" name="Picture 14">
              <a:extLst>
                <a:ext uri="{FF2B5EF4-FFF2-40B4-BE49-F238E27FC236}">
                  <a16:creationId xmlns:a16="http://schemas.microsoft.com/office/drawing/2014/main" id="{F34F75AA-0AAA-4145-A364-04F04265D28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2310" y="749194"/>
              <a:ext cx="894406" cy="611139"/>
            </a:xfrm>
            <a:prstGeom prst="roundRect">
              <a:avLst/>
            </a:prstGeom>
            <a:ln w="19050">
              <a:solidFill>
                <a:srgbClr val="7030A0"/>
              </a:solidFill>
            </a:ln>
            <a:effectLst>
              <a:outerShdw blurRad="50800" dist="38100" dir="2700000" algn="tl" rotWithShape="0">
                <a:prstClr val="black">
                  <a:alpha val="40000"/>
                </a:prstClr>
              </a:outerShdw>
            </a:effectLst>
          </p:spPr>
        </p:pic>
      </p:grpSp>
      <p:sp>
        <p:nvSpPr>
          <p:cNvPr id="17" name="TextBox 16">
            <a:extLst>
              <a:ext uri="{FF2B5EF4-FFF2-40B4-BE49-F238E27FC236}">
                <a16:creationId xmlns:a16="http://schemas.microsoft.com/office/drawing/2014/main" id="{CBF2C60C-CA2B-AB44-8D4E-A25E26C37BE5}"/>
              </a:ext>
            </a:extLst>
          </p:cNvPr>
          <p:cNvSpPr txBox="1"/>
          <p:nvPr/>
        </p:nvSpPr>
        <p:spPr>
          <a:xfrm>
            <a:off x="8010930" y="4315244"/>
            <a:ext cx="3758183" cy="1354217"/>
          </a:xfrm>
          <a:prstGeom prst="rect">
            <a:avLst/>
          </a:prstGeom>
          <a:noFill/>
          <a:ln>
            <a:solidFill>
              <a:schemeClr val="tx1"/>
            </a:solidFill>
          </a:ln>
        </p:spPr>
        <p:txBody>
          <a:bodyPr wrap="square" rtlCol="0">
            <a:spAutoFit/>
          </a:bodyPr>
          <a:lstStyle/>
          <a:p>
            <a:pPr lvl="0" defTabSz="457189">
              <a:defRPr/>
            </a:pPr>
            <a:r>
              <a:rPr lang="en-US" b="1" dirty="0">
                <a:solidFill>
                  <a:prstClr val="black"/>
                </a:solidFill>
              </a:rPr>
              <a:t>IAS-2.HDV Deliverables</a:t>
            </a:r>
          </a:p>
          <a:p>
            <a:pPr marL="171450" indent="-171450" defTabSz="457189">
              <a:buFont typeface="Arial" panose="020B0604020202020204" pitchFamily="34" charset="0"/>
              <a:buChar char="•"/>
              <a:defRPr/>
            </a:pPr>
            <a:r>
              <a:rPr lang="en-US" sz="1600" dirty="0">
                <a:solidFill>
                  <a:prstClr val="black"/>
                </a:solidFill>
              </a:rPr>
              <a:t>Vertiport Automation Range Requirements</a:t>
            </a:r>
          </a:p>
          <a:p>
            <a:pPr marL="171450" indent="-171450" defTabSz="457189">
              <a:buFont typeface="Arial" panose="020B0604020202020204" pitchFamily="34" charset="0"/>
              <a:buChar char="•"/>
              <a:defRPr/>
            </a:pPr>
            <a:r>
              <a:rPr lang="en-US" sz="1600" dirty="0">
                <a:solidFill>
                  <a:prstClr val="black"/>
                </a:solidFill>
              </a:rPr>
              <a:t>Vertiport Automation Prototype for NC-3</a:t>
            </a:r>
          </a:p>
          <a:p>
            <a:pPr marL="171450" lvl="0" indent="-171450" defTabSz="457189">
              <a:buFont typeface="Arial" panose="020B0604020202020204" pitchFamily="34" charset="0"/>
              <a:buChar char="•"/>
              <a:defRPr/>
            </a:pPr>
            <a:r>
              <a:rPr lang="en-US" sz="1600" dirty="0">
                <a:solidFill>
                  <a:prstClr val="black"/>
                </a:solidFill>
              </a:rPr>
              <a:t>Vertiplex Scenarios and Use Case</a:t>
            </a:r>
          </a:p>
        </p:txBody>
      </p:sp>
      <p:grpSp>
        <p:nvGrpSpPr>
          <p:cNvPr id="18" name="Group 17">
            <a:extLst>
              <a:ext uri="{FF2B5EF4-FFF2-40B4-BE49-F238E27FC236}">
                <a16:creationId xmlns:a16="http://schemas.microsoft.com/office/drawing/2014/main" id="{2E08914F-7EB5-E943-BED5-544D40D433F5}"/>
              </a:ext>
            </a:extLst>
          </p:cNvPr>
          <p:cNvGrpSpPr/>
          <p:nvPr/>
        </p:nvGrpSpPr>
        <p:grpSpPr>
          <a:xfrm>
            <a:off x="149198" y="3652298"/>
            <a:ext cx="7420435" cy="2868951"/>
            <a:chOff x="242310" y="749194"/>
            <a:chExt cx="7420435" cy="2868951"/>
          </a:xfrm>
        </p:grpSpPr>
        <p:sp>
          <p:nvSpPr>
            <p:cNvPr id="19" name="Rectangle 18">
              <a:extLst>
                <a:ext uri="{FF2B5EF4-FFF2-40B4-BE49-F238E27FC236}">
                  <a16:creationId xmlns:a16="http://schemas.microsoft.com/office/drawing/2014/main" id="{119E85F4-3275-C646-98F7-29CAEDC9E29D}"/>
                </a:ext>
              </a:extLst>
            </p:cNvPr>
            <p:cNvSpPr/>
            <p:nvPr/>
          </p:nvSpPr>
          <p:spPr>
            <a:xfrm>
              <a:off x="338401" y="869794"/>
              <a:ext cx="7324344" cy="2748351"/>
            </a:xfrm>
            <a:prstGeom prst="rect">
              <a:avLst/>
            </a:prstGeom>
            <a:solidFill>
              <a:schemeClr val="accent4">
                <a:lumMod val="40000"/>
                <a:lumOff val="60000"/>
              </a:schemeClr>
            </a:solid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t"/>
            <a:lstStyle/>
            <a:p>
              <a:pPr algn="r">
                <a:spcAft>
                  <a:spcPts val="600"/>
                </a:spcAft>
              </a:pPr>
              <a:r>
                <a:rPr lang="en-US" b="1" dirty="0">
                  <a:solidFill>
                    <a:schemeClr val="tx1"/>
                  </a:solidFill>
                </a:rPr>
                <a:t>Integration of Automated Systems 2 – HDV (IAS-2.HDV) Objectives</a:t>
              </a:r>
            </a:p>
            <a:p>
              <a:pPr>
                <a:spcAft>
                  <a:spcPts val="600"/>
                </a:spcAft>
              </a:pPr>
              <a:endParaRPr lang="en-US" sz="800" dirty="0">
                <a:solidFill>
                  <a:schemeClr val="tx1"/>
                </a:solidFill>
              </a:endParaRPr>
            </a:p>
            <a:p>
              <a:pPr marL="169863" indent="-169863">
                <a:spcAft>
                  <a:spcPts val="600"/>
                </a:spcAft>
                <a:buFont typeface="Arial" panose="020B0604020202020204" pitchFamily="34" charset="0"/>
                <a:buChar char="•"/>
              </a:pPr>
              <a:r>
                <a:rPr lang="en-US" sz="1600" dirty="0">
                  <a:solidFill>
                    <a:schemeClr val="tx1"/>
                  </a:solidFill>
                </a:rPr>
                <a:t>Evaluate multiple automated UAM aircraft communicating with automated  vertiport environment</a:t>
              </a:r>
            </a:p>
            <a:p>
              <a:pPr marL="169863" indent="-169863">
                <a:spcAft>
                  <a:spcPts val="600"/>
                </a:spcAft>
                <a:buFont typeface="Arial" panose="020B0604020202020204" pitchFamily="34" charset="0"/>
                <a:buChar char="•"/>
              </a:pPr>
              <a:r>
                <a:rPr lang="en-US" sz="1600" dirty="0">
                  <a:solidFill>
                    <a:schemeClr val="tx1"/>
                  </a:solidFill>
                </a:rPr>
                <a:t>Demonstrate increasing density of </a:t>
              </a:r>
              <a:r>
                <a:rPr lang="en-US" sz="1600" dirty="0" err="1">
                  <a:solidFill>
                    <a:schemeClr val="tx1"/>
                  </a:solidFill>
                </a:rPr>
                <a:t>eVTOL</a:t>
              </a:r>
              <a:r>
                <a:rPr lang="en-US" sz="1600" dirty="0">
                  <a:solidFill>
                    <a:schemeClr val="tx1"/>
                  </a:solidFill>
                </a:rPr>
                <a:t> arrival departure operations from automated vertiport</a:t>
              </a:r>
            </a:p>
            <a:p>
              <a:pPr marL="169863" indent="-169863">
                <a:spcAft>
                  <a:spcPts val="600"/>
                </a:spcAft>
                <a:buFont typeface="Arial" panose="020B0604020202020204" pitchFamily="34" charset="0"/>
                <a:buChar char="•"/>
              </a:pPr>
              <a:r>
                <a:rPr lang="en-US" sz="1600" dirty="0">
                  <a:solidFill>
                    <a:schemeClr val="tx1"/>
                  </a:solidFill>
                </a:rPr>
                <a:t>Demonstrate off-nominal conditions due to aircraft arrival/ departure from automated vertiport</a:t>
              </a:r>
            </a:p>
            <a:p>
              <a:pPr marL="169863" indent="-169863">
                <a:spcAft>
                  <a:spcPts val="600"/>
                </a:spcAft>
                <a:buFont typeface="Arial" panose="020B0604020202020204" pitchFamily="34" charset="0"/>
                <a:buChar char="•"/>
              </a:pPr>
              <a:r>
                <a:rPr lang="en-US" sz="1600" dirty="0">
                  <a:solidFill>
                    <a:schemeClr val="tx1"/>
                  </a:solidFill>
                </a:rPr>
                <a:t>Demonstrate airspace-aircraft-vertiport interactions in off-nominal conditions on vertiport surface</a:t>
              </a:r>
            </a:p>
          </p:txBody>
        </p:sp>
        <p:pic>
          <p:nvPicPr>
            <p:cNvPr id="20" name="Picture 19">
              <a:extLst>
                <a:ext uri="{FF2B5EF4-FFF2-40B4-BE49-F238E27FC236}">
                  <a16:creationId xmlns:a16="http://schemas.microsoft.com/office/drawing/2014/main" id="{B0C76B9B-AEC6-AA44-BAC4-F2FFEBA571E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2310" y="749194"/>
              <a:ext cx="894406" cy="611139"/>
            </a:xfrm>
            <a:prstGeom prst="roundRect">
              <a:avLst/>
            </a:prstGeom>
            <a:ln w="19050">
              <a:solidFill>
                <a:srgbClr val="7030A0"/>
              </a:solidFill>
            </a:ln>
            <a:effectLst>
              <a:outerShdw blurRad="50800" dist="38100" dir="2700000" algn="tl" rotWithShape="0">
                <a:prstClr val="black">
                  <a:alpha val="40000"/>
                </a:prstClr>
              </a:outerShdw>
            </a:effectLst>
          </p:spPr>
        </p:pic>
      </p:grpSp>
      <p:sp>
        <p:nvSpPr>
          <p:cNvPr id="12" name="TextBox 11"/>
          <p:cNvSpPr txBox="1"/>
          <p:nvPr/>
        </p:nvSpPr>
        <p:spPr>
          <a:xfrm>
            <a:off x="4976140" y="6584950"/>
            <a:ext cx="2053767" cy="261610"/>
          </a:xfrm>
          <a:prstGeom prst="rect">
            <a:avLst/>
          </a:prstGeom>
          <a:noFill/>
          <a:ln>
            <a:solidFill>
              <a:schemeClr val="tx1"/>
            </a:solidFill>
          </a:ln>
        </p:spPr>
        <p:txBody>
          <a:bodyPr wrap="none" rtlCol="0">
            <a:spAutoFit/>
          </a:bodyPr>
          <a:lstStyle/>
          <a:p>
            <a:r>
              <a:rPr lang="en-US" sz="1100" dirty="0" smtClean="0"/>
              <a:t>HDV Subproject in development </a:t>
            </a:r>
            <a:endParaRPr lang="en-US" sz="1100" dirty="0"/>
          </a:p>
        </p:txBody>
      </p:sp>
    </p:spTree>
    <p:extLst>
      <p:ext uri="{BB962C8B-B14F-4D97-AF65-F5344CB8AC3E}">
        <p14:creationId xmlns:p14="http://schemas.microsoft.com/office/powerpoint/2010/main" val="2146024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4" name="Elbow Connector 63">
            <a:extLst>
              <a:ext uri="{FF2B5EF4-FFF2-40B4-BE49-F238E27FC236}">
                <a16:creationId xmlns:a16="http://schemas.microsoft.com/office/drawing/2014/main" id="{6FD093C7-7DEF-A54D-B508-A3E87F748C6A}"/>
              </a:ext>
            </a:extLst>
          </p:cNvPr>
          <p:cNvCxnSpPr>
            <a:cxnSpLocks/>
          </p:cNvCxnSpPr>
          <p:nvPr/>
        </p:nvCxnSpPr>
        <p:spPr>
          <a:xfrm flipV="1">
            <a:off x="2137331" y="4518702"/>
            <a:ext cx="3258878" cy="888968"/>
          </a:xfrm>
          <a:prstGeom prst="bentConnector3">
            <a:avLst>
              <a:gd name="adj1" fmla="val 99804"/>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DDE5B2BB-6886-8C45-9BF0-4A3AC560BC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0E4C5FC0-01BC-6149-A317-6C346DA664C8}"/>
              </a:ext>
            </a:extLst>
          </p:cNvPr>
          <p:cNvSpPr/>
          <p:nvPr/>
        </p:nvSpPr>
        <p:spPr>
          <a:xfrm>
            <a:off x="945780" y="100029"/>
            <a:ext cx="10757042"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libri"/>
              </a:rPr>
              <a:t>Vertiplex</a:t>
            </a:r>
            <a:r>
              <a:rPr kumimoji="0" lang="en-US" sz="2800" b="1" i="0" u="none" strike="noStrike" kern="1200" cap="none" spc="0" normalizeH="0" baseline="0" noProof="0" dirty="0">
                <a:ln>
                  <a:noFill/>
                </a:ln>
                <a:solidFill>
                  <a:prstClr val="black"/>
                </a:solidFill>
                <a:effectLst/>
                <a:uLnTx/>
                <a:uFillTx/>
                <a:latin typeface="Calibri"/>
                <a:ea typeface="+mn-ea"/>
                <a:cs typeface="+mn-cs"/>
              </a:rPr>
              <a:t> Automation System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5" name="Picture 54">
            <a:extLst>
              <a:ext uri="{FF2B5EF4-FFF2-40B4-BE49-F238E27FC236}">
                <a16:creationId xmlns:a16="http://schemas.microsoft.com/office/drawing/2014/main" id="{5B3D10B3-3DE1-F745-99AB-CE9EE70DF2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98907" y="704329"/>
            <a:ext cx="1330336" cy="992636"/>
          </a:xfrm>
          <a:prstGeom prst="rect">
            <a:avLst/>
          </a:prstGeom>
        </p:spPr>
      </p:pic>
      <p:cxnSp>
        <p:nvCxnSpPr>
          <p:cNvPr id="143" name="Elbow Connector 142">
            <a:extLst>
              <a:ext uri="{FF2B5EF4-FFF2-40B4-BE49-F238E27FC236}">
                <a16:creationId xmlns:a16="http://schemas.microsoft.com/office/drawing/2014/main" id="{DBB44EFB-9AF3-234A-B174-80624D5E80B8}"/>
              </a:ext>
            </a:extLst>
          </p:cNvPr>
          <p:cNvCxnSpPr>
            <a:cxnSpLocks/>
            <a:endCxn id="98" idx="0"/>
          </p:cNvCxnSpPr>
          <p:nvPr/>
        </p:nvCxnSpPr>
        <p:spPr>
          <a:xfrm>
            <a:off x="10855470" y="2224063"/>
            <a:ext cx="0" cy="774625"/>
          </a:xfrm>
          <a:prstGeom prst="straightConnector1">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nvGrpSpPr>
          <p:cNvPr id="174" name="Group 173">
            <a:extLst>
              <a:ext uri="{FF2B5EF4-FFF2-40B4-BE49-F238E27FC236}">
                <a16:creationId xmlns:a16="http://schemas.microsoft.com/office/drawing/2014/main" id="{E7820646-C849-8D46-9B85-06D461D96BEB}"/>
              </a:ext>
            </a:extLst>
          </p:cNvPr>
          <p:cNvGrpSpPr>
            <a:grpSpLocks noChangeAspect="1"/>
          </p:cNvGrpSpPr>
          <p:nvPr/>
        </p:nvGrpSpPr>
        <p:grpSpPr>
          <a:xfrm>
            <a:off x="10359314" y="4767535"/>
            <a:ext cx="1033071" cy="924725"/>
            <a:chOff x="6728063" y="1396539"/>
            <a:chExt cx="4906288" cy="4391726"/>
          </a:xfrm>
        </p:grpSpPr>
        <p:grpSp>
          <p:nvGrpSpPr>
            <p:cNvPr id="175" name="Group 174">
              <a:extLst>
                <a:ext uri="{FF2B5EF4-FFF2-40B4-BE49-F238E27FC236}">
                  <a16:creationId xmlns:a16="http://schemas.microsoft.com/office/drawing/2014/main" id="{31EC2238-72FE-BD4D-AC1A-DD0DDAC5AB21}"/>
                </a:ext>
              </a:extLst>
            </p:cNvPr>
            <p:cNvGrpSpPr/>
            <p:nvPr/>
          </p:nvGrpSpPr>
          <p:grpSpPr>
            <a:xfrm>
              <a:off x="6728063" y="1396539"/>
              <a:ext cx="4906288" cy="4391726"/>
              <a:chOff x="7924859" y="2467817"/>
              <a:chExt cx="3709491" cy="3320447"/>
            </a:xfrm>
          </p:grpSpPr>
          <p:pic>
            <p:nvPicPr>
              <p:cNvPr id="193" name="Picture 192">
                <a:extLst>
                  <a:ext uri="{FF2B5EF4-FFF2-40B4-BE49-F238E27FC236}">
                    <a16:creationId xmlns:a16="http://schemas.microsoft.com/office/drawing/2014/main" id="{56E7FB79-CB8B-984F-A37B-F92163C00F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24859" y="2467817"/>
                <a:ext cx="3709491" cy="3320447"/>
              </a:xfrm>
              <a:prstGeom prst="rect">
                <a:avLst/>
              </a:prstGeom>
            </p:spPr>
          </p:pic>
          <p:grpSp>
            <p:nvGrpSpPr>
              <p:cNvPr id="194" name="Group 193">
                <a:extLst>
                  <a:ext uri="{FF2B5EF4-FFF2-40B4-BE49-F238E27FC236}">
                    <a16:creationId xmlns:a16="http://schemas.microsoft.com/office/drawing/2014/main" id="{AFE46BA8-41C7-DC43-A71B-EA15EB63F8A2}"/>
                  </a:ext>
                </a:extLst>
              </p:cNvPr>
              <p:cNvGrpSpPr/>
              <p:nvPr/>
            </p:nvGrpSpPr>
            <p:grpSpPr>
              <a:xfrm>
                <a:off x="8135310" y="2824300"/>
                <a:ext cx="3274470" cy="2089721"/>
                <a:chOff x="8135310" y="2828031"/>
                <a:chExt cx="3274470" cy="2089721"/>
              </a:xfrm>
            </p:grpSpPr>
            <p:pic>
              <p:nvPicPr>
                <p:cNvPr id="195" name="Picture 194">
                  <a:extLst>
                    <a:ext uri="{FF2B5EF4-FFF2-40B4-BE49-F238E27FC236}">
                      <a16:creationId xmlns:a16="http://schemas.microsoft.com/office/drawing/2014/main" id="{17F69FCB-B8A8-4F47-AAB2-90674143AA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35310" y="2828031"/>
                  <a:ext cx="3274470" cy="1368384"/>
                </a:xfrm>
                <a:prstGeom prst="rect">
                  <a:avLst/>
                </a:prstGeom>
              </p:spPr>
            </p:pic>
            <p:pic>
              <p:nvPicPr>
                <p:cNvPr id="196" name="Picture 195">
                  <a:extLst>
                    <a:ext uri="{FF2B5EF4-FFF2-40B4-BE49-F238E27FC236}">
                      <a16:creationId xmlns:a16="http://schemas.microsoft.com/office/drawing/2014/main" id="{715A7CA8-87C4-494B-A3DC-2491F28FBBD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135310" y="3972902"/>
                  <a:ext cx="3274470" cy="944850"/>
                </a:xfrm>
                <a:prstGeom prst="rect">
                  <a:avLst/>
                </a:prstGeom>
              </p:spPr>
            </p:pic>
          </p:grpSp>
        </p:grpSp>
        <p:pic>
          <p:nvPicPr>
            <p:cNvPr id="176" name="Picture 175">
              <a:extLst>
                <a:ext uri="{FF2B5EF4-FFF2-40B4-BE49-F238E27FC236}">
                  <a16:creationId xmlns:a16="http://schemas.microsoft.com/office/drawing/2014/main" id="{B7846722-AE5A-1141-B525-D4F446F015A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67867" y="2313633"/>
              <a:ext cx="3469461" cy="2318331"/>
            </a:xfrm>
            <a:prstGeom prst="rect">
              <a:avLst/>
            </a:prstGeom>
          </p:spPr>
        </p:pic>
        <p:sp>
          <p:nvSpPr>
            <p:cNvPr id="177" name="Rectangle 176">
              <a:extLst>
                <a:ext uri="{FF2B5EF4-FFF2-40B4-BE49-F238E27FC236}">
                  <a16:creationId xmlns:a16="http://schemas.microsoft.com/office/drawing/2014/main" id="{ECFDFAA2-0EB2-7845-A05D-6167E9139DBC}"/>
                </a:ext>
              </a:extLst>
            </p:cNvPr>
            <p:cNvSpPr/>
            <p:nvPr/>
          </p:nvSpPr>
          <p:spPr>
            <a:xfrm>
              <a:off x="7016300" y="2318610"/>
              <a:ext cx="858684" cy="23090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78" name="Group 177">
              <a:extLst>
                <a:ext uri="{FF2B5EF4-FFF2-40B4-BE49-F238E27FC236}">
                  <a16:creationId xmlns:a16="http://schemas.microsoft.com/office/drawing/2014/main" id="{3B45266E-9AC5-E842-8966-EFE91DE823E3}"/>
                </a:ext>
              </a:extLst>
            </p:cNvPr>
            <p:cNvGrpSpPr>
              <a:grpSpLocks noChangeAspect="1"/>
            </p:cNvGrpSpPr>
            <p:nvPr/>
          </p:nvGrpSpPr>
          <p:grpSpPr>
            <a:xfrm>
              <a:off x="8457293" y="3382276"/>
              <a:ext cx="175147" cy="170602"/>
              <a:chOff x="9161702" y="3207467"/>
              <a:chExt cx="281627" cy="274320"/>
            </a:xfrm>
          </p:grpSpPr>
          <p:sp>
            <p:nvSpPr>
              <p:cNvPr id="191" name="Oval 190">
                <a:extLst>
                  <a:ext uri="{FF2B5EF4-FFF2-40B4-BE49-F238E27FC236}">
                    <a16:creationId xmlns:a16="http://schemas.microsoft.com/office/drawing/2014/main" id="{C987E79B-8F81-C247-832A-26E81D991CBD}"/>
                  </a:ext>
                </a:extLst>
              </p:cNvPr>
              <p:cNvSpPr/>
              <p:nvPr/>
            </p:nvSpPr>
            <p:spPr>
              <a:xfrm>
                <a:off x="9161702" y="3207467"/>
                <a:ext cx="281627" cy="274320"/>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92" name="Picture 191">
                <a:extLst>
                  <a:ext uri="{FF2B5EF4-FFF2-40B4-BE49-F238E27FC236}">
                    <a16:creationId xmlns:a16="http://schemas.microsoft.com/office/drawing/2014/main" id="{DEF44246-3780-974C-8AD7-1F4B522362A8}"/>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6677" y="3288788"/>
                <a:ext cx="111678" cy="111678"/>
              </a:xfrm>
              <a:prstGeom prst="rect">
                <a:avLst/>
              </a:prstGeom>
            </p:spPr>
          </p:pic>
        </p:grpSp>
        <p:grpSp>
          <p:nvGrpSpPr>
            <p:cNvPr id="179" name="Group 178">
              <a:extLst>
                <a:ext uri="{FF2B5EF4-FFF2-40B4-BE49-F238E27FC236}">
                  <a16:creationId xmlns:a16="http://schemas.microsoft.com/office/drawing/2014/main" id="{19DEF8DF-4419-774A-BB40-DFD5E507C1B4}"/>
                </a:ext>
              </a:extLst>
            </p:cNvPr>
            <p:cNvGrpSpPr>
              <a:grpSpLocks noChangeAspect="1"/>
            </p:cNvGrpSpPr>
            <p:nvPr/>
          </p:nvGrpSpPr>
          <p:grpSpPr>
            <a:xfrm>
              <a:off x="8271424" y="2996067"/>
              <a:ext cx="175147" cy="170602"/>
              <a:chOff x="9161702" y="3207467"/>
              <a:chExt cx="281627" cy="274320"/>
            </a:xfrm>
          </p:grpSpPr>
          <p:sp>
            <p:nvSpPr>
              <p:cNvPr id="189" name="Oval 188">
                <a:extLst>
                  <a:ext uri="{FF2B5EF4-FFF2-40B4-BE49-F238E27FC236}">
                    <a16:creationId xmlns:a16="http://schemas.microsoft.com/office/drawing/2014/main" id="{6D1479ED-EDE9-174A-91B9-5C95C4B47E0F}"/>
                  </a:ext>
                </a:extLst>
              </p:cNvPr>
              <p:cNvSpPr/>
              <p:nvPr/>
            </p:nvSpPr>
            <p:spPr>
              <a:xfrm>
                <a:off x="9161702" y="3207467"/>
                <a:ext cx="281627" cy="274320"/>
              </a:xfrm>
              <a:prstGeom prst="ellipse">
                <a:avLst/>
              </a:prstGeom>
              <a:solidFill>
                <a:srgbClr val="FF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90" name="Picture 189">
                <a:extLst>
                  <a:ext uri="{FF2B5EF4-FFF2-40B4-BE49-F238E27FC236}">
                    <a16:creationId xmlns:a16="http://schemas.microsoft.com/office/drawing/2014/main" id="{07AB8889-6CAE-2642-AC94-355B1DD6AF17}"/>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6677" y="3288788"/>
                <a:ext cx="111678" cy="111678"/>
              </a:xfrm>
              <a:prstGeom prst="rect">
                <a:avLst/>
              </a:prstGeom>
            </p:spPr>
          </p:pic>
        </p:grpSp>
        <p:sp>
          <p:nvSpPr>
            <p:cNvPr id="180" name="Oval 179">
              <a:extLst>
                <a:ext uri="{FF2B5EF4-FFF2-40B4-BE49-F238E27FC236}">
                  <a16:creationId xmlns:a16="http://schemas.microsoft.com/office/drawing/2014/main" id="{40930D59-3436-C541-B7DF-1A1D34935A46}"/>
                </a:ext>
              </a:extLst>
            </p:cNvPr>
            <p:cNvSpPr/>
            <p:nvPr/>
          </p:nvSpPr>
          <p:spPr>
            <a:xfrm>
              <a:off x="8084161" y="2486224"/>
              <a:ext cx="432940" cy="425689"/>
            </a:xfrm>
            <a:prstGeom prst="ellipse">
              <a:avLst/>
            </a:prstGeom>
            <a:solidFill>
              <a:srgbClr val="00B05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Freeform 182">
              <a:extLst>
                <a:ext uri="{FF2B5EF4-FFF2-40B4-BE49-F238E27FC236}">
                  <a16:creationId xmlns:a16="http://schemas.microsoft.com/office/drawing/2014/main" id="{6566341B-3542-2141-A3F7-F42E78DFDAF8}"/>
                </a:ext>
              </a:extLst>
            </p:cNvPr>
            <p:cNvSpPr/>
            <p:nvPr/>
          </p:nvSpPr>
          <p:spPr>
            <a:xfrm rot="15136402">
              <a:off x="8906991" y="3587516"/>
              <a:ext cx="640874" cy="658126"/>
            </a:xfrm>
            <a:custGeom>
              <a:avLst/>
              <a:gdLst>
                <a:gd name="connsiteX0" fmla="*/ 608114 w 640874"/>
                <a:gd name="connsiteY0" fmla="*/ 465433 h 658126"/>
                <a:gd name="connsiteX1" fmla="*/ 316493 w 640874"/>
                <a:gd name="connsiteY1" fmla="*/ 658126 h 658126"/>
                <a:gd name="connsiteX2" fmla="*/ 0 w 640874"/>
                <a:gd name="connsiteY2" fmla="*/ 342627 h 658126"/>
                <a:gd name="connsiteX3" fmla="*/ 316493 w 640874"/>
                <a:gd name="connsiteY3" fmla="*/ 27128 h 658126"/>
                <a:gd name="connsiteX4" fmla="*/ 465121 w 640874"/>
                <a:gd name="connsiteY4" fmla="*/ 31922 h 658126"/>
                <a:gd name="connsiteX5" fmla="*/ 489060 w 640874"/>
                <a:gd name="connsiteY5" fmla="*/ 34238 h 658126"/>
                <a:gd name="connsiteX6" fmla="*/ 490851 w 640874"/>
                <a:gd name="connsiteY6" fmla="*/ 30988 h 658126"/>
                <a:gd name="connsiteX7" fmla="*/ 582001 w 640874"/>
                <a:gd name="connsiteY7" fmla="*/ 3973 h 658126"/>
                <a:gd name="connsiteX8" fmla="*/ 636588 w 640874"/>
                <a:gd name="connsiteY8" fmla="*/ 113361 h 658126"/>
                <a:gd name="connsiteX9" fmla="*/ 622729 w 640874"/>
                <a:gd name="connsiteY9" fmla="*/ 138516 h 658126"/>
                <a:gd name="connsiteX10" fmla="*/ 628177 w 640874"/>
                <a:gd name="connsiteY10" fmla="*/ 194466 h 658126"/>
                <a:gd name="connsiteX11" fmla="*/ 632986 w 640874"/>
                <a:gd name="connsiteY11" fmla="*/ 342627 h 658126"/>
                <a:gd name="connsiteX12" fmla="*/ 608114 w 640874"/>
                <a:gd name="connsiteY12" fmla="*/ 465433 h 6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0874" h="658126">
                  <a:moveTo>
                    <a:pt x="608114" y="465433"/>
                  </a:moveTo>
                  <a:cubicBezTo>
                    <a:pt x="560068" y="578670"/>
                    <a:pt x="447588" y="658126"/>
                    <a:pt x="316493" y="658126"/>
                  </a:cubicBezTo>
                  <a:cubicBezTo>
                    <a:pt x="141699" y="658126"/>
                    <a:pt x="0" y="516872"/>
                    <a:pt x="0" y="342627"/>
                  </a:cubicBezTo>
                  <a:cubicBezTo>
                    <a:pt x="0" y="168382"/>
                    <a:pt x="141699" y="27128"/>
                    <a:pt x="316493" y="27128"/>
                  </a:cubicBezTo>
                  <a:cubicBezTo>
                    <a:pt x="366035" y="27129"/>
                    <a:pt x="415578" y="28726"/>
                    <a:pt x="465121" y="31922"/>
                  </a:cubicBezTo>
                  <a:lnTo>
                    <a:pt x="489060" y="34238"/>
                  </a:lnTo>
                  <a:lnTo>
                    <a:pt x="490851" y="30988"/>
                  </a:lnTo>
                  <a:cubicBezTo>
                    <a:pt x="512755" y="4992"/>
                    <a:pt x="548346" y="-6785"/>
                    <a:pt x="582001" y="3973"/>
                  </a:cubicBezTo>
                  <a:cubicBezTo>
                    <a:pt x="626875" y="18316"/>
                    <a:pt x="651314" y="67291"/>
                    <a:pt x="636588" y="113361"/>
                  </a:cubicBezTo>
                  <a:lnTo>
                    <a:pt x="622729" y="138516"/>
                  </a:lnTo>
                  <a:lnTo>
                    <a:pt x="628177" y="194466"/>
                  </a:lnTo>
                  <a:cubicBezTo>
                    <a:pt x="631383" y="243853"/>
                    <a:pt x="632986" y="293241"/>
                    <a:pt x="632986" y="342627"/>
                  </a:cubicBezTo>
                  <a:cubicBezTo>
                    <a:pt x="632986" y="386189"/>
                    <a:pt x="624130" y="427688"/>
                    <a:pt x="608114" y="465433"/>
                  </a:cubicBezTo>
                  <a:close/>
                </a:path>
              </a:pathLst>
            </a:cu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84" name="Picture 183">
              <a:extLst>
                <a:ext uri="{FF2B5EF4-FFF2-40B4-BE49-F238E27FC236}">
                  <a16:creationId xmlns:a16="http://schemas.microsoft.com/office/drawing/2014/main" id="{606F8365-0BA7-364F-89F9-DA7BAB62D6FE}"/>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895859" y="3728475"/>
              <a:ext cx="69454" cy="69454"/>
            </a:xfrm>
            <a:prstGeom prst="rect">
              <a:avLst/>
            </a:prstGeom>
          </p:spPr>
        </p:pic>
        <p:pic>
          <p:nvPicPr>
            <p:cNvPr id="187" name="Picture 186">
              <a:extLst>
                <a:ext uri="{FF2B5EF4-FFF2-40B4-BE49-F238E27FC236}">
                  <a16:creationId xmlns:a16="http://schemas.microsoft.com/office/drawing/2014/main" id="{7BAD9E34-C143-FB4B-AB29-A22B8983AE6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37172" y="2474335"/>
              <a:ext cx="429529" cy="226219"/>
            </a:xfrm>
            <a:prstGeom prst="rect">
              <a:avLst/>
            </a:prstGeom>
          </p:spPr>
        </p:pic>
      </p:grpSp>
      <p:sp>
        <p:nvSpPr>
          <p:cNvPr id="201" name="Rounded Rectangle 200">
            <a:extLst>
              <a:ext uri="{FF2B5EF4-FFF2-40B4-BE49-F238E27FC236}">
                <a16:creationId xmlns:a16="http://schemas.microsoft.com/office/drawing/2014/main" id="{E336B7B2-380D-AE43-8583-44C3FA295130}"/>
              </a:ext>
            </a:extLst>
          </p:cNvPr>
          <p:cNvSpPr/>
          <p:nvPr/>
        </p:nvSpPr>
        <p:spPr>
          <a:xfrm>
            <a:off x="9878767" y="3567306"/>
            <a:ext cx="1983788" cy="247117"/>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Operations Planning</a:t>
            </a:r>
          </a:p>
        </p:txBody>
      </p:sp>
      <p:sp>
        <p:nvSpPr>
          <p:cNvPr id="87" name="Rounded Rectangle 86">
            <a:extLst>
              <a:ext uri="{FF2B5EF4-FFF2-40B4-BE49-F238E27FC236}">
                <a16:creationId xmlns:a16="http://schemas.microsoft.com/office/drawing/2014/main" id="{6E4056A7-EF5A-954E-AF6F-D9B45A81FA4F}"/>
              </a:ext>
            </a:extLst>
          </p:cNvPr>
          <p:cNvSpPr/>
          <p:nvPr/>
        </p:nvSpPr>
        <p:spPr>
          <a:xfrm>
            <a:off x="9878767" y="4135119"/>
            <a:ext cx="1983788" cy="239375"/>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100" dirty="0"/>
              <a:t>Risk Assessment [SWS]</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96" name="Rounded Rectangle 95">
            <a:extLst>
              <a:ext uri="{FF2B5EF4-FFF2-40B4-BE49-F238E27FC236}">
                <a16:creationId xmlns:a16="http://schemas.microsoft.com/office/drawing/2014/main" id="{C52D1CEE-64E0-934C-8411-A13783EB8470}"/>
              </a:ext>
            </a:extLst>
          </p:cNvPr>
          <p:cNvSpPr/>
          <p:nvPr/>
        </p:nvSpPr>
        <p:spPr>
          <a:xfrm>
            <a:off x="9683501" y="3470473"/>
            <a:ext cx="2350751" cy="2324783"/>
          </a:xfrm>
          <a:prstGeom prst="roundRect">
            <a:avLst/>
          </a:prstGeom>
          <a:noFill/>
          <a:ln>
            <a:solidFill>
              <a:schemeClr val="accent4">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a:ea typeface="+mn-ea"/>
              <a:cs typeface="+mn-cs"/>
            </a:endParaRPr>
          </a:p>
        </p:txBody>
      </p:sp>
      <p:sp>
        <p:nvSpPr>
          <p:cNvPr id="98" name="TextBox 97">
            <a:extLst>
              <a:ext uri="{FF2B5EF4-FFF2-40B4-BE49-F238E27FC236}">
                <a16:creationId xmlns:a16="http://schemas.microsoft.com/office/drawing/2014/main" id="{90FC19B7-90A5-7F4D-915E-BC56270EE168}"/>
              </a:ext>
            </a:extLst>
          </p:cNvPr>
          <p:cNvSpPr txBox="1"/>
          <p:nvPr/>
        </p:nvSpPr>
        <p:spPr>
          <a:xfrm>
            <a:off x="9855980" y="2998688"/>
            <a:ext cx="1998979" cy="523220"/>
          </a:xfrm>
          <a:prstGeom prst="rect">
            <a:avLst/>
          </a:prstGeom>
          <a:noFill/>
        </p:spPr>
        <p:txBody>
          <a:bodyPr wrap="square" rtlCol="0">
            <a:spAutoFit/>
          </a:bodyPr>
          <a:lstStyle/>
          <a:p>
            <a:pPr algn="ctr"/>
            <a:r>
              <a:rPr lang="en-US" sz="1400" dirty="0"/>
              <a:t>Ground Control Station / Fleet Management</a:t>
            </a:r>
          </a:p>
        </p:txBody>
      </p:sp>
      <p:cxnSp>
        <p:nvCxnSpPr>
          <p:cNvPr id="102" name="Elbow Connector 101">
            <a:extLst>
              <a:ext uri="{FF2B5EF4-FFF2-40B4-BE49-F238E27FC236}">
                <a16:creationId xmlns:a16="http://schemas.microsoft.com/office/drawing/2014/main" id="{3C58E156-825C-2B41-8276-650FD79D7A87}"/>
              </a:ext>
            </a:extLst>
          </p:cNvPr>
          <p:cNvCxnSpPr>
            <a:cxnSpLocks/>
          </p:cNvCxnSpPr>
          <p:nvPr/>
        </p:nvCxnSpPr>
        <p:spPr>
          <a:xfrm>
            <a:off x="5633519" y="4518701"/>
            <a:ext cx="4049981" cy="856369"/>
          </a:xfrm>
          <a:prstGeom prst="bentConnector3">
            <a:avLst>
              <a:gd name="adj1" fmla="val -236"/>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6" name="Rounded Rectangle 75">
            <a:extLst>
              <a:ext uri="{FF2B5EF4-FFF2-40B4-BE49-F238E27FC236}">
                <a16:creationId xmlns:a16="http://schemas.microsoft.com/office/drawing/2014/main" id="{A0D80A89-0798-3A4C-B9A5-C735DF6A0EBF}"/>
              </a:ext>
            </a:extLst>
          </p:cNvPr>
          <p:cNvSpPr/>
          <p:nvPr/>
        </p:nvSpPr>
        <p:spPr>
          <a:xfrm>
            <a:off x="9878767" y="4413610"/>
            <a:ext cx="1983788" cy="327600"/>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Multi</a:t>
            </a:r>
            <a:r>
              <a:rPr lang="en-US" sz="1100" dirty="0">
                <a:solidFill>
                  <a:prstClr val="white"/>
                </a:solidFill>
                <a:latin typeface="Calibri"/>
              </a:rPr>
              <a:t>-aircraft control tools [TTT]</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3E025D7F-5FF6-6642-B0DC-DC9F3ECC272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3094577" y="2899903"/>
            <a:ext cx="4761519" cy="2527395"/>
          </a:xfrm>
          <a:prstGeom prst="rect">
            <a:avLst/>
          </a:prstGeom>
        </p:spPr>
      </p:pic>
      <p:cxnSp>
        <p:nvCxnSpPr>
          <p:cNvPr id="75" name="Elbow Connector 142">
            <a:extLst>
              <a:ext uri="{FF2B5EF4-FFF2-40B4-BE49-F238E27FC236}">
                <a16:creationId xmlns:a16="http://schemas.microsoft.com/office/drawing/2014/main" id="{C93B5D58-E122-C44A-9B2D-79C36F345F2F}"/>
              </a:ext>
            </a:extLst>
          </p:cNvPr>
          <p:cNvCxnSpPr>
            <a:cxnSpLocks/>
            <a:stCxn id="55" idx="1"/>
            <a:endCxn id="82" idx="3"/>
          </p:cNvCxnSpPr>
          <p:nvPr/>
        </p:nvCxnSpPr>
        <p:spPr>
          <a:xfrm flipH="1">
            <a:off x="6250107" y="1200647"/>
            <a:ext cx="1848800" cy="12654"/>
          </a:xfrm>
          <a:prstGeom prst="straightConnector1">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82" name="Picture 81">
            <a:extLst>
              <a:ext uri="{FF2B5EF4-FFF2-40B4-BE49-F238E27FC236}">
                <a16:creationId xmlns:a16="http://schemas.microsoft.com/office/drawing/2014/main" id="{02F264AA-1F29-344D-8139-10A3DC495C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19771" y="716983"/>
            <a:ext cx="1330336" cy="992636"/>
          </a:xfrm>
          <a:prstGeom prst="rect">
            <a:avLst/>
          </a:prstGeom>
        </p:spPr>
      </p:pic>
      <p:cxnSp>
        <p:nvCxnSpPr>
          <p:cNvPr id="84" name="Elbow Connector 142">
            <a:extLst>
              <a:ext uri="{FF2B5EF4-FFF2-40B4-BE49-F238E27FC236}">
                <a16:creationId xmlns:a16="http://schemas.microsoft.com/office/drawing/2014/main" id="{06C8FDEF-3B5B-DE4C-9A7F-43F20F13242A}"/>
              </a:ext>
            </a:extLst>
          </p:cNvPr>
          <p:cNvCxnSpPr>
            <a:cxnSpLocks/>
          </p:cNvCxnSpPr>
          <p:nvPr/>
        </p:nvCxnSpPr>
        <p:spPr>
          <a:xfrm flipV="1">
            <a:off x="5525672" y="1565580"/>
            <a:ext cx="0" cy="1402033"/>
          </a:xfrm>
          <a:prstGeom prst="straightConnector1">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7" name="Rounded Rectangle 5">
            <a:extLst>
              <a:ext uri="{FF2B5EF4-FFF2-40B4-BE49-F238E27FC236}">
                <a16:creationId xmlns:a16="http://schemas.microsoft.com/office/drawing/2014/main" id="{0E0132D9-9576-4843-85F2-431438C8C73F}"/>
              </a:ext>
            </a:extLst>
          </p:cNvPr>
          <p:cNvSpPr/>
          <p:nvPr/>
        </p:nvSpPr>
        <p:spPr>
          <a:xfrm>
            <a:off x="508275" y="5999789"/>
            <a:ext cx="11141242" cy="608867"/>
          </a:xfrm>
          <a:prstGeom prst="roundRect">
            <a:avLst>
              <a:gd name="adj" fmla="val 25452"/>
            </a:avLst>
          </a:prstGeom>
          <a:solidFill>
            <a:schemeClr val="accent4">
              <a:lumMod val="75000"/>
            </a:schemeClr>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bg1"/>
                </a:solidFill>
              </a:rPr>
              <a:t>HDV serves as an integrator for key ARMD automation technologies to develop and test </a:t>
            </a:r>
            <a:r>
              <a:rPr lang="en-US" b="1" i="1" dirty="0" err="1">
                <a:solidFill>
                  <a:schemeClr val="bg1"/>
                </a:solidFill>
              </a:rPr>
              <a:t>vertiplex</a:t>
            </a:r>
            <a:r>
              <a:rPr lang="en-US" b="1" i="1" dirty="0">
                <a:solidFill>
                  <a:schemeClr val="bg1"/>
                </a:solidFill>
              </a:rPr>
              <a:t> environments.</a:t>
            </a:r>
          </a:p>
        </p:txBody>
      </p:sp>
      <p:grpSp>
        <p:nvGrpSpPr>
          <p:cNvPr id="15" name="Group 14">
            <a:extLst>
              <a:ext uri="{FF2B5EF4-FFF2-40B4-BE49-F238E27FC236}">
                <a16:creationId xmlns:a16="http://schemas.microsoft.com/office/drawing/2014/main" id="{8FECE10C-C17B-8A41-A2C1-8AD942362B0B}"/>
              </a:ext>
            </a:extLst>
          </p:cNvPr>
          <p:cNvGrpSpPr/>
          <p:nvPr/>
        </p:nvGrpSpPr>
        <p:grpSpPr>
          <a:xfrm>
            <a:off x="1374990" y="670323"/>
            <a:ext cx="3612537" cy="1951042"/>
            <a:chOff x="1261702" y="670323"/>
            <a:chExt cx="3612537" cy="1951042"/>
          </a:xfrm>
        </p:grpSpPr>
        <p:sp>
          <p:nvSpPr>
            <p:cNvPr id="80" name="TextBox 79">
              <a:extLst>
                <a:ext uri="{FF2B5EF4-FFF2-40B4-BE49-F238E27FC236}">
                  <a16:creationId xmlns:a16="http://schemas.microsoft.com/office/drawing/2014/main" id="{B804C17E-8ECD-344A-AEEB-24591687F77E}"/>
                </a:ext>
              </a:extLst>
            </p:cNvPr>
            <p:cNvSpPr txBox="1"/>
            <p:nvPr/>
          </p:nvSpPr>
          <p:spPr>
            <a:xfrm>
              <a:off x="2297477" y="670323"/>
              <a:ext cx="1469954" cy="307777"/>
            </a:xfrm>
            <a:prstGeom prst="rect">
              <a:avLst/>
            </a:prstGeom>
            <a:noFill/>
          </p:spPr>
          <p:txBody>
            <a:bodyPr wrap="none" rtlCol="0">
              <a:spAutoFit/>
            </a:bodyPr>
            <a:lstStyle/>
            <a:p>
              <a:r>
                <a:rPr lang="en-US" sz="1400"/>
                <a:t>Vertiplex Services</a:t>
              </a:r>
            </a:p>
          </p:txBody>
        </p:sp>
        <p:sp>
          <p:nvSpPr>
            <p:cNvPr id="115" name="Rounded Rectangle 114">
              <a:extLst>
                <a:ext uri="{FF2B5EF4-FFF2-40B4-BE49-F238E27FC236}">
                  <a16:creationId xmlns:a16="http://schemas.microsoft.com/office/drawing/2014/main" id="{6D5EDAA1-27BF-D945-B172-DC0BE3246C94}"/>
                </a:ext>
              </a:extLst>
            </p:cNvPr>
            <p:cNvSpPr/>
            <p:nvPr/>
          </p:nvSpPr>
          <p:spPr>
            <a:xfrm>
              <a:off x="1316681" y="938096"/>
              <a:ext cx="3557558" cy="1683269"/>
            </a:xfrm>
            <a:prstGeom prst="roundRect">
              <a:avLst/>
            </a:prstGeom>
            <a:noFill/>
            <a:ln w="38100">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a:ea typeface="+mn-ea"/>
                <a:cs typeface="+mn-cs"/>
              </a:endParaRPr>
            </a:p>
          </p:txBody>
        </p:sp>
        <p:sp>
          <p:nvSpPr>
            <p:cNvPr id="118" name="Rounded Rectangle 117">
              <a:extLst>
                <a:ext uri="{FF2B5EF4-FFF2-40B4-BE49-F238E27FC236}">
                  <a16:creationId xmlns:a16="http://schemas.microsoft.com/office/drawing/2014/main" id="{ECD4F8A1-9E38-1C49-AD54-458A3EA8EC91}"/>
                </a:ext>
              </a:extLst>
            </p:cNvPr>
            <p:cNvSpPr/>
            <p:nvPr/>
          </p:nvSpPr>
          <p:spPr>
            <a:xfrm>
              <a:off x="2655898" y="1010633"/>
              <a:ext cx="2024473" cy="220307"/>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white"/>
                  </a:solidFill>
                  <a:effectLst/>
                  <a:uLnTx/>
                  <a:uFillTx/>
                  <a:latin typeface="Calibri"/>
                  <a:ea typeface="+mn-ea"/>
                  <a:cs typeface="+mn-cs"/>
                </a:rPr>
                <a:t>Vertipad</a:t>
              </a:r>
              <a:r>
                <a:rPr kumimoji="0" lang="en-US" sz="1100" b="0" i="0" u="none" strike="noStrike" kern="1200" cap="none" spc="0" normalizeH="0" baseline="0" noProof="0" dirty="0">
                  <a:ln>
                    <a:noFill/>
                  </a:ln>
                  <a:solidFill>
                    <a:prstClr val="white"/>
                  </a:solidFill>
                  <a:effectLst/>
                  <a:uLnTx/>
                  <a:uFillTx/>
                  <a:latin typeface="Calibri"/>
                  <a:ea typeface="+mn-ea"/>
                  <a:cs typeface="+mn-cs"/>
                </a:rPr>
                <a:t>(s) Status</a:t>
              </a:r>
            </a:p>
          </p:txBody>
        </p:sp>
        <p:sp>
          <p:nvSpPr>
            <p:cNvPr id="120" name="Rounded Rectangle 119">
              <a:extLst>
                <a:ext uri="{FF2B5EF4-FFF2-40B4-BE49-F238E27FC236}">
                  <a16:creationId xmlns:a16="http://schemas.microsoft.com/office/drawing/2014/main" id="{FAB9DF19-8966-5A43-8CCC-8D11F9401BD2}"/>
                </a:ext>
              </a:extLst>
            </p:cNvPr>
            <p:cNvSpPr/>
            <p:nvPr/>
          </p:nvSpPr>
          <p:spPr>
            <a:xfrm>
              <a:off x="2655898" y="1533285"/>
              <a:ext cx="2024473" cy="220307"/>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Calibri"/>
                  <a:ea typeface="+mn-ea"/>
                  <a:cs typeface="+mn-cs"/>
                </a:rPr>
                <a:t>Weather Conditions [SWS]</a:t>
              </a:r>
            </a:p>
          </p:txBody>
        </p:sp>
        <p:sp>
          <p:nvSpPr>
            <p:cNvPr id="121" name="Rounded Rectangle 120">
              <a:extLst>
                <a:ext uri="{FF2B5EF4-FFF2-40B4-BE49-F238E27FC236}">
                  <a16:creationId xmlns:a16="http://schemas.microsoft.com/office/drawing/2014/main" id="{07146E80-D084-694C-832C-C427BE21EB23}"/>
                </a:ext>
              </a:extLst>
            </p:cNvPr>
            <p:cNvSpPr/>
            <p:nvPr/>
          </p:nvSpPr>
          <p:spPr>
            <a:xfrm>
              <a:off x="2657564" y="1794611"/>
              <a:ext cx="2021141" cy="22030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Take-off/Landing Clearance</a:t>
              </a:r>
            </a:p>
          </p:txBody>
        </p:sp>
        <p:sp>
          <p:nvSpPr>
            <p:cNvPr id="123" name="Rounded Rectangle 122">
              <a:extLst>
                <a:ext uri="{FF2B5EF4-FFF2-40B4-BE49-F238E27FC236}">
                  <a16:creationId xmlns:a16="http://schemas.microsoft.com/office/drawing/2014/main" id="{BDDD468C-549B-E144-ABB9-7D3268230AAF}"/>
                </a:ext>
              </a:extLst>
            </p:cNvPr>
            <p:cNvSpPr/>
            <p:nvPr/>
          </p:nvSpPr>
          <p:spPr>
            <a:xfrm>
              <a:off x="2657564" y="2055937"/>
              <a:ext cx="2021141" cy="22030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t>Vertiport Management Display</a:t>
              </a:r>
            </a:p>
          </p:txBody>
        </p:sp>
        <p:sp>
          <p:nvSpPr>
            <p:cNvPr id="125" name="Rounded Rectangle 124">
              <a:extLst>
                <a:ext uri="{FF2B5EF4-FFF2-40B4-BE49-F238E27FC236}">
                  <a16:creationId xmlns:a16="http://schemas.microsoft.com/office/drawing/2014/main" id="{9402A064-17A8-EC49-BAB3-203221D4AC04}"/>
                </a:ext>
              </a:extLst>
            </p:cNvPr>
            <p:cNvSpPr/>
            <p:nvPr/>
          </p:nvSpPr>
          <p:spPr>
            <a:xfrm>
              <a:off x="2657564" y="2317262"/>
              <a:ext cx="2021141" cy="22030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t>Hazard Management [SWS]</a:t>
              </a:r>
            </a:p>
          </p:txBody>
        </p:sp>
        <p:sp>
          <p:nvSpPr>
            <p:cNvPr id="126" name="Rounded Rectangle 125">
              <a:extLst>
                <a:ext uri="{FF2B5EF4-FFF2-40B4-BE49-F238E27FC236}">
                  <a16:creationId xmlns:a16="http://schemas.microsoft.com/office/drawing/2014/main" id="{7B1B3ABB-21D6-5D46-9877-A854125895B0}"/>
                </a:ext>
              </a:extLst>
            </p:cNvPr>
            <p:cNvSpPr/>
            <p:nvPr/>
          </p:nvSpPr>
          <p:spPr>
            <a:xfrm>
              <a:off x="2655898" y="1271959"/>
              <a:ext cx="2024473" cy="220307"/>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Constraint Management</a:t>
              </a:r>
            </a:p>
          </p:txBody>
        </p:sp>
        <p:grpSp>
          <p:nvGrpSpPr>
            <p:cNvPr id="127" name="Group 126">
              <a:extLst>
                <a:ext uri="{FF2B5EF4-FFF2-40B4-BE49-F238E27FC236}">
                  <a16:creationId xmlns:a16="http://schemas.microsoft.com/office/drawing/2014/main" id="{1D2178DC-1E61-974B-8287-6049735BA135}"/>
                </a:ext>
              </a:extLst>
            </p:cNvPr>
            <p:cNvGrpSpPr>
              <a:grpSpLocks noChangeAspect="1"/>
            </p:cNvGrpSpPr>
            <p:nvPr/>
          </p:nvGrpSpPr>
          <p:grpSpPr>
            <a:xfrm>
              <a:off x="1261702" y="1242457"/>
              <a:ext cx="1331742" cy="1111686"/>
              <a:chOff x="4550032" y="3461442"/>
              <a:chExt cx="3850310" cy="3214089"/>
            </a:xfrm>
          </p:grpSpPr>
          <p:grpSp>
            <p:nvGrpSpPr>
              <p:cNvPr id="128" name="Group 127">
                <a:extLst>
                  <a:ext uri="{FF2B5EF4-FFF2-40B4-BE49-F238E27FC236}">
                    <a16:creationId xmlns:a16="http://schemas.microsoft.com/office/drawing/2014/main" id="{86B89F69-BDEC-0F45-8656-19BBFF91F079}"/>
                  </a:ext>
                </a:extLst>
              </p:cNvPr>
              <p:cNvGrpSpPr/>
              <p:nvPr/>
            </p:nvGrpSpPr>
            <p:grpSpPr>
              <a:xfrm>
                <a:off x="6361810" y="3665076"/>
                <a:ext cx="2038532" cy="2312568"/>
                <a:chOff x="3247567" y="3665076"/>
                <a:chExt cx="2038532" cy="2312568"/>
              </a:xfrm>
            </p:grpSpPr>
            <p:pic>
              <p:nvPicPr>
                <p:cNvPr id="133" name="Picture 132">
                  <a:extLst>
                    <a:ext uri="{FF2B5EF4-FFF2-40B4-BE49-F238E27FC236}">
                      <a16:creationId xmlns:a16="http://schemas.microsoft.com/office/drawing/2014/main" id="{87016779-06F9-1C41-B2FB-6A6709411B39}"/>
                    </a:ext>
                  </a:extLst>
                </p:cNvPr>
                <p:cNvPicPr>
                  <a:picLocks noChangeAspect="1"/>
                </p:cNvPicPr>
                <p:nvPr/>
              </p:nvPicPr>
              <p:blipFill>
                <a:blip r:embed="rId10" cstate="email">
                  <a:clrChange>
                    <a:clrFrom>
                      <a:srgbClr val="F7F7F7"/>
                    </a:clrFrom>
                    <a:clrTo>
                      <a:srgbClr val="F7F7F7">
                        <a:alpha val="0"/>
                      </a:srgbClr>
                    </a:clrTo>
                  </a:clrChange>
                  <a:extLst>
                    <a:ext uri="{28A0092B-C50C-407E-A947-70E740481C1C}">
                      <a14:useLocalDpi xmlns:a14="http://schemas.microsoft.com/office/drawing/2010/main"/>
                    </a:ext>
                  </a:extLst>
                </a:blip>
                <a:stretch>
                  <a:fillRect/>
                </a:stretch>
              </p:blipFill>
              <p:spPr>
                <a:xfrm>
                  <a:off x="3972508" y="4395649"/>
                  <a:ext cx="1313591" cy="738895"/>
                </a:xfrm>
                <a:prstGeom prst="rect">
                  <a:avLst/>
                </a:prstGeom>
              </p:spPr>
            </p:pic>
            <p:pic>
              <p:nvPicPr>
                <p:cNvPr id="134" name="Picture 133">
                  <a:extLst>
                    <a:ext uri="{FF2B5EF4-FFF2-40B4-BE49-F238E27FC236}">
                      <a16:creationId xmlns:a16="http://schemas.microsoft.com/office/drawing/2014/main" id="{5B6EF773-D8AB-8A49-84BC-5BF1BFBB3AA7}"/>
                    </a:ext>
                  </a:extLst>
                </p:cNvPr>
                <p:cNvPicPr>
                  <a:picLocks noChangeAspect="1"/>
                </p:cNvPicPr>
                <p:nvPr/>
              </p:nvPicPr>
              <p:blipFill rotWithShape="1">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47567" y="4956464"/>
                  <a:ext cx="1930905" cy="1021180"/>
                </a:xfrm>
                <a:prstGeom prst="rect">
                  <a:avLst/>
                </a:prstGeom>
              </p:spPr>
            </p:pic>
            <p:pic>
              <p:nvPicPr>
                <p:cNvPr id="135" name="Picture 134">
                  <a:extLst>
                    <a:ext uri="{FF2B5EF4-FFF2-40B4-BE49-F238E27FC236}">
                      <a16:creationId xmlns:a16="http://schemas.microsoft.com/office/drawing/2014/main" id="{733B66AC-E039-2E47-AE16-D7F635C00D56}"/>
                    </a:ext>
                  </a:extLst>
                </p:cNvPr>
                <p:cNvPicPr>
                  <a:picLocks noChangeAspect="1"/>
                </p:cNvPicPr>
                <p:nvPr/>
              </p:nvPicPr>
              <p:blipFill rotWithShape="1">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855589" y="3665076"/>
                  <a:ext cx="430510" cy="2209191"/>
                </a:xfrm>
                <a:prstGeom prst="rect">
                  <a:avLst/>
                </a:prstGeom>
              </p:spPr>
            </p:pic>
          </p:grpSp>
          <p:pic>
            <p:nvPicPr>
              <p:cNvPr id="129" name="Picture 128">
                <a:extLst>
                  <a:ext uri="{FF2B5EF4-FFF2-40B4-BE49-F238E27FC236}">
                    <a16:creationId xmlns:a16="http://schemas.microsoft.com/office/drawing/2014/main" id="{2DD563E7-1C40-7A45-BC03-FB784B90EB47}"/>
                  </a:ext>
                </a:extLst>
              </p:cNvPr>
              <p:cNvPicPr>
                <a:picLocks noChangeAspect="1"/>
              </p:cNvPicPr>
              <p:nvPr/>
            </p:nvPicPr>
            <p:blipFill rotWithShape="1">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867142" y="4611323"/>
                <a:ext cx="989336" cy="523221"/>
              </a:xfrm>
              <a:prstGeom prst="rect">
                <a:avLst/>
              </a:prstGeom>
            </p:spPr>
          </p:pic>
          <p:pic>
            <p:nvPicPr>
              <p:cNvPr id="130" name="Picture 129">
                <a:extLst>
                  <a:ext uri="{FF2B5EF4-FFF2-40B4-BE49-F238E27FC236}">
                    <a16:creationId xmlns:a16="http://schemas.microsoft.com/office/drawing/2014/main" id="{022BF11A-D129-7A4D-B3B0-A04A877EEED2}"/>
                  </a:ext>
                </a:extLst>
              </p:cNvPr>
              <p:cNvPicPr>
                <a:picLocks noChangeAspect="1"/>
              </p:cNvPicPr>
              <p:nvPr/>
            </p:nvPicPr>
            <p:blipFill rotWithShape="1">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234916" y="5616417"/>
                <a:ext cx="1930905" cy="1021180"/>
              </a:xfrm>
              <a:prstGeom prst="rect">
                <a:avLst/>
              </a:prstGeom>
            </p:spPr>
          </p:pic>
          <p:pic>
            <p:nvPicPr>
              <p:cNvPr id="131" name="Picture 130">
                <a:extLst>
                  <a:ext uri="{FF2B5EF4-FFF2-40B4-BE49-F238E27FC236}">
                    <a16:creationId xmlns:a16="http://schemas.microsoft.com/office/drawing/2014/main" id="{B90AC1DE-2080-AB4B-B089-A5F14160F9F8}"/>
                  </a:ext>
                </a:extLst>
              </p:cNvPr>
              <p:cNvPicPr>
                <a:picLocks noChangeAspect="1"/>
              </p:cNvPicPr>
              <p:nvPr/>
            </p:nvPicPr>
            <p:blipFill rotWithShape="1">
              <a:blip r:embed="rId1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654374" y="3461442"/>
                <a:ext cx="257284" cy="1320269"/>
              </a:xfrm>
              <a:prstGeom prst="rect">
                <a:avLst/>
              </a:prstGeom>
            </p:spPr>
          </p:pic>
          <p:pic>
            <p:nvPicPr>
              <p:cNvPr id="132" name="Picture 131">
                <a:extLst>
                  <a:ext uri="{FF2B5EF4-FFF2-40B4-BE49-F238E27FC236}">
                    <a16:creationId xmlns:a16="http://schemas.microsoft.com/office/drawing/2014/main" id="{5D260E34-421F-8545-B047-D0344B96E345}"/>
                  </a:ext>
                </a:extLst>
              </p:cNvPr>
              <p:cNvPicPr>
                <a:picLocks noChangeAspect="1"/>
              </p:cNvPicPr>
              <p:nvPr/>
            </p:nvPicPr>
            <p:blipFill>
              <a:blip r:embed="rId1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50032" y="5427200"/>
                <a:ext cx="1248331" cy="1248331"/>
              </a:xfrm>
              <a:prstGeom prst="rect">
                <a:avLst/>
              </a:prstGeom>
            </p:spPr>
          </p:pic>
        </p:grpSp>
      </p:grpSp>
      <p:grpSp>
        <p:nvGrpSpPr>
          <p:cNvPr id="13" name="Group 12">
            <a:extLst>
              <a:ext uri="{FF2B5EF4-FFF2-40B4-BE49-F238E27FC236}">
                <a16:creationId xmlns:a16="http://schemas.microsoft.com/office/drawing/2014/main" id="{58ADBC0F-00E6-2C40-A66A-C7D23DB4EFE1}"/>
              </a:ext>
            </a:extLst>
          </p:cNvPr>
          <p:cNvGrpSpPr/>
          <p:nvPr/>
        </p:nvGrpSpPr>
        <p:grpSpPr>
          <a:xfrm>
            <a:off x="9426810" y="626912"/>
            <a:ext cx="2615477" cy="1597151"/>
            <a:chOff x="9394985" y="958947"/>
            <a:chExt cx="2615477" cy="1597151"/>
          </a:xfrm>
        </p:grpSpPr>
        <p:sp>
          <p:nvSpPr>
            <p:cNvPr id="90" name="Rounded Rectangle 89">
              <a:extLst>
                <a:ext uri="{FF2B5EF4-FFF2-40B4-BE49-F238E27FC236}">
                  <a16:creationId xmlns:a16="http://schemas.microsoft.com/office/drawing/2014/main" id="{9D7D810B-E268-A543-B730-31C4806B227E}"/>
                </a:ext>
              </a:extLst>
            </p:cNvPr>
            <p:cNvSpPr/>
            <p:nvPr/>
          </p:nvSpPr>
          <p:spPr>
            <a:xfrm>
              <a:off x="9693802" y="1372320"/>
              <a:ext cx="2210475" cy="270827"/>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Strategic Deconfliction [ATM-X]</a:t>
              </a:r>
            </a:p>
          </p:txBody>
        </p:sp>
        <p:sp>
          <p:nvSpPr>
            <p:cNvPr id="92" name="Rounded Rectangle 91">
              <a:extLst>
                <a:ext uri="{FF2B5EF4-FFF2-40B4-BE49-F238E27FC236}">
                  <a16:creationId xmlns:a16="http://schemas.microsoft.com/office/drawing/2014/main" id="{DD5464C7-7DA2-1A4E-8B13-441AD5C39360}"/>
                </a:ext>
              </a:extLst>
            </p:cNvPr>
            <p:cNvSpPr/>
            <p:nvPr/>
          </p:nvSpPr>
          <p:spPr>
            <a:xfrm>
              <a:off x="9394985" y="1293597"/>
              <a:ext cx="2615477" cy="1262501"/>
            </a:xfrm>
            <a:prstGeom prst="roundRect">
              <a:avLst/>
            </a:prstGeom>
            <a:noFill/>
            <a:ln>
              <a:solidFill>
                <a:schemeClr val="accent4">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93" name="TextBox 92">
              <a:extLst>
                <a:ext uri="{FF2B5EF4-FFF2-40B4-BE49-F238E27FC236}">
                  <a16:creationId xmlns:a16="http://schemas.microsoft.com/office/drawing/2014/main" id="{48C2ED55-7BD4-6E4A-AB6E-DA4545191369}"/>
                </a:ext>
              </a:extLst>
            </p:cNvPr>
            <p:cNvSpPr txBox="1"/>
            <p:nvPr/>
          </p:nvSpPr>
          <p:spPr>
            <a:xfrm>
              <a:off x="10013742" y="958947"/>
              <a:ext cx="1441613" cy="307777"/>
            </a:xfrm>
            <a:prstGeom prst="rect">
              <a:avLst/>
            </a:prstGeom>
            <a:noFill/>
          </p:spPr>
          <p:txBody>
            <a:bodyPr wrap="none" rtlCol="0">
              <a:spAutoFit/>
            </a:bodyPr>
            <a:lstStyle/>
            <a:p>
              <a:r>
                <a:rPr lang="en-US" sz="1400" dirty="0"/>
                <a:t>Airspace Services</a:t>
              </a:r>
            </a:p>
          </p:txBody>
        </p:sp>
        <p:sp>
          <p:nvSpPr>
            <p:cNvPr id="94" name="Rounded Rectangle 93">
              <a:extLst>
                <a:ext uri="{FF2B5EF4-FFF2-40B4-BE49-F238E27FC236}">
                  <a16:creationId xmlns:a16="http://schemas.microsoft.com/office/drawing/2014/main" id="{9EBC6DD0-38F1-8C4E-B69B-5D707C29B6EE}"/>
                </a:ext>
              </a:extLst>
            </p:cNvPr>
            <p:cNvSpPr/>
            <p:nvPr/>
          </p:nvSpPr>
          <p:spPr>
            <a:xfrm>
              <a:off x="9693802" y="1682930"/>
              <a:ext cx="2210475" cy="270827"/>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Calibri"/>
                  <a:ea typeface="+mn-ea"/>
                  <a:cs typeface="+mn-cs"/>
                </a:rPr>
                <a:t>Conformance Monitoring [ATM-X]</a:t>
              </a:r>
            </a:p>
          </p:txBody>
        </p:sp>
        <p:sp>
          <p:nvSpPr>
            <p:cNvPr id="78" name="Rounded Rectangle 77">
              <a:extLst>
                <a:ext uri="{FF2B5EF4-FFF2-40B4-BE49-F238E27FC236}">
                  <a16:creationId xmlns:a16="http://schemas.microsoft.com/office/drawing/2014/main" id="{A7CC817A-435A-824B-A1BC-1419C0217233}"/>
                </a:ext>
              </a:extLst>
            </p:cNvPr>
            <p:cNvSpPr/>
            <p:nvPr/>
          </p:nvSpPr>
          <p:spPr>
            <a:xfrm>
              <a:off x="9693802" y="1993540"/>
              <a:ext cx="2210475" cy="211865"/>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100" dirty="0"/>
                <a:t>Conflict Management [ATM-X]</a:t>
              </a:r>
            </a:p>
          </p:txBody>
        </p:sp>
        <p:sp>
          <p:nvSpPr>
            <p:cNvPr id="79" name="Rounded Rectangle 78">
              <a:extLst>
                <a:ext uri="{FF2B5EF4-FFF2-40B4-BE49-F238E27FC236}">
                  <a16:creationId xmlns:a16="http://schemas.microsoft.com/office/drawing/2014/main" id="{7976A65C-FBFA-9C41-8B4B-D0BDFDF6C5FF}"/>
                </a:ext>
              </a:extLst>
            </p:cNvPr>
            <p:cNvSpPr/>
            <p:nvPr/>
          </p:nvSpPr>
          <p:spPr>
            <a:xfrm>
              <a:off x="9693802" y="2245187"/>
              <a:ext cx="2210474" cy="23923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t>Scheduling [ATM-X]</a:t>
              </a:r>
            </a:p>
          </p:txBody>
        </p:sp>
      </p:grpSp>
      <p:sp>
        <p:nvSpPr>
          <p:cNvPr id="85" name="Rounded Rectangle 84">
            <a:extLst>
              <a:ext uri="{FF2B5EF4-FFF2-40B4-BE49-F238E27FC236}">
                <a16:creationId xmlns:a16="http://schemas.microsoft.com/office/drawing/2014/main" id="{00B474DC-E211-EE45-994D-C140F757FD00}"/>
              </a:ext>
            </a:extLst>
          </p:cNvPr>
          <p:cNvSpPr/>
          <p:nvPr/>
        </p:nvSpPr>
        <p:spPr>
          <a:xfrm>
            <a:off x="9871171" y="3853538"/>
            <a:ext cx="1998980" cy="242466"/>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a:ea typeface="+mn-ea"/>
                <a:cs typeface="+mn-cs"/>
              </a:rPr>
              <a:t>Automated Re-routing</a:t>
            </a:r>
          </a:p>
        </p:txBody>
      </p:sp>
      <p:grpSp>
        <p:nvGrpSpPr>
          <p:cNvPr id="8" name="Group 7">
            <a:extLst>
              <a:ext uri="{FF2B5EF4-FFF2-40B4-BE49-F238E27FC236}">
                <a16:creationId xmlns:a16="http://schemas.microsoft.com/office/drawing/2014/main" id="{B5E78E60-5C67-A645-AADF-39556DD132E8}"/>
              </a:ext>
            </a:extLst>
          </p:cNvPr>
          <p:cNvGrpSpPr/>
          <p:nvPr/>
        </p:nvGrpSpPr>
        <p:grpSpPr>
          <a:xfrm>
            <a:off x="134316" y="3279973"/>
            <a:ext cx="1961954" cy="2538698"/>
            <a:chOff x="134316" y="3279973"/>
            <a:chExt cx="1961954" cy="2538698"/>
          </a:xfrm>
        </p:grpSpPr>
        <p:grpSp>
          <p:nvGrpSpPr>
            <p:cNvPr id="14" name="Group 13">
              <a:extLst>
                <a:ext uri="{FF2B5EF4-FFF2-40B4-BE49-F238E27FC236}">
                  <a16:creationId xmlns:a16="http://schemas.microsoft.com/office/drawing/2014/main" id="{9EF1799C-9DA1-1149-92EF-3C0CDD434F0A}"/>
                </a:ext>
              </a:extLst>
            </p:cNvPr>
            <p:cNvGrpSpPr/>
            <p:nvPr/>
          </p:nvGrpSpPr>
          <p:grpSpPr>
            <a:xfrm>
              <a:off x="134316" y="3279973"/>
              <a:ext cx="1961954" cy="2538698"/>
              <a:chOff x="157748" y="3565090"/>
              <a:chExt cx="1961954" cy="2538698"/>
            </a:xfrm>
          </p:grpSpPr>
          <p:sp>
            <p:nvSpPr>
              <p:cNvPr id="119" name="Rounded Rectangle 118">
                <a:extLst>
                  <a:ext uri="{FF2B5EF4-FFF2-40B4-BE49-F238E27FC236}">
                    <a16:creationId xmlns:a16="http://schemas.microsoft.com/office/drawing/2014/main" id="{5BA2CEE5-7C7B-304A-A774-4C33328D13D7}"/>
                  </a:ext>
                </a:extLst>
              </p:cNvPr>
              <p:cNvSpPr/>
              <p:nvPr/>
            </p:nvSpPr>
            <p:spPr>
              <a:xfrm>
                <a:off x="271217" y="4494848"/>
                <a:ext cx="1700784" cy="307777"/>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prstClr val="white"/>
                    </a:solidFill>
                    <a:latin typeface="Calibri"/>
                  </a:rPr>
                  <a:t>Tactical Conflict Management [ATM-X]</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61" name="Rounded Rectangle 60">
                <a:extLst>
                  <a:ext uri="{FF2B5EF4-FFF2-40B4-BE49-F238E27FC236}">
                    <a16:creationId xmlns:a16="http://schemas.microsoft.com/office/drawing/2014/main" id="{50D85110-55AE-0641-AC2B-C91430BC07A0}"/>
                  </a:ext>
                </a:extLst>
              </p:cNvPr>
              <p:cNvSpPr/>
              <p:nvPr/>
            </p:nvSpPr>
            <p:spPr>
              <a:xfrm>
                <a:off x="157748" y="3850673"/>
                <a:ext cx="1961954" cy="2253115"/>
              </a:xfrm>
              <a:prstGeom prst="roundRect">
                <a:avLst/>
              </a:prstGeom>
              <a:noFill/>
              <a:ln>
                <a:solidFill>
                  <a:schemeClr val="accent4">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9ED4A97C-6D9D-3C4A-B926-A7C945379AA0}"/>
                  </a:ext>
                </a:extLst>
              </p:cNvPr>
              <p:cNvSpPr txBox="1"/>
              <p:nvPr/>
            </p:nvSpPr>
            <p:spPr>
              <a:xfrm>
                <a:off x="281305" y="3565090"/>
                <a:ext cx="1818689" cy="307777"/>
              </a:xfrm>
              <a:prstGeom prst="rect">
                <a:avLst/>
              </a:prstGeom>
              <a:noFill/>
            </p:spPr>
            <p:txBody>
              <a:bodyPr wrap="square" rtlCol="0">
                <a:spAutoFit/>
              </a:bodyPr>
              <a:lstStyle/>
              <a:p>
                <a:r>
                  <a:rPr lang="en-US" sz="1400" dirty="0"/>
                  <a:t>Aircraft Automation</a:t>
                </a:r>
              </a:p>
            </p:txBody>
          </p:sp>
          <p:sp>
            <p:nvSpPr>
              <p:cNvPr id="69" name="Rounded Rectangle 68">
                <a:extLst>
                  <a:ext uri="{FF2B5EF4-FFF2-40B4-BE49-F238E27FC236}">
                    <a16:creationId xmlns:a16="http://schemas.microsoft.com/office/drawing/2014/main" id="{2D62E5E1-DE1B-304C-9EE0-EB70FFEC98A2}"/>
                  </a:ext>
                </a:extLst>
              </p:cNvPr>
              <p:cNvSpPr/>
              <p:nvPr/>
            </p:nvSpPr>
            <p:spPr>
              <a:xfrm>
                <a:off x="271217" y="4851505"/>
                <a:ext cx="1700784" cy="227430"/>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prstClr val="white"/>
                    </a:solidFill>
                    <a:latin typeface="Calibri"/>
                  </a:rPr>
                  <a:t>Merging and Spacing</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71" name="Rounded Rectangle 70">
                <a:extLst>
                  <a:ext uri="{FF2B5EF4-FFF2-40B4-BE49-F238E27FC236}">
                    <a16:creationId xmlns:a16="http://schemas.microsoft.com/office/drawing/2014/main" id="{A210E8B2-3DC5-334D-B680-6CB7CA69EB06}"/>
                  </a:ext>
                </a:extLst>
              </p:cNvPr>
              <p:cNvSpPr/>
              <p:nvPr/>
            </p:nvSpPr>
            <p:spPr>
              <a:xfrm>
                <a:off x="271217" y="5127815"/>
                <a:ext cx="1700784" cy="299954"/>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prstClr val="white"/>
                    </a:solidFill>
                    <a:latin typeface="Calibri"/>
                  </a:rPr>
                  <a:t>Contingency Decision Making [SWS]</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72" name="Rounded Rectangle 71">
                <a:extLst>
                  <a:ext uri="{FF2B5EF4-FFF2-40B4-BE49-F238E27FC236}">
                    <a16:creationId xmlns:a16="http://schemas.microsoft.com/office/drawing/2014/main" id="{2D8E56C5-07AC-CD41-8453-AC509BD3DA4E}"/>
                  </a:ext>
                </a:extLst>
              </p:cNvPr>
              <p:cNvSpPr/>
              <p:nvPr/>
            </p:nvSpPr>
            <p:spPr>
              <a:xfrm>
                <a:off x="271217" y="3938664"/>
                <a:ext cx="1700784" cy="219049"/>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kumimoji="0" lang="en-US" sz="1100" b="0" i="0" u="none" strike="noStrike" kern="1200" cap="none" spc="0" normalizeH="0" baseline="0" noProof="0" dirty="0">
                    <a:ln>
                      <a:noFill/>
                    </a:ln>
                    <a:solidFill>
                      <a:prstClr val="white"/>
                    </a:solidFill>
                    <a:effectLst/>
                    <a:uLnTx/>
                    <a:uFillTx/>
                    <a:latin typeface="Calibri"/>
                    <a:ea typeface="+mn-ea"/>
                    <a:cs typeface="+mn-cs"/>
                  </a:rPr>
                  <a:t>Automated Safe Landing</a:t>
                </a:r>
              </a:p>
            </p:txBody>
          </p:sp>
          <p:sp>
            <p:nvSpPr>
              <p:cNvPr id="88" name="Rounded Rectangle 87">
                <a:extLst>
                  <a:ext uri="{FF2B5EF4-FFF2-40B4-BE49-F238E27FC236}">
                    <a16:creationId xmlns:a16="http://schemas.microsoft.com/office/drawing/2014/main" id="{4BCB8651-86EF-7F46-BB21-DD3F2F1C3E12}"/>
                  </a:ext>
                </a:extLst>
              </p:cNvPr>
              <p:cNvSpPr/>
              <p:nvPr/>
            </p:nvSpPr>
            <p:spPr>
              <a:xfrm>
                <a:off x="271217" y="4206593"/>
                <a:ext cx="1700784" cy="239375"/>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100" dirty="0"/>
                  <a:t>Battery Monitoring [SWS]</a:t>
                </a:r>
                <a:endParaRPr kumimoji="0" lang="en-US" sz="1100" b="0" i="0" u="none" strike="noStrike" kern="1200" cap="none" spc="0" normalizeH="0" baseline="0" noProof="0" dirty="0">
                  <a:ln>
                    <a:noFill/>
                  </a:ln>
                  <a:solidFill>
                    <a:prstClr val="white"/>
                  </a:solidFill>
                  <a:effectLst/>
                  <a:uLnTx/>
                  <a:uFillTx/>
                  <a:latin typeface="Calibri"/>
                  <a:ea typeface="+mn-ea"/>
                  <a:cs typeface="+mn-cs"/>
                </a:endParaRPr>
              </a:p>
            </p:txBody>
          </p:sp>
          <p:sp>
            <p:nvSpPr>
              <p:cNvPr id="81" name="Rounded Rectangle 80">
                <a:extLst>
                  <a:ext uri="{FF2B5EF4-FFF2-40B4-BE49-F238E27FC236}">
                    <a16:creationId xmlns:a16="http://schemas.microsoft.com/office/drawing/2014/main" id="{22D4672C-F5A5-CF46-B3AF-E9D7DDB7A7B7}"/>
                  </a:ext>
                </a:extLst>
              </p:cNvPr>
              <p:cNvSpPr/>
              <p:nvPr/>
            </p:nvSpPr>
            <p:spPr>
              <a:xfrm>
                <a:off x="271217" y="5476649"/>
                <a:ext cx="1700784" cy="20513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100" dirty="0"/>
                  <a:t>Health Monitoring [SWS]</a:t>
                </a:r>
              </a:p>
            </p:txBody>
          </p:sp>
        </p:grpSp>
        <p:sp>
          <p:nvSpPr>
            <p:cNvPr id="89" name="Rounded Rectangle 88">
              <a:extLst>
                <a:ext uri="{FF2B5EF4-FFF2-40B4-BE49-F238E27FC236}">
                  <a16:creationId xmlns:a16="http://schemas.microsoft.com/office/drawing/2014/main" id="{F1A23354-A2E5-7E4E-9D1F-92D917EF7605}"/>
                </a:ext>
              </a:extLst>
            </p:cNvPr>
            <p:cNvSpPr/>
            <p:nvPr/>
          </p:nvSpPr>
          <p:spPr>
            <a:xfrm>
              <a:off x="247785" y="5445544"/>
              <a:ext cx="1700784" cy="20513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100" dirty="0"/>
                <a:t>Risk Assessment [SWS]</a:t>
              </a:r>
            </a:p>
          </p:txBody>
        </p:sp>
      </p:grpSp>
      <p:cxnSp>
        <p:nvCxnSpPr>
          <p:cNvPr id="91" name="Elbow Connector 142">
            <a:extLst>
              <a:ext uri="{FF2B5EF4-FFF2-40B4-BE49-F238E27FC236}">
                <a16:creationId xmlns:a16="http://schemas.microsoft.com/office/drawing/2014/main" id="{D3BDFA9C-EDF5-6046-A5B5-2BA6EFEA9CF8}"/>
              </a:ext>
            </a:extLst>
          </p:cNvPr>
          <p:cNvCxnSpPr>
            <a:cxnSpLocks/>
          </p:cNvCxnSpPr>
          <p:nvPr/>
        </p:nvCxnSpPr>
        <p:spPr>
          <a:xfrm flipH="1" flipV="1">
            <a:off x="6125550" y="1407073"/>
            <a:ext cx="3600077" cy="2114835"/>
          </a:xfrm>
          <a:prstGeom prst="straightConnector1">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nvGrpSpPr>
          <p:cNvPr id="95" name="Group 94">
            <a:extLst>
              <a:ext uri="{FF2B5EF4-FFF2-40B4-BE49-F238E27FC236}">
                <a16:creationId xmlns:a16="http://schemas.microsoft.com/office/drawing/2014/main" id="{3D5F250E-0A16-9044-8453-71E259200C41}"/>
              </a:ext>
            </a:extLst>
          </p:cNvPr>
          <p:cNvGrpSpPr/>
          <p:nvPr/>
        </p:nvGrpSpPr>
        <p:grpSpPr>
          <a:xfrm>
            <a:off x="125150" y="927326"/>
            <a:ext cx="1104528" cy="962156"/>
            <a:chOff x="125150" y="927326"/>
            <a:chExt cx="1104528" cy="962156"/>
          </a:xfrm>
        </p:grpSpPr>
        <p:grpSp>
          <p:nvGrpSpPr>
            <p:cNvPr id="97" name="Group 96">
              <a:extLst>
                <a:ext uri="{FF2B5EF4-FFF2-40B4-BE49-F238E27FC236}">
                  <a16:creationId xmlns:a16="http://schemas.microsoft.com/office/drawing/2014/main" id="{A25A8851-C08D-FD46-9D39-1970F28F6895}"/>
                </a:ext>
              </a:extLst>
            </p:cNvPr>
            <p:cNvGrpSpPr/>
            <p:nvPr/>
          </p:nvGrpSpPr>
          <p:grpSpPr>
            <a:xfrm>
              <a:off x="125150" y="927326"/>
              <a:ext cx="1104528" cy="770053"/>
              <a:chOff x="341335" y="1684333"/>
              <a:chExt cx="1104528" cy="770053"/>
            </a:xfrm>
          </p:grpSpPr>
          <p:sp>
            <p:nvSpPr>
              <p:cNvPr id="100" name="Rounded Rectangle 99">
                <a:extLst>
                  <a:ext uri="{FF2B5EF4-FFF2-40B4-BE49-F238E27FC236}">
                    <a16:creationId xmlns:a16="http://schemas.microsoft.com/office/drawing/2014/main" id="{506E3712-A4F2-0B43-B98D-BC80DA714088}"/>
                  </a:ext>
                </a:extLst>
              </p:cNvPr>
              <p:cNvSpPr/>
              <p:nvPr/>
            </p:nvSpPr>
            <p:spPr>
              <a:xfrm>
                <a:off x="459734" y="2110198"/>
                <a:ext cx="871744" cy="152085"/>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100" dirty="0">
                    <a:solidFill>
                      <a:schemeClr val="tx1"/>
                    </a:solidFill>
                  </a:rPr>
                  <a:t>SAO</a:t>
                </a:r>
              </a:p>
            </p:txBody>
          </p:sp>
          <p:sp>
            <p:nvSpPr>
              <p:cNvPr id="101" name="Rounded Rectangle 100">
                <a:extLst>
                  <a:ext uri="{FF2B5EF4-FFF2-40B4-BE49-F238E27FC236}">
                    <a16:creationId xmlns:a16="http://schemas.microsoft.com/office/drawing/2014/main" id="{2FAEAD59-FD76-3A42-8827-6DC4B90D8382}"/>
                  </a:ext>
                </a:extLst>
              </p:cNvPr>
              <p:cNvSpPr/>
              <p:nvPr/>
            </p:nvSpPr>
            <p:spPr>
              <a:xfrm>
                <a:off x="459734" y="2303059"/>
                <a:ext cx="871744" cy="15132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solidFill>
                      <a:schemeClr val="tx1"/>
                    </a:solidFill>
                  </a:rPr>
                  <a:t>VO</a:t>
                </a:r>
              </a:p>
            </p:txBody>
          </p:sp>
          <p:sp>
            <p:nvSpPr>
              <p:cNvPr id="103" name="Rounded Rectangle 102">
                <a:extLst>
                  <a:ext uri="{FF2B5EF4-FFF2-40B4-BE49-F238E27FC236}">
                    <a16:creationId xmlns:a16="http://schemas.microsoft.com/office/drawing/2014/main" id="{5E9865ED-41E6-CF4D-AC5D-76F2DEFA4428}"/>
                  </a:ext>
                </a:extLst>
              </p:cNvPr>
              <p:cNvSpPr/>
              <p:nvPr/>
            </p:nvSpPr>
            <p:spPr>
              <a:xfrm>
                <a:off x="459734" y="1918095"/>
                <a:ext cx="864741" cy="151327"/>
              </a:xfrm>
              <a:prstGeom prst="roundRect">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solidFill>
                      <a:schemeClr val="tx1"/>
                    </a:solidFill>
                  </a:rPr>
                  <a:t>AOA</a:t>
                </a:r>
              </a:p>
            </p:txBody>
          </p:sp>
          <p:sp>
            <p:nvSpPr>
              <p:cNvPr id="104" name="Rounded Rectangle 103">
                <a:extLst>
                  <a:ext uri="{FF2B5EF4-FFF2-40B4-BE49-F238E27FC236}">
                    <a16:creationId xmlns:a16="http://schemas.microsoft.com/office/drawing/2014/main" id="{4C7A522F-2584-6149-9BFE-600DE703EFB1}"/>
                  </a:ext>
                </a:extLst>
              </p:cNvPr>
              <p:cNvSpPr/>
              <p:nvPr/>
            </p:nvSpPr>
            <p:spPr>
              <a:xfrm>
                <a:off x="341335" y="1684333"/>
                <a:ext cx="1104528" cy="192986"/>
              </a:xfrm>
              <a:prstGeom prst="roundRect">
                <a:avLst/>
              </a:prstGeom>
              <a:solidFill>
                <a:schemeClr val="bg1"/>
              </a:solidFill>
              <a:ln>
                <a:solidFill>
                  <a:schemeClr val="accent4"/>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100">
                    <a:solidFill>
                      <a:schemeClr val="tx1"/>
                    </a:solidFill>
                  </a:rPr>
                  <a:t>Legend</a:t>
                </a:r>
              </a:p>
            </p:txBody>
          </p:sp>
        </p:grpSp>
        <p:sp>
          <p:nvSpPr>
            <p:cNvPr id="99" name="Rounded Rectangle 98">
              <a:extLst>
                <a:ext uri="{FF2B5EF4-FFF2-40B4-BE49-F238E27FC236}">
                  <a16:creationId xmlns:a16="http://schemas.microsoft.com/office/drawing/2014/main" id="{8114BEE7-8FA0-B649-B14A-85BC9245EAAB}"/>
                </a:ext>
              </a:extLst>
            </p:cNvPr>
            <p:cNvSpPr/>
            <p:nvPr/>
          </p:nvSpPr>
          <p:spPr>
            <a:xfrm>
              <a:off x="240047" y="1738155"/>
              <a:ext cx="871744" cy="151327"/>
            </a:xfrm>
            <a:prstGeom prst="roundRect">
              <a:avLst/>
            </a:prstGeom>
            <a:noFill/>
            <a:ln w="38100">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tx1"/>
                  </a:solidFill>
                </a:rPr>
                <a:t>IAS-2.HDV</a:t>
              </a:r>
            </a:p>
          </p:txBody>
        </p:sp>
      </p:grpSp>
      <p:sp>
        <p:nvSpPr>
          <p:cNvPr id="83" name="TextBox 82"/>
          <p:cNvSpPr txBox="1"/>
          <p:nvPr/>
        </p:nvSpPr>
        <p:spPr>
          <a:xfrm>
            <a:off x="4976140" y="6584950"/>
            <a:ext cx="2053767" cy="261610"/>
          </a:xfrm>
          <a:prstGeom prst="rect">
            <a:avLst/>
          </a:prstGeom>
          <a:noFill/>
          <a:ln>
            <a:solidFill>
              <a:schemeClr val="tx1"/>
            </a:solidFill>
          </a:ln>
        </p:spPr>
        <p:txBody>
          <a:bodyPr wrap="none" rtlCol="0">
            <a:spAutoFit/>
          </a:bodyPr>
          <a:lstStyle/>
          <a:p>
            <a:r>
              <a:rPr lang="en-US" sz="1100" dirty="0" smtClean="0"/>
              <a:t>HDV Subproject in development </a:t>
            </a:r>
            <a:endParaRPr lang="en-US" sz="1100" dirty="0"/>
          </a:p>
        </p:txBody>
      </p:sp>
    </p:spTree>
    <p:extLst>
      <p:ext uri="{BB962C8B-B14F-4D97-AF65-F5344CB8AC3E}">
        <p14:creationId xmlns:p14="http://schemas.microsoft.com/office/powerpoint/2010/main" val="1809026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22888"/>
          </a:xfrm>
          <a:prstGeom prst="rect">
            <a:avLst/>
          </a:prstGeom>
          <a:gradFill flip="none" rotWithShape="1">
            <a:gsLst>
              <a:gs pos="0">
                <a:srgbClr val="79B2F6"/>
              </a:gs>
              <a:gs pos="100000">
                <a:srgbClr val="F0F8FF"/>
              </a:gs>
              <a:gs pos="24000">
                <a:srgbClr val="AECEF5"/>
              </a:gs>
            </a:gsLst>
            <a:lin ang="51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000">
                <a:solidFill>
                  <a:schemeClr val="tx1"/>
                </a:solidFill>
                <a:latin typeface="Calibri"/>
              </a:rPr>
              <a:t>CERTAIN UAS Test Range</a:t>
            </a:r>
          </a:p>
        </p:txBody>
      </p:sp>
      <p:pic>
        <p:nvPicPr>
          <p:cNvPr id="5" name="Picture 4" descr="nasa-insig-cl_200px.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82952" y="134865"/>
            <a:ext cx="720437" cy="59436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574" y="131149"/>
            <a:ext cx="660590" cy="660590"/>
          </a:xfrm>
          <a:prstGeom prst="rect">
            <a:avLst/>
          </a:prstGeom>
        </p:spPr>
      </p:pic>
      <p:grpSp>
        <p:nvGrpSpPr>
          <p:cNvPr id="2" name="Group 1">
            <a:extLst>
              <a:ext uri="{FF2B5EF4-FFF2-40B4-BE49-F238E27FC236}">
                <a16:creationId xmlns:a16="http://schemas.microsoft.com/office/drawing/2014/main" id="{4F493F53-E1FF-4B49-9B71-8A1126DFD0F5}"/>
              </a:ext>
            </a:extLst>
          </p:cNvPr>
          <p:cNvGrpSpPr/>
          <p:nvPr/>
        </p:nvGrpSpPr>
        <p:grpSpPr>
          <a:xfrm>
            <a:off x="1530815" y="1072227"/>
            <a:ext cx="6033500" cy="5710539"/>
            <a:chOff x="1530815" y="1072227"/>
            <a:chExt cx="6033500" cy="5710539"/>
          </a:xfrm>
        </p:grpSpPr>
        <p:pic>
          <p:nvPicPr>
            <p:cNvPr id="7" name="Picture 6"/>
            <p:cNvPicPr>
              <a:picLocks noChangeAspect="1"/>
            </p:cNvPicPr>
            <p:nvPr/>
          </p:nvPicPr>
          <p:blipFill>
            <a:blip r:embed="rId4"/>
            <a:stretch>
              <a:fillRect/>
            </a:stretch>
          </p:blipFill>
          <p:spPr>
            <a:xfrm>
              <a:off x="1530815" y="1072227"/>
              <a:ext cx="6033500" cy="5710539"/>
            </a:xfrm>
            <a:prstGeom prst="rect">
              <a:avLst/>
            </a:prstGeom>
          </p:spPr>
        </p:pic>
        <p:sp>
          <p:nvSpPr>
            <p:cNvPr id="8" name="Freeform 7"/>
            <p:cNvSpPr/>
            <p:nvPr/>
          </p:nvSpPr>
          <p:spPr>
            <a:xfrm>
              <a:off x="1985583" y="1128766"/>
              <a:ext cx="1520008" cy="2733151"/>
            </a:xfrm>
            <a:custGeom>
              <a:avLst/>
              <a:gdLst>
                <a:gd name="connsiteX0" fmla="*/ 1559560 w 1986280"/>
                <a:gd name="connsiteY0" fmla="*/ 2153920 h 3063240"/>
                <a:gd name="connsiteX1" fmla="*/ 1356360 w 1986280"/>
                <a:gd name="connsiteY1" fmla="*/ 2113280 h 3063240"/>
                <a:gd name="connsiteX2" fmla="*/ 1427480 w 1986280"/>
                <a:gd name="connsiteY2" fmla="*/ 1463040 h 3063240"/>
                <a:gd name="connsiteX3" fmla="*/ 1976120 w 1986280"/>
                <a:gd name="connsiteY3" fmla="*/ 1437640 h 3063240"/>
                <a:gd name="connsiteX4" fmla="*/ 1986280 w 1986280"/>
                <a:gd name="connsiteY4" fmla="*/ 695960 h 3063240"/>
                <a:gd name="connsiteX5" fmla="*/ 1874520 w 1986280"/>
                <a:gd name="connsiteY5" fmla="*/ 716280 h 3063240"/>
                <a:gd name="connsiteX6" fmla="*/ 1772920 w 1986280"/>
                <a:gd name="connsiteY6" fmla="*/ 685800 h 3063240"/>
                <a:gd name="connsiteX7" fmla="*/ 1681480 w 1986280"/>
                <a:gd name="connsiteY7" fmla="*/ 624840 h 3063240"/>
                <a:gd name="connsiteX8" fmla="*/ 1625600 w 1986280"/>
                <a:gd name="connsiteY8" fmla="*/ 528320 h 3063240"/>
                <a:gd name="connsiteX9" fmla="*/ 1584960 w 1986280"/>
                <a:gd name="connsiteY9" fmla="*/ 441960 h 3063240"/>
                <a:gd name="connsiteX10" fmla="*/ 1559560 w 1986280"/>
                <a:gd name="connsiteY10" fmla="*/ 335280 h 3063240"/>
                <a:gd name="connsiteX11" fmla="*/ 1584960 w 1986280"/>
                <a:gd name="connsiteY11" fmla="*/ 213360 h 3063240"/>
                <a:gd name="connsiteX12" fmla="*/ 1595120 w 1986280"/>
                <a:gd name="connsiteY12" fmla="*/ 137160 h 3063240"/>
                <a:gd name="connsiteX13" fmla="*/ 1564640 w 1986280"/>
                <a:gd name="connsiteY13" fmla="*/ 81280 h 3063240"/>
                <a:gd name="connsiteX14" fmla="*/ 1508760 w 1986280"/>
                <a:gd name="connsiteY14" fmla="*/ 15240 h 3063240"/>
                <a:gd name="connsiteX15" fmla="*/ 1386840 w 1986280"/>
                <a:gd name="connsiteY15" fmla="*/ 0 h 3063240"/>
                <a:gd name="connsiteX16" fmla="*/ 1270000 w 1986280"/>
                <a:gd name="connsiteY16" fmla="*/ 0 h 3063240"/>
                <a:gd name="connsiteX17" fmla="*/ 1224280 w 1986280"/>
                <a:gd name="connsiteY17" fmla="*/ 40640 h 3063240"/>
                <a:gd name="connsiteX18" fmla="*/ 1193800 w 1986280"/>
                <a:gd name="connsiteY18" fmla="*/ 91440 h 3063240"/>
                <a:gd name="connsiteX19" fmla="*/ 1173480 w 1986280"/>
                <a:gd name="connsiteY19" fmla="*/ 162560 h 3063240"/>
                <a:gd name="connsiteX20" fmla="*/ 1158240 w 1986280"/>
                <a:gd name="connsiteY20" fmla="*/ 208280 h 3063240"/>
                <a:gd name="connsiteX21" fmla="*/ 1117600 w 1986280"/>
                <a:gd name="connsiteY21" fmla="*/ 274320 h 3063240"/>
                <a:gd name="connsiteX22" fmla="*/ 1026160 w 1986280"/>
                <a:gd name="connsiteY22" fmla="*/ 289560 h 3063240"/>
                <a:gd name="connsiteX23" fmla="*/ 924560 w 1986280"/>
                <a:gd name="connsiteY23" fmla="*/ 289560 h 3063240"/>
                <a:gd name="connsiteX24" fmla="*/ 909320 w 1986280"/>
                <a:gd name="connsiteY24" fmla="*/ 284480 h 3063240"/>
                <a:gd name="connsiteX25" fmla="*/ 817880 w 1986280"/>
                <a:gd name="connsiteY25" fmla="*/ 320040 h 3063240"/>
                <a:gd name="connsiteX26" fmla="*/ 772160 w 1986280"/>
                <a:gd name="connsiteY26" fmla="*/ 355600 h 3063240"/>
                <a:gd name="connsiteX27" fmla="*/ 716280 w 1986280"/>
                <a:gd name="connsiteY27" fmla="*/ 421640 h 3063240"/>
                <a:gd name="connsiteX28" fmla="*/ 695960 w 1986280"/>
                <a:gd name="connsiteY28" fmla="*/ 462280 h 3063240"/>
                <a:gd name="connsiteX29" fmla="*/ 701040 w 1986280"/>
                <a:gd name="connsiteY29" fmla="*/ 518160 h 3063240"/>
                <a:gd name="connsiteX30" fmla="*/ 721360 w 1986280"/>
                <a:gd name="connsiteY30" fmla="*/ 533400 h 3063240"/>
                <a:gd name="connsiteX31" fmla="*/ 762000 w 1986280"/>
                <a:gd name="connsiteY31" fmla="*/ 563880 h 3063240"/>
                <a:gd name="connsiteX32" fmla="*/ 858520 w 1986280"/>
                <a:gd name="connsiteY32" fmla="*/ 579120 h 3063240"/>
                <a:gd name="connsiteX33" fmla="*/ 924560 w 1986280"/>
                <a:gd name="connsiteY33" fmla="*/ 594360 h 3063240"/>
                <a:gd name="connsiteX34" fmla="*/ 1010920 w 1986280"/>
                <a:gd name="connsiteY34" fmla="*/ 579120 h 3063240"/>
                <a:gd name="connsiteX35" fmla="*/ 1066800 w 1986280"/>
                <a:gd name="connsiteY35" fmla="*/ 574040 h 3063240"/>
                <a:gd name="connsiteX36" fmla="*/ 1112520 w 1986280"/>
                <a:gd name="connsiteY36" fmla="*/ 574040 h 3063240"/>
                <a:gd name="connsiteX37" fmla="*/ 1137920 w 1986280"/>
                <a:gd name="connsiteY37" fmla="*/ 604520 h 3063240"/>
                <a:gd name="connsiteX38" fmla="*/ 1173480 w 1986280"/>
                <a:gd name="connsiteY38" fmla="*/ 690880 h 3063240"/>
                <a:gd name="connsiteX39" fmla="*/ 1173480 w 1986280"/>
                <a:gd name="connsiteY39" fmla="*/ 731520 h 3063240"/>
                <a:gd name="connsiteX40" fmla="*/ 1148080 w 1986280"/>
                <a:gd name="connsiteY40" fmla="*/ 792480 h 3063240"/>
                <a:gd name="connsiteX41" fmla="*/ 1137920 w 1986280"/>
                <a:gd name="connsiteY41" fmla="*/ 838200 h 3063240"/>
                <a:gd name="connsiteX42" fmla="*/ 1168400 w 1986280"/>
                <a:gd name="connsiteY42" fmla="*/ 899160 h 3063240"/>
                <a:gd name="connsiteX43" fmla="*/ 1168400 w 1986280"/>
                <a:gd name="connsiteY43" fmla="*/ 929640 h 3063240"/>
                <a:gd name="connsiteX44" fmla="*/ 1153160 w 1986280"/>
                <a:gd name="connsiteY44" fmla="*/ 949960 h 3063240"/>
                <a:gd name="connsiteX45" fmla="*/ 1112520 w 1986280"/>
                <a:gd name="connsiteY45" fmla="*/ 965200 h 3063240"/>
                <a:gd name="connsiteX46" fmla="*/ 1082040 w 1986280"/>
                <a:gd name="connsiteY46" fmla="*/ 960120 h 3063240"/>
                <a:gd name="connsiteX47" fmla="*/ 1061720 w 1986280"/>
                <a:gd name="connsiteY47" fmla="*/ 949960 h 3063240"/>
                <a:gd name="connsiteX48" fmla="*/ 995680 w 1986280"/>
                <a:gd name="connsiteY48" fmla="*/ 949960 h 3063240"/>
                <a:gd name="connsiteX49" fmla="*/ 944880 w 1986280"/>
                <a:gd name="connsiteY49" fmla="*/ 955040 h 3063240"/>
                <a:gd name="connsiteX50" fmla="*/ 914400 w 1986280"/>
                <a:gd name="connsiteY50" fmla="*/ 960120 h 3063240"/>
                <a:gd name="connsiteX51" fmla="*/ 858520 w 1986280"/>
                <a:gd name="connsiteY51" fmla="*/ 960120 h 3063240"/>
                <a:gd name="connsiteX52" fmla="*/ 843280 w 1986280"/>
                <a:gd name="connsiteY52" fmla="*/ 955040 h 3063240"/>
                <a:gd name="connsiteX53" fmla="*/ 843280 w 1986280"/>
                <a:gd name="connsiteY53" fmla="*/ 955040 h 3063240"/>
                <a:gd name="connsiteX54" fmla="*/ 817880 w 1986280"/>
                <a:gd name="connsiteY54" fmla="*/ 894080 h 3063240"/>
                <a:gd name="connsiteX55" fmla="*/ 833120 w 1986280"/>
                <a:gd name="connsiteY55" fmla="*/ 848360 h 3063240"/>
                <a:gd name="connsiteX56" fmla="*/ 822960 w 1986280"/>
                <a:gd name="connsiteY56" fmla="*/ 787400 h 3063240"/>
                <a:gd name="connsiteX57" fmla="*/ 812800 w 1986280"/>
                <a:gd name="connsiteY57" fmla="*/ 762000 h 3063240"/>
                <a:gd name="connsiteX58" fmla="*/ 767080 w 1986280"/>
                <a:gd name="connsiteY58" fmla="*/ 746760 h 3063240"/>
                <a:gd name="connsiteX59" fmla="*/ 660400 w 1986280"/>
                <a:gd name="connsiteY59" fmla="*/ 726440 h 3063240"/>
                <a:gd name="connsiteX60" fmla="*/ 518160 w 1986280"/>
                <a:gd name="connsiteY60" fmla="*/ 721360 h 3063240"/>
                <a:gd name="connsiteX61" fmla="*/ 365760 w 1986280"/>
                <a:gd name="connsiteY61" fmla="*/ 716280 h 3063240"/>
                <a:gd name="connsiteX62" fmla="*/ 274320 w 1986280"/>
                <a:gd name="connsiteY62" fmla="*/ 675640 h 3063240"/>
                <a:gd name="connsiteX63" fmla="*/ 208280 w 1986280"/>
                <a:gd name="connsiteY63" fmla="*/ 629920 h 3063240"/>
                <a:gd name="connsiteX64" fmla="*/ 147320 w 1986280"/>
                <a:gd name="connsiteY64" fmla="*/ 594360 h 3063240"/>
                <a:gd name="connsiteX65" fmla="*/ 81280 w 1986280"/>
                <a:gd name="connsiteY65" fmla="*/ 568960 h 3063240"/>
                <a:gd name="connsiteX66" fmla="*/ 66040 w 1986280"/>
                <a:gd name="connsiteY66" fmla="*/ 579120 h 3063240"/>
                <a:gd name="connsiteX67" fmla="*/ 50800 w 1986280"/>
                <a:gd name="connsiteY67" fmla="*/ 609600 h 3063240"/>
                <a:gd name="connsiteX68" fmla="*/ 20320 w 1986280"/>
                <a:gd name="connsiteY68" fmla="*/ 706120 h 3063240"/>
                <a:gd name="connsiteX69" fmla="*/ 0 w 1986280"/>
                <a:gd name="connsiteY69" fmla="*/ 822960 h 3063240"/>
                <a:gd name="connsiteX70" fmla="*/ 0 w 1986280"/>
                <a:gd name="connsiteY70" fmla="*/ 853440 h 3063240"/>
                <a:gd name="connsiteX71" fmla="*/ 10160 w 1986280"/>
                <a:gd name="connsiteY71" fmla="*/ 909320 h 3063240"/>
                <a:gd name="connsiteX72" fmla="*/ 15240 w 1986280"/>
                <a:gd name="connsiteY72" fmla="*/ 975360 h 3063240"/>
                <a:gd name="connsiteX73" fmla="*/ 25400 w 1986280"/>
                <a:gd name="connsiteY73" fmla="*/ 1021080 h 3063240"/>
                <a:gd name="connsiteX74" fmla="*/ 20320 w 1986280"/>
                <a:gd name="connsiteY74" fmla="*/ 1041400 h 3063240"/>
                <a:gd name="connsiteX75" fmla="*/ 10160 w 1986280"/>
                <a:gd name="connsiteY75" fmla="*/ 1051560 h 3063240"/>
                <a:gd name="connsiteX76" fmla="*/ 177800 w 1986280"/>
                <a:gd name="connsiteY76" fmla="*/ 2453640 h 3063240"/>
                <a:gd name="connsiteX77" fmla="*/ 223520 w 1986280"/>
                <a:gd name="connsiteY77" fmla="*/ 2479040 h 3063240"/>
                <a:gd name="connsiteX78" fmla="*/ 355600 w 1986280"/>
                <a:gd name="connsiteY78" fmla="*/ 2524760 h 3063240"/>
                <a:gd name="connsiteX79" fmla="*/ 497840 w 1986280"/>
                <a:gd name="connsiteY79" fmla="*/ 2580640 h 3063240"/>
                <a:gd name="connsiteX80" fmla="*/ 685800 w 1986280"/>
                <a:gd name="connsiteY80" fmla="*/ 2646680 h 3063240"/>
                <a:gd name="connsiteX81" fmla="*/ 878840 w 1986280"/>
                <a:gd name="connsiteY81" fmla="*/ 2722880 h 3063240"/>
                <a:gd name="connsiteX82" fmla="*/ 965200 w 1986280"/>
                <a:gd name="connsiteY82" fmla="*/ 2788920 h 3063240"/>
                <a:gd name="connsiteX83" fmla="*/ 1031240 w 1986280"/>
                <a:gd name="connsiteY83" fmla="*/ 2849880 h 3063240"/>
                <a:gd name="connsiteX84" fmla="*/ 1082040 w 1986280"/>
                <a:gd name="connsiteY84" fmla="*/ 2905760 h 3063240"/>
                <a:gd name="connsiteX85" fmla="*/ 1163320 w 1986280"/>
                <a:gd name="connsiteY85" fmla="*/ 3012440 h 3063240"/>
                <a:gd name="connsiteX86" fmla="*/ 1209040 w 1986280"/>
                <a:gd name="connsiteY86" fmla="*/ 3063240 h 3063240"/>
                <a:gd name="connsiteX87" fmla="*/ 1381760 w 1986280"/>
                <a:gd name="connsiteY87" fmla="*/ 2997200 h 3063240"/>
                <a:gd name="connsiteX88" fmla="*/ 1361440 w 1986280"/>
                <a:gd name="connsiteY88" fmla="*/ 2951480 h 3063240"/>
                <a:gd name="connsiteX89" fmla="*/ 1762760 w 1986280"/>
                <a:gd name="connsiteY89" fmla="*/ 2733040 h 3063240"/>
                <a:gd name="connsiteX90" fmla="*/ 1574800 w 1986280"/>
                <a:gd name="connsiteY90" fmla="*/ 2519680 h 3063240"/>
                <a:gd name="connsiteX91" fmla="*/ 1666240 w 1986280"/>
                <a:gd name="connsiteY91" fmla="*/ 2438400 h 3063240"/>
                <a:gd name="connsiteX92" fmla="*/ 1559560 w 1986280"/>
                <a:gd name="connsiteY92" fmla="*/ 2153920 h 306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986280" h="3063240">
                  <a:moveTo>
                    <a:pt x="1559560" y="2153920"/>
                  </a:moveTo>
                  <a:lnTo>
                    <a:pt x="1356360" y="2113280"/>
                  </a:lnTo>
                  <a:lnTo>
                    <a:pt x="1427480" y="1463040"/>
                  </a:lnTo>
                  <a:lnTo>
                    <a:pt x="1976120" y="1437640"/>
                  </a:lnTo>
                  <a:lnTo>
                    <a:pt x="1986280" y="695960"/>
                  </a:lnTo>
                  <a:lnTo>
                    <a:pt x="1874520" y="716280"/>
                  </a:lnTo>
                  <a:lnTo>
                    <a:pt x="1772920" y="685800"/>
                  </a:lnTo>
                  <a:lnTo>
                    <a:pt x="1681480" y="624840"/>
                  </a:lnTo>
                  <a:lnTo>
                    <a:pt x="1625600" y="528320"/>
                  </a:lnTo>
                  <a:lnTo>
                    <a:pt x="1584960" y="441960"/>
                  </a:lnTo>
                  <a:lnTo>
                    <a:pt x="1559560" y="335280"/>
                  </a:lnTo>
                  <a:lnTo>
                    <a:pt x="1584960" y="213360"/>
                  </a:lnTo>
                  <a:lnTo>
                    <a:pt x="1595120" y="137160"/>
                  </a:lnTo>
                  <a:lnTo>
                    <a:pt x="1564640" y="81280"/>
                  </a:lnTo>
                  <a:lnTo>
                    <a:pt x="1508760" y="15240"/>
                  </a:lnTo>
                  <a:lnTo>
                    <a:pt x="1386840" y="0"/>
                  </a:lnTo>
                  <a:lnTo>
                    <a:pt x="1270000" y="0"/>
                  </a:lnTo>
                  <a:lnTo>
                    <a:pt x="1224280" y="40640"/>
                  </a:lnTo>
                  <a:lnTo>
                    <a:pt x="1193800" y="91440"/>
                  </a:lnTo>
                  <a:lnTo>
                    <a:pt x="1173480" y="162560"/>
                  </a:lnTo>
                  <a:lnTo>
                    <a:pt x="1158240" y="208280"/>
                  </a:lnTo>
                  <a:lnTo>
                    <a:pt x="1117600" y="274320"/>
                  </a:lnTo>
                  <a:lnTo>
                    <a:pt x="1026160" y="289560"/>
                  </a:lnTo>
                  <a:lnTo>
                    <a:pt x="924560" y="289560"/>
                  </a:lnTo>
                  <a:lnTo>
                    <a:pt x="909320" y="284480"/>
                  </a:lnTo>
                  <a:lnTo>
                    <a:pt x="817880" y="320040"/>
                  </a:lnTo>
                  <a:lnTo>
                    <a:pt x="772160" y="355600"/>
                  </a:lnTo>
                  <a:lnTo>
                    <a:pt x="716280" y="421640"/>
                  </a:lnTo>
                  <a:lnTo>
                    <a:pt x="695960" y="462280"/>
                  </a:lnTo>
                  <a:lnTo>
                    <a:pt x="701040" y="518160"/>
                  </a:lnTo>
                  <a:lnTo>
                    <a:pt x="721360" y="533400"/>
                  </a:lnTo>
                  <a:lnTo>
                    <a:pt x="762000" y="563880"/>
                  </a:lnTo>
                  <a:lnTo>
                    <a:pt x="858520" y="579120"/>
                  </a:lnTo>
                  <a:lnTo>
                    <a:pt x="924560" y="594360"/>
                  </a:lnTo>
                  <a:lnTo>
                    <a:pt x="1010920" y="579120"/>
                  </a:lnTo>
                  <a:lnTo>
                    <a:pt x="1066800" y="574040"/>
                  </a:lnTo>
                  <a:lnTo>
                    <a:pt x="1112520" y="574040"/>
                  </a:lnTo>
                  <a:lnTo>
                    <a:pt x="1137920" y="604520"/>
                  </a:lnTo>
                  <a:lnTo>
                    <a:pt x="1173480" y="690880"/>
                  </a:lnTo>
                  <a:lnTo>
                    <a:pt x="1173480" y="731520"/>
                  </a:lnTo>
                  <a:lnTo>
                    <a:pt x="1148080" y="792480"/>
                  </a:lnTo>
                  <a:lnTo>
                    <a:pt x="1137920" y="838200"/>
                  </a:lnTo>
                  <a:lnTo>
                    <a:pt x="1168400" y="899160"/>
                  </a:lnTo>
                  <a:lnTo>
                    <a:pt x="1168400" y="929640"/>
                  </a:lnTo>
                  <a:lnTo>
                    <a:pt x="1153160" y="949960"/>
                  </a:lnTo>
                  <a:lnTo>
                    <a:pt x="1112520" y="965200"/>
                  </a:lnTo>
                  <a:lnTo>
                    <a:pt x="1082040" y="960120"/>
                  </a:lnTo>
                  <a:lnTo>
                    <a:pt x="1061720" y="949960"/>
                  </a:lnTo>
                  <a:lnTo>
                    <a:pt x="995680" y="949960"/>
                  </a:lnTo>
                  <a:lnTo>
                    <a:pt x="944880" y="955040"/>
                  </a:lnTo>
                  <a:lnTo>
                    <a:pt x="914400" y="960120"/>
                  </a:lnTo>
                  <a:lnTo>
                    <a:pt x="858520" y="960120"/>
                  </a:lnTo>
                  <a:lnTo>
                    <a:pt x="843280" y="955040"/>
                  </a:lnTo>
                  <a:lnTo>
                    <a:pt x="843280" y="955040"/>
                  </a:lnTo>
                  <a:lnTo>
                    <a:pt x="817880" y="894080"/>
                  </a:lnTo>
                  <a:lnTo>
                    <a:pt x="833120" y="848360"/>
                  </a:lnTo>
                  <a:lnTo>
                    <a:pt x="822960" y="787400"/>
                  </a:lnTo>
                  <a:lnTo>
                    <a:pt x="812800" y="762000"/>
                  </a:lnTo>
                  <a:lnTo>
                    <a:pt x="767080" y="746760"/>
                  </a:lnTo>
                  <a:lnTo>
                    <a:pt x="660400" y="726440"/>
                  </a:lnTo>
                  <a:lnTo>
                    <a:pt x="518160" y="721360"/>
                  </a:lnTo>
                  <a:lnTo>
                    <a:pt x="365760" y="716280"/>
                  </a:lnTo>
                  <a:lnTo>
                    <a:pt x="274320" y="675640"/>
                  </a:lnTo>
                  <a:lnTo>
                    <a:pt x="208280" y="629920"/>
                  </a:lnTo>
                  <a:lnTo>
                    <a:pt x="147320" y="594360"/>
                  </a:lnTo>
                  <a:lnTo>
                    <a:pt x="81280" y="568960"/>
                  </a:lnTo>
                  <a:lnTo>
                    <a:pt x="66040" y="579120"/>
                  </a:lnTo>
                  <a:lnTo>
                    <a:pt x="50800" y="609600"/>
                  </a:lnTo>
                  <a:lnTo>
                    <a:pt x="20320" y="706120"/>
                  </a:lnTo>
                  <a:lnTo>
                    <a:pt x="0" y="822960"/>
                  </a:lnTo>
                  <a:lnTo>
                    <a:pt x="0" y="853440"/>
                  </a:lnTo>
                  <a:lnTo>
                    <a:pt x="10160" y="909320"/>
                  </a:lnTo>
                  <a:lnTo>
                    <a:pt x="15240" y="975360"/>
                  </a:lnTo>
                  <a:lnTo>
                    <a:pt x="25400" y="1021080"/>
                  </a:lnTo>
                  <a:lnTo>
                    <a:pt x="20320" y="1041400"/>
                  </a:lnTo>
                  <a:lnTo>
                    <a:pt x="10160" y="1051560"/>
                  </a:lnTo>
                  <a:lnTo>
                    <a:pt x="177800" y="2453640"/>
                  </a:lnTo>
                  <a:lnTo>
                    <a:pt x="223520" y="2479040"/>
                  </a:lnTo>
                  <a:lnTo>
                    <a:pt x="355600" y="2524760"/>
                  </a:lnTo>
                  <a:lnTo>
                    <a:pt x="497840" y="2580640"/>
                  </a:lnTo>
                  <a:lnTo>
                    <a:pt x="685800" y="2646680"/>
                  </a:lnTo>
                  <a:lnTo>
                    <a:pt x="878840" y="2722880"/>
                  </a:lnTo>
                  <a:lnTo>
                    <a:pt x="965200" y="2788920"/>
                  </a:lnTo>
                  <a:lnTo>
                    <a:pt x="1031240" y="2849880"/>
                  </a:lnTo>
                  <a:lnTo>
                    <a:pt x="1082040" y="2905760"/>
                  </a:lnTo>
                  <a:lnTo>
                    <a:pt x="1163320" y="3012440"/>
                  </a:lnTo>
                  <a:lnTo>
                    <a:pt x="1209040" y="3063240"/>
                  </a:lnTo>
                  <a:lnTo>
                    <a:pt x="1381760" y="2997200"/>
                  </a:lnTo>
                  <a:lnTo>
                    <a:pt x="1361440" y="2951480"/>
                  </a:lnTo>
                  <a:lnTo>
                    <a:pt x="1762760" y="2733040"/>
                  </a:lnTo>
                  <a:lnTo>
                    <a:pt x="1574800" y="2519680"/>
                  </a:lnTo>
                  <a:lnTo>
                    <a:pt x="1666240" y="2438400"/>
                  </a:lnTo>
                  <a:lnTo>
                    <a:pt x="1559560" y="2153920"/>
                  </a:lnTo>
                  <a:close/>
                </a:path>
              </a:pathLst>
            </a:cu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118917" y="1959430"/>
              <a:ext cx="1075175" cy="489019"/>
            </a:xfrm>
            <a:custGeom>
              <a:avLst/>
              <a:gdLst>
                <a:gd name="connsiteX0" fmla="*/ 29308 w 1389185"/>
                <a:gd name="connsiteY0" fmla="*/ 568569 h 568569"/>
                <a:gd name="connsiteX1" fmla="*/ 0 w 1389185"/>
                <a:gd name="connsiteY1" fmla="*/ 248138 h 568569"/>
                <a:gd name="connsiteX2" fmla="*/ 773723 w 1389185"/>
                <a:gd name="connsiteY2" fmla="*/ 127000 h 568569"/>
                <a:gd name="connsiteX3" fmla="*/ 1100015 w 1389185"/>
                <a:gd name="connsiteY3" fmla="*/ 0 h 568569"/>
                <a:gd name="connsiteX4" fmla="*/ 1389185 w 1389185"/>
                <a:gd name="connsiteY4" fmla="*/ 7815 h 568569"/>
                <a:gd name="connsiteX5" fmla="*/ 1385277 w 1389185"/>
                <a:gd name="connsiteY5" fmla="*/ 502138 h 568569"/>
                <a:gd name="connsiteX6" fmla="*/ 29308 w 1389185"/>
                <a:gd name="connsiteY6" fmla="*/ 568569 h 5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185" h="568569">
                  <a:moveTo>
                    <a:pt x="29308" y="568569"/>
                  </a:moveTo>
                  <a:lnTo>
                    <a:pt x="0" y="248138"/>
                  </a:lnTo>
                  <a:lnTo>
                    <a:pt x="773723" y="127000"/>
                  </a:lnTo>
                  <a:lnTo>
                    <a:pt x="1100015" y="0"/>
                  </a:lnTo>
                  <a:lnTo>
                    <a:pt x="1389185" y="7815"/>
                  </a:lnTo>
                  <a:cubicBezTo>
                    <a:pt x="1387882" y="172589"/>
                    <a:pt x="1386580" y="337364"/>
                    <a:pt x="1385277" y="502138"/>
                  </a:cubicBezTo>
                  <a:lnTo>
                    <a:pt x="29308" y="568569"/>
                  </a:lnTo>
                  <a:close/>
                </a:path>
              </a:pathLst>
            </a:custGeom>
            <a:solidFill>
              <a:schemeClr val="bg1">
                <a:alpha val="25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148839" y="2091804"/>
              <a:ext cx="1147243" cy="307777"/>
            </a:xfrm>
            <a:prstGeom prst="rect">
              <a:avLst/>
            </a:prstGeom>
            <a:noFill/>
          </p:spPr>
          <p:txBody>
            <a:bodyPr wrap="square" rtlCol="0">
              <a:spAutoFit/>
            </a:bodyPr>
            <a:lstStyle/>
            <a:p>
              <a:r>
                <a:rPr lang="en-US" sz="1400" b="1">
                  <a:ln>
                    <a:solidFill>
                      <a:schemeClr val="tx1"/>
                    </a:solidFill>
                  </a:ln>
                  <a:solidFill>
                    <a:schemeClr val="bg1"/>
                  </a:solidFill>
                </a:rPr>
                <a:t>CERTAIN I</a:t>
              </a:r>
            </a:p>
          </p:txBody>
        </p:sp>
        <p:sp>
          <p:nvSpPr>
            <p:cNvPr id="11" name="TextBox 10"/>
            <p:cNvSpPr txBox="1"/>
            <p:nvPr/>
          </p:nvSpPr>
          <p:spPr>
            <a:xfrm>
              <a:off x="2089062" y="3050690"/>
              <a:ext cx="1300285" cy="307777"/>
            </a:xfrm>
            <a:prstGeom prst="rect">
              <a:avLst/>
            </a:prstGeom>
            <a:noFill/>
          </p:spPr>
          <p:txBody>
            <a:bodyPr wrap="square" rtlCol="0">
              <a:spAutoFit/>
            </a:bodyPr>
            <a:lstStyle/>
            <a:p>
              <a:r>
                <a:rPr lang="en-US" sz="1400" b="1">
                  <a:ln>
                    <a:solidFill>
                      <a:schemeClr val="tx1"/>
                    </a:solidFill>
                  </a:ln>
                  <a:solidFill>
                    <a:srgbClr val="FFFF00"/>
                  </a:solidFill>
                </a:rPr>
                <a:t>CERTAIN II</a:t>
              </a:r>
            </a:p>
          </p:txBody>
        </p:sp>
        <p:sp>
          <p:nvSpPr>
            <p:cNvPr id="12" name="Freeform 11"/>
            <p:cNvSpPr/>
            <p:nvPr/>
          </p:nvSpPr>
          <p:spPr>
            <a:xfrm>
              <a:off x="2912736" y="3050690"/>
              <a:ext cx="944546" cy="1497863"/>
            </a:xfrm>
            <a:custGeom>
              <a:avLst/>
              <a:gdLst>
                <a:gd name="connsiteX0" fmla="*/ 0 w 1254760"/>
                <a:gd name="connsiteY0" fmla="*/ 909320 h 2072640"/>
                <a:gd name="connsiteX1" fmla="*/ 447040 w 1254760"/>
                <a:gd name="connsiteY1" fmla="*/ 1432560 h 2072640"/>
                <a:gd name="connsiteX2" fmla="*/ 482600 w 1254760"/>
                <a:gd name="connsiteY2" fmla="*/ 1493520 h 2072640"/>
                <a:gd name="connsiteX3" fmla="*/ 518160 w 1254760"/>
                <a:gd name="connsiteY3" fmla="*/ 1564640 h 2072640"/>
                <a:gd name="connsiteX4" fmla="*/ 548640 w 1254760"/>
                <a:gd name="connsiteY4" fmla="*/ 1701800 h 2072640"/>
                <a:gd name="connsiteX5" fmla="*/ 568960 w 1254760"/>
                <a:gd name="connsiteY5" fmla="*/ 1788160 h 2072640"/>
                <a:gd name="connsiteX6" fmla="*/ 584200 w 1254760"/>
                <a:gd name="connsiteY6" fmla="*/ 1991360 h 2072640"/>
                <a:gd name="connsiteX7" fmla="*/ 609600 w 1254760"/>
                <a:gd name="connsiteY7" fmla="*/ 2006600 h 2072640"/>
                <a:gd name="connsiteX8" fmla="*/ 645160 w 1254760"/>
                <a:gd name="connsiteY8" fmla="*/ 1996440 h 2072640"/>
                <a:gd name="connsiteX9" fmla="*/ 665480 w 1254760"/>
                <a:gd name="connsiteY9" fmla="*/ 1991360 h 2072640"/>
                <a:gd name="connsiteX10" fmla="*/ 695960 w 1254760"/>
                <a:gd name="connsiteY10" fmla="*/ 2006600 h 2072640"/>
                <a:gd name="connsiteX11" fmla="*/ 721360 w 1254760"/>
                <a:gd name="connsiteY11" fmla="*/ 2032000 h 2072640"/>
                <a:gd name="connsiteX12" fmla="*/ 756920 w 1254760"/>
                <a:gd name="connsiteY12" fmla="*/ 2062480 h 2072640"/>
                <a:gd name="connsiteX13" fmla="*/ 939800 w 1254760"/>
                <a:gd name="connsiteY13" fmla="*/ 2072640 h 2072640"/>
                <a:gd name="connsiteX14" fmla="*/ 995680 w 1254760"/>
                <a:gd name="connsiteY14" fmla="*/ 2052320 h 2072640"/>
                <a:gd name="connsiteX15" fmla="*/ 1061720 w 1254760"/>
                <a:gd name="connsiteY15" fmla="*/ 2006600 h 2072640"/>
                <a:gd name="connsiteX16" fmla="*/ 1112520 w 1254760"/>
                <a:gd name="connsiteY16" fmla="*/ 1955800 h 2072640"/>
                <a:gd name="connsiteX17" fmla="*/ 1132840 w 1254760"/>
                <a:gd name="connsiteY17" fmla="*/ 1869440 h 2072640"/>
                <a:gd name="connsiteX18" fmla="*/ 1158240 w 1254760"/>
                <a:gd name="connsiteY18" fmla="*/ 1762760 h 2072640"/>
                <a:gd name="connsiteX19" fmla="*/ 1188720 w 1254760"/>
                <a:gd name="connsiteY19" fmla="*/ 1661160 h 2072640"/>
                <a:gd name="connsiteX20" fmla="*/ 1224280 w 1254760"/>
                <a:gd name="connsiteY20" fmla="*/ 1584960 h 2072640"/>
                <a:gd name="connsiteX21" fmla="*/ 1254760 w 1254760"/>
                <a:gd name="connsiteY21" fmla="*/ 1524000 h 2072640"/>
                <a:gd name="connsiteX22" fmla="*/ 1010920 w 1254760"/>
                <a:gd name="connsiteY22" fmla="*/ 1224280 h 2072640"/>
                <a:gd name="connsiteX23" fmla="*/ 1092200 w 1254760"/>
                <a:gd name="connsiteY23" fmla="*/ 1163320 h 2072640"/>
                <a:gd name="connsiteX24" fmla="*/ 955040 w 1254760"/>
                <a:gd name="connsiteY24" fmla="*/ 995680 h 2072640"/>
                <a:gd name="connsiteX25" fmla="*/ 858520 w 1254760"/>
                <a:gd name="connsiteY25" fmla="*/ 1051560 h 2072640"/>
                <a:gd name="connsiteX26" fmla="*/ 685800 w 1254760"/>
                <a:gd name="connsiteY26" fmla="*/ 838200 h 2072640"/>
                <a:gd name="connsiteX27" fmla="*/ 1214120 w 1254760"/>
                <a:gd name="connsiteY27" fmla="*/ 787400 h 2072640"/>
                <a:gd name="connsiteX28" fmla="*/ 1219200 w 1254760"/>
                <a:gd name="connsiteY28" fmla="*/ 685800 h 2072640"/>
                <a:gd name="connsiteX29" fmla="*/ 1224280 w 1254760"/>
                <a:gd name="connsiteY29" fmla="*/ 614680 h 2072640"/>
                <a:gd name="connsiteX30" fmla="*/ 1219200 w 1254760"/>
                <a:gd name="connsiteY30" fmla="*/ 553720 h 2072640"/>
                <a:gd name="connsiteX31" fmla="*/ 1183640 w 1254760"/>
                <a:gd name="connsiteY31" fmla="*/ 462280 h 2072640"/>
                <a:gd name="connsiteX32" fmla="*/ 1178560 w 1254760"/>
                <a:gd name="connsiteY32" fmla="*/ 416560 h 2072640"/>
                <a:gd name="connsiteX33" fmla="*/ 1234440 w 1254760"/>
                <a:gd name="connsiteY33" fmla="*/ 218440 h 2072640"/>
                <a:gd name="connsiteX34" fmla="*/ 350520 w 1254760"/>
                <a:gd name="connsiteY34" fmla="*/ 0 h 2072640"/>
                <a:gd name="connsiteX35" fmla="*/ 452120 w 1254760"/>
                <a:gd name="connsiteY35" fmla="*/ 274320 h 2072640"/>
                <a:gd name="connsiteX36" fmla="*/ 370840 w 1254760"/>
                <a:gd name="connsiteY36" fmla="*/ 360680 h 2072640"/>
                <a:gd name="connsiteX37" fmla="*/ 553720 w 1254760"/>
                <a:gd name="connsiteY37" fmla="*/ 579120 h 2072640"/>
                <a:gd name="connsiteX38" fmla="*/ 142240 w 1254760"/>
                <a:gd name="connsiteY38" fmla="*/ 792480 h 2072640"/>
                <a:gd name="connsiteX39" fmla="*/ 167640 w 1254760"/>
                <a:gd name="connsiteY39" fmla="*/ 843280 h 2072640"/>
                <a:gd name="connsiteX40" fmla="*/ 0 w 1254760"/>
                <a:gd name="connsiteY40" fmla="*/ 909320 h 2072640"/>
                <a:gd name="connsiteX0" fmla="*/ 0 w 1254760"/>
                <a:gd name="connsiteY0" fmla="*/ 909320 h 2072640"/>
                <a:gd name="connsiteX1" fmla="*/ 447040 w 1254760"/>
                <a:gd name="connsiteY1" fmla="*/ 1432560 h 2072640"/>
                <a:gd name="connsiteX2" fmla="*/ 482600 w 1254760"/>
                <a:gd name="connsiteY2" fmla="*/ 1493520 h 2072640"/>
                <a:gd name="connsiteX3" fmla="*/ 518160 w 1254760"/>
                <a:gd name="connsiteY3" fmla="*/ 1564640 h 2072640"/>
                <a:gd name="connsiteX4" fmla="*/ 548640 w 1254760"/>
                <a:gd name="connsiteY4" fmla="*/ 1701800 h 2072640"/>
                <a:gd name="connsiteX5" fmla="*/ 568960 w 1254760"/>
                <a:gd name="connsiteY5" fmla="*/ 1788160 h 2072640"/>
                <a:gd name="connsiteX6" fmla="*/ 584200 w 1254760"/>
                <a:gd name="connsiteY6" fmla="*/ 1991360 h 2072640"/>
                <a:gd name="connsiteX7" fmla="*/ 609600 w 1254760"/>
                <a:gd name="connsiteY7" fmla="*/ 2006600 h 2072640"/>
                <a:gd name="connsiteX8" fmla="*/ 645160 w 1254760"/>
                <a:gd name="connsiteY8" fmla="*/ 1996440 h 2072640"/>
                <a:gd name="connsiteX9" fmla="*/ 665480 w 1254760"/>
                <a:gd name="connsiteY9" fmla="*/ 1991360 h 2072640"/>
                <a:gd name="connsiteX10" fmla="*/ 695960 w 1254760"/>
                <a:gd name="connsiteY10" fmla="*/ 2006600 h 2072640"/>
                <a:gd name="connsiteX11" fmla="*/ 721360 w 1254760"/>
                <a:gd name="connsiteY11" fmla="*/ 2032000 h 2072640"/>
                <a:gd name="connsiteX12" fmla="*/ 756920 w 1254760"/>
                <a:gd name="connsiteY12" fmla="*/ 2062480 h 2072640"/>
                <a:gd name="connsiteX13" fmla="*/ 939800 w 1254760"/>
                <a:gd name="connsiteY13" fmla="*/ 2072640 h 2072640"/>
                <a:gd name="connsiteX14" fmla="*/ 995680 w 1254760"/>
                <a:gd name="connsiteY14" fmla="*/ 2052320 h 2072640"/>
                <a:gd name="connsiteX15" fmla="*/ 1061720 w 1254760"/>
                <a:gd name="connsiteY15" fmla="*/ 2006600 h 2072640"/>
                <a:gd name="connsiteX16" fmla="*/ 1112520 w 1254760"/>
                <a:gd name="connsiteY16" fmla="*/ 1955800 h 2072640"/>
                <a:gd name="connsiteX17" fmla="*/ 1132840 w 1254760"/>
                <a:gd name="connsiteY17" fmla="*/ 1869440 h 2072640"/>
                <a:gd name="connsiteX18" fmla="*/ 1158240 w 1254760"/>
                <a:gd name="connsiteY18" fmla="*/ 1762760 h 2072640"/>
                <a:gd name="connsiteX19" fmla="*/ 1188720 w 1254760"/>
                <a:gd name="connsiteY19" fmla="*/ 1661160 h 2072640"/>
                <a:gd name="connsiteX20" fmla="*/ 1224280 w 1254760"/>
                <a:gd name="connsiteY20" fmla="*/ 1584960 h 2072640"/>
                <a:gd name="connsiteX21" fmla="*/ 1254760 w 1254760"/>
                <a:gd name="connsiteY21" fmla="*/ 1524000 h 2072640"/>
                <a:gd name="connsiteX22" fmla="*/ 1225970 w 1254760"/>
                <a:gd name="connsiteY22" fmla="*/ 1443924 h 2072640"/>
                <a:gd name="connsiteX23" fmla="*/ 1010920 w 1254760"/>
                <a:gd name="connsiteY23" fmla="*/ 1224280 h 2072640"/>
                <a:gd name="connsiteX24" fmla="*/ 1092200 w 1254760"/>
                <a:gd name="connsiteY24" fmla="*/ 1163320 h 2072640"/>
                <a:gd name="connsiteX25" fmla="*/ 955040 w 1254760"/>
                <a:gd name="connsiteY25" fmla="*/ 995680 h 2072640"/>
                <a:gd name="connsiteX26" fmla="*/ 858520 w 1254760"/>
                <a:gd name="connsiteY26" fmla="*/ 1051560 h 2072640"/>
                <a:gd name="connsiteX27" fmla="*/ 685800 w 1254760"/>
                <a:gd name="connsiteY27" fmla="*/ 838200 h 2072640"/>
                <a:gd name="connsiteX28" fmla="*/ 1214120 w 1254760"/>
                <a:gd name="connsiteY28" fmla="*/ 787400 h 2072640"/>
                <a:gd name="connsiteX29" fmla="*/ 1219200 w 1254760"/>
                <a:gd name="connsiteY29" fmla="*/ 685800 h 2072640"/>
                <a:gd name="connsiteX30" fmla="*/ 1224280 w 1254760"/>
                <a:gd name="connsiteY30" fmla="*/ 614680 h 2072640"/>
                <a:gd name="connsiteX31" fmla="*/ 1219200 w 1254760"/>
                <a:gd name="connsiteY31" fmla="*/ 553720 h 2072640"/>
                <a:gd name="connsiteX32" fmla="*/ 1183640 w 1254760"/>
                <a:gd name="connsiteY32" fmla="*/ 462280 h 2072640"/>
                <a:gd name="connsiteX33" fmla="*/ 1178560 w 1254760"/>
                <a:gd name="connsiteY33" fmla="*/ 416560 h 2072640"/>
                <a:gd name="connsiteX34" fmla="*/ 1234440 w 1254760"/>
                <a:gd name="connsiteY34" fmla="*/ 218440 h 2072640"/>
                <a:gd name="connsiteX35" fmla="*/ 350520 w 1254760"/>
                <a:gd name="connsiteY35" fmla="*/ 0 h 2072640"/>
                <a:gd name="connsiteX36" fmla="*/ 452120 w 1254760"/>
                <a:gd name="connsiteY36" fmla="*/ 274320 h 2072640"/>
                <a:gd name="connsiteX37" fmla="*/ 370840 w 1254760"/>
                <a:gd name="connsiteY37" fmla="*/ 360680 h 2072640"/>
                <a:gd name="connsiteX38" fmla="*/ 553720 w 1254760"/>
                <a:gd name="connsiteY38" fmla="*/ 579120 h 2072640"/>
                <a:gd name="connsiteX39" fmla="*/ 142240 w 1254760"/>
                <a:gd name="connsiteY39" fmla="*/ 792480 h 2072640"/>
                <a:gd name="connsiteX40" fmla="*/ 167640 w 1254760"/>
                <a:gd name="connsiteY40" fmla="*/ 843280 h 2072640"/>
                <a:gd name="connsiteX41" fmla="*/ 0 w 1254760"/>
                <a:gd name="connsiteY41" fmla="*/ 909320 h 2072640"/>
                <a:gd name="connsiteX0" fmla="*/ 0 w 1254760"/>
                <a:gd name="connsiteY0" fmla="*/ 909320 h 2072640"/>
                <a:gd name="connsiteX1" fmla="*/ 447040 w 1254760"/>
                <a:gd name="connsiteY1" fmla="*/ 1432560 h 2072640"/>
                <a:gd name="connsiteX2" fmla="*/ 482600 w 1254760"/>
                <a:gd name="connsiteY2" fmla="*/ 1493520 h 2072640"/>
                <a:gd name="connsiteX3" fmla="*/ 518160 w 1254760"/>
                <a:gd name="connsiteY3" fmla="*/ 1564640 h 2072640"/>
                <a:gd name="connsiteX4" fmla="*/ 548640 w 1254760"/>
                <a:gd name="connsiteY4" fmla="*/ 1701800 h 2072640"/>
                <a:gd name="connsiteX5" fmla="*/ 584200 w 1254760"/>
                <a:gd name="connsiteY5" fmla="*/ 1991360 h 2072640"/>
                <a:gd name="connsiteX6" fmla="*/ 609600 w 1254760"/>
                <a:gd name="connsiteY6" fmla="*/ 2006600 h 2072640"/>
                <a:gd name="connsiteX7" fmla="*/ 645160 w 1254760"/>
                <a:gd name="connsiteY7" fmla="*/ 1996440 h 2072640"/>
                <a:gd name="connsiteX8" fmla="*/ 665480 w 1254760"/>
                <a:gd name="connsiteY8" fmla="*/ 1991360 h 2072640"/>
                <a:gd name="connsiteX9" fmla="*/ 695960 w 1254760"/>
                <a:gd name="connsiteY9" fmla="*/ 2006600 h 2072640"/>
                <a:gd name="connsiteX10" fmla="*/ 721360 w 1254760"/>
                <a:gd name="connsiteY10" fmla="*/ 2032000 h 2072640"/>
                <a:gd name="connsiteX11" fmla="*/ 756920 w 1254760"/>
                <a:gd name="connsiteY11" fmla="*/ 2062480 h 2072640"/>
                <a:gd name="connsiteX12" fmla="*/ 939800 w 1254760"/>
                <a:gd name="connsiteY12" fmla="*/ 2072640 h 2072640"/>
                <a:gd name="connsiteX13" fmla="*/ 995680 w 1254760"/>
                <a:gd name="connsiteY13" fmla="*/ 2052320 h 2072640"/>
                <a:gd name="connsiteX14" fmla="*/ 1061720 w 1254760"/>
                <a:gd name="connsiteY14" fmla="*/ 2006600 h 2072640"/>
                <a:gd name="connsiteX15" fmla="*/ 1112520 w 1254760"/>
                <a:gd name="connsiteY15" fmla="*/ 1955800 h 2072640"/>
                <a:gd name="connsiteX16" fmla="*/ 1132840 w 1254760"/>
                <a:gd name="connsiteY16" fmla="*/ 1869440 h 2072640"/>
                <a:gd name="connsiteX17" fmla="*/ 1158240 w 1254760"/>
                <a:gd name="connsiteY17" fmla="*/ 1762760 h 2072640"/>
                <a:gd name="connsiteX18" fmla="*/ 1188720 w 1254760"/>
                <a:gd name="connsiteY18" fmla="*/ 1661160 h 2072640"/>
                <a:gd name="connsiteX19" fmla="*/ 1224280 w 1254760"/>
                <a:gd name="connsiteY19" fmla="*/ 1584960 h 2072640"/>
                <a:gd name="connsiteX20" fmla="*/ 1254760 w 1254760"/>
                <a:gd name="connsiteY20" fmla="*/ 1524000 h 2072640"/>
                <a:gd name="connsiteX21" fmla="*/ 1225970 w 1254760"/>
                <a:gd name="connsiteY21" fmla="*/ 1443924 h 2072640"/>
                <a:gd name="connsiteX22" fmla="*/ 1010920 w 1254760"/>
                <a:gd name="connsiteY22" fmla="*/ 1224280 h 2072640"/>
                <a:gd name="connsiteX23" fmla="*/ 1092200 w 1254760"/>
                <a:gd name="connsiteY23" fmla="*/ 1163320 h 2072640"/>
                <a:gd name="connsiteX24" fmla="*/ 955040 w 1254760"/>
                <a:gd name="connsiteY24" fmla="*/ 995680 h 2072640"/>
                <a:gd name="connsiteX25" fmla="*/ 858520 w 1254760"/>
                <a:gd name="connsiteY25" fmla="*/ 1051560 h 2072640"/>
                <a:gd name="connsiteX26" fmla="*/ 685800 w 1254760"/>
                <a:gd name="connsiteY26" fmla="*/ 838200 h 2072640"/>
                <a:gd name="connsiteX27" fmla="*/ 1214120 w 1254760"/>
                <a:gd name="connsiteY27" fmla="*/ 787400 h 2072640"/>
                <a:gd name="connsiteX28" fmla="*/ 1219200 w 1254760"/>
                <a:gd name="connsiteY28" fmla="*/ 685800 h 2072640"/>
                <a:gd name="connsiteX29" fmla="*/ 1224280 w 1254760"/>
                <a:gd name="connsiteY29" fmla="*/ 614680 h 2072640"/>
                <a:gd name="connsiteX30" fmla="*/ 1219200 w 1254760"/>
                <a:gd name="connsiteY30" fmla="*/ 553720 h 2072640"/>
                <a:gd name="connsiteX31" fmla="*/ 1183640 w 1254760"/>
                <a:gd name="connsiteY31" fmla="*/ 462280 h 2072640"/>
                <a:gd name="connsiteX32" fmla="*/ 1178560 w 1254760"/>
                <a:gd name="connsiteY32" fmla="*/ 416560 h 2072640"/>
                <a:gd name="connsiteX33" fmla="*/ 1234440 w 1254760"/>
                <a:gd name="connsiteY33" fmla="*/ 218440 h 2072640"/>
                <a:gd name="connsiteX34" fmla="*/ 350520 w 1254760"/>
                <a:gd name="connsiteY34" fmla="*/ 0 h 2072640"/>
                <a:gd name="connsiteX35" fmla="*/ 452120 w 1254760"/>
                <a:gd name="connsiteY35" fmla="*/ 274320 h 2072640"/>
                <a:gd name="connsiteX36" fmla="*/ 370840 w 1254760"/>
                <a:gd name="connsiteY36" fmla="*/ 360680 h 2072640"/>
                <a:gd name="connsiteX37" fmla="*/ 553720 w 1254760"/>
                <a:gd name="connsiteY37" fmla="*/ 579120 h 2072640"/>
                <a:gd name="connsiteX38" fmla="*/ 142240 w 1254760"/>
                <a:gd name="connsiteY38" fmla="*/ 792480 h 2072640"/>
                <a:gd name="connsiteX39" fmla="*/ 167640 w 1254760"/>
                <a:gd name="connsiteY39" fmla="*/ 843280 h 2072640"/>
                <a:gd name="connsiteX40" fmla="*/ 0 w 1254760"/>
                <a:gd name="connsiteY40" fmla="*/ 909320 h 2072640"/>
                <a:gd name="connsiteX0" fmla="*/ 0 w 1254760"/>
                <a:gd name="connsiteY0" fmla="*/ 909320 h 2072640"/>
                <a:gd name="connsiteX1" fmla="*/ 447040 w 1254760"/>
                <a:gd name="connsiteY1" fmla="*/ 1432560 h 2072640"/>
                <a:gd name="connsiteX2" fmla="*/ 482600 w 1254760"/>
                <a:gd name="connsiteY2" fmla="*/ 1493520 h 2072640"/>
                <a:gd name="connsiteX3" fmla="*/ 518160 w 1254760"/>
                <a:gd name="connsiteY3" fmla="*/ 1564640 h 2072640"/>
                <a:gd name="connsiteX4" fmla="*/ 548640 w 1254760"/>
                <a:gd name="connsiteY4" fmla="*/ 1701800 h 2072640"/>
                <a:gd name="connsiteX5" fmla="*/ 584200 w 1254760"/>
                <a:gd name="connsiteY5" fmla="*/ 1991360 h 2072640"/>
                <a:gd name="connsiteX6" fmla="*/ 609600 w 1254760"/>
                <a:gd name="connsiteY6" fmla="*/ 2006600 h 2072640"/>
                <a:gd name="connsiteX7" fmla="*/ 645160 w 1254760"/>
                <a:gd name="connsiteY7" fmla="*/ 1996440 h 2072640"/>
                <a:gd name="connsiteX8" fmla="*/ 665480 w 1254760"/>
                <a:gd name="connsiteY8" fmla="*/ 1991360 h 2072640"/>
                <a:gd name="connsiteX9" fmla="*/ 695960 w 1254760"/>
                <a:gd name="connsiteY9" fmla="*/ 2006600 h 2072640"/>
                <a:gd name="connsiteX10" fmla="*/ 721360 w 1254760"/>
                <a:gd name="connsiteY10" fmla="*/ 2032000 h 2072640"/>
                <a:gd name="connsiteX11" fmla="*/ 939800 w 1254760"/>
                <a:gd name="connsiteY11" fmla="*/ 2072640 h 2072640"/>
                <a:gd name="connsiteX12" fmla="*/ 995680 w 1254760"/>
                <a:gd name="connsiteY12" fmla="*/ 2052320 h 2072640"/>
                <a:gd name="connsiteX13" fmla="*/ 1061720 w 1254760"/>
                <a:gd name="connsiteY13" fmla="*/ 2006600 h 2072640"/>
                <a:gd name="connsiteX14" fmla="*/ 1112520 w 1254760"/>
                <a:gd name="connsiteY14" fmla="*/ 1955800 h 2072640"/>
                <a:gd name="connsiteX15" fmla="*/ 1132840 w 1254760"/>
                <a:gd name="connsiteY15" fmla="*/ 1869440 h 2072640"/>
                <a:gd name="connsiteX16" fmla="*/ 1158240 w 1254760"/>
                <a:gd name="connsiteY16" fmla="*/ 1762760 h 2072640"/>
                <a:gd name="connsiteX17" fmla="*/ 1188720 w 1254760"/>
                <a:gd name="connsiteY17" fmla="*/ 1661160 h 2072640"/>
                <a:gd name="connsiteX18" fmla="*/ 1224280 w 1254760"/>
                <a:gd name="connsiteY18" fmla="*/ 1584960 h 2072640"/>
                <a:gd name="connsiteX19" fmla="*/ 1254760 w 1254760"/>
                <a:gd name="connsiteY19" fmla="*/ 1524000 h 2072640"/>
                <a:gd name="connsiteX20" fmla="*/ 1225970 w 1254760"/>
                <a:gd name="connsiteY20" fmla="*/ 1443924 h 2072640"/>
                <a:gd name="connsiteX21" fmla="*/ 1010920 w 1254760"/>
                <a:gd name="connsiteY21" fmla="*/ 1224280 h 2072640"/>
                <a:gd name="connsiteX22" fmla="*/ 1092200 w 1254760"/>
                <a:gd name="connsiteY22" fmla="*/ 1163320 h 2072640"/>
                <a:gd name="connsiteX23" fmla="*/ 955040 w 1254760"/>
                <a:gd name="connsiteY23" fmla="*/ 995680 h 2072640"/>
                <a:gd name="connsiteX24" fmla="*/ 858520 w 1254760"/>
                <a:gd name="connsiteY24" fmla="*/ 1051560 h 2072640"/>
                <a:gd name="connsiteX25" fmla="*/ 685800 w 1254760"/>
                <a:gd name="connsiteY25" fmla="*/ 838200 h 2072640"/>
                <a:gd name="connsiteX26" fmla="*/ 1214120 w 1254760"/>
                <a:gd name="connsiteY26" fmla="*/ 787400 h 2072640"/>
                <a:gd name="connsiteX27" fmla="*/ 1219200 w 1254760"/>
                <a:gd name="connsiteY27" fmla="*/ 685800 h 2072640"/>
                <a:gd name="connsiteX28" fmla="*/ 1224280 w 1254760"/>
                <a:gd name="connsiteY28" fmla="*/ 614680 h 2072640"/>
                <a:gd name="connsiteX29" fmla="*/ 1219200 w 1254760"/>
                <a:gd name="connsiteY29" fmla="*/ 553720 h 2072640"/>
                <a:gd name="connsiteX30" fmla="*/ 1183640 w 1254760"/>
                <a:gd name="connsiteY30" fmla="*/ 462280 h 2072640"/>
                <a:gd name="connsiteX31" fmla="*/ 1178560 w 1254760"/>
                <a:gd name="connsiteY31" fmla="*/ 416560 h 2072640"/>
                <a:gd name="connsiteX32" fmla="*/ 1234440 w 1254760"/>
                <a:gd name="connsiteY32" fmla="*/ 218440 h 2072640"/>
                <a:gd name="connsiteX33" fmla="*/ 350520 w 1254760"/>
                <a:gd name="connsiteY33" fmla="*/ 0 h 2072640"/>
                <a:gd name="connsiteX34" fmla="*/ 452120 w 1254760"/>
                <a:gd name="connsiteY34" fmla="*/ 274320 h 2072640"/>
                <a:gd name="connsiteX35" fmla="*/ 370840 w 1254760"/>
                <a:gd name="connsiteY35" fmla="*/ 360680 h 2072640"/>
                <a:gd name="connsiteX36" fmla="*/ 553720 w 1254760"/>
                <a:gd name="connsiteY36" fmla="*/ 579120 h 2072640"/>
                <a:gd name="connsiteX37" fmla="*/ 142240 w 1254760"/>
                <a:gd name="connsiteY37" fmla="*/ 792480 h 2072640"/>
                <a:gd name="connsiteX38" fmla="*/ 167640 w 1254760"/>
                <a:gd name="connsiteY38" fmla="*/ 843280 h 2072640"/>
                <a:gd name="connsiteX39" fmla="*/ 0 w 1254760"/>
                <a:gd name="connsiteY39" fmla="*/ 909320 h 2072640"/>
                <a:gd name="connsiteX0" fmla="*/ 0 w 1254760"/>
                <a:gd name="connsiteY0" fmla="*/ 909320 h 2052320"/>
                <a:gd name="connsiteX1" fmla="*/ 447040 w 1254760"/>
                <a:gd name="connsiteY1" fmla="*/ 1432560 h 2052320"/>
                <a:gd name="connsiteX2" fmla="*/ 482600 w 1254760"/>
                <a:gd name="connsiteY2" fmla="*/ 1493520 h 2052320"/>
                <a:gd name="connsiteX3" fmla="*/ 518160 w 1254760"/>
                <a:gd name="connsiteY3" fmla="*/ 1564640 h 2052320"/>
                <a:gd name="connsiteX4" fmla="*/ 548640 w 1254760"/>
                <a:gd name="connsiteY4" fmla="*/ 1701800 h 2052320"/>
                <a:gd name="connsiteX5" fmla="*/ 584200 w 1254760"/>
                <a:gd name="connsiteY5" fmla="*/ 1991360 h 2052320"/>
                <a:gd name="connsiteX6" fmla="*/ 609600 w 1254760"/>
                <a:gd name="connsiteY6" fmla="*/ 2006600 h 2052320"/>
                <a:gd name="connsiteX7" fmla="*/ 645160 w 1254760"/>
                <a:gd name="connsiteY7" fmla="*/ 1996440 h 2052320"/>
                <a:gd name="connsiteX8" fmla="*/ 665480 w 1254760"/>
                <a:gd name="connsiteY8" fmla="*/ 1991360 h 2052320"/>
                <a:gd name="connsiteX9" fmla="*/ 695960 w 1254760"/>
                <a:gd name="connsiteY9" fmla="*/ 2006600 h 2052320"/>
                <a:gd name="connsiteX10" fmla="*/ 721360 w 1254760"/>
                <a:gd name="connsiteY10" fmla="*/ 2032000 h 2052320"/>
                <a:gd name="connsiteX11" fmla="*/ 995680 w 1254760"/>
                <a:gd name="connsiteY11" fmla="*/ 2052320 h 2052320"/>
                <a:gd name="connsiteX12" fmla="*/ 1061720 w 1254760"/>
                <a:gd name="connsiteY12" fmla="*/ 2006600 h 2052320"/>
                <a:gd name="connsiteX13" fmla="*/ 1112520 w 1254760"/>
                <a:gd name="connsiteY13" fmla="*/ 1955800 h 2052320"/>
                <a:gd name="connsiteX14" fmla="*/ 1132840 w 1254760"/>
                <a:gd name="connsiteY14" fmla="*/ 1869440 h 2052320"/>
                <a:gd name="connsiteX15" fmla="*/ 1158240 w 1254760"/>
                <a:gd name="connsiteY15" fmla="*/ 1762760 h 2052320"/>
                <a:gd name="connsiteX16" fmla="*/ 1188720 w 1254760"/>
                <a:gd name="connsiteY16" fmla="*/ 1661160 h 2052320"/>
                <a:gd name="connsiteX17" fmla="*/ 1224280 w 1254760"/>
                <a:gd name="connsiteY17" fmla="*/ 1584960 h 2052320"/>
                <a:gd name="connsiteX18" fmla="*/ 1254760 w 1254760"/>
                <a:gd name="connsiteY18" fmla="*/ 1524000 h 2052320"/>
                <a:gd name="connsiteX19" fmla="*/ 1225970 w 1254760"/>
                <a:gd name="connsiteY19" fmla="*/ 1443924 h 2052320"/>
                <a:gd name="connsiteX20" fmla="*/ 1010920 w 1254760"/>
                <a:gd name="connsiteY20" fmla="*/ 1224280 h 2052320"/>
                <a:gd name="connsiteX21" fmla="*/ 1092200 w 1254760"/>
                <a:gd name="connsiteY21" fmla="*/ 1163320 h 2052320"/>
                <a:gd name="connsiteX22" fmla="*/ 955040 w 1254760"/>
                <a:gd name="connsiteY22" fmla="*/ 995680 h 2052320"/>
                <a:gd name="connsiteX23" fmla="*/ 858520 w 1254760"/>
                <a:gd name="connsiteY23" fmla="*/ 1051560 h 2052320"/>
                <a:gd name="connsiteX24" fmla="*/ 685800 w 1254760"/>
                <a:gd name="connsiteY24" fmla="*/ 838200 h 2052320"/>
                <a:gd name="connsiteX25" fmla="*/ 1214120 w 1254760"/>
                <a:gd name="connsiteY25" fmla="*/ 787400 h 2052320"/>
                <a:gd name="connsiteX26" fmla="*/ 1219200 w 1254760"/>
                <a:gd name="connsiteY26" fmla="*/ 685800 h 2052320"/>
                <a:gd name="connsiteX27" fmla="*/ 1224280 w 1254760"/>
                <a:gd name="connsiteY27" fmla="*/ 614680 h 2052320"/>
                <a:gd name="connsiteX28" fmla="*/ 1219200 w 1254760"/>
                <a:gd name="connsiteY28" fmla="*/ 553720 h 2052320"/>
                <a:gd name="connsiteX29" fmla="*/ 1183640 w 1254760"/>
                <a:gd name="connsiteY29" fmla="*/ 462280 h 2052320"/>
                <a:gd name="connsiteX30" fmla="*/ 1178560 w 1254760"/>
                <a:gd name="connsiteY30" fmla="*/ 416560 h 2052320"/>
                <a:gd name="connsiteX31" fmla="*/ 1234440 w 1254760"/>
                <a:gd name="connsiteY31" fmla="*/ 218440 h 2052320"/>
                <a:gd name="connsiteX32" fmla="*/ 350520 w 1254760"/>
                <a:gd name="connsiteY32" fmla="*/ 0 h 2052320"/>
                <a:gd name="connsiteX33" fmla="*/ 452120 w 1254760"/>
                <a:gd name="connsiteY33" fmla="*/ 274320 h 2052320"/>
                <a:gd name="connsiteX34" fmla="*/ 370840 w 1254760"/>
                <a:gd name="connsiteY34" fmla="*/ 360680 h 2052320"/>
                <a:gd name="connsiteX35" fmla="*/ 553720 w 1254760"/>
                <a:gd name="connsiteY35" fmla="*/ 579120 h 2052320"/>
                <a:gd name="connsiteX36" fmla="*/ 142240 w 1254760"/>
                <a:gd name="connsiteY36" fmla="*/ 792480 h 2052320"/>
                <a:gd name="connsiteX37" fmla="*/ 167640 w 1254760"/>
                <a:gd name="connsiteY37" fmla="*/ 843280 h 2052320"/>
                <a:gd name="connsiteX38" fmla="*/ 0 w 1254760"/>
                <a:gd name="connsiteY38" fmla="*/ 909320 h 2052320"/>
                <a:gd name="connsiteX0" fmla="*/ 0 w 1254760"/>
                <a:gd name="connsiteY0" fmla="*/ 909320 h 2032000"/>
                <a:gd name="connsiteX1" fmla="*/ 447040 w 1254760"/>
                <a:gd name="connsiteY1" fmla="*/ 1432560 h 2032000"/>
                <a:gd name="connsiteX2" fmla="*/ 482600 w 1254760"/>
                <a:gd name="connsiteY2" fmla="*/ 1493520 h 2032000"/>
                <a:gd name="connsiteX3" fmla="*/ 518160 w 1254760"/>
                <a:gd name="connsiteY3" fmla="*/ 1564640 h 2032000"/>
                <a:gd name="connsiteX4" fmla="*/ 548640 w 1254760"/>
                <a:gd name="connsiteY4" fmla="*/ 1701800 h 2032000"/>
                <a:gd name="connsiteX5" fmla="*/ 584200 w 1254760"/>
                <a:gd name="connsiteY5" fmla="*/ 1991360 h 2032000"/>
                <a:gd name="connsiteX6" fmla="*/ 609600 w 1254760"/>
                <a:gd name="connsiteY6" fmla="*/ 2006600 h 2032000"/>
                <a:gd name="connsiteX7" fmla="*/ 645160 w 1254760"/>
                <a:gd name="connsiteY7" fmla="*/ 1996440 h 2032000"/>
                <a:gd name="connsiteX8" fmla="*/ 665480 w 1254760"/>
                <a:gd name="connsiteY8" fmla="*/ 1991360 h 2032000"/>
                <a:gd name="connsiteX9" fmla="*/ 695960 w 1254760"/>
                <a:gd name="connsiteY9" fmla="*/ 2006600 h 2032000"/>
                <a:gd name="connsiteX10" fmla="*/ 721360 w 1254760"/>
                <a:gd name="connsiteY10" fmla="*/ 2032000 h 2032000"/>
                <a:gd name="connsiteX11" fmla="*/ 1061720 w 1254760"/>
                <a:gd name="connsiteY11" fmla="*/ 2006600 h 2032000"/>
                <a:gd name="connsiteX12" fmla="*/ 1112520 w 1254760"/>
                <a:gd name="connsiteY12" fmla="*/ 1955800 h 2032000"/>
                <a:gd name="connsiteX13" fmla="*/ 1132840 w 1254760"/>
                <a:gd name="connsiteY13" fmla="*/ 1869440 h 2032000"/>
                <a:gd name="connsiteX14" fmla="*/ 1158240 w 1254760"/>
                <a:gd name="connsiteY14" fmla="*/ 1762760 h 2032000"/>
                <a:gd name="connsiteX15" fmla="*/ 1188720 w 1254760"/>
                <a:gd name="connsiteY15" fmla="*/ 1661160 h 2032000"/>
                <a:gd name="connsiteX16" fmla="*/ 1224280 w 1254760"/>
                <a:gd name="connsiteY16" fmla="*/ 1584960 h 2032000"/>
                <a:gd name="connsiteX17" fmla="*/ 1254760 w 1254760"/>
                <a:gd name="connsiteY17" fmla="*/ 1524000 h 2032000"/>
                <a:gd name="connsiteX18" fmla="*/ 1225970 w 1254760"/>
                <a:gd name="connsiteY18" fmla="*/ 1443924 h 2032000"/>
                <a:gd name="connsiteX19" fmla="*/ 1010920 w 1254760"/>
                <a:gd name="connsiteY19" fmla="*/ 1224280 h 2032000"/>
                <a:gd name="connsiteX20" fmla="*/ 1092200 w 1254760"/>
                <a:gd name="connsiteY20" fmla="*/ 1163320 h 2032000"/>
                <a:gd name="connsiteX21" fmla="*/ 955040 w 1254760"/>
                <a:gd name="connsiteY21" fmla="*/ 995680 h 2032000"/>
                <a:gd name="connsiteX22" fmla="*/ 858520 w 1254760"/>
                <a:gd name="connsiteY22" fmla="*/ 1051560 h 2032000"/>
                <a:gd name="connsiteX23" fmla="*/ 685800 w 1254760"/>
                <a:gd name="connsiteY23" fmla="*/ 838200 h 2032000"/>
                <a:gd name="connsiteX24" fmla="*/ 1214120 w 1254760"/>
                <a:gd name="connsiteY24" fmla="*/ 787400 h 2032000"/>
                <a:gd name="connsiteX25" fmla="*/ 1219200 w 1254760"/>
                <a:gd name="connsiteY25" fmla="*/ 685800 h 2032000"/>
                <a:gd name="connsiteX26" fmla="*/ 1224280 w 1254760"/>
                <a:gd name="connsiteY26" fmla="*/ 614680 h 2032000"/>
                <a:gd name="connsiteX27" fmla="*/ 1219200 w 1254760"/>
                <a:gd name="connsiteY27" fmla="*/ 553720 h 2032000"/>
                <a:gd name="connsiteX28" fmla="*/ 1183640 w 1254760"/>
                <a:gd name="connsiteY28" fmla="*/ 462280 h 2032000"/>
                <a:gd name="connsiteX29" fmla="*/ 1178560 w 1254760"/>
                <a:gd name="connsiteY29" fmla="*/ 416560 h 2032000"/>
                <a:gd name="connsiteX30" fmla="*/ 1234440 w 1254760"/>
                <a:gd name="connsiteY30" fmla="*/ 218440 h 2032000"/>
                <a:gd name="connsiteX31" fmla="*/ 350520 w 1254760"/>
                <a:gd name="connsiteY31" fmla="*/ 0 h 2032000"/>
                <a:gd name="connsiteX32" fmla="*/ 452120 w 1254760"/>
                <a:gd name="connsiteY32" fmla="*/ 274320 h 2032000"/>
                <a:gd name="connsiteX33" fmla="*/ 370840 w 1254760"/>
                <a:gd name="connsiteY33" fmla="*/ 360680 h 2032000"/>
                <a:gd name="connsiteX34" fmla="*/ 553720 w 1254760"/>
                <a:gd name="connsiteY34" fmla="*/ 579120 h 2032000"/>
                <a:gd name="connsiteX35" fmla="*/ 142240 w 1254760"/>
                <a:gd name="connsiteY35" fmla="*/ 792480 h 2032000"/>
                <a:gd name="connsiteX36" fmla="*/ 167640 w 1254760"/>
                <a:gd name="connsiteY36" fmla="*/ 843280 h 2032000"/>
                <a:gd name="connsiteX37" fmla="*/ 0 w 1254760"/>
                <a:gd name="connsiteY37" fmla="*/ 909320 h 2032000"/>
                <a:gd name="connsiteX0" fmla="*/ 0 w 1254760"/>
                <a:gd name="connsiteY0" fmla="*/ 909320 h 2032000"/>
                <a:gd name="connsiteX1" fmla="*/ 447040 w 1254760"/>
                <a:gd name="connsiteY1" fmla="*/ 1432560 h 2032000"/>
                <a:gd name="connsiteX2" fmla="*/ 482600 w 1254760"/>
                <a:gd name="connsiteY2" fmla="*/ 1493520 h 2032000"/>
                <a:gd name="connsiteX3" fmla="*/ 518160 w 1254760"/>
                <a:gd name="connsiteY3" fmla="*/ 1564640 h 2032000"/>
                <a:gd name="connsiteX4" fmla="*/ 548640 w 1254760"/>
                <a:gd name="connsiteY4" fmla="*/ 1701800 h 2032000"/>
                <a:gd name="connsiteX5" fmla="*/ 584200 w 1254760"/>
                <a:gd name="connsiteY5" fmla="*/ 1991360 h 2032000"/>
                <a:gd name="connsiteX6" fmla="*/ 609600 w 1254760"/>
                <a:gd name="connsiteY6" fmla="*/ 2006600 h 2032000"/>
                <a:gd name="connsiteX7" fmla="*/ 645160 w 1254760"/>
                <a:gd name="connsiteY7" fmla="*/ 1996440 h 2032000"/>
                <a:gd name="connsiteX8" fmla="*/ 665480 w 1254760"/>
                <a:gd name="connsiteY8" fmla="*/ 1991360 h 2032000"/>
                <a:gd name="connsiteX9" fmla="*/ 695960 w 1254760"/>
                <a:gd name="connsiteY9" fmla="*/ 2006600 h 2032000"/>
                <a:gd name="connsiteX10" fmla="*/ 721360 w 1254760"/>
                <a:gd name="connsiteY10" fmla="*/ 2032000 h 2032000"/>
                <a:gd name="connsiteX11" fmla="*/ 1112520 w 1254760"/>
                <a:gd name="connsiteY11" fmla="*/ 1955800 h 2032000"/>
                <a:gd name="connsiteX12" fmla="*/ 1132840 w 1254760"/>
                <a:gd name="connsiteY12" fmla="*/ 1869440 h 2032000"/>
                <a:gd name="connsiteX13" fmla="*/ 1158240 w 1254760"/>
                <a:gd name="connsiteY13" fmla="*/ 1762760 h 2032000"/>
                <a:gd name="connsiteX14" fmla="*/ 1188720 w 1254760"/>
                <a:gd name="connsiteY14" fmla="*/ 1661160 h 2032000"/>
                <a:gd name="connsiteX15" fmla="*/ 1224280 w 1254760"/>
                <a:gd name="connsiteY15" fmla="*/ 1584960 h 2032000"/>
                <a:gd name="connsiteX16" fmla="*/ 1254760 w 1254760"/>
                <a:gd name="connsiteY16" fmla="*/ 1524000 h 2032000"/>
                <a:gd name="connsiteX17" fmla="*/ 1225970 w 1254760"/>
                <a:gd name="connsiteY17" fmla="*/ 1443924 h 2032000"/>
                <a:gd name="connsiteX18" fmla="*/ 1010920 w 1254760"/>
                <a:gd name="connsiteY18" fmla="*/ 1224280 h 2032000"/>
                <a:gd name="connsiteX19" fmla="*/ 1092200 w 1254760"/>
                <a:gd name="connsiteY19" fmla="*/ 1163320 h 2032000"/>
                <a:gd name="connsiteX20" fmla="*/ 955040 w 1254760"/>
                <a:gd name="connsiteY20" fmla="*/ 995680 h 2032000"/>
                <a:gd name="connsiteX21" fmla="*/ 858520 w 1254760"/>
                <a:gd name="connsiteY21" fmla="*/ 1051560 h 2032000"/>
                <a:gd name="connsiteX22" fmla="*/ 685800 w 1254760"/>
                <a:gd name="connsiteY22" fmla="*/ 838200 h 2032000"/>
                <a:gd name="connsiteX23" fmla="*/ 1214120 w 1254760"/>
                <a:gd name="connsiteY23" fmla="*/ 787400 h 2032000"/>
                <a:gd name="connsiteX24" fmla="*/ 1219200 w 1254760"/>
                <a:gd name="connsiteY24" fmla="*/ 685800 h 2032000"/>
                <a:gd name="connsiteX25" fmla="*/ 1224280 w 1254760"/>
                <a:gd name="connsiteY25" fmla="*/ 614680 h 2032000"/>
                <a:gd name="connsiteX26" fmla="*/ 1219200 w 1254760"/>
                <a:gd name="connsiteY26" fmla="*/ 553720 h 2032000"/>
                <a:gd name="connsiteX27" fmla="*/ 1183640 w 1254760"/>
                <a:gd name="connsiteY27" fmla="*/ 462280 h 2032000"/>
                <a:gd name="connsiteX28" fmla="*/ 1178560 w 1254760"/>
                <a:gd name="connsiteY28" fmla="*/ 416560 h 2032000"/>
                <a:gd name="connsiteX29" fmla="*/ 1234440 w 1254760"/>
                <a:gd name="connsiteY29" fmla="*/ 218440 h 2032000"/>
                <a:gd name="connsiteX30" fmla="*/ 350520 w 1254760"/>
                <a:gd name="connsiteY30" fmla="*/ 0 h 2032000"/>
                <a:gd name="connsiteX31" fmla="*/ 452120 w 1254760"/>
                <a:gd name="connsiteY31" fmla="*/ 274320 h 2032000"/>
                <a:gd name="connsiteX32" fmla="*/ 370840 w 1254760"/>
                <a:gd name="connsiteY32" fmla="*/ 360680 h 2032000"/>
                <a:gd name="connsiteX33" fmla="*/ 553720 w 1254760"/>
                <a:gd name="connsiteY33" fmla="*/ 579120 h 2032000"/>
                <a:gd name="connsiteX34" fmla="*/ 142240 w 1254760"/>
                <a:gd name="connsiteY34" fmla="*/ 792480 h 2032000"/>
                <a:gd name="connsiteX35" fmla="*/ 167640 w 1254760"/>
                <a:gd name="connsiteY35" fmla="*/ 843280 h 2032000"/>
                <a:gd name="connsiteX36" fmla="*/ 0 w 1254760"/>
                <a:gd name="connsiteY36" fmla="*/ 909320 h 2032000"/>
                <a:gd name="connsiteX0" fmla="*/ 0 w 1254760"/>
                <a:gd name="connsiteY0" fmla="*/ 909320 h 2032000"/>
                <a:gd name="connsiteX1" fmla="*/ 447040 w 1254760"/>
                <a:gd name="connsiteY1" fmla="*/ 1432560 h 2032000"/>
                <a:gd name="connsiteX2" fmla="*/ 482600 w 1254760"/>
                <a:gd name="connsiteY2" fmla="*/ 1493520 h 2032000"/>
                <a:gd name="connsiteX3" fmla="*/ 518160 w 1254760"/>
                <a:gd name="connsiteY3" fmla="*/ 1564640 h 2032000"/>
                <a:gd name="connsiteX4" fmla="*/ 548640 w 1254760"/>
                <a:gd name="connsiteY4" fmla="*/ 1701800 h 2032000"/>
                <a:gd name="connsiteX5" fmla="*/ 584200 w 1254760"/>
                <a:gd name="connsiteY5" fmla="*/ 1991360 h 2032000"/>
                <a:gd name="connsiteX6" fmla="*/ 609600 w 1254760"/>
                <a:gd name="connsiteY6" fmla="*/ 2006600 h 2032000"/>
                <a:gd name="connsiteX7" fmla="*/ 645160 w 1254760"/>
                <a:gd name="connsiteY7" fmla="*/ 1996440 h 2032000"/>
                <a:gd name="connsiteX8" fmla="*/ 665480 w 1254760"/>
                <a:gd name="connsiteY8" fmla="*/ 1991360 h 2032000"/>
                <a:gd name="connsiteX9" fmla="*/ 695960 w 1254760"/>
                <a:gd name="connsiteY9" fmla="*/ 2006600 h 2032000"/>
                <a:gd name="connsiteX10" fmla="*/ 721360 w 1254760"/>
                <a:gd name="connsiteY10" fmla="*/ 2032000 h 2032000"/>
                <a:gd name="connsiteX11" fmla="*/ 1132840 w 1254760"/>
                <a:gd name="connsiteY11" fmla="*/ 1869440 h 2032000"/>
                <a:gd name="connsiteX12" fmla="*/ 1158240 w 1254760"/>
                <a:gd name="connsiteY12" fmla="*/ 1762760 h 2032000"/>
                <a:gd name="connsiteX13" fmla="*/ 1188720 w 1254760"/>
                <a:gd name="connsiteY13" fmla="*/ 1661160 h 2032000"/>
                <a:gd name="connsiteX14" fmla="*/ 1224280 w 1254760"/>
                <a:gd name="connsiteY14" fmla="*/ 1584960 h 2032000"/>
                <a:gd name="connsiteX15" fmla="*/ 1254760 w 1254760"/>
                <a:gd name="connsiteY15" fmla="*/ 1524000 h 2032000"/>
                <a:gd name="connsiteX16" fmla="*/ 1225970 w 1254760"/>
                <a:gd name="connsiteY16" fmla="*/ 1443924 h 2032000"/>
                <a:gd name="connsiteX17" fmla="*/ 1010920 w 1254760"/>
                <a:gd name="connsiteY17" fmla="*/ 1224280 h 2032000"/>
                <a:gd name="connsiteX18" fmla="*/ 1092200 w 1254760"/>
                <a:gd name="connsiteY18" fmla="*/ 1163320 h 2032000"/>
                <a:gd name="connsiteX19" fmla="*/ 955040 w 1254760"/>
                <a:gd name="connsiteY19" fmla="*/ 995680 h 2032000"/>
                <a:gd name="connsiteX20" fmla="*/ 858520 w 1254760"/>
                <a:gd name="connsiteY20" fmla="*/ 1051560 h 2032000"/>
                <a:gd name="connsiteX21" fmla="*/ 685800 w 1254760"/>
                <a:gd name="connsiteY21" fmla="*/ 838200 h 2032000"/>
                <a:gd name="connsiteX22" fmla="*/ 1214120 w 1254760"/>
                <a:gd name="connsiteY22" fmla="*/ 787400 h 2032000"/>
                <a:gd name="connsiteX23" fmla="*/ 1219200 w 1254760"/>
                <a:gd name="connsiteY23" fmla="*/ 685800 h 2032000"/>
                <a:gd name="connsiteX24" fmla="*/ 1224280 w 1254760"/>
                <a:gd name="connsiteY24" fmla="*/ 614680 h 2032000"/>
                <a:gd name="connsiteX25" fmla="*/ 1219200 w 1254760"/>
                <a:gd name="connsiteY25" fmla="*/ 553720 h 2032000"/>
                <a:gd name="connsiteX26" fmla="*/ 1183640 w 1254760"/>
                <a:gd name="connsiteY26" fmla="*/ 462280 h 2032000"/>
                <a:gd name="connsiteX27" fmla="*/ 1178560 w 1254760"/>
                <a:gd name="connsiteY27" fmla="*/ 416560 h 2032000"/>
                <a:gd name="connsiteX28" fmla="*/ 1234440 w 1254760"/>
                <a:gd name="connsiteY28" fmla="*/ 218440 h 2032000"/>
                <a:gd name="connsiteX29" fmla="*/ 350520 w 1254760"/>
                <a:gd name="connsiteY29" fmla="*/ 0 h 2032000"/>
                <a:gd name="connsiteX30" fmla="*/ 452120 w 1254760"/>
                <a:gd name="connsiteY30" fmla="*/ 274320 h 2032000"/>
                <a:gd name="connsiteX31" fmla="*/ 370840 w 1254760"/>
                <a:gd name="connsiteY31" fmla="*/ 360680 h 2032000"/>
                <a:gd name="connsiteX32" fmla="*/ 553720 w 1254760"/>
                <a:gd name="connsiteY32" fmla="*/ 579120 h 2032000"/>
                <a:gd name="connsiteX33" fmla="*/ 142240 w 1254760"/>
                <a:gd name="connsiteY33" fmla="*/ 792480 h 2032000"/>
                <a:gd name="connsiteX34" fmla="*/ 167640 w 1254760"/>
                <a:gd name="connsiteY34" fmla="*/ 843280 h 2032000"/>
                <a:gd name="connsiteX35" fmla="*/ 0 w 1254760"/>
                <a:gd name="connsiteY35" fmla="*/ 909320 h 2032000"/>
                <a:gd name="connsiteX0" fmla="*/ 0 w 1254760"/>
                <a:gd name="connsiteY0" fmla="*/ 909320 h 2032000"/>
                <a:gd name="connsiteX1" fmla="*/ 447040 w 1254760"/>
                <a:gd name="connsiteY1" fmla="*/ 1432560 h 2032000"/>
                <a:gd name="connsiteX2" fmla="*/ 482600 w 1254760"/>
                <a:gd name="connsiteY2" fmla="*/ 1493520 h 2032000"/>
                <a:gd name="connsiteX3" fmla="*/ 518160 w 1254760"/>
                <a:gd name="connsiteY3" fmla="*/ 1564640 h 2032000"/>
                <a:gd name="connsiteX4" fmla="*/ 548640 w 1254760"/>
                <a:gd name="connsiteY4" fmla="*/ 1701800 h 2032000"/>
                <a:gd name="connsiteX5" fmla="*/ 584200 w 1254760"/>
                <a:gd name="connsiteY5" fmla="*/ 1991360 h 2032000"/>
                <a:gd name="connsiteX6" fmla="*/ 609600 w 1254760"/>
                <a:gd name="connsiteY6" fmla="*/ 2006600 h 2032000"/>
                <a:gd name="connsiteX7" fmla="*/ 645160 w 1254760"/>
                <a:gd name="connsiteY7" fmla="*/ 1996440 h 2032000"/>
                <a:gd name="connsiteX8" fmla="*/ 665480 w 1254760"/>
                <a:gd name="connsiteY8" fmla="*/ 1991360 h 2032000"/>
                <a:gd name="connsiteX9" fmla="*/ 695960 w 1254760"/>
                <a:gd name="connsiteY9" fmla="*/ 2006600 h 2032000"/>
                <a:gd name="connsiteX10" fmla="*/ 721360 w 1254760"/>
                <a:gd name="connsiteY10" fmla="*/ 2032000 h 2032000"/>
                <a:gd name="connsiteX11" fmla="*/ 1158240 w 1254760"/>
                <a:gd name="connsiteY11" fmla="*/ 1762760 h 2032000"/>
                <a:gd name="connsiteX12" fmla="*/ 1188720 w 1254760"/>
                <a:gd name="connsiteY12" fmla="*/ 1661160 h 2032000"/>
                <a:gd name="connsiteX13" fmla="*/ 1224280 w 1254760"/>
                <a:gd name="connsiteY13" fmla="*/ 1584960 h 2032000"/>
                <a:gd name="connsiteX14" fmla="*/ 1254760 w 1254760"/>
                <a:gd name="connsiteY14" fmla="*/ 1524000 h 2032000"/>
                <a:gd name="connsiteX15" fmla="*/ 1225970 w 1254760"/>
                <a:gd name="connsiteY15" fmla="*/ 1443924 h 2032000"/>
                <a:gd name="connsiteX16" fmla="*/ 1010920 w 1254760"/>
                <a:gd name="connsiteY16" fmla="*/ 1224280 h 2032000"/>
                <a:gd name="connsiteX17" fmla="*/ 1092200 w 1254760"/>
                <a:gd name="connsiteY17" fmla="*/ 1163320 h 2032000"/>
                <a:gd name="connsiteX18" fmla="*/ 955040 w 1254760"/>
                <a:gd name="connsiteY18" fmla="*/ 995680 h 2032000"/>
                <a:gd name="connsiteX19" fmla="*/ 858520 w 1254760"/>
                <a:gd name="connsiteY19" fmla="*/ 1051560 h 2032000"/>
                <a:gd name="connsiteX20" fmla="*/ 685800 w 1254760"/>
                <a:gd name="connsiteY20" fmla="*/ 838200 h 2032000"/>
                <a:gd name="connsiteX21" fmla="*/ 1214120 w 1254760"/>
                <a:gd name="connsiteY21" fmla="*/ 787400 h 2032000"/>
                <a:gd name="connsiteX22" fmla="*/ 1219200 w 1254760"/>
                <a:gd name="connsiteY22" fmla="*/ 685800 h 2032000"/>
                <a:gd name="connsiteX23" fmla="*/ 1224280 w 1254760"/>
                <a:gd name="connsiteY23" fmla="*/ 614680 h 2032000"/>
                <a:gd name="connsiteX24" fmla="*/ 1219200 w 1254760"/>
                <a:gd name="connsiteY24" fmla="*/ 553720 h 2032000"/>
                <a:gd name="connsiteX25" fmla="*/ 1183640 w 1254760"/>
                <a:gd name="connsiteY25" fmla="*/ 462280 h 2032000"/>
                <a:gd name="connsiteX26" fmla="*/ 1178560 w 1254760"/>
                <a:gd name="connsiteY26" fmla="*/ 416560 h 2032000"/>
                <a:gd name="connsiteX27" fmla="*/ 1234440 w 1254760"/>
                <a:gd name="connsiteY27" fmla="*/ 218440 h 2032000"/>
                <a:gd name="connsiteX28" fmla="*/ 350520 w 1254760"/>
                <a:gd name="connsiteY28" fmla="*/ 0 h 2032000"/>
                <a:gd name="connsiteX29" fmla="*/ 452120 w 1254760"/>
                <a:gd name="connsiteY29" fmla="*/ 274320 h 2032000"/>
                <a:gd name="connsiteX30" fmla="*/ 370840 w 1254760"/>
                <a:gd name="connsiteY30" fmla="*/ 360680 h 2032000"/>
                <a:gd name="connsiteX31" fmla="*/ 553720 w 1254760"/>
                <a:gd name="connsiteY31" fmla="*/ 579120 h 2032000"/>
                <a:gd name="connsiteX32" fmla="*/ 142240 w 1254760"/>
                <a:gd name="connsiteY32" fmla="*/ 792480 h 2032000"/>
                <a:gd name="connsiteX33" fmla="*/ 167640 w 1254760"/>
                <a:gd name="connsiteY33" fmla="*/ 843280 h 2032000"/>
                <a:gd name="connsiteX34" fmla="*/ 0 w 1254760"/>
                <a:gd name="connsiteY34" fmla="*/ 909320 h 2032000"/>
                <a:gd name="connsiteX0" fmla="*/ 0 w 1254760"/>
                <a:gd name="connsiteY0" fmla="*/ 909320 h 2006600"/>
                <a:gd name="connsiteX1" fmla="*/ 447040 w 1254760"/>
                <a:gd name="connsiteY1" fmla="*/ 1432560 h 2006600"/>
                <a:gd name="connsiteX2" fmla="*/ 482600 w 1254760"/>
                <a:gd name="connsiteY2" fmla="*/ 1493520 h 2006600"/>
                <a:gd name="connsiteX3" fmla="*/ 518160 w 1254760"/>
                <a:gd name="connsiteY3" fmla="*/ 1564640 h 2006600"/>
                <a:gd name="connsiteX4" fmla="*/ 548640 w 1254760"/>
                <a:gd name="connsiteY4" fmla="*/ 1701800 h 2006600"/>
                <a:gd name="connsiteX5" fmla="*/ 584200 w 1254760"/>
                <a:gd name="connsiteY5" fmla="*/ 1991360 h 2006600"/>
                <a:gd name="connsiteX6" fmla="*/ 609600 w 1254760"/>
                <a:gd name="connsiteY6" fmla="*/ 2006600 h 2006600"/>
                <a:gd name="connsiteX7" fmla="*/ 645160 w 1254760"/>
                <a:gd name="connsiteY7" fmla="*/ 1996440 h 2006600"/>
                <a:gd name="connsiteX8" fmla="*/ 665480 w 1254760"/>
                <a:gd name="connsiteY8" fmla="*/ 1991360 h 2006600"/>
                <a:gd name="connsiteX9" fmla="*/ 695960 w 1254760"/>
                <a:gd name="connsiteY9" fmla="*/ 2006600 h 2006600"/>
                <a:gd name="connsiteX10" fmla="*/ 1158240 w 1254760"/>
                <a:gd name="connsiteY10" fmla="*/ 1762760 h 2006600"/>
                <a:gd name="connsiteX11" fmla="*/ 1188720 w 1254760"/>
                <a:gd name="connsiteY11" fmla="*/ 1661160 h 2006600"/>
                <a:gd name="connsiteX12" fmla="*/ 1224280 w 1254760"/>
                <a:gd name="connsiteY12" fmla="*/ 1584960 h 2006600"/>
                <a:gd name="connsiteX13" fmla="*/ 1254760 w 1254760"/>
                <a:gd name="connsiteY13" fmla="*/ 1524000 h 2006600"/>
                <a:gd name="connsiteX14" fmla="*/ 1225970 w 1254760"/>
                <a:gd name="connsiteY14" fmla="*/ 1443924 h 2006600"/>
                <a:gd name="connsiteX15" fmla="*/ 1010920 w 1254760"/>
                <a:gd name="connsiteY15" fmla="*/ 1224280 h 2006600"/>
                <a:gd name="connsiteX16" fmla="*/ 1092200 w 1254760"/>
                <a:gd name="connsiteY16" fmla="*/ 1163320 h 2006600"/>
                <a:gd name="connsiteX17" fmla="*/ 955040 w 1254760"/>
                <a:gd name="connsiteY17" fmla="*/ 995680 h 2006600"/>
                <a:gd name="connsiteX18" fmla="*/ 858520 w 1254760"/>
                <a:gd name="connsiteY18" fmla="*/ 1051560 h 2006600"/>
                <a:gd name="connsiteX19" fmla="*/ 685800 w 1254760"/>
                <a:gd name="connsiteY19" fmla="*/ 838200 h 2006600"/>
                <a:gd name="connsiteX20" fmla="*/ 1214120 w 1254760"/>
                <a:gd name="connsiteY20" fmla="*/ 787400 h 2006600"/>
                <a:gd name="connsiteX21" fmla="*/ 1219200 w 1254760"/>
                <a:gd name="connsiteY21" fmla="*/ 685800 h 2006600"/>
                <a:gd name="connsiteX22" fmla="*/ 1224280 w 1254760"/>
                <a:gd name="connsiteY22" fmla="*/ 614680 h 2006600"/>
                <a:gd name="connsiteX23" fmla="*/ 1219200 w 1254760"/>
                <a:gd name="connsiteY23" fmla="*/ 553720 h 2006600"/>
                <a:gd name="connsiteX24" fmla="*/ 1183640 w 1254760"/>
                <a:gd name="connsiteY24" fmla="*/ 462280 h 2006600"/>
                <a:gd name="connsiteX25" fmla="*/ 1178560 w 1254760"/>
                <a:gd name="connsiteY25" fmla="*/ 416560 h 2006600"/>
                <a:gd name="connsiteX26" fmla="*/ 1234440 w 1254760"/>
                <a:gd name="connsiteY26" fmla="*/ 218440 h 2006600"/>
                <a:gd name="connsiteX27" fmla="*/ 350520 w 1254760"/>
                <a:gd name="connsiteY27" fmla="*/ 0 h 2006600"/>
                <a:gd name="connsiteX28" fmla="*/ 452120 w 1254760"/>
                <a:gd name="connsiteY28" fmla="*/ 274320 h 2006600"/>
                <a:gd name="connsiteX29" fmla="*/ 370840 w 1254760"/>
                <a:gd name="connsiteY29" fmla="*/ 360680 h 2006600"/>
                <a:gd name="connsiteX30" fmla="*/ 553720 w 1254760"/>
                <a:gd name="connsiteY30" fmla="*/ 579120 h 2006600"/>
                <a:gd name="connsiteX31" fmla="*/ 142240 w 1254760"/>
                <a:gd name="connsiteY31" fmla="*/ 792480 h 2006600"/>
                <a:gd name="connsiteX32" fmla="*/ 167640 w 1254760"/>
                <a:gd name="connsiteY32" fmla="*/ 843280 h 2006600"/>
                <a:gd name="connsiteX33" fmla="*/ 0 w 1254760"/>
                <a:gd name="connsiteY33" fmla="*/ 909320 h 2006600"/>
                <a:gd name="connsiteX0" fmla="*/ 0 w 1254760"/>
                <a:gd name="connsiteY0" fmla="*/ 909320 h 2006600"/>
                <a:gd name="connsiteX1" fmla="*/ 447040 w 1254760"/>
                <a:gd name="connsiteY1" fmla="*/ 1432560 h 2006600"/>
                <a:gd name="connsiteX2" fmla="*/ 482600 w 1254760"/>
                <a:gd name="connsiteY2" fmla="*/ 1493520 h 2006600"/>
                <a:gd name="connsiteX3" fmla="*/ 518160 w 1254760"/>
                <a:gd name="connsiteY3" fmla="*/ 1564640 h 2006600"/>
                <a:gd name="connsiteX4" fmla="*/ 548640 w 1254760"/>
                <a:gd name="connsiteY4" fmla="*/ 1701800 h 2006600"/>
                <a:gd name="connsiteX5" fmla="*/ 584200 w 1254760"/>
                <a:gd name="connsiteY5" fmla="*/ 1991360 h 2006600"/>
                <a:gd name="connsiteX6" fmla="*/ 609600 w 1254760"/>
                <a:gd name="connsiteY6" fmla="*/ 2006600 h 2006600"/>
                <a:gd name="connsiteX7" fmla="*/ 645160 w 1254760"/>
                <a:gd name="connsiteY7" fmla="*/ 1996440 h 2006600"/>
                <a:gd name="connsiteX8" fmla="*/ 665480 w 1254760"/>
                <a:gd name="connsiteY8" fmla="*/ 1991360 h 2006600"/>
                <a:gd name="connsiteX9" fmla="*/ 1158240 w 1254760"/>
                <a:gd name="connsiteY9" fmla="*/ 1762760 h 2006600"/>
                <a:gd name="connsiteX10" fmla="*/ 1188720 w 1254760"/>
                <a:gd name="connsiteY10" fmla="*/ 1661160 h 2006600"/>
                <a:gd name="connsiteX11" fmla="*/ 1224280 w 1254760"/>
                <a:gd name="connsiteY11" fmla="*/ 1584960 h 2006600"/>
                <a:gd name="connsiteX12" fmla="*/ 1254760 w 1254760"/>
                <a:gd name="connsiteY12" fmla="*/ 1524000 h 2006600"/>
                <a:gd name="connsiteX13" fmla="*/ 1225970 w 1254760"/>
                <a:gd name="connsiteY13" fmla="*/ 1443924 h 2006600"/>
                <a:gd name="connsiteX14" fmla="*/ 1010920 w 1254760"/>
                <a:gd name="connsiteY14" fmla="*/ 1224280 h 2006600"/>
                <a:gd name="connsiteX15" fmla="*/ 1092200 w 1254760"/>
                <a:gd name="connsiteY15" fmla="*/ 1163320 h 2006600"/>
                <a:gd name="connsiteX16" fmla="*/ 955040 w 1254760"/>
                <a:gd name="connsiteY16" fmla="*/ 995680 h 2006600"/>
                <a:gd name="connsiteX17" fmla="*/ 858520 w 1254760"/>
                <a:gd name="connsiteY17" fmla="*/ 1051560 h 2006600"/>
                <a:gd name="connsiteX18" fmla="*/ 685800 w 1254760"/>
                <a:gd name="connsiteY18" fmla="*/ 838200 h 2006600"/>
                <a:gd name="connsiteX19" fmla="*/ 1214120 w 1254760"/>
                <a:gd name="connsiteY19" fmla="*/ 787400 h 2006600"/>
                <a:gd name="connsiteX20" fmla="*/ 1219200 w 1254760"/>
                <a:gd name="connsiteY20" fmla="*/ 685800 h 2006600"/>
                <a:gd name="connsiteX21" fmla="*/ 1224280 w 1254760"/>
                <a:gd name="connsiteY21" fmla="*/ 614680 h 2006600"/>
                <a:gd name="connsiteX22" fmla="*/ 1219200 w 1254760"/>
                <a:gd name="connsiteY22" fmla="*/ 553720 h 2006600"/>
                <a:gd name="connsiteX23" fmla="*/ 1183640 w 1254760"/>
                <a:gd name="connsiteY23" fmla="*/ 462280 h 2006600"/>
                <a:gd name="connsiteX24" fmla="*/ 1178560 w 1254760"/>
                <a:gd name="connsiteY24" fmla="*/ 416560 h 2006600"/>
                <a:gd name="connsiteX25" fmla="*/ 1234440 w 1254760"/>
                <a:gd name="connsiteY25" fmla="*/ 218440 h 2006600"/>
                <a:gd name="connsiteX26" fmla="*/ 350520 w 1254760"/>
                <a:gd name="connsiteY26" fmla="*/ 0 h 2006600"/>
                <a:gd name="connsiteX27" fmla="*/ 452120 w 1254760"/>
                <a:gd name="connsiteY27" fmla="*/ 274320 h 2006600"/>
                <a:gd name="connsiteX28" fmla="*/ 370840 w 1254760"/>
                <a:gd name="connsiteY28" fmla="*/ 360680 h 2006600"/>
                <a:gd name="connsiteX29" fmla="*/ 553720 w 1254760"/>
                <a:gd name="connsiteY29" fmla="*/ 579120 h 2006600"/>
                <a:gd name="connsiteX30" fmla="*/ 142240 w 1254760"/>
                <a:gd name="connsiteY30" fmla="*/ 792480 h 2006600"/>
                <a:gd name="connsiteX31" fmla="*/ 167640 w 1254760"/>
                <a:gd name="connsiteY31" fmla="*/ 843280 h 2006600"/>
                <a:gd name="connsiteX32" fmla="*/ 0 w 1254760"/>
                <a:gd name="connsiteY32" fmla="*/ 909320 h 2006600"/>
                <a:gd name="connsiteX0" fmla="*/ 0 w 1254760"/>
                <a:gd name="connsiteY0" fmla="*/ 909320 h 2006600"/>
                <a:gd name="connsiteX1" fmla="*/ 447040 w 1254760"/>
                <a:gd name="connsiteY1" fmla="*/ 1432560 h 2006600"/>
                <a:gd name="connsiteX2" fmla="*/ 482600 w 1254760"/>
                <a:gd name="connsiteY2" fmla="*/ 1493520 h 2006600"/>
                <a:gd name="connsiteX3" fmla="*/ 518160 w 1254760"/>
                <a:gd name="connsiteY3" fmla="*/ 1564640 h 2006600"/>
                <a:gd name="connsiteX4" fmla="*/ 548640 w 1254760"/>
                <a:gd name="connsiteY4" fmla="*/ 1701800 h 2006600"/>
                <a:gd name="connsiteX5" fmla="*/ 584200 w 1254760"/>
                <a:gd name="connsiteY5" fmla="*/ 1991360 h 2006600"/>
                <a:gd name="connsiteX6" fmla="*/ 609600 w 1254760"/>
                <a:gd name="connsiteY6" fmla="*/ 2006600 h 2006600"/>
                <a:gd name="connsiteX7" fmla="*/ 645160 w 1254760"/>
                <a:gd name="connsiteY7" fmla="*/ 1996440 h 2006600"/>
                <a:gd name="connsiteX8" fmla="*/ 1158240 w 1254760"/>
                <a:gd name="connsiteY8" fmla="*/ 1762760 h 2006600"/>
                <a:gd name="connsiteX9" fmla="*/ 1188720 w 1254760"/>
                <a:gd name="connsiteY9" fmla="*/ 1661160 h 2006600"/>
                <a:gd name="connsiteX10" fmla="*/ 1224280 w 1254760"/>
                <a:gd name="connsiteY10" fmla="*/ 1584960 h 2006600"/>
                <a:gd name="connsiteX11" fmla="*/ 1254760 w 1254760"/>
                <a:gd name="connsiteY11" fmla="*/ 1524000 h 2006600"/>
                <a:gd name="connsiteX12" fmla="*/ 1225970 w 1254760"/>
                <a:gd name="connsiteY12" fmla="*/ 1443924 h 2006600"/>
                <a:gd name="connsiteX13" fmla="*/ 1010920 w 1254760"/>
                <a:gd name="connsiteY13" fmla="*/ 1224280 h 2006600"/>
                <a:gd name="connsiteX14" fmla="*/ 1092200 w 1254760"/>
                <a:gd name="connsiteY14" fmla="*/ 1163320 h 2006600"/>
                <a:gd name="connsiteX15" fmla="*/ 955040 w 1254760"/>
                <a:gd name="connsiteY15" fmla="*/ 995680 h 2006600"/>
                <a:gd name="connsiteX16" fmla="*/ 858520 w 1254760"/>
                <a:gd name="connsiteY16" fmla="*/ 1051560 h 2006600"/>
                <a:gd name="connsiteX17" fmla="*/ 685800 w 1254760"/>
                <a:gd name="connsiteY17" fmla="*/ 838200 h 2006600"/>
                <a:gd name="connsiteX18" fmla="*/ 1214120 w 1254760"/>
                <a:gd name="connsiteY18" fmla="*/ 787400 h 2006600"/>
                <a:gd name="connsiteX19" fmla="*/ 1219200 w 1254760"/>
                <a:gd name="connsiteY19" fmla="*/ 685800 h 2006600"/>
                <a:gd name="connsiteX20" fmla="*/ 1224280 w 1254760"/>
                <a:gd name="connsiteY20" fmla="*/ 614680 h 2006600"/>
                <a:gd name="connsiteX21" fmla="*/ 1219200 w 1254760"/>
                <a:gd name="connsiteY21" fmla="*/ 553720 h 2006600"/>
                <a:gd name="connsiteX22" fmla="*/ 1183640 w 1254760"/>
                <a:gd name="connsiteY22" fmla="*/ 462280 h 2006600"/>
                <a:gd name="connsiteX23" fmla="*/ 1178560 w 1254760"/>
                <a:gd name="connsiteY23" fmla="*/ 416560 h 2006600"/>
                <a:gd name="connsiteX24" fmla="*/ 1234440 w 1254760"/>
                <a:gd name="connsiteY24" fmla="*/ 218440 h 2006600"/>
                <a:gd name="connsiteX25" fmla="*/ 350520 w 1254760"/>
                <a:gd name="connsiteY25" fmla="*/ 0 h 2006600"/>
                <a:gd name="connsiteX26" fmla="*/ 452120 w 1254760"/>
                <a:gd name="connsiteY26" fmla="*/ 274320 h 2006600"/>
                <a:gd name="connsiteX27" fmla="*/ 370840 w 1254760"/>
                <a:gd name="connsiteY27" fmla="*/ 360680 h 2006600"/>
                <a:gd name="connsiteX28" fmla="*/ 553720 w 1254760"/>
                <a:gd name="connsiteY28" fmla="*/ 579120 h 2006600"/>
                <a:gd name="connsiteX29" fmla="*/ 142240 w 1254760"/>
                <a:gd name="connsiteY29" fmla="*/ 792480 h 2006600"/>
                <a:gd name="connsiteX30" fmla="*/ 167640 w 1254760"/>
                <a:gd name="connsiteY30" fmla="*/ 843280 h 2006600"/>
                <a:gd name="connsiteX31" fmla="*/ 0 w 1254760"/>
                <a:gd name="connsiteY31" fmla="*/ 909320 h 2006600"/>
                <a:gd name="connsiteX0" fmla="*/ 0 w 1254760"/>
                <a:gd name="connsiteY0" fmla="*/ 909320 h 2006600"/>
                <a:gd name="connsiteX1" fmla="*/ 447040 w 1254760"/>
                <a:gd name="connsiteY1" fmla="*/ 1432560 h 2006600"/>
                <a:gd name="connsiteX2" fmla="*/ 482600 w 1254760"/>
                <a:gd name="connsiteY2" fmla="*/ 1493520 h 2006600"/>
                <a:gd name="connsiteX3" fmla="*/ 518160 w 1254760"/>
                <a:gd name="connsiteY3" fmla="*/ 1564640 h 2006600"/>
                <a:gd name="connsiteX4" fmla="*/ 548640 w 1254760"/>
                <a:gd name="connsiteY4" fmla="*/ 1701800 h 2006600"/>
                <a:gd name="connsiteX5" fmla="*/ 584200 w 1254760"/>
                <a:gd name="connsiteY5" fmla="*/ 1991360 h 2006600"/>
                <a:gd name="connsiteX6" fmla="*/ 609600 w 1254760"/>
                <a:gd name="connsiteY6" fmla="*/ 2006600 h 2006600"/>
                <a:gd name="connsiteX7" fmla="*/ 1158240 w 1254760"/>
                <a:gd name="connsiteY7" fmla="*/ 1762760 h 2006600"/>
                <a:gd name="connsiteX8" fmla="*/ 1188720 w 1254760"/>
                <a:gd name="connsiteY8" fmla="*/ 1661160 h 2006600"/>
                <a:gd name="connsiteX9" fmla="*/ 1224280 w 1254760"/>
                <a:gd name="connsiteY9" fmla="*/ 1584960 h 2006600"/>
                <a:gd name="connsiteX10" fmla="*/ 1254760 w 1254760"/>
                <a:gd name="connsiteY10" fmla="*/ 1524000 h 2006600"/>
                <a:gd name="connsiteX11" fmla="*/ 1225970 w 1254760"/>
                <a:gd name="connsiteY11" fmla="*/ 1443924 h 2006600"/>
                <a:gd name="connsiteX12" fmla="*/ 1010920 w 1254760"/>
                <a:gd name="connsiteY12" fmla="*/ 1224280 h 2006600"/>
                <a:gd name="connsiteX13" fmla="*/ 1092200 w 1254760"/>
                <a:gd name="connsiteY13" fmla="*/ 1163320 h 2006600"/>
                <a:gd name="connsiteX14" fmla="*/ 955040 w 1254760"/>
                <a:gd name="connsiteY14" fmla="*/ 995680 h 2006600"/>
                <a:gd name="connsiteX15" fmla="*/ 858520 w 1254760"/>
                <a:gd name="connsiteY15" fmla="*/ 1051560 h 2006600"/>
                <a:gd name="connsiteX16" fmla="*/ 685800 w 1254760"/>
                <a:gd name="connsiteY16" fmla="*/ 838200 h 2006600"/>
                <a:gd name="connsiteX17" fmla="*/ 1214120 w 1254760"/>
                <a:gd name="connsiteY17" fmla="*/ 787400 h 2006600"/>
                <a:gd name="connsiteX18" fmla="*/ 1219200 w 1254760"/>
                <a:gd name="connsiteY18" fmla="*/ 685800 h 2006600"/>
                <a:gd name="connsiteX19" fmla="*/ 1224280 w 1254760"/>
                <a:gd name="connsiteY19" fmla="*/ 614680 h 2006600"/>
                <a:gd name="connsiteX20" fmla="*/ 1219200 w 1254760"/>
                <a:gd name="connsiteY20" fmla="*/ 553720 h 2006600"/>
                <a:gd name="connsiteX21" fmla="*/ 1183640 w 1254760"/>
                <a:gd name="connsiteY21" fmla="*/ 462280 h 2006600"/>
                <a:gd name="connsiteX22" fmla="*/ 1178560 w 1254760"/>
                <a:gd name="connsiteY22" fmla="*/ 416560 h 2006600"/>
                <a:gd name="connsiteX23" fmla="*/ 1234440 w 1254760"/>
                <a:gd name="connsiteY23" fmla="*/ 218440 h 2006600"/>
                <a:gd name="connsiteX24" fmla="*/ 350520 w 1254760"/>
                <a:gd name="connsiteY24" fmla="*/ 0 h 2006600"/>
                <a:gd name="connsiteX25" fmla="*/ 452120 w 1254760"/>
                <a:gd name="connsiteY25" fmla="*/ 274320 h 2006600"/>
                <a:gd name="connsiteX26" fmla="*/ 370840 w 1254760"/>
                <a:gd name="connsiteY26" fmla="*/ 360680 h 2006600"/>
                <a:gd name="connsiteX27" fmla="*/ 553720 w 1254760"/>
                <a:gd name="connsiteY27" fmla="*/ 579120 h 2006600"/>
                <a:gd name="connsiteX28" fmla="*/ 142240 w 1254760"/>
                <a:gd name="connsiteY28" fmla="*/ 792480 h 2006600"/>
                <a:gd name="connsiteX29" fmla="*/ 167640 w 1254760"/>
                <a:gd name="connsiteY29" fmla="*/ 843280 h 2006600"/>
                <a:gd name="connsiteX30" fmla="*/ 0 w 1254760"/>
                <a:gd name="connsiteY30" fmla="*/ 909320 h 2006600"/>
                <a:gd name="connsiteX0" fmla="*/ 0 w 1254760"/>
                <a:gd name="connsiteY0" fmla="*/ 909320 h 1991360"/>
                <a:gd name="connsiteX1" fmla="*/ 447040 w 1254760"/>
                <a:gd name="connsiteY1" fmla="*/ 1432560 h 1991360"/>
                <a:gd name="connsiteX2" fmla="*/ 482600 w 1254760"/>
                <a:gd name="connsiteY2" fmla="*/ 1493520 h 1991360"/>
                <a:gd name="connsiteX3" fmla="*/ 518160 w 1254760"/>
                <a:gd name="connsiteY3" fmla="*/ 1564640 h 1991360"/>
                <a:gd name="connsiteX4" fmla="*/ 548640 w 1254760"/>
                <a:gd name="connsiteY4" fmla="*/ 1701800 h 1991360"/>
                <a:gd name="connsiteX5" fmla="*/ 584200 w 1254760"/>
                <a:gd name="connsiteY5" fmla="*/ 1991360 h 1991360"/>
                <a:gd name="connsiteX6" fmla="*/ 1158240 w 1254760"/>
                <a:gd name="connsiteY6" fmla="*/ 1762760 h 1991360"/>
                <a:gd name="connsiteX7" fmla="*/ 1188720 w 1254760"/>
                <a:gd name="connsiteY7" fmla="*/ 1661160 h 1991360"/>
                <a:gd name="connsiteX8" fmla="*/ 1224280 w 1254760"/>
                <a:gd name="connsiteY8" fmla="*/ 1584960 h 1991360"/>
                <a:gd name="connsiteX9" fmla="*/ 1254760 w 1254760"/>
                <a:gd name="connsiteY9" fmla="*/ 1524000 h 1991360"/>
                <a:gd name="connsiteX10" fmla="*/ 1225970 w 1254760"/>
                <a:gd name="connsiteY10" fmla="*/ 1443924 h 1991360"/>
                <a:gd name="connsiteX11" fmla="*/ 1010920 w 1254760"/>
                <a:gd name="connsiteY11" fmla="*/ 1224280 h 1991360"/>
                <a:gd name="connsiteX12" fmla="*/ 1092200 w 1254760"/>
                <a:gd name="connsiteY12" fmla="*/ 1163320 h 1991360"/>
                <a:gd name="connsiteX13" fmla="*/ 955040 w 1254760"/>
                <a:gd name="connsiteY13" fmla="*/ 995680 h 1991360"/>
                <a:gd name="connsiteX14" fmla="*/ 858520 w 1254760"/>
                <a:gd name="connsiteY14" fmla="*/ 1051560 h 1991360"/>
                <a:gd name="connsiteX15" fmla="*/ 685800 w 1254760"/>
                <a:gd name="connsiteY15" fmla="*/ 838200 h 1991360"/>
                <a:gd name="connsiteX16" fmla="*/ 1214120 w 1254760"/>
                <a:gd name="connsiteY16" fmla="*/ 787400 h 1991360"/>
                <a:gd name="connsiteX17" fmla="*/ 1219200 w 1254760"/>
                <a:gd name="connsiteY17" fmla="*/ 685800 h 1991360"/>
                <a:gd name="connsiteX18" fmla="*/ 1224280 w 1254760"/>
                <a:gd name="connsiteY18" fmla="*/ 614680 h 1991360"/>
                <a:gd name="connsiteX19" fmla="*/ 1219200 w 1254760"/>
                <a:gd name="connsiteY19" fmla="*/ 553720 h 1991360"/>
                <a:gd name="connsiteX20" fmla="*/ 1183640 w 1254760"/>
                <a:gd name="connsiteY20" fmla="*/ 462280 h 1991360"/>
                <a:gd name="connsiteX21" fmla="*/ 1178560 w 1254760"/>
                <a:gd name="connsiteY21" fmla="*/ 416560 h 1991360"/>
                <a:gd name="connsiteX22" fmla="*/ 1234440 w 1254760"/>
                <a:gd name="connsiteY22" fmla="*/ 218440 h 1991360"/>
                <a:gd name="connsiteX23" fmla="*/ 350520 w 1254760"/>
                <a:gd name="connsiteY23" fmla="*/ 0 h 1991360"/>
                <a:gd name="connsiteX24" fmla="*/ 452120 w 1254760"/>
                <a:gd name="connsiteY24" fmla="*/ 274320 h 1991360"/>
                <a:gd name="connsiteX25" fmla="*/ 370840 w 1254760"/>
                <a:gd name="connsiteY25" fmla="*/ 360680 h 1991360"/>
                <a:gd name="connsiteX26" fmla="*/ 553720 w 1254760"/>
                <a:gd name="connsiteY26" fmla="*/ 579120 h 1991360"/>
                <a:gd name="connsiteX27" fmla="*/ 142240 w 1254760"/>
                <a:gd name="connsiteY27" fmla="*/ 792480 h 1991360"/>
                <a:gd name="connsiteX28" fmla="*/ 167640 w 1254760"/>
                <a:gd name="connsiteY28" fmla="*/ 843280 h 1991360"/>
                <a:gd name="connsiteX29" fmla="*/ 0 w 1254760"/>
                <a:gd name="connsiteY29" fmla="*/ 909320 h 1991360"/>
                <a:gd name="connsiteX0" fmla="*/ 0 w 1254760"/>
                <a:gd name="connsiteY0" fmla="*/ 909320 h 1762760"/>
                <a:gd name="connsiteX1" fmla="*/ 447040 w 1254760"/>
                <a:gd name="connsiteY1" fmla="*/ 1432560 h 1762760"/>
                <a:gd name="connsiteX2" fmla="*/ 482600 w 1254760"/>
                <a:gd name="connsiteY2" fmla="*/ 1493520 h 1762760"/>
                <a:gd name="connsiteX3" fmla="*/ 518160 w 1254760"/>
                <a:gd name="connsiteY3" fmla="*/ 1564640 h 1762760"/>
                <a:gd name="connsiteX4" fmla="*/ 548640 w 1254760"/>
                <a:gd name="connsiteY4" fmla="*/ 1701800 h 1762760"/>
                <a:gd name="connsiteX5" fmla="*/ 1158240 w 1254760"/>
                <a:gd name="connsiteY5" fmla="*/ 1762760 h 1762760"/>
                <a:gd name="connsiteX6" fmla="*/ 1188720 w 1254760"/>
                <a:gd name="connsiteY6" fmla="*/ 1661160 h 1762760"/>
                <a:gd name="connsiteX7" fmla="*/ 1224280 w 1254760"/>
                <a:gd name="connsiteY7" fmla="*/ 1584960 h 1762760"/>
                <a:gd name="connsiteX8" fmla="*/ 1254760 w 1254760"/>
                <a:gd name="connsiteY8" fmla="*/ 1524000 h 1762760"/>
                <a:gd name="connsiteX9" fmla="*/ 1225970 w 1254760"/>
                <a:gd name="connsiteY9" fmla="*/ 1443924 h 1762760"/>
                <a:gd name="connsiteX10" fmla="*/ 1010920 w 1254760"/>
                <a:gd name="connsiteY10" fmla="*/ 1224280 h 1762760"/>
                <a:gd name="connsiteX11" fmla="*/ 1092200 w 1254760"/>
                <a:gd name="connsiteY11" fmla="*/ 1163320 h 1762760"/>
                <a:gd name="connsiteX12" fmla="*/ 955040 w 1254760"/>
                <a:gd name="connsiteY12" fmla="*/ 995680 h 1762760"/>
                <a:gd name="connsiteX13" fmla="*/ 858520 w 1254760"/>
                <a:gd name="connsiteY13" fmla="*/ 1051560 h 1762760"/>
                <a:gd name="connsiteX14" fmla="*/ 685800 w 1254760"/>
                <a:gd name="connsiteY14" fmla="*/ 838200 h 1762760"/>
                <a:gd name="connsiteX15" fmla="*/ 1214120 w 1254760"/>
                <a:gd name="connsiteY15" fmla="*/ 787400 h 1762760"/>
                <a:gd name="connsiteX16" fmla="*/ 1219200 w 1254760"/>
                <a:gd name="connsiteY16" fmla="*/ 685800 h 1762760"/>
                <a:gd name="connsiteX17" fmla="*/ 1224280 w 1254760"/>
                <a:gd name="connsiteY17" fmla="*/ 614680 h 1762760"/>
                <a:gd name="connsiteX18" fmla="*/ 1219200 w 1254760"/>
                <a:gd name="connsiteY18" fmla="*/ 553720 h 1762760"/>
                <a:gd name="connsiteX19" fmla="*/ 1183640 w 1254760"/>
                <a:gd name="connsiteY19" fmla="*/ 462280 h 1762760"/>
                <a:gd name="connsiteX20" fmla="*/ 1178560 w 1254760"/>
                <a:gd name="connsiteY20" fmla="*/ 416560 h 1762760"/>
                <a:gd name="connsiteX21" fmla="*/ 1234440 w 1254760"/>
                <a:gd name="connsiteY21" fmla="*/ 218440 h 1762760"/>
                <a:gd name="connsiteX22" fmla="*/ 350520 w 1254760"/>
                <a:gd name="connsiteY22" fmla="*/ 0 h 1762760"/>
                <a:gd name="connsiteX23" fmla="*/ 452120 w 1254760"/>
                <a:gd name="connsiteY23" fmla="*/ 274320 h 1762760"/>
                <a:gd name="connsiteX24" fmla="*/ 370840 w 1254760"/>
                <a:gd name="connsiteY24" fmla="*/ 360680 h 1762760"/>
                <a:gd name="connsiteX25" fmla="*/ 553720 w 1254760"/>
                <a:gd name="connsiteY25" fmla="*/ 579120 h 1762760"/>
                <a:gd name="connsiteX26" fmla="*/ 142240 w 1254760"/>
                <a:gd name="connsiteY26" fmla="*/ 792480 h 1762760"/>
                <a:gd name="connsiteX27" fmla="*/ 167640 w 1254760"/>
                <a:gd name="connsiteY27" fmla="*/ 843280 h 1762760"/>
                <a:gd name="connsiteX28" fmla="*/ 0 w 1254760"/>
                <a:gd name="connsiteY28" fmla="*/ 909320 h 1762760"/>
                <a:gd name="connsiteX0" fmla="*/ 0 w 1254760"/>
                <a:gd name="connsiteY0" fmla="*/ 909320 h 1701800"/>
                <a:gd name="connsiteX1" fmla="*/ 447040 w 1254760"/>
                <a:gd name="connsiteY1" fmla="*/ 1432560 h 1701800"/>
                <a:gd name="connsiteX2" fmla="*/ 482600 w 1254760"/>
                <a:gd name="connsiteY2" fmla="*/ 1493520 h 1701800"/>
                <a:gd name="connsiteX3" fmla="*/ 518160 w 1254760"/>
                <a:gd name="connsiteY3" fmla="*/ 1564640 h 1701800"/>
                <a:gd name="connsiteX4" fmla="*/ 548640 w 1254760"/>
                <a:gd name="connsiteY4" fmla="*/ 1701800 h 1701800"/>
                <a:gd name="connsiteX5" fmla="*/ 1188720 w 1254760"/>
                <a:gd name="connsiteY5" fmla="*/ 1661160 h 1701800"/>
                <a:gd name="connsiteX6" fmla="*/ 1224280 w 1254760"/>
                <a:gd name="connsiteY6" fmla="*/ 1584960 h 1701800"/>
                <a:gd name="connsiteX7" fmla="*/ 1254760 w 1254760"/>
                <a:gd name="connsiteY7" fmla="*/ 1524000 h 1701800"/>
                <a:gd name="connsiteX8" fmla="*/ 1225970 w 1254760"/>
                <a:gd name="connsiteY8" fmla="*/ 1443924 h 1701800"/>
                <a:gd name="connsiteX9" fmla="*/ 1010920 w 1254760"/>
                <a:gd name="connsiteY9" fmla="*/ 1224280 h 1701800"/>
                <a:gd name="connsiteX10" fmla="*/ 1092200 w 1254760"/>
                <a:gd name="connsiteY10" fmla="*/ 1163320 h 1701800"/>
                <a:gd name="connsiteX11" fmla="*/ 955040 w 1254760"/>
                <a:gd name="connsiteY11" fmla="*/ 995680 h 1701800"/>
                <a:gd name="connsiteX12" fmla="*/ 858520 w 1254760"/>
                <a:gd name="connsiteY12" fmla="*/ 1051560 h 1701800"/>
                <a:gd name="connsiteX13" fmla="*/ 685800 w 1254760"/>
                <a:gd name="connsiteY13" fmla="*/ 838200 h 1701800"/>
                <a:gd name="connsiteX14" fmla="*/ 1214120 w 1254760"/>
                <a:gd name="connsiteY14" fmla="*/ 787400 h 1701800"/>
                <a:gd name="connsiteX15" fmla="*/ 1219200 w 1254760"/>
                <a:gd name="connsiteY15" fmla="*/ 685800 h 1701800"/>
                <a:gd name="connsiteX16" fmla="*/ 1224280 w 1254760"/>
                <a:gd name="connsiteY16" fmla="*/ 614680 h 1701800"/>
                <a:gd name="connsiteX17" fmla="*/ 1219200 w 1254760"/>
                <a:gd name="connsiteY17" fmla="*/ 553720 h 1701800"/>
                <a:gd name="connsiteX18" fmla="*/ 1183640 w 1254760"/>
                <a:gd name="connsiteY18" fmla="*/ 462280 h 1701800"/>
                <a:gd name="connsiteX19" fmla="*/ 1178560 w 1254760"/>
                <a:gd name="connsiteY19" fmla="*/ 416560 h 1701800"/>
                <a:gd name="connsiteX20" fmla="*/ 1234440 w 1254760"/>
                <a:gd name="connsiteY20" fmla="*/ 218440 h 1701800"/>
                <a:gd name="connsiteX21" fmla="*/ 350520 w 1254760"/>
                <a:gd name="connsiteY21" fmla="*/ 0 h 1701800"/>
                <a:gd name="connsiteX22" fmla="*/ 452120 w 1254760"/>
                <a:gd name="connsiteY22" fmla="*/ 274320 h 1701800"/>
                <a:gd name="connsiteX23" fmla="*/ 370840 w 1254760"/>
                <a:gd name="connsiteY23" fmla="*/ 360680 h 1701800"/>
                <a:gd name="connsiteX24" fmla="*/ 553720 w 1254760"/>
                <a:gd name="connsiteY24" fmla="*/ 579120 h 1701800"/>
                <a:gd name="connsiteX25" fmla="*/ 142240 w 1254760"/>
                <a:gd name="connsiteY25" fmla="*/ 792480 h 1701800"/>
                <a:gd name="connsiteX26" fmla="*/ 167640 w 1254760"/>
                <a:gd name="connsiteY26" fmla="*/ 843280 h 1701800"/>
                <a:gd name="connsiteX27" fmla="*/ 0 w 1254760"/>
                <a:gd name="connsiteY27" fmla="*/ 909320 h 1701800"/>
                <a:gd name="connsiteX0" fmla="*/ 0 w 1254760"/>
                <a:gd name="connsiteY0" fmla="*/ 909320 h 1701800"/>
                <a:gd name="connsiteX1" fmla="*/ 447040 w 1254760"/>
                <a:gd name="connsiteY1" fmla="*/ 1432560 h 1701800"/>
                <a:gd name="connsiteX2" fmla="*/ 482600 w 1254760"/>
                <a:gd name="connsiteY2" fmla="*/ 1493520 h 1701800"/>
                <a:gd name="connsiteX3" fmla="*/ 518160 w 1254760"/>
                <a:gd name="connsiteY3" fmla="*/ 1564640 h 1701800"/>
                <a:gd name="connsiteX4" fmla="*/ 548640 w 1254760"/>
                <a:gd name="connsiteY4" fmla="*/ 1701800 h 1701800"/>
                <a:gd name="connsiteX5" fmla="*/ 1224280 w 1254760"/>
                <a:gd name="connsiteY5" fmla="*/ 1584960 h 1701800"/>
                <a:gd name="connsiteX6" fmla="*/ 1254760 w 1254760"/>
                <a:gd name="connsiteY6" fmla="*/ 1524000 h 1701800"/>
                <a:gd name="connsiteX7" fmla="*/ 1225970 w 1254760"/>
                <a:gd name="connsiteY7" fmla="*/ 1443924 h 1701800"/>
                <a:gd name="connsiteX8" fmla="*/ 1010920 w 1254760"/>
                <a:gd name="connsiteY8" fmla="*/ 1224280 h 1701800"/>
                <a:gd name="connsiteX9" fmla="*/ 1092200 w 1254760"/>
                <a:gd name="connsiteY9" fmla="*/ 1163320 h 1701800"/>
                <a:gd name="connsiteX10" fmla="*/ 955040 w 1254760"/>
                <a:gd name="connsiteY10" fmla="*/ 995680 h 1701800"/>
                <a:gd name="connsiteX11" fmla="*/ 858520 w 1254760"/>
                <a:gd name="connsiteY11" fmla="*/ 1051560 h 1701800"/>
                <a:gd name="connsiteX12" fmla="*/ 685800 w 1254760"/>
                <a:gd name="connsiteY12" fmla="*/ 838200 h 1701800"/>
                <a:gd name="connsiteX13" fmla="*/ 1214120 w 1254760"/>
                <a:gd name="connsiteY13" fmla="*/ 787400 h 1701800"/>
                <a:gd name="connsiteX14" fmla="*/ 1219200 w 1254760"/>
                <a:gd name="connsiteY14" fmla="*/ 685800 h 1701800"/>
                <a:gd name="connsiteX15" fmla="*/ 1224280 w 1254760"/>
                <a:gd name="connsiteY15" fmla="*/ 614680 h 1701800"/>
                <a:gd name="connsiteX16" fmla="*/ 1219200 w 1254760"/>
                <a:gd name="connsiteY16" fmla="*/ 553720 h 1701800"/>
                <a:gd name="connsiteX17" fmla="*/ 1183640 w 1254760"/>
                <a:gd name="connsiteY17" fmla="*/ 462280 h 1701800"/>
                <a:gd name="connsiteX18" fmla="*/ 1178560 w 1254760"/>
                <a:gd name="connsiteY18" fmla="*/ 416560 h 1701800"/>
                <a:gd name="connsiteX19" fmla="*/ 1234440 w 1254760"/>
                <a:gd name="connsiteY19" fmla="*/ 218440 h 1701800"/>
                <a:gd name="connsiteX20" fmla="*/ 350520 w 1254760"/>
                <a:gd name="connsiteY20" fmla="*/ 0 h 1701800"/>
                <a:gd name="connsiteX21" fmla="*/ 452120 w 1254760"/>
                <a:gd name="connsiteY21" fmla="*/ 274320 h 1701800"/>
                <a:gd name="connsiteX22" fmla="*/ 370840 w 1254760"/>
                <a:gd name="connsiteY22" fmla="*/ 360680 h 1701800"/>
                <a:gd name="connsiteX23" fmla="*/ 553720 w 1254760"/>
                <a:gd name="connsiteY23" fmla="*/ 579120 h 1701800"/>
                <a:gd name="connsiteX24" fmla="*/ 142240 w 1254760"/>
                <a:gd name="connsiteY24" fmla="*/ 792480 h 1701800"/>
                <a:gd name="connsiteX25" fmla="*/ 167640 w 1254760"/>
                <a:gd name="connsiteY25" fmla="*/ 843280 h 1701800"/>
                <a:gd name="connsiteX26" fmla="*/ 0 w 1254760"/>
                <a:gd name="connsiteY26" fmla="*/ 909320 h 1701800"/>
                <a:gd name="connsiteX0" fmla="*/ 0 w 1254760"/>
                <a:gd name="connsiteY0" fmla="*/ 909320 h 1701800"/>
                <a:gd name="connsiteX1" fmla="*/ 447040 w 1254760"/>
                <a:gd name="connsiteY1" fmla="*/ 1432560 h 1701800"/>
                <a:gd name="connsiteX2" fmla="*/ 482600 w 1254760"/>
                <a:gd name="connsiteY2" fmla="*/ 1493520 h 1701800"/>
                <a:gd name="connsiteX3" fmla="*/ 518160 w 1254760"/>
                <a:gd name="connsiteY3" fmla="*/ 1564640 h 1701800"/>
                <a:gd name="connsiteX4" fmla="*/ 548640 w 1254760"/>
                <a:gd name="connsiteY4" fmla="*/ 1701800 h 1701800"/>
                <a:gd name="connsiteX5" fmla="*/ 1254760 w 1254760"/>
                <a:gd name="connsiteY5" fmla="*/ 1524000 h 1701800"/>
                <a:gd name="connsiteX6" fmla="*/ 1225970 w 1254760"/>
                <a:gd name="connsiteY6" fmla="*/ 1443924 h 1701800"/>
                <a:gd name="connsiteX7" fmla="*/ 1010920 w 1254760"/>
                <a:gd name="connsiteY7" fmla="*/ 1224280 h 1701800"/>
                <a:gd name="connsiteX8" fmla="*/ 1092200 w 1254760"/>
                <a:gd name="connsiteY8" fmla="*/ 1163320 h 1701800"/>
                <a:gd name="connsiteX9" fmla="*/ 955040 w 1254760"/>
                <a:gd name="connsiteY9" fmla="*/ 995680 h 1701800"/>
                <a:gd name="connsiteX10" fmla="*/ 858520 w 1254760"/>
                <a:gd name="connsiteY10" fmla="*/ 1051560 h 1701800"/>
                <a:gd name="connsiteX11" fmla="*/ 685800 w 1254760"/>
                <a:gd name="connsiteY11" fmla="*/ 838200 h 1701800"/>
                <a:gd name="connsiteX12" fmla="*/ 1214120 w 1254760"/>
                <a:gd name="connsiteY12" fmla="*/ 787400 h 1701800"/>
                <a:gd name="connsiteX13" fmla="*/ 1219200 w 1254760"/>
                <a:gd name="connsiteY13" fmla="*/ 685800 h 1701800"/>
                <a:gd name="connsiteX14" fmla="*/ 1224280 w 1254760"/>
                <a:gd name="connsiteY14" fmla="*/ 614680 h 1701800"/>
                <a:gd name="connsiteX15" fmla="*/ 1219200 w 1254760"/>
                <a:gd name="connsiteY15" fmla="*/ 553720 h 1701800"/>
                <a:gd name="connsiteX16" fmla="*/ 1183640 w 1254760"/>
                <a:gd name="connsiteY16" fmla="*/ 462280 h 1701800"/>
                <a:gd name="connsiteX17" fmla="*/ 1178560 w 1254760"/>
                <a:gd name="connsiteY17" fmla="*/ 416560 h 1701800"/>
                <a:gd name="connsiteX18" fmla="*/ 1234440 w 1254760"/>
                <a:gd name="connsiteY18" fmla="*/ 218440 h 1701800"/>
                <a:gd name="connsiteX19" fmla="*/ 350520 w 1254760"/>
                <a:gd name="connsiteY19" fmla="*/ 0 h 1701800"/>
                <a:gd name="connsiteX20" fmla="*/ 452120 w 1254760"/>
                <a:gd name="connsiteY20" fmla="*/ 274320 h 1701800"/>
                <a:gd name="connsiteX21" fmla="*/ 370840 w 1254760"/>
                <a:gd name="connsiteY21" fmla="*/ 360680 h 1701800"/>
                <a:gd name="connsiteX22" fmla="*/ 553720 w 1254760"/>
                <a:gd name="connsiteY22" fmla="*/ 579120 h 1701800"/>
                <a:gd name="connsiteX23" fmla="*/ 142240 w 1254760"/>
                <a:gd name="connsiteY23" fmla="*/ 792480 h 1701800"/>
                <a:gd name="connsiteX24" fmla="*/ 167640 w 1254760"/>
                <a:gd name="connsiteY24" fmla="*/ 843280 h 1701800"/>
                <a:gd name="connsiteX25" fmla="*/ 0 w 1254760"/>
                <a:gd name="connsiteY25" fmla="*/ 909320 h 1701800"/>
                <a:gd name="connsiteX0" fmla="*/ 0 w 1234440"/>
                <a:gd name="connsiteY0" fmla="*/ 909320 h 1701800"/>
                <a:gd name="connsiteX1" fmla="*/ 447040 w 1234440"/>
                <a:gd name="connsiteY1" fmla="*/ 1432560 h 1701800"/>
                <a:gd name="connsiteX2" fmla="*/ 482600 w 1234440"/>
                <a:gd name="connsiteY2" fmla="*/ 1493520 h 1701800"/>
                <a:gd name="connsiteX3" fmla="*/ 518160 w 1234440"/>
                <a:gd name="connsiteY3" fmla="*/ 1564640 h 1701800"/>
                <a:gd name="connsiteX4" fmla="*/ 548640 w 1234440"/>
                <a:gd name="connsiteY4" fmla="*/ 1701800 h 1701800"/>
                <a:gd name="connsiteX5" fmla="*/ 1225970 w 1234440"/>
                <a:gd name="connsiteY5" fmla="*/ 1443924 h 1701800"/>
                <a:gd name="connsiteX6" fmla="*/ 1010920 w 1234440"/>
                <a:gd name="connsiteY6" fmla="*/ 1224280 h 1701800"/>
                <a:gd name="connsiteX7" fmla="*/ 1092200 w 1234440"/>
                <a:gd name="connsiteY7" fmla="*/ 1163320 h 1701800"/>
                <a:gd name="connsiteX8" fmla="*/ 955040 w 1234440"/>
                <a:gd name="connsiteY8" fmla="*/ 995680 h 1701800"/>
                <a:gd name="connsiteX9" fmla="*/ 858520 w 1234440"/>
                <a:gd name="connsiteY9" fmla="*/ 1051560 h 1701800"/>
                <a:gd name="connsiteX10" fmla="*/ 685800 w 1234440"/>
                <a:gd name="connsiteY10" fmla="*/ 838200 h 1701800"/>
                <a:gd name="connsiteX11" fmla="*/ 1214120 w 1234440"/>
                <a:gd name="connsiteY11" fmla="*/ 787400 h 1701800"/>
                <a:gd name="connsiteX12" fmla="*/ 1219200 w 1234440"/>
                <a:gd name="connsiteY12" fmla="*/ 685800 h 1701800"/>
                <a:gd name="connsiteX13" fmla="*/ 1224280 w 1234440"/>
                <a:gd name="connsiteY13" fmla="*/ 614680 h 1701800"/>
                <a:gd name="connsiteX14" fmla="*/ 1219200 w 1234440"/>
                <a:gd name="connsiteY14" fmla="*/ 553720 h 1701800"/>
                <a:gd name="connsiteX15" fmla="*/ 1183640 w 1234440"/>
                <a:gd name="connsiteY15" fmla="*/ 462280 h 1701800"/>
                <a:gd name="connsiteX16" fmla="*/ 1178560 w 1234440"/>
                <a:gd name="connsiteY16" fmla="*/ 416560 h 1701800"/>
                <a:gd name="connsiteX17" fmla="*/ 1234440 w 1234440"/>
                <a:gd name="connsiteY17" fmla="*/ 218440 h 1701800"/>
                <a:gd name="connsiteX18" fmla="*/ 350520 w 1234440"/>
                <a:gd name="connsiteY18" fmla="*/ 0 h 1701800"/>
                <a:gd name="connsiteX19" fmla="*/ 452120 w 1234440"/>
                <a:gd name="connsiteY19" fmla="*/ 274320 h 1701800"/>
                <a:gd name="connsiteX20" fmla="*/ 370840 w 1234440"/>
                <a:gd name="connsiteY20" fmla="*/ 360680 h 1701800"/>
                <a:gd name="connsiteX21" fmla="*/ 553720 w 1234440"/>
                <a:gd name="connsiteY21" fmla="*/ 579120 h 1701800"/>
                <a:gd name="connsiteX22" fmla="*/ 142240 w 1234440"/>
                <a:gd name="connsiteY22" fmla="*/ 792480 h 1701800"/>
                <a:gd name="connsiteX23" fmla="*/ 167640 w 1234440"/>
                <a:gd name="connsiteY23" fmla="*/ 843280 h 1701800"/>
                <a:gd name="connsiteX24" fmla="*/ 0 w 1234440"/>
                <a:gd name="connsiteY24" fmla="*/ 909320 h 1701800"/>
                <a:gd name="connsiteX0" fmla="*/ 0 w 1234440"/>
                <a:gd name="connsiteY0" fmla="*/ 909320 h 1701800"/>
                <a:gd name="connsiteX1" fmla="*/ 447040 w 1234440"/>
                <a:gd name="connsiteY1" fmla="*/ 1432560 h 1701800"/>
                <a:gd name="connsiteX2" fmla="*/ 482600 w 1234440"/>
                <a:gd name="connsiteY2" fmla="*/ 1493520 h 1701800"/>
                <a:gd name="connsiteX3" fmla="*/ 518160 w 1234440"/>
                <a:gd name="connsiteY3" fmla="*/ 1564640 h 1701800"/>
                <a:gd name="connsiteX4" fmla="*/ 548640 w 1234440"/>
                <a:gd name="connsiteY4" fmla="*/ 1701800 h 1701800"/>
                <a:gd name="connsiteX5" fmla="*/ 1137953 w 1234440"/>
                <a:gd name="connsiteY5" fmla="*/ 1399915 h 1701800"/>
                <a:gd name="connsiteX6" fmla="*/ 1010920 w 1234440"/>
                <a:gd name="connsiteY6" fmla="*/ 1224280 h 1701800"/>
                <a:gd name="connsiteX7" fmla="*/ 1092200 w 1234440"/>
                <a:gd name="connsiteY7" fmla="*/ 1163320 h 1701800"/>
                <a:gd name="connsiteX8" fmla="*/ 955040 w 1234440"/>
                <a:gd name="connsiteY8" fmla="*/ 995680 h 1701800"/>
                <a:gd name="connsiteX9" fmla="*/ 858520 w 1234440"/>
                <a:gd name="connsiteY9" fmla="*/ 1051560 h 1701800"/>
                <a:gd name="connsiteX10" fmla="*/ 685800 w 1234440"/>
                <a:gd name="connsiteY10" fmla="*/ 838200 h 1701800"/>
                <a:gd name="connsiteX11" fmla="*/ 1214120 w 1234440"/>
                <a:gd name="connsiteY11" fmla="*/ 787400 h 1701800"/>
                <a:gd name="connsiteX12" fmla="*/ 1219200 w 1234440"/>
                <a:gd name="connsiteY12" fmla="*/ 685800 h 1701800"/>
                <a:gd name="connsiteX13" fmla="*/ 1224280 w 1234440"/>
                <a:gd name="connsiteY13" fmla="*/ 614680 h 1701800"/>
                <a:gd name="connsiteX14" fmla="*/ 1219200 w 1234440"/>
                <a:gd name="connsiteY14" fmla="*/ 553720 h 1701800"/>
                <a:gd name="connsiteX15" fmla="*/ 1183640 w 1234440"/>
                <a:gd name="connsiteY15" fmla="*/ 462280 h 1701800"/>
                <a:gd name="connsiteX16" fmla="*/ 1178560 w 1234440"/>
                <a:gd name="connsiteY16" fmla="*/ 416560 h 1701800"/>
                <a:gd name="connsiteX17" fmla="*/ 1234440 w 1234440"/>
                <a:gd name="connsiteY17" fmla="*/ 218440 h 1701800"/>
                <a:gd name="connsiteX18" fmla="*/ 350520 w 1234440"/>
                <a:gd name="connsiteY18" fmla="*/ 0 h 1701800"/>
                <a:gd name="connsiteX19" fmla="*/ 452120 w 1234440"/>
                <a:gd name="connsiteY19" fmla="*/ 274320 h 1701800"/>
                <a:gd name="connsiteX20" fmla="*/ 370840 w 1234440"/>
                <a:gd name="connsiteY20" fmla="*/ 360680 h 1701800"/>
                <a:gd name="connsiteX21" fmla="*/ 553720 w 1234440"/>
                <a:gd name="connsiteY21" fmla="*/ 579120 h 1701800"/>
                <a:gd name="connsiteX22" fmla="*/ 142240 w 1234440"/>
                <a:gd name="connsiteY22" fmla="*/ 792480 h 1701800"/>
                <a:gd name="connsiteX23" fmla="*/ 167640 w 1234440"/>
                <a:gd name="connsiteY23" fmla="*/ 843280 h 1701800"/>
                <a:gd name="connsiteX24" fmla="*/ 0 w 1234440"/>
                <a:gd name="connsiteY24" fmla="*/ 909320 h 1701800"/>
                <a:gd name="connsiteX0" fmla="*/ 0 w 1234440"/>
                <a:gd name="connsiteY0" fmla="*/ 909320 h 1701800"/>
                <a:gd name="connsiteX1" fmla="*/ 447040 w 1234440"/>
                <a:gd name="connsiteY1" fmla="*/ 1432560 h 1701800"/>
                <a:gd name="connsiteX2" fmla="*/ 482600 w 1234440"/>
                <a:gd name="connsiteY2" fmla="*/ 1493520 h 1701800"/>
                <a:gd name="connsiteX3" fmla="*/ 518160 w 1234440"/>
                <a:gd name="connsiteY3" fmla="*/ 1564640 h 1701800"/>
                <a:gd name="connsiteX4" fmla="*/ 548640 w 1234440"/>
                <a:gd name="connsiteY4" fmla="*/ 1701800 h 1701800"/>
                <a:gd name="connsiteX5" fmla="*/ 1123283 w 1234440"/>
                <a:gd name="connsiteY5" fmla="*/ 1414585 h 1701800"/>
                <a:gd name="connsiteX6" fmla="*/ 1010920 w 1234440"/>
                <a:gd name="connsiteY6" fmla="*/ 1224280 h 1701800"/>
                <a:gd name="connsiteX7" fmla="*/ 1092200 w 1234440"/>
                <a:gd name="connsiteY7" fmla="*/ 1163320 h 1701800"/>
                <a:gd name="connsiteX8" fmla="*/ 955040 w 1234440"/>
                <a:gd name="connsiteY8" fmla="*/ 995680 h 1701800"/>
                <a:gd name="connsiteX9" fmla="*/ 858520 w 1234440"/>
                <a:gd name="connsiteY9" fmla="*/ 1051560 h 1701800"/>
                <a:gd name="connsiteX10" fmla="*/ 685800 w 1234440"/>
                <a:gd name="connsiteY10" fmla="*/ 838200 h 1701800"/>
                <a:gd name="connsiteX11" fmla="*/ 1214120 w 1234440"/>
                <a:gd name="connsiteY11" fmla="*/ 787400 h 1701800"/>
                <a:gd name="connsiteX12" fmla="*/ 1219200 w 1234440"/>
                <a:gd name="connsiteY12" fmla="*/ 685800 h 1701800"/>
                <a:gd name="connsiteX13" fmla="*/ 1224280 w 1234440"/>
                <a:gd name="connsiteY13" fmla="*/ 614680 h 1701800"/>
                <a:gd name="connsiteX14" fmla="*/ 1219200 w 1234440"/>
                <a:gd name="connsiteY14" fmla="*/ 553720 h 1701800"/>
                <a:gd name="connsiteX15" fmla="*/ 1183640 w 1234440"/>
                <a:gd name="connsiteY15" fmla="*/ 462280 h 1701800"/>
                <a:gd name="connsiteX16" fmla="*/ 1178560 w 1234440"/>
                <a:gd name="connsiteY16" fmla="*/ 416560 h 1701800"/>
                <a:gd name="connsiteX17" fmla="*/ 1234440 w 1234440"/>
                <a:gd name="connsiteY17" fmla="*/ 218440 h 1701800"/>
                <a:gd name="connsiteX18" fmla="*/ 350520 w 1234440"/>
                <a:gd name="connsiteY18" fmla="*/ 0 h 1701800"/>
                <a:gd name="connsiteX19" fmla="*/ 452120 w 1234440"/>
                <a:gd name="connsiteY19" fmla="*/ 274320 h 1701800"/>
                <a:gd name="connsiteX20" fmla="*/ 370840 w 1234440"/>
                <a:gd name="connsiteY20" fmla="*/ 360680 h 1701800"/>
                <a:gd name="connsiteX21" fmla="*/ 553720 w 1234440"/>
                <a:gd name="connsiteY21" fmla="*/ 579120 h 1701800"/>
                <a:gd name="connsiteX22" fmla="*/ 142240 w 1234440"/>
                <a:gd name="connsiteY22" fmla="*/ 792480 h 1701800"/>
                <a:gd name="connsiteX23" fmla="*/ 167640 w 1234440"/>
                <a:gd name="connsiteY23" fmla="*/ 843280 h 1701800"/>
                <a:gd name="connsiteX24" fmla="*/ 0 w 1234440"/>
                <a:gd name="connsiteY24" fmla="*/ 909320 h 1701800"/>
                <a:gd name="connsiteX0" fmla="*/ 0 w 1234440"/>
                <a:gd name="connsiteY0" fmla="*/ 909320 h 1701800"/>
                <a:gd name="connsiteX1" fmla="*/ 447040 w 1234440"/>
                <a:gd name="connsiteY1" fmla="*/ 1432560 h 1701800"/>
                <a:gd name="connsiteX2" fmla="*/ 482600 w 1234440"/>
                <a:gd name="connsiteY2" fmla="*/ 1493520 h 1701800"/>
                <a:gd name="connsiteX3" fmla="*/ 518160 w 1234440"/>
                <a:gd name="connsiteY3" fmla="*/ 1564640 h 1701800"/>
                <a:gd name="connsiteX4" fmla="*/ 548640 w 1234440"/>
                <a:gd name="connsiteY4" fmla="*/ 1701800 h 1701800"/>
                <a:gd name="connsiteX5" fmla="*/ 1157511 w 1234440"/>
                <a:gd name="connsiteY5" fmla="*/ 1414585 h 1701800"/>
                <a:gd name="connsiteX6" fmla="*/ 1010920 w 1234440"/>
                <a:gd name="connsiteY6" fmla="*/ 1224280 h 1701800"/>
                <a:gd name="connsiteX7" fmla="*/ 1092200 w 1234440"/>
                <a:gd name="connsiteY7" fmla="*/ 1163320 h 1701800"/>
                <a:gd name="connsiteX8" fmla="*/ 955040 w 1234440"/>
                <a:gd name="connsiteY8" fmla="*/ 995680 h 1701800"/>
                <a:gd name="connsiteX9" fmla="*/ 858520 w 1234440"/>
                <a:gd name="connsiteY9" fmla="*/ 1051560 h 1701800"/>
                <a:gd name="connsiteX10" fmla="*/ 685800 w 1234440"/>
                <a:gd name="connsiteY10" fmla="*/ 838200 h 1701800"/>
                <a:gd name="connsiteX11" fmla="*/ 1214120 w 1234440"/>
                <a:gd name="connsiteY11" fmla="*/ 787400 h 1701800"/>
                <a:gd name="connsiteX12" fmla="*/ 1219200 w 1234440"/>
                <a:gd name="connsiteY12" fmla="*/ 685800 h 1701800"/>
                <a:gd name="connsiteX13" fmla="*/ 1224280 w 1234440"/>
                <a:gd name="connsiteY13" fmla="*/ 614680 h 1701800"/>
                <a:gd name="connsiteX14" fmla="*/ 1219200 w 1234440"/>
                <a:gd name="connsiteY14" fmla="*/ 553720 h 1701800"/>
                <a:gd name="connsiteX15" fmla="*/ 1183640 w 1234440"/>
                <a:gd name="connsiteY15" fmla="*/ 462280 h 1701800"/>
                <a:gd name="connsiteX16" fmla="*/ 1178560 w 1234440"/>
                <a:gd name="connsiteY16" fmla="*/ 416560 h 1701800"/>
                <a:gd name="connsiteX17" fmla="*/ 1234440 w 1234440"/>
                <a:gd name="connsiteY17" fmla="*/ 218440 h 1701800"/>
                <a:gd name="connsiteX18" fmla="*/ 350520 w 1234440"/>
                <a:gd name="connsiteY18" fmla="*/ 0 h 1701800"/>
                <a:gd name="connsiteX19" fmla="*/ 452120 w 1234440"/>
                <a:gd name="connsiteY19" fmla="*/ 274320 h 1701800"/>
                <a:gd name="connsiteX20" fmla="*/ 370840 w 1234440"/>
                <a:gd name="connsiteY20" fmla="*/ 360680 h 1701800"/>
                <a:gd name="connsiteX21" fmla="*/ 553720 w 1234440"/>
                <a:gd name="connsiteY21" fmla="*/ 579120 h 1701800"/>
                <a:gd name="connsiteX22" fmla="*/ 142240 w 1234440"/>
                <a:gd name="connsiteY22" fmla="*/ 792480 h 1701800"/>
                <a:gd name="connsiteX23" fmla="*/ 167640 w 1234440"/>
                <a:gd name="connsiteY23" fmla="*/ 843280 h 1701800"/>
                <a:gd name="connsiteX24" fmla="*/ 0 w 1234440"/>
                <a:gd name="connsiteY24" fmla="*/ 909320 h 1701800"/>
                <a:gd name="connsiteX0" fmla="*/ 0 w 1234440"/>
                <a:gd name="connsiteY0" fmla="*/ 909320 h 1682240"/>
                <a:gd name="connsiteX1" fmla="*/ 447040 w 1234440"/>
                <a:gd name="connsiteY1" fmla="*/ 1432560 h 1682240"/>
                <a:gd name="connsiteX2" fmla="*/ 482600 w 1234440"/>
                <a:gd name="connsiteY2" fmla="*/ 1493520 h 1682240"/>
                <a:gd name="connsiteX3" fmla="*/ 518160 w 1234440"/>
                <a:gd name="connsiteY3" fmla="*/ 1564640 h 1682240"/>
                <a:gd name="connsiteX4" fmla="*/ 548640 w 1234440"/>
                <a:gd name="connsiteY4" fmla="*/ 1682240 h 1682240"/>
                <a:gd name="connsiteX5" fmla="*/ 1157511 w 1234440"/>
                <a:gd name="connsiteY5" fmla="*/ 1414585 h 1682240"/>
                <a:gd name="connsiteX6" fmla="*/ 1010920 w 1234440"/>
                <a:gd name="connsiteY6" fmla="*/ 1224280 h 1682240"/>
                <a:gd name="connsiteX7" fmla="*/ 1092200 w 1234440"/>
                <a:gd name="connsiteY7" fmla="*/ 1163320 h 1682240"/>
                <a:gd name="connsiteX8" fmla="*/ 955040 w 1234440"/>
                <a:gd name="connsiteY8" fmla="*/ 995680 h 1682240"/>
                <a:gd name="connsiteX9" fmla="*/ 858520 w 1234440"/>
                <a:gd name="connsiteY9" fmla="*/ 1051560 h 1682240"/>
                <a:gd name="connsiteX10" fmla="*/ 685800 w 1234440"/>
                <a:gd name="connsiteY10" fmla="*/ 838200 h 1682240"/>
                <a:gd name="connsiteX11" fmla="*/ 1214120 w 1234440"/>
                <a:gd name="connsiteY11" fmla="*/ 787400 h 1682240"/>
                <a:gd name="connsiteX12" fmla="*/ 1219200 w 1234440"/>
                <a:gd name="connsiteY12" fmla="*/ 685800 h 1682240"/>
                <a:gd name="connsiteX13" fmla="*/ 1224280 w 1234440"/>
                <a:gd name="connsiteY13" fmla="*/ 614680 h 1682240"/>
                <a:gd name="connsiteX14" fmla="*/ 1219200 w 1234440"/>
                <a:gd name="connsiteY14" fmla="*/ 553720 h 1682240"/>
                <a:gd name="connsiteX15" fmla="*/ 1183640 w 1234440"/>
                <a:gd name="connsiteY15" fmla="*/ 462280 h 1682240"/>
                <a:gd name="connsiteX16" fmla="*/ 1178560 w 1234440"/>
                <a:gd name="connsiteY16" fmla="*/ 416560 h 1682240"/>
                <a:gd name="connsiteX17" fmla="*/ 1234440 w 1234440"/>
                <a:gd name="connsiteY17" fmla="*/ 218440 h 1682240"/>
                <a:gd name="connsiteX18" fmla="*/ 350520 w 1234440"/>
                <a:gd name="connsiteY18" fmla="*/ 0 h 1682240"/>
                <a:gd name="connsiteX19" fmla="*/ 452120 w 1234440"/>
                <a:gd name="connsiteY19" fmla="*/ 274320 h 1682240"/>
                <a:gd name="connsiteX20" fmla="*/ 370840 w 1234440"/>
                <a:gd name="connsiteY20" fmla="*/ 360680 h 1682240"/>
                <a:gd name="connsiteX21" fmla="*/ 553720 w 1234440"/>
                <a:gd name="connsiteY21" fmla="*/ 579120 h 1682240"/>
                <a:gd name="connsiteX22" fmla="*/ 142240 w 1234440"/>
                <a:gd name="connsiteY22" fmla="*/ 792480 h 1682240"/>
                <a:gd name="connsiteX23" fmla="*/ 167640 w 1234440"/>
                <a:gd name="connsiteY23" fmla="*/ 843280 h 1682240"/>
                <a:gd name="connsiteX24" fmla="*/ 0 w 1234440"/>
                <a:gd name="connsiteY24" fmla="*/ 909320 h 1682240"/>
                <a:gd name="connsiteX0" fmla="*/ 0 w 1234440"/>
                <a:gd name="connsiteY0" fmla="*/ 909320 h 1682240"/>
                <a:gd name="connsiteX1" fmla="*/ 271403 w 1234440"/>
                <a:gd name="connsiteY1" fmla="*/ 1227752 h 1682240"/>
                <a:gd name="connsiteX2" fmla="*/ 447040 w 1234440"/>
                <a:gd name="connsiteY2" fmla="*/ 1432560 h 1682240"/>
                <a:gd name="connsiteX3" fmla="*/ 482600 w 1234440"/>
                <a:gd name="connsiteY3" fmla="*/ 1493520 h 1682240"/>
                <a:gd name="connsiteX4" fmla="*/ 518160 w 1234440"/>
                <a:gd name="connsiteY4" fmla="*/ 1564640 h 1682240"/>
                <a:gd name="connsiteX5" fmla="*/ 548640 w 1234440"/>
                <a:gd name="connsiteY5" fmla="*/ 1682240 h 1682240"/>
                <a:gd name="connsiteX6" fmla="*/ 1157511 w 1234440"/>
                <a:gd name="connsiteY6" fmla="*/ 1414585 h 1682240"/>
                <a:gd name="connsiteX7" fmla="*/ 1010920 w 1234440"/>
                <a:gd name="connsiteY7" fmla="*/ 1224280 h 1682240"/>
                <a:gd name="connsiteX8" fmla="*/ 1092200 w 1234440"/>
                <a:gd name="connsiteY8" fmla="*/ 1163320 h 1682240"/>
                <a:gd name="connsiteX9" fmla="*/ 955040 w 1234440"/>
                <a:gd name="connsiteY9" fmla="*/ 995680 h 1682240"/>
                <a:gd name="connsiteX10" fmla="*/ 858520 w 1234440"/>
                <a:gd name="connsiteY10" fmla="*/ 1051560 h 1682240"/>
                <a:gd name="connsiteX11" fmla="*/ 685800 w 1234440"/>
                <a:gd name="connsiteY11" fmla="*/ 838200 h 1682240"/>
                <a:gd name="connsiteX12" fmla="*/ 1214120 w 1234440"/>
                <a:gd name="connsiteY12" fmla="*/ 787400 h 1682240"/>
                <a:gd name="connsiteX13" fmla="*/ 1219200 w 1234440"/>
                <a:gd name="connsiteY13" fmla="*/ 685800 h 1682240"/>
                <a:gd name="connsiteX14" fmla="*/ 1224280 w 1234440"/>
                <a:gd name="connsiteY14" fmla="*/ 614680 h 1682240"/>
                <a:gd name="connsiteX15" fmla="*/ 1219200 w 1234440"/>
                <a:gd name="connsiteY15" fmla="*/ 553720 h 1682240"/>
                <a:gd name="connsiteX16" fmla="*/ 1183640 w 1234440"/>
                <a:gd name="connsiteY16" fmla="*/ 462280 h 1682240"/>
                <a:gd name="connsiteX17" fmla="*/ 1178560 w 1234440"/>
                <a:gd name="connsiteY17" fmla="*/ 416560 h 1682240"/>
                <a:gd name="connsiteX18" fmla="*/ 1234440 w 1234440"/>
                <a:gd name="connsiteY18" fmla="*/ 218440 h 1682240"/>
                <a:gd name="connsiteX19" fmla="*/ 350520 w 1234440"/>
                <a:gd name="connsiteY19" fmla="*/ 0 h 1682240"/>
                <a:gd name="connsiteX20" fmla="*/ 452120 w 1234440"/>
                <a:gd name="connsiteY20" fmla="*/ 274320 h 1682240"/>
                <a:gd name="connsiteX21" fmla="*/ 370840 w 1234440"/>
                <a:gd name="connsiteY21" fmla="*/ 360680 h 1682240"/>
                <a:gd name="connsiteX22" fmla="*/ 553720 w 1234440"/>
                <a:gd name="connsiteY22" fmla="*/ 579120 h 1682240"/>
                <a:gd name="connsiteX23" fmla="*/ 142240 w 1234440"/>
                <a:gd name="connsiteY23" fmla="*/ 792480 h 1682240"/>
                <a:gd name="connsiteX24" fmla="*/ 167640 w 1234440"/>
                <a:gd name="connsiteY24" fmla="*/ 843280 h 1682240"/>
                <a:gd name="connsiteX25" fmla="*/ 0 w 1234440"/>
                <a:gd name="connsiteY25" fmla="*/ 909320 h 1682240"/>
                <a:gd name="connsiteX0" fmla="*/ 0 w 1234440"/>
                <a:gd name="connsiteY0" fmla="*/ 909320 h 1682240"/>
                <a:gd name="connsiteX1" fmla="*/ 288913 w 1234440"/>
                <a:gd name="connsiteY1" fmla="*/ 1269414 h 1682240"/>
                <a:gd name="connsiteX2" fmla="*/ 447040 w 1234440"/>
                <a:gd name="connsiteY2" fmla="*/ 1432560 h 1682240"/>
                <a:gd name="connsiteX3" fmla="*/ 482600 w 1234440"/>
                <a:gd name="connsiteY3" fmla="*/ 1493520 h 1682240"/>
                <a:gd name="connsiteX4" fmla="*/ 518160 w 1234440"/>
                <a:gd name="connsiteY4" fmla="*/ 1564640 h 1682240"/>
                <a:gd name="connsiteX5" fmla="*/ 548640 w 1234440"/>
                <a:gd name="connsiteY5" fmla="*/ 1682240 h 1682240"/>
                <a:gd name="connsiteX6" fmla="*/ 1157511 w 1234440"/>
                <a:gd name="connsiteY6" fmla="*/ 1414585 h 1682240"/>
                <a:gd name="connsiteX7" fmla="*/ 1010920 w 1234440"/>
                <a:gd name="connsiteY7" fmla="*/ 1224280 h 1682240"/>
                <a:gd name="connsiteX8" fmla="*/ 1092200 w 1234440"/>
                <a:gd name="connsiteY8" fmla="*/ 1163320 h 1682240"/>
                <a:gd name="connsiteX9" fmla="*/ 955040 w 1234440"/>
                <a:gd name="connsiteY9" fmla="*/ 995680 h 1682240"/>
                <a:gd name="connsiteX10" fmla="*/ 858520 w 1234440"/>
                <a:gd name="connsiteY10" fmla="*/ 1051560 h 1682240"/>
                <a:gd name="connsiteX11" fmla="*/ 685800 w 1234440"/>
                <a:gd name="connsiteY11" fmla="*/ 838200 h 1682240"/>
                <a:gd name="connsiteX12" fmla="*/ 1214120 w 1234440"/>
                <a:gd name="connsiteY12" fmla="*/ 787400 h 1682240"/>
                <a:gd name="connsiteX13" fmla="*/ 1219200 w 1234440"/>
                <a:gd name="connsiteY13" fmla="*/ 685800 h 1682240"/>
                <a:gd name="connsiteX14" fmla="*/ 1224280 w 1234440"/>
                <a:gd name="connsiteY14" fmla="*/ 614680 h 1682240"/>
                <a:gd name="connsiteX15" fmla="*/ 1219200 w 1234440"/>
                <a:gd name="connsiteY15" fmla="*/ 553720 h 1682240"/>
                <a:gd name="connsiteX16" fmla="*/ 1183640 w 1234440"/>
                <a:gd name="connsiteY16" fmla="*/ 462280 h 1682240"/>
                <a:gd name="connsiteX17" fmla="*/ 1178560 w 1234440"/>
                <a:gd name="connsiteY17" fmla="*/ 416560 h 1682240"/>
                <a:gd name="connsiteX18" fmla="*/ 1234440 w 1234440"/>
                <a:gd name="connsiteY18" fmla="*/ 218440 h 1682240"/>
                <a:gd name="connsiteX19" fmla="*/ 350520 w 1234440"/>
                <a:gd name="connsiteY19" fmla="*/ 0 h 1682240"/>
                <a:gd name="connsiteX20" fmla="*/ 452120 w 1234440"/>
                <a:gd name="connsiteY20" fmla="*/ 274320 h 1682240"/>
                <a:gd name="connsiteX21" fmla="*/ 370840 w 1234440"/>
                <a:gd name="connsiteY21" fmla="*/ 360680 h 1682240"/>
                <a:gd name="connsiteX22" fmla="*/ 553720 w 1234440"/>
                <a:gd name="connsiteY22" fmla="*/ 579120 h 1682240"/>
                <a:gd name="connsiteX23" fmla="*/ 142240 w 1234440"/>
                <a:gd name="connsiteY23" fmla="*/ 792480 h 1682240"/>
                <a:gd name="connsiteX24" fmla="*/ 167640 w 1234440"/>
                <a:gd name="connsiteY24" fmla="*/ 843280 h 1682240"/>
                <a:gd name="connsiteX25" fmla="*/ 0 w 1234440"/>
                <a:gd name="connsiteY25" fmla="*/ 909320 h 1682240"/>
                <a:gd name="connsiteX0" fmla="*/ 0 w 1234440"/>
                <a:gd name="connsiteY0" fmla="*/ 909320 h 1682240"/>
                <a:gd name="connsiteX1" fmla="*/ 288913 w 1234440"/>
                <a:gd name="connsiteY1" fmla="*/ 1269414 h 1682240"/>
                <a:gd name="connsiteX2" fmla="*/ 341442 w 1234440"/>
                <a:gd name="connsiteY2" fmla="*/ 1326224 h 1682240"/>
                <a:gd name="connsiteX3" fmla="*/ 447040 w 1234440"/>
                <a:gd name="connsiteY3" fmla="*/ 1432560 h 1682240"/>
                <a:gd name="connsiteX4" fmla="*/ 482600 w 1234440"/>
                <a:gd name="connsiteY4" fmla="*/ 1493520 h 1682240"/>
                <a:gd name="connsiteX5" fmla="*/ 518160 w 1234440"/>
                <a:gd name="connsiteY5" fmla="*/ 1564640 h 1682240"/>
                <a:gd name="connsiteX6" fmla="*/ 548640 w 1234440"/>
                <a:gd name="connsiteY6" fmla="*/ 1682240 h 1682240"/>
                <a:gd name="connsiteX7" fmla="*/ 1157511 w 1234440"/>
                <a:gd name="connsiteY7" fmla="*/ 1414585 h 1682240"/>
                <a:gd name="connsiteX8" fmla="*/ 1010920 w 1234440"/>
                <a:gd name="connsiteY8" fmla="*/ 1224280 h 1682240"/>
                <a:gd name="connsiteX9" fmla="*/ 1092200 w 1234440"/>
                <a:gd name="connsiteY9" fmla="*/ 1163320 h 1682240"/>
                <a:gd name="connsiteX10" fmla="*/ 955040 w 1234440"/>
                <a:gd name="connsiteY10" fmla="*/ 995680 h 1682240"/>
                <a:gd name="connsiteX11" fmla="*/ 858520 w 1234440"/>
                <a:gd name="connsiteY11" fmla="*/ 1051560 h 1682240"/>
                <a:gd name="connsiteX12" fmla="*/ 685800 w 1234440"/>
                <a:gd name="connsiteY12" fmla="*/ 838200 h 1682240"/>
                <a:gd name="connsiteX13" fmla="*/ 1214120 w 1234440"/>
                <a:gd name="connsiteY13" fmla="*/ 787400 h 1682240"/>
                <a:gd name="connsiteX14" fmla="*/ 1219200 w 1234440"/>
                <a:gd name="connsiteY14" fmla="*/ 685800 h 1682240"/>
                <a:gd name="connsiteX15" fmla="*/ 1224280 w 1234440"/>
                <a:gd name="connsiteY15" fmla="*/ 614680 h 1682240"/>
                <a:gd name="connsiteX16" fmla="*/ 1219200 w 1234440"/>
                <a:gd name="connsiteY16" fmla="*/ 553720 h 1682240"/>
                <a:gd name="connsiteX17" fmla="*/ 1183640 w 1234440"/>
                <a:gd name="connsiteY17" fmla="*/ 462280 h 1682240"/>
                <a:gd name="connsiteX18" fmla="*/ 1178560 w 1234440"/>
                <a:gd name="connsiteY18" fmla="*/ 416560 h 1682240"/>
                <a:gd name="connsiteX19" fmla="*/ 1234440 w 1234440"/>
                <a:gd name="connsiteY19" fmla="*/ 218440 h 1682240"/>
                <a:gd name="connsiteX20" fmla="*/ 350520 w 1234440"/>
                <a:gd name="connsiteY20" fmla="*/ 0 h 1682240"/>
                <a:gd name="connsiteX21" fmla="*/ 452120 w 1234440"/>
                <a:gd name="connsiteY21" fmla="*/ 274320 h 1682240"/>
                <a:gd name="connsiteX22" fmla="*/ 370840 w 1234440"/>
                <a:gd name="connsiteY22" fmla="*/ 360680 h 1682240"/>
                <a:gd name="connsiteX23" fmla="*/ 553720 w 1234440"/>
                <a:gd name="connsiteY23" fmla="*/ 579120 h 1682240"/>
                <a:gd name="connsiteX24" fmla="*/ 142240 w 1234440"/>
                <a:gd name="connsiteY24" fmla="*/ 792480 h 1682240"/>
                <a:gd name="connsiteX25" fmla="*/ 167640 w 1234440"/>
                <a:gd name="connsiteY25" fmla="*/ 843280 h 1682240"/>
                <a:gd name="connsiteX26" fmla="*/ 0 w 1234440"/>
                <a:gd name="connsiteY26" fmla="*/ 909320 h 1682240"/>
                <a:gd name="connsiteX0" fmla="*/ 0 w 1234440"/>
                <a:gd name="connsiteY0" fmla="*/ 909320 h 1682240"/>
                <a:gd name="connsiteX1" fmla="*/ 288913 w 1234440"/>
                <a:gd name="connsiteY1" fmla="*/ 1269414 h 1682240"/>
                <a:gd name="connsiteX2" fmla="*/ 288912 w 1234440"/>
                <a:gd name="connsiteY2" fmla="*/ 1345161 h 1682240"/>
                <a:gd name="connsiteX3" fmla="*/ 447040 w 1234440"/>
                <a:gd name="connsiteY3" fmla="*/ 1432560 h 1682240"/>
                <a:gd name="connsiteX4" fmla="*/ 482600 w 1234440"/>
                <a:gd name="connsiteY4" fmla="*/ 1493520 h 1682240"/>
                <a:gd name="connsiteX5" fmla="*/ 518160 w 1234440"/>
                <a:gd name="connsiteY5" fmla="*/ 1564640 h 1682240"/>
                <a:gd name="connsiteX6" fmla="*/ 548640 w 1234440"/>
                <a:gd name="connsiteY6" fmla="*/ 1682240 h 1682240"/>
                <a:gd name="connsiteX7" fmla="*/ 1157511 w 1234440"/>
                <a:gd name="connsiteY7" fmla="*/ 1414585 h 1682240"/>
                <a:gd name="connsiteX8" fmla="*/ 1010920 w 1234440"/>
                <a:gd name="connsiteY8" fmla="*/ 1224280 h 1682240"/>
                <a:gd name="connsiteX9" fmla="*/ 1092200 w 1234440"/>
                <a:gd name="connsiteY9" fmla="*/ 1163320 h 1682240"/>
                <a:gd name="connsiteX10" fmla="*/ 955040 w 1234440"/>
                <a:gd name="connsiteY10" fmla="*/ 995680 h 1682240"/>
                <a:gd name="connsiteX11" fmla="*/ 858520 w 1234440"/>
                <a:gd name="connsiteY11" fmla="*/ 1051560 h 1682240"/>
                <a:gd name="connsiteX12" fmla="*/ 685800 w 1234440"/>
                <a:gd name="connsiteY12" fmla="*/ 838200 h 1682240"/>
                <a:gd name="connsiteX13" fmla="*/ 1214120 w 1234440"/>
                <a:gd name="connsiteY13" fmla="*/ 787400 h 1682240"/>
                <a:gd name="connsiteX14" fmla="*/ 1219200 w 1234440"/>
                <a:gd name="connsiteY14" fmla="*/ 685800 h 1682240"/>
                <a:gd name="connsiteX15" fmla="*/ 1224280 w 1234440"/>
                <a:gd name="connsiteY15" fmla="*/ 614680 h 1682240"/>
                <a:gd name="connsiteX16" fmla="*/ 1219200 w 1234440"/>
                <a:gd name="connsiteY16" fmla="*/ 553720 h 1682240"/>
                <a:gd name="connsiteX17" fmla="*/ 1183640 w 1234440"/>
                <a:gd name="connsiteY17" fmla="*/ 462280 h 1682240"/>
                <a:gd name="connsiteX18" fmla="*/ 1178560 w 1234440"/>
                <a:gd name="connsiteY18" fmla="*/ 416560 h 1682240"/>
                <a:gd name="connsiteX19" fmla="*/ 1234440 w 1234440"/>
                <a:gd name="connsiteY19" fmla="*/ 218440 h 1682240"/>
                <a:gd name="connsiteX20" fmla="*/ 350520 w 1234440"/>
                <a:gd name="connsiteY20" fmla="*/ 0 h 1682240"/>
                <a:gd name="connsiteX21" fmla="*/ 452120 w 1234440"/>
                <a:gd name="connsiteY21" fmla="*/ 274320 h 1682240"/>
                <a:gd name="connsiteX22" fmla="*/ 370840 w 1234440"/>
                <a:gd name="connsiteY22" fmla="*/ 360680 h 1682240"/>
                <a:gd name="connsiteX23" fmla="*/ 553720 w 1234440"/>
                <a:gd name="connsiteY23" fmla="*/ 579120 h 1682240"/>
                <a:gd name="connsiteX24" fmla="*/ 142240 w 1234440"/>
                <a:gd name="connsiteY24" fmla="*/ 792480 h 1682240"/>
                <a:gd name="connsiteX25" fmla="*/ 167640 w 1234440"/>
                <a:gd name="connsiteY25" fmla="*/ 843280 h 1682240"/>
                <a:gd name="connsiteX26" fmla="*/ 0 w 1234440"/>
                <a:gd name="connsiteY26" fmla="*/ 909320 h 1682240"/>
                <a:gd name="connsiteX0" fmla="*/ 0 w 1234440"/>
                <a:gd name="connsiteY0" fmla="*/ 909320 h 1682240"/>
                <a:gd name="connsiteX1" fmla="*/ 288913 w 1234440"/>
                <a:gd name="connsiteY1" fmla="*/ 1269414 h 1682240"/>
                <a:gd name="connsiteX2" fmla="*/ 315175 w 1234440"/>
                <a:gd name="connsiteY2" fmla="*/ 1345161 h 1682240"/>
                <a:gd name="connsiteX3" fmla="*/ 447040 w 1234440"/>
                <a:gd name="connsiteY3" fmla="*/ 1432560 h 1682240"/>
                <a:gd name="connsiteX4" fmla="*/ 482600 w 1234440"/>
                <a:gd name="connsiteY4" fmla="*/ 1493520 h 1682240"/>
                <a:gd name="connsiteX5" fmla="*/ 518160 w 1234440"/>
                <a:gd name="connsiteY5" fmla="*/ 1564640 h 1682240"/>
                <a:gd name="connsiteX6" fmla="*/ 548640 w 1234440"/>
                <a:gd name="connsiteY6" fmla="*/ 1682240 h 1682240"/>
                <a:gd name="connsiteX7" fmla="*/ 1157511 w 1234440"/>
                <a:gd name="connsiteY7" fmla="*/ 1414585 h 1682240"/>
                <a:gd name="connsiteX8" fmla="*/ 1010920 w 1234440"/>
                <a:gd name="connsiteY8" fmla="*/ 1224280 h 1682240"/>
                <a:gd name="connsiteX9" fmla="*/ 1092200 w 1234440"/>
                <a:gd name="connsiteY9" fmla="*/ 1163320 h 1682240"/>
                <a:gd name="connsiteX10" fmla="*/ 955040 w 1234440"/>
                <a:gd name="connsiteY10" fmla="*/ 995680 h 1682240"/>
                <a:gd name="connsiteX11" fmla="*/ 858520 w 1234440"/>
                <a:gd name="connsiteY11" fmla="*/ 1051560 h 1682240"/>
                <a:gd name="connsiteX12" fmla="*/ 685800 w 1234440"/>
                <a:gd name="connsiteY12" fmla="*/ 838200 h 1682240"/>
                <a:gd name="connsiteX13" fmla="*/ 1214120 w 1234440"/>
                <a:gd name="connsiteY13" fmla="*/ 787400 h 1682240"/>
                <a:gd name="connsiteX14" fmla="*/ 1219200 w 1234440"/>
                <a:gd name="connsiteY14" fmla="*/ 685800 h 1682240"/>
                <a:gd name="connsiteX15" fmla="*/ 1224280 w 1234440"/>
                <a:gd name="connsiteY15" fmla="*/ 614680 h 1682240"/>
                <a:gd name="connsiteX16" fmla="*/ 1219200 w 1234440"/>
                <a:gd name="connsiteY16" fmla="*/ 553720 h 1682240"/>
                <a:gd name="connsiteX17" fmla="*/ 1183640 w 1234440"/>
                <a:gd name="connsiteY17" fmla="*/ 462280 h 1682240"/>
                <a:gd name="connsiteX18" fmla="*/ 1178560 w 1234440"/>
                <a:gd name="connsiteY18" fmla="*/ 416560 h 1682240"/>
                <a:gd name="connsiteX19" fmla="*/ 1234440 w 1234440"/>
                <a:gd name="connsiteY19" fmla="*/ 218440 h 1682240"/>
                <a:gd name="connsiteX20" fmla="*/ 350520 w 1234440"/>
                <a:gd name="connsiteY20" fmla="*/ 0 h 1682240"/>
                <a:gd name="connsiteX21" fmla="*/ 452120 w 1234440"/>
                <a:gd name="connsiteY21" fmla="*/ 274320 h 1682240"/>
                <a:gd name="connsiteX22" fmla="*/ 370840 w 1234440"/>
                <a:gd name="connsiteY22" fmla="*/ 360680 h 1682240"/>
                <a:gd name="connsiteX23" fmla="*/ 553720 w 1234440"/>
                <a:gd name="connsiteY23" fmla="*/ 579120 h 1682240"/>
                <a:gd name="connsiteX24" fmla="*/ 142240 w 1234440"/>
                <a:gd name="connsiteY24" fmla="*/ 792480 h 1682240"/>
                <a:gd name="connsiteX25" fmla="*/ 167640 w 1234440"/>
                <a:gd name="connsiteY25" fmla="*/ 843280 h 1682240"/>
                <a:gd name="connsiteX26" fmla="*/ 0 w 1234440"/>
                <a:gd name="connsiteY26" fmla="*/ 909320 h 1682240"/>
                <a:gd name="connsiteX0" fmla="*/ 0 w 1234440"/>
                <a:gd name="connsiteY0" fmla="*/ 909320 h 1682240"/>
                <a:gd name="connsiteX1" fmla="*/ 288913 w 1234440"/>
                <a:gd name="connsiteY1" fmla="*/ 1269414 h 1682240"/>
                <a:gd name="connsiteX2" fmla="*/ 315175 w 1234440"/>
                <a:gd name="connsiteY2" fmla="*/ 1345161 h 1682240"/>
                <a:gd name="connsiteX3" fmla="*/ 354573 w 1234440"/>
                <a:gd name="connsiteY3" fmla="*/ 1364099 h 1682240"/>
                <a:gd name="connsiteX4" fmla="*/ 447040 w 1234440"/>
                <a:gd name="connsiteY4" fmla="*/ 1432560 h 1682240"/>
                <a:gd name="connsiteX5" fmla="*/ 482600 w 1234440"/>
                <a:gd name="connsiteY5" fmla="*/ 1493520 h 1682240"/>
                <a:gd name="connsiteX6" fmla="*/ 518160 w 1234440"/>
                <a:gd name="connsiteY6" fmla="*/ 1564640 h 1682240"/>
                <a:gd name="connsiteX7" fmla="*/ 548640 w 1234440"/>
                <a:gd name="connsiteY7" fmla="*/ 1682240 h 1682240"/>
                <a:gd name="connsiteX8" fmla="*/ 1157511 w 1234440"/>
                <a:gd name="connsiteY8" fmla="*/ 1414585 h 1682240"/>
                <a:gd name="connsiteX9" fmla="*/ 1010920 w 1234440"/>
                <a:gd name="connsiteY9" fmla="*/ 1224280 h 1682240"/>
                <a:gd name="connsiteX10" fmla="*/ 1092200 w 1234440"/>
                <a:gd name="connsiteY10" fmla="*/ 1163320 h 1682240"/>
                <a:gd name="connsiteX11" fmla="*/ 955040 w 1234440"/>
                <a:gd name="connsiteY11" fmla="*/ 995680 h 1682240"/>
                <a:gd name="connsiteX12" fmla="*/ 858520 w 1234440"/>
                <a:gd name="connsiteY12" fmla="*/ 1051560 h 1682240"/>
                <a:gd name="connsiteX13" fmla="*/ 685800 w 1234440"/>
                <a:gd name="connsiteY13" fmla="*/ 838200 h 1682240"/>
                <a:gd name="connsiteX14" fmla="*/ 1214120 w 1234440"/>
                <a:gd name="connsiteY14" fmla="*/ 787400 h 1682240"/>
                <a:gd name="connsiteX15" fmla="*/ 1219200 w 1234440"/>
                <a:gd name="connsiteY15" fmla="*/ 685800 h 1682240"/>
                <a:gd name="connsiteX16" fmla="*/ 1224280 w 1234440"/>
                <a:gd name="connsiteY16" fmla="*/ 614680 h 1682240"/>
                <a:gd name="connsiteX17" fmla="*/ 1219200 w 1234440"/>
                <a:gd name="connsiteY17" fmla="*/ 553720 h 1682240"/>
                <a:gd name="connsiteX18" fmla="*/ 1183640 w 1234440"/>
                <a:gd name="connsiteY18" fmla="*/ 462280 h 1682240"/>
                <a:gd name="connsiteX19" fmla="*/ 1178560 w 1234440"/>
                <a:gd name="connsiteY19" fmla="*/ 416560 h 1682240"/>
                <a:gd name="connsiteX20" fmla="*/ 1234440 w 1234440"/>
                <a:gd name="connsiteY20" fmla="*/ 218440 h 1682240"/>
                <a:gd name="connsiteX21" fmla="*/ 350520 w 1234440"/>
                <a:gd name="connsiteY21" fmla="*/ 0 h 1682240"/>
                <a:gd name="connsiteX22" fmla="*/ 452120 w 1234440"/>
                <a:gd name="connsiteY22" fmla="*/ 274320 h 1682240"/>
                <a:gd name="connsiteX23" fmla="*/ 370840 w 1234440"/>
                <a:gd name="connsiteY23" fmla="*/ 360680 h 1682240"/>
                <a:gd name="connsiteX24" fmla="*/ 553720 w 1234440"/>
                <a:gd name="connsiteY24" fmla="*/ 579120 h 1682240"/>
                <a:gd name="connsiteX25" fmla="*/ 142240 w 1234440"/>
                <a:gd name="connsiteY25" fmla="*/ 792480 h 1682240"/>
                <a:gd name="connsiteX26" fmla="*/ 167640 w 1234440"/>
                <a:gd name="connsiteY26" fmla="*/ 843280 h 1682240"/>
                <a:gd name="connsiteX27" fmla="*/ 0 w 1234440"/>
                <a:gd name="connsiteY27" fmla="*/ 909320 h 1682240"/>
                <a:gd name="connsiteX0" fmla="*/ 0 w 1234440"/>
                <a:gd name="connsiteY0" fmla="*/ 909320 h 1682240"/>
                <a:gd name="connsiteX1" fmla="*/ 288913 w 1234440"/>
                <a:gd name="connsiteY1" fmla="*/ 1269414 h 1682240"/>
                <a:gd name="connsiteX2" fmla="*/ 315175 w 1234440"/>
                <a:gd name="connsiteY2" fmla="*/ 1345161 h 1682240"/>
                <a:gd name="connsiteX3" fmla="*/ 393970 w 1234440"/>
                <a:gd name="connsiteY3" fmla="*/ 1341374 h 1682240"/>
                <a:gd name="connsiteX4" fmla="*/ 447040 w 1234440"/>
                <a:gd name="connsiteY4" fmla="*/ 1432560 h 1682240"/>
                <a:gd name="connsiteX5" fmla="*/ 482600 w 1234440"/>
                <a:gd name="connsiteY5" fmla="*/ 1493520 h 1682240"/>
                <a:gd name="connsiteX6" fmla="*/ 518160 w 1234440"/>
                <a:gd name="connsiteY6" fmla="*/ 1564640 h 1682240"/>
                <a:gd name="connsiteX7" fmla="*/ 548640 w 1234440"/>
                <a:gd name="connsiteY7" fmla="*/ 1682240 h 1682240"/>
                <a:gd name="connsiteX8" fmla="*/ 1157511 w 1234440"/>
                <a:gd name="connsiteY8" fmla="*/ 1414585 h 1682240"/>
                <a:gd name="connsiteX9" fmla="*/ 1010920 w 1234440"/>
                <a:gd name="connsiteY9" fmla="*/ 1224280 h 1682240"/>
                <a:gd name="connsiteX10" fmla="*/ 1092200 w 1234440"/>
                <a:gd name="connsiteY10" fmla="*/ 1163320 h 1682240"/>
                <a:gd name="connsiteX11" fmla="*/ 955040 w 1234440"/>
                <a:gd name="connsiteY11" fmla="*/ 995680 h 1682240"/>
                <a:gd name="connsiteX12" fmla="*/ 858520 w 1234440"/>
                <a:gd name="connsiteY12" fmla="*/ 1051560 h 1682240"/>
                <a:gd name="connsiteX13" fmla="*/ 685800 w 1234440"/>
                <a:gd name="connsiteY13" fmla="*/ 838200 h 1682240"/>
                <a:gd name="connsiteX14" fmla="*/ 1214120 w 1234440"/>
                <a:gd name="connsiteY14" fmla="*/ 787400 h 1682240"/>
                <a:gd name="connsiteX15" fmla="*/ 1219200 w 1234440"/>
                <a:gd name="connsiteY15" fmla="*/ 685800 h 1682240"/>
                <a:gd name="connsiteX16" fmla="*/ 1224280 w 1234440"/>
                <a:gd name="connsiteY16" fmla="*/ 614680 h 1682240"/>
                <a:gd name="connsiteX17" fmla="*/ 1219200 w 1234440"/>
                <a:gd name="connsiteY17" fmla="*/ 553720 h 1682240"/>
                <a:gd name="connsiteX18" fmla="*/ 1183640 w 1234440"/>
                <a:gd name="connsiteY18" fmla="*/ 462280 h 1682240"/>
                <a:gd name="connsiteX19" fmla="*/ 1178560 w 1234440"/>
                <a:gd name="connsiteY19" fmla="*/ 416560 h 1682240"/>
                <a:gd name="connsiteX20" fmla="*/ 1234440 w 1234440"/>
                <a:gd name="connsiteY20" fmla="*/ 218440 h 1682240"/>
                <a:gd name="connsiteX21" fmla="*/ 350520 w 1234440"/>
                <a:gd name="connsiteY21" fmla="*/ 0 h 1682240"/>
                <a:gd name="connsiteX22" fmla="*/ 452120 w 1234440"/>
                <a:gd name="connsiteY22" fmla="*/ 274320 h 1682240"/>
                <a:gd name="connsiteX23" fmla="*/ 370840 w 1234440"/>
                <a:gd name="connsiteY23" fmla="*/ 360680 h 1682240"/>
                <a:gd name="connsiteX24" fmla="*/ 553720 w 1234440"/>
                <a:gd name="connsiteY24" fmla="*/ 579120 h 1682240"/>
                <a:gd name="connsiteX25" fmla="*/ 142240 w 1234440"/>
                <a:gd name="connsiteY25" fmla="*/ 792480 h 1682240"/>
                <a:gd name="connsiteX26" fmla="*/ 167640 w 1234440"/>
                <a:gd name="connsiteY26" fmla="*/ 843280 h 1682240"/>
                <a:gd name="connsiteX27" fmla="*/ 0 w 1234440"/>
                <a:gd name="connsiteY27" fmla="*/ 909320 h 1682240"/>
                <a:gd name="connsiteX0" fmla="*/ 0 w 1234440"/>
                <a:gd name="connsiteY0" fmla="*/ 909320 h 1682240"/>
                <a:gd name="connsiteX1" fmla="*/ 288913 w 1234440"/>
                <a:gd name="connsiteY1" fmla="*/ 1269414 h 1682240"/>
                <a:gd name="connsiteX2" fmla="*/ 315175 w 1234440"/>
                <a:gd name="connsiteY2" fmla="*/ 1345161 h 1682240"/>
                <a:gd name="connsiteX3" fmla="*/ 385215 w 1234440"/>
                <a:gd name="connsiteY3" fmla="*/ 1326224 h 1682240"/>
                <a:gd name="connsiteX4" fmla="*/ 447040 w 1234440"/>
                <a:gd name="connsiteY4" fmla="*/ 1432560 h 1682240"/>
                <a:gd name="connsiteX5" fmla="*/ 482600 w 1234440"/>
                <a:gd name="connsiteY5" fmla="*/ 1493520 h 1682240"/>
                <a:gd name="connsiteX6" fmla="*/ 518160 w 1234440"/>
                <a:gd name="connsiteY6" fmla="*/ 1564640 h 1682240"/>
                <a:gd name="connsiteX7" fmla="*/ 548640 w 1234440"/>
                <a:gd name="connsiteY7" fmla="*/ 1682240 h 1682240"/>
                <a:gd name="connsiteX8" fmla="*/ 1157511 w 1234440"/>
                <a:gd name="connsiteY8" fmla="*/ 1414585 h 1682240"/>
                <a:gd name="connsiteX9" fmla="*/ 1010920 w 1234440"/>
                <a:gd name="connsiteY9" fmla="*/ 1224280 h 1682240"/>
                <a:gd name="connsiteX10" fmla="*/ 1092200 w 1234440"/>
                <a:gd name="connsiteY10" fmla="*/ 1163320 h 1682240"/>
                <a:gd name="connsiteX11" fmla="*/ 955040 w 1234440"/>
                <a:gd name="connsiteY11" fmla="*/ 995680 h 1682240"/>
                <a:gd name="connsiteX12" fmla="*/ 858520 w 1234440"/>
                <a:gd name="connsiteY12" fmla="*/ 1051560 h 1682240"/>
                <a:gd name="connsiteX13" fmla="*/ 685800 w 1234440"/>
                <a:gd name="connsiteY13" fmla="*/ 838200 h 1682240"/>
                <a:gd name="connsiteX14" fmla="*/ 1214120 w 1234440"/>
                <a:gd name="connsiteY14" fmla="*/ 787400 h 1682240"/>
                <a:gd name="connsiteX15" fmla="*/ 1219200 w 1234440"/>
                <a:gd name="connsiteY15" fmla="*/ 685800 h 1682240"/>
                <a:gd name="connsiteX16" fmla="*/ 1224280 w 1234440"/>
                <a:gd name="connsiteY16" fmla="*/ 614680 h 1682240"/>
                <a:gd name="connsiteX17" fmla="*/ 1219200 w 1234440"/>
                <a:gd name="connsiteY17" fmla="*/ 553720 h 1682240"/>
                <a:gd name="connsiteX18" fmla="*/ 1183640 w 1234440"/>
                <a:gd name="connsiteY18" fmla="*/ 462280 h 1682240"/>
                <a:gd name="connsiteX19" fmla="*/ 1178560 w 1234440"/>
                <a:gd name="connsiteY19" fmla="*/ 416560 h 1682240"/>
                <a:gd name="connsiteX20" fmla="*/ 1234440 w 1234440"/>
                <a:gd name="connsiteY20" fmla="*/ 218440 h 1682240"/>
                <a:gd name="connsiteX21" fmla="*/ 350520 w 1234440"/>
                <a:gd name="connsiteY21" fmla="*/ 0 h 1682240"/>
                <a:gd name="connsiteX22" fmla="*/ 452120 w 1234440"/>
                <a:gd name="connsiteY22" fmla="*/ 274320 h 1682240"/>
                <a:gd name="connsiteX23" fmla="*/ 370840 w 1234440"/>
                <a:gd name="connsiteY23" fmla="*/ 360680 h 1682240"/>
                <a:gd name="connsiteX24" fmla="*/ 553720 w 1234440"/>
                <a:gd name="connsiteY24" fmla="*/ 579120 h 1682240"/>
                <a:gd name="connsiteX25" fmla="*/ 142240 w 1234440"/>
                <a:gd name="connsiteY25" fmla="*/ 792480 h 1682240"/>
                <a:gd name="connsiteX26" fmla="*/ 167640 w 1234440"/>
                <a:gd name="connsiteY26" fmla="*/ 843280 h 1682240"/>
                <a:gd name="connsiteX27" fmla="*/ 0 w 1234440"/>
                <a:gd name="connsiteY27" fmla="*/ 909320 h 1682240"/>
                <a:gd name="connsiteX0" fmla="*/ 0 w 1234440"/>
                <a:gd name="connsiteY0" fmla="*/ 909320 h 1682240"/>
                <a:gd name="connsiteX1" fmla="*/ 288913 w 1234440"/>
                <a:gd name="connsiteY1" fmla="*/ 1269414 h 1682240"/>
                <a:gd name="connsiteX2" fmla="*/ 315175 w 1234440"/>
                <a:gd name="connsiteY2" fmla="*/ 1345161 h 1682240"/>
                <a:gd name="connsiteX3" fmla="*/ 385215 w 1234440"/>
                <a:gd name="connsiteY3" fmla="*/ 1326224 h 1682240"/>
                <a:gd name="connsiteX4" fmla="*/ 447040 w 1234440"/>
                <a:gd name="connsiteY4" fmla="*/ 1432560 h 1682240"/>
                <a:gd name="connsiteX5" fmla="*/ 482600 w 1234440"/>
                <a:gd name="connsiteY5" fmla="*/ 1493520 h 1682240"/>
                <a:gd name="connsiteX6" fmla="*/ 518160 w 1234440"/>
                <a:gd name="connsiteY6" fmla="*/ 1564640 h 1682240"/>
                <a:gd name="connsiteX7" fmla="*/ 548640 w 1234440"/>
                <a:gd name="connsiteY7" fmla="*/ 1682240 h 1682240"/>
                <a:gd name="connsiteX8" fmla="*/ 1140001 w 1234440"/>
                <a:gd name="connsiteY8" fmla="*/ 1399538 h 1682240"/>
                <a:gd name="connsiteX9" fmla="*/ 1010920 w 1234440"/>
                <a:gd name="connsiteY9" fmla="*/ 1224280 h 1682240"/>
                <a:gd name="connsiteX10" fmla="*/ 1092200 w 1234440"/>
                <a:gd name="connsiteY10" fmla="*/ 1163320 h 1682240"/>
                <a:gd name="connsiteX11" fmla="*/ 955040 w 1234440"/>
                <a:gd name="connsiteY11" fmla="*/ 995680 h 1682240"/>
                <a:gd name="connsiteX12" fmla="*/ 858520 w 1234440"/>
                <a:gd name="connsiteY12" fmla="*/ 1051560 h 1682240"/>
                <a:gd name="connsiteX13" fmla="*/ 685800 w 1234440"/>
                <a:gd name="connsiteY13" fmla="*/ 838200 h 1682240"/>
                <a:gd name="connsiteX14" fmla="*/ 1214120 w 1234440"/>
                <a:gd name="connsiteY14" fmla="*/ 787400 h 1682240"/>
                <a:gd name="connsiteX15" fmla="*/ 1219200 w 1234440"/>
                <a:gd name="connsiteY15" fmla="*/ 685800 h 1682240"/>
                <a:gd name="connsiteX16" fmla="*/ 1224280 w 1234440"/>
                <a:gd name="connsiteY16" fmla="*/ 614680 h 1682240"/>
                <a:gd name="connsiteX17" fmla="*/ 1219200 w 1234440"/>
                <a:gd name="connsiteY17" fmla="*/ 553720 h 1682240"/>
                <a:gd name="connsiteX18" fmla="*/ 1183640 w 1234440"/>
                <a:gd name="connsiteY18" fmla="*/ 462280 h 1682240"/>
                <a:gd name="connsiteX19" fmla="*/ 1178560 w 1234440"/>
                <a:gd name="connsiteY19" fmla="*/ 416560 h 1682240"/>
                <a:gd name="connsiteX20" fmla="*/ 1234440 w 1234440"/>
                <a:gd name="connsiteY20" fmla="*/ 218440 h 1682240"/>
                <a:gd name="connsiteX21" fmla="*/ 350520 w 1234440"/>
                <a:gd name="connsiteY21" fmla="*/ 0 h 1682240"/>
                <a:gd name="connsiteX22" fmla="*/ 452120 w 1234440"/>
                <a:gd name="connsiteY22" fmla="*/ 274320 h 1682240"/>
                <a:gd name="connsiteX23" fmla="*/ 370840 w 1234440"/>
                <a:gd name="connsiteY23" fmla="*/ 360680 h 1682240"/>
                <a:gd name="connsiteX24" fmla="*/ 553720 w 1234440"/>
                <a:gd name="connsiteY24" fmla="*/ 579120 h 1682240"/>
                <a:gd name="connsiteX25" fmla="*/ 142240 w 1234440"/>
                <a:gd name="connsiteY25" fmla="*/ 792480 h 1682240"/>
                <a:gd name="connsiteX26" fmla="*/ 167640 w 1234440"/>
                <a:gd name="connsiteY26" fmla="*/ 843280 h 1682240"/>
                <a:gd name="connsiteX27" fmla="*/ 0 w 1234440"/>
                <a:gd name="connsiteY27" fmla="*/ 909320 h 1682240"/>
                <a:gd name="connsiteX0" fmla="*/ 0 w 1234440"/>
                <a:gd name="connsiteY0" fmla="*/ 909320 h 1682240"/>
                <a:gd name="connsiteX1" fmla="*/ 288913 w 1234440"/>
                <a:gd name="connsiteY1" fmla="*/ 1269414 h 1682240"/>
                <a:gd name="connsiteX2" fmla="*/ 315175 w 1234440"/>
                <a:gd name="connsiteY2" fmla="*/ 1345161 h 1682240"/>
                <a:gd name="connsiteX3" fmla="*/ 385215 w 1234440"/>
                <a:gd name="connsiteY3" fmla="*/ 1326224 h 1682240"/>
                <a:gd name="connsiteX4" fmla="*/ 447040 w 1234440"/>
                <a:gd name="connsiteY4" fmla="*/ 1432560 h 1682240"/>
                <a:gd name="connsiteX5" fmla="*/ 482600 w 1234440"/>
                <a:gd name="connsiteY5" fmla="*/ 1493520 h 1682240"/>
                <a:gd name="connsiteX6" fmla="*/ 518160 w 1234440"/>
                <a:gd name="connsiteY6" fmla="*/ 1564640 h 1682240"/>
                <a:gd name="connsiteX7" fmla="*/ 548640 w 1234440"/>
                <a:gd name="connsiteY7" fmla="*/ 1682240 h 1682240"/>
                <a:gd name="connsiteX8" fmla="*/ 1135623 w 1234440"/>
                <a:gd name="connsiteY8" fmla="*/ 1384491 h 1682240"/>
                <a:gd name="connsiteX9" fmla="*/ 1010920 w 1234440"/>
                <a:gd name="connsiteY9" fmla="*/ 1224280 h 1682240"/>
                <a:gd name="connsiteX10" fmla="*/ 1092200 w 1234440"/>
                <a:gd name="connsiteY10" fmla="*/ 1163320 h 1682240"/>
                <a:gd name="connsiteX11" fmla="*/ 955040 w 1234440"/>
                <a:gd name="connsiteY11" fmla="*/ 995680 h 1682240"/>
                <a:gd name="connsiteX12" fmla="*/ 858520 w 1234440"/>
                <a:gd name="connsiteY12" fmla="*/ 1051560 h 1682240"/>
                <a:gd name="connsiteX13" fmla="*/ 685800 w 1234440"/>
                <a:gd name="connsiteY13" fmla="*/ 838200 h 1682240"/>
                <a:gd name="connsiteX14" fmla="*/ 1214120 w 1234440"/>
                <a:gd name="connsiteY14" fmla="*/ 787400 h 1682240"/>
                <a:gd name="connsiteX15" fmla="*/ 1219200 w 1234440"/>
                <a:gd name="connsiteY15" fmla="*/ 685800 h 1682240"/>
                <a:gd name="connsiteX16" fmla="*/ 1224280 w 1234440"/>
                <a:gd name="connsiteY16" fmla="*/ 614680 h 1682240"/>
                <a:gd name="connsiteX17" fmla="*/ 1219200 w 1234440"/>
                <a:gd name="connsiteY17" fmla="*/ 553720 h 1682240"/>
                <a:gd name="connsiteX18" fmla="*/ 1183640 w 1234440"/>
                <a:gd name="connsiteY18" fmla="*/ 462280 h 1682240"/>
                <a:gd name="connsiteX19" fmla="*/ 1178560 w 1234440"/>
                <a:gd name="connsiteY19" fmla="*/ 416560 h 1682240"/>
                <a:gd name="connsiteX20" fmla="*/ 1234440 w 1234440"/>
                <a:gd name="connsiteY20" fmla="*/ 218440 h 1682240"/>
                <a:gd name="connsiteX21" fmla="*/ 350520 w 1234440"/>
                <a:gd name="connsiteY21" fmla="*/ 0 h 1682240"/>
                <a:gd name="connsiteX22" fmla="*/ 452120 w 1234440"/>
                <a:gd name="connsiteY22" fmla="*/ 274320 h 1682240"/>
                <a:gd name="connsiteX23" fmla="*/ 370840 w 1234440"/>
                <a:gd name="connsiteY23" fmla="*/ 360680 h 1682240"/>
                <a:gd name="connsiteX24" fmla="*/ 553720 w 1234440"/>
                <a:gd name="connsiteY24" fmla="*/ 579120 h 1682240"/>
                <a:gd name="connsiteX25" fmla="*/ 142240 w 1234440"/>
                <a:gd name="connsiteY25" fmla="*/ 792480 h 1682240"/>
                <a:gd name="connsiteX26" fmla="*/ 167640 w 1234440"/>
                <a:gd name="connsiteY26" fmla="*/ 843280 h 1682240"/>
                <a:gd name="connsiteX27" fmla="*/ 0 w 1234440"/>
                <a:gd name="connsiteY27" fmla="*/ 909320 h 168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34440" h="1682240">
                  <a:moveTo>
                    <a:pt x="0" y="909320"/>
                  </a:moveTo>
                  <a:lnTo>
                    <a:pt x="288913" y="1269414"/>
                  </a:lnTo>
                  <a:cubicBezTo>
                    <a:pt x="288913" y="1294663"/>
                    <a:pt x="315175" y="1319912"/>
                    <a:pt x="315175" y="1345161"/>
                  </a:cubicBezTo>
                  <a:lnTo>
                    <a:pt x="385215" y="1326224"/>
                  </a:lnTo>
                  <a:lnTo>
                    <a:pt x="447040" y="1432560"/>
                  </a:lnTo>
                  <a:lnTo>
                    <a:pt x="482600" y="1493520"/>
                  </a:lnTo>
                  <a:lnTo>
                    <a:pt x="518160" y="1564640"/>
                  </a:lnTo>
                  <a:lnTo>
                    <a:pt x="548640" y="1682240"/>
                  </a:lnTo>
                  <a:lnTo>
                    <a:pt x="1135623" y="1384491"/>
                  </a:lnTo>
                  <a:lnTo>
                    <a:pt x="1010920" y="1224280"/>
                  </a:lnTo>
                  <a:lnTo>
                    <a:pt x="1092200" y="1163320"/>
                  </a:lnTo>
                  <a:lnTo>
                    <a:pt x="955040" y="995680"/>
                  </a:lnTo>
                  <a:lnTo>
                    <a:pt x="858520" y="1051560"/>
                  </a:lnTo>
                  <a:lnTo>
                    <a:pt x="685800" y="838200"/>
                  </a:lnTo>
                  <a:lnTo>
                    <a:pt x="1214120" y="787400"/>
                  </a:lnTo>
                  <a:lnTo>
                    <a:pt x="1219200" y="685800"/>
                  </a:lnTo>
                  <a:lnTo>
                    <a:pt x="1224280" y="614680"/>
                  </a:lnTo>
                  <a:lnTo>
                    <a:pt x="1219200" y="553720"/>
                  </a:lnTo>
                  <a:lnTo>
                    <a:pt x="1183640" y="462280"/>
                  </a:lnTo>
                  <a:lnTo>
                    <a:pt x="1178560" y="416560"/>
                  </a:lnTo>
                  <a:lnTo>
                    <a:pt x="1234440" y="218440"/>
                  </a:lnTo>
                  <a:lnTo>
                    <a:pt x="350520" y="0"/>
                  </a:lnTo>
                  <a:lnTo>
                    <a:pt x="452120" y="274320"/>
                  </a:lnTo>
                  <a:lnTo>
                    <a:pt x="370840" y="360680"/>
                  </a:lnTo>
                  <a:lnTo>
                    <a:pt x="553720" y="579120"/>
                  </a:lnTo>
                  <a:lnTo>
                    <a:pt x="142240" y="792480"/>
                  </a:lnTo>
                  <a:lnTo>
                    <a:pt x="167640" y="843280"/>
                  </a:lnTo>
                  <a:lnTo>
                    <a:pt x="0" y="909320"/>
                  </a:lnTo>
                  <a:close/>
                </a:path>
              </a:pathLst>
            </a:custGeom>
            <a:solidFill>
              <a:srgbClr val="00B0F0">
                <a:alpha val="25000"/>
              </a:srgbClr>
            </a:solidFill>
            <a:ln>
              <a:solidFill>
                <a:srgbClr val="33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836089" y="3799621"/>
              <a:ext cx="1208762" cy="307777"/>
            </a:xfrm>
            <a:prstGeom prst="rect">
              <a:avLst/>
            </a:prstGeom>
            <a:noFill/>
          </p:spPr>
          <p:txBody>
            <a:bodyPr wrap="square" rtlCol="0">
              <a:spAutoFit/>
            </a:bodyPr>
            <a:lstStyle/>
            <a:p>
              <a:r>
                <a:rPr lang="en-US" sz="1400" b="1">
                  <a:ln>
                    <a:solidFill>
                      <a:schemeClr val="tx1"/>
                    </a:solidFill>
                  </a:ln>
                  <a:solidFill>
                    <a:srgbClr val="00B0F0"/>
                  </a:solidFill>
                </a:rPr>
                <a:t>CERTAIN III</a:t>
              </a:r>
            </a:p>
          </p:txBody>
        </p:sp>
        <p:sp>
          <p:nvSpPr>
            <p:cNvPr id="14" name="Freeform 13"/>
            <p:cNvSpPr/>
            <p:nvPr/>
          </p:nvSpPr>
          <p:spPr>
            <a:xfrm>
              <a:off x="3352902" y="4308484"/>
              <a:ext cx="504380" cy="595113"/>
            </a:xfrm>
            <a:custGeom>
              <a:avLst/>
              <a:gdLst>
                <a:gd name="connsiteX0" fmla="*/ 0 w 699715"/>
                <a:gd name="connsiteY0" fmla="*/ 286247 h 644055"/>
                <a:gd name="connsiteX1" fmla="*/ 19878 w 699715"/>
                <a:gd name="connsiteY1" fmla="*/ 373711 h 644055"/>
                <a:gd name="connsiteX2" fmla="*/ 23854 w 699715"/>
                <a:gd name="connsiteY2" fmla="*/ 469127 h 644055"/>
                <a:gd name="connsiteX3" fmla="*/ 23854 w 699715"/>
                <a:gd name="connsiteY3" fmla="*/ 504907 h 644055"/>
                <a:gd name="connsiteX4" fmla="*/ 31805 w 699715"/>
                <a:gd name="connsiteY4" fmla="*/ 540688 h 644055"/>
                <a:gd name="connsiteX5" fmla="*/ 47708 w 699715"/>
                <a:gd name="connsiteY5" fmla="*/ 552615 h 644055"/>
                <a:gd name="connsiteX6" fmla="*/ 47708 w 699715"/>
                <a:gd name="connsiteY6" fmla="*/ 580445 h 644055"/>
                <a:gd name="connsiteX7" fmla="*/ 67586 w 699715"/>
                <a:gd name="connsiteY7" fmla="*/ 580445 h 644055"/>
                <a:gd name="connsiteX8" fmla="*/ 99391 w 699715"/>
                <a:gd name="connsiteY8" fmla="*/ 564542 h 644055"/>
                <a:gd name="connsiteX9" fmla="*/ 163002 w 699715"/>
                <a:gd name="connsiteY9" fmla="*/ 572494 h 644055"/>
                <a:gd name="connsiteX10" fmla="*/ 163002 w 699715"/>
                <a:gd name="connsiteY10" fmla="*/ 596347 h 644055"/>
                <a:gd name="connsiteX11" fmla="*/ 178904 w 699715"/>
                <a:gd name="connsiteY11" fmla="*/ 624177 h 644055"/>
                <a:gd name="connsiteX12" fmla="*/ 218661 w 699715"/>
                <a:gd name="connsiteY12" fmla="*/ 644055 h 644055"/>
                <a:gd name="connsiteX13" fmla="*/ 286247 w 699715"/>
                <a:gd name="connsiteY13" fmla="*/ 644055 h 644055"/>
                <a:gd name="connsiteX14" fmla="*/ 361784 w 699715"/>
                <a:gd name="connsiteY14" fmla="*/ 644055 h 644055"/>
                <a:gd name="connsiteX15" fmla="*/ 405517 w 699715"/>
                <a:gd name="connsiteY15" fmla="*/ 636104 h 644055"/>
                <a:gd name="connsiteX16" fmla="*/ 500932 w 699715"/>
                <a:gd name="connsiteY16" fmla="*/ 600323 h 644055"/>
                <a:gd name="connsiteX17" fmla="*/ 548640 w 699715"/>
                <a:gd name="connsiteY17" fmla="*/ 552615 h 644055"/>
                <a:gd name="connsiteX18" fmla="*/ 584421 w 699715"/>
                <a:gd name="connsiteY18" fmla="*/ 473102 h 644055"/>
                <a:gd name="connsiteX19" fmla="*/ 596348 w 699715"/>
                <a:gd name="connsiteY19" fmla="*/ 409492 h 644055"/>
                <a:gd name="connsiteX20" fmla="*/ 604299 w 699715"/>
                <a:gd name="connsiteY20" fmla="*/ 337930 h 644055"/>
                <a:gd name="connsiteX21" fmla="*/ 612250 w 699715"/>
                <a:gd name="connsiteY21" fmla="*/ 294198 h 644055"/>
                <a:gd name="connsiteX22" fmla="*/ 648031 w 699715"/>
                <a:gd name="connsiteY22" fmla="*/ 198782 h 644055"/>
                <a:gd name="connsiteX23" fmla="*/ 699715 w 699715"/>
                <a:gd name="connsiteY23" fmla="*/ 123245 h 644055"/>
                <a:gd name="connsiteX24" fmla="*/ 612250 w 699715"/>
                <a:gd name="connsiteY24" fmla="*/ 0 h 644055"/>
                <a:gd name="connsiteX25" fmla="*/ 0 w 699715"/>
                <a:gd name="connsiteY25" fmla="*/ 286247 h 644055"/>
                <a:gd name="connsiteX0" fmla="*/ 0 w 723569"/>
                <a:gd name="connsiteY0" fmla="*/ 290223 h 644055"/>
                <a:gd name="connsiteX1" fmla="*/ 43732 w 723569"/>
                <a:gd name="connsiteY1" fmla="*/ 373711 h 644055"/>
                <a:gd name="connsiteX2" fmla="*/ 47708 w 723569"/>
                <a:gd name="connsiteY2" fmla="*/ 469127 h 644055"/>
                <a:gd name="connsiteX3" fmla="*/ 47708 w 723569"/>
                <a:gd name="connsiteY3" fmla="*/ 504907 h 644055"/>
                <a:gd name="connsiteX4" fmla="*/ 55659 w 723569"/>
                <a:gd name="connsiteY4" fmla="*/ 540688 h 644055"/>
                <a:gd name="connsiteX5" fmla="*/ 71562 w 723569"/>
                <a:gd name="connsiteY5" fmla="*/ 552615 h 644055"/>
                <a:gd name="connsiteX6" fmla="*/ 71562 w 723569"/>
                <a:gd name="connsiteY6" fmla="*/ 580445 h 644055"/>
                <a:gd name="connsiteX7" fmla="*/ 91440 w 723569"/>
                <a:gd name="connsiteY7" fmla="*/ 580445 h 644055"/>
                <a:gd name="connsiteX8" fmla="*/ 123245 w 723569"/>
                <a:gd name="connsiteY8" fmla="*/ 564542 h 644055"/>
                <a:gd name="connsiteX9" fmla="*/ 186856 w 723569"/>
                <a:gd name="connsiteY9" fmla="*/ 572494 h 644055"/>
                <a:gd name="connsiteX10" fmla="*/ 186856 w 723569"/>
                <a:gd name="connsiteY10" fmla="*/ 596347 h 644055"/>
                <a:gd name="connsiteX11" fmla="*/ 202758 w 723569"/>
                <a:gd name="connsiteY11" fmla="*/ 624177 h 644055"/>
                <a:gd name="connsiteX12" fmla="*/ 242515 w 723569"/>
                <a:gd name="connsiteY12" fmla="*/ 644055 h 644055"/>
                <a:gd name="connsiteX13" fmla="*/ 310101 w 723569"/>
                <a:gd name="connsiteY13" fmla="*/ 644055 h 644055"/>
                <a:gd name="connsiteX14" fmla="*/ 385638 w 723569"/>
                <a:gd name="connsiteY14" fmla="*/ 644055 h 644055"/>
                <a:gd name="connsiteX15" fmla="*/ 429371 w 723569"/>
                <a:gd name="connsiteY15" fmla="*/ 636104 h 644055"/>
                <a:gd name="connsiteX16" fmla="*/ 524786 w 723569"/>
                <a:gd name="connsiteY16" fmla="*/ 600323 h 644055"/>
                <a:gd name="connsiteX17" fmla="*/ 572494 w 723569"/>
                <a:gd name="connsiteY17" fmla="*/ 552615 h 644055"/>
                <a:gd name="connsiteX18" fmla="*/ 608275 w 723569"/>
                <a:gd name="connsiteY18" fmla="*/ 473102 h 644055"/>
                <a:gd name="connsiteX19" fmla="*/ 620202 w 723569"/>
                <a:gd name="connsiteY19" fmla="*/ 409492 h 644055"/>
                <a:gd name="connsiteX20" fmla="*/ 628153 w 723569"/>
                <a:gd name="connsiteY20" fmla="*/ 337930 h 644055"/>
                <a:gd name="connsiteX21" fmla="*/ 636104 w 723569"/>
                <a:gd name="connsiteY21" fmla="*/ 294198 h 644055"/>
                <a:gd name="connsiteX22" fmla="*/ 671885 w 723569"/>
                <a:gd name="connsiteY22" fmla="*/ 198782 h 644055"/>
                <a:gd name="connsiteX23" fmla="*/ 723569 w 723569"/>
                <a:gd name="connsiteY23" fmla="*/ 123245 h 644055"/>
                <a:gd name="connsiteX24" fmla="*/ 636104 w 723569"/>
                <a:gd name="connsiteY24" fmla="*/ 0 h 644055"/>
                <a:gd name="connsiteX25" fmla="*/ 0 w 723569"/>
                <a:gd name="connsiteY25" fmla="*/ 290223 h 644055"/>
                <a:gd name="connsiteX0" fmla="*/ 0 w 691763"/>
                <a:gd name="connsiteY0" fmla="*/ 274321 h 644055"/>
                <a:gd name="connsiteX1" fmla="*/ 11926 w 691763"/>
                <a:gd name="connsiteY1" fmla="*/ 373711 h 644055"/>
                <a:gd name="connsiteX2" fmla="*/ 15902 w 691763"/>
                <a:gd name="connsiteY2" fmla="*/ 469127 h 644055"/>
                <a:gd name="connsiteX3" fmla="*/ 15902 w 691763"/>
                <a:gd name="connsiteY3" fmla="*/ 504907 h 644055"/>
                <a:gd name="connsiteX4" fmla="*/ 23853 w 691763"/>
                <a:gd name="connsiteY4" fmla="*/ 540688 h 644055"/>
                <a:gd name="connsiteX5" fmla="*/ 39756 w 691763"/>
                <a:gd name="connsiteY5" fmla="*/ 552615 h 644055"/>
                <a:gd name="connsiteX6" fmla="*/ 39756 w 691763"/>
                <a:gd name="connsiteY6" fmla="*/ 580445 h 644055"/>
                <a:gd name="connsiteX7" fmla="*/ 59634 w 691763"/>
                <a:gd name="connsiteY7" fmla="*/ 580445 h 644055"/>
                <a:gd name="connsiteX8" fmla="*/ 91439 w 691763"/>
                <a:gd name="connsiteY8" fmla="*/ 564542 h 644055"/>
                <a:gd name="connsiteX9" fmla="*/ 155050 w 691763"/>
                <a:gd name="connsiteY9" fmla="*/ 572494 h 644055"/>
                <a:gd name="connsiteX10" fmla="*/ 155050 w 691763"/>
                <a:gd name="connsiteY10" fmla="*/ 596347 h 644055"/>
                <a:gd name="connsiteX11" fmla="*/ 170952 w 691763"/>
                <a:gd name="connsiteY11" fmla="*/ 624177 h 644055"/>
                <a:gd name="connsiteX12" fmla="*/ 210709 w 691763"/>
                <a:gd name="connsiteY12" fmla="*/ 644055 h 644055"/>
                <a:gd name="connsiteX13" fmla="*/ 278295 w 691763"/>
                <a:gd name="connsiteY13" fmla="*/ 644055 h 644055"/>
                <a:gd name="connsiteX14" fmla="*/ 353832 w 691763"/>
                <a:gd name="connsiteY14" fmla="*/ 644055 h 644055"/>
                <a:gd name="connsiteX15" fmla="*/ 397565 w 691763"/>
                <a:gd name="connsiteY15" fmla="*/ 636104 h 644055"/>
                <a:gd name="connsiteX16" fmla="*/ 492980 w 691763"/>
                <a:gd name="connsiteY16" fmla="*/ 600323 h 644055"/>
                <a:gd name="connsiteX17" fmla="*/ 540688 w 691763"/>
                <a:gd name="connsiteY17" fmla="*/ 552615 h 644055"/>
                <a:gd name="connsiteX18" fmla="*/ 576469 w 691763"/>
                <a:gd name="connsiteY18" fmla="*/ 473102 h 644055"/>
                <a:gd name="connsiteX19" fmla="*/ 588396 w 691763"/>
                <a:gd name="connsiteY19" fmla="*/ 409492 h 644055"/>
                <a:gd name="connsiteX20" fmla="*/ 596347 w 691763"/>
                <a:gd name="connsiteY20" fmla="*/ 337930 h 644055"/>
                <a:gd name="connsiteX21" fmla="*/ 604298 w 691763"/>
                <a:gd name="connsiteY21" fmla="*/ 294198 h 644055"/>
                <a:gd name="connsiteX22" fmla="*/ 640079 w 691763"/>
                <a:gd name="connsiteY22" fmla="*/ 198782 h 644055"/>
                <a:gd name="connsiteX23" fmla="*/ 691763 w 691763"/>
                <a:gd name="connsiteY23" fmla="*/ 123245 h 644055"/>
                <a:gd name="connsiteX24" fmla="*/ 604298 w 691763"/>
                <a:gd name="connsiteY24" fmla="*/ 0 h 644055"/>
                <a:gd name="connsiteX25" fmla="*/ 0 w 691763"/>
                <a:gd name="connsiteY25" fmla="*/ 274321 h 64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1763" h="644055">
                  <a:moveTo>
                    <a:pt x="0" y="274321"/>
                  </a:moveTo>
                  <a:lnTo>
                    <a:pt x="11926" y="373711"/>
                  </a:lnTo>
                  <a:lnTo>
                    <a:pt x="15902" y="469127"/>
                  </a:lnTo>
                  <a:lnTo>
                    <a:pt x="15902" y="504907"/>
                  </a:lnTo>
                  <a:lnTo>
                    <a:pt x="23853" y="540688"/>
                  </a:lnTo>
                  <a:lnTo>
                    <a:pt x="39756" y="552615"/>
                  </a:lnTo>
                  <a:lnTo>
                    <a:pt x="39756" y="580445"/>
                  </a:lnTo>
                  <a:lnTo>
                    <a:pt x="59634" y="580445"/>
                  </a:lnTo>
                  <a:lnTo>
                    <a:pt x="91439" y="564542"/>
                  </a:lnTo>
                  <a:lnTo>
                    <a:pt x="155050" y="572494"/>
                  </a:lnTo>
                  <a:lnTo>
                    <a:pt x="155050" y="596347"/>
                  </a:lnTo>
                  <a:lnTo>
                    <a:pt x="170952" y="624177"/>
                  </a:lnTo>
                  <a:lnTo>
                    <a:pt x="210709" y="644055"/>
                  </a:lnTo>
                  <a:lnTo>
                    <a:pt x="278295" y="644055"/>
                  </a:lnTo>
                  <a:lnTo>
                    <a:pt x="353832" y="644055"/>
                  </a:lnTo>
                  <a:lnTo>
                    <a:pt x="397565" y="636104"/>
                  </a:lnTo>
                  <a:lnTo>
                    <a:pt x="492980" y="600323"/>
                  </a:lnTo>
                  <a:lnTo>
                    <a:pt x="540688" y="552615"/>
                  </a:lnTo>
                  <a:lnTo>
                    <a:pt x="576469" y="473102"/>
                  </a:lnTo>
                  <a:lnTo>
                    <a:pt x="588396" y="409492"/>
                  </a:lnTo>
                  <a:lnTo>
                    <a:pt x="596347" y="337930"/>
                  </a:lnTo>
                  <a:lnTo>
                    <a:pt x="604298" y="294198"/>
                  </a:lnTo>
                  <a:lnTo>
                    <a:pt x="640079" y="198782"/>
                  </a:lnTo>
                  <a:lnTo>
                    <a:pt x="691763" y="123245"/>
                  </a:lnTo>
                  <a:lnTo>
                    <a:pt x="604298" y="0"/>
                  </a:lnTo>
                  <a:lnTo>
                    <a:pt x="0" y="274321"/>
                  </a:lnTo>
                  <a:close/>
                </a:path>
              </a:pathLst>
            </a:custGeom>
            <a:solidFill>
              <a:srgbClr val="FF0000">
                <a:alpha val="4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130726" y="4513026"/>
              <a:ext cx="1212226" cy="307777"/>
            </a:xfrm>
            <a:prstGeom prst="rect">
              <a:avLst/>
            </a:prstGeom>
            <a:noFill/>
          </p:spPr>
          <p:txBody>
            <a:bodyPr wrap="square" rtlCol="0">
              <a:spAutoFit/>
            </a:bodyPr>
            <a:lstStyle/>
            <a:p>
              <a:r>
                <a:rPr lang="en-US" sz="1400" b="1">
                  <a:ln>
                    <a:solidFill>
                      <a:schemeClr val="tx1"/>
                    </a:solidFill>
                  </a:ln>
                  <a:solidFill>
                    <a:srgbClr val="FF0000"/>
                  </a:solidFill>
                </a:rPr>
                <a:t>CERTAIN IV</a:t>
              </a:r>
            </a:p>
          </p:txBody>
        </p:sp>
      </p:grpSp>
      <p:sp>
        <p:nvSpPr>
          <p:cNvPr id="16" name="TextBox 15"/>
          <p:cNvSpPr txBox="1"/>
          <p:nvPr/>
        </p:nvSpPr>
        <p:spPr>
          <a:xfrm>
            <a:off x="6271385" y="1218203"/>
            <a:ext cx="3902149" cy="1323439"/>
          </a:xfrm>
          <a:prstGeom prst="rect">
            <a:avLst/>
          </a:prstGeom>
          <a:solidFill>
            <a:schemeClr val="tx2">
              <a:lumMod val="60000"/>
              <a:lumOff val="40000"/>
            </a:schemeClr>
          </a:solidFill>
          <a:ln/>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000" u="sng"/>
              <a:t>Operational Areas</a:t>
            </a:r>
          </a:p>
          <a:p>
            <a:pPr marL="342900" indent="-342900">
              <a:buFont typeface="Arial" panose="020B0604020202020204" pitchFamily="34" charset="0"/>
              <a:buChar char="•"/>
            </a:pPr>
            <a:r>
              <a:rPr lang="en-US" sz="2000"/>
              <a:t>CERTAIN I - 2015</a:t>
            </a:r>
          </a:p>
          <a:p>
            <a:pPr marL="342900" indent="-342900">
              <a:buFont typeface="Arial" panose="020B0604020202020204" pitchFamily="34" charset="0"/>
              <a:buChar char="•"/>
            </a:pPr>
            <a:r>
              <a:rPr lang="en-US" sz="2000"/>
              <a:t>CERTAIN II - 2017</a:t>
            </a:r>
          </a:p>
          <a:p>
            <a:pPr marL="342900" indent="-342900">
              <a:buFont typeface="Arial" panose="020B0604020202020204" pitchFamily="34" charset="0"/>
              <a:buChar char="•"/>
            </a:pPr>
            <a:r>
              <a:rPr lang="en-US" sz="2000"/>
              <a:t>CERTAIN III &amp; IV - 2020</a:t>
            </a:r>
          </a:p>
        </p:txBody>
      </p:sp>
      <p:sp>
        <p:nvSpPr>
          <p:cNvPr id="17" name="TextBox 16"/>
          <p:cNvSpPr txBox="1"/>
          <p:nvPr/>
        </p:nvSpPr>
        <p:spPr>
          <a:xfrm>
            <a:off x="6704429" y="2766508"/>
            <a:ext cx="4906866" cy="3477875"/>
          </a:xfrm>
          <a:prstGeom prst="rect">
            <a:avLst/>
          </a:prstGeom>
          <a:solidFill>
            <a:srgbClr val="008000"/>
          </a:solidFill>
          <a:ln/>
        </p:spPr>
        <p:style>
          <a:lnRef idx="0">
            <a:schemeClr val="accent4"/>
          </a:lnRef>
          <a:fillRef idx="3">
            <a:schemeClr val="accent4"/>
          </a:fillRef>
          <a:effectRef idx="3">
            <a:schemeClr val="accent4"/>
          </a:effectRef>
          <a:fontRef idx="minor">
            <a:schemeClr val="lt1"/>
          </a:fontRef>
        </p:style>
        <p:txBody>
          <a:bodyPr wrap="square" lIns="91440" tIns="45720" rIns="91440" bIns="45720" rtlCol="0" anchor="t">
            <a:spAutoFit/>
          </a:bodyPr>
          <a:lstStyle/>
          <a:p>
            <a:pPr marL="342900" indent="-342900">
              <a:buFont typeface="Arial" panose="020B0604020202020204" pitchFamily="34" charset="0"/>
              <a:buChar char="•"/>
            </a:pPr>
            <a:r>
              <a:rPr lang="en-US" sz="2000"/>
              <a:t>Agreement with Langley Air Force Base</a:t>
            </a:r>
          </a:p>
          <a:p>
            <a:pPr marL="342900" indent="-342900">
              <a:buFont typeface="Arial" panose="020B0604020202020204" pitchFamily="34" charset="0"/>
              <a:buChar char="•"/>
            </a:pPr>
            <a:r>
              <a:rPr lang="en-US" sz="2000"/>
              <a:t>Class D airspace when tower open</a:t>
            </a:r>
            <a:endParaRPr lang="en-US" sz="2000">
              <a:cs typeface="Calibri"/>
            </a:endParaRPr>
          </a:p>
          <a:p>
            <a:pPr marL="800100" lvl="1" indent="-342900">
              <a:buFont typeface="Arial" panose="020B0604020202020204" pitchFamily="34" charset="0"/>
              <a:buChar char="•"/>
            </a:pPr>
            <a:r>
              <a:rPr lang="en-US" sz="2000"/>
              <a:t>Operations up to 400’</a:t>
            </a:r>
            <a:endParaRPr lang="en-US" sz="2000">
              <a:cs typeface="Calibri"/>
            </a:endParaRPr>
          </a:p>
          <a:p>
            <a:pPr marL="800100" lvl="1" indent="-342900">
              <a:buFont typeface="Arial" panose="020B0604020202020204" pitchFamily="34" charset="0"/>
              <a:buChar char="•"/>
            </a:pPr>
            <a:r>
              <a:rPr lang="en-US" sz="2000"/>
              <a:t>Rural and urban areas</a:t>
            </a:r>
            <a:endParaRPr lang="en-US" sz="2000">
              <a:cs typeface="Calibri"/>
            </a:endParaRPr>
          </a:p>
          <a:p>
            <a:pPr marL="342900" indent="-342900">
              <a:buFont typeface="Arial" panose="020B0604020202020204" pitchFamily="34" charset="0"/>
              <a:buChar char="•"/>
            </a:pPr>
            <a:r>
              <a:rPr lang="en-US" sz="2000"/>
              <a:t>Class G airspace when tower closed</a:t>
            </a:r>
            <a:endParaRPr lang="en-US" sz="2000">
              <a:cs typeface="Calibri"/>
            </a:endParaRPr>
          </a:p>
          <a:p>
            <a:pPr marL="342900" indent="-342900">
              <a:buFont typeface="Arial" panose="020B0604020202020204" pitchFamily="34" charset="0"/>
              <a:buChar char="•"/>
            </a:pPr>
            <a:r>
              <a:rPr lang="en-US" sz="2000"/>
              <a:t>Risks managed via Langley Airworthiness and Safety Review board (ASRB)</a:t>
            </a:r>
            <a:endParaRPr lang="en-US" sz="2000">
              <a:cs typeface="Calibri"/>
            </a:endParaRPr>
          </a:p>
          <a:p>
            <a:pPr marL="342900" indent="-342900">
              <a:buFont typeface="Arial" panose="020B0604020202020204" pitchFamily="34" charset="0"/>
              <a:buChar char="•"/>
            </a:pPr>
            <a:r>
              <a:rPr lang="en-US" sz="2000"/>
              <a:t>Most operations in CERTAIN I and II</a:t>
            </a:r>
            <a:endParaRPr lang="en-US" sz="2000">
              <a:cs typeface="Calibri"/>
            </a:endParaRPr>
          </a:p>
          <a:p>
            <a:pPr marL="342900" indent="-342900">
              <a:buFont typeface="Arial" panose="020B0604020202020204" pitchFamily="34" charset="0"/>
              <a:buChar char="•"/>
            </a:pPr>
            <a:r>
              <a:rPr lang="en-US" sz="2000" err="1"/>
              <a:t>LaRC</a:t>
            </a:r>
            <a:r>
              <a:rPr lang="en-US" sz="2000"/>
              <a:t> population varies by day and by hour</a:t>
            </a:r>
            <a:endParaRPr lang="en-US" sz="2000">
              <a:cs typeface="Calibri"/>
            </a:endParaRPr>
          </a:p>
          <a:p>
            <a:pPr marL="342900" indent="-342900">
              <a:buFont typeface="Arial" panose="020B0604020202020204" pitchFamily="34" charset="0"/>
              <a:buChar char="•"/>
            </a:pPr>
            <a:r>
              <a:rPr lang="en-US" sz="2000"/>
              <a:t>We have some means to control access on weekends</a:t>
            </a:r>
            <a:endParaRPr lang="en-US" sz="2000">
              <a:cs typeface="Calibri"/>
            </a:endParaRPr>
          </a:p>
        </p:txBody>
      </p:sp>
      <p:sp>
        <p:nvSpPr>
          <p:cNvPr id="3" name="TextBox 2">
            <a:extLst>
              <a:ext uri="{FF2B5EF4-FFF2-40B4-BE49-F238E27FC236}">
                <a16:creationId xmlns:a16="http://schemas.microsoft.com/office/drawing/2014/main" id="{4CC7E07A-34B2-4441-9A36-2FE490B7A989}"/>
              </a:ext>
            </a:extLst>
          </p:cNvPr>
          <p:cNvSpPr txBox="1"/>
          <p:nvPr/>
        </p:nvSpPr>
        <p:spPr>
          <a:xfrm>
            <a:off x="-43769" y="1497765"/>
            <a:ext cx="1551900" cy="461665"/>
          </a:xfrm>
          <a:prstGeom prst="rect">
            <a:avLst/>
          </a:prstGeom>
          <a:noFill/>
        </p:spPr>
        <p:txBody>
          <a:bodyPr wrap="none" rtlCol="0">
            <a:spAutoFit/>
          </a:bodyPr>
          <a:lstStyle/>
          <a:p>
            <a:r>
              <a:rPr lang="en-US" sz="2400"/>
              <a:t>NASA LaRC</a:t>
            </a:r>
          </a:p>
        </p:txBody>
      </p:sp>
      <p:sp>
        <p:nvSpPr>
          <p:cNvPr id="18" name="TextBox 17">
            <a:extLst>
              <a:ext uri="{FF2B5EF4-FFF2-40B4-BE49-F238E27FC236}">
                <a16:creationId xmlns:a16="http://schemas.microsoft.com/office/drawing/2014/main" id="{CC76F20A-6860-4E1A-BECB-939A0CDA1EEB}"/>
              </a:ext>
            </a:extLst>
          </p:cNvPr>
          <p:cNvSpPr txBox="1"/>
          <p:nvPr/>
        </p:nvSpPr>
        <p:spPr>
          <a:xfrm>
            <a:off x="580705" y="5159573"/>
            <a:ext cx="800219" cy="461665"/>
          </a:xfrm>
          <a:prstGeom prst="rect">
            <a:avLst/>
          </a:prstGeom>
          <a:noFill/>
        </p:spPr>
        <p:txBody>
          <a:bodyPr wrap="none" rtlCol="0">
            <a:spAutoFit/>
          </a:bodyPr>
          <a:lstStyle/>
          <a:p>
            <a:r>
              <a:rPr lang="en-US" sz="2400"/>
              <a:t>LAFB</a:t>
            </a:r>
          </a:p>
        </p:txBody>
      </p:sp>
      <p:cxnSp>
        <p:nvCxnSpPr>
          <p:cNvPr id="20" name="Straight Arrow Connector 19">
            <a:extLst>
              <a:ext uri="{FF2B5EF4-FFF2-40B4-BE49-F238E27FC236}">
                <a16:creationId xmlns:a16="http://schemas.microsoft.com/office/drawing/2014/main" id="{17CDC9DD-64D1-424F-8B21-5CDDE2F1EA0C}"/>
              </a:ext>
            </a:extLst>
          </p:cNvPr>
          <p:cNvCxnSpPr>
            <a:cxnSpLocks/>
            <a:endCxn id="8" idx="74"/>
          </p:cNvCxnSpPr>
          <p:nvPr/>
        </p:nvCxnSpPr>
        <p:spPr>
          <a:xfrm>
            <a:off x="1434888" y="1846323"/>
            <a:ext cx="566245" cy="211624"/>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5EF6B30-BFAD-437F-9FA3-28A9ED48483C}"/>
              </a:ext>
            </a:extLst>
          </p:cNvPr>
          <p:cNvCxnSpPr>
            <a:cxnSpLocks/>
          </p:cNvCxnSpPr>
          <p:nvPr/>
        </p:nvCxnSpPr>
        <p:spPr>
          <a:xfrm flipV="1">
            <a:off x="1440629" y="5372100"/>
            <a:ext cx="1226371" cy="18306"/>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1758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22888"/>
          </a:xfrm>
          <a:prstGeom prst="rect">
            <a:avLst/>
          </a:prstGeom>
          <a:gradFill flip="none" rotWithShape="1">
            <a:gsLst>
              <a:gs pos="0">
                <a:srgbClr val="79B2F6"/>
              </a:gs>
              <a:gs pos="100000">
                <a:srgbClr val="F0F8FF"/>
              </a:gs>
              <a:gs pos="24000">
                <a:srgbClr val="AECEF5"/>
              </a:gs>
            </a:gsLst>
            <a:lin ang="51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000">
                <a:solidFill>
                  <a:schemeClr val="tx1"/>
                </a:solidFill>
                <a:latin typeface="Calibri"/>
              </a:rPr>
              <a:t>HDV Testing Overview</a:t>
            </a:r>
          </a:p>
        </p:txBody>
      </p:sp>
      <p:pic>
        <p:nvPicPr>
          <p:cNvPr id="5" name="Picture 4" descr="nasa-insig-cl_200px.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82952" y="134865"/>
            <a:ext cx="720437" cy="59436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574" y="131149"/>
            <a:ext cx="660590" cy="660590"/>
          </a:xfrm>
          <a:prstGeom prst="rect">
            <a:avLst/>
          </a:prstGeom>
        </p:spPr>
      </p:pic>
      <p:sp>
        <p:nvSpPr>
          <p:cNvPr id="3" name="Rectangle 2"/>
          <p:cNvSpPr/>
          <p:nvPr/>
        </p:nvSpPr>
        <p:spPr>
          <a:xfrm>
            <a:off x="188611" y="1094540"/>
            <a:ext cx="7467740" cy="5189113"/>
          </a:xfrm>
          <a:prstGeom prst="rect">
            <a:avLst/>
          </a:prstGeom>
        </p:spPr>
        <p:txBody>
          <a:bodyPr wrap="square">
            <a:spAutoFit/>
          </a:bodyPr>
          <a:lstStyle/>
          <a:p>
            <a:pPr marL="342265" marR="0" lvl="0" indent="-342265" defTabSz="457189"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0" cap="none" spc="0" normalizeH="0" baseline="0" noProof="0" dirty="0">
                <a:ln>
                  <a:noFill/>
                </a:ln>
                <a:solidFill>
                  <a:prstClr val="black"/>
                </a:solidFill>
                <a:effectLst/>
                <a:uLnTx/>
                <a:uFillTx/>
              </a:rPr>
              <a:t>Initial focus on Northern CERTAIN UAS Range</a:t>
            </a: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0" cap="none" spc="0" normalizeH="0" baseline="0" noProof="0" dirty="0">
                <a:ln>
                  <a:noFill/>
                </a:ln>
                <a:solidFill>
                  <a:prstClr val="black"/>
                </a:solidFill>
                <a:effectLst/>
                <a:uLnTx/>
                <a:uFillTx/>
                <a:cs typeface="Calibri"/>
              </a:rPr>
              <a:t>Largely rural area</a:t>
            </a:r>
            <a:r>
              <a:rPr kumimoji="0" lang="en-US" sz="2000" b="0" i="0" u="none" strike="noStrike" kern="0" cap="none" spc="0" normalizeH="0" noProof="0" dirty="0">
                <a:ln>
                  <a:noFill/>
                </a:ln>
                <a:solidFill>
                  <a:prstClr val="black"/>
                </a:solidFill>
                <a:effectLst/>
                <a:uLnTx/>
                <a:uFillTx/>
                <a:cs typeface="Calibri"/>
              </a:rPr>
              <a:t> of NASA Langley </a:t>
            </a: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lang="en-US" sz="2000" kern="0" baseline="0" dirty="0">
                <a:solidFill>
                  <a:prstClr val="black"/>
                </a:solidFill>
                <a:cs typeface="Calibri"/>
              </a:rPr>
              <a:t>Progressively extend to other areas of LaRC</a:t>
            </a:r>
            <a:endParaRPr kumimoji="0" lang="en-US" sz="2000" b="0" i="0" u="none" strike="noStrike" kern="0" cap="none" spc="0" normalizeH="0" baseline="0" noProof="0" dirty="0">
              <a:ln>
                <a:noFill/>
              </a:ln>
              <a:solidFill>
                <a:prstClr val="black"/>
              </a:solidFill>
              <a:effectLst/>
              <a:uLnTx/>
              <a:uFillTx/>
              <a:cs typeface="Calibri"/>
            </a:endParaRPr>
          </a:p>
          <a:p>
            <a:pPr marL="342265" marR="0" lvl="0" indent="-342265" defTabSz="457189"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0" cap="none" spc="0" normalizeH="0" baseline="0" noProof="0" dirty="0">
                <a:ln>
                  <a:noFill/>
                </a:ln>
                <a:solidFill>
                  <a:prstClr val="black"/>
                </a:solidFill>
                <a:effectLst/>
                <a:uLnTx/>
                <a:uFillTx/>
              </a:rPr>
              <a:t>Develop UAS Ops Center</a:t>
            </a:r>
            <a:endParaRPr kumimoji="0" lang="en-US" sz="2400" b="0" i="0" u="none" strike="noStrike" kern="0" cap="none" spc="0" normalizeH="0" baseline="0" noProof="0" dirty="0">
              <a:ln>
                <a:noFill/>
              </a:ln>
              <a:solidFill>
                <a:prstClr val="black"/>
              </a:solidFill>
              <a:effectLst/>
              <a:uLnTx/>
              <a:uFillTx/>
              <a:cs typeface="Calibri"/>
            </a:endParaRP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0" cap="none" spc="0" normalizeH="0" baseline="0" noProof="0" dirty="0">
                <a:ln>
                  <a:noFill/>
                </a:ln>
                <a:solidFill>
                  <a:prstClr val="black"/>
                </a:solidFill>
                <a:effectLst/>
                <a:uLnTx/>
                <a:uFillTx/>
              </a:rPr>
              <a:t>Use for both simulation and flight testing</a:t>
            </a:r>
            <a:endParaRPr kumimoji="0" lang="en-US" sz="2000" b="0" i="0" u="none" strike="noStrike" kern="0" cap="none" spc="0" normalizeH="0" baseline="0" noProof="0" dirty="0">
              <a:ln>
                <a:noFill/>
              </a:ln>
              <a:solidFill>
                <a:prstClr val="black"/>
              </a:solidFill>
              <a:effectLst/>
              <a:uLnTx/>
              <a:uFillTx/>
              <a:cs typeface="Calibri"/>
            </a:endParaRPr>
          </a:p>
          <a:p>
            <a:pPr marL="342265" marR="0" lvl="0" indent="-342265" defTabSz="457189"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0" cap="none" spc="0" normalizeH="0" baseline="0" noProof="0" dirty="0">
                <a:ln>
                  <a:noFill/>
                </a:ln>
                <a:solidFill>
                  <a:prstClr val="black"/>
                </a:solidFill>
                <a:effectLst/>
                <a:uLnTx/>
                <a:uFillTx/>
              </a:rPr>
              <a:t>Establish radar coverage for LaRC airspace</a:t>
            </a:r>
            <a:endParaRPr kumimoji="0" lang="en-US" sz="2400" b="0" i="0" u="none" strike="noStrike" kern="0" cap="none" spc="0" normalizeH="0" baseline="0" noProof="0" dirty="0">
              <a:ln>
                <a:noFill/>
              </a:ln>
              <a:solidFill>
                <a:prstClr val="black"/>
              </a:solidFill>
              <a:effectLst/>
              <a:uLnTx/>
              <a:uFillTx/>
              <a:cs typeface="Calibri"/>
            </a:endParaRP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0" cap="none" spc="0" normalizeH="0" baseline="0" noProof="0" dirty="0">
                <a:ln>
                  <a:noFill/>
                </a:ln>
                <a:solidFill>
                  <a:prstClr val="black"/>
                </a:solidFill>
                <a:effectLst/>
                <a:uLnTx/>
                <a:uFillTx/>
              </a:rPr>
              <a:t>Provides non-visual verification of operations area</a:t>
            </a: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0" cap="none" spc="0" normalizeH="0" baseline="0" noProof="0" dirty="0">
                <a:ln>
                  <a:noFill/>
                </a:ln>
                <a:solidFill>
                  <a:prstClr val="black"/>
                </a:solidFill>
                <a:effectLst/>
                <a:uLnTx/>
                <a:uFillTx/>
                <a:cs typeface="Calibri"/>
              </a:rPr>
              <a:t>Supports Detect and Avoid functionality</a:t>
            </a:r>
          </a:p>
          <a:p>
            <a:pPr marL="342265" marR="0" lvl="0" indent="-342265" defTabSz="457189"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0" cap="none" spc="0" normalizeH="0" baseline="0" noProof="0" dirty="0">
                <a:ln>
                  <a:noFill/>
                </a:ln>
                <a:solidFill>
                  <a:prstClr val="black"/>
                </a:solidFill>
                <a:effectLst/>
                <a:uLnTx/>
                <a:uFillTx/>
              </a:rPr>
              <a:t>Stand up fleet of </a:t>
            </a:r>
            <a:r>
              <a:rPr kumimoji="0" lang="en-US" sz="2400" b="0" i="0" u="none" strike="noStrike" kern="0" cap="none" spc="0" normalizeH="0" baseline="0" noProof="0" dirty="0" err="1">
                <a:ln>
                  <a:noFill/>
                </a:ln>
                <a:solidFill>
                  <a:prstClr val="black"/>
                </a:solidFill>
                <a:effectLst/>
                <a:uLnTx/>
                <a:uFillTx/>
              </a:rPr>
              <a:t>sUAS</a:t>
            </a:r>
            <a:endParaRPr kumimoji="0" lang="en-US" sz="2400" b="0" i="0" u="none" strike="noStrike" kern="0" cap="none" spc="0" normalizeH="0" baseline="0" noProof="0" dirty="0">
              <a:ln>
                <a:noFill/>
              </a:ln>
              <a:solidFill>
                <a:prstClr val="black"/>
              </a:solidFill>
              <a:effectLst/>
              <a:uLnTx/>
              <a:uFillTx/>
              <a:cs typeface="Calibri"/>
            </a:endParaRP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0" cap="none" spc="0" normalizeH="0" baseline="0" noProof="0" dirty="0">
                <a:ln>
                  <a:noFill/>
                </a:ln>
                <a:solidFill>
                  <a:prstClr val="black"/>
                </a:solidFill>
                <a:effectLst/>
                <a:uLnTx/>
                <a:uFillTx/>
              </a:rPr>
              <a:t>Equipped with risk mitigating autonomous systems</a:t>
            </a:r>
            <a:endParaRPr kumimoji="0" lang="en-US" sz="2000" b="0" i="0" u="none" strike="noStrike" kern="0" cap="none" spc="0" normalizeH="0" baseline="0" noProof="0" dirty="0">
              <a:ln>
                <a:noFill/>
              </a:ln>
              <a:solidFill>
                <a:prstClr val="black"/>
              </a:solidFill>
              <a:effectLst/>
              <a:uLnTx/>
              <a:uFillTx/>
              <a:cs typeface="Calibri"/>
            </a:endParaRPr>
          </a:p>
          <a:p>
            <a:pPr marL="342265" marR="0" lvl="0" indent="-342265" defTabSz="457189"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0" cap="none" spc="0" normalizeH="0" baseline="0" noProof="0" dirty="0">
                <a:ln>
                  <a:noFill/>
                </a:ln>
                <a:solidFill>
                  <a:prstClr val="black"/>
                </a:solidFill>
                <a:effectLst/>
                <a:uLnTx/>
                <a:uFillTx/>
              </a:rPr>
              <a:t>Perform series of spiral development tests</a:t>
            </a:r>
            <a:endParaRPr kumimoji="0" lang="en-US" sz="2400" b="0" i="0" u="none" strike="noStrike" kern="0" cap="none" spc="0" normalizeH="0" baseline="0" noProof="0" dirty="0">
              <a:ln>
                <a:noFill/>
              </a:ln>
              <a:solidFill>
                <a:prstClr val="black"/>
              </a:solidFill>
              <a:effectLst/>
              <a:uLnTx/>
              <a:uFillTx/>
              <a:cs typeface="Calibri"/>
            </a:endParaRP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0" cap="none" spc="0" normalizeH="0" baseline="0" noProof="0" dirty="0">
                <a:ln>
                  <a:noFill/>
                </a:ln>
                <a:solidFill>
                  <a:prstClr val="black"/>
                </a:solidFill>
                <a:effectLst/>
                <a:uLnTx/>
                <a:uFillTx/>
              </a:rPr>
              <a:t>Crawl, walk, run</a:t>
            </a:r>
            <a:endParaRPr kumimoji="0" lang="en-US" sz="2000" b="0" i="0" u="none" strike="noStrike" kern="0" cap="none" spc="0" normalizeH="0" baseline="0" noProof="0" dirty="0">
              <a:ln>
                <a:noFill/>
              </a:ln>
              <a:solidFill>
                <a:prstClr val="black"/>
              </a:solidFill>
              <a:effectLst/>
              <a:uLnTx/>
              <a:uFillTx/>
              <a:cs typeface="Calibri"/>
            </a:endParaRPr>
          </a:p>
          <a:p>
            <a:pPr marL="742315" marR="0" lvl="1" indent="-285115" defTabSz="457189"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0" cap="none" spc="0" normalizeH="0" baseline="0" noProof="0" dirty="0">
                <a:ln>
                  <a:noFill/>
                </a:ln>
                <a:solidFill>
                  <a:prstClr val="black"/>
                </a:solidFill>
                <a:effectLst/>
                <a:uLnTx/>
                <a:uFillTx/>
              </a:rPr>
              <a:t>Feedback results for subsequent spiral wraps</a:t>
            </a:r>
          </a:p>
        </p:txBody>
      </p:sp>
      <p:pic>
        <p:nvPicPr>
          <p:cNvPr id="9" name="Picture 8"/>
          <p:cNvPicPr>
            <a:picLocks noChangeAspect="1"/>
          </p:cNvPicPr>
          <p:nvPr/>
        </p:nvPicPr>
        <p:blipFill>
          <a:blip r:embed="rId4"/>
          <a:stretch>
            <a:fillRect/>
          </a:stretch>
        </p:blipFill>
        <p:spPr>
          <a:xfrm>
            <a:off x="8034549" y="851145"/>
            <a:ext cx="3968840" cy="571244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8631" y="4260597"/>
            <a:ext cx="3068339" cy="2301254"/>
          </a:xfrm>
          <a:prstGeom prst="rect">
            <a:avLst/>
          </a:prstGeom>
        </p:spPr>
      </p:pic>
      <p:sp>
        <p:nvSpPr>
          <p:cNvPr id="8" name="TextBox 7"/>
          <p:cNvSpPr txBox="1"/>
          <p:nvPr/>
        </p:nvSpPr>
        <p:spPr>
          <a:xfrm>
            <a:off x="7701314" y="4281223"/>
            <a:ext cx="1335174" cy="307777"/>
          </a:xfrm>
          <a:prstGeom prst="rect">
            <a:avLst/>
          </a:prstGeom>
          <a:solidFill>
            <a:schemeClr val="tx1">
              <a:alpha val="48000"/>
            </a:schemeClr>
          </a:solidFill>
        </p:spPr>
        <p:txBody>
          <a:bodyPr wrap="none" rtlCol="0">
            <a:spAutoFit/>
          </a:bodyPr>
          <a:lstStyle/>
          <a:p>
            <a:r>
              <a:rPr lang="en-US" sz="1400">
                <a:solidFill>
                  <a:srgbClr val="FFFF00"/>
                </a:solidFill>
              </a:rPr>
              <a:t>UAS Ops Center</a:t>
            </a:r>
          </a:p>
        </p:txBody>
      </p:sp>
    </p:spTree>
    <p:extLst>
      <p:ext uri="{BB962C8B-B14F-4D97-AF65-F5344CB8AC3E}">
        <p14:creationId xmlns:p14="http://schemas.microsoft.com/office/powerpoint/2010/main" val="2508811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922888"/>
          </a:xfrm>
          <a:prstGeom prst="rect">
            <a:avLst/>
          </a:prstGeom>
          <a:gradFill flip="none" rotWithShape="1">
            <a:gsLst>
              <a:gs pos="0">
                <a:srgbClr val="79B2F6"/>
              </a:gs>
              <a:gs pos="100000">
                <a:srgbClr val="F0F8FF"/>
              </a:gs>
              <a:gs pos="24000">
                <a:srgbClr val="AECEF5"/>
              </a:gs>
            </a:gsLst>
            <a:lin ang="51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000">
                <a:solidFill>
                  <a:schemeClr val="tx1"/>
                </a:solidFill>
                <a:latin typeface="Calibri"/>
              </a:rPr>
              <a:t>HDV Vehicles</a:t>
            </a:r>
          </a:p>
        </p:txBody>
      </p:sp>
      <p:pic>
        <p:nvPicPr>
          <p:cNvPr id="5" name="Picture 4" descr="nasa-insig-cl_200px.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82952" y="134865"/>
            <a:ext cx="720437" cy="59436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574" y="131149"/>
            <a:ext cx="660590" cy="660590"/>
          </a:xfrm>
          <a:prstGeom prst="rect">
            <a:avLst/>
          </a:prstGeom>
        </p:spPr>
      </p:pic>
      <p:sp>
        <p:nvSpPr>
          <p:cNvPr id="3" name="Rectangle 2"/>
          <p:cNvSpPr/>
          <p:nvPr/>
        </p:nvSpPr>
        <p:spPr>
          <a:xfrm>
            <a:off x="233574" y="985135"/>
            <a:ext cx="7588774" cy="4401205"/>
          </a:xfrm>
          <a:prstGeom prst="rect">
            <a:avLst/>
          </a:prstGeom>
        </p:spPr>
        <p:txBody>
          <a:bodyPr wrap="square" numCol="2">
            <a:spAutoFit/>
          </a:bodyPr>
          <a:lstStyle/>
          <a:p>
            <a:pPr marL="342265" marR="0" lvl="0" indent="-342265" defTabSz="457189"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0" cap="none" spc="0" normalizeH="0" baseline="0" noProof="0" dirty="0">
                <a:ln>
                  <a:noFill/>
                </a:ln>
                <a:solidFill>
                  <a:prstClr val="black"/>
                </a:solidFill>
                <a:effectLst/>
                <a:uLnTx/>
                <a:uFillTx/>
              </a:rPr>
              <a:t>Multi Rotors</a:t>
            </a:r>
          </a:p>
          <a:p>
            <a:pPr marL="799465" lvl="1" indent="-342265" defTabSz="457189">
              <a:spcBef>
                <a:spcPct val="20000"/>
              </a:spcBef>
              <a:buFont typeface="Arial"/>
              <a:buChar char="•"/>
              <a:defRPr/>
            </a:pPr>
            <a:r>
              <a:rPr kumimoji="0" lang="en-US" sz="2000" b="0" i="0" u="none" strike="noStrike" kern="0" cap="none" spc="0" normalizeH="0" baseline="0" noProof="0" dirty="0">
                <a:ln>
                  <a:noFill/>
                </a:ln>
                <a:solidFill>
                  <a:prstClr val="black"/>
                </a:solidFill>
                <a:effectLst/>
                <a:uLnTx/>
                <a:uFillTx/>
              </a:rPr>
              <a:t>Alta-8</a:t>
            </a:r>
          </a:p>
          <a:p>
            <a:pPr marL="1256665" lvl="2" indent="-342265" defTabSz="457189">
              <a:spcBef>
                <a:spcPct val="20000"/>
              </a:spcBef>
              <a:buFont typeface="Arial"/>
              <a:buChar char="•"/>
              <a:defRPr/>
            </a:pPr>
            <a:r>
              <a:rPr lang="en-US" sz="2000" kern="0" dirty="0">
                <a:solidFill>
                  <a:prstClr val="black"/>
                </a:solidFill>
              </a:rPr>
              <a:t>Empty: 14 </a:t>
            </a:r>
            <a:r>
              <a:rPr lang="en-US" sz="2000" kern="0" dirty="0" err="1">
                <a:solidFill>
                  <a:prstClr val="black"/>
                </a:solidFill>
              </a:rPr>
              <a:t>lbs</a:t>
            </a:r>
            <a:endParaRPr lang="en-US" sz="2000" kern="0" dirty="0">
              <a:solidFill>
                <a:prstClr val="black"/>
              </a:solidFill>
            </a:endParaRPr>
          </a:p>
          <a:p>
            <a:pPr marL="1256665" lvl="2" indent="-342265" defTabSz="457189">
              <a:spcBef>
                <a:spcPct val="20000"/>
              </a:spcBef>
              <a:buFont typeface="Arial"/>
              <a:buChar char="•"/>
              <a:defRPr/>
            </a:pPr>
            <a:r>
              <a:rPr lang="en-US" sz="2000" kern="0" dirty="0">
                <a:solidFill>
                  <a:prstClr val="black"/>
                </a:solidFill>
              </a:rPr>
              <a:t>M</a:t>
            </a:r>
            <a:r>
              <a:rPr kumimoji="0" lang="en-US" sz="2000" b="0" i="0" u="none" strike="noStrike" kern="0" cap="none" spc="0" normalizeH="0" baseline="0" noProof="0" dirty="0">
                <a:ln>
                  <a:noFill/>
                </a:ln>
                <a:solidFill>
                  <a:prstClr val="black"/>
                </a:solidFill>
                <a:effectLst/>
                <a:uLnTx/>
                <a:uFillTx/>
              </a:rPr>
              <a:t>ax</a:t>
            </a:r>
            <a:r>
              <a:rPr lang="en-US" sz="2000" kern="0" dirty="0">
                <a:solidFill>
                  <a:prstClr val="black"/>
                </a:solidFill>
              </a:rPr>
              <a:t>: ~25 </a:t>
            </a:r>
            <a:r>
              <a:rPr lang="en-US" sz="2000" kern="0" dirty="0" err="1">
                <a:solidFill>
                  <a:prstClr val="black"/>
                </a:solidFill>
              </a:rPr>
              <a:t>lbs</a:t>
            </a:r>
            <a:r>
              <a:rPr lang="en-US" sz="2000" kern="0" dirty="0">
                <a:solidFill>
                  <a:prstClr val="black"/>
                </a:solidFill>
              </a:rPr>
              <a:t> (</a:t>
            </a:r>
            <a:r>
              <a:rPr lang="en-US" sz="2000" kern="0" dirty="0" err="1">
                <a:solidFill>
                  <a:prstClr val="black"/>
                </a:solidFill>
              </a:rPr>
              <a:t>est</a:t>
            </a:r>
            <a:r>
              <a:rPr lang="en-US" sz="2000" kern="0" dirty="0">
                <a:solidFill>
                  <a:prstClr val="black"/>
                </a:solidFill>
              </a:rPr>
              <a:t>)</a:t>
            </a:r>
          </a:p>
          <a:p>
            <a:pPr marL="1256665" lvl="2" indent="-342265" defTabSz="457189">
              <a:spcBef>
                <a:spcPct val="20000"/>
              </a:spcBef>
              <a:buFont typeface="Arial"/>
              <a:buChar char="•"/>
              <a:defRPr/>
            </a:pPr>
            <a:r>
              <a:rPr kumimoji="0" lang="en-US" sz="2000" b="0" i="0" u="none" strike="noStrike" kern="0" cap="none" spc="0" normalizeH="0" baseline="0" noProof="0" dirty="0">
                <a:ln>
                  <a:noFill/>
                </a:ln>
                <a:solidFill>
                  <a:prstClr val="black"/>
                </a:solidFill>
                <a:effectLst/>
                <a:uLnTx/>
                <a:uFillTx/>
              </a:rPr>
              <a:t>Will do most of flying</a:t>
            </a:r>
          </a:p>
          <a:p>
            <a:pPr marL="799465" lvl="1" indent="-342265" defTabSz="457189">
              <a:spcBef>
                <a:spcPct val="20000"/>
              </a:spcBef>
              <a:buFont typeface="Arial"/>
              <a:buChar char="•"/>
              <a:defRPr/>
            </a:pPr>
            <a:r>
              <a:rPr lang="en-US" sz="2000" kern="0" dirty="0">
                <a:solidFill>
                  <a:prstClr val="black"/>
                </a:solidFill>
              </a:rPr>
              <a:t>Alta-X</a:t>
            </a:r>
          </a:p>
          <a:p>
            <a:pPr marL="1256665" lvl="2" indent="-342265" defTabSz="457189">
              <a:spcBef>
                <a:spcPct val="20000"/>
              </a:spcBef>
              <a:buFont typeface="Arial"/>
              <a:buChar char="•"/>
              <a:defRPr/>
            </a:pPr>
            <a:r>
              <a:rPr lang="en-US" sz="2000" kern="0" dirty="0">
                <a:solidFill>
                  <a:prstClr val="black"/>
                </a:solidFill>
              </a:rPr>
              <a:t>Empty: 23 </a:t>
            </a:r>
            <a:r>
              <a:rPr lang="en-US" sz="2000" kern="0" dirty="0" err="1">
                <a:solidFill>
                  <a:prstClr val="black"/>
                </a:solidFill>
              </a:rPr>
              <a:t>lbs</a:t>
            </a:r>
            <a:endParaRPr lang="en-US" sz="2000" kern="0" dirty="0">
              <a:solidFill>
                <a:prstClr val="black"/>
              </a:solidFill>
            </a:endParaRPr>
          </a:p>
          <a:p>
            <a:pPr marL="1256665" lvl="2" indent="-342265" defTabSz="457189">
              <a:spcBef>
                <a:spcPct val="20000"/>
              </a:spcBef>
              <a:buFont typeface="Arial"/>
              <a:buChar char="•"/>
              <a:defRPr/>
            </a:pPr>
            <a:r>
              <a:rPr lang="en-US" sz="2000" kern="0" dirty="0">
                <a:solidFill>
                  <a:prstClr val="black"/>
                </a:solidFill>
              </a:rPr>
              <a:t>Max: ~60 </a:t>
            </a:r>
            <a:r>
              <a:rPr lang="en-US" sz="2000" kern="0" dirty="0" err="1">
                <a:solidFill>
                  <a:prstClr val="black"/>
                </a:solidFill>
              </a:rPr>
              <a:t>lbs</a:t>
            </a:r>
            <a:r>
              <a:rPr lang="en-US" sz="2000" kern="0" dirty="0">
                <a:solidFill>
                  <a:prstClr val="black"/>
                </a:solidFill>
              </a:rPr>
              <a:t> (</a:t>
            </a:r>
            <a:r>
              <a:rPr lang="en-US" sz="2000" kern="0" dirty="0" err="1">
                <a:solidFill>
                  <a:prstClr val="black"/>
                </a:solidFill>
              </a:rPr>
              <a:t>est</a:t>
            </a:r>
            <a:r>
              <a:rPr lang="en-US" sz="2000" kern="0" dirty="0">
                <a:solidFill>
                  <a:prstClr val="black"/>
                </a:solidFill>
              </a:rPr>
              <a:t>)</a:t>
            </a:r>
          </a:p>
          <a:p>
            <a:pPr marL="1256665" lvl="2" indent="-342265" defTabSz="457189">
              <a:spcBef>
                <a:spcPct val="20000"/>
              </a:spcBef>
              <a:buFont typeface="Arial"/>
              <a:buChar char="•"/>
              <a:defRPr/>
            </a:pPr>
            <a:r>
              <a:rPr lang="en-US" sz="2000" kern="0" dirty="0">
                <a:solidFill>
                  <a:prstClr val="black"/>
                </a:solidFill>
              </a:rPr>
              <a:t>Would be used for heavier payloads</a:t>
            </a:r>
          </a:p>
          <a:p>
            <a:pPr marL="799465" lvl="1" indent="-342265" defTabSz="457189">
              <a:spcBef>
                <a:spcPct val="20000"/>
              </a:spcBef>
              <a:buFont typeface="Arial"/>
              <a:buChar char="•"/>
              <a:defRPr/>
            </a:pPr>
            <a:r>
              <a:rPr lang="en-US" sz="2000" kern="0" dirty="0">
                <a:solidFill>
                  <a:prstClr val="black"/>
                </a:solidFill>
              </a:rPr>
              <a:t>Currently supporting NASA flight operations</a:t>
            </a:r>
          </a:p>
          <a:p>
            <a:pPr marL="342265" indent="-342265" defTabSz="457189">
              <a:spcBef>
                <a:spcPct val="20000"/>
              </a:spcBef>
              <a:buFont typeface="Arial"/>
              <a:buChar char="•"/>
              <a:defRPr/>
            </a:pPr>
            <a:r>
              <a:rPr lang="en-US" sz="2400" kern="0" dirty="0" err="1">
                <a:solidFill>
                  <a:prstClr val="black"/>
                </a:solidFill>
              </a:rPr>
              <a:t>Hyrbid</a:t>
            </a:r>
            <a:r>
              <a:rPr lang="en-US" sz="2400" kern="0" dirty="0">
                <a:solidFill>
                  <a:prstClr val="black"/>
                </a:solidFill>
              </a:rPr>
              <a:t> VTOL</a:t>
            </a:r>
          </a:p>
          <a:p>
            <a:pPr marL="799465" lvl="1" indent="-342265" defTabSz="457189">
              <a:spcBef>
                <a:spcPct val="20000"/>
              </a:spcBef>
              <a:buFont typeface="Arial"/>
              <a:buChar char="•"/>
              <a:defRPr/>
            </a:pPr>
            <a:r>
              <a:rPr lang="en-US" sz="2000" kern="0" dirty="0">
                <a:solidFill>
                  <a:prstClr val="black"/>
                </a:solidFill>
              </a:rPr>
              <a:t>Hush-1</a:t>
            </a:r>
          </a:p>
          <a:p>
            <a:pPr marL="1256665" lvl="2" indent="-342265" defTabSz="457189">
              <a:spcBef>
                <a:spcPct val="20000"/>
              </a:spcBef>
              <a:buFont typeface="Arial"/>
              <a:buChar char="•"/>
              <a:defRPr/>
            </a:pPr>
            <a:r>
              <a:rPr lang="en-US" sz="2000" kern="0" dirty="0">
                <a:solidFill>
                  <a:prstClr val="black"/>
                </a:solidFill>
              </a:rPr>
              <a:t>Empty: 13 </a:t>
            </a:r>
            <a:r>
              <a:rPr lang="en-US" sz="2000" kern="0" dirty="0" err="1">
                <a:solidFill>
                  <a:prstClr val="black"/>
                </a:solidFill>
              </a:rPr>
              <a:t>lbs</a:t>
            </a:r>
            <a:endParaRPr lang="en-US" sz="2000" kern="0" dirty="0">
              <a:solidFill>
                <a:prstClr val="black"/>
              </a:solidFill>
            </a:endParaRPr>
          </a:p>
          <a:p>
            <a:pPr marL="1256665" lvl="2" indent="-342265" defTabSz="457189">
              <a:spcBef>
                <a:spcPct val="20000"/>
              </a:spcBef>
              <a:buFont typeface="Arial"/>
              <a:buChar char="•"/>
              <a:defRPr/>
            </a:pPr>
            <a:r>
              <a:rPr lang="en-US" sz="2000" kern="0" dirty="0">
                <a:solidFill>
                  <a:prstClr val="black"/>
                </a:solidFill>
              </a:rPr>
              <a:t>Max: 20 </a:t>
            </a:r>
            <a:r>
              <a:rPr lang="en-US" sz="2000" kern="0" dirty="0" err="1">
                <a:solidFill>
                  <a:prstClr val="black"/>
                </a:solidFill>
              </a:rPr>
              <a:t>lbs</a:t>
            </a:r>
            <a:endParaRPr lang="en-US" sz="2000" kern="0" dirty="0">
              <a:solidFill>
                <a:prstClr val="black"/>
              </a:solidFill>
            </a:endParaRPr>
          </a:p>
          <a:p>
            <a:pPr marL="799465" lvl="1" indent="-342265" defTabSz="457189">
              <a:spcBef>
                <a:spcPct val="20000"/>
              </a:spcBef>
              <a:buFont typeface="Arial"/>
              <a:buChar char="•"/>
              <a:defRPr/>
            </a:pPr>
            <a:r>
              <a:rPr lang="en-US" sz="2000" kern="0" dirty="0">
                <a:solidFill>
                  <a:prstClr val="black"/>
                </a:solidFill>
              </a:rPr>
              <a:t>LA-7-3</a:t>
            </a:r>
          </a:p>
          <a:p>
            <a:pPr marL="1256665" lvl="2" indent="-342265" defTabSz="457189">
              <a:spcBef>
                <a:spcPct val="20000"/>
              </a:spcBef>
              <a:buFont typeface="Arial"/>
              <a:buChar char="•"/>
              <a:defRPr/>
            </a:pPr>
            <a:r>
              <a:rPr lang="en-US" sz="2000" kern="0" dirty="0">
                <a:solidFill>
                  <a:prstClr val="black"/>
                </a:solidFill>
              </a:rPr>
              <a:t>Custom built research vehicle</a:t>
            </a:r>
          </a:p>
          <a:p>
            <a:pPr marL="1256665" lvl="2" indent="-342265" defTabSz="457189">
              <a:spcBef>
                <a:spcPct val="20000"/>
              </a:spcBef>
              <a:buFont typeface="Arial"/>
              <a:buChar char="•"/>
              <a:defRPr/>
            </a:pPr>
            <a:r>
              <a:rPr lang="en-US" sz="2000" kern="0" dirty="0">
                <a:solidFill>
                  <a:prstClr val="black"/>
                </a:solidFill>
              </a:rPr>
              <a:t>Dual-tilt wing</a:t>
            </a:r>
          </a:p>
          <a:p>
            <a:pPr marL="1256665" lvl="2" indent="-342265" defTabSz="457189">
              <a:spcBef>
                <a:spcPct val="20000"/>
              </a:spcBef>
              <a:buFont typeface="Arial"/>
              <a:buChar char="•"/>
              <a:defRPr/>
            </a:pPr>
            <a:r>
              <a:rPr lang="en-US" sz="2000" kern="0" dirty="0">
                <a:solidFill>
                  <a:prstClr val="black"/>
                </a:solidFill>
              </a:rPr>
              <a:t>Empty: 13 </a:t>
            </a:r>
            <a:r>
              <a:rPr lang="en-US" sz="2000" kern="0" dirty="0" err="1">
                <a:solidFill>
                  <a:prstClr val="black"/>
                </a:solidFill>
              </a:rPr>
              <a:t>lbs</a:t>
            </a:r>
            <a:r>
              <a:rPr lang="en-US" sz="2000" kern="0" dirty="0">
                <a:solidFill>
                  <a:prstClr val="black"/>
                </a:solidFill>
              </a:rPr>
              <a:t> (</a:t>
            </a:r>
            <a:r>
              <a:rPr lang="en-US" sz="2000" kern="0" dirty="0" err="1">
                <a:solidFill>
                  <a:prstClr val="black"/>
                </a:solidFill>
              </a:rPr>
              <a:t>est</a:t>
            </a:r>
            <a:r>
              <a:rPr lang="en-US" sz="2000" kern="0" dirty="0">
                <a:solidFill>
                  <a:prstClr val="black"/>
                </a:solidFill>
              </a:rPr>
              <a:t>)</a:t>
            </a:r>
          </a:p>
          <a:p>
            <a:pPr marL="1256665" lvl="2" indent="-342265" defTabSz="457189">
              <a:spcBef>
                <a:spcPct val="20000"/>
              </a:spcBef>
              <a:buFont typeface="Arial"/>
              <a:buChar char="•"/>
              <a:defRPr/>
            </a:pPr>
            <a:r>
              <a:rPr lang="en-US" sz="2000" kern="0" dirty="0">
                <a:solidFill>
                  <a:prstClr val="black"/>
                </a:solidFill>
              </a:rPr>
              <a:t>Max: 20 </a:t>
            </a:r>
            <a:r>
              <a:rPr lang="en-US" sz="2000" kern="0" dirty="0" err="1">
                <a:solidFill>
                  <a:prstClr val="black"/>
                </a:solidFill>
              </a:rPr>
              <a:t>lbs</a:t>
            </a:r>
            <a:r>
              <a:rPr lang="en-US" sz="2000" kern="0" dirty="0">
                <a:solidFill>
                  <a:prstClr val="black"/>
                </a:solidFill>
              </a:rPr>
              <a:t> (</a:t>
            </a:r>
            <a:r>
              <a:rPr lang="en-US" sz="2000" kern="0" dirty="0" err="1">
                <a:solidFill>
                  <a:prstClr val="black"/>
                </a:solidFill>
              </a:rPr>
              <a:t>est</a:t>
            </a:r>
            <a:r>
              <a:rPr lang="en-US" sz="2000" kern="0" dirty="0">
                <a:solidFill>
                  <a:prstClr val="black"/>
                </a:solidFill>
              </a:rPr>
              <a:t>)</a:t>
            </a:r>
          </a:p>
        </p:txBody>
      </p:sp>
      <p:pic>
        <p:nvPicPr>
          <p:cNvPr id="27" name="Picture 26" descr="A picture containing ground, outdoor, grass&#10;&#10;Description automatically generated">
            <a:extLst>
              <a:ext uri="{FF2B5EF4-FFF2-40B4-BE49-F238E27FC236}">
                <a16:creationId xmlns:a16="http://schemas.microsoft.com/office/drawing/2014/main" id="{35B9ECF4-4A27-4C3E-A975-9EC4EE8911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349" t="24553" r="23466" b="41329"/>
          <a:stretch/>
        </p:blipFill>
        <p:spPr>
          <a:xfrm>
            <a:off x="7928005" y="3026651"/>
            <a:ext cx="4198771" cy="1785192"/>
          </a:xfrm>
          <a:prstGeom prst="rect">
            <a:avLst/>
          </a:prstGeom>
          <a:ln w="12700">
            <a:solidFill>
              <a:schemeClr val="tx1"/>
            </a:solidFill>
          </a:ln>
        </p:spPr>
      </p:pic>
      <p:sp>
        <p:nvSpPr>
          <p:cNvPr id="28" name="TextBox 27">
            <a:extLst>
              <a:ext uri="{FF2B5EF4-FFF2-40B4-BE49-F238E27FC236}">
                <a16:creationId xmlns:a16="http://schemas.microsoft.com/office/drawing/2014/main" id="{C2A45C89-0D02-40DC-A163-0A9AF20DF003}"/>
              </a:ext>
            </a:extLst>
          </p:cNvPr>
          <p:cNvSpPr txBox="1"/>
          <p:nvPr/>
        </p:nvSpPr>
        <p:spPr>
          <a:xfrm>
            <a:off x="11192480" y="4329404"/>
            <a:ext cx="934295" cy="461665"/>
          </a:xfrm>
          <a:prstGeom prst="rect">
            <a:avLst/>
          </a:prstGeom>
          <a:solidFill>
            <a:schemeClr val="tx1">
              <a:alpha val="53000"/>
            </a:schemeClr>
          </a:solidFill>
          <a:ln w="12700">
            <a:solidFill>
              <a:schemeClr val="tx1"/>
            </a:solidFill>
          </a:ln>
        </p:spPr>
        <p:txBody>
          <a:bodyPr wrap="none" rtlCol="0">
            <a:spAutoFit/>
          </a:bodyPr>
          <a:lstStyle/>
          <a:p>
            <a:r>
              <a:rPr lang="en-US" sz="2400">
                <a:solidFill>
                  <a:srgbClr val="FFFF00"/>
                </a:solidFill>
              </a:rPr>
              <a:t>Alta-X</a:t>
            </a:r>
          </a:p>
        </p:txBody>
      </p:sp>
      <p:pic>
        <p:nvPicPr>
          <p:cNvPr id="18" name="Picture 17">
            <a:extLst>
              <a:ext uri="{FF2B5EF4-FFF2-40B4-BE49-F238E27FC236}">
                <a16:creationId xmlns:a16="http://schemas.microsoft.com/office/drawing/2014/main" id="{01FAF265-4981-462D-99E3-505F02BF47E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923" t="26638" r="31690" b="51922"/>
          <a:stretch/>
        </p:blipFill>
        <p:spPr>
          <a:xfrm>
            <a:off x="7928006" y="1034310"/>
            <a:ext cx="4198771" cy="1907817"/>
          </a:xfrm>
          <a:prstGeom prst="rect">
            <a:avLst/>
          </a:prstGeom>
          <a:ln w="12700">
            <a:solidFill>
              <a:schemeClr val="tx1"/>
            </a:solidFill>
          </a:ln>
        </p:spPr>
      </p:pic>
      <p:sp>
        <p:nvSpPr>
          <p:cNvPr id="29" name="TextBox 28">
            <a:extLst>
              <a:ext uri="{FF2B5EF4-FFF2-40B4-BE49-F238E27FC236}">
                <a16:creationId xmlns:a16="http://schemas.microsoft.com/office/drawing/2014/main" id="{6C7810F4-3EC1-44D1-BC06-A585454E6B1B}"/>
              </a:ext>
            </a:extLst>
          </p:cNvPr>
          <p:cNvSpPr txBox="1"/>
          <p:nvPr/>
        </p:nvSpPr>
        <p:spPr>
          <a:xfrm>
            <a:off x="11178427" y="2477942"/>
            <a:ext cx="929485" cy="461665"/>
          </a:xfrm>
          <a:prstGeom prst="rect">
            <a:avLst/>
          </a:prstGeom>
          <a:solidFill>
            <a:schemeClr val="tx1">
              <a:alpha val="53000"/>
            </a:schemeClr>
          </a:solidFill>
          <a:ln w="12700">
            <a:solidFill>
              <a:schemeClr val="tx1"/>
            </a:solidFill>
          </a:ln>
        </p:spPr>
        <p:txBody>
          <a:bodyPr wrap="none" rtlCol="0">
            <a:spAutoFit/>
          </a:bodyPr>
          <a:lstStyle/>
          <a:p>
            <a:r>
              <a:rPr lang="en-US" sz="2400">
                <a:solidFill>
                  <a:srgbClr val="FFFF00"/>
                </a:solidFill>
              </a:rPr>
              <a:t>Alta-8</a:t>
            </a:r>
          </a:p>
        </p:txBody>
      </p:sp>
      <p:pic>
        <p:nvPicPr>
          <p:cNvPr id="33" name="Picture 32" descr="A picture containing grass, outdoor, furniture, chair&#10;&#10;Description automatically generated">
            <a:extLst>
              <a:ext uri="{FF2B5EF4-FFF2-40B4-BE49-F238E27FC236}">
                <a16:creationId xmlns:a16="http://schemas.microsoft.com/office/drawing/2014/main" id="{E1F5AF19-6B52-4730-ADF6-1DAA6F3F21A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732" t="24481" r="-33" b="16823"/>
          <a:stretch/>
        </p:blipFill>
        <p:spPr>
          <a:xfrm>
            <a:off x="7928004" y="4880038"/>
            <a:ext cx="4198771" cy="1939510"/>
          </a:xfrm>
          <a:prstGeom prst="rect">
            <a:avLst/>
          </a:prstGeom>
          <a:ln w="12700">
            <a:solidFill>
              <a:schemeClr val="tx1"/>
            </a:solidFill>
          </a:ln>
        </p:spPr>
      </p:pic>
      <p:sp>
        <p:nvSpPr>
          <p:cNvPr id="34" name="TextBox 33">
            <a:extLst>
              <a:ext uri="{FF2B5EF4-FFF2-40B4-BE49-F238E27FC236}">
                <a16:creationId xmlns:a16="http://schemas.microsoft.com/office/drawing/2014/main" id="{618F2C1E-DB08-40D1-8E0B-464E2739F5CC}"/>
              </a:ext>
            </a:extLst>
          </p:cNvPr>
          <p:cNvSpPr txBox="1"/>
          <p:nvPr/>
        </p:nvSpPr>
        <p:spPr>
          <a:xfrm>
            <a:off x="11055648" y="6370001"/>
            <a:ext cx="1071127" cy="461665"/>
          </a:xfrm>
          <a:prstGeom prst="rect">
            <a:avLst/>
          </a:prstGeom>
          <a:solidFill>
            <a:schemeClr val="tx1">
              <a:alpha val="53000"/>
            </a:schemeClr>
          </a:solidFill>
          <a:ln w="12700">
            <a:solidFill>
              <a:schemeClr val="tx1"/>
            </a:solidFill>
          </a:ln>
        </p:spPr>
        <p:txBody>
          <a:bodyPr wrap="none" rtlCol="0">
            <a:spAutoFit/>
          </a:bodyPr>
          <a:lstStyle/>
          <a:p>
            <a:r>
              <a:rPr lang="en-US" sz="2400">
                <a:solidFill>
                  <a:srgbClr val="FFFF00"/>
                </a:solidFill>
              </a:rPr>
              <a:t>Hush-1</a:t>
            </a:r>
          </a:p>
        </p:txBody>
      </p:sp>
      <p:pic>
        <p:nvPicPr>
          <p:cNvPr id="36" name="Picture 35" descr="A picture containing floor, indoor, transport, aircraft&#10;&#10;Description automatically generated">
            <a:extLst>
              <a:ext uri="{FF2B5EF4-FFF2-40B4-BE49-F238E27FC236}">
                <a16:creationId xmlns:a16="http://schemas.microsoft.com/office/drawing/2014/main" id="{6C17AF1B-A063-4338-9585-E5F12F8C32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56616" y="4878882"/>
            <a:ext cx="2710702" cy="1956995"/>
          </a:xfrm>
          <a:prstGeom prst="rect">
            <a:avLst/>
          </a:prstGeom>
          <a:ln w="12700">
            <a:solidFill>
              <a:schemeClr val="tx1"/>
            </a:solidFill>
          </a:ln>
        </p:spPr>
      </p:pic>
      <p:sp>
        <p:nvSpPr>
          <p:cNvPr id="37" name="TextBox 36">
            <a:extLst>
              <a:ext uri="{FF2B5EF4-FFF2-40B4-BE49-F238E27FC236}">
                <a16:creationId xmlns:a16="http://schemas.microsoft.com/office/drawing/2014/main" id="{E6E80B8F-59F7-4B73-99E3-6D9EDC5FE465}"/>
              </a:ext>
            </a:extLst>
          </p:cNvPr>
          <p:cNvSpPr txBox="1"/>
          <p:nvPr/>
        </p:nvSpPr>
        <p:spPr>
          <a:xfrm>
            <a:off x="6875489" y="6374212"/>
            <a:ext cx="992579" cy="461665"/>
          </a:xfrm>
          <a:prstGeom prst="rect">
            <a:avLst/>
          </a:prstGeom>
          <a:solidFill>
            <a:schemeClr val="tx1">
              <a:alpha val="53000"/>
            </a:schemeClr>
          </a:solidFill>
          <a:ln w="12700">
            <a:solidFill>
              <a:schemeClr val="tx1"/>
            </a:solidFill>
          </a:ln>
        </p:spPr>
        <p:txBody>
          <a:bodyPr wrap="none" rtlCol="0">
            <a:spAutoFit/>
          </a:bodyPr>
          <a:lstStyle/>
          <a:p>
            <a:r>
              <a:rPr lang="en-US" sz="2400">
                <a:solidFill>
                  <a:srgbClr val="FFFF00"/>
                </a:solidFill>
              </a:rPr>
              <a:t>LA-7-3</a:t>
            </a:r>
          </a:p>
        </p:txBody>
      </p:sp>
    </p:spTree>
    <p:extLst>
      <p:ext uri="{BB962C8B-B14F-4D97-AF65-F5344CB8AC3E}">
        <p14:creationId xmlns:p14="http://schemas.microsoft.com/office/powerpoint/2010/main" val="3054749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49599C64-51DF-2E40-8D70-27DC43B8EEBE}"/>
              </a:ext>
            </a:extLst>
          </p:cNvPr>
          <p:cNvSpPr/>
          <p:nvPr/>
        </p:nvSpPr>
        <p:spPr>
          <a:xfrm rot="16200000">
            <a:off x="-1778591" y="3229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87" name="Rectangle 86">
            <a:extLst>
              <a:ext uri="{FF2B5EF4-FFF2-40B4-BE49-F238E27FC236}">
                <a16:creationId xmlns:a16="http://schemas.microsoft.com/office/drawing/2014/main" id="{92EB4A7B-1F98-A247-968F-A8FA98D14687}"/>
              </a:ext>
            </a:extLst>
          </p:cNvPr>
          <p:cNvSpPr/>
          <p:nvPr/>
        </p:nvSpPr>
        <p:spPr>
          <a:xfrm rot="16200000">
            <a:off x="346898" y="3229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89" name="Rectangle 88">
            <a:extLst>
              <a:ext uri="{FF2B5EF4-FFF2-40B4-BE49-F238E27FC236}">
                <a16:creationId xmlns:a16="http://schemas.microsoft.com/office/drawing/2014/main" id="{C0F23B84-5322-8D45-9287-5D81A08C4C77}"/>
              </a:ext>
            </a:extLst>
          </p:cNvPr>
          <p:cNvSpPr/>
          <p:nvPr/>
        </p:nvSpPr>
        <p:spPr>
          <a:xfrm rot="16200000">
            <a:off x="2472388" y="3229576"/>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93" name="Rectangle 92">
            <a:extLst>
              <a:ext uri="{FF2B5EF4-FFF2-40B4-BE49-F238E27FC236}">
                <a16:creationId xmlns:a16="http://schemas.microsoft.com/office/drawing/2014/main" id="{ADB1B6DB-15C9-E246-863D-E934E2E1ACE7}"/>
              </a:ext>
            </a:extLst>
          </p:cNvPr>
          <p:cNvSpPr/>
          <p:nvPr/>
        </p:nvSpPr>
        <p:spPr>
          <a:xfrm rot="16200000">
            <a:off x="6723365" y="3229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91" name="Rectangle 90">
            <a:extLst>
              <a:ext uri="{FF2B5EF4-FFF2-40B4-BE49-F238E27FC236}">
                <a16:creationId xmlns:a16="http://schemas.microsoft.com/office/drawing/2014/main" id="{768710F6-2AC3-964C-A6AD-50D8D2172A72}"/>
              </a:ext>
            </a:extLst>
          </p:cNvPr>
          <p:cNvSpPr/>
          <p:nvPr/>
        </p:nvSpPr>
        <p:spPr>
          <a:xfrm rot="16200000">
            <a:off x="4597876" y="3229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19" name="Object 18" hidden="1">
            <a:extLst>
              <a:ext uri="{FF2B5EF4-FFF2-40B4-BE49-F238E27FC236}">
                <a16:creationId xmlns:a16="http://schemas.microsoft.com/office/drawing/2014/main" id="{3128C417-82B1-4B91-9AD1-254286D51E5E}"/>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think-cell Slide" r:id="rId6" imgW="378" imgH="379" progId="TCLayout.ActiveDocument.1">
                  <p:embed/>
                </p:oleObj>
              </mc:Choice>
              <mc:Fallback>
                <p:oleObj name="think-cell Slide" r:id="rId6" imgW="378" imgH="379" progId="TCLayout.ActiveDocument.1">
                  <p:embed/>
                  <p:pic>
                    <p:nvPicPr>
                      <p:cNvPr id="19" name="Object 18" hidden="1">
                        <a:extLst>
                          <a:ext uri="{FF2B5EF4-FFF2-40B4-BE49-F238E27FC236}">
                            <a16:creationId xmlns:a16="http://schemas.microsoft.com/office/drawing/2014/main" id="{3128C417-82B1-4B91-9AD1-254286D51E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8" name="Rectangle 17" hidden="1">
            <a:extLst>
              <a:ext uri="{FF2B5EF4-FFF2-40B4-BE49-F238E27FC236}">
                <a16:creationId xmlns:a16="http://schemas.microsoft.com/office/drawing/2014/main" id="{68C4FBE2-8AC9-4EEB-8D5A-741F0EA30A3D}"/>
              </a:ext>
            </a:extLst>
          </p:cNvPr>
          <p:cNvSpPr/>
          <p:nvPr>
            <p:custDataLst>
              <p:tags r:id="rId3"/>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80000"/>
              </a:lnSpc>
              <a:spcBef>
                <a:spcPct val="0"/>
              </a:spcBef>
              <a:spcAft>
                <a:spcPct val="0"/>
              </a:spcAft>
              <a:buClrTx/>
              <a:buSzTx/>
              <a:buFontTx/>
              <a:buNone/>
              <a:tabLst/>
              <a:defRPr/>
            </a:pPr>
            <a:endParaRPr kumimoji="0" lang="en-US" sz="29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Calibri" panose="020F0502020204030204" pitchFamily="34" charset="0"/>
            </a:endParaRPr>
          </a:p>
        </p:txBody>
      </p:sp>
      <p:sp>
        <p:nvSpPr>
          <p:cNvPr id="2" name="Title 1">
            <a:extLst>
              <a:ext uri="{FF2B5EF4-FFF2-40B4-BE49-F238E27FC236}">
                <a16:creationId xmlns:a16="http://schemas.microsoft.com/office/drawing/2014/main" id="{5AD9036E-216F-1D42-9A43-32D05F16C92E}"/>
              </a:ext>
            </a:extLst>
          </p:cNvPr>
          <p:cNvSpPr>
            <a:spLocks noGrp="1"/>
          </p:cNvSpPr>
          <p:nvPr>
            <p:ph type="title"/>
          </p:nvPr>
        </p:nvSpPr>
        <p:spPr>
          <a:xfrm>
            <a:off x="949729" y="10953"/>
            <a:ext cx="10638185" cy="605113"/>
          </a:xfrm>
        </p:spPr>
        <p:txBody>
          <a:bodyPr>
            <a:normAutofit/>
          </a:bodyPr>
          <a:lstStyle/>
          <a:p>
            <a:r>
              <a:rPr lang="en-US" dirty="0"/>
              <a:t>HDV Schedule</a:t>
            </a:r>
          </a:p>
        </p:txBody>
      </p:sp>
      <p:sp>
        <p:nvSpPr>
          <p:cNvPr id="4" name="Slide Number Placeholder 3">
            <a:extLst>
              <a:ext uri="{FF2B5EF4-FFF2-40B4-BE49-F238E27FC236}">
                <a16:creationId xmlns:a16="http://schemas.microsoft.com/office/drawing/2014/main" id="{575D3986-7A67-4AD3-A790-D6FD0F8ABACF}"/>
              </a:ext>
            </a:extLst>
          </p:cNvPr>
          <p:cNvSpPr>
            <a:spLocks noGrp="1"/>
          </p:cNvSpPr>
          <p:nvPr>
            <p:ph type="sldNum" sz="quarter" idx="12"/>
          </p:nvPr>
        </p:nvSpPr>
        <p:spPr>
          <a:xfrm>
            <a:off x="11180395" y="6326649"/>
            <a:ext cx="978355" cy="26535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C5BA7598-A012-E542-A872-1AEB5EB511B6}"/>
              </a:ext>
            </a:extLst>
          </p:cNvPr>
          <p:cNvSpPr txBox="1"/>
          <p:nvPr/>
        </p:nvSpPr>
        <p:spPr>
          <a:xfrm>
            <a:off x="452182" y="896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CY2020</a:t>
            </a:r>
          </a:p>
        </p:txBody>
      </p:sp>
      <p:sp>
        <p:nvSpPr>
          <p:cNvPr id="8" name="TextBox 7">
            <a:extLst>
              <a:ext uri="{FF2B5EF4-FFF2-40B4-BE49-F238E27FC236}">
                <a16:creationId xmlns:a16="http://schemas.microsoft.com/office/drawing/2014/main" id="{C9947A6E-652F-494A-9B06-04A9EA33B8FB}"/>
              </a:ext>
            </a:extLst>
          </p:cNvPr>
          <p:cNvSpPr txBox="1"/>
          <p:nvPr/>
        </p:nvSpPr>
        <p:spPr>
          <a:xfrm>
            <a:off x="1571935" y="896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CY2021</a:t>
            </a:r>
          </a:p>
        </p:txBody>
      </p:sp>
      <p:sp>
        <p:nvSpPr>
          <p:cNvPr id="9" name="TextBox 8">
            <a:extLst>
              <a:ext uri="{FF2B5EF4-FFF2-40B4-BE49-F238E27FC236}">
                <a16:creationId xmlns:a16="http://schemas.microsoft.com/office/drawing/2014/main" id="{3E75E729-B4A9-B943-94B5-1B4571078CE6}"/>
              </a:ext>
            </a:extLst>
          </p:cNvPr>
          <p:cNvSpPr txBox="1"/>
          <p:nvPr/>
        </p:nvSpPr>
        <p:spPr>
          <a:xfrm>
            <a:off x="2637637" y="896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CY2022</a:t>
            </a:r>
          </a:p>
        </p:txBody>
      </p:sp>
      <p:sp>
        <p:nvSpPr>
          <p:cNvPr id="10" name="TextBox 9">
            <a:extLst>
              <a:ext uri="{FF2B5EF4-FFF2-40B4-BE49-F238E27FC236}">
                <a16:creationId xmlns:a16="http://schemas.microsoft.com/office/drawing/2014/main" id="{B2736CC6-AA5A-A746-8872-784AD6617547}"/>
              </a:ext>
            </a:extLst>
          </p:cNvPr>
          <p:cNvSpPr txBox="1"/>
          <p:nvPr/>
        </p:nvSpPr>
        <p:spPr>
          <a:xfrm>
            <a:off x="3640161" y="896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1F497D"/>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CY2023</a:t>
            </a:r>
          </a:p>
        </p:txBody>
      </p:sp>
      <p:sp>
        <p:nvSpPr>
          <p:cNvPr id="11" name="TextBox 10">
            <a:extLst>
              <a:ext uri="{FF2B5EF4-FFF2-40B4-BE49-F238E27FC236}">
                <a16:creationId xmlns:a16="http://schemas.microsoft.com/office/drawing/2014/main" id="{11396FF7-C518-D948-BC3E-306C52FC08B5}"/>
              </a:ext>
            </a:extLst>
          </p:cNvPr>
          <p:cNvSpPr txBox="1"/>
          <p:nvPr/>
        </p:nvSpPr>
        <p:spPr>
          <a:xfrm>
            <a:off x="4652689" y="896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F79646"/>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CY2024</a:t>
            </a:r>
          </a:p>
        </p:txBody>
      </p:sp>
      <p:sp>
        <p:nvSpPr>
          <p:cNvPr id="12" name="TextBox 11">
            <a:extLst>
              <a:ext uri="{FF2B5EF4-FFF2-40B4-BE49-F238E27FC236}">
                <a16:creationId xmlns:a16="http://schemas.microsoft.com/office/drawing/2014/main" id="{E3ADE9B1-8B29-9E49-82A3-B54CC700580D}"/>
              </a:ext>
            </a:extLst>
          </p:cNvPr>
          <p:cNvSpPr txBox="1"/>
          <p:nvPr/>
        </p:nvSpPr>
        <p:spPr>
          <a:xfrm>
            <a:off x="5781573" y="896035"/>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CY2025</a:t>
            </a:r>
          </a:p>
        </p:txBody>
      </p:sp>
      <p:sp>
        <p:nvSpPr>
          <p:cNvPr id="63" name="TextBox 62">
            <a:extLst>
              <a:ext uri="{FF2B5EF4-FFF2-40B4-BE49-F238E27FC236}">
                <a16:creationId xmlns:a16="http://schemas.microsoft.com/office/drawing/2014/main" id="{4DE0FF6C-84B5-9E4B-8622-37E3763470A4}"/>
              </a:ext>
            </a:extLst>
          </p:cNvPr>
          <p:cNvSpPr txBox="1"/>
          <p:nvPr/>
        </p:nvSpPr>
        <p:spPr>
          <a:xfrm>
            <a:off x="6838322" y="896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1F497D"/>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CY2026</a:t>
            </a:r>
          </a:p>
        </p:txBody>
      </p:sp>
      <p:sp>
        <p:nvSpPr>
          <p:cNvPr id="64" name="TextBox 63">
            <a:extLst>
              <a:ext uri="{FF2B5EF4-FFF2-40B4-BE49-F238E27FC236}">
                <a16:creationId xmlns:a16="http://schemas.microsoft.com/office/drawing/2014/main" id="{E26C4402-6F3B-6C4F-9C04-FF2D9F0945C7}"/>
              </a:ext>
            </a:extLst>
          </p:cNvPr>
          <p:cNvSpPr txBox="1"/>
          <p:nvPr/>
        </p:nvSpPr>
        <p:spPr>
          <a:xfrm>
            <a:off x="7879255" y="896035"/>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kumimoji="0" sz="1150" b="1" i="0" u="none" strike="noStrike" cap="none" spc="0" normalizeH="0" baseline="0">
                <a:ln>
                  <a:noFill/>
                </a:ln>
                <a:solidFill>
                  <a:srgbClr val="1F497D"/>
                </a:solidFill>
                <a:effectLst/>
                <a:uLnTx/>
                <a:uFillTx/>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CY2027</a:t>
            </a:r>
          </a:p>
        </p:txBody>
      </p:sp>
      <p:sp>
        <p:nvSpPr>
          <p:cNvPr id="105" name="TextBox 104">
            <a:extLst>
              <a:ext uri="{FF2B5EF4-FFF2-40B4-BE49-F238E27FC236}">
                <a16:creationId xmlns:a16="http://schemas.microsoft.com/office/drawing/2014/main" id="{588897B9-BF80-43F3-B07A-4A4E7A36ACFA}"/>
              </a:ext>
            </a:extLst>
          </p:cNvPr>
          <p:cNvSpPr txBox="1"/>
          <p:nvPr/>
        </p:nvSpPr>
        <p:spPr>
          <a:xfrm>
            <a:off x="8949651" y="905827"/>
            <a:ext cx="723733" cy="176972"/>
          </a:xfrm>
          <a:prstGeom prst="rect">
            <a:avLst/>
          </a:prstGeom>
        </p:spPr>
        <p:txBody>
          <a:bodyPr vert="horz" wrap="square" lIns="0" tIns="0" rIns="0" bIns="0" rtlCol="0">
            <a:spAutoFit/>
          </a:bodyPr>
          <a:lstStyle>
            <a:defPPr>
              <a:defRPr lang="en-US"/>
            </a:defPPr>
            <a:lvl1pPr lvl="0" indent="0" defTabSz="895350">
              <a:buClr>
                <a:schemeClr val="tx2"/>
              </a:buClr>
              <a:buSzPct val="100000"/>
              <a:defRPr baseline="0"/>
            </a:lvl1pPr>
            <a:lvl2pPr marL="3600" marR="0" lvl="1" indent="0" algn="ctr" defTabSz="895350" fontAlgn="auto">
              <a:lnSpc>
                <a:spcPct val="100000"/>
              </a:lnSpc>
              <a:spcBef>
                <a:spcPts val="0"/>
              </a:spcBef>
              <a:spcAft>
                <a:spcPts val="0"/>
              </a:spcAft>
              <a:buClr>
                <a:srgbClr val="1F497D"/>
              </a:buClr>
              <a:buSzPct val="125000"/>
              <a:buFont typeface="Arial" charset="0"/>
              <a:buNone/>
              <a:tabLst/>
              <a:defRPr sz="1150" b="1" baseline="0">
                <a:solidFill>
                  <a:srgbClr val="F79646"/>
                </a:solidFill>
                <a:latin typeface="Calibri"/>
              </a:defRPr>
            </a:lvl2pPr>
            <a:lvl3pPr marL="446400" lvl="2" indent="-248400" defTabSz="895350">
              <a:buClr>
                <a:schemeClr val="tx2"/>
              </a:buClr>
              <a:buSzPct val="120000"/>
              <a:buFont typeface="Arial" charset="0"/>
              <a:buChar char="–"/>
              <a:defRPr baseline="0"/>
            </a:lvl3pPr>
            <a:lvl4pPr marL="615600" lvl="3" indent="-154800" defTabSz="895350">
              <a:buClr>
                <a:schemeClr val="tx2"/>
              </a:buClr>
              <a:buSzPct val="120000"/>
              <a:buFont typeface="Arial" charset="0"/>
              <a:buChar char="▫"/>
              <a:defRPr baseline="0"/>
            </a:lvl4pPr>
            <a:lvl5pPr marL="748800" lvl="4" indent="-129600" defTabSz="895350">
              <a:buClr>
                <a:schemeClr val="tx2"/>
              </a:buClr>
              <a:buSzPct val="89000"/>
              <a:buFont typeface="Arial" charset="0"/>
              <a:buChar char="-"/>
              <a:defRPr baseline="0"/>
            </a:lvl5pPr>
            <a:lvl6pPr marL="999794" indent="-173575" defTabSz="1193860" fontAlgn="base">
              <a:spcBef>
                <a:spcPct val="0"/>
              </a:spcBef>
              <a:spcAft>
                <a:spcPct val="0"/>
              </a:spcAft>
              <a:buClr>
                <a:schemeClr val="tx2"/>
              </a:buClr>
              <a:buSzPct val="89000"/>
              <a:buFont typeface="Arial" charset="0"/>
              <a:buChar char="-"/>
              <a:defRPr sz="2133" baseline="0"/>
            </a:lvl6pPr>
            <a:lvl7pPr marL="999794" indent="-173575" defTabSz="1193860" fontAlgn="base">
              <a:spcBef>
                <a:spcPct val="0"/>
              </a:spcBef>
              <a:spcAft>
                <a:spcPct val="0"/>
              </a:spcAft>
              <a:buClr>
                <a:schemeClr val="tx2"/>
              </a:buClr>
              <a:buSzPct val="89000"/>
              <a:buFont typeface="Arial" charset="0"/>
              <a:buChar char="-"/>
              <a:defRPr sz="2133" baseline="0"/>
            </a:lvl7pPr>
            <a:lvl8pPr marL="999794" indent="-173575" defTabSz="1193860" fontAlgn="base">
              <a:spcBef>
                <a:spcPct val="0"/>
              </a:spcBef>
              <a:spcAft>
                <a:spcPct val="0"/>
              </a:spcAft>
              <a:buClr>
                <a:schemeClr val="tx2"/>
              </a:buClr>
              <a:buSzPct val="89000"/>
              <a:buFont typeface="Arial" charset="0"/>
              <a:buChar char="-"/>
              <a:defRPr sz="2133" baseline="0"/>
            </a:lvl8pPr>
            <a:lvl9pPr marL="999794" indent="-173575" defTabSz="1193860" fontAlgn="base">
              <a:spcBef>
                <a:spcPct val="0"/>
              </a:spcBef>
              <a:spcAft>
                <a:spcPct val="0"/>
              </a:spcAft>
              <a:buClr>
                <a:schemeClr val="tx2"/>
              </a:buClr>
              <a:buSzPct val="89000"/>
              <a:buFont typeface="Arial" charset="0"/>
              <a:buChar char="-"/>
              <a:defRPr sz="2133" baseline="0"/>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CY2028</a:t>
            </a:r>
          </a:p>
        </p:txBody>
      </p:sp>
      <p:sp>
        <p:nvSpPr>
          <p:cNvPr id="135" name="Rectangle 134">
            <a:extLst>
              <a:ext uri="{FF2B5EF4-FFF2-40B4-BE49-F238E27FC236}">
                <a16:creationId xmlns:a16="http://schemas.microsoft.com/office/drawing/2014/main" id="{CB059527-E600-47DE-9B2E-24A13930EF3A}"/>
              </a:ext>
            </a:extLst>
          </p:cNvPr>
          <p:cNvSpPr/>
          <p:nvPr/>
        </p:nvSpPr>
        <p:spPr>
          <a:xfrm>
            <a:off x="158750" y="639830"/>
            <a:ext cx="11917124" cy="5943823"/>
          </a:xfrm>
          <a:prstGeom prst="rect">
            <a:avLst/>
          </a:prstGeom>
          <a:noFill/>
          <a:ln w="25400" cap="flat" cmpd="sng" algn="ctr">
            <a:solidFill>
              <a:srgbClr val="00ADE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708F08BC-B1F5-9649-A25E-8B3779F5FDC1}"/>
              </a:ext>
            </a:extLst>
          </p:cNvPr>
          <p:cNvSpPr/>
          <p:nvPr/>
        </p:nvSpPr>
        <p:spPr>
          <a:xfrm rot="16200000">
            <a:off x="8856539" y="3229575"/>
            <a:ext cx="5131387" cy="1062744"/>
          </a:xfrm>
          <a:prstGeom prst="rect">
            <a:avLst/>
          </a:prstGeom>
          <a:solidFill>
            <a:schemeClr val="accent1">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prstClr val="white"/>
              </a:solidFill>
              <a:effectLst/>
              <a:uLnTx/>
              <a:uFillTx/>
              <a:latin typeface="Calibri"/>
              <a:ea typeface="+mn-ea"/>
              <a:cs typeface="+mn-cs"/>
            </a:endParaRPr>
          </a:p>
        </p:txBody>
      </p:sp>
      <p:sp>
        <p:nvSpPr>
          <p:cNvPr id="97" name="TextBox 96">
            <a:extLst>
              <a:ext uri="{FF2B5EF4-FFF2-40B4-BE49-F238E27FC236}">
                <a16:creationId xmlns:a16="http://schemas.microsoft.com/office/drawing/2014/main" id="{5163552F-06BB-F84F-814D-AD89387C016D}"/>
              </a:ext>
            </a:extLst>
          </p:cNvPr>
          <p:cNvSpPr txBox="1"/>
          <p:nvPr/>
        </p:nvSpPr>
        <p:spPr>
          <a:xfrm>
            <a:off x="11034412" y="939241"/>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lumMod val="75000"/>
                  </a:srgbClr>
                </a:solidFill>
                <a:effectLst/>
                <a:uLnTx/>
                <a:uFillTx/>
                <a:latin typeface="Calibri"/>
                <a:ea typeface="+mn-ea"/>
                <a:cs typeface="+mn-cs"/>
              </a:rPr>
              <a:t>CY2030</a:t>
            </a:r>
          </a:p>
        </p:txBody>
      </p:sp>
      <p:sp>
        <p:nvSpPr>
          <p:cNvPr id="98" name="TextBox 97">
            <a:extLst>
              <a:ext uri="{FF2B5EF4-FFF2-40B4-BE49-F238E27FC236}">
                <a16:creationId xmlns:a16="http://schemas.microsoft.com/office/drawing/2014/main" id="{CF3D90F2-3CE9-3D41-9926-B34C14106D50}"/>
              </a:ext>
            </a:extLst>
          </p:cNvPr>
          <p:cNvSpPr txBox="1"/>
          <p:nvPr/>
        </p:nvSpPr>
        <p:spPr>
          <a:xfrm>
            <a:off x="9961873" y="911638"/>
            <a:ext cx="723733" cy="17697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0"/>
              </a:spcAft>
              <a:buClr>
                <a:srgbClr val="1F497D"/>
              </a:buClr>
              <a:buSzPct val="125000"/>
              <a:buFont typeface="Arial" charset="0"/>
              <a:buNone/>
              <a:tabLst/>
              <a:defRPr/>
            </a:pPr>
            <a:r>
              <a:rPr kumimoji="0" lang="en-US" sz="1150" b="1" i="0" u="none" strike="noStrike" kern="1200" cap="none" spc="0" normalizeH="0" baseline="0" noProof="0" dirty="0">
                <a:ln>
                  <a:noFill/>
                </a:ln>
                <a:solidFill>
                  <a:srgbClr val="1F497D"/>
                </a:solidFill>
                <a:effectLst/>
                <a:uLnTx/>
                <a:uFillTx/>
                <a:latin typeface="Calibri"/>
                <a:ea typeface="+mn-ea"/>
                <a:cs typeface="+mn-cs"/>
              </a:rPr>
              <a:t>CY2029</a:t>
            </a:r>
          </a:p>
        </p:txBody>
      </p:sp>
      <p:cxnSp>
        <p:nvCxnSpPr>
          <p:cNvPr id="99" name="Straight Arrow Connector 98">
            <a:extLst>
              <a:ext uri="{FF2B5EF4-FFF2-40B4-BE49-F238E27FC236}">
                <a16:creationId xmlns:a16="http://schemas.microsoft.com/office/drawing/2014/main" id="{A781972F-B306-284D-8DC7-F5C1AB4D200D}"/>
              </a:ext>
            </a:extLst>
          </p:cNvPr>
          <p:cNvCxnSpPr>
            <a:cxnSpLocks/>
          </p:cNvCxnSpPr>
          <p:nvPr/>
        </p:nvCxnSpPr>
        <p:spPr>
          <a:xfrm>
            <a:off x="346071" y="1146330"/>
            <a:ext cx="1162089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5A072B4E-C126-AA40-B0DD-C4D899FE271D}"/>
              </a:ext>
            </a:extLst>
          </p:cNvPr>
          <p:cNvSpPr/>
          <p:nvPr/>
        </p:nvSpPr>
        <p:spPr>
          <a:xfrm>
            <a:off x="3336993" y="4551695"/>
            <a:ext cx="2124748" cy="287899"/>
          </a:xfrm>
          <a:prstGeom prst="rect">
            <a:avLst/>
          </a:prstGeom>
        </p:spPr>
        <p:txBody>
          <a:bodyPr wrap="none">
            <a:sp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Complex Operations</a:t>
            </a:r>
          </a:p>
        </p:txBody>
      </p:sp>
      <p:sp>
        <p:nvSpPr>
          <p:cNvPr id="101" name="Rectangle 100">
            <a:extLst>
              <a:ext uri="{FF2B5EF4-FFF2-40B4-BE49-F238E27FC236}">
                <a16:creationId xmlns:a16="http://schemas.microsoft.com/office/drawing/2014/main" id="{C7EE3DCD-7517-2F48-9475-BE3C5315B7D8}"/>
              </a:ext>
            </a:extLst>
          </p:cNvPr>
          <p:cNvSpPr/>
          <p:nvPr/>
        </p:nvSpPr>
        <p:spPr>
          <a:xfrm>
            <a:off x="5921854" y="4537128"/>
            <a:ext cx="2533005" cy="298559"/>
          </a:xfrm>
          <a:prstGeom prst="rect">
            <a:avLst/>
          </a:prstGeom>
        </p:spPr>
        <p:txBody>
          <a:bodyPr wrap="square">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High Volume Vertiports </a:t>
            </a:r>
          </a:p>
        </p:txBody>
      </p:sp>
      <p:sp>
        <p:nvSpPr>
          <p:cNvPr id="102" name="Rectangle 101">
            <a:extLst>
              <a:ext uri="{FF2B5EF4-FFF2-40B4-BE49-F238E27FC236}">
                <a16:creationId xmlns:a16="http://schemas.microsoft.com/office/drawing/2014/main" id="{A6A83334-9E1D-8C4D-AC95-505A6FC9800F}"/>
              </a:ext>
            </a:extLst>
          </p:cNvPr>
          <p:cNvSpPr/>
          <p:nvPr/>
        </p:nvSpPr>
        <p:spPr>
          <a:xfrm>
            <a:off x="9862984" y="4541530"/>
            <a:ext cx="2117915" cy="287899"/>
          </a:xfrm>
          <a:prstGeom prst="rect">
            <a:avLst/>
          </a:prstGeom>
        </p:spPr>
        <p:txBody>
          <a:bodyPr wrap="square">
            <a:sp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Scaled Urban Demo</a:t>
            </a:r>
          </a:p>
        </p:txBody>
      </p:sp>
      <p:sp>
        <p:nvSpPr>
          <p:cNvPr id="115" name="Rectangle 114">
            <a:extLst>
              <a:ext uri="{FF2B5EF4-FFF2-40B4-BE49-F238E27FC236}">
                <a16:creationId xmlns:a16="http://schemas.microsoft.com/office/drawing/2014/main" id="{BC1669CA-1DA7-EF48-A833-E997DA38FF5D}"/>
              </a:ext>
            </a:extLst>
          </p:cNvPr>
          <p:cNvSpPr/>
          <p:nvPr/>
        </p:nvSpPr>
        <p:spPr>
          <a:xfrm>
            <a:off x="3364710" y="5152557"/>
            <a:ext cx="1563538" cy="292854"/>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NC-2</a:t>
            </a:r>
          </a:p>
        </p:txBody>
      </p:sp>
      <p:sp>
        <p:nvSpPr>
          <p:cNvPr id="116" name="Rectangle 115">
            <a:extLst>
              <a:ext uri="{FF2B5EF4-FFF2-40B4-BE49-F238E27FC236}">
                <a16:creationId xmlns:a16="http://schemas.microsoft.com/office/drawing/2014/main" id="{88C1566C-A107-4447-9258-E547DCDBC1EA}"/>
              </a:ext>
            </a:extLst>
          </p:cNvPr>
          <p:cNvSpPr/>
          <p:nvPr/>
        </p:nvSpPr>
        <p:spPr>
          <a:xfrm>
            <a:off x="4514394" y="5152556"/>
            <a:ext cx="1047373" cy="296227"/>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NC-2</a:t>
            </a:r>
          </a:p>
        </p:txBody>
      </p:sp>
      <p:sp>
        <p:nvSpPr>
          <p:cNvPr id="117" name="Rectangle 116">
            <a:extLst>
              <a:ext uri="{FF2B5EF4-FFF2-40B4-BE49-F238E27FC236}">
                <a16:creationId xmlns:a16="http://schemas.microsoft.com/office/drawing/2014/main" id="{D6BE562B-2C1A-4849-A952-4F1528A82DB0}"/>
              </a:ext>
            </a:extLst>
          </p:cNvPr>
          <p:cNvSpPr/>
          <p:nvPr/>
        </p:nvSpPr>
        <p:spPr>
          <a:xfrm>
            <a:off x="5561767" y="5160288"/>
            <a:ext cx="2422192" cy="290135"/>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NC-3</a:t>
            </a:r>
          </a:p>
        </p:txBody>
      </p:sp>
      <p:sp>
        <p:nvSpPr>
          <p:cNvPr id="118" name="Rectangle 117">
            <a:extLst>
              <a:ext uri="{FF2B5EF4-FFF2-40B4-BE49-F238E27FC236}">
                <a16:creationId xmlns:a16="http://schemas.microsoft.com/office/drawing/2014/main" id="{E37B2A11-82BE-CC44-8DC0-57C9A6A80E63}"/>
              </a:ext>
            </a:extLst>
          </p:cNvPr>
          <p:cNvSpPr/>
          <p:nvPr/>
        </p:nvSpPr>
        <p:spPr>
          <a:xfrm>
            <a:off x="7703533" y="5160288"/>
            <a:ext cx="1062743" cy="290135"/>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NC-3</a:t>
            </a:r>
          </a:p>
        </p:txBody>
      </p:sp>
      <p:sp>
        <p:nvSpPr>
          <p:cNvPr id="119" name="Rectangle 118">
            <a:extLst>
              <a:ext uri="{FF2B5EF4-FFF2-40B4-BE49-F238E27FC236}">
                <a16:creationId xmlns:a16="http://schemas.microsoft.com/office/drawing/2014/main" id="{A0D3214B-2B3A-854D-96B1-841212473E3F}"/>
              </a:ext>
            </a:extLst>
          </p:cNvPr>
          <p:cNvSpPr/>
          <p:nvPr/>
        </p:nvSpPr>
        <p:spPr>
          <a:xfrm>
            <a:off x="8757686" y="5148206"/>
            <a:ext cx="2600637" cy="306016"/>
          </a:xfrm>
          <a:prstGeom prst="rect">
            <a:avLst/>
          </a:prstGeom>
          <a:solidFill>
            <a:srgbClr val="76B531"/>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NC-4</a:t>
            </a:r>
          </a:p>
        </p:txBody>
      </p:sp>
      <p:sp>
        <p:nvSpPr>
          <p:cNvPr id="120" name="Rectangle 119">
            <a:extLst>
              <a:ext uri="{FF2B5EF4-FFF2-40B4-BE49-F238E27FC236}">
                <a16:creationId xmlns:a16="http://schemas.microsoft.com/office/drawing/2014/main" id="{287C6F7C-DA80-D44D-B078-B389B4B5C11B}"/>
              </a:ext>
            </a:extLst>
          </p:cNvPr>
          <p:cNvSpPr/>
          <p:nvPr/>
        </p:nvSpPr>
        <p:spPr>
          <a:xfrm>
            <a:off x="10883175" y="5160073"/>
            <a:ext cx="1076103" cy="306024"/>
          </a:xfrm>
          <a:prstGeom prst="rect">
            <a:avLst/>
          </a:prstGeom>
          <a:solidFill>
            <a:schemeClr val="accent3">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NC-4</a:t>
            </a:r>
          </a:p>
        </p:txBody>
      </p:sp>
      <p:sp>
        <p:nvSpPr>
          <p:cNvPr id="96" name="Rounded Rectangle 5">
            <a:extLst>
              <a:ext uri="{FF2B5EF4-FFF2-40B4-BE49-F238E27FC236}">
                <a16:creationId xmlns:a16="http://schemas.microsoft.com/office/drawing/2014/main" id="{51FC7E12-B578-5A43-A09F-ED2A836CFA55}"/>
              </a:ext>
            </a:extLst>
          </p:cNvPr>
          <p:cNvSpPr/>
          <p:nvPr/>
        </p:nvSpPr>
        <p:spPr>
          <a:xfrm>
            <a:off x="546691" y="5722489"/>
            <a:ext cx="11141242" cy="608867"/>
          </a:xfrm>
          <a:prstGeom prst="roundRect">
            <a:avLst>
              <a:gd name="adj" fmla="val 25452"/>
            </a:avLst>
          </a:prstGeom>
          <a:solidFill>
            <a:schemeClr val="accent4">
              <a:lumMod val="75000"/>
            </a:schemeClr>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alibri"/>
                <a:ea typeface="+mn-ea"/>
                <a:cs typeface="+mn-cs"/>
              </a:rPr>
              <a:t>HDV implements a “crawl, walk, run” process to mature automation technology and increase complexity of the operations </a:t>
            </a:r>
          </a:p>
        </p:txBody>
      </p:sp>
      <p:sp>
        <p:nvSpPr>
          <p:cNvPr id="114" name="Rectangle 113">
            <a:extLst>
              <a:ext uri="{FF2B5EF4-FFF2-40B4-BE49-F238E27FC236}">
                <a16:creationId xmlns:a16="http://schemas.microsoft.com/office/drawing/2014/main" id="{FA39B926-248D-7E47-870D-440E0F6400CA}"/>
              </a:ext>
            </a:extLst>
          </p:cNvPr>
          <p:cNvSpPr/>
          <p:nvPr/>
        </p:nvSpPr>
        <p:spPr>
          <a:xfrm>
            <a:off x="1061624" y="1324506"/>
            <a:ext cx="5494424" cy="295178"/>
          </a:xfrm>
          <a:prstGeom prst="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HDV</a:t>
            </a:r>
          </a:p>
        </p:txBody>
      </p:sp>
      <p:grpSp>
        <p:nvGrpSpPr>
          <p:cNvPr id="121" name="Group 120">
            <a:extLst>
              <a:ext uri="{FF2B5EF4-FFF2-40B4-BE49-F238E27FC236}">
                <a16:creationId xmlns:a16="http://schemas.microsoft.com/office/drawing/2014/main" id="{6DA8803E-9F4D-F440-8D36-B70FBFA2FBB2}"/>
              </a:ext>
            </a:extLst>
          </p:cNvPr>
          <p:cNvGrpSpPr/>
          <p:nvPr/>
        </p:nvGrpSpPr>
        <p:grpSpPr>
          <a:xfrm>
            <a:off x="1093204" y="2036261"/>
            <a:ext cx="1544433" cy="347472"/>
            <a:chOff x="1187854" y="3156608"/>
            <a:chExt cx="1929421" cy="348460"/>
          </a:xfrm>
        </p:grpSpPr>
        <p:sp>
          <p:nvSpPr>
            <p:cNvPr id="138" name="TextBox 137">
              <a:extLst>
                <a:ext uri="{FF2B5EF4-FFF2-40B4-BE49-F238E27FC236}">
                  <a16:creationId xmlns:a16="http://schemas.microsoft.com/office/drawing/2014/main" id="{D17B87C8-8A30-D64D-A6B2-8059230C0AED}"/>
                </a:ext>
              </a:extLst>
            </p:cNvPr>
            <p:cNvSpPr txBox="1"/>
            <p:nvPr/>
          </p:nvSpPr>
          <p:spPr>
            <a:xfrm>
              <a:off x="2804678" y="3157596"/>
              <a:ext cx="312597" cy="347472"/>
            </a:xfrm>
            <a:prstGeom prst="roundRect">
              <a:avLst>
                <a:gd name="adj" fmla="val 12713"/>
              </a:avLst>
            </a:prstGeom>
            <a:solidFill>
              <a:schemeClr val="accent2">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39" name="TextBox 138">
              <a:extLst>
                <a:ext uri="{FF2B5EF4-FFF2-40B4-BE49-F238E27FC236}">
                  <a16:creationId xmlns:a16="http://schemas.microsoft.com/office/drawing/2014/main" id="{D6CF16B1-5C42-F349-9A34-C80037D73A1E}"/>
                </a:ext>
              </a:extLst>
            </p:cNvPr>
            <p:cNvSpPr txBox="1"/>
            <p:nvPr/>
          </p:nvSpPr>
          <p:spPr>
            <a:xfrm>
              <a:off x="1187854" y="3156608"/>
              <a:ext cx="1601406" cy="347472"/>
            </a:xfrm>
            <a:prstGeom prst="roundRect">
              <a:avLst>
                <a:gd name="adj" fmla="val 8724"/>
              </a:avLst>
            </a:prstGeom>
            <a:solidFill>
              <a:schemeClr val="accent3">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AOA</a:t>
              </a:r>
            </a:p>
          </p:txBody>
        </p:sp>
        <p:sp>
          <p:nvSpPr>
            <p:cNvPr id="140" name="TextBox 139">
              <a:extLst>
                <a:ext uri="{FF2B5EF4-FFF2-40B4-BE49-F238E27FC236}">
                  <a16:creationId xmlns:a16="http://schemas.microsoft.com/office/drawing/2014/main" id="{C0346350-8347-C748-A6E9-A64E2080E00F}"/>
                </a:ext>
              </a:extLst>
            </p:cNvPr>
            <p:cNvSpPr txBox="1"/>
            <p:nvPr/>
          </p:nvSpPr>
          <p:spPr>
            <a:xfrm>
              <a:off x="2020966" y="3157596"/>
              <a:ext cx="285209" cy="347472"/>
            </a:xfrm>
            <a:prstGeom prst="roundRect">
              <a:avLst>
                <a:gd name="adj" fmla="val 18738"/>
              </a:avLst>
            </a:prstGeom>
            <a:solidFill>
              <a:schemeClr val="accent1">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4" name="TextBox 133">
            <a:extLst>
              <a:ext uri="{FF2B5EF4-FFF2-40B4-BE49-F238E27FC236}">
                <a16:creationId xmlns:a16="http://schemas.microsoft.com/office/drawing/2014/main" id="{2E42D74D-3367-D34C-926C-3077805EAC5A}"/>
              </a:ext>
            </a:extLst>
          </p:cNvPr>
          <p:cNvSpPr txBox="1"/>
          <p:nvPr/>
        </p:nvSpPr>
        <p:spPr>
          <a:xfrm>
            <a:off x="3676965" y="2685952"/>
            <a:ext cx="223090" cy="329184"/>
          </a:xfrm>
          <a:prstGeom prst="roundRect">
            <a:avLst>
              <a:gd name="adj" fmla="val 12713"/>
            </a:avLst>
          </a:prstGeom>
          <a:solidFill>
            <a:schemeClr val="accent2">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6" name="TextBox 135">
            <a:extLst>
              <a:ext uri="{FF2B5EF4-FFF2-40B4-BE49-F238E27FC236}">
                <a16:creationId xmlns:a16="http://schemas.microsoft.com/office/drawing/2014/main" id="{227E9309-576D-AB47-9E4F-8295A88CBA53}"/>
              </a:ext>
            </a:extLst>
          </p:cNvPr>
          <p:cNvSpPr txBox="1"/>
          <p:nvPr/>
        </p:nvSpPr>
        <p:spPr>
          <a:xfrm>
            <a:off x="2637637" y="2685952"/>
            <a:ext cx="1030032" cy="322659"/>
          </a:xfrm>
          <a:prstGeom prst="roundRect">
            <a:avLst>
              <a:gd name="adj" fmla="val 8724"/>
            </a:avLst>
          </a:prstGeom>
          <a:solidFill>
            <a:schemeClr val="accent3">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SAO</a:t>
            </a:r>
          </a:p>
        </p:txBody>
      </p:sp>
      <p:sp>
        <p:nvSpPr>
          <p:cNvPr id="137" name="TextBox 136">
            <a:extLst>
              <a:ext uri="{FF2B5EF4-FFF2-40B4-BE49-F238E27FC236}">
                <a16:creationId xmlns:a16="http://schemas.microsoft.com/office/drawing/2014/main" id="{F3070103-E422-114B-969B-AC9C61AC0060}"/>
              </a:ext>
            </a:extLst>
          </p:cNvPr>
          <p:cNvSpPr txBox="1"/>
          <p:nvPr/>
        </p:nvSpPr>
        <p:spPr>
          <a:xfrm>
            <a:off x="3115561" y="2685952"/>
            <a:ext cx="203544" cy="329184"/>
          </a:xfrm>
          <a:prstGeom prst="roundRect">
            <a:avLst>
              <a:gd name="adj" fmla="val 18738"/>
            </a:avLst>
          </a:prstGeom>
          <a:solidFill>
            <a:schemeClr val="accent1">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nvGrpSpPr>
          <p:cNvPr id="123" name="Group 122">
            <a:extLst>
              <a:ext uri="{FF2B5EF4-FFF2-40B4-BE49-F238E27FC236}">
                <a16:creationId xmlns:a16="http://schemas.microsoft.com/office/drawing/2014/main" id="{4DB7F8DB-2440-C044-A79F-1CD1D4DEC628}"/>
              </a:ext>
            </a:extLst>
          </p:cNvPr>
          <p:cNvGrpSpPr/>
          <p:nvPr/>
        </p:nvGrpSpPr>
        <p:grpSpPr>
          <a:xfrm>
            <a:off x="3921702" y="3335643"/>
            <a:ext cx="1454720" cy="347472"/>
            <a:chOff x="3103286" y="4072959"/>
            <a:chExt cx="1763152" cy="347472"/>
          </a:xfrm>
        </p:grpSpPr>
        <p:sp>
          <p:nvSpPr>
            <p:cNvPr id="131" name="TextBox 130">
              <a:extLst>
                <a:ext uri="{FF2B5EF4-FFF2-40B4-BE49-F238E27FC236}">
                  <a16:creationId xmlns:a16="http://schemas.microsoft.com/office/drawing/2014/main" id="{02663F92-9877-3C48-AD62-38F824B69CA9}"/>
                </a:ext>
              </a:extLst>
            </p:cNvPr>
            <p:cNvSpPr txBox="1"/>
            <p:nvPr/>
          </p:nvSpPr>
          <p:spPr>
            <a:xfrm>
              <a:off x="4553841" y="4072959"/>
              <a:ext cx="312597" cy="347472"/>
            </a:xfrm>
            <a:prstGeom prst="roundRect">
              <a:avLst>
                <a:gd name="adj" fmla="val 12713"/>
              </a:avLst>
            </a:prstGeom>
            <a:solidFill>
              <a:schemeClr val="accent2">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32" name="TextBox 131">
              <a:extLst>
                <a:ext uri="{FF2B5EF4-FFF2-40B4-BE49-F238E27FC236}">
                  <a16:creationId xmlns:a16="http://schemas.microsoft.com/office/drawing/2014/main" id="{7388D5D5-B774-8E4F-A538-D54CFF5801AD}"/>
                </a:ext>
              </a:extLst>
            </p:cNvPr>
            <p:cNvSpPr txBox="1"/>
            <p:nvPr/>
          </p:nvSpPr>
          <p:spPr>
            <a:xfrm>
              <a:off x="3103286" y="4072959"/>
              <a:ext cx="1434723" cy="347472"/>
            </a:xfrm>
            <a:prstGeom prst="roundRect">
              <a:avLst>
                <a:gd name="adj" fmla="val 8724"/>
              </a:avLst>
            </a:prstGeom>
            <a:solidFill>
              <a:schemeClr val="accent3">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VO</a:t>
              </a:r>
            </a:p>
          </p:txBody>
        </p:sp>
        <p:sp>
          <p:nvSpPr>
            <p:cNvPr id="133" name="TextBox 132">
              <a:extLst>
                <a:ext uri="{FF2B5EF4-FFF2-40B4-BE49-F238E27FC236}">
                  <a16:creationId xmlns:a16="http://schemas.microsoft.com/office/drawing/2014/main" id="{1274F072-DB3C-EB4A-84B0-CCBBBFCDC414}"/>
                </a:ext>
              </a:extLst>
            </p:cNvPr>
            <p:cNvSpPr txBox="1"/>
            <p:nvPr/>
          </p:nvSpPr>
          <p:spPr>
            <a:xfrm>
              <a:off x="3630563" y="4072959"/>
              <a:ext cx="285209" cy="347472"/>
            </a:xfrm>
            <a:prstGeom prst="roundRect">
              <a:avLst>
                <a:gd name="adj" fmla="val 18738"/>
              </a:avLst>
            </a:prstGeom>
            <a:solidFill>
              <a:schemeClr val="accent1">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4" name="Line Callout 2 123">
            <a:extLst>
              <a:ext uri="{FF2B5EF4-FFF2-40B4-BE49-F238E27FC236}">
                <a16:creationId xmlns:a16="http://schemas.microsoft.com/office/drawing/2014/main" id="{3AE1AC7B-B2B5-D84E-9497-E31E4C8A5CC7}"/>
              </a:ext>
            </a:extLst>
          </p:cNvPr>
          <p:cNvSpPr/>
          <p:nvPr/>
        </p:nvSpPr>
        <p:spPr>
          <a:xfrm>
            <a:off x="2812209" y="1723818"/>
            <a:ext cx="2191544" cy="221966"/>
          </a:xfrm>
          <a:prstGeom prst="borderCallout2">
            <a:avLst>
              <a:gd name="adj1" fmla="val 56894"/>
              <a:gd name="adj2" fmla="val -2948"/>
              <a:gd name="adj3" fmla="val 56893"/>
              <a:gd name="adj4" fmla="val -9033"/>
              <a:gd name="adj5" fmla="val 131572"/>
              <a:gd name="adj6" fmla="val -14033"/>
            </a:avLst>
          </a:prstGeom>
          <a:no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Multiple VLOS Autonomous UAS </a:t>
            </a:r>
          </a:p>
        </p:txBody>
      </p:sp>
      <p:sp>
        <p:nvSpPr>
          <p:cNvPr id="126" name="Line Callout 2 125">
            <a:extLst>
              <a:ext uri="{FF2B5EF4-FFF2-40B4-BE49-F238E27FC236}">
                <a16:creationId xmlns:a16="http://schemas.microsoft.com/office/drawing/2014/main" id="{82282E8B-3C16-E04A-8942-4AA0A2863234}"/>
              </a:ext>
            </a:extLst>
          </p:cNvPr>
          <p:cNvSpPr/>
          <p:nvPr/>
        </p:nvSpPr>
        <p:spPr>
          <a:xfrm>
            <a:off x="4273138" y="2368532"/>
            <a:ext cx="2883601" cy="221966"/>
          </a:xfrm>
          <a:prstGeom prst="borderCallout2">
            <a:avLst>
              <a:gd name="adj1" fmla="val 56894"/>
              <a:gd name="adj2" fmla="val -2948"/>
              <a:gd name="adj3" fmla="val 56893"/>
              <a:gd name="adj4" fmla="val -9033"/>
              <a:gd name="adj5" fmla="val 131572"/>
              <a:gd name="adj6" fmla="val -14033"/>
            </a:avLst>
          </a:prstGeom>
          <a:no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BVLOS High Density Instrumented Vertiport</a:t>
            </a:r>
          </a:p>
        </p:txBody>
      </p:sp>
      <p:sp>
        <p:nvSpPr>
          <p:cNvPr id="127" name="Line Callout 2 126">
            <a:extLst>
              <a:ext uri="{FF2B5EF4-FFF2-40B4-BE49-F238E27FC236}">
                <a16:creationId xmlns:a16="http://schemas.microsoft.com/office/drawing/2014/main" id="{970CC9B1-8B5B-8843-8230-8CE71C273419}"/>
              </a:ext>
            </a:extLst>
          </p:cNvPr>
          <p:cNvSpPr/>
          <p:nvPr/>
        </p:nvSpPr>
        <p:spPr>
          <a:xfrm>
            <a:off x="5758387" y="3029618"/>
            <a:ext cx="2883601" cy="221966"/>
          </a:xfrm>
          <a:prstGeom prst="borderCallout2">
            <a:avLst>
              <a:gd name="adj1" fmla="val 56894"/>
              <a:gd name="adj2" fmla="val -2948"/>
              <a:gd name="adj3" fmla="val 56893"/>
              <a:gd name="adj4" fmla="val -9033"/>
              <a:gd name="adj5" fmla="val 131572"/>
              <a:gd name="adj6" fmla="val -14033"/>
            </a:avLst>
          </a:prstGeom>
          <a:no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BVLOS High Density Autonomous Vertiplex</a:t>
            </a:r>
          </a:p>
        </p:txBody>
      </p:sp>
      <p:sp>
        <p:nvSpPr>
          <p:cNvPr id="129" name="Line Callout 2 128">
            <a:extLst>
              <a:ext uri="{FF2B5EF4-FFF2-40B4-BE49-F238E27FC236}">
                <a16:creationId xmlns:a16="http://schemas.microsoft.com/office/drawing/2014/main" id="{D3F9F6C7-A6BD-5945-9A6B-A30B9169DA87}"/>
              </a:ext>
            </a:extLst>
          </p:cNvPr>
          <p:cNvSpPr/>
          <p:nvPr/>
        </p:nvSpPr>
        <p:spPr>
          <a:xfrm>
            <a:off x="6801398" y="3669166"/>
            <a:ext cx="2883601" cy="221966"/>
          </a:xfrm>
          <a:prstGeom prst="borderCallout2">
            <a:avLst>
              <a:gd name="adj1" fmla="val 56894"/>
              <a:gd name="adj2" fmla="val -2948"/>
              <a:gd name="adj3" fmla="val 56893"/>
              <a:gd name="adj4" fmla="val -9033"/>
              <a:gd name="adj5" fmla="val 131572"/>
              <a:gd name="adj6" fmla="val -14033"/>
            </a:avLst>
          </a:prstGeom>
          <a:no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Transition Technology for IAS Testing</a:t>
            </a:r>
          </a:p>
        </p:txBody>
      </p:sp>
      <p:grpSp>
        <p:nvGrpSpPr>
          <p:cNvPr id="3" name="Group 2">
            <a:extLst>
              <a:ext uri="{FF2B5EF4-FFF2-40B4-BE49-F238E27FC236}">
                <a16:creationId xmlns:a16="http://schemas.microsoft.com/office/drawing/2014/main" id="{C65C72A0-C826-B045-88B6-9F5A88F8E338}"/>
              </a:ext>
            </a:extLst>
          </p:cNvPr>
          <p:cNvGrpSpPr/>
          <p:nvPr/>
        </p:nvGrpSpPr>
        <p:grpSpPr>
          <a:xfrm>
            <a:off x="5355916" y="3982186"/>
            <a:ext cx="1081169" cy="329184"/>
            <a:chOff x="5355915" y="3982186"/>
            <a:chExt cx="1482407" cy="329184"/>
          </a:xfrm>
        </p:grpSpPr>
        <p:sp>
          <p:nvSpPr>
            <p:cNvPr id="128" name="TextBox 127">
              <a:extLst>
                <a:ext uri="{FF2B5EF4-FFF2-40B4-BE49-F238E27FC236}">
                  <a16:creationId xmlns:a16="http://schemas.microsoft.com/office/drawing/2014/main" id="{CB0E421A-54EC-9E4D-9439-CE6FC5CD85CD}"/>
                </a:ext>
              </a:extLst>
            </p:cNvPr>
            <p:cNvSpPr txBox="1"/>
            <p:nvPr/>
          </p:nvSpPr>
          <p:spPr>
            <a:xfrm>
              <a:off x="5355915" y="3982186"/>
              <a:ext cx="1062864" cy="322659"/>
            </a:xfrm>
            <a:prstGeom prst="roundRect">
              <a:avLst>
                <a:gd name="adj" fmla="val 8724"/>
              </a:avLst>
            </a:prstGeom>
            <a:solidFill>
              <a:schemeClr val="accent3">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IAS-2</a:t>
              </a:r>
            </a:p>
          </p:txBody>
        </p:sp>
        <p:sp>
          <p:nvSpPr>
            <p:cNvPr id="130" name="TextBox 129">
              <a:extLst>
                <a:ext uri="{FF2B5EF4-FFF2-40B4-BE49-F238E27FC236}">
                  <a16:creationId xmlns:a16="http://schemas.microsoft.com/office/drawing/2014/main" id="{C2D77D1C-353B-1943-BB57-0E6683767F83}"/>
                </a:ext>
              </a:extLst>
            </p:cNvPr>
            <p:cNvSpPr txBox="1"/>
            <p:nvPr/>
          </p:nvSpPr>
          <p:spPr>
            <a:xfrm>
              <a:off x="6410878" y="3982186"/>
              <a:ext cx="427444" cy="329184"/>
            </a:xfrm>
            <a:prstGeom prst="roundRect">
              <a:avLst>
                <a:gd name="adj" fmla="val 12713"/>
              </a:avLst>
            </a:prstGeom>
            <a:solidFill>
              <a:schemeClr val="accent2">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1" name="Rectangle 140">
            <a:extLst>
              <a:ext uri="{FF2B5EF4-FFF2-40B4-BE49-F238E27FC236}">
                <a16:creationId xmlns:a16="http://schemas.microsoft.com/office/drawing/2014/main" id="{03414CE8-6F88-BE4C-916F-22FF7A10D5B8}"/>
              </a:ext>
            </a:extLst>
          </p:cNvPr>
          <p:cNvSpPr/>
          <p:nvPr/>
        </p:nvSpPr>
        <p:spPr>
          <a:xfrm>
            <a:off x="3422679" y="4831090"/>
            <a:ext cx="627939" cy="257862"/>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IAS-1</a:t>
            </a:r>
          </a:p>
        </p:txBody>
      </p:sp>
      <p:sp>
        <p:nvSpPr>
          <p:cNvPr id="142" name="Rectangle 141">
            <a:extLst>
              <a:ext uri="{FF2B5EF4-FFF2-40B4-BE49-F238E27FC236}">
                <a16:creationId xmlns:a16="http://schemas.microsoft.com/office/drawing/2014/main" id="{26EDD75E-93DF-4A40-B1AE-743BFBBDECE8}"/>
              </a:ext>
            </a:extLst>
          </p:cNvPr>
          <p:cNvSpPr/>
          <p:nvPr/>
        </p:nvSpPr>
        <p:spPr>
          <a:xfrm>
            <a:off x="6182120" y="4832832"/>
            <a:ext cx="841248" cy="256032"/>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IAS-2</a:t>
            </a:r>
          </a:p>
        </p:txBody>
      </p:sp>
      <p:sp>
        <p:nvSpPr>
          <p:cNvPr id="144" name="Rectangle 143">
            <a:extLst>
              <a:ext uri="{FF2B5EF4-FFF2-40B4-BE49-F238E27FC236}">
                <a16:creationId xmlns:a16="http://schemas.microsoft.com/office/drawing/2014/main" id="{4D2916B0-4C97-ED4D-9E96-D9527BE8EE89}"/>
              </a:ext>
            </a:extLst>
          </p:cNvPr>
          <p:cNvSpPr/>
          <p:nvPr/>
        </p:nvSpPr>
        <p:spPr>
          <a:xfrm>
            <a:off x="10015543" y="4777256"/>
            <a:ext cx="627939" cy="271499"/>
          </a:xfrm>
          <a:prstGeom prst="rect">
            <a:avLst/>
          </a:prstGeom>
          <a:solidFill>
            <a:srgbClr val="002060"/>
          </a:solidFill>
          <a:ln w="952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a:ea typeface="+mn-ea"/>
                <a:cs typeface="+mn-cs"/>
              </a:rPr>
              <a:t>IAS-3</a:t>
            </a:r>
          </a:p>
        </p:txBody>
      </p:sp>
      <p:grpSp>
        <p:nvGrpSpPr>
          <p:cNvPr id="148" name="Group 147">
            <a:extLst>
              <a:ext uri="{FF2B5EF4-FFF2-40B4-BE49-F238E27FC236}">
                <a16:creationId xmlns:a16="http://schemas.microsoft.com/office/drawing/2014/main" id="{FB15378F-D520-FB4C-902A-7B8F56BE0275}"/>
              </a:ext>
            </a:extLst>
          </p:cNvPr>
          <p:cNvGrpSpPr/>
          <p:nvPr/>
        </p:nvGrpSpPr>
        <p:grpSpPr>
          <a:xfrm>
            <a:off x="8503964" y="1310168"/>
            <a:ext cx="3243814" cy="1351479"/>
            <a:chOff x="8182616" y="2244735"/>
            <a:chExt cx="3243814" cy="1351479"/>
          </a:xfrm>
        </p:grpSpPr>
        <p:sp>
          <p:nvSpPr>
            <p:cNvPr id="149" name="Rectangle 148">
              <a:extLst>
                <a:ext uri="{FF2B5EF4-FFF2-40B4-BE49-F238E27FC236}">
                  <a16:creationId xmlns:a16="http://schemas.microsoft.com/office/drawing/2014/main" id="{F6AC3F89-AD22-2645-A3BE-E1FECDBC8E4B}"/>
                </a:ext>
              </a:extLst>
            </p:cNvPr>
            <p:cNvSpPr/>
            <p:nvPr/>
          </p:nvSpPr>
          <p:spPr>
            <a:xfrm>
              <a:off x="8182616" y="2259073"/>
              <a:ext cx="3103451" cy="133714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0" name="TextBox 149">
              <a:extLst>
                <a:ext uri="{FF2B5EF4-FFF2-40B4-BE49-F238E27FC236}">
                  <a16:creationId xmlns:a16="http://schemas.microsoft.com/office/drawing/2014/main" id="{E23F5A46-934C-7F40-BA2C-5ACCC8AA66DE}"/>
                </a:ext>
              </a:extLst>
            </p:cNvPr>
            <p:cNvSpPr txBox="1"/>
            <p:nvPr/>
          </p:nvSpPr>
          <p:spPr>
            <a:xfrm>
              <a:off x="8427678" y="2406581"/>
              <a:ext cx="639958" cy="214297"/>
            </a:xfrm>
            <a:prstGeom prst="roundRect">
              <a:avLst>
                <a:gd name="adj" fmla="val 14787"/>
              </a:avLst>
            </a:prstGeom>
            <a:solidFill>
              <a:schemeClr val="accent2">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51" name="TextBox 150">
              <a:extLst>
                <a:ext uri="{FF2B5EF4-FFF2-40B4-BE49-F238E27FC236}">
                  <a16:creationId xmlns:a16="http://schemas.microsoft.com/office/drawing/2014/main" id="{DFB4BEF1-55C8-0B4C-B449-64E4F50A37F1}"/>
                </a:ext>
              </a:extLst>
            </p:cNvPr>
            <p:cNvSpPr txBox="1"/>
            <p:nvPr/>
          </p:nvSpPr>
          <p:spPr>
            <a:xfrm>
              <a:off x="8431986" y="2828809"/>
              <a:ext cx="639958" cy="214297"/>
            </a:xfrm>
            <a:prstGeom prst="roundRect">
              <a:avLst>
                <a:gd name="adj" fmla="val 18738"/>
              </a:avLst>
            </a:prstGeom>
            <a:solidFill>
              <a:schemeClr val="accent1">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52" name="TextBox 151">
              <a:extLst>
                <a:ext uri="{FF2B5EF4-FFF2-40B4-BE49-F238E27FC236}">
                  <a16:creationId xmlns:a16="http://schemas.microsoft.com/office/drawing/2014/main" id="{0E026F31-292A-B64C-92A2-FC26A77E8737}"/>
                </a:ext>
              </a:extLst>
            </p:cNvPr>
            <p:cNvSpPr txBox="1"/>
            <p:nvPr/>
          </p:nvSpPr>
          <p:spPr>
            <a:xfrm>
              <a:off x="8428605" y="3233646"/>
              <a:ext cx="639958" cy="214297"/>
            </a:xfrm>
            <a:prstGeom prst="roundRect">
              <a:avLst>
                <a:gd name="adj" fmla="val 22689"/>
              </a:avLst>
            </a:prstGeom>
            <a:solidFill>
              <a:schemeClr val="accent3">
                <a:lumMod val="60000"/>
                <a:lumOff val="40000"/>
              </a:schemeClr>
            </a:solidFill>
            <a:ln w="19050">
              <a:solidFill>
                <a:schemeClr val="accent1"/>
              </a:solidFill>
            </a:ln>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53" name="TextBox 152">
              <a:extLst>
                <a:ext uri="{FF2B5EF4-FFF2-40B4-BE49-F238E27FC236}">
                  <a16:creationId xmlns:a16="http://schemas.microsoft.com/office/drawing/2014/main" id="{CCF41E87-ABCB-5045-B725-15994619F64C}"/>
                </a:ext>
              </a:extLst>
            </p:cNvPr>
            <p:cNvSpPr txBox="1"/>
            <p:nvPr/>
          </p:nvSpPr>
          <p:spPr>
            <a:xfrm>
              <a:off x="9219598" y="2244735"/>
              <a:ext cx="2206832" cy="129586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Flight Activity</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Simulation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Development/Prep</a:t>
              </a:r>
            </a:p>
          </p:txBody>
        </p:sp>
      </p:grpSp>
      <p:sp>
        <p:nvSpPr>
          <p:cNvPr id="65" name="TextBox 64"/>
          <p:cNvSpPr txBox="1"/>
          <p:nvPr/>
        </p:nvSpPr>
        <p:spPr>
          <a:xfrm>
            <a:off x="4976140" y="6584950"/>
            <a:ext cx="2053767" cy="261610"/>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Calibri"/>
                <a:ea typeface="+mn-ea"/>
                <a:cs typeface="+mn-cs"/>
              </a:rPr>
              <a:t>HDV Subproject in development </a:t>
            </a: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00883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Slide Number Placeholder 2"/>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18</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243659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AiD.wROTkOpL8SQVpTK5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AiD.wROTkOpL8SQVpTK5A"/>
</p:tagLst>
</file>

<file path=ppt/theme/theme1.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1587</Words>
  <Application>Microsoft Office PowerPoint</Application>
  <PresentationFormat>Widescreen</PresentationFormat>
  <Paragraphs>340</Paragraphs>
  <Slides>18</Slides>
  <Notes>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7" baseType="lpstr">
      <vt:lpstr>ＭＳ Ｐゴシック</vt:lpstr>
      <vt:lpstr>Arial</vt:lpstr>
      <vt:lpstr>Arial Narrow</vt:lpstr>
      <vt:lpstr>Calibri</vt:lpstr>
      <vt:lpstr>Helvetica Neue Medium</vt:lpstr>
      <vt:lpstr>Leelawadee UI Semilight</vt:lpstr>
      <vt:lpstr>Times New Roman</vt:lpstr>
      <vt:lpstr>21_Office Theme</vt:lpstr>
      <vt:lpstr>think-cell Slide</vt:lpstr>
      <vt:lpstr>PowerPoint Presentation</vt:lpstr>
      <vt:lpstr>Advanced Air Mobility Project Goal</vt:lpstr>
      <vt:lpstr>AAM Project Goal and Technical Challenges</vt:lpstr>
      <vt:lpstr>NC-1 Operational View</vt:lpstr>
      <vt:lpstr>National Campaign Execution</vt:lpstr>
      <vt:lpstr>PowerPoint Presentation</vt:lpstr>
      <vt:lpstr>AFCM – Automation Enabled Pilots (AEP)</vt:lpstr>
      <vt:lpstr>AFCM – Assured Vehicle Automation (AVA) </vt:lpstr>
      <vt:lpstr>PowerPoint Presentation</vt:lpstr>
      <vt:lpstr>High Density Vertiplex -- Schedule Work Packages --</vt:lpstr>
      <vt:lpstr>High Density Vertiplex</vt:lpstr>
      <vt:lpstr>High Density Vertiplex</vt:lpstr>
      <vt:lpstr>PowerPoint Presentation</vt:lpstr>
      <vt:lpstr>PowerPoint Presentation</vt:lpstr>
      <vt:lpstr>PowerPoint Presentation</vt:lpstr>
      <vt:lpstr>PowerPoint Presentation</vt:lpstr>
      <vt:lpstr>HDV Schedule</vt:lpstr>
      <vt:lpstr>Questions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Guminsky, Michael D. (LARC-E1A)</dc:creator>
  <cp:lastModifiedBy>Guminsky, Michael D. (LARC-E1A)</cp:lastModifiedBy>
  <cp:revision>4</cp:revision>
  <dcterms:created xsi:type="dcterms:W3CDTF">2021-02-08T14:35:35Z</dcterms:created>
  <dcterms:modified xsi:type="dcterms:W3CDTF">2021-02-08T14:50:17Z</dcterms:modified>
</cp:coreProperties>
</file>