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30"/>
  </p:notesMasterIdLst>
  <p:handoutMasterIdLst>
    <p:handoutMasterId r:id="rId31"/>
  </p:handoutMasterIdLst>
  <p:sldIdLst>
    <p:sldId id="3455" r:id="rId5"/>
    <p:sldId id="3458" r:id="rId6"/>
    <p:sldId id="3460" r:id="rId7"/>
    <p:sldId id="3461" r:id="rId8"/>
    <p:sldId id="3462" r:id="rId9"/>
    <p:sldId id="3463" r:id="rId10"/>
    <p:sldId id="3465" r:id="rId11"/>
    <p:sldId id="3466" r:id="rId12"/>
    <p:sldId id="3467" r:id="rId13"/>
    <p:sldId id="3504" r:id="rId14"/>
    <p:sldId id="3496" r:id="rId15"/>
    <p:sldId id="3505" r:id="rId16"/>
    <p:sldId id="3498" r:id="rId17"/>
    <p:sldId id="3472" r:id="rId18"/>
    <p:sldId id="3506" r:id="rId19"/>
    <p:sldId id="3507" r:id="rId20"/>
    <p:sldId id="3499" r:id="rId21"/>
    <p:sldId id="3486" r:id="rId22"/>
    <p:sldId id="3509" r:id="rId23"/>
    <p:sldId id="3508" r:id="rId24"/>
    <p:sldId id="3464" r:id="rId25"/>
    <p:sldId id="3470" r:id="rId26"/>
    <p:sldId id="3471" r:id="rId27"/>
    <p:sldId id="3475" r:id="rId28"/>
    <p:sldId id="350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ng, Jin Ho (LARC-D307)[NATIONAL INSTITUTE OF AEROSPACE]" initials="KA" lastIdx="2" clrIdx="0">
    <p:extLst>
      <p:ext uri="{19B8F6BF-5375-455C-9EA6-DF929625EA0E}">
        <p15:presenceInfo xmlns:p15="http://schemas.microsoft.com/office/powerpoint/2012/main" userId="S::jkang@ndc.nasa.gov::3139fb2e-27b5-4987-b21a-7010fd04028d" providerId="AD"/>
      </p:ext>
    </p:extLst>
  </p:cmAuthor>
  <p:cmAuthor id="2" name="Cano, Roberto J. (LARC-D307)" initials="C(" lastIdx="7" clrIdx="1">
    <p:extLst>
      <p:ext uri="{19B8F6BF-5375-455C-9EA6-DF929625EA0E}">
        <p15:presenceInfo xmlns:p15="http://schemas.microsoft.com/office/powerpoint/2012/main" userId="S::rcano@ndc.nasa.gov::96e68fb2-056d-4a33-a963-a8fcade2934b" providerId="AD"/>
      </p:ext>
    </p:extLst>
  </p:cmAuthor>
  <p:cmAuthor id="3" name="Smith, Austin J. (LARC-D309)" initials="S(" lastIdx="1" clrIdx="2">
    <p:extLst>
      <p:ext uri="{19B8F6BF-5375-455C-9EA6-DF929625EA0E}">
        <p15:presenceInfo xmlns:p15="http://schemas.microsoft.com/office/powerpoint/2012/main" userId="S::ajsmith9@ndc.nasa.gov::363336cd-d885-4e7b-85f0-e553942ae7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4730A"/>
    <a:srgbClr val="DBD600"/>
    <a:srgbClr val="06B00C"/>
    <a:srgbClr val="FF9A00"/>
    <a:srgbClr val="EBF6F7"/>
    <a:srgbClr val="006491"/>
    <a:srgbClr val="FFFFFF"/>
    <a:srgbClr val="C59EE2"/>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6B3DCF-A6A0-5840-A0BC-87261AD115B9}" v="1" dt="2020-12-02T16:34:21.420"/>
    <p1510:client id="{6FDE1970-6D4F-9B6D-045D-42FDE12586C0}" v="3" dt="2020-12-01T20:46:01.328"/>
    <p1510:client id="{82210A76-75E0-F072-5BEF-68DE8D102685}" v="33" dt="2021-01-13T15:32:34.549"/>
    <p1510:client id="{AA17DA10-AF6F-5BC5-D89B-5E81C515EA6A}" v="44" dt="2021-01-13T16:23:44.186"/>
    <p1510:client id="{AF7989DE-DB97-EFE0-80D0-684EC6AA6541}" v="141" dt="2021-01-14T14:31:04.577"/>
    <p1510:client id="{BE356FC0-201A-EE16-1524-05E21A590A6D}" v="250" dt="2020-12-01T21:00:56.987"/>
    <p1510:client id="{C1910214-D75F-8EB4-F567-D3C3AD6CCF1A}" v="2" dt="2021-01-13T18:36:20.0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5102" autoAdjust="0"/>
  </p:normalViewPr>
  <p:slideViewPr>
    <p:cSldViewPr snapToGrid="0" snapToObjects="1">
      <p:cViewPr varScale="1">
        <p:scale>
          <a:sx n="98" d="100"/>
          <a:sy n="98" d="100"/>
        </p:scale>
        <p:origin x="72" y="60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BE356FC0-201A-EE16-1524-05E21A590A6D}"/>
    <pc:docChg chg="delSld modSld">
      <pc:chgData name="" userId="" providerId="" clId="Web-{BE356FC0-201A-EE16-1524-05E21A590A6D}" dt="2020-12-01T21:00:56.987" v="245" actId="1076"/>
      <pc:docMkLst>
        <pc:docMk/>
      </pc:docMkLst>
      <pc:sldChg chg="addSp modSp">
        <pc:chgData name="" userId="" providerId="" clId="Web-{BE356FC0-201A-EE16-1524-05E21A590A6D}" dt="2020-12-01T21:00:56.987" v="245" actId="1076"/>
        <pc:sldMkLst>
          <pc:docMk/>
          <pc:sldMk cId="397721084" sldId="302"/>
        </pc:sldMkLst>
        <pc:spChg chg="mod">
          <ac:chgData name="" userId="" providerId="" clId="Web-{BE356FC0-201A-EE16-1524-05E21A590A6D}" dt="2020-12-01T21:00:48.564" v="244" actId="1076"/>
          <ac:spMkLst>
            <pc:docMk/>
            <pc:sldMk cId="397721084" sldId="302"/>
            <ac:spMk id="2" creationId="{0F2EC8E5-8392-439A-AA13-F4A3F9A12EE0}"/>
          </ac:spMkLst>
        </pc:spChg>
        <pc:spChg chg="add mod">
          <ac:chgData name="" userId="" providerId="" clId="Web-{BE356FC0-201A-EE16-1524-05E21A590A6D}" dt="2020-12-01T21:00:56.987" v="245" actId="1076"/>
          <ac:spMkLst>
            <pc:docMk/>
            <pc:sldMk cId="397721084" sldId="302"/>
            <ac:spMk id="4" creationId="{4C0CDE9B-CE4D-43DE-830A-76B585613BEE}"/>
          </ac:spMkLst>
        </pc:spChg>
      </pc:sldChg>
      <pc:sldChg chg="modSp">
        <pc:chgData name="" userId="" providerId="" clId="Web-{BE356FC0-201A-EE16-1524-05E21A590A6D}" dt="2020-12-01T20:58:41.492" v="165" actId="20577"/>
        <pc:sldMkLst>
          <pc:docMk/>
          <pc:sldMk cId="3259810123" sldId="331"/>
        </pc:sldMkLst>
        <pc:spChg chg="mod">
          <ac:chgData name="" userId="" providerId="" clId="Web-{BE356FC0-201A-EE16-1524-05E21A590A6D}" dt="2020-12-01T20:54:45.051" v="142" actId="1076"/>
          <ac:spMkLst>
            <pc:docMk/>
            <pc:sldMk cId="3259810123" sldId="331"/>
            <ac:spMk id="2" creationId="{00000000-0000-0000-0000-000000000000}"/>
          </ac:spMkLst>
        </pc:spChg>
        <pc:spChg chg="mod">
          <ac:chgData name="" userId="" providerId="" clId="Web-{BE356FC0-201A-EE16-1524-05E21A590A6D}" dt="2020-12-01T20:58:41.492" v="165" actId="20577"/>
          <ac:spMkLst>
            <pc:docMk/>
            <pc:sldMk cId="3259810123" sldId="331"/>
            <ac:spMk id="4" creationId="{00000000-0000-0000-0000-000000000000}"/>
          </ac:spMkLst>
        </pc:spChg>
      </pc:sldChg>
      <pc:sldChg chg="addSp delSp modSp">
        <pc:chgData name="" userId="" providerId="" clId="Web-{BE356FC0-201A-EE16-1524-05E21A590A6D}" dt="2020-12-01T20:59:14.619" v="170" actId="1076"/>
        <pc:sldMkLst>
          <pc:docMk/>
          <pc:sldMk cId="2817157350" sldId="3501"/>
        </pc:sldMkLst>
        <pc:spChg chg="mod">
          <ac:chgData name="" userId="" providerId="" clId="Web-{BE356FC0-201A-EE16-1524-05E21A590A6D}" dt="2020-12-01T20:59:14.619" v="170" actId="1076"/>
          <ac:spMkLst>
            <pc:docMk/>
            <pc:sldMk cId="2817157350" sldId="3501"/>
            <ac:spMk id="2" creationId="{0F2EC8E5-8392-439A-AA13-F4A3F9A12EE0}"/>
          </ac:spMkLst>
        </pc:spChg>
        <pc:spChg chg="del">
          <ac:chgData name="" userId="" providerId="" clId="Web-{BE356FC0-201A-EE16-1524-05E21A590A6D}" dt="2020-12-01T20:59:02.306" v="168"/>
          <ac:spMkLst>
            <pc:docMk/>
            <pc:sldMk cId="2817157350" sldId="3501"/>
            <ac:spMk id="3" creationId="{00000000-0000-0000-0000-000000000000}"/>
          </ac:spMkLst>
        </pc:spChg>
        <pc:spChg chg="add">
          <ac:chgData name="" userId="" providerId="" clId="Web-{BE356FC0-201A-EE16-1524-05E21A590A6D}" dt="2020-12-01T20:59:03.400" v="169"/>
          <ac:spMkLst>
            <pc:docMk/>
            <pc:sldMk cId="2817157350" sldId="3501"/>
            <ac:spMk id="5" creationId="{5D0EB7F9-D6F6-4296-87F2-5A721B9B0770}"/>
          </ac:spMkLst>
        </pc:spChg>
      </pc:sldChg>
      <pc:sldChg chg="del">
        <pc:chgData name="" userId="" providerId="" clId="Web-{BE356FC0-201A-EE16-1524-05E21A590A6D}" dt="2020-12-01T20:48:32.255" v="0"/>
        <pc:sldMkLst>
          <pc:docMk/>
          <pc:sldMk cId="1623810322" sldId="3507"/>
        </pc:sldMkLst>
      </pc:sldChg>
    </pc:docChg>
  </pc:docChgLst>
  <pc:docChgLst>
    <pc:chgData clId="Web-{6FDE1970-6D4F-9B6D-045D-42FDE12586C0}"/>
    <pc:docChg chg="modSld">
      <pc:chgData name="" userId="" providerId="" clId="Web-{6FDE1970-6D4F-9B6D-045D-42FDE12586C0}" dt="2020-12-01T20:46:01.328" v="2" actId="1076"/>
      <pc:docMkLst>
        <pc:docMk/>
      </pc:docMkLst>
      <pc:sldChg chg="modSp">
        <pc:chgData name="" userId="" providerId="" clId="Web-{6FDE1970-6D4F-9B6D-045D-42FDE12586C0}" dt="2020-12-01T20:46:01.328" v="2" actId="1076"/>
        <pc:sldMkLst>
          <pc:docMk/>
          <pc:sldMk cId="593499259" sldId="3504"/>
        </pc:sldMkLst>
        <pc:picChg chg="mod">
          <ac:chgData name="" userId="" providerId="" clId="Web-{6FDE1970-6D4F-9B6D-045D-42FDE12586C0}" dt="2020-12-01T20:46:01.328" v="2" actId="1076"/>
          <ac:picMkLst>
            <pc:docMk/>
            <pc:sldMk cId="593499259" sldId="3504"/>
            <ac:picMk id="9" creationId="{EE5B455E-9642-4B3A-8A51-054D62B3D461}"/>
          </ac:picMkLst>
        </pc:picChg>
      </pc:sldChg>
    </pc:docChg>
  </pc:docChgLst>
  <pc:docChgLst>
    <pc:chgData clId="Web-{82210A76-75E0-F072-5BEF-68DE8D102685}"/>
    <pc:docChg chg="modSld">
      <pc:chgData name="" userId="" providerId="" clId="Web-{82210A76-75E0-F072-5BEF-68DE8D102685}" dt="2021-01-13T15:32:34.549" v="30"/>
      <pc:docMkLst>
        <pc:docMk/>
      </pc:docMkLst>
      <pc:sldChg chg="modSp addCm">
        <pc:chgData name="" userId="" providerId="" clId="Web-{82210A76-75E0-F072-5BEF-68DE8D102685}" dt="2021-01-13T15:32:34.549" v="30"/>
        <pc:sldMkLst>
          <pc:docMk/>
          <pc:sldMk cId="271562175" sldId="3455"/>
        </pc:sldMkLst>
        <pc:spChg chg="mod">
          <ac:chgData name="" userId="" providerId="" clId="Web-{82210A76-75E0-F072-5BEF-68DE8D102685}" dt="2021-01-13T15:31:42.204" v="28" actId="20577"/>
          <ac:spMkLst>
            <pc:docMk/>
            <pc:sldMk cId="271562175" sldId="3455"/>
            <ac:spMk id="3" creationId="{00000000-0000-0000-0000-000000000000}"/>
          </ac:spMkLst>
        </pc:spChg>
      </pc:sldChg>
    </pc:docChg>
  </pc:docChgLst>
  <pc:docChgLst>
    <pc:chgData clId="Web-{B3A794CB-B895-B72A-2F06-5823AC20AB47}"/>
    <pc:docChg chg="addSld modSld">
      <pc:chgData name="" userId="" providerId="" clId="Web-{B3A794CB-B895-B72A-2F06-5823AC20AB47}" dt="2020-11-30T18:46:47.323" v="22" actId="1076"/>
      <pc:docMkLst>
        <pc:docMk/>
      </pc:docMkLst>
      <pc:sldChg chg="modSp">
        <pc:chgData name="" userId="" providerId="" clId="Web-{B3A794CB-B895-B72A-2F06-5823AC20AB47}" dt="2020-11-30T18:41:44.020" v="2" actId="20577"/>
        <pc:sldMkLst>
          <pc:docMk/>
          <pc:sldMk cId="1446622310" sldId="330"/>
        </pc:sldMkLst>
        <pc:spChg chg="mod">
          <ac:chgData name="" userId="" providerId="" clId="Web-{B3A794CB-B895-B72A-2F06-5823AC20AB47}" dt="2020-11-30T18:41:44.020" v="2" actId="20577"/>
          <ac:spMkLst>
            <pc:docMk/>
            <pc:sldMk cId="1446622310" sldId="330"/>
            <ac:spMk id="2" creationId="{00000000-0000-0000-0000-000000000000}"/>
          </ac:spMkLst>
        </pc:spChg>
      </pc:sldChg>
      <pc:sldChg chg="addSp delSp modSp new">
        <pc:chgData name="" userId="" providerId="" clId="Web-{B3A794CB-B895-B72A-2F06-5823AC20AB47}" dt="2020-11-30T18:46:47.323" v="22" actId="1076"/>
        <pc:sldMkLst>
          <pc:docMk/>
          <pc:sldMk cId="593499259" sldId="3504"/>
        </pc:sldMkLst>
        <pc:spChg chg="mod">
          <ac:chgData name="" userId="" providerId="" clId="Web-{B3A794CB-B895-B72A-2F06-5823AC20AB47}" dt="2020-11-30T18:42:09.661" v="8" actId="20577"/>
          <ac:spMkLst>
            <pc:docMk/>
            <pc:sldMk cId="593499259" sldId="3504"/>
            <ac:spMk id="2" creationId="{466AC4AA-4CB4-4A0C-B5BA-0DB4815C980A}"/>
          </ac:spMkLst>
        </pc:spChg>
        <pc:spChg chg="del">
          <ac:chgData name="" userId="" providerId="" clId="Web-{B3A794CB-B895-B72A-2F06-5823AC20AB47}" dt="2020-11-30T18:42:19.536" v="9"/>
          <ac:spMkLst>
            <pc:docMk/>
            <pc:sldMk cId="593499259" sldId="3504"/>
            <ac:spMk id="3" creationId="{9EC85DCE-0EC5-4185-8CD9-AC9034649EF9}"/>
          </ac:spMkLst>
        </pc:spChg>
        <pc:graphicFrameChg chg="add del mod">
          <ac:chgData name="" userId="" providerId="" clId="Web-{B3A794CB-B895-B72A-2F06-5823AC20AB47}" dt="2020-11-30T18:42:48.224" v="11"/>
          <ac:graphicFrameMkLst>
            <pc:docMk/>
            <pc:sldMk cId="593499259" sldId="3504"/>
            <ac:graphicFrameMk id="5" creationId="{C91D0822-5F14-4830-81A9-C45AFD10D1E3}"/>
          </ac:graphicFrameMkLst>
        </pc:graphicFrameChg>
        <pc:graphicFrameChg chg="add del mod">
          <ac:chgData name="" userId="" providerId="" clId="Web-{B3A794CB-B895-B72A-2F06-5823AC20AB47}" dt="2020-11-30T18:43:24.287" v="13"/>
          <ac:graphicFrameMkLst>
            <pc:docMk/>
            <pc:sldMk cId="593499259" sldId="3504"/>
            <ac:graphicFrameMk id="7" creationId="{876DA9F2-8ED3-487B-AEE4-BBEC5124B0DC}"/>
          </ac:graphicFrameMkLst>
        </pc:graphicFrameChg>
        <pc:picChg chg="add del mod">
          <ac:chgData name="" userId="" providerId="" clId="Web-{B3A794CB-B895-B72A-2F06-5823AC20AB47}" dt="2020-11-30T18:45:16.790" v="18"/>
          <ac:picMkLst>
            <pc:docMk/>
            <pc:sldMk cId="593499259" sldId="3504"/>
            <ac:picMk id="8" creationId="{42D3BEA2-B8A6-463D-983E-92488DCE9700}"/>
          </ac:picMkLst>
        </pc:picChg>
        <pc:picChg chg="add mod">
          <ac:chgData name="" userId="" providerId="" clId="Web-{B3A794CB-B895-B72A-2F06-5823AC20AB47}" dt="2020-11-30T18:46:47.323" v="22" actId="1076"/>
          <ac:picMkLst>
            <pc:docMk/>
            <pc:sldMk cId="593499259" sldId="3504"/>
            <ac:picMk id="9" creationId="{EE5B455E-9642-4B3A-8A51-054D62B3D461}"/>
          </ac:picMkLst>
        </pc:picChg>
      </pc:sldChg>
    </pc:docChg>
  </pc:docChgLst>
  <pc:docChgLst>
    <pc:chgData name="Palmieri, Frank L. (LARC-D307)" userId="eb69ce7c-b639-4c15-addb-5d4ab7d69da9" providerId="ADAL" clId="{24FCCDF1-FDF5-451E-B316-9842C5296444}"/>
    <pc:docChg chg="modSld">
      <pc:chgData name="Palmieri, Frank L. (LARC-D307)" userId="eb69ce7c-b639-4c15-addb-5d4ab7d69da9" providerId="ADAL" clId="{24FCCDF1-FDF5-451E-B316-9842C5296444}" dt="2020-09-07T19:45:20.064" v="22"/>
      <pc:docMkLst>
        <pc:docMk/>
      </pc:docMkLst>
      <pc:sldChg chg="modAnim">
        <pc:chgData name="Palmieri, Frank L. (LARC-D307)" userId="eb69ce7c-b639-4c15-addb-5d4ab7d69da9" providerId="ADAL" clId="{24FCCDF1-FDF5-451E-B316-9842C5296444}" dt="2020-09-07T19:41:31.098" v="0"/>
        <pc:sldMkLst>
          <pc:docMk/>
          <pc:sldMk cId="1969258011" sldId="260"/>
        </pc:sldMkLst>
      </pc:sldChg>
      <pc:sldChg chg="modAnim">
        <pc:chgData name="Palmieri, Frank L. (LARC-D307)" userId="eb69ce7c-b639-4c15-addb-5d4ab7d69da9" providerId="ADAL" clId="{24FCCDF1-FDF5-451E-B316-9842C5296444}" dt="2020-09-07T19:41:38.696" v="1"/>
        <pc:sldMkLst>
          <pc:docMk/>
          <pc:sldMk cId="3192342662" sldId="264"/>
        </pc:sldMkLst>
      </pc:sldChg>
      <pc:sldChg chg="modAnim">
        <pc:chgData name="Palmieri, Frank L. (LARC-D307)" userId="eb69ce7c-b639-4c15-addb-5d4ab7d69da9" providerId="ADAL" clId="{24FCCDF1-FDF5-451E-B316-9842C5296444}" dt="2020-09-07T19:41:42.568" v="2"/>
        <pc:sldMkLst>
          <pc:docMk/>
          <pc:sldMk cId="496886894" sldId="265"/>
        </pc:sldMkLst>
      </pc:sldChg>
      <pc:sldChg chg="modAnim">
        <pc:chgData name="Palmieri, Frank L. (LARC-D307)" userId="eb69ce7c-b639-4c15-addb-5d4ab7d69da9" providerId="ADAL" clId="{24FCCDF1-FDF5-451E-B316-9842C5296444}" dt="2020-09-07T19:41:45.777" v="3"/>
        <pc:sldMkLst>
          <pc:docMk/>
          <pc:sldMk cId="1249013921" sldId="266"/>
        </pc:sldMkLst>
      </pc:sldChg>
      <pc:sldChg chg="modAnim">
        <pc:chgData name="Palmieri, Frank L. (LARC-D307)" userId="eb69ce7c-b639-4c15-addb-5d4ab7d69da9" providerId="ADAL" clId="{24FCCDF1-FDF5-451E-B316-9842C5296444}" dt="2020-09-07T19:43:32.272" v="5"/>
        <pc:sldMkLst>
          <pc:docMk/>
          <pc:sldMk cId="1661831198" sldId="272"/>
        </pc:sldMkLst>
      </pc:sldChg>
      <pc:sldChg chg="modAnim">
        <pc:chgData name="Palmieri, Frank L. (LARC-D307)" userId="eb69ce7c-b639-4c15-addb-5d4ab7d69da9" providerId="ADAL" clId="{24FCCDF1-FDF5-451E-B316-9842C5296444}" dt="2020-09-07T19:44:20.169" v="6"/>
        <pc:sldMkLst>
          <pc:docMk/>
          <pc:sldMk cId="3041892522" sldId="273"/>
        </pc:sldMkLst>
      </pc:sldChg>
      <pc:sldChg chg="modAnim">
        <pc:chgData name="Palmieri, Frank L. (LARC-D307)" userId="eb69ce7c-b639-4c15-addb-5d4ab7d69da9" providerId="ADAL" clId="{24FCCDF1-FDF5-451E-B316-9842C5296444}" dt="2020-09-07T19:44:37.889" v="10"/>
        <pc:sldMkLst>
          <pc:docMk/>
          <pc:sldMk cId="1490564447" sldId="274"/>
        </pc:sldMkLst>
      </pc:sldChg>
      <pc:sldChg chg="modAnim">
        <pc:chgData name="Palmieri, Frank L. (LARC-D307)" userId="eb69ce7c-b639-4c15-addb-5d4ab7d69da9" providerId="ADAL" clId="{24FCCDF1-FDF5-451E-B316-9842C5296444}" dt="2020-09-07T19:44:41.793" v="11"/>
        <pc:sldMkLst>
          <pc:docMk/>
          <pc:sldMk cId="898649623" sldId="275"/>
        </pc:sldMkLst>
      </pc:sldChg>
      <pc:sldChg chg="modAnim">
        <pc:chgData name="Palmieri, Frank L. (LARC-D307)" userId="eb69ce7c-b639-4c15-addb-5d4ab7d69da9" providerId="ADAL" clId="{24FCCDF1-FDF5-451E-B316-9842C5296444}" dt="2020-09-07T19:44:23.824" v="7"/>
        <pc:sldMkLst>
          <pc:docMk/>
          <pc:sldMk cId="1207344701" sldId="277"/>
        </pc:sldMkLst>
      </pc:sldChg>
      <pc:sldChg chg="modAnim">
        <pc:chgData name="Palmieri, Frank L. (LARC-D307)" userId="eb69ce7c-b639-4c15-addb-5d4ab7d69da9" providerId="ADAL" clId="{24FCCDF1-FDF5-451E-B316-9842C5296444}" dt="2020-09-07T19:44:27.225" v="8"/>
        <pc:sldMkLst>
          <pc:docMk/>
          <pc:sldMk cId="3380874587" sldId="278"/>
        </pc:sldMkLst>
      </pc:sldChg>
      <pc:sldChg chg="modAnim">
        <pc:chgData name="Palmieri, Frank L. (LARC-D307)" userId="eb69ce7c-b639-4c15-addb-5d4ab7d69da9" providerId="ADAL" clId="{24FCCDF1-FDF5-451E-B316-9842C5296444}" dt="2020-09-07T19:44:33.240" v="9"/>
        <pc:sldMkLst>
          <pc:docMk/>
          <pc:sldMk cId="2173461473" sldId="279"/>
        </pc:sldMkLst>
      </pc:sldChg>
      <pc:sldChg chg="modAnim">
        <pc:chgData name="Palmieri, Frank L. (LARC-D307)" userId="eb69ce7c-b639-4c15-addb-5d4ab7d69da9" providerId="ADAL" clId="{24FCCDF1-FDF5-451E-B316-9842C5296444}" dt="2020-09-07T19:44:48.273" v="12"/>
        <pc:sldMkLst>
          <pc:docMk/>
          <pc:sldMk cId="1316106942" sldId="280"/>
        </pc:sldMkLst>
      </pc:sldChg>
      <pc:sldChg chg="modAnim">
        <pc:chgData name="Palmieri, Frank L. (LARC-D307)" userId="eb69ce7c-b639-4c15-addb-5d4ab7d69da9" providerId="ADAL" clId="{24FCCDF1-FDF5-451E-B316-9842C5296444}" dt="2020-09-07T19:45:17.249" v="21"/>
        <pc:sldMkLst>
          <pc:docMk/>
          <pc:sldMk cId="845326985" sldId="282"/>
        </pc:sldMkLst>
      </pc:sldChg>
      <pc:sldChg chg="modAnim">
        <pc:chgData name="Palmieri, Frank L. (LARC-D307)" userId="eb69ce7c-b639-4c15-addb-5d4ab7d69da9" providerId="ADAL" clId="{24FCCDF1-FDF5-451E-B316-9842C5296444}" dt="2020-09-07T19:45:20.064" v="22"/>
        <pc:sldMkLst>
          <pc:docMk/>
          <pc:sldMk cId="830364558" sldId="284"/>
        </pc:sldMkLst>
      </pc:sldChg>
      <pc:sldChg chg="modAnim">
        <pc:chgData name="Palmieri, Frank L. (LARC-D307)" userId="eb69ce7c-b639-4c15-addb-5d4ab7d69da9" providerId="ADAL" clId="{24FCCDF1-FDF5-451E-B316-9842C5296444}" dt="2020-09-07T19:45:04.473" v="17"/>
        <pc:sldMkLst>
          <pc:docMk/>
          <pc:sldMk cId="1316761872" sldId="285"/>
        </pc:sldMkLst>
      </pc:sldChg>
      <pc:sldChg chg="modAnim">
        <pc:chgData name="Palmieri, Frank L. (LARC-D307)" userId="eb69ce7c-b639-4c15-addb-5d4ab7d69da9" providerId="ADAL" clId="{24FCCDF1-FDF5-451E-B316-9842C5296444}" dt="2020-09-07T19:45:07.792" v="18"/>
        <pc:sldMkLst>
          <pc:docMk/>
          <pc:sldMk cId="560543409" sldId="286"/>
        </pc:sldMkLst>
      </pc:sldChg>
      <pc:sldChg chg="modAnim">
        <pc:chgData name="Palmieri, Frank L. (LARC-D307)" userId="eb69ce7c-b639-4c15-addb-5d4ab7d69da9" providerId="ADAL" clId="{24FCCDF1-FDF5-451E-B316-9842C5296444}" dt="2020-09-07T19:45:10.904" v="19"/>
        <pc:sldMkLst>
          <pc:docMk/>
          <pc:sldMk cId="2063969874" sldId="287"/>
        </pc:sldMkLst>
      </pc:sldChg>
      <pc:sldChg chg="modAnim">
        <pc:chgData name="Palmieri, Frank L. (LARC-D307)" userId="eb69ce7c-b639-4c15-addb-5d4ab7d69da9" providerId="ADAL" clId="{24FCCDF1-FDF5-451E-B316-9842C5296444}" dt="2020-09-07T19:45:14.192" v="20"/>
        <pc:sldMkLst>
          <pc:docMk/>
          <pc:sldMk cId="3277548029" sldId="288"/>
        </pc:sldMkLst>
      </pc:sldChg>
      <pc:sldChg chg="modAnim">
        <pc:chgData name="Palmieri, Frank L. (LARC-D307)" userId="eb69ce7c-b639-4c15-addb-5d4ab7d69da9" providerId="ADAL" clId="{24FCCDF1-FDF5-451E-B316-9842C5296444}" dt="2020-09-07T19:44:57.552" v="15"/>
        <pc:sldMkLst>
          <pc:docMk/>
          <pc:sldMk cId="2211622202" sldId="291"/>
        </pc:sldMkLst>
      </pc:sldChg>
      <pc:sldChg chg="modAnim">
        <pc:chgData name="Palmieri, Frank L. (LARC-D307)" userId="eb69ce7c-b639-4c15-addb-5d4ab7d69da9" providerId="ADAL" clId="{24FCCDF1-FDF5-451E-B316-9842C5296444}" dt="2020-09-07T19:45:01.705" v="16"/>
        <pc:sldMkLst>
          <pc:docMk/>
          <pc:sldMk cId="3686218895" sldId="292"/>
        </pc:sldMkLst>
      </pc:sldChg>
      <pc:sldChg chg="modAnim">
        <pc:chgData name="Palmieri, Frank L. (LARC-D307)" userId="eb69ce7c-b639-4c15-addb-5d4ab7d69da9" providerId="ADAL" clId="{24FCCDF1-FDF5-451E-B316-9842C5296444}" dt="2020-09-07T19:44:51.281" v="13"/>
        <pc:sldMkLst>
          <pc:docMk/>
          <pc:sldMk cId="874474320" sldId="294"/>
        </pc:sldMkLst>
      </pc:sldChg>
      <pc:sldChg chg="modAnim">
        <pc:chgData name="Palmieri, Frank L. (LARC-D307)" userId="eb69ce7c-b639-4c15-addb-5d4ab7d69da9" providerId="ADAL" clId="{24FCCDF1-FDF5-451E-B316-9842C5296444}" dt="2020-09-07T19:44:54.546" v="14"/>
        <pc:sldMkLst>
          <pc:docMk/>
          <pc:sldMk cId="4065851808" sldId="295"/>
        </pc:sldMkLst>
      </pc:sldChg>
    </pc:docChg>
  </pc:docChgLst>
  <pc:docChgLst>
    <pc:chgData clId="Web-{9849571E-9AEE-A526-FB89-0AD52D61628A}"/>
    <pc:docChg chg="modSld">
      <pc:chgData name="" userId="" providerId="" clId="Web-{9849571E-9AEE-A526-FB89-0AD52D61628A}" dt="2020-09-08T18:51:22.378" v="27" actId="20577"/>
      <pc:docMkLst>
        <pc:docMk/>
      </pc:docMkLst>
      <pc:sldChg chg="modSp">
        <pc:chgData name="" userId="" providerId="" clId="Web-{9849571E-9AEE-A526-FB89-0AD52D61628A}" dt="2020-09-08T18:51:22.378" v="27" actId="20577"/>
        <pc:sldMkLst>
          <pc:docMk/>
          <pc:sldMk cId="1316106942" sldId="280"/>
        </pc:sldMkLst>
        <pc:spChg chg="mod">
          <ac:chgData name="" userId="" providerId="" clId="Web-{9849571E-9AEE-A526-FB89-0AD52D61628A}" dt="2020-09-08T18:51:22.378" v="27" actId="20577"/>
          <ac:spMkLst>
            <pc:docMk/>
            <pc:sldMk cId="1316106942" sldId="280"/>
            <ac:spMk id="3" creationId="{00000000-0000-0000-0000-000000000000}"/>
          </ac:spMkLst>
        </pc:spChg>
      </pc:sldChg>
    </pc:docChg>
  </pc:docChgLst>
  <pc:docChgLst>
    <pc:chgData clId="Web-{048E42FB-18B7-FFC8-7A15-9D3C5CCF57A3}"/>
    <pc:docChg chg="delSld">
      <pc:chgData name="" userId="" providerId="" clId="Web-{048E42FB-18B7-FFC8-7A15-9D3C5CCF57A3}" dt="2020-11-12T21:40:14.074" v="0"/>
      <pc:docMkLst>
        <pc:docMk/>
      </pc:docMkLst>
      <pc:sldChg chg="del">
        <pc:chgData name="" userId="" providerId="" clId="Web-{048E42FB-18B7-FFC8-7A15-9D3C5CCF57A3}" dt="2020-11-12T21:40:14.074" v="0"/>
        <pc:sldMkLst>
          <pc:docMk/>
          <pc:sldMk cId="2776997100" sldId="304"/>
        </pc:sldMkLst>
      </pc:sldChg>
    </pc:docChg>
  </pc:docChgLst>
  <pc:docChgLst>
    <pc:chgData name="Palmieri, Frank L. (LARC-D307)" userId="eb69ce7c-b639-4c15-addb-5d4ab7d69da9" providerId="ADAL" clId="{D82CDF8B-B2E6-4DD2-857B-4216EBDEEF7F}"/>
    <pc:docChg chg="custSel delSld modSld">
      <pc:chgData name="Palmieri, Frank L. (LARC-D307)" userId="eb69ce7c-b639-4c15-addb-5d4ab7d69da9" providerId="ADAL" clId="{D82CDF8B-B2E6-4DD2-857B-4216EBDEEF7F}" dt="2020-09-07T15:43:07.742" v="100" actId="20577"/>
      <pc:docMkLst>
        <pc:docMk/>
      </pc:docMkLst>
      <pc:sldChg chg="modNotesTx">
        <pc:chgData name="Palmieri, Frank L. (LARC-D307)" userId="eb69ce7c-b639-4c15-addb-5d4ab7d69da9" providerId="ADAL" clId="{D82CDF8B-B2E6-4DD2-857B-4216EBDEEF7F}" dt="2020-09-07T15:43:07.742" v="100" actId="20577"/>
        <pc:sldMkLst>
          <pc:docMk/>
          <pc:sldMk cId="830364558" sldId="284"/>
        </pc:sldMkLst>
      </pc:sldChg>
      <pc:sldChg chg="del">
        <pc:chgData name="Palmieri, Frank L. (LARC-D307)" userId="eb69ce7c-b639-4c15-addb-5d4ab7d69da9" providerId="ADAL" clId="{D82CDF8B-B2E6-4DD2-857B-4216EBDEEF7F}" dt="2020-09-07T15:41:34.884" v="97" actId="2696"/>
        <pc:sldMkLst>
          <pc:docMk/>
          <pc:sldMk cId="1459650563" sldId="293"/>
        </pc:sldMkLst>
      </pc:sldChg>
      <pc:sldChg chg="delSp modSp delAnim modNotesTx">
        <pc:chgData name="Palmieri, Frank L. (LARC-D307)" userId="eb69ce7c-b639-4c15-addb-5d4ab7d69da9" providerId="ADAL" clId="{D82CDF8B-B2E6-4DD2-857B-4216EBDEEF7F}" dt="2020-09-07T15:40:52.350" v="96" actId="1076"/>
        <pc:sldMkLst>
          <pc:docMk/>
          <pc:sldMk cId="3402050924" sldId="297"/>
        </pc:sldMkLst>
        <pc:picChg chg="mod">
          <ac:chgData name="Palmieri, Frank L. (LARC-D307)" userId="eb69ce7c-b639-4c15-addb-5d4ab7d69da9" providerId="ADAL" clId="{D82CDF8B-B2E6-4DD2-857B-4216EBDEEF7F}" dt="2020-09-07T15:40:52.350" v="96" actId="1076"/>
          <ac:picMkLst>
            <pc:docMk/>
            <pc:sldMk cId="3402050924" sldId="297"/>
            <ac:picMk id="4" creationId="{EC10E49E-315A-4C5E-BB16-7CA499E8C80A}"/>
          </ac:picMkLst>
        </pc:picChg>
        <pc:picChg chg="del">
          <ac:chgData name="Palmieri, Frank L. (LARC-D307)" userId="eb69ce7c-b639-4c15-addb-5d4ab7d69da9" providerId="ADAL" clId="{D82CDF8B-B2E6-4DD2-857B-4216EBDEEF7F}" dt="2020-09-07T15:32:47.006" v="0" actId="478"/>
          <ac:picMkLst>
            <pc:docMk/>
            <pc:sldMk cId="3402050924" sldId="297"/>
            <ac:picMk id="5" creationId="{00000000-0000-0000-0000-000000000000}"/>
          </ac:picMkLst>
        </pc:picChg>
      </pc:sldChg>
    </pc:docChg>
  </pc:docChgLst>
  <pc:docChgLst>
    <pc:chgData clId="Web-{AF7989DE-DB97-EFE0-80D0-684EC6AA6541}"/>
    <pc:docChg chg="modSld">
      <pc:chgData name="" userId="" providerId="" clId="Web-{AF7989DE-DB97-EFE0-80D0-684EC6AA6541}" dt="2021-01-14T14:31:04.577" v="122"/>
      <pc:docMkLst>
        <pc:docMk/>
      </pc:docMkLst>
      <pc:sldChg chg="modSp">
        <pc:chgData name="" userId="" providerId="" clId="Web-{AF7989DE-DB97-EFE0-80D0-684EC6AA6541}" dt="2021-01-14T14:03:24.232" v="4" actId="20577"/>
        <pc:sldMkLst>
          <pc:docMk/>
          <pc:sldMk cId="271562175" sldId="3455"/>
        </pc:sldMkLst>
        <pc:spChg chg="mod">
          <ac:chgData name="" userId="" providerId="" clId="Web-{AF7989DE-DB97-EFE0-80D0-684EC6AA6541}" dt="2021-01-14T14:03:24.232" v="4" actId="20577"/>
          <ac:spMkLst>
            <pc:docMk/>
            <pc:sldMk cId="271562175" sldId="3455"/>
            <ac:spMk id="3" creationId="{00000000-0000-0000-0000-000000000000}"/>
          </ac:spMkLst>
        </pc:spChg>
      </pc:sldChg>
      <pc:sldChg chg="modSp addCm">
        <pc:chgData name="" userId="" providerId="" clId="Web-{AF7989DE-DB97-EFE0-80D0-684EC6AA6541}" dt="2021-01-14T14:31:04.577" v="122"/>
        <pc:sldMkLst>
          <pc:docMk/>
          <pc:sldMk cId="1368951860" sldId="3461"/>
        </pc:sldMkLst>
        <pc:spChg chg="mod">
          <ac:chgData name="" userId="" providerId="" clId="Web-{AF7989DE-DB97-EFE0-80D0-684EC6AA6541}" dt="2021-01-14T14:06:02.419" v="17" actId="20577"/>
          <ac:spMkLst>
            <pc:docMk/>
            <pc:sldMk cId="1368951860" sldId="3461"/>
            <ac:spMk id="69" creationId="{00000000-0000-0000-0000-000000000000}"/>
          </ac:spMkLst>
        </pc:spChg>
      </pc:sldChg>
      <pc:sldChg chg="modSp">
        <pc:chgData name="" userId="" providerId="" clId="Web-{AF7989DE-DB97-EFE0-80D0-684EC6AA6541}" dt="2021-01-14T14:08:08.478" v="23" actId="1076"/>
        <pc:sldMkLst>
          <pc:docMk/>
          <pc:sldMk cId="2498032048" sldId="3462"/>
        </pc:sldMkLst>
        <pc:spChg chg="mod">
          <ac:chgData name="" userId="" providerId="" clId="Web-{AF7989DE-DB97-EFE0-80D0-684EC6AA6541}" dt="2021-01-14T14:08:08.478" v="23" actId="1076"/>
          <ac:spMkLst>
            <pc:docMk/>
            <pc:sldMk cId="2498032048" sldId="3462"/>
            <ac:spMk id="29" creationId="{00000000-0000-0000-0000-000000000000}"/>
          </ac:spMkLst>
        </pc:spChg>
        <pc:cxnChg chg="mod">
          <ac:chgData name="" userId="" providerId="" clId="Web-{AF7989DE-DB97-EFE0-80D0-684EC6AA6541}" dt="2021-01-14T14:08:03.508" v="22" actId="1076"/>
          <ac:cxnSpMkLst>
            <pc:docMk/>
            <pc:sldMk cId="2498032048" sldId="3462"/>
            <ac:cxnSpMk id="28" creationId="{00000000-0000-0000-0000-000000000000}"/>
          </ac:cxnSpMkLst>
        </pc:cxnChg>
        <pc:cxnChg chg="mod">
          <ac:chgData name="" userId="" providerId="" clId="Web-{AF7989DE-DB97-EFE0-80D0-684EC6AA6541}" dt="2021-01-14T14:06:59.893" v="19" actId="1076"/>
          <ac:cxnSpMkLst>
            <pc:docMk/>
            <pc:sldMk cId="2498032048" sldId="3462"/>
            <ac:cxnSpMk id="35" creationId="{00000000-0000-0000-0000-000000000000}"/>
          </ac:cxnSpMkLst>
        </pc:cxnChg>
      </pc:sldChg>
      <pc:sldChg chg="modSp">
        <pc:chgData name="" userId="" providerId="" clId="Web-{AF7989DE-DB97-EFE0-80D0-684EC6AA6541}" dt="2021-01-14T14:11:05.135" v="28" actId="14100"/>
        <pc:sldMkLst>
          <pc:docMk/>
          <pc:sldMk cId="3562166815" sldId="3465"/>
        </pc:sldMkLst>
        <pc:spChg chg="mod">
          <ac:chgData name="" userId="" providerId="" clId="Web-{AF7989DE-DB97-EFE0-80D0-684EC6AA6541}" dt="2021-01-14T14:11:05.135" v="28" actId="14100"/>
          <ac:spMkLst>
            <pc:docMk/>
            <pc:sldMk cId="3562166815" sldId="3465"/>
            <ac:spMk id="3" creationId="{00000000-0000-0000-0000-000000000000}"/>
          </ac:spMkLst>
        </pc:spChg>
      </pc:sldChg>
      <pc:sldChg chg="modSp">
        <pc:chgData name="" userId="" providerId="" clId="Web-{AF7989DE-DB97-EFE0-80D0-684EC6AA6541}" dt="2021-01-14T14:14:42.078" v="31" actId="20577"/>
        <pc:sldMkLst>
          <pc:docMk/>
          <pc:sldMk cId="3458168224" sldId="3496"/>
        </pc:sldMkLst>
        <pc:spChg chg="mod">
          <ac:chgData name="" userId="" providerId="" clId="Web-{AF7989DE-DB97-EFE0-80D0-684EC6AA6541}" dt="2021-01-14T14:14:42.078" v="31" actId="20577"/>
          <ac:spMkLst>
            <pc:docMk/>
            <pc:sldMk cId="3458168224" sldId="3496"/>
            <ac:spMk id="3" creationId="{00000000-0000-0000-0000-000000000000}"/>
          </ac:spMkLst>
        </pc:spChg>
      </pc:sldChg>
      <pc:sldChg chg="modSp">
        <pc:chgData name="" userId="" providerId="" clId="Web-{AF7989DE-DB97-EFE0-80D0-684EC6AA6541}" dt="2021-01-14T14:15:31.582" v="33" actId="20577"/>
        <pc:sldMkLst>
          <pc:docMk/>
          <pc:sldMk cId="2364895471" sldId="3498"/>
        </pc:sldMkLst>
        <pc:spChg chg="mod">
          <ac:chgData name="" userId="" providerId="" clId="Web-{AF7989DE-DB97-EFE0-80D0-684EC6AA6541}" dt="2021-01-14T14:15:31.582" v="33" actId="20577"/>
          <ac:spMkLst>
            <pc:docMk/>
            <pc:sldMk cId="2364895471" sldId="3498"/>
            <ac:spMk id="3" creationId="{00000000-0000-0000-0000-000000000000}"/>
          </ac:spMkLst>
        </pc:spChg>
      </pc:sldChg>
      <pc:sldChg chg="addSp modSp">
        <pc:chgData name="" userId="" providerId="" clId="Web-{AF7989DE-DB97-EFE0-80D0-684EC6AA6541}" dt="2021-01-14T14:24:33.400" v="121" actId="1076"/>
        <pc:sldMkLst>
          <pc:docMk/>
          <pc:sldMk cId="2691184202" sldId="3506"/>
        </pc:sldMkLst>
        <pc:spChg chg="mod">
          <ac:chgData name="" userId="" providerId="" clId="Web-{AF7989DE-DB97-EFE0-80D0-684EC6AA6541}" dt="2021-01-14T14:24:28.227" v="120" actId="20577"/>
          <ac:spMkLst>
            <pc:docMk/>
            <pc:sldMk cId="2691184202" sldId="3506"/>
            <ac:spMk id="3" creationId="{00000000-0000-0000-0000-000000000000}"/>
          </ac:spMkLst>
        </pc:spChg>
        <pc:spChg chg="add mod">
          <ac:chgData name="" userId="" providerId="" clId="Web-{AF7989DE-DB97-EFE0-80D0-684EC6AA6541}" dt="2021-01-14T14:22:50.968" v="74" actId="1076"/>
          <ac:spMkLst>
            <pc:docMk/>
            <pc:sldMk cId="2691184202" sldId="3506"/>
            <ac:spMk id="5" creationId="{60DACD09-801F-497D-AE1E-5479A56C3038}"/>
          </ac:spMkLst>
        </pc:spChg>
        <pc:spChg chg="add mod ord">
          <ac:chgData name="" userId="" providerId="" clId="Web-{AF7989DE-DB97-EFE0-80D0-684EC6AA6541}" dt="2021-01-14T14:22:43.795" v="73"/>
          <ac:spMkLst>
            <pc:docMk/>
            <pc:sldMk cId="2691184202" sldId="3506"/>
            <ac:spMk id="6" creationId="{D4A11781-AD02-4D70-AE5E-B647FA5ACBCB}"/>
          </ac:spMkLst>
        </pc:spChg>
        <pc:spChg chg="mod modVis">
          <ac:chgData name="" userId="" providerId="" clId="Web-{AF7989DE-DB97-EFE0-80D0-684EC6AA6541}" dt="2021-01-14T14:19:06.212" v="38" actId="1076"/>
          <ac:spMkLst>
            <pc:docMk/>
            <pc:sldMk cId="2691184202" sldId="3506"/>
            <ac:spMk id="8" creationId="{00000000-0000-0000-0000-000000000000}"/>
          </ac:spMkLst>
        </pc:spChg>
        <pc:grpChg chg="add mod">
          <ac:chgData name="" userId="" providerId="" clId="Web-{AF7989DE-DB97-EFE0-80D0-684EC6AA6541}" dt="2021-01-14T14:24:33.400" v="121" actId="1076"/>
          <ac:grpSpMkLst>
            <pc:docMk/>
            <pc:sldMk cId="2691184202" sldId="3506"/>
            <ac:grpSpMk id="9" creationId="{0ADBB96C-9D80-42F2-AC25-9FA62A2C121D}"/>
          </ac:grpSpMkLst>
        </pc:grpChg>
      </pc:sldChg>
    </pc:docChg>
  </pc:docChgLst>
  <pc:docChgLst>
    <pc:chgData clId="Web-{BB0DECE0-9722-2634-112F-4DA6AABA4B0E}"/>
    <pc:docChg chg="addSld modSld">
      <pc:chgData name="" userId="" providerId="" clId="Web-{BB0DECE0-9722-2634-112F-4DA6AABA4B0E}" dt="2020-10-28T19:28:46.145" v="42" actId="20577"/>
      <pc:docMkLst>
        <pc:docMk/>
      </pc:docMkLst>
      <pc:sldChg chg="modSp">
        <pc:chgData name="" userId="" providerId="" clId="Web-{BB0DECE0-9722-2634-112F-4DA6AABA4B0E}" dt="2020-10-28T19:27:07.732" v="22" actId="20577"/>
        <pc:sldMkLst>
          <pc:docMk/>
          <pc:sldMk cId="830364558" sldId="284"/>
        </pc:sldMkLst>
        <pc:spChg chg="mod">
          <ac:chgData name="" userId="" providerId="" clId="Web-{BB0DECE0-9722-2634-112F-4DA6AABA4B0E}" dt="2020-10-28T19:27:07.732" v="22" actId="20577"/>
          <ac:spMkLst>
            <pc:docMk/>
            <pc:sldMk cId="830364558" sldId="284"/>
            <ac:spMk id="3" creationId="{00000000-0000-0000-0000-000000000000}"/>
          </ac:spMkLst>
        </pc:spChg>
      </pc:sldChg>
      <pc:sldChg chg="modSp">
        <pc:chgData name="" userId="" providerId="" clId="Web-{BB0DECE0-9722-2634-112F-4DA6AABA4B0E}" dt="2020-10-28T19:28:12.549" v="35" actId="20577"/>
        <pc:sldMkLst>
          <pc:docMk/>
          <pc:sldMk cId="3402050924" sldId="297"/>
        </pc:sldMkLst>
        <pc:spChg chg="mod">
          <ac:chgData name="" userId="" providerId="" clId="Web-{BB0DECE0-9722-2634-112F-4DA6AABA4B0E}" dt="2020-10-28T19:28:12.549" v="35" actId="20577"/>
          <ac:spMkLst>
            <pc:docMk/>
            <pc:sldMk cId="3402050924" sldId="297"/>
            <ac:spMk id="2" creationId="{00000000-0000-0000-0000-000000000000}"/>
          </ac:spMkLst>
        </pc:spChg>
      </pc:sldChg>
      <pc:sldChg chg="modSp new">
        <pc:chgData name="" userId="" providerId="" clId="Web-{BB0DECE0-9722-2634-112F-4DA6AABA4B0E}" dt="2020-10-28T19:28:46.145" v="42" actId="20577"/>
        <pc:sldMkLst>
          <pc:docMk/>
          <pc:sldMk cId="3854110618" sldId="299"/>
        </pc:sldMkLst>
        <pc:spChg chg="mod">
          <ac:chgData name="" userId="" providerId="" clId="Web-{BB0DECE0-9722-2634-112F-4DA6AABA4B0E}" dt="2020-10-28T19:28:26.409" v="37" actId="20577"/>
          <ac:spMkLst>
            <pc:docMk/>
            <pc:sldMk cId="3854110618" sldId="299"/>
            <ac:spMk id="2" creationId="{0F2EC8E5-8392-439A-AA13-F4A3F9A12EE0}"/>
          </ac:spMkLst>
        </pc:spChg>
        <pc:spChg chg="mod">
          <ac:chgData name="" userId="" providerId="" clId="Web-{BB0DECE0-9722-2634-112F-4DA6AABA4B0E}" dt="2020-10-28T19:28:46.145" v="42" actId="20577"/>
          <ac:spMkLst>
            <pc:docMk/>
            <pc:sldMk cId="3854110618" sldId="299"/>
            <ac:spMk id="3" creationId="{D9B4310C-F739-4D96-A863-D1559A95751F}"/>
          </ac:spMkLst>
        </pc:spChg>
      </pc:sldChg>
    </pc:docChg>
  </pc:docChgLst>
  <pc:docChgLst>
    <pc:chgData clId="Web-{B2CD1AC3-7981-63CC-FE8C-53B6F4B4564C}"/>
    <pc:docChg chg="addSld delSld modSld">
      <pc:chgData name="" userId="" providerId="" clId="Web-{B2CD1AC3-7981-63CC-FE8C-53B6F4B4564C}" dt="2020-11-24T18:41:47.437" v="18" actId="1076"/>
      <pc:docMkLst>
        <pc:docMk/>
      </pc:docMkLst>
      <pc:sldChg chg="modSp add replId">
        <pc:chgData name="" userId="" providerId="" clId="Web-{B2CD1AC3-7981-63CC-FE8C-53B6F4B4564C}" dt="2020-11-24T18:41:47.437" v="18" actId="1076"/>
        <pc:sldMkLst>
          <pc:docMk/>
          <pc:sldMk cId="635352174" sldId="3454"/>
        </pc:sldMkLst>
        <pc:spChg chg="mod">
          <ac:chgData name="" userId="" providerId="" clId="Web-{B2CD1AC3-7981-63CC-FE8C-53B6F4B4564C}" dt="2020-11-24T18:41:47.437" v="18" actId="1076"/>
          <ac:spMkLst>
            <pc:docMk/>
            <pc:sldMk cId="635352174" sldId="3454"/>
            <ac:spMk id="2" creationId="{0F2EC8E5-8392-439A-AA13-F4A3F9A12EE0}"/>
          </ac:spMkLst>
        </pc:spChg>
      </pc:sldChg>
      <pc:sldChg chg="new del">
        <pc:chgData name="" userId="" providerId="" clId="Web-{B2CD1AC3-7981-63CC-FE8C-53B6F4B4564C}" dt="2020-11-24T18:41:00.011" v="1"/>
        <pc:sldMkLst>
          <pc:docMk/>
          <pc:sldMk cId="902625363" sldId="3454"/>
        </pc:sldMkLst>
      </pc:sldChg>
    </pc:docChg>
  </pc:docChgLst>
  <pc:docChgLst>
    <pc:chgData clId="Web-{775C89C9-BD42-5B86-F45E-40603C71988D}"/>
    <pc:docChg chg="modSld">
      <pc:chgData name="" userId="" providerId="" clId="Web-{775C89C9-BD42-5B86-F45E-40603C71988D}" dt="2020-11-30T18:49:01.424" v="2" actId="1076"/>
      <pc:docMkLst>
        <pc:docMk/>
      </pc:docMkLst>
      <pc:sldChg chg="modSp">
        <pc:chgData name="" userId="" providerId="" clId="Web-{775C89C9-BD42-5B86-F45E-40603C71988D}" dt="2020-11-30T18:49:01.424" v="2" actId="1076"/>
        <pc:sldMkLst>
          <pc:docMk/>
          <pc:sldMk cId="593499259" sldId="3504"/>
        </pc:sldMkLst>
        <pc:picChg chg="mod">
          <ac:chgData name="" userId="" providerId="" clId="Web-{775C89C9-BD42-5B86-F45E-40603C71988D}" dt="2020-11-30T18:49:01.424" v="2" actId="1076"/>
          <ac:picMkLst>
            <pc:docMk/>
            <pc:sldMk cId="593499259" sldId="3504"/>
            <ac:picMk id="9" creationId="{EE5B455E-9642-4B3A-8A51-054D62B3D461}"/>
          </ac:picMkLst>
        </pc:picChg>
      </pc:sldChg>
    </pc:docChg>
  </pc:docChgLst>
  <pc:docChgLst>
    <pc:chgData name="Reinert, Jessica (GRC-KM00)" userId="7d476cd8-31a8-49bc-80d9-e9f5739b7b6c" providerId="ADAL" clId="{6BBCF7C9-E8E1-404A-A622-A48D23E0E013}"/>
    <pc:docChg chg="custSel delSld modSld">
      <pc:chgData name="Reinert, Jessica (GRC-KM00)" userId="7d476cd8-31a8-49bc-80d9-e9f5739b7b6c" providerId="ADAL" clId="{6BBCF7C9-E8E1-404A-A622-A48D23E0E013}" dt="2020-11-24T18:28:16.239" v="22" actId="27636"/>
      <pc:docMkLst>
        <pc:docMk/>
      </pc:docMkLst>
      <pc:sldChg chg="modSp">
        <pc:chgData name="Reinert, Jessica (GRC-KM00)" userId="7d476cd8-31a8-49bc-80d9-e9f5739b7b6c" providerId="ADAL" clId="{6BBCF7C9-E8E1-404A-A622-A48D23E0E013}" dt="2020-11-24T18:28:16.231" v="20" actId="27636"/>
        <pc:sldMkLst>
          <pc:docMk/>
          <pc:sldMk cId="3696998304" sldId="287"/>
        </pc:sldMkLst>
        <pc:spChg chg="mod">
          <ac:chgData name="Reinert, Jessica (GRC-KM00)" userId="7d476cd8-31a8-49bc-80d9-e9f5739b7b6c" providerId="ADAL" clId="{6BBCF7C9-E8E1-404A-A622-A48D23E0E013}" dt="2020-11-24T18:28:16.231" v="20" actId="27636"/>
          <ac:spMkLst>
            <pc:docMk/>
            <pc:sldMk cId="3696998304" sldId="287"/>
            <ac:spMk id="7" creationId="{00000000-0000-0000-0000-000000000000}"/>
          </ac:spMkLst>
        </pc:spChg>
      </pc:sldChg>
      <pc:sldChg chg="delSp">
        <pc:chgData name="Reinert, Jessica (GRC-KM00)" userId="7d476cd8-31a8-49bc-80d9-e9f5739b7b6c" providerId="ADAL" clId="{6BBCF7C9-E8E1-404A-A622-A48D23E0E013}" dt="2020-11-24T18:15:04.167" v="0" actId="478"/>
        <pc:sldMkLst>
          <pc:docMk/>
          <pc:sldMk cId="1446622310" sldId="330"/>
        </pc:sldMkLst>
        <pc:spChg chg="del">
          <ac:chgData name="Reinert, Jessica (GRC-KM00)" userId="7d476cd8-31a8-49bc-80d9-e9f5739b7b6c" providerId="ADAL" clId="{6BBCF7C9-E8E1-404A-A622-A48D23E0E013}" dt="2020-11-24T18:15:04.167" v="0" actId="478"/>
          <ac:spMkLst>
            <pc:docMk/>
            <pc:sldMk cId="1446622310" sldId="330"/>
            <ac:spMk id="3" creationId="{0C694042-F589-4EFA-9828-5997EEBE035F}"/>
          </ac:spMkLst>
        </pc:spChg>
      </pc:sldChg>
      <pc:sldChg chg="addSp modSp del">
        <pc:chgData name="Reinert, Jessica (GRC-KM00)" userId="7d476cd8-31a8-49bc-80d9-e9f5739b7b6c" providerId="ADAL" clId="{6BBCF7C9-E8E1-404A-A622-A48D23E0E013}" dt="2020-11-24T18:18:08.456" v="16" actId="1036"/>
        <pc:sldMkLst>
          <pc:docMk/>
          <pc:sldMk cId="62441736" sldId="497"/>
        </pc:sldMkLst>
        <pc:spChg chg="mod">
          <ac:chgData name="Reinert, Jessica (GRC-KM00)" userId="7d476cd8-31a8-49bc-80d9-e9f5739b7b6c" providerId="ADAL" clId="{6BBCF7C9-E8E1-404A-A622-A48D23E0E013}" dt="2020-11-24T18:18:01.472" v="14" actId="208"/>
          <ac:spMkLst>
            <pc:docMk/>
            <pc:sldMk cId="62441736" sldId="497"/>
            <ac:spMk id="57" creationId="{70BD6245-DC66-BC45-861B-B5C0EE950E5F}"/>
          </ac:spMkLst>
        </pc:spChg>
        <pc:spChg chg="add mod ord">
          <ac:chgData name="Reinert, Jessica (GRC-KM00)" userId="7d476cd8-31a8-49bc-80d9-e9f5739b7b6c" providerId="ADAL" clId="{6BBCF7C9-E8E1-404A-A622-A48D23E0E013}" dt="2020-11-24T18:18:08.456" v="16" actId="1036"/>
          <ac:spMkLst>
            <pc:docMk/>
            <pc:sldMk cId="62441736" sldId="497"/>
            <ac:spMk id="113" creationId="{25562D14-FC56-4CC1-B234-4C6DE45CFC57}"/>
          </ac:spMkLst>
        </pc:spChg>
      </pc:sldChg>
      <pc:sldChg chg="del">
        <pc:chgData name="Reinert, Jessica (GRC-KM00)" userId="7d476cd8-31a8-49bc-80d9-e9f5739b7b6c" providerId="ADAL" clId="{6BBCF7C9-E8E1-404A-A622-A48D23E0E013}" dt="2020-11-24T18:16:08.009" v="6" actId="2696"/>
        <pc:sldMkLst>
          <pc:docMk/>
          <pc:sldMk cId="3446931251" sldId="3312"/>
        </pc:sldMkLst>
      </pc:sldChg>
      <pc:sldChg chg="modSp del">
        <pc:chgData name="Reinert, Jessica (GRC-KM00)" userId="7d476cd8-31a8-49bc-80d9-e9f5739b7b6c" providerId="ADAL" clId="{6BBCF7C9-E8E1-404A-A622-A48D23E0E013}" dt="2020-11-24T18:18:34.901" v="18" actId="1076"/>
        <pc:sldMkLst>
          <pc:docMk/>
          <pc:sldMk cId="2343330989" sldId="3426"/>
        </pc:sldMkLst>
        <pc:spChg chg="mod">
          <ac:chgData name="Reinert, Jessica (GRC-KM00)" userId="7d476cd8-31a8-49bc-80d9-e9f5739b7b6c" providerId="ADAL" clId="{6BBCF7C9-E8E1-404A-A622-A48D23E0E013}" dt="2020-11-24T18:18:34.901" v="18" actId="1076"/>
          <ac:spMkLst>
            <pc:docMk/>
            <pc:sldMk cId="2343330989" sldId="3426"/>
            <ac:spMk id="4" creationId="{C937EE37-DE2B-1F4B-9924-AA2E8914856E}"/>
          </ac:spMkLst>
        </pc:spChg>
      </pc:sldChg>
      <pc:sldChg chg="del">
        <pc:chgData name="Reinert, Jessica (GRC-KM00)" userId="7d476cd8-31a8-49bc-80d9-e9f5739b7b6c" providerId="ADAL" clId="{6BBCF7C9-E8E1-404A-A622-A48D23E0E013}" dt="2020-11-24T18:15:45.844" v="1" actId="2696"/>
        <pc:sldMkLst>
          <pc:docMk/>
          <pc:sldMk cId="2325729379" sldId="3446"/>
        </pc:sldMkLst>
      </pc:sldChg>
      <pc:sldChg chg="modSp">
        <pc:chgData name="Reinert, Jessica (GRC-KM00)" userId="7d476cd8-31a8-49bc-80d9-e9f5739b7b6c" providerId="ADAL" clId="{6BBCF7C9-E8E1-404A-A622-A48D23E0E013}" dt="2020-11-24T18:28:16.203" v="19" actId="27636"/>
        <pc:sldMkLst>
          <pc:docMk/>
          <pc:sldMk cId="3375763929" sldId="3447"/>
        </pc:sldMkLst>
        <pc:spChg chg="mod">
          <ac:chgData name="Reinert, Jessica (GRC-KM00)" userId="7d476cd8-31a8-49bc-80d9-e9f5739b7b6c" providerId="ADAL" clId="{6BBCF7C9-E8E1-404A-A622-A48D23E0E013}" dt="2020-11-24T18:28:16.203" v="19" actId="27636"/>
          <ac:spMkLst>
            <pc:docMk/>
            <pc:sldMk cId="3375763929" sldId="3447"/>
            <ac:spMk id="2" creationId="{00000000-0000-0000-0000-000000000000}"/>
          </ac:spMkLst>
        </pc:spChg>
      </pc:sldChg>
      <pc:sldChg chg="del">
        <pc:chgData name="Reinert, Jessica (GRC-KM00)" userId="7d476cd8-31a8-49bc-80d9-e9f5739b7b6c" providerId="ADAL" clId="{6BBCF7C9-E8E1-404A-A622-A48D23E0E013}" dt="2020-11-24T18:15:56.426" v="5" actId="2696"/>
        <pc:sldMkLst>
          <pc:docMk/>
          <pc:sldMk cId="3640385767" sldId="3447"/>
        </pc:sldMkLst>
      </pc:sldChg>
      <pc:sldChg chg="modSp">
        <pc:chgData name="Reinert, Jessica (GRC-KM00)" userId="7d476cd8-31a8-49bc-80d9-e9f5739b7b6c" providerId="ADAL" clId="{6BBCF7C9-E8E1-404A-A622-A48D23E0E013}" dt="2020-11-24T18:28:16.239" v="22" actId="27636"/>
        <pc:sldMkLst>
          <pc:docMk/>
          <pc:sldMk cId="1051753193" sldId="3448"/>
        </pc:sldMkLst>
        <pc:spChg chg="mod">
          <ac:chgData name="Reinert, Jessica (GRC-KM00)" userId="7d476cd8-31a8-49bc-80d9-e9f5739b7b6c" providerId="ADAL" clId="{6BBCF7C9-E8E1-404A-A622-A48D23E0E013}" dt="2020-11-24T18:28:16.239" v="22" actId="27636"/>
          <ac:spMkLst>
            <pc:docMk/>
            <pc:sldMk cId="1051753193" sldId="3448"/>
            <ac:spMk id="3" creationId="{00000000-0000-0000-0000-000000000000}"/>
          </ac:spMkLst>
        </pc:spChg>
        <pc:spChg chg="mod">
          <ac:chgData name="Reinert, Jessica (GRC-KM00)" userId="7d476cd8-31a8-49bc-80d9-e9f5739b7b6c" providerId="ADAL" clId="{6BBCF7C9-E8E1-404A-A622-A48D23E0E013}" dt="2020-11-24T18:28:16.238" v="21" actId="27636"/>
          <ac:spMkLst>
            <pc:docMk/>
            <pc:sldMk cId="1051753193" sldId="3448"/>
            <ac:spMk id="5" creationId="{00000000-0000-0000-0000-000000000000}"/>
          </ac:spMkLst>
        </pc:spChg>
      </pc:sldChg>
      <pc:sldMasterChg chg="delSldLayout">
        <pc:chgData name="Reinert, Jessica (GRC-KM00)" userId="7d476cd8-31a8-49bc-80d9-e9f5739b7b6c" providerId="ADAL" clId="{6BBCF7C9-E8E1-404A-A622-A48D23E0E013}" dt="2020-11-24T18:15:45.869" v="4" actId="2696"/>
        <pc:sldMasterMkLst>
          <pc:docMk/>
          <pc:sldMasterMk cId="1820561207" sldId="2147483702"/>
        </pc:sldMasterMkLst>
        <pc:sldLayoutChg chg="del">
          <pc:chgData name="Reinert, Jessica (GRC-KM00)" userId="7d476cd8-31a8-49bc-80d9-e9f5739b7b6c" providerId="ADAL" clId="{6BBCF7C9-E8E1-404A-A622-A48D23E0E013}" dt="2020-11-24T18:15:45.869" v="4" actId="2696"/>
          <pc:sldLayoutMkLst>
            <pc:docMk/>
            <pc:sldMasterMk cId="1820561207" sldId="2147483702"/>
            <pc:sldLayoutMk cId="751843162" sldId="2147483664"/>
          </pc:sldLayoutMkLst>
        </pc:sldLayoutChg>
      </pc:sldMasterChg>
    </pc:docChg>
  </pc:docChgLst>
  <pc:docChgLst>
    <pc:chgData clId="Web-{AA17DA10-AF6F-5BC5-D89B-5E81C515EA6A}"/>
    <pc:docChg chg="modSld">
      <pc:chgData name="" userId="" providerId="" clId="Web-{AA17DA10-AF6F-5BC5-D89B-5E81C515EA6A}" dt="2021-01-13T16:23:44.186" v="40"/>
      <pc:docMkLst>
        <pc:docMk/>
      </pc:docMkLst>
      <pc:sldChg chg="modSp addCm">
        <pc:chgData name="" userId="" providerId="" clId="Web-{AA17DA10-AF6F-5BC5-D89B-5E81C515EA6A}" dt="2021-01-13T16:16:36.693" v="25" actId="20577"/>
        <pc:sldMkLst>
          <pc:docMk/>
          <pc:sldMk cId="2452999970" sldId="3466"/>
        </pc:sldMkLst>
        <pc:spChg chg="mod">
          <ac:chgData name="" userId="" providerId="" clId="Web-{AA17DA10-AF6F-5BC5-D89B-5E81C515EA6A}" dt="2021-01-13T16:16:36.693" v="25" actId="20577"/>
          <ac:spMkLst>
            <pc:docMk/>
            <pc:sldMk cId="2452999970" sldId="3466"/>
            <ac:spMk id="3" creationId="{00000000-0000-0000-0000-000000000000}"/>
          </ac:spMkLst>
        </pc:spChg>
      </pc:sldChg>
      <pc:sldChg chg="modSp addCm">
        <pc:chgData name="" userId="" providerId="" clId="Web-{AA17DA10-AF6F-5BC5-D89B-5E81C515EA6A}" dt="2021-01-13T16:21:08.636" v="39"/>
        <pc:sldMkLst>
          <pc:docMk/>
          <pc:sldMk cId="4175688488" sldId="3472"/>
        </pc:sldMkLst>
        <pc:spChg chg="mod">
          <ac:chgData name="" userId="" providerId="" clId="Web-{AA17DA10-AF6F-5BC5-D89B-5E81C515EA6A}" dt="2021-01-13T16:20:48.432" v="38" actId="1076"/>
          <ac:spMkLst>
            <pc:docMk/>
            <pc:sldMk cId="4175688488" sldId="3472"/>
            <ac:spMk id="32" creationId="{7502FACE-8FDB-4271-A3EF-024F3D2D13DE}"/>
          </ac:spMkLst>
        </pc:spChg>
      </pc:sldChg>
      <pc:sldChg chg="modSp addCm">
        <pc:chgData name="" userId="" providerId="" clId="Web-{AA17DA10-AF6F-5BC5-D89B-5E81C515EA6A}" dt="2021-01-13T16:19:08.681" v="36" actId="20577"/>
        <pc:sldMkLst>
          <pc:docMk/>
          <pc:sldMk cId="2364895471" sldId="3498"/>
        </pc:sldMkLst>
        <pc:spChg chg="mod">
          <ac:chgData name="" userId="" providerId="" clId="Web-{AA17DA10-AF6F-5BC5-D89B-5E81C515EA6A}" dt="2021-01-13T16:19:08.681" v="36" actId="20577"/>
          <ac:spMkLst>
            <pc:docMk/>
            <pc:sldMk cId="2364895471" sldId="3498"/>
            <ac:spMk id="3" creationId="{00000000-0000-0000-0000-000000000000}"/>
          </ac:spMkLst>
        </pc:spChg>
      </pc:sldChg>
      <pc:sldChg chg="addCm">
        <pc:chgData name="" userId="" providerId="" clId="Web-{AA17DA10-AF6F-5BC5-D89B-5E81C515EA6A}" dt="2021-01-13T16:23:44.186" v="40"/>
        <pc:sldMkLst>
          <pc:docMk/>
          <pc:sldMk cId="2246770475" sldId="3499"/>
        </pc:sldMkLst>
      </pc:sldChg>
      <pc:sldChg chg="modSp addCm">
        <pc:chgData name="" userId="" providerId="" clId="Web-{AA17DA10-AF6F-5BC5-D89B-5E81C515EA6A}" dt="2021-01-13T16:17:21.803" v="32" actId="20577"/>
        <pc:sldMkLst>
          <pc:docMk/>
          <pc:sldMk cId="3303969267" sldId="3505"/>
        </pc:sldMkLst>
        <pc:spChg chg="mod">
          <ac:chgData name="" userId="" providerId="" clId="Web-{AA17DA10-AF6F-5BC5-D89B-5E81C515EA6A}" dt="2021-01-13T16:17:21.803" v="32" actId="20577"/>
          <ac:spMkLst>
            <pc:docMk/>
            <pc:sldMk cId="3303969267" sldId="3505"/>
            <ac:spMk id="3" creationId="{00000000-0000-0000-0000-000000000000}"/>
          </ac:spMkLst>
        </pc:spChg>
      </pc:sldChg>
    </pc:docChg>
  </pc:docChgLst>
  <pc:docChgLst>
    <pc:chgData clId="Web-{15D29280-0C61-B662-9A14-0E5E60CC3631}"/>
    <pc:docChg chg="addSld sldOrd">
      <pc:chgData name="" userId="" providerId="" clId="Web-{15D29280-0C61-B662-9A14-0E5E60CC3631}" dt="2020-11-03T17:17:02.948" v="17"/>
      <pc:docMkLst>
        <pc:docMk/>
      </pc:docMkLst>
      <pc:sldChg chg="ord">
        <pc:chgData name="" userId="" providerId="" clId="Web-{15D29280-0C61-B662-9A14-0E5E60CC3631}" dt="2020-11-03T17:16:58.355" v="16"/>
        <pc:sldMkLst>
          <pc:docMk/>
          <pc:sldMk cId="2817879371" sldId="318"/>
        </pc:sldMkLst>
      </pc:sldChg>
      <pc:sldChg chg="add ord">
        <pc:chgData name="" userId="" providerId="" clId="Web-{15D29280-0C61-B662-9A14-0E5E60CC3631}" dt="2020-11-03T17:16:29.214" v="15"/>
        <pc:sldMkLst>
          <pc:docMk/>
          <pc:sldMk cId="1748523329" sldId="326"/>
        </pc:sldMkLst>
      </pc:sldChg>
      <pc:sldChg chg="add ord">
        <pc:chgData name="" userId="" providerId="" clId="Web-{15D29280-0C61-B662-9A14-0E5E60CC3631}" dt="2020-11-03T17:17:02.948" v="17"/>
        <pc:sldMkLst>
          <pc:docMk/>
          <pc:sldMk cId="2713024035" sldId="327"/>
        </pc:sldMkLst>
      </pc:sldChg>
    </pc:docChg>
  </pc:docChgLst>
  <pc:docChgLst>
    <pc:chgData clId="Web-{C1910214-D75F-8EB4-F567-D3C3AD6CCF1A}"/>
    <pc:docChg chg="modSld">
      <pc:chgData name="" userId="" providerId="" clId="Web-{C1910214-D75F-8EB4-F567-D3C3AD6CCF1A}" dt="2021-01-13T18:36:17.767" v="0" actId="20577"/>
      <pc:docMkLst>
        <pc:docMk/>
      </pc:docMkLst>
      <pc:sldChg chg="modSp">
        <pc:chgData name="" userId="" providerId="" clId="Web-{C1910214-D75F-8EB4-F567-D3C3AD6CCF1A}" dt="2021-01-13T18:36:17.767" v="0" actId="20577"/>
        <pc:sldMkLst>
          <pc:docMk/>
          <pc:sldMk cId="3458168224" sldId="3496"/>
        </pc:sldMkLst>
        <pc:spChg chg="mod">
          <ac:chgData name="" userId="" providerId="" clId="Web-{C1910214-D75F-8EB4-F567-D3C3AD6CCF1A}" dt="2021-01-13T18:36:17.767" v="0" actId="20577"/>
          <ac:spMkLst>
            <pc:docMk/>
            <pc:sldMk cId="3458168224" sldId="3496"/>
            <ac:spMk id="3" creationId="{00000000-0000-0000-0000-000000000000}"/>
          </ac:spMkLst>
        </pc:spChg>
      </pc:sldChg>
    </pc:docChg>
  </pc:docChgLst>
  <pc:docChgLst>
    <pc:chgData name="Walsh, Richard (ARC-AFS)[SimLabs III Contract Management &amp; Technical Services]" userId="650bcedd-b257-4e8a-94b7-7db945b2fd44" providerId="ADAL" clId="{666B3DCF-A6A0-5840-A0BC-87261AD115B9}"/>
    <pc:docChg chg="modSld">
      <pc:chgData name="Walsh, Richard (ARC-AFS)[SimLabs III Contract Management &amp; Technical Services]" userId="650bcedd-b257-4e8a-94b7-7db945b2fd44" providerId="ADAL" clId="{666B3DCF-A6A0-5840-A0BC-87261AD115B9}" dt="2020-12-02T16:34:21.420" v="0" actId="14100"/>
      <pc:docMkLst>
        <pc:docMk/>
      </pc:docMkLst>
      <pc:sldChg chg="modSp mod">
        <pc:chgData name="Walsh, Richard (ARC-AFS)[SimLabs III Contract Management &amp; Technical Services]" userId="650bcedd-b257-4e8a-94b7-7db945b2fd44" providerId="ADAL" clId="{666B3DCF-A6A0-5840-A0BC-87261AD115B9}" dt="2020-12-02T16:34:21.420" v="0" actId="14100"/>
        <pc:sldMkLst>
          <pc:docMk/>
          <pc:sldMk cId="2346022387" sldId="398"/>
        </pc:sldMkLst>
        <pc:spChg chg="mod">
          <ac:chgData name="Walsh, Richard (ARC-AFS)[SimLabs III Contract Management &amp; Technical Services]" userId="650bcedd-b257-4e8a-94b7-7db945b2fd44" providerId="ADAL" clId="{666B3DCF-A6A0-5840-A0BC-87261AD115B9}" dt="2020-12-02T16:34:21.420" v="0" actId="14100"/>
          <ac:spMkLst>
            <pc:docMk/>
            <pc:sldMk cId="2346022387" sldId="398"/>
            <ac:spMk id="18" creationId="{CE33C589-83F8-4FBF-AF64-06A30F1D2B78}"/>
          </ac:spMkLst>
        </pc:spChg>
      </pc:sldChg>
    </pc:docChg>
  </pc:docChgLst>
  <pc:docChgLst>
    <pc:chgData clId="Web-{BB74658A-45C8-10C6-1BB3-B92AEA831B91}"/>
    <pc:docChg chg="modSld">
      <pc:chgData name="" userId="" providerId="" clId="Web-{BB74658A-45C8-10C6-1BB3-B92AEA831B91}" dt="2020-11-03T17:38:39.302" v="40" actId="20577"/>
      <pc:docMkLst>
        <pc:docMk/>
      </pc:docMkLst>
      <pc:sldChg chg="modSp">
        <pc:chgData name="" userId="" providerId="" clId="Web-{BB74658A-45C8-10C6-1BB3-B92AEA831B91}" dt="2020-11-03T17:38:39.302" v="40" actId="20577"/>
        <pc:sldMkLst>
          <pc:docMk/>
          <pc:sldMk cId="2346136002" sldId="306"/>
        </pc:sldMkLst>
        <pc:spChg chg="mod">
          <ac:chgData name="" userId="" providerId="" clId="Web-{BB74658A-45C8-10C6-1BB3-B92AEA831B91}" dt="2020-11-03T17:38:39.302" v="40" actId="20577"/>
          <ac:spMkLst>
            <pc:docMk/>
            <pc:sldMk cId="2346136002" sldId="306"/>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nasa-my.sharepoint.com/personal/tbhudson_ndc_nasa_gov/Documents/CAS/CAS/Team%20Files/Mechanical%20Testing%20LaRC/ENF%20Data/DOE%201/Figuring%20out%20the%20recipe/AERoBOND%20ENF%20BarrierA_MASTER.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Thick ER Layer</a:t>
            </a:r>
          </a:p>
        </c:rich>
      </c:tx>
      <c:overlay val="0"/>
      <c:spPr>
        <a:noFill/>
        <a:ln w="25400">
          <a:noFill/>
        </a:ln>
      </c:spPr>
    </c:title>
    <c:autoTitleDeleted val="0"/>
    <c:plotArea>
      <c:layout>
        <c:manualLayout>
          <c:layoutTarget val="inner"/>
          <c:xMode val="edge"/>
          <c:yMode val="edge"/>
          <c:x val="0.26737508783339825"/>
          <c:y val="0.23757264449233986"/>
          <c:w val="0.70016538434164965"/>
          <c:h val="0.42449487454716767"/>
        </c:manualLayout>
      </c:layout>
      <c:barChart>
        <c:barDir val="col"/>
        <c:grouping val="clustered"/>
        <c:varyColors val="0"/>
        <c:ser>
          <c:idx val="0"/>
          <c:order val="0"/>
          <c:tx>
            <c:strRef>
              <c:f>'PC Results Summary'!$R$6</c:f>
              <c:strCache>
                <c:ptCount val="1"/>
                <c:pt idx="0">
                  <c:v>GIIc</c:v>
                </c:pt>
              </c:strCache>
            </c:strRef>
          </c:tx>
          <c:spPr>
            <a:solidFill>
              <a:schemeClr val="accent1"/>
            </a:solidFill>
            <a:ln w="25400">
              <a:noFill/>
            </a:ln>
          </c:spPr>
          <c:invertIfNegative val="0"/>
          <c:dPt>
            <c:idx val="0"/>
            <c:invertIfNegative val="0"/>
            <c:bubble3D val="0"/>
            <c:spPr>
              <a:solidFill>
                <a:srgbClr val="0070C0"/>
              </a:solidFill>
              <a:ln w="25400">
                <a:noFill/>
              </a:ln>
            </c:spPr>
            <c:extLst>
              <c:ext xmlns:c16="http://schemas.microsoft.com/office/drawing/2014/chart" uri="{C3380CC4-5D6E-409C-BE32-E72D297353CC}">
                <c16:uniqueId val="{0000000A-F967-4676-B0D3-B53DFD09C4D1}"/>
              </c:ext>
            </c:extLst>
          </c:dPt>
          <c:dPt>
            <c:idx val="1"/>
            <c:invertIfNegative val="0"/>
            <c:bubble3D val="0"/>
            <c:spPr>
              <a:solidFill>
                <a:srgbClr val="00B050"/>
              </a:solidFill>
              <a:ln w="25400">
                <a:noFill/>
              </a:ln>
            </c:spPr>
            <c:extLst>
              <c:ext xmlns:c16="http://schemas.microsoft.com/office/drawing/2014/chart" uri="{C3380CC4-5D6E-409C-BE32-E72D297353CC}">
                <c16:uniqueId val="{00000001-F967-4676-B0D3-B53DFD09C4D1}"/>
              </c:ext>
            </c:extLst>
          </c:dPt>
          <c:dPt>
            <c:idx val="2"/>
            <c:invertIfNegative val="0"/>
            <c:bubble3D val="0"/>
            <c:spPr>
              <a:solidFill>
                <a:srgbClr val="0070C0"/>
              </a:solidFill>
              <a:ln w="25400">
                <a:noFill/>
              </a:ln>
            </c:spPr>
            <c:extLst>
              <c:ext xmlns:c16="http://schemas.microsoft.com/office/drawing/2014/chart" uri="{C3380CC4-5D6E-409C-BE32-E72D297353CC}">
                <c16:uniqueId val="{0000000B-F967-4676-B0D3-B53DFD09C4D1}"/>
              </c:ext>
            </c:extLst>
          </c:dPt>
          <c:dPt>
            <c:idx val="3"/>
            <c:invertIfNegative val="0"/>
            <c:bubble3D val="0"/>
            <c:spPr>
              <a:solidFill>
                <a:srgbClr val="00B050"/>
              </a:solidFill>
              <a:ln w="25400">
                <a:noFill/>
              </a:ln>
            </c:spPr>
            <c:extLst>
              <c:ext xmlns:c16="http://schemas.microsoft.com/office/drawing/2014/chart" uri="{C3380CC4-5D6E-409C-BE32-E72D297353CC}">
                <c16:uniqueId val="{00000003-F967-4676-B0D3-B53DFD09C4D1}"/>
              </c:ext>
            </c:extLst>
          </c:dPt>
          <c:dPt>
            <c:idx val="4"/>
            <c:invertIfNegative val="0"/>
            <c:bubble3D val="0"/>
            <c:spPr>
              <a:solidFill>
                <a:srgbClr val="0070C0"/>
              </a:solidFill>
              <a:ln w="25400">
                <a:noFill/>
              </a:ln>
            </c:spPr>
            <c:extLst>
              <c:ext xmlns:c16="http://schemas.microsoft.com/office/drawing/2014/chart" uri="{C3380CC4-5D6E-409C-BE32-E72D297353CC}">
                <c16:uniqueId val="{00000004-F967-4676-B0D3-B53DFD09C4D1}"/>
              </c:ext>
            </c:extLst>
          </c:dPt>
          <c:dPt>
            <c:idx val="5"/>
            <c:invertIfNegative val="0"/>
            <c:bubble3D val="0"/>
            <c:spPr>
              <a:solidFill>
                <a:srgbClr val="00B050"/>
              </a:solidFill>
              <a:ln w="25400">
                <a:noFill/>
              </a:ln>
            </c:spPr>
            <c:extLst>
              <c:ext xmlns:c16="http://schemas.microsoft.com/office/drawing/2014/chart" uri="{C3380CC4-5D6E-409C-BE32-E72D297353CC}">
                <c16:uniqueId val="{00000006-F967-4676-B0D3-B53DFD09C4D1}"/>
              </c:ext>
            </c:extLst>
          </c:dPt>
          <c:dPt>
            <c:idx val="6"/>
            <c:invertIfNegative val="0"/>
            <c:bubble3D val="0"/>
            <c:extLst>
              <c:ext xmlns:c16="http://schemas.microsoft.com/office/drawing/2014/chart" uri="{C3380CC4-5D6E-409C-BE32-E72D297353CC}">
                <c16:uniqueId val="{00000007-F967-4676-B0D3-B53DFD09C4D1}"/>
              </c:ext>
            </c:extLst>
          </c:dPt>
          <c:dPt>
            <c:idx val="7"/>
            <c:invertIfNegative val="0"/>
            <c:bubble3D val="0"/>
            <c:extLst>
              <c:ext xmlns:c16="http://schemas.microsoft.com/office/drawing/2014/chart" uri="{C3380CC4-5D6E-409C-BE32-E72D297353CC}">
                <c16:uniqueId val="{00000008-F967-4676-B0D3-B53DFD09C4D1}"/>
              </c:ext>
            </c:extLst>
          </c:dPt>
          <c:val>
            <c:numRef>
              <c:f>'PC Results Summary'!$R$8:$R$13</c:f>
              <c:numCache>
                <c:formatCode>0.00</c:formatCode>
                <c:ptCount val="6"/>
                <c:pt idx="0">
                  <c:v>701.9780834168206</c:v>
                </c:pt>
                <c:pt idx="1">
                  <c:v>1029.0116985563761</c:v>
                </c:pt>
                <c:pt idx="2">
                  <c:v>773.1111128449827</c:v>
                </c:pt>
                <c:pt idx="3">
                  <c:v>1112.5399169216651</c:v>
                </c:pt>
                <c:pt idx="4">
                  <c:v>619.42045165283776</c:v>
                </c:pt>
                <c:pt idx="5">
                  <c:v>796.96547639684627</c:v>
                </c:pt>
              </c:numCache>
            </c:numRef>
          </c:val>
          <c:extLst>
            <c:ext xmlns:c16="http://schemas.microsoft.com/office/drawing/2014/chart" uri="{C3380CC4-5D6E-409C-BE32-E72D297353CC}">
              <c16:uniqueId val="{00000009-F967-4676-B0D3-B53DFD09C4D1}"/>
            </c:ext>
          </c:extLst>
        </c:ser>
        <c:dLbls>
          <c:showLegendKey val="0"/>
          <c:showVal val="0"/>
          <c:showCatName val="0"/>
          <c:showSerName val="0"/>
          <c:showPercent val="0"/>
          <c:showBubbleSize val="0"/>
        </c:dLbls>
        <c:gapWidth val="219"/>
        <c:overlap val="-27"/>
        <c:axId val="623035912"/>
        <c:axId val="1"/>
      </c:barChart>
      <c:catAx>
        <c:axId val="623035912"/>
        <c:scaling>
          <c:orientation val="minMax"/>
        </c:scaling>
        <c:delete val="0"/>
        <c:axPos val="b"/>
        <c:title>
          <c:tx>
            <c:rich>
              <a:bodyPr/>
              <a:lstStyle/>
              <a:p>
                <a:pPr>
                  <a:defRPr/>
                </a:pPr>
                <a:r>
                  <a:rPr lang="en-US"/>
                  <a:t>ENF Specimen</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400"/>
                </a:pPr>
                <a:r>
                  <a:rPr lang="en-US" sz="1400" dirty="0"/>
                  <a:t>Mode-</a:t>
                </a:r>
                <a:r>
                  <a:rPr lang="en-US" sz="1400" dirty="0" err="1"/>
                  <a:t>ll</a:t>
                </a:r>
                <a:r>
                  <a:rPr lang="en-US" sz="1400" dirty="0"/>
                  <a:t> Fracture Toughness,</a:t>
                </a:r>
              </a:p>
              <a:p>
                <a:pPr>
                  <a:defRPr sz="1400"/>
                </a:pPr>
                <a:r>
                  <a:rPr lang="en-US" sz="1400" dirty="0"/>
                  <a:t> </a:t>
                </a:r>
                <a:r>
                  <a:rPr lang="en-US" sz="1400" dirty="0" err="1"/>
                  <a:t>Gllc</a:t>
                </a:r>
                <a:r>
                  <a:rPr lang="en-US" sz="1400" dirty="0"/>
                  <a:t>-PC (J/m2)</a:t>
                </a:r>
              </a:p>
            </c:rich>
          </c:tx>
          <c:layout>
            <c:manualLayout>
              <c:xMode val="edge"/>
              <c:yMode val="edge"/>
              <c:x val="7.490660267296642E-3"/>
              <c:y val="0.23757264449233986"/>
            </c:manualLayout>
          </c:layout>
          <c:overlay val="0"/>
          <c:spPr>
            <a:noFill/>
            <a:ln w="25400">
              <a:noFill/>
            </a:ln>
          </c:spPr>
        </c:title>
        <c:numFmt formatCode="0" sourceLinked="0"/>
        <c:majorTickMark val="none"/>
        <c:minorTickMark val="none"/>
        <c:tickLblPos val="nextTo"/>
        <c:spPr>
          <a:ln w="6350">
            <a:noFill/>
          </a:ln>
        </c:spPr>
        <c:txPr>
          <a:bodyPr rot="0" vert="horz"/>
          <a:lstStyle/>
          <a:p>
            <a:pPr>
              <a:defRPr/>
            </a:pPr>
            <a:endParaRPr lang="en-US"/>
          </a:p>
        </c:txPr>
        <c:crossAx val="623035912"/>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0.53375</cdr:x>
      <cdr:y>0.52297</cdr:y>
    </cdr:from>
    <cdr:to>
      <cdr:x>0.58768</cdr:x>
      <cdr:y>0.63404</cdr:y>
    </cdr:to>
    <cdr:sp macro="" textlink="">
      <cdr:nvSpPr>
        <cdr:cNvPr id="2" name="Cross 1"/>
        <cdr:cNvSpPr/>
      </cdr:nvSpPr>
      <cdr:spPr>
        <a:xfrm xmlns:a="http://schemas.openxmlformats.org/drawingml/2006/main" rot="2593207">
          <a:off x="2714834" y="1291586"/>
          <a:ext cx="274320" cy="274320"/>
        </a:xfrm>
        <a:prstGeom xmlns:a="http://schemas.openxmlformats.org/drawingml/2006/main" prst="plus">
          <a:avLst>
            <a:gd name="adj" fmla="val 42391"/>
          </a:avLst>
        </a:prstGeom>
        <a:solidFill xmlns:a="http://schemas.openxmlformats.org/drawingml/2006/main">
          <a:srgbClr val="FF00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0.64986</cdr:x>
      <cdr:y>0.52297</cdr:y>
    </cdr:from>
    <cdr:to>
      <cdr:x>0.70379</cdr:x>
      <cdr:y>0.63404</cdr:y>
    </cdr:to>
    <cdr:sp macro="" textlink="">
      <cdr:nvSpPr>
        <cdr:cNvPr id="3" name="Cross 2"/>
        <cdr:cNvSpPr/>
      </cdr:nvSpPr>
      <cdr:spPr>
        <a:xfrm xmlns:a="http://schemas.openxmlformats.org/drawingml/2006/main" rot="2593207">
          <a:off x="3305385" y="1291587"/>
          <a:ext cx="274320" cy="274320"/>
        </a:xfrm>
        <a:prstGeom xmlns:a="http://schemas.openxmlformats.org/drawingml/2006/main" prst="plus">
          <a:avLst>
            <a:gd name="adj" fmla="val 42391"/>
          </a:avLst>
        </a:prstGeom>
        <a:solidFill xmlns:a="http://schemas.openxmlformats.org/drawingml/2006/main">
          <a:srgbClr val="FF00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2BE5A7-734B-4269-9AF9-65AD2D744722}" type="datetimeFigureOut">
              <a:rPr lang="en-US" smtClean="0"/>
              <a:t>2/9/2021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FE3272D-00AE-4324-A5E5-E08BA2863DD0}" type="slidenum">
              <a:rPr lang="en-US" smtClean="0"/>
              <a:t>‹#›</a:t>
            </a:fld>
            <a:endParaRPr lang="en-US"/>
          </a:p>
        </p:txBody>
      </p:sp>
    </p:spTree>
    <p:extLst>
      <p:ext uri="{BB962C8B-B14F-4D97-AF65-F5344CB8AC3E}">
        <p14:creationId xmlns:p14="http://schemas.microsoft.com/office/powerpoint/2010/main" val="1124616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D4AD5-FE41-43EB-A100-941E756EBDDE}" type="datetimeFigureOut">
              <a:rPr lang="en-US" smtClean="0"/>
              <a:t>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8ACA4E-8F8B-4BC7-AEEB-6A59B083763D}" type="slidenum">
              <a:rPr lang="en-US" smtClean="0"/>
              <a:t>‹#›</a:t>
            </a:fld>
            <a:endParaRPr lang="en-US"/>
          </a:p>
        </p:txBody>
      </p:sp>
    </p:spTree>
    <p:extLst>
      <p:ext uri="{BB962C8B-B14F-4D97-AF65-F5344CB8AC3E}">
        <p14:creationId xmlns:p14="http://schemas.microsoft.com/office/powerpoint/2010/main" val="75900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Frank Talks</a:t>
            </a:r>
          </a:p>
          <a:p>
            <a:endParaRPr lang="en-US"/>
          </a:p>
          <a:p>
            <a:endParaRPr lang="en-US"/>
          </a:p>
          <a:p>
            <a:endParaRPr lang="en-US"/>
          </a:p>
          <a:p>
            <a:r>
              <a:rPr lang="en-US"/>
              <a:t>Hello</a:t>
            </a:r>
            <a:r>
              <a:rPr lang="en-US" baseline="0"/>
              <a:t> and thank you for watching this presentation video.  I am Frank Palmieri from NASA, Langley Research Center, and I am presenting the most recent developments at NASA on the topic of </a:t>
            </a:r>
            <a:r>
              <a:rPr lang="en-US" sz="1200" kern="1400">
                <a:latin typeface="Times New Roman Bold" panose="02020803070505020304" pitchFamily="18" charset="0"/>
                <a:ea typeface="Times New Roman" panose="02020603050405020304" pitchFamily="18" charset="0"/>
                <a:cs typeface="Times New Roman" panose="02020603050405020304" pitchFamily="18" charset="0"/>
              </a:rPr>
              <a:t>Modified Epoxy Matrix Resins for Reduced Dependence on Redundant Fasteners in Secondary-Bonded Composite Structures.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ACA4E-8F8B-4BC7-AEEB-6A59B0837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517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describes</a:t>
            </a:r>
            <a:r>
              <a:rPr lang="en-US" baseline="0"/>
              <a:t> raw materials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 make </a:t>
            </a:r>
            <a:r>
              <a:rPr lang="en-US" err="1"/>
              <a:t>AERoBOND</a:t>
            </a:r>
            <a:r>
              <a:rPr lang="en-US" baseline="0"/>
              <a:t> bond materials we use </a:t>
            </a:r>
            <a:r>
              <a:rPr lang="en-US" baseline="0" err="1"/>
              <a:t>convential</a:t>
            </a:r>
            <a:r>
              <a:rPr lang="en-US" baseline="0"/>
              <a:t> tetrafunctional and trifunctional epoxy materials show here.  The part A material we use was obtained from Kaneka and has a toughener mixed. The hardener we are using is probably not so common in aerospace composites, but we wanted something that was liquid at room temperature like this DETDA 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By using commercially available precursors,  the </a:t>
            </a:r>
            <a:r>
              <a:rPr lang="en-US" err="1"/>
              <a:t>AERoBOND</a:t>
            </a:r>
            <a:r>
              <a:rPr lang="en-US" baseline="0"/>
              <a:t> process is </a:t>
            </a:r>
            <a:r>
              <a:rPr lang="en-US"/>
              <a:t>readily scalable for high-volume</a:t>
            </a:r>
            <a:r>
              <a:rPr lang="en-US" baseline="0"/>
              <a:t> production of large structures. In addition, the </a:t>
            </a:r>
            <a:r>
              <a:rPr lang="en-US" baseline="0" err="1"/>
              <a:t>AERoBOND</a:t>
            </a:r>
            <a:r>
              <a:rPr lang="en-US" baseline="0"/>
              <a:t> method could be applied to other epoxy or thermoset chemistries.</a:t>
            </a:r>
            <a:endParaRPr lang="en-US"/>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ACA4E-8F8B-4BC7-AEEB-6A59B0837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514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Frank</a:t>
            </a:r>
            <a:r>
              <a:rPr lang="en-US" sz="1200" baseline="0" dirty="0"/>
              <a:t> describes the fabrication of specimens</a:t>
            </a:r>
          </a:p>
          <a:p>
            <a:r>
              <a:rPr lang="en-US" sz="1200" baseline="0" dirty="0"/>
              <a:t>Tyler describes test parameters</a:t>
            </a:r>
          </a:p>
          <a:p>
            <a:r>
              <a:rPr lang="en-US" sz="1200" baseline="0" dirty="0"/>
              <a:t>Frank does  the rapid screening ENF part</a:t>
            </a:r>
            <a:endParaRPr lang="en-US" sz="1200" dirty="0"/>
          </a:p>
          <a:p>
            <a:endParaRPr lang="en-US" sz="1200" dirty="0"/>
          </a:p>
          <a:p>
            <a:endParaRPr lang="en-US" sz="1200" dirty="0"/>
          </a:p>
          <a:p>
            <a:endParaRPr lang="en-US" sz="1200" dirty="0"/>
          </a:p>
          <a:p>
            <a:endParaRPr lang="en-US" sz="1200" dirty="0"/>
          </a:p>
          <a:p>
            <a:r>
              <a:rPr lang="en-US" sz="1200" dirty="0"/>
              <a:t>1. To develop</a:t>
            </a:r>
            <a:r>
              <a:rPr lang="en-US" sz="1200" baseline="0" dirty="0"/>
              <a:t> the </a:t>
            </a:r>
            <a:r>
              <a:rPr lang="en-US" sz="1200" baseline="0" dirty="0" err="1"/>
              <a:t>AERoBOND</a:t>
            </a:r>
            <a:r>
              <a:rPr lang="en-US" sz="1200" baseline="0" dirty="0"/>
              <a:t> process, we fabricated a series of joints and mechanically tested them. </a:t>
            </a:r>
            <a:r>
              <a:rPr lang="en-US" sz="1200" dirty="0"/>
              <a:t>As I mentioned, the</a:t>
            </a:r>
            <a:r>
              <a:rPr lang="en-US" sz="1200" baseline="0" dirty="0"/>
              <a:t> </a:t>
            </a:r>
            <a:r>
              <a:rPr lang="en-US" sz="1200" baseline="0" dirty="0" err="1"/>
              <a:t>AERoBOND</a:t>
            </a:r>
            <a:r>
              <a:rPr lang="en-US" sz="1200" baseline="0" dirty="0"/>
              <a:t> process is two steps</a:t>
            </a:r>
            <a:r>
              <a:rPr lang="en-US" sz="1200" dirty="0"/>
              <a:t>.</a:t>
            </a:r>
            <a:r>
              <a:rPr lang="en-US" sz="1200" baseline="0" dirty="0"/>
              <a:t> First, two panels are laid up and cured</a:t>
            </a:r>
            <a:r>
              <a:rPr lang="en-US" sz="1050" dirty="0"/>
              <a:t> with epoxy rich surfaces. These</a:t>
            </a:r>
            <a:r>
              <a:rPr lang="en-US" sz="1050" baseline="0" dirty="0"/>
              <a:t> two parts are then assembled with a </a:t>
            </a:r>
            <a:r>
              <a:rPr lang="en-US" sz="1050" dirty="0"/>
              <a:t>hardener rich ply</a:t>
            </a:r>
            <a:r>
              <a:rPr lang="en-US" sz="1050" baseline="0" dirty="0"/>
              <a:t> and cured again.</a:t>
            </a:r>
            <a:r>
              <a:rPr lang="en-US" sz="1050" dirty="0"/>
              <a:t> </a:t>
            </a:r>
          </a:p>
          <a:p>
            <a:endParaRPr lang="en-US" sz="1050" dirty="0"/>
          </a:p>
          <a:p>
            <a:r>
              <a:rPr lang="en-US" sz="1050" dirty="0"/>
              <a:t>2. </a:t>
            </a:r>
            <a:r>
              <a:rPr lang="en-US" sz="1050" baseline="0" dirty="0"/>
              <a:t>The </a:t>
            </a:r>
            <a:r>
              <a:rPr lang="en-US" sz="1050" dirty="0"/>
              <a:t>panel is primarily</a:t>
            </a:r>
            <a:r>
              <a:rPr lang="en-US" sz="1050" baseline="0" dirty="0"/>
              <a:t> composites of a c</a:t>
            </a:r>
            <a:r>
              <a:rPr lang="en-US" sz="1050" dirty="0"/>
              <a:t>ommercially</a:t>
            </a:r>
            <a:r>
              <a:rPr lang="en-US" sz="1050" baseline="0" dirty="0"/>
              <a:t> available, c</a:t>
            </a:r>
            <a:r>
              <a:rPr lang="en-US" sz="1200" dirty="0"/>
              <a:t>onventional </a:t>
            </a:r>
            <a:r>
              <a:rPr lang="en-US" sz="1200" dirty="0">
                <a:ea typeface="ＭＳ Ｐゴシック"/>
              </a:rPr>
              <a:t>IM7/8552 </a:t>
            </a:r>
            <a:r>
              <a:rPr lang="en-US" sz="1200" dirty="0"/>
              <a:t>material from </a:t>
            </a:r>
            <a:r>
              <a:rPr lang="en-US" sz="1200" dirty="0">
                <a:ea typeface="ＭＳ Ｐゴシック"/>
              </a:rPr>
              <a:t>Hexcel</a:t>
            </a:r>
            <a:r>
              <a:rPr lang="en-US" sz="1200" baseline="0" dirty="0">
                <a:ea typeface="ＭＳ Ｐゴシック"/>
              </a:rPr>
              <a:t> which is shown here as the laminate back in the laminate configuration diagram.</a:t>
            </a:r>
            <a:endParaRPr lang="en-US" sz="1200" dirty="0">
              <a:ea typeface="ＭＳ Ｐゴシック"/>
            </a:endParaRPr>
          </a:p>
          <a:p>
            <a:endParaRPr lang="en-US" sz="1200" dirty="0"/>
          </a:p>
          <a:p>
            <a:r>
              <a:rPr lang="en-US" sz="1200" dirty="0"/>
              <a:t>3. Our test parameters included the </a:t>
            </a:r>
            <a:r>
              <a:rPr lang="en-US" sz="1050" i="1" dirty="0" err="1">
                <a:ea typeface="ＭＳ Ｐゴシック"/>
              </a:rPr>
              <a:t>r</a:t>
            </a:r>
            <a:r>
              <a:rPr lang="en-US" sz="1050" dirty="0" err="1">
                <a:ea typeface="ＭＳ Ｐゴシック"/>
              </a:rPr>
              <a:t>-value</a:t>
            </a:r>
            <a:r>
              <a:rPr lang="en-US" sz="1050" dirty="0">
                <a:ea typeface="ＭＳ Ｐゴシック"/>
              </a:rPr>
              <a:t> of the resin,</a:t>
            </a:r>
            <a:r>
              <a:rPr lang="en-US" sz="1050" baseline="0" dirty="0">
                <a:ea typeface="ＭＳ Ｐゴシック"/>
              </a:rPr>
              <a:t> which is the</a:t>
            </a:r>
            <a:r>
              <a:rPr lang="en-US" sz="1050" dirty="0">
                <a:ea typeface="ＭＳ Ｐゴシック"/>
              </a:rPr>
              <a:t> ratio of epoxy</a:t>
            </a:r>
            <a:r>
              <a:rPr lang="en-US" sz="1050" baseline="0" dirty="0">
                <a:ea typeface="ＭＳ Ｐゴシック"/>
              </a:rPr>
              <a:t> to hardener in the </a:t>
            </a:r>
            <a:r>
              <a:rPr lang="en-US" sz="1050" baseline="0" dirty="0" err="1">
                <a:ea typeface="ＭＳ Ｐゴシック"/>
              </a:rPr>
              <a:t>AERoBOND</a:t>
            </a:r>
            <a:r>
              <a:rPr lang="en-US" sz="1050" baseline="0" dirty="0">
                <a:ea typeface="ＭＳ Ｐゴシック"/>
              </a:rPr>
              <a:t> ER and HR plies, as well as the initial</a:t>
            </a:r>
            <a:r>
              <a:rPr lang="en-US" sz="1050" dirty="0">
                <a:ea typeface="ＭＳ Ｐゴシック"/>
              </a:rPr>
              <a:t> degree of cure of the materials, p</a:t>
            </a:r>
            <a:r>
              <a:rPr lang="en-US" sz="1050" dirty="0"/>
              <a:t>ly thickness, resin content, time and temperature</a:t>
            </a:r>
            <a:r>
              <a:rPr lang="en-US" sz="1050" baseline="0" dirty="0"/>
              <a:t> of curing, as well as the b</a:t>
            </a:r>
            <a:r>
              <a:rPr lang="en-US" sz="1050" dirty="0"/>
              <a:t>agging scheme.</a:t>
            </a:r>
          </a:p>
          <a:p>
            <a:endParaRPr lang="en-US" sz="1200" dirty="0"/>
          </a:p>
          <a:p>
            <a:r>
              <a:rPr lang="en-US" sz="1200" dirty="0"/>
              <a:t>4. The end-notched flexure test was used to rapidly screen each configuration.</a:t>
            </a:r>
            <a:r>
              <a:rPr lang="en-US" sz="1200" baseline="0" dirty="0"/>
              <a:t> The </a:t>
            </a:r>
            <a:r>
              <a:rPr lang="en-US" sz="1200" dirty="0"/>
              <a:t>ENF test</a:t>
            </a:r>
            <a:r>
              <a:rPr lang="en-US" sz="1200" baseline="0" dirty="0"/>
              <a:t> measures </a:t>
            </a:r>
            <a:r>
              <a:rPr lang="en-US" sz="1050" dirty="0"/>
              <a:t>Mode II,</a:t>
            </a:r>
            <a:r>
              <a:rPr lang="en-US" sz="1050" baseline="0" dirty="0"/>
              <a:t> shear,</a:t>
            </a:r>
            <a:r>
              <a:rPr lang="en-US" sz="1050" dirty="0"/>
              <a:t> fracture toughness</a:t>
            </a:r>
            <a:r>
              <a:rPr lang="en-US" sz="1050" baseline="0" dirty="0"/>
              <a:t> with relatively s</a:t>
            </a:r>
            <a:r>
              <a:rPr lang="en-US" sz="1050" dirty="0"/>
              <a:t>imple specimen fabrication and testing. Two types of ENF tests are run on each sample and the names are quite</a:t>
            </a:r>
            <a:r>
              <a:rPr lang="en-US" sz="1050" baseline="0" dirty="0"/>
              <a:t> confusing. There is a non-</a:t>
            </a:r>
            <a:r>
              <a:rPr lang="en-US" sz="1050" baseline="0" dirty="0" err="1"/>
              <a:t>precracked</a:t>
            </a:r>
            <a:r>
              <a:rPr lang="en-US" sz="1050" baseline="0" dirty="0"/>
              <a:t> test that has a manufactured pre-crack created with an thin crack starter film.  There is also a pre-cracked test condition that has a naturally sharp crack tip which is obtained from the previous NPC test. I will present both NPC and PC data, and there is distinct difference.</a:t>
            </a:r>
            <a:endParaRPr lang="en-US" sz="105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ACA4E-8F8B-4BC7-AEEB-6A59B0837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360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54967EE5-C425-4390-AE54-E781F1F2904B}"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17</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0723" name="Rectangle 2"/>
          <p:cNvSpPr>
            <a:spLocks noGrp="1" noRot="1" noChangeAspect="1" noChangeArrowheads="1" noTextEdit="1"/>
          </p:cNvSpPr>
          <p:nvPr>
            <p:ph type="sldImg"/>
          </p:nvPr>
        </p:nvSpPr>
        <p:spPr>
          <a:xfrm>
            <a:off x="407988" y="698500"/>
            <a:ext cx="6197600" cy="3486150"/>
          </a:xfrm>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42040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takes the methods</a:t>
            </a:r>
          </a:p>
          <a:p>
            <a:r>
              <a:rPr lang="en-US"/>
              <a:t>Tyler takes</a:t>
            </a:r>
            <a:r>
              <a:rPr lang="en-US" baseline="0"/>
              <a:t> the results</a:t>
            </a:r>
            <a:endParaRPr lang="en-US"/>
          </a:p>
          <a:p>
            <a:endParaRPr lang="en-US"/>
          </a:p>
          <a:p>
            <a:r>
              <a:rPr lang="en-US"/>
              <a:t>In conclusion,</a:t>
            </a:r>
            <a:r>
              <a:rPr lang="en-US" baseline="0"/>
              <a:t> the </a:t>
            </a:r>
            <a:r>
              <a:rPr lang="en-US" err="1"/>
              <a:t>AERoBOND</a:t>
            </a:r>
            <a:r>
              <a:rPr lang="en-US"/>
              <a:t> method</a:t>
            </a:r>
            <a:r>
              <a:rPr lang="en-US" baseline="0"/>
              <a:t> is a r</a:t>
            </a:r>
            <a:r>
              <a:rPr lang="en-US"/>
              <a:t>apid, reliable assembly technique for composite structures to reduce</a:t>
            </a:r>
            <a:r>
              <a:rPr lang="en-US" baseline="0"/>
              <a:t> or </a:t>
            </a:r>
            <a:r>
              <a:rPr lang="en-US"/>
              <a:t>eliminate the need for redundant fasteners.</a:t>
            </a:r>
            <a:r>
              <a:rPr lang="en-US" baseline="0"/>
              <a:t> It e</a:t>
            </a:r>
            <a:r>
              <a:rPr lang="en-US"/>
              <a:t>nables unitization without complex tooling or processing and is practical for near-to-mid-term implementation.</a:t>
            </a:r>
            <a:r>
              <a:rPr lang="en-US" baseline="0"/>
              <a:t> The </a:t>
            </a:r>
            <a:r>
              <a:rPr lang="en-US"/>
              <a:t>precursor</a:t>
            </a:r>
            <a:r>
              <a:rPr lang="en-US" baseline="0"/>
              <a:t> materials are </a:t>
            </a:r>
            <a:r>
              <a:rPr lang="en-US"/>
              <a:t>commercially available, and, in some cases, already</a:t>
            </a:r>
            <a:r>
              <a:rPr lang="en-US" baseline="0"/>
              <a:t> in-use by the</a:t>
            </a:r>
            <a:r>
              <a:rPr lang="en-US"/>
              <a:t> aerospace industry.</a:t>
            </a:r>
            <a:r>
              <a:rPr lang="en-US" baseline="0"/>
              <a:t> </a:t>
            </a:r>
          </a:p>
          <a:p>
            <a:endParaRPr lang="en-US"/>
          </a:p>
          <a:p>
            <a:r>
              <a:rPr lang="en-US"/>
              <a:t>Microscopic inspection indicated good mixing at the </a:t>
            </a:r>
            <a:r>
              <a:rPr lang="en-US" err="1"/>
              <a:t>AERoBOND</a:t>
            </a:r>
            <a:r>
              <a:rPr lang="en-US"/>
              <a:t> interface is achievable,</a:t>
            </a:r>
            <a:r>
              <a:rPr lang="en-US" baseline="0"/>
              <a:t> making the an </a:t>
            </a:r>
            <a:r>
              <a:rPr lang="en-US" baseline="0" err="1"/>
              <a:t>AERoBOND</a:t>
            </a:r>
            <a:r>
              <a:rPr lang="en-US" baseline="0"/>
              <a:t> joint </a:t>
            </a:r>
            <a:r>
              <a:rPr lang="en-US"/>
              <a:t>indistinguishable from a</a:t>
            </a:r>
            <a:r>
              <a:rPr lang="en-US" baseline="0"/>
              <a:t> co-cured </a:t>
            </a:r>
            <a:r>
              <a:rPr lang="en-US"/>
              <a:t>interlaminar region.</a:t>
            </a:r>
          </a:p>
          <a:p>
            <a:endParaRPr lang="en-US"/>
          </a:p>
          <a:p>
            <a:r>
              <a:rPr lang="en-US"/>
              <a:t>Recent ENF</a:t>
            </a:r>
            <a:r>
              <a:rPr lang="en-US" baseline="0"/>
              <a:t> </a:t>
            </a:r>
            <a:r>
              <a:rPr lang="en-US"/>
              <a:t>testin</a:t>
            </a:r>
            <a:r>
              <a:rPr lang="en-US" baseline="0"/>
              <a:t>g that measured mode II fracture toughness showed that the</a:t>
            </a:r>
            <a:r>
              <a:rPr lang="en-US"/>
              <a:t> </a:t>
            </a:r>
            <a:r>
              <a:rPr lang="en-US" err="1"/>
              <a:t>AERoBOND</a:t>
            </a:r>
            <a:r>
              <a:rPr lang="en-US"/>
              <a:t> process can match co-cure properties</a:t>
            </a:r>
            <a:r>
              <a:rPr lang="en-US" baseline="0"/>
              <a:t> and I showed you three different configurations with as manufactured crack tips and naturally sharp crack tips. </a:t>
            </a:r>
          </a:p>
          <a:p>
            <a:endParaRPr lang="en-US" baseline="0"/>
          </a:p>
          <a:p>
            <a:r>
              <a:rPr lang="en-US"/>
              <a:t>Very</a:t>
            </a:r>
            <a:r>
              <a:rPr lang="en-US" baseline="0"/>
              <a:t> soon</a:t>
            </a:r>
            <a:r>
              <a:rPr lang="en-US"/>
              <a:t> we</a:t>
            </a:r>
            <a:r>
              <a:rPr lang="en-US" baseline="0"/>
              <a:t> plan to measure</a:t>
            </a:r>
            <a:r>
              <a:rPr lang="en-US"/>
              <a:t> the interlaminar tensile and shear strengths, mode I fracture toughness, and damage tolerance</a:t>
            </a:r>
            <a:r>
              <a:rPr lang="en-US" baseline="0"/>
              <a:t> in a series of quasi-static coupon tests. And I also showed you some plans for a sub-element scale test that we are planning for later this year. </a:t>
            </a:r>
            <a:endParaRPr lang="en-US"/>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DB35-D134-4531-923C-A22073BC2F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48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t>Tyler describes</a:t>
            </a:r>
            <a:r>
              <a:rPr lang="en-US" sz="1200" baseline="0"/>
              <a:t> the cohesive failure</a:t>
            </a:r>
          </a:p>
          <a:p>
            <a:pPr marL="0" indent="0">
              <a:buFont typeface="Arial" panose="020B0604020202020204" pitchFamily="34" charset="0"/>
              <a:buNone/>
            </a:pPr>
            <a:r>
              <a:rPr lang="en-US" sz="1200" baseline="0"/>
              <a:t>Frank describes the adhesive failure mode and reiterates that weak bonds can be eliminated with </a:t>
            </a:r>
            <a:r>
              <a:rPr lang="en-US" sz="1200" baseline="0" err="1"/>
              <a:t>AERoBOND</a:t>
            </a:r>
            <a:endParaRPr lang="en-US" sz="1200" err="1"/>
          </a:p>
          <a:p>
            <a:pPr marL="0" indent="0">
              <a:buFont typeface="Arial" panose="020B0604020202020204" pitchFamily="34" charset="0"/>
              <a:buNone/>
            </a:pPr>
            <a:endParaRPr lang="en-US" sz="1200"/>
          </a:p>
          <a:p>
            <a:pPr marL="0" indent="0">
              <a:buFont typeface="Arial" panose="020B0604020202020204" pitchFamily="34" charset="0"/>
              <a:buNone/>
            </a:pPr>
            <a:endParaRPr lang="en-US" sz="1200"/>
          </a:p>
          <a:p>
            <a:pPr marL="0" indent="0">
              <a:buFont typeface="Arial" panose="020B0604020202020204" pitchFamily="34" charset="0"/>
              <a:buNone/>
            </a:pPr>
            <a:endParaRPr lang="en-US" sz="1200"/>
          </a:p>
          <a:p>
            <a:pPr marL="0" indent="0">
              <a:buFont typeface="Arial" panose="020B0604020202020204" pitchFamily="34" charset="0"/>
              <a:buNone/>
            </a:pPr>
            <a:r>
              <a:rPr lang="en-US" sz="1200" err="1"/>
              <a:t>AERoBOND</a:t>
            </a:r>
            <a:r>
              <a:rPr lang="en-US" sz="1200"/>
              <a:t> </a:t>
            </a:r>
            <a:r>
              <a:rPr lang="en-US" sz="1200" b="1"/>
              <a:t>eliminates</a:t>
            </a:r>
            <a:r>
              <a:rPr lang="en-US" sz="1200"/>
              <a:t> the potential for a </a:t>
            </a:r>
            <a:r>
              <a:rPr lang="en-US" sz="1200" b="1"/>
              <a:t>weak bond failure </a:t>
            </a:r>
            <a:r>
              <a:rPr lang="en-US" sz="1200"/>
              <a:t>mode by eliminating the interface. The only possible failure mode in an </a:t>
            </a:r>
            <a:r>
              <a:rPr lang="en-US" sz="1200" err="1"/>
              <a:t>AERoBOND</a:t>
            </a:r>
            <a:r>
              <a:rPr lang="en-US" sz="1200" baseline="0"/>
              <a:t> joint is cohesive failure either in the joint or in the surrounding laminate.  The properties of the materials can be tested and certified to meet specifications using current practices. Therefore engineers can design and certify structures based on those measurable, repeatable properties. </a:t>
            </a:r>
          </a:p>
          <a:p>
            <a:pPr marL="0" indent="0">
              <a:buFont typeface="Arial" panose="020B0604020202020204" pitchFamily="34" charset="0"/>
              <a:buNone/>
            </a:pPr>
            <a:endParaRPr lang="en-US" sz="1200" baseline="0"/>
          </a:p>
          <a:p>
            <a:pPr marL="0" indent="0">
              <a:buFont typeface="Arial" panose="020B0604020202020204" pitchFamily="34" charset="0"/>
              <a:buNone/>
            </a:pPr>
            <a:r>
              <a:rPr lang="en-US" sz="1200" baseline="0"/>
              <a:t>In bonded joints, the vast majority of failures are also cohesive in nature, but the weak, adhesive failure mode remains a possibility. It may be impossible to measure and certify the interfacial properties of a bonded joint because of the nature of the nearly two-dimensional, microscopic interface between the adhesive an substrate.  So with bonded joints, the only thing that’s absolutely certain stick, are the redundant fasteners.</a:t>
            </a:r>
          </a:p>
          <a:p>
            <a:pPr marL="0" indent="0">
              <a:buFont typeface="Arial" panose="020B0604020202020204" pitchFamily="34" charset="0"/>
              <a:buNone/>
            </a:pPr>
            <a:endParaRPr lang="en-US" sz="1200"/>
          </a:p>
          <a:p>
            <a:pPr marL="0" indent="0">
              <a:buFont typeface="Arial" panose="020B0604020202020204" pitchFamily="34" charset="0"/>
              <a:buNone/>
            </a:pPr>
            <a:r>
              <a:rPr lang="en-US" sz="1200" b="0"/>
              <a:t>So the </a:t>
            </a:r>
            <a:r>
              <a:rPr lang="en-US" sz="1200" b="1"/>
              <a:t>Goal</a:t>
            </a:r>
            <a:r>
              <a:rPr lang="en-US" sz="1200" b="1" baseline="0"/>
              <a:t> </a:t>
            </a:r>
            <a:r>
              <a:rPr lang="en-US" sz="1200" b="0" baseline="0"/>
              <a:t>of the</a:t>
            </a:r>
            <a:r>
              <a:rPr lang="en-US" sz="1200" b="1"/>
              <a:t> </a:t>
            </a:r>
            <a:r>
              <a:rPr lang="en-US" sz="1200" err="1"/>
              <a:t>AERoBOND</a:t>
            </a:r>
            <a:r>
              <a:rPr lang="en-US" sz="1200"/>
              <a:t> project is not be stronger than </a:t>
            </a:r>
            <a:r>
              <a:rPr lang="en-US" sz="1200" err="1"/>
              <a:t>SoA</a:t>
            </a:r>
            <a:r>
              <a:rPr lang="en-US" sz="1200"/>
              <a:t> joints,</a:t>
            </a:r>
            <a:r>
              <a:rPr lang="en-US" sz="1200" baseline="0"/>
              <a:t> but simply</a:t>
            </a:r>
            <a:r>
              <a:rPr lang="en-US" sz="1200"/>
              <a:t> to achieve</a:t>
            </a:r>
            <a:r>
              <a:rPr lang="en-US" sz="1200" baseline="0"/>
              <a:t> </a:t>
            </a:r>
            <a:r>
              <a:rPr lang="en-US" sz="1200"/>
              <a:t>mechanical properties and reliability </a:t>
            </a:r>
            <a:r>
              <a:rPr lang="en-US" sz="1200" b="1"/>
              <a:t>similar to </a:t>
            </a:r>
            <a:r>
              <a:rPr lang="en-US" sz="1200"/>
              <a:t>conventional</a:t>
            </a:r>
            <a:r>
              <a:rPr lang="en-US" sz="1200" baseline="0"/>
              <a:t> </a:t>
            </a:r>
            <a:r>
              <a:rPr lang="en-US" sz="1200"/>
              <a:t>co-cured laminates.</a:t>
            </a:r>
            <a:r>
              <a:rPr lang="en-US" sz="1200" baseline="0"/>
              <a:t> </a:t>
            </a:r>
            <a:endParaRPr lang="en-US" sz="120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ACA4E-8F8B-4BC7-AEEB-6A59B0837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044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Frank</a:t>
            </a:r>
            <a:r>
              <a:rPr lang="en-US" baseline="0" dirty="0"/>
              <a:t> describes the resin preparation for </a:t>
            </a:r>
            <a:r>
              <a:rPr lang="en-US" baseline="0" dirty="0" err="1"/>
              <a:t>prepregging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pictures</a:t>
            </a:r>
            <a:r>
              <a:rPr lang="en-US" baseline="0" dirty="0"/>
              <a:t> show how we formulate the resin in our labs. The</a:t>
            </a:r>
            <a:r>
              <a:rPr lang="en-US" dirty="0"/>
              <a:t> Part A epoxy</a:t>
            </a:r>
            <a:r>
              <a:rPr lang="en-US" baseline="0" dirty="0"/>
              <a:t> </a:t>
            </a:r>
            <a:r>
              <a:rPr lang="en-US" dirty="0"/>
              <a:t>and DETDA hardener are added to a resin kettle.  On the left you see the solid chunks</a:t>
            </a:r>
            <a:r>
              <a:rPr lang="en-US" baseline="0" dirty="0"/>
              <a:t> of frozen epoxy in the flask. The materials are mixed and heated using an oil bath and a hot plate. Th</a:t>
            </a:r>
            <a:r>
              <a:rPr lang="en-US" dirty="0"/>
              <a:t>e</a:t>
            </a:r>
            <a:r>
              <a:rPr lang="en-US" baseline="0" dirty="0"/>
              <a:t> polymerization reaction is advanced only slightly to prevent separation of the components</a:t>
            </a:r>
            <a:r>
              <a:rPr lang="en-US" dirty="0"/>
              <a:t>.</a:t>
            </a:r>
            <a:r>
              <a:rPr lang="en-US" baseline="0" dirty="0"/>
              <a:t> </a:t>
            </a:r>
            <a:r>
              <a:rPr lang="en-US" b="1" baseline="0" dirty="0">
                <a:solidFill>
                  <a:srgbClr val="FFFF00"/>
                </a:solidFill>
              </a:rPr>
              <a:t>The p</a:t>
            </a:r>
            <a:r>
              <a:rPr lang="en-US" b="1" dirty="0">
                <a:solidFill>
                  <a:srgbClr val="FFFF00"/>
                </a:solidFill>
              </a:rPr>
              <a:t>repolymer </a:t>
            </a:r>
            <a:r>
              <a:rPr lang="en-US" b="1" dirty="0"/>
              <a:t>is poured</a:t>
            </a:r>
            <a:r>
              <a:rPr lang="en-US" b="1" baseline="0" dirty="0"/>
              <a:t> into jars and </a:t>
            </a:r>
            <a:r>
              <a:rPr lang="en-US" dirty="0"/>
              <a:t>diluted with 15 wt.% MEK prior to </a:t>
            </a:r>
            <a:r>
              <a:rPr lang="en-US" dirty="0" err="1"/>
              <a:t>prepregging</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ACA4E-8F8B-4BC7-AEEB-6A59B0837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990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Tyler describes the </a:t>
            </a:r>
            <a:r>
              <a:rPr lang="en-US" sz="1400" dirty="0" err="1"/>
              <a:t>prepregging</a:t>
            </a:r>
            <a:endParaRPr lang="en-US" sz="1400" dirty="0"/>
          </a:p>
          <a:p>
            <a:endParaRPr lang="en-US" sz="1400" dirty="0"/>
          </a:p>
          <a:p>
            <a:endParaRPr lang="en-US" sz="1400" dirty="0"/>
          </a:p>
          <a:p>
            <a:r>
              <a:rPr lang="en-US" sz="1400" dirty="0"/>
              <a:t>We make </a:t>
            </a:r>
            <a:r>
              <a:rPr lang="en-US" sz="1400" baseline="0" dirty="0"/>
              <a:t>prepreg </a:t>
            </a:r>
            <a:r>
              <a:rPr lang="en-US" sz="1400" dirty="0"/>
              <a:t>tape from the resin/MEK</a:t>
            </a:r>
            <a:r>
              <a:rPr lang="en-US" sz="1400" baseline="0" dirty="0"/>
              <a:t> solutions</a:t>
            </a:r>
            <a:r>
              <a:rPr lang="en-US" sz="1400" dirty="0"/>
              <a:t> using a custom </a:t>
            </a:r>
            <a:r>
              <a:rPr lang="en-US" sz="1400" dirty="0" err="1"/>
              <a:t>prepregger</a:t>
            </a:r>
            <a:r>
              <a:rPr lang="en-US" sz="1400" dirty="0"/>
              <a:t> at NASA Langley Research Center.</a:t>
            </a:r>
            <a:r>
              <a:rPr lang="en-US" sz="1400" baseline="0" dirty="0"/>
              <a:t> We use </a:t>
            </a:r>
            <a:r>
              <a:rPr lang="en-US" sz="1200" dirty="0"/>
              <a:t>14 to 16,</a:t>
            </a:r>
            <a:r>
              <a:rPr lang="en-US" sz="1200" baseline="0" dirty="0"/>
              <a:t> 12k fiber tows to get a </a:t>
            </a:r>
            <a:r>
              <a:rPr lang="en-US" sz="1200" dirty="0"/>
              <a:t>3-4’’ wide</a:t>
            </a:r>
            <a:r>
              <a:rPr lang="en-US" sz="1200" baseline="0" dirty="0"/>
              <a:t> tape</a:t>
            </a:r>
            <a:r>
              <a:rPr lang="en-US" sz="1200" dirty="0"/>
              <a:t>.</a:t>
            </a:r>
            <a:r>
              <a:rPr lang="en-US" sz="1200" baseline="0" dirty="0"/>
              <a:t> The </a:t>
            </a:r>
            <a:r>
              <a:rPr lang="en-US" sz="1200" baseline="0" dirty="0" err="1"/>
              <a:t>prepegging</a:t>
            </a:r>
            <a:r>
              <a:rPr lang="en-US" sz="1200" baseline="0" dirty="0"/>
              <a:t> process is critical because it determines the ply thickness, resin/fiber content, and initial </a:t>
            </a:r>
            <a:r>
              <a:rPr lang="en-US" sz="1200" baseline="0" dirty="0" err="1"/>
              <a:t>DoC</a:t>
            </a:r>
            <a:r>
              <a:rPr lang="en-US" sz="1200" baseline="0" dirty="0"/>
              <a:t> in the prepreg.  </a:t>
            </a: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DB35-D134-4531-923C-A22073BC2F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019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a:t>
            </a:r>
            <a:r>
              <a:rPr lang="en-US" baseline="0" dirty="0"/>
              <a:t> presents how we obtained baseline properties</a:t>
            </a:r>
          </a:p>
          <a:p>
            <a:r>
              <a:rPr lang="en-US" baseline="0" dirty="0"/>
              <a:t>Frank transitions from baseline to results section</a:t>
            </a:r>
            <a:endParaRPr lang="en-US" dirty="0"/>
          </a:p>
          <a:p>
            <a:endParaRPr lang="en-US" dirty="0"/>
          </a:p>
          <a:p>
            <a:endParaRPr lang="en-US" dirty="0"/>
          </a:p>
          <a:p>
            <a:r>
              <a:rPr lang="en-US" dirty="0"/>
              <a:t>Before I can show you the results of the testing,</a:t>
            </a:r>
            <a:r>
              <a:rPr lang="en-US" baseline="0" dirty="0"/>
              <a:t> you need to know about benchmark properties against which we compare our results. We measured the fracture toughness from a set of laminates that were co-cured using the same API-60 resin system used in AERoBOND but with a conventional </a:t>
            </a:r>
            <a:r>
              <a:rPr lang="en-US" baseline="0" dirty="0" err="1"/>
              <a:t>r-value</a:t>
            </a:r>
            <a:r>
              <a:rPr lang="en-US" baseline="0" dirty="0"/>
              <a:t> which is probably around 0.8. I can’t tell you the exact ratio, because the baseline API-60 resin was formulate by the manufacturer. So you will see these baseline properties on the following charts which determined our goals AERoBOND materials.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ACA4E-8F8B-4BC7-AEEB-6A59B0837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631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Tyler describes</a:t>
            </a:r>
            <a:r>
              <a:rPr lang="en-US" baseline="0"/>
              <a:t> original motivation based on IATA report</a:t>
            </a:r>
          </a:p>
          <a:p>
            <a:r>
              <a:rPr lang="en-US" baseline="0"/>
              <a:t>Frank reaffirms idea that demand will return to nearly predicted level by 2036 assuming pandemic is not lasting 16 years.</a:t>
            </a:r>
            <a:endParaRPr lang="en-US"/>
          </a:p>
          <a:p>
            <a:endParaRPr lang="en-US"/>
          </a:p>
          <a:p>
            <a:endParaRPr lang="en-US"/>
          </a:p>
          <a:p>
            <a:endParaRPr lang="en-US"/>
          </a:p>
          <a:p>
            <a:endParaRPr lang="en-US"/>
          </a:p>
          <a:p>
            <a:r>
              <a:rPr lang="en-US"/>
              <a:t>The</a:t>
            </a:r>
            <a:r>
              <a:rPr lang="en-US" baseline="0"/>
              <a:t> international air transport association (IATA) regularly reports the air transportation outlook for the next twenty years.  </a:t>
            </a:r>
          </a:p>
          <a:p>
            <a:endParaRPr lang="en-US" baseline="0"/>
          </a:p>
          <a:p>
            <a:r>
              <a:rPr lang="en-US" baseline="0"/>
              <a:t>They forecasted a doubling of passenger trips between 2017 and 2036, which means that aircraft manufacturers will need to respond with a proportional increase in new aircraft production.  </a:t>
            </a:r>
          </a:p>
          <a:p>
            <a:endParaRPr lang="en-US" baseline="0"/>
          </a:p>
          <a:p>
            <a:r>
              <a:rPr lang="en-US" baseline="0"/>
              <a:t>And for sustainability of such high growth rates, there is ever increasing pressure to build sustainable, efficient aircraft, which are highly dependent on high performance composite structures. </a:t>
            </a:r>
            <a:endParaRPr lang="en-US"/>
          </a:p>
        </p:txBody>
      </p:sp>
      <p:sp>
        <p:nvSpPr>
          <p:cNvPr id="4" name="Slide Number Placeholder 3"/>
          <p:cNvSpPr>
            <a:spLocks noGrp="1"/>
          </p:cNvSpPr>
          <p:nvPr>
            <p:ph type="sldNum" sz="quarter" idx="10"/>
          </p:nvPr>
        </p:nvSpPr>
        <p:spPr/>
        <p:txBody>
          <a:bodyPr/>
          <a:lstStyle/>
          <a:p>
            <a:fld id="{E48ACA4E-8F8B-4BC7-AEEB-6A59B083763D}" type="slidenum">
              <a:rPr lang="en-US" smtClean="0"/>
              <a:t>25</a:t>
            </a:fld>
            <a:endParaRPr lang="en-US"/>
          </a:p>
        </p:txBody>
      </p:sp>
    </p:spTree>
    <p:extLst>
      <p:ext uri="{BB962C8B-B14F-4D97-AF65-F5344CB8AC3E}">
        <p14:creationId xmlns:p14="http://schemas.microsoft.com/office/powerpoint/2010/main" val="425149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fontAlgn="base" hangingPunct="1">
              <a:spcBef>
                <a:spcPct val="0"/>
              </a:spcBef>
              <a:spcAft>
                <a:spcPct val="0"/>
              </a:spcAft>
              <a:buClrTx/>
              <a:buSzTx/>
              <a:buNone/>
            </a:pPr>
            <a:endParaRPr lang="en-US" altLang="en-US" sz="1200" i="0">
              <a:solidFill>
                <a:srgbClr val="000000"/>
              </a:solidFill>
            </a:endParaRPr>
          </a:p>
          <a:p>
            <a:pPr eaLnBrk="1" fontAlgn="base" hangingPunct="1">
              <a:spcBef>
                <a:spcPct val="0"/>
              </a:spcBef>
              <a:spcAft>
                <a:spcPct val="0"/>
              </a:spcAft>
              <a:buClrTx/>
              <a:buSzTx/>
              <a:buNone/>
            </a:pPr>
            <a:r>
              <a:rPr lang="en-US" altLang="en-US" sz="1200" i="0">
                <a:solidFill>
                  <a:srgbClr val="000000"/>
                </a:solidFill>
              </a:rPr>
              <a:t>Frank describes</a:t>
            </a:r>
            <a:r>
              <a:rPr lang="en-US" altLang="en-US" sz="1200" i="0" baseline="0">
                <a:solidFill>
                  <a:srgbClr val="000000"/>
                </a:solidFill>
              </a:rPr>
              <a:t> current manufacturing of aircraft and the need to install fasteners</a:t>
            </a:r>
          </a:p>
          <a:p>
            <a:pPr eaLnBrk="1" fontAlgn="base" hangingPunct="1">
              <a:spcBef>
                <a:spcPct val="0"/>
              </a:spcBef>
              <a:spcAft>
                <a:spcPct val="0"/>
              </a:spcAft>
              <a:buClrTx/>
              <a:buSzTx/>
              <a:buNone/>
            </a:pPr>
            <a:r>
              <a:rPr lang="en-US" altLang="en-US" sz="1200" i="0" baseline="0">
                <a:solidFill>
                  <a:srgbClr val="000000"/>
                </a:solidFill>
              </a:rPr>
              <a:t>Tyler describes the impact on rate and the images.</a:t>
            </a:r>
            <a:endParaRPr lang="en-US" altLang="en-US" sz="1200" i="0">
              <a:solidFill>
                <a:srgbClr val="000000"/>
              </a:solidFill>
            </a:endParaRPr>
          </a:p>
          <a:p>
            <a:pPr eaLnBrk="1" fontAlgn="base" hangingPunct="1">
              <a:spcBef>
                <a:spcPct val="0"/>
              </a:spcBef>
              <a:spcAft>
                <a:spcPct val="0"/>
              </a:spcAft>
              <a:buClrTx/>
              <a:buSzTx/>
              <a:buNone/>
            </a:pPr>
            <a:endParaRPr lang="en-US" altLang="en-US" sz="1200" i="0">
              <a:solidFill>
                <a:srgbClr val="000000"/>
              </a:solidFill>
            </a:endParaRPr>
          </a:p>
          <a:p>
            <a:pPr eaLnBrk="1" fontAlgn="base" hangingPunct="1">
              <a:spcBef>
                <a:spcPct val="0"/>
              </a:spcBef>
              <a:spcAft>
                <a:spcPct val="0"/>
              </a:spcAft>
              <a:buClrTx/>
              <a:buSzTx/>
              <a:buNone/>
            </a:pPr>
            <a:endParaRPr lang="en-US" altLang="en-US" sz="1200" i="0">
              <a:solidFill>
                <a:srgbClr val="000000"/>
              </a:solidFill>
            </a:endParaRPr>
          </a:p>
          <a:p>
            <a:pPr eaLnBrk="1" fontAlgn="base" hangingPunct="1">
              <a:spcBef>
                <a:spcPct val="0"/>
              </a:spcBef>
              <a:spcAft>
                <a:spcPct val="0"/>
              </a:spcAft>
              <a:buClrTx/>
              <a:buSzTx/>
              <a:buNone/>
            </a:pPr>
            <a:endParaRPr lang="en-US" altLang="en-US" sz="1200" i="0">
              <a:solidFill>
                <a:srgbClr val="000000"/>
              </a:solidFill>
            </a:endParaRPr>
          </a:p>
          <a:p>
            <a:pPr eaLnBrk="1" fontAlgn="base" hangingPunct="1">
              <a:spcBef>
                <a:spcPct val="0"/>
              </a:spcBef>
              <a:spcAft>
                <a:spcPct val="0"/>
              </a:spcAft>
              <a:buClrTx/>
              <a:buSzTx/>
              <a:buNone/>
            </a:pPr>
            <a:r>
              <a:rPr lang="en-US" altLang="en-US" sz="1200" i="0">
                <a:solidFill>
                  <a:srgbClr val="000000"/>
                </a:solidFill>
              </a:rPr>
              <a:t>… but there </a:t>
            </a:r>
            <a:r>
              <a:rPr lang="en-US" altLang="en-US" sz="1200" i="0" baseline="0">
                <a:solidFill>
                  <a:srgbClr val="000000"/>
                </a:solidFill>
              </a:rPr>
              <a:t>is a manufacturing bottleneck for composite structures during the assembly process. Composite a</a:t>
            </a:r>
            <a:r>
              <a:rPr lang="en-US" altLang="en-US" sz="1200" i="0">
                <a:solidFill>
                  <a:srgbClr val="000000"/>
                </a:solidFill>
              </a:rPr>
              <a:t>irframes are composed of many parts</a:t>
            </a:r>
            <a:r>
              <a:rPr lang="en-US" altLang="en-US" sz="1200" i="0" baseline="0">
                <a:solidFill>
                  <a:srgbClr val="000000"/>
                </a:solidFill>
              </a:rPr>
              <a:t>, which</a:t>
            </a:r>
            <a:r>
              <a:rPr lang="en-US" altLang="en-US" sz="1200" i="0">
                <a:solidFill>
                  <a:srgbClr val="000000"/>
                </a:solidFill>
              </a:rPr>
              <a:t> can be assembled rapidly with structural adhesive</a:t>
            </a:r>
            <a:r>
              <a:rPr lang="en-US" altLang="en-US" sz="1200" i="0" baseline="0">
                <a:solidFill>
                  <a:srgbClr val="000000"/>
                </a:solidFill>
              </a:rPr>
              <a:t> bonding</a:t>
            </a:r>
            <a:r>
              <a:rPr lang="en-US" altLang="en-US" sz="1200" i="0">
                <a:solidFill>
                  <a:srgbClr val="000000"/>
                </a:solidFill>
              </a:rPr>
              <a:t>. However, redundant load paths,</a:t>
            </a:r>
            <a:r>
              <a:rPr lang="en-US" altLang="en-US" sz="1200" i="0" baseline="0">
                <a:solidFill>
                  <a:srgbClr val="000000"/>
                </a:solidFill>
              </a:rPr>
              <a:t> such as </a:t>
            </a:r>
            <a:r>
              <a:rPr lang="en-US" altLang="en-US" sz="1200" i="0">
                <a:solidFill>
                  <a:srgbClr val="000000"/>
                </a:solidFill>
              </a:rPr>
              <a:t>bolts, are required for certification</a:t>
            </a:r>
            <a:r>
              <a:rPr lang="en-US" altLang="en-US" sz="1200" i="0" baseline="0">
                <a:solidFill>
                  <a:srgbClr val="000000"/>
                </a:solidFill>
              </a:rPr>
              <a:t> resulting in </a:t>
            </a:r>
            <a:r>
              <a:rPr lang="en-US" altLang="en-US" sz="1200" i="0">
                <a:solidFill>
                  <a:srgbClr val="000000"/>
                </a:solidFill>
              </a:rPr>
              <a:t>thousands of drilling and installation steps that slows down assembly. In addition to decreasing the manufacturing</a:t>
            </a:r>
            <a:r>
              <a:rPr lang="en-US" altLang="en-US" sz="1200" i="0" baseline="0">
                <a:solidFill>
                  <a:srgbClr val="000000"/>
                </a:solidFill>
              </a:rPr>
              <a:t> rate, </a:t>
            </a:r>
            <a:r>
              <a:rPr lang="en-US" altLang="en-US" sz="1200" i="0">
                <a:solidFill>
                  <a:srgbClr val="000000"/>
                </a:solidFill>
              </a:rPr>
              <a:t>bolts</a:t>
            </a:r>
            <a:r>
              <a:rPr lang="en-US" altLang="en-US" sz="1200" i="0" baseline="0">
                <a:solidFill>
                  <a:srgbClr val="000000"/>
                </a:solidFill>
              </a:rPr>
              <a:t> can cause stress concentrations at the drill site,</a:t>
            </a:r>
            <a:r>
              <a:rPr lang="en-US" altLang="en-US" sz="1200" i="0">
                <a:solidFill>
                  <a:srgbClr val="000000"/>
                </a:solidFill>
              </a:rPr>
              <a:t> add mass, and have the potential for corrosion. To the right</a:t>
            </a:r>
            <a:r>
              <a:rPr lang="en-US" altLang="en-US" sz="1200" i="0" baseline="0">
                <a:solidFill>
                  <a:srgbClr val="000000"/>
                </a:solidFill>
              </a:rPr>
              <a:t>, you see drawings of some common wing structures. The top drawing shows the simplest possible assembly of the rib with the skin and stiffeners using an adhesive or co-cure process.  The bottom picture shows the many holes and fasteners that are add to bonded structures to meet certification requirements. </a:t>
            </a:r>
            <a:endParaRPr lang="en-US" altLang="en-US" sz="1200" i="0">
              <a:solidFill>
                <a:srgbClr val="000000"/>
              </a:solidFill>
            </a:endParaRPr>
          </a:p>
          <a:p>
            <a:pPr eaLnBrk="1" fontAlgn="base" hangingPunct="1">
              <a:spcBef>
                <a:spcPct val="0"/>
              </a:spcBef>
              <a:spcAft>
                <a:spcPct val="0"/>
              </a:spcAft>
              <a:buClrTx/>
              <a:buSzTx/>
              <a:buNone/>
            </a:pPr>
            <a:endParaRPr lang="en-US" altLang="en-US" sz="1200" i="0">
              <a:solidFill>
                <a:srgbClr val="000000"/>
              </a:solidFill>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33A605-5390-4383-B3F2-832F4E0E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73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Frank describes the systems</a:t>
            </a:r>
            <a:r>
              <a:rPr lang="en-US" sz="1600" baseline="0"/>
              <a:t> analysis and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The impact</a:t>
            </a:r>
            <a:r>
              <a:rPr lang="en-US" sz="1600" baseline="0"/>
              <a:t> of eliminating redundant fasteners is enormous. A systems analysis performed at NASA Langley Research Center estimated that approximately 21,000 bolts per wing could be removed from the composite </a:t>
            </a:r>
            <a:r>
              <a:rPr lang="en-US" sz="1600" baseline="0" err="1"/>
              <a:t>wingbox</a:t>
            </a:r>
            <a:r>
              <a:rPr lang="en-US" sz="1600" baseline="0"/>
              <a:t> of a of single-aisle, commercial transport airframe. In addition, information gathered on fuselage components indicated approximately 70,000 bolts could be removed from the fuselage.</a:t>
            </a:r>
            <a:endParaRPr lang="en-US" sz="160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ACA4E-8F8B-4BC7-AEEB-6A59B0837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597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Frank</a:t>
            </a:r>
            <a:r>
              <a:rPr lang="en-US" sz="1200" baseline="0"/>
              <a:t> describes the methods of assembling composite parts</a:t>
            </a:r>
          </a:p>
          <a:p>
            <a:r>
              <a:rPr lang="en-US" sz="1200" baseline="0"/>
              <a:t>Tyler describes the limitations and the source of limitation</a:t>
            </a:r>
            <a:endParaRPr lang="en-US" sz="1200"/>
          </a:p>
          <a:p>
            <a:endParaRPr lang="en-US" sz="1200"/>
          </a:p>
          <a:p>
            <a:endParaRPr lang="en-US" sz="1200"/>
          </a:p>
          <a:p>
            <a:r>
              <a:rPr lang="en-US" sz="1200"/>
              <a:t>To</a:t>
            </a:r>
            <a:r>
              <a:rPr lang="en-US" sz="1200" baseline="0"/>
              <a:t> understand the dependence on redundant fasteners, we have to look at how large scale composite structures are assembled.  </a:t>
            </a:r>
            <a:r>
              <a:rPr lang="en-US" sz="1200"/>
              <a:t>There are essentially three primary methods</a:t>
            </a:r>
            <a:r>
              <a:rPr lang="en-US" sz="1200" baseline="0"/>
              <a:t> for assembling composites: co-cure, co-bond, and secondary bond. During co-cure, two or more parts are cured together in an autoclave resulting in unitized structure. In other words, co-cured joints have continuous matrix resin through the joint. In contrast, co-bonded and secondary bonded joints use adhesive to bond together one or more previously cured components. The adhesive bond results in a material discontinuity that can be observed microscopically.</a:t>
            </a:r>
          </a:p>
          <a:p>
            <a:endParaRPr lang="en-US" sz="1200"/>
          </a:p>
          <a:p>
            <a:r>
              <a:rPr lang="en-US" sz="1200"/>
              <a:t>Co-cured joints are inherently predictable because the joint is inherently interface-free</a:t>
            </a:r>
            <a:r>
              <a:rPr lang="en-US" sz="1200" baseline="0"/>
              <a:t>.</a:t>
            </a:r>
          </a:p>
          <a:p>
            <a:endParaRPr lang="en-US" sz="1200" baseline="0"/>
          </a:p>
          <a:p>
            <a:r>
              <a:rPr lang="en-US" sz="1200" i="1" baseline="0"/>
              <a:t>First animation</a:t>
            </a:r>
          </a:p>
          <a:p>
            <a:endParaRPr lang="en-US" sz="1200" baseline="0"/>
          </a:p>
          <a:p>
            <a:r>
              <a:rPr lang="en-US" sz="1200"/>
              <a:t>However, co-cure</a:t>
            </a:r>
            <a:r>
              <a:rPr lang="en-US" sz="1200" baseline="0"/>
              <a:t> is l</a:t>
            </a:r>
            <a:r>
              <a:rPr lang="en-US" sz="1200"/>
              <a:t>imited in application</a:t>
            </a:r>
            <a:r>
              <a:rPr lang="en-US" sz="1200" baseline="0"/>
              <a:t> b</a:t>
            </a:r>
            <a:r>
              <a:rPr lang="en-US" sz="1200"/>
              <a:t>y part</a:t>
            </a:r>
            <a:r>
              <a:rPr lang="en-US" sz="1200" baseline="0"/>
              <a:t> </a:t>
            </a:r>
            <a:r>
              <a:rPr lang="en-US" sz="1200"/>
              <a:t>complexity and size. </a:t>
            </a:r>
            <a:r>
              <a:rPr lang="en-US" sz="1200" baseline="0"/>
              <a:t>Quite simply, y</a:t>
            </a:r>
            <a:r>
              <a:rPr lang="en-US" sz="1200"/>
              <a:t>ou</a:t>
            </a:r>
            <a:r>
              <a:rPr lang="en-US" sz="1200" baseline="0"/>
              <a:t> cannot produce an entire aircraft or even an entire wing in single cure process. The tooling would be too expensive.</a:t>
            </a:r>
          </a:p>
          <a:p>
            <a:endParaRPr lang="en-US" sz="1200"/>
          </a:p>
          <a:p>
            <a:r>
              <a:rPr lang="en-US" sz="1200"/>
              <a:t>Bonding</a:t>
            </a:r>
            <a:r>
              <a:rPr lang="en-US" sz="1200" baseline="0"/>
              <a:t> and co-bonding simplify the assembly of complex structures, but the resulting joints </a:t>
            </a:r>
            <a:r>
              <a:rPr lang="en-US" sz="1200"/>
              <a:t>are susceptible to weak bonds leading to unpredictable performance</a:t>
            </a:r>
            <a:r>
              <a:rPr lang="en-US" sz="1200" baseline="0"/>
              <a:t>. </a:t>
            </a:r>
          </a:p>
          <a:p>
            <a:endParaRPr lang="en-US" sz="1200" baseline="0"/>
          </a:p>
          <a:p>
            <a:r>
              <a:rPr lang="en-US" sz="1200" i="1" baseline="0"/>
              <a:t>Second animation</a:t>
            </a:r>
          </a:p>
          <a:p>
            <a:r>
              <a:rPr lang="en-US" sz="1200" baseline="0"/>
              <a:t> </a:t>
            </a:r>
            <a:endParaRPr lang="en-US" sz="1200"/>
          </a:p>
          <a:p>
            <a:r>
              <a:rPr lang="en-US" sz="1200">
                <a:ea typeface="ＭＳ Ｐゴシック"/>
              </a:rPr>
              <a:t>The lack of predictability in bonded</a:t>
            </a:r>
            <a:r>
              <a:rPr lang="en-US" sz="1200" baseline="0">
                <a:ea typeface="ＭＳ Ｐゴシック"/>
              </a:rPr>
              <a:t> interfaces is</a:t>
            </a:r>
            <a:r>
              <a:rPr lang="en-US" sz="1200">
                <a:ea typeface="ＭＳ Ｐゴシック"/>
              </a:rPr>
              <a:t> a concern in primary structure.</a:t>
            </a:r>
            <a:r>
              <a:rPr lang="en-US" sz="1200" baseline="0">
                <a:ea typeface="ＭＳ Ｐゴシック"/>
              </a:rPr>
              <a:t> So </a:t>
            </a:r>
            <a:r>
              <a:rPr lang="en-US" sz="1200" baseline="0" err="1">
                <a:ea typeface="ＭＳ Ｐゴシック"/>
              </a:rPr>
              <a:t>airframers</a:t>
            </a:r>
            <a:r>
              <a:rPr lang="en-US" sz="1200" baseline="0">
                <a:ea typeface="ＭＳ Ｐゴシック"/>
              </a:rPr>
              <a:t> are compelled to use </a:t>
            </a:r>
            <a:r>
              <a:rPr lang="en-US" sz="1200" b="1">
                <a:ea typeface="ＭＳ Ｐゴシック"/>
              </a:rPr>
              <a:t>redundant fasteners</a:t>
            </a:r>
            <a:r>
              <a:rPr lang="en-US" sz="1200" b="1" baseline="0">
                <a:ea typeface="ＭＳ Ｐゴシック"/>
              </a:rPr>
              <a:t> </a:t>
            </a:r>
            <a:r>
              <a:rPr lang="en-US" sz="1200">
                <a:ea typeface="ＭＳ Ｐゴシック"/>
              </a:rPr>
              <a:t>to ensure structural integrity.</a:t>
            </a:r>
            <a:endParaRPr lang="en-US" sz="120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ACA4E-8F8B-4BC7-AEEB-6A59B0837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49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eaLnBrk="1" fontAlgn="base" hangingPunct="1">
              <a:spcBef>
                <a:spcPct val="0"/>
              </a:spcBef>
              <a:spcAft>
                <a:spcPct val="0"/>
              </a:spcAft>
              <a:buNone/>
              <a:defRPr/>
            </a:pPr>
            <a:r>
              <a:rPr lang="en-US" altLang="en-US" sz="1100" i="0" kern="0" baseline="0">
                <a:solidFill>
                  <a:srgbClr val="000000"/>
                </a:solidFill>
              </a:rPr>
              <a:t>Frank describes the </a:t>
            </a:r>
            <a:r>
              <a:rPr lang="en-US" altLang="en-US" sz="1100" i="0" kern="0" baseline="0" err="1">
                <a:solidFill>
                  <a:srgbClr val="000000"/>
                </a:solidFill>
              </a:rPr>
              <a:t>AERoBOND</a:t>
            </a:r>
            <a:r>
              <a:rPr lang="en-US" altLang="en-US" sz="1100" i="0" kern="0" baseline="0">
                <a:solidFill>
                  <a:srgbClr val="000000"/>
                </a:solidFill>
              </a:rPr>
              <a:t> methods</a:t>
            </a:r>
          </a:p>
          <a:p>
            <a:pPr marL="0" lvl="0" indent="0" eaLnBrk="1" fontAlgn="base" hangingPunct="1">
              <a:spcBef>
                <a:spcPct val="0"/>
              </a:spcBef>
              <a:spcAft>
                <a:spcPct val="0"/>
              </a:spcAft>
              <a:buNone/>
              <a:defRPr/>
            </a:pPr>
            <a:endParaRPr lang="en-US" altLang="en-US" sz="1100" i="0" kern="0" baseline="0">
              <a:solidFill>
                <a:srgbClr val="000000"/>
              </a:solidFill>
            </a:endParaRPr>
          </a:p>
          <a:p>
            <a:pPr marL="0" lvl="0" indent="0" eaLnBrk="1" fontAlgn="base" hangingPunct="1">
              <a:spcBef>
                <a:spcPct val="0"/>
              </a:spcBef>
              <a:spcAft>
                <a:spcPct val="0"/>
              </a:spcAft>
              <a:buNone/>
              <a:defRPr/>
            </a:pPr>
            <a:endParaRPr lang="en-US" altLang="en-US" sz="1100" i="0" kern="0" baseline="0">
              <a:solidFill>
                <a:srgbClr val="000000"/>
              </a:solidFill>
            </a:endParaRPr>
          </a:p>
          <a:p>
            <a:pPr marL="228600" lvl="0" indent="-228600" eaLnBrk="1" fontAlgn="base" hangingPunct="1">
              <a:spcBef>
                <a:spcPct val="0"/>
              </a:spcBef>
              <a:spcAft>
                <a:spcPct val="0"/>
              </a:spcAft>
              <a:buAutoNum type="arabicPeriod"/>
              <a:defRPr/>
            </a:pPr>
            <a:endParaRPr lang="en-US" altLang="en-US" sz="1100" i="0" kern="0" baseline="0">
              <a:solidFill>
                <a:srgbClr val="000000"/>
              </a:solidFill>
            </a:endParaRPr>
          </a:p>
          <a:p>
            <a:pPr marL="228600" lvl="0" indent="-228600" eaLnBrk="1" fontAlgn="base" hangingPunct="1">
              <a:spcBef>
                <a:spcPct val="0"/>
              </a:spcBef>
              <a:spcAft>
                <a:spcPct val="0"/>
              </a:spcAft>
              <a:buAutoNum type="arabicPeriod"/>
              <a:defRPr/>
            </a:pPr>
            <a:r>
              <a:rPr lang="en-US" altLang="en-US" sz="1100" i="0" kern="0" baseline="0">
                <a:solidFill>
                  <a:srgbClr val="000000"/>
                </a:solidFill>
              </a:rPr>
              <a:t>The </a:t>
            </a:r>
            <a:r>
              <a:rPr lang="en-US" altLang="en-US" sz="1100" i="0" kern="0" baseline="0" err="1">
                <a:solidFill>
                  <a:srgbClr val="000000"/>
                </a:solidFill>
              </a:rPr>
              <a:t>AERoBOND</a:t>
            </a:r>
            <a:r>
              <a:rPr lang="en-US" altLang="en-US" sz="1100" i="0" kern="0" baseline="0">
                <a:solidFill>
                  <a:srgbClr val="000000"/>
                </a:solidFill>
              </a:rPr>
              <a:t> process enables the reliability of a “co-cured” joint and the manufacturability of a “secondary bonding process”</a:t>
            </a:r>
          </a:p>
          <a:p>
            <a:pPr marL="228600" lvl="0" indent="-228600" eaLnBrk="1" fontAlgn="base" hangingPunct="1">
              <a:spcBef>
                <a:spcPct val="0"/>
              </a:spcBef>
              <a:spcAft>
                <a:spcPct val="0"/>
              </a:spcAft>
              <a:buAutoNum type="arabicPeriod"/>
              <a:defRPr/>
            </a:pPr>
            <a:r>
              <a:rPr lang="en-US" altLang="en-US" sz="1100" i="0" kern="0" baseline="0">
                <a:solidFill>
                  <a:srgbClr val="000000"/>
                </a:solidFill>
              </a:rPr>
              <a:t>Modified epoxy layers, shown here in blue as joining layer A, are applied to the bonding surfaces of conventional, epoxy matrix preforms, shown here as a green bar. </a:t>
            </a:r>
          </a:p>
          <a:p>
            <a:pPr marL="228600" lvl="0" indent="-228600" eaLnBrk="1" fontAlgn="base" hangingPunct="1">
              <a:spcBef>
                <a:spcPct val="0"/>
              </a:spcBef>
              <a:spcAft>
                <a:spcPct val="0"/>
              </a:spcAft>
              <a:buAutoNum type="arabicPeriod"/>
              <a:defRPr/>
            </a:pPr>
            <a:r>
              <a:rPr lang="en-US" altLang="en-US" sz="1100" i="0" kern="0" baseline="0">
                <a:solidFill>
                  <a:srgbClr val="000000"/>
                </a:solidFill>
              </a:rPr>
              <a:t>The primary cure process causes the component </a:t>
            </a:r>
            <a:r>
              <a:rPr lang="en-US" altLang="en-US" sz="1100" i="0" kern="0" baseline="0" err="1">
                <a:solidFill>
                  <a:srgbClr val="000000"/>
                </a:solidFill>
              </a:rPr>
              <a:t>prefrom</a:t>
            </a:r>
            <a:r>
              <a:rPr lang="en-US" altLang="en-US" sz="1100" i="0" kern="0" baseline="0">
                <a:solidFill>
                  <a:srgbClr val="000000"/>
                </a:solidFill>
              </a:rPr>
              <a:t> to fully cure, but leaves the joining surface only partially cured and able to reflow when heated. </a:t>
            </a:r>
          </a:p>
          <a:p>
            <a:pPr marL="228600" lvl="0" indent="-228600" eaLnBrk="1" fontAlgn="base" hangingPunct="1">
              <a:spcBef>
                <a:spcPct val="0"/>
              </a:spcBef>
              <a:spcAft>
                <a:spcPct val="0"/>
              </a:spcAft>
              <a:buAutoNum type="arabicPeriod"/>
              <a:defRPr/>
            </a:pPr>
            <a:r>
              <a:rPr lang="en-US" altLang="en-US" sz="1100" i="0" kern="0" baseline="0">
                <a:solidFill>
                  <a:srgbClr val="000000"/>
                </a:solidFill>
              </a:rPr>
              <a:t>The two partially cured surfaces are then assembled with a complimentary epoxy layer, shown here at Joining Layer B, between them, clamped in a fixture, and cured as an assembly, analogous to a secondary bonding process with adhesive. </a:t>
            </a:r>
          </a:p>
          <a:p>
            <a:pPr marL="228600" lvl="0" indent="-228600" eaLnBrk="1" fontAlgn="base" hangingPunct="1">
              <a:spcBef>
                <a:spcPct val="0"/>
              </a:spcBef>
              <a:spcAft>
                <a:spcPct val="0"/>
              </a:spcAft>
              <a:buAutoNum type="arabicPeriod"/>
              <a:defRPr/>
            </a:pPr>
            <a:r>
              <a:rPr lang="en-US" altLang="en-US" sz="1100" i="0" kern="0" baseline="0">
                <a:solidFill>
                  <a:srgbClr val="000000"/>
                </a:solidFill>
              </a:rPr>
              <a:t>During secondary cure, the partially cured layers reflow, allowing joining layers A and B to mix together, and fully cure forming a co-cured assembly.</a:t>
            </a:r>
          </a:p>
          <a:p>
            <a:pPr marL="0" lvl="0" indent="0" eaLnBrk="1" fontAlgn="base" hangingPunct="1">
              <a:spcBef>
                <a:spcPct val="0"/>
              </a:spcBef>
              <a:spcAft>
                <a:spcPct val="0"/>
              </a:spcAft>
              <a:buNone/>
              <a:defRPr/>
            </a:pPr>
            <a:endParaRPr lang="en-US" altLang="en-US" sz="1100" i="0" kern="0">
              <a:solidFill>
                <a:srgbClr val="000000"/>
              </a:solidFill>
            </a:endParaRPr>
          </a:p>
          <a:p>
            <a:pPr lvl="0" eaLnBrk="1" fontAlgn="base" hangingPunct="1">
              <a:spcBef>
                <a:spcPct val="0"/>
              </a:spcBef>
              <a:spcAft>
                <a:spcPct val="0"/>
              </a:spcAft>
              <a:buNone/>
              <a:defRPr/>
            </a:pPr>
            <a:endParaRPr lang="en-US" altLang="en-US" sz="1100" i="0" kern="0">
              <a:solidFill>
                <a:srgbClr val="000000"/>
              </a:solidFill>
            </a:endParaRPr>
          </a:p>
          <a:p>
            <a:pPr lvl="0" eaLnBrk="1" fontAlgn="base" hangingPunct="1">
              <a:spcBef>
                <a:spcPct val="0"/>
              </a:spcBef>
              <a:spcAft>
                <a:spcPct val="0"/>
              </a:spcAft>
              <a:buNone/>
              <a:defRPr/>
            </a:pPr>
            <a:endParaRPr lang="en-US" altLang="en-US" sz="1100" i="0" kern="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33A605-5390-4383-B3F2-832F4E0E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4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eaLnBrk="1" fontAlgn="base" hangingPunct="1">
              <a:spcBef>
                <a:spcPct val="0"/>
              </a:spcBef>
              <a:spcAft>
                <a:spcPct val="0"/>
              </a:spcAft>
              <a:buClrTx/>
              <a:buSzTx/>
              <a:buNone/>
            </a:pPr>
            <a:r>
              <a:rPr lang="en-US" altLang="en-US" sz="1200" i="0">
                <a:solidFill>
                  <a:srgbClr val="000000"/>
                </a:solidFill>
              </a:rPr>
              <a:t>Tyler describes </a:t>
            </a:r>
            <a:r>
              <a:rPr lang="en-US" altLang="en-US" sz="1200" i="0" err="1">
                <a:solidFill>
                  <a:srgbClr val="000000"/>
                </a:solidFill>
              </a:rPr>
              <a:t>AERoBOND</a:t>
            </a:r>
            <a:r>
              <a:rPr lang="en-US" altLang="en-US" sz="1200" i="0">
                <a:solidFill>
                  <a:srgbClr val="000000"/>
                </a:solidFill>
              </a:rPr>
              <a:t> vs </a:t>
            </a:r>
            <a:r>
              <a:rPr lang="en-US" altLang="en-US" sz="1200" i="0" err="1">
                <a:solidFill>
                  <a:srgbClr val="000000"/>
                </a:solidFill>
              </a:rPr>
              <a:t>SoA</a:t>
            </a:r>
            <a:r>
              <a:rPr lang="en-US" altLang="en-US" sz="1200" i="0">
                <a:solidFill>
                  <a:srgbClr val="000000"/>
                </a:solidFill>
              </a:rPr>
              <a:t> and how </a:t>
            </a:r>
            <a:r>
              <a:rPr lang="en-US" altLang="en-US" sz="1200" i="0" err="1">
                <a:solidFill>
                  <a:srgbClr val="000000"/>
                </a:solidFill>
              </a:rPr>
              <a:t>AERoBOND</a:t>
            </a:r>
            <a:r>
              <a:rPr lang="en-US" altLang="en-US" sz="1200" i="0">
                <a:solidFill>
                  <a:srgbClr val="000000"/>
                </a:solidFill>
              </a:rPr>
              <a:t> is faster</a:t>
            </a:r>
          </a:p>
          <a:p>
            <a:pPr lvl="0" eaLnBrk="1" fontAlgn="base" hangingPunct="1">
              <a:spcBef>
                <a:spcPct val="0"/>
              </a:spcBef>
              <a:spcAft>
                <a:spcPct val="0"/>
              </a:spcAft>
              <a:buClrTx/>
              <a:buSzTx/>
              <a:buNone/>
            </a:pPr>
            <a:endParaRPr lang="en-US" altLang="en-US" sz="1200" i="0">
              <a:solidFill>
                <a:srgbClr val="000000"/>
              </a:solidFill>
            </a:endParaRPr>
          </a:p>
          <a:p>
            <a:pPr lvl="0" eaLnBrk="1" fontAlgn="base" hangingPunct="1">
              <a:spcBef>
                <a:spcPct val="0"/>
              </a:spcBef>
              <a:spcAft>
                <a:spcPct val="0"/>
              </a:spcAft>
              <a:buClrTx/>
              <a:buSzTx/>
              <a:buNone/>
            </a:pPr>
            <a:endParaRPr lang="en-US" altLang="en-US" sz="1200" i="0">
              <a:solidFill>
                <a:srgbClr val="000000"/>
              </a:solidFill>
            </a:endParaRPr>
          </a:p>
          <a:p>
            <a:pPr lvl="0" eaLnBrk="1" fontAlgn="base" hangingPunct="1">
              <a:spcBef>
                <a:spcPct val="0"/>
              </a:spcBef>
              <a:spcAft>
                <a:spcPct val="0"/>
              </a:spcAft>
              <a:buClrTx/>
              <a:buSzTx/>
              <a:buNone/>
            </a:pPr>
            <a:endParaRPr lang="en-US" altLang="en-US" sz="1200" i="0">
              <a:solidFill>
                <a:srgbClr val="000000"/>
              </a:solidFill>
            </a:endParaRPr>
          </a:p>
          <a:p>
            <a:pPr lvl="0" eaLnBrk="1" fontAlgn="base" hangingPunct="1">
              <a:spcBef>
                <a:spcPct val="0"/>
              </a:spcBef>
              <a:spcAft>
                <a:spcPct val="0"/>
              </a:spcAft>
              <a:buClrTx/>
              <a:buSzTx/>
              <a:buNone/>
            </a:pPr>
            <a:r>
              <a:rPr lang="en-US" altLang="en-US" sz="1200" i="0">
                <a:solidFill>
                  <a:srgbClr val="000000"/>
                </a:solidFill>
              </a:rPr>
              <a:t>1. I</a:t>
            </a:r>
            <a:r>
              <a:rPr lang="en-US" altLang="en-US" sz="1200" i="0" baseline="0">
                <a:solidFill>
                  <a:srgbClr val="000000"/>
                </a:solidFill>
              </a:rPr>
              <a:t> know the </a:t>
            </a:r>
            <a:r>
              <a:rPr lang="en-US" altLang="en-US" sz="1200" i="0" baseline="0" err="1">
                <a:solidFill>
                  <a:srgbClr val="000000"/>
                </a:solidFill>
              </a:rPr>
              <a:t>AERoBOND</a:t>
            </a:r>
            <a:r>
              <a:rPr lang="en-US" altLang="en-US" sz="1200" i="0" baseline="0">
                <a:solidFill>
                  <a:srgbClr val="000000"/>
                </a:solidFill>
              </a:rPr>
              <a:t> method appears complex, but its actually much simpler than the state of art? </a:t>
            </a:r>
          </a:p>
          <a:p>
            <a:pPr lvl="0" eaLnBrk="1" fontAlgn="base" hangingPunct="1">
              <a:spcBef>
                <a:spcPct val="0"/>
              </a:spcBef>
              <a:spcAft>
                <a:spcPct val="0"/>
              </a:spcAft>
              <a:buClrTx/>
              <a:buSzTx/>
              <a:buNone/>
            </a:pPr>
            <a:endParaRPr lang="en-US" altLang="en-US" sz="1200" i="0" baseline="0">
              <a:solidFill>
                <a:srgbClr val="000000"/>
              </a:solidFill>
            </a:endParaRPr>
          </a:p>
          <a:p>
            <a:pPr lvl="0" eaLnBrk="1" fontAlgn="base" hangingPunct="1">
              <a:spcBef>
                <a:spcPct val="0"/>
              </a:spcBef>
              <a:spcAft>
                <a:spcPct val="0"/>
              </a:spcAft>
              <a:buClrTx/>
              <a:buSzTx/>
              <a:buNone/>
            </a:pPr>
            <a:r>
              <a:rPr lang="en-US" altLang="en-US" sz="1200" i="0" baseline="0">
                <a:solidFill>
                  <a:srgbClr val="000000"/>
                </a:solidFill>
              </a:rPr>
              <a:t>2. The primary cure process is identical to the state of art with the exception of the modified epoxy layer shown here in blue. </a:t>
            </a:r>
          </a:p>
          <a:p>
            <a:pPr lvl="0" eaLnBrk="1" fontAlgn="base" hangingPunct="1">
              <a:spcBef>
                <a:spcPct val="0"/>
              </a:spcBef>
              <a:spcAft>
                <a:spcPct val="0"/>
              </a:spcAft>
              <a:buClrTx/>
              <a:buSzTx/>
              <a:buNone/>
            </a:pPr>
            <a:endParaRPr lang="en-US" altLang="en-US" sz="1200" i="0" baseline="0">
              <a:solidFill>
                <a:srgbClr val="000000"/>
              </a:solidFill>
            </a:endParaRPr>
          </a:p>
          <a:p>
            <a:pPr lvl="0" eaLnBrk="1" fontAlgn="base" hangingPunct="1">
              <a:spcBef>
                <a:spcPct val="0"/>
              </a:spcBef>
              <a:spcAft>
                <a:spcPct val="0"/>
              </a:spcAft>
              <a:buClrTx/>
              <a:buSzTx/>
              <a:buNone/>
            </a:pPr>
            <a:r>
              <a:rPr lang="en-US" altLang="en-US" sz="1200" i="0" baseline="0">
                <a:solidFill>
                  <a:srgbClr val="000000"/>
                </a:solidFill>
              </a:rPr>
              <a:t>3. After primary cure, the state of the art method requires surface preparation such as sanding, grit blast, peel-ply removal, or solvent wipe, NONE of which are used in the </a:t>
            </a:r>
            <a:r>
              <a:rPr lang="en-US" altLang="en-US" sz="1200" i="0" baseline="0" err="1">
                <a:solidFill>
                  <a:srgbClr val="000000"/>
                </a:solidFill>
              </a:rPr>
              <a:t>AERoBOND</a:t>
            </a:r>
            <a:r>
              <a:rPr lang="en-US" altLang="en-US" sz="1200" i="0" baseline="0">
                <a:solidFill>
                  <a:srgbClr val="000000"/>
                </a:solidFill>
              </a:rPr>
              <a:t> method.</a:t>
            </a:r>
          </a:p>
          <a:p>
            <a:pPr lvl="0" eaLnBrk="1" fontAlgn="base" hangingPunct="1">
              <a:spcBef>
                <a:spcPct val="0"/>
              </a:spcBef>
              <a:spcAft>
                <a:spcPct val="0"/>
              </a:spcAft>
              <a:buClrTx/>
              <a:buSzTx/>
              <a:buNone/>
            </a:pPr>
            <a:endParaRPr lang="en-US" altLang="en-US" sz="1200" i="0" baseline="0">
              <a:solidFill>
                <a:srgbClr val="000000"/>
              </a:solidFill>
            </a:endParaRPr>
          </a:p>
          <a:p>
            <a:pPr lvl="0" eaLnBrk="1" fontAlgn="base" hangingPunct="1">
              <a:spcBef>
                <a:spcPct val="0"/>
              </a:spcBef>
              <a:spcAft>
                <a:spcPct val="0"/>
              </a:spcAft>
              <a:buClrTx/>
              <a:buSzTx/>
              <a:buNone/>
            </a:pPr>
            <a:r>
              <a:rPr lang="en-US" altLang="en-US" sz="1200" i="0" baseline="0">
                <a:solidFill>
                  <a:srgbClr val="000000"/>
                </a:solidFill>
              </a:rPr>
              <a:t>4. The assembly and secondary cure processes are identical replacing only the adhesive layer with the </a:t>
            </a:r>
            <a:r>
              <a:rPr lang="en-US" altLang="en-US" sz="1200" i="0" baseline="0" err="1">
                <a:solidFill>
                  <a:srgbClr val="000000"/>
                </a:solidFill>
              </a:rPr>
              <a:t>AERoBOND</a:t>
            </a:r>
            <a:r>
              <a:rPr lang="en-US" altLang="en-US" sz="1200" i="0" baseline="0">
                <a:solidFill>
                  <a:srgbClr val="000000"/>
                </a:solidFill>
              </a:rPr>
              <a:t> material shown here in yellow. </a:t>
            </a:r>
          </a:p>
          <a:p>
            <a:pPr lvl="0" eaLnBrk="1" fontAlgn="base" hangingPunct="1">
              <a:spcBef>
                <a:spcPct val="0"/>
              </a:spcBef>
              <a:spcAft>
                <a:spcPct val="0"/>
              </a:spcAft>
              <a:buClrTx/>
              <a:buSzTx/>
              <a:buNone/>
            </a:pPr>
            <a:endParaRPr lang="en-US" altLang="en-US" sz="1200" i="0" baseline="0">
              <a:solidFill>
                <a:srgbClr val="000000"/>
              </a:solidFill>
            </a:endParaRPr>
          </a:p>
          <a:p>
            <a:pPr lvl="0" eaLnBrk="1" fontAlgn="base" hangingPunct="1">
              <a:spcBef>
                <a:spcPct val="0"/>
              </a:spcBef>
              <a:spcAft>
                <a:spcPct val="0"/>
              </a:spcAft>
              <a:buClrTx/>
              <a:buSzTx/>
              <a:buNone/>
            </a:pPr>
            <a:r>
              <a:rPr lang="en-US" altLang="en-US" sz="1200" i="0" baseline="0">
                <a:solidFill>
                  <a:srgbClr val="000000"/>
                </a:solidFill>
              </a:rPr>
              <a:t>5. The </a:t>
            </a:r>
            <a:r>
              <a:rPr lang="en-US" altLang="en-US" sz="1200" i="0" baseline="0" err="1">
                <a:solidFill>
                  <a:srgbClr val="000000"/>
                </a:solidFill>
              </a:rPr>
              <a:t>AERoBOND</a:t>
            </a:r>
            <a:r>
              <a:rPr lang="en-US" altLang="en-US" sz="1200" i="0" baseline="0">
                <a:solidFill>
                  <a:srgbClr val="000000"/>
                </a:solidFill>
              </a:rPr>
              <a:t> method results in co-cured structure whereas the state-of-art produces a bonded structure.</a:t>
            </a:r>
          </a:p>
          <a:p>
            <a:pPr lvl="0" eaLnBrk="1" fontAlgn="base" hangingPunct="1">
              <a:spcBef>
                <a:spcPct val="0"/>
              </a:spcBef>
              <a:spcAft>
                <a:spcPct val="0"/>
              </a:spcAft>
              <a:buClrTx/>
              <a:buSzTx/>
              <a:buNone/>
            </a:pPr>
            <a:endParaRPr lang="en-US" altLang="en-US" sz="1200" i="0" baseline="0">
              <a:solidFill>
                <a:srgbClr val="000000"/>
              </a:solidFill>
            </a:endParaRPr>
          </a:p>
          <a:p>
            <a:pPr lvl="0" eaLnBrk="1" fontAlgn="base" hangingPunct="1">
              <a:spcBef>
                <a:spcPct val="0"/>
              </a:spcBef>
              <a:spcAft>
                <a:spcPct val="0"/>
              </a:spcAft>
              <a:buClrTx/>
              <a:buSzTx/>
              <a:buNone/>
            </a:pPr>
            <a:r>
              <a:rPr lang="en-US" altLang="en-US" sz="1200" i="0" baseline="0">
                <a:solidFill>
                  <a:srgbClr val="000000"/>
                </a:solidFill>
              </a:rPr>
              <a:t>6. Even though the likelihood of a weak bond is low, the bonded structure generally requires redundant fasteners to ensure joint performance. </a:t>
            </a:r>
          </a:p>
          <a:p>
            <a:pPr lvl="0" eaLnBrk="1" fontAlgn="base" hangingPunct="1">
              <a:spcBef>
                <a:spcPct val="0"/>
              </a:spcBef>
              <a:spcAft>
                <a:spcPct val="0"/>
              </a:spcAft>
              <a:buClrTx/>
              <a:buSzTx/>
              <a:buNone/>
            </a:pPr>
            <a:endParaRPr lang="en-US" altLang="en-US" sz="1200" i="0" baseline="0">
              <a:solidFill>
                <a:srgbClr val="000000"/>
              </a:solidFill>
            </a:endParaRPr>
          </a:p>
          <a:p>
            <a:pPr lvl="0" eaLnBrk="1" fontAlgn="base" hangingPunct="1">
              <a:spcBef>
                <a:spcPct val="0"/>
              </a:spcBef>
              <a:spcAft>
                <a:spcPct val="0"/>
              </a:spcAft>
              <a:buClrTx/>
              <a:buSzTx/>
              <a:buNone/>
            </a:pPr>
            <a:r>
              <a:rPr lang="en-US" altLang="en-US" sz="1200" i="0" baseline="0">
                <a:solidFill>
                  <a:srgbClr val="000000"/>
                </a:solidFill>
              </a:rPr>
              <a:t>7. By eliminating the surface preparation and installation of bolts, the </a:t>
            </a:r>
            <a:r>
              <a:rPr lang="en-US" altLang="en-US" sz="1200" i="0" baseline="0" err="1">
                <a:solidFill>
                  <a:srgbClr val="000000"/>
                </a:solidFill>
              </a:rPr>
              <a:t>AERoBOND</a:t>
            </a:r>
            <a:r>
              <a:rPr lang="en-US" altLang="en-US" sz="1200" i="0" baseline="0">
                <a:solidFill>
                  <a:srgbClr val="000000"/>
                </a:solidFill>
              </a:rPr>
              <a:t> method is approximately 40% faster than the state-of-art. In addition, the </a:t>
            </a:r>
            <a:r>
              <a:rPr lang="en-US" altLang="en-US" sz="1200" i="0" baseline="0" err="1">
                <a:solidFill>
                  <a:srgbClr val="000000"/>
                </a:solidFill>
              </a:rPr>
              <a:t>AERoBOND</a:t>
            </a:r>
            <a:r>
              <a:rPr lang="en-US" altLang="en-US" sz="1200" i="0" baseline="0">
                <a:solidFill>
                  <a:srgbClr val="000000"/>
                </a:solidFill>
              </a:rPr>
              <a:t> method can be accomplished using existing equipment for assembly and cure, and thus requires little to no new capital expenditures to add to a production line. It drops directly into any thermoset manufacturing process.</a:t>
            </a:r>
          </a:p>
          <a:p>
            <a:pPr lvl="0" eaLnBrk="1" fontAlgn="base" hangingPunct="1">
              <a:spcBef>
                <a:spcPct val="0"/>
              </a:spcBef>
              <a:spcAft>
                <a:spcPct val="0"/>
              </a:spcAft>
              <a:buClrTx/>
              <a:buSzTx/>
              <a:buNone/>
            </a:pPr>
            <a:endParaRPr lang="en-US" altLang="en-US" sz="1200" i="0">
              <a:solidFill>
                <a:srgbClr val="000000"/>
              </a:solidFill>
            </a:endParaRPr>
          </a:p>
          <a:p>
            <a:endParaRPr lang="en-US" i="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33A605-5390-4383-B3F2-832F4E0E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436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a:t>
            </a:r>
            <a:r>
              <a:rPr lang="en-US" baseline="0"/>
              <a:t> describes the graphics on the left and the uniformity of the </a:t>
            </a:r>
            <a:r>
              <a:rPr lang="en-US" baseline="0" err="1"/>
              <a:t>AERoBOND</a:t>
            </a:r>
            <a:r>
              <a:rPr lang="en-US" baseline="0"/>
              <a:t> joint</a:t>
            </a:r>
          </a:p>
          <a:p>
            <a:r>
              <a:rPr lang="en-US" baseline="0"/>
              <a:t>Tyler describes the graphics on the right and the interface between matrix and adhesive</a:t>
            </a:r>
            <a:endParaRPr lang="en-US"/>
          </a:p>
          <a:p>
            <a:endParaRPr lang="en-US"/>
          </a:p>
          <a:p>
            <a:endParaRPr lang="en-US"/>
          </a:p>
          <a:p>
            <a:r>
              <a:rPr lang="en-US"/>
              <a:t>I’m showing </a:t>
            </a:r>
            <a:r>
              <a:rPr lang="en-US" baseline="0"/>
              <a:t>on the left, an </a:t>
            </a:r>
            <a:r>
              <a:rPr lang="en-US" baseline="0" err="1"/>
              <a:t>AERoBOND</a:t>
            </a:r>
            <a:r>
              <a:rPr lang="en-US" baseline="0"/>
              <a:t> laminate being peeled open, and a micrograph of the </a:t>
            </a:r>
            <a:r>
              <a:rPr lang="en-US" baseline="0" err="1"/>
              <a:t>AERoBOND</a:t>
            </a:r>
            <a:r>
              <a:rPr lang="en-US" baseline="0"/>
              <a:t> joint in cross-section before testing. The resins of the two joining layers have diffused across the interface. This results in quantifiable and certifiable resin properties. The white circles visible in both joints are polished ends of carbon fiber which are about 6 microns in diameter. </a:t>
            </a:r>
          </a:p>
          <a:p>
            <a:endParaRPr lang="en-US" baseline="0"/>
          </a:p>
          <a:p>
            <a:r>
              <a:rPr lang="en-US" baseline="0"/>
              <a:t>In contrast, the adhesively bonded joint on the right has a cured matrix resin, which did not mix with the adhesive during the bonding process resulting in this clearly visible interface, which you see as a line in the micrograph. This interface is susceptible to weakness.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ACA4E-8F8B-4BC7-AEEB-6A59B0837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21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describes</a:t>
            </a:r>
            <a:r>
              <a:rPr lang="en-US" baseline="0"/>
              <a:t> raw materials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 make </a:t>
            </a:r>
            <a:r>
              <a:rPr lang="en-US" err="1"/>
              <a:t>AERoBOND</a:t>
            </a:r>
            <a:r>
              <a:rPr lang="en-US" baseline="0"/>
              <a:t> bond materials we use </a:t>
            </a:r>
            <a:r>
              <a:rPr lang="en-US" baseline="0" err="1"/>
              <a:t>convential</a:t>
            </a:r>
            <a:r>
              <a:rPr lang="en-US" baseline="0"/>
              <a:t> tetrafunctional and trifunctional epoxy materials show here.  The part A material we use was obtained from Kaneka and has a toughener mixed. The hardener we are using is probably not so common in aerospace composites, but we wanted something that was liquid at room temperature like this DETDA 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By using commercially available precursors,  the </a:t>
            </a:r>
            <a:r>
              <a:rPr lang="en-US" err="1"/>
              <a:t>AERoBOND</a:t>
            </a:r>
            <a:r>
              <a:rPr lang="en-US" baseline="0"/>
              <a:t> process is </a:t>
            </a:r>
            <a:r>
              <a:rPr lang="en-US"/>
              <a:t>readily scalable for high-volume</a:t>
            </a:r>
            <a:r>
              <a:rPr lang="en-US" baseline="0"/>
              <a:t> production of large structures. In addition, the </a:t>
            </a:r>
            <a:r>
              <a:rPr lang="en-US" baseline="0" err="1"/>
              <a:t>AERoBOND</a:t>
            </a:r>
            <a:r>
              <a:rPr lang="en-US" baseline="0"/>
              <a:t> method could be applied to other epoxy or thermoset chemistries.</a:t>
            </a:r>
            <a:endParaRPr lang="en-US"/>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ACA4E-8F8B-4BC7-AEEB-6A59B0837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380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Frank describes the polymerization reaction</a:t>
            </a:r>
          </a:p>
          <a:p>
            <a:endParaRPr lang="en-US" baseline="0" dirty="0"/>
          </a:p>
          <a:p>
            <a:endParaRPr lang="en-US" baseline="0" dirty="0"/>
          </a:p>
          <a:p>
            <a:endParaRPr lang="en-US" baseline="0" dirty="0"/>
          </a:p>
          <a:p>
            <a:r>
              <a:rPr lang="en-US" dirty="0"/>
              <a:t>The formation</a:t>
            </a:r>
            <a:r>
              <a:rPr lang="en-US" baseline="0" dirty="0"/>
              <a:t> is modified by offsetting the stoichiometry of the epoxy mixture.  For the AA/BB step-growth polymerization scheme, you can see that leaving out one of the two components in this system means that the reaction cant go to completion, in the ideal case.  Epoxies can undergo various side reactions that generally lead to chain extension and crosslinking even without the presence of a hardener, but the epoxy </a:t>
            </a:r>
            <a:r>
              <a:rPr lang="en-US" baseline="0" dirty="0" err="1"/>
              <a:t>homopolymerization</a:t>
            </a:r>
            <a:r>
              <a:rPr lang="en-US" baseline="0" dirty="0"/>
              <a:t> is much slower than the epoxy-amine reaction, and is neglected analysis we used to determine degree of cure.  The </a:t>
            </a:r>
            <a:r>
              <a:rPr lang="en-US" baseline="0" dirty="0" err="1"/>
              <a:t>r-value</a:t>
            </a:r>
            <a:r>
              <a:rPr lang="en-US" baseline="0" dirty="0"/>
              <a:t> defined here is how we describe the offset of epoxy and hardener in an </a:t>
            </a:r>
            <a:r>
              <a:rPr lang="en-US" baseline="0" dirty="0" err="1"/>
              <a:t>AERoBOND</a:t>
            </a:r>
            <a:r>
              <a:rPr lang="en-US" baseline="0" dirty="0"/>
              <a:t> formulation. I will refer to resins with r&gt;1 has hardener rich and r&lt;1 as epoxy rich.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DB35-D134-4531-923C-A22073BC2F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086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rgbClr val="BFD4FD"/>
            </a:gs>
            <a:gs pos="38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68028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670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76203"/>
            <a:ext cx="2743200" cy="6049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3"/>
            <a:ext cx="8026400" cy="6049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310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9346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92119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22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7615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4597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61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2311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1606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BFD4FD"/>
            </a:gs>
            <a:gs pos="3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11"/>
          <p:cNvSpPr>
            <a:spLocks noGrp="1" noChangeArrowheads="1"/>
          </p:cNvSpPr>
          <p:nvPr>
            <p:ph type="title"/>
          </p:nvPr>
        </p:nvSpPr>
        <p:spPr bwMode="auto">
          <a:xfrm>
            <a:off x="609600" y="76200"/>
            <a:ext cx="10972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Text Box 13"/>
          <p:cNvSpPr txBox="1">
            <a:spLocks noChangeArrowheads="1"/>
          </p:cNvSpPr>
          <p:nvPr/>
        </p:nvSpPr>
        <p:spPr bwMode="auto">
          <a:xfrm>
            <a:off x="11684001" y="6461128"/>
            <a:ext cx="341760" cy="246221"/>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defRPr/>
            </a:pPr>
            <a:fld id="{1410AD12-2F14-4BB2-B35B-AADB789B7563}" type="slidenum">
              <a:rPr lang="en-US" sz="1000" smtClean="0">
                <a:solidFill>
                  <a:srgbClr val="000000"/>
                </a:solidFill>
              </a:rPr>
              <a:pPr eaLnBrk="1" fontAlgn="base" hangingPunct="1">
                <a:spcBef>
                  <a:spcPct val="0"/>
                </a:spcBef>
                <a:spcAft>
                  <a:spcPct val="0"/>
                </a:spcAft>
                <a:defRPr/>
              </a:pPr>
              <a:t>‹#›</a:t>
            </a:fld>
            <a:endParaRPr lang="en-US" sz="1000">
              <a:solidFill>
                <a:srgbClr val="000000"/>
              </a:solidFill>
            </a:endParaRPr>
          </a:p>
        </p:txBody>
      </p:sp>
      <p:pic>
        <p:nvPicPr>
          <p:cNvPr id="1031" name="Picture 7" descr="Color-Meatball.pn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28601" y="304800"/>
            <a:ext cx="762000" cy="609600"/>
          </a:xfrm>
          <a:prstGeom prst="rect">
            <a:avLst/>
          </a:prstGeom>
          <a:noFill/>
          <a:ln>
            <a:noFill/>
          </a:ln>
          <a:effectLst>
            <a:outerShdw dist="38100" dir="2700000" rotWithShape="0">
              <a:srgbClr val="80808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13" descr="header.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3"/>
            <a:ext cx="12192000" cy="14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3" name="Picture 14" descr="footer.jp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0" y="6705600"/>
            <a:ext cx="121920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 name="Picture 16" descr="header.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066800"/>
            <a:ext cx="12192000" cy="76200"/>
          </a:xfrm>
          <a:prstGeom prst="rect">
            <a:avLst/>
          </a:prstGeom>
          <a:noFill/>
          <a:ln>
            <a:noFill/>
          </a:ln>
          <a:effectLst>
            <a:outerShdw dist="38100" dir="2700000" rotWithShape="0">
              <a:srgbClr val="80808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56120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hdr="0" ftr="0" dt="0"/>
  <p:txStyles>
    <p:titleStyle>
      <a:lvl1pPr algn="ctr" rtl="0" eaLnBrk="1" fontAlgn="base" hangingPunct="1">
        <a:spcBef>
          <a:spcPct val="0"/>
        </a:spcBef>
        <a:spcAft>
          <a:spcPct val="0"/>
        </a:spcAft>
        <a:defRPr sz="3200" b="1">
          <a:solidFill>
            <a:schemeClr val="tx2"/>
          </a:solidFill>
          <a:latin typeface="+mj-lt"/>
          <a:ea typeface="ＭＳ Ｐゴシック" pitchFamily="-111" charset="-128"/>
          <a:cs typeface="ＭＳ Ｐゴシック"/>
        </a:defRPr>
      </a:lvl1pPr>
      <a:lvl2pPr algn="ctr" rtl="0" eaLnBrk="1" fontAlgn="base" hangingPunct="1">
        <a:spcBef>
          <a:spcPct val="0"/>
        </a:spcBef>
        <a:spcAft>
          <a:spcPct val="0"/>
        </a:spcAft>
        <a:defRPr sz="3200" b="1">
          <a:solidFill>
            <a:schemeClr val="tx2"/>
          </a:solidFill>
          <a:latin typeface="Arial" charset="0"/>
          <a:ea typeface="ＭＳ Ｐゴシック" pitchFamily="-111" charset="-128"/>
          <a:cs typeface="ＭＳ Ｐゴシック"/>
        </a:defRPr>
      </a:lvl2pPr>
      <a:lvl3pPr algn="ctr" rtl="0" eaLnBrk="1" fontAlgn="base" hangingPunct="1">
        <a:spcBef>
          <a:spcPct val="0"/>
        </a:spcBef>
        <a:spcAft>
          <a:spcPct val="0"/>
        </a:spcAft>
        <a:defRPr sz="3200" b="1">
          <a:solidFill>
            <a:schemeClr val="tx2"/>
          </a:solidFill>
          <a:latin typeface="Arial" charset="0"/>
          <a:ea typeface="ＭＳ Ｐゴシック" pitchFamily="-111" charset="-128"/>
          <a:cs typeface="ＭＳ Ｐゴシック"/>
        </a:defRPr>
      </a:lvl3pPr>
      <a:lvl4pPr algn="ctr" rtl="0" eaLnBrk="1" fontAlgn="base" hangingPunct="1">
        <a:spcBef>
          <a:spcPct val="0"/>
        </a:spcBef>
        <a:spcAft>
          <a:spcPct val="0"/>
        </a:spcAft>
        <a:defRPr sz="3200" b="1">
          <a:solidFill>
            <a:schemeClr val="tx2"/>
          </a:solidFill>
          <a:latin typeface="Arial" charset="0"/>
          <a:ea typeface="ＭＳ Ｐゴシック" pitchFamily="-111" charset="-128"/>
          <a:cs typeface="ＭＳ Ｐゴシック"/>
        </a:defRPr>
      </a:lvl4pPr>
      <a:lvl5pPr algn="ctr" rtl="0" eaLnBrk="1" fontAlgn="base" hangingPunct="1">
        <a:spcBef>
          <a:spcPct val="0"/>
        </a:spcBef>
        <a:spcAft>
          <a:spcPct val="0"/>
        </a:spcAft>
        <a:defRPr sz="3200" b="1">
          <a:solidFill>
            <a:schemeClr val="tx2"/>
          </a:solidFill>
          <a:latin typeface="Arial" charset="0"/>
          <a:ea typeface="ＭＳ Ｐゴシック" pitchFamily="-111" charset="-128"/>
          <a:cs typeface="ＭＳ Ｐゴシック"/>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11"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1"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1"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1"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1"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24850"/>
            <a:ext cx="10363200" cy="1470025"/>
          </a:xfrm>
        </p:spPr>
        <p:txBody>
          <a:bodyPr/>
          <a:lstStyle/>
          <a:p>
            <a:pPr>
              <a:spcBef>
                <a:spcPts val="0"/>
              </a:spcBef>
              <a:spcAft>
                <a:spcPts val="2400"/>
              </a:spcAft>
            </a:pPr>
            <a:r>
              <a:rPr lang="en-US" dirty="0"/>
              <a:t>Latent Cure Epoxy Matrix Resins for Reliable Assembly of Thermoset Composite Structures</a:t>
            </a:r>
            <a:endParaRPr lang="en-US" sz="3600" kern="1400" dirty="0">
              <a:latin typeface="Arial"/>
              <a:ea typeface="Times New Roman" panose="02020603050405020304" pitchFamily="18" charset="0"/>
              <a:cs typeface="Times New Roman"/>
            </a:endParaRPr>
          </a:p>
        </p:txBody>
      </p:sp>
      <p:sp>
        <p:nvSpPr>
          <p:cNvPr id="3" name="Subtitle 2"/>
          <p:cNvSpPr>
            <a:spLocks noGrp="1"/>
          </p:cNvSpPr>
          <p:nvPr>
            <p:ph type="subTitle" idx="1"/>
          </p:nvPr>
        </p:nvSpPr>
        <p:spPr>
          <a:xfrm>
            <a:off x="689633" y="3089847"/>
            <a:ext cx="11038901" cy="2107856"/>
          </a:xfrm>
        </p:spPr>
        <p:txBody>
          <a:bodyPr/>
          <a:lstStyle/>
          <a:p>
            <a:r>
              <a:rPr lang="en-US" sz="2400" dirty="0">
                <a:ea typeface="ＭＳ Ｐゴシック"/>
              </a:rPr>
              <a:t>Frank L. Palmieri</a:t>
            </a:r>
            <a:r>
              <a:rPr lang="en-US" sz="2400" baseline="30000" dirty="0">
                <a:ea typeface="+mn-lt"/>
                <a:cs typeface="+mn-lt"/>
              </a:rPr>
              <a:t>1</a:t>
            </a:r>
            <a:r>
              <a:rPr lang="en-US" sz="2400" dirty="0">
                <a:ea typeface="ＭＳ Ｐゴシック"/>
              </a:rPr>
              <a:t>, Kathryn Crossett</a:t>
            </a:r>
            <a:r>
              <a:rPr lang="en-US" sz="2400" baseline="30000" dirty="0">
                <a:ea typeface="ＭＳ Ｐゴシック"/>
              </a:rPr>
              <a:t>2</a:t>
            </a:r>
            <a:r>
              <a:rPr lang="en-US" sz="2400" dirty="0">
                <a:ea typeface="ＭＳ Ｐゴシック"/>
              </a:rPr>
              <a:t>, Tyler B. Hudson</a:t>
            </a:r>
            <a:r>
              <a:rPr lang="en-US" sz="2400" baseline="30000" dirty="0">
                <a:ea typeface="ＭＳ Ｐゴシック"/>
              </a:rPr>
              <a:t>1</a:t>
            </a:r>
            <a:r>
              <a:rPr lang="en-US" sz="2400" dirty="0">
                <a:ea typeface="ＭＳ Ｐゴシック"/>
              </a:rPr>
              <a:t>, Austin J. Smith</a:t>
            </a:r>
            <a:r>
              <a:rPr lang="en-US" sz="2400" baseline="30000" dirty="0">
                <a:ea typeface="ＭＳ Ｐゴシック"/>
              </a:rPr>
              <a:t>1</a:t>
            </a:r>
            <a:r>
              <a:rPr lang="en-US" sz="2400" dirty="0">
                <a:ea typeface="ＭＳ Ｐゴシック"/>
              </a:rPr>
              <a:t>, Roberto J. Cano</a:t>
            </a:r>
            <a:r>
              <a:rPr lang="en-US" sz="2400" baseline="30000" dirty="0">
                <a:ea typeface="ＭＳ Ｐゴシック"/>
              </a:rPr>
              <a:t>1</a:t>
            </a:r>
            <a:r>
              <a:rPr lang="en-US" sz="2400" dirty="0">
                <a:ea typeface="ＭＳ Ｐゴシック"/>
              </a:rPr>
              <a:t>, Jin Ho Kang</a:t>
            </a:r>
            <a:r>
              <a:rPr lang="en-US" sz="2400" baseline="30000" dirty="0">
                <a:ea typeface="ＭＳ Ｐゴシック"/>
              </a:rPr>
              <a:t>3</a:t>
            </a:r>
            <a:r>
              <a:rPr lang="en-US" sz="2400" dirty="0">
                <a:ea typeface="ＭＳ Ｐゴシック"/>
              </a:rPr>
              <a:t>, Yi Lin</a:t>
            </a:r>
            <a:r>
              <a:rPr lang="en-US" sz="2400" baseline="30000" dirty="0">
                <a:ea typeface="ＭＳ Ｐゴシック"/>
              </a:rPr>
              <a:t>3</a:t>
            </a:r>
            <a:endParaRPr lang="en-US" sz="2400" baseline="-25000" dirty="0">
              <a:ea typeface="ＭＳ Ｐゴシック"/>
            </a:endParaRPr>
          </a:p>
          <a:p>
            <a:endParaRPr lang="en-US" sz="2400" baseline="-25000" dirty="0"/>
          </a:p>
          <a:p>
            <a:r>
              <a:rPr lang="en-US" sz="2000" baseline="30000" dirty="0">
                <a:ea typeface="+mn-lt"/>
                <a:cs typeface="+mn-lt"/>
              </a:rPr>
              <a:t>1</a:t>
            </a:r>
            <a:r>
              <a:rPr lang="en-US" sz="2000" dirty="0">
                <a:ea typeface="ＭＳ Ｐゴシック"/>
              </a:rPr>
              <a:t>NASA Langley Research Center, </a:t>
            </a:r>
            <a:r>
              <a:rPr lang="en-US" sz="2000" baseline="30000" dirty="0">
                <a:ea typeface="+mn-lt"/>
                <a:cs typeface="+mn-lt"/>
              </a:rPr>
              <a:t>2</a:t>
            </a:r>
            <a:r>
              <a:rPr lang="en-US" sz="2000" dirty="0">
                <a:ea typeface="ＭＳ Ｐゴシック"/>
              </a:rPr>
              <a:t>NASA NIFS Intern, </a:t>
            </a:r>
            <a:r>
              <a:rPr lang="en-US" sz="2000" baseline="30000" dirty="0">
                <a:ea typeface="+mn-lt"/>
                <a:cs typeface="+mn-lt"/>
              </a:rPr>
              <a:t>3</a:t>
            </a:r>
            <a:r>
              <a:rPr lang="en-US" sz="2000" dirty="0">
                <a:ea typeface="ＭＳ Ｐゴシック"/>
                <a:cs typeface="+mn-lt"/>
              </a:rPr>
              <a:t>National</a:t>
            </a:r>
            <a:r>
              <a:rPr lang="en-US" sz="2000" dirty="0">
                <a:ea typeface="ＭＳ Ｐゴシック"/>
              </a:rPr>
              <a:t> Institute of Aerospace</a:t>
            </a:r>
            <a:endParaRPr lang="en-US">
              <a:ea typeface="ＭＳ Ｐゴシック"/>
            </a:endParaRPr>
          </a:p>
          <a:p>
            <a:r>
              <a:rPr lang="en-US" sz="2000" dirty="0">
                <a:ea typeface="ＭＳ Ｐゴシック"/>
              </a:rPr>
              <a:t>Hampton, VA</a:t>
            </a:r>
            <a:endParaRPr lang="en-US" sz="2000"/>
          </a:p>
          <a:p>
            <a:endParaRPr lang="en-US" sz="2000" dirty="0">
              <a:ea typeface="ＭＳ Ｐゴシック"/>
            </a:endParaRPr>
          </a:p>
          <a:p>
            <a:r>
              <a:rPr lang="en-US" sz="2000" dirty="0"/>
              <a:t>2021 Annual Meeting of the Adhesion Society</a:t>
            </a:r>
          </a:p>
          <a:p>
            <a:r>
              <a:rPr lang="en-US" sz="2000" dirty="0"/>
              <a:t>Virtual Symposium</a:t>
            </a:r>
          </a:p>
          <a:p>
            <a:r>
              <a:rPr lang="en-US" sz="2000" dirty="0"/>
              <a:t>February 22-25, 2021</a:t>
            </a:r>
          </a:p>
        </p:txBody>
      </p:sp>
      <p:sp>
        <p:nvSpPr>
          <p:cNvPr id="4" name="Rectangle 3"/>
          <p:cNvSpPr/>
          <p:nvPr/>
        </p:nvSpPr>
        <p:spPr>
          <a:xfrm>
            <a:off x="0" y="6430125"/>
            <a:ext cx="491884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All uncredited figures and images generated at NASA.</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1562175"/>
      </p:ext>
    </p:extLst>
  </p:cSld>
  <p:clrMapOvr>
    <a:masterClrMapping/>
  </p:clrMapOvr>
  <mc:AlternateContent xmlns:mc="http://schemas.openxmlformats.org/markup-compatibility/2006" xmlns:p14="http://schemas.microsoft.com/office/powerpoint/2010/main">
    <mc:Choice Requires="p14">
      <p:transition spd="slow" p14:dur="2000" advTm="5636"/>
    </mc:Choice>
    <mc:Fallback xmlns="">
      <p:transition spd="slow" advTm="563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3052" y="1627020"/>
            <a:ext cx="3130550" cy="1756559"/>
          </a:xfrm>
          <a:prstGeom prst="roundRect">
            <a:avLst/>
          </a:prstGeom>
          <a:solidFill>
            <a:srgbClr val="FF9A00">
              <a:alpha val="50196"/>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dirty="0">
                <a:solidFill>
                  <a:schemeClr val="tx1"/>
                </a:solidFill>
              </a:rPr>
              <a:t>Primary Cure</a:t>
            </a:r>
          </a:p>
        </p:txBody>
      </p:sp>
      <p:sp>
        <p:nvSpPr>
          <p:cNvPr id="2" name="Title 1"/>
          <p:cNvSpPr>
            <a:spLocks noGrp="1"/>
          </p:cNvSpPr>
          <p:nvPr>
            <p:ph type="title"/>
          </p:nvPr>
        </p:nvSpPr>
        <p:spPr/>
        <p:txBody>
          <a:bodyPr/>
          <a:lstStyle/>
          <a:p>
            <a:r>
              <a:rPr lang="en-US" dirty="0"/>
              <a:t>AERoBOND Process Tradeoff</a:t>
            </a:r>
          </a:p>
        </p:txBody>
      </p:sp>
      <p:sp>
        <p:nvSpPr>
          <p:cNvPr id="3" name="Content Placeholder 2"/>
          <p:cNvSpPr>
            <a:spLocks noGrp="1"/>
          </p:cNvSpPr>
          <p:nvPr>
            <p:ph idx="1"/>
          </p:nvPr>
        </p:nvSpPr>
        <p:spPr>
          <a:xfrm>
            <a:off x="4998744" y="1446179"/>
            <a:ext cx="6839951" cy="4525963"/>
          </a:xfrm>
        </p:spPr>
        <p:txBody>
          <a:bodyPr/>
          <a:lstStyle/>
          <a:p>
            <a:r>
              <a:rPr lang="en-US" sz="2800" dirty="0"/>
              <a:t>Primary cure</a:t>
            </a:r>
          </a:p>
          <a:p>
            <a:pPr lvl="1"/>
            <a:r>
              <a:rPr lang="en-US" sz="2400" dirty="0"/>
              <a:t>Thick ER layer prevents surface gelation</a:t>
            </a:r>
          </a:p>
          <a:p>
            <a:r>
              <a:rPr lang="en-US" sz="2800" dirty="0"/>
              <a:t>Secondary cure</a:t>
            </a:r>
          </a:p>
          <a:p>
            <a:pPr lvl="1"/>
            <a:r>
              <a:rPr lang="en-US" sz="2400" dirty="0"/>
              <a:t>Thinner plies equilibrate/homogenize easily</a:t>
            </a:r>
          </a:p>
          <a:p>
            <a:r>
              <a:rPr lang="en-US" sz="2800" dirty="0"/>
              <a:t>Minimize thickness of AERoBOND ply stack [</a:t>
            </a:r>
            <a:r>
              <a:rPr lang="en-US" sz="2800" dirty="0" err="1"/>
              <a:t>ER</a:t>
            </a:r>
            <a:r>
              <a:rPr lang="en-US" sz="2800" baseline="-25000" dirty="0" err="1"/>
              <a:t>n</a:t>
            </a:r>
            <a:r>
              <a:rPr lang="en-US" sz="2800" dirty="0"/>
              <a:t>/</a:t>
            </a:r>
            <a:r>
              <a:rPr lang="en-US" sz="2800" dirty="0" err="1"/>
              <a:t>HR</a:t>
            </a:r>
            <a:r>
              <a:rPr lang="en-US" sz="2800" baseline="-25000" dirty="0" err="1"/>
              <a:t>m</a:t>
            </a:r>
            <a:r>
              <a:rPr lang="en-US" sz="2800" dirty="0"/>
              <a:t>/</a:t>
            </a:r>
            <a:r>
              <a:rPr lang="en-US" sz="2800" dirty="0" err="1"/>
              <a:t>ER</a:t>
            </a:r>
            <a:r>
              <a:rPr lang="en-US" sz="2800" baseline="-25000" dirty="0" err="1"/>
              <a:t>n</a:t>
            </a:r>
            <a:r>
              <a:rPr lang="en-US" sz="2800" dirty="0"/>
              <a:t>]</a:t>
            </a:r>
          </a:p>
          <a:p>
            <a:pPr lvl="1"/>
            <a:r>
              <a:rPr lang="en-US" sz="2400" dirty="0"/>
              <a:t>Prevent unmixed/</a:t>
            </a:r>
            <a:r>
              <a:rPr lang="en-US" sz="2400" dirty="0" err="1"/>
              <a:t>heterogenous</a:t>
            </a:r>
            <a:r>
              <a:rPr lang="en-US" sz="2400" dirty="0"/>
              <a:t> resin in the bondline</a:t>
            </a:r>
          </a:p>
          <a:p>
            <a:pPr lvl="1"/>
            <a:r>
              <a:rPr lang="en-US" sz="2400" dirty="0"/>
              <a:t>Adds mass to the part</a:t>
            </a:r>
          </a:p>
          <a:p>
            <a:pPr lvl="1"/>
            <a:r>
              <a:rPr lang="en-US" sz="2400" dirty="0" err="1"/>
              <a:t>Uni</a:t>
            </a:r>
            <a:r>
              <a:rPr lang="en-US" sz="2400" dirty="0"/>
              <a:t>-directional pad-ups may have transverse weakness</a:t>
            </a:r>
          </a:p>
        </p:txBody>
      </p:sp>
      <p:sp>
        <p:nvSpPr>
          <p:cNvPr id="4" name="Rectangle 3"/>
          <p:cNvSpPr/>
          <p:nvPr/>
        </p:nvSpPr>
        <p:spPr>
          <a:xfrm>
            <a:off x="495300" y="2115661"/>
            <a:ext cx="2642647" cy="66930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Conventional Material</a:t>
            </a:r>
          </a:p>
        </p:txBody>
      </p:sp>
      <p:sp>
        <p:nvSpPr>
          <p:cNvPr id="5" name="Rectangle 4"/>
          <p:cNvSpPr/>
          <p:nvPr/>
        </p:nvSpPr>
        <p:spPr>
          <a:xfrm>
            <a:off x="495297" y="1853998"/>
            <a:ext cx="2642647" cy="2743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ER Layer</a:t>
            </a:r>
          </a:p>
        </p:txBody>
      </p:sp>
      <p:sp>
        <p:nvSpPr>
          <p:cNvPr id="14" name="Rectangle 13"/>
          <p:cNvSpPr/>
          <p:nvPr/>
        </p:nvSpPr>
        <p:spPr>
          <a:xfrm>
            <a:off x="495300" y="2115660"/>
            <a:ext cx="2642647" cy="669303"/>
          </a:xfrm>
          <a:prstGeom prst="rect">
            <a:avLst/>
          </a:prstGeom>
          <a:solidFill>
            <a:srgbClr val="847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Conventional Material</a:t>
            </a:r>
          </a:p>
        </p:txBody>
      </p:sp>
      <p:sp>
        <p:nvSpPr>
          <p:cNvPr id="16" name="Rectangle 15"/>
          <p:cNvSpPr/>
          <p:nvPr/>
        </p:nvSpPr>
        <p:spPr>
          <a:xfrm>
            <a:off x="495294" y="1851113"/>
            <a:ext cx="2642647" cy="274320"/>
          </a:xfrm>
          <a:prstGeom prst="rect">
            <a:avLst/>
          </a:prstGeom>
          <a:gradFill>
            <a:gsLst>
              <a:gs pos="52000">
                <a:srgbClr val="84730A"/>
              </a:gs>
              <a:gs pos="0">
                <a:srgbClr val="92D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ER Layer</a:t>
            </a:r>
          </a:p>
        </p:txBody>
      </p:sp>
      <p:sp>
        <p:nvSpPr>
          <p:cNvPr id="17" name="Rounded Rectangle 16"/>
          <p:cNvSpPr/>
          <p:nvPr/>
        </p:nvSpPr>
        <p:spPr>
          <a:xfrm>
            <a:off x="273051" y="4114799"/>
            <a:ext cx="3130549" cy="2387963"/>
          </a:xfrm>
          <a:prstGeom prst="roundRect">
            <a:avLst/>
          </a:prstGeom>
          <a:solidFill>
            <a:srgbClr val="FF9A00">
              <a:alpha val="50196"/>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dirty="0">
                <a:solidFill>
                  <a:schemeClr val="tx1"/>
                </a:solidFill>
              </a:rPr>
              <a:t>Secondary Cure</a:t>
            </a:r>
          </a:p>
        </p:txBody>
      </p:sp>
      <p:sp>
        <p:nvSpPr>
          <p:cNvPr id="20" name="Rectangle 19"/>
          <p:cNvSpPr/>
          <p:nvPr/>
        </p:nvSpPr>
        <p:spPr>
          <a:xfrm>
            <a:off x="498231" y="5251711"/>
            <a:ext cx="2642647" cy="669303"/>
          </a:xfrm>
          <a:prstGeom prst="rect">
            <a:avLst/>
          </a:prstGeom>
          <a:solidFill>
            <a:srgbClr val="847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Conventional Material</a:t>
            </a:r>
          </a:p>
        </p:txBody>
      </p:sp>
      <p:sp>
        <p:nvSpPr>
          <p:cNvPr id="21" name="Rectangle 20"/>
          <p:cNvSpPr/>
          <p:nvPr/>
        </p:nvSpPr>
        <p:spPr>
          <a:xfrm>
            <a:off x="498231" y="4848539"/>
            <a:ext cx="2642647" cy="411480"/>
          </a:xfrm>
          <a:prstGeom prst="rect">
            <a:avLst/>
          </a:prstGeom>
          <a:gradFill>
            <a:gsLst>
              <a:gs pos="90000">
                <a:srgbClr val="84730A"/>
              </a:gs>
              <a:gs pos="23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ER Layer</a:t>
            </a:r>
          </a:p>
        </p:txBody>
      </p:sp>
      <p:sp>
        <p:nvSpPr>
          <p:cNvPr id="22" name="Rectangle 21"/>
          <p:cNvSpPr/>
          <p:nvPr/>
        </p:nvSpPr>
        <p:spPr>
          <a:xfrm>
            <a:off x="498231" y="4575663"/>
            <a:ext cx="2642647" cy="268662"/>
          </a:xfrm>
          <a:prstGeom prst="rect">
            <a:avLst/>
          </a:prstGeom>
          <a:solidFill>
            <a:srgbClr val="DB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HR Layer</a:t>
            </a:r>
          </a:p>
        </p:txBody>
      </p:sp>
      <p:sp>
        <p:nvSpPr>
          <p:cNvPr id="23" name="Rectangle 22"/>
          <p:cNvSpPr/>
          <p:nvPr/>
        </p:nvSpPr>
        <p:spPr>
          <a:xfrm>
            <a:off x="498231" y="4848539"/>
            <a:ext cx="2642647" cy="411480"/>
          </a:xfrm>
          <a:prstGeom prst="rect">
            <a:avLst/>
          </a:prstGeom>
          <a:gradFill>
            <a:gsLst>
              <a:gs pos="83000">
                <a:srgbClr val="84730A"/>
              </a:gs>
              <a:gs pos="46000">
                <a:srgbClr val="0070C0"/>
              </a:gs>
              <a:gs pos="16000">
                <a:srgbClr val="06B0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ER Layer</a:t>
            </a:r>
          </a:p>
        </p:txBody>
      </p:sp>
      <p:sp>
        <p:nvSpPr>
          <p:cNvPr id="24" name="Rectangle 23"/>
          <p:cNvSpPr/>
          <p:nvPr/>
        </p:nvSpPr>
        <p:spPr>
          <a:xfrm>
            <a:off x="498231" y="4575663"/>
            <a:ext cx="2642647" cy="268662"/>
          </a:xfrm>
          <a:prstGeom prst="rect">
            <a:avLst/>
          </a:prstGeom>
          <a:gradFill>
            <a:gsLst>
              <a:gs pos="0">
                <a:srgbClr val="DBD600"/>
              </a:gs>
              <a:gs pos="98000">
                <a:srgbClr val="06B0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HR Layer</a:t>
            </a:r>
          </a:p>
        </p:txBody>
      </p:sp>
      <p:cxnSp>
        <p:nvCxnSpPr>
          <p:cNvPr id="26" name="Straight Connector 25"/>
          <p:cNvCxnSpPr/>
          <p:nvPr/>
        </p:nvCxnSpPr>
        <p:spPr>
          <a:xfrm>
            <a:off x="366713" y="4563766"/>
            <a:ext cx="292363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42953" y="4251775"/>
            <a:ext cx="1547218" cy="307777"/>
          </a:xfrm>
          <a:prstGeom prst="rect">
            <a:avLst/>
          </a:prstGeom>
          <a:noFill/>
        </p:spPr>
        <p:txBody>
          <a:bodyPr wrap="none" rtlCol="0">
            <a:spAutoFit/>
          </a:bodyPr>
          <a:lstStyle/>
          <a:p>
            <a:r>
              <a:rPr lang="en-US" sz="1400" dirty="0"/>
              <a:t>Line of symmetry</a:t>
            </a:r>
          </a:p>
        </p:txBody>
      </p:sp>
      <p:sp>
        <p:nvSpPr>
          <p:cNvPr id="29" name="Rectangle 28"/>
          <p:cNvSpPr/>
          <p:nvPr/>
        </p:nvSpPr>
        <p:spPr>
          <a:xfrm>
            <a:off x="498231" y="4848539"/>
            <a:ext cx="2642647" cy="411480"/>
          </a:xfrm>
          <a:prstGeom prst="rect">
            <a:avLst/>
          </a:prstGeom>
          <a:gradFill>
            <a:gsLst>
              <a:gs pos="83000">
                <a:srgbClr val="84730A"/>
              </a:gs>
              <a:gs pos="46000">
                <a:srgbClr val="0070C0"/>
              </a:gs>
              <a:gs pos="16000">
                <a:srgbClr val="84730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ER Layer</a:t>
            </a:r>
          </a:p>
        </p:txBody>
      </p:sp>
      <p:sp>
        <p:nvSpPr>
          <p:cNvPr id="30" name="Rectangle 29"/>
          <p:cNvSpPr/>
          <p:nvPr/>
        </p:nvSpPr>
        <p:spPr>
          <a:xfrm>
            <a:off x="498231" y="4580425"/>
            <a:ext cx="2642647" cy="268662"/>
          </a:xfrm>
          <a:prstGeom prst="rect">
            <a:avLst/>
          </a:prstGeom>
          <a:gradFill>
            <a:gsLst>
              <a:gs pos="78000">
                <a:srgbClr val="84730A"/>
              </a:gs>
              <a:gs pos="28000">
                <a:srgbClr val="DBD6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HR Layer</a:t>
            </a:r>
          </a:p>
        </p:txBody>
      </p:sp>
      <p:sp>
        <p:nvSpPr>
          <p:cNvPr id="33" name="TextBox 32"/>
          <p:cNvSpPr txBox="1"/>
          <p:nvPr/>
        </p:nvSpPr>
        <p:spPr>
          <a:xfrm>
            <a:off x="609601" y="1261513"/>
            <a:ext cx="2294269" cy="369332"/>
          </a:xfrm>
          <a:prstGeom prst="rect">
            <a:avLst/>
          </a:prstGeom>
          <a:noFill/>
        </p:spPr>
        <p:txBody>
          <a:bodyPr wrap="square" rtlCol="0">
            <a:spAutoFit/>
          </a:bodyPr>
          <a:lstStyle/>
          <a:p>
            <a:r>
              <a:rPr lang="en-US" b="1" dirty="0"/>
              <a:t>ER Layer Too Thin</a:t>
            </a:r>
          </a:p>
        </p:txBody>
      </p:sp>
      <p:sp>
        <p:nvSpPr>
          <p:cNvPr id="34" name="TextBox 33"/>
          <p:cNvSpPr txBox="1"/>
          <p:nvPr/>
        </p:nvSpPr>
        <p:spPr>
          <a:xfrm>
            <a:off x="609601" y="3761214"/>
            <a:ext cx="2528340" cy="369332"/>
          </a:xfrm>
          <a:prstGeom prst="rect">
            <a:avLst/>
          </a:prstGeom>
          <a:noFill/>
        </p:spPr>
        <p:txBody>
          <a:bodyPr wrap="square" rtlCol="0">
            <a:spAutoFit/>
          </a:bodyPr>
          <a:lstStyle/>
          <a:p>
            <a:r>
              <a:rPr lang="en-US" b="1" dirty="0"/>
              <a:t>ER Layer Too Thick</a:t>
            </a:r>
          </a:p>
        </p:txBody>
      </p:sp>
      <p:grpSp>
        <p:nvGrpSpPr>
          <p:cNvPr id="45" name="Group 44"/>
          <p:cNvGrpSpPr/>
          <p:nvPr/>
        </p:nvGrpSpPr>
        <p:grpSpPr>
          <a:xfrm>
            <a:off x="3140878" y="4582994"/>
            <a:ext cx="1772091" cy="830997"/>
            <a:chOff x="3140878" y="4621094"/>
            <a:chExt cx="1772091" cy="830997"/>
          </a:xfrm>
        </p:grpSpPr>
        <p:sp>
          <p:nvSpPr>
            <p:cNvPr id="31" name="TextBox 30"/>
            <p:cNvSpPr txBox="1"/>
            <p:nvPr/>
          </p:nvSpPr>
          <p:spPr>
            <a:xfrm>
              <a:off x="3403602" y="4621094"/>
              <a:ext cx="1509367" cy="830997"/>
            </a:xfrm>
            <a:prstGeom prst="rect">
              <a:avLst/>
            </a:prstGeom>
            <a:noFill/>
          </p:spPr>
          <p:txBody>
            <a:bodyPr wrap="square" rtlCol="0">
              <a:spAutoFit/>
            </a:bodyPr>
            <a:lstStyle/>
            <a:p>
              <a:r>
                <a:rPr lang="en-US" sz="1600" dirty="0"/>
                <a:t>Residual, unmixed HR and ER resins</a:t>
              </a:r>
            </a:p>
          </p:txBody>
        </p:sp>
        <p:cxnSp>
          <p:nvCxnSpPr>
            <p:cNvPr id="36" name="Straight Arrow Connector 35"/>
            <p:cNvCxnSpPr>
              <a:endCxn id="30" idx="3"/>
            </p:cNvCxnSpPr>
            <p:nvPr/>
          </p:nvCxnSpPr>
          <p:spPr>
            <a:xfrm flipH="1" flipV="1">
              <a:off x="3140878" y="4714756"/>
              <a:ext cx="225180" cy="1343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29" idx="3"/>
            </p:cNvCxnSpPr>
            <p:nvPr/>
          </p:nvCxnSpPr>
          <p:spPr>
            <a:xfrm flipH="1">
              <a:off x="3140878" y="5001488"/>
              <a:ext cx="262722" cy="527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989645" y="1365452"/>
            <a:ext cx="1767282" cy="584775"/>
            <a:chOff x="2989645" y="1276552"/>
            <a:chExt cx="1767282" cy="584775"/>
          </a:xfrm>
        </p:grpSpPr>
        <p:sp>
          <p:nvSpPr>
            <p:cNvPr id="32" name="TextBox 31"/>
            <p:cNvSpPr txBox="1"/>
            <p:nvPr/>
          </p:nvSpPr>
          <p:spPr>
            <a:xfrm>
              <a:off x="3451833" y="1276552"/>
              <a:ext cx="1305094" cy="584775"/>
            </a:xfrm>
            <a:prstGeom prst="rect">
              <a:avLst/>
            </a:prstGeom>
            <a:noFill/>
          </p:spPr>
          <p:txBody>
            <a:bodyPr wrap="square" rtlCol="0">
              <a:spAutoFit/>
            </a:bodyPr>
            <a:lstStyle/>
            <a:p>
              <a:r>
                <a:rPr lang="en-US" sz="1600" dirty="0"/>
                <a:t>Surface resin gelled</a:t>
              </a:r>
            </a:p>
          </p:txBody>
        </p:sp>
        <p:cxnSp>
          <p:nvCxnSpPr>
            <p:cNvPr id="40" name="Straight Arrow Connector 39"/>
            <p:cNvCxnSpPr>
              <a:stCxn id="32" idx="1"/>
            </p:cNvCxnSpPr>
            <p:nvPr/>
          </p:nvCxnSpPr>
          <p:spPr>
            <a:xfrm flipH="1">
              <a:off x="2989645" y="1568940"/>
              <a:ext cx="462188" cy="2074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896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grpId="0" nodeType="afterEffect">
                                  <p:stCondLst>
                                    <p:cond delay="0"/>
                                  </p:stCondLst>
                                  <p:childTnLst>
                                    <p:animEffect transition="out" filter="fade">
                                      <p:cBhvr>
                                        <p:cTn id="9" dur="5000"/>
                                        <p:tgtEl>
                                          <p:spTgt spid="4"/>
                                        </p:tgtEl>
                                      </p:cBhvr>
                                    </p:animEffect>
                                    <p:set>
                                      <p:cBhvr>
                                        <p:cTn id="10" dur="1" fill="hold">
                                          <p:stCondLst>
                                            <p:cond delay="4999"/>
                                          </p:stCondLst>
                                        </p:cTn>
                                        <p:tgtEl>
                                          <p:spTgt spid="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3000"/>
                                        <p:tgtEl>
                                          <p:spTgt spid="14"/>
                                        </p:tgtEl>
                                      </p:cBhvr>
                                    </p:animEffect>
                                  </p:childTnLst>
                                </p:cTn>
                              </p:par>
                              <p:par>
                                <p:cTn id="14" presetID="10" presetClass="exit" presetSubtype="0" fill="hold" grpId="0" nodeType="withEffect">
                                  <p:stCondLst>
                                    <p:cond delay="0"/>
                                  </p:stCondLst>
                                  <p:childTnLst>
                                    <p:animEffect transition="out" filter="fade">
                                      <p:cBhvr>
                                        <p:cTn id="15" dur="3000"/>
                                        <p:tgtEl>
                                          <p:spTgt spid="5"/>
                                        </p:tgtEl>
                                      </p:cBhvr>
                                    </p:animEffect>
                                    <p:set>
                                      <p:cBhvr>
                                        <p:cTn id="16" dur="1" fill="hold">
                                          <p:stCondLst>
                                            <p:cond delay="2999"/>
                                          </p:stCondLst>
                                        </p:cTn>
                                        <p:tgtEl>
                                          <p:spTgt spid="5"/>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3000"/>
                                        <p:tgtEl>
                                          <p:spTgt spid="16"/>
                                        </p:tgtEl>
                                      </p:cBhvr>
                                    </p:animEffect>
                                  </p:childTnLst>
                                </p:cTn>
                              </p:par>
                            </p:childTnLst>
                          </p:cTn>
                        </p:par>
                        <p:par>
                          <p:cTn id="20" fill="hold">
                            <p:stCondLst>
                              <p:cond delay="5000"/>
                            </p:stCondLst>
                            <p:childTnLst>
                              <p:par>
                                <p:cTn id="21" presetID="1" presetClass="exit"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5000"/>
                            </p:stCondLst>
                            <p:childTnLst>
                              <p:par>
                                <p:cTn id="24" presetID="1" presetClass="entr" presetSubtype="0" fill="hold" nodeType="after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0"/>
                                        <p:tgtEl>
                                          <p:spTgt spid="23"/>
                                        </p:tgtEl>
                                      </p:cBhvr>
                                    </p:animEffec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0"/>
                                        <p:tgtEl>
                                          <p:spTgt spid="30"/>
                                        </p:tgtEl>
                                      </p:cBhvr>
                                    </p:animEffect>
                                  </p:childTnLst>
                                </p:cTn>
                              </p:par>
                            </p:childTnLst>
                          </p:cTn>
                        </p:par>
                        <p:par>
                          <p:cTn id="43" fill="hold">
                            <p:stCondLst>
                              <p:cond delay="10000"/>
                            </p:stCondLst>
                            <p:childTnLst>
                              <p:par>
                                <p:cTn id="44" presetID="1" presetClass="exit" presetSubtype="0" fill="hold" grpId="0" nodeType="afterEffect">
                                  <p:stCondLst>
                                    <p:cond delay="0"/>
                                  </p:stCondLst>
                                  <p:childTnLst>
                                    <p:set>
                                      <p:cBhvr>
                                        <p:cTn id="45" dur="1" fill="hold">
                                          <p:stCondLst>
                                            <p:cond delay="0"/>
                                          </p:stCondLst>
                                        </p:cTn>
                                        <p:tgtEl>
                                          <p:spTgt spid="17"/>
                                        </p:tgtEl>
                                        <p:attrNameLst>
                                          <p:attrName>style.visibility</p:attrName>
                                        </p:attrNameLst>
                                      </p:cBhvr>
                                      <p:to>
                                        <p:strVal val="hidden"/>
                                      </p:to>
                                    </p:set>
                                  </p:childTnLst>
                                </p:cTn>
                              </p:par>
                            </p:childTnLst>
                          </p:cTn>
                        </p:par>
                        <p:par>
                          <p:cTn id="46" fill="hold">
                            <p:stCondLst>
                              <p:cond delay="10000"/>
                            </p:stCondLst>
                            <p:childTnLst>
                              <p:par>
                                <p:cTn id="47" presetID="1" presetClass="entr" presetSubtype="0" fill="hold" nodeType="after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4" grpId="0" animBg="1"/>
      <p:bldP spid="5" grpId="0" animBg="1"/>
      <p:bldP spid="14" grpId="0" animBg="1"/>
      <p:bldP spid="16" grpId="0" animBg="1"/>
      <p:bldP spid="17" grpId="0" animBg="1"/>
      <p:bldP spid="17" grpId="1" animBg="1"/>
      <p:bldP spid="23" grpId="0" animBg="1"/>
      <p:bldP spid="24"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 </a:t>
            </a:r>
            <a:r>
              <a:rPr lang="en-US" dirty="0" smtClean="0"/>
              <a:t>Ply (BP) </a:t>
            </a:r>
            <a:r>
              <a:rPr lang="en-US" dirty="0"/>
              <a:t>Concept</a:t>
            </a:r>
          </a:p>
        </p:txBody>
      </p:sp>
      <p:sp>
        <p:nvSpPr>
          <p:cNvPr id="3" name="Content Placeholder 2"/>
          <p:cNvSpPr>
            <a:spLocks noGrp="1"/>
          </p:cNvSpPr>
          <p:nvPr>
            <p:ph idx="1"/>
          </p:nvPr>
        </p:nvSpPr>
        <p:spPr>
          <a:xfrm>
            <a:off x="495300" y="1243844"/>
            <a:ext cx="11201400" cy="4525963"/>
          </a:xfrm>
        </p:spPr>
        <p:txBody>
          <a:bodyPr/>
          <a:lstStyle/>
          <a:p>
            <a:r>
              <a:rPr lang="en-US" dirty="0"/>
              <a:t>Goal: Reduce resin mixing during primary cure</a:t>
            </a:r>
          </a:p>
          <a:p>
            <a:r>
              <a:rPr lang="en-US" dirty="0"/>
              <a:t>Approach: </a:t>
            </a:r>
          </a:p>
          <a:p>
            <a:pPr lvl="1"/>
            <a:r>
              <a:rPr lang="en-US" dirty="0">
                <a:ea typeface="ＭＳ Ｐゴシック"/>
              </a:rPr>
              <a:t>Make thin, conventional, prepreg tape</a:t>
            </a:r>
          </a:p>
          <a:p>
            <a:pPr lvl="1"/>
            <a:r>
              <a:rPr lang="en-US" dirty="0">
                <a:ea typeface="ＭＳ Ｐゴシック"/>
              </a:rPr>
              <a:t>Advance </a:t>
            </a:r>
            <a:r>
              <a:rPr lang="en-US" dirty="0" smtClean="0">
                <a:ea typeface="ＭＳ Ｐゴシック"/>
              </a:rPr>
              <a:t>degree of cure (</a:t>
            </a:r>
            <a:r>
              <a:rPr lang="en-US" dirty="0" err="1" smtClean="0">
                <a:ea typeface="ＭＳ Ｐゴシック"/>
              </a:rPr>
              <a:t>DoC</a:t>
            </a:r>
            <a:r>
              <a:rPr lang="en-US" dirty="0" smtClean="0">
                <a:ea typeface="ＭＳ Ｐゴシック"/>
              </a:rPr>
              <a:t>) / </a:t>
            </a:r>
            <a:r>
              <a:rPr lang="en-US" smtClean="0">
                <a:ea typeface="ＭＳ Ｐゴシック"/>
              </a:rPr>
              <a:t>B-stage matrix </a:t>
            </a:r>
            <a:r>
              <a:rPr lang="en-US" dirty="0" smtClean="0">
                <a:ea typeface="ＭＳ Ｐゴシック"/>
              </a:rPr>
              <a:t>resin</a:t>
            </a:r>
            <a:endParaRPr lang="en-US" dirty="0">
              <a:ea typeface="ＭＳ Ｐゴシック"/>
            </a:endParaRPr>
          </a:p>
          <a:p>
            <a:pPr lvl="1"/>
            <a:r>
              <a:rPr lang="en-US" dirty="0"/>
              <a:t>Place at ER/Conventional interface</a:t>
            </a:r>
          </a:p>
          <a:p>
            <a:r>
              <a:rPr lang="en-US" dirty="0"/>
              <a:t>Result</a:t>
            </a:r>
          </a:p>
          <a:p>
            <a:pPr lvl="1"/>
            <a:r>
              <a:rPr lang="en-US" dirty="0"/>
              <a:t>Measure bond performance of joined panels</a:t>
            </a:r>
          </a:p>
        </p:txBody>
      </p:sp>
      <p:grpSp>
        <p:nvGrpSpPr>
          <p:cNvPr id="14" name="Group 13"/>
          <p:cNvGrpSpPr/>
          <p:nvPr/>
        </p:nvGrpSpPr>
        <p:grpSpPr>
          <a:xfrm>
            <a:off x="2460175" y="5081308"/>
            <a:ext cx="7801432" cy="1484712"/>
            <a:chOff x="2650675" y="5093090"/>
            <a:chExt cx="7801432" cy="1484712"/>
          </a:xfrm>
        </p:grpSpPr>
        <p:sp>
          <p:nvSpPr>
            <p:cNvPr id="5" name="TextBox 86"/>
            <p:cNvSpPr txBox="1">
              <a:spLocks noChangeArrowheads="1"/>
            </p:cNvSpPr>
            <p:nvPr/>
          </p:nvSpPr>
          <p:spPr bwMode="auto">
            <a:xfrm>
              <a:off x="8401477" y="5361771"/>
              <a:ext cx="205063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l" defTabSz="3686083"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mn-cs"/>
                </a:rPr>
                <a:t>conventional materials (uncured)</a:t>
              </a:r>
            </a:p>
          </p:txBody>
        </p:sp>
        <p:sp>
          <p:nvSpPr>
            <p:cNvPr id="6" name="Rectangle 5"/>
            <p:cNvSpPr/>
            <p:nvPr/>
          </p:nvSpPr>
          <p:spPr bwMode="auto">
            <a:xfrm flipV="1">
              <a:off x="5022117" y="5774655"/>
              <a:ext cx="2602626" cy="378184"/>
            </a:xfrm>
            <a:prstGeom prst="rect">
              <a:avLst/>
            </a:prstGeom>
            <a:solidFill>
              <a:srgbClr val="6CA644"/>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bwMode="auto">
            <a:xfrm flipV="1">
              <a:off x="5022117" y="5588636"/>
              <a:ext cx="2602626" cy="96652"/>
            </a:xfrm>
            <a:prstGeom prst="rect">
              <a:avLst/>
            </a:prstGeom>
            <a:solidFill>
              <a:srgbClr val="0070C0">
                <a:alpha val="77000"/>
              </a:srgbClr>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cxnSp>
          <p:nvCxnSpPr>
            <p:cNvPr id="8" name="Curved Connector 7"/>
            <p:cNvCxnSpPr/>
            <p:nvPr/>
          </p:nvCxnSpPr>
          <p:spPr>
            <a:xfrm rot="10800000">
              <a:off x="3990289" y="5304602"/>
              <a:ext cx="1249676" cy="335385"/>
            </a:xfrm>
            <a:prstGeom prst="curvedConnector3">
              <a:avLst>
                <a:gd name="adj1" fmla="val 50000"/>
              </a:avLst>
            </a:prstGeom>
            <a:noFill/>
            <a:ln w="6350" cap="flat" cmpd="sng" algn="ctr">
              <a:solidFill>
                <a:sysClr val="windowText" lastClr="000000"/>
              </a:solidFill>
              <a:prstDash val="solid"/>
              <a:miter lim="800000"/>
              <a:headEnd type="oval"/>
            </a:ln>
            <a:effectLst/>
          </p:spPr>
        </p:cxnSp>
        <p:sp>
          <p:nvSpPr>
            <p:cNvPr id="9" name="TextBox 88"/>
            <p:cNvSpPr txBox="1">
              <a:spLocks noChangeArrowheads="1"/>
            </p:cNvSpPr>
            <p:nvPr/>
          </p:nvSpPr>
          <p:spPr bwMode="auto">
            <a:xfrm>
              <a:off x="2865831" y="5093090"/>
              <a:ext cx="1591448" cy="614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ctr" defTabSz="3686083" rtl="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4037FB"/>
                  </a:solidFill>
                  <a:effectLst/>
                  <a:uLnTx/>
                  <a:uFillTx/>
                  <a:latin typeface="Calibri" panose="020F0502020204030204" pitchFamily="34" charset="0"/>
                  <a:ea typeface="+mn-ea"/>
                  <a:cs typeface="+mn-cs"/>
                </a:rPr>
                <a:t>ER Ply</a:t>
              </a:r>
            </a:p>
          </p:txBody>
        </p:sp>
        <p:cxnSp>
          <p:nvCxnSpPr>
            <p:cNvPr id="10" name="Curved Connector 9"/>
            <p:cNvCxnSpPr/>
            <p:nvPr/>
          </p:nvCxnSpPr>
          <p:spPr>
            <a:xfrm flipV="1">
              <a:off x="7487369" y="5684937"/>
              <a:ext cx="903259" cy="353557"/>
            </a:xfrm>
            <a:prstGeom prst="curvedConnector3">
              <a:avLst>
                <a:gd name="adj1" fmla="val 50000"/>
              </a:avLst>
            </a:prstGeom>
            <a:noFill/>
            <a:ln w="6350" cap="flat" cmpd="sng" algn="ctr">
              <a:solidFill>
                <a:sysClr val="windowText" lastClr="000000"/>
              </a:solidFill>
              <a:prstDash val="solid"/>
              <a:miter lim="800000"/>
              <a:headEnd type="oval"/>
            </a:ln>
            <a:effectLst/>
          </p:spPr>
        </p:cxnSp>
        <p:sp>
          <p:nvSpPr>
            <p:cNvPr id="11" name="Rectangle 10"/>
            <p:cNvSpPr/>
            <p:nvPr/>
          </p:nvSpPr>
          <p:spPr bwMode="auto">
            <a:xfrm flipV="1">
              <a:off x="5022117" y="5684937"/>
              <a:ext cx="2602626" cy="96652"/>
            </a:xfrm>
            <a:prstGeom prst="rect">
              <a:avLst/>
            </a:prstGeom>
            <a:solidFill>
              <a:srgbClr val="C55A11">
                <a:alpha val="77000"/>
              </a:srgbClr>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12" name="TextBox 88"/>
            <p:cNvSpPr txBox="1">
              <a:spLocks noChangeArrowheads="1"/>
            </p:cNvSpPr>
            <p:nvPr/>
          </p:nvSpPr>
          <p:spPr bwMode="auto">
            <a:xfrm>
              <a:off x="2650675" y="5963747"/>
              <a:ext cx="1591448" cy="614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ctr" defTabSz="3686083" rtl="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C55A11"/>
                  </a:solidFill>
                  <a:effectLst/>
                  <a:uLnTx/>
                  <a:uFillTx/>
                  <a:latin typeface="Calibri" panose="020F0502020204030204" pitchFamily="34" charset="0"/>
                  <a:ea typeface="+mn-ea"/>
                  <a:cs typeface="+mn-cs"/>
                </a:rPr>
                <a:t>Barrier Ply</a:t>
              </a:r>
            </a:p>
          </p:txBody>
        </p:sp>
        <p:cxnSp>
          <p:nvCxnSpPr>
            <p:cNvPr id="13" name="Curved Connector 12"/>
            <p:cNvCxnSpPr/>
            <p:nvPr/>
          </p:nvCxnSpPr>
          <p:spPr>
            <a:xfrm rot="10800000" flipV="1">
              <a:off x="4088103" y="5729351"/>
              <a:ext cx="1165199" cy="423488"/>
            </a:xfrm>
            <a:prstGeom prst="curvedConnector3">
              <a:avLst>
                <a:gd name="adj1" fmla="val 50000"/>
              </a:avLst>
            </a:prstGeom>
            <a:noFill/>
            <a:ln w="6350" cap="flat" cmpd="sng" algn="ctr">
              <a:solidFill>
                <a:sysClr val="windowText" lastClr="000000"/>
              </a:solidFill>
              <a:prstDash val="solid"/>
              <a:miter lim="800000"/>
              <a:headEnd type="oval"/>
            </a:ln>
            <a:effectLst/>
          </p:spPr>
        </p:cxnSp>
      </p:grpSp>
    </p:spTree>
    <p:extLst>
      <p:ext uri="{BB962C8B-B14F-4D97-AF65-F5344CB8AC3E}">
        <p14:creationId xmlns:p14="http://schemas.microsoft.com/office/powerpoint/2010/main" val="345816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 Ply Precursors</a:t>
            </a:r>
          </a:p>
        </p:txBody>
      </p:sp>
      <p:sp>
        <p:nvSpPr>
          <p:cNvPr id="3" name="Content Placeholder 2"/>
          <p:cNvSpPr>
            <a:spLocks noGrp="1"/>
          </p:cNvSpPr>
          <p:nvPr>
            <p:ph idx="1"/>
          </p:nvPr>
        </p:nvSpPr>
        <p:spPr>
          <a:xfrm>
            <a:off x="609600" y="1390653"/>
            <a:ext cx="5572125" cy="4525963"/>
          </a:xfrm>
        </p:spPr>
        <p:txBody>
          <a:bodyPr/>
          <a:lstStyle/>
          <a:p>
            <a:r>
              <a:rPr lang="en-US" sz="2400" dirty="0"/>
              <a:t>Kaneka API-60 Part A</a:t>
            </a:r>
          </a:p>
          <a:p>
            <a:pPr lvl="1"/>
            <a:r>
              <a:rPr lang="en-US" sz="2000" dirty="0">
                <a:ea typeface="ＭＳ Ｐゴシック"/>
              </a:rPr>
              <a:t>~65% tetrafunctional epoxy</a:t>
            </a:r>
          </a:p>
          <a:p>
            <a:pPr lvl="1"/>
            <a:r>
              <a:rPr lang="en-US" sz="2000" dirty="0"/>
              <a:t>~20% trifunctional epoxy</a:t>
            </a:r>
          </a:p>
          <a:p>
            <a:pPr lvl="1"/>
            <a:r>
              <a:rPr lang="en-US" sz="2000" dirty="0">
                <a:ea typeface="ＭＳ Ｐゴシック"/>
              </a:rPr>
              <a:t>~15% proprietary toughener</a:t>
            </a:r>
          </a:p>
          <a:p>
            <a:pPr lvl="1"/>
            <a:r>
              <a:rPr lang="en-US" sz="2000" dirty="0"/>
              <a:t>Epoxy equivalent weight </a:t>
            </a:r>
          </a:p>
          <a:p>
            <a:pPr marL="457200" lvl="1" indent="0">
              <a:buNone/>
            </a:pPr>
            <a:r>
              <a:rPr lang="en-US" sz="2000" dirty="0">
                <a:ea typeface="ＭＳ Ｐゴシック"/>
              </a:rPr>
              <a:t>    (EEW) = 131 g/mol</a:t>
            </a:r>
            <a:endParaRPr lang="en-US" sz="2000">
              <a:ea typeface="ＭＳ Ｐゴシック"/>
            </a:endParaRPr>
          </a:p>
          <a:p>
            <a:pPr marL="0" indent="0">
              <a:buNone/>
            </a:pPr>
            <a:endParaRPr lang="en-US" sz="2000" dirty="0"/>
          </a:p>
          <a:p>
            <a:r>
              <a:rPr lang="en-US" sz="2400" dirty="0"/>
              <a:t>4,4’ </a:t>
            </a:r>
            <a:r>
              <a:rPr lang="en-US" sz="2400" dirty="0" err="1"/>
              <a:t>Diaminophenylsulfone</a:t>
            </a:r>
            <a:r>
              <a:rPr lang="en-US" sz="2400" dirty="0"/>
              <a:t> (DDS)</a:t>
            </a:r>
          </a:p>
          <a:p>
            <a:pPr lvl="1"/>
            <a:r>
              <a:rPr lang="en-US" sz="2000" dirty="0"/>
              <a:t>Kaneka Corporation</a:t>
            </a:r>
          </a:p>
          <a:p>
            <a:pPr lvl="1"/>
            <a:r>
              <a:rPr lang="en-US" sz="2000" dirty="0"/>
              <a:t>Melting Point ~</a:t>
            </a:r>
            <a:r>
              <a:rPr lang="en-US" sz="2000" dirty="0">
                <a:latin typeface="+mj-lt"/>
              </a:rPr>
              <a:t>170 - 175 </a:t>
            </a:r>
            <a:r>
              <a:rPr lang="en-US" sz="2000" dirty="0">
                <a:latin typeface="+mj-lt"/>
                <a:ea typeface="Ebrima" panose="02000000000000000000" pitchFamily="2" charset="0"/>
                <a:cs typeface="Ebrima" panose="02000000000000000000" pitchFamily="2" charset="0"/>
              </a:rPr>
              <a:t>°C</a:t>
            </a:r>
          </a:p>
          <a:p>
            <a:pPr lvl="1"/>
            <a:r>
              <a:rPr lang="en-US" sz="2000" dirty="0">
                <a:ea typeface="ＭＳ Ｐゴシック"/>
              </a:rPr>
              <a:t>EEW = 62.1 g/mol</a:t>
            </a:r>
          </a:p>
          <a:p>
            <a:pPr lvl="1"/>
            <a:endParaRPr lang="en-US" sz="2000" dirty="0"/>
          </a:p>
          <a:p>
            <a:r>
              <a:rPr lang="en-US" sz="2400" b="1" dirty="0"/>
              <a:t>Conventional formulation: r = 0.8</a:t>
            </a:r>
          </a:p>
        </p:txBody>
      </p:sp>
      <p:pic>
        <p:nvPicPr>
          <p:cNvPr id="4" name="Picture 3" descr="https://www.sigmaaldrich.com/content/dam/sigma-aldrich/structure1/186/mfcd00661161.eps/_jcr_content/renditions/mfcd00661161-large.png"/>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30208" y="1828705"/>
            <a:ext cx="3156556" cy="1289339"/>
          </a:xfrm>
          <a:prstGeom prst="rect">
            <a:avLst/>
          </a:prstGeom>
          <a:noFill/>
          <a:ln>
            <a:noFill/>
          </a:ln>
        </p:spPr>
      </p:pic>
      <p:pic>
        <p:nvPicPr>
          <p:cNvPr id="5" name="Picture 4" descr="https://www.sigmaaldrich.com/content/dam/sigma-aldrich/structure7/173/mfcd00192036.eps/_jcr_content/renditions/mfcd00192036-large.png"/>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9826" y="1880502"/>
            <a:ext cx="2183273" cy="1237542"/>
          </a:xfrm>
          <a:prstGeom prst="rect">
            <a:avLst/>
          </a:prstGeom>
          <a:noFill/>
          <a:ln>
            <a:noFill/>
          </a:ln>
        </p:spPr>
      </p:pic>
      <p:pic>
        <p:nvPicPr>
          <p:cNvPr id="6" name="Picture 5"/>
          <p:cNvPicPr>
            <a:picLocks noChangeAspect="1"/>
          </p:cNvPicPr>
          <p:nvPr/>
        </p:nvPicPr>
        <p:blipFill>
          <a:blip r:embed="rId5"/>
          <a:stretch>
            <a:fillRect/>
          </a:stretch>
        </p:blipFill>
        <p:spPr>
          <a:xfrm>
            <a:off x="7221514" y="3975199"/>
            <a:ext cx="2730500" cy="1638300"/>
          </a:xfrm>
          <a:prstGeom prst="rect">
            <a:avLst/>
          </a:prstGeom>
        </p:spPr>
      </p:pic>
    </p:spTree>
    <p:extLst>
      <p:ext uri="{BB962C8B-B14F-4D97-AF65-F5344CB8AC3E}">
        <p14:creationId xmlns:p14="http://schemas.microsoft.com/office/powerpoint/2010/main" val="3303969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Barrier Ply Preparation </a:t>
            </a:r>
          </a:p>
        </p:txBody>
      </p:sp>
      <p:sp>
        <p:nvSpPr>
          <p:cNvPr id="3" name="Content Placeholder 2"/>
          <p:cNvSpPr>
            <a:spLocks noGrp="1"/>
          </p:cNvSpPr>
          <p:nvPr>
            <p:ph idx="1"/>
          </p:nvPr>
        </p:nvSpPr>
        <p:spPr>
          <a:xfrm>
            <a:off x="609600" y="1524003"/>
            <a:ext cx="10972800" cy="4525963"/>
          </a:xfrm>
        </p:spPr>
        <p:txBody>
          <a:bodyPr/>
          <a:lstStyle/>
          <a:p>
            <a:r>
              <a:rPr lang="en-US" sz="2800" dirty="0">
                <a:ea typeface="ＭＳ Ｐゴシック"/>
              </a:rPr>
              <a:t>Material: IM7G/API-60 (DDS) r = 0.8</a:t>
            </a:r>
          </a:p>
          <a:p>
            <a:pPr lvl="1"/>
            <a:r>
              <a:rPr lang="en-US" sz="2400" dirty="0"/>
              <a:t>Initial cure state: 5% </a:t>
            </a:r>
            <a:r>
              <a:rPr lang="en-US" sz="2400" dirty="0" err="1" smtClean="0"/>
              <a:t>DoC</a:t>
            </a:r>
            <a:endParaRPr lang="en-US" sz="2400" dirty="0"/>
          </a:p>
          <a:p>
            <a:pPr lvl="1"/>
            <a:r>
              <a:rPr lang="en-US" sz="2400" dirty="0"/>
              <a:t>Fiber areal weight (FAW): 45 g/m</a:t>
            </a:r>
            <a:r>
              <a:rPr lang="en-US" sz="2400" baseline="30000" dirty="0"/>
              <a:t>2</a:t>
            </a:r>
            <a:endParaRPr lang="en-US" sz="2400" dirty="0"/>
          </a:p>
          <a:p>
            <a:pPr lvl="1"/>
            <a:r>
              <a:rPr lang="en-US" sz="2400" dirty="0"/>
              <a:t>Resin content: ~50 </a:t>
            </a:r>
            <a:r>
              <a:rPr lang="en-US" sz="2400" dirty="0" err="1"/>
              <a:t>wt</a:t>
            </a:r>
            <a:r>
              <a:rPr lang="en-US" sz="2400" dirty="0"/>
              <a:t>%</a:t>
            </a:r>
          </a:p>
          <a:p>
            <a:pPr lvl="1"/>
            <a:r>
              <a:rPr lang="en-US" sz="2400" dirty="0"/>
              <a:t>Thickness: 75-100 µm</a:t>
            </a:r>
          </a:p>
          <a:p>
            <a:r>
              <a:rPr lang="en-US" sz="2800" dirty="0"/>
              <a:t>Advance </a:t>
            </a:r>
            <a:r>
              <a:rPr lang="en-US" sz="2800" dirty="0" err="1"/>
              <a:t>DoC</a:t>
            </a:r>
            <a:r>
              <a:rPr lang="en-US" sz="2800" dirty="0"/>
              <a:t> to improve barrier properties</a:t>
            </a:r>
          </a:p>
          <a:p>
            <a:pPr lvl="1"/>
            <a:r>
              <a:rPr lang="en-US" sz="2400" dirty="0"/>
              <a:t>Heated in convection oven at 110 </a:t>
            </a:r>
            <a:r>
              <a:rPr lang="en-US" sz="2400" dirty="0">
                <a:ea typeface="Ebrima" panose="02000000000000000000" pitchFamily="2" charset="0"/>
                <a:cs typeface="Ebrima" panose="02000000000000000000" pitchFamily="2" charset="0"/>
              </a:rPr>
              <a:t>°C between caul plates for uniformity</a:t>
            </a:r>
            <a:r>
              <a:rPr lang="en-US" sz="2400" dirty="0"/>
              <a:t> </a:t>
            </a:r>
          </a:p>
          <a:p>
            <a:pPr lvl="1"/>
            <a:r>
              <a:rPr lang="en-US" sz="2400" dirty="0">
                <a:ea typeface="ＭＳ Ｐゴシック"/>
              </a:rPr>
              <a:t>Final cure state depends on hold time:</a:t>
            </a:r>
          </a:p>
          <a:p>
            <a:pPr lvl="2"/>
            <a:r>
              <a:rPr lang="en-US" sz="2000" dirty="0"/>
              <a:t>150 min </a:t>
            </a:r>
            <a:r>
              <a:rPr lang="en-US" sz="2000" dirty="0">
                <a:sym typeface="Wingdings" panose="05000000000000000000" pitchFamily="2" charset="2"/>
              </a:rPr>
              <a:t> 15% </a:t>
            </a:r>
            <a:r>
              <a:rPr lang="en-US" sz="2000" dirty="0" err="1">
                <a:sym typeface="Wingdings" panose="05000000000000000000" pitchFamily="2" charset="2"/>
              </a:rPr>
              <a:t>DoC</a:t>
            </a:r>
            <a:endParaRPr lang="en-US" sz="2000" dirty="0"/>
          </a:p>
          <a:p>
            <a:pPr lvl="2"/>
            <a:r>
              <a:rPr lang="en-US" sz="2000" dirty="0"/>
              <a:t>225 min </a:t>
            </a:r>
            <a:r>
              <a:rPr lang="en-US" sz="2000" dirty="0">
                <a:sym typeface="Wingdings" panose="05000000000000000000" pitchFamily="2" charset="2"/>
              </a:rPr>
              <a:t> 25% </a:t>
            </a:r>
            <a:r>
              <a:rPr lang="en-US" sz="2000" dirty="0" err="1">
                <a:sym typeface="Wingdings" panose="05000000000000000000" pitchFamily="2" charset="2"/>
              </a:rPr>
              <a:t>DoC</a:t>
            </a:r>
            <a:endParaRPr lang="en-US" sz="2000" dirty="0"/>
          </a:p>
          <a:p>
            <a:pPr lvl="2"/>
            <a:r>
              <a:rPr lang="en-US" sz="2000" dirty="0"/>
              <a:t>300 min </a:t>
            </a:r>
            <a:r>
              <a:rPr lang="en-US" sz="2000" dirty="0">
                <a:sym typeface="Wingdings" panose="05000000000000000000" pitchFamily="2" charset="2"/>
              </a:rPr>
              <a:t> 35% </a:t>
            </a:r>
            <a:r>
              <a:rPr lang="en-US" sz="2000" dirty="0" err="1">
                <a:sym typeface="Wingdings" panose="05000000000000000000" pitchFamily="2" charset="2"/>
              </a:rPr>
              <a:t>DoC</a:t>
            </a:r>
            <a:endParaRPr lang="en-US" sz="2000" dirty="0"/>
          </a:p>
        </p:txBody>
      </p:sp>
    </p:spTree>
    <p:extLst>
      <p:ext uri="{BB962C8B-B14F-4D97-AF65-F5344CB8AC3E}">
        <p14:creationId xmlns:p14="http://schemas.microsoft.com/office/powerpoint/2010/main" val="2364895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Preliminary Development and Testing</a:t>
            </a:r>
          </a:p>
        </p:txBody>
      </p:sp>
      <p:sp>
        <p:nvSpPr>
          <p:cNvPr id="3" name="Content Placeholder 2"/>
          <p:cNvSpPr>
            <a:spLocks noGrp="1"/>
          </p:cNvSpPr>
          <p:nvPr>
            <p:ph idx="1"/>
          </p:nvPr>
        </p:nvSpPr>
        <p:spPr>
          <a:xfrm>
            <a:off x="381000" y="1600203"/>
            <a:ext cx="6620113" cy="4525963"/>
          </a:xfrm>
        </p:spPr>
        <p:txBody>
          <a:bodyPr anchor="t"/>
          <a:lstStyle/>
          <a:p>
            <a:r>
              <a:rPr lang="en-US" sz="2000" dirty="0"/>
              <a:t>Two-step fabrication process</a:t>
            </a:r>
          </a:p>
          <a:p>
            <a:pPr marL="457200" lvl="1" indent="0">
              <a:buNone/>
            </a:pPr>
            <a:r>
              <a:rPr lang="en-US" sz="1600" dirty="0"/>
              <a:t>1. Fabricate panels with epoxy rich (ER) surfaces</a:t>
            </a:r>
          </a:p>
          <a:p>
            <a:pPr marL="457200" lvl="1" indent="0">
              <a:buNone/>
            </a:pPr>
            <a:r>
              <a:rPr lang="en-US" sz="1600" dirty="0"/>
              <a:t>2. Join panels with hardener rich  (HR) ply</a:t>
            </a:r>
          </a:p>
          <a:p>
            <a:r>
              <a:rPr lang="en-US" sz="2000" dirty="0"/>
              <a:t>Conventional material used in backer laminate</a:t>
            </a:r>
          </a:p>
          <a:p>
            <a:pPr lvl="1"/>
            <a:r>
              <a:rPr lang="en-US" sz="1600" dirty="0">
                <a:ea typeface="ＭＳ Ｐゴシック"/>
              </a:rPr>
              <a:t>Hexcel</a:t>
            </a:r>
            <a:r>
              <a:rPr lang="en-US" sz="1600" baseline="30000" dirty="0">
                <a:ea typeface="ＭＳ Ｐゴシック"/>
              </a:rPr>
              <a:t>®</a:t>
            </a:r>
            <a:r>
              <a:rPr lang="en-US" sz="1600" dirty="0">
                <a:ea typeface="ＭＳ Ｐゴシック"/>
              </a:rPr>
              <a:t> IM7/8552 prepreg </a:t>
            </a:r>
            <a:endParaRPr lang="en-US" sz="1600" dirty="0"/>
          </a:p>
          <a:p>
            <a:pPr lvl="1"/>
            <a:r>
              <a:rPr lang="en-US" sz="1600" dirty="0">
                <a:ea typeface="ＭＳ Ｐゴシック"/>
              </a:rPr>
              <a:t>190 g/m</a:t>
            </a:r>
            <a:r>
              <a:rPr lang="en-US" sz="1600" baseline="30000" dirty="0">
                <a:ea typeface="ＭＳ Ｐゴシック"/>
              </a:rPr>
              <a:t>2 </a:t>
            </a:r>
            <a:r>
              <a:rPr lang="en-US" sz="1600" dirty="0">
                <a:ea typeface="ＭＳ Ｐゴシック"/>
              </a:rPr>
              <a:t>fiber areal weight (FAW), 35% resin content</a:t>
            </a:r>
            <a:endParaRPr lang="en-US" sz="1600" baseline="30000" dirty="0">
              <a:ea typeface="ＭＳ Ｐゴシック"/>
            </a:endParaRPr>
          </a:p>
          <a:p>
            <a:r>
              <a:rPr lang="en-US" sz="2000" dirty="0"/>
              <a:t>Test parameters</a:t>
            </a:r>
          </a:p>
          <a:p>
            <a:pPr lvl="1"/>
            <a:r>
              <a:rPr lang="en-US" sz="1600" dirty="0">
                <a:ea typeface="ＭＳ Ｐゴシック"/>
              </a:rPr>
              <a:t>Presence of BP layer</a:t>
            </a:r>
          </a:p>
          <a:p>
            <a:pPr lvl="1"/>
            <a:r>
              <a:rPr lang="en-US" sz="1600" dirty="0">
                <a:ea typeface="ＭＳ Ｐゴシック"/>
              </a:rPr>
              <a:t>BP </a:t>
            </a:r>
            <a:r>
              <a:rPr lang="en-US" sz="1600" dirty="0" err="1">
                <a:ea typeface="ＭＳ Ｐゴシック"/>
              </a:rPr>
              <a:t>DoC</a:t>
            </a:r>
            <a:endParaRPr lang="en-US" sz="1600" dirty="0">
              <a:ea typeface="ＭＳ Ｐゴシック"/>
            </a:endParaRPr>
          </a:p>
          <a:p>
            <a:pPr lvl="1"/>
            <a:r>
              <a:rPr lang="en-US" sz="1600" dirty="0"/>
              <a:t>ER layer thickness </a:t>
            </a:r>
          </a:p>
          <a:p>
            <a:r>
              <a:rPr lang="en-US" sz="2000" dirty="0"/>
              <a:t>Rapid screening with End-Notched Flexure (ENF) test</a:t>
            </a:r>
          </a:p>
          <a:p>
            <a:pPr lvl="1"/>
            <a:r>
              <a:rPr lang="en-US" sz="1600" dirty="0"/>
              <a:t>Mode-II (Shear) Fracture Toughness</a:t>
            </a:r>
          </a:p>
          <a:p>
            <a:pPr lvl="1"/>
            <a:r>
              <a:rPr lang="en-US" sz="1600" dirty="0"/>
              <a:t>Simple specimen fabrication and testing</a:t>
            </a:r>
          </a:p>
        </p:txBody>
      </p:sp>
      <p:grpSp>
        <p:nvGrpSpPr>
          <p:cNvPr id="6" name="Group 5"/>
          <p:cNvGrpSpPr/>
          <p:nvPr/>
        </p:nvGrpSpPr>
        <p:grpSpPr>
          <a:xfrm>
            <a:off x="7655094" y="2053388"/>
            <a:ext cx="2916436" cy="1671628"/>
            <a:chOff x="1989133" y="5136902"/>
            <a:chExt cx="2916436" cy="1185951"/>
          </a:xfrm>
        </p:grpSpPr>
        <p:sp>
          <p:nvSpPr>
            <p:cNvPr id="22" name="Rectangle 21"/>
            <p:cNvSpPr/>
            <p:nvPr/>
          </p:nvSpPr>
          <p:spPr bwMode="auto">
            <a:xfrm>
              <a:off x="1989133" y="5136902"/>
              <a:ext cx="2916436" cy="382565"/>
            </a:xfrm>
            <a:prstGeom prst="rect">
              <a:avLst/>
            </a:prstGeom>
            <a:pattFill prst="pct90">
              <a:fgClr>
                <a:schemeClr val="tx1">
                  <a:lumMod val="85000"/>
                  <a:lumOff val="1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p:cNvSpPr/>
            <p:nvPr/>
          </p:nvSpPr>
          <p:spPr bwMode="auto">
            <a:xfrm>
              <a:off x="1989133" y="5938921"/>
              <a:ext cx="2916436" cy="383932"/>
            </a:xfrm>
            <a:prstGeom prst="rect">
              <a:avLst/>
            </a:prstGeom>
            <a:pattFill prst="pct90">
              <a:fgClr>
                <a:schemeClr val="tx1">
                  <a:lumMod val="85000"/>
                  <a:lumOff val="1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11"/>
            <p:cNvSpPr txBox="1">
              <a:spLocks noChangeArrowheads="1"/>
            </p:cNvSpPr>
            <p:nvPr/>
          </p:nvSpPr>
          <p:spPr bwMode="auto">
            <a:xfrm>
              <a:off x="1989133" y="5136902"/>
              <a:ext cx="2916436" cy="21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Hexcel IM7/8552 backer laminate</a:t>
              </a:r>
            </a:p>
          </p:txBody>
        </p:sp>
        <p:sp>
          <p:nvSpPr>
            <p:cNvPr id="28" name="TextBox 19"/>
            <p:cNvSpPr txBox="1">
              <a:spLocks noChangeArrowheads="1"/>
            </p:cNvSpPr>
            <p:nvPr/>
          </p:nvSpPr>
          <p:spPr bwMode="auto">
            <a:xfrm>
              <a:off x="1989133" y="5985999"/>
              <a:ext cx="2916436" cy="21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Hexcel IM7/8552 backer laminate</a:t>
              </a:r>
            </a:p>
          </p:txBody>
        </p:sp>
        <p:sp>
          <p:nvSpPr>
            <p:cNvPr id="40" name="Rectangle 39"/>
            <p:cNvSpPr/>
            <p:nvPr/>
          </p:nvSpPr>
          <p:spPr bwMode="auto">
            <a:xfrm>
              <a:off x="1989133" y="5506466"/>
              <a:ext cx="2916436" cy="1243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Rectangle 40"/>
            <p:cNvSpPr/>
            <p:nvPr/>
          </p:nvSpPr>
          <p:spPr bwMode="auto">
            <a:xfrm>
              <a:off x="1989133" y="5633065"/>
              <a:ext cx="2916436" cy="18288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TextBox 24"/>
            <p:cNvSpPr txBox="1">
              <a:spLocks noChangeArrowheads="1"/>
            </p:cNvSpPr>
            <p:nvPr/>
          </p:nvSpPr>
          <p:spPr bwMode="auto">
            <a:xfrm>
              <a:off x="2565124" y="5446813"/>
              <a:ext cx="1617270" cy="21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Epoxy Rich Ply</a:t>
              </a:r>
            </a:p>
          </p:txBody>
        </p:sp>
        <p:sp>
          <p:nvSpPr>
            <p:cNvPr id="51" name="TextBox 24"/>
            <p:cNvSpPr txBox="1">
              <a:spLocks noChangeArrowheads="1"/>
            </p:cNvSpPr>
            <p:nvPr/>
          </p:nvSpPr>
          <p:spPr bwMode="auto">
            <a:xfrm>
              <a:off x="2427019" y="5607136"/>
              <a:ext cx="1887486" cy="21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Hardener Rich Ply</a:t>
              </a:r>
            </a:p>
          </p:txBody>
        </p:sp>
        <p:sp>
          <p:nvSpPr>
            <p:cNvPr id="15" name="Rectangle 14"/>
            <p:cNvSpPr/>
            <p:nvPr/>
          </p:nvSpPr>
          <p:spPr bwMode="auto">
            <a:xfrm>
              <a:off x="1989133" y="5819387"/>
              <a:ext cx="2916436" cy="1243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24"/>
            <p:cNvSpPr txBox="1">
              <a:spLocks noChangeArrowheads="1"/>
            </p:cNvSpPr>
            <p:nvPr/>
          </p:nvSpPr>
          <p:spPr bwMode="auto">
            <a:xfrm>
              <a:off x="2671145" y="5775563"/>
              <a:ext cx="1511249" cy="21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Epoxy Rich Ply</a:t>
              </a:r>
            </a:p>
          </p:txBody>
        </p:sp>
      </p:grpSp>
      <p:grpSp>
        <p:nvGrpSpPr>
          <p:cNvPr id="5" name="Group 4"/>
          <p:cNvGrpSpPr/>
          <p:nvPr/>
        </p:nvGrpSpPr>
        <p:grpSpPr>
          <a:xfrm>
            <a:off x="7414337" y="4123869"/>
            <a:ext cx="3642360" cy="1685773"/>
            <a:chOff x="5538150" y="2158099"/>
            <a:chExt cx="3642360" cy="1685773"/>
          </a:xfrm>
        </p:grpSpPr>
        <p:sp>
          <p:nvSpPr>
            <p:cNvPr id="17" name="TextBox 16"/>
            <p:cNvSpPr txBox="1"/>
            <p:nvPr/>
          </p:nvSpPr>
          <p:spPr>
            <a:xfrm>
              <a:off x="5538150" y="2158099"/>
              <a:ext cx="34776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End-Notched Flexure (ENF) Test</a:t>
              </a:r>
            </a:p>
          </p:txBody>
        </p:sp>
        <p:grpSp>
          <p:nvGrpSpPr>
            <p:cNvPr id="18" name="Group 17">
              <a:extLst>
                <a:ext uri="{FF2B5EF4-FFF2-40B4-BE49-F238E27FC236}">
                  <a16:creationId xmlns:a16="http://schemas.microsoft.com/office/drawing/2014/main" id="{CB0EE15C-9044-4BDC-A010-2F58CFE83967}"/>
                </a:ext>
              </a:extLst>
            </p:cNvPr>
            <p:cNvGrpSpPr/>
            <p:nvPr/>
          </p:nvGrpSpPr>
          <p:grpSpPr>
            <a:xfrm>
              <a:off x="5845635" y="2863122"/>
              <a:ext cx="3334875" cy="980750"/>
              <a:chOff x="2160505" y="-129385"/>
              <a:chExt cx="7917675" cy="1894177"/>
            </a:xfrm>
          </p:grpSpPr>
          <p:grpSp>
            <p:nvGrpSpPr>
              <p:cNvPr id="19" name="Group 18">
                <a:extLst>
                  <a:ext uri="{FF2B5EF4-FFF2-40B4-BE49-F238E27FC236}">
                    <a16:creationId xmlns:a16="http://schemas.microsoft.com/office/drawing/2014/main" id="{8E489EFD-ABBD-40EF-BAFE-DB347EDEA9C5}"/>
                  </a:ext>
                </a:extLst>
              </p:cNvPr>
              <p:cNvGrpSpPr/>
              <p:nvPr/>
            </p:nvGrpSpPr>
            <p:grpSpPr>
              <a:xfrm>
                <a:off x="2160505" y="-129385"/>
                <a:ext cx="7917675" cy="1894177"/>
                <a:chOff x="1593795" y="-120391"/>
                <a:chExt cx="5840834" cy="1762520"/>
              </a:xfrm>
            </p:grpSpPr>
            <p:sp>
              <p:nvSpPr>
                <p:cNvPr id="24" name="Rectangle 23">
                  <a:extLst>
                    <a:ext uri="{FF2B5EF4-FFF2-40B4-BE49-F238E27FC236}">
                      <a16:creationId xmlns:a16="http://schemas.microsoft.com/office/drawing/2014/main" id="{A16FA177-3F6C-482D-ACAB-A7BBBE7EFFA0}"/>
                    </a:ext>
                  </a:extLst>
                </p:cNvPr>
                <p:cNvSpPr/>
                <p:nvPr/>
              </p:nvSpPr>
              <p:spPr bwMode="auto">
                <a:xfrm>
                  <a:off x="1593795" y="441010"/>
                  <a:ext cx="3390242" cy="473574"/>
                </a:xfrm>
                <a:prstGeom prst="rect">
                  <a:avLst/>
                </a:prstGeom>
                <a:pattFill prst="pct90">
                  <a:fgClr>
                    <a:schemeClr val="tx1">
                      <a:lumMod val="85000"/>
                      <a:lumOff val="1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A3A502B2-A9E0-420C-AFBA-EB8DFC8F8695}"/>
                    </a:ext>
                  </a:extLst>
                </p:cNvPr>
                <p:cNvSpPr/>
                <p:nvPr/>
              </p:nvSpPr>
              <p:spPr bwMode="auto">
                <a:xfrm>
                  <a:off x="1593795" y="1166860"/>
                  <a:ext cx="3390242" cy="475269"/>
                </a:xfrm>
                <a:prstGeom prst="rect">
                  <a:avLst/>
                </a:prstGeom>
                <a:pattFill prst="pct90">
                  <a:fgClr>
                    <a:schemeClr val="tx1">
                      <a:lumMod val="85000"/>
                      <a:lumOff val="1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530C2F2D-AF5B-447D-A7CD-374FFCA6A6CF}"/>
                    </a:ext>
                  </a:extLst>
                </p:cNvPr>
                <p:cNvSpPr/>
                <p:nvPr/>
              </p:nvSpPr>
              <p:spPr bwMode="auto">
                <a:xfrm>
                  <a:off x="1593795" y="914586"/>
                  <a:ext cx="3390241" cy="253943"/>
                </a:xfrm>
                <a:prstGeom prst="rect">
                  <a:avLst/>
                </a:prstGeom>
                <a:gradFill>
                  <a:gsLst>
                    <a:gs pos="0">
                      <a:schemeClr val="tx1">
                        <a:lumMod val="85000"/>
                        <a:lumOff val="15000"/>
                      </a:schemeClr>
                    </a:gs>
                    <a:gs pos="33000">
                      <a:srgbClr val="FF0000"/>
                    </a:gs>
                    <a:gs pos="66000">
                      <a:srgbClr val="FF0000"/>
                    </a:gs>
                    <a:gs pos="98000">
                      <a:schemeClr val="tx1">
                        <a:lumMod val="85000"/>
                        <a:lumOff val="15000"/>
                      </a:schemeClr>
                    </a:gs>
                  </a:gsLst>
                  <a:lin ang="5400000" scaled="1"/>
                </a:gradFill>
                <a:ln w="3175">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FC4EEE9E-3DC9-4F17-ADB2-4ECAE617061F}"/>
                    </a:ext>
                  </a:extLst>
                </p:cNvPr>
                <p:cNvSpPr/>
                <p:nvPr/>
              </p:nvSpPr>
              <p:spPr bwMode="auto">
                <a:xfrm>
                  <a:off x="4030908" y="1032164"/>
                  <a:ext cx="1117302" cy="0"/>
                </a:xfrm>
                <a:prstGeom prst="rect">
                  <a:avLst/>
                </a:prstGeom>
                <a:solidFill>
                  <a:srgbClr val="FF00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TextBox 51">
                  <a:extLst>
                    <a:ext uri="{FF2B5EF4-FFF2-40B4-BE49-F238E27FC236}">
                      <a16:creationId xmlns:a16="http://schemas.microsoft.com/office/drawing/2014/main" id="{7502FACE-8FDB-4271-A3EF-024F3D2D13DE}"/>
                    </a:ext>
                  </a:extLst>
                </p:cNvPr>
                <p:cNvSpPr txBox="1">
                  <a:spLocks noChangeArrowheads="1"/>
                </p:cNvSpPr>
                <p:nvPr/>
              </p:nvSpPr>
              <p:spPr bwMode="auto">
                <a:xfrm>
                  <a:off x="5482826" y="694647"/>
                  <a:ext cx="1951803" cy="78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Crack starte</a:t>
                  </a:r>
                  <a:r>
                    <a:rPr kumimoji="0" lang="en-US" sz="1400" b="0" i="0"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Times New Roman"/>
                    </a:rPr>
                    <a:t>r</a:t>
                  </a:r>
                  <a:endParaRPr kumimoji="0" lang="en-US" sz="2400" b="0" i="0"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Times New Roman"/>
                  </a:endParaRPr>
                </a:p>
              </p:txBody>
            </p:sp>
            <p:cxnSp>
              <p:nvCxnSpPr>
                <p:cNvPr id="33" name="Straight Arrow Connector 32">
                  <a:extLst>
                    <a:ext uri="{FF2B5EF4-FFF2-40B4-BE49-F238E27FC236}">
                      <a16:creationId xmlns:a16="http://schemas.microsoft.com/office/drawing/2014/main" id="{FD632513-D818-4DB7-A8D3-F695D0F511C4}"/>
                    </a:ext>
                  </a:extLst>
                </p:cNvPr>
                <p:cNvCxnSpPr/>
                <p:nvPr/>
              </p:nvCxnSpPr>
              <p:spPr bwMode="auto">
                <a:xfrm>
                  <a:off x="2712589" y="349121"/>
                  <a:ext cx="1184178"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58">
                  <a:extLst>
                    <a:ext uri="{FF2B5EF4-FFF2-40B4-BE49-F238E27FC236}">
                      <a16:creationId xmlns:a16="http://schemas.microsoft.com/office/drawing/2014/main" id="{4F970C29-4FC6-4931-AE6A-A4E13C45DD2E}"/>
                    </a:ext>
                  </a:extLst>
                </p:cNvPr>
                <p:cNvSpPr txBox="1">
                  <a:spLocks noChangeArrowheads="1"/>
                </p:cNvSpPr>
                <p:nvPr/>
              </p:nvSpPr>
              <p:spPr bwMode="auto">
                <a:xfrm>
                  <a:off x="1844776" y="-120391"/>
                  <a:ext cx="3064075" cy="34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Fiber direction</a:t>
                  </a:r>
                  <a:endParaRPr kumimoji="0" lang="en-US" sz="24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p:txBody>
            </p:sp>
          </p:grpSp>
          <p:cxnSp>
            <p:nvCxnSpPr>
              <p:cNvPr id="20" name="Straight Arrow Connector 19">
                <a:extLst>
                  <a:ext uri="{FF2B5EF4-FFF2-40B4-BE49-F238E27FC236}">
                    <a16:creationId xmlns:a16="http://schemas.microsoft.com/office/drawing/2014/main" id="{AC753B3F-857C-40FC-B0FA-972862C64BDA}"/>
                  </a:ext>
                </a:extLst>
              </p:cNvPr>
              <p:cNvCxnSpPr/>
              <p:nvPr/>
            </p:nvCxnSpPr>
            <p:spPr>
              <a:xfrm flipH="1" flipV="1">
                <a:off x="5566973" y="1417427"/>
                <a:ext cx="118925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68192FE-431A-43F0-9F74-F703851A12E9}"/>
                  </a:ext>
                </a:extLst>
              </p:cNvPr>
              <p:cNvCxnSpPr/>
              <p:nvPr/>
            </p:nvCxnSpPr>
            <p:spPr>
              <a:xfrm flipV="1">
                <a:off x="5566973" y="674641"/>
                <a:ext cx="10539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a:extLst>
                <a:ext uri="{FF2B5EF4-FFF2-40B4-BE49-F238E27FC236}">
                  <a16:creationId xmlns:a16="http://schemas.microsoft.com/office/drawing/2014/main" id="{FD632513-D818-4DB7-A8D3-F695D0F511C4}"/>
                </a:ext>
              </a:extLst>
            </p:cNvPr>
            <p:cNvCxnSpPr/>
            <p:nvPr/>
          </p:nvCxnSpPr>
          <p:spPr bwMode="auto">
            <a:xfrm>
              <a:off x="7897919" y="3505254"/>
              <a:ext cx="226586"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7608166" y="1570675"/>
            <a:ext cx="30102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Laminate Configuration</a:t>
            </a:r>
          </a:p>
        </p:txBody>
      </p:sp>
      <p:sp>
        <p:nvSpPr>
          <p:cNvPr id="38" name="TextBox 37"/>
          <p:cNvSpPr txBox="1"/>
          <p:nvPr/>
        </p:nvSpPr>
        <p:spPr>
          <a:xfrm>
            <a:off x="7665051" y="5809641"/>
            <a:ext cx="2877394" cy="738664"/>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Layup: [0]</a:t>
            </a:r>
            <a:r>
              <a:rPr kumimoji="0" lang="en-US" sz="1400" b="0" i="0" u="none" strike="noStrike" kern="1200" cap="none" spc="0" normalizeH="0" baseline="-25000" noProof="0">
                <a:ln>
                  <a:noFill/>
                </a:ln>
                <a:solidFill>
                  <a:srgbClr val="000000"/>
                </a:solidFill>
                <a:effectLst/>
                <a:uLnTx/>
                <a:uFillTx/>
                <a:latin typeface="Arial"/>
                <a:ea typeface="+mn-ea"/>
                <a:cs typeface="+mn-cs"/>
              </a:rPr>
              <a:t>24</a:t>
            </a:r>
            <a:endParaRPr kumimoji="0" lang="en-US" sz="14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Non-</a:t>
            </a:r>
            <a:r>
              <a:rPr kumimoji="0" lang="en-US" sz="1400" b="0" i="0" u="none" strike="noStrike" kern="1200" cap="none" spc="0" normalizeH="0" baseline="0" noProof="0" err="1">
                <a:ln>
                  <a:noFill/>
                </a:ln>
                <a:solidFill>
                  <a:srgbClr val="000000"/>
                </a:solidFill>
                <a:effectLst/>
                <a:uLnTx/>
                <a:uFillTx/>
                <a:latin typeface="Arial"/>
                <a:ea typeface="+mn-ea"/>
                <a:cs typeface="+mn-cs"/>
              </a:rPr>
              <a:t>Precracked</a:t>
            </a:r>
            <a:r>
              <a:rPr kumimoji="0" lang="en-US" sz="1400" b="0" i="0" u="none" strike="noStrike" kern="1200" cap="none" spc="0" normalizeH="0" baseline="0" noProof="0">
                <a:ln>
                  <a:noFill/>
                </a:ln>
                <a:solidFill>
                  <a:srgbClr val="000000"/>
                </a:solidFill>
                <a:effectLst/>
                <a:uLnTx/>
                <a:uFillTx/>
                <a:latin typeface="Arial"/>
                <a:ea typeface="+mn-ea"/>
                <a:cs typeface="+mn-cs"/>
              </a:rPr>
              <a:t> (NPC) vs </a:t>
            </a:r>
            <a:r>
              <a:rPr kumimoji="0" lang="en-US" sz="1400" b="0" i="0" u="none" strike="noStrike" kern="1200" cap="none" spc="0" normalizeH="0" baseline="0" noProof="0" err="1">
                <a:ln>
                  <a:noFill/>
                </a:ln>
                <a:solidFill>
                  <a:srgbClr val="000000"/>
                </a:solidFill>
                <a:effectLst/>
                <a:uLnTx/>
                <a:uFillTx/>
                <a:latin typeface="Arial"/>
                <a:ea typeface="+mn-ea"/>
                <a:cs typeface="+mn-cs"/>
              </a:rPr>
              <a:t>Precracked</a:t>
            </a:r>
            <a:r>
              <a:rPr kumimoji="0" lang="en-US" sz="1400" b="0" i="0" u="none" strike="noStrike" kern="1200" cap="none" spc="0" normalizeH="0" baseline="0" noProof="0">
                <a:ln>
                  <a:noFill/>
                </a:ln>
                <a:solidFill>
                  <a:srgbClr val="000000"/>
                </a:solidFill>
                <a:effectLst/>
                <a:uLnTx/>
                <a:uFillTx/>
                <a:latin typeface="Arial"/>
                <a:ea typeface="+mn-ea"/>
                <a:cs typeface="+mn-cs"/>
              </a:rPr>
              <a:t> (PC) </a:t>
            </a:r>
          </a:p>
        </p:txBody>
      </p:sp>
    </p:spTree>
    <p:custDataLst>
      <p:tags r:id="rId1"/>
    </p:custDataLst>
    <p:extLst>
      <p:ext uri="{BB962C8B-B14F-4D97-AF65-F5344CB8AC3E}">
        <p14:creationId xmlns:p14="http://schemas.microsoft.com/office/powerpoint/2010/main" val="417568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Experiments (No BP Layer)</a:t>
            </a:r>
          </a:p>
        </p:txBody>
      </p:sp>
      <p:sp>
        <p:nvSpPr>
          <p:cNvPr id="3" name="Content Placeholder 2"/>
          <p:cNvSpPr>
            <a:spLocks noGrp="1"/>
          </p:cNvSpPr>
          <p:nvPr>
            <p:ph idx="1"/>
          </p:nvPr>
        </p:nvSpPr>
        <p:spPr>
          <a:xfrm>
            <a:off x="390525" y="1600203"/>
            <a:ext cx="6457950" cy="4525963"/>
          </a:xfrm>
        </p:spPr>
        <p:txBody>
          <a:bodyPr/>
          <a:lstStyle/>
          <a:p>
            <a:r>
              <a:rPr lang="en-US" sz="2800" dirty="0"/>
              <a:t>Thin ER layer (212 µm) delaminated prior to testing</a:t>
            </a:r>
          </a:p>
          <a:p>
            <a:pPr lvl="1"/>
            <a:r>
              <a:rPr lang="en-US" sz="2400" dirty="0"/>
              <a:t>C-scan indicated poor bonding</a:t>
            </a:r>
            <a:endParaRPr lang="en-US" sz="2800" dirty="0"/>
          </a:p>
          <a:p>
            <a:r>
              <a:rPr lang="en-US" sz="2800" dirty="0"/>
              <a:t>Thick ER layer (425 µm) performed well</a:t>
            </a:r>
          </a:p>
          <a:p>
            <a:pPr lvl="1"/>
            <a:r>
              <a:rPr lang="en-US" sz="2400" dirty="0"/>
              <a:t>Shear fracture toughness 787 J/m</a:t>
            </a:r>
            <a:r>
              <a:rPr lang="en-US" sz="2400" baseline="30000" dirty="0"/>
              <a:t>2</a:t>
            </a:r>
          </a:p>
          <a:p>
            <a:pPr lvl="1"/>
            <a:r>
              <a:rPr lang="en-US" sz="2400" dirty="0"/>
              <a:t>92% of baseline performance</a:t>
            </a:r>
          </a:p>
          <a:p>
            <a:pPr lvl="1"/>
            <a:r>
              <a:rPr lang="en-US" sz="2400" dirty="0"/>
              <a:t>The     indicates an invalid result</a:t>
            </a:r>
          </a:p>
          <a:p>
            <a:pPr lvl="1"/>
            <a:r>
              <a:rPr lang="en-US" sz="2400" dirty="0">
                <a:ea typeface="ＭＳ Ｐゴシック"/>
              </a:rPr>
              <a:t>Blue bars: crack grown towards HR ply</a:t>
            </a:r>
            <a:endParaRPr lang="en-US" sz="2400" dirty="0"/>
          </a:p>
          <a:p>
            <a:pPr lvl="1"/>
            <a:r>
              <a:rPr lang="en-US" sz="2400" dirty="0">
                <a:ea typeface="ＭＳ Ｐゴシック"/>
              </a:rPr>
              <a:t>Green bars: crack grown towards ER ply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07" t="4151" r="50012" b="62893"/>
          <a:stretch/>
        </p:blipFill>
        <p:spPr>
          <a:xfrm>
            <a:off x="6924675" y="1414097"/>
            <a:ext cx="4572000" cy="2587178"/>
          </a:xfrm>
          <a:prstGeom prst="rect">
            <a:avLst/>
          </a:prstGeom>
        </p:spPr>
      </p:pic>
      <p:sp>
        <p:nvSpPr>
          <p:cNvPr id="8" name="Cross 7"/>
          <p:cNvSpPr/>
          <p:nvPr/>
        </p:nvSpPr>
        <p:spPr>
          <a:xfrm rot="2760000">
            <a:off x="1823873" y="4890872"/>
            <a:ext cx="274320" cy="274320"/>
          </a:xfrm>
          <a:prstGeom prst="plus">
            <a:avLst>
              <a:gd name="adj" fmla="val 4239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grpSp>
        <p:nvGrpSpPr>
          <p:cNvPr id="9" name="Group 8">
            <a:extLst>
              <a:ext uri="{FF2B5EF4-FFF2-40B4-BE49-F238E27FC236}">
                <a16:creationId xmlns:a16="http://schemas.microsoft.com/office/drawing/2014/main" id="{0ADBB96C-9D80-42F2-AC25-9FA62A2C121D}"/>
              </a:ext>
            </a:extLst>
          </p:cNvPr>
          <p:cNvGrpSpPr/>
          <p:nvPr/>
        </p:nvGrpSpPr>
        <p:grpSpPr>
          <a:xfrm>
            <a:off x="6747719" y="4113636"/>
            <a:ext cx="5086334" cy="2469733"/>
            <a:chOff x="6667508" y="4113636"/>
            <a:chExt cx="5086334" cy="2469733"/>
          </a:xfrm>
        </p:grpSpPr>
        <p:graphicFrame>
          <p:nvGraphicFramePr>
            <p:cNvPr id="7" name="Chart 6"/>
            <p:cNvGraphicFramePr>
              <a:graphicFrameLocks/>
            </p:cNvGraphicFramePr>
            <p:nvPr>
              <p:extLst>
                <p:ext uri="{D42A27DB-BD31-4B8C-83A1-F6EECF244321}">
                  <p14:modId xmlns:p14="http://schemas.microsoft.com/office/powerpoint/2010/main" val="2527158790"/>
                </p:ext>
              </p:extLst>
            </p:nvPr>
          </p:nvGraphicFramePr>
          <p:xfrm>
            <a:off x="6667508" y="4113636"/>
            <a:ext cx="5086334" cy="246973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D4A11781-AD02-4D70-AE5E-B647FA5ACBCB}"/>
                </a:ext>
              </a:extLst>
            </p:cNvPr>
            <p:cNvSpPr/>
            <p:nvPr/>
          </p:nvSpPr>
          <p:spPr>
            <a:xfrm>
              <a:off x="7185359" y="4750970"/>
              <a:ext cx="232611" cy="1235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DACD09-801F-497D-AE1E-5479A56C3038}"/>
                </a:ext>
              </a:extLst>
            </p:cNvPr>
            <p:cNvSpPr txBox="1"/>
            <p:nvPr/>
          </p:nvSpPr>
          <p:spPr>
            <a:xfrm rot="16140000">
              <a:off x="6699959" y="5172251"/>
              <a:ext cx="12031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t>G</a:t>
              </a:r>
              <a:r>
                <a:rPr lang="en-US" sz="1400" baseline="-25000" dirty="0" err="1"/>
                <a:t>IIc</a:t>
              </a:r>
              <a:r>
                <a:rPr lang="en-US" sz="1400" baseline="-25000" dirty="0"/>
                <a:t>-PC</a:t>
              </a:r>
              <a:r>
                <a:rPr lang="en-US" sz="1400" dirty="0"/>
                <a:t> (J/m</a:t>
              </a:r>
              <a:r>
                <a:rPr lang="en-US" sz="1400" baseline="30000" dirty="0"/>
                <a:t>2</a:t>
              </a:r>
              <a:r>
                <a:rPr lang="en-US" sz="1400" dirty="0"/>
                <a:t>)</a:t>
              </a:r>
            </a:p>
          </p:txBody>
        </p:sp>
      </p:grpSp>
    </p:spTree>
    <p:extLst>
      <p:ext uri="{BB962C8B-B14F-4D97-AF65-F5344CB8AC3E}">
        <p14:creationId xmlns:p14="http://schemas.microsoft.com/office/powerpoint/2010/main" val="2691184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BP Test Results</a:t>
            </a: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239900388"/>
              </p:ext>
            </p:extLst>
          </p:nvPr>
        </p:nvGraphicFramePr>
        <p:xfrm>
          <a:off x="419100" y="2195663"/>
          <a:ext cx="5385074" cy="3000375"/>
        </p:xfrm>
        <a:graphic>
          <a:graphicData uri="http://schemas.openxmlformats.org/drawingml/2006/table">
            <a:tbl>
              <a:tblPr firstRow="1" firstCol="1" bandRow="1">
                <a:tableStyleId>{93296810-A885-4BE3-A3E7-6D5BEEA58F35}</a:tableStyleId>
              </a:tblPr>
              <a:tblGrid>
                <a:gridCol w="919797">
                  <a:extLst>
                    <a:ext uri="{9D8B030D-6E8A-4147-A177-3AD203B41FA5}">
                      <a16:colId xmlns:a16="http://schemas.microsoft.com/office/drawing/2014/main" val="1104876679"/>
                    </a:ext>
                  </a:extLst>
                </a:gridCol>
                <a:gridCol w="1165021">
                  <a:extLst>
                    <a:ext uri="{9D8B030D-6E8A-4147-A177-3AD203B41FA5}">
                      <a16:colId xmlns:a16="http://schemas.microsoft.com/office/drawing/2014/main" val="3295656275"/>
                    </a:ext>
                  </a:extLst>
                </a:gridCol>
                <a:gridCol w="1332881">
                  <a:extLst>
                    <a:ext uri="{9D8B030D-6E8A-4147-A177-3AD203B41FA5}">
                      <a16:colId xmlns:a16="http://schemas.microsoft.com/office/drawing/2014/main" val="1533073289"/>
                    </a:ext>
                  </a:extLst>
                </a:gridCol>
                <a:gridCol w="1015633">
                  <a:extLst>
                    <a:ext uri="{9D8B030D-6E8A-4147-A177-3AD203B41FA5}">
                      <a16:colId xmlns:a16="http://schemas.microsoft.com/office/drawing/2014/main" val="3282703362"/>
                    </a:ext>
                  </a:extLst>
                </a:gridCol>
                <a:gridCol w="951742">
                  <a:extLst>
                    <a:ext uri="{9D8B030D-6E8A-4147-A177-3AD203B41FA5}">
                      <a16:colId xmlns:a16="http://schemas.microsoft.com/office/drawing/2014/main" val="2586434388"/>
                    </a:ext>
                  </a:extLst>
                </a:gridCol>
              </a:tblGrid>
              <a:tr h="428625">
                <a:tc>
                  <a:txBody>
                    <a:bodyPr/>
                    <a:lstStyle/>
                    <a:p>
                      <a:pPr marL="0" marR="0">
                        <a:spcBef>
                          <a:spcPts val="0"/>
                        </a:spcBef>
                        <a:spcAft>
                          <a:spcPts val="0"/>
                        </a:spcAft>
                      </a:pPr>
                      <a:r>
                        <a:rPr lang="en-US" sz="1600" dirty="0">
                          <a:effectLst/>
                        </a:rPr>
                        <a:t>Sample</a:t>
                      </a:r>
                      <a:endParaRPr lang="en-US" sz="1600" dirty="0">
                        <a:effectLst/>
                        <a:latin typeface="Times New Roman" panose="02020603050405020304" pitchFamily="18" charset="0"/>
                        <a:ea typeface="Times New Roman" panose="02020603050405020304" pitchFamily="18" charset="0"/>
                      </a:endParaRPr>
                    </a:p>
                  </a:txBody>
                  <a:tcPr marL="67213" marR="67213" marT="0" marB="0" anchor="ctr"/>
                </a:tc>
                <a:tc>
                  <a:txBody>
                    <a:bodyPr/>
                    <a:lstStyle/>
                    <a:p>
                      <a:pPr marL="0" marR="0" algn="ctr">
                        <a:spcBef>
                          <a:spcPts val="0"/>
                        </a:spcBef>
                        <a:spcAft>
                          <a:spcPts val="0"/>
                        </a:spcAft>
                      </a:pPr>
                      <a:r>
                        <a:rPr lang="en-US" sz="1600" dirty="0">
                          <a:effectLst/>
                        </a:rPr>
                        <a:t>%Baseline</a:t>
                      </a:r>
                      <a:endParaRPr lang="en-US" sz="1600" dirty="0">
                        <a:effectLst/>
                        <a:latin typeface="Times New Roman" panose="02020603050405020304" pitchFamily="18" charset="0"/>
                        <a:ea typeface="Times New Roman" panose="02020603050405020304" pitchFamily="18" charset="0"/>
                      </a:endParaRPr>
                    </a:p>
                  </a:txBody>
                  <a:tcPr marL="67213" marR="67213" marT="0" marB="0" anchor="ctr"/>
                </a:tc>
                <a:tc>
                  <a:txBody>
                    <a:bodyPr/>
                    <a:lstStyle/>
                    <a:p>
                      <a:pPr marL="0" marR="0">
                        <a:spcBef>
                          <a:spcPts val="0"/>
                        </a:spcBef>
                        <a:spcAft>
                          <a:spcPts val="0"/>
                        </a:spcAft>
                      </a:pPr>
                      <a:r>
                        <a:rPr lang="en-US" sz="1600" dirty="0" err="1">
                          <a:effectLst/>
                        </a:rPr>
                        <a:t>G</a:t>
                      </a:r>
                      <a:r>
                        <a:rPr lang="en-US" sz="1600" baseline="-25000" dirty="0" err="1">
                          <a:effectLst/>
                        </a:rPr>
                        <a:t>IIc</a:t>
                      </a:r>
                      <a:r>
                        <a:rPr lang="en-US" sz="1600" baseline="-25000" dirty="0">
                          <a:effectLst/>
                        </a:rPr>
                        <a:t>-PC</a:t>
                      </a:r>
                      <a:r>
                        <a:rPr lang="en-US" sz="1600" dirty="0">
                          <a:effectLst/>
                        </a:rPr>
                        <a:t> (J/m</a:t>
                      </a:r>
                      <a:r>
                        <a:rPr lang="en-US" sz="1600" baseline="30000" dirty="0">
                          <a:effectLst/>
                        </a:rPr>
                        <a:t>2</a:t>
                      </a:r>
                      <a:r>
                        <a:rPr lang="en-US" sz="1600" dirty="0">
                          <a:effectLst/>
                        </a:rPr>
                        <a:t>)</a:t>
                      </a:r>
                      <a:endParaRPr lang="en-US" sz="1600" dirty="0">
                        <a:effectLst/>
                        <a:latin typeface="Times New Roman" panose="02020603050405020304" pitchFamily="18" charset="0"/>
                        <a:ea typeface="Times New Roman" panose="02020603050405020304" pitchFamily="18" charset="0"/>
                      </a:endParaRPr>
                    </a:p>
                  </a:txBody>
                  <a:tcPr marL="67213" marR="67213" marT="0" marB="0" anchor="ctr"/>
                </a:tc>
                <a:tc>
                  <a:txBody>
                    <a:bodyPr/>
                    <a:lstStyle/>
                    <a:p>
                      <a:pPr marL="0" marR="0">
                        <a:spcBef>
                          <a:spcPts val="0"/>
                        </a:spcBef>
                        <a:spcAft>
                          <a:spcPts val="0"/>
                        </a:spcAft>
                      </a:pPr>
                      <a:r>
                        <a:rPr lang="en-US" sz="1600" dirty="0" err="1">
                          <a:effectLst/>
                        </a:rPr>
                        <a:t>d</a:t>
                      </a:r>
                      <a:r>
                        <a:rPr lang="en-US" sz="1600" baseline="-25000" dirty="0" err="1">
                          <a:effectLst/>
                        </a:rPr>
                        <a:t>ER</a:t>
                      </a:r>
                      <a:r>
                        <a:rPr lang="en-US" sz="1600" dirty="0">
                          <a:effectLst/>
                        </a:rPr>
                        <a:t> (µm)</a:t>
                      </a:r>
                      <a:endParaRPr lang="en-US" sz="1600" dirty="0">
                        <a:effectLst/>
                        <a:latin typeface="Times New Roman" panose="02020603050405020304" pitchFamily="18" charset="0"/>
                        <a:ea typeface="Times New Roman" panose="02020603050405020304" pitchFamily="18" charset="0"/>
                      </a:endParaRPr>
                    </a:p>
                  </a:txBody>
                  <a:tcPr marL="67213" marR="67213" marT="0" marB="0" anchor="ctr"/>
                </a:tc>
                <a:tc>
                  <a:txBody>
                    <a:bodyPr/>
                    <a:lstStyle/>
                    <a:p>
                      <a:pPr marL="0" marR="0">
                        <a:spcBef>
                          <a:spcPts val="0"/>
                        </a:spcBef>
                        <a:spcAft>
                          <a:spcPts val="0"/>
                        </a:spcAft>
                      </a:pPr>
                      <a:r>
                        <a:rPr lang="en-US" sz="1600" dirty="0">
                          <a:effectLst/>
                        </a:rPr>
                        <a:t>%</a:t>
                      </a:r>
                      <a:r>
                        <a:rPr lang="en-US" sz="1600" dirty="0" err="1">
                          <a:effectLst/>
                        </a:rPr>
                        <a:t>DoC</a:t>
                      </a:r>
                      <a:r>
                        <a:rPr lang="en-US" sz="1600" baseline="-25000" dirty="0" err="1">
                          <a:effectLst/>
                        </a:rPr>
                        <a:t>BP</a:t>
                      </a:r>
                      <a:endParaRPr lang="en-US" sz="1600" dirty="0">
                        <a:effectLst/>
                        <a:latin typeface="Times New Roman" panose="02020603050405020304" pitchFamily="18" charset="0"/>
                        <a:ea typeface="Times New Roman" panose="02020603050405020304" pitchFamily="18" charset="0"/>
                      </a:endParaRPr>
                    </a:p>
                  </a:txBody>
                  <a:tcPr marL="67213" marR="67213" marT="0" marB="0" anchor="ctr"/>
                </a:tc>
                <a:extLst>
                  <a:ext uri="{0D108BD9-81ED-4DB2-BD59-A6C34878D82A}">
                    <a16:rowId xmlns:a16="http://schemas.microsoft.com/office/drawing/2014/main" val="3325571477"/>
                  </a:ext>
                </a:extLst>
              </a:tr>
              <a:tr h="428625">
                <a:tc>
                  <a:txBody>
                    <a:bodyPr/>
                    <a:lstStyle/>
                    <a:p>
                      <a:pPr marL="0" marR="0" algn="ctr">
                        <a:spcBef>
                          <a:spcPts val="0"/>
                        </a:spcBef>
                        <a:spcAft>
                          <a:spcPts val="0"/>
                        </a:spcAft>
                      </a:pPr>
                      <a:r>
                        <a:rPr lang="en-US" sz="1600" dirty="0">
                          <a:effectLst/>
                          <a:latin typeface="+mj-lt"/>
                          <a:ea typeface="Times New Roman" panose="02020603050405020304" pitchFamily="18" charset="0"/>
                          <a:cs typeface="Calibri" panose="020F0502020204030204" pitchFamily="34" charset="0"/>
                        </a:rPr>
                        <a:t>Control</a:t>
                      </a:r>
                    </a:p>
                  </a:txBody>
                  <a:tcPr marL="67213" marR="67213" marT="0" marB="0" anchor="b"/>
                </a:tc>
                <a:tc>
                  <a:txBody>
                    <a:bodyPr/>
                    <a:lstStyle/>
                    <a:p>
                      <a:pPr marL="0" marR="0" algn="ctr">
                        <a:spcBef>
                          <a:spcPts val="0"/>
                        </a:spcBef>
                        <a:spcAft>
                          <a:spcPts val="0"/>
                        </a:spcAft>
                      </a:pPr>
                      <a:r>
                        <a:rPr lang="en-US" sz="1600" dirty="0">
                          <a:effectLst/>
                          <a:latin typeface="+mj-lt"/>
                          <a:ea typeface="Times New Roman" panose="02020603050405020304" pitchFamily="18" charset="0"/>
                        </a:rPr>
                        <a:t>92</a:t>
                      </a:r>
                    </a:p>
                  </a:txBody>
                  <a:tcPr marL="67213" marR="67213" marT="0" marB="0" anchor="b"/>
                </a:tc>
                <a:tc>
                  <a:txBody>
                    <a:bodyPr/>
                    <a:lstStyle/>
                    <a:p>
                      <a:pPr marL="0" marR="0" algn="ctr">
                        <a:spcBef>
                          <a:spcPts val="0"/>
                        </a:spcBef>
                        <a:spcAft>
                          <a:spcPts val="0"/>
                        </a:spcAft>
                      </a:pPr>
                      <a:r>
                        <a:rPr lang="en-US" sz="1600" dirty="0">
                          <a:effectLst/>
                          <a:latin typeface="+mj-lt"/>
                          <a:ea typeface="Times New Roman" panose="02020603050405020304" pitchFamily="18" charset="0"/>
                        </a:rPr>
                        <a:t>787</a:t>
                      </a:r>
                    </a:p>
                  </a:txBody>
                  <a:tcPr marL="67213" marR="67213" marT="0" marB="0" anchor="b"/>
                </a:tc>
                <a:tc>
                  <a:txBody>
                    <a:bodyPr/>
                    <a:lstStyle/>
                    <a:p>
                      <a:pPr marL="0" marR="0" algn="ctr">
                        <a:spcBef>
                          <a:spcPts val="0"/>
                        </a:spcBef>
                        <a:spcAft>
                          <a:spcPts val="0"/>
                        </a:spcAft>
                      </a:pPr>
                      <a:r>
                        <a:rPr lang="en-US" sz="1600" dirty="0">
                          <a:effectLst/>
                          <a:latin typeface="+mj-lt"/>
                          <a:ea typeface="Times New Roman" panose="02020603050405020304" pitchFamily="18" charset="0"/>
                        </a:rPr>
                        <a:t>425</a:t>
                      </a:r>
                    </a:p>
                  </a:txBody>
                  <a:tcPr marL="67213" marR="67213" marT="0" marB="0" anchor="b"/>
                </a:tc>
                <a:tc>
                  <a:txBody>
                    <a:bodyPr/>
                    <a:lstStyle/>
                    <a:p>
                      <a:pPr marL="0" marR="0" algn="ctr">
                        <a:spcBef>
                          <a:spcPts val="0"/>
                        </a:spcBef>
                        <a:spcAft>
                          <a:spcPts val="0"/>
                        </a:spcAft>
                      </a:pPr>
                      <a:r>
                        <a:rPr lang="en-US" sz="1600" dirty="0">
                          <a:effectLst/>
                          <a:latin typeface="+mj-lt"/>
                          <a:ea typeface="Times New Roman" panose="02020603050405020304" pitchFamily="18" charset="0"/>
                        </a:rPr>
                        <a:t>N/A</a:t>
                      </a:r>
                    </a:p>
                  </a:txBody>
                  <a:tcPr marL="67213" marR="67213" marT="0" marB="0" anchor="b"/>
                </a:tc>
                <a:extLst>
                  <a:ext uri="{0D108BD9-81ED-4DB2-BD59-A6C34878D82A}">
                    <a16:rowId xmlns:a16="http://schemas.microsoft.com/office/drawing/2014/main" val="2094729832"/>
                  </a:ext>
                </a:extLst>
              </a:tr>
              <a:tr h="428625">
                <a:tc>
                  <a:txBody>
                    <a:bodyPr/>
                    <a:lstStyle/>
                    <a:p>
                      <a:pPr marL="0" marR="0" algn="ctr">
                        <a:spcBef>
                          <a:spcPts val="0"/>
                        </a:spcBef>
                        <a:spcAft>
                          <a:spcPts val="0"/>
                        </a:spcAft>
                      </a:pPr>
                      <a:r>
                        <a:rPr lang="en-US" sz="1600" dirty="0">
                          <a:effectLst/>
                        </a:rPr>
                        <a:t>B</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0</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Delaminated</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115</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15</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extLst>
                  <a:ext uri="{0D108BD9-81ED-4DB2-BD59-A6C34878D82A}">
                    <a16:rowId xmlns:a16="http://schemas.microsoft.com/office/drawing/2014/main" val="814765377"/>
                  </a:ext>
                </a:extLst>
              </a:tr>
              <a:tr h="428625">
                <a:tc>
                  <a:txBody>
                    <a:bodyPr/>
                    <a:lstStyle/>
                    <a:p>
                      <a:pPr marL="0" marR="0" algn="ctr">
                        <a:spcBef>
                          <a:spcPts val="0"/>
                        </a:spcBef>
                        <a:spcAft>
                          <a:spcPts val="0"/>
                        </a:spcAft>
                      </a:pPr>
                      <a:r>
                        <a:rPr lang="en-US" sz="1600" dirty="0">
                          <a:effectLst/>
                        </a:rPr>
                        <a:t>C</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43</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364</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145</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a:effectLst/>
                        </a:rPr>
                        <a:t>25</a:t>
                      </a:r>
                      <a:endParaRPr lang="en-US" sz="1600">
                        <a:effectLst/>
                        <a:latin typeface="Times New Roman" panose="02020603050405020304" pitchFamily="18" charset="0"/>
                        <a:ea typeface="Times New Roman" panose="02020603050405020304" pitchFamily="18" charset="0"/>
                      </a:endParaRPr>
                    </a:p>
                  </a:txBody>
                  <a:tcPr marL="67213" marR="67213" marT="0" marB="0" anchor="b"/>
                </a:tc>
                <a:extLst>
                  <a:ext uri="{0D108BD9-81ED-4DB2-BD59-A6C34878D82A}">
                    <a16:rowId xmlns:a16="http://schemas.microsoft.com/office/drawing/2014/main" val="698064084"/>
                  </a:ext>
                </a:extLst>
              </a:tr>
              <a:tr h="428625">
                <a:tc>
                  <a:txBody>
                    <a:bodyPr/>
                    <a:lstStyle/>
                    <a:p>
                      <a:pPr marL="0" marR="0" algn="ctr">
                        <a:spcBef>
                          <a:spcPts val="0"/>
                        </a:spcBef>
                        <a:spcAft>
                          <a:spcPts val="0"/>
                        </a:spcAft>
                      </a:pPr>
                      <a:r>
                        <a:rPr lang="en-US" sz="1600" dirty="0">
                          <a:effectLst/>
                        </a:rPr>
                        <a:t>D</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99</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848</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85</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a:effectLst/>
                        </a:rPr>
                        <a:t>35</a:t>
                      </a:r>
                      <a:endParaRPr lang="en-US" sz="1600">
                        <a:effectLst/>
                        <a:latin typeface="Times New Roman" panose="02020603050405020304" pitchFamily="18" charset="0"/>
                        <a:ea typeface="Times New Roman" panose="02020603050405020304" pitchFamily="18" charset="0"/>
                      </a:endParaRPr>
                    </a:p>
                  </a:txBody>
                  <a:tcPr marL="67213" marR="67213" marT="0" marB="0" anchor="b"/>
                </a:tc>
                <a:extLst>
                  <a:ext uri="{0D108BD9-81ED-4DB2-BD59-A6C34878D82A}">
                    <a16:rowId xmlns:a16="http://schemas.microsoft.com/office/drawing/2014/main" val="3875133469"/>
                  </a:ext>
                </a:extLst>
              </a:tr>
              <a:tr h="428625">
                <a:tc>
                  <a:txBody>
                    <a:bodyPr/>
                    <a:lstStyle/>
                    <a:p>
                      <a:pPr marL="0" marR="0" algn="ctr">
                        <a:spcBef>
                          <a:spcPts val="0"/>
                        </a:spcBef>
                        <a:spcAft>
                          <a:spcPts val="0"/>
                        </a:spcAft>
                      </a:pPr>
                      <a:r>
                        <a:rPr lang="en-US" sz="1600" dirty="0">
                          <a:effectLst/>
                        </a:rPr>
                        <a:t>E</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111</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947</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287</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25</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extLst>
                  <a:ext uri="{0D108BD9-81ED-4DB2-BD59-A6C34878D82A}">
                    <a16:rowId xmlns:a16="http://schemas.microsoft.com/office/drawing/2014/main" val="4231731590"/>
                  </a:ext>
                </a:extLst>
              </a:tr>
              <a:tr h="428625">
                <a:tc>
                  <a:txBody>
                    <a:bodyPr/>
                    <a:lstStyle/>
                    <a:p>
                      <a:pPr marL="0" marR="0" algn="ctr">
                        <a:spcBef>
                          <a:spcPts val="0"/>
                        </a:spcBef>
                        <a:spcAft>
                          <a:spcPts val="0"/>
                        </a:spcAft>
                      </a:pPr>
                      <a:r>
                        <a:rPr lang="en-US" sz="1600" dirty="0">
                          <a:effectLst/>
                        </a:rPr>
                        <a:t>F</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101</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863</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127</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35</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extLst>
                  <a:ext uri="{0D108BD9-81ED-4DB2-BD59-A6C34878D82A}">
                    <a16:rowId xmlns:a16="http://schemas.microsoft.com/office/drawing/2014/main" val="2727590596"/>
                  </a:ext>
                </a:extLst>
              </a:tr>
            </a:tbl>
          </a:graphicData>
        </a:graphic>
      </p:graphicFrame>
      <p:sp>
        <p:nvSpPr>
          <p:cNvPr id="8" name="Content Placeholder 7"/>
          <p:cNvSpPr>
            <a:spLocks noGrp="1"/>
          </p:cNvSpPr>
          <p:nvPr>
            <p:ph sz="half" idx="2"/>
          </p:nvPr>
        </p:nvSpPr>
        <p:spPr>
          <a:xfrm>
            <a:off x="6197600" y="2009775"/>
            <a:ext cx="5632450" cy="4116391"/>
          </a:xfrm>
        </p:spPr>
        <p:txBody>
          <a:bodyPr/>
          <a:lstStyle/>
          <a:p>
            <a:r>
              <a:rPr lang="en-US" dirty="0"/>
              <a:t>Increasing BP </a:t>
            </a:r>
            <a:r>
              <a:rPr lang="en-US" dirty="0" err="1"/>
              <a:t>DoC</a:t>
            </a:r>
            <a:r>
              <a:rPr lang="en-US" dirty="0"/>
              <a:t> improves toughness</a:t>
            </a:r>
          </a:p>
          <a:p>
            <a:r>
              <a:rPr lang="en-US" dirty="0"/>
              <a:t>Reduced ER thickness from 425 µm to 85 µm and maintained/improved toughness</a:t>
            </a:r>
          </a:p>
          <a:p>
            <a:r>
              <a:rPr lang="en-US" dirty="0"/>
              <a:t>Best performance achieved with thick ER layer</a:t>
            </a:r>
          </a:p>
          <a:p>
            <a:endParaRPr lang="en-US" dirty="0"/>
          </a:p>
        </p:txBody>
      </p:sp>
    </p:spTree>
    <p:extLst>
      <p:ext uri="{BB962C8B-B14F-4D97-AF65-F5344CB8AC3E}">
        <p14:creationId xmlns:p14="http://schemas.microsoft.com/office/powerpoint/2010/main" val="2941153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737" y="6230733"/>
            <a:ext cx="669554" cy="223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9" name="Rectangle 2"/>
          <p:cNvSpPr>
            <a:spLocks noGrp="1" noChangeArrowheads="1"/>
          </p:cNvSpPr>
          <p:nvPr>
            <p:ph type="ctrTitle"/>
          </p:nvPr>
        </p:nvSpPr>
        <p:spPr>
          <a:xfrm>
            <a:off x="1524000" y="401638"/>
            <a:ext cx="9144000" cy="525462"/>
          </a:xfrm>
          <a:ln>
            <a:noFill/>
            <a:miter lim="800000"/>
            <a:headEnd/>
            <a:tailEnd/>
          </a:ln>
        </p:spPr>
        <p:txBody>
          <a:bodyPr/>
          <a:lstStyle/>
          <a:p>
            <a:r>
              <a:rPr lang="en-US" altLang="en-US"/>
              <a:t>Barrier Ply Micrographs </a:t>
            </a:r>
          </a:p>
        </p:txBody>
      </p:sp>
      <p:sp>
        <p:nvSpPr>
          <p:cNvPr id="29700" name="Rectangle 73"/>
          <p:cNvSpPr>
            <a:spLocks noChangeArrowheads="1"/>
          </p:cNvSpPr>
          <p:nvPr/>
        </p:nvSpPr>
        <p:spPr bwMode="auto">
          <a:xfrm>
            <a:off x="7239000" y="258764"/>
            <a:ext cx="14249400"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6" name="Picture 45"/>
          <p:cNvPicPr>
            <a:picLocks noChangeAspect="1"/>
          </p:cNvPicPr>
          <p:nvPr/>
        </p:nvPicPr>
        <p:blipFill rotWithShape="1">
          <a:blip r:embed="rId3" cstate="print">
            <a:extLst>
              <a:ext uri="{28A0092B-C50C-407E-A947-70E740481C1C}">
                <a14:useLocalDpi xmlns:a14="http://schemas.microsoft.com/office/drawing/2010/main" val="0"/>
              </a:ext>
            </a:extLst>
          </a:blip>
          <a:srcRect t="30769" b="17948"/>
          <a:stretch/>
        </p:blipFill>
        <p:spPr bwMode="auto">
          <a:xfrm>
            <a:off x="341820" y="1259188"/>
            <a:ext cx="4249230" cy="163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b="48718"/>
          <a:stretch/>
        </p:blipFill>
        <p:spPr bwMode="auto">
          <a:xfrm>
            <a:off x="341820" y="2945455"/>
            <a:ext cx="4249230" cy="163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rotWithShape="1">
          <a:blip r:embed="rId5" cstate="print">
            <a:extLst>
              <a:ext uri="{28A0092B-C50C-407E-A947-70E740481C1C}">
                <a14:useLocalDpi xmlns:a14="http://schemas.microsoft.com/office/drawing/2010/main" val="0"/>
              </a:ext>
            </a:extLst>
          </a:blip>
          <a:srcRect b="48718"/>
          <a:stretch/>
        </p:blipFill>
        <p:spPr bwMode="auto">
          <a:xfrm>
            <a:off x="6124662" y="1261537"/>
            <a:ext cx="4249230" cy="163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oup 48"/>
          <p:cNvGrpSpPr/>
          <p:nvPr/>
        </p:nvGrpSpPr>
        <p:grpSpPr>
          <a:xfrm>
            <a:off x="3715026" y="1233991"/>
            <a:ext cx="825867" cy="338807"/>
            <a:chOff x="2429433" y="9288"/>
            <a:chExt cx="577590" cy="236933"/>
          </a:xfrm>
        </p:grpSpPr>
        <p:cxnSp>
          <p:nvCxnSpPr>
            <p:cNvPr id="80" name="Straight Connector 79"/>
            <p:cNvCxnSpPr/>
            <p:nvPr/>
          </p:nvCxnSpPr>
          <p:spPr>
            <a:xfrm>
              <a:off x="2519379" y="246221"/>
              <a:ext cx="438912" cy="0"/>
            </a:xfrm>
            <a:prstGeom prst="line">
              <a:avLst/>
            </a:prstGeom>
            <a:ln w="28575">
              <a:solidFill>
                <a:schemeClr val="bg1"/>
              </a:solidFill>
            </a:ln>
          </p:spPr>
          <p:style>
            <a:lnRef idx="1">
              <a:schemeClr val="accent4"/>
            </a:lnRef>
            <a:fillRef idx="0">
              <a:schemeClr val="accent4"/>
            </a:fillRef>
            <a:effectRef idx="0">
              <a:schemeClr val="accent4"/>
            </a:effectRef>
            <a:fontRef idx="minor">
              <a:schemeClr val="tx1"/>
            </a:fontRef>
          </p:style>
        </p:cxnSp>
        <p:sp>
          <p:nvSpPr>
            <p:cNvPr id="81" name="TextBox 10"/>
            <p:cNvSpPr txBox="1"/>
            <p:nvPr/>
          </p:nvSpPr>
          <p:spPr>
            <a:xfrm>
              <a:off x="2429433" y="9288"/>
              <a:ext cx="577590" cy="236756"/>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100 µm</a:t>
              </a:r>
              <a:endParaRPr lang="en-US" sz="2400">
                <a:effectLst/>
                <a:latin typeface="Times New Roman" panose="02020603050405020304" pitchFamily="18" charset="0"/>
                <a:ea typeface="Times New Roman" panose="02020603050405020304" pitchFamily="18" charset="0"/>
              </a:endParaRPr>
            </a:p>
          </p:txBody>
        </p:sp>
      </p:grpSp>
      <p:cxnSp>
        <p:nvCxnSpPr>
          <p:cNvPr id="50" name="Straight Arrow Connector 49"/>
          <p:cNvCxnSpPr/>
          <p:nvPr/>
        </p:nvCxnSpPr>
        <p:spPr>
          <a:xfrm>
            <a:off x="1293812" y="3054418"/>
            <a:ext cx="435818" cy="108964"/>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725880" y="3108900"/>
            <a:ext cx="435818" cy="108964"/>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283597" y="3817163"/>
            <a:ext cx="435818" cy="108964"/>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725883" y="3599236"/>
            <a:ext cx="435818" cy="108964"/>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19"/>
          <p:cNvSpPr txBox="1"/>
          <p:nvPr/>
        </p:nvSpPr>
        <p:spPr>
          <a:xfrm>
            <a:off x="3526230" y="2457787"/>
            <a:ext cx="399467"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ER</a:t>
            </a:r>
            <a:endParaRPr lang="en-US" sz="2400">
              <a:effectLst/>
              <a:latin typeface="Times New Roman" panose="02020603050405020304" pitchFamily="18" charset="0"/>
              <a:ea typeface="Times New Roman" panose="02020603050405020304" pitchFamily="18" charset="0"/>
            </a:endParaRPr>
          </a:p>
        </p:txBody>
      </p:sp>
      <p:cxnSp>
        <p:nvCxnSpPr>
          <p:cNvPr id="55" name="Straight Arrow Connector 54"/>
          <p:cNvCxnSpPr/>
          <p:nvPr/>
        </p:nvCxnSpPr>
        <p:spPr>
          <a:xfrm>
            <a:off x="3000989" y="2772590"/>
            <a:ext cx="1568946" cy="12598"/>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22"/>
          <p:cNvSpPr txBox="1"/>
          <p:nvPr/>
        </p:nvSpPr>
        <p:spPr>
          <a:xfrm>
            <a:off x="697284" y="2457787"/>
            <a:ext cx="399467"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ER</a:t>
            </a:r>
            <a:endParaRPr lang="en-US" sz="2400">
              <a:effectLst/>
              <a:latin typeface="Times New Roman" panose="02020603050405020304" pitchFamily="18" charset="0"/>
              <a:ea typeface="Times New Roman" panose="02020603050405020304" pitchFamily="18" charset="0"/>
            </a:endParaRPr>
          </a:p>
        </p:txBody>
      </p:sp>
      <p:cxnSp>
        <p:nvCxnSpPr>
          <p:cNvPr id="57" name="Straight Arrow Connector 56"/>
          <p:cNvCxnSpPr/>
          <p:nvPr/>
        </p:nvCxnSpPr>
        <p:spPr>
          <a:xfrm>
            <a:off x="341820" y="2772590"/>
            <a:ext cx="1568946" cy="12598"/>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24"/>
          <p:cNvSpPr txBox="1"/>
          <p:nvPr/>
        </p:nvSpPr>
        <p:spPr>
          <a:xfrm>
            <a:off x="2163158" y="2281742"/>
            <a:ext cx="429926"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HR</a:t>
            </a:r>
            <a:endParaRPr lang="en-US" sz="2400">
              <a:effectLst/>
              <a:latin typeface="Times New Roman" panose="02020603050405020304" pitchFamily="18" charset="0"/>
              <a:ea typeface="Times New Roman" panose="02020603050405020304" pitchFamily="18" charset="0"/>
            </a:endParaRPr>
          </a:p>
        </p:txBody>
      </p:sp>
      <p:cxnSp>
        <p:nvCxnSpPr>
          <p:cNvPr id="59" name="Straight Arrow Connector 58"/>
          <p:cNvCxnSpPr/>
          <p:nvPr/>
        </p:nvCxnSpPr>
        <p:spPr>
          <a:xfrm>
            <a:off x="1867185" y="2576117"/>
            <a:ext cx="1176710" cy="12598"/>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TextBox 26"/>
          <p:cNvSpPr txBox="1"/>
          <p:nvPr/>
        </p:nvSpPr>
        <p:spPr>
          <a:xfrm>
            <a:off x="3337958" y="4156653"/>
            <a:ext cx="399467"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ER</a:t>
            </a:r>
            <a:endParaRPr lang="en-US" sz="2400">
              <a:effectLst/>
              <a:latin typeface="Times New Roman" panose="02020603050405020304" pitchFamily="18" charset="0"/>
              <a:ea typeface="Times New Roman" panose="02020603050405020304" pitchFamily="18" charset="0"/>
            </a:endParaRPr>
          </a:p>
        </p:txBody>
      </p:sp>
      <p:cxnSp>
        <p:nvCxnSpPr>
          <p:cNvPr id="61" name="Straight Arrow Connector 60"/>
          <p:cNvCxnSpPr/>
          <p:nvPr/>
        </p:nvCxnSpPr>
        <p:spPr>
          <a:xfrm>
            <a:off x="3152849" y="4471456"/>
            <a:ext cx="719100" cy="0"/>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TextBox 28"/>
          <p:cNvSpPr txBox="1"/>
          <p:nvPr/>
        </p:nvSpPr>
        <p:spPr>
          <a:xfrm>
            <a:off x="1084291" y="4156653"/>
            <a:ext cx="399467"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ER</a:t>
            </a:r>
            <a:endParaRPr lang="en-US" sz="2400">
              <a:effectLst/>
              <a:latin typeface="Times New Roman" panose="02020603050405020304" pitchFamily="18" charset="0"/>
              <a:ea typeface="Times New Roman" panose="02020603050405020304" pitchFamily="18" charset="0"/>
            </a:endParaRPr>
          </a:p>
        </p:txBody>
      </p:sp>
      <p:cxnSp>
        <p:nvCxnSpPr>
          <p:cNvPr id="63" name="Straight Arrow Connector 62"/>
          <p:cNvCxnSpPr/>
          <p:nvPr/>
        </p:nvCxnSpPr>
        <p:spPr>
          <a:xfrm>
            <a:off x="917100" y="4450534"/>
            <a:ext cx="849846" cy="12598"/>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30"/>
          <p:cNvSpPr txBox="1"/>
          <p:nvPr/>
        </p:nvSpPr>
        <p:spPr>
          <a:xfrm>
            <a:off x="2163158" y="3980608"/>
            <a:ext cx="429926"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HR</a:t>
            </a:r>
            <a:endParaRPr lang="en-US" sz="2400">
              <a:effectLst/>
              <a:latin typeface="Times New Roman" panose="02020603050405020304" pitchFamily="18" charset="0"/>
              <a:ea typeface="Times New Roman" panose="02020603050405020304" pitchFamily="18" charset="0"/>
            </a:endParaRPr>
          </a:p>
        </p:txBody>
      </p:sp>
      <p:cxnSp>
        <p:nvCxnSpPr>
          <p:cNvPr id="65" name="Straight Arrow Connector 64"/>
          <p:cNvCxnSpPr/>
          <p:nvPr/>
        </p:nvCxnSpPr>
        <p:spPr>
          <a:xfrm>
            <a:off x="1758230" y="4274983"/>
            <a:ext cx="1307455" cy="12598"/>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TextBox 32"/>
          <p:cNvSpPr txBox="1"/>
          <p:nvPr/>
        </p:nvSpPr>
        <p:spPr>
          <a:xfrm>
            <a:off x="9309072" y="2472735"/>
            <a:ext cx="399467"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ER</a:t>
            </a:r>
            <a:endParaRPr lang="en-US" sz="2400">
              <a:effectLst/>
              <a:latin typeface="Times New Roman" panose="02020603050405020304" pitchFamily="18" charset="0"/>
              <a:ea typeface="Times New Roman" panose="02020603050405020304" pitchFamily="18" charset="0"/>
            </a:endParaRPr>
          </a:p>
        </p:txBody>
      </p:sp>
      <p:cxnSp>
        <p:nvCxnSpPr>
          <p:cNvPr id="67" name="Straight Arrow Connector 66"/>
          <p:cNvCxnSpPr/>
          <p:nvPr/>
        </p:nvCxnSpPr>
        <p:spPr>
          <a:xfrm>
            <a:off x="8804946" y="2787538"/>
            <a:ext cx="1568946" cy="12598"/>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TextBox 34"/>
          <p:cNvSpPr txBox="1"/>
          <p:nvPr/>
        </p:nvSpPr>
        <p:spPr>
          <a:xfrm>
            <a:off x="6480126" y="2472735"/>
            <a:ext cx="399467"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ER</a:t>
            </a:r>
            <a:endParaRPr lang="en-US" sz="2400">
              <a:effectLst/>
              <a:latin typeface="Times New Roman" panose="02020603050405020304" pitchFamily="18" charset="0"/>
              <a:ea typeface="Times New Roman" panose="02020603050405020304" pitchFamily="18" charset="0"/>
            </a:endParaRPr>
          </a:p>
        </p:txBody>
      </p:sp>
      <p:cxnSp>
        <p:nvCxnSpPr>
          <p:cNvPr id="69" name="Straight Arrow Connector 68"/>
          <p:cNvCxnSpPr/>
          <p:nvPr/>
        </p:nvCxnSpPr>
        <p:spPr>
          <a:xfrm>
            <a:off x="6124662" y="2787538"/>
            <a:ext cx="1568946" cy="12598"/>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0" name="TextBox 36"/>
          <p:cNvSpPr txBox="1"/>
          <p:nvPr/>
        </p:nvSpPr>
        <p:spPr>
          <a:xfrm>
            <a:off x="7946000" y="2296691"/>
            <a:ext cx="429926"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HR</a:t>
            </a:r>
            <a:endParaRPr lang="en-US" sz="2400">
              <a:effectLst/>
              <a:latin typeface="Times New Roman" panose="02020603050405020304" pitchFamily="18" charset="0"/>
              <a:ea typeface="Times New Roman" panose="02020603050405020304" pitchFamily="18" charset="0"/>
            </a:endParaRPr>
          </a:p>
        </p:txBody>
      </p:sp>
      <p:cxnSp>
        <p:nvCxnSpPr>
          <p:cNvPr id="71" name="Straight Arrow Connector 70"/>
          <p:cNvCxnSpPr/>
          <p:nvPr/>
        </p:nvCxnSpPr>
        <p:spPr>
          <a:xfrm>
            <a:off x="7693608" y="2591065"/>
            <a:ext cx="1045964" cy="12598"/>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TextBox 38"/>
          <p:cNvSpPr txBox="1"/>
          <p:nvPr/>
        </p:nvSpPr>
        <p:spPr>
          <a:xfrm>
            <a:off x="290526" y="1220709"/>
            <a:ext cx="801373" cy="338554"/>
          </a:xfrm>
          <a:prstGeom prst="rect">
            <a:avLst/>
          </a:prstGeom>
          <a:noFill/>
        </p:spPr>
        <p:txBody>
          <a:bodyPr wrap="none" rtlCol="0">
            <a:spAutoFit/>
          </a:bodyPr>
          <a:lstStyle/>
          <a:p>
            <a:pPr marL="0" marR="0" eaLnBrk="0" fontAlgn="base" hangingPunct="0">
              <a:spcBef>
                <a:spcPts val="0"/>
              </a:spcBef>
              <a:spcAft>
                <a:spcPts val="0"/>
              </a:spcAft>
            </a:pPr>
            <a:r>
              <a:rPr lang="en-US" sz="1600" kern="1200" dirty="0">
                <a:solidFill>
                  <a:srgbClr val="FFFFFF"/>
                </a:solidFill>
                <a:effectLst/>
                <a:latin typeface="Calibri" panose="020F0502020204030204" pitchFamily="34" charset="0"/>
                <a:ea typeface="MS PGothic" panose="020B0600070205080204" pitchFamily="34" charset="-128"/>
              </a:rPr>
              <a:t>Control</a:t>
            </a:r>
            <a:endParaRPr lang="en-US" sz="2400" dirty="0">
              <a:effectLst/>
              <a:latin typeface="Times New Roman" panose="02020603050405020304" pitchFamily="18" charset="0"/>
              <a:ea typeface="Times New Roman" panose="02020603050405020304" pitchFamily="18" charset="0"/>
            </a:endParaRPr>
          </a:p>
        </p:txBody>
      </p:sp>
      <p:sp>
        <p:nvSpPr>
          <p:cNvPr id="73" name="TextBox 39"/>
          <p:cNvSpPr txBox="1"/>
          <p:nvPr/>
        </p:nvSpPr>
        <p:spPr>
          <a:xfrm>
            <a:off x="273313" y="2874286"/>
            <a:ext cx="952505" cy="338553"/>
          </a:xfrm>
          <a:prstGeom prst="rect">
            <a:avLst/>
          </a:prstGeom>
          <a:noFill/>
        </p:spPr>
        <p:txBody>
          <a:bodyPr wrap="none" rtlCol="0">
            <a:spAutoFit/>
          </a:bodyPr>
          <a:lstStyle/>
          <a:p>
            <a:pPr marL="0" marR="0" eaLnBrk="0" fontAlgn="base" hangingPunct="0">
              <a:spcBef>
                <a:spcPts val="0"/>
              </a:spcBef>
              <a:spcAft>
                <a:spcPts val="0"/>
              </a:spcAft>
            </a:pPr>
            <a:r>
              <a:rPr lang="en-US" sz="1600" kern="1200" dirty="0">
                <a:solidFill>
                  <a:srgbClr val="FFFFFF"/>
                </a:solidFill>
                <a:effectLst/>
                <a:latin typeface="Calibri" panose="020F0502020204030204" pitchFamily="34" charset="0"/>
                <a:ea typeface="MS PGothic" panose="020B0600070205080204" pitchFamily="34" charset="-128"/>
              </a:rPr>
              <a:t>Sample C</a:t>
            </a:r>
            <a:endParaRPr lang="en-US" sz="2400" dirty="0">
              <a:effectLst/>
              <a:latin typeface="Times New Roman" panose="02020603050405020304" pitchFamily="18" charset="0"/>
              <a:ea typeface="Times New Roman" panose="02020603050405020304" pitchFamily="18" charset="0"/>
            </a:endParaRPr>
          </a:p>
        </p:txBody>
      </p:sp>
      <p:sp>
        <p:nvSpPr>
          <p:cNvPr id="74" name="TextBox 40"/>
          <p:cNvSpPr txBox="1"/>
          <p:nvPr/>
        </p:nvSpPr>
        <p:spPr>
          <a:xfrm>
            <a:off x="6080670" y="1223742"/>
            <a:ext cx="944489" cy="338553"/>
          </a:xfrm>
          <a:prstGeom prst="rect">
            <a:avLst/>
          </a:prstGeom>
          <a:noFill/>
        </p:spPr>
        <p:txBody>
          <a:bodyPr wrap="none" rtlCol="0">
            <a:spAutoFit/>
          </a:bodyPr>
          <a:lstStyle/>
          <a:p>
            <a:pPr marL="0" marR="0" eaLnBrk="0" fontAlgn="base" hangingPunct="0">
              <a:spcBef>
                <a:spcPts val="0"/>
              </a:spcBef>
              <a:spcAft>
                <a:spcPts val="0"/>
              </a:spcAft>
            </a:pPr>
            <a:r>
              <a:rPr lang="en-US" sz="1600" kern="1200" dirty="0">
                <a:solidFill>
                  <a:srgbClr val="FFFFFF"/>
                </a:solidFill>
                <a:effectLst/>
                <a:latin typeface="Calibri" panose="020F0502020204030204" pitchFamily="34" charset="0"/>
                <a:ea typeface="MS PGothic" panose="020B0600070205080204" pitchFamily="34" charset="-128"/>
              </a:rPr>
              <a:t>Sample E</a:t>
            </a:r>
            <a:endParaRPr lang="en-US" sz="2400" dirty="0">
              <a:effectLst/>
              <a:latin typeface="Times New Roman" panose="02020603050405020304" pitchFamily="18" charset="0"/>
              <a:ea typeface="Times New Roman" panose="02020603050405020304" pitchFamily="18" charset="0"/>
            </a:endParaRPr>
          </a:p>
        </p:txBody>
      </p:sp>
      <p:sp>
        <p:nvSpPr>
          <p:cNvPr id="75" name="TextBox 28"/>
          <p:cNvSpPr txBox="1"/>
          <p:nvPr/>
        </p:nvSpPr>
        <p:spPr>
          <a:xfrm>
            <a:off x="414737" y="4155432"/>
            <a:ext cx="409086"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BP</a:t>
            </a:r>
            <a:endParaRPr lang="en-US" sz="2400">
              <a:effectLst/>
              <a:latin typeface="Times New Roman" panose="02020603050405020304" pitchFamily="18" charset="0"/>
              <a:ea typeface="Times New Roman" panose="02020603050405020304" pitchFamily="18" charset="0"/>
            </a:endParaRPr>
          </a:p>
        </p:txBody>
      </p:sp>
      <p:cxnSp>
        <p:nvCxnSpPr>
          <p:cNvPr id="76" name="Straight Arrow Connector 75"/>
          <p:cNvCxnSpPr/>
          <p:nvPr/>
        </p:nvCxnSpPr>
        <p:spPr>
          <a:xfrm>
            <a:off x="3871511" y="4467428"/>
            <a:ext cx="719100" cy="12598"/>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TextBox 28"/>
          <p:cNvSpPr txBox="1"/>
          <p:nvPr/>
        </p:nvSpPr>
        <p:spPr>
          <a:xfrm>
            <a:off x="4005486" y="4155429"/>
            <a:ext cx="409086"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BP</a:t>
            </a:r>
            <a:endParaRPr lang="en-US" sz="2400">
              <a:effectLst/>
              <a:latin typeface="Times New Roman" panose="02020603050405020304" pitchFamily="18" charset="0"/>
              <a:ea typeface="Times New Roman" panose="02020603050405020304" pitchFamily="18" charset="0"/>
            </a:endParaRPr>
          </a:p>
        </p:txBody>
      </p:sp>
      <p:sp>
        <p:nvSpPr>
          <p:cNvPr id="78" name="TextBox 28"/>
          <p:cNvSpPr txBox="1"/>
          <p:nvPr/>
        </p:nvSpPr>
        <p:spPr>
          <a:xfrm>
            <a:off x="9753450" y="1868341"/>
            <a:ext cx="409086"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BP</a:t>
            </a:r>
            <a:endParaRPr lang="en-US" sz="2400">
              <a:effectLst/>
              <a:latin typeface="Times New Roman" panose="02020603050405020304" pitchFamily="18" charset="0"/>
              <a:ea typeface="Times New Roman" panose="02020603050405020304" pitchFamily="18" charset="0"/>
            </a:endParaRPr>
          </a:p>
        </p:txBody>
      </p:sp>
      <p:sp>
        <p:nvSpPr>
          <p:cNvPr id="79" name="TextBox 28"/>
          <p:cNvSpPr txBox="1"/>
          <p:nvPr/>
        </p:nvSpPr>
        <p:spPr>
          <a:xfrm>
            <a:off x="6315311" y="1885390"/>
            <a:ext cx="409086"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BP</a:t>
            </a:r>
            <a:endParaRPr lang="en-US" sz="2400">
              <a:effectLst/>
              <a:latin typeface="Times New Roman" panose="02020603050405020304" pitchFamily="18" charset="0"/>
              <a:ea typeface="Times New Roman" panose="02020603050405020304" pitchFamily="18" charset="0"/>
            </a:endParaRPr>
          </a:p>
        </p:txBody>
      </p:sp>
      <p:cxnSp>
        <p:nvCxnSpPr>
          <p:cNvPr id="82" name="Straight Arrow Connector 81"/>
          <p:cNvCxnSpPr/>
          <p:nvPr/>
        </p:nvCxnSpPr>
        <p:spPr>
          <a:xfrm>
            <a:off x="337734" y="4449811"/>
            <a:ext cx="548640" cy="12598"/>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6120576" y="2059814"/>
            <a:ext cx="274320" cy="12598"/>
          </a:xfrm>
          <a:prstGeom prst="straightConnector1">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10099572" y="2031318"/>
            <a:ext cx="274320" cy="12598"/>
          </a:xfrm>
          <a:prstGeom prst="straightConnector1">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85" name="Content Placeholder 6"/>
          <p:cNvGraphicFramePr>
            <a:graphicFrameLocks/>
          </p:cNvGraphicFramePr>
          <p:nvPr>
            <p:extLst>
              <p:ext uri="{D42A27DB-BD31-4B8C-83A1-F6EECF244321}">
                <p14:modId xmlns:p14="http://schemas.microsoft.com/office/powerpoint/2010/main" val="1160972892"/>
              </p:ext>
            </p:extLst>
          </p:nvPr>
        </p:nvGraphicFramePr>
        <p:xfrm>
          <a:off x="5524053" y="4581437"/>
          <a:ext cx="5385074" cy="2036862"/>
        </p:xfrm>
        <a:graphic>
          <a:graphicData uri="http://schemas.openxmlformats.org/drawingml/2006/table">
            <a:tbl>
              <a:tblPr firstRow="1" firstCol="1" bandRow="1">
                <a:tableStyleId>{93296810-A885-4BE3-A3E7-6D5BEEA58F35}</a:tableStyleId>
              </a:tblPr>
              <a:tblGrid>
                <a:gridCol w="919797">
                  <a:extLst>
                    <a:ext uri="{9D8B030D-6E8A-4147-A177-3AD203B41FA5}">
                      <a16:colId xmlns:a16="http://schemas.microsoft.com/office/drawing/2014/main" val="1104876679"/>
                    </a:ext>
                  </a:extLst>
                </a:gridCol>
                <a:gridCol w="1165021">
                  <a:extLst>
                    <a:ext uri="{9D8B030D-6E8A-4147-A177-3AD203B41FA5}">
                      <a16:colId xmlns:a16="http://schemas.microsoft.com/office/drawing/2014/main" val="3295656275"/>
                    </a:ext>
                  </a:extLst>
                </a:gridCol>
                <a:gridCol w="1332881">
                  <a:extLst>
                    <a:ext uri="{9D8B030D-6E8A-4147-A177-3AD203B41FA5}">
                      <a16:colId xmlns:a16="http://schemas.microsoft.com/office/drawing/2014/main" val="1533073289"/>
                    </a:ext>
                  </a:extLst>
                </a:gridCol>
                <a:gridCol w="1015633">
                  <a:extLst>
                    <a:ext uri="{9D8B030D-6E8A-4147-A177-3AD203B41FA5}">
                      <a16:colId xmlns:a16="http://schemas.microsoft.com/office/drawing/2014/main" val="3282703362"/>
                    </a:ext>
                  </a:extLst>
                </a:gridCol>
                <a:gridCol w="951742">
                  <a:extLst>
                    <a:ext uri="{9D8B030D-6E8A-4147-A177-3AD203B41FA5}">
                      <a16:colId xmlns:a16="http://schemas.microsoft.com/office/drawing/2014/main" val="2586434388"/>
                    </a:ext>
                  </a:extLst>
                </a:gridCol>
              </a:tblGrid>
              <a:tr h="339477">
                <a:tc>
                  <a:txBody>
                    <a:bodyPr/>
                    <a:lstStyle/>
                    <a:p>
                      <a:pPr marL="0" marR="0">
                        <a:spcBef>
                          <a:spcPts val="0"/>
                        </a:spcBef>
                        <a:spcAft>
                          <a:spcPts val="0"/>
                        </a:spcAft>
                      </a:pPr>
                      <a:r>
                        <a:rPr lang="en-US" sz="1600" dirty="0">
                          <a:effectLst/>
                        </a:rPr>
                        <a:t>Sample</a:t>
                      </a:r>
                      <a:endParaRPr lang="en-US" sz="1600" dirty="0">
                        <a:effectLst/>
                        <a:latin typeface="Times New Roman" panose="02020603050405020304" pitchFamily="18" charset="0"/>
                        <a:ea typeface="Times New Roman" panose="02020603050405020304" pitchFamily="18" charset="0"/>
                      </a:endParaRPr>
                    </a:p>
                  </a:txBody>
                  <a:tcPr marL="67213" marR="67213" marT="0" marB="0" anchor="ctr"/>
                </a:tc>
                <a:tc>
                  <a:txBody>
                    <a:bodyPr/>
                    <a:lstStyle/>
                    <a:p>
                      <a:pPr marL="0" marR="0" algn="ctr">
                        <a:spcBef>
                          <a:spcPts val="0"/>
                        </a:spcBef>
                        <a:spcAft>
                          <a:spcPts val="0"/>
                        </a:spcAft>
                      </a:pPr>
                      <a:r>
                        <a:rPr lang="en-US" sz="1600" dirty="0">
                          <a:effectLst/>
                        </a:rPr>
                        <a:t>%Baseline</a:t>
                      </a:r>
                      <a:endParaRPr lang="en-US" sz="1600" dirty="0">
                        <a:effectLst/>
                        <a:latin typeface="Times New Roman" panose="02020603050405020304" pitchFamily="18" charset="0"/>
                        <a:ea typeface="Times New Roman" panose="02020603050405020304" pitchFamily="18" charset="0"/>
                      </a:endParaRPr>
                    </a:p>
                  </a:txBody>
                  <a:tcPr marL="67213" marR="67213" marT="0" marB="0" anchor="ctr"/>
                </a:tc>
                <a:tc>
                  <a:txBody>
                    <a:bodyPr/>
                    <a:lstStyle/>
                    <a:p>
                      <a:pPr marL="0" marR="0">
                        <a:spcBef>
                          <a:spcPts val="0"/>
                        </a:spcBef>
                        <a:spcAft>
                          <a:spcPts val="0"/>
                        </a:spcAft>
                      </a:pPr>
                      <a:r>
                        <a:rPr lang="en-US" sz="1600" dirty="0" err="1">
                          <a:effectLst/>
                        </a:rPr>
                        <a:t>G</a:t>
                      </a:r>
                      <a:r>
                        <a:rPr lang="en-US" sz="1600" baseline="-25000" dirty="0" err="1">
                          <a:effectLst/>
                        </a:rPr>
                        <a:t>IIc</a:t>
                      </a:r>
                      <a:r>
                        <a:rPr lang="en-US" sz="1600" baseline="-25000" dirty="0">
                          <a:effectLst/>
                        </a:rPr>
                        <a:t>-PC</a:t>
                      </a:r>
                      <a:r>
                        <a:rPr lang="en-US" sz="1600" dirty="0">
                          <a:effectLst/>
                        </a:rPr>
                        <a:t> (J/m</a:t>
                      </a:r>
                      <a:r>
                        <a:rPr lang="en-US" sz="1600" baseline="30000" dirty="0">
                          <a:effectLst/>
                        </a:rPr>
                        <a:t>2</a:t>
                      </a:r>
                      <a:r>
                        <a:rPr lang="en-US" sz="1600" dirty="0">
                          <a:effectLst/>
                        </a:rPr>
                        <a:t>)</a:t>
                      </a:r>
                      <a:endParaRPr lang="en-US" sz="1600" dirty="0">
                        <a:effectLst/>
                        <a:latin typeface="Times New Roman" panose="02020603050405020304" pitchFamily="18" charset="0"/>
                        <a:ea typeface="Times New Roman" panose="02020603050405020304" pitchFamily="18" charset="0"/>
                      </a:endParaRPr>
                    </a:p>
                  </a:txBody>
                  <a:tcPr marL="67213" marR="67213" marT="0" marB="0" anchor="ctr"/>
                </a:tc>
                <a:tc>
                  <a:txBody>
                    <a:bodyPr/>
                    <a:lstStyle/>
                    <a:p>
                      <a:pPr marL="0" marR="0">
                        <a:spcBef>
                          <a:spcPts val="0"/>
                        </a:spcBef>
                        <a:spcAft>
                          <a:spcPts val="0"/>
                        </a:spcAft>
                      </a:pPr>
                      <a:r>
                        <a:rPr lang="en-US" sz="1600" dirty="0" err="1">
                          <a:effectLst/>
                        </a:rPr>
                        <a:t>d</a:t>
                      </a:r>
                      <a:r>
                        <a:rPr lang="en-US" sz="1600" baseline="-25000" dirty="0" err="1">
                          <a:effectLst/>
                        </a:rPr>
                        <a:t>ER</a:t>
                      </a:r>
                      <a:r>
                        <a:rPr lang="en-US" sz="1600" dirty="0">
                          <a:effectLst/>
                        </a:rPr>
                        <a:t> (µm)</a:t>
                      </a:r>
                      <a:endParaRPr lang="en-US" sz="1600" dirty="0">
                        <a:effectLst/>
                        <a:latin typeface="Times New Roman" panose="02020603050405020304" pitchFamily="18" charset="0"/>
                        <a:ea typeface="Times New Roman" panose="02020603050405020304" pitchFamily="18" charset="0"/>
                      </a:endParaRPr>
                    </a:p>
                  </a:txBody>
                  <a:tcPr marL="67213" marR="67213" marT="0" marB="0" anchor="ctr"/>
                </a:tc>
                <a:tc>
                  <a:txBody>
                    <a:bodyPr/>
                    <a:lstStyle/>
                    <a:p>
                      <a:pPr marL="0" marR="0">
                        <a:spcBef>
                          <a:spcPts val="0"/>
                        </a:spcBef>
                        <a:spcAft>
                          <a:spcPts val="0"/>
                        </a:spcAft>
                      </a:pPr>
                      <a:r>
                        <a:rPr lang="en-US" sz="1600" dirty="0">
                          <a:effectLst/>
                        </a:rPr>
                        <a:t>%</a:t>
                      </a:r>
                      <a:r>
                        <a:rPr lang="en-US" sz="1600" dirty="0" err="1">
                          <a:effectLst/>
                        </a:rPr>
                        <a:t>DoC</a:t>
                      </a:r>
                      <a:r>
                        <a:rPr lang="en-US" sz="1600" baseline="-25000" dirty="0" err="1">
                          <a:effectLst/>
                        </a:rPr>
                        <a:t>BP</a:t>
                      </a:r>
                      <a:endParaRPr lang="en-US" sz="1600" dirty="0">
                        <a:effectLst/>
                        <a:latin typeface="Times New Roman" panose="02020603050405020304" pitchFamily="18" charset="0"/>
                        <a:ea typeface="Times New Roman" panose="02020603050405020304" pitchFamily="18" charset="0"/>
                      </a:endParaRPr>
                    </a:p>
                  </a:txBody>
                  <a:tcPr marL="67213" marR="67213" marT="0" marB="0" anchor="ctr"/>
                </a:tc>
                <a:extLst>
                  <a:ext uri="{0D108BD9-81ED-4DB2-BD59-A6C34878D82A}">
                    <a16:rowId xmlns:a16="http://schemas.microsoft.com/office/drawing/2014/main" val="3325571477"/>
                  </a:ext>
                </a:extLst>
              </a:tr>
              <a:tr h="339477">
                <a:tc>
                  <a:txBody>
                    <a:bodyPr/>
                    <a:lstStyle/>
                    <a:p>
                      <a:pPr marL="0" marR="0" algn="ctr">
                        <a:spcBef>
                          <a:spcPts val="0"/>
                        </a:spcBef>
                        <a:spcAft>
                          <a:spcPts val="0"/>
                        </a:spcAft>
                      </a:pPr>
                      <a:r>
                        <a:rPr lang="en-US" sz="1600" dirty="0">
                          <a:effectLst/>
                        </a:rPr>
                        <a:t>B</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0</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Delaminated</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115</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a:effectLst/>
                        </a:rPr>
                        <a:t>15</a:t>
                      </a:r>
                      <a:endParaRPr lang="en-US" sz="1600">
                        <a:effectLst/>
                        <a:latin typeface="Times New Roman" panose="02020603050405020304" pitchFamily="18" charset="0"/>
                        <a:ea typeface="Times New Roman" panose="02020603050405020304" pitchFamily="18" charset="0"/>
                      </a:endParaRPr>
                    </a:p>
                  </a:txBody>
                  <a:tcPr marL="67213" marR="67213" marT="0" marB="0" anchor="b"/>
                </a:tc>
                <a:extLst>
                  <a:ext uri="{0D108BD9-81ED-4DB2-BD59-A6C34878D82A}">
                    <a16:rowId xmlns:a16="http://schemas.microsoft.com/office/drawing/2014/main" val="814765377"/>
                  </a:ext>
                </a:extLst>
              </a:tr>
              <a:tr h="339477">
                <a:tc>
                  <a:txBody>
                    <a:bodyPr/>
                    <a:lstStyle/>
                    <a:p>
                      <a:pPr marL="0" marR="0" algn="ctr">
                        <a:spcBef>
                          <a:spcPts val="0"/>
                        </a:spcBef>
                        <a:spcAft>
                          <a:spcPts val="0"/>
                        </a:spcAft>
                      </a:pPr>
                      <a:r>
                        <a:rPr lang="en-US" sz="1600" dirty="0">
                          <a:effectLst/>
                        </a:rPr>
                        <a:t>C</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43</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364</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145</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a:effectLst/>
                        </a:rPr>
                        <a:t>25</a:t>
                      </a:r>
                      <a:endParaRPr lang="en-US" sz="1600">
                        <a:effectLst/>
                        <a:latin typeface="Times New Roman" panose="02020603050405020304" pitchFamily="18" charset="0"/>
                        <a:ea typeface="Times New Roman" panose="02020603050405020304" pitchFamily="18" charset="0"/>
                      </a:endParaRPr>
                    </a:p>
                  </a:txBody>
                  <a:tcPr marL="67213" marR="67213" marT="0" marB="0" anchor="b"/>
                </a:tc>
                <a:extLst>
                  <a:ext uri="{0D108BD9-81ED-4DB2-BD59-A6C34878D82A}">
                    <a16:rowId xmlns:a16="http://schemas.microsoft.com/office/drawing/2014/main" val="698064084"/>
                  </a:ext>
                </a:extLst>
              </a:tr>
              <a:tr h="339477">
                <a:tc>
                  <a:txBody>
                    <a:bodyPr/>
                    <a:lstStyle/>
                    <a:p>
                      <a:pPr marL="0" marR="0" algn="ctr">
                        <a:spcBef>
                          <a:spcPts val="0"/>
                        </a:spcBef>
                        <a:spcAft>
                          <a:spcPts val="0"/>
                        </a:spcAft>
                      </a:pPr>
                      <a:r>
                        <a:rPr lang="en-US" sz="1600" dirty="0">
                          <a:effectLst/>
                        </a:rPr>
                        <a:t>D</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99</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848</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85</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a:effectLst/>
                        </a:rPr>
                        <a:t>35</a:t>
                      </a:r>
                      <a:endParaRPr lang="en-US" sz="1600">
                        <a:effectLst/>
                        <a:latin typeface="Times New Roman" panose="02020603050405020304" pitchFamily="18" charset="0"/>
                        <a:ea typeface="Times New Roman" panose="02020603050405020304" pitchFamily="18" charset="0"/>
                      </a:endParaRPr>
                    </a:p>
                  </a:txBody>
                  <a:tcPr marL="67213" marR="67213" marT="0" marB="0" anchor="b"/>
                </a:tc>
                <a:extLst>
                  <a:ext uri="{0D108BD9-81ED-4DB2-BD59-A6C34878D82A}">
                    <a16:rowId xmlns:a16="http://schemas.microsoft.com/office/drawing/2014/main" val="3875133469"/>
                  </a:ext>
                </a:extLst>
              </a:tr>
              <a:tr h="339477">
                <a:tc>
                  <a:txBody>
                    <a:bodyPr/>
                    <a:lstStyle/>
                    <a:p>
                      <a:pPr marL="0" marR="0" algn="ctr">
                        <a:spcBef>
                          <a:spcPts val="0"/>
                        </a:spcBef>
                        <a:spcAft>
                          <a:spcPts val="0"/>
                        </a:spcAft>
                      </a:pPr>
                      <a:r>
                        <a:rPr lang="en-US" sz="1600" dirty="0">
                          <a:effectLst/>
                        </a:rPr>
                        <a:t>E</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111</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947</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287</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25</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extLst>
                  <a:ext uri="{0D108BD9-81ED-4DB2-BD59-A6C34878D82A}">
                    <a16:rowId xmlns:a16="http://schemas.microsoft.com/office/drawing/2014/main" val="4231731590"/>
                  </a:ext>
                </a:extLst>
              </a:tr>
              <a:tr h="339477">
                <a:tc>
                  <a:txBody>
                    <a:bodyPr/>
                    <a:lstStyle/>
                    <a:p>
                      <a:pPr marL="0" marR="0" algn="ctr">
                        <a:spcBef>
                          <a:spcPts val="0"/>
                        </a:spcBef>
                        <a:spcAft>
                          <a:spcPts val="0"/>
                        </a:spcAft>
                      </a:pPr>
                      <a:r>
                        <a:rPr lang="en-US" sz="1600" dirty="0">
                          <a:effectLst/>
                        </a:rPr>
                        <a:t>F</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101</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863</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127</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tc>
                  <a:txBody>
                    <a:bodyPr/>
                    <a:lstStyle/>
                    <a:p>
                      <a:pPr marL="0" marR="0" algn="ctr">
                        <a:spcBef>
                          <a:spcPts val="0"/>
                        </a:spcBef>
                        <a:spcAft>
                          <a:spcPts val="0"/>
                        </a:spcAft>
                      </a:pPr>
                      <a:r>
                        <a:rPr lang="en-US" sz="1600" dirty="0">
                          <a:effectLst/>
                        </a:rPr>
                        <a:t>35</a:t>
                      </a:r>
                      <a:endParaRPr lang="en-US" sz="1600" dirty="0">
                        <a:effectLst/>
                        <a:latin typeface="Times New Roman" panose="02020603050405020304" pitchFamily="18" charset="0"/>
                        <a:ea typeface="Times New Roman" panose="02020603050405020304" pitchFamily="18" charset="0"/>
                      </a:endParaRPr>
                    </a:p>
                  </a:txBody>
                  <a:tcPr marL="67213" marR="67213" marT="0" marB="0" anchor="b"/>
                </a:tc>
                <a:extLst>
                  <a:ext uri="{0D108BD9-81ED-4DB2-BD59-A6C34878D82A}">
                    <a16:rowId xmlns:a16="http://schemas.microsoft.com/office/drawing/2014/main" val="2727590596"/>
                  </a:ext>
                </a:extLst>
              </a:tr>
            </a:tbl>
          </a:graphicData>
        </a:graphic>
      </p:graphicFrame>
      <p:pic>
        <p:nvPicPr>
          <p:cNvPr id="86" name="Picture 2">
            <a:extLst>
              <a:ext uri="{FF2B5EF4-FFF2-40B4-BE49-F238E27FC236}">
                <a16:creationId xmlns:a16="http://schemas.microsoft.com/office/drawing/2014/main" id="{ABFACB17-D4FB-44BB-98F4-36A80E1CA8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9163" b="11918"/>
          <a:stretch/>
        </p:blipFill>
        <p:spPr bwMode="auto">
          <a:xfrm>
            <a:off x="341820" y="4644689"/>
            <a:ext cx="4248791" cy="15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 name="Group 86"/>
          <p:cNvGrpSpPr/>
          <p:nvPr/>
        </p:nvGrpSpPr>
        <p:grpSpPr>
          <a:xfrm>
            <a:off x="9506740" y="1278642"/>
            <a:ext cx="825867" cy="338807"/>
            <a:chOff x="2429433" y="9288"/>
            <a:chExt cx="577590" cy="236933"/>
          </a:xfrm>
        </p:grpSpPr>
        <p:cxnSp>
          <p:nvCxnSpPr>
            <p:cNvPr id="88" name="Straight Connector 87"/>
            <p:cNvCxnSpPr/>
            <p:nvPr/>
          </p:nvCxnSpPr>
          <p:spPr>
            <a:xfrm>
              <a:off x="2519379" y="246221"/>
              <a:ext cx="438912" cy="0"/>
            </a:xfrm>
            <a:prstGeom prst="line">
              <a:avLst/>
            </a:prstGeom>
            <a:ln w="28575">
              <a:solidFill>
                <a:schemeClr val="bg1"/>
              </a:solidFill>
            </a:ln>
          </p:spPr>
          <p:style>
            <a:lnRef idx="1">
              <a:schemeClr val="accent4"/>
            </a:lnRef>
            <a:fillRef idx="0">
              <a:schemeClr val="accent4"/>
            </a:fillRef>
            <a:effectRef idx="0">
              <a:schemeClr val="accent4"/>
            </a:effectRef>
            <a:fontRef idx="minor">
              <a:schemeClr val="tx1"/>
            </a:fontRef>
          </p:style>
        </p:cxnSp>
        <p:sp>
          <p:nvSpPr>
            <p:cNvPr id="89" name="TextBox 10"/>
            <p:cNvSpPr txBox="1"/>
            <p:nvPr/>
          </p:nvSpPr>
          <p:spPr>
            <a:xfrm>
              <a:off x="2429433" y="9288"/>
              <a:ext cx="577590" cy="236756"/>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100 µm</a:t>
              </a:r>
              <a:endParaRPr lang="en-US" sz="2400">
                <a:effectLst/>
                <a:latin typeface="Times New Roman" panose="02020603050405020304" pitchFamily="18" charset="0"/>
                <a:ea typeface="Times New Roman" panose="02020603050405020304" pitchFamily="18" charset="0"/>
              </a:endParaRPr>
            </a:p>
          </p:txBody>
        </p:sp>
      </p:grpSp>
      <p:sp>
        <p:nvSpPr>
          <p:cNvPr id="90" name="TextBox 36"/>
          <p:cNvSpPr txBox="1"/>
          <p:nvPr/>
        </p:nvSpPr>
        <p:spPr>
          <a:xfrm>
            <a:off x="2204709" y="5615070"/>
            <a:ext cx="429926"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HR</a:t>
            </a:r>
            <a:endParaRPr lang="en-US" sz="2400">
              <a:effectLst/>
              <a:latin typeface="Times New Roman" panose="02020603050405020304" pitchFamily="18" charset="0"/>
              <a:ea typeface="Times New Roman" panose="02020603050405020304" pitchFamily="18" charset="0"/>
            </a:endParaRPr>
          </a:p>
        </p:txBody>
      </p:sp>
      <p:cxnSp>
        <p:nvCxnSpPr>
          <p:cNvPr id="91" name="Straight Arrow Connector 90"/>
          <p:cNvCxnSpPr/>
          <p:nvPr/>
        </p:nvCxnSpPr>
        <p:spPr>
          <a:xfrm>
            <a:off x="1952317" y="5909444"/>
            <a:ext cx="1045964" cy="12598"/>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TextBox 39"/>
          <p:cNvSpPr txBox="1"/>
          <p:nvPr/>
        </p:nvSpPr>
        <p:spPr>
          <a:xfrm>
            <a:off x="331092" y="4617495"/>
            <a:ext cx="970137" cy="338554"/>
          </a:xfrm>
          <a:prstGeom prst="rect">
            <a:avLst/>
          </a:prstGeom>
          <a:noFill/>
        </p:spPr>
        <p:txBody>
          <a:bodyPr wrap="none" rtlCol="0">
            <a:spAutoFit/>
          </a:bodyPr>
          <a:lstStyle/>
          <a:p>
            <a:pPr marL="0" marR="0" eaLnBrk="0" fontAlgn="base" hangingPunct="0">
              <a:spcBef>
                <a:spcPts val="0"/>
              </a:spcBef>
              <a:spcAft>
                <a:spcPts val="0"/>
              </a:spcAft>
            </a:pPr>
            <a:r>
              <a:rPr lang="en-US" sz="1600" kern="1200" dirty="0">
                <a:solidFill>
                  <a:srgbClr val="FFFFFF"/>
                </a:solidFill>
                <a:effectLst/>
                <a:latin typeface="Calibri" panose="020F0502020204030204" pitchFamily="34" charset="0"/>
                <a:ea typeface="MS PGothic" panose="020B0600070205080204" pitchFamily="34" charset="-128"/>
              </a:rPr>
              <a:t>Sample D</a:t>
            </a:r>
            <a:endParaRPr lang="en-US" sz="2400" dirty="0">
              <a:effectLst/>
              <a:latin typeface="Times New Roman" panose="02020603050405020304" pitchFamily="18" charset="0"/>
              <a:ea typeface="Times New Roman" panose="02020603050405020304" pitchFamily="18" charset="0"/>
            </a:endParaRPr>
          </a:p>
        </p:txBody>
      </p:sp>
      <p:sp>
        <p:nvSpPr>
          <p:cNvPr id="3" name="TextBox 2"/>
          <p:cNvSpPr txBox="1"/>
          <p:nvPr/>
        </p:nvSpPr>
        <p:spPr>
          <a:xfrm>
            <a:off x="290526" y="6454390"/>
            <a:ext cx="3796232" cy="307777"/>
          </a:xfrm>
          <a:prstGeom prst="rect">
            <a:avLst/>
          </a:prstGeom>
          <a:noFill/>
        </p:spPr>
        <p:txBody>
          <a:bodyPr wrap="none" rtlCol="0">
            <a:spAutoFit/>
          </a:bodyPr>
          <a:lstStyle/>
          <a:p>
            <a:r>
              <a:rPr lang="en-US" sz="1400" dirty="0"/>
              <a:t>*No micrographs of sample B were attempted</a:t>
            </a:r>
          </a:p>
        </p:txBody>
      </p:sp>
      <p:cxnSp>
        <p:nvCxnSpPr>
          <p:cNvPr id="93" name="Straight Arrow Connector 92"/>
          <p:cNvCxnSpPr/>
          <p:nvPr/>
        </p:nvCxnSpPr>
        <p:spPr>
          <a:xfrm>
            <a:off x="1483758" y="5322242"/>
            <a:ext cx="435818" cy="108964"/>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4" name="TextBox 26"/>
          <p:cNvSpPr txBox="1"/>
          <p:nvPr/>
        </p:nvSpPr>
        <p:spPr>
          <a:xfrm>
            <a:off x="3113663" y="5813660"/>
            <a:ext cx="399467"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dirty="0">
                <a:solidFill>
                  <a:srgbClr val="FFFFFF"/>
                </a:solidFill>
                <a:effectLst/>
                <a:latin typeface="Calibri" panose="020F0502020204030204" pitchFamily="34" charset="0"/>
                <a:ea typeface="MS PGothic" panose="020B0600070205080204" pitchFamily="34" charset="-128"/>
              </a:rPr>
              <a:t>ER</a:t>
            </a:r>
            <a:endParaRPr lang="en-US" sz="2400" dirty="0">
              <a:effectLst/>
              <a:latin typeface="Times New Roman" panose="02020603050405020304" pitchFamily="18" charset="0"/>
              <a:ea typeface="Times New Roman" panose="02020603050405020304" pitchFamily="18" charset="0"/>
            </a:endParaRPr>
          </a:p>
        </p:txBody>
      </p:sp>
      <p:cxnSp>
        <p:nvCxnSpPr>
          <p:cNvPr id="95" name="Straight Arrow Connector 94"/>
          <p:cNvCxnSpPr/>
          <p:nvPr/>
        </p:nvCxnSpPr>
        <p:spPr>
          <a:xfrm>
            <a:off x="3014476" y="6115488"/>
            <a:ext cx="548640" cy="0"/>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3568843" y="6112684"/>
            <a:ext cx="719100" cy="12598"/>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TextBox 28"/>
          <p:cNvSpPr txBox="1"/>
          <p:nvPr/>
        </p:nvSpPr>
        <p:spPr>
          <a:xfrm>
            <a:off x="3702818" y="5800685"/>
            <a:ext cx="409086"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BP</a:t>
            </a:r>
            <a:endParaRPr lang="en-US" sz="2400">
              <a:effectLst/>
              <a:latin typeface="Times New Roman" panose="02020603050405020304" pitchFamily="18" charset="0"/>
              <a:ea typeface="Times New Roman" panose="02020603050405020304" pitchFamily="18" charset="0"/>
            </a:endParaRPr>
          </a:p>
        </p:txBody>
      </p:sp>
      <p:pic>
        <p:nvPicPr>
          <p:cNvPr id="98" name="Picture 2">
            <a:extLst>
              <a:ext uri="{FF2B5EF4-FFF2-40B4-BE49-F238E27FC236}">
                <a16:creationId xmlns:a16="http://schemas.microsoft.com/office/drawing/2014/main" id="{A5903419-DA9B-4EEA-B124-ABA3F1F11F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4011"/>
          <a:stretch/>
        </p:blipFill>
        <p:spPr bwMode="auto">
          <a:xfrm>
            <a:off x="6124662" y="2961804"/>
            <a:ext cx="4249230" cy="146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TextBox 40"/>
          <p:cNvSpPr txBox="1"/>
          <p:nvPr/>
        </p:nvSpPr>
        <p:spPr>
          <a:xfrm>
            <a:off x="6091112" y="2932566"/>
            <a:ext cx="938077" cy="338554"/>
          </a:xfrm>
          <a:prstGeom prst="rect">
            <a:avLst/>
          </a:prstGeom>
          <a:noFill/>
        </p:spPr>
        <p:txBody>
          <a:bodyPr wrap="none" rtlCol="0">
            <a:spAutoFit/>
          </a:bodyPr>
          <a:lstStyle/>
          <a:p>
            <a:pPr marL="0" marR="0" eaLnBrk="0" fontAlgn="base" hangingPunct="0">
              <a:spcBef>
                <a:spcPts val="0"/>
              </a:spcBef>
              <a:spcAft>
                <a:spcPts val="0"/>
              </a:spcAft>
            </a:pPr>
            <a:r>
              <a:rPr lang="en-US" sz="1600" kern="1200" dirty="0">
                <a:solidFill>
                  <a:srgbClr val="FFFFFF"/>
                </a:solidFill>
                <a:effectLst/>
                <a:latin typeface="Calibri" panose="020F0502020204030204" pitchFamily="34" charset="0"/>
                <a:ea typeface="MS PGothic" panose="020B0600070205080204" pitchFamily="34" charset="-128"/>
              </a:rPr>
              <a:t>Sample F</a:t>
            </a:r>
            <a:endParaRPr lang="en-US" sz="2400" dirty="0">
              <a:effectLst/>
              <a:latin typeface="Times New Roman" panose="02020603050405020304" pitchFamily="18" charset="0"/>
              <a:ea typeface="Times New Roman" panose="02020603050405020304" pitchFamily="18" charset="0"/>
            </a:endParaRPr>
          </a:p>
        </p:txBody>
      </p:sp>
      <p:sp>
        <p:nvSpPr>
          <p:cNvPr id="100" name="TextBox 36"/>
          <p:cNvSpPr txBox="1"/>
          <p:nvPr/>
        </p:nvSpPr>
        <p:spPr>
          <a:xfrm>
            <a:off x="7968782" y="3783345"/>
            <a:ext cx="429926"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a:solidFill>
                  <a:srgbClr val="FFFFFF"/>
                </a:solidFill>
                <a:effectLst/>
                <a:latin typeface="Calibri" panose="020F0502020204030204" pitchFamily="34" charset="0"/>
                <a:ea typeface="MS PGothic" panose="020B0600070205080204" pitchFamily="34" charset="-128"/>
              </a:rPr>
              <a:t>HR</a:t>
            </a:r>
            <a:endParaRPr lang="en-US" sz="2400">
              <a:effectLst/>
              <a:latin typeface="Times New Roman" panose="02020603050405020304" pitchFamily="18" charset="0"/>
              <a:ea typeface="Times New Roman" panose="02020603050405020304" pitchFamily="18" charset="0"/>
            </a:endParaRPr>
          </a:p>
        </p:txBody>
      </p:sp>
      <p:cxnSp>
        <p:nvCxnSpPr>
          <p:cNvPr id="101" name="Straight Arrow Connector 100"/>
          <p:cNvCxnSpPr/>
          <p:nvPr/>
        </p:nvCxnSpPr>
        <p:spPr>
          <a:xfrm>
            <a:off x="7735440" y="4077719"/>
            <a:ext cx="914400" cy="12598"/>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TextBox 26"/>
          <p:cNvSpPr txBox="1"/>
          <p:nvPr/>
        </p:nvSpPr>
        <p:spPr>
          <a:xfrm>
            <a:off x="8877736" y="3981935"/>
            <a:ext cx="399467"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dirty="0">
                <a:solidFill>
                  <a:srgbClr val="FFFFFF"/>
                </a:solidFill>
                <a:effectLst/>
                <a:latin typeface="Calibri" panose="020F0502020204030204" pitchFamily="34" charset="0"/>
                <a:ea typeface="MS PGothic" panose="020B0600070205080204" pitchFamily="34" charset="-128"/>
              </a:rPr>
              <a:t>ER</a:t>
            </a:r>
            <a:endParaRPr lang="en-US" sz="2400" dirty="0">
              <a:effectLst/>
              <a:latin typeface="Times New Roman" panose="02020603050405020304" pitchFamily="18" charset="0"/>
              <a:ea typeface="Times New Roman" panose="02020603050405020304" pitchFamily="18" charset="0"/>
            </a:endParaRPr>
          </a:p>
        </p:txBody>
      </p:sp>
      <p:cxnSp>
        <p:nvCxnSpPr>
          <p:cNvPr id="103" name="Straight Arrow Connector 102"/>
          <p:cNvCxnSpPr/>
          <p:nvPr/>
        </p:nvCxnSpPr>
        <p:spPr>
          <a:xfrm>
            <a:off x="8702349" y="4283763"/>
            <a:ext cx="640080" cy="0"/>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TextBox 26"/>
          <p:cNvSpPr txBox="1"/>
          <p:nvPr/>
        </p:nvSpPr>
        <p:spPr>
          <a:xfrm>
            <a:off x="7199262" y="3933571"/>
            <a:ext cx="399467"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dirty="0">
                <a:solidFill>
                  <a:srgbClr val="FFFFFF"/>
                </a:solidFill>
                <a:effectLst/>
                <a:latin typeface="Calibri" panose="020F0502020204030204" pitchFamily="34" charset="0"/>
                <a:ea typeface="MS PGothic" panose="020B0600070205080204" pitchFamily="34" charset="-128"/>
              </a:rPr>
              <a:t>ER</a:t>
            </a:r>
            <a:endParaRPr lang="en-US" sz="2400" dirty="0">
              <a:effectLst/>
              <a:latin typeface="Times New Roman" panose="02020603050405020304" pitchFamily="18" charset="0"/>
              <a:ea typeface="Times New Roman" panose="02020603050405020304" pitchFamily="18" charset="0"/>
            </a:endParaRPr>
          </a:p>
        </p:txBody>
      </p:sp>
      <p:cxnSp>
        <p:nvCxnSpPr>
          <p:cNvPr id="107" name="Straight Arrow Connector 106"/>
          <p:cNvCxnSpPr/>
          <p:nvPr/>
        </p:nvCxnSpPr>
        <p:spPr>
          <a:xfrm>
            <a:off x="7081025" y="4254449"/>
            <a:ext cx="640080" cy="0"/>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6516861" y="4251121"/>
            <a:ext cx="548640" cy="12598"/>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TextBox 28"/>
          <p:cNvSpPr txBox="1"/>
          <p:nvPr/>
        </p:nvSpPr>
        <p:spPr>
          <a:xfrm>
            <a:off x="6642712" y="3926524"/>
            <a:ext cx="409086" cy="338553"/>
          </a:xfrm>
          <a:prstGeom prst="rect">
            <a:avLst/>
          </a:prstGeom>
          <a:noFill/>
        </p:spPr>
        <p:txBody>
          <a:bodyPr wrap="none" rtlCol="0">
            <a:spAutoFit/>
          </a:bodyPr>
          <a:lstStyle/>
          <a:p>
            <a:pPr marL="0" marR="0" eaLnBrk="0" fontAlgn="base" hangingPunct="0">
              <a:spcBef>
                <a:spcPts val="0"/>
              </a:spcBef>
              <a:spcAft>
                <a:spcPts val="0"/>
              </a:spcAft>
            </a:pPr>
            <a:r>
              <a:rPr lang="en-US" sz="1600" b="1" kern="1200" dirty="0">
                <a:solidFill>
                  <a:srgbClr val="FFFFFF"/>
                </a:solidFill>
                <a:effectLst/>
                <a:latin typeface="Calibri" panose="020F0502020204030204" pitchFamily="34" charset="0"/>
                <a:ea typeface="MS PGothic" panose="020B0600070205080204" pitchFamily="34" charset="-128"/>
              </a:rPr>
              <a:t>BP</a:t>
            </a:r>
            <a:endParaRPr lang="en-US" sz="2400" dirty="0">
              <a:effectLst/>
              <a:latin typeface="Times New Roman" panose="02020603050405020304" pitchFamily="18" charset="0"/>
              <a:ea typeface="Times New Roman" panose="02020603050405020304" pitchFamily="18" charset="0"/>
            </a:endParaRPr>
          </a:p>
        </p:txBody>
      </p:sp>
      <p:cxnSp>
        <p:nvCxnSpPr>
          <p:cNvPr id="105" name="Straight Arrow Connector 104"/>
          <p:cNvCxnSpPr/>
          <p:nvPr/>
        </p:nvCxnSpPr>
        <p:spPr>
          <a:xfrm>
            <a:off x="531656" y="6268320"/>
            <a:ext cx="435818" cy="108964"/>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096751" y="6190136"/>
            <a:ext cx="3324500" cy="307777"/>
          </a:xfrm>
          <a:prstGeom prst="rect">
            <a:avLst/>
          </a:prstGeom>
          <a:noFill/>
        </p:spPr>
        <p:txBody>
          <a:bodyPr wrap="none" rtlCol="0">
            <a:spAutoFit/>
          </a:bodyPr>
          <a:lstStyle/>
          <a:p>
            <a:r>
              <a:rPr lang="en-US" sz="1400" dirty="0" smtClean="0"/>
              <a:t>Yellow arrows indicate visible interfaces</a:t>
            </a:r>
            <a:endParaRPr lang="en-US" sz="1400" dirty="0"/>
          </a:p>
        </p:txBody>
      </p:sp>
    </p:spTree>
    <p:extLst>
      <p:ext uri="{BB962C8B-B14F-4D97-AF65-F5344CB8AC3E}">
        <p14:creationId xmlns:p14="http://schemas.microsoft.com/office/powerpoint/2010/main" val="2246770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Conclusions</a:t>
            </a:r>
          </a:p>
        </p:txBody>
      </p:sp>
      <p:sp>
        <p:nvSpPr>
          <p:cNvPr id="3" name="Content Placeholder 2"/>
          <p:cNvSpPr>
            <a:spLocks noGrp="1"/>
          </p:cNvSpPr>
          <p:nvPr>
            <p:ph idx="1"/>
          </p:nvPr>
        </p:nvSpPr>
        <p:spPr>
          <a:xfrm>
            <a:off x="609600" y="1371600"/>
            <a:ext cx="10972800" cy="4525963"/>
          </a:xfrm>
        </p:spPr>
        <p:txBody>
          <a:bodyPr/>
          <a:lstStyle/>
          <a:p>
            <a:r>
              <a:rPr lang="en-US" sz="2400" dirty="0" err="1"/>
              <a:t>AERoBOND</a:t>
            </a:r>
            <a:r>
              <a:rPr lang="en-US" sz="2400" dirty="0"/>
              <a:t> Method:</a:t>
            </a:r>
          </a:p>
          <a:p>
            <a:pPr lvl="1"/>
            <a:r>
              <a:rPr lang="en-US" sz="2000" dirty="0">
                <a:ea typeface="ＭＳ Ｐゴシック"/>
              </a:rPr>
              <a:t>Goal: Predicable joints in composite assemblies (reduces redundant fasteners)</a:t>
            </a:r>
          </a:p>
          <a:p>
            <a:pPr lvl="1"/>
            <a:r>
              <a:rPr lang="en-US" sz="2000" dirty="0"/>
              <a:t>Latent epoxy resins were developed using offset epoxy/hardener stoichiometry</a:t>
            </a:r>
          </a:p>
          <a:p>
            <a:pPr lvl="1"/>
            <a:r>
              <a:rPr lang="en-US" sz="2000" dirty="0"/>
              <a:t>Thick ER layers add mass and are hard to homogenize with the HR layer</a:t>
            </a:r>
          </a:p>
          <a:p>
            <a:r>
              <a:rPr lang="en-US" sz="2400"/>
              <a:t>Barrier </a:t>
            </a:r>
            <a:r>
              <a:rPr lang="en-US" sz="2400" smtClean="0"/>
              <a:t>Ply </a:t>
            </a:r>
            <a:r>
              <a:rPr lang="en-US" sz="2400" dirty="0"/>
              <a:t>was developed to reduce mixing during primary cure</a:t>
            </a:r>
          </a:p>
          <a:p>
            <a:pPr lvl="1"/>
            <a:r>
              <a:rPr lang="en-US" sz="2000" dirty="0"/>
              <a:t>BP is a layer of </a:t>
            </a:r>
            <a:r>
              <a:rPr lang="en-US" sz="2000" dirty="0" err="1"/>
              <a:t>prepreg</a:t>
            </a:r>
            <a:r>
              <a:rPr lang="en-US" sz="2000" dirty="0"/>
              <a:t> with advanced cure state </a:t>
            </a:r>
          </a:p>
          <a:p>
            <a:pPr lvl="1"/>
            <a:r>
              <a:rPr lang="en-US" sz="2000" dirty="0"/>
              <a:t>Tested 15 to 35% </a:t>
            </a:r>
            <a:r>
              <a:rPr lang="en-US" sz="2000" dirty="0" err="1"/>
              <a:t>DoC</a:t>
            </a:r>
            <a:endParaRPr lang="en-US" sz="2000" dirty="0"/>
          </a:p>
          <a:p>
            <a:r>
              <a:rPr lang="en-US" sz="2400" dirty="0"/>
              <a:t>Reduced thickness using BP and matched or exceeded fracture toughness of samples without BP</a:t>
            </a:r>
          </a:p>
          <a:p>
            <a:pPr lvl="1"/>
            <a:r>
              <a:rPr lang="en-US" sz="2000" dirty="0"/>
              <a:t>Measured 787 J/m</a:t>
            </a:r>
            <a:r>
              <a:rPr lang="en-US" sz="2000" baseline="30000" dirty="0"/>
              <a:t>2</a:t>
            </a:r>
            <a:r>
              <a:rPr lang="en-US" sz="2000" dirty="0"/>
              <a:t> with ~400 µm ER layer, </a:t>
            </a:r>
          </a:p>
          <a:p>
            <a:pPr lvl="1"/>
            <a:r>
              <a:rPr lang="en-US" sz="2000" dirty="0"/>
              <a:t>Measured 848 J/m</a:t>
            </a:r>
            <a:r>
              <a:rPr lang="en-US" sz="2000" baseline="30000" dirty="0"/>
              <a:t>2</a:t>
            </a:r>
            <a:r>
              <a:rPr lang="en-US" sz="2000" dirty="0"/>
              <a:t> with ~100 µm BP and ~100 µm ER layers</a:t>
            </a:r>
          </a:p>
          <a:p>
            <a:r>
              <a:rPr lang="en-US" sz="2400" dirty="0"/>
              <a:t>Future Work</a:t>
            </a:r>
          </a:p>
          <a:p>
            <a:pPr lvl="1"/>
            <a:r>
              <a:rPr lang="en-US" sz="2000" dirty="0"/>
              <a:t>FTIR Microscopy to measure polymer composition across the interface</a:t>
            </a:r>
          </a:p>
          <a:p>
            <a:endParaRPr lang="en-US" sz="2400" dirty="0"/>
          </a:p>
        </p:txBody>
      </p:sp>
    </p:spTree>
    <p:extLst>
      <p:ext uri="{BB962C8B-B14F-4D97-AF65-F5344CB8AC3E}">
        <p14:creationId xmlns:p14="http://schemas.microsoft.com/office/powerpoint/2010/main" val="271834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Subtitle 2"/>
          <p:cNvSpPr>
            <a:spLocks noGrp="1"/>
          </p:cNvSpPr>
          <p:nvPr>
            <p:ph type="subTitle" idx="1"/>
          </p:nvPr>
        </p:nvSpPr>
        <p:spPr/>
        <p:txBody>
          <a:bodyPr/>
          <a:lstStyle/>
          <a:p>
            <a:r>
              <a:rPr lang="en-US" dirty="0"/>
              <a:t>Questions?</a:t>
            </a:r>
          </a:p>
        </p:txBody>
      </p:sp>
    </p:spTree>
    <p:extLst>
      <p:ext uri="{BB962C8B-B14F-4D97-AF65-F5344CB8AC3E}">
        <p14:creationId xmlns:p14="http://schemas.microsoft.com/office/powerpoint/2010/main" val="2317189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Tahoma" panose="020B0604030504040204" pitchFamily="34" charset="0"/>
                <a:cs typeface="Tahoma" panose="020B0604030504040204" pitchFamily="34" charset="0"/>
              </a:rPr>
              <a:t>Manufacturing Challenge</a:t>
            </a:r>
          </a:p>
        </p:txBody>
      </p:sp>
      <p:sp>
        <p:nvSpPr>
          <p:cNvPr id="3" name="Content Placeholder 2"/>
          <p:cNvSpPr>
            <a:spLocks noGrp="1"/>
          </p:cNvSpPr>
          <p:nvPr>
            <p:ph idx="1"/>
          </p:nvPr>
        </p:nvSpPr>
        <p:spPr>
          <a:xfrm>
            <a:off x="371273" y="1292147"/>
            <a:ext cx="5989014" cy="4983166"/>
          </a:xfrm>
          <a:prstGeom prst="rect">
            <a:avLst/>
          </a:prstGeom>
        </p:spPr>
        <p:txBody>
          <a:bodyPr/>
          <a:lstStyle/>
          <a:p>
            <a:pPr marL="0" indent="0" algn="ctr">
              <a:buNone/>
            </a:pPr>
            <a:r>
              <a:rPr lang="en-US" sz="2400" b="1" i="1"/>
              <a:t>Global commercial aviation market is expected to grow!</a:t>
            </a:r>
          </a:p>
          <a:p>
            <a:pPr marL="0" indent="0" algn="ctr">
              <a:buNone/>
            </a:pPr>
            <a:endParaRPr lang="en-US" sz="1000" b="1" i="1"/>
          </a:p>
          <a:p>
            <a:pPr marL="0" indent="0">
              <a:buNone/>
            </a:pPr>
            <a:r>
              <a:rPr lang="en-US" sz="2400" b="1"/>
              <a:t>Airframes are assemblies of many parts</a:t>
            </a:r>
            <a:endParaRPr lang="en-US" sz="2400" b="1">
              <a:solidFill>
                <a:srgbClr val="FF0000"/>
              </a:solidFill>
            </a:endParaRPr>
          </a:p>
          <a:p>
            <a:r>
              <a:rPr lang="en-US" sz="2000"/>
              <a:t>Composites can be assembled rapidly with adhesives</a:t>
            </a:r>
          </a:p>
          <a:p>
            <a:r>
              <a:rPr lang="en-US" sz="2000"/>
              <a:t>Redundant load path (bolts) is required for certification</a:t>
            </a:r>
          </a:p>
          <a:p>
            <a:r>
              <a:rPr lang="en-US" sz="2000" b="1" u="sng">
                <a:solidFill>
                  <a:srgbClr val="FF0000"/>
                </a:solidFill>
              </a:rPr>
              <a:t>Thousands of drilling and installation steps</a:t>
            </a:r>
          </a:p>
          <a:p>
            <a:pPr marL="0" indent="0">
              <a:buNone/>
            </a:pPr>
            <a:r>
              <a:rPr lang="en-US" sz="2400" b="1"/>
              <a:t>Composites should be replacing metals in aircraft but…</a:t>
            </a:r>
          </a:p>
          <a:p>
            <a:r>
              <a:rPr lang="en-US" sz="2000"/>
              <a:t>Fastener installation is </a:t>
            </a:r>
            <a:r>
              <a:rPr lang="en-US" sz="2000" b="1" u="sng"/>
              <a:t>too slow </a:t>
            </a:r>
            <a:r>
              <a:rPr lang="en-US" sz="2000"/>
              <a:t>causing a bottleneck</a:t>
            </a:r>
            <a:endParaRPr lang="en-US" sz="2000" b="1" u="sng"/>
          </a:p>
          <a:p>
            <a:r>
              <a:rPr lang="en-US" sz="2000">
                <a:ea typeface="ＭＳ Ｐゴシック"/>
              </a:rPr>
              <a:t>Production rates cannot meet demand</a:t>
            </a:r>
          </a:p>
        </p:txBody>
      </p:sp>
      <p:pic>
        <p:nvPicPr>
          <p:cNvPr id="10"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6872498" y="1330802"/>
            <a:ext cx="3913837" cy="2386355"/>
          </a:xfrm>
          <a:prstGeom prst="rect">
            <a:avLst/>
          </a:prstGeom>
          <a:noFill/>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10208721" y="2824333"/>
            <a:ext cx="6435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skin</a:t>
            </a:r>
          </a:p>
        </p:txBody>
      </p:sp>
      <p:sp>
        <p:nvSpPr>
          <p:cNvPr id="13" name="TextBox 12"/>
          <p:cNvSpPr txBox="1"/>
          <p:nvPr/>
        </p:nvSpPr>
        <p:spPr>
          <a:xfrm>
            <a:off x="7828475" y="2282702"/>
            <a:ext cx="590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rib</a:t>
            </a:r>
          </a:p>
        </p:txBody>
      </p:sp>
      <p:sp>
        <p:nvSpPr>
          <p:cNvPr id="14" name="TextBox 13"/>
          <p:cNvSpPr txBox="1"/>
          <p:nvPr/>
        </p:nvSpPr>
        <p:spPr>
          <a:xfrm>
            <a:off x="6841547" y="1297925"/>
            <a:ext cx="16684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Bonded Wing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Structures</a:t>
            </a:r>
          </a:p>
        </p:txBody>
      </p:sp>
      <p:pic>
        <p:nvPicPr>
          <p:cNvPr id="16" name="Picture 15">
            <a:extLst>
              <a:ext uri="{FF2B5EF4-FFF2-40B4-BE49-F238E27FC236}">
                <a16:creationId xmlns:a16="http://schemas.microsoft.com/office/drawing/2014/main" id="{A5DB88C0-A4C8-458D-8FB1-27080E8D17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8970" y="3962400"/>
            <a:ext cx="3913632" cy="2416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p:cNvSpPr txBox="1"/>
          <p:nvPr/>
        </p:nvSpPr>
        <p:spPr>
          <a:xfrm>
            <a:off x="10249562" y="5298849"/>
            <a:ext cx="6435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skin</a:t>
            </a:r>
          </a:p>
        </p:txBody>
      </p:sp>
      <p:sp>
        <p:nvSpPr>
          <p:cNvPr id="19" name="TextBox 18"/>
          <p:cNvSpPr txBox="1"/>
          <p:nvPr/>
        </p:nvSpPr>
        <p:spPr>
          <a:xfrm>
            <a:off x="9101640" y="5739899"/>
            <a:ext cx="11479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stiffener</a:t>
            </a:r>
          </a:p>
        </p:txBody>
      </p:sp>
      <p:sp>
        <p:nvSpPr>
          <p:cNvPr id="20" name="TextBox 19"/>
          <p:cNvSpPr txBox="1"/>
          <p:nvPr/>
        </p:nvSpPr>
        <p:spPr>
          <a:xfrm>
            <a:off x="7828475" y="4986213"/>
            <a:ext cx="590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rib</a:t>
            </a:r>
          </a:p>
        </p:txBody>
      </p:sp>
      <p:sp>
        <p:nvSpPr>
          <p:cNvPr id="21" name="TextBox 20"/>
          <p:cNvSpPr txBox="1"/>
          <p:nvPr/>
        </p:nvSpPr>
        <p:spPr>
          <a:xfrm>
            <a:off x="6848313" y="3921798"/>
            <a:ext cx="14769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Bolted Wing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Structures</a:t>
            </a:r>
          </a:p>
        </p:txBody>
      </p:sp>
      <p:cxnSp>
        <p:nvCxnSpPr>
          <p:cNvPr id="5" name="Straight Arrow Connector 4"/>
          <p:cNvCxnSpPr/>
          <p:nvPr/>
        </p:nvCxnSpPr>
        <p:spPr>
          <a:xfrm flipH="1" flipV="1">
            <a:off x="10329876" y="2750344"/>
            <a:ext cx="76200" cy="161926"/>
          </a:xfrm>
          <a:prstGeom prst="straightConnector1">
            <a:avLst/>
          </a:prstGeom>
          <a:ln>
            <a:solidFill>
              <a:srgbClr val="FFFFFF"/>
            </a:solidFill>
            <a:tailEnd type="ova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10364771" y="5241284"/>
            <a:ext cx="76200" cy="161926"/>
          </a:xfrm>
          <a:prstGeom prst="straightConnector1">
            <a:avLst/>
          </a:prstGeom>
          <a:ln>
            <a:solidFill>
              <a:srgbClr val="FFFFFF"/>
            </a:solidFill>
            <a:tailEnd type="ova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9160935" y="5672943"/>
            <a:ext cx="173479" cy="161926"/>
          </a:xfrm>
          <a:prstGeom prst="straightConnector1">
            <a:avLst/>
          </a:prstGeom>
          <a:ln>
            <a:solidFill>
              <a:srgbClr val="FFFFFF"/>
            </a:solidFill>
            <a:tail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064374" y="3154918"/>
            <a:ext cx="11479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stiffener</a:t>
            </a:r>
          </a:p>
        </p:txBody>
      </p:sp>
      <p:cxnSp>
        <p:nvCxnSpPr>
          <p:cNvPr id="26" name="Straight Arrow Connector 25"/>
          <p:cNvCxnSpPr/>
          <p:nvPr/>
        </p:nvCxnSpPr>
        <p:spPr>
          <a:xfrm flipH="1" flipV="1">
            <a:off x="9123669" y="3087962"/>
            <a:ext cx="173479" cy="161926"/>
          </a:xfrm>
          <a:prstGeom prst="straightConnector1">
            <a:avLst/>
          </a:prstGeom>
          <a:ln>
            <a:solidFill>
              <a:srgbClr val="FFFFFF"/>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929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Start of Backup Slides</a:t>
            </a:r>
          </a:p>
        </p:txBody>
      </p:sp>
    </p:spTree>
    <p:extLst>
      <p:ext uri="{BB962C8B-B14F-4D97-AF65-F5344CB8AC3E}">
        <p14:creationId xmlns:p14="http://schemas.microsoft.com/office/powerpoint/2010/main" val="3354553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Failure Mode and Certification</a:t>
            </a:r>
          </a:p>
        </p:txBody>
      </p:sp>
      <p:grpSp>
        <p:nvGrpSpPr>
          <p:cNvPr id="47" name="Group 46"/>
          <p:cNvGrpSpPr>
            <a:grpSpLocks noChangeAspect="1"/>
          </p:cNvGrpSpPr>
          <p:nvPr/>
        </p:nvGrpSpPr>
        <p:grpSpPr>
          <a:xfrm>
            <a:off x="2498285" y="1424925"/>
            <a:ext cx="2981907" cy="3497077"/>
            <a:chOff x="797421" y="524691"/>
            <a:chExt cx="4263514" cy="5000097"/>
          </a:xfrm>
        </p:grpSpPr>
        <p:grpSp>
          <p:nvGrpSpPr>
            <p:cNvPr id="48" name="Group 47"/>
            <p:cNvGrpSpPr/>
            <p:nvPr/>
          </p:nvGrpSpPr>
          <p:grpSpPr>
            <a:xfrm>
              <a:off x="797421" y="524691"/>
              <a:ext cx="4263514" cy="4394722"/>
              <a:chOff x="7796230" y="524691"/>
              <a:chExt cx="4263514" cy="4394722"/>
            </a:xfrm>
          </p:grpSpPr>
          <p:sp>
            <p:nvSpPr>
              <p:cNvPr id="50" name="Rectangle 49"/>
              <p:cNvSpPr/>
              <p:nvPr/>
            </p:nvSpPr>
            <p:spPr bwMode="auto">
              <a:xfrm flipV="1">
                <a:off x="8518677" y="1424245"/>
                <a:ext cx="2743200" cy="457200"/>
              </a:xfrm>
              <a:prstGeom prst="rect">
                <a:avLst/>
              </a:prstGeom>
              <a:gradFill>
                <a:gsLst>
                  <a:gs pos="55000">
                    <a:srgbClr val="ED7D31"/>
                  </a:gs>
                  <a:gs pos="0">
                    <a:srgbClr val="ED7D31">
                      <a:lumMod val="75000"/>
                    </a:srgbClr>
                  </a:gs>
                </a:gsLst>
                <a:lin ang="5400000" scaled="1"/>
              </a:grad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bwMode="auto">
              <a:xfrm flipV="1">
                <a:off x="8024743" y="1881192"/>
                <a:ext cx="2743200" cy="457200"/>
              </a:xfrm>
              <a:prstGeom prst="rect">
                <a:avLst/>
              </a:prstGeom>
              <a:gradFill>
                <a:gsLst>
                  <a:gs pos="48000">
                    <a:srgbClr val="ED7D31"/>
                  </a:gs>
                  <a:gs pos="100000">
                    <a:srgbClr val="ED7D31">
                      <a:lumMod val="75000"/>
                    </a:srgbClr>
                  </a:gs>
                </a:gsLst>
                <a:lin ang="5400000" scaled="1"/>
              </a:grad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mn-ea"/>
                  <a:cs typeface="+mn-cs"/>
                </a:endParaRPr>
              </a:p>
            </p:txBody>
          </p:sp>
          <p:grpSp>
            <p:nvGrpSpPr>
              <p:cNvPr id="52" name="Group 51"/>
              <p:cNvGrpSpPr/>
              <p:nvPr/>
            </p:nvGrpSpPr>
            <p:grpSpPr>
              <a:xfrm>
                <a:off x="7996168" y="4350259"/>
                <a:ext cx="2743200" cy="569154"/>
                <a:chOff x="8186668" y="3914211"/>
                <a:chExt cx="2743200" cy="569154"/>
              </a:xfrm>
            </p:grpSpPr>
            <p:sp>
              <p:nvSpPr>
                <p:cNvPr id="60" name="Rectangle 59"/>
                <p:cNvSpPr/>
                <p:nvPr/>
              </p:nvSpPr>
              <p:spPr bwMode="auto">
                <a:xfrm flipV="1">
                  <a:off x="8186668" y="4026165"/>
                  <a:ext cx="2743200" cy="457200"/>
                </a:xfrm>
                <a:prstGeom prst="rect">
                  <a:avLst/>
                </a:prstGeom>
                <a:gradFill>
                  <a:gsLst>
                    <a:gs pos="48000">
                      <a:srgbClr val="ED7D31"/>
                    </a:gs>
                    <a:gs pos="100000">
                      <a:srgbClr val="ED7D31">
                        <a:lumMod val="75000"/>
                      </a:srgbClr>
                    </a:gs>
                  </a:gsLst>
                  <a:lin ang="5400000" scaled="1"/>
                </a:grad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mn-ea"/>
                    <a:cs typeface="+mn-cs"/>
                  </a:endParaRPr>
                </a:p>
              </p:txBody>
            </p:sp>
            <p:grpSp>
              <p:nvGrpSpPr>
                <p:cNvPr id="61" name="Group 60"/>
                <p:cNvGrpSpPr/>
                <p:nvPr/>
              </p:nvGrpSpPr>
              <p:grpSpPr bwMode="auto">
                <a:xfrm flipV="1">
                  <a:off x="8680601" y="3914211"/>
                  <a:ext cx="2249267" cy="159579"/>
                  <a:chOff x="21104549" y="11571482"/>
                  <a:chExt cx="4746531" cy="457201"/>
                </a:xfrm>
                <a:solidFill>
                  <a:sysClr val="window" lastClr="FFFFFF"/>
                </a:solidFill>
              </p:grpSpPr>
              <p:sp>
                <p:nvSpPr>
                  <p:cNvPr id="63" name="Rectangle 62"/>
                  <p:cNvSpPr/>
                  <p:nvPr/>
                </p:nvSpPr>
                <p:spPr>
                  <a:xfrm>
                    <a:off x="21104549" y="11571482"/>
                    <a:ext cx="4746531" cy="457201"/>
                  </a:xfrm>
                  <a:prstGeom prst="rect">
                    <a:avLst/>
                  </a:prstGeom>
                  <a:solidFill>
                    <a:srgbClr val="EBF6F7"/>
                  </a:solid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mn-ea"/>
                      <a:cs typeface="+mn-cs"/>
                    </a:endParaRPr>
                  </a:p>
                </p:txBody>
              </p:sp>
              <p:sp>
                <p:nvSpPr>
                  <p:cNvPr id="64" name="Rectangle 63"/>
                  <p:cNvSpPr/>
                  <p:nvPr/>
                </p:nvSpPr>
                <p:spPr>
                  <a:xfrm>
                    <a:off x="21104549" y="11874500"/>
                    <a:ext cx="4746531" cy="154167"/>
                  </a:xfrm>
                  <a:prstGeom prst="rect">
                    <a:avLst/>
                  </a:prstGeom>
                  <a:solidFill>
                    <a:srgbClr val="EBF6F7"/>
                  </a:solid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sp>
              <p:nvSpPr>
                <p:cNvPr id="62" name="Freeform 61"/>
                <p:cNvSpPr/>
                <p:nvPr/>
              </p:nvSpPr>
              <p:spPr>
                <a:xfrm>
                  <a:off x="8662918" y="3969015"/>
                  <a:ext cx="2266950" cy="165965"/>
                </a:xfrm>
                <a:custGeom>
                  <a:avLst/>
                  <a:gdLst>
                    <a:gd name="connsiteX0" fmla="*/ 9525 w 2266950"/>
                    <a:gd name="connsiteY0" fmla="*/ 104775 h 266700"/>
                    <a:gd name="connsiteX1" fmla="*/ 57150 w 2266950"/>
                    <a:gd name="connsiteY1" fmla="*/ 0 h 266700"/>
                    <a:gd name="connsiteX2" fmla="*/ 209550 w 2266950"/>
                    <a:gd name="connsiteY2" fmla="*/ 104775 h 266700"/>
                    <a:gd name="connsiteX3" fmla="*/ 361950 w 2266950"/>
                    <a:gd name="connsiteY3" fmla="*/ 9525 h 266700"/>
                    <a:gd name="connsiteX4" fmla="*/ 476250 w 2266950"/>
                    <a:gd name="connsiteY4" fmla="*/ 104775 h 266700"/>
                    <a:gd name="connsiteX5" fmla="*/ 600075 w 2266950"/>
                    <a:gd name="connsiteY5" fmla="*/ 57150 h 266700"/>
                    <a:gd name="connsiteX6" fmla="*/ 771525 w 2266950"/>
                    <a:gd name="connsiteY6" fmla="*/ 142875 h 266700"/>
                    <a:gd name="connsiteX7" fmla="*/ 933450 w 2266950"/>
                    <a:gd name="connsiteY7" fmla="*/ 47625 h 266700"/>
                    <a:gd name="connsiteX8" fmla="*/ 962025 w 2266950"/>
                    <a:gd name="connsiteY8" fmla="*/ 9525 h 266700"/>
                    <a:gd name="connsiteX9" fmla="*/ 1076325 w 2266950"/>
                    <a:gd name="connsiteY9" fmla="*/ 66675 h 266700"/>
                    <a:gd name="connsiteX10" fmla="*/ 1200150 w 2266950"/>
                    <a:gd name="connsiteY10" fmla="*/ 171450 h 266700"/>
                    <a:gd name="connsiteX11" fmla="*/ 1276350 w 2266950"/>
                    <a:gd name="connsiteY11" fmla="*/ 9525 h 266700"/>
                    <a:gd name="connsiteX12" fmla="*/ 1428750 w 2266950"/>
                    <a:gd name="connsiteY12" fmla="*/ 85725 h 266700"/>
                    <a:gd name="connsiteX13" fmla="*/ 1476375 w 2266950"/>
                    <a:gd name="connsiteY13" fmla="*/ 142875 h 266700"/>
                    <a:gd name="connsiteX14" fmla="*/ 1590675 w 2266950"/>
                    <a:gd name="connsiteY14" fmla="*/ 19050 h 266700"/>
                    <a:gd name="connsiteX15" fmla="*/ 1724025 w 2266950"/>
                    <a:gd name="connsiteY15" fmla="*/ 123825 h 266700"/>
                    <a:gd name="connsiteX16" fmla="*/ 1838325 w 2266950"/>
                    <a:gd name="connsiteY16" fmla="*/ 66675 h 266700"/>
                    <a:gd name="connsiteX17" fmla="*/ 2019300 w 2266950"/>
                    <a:gd name="connsiteY17" fmla="*/ 0 h 266700"/>
                    <a:gd name="connsiteX18" fmla="*/ 2076450 w 2266950"/>
                    <a:gd name="connsiteY18" fmla="*/ 38100 h 266700"/>
                    <a:gd name="connsiteX19" fmla="*/ 2124075 w 2266950"/>
                    <a:gd name="connsiteY19" fmla="*/ 133350 h 266700"/>
                    <a:gd name="connsiteX20" fmla="*/ 2190750 w 2266950"/>
                    <a:gd name="connsiteY20" fmla="*/ 114300 h 266700"/>
                    <a:gd name="connsiteX21" fmla="*/ 2266950 w 2266950"/>
                    <a:gd name="connsiteY21" fmla="*/ 76200 h 266700"/>
                    <a:gd name="connsiteX22" fmla="*/ 2247900 w 2266950"/>
                    <a:gd name="connsiteY22" fmla="*/ 266700 h 266700"/>
                    <a:gd name="connsiteX23" fmla="*/ 0 w 2266950"/>
                    <a:gd name="connsiteY23" fmla="*/ 266700 h 266700"/>
                    <a:gd name="connsiteX24" fmla="*/ 9525 w 2266950"/>
                    <a:gd name="connsiteY24" fmla="*/ 104775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66950" h="266700">
                      <a:moveTo>
                        <a:pt x="9525" y="104775"/>
                      </a:moveTo>
                      <a:lnTo>
                        <a:pt x="57150" y="0"/>
                      </a:lnTo>
                      <a:lnTo>
                        <a:pt x="209550" y="104775"/>
                      </a:lnTo>
                      <a:lnTo>
                        <a:pt x="361950" y="9525"/>
                      </a:lnTo>
                      <a:lnTo>
                        <a:pt x="476250" y="104775"/>
                      </a:lnTo>
                      <a:lnTo>
                        <a:pt x="600075" y="57150"/>
                      </a:lnTo>
                      <a:lnTo>
                        <a:pt x="771525" y="142875"/>
                      </a:lnTo>
                      <a:lnTo>
                        <a:pt x="933450" y="47625"/>
                      </a:lnTo>
                      <a:lnTo>
                        <a:pt x="962025" y="9525"/>
                      </a:lnTo>
                      <a:lnTo>
                        <a:pt x="1076325" y="66675"/>
                      </a:lnTo>
                      <a:lnTo>
                        <a:pt x="1200150" y="171450"/>
                      </a:lnTo>
                      <a:lnTo>
                        <a:pt x="1276350" y="9525"/>
                      </a:lnTo>
                      <a:lnTo>
                        <a:pt x="1428750" y="85725"/>
                      </a:lnTo>
                      <a:lnTo>
                        <a:pt x="1476375" y="142875"/>
                      </a:lnTo>
                      <a:lnTo>
                        <a:pt x="1590675" y="19050"/>
                      </a:lnTo>
                      <a:lnTo>
                        <a:pt x="1724025" y="123825"/>
                      </a:lnTo>
                      <a:lnTo>
                        <a:pt x="1838325" y="66675"/>
                      </a:lnTo>
                      <a:lnTo>
                        <a:pt x="2019300" y="0"/>
                      </a:lnTo>
                      <a:lnTo>
                        <a:pt x="2076450" y="38100"/>
                      </a:lnTo>
                      <a:lnTo>
                        <a:pt x="2124075" y="133350"/>
                      </a:lnTo>
                      <a:lnTo>
                        <a:pt x="2190750" y="114300"/>
                      </a:lnTo>
                      <a:lnTo>
                        <a:pt x="2266950" y="76200"/>
                      </a:lnTo>
                      <a:lnTo>
                        <a:pt x="2247900" y="266700"/>
                      </a:lnTo>
                      <a:lnTo>
                        <a:pt x="0" y="266700"/>
                      </a:lnTo>
                      <a:lnTo>
                        <a:pt x="9525" y="104775"/>
                      </a:lnTo>
                      <a:close/>
                    </a:path>
                  </a:pathLst>
                </a:custGeom>
                <a:gradFill>
                  <a:gsLst>
                    <a:gs pos="100000">
                      <a:srgbClr val="D6691F"/>
                    </a:gs>
                    <a:gs pos="54000">
                      <a:srgbClr val="ED7D31">
                        <a:lumMod val="75000"/>
                      </a:srgbClr>
                    </a:gs>
                  </a:gsLst>
                  <a:lin ang="54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p:cNvGrpSpPr/>
              <p:nvPr/>
            </p:nvGrpSpPr>
            <p:grpSpPr>
              <a:xfrm rot="10800000">
                <a:off x="8494795" y="3302755"/>
                <a:ext cx="2743200" cy="569154"/>
                <a:chOff x="8186668" y="3914211"/>
                <a:chExt cx="2743200" cy="569154"/>
              </a:xfrm>
            </p:grpSpPr>
            <p:sp>
              <p:nvSpPr>
                <p:cNvPr id="55" name="Rectangle 54"/>
                <p:cNvSpPr/>
                <p:nvPr/>
              </p:nvSpPr>
              <p:spPr bwMode="auto">
                <a:xfrm flipV="1">
                  <a:off x="8186668" y="4026165"/>
                  <a:ext cx="2743200" cy="457200"/>
                </a:xfrm>
                <a:prstGeom prst="rect">
                  <a:avLst/>
                </a:prstGeom>
                <a:gradFill>
                  <a:gsLst>
                    <a:gs pos="48000">
                      <a:srgbClr val="ED7D31"/>
                    </a:gs>
                    <a:gs pos="100000">
                      <a:srgbClr val="ED7D31">
                        <a:lumMod val="75000"/>
                      </a:srgbClr>
                    </a:gs>
                  </a:gsLst>
                  <a:lin ang="5400000" scaled="1"/>
                </a:grad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mn-ea"/>
                    <a:cs typeface="+mn-cs"/>
                  </a:endParaRPr>
                </a:p>
              </p:txBody>
            </p:sp>
            <p:grpSp>
              <p:nvGrpSpPr>
                <p:cNvPr id="56" name="Group 55"/>
                <p:cNvGrpSpPr/>
                <p:nvPr/>
              </p:nvGrpSpPr>
              <p:grpSpPr bwMode="auto">
                <a:xfrm flipV="1">
                  <a:off x="8680601" y="3914211"/>
                  <a:ext cx="2249267" cy="159579"/>
                  <a:chOff x="21104549" y="11571482"/>
                  <a:chExt cx="4746531" cy="457201"/>
                </a:xfrm>
                <a:solidFill>
                  <a:sysClr val="window" lastClr="FFFFFF"/>
                </a:solidFill>
              </p:grpSpPr>
              <p:sp>
                <p:nvSpPr>
                  <p:cNvPr id="58" name="Rectangle 57"/>
                  <p:cNvSpPr/>
                  <p:nvPr/>
                </p:nvSpPr>
                <p:spPr>
                  <a:xfrm>
                    <a:off x="21104549" y="11571482"/>
                    <a:ext cx="4746531" cy="457201"/>
                  </a:xfrm>
                  <a:prstGeom prst="rect">
                    <a:avLst/>
                  </a:prstGeom>
                  <a:solidFill>
                    <a:srgbClr val="EBF6F7"/>
                  </a:solid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mn-ea"/>
                      <a:cs typeface="+mn-cs"/>
                    </a:endParaRPr>
                  </a:p>
                </p:txBody>
              </p:sp>
              <p:sp>
                <p:nvSpPr>
                  <p:cNvPr id="59" name="Rectangle 58"/>
                  <p:cNvSpPr/>
                  <p:nvPr/>
                </p:nvSpPr>
                <p:spPr>
                  <a:xfrm>
                    <a:off x="21104549" y="11874500"/>
                    <a:ext cx="4746531" cy="154167"/>
                  </a:xfrm>
                  <a:prstGeom prst="rect">
                    <a:avLst/>
                  </a:prstGeom>
                  <a:solidFill>
                    <a:srgbClr val="EBF6F7"/>
                  </a:solid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sp>
              <p:nvSpPr>
                <p:cNvPr id="57" name="Freeform 56"/>
                <p:cNvSpPr/>
                <p:nvPr/>
              </p:nvSpPr>
              <p:spPr>
                <a:xfrm>
                  <a:off x="8662918" y="3969015"/>
                  <a:ext cx="2266950" cy="165965"/>
                </a:xfrm>
                <a:custGeom>
                  <a:avLst/>
                  <a:gdLst>
                    <a:gd name="connsiteX0" fmla="*/ 9525 w 2266950"/>
                    <a:gd name="connsiteY0" fmla="*/ 104775 h 266700"/>
                    <a:gd name="connsiteX1" fmla="*/ 57150 w 2266950"/>
                    <a:gd name="connsiteY1" fmla="*/ 0 h 266700"/>
                    <a:gd name="connsiteX2" fmla="*/ 209550 w 2266950"/>
                    <a:gd name="connsiteY2" fmla="*/ 104775 h 266700"/>
                    <a:gd name="connsiteX3" fmla="*/ 361950 w 2266950"/>
                    <a:gd name="connsiteY3" fmla="*/ 9525 h 266700"/>
                    <a:gd name="connsiteX4" fmla="*/ 476250 w 2266950"/>
                    <a:gd name="connsiteY4" fmla="*/ 104775 h 266700"/>
                    <a:gd name="connsiteX5" fmla="*/ 600075 w 2266950"/>
                    <a:gd name="connsiteY5" fmla="*/ 57150 h 266700"/>
                    <a:gd name="connsiteX6" fmla="*/ 771525 w 2266950"/>
                    <a:gd name="connsiteY6" fmla="*/ 142875 h 266700"/>
                    <a:gd name="connsiteX7" fmla="*/ 933450 w 2266950"/>
                    <a:gd name="connsiteY7" fmla="*/ 47625 h 266700"/>
                    <a:gd name="connsiteX8" fmla="*/ 962025 w 2266950"/>
                    <a:gd name="connsiteY8" fmla="*/ 9525 h 266700"/>
                    <a:gd name="connsiteX9" fmla="*/ 1076325 w 2266950"/>
                    <a:gd name="connsiteY9" fmla="*/ 66675 h 266700"/>
                    <a:gd name="connsiteX10" fmla="*/ 1200150 w 2266950"/>
                    <a:gd name="connsiteY10" fmla="*/ 171450 h 266700"/>
                    <a:gd name="connsiteX11" fmla="*/ 1276350 w 2266950"/>
                    <a:gd name="connsiteY11" fmla="*/ 9525 h 266700"/>
                    <a:gd name="connsiteX12" fmla="*/ 1428750 w 2266950"/>
                    <a:gd name="connsiteY12" fmla="*/ 85725 h 266700"/>
                    <a:gd name="connsiteX13" fmla="*/ 1476375 w 2266950"/>
                    <a:gd name="connsiteY13" fmla="*/ 142875 h 266700"/>
                    <a:gd name="connsiteX14" fmla="*/ 1590675 w 2266950"/>
                    <a:gd name="connsiteY14" fmla="*/ 19050 h 266700"/>
                    <a:gd name="connsiteX15" fmla="*/ 1724025 w 2266950"/>
                    <a:gd name="connsiteY15" fmla="*/ 123825 h 266700"/>
                    <a:gd name="connsiteX16" fmla="*/ 1838325 w 2266950"/>
                    <a:gd name="connsiteY16" fmla="*/ 66675 h 266700"/>
                    <a:gd name="connsiteX17" fmla="*/ 2019300 w 2266950"/>
                    <a:gd name="connsiteY17" fmla="*/ 0 h 266700"/>
                    <a:gd name="connsiteX18" fmla="*/ 2076450 w 2266950"/>
                    <a:gd name="connsiteY18" fmla="*/ 38100 h 266700"/>
                    <a:gd name="connsiteX19" fmla="*/ 2124075 w 2266950"/>
                    <a:gd name="connsiteY19" fmla="*/ 133350 h 266700"/>
                    <a:gd name="connsiteX20" fmla="*/ 2190750 w 2266950"/>
                    <a:gd name="connsiteY20" fmla="*/ 114300 h 266700"/>
                    <a:gd name="connsiteX21" fmla="*/ 2266950 w 2266950"/>
                    <a:gd name="connsiteY21" fmla="*/ 76200 h 266700"/>
                    <a:gd name="connsiteX22" fmla="*/ 2247900 w 2266950"/>
                    <a:gd name="connsiteY22" fmla="*/ 266700 h 266700"/>
                    <a:gd name="connsiteX23" fmla="*/ 0 w 2266950"/>
                    <a:gd name="connsiteY23" fmla="*/ 266700 h 266700"/>
                    <a:gd name="connsiteX24" fmla="*/ 9525 w 2266950"/>
                    <a:gd name="connsiteY24" fmla="*/ 104775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66950" h="266700">
                      <a:moveTo>
                        <a:pt x="9525" y="104775"/>
                      </a:moveTo>
                      <a:lnTo>
                        <a:pt x="57150" y="0"/>
                      </a:lnTo>
                      <a:lnTo>
                        <a:pt x="209550" y="104775"/>
                      </a:lnTo>
                      <a:lnTo>
                        <a:pt x="361950" y="9525"/>
                      </a:lnTo>
                      <a:lnTo>
                        <a:pt x="476250" y="104775"/>
                      </a:lnTo>
                      <a:lnTo>
                        <a:pt x="600075" y="57150"/>
                      </a:lnTo>
                      <a:lnTo>
                        <a:pt x="771525" y="142875"/>
                      </a:lnTo>
                      <a:lnTo>
                        <a:pt x="933450" y="47625"/>
                      </a:lnTo>
                      <a:lnTo>
                        <a:pt x="962025" y="9525"/>
                      </a:lnTo>
                      <a:lnTo>
                        <a:pt x="1076325" y="66675"/>
                      </a:lnTo>
                      <a:lnTo>
                        <a:pt x="1200150" y="171450"/>
                      </a:lnTo>
                      <a:lnTo>
                        <a:pt x="1276350" y="9525"/>
                      </a:lnTo>
                      <a:lnTo>
                        <a:pt x="1428750" y="85725"/>
                      </a:lnTo>
                      <a:lnTo>
                        <a:pt x="1476375" y="142875"/>
                      </a:lnTo>
                      <a:lnTo>
                        <a:pt x="1590675" y="19050"/>
                      </a:lnTo>
                      <a:lnTo>
                        <a:pt x="1724025" y="123825"/>
                      </a:lnTo>
                      <a:lnTo>
                        <a:pt x="1838325" y="66675"/>
                      </a:lnTo>
                      <a:lnTo>
                        <a:pt x="2019300" y="0"/>
                      </a:lnTo>
                      <a:lnTo>
                        <a:pt x="2076450" y="38100"/>
                      </a:lnTo>
                      <a:lnTo>
                        <a:pt x="2124075" y="133350"/>
                      </a:lnTo>
                      <a:lnTo>
                        <a:pt x="2190750" y="114300"/>
                      </a:lnTo>
                      <a:lnTo>
                        <a:pt x="2266950" y="76200"/>
                      </a:lnTo>
                      <a:lnTo>
                        <a:pt x="2247900" y="266700"/>
                      </a:lnTo>
                      <a:lnTo>
                        <a:pt x="0" y="266700"/>
                      </a:lnTo>
                      <a:lnTo>
                        <a:pt x="9525" y="104775"/>
                      </a:lnTo>
                      <a:close/>
                    </a:path>
                  </a:pathLst>
                </a:custGeom>
                <a:gradFill>
                  <a:gsLst>
                    <a:gs pos="100000">
                      <a:srgbClr val="D6691F"/>
                    </a:gs>
                    <a:gs pos="54000">
                      <a:srgbClr val="ED7D31">
                        <a:lumMod val="75000"/>
                      </a:srgbClr>
                    </a:gs>
                  </a:gsLst>
                  <a:lin ang="54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54" name="TextBox 53"/>
              <p:cNvSpPr txBox="1"/>
              <p:nvPr/>
            </p:nvSpPr>
            <p:spPr>
              <a:xfrm>
                <a:off x="7796230" y="524691"/>
                <a:ext cx="4263514" cy="7480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black"/>
                    </a:solidFill>
                    <a:effectLst/>
                    <a:uLnTx/>
                    <a:uFillTx/>
                    <a:latin typeface="Calibri" panose="020F0502020204030204"/>
                    <a:ea typeface="+mn-ea"/>
                    <a:cs typeface="+mn-cs"/>
                  </a:rPr>
                  <a:t>AERoBOND Failure</a:t>
                </a:r>
              </a:p>
            </p:txBody>
          </p:sp>
        </p:grpSp>
        <p:sp>
          <p:nvSpPr>
            <p:cNvPr id="49" name="TextBox 48"/>
            <p:cNvSpPr txBox="1"/>
            <p:nvPr/>
          </p:nvSpPr>
          <p:spPr>
            <a:xfrm>
              <a:off x="1022525" y="4952713"/>
              <a:ext cx="2707268" cy="5720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Calibri" panose="020F0502020204030204"/>
                  <a:ea typeface="+mn-ea"/>
                  <a:cs typeface="+mn-cs"/>
                </a:rPr>
                <a:t>Cohesive Failure</a:t>
              </a:r>
            </a:p>
          </p:txBody>
        </p:sp>
      </p:grpSp>
      <p:grpSp>
        <p:nvGrpSpPr>
          <p:cNvPr id="65" name="Group 64"/>
          <p:cNvGrpSpPr>
            <a:grpSpLocks noChangeAspect="1"/>
          </p:cNvGrpSpPr>
          <p:nvPr/>
        </p:nvGrpSpPr>
        <p:grpSpPr>
          <a:xfrm>
            <a:off x="5519344" y="1424925"/>
            <a:ext cx="4749609" cy="3499591"/>
            <a:chOff x="5225580" y="521381"/>
            <a:chExt cx="6782325" cy="4997333"/>
          </a:xfrm>
        </p:grpSpPr>
        <p:grpSp>
          <p:nvGrpSpPr>
            <p:cNvPr id="66" name="Group 65"/>
            <p:cNvGrpSpPr/>
            <p:nvPr/>
          </p:nvGrpSpPr>
          <p:grpSpPr>
            <a:xfrm>
              <a:off x="5357959" y="521381"/>
              <a:ext cx="6649946" cy="4398032"/>
              <a:chOff x="5357959" y="521381"/>
              <a:chExt cx="6649946" cy="4398032"/>
            </a:xfrm>
          </p:grpSpPr>
          <p:grpSp>
            <p:nvGrpSpPr>
              <p:cNvPr id="69" name="Group 68"/>
              <p:cNvGrpSpPr/>
              <p:nvPr/>
            </p:nvGrpSpPr>
            <p:grpSpPr>
              <a:xfrm>
                <a:off x="7361071" y="1454222"/>
                <a:ext cx="3237134" cy="1121426"/>
                <a:chOff x="7399171" y="1457638"/>
                <a:chExt cx="3237134" cy="1121426"/>
              </a:xfrm>
            </p:grpSpPr>
            <p:grpSp>
              <p:nvGrpSpPr>
                <p:cNvPr id="81" name="Group 80"/>
                <p:cNvGrpSpPr/>
                <p:nvPr/>
              </p:nvGrpSpPr>
              <p:grpSpPr bwMode="auto">
                <a:xfrm flipV="1">
                  <a:off x="7893105" y="1457638"/>
                  <a:ext cx="2743200" cy="457200"/>
                  <a:chOff x="21104549" y="11571467"/>
                  <a:chExt cx="4746534" cy="457200"/>
                </a:xfrm>
                <a:solidFill>
                  <a:srgbClr val="ED7D31">
                    <a:lumMod val="75000"/>
                  </a:srgbClr>
                </a:solidFill>
              </p:grpSpPr>
              <p:sp>
                <p:nvSpPr>
                  <p:cNvPr id="88" name="Rectangle 87"/>
                  <p:cNvSpPr/>
                  <p:nvPr/>
                </p:nvSpPr>
                <p:spPr>
                  <a:xfrm>
                    <a:off x="21104549" y="11571467"/>
                    <a:ext cx="4746531" cy="457200"/>
                  </a:xfrm>
                  <a:prstGeom prst="rect">
                    <a:avLst/>
                  </a:prstGeom>
                  <a:grp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89" name="Rectangle 88"/>
                  <p:cNvSpPr/>
                  <p:nvPr/>
                </p:nvSpPr>
                <p:spPr>
                  <a:xfrm>
                    <a:off x="21104552" y="11874501"/>
                    <a:ext cx="4746531" cy="154166"/>
                  </a:xfrm>
                  <a:prstGeom prst="rect">
                    <a:avLst/>
                  </a:prstGeom>
                  <a:grp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82" name="Group 81"/>
                <p:cNvGrpSpPr/>
                <p:nvPr/>
              </p:nvGrpSpPr>
              <p:grpSpPr bwMode="auto">
                <a:xfrm flipV="1">
                  <a:off x="7399171" y="2121864"/>
                  <a:ext cx="2743200" cy="457200"/>
                  <a:chOff x="21104549" y="11571482"/>
                  <a:chExt cx="4746531" cy="457201"/>
                </a:xfrm>
                <a:solidFill>
                  <a:srgbClr val="ED7D31">
                    <a:lumMod val="75000"/>
                  </a:srgbClr>
                </a:solidFill>
              </p:grpSpPr>
              <p:sp>
                <p:nvSpPr>
                  <p:cNvPr id="86" name="Rectangle 85"/>
                  <p:cNvSpPr/>
                  <p:nvPr/>
                </p:nvSpPr>
                <p:spPr>
                  <a:xfrm>
                    <a:off x="21104549" y="11571482"/>
                    <a:ext cx="4746531" cy="457201"/>
                  </a:xfrm>
                  <a:prstGeom prst="rect">
                    <a:avLst/>
                  </a:prstGeom>
                  <a:grp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mn-ea"/>
                      <a:cs typeface="+mn-cs"/>
                    </a:endParaRPr>
                  </a:p>
                </p:txBody>
              </p:sp>
              <p:sp>
                <p:nvSpPr>
                  <p:cNvPr id="87" name="Rectangle 86"/>
                  <p:cNvSpPr/>
                  <p:nvPr/>
                </p:nvSpPr>
                <p:spPr>
                  <a:xfrm>
                    <a:off x="21104549" y="11874500"/>
                    <a:ext cx="4746531" cy="154167"/>
                  </a:xfrm>
                  <a:prstGeom prst="rect">
                    <a:avLst/>
                  </a:prstGeom>
                  <a:grp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83" name="Group 82"/>
                <p:cNvGrpSpPr/>
                <p:nvPr/>
              </p:nvGrpSpPr>
              <p:grpSpPr bwMode="auto">
                <a:xfrm flipV="1">
                  <a:off x="7893102" y="1914850"/>
                  <a:ext cx="2249267" cy="207026"/>
                  <a:chOff x="21104551" y="11571478"/>
                  <a:chExt cx="4746532" cy="457202"/>
                </a:xfrm>
                <a:solidFill>
                  <a:srgbClr val="461E64"/>
                </a:solidFill>
              </p:grpSpPr>
              <p:sp>
                <p:nvSpPr>
                  <p:cNvPr id="84" name="Rectangle 83"/>
                  <p:cNvSpPr/>
                  <p:nvPr/>
                </p:nvSpPr>
                <p:spPr>
                  <a:xfrm>
                    <a:off x="21104551" y="11571478"/>
                    <a:ext cx="4746532" cy="457202"/>
                  </a:xfrm>
                  <a:prstGeom prst="rect">
                    <a:avLst/>
                  </a:prstGeom>
                  <a:grp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mn-ea"/>
                      <a:cs typeface="+mn-cs"/>
                    </a:endParaRPr>
                  </a:p>
                </p:txBody>
              </p:sp>
              <p:sp>
                <p:nvSpPr>
                  <p:cNvPr id="85" name="Rectangle 84"/>
                  <p:cNvSpPr/>
                  <p:nvPr/>
                </p:nvSpPr>
                <p:spPr>
                  <a:xfrm>
                    <a:off x="21104551" y="11874498"/>
                    <a:ext cx="4746528" cy="154166"/>
                  </a:xfrm>
                  <a:prstGeom prst="rect">
                    <a:avLst/>
                  </a:prstGeom>
                  <a:grp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70" name="Group 69"/>
              <p:cNvGrpSpPr/>
              <p:nvPr/>
            </p:nvGrpSpPr>
            <p:grpSpPr>
              <a:xfrm>
                <a:off x="5357959" y="3300653"/>
                <a:ext cx="6649946" cy="1618760"/>
                <a:chOff x="5357959" y="3300653"/>
                <a:chExt cx="6649946" cy="1618760"/>
              </a:xfrm>
            </p:grpSpPr>
            <p:sp>
              <p:nvSpPr>
                <p:cNvPr id="72" name="Rectangle 71"/>
                <p:cNvSpPr/>
                <p:nvPr/>
              </p:nvSpPr>
              <p:spPr bwMode="auto">
                <a:xfrm>
                  <a:off x="9264705" y="3300653"/>
                  <a:ext cx="2743200" cy="457200"/>
                </a:xfrm>
                <a:prstGeom prst="rect">
                  <a:avLst/>
                </a:prstGeom>
                <a:solidFill>
                  <a:srgbClr val="ED7D31">
                    <a:lumMod val="75000"/>
                  </a:srgbClr>
                </a:solid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bwMode="auto">
                <a:xfrm flipV="1">
                  <a:off x="8759762" y="4460111"/>
                  <a:ext cx="2743200" cy="457200"/>
                </a:xfrm>
                <a:prstGeom prst="rect">
                  <a:avLst/>
                </a:prstGeom>
                <a:solidFill>
                  <a:srgbClr val="ED7D31">
                    <a:lumMod val="75000"/>
                  </a:srgbClr>
                </a:solid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bwMode="auto">
                <a:xfrm>
                  <a:off x="5834209" y="3302755"/>
                  <a:ext cx="2743200" cy="457200"/>
                </a:xfrm>
                <a:prstGeom prst="rect">
                  <a:avLst/>
                </a:prstGeom>
                <a:solidFill>
                  <a:srgbClr val="ED7D31">
                    <a:lumMod val="75000"/>
                  </a:srgbClr>
                </a:solid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bwMode="auto">
                <a:xfrm flipV="1">
                  <a:off x="5357959" y="4462213"/>
                  <a:ext cx="2743200" cy="457200"/>
                </a:xfrm>
                <a:prstGeom prst="rect">
                  <a:avLst/>
                </a:prstGeom>
                <a:solidFill>
                  <a:srgbClr val="ED7D31">
                    <a:lumMod val="75000"/>
                  </a:srgbClr>
                </a:solid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nvGrpSpPr>
                <p:cNvPr id="76" name="Group 75"/>
                <p:cNvGrpSpPr/>
                <p:nvPr/>
              </p:nvGrpSpPr>
              <p:grpSpPr bwMode="auto">
                <a:xfrm flipV="1">
                  <a:off x="9253693" y="4256888"/>
                  <a:ext cx="2249267" cy="207026"/>
                  <a:chOff x="21104549" y="11571482"/>
                  <a:chExt cx="4746531" cy="457201"/>
                </a:xfrm>
                <a:solidFill>
                  <a:srgbClr val="461E64"/>
                </a:solidFill>
              </p:grpSpPr>
              <p:sp>
                <p:nvSpPr>
                  <p:cNvPr id="79" name="Rectangle 78"/>
                  <p:cNvSpPr/>
                  <p:nvPr/>
                </p:nvSpPr>
                <p:spPr>
                  <a:xfrm>
                    <a:off x="21104549" y="11571482"/>
                    <a:ext cx="4746531" cy="457201"/>
                  </a:xfrm>
                  <a:prstGeom prst="rect">
                    <a:avLst/>
                  </a:prstGeom>
                  <a:grp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mn-ea"/>
                      <a:cs typeface="+mn-cs"/>
                    </a:endParaRPr>
                  </a:p>
                </p:txBody>
              </p:sp>
              <p:sp>
                <p:nvSpPr>
                  <p:cNvPr id="80" name="Rectangle 79"/>
                  <p:cNvSpPr/>
                  <p:nvPr/>
                </p:nvSpPr>
                <p:spPr>
                  <a:xfrm>
                    <a:off x="21104549" y="11874500"/>
                    <a:ext cx="4746531" cy="154167"/>
                  </a:xfrm>
                  <a:prstGeom prst="rect">
                    <a:avLst/>
                  </a:prstGeom>
                  <a:grpFill/>
                  <a:ln w="12700" cap="flat" cmpd="sng" algn="ctr">
                    <a:noFill/>
                    <a:prstDash val="solid"/>
                    <a:miter lim="800000"/>
                  </a:ln>
                  <a:effectLst/>
                </p:spPr>
                <p:txBody>
                  <a:bodyPr anchor="ctr"/>
                  <a:lstStyle/>
                  <a:p>
                    <a:pPr marL="0" marR="0" lvl="0" indent="0" algn="ctr" defTabSz="2765146"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sp>
              <p:nvSpPr>
                <p:cNvPr id="77" name="Freeform 76"/>
                <p:cNvSpPr/>
                <p:nvPr/>
              </p:nvSpPr>
              <p:spPr>
                <a:xfrm>
                  <a:off x="5842973" y="4308029"/>
                  <a:ext cx="2266950" cy="165965"/>
                </a:xfrm>
                <a:custGeom>
                  <a:avLst/>
                  <a:gdLst>
                    <a:gd name="connsiteX0" fmla="*/ 9525 w 2266950"/>
                    <a:gd name="connsiteY0" fmla="*/ 104775 h 266700"/>
                    <a:gd name="connsiteX1" fmla="*/ 57150 w 2266950"/>
                    <a:gd name="connsiteY1" fmla="*/ 0 h 266700"/>
                    <a:gd name="connsiteX2" fmla="*/ 209550 w 2266950"/>
                    <a:gd name="connsiteY2" fmla="*/ 104775 h 266700"/>
                    <a:gd name="connsiteX3" fmla="*/ 361950 w 2266950"/>
                    <a:gd name="connsiteY3" fmla="*/ 9525 h 266700"/>
                    <a:gd name="connsiteX4" fmla="*/ 476250 w 2266950"/>
                    <a:gd name="connsiteY4" fmla="*/ 104775 h 266700"/>
                    <a:gd name="connsiteX5" fmla="*/ 600075 w 2266950"/>
                    <a:gd name="connsiteY5" fmla="*/ 57150 h 266700"/>
                    <a:gd name="connsiteX6" fmla="*/ 771525 w 2266950"/>
                    <a:gd name="connsiteY6" fmla="*/ 142875 h 266700"/>
                    <a:gd name="connsiteX7" fmla="*/ 933450 w 2266950"/>
                    <a:gd name="connsiteY7" fmla="*/ 47625 h 266700"/>
                    <a:gd name="connsiteX8" fmla="*/ 962025 w 2266950"/>
                    <a:gd name="connsiteY8" fmla="*/ 9525 h 266700"/>
                    <a:gd name="connsiteX9" fmla="*/ 1076325 w 2266950"/>
                    <a:gd name="connsiteY9" fmla="*/ 66675 h 266700"/>
                    <a:gd name="connsiteX10" fmla="*/ 1200150 w 2266950"/>
                    <a:gd name="connsiteY10" fmla="*/ 171450 h 266700"/>
                    <a:gd name="connsiteX11" fmla="*/ 1276350 w 2266950"/>
                    <a:gd name="connsiteY11" fmla="*/ 9525 h 266700"/>
                    <a:gd name="connsiteX12" fmla="*/ 1428750 w 2266950"/>
                    <a:gd name="connsiteY12" fmla="*/ 85725 h 266700"/>
                    <a:gd name="connsiteX13" fmla="*/ 1476375 w 2266950"/>
                    <a:gd name="connsiteY13" fmla="*/ 142875 h 266700"/>
                    <a:gd name="connsiteX14" fmla="*/ 1590675 w 2266950"/>
                    <a:gd name="connsiteY14" fmla="*/ 19050 h 266700"/>
                    <a:gd name="connsiteX15" fmla="*/ 1724025 w 2266950"/>
                    <a:gd name="connsiteY15" fmla="*/ 123825 h 266700"/>
                    <a:gd name="connsiteX16" fmla="*/ 1838325 w 2266950"/>
                    <a:gd name="connsiteY16" fmla="*/ 66675 h 266700"/>
                    <a:gd name="connsiteX17" fmla="*/ 2019300 w 2266950"/>
                    <a:gd name="connsiteY17" fmla="*/ 0 h 266700"/>
                    <a:gd name="connsiteX18" fmla="*/ 2076450 w 2266950"/>
                    <a:gd name="connsiteY18" fmla="*/ 38100 h 266700"/>
                    <a:gd name="connsiteX19" fmla="*/ 2124075 w 2266950"/>
                    <a:gd name="connsiteY19" fmla="*/ 133350 h 266700"/>
                    <a:gd name="connsiteX20" fmla="*/ 2190750 w 2266950"/>
                    <a:gd name="connsiteY20" fmla="*/ 114300 h 266700"/>
                    <a:gd name="connsiteX21" fmla="*/ 2266950 w 2266950"/>
                    <a:gd name="connsiteY21" fmla="*/ 76200 h 266700"/>
                    <a:gd name="connsiteX22" fmla="*/ 2247900 w 2266950"/>
                    <a:gd name="connsiteY22" fmla="*/ 266700 h 266700"/>
                    <a:gd name="connsiteX23" fmla="*/ 0 w 2266950"/>
                    <a:gd name="connsiteY23" fmla="*/ 266700 h 266700"/>
                    <a:gd name="connsiteX24" fmla="*/ 9525 w 2266950"/>
                    <a:gd name="connsiteY24" fmla="*/ 104775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66950" h="266700">
                      <a:moveTo>
                        <a:pt x="9525" y="104775"/>
                      </a:moveTo>
                      <a:lnTo>
                        <a:pt x="57150" y="0"/>
                      </a:lnTo>
                      <a:lnTo>
                        <a:pt x="209550" y="104775"/>
                      </a:lnTo>
                      <a:lnTo>
                        <a:pt x="361950" y="9525"/>
                      </a:lnTo>
                      <a:lnTo>
                        <a:pt x="476250" y="104775"/>
                      </a:lnTo>
                      <a:lnTo>
                        <a:pt x="600075" y="57150"/>
                      </a:lnTo>
                      <a:lnTo>
                        <a:pt x="771525" y="142875"/>
                      </a:lnTo>
                      <a:lnTo>
                        <a:pt x="933450" y="47625"/>
                      </a:lnTo>
                      <a:lnTo>
                        <a:pt x="962025" y="9525"/>
                      </a:lnTo>
                      <a:lnTo>
                        <a:pt x="1076325" y="66675"/>
                      </a:lnTo>
                      <a:lnTo>
                        <a:pt x="1200150" y="171450"/>
                      </a:lnTo>
                      <a:lnTo>
                        <a:pt x="1276350" y="9525"/>
                      </a:lnTo>
                      <a:lnTo>
                        <a:pt x="1428750" y="85725"/>
                      </a:lnTo>
                      <a:lnTo>
                        <a:pt x="1476375" y="142875"/>
                      </a:lnTo>
                      <a:lnTo>
                        <a:pt x="1590675" y="19050"/>
                      </a:lnTo>
                      <a:lnTo>
                        <a:pt x="1724025" y="123825"/>
                      </a:lnTo>
                      <a:lnTo>
                        <a:pt x="1838325" y="66675"/>
                      </a:lnTo>
                      <a:lnTo>
                        <a:pt x="2019300" y="0"/>
                      </a:lnTo>
                      <a:lnTo>
                        <a:pt x="2076450" y="38100"/>
                      </a:lnTo>
                      <a:lnTo>
                        <a:pt x="2124075" y="133350"/>
                      </a:lnTo>
                      <a:lnTo>
                        <a:pt x="2190750" y="114300"/>
                      </a:lnTo>
                      <a:lnTo>
                        <a:pt x="2266950" y="76200"/>
                      </a:lnTo>
                      <a:lnTo>
                        <a:pt x="2247900" y="266700"/>
                      </a:lnTo>
                      <a:lnTo>
                        <a:pt x="0" y="266700"/>
                      </a:lnTo>
                      <a:lnTo>
                        <a:pt x="9525" y="104775"/>
                      </a:lnTo>
                      <a:close/>
                    </a:path>
                  </a:pathLst>
                </a:custGeom>
                <a:solidFill>
                  <a:srgbClr val="461E6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Freeform 77"/>
                <p:cNvSpPr/>
                <p:nvPr/>
              </p:nvSpPr>
              <p:spPr>
                <a:xfrm rot="10800000">
                  <a:off x="5834209" y="3739918"/>
                  <a:ext cx="2266950" cy="153444"/>
                </a:xfrm>
                <a:custGeom>
                  <a:avLst/>
                  <a:gdLst>
                    <a:gd name="connsiteX0" fmla="*/ 9525 w 2266950"/>
                    <a:gd name="connsiteY0" fmla="*/ 104775 h 266700"/>
                    <a:gd name="connsiteX1" fmla="*/ 57150 w 2266950"/>
                    <a:gd name="connsiteY1" fmla="*/ 0 h 266700"/>
                    <a:gd name="connsiteX2" fmla="*/ 209550 w 2266950"/>
                    <a:gd name="connsiteY2" fmla="*/ 104775 h 266700"/>
                    <a:gd name="connsiteX3" fmla="*/ 361950 w 2266950"/>
                    <a:gd name="connsiteY3" fmla="*/ 9525 h 266700"/>
                    <a:gd name="connsiteX4" fmla="*/ 476250 w 2266950"/>
                    <a:gd name="connsiteY4" fmla="*/ 104775 h 266700"/>
                    <a:gd name="connsiteX5" fmla="*/ 600075 w 2266950"/>
                    <a:gd name="connsiteY5" fmla="*/ 57150 h 266700"/>
                    <a:gd name="connsiteX6" fmla="*/ 771525 w 2266950"/>
                    <a:gd name="connsiteY6" fmla="*/ 142875 h 266700"/>
                    <a:gd name="connsiteX7" fmla="*/ 933450 w 2266950"/>
                    <a:gd name="connsiteY7" fmla="*/ 47625 h 266700"/>
                    <a:gd name="connsiteX8" fmla="*/ 962025 w 2266950"/>
                    <a:gd name="connsiteY8" fmla="*/ 9525 h 266700"/>
                    <a:gd name="connsiteX9" fmla="*/ 1076325 w 2266950"/>
                    <a:gd name="connsiteY9" fmla="*/ 66675 h 266700"/>
                    <a:gd name="connsiteX10" fmla="*/ 1200150 w 2266950"/>
                    <a:gd name="connsiteY10" fmla="*/ 171450 h 266700"/>
                    <a:gd name="connsiteX11" fmla="*/ 1276350 w 2266950"/>
                    <a:gd name="connsiteY11" fmla="*/ 9525 h 266700"/>
                    <a:gd name="connsiteX12" fmla="*/ 1428750 w 2266950"/>
                    <a:gd name="connsiteY12" fmla="*/ 85725 h 266700"/>
                    <a:gd name="connsiteX13" fmla="*/ 1476375 w 2266950"/>
                    <a:gd name="connsiteY13" fmla="*/ 142875 h 266700"/>
                    <a:gd name="connsiteX14" fmla="*/ 1590675 w 2266950"/>
                    <a:gd name="connsiteY14" fmla="*/ 19050 h 266700"/>
                    <a:gd name="connsiteX15" fmla="*/ 1724025 w 2266950"/>
                    <a:gd name="connsiteY15" fmla="*/ 123825 h 266700"/>
                    <a:gd name="connsiteX16" fmla="*/ 1838325 w 2266950"/>
                    <a:gd name="connsiteY16" fmla="*/ 66675 h 266700"/>
                    <a:gd name="connsiteX17" fmla="*/ 2019300 w 2266950"/>
                    <a:gd name="connsiteY17" fmla="*/ 0 h 266700"/>
                    <a:gd name="connsiteX18" fmla="*/ 2076450 w 2266950"/>
                    <a:gd name="connsiteY18" fmla="*/ 38100 h 266700"/>
                    <a:gd name="connsiteX19" fmla="*/ 2124075 w 2266950"/>
                    <a:gd name="connsiteY19" fmla="*/ 133350 h 266700"/>
                    <a:gd name="connsiteX20" fmla="*/ 2190750 w 2266950"/>
                    <a:gd name="connsiteY20" fmla="*/ 114300 h 266700"/>
                    <a:gd name="connsiteX21" fmla="*/ 2266950 w 2266950"/>
                    <a:gd name="connsiteY21" fmla="*/ 76200 h 266700"/>
                    <a:gd name="connsiteX22" fmla="*/ 2247900 w 2266950"/>
                    <a:gd name="connsiteY22" fmla="*/ 266700 h 266700"/>
                    <a:gd name="connsiteX23" fmla="*/ 0 w 2266950"/>
                    <a:gd name="connsiteY23" fmla="*/ 266700 h 266700"/>
                    <a:gd name="connsiteX24" fmla="*/ 9525 w 2266950"/>
                    <a:gd name="connsiteY24" fmla="*/ 104775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66950" h="266700">
                      <a:moveTo>
                        <a:pt x="9525" y="104775"/>
                      </a:moveTo>
                      <a:lnTo>
                        <a:pt x="57150" y="0"/>
                      </a:lnTo>
                      <a:lnTo>
                        <a:pt x="209550" y="104775"/>
                      </a:lnTo>
                      <a:lnTo>
                        <a:pt x="361950" y="9525"/>
                      </a:lnTo>
                      <a:lnTo>
                        <a:pt x="476250" y="104775"/>
                      </a:lnTo>
                      <a:lnTo>
                        <a:pt x="600075" y="57150"/>
                      </a:lnTo>
                      <a:lnTo>
                        <a:pt x="771525" y="142875"/>
                      </a:lnTo>
                      <a:lnTo>
                        <a:pt x="933450" y="47625"/>
                      </a:lnTo>
                      <a:lnTo>
                        <a:pt x="962025" y="9525"/>
                      </a:lnTo>
                      <a:lnTo>
                        <a:pt x="1076325" y="66675"/>
                      </a:lnTo>
                      <a:lnTo>
                        <a:pt x="1200150" y="171450"/>
                      </a:lnTo>
                      <a:lnTo>
                        <a:pt x="1276350" y="9525"/>
                      </a:lnTo>
                      <a:lnTo>
                        <a:pt x="1428750" y="85725"/>
                      </a:lnTo>
                      <a:lnTo>
                        <a:pt x="1476375" y="142875"/>
                      </a:lnTo>
                      <a:lnTo>
                        <a:pt x="1590675" y="19050"/>
                      </a:lnTo>
                      <a:lnTo>
                        <a:pt x="1724025" y="123825"/>
                      </a:lnTo>
                      <a:lnTo>
                        <a:pt x="1838325" y="66675"/>
                      </a:lnTo>
                      <a:lnTo>
                        <a:pt x="2019300" y="0"/>
                      </a:lnTo>
                      <a:lnTo>
                        <a:pt x="2076450" y="38100"/>
                      </a:lnTo>
                      <a:lnTo>
                        <a:pt x="2124075" y="133350"/>
                      </a:lnTo>
                      <a:lnTo>
                        <a:pt x="2190750" y="114300"/>
                      </a:lnTo>
                      <a:lnTo>
                        <a:pt x="2266950" y="76200"/>
                      </a:lnTo>
                      <a:lnTo>
                        <a:pt x="2247900" y="266700"/>
                      </a:lnTo>
                      <a:lnTo>
                        <a:pt x="0" y="266700"/>
                      </a:lnTo>
                      <a:lnTo>
                        <a:pt x="9525" y="104775"/>
                      </a:lnTo>
                      <a:close/>
                    </a:path>
                  </a:pathLst>
                </a:custGeom>
                <a:solidFill>
                  <a:srgbClr val="461E6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1" name="TextBox 70"/>
              <p:cNvSpPr txBox="1"/>
              <p:nvPr/>
            </p:nvSpPr>
            <p:spPr>
              <a:xfrm>
                <a:off x="7686750" y="521381"/>
                <a:ext cx="2951043" cy="7471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black"/>
                    </a:solidFill>
                    <a:effectLst/>
                    <a:uLnTx/>
                    <a:uFillTx/>
                    <a:latin typeface="Calibri" panose="020F0502020204030204"/>
                    <a:ea typeface="+mn-ea"/>
                    <a:cs typeface="+mn-cs"/>
                  </a:rPr>
                  <a:t>Bond Failure</a:t>
                </a:r>
              </a:p>
            </p:txBody>
          </p:sp>
        </p:grpSp>
        <p:sp>
          <p:nvSpPr>
            <p:cNvPr id="67" name="TextBox 66"/>
            <p:cNvSpPr txBox="1"/>
            <p:nvPr/>
          </p:nvSpPr>
          <p:spPr>
            <a:xfrm>
              <a:off x="5225580" y="4947366"/>
              <a:ext cx="2703824" cy="5713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Calibri" panose="020F0502020204030204"/>
                  <a:ea typeface="+mn-ea"/>
                  <a:cs typeface="+mn-cs"/>
                </a:rPr>
                <a:t>Cohesive Failure</a:t>
              </a:r>
            </a:p>
          </p:txBody>
        </p:sp>
        <p:sp>
          <p:nvSpPr>
            <p:cNvPr id="68" name="TextBox 67"/>
            <p:cNvSpPr txBox="1"/>
            <p:nvPr/>
          </p:nvSpPr>
          <p:spPr>
            <a:xfrm>
              <a:off x="8708900" y="4947366"/>
              <a:ext cx="2722137" cy="5713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Calibri" panose="020F0502020204030204"/>
                  <a:ea typeface="+mn-ea"/>
                  <a:cs typeface="+mn-cs"/>
                </a:rPr>
                <a:t>Adhesive Failure</a:t>
              </a:r>
            </a:p>
          </p:txBody>
        </p:sp>
      </p:grpSp>
      <p:sp>
        <p:nvSpPr>
          <p:cNvPr id="90" name="TextBox 89"/>
          <p:cNvSpPr txBox="1"/>
          <p:nvPr/>
        </p:nvSpPr>
        <p:spPr>
          <a:xfrm>
            <a:off x="1368890" y="5310444"/>
            <a:ext cx="9153343" cy="10156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AERoBOND </a:t>
            </a:r>
            <a:r>
              <a:rPr kumimoji="0" lang="en-US" sz="2000" b="1" i="0" u="none" strike="noStrike" kern="1200" cap="none" spc="0" normalizeH="0" baseline="0" noProof="0">
                <a:ln>
                  <a:noFill/>
                </a:ln>
                <a:solidFill>
                  <a:srgbClr val="000000"/>
                </a:solidFill>
                <a:effectLst/>
                <a:uLnTx/>
                <a:uFillTx/>
                <a:latin typeface="Arial"/>
                <a:ea typeface="+mn-ea"/>
                <a:cs typeface="+mn-cs"/>
              </a:rPr>
              <a:t>eliminates</a:t>
            </a:r>
            <a:r>
              <a:rPr kumimoji="0" lang="en-US" sz="2000" b="0" i="0" u="none" strike="noStrike" kern="1200" cap="none" spc="0" normalizeH="0" baseline="0" noProof="0">
                <a:ln>
                  <a:noFill/>
                </a:ln>
                <a:solidFill>
                  <a:srgbClr val="000000"/>
                </a:solidFill>
                <a:effectLst/>
                <a:uLnTx/>
                <a:uFillTx/>
                <a:latin typeface="Arial"/>
                <a:ea typeface="+mn-ea"/>
                <a:cs typeface="+mn-cs"/>
              </a:rPr>
              <a:t> the potential for </a:t>
            </a:r>
            <a:r>
              <a:rPr kumimoji="0" lang="en-US" sz="2000" b="1" i="0" u="none" strike="noStrike" kern="1200" cap="none" spc="0" normalizeH="0" baseline="0" noProof="0">
                <a:ln>
                  <a:noFill/>
                </a:ln>
                <a:solidFill>
                  <a:srgbClr val="000000"/>
                </a:solidFill>
                <a:effectLst/>
                <a:uLnTx/>
                <a:uFillTx/>
                <a:latin typeface="Arial"/>
                <a:ea typeface="+mn-ea"/>
                <a:cs typeface="+mn-cs"/>
              </a:rPr>
              <a:t>weak bond failure </a:t>
            </a:r>
            <a:r>
              <a:rPr kumimoji="0" lang="en-US" sz="2000" b="0" i="0" u="none" strike="noStrike" kern="1200" cap="none" spc="0" normalizeH="0" baseline="0" noProof="0">
                <a:ln>
                  <a:noFill/>
                </a:ln>
                <a:solidFill>
                  <a:srgbClr val="000000"/>
                </a:solidFill>
                <a:effectLst/>
                <a:uLnTx/>
                <a:uFillTx/>
                <a:latin typeface="Arial"/>
                <a:ea typeface="+mn-ea"/>
                <a:cs typeface="+mn-cs"/>
              </a:rPr>
              <a:t>mode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0000"/>
                </a:solidFill>
                <a:effectLst/>
                <a:uLnTx/>
                <a:uFillTx/>
                <a:latin typeface="Arial"/>
                <a:ea typeface="+mn-ea"/>
                <a:cs typeface="+mn-cs"/>
              </a:rPr>
              <a:t>Goal: </a:t>
            </a:r>
            <a:r>
              <a:rPr kumimoji="0" lang="en-US" sz="2000" b="0" i="0" u="none" strike="noStrike" kern="1200" cap="none" spc="0" normalizeH="0" baseline="0" noProof="0">
                <a:ln>
                  <a:noFill/>
                </a:ln>
                <a:solidFill>
                  <a:srgbClr val="000000"/>
                </a:solidFill>
                <a:effectLst/>
                <a:uLnTx/>
                <a:uFillTx/>
                <a:latin typeface="Arial"/>
                <a:ea typeface="+mn-ea"/>
                <a:cs typeface="+mn-cs"/>
              </a:rPr>
              <a:t>AERoBOND mechanical properties </a:t>
            </a:r>
            <a:r>
              <a:rPr kumimoji="0" lang="en-US" sz="2000" b="1" i="0" u="none" strike="noStrike" kern="1200" cap="none" spc="0" normalizeH="0" baseline="0" noProof="0">
                <a:ln>
                  <a:noFill/>
                </a:ln>
                <a:solidFill>
                  <a:srgbClr val="000000"/>
                </a:solidFill>
                <a:effectLst/>
                <a:uLnTx/>
                <a:uFillTx/>
                <a:latin typeface="Arial"/>
                <a:ea typeface="+mn-ea"/>
                <a:cs typeface="+mn-cs"/>
              </a:rPr>
              <a:t>similar to </a:t>
            </a:r>
            <a:r>
              <a:rPr kumimoji="0" lang="en-US" sz="2000" b="0" i="0" u="none" strike="noStrike" kern="1200" cap="none" spc="0" normalizeH="0" baseline="0" noProof="0">
                <a:ln>
                  <a:noFill/>
                </a:ln>
                <a:solidFill>
                  <a:srgbClr val="000000"/>
                </a:solidFill>
                <a:effectLst/>
                <a:uLnTx/>
                <a:uFillTx/>
                <a:latin typeface="Arial"/>
                <a:ea typeface="+mn-ea"/>
                <a:cs typeface="+mn-cs"/>
              </a:rPr>
              <a:t>conventional co-cured laminates. </a:t>
            </a:r>
          </a:p>
        </p:txBody>
      </p:sp>
    </p:spTree>
    <p:extLst>
      <p:ext uri="{BB962C8B-B14F-4D97-AF65-F5344CB8AC3E}">
        <p14:creationId xmlns:p14="http://schemas.microsoft.com/office/powerpoint/2010/main" val="2721244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Resin Preparation</a:t>
            </a:r>
          </a:p>
        </p:txBody>
      </p:sp>
      <p:sp>
        <p:nvSpPr>
          <p:cNvPr id="3" name="Content Placeholder 2"/>
          <p:cNvSpPr>
            <a:spLocks noGrp="1"/>
          </p:cNvSpPr>
          <p:nvPr>
            <p:ph idx="1"/>
          </p:nvPr>
        </p:nvSpPr>
        <p:spPr>
          <a:xfrm>
            <a:off x="0" y="1219200"/>
            <a:ext cx="12192000" cy="4525963"/>
          </a:xfrm>
        </p:spPr>
        <p:txBody>
          <a:bodyPr anchor="t"/>
          <a:lstStyle/>
          <a:p>
            <a:r>
              <a:rPr lang="en-US" sz="2400" dirty="0"/>
              <a:t>Part A and Part B stirred 1 - 1.5 h at</a:t>
            </a:r>
            <a:r>
              <a:rPr lang="en-US" sz="2400" dirty="0">
                <a:latin typeface="+mj-lt"/>
              </a:rPr>
              <a:t> </a:t>
            </a:r>
            <a:r>
              <a:rPr lang="en-US" sz="2400" dirty="0">
                <a:latin typeface="+mj-lt"/>
                <a:ea typeface="Ebrima" panose="02000000000000000000" pitchFamily="2" charset="0"/>
                <a:cs typeface="Ebrima" panose="02000000000000000000" pitchFamily="2" charset="0"/>
              </a:rPr>
              <a:t>100 -100 °C</a:t>
            </a:r>
          </a:p>
          <a:p>
            <a:r>
              <a:rPr lang="en-US" sz="2400" dirty="0">
                <a:latin typeface="+mj-lt"/>
                <a:ea typeface="Ebrima"/>
                <a:cs typeface="Ebrima"/>
              </a:rPr>
              <a:t>Prepolymer diluted with 15 wt.% methyl ethyl ketone (MEK) prior to producing prepreg</a:t>
            </a:r>
          </a:p>
          <a:p>
            <a:r>
              <a:rPr lang="en-US" sz="2400" dirty="0">
                <a:latin typeface="+mj-lt"/>
                <a:ea typeface="Ebrima"/>
                <a:cs typeface="Ebrima"/>
              </a:rPr>
              <a:t>Commercially available precursor, readily scalable process</a:t>
            </a:r>
            <a:endParaRPr lang="en-US" sz="2400" dirty="0">
              <a:latin typeface="+mj-lt"/>
              <a:ea typeface="Ebrima" panose="02000000000000000000" pitchFamily="2" charset="0"/>
              <a:cs typeface="Ebrima" panose="02000000000000000000" pitchFamily="2" charset="0"/>
            </a:endParaRPr>
          </a:p>
        </p:txBody>
      </p:sp>
      <p:pic>
        <p:nvPicPr>
          <p:cNvPr id="5122" name="Picture 2" descr="c9c7bad5-1c6a-463a-a821-f6530c3d5b48@namprd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318727" y="3331028"/>
            <a:ext cx="3657600" cy="27432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3" name="Picture 3" descr="f071faa4-ee13-4c1d-b301-de7afdd8d79d@namprd0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4267200" y="3331028"/>
            <a:ext cx="3657600" cy="27432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4" name="Picture 4" descr="36158e9b-af08-431e-aafd-ec41977a39d9@namprd0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7205282" y="3341419"/>
            <a:ext cx="3678382" cy="27432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818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Prepreg</a:t>
            </a:r>
            <a:r>
              <a:rPr lang="en-US"/>
              <a:t> Tape Production</a:t>
            </a:r>
          </a:p>
        </p:txBody>
      </p:sp>
      <p:sp>
        <p:nvSpPr>
          <p:cNvPr id="3" name="Content Placeholder 2"/>
          <p:cNvSpPr>
            <a:spLocks noGrp="1"/>
          </p:cNvSpPr>
          <p:nvPr>
            <p:ph idx="1"/>
          </p:nvPr>
        </p:nvSpPr>
        <p:spPr>
          <a:xfrm>
            <a:off x="609600" y="1371600"/>
            <a:ext cx="10972800" cy="4525963"/>
          </a:xfrm>
        </p:spPr>
        <p:txBody>
          <a:bodyPr/>
          <a:lstStyle/>
          <a:p>
            <a:r>
              <a:rPr lang="en-US" sz="2400" dirty="0"/>
              <a:t>Prepared prepreg tape using a custom tape machine at NASA Langley Research Center</a:t>
            </a:r>
          </a:p>
          <a:p>
            <a:pPr lvl="1"/>
            <a:r>
              <a:rPr lang="en-US" sz="2000" dirty="0"/>
              <a:t>Fiber: IM7G, 14 to 16 tows (12k fibers/tow), 75-100 mm wide tape</a:t>
            </a:r>
          </a:p>
          <a:p>
            <a:pPr lvl="1"/>
            <a:r>
              <a:rPr lang="en-US" sz="2000" dirty="0"/>
              <a:t>Fiber areal weight (FAW): 70-90 g/m</a:t>
            </a:r>
            <a:r>
              <a:rPr lang="en-US" sz="2000" baseline="30000" dirty="0"/>
              <a:t>2</a:t>
            </a:r>
          </a:p>
          <a:p>
            <a:pPr lvl="1"/>
            <a:r>
              <a:rPr lang="en-US" sz="2000" dirty="0"/>
              <a:t>Resin Content: 45-65%</a:t>
            </a:r>
          </a:p>
        </p:txBody>
      </p:sp>
      <p:pic>
        <p:nvPicPr>
          <p:cNvPr id="2050" name="Picture 2" descr="https://lh3.googleusercontent.com/cf-kQN8m6Aax44XrCOp4y5bkGhs4qM15VRzh4RbCPtn6FafV-wLhCO8qbjjZ3tsuwMxKcWd97bAtdF1JXkm_TWorSisuYzq8bllVFn65oH3uORMqzUcZkNgTU3Lx1oWU4ypyDAr1k1q7GzK1xDN85UC6uDSi_zKo_3GMqTLeMCunkCZjl4Dv9SRgzwFMFKOxYBh-TSi9poPkVvjAOdA4f4QWqS9RiRV_lLs0yrdp4YM3frUzTfihdIXco1_d9zLWCSvdywoGcTQWwJ5-kzPMhEhUv5NsYvKIhVOZtSEzHCYfzzAuKbpnXpJAgdakWkakth1mG_VQVwBP9FKEL6qdbm1k7_VSZTmT5u6Ca7ah4fH3KQ5XUAAdiVvEihf9gw_z328BudczXy5vtETBlDSQhpB6KYNfgfgnXKjlDAkPo9jbHsUz7Yv_MeDhLl4PNYOdWC1ELg8Ysst54qybQ3KNDLe5jaG9rnt2Ob6BWjTo5SjMN0DJeaUu-3IENg85b72Q2yi2wrRnPyTKFDo3hc-Xq4Jup9ISWsSC5US14n6JOtF9ZTt_hQ0ZRk82Xw_hL4fK0myDXZ5u8U4h4aLZsljkO_27LM6xJ_g=w1421-h799-n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4290883" y="3863184"/>
            <a:ext cx="3293706" cy="20895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H="1">
            <a:off x="1466817" y="3774916"/>
            <a:ext cx="2960915" cy="2220686"/>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t="-1" b="-477"/>
          <a:stretch/>
        </p:blipFill>
        <p:spPr>
          <a:xfrm flipH="1">
            <a:off x="7817856" y="3844590"/>
            <a:ext cx="2626211" cy="2108139"/>
          </a:xfrm>
          <a:prstGeom prst="rect">
            <a:avLst/>
          </a:prstGeom>
        </p:spPr>
      </p:pic>
    </p:spTree>
    <p:extLst>
      <p:ext uri="{BB962C8B-B14F-4D97-AF65-F5344CB8AC3E}">
        <p14:creationId xmlns:p14="http://schemas.microsoft.com/office/powerpoint/2010/main" val="397390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Baseline Properties</a:t>
            </a:r>
          </a:p>
        </p:txBody>
      </p:sp>
      <p:sp>
        <p:nvSpPr>
          <p:cNvPr id="3" name="Content Placeholder 2"/>
          <p:cNvSpPr>
            <a:spLocks noGrp="1"/>
          </p:cNvSpPr>
          <p:nvPr>
            <p:ph idx="1"/>
          </p:nvPr>
        </p:nvSpPr>
        <p:spPr>
          <a:xfrm>
            <a:off x="609600" y="1433189"/>
            <a:ext cx="10972800" cy="4525963"/>
          </a:xfrm>
        </p:spPr>
        <p:txBody>
          <a:bodyPr/>
          <a:lstStyle/>
          <a:p>
            <a:r>
              <a:rPr lang="en-US" dirty="0"/>
              <a:t>Measured baseline properties:</a:t>
            </a:r>
          </a:p>
          <a:p>
            <a:pPr lvl="1"/>
            <a:r>
              <a:rPr lang="en-US" dirty="0" err="1">
                <a:ea typeface="ＭＳ Ｐゴシック"/>
                <a:cs typeface="Arial"/>
              </a:rPr>
              <a:t>Hexel</a:t>
            </a:r>
            <a:r>
              <a:rPr lang="en-US" dirty="0">
                <a:ea typeface="ＭＳ Ｐゴシック"/>
                <a:cs typeface="Arial"/>
              </a:rPr>
              <a:t> IM7 carbon fiber</a:t>
            </a:r>
          </a:p>
          <a:p>
            <a:pPr lvl="1"/>
            <a:r>
              <a:rPr lang="en-US" dirty="0" err="1">
                <a:ea typeface="ＭＳ Ｐゴシック"/>
              </a:rPr>
              <a:t>AERoBOND</a:t>
            </a:r>
            <a:r>
              <a:rPr lang="en-US" dirty="0">
                <a:ea typeface="ＭＳ Ｐゴシック"/>
              </a:rPr>
              <a:t> epoxy system (API-60 Part A)</a:t>
            </a:r>
            <a:endParaRPr lang="en-US" dirty="0"/>
          </a:p>
          <a:p>
            <a:pPr lvl="1"/>
            <a:r>
              <a:rPr lang="en-US" dirty="0"/>
              <a:t>Conventional hardener (</a:t>
            </a:r>
            <a:r>
              <a:rPr lang="en-US" dirty="0" err="1"/>
              <a:t>diaminodiphenyl</a:t>
            </a:r>
            <a:r>
              <a:rPr lang="en-US" dirty="0"/>
              <a:t> sulfone)</a:t>
            </a:r>
          </a:p>
          <a:p>
            <a:pPr lvl="1"/>
            <a:r>
              <a:rPr lang="en-US" dirty="0">
                <a:ea typeface="ＭＳ Ｐゴシック"/>
              </a:rPr>
              <a:t>Conventional stoichiometry (</a:t>
            </a:r>
            <a:r>
              <a:rPr lang="en-US" i="1" dirty="0">
                <a:ea typeface="ＭＳ Ｐゴシック"/>
              </a:rPr>
              <a:t>r</a:t>
            </a:r>
            <a:r>
              <a:rPr lang="en-US" dirty="0">
                <a:ea typeface="ＭＳ Ｐゴシック"/>
              </a:rPr>
              <a:t> ~ 0.8)</a:t>
            </a:r>
          </a:p>
          <a:p>
            <a:pPr lvl="1"/>
            <a:r>
              <a:rPr lang="en-US" dirty="0"/>
              <a:t>Co-cure processing</a:t>
            </a:r>
          </a:p>
          <a:p>
            <a:pPr marL="457200" lvl="1" indent="0">
              <a:buNone/>
            </a:pPr>
            <a:endParaRPr lang="en-US" dirty="0"/>
          </a:p>
          <a:p>
            <a:r>
              <a:rPr lang="en-US" dirty="0"/>
              <a:t>Baseline properties used to set </a:t>
            </a:r>
            <a:r>
              <a:rPr lang="en-US" dirty="0" err="1"/>
              <a:t>AERoBOND</a:t>
            </a:r>
            <a:r>
              <a:rPr lang="en-US" dirty="0"/>
              <a:t> performance goals</a:t>
            </a:r>
          </a:p>
        </p:txBody>
      </p:sp>
    </p:spTree>
    <p:extLst>
      <p:ext uri="{BB962C8B-B14F-4D97-AF65-F5344CB8AC3E}">
        <p14:creationId xmlns:p14="http://schemas.microsoft.com/office/powerpoint/2010/main" val="839044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Tahoma" panose="020B0604030504040204" pitchFamily="34" charset="0"/>
                <a:cs typeface="Tahoma" panose="020B0604030504040204" pitchFamily="34" charset="0"/>
              </a:rPr>
              <a:t>Challenge for Commercial Aircraft Industry</a:t>
            </a:r>
          </a:p>
        </p:txBody>
      </p:sp>
      <p:grpSp>
        <p:nvGrpSpPr>
          <p:cNvPr id="43" name="Group 42">
            <a:extLst>
              <a:ext uri="{FF2B5EF4-FFF2-40B4-BE49-F238E27FC236}">
                <a16:creationId xmlns:a16="http://schemas.microsoft.com/office/drawing/2014/main" id="{88A79E63-A483-3540-BAE1-B00F33673AB4}"/>
              </a:ext>
            </a:extLst>
          </p:cNvPr>
          <p:cNvGrpSpPr/>
          <p:nvPr/>
        </p:nvGrpSpPr>
        <p:grpSpPr>
          <a:xfrm>
            <a:off x="1606462" y="1075655"/>
            <a:ext cx="8880564" cy="5657306"/>
            <a:chOff x="-462636" y="52064"/>
            <a:chExt cx="10033017" cy="6717991"/>
          </a:xfrm>
        </p:grpSpPr>
        <p:pic>
          <p:nvPicPr>
            <p:cNvPr id="44" name="Picture 43"/>
            <p:cNvPicPr>
              <a:picLocks noChangeAspect="1"/>
            </p:cNvPicPr>
            <p:nvPr/>
          </p:nvPicPr>
          <p:blipFill rotWithShape="1">
            <a:blip r:embed="rId3" cstate="print">
              <a:extLst>
                <a:ext uri="{28A0092B-C50C-407E-A947-70E740481C1C}">
                  <a14:useLocalDpi xmlns:a14="http://schemas.microsoft.com/office/drawing/2010/main"/>
                </a:ext>
              </a:extLst>
            </a:blip>
            <a:srcRect t="33094"/>
            <a:stretch/>
          </p:blipFill>
          <p:spPr>
            <a:xfrm>
              <a:off x="0" y="2181664"/>
              <a:ext cx="9144000" cy="4588391"/>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2809985" y="52064"/>
              <a:ext cx="5192922" cy="1859791"/>
            </a:xfrm>
            <a:prstGeom prst="rect">
              <a:avLst/>
            </a:prstGeom>
          </p:spPr>
        </p:pic>
        <p:grpSp>
          <p:nvGrpSpPr>
            <p:cNvPr id="46" name="Group 45"/>
            <p:cNvGrpSpPr/>
            <p:nvPr/>
          </p:nvGrpSpPr>
          <p:grpSpPr>
            <a:xfrm>
              <a:off x="111855" y="4044674"/>
              <a:ext cx="2244480" cy="2243951"/>
              <a:chOff x="111855" y="4094044"/>
              <a:chExt cx="2244480" cy="2243951"/>
            </a:xfrm>
          </p:grpSpPr>
          <p:sp>
            <p:nvSpPr>
              <p:cNvPr id="80" name="Oval 79"/>
              <p:cNvSpPr/>
              <p:nvPr/>
            </p:nvSpPr>
            <p:spPr>
              <a:xfrm>
                <a:off x="112383" y="4094044"/>
                <a:ext cx="2243952" cy="2243951"/>
              </a:xfrm>
              <a:prstGeom prst="ellipse">
                <a:avLst/>
              </a:prstGeom>
              <a:solidFill>
                <a:srgbClr val="A5A5A5">
                  <a:alpha val="90000"/>
                </a:srgbClr>
              </a:solidFill>
              <a:ln w="6350" cap="flat" cmpd="sng" algn="ctr">
                <a:noFill/>
                <a:prstDash val="solid"/>
                <a:miter lim="800000"/>
              </a:ln>
              <a:effectLst/>
            </p:spPr>
            <p:txBody>
              <a:bodyPr rtlCol="0" anchor="ctr"/>
              <a:lstStyle/>
              <a:p>
                <a:pPr algn="ctr">
                  <a:defRPr/>
                </a:pPr>
                <a:endParaRPr lang="en-US" kern="0">
                  <a:noFill/>
                  <a:latin typeface="Calibri" panose="020F0502020204030204"/>
                </a:endParaRPr>
              </a:p>
            </p:txBody>
          </p:sp>
          <p:sp>
            <p:nvSpPr>
              <p:cNvPr id="81" name="TextBox 80"/>
              <p:cNvSpPr txBox="1"/>
              <p:nvPr/>
            </p:nvSpPr>
            <p:spPr>
              <a:xfrm>
                <a:off x="111855" y="4347672"/>
                <a:ext cx="2182698" cy="1937052"/>
              </a:xfrm>
              <a:prstGeom prst="rect">
                <a:avLst/>
              </a:prstGeom>
              <a:noFill/>
            </p:spPr>
            <p:txBody>
              <a:bodyPr wrap="square" rtlCol="0">
                <a:spAutoFit/>
              </a:bodyPr>
              <a:lstStyle/>
              <a:p>
                <a:pPr algn="ctr">
                  <a:defRPr/>
                </a:pPr>
                <a:r>
                  <a:rPr lang="en-US" sz="2400" b="1" kern="0">
                    <a:solidFill>
                      <a:prstClr val="white"/>
                    </a:solidFill>
                    <a:ea typeface="Arial" charset="0"/>
                    <a:cs typeface="Arial" charset="0"/>
                  </a:rPr>
                  <a:t>41,030</a:t>
                </a:r>
              </a:p>
              <a:p>
                <a:pPr algn="ctr">
                  <a:defRPr/>
                </a:pPr>
                <a:r>
                  <a:rPr lang="en-US" sz="1300" b="1" kern="0">
                    <a:solidFill>
                      <a:prstClr val="white"/>
                    </a:solidFill>
                    <a:ea typeface="Arial" charset="0"/>
                    <a:cs typeface="Arial" charset="0"/>
                  </a:rPr>
                  <a:t>New Aircraft Deliveries</a:t>
                </a:r>
                <a:br>
                  <a:rPr lang="en-US" sz="1300" b="1" kern="0">
                    <a:solidFill>
                      <a:prstClr val="white"/>
                    </a:solidFill>
                    <a:ea typeface="Arial" charset="0"/>
                    <a:cs typeface="Arial" charset="0"/>
                  </a:rPr>
                </a:br>
                <a:endParaRPr lang="en-US" sz="1300" b="1" kern="0">
                  <a:solidFill>
                    <a:prstClr val="white"/>
                  </a:solidFill>
                  <a:ea typeface="Arial" charset="0"/>
                  <a:cs typeface="Arial" charset="0"/>
                </a:endParaRPr>
              </a:p>
              <a:p>
                <a:pPr algn="ctr">
                  <a:defRPr/>
                </a:pPr>
                <a:r>
                  <a:rPr lang="en-US" sz="2400" b="1" kern="0">
                    <a:solidFill>
                      <a:prstClr val="white"/>
                    </a:solidFill>
                    <a:ea typeface="Arial" charset="0"/>
                    <a:cs typeface="Arial" charset="0"/>
                  </a:rPr>
                  <a:t>$6.1 Trillion</a:t>
                </a:r>
              </a:p>
              <a:p>
                <a:pPr algn="ctr">
                  <a:defRPr/>
                </a:pPr>
                <a:r>
                  <a:rPr lang="en-US" sz="1300" b="1" kern="0">
                    <a:solidFill>
                      <a:prstClr val="white"/>
                    </a:solidFill>
                    <a:ea typeface="Arial" charset="0"/>
                    <a:cs typeface="Arial" charset="0"/>
                  </a:rPr>
                  <a:t>Market Value</a:t>
                </a:r>
              </a:p>
            </p:txBody>
          </p:sp>
        </p:grpSp>
        <p:grpSp>
          <p:nvGrpSpPr>
            <p:cNvPr id="47" name="Group 46"/>
            <p:cNvGrpSpPr/>
            <p:nvPr/>
          </p:nvGrpSpPr>
          <p:grpSpPr>
            <a:xfrm>
              <a:off x="3804457" y="4041293"/>
              <a:ext cx="5325014" cy="2301343"/>
              <a:chOff x="3733286" y="4090663"/>
              <a:chExt cx="5325014" cy="2301343"/>
            </a:xfrm>
          </p:grpSpPr>
          <p:sp>
            <p:nvSpPr>
              <p:cNvPr id="77" name="Oval 76">
                <a:extLst>
                  <a:ext uri="{FF2B5EF4-FFF2-40B4-BE49-F238E27FC236}">
                    <a16:creationId xmlns:a16="http://schemas.microsoft.com/office/drawing/2014/main" id="{7150119D-5AA8-C143-AC72-DBFFB26CAE59}"/>
                  </a:ext>
                </a:extLst>
              </p:cNvPr>
              <p:cNvSpPr/>
              <p:nvPr/>
            </p:nvSpPr>
            <p:spPr>
              <a:xfrm>
                <a:off x="6814349" y="4148054"/>
                <a:ext cx="2243951" cy="2243952"/>
              </a:xfrm>
              <a:prstGeom prst="ellipse">
                <a:avLst/>
              </a:prstGeom>
              <a:solidFill>
                <a:srgbClr val="A5A5A5">
                  <a:alpha val="90000"/>
                </a:srgbClr>
              </a:solidFill>
              <a:ln w="6350" cap="flat" cmpd="sng" algn="ctr">
                <a:noFill/>
                <a:prstDash val="solid"/>
                <a:miter lim="800000"/>
              </a:ln>
              <a:effectLst/>
            </p:spPr>
            <p:txBody>
              <a:bodyPr rtlCol="0" anchor="ctr"/>
              <a:lstStyle/>
              <a:p>
                <a:pPr algn="ctr">
                  <a:defRPr/>
                </a:pPr>
                <a:endParaRPr lang="en-US" kern="0">
                  <a:noFill/>
                  <a:latin typeface="Calibri" panose="020F0502020204030204"/>
                </a:endParaRPr>
              </a:p>
            </p:txBody>
          </p:sp>
          <p:sp>
            <p:nvSpPr>
              <p:cNvPr id="78" name="Oval 77"/>
              <p:cNvSpPr/>
              <p:nvPr/>
            </p:nvSpPr>
            <p:spPr>
              <a:xfrm>
                <a:off x="3733286" y="4090663"/>
                <a:ext cx="2243952" cy="2243952"/>
              </a:xfrm>
              <a:prstGeom prst="ellipse">
                <a:avLst/>
              </a:prstGeom>
              <a:solidFill>
                <a:srgbClr val="A5A5A5">
                  <a:alpha val="90000"/>
                </a:srgbClr>
              </a:solidFill>
              <a:ln w="6350" cap="flat" cmpd="sng" algn="ctr">
                <a:noFill/>
                <a:prstDash val="solid"/>
                <a:miter lim="800000"/>
              </a:ln>
              <a:effectLst/>
            </p:spPr>
            <p:txBody>
              <a:bodyPr rtlCol="0" anchor="ctr"/>
              <a:lstStyle/>
              <a:p>
                <a:pPr algn="ctr">
                  <a:defRPr/>
                </a:pPr>
                <a:endParaRPr lang="en-US" kern="0">
                  <a:noFill/>
                  <a:latin typeface="Calibri" panose="020F0502020204030204"/>
                </a:endParaRPr>
              </a:p>
            </p:txBody>
          </p:sp>
          <p:sp>
            <p:nvSpPr>
              <p:cNvPr id="79" name="TextBox 78"/>
              <p:cNvSpPr txBox="1"/>
              <p:nvPr/>
            </p:nvSpPr>
            <p:spPr>
              <a:xfrm>
                <a:off x="6843195" y="4499824"/>
                <a:ext cx="2147532" cy="1571570"/>
              </a:xfrm>
              <a:prstGeom prst="rect">
                <a:avLst/>
              </a:prstGeom>
              <a:noFill/>
            </p:spPr>
            <p:txBody>
              <a:bodyPr wrap="square" rtlCol="0">
                <a:spAutoFit/>
              </a:bodyPr>
              <a:lstStyle/>
              <a:p>
                <a:pPr algn="ctr">
                  <a:defRPr/>
                </a:pPr>
                <a:r>
                  <a:rPr lang="en-US" sz="1400" b="1" kern="0">
                    <a:solidFill>
                      <a:prstClr val="white"/>
                    </a:solidFill>
                    <a:ea typeface="Arial" charset="0"/>
                    <a:cs typeface="Arial" charset="0"/>
                  </a:rPr>
                  <a:t>Asia-Pacific </a:t>
                </a:r>
                <a:br>
                  <a:rPr lang="en-US" sz="1400" b="1" kern="0">
                    <a:solidFill>
                      <a:prstClr val="white"/>
                    </a:solidFill>
                    <a:ea typeface="Arial" charset="0"/>
                    <a:cs typeface="Arial" charset="0"/>
                  </a:rPr>
                </a:br>
                <a:r>
                  <a:rPr lang="en-US" sz="1400" b="1" kern="0">
                    <a:solidFill>
                      <a:prstClr val="white"/>
                    </a:solidFill>
                    <a:ea typeface="Arial" charset="0"/>
                    <a:cs typeface="Arial" charset="0"/>
                  </a:rPr>
                  <a:t>Market is Nearly</a:t>
                </a:r>
              </a:p>
              <a:p>
                <a:pPr algn="ctr">
                  <a:defRPr/>
                </a:pPr>
                <a:r>
                  <a:rPr lang="en-US" sz="2400" b="1" kern="0">
                    <a:solidFill>
                      <a:prstClr val="white"/>
                    </a:solidFill>
                    <a:ea typeface="Arial" charset="0"/>
                    <a:cs typeface="Arial" charset="0"/>
                  </a:rPr>
                  <a:t>40%</a:t>
                </a:r>
              </a:p>
              <a:p>
                <a:pPr algn="ctr">
                  <a:defRPr/>
                </a:pPr>
                <a:r>
                  <a:rPr lang="en-US" sz="1400" b="1" kern="0">
                    <a:solidFill>
                      <a:prstClr val="white"/>
                    </a:solidFill>
                    <a:ea typeface="Arial" charset="0"/>
                    <a:cs typeface="Arial" charset="0"/>
                  </a:rPr>
                  <a:t>of New Aircraft Deliveries</a:t>
                </a:r>
              </a:p>
            </p:txBody>
          </p:sp>
        </p:grpSp>
        <p:sp>
          <p:nvSpPr>
            <p:cNvPr id="48" name="TextBox 47"/>
            <p:cNvSpPr txBox="1"/>
            <p:nvPr/>
          </p:nvSpPr>
          <p:spPr>
            <a:xfrm>
              <a:off x="3760267" y="4348385"/>
              <a:ext cx="2304521" cy="1827407"/>
            </a:xfrm>
            <a:prstGeom prst="rect">
              <a:avLst/>
            </a:prstGeom>
            <a:noFill/>
          </p:spPr>
          <p:txBody>
            <a:bodyPr wrap="square" rtlCol="0">
              <a:spAutoFit/>
            </a:bodyPr>
            <a:lstStyle/>
            <a:p>
              <a:pPr algn="ctr">
                <a:defRPr/>
              </a:pPr>
              <a:r>
                <a:rPr lang="en-US" sz="2400" b="1" kern="0">
                  <a:solidFill>
                    <a:prstClr val="white"/>
                  </a:solidFill>
                  <a:ea typeface="Arial" charset="0"/>
                  <a:cs typeface="Arial" charset="0"/>
                </a:rPr>
                <a:t>78%</a:t>
              </a:r>
            </a:p>
            <a:p>
              <a:pPr algn="ctr">
                <a:defRPr/>
              </a:pPr>
              <a:r>
                <a:rPr lang="en-US" sz="1400" b="1" kern="0">
                  <a:solidFill>
                    <a:prstClr val="white"/>
                  </a:solidFill>
                  <a:ea typeface="Arial" charset="0"/>
                  <a:cs typeface="Arial" charset="0"/>
                </a:rPr>
                <a:t>of New Aircraft Deliveries are</a:t>
              </a:r>
            </a:p>
            <a:p>
              <a:pPr algn="ctr">
                <a:defRPr/>
              </a:pPr>
              <a:r>
                <a:rPr lang="en-US" sz="1400" b="1" kern="0">
                  <a:solidFill>
                    <a:prstClr val="white"/>
                  </a:solidFill>
                  <a:ea typeface="Arial" charset="0"/>
                  <a:cs typeface="Arial" charset="0"/>
                </a:rPr>
                <a:t>Single Aisle Class</a:t>
              </a:r>
            </a:p>
            <a:p>
              <a:pPr algn="ctr">
                <a:defRPr/>
              </a:pPr>
              <a:r>
                <a:rPr lang="en-US" sz="1400" b="1" kern="0">
                  <a:solidFill>
                    <a:prstClr val="white"/>
                  </a:solidFill>
                  <a:ea typeface="Arial" charset="0"/>
                  <a:cs typeface="Arial" charset="0"/>
                </a:rPr>
                <a:t>(including Regional Jets)</a:t>
              </a:r>
            </a:p>
          </p:txBody>
        </p:sp>
        <p:sp>
          <p:nvSpPr>
            <p:cNvPr id="49" name="TextBox 48"/>
            <p:cNvSpPr txBox="1"/>
            <p:nvPr/>
          </p:nvSpPr>
          <p:spPr>
            <a:xfrm>
              <a:off x="298095" y="1469301"/>
              <a:ext cx="3535395" cy="1535022"/>
            </a:xfrm>
            <a:prstGeom prst="rect">
              <a:avLst/>
            </a:prstGeom>
            <a:noFill/>
          </p:spPr>
          <p:txBody>
            <a:bodyPr wrap="square" rtlCol="0">
              <a:spAutoFit/>
            </a:bodyPr>
            <a:lstStyle/>
            <a:p>
              <a:pPr>
                <a:defRPr/>
              </a:pPr>
              <a:r>
                <a:rPr lang="en-US" sz="2400" b="1" kern="0">
                  <a:solidFill>
                    <a:srgbClr val="0070C0"/>
                  </a:solidFill>
                  <a:ea typeface="Arial" charset="0"/>
                  <a:cs typeface="Arial" charset="0"/>
                </a:rPr>
                <a:t>2017</a:t>
              </a:r>
            </a:p>
            <a:p>
              <a:pPr>
                <a:defRPr/>
              </a:pPr>
              <a:r>
                <a:rPr lang="en-US" sz="3600" b="1" kern="0">
                  <a:solidFill>
                    <a:srgbClr val="0070C0"/>
                  </a:solidFill>
                  <a:ea typeface="Arial" charset="0"/>
                  <a:cs typeface="Arial" charset="0"/>
                </a:rPr>
                <a:t>4 BILLION</a:t>
              </a:r>
            </a:p>
            <a:p>
              <a:pPr>
                <a:defRPr/>
              </a:pPr>
              <a:r>
                <a:rPr lang="en-US" b="1" kern="0">
                  <a:solidFill>
                    <a:srgbClr val="0070C0"/>
                  </a:solidFill>
                  <a:ea typeface="Arial" charset="0"/>
                  <a:cs typeface="Arial" charset="0"/>
                </a:rPr>
                <a:t>PASSENGER TRIPS</a:t>
              </a:r>
            </a:p>
          </p:txBody>
        </p:sp>
        <p:sp>
          <p:nvSpPr>
            <p:cNvPr id="50" name="TextBox 49"/>
            <p:cNvSpPr txBox="1"/>
            <p:nvPr/>
          </p:nvSpPr>
          <p:spPr>
            <a:xfrm>
              <a:off x="6027451" y="1469301"/>
              <a:ext cx="3542930" cy="1535022"/>
            </a:xfrm>
            <a:prstGeom prst="rect">
              <a:avLst/>
            </a:prstGeom>
            <a:noFill/>
          </p:spPr>
          <p:txBody>
            <a:bodyPr wrap="square" rtlCol="0">
              <a:spAutoFit/>
            </a:bodyPr>
            <a:lstStyle/>
            <a:p>
              <a:pPr>
                <a:defRPr/>
              </a:pPr>
              <a:r>
                <a:rPr lang="en-US" sz="2400" b="1" kern="0">
                  <a:solidFill>
                    <a:srgbClr val="E72564"/>
                  </a:solidFill>
                  <a:ea typeface="Arial" charset="0"/>
                  <a:cs typeface="Arial" charset="0"/>
                </a:rPr>
                <a:t>2036</a:t>
              </a:r>
            </a:p>
            <a:p>
              <a:pPr>
                <a:defRPr/>
              </a:pPr>
              <a:r>
                <a:rPr lang="en-US" sz="3600" b="1" kern="0">
                  <a:solidFill>
                    <a:srgbClr val="E72564"/>
                  </a:solidFill>
                  <a:ea typeface="Arial" charset="0"/>
                  <a:cs typeface="Arial" charset="0"/>
                </a:rPr>
                <a:t>7.8 BILLION</a:t>
              </a:r>
            </a:p>
            <a:p>
              <a:pPr>
                <a:defRPr/>
              </a:pPr>
              <a:r>
                <a:rPr lang="en-US" b="1" kern="0">
                  <a:solidFill>
                    <a:srgbClr val="E72564"/>
                  </a:solidFill>
                  <a:ea typeface="Arial" charset="0"/>
                  <a:cs typeface="Arial" charset="0"/>
                </a:rPr>
                <a:t>PASSENGER TRIPS</a:t>
              </a:r>
            </a:p>
          </p:txBody>
        </p:sp>
        <p:grpSp>
          <p:nvGrpSpPr>
            <p:cNvPr id="51" name="Group 50"/>
            <p:cNvGrpSpPr/>
            <p:nvPr/>
          </p:nvGrpSpPr>
          <p:grpSpPr>
            <a:xfrm>
              <a:off x="3906210" y="1653408"/>
              <a:ext cx="1006319" cy="1733589"/>
              <a:chOff x="4202301" y="1653408"/>
              <a:chExt cx="1006319" cy="1733589"/>
            </a:xfrm>
          </p:grpSpPr>
          <p:sp>
            <p:nvSpPr>
              <p:cNvPr id="74" name="Oval 73"/>
              <p:cNvSpPr/>
              <p:nvPr/>
            </p:nvSpPr>
            <p:spPr>
              <a:xfrm>
                <a:off x="4585349" y="3273860"/>
                <a:ext cx="113137" cy="113137"/>
              </a:xfrm>
              <a:prstGeom prst="ellipse">
                <a:avLst/>
              </a:prstGeom>
              <a:solidFill>
                <a:sysClr val="windowText" lastClr="000000">
                  <a:lumMod val="65000"/>
                  <a:lumOff val="35000"/>
                </a:sysClr>
              </a:solidFill>
              <a:ln w="635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75" name="Straight Connector 74"/>
              <p:cNvCxnSpPr/>
              <p:nvPr/>
            </p:nvCxnSpPr>
            <p:spPr>
              <a:xfrm flipV="1">
                <a:off x="4641917" y="2175872"/>
                <a:ext cx="0" cy="1097988"/>
              </a:xfrm>
              <a:prstGeom prst="line">
                <a:avLst/>
              </a:prstGeom>
              <a:noFill/>
              <a:ln w="12700" cap="flat" cmpd="sng" algn="ctr">
                <a:solidFill>
                  <a:sysClr val="windowText" lastClr="000000">
                    <a:lumMod val="65000"/>
                    <a:lumOff val="35000"/>
                  </a:sysClr>
                </a:solidFill>
                <a:prstDash val="solid"/>
                <a:miter lim="800000"/>
              </a:ln>
              <a:effectLst/>
            </p:spPr>
          </p:cxnSp>
          <p:sp>
            <p:nvSpPr>
              <p:cNvPr id="76" name="TextBox 75"/>
              <p:cNvSpPr txBox="1"/>
              <p:nvPr/>
            </p:nvSpPr>
            <p:spPr>
              <a:xfrm>
                <a:off x="4202301" y="1653408"/>
                <a:ext cx="1006319" cy="621318"/>
              </a:xfrm>
              <a:prstGeom prst="rect">
                <a:avLst/>
              </a:prstGeom>
              <a:noFill/>
            </p:spPr>
            <p:txBody>
              <a:bodyPr wrap="square" rtlCol="0">
                <a:spAutoFit/>
              </a:bodyPr>
              <a:lstStyle/>
              <a:p>
                <a:pPr>
                  <a:defRPr/>
                </a:pPr>
                <a:r>
                  <a:rPr lang="en-US" sz="1400" b="1" kern="0">
                    <a:solidFill>
                      <a:prstClr val="black">
                        <a:lumMod val="65000"/>
                        <a:lumOff val="35000"/>
                      </a:prstClr>
                    </a:solidFill>
                    <a:ea typeface="Arial" charset="0"/>
                    <a:cs typeface="Arial" charset="0"/>
                  </a:rPr>
                  <a:t>Airbus / Europe</a:t>
                </a:r>
              </a:p>
            </p:txBody>
          </p:sp>
        </p:grpSp>
        <p:grpSp>
          <p:nvGrpSpPr>
            <p:cNvPr id="52" name="Group 51"/>
            <p:cNvGrpSpPr/>
            <p:nvPr/>
          </p:nvGrpSpPr>
          <p:grpSpPr>
            <a:xfrm>
              <a:off x="-462636" y="3016135"/>
              <a:ext cx="4262231" cy="584771"/>
              <a:chOff x="-462636" y="3016135"/>
              <a:chExt cx="4262231" cy="584771"/>
            </a:xfrm>
          </p:grpSpPr>
          <p:sp>
            <p:nvSpPr>
              <p:cNvPr id="71" name="Oval 70"/>
              <p:cNvSpPr/>
              <p:nvPr/>
            </p:nvSpPr>
            <p:spPr>
              <a:xfrm>
                <a:off x="1180266" y="3107293"/>
                <a:ext cx="113137" cy="113137"/>
              </a:xfrm>
              <a:prstGeom prst="ellipse">
                <a:avLst/>
              </a:prstGeom>
              <a:solidFill>
                <a:sysClr val="windowText" lastClr="000000">
                  <a:lumMod val="65000"/>
                  <a:lumOff val="35000"/>
                </a:sysClr>
              </a:solidFill>
              <a:ln w="635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72" name="Straight Connector 71"/>
              <p:cNvCxnSpPr/>
              <p:nvPr/>
            </p:nvCxnSpPr>
            <p:spPr>
              <a:xfrm flipH="1">
                <a:off x="1277711" y="3163861"/>
                <a:ext cx="1195958" cy="0"/>
              </a:xfrm>
              <a:prstGeom prst="line">
                <a:avLst/>
              </a:prstGeom>
              <a:noFill/>
              <a:ln w="12700" cap="flat" cmpd="sng" algn="ctr">
                <a:solidFill>
                  <a:sysClr val="windowText" lastClr="000000">
                    <a:lumMod val="65000"/>
                    <a:lumOff val="35000"/>
                  </a:sysClr>
                </a:solidFill>
                <a:prstDash val="solid"/>
                <a:miter lim="800000"/>
              </a:ln>
              <a:effectLst/>
            </p:spPr>
          </p:cxnSp>
          <p:sp>
            <p:nvSpPr>
              <p:cNvPr id="73" name="TextBox 72"/>
              <p:cNvSpPr txBox="1"/>
              <p:nvPr/>
            </p:nvSpPr>
            <p:spPr>
              <a:xfrm>
                <a:off x="2432267" y="3016135"/>
                <a:ext cx="1367328" cy="584771"/>
              </a:xfrm>
              <a:prstGeom prst="rect">
                <a:avLst/>
              </a:prstGeom>
              <a:noFill/>
            </p:spPr>
            <p:txBody>
              <a:bodyPr wrap="square" rtlCol="0">
                <a:spAutoFit/>
              </a:bodyPr>
              <a:lstStyle/>
              <a:p>
                <a:pPr>
                  <a:defRPr/>
                </a:pPr>
                <a:r>
                  <a:rPr lang="en-US" sz="1300" b="1" kern="0">
                    <a:solidFill>
                      <a:prstClr val="black">
                        <a:lumMod val="65000"/>
                        <a:lumOff val="35000"/>
                      </a:prstClr>
                    </a:solidFill>
                    <a:ea typeface="Arial" charset="0"/>
                    <a:cs typeface="Arial" charset="0"/>
                  </a:rPr>
                  <a:t>Bombardier / Canada</a:t>
                </a:r>
              </a:p>
            </p:txBody>
          </p:sp>
          <p:sp>
            <p:nvSpPr>
              <p:cNvPr id="119" name="TextBox 118"/>
              <p:cNvSpPr txBox="1"/>
              <p:nvPr/>
            </p:nvSpPr>
            <p:spPr>
              <a:xfrm>
                <a:off x="-462636" y="3224498"/>
                <a:ext cx="853538" cy="347208"/>
              </a:xfrm>
              <a:prstGeom prst="rect">
                <a:avLst/>
              </a:prstGeom>
              <a:noFill/>
            </p:spPr>
            <p:txBody>
              <a:bodyPr wrap="square" rtlCol="0">
                <a:spAutoFit/>
              </a:bodyPr>
              <a:lstStyle/>
              <a:p>
                <a:pPr>
                  <a:defRPr/>
                </a:pPr>
                <a:r>
                  <a:rPr lang="en-US" sz="1300" b="1" kern="0">
                    <a:solidFill>
                      <a:prstClr val="black">
                        <a:lumMod val="65000"/>
                        <a:lumOff val="35000"/>
                      </a:prstClr>
                    </a:solidFill>
                    <a:ea typeface="Arial" charset="0"/>
                    <a:cs typeface="Arial" charset="0"/>
                  </a:rPr>
                  <a:t>Boeing</a:t>
                </a:r>
              </a:p>
            </p:txBody>
          </p:sp>
        </p:grpSp>
        <p:grpSp>
          <p:nvGrpSpPr>
            <p:cNvPr id="53" name="Group 52"/>
            <p:cNvGrpSpPr/>
            <p:nvPr/>
          </p:nvGrpSpPr>
          <p:grpSpPr>
            <a:xfrm>
              <a:off x="2375699" y="5307891"/>
              <a:ext cx="1552133" cy="584771"/>
              <a:chOff x="1180266" y="3016135"/>
              <a:chExt cx="1552133" cy="584771"/>
            </a:xfrm>
          </p:grpSpPr>
          <p:sp>
            <p:nvSpPr>
              <p:cNvPr id="68" name="Oval 67"/>
              <p:cNvSpPr/>
              <p:nvPr/>
            </p:nvSpPr>
            <p:spPr>
              <a:xfrm>
                <a:off x="1180266" y="3107293"/>
                <a:ext cx="113137" cy="113137"/>
              </a:xfrm>
              <a:prstGeom prst="ellipse">
                <a:avLst/>
              </a:prstGeom>
              <a:solidFill>
                <a:sysClr val="windowText" lastClr="000000">
                  <a:lumMod val="65000"/>
                  <a:lumOff val="35000"/>
                </a:sysClr>
              </a:solidFill>
              <a:ln w="635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69" name="Straight Connector 68"/>
              <p:cNvCxnSpPr/>
              <p:nvPr/>
            </p:nvCxnSpPr>
            <p:spPr>
              <a:xfrm flipH="1">
                <a:off x="1277712" y="3163861"/>
                <a:ext cx="350148" cy="0"/>
              </a:xfrm>
              <a:prstGeom prst="line">
                <a:avLst/>
              </a:prstGeom>
              <a:noFill/>
              <a:ln w="12700" cap="flat" cmpd="sng" algn="ctr">
                <a:solidFill>
                  <a:sysClr val="windowText" lastClr="000000">
                    <a:lumMod val="65000"/>
                    <a:lumOff val="35000"/>
                  </a:sysClr>
                </a:solidFill>
                <a:prstDash val="solid"/>
                <a:miter lim="800000"/>
              </a:ln>
              <a:effectLst/>
            </p:spPr>
          </p:cxnSp>
          <p:sp>
            <p:nvSpPr>
              <p:cNvPr id="70" name="TextBox 69"/>
              <p:cNvSpPr txBox="1"/>
              <p:nvPr/>
            </p:nvSpPr>
            <p:spPr>
              <a:xfrm>
                <a:off x="1562054" y="3016135"/>
                <a:ext cx="1170345" cy="584771"/>
              </a:xfrm>
              <a:prstGeom prst="rect">
                <a:avLst/>
              </a:prstGeom>
              <a:noFill/>
            </p:spPr>
            <p:txBody>
              <a:bodyPr wrap="square" rtlCol="0">
                <a:spAutoFit/>
              </a:bodyPr>
              <a:lstStyle/>
              <a:p>
                <a:pPr>
                  <a:defRPr/>
                </a:pPr>
                <a:r>
                  <a:rPr lang="en-US" sz="1300" b="1" kern="0">
                    <a:solidFill>
                      <a:prstClr val="black">
                        <a:lumMod val="65000"/>
                        <a:lumOff val="35000"/>
                      </a:prstClr>
                    </a:solidFill>
                    <a:ea typeface="Arial" charset="0"/>
                    <a:cs typeface="Arial" charset="0"/>
                  </a:rPr>
                  <a:t>Embraer /</a:t>
                </a:r>
              </a:p>
              <a:p>
                <a:pPr>
                  <a:defRPr/>
                </a:pPr>
                <a:r>
                  <a:rPr lang="en-US" sz="1300" b="1" kern="0">
                    <a:solidFill>
                      <a:prstClr val="black">
                        <a:lumMod val="65000"/>
                        <a:lumOff val="35000"/>
                      </a:prstClr>
                    </a:solidFill>
                    <a:ea typeface="Arial" charset="0"/>
                    <a:cs typeface="Arial" charset="0"/>
                  </a:rPr>
                  <a:t>Brazil</a:t>
                </a:r>
              </a:p>
            </p:txBody>
          </p:sp>
        </p:grpSp>
        <p:grpSp>
          <p:nvGrpSpPr>
            <p:cNvPr id="54" name="Group 53"/>
            <p:cNvGrpSpPr/>
            <p:nvPr/>
          </p:nvGrpSpPr>
          <p:grpSpPr>
            <a:xfrm>
              <a:off x="-124982" y="6378638"/>
              <a:ext cx="2395835" cy="347207"/>
              <a:chOff x="813757" y="3192844"/>
              <a:chExt cx="2395835" cy="347207"/>
            </a:xfrm>
          </p:grpSpPr>
          <p:sp>
            <p:nvSpPr>
              <p:cNvPr id="65" name="Oval 64"/>
              <p:cNvSpPr/>
              <p:nvPr/>
            </p:nvSpPr>
            <p:spPr>
              <a:xfrm>
                <a:off x="813757" y="3284002"/>
                <a:ext cx="113137" cy="113137"/>
              </a:xfrm>
              <a:prstGeom prst="ellipse">
                <a:avLst/>
              </a:prstGeom>
              <a:solidFill>
                <a:sysClr val="windowText" lastClr="000000">
                  <a:lumMod val="65000"/>
                  <a:lumOff val="35000"/>
                </a:sysClr>
              </a:solidFill>
              <a:ln w="635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66" name="Straight Connector 65"/>
              <p:cNvCxnSpPr/>
              <p:nvPr/>
            </p:nvCxnSpPr>
            <p:spPr>
              <a:xfrm flipH="1">
                <a:off x="911203" y="3340570"/>
                <a:ext cx="131479" cy="0"/>
              </a:xfrm>
              <a:prstGeom prst="line">
                <a:avLst/>
              </a:prstGeom>
              <a:noFill/>
              <a:ln w="12700" cap="flat" cmpd="sng" algn="ctr">
                <a:solidFill>
                  <a:sysClr val="windowText" lastClr="000000">
                    <a:lumMod val="65000"/>
                    <a:lumOff val="35000"/>
                  </a:sysClr>
                </a:solidFill>
                <a:prstDash val="solid"/>
                <a:miter lim="800000"/>
              </a:ln>
              <a:effectLst/>
            </p:spPr>
          </p:cxnSp>
          <p:sp>
            <p:nvSpPr>
              <p:cNvPr id="67" name="TextBox 66"/>
              <p:cNvSpPr txBox="1"/>
              <p:nvPr/>
            </p:nvSpPr>
            <p:spPr>
              <a:xfrm>
                <a:off x="989440" y="3192844"/>
                <a:ext cx="2220152" cy="347207"/>
              </a:xfrm>
              <a:prstGeom prst="rect">
                <a:avLst/>
              </a:prstGeom>
              <a:noFill/>
            </p:spPr>
            <p:txBody>
              <a:bodyPr wrap="square" rtlCol="0">
                <a:spAutoFit/>
              </a:bodyPr>
              <a:lstStyle/>
              <a:p>
                <a:pPr>
                  <a:defRPr/>
                </a:pPr>
                <a:r>
                  <a:rPr lang="en-US" sz="1300" b="1" kern="0">
                    <a:solidFill>
                      <a:prstClr val="black">
                        <a:lumMod val="65000"/>
                        <a:lumOff val="35000"/>
                      </a:prstClr>
                    </a:solidFill>
                    <a:ea typeface="Arial" charset="0"/>
                    <a:cs typeface="Arial" charset="0"/>
                  </a:rPr>
                  <a:t>Global Competitors</a:t>
                </a:r>
              </a:p>
            </p:txBody>
          </p:sp>
        </p:grpSp>
        <p:grpSp>
          <p:nvGrpSpPr>
            <p:cNvPr id="55" name="Group 54"/>
            <p:cNvGrpSpPr/>
            <p:nvPr/>
          </p:nvGrpSpPr>
          <p:grpSpPr>
            <a:xfrm>
              <a:off x="6676539" y="2917639"/>
              <a:ext cx="2342877" cy="584771"/>
              <a:chOff x="1180266" y="3016135"/>
              <a:chExt cx="2342877" cy="584771"/>
            </a:xfrm>
          </p:grpSpPr>
          <p:sp>
            <p:nvSpPr>
              <p:cNvPr id="62" name="Oval 61"/>
              <p:cNvSpPr/>
              <p:nvPr/>
            </p:nvSpPr>
            <p:spPr>
              <a:xfrm>
                <a:off x="1180266" y="3107293"/>
                <a:ext cx="113137" cy="113137"/>
              </a:xfrm>
              <a:prstGeom prst="ellipse">
                <a:avLst/>
              </a:prstGeom>
              <a:solidFill>
                <a:sysClr val="windowText" lastClr="000000">
                  <a:lumMod val="65000"/>
                  <a:lumOff val="35000"/>
                </a:sysClr>
              </a:solidFill>
              <a:ln w="635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63" name="Straight Connector 62"/>
              <p:cNvCxnSpPr/>
              <p:nvPr/>
            </p:nvCxnSpPr>
            <p:spPr>
              <a:xfrm flipH="1">
                <a:off x="1277712" y="3163861"/>
                <a:ext cx="1282872" cy="0"/>
              </a:xfrm>
              <a:prstGeom prst="line">
                <a:avLst/>
              </a:prstGeom>
              <a:noFill/>
              <a:ln w="12700" cap="flat" cmpd="sng" algn="ctr">
                <a:solidFill>
                  <a:sysClr val="windowText" lastClr="000000">
                    <a:lumMod val="65000"/>
                    <a:lumOff val="35000"/>
                  </a:sysClr>
                </a:solidFill>
                <a:prstDash val="solid"/>
                <a:miter lim="800000"/>
              </a:ln>
              <a:effectLst/>
            </p:spPr>
          </p:cxnSp>
          <p:sp>
            <p:nvSpPr>
              <p:cNvPr id="64" name="TextBox 63"/>
              <p:cNvSpPr txBox="1"/>
              <p:nvPr/>
            </p:nvSpPr>
            <p:spPr>
              <a:xfrm>
                <a:off x="2560584" y="3016135"/>
                <a:ext cx="962559" cy="584771"/>
              </a:xfrm>
              <a:prstGeom prst="rect">
                <a:avLst/>
              </a:prstGeom>
              <a:noFill/>
            </p:spPr>
            <p:txBody>
              <a:bodyPr wrap="square" rtlCol="0">
                <a:spAutoFit/>
              </a:bodyPr>
              <a:lstStyle/>
              <a:p>
                <a:pPr>
                  <a:defRPr/>
                </a:pPr>
                <a:r>
                  <a:rPr lang="en-US" sz="1300" b="1" kern="0" err="1">
                    <a:solidFill>
                      <a:prstClr val="black">
                        <a:lumMod val="65000"/>
                        <a:lumOff val="35000"/>
                      </a:prstClr>
                    </a:solidFill>
                    <a:ea typeface="Arial" charset="0"/>
                    <a:cs typeface="Arial" charset="0"/>
                  </a:rPr>
                  <a:t>Irkut</a:t>
                </a:r>
                <a:r>
                  <a:rPr lang="en-US" sz="1300" b="1" kern="0">
                    <a:solidFill>
                      <a:prstClr val="black">
                        <a:lumMod val="65000"/>
                        <a:lumOff val="35000"/>
                      </a:prstClr>
                    </a:solidFill>
                    <a:ea typeface="Arial" charset="0"/>
                    <a:cs typeface="Arial" charset="0"/>
                  </a:rPr>
                  <a:t> /</a:t>
                </a:r>
              </a:p>
              <a:p>
                <a:pPr>
                  <a:defRPr/>
                </a:pPr>
                <a:r>
                  <a:rPr lang="en-US" sz="1300" b="1" kern="0">
                    <a:solidFill>
                      <a:prstClr val="black">
                        <a:lumMod val="65000"/>
                        <a:lumOff val="35000"/>
                      </a:prstClr>
                    </a:solidFill>
                    <a:ea typeface="Arial" charset="0"/>
                    <a:cs typeface="Arial" charset="0"/>
                  </a:rPr>
                  <a:t>Russia</a:t>
                </a:r>
              </a:p>
            </p:txBody>
          </p:sp>
        </p:grpSp>
        <p:grpSp>
          <p:nvGrpSpPr>
            <p:cNvPr id="56" name="Group 55"/>
            <p:cNvGrpSpPr/>
            <p:nvPr/>
          </p:nvGrpSpPr>
          <p:grpSpPr>
            <a:xfrm>
              <a:off x="6832264" y="3773043"/>
              <a:ext cx="2342877" cy="584771"/>
              <a:chOff x="1180266" y="3007049"/>
              <a:chExt cx="2342877" cy="584771"/>
            </a:xfrm>
          </p:grpSpPr>
          <p:sp>
            <p:nvSpPr>
              <p:cNvPr id="59" name="Oval 58"/>
              <p:cNvSpPr/>
              <p:nvPr/>
            </p:nvSpPr>
            <p:spPr>
              <a:xfrm>
                <a:off x="1180266" y="3107293"/>
                <a:ext cx="113137" cy="113137"/>
              </a:xfrm>
              <a:prstGeom prst="ellipse">
                <a:avLst/>
              </a:prstGeom>
              <a:solidFill>
                <a:sysClr val="windowText" lastClr="000000">
                  <a:lumMod val="65000"/>
                  <a:lumOff val="35000"/>
                </a:sysClr>
              </a:solidFill>
              <a:ln w="635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cxnSp>
            <p:nvCxnSpPr>
              <p:cNvPr id="60" name="Straight Connector 59"/>
              <p:cNvCxnSpPr/>
              <p:nvPr/>
            </p:nvCxnSpPr>
            <p:spPr>
              <a:xfrm flipH="1">
                <a:off x="1277712" y="3163861"/>
                <a:ext cx="1282872" cy="0"/>
              </a:xfrm>
              <a:prstGeom prst="line">
                <a:avLst/>
              </a:prstGeom>
              <a:noFill/>
              <a:ln w="12700" cap="flat" cmpd="sng" algn="ctr">
                <a:solidFill>
                  <a:sysClr val="windowText" lastClr="000000">
                    <a:lumMod val="65000"/>
                    <a:lumOff val="35000"/>
                  </a:sysClr>
                </a:solidFill>
                <a:prstDash val="solid"/>
                <a:miter lim="800000"/>
              </a:ln>
              <a:effectLst/>
            </p:spPr>
          </p:cxnSp>
          <p:sp>
            <p:nvSpPr>
              <p:cNvPr id="61" name="TextBox 60"/>
              <p:cNvSpPr txBox="1"/>
              <p:nvPr/>
            </p:nvSpPr>
            <p:spPr>
              <a:xfrm>
                <a:off x="2560584" y="3007049"/>
                <a:ext cx="962559" cy="584771"/>
              </a:xfrm>
              <a:prstGeom prst="rect">
                <a:avLst/>
              </a:prstGeom>
              <a:noFill/>
            </p:spPr>
            <p:txBody>
              <a:bodyPr wrap="square" rtlCol="0">
                <a:spAutoFit/>
              </a:bodyPr>
              <a:lstStyle/>
              <a:p>
                <a:pPr>
                  <a:defRPr/>
                </a:pPr>
                <a:r>
                  <a:rPr lang="en-US" sz="1300" b="1" kern="0" err="1">
                    <a:solidFill>
                      <a:prstClr val="black">
                        <a:lumMod val="65000"/>
                        <a:lumOff val="35000"/>
                      </a:prstClr>
                    </a:solidFill>
                    <a:ea typeface="Arial" charset="0"/>
                    <a:cs typeface="Arial" charset="0"/>
                  </a:rPr>
                  <a:t>Comac</a:t>
                </a:r>
                <a:r>
                  <a:rPr lang="en-US" sz="1300" b="1" kern="0">
                    <a:solidFill>
                      <a:prstClr val="black">
                        <a:lumMod val="65000"/>
                        <a:lumOff val="35000"/>
                      </a:prstClr>
                    </a:solidFill>
                    <a:ea typeface="Arial" charset="0"/>
                    <a:cs typeface="Arial" charset="0"/>
                  </a:rPr>
                  <a:t> /</a:t>
                </a:r>
              </a:p>
              <a:p>
                <a:pPr>
                  <a:defRPr/>
                </a:pPr>
                <a:r>
                  <a:rPr lang="en-US" sz="1300" b="1" kern="0">
                    <a:solidFill>
                      <a:prstClr val="black">
                        <a:lumMod val="65000"/>
                        <a:lumOff val="35000"/>
                      </a:prstClr>
                    </a:solidFill>
                    <a:ea typeface="Arial" charset="0"/>
                    <a:cs typeface="Arial" charset="0"/>
                  </a:rPr>
                  <a:t>China</a:t>
                </a:r>
              </a:p>
            </p:txBody>
          </p:sp>
        </p:grpSp>
        <p:sp>
          <p:nvSpPr>
            <p:cNvPr id="57" name="Title 6"/>
            <p:cNvSpPr txBox="1">
              <a:spLocks/>
            </p:cNvSpPr>
            <p:nvPr/>
          </p:nvSpPr>
          <p:spPr>
            <a:xfrm>
              <a:off x="-448187" y="462229"/>
              <a:ext cx="7852000" cy="393700"/>
            </a:xfrm>
            <a:prstGeom prst="rect">
              <a:avLst/>
            </a:prstGeom>
          </p:spPr>
          <p:txBody>
            <a:bodyPr vert="horz" lIns="91440" tIns="45720" rIns="91440" bIns="45720" rtlCol="0" anchor="ctr">
              <a:normAutofit fontScale="62500" lnSpcReduction="20000"/>
            </a:bodyPr>
            <a:lstStyle>
              <a:lvl1pPr algn="l" defTabSz="457200" rtl="0" eaLnBrk="1" latinLnBrk="0" hangingPunct="1">
                <a:spcBef>
                  <a:spcPct val="0"/>
                </a:spcBef>
                <a:buNone/>
                <a:defRPr lang="en-US" sz="2800" b="1" kern="1200" dirty="0">
                  <a:solidFill>
                    <a:schemeClr val="accent1">
                      <a:lumMod val="75000"/>
                    </a:schemeClr>
                  </a:solidFill>
                  <a:latin typeface="Arial Narrow"/>
                  <a:ea typeface="+mj-ea"/>
                  <a:cs typeface="Arial Narrow"/>
                </a:defRPr>
              </a:lvl1pPr>
            </a:lstStyle>
            <a:p>
              <a:pPr>
                <a:defRPr/>
              </a:pPr>
              <a:r>
                <a:rPr lang="en-US">
                  <a:solidFill>
                    <a:srgbClr val="5B9BD5">
                      <a:lumMod val="75000"/>
                    </a:srgbClr>
                  </a:solidFill>
                </a:rPr>
                <a:t>Global Growth in Aviation</a:t>
              </a:r>
              <a:endParaRPr lang="en-US" sz="1800" b="0">
                <a:solidFill>
                  <a:srgbClr val="5B9BD5">
                    <a:lumMod val="75000"/>
                  </a:srgbClr>
                </a:solidFill>
              </a:endParaRPr>
            </a:p>
          </p:txBody>
        </p:sp>
      </p:grpSp>
      <p:cxnSp>
        <p:nvCxnSpPr>
          <p:cNvPr id="118" name="Straight Connector 117"/>
          <p:cNvCxnSpPr/>
          <p:nvPr/>
        </p:nvCxnSpPr>
        <p:spPr>
          <a:xfrm flipH="1">
            <a:off x="2286000" y="3886200"/>
            <a:ext cx="1280160" cy="0"/>
          </a:xfrm>
          <a:prstGeom prst="line">
            <a:avLst/>
          </a:prstGeom>
          <a:noFill/>
          <a:ln w="12700" cap="flat" cmpd="sng" algn="ctr">
            <a:solidFill>
              <a:sysClr val="windowText" lastClr="000000">
                <a:lumMod val="65000"/>
                <a:lumOff val="35000"/>
              </a:sysClr>
            </a:solidFill>
            <a:prstDash val="solid"/>
            <a:miter lim="800000"/>
          </a:ln>
          <a:effectLst/>
        </p:spPr>
      </p:cxnSp>
      <p:sp>
        <p:nvSpPr>
          <p:cNvPr id="120" name="Oval 119"/>
          <p:cNvSpPr/>
          <p:nvPr/>
        </p:nvSpPr>
        <p:spPr>
          <a:xfrm>
            <a:off x="3495545" y="3838572"/>
            <a:ext cx="100141" cy="95274"/>
          </a:xfrm>
          <a:prstGeom prst="ellipse">
            <a:avLst/>
          </a:prstGeom>
          <a:solidFill>
            <a:sysClr val="windowText" lastClr="000000">
              <a:lumMod val="65000"/>
              <a:lumOff val="35000"/>
            </a:sysClr>
          </a:solidFill>
          <a:ln w="635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Tree>
    <p:extLst>
      <p:ext uri="{BB962C8B-B14F-4D97-AF65-F5344CB8AC3E}">
        <p14:creationId xmlns:p14="http://schemas.microsoft.com/office/powerpoint/2010/main" val="2298938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nasa owned picture of commercial aircraf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219200"/>
            <a:ext cx="10235739" cy="5421939"/>
          </a:xfrm>
          <a:prstGeom prst="rect">
            <a:avLst/>
          </a:prstGeom>
          <a:noFill/>
          <a:effectLst>
            <a:softEdge rad="2286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Fasteners in a Single-Aisle Composite Airframe</a:t>
            </a:r>
          </a:p>
        </p:txBody>
      </p:sp>
      <p:sp>
        <p:nvSpPr>
          <p:cNvPr id="5" name="TextBox 4"/>
          <p:cNvSpPr txBox="1"/>
          <p:nvPr/>
        </p:nvSpPr>
        <p:spPr>
          <a:xfrm>
            <a:off x="7950385" y="2599975"/>
            <a:ext cx="2430061" cy="954107"/>
          </a:xfrm>
          <a:prstGeom prst="rect">
            <a:avLst/>
          </a:prstGeom>
          <a:solidFill>
            <a:srgbClr val="92D050">
              <a:alpha val="50000"/>
            </a:srgbClr>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a:ln>
                  <a:noFill/>
                </a:ln>
                <a:solidFill>
                  <a:srgbClr val="000000"/>
                </a:solidFill>
                <a:effectLst/>
                <a:uLnTx/>
                <a:uFillTx/>
                <a:latin typeface="Arial"/>
                <a:ea typeface="+mn-ea"/>
                <a:cs typeface="+mn-cs"/>
              </a:rPr>
              <a:t>Wing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~21,000 bolts</a:t>
            </a:r>
          </a:p>
        </p:txBody>
      </p:sp>
      <p:sp>
        <p:nvSpPr>
          <p:cNvPr id="6" name="TextBox 5"/>
          <p:cNvSpPr txBox="1"/>
          <p:nvPr/>
        </p:nvSpPr>
        <p:spPr>
          <a:xfrm>
            <a:off x="2049731" y="3206324"/>
            <a:ext cx="2430061" cy="954107"/>
          </a:xfrm>
          <a:prstGeom prst="rect">
            <a:avLst/>
          </a:prstGeom>
          <a:solidFill>
            <a:srgbClr val="92D050">
              <a:alpha val="50000"/>
            </a:srgbClr>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a:ln>
                  <a:noFill/>
                </a:ln>
                <a:solidFill>
                  <a:srgbClr val="000000"/>
                </a:solidFill>
                <a:effectLst/>
                <a:uLnTx/>
                <a:uFillTx/>
                <a:latin typeface="Arial"/>
                <a:ea typeface="+mn-ea"/>
                <a:cs typeface="+mn-cs"/>
              </a:rPr>
              <a:t>Wing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~21,000 bolts</a:t>
            </a:r>
          </a:p>
        </p:txBody>
      </p:sp>
      <p:sp>
        <p:nvSpPr>
          <p:cNvPr id="7" name="TextBox 6"/>
          <p:cNvSpPr txBox="1"/>
          <p:nvPr/>
        </p:nvSpPr>
        <p:spPr>
          <a:xfrm>
            <a:off x="5209683" y="3077029"/>
            <a:ext cx="2430061" cy="954107"/>
          </a:xfrm>
          <a:prstGeom prst="rect">
            <a:avLst/>
          </a:prstGeom>
          <a:solidFill>
            <a:srgbClr val="92D050">
              <a:alpha val="50000"/>
            </a:srgbClr>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a:ln>
                  <a:noFill/>
                </a:ln>
                <a:solidFill>
                  <a:srgbClr val="000000"/>
                </a:solidFill>
                <a:effectLst/>
                <a:uLnTx/>
                <a:uFillTx/>
                <a:latin typeface="Arial"/>
                <a:ea typeface="+mn-ea"/>
                <a:cs typeface="+mn-cs"/>
              </a:rPr>
              <a:t>Fuselage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~70,000 bolts</a:t>
            </a:r>
          </a:p>
        </p:txBody>
      </p:sp>
    </p:spTree>
    <p:extLst>
      <p:ext uri="{BB962C8B-B14F-4D97-AF65-F5344CB8AC3E}">
        <p14:creationId xmlns:p14="http://schemas.microsoft.com/office/powerpoint/2010/main" val="3879872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Assembly of Composites</a:t>
            </a:r>
          </a:p>
        </p:txBody>
      </p:sp>
      <p:sp>
        <p:nvSpPr>
          <p:cNvPr id="69" name="Content Placeholder 2"/>
          <p:cNvSpPr>
            <a:spLocks noGrp="1"/>
          </p:cNvSpPr>
          <p:nvPr>
            <p:ph idx="1"/>
          </p:nvPr>
        </p:nvSpPr>
        <p:spPr>
          <a:xfrm>
            <a:off x="609600" y="4246594"/>
            <a:ext cx="9048939" cy="2120997"/>
          </a:xfrm>
        </p:spPr>
        <p:txBody>
          <a:bodyPr/>
          <a:lstStyle/>
          <a:p>
            <a:r>
              <a:rPr lang="en-US" sz="2400" dirty="0">
                <a:ea typeface="ＭＳ Ｐゴシック"/>
              </a:rPr>
              <a:t>Co-cure produces predictable components and joints but is limited to simple geometries</a:t>
            </a:r>
            <a:endParaRPr lang="en-US" sz="2400" dirty="0"/>
          </a:p>
          <a:p>
            <a:r>
              <a:rPr lang="en-US" sz="2400" dirty="0">
                <a:ea typeface="ＭＳ Ｐゴシック"/>
              </a:rPr>
              <a:t>Bonded/Co-bonded joints are susceptible to weak bonds</a:t>
            </a:r>
          </a:p>
          <a:p>
            <a:r>
              <a:rPr lang="en-US" sz="2400" dirty="0">
                <a:ea typeface="ＭＳ Ｐゴシック"/>
              </a:rPr>
              <a:t>Unpredictable bonds are a concern in primary structure</a:t>
            </a:r>
          </a:p>
          <a:p>
            <a:r>
              <a:rPr lang="en-US" sz="2400" dirty="0">
                <a:ea typeface="ＭＳ Ｐゴシック"/>
              </a:rPr>
              <a:t>A </a:t>
            </a:r>
            <a:r>
              <a:rPr lang="en-US" sz="2400" b="1" dirty="0">
                <a:ea typeface="ＭＳ Ｐゴシック"/>
              </a:rPr>
              <a:t>redundant load path is used </a:t>
            </a:r>
            <a:r>
              <a:rPr lang="en-US" sz="2400" dirty="0">
                <a:ea typeface="ＭＳ Ｐゴシック"/>
              </a:rPr>
              <a:t>to ensure structural integrity</a:t>
            </a:r>
            <a:endParaRPr lang="en-US" sz="2400" dirty="0"/>
          </a:p>
        </p:txBody>
      </p:sp>
      <p:sp>
        <p:nvSpPr>
          <p:cNvPr id="128" name="Rounded Rectangle 127"/>
          <p:cNvSpPr/>
          <p:nvPr/>
        </p:nvSpPr>
        <p:spPr>
          <a:xfrm>
            <a:off x="6712645" y="2500143"/>
            <a:ext cx="2340340" cy="1299111"/>
          </a:xfrm>
          <a:prstGeom prst="roundRect">
            <a:avLst/>
          </a:prstGeom>
          <a:solidFill>
            <a:srgbClr val="98C0E4"/>
          </a:solidFill>
          <a:ln w="53975" cap="flat" cmpd="sng" algn="ctr">
            <a:solidFill>
              <a:srgbClr val="BBE0E3">
                <a:shade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Arial"/>
              <a:ea typeface="+mn-ea"/>
              <a:cs typeface="+mn-cs"/>
            </a:endParaRPr>
          </a:p>
        </p:txBody>
      </p:sp>
      <p:sp>
        <p:nvSpPr>
          <p:cNvPr id="129" name="Rectangle 128"/>
          <p:cNvSpPr/>
          <p:nvPr/>
        </p:nvSpPr>
        <p:spPr>
          <a:xfrm>
            <a:off x="2464559" y="1982350"/>
            <a:ext cx="1749376" cy="168502"/>
          </a:xfrm>
          <a:prstGeom prst="rect">
            <a:avLst/>
          </a:prstGeom>
          <a:pattFill prst="pct10">
            <a:fgClr>
              <a:srgbClr val="000000"/>
            </a:fgClr>
            <a:bgClr>
              <a:srgbClr val="FFFFFF"/>
            </a:bgClr>
          </a:pattFill>
          <a:ln w="12700" cap="flat" cmpd="sng" algn="ctr">
            <a:solidFill>
              <a:srgbClr val="0000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a:ln>
                <a:noFill/>
              </a:ln>
              <a:solidFill>
                <a:srgbClr val="FFFFFF"/>
              </a:solidFill>
              <a:effectLst/>
              <a:uLnTx/>
              <a:uFillTx/>
              <a:latin typeface="Arial"/>
              <a:ea typeface="+mn-ea"/>
              <a:cs typeface="+mn-cs"/>
            </a:endParaRPr>
          </a:p>
        </p:txBody>
      </p:sp>
      <p:sp>
        <p:nvSpPr>
          <p:cNvPr id="130" name="Rectangle 129"/>
          <p:cNvSpPr/>
          <p:nvPr/>
        </p:nvSpPr>
        <p:spPr>
          <a:xfrm>
            <a:off x="2138087" y="2150852"/>
            <a:ext cx="1749376" cy="168502"/>
          </a:xfrm>
          <a:prstGeom prst="rect">
            <a:avLst/>
          </a:prstGeom>
          <a:pattFill prst="pct10">
            <a:fgClr>
              <a:srgbClr val="000000"/>
            </a:fgClr>
            <a:bgClr>
              <a:srgbClr val="FFFFFF"/>
            </a:bgClr>
          </a:pattFill>
          <a:ln w="12700" cap="flat" cmpd="sng" algn="ctr">
            <a:solidFill>
              <a:srgbClr val="0000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a:ln>
                <a:noFill/>
              </a:ln>
              <a:solidFill>
                <a:srgbClr val="FFFFFF"/>
              </a:solidFill>
              <a:effectLst/>
              <a:uLnTx/>
              <a:uFillTx/>
              <a:latin typeface="Arial"/>
              <a:ea typeface="+mn-ea"/>
              <a:cs typeface="+mn-cs"/>
            </a:endParaRPr>
          </a:p>
        </p:txBody>
      </p:sp>
      <p:sp>
        <p:nvSpPr>
          <p:cNvPr id="131" name="Rectangle 130"/>
          <p:cNvSpPr/>
          <p:nvPr/>
        </p:nvSpPr>
        <p:spPr>
          <a:xfrm>
            <a:off x="2464559" y="2587904"/>
            <a:ext cx="1749376" cy="168502"/>
          </a:xfrm>
          <a:prstGeom prst="rect">
            <a:avLst/>
          </a:prstGeom>
          <a:pattFill prst="dkUpDiag">
            <a:fgClr>
              <a:srgbClr val="000000"/>
            </a:fgClr>
            <a:bgClr>
              <a:srgbClr val="FFFFFF"/>
            </a:bgClr>
          </a:pattFill>
          <a:ln w="12700" cap="flat" cmpd="sng" algn="ctr">
            <a:solidFill>
              <a:srgbClr val="0000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a:ln>
                <a:noFill/>
              </a:ln>
              <a:solidFill>
                <a:srgbClr val="FFFFFF"/>
              </a:solidFill>
              <a:effectLst/>
              <a:uLnTx/>
              <a:uFillTx/>
              <a:latin typeface="Arial"/>
              <a:ea typeface="+mn-ea"/>
              <a:cs typeface="+mn-cs"/>
            </a:endParaRPr>
          </a:p>
        </p:txBody>
      </p:sp>
      <p:sp>
        <p:nvSpPr>
          <p:cNvPr id="132" name="Rectangle 131"/>
          <p:cNvSpPr/>
          <p:nvPr/>
        </p:nvSpPr>
        <p:spPr>
          <a:xfrm>
            <a:off x="2138087" y="2823689"/>
            <a:ext cx="1749376" cy="168502"/>
          </a:xfrm>
          <a:prstGeom prst="rect">
            <a:avLst/>
          </a:prstGeom>
          <a:pattFill prst="pct10">
            <a:fgClr>
              <a:srgbClr val="000000"/>
            </a:fgClr>
            <a:bgClr>
              <a:srgbClr val="FFFFFF"/>
            </a:bgClr>
          </a:pattFill>
          <a:ln w="12700" cap="flat" cmpd="sng" algn="ctr">
            <a:solidFill>
              <a:srgbClr val="0000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a:ln>
                <a:noFill/>
              </a:ln>
              <a:solidFill>
                <a:srgbClr val="FFFFFF"/>
              </a:solidFill>
              <a:effectLst/>
              <a:uLnTx/>
              <a:uFillTx/>
              <a:latin typeface="Arial"/>
              <a:ea typeface="+mn-ea"/>
              <a:cs typeface="+mn-cs"/>
            </a:endParaRPr>
          </a:p>
        </p:txBody>
      </p:sp>
      <p:sp>
        <p:nvSpPr>
          <p:cNvPr id="133" name="Rectangle 132"/>
          <p:cNvSpPr/>
          <p:nvPr/>
        </p:nvSpPr>
        <p:spPr>
          <a:xfrm>
            <a:off x="2464559" y="2756407"/>
            <a:ext cx="1422904" cy="67283"/>
          </a:xfrm>
          <a:prstGeom prst="rect">
            <a:avLst/>
          </a:prstGeom>
          <a:pattFill prst="ltVert">
            <a:fgClr>
              <a:srgbClr val="000000"/>
            </a:fgClr>
            <a:bgClr>
              <a:srgbClr val="FFFFFF"/>
            </a:bgClr>
          </a:pattFill>
          <a:ln w="12700" cap="flat" cmpd="sng" algn="ctr">
            <a:solidFill>
              <a:srgbClr val="0000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a:ln>
                <a:noFill/>
              </a:ln>
              <a:solidFill>
                <a:srgbClr val="FFFFFF"/>
              </a:solidFill>
              <a:effectLst/>
              <a:uLnTx/>
              <a:uFillTx/>
              <a:latin typeface="Arial"/>
              <a:ea typeface="+mn-ea"/>
              <a:cs typeface="+mn-cs"/>
            </a:endParaRPr>
          </a:p>
        </p:txBody>
      </p:sp>
      <p:sp>
        <p:nvSpPr>
          <p:cNvPr id="134" name="Rectangle 133"/>
          <p:cNvSpPr/>
          <p:nvPr/>
        </p:nvSpPr>
        <p:spPr>
          <a:xfrm>
            <a:off x="2464559" y="3292920"/>
            <a:ext cx="1749376" cy="168502"/>
          </a:xfrm>
          <a:prstGeom prst="rect">
            <a:avLst/>
          </a:prstGeom>
          <a:pattFill prst="dkUpDiag">
            <a:fgClr>
              <a:srgbClr val="000000"/>
            </a:fgClr>
            <a:bgClr>
              <a:srgbClr val="FFFFFF"/>
            </a:bgClr>
          </a:pattFill>
          <a:ln w="12700" cap="flat" cmpd="sng" algn="ctr">
            <a:solidFill>
              <a:srgbClr val="0000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a:ln>
                <a:noFill/>
              </a:ln>
              <a:solidFill>
                <a:srgbClr val="FFFFFF"/>
              </a:solidFill>
              <a:effectLst/>
              <a:uLnTx/>
              <a:uFillTx/>
              <a:latin typeface="Arial"/>
              <a:ea typeface="+mn-ea"/>
              <a:cs typeface="+mn-cs"/>
            </a:endParaRPr>
          </a:p>
        </p:txBody>
      </p:sp>
      <p:sp>
        <p:nvSpPr>
          <p:cNvPr id="135" name="Rectangle 134"/>
          <p:cNvSpPr/>
          <p:nvPr/>
        </p:nvSpPr>
        <p:spPr>
          <a:xfrm>
            <a:off x="2138087" y="3528705"/>
            <a:ext cx="1749376" cy="168502"/>
          </a:xfrm>
          <a:prstGeom prst="rect">
            <a:avLst/>
          </a:prstGeom>
          <a:pattFill prst="dkUpDiag">
            <a:fgClr>
              <a:srgbClr val="000000"/>
            </a:fgClr>
            <a:bgClr>
              <a:srgbClr val="FFFFFF"/>
            </a:bgClr>
          </a:pattFill>
          <a:ln w="12700" cap="flat" cmpd="sng" algn="ctr">
            <a:solidFill>
              <a:srgbClr val="0000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a:ln>
                <a:noFill/>
              </a:ln>
              <a:solidFill>
                <a:srgbClr val="FFFFFF"/>
              </a:solidFill>
              <a:effectLst/>
              <a:uLnTx/>
              <a:uFillTx/>
              <a:latin typeface="Arial"/>
              <a:ea typeface="+mn-ea"/>
              <a:cs typeface="+mn-cs"/>
            </a:endParaRPr>
          </a:p>
        </p:txBody>
      </p:sp>
      <p:sp>
        <p:nvSpPr>
          <p:cNvPr id="136" name="Rounded Rectangle 135"/>
          <p:cNvSpPr/>
          <p:nvPr/>
        </p:nvSpPr>
        <p:spPr>
          <a:xfrm>
            <a:off x="6712647" y="1709414"/>
            <a:ext cx="2342643" cy="726371"/>
          </a:xfrm>
          <a:prstGeom prst="roundRect">
            <a:avLst/>
          </a:prstGeom>
          <a:solidFill>
            <a:srgbClr val="98C0E4"/>
          </a:solidFill>
          <a:ln w="53975" cap="flat" cmpd="sng" algn="ctr">
            <a:solidFill>
              <a:srgbClr val="BBE0E3">
                <a:shade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Arial"/>
              <a:ea typeface="+mn-ea"/>
              <a:cs typeface="+mn-cs"/>
            </a:endParaRPr>
          </a:p>
        </p:txBody>
      </p:sp>
      <p:sp>
        <p:nvSpPr>
          <p:cNvPr id="137" name="Rectangle 136"/>
          <p:cNvSpPr/>
          <p:nvPr/>
        </p:nvSpPr>
        <p:spPr>
          <a:xfrm>
            <a:off x="2464559" y="3461421"/>
            <a:ext cx="1422904" cy="67284"/>
          </a:xfrm>
          <a:prstGeom prst="rect">
            <a:avLst/>
          </a:prstGeom>
          <a:pattFill prst="ltVert">
            <a:fgClr>
              <a:srgbClr val="000000"/>
            </a:fgClr>
            <a:bgClr>
              <a:srgbClr val="FFFFFF"/>
            </a:bgClr>
          </a:pattFill>
          <a:ln w="12700" cap="flat" cmpd="sng" algn="ctr">
            <a:solidFill>
              <a:srgbClr val="0000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a:ln>
                <a:noFill/>
              </a:ln>
              <a:solidFill>
                <a:srgbClr val="FFFFFF"/>
              </a:solidFill>
              <a:effectLst/>
              <a:uLnTx/>
              <a:uFillTx/>
              <a:latin typeface="Arial"/>
              <a:ea typeface="+mn-ea"/>
              <a:cs typeface="+mn-cs"/>
            </a:endParaRPr>
          </a:p>
        </p:txBody>
      </p:sp>
      <p:grpSp>
        <p:nvGrpSpPr>
          <p:cNvPr id="138" name="Group 137"/>
          <p:cNvGrpSpPr/>
          <p:nvPr/>
        </p:nvGrpSpPr>
        <p:grpSpPr>
          <a:xfrm>
            <a:off x="6858915" y="1991713"/>
            <a:ext cx="2075848" cy="337003"/>
            <a:chOff x="12995275" y="10585450"/>
            <a:chExt cx="5632450" cy="914400"/>
          </a:xfrm>
        </p:grpSpPr>
        <p:sp>
          <p:nvSpPr>
            <p:cNvPr id="139" name="Rectangle 138"/>
            <p:cNvSpPr/>
            <p:nvPr/>
          </p:nvSpPr>
          <p:spPr>
            <a:xfrm>
              <a:off x="13881100" y="10585450"/>
              <a:ext cx="4746625" cy="457200"/>
            </a:xfrm>
            <a:prstGeom prst="rect">
              <a:avLst/>
            </a:prstGeom>
            <a:pattFill prst="pct70">
              <a:fgClr>
                <a:srgbClr val="000000"/>
              </a:fgClr>
              <a:bgClr>
                <a:srgbClr val="FFFFFF"/>
              </a:bgClr>
            </a:pattFill>
            <a:ln w="25400" cap="flat" cmpd="sng" algn="ctr">
              <a:no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sp>
          <p:nvSpPr>
            <p:cNvPr id="140" name="Rectangle 139"/>
            <p:cNvSpPr/>
            <p:nvPr/>
          </p:nvSpPr>
          <p:spPr>
            <a:xfrm>
              <a:off x="12995275" y="11042650"/>
              <a:ext cx="4746625" cy="457200"/>
            </a:xfrm>
            <a:prstGeom prst="rect">
              <a:avLst/>
            </a:prstGeom>
            <a:pattFill prst="pct70">
              <a:fgClr>
                <a:srgbClr val="000000"/>
              </a:fgClr>
              <a:bgClr>
                <a:srgbClr val="FFFFFF"/>
              </a:bgClr>
            </a:pattFill>
            <a:ln w="25400" cap="flat" cmpd="sng" algn="ctr">
              <a:no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grpSp>
      <p:sp>
        <p:nvSpPr>
          <p:cNvPr id="141" name="Rectangle 140"/>
          <p:cNvSpPr/>
          <p:nvPr/>
        </p:nvSpPr>
        <p:spPr>
          <a:xfrm>
            <a:off x="7185387" y="2595510"/>
            <a:ext cx="1749376" cy="168502"/>
          </a:xfrm>
          <a:prstGeom prst="rect">
            <a:avLst/>
          </a:prstGeom>
          <a:pattFill prst="dkUpDiag">
            <a:fgClr>
              <a:srgbClr val="000000"/>
            </a:fgClr>
            <a:bgClr>
              <a:srgbClr val="FFFFFF"/>
            </a:bgClr>
          </a:pattFill>
          <a:ln w="12700" cap="flat" cmpd="sng" algn="ctr">
            <a:solidFill>
              <a:srgbClr val="0000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sp>
        <p:nvSpPr>
          <p:cNvPr id="142" name="Rectangle 141"/>
          <p:cNvSpPr/>
          <p:nvPr/>
        </p:nvSpPr>
        <p:spPr>
          <a:xfrm>
            <a:off x="6858915" y="2831880"/>
            <a:ext cx="1749376" cy="168502"/>
          </a:xfrm>
          <a:prstGeom prst="rect">
            <a:avLst/>
          </a:prstGeom>
          <a:pattFill prst="pct70">
            <a:fgClr>
              <a:srgbClr val="000000"/>
            </a:fgClr>
            <a:bgClr>
              <a:srgbClr val="FFFFFF"/>
            </a:bgClr>
          </a:pattFill>
          <a:ln w="25400" cap="flat" cmpd="sng" algn="ctr">
            <a:no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sp>
        <p:nvSpPr>
          <p:cNvPr id="143" name="Rectangle 142"/>
          <p:cNvSpPr/>
          <p:nvPr/>
        </p:nvSpPr>
        <p:spPr>
          <a:xfrm>
            <a:off x="7185387" y="2764012"/>
            <a:ext cx="1422904" cy="67869"/>
          </a:xfrm>
          <a:prstGeom prst="rect">
            <a:avLst/>
          </a:prstGeom>
          <a:pattFill prst="pct70">
            <a:fgClr>
              <a:srgbClr val="000000"/>
            </a:fgClr>
            <a:bgClr>
              <a:srgbClr val="FFFFFF"/>
            </a:bgClr>
          </a:pattFill>
          <a:ln w="25400" cap="flat" cmpd="sng" algn="ctr">
            <a:no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sp>
        <p:nvSpPr>
          <p:cNvPr id="144" name="Rectangle 143"/>
          <p:cNvSpPr/>
          <p:nvPr/>
        </p:nvSpPr>
        <p:spPr>
          <a:xfrm>
            <a:off x="7185387" y="3292920"/>
            <a:ext cx="1749376" cy="168502"/>
          </a:xfrm>
          <a:prstGeom prst="rect">
            <a:avLst/>
          </a:prstGeom>
          <a:pattFill prst="dkUpDiag">
            <a:fgClr>
              <a:srgbClr val="000000"/>
            </a:fgClr>
            <a:bgClr>
              <a:srgbClr val="FFFFFF"/>
            </a:bgClr>
          </a:pattFill>
          <a:ln w="12700" cap="flat" cmpd="sng" algn="ctr">
            <a:solidFill>
              <a:srgbClr val="0000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sp>
        <p:nvSpPr>
          <p:cNvPr id="145" name="Rectangle 144"/>
          <p:cNvSpPr/>
          <p:nvPr/>
        </p:nvSpPr>
        <p:spPr>
          <a:xfrm>
            <a:off x="6858915" y="3528705"/>
            <a:ext cx="1749376" cy="168502"/>
          </a:xfrm>
          <a:prstGeom prst="rect">
            <a:avLst/>
          </a:prstGeom>
          <a:pattFill prst="dkUpDiag">
            <a:fgClr>
              <a:srgbClr val="000000"/>
            </a:fgClr>
            <a:bgClr>
              <a:srgbClr val="FFFFFF"/>
            </a:bgClr>
          </a:pattFill>
          <a:ln w="12700" cap="flat" cmpd="sng" algn="ctr">
            <a:solidFill>
              <a:srgbClr val="0000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sp>
        <p:nvSpPr>
          <p:cNvPr id="146" name="Rectangle 145"/>
          <p:cNvSpPr/>
          <p:nvPr/>
        </p:nvSpPr>
        <p:spPr>
          <a:xfrm>
            <a:off x="7185387" y="3461421"/>
            <a:ext cx="1422904" cy="67284"/>
          </a:xfrm>
          <a:prstGeom prst="rect">
            <a:avLst/>
          </a:prstGeom>
          <a:pattFill prst="pct75">
            <a:fgClr>
              <a:srgbClr val="000000"/>
            </a:fgClr>
            <a:bgClr>
              <a:srgbClr val="FFFFFF"/>
            </a:bgClr>
          </a:pattFill>
          <a:ln w="25400" cap="flat" cmpd="sng" algn="ctr">
            <a:solidFill>
              <a:srgbClr val="0000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sp>
        <p:nvSpPr>
          <p:cNvPr id="147" name="Oval 146"/>
          <p:cNvSpPr/>
          <p:nvPr/>
        </p:nvSpPr>
        <p:spPr>
          <a:xfrm>
            <a:off x="8357879" y="2693802"/>
            <a:ext cx="166747" cy="167332"/>
          </a:xfrm>
          <a:prstGeom prst="ellipse">
            <a:avLst/>
          </a:prstGeom>
          <a:noFill/>
          <a:ln w="28575" cap="flat" cmpd="sng" algn="ctr">
            <a:solidFill>
              <a:srgbClr val="FFFF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sp>
        <p:nvSpPr>
          <p:cNvPr id="148" name="Oval 147"/>
          <p:cNvSpPr/>
          <p:nvPr/>
        </p:nvSpPr>
        <p:spPr>
          <a:xfrm>
            <a:off x="8357879" y="3411690"/>
            <a:ext cx="166747" cy="166746"/>
          </a:xfrm>
          <a:prstGeom prst="ellipse">
            <a:avLst/>
          </a:prstGeom>
          <a:noFill/>
          <a:ln w="28575" cap="flat" cmpd="sng" algn="ctr">
            <a:solidFill>
              <a:srgbClr val="FFFF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sp>
        <p:nvSpPr>
          <p:cNvPr id="149" name="TextBox 148"/>
          <p:cNvSpPr txBox="1">
            <a:spLocks noChangeArrowheads="1"/>
          </p:cNvSpPr>
          <p:nvPr/>
        </p:nvSpPr>
        <p:spPr bwMode="auto">
          <a:xfrm>
            <a:off x="1701016" y="1678860"/>
            <a:ext cx="9382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pitchFamily="34" charset="0"/>
                <a:ea typeface="+mn-ea"/>
                <a:cs typeface="+mn-cs"/>
              </a:rPr>
              <a:t>Co-Cure</a:t>
            </a:r>
            <a:endParaRPr kumimoji="0" lang="en-US" altLang="en-US" sz="2000" b="0" i="0" u="none" strike="noStrike" kern="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50" name="TextBox 27"/>
          <p:cNvSpPr txBox="1">
            <a:spLocks noChangeArrowheads="1"/>
          </p:cNvSpPr>
          <p:nvPr/>
        </p:nvSpPr>
        <p:spPr bwMode="auto">
          <a:xfrm>
            <a:off x="1701017" y="2310170"/>
            <a:ext cx="98777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pitchFamily="34" charset="0"/>
                <a:ea typeface="+mn-ea"/>
                <a:cs typeface="+mn-cs"/>
              </a:rPr>
              <a:t>Co-bond</a:t>
            </a:r>
          </a:p>
        </p:txBody>
      </p:sp>
      <p:sp>
        <p:nvSpPr>
          <p:cNvPr id="151" name="TextBox 28"/>
          <p:cNvSpPr txBox="1">
            <a:spLocks noChangeArrowheads="1"/>
          </p:cNvSpPr>
          <p:nvPr/>
        </p:nvSpPr>
        <p:spPr bwMode="auto">
          <a:xfrm>
            <a:off x="1717523" y="2973926"/>
            <a:ext cx="18013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pitchFamily="34" charset="0"/>
                <a:ea typeface="+mn-ea"/>
                <a:cs typeface="+mn-cs"/>
              </a:rPr>
              <a:t>Secondary Bond</a:t>
            </a:r>
          </a:p>
        </p:txBody>
      </p:sp>
      <p:cxnSp>
        <p:nvCxnSpPr>
          <p:cNvPr id="152" name="Curved Connector 151"/>
          <p:cNvCxnSpPr/>
          <p:nvPr/>
        </p:nvCxnSpPr>
        <p:spPr>
          <a:xfrm rot="16200000" flipV="1">
            <a:off x="3441344" y="1894883"/>
            <a:ext cx="150949" cy="91857"/>
          </a:xfrm>
          <a:prstGeom prst="curvedConnector3">
            <a:avLst>
              <a:gd name="adj1" fmla="val 50000"/>
            </a:avLst>
          </a:prstGeom>
          <a:noFill/>
          <a:ln w="9525" cap="flat" cmpd="sng" algn="ctr">
            <a:solidFill>
              <a:srgbClr val="000000">
                <a:shade val="95000"/>
                <a:satMod val="105000"/>
              </a:srgbClr>
            </a:solidFill>
            <a:prstDash val="solid"/>
            <a:headEnd type="oval"/>
          </a:ln>
          <a:effectLst/>
        </p:spPr>
      </p:cxnSp>
      <p:sp>
        <p:nvSpPr>
          <p:cNvPr id="153" name="TextBox 86"/>
          <p:cNvSpPr txBox="1">
            <a:spLocks noChangeArrowheads="1"/>
          </p:cNvSpPr>
          <p:nvPr/>
        </p:nvSpPr>
        <p:spPr bwMode="auto">
          <a:xfrm>
            <a:off x="3246220" y="1668767"/>
            <a:ext cx="122206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Calibri" panose="020F0502020204030204" pitchFamily="34" charset="0"/>
                <a:ea typeface="+mn-ea"/>
                <a:cs typeface="+mn-cs"/>
              </a:rPr>
              <a:t>uncured prepreg</a:t>
            </a:r>
          </a:p>
        </p:txBody>
      </p:sp>
      <p:cxnSp>
        <p:nvCxnSpPr>
          <p:cNvPr id="154" name="Curved Connector 153"/>
          <p:cNvCxnSpPr/>
          <p:nvPr/>
        </p:nvCxnSpPr>
        <p:spPr>
          <a:xfrm rot="16200000" flipH="1">
            <a:off x="3710771" y="2309994"/>
            <a:ext cx="151534" cy="91857"/>
          </a:xfrm>
          <a:prstGeom prst="curvedConnector3">
            <a:avLst>
              <a:gd name="adj1" fmla="val 50000"/>
            </a:avLst>
          </a:prstGeom>
          <a:noFill/>
          <a:ln w="9525" cap="flat" cmpd="sng" algn="ctr">
            <a:solidFill>
              <a:srgbClr val="000000">
                <a:shade val="95000"/>
                <a:satMod val="105000"/>
              </a:srgbClr>
            </a:solidFill>
            <a:prstDash val="solid"/>
            <a:headEnd type="oval"/>
          </a:ln>
          <a:effectLst/>
        </p:spPr>
      </p:cxnSp>
      <p:sp>
        <p:nvSpPr>
          <p:cNvPr id="155" name="TextBox 88"/>
          <p:cNvSpPr txBox="1">
            <a:spLocks noChangeArrowheads="1"/>
          </p:cNvSpPr>
          <p:nvPr/>
        </p:nvSpPr>
        <p:spPr bwMode="auto">
          <a:xfrm>
            <a:off x="3697097" y="2346186"/>
            <a:ext cx="69878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Calibri" panose="020F0502020204030204" pitchFamily="34" charset="0"/>
                <a:ea typeface="+mn-ea"/>
                <a:cs typeface="+mn-cs"/>
              </a:rPr>
              <a:t>uncured</a:t>
            </a:r>
          </a:p>
        </p:txBody>
      </p:sp>
      <p:cxnSp>
        <p:nvCxnSpPr>
          <p:cNvPr id="156" name="Curved Connector 155"/>
          <p:cNvCxnSpPr/>
          <p:nvPr/>
        </p:nvCxnSpPr>
        <p:spPr>
          <a:xfrm rot="16200000" flipV="1">
            <a:off x="3042908" y="2532924"/>
            <a:ext cx="150949" cy="91857"/>
          </a:xfrm>
          <a:prstGeom prst="curvedConnector3">
            <a:avLst>
              <a:gd name="adj1" fmla="val 50000"/>
            </a:avLst>
          </a:prstGeom>
          <a:noFill/>
          <a:ln w="9525" cap="flat" cmpd="sng" algn="ctr">
            <a:solidFill>
              <a:srgbClr val="000000">
                <a:shade val="95000"/>
                <a:satMod val="105000"/>
              </a:srgbClr>
            </a:solidFill>
            <a:prstDash val="solid"/>
            <a:headEnd type="oval"/>
          </a:ln>
          <a:effectLst/>
        </p:spPr>
      </p:cxnSp>
      <p:cxnSp>
        <p:nvCxnSpPr>
          <p:cNvPr id="157" name="Curved Connector 156"/>
          <p:cNvCxnSpPr/>
          <p:nvPr/>
        </p:nvCxnSpPr>
        <p:spPr>
          <a:xfrm rot="16200000" flipH="1">
            <a:off x="3758748" y="2976395"/>
            <a:ext cx="151535" cy="91857"/>
          </a:xfrm>
          <a:prstGeom prst="curvedConnector3">
            <a:avLst>
              <a:gd name="adj1" fmla="val 50000"/>
            </a:avLst>
          </a:prstGeom>
          <a:noFill/>
          <a:ln w="9525" cap="flat" cmpd="sng" algn="ctr">
            <a:solidFill>
              <a:srgbClr val="000000">
                <a:shade val="95000"/>
                <a:satMod val="105000"/>
              </a:srgbClr>
            </a:solidFill>
            <a:prstDash val="solid"/>
            <a:headEnd type="oval"/>
          </a:ln>
          <a:effectLst/>
        </p:spPr>
      </p:cxnSp>
      <p:sp>
        <p:nvSpPr>
          <p:cNvPr id="158" name="TextBox 94"/>
          <p:cNvSpPr txBox="1">
            <a:spLocks noChangeArrowheads="1"/>
          </p:cNvSpPr>
          <p:nvPr/>
        </p:nvSpPr>
        <p:spPr bwMode="auto">
          <a:xfrm>
            <a:off x="3766024" y="3005347"/>
            <a:ext cx="69878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Calibri" panose="020F0502020204030204" pitchFamily="34" charset="0"/>
                <a:ea typeface="+mn-ea"/>
                <a:cs typeface="+mn-cs"/>
              </a:rPr>
              <a:t>uncured</a:t>
            </a:r>
          </a:p>
        </p:txBody>
      </p:sp>
      <p:sp>
        <p:nvSpPr>
          <p:cNvPr id="159" name="TextBox 95"/>
          <p:cNvSpPr txBox="1">
            <a:spLocks noChangeArrowheads="1"/>
          </p:cNvSpPr>
          <p:nvPr/>
        </p:nvSpPr>
        <p:spPr bwMode="auto">
          <a:xfrm>
            <a:off x="2711970" y="2298778"/>
            <a:ext cx="53848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Calibri" panose="020F0502020204030204" pitchFamily="34" charset="0"/>
                <a:ea typeface="+mn-ea"/>
                <a:cs typeface="+mn-cs"/>
              </a:rPr>
              <a:t>cured</a:t>
            </a:r>
          </a:p>
        </p:txBody>
      </p:sp>
      <p:sp>
        <p:nvSpPr>
          <p:cNvPr id="160" name="TextBox 96"/>
          <p:cNvSpPr txBox="1">
            <a:spLocks noChangeArrowheads="1"/>
          </p:cNvSpPr>
          <p:nvPr/>
        </p:nvSpPr>
        <p:spPr bwMode="auto">
          <a:xfrm>
            <a:off x="3470890" y="3738163"/>
            <a:ext cx="53848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Calibri" panose="020F0502020204030204" pitchFamily="34" charset="0"/>
                <a:ea typeface="+mn-ea"/>
                <a:cs typeface="+mn-cs"/>
              </a:rPr>
              <a:t>cured</a:t>
            </a:r>
          </a:p>
        </p:txBody>
      </p:sp>
      <p:sp>
        <p:nvSpPr>
          <p:cNvPr id="161" name="TextBox 97"/>
          <p:cNvSpPr txBox="1">
            <a:spLocks noChangeArrowheads="1"/>
          </p:cNvSpPr>
          <p:nvPr/>
        </p:nvSpPr>
        <p:spPr bwMode="auto">
          <a:xfrm>
            <a:off x="3329661" y="3027570"/>
            <a:ext cx="53848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Calibri" panose="020F0502020204030204" pitchFamily="34" charset="0"/>
                <a:ea typeface="+mn-ea"/>
                <a:cs typeface="+mn-cs"/>
              </a:rPr>
              <a:t>cured</a:t>
            </a:r>
          </a:p>
        </p:txBody>
      </p:sp>
      <p:cxnSp>
        <p:nvCxnSpPr>
          <p:cNvPr id="162" name="Curved Connector 161"/>
          <p:cNvCxnSpPr/>
          <p:nvPr/>
        </p:nvCxnSpPr>
        <p:spPr>
          <a:xfrm rot="16200000" flipH="1">
            <a:off x="3486980" y="3688724"/>
            <a:ext cx="150949" cy="91857"/>
          </a:xfrm>
          <a:prstGeom prst="curvedConnector3">
            <a:avLst>
              <a:gd name="adj1" fmla="val 50000"/>
            </a:avLst>
          </a:prstGeom>
          <a:noFill/>
          <a:ln w="9525" cap="flat" cmpd="sng" algn="ctr">
            <a:solidFill>
              <a:srgbClr val="000000">
                <a:shade val="95000"/>
                <a:satMod val="105000"/>
              </a:srgbClr>
            </a:solidFill>
            <a:prstDash val="solid"/>
            <a:headEnd type="oval"/>
          </a:ln>
          <a:effectLst/>
        </p:spPr>
      </p:cxnSp>
      <p:cxnSp>
        <p:nvCxnSpPr>
          <p:cNvPr id="163" name="Curved Connector 162"/>
          <p:cNvCxnSpPr/>
          <p:nvPr/>
        </p:nvCxnSpPr>
        <p:spPr>
          <a:xfrm rot="16200000" flipV="1">
            <a:off x="3531738" y="3248455"/>
            <a:ext cx="151534" cy="91857"/>
          </a:xfrm>
          <a:prstGeom prst="curvedConnector3">
            <a:avLst>
              <a:gd name="adj1" fmla="val 50000"/>
            </a:avLst>
          </a:prstGeom>
          <a:noFill/>
          <a:ln w="9525" cap="flat" cmpd="sng" algn="ctr">
            <a:solidFill>
              <a:srgbClr val="000000">
                <a:shade val="95000"/>
                <a:satMod val="105000"/>
              </a:srgbClr>
            </a:solidFill>
            <a:prstDash val="solid"/>
            <a:headEnd type="oval"/>
          </a:ln>
          <a:effectLst/>
        </p:spPr>
      </p:cxnSp>
      <p:cxnSp>
        <p:nvCxnSpPr>
          <p:cNvPr id="164" name="Curved Connector 163"/>
          <p:cNvCxnSpPr/>
          <p:nvPr/>
        </p:nvCxnSpPr>
        <p:spPr>
          <a:xfrm>
            <a:off x="3840072" y="2790341"/>
            <a:ext cx="216478" cy="83081"/>
          </a:xfrm>
          <a:prstGeom prst="curvedConnector3">
            <a:avLst>
              <a:gd name="adj1" fmla="val 50000"/>
            </a:avLst>
          </a:prstGeom>
          <a:noFill/>
          <a:ln w="9525" cap="flat" cmpd="sng" algn="ctr">
            <a:solidFill>
              <a:srgbClr val="000000">
                <a:shade val="95000"/>
                <a:satMod val="105000"/>
              </a:srgbClr>
            </a:solidFill>
            <a:prstDash val="solid"/>
            <a:headEnd type="oval"/>
          </a:ln>
          <a:effectLst/>
        </p:spPr>
      </p:cxnSp>
      <p:sp>
        <p:nvSpPr>
          <p:cNvPr id="165" name="TextBox 101"/>
          <p:cNvSpPr txBox="1">
            <a:spLocks noChangeArrowheads="1"/>
          </p:cNvSpPr>
          <p:nvPr/>
        </p:nvSpPr>
        <p:spPr bwMode="auto">
          <a:xfrm>
            <a:off x="3995445" y="2732454"/>
            <a:ext cx="73622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Calibri" panose="020F0502020204030204" pitchFamily="34" charset="0"/>
                <a:ea typeface="+mn-ea"/>
                <a:cs typeface="+mn-cs"/>
              </a:rPr>
              <a:t>adhesive</a:t>
            </a:r>
          </a:p>
        </p:txBody>
      </p:sp>
      <p:cxnSp>
        <p:nvCxnSpPr>
          <p:cNvPr id="166" name="Curved Connector 165"/>
          <p:cNvCxnSpPr/>
          <p:nvPr/>
        </p:nvCxnSpPr>
        <p:spPr>
          <a:xfrm>
            <a:off x="3832466" y="3493016"/>
            <a:ext cx="216478" cy="83081"/>
          </a:xfrm>
          <a:prstGeom prst="curvedConnector3">
            <a:avLst>
              <a:gd name="adj1" fmla="val 50000"/>
            </a:avLst>
          </a:prstGeom>
          <a:noFill/>
          <a:ln w="9525" cap="flat" cmpd="sng" algn="ctr">
            <a:solidFill>
              <a:srgbClr val="000000">
                <a:shade val="95000"/>
                <a:satMod val="105000"/>
              </a:srgbClr>
            </a:solidFill>
            <a:prstDash val="solid"/>
            <a:headEnd type="oval"/>
          </a:ln>
          <a:effectLst/>
        </p:spPr>
      </p:cxnSp>
      <p:sp>
        <p:nvSpPr>
          <p:cNvPr id="167" name="TextBox 105"/>
          <p:cNvSpPr txBox="1">
            <a:spLocks noChangeArrowheads="1"/>
          </p:cNvSpPr>
          <p:nvPr/>
        </p:nvSpPr>
        <p:spPr bwMode="auto">
          <a:xfrm>
            <a:off x="3988818" y="3434280"/>
            <a:ext cx="73622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Calibri" panose="020F0502020204030204" pitchFamily="34" charset="0"/>
                <a:ea typeface="+mn-ea"/>
                <a:cs typeface="+mn-cs"/>
              </a:rPr>
              <a:t>adhesive</a:t>
            </a:r>
          </a:p>
        </p:txBody>
      </p:sp>
      <p:grpSp>
        <p:nvGrpSpPr>
          <p:cNvPr id="168" name="Group 121"/>
          <p:cNvGrpSpPr>
            <a:grpSpLocks/>
          </p:cNvGrpSpPr>
          <p:nvPr/>
        </p:nvGrpSpPr>
        <p:grpSpPr bwMode="auto">
          <a:xfrm>
            <a:off x="9189271" y="3062986"/>
            <a:ext cx="797458" cy="796873"/>
            <a:chOff x="18401404" y="13571096"/>
            <a:chExt cx="2162968" cy="2162968"/>
          </a:xfrm>
        </p:grpSpPr>
        <p:sp>
          <p:nvSpPr>
            <p:cNvPr id="169" name="Oval 168"/>
            <p:cNvSpPr/>
            <p:nvPr/>
          </p:nvSpPr>
          <p:spPr>
            <a:xfrm>
              <a:off x="18418860" y="13594917"/>
              <a:ext cx="2112188" cy="2112149"/>
            </a:xfrm>
            <a:prstGeom prst="ellipse">
              <a:avLst/>
            </a:prstGeom>
            <a:pattFill prst="pct75">
              <a:fgClr>
                <a:srgbClr val="000000"/>
              </a:fgClr>
              <a:bgClr>
                <a:srgbClr val="FFFFFF"/>
              </a:bgClr>
            </a:pattFill>
            <a:ln w="28575" cap="flat" cmpd="sng" algn="ctr">
              <a:solidFill>
                <a:srgbClr val="BBE0E3">
                  <a:shade val="50000"/>
                </a:srgbClr>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grpSp>
          <p:nvGrpSpPr>
            <p:cNvPr id="170" name="Group 115"/>
            <p:cNvGrpSpPr>
              <a:grpSpLocks/>
            </p:cNvGrpSpPr>
            <p:nvPr/>
          </p:nvGrpSpPr>
          <p:grpSpPr bwMode="auto">
            <a:xfrm>
              <a:off x="18417777" y="13594372"/>
              <a:ext cx="2112546" cy="2112546"/>
              <a:chOff x="18417777" y="13594372"/>
              <a:chExt cx="2112546" cy="2112546"/>
            </a:xfrm>
          </p:grpSpPr>
          <p:sp>
            <p:nvSpPr>
              <p:cNvPr id="175" name="Freeform 174"/>
              <p:cNvSpPr/>
              <p:nvPr/>
            </p:nvSpPr>
            <p:spPr>
              <a:xfrm>
                <a:off x="18475989" y="14214269"/>
                <a:ext cx="2039190" cy="349378"/>
              </a:xfrm>
              <a:custGeom>
                <a:avLst/>
                <a:gdLst>
                  <a:gd name="connsiteX0" fmla="*/ 0 w 2038350"/>
                  <a:gd name="connsiteY0" fmla="*/ 100013 h 350044"/>
                  <a:gd name="connsiteX1" fmla="*/ 85725 w 2038350"/>
                  <a:gd name="connsiteY1" fmla="*/ 47625 h 350044"/>
                  <a:gd name="connsiteX2" fmla="*/ 152400 w 2038350"/>
                  <a:gd name="connsiteY2" fmla="*/ 147638 h 350044"/>
                  <a:gd name="connsiteX3" fmla="*/ 219075 w 2038350"/>
                  <a:gd name="connsiteY3" fmla="*/ 109538 h 350044"/>
                  <a:gd name="connsiteX4" fmla="*/ 354806 w 2038350"/>
                  <a:gd name="connsiteY4" fmla="*/ 192882 h 350044"/>
                  <a:gd name="connsiteX5" fmla="*/ 461962 w 2038350"/>
                  <a:gd name="connsiteY5" fmla="*/ 73819 h 350044"/>
                  <a:gd name="connsiteX6" fmla="*/ 552450 w 2038350"/>
                  <a:gd name="connsiteY6" fmla="*/ 152400 h 350044"/>
                  <a:gd name="connsiteX7" fmla="*/ 609600 w 2038350"/>
                  <a:gd name="connsiteY7" fmla="*/ 264319 h 350044"/>
                  <a:gd name="connsiteX8" fmla="*/ 900112 w 2038350"/>
                  <a:gd name="connsiteY8" fmla="*/ 154782 h 350044"/>
                  <a:gd name="connsiteX9" fmla="*/ 945356 w 2038350"/>
                  <a:gd name="connsiteY9" fmla="*/ 285750 h 350044"/>
                  <a:gd name="connsiteX10" fmla="*/ 1057275 w 2038350"/>
                  <a:gd name="connsiteY10" fmla="*/ 219075 h 350044"/>
                  <a:gd name="connsiteX11" fmla="*/ 1095375 w 2038350"/>
                  <a:gd name="connsiteY11" fmla="*/ 204788 h 350044"/>
                  <a:gd name="connsiteX12" fmla="*/ 1164431 w 2038350"/>
                  <a:gd name="connsiteY12" fmla="*/ 64294 h 350044"/>
                  <a:gd name="connsiteX13" fmla="*/ 1226344 w 2038350"/>
                  <a:gd name="connsiteY13" fmla="*/ 114300 h 350044"/>
                  <a:gd name="connsiteX14" fmla="*/ 1273969 w 2038350"/>
                  <a:gd name="connsiteY14" fmla="*/ 216694 h 350044"/>
                  <a:gd name="connsiteX15" fmla="*/ 1288256 w 2038350"/>
                  <a:gd name="connsiteY15" fmla="*/ 235744 h 350044"/>
                  <a:gd name="connsiteX16" fmla="*/ 1352550 w 2038350"/>
                  <a:gd name="connsiteY16" fmla="*/ 288132 h 350044"/>
                  <a:gd name="connsiteX17" fmla="*/ 1469231 w 2038350"/>
                  <a:gd name="connsiteY17" fmla="*/ 159544 h 350044"/>
                  <a:gd name="connsiteX18" fmla="*/ 1564481 w 2038350"/>
                  <a:gd name="connsiteY18" fmla="*/ 283369 h 350044"/>
                  <a:gd name="connsiteX19" fmla="*/ 1688306 w 2038350"/>
                  <a:gd name="connsiteY19" fmla="*/ 173832 h 350044"/>
                  <a:gd name="connsiteX20" fmla="*/ 1740694 w 2038350"/>
                  <a:gd name="connsiteY20" fmla="*/ 309563 h 350044"/>
                  <a:gd name="connsiteX21" fmla="*/ 1878806 w 2038350"/>
                  <a:gd name="connsiteY21" fmla="*/ 271463 h 350044"/>
                  <a:gd name="connsiteX22" fmla="*/ 1971675 w 2038350"/>
                  <a:gd name="connsiteY22" fmla="*/ 350044 h 350044"/>
                  <a:gd name="connsiteX23" fmla="*/ 2014537 w 2038350"/>
                  <a:gd name="connsiteY23" fmla="*/ 247650 h 350044"/>
                  <a:gd name="connsiteX24" fmla="*/ 2038350 w 2038350"/>
                  <a:gd name="connsiteY24" fmla="*/ 250032 h 350044"/>
                  <a:gd name="connsiteX25" fmla="*/ 2028825 w 2038350"/>
                  <a:gd name="connsiteY25" fmla="*/ 204788 h 350044"/>
                  <a:gd name="connsiteX26" fmla="*/ 2019300 w 2038350"/>
                  <a:gd name="connsiteY26" fmla="*/ 159544 h 350044"/>
                  <a:gd name="connsiteX27" fmla="*/ 1066800 w 2038350"/>
                  <a:gd name="connsiteY27" fmla="*/ 0 h 350044"/>
                  <a:gd name="connsiteX28" fmla="*/ 38100 w 2038350"/>
                  <a:gd name="connsiteY28" fmla="*/ 0 h 350044"/>
                  <a:gd name="connsiteX29" fmla="*/ 0 w 2038350"/>
                  <a:gd name="connsiteY29" fmla="*/ 100013 h 3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38350" h="350044">
                    <a:moveTo>
                      <a:pt x="0" y="100013"/>
                    </a:moveTo>
                    <a:lnTo>
                      <a:pt x="85725" y="47625"/>
                    </a:lnTo>
                    <a:lnTo>
                      <a:pt x="152400" y="147638"/>
                    </a:lnTo>
                    <a:lnTo>
                      <a:pt x="219075" y="109538"/>
                    </a:lnTo>
                    <a:lnTo>
                      <a:pt x="354806" y="192882"/>
                    </a:lnTo>
                    <a:lnTo>
                      <a:pt x="461962" y="73819"/>
                    </a:lnTo>
                    <a:lnTo>
                      <a:pt x="552450" y="152400"/>
                    </a:lnTo>
                    <a:lnTo>
                      <a:pt x="609600" y="264319"/>
                    </a:lnTo>
                    <a:lnTo>
                      <a:pt x="900112" y="154782"/>
                    </a:lnTo>
                    <a:lnTo>
                      <a:pt x="945356" y="285750"/>
                    </a:lnTo>
                    <a:lnTo>
                      <a:pt x="1057275" y="219075"/>
                    </a:lnTo>
                    <a:lnTo>
                      <a:pt x="1095375" y="204788"/>
                    </a:lnTo>
                    <a:lnTo>
                      <a:pt x="1164431" y="64294"/>
                    </a:lnTo>
                    <a:lnTo>
                      <a:pt x="1226344" y="114300"/>
                    </a:lnTo>
                    <a:lnTo>
                      <a:pt x="1273969" y="216694"/>
                    </a:lnTo>
                    <a:lnTo>
                      <a:pt x="1288256" y="235744"/>
                    </a:lnTo>
                    <a:lnTo>
                      <a:pt x="1352550" y="288132"/>
                    </a:lnTo>
                    <a:lnTo>
                      <a:pt x="1469231" y="159544"/>
                    </a:lnTo>
                    <a:lnTo>
                      <a:pt x="1564481" y="283369"/>
                    </a:lnTo>
                    <a:lnTo>
                      <a:pt x="1688306" y="173832"/>
                    </a:lnTo>
                    <a:lnTo>
                      <a:pt x="1740694" y="309563"/>
                    </a:lnTo>
                    <a:lnTo>
                      <a:pt x="1878806" y="271463"/>
                    </a:lnTo>
                    <a:lnTo>
                      <a:pt x="1971675" y="350044"/>
                    </a:lnTo>
                    <a:lnTo>
                      <a:pt x="2014537" y="247650"/>
                    </a:lnTo>
                    <a:lnTo>
                      <a:pt x="2038350" y="250032"/>
                    </a:lnTo>
                    <a:lnTo>
                      <a:pt x="2028825" y="204788"/>
                    </a:lnTo>
                    <a:lnTo>
                      <a:pt x="2019300" y="159544"/>
                    </a:lnTo>
                    <a:lnTo>
                      <a:pt x="1066800" y="0"/>
                    </a:lnTo>
                    <a:lnTo>
                      <a:pt x="38100" y="0"/>
                    </a:lnTo>
                    <a:lnTo>
                      <a:pt x="0" y="100013"/>
                    </a:lnTo>
                    <a:close/>
                  </a:path>
                </a:pathLst>
              </a:custGeom>
              <a:pattFill prst="wdUpDiag">
                <a:fgClr>
                  <a:srgbClr val="000000"/>
                </a:fgClr>
                <a:bgClr>
                  <a:srgbClr val="FFFFFF"/>
                </a:bgClr>
              </a:pattFill>
              <a:ln w="25400" cap="flat" cmpd="sng" algn="ctr">
                <a:no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sp>
            <p:nvSpPr>
              <p:cNvPr id="176" name="Chord 175"/>
              <p:cNvSpPr/>
              <p:nvPr/>
            </p:nvSpPr>
            <p:spPr>
              <a:xfrm rot="6974269">
                <a:off x="18418085" y="13594105"/>
                <a:ext cx="2112150" cy="2113775"/>
              </a:xfrm>
              <a:prstGeom prst="chord">
                <a:avLst>
                  <a:gd name="adj1" fmla="val 5287230"/>
                  <a:gd name="adj2" fmla="val 13818841"/>
                </a:avLst>
              </a:prstGeom>
              <a:pattFill prst="wdUpDiag">
                <a:fgClr>
                  <a:srgbClr val="000000"/>
                </a:fgClr>
                <a:bgClr>
                  <a:srgbClr val="FFFFFF"/>
                </a:bgClr>
              </a:pattFill>
              <a:ln w="25400" cap="flat" cmpd="sng" algn="ctr">
                <a:no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71" name="Group 119"/>
            <p:cNvGrpSpPr>
              <a:grpSpLocks/>
            </p:cNvGrpSpPr>
            <p:nvPr/>
          </p:nvGrpSpPr>
          <p:grpSpPr bwMode="auto">
            <a:xfrm rot="534005" flipV="1">
              <a:off x="18425451" y="13594371"/>
              <a:ext cx="2112546" cy="2112546"/>
              <a:chOff x="19511103" y="15803041"/>
              <a:chExt cx="2112546" cy="2112546"/>
            </a:xfrm>
          </p:grpSpPr>
          <p:sp>
            <p:nvSpPr>
              <p:cNvPr id="173" name="Freeform 172"/>
              <p:cNvSpPr/>
              <p:nvPr/>
            </p:nvSpPr>
            <p:spPr>
              <a:xfrm>
                <a:off x="19569123" y="16422266"/>
                <a:ext cx="2037602" cy="349378"/>
              </a:xfrm>
              <a:custGeom>
                <a:avLst/>
                <a:gdLst>
                  <a:gd name="connsiteX0" fmla="*/ 0 w 2038350"/>
                  <a:gd name="connsiteY0" fmla="*/ 100013 h 350044"/>
                  <a:gd name="connsiteX1" fmla="*/ 85725 w 2038350"/>
                  <a:gd name="connsiteY1" fmla="*/ 47625 h 350044"/>
                  <a:gd name="connsiteX2" fmla="*/ 152400 w 2038350"/>
                  <a:gd name="connsiteY2" fmla="*/ 147638 h 350044"/>
                  <a:gd name="connsiteX3" fmla="*/ 219075 w 2038350"/>
                  <a:gd name="connsiteY3" fmla="*/ 109538 h 350044"/>
                  <a:gd name="connsiteX4" fmla="*/ 354806 w 2038350"/>
                  <a:gd name="connsiteY4" fmla="*/ 192882 h 350044"/>
                  <a:gd name="connsiteX5" fmla="*/ 461962 w 2038350"/>
                  <a:gd name="connsiteY5" fmla="*/ 73819 h 350044"/>
                  <a:gd name="connsiteX6" fmla="*/ 552450 w 2038350"/>
                  <a:gd name="connsiteY6" fmla="*/ 152400 h 350044"/>
                  <a:gd name="connsiteX7" fmla="*/ 609600 w 2038350"/>
                  <a:gd name="connsiteY7" fmla="*/ 264319 h 350044"/>
                  <a:gd name="connsiteX8" fmla="*/ 900112 w 2038350"/>
                  <a:gd name="connsiteY8" fmla="*/ 154782 h 350044"/>
                  <a:gd name="connsiteX9" fmla="*/ 945356 w 2038350"/>
                  <a:gd name="connsiteY9" fmla="*/ 285750 h 350044"/>
                  <a:gd name="connsiteX10" fmla="*/ 1057275 w 2038350"/>
                  <a:gd name="connsiteY10" fmla="*/ 219075 h 350044"/>
                  <a:gd name="connsiteX11" fmla="*/ 1095375 w 2038350"/>
                  <a:gd name="connsiteY11" fmla="*/ 204788 h 350044"/>
                  <a:gd name="connsiteX12" fmla="*/ 1164431 w 2038350"/>
                  <a:gd name="connsiteY12" fmla="*/ 64294 h 350044"/>
                  <a:gd name="connsiteX13" fmla="*/ 1226344 w 2038350"/>
                  <a:gd name="connsiteY13" fmla="*/ 114300 h 350044"/>
                  <a:gd name="connsiteX14" fmla="*/ 1273969 w 2038350"/>
                  <a:gd name="connsiteY14" fmla="*/ 216694 h 350044"/>
                  <a:gd name="connsiteX15" fmla="*/ 1288256 w 2038350"/>
                  <a:gd name="connsiteY15" fmla="*/ 235744 h 350044"/>
                  <a:gd name="connsiteX16" fmla="*/ 1352550 w 2038350"/>
                  <a:gd name="connsiteY16" fmla="*/ 288132 h 350044"/>
                  <a:gd name="connsiteX17" fmla="*/ 1469231 w 2038350"/>
                  <a:gd name="connsiteY17" fmla="*/ 159544 h 350044"/>
                  <a:gd name="connsiteX18" fmla="*/ 1564481 w 2038350"/>
                  <a:gd name="connsiteY18" fmla="*/ 283369 h 350044"/>
                  <a:gd name="connsiteX19" fmla="*/ 1688306 w 2038350"/>
                  <a:gd name="connsiteY19" fmla="*/ 173832 h 350044"/>
                  <a:gd name="connsiteX20" fmla="*/ 1740694 w 2038350"/>
                  <a:gd name="connsiteY20" fmla="*/ 309563 h 350044"/>
                  <a:gd name="connsiteX21" fmla="*/ 1878806 w 2038350"/>
                  <a:gd name="connsiteY21" fmla="*/ 271463 h 350044"/>
                  <a:gd name="connsiteX22" fmla="*/ 1971675 w 2038350"/>
                  <a:gd name="connsiteY22" fmla="*/ 350044 h 350044"/>
                  <a:gd name="connsiteX23" fmla="*/ 2014537 w 2038350"/>
                  <a:gd name="connsiteY23" fmla="*/ 247650 h 350044"/>
                  <a:gd name="connsiteX24" fmla="*/ 2038350 w 2038350"/>
                  <a:gd name="connsiteY24" fmla="*/ 250032 h 350044"/>
                  <a:gd name="connsiteX25" fmla="*/ 2028825 w 2038350"/>
                  <a:gd name="connsiteY25" fmla="*/ 204788 h 350044"/>
                  <a:gd name="connsiteX26" fmla="*/ 2019300 w 2038350"/>
                  <a:gd name="connsiteY26" fmla="*/ 159544 h 350044"/>
                  <a:gd name="connsiteX27" fmla="*/ 1066800 w 2038350"/>
                  <a:gd name="connsiteY27" fmla="*/ 0 h 350044"/>
                  <a:gd name="connsiteX28" fmla="*/ 38100 w 2038350"/>
                  <a:gd name="connsiteY28" fmla="*/ 0 h 350044"/>
                  <a:gd name="connsiteX29" fmla="*/ 0 w 2038350"/>
                  <a:gd name="connsiteY29" fmla="*/ 100013 h 3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38350" h="350044">
                    <a:moveTo>
                      <a:pt x="0" y="100013"/>
                    </a:moveTo>
                    <a:lnTo>
                      <a:pt x="85725" y="47625"/>
                    </a:lnTo>
                    <a:lnTo>
                      <a:pt x="152400" y="147638"/>
                    </a:lnTo>
                    <a:lnTo>
                      <a:pt x="219075" y="109538"/>
                    </a:lnTo>
                    <a:lnTo>
                      <a:pt x="354806" y="192882"/>
                    </a:lnTo>
                    <a:lnTo>
                      <a:pt x="461962" y="73819"/>
                    </a:lnTo>
                    <a:lnTo>
                      <a:pt x="552450" y="152400"/>
                    </a:lnTo>
                    <a:lnTo>
                      <a:pt x="609600" y="264319"/>
                    </a:lnTo>
                    <a:lnTo>
                      <a:pt x="900112" y="154782"/>
                    </a:lnTo>
                    <a:lnTo>
                      <a:pt x="945356" y="285750"/>
                    </a:lnTo>
                    <a:lnTo>
                      <a:pt x="1057275" y="219075"/>
                    </a:lnTo>
                    <a:lnTo>
                      <a:pt x="1095375" y="204788"/>
                    </a:lnTo>
                    <a:lnTo>
                      <a:pt x="1164431" y="64294"/>
                    </a:lnTo>
                    <a:lnTo>
                      <a:pt x="1226344" y="114300"/>
                    </a:lnTo>
                    <a:lnTo>
                      <a:pt x="1273969" y="216694"/>
                    </a:lnTo>
                    <a:lnTo>
                      <a:pt x="1288256" y="235744"/>
                    </a:lnTo>
                    <a:lnTo>
                      <a:pt x="1352550" y="288132"/>
                    </a:lnTo>
                    <a:lnTo>
                      <a:pt x="1469231" y="159544"/>
                    </a:lnTo>
                    <a:lnTo>
                      <a:pt x="1564481" y="283369"/>
                    </a:lnTo>
                    <a:lnTo>
                      <a:pt x="1688306" y="173832"/>
                    </a:lnTo>
                    <a:lnTo>
                      <a:pt x="1740694" y="309563"/>
                    </a:lnTo>
                    <a:lnTo>
                      <a:pt x="1878806" y="271463"/>
                    </a:lnTo>
                    <a:lnTo>
                      <a:pt x="1971675" y="350044"/>
                    </a:lnTo>
                    <a:lnTo>
                      <a:pt x="2014537" y="247650"/>
                    </a:lnTo>
                    <a:lnTo>
                      <a:pt x="2038350" y="250032"/>
                    </a:lnTo>
                    <a:lnTo>
                      <a:pt x="2028825" y="204788"/>
                    </a:lnTo>
                    <a:lnTo>
                      <a:pt x="2019300" y="159544"/>
                    </a:lnTo>
                    <a:lnTo>
                      <a:pt x="1066800" y="0"/>
                    </a:lnTo>
                    <a:lnTo>
                      <a:pt x="38100" y="0"/>
                    </a:lnTo>
                    <a:lnTo>
                      <a:pt x="0" y="100013"/>
                    </a:lnTo>
                    <a:close/>
                  </a:path>
                </a:pathLst>
              </a:custGeom>
              <a:pattFill prst="wdUpDiag">
                <a:fgClr>
                  <a:srgbClr val="000000"/>
                </a:fgClr>
                <a:bgClr>
                  <a:srgbClr val="FFFFFF"/>
                </a:bgClr>
              </a:pattFill>
              <a:ln w="25400" cap="flat" cmpd="sng" algn="ctr">
                <a:no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sp>
            <p:nvSpPr>
              <p:cNvPr id="174" name="Chord 173"/>
              <p:cNvSpPr/>
              <p:nvPr/>
            </p:nvSpPr>
            <p:spPr>
              <a:xfrm rot="6974269">
                <a:off x="19510937" y="15802811"/>
                <a:ext cx="2112150" cy="2112188"/>
              </a:xfrm>
              <a:prstGeom prst="chord">
                <a:avLst>
                  <a:gd name="adj1" fmla="val 5287230"/>
                  <a:gd name="adj2" fmla="val 13818841"/>
                </a:avLst>
              </a:prstGeom>
              <a:pattFill prst="wdUpDiag">
                <a:fgClr>
                  <a:srgbClr val="000000"/>
                </a:fgClr>
                <a:bgClr>
                  <a:srgbClr val="FFFFFF"/>
                </a:bgClr>
              </a:pattFill>
              <a:ln w="25400" cap="flat" cmpd="sng" algn="ctr">
                <a:no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grpSp>
        <p:sp>
          <p:nvSpPr>
            <p:cNvPr id="172" name="Oval 171"/>
            <p:cNvSpPr/>
            <p:nvPr/>
          </p:nvSpPr>
          <p:spPr>
            <a:xfrm>
              <a:off x="18401404" y="13571096"/>
              <a:ext cx="2162968" cy="2162968"/>
            </a:xfrm>
            <a:prstGeom prst="ellipse">
              <a:avLst/>
            </a:prstGeom>
            <a:noFill/>
            <a:ln w="28575" cap="flat" cmpd="sng" algn="ctr">
              <a:solidFill>
                <a:srgbClr val="FFFF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77" name="Group 122"/>
          <p:cNvGrpSpPr>
            <a:grpSpLocks/>
          </p:cNvGrpSpPr>
          <p:nvPr/>
        </p:nvGrpSpPr>
        <p:grpSpPr bwMode="auto">
          <a:xfrm>
            <a:off x="9238417" y="2186542"/>
            <a:ext cx="797458" cy="797458"/>
            <a:chOff x="18401404" y="13571096"/>
            <a:chExt cx="2162968" cy="2162968"/>
          </a:xfrm>
        </p:grpSpPr>
        <p:sp>
          <p:nvSpPr>
            <p:cNvPr id="178" name="Oval 177"/>
            <p:cNvSpPr/>
            <p:nvPr/>
          </p:nvSpPr>
          <p:spPr>
            <a:xfrm>
              <a:off x="18418860" y="13594899"/>
              <a:ext cx="2112188" cy="2112188"/>
            </a:xfrm>
            <a:prstGeom prst="ellipse">
              <a:avLst/>
            </a:prstGeom>
            <a:pattFill prst="pct75">
              <a:fgClr>
                <a:srgbClr val="000000"/>
              </a:fgClr>
              <a:bgClr>
                <a:srgbClr val="FFFFFF"/>
              </a:bgClr>
            </a:pattFill>
            <a:ln w="25400" cap="flat" cmpd="sng" algn="ctr">
              <a:solidFill>
                <a:srgbClr val="BBE0E3">
                  <a:shade val="50000"/>
                </a:srgbClr>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grpSp>
          <p:nvGrpSpPr>
            <p:cNvPr id="179" name="Group 124"/>
            <p:cNvGrpSpPr>
              <a:grpSpLocks/>
            </p:cNvGrpSpPr>
            <p:nvPr/>
          </p:nvGrpSpPr>
          <p:grpSpPr bwMode="auto">
            <a:xfrm>
              <a:off x="18417777" y="13594372"/>
              <a:ext cx="2112546" cy="2112546"/>
              <a:chOff x="18417777" y="13594372"/>
              <a:chExt cx="2112546" cy="2112546"/>
            </a:xfrm>
          </p:grpSpPr>
          <p:sp>
            <p:nvSpPr>
              <p:cNvPr id="181" name="Freeform 180"/>
              <p:cNvSpPr/>
              <p:nvPr/>
            </p:nvSpPr>
            <p:spPr>
              <a:xfrm>
                <a:off x="18475989" y="14213797"/>
                <a:ext cx="2039190" cy="350709"/>
              </a:xfrm>
              <a:custGeom>
                <a:avLst/>
                <a:gdLst>
                  <a:gd name="connsiteX0" fmla="*/ 0 w 2038350"/>
                  <a:gd name="connsiteY0" fmla="*/ 100013 h 350044"/>
                  <a:gd name="connsiteX1" fmla="*/ 85725 w 2038350"/>
                  <a:gd name="connsiteY1" fmla="*/ 47625 h 350044"/>
                  <a:gd name="connsiteX2" fmla="*/ 152400 w 2038350"/>
                  <a:gd name="connsiteY2" fmla="*/ 147638 h 350044"/>
                  <a:gd name="connsiteX3" fmla="*/ 219075 w 2038350"/>
                  <a:gd name="connsiteY3" fmla="*/ 109538 h 350044"/>
                  <a:gd name="connsiteX4" fmla="*/ 354806 w 2038350"/>
                  <a:gd name="connsiteY4" fmla="*/ 192882 h 350044"/>
                  <a:gd name="connsiteX5" fmla="*/ 461962 w 2038350"/>
                  <a:gd name="connsiteY5" fmla="*/ 73819 h 350044"/>
                  <a:gd name="connsiteX6" fmla="*/ 552450 w 2038350"/>
                  <a:gd name="connsiteY6" fmla="*/ 152400 h 350044"/>
                  <a:gd name="connsiteX7" fmla="*/ 609600 w 2038350"/>
                  <a:gd name="connsiteY7" fmla="*/ 264319 h 350044"/>
                  <a:gd name="connsiteX8" fmla="*/ 900112 w 2038350"/>
                  <a:gd name="connsiteY8" fmla="*/ 154782 h 350044"/>
                  <a:gd name="connsiteX9" fmla="*/ 945356 w 2038350"/>
                  <a:gd name="connsiteY9" fmla="*/ 285750 h 350044"/>
                  <a:gd name="connsiteX10" fmla="*/ 1057275 w 2038350"/>
                  <a:gd name="connsiteY10" fmla="*/ 219075 h 350044"/>
                  <a:gd name="connsiteX11" fmla="*/ 1095375 w 2038350"/>
                  <a:gd name="connsiteY11" fmla="*/ 204788 h 350044"/>
                  <a:gd name="connsiteX12" fmla="*/ 1164431 w 2038350"/>
                  <a:gd name="connsiteY12" fmla="*/ 64294 h 350044"/>
                  <a:gd name="connsiteX13" fmla="*/ 1226344 w 2038350"/>
                  <a:gd name="connsiteY13" fmla="*/ 114300 h 350044"/>
                  <a:gd name="connsiteX14" fmla="*/ 1273969 w 2038350"/>
                  <a:gd name="connsiteY14" fmla="*/ 216694 h 350044"/>
                  <a:gd name="connsiteX15" fmla="*/ 1288256 w 2038350"/>
                  <a:gd name="connsiteY15" fmla="*/ 235744 h 350044"/>
                  <a:gd name="connsiteX16" fmla="*/ 1352550 w 2038350"/>
                  <a:gd name="connsiteY16" fmla="*/ 288132 h 350044"/>
                  <a:gd name="connsiteX17" fmla="*/ 1469231 w 2038350"/>
                  <a:gd name="connsiteY17" fmla="*/ 159544 h 350044"/>
                  <a:gd name="connsiteX18" fmla="*/ 1564481 w 2038350"/>
                  <a:gd name="connsiteY18" fmla="*/ 283369 h 350044"/>
                  <a:gd name="connsiteX19" fmla="*/ 1688306 w 2038350"/>
                  <a:gd name="connsiteY19" fmla="*/ 173832 h 350044"/>
                  <a:gd name="connsiteX20" fmla="*/ 1740694 w 2038350"/>
                  <a:gd name="connsiteY20" fmla="*/ 309563 h 350044"/>
                  <a:gd name="connsiteX21" fmla="*/ 1878806 w 2038350"/>
                  <a:gd name="connsiteY21" fmla="*/ 271463 h 350044"/>
                  <a:gd name="connsiteX22" fmla="*/ 1971675 w 2038350"/>
                  <a:gd name="connsiteY22" fmla="*/ 350044 h 350044"/>
                  <a:gd name="connsiteX23" fmla="*/ 2014537 w 2038350"/>
                  <a:gd name="connsiteY23" fmla="*/ 247650 h 350044"/>
                  <a:gd name="connsiteX24" fmla="*/ 2038350 w 2038350"/>
                  <a:gd name="connsiteY24" fmla="*/ 250032 h 350044"/>
                  <a:gd name="connsiteX25" fmla="*/ 2028825 w 2038350"/>
                  <a:gd name="connsiteY25" fmla="*/ 204788 h 350044"/>
                  <a:gd name="connsiteX26" fmla="*/ 2019300 w 2038350"/>
                  <a:gd name="connsiteY26" fmla="*/ 159544 h 350044"/>
                  <a:gd name="connsiteX27" fmla="*/ 1066800 w 2038350"/>
                  <a:gd name="connsiteY27" fmla="*/ 0 h 350044"/>
                  <a:gd name="connsiteX28" fmla="*/ 38100 w 2038350"/>
                  <a:gd name="connsiteY28" fmla="*/ 0 h 350044"/>
                  <a:gd name="connsiteX29" fmla="*/ 0 w 2038350"/>
                  <a:gd name="connsiteY29" fmla="*/ 100013 h 3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38350" h="350044">
                    <a:moveTo>
                      <a:pt x="0" y="100013"/>
                    </a:moveTo>
                    <a:lnTo>
                      <a:pt x="85725" y="47625"/>
                    </a:lnTo>
                    <a:lnTo>
                      <a:pt x="152400" y="147638"/>
                    </a:lnTo>
                    <a:lnTo>
                      <a:pt x="219075" y="109538"/>
                    </a:lnTo>
                    <a:lnTo>
                      <a:pt x="354806" y="192882"/>
                    </a:lnTo>
                    <a:lnTo>
                      <a:pt x="461962" y="73819"/>
                    </a:lnTo>
                    <a:lnTo>
                      <a:pt x="552450" y="152400"/>
                    </a:lnTo>
                    <a:lnTo>
                      <a:pt x="609600" y="264319"/>
                    </a:lnTo>
                    <a:lnTo>
                      <a:pt x="900112" y="154782"/>
                    </a:lnTo>
                    <a:lnTo>
                      <a:pt x="945356" y="285750"/>
                    </a:lnTo>
                    <a:lnTo>
                      <a:pt x="1057275" y="219075"/>
                    </a:lnTo>
                    <a:lnTo>
                      <a:pt x="1095375" y="204788"/>
                    </a:lnTo>
                    <a:lnTo>
                      <a:pt x="1164431" y="64294"/>
                    </a:lnTo>
                    <a:lnTo>
                      <a:pt x="1226344" y="114300"/>
                    </a:lnTo>
                    <a:lnTo>
                      <a:pt x="1273969" y="216694"/>
                    </a:lnTo>
                    <a:lnTo>
                      <a:pt x="1288256" y="235744"/>
                    </a:lnTo>
                    <a:lnTo>
                      <a:pt x="1352550" y="288132"/>
                    </a:lnTo>
                    <a:lnTo>
                      <a:pt x="1469231" y="159544"/>
                    </a:lnTo>
                    <a:lnTo>
                      <a:pt x="1564481" y="283369"/>
                    </a:lnTo>
                    <a:lnTo>
                      <a:pt x="1688306" y="173832"/>
                    </a:lnTo>
                    <a:lnTo>
                      <a:pt x="1740694" y="309563"/>
                    </a:lnTo>
                    <a:lnTo>
                      <a:pt x="1878806" y="271463"/>
                    </a:lnTo>
                    <a:lnTo>
                      <a:pt x="1971675" y="350044"/>
                    </a:lnTo>
                    <a:lnTo>
                      <a:pt x="2014537" y="247650"/>
                    </a:lnTo>
                    <a:lnTo>
                      <a:pt x="2038350" y="250032"/>
                    </a:lnTo>
                    <a:lnTo>
                      <a:pt x="2028825" y="204788"/>
                    </a:lnTo>
                    <a:lnTo>
                      <a:pt x="2019300" y="159544"/>
                    </a:lnTo>
                    <a:lnTo>
                      <a:pt x="1066800" y="0"/>
                    </a:lnTo>
                    <a:lnTo>
                      <a:pt x="38100" y="0"/>
                    </a:lnTo>
                    <a:lnTo>
                      <a:pt x="0" y="100013"/>
                    </a:lnTo>
                    <a:close/>
                  </a:path>
                </a:pathLst>
              </a:custGeom>
              <a:pattFill prst="wdUpDiag">
                <a:fgClr>
                  <a:srgbClr val="000000"/>
                </a:fgClr>
                <a:bgClr>
                  <a:srgbClr val="FFFFFF"/>
                </a:bgClr>
              </a:pattFill>
              <a:ln w="25400" cap="flat" cmpd="sng" algn="ctr">
                <a:no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sp>
            <p:nvSpPr>
              <p:cNvPr id="182" name="Chord 181"/>
              <p:cNvSpPr/>
              <p:nvPr/>
            </p:nvSpPr>
            <p:spPr>
              <a:xfrm rot="6974269">
                <a:off x="18418066" y="13594106"/>
                <a:ext cx="2112188" cy="2113775"/>
              </a:xfrm>
              <a:prstGeom prst="chord">
                <a:avLst>
                  <a:gd name="adj1" fmla="val 5287230"/>
                  <a:gd name="adj2" fmla="val 13818841"/>
                </a:avLst>
              </a:prstGeom>
              <a:pattFill prst="wdUpDiag">
                <a:fgClr>
                  <a:srgbClr val="000000"/>
                </a:fgClr>
                <a:bgClr>
                  <a:srgbClr val="FFFFFF"/>
                </a:bgClr>
              </a:pattFill>
              <a:ln w="25400" cap="flat" cmpd="sng" algn="ctr">
                <a:no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grpSp>
        <p:sp>
          <p:nvSpPr>
            <p:cNvPr id="180" name="Oval 179"/>
            <p:cNvSpPr/>
            <p:nvPr/>
          </p:nvSpPr>
          <p:spPr>
            <a:xfrm>
              <a:off x="18401404" y="13571096"/>
              <a:ext cx="2162968" cy="2162968"/>
            </a:xfrm>
            <a:prstGeom prst="ellipse">
              <a:avLst/>
            </a:prstGeom>
            <a:noFill/>
            <a:ln w="28575" cap="flat" cmpd="sng" algn="ctr">
              <a:solidFill>
                <a:srgbClr val="FFFF00"/>
              </a:solidFill>
              <a:prstDash val="solid"/>
            </a:ln>
            <a:effectLst/>
          </p:spPr>
          <p:txBody>
            <a:bodyPr anchor="ctr"/>
            <a:lstStyle/>
            <a:p>
              <a:pPr marL="0" marR="0" lvl="0" indent="0" algn="ctr" defTabSz="3686861"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a:ea typeface="+mn-ea"/>
                <a:cs typeface="+mn-cs"/>
              </a:endParaRPr>
            </a:p>
          </p:txBody>
        </p:sp>
      </p:grpSp>
      <p:cxnSp>
        <p:nvCxnSpPr>
          <p:cNvPr id="183" name="Straight Connector 182"/>
          <p:cNvCxnSpPr>
            <a:stCxn id="147" idx="6"/>
          </p:cNvCxnSpPr>
          <p:nvPr/>
        </p:nvCxnSpPr>
        <p:spPr>
          <a:xfrm flipV="1">
            <a:off x="8524625" y="2643486"/>
            <a:ext cx="713792" cy="133982"/>
          </a:xfrm>
          <a:prstGeom prst="line">
            <a:avLst/>
          </a:prstGeom>
          <a:noFill/>
          <a:ln w="28575" cap="flat" cmpd="sng" algn="ctr">
            <a:solidFill>
              <a:srgbClr val="FFFF00"/>
            </a:solidFill>
            <a:prstDash val="solid"/>
          </a:ln>
          <a:effectLst/>
        </p:spPr>
      </p:cxnSp>
      <p:cxnSp>
        <p:nvCxnSpPr>
          <p:cNvPr id="184" name="Straight Connector 183"/>
          <p:cNvCxnSpPr>
            <a:stCxn id="148" idx="6"/>
          </p:cNvCxnSpPr>
          <p:nvPr/>
        </p:nvCxnSpPr>
        <p:spPr>
          <a:xfrm>
            <a:off x="8524626" y="3495357"/>
            <a:ext cx="655285" cy="25743"/>
          </a:xfrm>
          <a:prstGeom prst="line">
            <a:avLst/>
          </a:prstGeom>
          <a:noFill/>
          <a:ln w="28575" cap="flat" cmpd="sng" algn="ctr">
            <a:solidFill>
              <a:srgbClr val="FFFF00"/>
            </a:solidFill>
            <a:prstDash val="solid"/>
          </a:ln>
          <a:effectLst/>
        </p:spPr>
      </p:cxnSp>
      <p:sp>
        <p:nvSpPr>
          <p:cNvPr id="185" name="TextBox 184"/>
          <p:cNvSpPr txBox="1"/>
          <p:nvPr/>
        </p:nvSpPr>
        <p:spPr>
          <a:xfrm rot="20774728">
            <a:off x="6379381" y="1721947"/>
            <a:ext cx="3507692" cy="338554"/>
          </a:xfrm>
          <a:prstGeom prst="rect">
            <a:avLst/>
          </a:prstGeom>
          <a:solidFill>
            <a:srgbClr val="FFFF00"/>
          </a:solidFill>
          <a:ln>
            <a:solidFill>
              <a:schemeClr val="bg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a:ea typeface="+mn-ea"/>
                <a:cs typeface="+mn-cs"/>
              </a:rPr>
              <a:t>Method limited by part complexity</a:t>
            </a:r>
          </a:p>
        </p:txBody>
      </p:sp>
      <p:sp>
        <p:nvSpPr>
          <p:cNvPr id="186" name="TextBox 185"/>
          <p:cNvSpPr txBox="1"/>
          <p:nvPr/>
        </p:nvSpPr>
        <p:spPr>
          <a:xfrm rot="1602201">
            <a:off x="6399650" y="3139763"/>
            <a:ext cx="3332964" cy="338554"/>
          </a:xfrm>
          <a:prstGeom prst="rect">
            <a:avLst/>
          </a:prstGeom>
          <a:solidFill>
            <a:srgbClr val="FFFF00"/>
          </a:solidFill>
          <a:ln>
            <a:solidFill>
              <a:schemeClr val="bg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a:ea typeface="+mn-ea"/>
                <a:cs typeface="+mn-cs"/>
              </a:rPr>
              <a:t>Unpredictable interfaces formed</a:t>
            </a:r>
          </a:p>
        </p:txBody>
      </p:sp>
      <p:sp>
        <p:nvSpPr>
          <p:cNvPr id="187" name="Right Arrow 186"/>
          <p:cNvSpPr/>
          <p:nvPr/>
        </p:nvSpPr>
        <p:spPr>
          <a:xfrm>
            <a:off x="4774914" y="1865337"/>
            <a:ext cx="1751168" cy="1813734"/>
          </a:xfrm>
          <a:prstGeom prst="rightArrow">
            <a:avLst>
              <a:gd name="adj1" fmla="val 64704"/>
              <a:gd name="adj2" fmla="val 50000"/>
            </a:avLst>
          </a:prstGeom>
          <a:solidFill>
            <a:srgbClr val="A6C7F8"/>
          </a:solidFill>
          <a:ln w="25400" cap="flat" cmpd="sng" algn="ctr">
            <a:solidFill>
              <a:srgbClr val="BBE0E3">
                <a:shade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rPr>
              <a:t>Cure Process</a:t>
            </a:r>
          </a:p>
        </p:txBody>
      </p:sp>
    </p:spTree>
    <p:custDataLst>
      <p:tags r:id="rId1"/>
    </p:custDataLst>
    <p:extLst>
      <p:ext uri="{BB962C8B-B14F-4D97-AF65-F5344CB8AC3E}">
        <p14:creationId xmlns:p14="http://schemas.microsoft.com/office/powerpoint/2010/main" val="136895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ontent Placeholder 2"/>
          <p:cNvSpPr txBox="1">
            <a:spLocks/>
          </p:cNvSpPr>
          <p:nvPr/>
        </p:nvSpPr>
        <p:spPr>
          <a:xfrm>
            <a:off x="3612310" y="3421844"/>
            <a:ext cx="4976212" cy="109465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Co-cure reliability in a “bonded” assembly</a:t>
            </a:r>
          </a:p>
        </p:txBody>
      </p:sp>
      <p:sp>
        <p:nvSpPr>
          <p:cNvPr id="6" name="Rectangle 5"/>
          <p:cNvSpPr/>
          <p:nvPr/>
        </p:nvSpPr>
        <p:spPr>
          <a:xfrm>
            <a:off x="3226279" y="3133911"/>
            <a:ext cx="5788011" cy="1792788"/>
          </a:xfrm>
          <a:prstGeom prst="rect">
            <a:avLst/>
          </a:prstGeom>
          <a:solidFill>
            <a:srgbClr val="EB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The AERoBOND Method</a:t>
            </a:r>
          </a:p>
        </p:txBody>
      </p:sp>
      <p:sp>
        <p:nvSpPr>
          <p:cNvPr id="3" name="Content Placeholder 2"/>
          <p:cNvSpPr>
            <a:spLocks noGrp="1"/>
          </p:cNvSpPr>
          <p:nvPr>
            <p:ph idx="1"/>
          </p:nvPr>
        </p:nvSpPr>
        <p:spPr>
          <a:xfrm>
            <a:off x="107017" y="1192752"/>
            <a:ext cx="3642822" cy="633153"/>
          </a:xfrm>
          <a:prstGeom prst="rect">
            <a:avLst/>
          </a:prstGeom>
        </p:spPr>
        <p:txBody>
          <a:bodyPr/>
          <a:lstStyle/>
          <a:p>
            <a:pPr marL="0" indent="0">
              <a:buNone/>
            </a:pPr>
            <a:r>
              <a:rPr lang="en-US" sz="2000" i="1"/>
              <a:t>The </a:t>
            </a:r>
            <a:r>
              <a:rPr lang="en-US" sz="2000" b="1" i="1"/>
              <a:t>reliability </a:t>
            </a:r>
            <a:r>
              <a:rPr lang="en-US" sz="2000" i="1"/>
              <a:t>of</a:t>
            </a:r>
            <a:r>
              <a:rPr lang="en-US" sz="2000" b="1" i="1"/>
              <a:t> co-cure </a:t>
            </a:r>
            <a:r>
              <a:rPr lang="en-US" sz="2000" i="1"/>
              <a:t>in a </a:t>
            </a:r>
            <a:r>
              <a:rPr lang="en-US" sz="2000" b="1" i="1"/>
              <a:t>“bonded” assembly</a:t>
            </a:r>
            <a:endParaRPr lang="en-US" sz="2000" i="1"/>
          </a:p>
        </p:txBody>
      </p:sp>
      <p:grpSp>
        <p:nvGrpSpPr>
          <p:cNvPr id="4" name="Group 3"/>
          <p:cNvGrpSpPr/>
          <p:nvPr/>
        </p:nvGrpSpPr>
        <p:grpSpPr>
          <a:xfrm>
            <a:off x="2627745" y="1871503"/>
            <a:ext cx="7049121" cy="686873"/>
            <a:chOff x="1103744" y="2079587"/>
            <a:chExt cx="7049121" cy="686873"/>
          </a:xfrm>
        </p:grpSpPr>
        <p:grpSp>
          <p:nvGrpSpPr>
            <p:cNvPr id="71" name="Group 70"/>
            <p:cNvGrpSpPr/>
            <p:nvPr/>
          </p:nvGrpSpPr>
          <p:grpSpPr>
            <a:xfrm flipV="1">
              <a:off x="5055553" y="2533244"/>
              <a:ext cx="1943454" cy="233216"/>
              <a:chOff x="3084017" y="4085626"/>
              <a:chExt cx="3926244" cy="387872"/>
            </a:xfrm>
          </p:grpSpPr>
          <p:sp>
            <p:nvSpPr>
              <p:cNvPr id="72" name="Rectangle 71"/>
              <p:cNvSpPr/>
              <p:nvPr/>
            </p:nvSpPr>
            <p:spPr bwMode="auto">
              <a:xfrm flipV="1">
                <a:off x="3084018" y="4095192"/>
                <a:ext cx="3926243" cy="378306"/>
              </a:xfrm>
              <a:prstGeom prst="rect">
                <a:avLst/>
              </a:prstGeom>
              <a:solidFill>
                <a:srgbClr val="6CA644"/>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bwMode="auto">
              <a:xfrm flipV="1">
                <a:off x="3084017" y="4085626"/>
                <a:ext cx="3926243" cy="96684"/>
              </a:xfrm>
              <a:prstGeom prst="rect">
                <a:avLst/>
              </a:prstGeom>
              <a:solidFill>
                <a:srgbClr val="0070C0">
                  <a:alpha val="77000"/>
                </a:srgbClr>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8" name="Curved Connector 7"/>
            <p:cNvCxnSpPr/>
            <p:nvPr/>
          </p:nvCxnSpPr>
          <p:spPr>
            <a:xfrm flipV="1">
              <a:off x="6624497" y="2398344"/>
              <a:ext cx="436187" cy="333996"/>
            </a:xfrm>
            <a:prstGeom prst="curvedConnector3">
              <a:avLst>
                <a:gd name="adj1" fmla="val 50000"/>
              </a:avLst>
            </a:prstGeom>
            <a:noFill/>
            <a:ln w="6350" cap="flat" cmpd="sng" algn="ctr">
              <a:solidFill>
                <a:sysClr val="windowText" lastClr="000000"/>
              </a:solidFill>
              <a:prstDash val="solid"/>
              <a:miter lim="800000"/>
              <a:headEnd type="oval"/>
            </a:ln>
            <a:effectLst/>
          </p:spPr>
        </p:cxnSp>
        <p:sp>
          <p:nvSpPr>
            <p:cNvPr id="9" name="TextBox 88"/>
            <p:cNvSpPr txBox="1">
              <a:spLocks noChangeArrowheads="1"/>
            </p:cNvSpPr>
            <p:nvPr/>
          </p:nvSpPr>
          <p:spPr bwMode="auto">
            <a:xfrm>
              <a:off x="6992356" y="2089203"/>
              <a:ext cx="116050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ctr" defTabSz="3686083" rtl="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4037FB"/>
                  </a:solidFill>
                  <a:effectLst/>
                  <a:uLnTx/>
                  <a:uFillTx/>
                  <a:latin typeface="Calibri" panose="020F0502020204030204" pitchFamily="34" charset="0"/>
                  <a:ea typeface="+mn-ea"/>
                  <a:cs typeface="+mn-cs"/>
                </a:rPr>
                <a:t>Joining Layer A</a:t>
              </a:r>
            </a:p>
          </p:txBody>
        </p:sp>
        <p:cxnSp>
          <p:nvCxnSpPr>
            <p:cNvPr id="10" name="Curved Connector 9"/>
            <p:cNvCxnSpPr/>
            <p:nvPr/>
          </p:nvCxnSpPr>
          <p:spPr>
            <a:xfrm rot="16200000" flipV="1">
              <a:off x="5136942" y="2400990"/>
              <a:ext cx="272708" cy="143757"/>
            </a:xfrm>
            <a:prstGeom prst="curvedConnector3">
              <a:avLst>
                <a:gd name="adj1" fmla="val 50000"/>
              </a:avLst>
            </a:prstGeom>
            <a:noFill/>
            <a:ln w="6350" cap="flat" cmpd="sng" algn="ctr">
              <a:solidFill>
                <a:sysClr val="windowText" lastClr="000000"/>
              </a:solidFill>
              <a:prstDash val="solid"/>
              <a:miter lim="800000"/>
              <a:headEnd type="oval"/>
            </a:ln>
            <a:effectLst/>
          </p:spPr>
        </p:cxnSp>
        <p:sp>
          <p:nvSpPr>
            <p:cNvPr id="11" name="TextBox 86"/>
            <p:cNvSpPr txBox="1">
              <a:spLocks noChangeArrowheads="1"/>
            </p:cNvSpPr>
            <p:nvPr/>
          </p:nvSpPr>
          <p:spPr bwMode="auto">
            <a:xfrm>
              <a:off x="3510268" y="2079587"/>
              <a:ext cx="295144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l" defTabSz="3686083" rtl="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prstClr val="black"/>
                  </a:solidFill>
                  <a:effectLst/>
                  <a:uLnTx/>
                  <a:uFillTx/>
                  <a:latin typeface="Calibri" panose="020F0502020204030204" pitchFamily="34" charset="0"/>
                  <a:ea typeface="+mn-ea"/>
                  <a:cs typeface="+mn-cs"/>
                </a:rPr>
                <a:t>conventional materials (uncured)</a:t>
              </a:r>
            </a:p>
          </p:txBody>
        </p:sp>
        <p:grpSp>
          <p:nvGrpSpPr>
            <p:cNvPr id="12" name="Group 11"/>
            <p:cNvGrpSpPr/>
            <p:nvPr/>
          </p:nvGrpSpPr>
          <p:grpSpPr>
            <a:xfrm>
              <a:off x="2414325" y="2527492"/>
              <a:ext cx="1943454" cy="233216"/>
              <a:chOff x="3084017" y="4085626"/>
              <a:chExt cx="3926244" cy="387872"/>
            </a:xfrm>
          </p:grpSpPr>
          <p:sp>
            <p:nvSpPr>
              <p:cNvPr id="16" name="Rectangle 15"/>
              <p:cNvSpPr/>
              <p:nvPr/>
            </p:nvSpPr>
            <p:spPr bwMode="auto">
              <a:xfrm flipV="1">
                <a:off x="3084018" y="4095192"/>
                <a:ext cx="3926243" cy="378306"/>
              </a:xfrm>
              <a:prstGeom prst="rect">
                <a:avLst/>
              </a:prstGeom>
              <a:solidFill>
                <a:srgbClr val="6CA644"/>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bwMode="auto">
              <a:xfrm flipV="1">
                <a:off x="3084017" y="4085626"/>
                <a:ext cx="3926243" cy="96684"/>
              </a:xfrm>
              <a:prstGeom prst="rect">
                <a:avLst/>
              </a:prstGeom>
              <a:solidFill>
                <a:srgbClr val="0070C0">
                  <a:alpha val="77000"/>
                </a:srgbClr>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13" name="Curved Connector 12"/>
            <p:cNvCxnSpPr/>
            <p:nvPr/>
          </p:nvCxnSpPr>
          <p:spPr>
            <a:xfrm rot="10800000">
              <a:off x="2208273" y="2366932"/>
              <a:ext cx="369936" cy="191442"/>
            </a:xfrm>
            <a:prstGeom prst="curvedConnector3">
              <a:avLst>
                <a:gd name="adj1" fmla="val 50000"/>
              </a:avLst>
            </a:prstGeom>
            <a:noFill/>
            <a:ln w="6350" cap="flat" cmpd="sng" algn="ctr">
              <a:solidFill>
                <a:sysClr val="windowText" lastClr="000000"/>
              </a:solidFill>
              <a:prstDash val="solid"/>
              <a:miter lim="800000"/>
              <a:headEnd type="oval"/>
            </a:ln>
            <a:effectLst/>
          </p:spPr>
        </p:cxnSp>
        <p:sp>
          <p:nvSpPr>
            <p:cNvPr id="14" name="TextBox 88"/>
            <p:cNvSpPr txBox="1">
              <a:spLocks noChangeArrowheads="1"/>
            </p:cNvSpPr>
            <p:nvPr/>
          </p:nvSpPr>
          <p:spPr bwMode="auto">
            <a:xfrm>
              <a:off x="1103744" y="2082956"/>
              <a:ext cx="118837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ctr" defTabSz="3686083" rtl="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4037FB"/>
                  </a:solidFill>
                  <a:effectLst/>
                  <a:uLnTx/>
                  <a:uFillTx/>
                  <a:latin typeface="Calibri" panose="020F0502020204030204" pitchFamily="34" charset="0"/>
                  <a:ea typeface="+mn-ea"/>
                  <a:cs typeface="+mn-cs"/>
                </a:rPr>
                <a:t>Joining Layer A</a:t>
              </a:r>
            </a:p>
          </p:txBody>
        </p:sp>
        <p:cxnSp>
          <p:nvCxnSpPr>
            <p:cNvPr id="15" name="Curved Connector 14"/>
            <p:cNvCxnSpPr/>
            <p:nvPr/>
          </p:nvCxnSpPr>
          <p:spPr>
            <a:xfrm rot="5400000" flipH="1" flipV="1">
              <a:off x="4165154" y="2443972"/>
              <a:ext cx="339222" cy="156699"/>
            </a:xfrm>
            <a:prstGeom prst="curvedConnector3">
              <a:avLst>
                <a:gd name="adj1" fmla="val 50000"/>
              </a:avLst>
            </a:prstGeom>
            <a:noFill/>
            <a:ln w="6350" cap="flat" cmpd="sng" algn="ctr">
              <a:solidFill>
                <a:sysClr val="windowText" lastClr="000000"/>
              </a:solidFill>
              <a:prstDash val="solid"/>
              <a:miter lim="800000"/>
              <a:headEnd type="oval"/>
            </a:ln>
            <a:effectLst/>
          </p:spPr>
        </p:cxnSp>
      </p:grpSp>
      <p:grpSp>
        <p:nvGrpSpPr>
          <p:cNvPr id="5" name="Group 4"/>
          <p:cNvGrpSpPr/>
          <p:nvPr/>
        </p:nvGrpSpPr>
        <p:grpSpPr>
          <a:xfrm>
            <a:off x="2507365" y="2625709"/>
            <a:ext cx="7612612" cy="1868244"/>
            <a:chOff x="983365" y="2833794"/>
            <a:chExt cx="7612612" cy="1868244"/>
          </a:xfrm>
        </p:grpSpPr>
        <p:sp>
          <p:nvSpPr>
            <p:cNvPr id="75" name="Rectangle 74"/>
            <p:cNvSpPr/>
            <p:nvPr/>
          </p:nvSpPr>
          <p:spPr bwMode="auto">
            <a:xfrm>
              <a:off x="5246883" y="3612814"/>
              <a:ext cx="1951770" cy="242614"/>
            </a:xfrm>
            <a:prstGeom prst="rect">
              <a:avLst/>
            </a:prstGeom>
            <a:gradFill>
              <a:gsLst>
                <a:gs pos="0">
                  <a:srgbClr val="0070C0">
                    <a:alpha val="77000"/>
                  </a:srgbClr>
                </a:gs>
                <a:gs pos="60000">
                  <a:srgbClr val="ED7D31">
                    <a:lumMod val="75000"/>
                    <a:alpha val="96000"/>
                  </a:srgbClr>
                </a:gs>
              </a:gsLst>
              <a:lin ang="16200000" scaled="1"/>
            </a:gra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76" name="Oval 75"/>
            <p:cNvSpPr/>
            <p:nvPr/>
          </p:nvSpPr>
          <p:spPr bwMode="auto">
            <a:xfrm>
              <a:off x="7362910" y="3754366"/>
              <a:ext cx="914838" cy="947672"/>
            </a:xfrm>
            <a:prstGeom prst="ellipse">
              <a:avLst/>
            </a:prstGeom>
            <a:gradFill flip="none" rotWithShape="1">
              <a:gsLst>
                <a:gs pos="24000">
                  <a:srgbClr val="ED7D31">
                    <a:lumMod val="75000"/>
                  </a:srgbClr>
                </a:gs>
                <a:gs pos="100000">
                  <a:srgbClr val="0070C0">
                    <a:alpha val="70000"/>
                  </a:srgbClr>
                </a:gs>
              </a:gsLst>
              <a:lin ang="5400000" scaled="1"/>
              <a:tileRect/>
            </a:gradFill>
            <a:ln w="12700" cap="flat" cmpd="sng" algn="ctr">
              <a:solidFill>
                <a:srgbClr val="5B9BD5">
                  <a:shade val="50000"/>
                </a:srgbClr>
              </a:solid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86"/>
            <p:cNvSpPr txBox="1">
              <a:spLocks noChangeArrowheads="1"/>
            </p:cNvSpPr>
            <p:nvPr/>
          </p:nvSpPr>
          <p:spPr bwMode="auto">
            <a:xfrm>
              <a:off x="4107348" y="3280613"/>
              <a:ext cx="125471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ctr" defTabSz="3686083" rtl="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prstClr val="black"/>
                  </a:solidFill>
                  <a:effectLst/>
                  <a:uLnTx/>
                  <a:uFillTx/>
                  <a:latin typeface="Calibri" panose="020F0502020204030204" pitchFamily="34" charset="0"/>
                  <a:ea typeface="+mn-ea"/>
                  <a:cs typeface="+mn-cs"/>
                </a:rPr>
                <a:t>partially cured</a:t>
              </a:r>
            </a:p>
            <a:p>
              <a:pPr marL="0" marR="0" lvl="0" indent="0" algn="ctr" defTabSz="3686083" rtl="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prstClr val="black"/>
                  </a:solidFill>
                  <a:effectLst/>
                  <a:uLnTx/>
                  <a:uFillTx/>
                  <a:latin typeface="Calibri" panose="020F0502020204030204" pitchFamily="34" charset="0"/>
                  <a:ea typeface="+mn-ea"/>
                  <a:cs typeface="+mn-cs"/>
                </a:rPr>
                <a:t>surfaces</a:t>
              </a:r>
            </a:p>
          </p:txBody>
        </p:sp>
        <p:grpSp>
          <p:nvGrpSpPr>
            <p:cNvPr id="22" name="Group 21"/>
            <p:cNvGrpSpPr/>
            <p:nvPr/>
          </p:nvGrpSpPr>
          <p:grpSpPr>
            <a:xfrm>
              <a:off x="983365" y="2833794"/>
              <a:ext cx="5898547" cy="629831"/>
              <a:chOff x="415642" y="1309595"/>
              <a:chExt cx="6908635" cy="712137"/>
            </a:xfrm>
          </p:grpSpPr>
          <p:sp>
            <p:nvSpPr>
              <p:cNvPr id="40" name="Down Arrow 39"/>
              <p:cNvSpPr/>
              <p:nvPr/>
            </p:nvSpPr>
            <p:spPr>
              <a:xfrm>
                <a:off x="2746366" y="1309595"/>
                <a:ext cx="477195" cy="649490"/>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Down Arrow 40"/>
              <p:cNvSpPr/>
              <p:nvPr/>
            </p:nvSpPr>
            <p:spPr>
              <a:xfrm>
                <a:off x="3773288" y="1323475"/>
                <a:ext cx="477195" cy="649490"/>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Down Arrow 41"/>
              <p:cNvSpPr/>
              <p:nvPr/>
            </p:nvSpPr>
            <p:spPr>
              <a:xfrm>
                <a:off x="5619818" y="1335998"/>
                <a:ext cx="477195" cy="649490"/>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Down Arrow 42"/>
              <p:cNvSpPr/>
              <p:nvPr/>
            </p:nvSpPr>
            <p:spPr>
              <a:xfrm>
                <a:off x="6847082" y="1372242"/>
                <a:ext cx="477195" cy="649490"/>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p:cNvSpPr/>
              <p:nvPr/>
            </p:nvSpPr>
            <p:spPr>
              <a:xfrm>
                <a:off x="415642" y="1362211"/>
                <a:ext cx="2341629" cy="521997"/>
              </a:xfrm>
              <a:prstGeom prst="rect">
                <a:avLst/>
              </a:prstGeom>
              <a:noFill/>
            </p:spPr>
            <p:txBody>
              <a:bodyPr wrap="none" lIns="91440" tIns="45720" rIns="91440" bIns="4572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Primary Cure</a:t>
                </a:r>
              </a:p>
            </p:txBody>
          </p:sp>
        </p:grpSp>
        <p:sp>
          <p:nvSpPr>
            <p:cNvPr id="39" name="Oval 38"/>
            <p:cNvSpPr/>
            <p:nvPr/>
          </p:nvSpPr>
          <p:spPr bwMode="auto">
            <a:xfrm>
              <a:off x="7348750" y="3730973"/>
              <a:ext cx="936849" cy="970457"/>
            </a:xfrm>
            <a:prstGeom prst="ellipse">
              <a:avLst/>
            </a:prstGeom>
            <a:noFill/>
            <a:ln w="50800" cap="flat" cmpd="sng" algn="ctr">
              <a:solidFill>
                <a:schemeClr val="tx1"/>
              </a:solid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6870033" y="3674271"/>
              <a:ext cx="128974" cy="134762"/>
            </a:xfrm>
            <a:prstGeom prst="ellipse">
              <a:avLst/>
            </a:prstGeom>
            <a:noFill/>
            <a:ln w="38100" cap="flat" cmpd="sng" algn="ctr">
              <a:solidFill>
                <a:schemeClr val="tx1"/>
              </a:solid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cxnSp>
          <p:nvCxnSpPr>
            <p:cNvPr id="27" name="Straight Connector 26"/>
            <p:cNvCxnSpPr>
              <a:endCxn id="26" idx="5"/>
            </p:cNvCxnSpPr>
            <p:nvPr/>
          </p:nvCxnSpPr>
          <p:spPr>
            <a:xfrm flipH="1" flipV="1">
              <a:off x="6980119" y="3789297"/>
              <a:ext cx="510171" cy="91139"/>
            </a:xfrm>
            <a:prstGeom prst="line">
              <a:avLst/>
            </a:prstGeom>
            <a:noFill/>
            <a:ln w="38100" cap="flat" cmpd="sng" algn="ctr">
              <a:solidFill>
                <a:schemeClr val="tx1"/>
              </a:solidFill>
              <a:prstDash val="solid"/>
              <a:miter lim="800000"/>
            </a:ln>
            <a:effectLst/>
          </p:spPr>
        </p:cxnSp>
        <p:cxnSp>
          <p:nvCxnSpPr>
            <p:cNvPr id="28" name="Curved Connector 27"/>
            <p:cNvCxnSpPr>
              <a:cxnSpLocks/>
            </p:cNvCxnSpPr>
            <p:nvPr/>
          </p:nvCxnSpPr>
          <p:spPr>
            <a:xfrm rot="5400000" flipH="1" flipV="1">
              <a:off x="7050310" y="3510075"/>
              <a:ext cx="163934" cy="134523"/>
            </a:xfrm>
            <a:prstGeom prst="curvedConnector2">
              <a:avLst/>
            </a:prstGeom>
            <a:noFill/>
            <a:ln w="6350" cap="flat" cmpd="sng" algn="ctr">
              <a:solidFill>
                <a:sysClr val="windowText" lastClr="000000"/>
              </a:solidFill>
              <a:prstDash val="solid"/>
              <a:miter lim="800000"/>
              <a:headEnd type="oval"/>
            </a:ln>
            <a:effectLst/>
          </p:spPr>
        </p:cxnSp>
        <p:sp>
          <p:nvSpPr>
            <p:cNvPr id="29" name="TextBox 86"/>
            <p:cNvSpPr txBox="1">
              <a:spLocks noChangeArrowheads="1"/>
            </p:cNvSpPr>
            <p:nvPr/>
          </p:nvSpPr>
          <p:spPr bwMode="auto">
            <a:xfrm>
              <a:off x="7157763" y="3317575"/>
              <a:ext cx="143821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l" defTabSz="3686083" rtl="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prstClr val="black"/>
                  </a:solidFill>
                  <a:effectLst/>
                  <a:uLnTx/>
                  <a:uFillTx/>
                  <a:latin typeface="Calibri" panose="020F0502020204030204" pitchFamily="34" charset="0"/>
                  <a:ea typeface="+mn-ea"/>
                  <a:cs typeface="+mn-cs"/>
                </a:rPr>
                <a:t>cured laminate</a:t>
              </a:r>
            </a:p>
          </p:txBody>
        </p:sp>
        <p:sp>
          <p:nvSpPr>
            <p:cNvPr id="30" name="Rectangle 29"/>
            <p:cNvSpPr/>
            <p:nvPr/>
          </p:nvSpPr>
          <p:spPr bwMode="auto">
            <a:xfrm flipV="1">
              <a:off x="2144402" y="3609666"/>
              <a:ext cx="1951770" cy="242614"/>
            </a:xfrm>
            <a:prstGeom prst="rect">
              <a:avLst/>
            </a:prstGeom>
            <a:gradFill>
              <a:gsLst>
                <a:gs pos="0">
                  <a:srgbClr val="0070C0">
                    <a:alpha val="77000"/>
                  </a:srgbClr>
                </a:gs>
                <a:gs pos="60000">
                  <a:srgbClr val="ED7D31">
                    <a:lumMod val="75000"/>
                    <a:alpha val="96000"/>
                  </a:srgbClr>
                </a:gs>
              </a:gsLst>
              <a:lin ang="16200000" scaled="1"/>
            </a:gra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cxnSp>
          <p:nvCxnSpPr>
            <p:cNvPr id="31" name="Curved Connector 30"/>
            <p:cNvCxnSpPr/>
            <p:nvPr/>
          </p:nvCxnSpPr>
          <p:spPr>
            <a:xfrm rot="10800000">
              <a:off x="5127429" y="3654125"/>
              <a:ext cx="288106" cy="146010"/>
            </a:xfrm>
            <a:prstGeom prst="curvedConnector3">
              <a:avLst>
                <a:gd name="adj1" fmla="val 50000"/>
              </a:avLst>
            </a:prstGeom>
            <a:noFill/>
            <a:ln w="6350" cap="flat" cmpd="sng" algn="ctr">
              <a:solidFill>
                <a:sysClr val="windowText" lastClr="000000"/>
              </a:solidFill>
              <a:prstDash val="solid"/>
              <a:miter lim="800000"/>
              <a:headEnd type="oval"/>
            </a:ln>
            <a:effectLst/>
          </p:spPr>
        </p:cxnSp>
        <p:grpSp>
          <p:nvGrpSpPr>
            <p:cNvPr id="32" name="Group 31"/>
            <p:cNvGrpSpPr/>
            <p:nvPr/>
          </p:nvGrpSpPr>
          <p:grpSpPr>
            <a:xfrm flipV="1">
              <a:off x="1151041" y="3599450"/>
              <a:ext cx="936849" cy="970457"/>
              <a:chOff x="233287" y="3128564"/>
              <a:chExt cx="1789074" cy="1790388"/>
            </a:xfrm>
          </p:grpSpPr>
          <p:sp>
            <p:nvSpPr>
              <p:cNvPr id="36" name="Oval 35"/>
              <p:cNvSpPr/>
              <p:nvPr/>
            </p:nvSpPr>
            <p:spPr bwMode="auto">
              <a:xfrm>
                <a:off x="247736" y="3148268"/>
                <a:ext cx="1747040" cy="1748353"/>
              </a:xfrm>
              <a:prstGeom prst="ellipse">
                <a:avLst/>
              </a:prstGeom>
              <a:gradFill flip="none" rotWithShape="1">
                <a:gsLst>
                  <a:gs pos="24000">
                    <a:srgbClr val="ED7D31">
                      <a:lumMod val="75000"/>
                    </a:srgbClr>
                  </a:gs>
                  <a:gs pos="100000">
                    <a:srgbClr val="0070C0">
                      <a:alpha val="70000"/>
                    </a:srgbClr>
                  </a:gs>
                </a:gsLst>
                <a:lin ang="5400000" scaled="1"/>
                <a:tileRect/>
              </a:gradFill>
              <a:ln w="12700" cap="flat" cmpd="sng" algn="ctr">
                <a:solidFill>
                  <a:srgbClr val="5B9BD5">
                    <a:shade val="50000"/>
                  </a:srgbClr>
                </a:solid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37" name="Oval 36"/>
              <p:cNvSpPr/>
              <p:nvPr/>
            </p:nvSpPr>
            <p:spPr bwMode="auto">
              <a:xfrm>
                <a:off x="233287" y="3128564"/>
                <a:ext cx="1789074" cy="1790388"/>
              </a:xfrm>
              <a:prstGeom prst="ellipse">
                <a:avLst/>
              </a:prstGeom>
              <a:noFill/>
              <a:ln w="50800" cap="flat" cmpd="sng" algn="ctr">
                <a:solidFill>
                  <a:schemeClr val="tx1"/>
                </a:solid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sp>
          <p:nvSpPr>
            <p:cNvPr id="33" name="Oval 32"/>
            <p:cNvSpPr/>
            <p:nvPr/>
          </p:nvSpPr>
          <p:spPr>
            <a:xfrm>
              <a:off x="2592370" y="3654679"/>
              <a:ext cx="128974" cy="134762"/>
            </a:xfrm>
            <a:prstGeom prst="ellipse">
              <a:avLst/>
            </a:prstGeom>
            <a:noFill/>
            <a:ln w="38100" cap="flat" cmpd="sng" algn="ctr">
              <a:solidFill>
                <a:schemeClr val="tx1"/>
              </a:solid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cxnSp>
          <p:nvCxnSpPr>
            <p:cNvPr id="34" name="Straight Connector 33"/>
            <p:cNvCxnSpPr>
              <a:stCxn id="37" idx="6"/>
              <a:endCxn id="33" idx="3"/>
            </p:cNvCxnSpPr>
            <p:nvPr/>
          </p:nvCxnSpPr>
          <p:spPr>
            <a:xfrm flipV="1">
              <a:off x="2087890" y="3769704"/>
              <a:ext cx="523367" cy="314974"/>
            </a:xfrm>
            <a:prstGeom prst="line">
              <a:avLst/>
            </a:prstGeom>
            <a:noFill/>
            <a:ln w="38100" cap="flat" cmpd="sng" algn="ctr">
              <a:solidFill>
                <a:schemeClr val="tx1"/>
              </a:solidFill>
              <a:prstDash val="solid"/>
              <a:miter lim="800000"/>
            </a:ln>
            <a:effectLst/>
          </p:spPr>
        </p:cxnSp>
        <p:cxnSp>
          <p:nvCxnSpPr>
            <p:cNvPr id="35" name="Curved Connector 34"/>
            <p:cNvCxnSpPr/>
            <p:nvPr/>
          </p:nvCxnSpPr>
          <p:spPr>
            <a:xfrm>
              <a:off x="3894693" y="3638634"/>
              <a:ext cx="365424" cy="106706"/>
            </a:xfrm>
            <a:prstGeom prst="curvedConnector3">
              <a:avLst>
                <a:gd name="adj1" fmla="val 54451"/>
              </a:avLst>
            </a:prstGeom>
            <a:noFill/>
            <a:ln w="6350" cap="flat" cmpd="sng" algn="ctr">
              <a:solidFill>
                <a:sysClr val="windowText" lastClr="000000"/>
              </a:solidFill>
              <a:prstDash val="solid"/>
              <a:miter lim="800000"/>
              <a:headEnd type="oval"/>
            </a:ln>
            <a:effectLst/>
          </p:spPr>
        </p:cxnSp>
      </p:grpSp>
      <p:grpSp>
        <p:nvGrpSpPr>
          <p:cNvPr id="45" name="Group 44"/>
          <p:cNvGrpSpPr>
            <a:grpSpLocks noChangeAspect="1"/>
          </p:cNvGrpSpPr>
          <p:nvPr/>
        </p:nvGrpSpPr>
        <p:grpSpPr>
          <a:xfrm>
            <a:off x="2361891" y="5383768"/>
            <a:ext cx="6606801" cy="1231353"/>
            <a:chOff x="-766403" y="4296761"/>
            <a:chExt cx="8437743" cy="1572595"/>
          </a:xfrm>
        </p:grpSpPr>
        <p:grpSp>
          <p:nvGrpSpPr>
            <p:cNvPr id="46" name="Group 45"/>
            <p:cNvGrpSpPr/>
            <p:nvPr/>
          </p:nvGrpSpPr>
          <p:grpSpPr bwMode="auto">
            <a:xfrm flipV="1">
              <a:off x="3099338" y="5104671"/>
              <a:ext cx="2286001" cy="274320"/>
              <a:chOff x="21104549" y="11571467"/>
              <a:chExt cx="4746534" cy="457200"/>
            </a:xfrm>
            <a:solidFill>
              <a:srgbClr val="ED7D31">
                <a:lumMod val="75000"/>
              </a:srgbClr>
            </a:solidFill>
          </p:grpSpPr>
          <p:sp>
            <p:nvSpPr>
              <p:cNvPr id="54" name="Rectangle 53"/>
              <p:cNvSpPr/>
              <p:nvPr/>
            </p:nvSpPr>
            <p:spPr>
              <a:xfrm>
                <a:off x="21104549" y="11571467"/>
                <a:ext cx="4746531" cy="457200"/>
              </a:xfrm>
              <a:prstGeom prst="rect">
                <a:avLst/>
              </a:prstGeom>
              <a:grp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55" name="Rectangle 54"/>
              <p:cNvSpPr/>
              <p:nvPr/>
            </p:nvSpPr>
            <p:spPr>
              <a:xfrm>
                <a:off x="21104552" y="11874501"/>
                <a:ext cx="4746531" cy="154166"/>
              </a:xfrm>
              <a:prstGeom prst="rect">
                <a:avLst/>
              </a:prstGeom>
              <a:grp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7" name="Group 46"/>
            <p:cNvGrpSpPr/>
            <p:nvPr/>
          </p:nvGrpSpPr>
          <p:grpSpPr bwMode="auto">
            <a:xfrm flipV="1">
              <a:off x="2574966" y="5368749"/>
              <a:ext cx="2286000" cy="274320"/>
              <a:chOff x="21104549" y="11571467"/>
              <a:chExt cx="4746531" cy="457200"/>
            </a:xfrm>
            <a:solidFill>
              <a:srgbClr val="ED7D31">
                <a:lumMod val="75000"/>
              </a:srgbClr>
            </a:solidFill>
          </p:grpSpPr>
          <p:sp>
            <p:nvSpPr>
              <p:cNvPr id="52" name="Rectangle 51"/>
              <p:cNvSpPr/>
              <p:nvPr/>
            </p:nvSpPr>
            <p:spPr>
              <a:xfrm>
                <a:off x="21104549" y="11571467"/>
                <a:ext cx="4746531" cy="457200"/>
              </a:xfrm>
              <a:prstGeom prst="rect">
                <a:avLst/>
              </a:prstGeom>
              <a:grp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53" name="Rectangle 52"/>
              <p:cNvSpPr/>
              <p:nvPr/>
            </p:nvSpPr>
            <p:spPr>
              <a:xfrm>
                <a:off x="21104549" y="11874500"/>
                <a:ext cx="4746531" cy="154167"/>
              </a:xfrm>
              <a:prstGeom prst="rect">
                <a:avLst/>
              </a:prstGeom>
              <a:grp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sp>
          <p:nvSpPr>
            <p:cNvPr id="48" name="TextBox 47"/>
            <p:cNvSpPr txBox="1"/>
            <p:nvPr/>
          </p:nvSpPr>
          <p:spPr>
            <a:xfrm>
              <a:off x="5385340" y="4965295"/>
              <a:ext cx="2286000" cy="904061"/>
            </a:xfrm>
            <a:prstGeom prst="rect">
              <a:avLst/>
            </a:prstGeom>
            <a:noFill/>
          </p:spPr>
          <p:txBody>
            <a:bodyPr wrap="square" rtlCol="0">
              <a:spAutoFit/>
            </a:bodyPr>
            <a:lstStyle/>
            <a:p>
              <a:pPr marL="0" marR="0" lvl="0" indent="0" algn="l" defTabSz="3686083"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Co-cured structure</a:t>
              </a:r>
            </a:p>
          </p:txBody>
        </p:sp>
        <p:sp>
          <p:nvSpPr>
            <p:cNvPr id="49" name="Down Arrow 48"/>
            <p:cNvSpPr/>
            <p:nvPr/>
          </p:nvSpPr>
          <p:spPr>
            <a:xfrm>
              <a:off x="3453141" y="4329305"/>
              <a:ext cx="477195" cy="649490"/>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Down Arrow 49"/>
            <p:cNvSpPr/>
            <p:nvPr/>
          </p:nvSpPr>
          <p:spPr>
            <a:xfrm>
              <a:off x="4662596" y="4329305"/>
              <a:ext cx="477195" cy="649490"/>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Rectangle 50"/>
            <p:cNvSpPr/>
            <p:nvPr/>
          </p:nvSpPr>
          <p:spPr>
            <a:xfrm>
              <a:off x="-766403" y="4296761"/>
              <a:ext cx="3079464" cy="589605"/>
            </a:xfrm>
            <a:prstGeom prst="rect">
              <a:avLst/>
            </a:prstGeom>
            <a:noFill/>
          </p:spPr>
          <p:txBody>
            <a:bodyPr wrap="none" lIns="91440" tIns="45720" rIns="91440" bIns="4572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a:ea typeface="+mn-ea"/>
                  <a:cs typeface="+mn-cs"/>
                </a:rPr>
                <a:t>Secondary Cure</a:t>
              </a:r>
            </a:p>
          </p:txBody>
        </p:sp>
      </p:grpSp>
      <p:grpSp>
        <p:nvGrpSpPr>
          <p:cNvPr id="87" name="Group 86"/>
          <p:cNvGrpSpPr/>
          <p:nvPr/>
        </p:nvGrpSpPr>
        <p:grpSpPr>
          <a:xfrm>
            <a:off x="1841243" y="4057849"/>
            <a:ext cx="6956459" cy="1479578"/>
            <a:chOff x="317242" y="4057849"/>
            <a:chExt cx="6956459" cy="1479578"/>
          </a:xfrm>
        </p:grpSpPr>
        <p:grpSp>
          <p:nvGrpSpPr>
            <p:cNvPr id="85" name="Group 84"/>
            <p:cNvGrpSpPr/>
            <p:nvPr/>
          </p:nvGrpSpPr>
          <p:grpSpPr>
            <a:xfrm>
              <a:off x="317242" y="4057849"/>
              <a:ext cx="6956459" cy="1479578"/>
              <a:chOff x="217505" y="4562819"/>
              <a:chExt cx="6956459" cy="1479578"/>
            </a:xfrm>
          </p:grpSpPr>
          <p:pic>
            <p:nvPicPr>
              <p:cNvPr id="57" name="Picture 2" descr="Image result for parallel clam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a:off x="3305627" y="4180008"/>
                <a:ext cx="1325919" cy="2091542"/>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p:cNvGrpSpPr/>
              <p:nvPr/>
            </p:nvGrpSpPr>
            <p:grpSpPr>
              <a:xfrm>
                <a:off x="3375585" y="4899650"/>
                <a:ext cx="2201719" cy="457782"/>
                <a:chOff x="6632192" y="5803689"/>
                <a:chExt cx="2201719" cy="518489"/>
              </a:xfrm>
            </p:grpSpPr>
            <p:sp>
              <p:nvSpPr>
                <p:cNvPr id="81" name="Rectangle 80"/>
                <p:cNvSpPr/>
                <p:nvPr/>
              </p:nvSpPr>
              <p:spPr bwMode="auto">
                <a:xfrm flipV="1">
                  <a:off x="6632192" y="6101191"/>
                  <a:ext cx="1841554" cy="220987"/>
                </a:xfrm>
                <a:prstGeom prst="rect">
                  <a:avLst/>
                </a:prstGeom>
                <a:gradFill>
                  <a:gsLst>
                    <a:gs pos="12000">
                      <a:srgbClr val="00B050"/>
                    </a:gs>
                    <a:gs pos="27000">
                      <a:srgbClr val="0070C0"/>
                    </a:gs>
                    <a:gs pos="60000">
                      <a:srgbClr val="ED7D31">
                        <a:lumMod val="75000"/>
                      </a:srgbClr>
                    </a:gs>
                  </a:gsLst>
                  <a:lin ang="16200000" scaled="1"/>
                </a:gra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83" name="Rectangle 82"/>
                <p:cNvSpPr/>
                <p:nvPr/>
              </p:nvSpPr>
              <p:spPr bwMode="auto">
                <a:xfrm>
                  <a:off x="6992357" y="5803689"/>
                  <a:ext cx="1841554" cy="220986"/>
                </a:xfrm>
                <a:prstGeom prst="rect">
                  <a:avLst/>
                </a:prstGeom>
                <a:gradFill>
                  <a:gsLst>
                    <a:gs pos="12000">
                      <a:srgbClr val="00B050"/>
                    </a:gs>
                    <a:gs pos="27000">
                      <a:srgbClr val="0070C0"/>
                    </a:gs>
                    <a:gs pos="60000">
                      <a:srgbClr val="ED7D31">
                        <a:lumMod val="75000"/>
                      </a:srgbClr>
                    </a:gs>
                  </a:gsLst>
                  <a:lin ang="16200000" scaled="1"/>
                </a:gra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84" name="Rectangle 83"/>
                <p:cNvSpPr/>
                <p:nvPr/>
              </p:nvSpPr>
              <p:spPr bwMode="auto">
                <a:xfrm>
                  <a:off x="6992357" y="6020095"/>
                  <a:ext cx="1481389" cy="91440"/>
                </a:xfrm>
                <a:prstGeom prst="rect">
                  <a:avLst/>
                </a:prstGeom>
                <a:gradFill>
                  <a:gsLst>
                    <a:gs pos="0">
                      <a:srgbClr val="00B050"/>
                    </a:gs>
                    <a:gs pos="53000">
                      <a:srgbClr val="FFFF00"/>
                    </a:gs>
                    <a:gs pos="100000">
                      <a:srgbClr val="00B050"/>
                    </a:gs>
                  </a:gsLst>
                  <a:lin ang="16200000" scaled="1"/>
                </a:gra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sp>
            <p:nvSpPr>
              <p:cNvPr id="65" name="TextBox 88"/>
              <p:cNvSpPr txBox="1">
                <a:spLocks noChangeArrowheads="1"/>
              </p:cNvSpPr>
              <p:nvPr/>
            </p:nvSpPr>
            <p:spPr bwMode="auto">
              <a:xfrm>
                <a:off x="5777481" y="4593568"/>
                <a:ext cx="139648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7200">
                    <a:solidFill>
                      <a:schemeClr val="tx1"/>
                    </a:solidFill>
                    <a:latin typeface="Calibri" panose="020F0502020204030204" pitchFamily="34" charset="0"/>
                  </a:defRPr>
                </a:lvl1pPr>
                <a:lvl2pPr marL="742950" indent="-285750">
                  <a:defRPr sz="7200">
                    <a:solidFill>
                      <a:schemeClr val="tx1"/>
                    </a:solidFill>
                    <a:latin typeface="Calibri" panose="020F0502020204030204" pitchFamily="34" charset="0"/>
                  </a:defRPr>
                </a:lvl2pPr>
                <a:lvl3pPr marL="1143000" indent="-228600">
                  <a:defRPr sz="7200">
                    <a:solidFill>
                      <a:schemeClr val="tx1"/>
                    </a:solidFill>
                    <a:latin typeface="Calibri" panose="020F0502020204030204" pitchFamily="34" charset="0"/>
                  </a:defRPr>
                </a:lvl3pPr>
                <a:lvl4pPr marL="1600200" indent="-228600">
                  <a:defRPr sz="7200">
                    <a:solidFill>
                      <a:schemeClr val="tx1"/>
                    </a:solidFill>
                    <a:latin typeface="Calibri" panose="020F0502020204030204" pitchFamily="34" charset="0"/>
                  </a:defRPr>
                </a:lvl4pPr>
                <a:lvl5pPr marL="2057400" indent="-228600">
                  <a:defRPr sz="7200">
                    <a:solidFill>
                      <a:schemeClr val="tx1"/>
                    </a:solidFill>
                    <a:latin typeface="Calibri" panose="020F0502020204030204" pitchFamily="34" charset="0"/>
                  </a:defRPr>
                </a:lvl5pPr>
                <a:lvl6pPr marL="2514600" indent="-228600" defTabSz="3686175" fontAlgn="base">
                  <a:spcBef>
                    <a:spcPct val="0"/>
                  </a:spcBef>
                  <a:spcAft>
                    <a:spcPct val="0"/>
                  </a:spcAft>
                  <a:defRPr sz="7200">
                    <a:solidFill>
                      <a:schemeClr val="tx1"/>
                    </a:solidFill>
                    <a:latin typeface="Calibri" panose="020F0502020204030204" pitchFamily="34" charset="0"/>
                  </a:defRPr>
                </a:lvl6pPr>
                <a:lvl7pPr marL="2971800" indent="-228600" defTabSz="3686175" fontAlgn="base">
                  <a:spcBef>
                    <a:spcPct val="0"/>
                  </a:spcBef>
                  <a:spcAft>
                    <a:spcPct val="0"/>
                  </a:spcAft>
                  <a:defRPr sz="7200">
                    <a:solidFill>
                      <a:schemeClr val="tx1"/>
                    </a:solidFill>
                    <a:latin typeface="Calibri" panose="020F0502020204030204" pitchFamily="34" charset="0"/>
                  </a:defRPr>
                </a:lvl7pPr>
                <a:lvl8pPr marL="3429000" indent="-228600" defTabSz="3686175" fontAlgn="base">
                  <a:spcBef>
                    <a:spcPct val="0"/>
                  </a:spcBef>
                  <a:spcAft>
                    <a:spcPct val="0"/>
                  </a:spcAft>
                  <a:defRPr sz="7200">
                    <a:solidFill>
                      <a:schemeClr val="tx1"/>
                    </a:solidFill>
                    <a:latin typeface="Calibri" panose="020F0502020204030204" pitchFamily="34" charset="0"/>
                  </a:defRPr>
                </a:lvl8pPr>
                <a:lvl9pPr marL="3886200" indent="-228600" defTabSz="3686175" fontAlgn="base">
                  <a:spcBef>
                    <a:spcPct val="0"/>
                  </a:spcBef>
                  <a:spcAft>
                    <a:spcPct val="0"/>
                  </a:spcAft>
                  <a:defRPr sz="7200">
                    <a:solidFill>
                      <a:schemeClr val="tx1"/>
                    </a:solidFill>
                    <a:latin typeface="Calibri" panose="020F0502020204030204" pitchFamily="34" charset="0"/>
                  </a:defRPr>
                </a:lvl9pPr>
              </a:lstStyle>
              <a:p>
                <a:pPr marL="0" marR="0" lvl="0" indent="0" algn="ctr" defTabSz="3686083" rtl="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prstClr val="black"/>
                    </a:solidFill>
                    <a:effectLst/>
                    <a:uLnTx/>
                    <a:uFillTx/>
                    <a:latin typeface="Calibri" panose="020F0502020204030204" pitchFamily="34" charset="0"/>
                    <a:ea typeface="+mn-ea"/>
                    <a:cs typeface="+mn-cs"/>
                  </a:rPr>
                  <a:t>partially cured interface</a:t>
                </a:r>
              </a:p>
            </p:txBody>
          </p:sp>
          <p:cxnSp>
            <p:nvCxnSpPr>
              <p:cNvPr id="69" name="Curved Connector 68"/>
              <p:cNvCxnSpPr/>
              <p:nvPr/>
            </p:nvCxnSpPr>
            <p:spPr>
              <a:xfrm flipV="1">
                <a:off x="5304094" y="4771723"/>
                <a:ext cx="502920" cy="313163"/>
              </a:xfrm>
              <a:prstGeom prst="curvedConnector3">
                <a:avLst>
                  <a:gd name="adj1" fmla="val 50000"/>
                </a:avLst>
              </a:prstGeom>
              <a:noFill/>
              <a:ln w="6350" cap="flat" cmpd="sng" algn="ctr">
                <a:solidFill>
                  <a:sysClr val="windowText" lastClr="000000"/>
                </a:solidFill>
                <a:prstDash val="solid"/>
                <a:miter lim="800000"/>
                <a:headEnd type="oval"/>
              </a:ln>
              <a:effectLst/>
            </p:spPr>
          </p:cxnSp>
          <p:cxnSp>
            <p:nvCxnSpPr>
              <p:cNvPr id="59" name="Straight Connector 58"/>
              <p:cNvCxnSpPr/>
              <p:nvPr/>
            </p:nvCxnSpPr>
            <p:spPr>
              <a:xfrm>
                <a:off x="5136859" y="5199886"/>
                <a:ext cx="742493" cy="231783"/>
              </a:xfrm>
              <a:prstGeom prst="line">
                <a:avLst/>
              </a:prstGeom>
              <a:noFill/>
              <a:ln w="38100" cap="flat" cmpd="sng" algn="ctr">
                <a:solidFill>
                  <a:schemeClr val="tx1"/>
                </a:solidFill>
                <a:prstDash val="solid"/>
                <a:miter lim="800000"/>
              </a:ln>
              <a:effectLst/>
            </p:spPr>
          </p:cxnSp>
          <p:grpSp>
            <p:nvGrpSpPr>
              <p:cNvPr id="60" name="Group 59"/>
              <p:cNvGrpSpPr/>
              <p:nvPr/>
            </p:nvGrpSpPr>
            <p:grpSpPr>
              <a:xfrm>
                <a:off x="5836684" y="5158450"/>
                <a:ext cx="883946" cy="883947"/>
                <a:chOff x="160403" y="4827477"/>
                <a:chExt cx="1789074" cy="1790387"/>
              </a:xfrm>
            </p:grpSpPr>
            <p:sp>
              <p:nvSpPr>
                <p:cNvPr id="63" name="Oval 62"/>
                <p:cNvSpPr/>
                <p:nvPr/>
              </p:nvSpPr>
              <p:spPr bwMode="auto">
                <a:xfrm>
                  <a:off x="174853" y="4847180"/>
                  <a:ext cx="1747040" cy="1748354"/>
                </a:xfrm>
                <a:prstGeom prst="ellipse">
                  <a:avLst/>
                </a:prstGeom>
                <a:gradFill flip="none" rotWithShape="1">
                  <a:gsLst>
                    <a:gs pos="48000">
                      <a:srgbClr val="FFFF00"/>
                    </a:gs>
                    <a:gs pos="11000">
                      <a:srgbClr val="ED7D31">
                        <a:lumMod val="75000"/>
                        <a:alpha val="90000"/>
                      </a:srgbClr>
                    </a:gs>
                    <a:gs pos="77000">
                      <a:srgbClr val="0070C0">
                        <a:alpha val="80000"/>
                      </a:srgbClr>
                    </a:gs>
                    <a:gs pos="22000">
                      <a:srgbClr val="0070C0">
                        <a:alpha val="80000"/>
                      </a:srgbClr>
                    </a:gs>
                    <a:gs pos="64000">
                      <a:srgbClr val="00B050">
                        <a:alpha val="85000"/>
                      </a:srgbClr>
                    </a:gs>
                    <a:gs pos="32000">
                      <a:srgbClr val="00B050">
                        <a:alpha val="85000"/>
                      </a:srgbClr>
                    </a:gs>
                    <a:gs pos="89000">
                      <a:srgbClr val="ED7D31">
                        <a:lumMod val="75000"/>
                        <a:alpha val="90000"/>
                      </a:srgbClr>
                    </a:gs>
                  </a:gsLst>
                  <a:lin ang="5400000" scaled="1"/>
                  <a:tileRect/>
                </a:gradFill>
                <a:ln w="12700" cap="flat" cmpd="sng" algn="ctr">
                  <a:solidFill>
                    <a:srgbClr val="5B9BD5">
                      <a:shade val="50000"/>
                    </a:srgbClr>
                  </a:solid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64" name="Oval 63"/>
                <p:cNvSpPr/>
                <p:nvPr/>
              </p:nvSpPr>
              <p:spPr bwMode="auto">
                <a:xfrm>
                  <a:off x="160403" y="4827477"/>
                  <a:ext cx="1789074" cy="1790387"/>
                </a:xfrm>
                <a:prstGeom prst="ellipse">
                  <a:avLst/>
                </a:prstGeom>
                <a:noFill/>
                <a:ln w="50800" cap="flat" cmpd="sng" algn="ctr">
                  <a:solidFill>
                    <a:schemeClr val="tx1"/>
                  </a:solid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sp>
            <p:nvSpPr>
              <p:cNvPr id="61" name="Oval 60"/>
              <p:cNvSpPr/>
              <p:nvPr/>
            </p:nvSpPr>
            <p:spPr>
              <a:xfrm>
                <a:off x="4836245" y="4978899"/>
                <a:ext cx="301581" cy="301581"/>
              </a:xfrm>
              <a:prstGeom prst="ellipse">
                <a:avLst/>
              </a:prstGeom>
              <a:noFill/>
              <a:ln w="38100" cap="flat" cmpd="sng" algn="ctr">
                <a:solidFill>
                  <a:schemeClr val="tx1"/>
                </a:solid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217505" y="4915759"/>
                <a:ext cx="2961390" cy="461665"/>
              </a:xfrm>
              <a:prstGeom prst="rect">
                <a:avLst/>
              </a:prstGeom>
              <a:noFill/>
            </p:spPr>
            <p:txBody>
              <a:bodyPr wrap="square" lIns="91440" tIns="45720" rIns="91440" bIns="4572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Assembly with</a:t>
                </a:r>
                <a:endParaRPr kumimoji="0" lang="en-US" sz="2400" b="1" i="0" u="none" strike="noStrike" kern="1200" cap="none" spc="0" normalizeH="0" baseline="0" noProof="0">
                  <a:ln w="0"/>
                  <a:solidFill>
                    <a:srgbClr val="FFFF00"/>
                  </a:solidFill>
                  <a:effectLst>
                    <a:outerShdw blurRad="38100" dist="38100" dir="2700000" algn="tl">
                      <a:srgbClr val="000000">
                        <a:alpha val="43137"/>
                      </a:srgbClr>
                    </a:outerShdw>
                  </a:effectLst>
                  <a:uLnTx/>
                  <a:uFillTx/>
                  <a:latin typeface="Arial"/>
                  <a:ea typeface="+mn-ea"/>
                  <a:cs typeface="+mn-cs"/>
                </a:endParaRPr>
              </a:p>
            </p:txBody>
          </p:sp>
        </p:grpSp>
        <p:sp>
          <p:nvSpPr>
            <p:cNvPr id="86" name="Rectangle 85"/>
            <p:cNvSpPr/>
            <p:nvPr/>
          </p:nvSpPr>
          <p:spPr>
            <a:xfrm>
              <a:off x="780246" y="4754917"/>
              <a:ext cx="249138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31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Arial"/>
                  <a:ea typeface="+mn-ea"/>
                  <a:cs typeface="+mn-cs"/>
                </a:rPr>
                <a:t>Joining Layer B</a:t>
              </a:r>
            </a:p>
          </p:txBody>
        </p:sp>
      </p:grpSp>
    </p:spTree>
    <p:custDataLst>
      <p:tags r:id="rId1"/>
    </p:custDataLst>
    <p:extLst>
      <p:ext uri="{BB962C8B-B14F-4D97-AF65-F5344CB8AC3E}">
        <p14:creationId xmlns:p14="http://schemas.microsoft.com/office/powerpoint/2010/main" val="249803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xit" presetSubtype="2" fill="hold" grpId="0" nodeType="clickEffect">
                                  <p:stCondLst>
                                    <p:cond delay="0"/>
                                  </p:stCondLst>
                                  <p:childTnLst>
                                    <p:animEffect transition="out" filter="wipe(right)">
                                      <p:cBhvr>
                                        <p:cTn id="10" dur="500"/>
                                        <p:tgtEl>
                                          <p:spTgt spid="78"/>
                                        </p:tgtEl>
                                      </p:cBhvr>
                                    </p:animEffect>
                                    <p:set>
                                      <p:cBhvr>
                                        <p:cTn id="11" dur="1" fill="hold">
                                          <p:stCondLst>
                                            <p:cond delay="499"/>
                                          </p:stCondLst>
                                        </p:cTn>
                                        <p:tgtEl>
                                          <p:spTgt spid="78"/>
                                        </p:tgtEl>
                                        <p:attrNameLst>
                                          <p:attrName>style.visibility</p:attrName>
                                        </p:attrNameLst>
                                      </p:cBhvr>
                                      <p:to>
                                        <p:strVal val="hidden"/>
                                      </p:to>
                                    </p:set>
                                  </p:childTnLst>
                                </p:cTn>
                              </p:par>
                              <p:par>
                                <p:cTn id="12" presetID="22" presetClass="entr" presetSubtype="2"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righ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up)">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6" grpId="0" animBg="1"/>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AERoBOND VS </a:t>
            </a:r>
            <a:r>
              <a:rPr lang="en-US" err="1"/>
              <a:t>SoA</a:t>
            </a:r>
            <a:endParaRPr lang="en-US"/>
          </a:p>
        </p:txBody>
      </p:sp>
      <p:grpSp>
        <p:nvGrpSpPr>
          <p:cNvPr id="47" name="Group 46"/>
          <p:cNvGrpSpPr/>
          <p:nvPr/>
        </p:nvGrpSpPr>
        <p:grpSpPr>
          <a:xfrm>
            <a:off x="2220703" y="1782562"/>
            <a:ext cx="7880624" cy="856825"/>
            <a:chOff x="875816" y="1933393"/>
            <a:chExt cx="7880624" cy="856825"/>
          </a:xfrm>
        </p:grpSpPr>
        <p:grpSp>
          <p:nvGrpSpPr>
            <p:cNvPr id="5" name="Group 4"/>
            <p:cNvGrpSpPr/>
            <p:nvPr/>
          </p:nvGrpSpPr>
          <p:grpSpPr>
            <a:xfrm>
              <a:off x="875816" y="2078122"/>
              <a:ext cx="2921775" cy="712096"/>
              <a:chOff x="2563093" y="3006122"/>
              <a:chExt cx="4602064" cy="846157"/>
            </a:xfrm>
          </p:grpSpPr>
          <p:sp>
            <p:nvSpPr>
              <p:cNvPr id="75" name="Rectangle 74"/>
              <p:cNvSpPr/>
              <p:nvPr/>
            </p:nvSpPr>
            <p:spPr bwMode="auto">
              <a:xfrm>
                <a:off x="5213387" y="3609664"/>
                <a:ext cx="1951770" cy="242614"/>
              </a:xfrm>
              <a:prstGeom prst="rect">
                <a:avLst/>
              </a:prstGeom>
              <a:gradFill>
                <a:gsLst>
                  <a:gs pos="0">
                    <a:srgbClr val="0070C0">
                      <a:alpha val="77000"/>
                    </a:srgbClr>
                  </a:gs>
                  <a:gs pos="60000">
                    <a:srgbClr val="ED7D31">
                      <a:lumMod val="75000"/>
                      <a:alpha val="96000"/>
                    </a:srgbClr>
                  </a:gs>
                </a:gsLst>
                <a:lin ang="16200000" scaled="1"/>
              </a:gra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a:ea typeface="+mn-ea"/>
                    <a:cs typeface="+mn-cs"/>
                  </a:rPr>
                  <a:t>Component</a:t>
                </a:r>
              </a:p>
            </p:txBody>
          </p:sp>
          <p:grpSp>
            <p:nvGrpSpPr>
              <p:cNvPr id="22" name="Group 21"/>
              <p:cNvGrpSpPr/>
              <p:nvPr/>
            </p:nvGrpSpPr>
            <p:grpSpPr>
              <a:xfrm>
                <a:off x="2805856" y="3006122"/>
                <a:ext cx="4100717" cy="543275"/>
                <a:chOff x="2550206" y="1504445"/>
                <a:chExt cx="4802946" cy="614270"/>
              </a:xfrm>
            </p:grpSpPr>
            <p:sp>
              <p:nvSpPr>
                <p:cNvPr id="40" name="Down Arrow 39"/>
                <p:cNvSpPr/>
                <p:nvPr/>
              </p:nvSpPr>
              <p:spPr>
                <a:xfrm>
                  <a:off x="2550206" y="1504445"/>
                  <a:ext cx="506071" cy="614270"/>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Down Arrow 40"/>
                <p:cNvSpPr/>
                <p:nvPr/>
              </p:nvSpPr>
              <p:spPr>
                <a:xfrm>
                  <a:off x="3773288" y="1504445"/>
                  <a:ext cx="506071" cy="614270"/>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Down Arrow 41"/>
                <p:cNvSpPr/>
                <p:nvPr/>
              </p:nvSpPr>
              <p:spPr>
                <a:xfrm>
                  <a:off x="5619817" y="1504445"/>
                  <a:ext cx="506071" cy="614270"/>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Down Arrow 42"/>
                <p:cNvSpPr/>
                <p:nvPr/>
              </p:nvSpPr>
              <p:spPr>
                <a:xfrm>
                  <a:off x="6847081" y="1504445"/>
                  <a:ext cx="506071" cy="614270"/>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0" name="Rectangle 29"/>
              <p:cNvSpPr/>
              <p:nvPr/>
            </p:nvSpPr>
            <p:spPr bwMode="auto">
              <a:xfrm rot="10800000" flipV="1">
                <a:off x="2563093" y="3609665"/>
                <a:ext cx="1951772" cy="242614"/>
              </a:xfrm>
              <a:prstGeom prst="rect">
                <a:avLst/>
              </a:prstGeom>
              <a:gradFill>
                <a:gsLst>
                  <a:gs pos="100000">
                    <a:srgbClr val="0070C0">
                      <a:alpha val="77000"/>
                    </a:srgbClr>
                  </a:gs>
                  <a:gs pos="41000">
                    <a:srgbClr val="ED7D31">
                      <a:lumMod val="75000"/>
                      <a:alpha val="96000"/>
                    </a:srgbClr>
                  </a:gs>
                </a:gsLst>
                <a:lin ang="16200000" scaled="1"/>
              </a:gra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a:ea typeface="+mn-ea"/>
                    <a:cs typeface="+mn-cs"/>
                  </a:rPr>
                  <a:t>Component</a:t>
                </a:r>
              </a:p>
            </p:txBody>
          </p:sp>
        </p:grpSp>
        <p:sp>
          <p:nvSpPr>
            <p:cNvPr id="148" name="Rectangle 147"/>
            <p:cNvSpPr/>
            <p:nvPr/>
          </p:nvSpPr>
          <p:spPr bwMode="auto">
            <a:xfrm rot="10800000" flipV="1">
              <a:off x="5808327" y="2586032"/>
              <a:ext cx="1243584" cy="201168"/>
            </a:xfrm>
            <a:prstGeom prst="rect">
              <a:avLst/>
            </a:prstGeom>
            <a:solidFill>
              <a:srgbClr val="ED7D31">
                <a:lumMod val="75000"/>
              </a:srgbClr>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a:ea typeface="+mn-ea"/>
                  <a:cs typeface="+mn-cs"/>
                </a:rPr>
                <a:t>Component</a:t>
              </a:r>
            </a:p>
          </p:txBody>
        </p:sp>
        <p:sp>
          <p:nvSpPr>
            <p:cNvPr id="147" name="Rectangle 146"/>
            <p:cNvSpPr/>
            <p:nvPr/>
          </p:nvSpPr>
          <p:spPr bwMode="auto">
            <a:xfrm rot="10800000" flipV="1">
              <a:off x="7512856" y="2586031"/>
              <a:ext cx="1243584" cy="201168"/>
            </a:xfrm>
            <a:prstGeom prst="rect">
              <a:avLst/>
            </a:prstGeom>
            <a:solidFill>
              <a:srgbClr val="ED7D31">
                <a:lumMod val="75000"/>
              </a:srgbClr>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a:ea typeface="+mn-ea"/>
                  <a:cs typeface="+mn-cs"/>
                </a:rPr>
                <a:t>Component</a:t>
              </a:r>
            </a:p>
          </p:txBody>
        </p:sp>
        <p:grpSp>
          <p:nvGrpSpPr>
            <p:cNvPr id="118" name="Group 117"/>
            <p:cNvGrpSpPr/>
            <p:nvPr/>
          </p:nvGrpSpPr>
          <p:grpSpPr>
            <a:xfrm>
              <a:off x="4074692" y="1933393"/>
              <a:ext cx="4566141" cy="707885"/>
              <a:chOff x="-1070555" y="1237902"/>
              <a:chExt cx="8423709" cy="951083"/>
            </a:xfrm>
          </p:grpSpPr>
          <p:sp>
            <p:nvSpPr>
              <p:cNvPr id="129" name="Down Arrow 128"/>
              <p:cNvSpPr/>
              <p:nvPr/>
            </p:nvSpPr>
            <p:spPr>
              <a:xfrm>
                <a:off x="2393289" y="1432328"/>
                <a:ext cx="506071" cy="614274"/>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0" name="Down Arrow 129"/>
              <p:cNvSpPr/>
              <p:nvPr/>
            </p:nvSpPr>
            <p:spPr>
              <a:xfrm>
                <a:off x="3420210" y="1432328"/>
                <a:ext cx="506071" cy="614274"/>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1" name="Down Arrow 130"/>
              <p:cNvSpPr/>
              <p:nvPr/>
            </p:nvSpPr>
            <p:spPr>
              <a:xfrm>
                <a:off x="5619818" y="1432328"/>
                <a:ext cx="506071" cy="614274"/>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2" name="Down Arrow 131"/>
              <p:cNvSpPr/>
              <p:nvPr/>
            </p:nvSpPr>
            <p:spPr>
              <a:xfrm>
                <a:off x="6847083" y="1432328"/>
                <a:ext cx="506071" cy="614274"/>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3" name="Rectangle 132"/>
              <p:cNvSpPr/>
              <p:nvPr/>
            </p:nvSpPr>
            <p:spPr>
              <a:xfrm>
                <a:off x="-1070555" y="1237902"/>
                <a:ext cx="2475811" cy="951083"/>
              </a:xfrm>
              <a:prstGeom prst="rect">
                <a:avLst/>
              </a:prstGeom>
              <a:noFill/>
            </p:spPr>
            <p:txBody>
              <a:bodyPr wrap="none" lIns="91440" tIns="45720" rIns="91440" bIns="4572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Primary </a:t>
                </a:r>
                <a:br>
                  <a:rPr kumimoji="0" lang="en-US" sz="20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br>
                <a:r>
                  <a:rPr kumimoji="0" lang="en-US" sz="20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Cure</a:t>
                </a:r>
                <a:r>
                  <a:rPr kumimoji="0" lang="en-US" sz="16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 (~6 h)</a:t>
                </a:r>
              </a:p>
            </p:txBody>
          </p:sp>
        </p:grpSp>
      </p:grpSp>
      <p:grpSp>
        <p:nvGrpSpPr>
          <p:cNvPr id="55" name="Group 54"/>
          <p:cNvGrpSpPr/>
          <p:nvPr/>
        </p:nvGrpSpPr>
        <p:grpSpPr>
          <a:xfrm>
            <a:off x="1669125" y="4273995"/>
            <a:ext cx="8626882" cy="1158933"/>
            <a:chOff x="324238" y="4189150"/>
            <a:chExt cx="8626882" cy="1158933"/>
          </a:xfrm>
        </p:grpSpPr>
        <p:sp>
          <p:nvSpPr>
            <p:cNvPr id="54" name="Rectangle 53"/>
            <p:cNvSpPr/>
            <p:nvPr/>
          </p:nvSpPr>
          <p:spPr bwMode="auto">
            <a:xfrm flipV="1">
              <a:off x="1702240" y="4852246"/>
              <a:ext cx="1136410" cy="182880"/>
            </a:xfrm>
            <a:prstGeom prst="rect">
              <a:avLst/>
            </a:prstGeom>
            <a:solidFill>
              <a:srgbClr val="ED7D31">
                <a:lumMod val="75000"/>
              </a:srgbClr>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52" name="Rectangle 51"/>
            <p:cNvSpPr/>
            <p:nvPr/>
          </p:nvSpPr>
          <p:spPr bwMode="auto">
            <a:xfrm flipV="1">
              <a:off x="1436769" y="5033676"/>
              <a:ext cx="1136411" cy="180762"/>
            </a:xfrm>
            <a:prstGeom prst="rect">
              <a:avLst/>
            </a:prstGeom>
            <a:solidFill>
              <a:srgbClr val="ED7D31">
                <a:lumMod val="75000"/>
              </a:srgbClr>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48" name="TextBox 47"/>
            <p:cNvSpPr txBox="1"/>
            <p:nvPr/>
          </p:nvSpPr>
          <p:spPr>
            <a:xfrm>
              <a:off x="324238" y="4693083"/>
              <a:ext cx="1136410" cy="646331"/>
            </a:xfrm>
            <a:prstGeom prst="rect">
              <a:avLst/>
            </a:prstGeom>
            <a:noFill/>
          </p:spPr>
          <p:txBody>
            <a:bodyPr wrap="square" rtlCol="0">
              <a:spAutoFit/>
            </a:bodyPr>
            <a:lstStyle/>
            <a:p>
              <a:pPr marL="0" marR="0" lvl="0" indent="0" algn="ctr" defTabSz="368608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Co-cured structure</a:t>
              </a:r>
            </a:p>
          </p:txBody>
        </p:sp>
        <p:sp>
          <p:nvSpPr>
            <p:cNvPr id="49" name="Down Arrow 48"/>
            <p:cNvSpPr/>
            <p:nvPr/>
          </p:nvSpPr>
          <p:spPr>
            <a:xfrm>
              <a:off x="1868524" y="4349038"/>
              <a:ext cx="274320" cy="457200"/>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Down Arrow 49"/>
            <p:cNvSpPr/>
            <p:nvPr/>
          </p:nvSpPr>
          <p:spPr>
            <a:xfrm>
              <a:off x="2469765" y="4347223"/>
              <a:ext cx="274320" cy="457200"/>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Rectangle 50"/>
            <p:cNvSpPr/>
            <p:nvPr/>
          </p:nvSpPr>
          <p:spPr>
            <a:xfrm>
              <a:off x="2898666" y="4189150"/>
              <a:ext cx="1351652" cy="646331"/>
            </a:xfrm>
            <a:prstGeom prst="rect">
              <a:avLst/>
            </a:prstGeom>
            <a:noFill/>
          </p:spPr>
          <p:txBody>
            <a:bodyPr wrap="none" lIns="91440" tIns="45720" rIns="91440" bIns="4572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Secondary </a:t>
              </a:r>
              <a:br>
                <a:rPr kumimoji="0" lang="en-US" sz="18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br>
              <a:r>
                <a:rPr kumimoji="0" lang="en-US" sz="18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Cure </a:t>
              </a:r>
              <a:r>
                <a:rPr kumimoji="0" lang="en-US" sz="14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(~4 h)</a:t>
              </a:r>
            </a:p>
          </p:txBody>
        </p:sp>
        <p:sp>
          <p:nvSpPr>
            <p:cNvPr id="108" name="TextBox 107"/>
            <p:cNvSpPr txBox="1"/>
            <p:nvPr/>
          </p:nvSpPr>
          <p:spPr>
            <a:xfrm>
              <a:off x="7814710" y="4701752"/>
              <a:ext cx="1136410" cy="646331"/>
            </a:xfrm>
            <a:prstGeom prst="rect">
              <a:avLst/>
            </a:prstGeom>
            <a:noFill/>
          </p:spPr>
          <p:txBody>
            <a:bodyPr wrap="square" rtlCol="0">
              <a:spAutoFit/>
            </a:bodyPr>
            <a:lstStyle/>
            <a:p>
              <a:pPr marL="0" marR="0" lvl="0" indent="0" algn="ctr" defTabSz="368608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Bonded structure</a:t>
              </a:r>
            </a:p>
          </p:txBody>
        </p:sp>
        <p:sp>
          <p:nvSpPr>
            <p:cNvPr id="109" name="Down Arrow 108"/>
            <p:cNvSpPr/>
            <p:nvPr/>
          </p:nvSpPr>
          <p:spPr>
            <a:xfrm>
              <a:off x="6885535" y="4329284"/>
              <a:ext cx="274320" cy="457200"/>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0" name="Down Arrow 109"/>
            <p:cNvSpPr/>
            <p:nvPr/>
          </p:nvSpPr>
          <p:spPr>
            <a:xfrm>
              <a:off x="7486776" y="4329284"/>
              <a:ext cx="274320" cy="457200"/>
            </a:xfrm>
            <a:prstGeom prst="downArrow">
              <a:avLst/>
            </a:prstGeom>
            <a:gradFill>
              <a:gsLst>
                <a:gs pos="0">
                  <a:srgbClr val="FFFF00"/>
                </a:gs>
                <a:gs pos="100000">
                  <a:srgbClr val="FF0000"/>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1" name="Rectangle 110"/>
            <p:cNvSpPr/>
            <p:nvPr/>
          </p:nvSpPr>
          <p:spPr>
            <a:xfrm>
              <a:off x="5189886" y="4204442"/>
              <a:ext cx="1220206" cy="646331"/>
            </a:xfrm>
            <a:prstGeom prst="rect">
              <a:avLst/>
            </a:prstGeom>
            <a:noFill/>
          </p:spPr>
          <p:txBody>
            <a:bodyPr wrap="none" lIns="91440" tIns="45720" rIns="91440" bIns="4572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Adhesive </a:t>
              </a:r>
              <a:br>
                <a:rPr kumimoji="0" lang="en-US" sz="18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br>
              <a:r>
                <a:rPr kumimoji="0" lang="en-US" sz="18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Cure </a:t>
              </a:r>
              <a:r>
                <a:rPr kumimoji="0" lang="en-US" sz="14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(~4 h)</a:t>
              </a:r>
            </a:p>
          </p:txBody>
        </p:sp>
        <p:grpSp>
          <p:nvGrpSpPr>
            <p:cNvPr id="21" name="Group 20"/>
            <p:cNvGrpSpPr/>
            <p:nvPr/>
          </p:nvGrpSpPr>
          <p:grpSpPr>
            <a:xfrm>
              <a:off x="6487645" y="4840194"/>
              <a:ext cx="1358420" cy="402507"/>
              <a:chOff x="6630520" y="4992594"/>
              <a:chExt cx="1358420" cy="402507"/>
            </a:xfrm>
          </p:grpSpPr>
          <p:sp>
            <p:nvSpPr>
              <p:cNvPr id="115" name="Rectangle 114"/>
              <p:cNvSpPr/>
              <p:nvPr/>
            </p:nvSpPr>
            <p:spPr bwMode="auto">
              <a:xfrm flipV="1">
                <a:off x="6852530" y="4992594"/>
                <a:ext cx="1136410" cy="160418"/>
              </a:xfrm>
              <a:prstGeom prst="rect">
                <a:avLst/>
              </a:prstGeom>
              <a:solidFill>
                <a:srgbClr val="ED7D31">
                  <a:lumMod val="75000"/>
                </a:srgbClr>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112" name="Rectangle 111"/>
              <p:cNvSpPr/>
              <p:nvPr/>
            </p:nvSpPr>
            <p:spPr bwMode="auto">
              <a:xfrm flipV="1">
                <a:off x="6630520" y="5214339"/>
                <a:ext cx="1136410" cy="180762"/>
              </a:xfrm>
              <a:prstGeom prst="rect">
                <a:avLst/>
              </a:prstGeom>
              <a:solidFill>
                <a:srgbClr val="ED7D31">
                  <a:lumMod val="75000"/>
                </a:srgbClr>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52" name="Rectangle 151"/>
              <p:cNvSpPr/>
              <p:nvPr/>
            </p:nvSpPr>
            <p:spPr bwMode="auto">
              <a:xfrm>
                <a:off x="6852530" y="5153013"/>
                <a:ext cx="914400" cy="67943"/>
              </a:xfrm>
              <a:prstGeom prst="rect">
                <a:avLst/>
              </a:prstGeom>
              <a:solidFill>
                <a:srgbClr val="461E64"/>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46" name="Group 45"/>
          <p:cNvGrpSpPr/>
          <p:nvPr/>
        </p:nvGrpSpPr>
        <p:grpSpPr>
          <a:xfrm>
            <a:off x="2240553" y="1142678"/>
            <a:ext cx="7850726" cy="733750"/>
            <a:chOff x="895665" y="1142677"/>
            <a:chExt cx="7850726" cy="733750"/>
          </a:xfrm>
        </p:grpSpPr>
        <p:sp>
          <p:nvSpPr>
            <p:cNvPr id="19" name="Rectangle 18"/>
            <p:cNvSpPr/>
            <p:nvPr/>
          </p:nvSpPr>
          <p:spPr>
            <a:xfrm>
              <a:off x="1324119" y="1148486"/>
              <a:ext cx="159851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srgbClr val="000000"/>
                  </a:solidFill>
                  <a:effectLst/>
                  <a:uLnTx/>
                  <a:uFillTx/>
                  <a:latin typeface="Arial"/>
                  <a:ea typeface="+mn-ea"/>
                  <a:cs typeface="+mn-cs"/>
                </a:rPr>
                <a:t>AERoBOND</a:t>
              </a:r>
            </a:p>
          </p:txBody>
        </p:sp>
        <p:sp>
          <p:nvSpPr>
            <p:cNvPr id="77" name="Rectangle 76"/>
            <p:cNvSpPr/>
            <p:nvPr/>
          </p:nvSpPr>
          <p:spPr>
            <a:xfrm>
              <a:off x="5980890" y="1142677"/>
              <a:ext cx="2765501" cy="400110"/>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srgbClr val="000000"/>
                  </a:solidFill>
                  <a:effectLst/>
                  <a:uLnTx/>
                  <a:uFillTx/>
                  <a:latin typeface="Arial"/>
                  <a:ea typeface="+mn-ea"/>
                  <a:cs typeface="+mn-cs"/>
                </a:rPr>
                <a:t>State-of-the-Art (</a:t>
              </a:r>
              <a:r>
                <a:rPr kumimoji="0" lang="en-US" sz="2000" b="0" i="0" u="sng" strike="noStrike" kern="1200" cap="none" spc="0" normalizeH="0" baseline="0" noProof="0" err="1">
                  <a:ln>
                    <a:noFill/>
                  </a:ln>
                  <a:solidFill>
                    <a:srgbClr val="000000"/>
                  </a:solidFill>
                  <a:effectLst/>
                  <a:uLnTx/>
                  <a:uFillTx/>
                  <a:latin typeface="Arial"/>
                  <a:ea typeface="+mn-ea"/>
                  <a:cs typeface="+mn-cs"/>
                </a:rPr>
                <a:t>SoA</a:t>
              </a:r>
              <a:r>
                <a:rPr kumimoji="0" lang="en-US" sz="2000" b="0" i="0" u="sng" strike="noStrike" kern="1200" cap="none" spc="0" normalizeH="0" baseline="0" noProof="0">
                  <a:ln>
                    <a:noFill/>
                  </a:ln>
                  <a:solidFill>
                    <a:srgbClr val="000000"/>
                  </a:solidFill>
                  <a:effectLst/>
                  <a:uLnTx/>
                  <a:uFillTx/>
                  <a:latin typeface="Arial"/>
                  <a:ea typeface="+mn-ea"/>
                  <a:cs typeface="+mn-cs"/>
                </a:rPr>
                <a:t>)</a:t>
              </a:r>
            </a:p>
          </p:txBody>
        </p:sp>
        <p:grpSp>
          <p:nvGrpSpPr>
            <p:cNvPr id="39" name="Group 38"/>
            <p:cNvGrpSpPr/>
            <p:nvPr/>
          </p:nvGrpSpPr>
          <p:grpSpPr>
            <a:xfrm>
              <a:off x="895665" y="1670414"/>
              <a:ext cx="7803853" cy="206013"/>
              <a:chOff x="895665" y="1670414"/>
              <a:chExt cx="7803853" cy="206013"/>
            </a:xfrm>
          </p:grpSpPr>
          <p:grpSp>
            <p:nvGrpSpPr>
              <p:cNvPr id="4" name="Group 3"/>
              <p:cNvGrpSpPr/>
              <p:nvPr/>
            </p:nvGrpSpPr>
            <p:grpSpPr>
              <a:xfrm>
                <a:off x="895665" y="1675317"/>
                <a:ext cx="2910739" cy="201110"/>
                <a:chOff x="2414325" y="2527484"/>
                <a:chExt cx="4584682" cy="238971"/>
              </a:xfrm>
            </p:grpSpPr>
            <p:grpSp>
              <p:nvGrpSpPr>
                <p:cNvPr id="71" name="Group 70"/>
                <p:cNvGrpSpPr/>
                <p:nvPr/>
              </p:nvGrpSpPr>
              <p:grpSpPr>
                <a:xfrm flipV="1">
                  <a:off x="5055553" y="2533235"/>
                  <a:ext cx="1943454" cy="233220"/>
                  <a:chOff x="3084017" y="4085626"/>
                  <a:chExt cx="3926244" cy="387878"/>
                </a:xfrm>
              </p:grpSpPr>
              <p:sp>
                <p:nvSpPr>
                  <p:cNvPr id="72" name="Rectangle 71"/>
                  <p:cNvSpPr/>
                  <p:nvPr/>
                </p:nvSpPr>
                <p:spPr bwMode="auto">
                  <a:xfrm flipV="1">
                    <a:off x="3084017" y="4095199"/>
                    <a:ext cx="3926244" cy="378305"/>
                  </a:xfrm>
                  <a:prstGeom prst="rect">
                    <a:avLst/>
                  </a:prstGeom>
                  <a:solidFill>
                    <a:srgbClr val="6CA644"/>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a:ea typeface="+mn-ea"/>
                        <a:cs typeface="+mn-cs"/>
                      </a:rPr>
                      <a:t>Preform</a:t>
                    </a:r>
                  </a:p>
                </p:txBody>
              </p:sp>
              <p:sp>
                <p:nvSpPr>
                  <p:cNvPr id="73" name="Rectangle 72"/>
                  <p:cNvSpPr/>
                  <p:nvPr/>
                </p:nvSpPr>
                <p:spPr bwMode="auto">
                  <a:xfrm flipV="1">
                    <a:off x="3084017" y="4085626"/>
                    <a:ext cx="3926243" cy="96684"/>
                  </a:xfrm>
                  <a:prstGeom prst="rect">
                    <a:avLst/>
                  </a:prstGeom>
                  <a:solidFill>
                    <a:srgbClr val="0070C0">
                      <a:alpha val="77000"/>
                    </a:srgbClr>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2" name="Group 11"/>
                <p:cNvGrpSpPr/>
                <p:nvPr/>
              </p:nvGrpSpPr>
              <p:grpSpPr>
                <a:xfrm>
                  <a:off x="2414325" y="2527484"/>
                  <a:ext cx="1943454" cy="233214"/>
                  <a:chOff x="3084017" y="4085626"/>
                  <a:chExt cx="3926244" cy="387870"/>
                </a:xfrm>
              </p:grpSpPr>
              <p:sp>
                <p:nvSpPr>
                  <p:cNvPr id="16" name="Rectangle 15"/>
                  <p:cNvSpPr/>
                  <p:nvPr/>
                </p:nvSpPr>
                <p:spPr bwMode="auto">
                  <a:xfrm rot="10800000" flipV="1">
                    <a:off x="3084017" y="4095189"/>
                    <a:ext cx="3926244" cy="378307"/>
                  </a:xfrm>
                  <a:prstGeom prst="rect">
                    <a:avLst/>
                  </a:prstGeom>
                  <a:solidFill>
                    <a:srgbClr val="6CA644"/>
                  </a:solidFill>
                  <a:ln w="12700" cap="flat" cmpd="sng" algn="ctr">
                    <a:noFill/>
                    <a:prstDash val="solid"/>
                    <a:miter lim="800000"/>
                  </a:ln>
                  <a:effectLst/>
                </p:spPr>
                <p:txBody>
                  <a:bodyPr vert="horz" anchor="ctr"/>
                  <a:lstStyle/>
                  <a:p>
                    <a:pPr marL="0" marR="0" lvl="0" indent="0" algn="ctr" defTabSz="368676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a:ea typeface="+mn-ea"/>
                        <a:cs typeface="+mn-cs"/>
                      </a:rPr>
                      <a:t>Preform</a:t>
                    </a:r>
                  </a:p>
                </p:txBody>
              </p:sp>
              <p:sp>
                <p:nvSpPr>
                  <p:cNvPr id="17" name="Rectangle 16"/>
                  <p:cNvSpPr/>
                  <p:nvPr/>
                </p:nvSpPr>
                <p:spPr bwMode="auto">
                  <a:xfrm flipV="1">
                    <a:off x="3084017" y="4085626"/>
                    <a:ext cx="3926243" cy="96684"/>
                  </a:xfrm>
                  <a:prstGeom prst="rect">
                    <a:avLst/>
                  </a:prstGeom>
                  <a:solidFill>
                    <a:srgbClr val="0070C0">
                      <a:alpha val="77000"/>
                    </a:srgbClr>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32" name="Group 31"/>
              <p:cNvGrpSpPr/>
              <p:nvPr/>
            </p:nvGrpSpPr>
            <p:grpSpPr>
              <a:xfrm>
                <a:off x="5788779" y="1670414"/>
                <a:ext cx="2910739" cy="201169"/>
                <a:chOff x="5931654" y="1892664"/>
                <a:chExt cx="2910739" cy="201169"/>
              </a:xfrm>
            </p:grpSpPr>
            <p:sp>
              <p:nvSpPr>
                <p:cNvPr id="121" name="Rectangle 120"/>
                <p:cNvSpPr/>
                <p:nvPr/>
              </p:nvSpPr>
              <p:spPr bwMode="auto">
                <a:xfrm>
                  <a:off x="7608526" y="1892664"/>
                  <a:ext cx="1233867" cy="201168"/>
                </a:xfrm>
                <a:prstGeom prst="rect">
                  <a:avLst/>
                </a:prstGeom>
                <a:solidFill>
                  <a:srgbClr val="6CA644"/>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a:ea typeface="+mn-ea"/>
                      <a:cs typeface="+mn-cs"/>
                    </a:rPr>
                    <a:t>Preform</a:t>
                  </a:r>
                </a:p>
              </p:txBody>
            </p:sp>
            <p:sp>
              <p:nvSpPr>
                <p:cNvPr id="123" name="Rectangle 122"/>
                <p:cNvSpPr/>
                <p:nvPr/>
              </p:nvSpPr>
              <p:spPr bwMode="auto">
                <a:xfrm rot="10800000" flipV="1">
                  <a:off x="5931654" y="1892665"/>
                  <a:ext cx="1233867" cy="201168"/>
                </a:xfrm>
                <a:prstGeom prst="rect">
                  <a:avLst/>
                </a:prstGeom>
                <a:solidFill>
                  <a:srgbClr val="6CA644"/>
                </a:solidFill>
                <a:ln w="12700" cap="flat" cmpd="sng" algn="ctr">
                  <a:noFill/>
                  <a:prstDash val="solid"/>
                  <a:miter lim="800000"/>
                </a:ln>
                <a:effectLst/>
              </p:spPr>
              <p:txBody>
                <a:bodyPr vert="horz" anchor="ctr"/>
                <a:lstStyle/>
                <a:p>
                  <a:pPr marL="0" marR="0" lvl="0" indent="0" algn="ctr" defTabSz="368676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a:ea typeface="+mn-ea"/>
                      <a:cs typeface="+mn-cs"/>
                    </a:rPr>
                    <a:t>Preform</a:t>
                  </a:r>
                </a:p>
              </p:txBody>
            </p:sp>
          </p:grpSp>
        </p:grpSp>
      </p:grpSp>
      <p:sp>
        <p:nvSpPr>
          <p:cNvPr id="127" name="Rectangle 126"/>
          <p:cNvSpPr/>
          <p:nvPr/>
        </p:nvSpPr>
        <p:spPr>
          <a:xfrm>
            <a:off x="4544171" y="6453342"/>
            <a:ext cx="2868142" cy="307777"/>
          </a:xfrm>
          <a:prstGeom prst="rect">
            <a:avLst/>
          </a:prstGeom>
          <a:noFill/>
        </p:spPr>
        <p:txBody>
          <a:bodyPr wrap="square" lIns="91440" tIns="45720" rIns="91440" bIns="4572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w="0"/>
                <a:solidFill>
                  <a:srgbClr val="000000"/>
                </a:solidFill>
                <a:effectLst/>
                <a:uLnTx/>
                <a:uFillTx/>
                <a:latin typeface="Arial"/>
                <a:ea typeface="+mn-ea"/>
                <a:cs typeface="+mn-cs"/>
              </a:rPr>
              <a:t>Cure/assembly times are notional</a:t>
            </a:r>
          </a:p>
        </p:txBody>
      </p:sp>
      <p:grpSp>
        <p:nvGrpSpPr>
          <p:cNvPr id="58" name="Group 57"/>
          <p:cNvGrpSpPr/>
          <p:nvPr/>
        </p:nvGrpSpPr>
        <p:grpSpPr>
          <a:xfrm>
            <a:off x="6280047" y="5484021"/>
            <a:ext cx="4169211" cy="696910"/>
            <a:chOff x="4935159" y="5418031"/>
            <a:chExt cx="4169211" cy="696910"/>
          </a:xfrm>
        </p:grpSpPr>
        <p:sp>
          <p:nvSpPr>
            <p:cNvPr id="153" name="Rectangle 152"/>
            <p:cNvSpPr/>
            <p:nvPr/>
          </p:nvSpPr>
          <p:spPr>
            <a:xfrm>
              <a:off x="4935159" y="5418031"/>
              <a:ext cx="1460732" cy="584775"/>
            </a:xfrm>
            <a:prstGeom prst="rect">
              <a:avLst/>
            </a:prstGeom>
            <a:noFill/>
          </p:spPr>
          <p:txBody>
            <a:bodyPr wrap="square" lIns="91440" tIns="45720" rIns="91440" bIns="4572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Install bolts </a:t>
              </a:r>
              <a:r>
                <a:rPr kumimoji="0" lang="en-US" sz="14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(~6 h)</a:t>
              </a:r>
              <a:endParaRPr kumimoji="0" lang="en-US" sz="1400" b="1" i="0" u="none" strike="noStrike" kern="1200" cap="none" spc="0" normalizeH="0" baseline="0" noProof="0">
                <a:ln w="0"/>
                <a:solidFill>
                  <a:srgbClr val="FFFF00"/>
                </a:solidFill>
                <a:effectLst>
                  <a:outerShdw blurRad="38100" dist="38100" dir="2700000" algn="tl">
                    <a:srgbClr val="000000">
                      <a:alpha val="43137"/>
                    </a:srgbClr>
                  </a:outerShdw>
                </a:effectLst>
                <a:uLnTx/>
                <a:uFillTx/>
                <a:latin typeface="Arial"/>
                <a:ea typeface="+mn-ea"/>
                <a:cs typeface="+mn-cs"/>
              </a:endParaRPr>
            </a:p>
          </p:txBody>
        </p:sp>
        <p:grpSp>
          <p:nvGrpSpPr>
            <p:cNvPr id="154" name="Group 153"/>
            <p:cNvGrpSpPr/>
            <p:nvPr/>
          </p:nvGrpSpPr>
          <p:grpSpPr>
            <a:xfrm>
              <a:off x="6343436" y="5600299"/>
              <a:ext cx="1358420" cy="402507"/>
              <a:chOff x="6630520" y="4992594"/>
              <a:chExt cx="1358420" cy="402507"/>
            </a:xfrm>
          </p:grpSpPr>
          <p:sp>
            <p:nvSpPr>
              <p:cNvPr id="155" name="Rectangle 154"/>
              <p:cNvSpPr/>
              <p:nvPr/>
            </p:nvSpPr>
            <p:spPr bwMode="auto">
              <a:xfrm flipV="1">
                <a:off x="6852530" y="4992594"/>
                <a:ext cx="1136410" cy="160418"/>
              </a:xfrm>
              <a:prstGeom prst="rect">
                <a:avLst/>
              </a:prstGeom>
              <a:solidFill>
                <a:srgbClr val="ED7D31">
                  <a:lumMod val="75000"/>
                </a:srgbClr>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156" name="Rectangle 155"/>
              <p:cNvSpPr/>
              <p:nvPr/>
            </p:nvSpPr>
            <p:spPr bwMode="auto">
              <a:xfrm flipV="1">
                <a:off x="6630520" y="5214339"/>
                <a:ext cx="1136410" cy="180762"/>
              </a:xfrm>
              <a:prstGeom prst="rect">
                <a:avLst/>
              </a:prstGeom>
              <a:solidFill>
                <a:srgbClr val="ED7D31">
                  <a:lumMod val="75000"/>
                </a:srgbClr>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57" name="Rectangle 156"/>
              <p:cNvSpPr/>
              <p:nvPr/>
            </p:nvSpPr>
            <p:spPr bwMode="auto">
              <a:xfrm>
                <a:off x="6852530" y="5153013"/>
                <a:ext cx="914400" cy="67943"/>
              </a:xfrm>
              <a:prstGeom prst="rect">
                <a:avLst/>
              </a:prstGeom>
              <a:solidFill>
                <a:srgbClr val="461E64"/>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sp>
          <p:nvSpPr>
            <p:cNvPr id="159" name="TextBox 158"/>
            <p:cNvSpPr txBox="1"/>
            <p:nvPr/>
          </p:nvSpPr>
          <p:spPr>
            <a:xfrm>
              <a:off x="7544234" y="5468610"/>
              <a:ext cx="1560136" cy="646331"/>
            </a:xfrm>
            <a:prstGeom prst="rect">
              <a:avLst/>
            </a:prstGeom>
            <a:noFill/>
          </p:spPr>
          <p:txBody>
            <a:bodyPr wrap="square" rtlCol="0">
              <a:spAutoFit/>
            </a:bodyPr>
            <a:lstStyle/>
            <a:p>
              <a:pPr marL="0" marR="0" lvl="0" indent="0" algn="ctr" defTabSz="368608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Bonded and </a:t>
              </a:r>
              <a:b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Bolted</a:t>
              </a:r>
            </a:p>
          </p:txBody>
        </p:sp>
        <p:grpSp>
          <p:nvGrpSpPr>
            <p:cNvPr id="25" name="Group 24"/>
            <p:cNvGrpSpPr/>
            <p:nvPr/>
          </p:nvGrpSpPr>
          <p:grpSpPr>
            <a:xfrm>
              <a:off x="6614405" y="5598733"/>
              <a:ext cx="211845" cy="465893"/>
              <a:chOff x="6827130" y="5751133"/>
              <a:chExt cx="211845" cy="465893"/>
            </a:xfrm>
          </p:grpSpPr>
          <p:sp>
            <p:nvSpPr>
              <p:cNvPr id="23" name="Isosceles Triangle 22"/>
              <p:cNvSpPr/>
              <p:nvPr/>
            </p:nvSpPr>
            <p:spPr>
              <a:xfrm flipV="1">
                <a:off x="6827130" y="5751133"/>
                <a:ext cx="211845" cy="81904"/>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p:cNvSpPr/>
              <p:nvPr/>
            </p:nvSpPr>
            <p:spPr>
              <a:xfrm>
                <a:off x="6896313" y="5787258"/>
                <a:ext cx="73479" cy="4297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0" name="Rectangle 159"/>
              <p:cNvSpPr/>
              <p:nvPr/>
            </p:nvSpPr>
            <p:spPr>
              <a:xfrm>
                <a:off x="6864472" y="6155405"/>
                <a:ext cx="137160" cy="457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61" name="Group 160"/>
            <p:cNvGrpSpPr/>
            <p:nvPr/>
          </p:nvGrpSpPr>
          <p:grpSpPr>
            <a:xfrm>
              <a:off x="7262875" y="5598733"/>
              <a:ext cx="211845" cy="465893"/>
              <a:chOff x="6827130" y="5751133"/>
              <a:chExt cx="211845" cy="465893"/>
            </a:xfrm>
          </p:grpSpPr>
          <p:sp>
            <p:nvSpPr>
              <p:cNvPr id="162" name="Isosceles Triangle 161"/>
              <p:cNvSpPr/>
              <p:nvPr/>
            </p:nvSpPr>
            <p:spPr>
              <a:xfrm flipV="1">
                <a:off x="6827130" y="5751133"/>
                <a:ext cx="211845" cy="81904"/>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3" name="Rectangle 162"/>
              <p:cNvSpPr/>
              <p:nvPr/>
            </p:nvSpPr>
            <p:spPr>
              <a:xfrm>
                <a:off x="6896313" y="5787258"/>
                <a:ext cx="73479" cy="4297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4" name="Rectangle 163"/>
              <p:cNvSpPr/>
              <p:nvPr/>
            </p:nvSpPr>
            <p:spPr>
              <a:xfrm>
                <a:off x="6864472" y="6155405"/>
                <a:ext cx="137160" cy="457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65" name="Group 164"/>
            <p:cNvGrpSpPr/>
            <p:nvPr/>
          </p:nvGrpSpPr>
          <p:grpSpPr>
            <a:xfrm>
              <a:off x="6938640" y="5598733"/>
              <a:ext cx="211845" cy="465893"/>
              <a:chOff x="6827130" y="5751133"/>
              <a:chExt cx="211845" cy="465893"/>
            </a:xfrm>
          </p:grpSpPr>
          <p:sp>
            <p:nvSpPr>
              <p:cNvPr id="166" name="Isosceles Triangle 165"/>
              <p:cNvSpPr/>
              <p:nvPr/>
            </p:nvSpPr>
            <p:spPr>
              <a:xfrm flipV="1">
                <a:off x="6827130" y="5751133"/>
                <a:ext cx="211845" cy="81904"/>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7" name="Rectangle 166"/>
              <p:cNvSpPr/>
              <p:nvPr/>
            </p:nvSpPr>
            <p:spPr>
              <a:xfrm>
                <a:off x="6896313" y="5787258"/>
                <a:ext cx="73479" cy="4297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8" name="Rectangle 167"/>
              <p:cNvSpPr/>
              <p:nvPr/>
            </p:nvSpPr>
            <p:spPr>
              <a:xfrm>
                <a:off x="6864472" y="6155405"/>
                <a:ext cx="137160" cy="457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grpSp>
        <p:nvGrpSpPr>
          <p:cNvPr id="60" name="Group 59"/>
          <p:cNvGrpSpPr/>
          <p:nvPr/>
        </p:nvGrpSpPr>
        <p:grpSpPr>
          <a:xfrm>
            <a:off x="2197611" y="5315409"/>
            <a:ext cx="7287189" cy="1301535"/>
            <a:chOff x="824442" y="5032598"/>
            <a:chExt cx="7287189" cy="1301535"/>
          </a:xfrm>
        </p:grpSpPr>
        <p:sp>
          <p:nvSpPr>
            <p:cNvPr id="88" name="Rectangle 87"/>
            <p:cNvSpPr/>
            <p:nvPr/>
          </p:nvSpPr>
          <p:spPr>
            <a:xfrm>
              <a:off x="824442" y="5032598"/>
              <a:ext cx="2249199" cy="400110"/>
            </a:xfrm>
            <a:prstGeom prst="rect">
              <a:avLst/>
            </a:prstGeom>
            <a:noFill/>
          </p:spPr>
          <p:txBody>
            <a:bodyPr wrap="square" lIns="91440" tIns="45720" rIns="91440" bIns="4572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Total Time: ~12 h</a:t>
              </a:r>
            </a:p>
          </p:txBody>
        </p:sp>
        <p:sp>
          <p:nvSpPr>
            <p:cNvPr id="158" name="Rectangle 157"/>
            <p:cNvSpPr/>
            <p:nvPr/>
          </p:nvSpPr>
          <p:spPr>
            <a:xfrm>
              <a:off x="5862432" y="5934023"/>
              <a:ext cx="2249199" cy="400110"/>
            </a:xfrm>
            <a:prstGeom prst="rect">
              <a:avLst/>
            </a:prstGeom>
            <a:noFill/>
          </p:spPr>
          <p:txBody>
            <a:bodyPr wrap="square" lIns="91440" tIns="45720" rIns="91440" bIns="4572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Total Time: ~20 h</a:t>
              </a:r>
            </a:p>
          </p:txBody>
        </p:sp>
        <p:sp>
          <p:nvSpPr>
            <p:cNvPr id="134" name="Rectangle 133"/>
            <p:cNvSpPr/>
            <p:nvPr/>
          </p:nvSpPr>
          <p:spPr>
            <a:xfrm>
              <a:off x="867383" y="5596220"/>
              <a:ext cx="2249199" cy="707886"/>
            </a:xfrm>
            <a:prstGeom prst="rect">
              <a:avLst/>
            </a:prstGeom>
            <a:noFill/>
            <a:ln w="38100">
              <a:solidFill>
                <a:srgbClr val="FF0000"/>
              </a:solidFill>
            </a:ln>
          </p:spPr>
          <p:txBody>
            <a:bodyPr wrap="square" lIns="91440" tIns="45720" rIns="91440" bIns="4572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FF0000"/>
                  </a:solidFill>
                  <a:effectLst>
                    <a:outerShdw blurRad="38100" dist="25400" dir="5400000" algn="ctr" rotWithShape="0">
                      <a:srgbClr val="6E747A">
                        <a:alpha val="43000"/>
                      </a:srgbClr>
                    </a:outerShdw>
                  </a:effectLst>
                  <a:uLnTx/>
                  <a:uFillTx/>
                  <a:latin typeface="Arial"/>
                  <a:ea typeface="+mn-ea"/>
                  <a:cs typeface="+mn-cs"/>
                </a:rPr>
                <a:t>AERoBOND is ~40% Faster!</a:t>
              </a:r>
            </a:p>
          </p:txBody>
        </p:sp>
      </p:grpSp>
      <p:grpSp>
        <p:nvGrpSpPr>
          <p:cNvPr id="3" name="Group 2"/>
          <p:cNvGrpSpPr/>
          <p:nvPr/>
        </p:nvGrpSpPr>
        <p:grpSpPr>
          <a:xfrm>
            <a:off x="2616105" y="3321760"/>
            <a:ext cx="7833153" cy="1240611"/>
            <a:chOff x="1092104" y="2897544"/>
            <a:chExt cx="7833153" cy="1240611"/>
          </a:xfrm>
        </p:grpSpPr>
        <p:grpSp>
          <p:nvGrpSpPr>
            <p:cNvPr id="53" name="Group 52"/>
            <p:cNvGrpSpPr/>
            <p:nvPr/>
          </p:nvGrpSpPr>
          <p:grpSpPr>
            <a:xfrm>
              <a:off x="1092104" y="2968636"/>
              <a:ext cx="7833153" cy="1169519"/>
              <a:chOff x="1167520" y="3138322"/>
              <a:chExt cx="7833153" cy="1169519"/>
            </a:xfrm>
          </p:grpSpPr>
          <p:grpSp>
            <p:nvGrpSpPr>
              <p:cNvPr id="85" name="Group 84"/>
              <p:cNvGrpSpPr/>
              <p:nvPr/>
            </p:nvGrpSpPr>
            <p:grpSpPr>
              <a:xfrm>
                <a:off x="1167520" y="3138322"/>
                <a:ext cx="1685291" cy="1115844"/>
                <a:chOff x="2922816" y="4562819"/>
                <a:chExt cx="2654488" cy="1325919"/>
              </a:xfrm>
            </p:grpSpPr>
            <p:pic>
              <p:nvPicPr>
                <p:cNvPr id="57" name="Picture 2" descr="Image result for parallel clam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a:off x="3305627" y="4180008"/>
                  <a:ext cx="1325919" cy="2091542"/>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p:cNvGrpSpPr/>
                <p:nvPr/>
              </p:nvGrpSpPr>
              <p:grpSpPr>
                <a:xfrm>
                  <a:off x="3375585" y="4899661"/>
                  <a:ext cx="2201719" cy="457783"/>
                  <a:chOff x="6632192" y="5803689"/>
                  <a:chExt cx="2201719" cy="518489"/>
                </a:xfrm>
              </p:grpSpPr>
              <p:sp>
                <p:nvSpPr>
                  <p:cNvPr id="81" name="Rectangle 80"/>
                  <p:cNvSpPr/>
                  <p:nvPr/>
                </p:nvSpPr>
                <p:spPr bwMode="auto">
                  <a:xfrm flipV="1">
                    <a:off x="6632192" y="6101191"/>
                    <a:ext cx="1841554" cy="220987"/>
                  </a:xfrm>
                  <a:prstGeom prst="rect">
                    <a:avLst/>
                  </a:prstGeom>
                  <a:gradFill>
                    <a:gsLst>
                      <a:gs pos="12000">
                        <a:srgbClr val="00B050"/>
                      </a:gs>
                      <a:gs pos="27000">
                        <a:srgbClr val="0070C0"/>
                      </a:gs>
                      <a:gs pos="60000">
                        <a:srgbClr val="ED7D31">
                          <a:lumMod val="75000"/>
                        </a:srgbClr>
                      </a:gs>
                    </a:gsLst>
                    <a:lin ang="16200000" scaled="1"/>
                  </a:gra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83" name="Rectangle 82"/>
                  <p:cNvSpPr/>
                  <p:nvPr/>
                </p:nvSpPr>
                <p:spPr bwMode="auto">
                  <a:xfrm>
                    <a:off x="6992357" y="5803689"/>
                    <a:ext cx="1841554" cy="220986"/>
                  </a:xfrm>
                  <a:prstGeom prst="rect">
                    <a:avLst/>
                  </a:prstGeom>
                  <a:gradFill>
                    <a:gsLst>
                      <a:gs pos="12000">
                        <a:srgbClr val="00B050"/>
                      </a:gs>
                      <a:gs pos="27000">
                        <a:srgbClr val="0070C0"/>
                      </a:gs>
                      <a:gs pos="60000">
                        <a:srgbClr val="ED7D31">
                          <a:lumMod val="75000"/>
                        </a:srgbClr>
                      </a:gs>
                    </a:gsLst>
                    <a:lin ang="16200000" scaled="1"/>
                  </a:gra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84" name="Rectangle 83"/>
                  <p:cNvSpPr/>
                  <p:nvPr/>
                </p:nvSpPr>
                <p:spPr bwMode="auto">
                  <a:xfrm>
                    <a:off x="6992357" y="6020095"/>
                    <a:ext cx="1481389" cy="91440"/>
                  </a:xfrm>
                  <a:prstGeom prst="rect">
                    <a:avLst/>
                  </a:prstGeom>
                  <a:gradFill>
                    <a:gsLst>
                      <a:gs pos="0">
                        <a:srgbClr val="00B050"/>
                      </a:gs>
                      <a:gs pos="53000">
                        <a:srgbClr val="FFFF00"/>
                      </a:gs>
                      <a:gs pos="100000">
                        <a:srgbClr val="00B050"/>
                      </a:gs>
                    </a:gsLst>
                    <a:lin ang="16200000" scaled="1"/>
                  </a:gra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93" name="Group 92"/>
              <p:cNvGrpSpPr/>
              <p:nvPr/>
            </p:nvGrpSpPr>
            <p:grpSpPr>
              <a:xfrm>
                <a:off x="3848924" y="3191997"/>
                <a:ext cx="5151749" cy="1115844"/>
                <a:chOff x="-641125" y="4057849"/>
                <a:chExt cx="8114479" cy="1325919"/>
              </a:xfrm>
            </p:grpSpPr>
            <p:grpSp>
              <p:nvGrpSpPr>
                <p:cNvPr id="94" name="Group 93"/>
                <p:cNvGrpSpPr/>
                <p:nvPr/>
              </p:nvGrpSpPr>
              <p:grpSpPr>
                <a:xfrm>
                  <a:off x="-641125" y="4057849"/>
                  <a:ext cx="6568155" cy="1325919"/>
                  <a:chOff x="-740862" y="4562819"/>
                  <a:chExt cx="6568155" cy="1325919"/>
                </a:xfrm>
              </p:grpSpPr>
              <p:pic>
                <p:nvPicPr>
                  <p:cNvPr id="96" name="Picture 2" descr="Image result for parallel clam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a:off x="3305627" y="4180008"/>
                    <a:ext cx="1325919" cy="2091542"/>
                  </a:xfrm>
                  <a:prstGeom prst="rect">
                    <a:avLst/>
                  </a:prstGeom>
                  <a:noFill/>
                  <a:extLst>
                    <a:ext uri="{909E8E84-426E-40DD-AFC4-6F175D3DCCD1}">
                      <a14:hiddenFill xmlns:a14="http://schemas.microsoft.com/office/drawing/2010/main">
                        <a:solidFill>
                          <a:srgbClr val="FFFFFF"/>
                        </a:solidFill>
                      </a14:hiddenFill>
                    </a:ext>
                  </a:extLst>
                </p:spPr>
              </p:pic>
              <p:grpSp>
                <p:nvGrpSpPr>
                  <p:cNvPr id="97" name="Group 96"/>
                  <p:cNvGrpSpPr/>
                  <p:nvPr/>
                </p:nvGrpSpPr>
                <p:grpSpPr>
                  <a:xfrm>
                    <a:off x="3375585" y="4899661"/>
                    <a:ext cx="2201719" cy="457783"/>
                    <a:chOff x="6632192" y="5803689"/>
                    <a:chExt cx="2201719" cy="518489"/>
                  </a:xfrm>
                </p:grpSpPr>
                <p:sp>
                  <p:nvSpPr>
                    <p:cNvPr id="103" name="Rectangle 102"/>
                    <p:cNvSpPr/>
                    <p:nvPr/>
                  </p:nvSpPr>
                  <p:spPr bwMode="auto">
                    <a:xfrm flipV="1">
                      <a:off x="6632192" y="6101191"/>
                      <a:ext cx="1841554" cy="220987"/>
                    </a:xfrm>
                    <a:prstGeom prst="rect">
                      <a:avLst/>
                    </a:prstGeom>
                    <a:solidFill>
                      <a:srgbClr val="C55A11"/>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104" name="Rectangle 103"/>
                    <p:cNvSpPr/>
                    <p:nvPr/>
                  </p:nvSpPr>
                  <p:spPr bwMode="auto">
                    <a:xfrm>
                      <a:off x="6992357" y="5803689"/>
                      <a:ext cx="1841554" cy="220986"/>
                    </a:xfrm>
                    <a:prstGeom prst="rect">
                      <a:avLst/>
                    </a:prstGeom>
                    <a:solidFill>
                      <a:srgbClr val="C55A11"/>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105" name="Rectangle 104"/>
                    <p:cNvSpPr/>
                    <p:nvPr/>
                  </p:nvSpPr>
                  <p:spPr bwMode="auto">
                    <a:xfrm>
                      <a:off x="6992357" y="6020095"/>
                      <a:ext cx="1481389" cy="91440"/>
                    </a:xfrm>
                    <a:prstGeom prst="rect">
                      <a:avLst/>
                    </a:prstGeom>
                    <a:solidFill>
                      <a:srgbClr val="C59EE2"/>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98" name="Curved Connector 97"/>
                  <p:cNvCxnSpPr/>
                  <p:nvPr/>
                </p:nvCxnSpPr>
                <p:spPr>
                  <a:xfrm>
                    <a:off x="5241066" y="5114962"/>
                    <a:ext cx="586227" cy="242482"/>
                  </a:xfrm>
                  <a:prstGeom prst="curvedConnector3">
                    <a:avLst>
                      <a:gd name="adj1" fmla="val 50000"/>
                    </a:avLst>
                  </a:prstGeom>
                  <a:noFill/>
                  <a:ln w="6350" cap="flat" cmpd="sng" algn="ctr">
                    <a:solidFill>
                      <a:sysClr val="windowText" lastClr="000000"/>
                    </a:solidFill>
                    <a:prstDash val="solid"/>
                    <a:miter lim="800000"/>
                    <a:headEnd type="oval"/>
                  </a:ln>
                  <a:effectLst/>
                </p:spPr>
              </p:cxnSp>
              <p:sp>
                <p:nvSpPr>
                  <p:cNvPr id="102" name="Rectangle 101"/>
                  <p:cNvSpPr/>
                  <p:nvPr/>
                </p:nvSpPr>
                <p:spPr>
                  <a:xfrm>
                    <a:off x="-740862" y="4683559"/>
                    <a:ext cx="2571516" cy="768013"/>
                  </a:xfrm>
                  <a:prstGeom prst="rect">
                    <a:avLst/>
                  </a:prstGeom>
                  <a:noFill/>
                </p:spPr>
                <p:txBody>
                  <a:bodyPr wrap="square" lIns="91440" tIns="45720" rIns="91440" bIns="4572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Assembly </a:t>
                    </a:r>
                    <a:br>
                      <a:rPr kumimoji="0" lang="en-US" sz="20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br>
                    <a:r>
                      <a:rPr kumimoji="0" lang="en-US" sz="16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(~2 h)</a:t>
                    </a:r>
                    <a:endParaRPr kumimoji="0" lang="en-US" sz="1600" b="1" i="0" u="none" strike="noStrike" kern="1200" cap="none" spc="0" normalizeH="0" baseline="0" noProof="0">
                      <a:ln w="0"/>
                      <a:solidFill>
                        <a:srgbClr val="FFFF00"/>
                      </a:solidFill>
                      <a:effectLst>
                        <a:outerShdw blurRad="38100" dist="38100" dir="2700000" algn="tl">
                          <a:srgbClr val="000000">
                            <a:alpha val="43137"/>
                          </a:srgbClr>
                        </a:outerShdw>
                      </a:effectLst>
                      <a:uLnTx/>
                      <a:uFillTx/>
                      <a:latin typeface="Arial"/>
                      <a:ea typeface="+mn-ea"/>
                      <a:cs typeface="+mn-cs"/>
                    </a:endParaRPr>
                  </a:p>
                </p:txBody>
              </p:sp>
            </p:grpSp>
            <p:sp>
              <p:nvSpPr>
                <p:cNvPr id="95" name="Rectangle 94"/>
                <p:cNvSpPr/>
                <p:nvPr/>
              </p:nvSpPr>
              <p:spPr>
                <a:xfrm>
                  <a:off x="5809761" y="4617782"/>
                  <a:ext cx="1663593" cy="438864"/>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3175">
                        <a:solidFill>
                          <a:srgbClr val="000000"/>
                        </a:solidFill>
                        <a:prstDash val="solid"/>
                      </a:ln>
                      <a:solidFill>
                        <a:srgbClr val="2D2D8A">
                          <a:lumMod val="40000"/>
                          <a:lumOff val="60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Adhesive</a:t>
                  </a:r>
                </a:p>
              </p:txBody>
            </p:sp>
          </p:grpSp>
        </p:grpSp>
        <p:cxnSp>
          <p:nvCxnSpPr>
            <p:cNvPr id="90" name="Curved Connector 89"/>
            <p:cNvCxnSpPr/>
            <p:nvPr/>
          </p:nvCxnSpPr>
          <p:spPr>
            <a:xfrm flipV="1">
              <a:off x="2557887" y="3174034"/>
              <a:ext cx="319295" cy="263546"/>
            </a:xfrm>
            <a:prstGeom prst="curvedConnector3">
              <a:avLst>
                <a:gd name="adj1" fmla="val 50000"/>
              </a:avLst>
            </a:prstGeom>
            <a:noFill/>
            <a:ln w="6350" cap="flat" cmpd="sng" algn="ctr">
              <a:solidFill>
                <a:sysClr val="windowText" lastClr="000000"/>
              </a:solidFill>
              <a:prstDash val="solid"/>
              <a:miter lim="800000"/>
              <a:headEnd type="oval"/>
            </a:ln>
            <a:effectLst/>
          </p:spPr>
        </p:cxnSp>
        <p:sp>
          <p:nvSpPr>
            <p:cNvPr id="91" name="Rectangle 90"/>
            <p:cNvSpPr/>
            <p:nvPr/>
          </p:nvSpPr>
          <p:spPr>
            <a:xfrm>
              <a:off x="2887501" y="2897544"/>
              <a:ext cx="906017" cy="646331"/>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3175">
                    <a:solidFill>
                      <a:srgbClr val="000000"/>
                    </a:solidFill>
                    <a:prstDash val="solid"/>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Joining </a:t>
              </a:r>
              <a:br>
                <a:rPr kumimoji="0" lang="en-US" sz="1800" b="1" i="0" u="none" strike="noStrike" kern="1200" cap="none" spc="0" normalizeH="0" baseline="0" noProof="0">
                  <a:ln w="3175">
                    <a:solidFill>
                      <a:srgbClr val="000000"/>
                    </a:solidFill>
                    <a:prstDash val="solid"/>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br>
              <a:r>
                <a:rPr kumimoji="0" lang="en-US" sz="1800" b="1" i="0" u="none" strike="noStrike" kern="1200" cap="none" spc="0" normalizeH="0" baseline="0" noProof="0">
                  <a:ln w="3175">
                    <a:solidFill>
                      <a:srgbClr val="000000"/>
                    </a:solidFill>
                    <a:prstDash val="solid"/>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Layer B</a:t>
              </a:r>
            </a:p>
          </p:txBody>
        </p:sp>
      </p:grpSp>
      <p:grpSp>
        <p:nvGrpSpPr>
          <p:cNvPr id="8" name="Group 7"/>
          <p:cNvGrpSpPr/>
          <p:nvPr/>
        </p:nvGrpSpPr>
        <p:grpSpPr>
          <a:xfrm>
            <a:off x="6055203" y="2679988"/>
            <a:ext cx="3882862" cy="778359"/>
            <a:chOff x="4570123" y="2783770"/>
            <a:chExt cx="3882862" cy="778359"/>
          </a:xfrm>
        </p:grpSpPr>
        <p:sp>
          <p:nvSpPr>
            <p:cNvPr id="100" name="Rectangle 99"/>
            <p:cNvSpPr/>
            <p:nvPr/>
          </p:nvSpPr>
          <p:spPr bwMode="auto">
            <a:xfrm rot="10800000" flipV="1">
              <a:off x="7209401" y="3360961"/>
              <a:ext cx="1243584" cy="201168"/>
            </a:xfrm>
            <a:prstGeom prst="rect">
              <a:avLst/>
            </a:prstGeom>
            <a:solidFill>
              <a:srgbClr val="ED7D31">
                <a:lumMod val="75000"/>
              </a:srgbClr>
            </a:solidFill>
            <a:ln w="12700" cap="flat" cmpd="sng" algn="ctr">
              <a:noFill/>
              <a:prstDash val="solid"/>
              <a:miter lim="800000"/>
            </a:ln>
            <a:effectLst/>
          </p:spPr>
          <p:txBody>
            <a:bodyPr anchor="ctr"/>
            <a:lstStyle/>
            <a:p>
              <a:pPr marL="0" marR="0" lvl="0" indent="0" algn="ctr" defTabSz="368676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a:ea typeface="+mn-ea"/>
                  <a:cs typeface="+mn-cs"/>
                </a:rPr>
                <a:t>Component</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21138774">
              <a:off x="6736173" y="2783770"/>
              <a:ext cx="1175506" cy="734692"/>
            </a:xfrm>
            <a:prstGeom prst="rect">
              <a:avLst/>
            </a:prstGeom>
          </p:spPr>
        </p:pic>
        <p:sp>
          <p:nvSpPr>
            <p:cNvPr id="101" name="Rectangle 100"/>
            <p:cNvSpPr/>
            <p:nvPr/>
          </p:nvSpPr>
          <p:spPr>
            <a:xfrm>
              <a:off x="4570123" y="2859514"/>
              <a:ext cx="2444632" cy="584775"/>
            </a:xfrm>
            <a:prstGeom prst="rect">
              <a:avLst/>
            </a:prstGeom>
            <a:noFill/>
          </p:spPr>
          <p:txBody>
            <a:bodyPr wrap="square" lIns="91440" tIns="45720" rIns="91440" bIns="4572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Surface Treatment </a:t>
              </a:r>
              <a:br>
                <a:rPr kumimoji="0" lang="en-US" sz="18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br>
              <a:r>
                <a:rPr kumimoji="0" lang="en-US" sz="1400" b="0" i="0"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a:ea typeface="+mn-ea"/>
                  <a:cs typeface="+mn-cs"/>
                </a:rPr>
                <a:t>(~2 h)</a:t>
              </a:r>
              <a:endParaRPr kumimoji="0" lang="en-US" sz="1400" b="1" i="0" u="none" strike="noStrike" kern="1200" cap="none" spc="0" normalizeH="0" baseline="0" noProof="0">
                <a:ln w="0"/>
                <a:solidFill>
                  <a:srgbClr val="FFFF00"/>
                </a:solidFill>
                <a:effectLst>
                  <a:outerShdw blurRad="38100" dist="38100" dir="2700000" algn="tl">
                    <a:srgbClr val="000000">
                      <a:alpha val="43137"/>
                    </a:srgbClr>
                  </a:outerShdw>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48862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Adhesive </a:t>
            </a:r>
            <a:r>
              <a:rPr lang="en-US" err="1"/>
              <a:t>Bondline</a:t>
            </a:r>
            <a:r>
              <a:rPr lang="en-US"/>
              <a:t> vs. AERoBOND </a:t>
            </a:r>
          </a:p>
        </p:txBody>
      </p:sp>
      <p:sp>
        <p:nvSpPr>
          <p:cNvPr id="3" name="Content Placeholder 2"/>
          <p:cNvSpPr>
            <a:spLocks noGrp="1"/>
          </p:cNvSpPr>
          <p:nvPr>
            <p:ph idx="1"/>
          </p:nvPr>
        </p:nvSpPr>
        <p:spPr>
          <a:xfrm>
            <a:off x="609600" y="4938281"/>
            <a:ext cx="5225034" cy="1187886"/>
          </a:xfrm>
        </p:spPr>
        <p:txBody>
          <a:bodyPr/>
          <a:lstStyle/>
          <a:p>
            <a:r>
              <a:rPr lang="en-US" sz="2000" dirty="0">
                <a:ea typeface="ＭＳ Ｐゴシック"/>
              </a:rPr>
              <a:t>The </a:t>
            </a:r>
            <a:r>
              <a:rPr lang="en-US" sz="2000" dirty="0" err="1">
                <a:ea typeface="ＭＳ Ｐゴシック"/>
              </a:rPr>
              <a:t>AERoBOND</a:t>
            </a:r>
            <a:r>
              <a:rPr lang="en-US" sz="2000" dirty="0">
                <a:ea typeface="ＭＳ Ｐゴシック"/>
              </a:rPr>
              <a:t> joint is </a:t>
            </a:r>
            <a:r>
              <a:rPr lang="en-US" sz="2000" i="1" dirty="0">
                <a:ea typeface="ＭＳ Ｐゴシック"/>
              </a:rPr>
              <a:t>indistinguishable</a:t>
            </a:r>
            <a:r>
              <a:rPr lang="en-US" sz="2000" dirty="0">
                <a:ea typeface="ＭＳ Ｐゴシック"/>
              </a:rPr>
              <a:t> from the matrix resin of adherends</a:t>
            </a:r>
          </a:p>
          <a:p>
            <a:pPr marL="0" indent="0" algn="ctr">
              <a:buNone/>
            </a:pPr>
            <a:r>
              <a:rPr lang="en-US" sz="2400" b="1" dirty="0">
                <a:ea typeface="ＭＳ Ｐゴシック"/>
              </a:rPr>
              <a:t>Quantifiable &amp; certifiable resin properties</a:t>
            </a:r>
          </a:p>
        </p:txBody>
      </p:sp>
      <p:sp>
        <p:nvSpPr>
          <p:cNvPr id="15" name="TextBox 14"/>
          <p:cNvSpPr txBox="1"/>
          <p:nvPr/>
        </p:nvSpPr>
        <p:spPr>
          <a:xfrm>
            <a:off x="2419123" y="1266050"/>
            <a:ext cx="23246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mn-ea"/>
                <a:cs typeface="+mn-cs"/>
              </a:rPr>
              <a:t>AERoBOND Joint</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70168" t="45556" r="24484" b="48194"/>
          <a:stretch/>
        </p:blipFill>
        <p:spPr>
          <a:xfrm flipH="1">
            <a:off x="1458997" y="1670693"/>
            <a:ext cx="2162300" cy="1681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Group 3"/>
          <p:cNvGrpSpPr/>
          <p:nvPr/>
        </p:nvGrpSpPr>
        <p:grpSpPr>
          <a:xfrm>
            <a:off x="6227484" y="1266051"/>
            <a:ext cx="5126316" cy="5135543"/>
            <a:chOff x="4572000" y="1203156"/>
            <a:chExt cx="5126316" cy="5135543"/>
          </a:xfrm>
        </p:grpSpPr>
        <p:sp>
          <p:nvSpPr>
            <p:cNvPr id="10" name="TextBox 9"/>
            <p:cNvSpPr txBox="1"/>
            <p:nvPr/>
          </p:nvSpPr>
          <p:spPr>
            <a:xfrm>
              <a:off x="4872139" y="3904163"/>
              <a:ext cx="11336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Adhesive</a:t>
              </a:r>
            </a:p>
          </p:txBody>
        </p:sp>
        <p:sp>
          <p:nvSpPr>
            <p:cNvPr id="14" name="TextBox 13"/>
            <p:cNvSpPr txBox="1"/>
            <p:nvPr/>
          </p:nvSpPr>
          <p:spPr>
            <a:xfrm>
              <a:off x="5175428" y="1203156"/>
              <a:ext cx="24945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mn-ea"/>
                  <a:cs typeface="+mn-cs"/>
                </a:rPr>
                <a:t>Adhesive </a:t>
              </a:r>
              <a:r>
                <a:rPr kumimoji="0" lang="en-US" sz="2000" b="1" i="0" u="none" strike="noStrike" kern="1200" cap="none" spc="0" normalizeH="0" baseline="0" noProof="0" err="1">
                  <a:ln>
                    <a:noFill/>
                  </a:ln>
                  <a:solidFill>
                    <a:srgbClr val="000000"/>
                  </a:solidFill>
                  <a:effectLst/>
                  <a:uLnTx/>
                  <a:uFillTx/>
                  <a:latin typeface="Arial"/>
                  <a:ea typeface="+mn-ea"/>
                  <a:cs typeface="+mn-cs"/>
                </a:rPr>
                <a:t>Bondline</a:t>
              </a:r>
              <a:endParaRPr kumimoji="0" lang="en-US" sz="2000" b="1" i="0" u="none" strike="noStrike" kern="1200" cap="none" spc="0" normalizeH="0" baseline="0" noProof="0">
                <a:ln>
                  <a:noFill/>
                </a:ln>
                <a:solidFill>
                  <a:srgbClr val="000000"/>
                </a:solidFill>
                <a:effectLst/>
                <a:uLnTx/>
                <a:uFillTx/>
                <a:latin typeface="Arial"/>
                <a:ea typeface="+mn-ea"/>
                <a:cs typeface="+mn-cs"/>
              </a:endParaRPr>
            </a:p>
          </p:txBody>
        </p:sp>
        <p:sp>
          <p:nvSpPr>
            <p:cNvPr id="16" name="Content Placeholder 2"/>
            <p:cNvSpPr txBox="1">
              <a:spLocks/>
            </p:cNvSpPr>
            <p:nvPr/>
          </p:nvSpPr>
          <p:spPr bwMode="auto">
            <a:xfrm>
              <a:off x="4616594" y="4875386"/>
              <a:ext cx="5081722" cy="1463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11"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1"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1"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1"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1"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a:ln>
                    <a:noFill/>
                  </a:ln>
                  <a:solidFill>
                    <a:srgbClr val="000000"/>
                  </a:solidFill>
                  <a:effectLst/>
                  <a:uLnTx/>
                  <a:uFillTx/>
                  <a:latin typeface="Arial"/>
                  <a:ea typeface="ＭＳ Ｐゴシック" pitchFamily="-111" charset="-128"/>
                </a:rPr>
                <a:t>Cured matrix resin cannot mix with adhesive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Arial"/>
                  <a:ea typeface="ＭＳ Ｐゴシック" pitchFamily="-111" charset="-128"/>
                  <a:sym typeface="Wingdings" panose="05000000000000000000" pitchFamily="2" charset="2"/>
                </a:rPr>
                <a:t>Potential for weak bonds</a:t>
              </a:r>
              <a:endParaRPr kumimoji="0" lang="en-US" sz="2400" b="1" i="0" u="none" strike="noStrike" kern="0" cap="none" spc="0" normalizeH="0" baseline="0" noProof="0">
                <a:ln>
                  <a:noFill/>
                </a:ln>
                <a:solidFill>
                  <a:srgbClr val="000000"/>
                </a:solidFill>
                <a:effectLst/>
                <a:uLnTx/>
                <a:uFillTx/>
                <a:latin typeface="Arial"/>
                <a:ea typeface="ＭＳ Ｐゴシック" pitchFamily="-111" charset="-128"/>
              </a:endParaRPr>
            </a:p>
          </p:txBody>
        </p:sp>
        <p:pic>
          <p:nvPicPr>
            <p:cNvPr id="17" name="Picture 3" descr="95e01a47-670f-4f88-9b1d-16b82886c1c4@namprd0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417" t="38024" r="10917"/>
            <a:stretch/>
          </p:blipFill>
          <p:spPr bwMode="auto">
            <a:xfrm>
              <a:off x="4749920" y="1603266"/>
              <a:ext cx="2418476" cy="1686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 name="Picture 1"/>
            <p:cNvPicPr>
              <a:picLocks noChangeAspect="1"/>
            </p:cNvPicPr>
            <p:nvPr/>
          </p:nvPicPr>
          <p:blipFill rotWithShape="1">
            <a:blip r:embed="rId5">
              <a:extLst>
                <a:ext uri="{28A0092B-C50C-407E-A947-70E740481C1C}">
                  <a14:useLocalDpi xmlns:a14="http://schemas.microsoft.com/office/drawing/2010/main" val="0"/>
                </a:ext>
              </a:extLst>
            </a:blip>
            <a:srcRect l="22034" r="35019"/>
            <a:stretch/>
          </p:blipFill>
          <p:spPr bwMode="auto">
            <a:xfrm rot="5400000">
              <a:off x="6716569" y="2008477"/>
              <a:ext cx="1654552" cy="2889504"/>
            </a:xfrm>
            <a:prstGeom prst="rect">
              <a:avLst/>
            </a:prstGeom>
            <a:ln w="9525">
              <a:solidFill>
                <a:srgbClr val="000000"/>
              </a:solidFill>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572000" y="3380423"/>
              <a:ext cx="1467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Matrix Resin</a:t>
              </a:r>
            </a:p>
          </p:txBody>
        </p:sp>
        <p:cxnSp>
          <p:nvCxnSpPr>
            <p:cNvPr id="26" name="Straight Arrow Connector 25"/>
            <p:cNvCxnSpPr/>
            <p:nvPr/>
          </p:nvCxnSpPr>
          <p:spPr>
            <a:xfrm>
              <a:off x="5900024" y="3565089"/>
              <a:ext cx="43546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931125" y="4100040"/>
              <a:ext cx="43546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0"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2456" t="49582" r="52228"/>
          <a:stretch/>
        </p:blipFill>
        <p:spPr bwMode="auto">
          <a:xfrm rot="5400000">
            <a:off x="3469771" y="2083626"/>
            <a:ext cx="1729866" cy="259181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447800" y="3581400"/>
            <a:ext cx="2134077" cy="993853"/>
            <a:chOff x="4740912" y="3324511"/>
            <a:chExt cx="2134077" cy="993853"/>
          </a:xfrm>
        </p:grpSpPr>
        <p:sp>
          <p:nvSpPr>
            <p:cNvPr id="5" name="Rounded Rectangle 4"/>
            <p:cNvSpPr/>
            <p:nvPr/>
          </p:nvSpPr>
          <p:spPr>
            <a:xfrm rot="20269902">
              <a:off x="4740912" y="3711875"/>
              <a:ext cx="1640296" cy="6064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C000"/>
                  </a:solidFill>
                  <a:effectLst/>
                  <a:uLnTx/>
                  <a:uFillTx/>
                  <a:latin typeface="Arial"/>
                  <a:ea typeface="+mn-ea"/>
                  <a:cs typeface="+mn-cs"/>
                </a:rPr>
                <a:t>AERoBOND Joint</a:t>
              </a:r>
            </a:p>
          </p:txBody>
        </p:sp>
        <p:sp>
          <p:nvSpPr>
            <p:cNvPr id="12" name="Right Arrow 11"/>
            <p:cNvSpPr/>
            <p:nvPr/>
          </p:nvSpPr>
          <p:spPr>
            <a:xfrm rot="20181562">
              <a:off x="6244299" y="3324511"/>
              <a:ext cx="630690" cy="491161"/>
            </a:xfrm>
            <a:prstGeom prst="rightArrow">
              <a:avLst>
                <a:gd name="adj1" fmla="val 45193"/>
                <a:gd name="adj2" fmla="val 585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562166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AERoBOND Precursors</a:t>
            </a:r>
          </a:p>
        </p:txBody>
      </p:sp>
      <p:sp>
        <p:nvSpPr>
          <p:cNvPr id="3" name="Content Placeholder 2"/>
          <p:cNvSpPr>
            <a:spLocks noGrp="1"/>
          </p:cNvSpPr>
          <p:nvPr>
            <p:ph idx="1"/>
          </p:nvPr>
        </p:nvSpPr>
        <p:spPr>
          <a:xfrm>
            <a:off x="609600" y="1600203"/>
            <a:ext cx="5489479" cy="4549052"/>
          </a:xfrm>
        </p:spPr>
        <p:txBody>
          <a:bodyPr/>
          <a:lstStyle/>
          <a:p>
            <a:r>
              <a:rPr lang="en-US" sz="2400" dirty="0"/>
              <a:t>Kaneka API-60 Part A</a:t>
            </a:r>
          </a:p>
          <a:p>
            <a:pPr lvl="1"/>
            <a:r>
              <a:rPr lang="en-US" sz="2000" dirty="0">
                <a:ea typeface="ＭＳ Ｐゴシック"/>
              </a:rPr>
              <a:t>~65% tetrafunctional epoxy</a:t>
            </a:r>
          </a:p>
          <a:p>
            <a:pPr lvl="1"/>
            <a:r>
              <a:rPr lang="en-US" sz="2000" dirty="0"/>
              <a:t>~20% trifunctional epoxy</a:t>
            </a:r>
          </a:p>
          <a:p>
            <a:pPr lvl="1"/>
            <a:r>
              <a:rPr lang="en-US" sz="2000" dirty="0">
                <a:ea typeface="ＭＳ Ｐゴシック"/>
              </a:rPr>
              <a:t>~15% proprietary toughener</a:t>
            </a:r>
          </a:p>
          <a:p>
            <a:pPr lvl="1"/>
            <a:r>
              <a:rPr lang="en-US" sz="2000" dirty="0">
                <a:ea typeface="ＭＳ Ｐゴシック"/>
              </a:rPr>
              <a:t>Epoxy equivalent weight</a:t>
            </a:r>
          </a:p>
          <a:p>
            <a:pPr marL="457200" lvl="1" indent="0">
              <a:buNone/>
            </a:pPr>
            <a:r>
              <a:rPr lang="en-US" sz="2000" dirty="0">
                <a:ea typeface="ＭＳ Ｐゴシック"/>
              </a:rPr>
              <a:t>    (EEW) = 131 g/mol</a:t>
            </a:r>
            <a:endParaRPr lang="en-US" dirty="0"/>
          </a:p>
          <a:p>
            <a:pPr marL="0" indent="0">
              <a:buNone/>
            </a:pPr>
            <a:endParaRPr lang="en-US" sz="2000" dirty="0"/>
          </a:p>
          <a:p>
            <a:pPr marL="0" indent="0">
              <a:buNone/>
            </a:pPr>
            <a:endParaRPr lang="en-US" sz="2000" dirty="0"/>
          </a:p>
          <a:p>
            <a:r>
              <a:rPr lang="en-US" sz="2400" dirty="0" err="1"/>
              <a:t>Diethyltoluenediamine</a:t>
            </a:r>
            <a:r>
              <a:rPr lang="en-US" sz="2400" dirty="0"/>
              <a:t> (DETDA)</a:t>
            </a:r>
          </a:p>
          <a:p>
            <a:pPr lvl="1"/>
            <a:r>
              <a:rPr lang="en-US" sz="2000" dirty="0" err="1"/>
              <a:t>Ethacure</a:t>
            </a:r>
            <a:r>
              <a:rPr lang="en-US" sz="2000" dirty="0"/>
              <a:t> 100 from Albemarle</a:t>
            </a:r>
            <a:r>
              <a:rPr lang="en-US" sz="2000" baseline="30000" dirty="0"/>
              <a:t>®</a:t>
            </a:r>
            <a:r>
              <a:rPr lang="en-US" sz="2000" dirty="0"/>
              <a:t> Corp.</a:t>
            </a:r>
          </a:p>
          <a:p>
            <a:pPr lvl="1"/>
            <a:r>
              <a:rPr lang="en-US" sz="2000" dirty="0"/>
              <a:t>Mixture of isomers</a:t>
            </a:r>
          </a:p>
          <a:p>
            <a:pPr lvl="1"/>
            <a:r>
              <a:rPr lang="en-US" sz="2000" dirty="0"/>
              <a:t>Liquid at RT</a:t>
            </a:r>
          </a:p>
          <a:p>
            <a:pPr lvl="1"/>
            <a:r>
              <a:rPr lang="en-US" sz="2000" dirty="0">
                <a:ea typeface="ＭＳ Ｐゴシック"/>
              </a:rPr>
              <a:t>EEW = 45 g/mol</a:t>
            </a:r>
          </a:p>
          <a:p>
            <a:endParaRPr lang="en-US" sz="2400" dirty="0"/>
          </a:p>
        </p:txBody>
      </p:sp>
      <p:pic>
        <p:nvPicPr>
          <p:cNvPr id="4" name="Picture 3" descr="https://www.sigmaaldrich.com/content/dam/sigma-aldrich/structure1/186/mfcd00661161.eps/_jcr_content/renditions/mfcd00661161-large.png"/>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5309" y="1476280"/>
            <a:ext cx="3156556" cy="1289339"/>
          </a:xfrm>
          <a:prstGeom prst="rect">
            <a:avLst/>
          </a:prstGeom>
          <a:noFill/>
          <a:ln>
            <a:noFill/>
          </a:ln>
        </p:spPr>
      </p:pic>
      <p:pic>
        <p:nvPicPr>
          <p:cNvPr id="5" name="Picture 4" descr="https://www.sigmaaldrich.com/content/dam/sigma-aldrich/structure7/173/mfcd00192036.eps/_jcr_content/renditions/mfcd00192036-large.png"/>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01951" y="2893639"/>
            <a:ext cx="2183273" cy="1237542"/>
          </a:xfrm>
          <a:prstGeom prst="rect">
            <a:avLst/>
          </a:prstGeom>
          <a:noFill/>
          <a:ln>
            <a:noFill/>
          </a:ln>
        </p:spPr>
      </p:pic>
      <p:pic>
        <p:nvPicPr>
          <p:cNvPr id="10" name="Picture 10">
            <a:extLst>
              <a:ext uri="{FF2B5EF4-FFF2-40B4-BE49-F238E27FC236}">
                <a16:creationId xmlns:a16="http://schemas.microsoft.com/office/drawing/2014/main" id="{0E2653D2-F8A2-4B15-8D91-C36F8D4182E1}"/>
              </a:ext>
            </a:extLst>
          </p:cNvPr>
          <p:cNvPicPr>
            <a:picLocks noChangeAspect="1"/>
          </p:cNvPicPr>
          <p:nvPr/>
        </p:nvPicPr>
        <p:blipFill>
          <a:blip r:embed="rId5"/>
          <a:stretch>
            <a:fillRect/>
          </a:stretch>
        </p:blipFill>
        <p:spPr>
          <a:xfrm>
            <a:off x="7691529" y="4806186"/>
            <a:ext cx="1748680" cy="1358154"/>
          </a:xfrm>
          <a:prstGeom prst="rect">
            <a:avLst/>
          </a:prstGeom>
        </p:spPr>
      </p:pic>
    </p:spTree>
    <p:extLst>
      <p:ext uri="{BB962C8B-B14F-4D97-AF65-F5344CB8AC3E}">
        <p14:creationId xmlns:p14="http://schemas.microsoft.com/office/powerpoint/2010/main" val="2452999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Thermoset Epoxy Basics</a:t>
            </a:r>
          </a:p>
        </p:txBody>
      </p:sp>
      <p:sp>
        <p:nvSpPr>
          <p:cNvPr id="3" name="Content Placeholder 2"/>
          <p:cNvSpPr>
            <a:spLocks noGrp="1"/>
          </p:cNvSpPr>
          <p:nvPr>
            <p:ph idx="1"/>
          </p:nvPr>
        </p:nvSpPr>
        <p:spPr/>
        <p:txBody>
          <a:bodyPr/>
          <a:lstStyle/>
          <a:p>
            <a:r>
              <a:rPr lang="en-US"/>
              <a:t>Hardener groups (H) react with epoxy groups (E) to form polymer</a:t>
            </a:r>
          </a:p>
        </p:txBody>
      </p:sp>
      <mc:AlternateContent xmlns:mc="http://schemas.openxmlformats.org/markup-compatibility/2006" xmlns:a14="http://schemas.microsoft.com/office/drawing/2010/main">
        <mc:Choice Requires="a14">
          <p:sp>
            <p:nvSpPr>
              <p:cNvPr id="4" name="Rectangle 3"/>
              <p:cNvSpPr/>
              <p:nvPr/>
            </p:nvSpPr>
            <p:spPr>
              <a:xfrm>
                <a:off x="1787183" y="5407678"/>
                <a:ext cx="4796506" cy="9839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h𝑎𝑟𝑑𝑒𝑛𝑒𝑟</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𝑒𝑝𝑜𝑥𝑦</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𝑟</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𝑚𝑜𝑙𝑒𝑠</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𝐻</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𝑚𝑜𝑙𝑒𝑠</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𝐸</m:t>
                          </m:r>
                        </m:den>
                      </m:f>
                    </m:oMath>
                  </m:oMathPara>
                </a14:m>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1787183" y="5407678"/>
                <a:ext cx="4796506" cy="983987"/>
              </a:xfrm>
              <a:prstGeom prst="rect">
                <a:avLst/>
              </a:prstGeom>
              <a:blipFill>
                <a:blip r:embed="rId3"/>
                <a:stretch>
                  <a:fillRect/>
                </a:stretch>
              </a:blipFill>
            </p:spPr>
            <p:txBody>
              <a:bodyPr/>
              <a:lstStyle/>
              <a:p>
                <a:r>
                  <a:rPr lang="en-US">
                    <a:noFill/>
                  </a:rPr>
                  <a:t> </a:t>
                </a:r>
              </a:p>
            </p:txBody>
          </p:sp>
        </mc:Fallback>
      </mc:AlternateContent>
      <p:grpSp>
        <p:nvGrpSpPr>
          <p:cNvPr id="12" name="Group 11"/>
          <p:cNvGrpSpPr/>
          <p:nvPr/>
        </p:nvGrpSpPr>
        <p:grpSpPr>
          <a:xfrm>
            <a:off x="1720538" y="2637654"/>
            <a:ext cx="1666177" cy="1748316"/>
            <a:chOff x="1079461" y="2545318"/>
            <a:chExt cx="1666177" cy="1748316"/>
          </a:xfrm>
        </p:grpSpPr>
        <p:cxnSp>
          <p:nvCxnSpPr>
            <p:cNvPr id="6" name="Straight Connector 5"/>
            <p:cNvCxnSpPr/>
            <p:nvPr/>
          </p:nvCxnSpPr>
          <p:spPr>
            <a:xfrm>
              <a:off x="1462087" y="3429000"/>
              <a:ext cx="914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1462087" y="3419476"/>
              <a:ext cx="914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15545" y="2545318"/>
              <a:ext cx="407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H</a:t>
              </a:r>
            </a:p>
          </p:txBody>
        </p:sp>
        <p:sp>
          <p:nvSpPr>
            <p:cNvPr id="9" name="TextBox 8"/>
            <p:cNvSpPr txBox="1"/>
            <p:nvPr/>
          </p:nvSpPr>
          <p:spPr>
            <a:xfrm>
              <a:off x="2338154" y="3188643"/>
              <a:ext cx="407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H</a:t>
              </a:r>
            </a:p>
          </p:txBody>
        </p:sp>
        <p:sp>
          <p:nvSpPr>
            <p:cNvPr id="10" name="TextBox 9"/>
            <p:cNvSpPr txBox="1"/>
            <p:nvPr/>
          </p:nvSpPr>
          <p:spPr>
            <a:xfrm>
              <a:off x="1715545" y="3831969"/>
              <a:ext cx="407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H</a:t>
              </a:r>
            </a:p>
          </p:txBody>
        </p:sp>
        <p:sp>
          <p:nvSpPr>
            <p:cNvPr id="11" name="TextBox 10"/>
            <p:cNvSpPr txBox="1"/>
            <p:nvPr/>
          </p:nvSpPr>
          <p:spPr>
            <a:xfrm>
              <a:off x="1079461" y="3198167"/>
              <a:ext cx="407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H</a:t>
              </a:r>
            </a:p>
          </p:txBody>
        </p:sp>
      </p:grpSp>
      <p:cxnSp>
        <p:nvCxnSpPr>
          <p:cNvPr id="17" name="Straight Arrow Connector 16"/>
          <p:cNvCxnSpPr/>
          <p:nvPr/>
        </p:nvCxnSpPr>
        <p:spPr>
          <a:xfrm>
            <a:off x="5366406" y="3521335"/>
            <a:ext cx="1133475" cy="0"/>
          </a:xfrm>
          <a:prstGeom prst="straightConnector1">
            <a:avLst/>
          </a:prstGeom>
          <a:ln w="50800">
            <a:solidFill>
              <a:schemeClr val="tx1"/>
            </a:solidFill>
            <a:headEnd type="none"/>
            <a:tailEnd type="arrow" w="lg" len="lg"/>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6581955" y="2619100"/>
            <a:ext cx="1297026" cy="1748316"/>
            <a:chOff x="1079461" y="2545318"/>
            <a:chExt cx="1297026" cy="1748316"/>
          </a:xfrm>
        </p:grpSpPr>
        <p:cxnSp>
          <p:nvCxnSpPr>
            <p:cNvPr id="20" name="Straight Connector 19"/>
            <p:cNvCxnSpPr/>
            <p:nvPr/>
          </p:nvCxnSpPr>
          <p:spPr>
            <a:xfrm>
              <a:off x="1462087" y="3429000"/>
              <a:ext cx="914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1462087" y="3419476"/>
              <a:ext cx="914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15545" y="2545318"/>
              <a:ext cx="407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H</a:t>
              </a:r>
            </a:p>
          </p:txBody>
        </p:sp>
        <p:sp>
          <p:nvSpPr>
            <p:cNvPr id="24" name="TextBox 23"/>
            <p:cNvSpPr txBox="1"/>
            <p:nvPr/>
          </p:nvSpPr>
          <p:spPr>
            <a:xfrm>
              <a:off x="1715545" y="3831969"/>
              <a:ext cx="407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H</a:t>
              </a:r>
            </a:p>
          </p:txBody>
        </p:sp>
        <p:sp>
          <p:nvSpPr>
            <p:cNvPr id="25" name="TextBox 24"/>
            <p:cNvSpPr txBox="1"/>
            <p:nvPr/>
          </p:nvSpPr>
          <p:spPr>
            <a:xfrm>
              <a:off x="1079461" y="3198167"/>
              <a:ext cx="407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H</a:t>
              </a:r>
            </a:p>
          </p:txBody>
        </p:sp>
      </p:grpSp>
      <p:cxnSp>
        <p:nvCxnSpPr>
          <p:cNvPr id="26" name="Straight Connector 25"/>
          <p:cNvCxnSpPr/>
          <p:nvPr/>
        </p:nvCxnSpPr>
        <p:spPr>
          <a:xfrm>
            <a:off x="7878981" y="3496464"/>
            <a:ext cx="640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439158" y="3281268"/>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E</a:t>
            </a:r>
          </a:p>
        </p:txBody>
      </p:sp>
      <p:sp>
        <p:nvSpPr>
          <p:cNvPr id="30" name="Oval 29"/>
          <p:cNvSpPr/>
          <p:nvPr/>
        </p:nvSpPr>
        <p:spPr>
          <a:xfrm>
            <a:off x="7829088" y="3401818"/>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1" name="Straight Arrow Connector 30"/>
          <p:cNvCxnSpPr/>
          <p:nvPr/>
        </p:nvCxnSpPr>
        <p:spPr>
          <a:xfrm>
            <a:off x="8829009" y="3502782"/>
            <a:ext cx="1133475" cy="0"/>
          </a:xfrm>
          <a:prstGeom prst="straightConnector1">
            <a:avLst/>
          </a:prstGeom>
          <a:ln w="50800">
            <a:solidFill>
              <a:schemeClr val="tx1"/>
            </a:solidFill>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974964" y="3262426"/>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a:t>
            </a:r>
          </a:p>
        </p:txBody>
      </p:sp>
      <p:sp>
        <p:nvSpPr>
          <p:cNvPr id="33" name="Content Placeholder 2"/>
          <p:cNvSpPr txBox="1">
            <a:spLocks/>
          </p:cNvSpPr>
          <p:nvPr/>
        </p:nvSpPr>
        <p:spPr bwMode="auto">
          <a:xfrm>
            <a:off x="1924280" y="4331198"/>
            <a:ext cx="7736163" cy="1178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11"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1"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1"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1"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1"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0" cap="none" spc="0" normalizeH="0" baseline="0" noProof="0">
                <a:ln>
                  <a:noFill/>
                </a:ln>
                <a:solidFill>
                  <a:srgbClr val="000000"/>
                </a:solidFill>
                <a:effectLst/>
                <a:uLnTx/>
                <a:uFillTx/>
                <a:latin typeface="Arial"/>
                <a:ea typeface="ＭＳ Ｐゴシック" pitchFamily="-111" charset="-128"/>
              </a:rPr>
              <a:t>Molecular weight is limited by applying an offset to the stoichiometry</a:t>
            </a:r>
          </a:p>
          <a:p>
            <a:pPr marL="457200" marR="0" lvl="1"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Arial"/>
                <a:ea typeface="ＭＳ Ｐゴシック" pitchFamily="-111" charset="-128"/>
              </a:rPr>
              <a:t> </a:t>
            </a:r>
          </a:p>
        </p:txBody>
      </p:sp>
      <p:sp>
        <p:nvSpPr>
          <p:cNvPr id="5" name="TextBox 4"/>
          <p:cNvSpPr txBox="1"/>
          <p:nvPr/>
        </p:nvSpPr>
        <p:spPr>
          <a:xfrm>
            <a:off x="6546328" y="5426921"/>
            <a:ext cx="325121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a:ea typeface="+mn-ea"/>
                <a:cs typeface="+mn-cs"/>
              </a:rPr>
              <a:t>r</a:t>
            </a:r>
            <a:r>
              <a:rPr kumimoji="0" lang="en-US" sz="2000" b="0" i="0" u="none" strike="noStrike" kern="1200" cap="none" spc="0" normalizeH="0" baseline="0" noProof="0">
                <a:ln>
                  <a:noFill/>
                </a:ln>
                <a:solidFill>
                  <a:srgbClr val="000000"/>
                </a:solidFill>
                <a:effectLst/>
                <a:uLnTx/>
                <a:uFillTx/>
                <a:latin typeface="Arial"/>
                <a:ea typeface="+mn-ea"/>
                <a:cs typeface="+mn-cs"/>
              </a:rPr>
              <a:t> = 1 :  Equivalent Mixture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a:ea typeface="+mn-ea"/>
                <a:cs typeface="+mn-cs"/>
              </a:rPr>
              <a:t>r</a:t>
            </a:r>
            <a:r>
              <a:rPr kumimoji="0" lang="en-US" sz="2000" b="0" i="0" u="none" strike="noStrike" kern="1200" cap="none" spc="0" normalizeH="0" baseline="0" noProof="0">
                <a:ln>
                  <a:noFill/>
                </a:ln>
                <a:solidFill>
                  <a:srgbClr val="000000"/>
                </a:solidFill>
                <a:effectLst/>
                <a:uLnTx/>
                <a:uFillTx/>
                <a:latin typeface="Arial"/>
                <a:ea typeface="+mn-ea"/>
                <a:cs typeface="+mn-cs"/>
              </a:rPr>
              <a:t> &gt; 1 :  Hardener Rich (HR)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a:ea typeface="+mn-ea"/>
                <a:cs typeface="+mn-cs"/>
              </a:rPr>
              <a:t>r</a:t>
            </a:r>
            <a:r>
              <a:rPr kumimoji="0" lang="en-US" sz="2000" b="0" i="0" u="none" strike="noStrike" kern="1200" cap="none" spc="0" normalizeH="0" baseline="0" noProof="0">
                <a:ln>
                  <a:noFill/>
                </a:ln>
                <a:solidFill>
                  <a:srgbClr val="000000"/>
                </a:solidFill>
                <a:effectLst/>
                <a:uLnTx/>
                <a:uFillTx/>
                <a:latin typeface="Arial"/>
                <a:ea typeface="+mn-ea"/>
                <a:cs typeface="+mn-cs"/>
              </a:rPr>
              <a:t> &lt; 1 :  Epoxy Rich (ER) </a:t>
            </a:r>
          </a:p>
        </p:txBody>
      </p:sp>
      <p:grpSp>
        <p:nvGrpSpPr>
          <p:cNvPr id="16" name="Group 15"/>
          <p:cNvGrpSpPr/>
          <p:nvPr/>
        </p:nvGrpSpPr>
        <p:grpSpPr>
          <a:xfrm rot="5400000">
            <a:off x="3627689" y="3345179"/>
            <a:ext cx="1669694" cy="389850"/>
            <a:chOff x="2047641" y="3326411"/>
            <a:chExt cx="1669694" cy="389850"/>
          </a:xfrm>
        </p:grpSpPr>
        <p:cxnSp>
          <p:nvCxnSpPr>
            <p:cNvPr id="13" name="Straight Connector 12"/>
            <p:cNvCxnSpPr/>
            <p:nvPr/>
          </p:nvCxnSpPr>
          <p:spPr>
            <a:xfrm>
              <a:off x="2427013" y="3524254"/>
              <a:ext cx="914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3291578" y="3290503"/>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E</a:t>
              </a:r>
            </a:p>
          </p:txBody>
        </p:sp>
        <p:sp>
          <p:nvSpPr>
            <p:cNvPr id="15" name="TextBox 14"/>
            <p:cNvSpPr txBox="1"/>
            <p:nvPr/>
          </p:nvSpPr>
          <p:spPr>
            <a:xfrm rot="16200000">
              <a:off x="2083549" y="3290503"/>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E</a:t>
              </a:r>
            </a:p>
          </p:txBody>
        </p:sp>
      </p:grpSp>
      <p:grpSp>
        <p:nvGrpSpPr>
          <p:cNvPr id="34" name="Group 33"/>
          <p:cNvGrpSpPr/>
          <p:nvPr/>
        </p:nvGrpSpPr>
        <p:grpSpPr>
          <a:xfrm>
            <a:off x="3696662" y="3275614"/>
            <a:ext cx="1597879" cy="461665"/>
            <a:chOff x="2083549" y="3290503"/>
            <a:chExt cx="1597879" cy="461665"/>
          </a:xfrm>
        </p:grpSpPr>
        <p:cxnSp>
          <p:nvCxnSpPr>
            <p:cNvPr id="35" name="Straight Connector 34"/>
            <p:cNvCxnSpPr/>
            <p:nvPr/>
          </p:nvCxnSpPr>
          <p:spPr>
            <a:xfrm>
              <a:off x="2427013" y="3524254"/>
              <a:ext cx="914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291578" y="3290503"/>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E</a:t>
              </a:r>
            </a:p>
          </p:txBody>
        </p:sp>
        <p:sp>
          <p:nvSpPr>
            <p:cNvPr id="37" name="TextBox 36"/>
            <p:cNvSpPr txBox="1"/>
            <p:nvPr/>
          </p:nvSpPr>
          <p:spPr>
            <a:xfrm>
              <a:off x="2083549" y="3290503"/>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E</a:t>
              </a:r>
            </a:p>
          </p:txBody>
        </p:sp>
      </p:grpSp>
      <p:grpSp>
        <p:nvGrpSpPr>
          <p:cNvPr id="38" name="Group 37"/>
          <p:cNvGrpSpPr/>
          <p:nvPr/>
        </p:nvGrpSpPr>
        <p:grpSpPr>
          <a:xfrm rot="5400000">
            <a:off x="7452215" y="3326411"/>
            <a:ext cx="1669694" cy="389850"/>
            <a:chOff x="2047641" y="3326411"/>
            <a:chExt cx="1669694" cy="389850"/>
          </a:xfrm>
        </p:grpSpPr>
        <p:cxnSp>
          <p:nvCxnSpPr>
            <p:cNvPr id="39" name="Straight Connector 38"/>
            <p:cNvCxnSpPr/>
            <p:nvPr/>
          </p:nvCxnSpPr>
          <p:spPr>
            <a:xfrm>
              <a:off x="2427013" y="3524254"/>
              <a:ext cx="914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6200000">
              <a:off x="3291578" y="3290503"/>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E</a:t>
              </a:r>
            </a:p>
          </p:txBody>
        </p:sp>
        <p:sp>
          <p:nvSpPr>
            <p:cNvPr id="41" name="TextBox 40"/>
            <p:cNvSpPr txBox="1"/>
            <p:nvPr/>
          </p:nvSpPr>
          <p:spPr>
            <a:xfrm rot="16200000">
              <a:off x="2083549" y="3290503"/>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E</a:t>
              </a:r>
            </a:p>
          </p:txBody>
        </p:sp>
      </p:grpSp>
    </p:spTree>
    <p:extLst>
      <p:ext uri="{BB962C8B-B14F-4D97-AF65-F5344CB8AC3E}">
        <p14:creationId xmlns:p14="http://schemas.microsoft.com/office/powerpoint/2010/main" val="31030196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9|59.1"/>
</p:tagLst>
</file>

<file path=ppt/tags/tag2.xml><?xml version="1.0" encoding="utf-8"?>
<p:tagLst xmlns:a="http://schemas.openxmlformats.org/drawingml/2006/main" xmlns:r="http://schemas.openxmlformats.org/officeDocument/2006/relationships" xmlns:p="http://schemas.openxmlformats.org/presentationml/2006/main">
  <p:tag name="TIMING" val="|19.3|27|28.6|12.6"/>
</p:tagLst>
</file>

<file path=ppt/tags/tag3.xml><?xml version="1.0" encoding="utf-8"?>
<p:tagLst xmlns:a="http://schemas.openxmlformats.org/drawingml/2006/main" xmlns:r="http://schemas.openxmlformats.org/officeDocument/2006/relationships" xmlns:p="http://schemas.openxmlformats.org/presentationml/2006/main">
  <p:tag name="TIMING" val="|19.3|27|28.6|12.6"/>
</p:tagLst>
</file>

<file path=ppt/tags/tag4.xml><?xml version="1.0" encoding="utf-8"?>
<p:tagLst xmlns:a="http://schemas.openxmlformats.org/drawingml/2006/main" xmlns:r="http://schemas.openxmlformats.org/officeDocument/2006/relationships" xmlns:p="http://schemas.openxmlformats.org/presentationml/2006/main">
  <p:tag name="TIMING" val="|25.9|14.2|22.3"/>
</p:tagLst>
</file>

<file path=ppt/theme/theme1.xml><?xml version="1.0" encoding="utf-8"?>
<a:theme xmlns:a="http://schemas.openxmlformats.org/drawingml/2006/main" name="blue them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2D71F3C3AD162418168A3D1EEC31C68" ma:contentTypeVersion="13" ma:contentTypeDescription="Create a new document." ma:contentTypeScope="" ma:versionID="1331a1e01d065510f84f7b8ab8fbf9ff">
  <xsd:schema xmlns:xsd="http://www.w3.org/2001/XMLSchema" xmlns:xs="http://www.w3.org/2001/XMLSchema" xmlns:p="http://schemas.microsoft.com/office/2006/metadata/properties" xmlns:ns1="http://schemas.microsoft.com/sharepoint/v3" xmlns:ns3="3cb15ddf-dbe9-47ea-851d-c70642058130" xmlns:ns4="4817ca35-7031-43a6-bda2-0d9832ef6347" targetNamespace="http://schemas.microsoft.com/office/2006/metadata/properties" ma:root="true" ma:fieldsID="9673ef968f595360e21e0062d0a009c8" ns1:_="" ns3:_="" ns4:_="">
    <xsd:import namespace="http://schemas.microsoft.com/sharepoint/v3"/>
    <xsd:import namespace="3cb15ddf-dbe9-47ea-851d-c70642058130"/>
    <xsd:import namespace="4817ca35-7031-43a6-bda2-0d9832ef634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Location" minOccurs="0"/>
                <xsd:element ref="ns1:_ip_UnifiedCompliancePolicyProperties" minOccurs="0"/>
                <xsd:element ref="ns1:_ip_UnifiedCompliancePolicyUIAc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b15ddf-dbe9-47ea-851d-c706420581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17ca35-7031-43a6-bda2-0d9832ef634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2691C01-B941-4409-9638-D3BC583EDF92}">
  <ds:schemaRefs>
    <ds:schemaRef ds:uri="http://schemas.microsoft.com/sharepoint/v3/contenttype/forms"/>
  </ds:schemaRefs>
</ds:datastoreItem>
</file>

<file path=customXml/itemProps2.xml><?xml version="1.0" encoding="utf-8"?>
<ds:datastoreItem xmlns:ds="http://schemas.openxmlformats.org/officeDocument/2006/customXml" ds:itemID="{458E65FC-A3FB-4EE1-836A-FB27D9E96920}">
  <ds:schemaRefs>
    <ds:schemaRef ds:uri="3cb15ddf-dbe9-47ea-851d-c70642058130"/>
    <ds:schemaRef ds:uri="4817ca35-7031-43a6-bda2-0d9832ef63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3E82D1-3FDE-4D0E-95C1-D92740006F87}">
  <ds:schemaRefs>
    <ds:schemaRef ds:uri="http://schemas.microsoft.com/sharepoint/v3"/>
    <ds:schemaRef ds:uri="http://purl.org/dc/terms/"/>
    <ds:schemaRef ds:uri="http://schemas.openxmlformats.org/package/2006/metadata/core-properties"/>
    <ds:schemaRef ds:uri="3cb15ddf-dbe9-47ea-851d-c70642058130"/>
    <ds:schemaRef ds:uri="http://schemas.microsoft.com/office/2006/documentManagement/types"/>
    <ds:schemaRef ds:uri="http://schemas.microsoft.com/office/infopath/2007/PartnerControls"/>
    <ds:schemaRef ds:uri="http://purl.org/dc/elements/1.1/"/>
    <ds:schemaRef ds:uri="http://schemas.microsoft.com/office/2006/metadata/properties"/>
    <ds:schemaRef ds:uri="4817ca35-7031-43a6-bda2-0d9832ef634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4775</TotalTime>
  <Words>3989</Words>
  <Application>Microsoft Office PowerPoint</Application>
  <PresentationFormat>Widescreen</PresentationFormat>
  <Paragraphs>581</Paragraphs>
  <Slides>25</Slides>
  <Notes>18</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ＭＳ Ｐゴシック</vt:lpstr>
      <vt:lpstr>ＭＳ Ｐゴシック</vt:lpstr>
      <vt:lpstr>Arial</vt:lpstr>
      <vt:lpstr>Arial Narrow</vt:lpstr>
      <vt:lpstr>Calibri</vt:lpstr>
      <vt:lpstr>Cambria Math</vt:lpstr>
      <vt:lpstr>Ebrima</vt:lpstr>
      <vt:lpstr>Tahoma</vt:lpstr>
      <vt:lpstr>Times New Roman</vt:lpstr>
      <vt:lpstr>Times New Roman Bold</vt:lpstr>
      <vt:lpstr>Wingdings</vt:lpstr>
      <vt:lpstr>blue theme</vt:lpstr>
      <vt:lpstr>Latent Cure Epoxy Matrix Resins for Reliable Assembly of Thermoset Composite Structures</vt:lpstr>
      <vt:lpstr>Manufacturing Challenge</vt:lpstr>
      <vt:lpstr>Fasteners in a Single-Aisle Composite Airframe</vt:lpstr>
      <vt:lpstr>Assembly of Composites</vt:lpstr>
      <vt:lpstr>The AERoBOND Method</vt:lpstr>
      <vt:lpstr>AERoBOND VS SoA</vt:lpstr>
      <vt:lpstr>Adhesive Bondline vs. AERoBOND </vt:lpstr>
      <vt:lpstr>AERoBOND Precursors</vt:lpstr>
      <vt:lpstr>Thermoset Epoxy Basics</vt:lpstr>
      <vt:lpstr>AERoBOND Process Tradeoff</vt:lpstr>
      <vt:lpstr>Barrier Ply (BP) Concept</vt:lpstr>
      <vt:lpstr>Barrier Ply Precursors</vt:lpstr>
      <vt:lpstr>Barrier Ply Preparation </vt:lpstr>
      <vt:lpstr>Preliminary Development and Testing</vt:lpstr>
      <vt:lpstr>Control Experiments (No BP Layer)</vt:lpstr>
      <vt:lpstr>BP Test Results</vt:lpstr>
      <vt:lpstr>Barrier Ply Micrographs </vt:lpstr>
      <vt:lpstr>Conclusions</vt:lpstr>
      <vt:lpstr>Thank You</vt:lpstr>
      <vt:lpstr>Start of Backup Slides</vt:lpstr>
      <vt:lpstr>Failure Mode and Certification</vt:lpstr>
      <vt:lpstr>Resin Preparation</vt:lpstr>
      <vt:lpstr>Prepreg Tape Production</vt:lpstr>
      <vt:lpstr>Baseline Properties</vt:lpstr>
      <vt:lpstr>Challenge for Commercial Aircraft Industry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andrea</dc:creator>
  <cp:lastModifiedBy>Palmieri, Frank L. (LARC-D307)</cp:lastModifiedBy>
  <cp:revision>141</cp:revision>
  <dcterms:created xsi:type="dcterms:W3CDTF">2015-05-11T19:26:06Z</dcterms:created>
  <dcterms:modified xsi:type="dcterms:W3CDTF">2021-02-09T23:30:15Z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0x010100E2D71F3C3AD162418168A3D1EEC31C68</vt:lpwstr>
  </property>
</Properties>
</file>