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625" r:id="rId5"/>
    <p:sldId id="3658" r:id="rId6"/>
    <p:sldId id="3633" r:id="rId7"/>
    <p:sldId id="3683" r:id="rId8"/>
    <p:sldId id="3663" r:id="rId9"/>
    <p:sldId id="3661" r:id="rId10"/>
    <p:sldId id="3665" r:id="rId11"/>
    <p:sldId id="3666" r:id="rId12"/>
    <p:sldId id="3667" r:id="rId13"/>
    <p:sldId id="3675" r:id="rId14"/>
    <p:sldId id="3659" r:id="rId15"/>
    <p:sldId id="3681" r:id="rId16"/>
    <p:sldId id="3677" r:id="rId17"/>
    <p:sldId id="3678" r:id="rId18"/>
    <p:sldId id="3682" r:id="rId19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B1E8"/>
    <a:srgbClr val="84CDE6"/>
    <a:srgbClr val="4CC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6327"/>
  </p:normalViewPr>
  <p:slideViewPr>
    <p:cSldViewPr snapToGrid="0" snapToObjects="1" showGuides="1">
      <p:cViewPr varScale="1">
        <p:scale>
          <a:sx n="59" d="100"/>
          <a:sy n="59" d="100"/>
        </p:scale>
        <p:origin x="9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svg"/><Relationship Id="rId7" Type="http://schemas.openxmlformats.org/officeDocument/2006/relationships/image" Target="../media/image36.sv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hyperlink" Target="https://commons.wikimedia.org/wiki/File:Airplane.svg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svg"/><Relationship Id="rId7" Type="http://schemas.openxmlformats.org/officeDocument/2006/relationships/image" Target="../media/image36.svg"/><Relationship Id="rId2" Type="http://schemas.openxmlformats.org/officeDocument/2006/relationships/image" Target="../media/image32.png"/><Relationship Id="rId1" Type="http://schemas.openxmlformats.org/officeDocument/2006/relationships/image" Target="../media/image31.png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hyperlink" Target="https://commons.wikimedia.org/wiki/File:Airplane.svg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4.png"/><Relationship Id="rId9" Type="http://schemas.openxmlformats.org/officeDocument/2006/relationships/image" Target="../media/image3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9E391-6155-4126-AF3A-BF5AA78B7BBB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45D8A2-79B8-48A6-8371-F0BD6AE147F4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Low altitude UTM</a:t>
          </a:r>
        </a:p>
      </dgm:t>
    </dgm:pt>
    <dgm:pt modelId="{5BB385BA-1E2F-4FCA-92FA-BDC77415EA66}" type="parTrans" cxnId="{8576F25F-6E74-413F-89E5-4A07A3D7620C}">
      <dgm:prSet/>
      <dgm:spPr/>
      <dgm:t>
        <a:bodyPr/>
        <a:lstStyle/>
        <a:p>
          <a:endParaRPr lang="en-US"/>
        </a:p>
      </dgm:t>
    </dgm:pt>
    <dgm:pt modelId="{CA82FD4D-0A15-4453-A2CD-A564466CEFB2}" type="sibTrans" cxnId="{8576F25F-6E74-413F-89E5-4A07A3D7620C}">
      <dgm:prSet/>
      <dgm:spPr/>
      <dgm:t>
        <a:bodyPr/>
        <a:lstStyle/>
        <a:p>
          <a:endParaRPr lang="en-US"/>
        </a:p>
      </dgm:t>
    </dgm:pt>
    <dgm:pt modelId="{D9EEDB9D-A827-484E-8E4F-4DC283F3EC26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Upper E     UTM-style cooperative operation</a:t>
          </a:r>
        </a:p>
      </dgm:t>
    </dgm:pt>
    <dgm:pt modelId="{53D7537C-E8F0-4C30-A781-AB843A6DE784}" type="parTrans" cxnId="{8232D1BE-0426-4CDC-B368-099A60EC69DF}">
      <dgm:prSet/>
      <dgm:spPr/>
      <dgm:t>
        <a:bodyPr/>
        <a:lstStyle/>
        <a:p>
          <a:endParaRPr lang="en-US"/>
        </a:p>
      </dgm:t>
    </dgm:pt>
    <dgm:pt modelId="{922BA110-7EBA-4B73-9382-8DF91F16F2A2}" type="sibTrans" cxnId="{8232D1BE-0426-4CDC-B368-099A60EC69DF}">
      <dgm:prSet/>
      <dgm:spPr/>
      <dgm:t>
        <a:bodyPr/>
        <a:lstStyle/>
        <a:p>
          <a:endParaRPr lang="en-US"/>
        </a:p>
      </dgm:t>
    </dgm:pt>
    <dgm:pt modelId="{B9A40F95-C4EF-4461-9A6A-3D53688F4339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Urban/regional air mobility – increasing density and throughput</a:t>
          </a:r>
        </a:p>
        <a:p>
          <a:endParaRPr lang="en-US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983E2D-EBD9-4F69-BD92-8D318D585BE4}" type="parTrans" cxnId="{A5C9B988-77BA-4C2E-965E-E074F115DD6F}">
      <dgm:prSet/>
      <dgm:spPr/>
      <dgm:t>
        <a:bodyPr/>
        <a:lstStyle/>
        <a:p>
          <a:endParaRPr lang="en-US"/>
        </a:p>
      </dgm:t>
    </dgm:pt>
    <dgm:pt modelId="{A1BBB38C-5934-42BB-ACE2-EF53A34E14E4}" type="sibTrans" cxnId="{A5C9B988-77BA-4C2E-965E-E074F115DD6F}">
      <dgm:prSet/>
      <dgm:spPr/>
      <dgm:t>
        <a:bodyPr/>
        <a:lstStyle/>
        <a:p>
          <a:endParaRPr lang="en-US"/>
        </a:p>
      </dgm:t>
    </dgm:pt>
    <dgm:pt modelId="{C27C9504-2F05-4F9D-A2B8-8CF960BD3B1E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Accommodate commercial space launches and reentries through digital exchange of intent and    real-time updates</a:t>
          </a:r>
        </a:p>
      </dgm:t>
    </dgm:pt>
    <dgm:pt modelId="{D3AAA808-FC0A-4D71-9D74-71CA2B7711E5}" type="parTrans" cxnId="{CC08F3E4-9483-429B-ACBF-3A7B6CCA568E}">
      <dgm:prSet/>
      <dgm:spPr/>
      <dgm:t>
        <a:bodyPr/>
        <a:lstStyle/>
        <a:p>
          <a:endParaRPr lang="en-US"/>
        </a:p>
      </dgm:t>
    </dgm:pt>
    <dgm:pt modelId="{83D52E77-3A60-4711-B4AA-7B9618771C6E}" type="sibTrans" cxnId="{CC08F3E4-9483-429B-ACBF-3A7B6CCA568E}">
      <dgm:prSet/>
      <dgm:spPr/>
      <dgm:t>
        <a:bodyPr/>
        <a:lstStyle/>
        <a:p>
          <a:endParaRPr lang="en-US"/>
        </a:p>
      </dgm:t>
    </dgm:pt>
    <dgm:pt modelId="{4B9B5EA2-C72E-4BBF-8131-1C3AE93DCECB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Increase digitization, service-oriented architecture, machine learning based decisions, and role for third-parties for ALL airspace</a:t>
          </a:r>
        </a:p>
      </dgm:t>
    </dgm:pt>
    <dgm:pt modelId="{23FB338B-7E16-4F74-81E6-E6FF62F3A2FD}" type="parTrans" cxnId="{B876DDCA-6AA9-4CA2-8E61-211E5B1D3999}">
      <dgm:prSet/>
      <dgm:spPr/>
      <dgm:t>
        <a:bodyPr/>
        <a:lstStyle/>
        <a:p>
          <a:endParaRPr lang="en-US"/>
        </a:p>
      </dgm:t>
    </dgm:pt>
    <dgm:pt modelId="{6DE198F2-780C-4DB0-88FB-1C1FB786C598}" type="sibTrans" cxnId="{B876DDCA-6AA9-4CA2-8E61-211E5B1D3999}">
      <dgm:prSet/>
      <dgm:spPr/>
      <dgm:t>
        <a:bodyPr/>
        <a:lstStyle/>
        <a:p>
          <a:endParaRPr lang="en-US"/>
        </a:p>
      </dgm:t>
    </dgm:pt>
    <dgm:pt modelId="{902DE4E2-B213-0947-9ACE-322FC5D79619}">
      <dgm:prSet custT="1"/>
      <dgm:spPr/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Integration of increasingly autonomous cargo and reduced crew operations</a:t>
          </a:r>
        </a:p>
      </dgm:t>
    </dgm:pt>
    <dgm:pt modelId="{413AB364-A8B5-C74D-B7B5-3F4112DF76E9}" type="sibTrans" cxnId="{7500CC8E-A3FD-B94D-840F-5E358614AA14}">
      <dgm:prSet/>
      <dgm:spPr/>
      <dgm:t>
        <a:bodyPr/>
        <a:lstStyle/>
        <a:p>
          <a:endParaRPr lang="en-US"/>
        </a:p>
      </dgm:t>
    </dgm:pt>
    <dgm:pt modelId="{A4E8E24F-87AC-854F-B42C-8640BE0BC5AB}" type="parTrans" cxnId="{7500CC8E-A3FD-B94D-840F-5E358614AA14}">
      <dgm:prSet/>
      <dgm:spPr/>
      <dgm:t>
        <a:bodyPr/>
        <a:lstStyle/>
        <a:p>
          <a:endParaRPr lang="en-US"/>
        </a:p>
      </dgm:t>
    </dgm:pt>
    <dgm:pt modelId="{F98EFE60-68F8-40D2-A155-5B199E076568}" type="pres">
      <dgm:prSet presAssocID="{17C9E391-6155-4126-AF3A-BF5AA78B7BBB}" presName="root" presStyleCnt="0">
        <dgm:presLayoutVars>
          <dgm:dir/>
          <dgm:resizeHandles val="exact"/>
        </dgm:presLayoutVars>
      </dgm:prSet>
      <dgm:spPr/>
    </dgm:pt>
    <dgm:pt modelId="{71662BE6-924D-46FA-B299-5576C58C205D}" type="pres">
      <dgm:prSet presAssocID="{D945D8A2-79B8-48A6-8371-F0BD6AE147F4}" presName="compNode" presStyleCnt="0"/>
      <dgm:spPr/>
    </dgm:pt>
    <dgm:pt modelId="{398C7717-BD2D-4434-BA3D-89E5309CF30A}" type="pres">
      <dgm:prSet presAssocID="{D945D8A2-79B8-48A6-8371-F0BD6AE147F4}" presName="iconBgRect" presStyleLbl="bgShp" presStyleIdx="0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509AA4B6-9B99-440B-A27F-822B1F992BF7}" type="pres">
      <dgm:prSet presAssocID="{D945D8A2-79B8-48A6-8371-F0BD6AE147F4}" presName="iconRect" presStyleLbl="node1" presStyleIdx="0" presStyleCnt="6" custScaleX="113729" custScaleY="109798" custLinFactNeighborX="4682" custLinFactNeighborY="849"/>
      <dgm:spPr>
        <a:blipFill>
          <a:blip xmlns:r="http://schemas.openxmlformats.org/officeDocument/2006/relationships" r:embed="rId1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791CA4AA-2FC9-4C92-A91E-2EBB1AEC69B5}" type="pres">
      <dgm:prSet presAssocID="{D945D8A2-79B8-48A6-8371-F0BD6AE147F4}" presName="spaceRect" presStyleCnt="0"/>
      <dgm:spPr/>
    </dgm:pt>
    <dgm:pt modelId="{3FA3345D-1993-4DDC-8E68-D986ED1372E9}" type="pres">
      <dgm:prSet presAssocID="{D945D8A2-79B8-48A6-8371-F0BD6AE147F4}" presName="textRect" presStyleLbl="revTx" presStyleIdx="0" presStyleCnt="6">
        <dgm:presLayoutVars>
          <dgm:chMax val="1"/>
          <dgm:chPref val="1"/>
        </dgm:presLayoutVars>
      </dgm:prSet>
      <dgm:spPr/>
    </dgm:pt>
    <dgm:pt modelId="{C5CFBD4B-0725-4483-9868-A72AA22988AD}" type="pres">
      <dgm:prSet presAssocID="{CA82FD4D-0A15-4453-A2CD-A564466CEFB2}" presName="sibTrans" presStyleCnt="0"/>
      <dgm:spPr/>
    </dgm:pt>
    <dgm:pt modelId="{D3B9F9B8-F2C6-4007-A8FD-78E7E6603367}" type="pres">
      <dgm:prSet presAssocID="{D9EEDB9D-A827-484E-8E4F-4DC283F3EC26}" presName="compNode" presStyleCnt="0"/>
      <dgm:spPr/>
    </dgm:pt>
    <dgm:pt modelId="{DE87E5DA-8356-4BD0-A00F-8752FE448D25}" type="pres">
      <dgm:prSet presAssocID="{D9EEDB9D-A827-484E-8E4F-4DC283F3EC26}" presName="iconBgRect" presStyleLbl="bgShp" presStyleIdx="1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454918B9-3BBB-4088-A303-1D48485615F7}" type="pres">
      <dgm:prSet presAssocID="{D9EEDB9D-A827-484E-8E4F-4DC283F3EC26}" presName="iconRect" presStyleLbl="node1" presStyleIdx="1" presStyleCnt="6" custLinFactNeighborX="707" custLinFactNeighborY="-4050"/>
      <dgm:spPr>
        <a:blipFill>
          <a:blip xmlns:r="http://schemas.openxmlformats.org/officeDocument/2006/relationships"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A46F20F6-DF35-4231-90BF-3ED93AD37595}" type="pres">
      <dgm:prSet presAssocID="{D9EEDB9D-A827-484E-8E4F-4DC283F3EC26}" presName="spaceRect" presStyleCnt="0"/>
      <dgm:spPr/>
    </dgm:pt>
    <dgm:pt modelId="{C7271135-97CB-4A32-8A6F-AACEBD996491}" type="pres">
      <dgm:prSet presAssocID="{D9EEDB9D-A827-484E-8E4F-4DC283F3EC26}" presName="textRect" presStyleLbl="revTx" presStyleIdx="1" presStyleCnt="6">
        <dgm:presLayoutVars>
          <dgm:chMax val="1"/>
          <dgm:chPref val="1"/>
        </dgm:presLayoutVars>
      </dgm:prSet>
      <dgm:spPr/>
    </dgm:pt>
    <dgm:pt modelId="{59F10F2E-15D9-4C31-8735-ADB16CAC5106}" type="pres">
      <dgm:prSet presAssocID="{922BA110-7EBA-4B73-9382-8DF91F16F2A2}" presName="sibTrans" presStyleCnt="0"/>
      <dgm:spPr/>
    </dgm:pt>
    <dgm:pt modelId="{1DE9F2EF-C641-B247-A411-E481A81E5812}" type="pres">
      <dgm:prSet presAssocID="{902DE4E2-B213-0947-9ACE-322FC5D79619}" presName="compNode" presStyleCnt="0"/>
      <dgm:spPr/>
    </dgm:pt>
    <dgm:pt modelId="{48D7DF69-7725-B74E-8D2D-360AC63D62EB}" type="pres">
      <dgm:prSet presAssocID="{902DE4E2-B213-0947-9ACE-322FC5D79619}" presName="iconBgRect" presStyleLbl="bgShp" presStyleIdx="2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41A51C5F-1E24-7F43-98AE-B5AA3DCAF2F8}" type="pres">
      <dgm:prSet presAssocID="{902DE4E2-B213-0947-9ACE-322FC5D79619}" presName="iconRect" presStyleLbl="node1" presStyleIdx="2" presStyleCnt="6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994FF5EE-E681-E343-B5C1-EDDEDEA1C376}" type="pres">
      <dgm:prSet presAssocID="{902DE4E2-B213-0947-9ACE-322FC5D79619}" presName="spaceRect" presStyleCnt="0"/>
      <dgm:spPr/>
    </dgm:pt>
    <dgm:pt modelId="{81579194-AA41-E146-91EA-6BA0E9CAD7BC}" type="pres">
      <dgm:prSet presAssocID="{902DE4E2-B213-0947-9ACE-322FC5D79619}" presName="textRect" presStyleLbl="revTx" presStyleIdx="2" presStyleCnt="6">
        <dgm:presLayoutVars>
          <dgm:chMax val="1"/>
          <dgm:chPref val="1"/>
        </dgm:presLayoutVars>
      </dgm:prSet>
      <dgm:spPr/>
    </dgm:pt>
    <dgm:pt modelId="{9FB6208D-9973-1B45-97C0-8F824816F7B6}" type="pres">
      <dgm:prSet presAssocID="{413AB364-A8B5-C74D-B7B5-3F4112DF76E9}" presName="sibTrans" presStyleCnt="0"/>
      <dgm:spPr/>
    </dgm:pt>
    <dgm:pt modelId="{FDEDF6BC-6C2A-4C52-86FF-4E0D86CEBDE4}" type="pres">
      <dgm:prSet presAssocID="{B9A40F95-C4EF-4461-9A6A-3D53688F4339}" presName="compNode" presStyleCnt="0"/>
      <dgm:spPr/>
    </dgm:pt>
    <dgm:pt modelId="{BCDBC8B9-DC6B-49C3-AEE1-191BB9D6BB4F}" type="pres">
      <dgm:prSet presAssocID="{B9A40F95-C4EF-4461-9A6A-3D53688F4339}" presName="iconBgRect" presStyleLbl="bgShp" presStyleIdx="3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D2EC8E9C-A49C-49AA-A256-C67EF8B8EBDE}" type="pres">
      <dgm:prSet presAssocID="{B9A40F95-C4EF-4461-9A6A-3D53688F4339}" presName="iconRect" presStyleLbl="node1" presStyleIdx="3" presStyleCnt="6"/>
      <dgm:spPr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9D1C7678-CF8B-4313-9790-7C4C83F94E2A}" type="pres">
      <dgm:prSet presAssocID="{B9A40F95-C4EF-4461-9A6A-3D53688F4339}" presName="spaceRect" presStyleCnt="0"/>
      <dgm:spPr/>
    </dgm:pt>
    <dgm:pt modelId="{8CCE5A03-ED49-4860-938D-5338BD0C75C7}" type="pres">
      <dgm:prSet presAssocID="{B9A40F95-C4EF-4461-9A6A-3D53688F4339}" presName="textRect" presStyleLbl="revTx" presStyleIdx="3" presStyleCnt="6">
        <dgm:presLayoutVars>
          <dgm:chMax val="1"/>
          <dgm:chPref val="1"/>
        </dgm:presLayoutVars>
      </dgm:prSet>
      <dgm:spPr/>
    </dgm:pt>
    <dgm:pt modelId="{B225DB9E-1E08-4FF8-B24F-5B8060EE0B87}" type="pres">
      <dgm:prSet presAssocID="{A1BBB38C-5934-42BB-ACE2-EF53A34E14E4}" presName="sibTrans" presStyleCnt="0"/>
      <dgm:spPr/>
    </dgm:pt>
    <dgm:pt modelId="{8826ADC5-00EB-4F5D-86E4-951BA5648F12}" type="pres">
      <dgm:prSet presAssocID="{C27C9504-2F05-4F9D-A2B8-8CF960BD3B1E}" presName="compNode" presStyleCnt="0"/>
      <dgm:spPr/>
    </dgm:pt>
    <dgm:pt modelId="{733B1885-4231-4D6F-907D-92E1FC065B5C}" type="pres">
      <dgm:prSet presAssocID="{C27C9504-2F05-4F9D-A2B8-8CF960BD3B1E}" presName="iconBgRect" presStyleLbl="bgShp" presStyleIdx="4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B3ADECA0-1038-473F-85A9-50940B09C26C}" type="pres">
      <dgm:prSet presAssocID="{C27C9504-2F05-4F9D-A2B8-8CF960BD3B1E}" presName="iconRect" presStyleLbl="node1" presStyleIdx="4" presStyleCnt="6"/>
      <dgm:spPr>
        <a:blipFill>
          <a:blip xmlns:r="http://schemas.openxmlformats.org/officeDocument/2006/relationships" r:embed="rId8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tronaut"/>
        </a:ext>
      </dgm:extLst>
    </dgm:pt>
    <dgm:pt modelId="{C0AE7FB4-A3CC-4D98-B502-A9B52B57B908}" type="pres">
      <dgm:prSet presAssocID="{C27C9504-2F05-4F9D-A2B8-8CF960BD3B1E}" presName="spaceRect" presStyleCnt="0"/>
      <dgm:spPr/>
    </dgm:pt>
    <dgm:pt modelId="{868D2F24-5AD7-4581-B561-75EFFFA061F3}" type="pres">
      <dgm:prSet presAssocID="{C27C9504-2F05-4F9D-A2B8-8CF960BD3B1E}" presName="textRect" presStyleLbl="revTx" presStyleIdx="4" presStyleCnt="6">
        <dgm:presLayoutVars>
          <dgm:chMax val="1"/>
          <dgm:chPref val="1"/>
        </dgm:presLayoutVars>
      </dgm:prSet>
      <dgm:spPr/>
    </dgm:pt>
    <dgm:pt modelId="{E6EB5AEA-CBD8-4A67-9EA4-59D185A690CA}" type="pres">
      <dgm:prSet presAssocID="{83D52E77-3A60-4711-B4AA-7B9618771C6E}" presName="sibTrans" presStyleCnt="0"/>
      <dgm:spPr/>
    </dgm:pt>
    <dgm:pt modelId="{27C60020-2ECF-4277-A1C1-5B04AB906F78}" type="pres">
      <dgm:prSet presAssocID="{4B9B5EA2-C72E-4BBF-8131-1C3AE93DCECB}" presName="compNode" presStyleCnt="0"/>
      <dgm:spPr/>
    </dgm:pt>
    <dgm:pt modelId="{DD1EC7A0-7782-4D96-9762-EF4F3E61A720}" type="pres">
      <dgm:prSet presAssocID="{4B9B5EA2-C72E-4BBF-8131-1C3AE93DCECB}" presName="iconBgRect" presStyleLbl="bgShp" presStyleIdx="5" presStyleCnt="6"/>
      <dgm:spPr>
        <a:solidFill>
          <a:srgbClr val="84CDE6"/>
        </a:solidFill>
        <a:effectLst>
          <a:innerShdw blurRad="63500" dist="50800" dir="8100000">
            <a:prstClr val="black">
              <a:alpha val="50000"/>
            </a:prstClr>
          </a:innerShdw>
        </a:effectLst>
      </dgm:spPr>
    </dgm:pt>
    <dgm:pt modelId="{51F8CD29-5CD5-4F94-BC5B-71E3B94BF80D}" type="pres">
      <dgm:prSet presAssocID="{4B9B5EA2-C72E-4BBF-8131-1C3AE93DCECB}" presName="iconRect" presStyleLbl="node1" presStyleIdx="5" presStyleCnt="6"/>
      <dgm:spPr>
        <a:blipFill>
          <a:blip xmlns:r="http://schemas.openxmlformats.org/officeDocument/2006/relationships" r:embed="rId10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77DE7C16-0E02-437B-8A73-36557FBE5AAE}" type="pres">
      <dgm:prSet presAssocID="{4B9B5EA2-C72E-4BBF-8131-1C3AE93DCECB}" presName="spaceRect" presStyleCnt="0"/>
      <dgm:spPr/>
    </dgm:pt>
    <dgm:pt modelId="{2EFCD379-5034-49D9-B46D-8AA5CA482F51}" type="pres">
      <dgm:prSet presAssocID="{4B9B5EA2-C72E-4BBF-8131-1C3AE93DCECB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B85E4F06-0170-4A54-941B-51C42B38AE93}" type="presOf" srcId="{17C9E391-6155-4126-AF3A-BF5AA78B7BBB}" destId="{F98EFE60-68F8-40D2-A155-5B199E076568}" srcOrd="0" destOrd="0" presId="urn:microsoft.com/office/officeart/2018/5/layout/IconCircleLabelList"/>
    <dgm:cxn modelId="{E994A115-B40F-473A-A941-004F2C50B8CA}" type="presOf" srcId="{D945D8A2-79B8-48A6-8371-F0BD6AE147F4}" destId="{3FA3345D-1993-4DDC-8E68-D986ED1372E9}" srcOrd="0" destOrd="0" presId="urn:microsoft.com/office/officeart/2018/5/layout/IconCircleLabelList"/>
    <dgm:cxn modelId="{68143C28-17AA-4C13-BC16-F76C19CD01B5}" type="presOf" srcId="{D9EEDB9D-A827-484E-8E4F-4DC283F3EC26}" destId="{C7271135-97CB-4A32-8A6F-AACEBD996491}" srcOrd="0" destOrd="0" presId="urn:microsoft.com/office/officeart/2018/5/layout/IconCircleLabelList"/>
    <dgm:cxn modelId="{A297A32E-3969-4837-B969-65CFDD299B34}" type="presOf" srcId="{C27C9504-2F05-4F9D-A2B8-8CF960BD3B1E}" destId="{868D2F24-5AD7-4581-B561-75EFFFA061F3}" srcOrd="0" destOrd="0" presId="urn:microsoft.com/office/officeart/2018/5/layout/IconCircleLabelList"/>
    <dgm:cxn modelId="{579CA940-5B67-7248-861D-53F09B7D62B3}" type="presOf" srcId="{902DE4E2-B213-0947-9ACE-322FC5D79619}" destId="{81579194-AA41-E146-91EA-6BA0E9CAD7BC}" srcOrd="0" destOrd="0" presId="urn:microsoft.com/office/officeart/2018/5/layout/IconCircleLabelList"/>
    <dgm:cxn modelId="{8576F25F-6E74-413F-89E5-4A07A3D7620C}" srcId="{17C9E391-6155-4126-AF3A-BF5AA78B7BBB}" destId="{D945D8A2-79B8-48A6-8371-F0BD6AE147F4}" srcOrd="0" destOrd="0" parTransId="{5BB385BA-1E2F-4FCA-92FA-BDC77415EA66}" sibTransId="{CA82FD4D-0A15-4453-A2CD-A564466CEFB2}"/>
    <dgm:cxn modelId="{19A66C65-D149-4EBB-AF0A-DAB21119E8A4}" type="presOf" srcId="{4B9B5EA2-C72E-4BBF-8131-1C3AE93DCECB}" destId="{2EFCD379-5034-49D9-B46D-8AA5CA482F51}" srcOrd="0" destOrd="0" presId="urn:microsoft.com/office/officeart/2018/5/layout/IconCircleLabelList"/>
    <dgm:cxn modelId="{A5C9B988-77BA-4C2E-965E-E074F115DD6F}" srcId="{17C9E391-6155-4126-AF3A-BF5AA78B7BBB}" destId="{B9A40F95-C4EF-4461-9A6A-3D53688F4339}" srcOrd="3" destOrd="0" parTransId="{34983E2D-EBD9-4F69-BD92-8D318D585BE4}" sibTransId="{A1BBB38C-5934-42BB-ACE2-EF53A34E14E4}"/>
    <dgm:cxn modelId="{7500CC8E-A3FD-B94D-840F-5E358614AA14}" srcId="{17C9E391-6155-4126-AF3A-BF5AA78B7BBB}" destId="{902DE4E2-B213-0947-9ACE-322FC5D79619}" srcOrd="2" destOrd="0" parTransId="{A4E8E24F-87AC-854F-B42C-8640BE0BC5AB}" sibTransId="{413AB364-A8B5-C74D-B7B5-3F4112DF76E9}"/>
    <dgm:cxn modelId="{8232D1BE-0426-4CDC-B368-099A60EC69DF}" srcId="{17C9E391-6155-4126-AF3A-BF5AA78B7BBB}" destId="{D9EEDB9D-A827-484E-8E4F-4DC283F3EC26}" srcOrd="1" destOrd="0" parTransId="{53D7537C-E8F0-4C30-A781-AB843A6DE784}" sibTransId="{922BA110-7EBA-4B73-9382-8DF91F16F2A2}"/>
    <dgm:cxn modelId="{B876DDCA-6AA9-4CA2-8E61-211E5B1D3999}" srcId="{17C9E391-6155-4126-AF3A-BF5AA78B7BBB}" destId="{4B9B5EA2-C72E-4BBF-8131-1C3AE93DCECB}" srcOrd="5" destOrd="0" parTransId="{23FB338B-7E16-4F74-81E6-E6FF62F3A2FD}" sibTransId="{6DE198F2-780C-4DB0-88FB-1C1FB786C598}"/>
    <dgm:cxn modelId="{157AD3D4-8AD3-4A1C-89A1-7BF1DF5CEBF7}" type="presOf" srcId="{B9A40F95-C4EF-4461-9A6A-3D53688F4339}" destId="{8CCE5A03-ED49-4860-938D-5338BD0C75C7}" srcOrd="0" destOrd="0" presId="urn:microsoft.com/office/officeart/2018/5/layout/IconCircleLabelList"/>
    <dgm:cxn modelId="{CC08F3E4-9483-429B-ACBF-3A7B6CCA568E}" srcId="{17C9E391-6155-4126-AF3A-BF5AA78B7BBB}" destId="{C27C9504-2F05-4F9D-A2B8-8CF960BD3B1E}" srcOrd="4" destOrd="0" parTransId="{D3AAA808-FC0A-4D71-9D74-71CA2B7711E5}" sibTransId="{83D52E77-3A60-4711-B4AA-7B9618771C6E}"/>
    <dgm:cxn modelId="{C2EAAFFB-A96B-4E8E-8714-33461985064C}" type="presParOf" srcId="{F98EFE60-68F8-40D2-A155-5B199E076568}" destId="{71662BE6-924D-46FA-B299-5576C58C205D}" srcOrd="0" destOrd="0" presId="urn:microsoft.com/office/officeart/2018/5/layout/IconCircleLabelList"/>
    <dgm:cxn modelId="{1C6547D2-FECF-466F-B5EF-B38982490B1D}" type="presParOf" srcId="{71662BE6-924D-46FA-B299-5576C58C205D}" destId="{398C7717-BD2D-4434-BA3D-89E5309CF30A}" srcOrd="0" destOrd="0" presId="urn:microsoft.com/office/officeart/2018/5/layout/IconCircleLabelList"/>
    <dgm:cxn modelId="{4CAF956C-377D-4DF4-B70C-D9F835426E1E}" type="presParOf" srcId="{71662BE6-924D-46FA-B299-5576C58C205D}" destId="{509AA4B6-9B99-440B-A27F-822B1F992BF7}" srcOrd="1" destOrd="0" presId="urn:microsoft.com/office/officeart/2018/5/layout/IconCircleLabelList"/>
    <dgm:cxn modelId="{10FB2FC6-2FDC-478B-B237-50A60071143D}" type="presParOf" srcId="{71662BE6-924D-46FA-B299-5576C58C205D}" destId="{791CA4AA-2FC9-4C92-A91E-2EBB1AEC69B5}" srcOrd="2" destOrd="0" presId="urn:microsoft.com/office/officeart/2018/5/layout/IconCircleLabelList"/>
    <dgm:cxn modelId="{BABE51E3-A5F6-4880-9E87-9568AFD8FF9D}" type="presParOf" srcId="{71662BE6-924D-46FA-B299-5576C58C205D}" destId="{3FA3345D-1993-4DDC-8E68-D986ED1372E9}" srcOrd="3" destOrd="0" presId="urn:microsoft.com/office/officeart/2018/5/layout/IconCircleLabelList"/>
    <dgm:cxn modelId="{4212EB49-7C09-4184-AF44-4066A8E815F3}" type="presParOf" srcId="{F98EFE60-68F8-40D2-A155-5B199E076568}" destId="{C5CFBD4B-0725-4483-9868-A72AA22988AD}" srcOrd="1" destOrd="0" presId="urn:microsoft.com/office/officeart/2018/5/layout/IconCircleLabelList"/>
    <dgm:cxn modelId="{BFB3D106-985C-4204-A550-2A59812CFDA1}" type="presParOf" srcId="{F98EFE60-68F8-40D2-A155-5B199E076568}" destId="{D3B9F9B8-F2C6-4007-A8FD-78E7E6603367}" srcOrd="2" destOrd="0" presId="urn:microsoft.com/office/officeart/2018/5/layout/IconCircleLabelList"/>
    <dgm:cxn modelId="{434CFC70-D118-4359-92BB-160DC8F4FF92}" type="presParOf" srcId="{D3B9F9B8-F2C6-4007-A8FD-78E7E6603367}" destId="{DE87E5DA-8356-4BD0-A00F-8752FE448D25}" srcOrd="0" destOrd="0" presId="urn:microsoft.com/office/officeart/2018/5/layout/IconCircleLabelList"/>
    <dgm:cxn modelId="{B8C0D8CA-AFCE-4D98-8972-87BE215201F7}" type="presParOf" srcId="{D3B9F9B8-F2C6-4007-A8FD-78E7E6603367}" destId="{454918B9-3BBB-4088-A303-1D48485615F7}" srcOrd="1" destOrd="0" presId="urn:microsoft.com/office/officeart/2018/5/layout/IconCircleLabelList"/>
    <dgm:cxn modelId="{C15E9F7A-FD52-4C3C-94BF-9749B5A4D44A}" type="presParOf" srcId="{D3B9F9B8-F2C6-4007-A8FD-78E7E6603367}" destId="{A46F20F6-DF35-4231-90BF-3ED93AD37595}" srcOrd="2" destOrd="0" presId="urn:microsoft.com/office/officeart/2018/5/layout/IconCircleLabelList"/>
    <dgm:cxn modelId="{9C894CBA-4C2A-4C69-BEFB-16B41DEF0713}" type="presParOf" srcId="{D3B9F9B8-F2C6-4007-A8FD-78E7E6603367}" destId="{C7271135-97CB-4A32-8A6F-AACEBD996491}" srcOrd="3" destOrd="0" presId="urn:microsoft.com/office/officeart/2018/5/layout/IconCircleLabelList"/>
    <dgm:cxn modelId="{3D0D9609-7E5C-4249-84FA-ED07ACD630EE}" type="presParOf" srcId="{F98EFE60-68F8-40D2-A155-5B199E076568}" destId="{59F10F2E-15D9-4C31-8735-ADB16CAC5106}" srcOrd="3" destOrd="0" presId="urn:microsoft.com/office/officeart/2018/5/layout/IconCircleLabelList"/>
    <dgm:cxn modelId="{6DA1D3FA-FBD6-194B-A419-A045CA18FB91}" type="presParOf" srcId="{F98EFE60-68F8-40D2-A155-5B199E076568}" destId="{1DE9F2EF-C641-B247-A411-E481A81E5812}" srcOrd="4" destOrd="0" presId="urn:microsoft.com/office/officeart/2018/5/layout/IconCircleLabelList"/>
    <dgm:cxn modelId="{75CBEEAD-4201-C34B-9C77-34AFD5C1E7DA}" type="presParOf" srcId="{1DE9F2EF-C641-B247-A411-E481A81E5812}" destId="{48D7DF69-7725-B74E-8D2D-360AC63D62EB}" srcOrd="0" destOrd="0" presId="urn:microsoft.com/office/officeart/2018/5/layout/IconCircleLabelList"/>
    <dgm:cxn modelId="{502E1546-69CE-3D4E-99F6-6654ECB5401F}" type="presParOf" srcId="{1DE9F2EF-C641-B247-A411-E481A81E5812}" destId="{41A51C5F-1E24-7F43-98AE-B5AA3DCAF2F8}" srcOrd="1" destOrd="0" presId="urn:microsoft.com/office/officeart/2018/5/layout/IconCircleLabelList"/>
    <dgm:cxn modelId="{C2AC7D98-A710-6A4E-8FB3-553B94694E42}" type="presParOf" srcId="{1DE9F2EF-C641-B247-A411-E481A81E5812}" destId="{994FF5EE-E681-E343-B5C1-EDDEDEA1C376}" srcOrd="2" destOrd="0" presId="urn:microsoft.com/office/officeart/2018/5/layout/IconCircleLabelList"/>
    <dgm:cxn modelId="{89EE7527-D6F4-994B-86D5-C57DF106BDE5}" type="presParOf" srcId="{1DE9F2EF-C641-B247-A411-E481A81E5812}" destId="{81579194-AA41-E146-91EA-6BA0E9CAD7BC}" srcOrd="3" destOrd="0" presId="urn:microsoft.com/office/officeart/2018/5/layout/IconCircleLabelList"/>
    <dgm:cxn modelId="{BDCBC49A-F1D9-FA46-9893-256D26C7A4BD}" type="presParOf" srcId="{F98EFE60-68F8-40D2-A155-5B199E076568}" destId="{9FB6208D-9973-1B45-97C0-8F824816F7B6}" srcOrd="5" destOrd="0" presId="urn:microsoft.com/office/officeart/2018/5/layout/IconCircleLabelList"/>
    <dgm:cxn modelId="{BAB5D68D-E670-4A20-A26F-BC9DE8C6F83C}" type="presParOf" srcId="{F98EFE60-68F8-40D2-A155-5B199E076568}" destId="{FDEDF6BC-6C2A-4C52-86FF-4E0D86CEBDE4}" srcOrd="6" destOrd="0" presId="urn:microsoft.com/office/officeart/2018/5/layout/IconCircleLabelList"/>
    <dgm:cxn modelId="{DE53C4E3-5E82-46DA-A414-5703C7272F2A}" type="presParOf" srcId="{FDEDF6BC-6C2A-4C52-86FF-4E0D86CEBDE4}" destId="{BCDBC8B9-DC6B-49C3-AEE1-191BB9D6BB4F}" srcOrd="0" destOrd="0" presId="urn:microsoft.com/office/officeart/2018/5/layout/IconCircleLabelList"/>
    <dgm:cxn modelId="{8F99B56E-6994-4085-8AA0-FEC77C1AEC8E}" type="presParOf" srcId="{FDEDF6BC-6C2A-4C52-86FF-4E0D86CEBDE4}" destId="{D2EC8E9C-A49C-49AA-A256-C67EF8B8EBDE}" srcOrd="1" destOrd="0" presId="urn:microsoft.com/office/officeart/2018/5/layout/IconCircleLabelList"/>
    <dgm:cxn modelId="{5CC0AB93-8748-49AC-BC9B-B1B85C6CF259}" type="presParOf" srcId="{FDEDF6BC-6C2A-4C52-86FF-4E0D86CEBDE4}" destId="{9D1C7678-CF8B-4313-9790-7C4C83F94E2A}" srcOrd="2" destOrd="0" presId="urn:microsoft.com/office/officeart/2018/5/layout/IconCircleLabelList"/>
    <dgm:cxn modelId="{816F09FA-B9B2-41B5-B08A-E4BD64E9D27E}" type="presParOf" srcId="{FDEDF6BC-6C2A-4C52-86FF-4E0D86CEBDE4}" destId="{8CCE5A03-ED49-4860-938D-5338BD0C75C7}" srcOrd="3" destOrd="0" presId="urn:microsoft.com/office/officeart/2018/5/layout/IconCircleLabelList"/>
    <dgm:cxn modelId="{6CE61476-515C-41D8-B44D-CA0DB4B4BA9E}" type="presParOf" srcId="{F98EFE60-68F8-40D2-A155-5B199E076568}" destId="{B225DB9E-1E08-4FF8-B24F-5B8060EE0B87}" srcOrd="7" destOrd="0" presId="urn:microsoft.com/office/officeart/2018/5/layout/IconCircleLabelList"/>
    <dgm:cxn modelId="{CFF22003-45AD-4C9E-9BEF-7C5DE43A6C57}" type="presParOf" srcId="{F98EFE60-68F8-40D2-A155-5B199E076568}" destId="{8826ADC5-00EB-4F5D-86E4-951BA5648F12}" srcOrd="8" destOrd="0" presId="urn:microsoft.com/office/officeart/2018/5/layout/IconCircleLabelList"/>
    <dgm:cxn modelId="{83302E39-CE76-4538-9904-83F00274A3B3}" type="presParOf" srcId="{8826ADC5-00EB-4F5D-86E4-951BA5648F12}" destId="{733B1885-4231-4D6F-907D-92E1FC065B5C}" srcOrd="0" destOrd="0" presId="urn:microsoft.com/office/officeart/2018/5/layout/IconCircleLabelList"/>
    <dgm:cxn modelId="{637C1F7B-75CA-415C-98BD-C1E8B7DFEFD5}" type="presParOf" srcId="{8826ADC5-00EB-4F5D-86E4-951BA5648F12}" destId="{B3ADECA0-1038-473F-85A9-50940B09C26C}" srcOrd="1" destOrd="0" presId="urn:microsoft.com/office/officeart/2018/5/layout/IconCircleLabelList"/>
    <dgm:cxn modelId="{1E018249-7E6A-49D9-B476-01E7DBDD0D39}" type="presParOf" srcId="{8826ADC5-00EB-4F5D-86E4-951BA5648F12}" destId="{C0AE7FB4-A3CC-4D98-B502-A9B52B57B908}" srcOrd="2" destOrd="0" presId="urn:microsoft.com/office/officeart/2018/5/layout/IconCircleLabelList"/>
    <dgm:cxn modelId="{F262C763-616B-4E38-8139-60A55C561E72}" type="presParOf" srcId="{8826ADC5-00EB-4F5D-86E4-951BA5648F12}" destId="{868D2F24-5AD7-4581-B561-75EFFFA061F3}" srcOrd="3" destOrd="0" presId="urn:microsoft.com/office/officeart/2018/5/layout/IconCircleLabelList"/>
    <dgm:cxn modelId="{5BC95C2D-9067-4945-AF03-45C4A480E526}" type="presParOf" srcId="{F98EFE60-68F8-40D2-A155-5B199E076568}" destId="{E6EB5AEA-CBD8-4A67-9EA4-59D185A690CA}" srcOrd="9" destOrd="0" presId="urn:microsoft.com/office/officeart/2018/5/layout/IconCircleLabelList"/>
    <dgm:cxn modelId="{B773DEF8-1866-4A1A-A090-5263E3D80F1D}" type="presParOf" srcId="{F98EFE60-68F8-40D2-A155-5B199E076568}" destId="{27C60020-2ECF-4277-A1C1-5B04AB906F78}" srcOrd="10" destOrd="0" presId="urn:microsoft.com/office/officeart/2018/5/layout/IconCircleLabelList"/>
    <dgm:cxn modelId="{41A6B1CA-61A1-42D6-9784-C66F931091A4}" type="presParOf" srcId="{27C60020-2ECF-4277-A1C1-5B04AB906F78}" destId="{DD1EC7A0-7782-4D96-9762-EF4F3E61A720}" srcOrd="0" destOrd="0" presId="urn:microsoft.com/office/officeart/2018/5/layout/IconCircleLabelList"/>
    <dgm:cxn modelId="{FCC8B00E-FE2C-45FC-AE61-882B46372028}" type="presParOf" srcId="{27C60020-2ECF-4277-A1C1-5B04AB906F78}" destId="{51F8CD29-5CD5-4F94-BC5B-71E3B94BF80D}" srcOrd="1" destOrd="0" presId="urn:microsoft.com/office/officeart/2018/5/layout/IconCircleLabelList"/>
    <dgm:cxn modelId="{C0E278F9-30B6-4FBA-9E37-64F9C5EB50E5}" type="presParOf" srcId="{27C60020-2ECF-4277-A1C1-5B04AB906F78}" destId="{77DE7C16-0E02-437B-8A73-36557FBE5AAE}" srcOrd="2" destOrd="0" presId="urn:microsoft.com/office/officeart/2018/5/layout/IconCircleLabelList"/>
    <dgm:cxn modelId="{5C876DF5-75A8-44FA-9F97-10542FA60948}" type="presParOf" srcId="{27C60020-2ECF-4277-A1C1-5B04AB906F78}" destId="{2EFCD379-5034-49D9-B46D-8AA5CA482F5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8C7717-BD2D-4434-BA3D-89E5309CF30A}">
      <dsp:nvSpPr>
        <dsp:cNvPr id="0" name=""/>
        <dsp:cNvSpPr/>
      </dsp:nvSpPr>
      <dsp:spPr>
        <a:xfrm>
          <a:off x="331948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9AA4B6-9B99-440B-A27F-822B1F992BF7}">
      <dsp:nvSpPr>
        <dsp:cNvPr id="0" name=""/>
        <dsp:cNvSpPr/>
      </dsp:nvSpPr>
      <dsp:spPr>
        <a:xfrm>
          <a:off x="536712" y="303616"/>
          <a:ext cx="666114" cy="643090"/>
        </a:xfrm>
        <a:prstGeom prst="rect">
          <a:avLst/>
        </a:prstGeom>
        <a:blipFill>
          <a:blip xmlns:r="http://schemas.openxmlformats.org/officeDocument/2006/relationships" r:embed="rId1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A3345D-1993-4DDC-8E68-D986ED1372E9}">
      <dsp:nvSpPr>
        <dsp:cNvPr id="0" name=""/>
        <dsp:cNvSpPr/>
      </dsp:nvSpPr>
      <dsp:spPr>
        <a:xfrm>
          <a:off x="5628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Low altitude UTM</a:t>
          </a:r>
        </a:p>
      </dsp:txBody>
      <dsp:txXfrm>
        <a:off x="5628" y="1448540"/>
        <a:ext cx="1673437" cy="2000280"/>
      </dsp:txXfrm>
    </dsp:sp>
    <dsp:sp modelId="{DE87E5DA-8356-4BD0-A00F-8752FE448D25}">
      <dsp:nvSpPr>
        <dsp:cNvPr id="0" name=""/>
        <dsp:cNvSpPr/>
      </dsp:nvSpPr>
      <dsp:spPr>
        <a:xfrm>
          <a:off x="2298237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4918B9-3BBB-4088-A303-1D48485615F7}">
      <dsp:nvSpPr>
        <dsp:cNvPr id="0" name=""/>
        <dsp:cNvSpPr/>
      </dsp:nvSpPr>
      <dsp:spPr>
        <a:xfrm>
          <a:off x="2519925" y="303616"/>
          <a:ext cx="585703" cy="585703"/>
        </a:xfrm>
        <a:prstGeom prst="rect">
          <a:avLst/>
        </a:prstGeom>
        <a:blipFill>
          <a:blip xmlns:r="http://schemas.openxmlformats.org/officeDocument/2006/relationships"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71135-97CB-4A32-8A6F-AACEBD996491}">
      <dsp:nvSpPr>
        <dsp:cNvPr id="0" name=""/>
        <dsp:cNvSpPr/>
      </dsp:nvSpPr>
      <dsp:spPr>
        <a:xfrm>
          <a:off x="1971917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Upper E     UTM-style cooperative operation</a:t>
          </a:r>
        </a:p>
      </dsp:txBody>
      <dsp:txXfrm>
        <a:off x="1971917" y="1448540"/>
        <a:ext cx="1673437" cy="2000280"/>
      </dsp:txXfrm>
    </dsp:sp>
    <dsp:sp modelId="{48D7DF69-7725-B74E-8D2D-360AC63D62EB}">
      <dsp:nvSpPr>
        <dsp:cNvPr id="0" name=""/>
        <dsp:cNvSpPr/>
      </dsp:nvSpPr>
      <dsp:spPr>
        <a:xfrm>
          <a:off x="4264526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A51C5F-1E24-7F43-98AE-B5AA3DCAF2F8}">
      <dsp:nvSpPr>
        <dsp:cNvPr id="0" name=""/>
        <dsp:cNvSpPr/>
      </dsp:nvSpPr>
      <dsp:spPr>
        <a:xfrm>
          <a:off x="4482073" y="327337"/>
          <a:ext cx="585703" cy="585703"/>
        </a:xfrm>
        <a:prstGeom prst="rect">
          <a:avLst/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579194-AA41-E146-91EA-6BA0E9CAD7BC}">
      <dsp:nvSpPr>
        <dsp:cNvPr id="0" name=""/>
        <dsp:cNvSpPr/>
      </dsp:nvSpPr>
      <dsp:spPr>
        <a:xfrm>
          <a:off x="3938206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Integration of increasingly autonomous cargo and reduced crew operations</a:t>
          </a:r>
        </a:p>
      </dsp:txBody>
      <dsp:txXfrm>
        <a:off x="3938206" y="1448540"/>
        <a:ext cx="1673437" cy="2000280"/>
      </dsp:txXfrm>
    </dsp:sp>
    <dsp:sp modelId="{BCDBC8B9-DC6B-49C3-AEE1-191BB9D6BB4F}">
      <dsp:nvSpPr>
        <dsp:cNvPr id="0" name=""/>
        <dsp:cNvSpPr/>
      </dsp:nvSpPr>
      <dsp:spPr>
        <a:xfrm>
          <a:off x="6230815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C8E9C-A49C-49AA-A256-C67EF8B8EBDE}">
      <dsp:nvSpPr>
        <dsp:cNvPr id="0" name=""/>
        <dsp:cNvSpPr/>
      </dsp:nvSpPr>
      <dsp:spPr>
        <a:xfrm>
          <a:off x="6448362" y="327337"/>
          <a:ext cx="585703" cy="585703"/>
        </a:xfrm>
        <a:prstGeom prst="rect">
          <a:avLst/>
        </a:prstGeom>
        <a:blipFill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E5A03-ED49-4860-938D-5338BD0C75C7}">
      <dsp:nvSpPr>
        <dsp:cNvPr id="0" name=""/>
        <dsp:cNvSpPr/>
      </dsp:nvSpPr>
      <dsp:spPr>
        <a:xfrm>
          <a:off x="5904495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Urban/regional air mobility – increasing density and throughput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04495" y="1448540"/>
        <a:ext cx="1673437" cy="2000280"/>
      </dsp:txXfrm>
    </dsp:sp>
    <dsp:sp modelId="{733B1885-4231-4D6F-907D-92E1FC065B5C}">
      <dsp:nvSpPr>
        <dsp:cNvPr id="0" name=""/>
        <dsp:cNvSpPr/>
      </dsp:nvSpPr>
      <dsp:spPr>
        <a:xfrm>
          <a:off x="8197104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ADECA0-1038-473F-85A9-50940B09C26C}">
      <dsp:nvSpPr>
        <dsp:cNvPr id="0" name=""/>
        <dsp:cNvSpPr/>
      </dsp:nvSpPr>
      <dsp:spPr>
        <a:xfrm>
          <a:off x="8414651" y="327337"/>
          <a:ext cx="585703" cy="585703"/>
        </a:xfrm>
        <a:prstGeom prst="rect">
          <a:avLst/>
        </a:prstGeom>
        <a:blipFill>
          <a:blip xmlns:r="http://schemas.openxmlformats.org/officeDocument/2006/relationships" r:embed="rId8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D2F24-5AD7-4581-B561-75EFFFA061F3}">
      <dsp:nvSpPr>
        <dsp:cNvPr id="0" name=""/>
        <dsp:cNvSpPr/>
      </dsp:nvSpPr>
      <dsp:spPr>
        <a:xfrm>
          <a:off x="7870784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Accommodate commercial space launches and reentries through digital exchange of intent and    real-time updates</a:t>
          </a:r>
        </a:p>
      </dsp:txBody>
      <dsp:txXfrm>
        <a:off x="7870784" y="1448540"/>
        <a:ext cx="1673437" cy="2000280"/>
      </dsp:txXfrm>
    </dsp:sp>
    <dsp:sp modelId="{DD1EC7A0-7782-4D96-9762-EF4F3E61A720}">
      <dsp:nvSpPr>
        <dsp:cNvPr id="0" name=""/>
        <dsp:cNvSpPr/>
      </dsp:nvSpPr>
      <dsp:spPr>
        <a:xfrm>
          <a:off x="10163393" y="109790"/>
          <a:ext cx="1020796" cy="1020796"/>
        </a:xfrm>
        <a:prstGeom prst="ellipse">
          <a:avLst/>
        </a:prstGeom>
        <a:solidFill>
          <a:srgbClr val="84CDE6"/>
        </a:solidFill>
        <a:ln>
          <a:noFill/>
        </a:ln>
        <a:effectLst>
          <a:innerShdw blurRad="63500" dist="50800" dir="8100000">
            <a:prstClr val="black">
              <a:alpha val="50000"/>
            </a:prstClr>
          </a:inn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8CD29-5CD5-4F94-BC5B-71E3B94BF80D}">
      <dsp:nvSpPr>
        <dsp:cNvPr id="0" name=""/>
        <dsp:cNvSpPr/>
      </dsp:nvSpPr>
      <dsp:spPr>
        <a:xfrm>
          <a:off x="10380940" y="327337"/>
          <a:ext cx="585703" cy="585703"/>
        </a:xfrm>
        <a:prstGeom prst="rect">
          <a:avLst/>
        </a:prstGeom>
        <a:blipFill>
          <a:blip xmlns:r="http://schemas.openxmlformats.org/officeDocument/2006/relationships" r:embed="rId10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CD379-5034-49D9-B46D-8AA5CA482F51}">
      <dsp:nvSpPr>
        <dsp:cNvPr id="0" name=""/>
        <dsp:cNvSpPr/>
      </dsp:nvSpPr>
      <dsp:spPr>
        <a:xfrm>
          <a:off x="9837073" y="1448540"/>
          <a:ext cx="1673437" cy="2000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Increase digitization, service-oriented architecture, machine learning based decisions, and role for third-parties for ALL airspace</a:t>
          </a:r>
        </a:p>
      </dsp:txBody>
      <dsp:txXfrm>
        <a:off x="9837073" y="1448540"/>
        <a:ext cx="1673437" cy="2000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3350BF5-0EF9-4293-9161-E276AA439269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9BE06BB-005A-46D0-9C58-5459CFAA49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879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88DA083-1A75-FA40-A29C-4B242991EDA3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4668BC73-ADD0-E04D-B173-59F652686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15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16725" y="301625"/>
            <a:ext cx="2678113" cy="1506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631082" y="1906832"/>
            <a:ext cx="13048641" cy="180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9239017" y="3812966"/>
            <a:ext cx="7068013" cy="20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/>
              <a:t>5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126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311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486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1486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3751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05038" y="520700"/>
            <a:ext cx="4624387" cy="2601913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46C57-D2D2-4940-A249-4A1DF556577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940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8BC73-ADD0-E04D-B173-59F6526866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60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E9CF4-69A0-4810-86F1-9732D0CDC24F}" type="datetime1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29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B6DD6-AD77-0F4D-B869-21CE4A1B3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0"/>
            <a:ext cx="6172200" cy="6858000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A4D7-7EB4-0D47-9130-673039E47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0"/>
            <a:ext cx="6019800" cy="6857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50ED0-2F22-6B41-AACE-CF6E7229D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93724-A3D7-4546-BB25-661608F09CE1}" type="datetime1">
              <a:rPr lang="en-US" smtClean="0"/>
              <a:t>2/11/2021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9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878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3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AED7A4-1FF8-414E-A3A1-954516CED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10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8181B-37C2-3843-8344-7B4E420CE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10844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901B3-3DA4-444D-BCA6-CCEFFEEED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34C1D7-3642-48F4-955C-33CF0C42BF9D}" type="datetime1">
              <a:rPr lang="en-US" smtClean="0"/>
              <a:t>2/11/2021</a:t>
            </a:fld>
            <a:endParaRPr lang="en-US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7DB943-1A61-5749-8968-DC0755EA6BD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36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4" r:id="rId3"/>
    <p:sldLayoutId id="2147483656" r:id="rId4"/>
    <p:sldLayoutId id="214748365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11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airplanes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FDF3B5E5-3F8C-EF43-B5F6-6A8D7303CE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5D686-917B-6946-9B1E-2AA1E7D21653}"/>
              </a:ext>
            </a:extLst>
          </p:cNvPr>
          <p:cNvSpPr txBox="1"/>
          <p:nvPr/>
        </p:nvSpPr>
        <p:spPr>
          <a:xfrm>
            <a:off x="225098" y="285785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302A7-73EB-8C47-882C-CA3990B6912C}"/>
              </a:ext>
            </a:extLst>
          </p:cNvPr>
          <p:cNvSpPr txBox="1"/>
          <p:nvPr/>
        </p:nvSpPr>
        <p:spPr>
          <a:xfrm>
            <a:off x="225098" y="6341613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www.nasa.gov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71395-FB07-8249-A718-79E518E84C4A}"/>
              </a:ext>
            </a:extLst>
          </p:cNvPr>
          <p:cNvSpPr txBox="1"/>
          <p:nvPr/>
        </p:nvSpPr>
        <p:spPr>
          <a:xfrm>
            <a:off x="205220" y="4988684"/>
            <a:ext cx="8634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UAM Vision: Sky for 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094FC7-A868-7441-8B1A-C3A2E3CB4459}"/>
              </a:ext>
            </a:extLst>
          </p:cNvPr>
          <p:cNvSpPr txBox="1"/>
          <p:nvPr/>
        </p:nvSpPr>
        <p:spPr>
          <a:xfrm>
            <a:off x="225098" y="5547147"/>
            <a:ext cx="9404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Parimal Kopardekar, Director, NASA Aeronautics Research Institute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rPr>
              <a:t>February 4, 2021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39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6090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0" y="0"/>
            <a:ext cx="4114800" cy="3157979"/>
          </a:xfrm>
          <a:solidFill>
            <a:schemeClr val="bg1">
              <a:alpha val="77000"/>
            </a:schemeClr>
          </a:solidFill>
        </p:spPr>
        <p:txBody>
          <a:bodyPr lIns="182880" anchor="t" anchorCtr="0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6600" b="0" spc="-200" dirty="0">
                <a:solidFill>
                  <a:srgbClr val="3FB1E8"/>
                </a:solidFill>
              </a:rPr>
              <a:t>Big Picture</a:t>
            </a:r>
            <a:br>
              <a:rPr lang="en-US" spc="-200" dirty="0"/>
            </a:br>
            <a:r>
              <a:rPr lang="en-US" b="0" dirty="0">
                <a:solidFill>
                  <a:schemeClr val="tx1"/>
                </a:solidFill>
              </a:rPr>
              <a:t>One mile of surface transportation takes you one mile, whereas one mile of aviation land can take you </a:t>
            </a:r>
            <a:r>
              <a:rPr lang="en-US" dirty="0">
                <a:solidFill>
                  <a:srgbClr val="3FB1E8"/>
                </a:solidFill>
              </a:rPr>
              <a:t>anywhere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86900" y="6416221"/>
            <a:ext cx="2539200" cy="365125"/>
          </a:xfrm>
        </p:spPr>
        <p:txBody>
          <a:bodyPr/>
          <a:lstStyle/>
          <a:p>
            <a:fld id="{BE7DB943-1A61-5749-8968-DC0755EA6BDD}" type="slidenum">
              <a:rPr lang="en-US" smtClean="0"/>
              <a:t>2</a:t>
            </a:fld>
            <a:endParaRPr lang="en-US" dirty="0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14C0543B-62AD-7145-AD3B-B0DB900E350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398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03E0EA-1178-DD42-BA64-7495DB5F29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9" y="0"/>
            <a:ext cx="12180461" cy="6859591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14C0543B-62AD-7145-AD3B-B0DB900E350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8724D7-C674-4948-8CE9-1BC017D093E0}"/>
              </a:ext>
            </a:extLst>
          </p:cNvPr>
          <p:cNvSpPr txBox="1"/>
          <p:nvPr/>
        </p:nvSpPr>
        <p:spPr>
          <a:xfrm>
            <a:off x="815963" y="657975"/>
            <a:ext cx="3971190" cy="1815882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spc="-100" dirty="0">
                <a:latin typeface="Arial" panose="020B0604020202020204" pitchFamily="34" charset="0"/>
                <a:cs typeface="Arial" panose="020B0604020202020204" pitchFamily="34" charset="0"/>
              </a:rPr>
              <a:t>End-to-End</a:t>
            </a:r>
          </a:p>
          <a:p>
            <a:r>
              <a:rPr lang="en-US" sz="4000" spc="-100" dirty="0">
                <a:latin typeface="Arial" panose="020B0604020202020204" pitchFamily="34" charset="0"/>
                <a:cs typeface="Arial" panose="020B0604020202020204" pitchFamily="34" charset="0"/>
              </a:rPr>
              <a:t>Air Transportation </a:t>
            </a:r>
          </a:p>
          <a:p>
            <a:endParaRPr lang="en-US" sz="3200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FBE93-7F39-074B-97FA-DA0297F810C6}"/>
              </a:ext>
            </a:extLst>
          </p:cNvPr>
          <p:cNvSpPr txBox="1"/>
          <p:nvPr/>
        </p:nvSpPr>
        <p:spPr>
          <a:xfrm>
            <a:off x="6222765" y="657975"/>
            <a:ext cx="5149349" cy="452431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Increased use of electric propulsion and air vehicles of all sizes are likely to impact future transportation options and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Currently, transportation is one of the key factors for location of businesses and housing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future, aviation can get closer to businesses and housing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202529-6018-6E4B-83BF-36DCC2AA056F}"/>
              </a:ext>
            </a:extLst>
          </p:cNvPr>
          <p:cNvCxnSpPr>
            <a:cxnSpLocks/>
          </p:cNvCxnSpPr>
          <p:nvPr/>
        </p:nvCxnSpPr>
        <p:spPr>
          <a:xfrm>
            <a:off x="876511" y="2155047"/>
            <a:ext cx="3838924" cy="0"/>
          </a:xfrm>
          <a:prstGeom prst="straightConnector1">
            <a:avLst/>
          </a:prstGeom>
          <a:ln w="69850">
            <a:solidFill>
              <a:srgbClr val="3FB1E8">
                <a:alpha val="80000"/>
              </a:srgb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613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CCE0F0AB-DD07-834E-ACE6-09C3BE3847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Storm Cloud">
            <a:extLst>
              <a:ext uri="{FF2B5EF4-FFF2-40B4-BE49-F238E27FC236}">
                <a16:creationId xmlns:a16="http://schemas.microsoft.com/office/drawing/2014/main" id="{2581E9E6-5DB3-D04B-BF15-C1EAE87F50D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6147" y="1413572"/>
            <a:ext cx="1615428" cy="63767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E93D3E8-D9E6-BE4B-A6FD-FEB327233860}"/>
              </a:ext>
            </a:extLst>
          </p:cNvPr>
          <p:cNvSpPr txBox="1"/>
          <p:nvPr/>
        </p:nvSpPr>
        <p:spPr>
          <a:xfrm>
            <a:off x="1743897" y="3429000"/>
            <a:ext cx="9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Distribution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Center/Warehouse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AF730-D1ED-3E4B-A9A2-12B008702BEF}"/>
              </a:ext>
            </a:extLst>
          </p:cNvPr>
          <p:cNvSpPr txBox="1"/>
          <p:nvPr/>
        </p:nvSpPr>
        <p:spPr>
          <a:xfrm>
            <a:off x="5104484" y="1496082"/>
            <a:ext cx="67358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EC7B0-2D73-3045-A01D-AAB7CEC17A84}"/>
              </a:ext>
            </a:extLst>
          </p:cNvPr>
          <p:cNvSpPr txBox="1"/>
          <p:nvPr/>
        </p:nvSpPr>
        <p:spPr>
          <a:xfrm>
            <a:off x="2889388" y="5170057"/>
            <a:ext cx="65915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Inter-city</a:t>
            </a:r>
          </a:p>
          <a:p>
            <a:pPr algn="ctr"/>
            <a:r>
              <a:rPr lang="en-US" sz="1000" dirty="0" err="1"/>
              <a:t>eVTOL</a:t>
            </a:r>
            <a:endParaRPr lang="en-US" sz="1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1EE88-6CA8-6C4F-B06A-F281A96050FC}"/>
              </a:ext>
            </a:extLst>
          </p:cNvPr>
          <p:cNvSpPr txBox="1"/>
          <p:nvPr/>
        </p:nvSpPr>
        <p:spPr>
          <a:xfrm>
            <a:off x="2011729" y="2578273"/>
            <a:ext cx="60946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Cargo 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Delivery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41A080-9C99-8E49-939A-408398D0A54D}"/>
              </a:ext>
            </a:extLst>
          </p:cNvPr>
          <p:cNvSpPr txBox="1"/>
          <p:nvPr/>
        </p:nvSpPr>
        <p:spPr>
          <a:xfrm>
            <a:off x="10882550" y="2947605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Medical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49FD-3D0B-F148-BB31-60237A04290A}"/>
              </a:ext>
            </a:extLst>
          </p:cNvPr>
          <p:cNvSpPr txBox="1"/>
          <p:nvPr/>
        </p:nvSpPr>
        <p:spPr>
          <a:xfrm>
            <a:off x="6286663" y="5570167"/>
            <a:ext cx="82586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Cross-metro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53409C-4473-AB40-8AD1-2BE8ABC2E92A}"/>
              </a:ext>
            </a:extLst>
          </p:cNvPr>
          <p:cNvSpPr txBox="1"/>
          <p:nvPr/>
        </p:nvSpPr>
        <p:spPr>
          <a:xfrm>
            <a:off x="5922806" y="2834924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Airport</a:t>
            </a:r>
          </a:p>
          <a:p>
            <a:pPr algn="ctr"/>
            <a:r>
              <a:rPr lang="en-US" sz="1000" dirty="0"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D80F9-22F2-8D46-BE93-4796FDDE5C1F}"/>
              </a:ext>
            </a:extLst>
          </p:cNvPr>
          <p:cNvSpPr txBox="1"/>
          <p:nvPr/>
        </p:nvSpPr>
        <p:spPr>
          <a:xfrm>
            <a:off x="7136634" y="2061189"/>
            <a:ext cx="60946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Cargo</a:t>
            </a:r>
          </a:p>
          <a:p>
            <a:pPr algn="ctr"/>
            <a:r>
              <a:rPr lang="en-US" sz="1000" dirty="0"/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454C1C-9F87-D346-8607-49574BF34185}"/>
              </a:ext>
            </a:extLst>
          </p:cNvPr>
          <p:cNvSpPr txBox="1"/>
          <p:nvPr/>
        </p:nvSpPr>
        <p:spPr>
          <a:xfrm>
            <a:off x="7763514" y="4070736"/>
            <a:ext cx="76335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Fleet</a:t>
            </a:r>
          </a:p>
          <a:p>
            <a:pPr algn="ctr"/>
            <a:r>
              <a:rPr lang="en-US" sz="1000" dirty="0"/>
              <a:t>Operations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A50E1C-3573-7748-AE1D-42248DFBB8C4}"/>
              </a:ext>
            </a:extLst>
          </p:cNvPr>
          <p:cNvSpPr txBox="1"/>
          <p:nvPr/>
        </p:nvSpPr>
        <p:spPr>
          <a:xfrm>
            <a:off x="9670465" y="3670626"/>
            <a:ext cx="77136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algn="ctr"/>
            <a:r>
              <a:rPr lang="en-US" sz="1000" dirty="0"/>
              <a:t>Air</a:t>
            </a:r>
          </a:p>
          <a:p>
            <a:pPr algn="ctr"/>
            <a:r>
              <a:rPr lang="en-US" sz="1000" dirty="0"/>
              <a:t>Ambulance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FD8D47-20CC-B842-8D94-3058CEE8045E}"/>
              </a:ext>
            </a:extLst>
          </p:cNvPr>
          <p:cNvSpPr txBox="1"/>
          <p:nvPr/>
        </p:nvSpPr>
        <p:spPr>
          <a:xfrm>
            <a:off x="4519737" y="5392677"/>
            <a:ext cx="106311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Small 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Package Delivery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2E9319-6AA9-C646-BB11-1AF4E9A02795}"/>
              </a:ext>
            </a:extLst>
          </p:cNvPr>
          <p:cNvSpPr txBox="1"/>
          <p:nvPr/>
        </p:nvSpPr>
        <p:spPr>
          <a:xfrm>
            <a:off x="6781408" y="3462116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High Density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Corridor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B3D83-FD6A-104C-A120-DEC2F96915CA}"/>
              </a:ext>
            </a:extLst>
          </p:cNvPr>
          <p:cNvSpPr txBox="1"/>
          <p:nvPr/>
        </p:nvSpPr>
        <p:spPr>
          <a:xfrm>
            <a:off x="807714" y="1593780"/>
            <a:ext cx="636713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Regional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Network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A04B5E-C6B6-4E4A-A384-42830E320FBD}"/>
              </a:ext>
            </a:extLst>
          </p:cNvPr>
          <p:cNvSpPr txBox="1"/>
          <p:nvPr/>
        </p:nvSpPr>
        <p:spPr>
          <a:xfrm>
            <a:off x="2885223" y="1249861"/>
            <a:ext cx="10583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Rural Operations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8455ED-4B2E-7B4C-A614-16A1B04E93DD}"/>
              </a:ext>
            </a:extLst>
          </p:cNvPr>
          <p:cNvSpPr txBox="1"/>
          <p:nvPr/>
        </p:nvSpPr>
        <p:spPr>
          <a:xfrm>
            <a:off x="5565509" y="120506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 dirty="0">
                <a:solidFill>
                  <a:schemeClr val="bg1"/>
                </a:solidFill>
              </a:rPr>
              <a:t>Urban Operations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A9EF13-D0E8-F74F-A419-ABFECDC7C2C1}"/>
              </a:ext>
            </a:extLst>
          </p:cNvPr>
          <p:cNvSpPr txBox="1"/>
          <p:nvPr/>
        </p:nvSpPr>
        <p:spPr>
          <a:xfrm>
            <a:off x="7720234" y="893216"/>
            <a:ext cx="80663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 Demand</a:t>
            </a:r>
          </a:p>
          <a:p>
            <a:pPr algn="ctr"/>
            <a:r>
              <a:rPr lang="en-US" sz="1000" dirty="0"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Air-Taxi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539A273-4557-2F43-A344-7BA7057DEB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5457" y="3438175"/>
            <a:ext cx="1195990" cy="748077"/>
          </a:xfrm>
          <a:prstGeom prst="rect">
            <a:avLst/>
          </a:prstGeom>
        </p:spPr>
      </p:pic>
      <p:pic>
        <p:nvPicPr>
          <p:cNvPr id="4" name="NASA Logo" descr="CMR.png">
            <a:extLst>
              <a:ext uri="{FF2B5EF4-FFF2-40B4-BE49-F238E27FC236}">
                <a16:creationId xmlns:a16="http://schemas.microsoft.com/office/drawing/2014/main" id="{874771E5-1E18-4C7E-AED8-F35B346299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9" y="9332"/>
            <a:ext cx="655655" cy="541175"/>
          </a:xfrm>
          <a:prstGeom prst="rect">
            <a:avLst/>
          </a:prstGeom>
        </p:spPr>
      </p:pic>
      <p:sp>
        <p:nvSpPr>
          <p:cNvPr id="5" name="TEXT - Title">
            <a:extLst>
              <a:ext uri="{FF2B5EF4-FFF2-40B4-BE49-F238E27FC236}">
                <a16:creationId xmlns:a16="http://schemas.microsoft.com/office/drawing/2014/main" id="{7B94359D-CA89-4033-9EAC-44B04D79D0EE}"/>
              </a:ext>
            </a:extLst>
          </p:cNvPr>
          <p:cNvSpPr txBox="1"/>
          <p:nvPr/>
        </p:nvSpPr>
        <p:spPr>
          <a:xfrm>
            <a:off x="4405745" y="2489"/>
            <a:ext cx="7706352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Advanced Air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Mobility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(AAM) Mission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37BAEF-2756-4549-AA88-DE79E1114BCA}"/>
              </a:ext>
            </a:extLst>
          </p:cNvPr>
          <p:cNvSpPr/>
          <p:nvPr/>
        </p:nvSpPr>
        <p:spPr>
          <a:xfrm>
            <a:off x="7116" y="6305692"/>
            <a:ext cx="12192528" cy="4616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Safe, sustainable, affordable, and accessible aviation for transformational local and intraregional missions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7C1E1-D4C0-384C-827E-FA3CF028A895}"/>
              </a:ext>
            </a:extLst>
          </p:cNvPr>
          <p:cNvSpPr/>
          <p:nvPr/>
        </p:nvSpPr>
        <p:spPr>
          <a:xfrm>
            <a:off x="0" y="0"/>
            <a:ext cx="4173244" cy="1187424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0030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Maturity Levels (UML)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39E62E-D1D1-7D4F-A91D-B9A91B3A3B6D}"/>
              </a:ext>
            </a:extLst>
          </p:cNvPr>
          <p:cNvCxnSpPr>
            <a:cxnSpLocks/>
          </p:cNvCxnSpPr>
          <p:nvPr/>
        </p:nvCxnSpPr>
        <p:spPr>
          <a:xfrm>
            <a:off x="89666" y="792677"/>
            <a:ext cx="300962" cy="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E5A930-C497-9C44-9697-6C7481B19A8A}"/>
              </a:ext>
            </a:extLst>
          </p:cNvPr>
          <p:cNvCxnSpPr>
            <a:cxnSpLocks/>
          </p:cNvCxnSpPr>
          <p:nvPr/>
        </p:nvCxnSpPr>
        <p:spPr>
          <a:xfrm>
            <a:off x="89666" y="632939"/>
            <a:ext cx="300962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235B3BB-5796-1B4F-BF1D-6FED2D21B475}"/>
              </a:ext>
            </a:extLst>
          </p:cNvPr>
          <p:cNvCxnSpPr>
            <a:cxnSpLocks/>
          </p:cNvCxnSpPr>
          <p:nvPr/>
        </p:nvCxnSpPr>
        <p:spPr>
          <a:xfrm>
            <a:off x="89666" y="438048"/>
            <a:ext cx="300962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90628" y="284160"/>
            <a:ext cx="2991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UML-4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Medium Density/Complexity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9641" y="479051"/>
            <a:ext cx="3369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UML-3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Density,Medium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Complexity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9641" y="679230"/>
            <a:ext cx="2733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UML-2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Low Density/ Complexity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0628" y="885994"/>
            <a:ext cx="2581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UML-1 Conforming prototypes</a:t>
            </a:r>
          </a:p>
        </p:txBody>
      </p:sp>
    </p:spTree>
    <p:extLst>
      <p:ext uri="{BB962C8B-B14F-4D97-AF65-F5344CB8AC3E}">
        <p14:creationId xmlns:p14="http://schemas.microsoft.com/office/powerpoint/2010/main" val="2801405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520"/>
            </a:pPr>
            <a:r>
              <a:rPr lang="en-US" sz="4000" b="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NASA AAM Mission Priorities</a:t>
            </a:r>
            <a:endParaRPr lang="en-US" sz="4000" b="0" dirty="0">
              <a:ea typeface="Calibri"/>
              <a:cs typeface="Calibri"/>
              <a:sym typeface="Calibri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3191769" y="1678039"/>
            <a:ext cx="5553231" cy="377768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733617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465041" y="1184348"/>
            <a:ext cx="6941538" cy="472211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868221" y="2125174"/>
            <a:ext cx="4135179" cy="2813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Shape 102"/>
          <p:cNvSpPr/>
          <p:nvPr/>
        </p:nvSpPr>
        <p:spPr>
          <a:xfrm>
            <a:off x="1148694" y="4060883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lvl="0" algn="ctr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 and Fleet Noise</a:t>
            </a:r>
          </a:p>
          <a:p>
            <a:pPr lvl="0" algn="ctr">
              <a:defRPr/>
            </a:pPr>
            <a:endParaRPr lang="en-US" i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Propulsion Reliability </a:t>
            </a:r>
          </a:p>
          <a:p>
            <a:pPr lvl="0" algn="ctr">
              <a:defRPr/>
            </a:pPr>
            <a:endParaRPr lang="en-US" i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and Failure conditions</a:t>
            </a:r>
          </a:p>
        </p:txBody>
      </p:sp>
      <p:sp>
        <p:nvSpPr>
          <p:cNvPr id="99" name="Shape 99"/>
          <p:cNvSpPr/>
          <p:nvPr/>
        </p:nvSpPr>
        <p:spPr>
          <a:xfrm>
            <a:off x="7657535" y="4340462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lvl="0" algn="ctr">
              <a:defRPr/>
            </a:pPr>
            <a:r>
              <a:rPr lang="en-US" sz="2000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Automated Flight and Contingency Management</a:t>
            </a:r>
          </a:p>
        </p:txBody>
      </p:sp>
      <p:sp>
        <p:nvSpPr>
          <p:cNvPr id="100" name="Shape 100"/>
          <p:cNvSpPr/>
          <p:nvPr/>
        </p:nvSpPr>
        <p:spPr>
          <a:xfrm>
            <a:off x="4802284" y="722010"/>
            <a:ext cx="2612520" cy="1519120"/>
          </a:xfrm>
          <a:prstGeom prst="roundRect">
            <a:avLst>
              <a:gd name="adj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lvl="0" algn="ctr">
              <a:defRPr/>
            </a:pPr>
            <a:r>
              <a:rPr lang="en-US" sz="2000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Vertiports, Localities, and National Acceptance</a:t>
            </a:r>
          </a:p>
        </p:txBody>
      </p:sp>
      <p:sp>
        <p:nvSpPr>
          <p:cNvPr id="101" name="Shape 101"/>
          <p:cNvSpPr/>
          <p:nvPr/>
        </p:nvSpPr>
        <p:spPr>
          <a:xfrm>
            <a:off x="7815297" y="1058489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algn="ctr" defTabSz="685783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Supplemental Data Services</a:t>
            </a:r>
          </a:p>
          <a:p>
            <a:pPr algn="ctr" defTabSz="685783">
              <a:defRPr/>
            </a:pPr>
            <a:endParaRPr lang="en-US" i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783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In-time Aviation Safety Management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1124466" y="789699"/>
            <a:ext cx="3221252" cy="2169287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lvl="0" algn="ctr">
              <a:defRPr/>
            </a:pPr>
            <a:r>
              <a:rPr lang="en-US" i="1" kern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xTM</a:t>
            </a: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Architectures</a:t>
            </a:r>
          </a:p>
          <a:p>
            <a:pPr lvl="0" algn="ctr">
              <a:defRPr/>
            </a:pPr>
            <a:endParaRPr lang="en-US" i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Rules, Roles, &amp; Procedures</a:t>
            </a:r>
          </a:p>
          <a:p>
            <a:pPr lvl="0" algn="ctr">
              <a:defRPr/>
            </a:pPr>
            <a:endParaRPr lang="en-US" i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i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Comm, Nav, Surveillance, Information</a:t>
            </a:r>
          </a:p>
        </p:txBody>
      </p:sp>
      <p:pic>
        <p:nvPicPr>
          <p:cNvPr id="63" name="Shape 10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9050" y="2122409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Shape 108"/>
          <p:cNvSpPr/>
          <p:nvPr/>
        </p:nvSpPr>
        <p:spPr>
          <a:xfrm>
            <a:off x="3867257" y="2693033"/>
            <a:ext cx="1413488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814406" y="2700429"/>
            <a:ext cx="142564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Airspace &amp; Fleet Operations Management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Shape 110"/>
          <p:cNvSpPr/>
          <p:nvPr/>
        </p:nvSpPr>
        <p:spPr>
          <a:xfrm>
            <a:off x="4263810" y="3683283"/>
            <a:ext cx="1484448" cy="940456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r>
              <a:rPr lang="en-US" sz="110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Vehicle </a:t>
            </a:r>
            <a:br>
              <a:rPr lang="en-US" sz="110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</a:br>
            <a:r>
              <a:rPr lang="en-US" sz="110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302644" y="3694672"/>
            <a:ext cx="1512653" cy="917678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lvl="0" algn="ctr"/>
            <a:r>
              <a:rPr lang="en-US" sz="110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Individual Vehicle Management &amp; Operations</a:t>
            </a:r>
          </a:p>
        </p:txBody>
      </p:sp>
      <p:sp>
        <p:nvSpPr>
          <p:cNvPr id="68" name="Shape 112"/>
          <p:cNvSpPr/>
          <p:nvPr/>
        </p:nvSpPr>
        <p:spPr>
          <a:xfrm>
            <a:off x="5395987" y="2155296"/>
            <a:ext cx="1305609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050" b="1" dirty="0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rPr>
              <a:t>Community Integration</a:t>
            </a:r>
            <a:endParaRPr sz="10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847602" y="4669183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6993921" y="466237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4345717" y="3487608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5928870" y="2871044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C6D40E-D658-4CF7-9C5E-87985D3F572A}"/>
              </a:ext>
            </a:extLst>
          </p:cNvPr>
          <p:cNvSpPr/>
          <p:nvPr/>
        </p:nvSpPr>
        <p:spPr>
          <a:xfrm>
            <a:off x="7569459" y="3462972"/>
            <a:ext cx="226593" cy="227295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160236" y="5990711"/>
            <a:ext cx="2417078" cy="830997"/>
            <a:chOff x="220035" y="5953767"/>
            <a:chExt cx="2417078" cy="830997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EC6D40E-D658-4CF7-9C5E-87985D3F572A}"/>
                </a:ext>
              </a:extLst>
            </p:cNvPr>
            <p:cNvSpPr/>
            <p:nvPr/>
          </p:nvSpPr>
          <p:spPr>
            <a:xfrm>
              <a:off x="258440" y="6559448"/>
              <a:ext cx="188653" cy="172382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#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5498" y="5953767"/>
              <a:ext cx="215161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Aircraft &amp; Aircrew Barriers</a:t>
              </a:r>
            </a:p>
            <a:p>
              <a:r>
                <a:rPr lang="en-US" sz="1200" i="1" dirty="0"/>
                <a:t>Airspace Barriers</a:t>
              </a:r>
            </a:p>
            <a:p>
              <a:r>
                <a:rPr lang="en-US" sz="1200" i="1" dirty="0"/>
                <a:t>Community Integration Barriers</a:t>
              </a:r>
            </a:p>
            <a:p>
              <a:r>
                <a:rPr lang="en-US" sz="1200" i="1" dirty="0"/>
                <a:t>Pillar number</a:t>
              </a: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220035" y="6386185"/>
              <a:ext cx="257477" cy="15362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220035" y="6194160"/>
              <a:ext cx="257477" cy="15362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28021" y="6002135"/>
              <a:ext cx="257477" cy="15362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869995B-3D30-7742-A65B-C4A2718969D4}"/>
              </a:ext>
            </a:extLst>
          </p:cNvPr>
          <p:cNvSpPr txBox="1"/>
          <p:nvPr/>
        </p:nvSpPr>
        <p:spPr>
          <a:xfrm>
            <a:off x="4984982" y="6189768"/>
            <a:ext cx="213625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 Campaign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FA890B-638C-E148-9BB3-25EC28C8ED9E}"/>
              </a:ext>
            </a:extLst>
          </p:cNvPr>
          <p:cNvSpPr txBox="1"/>
          <p:nvPr/>
        </p:nvSpPr>
        <p:spPr>
          <a:xfrm>
            <a:off x="4400617" y="5138089"/>
            <a:ext cx="3014187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Systems and Architecture Requirements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153315-127A-8A44-9AF4-82111D09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8812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85B31-1AA9-EA41-B778-A6401777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Strong Domestic (e)VTOL Industry 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1D7AB-DCFB-7D43-9C55-04C37931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969" y="534222"/>
            <a:ext cx="10997946" cy="61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0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06AF9B8-8BD9-8343-A2FA-42CD3205B141}"/>
              </a:ext>
            </a:extLst>
          </p:cNvPr>
          <p:cNvSpPr>
            <a:spLocks/>
          </p:cNvSpPr>
          <p:nvPr/>
        </p:nvSpPr>
        <p:spPr>
          <a:xfrm>
            <a:off x="0" y="1994796"/>
            <a:ext cx="12192000" cy="4775439"/>
          </a:xfrm>
          <a:prstGeom prst="rect">
            <a:avLst/>
          </a:prstGeom>
          <a:solidFill>
            <a:schemeClr val="bg1">
              <a:lumMod val="75000"/>
              <a:alpha val="14902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sz="1400" dirty="0"/>
          </a:p>
          <a:p>
            <a:pPr algn="ctr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5769C9-1881-854E-B012-E844E757D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0" dirty="0"/>
              <a:t>AAM National Campaign (NC) Series</a:t>
            </a:r>
            <a:endParaRPr lang="en-US" sz="3600" b="0" strike="sngStrike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24EA542-520F-AA44-81D7-A8FA35DB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419639"/>
            <a:ext cx="978355" cy="365125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9DE491-4800-5942-8CE2-33F64CF2AF6E}"/>
              </a:ext>
            </a:extLst>
          </p:cNvPr>
          <p:cNvSpPr>
            <a:spLocks/>
          </p:cNvSpPr>
          <p:nvPr/>
        </p:nvSpPr>
        <p:spPr>
          <a:xfrm>
            <a:off x="0" y="894270"/>
            <a:ext cx="12192000" cy="960125"/>
          </a:xfrm>
          <a:prstGeom prst="rect">
            <a:avLst/>
          </a:prstGeom>
          <a:solidFill>
            <a:schemeClr val="accent1">
              <a:alpha val="14902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US" sz="1400" dirty="0"/>
          </a:p>
          <a:p>
            <a:pPr algn="ctr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88E73D60-D207-674F-B017-AFD3BF01DC39}"/>
              </a:ext>
            </a:extLst>
          </p:cNvPr>
          <p:cNvSpPr txBox="1"/>
          <p:nvPr/>
        </p:nvSpPr>
        <p:spPr>
          <a:xfrm>
            <a:off x="168730" y="1142859"/>
            <a:ext cx="819405" cy="46294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  <a:buSzPct val="125000"/>
              <a:tabLst>
                <a:tab pos="203200" algn="l"/>
              </a:tabLst>
            </a:pPr>
            <a:r>
              <a:rPr lang="en-US" sz="2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endParaRPr lang="en-U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485DD91D-6E15-C744-9565-AF1F251ED230}"/>
              </a:ext>
            </a:extLst>
          </p:cNvPr>
          <p:cNvSpPr txBox="1"/>
          <p:nvPr/>
        </p:nvSpPr>
        <p:spPr>
          <a:xfrm>
            <a:off x="299815" y="3147861"/>
            <a:ext cx="5377188" cy="283282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355600" indent="-342900">
              <a:spcAft>
                <a:spcPts val="1200"/>
              </a:spcAft>
              <a:buSzPct val="100000"/>
              <a:buFont typeface="+mj-lt"/>
              <a:buAutoNum type="arabicPeriod"/>
              <a:tabLst>
                <a:tab pos="20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Accelerate Certification and Approval</a:t>
            </a:r>
          </a:p>
          <a:p>
            <a:pPr marL="355600" indent="-342900">
              <a:spcAft>
                <a:spcPts val="1200"/>
              </a:spcAft>
              <a:buSzPct val="100000"/>
              <a:buFont typeface="+mj-lt"/>
              <a:buAutoNum type="arabicPeriod"/>
              <a:tabLst>
                <a:tab pos="20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Flight Procedure Guidelines</a:t>
            </a:r>
          </a:p>
          <a:p>
            <a:pPr marL="355600" indent="-342900">
              <a:spcAft>
                <a:spcPts val="1200"/>
              </a:spcAft>
              <a:buSzPct val="100000"/>
              <a:buFont typeface="+mj-lt"/>
              <a:buAutoNum type="arabicPeriod"/>
              <a:tabLst>
                <a:tab pos="20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Evaluate the Communication Navigation and Surveillance (CNS) Trade-Space</a:t>
            </a:r>
          </a:p>
          <a:p>
            <a:pPr marL="355600" indent="-342900">
              <a:spcAft>
                <a:spcPts val="1200"/>
              </a:spcAft>
              <a:buSzPct val="100000"/>
              <a:buFont typeface="+mj-lt"/>
              <a:buAutoNum type="arabicPeriod"/>
              <a:tabLst>
                <a:tab pos="20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 an Airspace Operations Management (AOM) Architecture</a:t>
            </a:r>
          </a:p>
          <a:p>
            <a:pPr marL="355600" indent="-342900">
              <a:spcAft>
                <a:spcPts val="1200"/>
              </a:spcAft>
              <a:buSzPct val="100000"/>
              <a:buFont typeface="+mj-lt"/>
              <a:buAutoNum type="arabicPeriod"/>
              <a:tabLst>
                <a:tab pos="203200" algn="l"/>
              </a:tabLst>
            </a:pPr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Characterize Community Concerns </a:t>
            </a: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03A24A53-F92A-DE4F-B5EB-1B0FBC86DBED}"/>
              </a:ext>
            </a:extLst>
          </p:cNvPr>
          <p:cNvSpPr txBox="1"/>
          <p:nvPr/>
        </p:nvSpPr>
        <p:spPr>
          <a:xfrm>
            <a:off x="168730" y="2544513"/>
            <a:ext cx="5008388" cy="46294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>
              <a:spcBef>
                <a:spcPts val="490"/>
              </a:spcBef>
              <a:buSzPct val="125000"/>
              <a:tabLst>
                <a:tab pos="203200" algn="l"/>
              </a:tabLst>
            </a:pPr>
            <a:r>
              <a:rPr lang="en-US" sz="2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US" sz="2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143818E4-74AF-D446-959B-F956A4B00DC1}"/>
              </a:ext>
            </a:extLst>
          </p:cNvPr>
          <p:cNvSpPr txBox="1"/>
          <p:nvPr/>
        </p:nvSpPr>
        <p:spPr>
          <a:xfrm>
            <a:off x="1246574" y="1026717"/>
            <a:ext cx="10607263" cy="678391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Assure AAM safety and accelerate scalability through integrated demonstrations of candidate operational concepts and scenarios.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E626A7-D328-FA48-A013-47A29B0B83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804" y="2215722"/>
            <a:ext cx="4885374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53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-1807969" y="3494405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2EB4A7B-1F98-A247-968F-A8FA98D14687}"/>
              </a:ext>
            </a:extLst>
          </p:cNvPr>
          <p:cNvSpPr/>
          <p:nvPr/>
        </p:nvSpPr>
        <p:spPr>
          <a:xfrm rot="16200000">
            <a:off x="317520" y="3494405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6" imgW="378" imgH="379" progId="TCLayout.ActiveDocument.1">
                  <p:embed/>
                </p:oleObj>
              </mc:Choice>
              <mc:Fallback>
                <p:oleObj name="think-cell Slide" r:id="rId6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61" y="10953"/>
            <a:ext cx="11219954" cy="605113"/>
          </a:xfrm>
        </p:spPr>
        <p:txBody>
          <a:bodyPr>
            <a:noAutofit/>
          </a:bodyPr>
          <a:lstStyle/>
          <a:p>
            <a:r>
              <a:rPr lang="en-US" sz="3200" b="0" dirty="0"/>
              <a:t>National Campaign Series Support of the Industry Timeline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92649"/>
            <a:ext cx="978355" cy="26535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A7598-A012-E542-A872-1AEB5EB511B6}"/>
              </a:ext>
            </a:extLst>
          </p:cNvPr>
          <p:cNvSpPr txBox="1"/>
          <p:nvPr/>
        </p:nvSpPr>
        <p:spPr>
          <a:xfrm>
            <a:off x="485432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CY2020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5E729-B4A9-B943-94B5-1B4571078CE6}"/>
              </a:ext>
            </a:extLst>
          </p:cNvPr>
          <p:cNvSpPr txBox="1"/>
          <p:nvPr/>
        </p:nvSpPr>
        <p:spPr>
          <a:xfrm>
            <a:off x="2670887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736CC6-AA5A-A746-8872-784AD6617547}"/>
              </a:ext>
            </a:extLst>
          </p:cNvPr>
          <p:cNvSpPr txBox="1"/>
          <p:nvPr/>
        </p:nvSpPr>
        <p:spPr>
          <a:xfrm>
            <a:off x="3673411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/>
              <a:t>CY2023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ADE9B1-8B29-9E49-82A3-B54CC700580D}"/>
              </a:ext>
            </a:extLst>
          </p:cNvPr>
          <p:cNvSpPr txBox="1"/>
          <p:nvPr/>
        </p:nvSpPr>
        <p:spPr>
          <a:xfrm>
            <a:off x="5814823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CY2025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DE0FF6C-84B5-9E4B-8622-37E3763470A4}"/>
              </a:ext>
            </a:extLst>
          </p:cNvPr>
          <p:cNvSpPr txBox="1"/>
          <p:nvPr/>
        </p:nvSpPr>
        <p:spPr>
          <a:xfrm>
            <a:off x="6871572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/>
              <a:t>CY2026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26C4402-6F3B-6C4F-9C04-FF2D9F0945C7}"/>
              </a:ext>
            </a:extLst>
          </p:cNvPr>
          <p:cNvSpPr txBox="1"/>
          <p:nvPr/>
        </p:nvSpPr>
        <p:spPr>
          <a:xfrm>
            <a:off x="7912505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/>
              <a:t>CY2027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1872E0C-EBB1-7C42-A67E-51FDBDA1AEA6}"/>
              </a:ext>
            </a:extLst>
          </p:cNvPr>
          <p:cNvSpPr txBox="1"/>
          <p:nvPr/>
        </p:nvSpPr>
        <p:spPr>
          <a:xfrm>
            <a:off x="69593" y="6674423"/>
            <a:ext cx="8913308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960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UML </a:t>
            </a:r>
            <a:r>
              <a:rPr lang="en-US" sz="1200">
                <a:solidFill>
                  <a:prstClr val="black"/>
                </a:solidFill>
                <a:latin typeface="Arial"/>
              </a:rPr>
              <a:t>”unlocks” b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ased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on a range of publicly available industry projections and conversations with partners; not a consensus view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0F23B84-5322-8D45-9287-5D81A08C4C77}"/>
              </a:ext>
            </a:extLst>
          </p:cNvPr>
          <p:cNvSpPr/>
          <p:nvPr/>
        </p:nvSpPr>
        <p:spPr>
          <a:xfrm rot="16200000">
            <a:off x="2443010" y="3494406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68710F6-2AC3-964C-A6AD-50D8D2172A72}"/>
              </a:ext>
            </a:extLst>
          </p:cNvPr>
          <p:cNvSpPr/>
          <p:nvPr/>
        </p:nvSpPr>
        <p:spPr>
          <a:xfrm rot="16200000">
            <a:off x="4568498" y="3494405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B1B6DB-15C9-E246-863D-E934E2E1ACE7}"/>
              </a:ext>
            </a:extLst>
          </p:cNvPr>
          <p:cNvSpPr/>
          <p:nvPr/>
        </p:nvSpPr>
        <p:spPr>
          <a:xfrm rot="16200000">
            <a:off x="6693987" y="3494405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08F08BC-B1F5-9649-A25E-8B3779F5FDC1}"/>
              </a:ext>
            </a:extLst>
          </p:cNvPr>
          <p:cNvSpPr/>
          <p:nvPr/>
        </p:nvSpPr>
        <p:spPr>
          <a:xfrm rot="16200000">
            <a:off x="8827161" y="3494405"/>
            <a:ext cx="5256643" cy="10627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F3D90F2-3CE9-3D41-9926-B34C14106D50}"/>
              </a:ext>
            </a:extLst>
          </p:cNvPr>
          <p:cNvSpPr txBox="1"/>
          <p:nvPr/>
        </p:nvSpPr>
        <p:spPr>
          <a:xfrm>
            <a:off x="9995123" y="1113840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CY2029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A781972F-B306-284D-8DC7-F5C1AB4D200D}"/>
              </a:ext>
            </a:extLst>
          </p:cNvPr>
          <p:cNvCxnSpPr>
            <a:cxnSpLocks/>
          </p:cNvCxnSpPr>
          <p:nvPr/>
        </p:nvCxnSpPr>
        <p:spPr>
          <a:xfrm>
            <a:off x="379321" y="1348532"/>
            <a:ext cx="116208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576D771D-AFCB-0647-B637-FE6E6D2390DD}"/>
              </a:ext>
            </a:extLst>
          </p:cNvPr>
          <p:cNvSpPr/>
          <p:nvPr/>
        </p:nvSpPr>
        <p:spPr>
          <a:xfrm>
            <a:off x="3747843" y="1676031"/>
            <a:ext cx="1551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Help catalyze UML 1, 2…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603E6BA-7A5B-D040-AEDA-7F7A13C1DF5C}"/>
              </a:ext>
            </a:extLst>
          </p:cNvPr>
          <p:cNvSpPr txBox="1"/>
          <p:nvPr/>
        </p:nvSpPr>
        <p:spPr>
          <a:xfrm>
            <a:off x="1605185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CY2021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168EC79-18F6-194C-AF04-49CA7FCF7231}"/>
              </a:ext>
            </a:extLst>
          </p:cNvPr>
          <p:cNvSpPr txBox="1"/>
          <p:nvPr/>
        </p:nvSpPr>
        <p:spPr>
          <a:xfrm>
            <a:off x="4685939" y="1098237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CY2024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714823C-46DC-5747-97D6-3333E92B4E5D}"/>
              </a:ext>
            </a:extLst>
          </p:cNvPr>
          <p:cNvSpPr txBox="1"/>
          <p:nvPr/>
        </p:nvSpPr>
        <p:spPr>
          <a:xfrm>
            <a:off x="1013973" y="714157"/>
            <a:ext cx="1875705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 proposed </a:t>
            </a:r>
          </a:p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UML-1 unlock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626C4C9-CF93-1C42-8526-1BFF1A8A040D}"/>
              </a:ext>
            </a:extLst>
          </p:cNvPr>
          <p:cNvSpPr txBox="1"/>
          <p:nvPr/>
        </p:nvSpPr>
        <p:spPr>
          <a:xfrm>
            <a:off x="4287211" y="714929"/>
            <a:ext cx="158837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 proposed</a:t>
            </a:r>
          </a:p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UML-2 unlock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784ADE0-44D5-3B49-9458-36FAD9625C34}"/>
              </a:ext>
            </a:extLst>
          </p:cNvPr>
          <p:cNvSpPr txBox="1"/>
          <p:nvPr/>
        </p:nvSpPr>
        <p:spPr>
          <a:xfrm>
            <a:off x="10627949" y="723948"/>
            <a:ext cx="1488803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 proposed</a:t>
            </a:r>
          </a:p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UML-4 unlock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2046005-586A-CF4D-A339-B149BA067343}"/>
              </a:ext>
            </a:extLst>
          </p:cNvPr>
          <p:cNvSpPr txBox="1"/>
          <p:nvPr/>
        </p:nvSpPr>
        <p:spPr>
          <a:xfrm>
            <a:off x="11067662" y="1141443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>
                <a:solidFill>
                  <a:schemeClr val="accent6">
                    <a:lumMod val="75000"/>
                  </a:schemeClr>
                </a:solidFill>
                <a:latin typeface="Calibri"/>
              </a:rPr>
              <a:t>CY2030</a:t>
            </a: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E84F9DE-6423-C340-9D3E-75843E5D578A}"/>
              </a:ext>
            </a:extLst>
          </p:cNvPr>
          <p:cNvSpPr txBox="1"/>
          <p:nvPr/>
        </p:nvSpPr>
        <p:spPr>
          <a:xfrm>
            <a:off x="5810291" y="2732375"/>
            <a:ext cx="221326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defTabSz="457189">
              <a:defRPr sz="2000" b="1" i="1">
                <a:solidFill>
                  <a:srgbClr val="5F9127"/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n-US" sz="1800">
                <a:solidFill>
                  <a:schemeClr val="accent6">
                    <a:lumMod val="75000"/>
                  </a:schemeClr>
                </a:solidFill>
                <a:latin typeface="+mn-lt"/>
              </a:rPr>
              <a:t>Key enablers to accelerate the UML 3&amp;4 timeline…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C71AFE5-183D-E149-9B25-DF620F808B49}"/>
              </a:ext>
            </a:extLst>
          </p:cNvPr>
          <p:cNvSpPr txBox="1"/>
          <p:nvPr/>
        </p:nvSpPr>
        <p:spPr>
          <a:xfrm>
            <a:off x="8585320" y="689584"/>
            <a:ext cx="136017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Industry proposed UML-3 unlock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50F324EE-6F31-9C4C-A419-F5DBD2E048A2}"/>
              </a:ext>
            </a:extLst>
          </p:cNvPr>
          <p:cNvSpPr txBox="1"/>
          <p:nvPr/>
        </p:nvSpPr>
        <p:spPr>
          <a:xfrm>
            <a:off x="8963419" y="1087109"/>
            <a:ext cx="723733" cy="1769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sz="1150" b="1" baseline="0">
                <a:solidFill>
                  <a:srgbClr val="F79646"/>
                </a:solidFill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>
                <a:solidFill>
                  <a:schemeClr val="accent6">
                    <a:lumMod val="75000"/>
                  </a:schemeClr>
                </a:solidFill>
              </a:rPr>
              <a:t>CY2028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4543DD7-F62C-4148-9CB7-E65747C9E412}"/>
              </a:ext>
            </a:extLst>
          </p:cNvPr>
          <p:cNvSpPr txBox="1"/>
          <p:nvPr/>
        </p:nvSpPr>
        <p:spPr>
          <a:xfrm>
            <a:off x="9499658" y="4104937"/>
            <a:ext cx="2200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>
                <a:solidFill>
                  <a:schemeClr val="accent6">
                    <a:lumMod val="75000"/>
                  </a:schemeClr>
                </a:solidFill>
              </a:rPr>
              <a:t>Remain Agile… Assess and align the AAM strategy with industry needs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017EE6-8495-5747-9F92-4E4DD5BD7CBC}"/>
              </a:ext>
            </a:extLst>
          </p:cNvPr>
          <p:cNvGrpSpPr/>
          <p:nvPr/>
        </p:nvGrpSpPr>
        <p:grpSpPr>
          <a:xfrm>
            <a:off x="367960" y="1499366"/>
            <a:ext cx="3152907" cy="828459"/>
            <a:chOff x="367960" y="1768588"/>
            <a:chExt cx="3152907" cy="82845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D8C110C-447A-4645-8CC2-7B33F15DE313}"/>
                </a:ext>
              </a:extLst>
            </p:cNvPr>
            <p:cNvSpPr/>
            <p:nvPr/>
          </p:nvSpPr>
          <p:spPr>
            <a:xfrm>
              <a:off x="367960" y="1768588"/>
              <a:ext cx="3152907" cy="8284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C057CB8-5AAB-4A4C-97DE-C4833085DE24}"/>
                </a:ext>
              </a:extLst>
            </p:cNvPr>
            <p:cNvSpPr/>
            <p:nvPr/>
          </p:nvSpPr>
          <p:spPr>
            <a:xfrm>
              <a:off x="1607951" y="2241071"/>
              <a:ext cx="365760" cy="25824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9E27A2C-3070-0047-9599-43428ABE95FA}"/>
                </a:ext>
              </a:extLst>
            </p:cNvPr>
            <p:cNvSpPr/>
            <p:nvPr/>
          </p:nvSpPr>
          <p:spPr>
            <a:xfrm>
              <a:off x="2591402" y="2240203"/>
              <a:ext cx="783412" cy="24843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3FD78D2-65ED-444C-A483-00130A72B661}"/>
                </a:ext>
              </a:extLst>
            </p:cNvPr>
            <p:cNvSpPr/>
            <p:nvPr/>
          </p:nvSpPr>
          <p:spPr>
            <a:xfrm>
              <a:off x="889961" y="1801288"/>
              <a:ext cx="2064533" cy="467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en-US" b="1" dirty="0">
                  <a:solidFill>
                    <a:schemeClr val="tx2">
                      <a:lumMod val="75000"/>
                    </a:schemeClr>
                  </a:solidFill>
                </a:rPr>
                <a:t>NC-1 Operational Safety</a:t>
              </a:r>
              <a:endParaRPr lang="en-US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C057CB8-5AAB-4A4C-97DE-C4833085DE24}"/>
                </a:ext>
              </a:extLst>
            </p:cNvPr>
            <p:cNvSpPr/>
            <p:nvPr/>
          </p:nvSpPr>
          <p:spPr>
            <a:xfrm>
              <a:off x="1198095" y="2241573"/>
              <a:ext cx="365760" cy="25824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6421B4C-6D33-EE44-A08B-90D8207D8A86}"/>
              </a:ext>
            </a:extLst>
          </p:cNvPr>
          <p:cNvGrpSpPr/>
          <p:nvPr/>
        </p:nvGrpSpPr>
        <p:grpSpPr>
          <a:xfrm>
            <a:off x="3048082" y="2786038"/>
            <a:ext cx="2546937" cy="833060"/>
            <a:chOff x="3048082" y="3382761"/>
            <a:chExt cx="2546937" cy="833060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DD1205F0-73CD-F44A-A2A8-B3F12C414CA5}"/>
                </a:ext>
              </a:extLst>
            </p:cNvPr>
            <p:cNvSpPr/>
            <p:nvPr/>
          </p:nvSpPr>
          <p:spPr>
            <a:xfrm>
              <a:off x="3048082" y="3382761"/>
              <a:ext cx="2546937" cy="83306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A072B4E-C126-AA40-B0DD-C4D899FE271D}"/>
                </a:ext>
              </a:extLst>
            </p:cNvPr>
            <p:cNvSpPr/>
            <p:nvPr/>
          </p:nvSpPr>
          <p:spPr>
            <a:xfrm>
              <a:off x="3273698" y="3437236"/>
              <a:ext cx="2135974" cy="467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NC-2 Complex Operations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024BD4F-EAAB-3C4D-8AF6-403876FE3BB4}"/>
                </a:ext>
              </a:extLst>
            </p:cNvPr>
            <p:cNvSpPr/>
            <p:nvPr/>
          </p:nvSpPr>
          <p:spPr>
            <a:xfrm>
              <a:off x="3865797" y="3866107"/>
              <a:ext cx="304500" cy="237651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8C1566C-A107-4447-9258-E547DCDBC1EA}"/>
                </a:ext>
              </a:extLst>
            </p:cNvPr>
            <p:cNvSpPr/>
            <p:nvPr/>
          </p:nvSpPr>
          <p:spPr>
            <a:xfrm>
              <a:off x="4685938" y="3876167"/>
              <a:ext cx="825635" cy="227591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1FAC0CE-781A-D645-BE3A-1F269E7285E7}"/>
              </a:ext>
            </a:extLst>
          </p:cNvPr>
          <p:cNvGrpSpPr/>
          <p:nvPr/>
        </p:nvGrpSpPr>
        <p:grpSpPr>
          <a:xfrm>
            <a:off x="5342391" y="4165329"/>
            <a:ext cx="3478102" cy="813739"/>
            <a:chOff x="4242406" y="4494277"/>
            <a:chExt cx="3478102" cy="813739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2193ABF2-1A13-FB4B-BBDC-8339898B87BF}"/>
                </a:ext>
              </a:extLst>
            </p:cNvPr>
            <p:cNvSpPr/>
            <p:nvPr/>
          </p:nvSpPr>
          <p:spPr>
            <a:xfrm>
              <a:off x="4242406" y="4494277"/>
              <a:ext cx="3478102" cy="81373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7EE3DCD-7517-2F48-9475-BE3C5315B7D8}"/>
                </a:ext>
              </a:extLst>
            </p:cNvPr>
            <p:cNvSpPr/>
            <p:nvPr/>
          </p:nvSpPr>
          <p:spPr>
            <a:xfrm>
              <a:off x="4698950" y="4528827"/>
              <a:ext cx="2460282" cy="467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NC-3 High Volume Vertiports 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4A8D0D1-E5AB-F749-9722-4E3621EF4C22}"/>
                </a:ext>
              </a:extLst>
            </p:cNvPr>
            <p:cNvSpPr/>
            <p:nvPr/>
          </p:nvSpPr>
          <p:spPr>
            <a:xfrm>
              <a:off x="5839106" y="4968697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37B2A11-82BE-CC44-8DC0-57C9A6A80E63}"/>
                </a:ext>
              </a:extLst>
            </p:cNvPr>
            <p:cNvSpPr/>
            <p:nvPr/>
          </p:nvSpPr>
          <p:spPr>
            <a:xfrm>
              <a:off x="6785603" y="4966318"/>
              <a:ext cx="814017" cy="26583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DC6FC4E-2132-BB45-8753-4F200DAC4823}"/>
              </a:ext>
            </a:extLst>
          </p:cNvPr>
          <p:cNvGrpSpPr/>
          <p:nvPr/>
        </p:nvGrpSpPr>
        <p:grpSpPr>
          <a:xfrm>
            <a:off x="8454448" y="5493037"/>
            <a:ext cx="3517814" cy="870674"/>
            <a:chOff x="6335867" y="5274718"/>
            <a:chExt cx="3517814" cy="870674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53251F3B-E93C-284D-B0FC-BAE698291C03}"/>
                </a:ext>
              </a:extLst>
            </p:cNvPr>
            <p:cNvSpPr/>
            <p:nvPr/>
          </p:nvSpPr>
          <p:spPr>
            <a:xfrm>
              <a:off x="6335867" y="5274718"/>
              <a:ext cx="3517814" cy="87067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7F1FF9C-0F1E-CC42-B352-87D4D3ADD606}"/>
                </a:ext>
              </a:extLst>
            </p:cNvPr>
            <p:cNvSpPr/>
            <p:nvPr/>
          </p:nvSpPr>
          <p:spPr>
            <a:xfrm>
              <a:off x="6946714" y="5308017"/>
              <a:ext cx="2405069" cy="467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ts val="1400"/>
                </a:lnSpc>
              </a:pPr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NC-4 Scaled Urban Demo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065F53B-56E6-B447-9AD2-5579BFA5F188}"/>
                </a:ext>
              </a:extLst>
            </p:cNvPr>
            <p:cNvSpPr/>
            <p:nvPr/>
          </p:nvSpPr>
          <p:spPr>
            <a:xfrm>
              <a:off x="8931152" y="5749890"/>
              <a:ext cx="853287" cy="29922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9AF592C-F8D2-4542-89F2-F61E73565F88}"/>
                </a:ext>
              </a:extLst>
            </p:cNvPr>
            <p:cNvSpPr/>
            <p:nvPr/>
          </p:nvSpPr>
          <p:spPr>
            <a:xfrm>
              <a:off x="8031882" y="5783819"/>
              <a:ext cx="234937" cy="273656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7030641-AD2F-2C40-A82F-DEB9CE50F7E8}"/>
              </a:ext>
            </a:extLst>
          </p:cNvPr>
          <p:cNvCxnSpPr/>
          <p:nvPr/>
        </p:nvCxnSpPr>
        <p:spPr>
          <a:xfrm>
            <a:off x="158750" y="2533206"/>
            <a:ext cx="11917124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B567D8AE-884C-384D-8CFF-08E970161A35}"/>
              </a:ext>
            </a:extLst>
          </p:cNvPr>
          <p:cNvCxnSpPr>
            <a:cxnSpLocks/>
          </p:cNvCxnSpPr>
          <p:nvPr/>
        </p:nvCxnSpPr>
        <p:spPr>
          <a:xfrm>
            <a:off x="158750" y="3885451"/>
            <a:ext cx="11917124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Rectangle 134">
            <a:extLst>
              <a:ext uri="{FF2B5EF4-FFF2-40B4-BE49-F238E27FC236}">
                <a16:creationId xmlns:a16="http://schemas.microsoft.com/office/drawing/2014/main" id="{CB059527-E600-47DE-9B2E-24A13930EF3A}"/>
              </a:ext>
            </a:extLst>
          </p:cNvPr>
          <p:cNvSpPr/>
          <p:nvPr/>
        </p:nvSpPr>
        <p:spPr>
          <a:xfrm>
            <a:off x="158750" y="675782"/>
            <a:ext cx="11917124" cy="5978321"/>
          </a:xfrm>
          <a:prstGeom prst="rect">
            <a:avLst/>
          </a:prstGeom>
          <a:noFill/>
          <a:ln w="25400" cap="flat" cmpd="sng" algn="ctr">
            <a:solidFill>
              <a:srgbClr val="00ADE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6289B7-5C87-3042-BA38-CE8B54718A63}"/>
              </a:ext>
            </a:extLst>
          </p:cNvPr>
          <p:cNvSpPr/>
          <p:nvPr/>
        </p:nvSpPr>
        <p:spPr>
          <a:xfrm>
            <a:off x="1001864" y="1964299"/>
            <a:ext cx="165329" cy="264949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9A13FDE-5927-5845-9B3A-D30F71A700DA}"/>
              </a:ext>
            </a:extLst>
          </p:cNvPr>
          <p:cNvSpPr/>
          <p:nvPr/>
        </p:nvSpPr>
        <p:spPr>
          <a:xfrm>
            <a:off x="2394030" y="1964300"/>
            <a:ext cx="118391" cy="24929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14A9A75-AAD9-3941-ADAE-33C579807A71}"/>
              </a:ext>
            </a:extLst>
          </p:cNvPr>
          <p:cNvSpPr/>
          <p:nvPr/>
        </p:nvSpPr>
        <p:spPr>
          <a:xfrm>
            <a:off x="4492650" y="3279445"/>
            <a:ext cx="152412" cy="23765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DD717BF-9EC9-9D43-8E6E-A6A2CBC03FE8}"/>
              </a:ext>
            </a:extLst>
          </p:cNvPr>
          <p:cNvSpPr/>
          <p:nvPr/>
        </p:nvSpPr>
        <p:spPr>
          <a:xfrm>
            <a:off x="5810291" y="4633797"/>
            <a:ext cx="155753" cy="27365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CC5FCA7-C160-874E-A695-53BD73CE7365}"/>
              </a:ext>
            </a:extLst>
          </p:cNvPr>
          <p:cNvSpPr/>
          <p:nvPr/>
        </p:nvSpPr>
        <p:spPr>
          <a:xfrm>
            <a:off x="6733428" y="4640081"/>
            <a:ext cx="155753" cy="27365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3764511A-42CA-D847-8B8D-96D921538919}"/>
              </a:ext>
            </a:extLst>
          </p:cNvPr>
          <p:cNvSpPr/>
          <p:nvPr/>
        </p:nvSpPr>
        <p:spPr>
          <a:xfrm>
            <a:off x="5996898" y="4633797"/>
            <a:ext cx="267333" cy="273656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2FF14B6-8039-4246-8DEC-05AC23FA8178}"/>
              </a:ext>
            </a:extLst>
          </p:cNvPr>
          <p:cNvSpPr/>
          <p:nvPr/>
        </p:nvSpPr>
        <p:spPr>
          <a:xfrm>
            <a:off x="9087718" y="6002138"/>
            <a:ext cx="267333" cy="273656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83511564-D020-8E4F-A16B-7A5F0C1B4F6A}"/>
              </a:ext>
            </a:extLst>
          </p:cNvPr>
          <p:cNvSpPr/>
          <p:nvPr/>
        </p:nvSpPr>
        <p:spPr>
          <a:xfrm>
            <a:off x="8903004" y="6005417"/>
            <a:ext cx="155753" cy="27365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6315896-C18B-184D-ABA2-51681BEFC706}"/>
              </a:ext>
            </a:extLst>
          </p:cNvPr>
          <p:cNvSpPr/>
          <p:nvPr/>
        </p:nvSpPr>
        <p:spPr>
          <a:xfrm>
            <a:off x="9917246" y="5993772"/>
            <a:ext cx="155753" cy="27365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73F40B1-30D9-214A-90B6-0588FE537BBB}"/>
              </a:ext>
            </a:extLst>
          </p:cNvPr>
          <p:cNvGrpSpPr/>
          <p:nvPr/>
        </p:nvGrpSpPr>
        <p:grpSpPr>
          <a:xfrm>
            <a:off x="363543" y="4644799"/>
            <a:ext cx="3442992" cy="1827392"/>
            <a:chOff x="363543" y="4644799"/>
            <a:chExt cx="3442992" cy="1827392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DCD9BC44-9E9F-EB49-A060-9329D9C3D111}"/>
                </a:ext>
              </a:extLst>
            </p:cNvPr>
            <p:cNvGrpSpPr/>
            <p:nvPr/>
          </p:nvGrpSpPr>
          <p:grpSpPr>
            <a:xfrm>
              <a:off x="441603" y="5061769"/>
              <a:ext cx="307383" cy="1325692"/>
              <a:chOff x="7858422" y="1555291"/>
              <a:chExt cx="307383" cy="1325692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CEA20AD-6AEA-9B4B-BCAD-D1C54569D874}"/>
                  </a:ext>
                </a:extLst>
              </p:cNvPr>
              <p:cNvSpPr/>
              <p:nvPr/>
            </p:nvSpPr>
            <p:spPr>
              <a:xfrm>
                <a:off x="7858422" y="1555291"/>
                <a:ext cx="307383" cy="27432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b="1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AAE68153-6B70-B94C-B1FD-5A5364507B8B}"/>
                  </a:ext>
                </a:extLst>
              </p:cNvPr>
              <p:cNvSpPr/>
              <p:nvPr/>
            </p:nvSpPr>
            <p:spPr>
              <a:xfrm>
                <a:off x="7858422" y="2256122"/>
                <a:ext cx="307383" cy="274320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0A9A533F-84F1-4142-B386-3747D236DC25}"/>
                  </a:ext>
                </a:extLst>
              </p:cNvPr>
              <p:cNvSpPr/>
              <p:nvPr/>
            </p:nvSpPr>
            <p:spPr>
              <a:xfrm>
                <a:off x="7858422" y="2606663"/>
                <a:ext cx="307383" cy="27432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b" anchorCtr="0"/>
              <a:lstStyle/>
              <a:p>
                <a:pPr algn="ctr">
                  <a:lnSpc>
                    <a:spcPts val="1400"/>
                  </a:lnSpc>
                </a:pPr>
                <a:endParaRPr lang="en-US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916A6F-3CBD-8846-A075-C0DD7D809439}"/>
                </a:ext>
              </a:extLst>
            </p:cNvPr>
            <p:cNvSpPr/>
            <p:nvPr/>
          </p:nvSpPr>
          <p:spPr>
            <a:xfrm>
              <a:off x="723319" y="5007545"/>
              <a:ext cx="22487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NC Series Progression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E65476-1021-9E48-8360-0685CBDA7959}"/>
                </a:ext>
              </a:extLst>
            </p:cNvPr>
            <p:cNvSpPr/>
            <p:nvPr/>
          </p:nvSpPr>
          <p:spPr>
            <a:xfrm>
              <a:off x="723319" y="5733875"/>
              <a:ext cx="17261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R&amp;D Flight Tests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7033B4-CC16-AE45-87A0-6FA38803BED9}"/>
                </a:ext>
              </a:extLst>
            </p:cNvPr>
            <p:cNvSpPr/>
            <p:nvPr/>
          </p:nvSpPr>
          <p:spPr>
            <a:xfrm>
              <a:off x="723319" y="6102859"/>
              <a:ext cx="308321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NC Series Ops Demonstrations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E579110-64C7-854E-909D-F195136C3B57}"/>
                </a:ext>
              </a:extLst>
            </p:cNvPr>
            <p:cNvSpPr/>
            <p:nvPr/>
          </p:nvSpPr>
          <p:spPr>
            <a:xfrm>
              <a:off x="363543" y="4644799"/>
              <a:ext cx="8666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u="sng">
                  <a:solidFill>
                    <a:schemeClr val="tx2">
                      <a:lumMod val="75000"/>
                    </a:schemeClr>
                  </a:solidFill>
                </a:rPr>
                <a:t>Legend</a:t>
              </a:r>
              <a:endParaRPr lang="en-US" u="sng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EBFE137-CB66-194A-970F-FF4BDDA928CC}"/>
                </a:ext>
              </a:extLst>
            </p:cNvPr>
            <p:cNvSpPr/>
            <p:nvPr/>
          </p:nvSpPr>
          <p:spPr>
            <a:xfrm>
              <a:off x="441603" y="5409942"/>
              <a:ext cx="307383" cy="295131"/>
            </a:xfrm>
            <a:prstGeom prst="rect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F6426C6D-984B-7442-B6A3-A75E7612FCF5}"/>
                </a:ext>
              </a:extLst>
            </p:cNvPr>
            <p:cNvSpPr/>
            <p:nvPr/>
          </p:nvSpPr>
          <p:spPr>
            <a:xfrm>
              <a:off x="721495" y="5383334"/>
              <a:ext cx="21148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chemeClr val="tx2">
                      <a:lumMod val="75000"/>
                    </a:schemeClr>
                  </a:solidFill>
                </a:rPr>
                <a:t>X-Series Simulations</a:t>
              </a:r>
            </a:p>
          </p:txBody>
        </p:sp>
      </p:grp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30DBA67-3416-B64E-AD3C-80864CF94FEA}"/>
              </a:ext>
            </a:extLst>
          </p:cNvPr>
          <p:cNvSpPr/>
          <p:nvPr/>
        </p:nvSpPr>
        <p:spPr>
          <a:xfrm>
            <a:off x="3553229" y="3259189"/>
            <a:ext cx="133671" cy="25824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737A66A-E6CB-EA43-995B-A06E3ACB3DB1}"/>
              </a:ext>
            </a:extLst>
          </p:cNvPr>
          <p:cNvSpPr/>
          <p:nvPr/>
        </p:nvSpPr>
        <p:spPr>
          <a:xfrm>
            <a:off x="7692742" y="4629543"/>
            <a:ext cx="155753" cy="27365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0" dirty="0">
                <a:ea typeface="ＭＳ Ｐゴシック" charset="0"/>
              </a:rPr>
              <a:t>AAM Ecosystem Working Groups (AEWG)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6A3AC-F8A5-B843-AE1D-93383B94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90B489-2486-417C-A781-9D5BB5900341}"/>
              </a:ext>
            </a:extLst>
          </p:cNvPr>
          <p:cNvSpPr/>
          <p:nvPr/>
        </p:nvSpPr>
        <p:spPr>
          <a:xfrm>
            <a:off x="90" y="6179935"/>
            <a:ext cx="12191821" cy="663194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 err="1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F62BDB-1E11-4875-AEC1-362B812D4ED7}"/>
              </a:ext>
            </a:extLst>
          </p:cNvPr>
          <p:cNvSpPr txBox="1">
            <a:spLocks/>
          </p:cNvSpPr>
          <p:nvPr/>
        </p:nvSpPr>
        <p:spPr>
          <a:xfrm>
            <a:off x="162074" y="6190003"/>
            <a:ext cx="11803411" cy="61555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Accelerate the development of safe and scalable AAM flight operations by bringing together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broad and diverse ecosystem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9035F7-FBA3-4EB7-A42B-9D34599986D3}"/>
              </a:ext>
            </a:extLst>
          </p:cNvPr>
          <p:cNvGrpSpPr/>
          <p:nvPr/>
        </p:nvGrpSpPr>
        <p:grpSpPr>
          <a:xfrm rot="379708">
            <a:off x="3020302" y="1054475"/>
            <a:ext cx="6086954" cy="4519716"/>
            <a:chOff x="3145101" y="1493432"/>
            <a:chExt cx="6299638" cy="4555136"/>
          </a:xfrm>
        </p:grpSpPr>
        <p:pic>
          <p:nvPicPr>
            <p:cNvPr id="6" name="Picture 5" descr="A close up of a sign&#10;&#10;Description automatically generated">
              <a:extLst>
                <a:ext uri="{FF2B5EF4-FFF2-40B4-BE49-F238E27FC236}">
                  <a16:creationId xmlns:a16="http://schemas.microsoft.com/office/drawing/2014/main" id="{8D7E87D8-4684-4B75-AF50-AAF5DB71A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5101" y="1493432"/>
              <a:ext cx="6299638" cy="4062036"/>
            </a:xfrm>
            <a:prstGeom prst="rect">
              <a:avLst/>
            </a:prstGeom>
          </p:spPr>
        </p:pic>
        <p:pic>
          <p:nvPicPr>
            <p:cNvPr id="19" name="Graphic 18" descr="Arrow Rotate right">
              <a:extLst>
                <a:ext uri="{FF2B5EF4-FFF2-40B4-BE49-F238E27FC236}">
                  <a16:creationId xmlns:a16="http://schemas.microsoft.com/office/drawing/2014/main" id="{788AC99D-85B7-419A-8A76-106C78E82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10594">
              <a:off x="3618169" y="2030047"/>
              <a:ext cx="1523338" cy="1421783"/>
            </a:xfrm>
            <a:prstGeom prst="rect">
              <a:avLst/>
            </a:prstGeom>
          </p:spPr>
        </p:pic>
        <p:pic>
          <p:nvPicPr>
            <p:cNvPr id="22" name="Graphic 21" descr="Arrow Rotate right">
              <a:extLst>
                <a:ext uri="{FF2B5EF4-FFF2-40B4-BE49-F238E27FC236}">
                  <a16:creationId xmlns:a16="http://schemas.microsoft.com/office/drawing/2014/main" id="{8E5B114B-A1A8-4655-842C-FD401D9CA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96198">
              <a:off x="7361771" y="1974693"/>
              <a:ext cx="1523338" cy="1421783"/>
            </a:xfrm>
            <a:prstGeom prst="rect">
              <a:avLst/>
            </a:prstGeom>
          </p:spPr>
        </p:pic>
        <p:pic>
          <p:nvPicPr>
            <p:cNvPr id="23" name="Graphic 22" descr="Arrow Rotate right">
              <a:extLst>
                <a:ext uri="{FF2B5EF4-FFF2-40B4-BE49-F238E27FC236}">
                  <a16:creationId xmlns:a16="http://schemas.microsoft.com/office/drawing/2014/main" id="{54F2FF3D-9A99-48F6-808E-B13CE2715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145087">
              <a:off x="5765806" y="4626785"/>
              <a:ext cx="1523338" cy="1421783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CFDD134-9B23-4D52-9686-D4EAD71AA8A2}"/>
              </a:ext>
            </a:extLst>
          </p:cNvPr>
          <p:cNvSpPr txBox="1"/>
          <p:nvPr/>
        </p:nvSpPr>
        <p:spPr>
          <a:xfrm>
            <a:off x="8337957" y="3342309"/>
            <a:ext cx="386269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 AAM system and architecture requirements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5E49B7-D4EB-4746-A426-8566B8D214D8}"/>
              </a:ext>
            </a:extLst>
          </p:cNvPr>
          <p:cNvSpPr txBox="1"/>
          <p:nvPr/>
        </p:nvSpPr>
        <p:spPr>
          <a:xfrm>
            <a:off x="3324481" y="5583652"/>
            <a:ext cx="557680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Form a connected stakeholder community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BB21FB-1F17-46BC-968C-C93012481060}"/>
              </a:ext>
            </a:extLst>
          </p:cNvPr>
          <p:cNvSpPr txBox="1"/>
          <p:nvPr/>
        </p:nvSpPr>
        <p:spPr>
          <a:xfrm>
            <a:off x="8379405" y="1596115"/>
            <a:ext cx="4183735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 sz="600" dirty="0"/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Collectively identify and investigate key hurdles and associated needs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0E604DC-E7C2-4BF0-BC32-53514AD47068}"/>
              </a:ext>
            </a:extLst>
          </p:cNvPr>
          <p:cNvSpPr txBox="1"/>
          <p:nvPr/>
        </p:nvSpPr>
        <p:spPr>
          <a:xfrm>
            <a:off x="35678" y="2570258"/>
            <a:ext cx="3862690" cy="8002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 sz="600" dirty="0"/>
          </a:p>
          <a:p>
            <a:pPr marL="14288"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Learn about NASA’s research and planned transition paths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3F315FE-B203-46FE-9775-F463D03A2EB7}"/>
              </a:ext>
            </a:extLst>
          </p:cNvPr>
          <p:cNvSpPr txBox="1"/>
          <p:nvPr/>
        </p:nvSpPr>
        <p:spPr>
          <a:xfrm>
            <a:off x="35677" y="1522807"/>
            <a:ext cx="413205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Align on a common vision for AAM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D85B81-A2C4-4248-9BF3-E52680E13AF6}"/>
              </a:ext>
            </a:extLst>
          </p:cNvPr>
          <p:cNvSpPr txBox="1"/>
          <p:nvPr/>
        </p:nvSpPr>
        <p:spPr>
          <a:xfrm>
            <a:off x="59671" y="4043849"/>
            <a:ext cx="350878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Adopt a strategy for engaging the public on AAM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556352-E116-4F55-BA13-26F8A10CC241}"/>
              </a:ext>
            </a:extLst>
          </p:cNvPr>
          <p:cNvSpPr txBox="1"/>
          <p:nvPr/>
        </p:nvSpPr>
        <p:spPr>
          <a:xfrm>
            <a:off x="8901289" y="4760108"/>
            <a:ext cx="324452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 regulatory and standards development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B7E0360-698B-49FC-89E4-32AEC9AFFE79}"/>
              </a:ext>
            </a:extLst>
          </p:cNvPr>
          <p:cNvCxnSpPr>
            <a:cxnSpLocks/>
          </p:cNvCxnSpPr>
          <p:nvPr/>
        </p:nvCxnSpPr>
        <p:spPr>
          <a:xfrm>
            <a:off x="0" y="2007651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5B37EAD-1616-407F-9442-789F1DE12458}"/>
              </a:ext>
            </a:extLst>
          </p:cNvPr>
          <p:cNvCxnSpPr>
            <a:cxnSpLocks/>
          </p:cNvCxnSpPr>
          <p:nvPr/>
        </p:nvCxnSpPr>
        <p:spPr>
          <a:xfrm>
            <a:off x="0" y="3428858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3AF7EB6-9E21-4D57-9D75-D57F26AAB437}"/>
              </a:ext>
            </a:extLst>
          </p:cNvPr>
          <p:cNvCxnSpPr>
            <a:cxnSpLocks/>
          </p:cNvCxnSpPr>
          <p:nvPr/>
        </p:nvCxnSpPr>
        <p:spPr>
          <a:xfrm>
            <a:off x="8741900" y="2902796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1751A71-5B68-40ED-A59F-5F28B3CB8D47}"/>
              </a:ext>
            </a:extLst>
          </p:cNvPr>
          <p:cNvCxnSpPr>
            <a:cxnSpLocks/>
          </p:cNvCxnSpPr>
          <p:nvPr/>
        </p:nvCxnSpPr>
        <p:spPr>
          <a:xfrm>
            <a:off x="8741900" y="4195664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848D26A-48AE-477F-B174-0CFEE73D53B0}"/>
              </a:ext>
            </a:extLst>
          </p:cNvPr>
          <p:cNvCxnSpPr>
            <a:cxnSpLocks/>
          </p:cNvCxnSpPr>
          <p:nvPr/>
        </p:nvCxnSpPr>
        <p:spPr>
          <a:xfrm>
            <a:off x="0" y="4785273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6AD81D9-9616-487D-AF57-1F76B65A2D81}"/>
              </a:ext>
            </a:extLst>
          </p:cNvPr>
          <p:cNvCxnSpPr>
            <a:cxnSpLocks/>
          </p:cNvCxnSpPr>
          <p:nvPr/>
        </p:nvCxnSpPr>
        <p:spPr>
          <a:xfrm>
            <a:off x="8741900" y="5505567"/>
            <a:ext cx="3458747" cy="0"/>
          </a:xfrm>
          <a:prstGeom prst="line">
            <a:avLst/>
          </a:prstGeom>
          <a:ln w="952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616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08" y="0"/>
            <a:ext cx="12203208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2" y="-1"/>
            <a:ext cx="5477165" cy="3371273"/>
          </a:xfrm>
          <a:solidFill>
            <a:schemeClr val="bg1">
              <a:alpha val="65000"/>
            </a:schemeClr>
          </a:solidFill>
        </p:spPr>
        <p:txBody>
          <a:bodyPr lIns="182880" rIns="91440" anchor="ctr" anchorCtr="1"/>
          <a:lstStyle/>
          <a:p>
            <a:r>
              <a:rPr lang="en-US" sz="4000" b="0" dirty="0">
                <a:solidFill>
                  <a:schemeClr val="tx1"/>
                </a:solidFill>
              </a:rPr>
              <a:t>Airspace “System” </a:t>
            </a:r>
          </a:p>
          <a:p>
            <a:r>
              <a:rPr lang="en-US" sz="4000" b="0" dirty="0">
                <a:solidFill>
                  <a:schemeClr val="tx1"/>
                </a:solidFill>
              </a:rPr>
              <a:t>Should be Ready</a:t>
            </a:r>
          </a:p>
          <a:p>
            <a:r>
              <a:rPr lang="en-US" sz="4000" b="0" dirty="0">
                <a:solidFill>
                  <a:schemeClr val="tx1"/>
                </a:solidFill>
              </a:rPr>
              <a:t>when Vehicles </a:t>
            </a:r>
          </a:p>
          <a:p>
            <a:r>
              <a:rPr lang="en-US" sz="4000" b="0" dirty="0">
                <a:solidFill>
                  <a:schemeClr val="tx1"/>
                </a:solidFill>
              </a:rPr>
              <a:t>are Ready</a:t>
            </a:r>
          </a:p>
          <a:p>
            <a:endParaRPr lang="en-US" dirty="0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CE9021A-40CC-B047-A2E1-7EA4192DEBF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42" y="6550223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NATS</a:t>
            </a:r>
          </a:p>
        </p:txBody>
      </p:sp>
    </p:spTree>
    <p:extLst>
      <p:ext uri="{BB962C8B-B14F-4D97-AF65-F5344CB8AC3E}">
        <p14:creationId xmlns:p14="http://schemas.microsoft.com/office/powerpoint/2010/main" val="397618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1236" cy="68995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851" y="188768"/>
            <a:ext cx="7089630" cy="1600438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Airspace Considerations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Scaled operations without burdening current air traffic system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Building on UTM success and 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393078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 descr="Background pattern&#10;&#10;Description automatically generated">
            <a:extLst>
              <a:ext uri="{FF2B5EF4-FFF2-40B4-BE49-F238E27FC236}">
                <a16:creationId xmlns:a16="http://schemas.microsoft.com/office/drawing/2014/main" id="{1B2D6DEC-65ED-0744-889E-262ED165DD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313" y="-19385"/>
            <a:ext cx="9617312" cy="6858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FE5640E1-B838-AA48-81D2-8EE917092633}"/>
              </a:ext>
            </a:extLst>
          </p:cNvPr>
          <p:cNvSpPr/>
          <p:nvPr/>
        </p:nvSpPr>
        <p:spPr>
          <a:xfrm>
            <a:off x="3061252" y="801757"/>
            <a:ext cx="7079136" cy="2654026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CF46575-3104-0341-85B3-AAC4A76E0F46}"/>
              </a:ext>
            </a:extLst>
          </p:cNvPr>
          <p:cNvSpPr/>
          <p:nvPr/>
        </p:nvSpPr>
        <p:spPr>
          <a:xfrm>
            <a:off x="5773784" y="3640187"/>
            <a:ext cx="6182990" cy="3020907"/>
          </a:xfrm>
          <a:prstGeom prst="rect">
            <a:avLst/>
          </a:prstGeom>
          <a:solidFill>
            <a:schemeClr val="accent3">
              <a:lumMod val="20000"/>
              <a:lumOff val="8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D35119-3389-5D49-A1B7-27E07AA92BF0}"/>
              </a:ext>
            </a:extLst>
          </p:cNvPr>
          <p:cNvSpPr txBox="1"/>
          <p:nvPr/>
        </p:nvSpPr>
        <p:spPr>
          <a:xfrm>
            <a:off x="5997457" y="5876866"/>
            <a:ext cx="1854456" cy="3231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500" i="1" dirty="0">
                <a:latin typeface="Arial" panose="020B0604020202020204" pitchFamily="34" charset="0"/>
                <a:cs typeface="Arial" panose="020B0604020202020204" pitchFamily="34" charset="0"/>
              </a:rPr>
              <a:t>NASA AOSP focus</a:t>
            </a:r>
            <a:endParaRPr lang="en-US" sz="15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CEDD90-8EE6-ED4A-B0DE-CB19EF14F066}"/>
              </a:ext>
            </a:extLst>
          </p:cNvPr>
          <p:cNvSpPr txBox="1"/>
          <p:nvPr/>
        </p:nvSpPr>
        <p:spPr>
          <a:xfrm>
            <a:off x="3061252" y="1378290"/>
            <a:ext cx="5105486" cy="203132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Cooperative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Intent-sharing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Digital: data exchanges among operators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Standardized application protocol interfaces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Air/ground integrated 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Service-oriented architecture</a:t>
            </a:r>
          </a:p>
          <a:p>
            <a:pPr marL="457200" indent="-182880">
              <a:buFont typeface="Arial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Role for third-parties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2B9E44-C671-6E42-AE9E-49C0361F6AE9}"/>
              </a:ext>
            </a:extLst>
          </p:cNvPr>
          <p:cNvSpPr/>
          <p:nvPr/>
        </p:nvSpPr>
        <p:spPr>
          <a:xfrm>
            <a:off x="5997457" y="4540906"/>
            <a:ext cx="5526744" cy="283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DC271E-258C-5549-A2E9-F03188A8CEDC}"/>
              </a:ext>
            </a:extLst>
          </p:cNvPr>
          <p:cNvSpPr/>
          <p:nvPr/>
        </p:nvSpPr>
        <p:spPr>
          <a:xfrm>
            <a:off x="5997457" y="5369484"/>
            <a:ext cx="5526744" cy="2599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81754C-CF22-664B-AE8A-8C43AAF8903A}"/>
              </a:ext>
            </a:extLst>
          </p:cNvPr>
          <p:cNvSpPr/>
          <p:nvPr/>
        </p:nvSpPr>
        <p:spPr>
          <a:xfrm>
            <a:off x="0" y="0"/>
            <a:ext cx="2804763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CA1A5-852F-F342-A06C-AA6644794B27}"/>
              </a:ext>
            </a:extLst>
          </p:cNvPr>
          <p:cNvSpPr txBox="1"/>
          <p:nvPr/>
        </p:nvSpPr>
        <p:spPr>
          <a:xfrm>
            <a:off x="-13993" y="1865051"/>
            <a:ext cx="2818756" cy="246221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3200" spc="-100" dirty="0">
                <a:solidFill>
                  <a:srgbClr val="3FB1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UTM-like</a:t>
            </a:r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Airspace Operations</a:t>
            </a:r>
          </a:p>
          <a:p>
            <a:r>
              <a:rPr lang="en-US" sz="32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</a:p>
          <a:p>
            <a:endParaRPr lang="en-US" sz="26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EDE2A3-922B-BA48-82BB-2B71A0B383FF}"/>
              </a:ext>
            </a:extLst>
          </p:cNvPr>
          <p:cNvSpPr txBox="1"/>
          <p:nvPr/>
        </p:nvSpPr>
        <p:spPr>
          <a:xfrm>
            <a:off x="5773785" y="3760794"/>
            <a:ext cx="3267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F0DA91-BB7B-F440-AE71-88996DA35D31}"/>
              </a:ext>
            </a:extLst>
          </p:cNvPr>
          <p:cNvSpPr txBox="1"/>
          <p:nvPr/>
        </p:nvSpPr>
        <p:spPr>
          <a:xfrm>
            <a:off x="3061252" y="950198"/>
            <a:ext cx="3743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2B9E44-C671-6E42-AE9E-49C0361F6AE9}"/>
              </a:ext>
            </a:extLst>
          </p:cNvPr>
          <p:cNvSpPr/>
          <p:nvPr/>
        </p:nvSpPr>
        <p:spPr>
          <a:xfrm>
            <a:off x="5997457" y="5071588"/>
            <a:ext cx="5526744" cy="283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B11D03-510C-E341-8BD9-4FDE1B5819E5}"/>
              </a:ext>
            </a:extLst>
          </p:cNvPr>
          <p:cNvSpPr txBox="1"/>
          <p:nvPr/>
        </p:nvSpPr>
        <p:spPr>
          <a:xfrm>
            <a:off x="5881527" y="4243204"/>
            <a:ext cx="6075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2880" fontAlgn="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Space traffic management</a:t>
            </a:r>
          </a:p>
          <a:p>
            <a:pPr marL="285750" indent="-182880" fontAlgn="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Upper E operations</a:t>
            </a:r>
          </a:p>
          <a:p>
            <a:pPr marL="285750" indent="-182880" fontAlgn="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Conventional manned aviation (Class A, B, C, D, E)</a:t>
            </a:r>
          </a:p>
          <a:p>
            <a:pPr marL="285750" indent="-182880" fontAlgn="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Urban/advanced air mobility </a:t>
            </a:r>
          </a:p>
          <a:p>
            <a:pPr marL="285750" indent="-182880" fontAlgn="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Low-altitude small UAS</a:t>
            </a:r>
          </a:p>
          <a:p>
            <a:endParaRPr lang="en-US" dirty="0"/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47AA6010-08C0-C442-80EF-7131667FCAF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72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oup of airplanes flying in the sky&#10;&#10;Description automatically generated with low confidence">
            <a:extLst>
              <a:ext uri="{FF2B5EF4-FFF2-40B4-BE49-F238E27FC236}">
                <a16:creationId xmlns:a16="http://schemas.microsoft.com/office/drawing/2014/main" id="{1E1D2D0D-24E5-4846-873A-2B1C6024B2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562" cy="6858000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1F77910-7428-B347-8AB1-3DA446C1DD5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98E6DC-01C0-514C-84EA-35E82958CD63}"/>
              </a:ext>
            </a:extLst>
          </p:cNvPr>
          <p:cNvSpPr txBox="1"/>
          <p:nvPr/>
        </p:nvSpPr>
        <p:spPr>
          <a:xfrm>
            <a:off x="1968285" y="2324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E8DEA3-8041-C34F-9E3C-EBA222E7CDC4}"/>
              </a:ext>
            </a:extLst>
          </p:cNvPr>
          <p:cNvSpPr/>
          <p:nvPr/>
        </p:nvSpPr>
        <p:spPr>
          <a:xfrm>
            <a:off x="10438" y="6308680"/>
            <a:ext cx="30441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P., Spring 2020 </a:t>
            </a:r>
          </a:p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ATCA Magazine </a:t>
            </a:r>
          </a:p>
        </p:txBody>
      </p:sp>
      <p:pic>
        <p:nvPicPr>
          <p:cNvPr id="8" name="Picture 7" descr="A picture containing circle&#10;&#10;Description automatically generated">
            <a:extLst>
              <a:ext uri="{FF2B5EF4-FFF2-40B4-BE49-F238E27FC236}">
                <a16:creationId xmlns:a16="http://schemas.microsoft.com/office/drawing/2014/main" id="{4C215270-3A0D-B54F-BF6F-B4DA3E6C96E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1170432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9" name="Picture 8" descr="Shape, icon, circle&#10;&#10;Description automatically generated">
            <a:extLst>
              <a:ext uri="{FF2B5EF4-FFF2-40B4-BE49-F238E27FC236}">
                <a16:creationId xmlns:a16="http://schemas.microsoft.com/office/drawing/2014/main" id="{9B9310F6-AF37-DE40-8531-1A827CE9FF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2532888"/>
            <a:ext cx="780859" cy="780859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321861BC-2A06-B24E-9D0C-5C477983C06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3886200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1" name="Picture 10" descr="Shape, circle&#10;&#10;Description automatically generated">
            <a:extLst>
              <a:ext uri="{FF2B5EF4-FFF2-40B4-BE49-F238E27FC236}">
                <a16:creationId xmlns:a16="http://schemas.microsoft.com/office/drawing/2014/main" id="{E545A6E2-A361-C043-B6DE-33F898F109D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5193792"/>
            <a:ext cx="806520" cy="80652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711162-6F53-2B4F-96E7-F8783A5F89F5}"/>
              </a:ext>
            </a:extLst>
          </p:cNvPr>
          <p:cNvSpPr txBox="1"/>
          <p:nvPr/>
        </p:nvSpPr>
        <p:spPr>
          <a:xfrm>
            <a:off x="10438" y="2081772"/>
            <a:ext cx="2970601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4000" spc="-100" dirty="0">
                <a:solidFill>
                  <a:srgbClr val="3FB1E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92040" y="1066109"/>
            <a:ext cx="644102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Planning for future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UTM-inspired-ATM (digital, cooperative,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intent sharing, service-oriented architecture, etc.)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92040" y="2569374"/>
            <a:ext cx="496008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flight rules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electronic/digital, intent sharing, CNS, etc</a:t>
            </a:r>
            <a:r>
              <a:rPr lang="en-US" sz="2000" dirty="0"/>
              <a:t>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3935517"/>
            <a:ext cx="472449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roles and responsibilities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federated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5243109"/>
            <a:ext cx="472449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Revisiting separation minima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new technology with higher precision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60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airplanes flying in the sky&#10;&#10;Description automatically generated with low confidence">
            <a:extLst>
              <a:ext uri="{FF2B5EF4-FFF2-40B4-BE49-F238E27FC236}">
                <a16:creationId xmlns:a16="http://schemas.microsoft.com/office/drawing/2014/main" id="{77876C0B-35B5-BC41-8D75-776D633151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1562" cy="6858000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6081670E-4B01-4D43-A2E3-00AD93E2AC8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426CE6-7A06-A24D-AF13-256BCF82C570}"/>
              </a:ext>
            </a:extLst>
          </p:cNvPr>
          <p:cNvSpPr txBox="1"/>
          <p:nvPr/>
        </p:nvSpPr>
        <p:spPr>
          <a:xfrm>
            <a:off x="5219" y="2154436"/>
            <a:ext cx="2977467" cy="255454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r>
              <a:rPr lang="en-US" sz="4000" spc="-1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</a:t>
            </a:r>
          </a:p>
          <a:p>
            <a:r>
              <a:rPr lang="en-US" sz="4000" spc="-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FF91B5-996D-BF45-B5C7-24BC575BC716}"/>
              </a:ext>
            </a:extLst>
          </p:cNvPr>
          <p:cNvSpPr/>
          <p:nvPr/>
        </p:nvSpPr>
        <p:spPr>
          <a:xfrm>
            <a:off x="5220" y="6325353"/>
            <a:ext cx="29774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Kopardekar</a:t>
            </a:r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P., </a:t>
            </a:r>
          </a:p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Spring 2020 ATCA Magazine </a:t>
            </a: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8D534C3B-3FE0-8345-BC6E-863D756703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870" y="1168405"/>
            <a:ext cx="829830" cy="829830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19" name="Picture 18" descr="Logo, icon&#10;&#10;Description automatically generated">
            <a:extLst>
              <a:ext uri="{FF2B5EF4-FFF2-40B4-BE49-F238E27FC236}">
                <a16:creationId xmlns:a16="http://schemas.microsoft.com/office/drawing/2014/main" id="{2D60D87D-1A4C-774D-AC98-4CEC2BCACC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2531500"/>
            <a:ext cx="822084" cy="822084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0EA0D4A3-9C06-F649-9B59-A9CC2253F3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3886849"/>
            <a:ext cx="772145" cy="772145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3D71A188-FECA-0F41-ADE2-276CB1F98E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472" y="5192260"/>
            <a:ext cx="782684" cy="782684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4894207" y="1229377"/>
            <a:ext cx="704835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Using technologies to reduce weather induced delays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Machine learning and artificial intelligence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4207" y="2588599"/>
            <a:ext cx="620021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Enabling increased local and regional operations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Benefits societal change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4207" y="3918978"/>
            <a:ext cx="515259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Enabling better disruption management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Primary focus on large-scale disruptions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4207" y="5229659"/>
            <a:ext cx="5759584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Developing architecture, automation and R&amp;R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Needs to hang together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70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-Turn Arrow 6">
            <a:extLst>
              <a:ext uri="{FF2B5EF4-FFF2-40B4-BE49-F238E27FC236}">
                <a16:creationId xmlns:a16="http://schemas.microsoft.com/office/drawing/2014/main" id="{64DE9194-EAFA-1849-9FD3-B2A0B1A24E18}"/>
              </a:ext>
            </a:extLst>
          </p:cNvPr>
          <p:cNvSpPr/>
          <p:nvPr/>
        </p:nvSpPr>
        <p:spPr>
          <a:xfrm>
            <a:off x="4966177" y="1257413"/>
            <a:ext cx="6046377" cy="323368"/>
          </a:xfrm>
          <a:prstGeom prst="uturnArrow">
            <a:avLst/>
          </a:prstGeom>
          <a:solidFill>
            <a:srgbClr val="84CDE6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35C7B1BD-1291-A146-9E3A-DB444321B6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162015"/>
              </p:ext>
            </p:extLst>
          </p:nvPr>
        </p:nvGraphicFramePr>
        <p:xfrm>
          <a:off x="265043" y="2925118"/>
          <a:ext cx="11516139" cy="3558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U-Turn Arrow 4">
            <a:extLst>
              <a:ext uri="{FF2B5EF4-FFF2-40B4-BE49-F238E27FC236}">
                <a16:creationId xmlns:a16="http://schemas.microsoft.com/office/drawing/2014/main" id="{C25CD860-9781-1840-B849-119AEF3CA87B}"/>
              </a:ext>
            </a:extLst>
          </p:cNvPr>
          <p:cNvSpPr/>
          <p:nvPr/>
        </p:nvSpPr>
        <p:spPr>
          <a:xfrm>
            <a:off x="2064026" y="2275337"/>
            <a:ext cx="4873487" cy="33313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6879"/>
            </a:avLst>
          </a:prstGeom>
          <a:solidFill>
            <a:srgbClr val="84CDE6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EDC62951-9D78-FA42-98D8-00210B51A22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U-Turn Arrow 14">
            <a:extLst>
              <a:ext uri="{FF2B5EF4-FFF2-40B4-BE49-F238E27FC236}">
                <a16:creationId xmlns:a16="http://schemas.microsoft.com/office/drawing/2014/main" id="{C25CD860-9781-1840-B849-119AEF3CA87B}"/>
              </a:ext>
            </a:extLst>
          </p:cNvPr>
          <p:cNvSpPr/>
          <p:nvPr/>
        </p:nvSpPr>
        <p:spPr>
          <a:xfrm>
            <a:off x="1027042" y="2585469"/>
            <a:ext cx="2107097" cy="33313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6879"/>
            </a:avLst>
          </a:prstGeom>
          <a:solidFill>
            <a:srgbClr val="84CDE6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U-Turn Arrow 15">
            <a:extLst>
              <a:ext uri="{FF2B5EF4-FFF2-40B4-BE49-F238E27FC236}">
                <a16:creationId xmlns:a16="http://schemas.microsoft.com/office/drawing/2014/main" id="{C25CD860-9781-1840-B849-119AEF3CA87B}"/>
              </a:ext>
            </a:extLst>
          </p:cNvPr>
          <p:cNvSpPr/>
          <p:nvPr/>
        </p:nvSpPr>
        <p:spPr>
          <a:xfrm>
            <a:off x="4966178" y="1939488"/>
            <a:ext cx="6046377" cy="33313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6879"/>
            </a:avLst>
          </a:prstGeom>
          <a:solidFill>
            <a:srgbClr val="84CDE6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U-Turn Arrow 16">
            <a:extLst>
              <a:ext uri="{FF2B5EF4-FFF2-40B4-BE49-F238E27FC236}">
                <a16:creationId xmlns:a16="http://schemas.microsoft.com/office/drawing/2014/main" id="{C25CD860-9781-1840-B849-119AEF3CA87B}"/>
              </a:ext>
            </a:extLst>
          </p:cNvPr>
          <p:cNvSpPr/>
          <p:nvPr/>
        </p:nvSpPr>
        <p:spPr>
          <a:xfrm>
            <a:off x="1027042" y="1567545"/>
            <a:ext cx="8070575" cy="333133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96879"/>
            </a:avLst>
          </a:prstGeom>
          <a:solidFill>
            <a:srgbClr val="84CDE6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74868"/>
            <a:ext cx="93976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Progression to Complete Transformation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584871" y="6483730"/>
            <a:ext cx="2539200" cy="365125"/>
          </a:xfrm>
        </p:spPr>
        <p:txBody>
          <a:bodyPr/>
          <a:lstStyle/>
          <a:p>
            <a:fld id="{BE7DB943-1A61-5749-8968-DC0755EA6BD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3135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3" ma:contentTypeDescription="Create a new document." ma:contentTypeScope="" ma:versionID="87e2d693c247e245397903177ea26a34">
  <xsd:schema xmlns:xsd="http://www.w3.org/2001/XMLSchema" xmlns:xs="http://www.w3.org/2001/XMLSchema" xmlns:p="http://schemas.microsoft.com/office/2006/metadata/properties" xmlns:ns1="http://schemas.microsoft.com/sharepoint/v3" xmlns:ns3="c852713b-0caa-4ac0-ba75-048f00e27b76" xmlns:ns4="a3f7648c-ef34-4383-9913-3e4132c38d7f" targetNamespace="http://schemas.microsoft.com/office/2006/metadata/properties" ma:root="true" ma:fieldsID="e59a1eeeea7b066511570a7df52b8882" ns1:_="" ns3:_="" ns4:_="">
    <xsd:import namespace="http://schemas.microsoft.com/sharepoint/v3"/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A08ACA-6D03-478B-B309-9A4E02C4777D}">
  <ds:schemaRefs>
    <ds:schemaRef ds:uri="http://schemas.microsoft.com/office/2006/documentManagement/types"/>
    <ds:schemaRef ds:uri="http://schemas.microsoft.com/office/2006/metadata/properties"/>
    <ds:schemaRef ds:uri="c852713b-0caa-4ac0-ba75-048f00e27b76"/>
    <ds:schemaRef ds:uri="http://schemas.microsoft.com/sharepoint/v3"/>
    <ds:schemaRef ds:uri="http://purl.org/dc/terms/"/>
    <ds:schemaRef ds:uri="a3f7648c-ef34-4383-9913-3e4132c38d7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632A248-065F-405C-90BD-EC064A3CA9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FEC1A9-9680-4821-A324-2EF67D0EBC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6025</TotalTime>
  <Words>815</Words>
  <Application>Microsoft Office PowerPoint</Application>
  <PresentationFormat>Widescreen</PresentationFormat>
  <Paragraphs>217</Paragraphs>
  <Slides>15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NASA AAM Mission Priorities</vt:lpstr>
      <vt:lpstr>Strong Domestic (e)VTOL Industry Base</vt:lpstr>
      <vt:lpstr>AAM National Campaign (NC) Series</vt:lpstr>
      <vt:lpstr>National Campaign Series Support of the Industry Timeline</vt:lpstr>
      <vt:lpstr>AAM Ecosystem Working Groups (AEWG)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Woebcke, John W. (ARC-JSG)[LOCKWOOD HILLS FEDERAL llc]</dc:creator>
  <cp:lastModifiedBy>Hunt, Nicola (ARC-AT)[WYLE LABS]</cp:lastModifiedBy>
  <cp:revision>165</cp:revision>
  <cp:lastPrinted>2021-01-04T22:12:10Z</cp:lastPrinted>
  <dcterms:created xsi:type="dcterms:W3CDTF">2021-01-02T01:03:10Z</dcterms:created>
  <dcterms:modified xsi:type="dcterms:W3CDTF">2021-02-11T19:29:15Z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