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6"/>
  </p:notesMasterIdLst>
  <p:sldIdLst>
    <p:sldId id="256" r:id="rId2"/>
    <p:sldId id="1924" r:id="rId3"/>
    <p:sldId id="1923" r:id="rId4"/>
    <p:sldId id="1928" r:id="rId5"/>
    <p:sldId id="1931" r:id="rId6"/>
    <p:sldId id="1937" r:id="rId7"/>
    <p:sldId id="1939" r:id="rId8"/>
    <p:sldId id="1929" r:id="rId9"/>
    <p:sldId id="1930" r:id="rId10"/>
    <p:sldId id="20735" r:id="rId11"/>
    <p:sldId id="20736" r:id="rId12"/>
    <p:sldId id="20750" r:id="rId13"/>
    <p:sldId id="20749" r:id="rId14"/>
    <p:sldId id="2073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9F5"/>
    <a:srgbClr val="6FBDF1"/>
    <a:srgbClr val="13314D"/>
    <a:srgbClr val="FFF2E5"/>
    <a:srgbClr val="FFF8ED"/>
    <a:srgbClr val="FFF9E7"/>
    <a:srgbClr val="F1F0EE"/>
    <a:srgbClr val="2430F7"/>
    <a:srgbClr val="F7F6EE"/>
    <a:srgbClr val="3E64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12"/>
    <p:restoredTop sz="82449"/>
  </p:normalViewPr>
  <p:slideViewPr>
    <p:cSldViewPr snapToGrid="0" snapToObjects="1">
      <p:cViewPr varScale="1">
        <p:scale>
          <a:sx n="100" d="100"/>
          <a:sy n="100" d="100"/>
        </p:scale>
        <p:origin x="1176" y="16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9B5E0D-31DF-0443-A185-F5682955C2D9}" type="datetimeFigureOut">
              <a:rPr lang="en-US" smtClean="0"/>
              <a:t>2/11/21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070256-D35A-6847-80F5-B637DDAD2FB5}" type="slidenum">
              <a:rPr lang="en-US" smtClean="0"/>
              <a:t>‹#›</a:t>
            </a:fld>
            <a:endParaRPr lang="en-US"/>
          </a:p>
        </p:txBody>
      </p:sp>
    </p:spTree>
    <p:extLst>
      <p:ext uri="{BB962C8B-B14F-4D97-AF65-F5344CB8AC3E}">
        <p14:creationId xmlns:p14="http://schemas.microsoft.com/office/powerpoint/2010/main" val="2257990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B2D6C73-5723-4D18-9FF6-804208140AF2}" type="slidenum">
              <a:rPr lang="en-US" smtClean="0"/>
              <a:t>1</a:t>
            </a:fld>
            <a:endParaRPr lang="en-US"/>
          </a:p>
        </p:txBody>
      </p:sp>
    </p:spTree>
    <p:extLst>
      <p:ext uri="{BB962C8B-B14F-4D97-AF65-F5344CB8AC3E}">
        <p14:creationId xmlns:p14="http://schemas.microsoft.com/office/powerpoint/2010/main" val="1699040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070256-D35A-6847-80F5-B637DDAD2FB5}" type="slidenum">
              <a:rPr lang="en-US" smtClean="0"/>
              <a:t>2</a:t>
            </a:fld>
            <a:endParaRPr lang="en-US"/>
          </a:p>
        </p:txBody>
      </p:sp>
    </p:spTree>
    <p:extLst>
      <p:ext uri="{BB962C8B-B14F-4D97-AF65-F5344CB8AC3E}">
        <p14:creationId xmlns:p14="http://schemas.microsoft.com/office/powerpoint/2010/main" val="1123546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070256-D35A-6847-80F5-B637DDAD2FB5}" type="slidenum">
              <a:rPr lang="en-US" smtClean="0"/>
              <a:t>3</a:t>
            </a:fld>
            <a:endParaRPr lang="en-US"/>
          </a:p>
        </p:txBody>
      </p:sp>
    </p:spTree>
    <p:extLst>
      <p:ext uri="{BB962C8B-B14F-4D97-AF65-F5344CB8AC3E}">
        <p14:creationId xmlns:p14="http://schemas.microsoft.com/office/powerpoint/2010/main" val="3060557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070256-D35A-6847-80F5-B637DDAD2FB5}" type="slidenum">
              <a:rPr lang="en-US" smtClean="0"/>
              <a:t>4</a:t>
            </a:fld>
            <a:endParaRPr lang="en-US"/>
          </a:p>
        </p:txBody>
      </p:sp>
    </p:spTree>
    <p:extLst>
      <p:ext uri="{BB962C8B-B14F-4D97-AF65-F5344CB8AC3E}">
        <p14:creationId xmlns:p14="http://schemas.microsoft.com/office/powerpoint/2010/main" val="1079233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070256-D35A-6847-80F5-B637DDAD2FB5}" type="slidenum">
              <a:rPr lang="en-US" smtClean="0"/>
              <a:t>5</a:t>
            </a:fld>
            <a:endParaRPr lang="en-US"/>
          </a:p>
        </p:txBody>
      </p:sp>
    </p:spTree>
    <p:extLst>
      <p:ext uri="{BB962C8B-B14F-4D97-AF65-F5344CB8AC3E}">
        <p14:creationId xmlns:p14="http://schemas.microsoft.com/office/powerpoint/2010/main" val="1681751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070256-D35A-6847-80F5-B637DDAD2FB5}" type="slidenum">
              <a:rPr lang="en-US" smtClean="0"/>
              <a:t>6</a:t>
            </a:fld>
            <a:endParaRPr lang="en-US"/>
          </a:p>
        </p:txBody>
      </p:sp>
    </p:spTree>
    <p:extLst>
      <p:ext uri="{BB962C8B-B14F-4D97-AF65-F5344CB8AC3E}">
        <p14:creationId xmlns:p14="http://schemas.microsoft.com/office/powerpoint/2010/main" val="3509769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070256-D35A-6847-80F5-B637DDAD2FB5}" type="slidenum">
              <a:rPr lang="en-US" smtClean="0"/>
              <a:t>7</a:t>
            </a:fld>
            <a:endParaRPr lang="en-US"/>
          </a:p>
        </p:txBody>
      </p:sp>
    </p:spTree>
    <p:extLst>
      <p:ext uri="{BB962C8B-B14F-4D97-AF65-F5344CB8AC3E}">
        <p14:creationId xmlns:p14="http://schemas.microsoft.com/office/powerpoint/2010/main" val="1866305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070256-D35A-6847-80F5-B637DDAD2FB5}" type="slidenum">
              <a:rPr lang="en-US" smtClean="0"/>
              <a:t>8</a:t>
            </a:fld>
            <a:endParaRPr lang="en-US"/>
          </a:p>
        </p:txBody>
      </p:sp>
    </p:spTree>
    <p:extLst>
      <p:ext uri="{BB962C8B-B14F-4D97-AF65-F5344CB8AC3E}">
        <p14:creationId xmlns:p14="http://schemas.microsoft.com/office/powerpoint/2010/main" val="3854715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070256-D35A-6847-80F5-B637DDAD2FB5}" type="slidenum">
              <a:rPr lang="en-US" smtClean="0"/>
              <a:t>9</a:t>
            </a:fld>
            <a:endParaRPr lang="en-US"/>
          </a:p>
        </p:txBody>
      </p:sp>
    </p:spTree>
    <p:extLst>
      <p:ext uri="{BB962C8B-B14F-4D97-AF65-F5344CB8AC3E}">
        <p14:creationId xmlns:p14="http://schemas.microsoft.com/office/powerpoint/2010/main" val="3203329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070256-D35A-6847-80F5-B637DDAD2FB5}" type="slidenum">
              <a:rPr lang="en-US" smtClean="0"/>
              <a:t>10</a:t>
            </a:fld>
            <a:endParaRPr lang="en-US"/>
          </a:p>
        </p:txBody>
      </p:sp>
    </p:spTree>
    <p:extLst>
      <p:ext uri="{BB962C8B-B14F-4D97-AF65-F5344CB8AC3E}">
        <p14:creationId xmlns:p14="http://schemas.microsoft.com/office/powerpoint/2010/main" val="21149956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6070256-D35A-6847-80F5-B637DDAD2FB5}" type="slidenum">
              <a:rPr lang="en-US" smtClean="0"/>
              <a:t>11</a:t>
            </a:fld>
            <a:endParaRPr lang="en-US"/>
          </a:p>
        </p:txBody>
      </p:sp>
    </p:spTree>
    <p:extLst>
      <p:ext uri="{BB962C8B-B14F-4D97-AF65-F5344CB8AC3E}">
        <p14:creationId xmlns:p14="http://schemas.microsoft.com/office/powerpoint/2010/main" val="3952522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070256-D35A-6847-80F5-B637DDAD2FB5}" type="slidenum">
              <a:rPr lang="en-US" smtClean="0"/>
              <a:t>12</a:t>
            </a:fld>
            <a:endParaRPr lang="en-US"/>
          </a:p>
        </p:txBody>
      </p:sp>
    </p:spTree>
    <p:extLst>
      <p:ext uri="{BB962C8B-B14F-4D97-AF65-F5344CB8AC3E}">
        <p14:creationId xmlns:p14="http://schemas.microsoft.com/office/powerpoint/2010/main" val="1164136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070256-D35A-6847-80F5-B637DDAD2FB5}" type="slidenum">
              <a:rPr lang="en-US" smtClean="0"/>
              <a:t>13</a:t>
            </a:fld>
            <a:endParaRPr lang="en-US"/>
          </a:p>
        </p:txBody>
      </p:sp>
    </p:spTree>
    <p:extLst>
      <p:ext uri="{BB962C8B-B14F-4D97-AF65-F5344CB8AC3E}">
        <p14:creationId xmlns:p14="http://schemas.microsoft.com/office/powerpoint/2010/main" val="8274480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732B0-142A-4544-878B-DCA805553AF8}"/>
              </a:ext>
            </a:extLst>
          </p:cNvPr>
          <p:cNvSpPr>
            <a:spLocks noGrp="1"/>
          </p:cNvSpPr>
          <p:nvPr>
            <p:ph type="ctrTitle"/>
          </p:nvPr>
        </p:nvSpPr>
        <p:spPr>
          <a:xfrm>
            <a:off x="676894" y="3524002"/>
            <a:ext cx="9256321" cy="826140"/>
          </a:xfrm>
        </p:spPr>
        <p:txBody>
          <a:bodyPr anchor="t" anchorCtr="0">
            <a:normAutofit/>
          </a:bodyPr>
          <a:lstStyle>
            <a:lvl1pPr algn="l">
              <a:lnSpc>
                <a:spcPct val="100000"/>
              </a:lnSpc>
              <a:defRPr sz="3600" b="1" i="0">
                <a:solidFill>
                  <a:srgbClr val="F1F0EE"/>
                </a:solidFill>
                <a:latin typeface="Arial Narrow" panose="020B0604020202020204" pitchFamily="34" charset="0"/>
                <a:cs typeface="Arial Narrow"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689FC874-6DA3-884C-BEAA-A0386EDD6349}"/>
              </a:ext>
            </a:extLst>
          </p:cNvPr>
          <p:cNvSpPr>
            <a:spLocks noGrp="1"/>
          </p:cNvSpPr>
          <p:nvPr>
            <p:ph type="subTitle" idx="1"/>
          </p:nvPr>
        </p:nvSpPr>
        <p:spPr>
          <a:xfrm>
            <a:off x="676894" y="4299717"/>
            <a:ext cx="9599221" cy="1655762"/>
          </a:xfrm>
        </p:spPr>
        <p:txBody>
          <a:bodyPr/>
          <a:lstStyle>
            <a:lvl1pPr marL="0" indent="0" algn="l">
              <a:lnSpc>
                <a:spcPct val="100000"/>
              </a:lnSpc>
              <a:buNone/>
              <a:defRPr sz="1800">
                <a:solidFill>
                  <a:srgbClr val="F1F0E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8C5E015-7BA0-FC43-A50D-4888E2F0EB60}"/>
              </a:ext>
            </a:extLst>
          </p:cNvPr>
          <p:cNvSpPr>
            <a:spLocks noGrp="1"/>
          </p:cNvSpPr>
          <p:nvPr>
            <p:ph type="dt" sz="half" idx="10"/>
          </p:nvPr>
        </p:nvSpPr>
        <p:spPr/>
        <p:txBody>
          <a:bodyPr/>
          <a:lstStyle/>
          <a:p>
            <a:r>
              <a:rPr lang="en-US"/>
              <a:t>11/20/20</a:t>
            </a:r>
          </a:p>
        </p:txBody>
      </p:sp>
      <p:sp>
        <p:nvSpPr>
          <p:cNvPr id="5" name="Footer Placeholder 4">
            <a:extLst>
              <a:ext uri="{FF2B5EF4-FFF2-40B4-BE49-F238E27FC236}">
                <a16:creationId xmlns:a16="http://schemas.microsoft.com/office/drawing/2014/main" id="{0A403E4D-28FE-EE4F-8493-02FF464CC749}"/>
              </a:ext>
            </a:extLst>
          </p:cNvPr>
          <p:cNvSpPr>
            <a:spLocks noGrp="1"/>
          </p:cNvSpPr>
          <p:nvPr>
            <p:ph type="ftr" sz="quarter" idx="11"/>
          </p:nvPr>
        </p:nvSpPr>
        <p:spPr/>
        <p:txBody>
          <a:bodyPr/>
          <a:lstStyle/>
          <a:p>
            <a:r>
              <a:rPr lang="en-US"/>
              <a:t>Cohen: Planetary Science and Astrobiology Decadal Survey</a:t>
            </a:r>
          </a:p>
        </p:txBody>
      </p:sp>
      <p:sp>
        <p:nvSpPr>
          <p:cNvPr id="6" name="Slide Number Placeholder 5">
            <a:extLst>
              <a:ext uri="{FF2B5EF4-FFF2-40B4-BE49-F238E27FC236}">
                <a16:creationId xmlns:a16="http://schemas.microsoft.com/office/drawing/2014/main" id="{06DB1DE7-79BB-3149-92C9-07BD2BE1B4D1}"/>
              </a:ext>
            </a:extLst>
          </p:cNvPr>
          <p:cNvSpPr>
            <a:spLocks noGrp="1"/>
          </p:cNvSpPr>
          <p:nvPr>
            <p:ph type="sldNum" sz="quarter" idx="12"/>
          </p:nvPr>
        </p:nvSpPr>
        <p:spPr/>
        <p:txBody>
          <a:bodyPr/>
          <a:lstStyle>
            <a:lvl1pPr>
              <a:defRPr>
                <a:solidFill>
                  <a:schemeClr val="bg1">
                    <a:lumMod val="85000"/>
                  </a:schemeClr>
                </a:solidFill>
              </a:defRPr>
            </a:lvl1pPr>
          </a:lstStyle>
          <a:p>
            <a:fld id="{F0E796A9-ECD2-8441-A0A4-A48E6B182B42}" type="slidenum">
              <a:rPr lang="en-US" smtClean="0"/>
              <a:pPr/>
              <a:t>‹#›</a:t>
            </a:fld>
            <a:endParaRPr lang="en-US" dirty="0"/>
          </a:p>
        </p:txBody>
      </p:sp>
      <p:pic>
        <p:nvPicPr>
          <p:cNvPr id="8" name="Picture 7">
            <a:extLst>
              <a:ext uri="{FF2B5EF4-FFF2-40B4-BE49-F238E27FC236}">
                <a16:creationId xmlns:a16="http://schemas.microsoft.com/office/drawing/2014/main" id="{D3658742-19BF-A84C-8AB6-83FB534616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42156" y="316511"/>
            <a:ext cx="3185844" cy="1036813"/>
          </a:xfrm>
          <a:prstGeom prst="rect">
            <a:avLst/>
          </a:prstGeom>
        </p:spPr>
      </p:pic>
    </p:spTree>
    <p:extLst>
      <p:ext uri="{BB962C8B-B14F-4D97-AF65-F5344CB8AC3E}">
        <p14:creationId xmlns:p14="http://schemas.microsoft.com/office/powerpoint/2010/main" val="151628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F437A-E805-9E49-B925-37CEF7E92A41}"/>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30B4AF73-4566-C649-9AB5-ECCE2E969F95}"/>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87CB84C-920E-D648-97FF-C555FE81AECF}"/>
              </a:ext>
            </a:extLst>
          </p:cNvPr>
          <p:cNvSpPr>
            <a:spLocks noGrp="1"/>
          </p:cNvSpPr>
          <p:nvPr>
            <p:ph type="dt" sz="half" idx="10"/>
          </p:nvPr>
        </p:nvSpPr>
        <p:spPr/>
        <p:txBody>
          <a:bodyPr/>
          <a:lstStyle>
            <a:lvl1pPr>
              <a:defRPr>
                <a:solidFill>
                  <a:schemeClr val="bg1">
                    <a:lumMod val="85000"/>
                  </a:schemeClr>
                </a:solidFill>
              </a:defRPr>
            </a:lvl1pPr>
          </a:lstStyle>
          <a:p>
            <a:r>
              <a:rPr lang="en-US"/>
              <a:t>11/20/20</a:t>
            </a:r>
            <a:endParaRPr lang="en-US" dirty="0"/>
          </a:p>
        </p:txBody>
      </p:sp>
      <p:sp>
        <p:nvSpPr>
          <p:cNvPr id="5" name="Footer Placeholder 4">
            <a:extLst>
              <a:ext uri="{FF2B5EF4-FFF2-40B4-BE49-F238E27FC236}">
                <a16:creationId xmlns:a16="http://schemas.microsoft.com/office/drawing/2014/main" id="{9DEF46FC-DB9A-184C-B667-74AB6CB58A7C}"/>
              </a:ext>
            </a:extLst>
          </p:cNvPr>
          <p:cNvSpPr>
            <a:spLocks noGrp="1"/>
          </p:cNvSpPr>
          <p:nvPr>
            <p:ph type="ftr" sz="quarter" idx="11"/>
          </p:nvPr>
        </p:nvSpPr>
        <p:spPr/>
        <p:txBody>
          <a:bodyPr/>
          <a:lstStyle/>
          <a:p>
            <a:r>
              <a:rPr lang="en-US"/>
              <a:t>Cohen: Planetary Science and Astrobiology Decadal Survey</a:t>
            </a:r>
          </a:p>
        </p:txBody>
      </p:sp>
      <p:sp>
        <p:nvSpPr>
          <p:cNvPr id="6" name="Slide Number Placeholder 5">
            <a:extLst>
              <a:ext uri="{FF2B5EF4-FFF2-40B4-BE49-F238E27FC236}">
                <a16:creationId xmlns:a16="http://schemas.microsoft.com/office/drawing/2014/main" id="{75BFFBFB-4263-244A-83B9-8B3A0AF0AF56}"/>
              </a:ext>
            </a:extLst>
          </p:cNvPr>
          <p:cNvSpPr>
            <a:spLocks noGrp="1"/>
          </p:cNvSpPr>
          <p:nvPr>
            <p:ph type="sldNum" sz="quarter" idx="12"/>
          </p:nvPr>
        </p:nvSpPr>
        <p:spPr/>
        <p:txBody>
          <a:bodyPr/>
          <a:lstStyle>
            <a:lvl1pPr>
              <a:defRPr>
                <a:solidFill>
                  <a:schemeClr val="bg1">
                    <a:lumMod val="85000"/>
                  </a:schemeClr>
                </a:solidFill>
              </a:defRPr>
            </a:lvl1pPr>
          </a:lstStyle>
          <a:p>
            <a:fld id="{F0E796A9-ECD2-8441-A0A4-A48E6B182B42}" type="slidenum">
              <a:rPr lang="en-US" smtClean="0"/>
              <a:pPr/>
              <a:t>‹#›</a:t>
            </a:fld>
            <a:endParaRPr lang="en-US" dirty="0"/>
          </a:p>
        </p:txBody>
      </p:sp>
    </p:spTree>
    <p:extLst>
      <p:ext uri="{BB962C8B-B14F-4D97-AF65-F5344CB8AC3E}">
        <p14:creationId xmlns:p14="http://schemas.microsoft.com/office/powerpoint/2010/main" val="3115276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bg1">
                    <a:lumMod val="85000"/>
                  </a:schemeClr>
                </a:solidFill>
              </a:defRPr>
            </a:lvl1pPr>
          </a:lstStyle>
          <a:p>
            <a:r>
              <a:rPr lang="en-US"/>
              <a:t>11/20/20</a:t>
            </a:r>
            <a:endParaRPr lang="en-US" dirty="0"/>
          </a:p>
        </p:txBody>
      </p:sp>
      <p:sp>
        <p:nvSpPr>
          <p:cNvPr id="3" name="Footer Placeholder 2"/>
          <p:cNvSpPr>
            <a:spLocks noGrp="1"/>
          </p:cNvSpPr>
          <p:nvPr>
            <p:ph type="ftr" sz="quarter" idx="11"/>
          </p:nvPr>
        </p:nvSpPr>
        <p:spPr/>
        <p:txBody>
          <a:bodyPr/>
          <a:lstStyle/>
          <a:p>
            <a:r>
              <a:rPr lang="en-US"/>
              <a:t>Cohen: Planetary Science and Astrobiology Decadal Survey</a:t>
            </a:r>
            <a:endParaRPr lang="en-US" dirty="0"/>
          </a:p>
        </p:txBody>
      </p:sp>
      <p:sp>
        <p:nvSpPr>
          <p:cNvPr id="4" name="Slide Number Placeholder 3"/>
          <p:cNvSpPr>
            <a:spLocks noGrp="1"/>
          </p:cNvSpPr>
          <p:nvPr>
            <p:ph type="sldNum" sz="quarter" idx="12"/>
          </p:nvPr>
        </p:nvSpPr>
        <p:spPr/>
        <p:txBody>
          <a:bodyPr/>
          <a:lstStyle>
            <a:lvl1pPr>
              <a:defRPr>
                <a:solidFill>
                  <a:schemeClr val="bg1">
                    <a:lumMod val="85000"/>
                  </a:schemeClr>
                </a:solidFill>
              </a:defRPr>
            </a:lvl1pPr>
          </a:lstStyle>
          <a:p>
            <a:fld id="{7E562975-ADD6-9C49-BD4D-7AB46A231056}" type="slidenum">
              <a:rPr lang="en-US" smtClean="0"/>
              <a:pPr/>
              <a:t>‹#›</a:t>
            </a:fld>
            <a:endParaRPr lang="en-US" dirty="0"/>
          </a:p>
        </p:txBody>
      </p:sp>
    </p:spTree>
    <p:extLst>
      <p:ext uri="{BB962C8B-B14F-4D97-AF65-F5344CB8AC3E}">
        <p14:creationId xmlns:p14="http://schemas.microsoft.com/office/powerpoint/2010/main" val="3729351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91935C-693F-7544-88C9-78281C2005EB}"/>
              </a:ext>
            </a:extLst>
          </p:cNvPr>
          <p:cNvSpPr>
            <a:spLocks noGrp="1"/>
          </p:cNvSpPr>
          <p:nvPr>
            <p:ph type="title"/>
          </p:nvPr>
        </p:nvSpPr>
        <p:spPr>
          <a:xfrm>
            <a:off x="296092" y="136525"/>
            <a:ext cx="11588207" cy="638538"/>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75081F4-57ED-D54A-9C50-558EB28A87E7}"/>
              </a:ext>
            </a:extLst>
          </p:cNvPr>
          <p:cNvSpPr>
            <a:spLocks noGrp="1"/>
          </p:cNvSpPr>
          <p:nvPr>
            <p:ph type="body" idx="1"/>
          </p:nvPr>
        </p:nvSpPr>
        <p:spPr>
          <a:xfrm>
            <a:off x="307701" y="2464904"/>
            <a:ext cx="11588207" cy="375492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12C9CE2-E4B5-754E-B0EE-772FA911CE80}"/>
              </a:ext>
            </a:extLst>
          </p:cNvPr>
          <p:cNvSpPr>
            <a:spLocks noGrp="1"/>
          </p:cNvSpPr>
          <p:nvPr>
            <p:ph type="dt" sz="half" idx="2"/>
          </p:nvPr>
        </p:nvSpPr>
        <p:spPr>
          <a:xfrm>
            <a:off x="296092" y="6356350"/>
            <a:ext cx="2743200" cy="365125"/>
          </a:xfrm>
          <a:prstGeom prst="rect">
            <a:avLst/>
          </a:prstGeom>
        </p:spPr>
        <p:txBody>
          <a:bodyPr vert="horz" lIns="91440" tIns="45720" rIns="91440" bIns="45720" rtlCol="0" anchor="ctr"/>
          <a:lstStyle>
            <a:lvl1pPr algn="l">
              <a:defRPr sz="1000">
                <a:solidFill>
                  <a:schemeClr val="bg1">
                    <a:lumMod val="85000"/>
                  </a:schemeClr>
                </a:solidFill>
                <a:latin typeface="Arial" panose="020B0604020202020204" pitchFamily="34" charset="0"/>
                <a:cs typeface="Arial" panose="020B0604020202020204" pitchFamily="34" charset="0"/>
              </a:defRPr>
            </a:lvl1pPr>
          </a:lstStyle>
          <a:p>
            <a:r>
              <a:rPr lang="en-US"/>
              <a:t>11/20/20</a:t>
            </a:r>
            <a:endParaRPr lang="en-US" sz="1000" dirty="0"/>
          </a:p>
        </p:txBody>
      </p:sp>
      <p:sp>
        <p:nvSpPr>
          <p:cNvPr id="5" name="Footer Placeholder 4">
            <a:extLst>
              <a:ext uri="{FF2B5EF4-FFF2-40B4-BE49-F238E27FC236}">
                <a16:creationId xmlns:a16="http://schemas.microsoft.com/office/drawing/2014/main" id="{24D2C779-A7D7-0644-BEB7-B6EEF7B2A7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bg1">
                    <a:lumMod val="85000"/>
                  </a:schemeClr>
                </a:solidFill>
                <a:latin typeface="Arial" panose="020B0604020202020204" pitchFamily="34" charset="0"/>
                <a:cs typeface="Arial" panose="020B0604020202020204" pitchFamily="34" charset="0"/>
              </a:defRPr>
            </a:lvl1pPr>
          </a:lstStyle>
          <a:p>
            <a:r>
              <a:rPr lang="en-US" sz="1000"/>
              <a:t>Cohen: Planetary Science and Astrobiology Decadal Survey</a:t>
            </a:r>
            <a:endParaRPr lang="en-US" sz="1000" dirty="0"/>
          </a:p>
        </p:txBody>
      </p:sp>
      <p:sp>
        <p:nvSpPr>
          <p:cNvPr id="6" name="Slide Number Placeholder 5">
            <a:extLst>
              <a:ext uri="{FF2B5EF4-FFF2-40B4-BE49-F238E27FC236}">
                <a16:creationId xmlns:a16="http://schemas.microsoft.com/office/drawing/2014/main" id="{2D16CD7C-1F43-AB4D-A3E3-5342D686BD9C}"/>
              </a:ext>
            </a:extLst>
          </p:cNvPr>
          <p:cNvSpPr>
            <a:spLocks noGrp="1"/>
          </p:cNvSpPr>
          <p:nvPr>
            <p:ph type="sldNum" sz="quarter" idx="4"/>
          </p:nvPr>
        </p:nvSpPr>
        <p:spPr>
          <a:xfrm>
            <a:off x="9152708" y="6356350"/>
            <a:ext cx="2743200" cy="365125"/>
          </a:xfrm>
          <a:prstGeom prst="rect">
            <a:avLst/>
          </a:prstGeom>
        </p:spPr>
        <p:txBody>
          <a:bodyPr vert="horz" lIns="91440" tIns="45720" rIns="91440" bIns="45720" rtlCol="0" anchor="ctr"/>
          <a:lstStyle>
            <a:lvl1pPr algn="r">
              <a:defRPr sz="1000">
                <a:solidFill>
                  <a:schemeClr val="bg1">
                    <a:lumMod val="85000"/>
                  </a:schemeClr>
                </a:solidFill>
                <a:latin typeface="Arial" panose="020B0604020202020204" pitchFamily="34" charset="0"/>
                <a:cs typeface="Arial" panose="020B0604020202020204" pitchFamily="34" charset="0"/>
              </a:defRPr>
            </a:lvl1pPr>
          </a:lstStyle>
          <a:p>
            <a:fld id="{F0E796A9-ECD2-8441-A0A4-A48E6B182B42}" type="slidenum">
              <a:rPr lang="en-US" smtClean="0"/>
              <a:pPr/>
              <a:t>‹#›</a:t>
            </a:fld>
            <a:endParaRPr lang="en-US" sz="1000" dirty="0"/>
          </a:p>
        </p:txBody>
      </p:sp>
    </p:spTree>
    <p:extLst>
      <p:ext uri="{BB962C8B-B14F-4D97-AF65-F5344CB8AC3E}">
        <p14:creationId xmlns:p14="http://schemas.microsoft.com/office/powerpoint/2010/main" val="9281488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Lst>
  <p:hf hdr="0"/>
  <p:txStyles>
    <p:titleStyle>
      <a:lvl1pPr algn="l" defTabSz="914400" rtl="0" eaLnBrk="1" latinLnBrk="0" hangingPunct="1">
        <a:lnSpc>
          <a:spcPct val="90000"/>
        </a:lnSpc>
        <a:spcBef>
          <a:spcPct val="0"/>
        </a:spcBef>
        <a:buNone/>
        <a:defRPr sz="2400" b="1" kern="1200">
          <a:solidFill>
            <a:srgbClr val="F9F9F5"/>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600"/>
        </a:spcBef>
        <a:buFont typeface="Arial" panose="020B0604020202020204" pitchFamily="34" charset="0"/>
        <a:buChar char="•"/>
        <a:defRPr sz="1800" kern="1200">
          <a:solidFill>
            <a:srgbClr val="FFF8ED"/>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600"/>
        </a:spcBef>
        <a:buFont typeface="Arial" panose="020B0604020202020204" pitchFamily="34" charset="0"/>
        <a:buChar char="•"/>
        <a:defRPr sz="1600" kern="1200">
          <a:solidFill>
            <a:srgbClr val="F1F0EE"/>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600"/>
        </a:spcBef>
        <a:buFont typeface="Arial" panose="020B0604020202020204" pitchFamily="34" charset="0"/>
        <a:buChar char="•"/>
        <a:defRPr sz="1600" kern="1200">
          <a:solidFill>
            <a:srgbClr val="FFF8ED"/>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rgbClr val="FFF8ED"/>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rgbClr val="FFF8ED"/>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0">
          <p15:clr>
            <a:srgbClr val="F26B43"/>
          </p15:clr>
        </p15:guide>
        <p15:guide id="2" pos="744">
          <p15:clr>
            <a:srgbClr val="F26B43"/>
          </p15:clr>
        </p15:guide>
        <p15:guide id="3" pos="2376">
          <p15:clr>
            <a:srgbClr val="F26B43"/>
          </p15:clr>
        </p15:guide>
        <p15:guide id="4" pos="26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D9227-0C87-4C4A-A866-FFCA097A9163}"/>
              </a:ext>
            </a:extLst>
          </p:cNvPr>
          <p:cNvSpPr>
            <a:spLocks noGrp="1"/>
          </p:cNvSpPr>
          <p:nvPr>
            <p:ph type="ctrTitle"/>
          </p:nvPr>
        </p:nvSpPr>
        <p:spPr>
          <a:effectLst/>
        </p:spPr>
        <p:txBody>
          <a:bodyPr>
            <a:normAutofit fontScale="90000"/>
          </a:bodyPr>
          <a:lstStyle/>
          <a:p>
            <a:r>
              <a:rPr lang="en-US" dirty="0">
                <a:solidFill>
                  <a:srgbClr val="FFF8ED"/>
                </a:solidFill>
                <a:effectLst/>
              </a:rPr>
              <a:t>Artemis III Science Objectives</a:t>
            </a:r>
            <a:br>
              <a:rPr lang="en-US" dirty="0">
                <a:solidFill>
                  <a:srgbClr val="FFF8ED"/>
                </a:solidFill>
                <a:effectLst/>
              </a:rPr>
            </a:br>
            <a:endParaRPr lang="en-US" sz="3100" b="0" dirty="0">
              <a:solidFill>
                <a:srgbClr val="FFF8ED"/>
              </a:solidFill>
              <a:effectLst/>
            </a:endParaRPr>
          </a:p>
        </p:txBody>
      </p:sp>
      <p:sp>
        <p:nvSpPr>
          <p:cNvPr id="3" name="Subtitle 2">
            <a:extLst>
              <a:ext uri="{FF2B5EF4-FFF2-40B4-BE49-F238E27FC236}">
                <a16:creationId xmlns:a16="http://schemas.microsoft.com/office/drawing/2014/main" id="{D4D8E84B-FFC5-284E-87A5-47981C29CA46}"/>
              </a:ext>
            </a:extLst>
          </p:cNvPr>
          <p:cNvSpPr>
            <a:spLocks noGrp="1"/>
          </p:cNvSpPr>
          <p:nvPr>
            <p:ph type="subTitle" idx="1"/>
          </p:nvPr>
        </p:nvSpPr>
        <p:spPr>
          <a:xfrm>
            <a:off x="676894" y="4632959"/>
            <a:ext cx="9599221" cy="1322519"/>
          </a:xfrm>
        </p:spPr>
        <p:txBody>
          <a:bodyPr>
            <a:normAutofit/>
          </a:bodyPr>
          <a:lstStyle/>
          <a:p>
            <a:r>
              <a:rPr lang="en-US" dirty="0">
                <a:solidFill>
                  <a:srgbClr val="FFF8ED"/>
                </a:solidFill>
              </a:rPr>
              <a:t>Renee Weber, MSFC, SDT Committee co-chair</a:t>
            </a:r>
            <a:br>
              <a:rPr lang="en-US" dirty="0">
                <a:solidFill>
                  <a:srgbClr val="FFF8ED"/>
                </a:solidFill>
              </a:rPr>
            </a:br>
            <a:endParaRPr lang="en-US" dirty="0">
              <a:solidFill>
                <a:srgbClr val="FFF8ED"/>
              </a:solidFill>
            </a:endParaRPr>
          </a:p>
        </p:txBody>
      </p:sp>
      <p:sp>
        <p:nvSpPr>
          <p:cNvPr id="6" name="Slide Number Placeholder 3">
            <a:extLst>
              <a:ext uri="{FF2B5EF4-FFF2-40B4-BE49-F238E27FC236}">
                <a16:creationId xmlns:a16="http://schemas.microsoft.com/office/drawing/2014/main" id="{8FC61233-2526-CA4C-8DDE-9BDDEAF8E502}"/>
              </a:ext>
            </a:extLst>
          </p:cNvPr>
          <p:cNvSpPr>
            <a:spLocks noGrp="1"/>
          </p:cNvSpPr>
          <p:nvPr>
            <p:ph type="sldNum" sz="quarter" idx="12"/>
          </p:nvPr>
        </p:nvSpPr>
        <p:spPr/>
        <p:txBody>
          <a:bodyPr/>
          <a:lstStyle/>
          <a:p>
            <a:fld id="{2E8C51FE-49D9-314D-9957-ABBF7DDE8782}" type="slidenum">
              <a:rPr lang="en-US" smtClean="0"/>
              <a:pPr/>
              <a:t>1</a:t>
            </a:fld>
            <a:endParaRPr lang="en-US" dirty="0"/>
          </a:p>
        </p:txBody>
      </p:sp>
      <p:sp>
        <p:nvSpPr>
          <p:cNvPr id="4" name="Date Placeholder 3">
            <a:extLst>
              <a:ext uri="{FF2B5EF4-FFF2-40B4-BE49-F238E27FC236}">
                <a16:creationId xmlns:a16="http://schemas.microsoft.com/office/drawing/2014/main" id="{81620DD6-A256-6F43-8FAC-3D55165212AF}"/>
              </a:ext>
            </a:extLst>
          </p:cNvPr>
          <p:cNvSpPr>
            <a:spLocks noGrp="1"/>
          </p:cNvSpPr>
          <p:nvPr>
            <p:ph type="dt" sz="half" idx="10"/>
          </p:nvPr>
        </p:nvSpPr>
        <p:spPr/>
        <p:txBody>
          <a:bodyPr/>
          <a:lstStyle/>
          <a:p>
            <a:r>
              <a:rPr lang="en-US" dirty="0"/>
              <a:t>date</a:t>
            </a:r>
          </a:p>
        </p:txBody>
      </p:sp>
    </p:spTree>
    <p:extLst>
      <p:ext uri="{BB962C8B-B14F-4D97-AF65-F5344CB8AC3E}">
        <p14:creationId xmlns:p14="http://schemas.microsoft.com/office/powerpoint/2010/main" val="13421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5A9D590-8A57-1E41-8928-3AA4945360C0}"/>
              </a:ext>
            </a:extLst>
          </p:cNvPr>
          <p:cNvSpPr>
            <a:spLocks noGrp="1"/>
          </p:cNvSpPr>
          <p:nvPr>
            <p:ph type="title"/>
          </p:nvPr>
        </p:nvSpPr>
        <p:spPr>
          <a:xfrm>
            <a:off x="296092" y="136525"/>
            <a:ext cx="11588207" cy="638538"/>
          </a:xfrm>
        </p:spPr>
        <p:txBody>
          <a:bodyPr/>
          <a:lstStyle/>
          <a:p>
            <a:r>
              <a:rPr lang="en-US" dirty="0">
                <a:solidFill>
                  <a:srgbClr val="FFF8ED"/>
                </a:solidFill>
                <a:effectLst/>
              </a:rPr>
              <a:t>Artemis III Science Definition Team Membership</a:t>
            </a:r>
          </a:p>
        </p:txBody>
      </p:sp>
      <p:sp>
        <p:nvSpPr>
          <p:cNvPr id="9" name="Content Placeholder 2">
            <a:extLst>
              <a:ext uri="{FF2B5EF4-FFF2-40B4-BE49-F238E27FC236}">
                <a16:creationId xmlns:a16="http://schemas.microsoft.com/office/drawing/2014/main" id="{C3BFC91C-3111-B148-A359-84AACBD33BEB}"/>
              </a:ext>
            </a:extLst>
          </p:cNvPr>
          <p:cNvSpPr>
            <a:spLocks noGrp="1"/>
          </p:cNvSpPr>
          <p:nvPr>
            <p:ph idx="1"/>
          </p:nvPr>
        </p:nvSpPr>
        <p:spPr>
          <a:xfrm>
            <a:off x="307701" y="2464904"/>
            <a:ext cx="11588207" cy="3754921"/>
          </a:xfrm>
        </p:spPr>
        <p:txBody>
          <a:bodyPr numCol="2">
            <a:normAutofit fontScale="85000" lnSpcReduction="10000"/>
          </a:bodyPr>
          <a:lstStyle/>
          <a:p>
            <a:pPr marL="0" indent="0">
              <a:buNone/>
            </a:pPr>
            <a:r>
              <a:rPr lang="en-US" b="1" dirty="0"/>
              <a:t>Co-chairs</a:t>
            </a:r>
          </a:p>
          <a:p>
            <a:r>
              <a:rPr lang="en-US" dirty="0"/>
              <a:t>Renee Weber, NASA MSFC </a:t>
            </a:r>
          </a:p>
          <a:p>
            <a:r>
              <a:rPr lang="en-US" dirty="0"/>
              <a:t>Barbara Cohen, NASA GSFC </a:t>
            </a:r>
          </a:p>
          <a:p>
            <a:r>
              <a:rPr lang="en-US" dirty="0"/>
              <a:t>Sam Lawrence, NASA JSC </a:t>
            </a:r>
          </a:p>
          <a:p>
            <a:endParaRPr lang="en-US" dirty="0"/>
          </a:p>
          <a:p>
            <a:pPr marL="0" indent="0">
              <a:buNone/>
            </a:pPr>
            <a:r>
              <a:rPr lang="en-US" b="1" dirty="0"/>
              <a:t>Community consultants </a:t>
            </a:r>
          </a:p>
          <a:p>
            <a:r>
              <a:rPr lang="en-US" dirty="0"/>
              <a:t>Amy Fagan, LEAG Chair </a:t>
            </a:r>
          </a:p>
          <a:p>
            <a:r>
              <a:rPr lang="en-US" dirty="0" err="1"/>
              <a:t>Carlé</a:t>
            </a:r>
            <a:r>
              <a:rPr lang="en-US" dirty="0"/>
              <a:t> </a:t>
            </a:r>
            <a:r>
              <a:rPr lang="en-US" dirty="0" err="1"/>
              <a:t>Pieters</a:t>
            </a:r>
            <a:r>
              <a:rPr lang="en-US" dirty="0"/>
              <a:t>, SSERVI Chief Scientist </a:t>
            </a:r>
          </a:p>
          <a:p>
            <a:r>
              <a:rPr lang="en-US" dirty="0"/>
              <a:t>Juliane Gross, CAPTEM Lunar Sample Subcommittee Chair </a:t>
            </a:r>
          </a:p>
          <a:p>
            <a:endParaRPr lang="en-US" dirty="0"/>
          </a:p>
          <a:p>
            <a:pPr marL="0" indent="0">
              <a:buNone/>
            </a:pPr>
            <a:r>
              <a:rPr lang="en-US" b="1" dirty="0"/>
              <a:t>Executive Secretary</a:t>
            </a:r>
          </a:p>
          <a:p>
            <a:r>
              <a:rPr lang="en-US" dirty="0"/>
              <a:t>Amanda Nahm, SMD PSD</a:t>
            </a:r>
          </a:p>
          <a:p>
            <a:endParaRPr lang="en-US" dirty="0"/>
          </a:p>
          <a:p>
            <a:pPr marL="0" indent="0">
              <a:buNone/>
            </a:pPr>
            <a:r>
              <a:rPr lang="en-US" b="1" dirty="0"/>
              <a:t>Civil Servant Members </a:t>
            </a:r>
          </a:p>
          <a:p>
            <a:r>
              <a:rPr lang="en-US" dirty="0"/>
              <a:t>Jeremy Boyce, NASA JSC </a:t>
            </a:r>
          </a:p>
          <a:p>
            <a:r>
              <a:rPr lang="en-US" dirty="0"/>
              <a:t>Michael Collier, NASA GSFC </a:t>
            </a:r>
          </a:p>
          <a:p>
            <a:r>
              <a:rPr lang="en-US" dirty="0"/>
              <a:t>Caleb </a:t>
            </a:r>
            <a:r>
              <a:rPr lang="en-US" dirty="0" err="1"/>
              <a:t>Fassett</a:t>
            </a:r>
            <a:r>
              <a:rPr lang="en-US" dirty="0"/>
              <a:t>, NASA MSFC </a:t>
            </a:r>
          </a:p>
          <a:p>
            <a:r>
              <a:rPr lang="en-US" dirty="0"/>
              <a:t>Lisa Gaddis, USGS Astrogeology (now at LPI)</a:t>
            </a:r>
          </a:p>
          <a:p>
            <a:r>
              <a:rPr lang="en-US" dirty="0"/>
              <a:t>John </a:t>
            </a:r>
            <a:r>
              <a:rPr lang="en-US" dirty="0" err="1"/>
              <a:t>Gruener</a:t>
            </a:r>
            <a:r>
              <a:rPr lang="en-US" dirty="0"/>
              <a:t>, NASA JSC </a:t>
            </a:r>
          </a:p>
          <a:p>
            <a:r>
              <a:rPr lang="en-US" dirty="0"/>
              <a:t>Jennifer </a:t>
            </a:r>
            <a:r>
              <a:rPr lang="en-US" dirty="0" err="1"/>
              <a:t>Heldmann</a:t>
            </a:r>
            <a:r>
              <a:rPr lang="en-US" dirty="0"/>
              <a:t>, NASA ARC </a:t>
            </a:r>
          </a:p>
          <a:p>
            <a:r>
              <a:rPr lang="en-US" dirty="0"/>
              <a:t>Noah Petro, NASA GSFC </a:t>
            </a:r>
          </a:p>
          <a:p>
            <a:r>
              <a:rPr lang="en-US" dirty="0"/>
              <a:t>Kelsey Young, NASA GSFC </a:t>
            </a:r>
          </a:p>
          <a:p>
            <a:endParaRPr lang="en-US" dirty="0"/>
          </a:p>
          <a:p>
            <a:r>
              <a:rPr lang="en-US" b="1" i="1" dirty="0"/>
              <a:t>Ex officio observers: </a:t>
            </a:r>
            <a:r>
              <a:rPr lang="en-US" dirty="0"/>
              <a:t>Sarah Noble (PSD), Debra Needham (ESSIO), James Spann (HPD), Kevin Sato (BPS), Jake Bleacher (HEOMD), Julie Mitchell/Francis McCubbin (JSC curation), David Draper (OCS)</a:t>
            </a:r>
          </a:p>
        </p:txBody>
      </p:sp>
      <p:sp>
        <p:nvSpPr>
          <p:cNvPr id="4" name="Slide Number Placeholder 3">
            <a:extLst>
              <a:ext uri="{FF2B5EF4-FFF2-40B4-BE49-F238E27FC236}">
                <a16:creationId xmlns:a16="http://schemas.microsoft.com/office/drawing/2014/main" id="{1D56AE86-04CC-7B4C-9605-90E0B45CC87B}"/>
              </a:ext>
            </a:extLst>
          </p:cNvPr>
          <p:cNvSpPr>
            <a:spLocks noGrp="1"/>
          </p:cNvSpPr>
          <p:nvPr>
            <p:ph type="sldNum" sz="quarter" idx="12"/>
          </p:nvPr>
        </p:nvSpPr>
        <p:spPr/>
        <p:txBody>
          <a:bodyPr/>
          <a:lstStyle/>
          <a:p>
            <a:fld id="{F0E796A9-ECD2-8441-A0A4-A48E6B182B42}" type="slidenum">
              <a:rPr lang="en-US" smtClean="0"/>
              <a:pPr/>
              <a:t>2</a:t>
            </a:fld>
            <a:endParaRPr lang="en-US" dirty="0"/>
          </a:p>
        </p:txBody>
      </p:sp>
      <p:sp>
        <p:nvSpPr>
          <p:cNvPr id="7" name="Footer Placeholder 6">
            <a:extLst>
              <a:ext uri="{FF2B5EF4-FFF2-40B4-BE49-F238E27FC236}">
                <a16:creationId xmlns:a16="http://schemas.microsoft.com/office/drawing/2014/main" id="{9A9AC7CA-DF0F-D741-8284-17DD348FA637}"/>
              </a:ext>
            </a:extLst>
          </p:cNvPr>
          <p:cNvSpPr>
            <a:spLocks noGrp="1"/>
          </p:cNvSpPr>
          <p:nvPr>
            <p:ph type="ftr" sz="quarter" idx="11"/>
          </p:nvPr>
        </p:nvSpPr>
        <p:spPr>
          <a:xfrm>
            <a:off x="4038600" y="6356350"/>
            <a:ext cx="4114800" cy="365125"/>
          </a:xfrm>
        </p:spPr>
        <p:txBody>
          <a:bodyPr/>
          <a:lstStyle/>
          <a:p>
            <a:r>
              <a:rPr lang="en-US" dirty="0"/>
              <a:t>R. Weber: Artemis III SDT Report Briefing</a:t>
            </a:r>
          </a:p>
        </p:txBody>
      </p:sp>
      <p:sp>
        <p:nvSpPr>
          <p:cNvPr id="8" name="Date Placeholder 1">
            <a:extLst>
              <a:ext uri="{FF2B5EF4-FFF2-40B4-BE49-F238E27FC236}">
                <a16:creationId xmlns:a16="http://schemas.microsoft.com/office/drawing/2014/main" id="{E4FDF6A5-5149-A843-B5DD-30073BF0FC8E}"/>
              </a:ext>
            </a:extLst>
          </p:cNvPr>
          <p:cNvSpPr>
            <a:spLocks noGrp="1"/>
          </p:cNvSpPr>
          <p:nvPr>
            <p:ph type="dt" sz="half" idx="10"/>
          </p:nvPr>
        </p:nvSpPr>
        <p:spPr>
          <a:xfrm>
            <a:off x="296092" y="6356350"/>
            <a:ext cx="2743200" cy="365125"/>
          </a:xfrm>
        </p:spPr>
        <p:txBody>
          <a:bodyPr/>
          <a:lstStyle/>
          <a:p>
            <a:r>
              <a:rPr lang="en-US" dirty="0"/>
              <a:t>date</a:t>
            </a:r>
          </a:p>
        </p:txBody>
      </p:sp>
    </p:spTree>
    <p:extLst>
      <p:ext uri="{BB962C8B-B14F-4D97-AF65-F5344CB8AC3E}">
        <p14:creationId xmlns:p14="http://schemas.microsoft.com/office/powerpoint/2010/main" val="445284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D3A14E39-8304-E340-83AC-B5921B609D20}"/>
              </a:ext>
            </a:extLst>
          </p:cNvPr>
          <p:cNvSpPr>
            <a:spLocks noGrp="1"/>
          </p:cNvSpPr>
          <p:nvPr>
            <p:ph type="title"/>
          </p:nvPr>
        </p:nvSpPr>
        <p:spPr>
          <a:xfrm>
            <a:off x="296092" y="136525"/>
            <a:ext cx="11588207" cy="638538"/>
          </a:xfrm>
        </p:spPr>
        <p:txBody>
          <a:bodyPr/>
          <a:lstStyle/>
          <a:p>
            <a:r>
              <a:rPr lang="en-US" dirty="0">
                <a:solidFill>
                  <a:srgbClr val="FFF8ED"/>
                </a:solidFill>
                <a:effectLst/>
              </a:rPr>
              <a:t>Charge to the Committee</a:t>
            </a:r>
          </a:p>
        </p:txBody>
      </p:sp>
      <p:sp>
        <p:nvSpPr>
          <p:cNvPr id="6" name="Slide Number Placeholder 5">
            <a:extLst>
              <a:ext uri="{FF2B5EF4-FFF2-40B4-BE49-F238E27FC236}">
                <a16:creationId xmlns:a16="http://schemas.microsoft.com/office/drawing/2014/main" id="{173B2B96-7C2F-2242-8DDD-B4F84958D9BA}"/>
              </a:ext>
            </a:extLst>
          </p:cNvPr>
          <p:cNvSpPr>
            <a:spLocks noGrp="1"/>
          </p:cNvSpPr>
          <p:nvPr>
            <p:ph type="sldNum" sz="quarter" idx="12"/>
          </p:nvPr>
        </p:nvSpPr>
        <p:spPr>
          <a:xfrm>
            <a:off x="9152708" y="6356350"/>
            <a:ext cx="2743200" cy="365125"/>
          </a:xfrm>
        </p:spPr>
        <p:txBody>
          <a:bodyPr/>
          <a:lstStyle/>
          <a:p>
            <a:fld id="{F0E796A9-ECD2-8441-A0A4-A48E6B182B42}" type="slidenum">
              <a:rPr lang="en-US" smtClean="0"/>
              <a:pPr/>
              <a:t>3</a:t>
            </a:fld>
            <a:endParaRPr lang="en-US" dirty="0"/>
          </a:p>
        </p:txBody>
      </p:sp>
      <p:sp>
        <p:nvSpPr>
          <p:cNvPr id="8" name="Footer Placeholder 6">
            <a:extLst>
              <a:ext uri="{FF2B5EF4-FFF2-40B4-BE49-F238E27FC236}">
                <a16:creationId xmlns:a16="http://schemas.microsoft.com/office/drawing/2014/main" id="{9CE96E55-E577-3A4F-9CC1-F8811C3C8458}"/>
              </a:ext>
            </a:extLst>
          </p:cNvPr>
          <p:cNvSpPr>
            <a:spLocks noGrp="1"/>
          </p:cNvSpPr>
          <p:nvPr>
            <p:ph type="ftr" sz="quarter" idx="11"/>
          </p:nvPr>
        </p:nvSpPr>
        <p:spPr>
          <a:xfrm>
            <a:off x="4038600" y="6356350"/>
            <a:ext cx="4114800" cy="365125"/>
          </a:xfrm>
        </p:spPr>
        <p:txBody>
          <a:bodyPr/>
          <a:lstStyle/>
          <a:p>
            <a:r>
              <a:rPr lang="en-US" dirty="0"/>
              <a:t>R. Weber: Artemis III SDT Report Briefing</a:t>
            </a:r>
          </a:p>
        </p:txBody>
      </p:sp>
      <p:sp>
        <p:nvSpPr>
          <p:cNvPr id="9" name="Date Placeholder 1">
            <a:extLst>
              <a:ext uri="{FF2B5EF4-FFF2-40B4-BE49-F238E27FC236}">
                <a16:creationId xmlns:a16="http://schemas.microsoft.com/office/drawing/2014/main" id="{56660477-CF81-D74E-9EB5-AED362934ACA}"/>
              </a:ext>
            </a:extLst>
          </p:cNvPr>
          <p:cNvSpPr>
            <a:spLocks noGrp="1"/>
          </p:cNvSpPr>
          <p:nvPr>
            <p:ph type="dt" sz="half" idx="10"/>
          </p:nvPr>
        </p:nvSpPr>
        <p:spPr>
          <a:xfrm>
            <a:off x="296092" y="6356350"/>
            <a:ext cx="2743200" cy="365125"/>
          </a:xfrm>
        </p:spPr>
        <p:txBody>
          <a:bodyPr/>
          <a:lstStyle/>
          <a:p>
            <a:r>
              <a:rPr lang="en-US" dirty="0"/>
              <a:t>date</a:t>
            </a:r>
          </a:p>
        </p:txBody>
      </p:sp>
      <p:sp>
        <p:nvSpPr>
          <p:cNvPr id="7" name="TextBox 6">
            <a:extLst>
              <a:ext uri="{FF2B5EF4-FFF2-40B4-BE49-F238E27FC236}">
                <a16:creationId xmlns:a16="http://schemas.microsoft.com/office/drawing/2014/main" id="{5A5E8E45-C48C-0947-9384-A456A7DEC455}"/>
              </a:ext>
            </a:extLst>
          </p:cNvPr>
          <p:cNvSpPr txBox="1"/>
          <p:nvPr/>
        </p:nvSpPr>
        <p:spPr>
          <a:xfrm>
            <a:off x="860532" y="2316735"/>
            <a:ext cx="10459325" cy="4093428"/>
          </a:xfrm>
          <a:prstGeom prst="rect">
            <a:avLst/>
          </a:prstGeom>
          <a:noFill/>
        </p:spPr>
        <p:txBody>
          <a:bodyPr wrap="square" rtlCol="0">
            <a:spAutoFit/>
          </a:bodyPr>
          <a:lstStyle/>
          <a:p>
            <a:pPr lvl="0">
              <a:spcAft>
                <a:spcPts val="1200"/>
              </a:spcAft>
            </a:pPr>
            <a:r>
              <a:rPr lang="en-US" sz="2000" dirty="0">
                <a:solidFill>
                  <a:srgbClr val="FFF8ED"/>
                </a:solidFill>
                <a:latin typeface="Arial" panose="020B0604020202020204" pitchFamily="34" charset="0"/>
                <a:cs typeface="Arial" panose="020B0604020202020204" pitchFamily="34" charset="0"/>
              </a:rPr>
              <a:t>The Artemis III SDT was chartered by Thomas </a:t>
            </a:r>
            <a:r>
              <a:rPr lang="en-US" sz="2000" dirty="0" err="1">
                <a:solidFill>
                  <a:srgbClr val="FFF8ED"/>
                </a:solidFill>
                <a:latin typeface="Arial" panose="020B0604020202020204" pitchFamily="34" charset="0"/>
                <a:cs typeface="Arial" panose="020B0604020202020204" pitchFamily="34" charset="0"/>
              </a:rPr>
              <a:t>Zurbuchen</a:t>
            </a:r>
            <a:r>
              <a:rPr lang="en-US" sz="2000" dirty="0">
                <a:solidFill>
                  <a:srgbClr val="FFF8ED"/>
                </a:solidFill>
                <a:latin typeface="Arial" panose="020B0604020202020204" pitchFamily="34" charset="0"/>
                <a:cs typeface="Arial" panose="020B0604020202020204" pitchFamily="34" charset="0"/>
              </a:rPr>
              <a:t> for NASA SMD. The Committee was charged to:</a:t>
            </a:r>
          </a:p>
          <a:p>
            <a:pPr marL="228600" lvl="0" indent="-228600">
              <a:spcAft>
                <a:spcPts val="1200"/>
              </a:spcAft>
              <a:buFont typeface="Arial" panose="020B0604020202020204" pitchFamily="34" charset="0"/>
              <a:buChar char="•"/>
            </a:pPr>
            <a:r>
              <a:rPr lang="en-US" sz="2000" dirty="0">
                <a:solidFill>
                  <a:srgbClr val="FFF8ED"/>
                </a:solidFill>
                <a:latin typeface="Arial" panose="020B0604020202020204" pitchFamily="34" charset="0"/>
                <a:cs typeface="Arial" panose="020B0604020202020204" pitchFamily="34" charset="0"/>
              </a:rPr>
              <a:t>Define </a:t>
            </a:r>
            <a:r>
              <a:rPr lang="en-US" sz="2000" u="sng" dirty="0">
                <a:solidFill>
                  <a:srgbClr val="FFF8ED"/>
                </a:solidFill>
                <a:latin typeface="Arial" panose="020B0604020202020204" pitchFamily="34" charset="0"/>
                <a:cs typeface="Arial" panose="020B0604020202020204" pitchFamily="34" charset="0"/>
              </a:rPr>
              <a:t>compelling and executable </a:t>
            </a:r>
            <a:r>
              <a:rPr lang="en-US" sz="2000" dirty="0">
                <a:solidFill>
                  <a:srgbClr val="FFF8ED"/>
                </a:solidFill>
                <a:latin typeface="Arial" panose="020B0604020202020204" pitchFamily="34" charset="0"/>
                <a:cs typeface="Arial" panose="020B0604020202020204" pitchFamily="34" charset="0"/>
              </a:rPr>
              <a:t>science objectives for the Artemis III mission, the first human mission to the surface of the Moon in the 21st century. </a:t>
            </a:r>
          </a:p>
          <a:p>
            <a:pPr marL="228600" lvl="0" indent="-228600">
              <a:spcAft>
                <a:spcPts val="1200"/>
              </a:spcAft>
              <a:buFont typeface="Arial" panose="020B0604020202020204" pitchFamily="34" charset="0"/>
              <a:buChar char="•"/>
            </a:pPr>
            <a:r>
              <a:rPr lang="en-US" sz="2000" dirty="0">
                <a:solidFill>
                  <a:srgbClr val="FFF8ED"/>
                </a:solidFill>
                <a:latin typeface="Arial" panose="020B0604020202020204" pitchFamily="34" charset="0"/>
                <a:cs typeface="Arial" panose="020B0604020202020204" pitchFamily="34" charset="0"/>
              </a:rPr>
              <a:t>Assess objectives for the mission to achieve the science goals articulated by NASA including </a:t>
            </a:r>
            <a:r>
              <a:rPr lang="en-US" sz="2000" u="sng" dirty="0">
                <a:solidFill>
                  <a:srgbClr val="FFF8ED"/>
                </a:solidFill>
                <a:latin typeface="Arial" panose="020B0604020202020204" pitchFamily="34" charset="0"/>
                <a:cs typeface="Arial" panose="020B0604020202020204" pitchFamily="34" charset="0"/>
              </a:rPr>
              <a:t>investigation approaches</a:t>
            </a:r>
            <a:r>
              <a:rPr lang="en-US" sz="2000" dirty="0">
                <a:solidFill>
                  <a:srgbClr val="FFF8ED"/>
                </a:solidFill>
                <a:latin typeface="Arial" panose="020B0604020202020204" pitchFamily="34" charset="0"/>
                <a:cs typeface="Arial" panose="020B0604020202020204" pitchFamily="34" charset="0"/>
              </a:rPr>
              <a:t>, key surface science activities, and potential inputs into the concept of operations. </a:t>
            </a:r>
          </a:p>
          <a:p>
            <a:pPr marL="228600" lvl="0" indent="-228600">
              <a:spcAft>
                <a:spcPts val="1200"/>
              </a:spcAft>
              <a:buFont typeface="Arial" panose="020B0604020202020204" pitchFamily="34" charset="0"/>
              <a:buChar char="•"/>
            </a:pPr>
            <a:r>
              <a:rPr lang="en-US" sz="2000" dirty="0">
                <a:solidFill>
                  <a:srgbClr val="FFF8ED"/>
                </a:solidFill>
                <a:latin typeface="Arial" panose="020B0604020202020204" pitchFamily="34" charset="0"/>
                <a:cs typeface="Arial" panose="020B0604020202020204" pitchFamily="34" charset="0"/>
              </a:rPr>
              <a:t>Submit a final report to the Planetary Science Division that contains </a:t>
            </a:r>
            <a:r>
              <a:rPr lang="en-US" sz="2000" u="sng" dirty="0">
                <a:solidFill>
                  <a:srgbClr val="FFF8ED"/>
                </a:solidFill>
                <a:latin typeface="Arial" panose="020B0604020202020204" pitchFamily="34" charset="0"/>
                <a:cs typeface="Arial" panose="020B0604020202020204" pitchFamily="34" charset="0"/>
              </a:rPr>
              <a:t>prioritized science objectives </a:t>
            </a:r>
            <a:r>
              <a:rPr lang="en-US" sz="2000" dirty="0">
                <a:solidFill>
                  <a:srgbClr val="FFF8ED"/>
                </a:solidFill>
                <a:latin typeface="Arial" panose="020B0604020202020204" pitchFamily="34" charset="0"/>
                <a:cs typeface="Arial" panose="020B0604020202020204" pitchFamily="34" charset="0"/>
              </a:rPr>
              <a:t>for all aspects of the Artemis III mission, including sampling strategies and science goals and priorities of deployable instrument packages. </a:t>
            </a:r>
          </a:p>
          <a:p>
            <a:pPr lvl="0">
              <a:spcAft>
                <a:spcPts val="1200"/>
              </a:spcAft>
            </a:pPr>
            <a:endParaRPr lang="en-US" sz="2000" dirty="0">
              <a:solidFill>
                <a:srgbClr val="FFF8ED"/>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3115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2F7BF-2212-9A46-AD1C-6DF9C16EF1AD}"/>
              </a:ext>
            </a:extLst>
          </p:cNvPr>
          <p:cNvSpPr>
            <a:spLocks noGrp="1"/>
          </p:cNvSpPr>
          <p:nvPr>
            <p:ph type="title"/>
          </p:nvPr>
        </p:nvSpPr>
        <p:spPr>
          <a:xfrm>
            <a:off x="296092" y="136525"/>
            <a:ext cx="11588207" cy="638538"/>
          </a:xfrm>
        </p:spPr>
        <p:txBody>
          <a:bodyPr>
            <a:normAutofit fontScale="90000"/>
          </a:bodyPr>
          <a:lstStyle/>
          <a:p>
            <a:r>
              <a:rPr lang="en-US" dirty="0">
                <a:solidFill>
                  <a:srgbClr val="FFF2E5"/>
                </a:solidFill>
                <a:effectLst/>
              </a:rPr>
              <a:t>Artemis III Science Definition Team Report</a:t>
            </a:r>
            <a:br>
              <a:rPr lang="en-US" dirty="0">
                <a:solidFill>
                  <a:srgbClr val="FFF2E5"/>
                </a:solidFill>
                <a:effectLst/>
              </a:rPr>
            </a:br>
            <a:endParaRPr lang="en-US" dirty="0">
              <a:solidFill>
                <a:srgbClr val="FFF2E5"/>
              </a:solidFill>
              <a:effectLst/>
            </a:endParaRPr>
          </a:p>
        </p:txBody>
      </p:sp>
      <p:sp>
        <p:nvSpPr>
          <p:cNvPr id="6" name="Content Placeholder 5">
            <a:extLst>
              <a:ext uri="{FF2B5EF4-FFF2-40B4-BE49-F238E27FC236}">
                <a16:creationId xmlns:a16="http://schemas.microsoft.com/office/drawing/2014/main" id="{53C9B5EE-1A27-614A-8670-DD48DEF7AA15}"/>
              </a:ext>
            </a:extLst>
          </p:cNvPr>
          <p:cNvSpPr>
            <a:spLocks noGrp="1"/>
          </p:cNvSpPr>
          <p:nvPr>
            <p:ph idx="1"/>
          </p:nvPr>
        </p:nvSpPr>
        <p:spPr>
          <a:xfrm>
            <a:off x="296092" y="775063"/>
            <a:ext cx="5799908" cy="5688602"/>
          </a:xfrm>
        </p:spPr>
        <p:txBody>
          <a:bodyPr>
            <a:normAutofit fontScale="77500" lnSpcReduction="20000"/>
          </a:bodyPr>
          <a:lstStyle/>
          <a:p>
            <a:pPr marL="0" indent="0">
              <a:spcBef>
                <a:spcPts val="0"/>
              </a:spcBef>
              <a:spcAft>
                <a:spcPts val="600"/>
              </a:spcAft>
              <a:buNone/>
            </a:pPr>
            <a:r>
              <a:rPr lang="en-US" dirty="0">
                <a:solidFill>
                  <a:srgbClr val="FFF2E5"/>
                </a:solidFill>
              </a:rPr>
              <a:t>Table of Contents </a:t>
            </a:r>
          </a:p>
          <a:p>
            <a:pPr marL="288925" indent="-288925">
              <a:buFont typeface="+mj-lt"/>
              <a:buAutoNum type="arabicPeriod"/>
            </a:pPr>
            <a:r>
              <a:rPr lang="en-US" dirty="0">
                <a:solidFill>
                  <a:srgbClr val="FFF2E5"/>
                </a:solidFill>
              </a:rPr>
              <a:t>Executive Summary</a:t>
            </a:r>
          </a:p>
          <a:p>
            <a:pPr marL="288925" indent="-288925">
              <a:buFont typeface="+mj-lt"/>
              <a:buAutoNum type="arabicPeriod"/>
            </a:pPr>
            <a:r>
              <a:rPr lang="en-US" dirty="0">
                <a:solidFill>
                  <a:srgbClr val="FFF2E5"/>
                </a:solidFill>
              </a:rPr>
              <a:t>Introduction</a:t>
            </a:r>
          </a:p>
          <a:p>
            <a:pPr marL="288925" indent="-288925">
              <a:buFont typeface="+mj-lt"/>
              <a:buAutoNum type="arabicPeriod"/>
            </a:pPr>
            <a:r>
              <a:rPr lang="en-US" dirty="0">
                <a:solidFill>
                  <a:srgbClr val="FFF2E5"/>
                </a:solidFill>
              </a:rPr>
              <a:t>Overview of Guiding Community Documents</a:t>
            </a:r>
          </a:p>
          <a:p>
            <a:pPr marL="288925" indent="-288925">
              <a:buFont typeface="+mj-lt"/>
              <a:buAutoNum type="arabicPeriod"/>
            </a:pPr>
            <a:r>
              <a:rPr lang="en-US" dirty="0">
                <a:solidFill>
                  <a:srgbClr val="FFF2E5"/>
                </a:solidFill>
              </a:rPr>
              <a:t>Artemis Program and Architecture Summary</a:t>
            </a:r>
          </a:p>
          <a:p>
            <a:pPr marL="288925" indent="-288925">
              <a:buFont typeface="+mj-lt"/>
              <a:buAutoNum type="arabicPeriod"/>
            </a:pPr>
            <a:r>
              <a:rPr lang="en-US" dirty="0">
                <a:solidFill>
                  <a:srgbClr val="FFF2E5"/>
                </a:solidFill>
              </a:rPr>
              <a:t>Artemis Science Objectives and Traceability to Science Priorities</a:t>
            </a:r>
          </a:p>
          <a:p>
            <a:pPr marL="457200" lvl="1" indent="0">
              <a:buNone/>
              <a:tabLst>
                <a:tab pos="1311275" algn="l"/>
              </a:tabLst>
            </a:pPr>
            <a:r>
              <a:rPr lang="en-US" dirty="0">
                <a:solidFill>
                  <a:srgbClr val="FFF2E5"/>
                </a:solidFill>
              </a:rPr>
              <a:t>Objective 1: 	Understanding Planetary Processes </a:t>
            </a:r>
          </a:p>
          <a:p>
            <a:pPr marL="457200" lvl="1" indent="0">
              <a:buNone/>
              <a:tabLst>
                <a:tab pos="1311275" algn="l"/>
              </a:tabLst>
            </a:pPr>
            <a:r>
              <a:rPr lang="en-US" dirty="0">
                <a:solidFill>
                  <a:srgbClr val="FFF2E5"/>
                </a:solidFill>
              </a:rPr>
              <a:t>Objective 2: 	Understanding the Character and Origin of Lunar Volatiles</a:t>
            </a:r>
          </a:p>
          <a:p>
            <a:pPr marL="457200" lvl="1" indent="0">
              <a:buNone/>
              <a:tabLst>
                <a:tab pos="1311275" algn="l"/>
              </a:tabLst>
            </a:pPr>
            <a:r>
              <a:rPr lang="en-US" dirty="0">
                <a:solidFill>
                  <a:srgbClr val="FFF2E5"/>
                </a:solidFill>
              </a:rPr>
              <a:t>Objective 3: 	Interpreting the Impact History of the Earth-Moon system</a:t>
            </a:r>
          </a:p>
          <a:p>
            <a:pPr marL="457200" lvl="1" indent="0">
              <a:buNone/>
              <a:tabLst>
                <a:tab pos="1311275" algn="l"/>
              </a:tabLst>
            </a:pPr>
            <a:r>
              <a:rPr lang="en-US" dirty="0">
                <a:solidFill>
                  <a:srgbClr val="FFF2E5"/>
                </a:solidFill>
              </a:rPr>
              <a:t>Objective 4: 	Revealing the Record of the Ancient Sun and Our Astronomical 	Environment</a:t>
            </a:r>
          </a:p>
          <a:p>
            <a:pPr marL="457200" lvl="1" indent="0">
              <a:buNone/>
              <a:tabLst>
                <a:tab pos="1311275" algn="l"/>
              </a:tabLst>
            </a:pPr>
            <a:r>
              <a:rPr lang="en-US" dirty="0">
                <a:solidFill>
                  <a:srgbClr val="FFF2E5"/>
                </a:solidFill>
              </a:rPr>
              <a:t>Objective 5: 	Observing the Universe and the Local Space Environment from 	a Unique Location</a:t>
            </a:r>
          </a:p>
          <a:p>
            <a:pPr marL="457200" lvl="1" indent="0">
              <a:buNone/>
              <a:tabLst>
                <a:tab pos="1311275" algn="l"/>
              </a:tabLst>
            </a:pPr>
            <a:r>
              <a:rPr lang="en-US" dirty="0">
                <a:solidFill>
                  <a:srgbClr val="FFF2E5"/>
                </a:solidFill>
              </a:rPr>
              <a:t>Objective 6: 	Conducting Experimental Science in the Lunar Environment </a:t>
            </a:r>
          </a:p>
          <a:p>
            <a:pPr marL="457200" lvl="1" indent="0">
              <a:buNone/>
              <a:tabLst>
                <a:tab pos="1311275" algn="l"/>
              </a:tabLst>
            </a:pPr>
            <a:r>
              <a:rPr lang="en-US" dirty="0">
                <a:solidFill>
                  <a:srgbClr val="FFF2E5"/>
                </a:solidFill>
              </a:rPr>
              <a:t>Objective 7: 	Investigating and Mitigating Exploration Risks</a:t>
            </a:r>
          </a:p>
          <a:p>
            <a:pPr marL="288925" indent="-288925">
              <a:buFont typeface="+mj-lt"/>
              <a:buAutoNum type="arabicPeriod"/>
            </a:pPr>
            <a:r>
              <a:rPr lang="en-US" dirty="0">
                <a:solidFill>
                  <a:srgbClr val="FFF2E5"/>
                </a:solidFill>
              </a:rPr>
              <a:t>Artemis III Candidate Science Program</a:t>
            </a:r>
          </a:p>
          <a:p>
            <a:pPr marL="288925" indent="-288925">
              <a:buFont typeface="+mj-lt"/>
              <a:buAutoNum type="arabicPeriod"/>
            </a:pPr>
            <a:r>
              <a:rPr lang="en-US" dirty="0">
                <a:solidFill>
                  <a:srgbClr val="FFF2E5"/>
                </a:solidFill>
              </a:rPr>
              <a:t>Enabling Capabilities</a:t>
            </a:r>
          </a:p>
          <a:p>
            <a:pPr marL="288925" indent="-288925">
              <a:buFont typeface="+mj-lt"/>
              <a:buAutoNum type="arabicPeriod"/>
            </a:pPr>
            <a:r>
              <a:rPr lang="en-US" dirty="0">
                <a:solidFill>
                  <a:srgbClr val="FFF2E5"/>
                </a:solidFill>
              </a:rPr>
              <a:t>Cartographic Recommendations</a:t>
            </a:r>
          </a:p>
          <a:p>
            <a:pPr marL="288925" indent="-288925">
              <a:buFont typeface="+mj-lt"/>
              <a:buAutoNum type="arabicPeriod"/>
            </a:pPr>
            <a:r>
              <a:rPr lang="en-US" dirty="0">
                <a:solidFill>
                  <a:srgbClr val="FFF2E5"/>
                </a:solidFill>
              </a:rPr>
              <a:t>Considerations for Landing Site Selection</a:t>
            </a:r>
          </a:p>
          <a:p>
            <a:pPr marL="288925" indent="-288925">
              <a:spcAft>
                <a:spcPts val="600"/>
              </a:spcAft>
              <a:buFont typeface="+mj-lt"/>
              <a:buAutoNum type="arabicPeriod"/>
            </a:pPr>
            <a:r>
              <a:rPr lang="en-US" dirty="0">
                <a:solidFill>
                  <a:srgbClr val="FFF2E5"/>
                </a:solidFill>
              </a:rPr>
              <a:t>References </a:t>
            </a:r>
          </a:p>
          <a:p>
            <a:pPr marL="0" indent="0">
              <a:buNone/>
            </a:pPr>
            <a:r>
              <a:rPr lang="en-US" sz="1500" dirty="0">
                <a:solidFill>
                  <a:srgbClr val="FFF2E5"/>
                </a:solidFill>
              </a:rPr>
              <a:t>Appendix 1: Terms of Reference</a:t>
            </a:r>
          </a:p>
          <a:p>
            <a:pPr marL="0" indent="0">
              <a:buNone/>
            </a:pPr>
            <a:r>
              <a:rPr lang="en-US" sz="1500" dirty="0">
                <a:solidFill>
                  <a:srgbClr val="FFF2E5"/>
                </a:solidFill>
              </a:rPr>
              <a:t>Appendix 2: Summary of Community Involvement</a:t>
            </a:r>
          </a:p>
          <a:p>
            <a:pPr marL="0" indent="0">
              <a:buNone/>
            </a:pPr>
            <a:r>
              <a:rPr lang="en-US" sz="1500" dirty="0">
                <a:solidFill>
                  <a:srgbClr val="FFF2E5"/>
                </a:solidFill>
              </a:rPr>
              <a:t>Appendix 3: Biographies of Members</a:t>
            </a:r>
          </a:p>
          <a:p>
            <a:pPr marL="0" indent="0">
              <a:buNone/>
            </a:pPr>
            <a:r>
              <a:rPr lang="en-US" sz="1500" dirty="0">
                <a:solidFill>
                  <a:srgbClr val="FFF2E5"/>
                </a:solidFill>
              </a:rPr>
              <a:t>Appendix 4: List of White Papers Submitted to the Panel</a:t>
            </a:r>
          </a:p>
        </p:txBody>
      </p:sp>
      <p:pic>
        <p:nvPicPr>
          <p:cNvPr id="5" name="Picture 4" descr="Logo&#10;&#10;Description automatically generated">
            <a:extLst>
              <a:ext uri="{FF2B5EF4-FFF2-40B4-BE49-F238E27FC236}">
                <a16:creationId xmlns:a16="http://schemas.microsoft.com/office/drawing/2014/main" id="{5D75C990-2942-894D-AF80-EE428EBDF9C7}"/>
              </a:ext>
            </a:extLst>
          </p:cNvPr>
          <p:cNvPicPr>
            <a:picLocks noChangeAspect="1"/>
          </p:cNvPicPr>
          <p:nvPr/>
        </p:nvPicPr>
        <p:blipFill>
          <a:blip r:embed="rId3"/>
          <a:stretch>
            <a:fillRect/>
          </a:stretch>
        </p:blipFill>
        <p:spPr>
          <a:xfrm>
            <a:off x="7095308" y="419677"/>
            <a:ext cx="4576340" cy="5936673"/>
          </a:xfrm>
          <a:prstGeom prst="rect">
            <a:avLst/>
          </a:prstGeom>
          <a:ln>
            <a:solidFill>
              <a:schemeClr val="accent1"/>
            </a:solidFill>
          </a:ln>
        </p:spPr>
      </p:pic>
      <p:sp>
        <p:nvSpPr>
          <p:cNvPr id="7" name="Slide Number Placeholder 6">
            <a:extLst>
              <a:ext uri="{FF2B5EF4-FFF2-40B4-BE49-F238E27FC236}">
                <a16:creationId xmlns:a16="http://schemas.microsoft.com/office/drawing/2014/main" id="{7F084249-1E12-F24A-99AD-5EE3C619F754}"/>
              </a:ext>
            </a:extLst>
          </p:cNvPr>
          <p:cNvSpPr>
            <a:spLocks noGrp="1"/>
          </p:cNvSpPr>
          <p:nvPr>
            <p:ph type="sldNum" sz="quarter" idx="12"/>
          </p:nvPr>
        </p:nvSpPr>
        <p:spPr/>
        <p:txBody>
          <a:bodyPr/>
          <a:lstStyle/>
          <a:p>
            <a:fld id="{F0E796A9-ECD2-8441-A0A4-A48E6B182B42}" type="slidenum">
              <a:rPr lang="en-US" smtClean="0"/>
              <a:pPr/>
              <a:t>4</a:t>
            </a:fld>
            <a:endParaRPr lang="en-US" dirty="0"/>
          </a:p>
        </p:txBody>
      </p:sp>
      <p:sp>
        <p:nvSpPr>
          <p:cNvPr id="8" name="Footer Placeholder 6">
            <a:extLst>
              <a:ext uri="{FF2B5EF4-FFF2-40B4-BE49-F238E27FC236}">
                <a16:creationId xmlns:a16="http://schemas.microsoft.com/office/drawing/2014/main" id="{3CBD1FCC-6991-DB46-9E8A-43B5644E20FA}"/>
              </a:ext>
            </a:extLst>
          </p:cNvPr>
          <p:cNvSpPr>
            <a:spLocks noGrp="1"/>
          </p:cNvSpPr>
          <p:nvPr>
            <p:ph type="ftr" sz="quarter" idx="11"/>
          </p:nvPr>
        </p:nvSpPr>
        <p:spPr>
          <a:xfrm>
            <a:off x="4038600" y="6356350"/>
            <a:ext cx="4114800" cy="365125"/>
          </a:xfrm>
        </p:spPr>
        <p:txBody>
          <a:bodyPr/>
          <a:lstStyle/>
          <a:p>
            <a:r>
              <a:rPr lang="en-US" dirty="0"/>
              <a:t>R. Weber: Artemis III SDT Report Briefing</a:t>
            </a:r>
          </a:p>
        </p:txBody>
      </p:sp>
      <p:sp>
        <p:nvSpPr>
          <p:cNvPr id="9" name="Date Placeholder 1">
            <a:extLst>
              <a:ext uri="{FF2B5EF4-FFF2-40B4-BE49-F238E27FC236}">
                <a16:creationId xmlns:a16="http://schemas.microsoft.com/office/drawing/2014/main" id="{D47AE6B6-C7E1-D04D-A280-A1F7F8469B3D}"/>
              </a:ext>
            </a:extLst>
          </p:cNvPr>
          <p:cNvSpPr>
            <a:spLocks noGrp="1"/>
          </p:cNvSpPr>
          <p:nvPr>
            <p:ph type="dt" sz="half" idx="10"/>
          </p:nvPr>
        </p:nvSpPr>
        <p:spPr>
          <a:xfrm>
            <a:off x="296092" y="6356350"/>
            <a:ext cx="2743200" cy="365125"/>
          </a:xfrm>
        </p:spPr>
        <p:txBody>
          <a:bodyPr/>
          <a:lstStyle/>
          <a:p>
            <a:r>
              <a:rPr lang="en-US" dirty="0"/>
              <a:t>date</a:t>
            </a:r>
          </a:p>
        </p:txBody>
      </p:sp>
      <p:sp>
        <p:nvSpPr>
          <p:cNvPr id="10" name="TextBox 9">
            <a:extLst>
              <a:ext uri="{FF2B5EF4-FFF2-40B4-BE49-F238E27FC236}">
                <a16:creationId xmlns:a16="http://schemas.microsoft.com/office/drawing/2014/main" id="{2C61B263-B2C6-A943-8A3B-ED634872B1D8}"/>
              </a:ext>
            </a:extLst>
          </p:cNvPr>
          <p:cNvSpPr txBox="1"/>
          <p:nvPr/>
        </p:nvSpPr>
        <p:spPr>
          <a:xfrm>
            <a:off x="2626816" y="480324"/>
            <a:ext cx="3580019" cy="369332"/>
          </a:xfrm>
          <a:prstGeom prst="rect">
            <a:avLst/>
          </a:prstGeom>
          <a:noFill/>
        </p:spPr>
        <p:txBody>
          <a:bodyPr wrap="none" rtlCol="0">
            <a:spAutoFit/>
          </a:bodyPr>
          <a:lstStyle/>
          <a:p>
            <a:r>
              <a:rPr lang="en-US" dirty="0">
                <a:solidFill>
                  <a:srgbClr val="FFF2E5"/>
                </a:solidFill>
              </a:rPr>
              <a:t>(available at </a:t>
            </a:r>
            <a:r>
              <a:rPr lang="en-US" dirty="0" err="1">
                <a:solidFill>
                  <a:srgbClr val="FFF2E5"/>
                </a:solidFill>
              </a:rPr>
              <a:t>www.nasa.gov</a:t>
            </a:r>
            <a:r>
              <a:rPr lang="en-US" dirty="0">
                <a:solidFill>
                  <a:srgbClr val="FFF2E5"/>
                </a:solidFill>
              </a:rPr>
              <a:t>/reports)</a:t>
            </a:r>
          </a:p>
        </p:txBody>
      </p:sp>
    </p:spTree>
    <p:extLst>
      <p:ext uri="{BB962C8B-B14F-4D97-AF65-F5344CB8AC3E}">
        <p14:creationId xmlns:p14="http://schemas.microsoft.com/office/powerpoint/2010/main" val="1692385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848DA3A-F8AC-2047-A722-8B2A16BCF08D}"/>
              </a:ext>
            </a:extLst>
          </p:cNvPr>
          <p:cNvSpPr>
            <a:spLocks noGrp="1"/>
          </p:cNvSpPr>
          <p:nvPr>
            <p:ph type="title"/>
          </p:nvPr>
        </p:nvSpPr>
        <p:spPr>
          <a:xfrm>
            <a:off x="296092" y="136525"/>
            <a:ext cx="11588207" cy="638538"/>
          </a:xfrm>
        </p:spPr>
        <p:txBody>
          <a:bodyPr>
            <a:normAutofit/>
          </a:bodyPr>
          <a:lstStyle/>
          <a:p>
            <a:r>
              <a:rPr lang="en-US" dirty="0">
                <a:solidFill>
                  <a:srgbClr val="FFF2E5"/>
                </a:solidFill>
                <a:effectLst/>
              </a:rPr>
              <a:t>Artemis Science Objectives and Traceability to Science Priorities</a:t>
            </a:r>
          </a:p>
        </p:txBody>
      </p:sp>
      <p:sp>
        <p:nvSpPr>
          <p:cNvPr id="4" name="Content Placeholder 3">
            <a:extLst>
              <a:ext uri="{FF2B5EF4-FFF2-40B4-BE49-F238E27FC236}">
                <a16:creationId xmlns:a16="http://schemas.microsoft.com/office/drawing/2014/main" id="{52EA8101-BF43-4C43-A74C-2349658BE83F}"/>
              </a:ext>
            </a:extLst>
          </p:cNvPr>
          <p:cNvSpPr>
            <a:spLocks noGrp="1"/>
          </p:cNvSpPr>
          <p:nvPr>
            <p:ph idx="1"/>
          </p:nvPr>
        </p:nvSpPr>
        <p:spPr>
          <a:xfrm>
            <a:off x="307701" y="2464904"/>
            <a:ext cx="11588207" cy="3754921"/>
          </a:xfrm>
        </p:spPr>
        <p:txBody>
          <a:bodyPr>
            <a:normAutofit/>
          </a:bodyPr>
          <a:lstStyle/>
          <a:p>
            <a:pPr marL="0" indent="0">
              <a:buNone/>
            </a:pPr>
            <a:r>
              <a:rPr lang="en-US" dirty="0">
                <a:solidFill>
                  <a:srgbClr val="FFF2E5"/>
                </a:solidFill>
              </a:rPr>
              <a:t>NASA HQ’s Artemis Plan laid out seven Science Objectives:</a:t>
            </a:r>
          </a:p>
          <a:p>
            <a:pPr marL="0" indent="0">
              <a:buNone/>
            </a:pPr>
            <a:r>
              <a:rPr lang="en-US" dirty="0">
                <a:solidFill>
                  <a:srgbClr val="FFF2E5"/>
                </a:solidFill>
              </a:rPr>
              <a:t>	Objective 1: Understanding Planetary Processes</a:t>
            </a:r>
          </a:p>
          <a:p>
            <a:pPr marL="0" indent="0">
              <a:buNone/>
            </a:pPr>
            <a:r>
              <a:rPr lang="en-US" dirty="0">
                <a:solidFill>
                  <a:srgbClr val="FFF2E5"/>
                </a:solidFill>
              </a:rPr>
              <a:t>	Objective 2: Understanding the Character and Origin of Lunar Volatiles</a:t>
            </a:r>
          </a:p>
          <a:p>
            <a:pPr marL="0" indent="0">
              <a:buNone/>
            </a:pPr>
            <a:r>
              <a:rPr lang="en-US" dirty="0">
                <a:solidFill>
                  <a:srgbClr val="FFF2E5"/>
                </a:solidFill>
              </a:rPr>
              <a:t>	Objective 3: Interpreting the Impact History of the Earth-Moon system</a:t>
            </a:r>
          </a:p>
          <a:p>
            <a:pPr marL="0" indent="0">
              <a:buNone/>
            </a:pPr>
            <a:r>
              <a:rPr lang="en-US" dirty="0">
                <a:solidFill>
                  <a:srgbClr val="FFF2E5"/>
                </a:solidFill>
              </a:rPr>
              <a:t>	Objective 4: Revealing the Record of the Ancient Sun and Our Astronomical Environment</a:t>
            </a:r>
          </a:p>
          <a:p>
            <a:pPr marL="0" indent="0">
              <a:buNone/>
            </a:pPr>
            <a:r>
              <a:rPr lang="en-US" dirty="0">
                <a:solidFill>
                  <a:srgbClr val="FFF2E5"/>
                </a:solidFill>
              </a:rPr>
              <a:t>	Objective 5: Observing the Universe and the Local Space Environment from a Unique Location</a:t>
            </a:r>
          </a:p>
          <a:p>
            <a:pPr marL="0" indent="0">
              <a:buNone/>
            </a:pPr>
            <a:r>
              <a:rPr lang="en-US" dirty="0">
                <a:solidFill>
                  <a:srgbClr val="FFF2E5"/>
                </a:solidFill>
              </a:rPr>
              <a:t>	Objective 6: Conducting Experimental Science in the Lunar Environment </a:t>
            </a:r>
          </a:p>
          <a:p>
            <a:pPr marL="0" indent="0">
              <a:buNone/>
            </a:pPr>
            <a:r>
              <a:rPr lang="en-US" dirty="0">
                <a:solidFill>
                  <a:srgbClr val="FFF2E5"/>
                </a:solidFill>
              </a:rPr>
              <a:t>	Objective 7: Investigating and Mitigating Exploration Risks</a:t>
            </a:r>
          </a:p>
          <a:p>
            <a:pPr marL="0" indent="0">
              <a:lnSpc>
                <a:spcPts val="2460"/>
              </a:lnSpc>
              <a:spcBef>
                <a:spcPts val="1200"/>
              </a:spcBef>
              <a:buNone/>
            </a:pPr>
            <a:r>
              <a:rPr lang="en-US" dirty="0">
                <a:solidFill>
                  <a:srgbClr val="FFF2E5"/>
                </a:solidFill>
              </a:rPr>
              <a:t>The SDT was charged with expanding upon science these Objectives. We chose to map science Goals (areas of research) down to Investigations (specific activities undertaken to address Goals). </a:t>
            </a:r>
          </a:p>
          <a:p>
            <a:endParaRPr lang="en-US" dirty="0">
              <a:solidFill>
                <a:srgbClr val="FFF2E5"/>
              </a:solidFill>
            </a:endParaRPr>
          </a:p>
          <a:p>
            <a:endParaRPr lang="en-US" dirty="0">
              <a:solidFill>
                <a:srgbClr val="FFF2E5"/>
              </a:solidFill>
            </a:endParaRPr>
          </a:p>
          <a:p>
            <a:endParaRPr lang="en-US" dirty="0">
              <a:solidFill>
                <a:srgbClr val="FFF2E5"/>
              </a:solidFill>
            </a:endParaRPr>
          </a:p>
        </p:txBody>
      </p:sp>
      <p:sp>
        <p:nvSpPr>
          <p:cNvPr id="2" name="Date Placeholder 1">
            <a:extLst>
              <a:ext uri="{FF2B5EF4-FFF2-40B4-BE49-F238E27FC236}">
                <a16:creationId xmlns:a16="http://schemas.microsoft.com/office/drawing/2014/main" id="{0F88F06B-8340-AA41-8774-9F753BA097D2}"/>
              </a:ext>
            </a:extLst>
          </p:cNvPr>
          <p:cNvSpPr>
            <a:spLocks noGrp="1"/>
          </p:cNvSpPr>
          <p:nvPr>
            <p:ph type="dt" sz="half" idx="10"/>
          </p:nvPr>
        </p:nvSpPr>
        <p:spPr/>
        <p:txBody>
          <a:bodyPr/>
          <a:lstStyle/>
          <a:p>
            <a:r>
              <a:rPr lang="en-US" dirty="0"/>
              <a:t>date</a:t>
            </a:r>
          </a:p>
        </p:txBody>
      </p:sp>
      <p:sp>
        <p:nvSpPr>
          <p:cNvPr id="3" name="Footer Placeholder 2">
            <a:extLst>
              <a:ext uri="{FF2B5EF4-FFF2-40B4-BE49-F238E27FC236}">
                <a16:creationId xmlns:a16="http://schemas.microsoft.com/office/drawing/2014/main" id="{AF40704C-B5B1-D945-84D4-1EB87360D3B9}"/>
              </a:ext>
            </a:extLst>
          </p:cNvPr>
          <p:cNvSpPr>
            <a:spLocks noGrp="1"/>
          </p:cNvSpPr>
          <p:nvPr>
            <p:ph type="ftr" sz="quarter" idx="11"/>
          </p:nvPr>
        </p:nvSpPr>
        <p:spPr/>
        <p:txBody>
          <a:bodyPr/>
          <a:lstStyle/>
          <a:p>
            <a:r>
              <a:rPr lang="en-US" dirty="0"/>
              <a:t>R. Weber: Artemis III SDT Report Briefing</a:t>
            </a:r>
          </a:p>
        </p:txBody>
      </p:sp>
      <p:sp>
        <p:nvSpPr>
          <p:cNvPr id="6" name="Slide Number Placeholder 5">
            <a:extLst>
              <a:ext uri="{FF2B5EF4-FFF2-40B4-BE49-F238E27FC236}">
                <a16:creationId xmlns:a16="http://schemas.microsoft.com/office/drawing/2014/main" id="{2464C2D0-8083-3542-96DD-0070794FB2C9}"/>
              </a:ext>
            </a:extLst>
          </p:cNvPr>
          <p:cNvSpPr>
            <a:spLocks noGrp="1"/>
          </p:cNvSpPr>
          <p:nvPr>
            <p:ph type="sldNum" sz="quarter" idx="12"/>
          </p:nvPr>
        </p:nvSpPr>
        <p:spPr/>
        <p:txBody>
          <a:bodyPr/>
          <a:lstStyle/>
          <a:p>
            <a:fld id="{F0E796A9-ECD2-8441-A0A4-A48E6B182B42}" type="slidenum">
              <a:rPr lang="en-US" smtClean="0"/>
              <a:pPr/>
              <a:t>5</a:t>
            </a:fld>
            <a:endParaRPr lang="en-US" dirty="0"/>
          </a:p>
        </p:txBody>
      </p:sp>
    </p:spTree>
    <p:extLst>
      <p:ext uri="{BB962C8B-B14F-4D97-AF65-F5344CB8AC3E}">
        <p14:creationId xmlns:p14="http://schemas.microsoft.com/office/powerpoint/2010/main" val="901922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848DA3A-F8AC-2047-A722-8B2A16BCF08D}"/>
              </a:ext>
            </a:extLst>
          </p:cNvPr>
          <p:cNvSpPr>
            <a:spLocks noGrp="1"/>
          </p:cNvSpPr>
          <p:nvPr>
            <p:ph type="title"/>
          </p:nvPr>
        </p:nvSpPr>
        <p:spPr>
          <a:xfrm>
            <a:off x="296092" y="136525"/>
            <a:ext cx="11588207" cy="638538"/>
          </a:xfrm>
        </p:spPr>
        <p:txBody>
          <a:bodyPr>
            <a:normAutofit/>
          </a:bodyPr>
          <a:lstStyle/>
          <a:p>
            <a:r>
              <a:rPr lang="en-US" dirty="0">
                <a:solidFill>
                  <a:srgbClr val="FFF8ED"/>
                </a:solidFill>
                <a:effectLst/>
              </a:rPr>
              <a:t>Traceability and Prioritization</a:t>
            </a:r>
          </a:p>
        </p:txBody>
      </p:sp>
      <p:sp>
        <p:nvSpPr>
          <p:cNvPr id="4" name="Content Placeholder 3">
            <a:extLst>
              <a:ext uri="{FF2B5EF4-FFF2-40B4-BE49-F238E27FC236}">
                <a16:creationId xmlns:a16="http://schemas.microsoft.com/office/drawing/2014/main" id="{CDA80562-1B47-5449-8F0C-54254B558F3A}"/>
              </a:ext>
            </a:extLst>
          </p:cNvPr>
          <p:cNvSpPr>
            <a:spLocks noGrp="1"/>
          </p:cNvSpPr>
          <p:nvPr>
            <p:ph idx="1"/>
          </p:nvPr>
        </p:nvSpPr>
        <p:spPr>
          <a:xfrm>
            <a:off x="296091" y="2340213"/>
            <a:ext cx="11588207" cy="3754921"/>
          </a:xfrm>
        </p:spPr>
        <p:txBody>
          <a:bodyPr>
            <a:normAutofit/>
          </a:bodyPr>
          <a:lstStyle/>
          <a:p>
            <a:r>
              <a:rPr lang="en-US" dirty="0"/>
              <a:t>Both traceability and prioritization drew on community-submitted white papers and guiding documents. </a:t>
            </a:r>
          </a:p>
          <a:p>
            <a:r>
              <a:rPr lang="en-US" dirty="0"/>
              <a:t>Each investigation was ranked on two independent criteria: </a:t>
            </a:r>
          </a:p>
          <a:p>
            <a:pPr lvl="1"/>
            <a:r>
              <a:rPr lang="en-US" dirty="0">
                <a:solidFill>
                  <a:srgbClr val="FFF8ED"/>
                </a:solidFill>
              </a:rPr>
              <a:t>Compelling science (e.g., how fundamental is the investigation to making a significant scientific advancement</a:t>
            </a:r>
          </a:p>
          <a:p>
            <a:pPr lvl="1"/>
            <a:r>
              <a:rPr lang="en-US" dirty="0">
                <a:solidFill>
                  <a:srgbClr val="FFF8ED"/>
                </a:solidFill>
              </a:rPr>
              <a:t>Whether Artemis III presents an enabling opportunity given the architectural constraints</a:t>
            </a:r>
          </a:p>
        </p:txBody>
      </p:sp>
      <p:pic>
        <p:nvPicPr>
          <p:cNvPr id="9" name="Picture 8">
            <a:extLst>
              <a:ext uri="{FF2B5EF4-FFF2-40B4-BE49-F238E27FC236}">
                <a16:creationId xmlns:a16="http://schemas.microsoft.com/office/drawing/2014/main" id="{F8D010AC-E2AD-FC4F-B896-A0B976A6ADC3}"/>
              </a:ext>
            </a:extLst>
          </p:cNvPr>
          <p:cNvPicPr>
            <a:picLocks noChangeAspect="1"/>
          </p:cNvPicPr>
          <p:nvPr/>
        </p:nvPicPr>
        <p:blipFill>
          <a:blip r:embed="rId3"/>
          <a:stretch>
            <a:fillRect/>
          </a:stretch>
        </p:blipFill>
        <p:spPr>
          <a:xfrm>
            <a:off x="502194" y="3780438"/>
            <a:ext cx="11176002" cy="2575912"/>
          </a:xfrm>
          <a:prstGeom prst="rect">
            <a:avLst/>
          </a:prstGeom>
        </p:spPr>
      </p:pic>
      <p:sp>
        <p:nvSpPr>
          <p:cNvPr id="2" name="Date Placeholder 1">
            <a:extLst>
              <a:ext uri="{FF2B5EF4-FFF2-40B4-BE49-F238E27FC236}">
                <a16:creationId xmlns:a16="http://schemas.microsoft.com/office/drawing/2014/main" id="{BE0B613F-C62B-BF40-B40A-3D253961A593}"/>
              </a:ext>
            </a:extLst>
          </p:cNvPr>
          <p:cNvSpPr>
            <a:spLocks noGrp="1"/>
          </p:cNvSpPr>
          <p:nvPr>
            <p:ph type="dt" sz="half" idx="10"/>
          </p:nvPr>
        </p:nvSpPr>
        <p:spPr/>
        <p:txBody>
          <a:bodyPr/>
          <a:lstStyle/>
          <a:p>
            <a:r>
              <a:rPr lang="en-US" dirty="0"/>
              <a:t>date</a:t>
            </a:r>
          </a:p>
        </p:txBody>
      </p:sp>
      <p:sp>
        <p:nvSpPr>
          <p:cNvPr id="3" name="Footer Placeholder 2">
            <a:extLst>
              <a:ext uri="{FF2B5EF4-FFF2-40B4-BE49-F238E27FC236}">
                <a16:creationId xmlns:a16="http://schemas.microsoft.com/office/drawing/2014/main" id="{3C18CC81-BC22-A742-9C89-EEAA89E9C972}"/>
              </a:ext>
            </a:extLst>
          </p:cNvPr>
          <p:cNvSpPr>
            <a:spLocks noGrp="1"/>
          </p:cNvSpPr>
          <p:nvPr>
            <p:ph type="ftr" sz="quarter" idx="11"/>
          </p:nvPr>
        </p:nvSpPr>
        <p:spPr/>
        <p:txBody>
          <a:bodyPr/>
          <a:lstStyle/>
          <a:p>
            <a:r>
              <a:rPr lang="en-US" dirty="0"/>
              <a:t>R. Weber: Artemis III SDT Report Briefing</a:t>
            </a:r>
          </a:p>
        </p:txBody>
      </p:sp>
      <p:sp>
        <p:nvSpPr>
          <p:cNvPr id="6" name="Slide Number Placeholder 5">
            <a:extLst>
              <a:ext uri="{FF2B5EF4-FFF2-40B4-BE49-F238E27FC236}">
                <a16:creationId xmlns:a16="http://schemas.microsoft.com/office/drawing/2014/main" id="{9C6F1F46-01DA-0D48-A122-89F6EB826871}"/>
              </a:ext>
            </a:extLst>
          </p:cNvPr>
          <p:cNvSpPr>
            <a:spLocks noGrp="1"/>
          </p:cNvSpPr>
          <p:nvPr>
            <p:ph type="sldNum" sz="quarter" idx="12"/>
          </p:nvPr>
        </p:nvSpPr>
        <p:spPr/>
        <p:txBody>
          <a:bodyPr/>
          <a:lstStyle/>
          <a:p>
            <a:fld id="{F0E796A9-ECD2-8441-A0A4-A48E6B182B42}" type="slidenum">
              <a:rPr lang="en-US" smtClean="0"/>
              <a:pPr/>
              <a:t>6</a:t>
            </a:fld>
            <a:endParaRPr lang="en-US" dirty="0"/>
          </a:p>
        </p:txBody>
      </p:sp>
    </p:spTree>
    <p:extLst>
      <p:ext uri="{BB962C8B-B14F-4D97-AF65-F5344CB8AC3E}">
        <p14:creationId xmlns:p14="http://schemas.microsoft.com/office/powerpoint/2010/main" val="3838218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E92A1-B52B-E849-BDA1-E32AA3704B52}"/>
              </a:ext>
            </a:extLst>
          </p:cNvPr>
          <p:cNvSpPr>
            <a:spLocks noGrp="1"/>
          </p:cNvSpPr>
          <p:nvPr>
            <p:ph type="title"/>
          </p:nvPr>
        </p:nvSpPr>
        <p:spPr/>
        <p:txBody>
          <a:bodyPr/>
          <a:lstStyle/>
          <a:p>
            <a:r>
              <a:rPr lang="en-US" dirty="0">
                <a:solidFill>
                  <a:srgbClr val="FFF8ED"/>
                </a:solidFill>
                <a:effectLst/>
              </a:rPr>
              <a:t>Candidate Program</a:t>
            </a:r>
          </a:p>
        </p:txBody>
      </p:sp>
      <p:sp>
        <p:nvSpPr>
          <p:cNvPr id="3" name="Content Placeholder 2">
            <a:extLst>
              <a:ext uri="{FF2B5EF4-FFF2-40B4-BE49-F238E27FC236}">
                <a16:creationId xmlns:a16="http://schemas.microsoft.com/office/drawing/2014/main" id="{4CBE6CBD-97A8-6E4F-A39E-C16A994968AC}"/>
              </a:ext>
            </a:extLst>
          </p:cNvPr>
          <p:cNvSpPr>
            <a:spLocks noGrp="1"/>
          </p:cNvSpPr>
          <p:nvPr>
            <p:ph idx="1"/>
          </p:nvPr>
        </p:nvSpPr>
        <p:spPr>
          <a:xfrm>
            <a:off x="307701" y="2191124"/>
            <a:ext cx="11427099" cy="4219000"/>
          </a:xfrm>
        </p:spPr>
        <p:txBody>
          <a:bodyPr>
            <a:noAutofit/>
          </a:bodyPr>
          <a:lstStyle/>
          <a:p>
            <a:pPr>
              <a:spcBef>
                <a:spcPts val="0"/>
              </a:spcBef>
              <a:spcAft>
                <a:spcPts val="1200"/>
              </a:spcAft>
            </a:pPr>
            <a:r>
              <a:rPr lang="en-US" dirty="0"/>
              <a:t>We constructed a notional program that captures the highest-priority science for Artemis III and provides the greatest feed-forward to follow-on missions and the build-up to the Artemis Base Camp. This program contains three cohesive elements:</a:t>
            </a:r>
          </a:p>
          <a:p>
            <a:pPr>
              <a:spcBef>
                <a:spcPts val="0"/>
              </a:spcBef>
              <a:spcAft>
                <a:spcPts val="1200"/>
              </a:spcAft>
            </a:pPr>
            <a:endParaRPr lang="en-US" dirty="0"/>
          </a:p>
          <a:p>
            <a:pPr>
              <a:spcBef>
                <a:spcPts val="0"/>
              </a:spcBef>
              <a:spcAft>
                <a:spcPts val="1200"/>
              </a:spcAft>
            </a:pPr>
            <a:endParaRPr lang="en-US" dirty="0"/>
          </a:p>
          <a:p>
            <a:pPr>
              <a:spcBef>
                <a:spcPts val="0"/>
              </a:spcBef>
              <a:spcAft>
                <a:spcPts val="1200"/>
              </a:spcAft>
            </a:pPr>
            <a:endParaRPr lang="en-US" dirty="0"/>
          </a:p>
          <a:p>
            <a:pPr>
              <a:spcBef>
                <a:spcPts val="0"/>
              </a:spcBef>
              <a:spcAft>
                <a:spcPts val="1200"/>
              </a:spcAft>
            </a:pPr>
            <a:endParaRPr lang="en-US" dirty="0"/>
          </a:p>
          <a:p>
            <a:pPr marL="0" indent="0">
              <a:spcBef>
                <a:spcPts val="0"/>
              </a:spcBef>
              <a:spcAft>
                <a:spcPts val="1200"/>
              </a:spcAft>
              <a:buNone/>
            </a:pPr>
            <a:endParaRPr lang="en-US" dirty="0"/>
          </a:p>
          <a:p>
            <a:pPr>
              <a:spcBef>
                <a:spcPts val="0"/>
              </a:spcBef>
              <a:spcAft>
                <a:spcPts val="1200"/>
              </a:spcAft>
            </a:pPr>
            <a:endParaRPr lang="en-US" b="1" dirty="0"/>
          </a:p>
          <a:p>
            <a:pPr>
              <a:spcBef>
                <a:spcPts val="0"/>
              </a:spcBef>
              <a:spcAft>
                <a:spcPts val="1200"/>
              </a:spcAft>
            </a:pPr>
            <a:r>
              <a:rPr lang="en-US" b="1" dirty="0"/>
              <a:t>A successful surface mission hinges on addressing all three program elements</a:t>
            </a:r>
          </a:p>
        </p:txBody>
      </p:sp>
      <p:sp>
        <p:nvSpPr>
          <p:cNvPr id="4" name="Date Placeholder 3">
            <a:extLst>
              <a:ext uri="{FF2B5EF4-FFF2-40B4-BE49-F238E27FC236}">
                <a16:creationId xmlns:a16="http://schemas.microsoft.com/office/drawing/2014/main" id="{08A0E0F5-562C-6C41-8ECA-5DF6A391F0B9}"/>
              </a:ext>
            </a:extLst>
          </p:cNvPr>
          <p:cNvSpPr>
            <a:spLocks noGrp="1"/>
          </p:cNvSpPr>
          <p:nvPr>
            <p:ph type="dt" sz="half" idx="10"/>
          </p:nvPr>
        </p:nvSpPr>
        <p:spPr/>
        <p:txBody>
          <a:bodyPr/>
          <a:lstStyle/>
          <a:p>
            <a:r>
              <a:rPr lang="en-US" dirty="0"/>
              <a:t>date</a:t>
            </a:r>
          </a:p>
        </p:txBody>
      </p:sp>
      <p:sp>
        <p:nvSpPr>
          <p:cNvPr id="5" name="Footer Placeholder 4">
            <a:extLst>
              <a:ext uri="{FF2B5EF4-FFF2-40B4-BE49-F238E27FC236}">
                <a16:creationId xmlns:a16="http://schemas.microsoft.com/office/drawing/2014/main" id="{493ABB7A-FB32-8D41-A9C1-4D686B52CD7C}"/>
              </a:ext>
            </a:extLst>
          </p:cNvPr>
          <p:cNvSpPr>
            <a:spLocks noGrp="1"/>
          </p:cNvSpPr>
          <p:nvPr>
            <p:ph type="ftr" sz="quarter" idx="11"/>
          </p:nvPr>
        </p:nvSpPr>
        <p:spPr/>
        <p:txBody>
          <a:bodyPr/>
          <a:lstStyle/>
          <a:p>
            <a:r>
              <a:rPr lang="en-US" dirty="0"/>
              <a:t>R. Weber: Artemis III SDT Report Briefing</a:t>
            </a:r>
          </a:p>
        </p:txBody>
      </p:sp>
      <p:sp>
        <p:nvSpPr>
          <p:cNvPr id="6" name="Slide Number Placeholder 5">
            <a:extLst>
              <a:ext uri="{FF2B5EF4-FFF2-40B4-BE49-F238E27FC236}">
                <a16:creationId xmlns:a16="http://schemas.microsoft.com/office/drawing/2014/main" id="{8D990346-2C95-514E-84EA-4A5C322D3A07}"/>
              </a:ext>
            </a:extLst>
          </p:cNvPr>
          <p:cNvSpPr>
            <a:spLocks noGrp="1"/>
          </p:cNvSpPr>
          <p:nvPr>
            <p:ph type="sldNum" sz="quarter" idx="12"/>
          </p:nvPr>
        </p:nvSpPr>
        <p:spPr/>
        <p:txBody>
          <a:bodyPr/>
          <a:lstStyle/>
          <a:p>
            <a:fld id="{F0E796A9-ECD2-8441-A0A4-A48E6B182B42}" type="slidenum">
              <a:rPr lang="en-US" smtClean="0"/>
              <a:pPr/>
              <a:t>7</a:t>
            </a:fld>
            <a:endParaRPr lang="en-US" dirty="0"/>
          </a:p>
        </p:txBody>
      </p:sp>
      <p:graphicFrame>
        <p:nvGraphicFramePr>
          <p:cNvPr id="7" name="Table 7">
            <a:extLst>
              <a:ext uri="{FF2B5EF4-FFF2-40B4-BE49-F238E27FC236}">
                <a16:creationId xmlns:a16="http://schemas.microsoft.com/office/drawing/2014/main" id="{D5A92FBF-50F2-5F48-B031-17217D559BEB}"/>
              </a:ext>
            </a:extLst>
          </p:cNvPr>
          <p:cNvGraphicFramePr>
            <a:graphicFrameLocks noGrp="1"/>
          </p:cNvGraphicFramePr>
          <p:nvPr>
            <p:extLst>
              <p:ext uri="{D42A27DB-BD31-4B8C-83A1-F6EECF244321}">
                <p14:modId xmlns:p14="http://schemas.microsoft.com/office/powerpoint/2010/main" val="274127511"/>
              </p:ext>
            </p:extLst>
          </p:nvPr>
        </p:nvGraphicFramePr>
        <p:xfrm>
          <a:off x="319310" y="3336133"/>
          <a:ext cx="11576598" cy="2103120"/>
        </p:xfrm>
        <a:graphic>
          <a:graphicData uri="http://schemas.openxmlformats.org/drawingml/2006/table">
            <a:tbl>
              <a:tblPr firstRow="1" bandRow="1">
                <a:tableStyleId>{5C22544A-7EE6-4342-B048-85BDC9FD1C3A}</a:tableStyleId>
              </a:tblPr>
              <a:tblGrid>
                <a:gridCol w="3858866">
                  <a:extLst>
                    <a:ext uri="{9D8B030D-6E8A-4147-A177-3AD203B41FA5}">
                      <a16:colId xmlns:a16="http://schemas.microsoft.com/office/drawing/2014/main" val="3727214983"/>
                    </a:ext>
                  </a:extLst>
                </a:gridCol>
                <a:gridCol w="3858866">
                  <a:extLst>
                    <a:ext uri="{9D8B030D-6E8A-4147-A177-3AD203B41FA5}">
                      <a16:colId xmlns:a16="http://schemas.microsoft.com/office/drawing/2014/main" val="3280229851"/>
                    </a:ext>
                  </a:extLst>
                </a:gridCol>
                <a:gridCol w="3858866">
                  <a:extLst>
                    <a:ext uri="{9D8B030D-6E8A-4147-A177-3AD203B41FA5}">
                      <a16:colId xmlns:a16="http://schemas.microsoft.com/office/drawing/2014/main" val="3763195121"/>
                    </a:ext>
                  </a:extLst>
                </a:gridCol>
              </a:tblGrid>
              <a:tr h="0">
                <a:tc>
                  <a:txBody>
                    <a:bodyPr/>
                    <a:lstStyle/>
                    <a:p>
                      <a:pPr algn="ctr"/>
                      <a:r>
                        <a:rPr lang="en-US" b="0" dirty="0"/>
                        <a:t>Sample collection and return</a:t>
                      </a:r>
                    </a:p>
                  </a:txBody>
                  <a:tcPr/>
                </a:tc>
                <a:tc>
                  <a:txBody>
                    <a:bodyPr/>
                    <a:lstStyle/>
                    <a:p>
                      <a:pPr algn="ctr"/>
                      <a:r>
                        <a:rPr lang="en-US" b="0" dirty="0"/>
                        <a:t>In situ and field science</a:t>
                      </a:r>
                    </a:p>
                  </a:txBody>
                  <a:tcPr/>
                </a:tc>
                <a:tc>
                  <a:txBody>
                    <a:bodyPr/>
                    <a:lstStyle/>
                    <a:p>
                      <a:pPr algn="ctr"/>
                      <a:r>
                        <a:rPr lang="en-US" b="0" dirty="0"/>
                        <a:t>Deployed experiments</a:t>
                      </a:r>
                    </a:p>
                  </a:txBody>
                  <a:tcPr/>
                </a:tc>
                <a:extLst>
                  <a:ext uri="{0D108BD9-81ED-4DB2-BD59-A6C34878D82A}">
                    <a16:rowId xmlns:a16="http://schemas.microsoft.com/office/drawing/2014/main" val="2937953295"/>
                  </a:ext>
                </a:extLst>
              </a:tr>
              <a:tr h="370840">
                <a:tc>
                  <a:txBody>
                    <a:bodyPr/>
                    <a:lstStyle/>
                    <a:p>
                      <a:r>
                        <a:rPr lang="en-US" dirty="0"/>
                        <a:t>Contingency sample (bulk)</a:t>
                      </a:r>
                    </a:p>
                    <a:p>
                      <a:r>
                        <a:rPr lang="en-US" dirty="0"/>
                        <a:t>Small clast (rake)</a:t>
                      </a:r>
                    </a:p>
                    <a:p>
                      <a:r>
                        <a:rPr lang="en-US" dirty="0"/>
                        <a:t>Large clast (hand)</a:t>
                      </a:r>
                    </a:p>
                    <a:p>
                      <a:r>
                        <a:rPr lang="en-US" dirty="0"/>
                        <a:t>Sealed core (drill)</a:t>
                      </a:r>
                    </a:p>
                    <a:p>
                      <a:r>
                        <a:rPr lang="en-US" dirty="0"/>
                        <a:t>Sealed surface (bulk)</a:t>
                      </a:r>
                    </a:p>
                    <a:p>
                      <a:r>
                        <a:rPr lang="en-US" dirty="0"/>
                        <a:t>Regolith surface (CSSD)</a:t>
                      </a:r>
                    </a:p>
                  </a:txBody>
                  <a:tcPr/>
                </a:tc>
                <a:tc>
                  <a:txBody>
                    <a:bodyPr/>
                    <a:lstStyle/>
                    <a:p>
                      <a:r>
                        <a:rPr lang="en-US" dirty="0"/>
                        <a:t>Volatile monitoring</a:t>
                      </a:r>
                    </a:p>
                    <a:p>
                      <a:r>
                        <a:rPr lang="en-US" dirty="0"/>
                        <a:t>Environmental monitoring</a:t>
                      </a:r>
                    </a:p>
                    <a:p>
                      <a:r>
                        <a:rPr lang="en-US" dirty="0"/>
                        <a:t>Geochemistry/mineralogy</a:t>
                      </a:r>
                    </a:p>
                    <a:p>
                      <a:r>
                        <a:rPr lang="en-US" dirty="0"/>
                        <a:t>Geotechnical properties</a:t>
                      </a:r>
                    </a:p>
                    <a:p>
                      <a:r>
                        <a:rPr lang="en-US" dirty="0"/>
                        <a:t>Traverse geophysics</a:t>
                      </a:r>
                    </a:p>
                    <a:p>
                      <a:endParaRPr lang="en-US" dirty="0"/>
                    </a:p>
                  </a:txBody>
                  <a:tcPr/>
                </a:tc>
                <a:tc>
                  <a:txBody>
                    <a:bodyPr/>
                    <a:lstStyle/>
                    <a:p>
                      <a:r>
                        <a:rPr lang="en-US" dirty="0"/>
                        <a:t>Volatile monitoring</a:t>
                      </a:r>
                    </a:p>
                    <a:p>
                      <a:r>
                        <a:rPr lang="en-US" dirty="0"/>
                        <a:t>Environmental monitoring</a:t>
                      </a:r>
                    </a:p>
                    <a:p>
                      <a:r>
                        <a:rPr lang="en-US" dirty="0"/>
                        <a:t>Geophysics</a:t>
                      </a:r>
                    </a:p>
                    <a:p>
                      <a:endParaRPr lang="en-US" dirty="0"/>
                    </a:p>
                  </a:txBody>
                  <a:tcPr/>
                </a:tc>
                <a:extLst>
                  <a:ext uri="{0D108BD9-81ED-4DB2-BD59-A6C34878D82A}">
                    <a16:rowId xmlns:a16="http://schemas.microsoft.com/office/drawing/2014/main" val="1856592142"/>
                  </a:ext>
                </a:extLst>
              </a:tr>
            </a:tbl>
          </a:graphicData>
        </a:graphic>
      </p:graphicFrame>
    </p:spTree>
    <p:extLst>
      <p:ext uri="{BB962C8B-B14F-4D97-AF65-F5344CB8AC3E}">
        <p14:creationId xmlns:p14="http://schemas.microsoft.com/office/powerpoint/2010/main" val="476042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848DA3A-F8AC-2047-A722-8B2A16BCF08D}"/>
              </a:ext>
            </a:extLst>
          </p:cNvPr>
          <p:cNvSpPr>
            <a:spLocks noGrp="1"/>
          </p:cNvSpPr>
          <p:nvPr>
            <p:ph type="title"/>
          </p:nvPr>
        </p:nvSpPr>
        <p:spPr>
          <a:xfrm>
            <a:off x="296092" y="136525"/>
            <a:ext cx="11588207" cy="638538"/>
          </a:xfrm>
        </p:spPr>
        <p:txBody>
          <a:bodyPr>
            <a:normAutofit/>
          </a:bodyPr>
          <a:lstStyle/>
          <a:p>
            <a:r>
              <a:rPr lang="en-US" dirty="0">
                <a:solidFill>
                  <a:srgbClr val="FFF8ED"/>
                </a:solidFill>
                <a:effectLst/>
              </a:rPr>
              <a:t>HLS Program Architecture – mass </a:t>
            </a:r>
          </a:p>
        </p:txBody>
      </p:sp>
      <p:pic>
        <p:nvPicPr>
          <p:cNvPr id="3" name="Picture 2">
            <a:extLst>
              <a:ext uri="{FF2B5EF4-FFF2-40B4-BE49-F238E27FC236}">
                <a16:creationId xmlns:a16="http://schemas.microsoft.com/office/drawing/2014/main" id="{E368204D-CBA4-CE4C-A8F2-C3DD02425824}"/>
              </a:ext>
            </a:extLst>
          </p:cNvPr>
          <p:cNvPicPr>
            <a:picLocks noChangeAspect="1"/>
          </p:cNvPicPr>
          <p:nvPr/>
        </p:nvPicPr>
        <p:blipFill>
          <a:blip r:embed="rId3"/>
          <a:stretch>
            <a:fillRect/>
          </a:stretch>
        </p:blipFill>
        <p:spPr>
          <a:xfrm>
            <a:off x="364681" y="2054312"/>
            <a:ext cx="11474245" cy="4363827"/>
          </a:xfrm>
          <a:prstGeom prst="rect">
            <a:avLst/>
          </a:prstGeom>
        </p:spPr>
      </p:pic>
      <p:sp>
        <p:nvSpPr>
          <p:cNvPr id="4" name="Rectangle 3">
            <a:extLst>
              <a:ext uri="{FF2B5EF4-FFF2-40B4-BE49-F238E27FC236}">
                <a16:creationId xmlns:a16="http://schemas.microsoft.com/office/drawing/2014/main" id="{B440E901-7082-C74C-B03A-AF3E3864260E}"/>
              </a:ext>
            </a:extLst>
          </p:cNvPr>
          <p:cNvSpPr/>
          <p:nvPr/>
        </p:nvSpPr>
        <p:spPr>
          <a:xfrm>
            <a:off x="6248400" y="1592889"/>
            <a:ext cx="4642425" cy="369332"/>
          </a:xfrm>
          <a:prstGeom prst="rect">
            <a:avLst/>
          </a:prstGeom>
        </p:spPr>
        <p:txBody>
          <a:bodyPr wrap="none">
            <a:spAutoFit/>
          </a:bodyPr>
          <a:lstStyle/>
          <a:p>
            <a:r>
              <a:rPr lang="en-US" dirty="0">
                <a:solidFill>
                  <a:srgbClr val="FFF8ED"/>
                </a:solidFill>
              </a:rPr>
              <a:t>https://</a:t>
            </a:r>
            <a:r>
              <a:rPr lang="en-US" dirty="0" err="1">
                <a:solidFill>
                  <a:srgbClr val="FFF8ED"/>
                </a:solidFill>
              </a:rPr>
              <a:t>www.nasa.gov</a:t>
            </a:r>
            <a:r>
              <a:rPr lang="en-US" dirty="0">
                <a:solidFill>
                  <a:srgbClr val="FFF8ED"/>
                </a:solidFill>
              </a:rPr>
              <a:t>/</a:t>
            </a:r>
            <a:r>
              <a:rPr lang="en-US" dirty="0" err="1">
                <a:solidFill>
                  <a:srgbClr val="FFF8ED"/>
                </a:solidFill>
              </a:rPr>
              <a:t>nextstep</a:t>
            </a:r>
            <a:r>
              <a:rPr lang="en-US" dirty="0">
                <a:solidFill>
                  <a:srgbClr val="FFF8ED"/>
                </a:solidFill>
              </a:rPr>
              <a:t>/humanlander2</a:t>
            </a:r>
          </a:p>
        </p:txBody>
      </p:sp>
      <p:pic>
        <p:nvPicPr>
          <p:cNvPr id="8" name="Picture 7">
            <a:extLst>
              <a:ext uri="{FF2B5EF4-FFF2-40B4-BE49-F238E27FC236}">
                <a16:creationId xmlns:a16="http://schemas.microsoft.com/office/drawing/2014/main" id="{EB4FDA49-CF7A-5946-89AC-7E89862F37B9}"/>
              </a:ext>
            </a:extLst>
          </p:cNvPr>
          <p:cNvPicPr>
            <a:picLocks noChangeAspect="1"/>
          </p:cNvPicPr>
          <p:nvPr/>
        </p:nvPicPr>
        <p:blipFill>
          <a:blip r:embed="rId4"/>
          <a:stretch>
            <a:fillRect/>
          </a:stretch>
        </p:blipFill>
        <p:spPr>
          <a:xfrm>
            <a:off x="358877" y="907322"/>
            <a:ext cx="5737123" cy="1007627"/>
          </a:xfrm>
          <a:prstGeom prst="rect">
            <a:avLst/>
          </a:prstGeom>
        </p:spPr>
      </p:pic>
      <p:sp>
        <p:nvSpPr>
          <p:cNvPr id="9" name="Rectangle 8">
            <a:extLst>
              <a:ext uri="{FF2B5EF4-FFF2-40B4-BE49-F238E27FC236}">
                <a16:creationId xmlns:a16="http://schemas.microsoft.com/office/drawing/2014/main" id="{5C847252-7396-074A-B437-7BCF8D4094FD}"/>
              </a:ext>
            </a:extLst>
          </p:cNvPr>
          <p:cNvSpPr/>
          <p:nvPr/>
        </p:nvSpPr>
        <p:spPr>
          <a:xfrm>
            <a:off x="364681" y="3574473"/>
            <a:ext cx="3587932" cy="24352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EE70084-D9BA-8443-B4BC-10A31116102F}"/>
              </a:ext>
            </a:extLst>
          </p:cNvPr>
          <p:cNvSpPr>
            <a:spLocks noGrp="1"/>
          </p:cNvSpPr>
          <p:nvPr>
            <p:ph type="dt" sz="half" idx="10"/>
          </p:nvPr>
        </p:nvSpPr>
        <p:spPr/>
        <p:txBody>
          <a:bodyPr/>
          <a:lstStyle/>
          <a:p>
            <a:r>
              <a:rPr lang="en-US" dirty="0"/>
              <a:t>date</a:t>
            </a:r>
          </a:p>
        </p:txBody>
      </p:sp>
      <p:sp>
        <p:nvSpPr>
          <p:cNvPr id="7" name="Footer Placeholder 6">
            <a:extLst>
              <a:ext uri="{FF2B5EF4-FFF2-40B4-BE49-F238E27FC236}">
                <a16:creationId xmlns:a16="http://schemas.microsoft.com/office/drawing/2014/main" id="{0C9A3BF0-5269-AA42-9438-7FC1524BBA98}"/>
              </a:ext>
            </a:extLst>
          </p:cNvPr>
          <p:cNvSpPr>
            <a:spLocks noGrp="1"/>
          </p:cNvSpPr>
          <p:nvPr>
            <p:ph type="ftr" sz="quarter" idx="11"/>
          </p:nvPr>
        </p:nvSpPr>
        <p:spPr/>
        <p:txBody>
          <a:bodyPr/>
          <a:lstStyle/>
          <a:p>
            <a:r>
              <a:rPr lang="en-US" dirty="0"/>
              <a:t>R. Weber: Artemis III SDT Report Briefing</a:t>
            </a:r>
          </a:p>
        </p:txBody>
      </p:sp>
      <p:sp>
        <p:nvSpPr>
          <p:cNvPr id="10" name="Slide Number Placeholder 9">
            <a:extLst>
              <a:ext uri="{FF2B5EF4-FFF2-40B4-BE49-F238E27FC236}">
                <a16:creationId xmlns:a16="http://schemas.microsoft.com/office/drawing/2014/main" id="{9F0DE376-5F32-0045-9E11-8D3CFE2B2CD0}"/>
              </a:ext>
            </a:extLst>
          </p:cNvPr>
          <p:cNvSpPr>
            <a:spLocks noGrp="1"/>
          </p:cNvSpPr>
          <p:nvPr>
            <p:ph type="sldNum" sz="quarter" idx="12"/>
          </p:nvPr>
        </p:nvSpPr>
        <p:spPr/>
        <p:txBody>
          <a:bodyPr/>
          <a:lstStyle/>
          <a:p>
            <a:fld id="{F0E796A9-ECD2-8441-A0A4-A48E6B182B42}" type="slidenum">
              <a:rPr lang="en-US" smtClean="0"/>
              <a:pPr/>
              <a:t>8</a:t>
            </a:fld>
            <a:endParaRPr lang="en-US" dirty="0"/>
          </a:p>
        </p:txBody>
      </p:sp>
    </p:spTree>
    <p:extLst>
      <p:ext uri="{BB962C8B-B14F-4D97-AF65-F5344CB8AC3E}">
        <p14:creationId xmlns:p14="http://schemas.microsoft.com/office/powerpoint/2010/main" val="3306234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848DA3A-F8AC-2047-A722-8B2A16BCF08D}"/>
              </a:ext>
            </a:extLst>
          </p:cNvPr>
          <p:cNvSpPr>
            <a:spLocks noGrp="1"/>
          </p:cNvSpPr>
          <p:nvPr>
            <p:ph type="title"/>
          </p:nvPr>
        </p:nvSpPr>
        <p:spPr>
          <a:xfrm>
            <a:off x="296092" y="136525"/>
            <a:ext cx="11588207" cy="638538"/>
          </a:xfrm>
        </p:spPr>
        <p:txBody>
          <a:bodyPr>
            <a:normAutofit/>
          </a:bodyPr>
          <a:lstStyle/>
          <a:p>
            <a:r>
              <a:rPr lang="en-US" dirty="0">
                <a:solidFill>
                  <a:srgbClr val="FFF8ED"/>
                </a:solidFill>
                <a:effectLst/>
              </a:rPr>
              <a:t>HLS Program Architecture – mass </a:t>
            </a:r>
          </a:p>
        </p:txBody>
      </p:sp>
      <p:pic>
        <p:nvPicPr>
          <p:cNvPr id="7" name="Picture 6">
            <a:extLst>
              <a:ext uri="{FF2B5EF4-FFF2-40B4-BE49-F238E27FC236}">
                <a16:creationId xmlns:a16="http://schemas.microsoft.com/office/drawing/2014/main" id="{B7C11576-FC91-F845-BD80-7047E2DD8C8E}"/>
              </a:ext>
            </a:extLst>
          </p:cNvPr>
          <p:cNvPicPr>
            <a:picLocks noChangeAspect="1"/>
          </p:cNvPicPr>
          <p:nvPr/>
        </p:nvPicPr>
        <p:blipFill>
          <a:blip r:embed="rId3"/>
          <a:stretch>
            <a:fillRect/>
          </a:stretch>
        </p:blipFill>
        <p:spPr>
          <a:xfrm>
            <a:off x="213186" y="1766595"/>
            <a:ext cx="11754017" cy="4475533"/>
          </a:xfrm>
          <a:prstGeom prst="rect">
            <a:avLst/>
          </a:prstGeom>
        </p:spPr>
      </p:pic>
      <p:sp>
        <p:nvSpPr>
          <p:cNvPr id="4" name="Rectangle 3">
            <a:extLst>
              <a:ext uri="{FF2B5EF4-FFF2-40B4-BE49-F238E27FC236}">
                <a16:creationId xmlns:a16="http://schemas.microsoft.com/office/drawing/2014/main" id="{E4944A15-AA86-CA46-941E-BF24D81288E5}"/>
              </a:ext>
            </a:extLst>
          </p:cNvPr>
          <p:cNvSpPr/>
          <p:nvPr/>
        </p:nvSpPr>
        <p:spPr>
          <a:xfrm>
            <a:off x="531223" y="5262176"/>
            <a:ext cx="3587932" cy="20029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F4BEB93-22E1-8147-8A5F-9D9A4587B001}"/>
              </a:ext>
            </a:extLst>
          </p:cNvPr>
          <p:cNvSpPr/>
          <p:nvPr/>
        </p:nvSpPr>
        <p:spPr>
          <a:xfrm>
            <a:off x="531223" y="4092650"/>
            <a:ext cx="3587932" cy="20029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D12A21C0-B20F-A641-ABAE-B1814E2D2B7D}"/>
              </a:ext>
            </a:extLst>
          </p:cNvPr>
          <p:cNvSpPr>
            <a:spLocks noGrp="1"/>
          </p:cNvSpPr>
          <p:nvPr>
            <p:ph type="dt" sz="half" idx="10"/>
          </p:nvPr>
        </p:nvSpPr>
        <p:spPr/>
        <p:txBody>
          <a:bodyPr/>
          <a:lstStyle/>
          <a:p>
            <a:r>
              <a:rPr lang="en-US" dirty="0"/>
              <a:t>date</a:t>
            </a:r>
          </a:p>
        </p:txBody>
      </p:sp>
      <p:sp>
        <p:nvSpPr>
          <p:cNvPr id="6" name="Footer Placeholder 5">
            <a:extLst>
              <a:ext uri="{FF2B5EF4-FFF2-40B4-BE49-F238E27FC236}">
                <a16:creationId xmlns:a16="http://schemas.microsoft.com/office/drawing/2014/main" id="{B56437E1-2455-714A-A1E3-C7313CC5B358}"/>
              </a:ext>
            </a:extLst>
          </p:cNvPr>
          <p:cNvSpPr>
            <a:spLocks noGrp="1"/>
          </p:cNvSpPr>
          <p:nvPr>
            <p:ph type="ftr" sz="quarter" idx="11"/>
          </p:nvPr>
        </p:nvSpPr>
        <p:spPr/>
        <p:txBody>
          <a:bodyPr/>
          <a:lstStyle/>
          <a:p>
            <a:r>
              <a:rPr lang="en-US" dirty="0"/>
              <a:t>R. Weber: Artemis III SDT Report Briefing</a:t>
            </a:r>
          </a:p>
        </p:txBody>
      </p:sp>
      <p:sp>
        <p:nvSpPr>
          <p:cNvPr id="9" name="Slide Number Placeholder 8">
            <a:extLst>
              <a:ext uri="{FF2B5EF4-FFF2-40B4-BE49-F238E27FC236}">
                <a16:creationId xmlns:a16="http://schemas.microsoft.com/office/drawing/2014/main" id="{CCF6B21E-4086-2440-B8AF-5BA4505C52B9}"/>
              </a:ext>
            </a:extLst>
          </p:cNvPr>
          <p:cNvSpPr>
            <a:spLocks noGrp="1"/>
          </p:cNvSpPr>
          <p:nvPr>
            <p:ph type="sldNum" sz="quarter" idx="12"/>
          </p:nvPr>
        </p:nvSpPr>
        <p:spPr/>
        <p:txBody>
          <a:bodyPr/>
          <a:lstStyle/>
          <a:p>
            <a:fld id="{F0E796A9-ECD2-8441-A0A4-A48E6B182B42}" type="slidenum">
              <a:rPr lang="en-US" smtClean="0"/>
              <a:pPr/>
              <a:t>9</a:t>
            </a:fld>
            <a:endParaRPr lang="en-US" dirty="0"/>
          </a:p>
        </p:txBody>
      </p:sp>
    </p:spTree>
    <p:extLst>
      <p:ext uri="{BB962C8B-B14F-4D97-AF65-F5344CB8AC3E}">
        <p14:creationId xmlns:p14="http://schemas.microsoft.com/office/powerpoint/2010/main" val="536958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D90BA-3B78-0542-82C1-A77F9CAAB587}"/>
              </a:ext>
            </a:extLst>
          </p:cNvPr>
          <p:cNvSpPr>
            <a:spLocks noGrp="1"/>
          </p:cNvSpPr>
          <p:nvPr>
            <p:ph type="title"/>
          </p:nvPr>
        </p:nvSpPr>
        <p:spPr>
          <a:effectLst/>
        </p:spPr>
        <p:txBody>
          <a:bodyPr>
            <a:normAutofit/>
          </a:bodyPr>
          <a:lstStyle/>
          <a:p>
            <a:r>
              <a:rPr lang="en-US" dirty="0">
                <a:solidFill>
                  <a:srgbClr val="FFF8ED"/>
                </a:solidFill>
              </a:rPr>
              <a:t>Candidate Program: Samples</a:t>
            </a:r>
          </a:p>
        </p:txBody>
      </p:sp>
      <p:sp>
        <p:nvSpPr>
          <p:cNvPr id="6" name="Content Placeholder 5">
            <a:extLst>
              <a:ext uri="{FF2B5EF4-FFF2-40B4-BE49-F238E27FC236}">
                <a16:creationId xmlns:a16="http://schemas.microsoft.com/office/drawing/2014/main" id="{63DC522A-E9A3-2949-B297-E26217A32B78}"/>
              </a:ext>
            </a:extLst>
          </p:cNvPr>
          <p:cNvSpPr>
            <a:spLocks noGrp="1"/>
          </p:cNvSpPr>
          <p:nvPr>
            <p:ph idx="1"/>
          </p:nvPr>
        </p:nvSpPr>
        <p:spPr>
          <a:xfrm>
            <a:off x="307701" y="2654299"/>
            <a:ext cx="11588207" cy="3336925"/>
          </a:xfrm>
        </p:spPr>
        <p:txBody>
          <a:bodyPr>
            <a:normAutofit/>
          </a:bodyPr>
          <a:lstStyle/>
          <a:p>
            <a:pPr marL="0" indent="0">
              <a:buNone/>
            </a:pPr>
            <a:r>
              <a:rPr lang="en-US" sz="1600" dirty="0"/>
              <a:t>The SDT developed sample suites meeting both the threshold and goal requirements. Notice that in both cases, we are still able to address the same investigations, but more samples are always better.</a:t>
            </a:r>
          </a:p>
          <a:p>
            <a:endParaRPr lang="en-US" sz="1600" dirty="0"/>
          </a:p>
        </p:txBody>
      </p:sp>
      <p:sp>
        <p:nvSpPr>
          <p:cNvPr id="3" name="Date Placeholder 2">
            <a:extLst>
              <a:ext uri="{FF2B5EF4-FFF2-40B4-BE49-F238E27FC236}">
                <a16:creationId xmlns:a16="http://schemas.microsoft.com/office/drawing/2014/main" id="{0850142F-3AF6-7C4D-995A-CED630513B03}"/>
              </a:ext>
            </a:extLst>
          </p:cNvPr>
          <p:cNvSpPr>
            <a:spLocks noGrp="1"/>
          </p:cNvSpPr>
          <p:nvPr>
            <p:ph type="dt" sz="half" idx="10"/>
          </p:nvPr>
        </p:nvSpPr>
        <p:spPr/>
        <p:txBody>
          <a:bodyPr/>
          <a:lstStyle/>
          <a:p>
            <a:r>
              <a:rPr lang="en-US" dirty="0"/>
              <a:t>date</a:t>
            </a:r>
          </a:p>
        </p:txBody>
      </p:sp>
      <p:sp>
        <p:nvSpPr>
          <p:cNvPr id="4" name="Footer Placeholder 3">
            <a:extLst>
              <a:ext uri="{FF2B5EF4-FFF2-40B4-BE49-F238E27FC236}">
                <a16:creationId xmlns:a16="http://schemas.microsoft.com/office/drawing/2014/main" id="{FBC73FF6-17D4-DB41-854D-625A44C14B31}"/>
              </a:ext>
            </a:extLst>
          </p:cNvPr>
          <p:cNvSpPr>
            <a:spLocks noGrp="1"/>
          </p:cNvSpPr>
          <p:nvPr>
            <p:ph type="ftr" sz="quarter" idx="11"/>
          </p:nvPr>
        </p:nvSpPr>
        <p:spPr/>
        <p:txBody>
          <a:bodyPr/>
          <a:lstStyle/>
          <a:p>
            <a:r>
              <a:rPr lang="en-US" dirty="0"/>
              <a:t>R. Weber: Artemis III SDT Report Briefing</a:t>
            </a:r>
          </a:p>
        </p:txBody>
      </p:sp>
      <p:sp>
        <p:nvSpPr>
          <p:cNvPr id="7" name="Slide Number Placeholder 6">
            <a:extLst>
              <a:ext uri="{FF2B5EF4-FFF2-40B4-BE49-F238E27FC236}">
                <a16:creationId xmlns:a16="http://schemas.microsoft.com/office/drawing/2014/main" id="{957A85C6-D810-5C42-AA2F-942BFD91A0FA}"/>
              </a:ext>
            </a:extLst>
          </p:cNvPr>
          <p:cNvSpPr>
            <a:spLocks noGrp="1"/>
          </p:cNvSpPr>
          <p:nvPr>
            <p:ph type="sldNum" sz="quarter" idx="12"/>
          </p:nvPr>
        </p:nvSpPr>
        <p:spPr/>
        <p:txBody>
          <a:bodyPr/>
          <a:lstStyle/>
          <a:p>
            <a:fld id="{F0E796A9-ECD2-8441-A0A4-A48E6B182B42}" type="slidenum">
              <a:rPr lang="en-US" smtClean="0"/>
              <a:pPr/>
              <a:t>10</a:t>
            </a:fld>
            <a:endParaRPr lang="en-US" dirty="0"/>
          </a:p>
        </p:txBody>
      </p:sp>
      <p:pic>
        <p:nvPicPr>
          <p:cNvPr id="9" name="Picture 8">
            <a:extLst>
              <a:ext uri="{FF2B5EF4-FFF2-40B4-BE49-F238E27FC236}">
                <a16:creationId xmlns:a16="http://schemas.microsoft.com/office/drawing/2014/main" id="{292F4CE0-09C9-EB40-B331-E1382339D0D5}"/>
              </a:ext>
            </a:extLst>
          </p:cNvPr>
          <p:cNvPicPr>
            <a:picLocks noChangeAspect="1"/>
          </p:cNvPicPr>
          <p:nvPr/>
        </p:nvPicPr>
        <p:blipFill>
          <a:blip r:embed="rId3"/>
          <a:stretch>
            <a:fillRect/>
          </a:stretch>
        </p:blipFill>
        <p:spPr>
          <a:xfrm>
            <a:off x="1093386" y="3429000"/>
            <a:ext cx="10016836" cy="2710062"/>
          </a:xfrm>
          <a:prstGeom prst="rect">
            <a:avLst/>
          </a:prstGeom>
        </p:spPr>
      </p:pic>
    </p:spTree>
    <p:extLst>
      <p:ext uri="{BB962C8B-B14F-4D97-AF65-F5344CB8AC3E}">
        <p14:creationId xmlns:p14="http://schemas.microsoft.com/office/powerpoint/2010/main" val="206225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D90BA-3B78-0542-82C1-A77F9CAAB587}"/>
              </a:ext>
            </a:extLst>
          </p:cNvPr>
          <p:cNvSpPr>
            <a:spLocks noGrp="1"/>
          </p:cNvSpPr>
          <p:nvPr>
            <p:ph type="title"/>
          </p:nvPr>
        </p:nvSpPr>
        <p:spPr/>
        <p:txBody>
          <a:bodyPr>
            <a:normAutofit/>
          </a:bodyPr>
          <a:lstStyle/>
          <a:p>
            <a:r>
              <a:rPr lang="en-US" dirty="0">
                <a:solidFill>
                  <a:srgbClr val="FFF8ED"/>
                </a:solidFill>
                <a:effectLst/>
              </a:rPr>
              <a:t>Candidate Program: </a:t>
            </a:r>
            <a:r>
              <a:rPr lang="en-US" i="1" dirty="0">
                <a:solidFill>
                  <a:srgbClr val="FFF8ED"/>
                </a:solidFill>
                <a:effectLst/>
              </a:rPr>
              <a:t>In situ </a:t>
            </a:r>
            <a:r>
              <a:rPr lang="en-US" dirty="0">
                <a:solidFill>
                  <a:srgbClr val="FFF8ED"/>
                </a:solidFill>
                <a:effectLst/>
              </a:rPr>
              <a:t>and Deployed Science</a:t>
            </a:r>
          </a:p>
        </p:txBody>
      </p:sp>
      <p:sp>
        <p:nvSpPr>
          <p:cNvPr id="6" name="Content Placeholder 5">
            <a:extLst>
              <a:ext uri="{FF2B5EF4-FFF2-40B4-BE49-F238E27FC236}">
                <a16:creationId xmlns:a16="http://schemas.microsoft.com/office/drawing/2014/main" id="{DC4C390B-DEF1-DE46-A66A-FE8D88391D0E}"/>
              </a:ext>
            </a:extLst>
          </p:cNvPr>
          <p:cNvSpPr>
            <a:spLocks noGrp="1"/>
          </p:cNvSpPr>
          <p:nvPr>
            <p:ph idx="1"/>
          </p:nvPr>
        </p:nvSpPr>
        <p:spPr>
          <a:xfrm>
            <a:off x="290287" y="2096672"/>
            <a:ext cx="11594012" cy="794988"/>
          </a:xfrm>
        </p:spPr>
        <p:txBody>
          <a:bodyPr>
            <a:noAutofit/>
          </a:bodyPr>
          <a:lstStyle/>
          <a:p>
            <a:pPr>
              <a:spcBef>
                <a:spcPts val="0"/>
              </a:spcBef>
              <a:spcAft>
                <a:spcPts val="1200"/>
              </a:spcAft>
            </a:pPr>
            <a:r>
              <a:rPr lang="en-US" dirty="0"/>
              <a:t>Assuming Goal up-mass allocation for samples, the HLS down-mass allocation for science &amp; utilization (60-70 kg) must be first reserved for sample collection tools (rakes, core tubes, etc.) and sample return containers</a:t>
            </a:r>
          </a:p>
        </p:txBody>
      </p:sp>
      <p:sp>
        <p:nvSpPr>
          <p:cNvPr id="3" name="Date Placeholder 2">
            <a:extLst>
              <a:ext uri="{FF2B5EF4-FFF2-40B4-BE49-F238E27FC236}">
                <a16:creationId xmlns:a16="http://schemas.microsoft.com/office/drawing/2014/main" id="{FEB7B301-9F3C-6546-801F-388C878393E7}"/>
              </a:ext>
            </a:extLst>
          </p:cNvPr>
          <p:cNvSpPr>
            <a:spLocks noGrp="1"/>
          </p:cNvSpPr>
          <p:nvPr>
            <p:ph type="dt" sz="half" idx="10"/>
          </p:nvPr>
        </p:nvSpPr>
        <p:spPr/>
        <p:txBody>
          <a:bodyPr/>
          <a:lstStyle/>
          <a:p>
            <a:r>
              <a:rPr lang="en-US" dirty="0"/>
              <a:t>date</a:t>
            </a:r>
          </a:p>
        </p:txBody>
      </p:sp>
      <p:sp>
        <p:nvSpPr>
          <p:cNvPr id="5" name="Footer Placeholder 4">
            <a:extLst>
              <a:ext uri="{FF2B5EF4-FFF2-40B4-BE49-F238E27FC236}">
                <a16:creationId xmlns:a16="http://schemas.microsoft.com/office/drawing/2014/main" id="{FCE29EEB-E952-3846-B910-9AFBCDC19D02}"/>
              </a:ext>
            </a:extLst>
          </p:cNvPr>
          <p:cNvSpPr>
            <a:spLocks noGrp="1"/>
          </p:cNvSpPr>
          <p:nvPr>
            <p:ph type="ftr" sz="quarter" idx="11"/>
          </p:nvPr>
        </p:nvSpPr>
        <p:spPr/>
        <p:txBody>
          <a:bodyPr/>
          <a:lstStyle/>
          <a:p>
            <a:r>
              <a:rPr lang="en-US" dirty="0"/>
              <a:t>R. Weber: Artemis III SDT Report Briefing</a:t>
            </a:r>
          </a:p>
        </p:txBody>
      </p:sp>
      <p:sp>
        <p:nvSpPr>
          <p:cNvPr id="7" name="Slide Number Placeholder 6">
            <a:extLst>
              <a:ext uri="{FF2B5EF4-FFF2-40B4-BE49-F238E27FC236}">
                <a16:creationId xmlns:a16="http://schemas.microsoft.com/office/drawing/2014/main" id="{F44C0BB7-D388-D14B-8514-2631A2B7D153}"/>
              </a:ext>
            </a:extLst>
          </p:cNvPr>
          <p:cNvSpPr>
            <a:spLocks noGrp="1"/>
          </p:cNvSpPr>
          <p:nvPr>
            <p:ph type="sldNum" sz="quarter" idx="12"/>
          </p:nvPr>
        </p:nvSpPr>
        <p:spPr/>
        <p:txBody>
          <a:bodyPr/>
          <a:lstStyle/>
          <a:p>
            <a:fld id="{F0E796A9-ECD2-8441-A0A4-A48E6B182B42}" type="slidenum">
              <a:rPr lang="en-US" smtClean="0"/>
              <a:pPr/>
              <a:t>11</a:t>
            </a:fld>
            <a:endParaRPr lang="en-US" dirty="0"/>
          </a:p>
        </p:txBody>
      </p:sp>
      <p:pic>
        <p:nvPicPr>
          <p:cNvPr id="9" name="Picture 8">
            <a:extLst>
              <a:ext uri="{FF2B5EF4-FFF2-40B4-BE49-F238E27FC236}">
                <a16:creationId xmlns:a16="http://schemas.microsoft.com/office/drawing/2014/main" id="{FC321AAA-B805-F94F-A53B-D909C395DC08}"/>
              </a:ext>
            </a:extLst>
          </p:cNvPr>
          <p:cNvPicPr>
            <a:picLocks noChangeAspect="1"/>
          </p:cNvPicPr>
          <p:nvPr/>
        </p:nvPicPr>
        <p:blipFill rotWithShape="1">
          <a:blip r:embed="rId3"/>
          <a:srcRect r="3266"/>
          <a:stretch/>
        </p:blipFill>
        <p:spPr>
          <a:xfrm>
            <a:off x="4661421" y="3218203"/>
            <a:ext cx="7234487" cy="2959933"/>
          </a:xfrm>
          <a:prstGeom prst="rect">
            <a:avLst/>
          </a:prstGeom>
        </p:spPr>
      </p:pic>
      <p:sp>
        <p:nvSpPr>
          <p:cNvPr id="10" name="TextBox 9">
            <a:extLst>
              <a:ext uri="{FF2B5EF4-FFF2-40B4-BE49-F238E27FC236}">
                <a16:creationId xmlns:a16="http://schemas.microsoft.com/office/drawing/2014/main" id="{6A7C2EB6-0F75-1A4B-A8EC-E26DF992A917}"/>
              </a:ext>
            </a:extLst>
          </p:cNvPr>
          <p:cNvSpPr txBox="1"/>
          <p:nvPr/>
        </p:nvSpPr>
        <p:spPr>
          <a:xfrm>
            <a:off x="290287" y="2850034"/>
            <a:ext cx="4114800" cy="3570208"/>
          </a:xfrm>
          <a:prstGeom prst="rect">
            <a:avLst/>
          </a:prstGeom>
          <a:noFill/>
        </p:spPr>
        <p:txBody>
          <a:bodyPr wrap="square" rtlCol="0">
            <a:spAutoFit/>
          </a:bodyPr>
          <a:lstStyle/>
          <a:p>
            <a:pPr marL="228600" lvl="0" indent="-228600">
              <a:buFont typeface="Arial" panose="020B0604020202020204" pitchFamily="34" charset="0"/>
              <a:buChar char="•"/>
            </a:pPr>
            <a:r>
              <a:rPr lang="en-US" dirty="0">
                <a:solidFill>
                  <a:srgbClr val="FFF8ED"/>
                </a:solidFill>
                <a:latin typeface="Arial" panose="020B0604020202020204" pitchFamily="34" charset="0"/>
                <a:cs typeface="Arial" panose="020B0604020202020204" pitchFamily="34" charset="0"/>
              </a:rPr>
              <a:t>Without pre-deploy, only 10-20 kg will be available for ALL Science &amp; Utilization objectives:</a:t>
            </a:r>
          </a:p>
          <a:p>
            <a:pPr marL="742950" lvl="1" indent="-285750">
              <a:buFont typeface="Wingdings" pitchFamily="2" charset="2"/>
              <a:buChar char="Ø"/>
            </a:pPr>
            <a:r>
              <a:rPr lang="en-US" dirty="0">
                <a:solidFill>
                  <a:srgbClr val="FFF8ED"/>
                </a:solidFill>
                <a:latin typeface="Arial" panose="020B0604020202020204" pitchFamily="34" charset="0"/>
                <a:cs typeface="Arial" panose="020B0604020202020204" pitchFamily="34" charset="0"/>
              </a:rPr>
              <a:t>SMD: </a:t>
            </a:r>
            <a:r>
              <a:rPr lang="en-US" i="1" dirty="0">
                <a:solidFill>
                  <a:srgbClr val="FFF8ED"/>
                </a:solidFill>
                <a:latin typeface="Arial" panose="020B0604020202020204" pitchFamily="34" charset="0"/>
                <a:cs typeface="Arial" panose="020B0604020202020204" pitchFamily="34" charset="0"/>
              </a:rPr>
              <a:t>in situ</a:t>
            </a:r>
            <a:r>
              <a:rPr lang="en-US" dirty="0">
                <a:solidFill>
                  <a:srgbClr val="FFF8ED"/>
                </a:solidFill>
                <a:latin typeface="Arial" panose="020B0604020202020204" pitchFamily="34" charset="0"/>
                <a:cs typeface="Arial" panose="020B0604020202020204" pitchFamily="34" charset="0"/>
              </a:rPr>
              <a:t> tools (handheld instruments, including a camera) or crew-deployed experiments left on the surface</a:t>
            </a:r>
          </a:p>
          <a:p>
            <a:pPr marL="742950" lvl="1" indent="-285750">
              <a:spcAft>
                <a:spcPts val="1200"/>
              </a:spcAft>
              <a:buFont typeface="Wingdings" pitchFamily="2" charset="2"/>
              <a:buChar char="Ø"/>
            </a:pPr>
            <a:r>
              <a:rPr lang="en-US" dirty="0">
                <a:solidFill>
                  <a:srgbClr val="FFF8ED"/>
                </a:solidFill>
                <a:latin typeface="Arial" panose="020B0604020202020204" pitchFamily="34" charset="0"/>
                <a:cs typeface="Arial" panose="020B0604020202020204" pitchFamily="34" charset="0"/>
              </a:rPr>
              <a:t>Other objectives arise </a:t>
            </a:r>
            <a:r>
              <a:rPr lang="en-US">
                <a:solidFill>
                  <a:srgbClr val="FFF8ED"/>
                </a:solidFill>
                <a:latin typeface="Arial" panose="020B0604020202020204" pitchFamily="34" charset="0"/>
                <a:cs typeface="Arial" panose="020B0604020202020204" pitchFamily="34" charset="0"/>
              </a:rPr>
              <a:t>from HEOMD &amp; STMD</a:t>
            </a:r>
            <a:endParaRPr lang="en-US" dirty="0">
              <a:solidFill>
                <a:srgbClr val="FFF8ED"/>
              </a:solidFill>
              <a:latin typeface="Arial" panose="020B0604020202020204" pitchFamily="34" charset="0"/>
              <a:cs typeface="Arial" panose="020B0604020202020204" pitchFamily="34" charset="0"/>
            </a:endParaRPr>
          </a:p>
          <a:p>
            <a:pPr marL="285750" indent="-285750">
              <a:spcAft>
                <a:spcPts val="1200"/>
              </a:spcAft>
              <a:buFont typeface="Arial" panose="020B0604020202020204" pitchFamily="34" charset="0"/>
              <a:buChar char="•"/>
            </a:pPr>
            <a:r>
              <a:rPr lang="en-US" dirty="0">
                <a:solidFill>
                  <a:srgbClr val="FFF8ED"/>
                </a:solidFill>
                <a:latin typeface="Arial" panose="020B0604020202020204" pitchFamily="34" charset="0"/>
                <a:cs typeface="Arial" panose="020B0604020202020204" pitchFamily="34" charset="0"/>
              </a:rPr>
              <a:t>Where to draw the line depends on both available mass AND breakdown of utilization objectives</a:t>
            </a:r>
          </a:p>
        </p:txBody>
      </p:sp>
      <p:cxnSp>
        <p:nvCxnSpPr>
          <p:cNvPr id="13" name="Straight Arrow Connector 12">
            <a:extLst>
              <a:ext uri="{FF2B5EF4-FFF2-40B4-BE49-F238E27FC236}">
                <a16:creationId xmlns:a16="http://schemas.microsoft.com/office/drawing/2014/main" id="{4943E71B-1048-4E4F-AF31-14F2B1D18028}"/>
              </a:ext>
            </a:extLst>
          </p:cNvPr>
          <p:cNvCxnSpPr/>
          <p:nvPr/>
        </p:nvCxnSpPr>
        <p:spPr>
          <a:xfrm flipH="1">
            <a:off x="4405087" y="4572000"/>
            <a:ext cx="7786913" cy="0"/>
          </a:xfrm>
          <a:prstGeom prst="straightConnector1">
            <a:avLst/>
          </a:prstGeom>
          <a:ln w="47625">
            <a:solidFill>
              <a:srgbClr val="FF0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C8770D19-02EE-2647-9426-DB7F515E50B1}"/>
              </a:ext>
            </a:extLst>
          </p:cNvPr>
          <p:cNvCxnSpPr/>
          <p:nvPr/>
        </p:nvCxnSpPr>
        <p:spPr>
          <a:xfrm flipH="1">
            <a:off x="4405087" y="4119282"/>
            <a:ext cx="7786913" cy="0"/>
          </a:xfrm>
          <a:prstGeom prst="straightConnector1">
            <a:avLst/>
          </a:prstGeom>
          <a:ln w="47625">
            <a:solidFill>
              <a:srgbClr val="FF0000"/>
            </a:solidFill>
            <a:prstDash val="dash"/>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3F9A0DCA-19CB-E342-AD7B-BD2C7F5DEFB3}"/>
              </a:ext>
            </a:extLst>
          </p:cNvPr>
          <p:cNvCxnSpPr/>
          <p:nvPr/>
        </p:nvCxnSpPr>
        <p:spPr>
          <a:xfrm flipH="1">
            <a:off x="4405087" y="5477435"/>
            <a:ext cx="7786913" cy="0"/>
          </a:xfrm>
          <a:prstGeom prst="straightConnector1">
            <a:avLst/>
          </a:prstGeom>
          <a:ln w="47625">
            <a:solidFill>
              <a:srgbClr val="FF0000"/>
            </a:solidFill>
            <a:prstDash val="dash"/>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2284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5FC727B-52BA-074F-81A2-7EF1C230C99B}"/>
              </a:ext>
            </a:extLst>
          </p:cNvPr>
          <p:cNvPicPr>
            <a:picLocks noChangeAspect="1"/>
          </p:cNvPicPr>
          <p:nvPr/>
        </p:nvPicPr>
        <p:blipFill>
          <a:blip r:embed="rId3"/>
          <a:stretch>
            <a:fillRect/>
          </a:stretch>
        </p:blipFill>
        <p:spPr>
          <a:xfrm>
            <a:off x="0" y="-1"/>
            <a:ext cx="12192000" cy="6854613"/>
          </a:xfrm>
          <a:prstGeom prst="rect">
            <a:avLst/>
          </a:prstGeom>
        </p:spPr>
      </p:pic>
      <p:sp>
        <p:nvSpPr>
          <p:cNvPr id="5" name="Title 1">
            <a:extLst>
              <a:ext uri="{FF2B5EF4-FFF2-40B4-BE49-F238E27FC236}">
                <a16:creationId xmlns:a16="http://schemas.microsoft.com/office/drawing/2014/main" id="{3848DA3A-F8AC-2047-A722-8B2A16BCF08D}"/>
              </a:ext>
            </a:extLst>
          </p:cNvPr>
          <p:cNvSpPr>
            <a:spLocks noGrp="1"/>
          </p:cNvSpPr>
          <p:nvPr>
            <p:ph type="title"/>
          </p:nvPr>
        </p:nvSpPr>
        <p:spPr>
          <a:xfrm>
            <a:off x="296092" y="136525"/>
            <a:ext cx="11588207" cy="638538"/>
          </a:xfrm>
        </p:spPr>
        <p:txBody>
          <a:bodyPr>
            <a:normAutofit/>
          </a:bodyPr>
          <a:lstStyle/>
          <a:p>
            <a:r>
              <a:rPr lang="en-US" dirty="0">
                <a:solidFill>
                  <a:srgbClr val="FFF8ED"/>
                </a:solidFill>
                <a:effectLst/>
              </a:rPr>
              <a:t>HLS Program Architecture – EVA distance </a:t>
            </a:r>
          </a:p>
        </p:txBody>
      </p:sp>
      <p:sp>
        <p:nvSpPr>
          <p:cNvPr id="2" name="Date Placeholder 1">
            <a:extLst>
              <a:ext uri="{FF2B5EF4-FFF2-40B4-BE49-F238E27FC236}">
                <a16:creationId xmlns:a16="http://schemas.microsoft.com/office/drawing/2014/main" id="{D12A21C0-B20F-A641-ABAE-B1814E2D2B7D}"/>
              </a:ext>
            </a:extLst>
          </p:cNvPr>
          <p:cNvSpPr>
            <a:spLocks noGrp="1"/>
          </p:cNvSpPr>
          <p:nvPr>
            <p:ph type="dt" sz="half" idx="10"/>
          </p:nvPr>
        </p:nvSpPr>
        <p:spPr/>
        <p:txBody>
          <a:bodyPr/>
          <a:lstStyle/>
          <a:p>
            <a:r>
              <a:rPr lang="en-US" dirty="0"/>
              <a:t>date</a:t>
            </a:r>
          </a:p>
        </p:txBody>
      </p:sp>
      <p:sp>
        <p:nvSpPr>
          <p:cNvPr id="6" name="Footer Placeholder 5">
            <a:extLst>
              <a:ext uri="{FF2B5EF4-FFF2-40B4-BE49-F238E27FC236}">
                <a16:creationId xmlns:a16="http://schemas.microsoft.com/office/drawing/2014/main" id="{B56437E1-2455-714A-A1E3-C7313CC5B358}"/>
              </a:ext>
            </a:extLst>
          </p:cNvPr>
          <p:cNvSpPr>
            <a:spLocks noGrp="1"/>
          </p:cNvSpPr>
          <p:nvPr>
            <p:ph type="ftr" sz="quarter" idx="11"/>
          </p:nvPr>
        </p:nvSpPr>
        <p:spPr/>
        <p:txBody>
          <a:bodyPr/>
          <a:lstStyle/>
          <a:p>
            <a:r>
              <a:rPr lang="en-US" dirty="0"/>
              <a:t>R. Weber: Artemis III SDT Report Briefing</a:t>
            </a:r>
          </a:p>
        </p:txBody>
      </p:sp>
      <p:sp>
        <p:nvSpPr>
          <p:cNvPr id="9" name="Slide Number Placeholder 8">
            <a:extLst>
              <a:ext uri="{FF2B5EF4-FFF2-40B4-BE49-F238E27FC236}">
                <a16:creationId xmlns:a16="http://schemas.microsoft.com/office/drawing/2014/main" id="{CCF6B21E-4086-2440-B8AF-5BA4505C52B9}"/>
              </a:ext>
            </a:extLst>
          </p:cNvPr>
          <p:cNvSpPr>
            <a:spLocks noGrp="1"/>
          </p:cNvSpPr>
          <p:nvPr>
            <p:ph type="sldNum" sz="quarter" idx="12"/>
          </p:nvPr>
        </p:nvSpPr>
        <p:spPr/>
        <p:txBody>
          <a:bodyPr/>
          <a:lstStyle/>
          <a:p>
            <a:fld id="{F0E796A9-ECD2-8441-A0A4-A48E6B182B42}" type="slidenum">
              <a:rPr lang="en-US" smtClean="0"/>
              <a:pPr/>
              <a:t>12</a:t>
            </a:fld>
            <a:endParaRPr lang="en-US" dirty="0"/>
          </a:p>
        </p:txBody>
      </p:sp>
    </p:spTree>
    <p:extLst>
      <p:ext uri="{BB962C8B-B14F-4D97-AF65-F5344CB8AC3E}">
        <p14:creationId xmlns:p14="http://schemas.microsoft.com/office/powerpoint/2010/main" val="1772029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339C27E-C383-7A4F-A617-3E9A067ABF71}"/>
              </a:ext>
            </a:extLst>
          </p:cNvPr>
          <p:cNvSpPr/>
          <p:nvPr/>
        </p:nvSpPr>
        <p:spPr>
          <a:xfrm>
            <a:off x="5329517" y="775062"/>
            <a:ext cx="6423211" cy="5195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3848DA3A-F8AC-2047-A722-8B2A16BCF08D}"/>
              </a:ext>
            </a:extLst>
          </p:cNvPr>
          <p:cNvSpPr>
            <a:spLocks noGrp="1"/>
          </p:cNvSpPr>
          <p:nvPr>
            <p:ph type="title"/>
          </p:nvPr>
        </p:nvSpPr>
        <p:spPr>
          <a:xfrm>
            <a:off x="296092" y="136525"/>
            <a:ext cx="11588207" cy="638538"/>
          </a:xfrm>
        </p:spPr>
        <p:txBody>
          <a:bodyPr>
            <a:normAutofit/>
          </a:bodyPr>
          <a:lstStyle/>
          <a:p>
            <a:r>
              <a:rPr lang="en-US" dirty="0">
                <a:solidFill>
                  <a:srgbClr val="FFF8ED"/>
                </a:solidFill>
                <a:effectLst/>
              </a:rPr>
              <a:t>HLS Program Architecture – EVA distance </a:t>
            </a:r>
          </a:p>
        </p:txBody>
      </p:sp>
      <p:sp>
        <p:nvSpPr>
          <p:cNvPr id="2" name="Date Placeholder 1">
            <a:extLst>
              <a:ext uri="{FF2B5EF4-FFF2-40B4-BE49-F238E27FC236}">
                <a16:creationId xmlns:a16="http://schemas.microsoft.com/office/drawing/2014/main" id="{D12A21C0-B20F-A641-ABAE-B1814E2D2B7D}"/>
              </a:ext>
            </a:extLst>
          </p:cNvPr>
          <p:cNvSpPr>
            <a:spLocks noGrp="1"/>
          </p:cNvSpPr>
          <p:nvPr>
            <p:ph type="dt" sz="half" idx="10"/>
          </p:nvPr>
        </p:nvSpPr>
        <p:spPr/>
        <p:txBody>
          <a:bodyPr/>
          <a:lstStyle/>
          <a:p>
            <a:r>
              <a:rPr lang="en-US" dirty="0"/>
              <a:t>date</a:t>
            </a:r>
          </a:p>
        </p:txBody>
      </p:sp>
      <p:sp>
        <p:nvSpPr>
          <p:cNvPr id="6" name="Footer Placeholder 5">
            <a:extLst>
              <a:ext uri="{FF2B5EF4-FFF2-40B4-BE49-F238E27FC236}">
                <a16:creationId xmlns:a16="http://schemas.microsoft.com/office/drawing/2014/main" id="{B56437E1-2455-714A-A1E3-C7313CC5B358}"/>
              </a:ext>
            </a:extLst>
          </p:cNvPr>
          <p:cNvSpPr>
            <a:spLocks noGrp="1"/>
          </p:cNvSpPr>
          <p:nvPr>
            <p:ph type="ftr" sz="quarter" idx="11"/>
          </p:nvPr>
        </p:nvSpPr>
        <p:spPr/>
        <p:txBody>
          <a:bodyPr/>
          <a:lstStyle/>
          <a:p>
            <a:r>
              <a:rPr lang="en-US" dirty="0"/>
              <a:t>R. Weber: Artemis III SDT Report Briefing</a:t>
            </a:r>
          </a:p>
        </p:txBody>
      </p:sp>
      <p:sp>
        <p:nvSpPr>
          <p:cNvPr id="9" name="Slide Number Placeholder 8">
            <a:extLst>
              <a:ext uri="{FF2B5EF4-FFF2-40B4-BE49-F238E27FC236}">
                <a16:creationId xmlns:a16="http://schemas.microsoft.com/office/drawing/2014/main" id="{CCF6B21E-4086-2440-B8AF-5BA4505C52B9}"/>
              </a:ext>
            </a:extLst>
          </p:cNvPr>
          <p:cNvSpPr>
            <a:spLocks noGrp="1"/>
          </p:cNvSpPr>
          <p:nvPr>
            <p:ph type="sldNum" sz="quarter" idx="12"/>
          </p:nvPr>
        </p:nvSpPr>
        <p:spPr/>
        <p:txBody>
          <a:bodyPr/>
          <a:lstStyle/>
          <a:p>
            <a:fld id="{F0E796A9-ECD2-8441-A0A4-A48E6B182B42}" type="slidenum">
              <a:rPr lang="en-US" smtClean="0"/>
              <a:pPr/>
              <a:t>13</a:t>
            </a:fld>
            <a:endParaRPr lang="en-US" dirty="0"/>
          </a:p>
        </p:txBody>
      </p:sp>
      <p:pic>
        <p:nvPicPr>
          <p:cNvPr id="12" name="Picture 11">
            <a:extLst>
              <a:ext uri="{FF2B5EF4-FFF2-40B4-BE49-F238E27FC236}">
                <a16:creationId xmlns:a16="http://schemas.microsoft.com/office/drawing/2014/main" id="{1586A19A-5049-2140-B53D-658030B5A2EF}"/>
              </a:ext>
            </a:extLst>
          </p:cNvPr>
          <p:cNvPicPr>
            <a:picLocks noChangeAspect="1"/>
          </p:cNvPicPr>
          <p:nvPr/>
        </p:nvPicPr>
        <p:blipFill>
          <a:blip r:embed="rId3"/>
          <a:stretch>
            <a:fillRect/>
          </a:stretch>
        </p:blipFill>
        <p:spPr>
          <a:xfrm>
            <a:off x="5685491" y="1054100"/>
            <a:ext cx="5930900" cy="4749800"/>
          </a:xfrm>
          <a:prstGeom prst="rect">
            <a:avLst/>
          </a:prstGeom>
        </p:spPr>
      </p:pic>
      <p:sp>
        <p:nvSpPr>
          <p:cNvPr id="14" name="TextBox 13">
            <a:extLst>
              <a:ext uri="{FF2B5EF4-FFF2-40B4-BE49-F238E27FC236}">
                <a16:creationId xmlns:a16="http://schemas.microsoft.com/office/drawing/2014/main" id="{BCFA8785-3DE1-4548-BC3B-EFA4ED16B996}"/>
              </a:ext>
            </a:extLst>
          </p:cNvPr>
          <p:cNvSpPr txBox="1"/>
          <p:nvPr/>
        </p:nvSpPr>
        <p:spPr>
          <a:xfrm>
            <a:off x="575609" y="1349715"/>
            <a:ext cx="4743684" cy="4431983"/>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dirty="0">
                <a:solidFill>
                  <a:srgbClr val="FFF8ED"/>
                </a:solidFill>
                <a:latin typeface="Arial" panose="020B0604020202020204" pitchFamily="34" charset="0"/>
                <a:cs typeface="Arial" panose="020B0604020202020204" pitchFamily="34" charset="0"/>
              </a:rPr>
              <a:t>Based on EVA distance trade, radial distance desires/needs for science objectives conflict with the communications and navigation radial distance capabilities</a:t>
            </a:r>
          </a:p>
          <a:p>
            <a:pPr marL="342900" indent="-342900">
              <a:spcAft>
                <a:spcPts val="1200"/>
              </a:spcAft>
              <a:buFont typeface="Arial" panose="020B0604020202020204" pitchFamily="34" charset="0"/>
              <a:buChar char="•"/>
            </a:pPr>
            <a:r>
              <a:rPr lang="en-US" dirty="0">
                <a:solidFill>
                  <a:srgbClr val="FFF8ED"/>
                </a:solidFill>
                <a:latin typeface="Arial" panose="020B0604020202020204" pitchFamily="34" charset="0"/>
                <a:cs typeface="Arial" panose="020B0604020202020204" pitchFamily="34" charset="0"/>
              </a:rPr>
              <a:t>Science/Utilization needs would ideally drive development of enhanced capabilities</a:t>
            </a:r>
          </a:p>
          <a:p>
            <a:pPr marL="342900" indent="-342900">
              <a:spcAft>
                <a:spcPts val="1200"/>
              </a:spcAft>
              <a:buFont typeface="Arial" panose="020B0604020202020204" pitchFamily="34" charset="0"/>
              <a:buChar char="•"/>
            </a:pPr>
            <a:r>
              <a:rPr lang="en-US" dirty="0">
                <a:solidFill>
                  <a:srgbClr val="FFF8ED"/>
                </a:solidFill>
                <a:latin typeface="Arial" panose="020B0604020202020204" pitchFamily="34" charset="0"/>
                <a:cs typeface="Arial" panose="020B0604020202020204" pitchFamily="34" charset="0"/>
              </a:rPr>
              <a:t>Prioritization of science objectives remains the same regardless of EVA distance capability </a:t>
            </a:r>
          </a:p>
          <a:p>
            <a:pPr marL="342900" indent="-342900">
              <a:spcAft>
                <a:spcPts val="1200"/>
              </a:spcAft>
              <a:buFont typeface="Arial" panose="020B0604020202020204" pitchFamily="34" charset="0"/>
              <a:buChar char="•"/>
            </a:pPr>
            <a:r>
              <a:rPr lang="en-US" dirty="0">
                <a:solidFill>
                  <a:srgbClr val="FFF8ED"/>
                </a:solidFill>
                <a:latin typeface="Arial" panose="020B0604020202020204" pitchFamily="34" charset="0"/>
                <a:cs typeface="Arial" panose="020B0604020202020204" pitchFamily="34" charset="0"/>
              </a:rPr>
              <a:t>Surface objectives cannot be further prioritized until HLS </a:t>
            </a:r>
            <a:r>
              <a:rPr lang="en-US" dirty="0" err="1">
                <a:solidFill>
                  <a:srgbClr val="FFF8ED"/>
                </a:solidFill>
                <a:latin typeface="Arial" panose="020B0604020202020204" pitchFamily="34" charset="0"/>
                <a:cs typeface="Arial" panose="020B0604020202020204" pitchFamily="34" charset="0"/>
              </a:rPr>
              <a:t>downmass</a:t>
            </a:r>
            <a:r>
              <a:rPr lang="en-US" dirty="0">
                <a:solidFill>
                  <a:srgbClr val="FFF8ED"/>
                </a:solidFill>
                <a:latin typeface="Arial" panose="020B0604020202020204" pitchFamily="34" charset="0"/>
                <a:cs typeface="Arial" panose="020B0604020202020204" pitchFamily="34" charset="0"/>
              </a:rPr>
              <a:t>, a landing site, and EVA capabilities are defined</a:t>
            </a:r>
            <a:endParaRPr lang="en-US" dirty="0"/>
          </a:p>
        </p:txBody>
      </p:sp>
    </p:spTree>
    <p:extLst>
      <p:ext uri="{BB962C8B-B14F-4D97-AF65-F5344CB8AC3E}">
        <p14:creationId xmlns:p14="http://schemas.microsoft.com/office/powerpoint/2010/main" val="1710939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33E62D6-1609-5B4C-A1F8-00963FE77ACB}"/>
              </a:ext>
            </a:extLst>
          </p:cNvPr>
          <p:cNvPicPr>
            <a:picLocks noChangeAspect="1"/>
          </p:cNvPicPr>
          <p:nvPr/>
        </p:nvPicPr>
        <p:blipFill>
          <a:blip r:embed="rId2"/>
          <a:stretch>
            <a:fillRect/>
          </a:stretch>
        </p:blipFill>
        <p:spPr>
          <a:xfrm>
            <a:off x="0" y="0"/>
            <a:ext cx="12192000" cy="6858000"/>
          </a:xfrm>
          <a:prstGeom prst="rect">
            <a:avLst/>
          </a:prstGeom>
        </p:spPr>
      </p:pic>
      <p:sp>
        <p:nvSpPr>
          <p:cNvPr id="2" name="object 2"/>
          <p:cNvSpPr txBox="1">
            <a:spLocks noGrp="1"/>
          </p:cNvSpPr>
          <p:nvPr>
            <p:ph type="title" idx="4294967295"/>
          </p:nvPr>
        </p:nvSpPr>
        <p:spPr>
          <a:xfrm>
            <a:off x="3586956" y="2820361"/>
            <a:ext cx="5018088" cy="320675"/>
          </a:xfrm>
          <a:prstGeom prst="rect">
            <a:avLst/>
          </a:prstGeom>
        </p:spPr>
        <p:txBody>
          <a:bodyPr vert="horz" wrap="square" lIns="0" tIns="9525" rIns="0" bIns="0" rtlCol="0" anchor="ctr">
            <a:spAutoFit/>
          </a:bodyPr>
          <a:lstStyle/>
          <a:p>
            <a:pPr marL="9525">
              <a:lnSpc>
                <a:spcPct val="100000"/>
              </a:lnSpc>
              <a:spcBef>
                <a:spcPts val="75"/>
              </a:spcBef>
            </a:pPr>
            <a:r>
              <a:rPr sz="2025" dirty="0">
                <a:latin typeface="Arial Narrow"/>
                <a:cs typeface="Arial Narrow"/>
              </a:rPr>
              <a:t>THE </a:t>
            </a:r>
            <a:r>
              <a:rPr sz="2025" spc="-4" dirty="0">
                <a:latin typeface="Arial Narrow"/>
                <a:cs typeface="Arial Narrow"/>
              </a:rPr>
              <a:t>MOON ENABLES SCIENTIFIC</a:t>
            </a:r>
            <a:r>
              <a:rPr sz="2025" spc="-19" dirty="0">
                <a:latin typeface="Arial Narrow"/>
                <a:cs typeface="Arial Narrow"/>
              </a:rPr>
              <a:t> </a:t>
            </a:r>
            <a:r>
              <a:rPr sz="2025" spc="-11" dirty="0">
                <a:latin typeface="Arial Narrow"/>
                <a:cs typeface="Arial Narrow"/>
              </a:rPr>
              <a:t>EXPLORATION</a:t>
            </a:r>
            <a:endParaRPr sz="2025" dirty="0">
              <a:latin typeface="Arial Narrow"/>
              <a:cs typeface="Arial Narrow"/>
            </a:endParaRPr>
          </a:p>
        </p:txBody>
      </p:sp>
      <p:sp>
        <p:nvSpPr>
          <p:cNvPr id="3" name="object 3"/>
          <p:cNvSpPr txBox="1"/>
          <p:nvPr/>
        </p:nvSpPr>
        <p:spPr>
          <a:xfrm>
            <a:off x="2800541" y="3363906"/>
            <a:ext cx="3132296" cy="2156840"/>
          </a:xfrm>
          <a:prstGeom prst="rect">
            <a:avLst/>
          </a:prstGeom>
        </p:spPr>
        <p:txBody>
          <a:bodyPr vert="horz" wrap="square" lIns="0" tIns="10001" rIns="0" bIns="0" rtlCol="0">
            <a:spAutoFit/>
          </a:bodyPr>
          <a:lstStyle/>
          <a:p>
            <a:pPr marL="9525">
              <a:spcBef>
                <a:spcPts val="79"/>
              </a:spcBef>
            </a:pPr>
            <a:r>
              <a:rPr sz="1500" b="1" dirty="0">
                <a:solidFill>
                  <a:srgbClr val="8BBEDB"/>
                </a:solidFill>
                <a:latin typeface="Arial"/>
                <a:cs typeface="Arial"/>
              </a:rPr>
              <a:t>A</a:t>
            </a:r>
            <a:r>
              <a:rPr sz="1500" b="1" spc="-68" dirty="0">
                <a:solidFill>
                  <a:srgbClr val="8BBEDB"/>
                </a:solidFill>
                <a:latin typeface="Arial"/>
                <a:cs typeface="Arial"/>
              </a:rPr>
              <a:t> </a:t>
            </a:r>
            <a:r>
              <a:rPr sz="1500" b="1" dirty="0">
                <a:solidFill>
                  <a:srgbClr val="8BBEDB"/>
                </a:solidFill>
                <a:latin typeface="Arial"/>
                <a:cs typeface="Arial"/>
              </a:rPr>
              <a:t>CORNERSTONE</a:t>
            </a:r>
            <a:endParaRPr sz="1500">
              <a:latin typeface="Arial"/>
              <a:cs typeface="Arial"/>
            </a:endParaRPr>
          </a:p>
          <a:p>
            <a:pPr marL="9525" marR="576739">
              <a:spcBef>
                <a:spcPts val="4"/>
              </a:spcBef>
            </a:pPr>
            <a:r>
              <a:rPr sz="1500" dirty="0">
                <a:solidFill>
                  <a:srgbClr val="E9D3C4"/>
                </a:solidFill>
                <a:latin typeface="Arial"/>
                <a:cs typeface="Arial"/>
              </a:rPr>
              <a:t>For Solar System science</a:t>
            </a:r>
            <a:r>
              <a:rPr sz="1500" spc="-94" dirty="0">
                <a:solidFill>
                  <a:srgbClr val="E9D3C4"/>
                </a:solidFill>
                <a:latin typeface="Arial"/>
                <a:cs typeface="Arial"/>
              </a:rPr>
              <a:t> </a:t>
            </a:r>
            <a:r>
              <a:rPr sz="1500" dirty="0">
                <a:solidFill>
                  <a:srgbClr val="E9D3C4"/>
                </a:solidFill>
                <a:latin typeface="Arial"/>
                <a:cs typeface="Arial"/>
              </a:rPr>
              <a:t>and  exoplanet</a:t>
            </a:r>
            <a:r>
              <a:rPr sz="1500" spc="-19" dirty="0">
                <a:solidFill>
                  <a:srgbClr val="E9D3C4"/>
                </a:solidFill>
                <a:latin typeface="Arial"/>
                <a:cs typeface="Arial"/>
              </a:rPr>
              <a:t> </a:t>
            </a:r>
            <a:r>
              <a:rPr sz="1500" dirty="0">
                <a:solidFill>
                  <a:srgbClr val="E9D3C4"/>
                </a:solidFill>
                <a:latin typeface="Arial"/>
                <a:cs typeface="Arial"/>
              </a:rPr>
              <a:t>studies</a:t>
            </a:r>
            <a:endParaRPr sz="1500">
              <a:latin typeface="Arial"/>
              <a:cs typeface="Arial"/>
            </a:endParaRPr>
          </a:p>
          <a:p>
            <a:pPr>
              <a:spcBef>
                <a:spcPts val="4"/>
              </a:spcBef>
            </a:pPr>
            <a:endParaRPr sz="1950">
              <a:latin typeface="Arial"/>
              <a:cs typeface="Arial"/>
            </a:endParaRPr>
          </a:p>
          <a:p>
            <a:pPr marL="9525">
              <a:spcBef>
                <a:spcPts val="4"/>
              </a:spcBef>
            </a:pPr>
            <a:r>
              <a:rPr sz="1500" b="1" dirty="0">
                <a:solidFill>
                  <a:srgbClr val="8BBEDB"/>
                </a:solidFill>
                <a:latin typeface="Arial"/>
                <a:cs typeface="Arial"/>
              </a:rPr>
              <a:t>A TRAINING</a:t>
            </a:r>
            <a:r>
              <a:rPr sz="1500" b="1" spc="-79" dirty="0">
                <a:solidFill>
                  <a:srgbClr val="8BBEDB"/>
                </a:solidFill>
                <a:latin typeface="Arial"/>
                <a:cs typeface="Arial"/>
              </a:rPr>
              <a:t> </a:t>
            </a:r>
            <a:r>
              <a:rPr sz="1500" b="1" spc="4" dirty="0">
                <a:solidFill>
                  <a:srgbClr val="8BBEDB"/>
                </a:solidFill>
                <a:latin typeface="Arial"/>
                <a:cs typeface="Arial"/>
              </a:rPr>
              <a:t>GROUND</a:t>
            </a:r>
            <a:endParaRPr sz="1500">
              <a:latin typeface="Arial"/>
              <a:cs typeface="Arial"/>
            </a:endParaRPr>
          </a:p>
          <a:p>
            <a:pPr marL="9525" marR="3810"/>
            <a:r>
              <a:rPr sz="1500" spc="-83" dirty="0">
                <a:solidFill>
                  <a:srgbClr val="E9D3C4"/>
                </a:solidFill>
                <a:latin typeface="Arial"/>
                <a:cs typeface="Arial"/>
              </a:rPr>
              <a:t>To </a:t>
            </a:r>
            <a:r>
              <a:rPr sz="1500" dirty="0">
                <a:solidFill>
                  <a:srgbClr val="E9D3C4"/>
                </a:solidFill>
                <a:latin typeface="Arial"/>
                <a:cs typeface="Arial"/>
              </a:rPr>
              <a:t>learn how to conduct scientific  exploration from a planetary surface,  working synergistically with crew</a:t>
            </a:r>
            <a:r>
              <a:rPr sz="1500" spc="-98" dirty="0">
                <a:solidFill>
                  <a:srgbClr val="E9D3C4"/>
                </a:solidFill>
                <a:latin typeface="Arial"/>
                <a:cs typeface="Arial"/>
              </a:rPr>
              <a:t> </a:t>
            </a:r>
            <a:r>
              <a:rPr sz="1500" dirty="0">
                <a:solidFill>
                  <a:srgbClr val="E9D3C4"/>
                </a:solidFill>
                <a:latin typeface="Arial"/>
                <a:cs typeface="Arial"/>
              </a:rPr>
              <a:t>and  robotic</a:t>
            </a:r>
            <a:r>
              <a:rPr sz="1500" spc="-23" dirty="0">
                <a:solidFill>
                  <a:srgbClr val="E9D3C4"/>
                </a:solidFill>
                <a:latin typeface="Arial"/>
                <a:cs typeface="Arial"/>
              </a:rPr>
              <a:t> </a:t>
            </a:r>
            <a:r>
              <a:rPr sz="1500" dirty="0">
                <a:solidFill>
                  <a:srgbClr val="E9D3C4"/>
                </a:solidFill>
                <a:latin typeface="Arial"/>
                <a:cs typeface="Arial"/>
              </a:rPr>
              <a:t>explorers</a:t>
            </a:r>
            <a:endParaRPr sz="1500">
              <a:latin typeface="Arial"/>
              <a:cs typeface="Arial"/>
            </a:endParaRPr>
          </a:p>
        </p:txBody>
      </p:sp>
      <p:sp>
        <p:nvSpPr>
          <p:cNvPr id="4" name="object 4"/>
          <p:cNvSpPr txBox="1"/>
          <p:nvPr/>
        </p:nvSpPr>
        <p:spPr>
          <a:xfrm>
            <a:off x="6812948" y="3375564"/>
            <a:ext cx="3023711" cy="2156840"/>
          </a:xfrm>
          <a:prstGeom prst="rect">
            <a:avLst/>
          </a:prstGeom>
        </p:spPr>
        <p:txBody>
          <a:bodyPr vert="horz" wrap="square" lIns="0" tIns="10001" rIns="0" bIns="0" rtlCol="0">
            <a:spAutoFit/>
          </a:bodyPr>
          <a:lstStyle/>
          <a:p>
            <a:pPr marL="9525">
              <a:spcBef>
                <a:spcPts val="79"/>
              </a:spcBef>
            </a:pPr>
            <a:r>
              <a:rPr sz="1500" b="1" dirty="0">
                <a:solidFill>
                  <a:srgbClr val="8BBEDB"/>
                </a:solidFill>
                <a:latin typeface="Arial"/>
                <a:cs typeface="Arial"/>
              </a:rPr>
              <a:t>A </a:t>
            </a:r>
            <a:r>
              <a:rPr sz="1500" b="1" spc="-11" dirty="0">
                <a:solidFill>
                  <a:srgbClr val="8BBEDB"/>
                </a:solidFill>
                <a:latin typeface="Arial"/>
                <a:cs typeface="Arial"/>
              </a:rPr>
              <a:t>NATURAL</a:t>
            </a:r>
            <a:r>
              <a:rPr sz="1500" b="1" spc="-113" dirty="0">
                <a:solidFill>
                  <a:srgbClr val="8BBEDB"/>
                </a:solidFill>
                <a:latin typeface="Arial"/>
                <a:cs typeface="Arial"/>
              </a:rPr>
              <a:t> </a:t>
            </a:r>
            <a:r>
              <a:rPr sz="1500" b="1" spc="-19" dirty="0">
                <a:solidFill>
                  <a:srgbClr val="8BBEDB"/>
                </a:solidFill>
                <a:latin typeface="Arial"/>
                <a:cs typeface="Arial"/>
              </a:rPr>
              <a:t>LABORATORY</a:t>
            </a:r>
            <a:endParaRPr sz="1500">
              <a:latin typeface="Arial"/>
              <a:cs typeface="Arial"/>
            </a:endParaRPr>
          </a:p>
          <a:p>
            <a:pPr marL="9525" marR="540544"/>
            <a:r>
              <a:rPr sz="1500" spc="-83" dirty="0">
                <a:solidFill>
                  <a:srgbClr val="F7E1D0"/>
                </a:solidFill>
                <a:latin typeface="Arial"/>
                <a:cs typeface="Arial"/>
              </a:rPr>
              <a:t>To </a:t>
            </a:r>
            <a:r>
              <a:rPr sz="1500" dirty="0">
                <a:solidFill>
                  <a:srgbClr val="F7E1D0"/>
                </a:solidFill>
                <a:latin typeface="Arial"/>
                <a:cs typeface="Arial"/>
              </a:rPr>
              <a:t>study planetary processes  and</a:t>
            </a:r>
            <a:r>
              <a:rPr sz="1500" spc="-15" dirty="0">
                <a:solidFill>
                  <a:srgbClr val="F7E1D0"/>
                </a:solidFill>
                <a:latin typeface="Arial"/>
                <a:cs typeface="Arial"/>
              </a:rPr>
              <a:t> </a:t>
            </a:r>
            <a:r>
              <a:rPr sz="1500" dirty="0">
                <a:solidFill>
                  <a:srgbClr val="F7E1D0"/>
                </a:solidFill>
                <a:latin typeface="Arial"/>
                <a:cs typeface="Arial"/>
              </a:rPr>
              <a:t>evolution</a:t>
            </a:r>
            <a:endParaRPr sz="1500">
              <a:latin typeface="Arial"/>
              <a:cs typeface="Arial"/>
            </a:endParaRPr>
          </a:p>
          <a:p>
            <a:pPr>
              <a:spcBef>
                <a:spcPts val="8"/>
              </a:spcBef>
            </a:pPr>
            <a:endParaRPr sz="1950">
              <a:latin typeface="Arial"/>
              <a:cs typeface="Arial"/>
            </a:endParaRPr>
          </a:p>
          <a:p>
            <a:pPr marL="9525"/>
            <a:r>
              <a:rPr sz="1500" b="1" spc="4" dirty="0">
                <a:solidFill>
                  <a:srgbClr val="8BBEDB"/>
                </a:solidFill>
                <a:latin typeface="Arial"/>
                <a:cs typeface="Arial"/>
              </a:rPr>
              <a:t>AN</a:t>
            </a:r>
            <a:r>
              <a:rPr sz="1500" b="1" spc="-15" dirty="0">
                <a:solidFill>
                  <a:srgbClr val="8BBEDB"/>
                </a:solidFill>
                <a:latin typeface="Arial"/>
                <a:cs typeface="Arial"/>
              </a:rPr>
              <a:t> </a:t>
            </a:r>
            <a:r>
              <a:rPr sz="1500" b="1" dirty="0">
                <a:solidFill>
                  <a:srgbClr val="8BBEDB"/>
                </a:solidFill>
                <a:latin typeface="Arial"/>
                <a:cs typeface="Arial"/>
              </a:rPr>
              <a:t>OPPORTUNITY</a:t>
            </a:r>
            <a:endParaRPr sz="1500">
              <a:latin typeface="Arial"/>
              <a:cs typeface="Arial"/>
            </a:endParaRPr>
          </a:p>
          <a:p>
            <a:pPr marL="9525" marR="3810"/>
            <a:r>
              <a:rPr sz="1500" spc="-83" dirty="0">
                <a:solidFill>
                  <a:srgbClr val="E9D3C4"/>
                </a:solidFill>
                <a:latin typeface="Arial"/>
                <a:cs typeface="Arial"/>
              </a:rPr>
              <a:t>To </a:t>
            </a:r>
            <a:r>
              <a:rPr sz="1500" dirty="0">
                <a:solidFill>
                  <a:srgbClr val="E9D3C4"/>
                </a:solidFill>
                <a:latin typeface="Arial"/>
                <a:cs typeface="Arial"/>
              </a:rPr>
              <a:t>use infrastructure and resources  associated with human exploration  to leverage support for</a:t>
            </a:r>
            <a:r>
              <a:rPr sz="1500" spc="-109" dirty="0">
                <a:solidFill>
                  <a:srgbClr val="E9D3C4"/>
                </a:solidFill>
                <a:latin typeface="Arial"/>
                <a:cs typeface="Arial"/>
              </a:rPr>
              <a:t> </a:t>
            </a:r>
            <a:r>
              <a:rPr sz="1500" dirty="0">
                <a:solidFill>
                  <a:srgbClr val="E9D3C4"/>
                </a:solidFill>
                <a:latin typeface="Arial"/>
                <a:cs typeface="Arial"/>
              </a:rPr>
              <a:t>autonomous  scientific</a:t>
            </a:r>
            <a:r>
              <a:rPr sz="1500" spc="-23" dirty="0">
                <a:solidFill>
                  <a:srgbClr val="E9D3C4"/>
                </a:solidFill>
                <a:latin typeface="Arial"/>
                <a:cs typeface="Arial"/>
              </a:rPr>
              <a:t> </a:t>
            </a:r>
            <a:r>
              <a:rPr sz="1500" dirty="0">
                <a:solidFill>
                  <a:srgbClr val="E9D3C4"/>
                </a:solidFill>
                <a:latin typeface="Arial"/>
                <a:cs typeface="Arial"/>
              </a:rPr>
              <a:t>investigations</a:t>
            </a:r>
            <a:endParaRPr sz="1500">
              <a:latin typeface="Arial"/>
              <a:cs typeface="Arial"/>
            </a:endParaRPr>
          </a:p>
        </p:txBody>
      </p:sp>
      <p:grpSp>
        <p:nvGrpSpPr>
          <p:cNvPr id="5" name="Group 4">
            <a:extLst>
              <a:ext uri="{FF2B5EF4-FFF2-40B4-BE49-F238E27FC236}">
                <a16:creationId xmlns:a16="http://schemas.microsoft.com/office/drawing/2014/main" id="{55F744F7-1E68-D746-8A2A-4BDFD4996CBF}"/>
              </a:ext>
            </a:extLst>
          </p:cNvPr>
          <p:cNvGrpSpPr/>
          <p:nvPr/>
        </p:nvGrpSpPr>
        <p:grpSpPr>
          <a:xfrm>
            <a:off x="4268830" y="962802"/>
            <a:ext cx="3555376" cy="1515437"/>
            <a:chOff x="3630681" y="2780017"/>
            <a:chExt cx="4740501" cy="2020583"/>
          </a:xfrm>
        </p:grpSpPr>
        <p:pic>
          <p:nvPicPr>
            <p:cNvPr id="6" name="Picture 5">
              <a:extLst>
                <a:ext uri="{FF2B5EF4-FFF2-40B4-BE49-F238E27FC236}">
                  <a16:creationId xmlns:a16="http://schemas.microsoft.com/office/drawing/2014/main" id="{9C43482A-551C-5A45-A52F-E55E2A386306}"/>
                </a:ext>
              </a:extLst>
            </p:cNvPr>
            <p:cNvPicPr>
              <a:picLocks noChangeAspect="1"/>
            </p:cNvPicPr>
            <p:nvPr/>
          </p:nvPicPr>
          <p:blipFill>
            <a:blip r:embed="rId3"/>
            <a:stretch>
              <a:fillRect/>
            </a:stretch>
          </p:blipFill>
          <p:spPr>
            <a:xfrm>
              <a:off x="3630681" y="2804262"/>
              <a:ext cx="2406437" cy="1996338"/>
            </a:xfrm>
            <a:prstGeom prst="rect">
              <a:avLst/>
            </a:prstGeom>
          </p:spPr>
        </p:pic>
        <p:pic>
          <p:nvPicPr>
            <p:cNvPr id="7" name="Picture 6">
              <a:extLst>
                <a:ext uri="{FF2B5EF4-FFF2-40B4-BE49-F238E27FC236}">
                  <a16:creationId xmlns:a16="http://schemas.microsoft.com/office/drawing/2014/main" id="{BB072759-632F-154F-9AE7-73B4F8008505}"/>
                </a:ext>
              </a:extLst>
            </p:cNvPr>
            <p:cNvPicPr>
              <a:picLocks noChangeAspect="1"/>
            </p:cNvPicPr>
            <p:nvPr/>
          </p:nvPicPr>
          <p:blipFill>
            <a:blip r:embed="rId4"/>
            <a:stretch>
              <a:fillRect/>
            </a:stretch>
          </p:blipFill>
          <p:spPr>
            <a:xfrm>
              <a:off x="6173355" y="2780017"/>
              <a:ext cx="2197827" cy="2020583"/>
            </a:xfrm>
            <a:prstGeom prst="rect">
              <a:avLst/>
            </a:prstGeom>
          </p:spPr>
        </p:pic>
      </p:grpSp>
      <p:sp>
        <p:nvSpPr>
          <p:cNvPr id="9" name="Date Placeholder 8">
            <a:extLst>
              <a:ext uri="{FF2B5EF4-FFF2-40B4-BE49-F238E27FC236}">
                <a16:creationId xmlns:a16="http://schemas.microsoft.com/office/drawing/2014/main" id="{8B35C919-FE64-904E-86A4-32D52DDB9ABD}"/>
              </a:ext>
            </a:extLst>
          </p:cNvPr>
          <p:cNvSpPr>
            <a:spLocks noGrp="1"/>
          </p:cNvSpPr>
          <p:nvPr>
            <p:ph type="dt" sz="half" idx="10"/>
          </p:nvPr>
        </p:nvSpPr>
        <p:spPr/>
        <p:txBody>
          <a:bodyPr/>
          <a:lstStyle/>
          <a:p>
            <a:r>
              <a:rPr lang="en-US"/>
              <a:t>11/20/20</a:t>
            </a:r>
          </a:p>
        </p:txBody>
      </p:sp>
      <p:sp>
        <p:nvSpPr>
          <p:cNvPr id="10" name="Footer Placeholder 9">
            <a:extLst>
              <a:ext uri="{FF2B5EF4-FFF2-40B4-BE49-F238E27FC236}">
                <a16:creationId xmlns:a16="http://schemas.microsoft.com/office/drawing/2014/main" id="{08FAC4D3-1316-5344-8D6C-5B6C8A492FBE}"/>
              </a:ext>
            </a:extLst>
          </p:cNvPr>
          <p:cNvSpPr>
            <a:spLocks noGrp="1"/>
          </p:cNvSpPr>
          <p:nvPr>
            <p:ph type="ftr" sz="quarter" idx="11"/>
          </p:nvPr>
        </p:nvSpPr>
        <p:spPr/>
        <p:txBody>
          <a:bodyPr/>
          <a:lstStyle/>
          <a:p>
            <a:r>
              <a:rPr lang="en-US" dirty="0"/>
              <a:t>R. Weber: Artemis III SDT Report Briefing</a:t>
            </a:r>
          </a:p>
        </p:txBody>
      </p:sp>
      <p:sp>
        <p:nvSpPr>
          <p:cNvPr id="11" name="Slide Number Placeholder 10">
            <a:extLst>
              <a:ext uri="{FF2B5EF4-FFF2-40B4-BE49-F238E27FC236}">
                <a16:creationId xmlns:a16="http://schemas.microsoft.com/office/drawing/2014/main" id="{43A3D09A-8960-0A40-AA0D-0092582FEF1B}"/>
              </a:ext>
            </a:extLst>
          </p:cNvPr>
          <p:cNvSpPr>
            <a:spLocks noGrp="1"/>
          </p:cNvSpPr>
          <p:nvPr>
            <p:ph type="sldNum" sz="quarter" idx="12"/>
          </p:nvPr>
        </p:nvSpPr>
        <p:spPr/>
        <p:txBody>
          <a:bodyPr/>
          <a:lstStyle/>
          <a:p>
            <a:fld id="{7E562975-ADD6-9C49-BD4D-7AB46A231056}" type="slidenum">
              <a:rPr lang="en-US" smtClean="0"/>
              <a:t>14</a:t>
            </a:fld>
            <a:endParaRPr lang="en-US"/>
          </a:p>
        </p:txBody>
      </p:sp>
    </p:spTree>
    <p:extLst>
      <p:ext uri="{BB962C8B-B14F-4D97-AF65-F5344CB8AC3E}">
        <p14:creationId xmlns:p14="http://schemas.microsoft.com/office/powerpoint/2010/main" val="1399793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22025</TotalTime>
  <Words>1201</Words>
  <Application>Microsoft Macintosh PowerPoint</Application>
  <PresentationFormat>Widescreen</PresentationFormat>
  <Paragraphs>180</Paragraphs>
  <Slides>14</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Arial Narrow</vt:lpstr>
      <vt:lpstr>Calibri</vt:lpstr>
      <vt:lpstr>Wingdings</vt:lpstr>
      <vt:lpstr>2_Office Theme</vt:lpstr>
      <vt:lpstr>Artemis III Science Objectives </vt:lpstr>
      <vt:lpstr>Artemis III Science Definition Team Membership</vt:lpstr>
      <vt:lpstr>Charge to the Committee</vt:lpstr>
      <vt:lpstr>Artemis III Science Definition Team Report </vt:lpstr>
      <vt:lpstr>Artemis Science Objectives and Traceability to Science Priorities</vt:lpstr>
      <vt:lpstr>Traceability and Prioritization</vt:lpstr>
      <vt:lpstr>Candidate Program</vt:lpstr>
      <vt:lpstr>HLS Program Architecture – mass </vt:lpstr>
      <vt:lpstr>HLS Program Architecture – mass </vt:lpstr>
      <vt:lpstr>Candidate Program: Samples</vt:lpstr>
      <vt:lpstr>Candidate Program: In situ and Deployed Science</vt:lpstr>
      <vt:lpstr>HLS Program Architecture – EVA distance </vt:lpstr>
      <vt:lpstr>HLS Program Architecture – EVA distance </vt:lpstr>
      <vt:lpstr>THE MOON ENABLES SCIENTIFIC EXPLORATION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Artemis III Science Definition Team</dc:title>
  <dc:creator>Weber, Renee C. (MSFC-ST01)</dc:creator>
  <cp:lastModifiedBy>Weber, Renee C. (MSFC-ST01)</cp:lastModifiedBy>
  <cp:revision>178</cp:revision>
  <dcterms:created xsi:type="dcterms:W3CDTF">2020-09-08T18:30:39Z</dcterms:created>
  <dcterms:modified xsi:type="dcterms:W3CDTF">2021-02-11T18:21:38Z</dcterms:modified>
</cp:coreProperties>
</file>