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4"/>
  </p:sldMasterIdLst>
  <p:notesMasterIdLst>
    <p:notesMasterId r:id="rId6"/>
  </p:notesMasterIdLst>
  <p:handoutMasterIdLst>
    <p:handoutMasterId r:id="rId7"/>
  </p:handoutMasterIdLst>
  <p:sldIdLst>
    <p:sldId id="279" r:id="rId5"/>
  </p:sldIdLst>
  <p:sldSz cx="9539288" cy="5759450"/>
  <p:notesSz cx="7010400" cy="9296400"/>
  <p:defaultTextStyle>
    <a:defPPr>
      <a:defRPr lang="en-US"/>
    </a:defPPr>
    <a:lvl1pPr marL="0" algn="l" defTabSz="872830" rtl="0" eaLnBrk="1" latinLnBrk="0" hangingPunct="1">
      <a:defRPr sz="1717" kern="1200">
        <a:solidFill>
          <a:schemeClr val="tx1"/>
        </a:solidFill>
        <a:latin typeface="+mn-lt"/>
        <a:ea typeface="+mn-ea"/>
        <a:cs typeface="+mn-cs"/>
      </a:defRPr>
    </a:lvl1pPr>
    <a:lvl2pPr marL="436415" algn="l" defTabSz="872830" rtl="0" eaLnBrk="1" latinLnBrk="0" hangingPunct="1">
      <a:defRPr sz="1717" kern="1200">
        <a:solidFill>
          <a:schemeClr val="tx1"/>
        </a:solidFill>
        <a:latin typeface="+mn-lt"/>
        <a:ea typeface="+mn-ea"/>
        <a:cs typeface="+mn-cs"/>
      </a:defRPr>
    </a:lvl2pPr>
    <a:lvl3pPr marL="872830" algn="l" defTabSz="872830" rtl="0" eaLnBrk="1" latinLnBrk="0" hangingPunct="1">
      <a:defRPr sz="1717" kern="1200">
        <a:solidFill>
          <a:schemeClr val="tx1"/>
        </a:solidFill>
        <a:latin typeface="+mn-lt"/>
        <a:ea typeface="+mn-ea"/>
        <a:cs typeface="+mn-cs"/>
      </a:defRPr>
    </a:lvl3pPr>
    <a:lvl4pPr marL="1309245" algn="l" defTabSz="872830" rtl="0" eaLnBrk="1" latinLnBrk="0" hangingPunct="1">
      <a:defRPr sz="1717" kern="1200">
        <a:solidFill>
          <a:schemeClr val="tx1"/>
        </a:solidFill>
        <a:latin typeface="+mn-lt"/>
        <a:ea typeface="+mn-ea"/>
        <a:cs typeface="+mn-cs"/>
      </a:defRPr>
    </a:lvl4pPr>
    <a:lvl5pPr marL="1745660" algn="l" defTabSz="872830" rtl="0" eaLnBrk="1" latinLnBrk="0" hangingPunct="1">
      <a:defRPr sz="1717" kern="1200">
        <a:solidFill>
          <a:schemeClr val="tx1"/>
        </a:solidFill>
        <a:latin typeface="+mn-lt"/>
        <a:ea typeface="+mn-ea"/>
        <a:cs typeface="+mn-cs"/>
      </a:defRPr>
    </a:lvl5pPr>
    <a:lvl6pPr marL="2182073" algn="l" defTabSz="872830" rtl="0" eaLnBrk="1" latinLnBrk="0" hangingPunct="1">
      <a:defRPr sz="1717" kern="1200">
        <a:solidFill>
          <a:schemeClr val="tx1"/>
        </a:solidFill>
        <a:latin typeface="+mn-lt"/>
        <a:ea typeface="+mn-ea"/>
        <a:cs typeface="+mn-cs"/>
      </a:defRPr>
    </a:lvl6pPr>
    <a:lvl7pPr marL="2618488" algn="l" defTabSz="872830" rtl="0" eaLnBrk="1" latinLnBrk="0" hangingPunct="1">
      <a:defRPr sz="1717" kern="1200">
        <a:solidFill>
          <a:schemeClr val="tx1"/>
        </a:solidFill>
        <a:latin typeface="+mn-lt"/>
        <a:ea typeface="+mn-ea"/>
        <a:cs typeface="+mn-cs"/>
      </a:defRPr>
    </a:lvl7pPr>
    <a:lvl8pPr marL="3054902" algn="l" defTabSz="872830" rtl="0" eaLnBrk="1" latinLnBrk="0" hangingPunct="1">
      <a:defRPr sz="1717" kern="1200">
        <a:solidFill>
          <a:schemeClr val="tx1"/>
        </a:solidFill>
        <a:latin typeface="+mn-lt"/>
        <a:ea typeface="+mn-ea"/>
        <a:cs typeface="+mn-cs"/>
      </a:defRPr>
    </a:lvl8pPr>
    <a:lvl9pPr marL="3491318" algn="l" defTabSz="872830" rtl="0" eaLnBrk="1" latinLnBrk="0" hangingPunct="1">
      <a:defRPr sz="171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nnell, John W. (LARC-D307)" initials="CJW(D" lastIdx="8" clrIdx="0">
    <p:extLst>
      <p:ext uri="{19B8F6BF-5375-455C-9EA6-DF929625EA0E}">
        <p15:presenceInfo xmlns:p15="http://schemas.microsoft.com/office/powerpoint/2012/main" userId="S::jwconnel@ndc.nasa.gov::2edfa315-f1ff-4132-bd2b-ab9fb810eba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68B5"/>
    <a:srgbClr val="E81A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56" autoAdjust="0"/>
    <p:restoredTop sz="94660"/>
  </p:normalViewPr>
  <p:slideViewPr>
    <p:cSldViewPr snapToGrid="0">
      <p:cViewPr>
        <p:scale>
          <a:sx n="400" d="100"/>
          <a:sy n="400" d="100"/>
        </p:scale>
        <p:origin x="-5796" y="-27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F5D3FE7-26B9-444A-A2E1-37FC712B8021}" type="datetimeFigureOut">
              <a:rPr lang="en-US" smtClean="0"/>
              <a:t>2/11/2021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D5FA2D0F-45B3-4C6B-93B9-41C906DF2615}" type="slidenum">
              <a:rPr lang="en-US" smtClean="0"/>
              <a:t>‹#›</a:t>
            </a:fld>
            <a:endParaRPr lang="en-US"/>
          </a:p>
        </p:txBody>
      </p:sp>
    </p:spTree>
    <p:extLst>
      <p:ext uri="{BB962C8B-B14F-4D97-AF65-F5344CB8AC3E}">
        <p14:creationId xmlns:p14="http://schemas.microsoft.com/office/powerpoint/2010/main" val="2604437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8E56683-48A7-43C9-8E2A-7798BE8222A5}" type="datetimeFigureOut">
              <a:rPr lang="en-US" smtClean="0"/>
              <a:t>2/11/2021</a:t>
            </a:fld>
            <a:endParaRPr lang="en-US"/>
          </a:p>
        </p:txBody>
      </p:sp>
      <p:sp>
        <p:nvSpPr>
          <p:cNvPr id="4" name="Slide Image Placeholder 3"/>
          <p:cNvSpPr>
            <a:spLocks noGrp="1" noRot="1" noChangeAspect="1"/>
          </p:cNvSpPr>
          <p:nvPr>
            <p:ph type="sldImg" idx="2"/>
          </p:nvPr>
        </p:nvSpPr>
        <p:spPr>
          <a:xfrm>
            <a:off x="908050" y="1162050"/>
            <a:ext cx="5194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F15E151-C2D9-4FE1-B557-5586A664D599}" type="slidenum">
              <a:rPr lang="en-US" smtClean="0"/>
              <a:t>‹#›</a:t>
            </a:fld>
            <a:endParaRPr lang="en-US"/>
          </a:p>
        </p:txBody>
      </p:sp>
    </p:spTree>
    <p:extLst>
      <p:ext uri="{BB962C8B-B14F-4D97-AF65-F5344CB8AC3E}">
        <p14:creationId xmlns:p14="http://schemas.microsoft.com/office/powerpoint/2010/main" val="2404155309"/>
      </p:ext>
    </p:extLst>
  </p:cSld>
  <p:clrMap bg1="lt1" tx1="dk1" bg2="lt2" tx2="dk2" accent1="accent1" accent2="accent2" accent3="accent3" accent4="accent4" accent5="accent5" accent6="accent6" hlink="hlink" folHlink="folHlink"/>
  <p:notesStyle>
    <a:lvl1pPr marL="0" algn="l" defTabSz="872830" rtl="0" eaLnBrk="1" latinLnBrk="0" hangingPunct="1">
      <a:defRPr sz="1147" kern="1200">
        <a:solidFill>
          <a:schemeClr val="tx1"/>
        </a:solidFill>
        <a:latin typeface="+mn-lt"/>
        <a:ea typeface="+mn-ea"/>
        <a:cs typeface="+mn-cs"/>
      </a:defRPr>
    </a:lvl1pPr>
    <a:lvl2pPr marL="436415" algn="l" defTabSz="872830" rtl="0" eaLnBrk="1" latinLnBrk="0" hangingPunct="1">
      <a:defRPr sz="1147" kern="1200">
        <a:solidFill>
          <a:schemeClr val="tx1"/>
        </a:solidFill>
        <a:latin typeface="+mn-lt"/>
        <a:ea typeface="+mn-ea"/>
        <a:cs typeface="+mn-cs"/>
      </a:defRPr>
    </a:lvl2pPr>
    <a:lvl3pPr marL="872830" algn="l" defTabSz="872830" rtl="0" eaLnBrk="1" latinLnBrk="0" hangingPunct="1">
      <a:defRPr sz="1147" kern="1200">
        <a:solidFill>
          <a:schemeClr val="tx1"/>
        </a:solidFill>
        <a:latin typeface="+mn-lt"/>
        <a:ea typeface="+mn-ea"/>
        <a:cs typeface="+mn-cs"/>
      </a:defRPr>
    </a:lvl3pPr>
    <a:lvl4pPr marL="1309245" algn="l" defTabSz="872830" rtl="0" eaLnBrk="1" latinLnBrk="0" hangingPunct="1">
      <a:defRPr sz="1147" kern="1200">
        <a:solidFill>
          <a:schemeClr val="tx1"/>
        </a:solidFill>
        <a:latin typeface="+mn-lt"/>
        <a:ea typeface="+mn-ea"/>
        <a:cs typeface="+mn-cs"/>
      </a:defRPr>
    </a:lvl4pPr>
    <a:lvl5pPr marL="1745660" algn="l" defTabSz="872830" rtl="0" eaLnBrk="1" latinLnBrk="0" hangingPunct="1">
      <a:defRPr sz="1147" kern="1200">
        <a:solidFill>
          <a:schemeClr val="tx1"/>
        </a:solidFill>
        <a:latin typeface="+mn-lt"/>
        <a:ea typeface="+mn-ea"/>
        <a:cs typeface="+mn-cs"/>
      </a:defRPr>
    </a:lvl5pPr>
    <a:lvl6pPr marL="2182073" algn="l" defTabSz="872830" rtl="0" eaLnBrk="1" latinLnBrk="0" hangingPunct="1">
      <a:defRPr sz="1147" kern="1200">
        <a:solidFill>
          <a:schemeClr val="tx1"/>
        </a:solidFill>
        <a:latin typeface="+mn-lt"/>
        <a:ea typeface="+mn-ea"/>
        <a:cs typeface="+mn-cs"/>
      </a:defRPr>
    </a:lvl6pPr>
    <a:lvl7pPr marL="2618488" algn="l" defTabSz="872830" rtl="0" eaLnBrk="1" latinLnBrk="0" hangingPunct="1">
      <a:defRPr sz="1147" kern="1200">
        <a:solidFill>
          <a:schemeClr val="tx1"/>
        </a:solidFill>
        <a:latin typeface="+mn-lt"/>
        <a:ea typeface="+mn-ea"/>
        <a:cs typeface="+mn-cs"/>
      </a:defRPr>
    </a:lvl7pPr>
    <a:lvl8pPr marL="3054902" algn="l" defTabSz="872830" rtl="0" eaLnBrk="1" latinLnBrk="0" hangingPunct="1">
      <a:defRPr sz="1147" kern="1200">
        <a:solidFill>
          <a:schemeClr val="tx1"/>
        </a:solidFill>
        <a:latin typeface="+mn-lt"/>
        <a:ea typeface="+mn-ea"/>
        <a:cs typeface="+mn-cs"/>
      </a:defRPr>
    </a:lvl8pPr>
    <a:lvl9pPr marL="3491318" algn="l" defTabSz="872830" rtl="0" eaLnBrk="1" latinLnBrk="0" hangingPunct="1">
      <a:defRPr sz="114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8050" y="1162050"/>
            <a:ext cx="5194300" cy="3136900"/>
          </a:xfrm>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sz="1000" dirty="0"/>
              <a:t>Test articles to isolate damage modes</a:t>
            </a:r>
          </a:p>
          <a:p>
            <a:pPr marL="174708" indent="-174708">
              <a:buFont typeface="Arial" panose="020B0604020202020204" pitchFamily="34" charset="0"/>
              <a:buChar char="•"/>
            </a:pPr>
            <a:r>
              <a:rPr lang="en-US" sz="1000" dirty="0"/>
              <a:t>NDE to monitor damage growth</a:t>
            </a:r>
          </a:p>
          <a:p>
            <a:endParaRPr lang="en-US" dirty="0"/>
          </a:p>
        </p:txBody>
      </p:sp>
      <p:sp>
        <p:nvSpPr>
          <p:cNvPr id="4" name="Slide Number Placeholder 3"/>
          <p:cNvSpPr>
            <a:spLocks noGrp="1"/>
          </p:cNvSpPr>
          <p:nvPr>
            <p:ph type="sldNum" sz="quarter" idx="5"/>
          </p:nvPr>
        </p:nvSpPr>
        <p:spPr/>
        <p:txBody>
          <a:bodyPr/>
          <a:lstStyle/>
          <a:p>
            <a:pPr>
              <a:defRPr/>
            </a:pPr>
            <a:fld id="{8C183B37-705F-4E00-9C69-F2C08F8E9E11}" type="slidenum">
              <a:rPr lang="en-US" smtClean="0"/>
              <a:pPr>
                <a:defRPr/>
              </a:pPr>
              <a:t>1</a:t>
            </a:fld>
            <a:endParaRPr lang="en-US" dirty="0"/>
          </a:p>
        </p:txBody>
      </p:sp>
    </p:spTree>
    <p:extLst>
      <p:ext uri="{BB962C8B-B14F-4D97-AF65-F5344CB8AC3E}">
        <p14:creationId xmlns:p14="http://schemas.microsoft.com/office/powerpoint/2010/main" val="9187627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15450" y="1789167"/>
            <a:ext cx="8108395" cy="1234549"/>
          </a:xfrm>
        </p:spPr>
        <p:txBody>
          <a:bodyPr/>
          <a:lstStyle/>
          <a:p>
            <a:r>
              <a:rPr lang="en-US" dirty="0"/>
              <a:t>Click to edit Master title style</a:t>
            </a:r>
          </a:p>
        </p:txBody>
      </p:sp>
      <p:sp>
        <p:nvSpPr>
          <p:cNvPr id="3" name="Subtitle 2"/>
          <p:cNvSpPr>
            <a:spLocks noGrp="1"/>
          </p:cNvSpPr>
          <p:nvPr>
            <p:ph type="subTitle" idx="1"/>
          </p:nvPr>
        </p:nvSpPr>
        <p:spPr>
          <a:xfrm>
            <a:off x="1430893" y="3263692"/>
            <a:ext cx="6677502" cy="1471859"/>
          </a:xfrm>
        </p:spPr>
        <p:txBody>
          <a:bodyPr/>
          <a:lstStyle>
            <a:lvl1pPr marL="0" indent="0" algn="ctr">
              <a:buNone/>
              <a:defRPr/>
            </a:lvl1pPr>
            <a:lvl2pPr marL="384212" indent="0" algn="ctr">
              <a:buNone/>
              <a:defRPr/>
            </a:lvl2pPr>
            <a:lvl3pPr marL="768422" indent="0" algn="ctr">
              <a:buNone/>
              <a:defRPr/>
            </a:lvl3pPr>
            <a:lvl4pPr marL="1152634" indent="0" algn="ctr">
              <a:buNone/>
              <a:defRPr/>
            </a:lvl4pPr>
            <a:lvl5pPr marL="1536845" indent="0" algn="ctr">
              <a:buNone/>
              <a:defRPr/>
            </a:lvl5pPr>
            <a:lvl6pPr marL="1921056" indent="0" algn="ctr">
              <a:buNone/>
              <a:defRPr/>
            </a:lvl6pPr>
            <a:lvl7pPr marL="2305268" indent="0" algn="ctr">
              <a:buNone/>
              <a:defRPr/>
            </a:lvl7pPr>
            <a:lvl8pPr marL="2689478" indent="0" algn="ctr">
              <a:buNone/>
              <a:defRPr/>
            </a:lvl8pPr>
            <a:lvl9pPr marL="3073690" indent="0" algn="ctr">
              <a:buNone/>
              <a:defRPr/>
            </a:lvl9pPr>
          </a:lstStyle>
          <a:p>
            <a:r>
              <a:rPr lang="en-US" dirty="0"/>
              <a:t>Click to edit Master subtitle style</a:t>
            </a:r>
          </a:p>
        </p:txBody>
      </p:sp>
      <p:pic>
        <p:nvPicPr>
          <p:cNvPr id="6" name="Picture 13" descr="NASA insigniaCMYK"/>
          <p:cNvPicPr preferRelativeResize="0">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8481024" y="127991"/>
            <a:ext cx="811502" cy="5226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7" name="Straight Connector 6"/>
          <p:cNvCxnSpPr/>
          <p:nvPr userDrawn="1"/>
        </p:nvCxnSpPr>
        <p:spPr bwMode="auto">
          <a:xfrm>
            <a:off x="238485" y="746596"/>
            <a:ext cx="8108395" cy="1334"/>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sp>
        <p:nvSpPr>
          <p:cNvPr id="9" name="Slide Number Placeholder 3"/>
          <p:cNvSpPr>
            <a:spLocks noGrp="1"/>
          </p:cNvSpPr>
          <p:nvPr>
            <p:ph type="sldNum" sz="quarter" idx="4"/>
          </p:nvPr>
        </p:nvSpPr>
        <p:spPr>
          <a:xfrm>
            <a:off x="9069537" y="5542863"/>
            <a:ext cx="414333" cy="220156"/>
          </a:xfrm>
          <a:prstGeom prst="rect">
            <a:avLst/>
          </a:prstGeom>
        </p:spPr>
        <p:txBody>
          <a:bodyPr vert="horz" lIns="91440" tIns="45720" rIns="91440" bIns="45720" rtlCol="0" anchor="ctr"/>
          <a:lstStyle>
            <a:lvl1pPr algn="r">
              <a:defRPr sz="1008">
                <a:solidFill>
                  <a:schemeClr val="tx1">
                    <a:tint val="75000"/>
                  </a:schemeClr>
                </a:solidFill>
              </a:defRPr>
            </a:lvl1pPr>
          </a:lstStyle>
          <a:p>
            <a:fld id="{04C05B9E-03CB-5142-9DF0-CE7D990CBC81}" type="slidenum">
              <a:rPr lang="en-US" smtClean="0">
                <a:solidFill>
                  <a:prstClr val="black">
                    <a:tint val="75000"/>
                  </a:prstClr>
                </a:solidFill>
              </a:rPr>
              <a:pPr/>
              <a:t>‹#›</a:t>
            </a:fld>
            <a:endParaRPr lang="en-US" dirty="0">
              <a:solidFill>
                <a:prstClr val="black">
                  <a:tint val="75000"/>
                </a:prstClr>
              </a:solidFill>
            </a:endParaRPr>
          </a:p>
        </p:txBody>
      </p:sp>
      <p:sp>
        <p:nvSpPr>
          <p:cNvPr id="12" name="Rectangle 14"/>
          <p:cNvSpPr>
            <a:spLocks noGrp="1" noChangeArrowheads="1"/>
          </p:cNvSpPr>
          <p:nvPr>
            <p:ph type="ftr" sz="quarter" idx="10"/>
          </p:nvPr>
        </p:nvSpPr>
        <p:spPr>
          <a:xfrm>
            <a:off x="4678110" y="5496187"/>
            <a:ext cx="184731" cy="247440"/>
          </a:xfrm>
          <a:prstGeom prst="rect">
            <a:avLst/>
          </a:prstGeom>
        </p:spPr>
        <p:txBody>
          <a:bodyPr/>
          <a:lstStyle>
            <a:lvl1pPr algn="ctr" fontAlgn="auto">
              <a:spcBef>
                <a:spcPts val="0"/>
              </a:spcBef>
              <a:spcAft>
                <a:spcPts val="0"/>
              </a:spcAft>
              <a:defRPr sz="1008">
                <a:solidFill>
                  <a:srgbClr val="898989"/>
                </a:solidFill>
                <a:ea typeface="ＭＳ Ｐゴシック" charset="-128"/>
              </a:defRPr>
            </a:lvl1pPr>
          </a:lstStyle>
          <a:p>
            <a:pPr>
              <a:defRPr/>
            </a:pPr>
            <a:endParaRPr lang="en-US" dirty="0"/>
          </a:p>
        </p:txBody>
      </p:sp>
    </p:spTree>
    <p:extLst>
      <p:ext uri="{BB962C8B-B14F-4D97-AF65-F5344CB8AC3E}">
        <p14:creationId xmlns:p14="http://schemas.microsoft.com/office/powerpoint/2010/main" val="2521896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0139" y="63995"/>
            <a:ext cx="9060667" cy="632671"/>
          </a:xfrm>
        </p:spPr>
        <p:txBody>
          <a:bodyPr/>
          <a:lstStyle/>
          <a:p>
            <a:r>
              <a:rPr lang="en-US" dirty="0"/>
              <a:t>Click to edit Master title style</a:t>
            </a:r>
          </a:p>
        </p:txBody>
      </p:sp>
      <p:sp>
        <p:nvSpPr>
          <p:cNvPr id="3" name="Content Placeholder 2"/>
          <p:cNvSpPr>
            <a:spLocks noGrp="1"/>
          </p:cNvSpPr>
          <p:nvPr>
            <p:ph idx="1"/>
          </p:nvPr>
        </p:nvSpPr>
        <p:spPr>
          <a:xfrm>
            <a:off x="238483" y="895915"/>
            <a:ext cx="9054043" cy="4479572"/>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3"/>
          <p:cNvSpPr>
            <a:spLocks noGrp="1"/>
          </p:cNvSpPr>
          <p:nvPr>
            <p:ph type="sldNum" sz="quarter" idx="4"/>
          </p:nvPr>
        </p:nvSpPr>
        <p:spPr>
          <a:xfrm>
            <a:off x="9069537" y="5542863"/>
            <a:ext cx="414333" cy="220156"/>
          </a:xfrm>
          <a:prstGeom prst="rect">
            <a:avLst/>
          </a:prstGeom>
        </p:spPr>
        <p:txBody>
          <a:bodyPr vert="horz" lIns="91440" tIns="45720" rIns="91440" bIns="45720" rtlCol="0" anchor="ctr"/>
          <a:lstStyle>
            <a:lvl1pPr algn="r">
              <a:defRPr sz="1008">
                <a:solidFill>
                  <a:schemeClr val="tx1">
                    <a:tint val="75000"/>
                  </a:schemeClr>
                </a:solidFill>
              </a:defRPr>
            </a:lvl1pPr>
          </a:lstStyle>
          <a:p>
            <a:fld id="{04C05B9E-03CB-5142-9DF0-CE7D990CBC8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35901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1">
    <p:spTree>
      <p:nvGrpSpPr>
        <p:cNvPr id="1" name=""/>
        <p:cNvGrpSpPr/>
        <p:nvPr/>
      </p:nvGrpSpPr>
      <p:grpSpPr>
        <a:xfrm>
          <a:off x="0" y="0"/>
          <a:ext cx="0" cy="0"/>
          <a:chOff x="0" y="0"/>
          <a:chExt cx="0" cy="0"/>
        </a:xfrm>
      </p:grpSpPr>
      <p:pic>
        <p:nvPicPr>
          <p:cNvPr id="7" name="Picture 13" descr="NASA insigniaCMYK"/>
          <p:cNvPicPr preferRelativeResize="0">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8481024" y="127991"/>
            <a:ext cx="811502" cy="5226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a:spLocks noGrp="1"/>
          </p:cNvSpPr>
          <p:nvPr>
            <p:ph type="title"/>
          </p:nvPr>
        </p:nvSpPr>
        <p:spPr>
          <a:xfrm>
            <a:off x="240139" y="63995"/>
            <a:ext cx="9060667" cy="632671"/>
          </a:xfrm>
        </p:spPr>
        <p:txBody>
          <a:bodyPr/>
          <a:lstStyle/>
          <a:p>
            <a:r>
              <a:rPr lang="en-US" dirty="0"/>
              <a:t>Click to edit Master title style</a:t>
            </a:r>
          </a:p>
        </p:txBody>
      </p:sp>
      <p:cxnSp>
        <p:nvCxnSpPr>
          <p:cNvPr id="10" name="Straight Connector 9"/>
          <p:cNvCxnSpPr/>
          <p:nvPr userDrawn="1"/>
        </p:nvCxnSpPr>
        <p:spPr bwMode="auto">
          <a:xfrm>
            <a:off x="238485" y="746596"/>
            <a:ext cx="8108395" cy="1334"/>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sp>
        <p:nvSpPr>
          <p:cNvPr id="12" name="Slide Number Placeholder 3"/>
          <p:cNvSpPr>
            <a:spLocks noGrp="1"/>
          </p:cNvSpPr>
          <p:nvPr>
            <p:ph type="sldNum" sz="quarter" idx="4"/>
          </p:nvPr>
        </p:nvSpPr>
        <p:spPr>
          <a:xfrm>
            <a:off x="9069537" y="5542863"/>
            <a:ext cx="414333" cy="220156"/>
          </a:xfrm>
          <a:prstGeom prst="rect">
            <a:avLst/>
          </a:prstGeom>
        </p:spPr>
        <p:txBody>
          <a:bodyPr vert="horz" lIns="91440" tIns="45720" rIns="91440" bIns="45720" rtlCol="0" anchor="ctr"/>
          <a:lstStyle>
            <a:lvl1pPr algn="r">
              <a:defRPr sz="1008">
                <a:solidFill>
                  <a:schemeClr val="tx1">
                    <a:tint val="75000"/>
                  </a:schemeClr>
                </a:solidFill>
              </a:defRPr>
            </a:lvl1pPr>
          </a:lstStyle>
          <a:p>
            <a:fld id="{04C05B9E-03CB-5142-9DF0-CE7D990CBC81}" type="slidenum">
              <a:rPr lang="en-US" smtClean="0">
                <a:solidFill>
                  <a:prstClr val="black">
                    <a:tint val="75000"/>
                  </a:prstClr>
                </a:solidFill>
              </a:rPr>
              <a:pPr/>
              <a:t>‹#›</a:t>
            </a:fld>
            <a:endParaRPr lang="en-US" dirty="0">
              <a:solidFill>
                <a:prstClr val="black">
                  <a:tint val="75000"/>
                </a:prstClr>
              </a:solidFill>
            </a:endParaRPr>
          </a:p>
        </p:txBody>
      </p:sp>
      <p:sp>
        <p:nvSpPr>
          <p:cNvPr id="14" name="Rectangle 14"/>
          <p:cNvSpPr>
            <a:spLocks noGrp="1" noChangeArrowheads="1"/>
          </p:cNvSpPr>
          <p:nvPr>
            <p:ph type="ftr" sz="quarter" idx="10"/>
          </p:nvPr>
        </p:nvSpPr>
        <p:spPr>
          <a:xfrm>
            <a:off x="4678110" y="5496187"/>
            <a:ext cx="184731" cy="247440"/>
          </a:xfrm>
          <a:prstGeom prst="rect">
            <a:avLst/>
          </a:prstGeom>
        </p:spPr>
        <p:txBody>
          <a:bodyPr/>
          <a:lstStyle>
            <a:lvl1pPr algn="ctr" fontAlgn="auto">
              <a:spcBef>
                <a:spcPts val="0"/>
              </a:spcBef>
              <a:spcAft>
                <a:spcPts val="0"/>
              </a:spcAft>
              <a:defRPr sz="1008">
                <a:solidFill>
                  <a:srgbClr val="898989"/>
                </a:solidFill>
                <a:ea typeface="ＭＳ Ｐゴシック" charset="-128"/>
              </a:defRPr>
            </a:lvl1pPr>
          </a:lstStyle>
          <a:p>
            <a:pPr>
              <a:defRPr/>
            </a:pPr>
            <a:endParaRPr lang="en-US" dirty="0"/>
          </a:p>
        </p:txBody>
      </p:sp>
    </p:spTree>
    <p:extLst>
      <p:ext uri="{BB962C8B-B14F-4D97-AF65-F5344CB8AC3E}">
        <p14:creationId xmlns:p14="http://schemas.microsoft.com/office/powerpoint/2010/main" val="2643495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6" name="Slide Number Placeholder 3"/>
          <p:cNvSpPr>
            <a:spLocks noGrp="1"/>
          </p:cNvSpPr>
          <p:nvPr>
            <p:ph type="sldNum" sz="quarter" idx="4"/>
          </p:nvPr>
        </p:nvSpPr>
        <p:spPr>
          <a:xfrm>
            <a:off x="9069537" y="5542863"/>
            <a:ext cx="414333" cy="220156"/>
          </a:xfrm>
          <a:prstGeom prst="rect">
            <a:avLst/>
          </a:prstGeom>
        </p:spPr>
        <p:txBody>
          <a:bodyPr vert="horz" lIns="91440" tIns="45720" rIns="91440" bIns="45720" rtlCol="0" anchor="ctr"/>
          <a:lstStyle>
            <a:lvl1pPr algn="r">
              <a:defRPr sz="1008">
                <a:solidFill>
                  <a:schemeClr val="tx1">
                    <a:tint val="75000"/>
                  </a:schemeClr>
                </a:solidFill>
              </a:defRPr>
            </a:lvl1pPr>
          </a:lstStyle>
          <a:p>
            <a:fld id="{04C05B9E-03CB-5142-9DF0-CE7D990CBC81}" type="slidenum">
              <a:rPr lang="en-US" smtClean="0">
                <a:solidFill>
                  <a:prstClr val="black">
                    <a:tint val="75000"/>
                  </a:prstClr>
                </a:solidFill>
              </a:rPr>
              <a:pPr/>
              <a:t>‹#›</a:t>
            </a:fld>
            <a:endParaRPr lang="en-US" dirty="0">
              <a:solidFill>
                <a:prstClr val="black">
                  <a:tint val="75000"/>
                </a:prstClr>
              </a:solidFill>
            </a:endParaRPr>
          </a:p>
        </p:txBody>
      </p:sp>
      <p:sp>
        <p:nvSpPr>
          <p:cNvPr id="8" name="Rectangle 14"/>
          <p:cNvSpPr>
            <a:spLocks noGrp="1" noChangeArrowheads="1"/>
          </p:cNvSpPr>
          <p:nvPr>
            <p:ph type="ftr" sz="quarter" idx="10"/>
          </p:nvPr>
        </p:nvSpPr>
        <p:spPr>
          <a:xfrm>
            <a:off x="4678110" y="5496187"/>
            <a:ext cx="184731" cy="247440"/>
          </a:xfrm>
          <a:prstGeom prst="rect">
            <a:avLst/>
          </a:prstGeom>
        </p:spPr>
        <p:txBody>
          <a:bodyPr/>
          <a:lstStyle>
            <a:lvl1pPr algn="ctr" fontAlgn="auto">
              <a:spcBef>
                <a:spcPts val="0"/>
              </a:spcBef>
              <a:spcAft>
                <a:spcPts val="0"/>
              </a:spcAft>
              <a:defRPr sz="1008">
                <a:solidFill>
                  <a:srgbClr val="898989"/>
                </a:solidFill>
                <a:ea typeface="ＭＳ Ｐゴシック" charset="-128"/>
              </a:defRPr>
            </a:lvl1pPr>
          </a:lstStyle>
          <a:p>
            <a:pPr>
              <a:defRPr/>
            </a:pPr>
            <a:endParaRPr lang="en-US" dirty="0"/>
          </a:p>
        </p:txBody>
      </p:sp>
    </p:spTree>
    <p:extLst>
      <p:ext uri="{BB962C8B-B14F-4D97-AF65-F5344CB8AC3E}">
        <p14:creationId xmlns:p14="http://schemas.microsoft.com/office/powerpoint/2010/main" val="1555885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7548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with Banner">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4092216" y="5469348"/>
            <a:ext cx="1354858" cy="247440"/>
          </a:xfrm>
        </p:spPr>
        <p:txBody>
          <a:bodyPr/>
          <a:lstStyle/>
          <a:p>
            <a:r>
              <a:rPr lang="en-US"/>
              <a:t>BOEING PROPRIETARY</a:t>
            </a:r>
            <a:endParaRPr lang="en-US" dirty="0"/>
          </a:p>
        </p:txBody>
      </p:sp>
      <p:sp>
        <p:nvSpPr>
          <p:cNvPr id="3" name="Slide Number Placeholder 2"/>
          <p:cNvSpPr>
            <a:spLocks noGrp="1"/>
          </p:cNvSpPr>
          <p:nvPr>
            <p:ph type="sldNum" sz="quarter" idx="11"/>
          </p:nvPr>
        </p:nvSpPr>
        <p:spPr/>
        <p:txBody>
          <a:bodyPr/>
          <a:lstStyle/>
          <a:p>
            <a:r>
              <a:rPr lang="en-US">
                <a:solidFill>
                  <a:prstClr val="black">
                    <a:tint val="75000"/>
                  </a:prstClr>
                </a:solidFill>
              </a:rPr>
              <a:t>Author, </a:t>
            </a:r>
            <a:fld id="{D72BAC86-7CA1-47DD-8EAD-39EA91178256}" type="datetime1">
              <a:rPr lang="en-US" smtClean="0">
                <a:solidFill>
                  <a:prstClr val="black">
                    <a:tint val="75000"/>
                  </a:prstClr>
                </a:solidFill>
              </a:rPr>
              <a:pPr/>
              <a:t>2/11/2021</a:t>
            </a:fld>
            <a:r>
              <a:rPr lang="en-US">
                <a:solidFill>
                  <a:prstClr val="black">
                    <a:tint val="75000"/>
                  </a:prstClr>
                </a:solidFill>
              </a:rPr>
              <a:t>, Filename.ppt</a:t>
            </a:r>
            <a:r>
              <a:rPr lang="en-US" sz="672">
                <a:solidFill>
                  <a:prstClr val="black">
                    <a:tint val="75000"/>
                  </a:prstClr>
                </a:solidFill>
              </a:rPr>
              <a:t> </a:t>
            </a:r>
            <a:r>
              <a:rPr lang="en-US" sz="840">
                <a:solidFill>
                  <a:prstClr val="black">
                    <a:tint val="75000"/>
                  </a:prstClr>
                </a:solidFill>
              </a:rPr>
              <a:t>| </a:t>
            </a:r>
            <a:fld id="{689318A1-174D-4DEE-8106-03A37B9BCF15}" type="slidenum">
              <a:rPr lang="en-US" sz="840" smtClean="0">
                <a:solidFill>
                  <a:prstClr val="black">
                    <a:tint val="75000"/>
                  </a:prstClr>
                </a:solidFill>
              </a:rPr>
              <a:pPr/>
              <a:t>‹#›</a:t>
            </a:fld>
            <a:endParaRPr lang="en-US" sz="840" dirty="0">
              <a:solidFill>
                <a:prstClr val="black">
                  <a:tint val="75000"/>
                </a:prstClr>
              </a:solidFill>
            </a:endParaRPr>
          </a:p>
        </p:txBody>
      </p:sp>
      <p:pic>
        <p:nvPicPr>
          <p:cNvPr id="4" name="Picture 13" descr="NASA insigniaCMYK"/>
          <p:cNvPicPr preferRelativeResize="0">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8481024" y="127991"/>
            <a:ext cx="811502" cy="5226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0788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Subtitle and Content">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20630" y="102662"/>
            <a:ext cx="8928774" cy="473288"/>
          </a:xfrm>
        </p:spPr>
        <p:txBody>
          <a:bodyPr/>
          <a:lstStyle>
            <a:lvl1pPr>
              <a:defRPr/>
            </a:lvl1pPr>
          </a:lstStyle>
          <a:p>
            <a:r>
              <a:rPr lang="en-US" dirty="0"/>
              <a:t>Title</a:t>
            </a:r>
          </a:p>
        </p:txBody>
      </p:sp>
      <p:sp>
        <p:nvSpPr>
          <p:cNvPr id="3" name="Content Placeholder 2"/>
          <p:cNvSpPr>
            <a:spLocks noGrp="1"/>
          </p:cNvSpPr>
          <p:nvPr>
            <p:ph idx="1"/>
          </p:nvPr>
        </p:nvSpPr>
        <p:spPr/>
        <p:txBody>
          <a:bodyPr/>
          <a:lstStyle>
            <a:lvl1pPr>
              <a:buClr>
                <a:srgbClr val="C00000"/>
              </a:buClr>
              <a:buFont typeface="Wingdings" pitchFamily="2" charset="2"/>
              <a:buChar char="Ø"/>
              <a:defRPr/>
            </a:lvl1pPr>
            <a:lvl2pPr>
              <a:buClr>
                <a:schemeClr val="accent1">
                  <a:lumMod val="50000"/>
                </a:schemeClr>
              </a:buClr>
              <a:buSzPct val="75000"/>
              <a:buFont typeface="Wingdings" pitchFamily="2" charset="2"/>
              <a:buChar char="v"/>
              <a:defRPr/>
            </a:lvl2pPr>
            <a:lvl3pPr>
              <a:buClr>
                <a:srgbClr val="00B050"/>
              </a:buClr>
              <a:buSzPct val="75000"/>
              <a:buFont typeface="Wingdings" pitchFamily="2" charset="2"/>
              <a:buChar char="q"/>
              <a:defRPr/>
            </a:lvl3pPr>
            <a:lvl4pPr>
              <a:buClr>
                <a:srgbClr val="FF6161"/>
              </a:buClr>
              <a:buSzPct val="100000"/>
              <a:buFont typeface="Arial" pitchFamily="34" charset="0"/>
              <a:buChar char="•"/>
              <a:defRPr/>
            </a:lvl4pPr>
            <a:lvl5pPr>
              <a:buClr>
                <a:srgbClr val="D09E00"/>
              </a:buClr>
              <a:buSzPct val="75000"/>
              <a:buFont typeface="Courier New" pitchFamily="49" charset="0"/>
              <a:buChar char="o"/>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426372" y="5561329"/>
            <a:ext cx="794941" cy="161265"/>
          </a:xfrm>
          <a:prstGeom prst="rect">
            <a:avLst/>
          </a:prstGeom>
        </p:spPr>
        <p:txBody>
          <a:bodyPr/>
          <a:lstStyle/>
          <a:p>
            <a:fld id="{6F788C42-1828-43D4-84E4-FBA39F2FCC08}" type="datetime1">
              <a:rPr lang="en-US">
                <a:solidFill>
                  <a:prstClr val="black"/>
                </a:solidFill>
              </a:rPr>
              <a:pPr/>
              <a:t>2/11/2021</a:t>
            </a:fld>
            <a:endParaRPr dirty="0">
              <a:solidFill>
                <a:prstClr val="black"/>
              </a:solidFill>
            </a:endParaRPr>
          </a:p>
        </p:txBody>
      </p:sp>
      <p:sp>
        <p:nvSpPr>
          <p:cNvPr id="6" name="Slide Number Placeholder 5"/>
          <p:cNvSpPr>
            <a:spLocks noGrp="1"/>
          </p:cNvSpPr>
          <p:nvPr>
            <p:ph type="sldNum" sz="quarter" idx="12"/>
          </p:nvPr>
        </p:nvSpPr>
        <p:spPr/>
        <p:txBody>
          <a:bodyPr/>
          <a:lstStyle/>
          <a:p>
            <a:fld id="{789DF654-7552-4B9D-9287-15EA6E658DE7}" type="slidenum">
              <a:rPr lang="en-US" smtClean="0">
                <a:solidFill>
                  <a:prstClr val="black"/>
                </a:solidFill>
              </a:rPr>
              <a:pPr/>
              <a:t>‹#›</a:t>
            </a:fld>
            <a:endParaRPr lang="en-US" dirty="0">
              <a:solidFill>
                <a:prstClr val="black"/>
              </a:solidFill>
            </a:endParaRPr>
          </a:p>
        </p:txBody>
      </p:sp>
      <p:sp>
        <p:nvSpPr>
          <p:cNvPr id="9" name="Subtitle"/>
          <p:cNvSpPr>
            <a:spLocks noGrp="1"/>
          </p:cNvSpPr>
          <p:nvPr>
            <p:ph type="body" sz="quarter" idx="13" hasCustomPrompt="1"/>
          </p:nvPr>
        </p:nvSpPr>
        <p:spPr>
          <a:xfrm>
            <a:off x="274488" y="609065"/>
            <a:ext cx="8924865" cy="460756"/>
          </a:xfrm>
        </p:spPr>
        <p:txBody>
          <a:bodyPr lIns="18288" rIns="18288">
            <a:noAutofit/>
          </a:bodyPr>
          <a:lstStyle>
            <a:lvl1pPr marL="0" indent="0">
              <a:buFontTx/>
              <a:buNone/>
              <a:defRPr sz="1848" i="1"/>
            </a:lvl1pPr>
          </a:lstStyle>
          <a:p>
            <a:pPr lvl="0"/>
            <a:r>
              <a:rPr lang="en-US" dirty="0"/>
              <a:t>Subtitle</a:t>
            </a:r>
          </a:p>
        </p:txBody>
      </p:sp>
      <p:sp>
        <p:nvSpPr>
          <p:cNvPr id="8" name="Footer Placeholder 4"/>
          <p:cNvSpPr>
            <a:spLocks noGrp="1"/>
          </p:cNvSpPr>
          <p:nvPr>
            <p:ph type="ftr" sz="quarter" idx="3"/>
          </p:nvPr>
        </p:nvSpPr>
        <p:spPr>
          <a:xfrm>
            <a:off x="2584842" y="5496188"/>
            <a:ext cx="4304383" cy="247440"/>
          </a:xfrm>
          <a:prstGeom prst="rect">
            <a:avLst/>
          </a:prstGeom>
        </p:spPr>
        <p:txBody>
          <a:bodyPr/>
          <a:lstStyle>
            <a:lvl1pPr algn="ctr">
              <a:defRPr sz="1008">
                <a:solidFill>
                  <a:schemeClr val="bg1">
                    <a:lumMod val="50000"/>
                  </a:schemeClr>
                </a:solidFill>
              </a:defRPr>
            </a:lvl1pPr>
          </a:lstStyle>
          <a:p>
            <a:pPr>
              <a:defRPr/>
            </a:pPr>
            <a:r>
              <a:rPr lang="en-US">
                <a:solidFill>
                  <a:prstClr val="white">
                    <a:lumMod val="50000"/>
                  </a:prstClr>
                </a:solidFill>
              </a:rPr>
              <a:t>Distribution authorized to ACC Members and U.S. Government Agencies Only. </a:t>
            </a:r>
            <a:endParaRPr lang="en-US" dirty="0">
              <a:solidFill>
                <a:prstClr val="white">
                  <a:lumMod val="50000"/>
                </a:prstClr>
              </a:solidFill>
            </a:endParaRPr>
          </a:p>
        </p:txBody>
      </p:sp>
    </p:spTree>
    <p:extLst>
      <p:ext uri="{BB962C8B-B14F-4D97-AF65-F5344CB8AC3E}">
        <p14:creationId xmlns:p14="http://schemas.microsoft.com/office/powerpoint/2010/main" val="2308620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0858" y="1435867"/>
            <a:ext cx="8227636" cy="2395771"/>
          </a:xfrm>
        </p:spPr>
        <p:txBody>
          <a:bodyPr anchor="b"/>
          <a:lstStyle>
            <a:lvl1pPr>
              <a:defRPr sz="5042"/>
            </a:lvl1pPr>
          </a:lstStyle>
          <a:p>
            <a:r>
              <a:rPr lang="en-US"/>
              <a:t>Click to edit Master title style</a:t>
            </a:r>
            <a:endParaRPr lang="en-US" dirty="0"/>
          </a:p>
        </p:txBody>
      </p:sp>
      <p:sp>
        <p:nvSpPr>
          <p:cNvPr id="3" name="Text Placeholder 2"/>
          <p:cNvSpPr>
            <a:spLocks noGrp="1"/>
          </p:cNvSpPr>
          <p:nvPr>
            <p:ph type="body" idx="1"/>
          </p:nvPr>
        </p:nvSpPr>
        <p:spPr>
          <a:xfrm>
            <a:off x="650858" y="3854302"/>
            <a:ext cx="8227636" cy="1259879"/>
          </a:xfrm>
        </p:spPr>
        <p:txBody>
          <a:bodyPr/>
          <a:lstStyle>
            <a:lvl1pPr marL="0" indent="0">
              <a:buNone/>
              <a:defRPr sz="2016">
                <a:solidFill>
                  <a:schemeClr val="tx1"/>
                </a:solidFill>
              </a:defRPr>
            </a:lvl1pPr>
            <a:lvl2pPr marL="384212" indent="0">
              <a:buNone/>
              <a:defRPr sz="1680">
                <a:solidFill>
                  <a:schemeClr val="tx1">
                    <a:tint val="75000"/>
                  </a:schemeClr>
                </a:solidFill>
              </a:defRPr>
            </a:lvl2pPr>
            <a:lvl3pPr marL="768422" indent="0">
              <a:buNone/>
              <a:defRPr sz="1512">
                <a:solidFill>
                  <a:schemeClr val="tx1">
                    <a:tint val="75000"/>
                  </a:schemeClr>
                </a:solidFill>
              </a:defRPr>
            </a:lvl3pPr>
            <a:lvl4pPr marL="1152634" indent="0">
              <a:buNone/>
              <a:defRPr sz="1344">
                <a:solidFill>
                  <a:schemeClr val="tx1">
                    <a:tint val="75000"/>
                  </a:schemeClr>
                </a:solidFill>
              </a:defRPr>
            </a:lvl4pPr>
            <a:lvl5pPr marL="1536845" indent="0">
              <a:buNone/>
              <a:defRPr sz="1344">
                <a:solidFill>
                  <a:schemeClr val="tx1">
                    <a:tint val="75000"/>
                  </a:schemeClr>
                </a:solidFill>
              </a:defRPr>
            </a:lvl5pPr>
            <a:lvl6pPr marL="1921056" indent="0">
              <a:buNone/>
              <a:defRPr sz="1344">
                <a:solidFill>
                  <a:schemeClr val="tx1">
                    <a:tint val="75000"/>
                  </a:schemeClr>
                </a:solidFill>
              </a:defRPr>
            </a:lvl6pPr>
            <a:lvl7pPr marL="2305268" indent="0">
              <a:buNone/>
              <a:defRPr sz="1344">
                <a:solidFill>
                  <a:schemeClr val="tx1">
                    <a:tint val="75000"/>
                  </a:schemeClr>
                </a:solidFill>
              </a:defRPr>
            </a:lvl7pPr>
            <a:lvl8pPr marL="2689478" indent="0">
              <a:buNone/>
              <a:defRPr sz="1344">
                <a:solidFill>
                  <a:schemeClr val="tx1">
                    <a:tint val="75000"/>
                  </a:schemeClr>
                </a:solidFill>
              </a:defRPr>
            </a:lvl8pPr>
            <a:lvl9pPr marL="3073690" indent="0">
              <a:buNone/>
              <a:defRPr sz="134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C2B64BE-3B18-4272-B9F1-25599E4D77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9821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517112" y="700226"/>
            <a:ext cx="8366351" cy="4636173"/>
          </a:xfrm>
        </p:spPr>
        <p:txBody>
          <a:bodyPr/>
          <a:lstStyle>
            <a:lvl1pPr>
              <a:defRPr sz="1512">
                <a:solidFill>
                  <a:srgbClr val="002060"/>
                </a:solidFill>
                <a:latin typeface="Arial" panose="020B0604020202020204" pitchFamily="34" charset="0"/>
                <a:cs typeface="Arial" panose="020B0604020202020204" pitchFamily="34" charset="0"/>
              </a:defRPr>
            </a:lvl1pPr>
            <a:lvl2pPr>
              <a:defRPr sz="1260">
                <a:solidFill>
                  <a:srgbClr val="002060"/>
                </a:solidFill>
                <a:latin typeface="Arial" panose="020B0604020202020204" pitchFamily="34" charset="0"/>
                <a:cs typeface="Arial" panose="020B0604020202020204" pitchFamily="34" charset="0"/>
              </a:defRPr>
            </a:lvl2pPr>
            <a:lvl3pPr>
              <a:defRPr sz="1134">
                <a:solidFill>
                  <a:srgbClr val="002060"/>
                </a:solidFill>
                <a:latin typeface="Arial" panose="020B0604020202020204" pitchFamily="34" charset="0"/>
                <a:cs typeface="Arial" panose="020B0604020202020204" pitchFamily="34" charset="0"/>
              </a:defRPr>
            </a:lvl3pPr>
            <a:lvl4pPr>
              <a:defRPr sz="1008">
                <a:solidFill>
                  <a:srgbClr val="002060"/>
                </a:solidFill>
                <a:latin typeface="Arial" panose="020B0604020202020204" pitchFamily="34" charset="0"/>
                <a:cs typeface="Arial" panose="020B0604020202020204" pitchFamily="34" charset="0"/>
              </a:defRPr>
            </a:lvl4pPr>
            <a:lvl5pPr>
              <a:defRPr sz="1008">
                <a:solidFill>
                  <a:srgbClr val="002060"/>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a:xfrm>
            <a:off x="540844" y="114656"/>
            <a:ext cx="8227636" cy="296734"/>
          </a:xfrm>
          <a:prstGeom prst="rect">
            <a:avLst/>
          </a:prstGeom>
        </p:spPr>
        <p:txBody>
          <a:bodyPr anchor="ctr"/>
          <a:lstStyle>
            <a:lvl1pPr>
              <a:defRPr sz="1764" b="1" baseline="0">
                <a:solidFill>
                  <a:srgbClr val="00206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5" name="Slide Number Placeholder 14"/>
          <p:cNvSpPr>
            <a:spLocks noGrp="1"/>
          </p:cNvSpPr>
          <p:nvPr>
            <p:ph type="sldNum" sz="quarter" idx="10"/>
          </p:nvPr>
        </p:nvSpPr>
        <p:spPr/>
        <p:txBody>
          <a:bodyPr/>
          <a:lstStyle/>
          <a:p>
            <a:r>
              <a:rPr lang="en-US" dirty="0">
                <a:solidFill>
                  <a:prstClr val="black">
                    <a:tint val="75000"/>
                  </a:prstClr>
                </a:solidFill>
              </a:rPr>
              <a:t>| </a:t>
            </a:r>
            <a:fld id="{FC481DB8-F4FB-4313-AB5E-F403191A86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98898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14"/>
          <p:cNvSpPr>
            <a:spLocks noGrp="1" noChangeArrowheads="1"/>
          </p:cNvSpPr>
          <p:nvPr>
            <p:ph type="ftr" sz="quarter" idx="3"/>
          </p:nvPr>
        </p:nvSpPr>
        <p:spPr>
          <a:xfrm>
            <a:off x="4677282" y="5469348"/>
            <a:ext cx="184731" cy="247440"/>
          </a:xfrm>
          <a:prstGeom prst="rect">
            <a:avLst/>
          </a:prstGeom>
        </p:spPr>
        <p:txBody>
          <a:bodyPr wrap="none" anchor="b" anchorCtr="1">
            <a:spAutoFit/>
          </a:bodyPr>
          <a:lstStyle>
            <a:lvl1pPr algn="ctr" fontAlgn="auto">
              <a:spcBef>
                <a:spcPts val="0"/>
              </a:spcBef>
              <a:spcAft>
                <a:spcPts val="0"/>
              </a:spcAft>
              <a:defRPr sz="1008">
                <a:solidFill>
                  <a:srgbClr val="898989"/>
                </a:solidFill>
                <a:ea typeface="ＭＳ Ｐゴシック" charset="-128"/>
              </a:defRPr>
            </a:lvl1pPr>
          </a:lstStyle>
          <a:p>
            <a:pPr>
              <a:defRPr/>
            </a:pPr>
            <a:endParaRPr lang="en-US" dirty="0">
              <a:latin typeface="Arial" charset="0"/>
            </a:endParaRPr>
          </a:p>
        </p:txBody>
      </p:sp>
      <p:sp>
        <p:nvSpPr>
          <p:cNvPr id="1026" name="Rectangle 12"/>
          <p:cNvSpPr>
            <a:spLocks noGrp="1" noChangeArrowheads="1"/>
          </p:cNvSpPr>
          <p:nvPr>
            <p:ph type="title"/>
          </p:nvPr>
        </p:nvSpPr>
        <p:spPr bwMode="auto">
          <a:xfrm>
            <a:off x="240139" y="63997"/>
            <a:ext cx="9060667" cy="63993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1882" tIns="50941" rIns="101882" bIns="50941" numCol="1" anchor="ctr" anchorCtr="0" compatLnSpc="1">
            <a:prstTxWarp prst="textNoShape">
              <a:avLst/>
            </a:prstTxWarp>
          </a:bodyPr>
          <a:lstStyle/>
          <a:p>
            <a:pPr lvl="0"/>
            <a:r>
              <a:rPr lang="en-US" dirty="0"/>
              <a:t>Click to edit Master title style</a:t>
            </a:r>
          </a:p>
        </p:txBody>
      </p:sp>
      <p:sp>
        <p:nvSpPr>
          <p:cNvPr id="1027" name="Rectangle 13"/>
          <p:cNvSpPr>
            <a:spLocks noGrp="1" noChangeArrowheads="1"/>
          </p:cNvSpPr>
          <p:nvPr>
            <p:ph type="body" idx="1"/>
          </p:nvPr>
        </p:nvSpPr>
        <p:spPr bwMode="auto">
          <a:xfrm>
            <a:off x="238483" y="895914"/>
            <a:ext cx="9054043" cy="4363584"/>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1882" tIns="50941" rIns="101882" bIns="50941"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3"/>
          <p:cNvSpPr>
            <a:spLocks noGrp="1"/>
          </p:cNvSpPr>
          <p:nvPr>
            <p:ph type="sldNum" sz="quarter" idx="4"/>
          </p:nvPr>
        </p:nvSpPr>
        <p:spPr>
          <a:xfrm>
            <a:off x="9069537" y="5542863"/>
            <a:ext cx="414333" cy="220156"/>
          </a:xfrm>
          <a:prstGeom prst="rect">
            <a:avLst/>
          </a:prstGeom>
        </p:spPr>
        <p:txBody>
          <a:bodyPr vert="horz" lIns="91440" tIns="45720" rIns="91440" bIns="45720" rtlCol="0" anchor="ctr"/>
          <a:lstStyle>
            <a:lvl1pPr algn="r">
              <a:defRPr sz="1008">
                <a:solidFill>
                  <a:schemeClr val="tx1">
                    <a:tint val="75000"/>
                  </a:schemeClr>
                </a:solidFill>
              </a:defRPr>
            </a:lvl1pPr>
          </a:lstStyle>
          <a:p>
            <a:pPr fontAlgn="base">
              <a:spcBef>
                <a:spcPct val="0"/>
              </a:spcBef>
              <a:spcAft>
                <a:spcPct val="0"/>
              </a:spcAft>
            </a:pPr>
            <a:fld id="{04C05B9E-03CB-5142-9DF0-CE7D990CBC81}" type="slidenum">
              <a:rPr lang="en-US" smtClean="0">
                <a:solidFill>
                  <a:prstClr val="black">
                    <a:tint val="75000"/>
                  </a:prstClr>
                </a:solidFill>
                <a:latin typeface="Arial" charset="0"/>
                <a:ea typeface="ＭＳ Ｐゴシック" charset="-128"/>
              </a:rPr>
              <a:pPr fontAlgn="base">
                <a:spcBef>
                  <a:spcPct val="0"/>
                </a:spcBef>
                <a:spcAft>
                  <a:spcPct val="0"/>
                </a:spcAft>
              </a:pPr>
              <a:t>‹#›</a:t>
            </a:fld>
            <a:endParaRPr lang="en-US" dirty="0">
              <a:solidFill>
                <a:prstClr val="black">
                  <a:tint val="75000"/>
                </a:prstClr>
              </a:solidFill>
              <a:latin typeface="Arial" charset="0"/>
              <a:ea typeface="ＭＳ Ｐゴシック" charset="-128"/>
            </a:endParaRPr>
          </a:p>
        </p:txBody>
      </p:sp>
      <p:sp>
        <p:nvSpPr>
          <p:cNvPr id="8" name="Date Placeholder 3"/>
          <p:cNvSpPr>
            <a:spLocks noGrp="1"/>
          </p:cNvSpPr>
          <p:nvPr>
            <p:ph type="dt" sz="half" idx="2"/>
          </p:nvPr>
        </p:nvSpPr>
        <p:spPr>
          <a:xfrm>
            <a:off x="238485" y="5523472"/>
            <a:ext cx="1033423" cy="220156"/>
          </a:xfrm>
          <a:prstGeom prst="rect">
            <a:avLst/>
          </a:prstGeom>
        </p:spPr>
        <p:txBody>
          <a:bodyPr/>
          <a:lstStyle>
            <a:lvl1pPr>
              <a:defRPr sz="1008"/>
            </a:lvl1pPr>
          </a:lstStyle>
          <a:p>
            <a:pPr fontAlgn="base">
              <a:spcBef>
                <a:spcPct val="0"/>
              </a:spcBef>
              <a:spcAft>
                <a:spcPct val="0"/>
              </a:spcAft>
              <a:defRPr/>
            </a:pPr>
            <a:endParaRPr lang="en-US" dirty="0">
              <a:solidFill>
                <a:prstClr val="black"/>
              </a:solidFill>
              <a:latin typeface="Arial" charset="0"/>
              <a:ea typeface="ＭＳ Ｐゴシック" charset="-128"/>
            </a:endParaRPr>
          </a:p>
        </p:txBody>
      </p:sp>
    </p:spTree>
    <p:extLst>
      <p:ext uri="{BB962C8B-B14F-4D97-AF65-F5344CB8AC3E}">
        <p14:creationId xmlns:p14="http://schemas.microsoft.com/office/powerpoint/2010/main" val="229244246"/>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Lst>
  <p:hf hdr="0" ftr="0"/>
  <p:txStyles>
    <p:titleStyle>
      <a:lvl1pPr algn="l" rtl="0" eaLnBrk="0" fontAlgn="base" hangingPunct="0">
        <a:spcBef>
          <a:spcPct val="0"/>
        </a:spcBef>
        <a:spcAft>
          <a:spcPct val="0"/>
        </a:spcAft>
        <a:defRPr sz="2354" b="1">
          <a:solidFill>
            <a:schemeClr val="tx2"/>
          </a:solidFill>
          <a:latin typeface="Calibri" panose="020F0502020204030204" pitchFamily="34" charset="0"/>
          <a:ea typeface="+mj-ea"/>
          <a:cs typeface="+mj-cs"/>
        </a:defRPr>
      </a:lvl1pPr>
      <a:lvl2pPr algn="l" rtl="0" eaLnBrk="0" fontAlgn="base" hangingPunct="0">
        <a:spcBef>
          <a:spcPct val="0"/>
        </a:spcBef>
        <a:spcAft>
          <a:spcPct val="0"/>
        </a:spcAft>
        <a:defRPr sz="2016" b="1">
          <a:solidFill>
            <a:schemeClr val="tx1"/>
          </a:solidFill>
          <a:latin typeface="Helvetica" pitchFamily="-108" charset="0"/>
          <a:ea typeface="ＭＳ Ｐゴシック" pitchFamily="-108" charset="-128"/>
          <a:cs typeface="ＭＳ Ｐゴシック" pitchFamily="-108" charset="-128"/>
        </a:defRPr>
      </a:lvl2pPr>
      <a:lvl3pPr algn="l" rtl="0" eaLnBrk="0" fontAlgn="base" hangingPunct="0">
        <a:spcBef>
          <a:spcPct val="0"/>
        </a:spcBef>
        <a:spcAft>
          <a:spcPct val="0"/>
        </a:spcAft>
        <a:defRPr sz="2016" b="1">
          <a:solidFill>
            <a:schemeClr val="tx1"/>
          </a:solidFill>
          <a:latin typeface="Helvetica" pitchFamily="-108" charset="0"/>
          <a:ea typeface="ＭＳ Ｐゴシック" pitchFamily="-108" charset="-128"/>
          <a:cs typeface="ＭＳ Ｐゴシック" pitchFamily="-108" charset="-128"/>
        </a:defRPr>
      </a:lvl3pPr>
      <a:lvl4pPr algn="l" rtl="0" eaLnBrk="0" fontAlgn="base" hangingPunct="0">
        <a:spcBef>
          <a:spcPct val="0"/>
        </a:spcBef>
        <a:spcAft>
          <a:spcPct val="0"/>
        </a:spcAft>
        <a:defRPr sz="2016" b="1">
          <a:solidFill>
            <a:schemeClr val="tx1"/>
          </a:solidFill>
          <a:latin typeface="Helvetica" pitchFamily="-108" charset="0"/>
          <a:ea typeface="ＭＳ Ｐゴシック" pitchFamily="-108" charset="-128"/>
          <a:cs typeface="ＭＳ Ｐゴシック" pitchFamily="-108" charset="-128"/>
        </a:defRPr>
      </a:lvl4pPr>
      <a:lvl5pPr algn="l" rtl="0" eaLnBrk="0" fontAlgn="base" hangingPunct="0">
        <a:spcBef>
          <a:spcPct val="0"/>
        </a:spcBef>
        <a:spcAft>
          <a:spcPct val="0"/>
        </a:spcAft>
        <a:defRPr sz="2016" b="1">
          <a:solidFill>
            <a:schemeClr val="tx1"/>
          </a:solidFill>
          <a:latin typeface="Helvetica" pitchFamily="-108" charset="0"/>
          <a:ea typeface="ＭＳ Ｐゴシック" pitchFamily="-108" charset="-128"/>
          <a:cs typeface="ＭＳ Ｐゴシック" pitchFamily="-108" charset="-128"/>
        </a:defRPr>
      </a:lvl5pPr>
      <a:lvl6pPr marL="384212" algn="l" rtl="0" fontAlgn="base">
        <a:spcBef>
          <a:spcPct val="0"/>
        </a:spcBef>
        <a:spcAft>
          <a:spcPct val="0"/>
        </a:spcAft>
        <a:defRPr sz="2354">
          <a:solidFill>
            <a:schemeClr val="tx1"/>
          </a:solidFill>
          <a:latin typeface="Helvetica" pitchFamily="-108" charset="0"/>
          <a:ea typeface="ＭＳ Ｐゴシック" pitchFamily="-108" charset="-128"/>
          <a:cs typeface="ＭＳ Ｐゴシック" pitchFamily="-108" charset="-128"/>
        </a:defRPr>
      </a:lvl6pPr>
      <a:lvl7pPr marL="768422" algn="l" rtl="0" fontAlgn="base">
        <a:spcBef>
          <a:spcPct val="0"/>
        </a:spcBef>
        <a:spcAft>
          <a:spcPct val="0"/>
        </a:spcAft>
        <a:defRPr sz="2354">
          <a:solidFill>
            <a:schemeClr val="tx1"/>
          </a:solidFill>
          <a:latin typeface="Helvetica" pitchFamily="-108" charset="0"/>
          <a:ea typeface="ＭＳ Ｐゴシック" pitchFamily="-108" charset="-128"/>
          <a:cs typeface="ＭＳ Ｐゴシック" pitchFamily="-108" charset="-128"/>
        </a:defRPr>
      </a:lvl7pPr>
      <a:lvl8pPr marL="1152634" algn="l" rtl="0" fontAlgn="base">
        <a:spcBef>
          <a:spcPct val="0"/>
        </a:spcBef>
        <a:spcAft>
          <a:spcPct val="0"/>
        </a:spcAft>
        <a:defRPr sz="2354">
          <a:solidFill>
            <a:schemeClr val="tx1"/>
          </a:solidFill>
          <a:latin typeface="Helvetica" pitchFamily="-108" charset="0"/>
          <a:ea typeface="ＭＳ Ｐゴシック" pitchFamily="-108" charset="-128"/>
          <a:cs typeface="ＭＳ Ｐゴシック" pitchFamily="-108" charset="-128"/>
        </a:defRPr>
      </a:lvl8pPr>
      <a:lvl9pPr marL="1536845" algn="l" rtl="0" fontAlgn="base">
        <a:spcBef>
          <a:spcPct val="0"/>
        </a:spcBef>
        <a:spcAft>
          <a:spcPct val="0"/>
        </a:spcAft>
        <a:defRPr sz="2354">
          <a:solidFill>
            <a:schemeClr val="tx1"/>
          </a:solidFill>
          <a:latin typeface="Helvetica" pitchFamily="-108" charset="0"/>
          <a:ea typeface="ＭＳ Ｐゴシック" pitchFamily="-108" charset="-128"/>
          <a:cs typeface="ＭＳ Ｐゴシック" pitchFamily="-108" charset="-128"/>
        </a:defRPr>
      </a:lvl9pPr>
    </p:titleStyle>
    <p:bodyStyle>
      <a:lvl1pPr marL="288158" indent="-288158" algn="l" rtl="0" eaLnBrk="0" fontAlgn="base" hangingPunct="0">
        <a:spcBef>
          <a:spcPct val="20000"/>
        </a:spcBef>
        <a:spcAft>
          <a:spcPct val="0"/>
        </a:spcAft>
        <a:buChar char="•"/>
        <a:defRPr>
          <a:solidFill>
            <a:schemeClr val="tx1"/>
          </a:solidFill>
          <a:latin typeface="Calibri" panose="020F0502020204030204" pitchFamily="34" charset="0"/>
          <a:ea typeface="+mn-ea"/>
          <a:cs typeface="+mn-cs"/>
        </a:defRPr>
      </a:lvl1pPr>
      <a:lvl2pPr marL="624344" indent="-240132" algn="l" rtl="0" eaLnBrk="0" fontAlgn="base" hangingPunct="0">
        <a:spcBef>
          <a:spcPct val="20000"/>
        </a:spcBef>
        <a:spcAft>
          <a:spcPct val="0"/>
        </a:spcAft>
        <a:buChar char="–"/>
        <a:defRPr sz="1344">
          <a:solidFill>
            <a:schemeClr val="tx1"/>
          </a:solidFill>
          <a:latin typeface="Calibri" panose="020F0502020204030204" pitchFamily="34" charset="0"/>
          <a:ea typeface="+mn-ea"/>
        </a:defRPr>
      </a:lvl2pPr>
      <a:lvl3pPr marL="960528" indent="-192106" algn="l" rtl="0" eaLnBrk="0" fontAlgn="base" hangingPunct="0">
        <a:spcBef>
          <a:spcPct val="20000"/>
        </a:spcBef>
        <a:spcAft>
          <a:spcPct val="0"/>
        </a:spcAft>
        <a:buChar char="•"/>
        <a:defRPr sz="1344">
          <a:solidFill>
            <a:schemeClr val="tx1"/>
          </a:solidFill>
          <a:latin typeface="Calibri" panose="020F0502020204030204" pitchFamily="34" charset="0"/>
          <a:ea typeface="+mn-ea"/>
        </a:defRPr>
      </a:lvl3pPr>
      <a:lvl4pPr marL="1344740" indent="-192106" algn="l" rtl="0" eaLnBrk="0" fontAlgn="base" hangingPunct="0">
        <a:spcBef>
          <a:spcPct val="20000"/>
        </a:spcBef>
        <a:spcAft>
          <a:spcPct val="0"/>
        </a:spcAft>
        <a:buChar char="–"/>
        <a:defRPr sz="1344">
          <a:solidFill>
            <a:schemeClr val="tx1"/>
          </a:solidFill>
          <a:latin typeface="Calibri" panose="020F0502020204030204" pitchFamily="34" charset="0"/>
          <a:ea typeface="+mn-ea"/>
        </a:defRPr>
      </a:lvl4pPr>
      <a:lvl5pPr marL="1728950" indent="-192106" algn="l" rtl="0" eaLnBrk="0" fontAlgn="base" hangingPunct="0">
        <a:spcBef>
          <a:spcPct val="20000"/>
        </a:spcBef>
        <a:spcAft>
          <a:spcPct val="0"/>
        </a:spcAft>
        <a:buChar char="»"/>
        <a:defRPr sz="1344">
          <a:solidFill>
            <a:schemeClr val="tx1"/>
          </a:solidFill>
          <a:latin typeface="Calibri" panose="020F0502020204030204" pitchFamily="34" charset="0"/>
          <a:ea typeface="+mn-ea"/>
        </a:defRPr>
      </a:lvl5pPr>
      <a:lvl6pPr marL="2113162" indent="-192106" algn="l" rtl="0" fontAlgn="base">
        <a:spcBef>
          <a:spcPct val="20000"/>
        </a:spcBef>
        <a:spcAft>
          <a:spcPct val="0"/>
        </a:spcAft>
        <a:buChar char="»"/>
        <a:defRPr sz="1344">
          <a:solidFill>
            <a:schemeClr val="tx1"/>
          </a:solidFill>
          <a:latin typeface="+mn-lt"/>
          <a:ea typeface="+mn-ea"/>
        </a:defRPr>
      </a:lvl6pPr>
      <a:lvl7pPr marL="2497373" indent="-192106" algn="l" rtl="0" fontAlgn="base">
        <a:spcBef>
          <a:spcPct val="20000"/>
        </a:spcBef>
        <a:spcAft>
          <a:spcPct val="0"/>
        </a:spcAft>
        <a:buChar char="»"/>
        <a:defRPr sz="1344">
          <a:solidFill>
            <a:schemeClr val="tx1"/>
          </a:solidFill>
          <a:latin typeface="+mn-lt"/>
          <a:ea typeface="+mn-ea"/>
        </a:defRPr>
      </a:lvl7pPr>
      <a:lvl8pPr marL="2881584" indent="-192106" algn="l" rtl="0" fontAlgn="base">
        <a:spcBef>
          <a:spcPct val="20000"/>
        </a:spcBef>
        <a:spcAft>
          <a:spcPct val="0"/>
        </a:spcAft>
        <a:buChar char="»"/>
        <a:defRPr sz="1344">
          <a:solidFill>
            <a:schemeClr val="tx1"/>
          </a:solidFill>
          <a:latin typeface="+mn-lt"/>
          <a:ea typeface="+mn-ea"/>
        </a:defRPr>
      </a:lvl8pPr>
      <a:lvl9pPr marL="3265796" indent="-192106" algn="l" rtl="0" fontAlgn="base">
        <a:spcBef>
          <a:spcPct val="20000"/>
        </a:spcBef>
        <a:spcAft>
          <a:spcPct val="0"/>
        </a:spcAft>
        <a:buChar char="»"/>
        <a:defRPr sz="1344">
          <a:solidFill>
            <a:schemeClr val="tx1"/>
          </a:solidFill>
          <a:latin typeface="+mn-lt"/>
          <a:ea typeface="+mn-ea"/>
        </a:defRPr>
      </a:lvl9pPr>
    </p:bodyStyle>
    <p:otherStyle>
      <a:defPPr>
        <a:defRPr lang="en-US"/>
      </a:defPPr>
      <a:lvl1pPr marL="0" algn="l" defTabSz="384212" rtl="0" eaLnBrk="1" latinLnBrk="0" hangingPunct="1">
        <a:defRPr sz="1512" kern="1200">
          <a:solidFill>
            <a:schemeClr val="tx1"/>
          </a:solidFill>
          <a:latin typeface="+mn-lt"/>
          <a:ea typeface="+mn-ea"/>
          <a:cs typeface="+mn-cs"/>
        </a:defRPr>
      </a:lvl1pPr>
      <a:lvl2pPr marL="384212" algn="l" defTabSz="384212" rtl="0" eaLnBrk="1" latinLnBrk="0" hangingPunct="1">
        <a:defRPr sz="1512" kern="1200">
          <a:solidFill>
            <a:schemeClr val="tx1"/>
          </a:solidFill>
          <a:latin typeface="+mn-lt"/>
          <a:ea typeface="+mn-ea"/>
          <a:cs typeface="+mn-cs"/>
        </a:defRPr>
      </a:lvl2pPr>
      <a:lvl3pPr marL="768422" algn="l" defTabSz="384212" rtl="0" eaLnBrk="1" latinLnBrk="0" hangingPunct="1">
        <a:defRPr sz="1512" kern="1200">
          <a:solidFill>
            <a:schemeClr val="tx1"/>
          </a:solidFill>
          <a:latin typeface="+mn-lt"/>
          <a:ea typeface="+mn-ea"/>
          <a:cs typeface="+mn-cs"/>
        </a:defRPr>
      </a:lvl3pPr>
      <a:lvl4pPr marL="1152634" algn="l" defTabSz="384212" rtl="0" eaLnBrk="1" latinLnBrk="0" hangingPunct="1">
        <a:defRPr sz="1512" kern="1200">
          <a:solidFill>
            <a:schemeClr val="tx1"/>
          </a:solidFill>
          <a:latin typeface="+mn-lt"/>
          <a:ea typeface="+mn-ea"/>
          <a:cs typeface="+mn-cs"/>
        </a:defRPr>
      </a:lvl4pPr>
      <a:lvl5pPr marL="1536845" algn="l" defTabSz="384212" rtl="0" eaLnBrk="1" latinLnBrk="0" hangingPunct="1">
        <a:defRPr sz="1512" kern="1200">
          <a:solidFill>
            <a:schemeClr val="tx1"/>
          </a:solidFill>
          <a:latin typeface="+mn-lt"/>
          <a:ea typeface="+mn-ea"/>
          <a:cs typeface="+mn-cs"/>
        </a:defRPr>
      </a:lvl5pPr>
      <a:lvl6pPr marL="1921056" algn="l" defTabSz="384212" rtl="0" eaLnBrk="1" latinLnBrk="0" hangingPunct="1">
        <a:defRPr sz="1512" kern="1200">
          <a:solidFill>
            <a:schemeClr val="tx1"/>
          </a:solidFill>
          <a:latin typeface="+mn-lt"/>
          <a:ea typeface="+mn-ea"/>
          <a:cs typeface="+mn-cs"/>
        </a:defRPr>
      </a:lvl6pPr>
      <a:lvl7pPr marL="2305268" algn="l" defTabSz="384212" rtl="0" eaLnBrk="1" latinLnBrk="0" hangingPunct="1">
        <a:defRPr sz="1512" kern="1200">
          <a:solidFill>
            <a:schemeClr val="tx1"/>
          </a:solidFill>
          <a:latin typeface="+mn-lt"/>
          <a:ea typeface="+mn-ea"/>
          <a:cs typeface="+mn-cs"/>
        </a:defRPr>
      </a:lvl7pPr>
      <a:lvl8pPr marL="2689478" algn="l" defTabSz="384212" rtl="0" eaLnBrk="1" latinLnBrk="0" hangingPunct="1">
        <a:defRPr sz="1512" kern="1200">
          <a:solidFill>
            <a:schemeClr val="tx1"/>
          </a:solidFill>
          <a:latin typeface="+mn-lt"/>
          <a:ea typeface="+mn-ea"/>
          <a:cs typeface="+mn-cs"/>
        </a:defRPr>
      </a:lvl8pPr>
      <a:lvl9pPr marL="3073690" algn="l" defTabSz="384212" rtl="0" eaLnBrk="1" latinLnBrk="0" hangingPunct="1">
        <a:defRPr sz="151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emf"/><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emf"/><Relationship Id="rId17" Type="http://schemas.openxmlformats.org/officeDocument/2006/relationships/image" Target="../media/image15.emf"/><Relationship Id="rId2" Type="http://schemas.openxmlformats.org/officeDocument/2006/relationships/notesSlide" Target="../notesSlides/notesSlide1.xml"/><Relationship Id="rId16" Type="http://schemas.openxmlformats.org/officeDocument/2006/relationships/image" Target="../media/image14.emf"/><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emf"/><Relationship Id="rId5" Type="http://schemas.openxmlformats.org/officeDocument/2006/relationships/image" Target="../media/image3.png"/><Relationship Id="rId15" Type="http://schemas.openxmlformats.org/officeDocument/2006/relationships/image" Target="../media/image13.emf"/><Relationship Id="rId10" Type="http://schemas.openxmlformats.org/officeDocument/2006/relationships/image" Target="../media/image8.emf"/><Relationship Id="rId4" Type="http://schemas.openxmlformats.org/officeDocument/2006/relationships/image" Target="../media/image2.png"/><Relationship Id="rId9" Type="http://schemas.openxmlformats.org/officeDocument/2006/relationships/image" Target="../media/image7.emf"/><Relationship Id="rId1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5684" y="109404"/>
            <a:ext cx="7207920" cy="1132757"/>
          </a:xfrm>
        </p:spPr>
        <p:txBody>
          <a:bodyPr/>
          <a:lstStyle/>
          <a:p>
            <a:pPr algn="ctr"/>
            <a:r>
              <a:rPr lang="en-US" sz="1750" dirty="0"/>
              <a:t>Machine Learning to Predict Joint Performance in Epoxy Composites Based on Process Parameters</a:t>
            </a:r>
            <a:r>
              <a:rPr lang="en-US" sz="2016" dirty="0"/>
              <a:t/>
            </a:r>
            <a:br>
              <a:rPr lang="en-US" sz="2016" dirty="0"/>
            </a:br>
            <a:r>
              <a:rPr lang="en-US" sz="1260" dirty="0"/>
              <a:t>Brennen M. Middleton</a:t>
            </a:r>
            <a:r>
              <a:rPr lang="en-US" sz="1260" baseline="30000" dirty="0"/>
              <a:t>1</a:t>
            </a:r>
            <a:r>
              <a:rPr lang="en-US" sz="1260" dirty="0"/>
              <a:t>, Tyler B. Hudson</a:t>
            </a:r>
            <a:r>
              <a:rPr lang="en-US" sz="1260" baseline="30000" dirty="0"/>
              <a:t>2</a:t>
            </a:r>
            <a:r>
              <a:rPr lang="en-US" sz="1260" dirty="0"/>
              <a:t>, Yi Lin</a:t>
            </a:r>
            <a:r>
              <a:rPr lang="en-US" sz="1260" baseline="30000" dirty="0"/>
              <a:t>3</a:t>
            </a:r>
            <a:r>
              <a:rPr lang="en-US" sz="1260" dirty="0"/>
              <a:t>, </a:t>
            </a:r>
            <a:r>
              <a:rPr lang="en-US" sz="1260" dirty="0" err="1"/>
              <a:t>Jin</a:t>
            </a:r>
            <a:r>
              <a:rPr lang="en-US" sz="1260" dirty="0"/>
              <a:t> Ho Kang</a:t>
            </a:r>
            <a:r>
              <a:rPr lang="en-US" sz="1260" baseline="30000" dirty="0"/>
              <a:t>3</a:t>
            </a:r>
            <a:r>
              <a:rPr lang="en-US" sz="1260" dirty="0"/>
              <a:t>, and Frank L. Palmieri</a:t>
            </a:r>
            <a:r>
              <a:rPr lang="en-US" sz="1260" baseline="30000" dirty="0"/>
              <a:t>2,*</a:t>
            </a:r>
            <a:br>
              <a:rPr lang="en-US" sz="1260" baseline="30000" dirty="0"/>
            </a:br>
            <a:r>
              <a:rPr lang="en-US" sz="840" baseline="30000" dirty="0"/>
              <a:t>1</a:t>
            </a:r>
            <a:r>
              <a:rPr lang="en-US" sz="840" dirty="0"/>
              <a:t>NASA Internships, Fellowships, and Scholarships Program, NASA Langley Research Center, Hampton, VA 23681</a:t>
            </a:r>
            <a:br>
              <a:rPr lang="en-US" sz="840" dirty="0"/>
            </a:br>
            <a:r>
              <a:rPr lang="en-US" sz="840" baseline="30000" dirty="0"/>
              <a:t>2</a:t>
            </a:r>
            <a:r>
              <a:rPr lang="en-US" sz="840" dirty="0"/>
              <a:t>NASA Langley Research Center, Hampton, VA 23681</a:t>
            </a:r>
            <a:br>
              <a:rPr lang="en-US" sz="840" dirty="0"/>
            </a:br>
            <a:r>
              <a:rPr lang="en-US" sz="840" baseline="30000" dirty="0"/>
              <a:t>3</a:t>
            </a:r>
            <a:r>
              <a:rPr lang="en-US" sz="840" dirty="0"/>
              <a:t>National Institute of Aerospace, 100 Exploration Way, Hampton VA 23666</a:t>
            </a:r>
            <a:br>
              <a:rPr lang="en-US" sz="840" dirty="0"/>
            </a:br>
            <a:r>
              <a:rPr lang="en-US" sz="840" baseline="30000" dirty="0"/>
              <a:t>*</a:t>
            </a:r>
            <a:r>
              <a:rPr lang="en-US" sz="840" dirty="0"/>
              <a:t>frank.l.palmieri@nasa.gov</a:t>
            </a:r>
            <a:r>
              <a:rPr lang="en-US" sz="1540" baseline="30000" dirty="0"/>
              <a:t/>
            </a:r>
            <a:br>
              <a:rPr lang="en-US" sz="1540" baseline="30000" dirty="0"/>
            </a:br>
            <a:endParaRPr lang="en-US" sz="1540" baseline="30000" dirty="0"/>
          </a:p>
        </p:txBody>
      </p:sp>
      <p:pic>
        <p:nvPicPr>
          <p:cNvPr id="10" name="Picture 13" descr="NASA insigniaCMYK">
            <a:extLst>
              <a:ext uri="{FF2B5EF4-FFF2-40B4-BE49-F238E27FC236}">
                <a16:creationId xmlns:a16="http://schemas.microsoft.com/office/drawing/2014/main" id="{AD8B787C-CD61-4B80-B207-C2F88A8B230F}"/>
              </a:ext>
            </a:extLst>
          </p:cNvPr>
          <p:cNvPicPr preferRelativeResize="0">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65927" y="247752"/>
            <a:ext cx="993386" cy="7947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a:extLst>
              <a:ext uri="{FF2B5EF4-FFF2-40B4-BE49-F238E27FC236}">
                <a16:creationId xmlns:a16="http://schemas.microsoft.com/office/drawing/2014/main" id="{649B7BA9-3152-43E0-92EB-CEB4D1CD5E0C}"/>
              </a:ext>
            </a:extLst>
          </p:cNvPr>
          <p:cNvSpPr/>
          <p:nvPr/>
        </p:nvSpPr>
        <p:spPr bwMode="auto">
          <a:xfrm>
            <a:off x="0" y="1219885"/>
            <a:ext cx="9539288" cy="45719"/>
          </a:xfrm>
          <a:prstGeom prst="rect">
            <a:avLst/>
          </a:prstGeom>
          <a:solidFill>
            <a:srgbClr val="E81A22"/>
          </a:solidFill>
          <a:ln w="9525" cap="flat" cmpd="sng" algn="ctr">
            <a:no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defTabSz="160088" eaLnBrk="0" fontAlgn="base" hangingPunct="0">
              <a:spcBef>
                <a:spcPct val="0"/>
              </a:spcBef>
              <a:spcAft>
                <a:spcPct val="0"/>
              </a:spcAft>
            </a:pPr>
            <a:endParaRPr lang="en-US" sz="175">
              <a:latin typeface="Arial Black" pitchFamily="-108" charset="0"/>
              <a:ea typeface="ＭＳ Ｐゴシック" pitchFamily="-108" charset="-128"/>
              <a:cs typeface="Arial" panose="020B0604020202020204" pitchFamily="34" charset="0"/>
            </a:endParaRPr>
          </a:p>
        </p:txBody>
      </p:sp>
      <p:sp>
        <p:nvSpPr>
          <p:cNvPr id="11" name="Rectangle 10">
            <a:extLst>
              <a:ext uri="{FF2B5EF4-FFF2-40B4-BE49-F238E27FC236}">
                <a16:creationId xmlns:a16="http://schemas.microsoft.com/office/drawing/2014/main" id="{078599B3-7E51-45F3-8C46-0C0CAA5D00EB}"/>
              </a:ext>
            </a:extLst>
          </p:cNvPr>
          <p:cNvSpPr/>
          <p:nvPr/>
        </p:nvSpPr>
        <p:spPr bwMode="auto">
          <a:xfrm>
            <a:off x="118054" y="1324319"/>
            <a:ext cx="2221325" cy="4352450"/>
          </a:xfrm>
          <a:prstGeom prst="rect">
            <a:avLst/>
          </a:prstGeom>
          <a:noFill/>
          <a:ln w="19050" cap="flat" cmpd="sng" algn="ctr">
            <a:solidFill>
              <a:srgbClr val="0F68B5"/>
            </a:solid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defTabSz="160088" eaLnBrk="0" fontAlgn="base" hangingPunct="0">
              <a:spcBef>
                <a:spcPct val="0"/>
              </a:spcBef>
              <a:spcAft>
                <a:spcPct val="0"/>
              </a:spcAft>
            </a:pPr>
            <a:endParaRPr lang="en-US" sz="175">
              <a:latin typeface="Arial Black" pitchFamily="-108" charset="0"/>
              <a:ea typeface="ＭＳ Ｐゴシック" pitchFamily="-108" charset="-128"/>
              <a:cs typeface="Arial" panose="020B0604020202020204" pitchFamily="34" charset="0"/>
            </a:endParaRPr>
          </a:p>
        </p:txBody>
      </p:sp>
      <p:sp>
        <p:nvSpPr>
          <p:cNvPr id="16" name="Rectangle 15">
            <a:extLst>
              <a:ext uri="{FF2B5EF4-FFF2-40B4-BE49-F238E27FC236}">
                <a16:creationId xmlns:a16="http://schemas.microsoft.com/office/drawing/2014/main" id="{CD9DF100-58C6-4B66-A618-9A74CC140D2D}"/>
              </a:ext>
            </a:extLst>
          </p:cNvPr>
          <p:cNvSpPr/>
          <p:nvPr/>
        </p:nvSpPr>
        <p:spPr bwMode="auto">
          <a:xfrm>
            <a:off x="128770" y="1334476"/>
            <a:ext cx="2200598" cy="159985"/>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algn="ctr" defTabSz="160088" eaLnBrk="0" fontAlgn="base" hangingPunct="0">
              <a:spcBef>
                <a:spcPct val="0"/>
              </a:spcBef>
              <a:spcAft>
                <a:spcPct val="0"/>
              </a:spcAft>
            </a:pPr>
            <a:r>
              <a:rPr lang="en-US" sz="1050" b="1" dirty="0">
                <a:latin typeface="+mj-lt"/>
                <a:ea typeface="ＭＳ Ｐゴシック" pitchFamily="-108" charset="-128"/>
                <a:cs typeface="Arial" panose="020B0604020202020204" pitchFamily="34" charset="0"/>
              </a:rPr>
              <a:t>Abstract</a:t>
            </a:r>
          </a:p>
        </p:txBody>
      </p:sp>
      <p:sp>
        <p:nvSpPr>
          <p:cNvPr id="17" name="TextBox 16">
            <a:extLst>
              <a:ext uri="{FF2B5EF4-FFF2-40B4-BE49-F238E27FC236}">
                <a16:creationId xmlns:a16="http://schemas.microsoft.com/office/drawing/2014/main" id="{8AE9CB24-C794-411F-A1CF-46E059EC6B3A}"/>
              </a:ext>
            </a:extLst>
          </p:cNvPr>
          <p:cNvSpPr txBox="1"/>
          <p:nvPr/>
        </p:nvSpPr>
        <p:spPr>
          <a:xfrm>
            <a:off x="73821" y="1473612"/>
            <a:ext cx="2291750" cy="1578894"/>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Polymer matrix composites are gaining popularity in the aerospace industry due to their high specific strength, fatigue properties, and processability. However, based on current FAA certification guidelines, manufacturers utilizing current state-of-the-art composites made with adhesive bonds commonly install redundant fasteners to guarantee the strength of these adhesively bonded composite parts.</a:t>
            </a:r>
            <a:r>
              <a:rPr lang="en-US" sz="460" baseline="30000" dirty="0">
                <a:latin typeface="Helvetica" panose="020B0604020202020204" pitchFamily="34" charset="0"/>
                <a:cs typeface="Helvetica" panose="020B0604020202020204" pitchFamily="34" charset="0"/>
              </a:rPr>
              <a:t>1,2</a:t>
            </a:r>
            <a:r>
              <a:rPr lang="en-US" sz="460" dirty="0">
                <a:latin typeface="Helvetica" panose="020B0604020202020204" pitchFamily="34" charset="0"/>
                <a:cs typeface="Helvetica" panose="020B0604020202020204" pitchFamily="34" charset="0"/>
              </a:rPr>
              <a:t> The number of fasteners in a single-aisle commercial transport aircraft is typically on the order of 10</a:t>
            </a:r>
            <a:r>
              <a:rPr lang="en-US" sz="460" baseline="30000" dirty="0">
                <a:latin typeface="Helvetica" panose="020B0604020202020204" pitchFamily="34" charset="0"/>
                <a:cs typeface="Helvetica" panose="020B0604020202020204" pitchFamily="34" charset="0"/>
              </a:rPr>
              <a:t>5</a:t>
            </a:r>
            <a:r>
              <a:rPr lang="en-US" sz="460" dirty="0">
                <a:latin typeface="Helvetica" panose="020B0604020202020204" pitchFamily="34" charset="0"/>
                <a:cs typeface="Helvetica" panose="020B0604020202020204" pitchFamily="34" charset="0"/>
              </a:rPr>
              <a:t>, which reduces manufacturing rate, increases cost tremendously, and reduces the advantage of the specific strength composites provide. Due to this, the Adhesive Free Bonding of Composites (</a:t>
            </a:r>
            <a:r>
              <a:rPr lang="en-US" sz="460" dirty="0" err="1">
                <a:latin typeface="Helvetica" panose="020B0604020202020204" pitchFamily="34" charset="0"/>
                <a:cs typeface="Helvetica" panose="020B0604020202020204" pitchFamily="34" charset="0"/>
              </a:rPr>
              <a:t>AERoBOND</a:t>
            </a:r>
            <a:r>
              <a:rPr lang="en-US" sz="460" dirty="0">
                <a:latin typeface="Helvetica" panose="020B0604020202020204" pitchFamily="34" charset="0"/>
                <a:cs typeface="Helvetica" panose="020B0604020202020204" pitchFamily="34" charset="0"/>
              </a:rPr>
              <a:t>) project at NASA Langley Research Center has developed a novel assembly process to manufacture complex composite parts without the use of adhesives and fasteners.</a:t>
            </a:r>
            <a:r>
              <a:rPr lang="en-US" sz="460" baseline="30000" dirty="0">
                <a:latin typeface="Helvetica" panose="020B0604020202020204" pitchFamily="34" charset="0"/>
                <a:cs typeface="Helvetica" panose="020B0604020202020204" pitchFamily="34" charset="0"/>
              </a:rPr>
              <a:t>1</a:t>
            </a:r>
            <a:r>
              <a:rPr lang="en-US" sz="460" dirty="0">
                <a:latin typeface="Helvetica" panose="020B0604020202020204" pitchFamily="34" charset="0"/>
                <a:cs typeface="Helvetica" panose="020B0604020202020204" pitchFamily="34" charset="0"/>
              </a:rPr>
              <a:t> However, optimization of the process is currently challenging due to the complex and interdependent process parameters. To assist with the optimization, four machine learning algorithms utilizing gradient boosting decision trees were created to provide predictions for the mechanical and characterization properties of the composite parts. Approximately 200 random states from each algorithm were tested, and the models from each state were isolated and analyzed based on their accuracy, a validation process, and their feature importance. This analysis concluded that the models created from the machine learning algorithms could accelerate a parametric study for the </a:t>
            </a:r>
            <a:r>
              <a:rPr lang="en-US" sz="460" dirty="0" err="1">
                <a:latin typeface="Helvetica" panose="020B0604020202020204" pitchFamily="34" charset="0"/>
                <a:cs typeface="Helvetica" panose="020B0604020202020204" pitchFamily="34" charset="0"/>
              </a:rPr>
              <a:t>AERoBOND</a:t>
            </a:r>
            <a:r>
              <a:rPr lang="en-US" sz="460" dirty="0">
                <a:latin typeface="Helvetica" panose="020B0604020202020204" pitchFamily="34" charset="0"/>
                <a:cs typeface="Helvetica" panose="020B0604020202020204" pitchFamily="34" charset="0"/>
              </a:rPr>
              <a:t> process by rapidly optimizing process parameters to achieve desired performance characteristics.</a:t>
            </a:r>
          </a:p>
        </p:txBody>
      </p:sp>
      <p:sp>
        <p:nvSpPr>
          <p:cNvPr id="18" name="Rectangle 17">
            <a:extLst>
              <a:ext uri="{FF2B5EF4-FFF2-40B4-BE49-F238E27FC236}">
                <a16:creationId xmlns:a16="http://schemas.microsoft.com/office/drawing/2014/main" id="{2A8F05A4-2B38-49A9-8D31-C9DCC3614118}"/>
              </a:ext>
            </a:extLst>
          </p:cNvPr>
          <p:cNvSpPr/>
          <p:nvPr/>
        </p:nvSpPr>
        <p:spPr bwMode="auto">
          <a:xfrm>
            <a:off x="4842364" y="1319873"/>
            <a:ext cx="2221325" cy="4352450"/>
          </a:xfrm>
          <a:prstGeom prst="rect">
            <a:avLst/>
          </a:prstGeom>
          <a:noFill/>
          <a:ln w="19050" cap="flat" cmpd="sng" algn="ctr">
            <a:solidFill>
              <a:srgbClr val="0F68B5"/>
            </a:solid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defTabSz="160088" eaLnBrk="0" fontAlgn="base" hangingPunct="0">
              <a:spcBef>
                <a:spcPct val="0"/>
              </a:spcBef>
              <a:spcAft>
                <a:spcPct val="0"/>
              </a:spcAft>
            </a:pPr>
            <a:endParaRPr lang="en-US" sz="175">
              <a:latin typeface="Arial Black" pitchFamily="-108" charset="0"/>
              <a:ea typeface="ＭＳ Ｐゴシック" pitchFamily="-108" charset="-128"/>
              <a:cs typeface="Arial" panose="020B0604020202020204" pitchFamily="34" charset="0"/>
            </a:endParaRPr>
          </a:p>
        </p:txBody>
      </p:sp>
      <p:sp>
        <p:nvSpPr>
          <p:cNvPr id="19" name="Rectangle 18">
            <a:extLst>
              <a:ext uri="{FF2B5EF4-FFF2-40B4-BE49-F238E27FC236}">
                <a16:creationId xmlns:a16="http://schemas.microsoft.com/office/drawing/2014/main" id="{1A7701D9-52D3-4BED-8A61-BCD39783C364}"/>
              </a:ext>
            </a:extLst>
          </p:cNvPr>
          <p:cNvSpPr/>
          <p:nvPr/>
        </p:nvSpPr>
        <p:spPr bwMode="auto">
          <a:xfrm>
            <a:off x="2474608" y="1319873"/>
            <a:ext cx="2221325" cy="4352450"/>
          </a:xfrm>
          <a:prstGeom prst="rect">
            <a:avLst/>
          </a:prstGeom>
          <a:noFill/>
          <a:ln w="19050" cap="flat" cmpd="sng" algn="ctr">
            <a:solidFill>
              <a:srgbClr val="0F68B5"/>
            </a:solid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defTabSz="160088" eaLnBrk="0" fontAlgn="base" hangingPunct="0">
              <a:spcBef>
                <a:spcPct val="0"/>
              </a:spcBef>
              <a:spcAft>
                <a:spcPct val="0"/>
              </a:spcAft>
            </a:pPr>
            <a:endParaRPr lang="en-US" sz="175">
              <a:latin typeface="Arial Black" pitchFamily="-108" charset="0"/>
              <a:ea typeface="ＭＳ Ｐゴシック" pitchFamily="-108" charset="-128"/>
              <a:cs typeface="Arial" panose="020B0604020202020204" pitchFamily="34" charset="0"/>
            </a:endParaRPr>
          </a:p>
        </p:txBody>
      </p:sp>
      <p:sp>
        <p:nvSpPr>
          <p:cNvPr id="26" name="Rectangle 25">
            <a:extLst>
              <a:ext uri="{FF2B5EF4-FFF2-40B4-BE49-F238E27FC236}">
                <a16:creationId xmlns:a16="http://schemas.microsoft.com/office/drawing/2014/main" id="{9A5CE870-A07F-44C7-B023-29397FA5A1B0}"/>
              </a:ext>
            </a:extLst>
          </p:cNvPr>
          <p:cNvSpPr/>
          <p:nvPr/>
        </p:nvSpPr>
        <p:spPr bwMode="auto">
          <a:xfrm>
            <a:off x="7198918" y="1324319"/>
            <a:ext cx="2221325" cy="4352450"/>
          </a:xfrm>
          <a:prstGeom prst="rect">
            <a:avLst/>
          </a:prstGeom>
          <a:noFill/>
          <a:ln w="19050" cap="flat" cmpd="sng" algn="ctr">
            <a:solidFill>
              <a:srgbClr val="0F68B5"/>
            </a:solid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defTabSz="160088" eaLnBrk="0" fontAlgn="base" hangingPunct="0">
              <a:spcBef>
                <a:spcPct val="0"/>
              </a:spcBef>
              <a:spcAft>
                <a:spcPct val="0"/>
              </a:spcAft>
            </a:pPr>
            <a:endParaRPr lang="en-US" sz="175">
              <a:latin typeface="Arial Black" pitchFamily="-108" charset="0"/>
              <a:ea typeface="ＭＳ Ｐゴシック" pitchFamily="-108" charset="-128"/>
              <a:cs typeface="Arial" panose="020B0604020202020204" pitchFamily="34" charset="0"/>
            </a:endParaRPr>
          </a:p>
        </p:txBody>
      </p:sp>
      <p:sp>
        <p:nvSpPr>
          <p:cNvPr id="27" name="Rectangle 26">
            <a:extLst>
              <a:ext uri="{FF2B5EF4-FFF2-40B4-BE49-F238E27FC236}">
                <a16:creationId xmlns:a16="http://schemas.microsoft.com/office/drawing/2014/main" id="{38CDF3A7-DB2F-4B85-889D-E24F8C45F7D2}"/>
              </a:ext>
            </a:extLst>
          </p:cNvPr>
          <p:cNvSpPr/>
          <p:nvPr/>
        </p:nvSpPr>
        <p:spPr bwMode="auto">
          <a:xfrm>
            <a:off x="127579" y="3033281"/>
            <a:ext cx="2200598" cy="159985"/>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algn="ctr" defTabSz="160088" eaLnBrk="0" fontAlgn="base" hangingPunct="0">
              <a:spcBef>
                <a:spcPct val="0"/>
              </a:spcBef>
              <a:spcAft>
                <a:spcPct val="0"/>
              </a:spcAft>
            </a:pPr>
            <a:r>
              <a:rPr lang="en-US" sz="1050" b="1" dirty="0">
                <a:latin typeface="+mj-lt"/>
                <a:ea typeface="ＭＳ Ｐゴシック" pitchFamily="-108" charset="-128"/>
                <a:cs typeface="Arial" panose="020B0604020202020204" pitchFamily="34" charset="0"/>
              </a:rPr>
              <a:t>Challenge</a:t>
            </a:r>
          </a:p>
        </p:txBody>
      </p:sp>
      <p:pic>
        <p:nvPicPr>
          <p:cNvPr id="3" name="Picture 2">
            <a:extLst>
              <a:ext uri="{FF2B5EF4-FFF2-40B4-BE49-F238E27FC236}">
                <a16:creationId xmlns:a16="http://schemas.microsoft.com/office/drawing/2014/main" id="{044B21A8-C3BE-4BCB-BEB5-EFC5E0108DC2}"/>
              </a:ext>
            </a:extLst>
          </p:cNvPr>
          <p:cNvPicPr>
            <a:picLocks noChangeAspect="1"/>
          </p:cNvPicPr>
          <p:nvPr/>
        </p:nvPicPr>
        <p:blipFill>
          <a:blip r:embed="rId4"/>
          <a:stretch>
            <a:fillRect/>
          </a:stretch>
        </p:blipFill>
        <p:spPr>
          <a:xfrm>
            <a:off x="153905" y="3826187"/>
            <a:ext cx="2147945" cy="1338759"/>
          </a:xfrm>
          <a:prstGeom prst="rect">
            <a:avLst/>
          </a:prstGeom>
        </p:spPr>
      </p:pic>
      <p:sp>
        <p:nvSpPr>
          <p:cNvPr id="32" name="TextBox 31">
            <a:extLst>
              <a:ext uri="{FF2B5EF4-FFF2-40B4-BE49-F238E27FC236}">
                <a16:creationId xmlns:a16="http://schemas.microsoft.com/office/drawing/2014/main" id="{72406BC7-FC3D-4019-BDC7-E56D857D4ED9}"/>
              </a:ext>
            </a:extLst>
          </p:cNvPr>
          <p:cNvSpPr txBox="1"/>
          <p:nvPr/>
        </p:nvSpPr>
        <p:spPr>
          <a:xfrm>
            <a:off x="73820" y="3176267"/>
            <a:ext cx="2291750" cy="658642"/>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Unlike co-cure processing, which is limited to parts with simple designs, the </a:t>
            </a:r>
            <a:r>
              <a:rPr lang="en-US" sz="460" dirty="0" err="1">
                <a:latin typeface="Helvetica" panose="020B0604020202020204" pitchFamily="34" charset="0"/>
                <a:cs typeface="Helvetica" panose="020B0604020202020204" pitchFamily="34" charset="0"/>
              </a:rPr>
              <a:t>AERoBOND</a:t>
            </a:r>
            <a:r>
              <a:rPr lang="en-US" sz="460" dirty="0">
                <a:latin typeface="Helvetica" panose="020B0604020202020204" pitchFamily="34" charset="0"/>
                <a:cs typeface="Helvetica" panose="020B0604020202020204" pitchFamily="34" charset="0"/>
              </a:rPr>
              <a:t> method would allow for complex parts to be manufactured without the use of adhesives. This is done by joining and curing two partially cured composite surfaces, resulting in a monolithic composite structure with no visible interface. This potentially reduces the number of fasteners dramatically, decreasing manufacturing time and cost. However, it is challenging to perform process optimization for the </a:t>
            </a:r>
            <a:r>
              <a:rPr lang="en-US" sz="460" dirty="0" err="1">
                <a:latin typeface="Helvetica" panose="020B0604020202020204" pitchFamily="34" charset="0"/>
                <a:cs typeface="Helvetica" panose="020B0604020202020204" pitchFamily="34" charset="0"/>
              </a:rPr>
              <a:t>AERoBOND</a:t>
            </a:r>
            <a:r>
              <a:rPr lang="en-US" sz="460" dirty="0">
                <a:latin typeface="Helvetica" panose="020B0604020202020204" pitchFamily="34" charset="0"/>
                <a:cs typeface="Helvetica" panose="020B0604020202020204" pitchFamily="34" charset="0"/>
              </a:rPr>
              <a:t> project, as the current process parameters are interdependent and complex.</a:t>
            </a:r>
          </a:p>
        </p:txBody>
      </p:sp>
      <p:sp>
        <p:nvSpPr>
          <p:cNvPr id="33" name="TextBox 32">
            <a:extLst>
              <a:ext uri="{FF2B5EF4-FFF2-40B4-BE49-F238E27FC236}">
                <a16:creationId xmlns:a16="http://schemas.microsoft.com/office/drawing/2014/main" id="{46E54082-C4F5-4AAF-83FA-CDFC4EFCD52F}"/>
              </a:ext>
            </a:extLst>
          </p:cNvPr>
          <p:cNvSpPr txBox="1"/>
          <p:nvPr/>
        </p:nvSpPr>
        <p:spPr>
          <a:xfrm>
            <a:off x="73820" y="5112958"/>
            <a:ext cx="2291752" cy="517065"/>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The above figure shows the </a:t>
            </a:r>
            <a:r>
              <a:rPr lang="en-US" sz="460" dirty="0" err="1">
                <a:latin typeface="Helvetica" panose="020B0604020202020204" pitchFamily="34" charset="0"/>
                <a:cs typeface="Helvetica" panose="020B0604020202020204" pitchFamily="34" charset="0"/>
              </a:rPr>
              <a:t>AERoBOND</a:t>
            </a:r>
            <a:r>
              <a:rPr lang="en-US" sz="460" dirty="0">
                <a:latin typeface="Helvetica" panose="020B0604020202020204" pitchFamily="34" charset="0"/>
                <a:cs typeface="Helvetica" panose="020B0604020202020204" pitchFamily="34" charset="0"/>
              </a:rPr>
              <a:t> method to produce a co-cured, monolithic composite structure. Two uncured composite layers, denoted as Joining Layer A, are partially cured through a primary cure process. The partially cured surfaces of these layers are then assembled together with a center Joining Layer B. The assembly then undergoes a secondary curing process to create the completed composite structure. </a:t>
            </a:r>
          </a:p>
        </p:txBody>
      </p:sp>
      <p:sp>
        <p:nvSpPr>
          <p:cNvPr id="34" name="Rectangle 33">
            <a:extLst>
              <a:ext uri="{FF2B5EF4-FFF2-40B4-BE49-F238E27FC236}">
                <a16:creationId xmlns:a16="http://schemas.microsoft.com/office/drawing/2014/main" id="{04D71FB3-A71A-40C2-9D6F-447D752E4D43}"/>
              </a:ext>
            </a:extLst>
          </p:cNvPr>
          <p:cNvSpPr/>
          <p:nvPr/>
        </p:nvSpPr>
        <p:spPr bwMode="auto">
          <a:xfrm>
            <a:off x="2484971" y="1330903"/>
            <a:ext cx="2200598" cy="159985"/>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algn="ctr" defTabSz="160088" eaLnBrk="0" fontAlgn="base" hangingPunct="0">
              <a:spcBef>
                <a:spcPct val="0"/>
              </a:spcBef>
              <a:spcAft>
                <a:spcPct val="0"/>
              </a:spcAft>
            </a:pPr>
            <a:r>
              <a:rPr lang="en-US" sz="1050" b="1" dirty="0" smtClean="0">
                <a:latin typeface="+mj-lt"/>
                <a:ea typeface="ＭＳ Ｐゴシック" pitchFamily="-108" charset="-128"/>
                <a:cs typeface="Arial" panose="020B0604020202020204" pitchFamily="34" charset="0"/>
              </a:rPr>
              <a:t>Approach</a:t>
            </a:r>
            <a:endParaRPr lang="en-US" sz="1050" b="1" dirty="0">
              <a:latin typeface="+mj-lt"/>
              <a:ea typeface="ＭＳ Ｐゴシック" pitchFamily="-108" charset="-128"/>
              <a:cs typeface="Arial" panose="020B0604020202020204" pitchFamily="34" charset="0"/>
            </a:endParaRPr>
          </a:p>
        </p:txBody>
      </p:sp>
      <p:pic>
        <p:nvPicPr>
          <p:cNvPr id="12" name="Picture 11">
            <a:extLst>
              <a:ext uri="{FF2B5EF4-FFF2-40B4-BE49-F238E27FC236}">
                <a16:creationId xmlns:a16="http://schemas.microsoft.com/office/drawing/2014/main" id="{CA75FCF4-1DED-48B0-8361-0BEFB0BE4E5F}"/>
              </a:ext>
            </a:extLst>
          </p:cNvPr>
          <p:cNvPicPr>
            <a:picLocks noChangeAspect="1"/>
          </p:cNvPicPr>
          <p:nvPr/>
        </p:nvPicPr>
        <p:blipFill>
          <a:blip r:embed="rId5"/>
          <a:stretch>
            <a:fillRect/>
          </a:stretch>
        </p:blipFill>
        <p:spPr>
          <a:xfrm>
            <a:off x="4853559" y="2394481"/>
            <a:ext cx="2197873" cy="854160"/>
          </a:xfrm>
          <a:prstGeom prst="rect">
            <a:avLst/>
          </a:prstGeom>
        </p:spPr>
      </p:pic>
      <p:pic>
        <p:nvPicPr>
          <p:cNvPr id="14" name="Picture 13">
            <a:extLst>
              <a:ext uri="{FF2B5EF4-FFF2-40B4-BE49-F238E27FC236}">
                <a16:creationId xmlns:a16="http://schemas.microsoft.com/office/drawing/2014/main" id="{97EC6C1C-0306-4307-8E88-E6528BE9A5E5}"/>
              </a:ext>
            </a:extLst>
          </p:cNvPr>
          <p:cNvPicPr>
            <a:picLocks noChangeAspect="1"/>
          </p:cNvPicPr>
          <p:nvPr/>
        </p:nvPicPr>
        <p:blipFill>
          <a:blip r:embed="rId6"/>
          <a:stretch>
            <a:fillRect/>
          </a:stretch>
        </p:blipFill>
        <p:spPr>
          <a:xfrm>
            <a:off x="2484971" y="4561223"/>
            <a:ext cx="2197873" cy="1000485"/>
          </a:xfrm>
          <a:prstGeom prst="rect">
            <a:avLst/>
          </a:prstGeom>
        </p:spPr>
      </p:pic>
      <p:pic>
        <p:nvPicPr>
          <p:cNvPr id="15" name="Picture 14">
            <a:extLst>
              <a:ext uri="{FF2B5EF4-FFF2-40B4-BE49-F238E27FC236}">
                <a16:creationId xmlns:a16="http://schemas.microsoft.com/office/drawing/2014/main" id="{74ED6DE0-9281-4509-9A01-AA67EF5932DC}"/>
              </a:ext>
            </a:extLst>
          </p:cNvPr>
          <p:cNvPicPr>
            <a:picLocks noChangeAspect="1"/>
          </p:cNvPicPr>
          <p:nvPr/>
        </p:nvPicPr>
        <p:blipFill>
          <a:blip r:embed="rId7"/>
          <a:stretch>
            <a:fillRect/>
          </a:stretch>
        </p:blipFill>
        <p:spPr>
          <a:xfrm>
            <a:off x="4852314" y="4539565"/>
            <a:ext cx="2197873" cy="1000485"/>
          </a:xfrm>
          <a:prstGeom prst="rect">
            <a:avLst/>
          </a:prstGeom>
        </p:spPr>
      </p:pic>
      <p:pic>
        <p:nvPicPr>
          <p:cNvPr id="35" name="Picture 34">
            <a:extLst>
              <a:ext uri="{FF2B5EF4-FFF2-40B4-BE49-F238E27FC236}">
                <a16:creationId xmlns:a16="http://schemas.microsoft.com/office/drawing/2014/main" id="{C945B737-E81E-4F02-8456-72BDCE4D02BB}"/>
              </a:ext>
            </a:extLst>
          </p:cNvPr>
          <p:cNvPicPr>
            <a:picLocks noChangeAspect="1"/>
          </p:cNvPicPr>
          <p:nvPr/>
        </p:nvPicPr>
        <p:blipFill>
          <a:blip r:embed="rId8"/>
          <a:stretch>
            <a:fillRect/>
          </a:stretch>
        </p:blipFill>
        <p:spPr>
          <a:xfrm>
            <a:off x="7211430" y="2505104"/>
            <a:ext cx="2197873" cy="1000484"/>
          </a:xfrm>
          <a:prstGeom prst="rect">
            <a:avLst/>
          </a:prstGeom>
        </p:spPr>
      </p:pic>
      <p:sp>
        <p:nvSpPr>
          <p:cNvPr id="37" name="TextBox 36">
            <a:extLst>
              <a:ext uri="{FF2B5EF4-FFF2-40B4-BE49-F238E27FC236}">
                <a16:creationId xmlns:a16="http://schemas.microsoft.com/office/drawing/2014/main" id="{67DB324A-ADFC-4103-A343-576D248F866D}"/>
              </a:ext>
            </a:extLst>
          </p:cNvPr>
          <p:cNvSpPr txBox="1"/>
          <p:nvPr/>
        </p:nvSpPr>
        <p:spPr>
          <a:xfrm>
            <a:off x="2428443" y="1464827"/>
            <a:ext cx="2291752" cy="871008"/>
          </a:xfrm>
          <a:prstGeom prst="rect">
            <a:avLst/>
          </a:prstGeom>
          <a:noFill/>
        </p:spPr>
        <p:txBody>
          <a:bodyPr wrap="square" rtlCol="0">
            <a:spAutoFit/>
          </a:bodyPr>
          <a:lstStyle/>
          <a:p>
            <a:r>
              <a:rPr lang="en-US" sz="460" dirty="0" smtClean="0">
                <a:latin typeface="Helvetica" panose="020B0604020202020204" pitchFamily="34" charset="0"/>
                <a:cs typeface="Helvetica" panose="020B0604020202020204" pitchFamily="34" charset="0"/>
              </a:rPr>
              <a:t>Machine </a:t>
            </a:r>
            <a:r>
              <a:rPr lang="en-US" sz="460" dirty="0">
                <a:latin typeface="Helvetica" panose="020B0604020202020204" pitchFamily="34" charset="0"/>
                <a:cs typeface="Helvetica" panose="020B0604020202020204" pitchFamily="34" charset="0"/>
              </a:rPr>
              <a:t>learning (ML) algorithms were created with </a:t>
            </a:r>
            <a:r>
              <a:rPr lang="en-US" sz="460" dirty="0" err="1">
                <a:latin typeface="Helvetica" panose="020B0604020202020204" pitchFamily="34" charset="0"/>
                <a:cs typeface="Helvetica" panose="020B0604020202020204" pitchFamily="34" charset="0"/>
              </a:rPr>
              <a:t>Python</a:t>
            </a:r>
            <a:r>
              <a:rPr lang="en-US" sz="460" baseline="30000" dirty="0" err="1">
                <a:latin typeface="Helvetica" panose="020B0604020202020204" pitchFamily="34" charset="0"/>
                <a:cs typeface="Helvetica" panose="020B0604020202020204" pitchFamily="34" charset="0"/>
              </a:rPr>
              <a:t>TM</a:t>
            </a:r>
            <a:r>
              <a:rPr lang="en-US" sz="460" dirty="0">
                <a:latin typeface="Helvetica" panose="020B0604020202020204" pitchFamily="34" charset="0"/>
                <a:cs typeface="Helvetica" panose="020B0604020202020204" pitchFamily="34" charset="0"/>
              </a:rPr>
              <a:t> 3.7 to </a:t>
            </a:r>
            <a:r>
              <a:rPr lang="en-US" sz="460" dirty="0" smtClean="0">
                <a:latin typeface="Helvetica" panose="020B0604020202020204" pitchFamily="34" charset="0"/>
                <a:cs typeface="Helvetica" panose="020B0604020202020204" pitchFamily="34" charset="0"/>
              </a:rPr>
              <a:t>predict the mechanical </a:t>
            </a:r>
            <a:r>
              <a:rPr lang="en-US" sz="460" dirty="0">
                <a:latin typeface="Helvetica" panose="020B0604020202020204" pitchFamily="34" charset="0"/>
                <a:cs typeface="Helvetica" panose="020B0604020202020204" pitchFamily="34" charset="0"/>
              </a:rPr>
              <a:t>performance and characterization properties of the composite parts. </a:t>
            </a:r>
            <a:r>
              <a:rPr lang="en-US" sz="460" dirty="0" smtClean="0">
                <a:latin typeface="Helvetica" panose="020B0604020202020204" pitchFamily="34" charset="0"/>
                <a:cs typeface="Helvetica" panose="020B0604020202020204" pitchFamily="34" charset="0"/>
              </a:rPr>
              <a:t>Experimental </a:t>
            </a:r>
            <a:r>
              <a:rPr lang="en-US" sz="460" dirty="0">
                <a:latin typeface="Helvetica" panose="020B0604020202020204" pitchFamily="34" charset="0"/>
                <a:cs typeface="Helvetica" panose="020B0604020202020204" pitchFamily="34" charset="0"/>
              </a:rPr>
              <a:t>data from fifteen </a:t>
            </a:r>
            <a:r>
              <a:rPr lang="en-US" sz="460" dirty="0" smtClean="0">
                <a:latin typeface="Helvetica" panose="020B0604020202020204" pitchFamily="34" charset="0"/>
                <a:cs typeface="Helvetica" panose="020B0604020202020204" pitchFamily="34" charset="0"/>
              </a:rPr>
              <a:t>AERoBOND parts </a:t>
            </a:r>
            <a:r>
              <a:rPr lang="en-US" sz="460" dirty="0">
                <a:latin typeface="Helvetica" panose="020B0604020202020204" pitchFamily="34" charset="0"/>
                <a:cs typeface="Helvetica" panose="020B0604020202020204" pitchFamily="34" charset="0"/>
              </a:rPr>
              <a:t>were </a:t>
            </a:r>
            <a:r>
              <a:rPr lang="en-US" sz="460" dirty="0" smtClean="0">
                <a:latin typeface="Helvetica" panose="020B0604020202020204" pitchFamily="34" charset="0"/>
                <a:cs typeface="Helvetica" panose="020B0604020202020204" pitchFamily="34" charset="0"/>
              </a:rPr>
              <a:t>analyzed </a:t>
            </a:r>
            <a:r>
              <a:rPr lang="en-US" sz="460" dirty="0">
                <a:latin typeface="Helvetica" panose="020B0604020202020204" pitchFamily="34" charset="0"/>
                <a:cs typeface="Helvetica" panose="020B0604020202020204" pitchFamily="34" charset="0"/>
              </a:rPr>
              <a:t>in the ML </a:t>
            </a:r>
            <a:r>
              <a:rPr lang="en-US" sz="460" dirty="0" smtClean="0">
                <a:latin typeface="Helvetica" panose="020B0604020202020204" pitchFamily="34" charset="0"/>
                <a:cs typeface="Helvetica" panose="020B0604020202020204" pitchFamily="34" charset="0"/>
              </a:rPr>
              <a:t>algorithms. </a:t>
            </a:r>
            <a:r>
              <a:rPr lang="en-US" sz="460" dirty="0">
                <a:latin typeface="Helvetica" panose="020B0604020202020204" pitchFamily="34" charset="0"/>
                <a:cs typeface="Helvetica" panose="020B0604020202020204" pitchFamily="34" charset="0"/>
              </a:rPr>
              <a:t>Each experiment included 29 input </a:t>
            </a:r>
            <a:r>
              <a:rPr lang="en-US" sz="460" dirty="0" smtClean="0">
                <a:latin typeface="Helvetica" panose="020B0604020202020204" pitchFamily="34" charset="0"/>
                <a:cs typeface="Helvetica" panose="020B0604020202020204" pitchFamily="34" charset="0"/>
              </a:rPr>
              <a:t>parameters</a:t>
            </a:r>
            <a:r>
              <a:rPr lang="en-US" sz="460" dirty="0">
                <a:latin typeface="Helvetica" panose="020B0604020202020204" pitchFamily="34" charset="0"/>
                <a:cs typeface="Helvetica" panose="020B0604020202020204" pitchFamily="34" charset="0"/>
              </a:rPr>
              <a:t>. The end-notched flexure (ENF) test produced fracture toughness results (G</a:t>
            </a:r>
            <a:r>
              <a:rPr lang="en-US" sz="460" baseline="-25000" dirty="0">
                <a:latin typeface="Helvetica" panose="020B0604020202020204" pitchFamily="34" charset="0"/>
                <a:cs typeface="Helvetica" panose="020B0604020202020204" pitchFamily="34" charset="0"/>
              </a:rPr>
              <a:t>IIc</a:t>
            </a:r>
            <a:r>
              <a:rPr lang="en-US" sz="460" dirty="0">
                <a:latin typeface="Helvetica" panose="020B0604020202020204" pitchFamily="34" charset="0"/>
                <a:cs typeface="Helvetica" panose="020B0604020202020204" pitchFamily="34" charset="0"/>
              </a:rPr>
              <a:t>) in non-</a:t>
            </a:r>
            <a:r>
              <a:rPr lang="en-US" sz="460" dirty="0" err="1">
                <a:latin typeface="Helvetica" panose="020B0604020202020204" pitchFamily="34" charset="0"/>
                <a:cs typeface="Helvetica" panose="020B0604020202020204" pitchFamily="34" charset="0"/>
              </a:rPr>
              <a:t>precracked</a:t>
            </a:r>
            <a:r>
              <a:rPr lang="en-US" sz="460" dirty="0">
                <a:latin typeface="Helvetica" panose="020B0604020202020204" pitchFamily="34" charset="0"/>
                <a:cs typeface="Helvetica" panose="020B0604020202020204" pitchFamily="34" charset="0"/>
              </a:rPr>
              <a:t> (NPC) and </a:t>
            </a:r>
            <a:r>
              <a:rPr lang="en-US" sz="460" dirty="0" err="1">
                <a:latin typeface="Helvetica" panose="020B0604020202020204" pitchFamily="34" charset="0"/>
                <a:cs typeface="Helvetica" panose="020B0604020202020204" pitchFamily="34" charset="0"/>
              </a:rPr>
              <a:t>precracked</a:t>
            </a:r>
            <a:r>
              <a:rPr lang="en-US" sz="460" dirty="0">
                <a:latin typeface="Helvetica" panose="020B0604020202020204" pitchFamily="34" charset="0"/>
                <a:cs typeface="Helvetica" panose="020B0604020202020204" pitchFamily="34" charset="0"/>
              </a:rPr>
              <a:t> (PC) test configurations. Ultrasonic inspection produced time-of-flight (</a:t>
            </a:r>
            <a:r>
              <a:rPr lang="en-US" sz="460" dirty="0" err="1">
                <a:latin typeface="Helvetica" panose="020B0604020202020204" pitchFamily="34" charset="0"/>
                <a:cs typeface="Helvetica" panose="020B0604020202020204" pitchFamily="34" charset="0"/>
              </a:rPr>
              <a:t>ToF</a:t>
            </a:r>
            <a:r>
              <a:rPr lang="en-US" sz="460" dirty="0">
                <a:latin typeface="Helvetica" panose="020B0604020202020204" pitchFamily="34" charset="0"/>
                <a:cs typeface="Helvetica" panose="020B0604020202020204" pitchFamily="34" charset="0"/>
              </a:rPr>
              <a:t>) and amplitude C-scan </a:t>
            </a:r>
            <a:r>
              <a:rPr lang="en-US" sz="460" dirty="0" smtClean="0">
                <a:latin typeface="Helvetica" panose="020B0604020202020204" pitchFamily="34" charset="0"/>
                <a:cs typeface="Helvetica" panose="020B0604020202020204" pitchFamily="34" charset="0"/>
              </a:rPr>
              <a:t>data. </a:t>
            </a:r>
            <a:r>
              <a:rPr lang="en-US" sz="460" dirty="0" smtClean="0">
                <a:latin typeface="Helvetica" panose="020B0604020202020204" pitchFamily="34" charset="0"/>
                <a:cs typeface="Helvetica" panose="020B0604020202020204" pitchFamily="34" charset="0"/>
              </a:rPr>
              <a:t>The </a:t>
            </a:r>
            <a:r>
              <a:rPr lang="en-US" sz="460" dirty="0">
                <a:latin typeface="Helvetica" panose="020B0604020202020204" pitchFamily="34" charset="0"/>
                <a:cs typeface="Helvetica" panose="020B0604020202020204" pitchFamily="34" charset="0"/>
              </a:rPr>
              <a:t>experimental data was split using an 80:20 training to testing </a:t>
            </a:r>
            <a:r>
              <a:rPr lang="en-US" sz="460" dirty="0" smtClean="0">
                <a:latin typeface="Helvetica" panose="020B0604020202020204" pitchFamily="34" charset="0"/>
                <a:cs typeface="Helvetica" panose="020B0604020202020204" pitchFamily="34" charset="0"/>
              </a:rPr>
              <a:t>ratio. </a:t>
            </a:r>
            <a:r>
              <a:rPr lang="en-US" sz="460" dirty="0">
                <a:latin typeface="Helvetica" panose="020B0604020202020204" pitchFamily="34" charset="0"/>
                <a:cs typeface="Helvetica" panose="020B0604020202020204" pitchFamily="34" charset="0"/>
              </a:rPr>
              <a:t>The ML algorithms used gradient boosting decision trees with hyperparameter tuning through the </a:t>
            </a:r>
            <a:r>
              <a:rPr lang="en-US" sz="460" dirty="0" err="1">
                <a:latin typeface="Helvetica" panose="020B0604020202020204" pitchFamily="34" charset="0"/>
                <a:cs typeface="Helvetica" panose="020B0604020202020204" pitchFamily="34" charset="0"/>
              </a:rPr>
              <a:t>XGBoost</a:t>
            </a:r>
            <a:r>
              <a:rPr lang="en-US" sz="460" dirty="0">
                <a:latin typeface="Helvetica" panose="020B0604020202020204" pitchFamily="34" charset="0"/>
                <a:cs typeface="Helvetica" panose="020B0604020202020204" pitchFamily="34" charset="0"/>
              </a:rPr>
              <a:t> module to provide predictions of the mechanical (ENF NPC and ENF PC) and characterization (</a:t>
            </a:r>
            <a:r>
              <a:rPr lang="en-US" sz="460" dirty="0" err="1">
                <a:latin typeface="Helvetica" panose="020B0604020202020204" pitchFamily="34" charset="0"/>
                <a:cs typeface="Helvetica" panose="020B0604020202020204" pitchFamily="34" charset="0"/>
              </a:rPr>
              <a:t>ToF</a:t>
            </a:r>
            <a:r>
              <a:rPr lang="en-US" sz="460" dirty="0">
                <a:latin typeface="Helvetica" panose="020B0604020202020204" pitchFamily="34" charset="0"/>
                <a:cs typeface="Helvetica" panose="020B0604020202020204" pitchFamily="34" charset="0"/>
              </a:rPr>
              <a:t> and Amplitude C-scans) properties of the composite </a:t>
            </a:r>
            <a:r>
              <a:rPr lang="en-US" sz="460" dirty="0" smtClean="0">
                <a:latin typeface="Helvetica" panose="020B0604020202020204" pitchFamily="34" charset="0"/>
                <a:cs typeface="Helvetica" panose="020B0604020202020204" pitchFamily="34" charset="0"/>
              </a:rPr>
              <a:t>parts. </a:t>
            </a:r>
            <a:endParaRPr lang="en-US" sz="460" dirty="0">
              <a:latin typeface="Helvetica" panose="020B0604020202020204" pitchFamily="34" charset="0"/>
              <a:cs typeface="Helvetica" panose="020B0604020202020204" pitchFamily="34" charset="0"/>
            </a:endParaRPr>
          </a:p>
        </p:txBody>
      </p:sp>
      <p:sp>
        <p:nvSpPr>
          <p:cNvPr id="38" name="Rectangle 37">
            <a:extLst>
              <a:ext uri="{FF2B5EF4-FFF2-40B4-BE49-F238E27FC236}">
                <a16:creationId xmlns:a16="http://schemas.microsoft.com/office/drawing/2014/main" id="{4355B2D1-8398-4B16-9512-4A0EF359E2DA}"/>
              </a:ext>
            </a:extLst>
          </p:cNvPr>
          <p:cNvSpPr/>
          <p:nvPr/>
        </p:nvSpPr>
        <p:spPr bwMode="auto">
          <a:xfrm>
            <a:off x="2484971" y="2317380"/>
            <a:ext cx="2200598" cy="159985"/>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algn="ctr" defTabSz="160088" eaLnBrk="0" fontAlgn="base" hangingPunct="0">
              <a:spcBef>
                <a:spcPct val="0"/>
              </a:spcBef>
              <a:spcAft>
                <a:spcPct val="0"/>
              </a:spcAft>
            </a:pPr>
            <a:r>
              <a:rPr lang="en-US" sz="1050" b="1">
                <a:latin typeface="+mj-lt"/>
                <a:ea typeface="ＭＳ Ｐゴシック" pitchFamily="-108" charset="-128"/>
                <a:cs typeface="Arial" panose="020B0604020202020204" pitchFamily="34" charset="0"/>
              </a:rPr>
              <a:t>Results</a:t>
            </a:r>
            <a:endParaRPr lang="en-US" sz="1050" b="1" dirty="0">
              <a:latin typeface="+mj-lt"/>
              <a:ea typeface="ＭＳ Ｐゴシック" pitchFamily="-108" charset="-128"/>
              <a:cs typeface="Arial" panose="020B0604020202020204" pitchFamily="34" charset="0"/>
            </a:endParaRPr>
          </a:p>
        </p:txBody>
      </p:sp>
      <p:sp>
        <p:nvSpPr>
          <p:cNvPr id="39" name="TextBox 38">
            <a:extLst>
              <a:ext uri="{FF2B5EF4-FFF2-40B4-BE49-F238E27FC236}">
                <a16:creationId xmlns:a16="http://schemas.microsoft.com/office/drawing/2014/main" id="{D8360685-9FC5-4D1F-9811-E05DFDBDD077}"/>
              </a:ext>
            </a:extLst>
          </p:cNvPr>
          <p:cNvSpPr txBox="1"/>
          <p:nvPr/>
        </p:nvSpPr>
        <p:spPr>
          <a:xfrm>
            <a:off x="2431525" y="2454288"/>
            <a:ext cx="2291752" cy="446276"/>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Models were tested within the algorithm, underwent a validation stage, and were screened for underfitting or overfitting with feature importance graphs. Additionally, accuracy scores, calculated with the scikit-learn module</a:t>
            </a:r>
            <a:r>
              <a:rPr lang="en-US" sz="460" baseline="30000" dirty="0">
                <a:latin typeface="Helvetica" panose="020B0604020202020204" pitchFamily="34" charset="0"/>
                <a:cs typeface="Helvetica" panose="020B0604020202020204" pitchFamily="34" charset="0"/>
              </a:rPr>
              <a:t>3</a:t>
            </a:r>
            <a:r>
              <a:rPr lang="en-US" sz="460" dirty="0">
                <a:latin typeface="Helvetica" panose="020B0604020202020204" pitchFamily="34" charset="0"/>
                <a:cs typeface="Helvetica" panose="020B0604020202020204" pitchFamily="34" charset="0"/>
              </a:rPr>
              <a:t>, were presented for each model to determine their ability to make accurate predictions of the testing portion of the 80:20 split.</a:t>
            </a:r>
          </a:p>
        </p:txBody>
      </p:sp>
      <p:sp>
        <p:nvSpPr>
          <p:cNvPr id="43" name="TextBox 42">
            <a:extLst>
              <a:ext uri="{FF2B5EF4-FFF2-40B4-BE49-F238E27FC236}">
                <a16:creationId xmlns:a16="http://schemas.microsoft.com/office/drawing/2014/main" id="{24E54CD7-4F00-40AA-89D3-1DB906B5FE1D}"/>
              </a:ext>
            </a:extLst>
          </p:cNvPr>
          <p:cNvSpPr txBox="1"/>
          <p:nvPr/>
        </p:nvSpPr>
        <p:spPr>
          <a:xfrm>
            <a:off x="2431525" y="4277074"/>
            <a:ext cx="2291752" cy="304699"/>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The above tables show the data for the model testing and validation phases for the ENF NPC model. The left table shows the model testing predictions, while the right table shows the model validation predictions.</a:t>
            </a:r>
          </a:p>
        </p:txBody>
      </p:sp>
      <p:sp>
        <p:nvSpPr>
          <p:cNvPr id="44" name="TextBox 43">
            <a:extLst>
              <a:ext uri="{FF2B5EF4-FFF2-40B4-BE49-F238E27FC236}">
                <a16:creationId xmlns:a16="http://schemas.microsoft.com/office/drawing/2014/main" id="{0B23103D-9B96-45B7-A664-5DF929D35474}"/>
              </a:ext>
            </a:extLst>
          </p:cNvPr>
          <p:cNvSpPr txBox="1"/>
          <p:nvPr/>
        </p:nvSpPr>
        <p:spPr>
          <a:xfrm>
            <a:off x="2431525" y="5537494"/>
            <a:ext cx="2291752" cy="163122"/>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The above figure shows the feature importance graph for the ENF NPC model. </a:t>
            </a:r>
          </a:p>
        </p:txBody>
      </p:sp>
      <p:sp>
        <p:nvSpPr>
          <p:cNvPr id="46" name="TextBox 45">
            <a:extLst>
              <a:ext uri="{FF2B5EF4-FFF2-40B4-BE49-F238E27FC236}">
                <a16:creationId xmlns:a16="http://schemas.microsoft.com/office/drawing/2014/main" id="{0572AAC6-DEDB-4F2C-A293-68FB2AD3335E}"/>
              </a:ext>
            </a:extLst>
          </p:cNvPr>
          <p:cNvSpPr txBox="1"/>
          <p:nvPr/>
        </p:nvSpPr>
        <p:spPr>
          <a:xfrm>
            <a:off x="4795144" y="1463915"/>
            <a:ext cx="2291752" cy="304699"/>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The ENF PC model shows small differences in the experimental and prediction values in both the model testing and validation phases. Additionally, no signs of underfitting or overfitting were shown in the feature importance graph. </a:t>
            </a:r>
          </a:p>
        </p:txBody>
      </p:sp>
      <p:pic>
        <p:nvPicPr>
          <p:cNvPr id="47" name="Picture 46">
            <a:extLst>
              <a:ext uri="{FF2B5EF4-FFF2-40B4-BE49-F238E27FC236}">
                <a16:creationId xmlns:a16="http://schemas.microsoft.com/office/drawing/2014/main" id="{A6030C70-C607-4FE4-9097-0C2F008CA0B9}"/>
              </a:ext>
            </a:extLst>
          </p:cNvPr>
          <p:cNvPicPr>
            <a:picLocks noChangeAspect="1"/>
          </p:cNvPicPr>
          <p:nvPr/>
        </p:nvPicPr>
        <p:blipFill rotWithShape="1">
          <a:blip r:embed="rId9"/>
          <a:srcRect t="-1" r="48303" b="-5657"/>
          <a:stretch/>
        </p:blipFill>
        <p:spPr>
          <a:xfrm>
            <a:off x="2533780" y="3897462"/>
            <a:ext cx="1159566" cy="438631"/>
          </a:xfrm>
          <a:prstGeom prst="rect">
            <a:avLst/>
          </a:prstGeom>
        </p:spPr>
      </p:pic>
      <p:pic>
        <p:nvPicPr>
          <p:cNvPr id="48" name="Picture 47">
            <a:extLst>
              <a:ext uri="{FF2B5EF4-FFF2-40B4-BE49-F238E27FC236}">
                <a16:creationId xmlns:a16="http://schemas.microsoft.com/office/drawing/2014/main" id="{EAF1647C-7305-42F1-A650-490B1248B988}"/>
              </a:ext>
            </a:extLst>
          </p:cNvPr>
          <p:cNvPicPr>
            <a:picLocks noChangeAspect="1"/>
          </p:cNvPicPr>
          <p:nvPr/>
        </p:nvPicPr>
        <p:blipFill rotWithShape="1">
          <a:blip r:embed="rId10"/>
          <a:srcRect r="46950"/>
          <a:stretch/>
        </p:blipFill>
        <p:spPr>
          <a:xfrm>
            <a:off x="3661642" y="3897463"/>
            <a:ext cx="1045493" cy="460226"/>
          </a:xfrm>
          <a:prstGeom prst="rect">
            <a:avLst/>
          </a:prstGeom>
        </p:spPr>
      </p:pic>
      <p:sp>
        <p:nvSpPr>
          <p:cNvPr id="49" name="TextBox 48">
            <a:extLst>
              <a:ext uri="{FF2B5EF4-FFF2-40B4-BE49-F238E27FC236}">
                <a16:creationId xmlns:a16="http://schemas.microsoft.com/office/drawing/2014/main" id="{A2A90714-0148-45F3-A21B-FB22821216F9}"/>
              </a:ext>
            </a:extLst>
          </p:cNvPr>
          <p:cNvSpPr txBox="1"/>
          <p:nvPr/>
        </p:nvSpPr>
        <p:spPr>
          <a:xfrm>
            <a:off x="2430532" y="3539957"/>
            <a:ext cx="2291752" cy="375487"/>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The ENF NPC model showed small differences between the experimental data and testing predictions during internal testing. However, the validation phase showed a larger deviation in the experimental and predicted values. No signs of underfitting or overfitting were shown in the feature importance graph.</a:t>
            </a:r>
          </a:p>
        </p:txBody>
      </p:sp>
      <p:sp>
        <p:nvSpPr>
          <p:cNvPr id="51" name="Rectangle 50">
            <a:extLst>
              <a:ext uri="{FF2B5EF4-FFF2-40B4-BE49-F238E27FC236}">
                <a16:creationId xmlns:a16="http://schemas.microsoft.com/office/drawing/2014/main" id="{E613075E-1741-4C2F-A325-9B0CCE3B8B19}"/>
              </a:ext>
            </a:extLst>
          </p:cNvPr>
          <p:cNvSpPr/>
          <p:nvPr/>
        </p:nvSpPr>
        <p:spPr bwMode="auto">
          <a:xfrm>
            <a:off x="2484658" y="3396537"/>
            <a:ext cx="2200598" cy="159985"/>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algn="ctr" defTabSz="160088" eaLnBrk="0" fontAlgn="base" hangingPunct="0">
              <a:spcBef>
                <a:spcPct val="0"/>
              </a:spcBef>
              <a:spcAft>
                <a:spcPct val="0"/>
              </a:spcAft>
            </a:pPr>
            <a:r>
              <a:rPr lang="en-US" sz="1050" b="1" dirty="0">
                <a:latin typeface="+mj-lt"/>
                <a:ea typeface="ＭＳ Ｐゴシック" pitchFamily="-108" charset="-128"/>
                <a:cs typeface="Arial" panose="020B0604020202020204" pitchFamily="34" charset="0"/>
              </a:rPr>
              <a:t>ENF NPC Model</a:t>
            </a:r>
          </a:p>
        </p:txBody>
      </p:sp>
      <p:sp>
        <p:nvSpPr>
          <p:cNvPr id="52" name="Rectangle 51">
            <a:extLst>
              <a:ext uri="{FF2B5EF4-FFF2-40B4-BE49-F238E27FC236}">
                <a16:creationId xmlns:a16="http://schemas.microsoft.com/office/drawing/2014/main" id="{DDD979BD-AD54-48E6-9217-A6CC2A58B0FE}"/>
              </a:ext>
            </a:extLst>
          </p:cNvPr>
          <p:cNvSpPr/>
          <p:nvPr/>
        </p:nvSpPr>
        <p:spPr bwMode="auto">
          <a:xfrm>
            <a:off x="4852314" y="1330903"/>
            <a:ext cx="2200598" cy="159985"/>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algn="ctr" defTabSz="160088" eaLnBrk="0" fontAlgn="base" hangingPunct="0">
              <a:spcBef>
                <a:spcPct val="0"/>
              </a:spcBef>
              <a:spcAft>
                <a:spcPct val="0"/>
              </a:spcAft>
            </a:pPr>
            <a:r>
              <a:rPr lang="en-US" sz="1050" b="1" dirty="0">
                <a:latin typeface="+mj-lt"/>
                <a:ea typeface="ＭＳ Ｐゴシック" pitchFamily="-108" charset="-128"/>
                <a:cs typeface="Arial" panose="020B0604020202020204" pitchFamily="34" charset="0"/>
              </a:rPr>
              <a:t>ENF PC Model</a:t>
            </a:r>
          </a:p>
        </p:txBody>
      </p:sp>
      <p:pic>
        <p:nvPicPr>
          <p:cNvPr id="54" name="Picture 53">
            <a:extLst>
              <a:ext uri="{FF2B5EF4-FFF2-40B4-BE49-F238E27FC236}">
                <a16:creationId xmlns:a16="http://schemas.microsoft.com/office/drawing/2014/main" id="{A199F7F0-164F-4057-9CBE-4DA57953E1B2}"/>
              </a:ext>
            </a:extLst>
          </p:cNvPr>
          <p:cNvPicPr>
            <a:picLocks noChangeAspect="1"/>
          </p:cNvPicPr>
          <p:nvPr/>
        </p:nvPicPr>
        <p:blipFill rotWithShape="1">
          <a:blip r:embed="rId11"/>
          <a:srcRect r="48438"/>
          <a:stretch/>
        </p:blipFill>
        <p:spPr>
          <a:xfrm>
            <a:off x="4892762" y="1753267"/>
            <a:ext cx="1167335" cy="436485"/>
          </a:xfrm>
          <a:prstGeom prst="rect">
            <a:avLst/>
          </a:prstGeom>
        </p:spPr>
      </p:pic>
      <p:pic>
        <p:nvPicPr>
          <p:cNvPr id="55" name="Picture 54">
            <a:extLst>
              <a:ext uri="{FF2B5EF4-FFF2-40B4-BE49-F238E27FC236}">
                <a16:creationId xmlns:a16="http://schemas.microsoft.com/office/drawing/2014/main" id="{75CB2DC2-3D75-42F4-BF29-9A806F398B21}"/>
              </a:ext>
            </a:extLst>
          </p:cNvPr>
          <p:cNvPicPr>
            <a:picLocks noChangeAspect="1"/>
          </p:cNvPicPr>
          <p:nvPr/>
        </p:nvPicPr>
        <p:blipFill rotWithShape="1">
          <a:blip r:embed="rId12"/>
          <a:srcRect r="50000"/>
          <a:stretch/>
        </p:blipFill>
        <p:spPr>
          <a:xfrm>
            <a:off x="6035249" y="1748956"/>
            <a:ext cx="977927" cy="435684"/>
          </a:xfrm>
          <a:prstGeom prst="rect">
            <a:avLst/>
          </a:prstGeom>
        </p:spPr>
      </p:pic>
      <p:sp>
        <p:nvSpPr>
          <p:cNvPr id="56" name="TextBox 55">
            <a:extLst>
              <a:ext uri="{FF2B5EF4-FFF2-40B4-BE49-F238E27FC236}">
                <a16:creationId xmlns:a16="http://schemas.microsoft.com/office/drawing/2014/main" id="{2CE9D2E3-F3E6-4E6E-B94E-94762D63753E}"/>
              </a:ext>
            </a:extLst>
          </p:cNvPr>
          <p:cNvSpPr txBox="1"/>
          <p:nvPr/>
        </p:nvSpPr>
        <p:spPr>
          <a:xfrm>
            <a:off x="4797591" y="2110709"/>
            <a:ext cx="2291752" cy="304699"/>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The above tables show the data for the model testing and validation phases for the ENF PC model. The left table shows the model testing predictions, while the right table shows the model validation predictions.</a:t>
            </a:r>
          </a:p>
        </p:txBody>
      </p:sp>
      <p:sp>
        <p:nvSpPr>
          <p:cNvPr id="57" name="TextBox 56">
            <a:extLst>
              <a:ext uri="{FF2B5EF4-FFF2-40B4-BE49-F238E27FC236}">
                <a16:creationId xmlns:a16="http://schemas.microsoft.com/office/drawing/2014/main" id="{6B28D3F8-FB56-4E4A-9D04-06B6F74996E9}"/>
              </a:ext>
            </a:extLst>
          </p:cNvPr>
          <p:cNvSpPr txBox="1"/>
          <p:nvPr/>
        </p:nvSpPr>
        <p:spPr>
          <a:xfrm>
            <a:off x="4795144" y="3218210"/>
            <a:ext cx="2291752" cy="163122"/>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The above figure shows the feature importance graph for the ENF PC model. </a:t>
            </a:r>
          </a:p>
        </p:txBody>
      </p:sp>
      <p:pic>
        <p:nvPicPr>
          <p:cNvPr id="59" name="Picture 58">
            <a:extLst>
              <a:ext uri="{FF2B5EF4-FFF2-40B4-BE49-F238E27FC236}">
                <a16:creationId xmlns:a16="http://schemas.microsoft.com/office/drawing/2014/main" id="{40687EEB-0AC6-49ED-A5AB-72CD3CE09B80}"/>
              </a:ext>
            </a:extLst>
          </p:cNvPr>
          <p:cNvPicPr>
            <a:picLocks noChangeAspect="1"/>
          </p:cNvPicPr>
          <p:nvPr/>
        </p:nvPicPr>
        <p:blipFill rotWithShape="1">
          <a:blip r:embed="rId13"/>
          <a:srcRect r="50003"/>
          <a:stretch/>
        </p:blipFill>
        <p:spPr>
          <a:xfrm>
            <a:off x="2855432" y="2858743"/>
            <a:ext cx="1505522" cy="521629"/>
          </a:xfrm>
          <a:prstGeom prst="rect">
            <a:avLst/>
          </a:prstGeom>
        </p:spPr>
      </p:pic>
      <p:sp>
        <p:nvSpPr>
          <p:cNvPr id="60" name="TextBox 59">
            <a:extLst>
              <a:ext uri="{FF2B5EF4-FFF2-40B4-BE49-F238E27FC236}">
                <a16:creationId xmlns:a16="http://schemas.microsoft.com/office/drawing/2014/main" id="{7322EE45-D98B-46DA-A5D9-3C67B9DE6A2D}"/>
              </a:ext>
            </a:extLst>
          </p:cNvPr>
          <p:cNvSpPr txBox="1"/>
          <p:nvPr/>
        </p:nvSpPr>
        <p:spPr>
          <a:xfrm>
            <a:off x="2428443" y="3267359"/>
            <a:ext cx="2291752" cy="163122"/>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The above table shows the accuracy scores for all four ML algorithm models. </a:t>
            </a:r>
          </a:p>
        </p:txBody>
      </p:sp>
      <p:sp>
        <p:nvSpPr>
          <p:cNvPr id="61" name="Rectangle 60">
            <a:extLst>
              <a:ext uri="{FF2B5EF4-FFF2-40B4-BE49-F238E27FC236}">
                <a16:creationId xmlns:a16="http://schemas.microsoft.com/office/drawing/2014/main" id="{F27A853C-F6DB-4898-85B0-68282318B3A8}"/>
              </a:ext>
            </a:extLst>
          </p:cNvPr>
          <p:cNvSpPr/>
          <p:nvPr/>
        </p:nvSpPr>
        <p:spPr bwMode="auto">
          <a:xfrm>
            <a:off x="4853088" y="3389597"/>
            <a:ext cx="2200598" cy="159985"/>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algn="ctr" defTabSz="160088" eaLnBrk="0" fontAlgn="base" hangingPunct="0">
              <a:spcBef>
                <a:spcPct val="0"/>
              </a:spcBef>
              <a:spcAft>
                <a:spcPct val="0"/>
              </a:spcAft>
            </a:pPr>
            <a:r>
              <a:rPr lang="en-US" sz="1050" b="1" dirty="0" err="1">
                <a:latin typeface="+mj-lt"/>
                <a:ea typeface="ＭＳ Ｐゴシック" pitchFamily="-108" charset="-128"/>
                <a:cs typeface="Arial" panose="020B0604020202020204" pitchFamily="34" charset="0"/>
              </a:rPr>
              <a:t>ToF</a:t>
            </a:r>
            <a:r>
              <a:rPr lang="en-US" sz="1050" b="1" dirty="0">
                <a:latin typeface="+mj-lt"/>
                <a:ea typeface="ＭＳ Ｐゴシック" pitchFamily="-108" charset="-128"/>
                <a:cs typeface="Arial" panose="020B0604020202020204" pitchFamily="34" charset="0"/>
              </a:rPr>
              <a:t> C-scan Model</a:t>
            </a:r>
          </a:p>
        </p:txBody>
      </p:sp>
      <p:sp>
        <p:nvSpPr>
          <p:cNvPr id="62" name="TextBox 61">
            <a:extLst>
              <a:ext uri="{FF2B5EF4-FFF2-40B4-BE49-F238E27FC236}">
                <a16:creationId xmlns:a16="http://schemas.microsoft.com/office/drawing/2014/main" id="{EB9DB348-84DF-4DFC-B02B-060EF03FE009}"/>
              </a:ext>
            </a:extLst>
          </p:cNvPr>
          <p:cNvSpPr txBox="1"/>
          <p:nvPr/>
        </p:nvSpPr>
        <p:spPr>
          <a:xfrm>
            <a:off x="4797816" y="5517466"/>
            <a:ext cx="2291752" cy="163122"/>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The above figure shows the feature importance graph for the </a:t>
            </a:r>
            <a:r>
              <a:rPr lang="en-US" sz="460" dirty="0" err="1">
                <a:latin typeface="Helvetica" panose="020B0604020202020204" pitchFamily="34" charset="0"/>
                <a:cs typeface="Helvetica" panose="020B0604020202020204" pitchFamily="34" charset="0"/>
              </a:rPr>
              <a:t>ToF</a:t>
            </a:r>
            <a:r>
              <a:rPr lang="en-US" sz="460" dirty="0">
                <a:latin typeface="Helvetica" panose="020B0604020202020204" pitchFamily="34" charset="0"/>
                <a:cs typeface="Helvetica" panose="020B0604020202020204" pitchFamily="34" charset="0"/>
              </a:rPr>
              <a:t> C-scan model. </a:t>
            </a:r>
          </a:p>
        </p:txBody>
      </p:sp>
      <p:sp>
        <p:nvSpPr>
          <p:cNvPr id="63" name="TextBox 62">
            <a:extLst>
              <a:ext uri="{FF2B5EF4-FFF2-40B4-BE49-F238E27FC236}">
                <a16:creationId xmlns:a16="http://schemas.microsoft.com/office/drawing/2014/main" id="{721CE1D7-FA13-4EDB-8D3E-9D17E5866CC8}"/>
              </a:ext>
            </a:extLst>
          </p:cNvPr>
          <p:cNvSpPr txBox="1"/>
          <p:nvPr/>
        </p:nvSpPr>
        <p:spPr>
          <a:xfrm>
            <a:off x="4795144" y="4257955"/>
            <a:ext cx="2291752" cy="304699"/>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The above tables show the data for the model testing and validation phases for the </a:t>
            </a:r>
            <a:r>
              <a:rPr lang="en-US" sz="460" dirty="0" err="1">
                <a:latin typeface="Helvetica" panose="020B0604020202020204" pitchFamily="34" charset="0"/>
                <a:cs typeface="Helvetica" panose="020B0604020202020204" pitchFamily="34" charset="0"/>
              </a:rPr>
              <a:t>ToF</a:t>
            </a:r>
            <a:r>
              <a:rPr lang="en-US" sz="460" dirty="0">
                <a:latin typeface="Helvetica" panose="020B0604020202020204" pitchFamily="34" charset="0"/>
                <a:cs typeface="Helvetica" panose="020B0604020202020204" pitchFamily="34" charset="0"/>
              </a:rPr>
              <a:t> C-scan model. The left table shows the model testing predictions, while the right table shows the model validation predictions.</a:t>
            </a:r>
          </a:p>
        </p:txBody>
      </p:sp>
      <p:sp>
        <p:nvSpPr>
          <p:cNvPr id="64" name="TextBox 63">
            <a:extLst>
              <a:ext uri="{FF2B5EF4-FFF2-40B4-BE49-F238E27FC236}">
                <a16:creationId xmlns:a16="http://schemas.microsoft.com/office/drawing/2014/main" id="{2F603AD8-DB7E-4DB3-BE6C-7B4A4302B713}"/>
              </a:ext>
            </a:extLst>
          </p:cNvPr>
          <p:cNvSpPr txBox="1"/>
          <p:nvPr/>
        </p:nvSpPr>
        <p:spPr>
          <a:xfrm>
            <a:off x="4795144" y="3521488"/>
            <a:ext cx="2291752" cy="375487"/>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The </a:t>
            </a:r>
            <a:r>
              <a:rPr lang="en-US" sz="460" dirty="0" err="1">
                <a:latin typeface="Helvetica" panose="020B0604020202020204" pitchFamily="34" charset="0"/>
                <a:cs typeface="Helvetica" panose="020B0604020202020204" pitchFamily="34" charset="0"/>
              </a:rPr>
              <a:t>ToF</a:t>
            </a:r>
            <a:r>
              <a:rPr lang="en-US" sz="460" dirty="0">
                <a:latin typeface="Helvetica" panose="020B0604020202020204" pitchFamily="34" charset="0"/>
                <a:cs typeface="Helvetica" panose="020B0604020202020204" pitchFamily="34" charset="0"/>
              </a:rPr>
              <a:t> C-scan model shows small differences in the experimental and prediction values in both the model testing and validation phases, with a slightly higher difference occurring at the second experimental value. Additionally, no signs of underfitting or overfitting were shown in the feature importance graph. </a:t>
            </a:r>
          </a:p>
        </p:txBody>
      </p:sp>
      <p:pic>
        <p:nvPicPr>
          <p:cNvPr id="65" name="Picture 64">
            <a:extLst>
              <a:ext uri="{FF2B5EF4-FFF2-40B4-BE49-F238E27FC236}">
                <a16:creationId xmlns:a16="http://schemas.microsoft.com/office/drawing/2014/main" id="{08D0156A-D6E9-430A-A179-5D31FF3B9494}"/>
              </a:ext>
            </a:extLst>
          </p:cNvPr>
          <p:cNvPicPr>
            <a:picLocks noChangeAspect="1"/>
          </p:cNvPicPr>
          <p:nvPr/>
        </p:nvPicPr>
        <p:blipFill rotWithShape="1">
          <a:blip r:embed="rId14"/>
          <a:srcRect r="49596"/>
          <a:stretch/>
        </p:blipFill>
        <p:spPr>
          <a:xfrm>
            <a:off x="4892762" y="3888119"/>
            <a:ext cx="1155017" cy="372217"/>
          </a:xfrm>
          <a:prstGeom prst="rect">
            <a:avLst/>
          </a:prstGeom>
        </p:spPr>
      </p:pic>
      <p:pic>
        <p:nvPicPr>
          <p:cNvPr id="66" name="Picture 65">
            <a:extLst>
              <a:ext uri="{FF2B5EF4-FFF2-40B4-BE49-F238E27FC236}">
                <a16:creationId xmlns:a16="http://schemas.microsoft.com/office/drawing/2014/main" id="{D9CCCA68-452C-4261-82D5-E6981A788AC8}"/>
              </a:ext>
            </a:extLst>
          </p:cNvPr>
          <p:cNvPicPr>
            <a:picLocks noChangeAspect="1"/>
          </p:cNvPicPr>
          <p:nvPr/>
        </p:nvPicPr>
        <p:blipFill rotWithShape="1">
          <a:blip r:embed="rId15"/>
          <a:srcRect r="50006"/>
          <a:stretch/>
        </p:blipFill>
        <p:spPr>
          <a:xfrm>
            <a:off x="6035195" y="3888407"/>
            <a:ext cx="1006011" cy="433665"/>
          </a:xfrm>
          <a:prstGeom prst="rect">
            <a:avLst/>
          </a:prstGeom>
        </p:spPr>
      </p:pic>
      <p:sp>
        <p:nvSpPr>
          <p:cNvPr id="67" name="Rectangle 66">
            <a:extLst>
              <a:ext uri="{FF2B5EF4-FFF2-40B4-BE49-F238E27FC236}">
                <a16:creationId xmlns:a16="http://schemas.microsoft.com/office/drawing/2014/main" id="{7C58D1AC-B509-4206-A48D-594A6463DFE1}"/>
              </a:ext>
            </a:extLst>
          </p:cNvPr>
          <p:cNvSpPr/>
          <p:nvPr/>
        </p:nvSpPr>
        <p:spPr bwMode="auto">
          <a:xfrm>
            <a:off x="7208705" y="1333637"/>
            <a:ext cx="2200598" cy="159985"/>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algn="ctr" defTabSz="160088" eaLnBrk="0" fontAlgn="base" hangingPunct="0">
              <a:spcBef>
                <a:spcPct val="0"/>
              </a:spcBef>
              <a:spcAft>
                <a:spcPct val="0"/>
              </a:spcAft>
            </a:pPr>
            <a:r>
              <a:rPr lang="en-US" sz="1050" b="1" dirty="0">
                <a:latin typeface="+mj-lt"/>
                <a:ea typeface="ＭＳ Ｐゴシック" pitchFamily="-108" charset="-128"/>
                <a:cs typeface="Arial" panose="020B0604020202020204" pitchFamily="34" charset="0"/>
              </a:rPr>
              <a:t>Amplitude C-scan Model</a:t>
            </a:r>
          </a:p>
        </p:txBody>
      </p:sp>
      <p:sp>
        <p:nvSpPr>
          <p:cNvPr id="70" name="TextBox 69">
            <a:extLst>
              <a:ext uri="{FF2B5EF4-FFF2-40B4-BE49-F238E27FC236}">
                <a16:creationId xmlns:a16="http://schemas.microsoft.com/office/drawing/2014/main" id="{7706D0CB-5857-44C7-9FFE-2277CA3946A9}"/>
              </a:ext>
            </a:extLst>
          </p:cNvPr>
          <p:cNvSpPr txBox="1"/>
          <p:nvPr/>
        </p:nvSpPr>
        <p:spPr>
          <a:xfrm>
            <a:off x="7158763" y="1465801"/>
            <a:ext cx="2291752" cy="446276"/>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The Amplitude C-scan model shows small differences in the experimental and prediction values in both the model testing and validation phases, with slightly higher differences shown in the second experimental value in both the model testing and validation phases. Additionally, no signs of underfitting or overfitting were shown in the feature importance graph. </a:t>
            </a:r>
          </a:p>
        </p:txBody>
      </p:sp>
      <p:pic>
        <p:nvPicPr>
          <p:cNvPr id="71" name="Picture 70">
            <a:extLst>
              <a:ext uri="{FF2B5EF4-FFF2-40B4-BE49-F238E27FC236}">
                <a16:creationId xmlns:a16="http://schemas.microsoft.com/office/drawing/2014/main" id="{EB079402-6F1E-4449-90F8-017A8F3C7548}"/>
              </a:ext>
            </a:extLst>
          </p:cNvPr>
          <p:cNvPicPr>
            <a:picLocks noChangeAspect="1"/>
          </p:cNvPicPr>
          <p:nvPr/>
        </p:nvPicPr>
        <p:blipFill rotWithShape="1">
          <a:blip r:embed="rId16"/>
          <a:srcRect r="49790"/>
          <a:stretch/>
        </p:blipFill>
        <p:spPr>
          <a:xfrm>
            <a:off x="7252982" y="1889806"/>
            <a:ext cx="1150566" cy="377144"/>
          </a:xfrm>
          <a:prstGeom prst="rect">
            <a:avLst/>
          </a:prstGeom>
        </p:spPr>
      </p:pic>
      <p:pic>
        <p:nvPicPr>
          <p:cNvPr id="72" name="Picture 71">
            <a:extLst>
              <a:ext uri="{FF2B5EF4-FFF2-40B4-BE49-F238E27FC236}">
                <a16:creationId xmlns:a16="http://schemas.microsoft.com/office/drawing/2014/main" id="{D02C4782-1BEF-4C8D-AF6B-3691F5046A71}"/>
              </a:ext>
            </a:extLst>
          </p:cNvPr>
          <p:cNvPicPr>
            <a:picLocks noChangeAspect="1"/>
          </p:cNvPicPr>
          <p:nvPr/>
        </p:nvPicPr>
        <p:blipFill rotWithShape="1">
          <a:blip r:embed="rId17"/>
          <a:srcRect r="49790"/>
          <a:stretch/>
        </p:blipFill>
        <p:spPr>
          <a:xfrm>
            <a:off x="8392571" y="1890619"/>
            <a:ext cx="1005755" cy="431690"/>
          </a:xfrm>
          <a:prstGeom prst="rect">
            <a:avLst/>
          </a:prstGeom>
        </p:spPr>
      </p:pic>
      <p:sp>
        <p:nvSpPr>
          <p:cNvPr id="73" name="TextBox 72">
            <a:extLst>
              <a:ext uri="{FF2B5EF4-FFF2-40B4-BE49-F238E27FC236}">
                <a16:creationId xmlns:a16="http://schemas.microsoft.com/office/drawing/2014/main" id="{89FCA000-689D-45F9-84BE-078136196853}"/>
              </a:ext>
            </a:extLst>
          </p:cNvPr>
          <p:cNvSpPr txBox="1"/>
          <p:nvPr/>
        </p:nvSpPr>
        <p:spPr>
          <a:xfrm>
            <a:off x="7173715" y="2233937"/>
            <a:ext cx="2291752" cy="304699"/>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The above tables show the data for the model testing and validation phases for the Amplitude C-scan model. The left table shows the model testing predictions, while the right table shows the model validation predictions.</a:t>
            </a:r>
          </a:p>
        </p:txBody>
      </p:sp>
      <p:sp>
        <p:nvSpPr>
          <p:cNvPr id="74" name="TextBox 73">
            <a:extLst>
              <a:ext uri="{FF2B5EF4-FFF2-40B4-BE49-F238E27FC236}">
                <a16:creationId xmlns:a16="http://schemas.microsoft.com/office/drawing/2014/main" id="{146F8F52-EC3C-4D47-9281-95B8BF9EB7C4}"/>
              </a:ext>
            </a:extLst>
          </p:cNvPr>
          <p:cNvSpPr txBox="1"/>
          <p:nvPr/>
        </p:nvSpPr>
        <p:spPr>
          <a:xfrm>
            <a:off x="7166603" y="3476529"/>
            <a:ext cx="2291752" cy="163122"/>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The above figure shows the feature importance graph for the </a:t>
            </a:r>
            <a:r>
              <a:rPr lang="en-US" sz="460" dirty="0" err="1">
                <a:latin typeface="Helvetica" panose="020B0604020202020204" pitchFamily="34" charset="0"/>
                <a:cs typeface="Helvetica" panose="020B0604020202020204" pitchFamily="34" charset="0"/>
              </a:rPr>
              <a:t>ToF</a:t>
            </a:r>
            <a:r>
              <a:rPr lang="en-US" sz="460" dirty="0">
                <a:latin typeface="Helvetica" panose="020B0604020202020204" pitchFamily="34" charset="0"/>
                <a:cs typeface="Helvetica" panose="020B0604020202020204" pitchFamily="34" charset="0"/>
              </a:rPr>
              <a:t> C-scan model. </a:t>
            </a:r>
          </a:p>
        </p:txBody>
      </p:sp>
      <p:sp>
        <p:nvSpPr>
          <p:cNvPr id="75" name="Rectangle 74">
            <a:extLst>
              <a:ext uri="{FF2B5EF4-FFF2-40B4-BE49-F238E27FC236}">
                <a16:creationId xmlns:a16="http://schemas.microsoft.com/office/drawing/2014/main" id="{E05E2C41-C0AD-473B-BBBC-53DB4C198662}"/>
              </a:ext>
            </a:extLst>
          </p:cNvPr>
          <p:cNvSpPr/>
          <p:nvPr/>
        </p:nvSpPr>
        <p:spPr bwMode="auto">
          <a:xfrm>
            <a:off x="7209718" y="3612005"/>
            <a:ext cx="2200598" cy="159985"/>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algn="ctr" defTabSz="160088" eaLnBrk="0" fontAlgn="base" hangingPunct="0">
              <a:spcBef>
                <a:spcPct val="0"/>
              </a:spcBef>
              <a:spcAft>
                <a:spcPct val="0"/>
              </a:spcAft>
            </a:pPr>
            <a:r>
              <a:rPr lang="en-US" sz="1050" b="1" dirty="0" smtClean="0">
                <a:latin typeface="+mj-lt"/>
                <a:ea typeface="ＭＳ Ｐゴシック" pitchFamily="-108" charset="-128"/>
                <a:cs typeface="Arial" panose="020B0604020202020204" pitchFamily="34" charset="0"/>
              </a:rPr>
              <a:t>Discussions and </a:t>
            </a:r>
            <a:r>
              <a:rPr lang="en-US" sz="1050" b="1" dirty="0" smtClean="0">
                <a:latin typeface="+mj-lt"/>
                <a:ea typeface="ＭＳ Ｐゴシック" pitchFamily="-108" charset="-128"/>
                <a:cs typeface="Arial" panose="020B0604020202020204" pitchFamily="34" charset="0"/>
              </a:rPr>
              <a:t>Conclusions</a:t>
            </a:r>
            <a:endParaRPr lang="en-US" sz="1050" b="1" dirty="0">
              <a:latin typeface="+mj-lt"/>
              <a:ea typeface="ＭＳ Ｐゴシック" pitchFamily="-108" charset="-128"/>
              <a:cs typeface="Arial" panose="020B0604020202020204" pitchFamily="34" charset="0"/>
            </a:endParaRPr>
          </a:p>
        </p:txBody>
      </p:sp>
      <p:sp>
        <p:nvSpPr>
          <p:cNvPr id="76" name="TextBox 75">
            <a:extLst>
              <a:ext uri="{FF2B5EF4-FFF2-40B4-BE49-F238E27FC236}">
                <a16:creationId xmlns:a16="http://schemas.microsoft.com/office/drawing/2014/main" id="{EF559DD2-EC0B-4767-8653-918728F75666}"/>
              </a:ext>
            </a:extLst>
          </p:cNvPr>
          <p:cNvSpPr txBox="1"/>
          <p:nvPr/>
        </p:nvSpPr>
        <p:spPr>
          <a:xfrm>
            <a:off x="7170597" y="3746068"/>
            <a:ext cx="2291750" cy="1224951"/>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After analysis, the ENF PC, </a:t>
            </a:r>
            <a:r>
              <a:rPr lang="en-US" sz="460" dirty="0" err="1">
                <a:latin typeface="Helvetica" panose="020B0604020202020204" pitchFamily="34" charset="0"/>
                <a:cs typeface="Helvetica" panose="020B0604020202020204" pitchFamily="34" charset="0"/>
              </a:rPr>
              <a:t>ToF</a:t>
            </a:r>
            <a:r>
              <a:rPr lang="en-US" sz="460" dirty="0">
                <a:latin typeface="Helvetica" panose="020B0604020202020204" pitchFamily="34" charset="0"/>
                <a:cs typeface="Helvetica" panose="020B0604020202020204" pitchFamily="34" charset="0"/>
              </a:rPr>
              <a:t> C-scan, and Amplitude C-scan models were shown to determine predictions from input parameters with accuracy. The ENF NPC model showed slight inconsistencies during the validation phase </a:t>
            </a:r>
            <a:r>
              <a:rPr lang="en-US" sz="460">
                <a:latin typeface="Helvetica" panose="020B0604020202020204" pitchFamily="34" charset="0"/>
                <a:cs typeface="Helvetica" panose="020B0604020202020204" pitchFamily="34" charset="0"/>
              </a:rPr>
              <a:t>of testing, </a:t>
            </a:r>
            <a:r>
              <a:rPr lang="en-US" sz="460" dirty="0">
                <a:latin typeface="Helvetica" panose="020B0604020202020204" pitchFamily="34" charset="0"/>
                <a:cs typeface="Helvetica" panose="020B0604020202020204" pitchFamily="34" charset="0"/>
              </a:rPr>
              <a:t>but performed with accuracy during the model testing phase. For all models, feature importance showed no signs of overfitting or underfitting the data. Additionally, the feature importance shows all models utilized data in their decision trees from all data categories. Furthermore, all models had model accuracy scores greater than or equal to 80%. It should be noted that increasing the sample size of the experimental data could potentially increase the accuracies of the models, and the performance of the ENF NPC model during the validation phase has the potential to improve in accuracy and reliability with the addition of experimental data. </a:t>
            </a:r>
          </a:p>
          <a:p>
            <a:endParaRPr lang="en-US" sz="460" dirty="0">
              <a:latin typeface="Helvetica" panose="020B0604020202020204" pitchFamily="34" charset="0"/>
              <a:cs typeface="Helvetica" panose="020B0604020202020204" pitchFamily="34" charset="0"/>
            </a:endParaRPr>
          </a:p>
          <a:p>
            <a:r>
              <a:rPr lang="en-US" sz="460" dirty="0">
                <a:latin typeface="Helvetica" panose="020B0604020202020204" pitchFamily="34" charset="0"/>
                <a:cs typeface="Helvetica" panose="020B0604020202020204" pitchFamily="34" charset="0"/>
              </a:rPr>
              <a:t>It was concluded that models created from the ML algorithms could accelerate a parametric study for the </a:t>
            </a:r>
            <a:r>
              <a:rPr lang="en-US" sz="460" dirty="0" err="1">
                <a:latin typeface="Helvetica" panose="020B0604020202020204" pitchFamily="34" charset="0"/>
                <a:cs typeface="Helvetica" panose="020B0604020202020204" pitchFamily="34" charset="0"/>
              </a:rPr>
              <a:t>AERoBOND</a:t>
            </a:r>
            <a:r>
              <a:rPr lang="en-US" sz="460" dirty="0">
                <a:latin typeface="Helvetica" panose="020B0604020202020204" pitchFamily="34" charset="0"/>
                <a:cs typeface="Helvetica" panose="020B0604020202020204" pitchFamily="34" charset="0"/>
              </a:rPr>
              <a:t> process by rapidly optimizing process parameters to achieve desired performance characteristics. </a:t>
            </a:r>
          </a:p>
        </p:txBody>
      </p:sp>
      <p:sp>
        <p:nvSpPr>
          <p:cNvPr id="78" name="TextBox 77">
            <a:extLst>
              <a:ext uri="{FF2B5EF4-FFF2-40B4-BE49-F238E27FC236}">
                <a16:creationId xmlns:a16="http://schemas.microsoft.com/office/drawing/2014/main" id="{F6BD1D58-48CC-461E-8AAB-7683612FDA4E}"/>
              </a:ext>
            </a:extLst>
          </p:cNvPr>
          <p:cNvSpPr txBox="1"/>
          <p:nvPr/>
        </p:nvSpPr>
        <p:spPr>
          <a:xfrm>
            <a:off x="7173715" y="5028281"/>
            <a:ext cx="2291750" cy="369332"/>
          </a:xfrm>
          <a:prstGeom prst="rect">
            <a:avLst/>
          </a:prstGeom>
          <a:noFill/>
        </p:spPr>
        <p:txBody>
          <a:bodyPr wrap="square" rtlCol="0">
            <a:spAutoFit/>
          </a:bodyPr>
          <a:lstStyle/>
          <a:p>
            <a:r>
              <a:rPr lang="en-US" sz="300" dirty="0">
                <a:latin typeface="Helvetica" panose="020B0604020202020204" pitchFamily="34" charset="0"/>
                <a:cs typeface="Helvetica" panose="020B0604020202020204" pitchFamily="34" charset="0"/>
              </a:rPr>
              <a:t>1. F.L. Palmieri, T.B. Hudson, R.J. Cano, E.R. </a:t>
            </a:r>
            <a:r>
              <a:rPr lang="en-US" sz="300" dirty="0" err="1">
                <a:latin typeface="Helvetica" panose="020B0604020202020204" pitchFamily="34" charset="0"/>
                <a:cs typeface="Helvetica" panose="020B0604020202020204" pitchFamily="34" charset="0"/>
              </a:rPr>
              <a:t>Tastepe</a:t>
            </a:r>
            <a:r>
              <a:rPr lang="en-US" sz="300" dirty="0">
                <a:latin typeface="Helvetica" panose="020B0604020202020204" pitchFamily="34" charset="0"/>
                <a:cs typeface="Helvetica" panose="020B0604020202020204" pitchFamily="34" charset="0"/>
              </a:rPr>
              <a:t>, D.S. </a:t>
            </a:r>
            <a:r>
              <a:rPr lang="en-US" sz="300" dirty="0" err="1">
                <a:latin typeface="Helvetica" panose="020B0604020202020204" pitchFamily="34" charset="0"/>
                <a:cs typeface="Helvetica" panose="020B0604020202020204" pitchFamily="34" charset="0"/>
              </a:rPr>
              <a:t>Rufeisen</a:t>
            </a:r>
            <a:r>
              <a:rPr lang="en-US" sz="300" dirty="0">
                <a:latin typeface="Helvetica" panose="020B0604020202020204" pitchFamily="34" charset="0"/>
                <a:cs typeface="Helvetica" panose="020B0604020202020204" pitchFamily="34" charset="0"/>
              </a:rPr>
              <a:t>, L.U. Ahmed, Y. Lin, C.J. Wohl and J.W. Connell, Reliable bonding of composite laminates using reflowable epoxy resins, Proceedings of the 2019 International SAMPE Tech. Conf. Seattle, WA, 2019 Society for the Advancement of Materials and Process Engineering. </a:t>
            </a:r>
          </a:p>
          <a:p>
            <a:r>
              <a:rPr lang="en-US" sz="300" dirty="0">
                <a:latin typeface="Helvetica" panose="020B0604020202020204" pitchFamily="34" charset="0"/>
                <a:cs typeface="Helvetica" panose="020B0604020202020204" pitchFamily="34" charset="0"/>
              </a:rPr>
              <a:t>2. Federal Aviation Administration, 14 CFR § 25.301-307.</a:t>
            </a:r>
          </a:p>
          <a:p>
            <a:r>
              <a:rPr lang="en-US" sz="300" dirty="0">
                <a:latin typeface="Helvetica" panose="020B0604020202020204" pitchFamily="34" charset="0"/>
                <a:cs typeface="Helvetica" panose="020B0604020202020204" pitchFamily="34" charset="0"/>
              </a:rPr>
              <a:t>3. Scikit-learn, 3.3. Metrics and scoring: quantifying the quality of predictions, from https://scikit-learn.org/stable/modules/model_evaluation.html.</a:t>
            </a:r>
          </a:p>
        </p:txBody>
      </p:sp>
      <p:sp>
        <p:nvSpPr>
          <p:cNvPr id="81" name="TextBox 80">
            <a:extLst>
              <a:ext uri="{FF2B5EF4-FFF2-40B4-BE49-F238E27FC236}">
                <a16:creationId xmlns:a16="http://schemas.microsoft.com/office/drawing/2014/main" id="{464FC928-3BAE-4CB5-B501-74227307BC2A}"/>
              </a:ext>
            </a:extLst>
          </p:cNvPr>
          <p:cNvSpPr txBox="1"/>
          <p:nvPr/>
        </p:nvSpPr>
        <p:spPr>
          <a:xfrm>
            <a:off x="7173713" y="5469741"/>
            <a:ext cx="2291752" cy="233910"/>
          </a:xfrm>
          <a:prstGeom prst="rect">
            <a:avLst/>
          </a:prstGeom>
          <a:noFill/>
        </p:spPr>
        <p:txBody>
          <a:bodyPr wrap="square" rtlCol="0">
            <a:spAutoFit/>
          </a:bodyPr>
          <a:lstStyle/>
          <a:p>
            <a:r>
              <a:rPr lang="en-US" sz="460" dirty="0">
                <a:latin typeface="Helvetica" panose="020B0604020202020204" pitchFamily="34" charset="0"/>
                <a:cs typeface="Helvetica" panose="020B0604020202020204" pitchFamily="34" charset="0"/>
              </a:rPr>
              <a:t>We thank Charles Liles and Tanner </a:t>
            </a:r>
            <a:r>
              <a:rPr lang="en-US" sz="460" dirty="0" err="1">
                <a:latin typeface="Helvetica" panose="020B0604020202020204" pitchFamily="34" charset="0"/>
                <a:cs typeface="Helvetica" panose="020B0604020202020204" pitchFamily="34" charset="0"/>
              </a:rPr>
              <a:t>Griffen</a:t>
            </a:r>
            <a:r>
              <a:rPr lang="en-US" sz="460" dirty="0">
                <a:latin typeface="Helvetica" panose="020B0604020202020204" pitchFamily="34" charset="0"/>
                <a:cs typeface="Helvetica" panose="020B0604020202020204" pitchFamily="34" charset="0"/>
              </a:rPr>
              <a:t> for support with accessing and instruction in machine learning software tools and methods.</a:t>
            </a:r>
          </a:p>
        </p:txBody>
      </p:sp>
      <p:sp>
        <p:nvSpPr>
          <p:cNvPr id="82" name="Rectangle 81">
            <a:extLst>
              <a:ext uri="{FF2B5EF4-FFF2-40B4-BE49-F238E27FC236}">
                <a16:creationId xmlns:a16="http://schemas.microsoft.com/office/drawing/2014/main" id="{B85EF7C7-CA28-4413-A1D1-F05E24AE6AFA}"/>
              </a:ext>
            </a:extLst>
          </p:cNvPr>
          <p:cNvSpPr/>
          <p:nvPr/>
        </p:nvSpPr>
        <p:spPr bwMode="auto">
          <a:xfrm>
            <a:off x="7209798" y="4933375"/>
            <a:ext cx="2200598" cy="122097"/>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algn="ctr" defTabSz="160088" eaLnBrk="0" fontAlgn="base" hangingPunct="0">
              <a:spcBef>
                <a:spcPct val="0"/>
              </a:spcBef>
              <a:spcAft>
                <a:spcPct val="0"/>
              </a:spcAft>
            </a:pPr>
            <a:r>
              <a:rPr lang="en-US" sz="800" b="1" dirty="0">
                <a:latin typeface="+mj-lt"/>
                <a:ea typeface="ＭＳ Ｐゴシック" pitchFamily="-108" charset="-128"/>
                <a:cs typeface="Arial" panose="020B0604020202020204" pitchFamily="34" charset="0"/>
              </a:rPr>
              <a:t>References</a:t>
            </a:r>
          </a:p>
        </p:txBody>
      </p:sp>
      <p:sp>
        <p:nvSpPr>
          <p:cNvPr id="83" name="Rectangle 82">
            <a:extLst>
              <a:ext uri="{FF2B5EF4-FFF2-40B4-BE49-F238E27FC236}">
                <a16:creationId xmlns:a16="http://schemas.microsoft.com/office/drawing/2014/main" id="{9C71E734-24DE-4E38-B223-EE0A331B200C}"/>
              </a:ext>
            </a:extLst>
          </p:cNvPr>
          <p:cNvSpPr/>
          <p:nvPr/>
        </p:nvSpPr>
        <p:spPr bwMode="auto">
          <a:xfrm>
            <a:off x="7208705" y="5370663"/>
            <a:ext cx="2200598" cy="124765"/>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15998" tIns="7999" rIns="15998" bIns="7999" numCol="1" rtlCol="0" anchor="t" anchorCtr="0" compatLnSpc="1">
            <a:prstTxWarp prst="textNoShape">
              <a:avLst/>
            </a:prstTxWarp>
          </a:bodyPr>
          <a:lstStyle/>
          <a:p>
            <a:pPr algn="ctr" defTabSz="160088" eaLnBrk="0" fontAlgn="base" hangingPunct="0">
              <a:spcBef>
                <a:spcPct val="0"/>
              </a:spcBef>
              <a:spcAft>
                <a:spcPct val="0"/>
              </a:spcAft>
            </a:pPr>
            <a:r>
              <a:rPr lang="en-US" sz="800" b="1" dirty="0">
                <a:latin typeface="+mj-lt"/>
                <a:ea typeface="ＭＳ Ｐゴシック" pitchFamily="-108" charset="-128"/>
                <a:cs typeface="Arial" panose="020B0604020202020204" pitchFamily="34" charset="0"/>
              </a:rPr>
              <a:t>Acknowledgements</a:t>
            </a:r>
          </a:p>
        </p:txBody>
      </p:sp>
    </p:spTree>
    <p:extLst>
      <p:ext uri="{BB962C8B-B14F-4D97-AF65-F5344CB8AC3E}">
        <p14:creationId xmlns:p14="http://schemas.microsoft.com/office/powerpoint/2010/main" val="2625051046"/>
      </p:ext>
    </p:extLst>
  </p:cSld>
  <p:clrMapOvr>
    <a:masterClrMapping/>
  </p:clrMapOvr>
</p:sld>
</file>

<file path=ppt/theme/theme1.xml><?xml version="1.0" encoding="utf-8"?>
<a:theme xmlns:a="http://schemas.openxmlformats.org/drawingml/2006/main" name="2_ACP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1331a1e01d065510f84f7b8ab8fbf9ff">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9673ef968f595360e21e0062d0a009c8"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4:SharedWithUsers" minOccurs="0"/>
                <xsd:element ref="ns4:SharedWithDetails" minOccurs="0"/>
                <xsd:element ref="ns4:SharingHintHash" minOccurs="0"/>
                <xsd:element ref="ns3:MediaServiceDateTaken" minOccurs="0"/>
                <xsd:element ref="ns3:MediaServiceLocation" minOccurs="0"/>
                <xsd:element ref="ns1:_ip_UnifiedCompliancePolicyProperties" minOccurs="0"/>
                <xsd:element ref="ns1:_ip_UnifiedCompliancePolicyUIAc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A1375681-456F-4467-BDCD-1600CB00C5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8B85D7F-7395-4E72-AE59-FD5BB1B03002}">
  <ds:schemaRefs>
    <ds:schemaRef ds:uri="http://schemas.microsoft.com/sharepoint/v3/contenttype/forms"/>
  </ds:schemaRefs>
</ds:datastoreItem>
</file>

<file path=customXml/itemProps3.xml><?xml version="1.0" encoding="utf-8"?>
<ds:datastoreItem xmlns:ds="http://schemas.openxmlformats.org/officeDocument/2006/customXml" ds:itemID="{5F87A111-D89E-419A-B3D4-18029796C388}">
  <ds:schemaRefs>
    <ds:schemaRef ds:uri="http://schemas.openxmlformats.org/package/2006/metadata/core-properties"/>
    <ds:schemaRef ds:uri="3cb15ddf-dbe9-47ea-851d-c70642058130"/>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4817ca35-7031-43a6-bda2-0d9832ef634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1528</TotalTime>
  <Words>1438</Words>
  <Application>Microsoft Office PowerPoint</Application>
  <PresentationFormat>Custom</PresentationFormat>
  <Paragraphs>40</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ＭＳ Ｐゴシック</vt:lpstr>
      <vt:lpstr>Arial</vt:lpstr>
      <vt:lpstr>Arial Black</vt:lpstr>
      <vt:lpstr>Calibri</vt:lpstr>
      <vt:lpstr>Courier New</vt:lpstr>
      <vt:lpstr>Helvetica</vt:lpstr>
      <vt:lpstr>Wingdings</vt:lpstr>
      <vt:lpstr>2_ACP Presentation</vt:lpstr>
      <vt:lpstr>Machine Learning to Predict Joint Performance in Epoxy Composites Based on Process Parameters Brennen M. Middleton1, Tyler B. Hudson2, Yi Lin3, Jin Ho Kang3, and Frank L. Palmieri2,* 1NASA Internships, Fellowships, and Scholarships Program, NASA Langley Research Center, Hampton, VA 23681 2NASA Langley Research Center, Hampton, VA 23681 3National Institute of Aerospace, 100 Exploration Way, Hampton VA 23666 *frank.l.palmieri@nasa.gov </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Davis, Pamela A. (LARC-E1A)</dc:creator>
  <cp:lastModifiedBy>Palmieri, Frank L. (LARC-D307)</cp:lastModifiedBy>
  <cp:revision>76</cp:revision>
  <cp:lastPrinted>2019-03-04T18:16:14Z</cp:lastPrinted>
  <dcterms:created xsi:type="dcterms:W3CDTF">2018-01-19T15:47:50Z</dcterms:created>
  <dcterms:modified xsi:type="dcterms:W3CDTF">2021-02-12T00:03:49Z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