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660" r:id="rId4"/>
  </p:sldMasterIdLst>
  <p:notesMasterIdLst>
    <p:notesMasterId r:id="rId26"/>
  </p:notesMasterIdLst>
  <p:sldIdLst>
    <p:sldId id="569" r:id="rId5"/>
    <p:sldId id="549" r:id="rId6"/>
    <p:sldId id="553" r:id="rId7"/>
    <p:sldId id="519" r:id="rId8"/>
    <p:sldId id="555" r:id="rId9"/>
    <p:sldId id="584" r:id="rId10"/>
    <p:sldId id="591" r:id="rId11"/>
    <p:sldId id="581" r:id="rId12"/>
    <p:sldId id="567" r:id="rId13"/>
    <p:sldId id="585" r:id="rId14"/>
    <p:sldId id="586" r:id="rId15"/>
    <p:sldId id="588" r:id="rId16"/>
    <p:sldId id="583" r:id="rId17"/>
    <p:sldId id="589" r:id="rId18"/>
    <p:sldId id="582" r:id="rId19"/>
    <p:sldId id="466" r:id="rId20"/>
    <p:sldId id="600" r:id="rId21"/>
    <p:sldId id="599" r:id="rId22"/>
    <p:sldId id="601" r:id="rId23"/>
    <p:sldId id="596" r:id="rId24"/>
    <p:sldId id="59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F0EA00"/>
    <a:srgbClr val="0033CC"/>
    <a:srgbClr val="D4EFF8"/>
    <a:srgbClr val="E8D9F3"/>
    <a:srgbClr val="9E0000"/>
    <a:srgbClr val="00CC99"/>
    <a:srgbClr val="C1B7E7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B545B4-8F39-481F-A9AD-61B47142EAEB}" v="29" dt="2019-11-12T20:28:20.679"/>
  </p1510:revLst>
</p1510:revInfo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04" autoAdjust="0"/>
    <p:restoredTop sz="94411" autoAdjust="0"/>
  </p:normalViewPr>
  <p:slideViewPr>
    <p:cSldViewPr snapToGrid="0">
      <p:cViewPr varScale="1">
        <p:scale>
          <a:sx n="110" d="100"/>
          <a:sy n="110" d="100"/>
        </p:scale>
        <p:origin x="42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8" d="100"/>
          <a:sy n="98" d="100"/>
        </p:scale>
        <p:origin x="265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7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6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pplin, Samantha I. (LARC-D211)" userId="S::sapplin@ndc.nasa.gov::f2908e9d-712f-494a-aceb-9c4fa9edcd09" providerId="AD" clId="Web-{2BB545B4-8F39-481F-A9AD-61B47142EAEB}"/>
    <pc:docChg chg="modSld">
      <pc:chgData name="Applin, Samantha I. (LARC-D211)" userId="S::sapplin@ndc.nasa.gov::f2908e9d-712f-494a-aceb-9c4fa9edcd09" providerId="AD" clId="Web-{2BB545B4-8F39-481F-A9AD-61B47142EAEB}" dt="2019-11-12T20:28:15.617" v="27"/>
      <pc:docMkLst>
        <pc:docMk/>
      </pc:docMkLst>
      <pc:sldChg chg="modNotes">
        <pc:chgData name="Applin, Samantha I. (LARC-D211)" userId="S::sapplin@ndc.nasa.gov::f2908e9d-712f-494a-aceb-9c4fa9edcd09" providerId="AD" clId="Web-{2BB545B4-8F39-481F-A9AD-61B47142EAEB}" dt="2019-11-12T20:28:15.617" v="27"/>
        <pc:sldMkLst>
          <pc:docMk/>
          <pc:sldMk cId="3181536508" sldId="50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bwerner\Documents\Rheological%20Properties%20of%20Polymers.xlsb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nasa-my.sharepoint.com/personal/cjwohl_ndc_nasa_gov/Documents/Projects/FIReFLIES/Project%20Stuff/2019,%20NIFS%20Fall/as%20synthesized%20vs%20rinsing%20comparison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107590576168632"/>
          <c:y val="5.3374617186713602E-2"/>
          <c:w val="0.75107378002835579"/>
          <c:h val="0.6711181804429921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14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trendline>
            <c:spPr>
              <a:ln w="31750" cap="rnd">
                <a:solidFill>
                  <a:schemeClr val="tx1"/>
                </a:solidFill>
                <a:prstDash val="dash"/>
              </a:ln>
              <a:effectLst/>
            </c:spPr>
            <c:trendlineType val="exp"/>
            <c:forward val="1500"/>
            <c:backward val="500"/>
            <c:dispRSqr val="1"/>
            <c:dispEq val="1"/>
            <c:trendlineLbl>
              <c:layout>
                <c:manualLayout>
                  <c:x val="-0.1019917158082379"/>
                  <c:y val="-0.4276052561304132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rgbClr val="C0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</c:trendlineLbl>
          </c:trendline>
          <c:xVal>
            <c:numRef>
              <c:f>'[Elastic moduli.xlsx]pue'!$D$2:$D$6</c:f>
              <c:numCache>
                <c:formatCode>General</c:formatCode>
                <c:ptCount val="5"/>
                <c:pt idx="0">
                  <c:v>771.6</c:v>
                </c:pt>
                <c:pt idx="1">
                  <c:v>340.1</c:v>
                </c:pt>
                <c:pt idx="2">
                  <c:v>445.18</c:v>
                </c:pt>
                <c:pt idx="3">
                  <c:v>3915.41</c:v>
                </c:pt>
                <c:pt idx="4">
                  <c:v>1590.07</c:v>
                </c:pt>
              </c:numCache>
            </c:numRef>
          </c:xVal>
          <c:yVal>
            <c:numRef>
              <c:f>'[Elastic moduli.xlsx]pue'!$C$2:$C$6</c:f>
              <c:numCache>
                <c:formatCode>General</c:formatCode>
                <c:ptCount val="5"/>
                <c:pt idx="0">
                  <c:v>1152</c:v>
                </c:pt>
                <c:pt idx="1">
                  <c:v>2460</c:v>
                </c:pt>
                <c:pt idx="2">
                  <c:v>1350</c:v>
                </c:pt>
                <c:pt idx="3">
                  <c:v>8.57</c:v>
                </c:pt>
                <c:pt idx="4">
                  <c:v>338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2AA-44D9-B4D8-D41EFE825B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66869496"/>
        <c:axId val="566884912"/>
      </c:scatterChart>
      <c:valAx>
        <c:axId val="566869496"/>
        <c:scaling>
          <c:orientation val="minMax"/>
          <c:max val="5000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Carbonate Oligomer Molecular Weight, g/mol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out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66884912"/>
        <c:crosses val="autoZero"/>
        <c:crossBetween val="midCat"/>
      </c:valAx>
      <c:valAx>
        <c:axId val="566884912"/>
        <c:scaling>
          <c:logBase val="10"/>
          <c:orientation val="minMax"/>
          <c:min val="1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en-US"/>
                  <a:t>Elastic Modulus, MPa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out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66869496"/>
        <c:crosses val="autoZero"/>
        <c:crossBetween val="midCat"/>
      </c:valAx>
      <c:spPr>
        <a:noFill/>
        <a:ln w="1905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546118398730616"/>
          <c:y val="5.8569992518096567E-2"/>
          <c:w val="0.66526827443684589"/>
          <c:h val="0.7310559811621277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Sheet4!$N$2:$O$2</c:f>
              <c:strCache>
                <c:ptCount val="2"/>
                <c:pt idx="0">
                  <c:v>First Few Cycles</c:v>
                </c:pt>
                <c:pt idx="1">
                  <c:v>Remaining Cycles</c:v>
                </c:pt>
              </c:strCache>
            </c:strRef>
          </c:cat>
          <c:val>
            <c:numRef>
              <c:f>Sheet4!$N$3:$O$3</c:f>
              <c:numCache>
                <c:formatCode>General</c:formatCode>
                <c:ptCount val="2"/>
                <c:pt idx="0">
                  <c:v>90</c:v>
                </c:pt>
                <c:pt idx="1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4D-4A15-8FB4-FB3364BA39A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78407152"/>
        <c:axId val="1412121296"/>
      </c:barChart>
      <c:catAx>
        <c:axId val="1678407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12121296"/>
        <c:crosses val="autoZero"/>
        <c:auto val="1"/>
        <c:lblAlgn val="ctr"/>
        <c:lblOffset val="100"/>
        <c:noMultiLvlLbl val="0"/>
      </c:catAx>
      <c:valAx>
        <c:axId val="1412121296"/>
        <c:scaling>
          <c:orientation val="minMax"/>
          <c:max val="100"/>
          <c:min val="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Target Healing Efficiency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84071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612591705238694"/>
          <c:y val="4.9965932318873495E-2"/>
          <c:w val="0.77827675075852842"/>
          <c:h val="0.72944457483227165"/>
        </c:manualLayout>
      </c:layout>
      <c:scatterChart>
        <c:scatterStyle val="lineMarker"/>
        <c:varyColors val="0"/>
        <c:ser>
          <c:idx val="1"/>
          <c:order val="0"/>
          <c:tx>
            <c:v>DAT</c:v>
          </c:tx>
          <c:spPr>
            <a:ln w="25400" cap="rnd">
              <a:noFill/>
              <a:round/>
            </a:ln>
            <a:effectLst/>
          </c:spPr>
          <c:marker>
            <c:symbol val="diamond"/>
            <c:size val="10"/>
            <c:spPr>
              <a:solidFill>
                <a:sysClr val="windowText" lastClr="000000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'Size Calcs'!$Z$6:$AG$6</c:f>
                <c:numCache>
                  <c:formatCode>General</c:formatCode>
                  <c:ptCount val="8"/>
                  <c:pt idx="0">
                    <c:v>0.5086936081758654</c:v>
                  </c:pt>
                  <c:pt idx="1">
                    <c:v>0.16834610014479778</c:v>
                  </c:pt>
                  <c:pt idx="2">
                    <c:v>2.5450423678677394</c:v>
                  </c:pt>
                  <c:pt idx="3">
                    <c:v>0.28673528928305797</c:v>
                  </c:pt>
                  <c:pt idx="4">
                    <c:v>1.7539042769746203</c:v>
                  </c:pt>
                  <c:pt idx="5">
                    <c:v>3.0682067196019043</c:v>
                  </c:pt>
                  <c:pt idx="6">
                    <c:v>4.0711988657998086</c:v>
                  </c:pt>
                  <c:pt idx="7">
                    <c:v>1.0946193135463946</c:v>
                  </c:pt>
                </c:numCache>
              </c:numRef>
            </c:plus>
            <c:minus>
              <c:numRef>
                <c:f>'Size Calcs'!$Z$6:$AG$6</c:f>
                <c:numCache>
                  <c:formatCode>General</c:formatCode>
                  <c:ptCount val="8"/>
                  <c:pt idx="0">
                    <c:v>0.5086936081758654</c:v>
                  </c:pt>
                  <c:pt idx="1">
                    <c:v>0.16834610014479778</c:v>
                  </c:pt>
                  <c:pt idx="2">
                    <c:v>2.5450423678677394</c:v>
                  </c:pt>
                  <c:pt idx="3">
                    <c:v>0.28673528928305797</c:v>
                  </c:pt>
                  <c:pt idx="4">
                    <c:v>1.7539042769746203</c:v>
                  </c:pt>
                  <c:pt idx="5">
                    <c:v>3.0682067196019043</c:v>
                  </c:pt>
                  <c:pt idx="6">
                    <c:v>4.0711988657998086</c:v>
                  </c:pt>
                  <c:pt idx="7">
                    <c:v>1.0946193135463946</c:v>
                  </c:pt>
                </c:numCache>
              </c:numRef>
            </c:minus>
            <c:spPr>
              <a:noFill/>
              <a:ln w="19050" cap="flat" cmpd="sng" algn="ctr">
                <a:solidFill>
                  <a:sysClr val="windowText" lastClr="000000"/>
                </a:solidFill>
                <a:round/>
              </a:ln>
              <a:effectLst/>
            </c:spPr>
          </c:errBars>
          <c:xVal>
            <c:numRef>
              <c:f>'Size Calcs'!$Z$13:$AG$13</c:f>
              <c:numCache>
                <c:formatCode>0%</c:formatCode>
                <c:ptCount val="8"/>
                <c:pt idx="0">
                  <c:v>0.1</c:v>
                </c:pt>
                <c:pt idx="1">
                  <c:v>0.05</c:v>
                </c:pt>
                <c:pt idx="2">
                  <c:v>0.2</c:v>
                </c:pt>
                <c:pt idx="3" formatCode="0.0%">
                  <c:v>7.4999999999999997E-2</c:v>
                </c:pt>
                <c:pt idx="4">
                  <c:v>0.15</c:v>
                </c:pt>
                <c:pt idx="5">
                  <c:v>0.3</c:v>
                </c:pt>
                <c:pt idx="6">
                  <c:v>0.5</c:v>
                </c:pt>
                <c:pt idx="7">
                  <c:v>0.4</c:v>
                </c:pt>
              </c:numCache>
            </c:numRef>
          </c:xVal>
          <c:yVal>
            <c:numRef>
              <c:f>'Size Calcs'!$Z$4:$AG$4</c:f>
              <c:numCache>
                <c:formatCode>0.00</c:formatCode>
                <c:ptCount val="8"/>
                <c:pt idx="0">
                  <c:v>4.1615071428571433</c:v>
                </c:pt>
                <c:pt idx="1">
                  <c:v>1.9359905660377357</c:v>
                </c:pt>
                <c:pt idx="2">
                  <c:v>9.3931372549019656</c:v>
                </c:pt>
                <c:pt idx="3">
                  <c:v>3.5502596153846162</c:v>
                </c:pt>
                <c:pt idx="4">
                  <c:v>6.1735462962962986</c:v>
                </c:pt>
                <c:pt idx="5">
                  <c:v>8.9364146341463417</c:v>
                </c:pt>
                <c:pt idx="6">
                  <c:v>5.2175230769230794</c:v>
                </c:pt>
                <c:pt idx="7">
                  <c:v>5.6497499999999992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A64-4620-AADD-9DB1A4EC78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78985760"/>
        <c:axId val="378982152"/>
      </c:scatterChart>
      <c:valAx>
        <c:axId val="378985760"/>
        <c:scaling>
          <c:orientation val="minMax"/>
          <c:max val="0.51"/>
          <c:min val="0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Monomer Weight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cross"/>
        <c:minorTickMark val="out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8982152"/>
        <c:crosses val="autoZero"/>
        <c:crossBetween val="midCat"/>
      </c:valAx>
      <c:valAx>
        <c:axId val="378982152"/>
        <c:scaling>
          <c:orientation val="minMax"/>
          <c:max val="12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Particle Size (um)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cross"/>
        <c:minorTickMark val="out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8985760"/>
        <c:crosses val="autoZero"/>
        <c:crossBetween val="midCat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noFill/>
    <a:ln w="76200" cap="flat" cmpd="sng" algn="ctr">
      <a:noFill/>
      <a:round/>
    </a:ln>
    <a:effectLst/>
  </c:spPr>
  <c:txPr>
    <a:bodyPr/>
    <a:lstStyle/>
    <a:p>
      <a:pPr>
        <a:defRPr sz="1800">
          <a:solidFill>
            <a:schemeClr val="tx1"/>
          </a:solidFill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32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Percentage of total number of particles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6469816272965882E-2"/>
          <c:y val="0.17171296296296298"/>
          <c:w val="0.87753018372703417"/>
          <c:h val="0.6149843248760571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Sheet1!$H$1</c:f>
              <c:strCache>
                <c:ptCount val="1"/>
                <c:pt idx="0">
                  <c:v>252-30 (uncoated)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chemeClr val="accent1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Sheet1!$A$2:$A$74</c:f>
              <c:numCache>
                <c:formatCode>General</c:formatCode>
                <c:ptCount val="7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</c:numCache>
            </c:numRef>
          </c:xVal>
          <c:yVal>
            <c:numRef>
              <c:f>Sheet1!$H$2:$H$74</c:f>
              <c:numCache>
                <c:formatCode>0.00%</c:formatCode>
                <c:ptCount val="73"/>
                <c:pt idx="0">
                  <c:v>8.1132133287436393E-3</c:v>
                </c:pt>
                <c:pt idx="1">
                  <c:v>8.1132136838672139E-3</c:v>
                </c:pt>
                <c:pt idx="2">
                  <c:v>8.1132146459794215E-3</c:v>
                </c:pt>
                <c:pt idx="3">
                  <c:v>8.1132171828037693E-3</c:v>
                </c:pt>
                <c:pt idx="4">
                  <c:v>8.1132236924490366E-3</c:v>
                </c:pt>
                <c:pt idx="5">
                  <c:v>8.1132399482709908E-3</c:v>
                </c:pt>
                <c:pt idx="6">
                  <c:v>8.11327945091222E-3</c:v>
                </c:pt>
                <c:pt idx="7">
                  <c:v>8.1133728597827439E-3</c:v>
                </c:pt>
                <c:pt idx="8">
                  <c:v>8.1135877774764636E-3</c:v>
                </c:pt>
                <c:pt idx="9">
                  <c:v>8.114068897471044E-3</c:v>
                </c:pt>
                <c:pt idx="10">
                  <c:v>8.1151167604615361E-3</c:v>
                </c:pt>
                <c:pt idx="11">
                  <c:v>8.1173369771720006E-3</c:v>
                </c:pt>
                <c:pt idx="12">
                  <c:v>8.121913048159719E-3</c:v>
                </c:pt>
                <c:pt idx="13">
                  <c:v>8.131087070596078E-3</c:v>
                </c:pt>
                <c:pt idx="14">
                  <c:v>8.1489748110853862E-3</c:v>
                </c:pt>
                <c:pt idx="15">
                  <c:v>8.182893104873995E-3</c:v>
                </c:pt>
                <c:pt idx="16">
                  <c:v>8.2454310971283411E-3</c:v>
                </c:pt>
                <c:pt idx="17">
                  <c:v>8.3575367138756743E-3</c:v>
                </c:pt>
                <c:pt idx="18">
                  <c:v>8.5528890961768834E-3</c:v>
                </c:pt>
                <c:pt idx="19">
                  <c:v>8.8837483301315284E-3</c:v>
                </c:pt>
                <c:pt idx="20">
                  <c:v>9.4282703786415459E-3</c:v>
                </c:pt>
                <c:pt idx="21">
                  <c:v>1.0298906600580087E-2</c:v>
                </c:pt>
                <c:pt idx="22">
                  <c:v>1.1650956040491918E-2</c:v>
                </c:pt>
                <c:pt idx="23">
                  <c:v>1.3689636039084822E-2</c:v>
                </c:pt>
                <c:pt idx="24">
                  <c:v>1.6673287837039887E-2</c:v>
                </c:pt>
                <c:pt idx="25">
                  <c:v>2.0909731546451052E-2</c:v>
                </c:pt>
                <c:pt idx="26">
                  <c:v>2.6742598040419955E-2</c:v>
                </c:pt>
                <c:pt idx="27">
                  <c:v>3.4524990307300996E-2</c:v>
                </c:pt>
                <c:pt idx="28">
                  <c:v>4.4579299162574033E-2</c:v>
                </c:pt>
                <c:pt idx="29">
                  <c:v>5.7144478183563774E-2</c:v>
                </c:pt>
                <c:pt idx="30">
                  <c:v>7.2315347136870975E-2</c:v>
                </c:pt>
                <c:pt idx="31">
                  <c:v>8.9981979767405421E-2</c:v>
                </c:pt>
                <c:pt idx="32">
                  <c:v>0.1097800824985425</c:v>
                </c:pt>
                <c:pt idx="33">
                  <c:v>0.13106449814721857</c:v>
                </c:pt>
                <c:pt idx="34">
                  <c:v>0.15291673090121288</c:v>
                </c:pt>
                <c:pt idx="35">
                  <c:v>0.17419330318958098</c:v>
                </c:pt>
                <c:pt idx="36">
                  <c:v>0.1936151504768672</c:v>
                </c:pt>
                <c:pt idx="37">
                  <c:v>0.20989025297441141</c:v>
                </c:pt>
                <c:pt idx="38">
                  <c:v>0.22185402863330242</c:v>
                </c:pt>
                <c:pt idx="39">
                  <c:v>0.22860661421718723</c:v>
                </c:pt>
                <c:pt idx="40">
                  <c:v>0.22962464767611115</c:v>
                </c:pt>
                <c:pt idx="41">
                  <c:v>0.22482828772075064</c:v>
                </c:pt>
                <c:pt idx="42">
                  <c:v>0.21459155906535946</c:v>
                </c:pt>
                <c:pt idx="43">
                  <c:v>0.19969416296280923</c:v>
                </c:pt>
                <c:pt idx="44">
                  <c:v>0.18122337023692903</c:v>
                </c:pt>
                <c:pt idx="45">
                  <c:v>0.16044312742698616</c:v>
                </c:pt>
                <c:pt idx="46">
                  <c:v>0.13865220781905857</c:v>
                </c:pt>
                <c:pt idx="47">
                  <c:v>0.117053307864611</c:v>
                </c:pt>
                <c:pt idx="48">
                  <c:v>9.6650794151936392E-2</c:v>
                </c:pt>
                <c:pt idx="49">
                  <c:v>7.8187707811250368E-2</c:v>
                </c:pt>
                <c:pt idx="50">
                  <c:v>6.2124523758493332E-2</c:v>
                </c:pt>
                <c:pt idx="51">
                  <c:v>4.865490569334309E-2</c:v>
                </c:pt>
                <c:pt idx="52">
                  <c:v>3.7748658261313489E-2</c:v>
                </c:pt>
                <c:pt idx="53">
                  <c:v>2.9209860926695076E-2</c:v>
                </c:pt>
                <c:pt idx="54">
                  <c:v>2.2738617044974953E-2</c:v>
                </c:pt>
                <c:pt idx="55">
                  <c:v>1.7987249084595182E-2</c:v>
                </c:pt>
                <c:pt idx="56">
                  <c:v>1.4605145074676636E-2</c:v>
                </c:pt>
                <c:pt idx="57">
                  <c:v>1.2269883938004216E-2</c:v>
                </c:pt>
                <c:pt idx="58">
                  <c:v>1.070506229256026E-2</c:v>
                </c:pt>
                <c:pt idx="59">
                  <c:v>9.6870736244508635E-3</c:v>
                </c:pt>
                <c:pt idx="60">
                  <c:v>9.0439248103318624E-3</c:v>
                </c:pt>
                <c:pt idx="61">
                  <c:v>8.6492029160388992E-3</c:v>
                </c:pt>
                <c:pt idx="62">
                  <c:v>8.4138140345850539E-3</c:v>
                </c:pt>
                <c:pt idx="63">
                  <c:v>8.2773917018932556E-3</c:v>
                </c:pt>
                <c:pt idx="64">
                  <c:v>8.2005374248638428E-3</c:v>
                </c:pt>
                <c:pt idx="65">
                  <c:v>8.1584451652122504E-3</c:v>
                </c:pt>
                <c:pt idx="66">
                  <c:v>8.1360296606644567E-3</c:v>
                </c:pt>
                <c:pt idx="67">
                  <c:v>8.1244215797425454E-3</c:v>
                </c:pt>
                <c:pt idx="68">
                  <c:v>8.1185752187459964E-3</c:v>
                </c:pt>
                <c:pt idx="69">
                  <c:v>8.1157112601883009E-3</c:v>
                </c:pt>
                <c:pt idx="70">
                  <c:v>8.114346545173505E-3</c:v>
                </c:pt>
                <c:pt idx="71">
                  <c:v>8.1137139209768901E-3</c:v>
                </c:pt>
                <c:pt idx="72">
                  <c:v>8.1134286159924747E-3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09A5-4B53-B2AD-2DCE7BE120D7}"/>
            </c:ext>
          </c:extLst>
        </c:ser>
        <c:ser>
          <c:idx val="3"/>
          <c:order val="1"/>
          <c:tx>
            <c:strRef>
              <c:f>Sheet1!$K$1</c:f>
              <c:strCache>
                <c:ptCount val="1"/>
                <c:pt idx="0">
                  <c:v>252-42 (as synthesized)</c:v>
                </c:pt>
              </c:strCache>
            </c:strRef>
          </c:tx>
          <c:spPr>
            <a:ln w="19050" cap="rnd">
              <a:solidFill>
                <a:srgbClr val="008000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008000"/>
              </a:solidFill>
              <a:ln w="9525">
                <a:solidFill>
                  <a:srgbClr val="008000"/>
                </a:solidFill>
              </a:ln>
              <a:effectLst/>
            </c:spPr>
          </c:marker>
          <c:xVal>
            <c:numRef>
              <c:f>Sheet1!$A$2:$A$74</c:f>
              <c:numCache>
                <c:formatCode>General</c:formatCode>
                <c:ptCount val="7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</c:numCache>
            </c:numRef>
          </c:xVal>
          <c:yVal>
            <c:numRef>
              <c:f>Sheet1!$K$2:$K$74</c:f>
              <c:numCache>
                <c:formatCode>0.00%</c:formatCode>
                <c:ptCount val="73"/>
                <c:pt idx="0">
                  <c:v>-2.8580389096502187E-3</c:v>
                </c:pt>
                <c:pt idx="1">
                  <c:v>-2.8580313641856534E-3</c:v>
                </c:pt>
                <c:pt idx="2">
                  <c:v>-2.8580160340444323E-3</c:v>
                </c:pt>
                <c:pt idx="3">
                  <c:v>-2.8579854037446874E-3</c:v>
                </c:pt>
                <c:pt idx="4">
                  <c:v>-2.8579252183454562E-3</c:v>
                </c:pt>
                <c:pt idx="5">
                  <c:v>-2.8578089249585181E-3</c:v>
                </c:pt>
                <c:pt idx="6">
                  <c:v>-2.8575879560134246E-3</c:v>
                </c:pt>
                <c:pt idx="7">
                  <c:v>-2.8571750917240736E-3</c:v>
                </c:pt>
                <c:pt idx="8">
                  <c:v>-2.856416566900387E-3</c:v>
                </c:pt>
                <c:pt idx="9">
                  <c:v>-2.8550463031732603E-3</c:v>
                </c:pt>
                <c:pt idx="10">
                  <c:v>-2.8526124480613866E-3</c:v>
                </c:pt>
                <c:pt idx="11">
                  <c:v>-2.8483621001248564E-3</c:v>
                </c:pt>
                <c:pt idx="12">
                  <c:v>-2.8410645850400046E-3</c:v>
                </c:pt>
                <c:pt idx="13">
                  <c:v>-2.8287469819521026E-3</c:v>
                </c:pt>
                <c:pt idx="14">
                  <c:v>-2.8083081437240208E-3</c:v>
                </c:pt>
                <c:pt idx="15">
                  <c:v>-2.7749700266454153E-3</c:v>
                </c:pt>
                <c:pt idx="16">
                  <c:v>-2.7215191855026306E-3</c:v>
                </c:pt>
                <c:pt idx="17">
                  <c:v>-2.6372889966113917E-3</c:v>
                </c:pt>
                <c:pt idx="18">
                  <c:v>-2.5068375431056143E-3</c:v>
                </c:pt>
                <c:pt idx="19">
                  <c:v>-2.3082908073561621E-3</c:v>
                </c:pt>
                <c:pt idx="20">
                  <c:v>-2.0113498361573265E-3</c:v>
                </c:pt>
                <c:pt idx="21">
                  <c:v>-1.5750074451047337E-3</c:v>
                </c:pt>
                <c:pt idx="22">
                  <c:v>-9.4508693588578547E-4</c:v>
                </c:pt>
                <c:pt idx="23">
                  <c:v>-5.1801572882615072E-5</c:v>
                </c:pt>
                <c:pt idx="24">
                  <c:v>1.1923656357872227E-3</c:v>
                </c:pt>
                <c:pt idx="25">
                  <c:v>2.8940572502242391E-3</c:v>
                </c:pt>
                <c:pt idx="26">
                  <c:v>5.1792141876640888E-3</c:v>
                </c:pt>
                <c:pt idx="27">
                  <c:v>8.1914692511318287E-3</c:v>
                </c:pt>
                <c:pt idx="28">
                  <c:v>1.2088204820810994E-2</c:v>
                </c:pt>
                <c:pt idx="29">
                  <c:v>1.7033802770005636E-2</c:v>
                </c:pt>
                <c:pt idx="30">
                  <c:v>2.3189803478187908E-2</c:v>
                </c:pt>
                <c:pt idx="31">
                  <c:v>3.070199172044933E-2</c:v>
                </c:pt>
                <c:pt idx="32">
                  <c:v>3.9684830289881685E-2</c:v>
                </c:pt>
                <c:pt idx="33">
                  <c:v>5.0204135309221132E-2</c:v>
                </c:pt>
                <c:pt idx="34">
                  <c:v>6.2259374928532007E-2</c:v>
                </c:pt>
                <c:pt idx="35">
                  <c:v>7.576740058159788E-2</c:v>
                </c:pt>
                <c:pt idx="36">
                  <c:v>9.0549701804766167E-2</c:v>
                </c:pt>
                <c:pt idx="37">
                  <c:v>0.1063253298031603</c:v>
                </c:pt>
                <c:pt idx="38">
                  <c:v>0.12271139962538494</c:v>
                </c:pt>
                <c:pt idx="39">
                  <c:v>0.13923253088464396</c:v>
                </c:pt>
                <c:pt idx="40">
                  <c:v>0.15533974675714637</c:v>
                </c:pt>
                <c:pt idx="41">
                  <c:v>0.17043829922879897</c:v>
                </c:pt>
                <c:pt idx="42">
                  <c:v>0.18392275315976694</c:v>
                </c:pt>
                <c:pt idx="43">
                  <c:v>0.19521660367252305</c:v>
                </c:pt>
                <c:pt idx="44">
                  <c:v>0.20381288952536036</c:v>
                </c:pt>
                <c:pt idx="45">
                  <c:v>0.20931184629621546</c:v>
                </c:pt>
                <c:pt idx="46">
                  <c:v>0.21145171310500471</c:v>
                </c:pt>
                <c:pt idx="47">
                  <c:v>0.21012938831213532</c:v>
                </c:pt>
                <c:pt idx="48">
                  <c:v>0.20540866447275405</c:v>
                </c:pt>
                <c:pt idx="49">
                  <c:v>0.19751512662064341</c:v>
                </c:pt>
                <c:pt idx="50">
                  <c:v>0.18681828203286616</c:v>
                </c:pt>
                <c:pt idx="51">
                  <c:v>0.17380289278703259</c:v>
                </c:pt>
                <c:pt idx="52">
                  <c:v>0.15903260747847042</c:v>
                </c:pt>
                <c:pt idx="53">
                  <c:v>0.14310968592424914</c:v>
                </c:pt>
                <c:pt idx="54">
                  <c:v>0.12663480282417935</c:v>
                </c:pt>
                <c:pt idx="55">
                  <c:v>0.11017060713820621</c:v>
                </c:pt>
                <c:pt idx="56">
                  <c:v>9.4211983442141586E-2</c:v>
                </c:pt>
                <c:pt idx="57">
                  <c:v>7.9164946869460753E-2</c:v>
                </c:pt>
                <c:pt idx="58">
                  <c:v>6.5334970859432573E-2</c:v>
                </c:pt>
                <c:pt idx="59">
                  <c:v>5.2924462204458574E-2</c:v>
                </c:pt>
                <c:pt idx="60">
                  <c:v>4.203819841518297E-2</c:v>
                </c:pt>
                <c:pt idx="61">
                  <c:v>3.2694919475148694E-2</c:v>
                </c:pt>
                <c:pt idx="62">
                  <c:v>2.4842956750148974E-2</c:v>
                </c:pt>
                <c:pt idx="63">
                  <c:v>1.8377771853991125E-2</c:v>
                </c:pt>
                <c:pt idx="64">
                  <c:v>1.3159513091790122E-2</c:v>
                </c:pt>
                <c:pt idx="65">
                  <c:v>9.0290979064146081E-3</c:v>
                </c:pt>
                <c:pt idx="66">
                  <c:v>5.8218105608487157E-3</c:v>
                </c:pt>
                <c:pt idx="67">
                  <c:v>3.3778866951095837E-3</c:v>
                </c:pt>
                <c:pt idx="68">
                  <c:v>1.5499798594133525E-3</c:v>
                </c:pt>
                <c:pt idx="69">
                  <c:v>2.0773192417116069E-4</c:v>
                </c:pt>
                <c:pt idx="70">
                  <c:v>-7.6011549461738048E-4</c:v>
                </c:pt>
                <c:pt idx="71">
                  <c:v>-1.4455235723235843E-3</c:v>
                </c:pt>
                <c:pt idx="72">
                  <c:v>-1.9223097381631446E-3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09A5-4B53-B2AD-2DCE7BE120D7}"/>
            </c:ext>
          </c:extLst>
        </c:ser>
        <c:ser>
          <c:idx val="4"/>
          <c:order val="2"/>
          <c:tx>
            <c:strRef>
              <c:f>Sheet1!$L$1</c:f>
              <c:strCache>
                <c:ptCount val="1"/>
                <c:pt idx="0">
                  <c:v>252-42 (rinsed) </c:v>
                </c:pt>
              </c:strCache>
            </c:strRef>
          </c:tx>
          <c:spPr>
            <a:ln w="19050" cap="rnd">
              <a:solidFill>
                <a:srgbClr val="6600CC"/>
              </a:solidFill>
              <a:round/>
            </a:ln>
            <a:effectLst/>
          </c:spPr>
          <c:marker>
            <c:symbol val="circle"/>
            <c:size val="2"/>
            <c:spPr>
              <a:solidFill>
                <a:srgbClr val="6600CC"/>
              </a:solidFill>
              <a:ln w="9525">
                <a:solidFill>
                  <a:srgbClr val="6600CC"/>
                </a:solidFill>
              </a:ln>
              <a:effectLst/>
            </c:spPr>
          </c:marker>
          <c:xVal>
            <c:numRef>
              <c:f>Sheet1!$A$2:$A$74</c:f>
              <c:numCache>
                <c:formatCode>General</c:formatCode>
                <c:ptCount val="73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  <c:pt idx="55">
                  <c:v>13.75</c:v>
                </c:pt>
                <c:pt idx="56">
                  <c:v>14</c:v>
                </c:pt>
                <c:pt idx="57">
                  <c:v>14.25</c:v>
                </c:pt>
                <c:pt idx="58">
                  <c:v>14.5</c:v>
                </c:pt>
                <c:pt idx="59">
                  <c:v>14.75</c:v>
                </c:pt>
                <c:pt idx="60">
                  <c:v>15</c:v>
                </c:pt>
                <c:pt idx="61">
                  <c:v>15.25</c:v>
                </c:pt>
                <c:pt idx="62">
                  <c:v>15.5</c:v>
                </c:pt>
                <c:pt idx="63">
                  <c:v>15.75</c:v>
                </c:pt>
                <c:pt idx="64">
                  <c:v>16</c:v>
                </c:pt>
                <c:pt idx="65">
                  <c:v>16.25</c:v>
                </c:pt>
                <c:pt idx="66">
                  <c:v>16.5</c:v>
                </c:pt>
                <c:pt idx="67">
                  <c:v>16.75</c:v>
                </c:pt>
                <c:pt idx="68">
                  <c:v>17</c:v>
                </c:pt>
                <c:pt idx="69">
                  <c:v>17.25</c:v>
                </c:pt>
                <c:pt idx="70">
                  <c:v>17.5</c:v>
                </c:pt>
                <c:pt idx="71">
                  <c:v>17.75</c:v>
                </c:pt>
                <c:pt idx="72">
                  <c:v>18</c:v>
                </c:pt>
              </c:numCache>
            </c:numRef>
          </c:xVal>
          <c:yVal>
            <c:numRef>
              <c:f>Sheet1!$L$2:$L$74</c:f>
              <c:numCache>
                <c:formatCode>0.00%</c:formatCode>
                <c:ptCount val="73"/>
                <c:pt idx="0">
                  <c:v>-1.9024104286961799E-4</c:v>
                </c:pt>
                <c:pt idx="1">
                  <c:v>-1.9024104241776297E-4</c:v>
                </c:pt>
                <c:pt idx="2">
                  <c:v>-1.9024104092944027E-4</c:v>
                </c:pt>
                <c:pt idx="3">
                  <c:v>-1.9024103616336582E-4</c:v>
                </c:pt>
                <c:pt idx="4">
                  <c:v>-1.9024102132522846E-4</c:v>
                </c:pt>
                <c:pt idx="5">
                  <c:v>-1.9024097641542946E-4</c:v>
                </c:pt>
                <c:pt idx="6">
                  <c:v>-1.9024084427569931E-4</c:v>
                </c:pt>
                <c:pt idx="7">
                  <c:v>-1.9024046631839248E-4</c:v>
                </c:pt>
                <c:pt idx="8">
                  <c:v>-1.9023941543514552E-4</c:v>
                </c:pt>
                <c:pt idx="9">
                  <c:v>-1.9023657521008644E-4</c:v>
                </c:pt>
                <c:pt idx="10">
                  <c:v>-1.9022911380796681E-4</c:v>
                </c:pt>
                <c:pt idx="11">
                  <c:v>-1.9021006188120132E-4</c:v>
                </c:pt>
                <c:pt idx="12">
                  <c:v>-1.9016278075286355E-4</c:v>
                </c:pt>
                <c:pt idx="13">
                  <c:v>-1.9004874393712857E-4</c:v>
                </c:pt>
                <c:pt idx="14">
                  <c:v>-1.8978145165814397E-4</c:v>
                </c:pt>
                <c:pt idx="15">
                  <c:v>-1.8917263681642483E-4</c:v>
                </c:pt>
                <c:pt idx="16">
                  <c:v>-1.8782518804136427E-4</c:v>
                </c:pt>
                <c:pt idx="17">
                  <c:v>-1.8492760960918376E-4</c:v>
                </c:pt>
                <c:pt idx="18">
                  <c:v>-1.7887394646272066E-4</c:v>
                </c:pt>
                <c:pt idx="19">
                  <c:v>-1.6658763180464535E-4</c:v>
                </c:pt>
                <c:pt idx="20">
                  <c:v>-1.4236613620413331E-4</c:v>
                </c:pt>
                <c:pt idx="21">
                  <c:v>-9.598872757963489E-5</c:v>
                </c:pt>
                <c:pt idx="22">
                  <c:v>-9.7539951941582946E-6</c:v>
                </c:pt>
                <c:pt idx="23">
                  <c:v>1.4593749301655738E-4</c:v>
                </c:pt>
                <c:pt idx="24">
                  <c:v>4.1882424506632204E-4</c:v>
                </c:pt>
                <c:pt idx="25">
                  <c:v>8.8307505481001003E-4</c:v>
                </c:pt>
                <c:pt idx="26">
                  <c:v>1.6495197704655511E-3</c:v>
                </c:pt>
                <c:pt idx="27">
                  <c:v>2.8771208114562216E-3</c:v>
                </c:pt>
                <c:pt idx="28">
                  <c:v>4.7841347075177742E-3</c:v>
                </c:pt>
                <c:pt idx="29">
                  <c:v>7.6563693600651059E-3</c:v>
                </c:pt>
                <c:pt idx="30">
                  <c:v>1.1848900456028592E-2</c:v>
                </c:pt>
                <c:pt idx="31">
                  <c:v>1.7776895777137432E-2</c:v>
                </c:pt>
                <c:pt idx="32">
                  <c:v>2.5891234523983741E-2</c:v>
                </c:pt>
                <c:pt idx="33">
                  <c:v>3.6635828435298452E-2</c:v>
                </c:pt>
                <c:pt idx="34">
                  <c:v>5.0386227900393432E-2</c:v>
                </c:pt>
                <c:pt idx="35">
                  <c:v>6.7373170291881931E-2</c:v>
                </c:pt>
                <c:pt idx="36">
                  <c:v>8.7599660188590125E-2</c:v>
                </c:pt>
                <c:pt idx="37">
                  <c:v>0.11076491243009483</c:v>
                </c:pt>
                <c:pt idx="38">
                  <c:v>0.13621162870534825</c:v>
                </c:pt>
                <c:pt idx="39">
                  <c:v>0.16291318947152253</c:v>
                </c:pt>
                <c:pt idx="40">
                  <c:v>0.18951345592991883</c:v>
                </c:pt>
                <c:pt idx="41">
                  <c:v>0.21442394254682046</c:v>
                </c:pt>
                <c:pt idx="42">
                  <c:v>0.23597227852667213</c:v>
                </c:pt>
                <c:pt idx="43">
                  <c:v>0.25258437160641728</c:v>
                </c:pt>
                <c:pt idx="44">
                  <c:v>0.26297338424791078</c:v>
                </c:pt>
                <c:pt idx="45">
                  <c:v>0.26630422467898729</c:v>
                </c:pt>
                <c:pt idx="46">
                  <c:v>0.26230440842239666</c:v>
                </c:pt>
                <c:pt idx="47">
                  <c:v>0.25130087223006409</c:v>
                </c:pt>
                <c:pt idx="48">
                  <c:v>0.23417584014790813</c:v>
                </c:pt>
                <c:pt idx="49">
                  <c:v>0.2122500071879346</c:v>
                </c:pt>
                <c:pt idx="50">
                  <c:v>0.18711449946923148</c:v>
                </c:pt>
                <c:pt idx="51">
                  <c:v>0.16044124050806144</c:v>
                </c:pt>
                <c:pt idx="52">
                  <c:v>0.13380287531457946</c:v>
                </c:pt>
                <c:pt idx="53">
                  <c:v>0.10852845571641226</c:v>
                </c:pt>
                <c:pt idx="54">
                  <c:v>8.5611463291555057E-2</c:v>
                </c:pt>
                <c:pt idx="55">
                  <c:v>6.5675186986223752E-2</c:v>
                </c:pt>
                <c:pt idx="56">
                  <c:v>4.8989818395048609E-2</c:v>
                </c:pt>
                <c:pt idx="57">
                  <c:v>3.5528036462290989E-2</c:v>
                </c:pt>
                <c:pt idx="58">
                  <c:v>2.5042352497438258E-2</c:v>
                </c:pt>
                <c:pt idx="59">
                  <c:v>1.7147926834558624E-2</c:v>
                </c:pt>
                <c:pt idx="60">
                  <c:v>1.1397917877265693E-2</c:v>
                </c:pt>
                <c:pt idx="61">
                  <c:v>7.3432384129123928E-3</c:v>
                </c:pt>
                <c:pt idx="62">
                  <c:v>4.5734841590504803E-3</c:v>
                </c:pt>
                <c:pt idx="63">
                  <c:v>2.7397596345320255E-3</c:v>
                </c:pt>
                <c:pt idx="64">
                  <c:v>1.5626651182106394E-3</c:v>
                </c:pt>
                <c:pt idx="65">
                  <c:v>8.2980444986730602E-4</c:v>
                </c:pt>
                <c:pt idx="66">
                  <c:v>3.8712380892941256E-4</c:v>
                </c:pt>
                <c:pt idx="67">
                  <c:v>1.2763007515110921E-4</c:v>
                </c:pt>
                <c:pt idx="68">
                  <c:v>-2.0016677429270163E-5</c:v>
                </c:pt>
                <c:pt idx="69">
                  <c:v>-1.0157398355036109E-4</c:v>
                </c:pt>
                <c:pt idx="70">
                  <c:v>-1.4531762272164661E-4</c:v>
                </c:pt>
                <c:pt idx="71">
                  <c:v>-1.6810228518914245E-4</c:v>
                </c:pt>
                <c:pt idx="72">
                  <c:v>-1.7962888736152541E-4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09A5-4B53-B2AD-2DCE7BE120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53794360"/>
        <c:axId val="353791736"/>
      </c:scatterChart>
      <c:valAx>
        <c:axId val="353794360"/>
        <c:scaling>
          <c:orientation val="minMax"/>
          <c:max val="18"/>
          <c:min val="4"/>
        </c:scaling>
        <c:delete val="0"/>
        <c:axPos val="b"/>
        <c:numFmt formatCode="General" sourceLinked="1"/>
        <c:majorTickMark val="cross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3791736"/>
        <c:crosses val="autoZero"/>
        <c:crossBetween val="midCat"/>
        <c:minorUnit val="0.5"/>
      </c:valAx>
      <c:valAx>
        <c:axId val="353791736"/>
        <c:scaling>
          <c:orientation val="minMax"/>
          <c:min val="0"/>
        </c:scaling>
        <c:delete val="0"/>
        <c:axPos val="l"/>
        <c:numFmt formatCode="0.00%" sourceLinked="1"/>
        <c:majorTickMark val="cross"/>
        <c:minorTickMark val="out"/>
        <c:tickLblPos val="nextTo"/>
        <c:spPr>
          <a:noFill/>
          <a:ln w="190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53794360"/>
        <c:crosses val="autoZero"/>
        <c:crossBetween val="midCat"/>
      </c:valAx>
      <c:spPr>
        <a:noFill/>
        <a:ln>
          <a:solidFill>
            <a:schemeClr val="tx1"/>
          </a:solidFill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B98C20-0681-4F01-A35D-56986FB0245E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25DF85F-C2B1-43F2-AB5E-9EEB7271B343}">
      <dgm:prSet phldrT="[Text]"/>
      <dgm:spPr/>
      <dgm:t>
        <a:bodyPr/>
        <a:lstStyle/>
        <a:p>
          <a:r>
            <a:rPr lang="en-US" dirty="0"/>
            <a:t>10 Cycles</a:t>
          </a:r>
        </a:p>
      </dgm:t>
    </dgm:pt>
    <dgm:pt modelId="{1BADEBBF-5320-4295-96F4-2C87956BA3F8}" type="parTrans" cxnId="{60DB9D4C-5C3E-4BE8-927C-3A44EEAD47A3}">
      <dgm:prSet/>
      <dgm:spPr/>
      <dgm:t>
        <a:bodyPr/>
        <a:lstStyle/>
        <a:p>
          <a:endParaRPr lang="en-US"/>
        </a:p>
      </dgm:t>
    </dgm:pt>
    <dgm:pt modelId="{8AE119EE-2BF7-42E5-A5C6-041F7472695E}" type="sibTrans" cxnId="{60DB9D4C-5C3E-4BE8-927C-3A44EEAD47A3}">
      <dgm:prSet/>
      <dgm:spPr/>
      <dgm:t>
        <a:bodyPr/>
        <a:lstStyle/>
        <a:p>
          <a:endParaRPr lang="en-US"/>
        </a:p>
      </dgm:t>
    </dgm:pt>
    <dgm:pt modelId="{53FCACFF-4F0A-4626-81EC-7F635EE18437}" type="pres">
      <dgm:prSet presAssocID="{52B98C20-0681-4F01-A35D-56986FB0245E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30D80003-A83A-4AEB-A5E6-A842B8530739}" type="pres">
      <dgm:prSet presAssocID="{025DF85F-C2B1-43F2-AB5E-9EEB7271B343}" presName="Accent1" presStyleCnt="0"/>
      <dgm:spPr/>
    </dgm:pt>
    <dgm:pt modelId="{C0027285-D474-4DA0-806E-8A711CC98087}" type="pres">
      <dgm:prSet presAssocID="{025DF85F-C2B1-43F2-AB5E-9EEB7271B343}" presName="Accent" presStyleLbl="node1" presStyleIdx="0" presStyleCnt="1" custScaleX="115415" custScaleY="116041"/>
      <dgm:spPr/>
    </dgm:pt>
    <dgm:pt modelId="{00CBB245-AA5B-456E-A061-2EA606DA4E62}" type="pres">
      <dgm:prSet presAssocID="{025DF85F-C2B1-43F2-AB5E-9EEB7271B343}" presName="Parent1" presStyleLbl="revTx" presStyleIdx="0" presStyleCnt="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0CC3776-605C-45D3-A10D-6D18405D2EA1}" type="presOf" srcId="{52B98C20-0681-4F01-A35D-56986FB0245E}" destId="{53FCACFF-4F0A-4626-81EC-7F635EE18437}" srcOrd="0" destOrd="0" presId="urn:microsoft.com/office/officeart/2009/layout/CircleArrowProcess"/>
    <dgm:cxn modelId="{EABACFDE-918F-4612-96ED-F79E6DBF82D1}" type="presOf" srcId="{025DF85F-C2B1-43F2-AB5E-9EEB7271B343}" destId="{00CBB245-AA5B-456E-A061-2EA606DA4E62}" srcOrd="0" destOrd="0" presId="urn:microsoft.com/office/officeart/2009/layout/CircleArrowProcess"/>
    <dgm:cxn modelId="{60DB9D4C-5C3E-4BE8-927C-3A44EEAD47A3}" srcId="{52B98C20-0681-4F01-A35D-56986FB0245E}" destId="{025DF85F-C2B1-43F2-AB5E-9EEB7271B343}" srcOrd="0" destOrd="0" parTransId="{1BADEBBF-5320-4295-96F4-2C87956BA3F8}" sibTransId="{8AE119EE-2BF7-42E5-A5C6-041F7472695E}"/>
    <dgm:cxn modelId="{9FB4FED8-41B4-48D1-920E-7B466D5805FE}" type="presParOf" srcId="{53FCACFF-4F0A-4626-81EC-7F635EE18437}" destId="{30D80003-A83A-4AEB-A5E6-A842B8530739}" srcOrd="0" destOrd="0" presId="urn:microsoft.com/office/officeart/2009/layout/CircleArrowProcess"/>
    <dgm:cxn modelId="{B6C50894-73F2-4118-9A3B-AE2BB269B072}" type="presParOf" srcId="{30D80003-A83A-4AEB-A5E6-A842B8530739}" destId="{C0027285-D474-4DA0-806E-8A711CC98087}" srcOrd="0" destOrd="0" presId="urn:microsoft.com/office/officeart/2009/layout/CircleArrowProcess"/>
    <dgm:cxn modelId="{3D371B04-FDEB-4881-9879-25054B3C27CF}" type="presParOf" srcId="{53FCACFF-4F0A-4626-81EC-7F635EE18437}" destId="{00CBB245-AA5B-456E-A061-2EA606DA4E62}" srcOrd="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027285-D474-4DA0-806E-8A711CC98087}">
      <dsp:nvSpPr>
        <dsp:cNvPr id="0" name=""/>
        <dsp:cNvSpPr/>
      </dsp:nvSpPr>
      <dsp:spPr>
        <a:xfrm>
          <a:off x="277975" y="-29366"/>
          <a:ext cx="1438335" cy="1446458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CBB245-AA5B-456E-A061-2EA606DA4E62}">
      <dsp:nvSpPr>
        <dsp:cNvPr id="0" name=""/>
        <dsp:cNvSpPr/>
      </dsp:nvSpPr>
      <dsp:spPr>
        <a:xfrm>
          <a:off x="649239" y="521845"/>
          <a:ext cx="695407" cy="347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/>
            <a:t>10 Cycles</a:t>
          </a:r>
        </a:p>
      </dsp:txBody>
      <dsp:txXfrm>
        <a:off x="649239" y="521845"/>
        <a:ext cx="695407" cy="3476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B2BDF-65BD-40E4-AC32-7140E17DDCC8}" type="datetimeFigureOut">
              <a:rPr lang="en-US" smtClean="0"/>
              <a:t>2/16/2021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7C9CB-75E8-4897-8DC3-F05D0F144F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78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7025" y="663575"/>
            <a:ext cx="5892800" cy="3314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71965F-9DF4-4BB4-A7DA-E7D5B682BE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479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C9CB-75E8-4897-8DC3-F05D0F144F2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20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discuss that ESPUR made PCU, and coated Epoxy particles with it, but we have not yet tested PCU-coated microparticles (mechanical testing), nor have we incorporated </a:t>
            </a:r>
            <a:r>
              <a:rPr lang="en-US" dirty="0" err="1"/>
              <a:t>diels</a:t>
            </a:r>
            <a:r>
              <a:rPr lang="en-US" dirty="0"/>
              <a:t> alder functionalities to the coated particles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C9CB-75E8-4897-8DC3-F05D0F144F2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11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Polycarbonate hard-block synthesis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57C9CB-75E8-4897-8DC3-F05D0F144F2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953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57C9CB-75E8-4897-8DC3-F05D0F144F2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436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458724" y="3406100"/>
            <a:ext cx="11274552" cy="0"/>
          </a:xfrm>
          <a:prstGeom prst="line">
            <a:avLst/>
          </a:prstGeom>
          <a:ln w="187325" cap="rnd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0FD8E-851B-4659-897B-85518CEAD3D0}" type="datetime1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0C37-3CEC-4CB4-B902-37F94E20E96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6" t="13385" r="9538" b="14104"/>
          <a:stretch/>
        </p:blipFill>
        <p:spPr>
          <a:xfrm>
            <a:off x="84961" y="5433583"/>
            <a:ext cx="1289687" cy="1331493"/>
          </a:xfrm>
          <a:prstGeom prst="rect">
            <a:avLst/>
          </a:prstGeom>
        </p:spPr>
      </p:pic>
      <p:pic>
        <p:nvPicPr>
          <p:cNvPr id="9" name="Picture 2" descr="http://www.nasa.gov/sites/default/files/images/nasaLogo-570x450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3726" y="12783"/>
            <a:ext cx="1688676" cy="133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 userDrawn="1"/>
        </p:nvCxnSpPr>
        <p:spPr>
          <a:xfrm>
            <a:off x="915924" y="3406100"/>
            <a:ext cx="10360152" cy="0"/>
          </a:xfrm>
          <a:prstGeom prst="line">
            <a:avLst/>
          </a:prstGeom>
          <a:ln w="10160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1373124" y="3406100"/>
            <a:ext cx="9445752" cy="0"/>
          </a:xfrm>
          <a:prstGeom prst="line">
            <a:avLst/>
          </a:prstGeom>
          <a:ln w="25400" cap="rnd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51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F1102-1BD8-4D40-B1B1-1F59F23CFE8E}" type="datetime1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0C37-3CEC-4CB4-B902-37F94E20E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92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AF226E-6F81-4B15-8C31-6BD4049B451D}" type="datetime1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0C37-3CEC-4CB4-B902-37F94E20E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54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Font typeface="Wingdings" panose="05000000000000000000" pitchFamily="2" charset="2"/>
              <a:buChar char="v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buFont typeface="Wingdings" panose="05000000000000000000" pitchFamily="2" charset="2"/>
              <a:buChar char="v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buFont typeface="Wingdings" panose="05000000000000000000" pitchFamily="2" charset="2"/>
              <a:buChar char="v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buFont typeface="Wingdings" panose="05000000000000000000" pitchFamily="2" charset="2"/>
              <a:buChar char="v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buFont typeface="Wingdings" panose="05000000000000000000" pitchFamily="2" charset="2"/>
              <a:buChar char="v"/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1E407-4069-4CF1-8ECE-BB756A4D9798}" type="datetime1">
              <a:rPr lang="en-US" smtClean="0"/>
              <a:t>2/16/2021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299200"/>
            <a:ext cx="2743200" cy="36512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224C0C37-3CEC-4CB4-B902-37F94E20E96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12012851" y="0"/>
            <a:ext cx="183159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-4010" y="0"/>
            <a:ext cx="183159" cy="68580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6" t="13385" r="9538" b="14104"/>
          <a:stretch/>
        </p:blipFill>
        <p:spPr>
          <a:xfrm>
            <a:off x="277264" y="5733358"/>
            <a:ext cx="839943" cy="867170"/>
          </a:xfrm>
          <a:prstGeom prst="rect">
            <a:avLst/>
          </a:prstGeom>
        </p:spPr>
      </p:pic>
      <p:pic>
        <p:nvPicPr>
          <p:cNvPr id="9" name="Picture 2" descr="http://www.nasa.gov/sites/default/files/images/nasaLogo-570x450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609" y="192726"/>
            <a:ext cx="974171" cy="769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-1" y="0"/>
            <a:ext cx="12188952" cy="18288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0" y="6629571"/>
            <a:ext cx="12192000" cy="228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47244" y="6675291"/>
            <a:ext cx="12097512" cy="1371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45719" y="45720"/>
            <a:ext cx="12097512" cy="91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12058710" y="45720"/>
            <a:ext cx="91440" cy="6766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41849" y="45720"/>
            <a:ext cx="91440" cy="6766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91439" y="91440"/>
            <a:ext cx="12006072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7569" y="81915"/>
            <a:ext cx="0" cy="667512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 userDrawn="1"/>
        </p:nvCxnSpPr>
        <p:spPr>
          <a:xfrm flipV="1">
            <a:off x="12104430" y="81914"/>
            <a:ext cx="0" cy="667512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 userDrawn="1"/>
        </p:nvSpPr>
        <p:spPr>
          <a:xfrm>
            <a:off x="4723502" y="6615212"/>
            <a:ext cx="27366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aseline="0" dirty="0" smtClean="0"/>
              <a:t>44</a:t>
            </a:r>
            <a:r>
              <a:rPr lang="en-US" sz="1100" baseline="30000" dirty="0" smtClean="0"/>
              <a:t>th</a:t>
            </a:r>
            <a:r>
              <a:rPr lang="en-US" sz="1100" baseline="0" dirty="0" smtClean="0"/>
              <a:t> Annual Meeting of the Adhesion Society</a:t>
            </a:r>
            <a:endParaRPr lang="en-US" sz="1100" dirty="0"/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76138" y="6755542"/>
            <a:ext cx="113385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 userDrawn="1"/>
        </p:nvSpPr>
        <p:spPr>
          <a:xfrm>
            <a:off x="8453276" y="6615212"/>
            <a:ext cx="263886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dirty="0"/>
              <a:t>Advanced Materials and Processing</a:t>
            </a:r>
            <a:r>
              <a:rPr lang="en-US" sz="1100" baseline="0" dirty="0"/>
              <a:t> Branch</a:t>
            </a:r>
            <a:endParaRPr lang="en-US" sz="1100"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1441234" y="6615212"/>
            <a:ext cx="19415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NASA Langley Research Center</a:t>
            </a:r>
          </a:p>
        </p:txBody>
      </p:sp>
      <p:cxnSp>
        <p:nvCxnSpPr>
          <p:cNvPr id="37" name="Straight Connector 36"/>
          <p:cNvCxnSpPr/>
          <p:nvPr userDrawn="1"/>
        </p:nvCxnSpPr>
        <p:spPr>
          <a:xfrm>
            <a:off x="3614030" y="6755542"/>
            <a:ext cx="1133856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 userDrawn="1"/>
        </p:nvCxnSpPr>
        <p:spPr>
          <a:xfrm>
            <a:off x="7435653" y="6755542"/>
            <a:ext cx="786384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11323381" y="6755542"/>
            <a:ext cx="786384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6276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A675D-FF15-42AD-A0BB-7B49477CDBCD}" type="datetime1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0C37-3CEC-4CB4-B902-37F94E20E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098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B13AC-706D-40DF-88AE-1DF114596698}" type="datetime1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4010" y="0"/>
            <a:ext cx="12200020" cy="6876822"/>
            <a:chOff x="-4010" y="0"/>
            <a:chExt cx="12200020" cy="6876822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2012851" y="0"/>
              <a:ext cx="183159" cy="6858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-4010" y="0"/>
              <a:ext cx="183159" cy="6858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 descr="http://www.nasa.gov/sites/default/files/images/nasaLogo-570x450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1609" y="192726"/>
              <a:ext cx="974171" cy="769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ectangle 14"/>
            <p:cNvSpPr/>
            <p:nvPr userDrawn="1"/>
          </p:nvSpPr>
          <p:spPr>
            <a:xfrm>
              <a:off x="-1" y="0"/>
              <a:ext cx="12188952" cy="1828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0" y="6629571"/>
              <a:ext cx="12192000" cy="2286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47244" y="6675291"/>
              <a:ext cx="12097512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45719" y="45720"/>
              <a:ext cx="12097512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12058710" y="45720"/>
              <a:ext cx="91440" cy="6766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41849" y="45720"/>
              <a:ext cx="91440" cy="6766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 userDrawn="1"/>
          </p:nvCxnSpPr>
          <p:spPr>
            <a:xfrm>
              <a:off x="91439" y="91440"/>
              <a:ext cx="12006072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flipV="1">
              <a:off x="87569" y="81915"/>
              <a:ext cx="0" cy="667512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>
            <a:xfrm flipV="1">
              <a:off x="12104430" y="81914"/>
              <a:ext cx="0" cy="667512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>
              <a:off x="76138" y="6755542"/>
              <a:ext cx="113385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 userDrawn="1"/>
          </p:nvSpPr>
          <p:spPr>
            <a:xfrm>
              <a:off x="8453276" y="6615212"/>
              <a:ext cx="26388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dirty="0"/>
                <a:t>Advanced Materials and Processing</a:t>
              </a:r>
              <a:r>
                <a:rPr lang="en-US" sz="1100" baseline="0" dirty="0"/>
                <a:t> Branch</a:t>
              </a:r>
              <a:endParaRPr lang="en-US" sz="1100" dirty="0"/>
            </a:p>
          </p:txBody>
        </p:sp>
        <p:sp>
          <p:nvSpPr>
            <p:cNvPr id="27" name="TextBox 26"/>
            <p:cNvSpPr txBox="1"/>
            <p:nvPr userDrawn="1"/>
          </p:nvSpPr>
          <p:spPr>
            <a:xfrm>
              <a:off x="1441234" y="6615212"/>
              <a:ext cx="19415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/>
                <a:t>NASA Langley Research Center</a:t>
              </a:r>
            </a:p>
          </p:txBody>
        </p:sp>
        <p:cxnSp>
          <p:nvCxnSpPr>
            <p:cNvPr id="28" name="Straight Connector 27"/>
            <p:cNvCxnSpPr/>
            <p:nvPr userDrawn="1"/>
          </p:nvCxnSpPr>
          <p:spPr>
            <a:xfrm>
              <a:off x="3614030" y="6755542"/>
              <a:ext cx="113385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7435653" y="6755542"/>
              <a:ext cx="786384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>
              <a:off x="11323381" y="6755542"/>
              <a:ext cx="786384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299200"/>
            <a:ext cx="2743200" cy="36512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224C0C37-3CEC-4CB4-B902-37F94E20E9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6" t="13385" r="9538" b="14104"/>
          <a:stretch/>
        </p:blipFill>
        <p:spPr>
          <a:xfrm>
            <a:off x="277264" y="5733358"/>
            <a:ext cx="839943" cy="867170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4723502" y="6615212"/>
            <a:ext cx="27366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aseline="0" dirty="0" smtClean="0"/>
              <a:t>44</a:t>
            </a:r>
            <a:r>
              <a:rPr lang="en-US" sz="1100" baseline="30000" dirty="0" smtClean="0"/>
              <a:t>th</a:t>
            </a:r>
            <a:r>
              <a:rPr lang="en-US" sz="1100" baseline="0" dirty="0" smtClean="0"/>
              <a:t> Annual Meeting of the Adhesion Society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354020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3E64FE-3B77-4B94-B894-04EC32C9417F}" type="datetime1">
              <a:rPr lang="en-US" smtClean="0"/>
              <a:t>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-4010" y="0"/>
            <a:ext cx="12200020" cy="6876822"/>
            <a:chOff x="-4010" y="0"/>
            <a:chExt cx="12200020" cy="6876822"/>
          </a:xfrm>
        </p:grpSpPr>
        <p:sp>
          <p:nvSpPr>
            <p:cNvPr id="13" name="Rectangle 12"/>
            <p:cNvSpPr/>
            <p:nvPr userDrawn="1"/>
          </p:nvSpPr>
          <p:spPr>
            <a:xfrm>
              <a:off x="12012851" y="0"/>
              <a:ext cx="183159" cy="6858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-4010" y="0"/>
              <a:ext cx="183159" cy="6858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2" descr="http://www.nasa.gov/sites/default/files/images/nasaLogo-570x450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1609" y="192726"/>
              <a:ext cx="974171" cy="769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Rectangle 16"/>
            <p:cNvSpPr/>
            <p:nvPr userDrawn="1"/>
          </p:nvSpPr>
          <p:spPr>
            <a:xfrm>
              <a:off x="-1" y="0"/>
              <a:ext cx="12188952" cy="1828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6629571"/>
              <a:ext cx="12192000" cy="2286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47244" y="6675291"/>
              <a:ext cx="12097512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45719" y="45720"/>
              <a:ext cx="12097512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12058710" y="45720"/>
              <a:ext cx="91440" cy="6766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41849" y="45720"/>
              <a:ext cx="91440" cy="6766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/>
            <p:nvPr userDrawn="1"/>
          </p:nvCxnSpPr>
          <p:spPr>
            <a:xfrm>
              <a:off x="91439" y="91440"/>
              <a:ext cx="12006072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 flipV="1">
              <a:off x="87569" y="81915"/>
              <a:ext cx="0" cy="667512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 flipV="1">
              <a:off x="12104430" y="81914"/>
              <a:ext cx="0" cy="667512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76138" y="6755542"/>
              <a:ext cx="113385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 userDrawn="1"/>
          </p:nvSpPr>
          <p:spPr>
            <a:xfrm>
              <a:off x="8453276" y="6615212"/>
              <a:ext cx="26388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dirty="0"/>
                <a:t>Advanced Materials and Processing</a:t>
              </a:r>
              <a:r>
                <a:rPr lang="en-US" sz="1100" baseline="0" dirty="0"/>
                <a:t> Branch</a:t>
              </a:r>
              <a:endParaRPr lang="en-US" sz="1100" dirty="0"/>
            </a:p>
          </p:txBody>
        </p:sp>
        <p:sp>
          <p:nvSpPr>
            <p:cNvPr id="29" name="TextBox 28"/>
            <p:cNvSpPr txBox="1"/>
            <p:nvPr userDrawn="1"/>
          </p:nvSpPr>
          <p:spPr>
            <a:xfrm>
              <a:off x="1441234" y="6615212"/>
              <a:ext cx="19415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/>
                <a:t>NASA Langley Research Center</a:t>
              </a:r>
            </a:p>
          </p:txBody>
        </p:sp>
        <p:cxnSp>
          <p:nvCxnSpPr>
            <p:cNvPr id="30" name="Straight Connector 29"/>
            <p:cNvCxnSpPr/>
            <p:nvPr userDrawn="1"/>
          </p:nvCxnSpPr>
          <p:spPr>
            <a:xfrm>
              <a:off x="3614030" y="6755542"/>
              <a:ext cx="113385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>
              <a:off x="7435653" y="6755542"/>
              <a:ext cx="786384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11323381" y="6755542"/>
              <a:ext cx="786384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96400" y="6299200"/>
            <a:ext cx="2743200" cy="36512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224C0C37-3CEC-4CB4-B902-37F94E20E9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6" t="13385" r="9538" b="14104"/>
          <a:stretch/>
        </p:blipFill>
        <p:spPr>
          <a:xfrm>
            <a:off x="277264" y="5733358"/>
            <a:ext cx="839943" cy="867170"/>
          </a:xfrm>
          <a:prstGeom prst="rect">
            <a:avLst/>
          </a:prstGeom>
        </p:spPr>
      </p:pic>
      <p:sp>
        <p:nvSpPr>
          <p:cNvPr id="35" name="TextBox 34"/>
          <p:cNvSpPr txBox="1"/>
          <p:nvPr userDrawn="1"/>
        </p:nvSpPr>
        <p:spPr>
          <a:xfrm>
            <a:off x="4723502" y="6615212"/>
            <a:ext cx="27366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aseline="0" dirty="0" smtClean="0"/>
              <a:t>44</a:t>
            </a:r>
            <a:r>
              <a:rPr lang="en-US" sz="1100" baseline="30000" dirty="0" smtClean="0"/>
              <a:t>th</a:t>
            </a:r>
            <a:r>
              <a:rPr lang="en-US" sz="1100" baseline="0" dirty="0" smtClean="0"/>
              <a:t> Annual Meeting of the Adhesion Society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6165321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C01AB-F464-4D5C-89CA-750160D73C12}" type="datetime1">
              <a:rPr lang="en-US" smtClean="0"/>
              <a:t>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0C37-3CEC-4CB4-B902-37F94E20E969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-4010" y="0"/>
            <a:ext cx="12200020" cy="6876822"/>
            <a:chOff x="-4010" y="0"/>
            <a:chExt cx="12200020" cy="6876822"/>
          </a:xfrm>
        </p:grpSpPr>
        <p:sp>
          <p:nvSpPr>
            <p:cNvPr id="10" name="Rectangle 9"/>
            <p:cNvSpPr/>
            <p:nvPr userDrawn="1"/>
          </p:nvSpPr>
          <p:spPr>
            <a:xfrm>
              <a:off x="12012851" y="0"/>
              <a:ext cx="183159" cy="6858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 userDrawn="1"/>
          </p:nvSpPr>
          <p:spPr>
            <a:xfrm>
              <a:off x="-4010" y="0"/>
              <a:ext cx="183159" cy="6858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2" descr="http://www.nasa.gov/sites/default/files/images/nasaLogo-570x450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1609" y="192726"/>
              <a:ext cx="974171" cy="769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 userDrawn="1"/>
          </p:nvSpPr>
          <p:spPr>
            <a:xfrm>
              <a:off x="-1" y="0"/>
              <a:ext cx="12188952" cy="1828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0" y="6629571"/>
              <a:ext cx="12192000" cy="2286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47244" y="6675291"/>
              <a:ext cx="12097512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45719" y="45720"/>
              <a:ext cx="12097512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12058710" y="45720"/>
              <a:ext cx="91440" cy="6766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41849" y="45720"/>
              <a:ext cx="91440" cy="6766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/>
            <p:cNvCxnSpPr/>
            <p:nvPr userDrawn="1"/>
          </p:nvCxnSpPr>
          <p:spPr>
            <a:xfrm>
              <a:off x="91439" y="91440"/>
              <a:ext cx="12006072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flipV="1">
              <a:off x="87569" y="81915"/>
              <a:ext cx="0" cy="667512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 flipV="1">
              <a:off x="12104430" y="81914"/>
              <a:ext cx="0" cy="667512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76138" y="6755542"/>
              <a:ext cx="113385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 userDrawn="1"/>
          </p:nvSpPr>
          <p:spPr>
            <a:xfrm>
              <a:off x="8453276" y="6615212"/>
              <a:ext cx="26388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dirty="0"/>
                <a:t>Advanced Materials and Processing</a:t>
              </a:r>
              <a:r>
                <a:rPr lang="en-US" sz="1100" baseline="0" dirty="0"/>
                <a:t> Branch</a:t>
              </a:r>
              <a:endParaRPr lang="en-US" sz="1100" dirty="0"/>
            </a:p>
          </p:txBody>
        </p:sp>
        <p:sp>
          <p:nvSpPr>
            <p:cNvPr id="26" name="TextBox 25"/>
            <p:cNvSpPr txBox="1"/>
            <p:nvPr userDrawn="1"/>
          </p:nvSpPr>
          <p:spPr>
            <a:xfrm>
              <a:off x="1441234" y="6615212"/>
              <a:ext cx="19415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/>
                <a:t>NASA Langley Research Center</a:t>
              </a:r>
            </a:p>
          </p:txBody>
        </p:sp>
        <p:cxnSp>
          <p:nvCxnSpPr>
            <p:cNvPr id="27" name="Straight Connector 26"/>
            <p:cNvCxnSpPr/>
            <p:nvPr userDrawn="1"/>
          </p:nvCxnSpPr>
          <p:spPr>
            <a:xfrm>
              <a:off x="3614030" y="6755542"/>
              <a:ext cx="113385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>
              <a:off x="7435653" y="6755542"/>
              <a:ext cx="786384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>
              <a:off x="11323381" y="6755542"/>
              <a:ext cx="786384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2" name="Picture 3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6" t="13385" r="9538" b="14104"/>
          <a:stretch/>
        </p:blipFill>
        <p:spPr>
          <a:xfrm>
            <a:off x="277264" y="5733358"/>
            <a:ext cx="839943" cy="86717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4" y="196989"/>
            <a:ext cx="1398933" cy="616591"/>
          </a:xfrm>
          <a:prstGeom prst="rect">
            <a:avLst/>
          </a:prstGeom>
        </p:spPr>
      </p:pic>
      <p:sp>
        <p:nvSpPr>
          <p:cNvPr id="33" name="TextBox 32"/>
          <p:cNvSpPr txBox="1"/>
          <p:nvPr userDrawn="1"/>
        </p:nvSpPr>
        <p:spPr>
          <a:xfrm>
            <a:off x="4723502" y="6615212"/>
            <a:ext cx="27366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aseline="0" dirty="0" smtClean="0"/>
              <a:t>44</a:t>
            </a:r>
            <a:r>
              <a:rPr lang="en-US" sz="1100" baseline="30000" dirty="0" smtClean="0"/>
              <a:t>th</a:t>
            </a:r>
            <a:r>
              <a:rPr lang="en-US" sz="1100" baseline="0" dirty="0" smtClean="0"/>
              <a:t> Annual Meeting of the Adhesion Society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2817266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0FFD-A8C8-4EFA-A5A7-91466935EDD8}" type="datetime1">
              <a:rPr lang="en-US" smtClean="0"/>
              <a:t>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0C37-3CEC-4CB4-B902-37F94E20E96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-4010" y="0"/>
            <a:ext cx="12200020" cy="6876822"/>
            <a:chOff x="-4010" y="0"/>
            <a:chExt cx="12200020" cy="6876822"/>
          </a:xfrm>
        </p:grpSpPr>
        <p:sp>
          <p:nvSpPr>
            <p:cNvPr id="8" name="Rectangle 7"/>
            <p:cNvSpPr/>
            <p:nvPr userDrawn="1"/>
          </p:nvSpPr>
          <p:spPr>
            <a:xfrm>
              <a:off x="12012851" y="0"/>
              <a:ext cx="183159" cy="6858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-4010" y="0"/>
              <a:ext cx="183159" cy="68580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2" descr="http://www.nasa.gov/sites/default/files/images/nasaLogo-570x450.png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1609" y="192726"/>
              <a:ext cx="974171" cy="769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Rectangle 11"/>
            <p:cNvSpPr/>
            <p:nvPr userDrawn="1"/>
          </p:nvSpPr>
          <p:spPr>
            <a:xfrm>
              <a:off x="-1" y="0"/>
              <a:ext cx="12188952" cy="1828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 userDrawn="1"/>
          </p:nvSpPr>
          <p:spPr>
            <a:xfrm>
              <a:off x="0" y="6629571"/>
              <a:ext cx="12192000" cy="22860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47244" y="6675291"/>
              <a:ext cx="12097512" cy="1371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45719" y="45720"/>
              <a:ext cx="12097512" cy="914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12058710" y="45720"/>
              <a:ext cx="91440" cy="6766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 userDrawn="1"/>
          </p:nvSpPr>
          <p:spPr>
            <a:xfrm>
              <a:off x="41849" y="45720"/>
              <a:ext cx="91440" cy="67665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 userDrawn="1"/>
          </p:nvCxnSpPr>
          <p:spPr>
            <a:xfrm>
              <a:off x="91439" y="91440"/>
              <a:ext cx="12006072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flipV="1">
              <a:off x="87569" y="81915"/>
              <a:ext cx="0" cy="667512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 flipV="1">
              <a:off x="12104430" y="81914"/>
              <a:ext cx="0" cy="667512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>
            <a:xfrm>
              <a:off x="76138" y="6755542"/>
              <a:ext cx="113385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 userDrawn="1"/>
          </p:nvSpPr>
          <p:spPr>
            <a:xfrm>
              <a:off x="8453276" y="6615212"/>
              <a:ext cx="26388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100" dirty="0"/>
                <a:t>Advanced Materials and Processing</a:t>
              </a:r>
              <a:r>
                <a:rPr lang="en-US" sz="1100" baseline="0" dirty="0"/>
                <a:t> Branch</a:t>
              </a:r>
              <a:endParaRPr lang="en-US" sz="1100" dirty="0"/>
            </a:p>
          </p:txBody>
        </p:sp>
        <p:sp>
          <p:nvSpPr>
            <p:cNvPr id="24" name="TextBox 23"/>
            <p:cNvSpPr txBox="1"/>
            <p:nvPr userDrawn="1"/>
          </p:nvSpPr>
          <p:spPr>
            <a:xfrm>
              <a:off x="1441234" y="6615212"/>
              <a:ext cx="194155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100" dirty="0"/>
                <a:t>NASA Langley Research Center</a:t>
              </a:r>
            </a:p>
          </p:txBody>
        </p:sp>
        <p:cxnSp>
          <p:nvCxnSpPr>
            <p:cNvPr id="25" name="Straight Connector 24"/>
            <p:cNvCxnSpPr/>
            <p:nvPr userDrawn="1"/>
          </p:nvCxnSpPr>
          <p:spPr>
            <a:xfrm>
              <a:off x="3614030" y="6755542"/>
              <a:ext cx="1133856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>
              <a:off x="7435653" y="6755542"/>
              <a:ext cx="786384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>
              <a:off x="11323381" y="6755542"/>
              <a:ext cx="786384" cy="0"/>
            </a:xfrm>
            <a:prstGeom prst="line">
              <a:avLst/>
            </a:prstGeom>
            <a:ln w="190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Picture 2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6" t="13385" r="9538" b="14104"/>
          <a:stretch/>
        </p:blipFill>
        <p:spPr>
          <a:xfrm>
            <a:off x="277264" y="5733358"/>
            <a:ext cx="839943" cy="86717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214" y="196989"/>
            <a:ext cx="1398933" cy="616591"/>
          </a:xfrm>
          <a:prstGeom prst="rect">
            <a:avLst/>
          </a:prstGeom>
        </p:spPr>
      </p:pic>
      <p:sp>
        <p:nvSpPr>
          <p:cNvPr id="31" name="TextBox 30"/>
          <p:cNvSpPr txBox="1"/>
          <p:nvPr userDrawn="1"/>
        </p:nvSpPr>
        <p:spPr>
          <a:xfrm>
            <a:off x="4723502" y="6615212"/>
            <a:ext cx="27366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aseline="0" dirty="0" smtClean="0"/>
              <a:t>44</a:t>
            </a:r>
            <a:r>
              <a:rPr lang="en-US" sz="1100" baseline="30000" dirty="0" smtClean="0"/>
              <a:t>th</a:t>
            </a:r>
            <a:r>
              <a:rPr lang="en-US" sz="1100" baseline="0" dirty="0" smtClean="0"/>
              <a:t> Annual Meeting of the Adhesion Society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174355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F79FE-330F-4E52-B6EF-9072569AC7D3}" type="datetime1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0C37-3CEC-4CB4-B902-37F94E20E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734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F975F-E830-40AF-B49A-C5BFC23B73CD}" type="datetime1">
              <a:rPr lang="en-US" smtClean="0"/>
              <a:t>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0C37-3CEC-4CB4-B902-37F94E20E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147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8BD33-461B-4688-8AB9-170C7688F2F3}" type="datetime1">
              <a:rPr lang="en-US" smtClean="0"/>
              <a:t>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C0C37-3CEC-4CB4-B902-37F94E20E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18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8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9.png"/><Relationship Id="rId4" Type="http://schemas.openxmlformats.org/officeDocument/2006/relationships/diagramData" Target="../diagrams/data1.xml"/><Relationship Id="rId9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1524000" y="468021"/>
            <a:ext cx="9144000" cy="2387600"/>
          </a:xfrm>
        </p:spPr>
        <p:txBody>
          <a:bodyPr>
            <a:normAutofit/>
          </a:bodyPr>
          <a:lstStyle/>
          <a:p>
            <a:r>
              <a:rPr lang="en-US" b="1" u="sng" dirty="0" smtClean="0"/>
              <a:t>E</a:t>
            </a:r>
            <a:r>
              <a:rPr lang="en-US" dirty="0" smtClean="0"/>
              <a:t>nabling </a:t>
            </a:r>
            <a:r>
              <a:rPr lang="en-US" b="1" u="sng" dirty="0" smtClean="0"/>
              <a:t>S</a:t>
            </a:r>
            <a:r>
              <a:rPr lang="en-US" dirty="0" smtClean="0"/>
              <a:t>ustained </a:t>
            </a:r>
            <a:r>
              <a:rPr lang="en-US" b="1" u="sng" dirty="0" smtClean="0"/>
              <a:t>P</a:t>
            </a:r>
            <a:r>
              <a:rPr lang="en-US" dirty="0" smtClean="0"/>
              <a:t>resence </a:t>
            </a:r>
            <a:r>
              <a:rPr lang="en-US" b="1" u="sng" dirty="0" smtClean="0"/>
              <a:t>U</a:t>
            </a:r>
            <a:r>
              <a:rPr lang="en-US" dirty="0" smtClean="0"/>
              <a:t>sing </a:t>
            </a:r>
            <a:r>
              <a:rPr lang="en-US" b="1" u="sng" dirty="0" smtClean="0"/>
              <a:t>R</a:t>
            </a:r>
            <a:r>
              <a:rPr lang="en-US" dirty="0" smtClean="0"/>
              <a:t>ecyclables (</a:t>
            </a:r>
            <a:r>
              <a:rPr lang="en-US" b="1" dirty="0" smtClean="0"/>
              <a:t>ESPUR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0C37-3CEC-4CB4-B902-37F94E20E969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47737" y="5678323"/>
            <a:ext cx="50965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cs typeface="Times New Roman" panose="02020603050405020304" pitchFamily="18" charset="0"/>
              </a:rPr>
              <a:t>44</a:t>
            </a:r>
            <a:r>
              <a:rPr lang="en-US" baseline="30000" dirty="0" smtClean="0">
                <a:cs typeface="Times New Roman" panose="02020603050405020304" pitchFamily="18" charset="0"/>
              </a:rPr>
              <a:t>th</a:t>
            </a:r>
            <a:r>
              <a:rPr lang="en-US" dirty="0" smtClean="0">
                <a:cs typeface="Times New Roman" panose="02020603050405020304" pitchFamily="18" charset="0"/>
              </a:rPr>
              <a:t> Annual Meeting of the Adhesion Society, Virtual</a:t>
            </a:r>
            <a:endParaRPr lang="en-US" dirty="0"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cs typeface="Times New Roman" panose="02020603050405020304" pitchFamily="18" charset="0"/>
              </a:rPr>
              <a:t>February 22-25, 2021</a:t>
            </a:r>
            <a:endParaRPr lang="en-US" dirty="0"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28863" y="4820962"/>
            <a:ext cx="7839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aseline="30000" dirty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1</a:t>
            </a:r>
            <a:r>
              <a:rPr lang="en-US" sz="1600" dirty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NASA Langley Research Center, Hampton, VA 23681, </a:t>
            </a:r>
            <a:r>
              <a:rPr lang="en-US" sz="1600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USA</a:t>
            </a:r>
          </a:p>
          <a:p>
            <a:pPr algn="ctr"/>
            <a:r>
              <a:rPr lang="en-US" sz="1600" baseline="30000" dirty="0" smtClean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en-US" sz="1600" dirty="0">
                <a:solidFill>
                  <a:srgbClr val="00206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NASA Internship, Fellowship, and Scholarship Program, NASA Langley Research Center, Hampton, VA, 23681, USA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i="1" dirty="0"/>
              <a:t>Christopher J. Wohl</a:t>
            </a:r>
            <a:r>
              <a:rPr lang="en-US" i="1" baseline="30000" dirty="0"/>
              <a:t>1</a:t>
            </a:r>
            <a:r>
              <a:rPr lang="en-US" i="1" dirty="0"/>
              <a:t>, Bryce </a:t>
            </a:r>
            <a:r>
              <a:rPr lang="en-US" i="1" dirty="0" smtClean="0"/>
              <a:t>L. </a:t>
            </a:r>
            <a:r>
              <a:rPr lang="en-US" i="1" dirty="0"/>
              <a:t>Horvath</a:t>
            </a:r>
            <a:r>
              <a:rPr lang="en-US" i="1" baseline="30000" dirty="0"/>
              <a:t>1</a:t>
            </a:r>
            <a:r>
              <a:rPr lang="en-US" i="1" dirty="0"/>
              <a:t>, </a:t>
            </a:r>
            <a:r>
              <a:rPr lang="en-US" i="1" dirty="0" smtClean="0"/>
              <a:t>Peter M. Strohmaier</a:t>
            </a:r>
            <a:r>
              <a:rPr lang="en-US" i="1" baseline="30000" dirty="0" smtClean="0"/>
              <a:t>2</a:t>
            </a:r>
            <a:r>
              <a:rPr lang="en-US" i="1" dirty="0"/>
              <a:t>, </a:t>
            </a:r>
            <a:r>
              <a:rPr lang="en-US" i="1" dirty="0" smtClean="0"/>
              <a:t>Sarah E. Gorski</a:t>
            </a:r>
            <a:r>
              <a:rPr lang="en-US" i="1" baseline="30000" dirty="0" smtClean="0"/>
              <a:t>2</a:t>
            </a:r>
            <a:r>
              <a:rPr lang="en-US" i="1" dirty="0"/>
              <a:t>, </a:t>
            </a:r>
            <a:r>
              <a:rPr lang="en-US" i="1" dirty="0" smtClean="0"/>
              <a:t>Haley M. Ketteler</a:t>
            </a:r>
            <a:r>
              <a:rPr lang="en-US" i="1" baseline="30000" dirty="0" smtClean="0"/>
              <a:t>2</a:t>
            </a:r>
            <a:r>
              <a:rPr lang="en-US" i="1" dirty="0"/>
              <a:t>, </a:t>
            </a:r>
            <a:r>
              <a:rPr lang="en-US" i="1" dirty="0" smtClean="0"/>
              <a:t>Alec </a:t>
            </a:r>
            <a:r>
              <a:rPr lang="en-US" i="1" dirty="0"/>
              <a:t>B. Werner</a:t>
            </a:r>
            <a:r>
              <a:rPr lang="en-US" i="1" baseline="30000" dirty="0"/>
              <a:t>2</a:t>
            </a:r>
            <a:r>
              <a:rPr lang="en-US" i="1" dirty="0"/>
              <a:t>, Nasef A. </a:t>
            </a:r>
            <a:r>
              <a:rPr lang="en-US" i="1" dirty="0" smtClean="0"/>
              <a:t>Junaid</a:t>
            </a:r>
            <a:r>
              <a:rPr lang="en-US" i="1" baseline="30000" dirty="0" smtClean="0"/>
              <a:t>2</a:t>
            </a:r>
            <a:r>
              <a:rPr lang="en-US" i="1" dirty="0" smtClean="0"/>
              <a:t>,</a:t>
            </a:r>
          </a:p>
          <a:p>
            <a:pPr>
              <a:spcBef>
                <a:spcPts val="0"/>
              </a:spcBef>
            </a:pPr>
            <a:r>
              <a:rPr lang="en-US" i="1" dirty="0" smtClean="0"/>
              <a:t>and </a:t>
            </a:r>
            <a:r>
              <a:rPr lang="en-US" i="1" dirty="0"/>
              <a:t>Sidney L. Eichelberger</a:t>
            </a:r>
            <a:r>
              <a:rPr lang="en-US" i="1" baseline="30000" dirty="0"/>
              <a:t>2</a:t>
            </a: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482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+mn-lt"/>
              </a:rPr>
              <a:t>Tunability</a:t>
            </a:r>
            <a:r>
              <a:rPr lang="en-US" dirty="0" smtClean="0">
                <a:latin typeface="+mn-lt"/>
              </a:rPr>
              <a:t> of ESPUR Material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0C37-3CEC-4CB4-B902-37F94E20E969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987900" y="4401387"/>
            <a:ext cx="6938487" cy="2072025"/>
            <a:chOff x="1757055" y="4530694"/>
            <a:chExt cx="6938487" cy="20720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0691" t="49815" r="62986" b="36941"/>
            <a:stretch/>
          </p:blipFill>
          <p:spPr>
            <a:xfrm>
              <a:off x="1757055" y="4530694"/>
              <a:ext cx="6938487" cy="1583398"/>
            </a:xfrm>
            <a:prstGeom prst="rect">
              <a:avLst/>
            </a:prstGeom>
          </p:spPr>
        </p:pic>
        <p:sp>
          <p:nvSpPr>
            <p:cNvPr id="7" name="Left Brace 6"/>
            <p:cNvSpPr/>
            <p:nvPr/>
          </p:nvSpPr>
          <p:spPr>
            <a:xfrm rot="16200000">
              <a:off x="3027715" y="4996190"/>
              <a:ext cx="372951" cy="1806191"/>
            </a:xfrm>
            <a:prstGeom prst="leftBrace">
              <a:avLst>
                <a:gd name="adj1" fmla="val 39333"/>
                <a:gd name="adj2" fmla="val 50000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76268" y="6202609"/>
              <a:ext cx="16758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C00000"/>
                  </a:solidFill>
                </a:rPr>
                <a:t>Polycarbonate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9" name="Left Brace 8"/>
            <p:cNvSpPr/>
            <p:nvPr/>
          </p:nvSpPr>
          <p:spPr>
            <a:xfrm rot="16200000">
              <a:off x="6185720" y="5417259"/>
              <a:ext cx="332814" cy="964054"/>
            </a:xfrm>
            <a:prstGeom prst="leftBrace">
              <a:avLst>
                <a:gd name="adj1" fmla="val 72662"/>
                <a:gd name="adj2" fmla="val 46342"/>
              </a:avLst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46083" y="6202609"/>
              <a:ext cx="20120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9900"/>
                  </a:solidFill>
                </a:rPr>
                <a:t>Urethane Linkage</a:t>
              </a:r>
              <a:endParaRPr lang="en-US" sz="2000" dirty="0">
                <a:solidFill>
                  <a:srgbClr val="009900"/>
                </a:solidFill>
              </a:endParaRPr>
            </a:p>
          </p:txBody>
        </p:sp>
      </p:grpSp>
      <p:graphicFrame>
        <p:nvGraphicFramePr>
          <p:cNvPr id="17" name="Content Placeholder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2747052"/>
              </p:ext>
            </p:extLst>
          </p:nvPr>
        </p:nvGraphicFramePr>
        <p:xfrm>
          <a:off x="6770830" y="1825625"/>
          <a:ext cx="5268770" cy="3325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72503" cy="4351338"/>
          </a:xfrm>
        </p:spPr>
        <p:txBody>
          <a:bodyPr/>
          <a:lstStyle/>
          <a:p>
            <a:r>
              <a:rPr lang="en-US" dirty="0" err="1" smtClean="0">
                <a:latin typeface="+mn-lt"/>
              </a:rPr>
              <a:t>Copoly</a:t>
            </a:r>
            <a:r>
              <a:rPr lang="en-US" dirty="0" smtClean="0">
                <a:latin typeface="+mn-lt"/>
              </a:rPr>
              <a:t>(carbonate urethane) polymer</a:t>
            </a:r>
          </a:p>
          <a:p>
            <a:pPr lvl="1"/>
            <a:r>
              <a:rPr lang="en-US" sz="1000" dirty="0" smtClean="0">
                <a:latin typeface="+mn-lt"/>
              </a:rPr>
              <a:t>Thermal properties</a:t>
            </a:r>
          </a:p>
          <a:p>
            <a:pPr lvl="1"/>
            <a:r>
              <a:rPr lang="en-US" dirty="0" smtClean="0">
                <a:latin typeface="+mn-lt"/>
              </a:rPr>
              <a:t>Mechanical properties-</a:t>
            </a:r>
            <a:r>
              <a:rPr lang="en-US" sz="2000" dirty="0" smtClean="0">
                <a:latin typeface="+mn-lt"/>
              </a:rPr>
              <a:t>closely follows a trend enabling estimation of mechanical properties </a:t>
            </a:r>
            <a:r>
              <a:rPr lang="en-US" sz="2000" i="1" dirty="0" smtClean="0">
                <a:latin typeface="+mn-lt"/>
              </a:rPr>
              <a:t>a priori</a:t>
            </a:r>
          </a:p>
          <a:p>
            <a:pPr lvl="1"/>
            <a:r>
              <a:rPr lang="en-US" sz="1000" dirty="0" smtClean="0">
                <a:latin typeface="+mn-lt"/>
              </a:rPr>
              <a:t>Rheological properties</a:t>
            </a:r>
          </a:p>
          <a:p>
            <a:r>
              <a:rPr lang="en-US" sz="1050" dirty="0" smtClean="0">
                <a:latin typeface="+mn-lt"/>
              </a:rPr>
              <a:t>Epoxy </a:t>
            </a:r>
            <a:r>
              <a:rPr lang="en-US" sz="1050" dirty="0" err="1" smtClean="0">
                <a:latin typeface="+mn-lt"/>
              </a:rPr>
              <a:t>microparticles</a:t>
            </a:r>
            <a:endParaRPr lang="en-US" sz="1050" dirty="0" smtClean="0">
              <a:latin typeface="+mn-lt"/>
            </a:endParaRPr>
          </a:p>
          <a:p>
            <a:pPr lvl="1"/>
            <a:r>
              <a:rPr lang="en-US" sz="1000" dirty="0" smtClean="0">
                <a:latin typeface="+mn-lt"/>
              </a:rPr>
              <a:t>Particle size</a:t>
            </a:r>
          </a:p>
          <a:p>
            <a:pPr lvl="1"/>
            <a:r>
              <a:rPr lang="en-US" sz="1000" dirty="0" smtClean="0">
                <a:latin typeface="+mn-lt"/>
              </a:rPr>
              <a:t>Particle coating thickness</a:t>
            </a:r>
          </a:p>
          <a:p>
            <a:pPr lvl="1"/>
            <a:r>
              <a:rPr lang="en-US" sz="1000" dirty="0" smtClean="0">
                <a:latin typeface="+mn-lt"/>
              </a:rPr>
              <a:t>Particle organization</a:t>
            </a:r>
          </a:p>
        </p:txBody>
      </p:sp>
    </p:spTree>
    <p:extLst>
      <p:ext uri="{BB962C8B-B14F-4D97-AF65-F5344CB8AC3E}">
        <p14:creationId xmlns:p14="http://schemas.microsoft.com/office/powerpoint/2010/main" val="4191254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+mn-lt"/>
              </a:rPr>
              <a:t>Tunability</a:t>
            </a:r>
            <a:r>
              <a:rPr lang="en-US" dirty="0" smtClean="0">
                <a:latin typeface="+mn-lt"/>
              </a:rPr>
              <a:t> of ESPUR Material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0C37-3CEC-4CB4-B902-37F94E20E969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987900" y="4401387"/>
            <a:ext cx="6938487" cy="2072025"/>
            <a:chOff x="1757055" y="4530694"/>
            <a:chExt cx="6938487" cy="20720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0691" t="49815" r="62986" b="36941"/>
            <a:stretch/>
          </p:blipFill>
          <p:spPr>
            <a:xfrm>
              <a:off x="1757055" y="4530694"/>
              <a:ext cx="6938487" cy="1583398"/>
            </a:xfrm>
            <a:prstGeom prst="rect">
              <a:avLst/>
            </a:prstGeom>
          </p:spPr>
        </p:pic>
        <p:sp>
          <p:nvSpPr>
            <p:cNvPr id="7" name="Left Brace 6"/>
            <p:cNvSpPr/>
            <p:nvPr/>
          </p:nvSpPr>
          <p:spPr>
            <a:xfrm rot="16200000">
              <a:off x="3027715" y="4996190"/>
              <a:ext cx="372951" cy="1806191"/>
            </a:xfrm>
            <a:prstGeom prst="leftBrace">
              <a:avLst>
                <a:gd name="adj1" fmla="val 39333"/>
                <a:gd name="adj2" fmla="val 50000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76268" y="6202609"/>
              <a:ext cx="16758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C00000"/>
                  </a:solidFill>
                </a:rPr>
                <a:t>Polycarbonate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9" name="Left Brace 8"/>
            <p:cNvSpPr/>
            <p:nvPr/>
          </p:nvSpPr>
          <p:spPr>
            <a:xfrm rot="16200000">
              <a:off x="6185720" y="5417259"/>
              <a:ext cx="332814" cy="964054"/>
            </a:xfrm>
            <a:prstGeom prst="leftBrace">
              <a:avLst>
                <a:gd name="adj1" fmla="val 72662"/>
                <a:gd name="adj2" fmla="val 46342"/>
              </a:avLst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46083" y="6202609"/>
              <a:ext cx="20120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9900"/>
                  </a:solidFill>
                </a:rPr>
                <a:t>Urethane Linkage</a:t>
              </a:r>
              <a:endParaRPr lang="en-US" sz="2000" dirty="0">
                <a:solidFill>
                  <a:srgbClr val="009900"/>
                </a:solidFill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3728015-B836-464F-8943-006A84248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9186" y="1299892"/>
            <a:ext cx="3963823" cy="290269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071226" y="1392952"/>
            <a:ext cx="3195864" cy="4568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B2C4DB4-8D61-4C30-9EFD-330A6A962780}"/>
              </a:ext>
            </a:extLst>
          </p:cNvPr>
          <p:cNvSpPr txBox="1"/>
          <p:nvPr/>
        </p:nvSpPr>
        <p:spPr>
          <a:xfrm>
            <a:off x="7882988" y="6238697"/>
            <a:ext cx="382195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*Number of cycles refers to number of times feedstock has been healed, reused/recycled or reshaped.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C5C0B087-878F-40DA-8568-5480302DE9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933472"/>
              </p:ext>
            </p:extLst>
          </p:nvPr>
        </p:nvGraphicFramePr>
        <p:xfrm>
          <a:off x="7943825" y="4221461"/>
          <a:ext cx="3761116" cy="3708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988700">
                  <a:extLst>
                    <a:ext uri="{9D8B030D-6E8A-4147-A177-3AD203B41FA5}">
                      <a16:colId xmlns:a16="http://schemas.microsoft.com/office/drawing/2014/main" val="2022239559"/>
                    </a:ext>
                  </a:extLst>
                </a:gridCol>
                <a:gridCol w="1772416">
                  <a:extLst>
                    <a:ext uri="{9D8B030D-6E8A-4147-A177-3AD203B41FA5}">
                      <a16:colId xmlns:a16="http://schemas.microsoft.com/office/drawing/2014/main" val="19475006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1" dirty="0"/>
                        <a:t>Healing Efficiency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Number of Cycles*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0226373"/>
                  </a:ext>
                </a:extLst>
              </a:tr>
            </a:tbl>
          </a:graphicData>
        </a:graphic>
      </p:graphicFrame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86C38C32-3327-4DE1-A232-659C9142C8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3357075"/>
              </p:ext>
            </p:extLst>
          </p:nvPr>
        </p:nvGraphicFramePr>
        <p:xfrm>
          <a:off x="9824382" y="4751887"/>
          <a:ext cx="1994286" cy="1387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9E838322-C7A2-426D-B8CA-5CFA0CAE26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26486945"/>
              </p:ext>
            </p:extLst>
          </p:nvPr>
        </p:nvGraphicFramePr>
        <p:xfrm>
          <a:off x="7882988" y="4556328"/>
          <a:ext cx="2144129" cy="17428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3950" y="1376722"/>
            <a:ext cx="4550415" cy="360386"/>
          </a:xfrm>
          <a:prstGeom prst="rect">
            <a:avLst/>
          </a:prstGeom>
        </p:spPr>
      </p:pic>
      <p:sp>
        <p:nvSpPr>
          <p:cNvPr id="21" name="5-Point Star 20"/>
          <p:cNvSpPr/>
          <p:nvPr/>
        </p:nvSpPr>
        <p:spPr>
          <a:xfrm>
            <a:off x="11353800" y="3563862"/>
            <a:ext cx="206622" cy="231227"/>
          </a:xfrm>
          <a:prstGeom prst="star5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5-Point Star 21"/>
          <p:cNvSpPr/>
          <p:nvPr/>
        </p:nvSpPr>
        <p:spPr>
          <a:xfrm>
            <a:off x="8748430" y="3282650"/>
            <a:ext cx="206622" cy="231227"/>
          </a:xfrm>
          <a:prstGeom prst="star5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8851741" y="3420491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 </a:t>
            </a:r>
            <a:r>
              <a:rPr lang="en-US" sz="1400" dirty="0" err="1" smtClean="0"/>
              <a:t>GPa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10816777" y="3592502"/>
            <a:ext cx="651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5 MPa</a:t>
            </a:r>
            <a:endParaRPr lang="en-US" sz="1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498021" cy="4351338"/>
          </a:xfrm>
        </p:spPr>
        <p:txBody>
          <a:bodyPr/>
          <a:lstStyle/>
          <a:p>
            <a:r>
              <a:rPr lang="en-US" dirty="0" err="1" smtClean="0">
                <a:latin typeface="+mn-lt"/>
              </a:rPr>
              <a:t>Copoly</a:t>
            </a:r>
            <a:r>
              <a:rPr lang="en-US" dirty="0" smtClean="0">
                <a:latin typeface="+mn-lt"/>
              </a:rPr>
              <a:t>(carbonate urethane) polymer</a:t>
            </a:r>
          </a:p>
          <a:p>
            <a:pPr lvl="1"/>
            <a:r>
              <a:rPr lang="en-US" sz="1000" dirty="0" smtClean="0">
                <a:latin typeface="+mn-lt"/>
              </a:rPr>
              <a:t>Thermal properties</a:t>
            </a:r>
          </a:p>
          <a:p>
            <a:pPr lvl="1"/>
            <a:r>
              <a:rPr lang="en-US" dirty="0" smtClean="0">
                <a:latin typeface="+mn-lt"/>
              </a:rPr>
              <a:t>Mechanical properties-</a:t>
            </a:r>
            <a:r>
              <a:rPr lang="en-US" b="1" dirty="0" smtClean="0">
                <a:solidFill>
                  <a:srgbClr val="FF0000"/>
                </a:solidFill>
                <a:latin typeface="+mn-lt"/>
              </a:rPr>
              <a:t>TARGET</a:t>
            </a:r>
            <a:r>
              <a:rPr lang="en-US" dirty="0" smtClean="0">
                <a:latin typeface="+mn-lt"/>
              </a:rPr>
              <a:t> </a:t>
            </a:r>
            <a:r>
              <a:rPr lang="en-US" sz="2000" dirty="0" smtClean="0">
                <a:latin typeface="+mn-lt"/>
              </a:rPr>
              <a:t>mechanical properties and healing efficiency calculated from literature examples </a:t>
            </a:r>
            <a:endParaRPr lang="en-US" dirty="0" smtClean="0">
              <a:latin typeface="+mn-lt"/>
            </a:endParaRPr>
          </a:p>
          <a:p>
            <a:pPr lvl="1"/>
            <a:r>
              <a:rPr lang="en-US" sz="1000" dirty="0" smtClean="0">
                <a:latin typeface="+mn-lt"/>
              </a:rPr>
              <a:t>Rheological properties</a:t>
            </a:r>
          </a:p>
          <a:p>
            <a:r>
              <a:rPr lang="en-US" sz="1050" dirty="0" smtClean="0">
                <a:latin typeface="+mn-lt"/>
              </a:rPr>
              <a:t>Epoxy </a:t>
            </a:r>
            <a:r>
              <a:rPr lang="en-US" sz="1050" dirty="0" err="1" smtClean="0">
                <a:latin typeface="+mn-lt"/>
              </a:rPr>
              <a:t>microparticles</a:t>
            </a:r>
            <a:endParaRPr lang="en-US" sz="1050" dirty="0" smtClean="0">
              <a:latin typeface="+mn-lt"/>
            </a:endParaRPr>
          </a:p>
          <a:p>
            <a:pPr lvl="1"/>
            <a:r>
              <a:rPr lang="en-US" sz="1000" dirty="0" smtClean="0">
                <a:latin typeface="+mn-lt"/>
              </a:rPr>
              <a:t>Particle size</a:t>
            </a:r>
          </a:p>
          <a:p>
            <a:pPr lvl="1"/>
            <a:r>
              <a:rPr lang="en-US" sz="1000" dirty="0" smtClean="0">
                <a:latin typeface="+mn-lt"/>
              </a:rPr>
              <a:t>Particle coating thickness</a:t>
            </a:r>
          </a:p>
          <a:p>
            <a:pPr lvl="1"/>
            <a:r>
              <a:rPr lang="en-US" sz="1000" dirty="0" smtClean="0">
                <a:latin typeface="+mn-lt"/>
              </a:rPr>
              <a:t>Particle organization</a:t>
            </a:r>
          </a:p>
        </p:txBody>
      </p:sp>
    </p:spTree>
    <p:extLst>
      <p:ext uri="{BB962C8B-B14F-4D97-AF65-F5344CB8AC3E}">
        <p14:creationId xmlns:p14="http://schemas.microsoft.com/office/powerpoint/2010/main" val="1057076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+mn-lt"/>
              </a:rPr>
              <a:t>Tunability</a:t>
            </a:r>
            <a:r>
              <a:rPr lang="en-US" dirty="0" smtClean="0">
                <a:latin typeface="+mn-lt"/>
              </a:rPr>
              <a:t> of ESPUR Material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888421" cy="4351338"/>
          </a:xfrm>
        </p:spPr>
        <p:txBody>
          <a:bodyPr/>
          <a:lstStyle/>
          <a:p>
            <a:r>
              <a:rPr lang="en-US" dirty="0" err="1" smtClean="0">
                <a:latin typeface="+mn-lt"/>
              </a:rPr>
              <a:t>Copoly</a:t>
            </a:r>
            <a:r>
              <a:rPr lang="en-US" dirty="0" smtClean="0">
                <a:latin typeface="+mn-lt"/>
              </a:rPr>
              <a:t>(carbonate urethane) polymer</a:t>
            </a:r>
          </a:p>
          <a:p>
            <a:pPr lvl="1"/>
            <a:r>
              <a:rPr lang="en-US" sz="1000" dirty="0" smtClean="0">
                <a:latin typeface="+mn-lt"/>
              </a:rPr>
              <a:t>Thermal properties</a:t>
            </a:r>
          </a:p>
          <a:p>
            <a:pPr lvl="1"/>
            <a:r>
              <a:rPr lang="en-US" sz="1000" dirty="0" smtClean="0">
                <a:latin typeface="+mn-lt"/>
              </a:rPr>
              <a:t>Mechanical properties</a:t>
            </a:r>
          </a:p>
          <a:p>
            <a:pPr lvl="1"/>
            <a:r>
              <a:rPr lang="en-US" dirty="0" smtClean="0">
                <a:latin typeface="+mn-lt"/>
              </a:rPr>
              <a:t>Rheological properties-</a:t>
            </a:r>
            <a:r>
              <a:rPr lang="en-US" sz="2000" dirty="0" smtClean="0">
                <a:latin typeface="+mn-lt"/>
              </a:rPr>
              <a:t>properties comparable to PLA at much lower temperatures</a:t>
            </a:r>
          </a:p>
          <a:p>
            <a:r>
              <a:rPr lang="en-US" sz="1050" dirty="0" smtClean="0">
                <a:latin typeface="+mn-lt"/>
              </a:rPr>
              <a:t>Epoxy </a:t>
            </a:r>
            <a:r>
              <a:rPr lang="en-US" sz="1050" dirty="0" err="1" smtClean="0">
                <a:latin typeface="+mn-lt"/>
              </a:rPr>
              <a:t>microparticles</a:t>
            </a:r>
            <a:endParaRPr lang="en-US" sz="1050" dirty="0" smtClean="0">
              <a:latin typeface="+mn-lt"/>
            </a:endParaRPr>
          </a:p>
          <a:p>
            <a:pPr lvl="1"/>
            <a:r>
              <a:rPr lang="en-US" sz="1000" dirty="0" smtClean="0">
                <a:latin typeface="+mn-lt"/>
              </a:rPr>
              <a:t>Particle size</a:t>
            </a:r>
          </a:p>
          <a:p>
            <a:pPr lvl="1"/>
            <a:r>
              <a:rPr lang="en-US" sz="1000" dirty="0" smtClean="0">
                <a:latin typeface="+mn-lt"/>
              </a:rPr>
              <a:t>Particle coating thickness</a:t>
            </a:r>
          </a:p>
          <a:p>
            <a:pPr lvl="1"/>
            <a:r>
              <a:rPr lang="en-US" sz="1000" dirty="0" smtClean="0">
                <a:latin typeface="+mn-lt"/>
              </a:rPr>
              <a:t>Particle 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0C37-3CEC-4CB4-B902-37F94E20E969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987900" y="4401387"/>
            <a:ext cx="6938487" cy="2072025"/>
            <a:chOff x="1757055" y="4530694"/>
            <a:chExt cx="6938487" cy="20720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0691" t="49815" r="62986" b="36941"/>
            <a:stretch/>
          </p:blipFill>
          <p:spPr>
            <a:xfrm>
              <a:off x="1757055" y="4530694"/>
              <a:ext cx="6938487" cy="1583398"/>
            </a:xfrm>
            <a:prstGeom prst="rect">
              <a:avLst/>
            </a:prstGeom>
          </p:spPr>
        </p:pic>
        <p:sp>
          <p:nvSpPr>
            <p:cNvPr id="7" name="Left Brace 6"/>
            <p:cNvSpPr/>
            <p:nvPr/>
          </p:nvSpPr>
          <p:spPr>
            <a:xfrm rot="16200000">
              <a:off x="3027715" y="4996190"/>
              <a:ext cx="372951" cy="1806191"/>
            </a:xfrm>
            <a:prstGeom prst="leftBrace">
              <a:avLst>
                <a:gd name="adj1" fmla="val 39333"/>
                <a:gd name="adj2" fmla="val 50000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76268" y="6202609"/>
              <a:ext cx="16758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C00000"/>
                  </a:solidFill>
                </a:rPr>
                <a:t>Polycarbonate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9" name="Left Brace 8"/>
            <p:cNvSpPr/>
            <p:nvPr/>
          </p:nvSpPr>
          <p:spPr>
            <a:xfrm rot="16200000">
              <a:off x="6185720" y="5417259"/>
              <a:ext cx="332814" cy="964054"/>
            </a:xfrm>
            <a:prstGeom prst="leftBrace">
              <a:avLst>
                <a:gd name="adj1" fmla="val 72662"/>
                <a:gd name="adj2" fmla="val 46342"/>
              </a:avLst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46083" y="6202609"/>
              <a:ext cx="20120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9900"/>
                  </a:solidFill>
                </a:rPr>
                <a:t>Urethane Linkage</a:t>
              </a:r>
              <a:endParaRPr lang="en-US" sz="2000" dirty="0">
                <a:solidFill>
                  <a:srgbClr val="009900"/>
                </a:solidFill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7393" y="2255519"/>
            <a:ext cx="5403789" cy="243546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695300" y="4791968"/>
            <a:ext cx="279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Viscosity of PLA filament from</a:t>
            </a:r>
            <a:r>
              <a:rPr lang="en-US" sz="1200" dirty="0">
                <a:solidFill>
                  <a:schemeClr val="tx2"/>
                </a:solidFill>
              </a:rPr>
              <a:t>:  Zhu, Pu, "Polymer Materials Via Melt Based 3D Printing: Fabrication and Characterization" (2018). All Theses. 2895.</a:t>
            </a:r>
          </a:p>
          <a:p>
            <a:r>
              <a:rPr lang="en-US" sz="1200" dirty="0">
                <a:solidFill>
                  <a:schemeClr val="tx2"/>
                </a:solidFill>
              </a:rPr>
              <a:t>https://tigerprints.clemson.edu/all_theses/2895</a:t>
            </a:r>
          </a:p>
        </p:txBody>
      </p:sp>
    </p:spTree>
    <p:extLst>
      <p:ext uri="{BB962C8B-B14F-4D97-AF65-F5344CB8AC3E}">
        <p14:creationId xmlns:p14="http://schemas.microsoft.com/office/powerpoint/2010/main" val="14250313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+mn-lt"/>
              </a:rPr>
              <a:t>Tunability</a:t>
            </a:r>
            <a:r>
              <a:rPr lang="en-US" dirty="0" smtClean="0">
                <a:latin typeface="+mn-lt"/>
              </a:rPr>
              <a:t> of ESPUR Material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48494" cy="4351338"/>
          </a:xfrm>
        </p:spPr>
        <p:txBody>
          <a:bodyPr/>
          <a:lstStyle/>
          <a:p>
            <a:r>
              <a:rPr lang="en-US" sz="1050" dirty="0" err="1" smtClean="0">
                <a:latin typeface="+mn-lt"/>
              </a:rPr>
              <a:t>Copoly</a:t>
            </a:r>
            <a:r>
              <a:rPr lang="en-US" sz="1050" dirty="0" smtClean="0">
                <a:latin typeface="+mn-lt"/>
              </a:rPr>
              <a:t>(carbonate urethane) polymer</a:t>
            </a:r>
          </a:p>
          <a:p>
            <a:pPr lvl="1"/>
            <a:r>
              <a:rPr lang="en-US" sz="1000" dirty="0" smtClean="0">
                <a:latin typeface="+mn-lt"/>
              </a:rPr>
              <a:t>Thermal properties</a:t>
            </a:r>
          </a:p>
          <a:p>
            <a:pPr lvl="1"/>
            <a:r>
              <a:rPr lang="en-US" sz="1000" dirty="0" smtClean="0">
                <a:latin typeface="+mn-lt"/>
              </a:rPr>
              <a:t>Mechanical properties</a:t>
            </a:r>
          </a:p>
          <a:p>
            <a:pPr lvl="1"/>
            <a:r>
              <a:rPr lang="en-US" sz="1000" dirty="0" smtClean="0">
                <a:latin typeface="+mn-lt"/>
              </a:rPr>
              <a:t>Rheological properties</a:t>
            </a:r>
          </a:p>
          <a:p>
            <a:r>
              <a:rPr lang="en-US" dirty="0" smtClean="0">
                <a:latin typeface="+mn-lt"/>
              </a:rPr>
              <a:t>Epoxy </a:t>
            </a:r>
            <a:r>
              <a:rPr lang="en-US" dirty="0" err="1" smtClean="0">
                <a:latin typeface="+mn-lt"/>
              </a:rPr>
              <a:t>microparticles</a:t>
            </a:r>
            <a:endParaRPr lang="en-US" dirty="0" smtClean="0">
              <a:latin typeface="+mn-lt"/>
            </a:endParaRPr>
          </a:p>
          <a:p>
            <a:pPr lvl="1"/>
            <a:r>
              <a:rPr lang="en-US" dirty="0" smtClean="0">
                <a:latin typeface="+mn-lt"/>
              </a:rPr>
              <a:t>Particle size-</a:t>
            </a:r>
            <a:r>
              <a:rPr lang="en-US" sz="2000" dirty="0">
                <a:latin typeface="+mn-lt"/>
              </a:rPr>
              <a:t>p</a:t>
            </a:r>
            <a:r>
              <a:rPr lang="en-US" sz="2000" dirty="0" smtClean="0">
                <a:latin typeface="+mn-lt"/>
              </a:rPr>
              <a:t>articles are synthesized using precipitation polymerization.  Repeatability and scalability have both been addressed up to 0.5 kg scale.</a:t>
            </a:r>
          </a:p>
          <a:p>
            <a:pPr lvl="1"/>
            <a:r>
              <a:rPr lang="en-US" sz="1000" dirty="0" smtClean="0">
                <a:latin typeface="+mn-lt"/>
              </a:rPr>
              <a:t>Particle coating thickness</a:t>
            </a:r>
          </a:p>
          <a:p>
            <a:pPr lvl="1"/>
            <a:r>
              <a:rPr lang="en-US" sz="1000" dirty="0" smtClean="0">
                <a:latin typeface="+mn-lt"/>
              </a:rPr>
              <a:t>Particle 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0C37-3CEC-4CB4-B902-37F94E20E969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589" y="4573861"/>
            <a:ext cx="10488826" cy="1837994"/>
          </a:xfrm>
          <a:prstGeom prst="rect">
            <a:avLst/>
          </a:prstGeom>
          <a:solidFill>
            <a:schemeClr val="bg1"/>
          </a:solidFill>
        </p:spPr>
      </p:pic>
      <p:graphicFrame>
        <p:nvGraphicFramePr>
          <p:cNvPr id="6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7187479"/>
              </p:ext>
            </p:extLst>
          </p:nvPr>
        </p:nvGraphicFramePr>
        <p:xfrm>
          <a:off x="6988029" y="1349849"/>
          <a:ext cx="4924337" cy="3089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710429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+mn-lt"/>
              </a:rPr>
              <a:t>Tunability</a:t>
            </a:r>
            <a:r>
              <a:rPr lang="en-US" dirty="0" smtClean="0">
                <a:latin typeface="+mn-lt"/>
              </a:rPr>
              <a:t> of ESPUR Material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390615" cy="4351338"/>
          </a:xfrm>
        </p:spPr>
        <p:txBody>
          <a:bodyPr/>
          <a:lstStyle/>
          <a:p>
            <a:r>
              <a:rPr lang="en-US" sz="1050" dirty="0" err="1" smtClean="0">
                <a:latin typeface="+mn-lt"/>
              </a:rPr>
              <a:t>Copoly</a:t>
            </a:r>
            <a:r>
              <a:rPr lang="en-US" sz="1050" dirty="0" smtClean="0">
                <a:latin typeface="+mn-lt"/>
              </a:rPr>
              <a:t>(carbonate urethane) polymer</a:t>
            </a:r>
          </a:p>
          <a:p>
            <a:pPr lvl="1"/>
            <a:r>
              <a:rPr lang="en-US" sz="1000" dirty="0" smtClean="0">
                <a:latin typeface="+mn-lt"/>
              </a:rPr>
              <a:t>Thermal properties</a:t>
            </a:r>
          </a:p>
          <a:p>
            <a:pPr lvl="1"/>
            <a:r>
              <a:rPr lang="en-US" sz="1000" dirty="0" smtClean="0">
                <a:latin typeface="+mn-lt"/>
              </a:rPr>
              <a:t>Mechanical properties</a:t>
            </a:r>
          </a:p>
          <a:p>
            <a:pPr lvl="1"/>
            <a:r>
              <a:rPr lang="en-US" sz="1000" dirty="0" smtClean="0">
                <a:latin typeface="+mn-lt"/>
              </a:rPr>
              <a:t>Rheological properties</a:t>
            </a:r>
          </a:p>
          <a:p>
            <a:r>
              <a:rPr lang="en-US" dirty="0" smtClean="0">
                <a:latin typeface="+mn-lt"/>
              </a:rPr>
              <a:t>Epoxy </a:t>
            </a:r>
            <a:r>
              <a:rPr lang="en-US" dirty="0" err="1" smtClean="0">
                <a:latin typeface="+mn-lt"/>
              </a:rPr>
              <a:t>microparticles</a:t>
            </a:r>
            <a:endParaRPr lang="en-US" dirty="0" smtClean="0">
              <a:latin typeface="+mn-lt"/>
            </a:endParaRPr>
          </a:p>
          <a:p>
            <a:pPr lvl="1"/>
            <a:r>
              <a:rPr lang="en-US" sz="1000" dirty="0" smtClean="0">
                <a:latin typeface="+mn-lt"/>
              </a:rPr>
              <a:t>Particle size</a:t>
            </a:r>
          </a:p>
          <a:p>
            <a:pPr lvl="1"/>
            <a:r>
              <a:rPr lang="en-US" dirty="0" smtClean="0">
                <a:latin typeface="+mn-lt"/>
              </a:rPr>
              <a:t>Particle coating thickness- </a:t>
            </a:r>
            <a:r>
              <a:rPr lang="en-US" sz="2000" dirty="0" smtClean="0">
                <a:latin typeface="+mn-lt"/>
              </a:rPr>
              <a:t>controlled by concentration of reactive species with polymerization occurring in the presence of particles</a:t>
            </a:r>
          </a:p>
          <a:p>
            <a:pPr lvl="1"/>
            <a:r>
              <a:rPr lang="en-US" sz="1000" dirty="0" smtClean="0">
                <a:latin typeface="+mn-lt"/>
              </a:rPr>
              <a:t>Particle 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0C37-3CEC-4CB4-B902-37F94E20E969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7916" y="4834005"/>
            <a:ext cx="3950840" cy="1754527"/>
          </a:xfrm>
          <a:prstGeom prst="rect">
            <a:avLst/>
          </a:prstGeom>
        </p:spPr>
      </p:pic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00000000-0008-0000-00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75244355"/>
              </p:ext>
            </p:extLst>
          </p:nvPr>
        </p:nvGraphicFramePr>
        <p:xfrm>
          <a:off x="6212133" y="1749208"/>
          <a:ext cx="5495227" cy="3502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10467816" y="2442891"/>
            <a:ext cx="906448" cy="906449"/>
            <a:chOff x="7776376" y="4198288"/>
            <a:chExt cx="906448" cy="90644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02" t="52034" r="65428" b="28139"/>
            <a:stretch/>
          </p:blipFill>
          <p:spPr>
            <a:xfrm>
              <a:off x="7776376" y="4198288"/>
              <a:ext cx="906448" cy="906449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7878088" y="5022682"/>
              <a:ext cx="219456" cy="276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6980301" y="2442891"/>
            <a:ext cx="906449" cy="906449"/>
            <a:chOff x="5948901" y="4116233"/>
            <a:chExt cx="906449" cy="906449"/>
          </a:xfrm>
        </p:grpSpPr>
        <p:pic>
          <p:nvPicPr>
            <p:cNvPr id="11" name="Content Placeholder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572" t="49948" r="16558" b="30226"/>
            <a:stretch/>
          </p:blipFill>
          <p:spPr>
            <a:xfrm>
              <a:off x="5948901" y="4116233"/>
              <a:ext cx="906449" cy="906449"/>
            </a:xfrm>
            <a:prstGeom prst="rect">
              <a:avLst/>
            </a:prstGeom>
            <a:ln w="15875">
              <a:solidFill>
                <a:schemeClr val="tx1"/>
              </a:solidFill>
            </a:ln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6049289" y="4947252"/>
              <a:ext cx="219456" cy="276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6887606" y="3310036"/>
            <a:ext cx="1091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Uncoated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501694" y="3310036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Coated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7300145" y="5527433"/>
            <a:ext cx="2049626" cy="836010"/>
            <a:chOff x="6495393" y="5475890"/>
            <a:chExt cx="2049626" cy="836010"/>
          </a:xfrm>
        </p:grpSpPr>
        <p:sp>
          <p:nvSpPr>
            <p:cNvPr id="15" name="Rounded Rectangle 14"/>
            <p:cNvSpPr/>
            <p:nvPr/>
          </p:nvSpPr>
          <p:spPr>
            <a:xfrm>
              <a:off x="6495393" y="5475890"/>
              <a:ext cx="2049626" cy="836010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>
              <a:off x="6626533" y="5949623"/>
              <a:ext cx="0" cy="274320"/>
            </a:xfrm>
            <a:prstGeom prst="straightConnector1">
              <a:avLst/>
            </a:prstGeom>
            <a:ln w="34925" cmpd="sng">
              <a:solidFill>
                <a:srgbClr val="FF0000"/>
              </a:solidFill>
              <a:prstDash val="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 flipV="1">
              <a:off x="6626533" y="5556720"/>
              <a:ext cx="0" cy="27432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6792822" y="5556720"/>
              <a:ext cx="17111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Chemical Bonding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81972" y="5949623"/>
              <a:ext cx="176304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dirty="0"/>
                <a:t>Hydrogen Bonding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0318518" y="5505388"/>
            <a:ext cx="1388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Image credit: NASA</a:t>
            </a:r>
          </a:p>
        </p:txBody>
      </p:sp>
    </p:spTree>
    <p:extLst>
      <p:ext uri="{BB962C8B-B14F-4D97-AF65-F5344CB8AC3E}">
        <p14:creationId xmlns:p14="http://schemas.microsoft.com/office/powerpoint/2010/main" val="2514733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+mn-lt"/>
              </a:rPr>
              <a:t>Tunability</a:t>
            </a:r>
            <a:r>
              <a:rPr lang="en-US" dirty="0" smtClean="0">
                <a:latin typeface="+mn-lt"/>
              </a:rPr>
              <a:t> of ESPUR Material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763936" cy="4351338"/>
          </a:xfrm>
        </p:spPr>
        <p:txBody>
          <a:bodyPr/>
          <a:lstStyle/>
          <a:p>
            <a:r>
              <a:rPr lang="en-US" sz="1050" dirty="0" err="1" smtClean="0">
                <a:latin typeface="+mn-lt"/>
              </a:rPr>
              <a:t>Copoly</a:t>
            </a:r>
            <a:r>
              <a:rPr lang="en-US" sz="1050" dirty="0" smtClean="0">
                <a:latin typeface="+mn-lt"/>
              </a:rPr>
              <a:t>(carbonate urethane) polymer</a:t>
            </a:r>
          </a:p>
          <a:p>
            <a:pPr lvl="1"/>
            <a:r>
              <a:rPr lang="en-US" sz="1000" dirty="0" smtClean="0">
                <a:latin typeface="+mn-lt"/>
              </a:rPr>
              <a:t>Thermal properties</a:t>
            </a:r>
          </a:p>
          <a:p>
            <a:pPr lvl="1"/>
            <a:r>
              <a:rPr lang="en-US" sz="1000" dirty="0" smtClean="0">
                <a:latin typeface="+mn-lt"/>
              </a:rPr>
              <a:t>Mechanical properties</a:t>
            </a:r>
          </a:p>
          <a:p>
            <a:pPr lvl="1"/>
            <a:r>
              <a:rPr lang="en-US" sz="1000" dirty="0" smtClean="0">
                <a:latin typeface="+mn-lt"/>
              </a:rPr>
              <a:t>Rheological properties</a:t>
            </a:r>
          </a:p>
          <a:p>
            <a:r>
              <a:rPr lang="en-US" dirty="0" smtClean="0">
                <a:latin typeface="+mn-lt"/>
              </a:rPr>
              <a:t>Epoxy </a:t>
            </a:r>
            <a:r>
              <a:rPr lang="en-US" dirty="0" err="1" smtClean="0">
                <a:latin typeface="+mn-lt"/>
              </a:rPr>
              <a:t>microparticles</a:t>
            </a:r>
            <a:endParaRPr lang="en-US" dirty="0" smtClean="0">
              <a:latin typeface="+mn-lt"/>
            </a:endParaRPr>
          </a:p>
          <a:p>
            <a:pPr lvl="1"/>
            <a:r>
              <a:rPr lang="en-US" sz="1050" dirty="0" smtClean="0">
                <a:latin typeface="+mn-lt"/>
              </a:rPr>
              <a:t>Particle size</a:t>
            </a:r>
          </a:p>
          <a:p>
            <a:pPr lvl="1"/>
            <a:r>
              <a:rPr lang="en-US" sz="1050" dirty="0" smtClean="0">
                <a:latin typeface="+mn-lt"/>
              </a:rPr>
              <a:t>Particle coating thickness</a:t>
            </a:r>
          </a:p>
          <a:p>
            <a:pPr lvl="1"/>
            <a:r>
              <a:rPr lang="en-US" dirty="0" smtClean="0">
                <a:latin typeface="+mn-lt"/>
              </a:rPr>
              <a:t>Particle organization-</a:t>
            </a:r>
            <a:r>
              <a:rPr lang="en-US" sz="2000" dirty="0" smtClean="0">
                <a:latin typeface="+mn-lt"/>
              </a:rPr>
              <a:t>leveraging concepts from Shannon Entropy, scale-free research to enable generation of durable 3D architectures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0C37-3CEC-4CB4-B902-37F94E20E969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136" y="1610687"/>
            <a:ext cx="4932726" cy="41202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7D7D682-F8E5-4D4F-AC92-49D52D194610}"/>
              </a:ext>
            </a:extLst>
          </p:cNvPr>
          <p:cNvSpPr txBox="1"/>
          <p:nvPr/>
        </p:nvSpPr>
        <p:spPr>
          <a:xfrm>
            <a:off x="6519573" y="5624671"/>
            <a:ext cx="5097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S.A. </a:t>
            </a:r>
            <a:r>
              <a:rPr lang="en-US" sz="9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Beznosyuk</a:t>
            </a:r>
            <a:r>
              <a:rPr lang="en-US" sz="9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et al., Informational Approach to Self-Assembling Aggregation of Colloidal Nanoparticles, Materials Science and Engineering C, 2009, 29, 884-888.</a:t>
            </a:r>
            <a:endParaRPr lang="en-US" sz="9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1AD2DEA-444B-4EB2-AC2F-C03EC3A1BF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 l="48119" r="23127" b="19698"/>
          <a:stretch/>
        </p:blipFill>
        <p:spPr>
          <a:xfrm rot="16200000">
            <a:off x="4305352" y="4389767"/>
            <a:ext cx="1581025" cy="2682292"/>
          </a:xfrm>
          <a:prstGeom prst="rect">
            <a:avLst/>
          </a:prstGeom>
        </p:spPr>
      </p:pic>
      <p:sp>
        <p:nvSpPr>
          <p:cNvPr id="8" name="Notched Right Arrow 7"/>
          <p:cNvSpPr/>
          <p:nvPr/>
        </p:nvSpPr>
        <p:spPr>
          <a:xfrm>
            <a:off x="2705100" y="5540671"/>
            <a:ext cx="932505" cy="380484"/>
          </a:xfrm>
          <a:prstGeom prst="notchedRightArrow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51000" y="5125172"/>
            <a:ext cx="1844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Compressive Load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1161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Reversible Click Chemistry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86152"/>
            <a:ext cx="4882343" cy="649560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Maleimide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-furan reaction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0C37-3CEC-4CB4-B902-37F94E20E969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543" y="1482289"/>
            <a:ext cx="5836860" cy="1708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851950" y="3199441"/>
            <a:ext cx="21876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err="1">
                <a:solidFill>
                  <a:schemeClr val="tx2"/>
                </a:solidFill>
              </a:rPr>
              <a:t>Prog</a:t>
            </a:r>
            <a:r>
              <a:rPr lang="en-US" sz="1200" dirty="0">
                <a:solidFill>
                  <a:schemeClr val="tx2"/>
                </a:solidFill>
              </a:rPr>
              <a:t>. </a:t>
            </a:r>
            <a:r>
              <a:rPr lang="en-US" sz="1200" dirty="0" err="1">
                <a:solidFill>
                  <a:schemeClr val="tx2"/>
                </a:solidFill>
              </a:rPr>
              <a:t>Polym</a:t>
            </a:r>
            <a:r>
              <a:rPr lang="en-US" sz="1200" dirty="0">
                <a:solidFill>
                  <a:schemeClr val="tx2"/>
                </a:solidFill>
              </a:rPr>
              <a:t>. Sci. 2013, 38, 1-29.</a:t>
            </a:r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7139104" y="3520720"/>
            <a:ext cx="3844205" cy="9470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Maleimide</a:t>
            </a:r>
            <a:endParaRPr lang="en-US" dirty="0" smtClean="0"/>
          </a:p>
          <a:p>
            <a:pPr lvl="1"/>
            <a:r>
              <a:rPr lang="en-US" dirty="0" smtClean="0"/>
              <a:t>Derived from maleic anhydride</a:t>
            </a:r>
          </a:p>
          <a:p>
            <a:pPr lvl="1"/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704" y="4744809"/>
            <a:ext cx="2067186" cy="103359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454794" y="3525618"/>
            <a:ext cx="2531497" cy="2438771"/>
            <a:chOff x="22233750" y="30386125"/>
            <a:chExt cx="2531497" cy="2438771"/>
          </a:xfrm>
        </p:grpSpPr>
        <p:sp>
          <p:nvSpPr>
            <p:cNvPr id="10" name="Oval 9"/>
            <p:cNvSpPr/>
            <p:nvPr/>
          </p:nvSpPr>
          <p:spPr>
            <a:xfrm>
              <a:off x="23179458" y="31402414"/>
              <a:ext cx="640080" cy="640080"/>
            </a:xfrm>
            <a:prstGeom prst="ellipse">
              <a:avLst/>
            </a:prstGeom>
            <a:gradFill flip="none" rotWithShape="1">
              <a:gsLst>
                <a:gs pos="0">
                  <a:schemeClr val="accent4"/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3206174" y="30386125"/>
              <a:ext cx="640080" cy="640080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74000">
                  <a:schemeClr val="accent6">
                    <a:lumMod val="60000"/>
                    <a:lumOff val="40000"/>
                  </a:schemeClr>
                </a:gs>
                <a:gs pos="83000">
                  <a:schemeClr val="accent6">
                    <a:lumMod val="75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125167" y="31044713"/>
              <a:ext cx="640080" cy="640080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74000">
                  <a:schemeClr val="accent6">
                    <a:lumMod val="60000"/>
                    <a:lumOff val="40000"/>
                  </a:schemeClr>
                </a:gs>
                <a:gs pos="83000">
                  <a:schemeClr val="accent6">
                    <a:lumMod val="75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23816020" y="32184816"/>
              <a:ext cx="640080" cy="640080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74000">
                  <a:schemeClr val="accent6">
                    <a:lumMod val="60000"/>
                    <a:lumOff val="40000"/>
                  </a:schemeClr>
                </a:gs>
                <a:gs pos="83000">
                  <a:schemeClr val="accent6">
                    <a:lumMod val="75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22233750" y="31044713"/>
              <a:ext cx="640080" cy="640080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74000">
                  <a:schemeClr val="accent6">
                    <a:lumMod val="60000"/>
                    <a:lumOff val="40000"/>
                  </a:schemeClr>
                </a:gs>
                <a:gs pos="83000">
                  <a:schemeClr val="accent6">
                    <a:lumMod val="75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2566094" y="32180342"/>
              <a:ext cx="640080" cy="640080"/>
            </a:xfrm>
            <a:prstGeom prst="ellipse">
              <a:avLst/>
            </a:prstGeom>
            <a:gradFill>
              <a:gsLst>
                <a:gs pos="0">
                  <a:schemeClr val="accent4"/>
                </a:gs>
                <a:gs pos="74000">
                  <a:schemeClr val="accent6">
                    <a:lumMod val="60000"/>
                    <a:lumOff val="40000"/>
                  </a:schemeClr>
                </a:gs>
                <a:gs pos="83000">
                  <a:schemeClr val="accent6">
                    <a:lumMod val="75000"/>
                  </a:schemeClr>
                </a:gs>
                <a:gs pos="100000">
                  <a:schemeClr val="accent6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45673" y="31138756"/>
              <a:ext cx="495338" cy="46656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3600000">
              <a:off x="23398823" y="30974344"/>
              <a:ext cx="495338" cy="46656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7200000">
              <a:off x="23775205" y="31426148"/>
              <a:ext cx="495338" cy="466560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-4500000">
              <a:off x="22827168" y="31795843"/>
              <a:ext cx="495338" cy="46656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-9000000">
              <a:off x="23452093" y="31957253"/>
              <a:ext cx="495338" cy="466560"/>
            </a:xfrm>
            <a:prstGeom prst="rect">
              <a:avLst/>
            </a:prstGeom>
          </p:spPr>
        </p:pic>
      </p:grpSp>
      <p:cxnSp>
        <p:nvCxnSpPr>
          <p:cNvPr id="22" name="Straight Arrow Connector 21"/>
          <p:cNvCxnSpPr/>
          <p:nvPr/>
        </p:nvCxnSpPr>
        <p:spPr>
          <a:xfrm flipV="1">
            <a:off x="3570466" y="4866290"/>
            <a:ext cx="1747768" cy="328071"/>
          </a:xfrm>
          <a:prstGeom prst="straightConnector1">
            <a:avLst/>
          </a:prstGeom>
          <a:ln w="28575"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ontent Placeholder 5"/>
          <p:cNvSpPr txBox="1">
            <a:spLocks/>
          </p:cNvSpPr>
          <p:nvPr/>
        </p:nvSpPr>
        <p:spPr>
          <a:xfrm>
            <a:off x="715157" y="3483576"/>
            <a:ext cx="3081134" cy="94707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Furfuryl</a:t>
            </a:r>
            <a:r>
              <a:rPr lang="en-US" dirty="0" smtClean="0"/>
              <a:t> amine</a:t>
            </a:r>
          </a:p>
          <a:p>
            <a:pPr lvl="1"/>
            <a:r>
              <a:rPr lang="en-US" dirty="0" smtClean="0"/>
              <a:t>Naturally-derived</a:t>
            </a:r>
          </a:p>
          <a:p>
            <a:pPr lvl="1"/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/>
          <a:srcRect l="67627" t="14264" b="13305"/>
          <a:stretch/>
        </p:blipFill>
        <p:spPr>
          <a:xfrm>
            <a:off x="7797193" y="4803228"/>
            <a:ext cx="2101165" cy="1408385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>
          <a:xfrm flipH="1">
            <a:off x="6812728" y="5385125"/>
            <a:ext cx="1142562" cy="196728"/>
          </a:xfrm>
          <a:prstGeom prst="straightConnector1">
            <a:avLst/>
          </a:prstGeom>
          <a:ln w="28575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 flipV="1">
            <a:off x="7062836" y="4541907"/>
            <a:ext cx="869194" cy="843218"/>
          </a:xfrm>
          <a:prstGeom prst="straightConnector1">
            <a:avLst/>
          </a:prstGeom>
          <a:ln w="28575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655917" y="6073113"/>
            <a:ext cx="3383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B. Zhang, et. al</a:t>
            </a:r>
            <a:r>
              <a:rPr lang="en-US" sz="1200" dirty="0">
                <a:solidFill>
                  <a:schemeClr val="tx2"/>
                </a:solidFill>
              </a:rPr>
              <a:t>., </a:t>
            </a:r>
            <a:r>
              <a:rPr lang="en-US" sz="1200" dirty="0" err="1">
                <a:solidFill>
                  <a:schemeClr val="tx2"/>
                </a:solidFill>
              </a:rPr>
              <a:t>Polym</a:t>
            </a:r>
            <a:r>
              <a:rPr lang="en-US" sz="1200" dirty="0">
                <a:solidFill>
                  <a:schemeClr val="tx2"/>
                </a:solidFill>
              </a:rPr>
              <a:t>. Chem., 2015,6, 7368-7372 </a:t>
            </a:r>
          </a:p>
        </p:txBody>
      </p:sp>
    </p:spTree>
    <p:extLst>
      <p:ext uri="{BB962C8B-B14F-4D97-AF65-F5344CB8AC3E}">
        <p14:creationId xmlns:p14="http://schemas.microsoft.com/office/powerpoint/2010/main" val="3744214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Maleimide</a:t>
            </a:r>
            <a:r>
              <a:rPr lang="en-US" dirty="0" smtClean="0"/>
              <a:t> End-Cap Synthesis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0C37-3CEC-4CB4-B902-37F94E20E969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045" y="1404640"/>
            <a:ext cx="4959451" cy="18280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541" y="3188746"/>
            <a:ext cx="5191201" cy="16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6787" y="4711395"/>
            <a:ext cx="5909626" cy="1770367"/>
          </a:xfrm>
          <a:prstGeom prst="rect">
            <a:avLst/>
          </a:prstGeom>
        </p:spPr>
      </p:pic>
      <p:sp>
        <p:nvSpPr>
          <p:cNvPr id="13" name="Bent Arrow 12"/>
          <p:cNvSpPr/>
          <p:nvPr/>
        </p:nvSpPr>
        <p:spPr>
          <a:xfrm rot="5400000">
            <a:off x="5442857" y="2180474"/>
            <a:ext cx="1088571" cy="1099457"/>
          </a:xfrm>
          <a:prstGeom prst="bentArrow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Bent Arrow 13"/>
          <p:cNvSpPr/>
          <p:nvPr/>
        </p:nvSpPr>
        <p:spPr>
          <a:xfrm rot="5400000">
            <a:off x="8044543" y="3979103"/>
            <a:ext cx="1088571" cy="1099457"/>
          </a:xfrm>
          <a:prstGeom prst="bentArrow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06292" y="6299200"/>
            <a:ext cx="33836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B. Zhang, et. al</a:t>
            </a:r>
            <a:r>
              <a:rPr lang="en-US" sz="1200" dirty="0">
                <a:solidFill>
                  <a:schemeClr val="tx2"/>
                </a:solidFill>
              </a:rPr>
              <a:t>., </a:t>
            </a:r>
            <a:r>
              <a:rPr lang="en-US" sz="1200" dirty="0" err="1">
                <a:solidFill>
                  <a:schemeClr val="tx2"/>
                </a:solidFill>
              </a:rPr>
              <a:t>Polym</a:t>
            </a:r>
            <a:r>
              <a:rPr lang="en-US" sz="1200" dirty="0">
                <a:solidFill>
                  <a:schemeClr val="tx2"/>
                </a:solidFill>
              </a:rPr>
              <a:t>. Chem., 2015,6, 7368-7372 </a:t>
            </a:r>
          </a:p>
        </p:txBody>
      </p:sp>
    </p:spTree>
    <p:extLst>
      <p:ext uri="{BB962C8B-B14F-4D97-AF65-F5344CB8AC3E}">
        <p14:creationId xmlns:p14="http://schemas.microsoft.com/office/powerpoint/2010/main" val="201362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NMR Analysis of Intermediates*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0C37-3CEC-4CB4-B902-37F94E20E969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39223" y="1825625"/>
            <a:ext cx="4713553" cy="4351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87288" y="6299200"/>
            <a:ext cx="86149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*Final product has been synthesized.  NMR analysis has been completed but spectrum cannot be shown due to lack of laboratory access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9391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/>
          <a:srcRect l="67148"/>
          <a:stretch/>
        </p:blipFill>
        <p:spPr>
          <a:xfrm>
            <a:off x="932236" y="3322369"/>
            <a:ext cx="1941451" cy="17703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Ready for the Next Phase of Research … Proof of Concept*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0C37-3CEC-4CB4-B902-37F94E20E969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Content Placeholder 4" descr="A picture containing indoor, sitting, white, small&#10;&#10;Description automatically generated">
            <a:extLst>
              <a:ext uri="{FF2B5EF4-FFF2-40B4-BE49-F238E27FC236}">
                <a16:creationId xmlns:a16="http://schemas.microsoft.com/office/drawing/2014/main" id="{9A3AC794-9BD4-4552-AF68-BC44E374C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2" t="17086" r="33655" b="25297"/>
          <a:stretch/>
        </p:blipFill>
        <p:spPr>
          <a:xfrm rot="5400000">
            <a:off x="3901668" y="2118920"/>
            <a:ext cx="4094526" cy="39517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9404" y="3551009"/>
            <a:ext cx="2067186" cy="10335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1319" y="1945241"/>
            <a:ext cx="3737897" cy="11726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763319" y="3005652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cxnSp>
        <p:nvCxnSpPr>
          <p:cNvPr id="16" name="Curved Connector 15"/>
          <p:cNvCxnSpPr/>
          <p:nvPr/>
        </p:nvCxnSpPr>
        <p:spPr>
          <a:xfrm rot="10800000" flipV="1">
            <a:off x="7321550" y="3651983"/>
            <a:ext cx="1409700" cy="756276"/>
          </a:xfrm>
          <a:prstGeom prst="curvedConnector3">
            <a:avLst>
              <a:gd name="adj1" fmla="val 50000"/>
            </a:avLst>
          </a:prstGeom>
          <a:ln w="349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>
            <a:off x="2825750" y="4146550"/>
            <a:ext cx="1272408" cy="902433"/>
          </a:xfrm>
          <a:prstGeom prst="curvedConnector3">
            <a:avLst>
              <a:gd name="adj1" fmla="val 50000"/>
            </a:avLst>
          </a:prstGeom>
          <a:ln w="349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65" y="2085031"/>
            <a:ext cx="3737897" cy="117260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808905" y="3062802"/>
            <a:ext cx="4138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25" name="TextBox 24"/>
          <p:cNvSpPr txBox="1"/>
          <p:nvPr/>
        </p:nvSpPr>
        <p:spPr>
          <a:xfrm>
            <a:off x="1272983" y="6299200"/>
            <a:ext cx="20587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*Picture taken in March, 2020</a:t>
            </a:r>
            <a:endParaRPr lang="en-US" sz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6535958" y="6142052"/>
            <a:ext cx="1388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Image credit: NASA</a:t>
            </a:r>
          </a:p>
        </p:txBody>
      </p:sp>
    </p:spTree>
    <p:extLst>
      <p:ext uri="{BB962C8B-B14F-4D97-AF65-F5344CB8AC3E}">
        <p14:creationId xmlns:p14="http://schemas.microsoft.com/office/powerpoint/2010/main" val="361783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815" y="261931"/>
            <a:ext cx="11218985" cy="78669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+mn-lt"/>
              </a:rPr>
              <a:t>Reusable Materials for Space Exploration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600" y="1308682"/>
            <a:ext cx="11176564" cy="8976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smtClean="0">
                <a:latin typeface="+mn-lt"/>
              </a:rPr>
              <a:t>In-space manufacturing will be critical to enable increased mission endurance and future mission independence from Earth.</a:t>
            </a:r>
            <a:endParaRPr lang="en-US" b="1" dirty="0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305800" y="6370638"/>
            <a:ext cx="2133600" cy="365125"/>
          </a:xfrm>
          <a:prstGeom prst="rect">
            <a:avLst/>
          </a:prstGeom>
        </p:spPr>
        <p:txBody>
          <a:bodyPr vert="horz" lIns="91429" tIns="45714" rIns="91429" bIns="45714" rtlCol="0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4336D8BB-1FBA-4ECE-B83B-DC345E7EB0EF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2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5977" y="2466364"/>
            <a:ext cx="5353245" cy="3531765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69479" y="2466364"/>
            <a:ext cx="6317215" cy="350659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+mn-lt"/>
              </a:rPr>
              <a:t>The Problem: </a:t>
            </a:r>
            <a:r>
              <a:rPr lang="en-US" sz="2400" dirty="0" smtClean="0">
                <a:latin typeface="+mn-lt"/>
              </a:rPr>
              <a:t>Mission resupply becomes increasingly difficult as we reach further from Earth</a:t>
            </a:r>
          </a:p>
          <a:p>
            <a:pPr lvl="1"/>
            <a:r>
              <a:rPr lang="en-US" dirty="0" smtClean="0">
                <a:latin typeface="+mn-lt"/>
              </a:rPr>
              <a:t>Extended timeline from recognition of need to site arrival</a:t>
            </a:r>
          </a:p>
          <a:p>
            <a:pPr lvl="1"/>
            <a:r>
              <a:rPr lang="en-US" dirty="0" smtClean="0">
                <a:latin typeface="+mn-lt"/>
              </a:rPr>
              <a:t>Risk mitigation is inhibited by launch mass limitations</a:t>
            </a:r>
          </a:p>
          <a:p>
            <a:r>
              <a:rPr lang="en-US" dirty="0" smtClean="0">
                <a:latin typeface="+mn-lt"/>
              </a:rPr>
              <a:t>The Need:</a:t>
            </a:r>
          </a:p>
          <a:p>
            <a:pPr lvl="1"/>
            <a:r>
              <a:rPr lang="en-US" dirty="0" smtClean="0">
                <a:latin typeface="+mn-lt"/>
              </a:rPr>
              <a:t>In-space manufacturing capability amenable to a broad array of applications</a:t>
            </a:r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sz="2500" b="1" dirty="0" smtClean="0">
                <a:latin typeface="+mn-lt"/>
              </a:rPr>
              <a:t>Quantitative Impact: development of recyclable/reusable material will enable launch mass savings, longer mission duration, and greater mission Earth-independence</a:t>
            </a:r>
            <a:endParaRPr lang="en-US" sz="25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59379" y="5998129"/>
            <a:ext cx="1388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Image credit: NASA</a:t>
            </a:r>
          </a:p>
        </p:txBody>
      </p:sp>
    </p:spTree>
    <p:extLst>
      <p:ext uri="{BB962C8B-B14F-4D97-AF65-F5344CB8AC3E}">
        <p14:creationId xmlns:p14="http://schemas.microsoft.com/office/powerpoint/2010/main" val="2323842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Conclusions/Next Steps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In-space manufacturing can be a game-changing approach to realize long duration missions beyond low Earth orbit (LEO)</a:t>
            </a:r>
          </a:p>
          <a:p>
            <a:r>
              <a:rPr lang="en-US" dirty="0"/>
              <a:t>Utilization of recyclable </a:t>
            </a:r>
            <a:r>
              <a:rPr lang="en-US" dirty="0" err="1"/>
              <a:t>feedstocks</a:t>
            </a:r>
            <a:r>
              <a:rPr lang="en-US" dirty="0"/>
              <a:t> to extend mission lifetimes and reduce </a:t>
            </a:r>
            <a:r>
              <a:rPr lang="en-US" dirty="0" smtClean="0"/>
              <a:t>risk </a:t>
            </a:r>
            <a:r>
              <a:rPr lang="en-US" dirty="0"/>
              <a:t>seems like a natural extension</a:t>
            </a:r>
          </a:p>
          <a:p>
            <a:endParaRPr lang="en-US" dirty="0" smtClean="0"/>
          </a:p>
          <a:p>
            <a:r>
              <a:rPr lang="en-US" dirty="0" smtClean="0"/>
              <a:t>Next Steps</a:t>
            </a:r>
          </a:p>
          <a:p>
            <a:pPr lvl="1"/>
            <a:r>
              <a:rPr lang="en-US" dirty="0" smtClean="0"/>
              <a:t>Need to develop CPCU formulations for filament extrusion toward 3D printing applications</a:t>
            </a:r>
          </a:p>
          <a:p>
            <a:pPr lvl="1"/>
            <a:r>
              <a:rPr lang="en-US" dirty="0" smtClean="0"/>
              <a:t>Need to evaluate the efficacy of click-chemistry functionalities integrated into CPCU </a:t>
            </a:r>
          </a:p>
          <a:p>
            <a:pPr lvl="1"/>
            <a:r>
              <a:rPr lang="en-US" dirty="0" smtClean="0"/>
              <a:t>Need to demonstrate reversible assembly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0C37-3CEC-4CB4-B902-37F94E20E969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94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6" t="19260" r="32778" b="40444"/>
          <a:stretch/>
        </p:blipFill>
        <p:spPr>
          <a:xfrm>
            <a:off x="5919551" y="2153870"/>
            <a:ext cx="1581374" cy="1463040"/>
          </a:xfrm>
          <a:prstGeom prst="rect">
            <a:avLst/>
          </a:prstGeom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 bwMode="auto">
          <a:xfrm>
            <a:off x="1985963" y="639289"/>
            <a:ext cx="8229600" cy="911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dirty="0">
                <a:latin typeface="+mn-lt"/>
              </a:rPr>
              <a:t>Acknowledgements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 bwMode="auto">
          <a:xfrm>
            <a:off x="755025" y="1321561"/>
            <a:ext cx="6422889" cy="41088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70000"/>
              </a:lnSpc>
            </a:pPr>
            <a:r>
              <a:rPr lang="en-US" altLang="en-U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Advanced </a:t>
            </a:r>
            <a:r>
              <a:rPr lang="en-US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Materials and Processing Branch</a:t>
            </a:r>
          </a:p>
          <a:p>
            <a:pPr lvl="1">
              <a:lnSpc>
                <a:spcPct val="70000"/>
              </a:lnSpc>
            </a:pP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Joseph G. Smith </a:t>
            </a:r>
            <a:r>
              <a:rPr lang="en-US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Jr., </a:t>
            </a:r>
            <a:r>
              <a:rPr lang="en-US" alt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John W. Connell</a:t>
            </a:r>
          </a:p>
          <a:p>
            <a:pPr>
              <a:lnSpc>
                <a:spcPct val="70000"/>
              </a:lnSpc>
            </a:pPr>
            <a:r>
              <a:rPr lang="en-US" alt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NASA Marshall Space Flight Center</a:t>
            </a:r>
          </a:p>
          <a:p>
            <a:pPr lvl="1">
              <a:lnSpc>
                <a:spcPct val="70000"/>
              </a:lnSpc>
            </a:pPr>
            <a:r>
              <a:rPr lang="en-US" altLang="en-U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Tracie Prater, Michael Fisk</a:t>
            </a:r>
          </a:p>
          <a:p>
            <a:pPr>
              <a:lnSpc>
                <a:spcPct val="70000"/>
              </a:lnSpc>
            </a:pPr>
            <a:r>
              <a:rPr lang="en-US" alt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NIFS Program, IRAD </a:t>
            </a:r>
            <a:r>
              <a:rPr lang="en-US" alt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Program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FACF0A7C-42F9-48D2-A316-684E11E2669E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2" r="34077"/>
          <a:stretch/>
        </p:blipFill>
        <p:spPr>
          <a:xfrm>
            <a:off x="838426" y="3372246"/>
            <a:ext cx="1222414" cy="1068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2" descr="https://lh3.googleusercontent.com/H6b-J2ntCYHVl52U2I3piRKs172UemJlGRaT5xsCdl22HQ5eF_fWOe7u1l0mCfoirKZOkG7P6GRdHKdhLVIHsCbzP_ZiUBAcsBKa818DWE8EKEqV9U6yClQ_o0ZDaoJFnIoTj8LdAPqWjH_ZXzKMwndrd9-rHd5pRM4yQamFWz_X5uwoeNphDupUf2RQoBBB9zekryDP3zSRKWROv5pPjeQfGhp4--a7_vip8lFyrAcGoALoNqeKcX_VUSpaKjBVsTee10CZNCh1wPVoYwC8-Uiww7hyS_mLLpFQWEKXNpPhkVJt6MnOL5qwumPl7oN-i9dGouIe7zxHC3zjpusgjUF43wPXXFeMdkyBSjHGaU-os07MYRBfMJo3e8b5LvTG00us7b4OFCRAnp0zVkH2fvV6Ew-RnKaK0uUQ0scYUMwsCe06qVj4QKSWzIZgE-M-maeLilXMajRNO73Oldi8ujUQIFziQgbbKr5Ba52Isy8tapNyoWF3tddjYVJ8JB46WATSQivx0Z3iyLZWeYEznaBStbljM3J7m3dRjF6ZAyUOlz7WjqqE7-fvHTqx-2yCzA8pMLw1F1boEpra-aclkSJ7Z1UNGUc2NYzqtMgB=s913-n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640" y="3372246"/>
            <a:ext cx="1079831" cy="1079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1107" y="4522923"/>
            <a:ext cx="16370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/>
              <a:t>Carlex</a:t>
            </a:r>
            <a:r>
              <a:rPr lang="en-US" sz="1400" dirty="0"/>
              <a:t> Morales </a:t>
            </a:r>
            <a:r>
              <a:rPr lang="en-US" sz="1400" dirty="0" smtClean="0"/>
              <a:t>Cruz</a:t>
            </a:r>
          </a:p>
          <a:p>
            <a:pPr algn="ctr"/>
            <a:r>
              <a:rPr lang="en-US" sz="1400" dirty="0" smtClean="0"/>
              <a:t>Spring, 2018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292086" y="4522923"/>
            <a:ext cx="12600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Matthew </a:t>
            </a:r>
            <a:r>
              <a:rPr lang="en-US" sz="1400" dirty="0" smtClean="0"/>
              <a:t>Swift</a:t>
            </a:r>
          </a:p>
          <a:p>
            <a:pPr algn="ctr"/>
            <a:r>
              <a:rPr lang="en-US" sz="1400" dirty="0" smtClean="0"/>
              <a:t>Summer, 2018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1084987" y="6349700"/>
            <a:ext cx="1388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Image credit: </a:t>
            </a:r>
            <a:r>
              <a:rPr lang="en-US" sz="1200" dirty="0" smtClean="0">
                <a:solidFill>
                  <a:schemeClr val="tx2"/>
                </a:solidFill>
              </a:rPr>
              <a:t>NASA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7" t="33333" r="38571" b="26825"/>
          <a:stretch/>
        </p:blipFill>
        <p:spPr>
          <a:xfrm>
            <a:off x="3758131" y="3372246"/>
            <a:ext cx="2064183" cy="19850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17001" y="5357341"/>
            <a:ext cx="174644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u="sng" dirty="0"/>
              <a:t>Team Lightning </a:t>
            </a:r>
            <a:r>
              <a:rPr lang="en-US" sz="1400" b="1" u="sng" dirty="0" smtClean="0"/>
              <a:t>Bugs,</a:t>
            </a:r>
            <a:endParaRPr lang="en-US" sz="1400" b="1" u="sng" dirty="0"/>
          </a:p>
          <a:p>
            <a:pPr algn="ctr"/>
            <a:r>
              <a:rPr lang="en-US" sz="1400" dirty="0"/>
              <a:t>Ben </a:t>
            </a:r>
            <a:r>
              <a:rPr lang="en-US" sz="1400" dirty="0" err="1"/>
              <a:t>Zusmann</a:t>
            </a:r>
            <a:endParaRPr lang="en-US" sz="1400" dirty="0"/>
          </a:p>
          <a:p>
            <a:pPr algn="ctr"/>
            <a:r>
              <a:rPr lang="en-US" sz="1400" dirty="0"/>
              <a:t>Jonah Sayre</a:t>
            </a:r>
          </a:p>
          <a:p>
            <a:pPr algn="ctr"/>
            <a:r>
              <a:rPr lang="en-US" sz="1400" dirty="0"/>
              <a:t>Jailyn </a:t>
            </a:r>
            <a:r>
              <a:rPr lang="en-US" sz="1400" dirty="0" smtClean="0"/>
              <a:t>Hernandez</a:t>
            </a:r>
          </a:p>
          <a:p>
            <a:pPr algn="ctr"/>
            <a:r>
              <a:rPr lang="en-US" sz="1400" dirty="0" smtClean="0"/>
              <a:t>Spring, 2019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139" y="2153870"/>
            <a:ext cx="1963674" cy="10680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43"/>
          <a:stretch/>
        </p:blipFill>
        <p:spPr>
          <a:xfrm>
            <a:off x="7877684" y="4135058"/>
            <a:ext cx="1412584" cy="146304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029177" y="3283548"/>
            <a:ext cx="1109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Nasef </a:t>
            </a:r>
            <a:r>
              <a:rPr lang="en-US" sz="1400" dirty="0" smtClean="0"/>
              <a:t>Junaid</a:t>
            </a:r>
          </a:p>
          <a:p>
            <a:pPr algn="ctr"/>
            <a:r>
              <a:rPr lang="en-US" sz="1400" dirty="0" smtClean="0"/>
              <a:t>Fall 2019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7774427" y="5659445"/>
            <a:ext cx="16190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Sidney </a:t>
            </a:r>
            <a:r>
              <a:rPr lang="en-US" sz="1400" dirty="0" smtClean="0"/>
              <a:t>Eichelberger</a:t>
            </a:r>
          </a:p>
          <a:p>
            <a:pPr algn="ctr"/>
            <a:r>
              <a:rPr lang="en-US" sz="1400" dirty="0" smtClean="0"/>
              <a:t>Fall, 2019</a:t>
            </a:r>
            <a:endParaRPr lang="en-US" sz="1400" dirty="0"/>
          </a:p>
        </p:txBody>
      </p:sp>
      <p:sp>
        <p:nvSpPr>
          <p:cNvPr id="22" name="TextBox 21"/>
          <p:cNvSpPr txBox="1"/>
          <p:nvPr/>
        </p:nvSpPr>
        <p:spPr>
          <a:xfrm>
            <a:off x="6022389" y="3617189"/>
            <a:ext cx="1375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Charity Williams</a:t>
            </a:r>
          </a:p>
          <a:p>
            <a:pPr algn="ctr"/>
            <a:r>
              <a:rPr lang="en-US" sz="1400" dirty="0" smtClean="0"/>
              <a:t>Summer, 2019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5890655" y="5659445"/>
            <a:ext cx="1639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Alec Werner</a:t>
            </a:r>
          </a:p>
          <a:p>
            <a:pPr algn="ctr"/>
            <a:r>
              <a:rPr lang="en-US" sz="1400" dirty="0" smtClean="0"/>
              <a:t>Summer, 2019 2020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33" t="10963" r="30778" b="49630"/>
          <a:stretch/>
        </p:blipFill>
        <p:spPr>
          <a:xfrm>
            <a:off x="5896216" y="4135058"/>
            <a:ext cx="1628044" cy="146304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872" y="2153870"/>
            <a:ext cx="1463319" cy="146331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5758" y="4140409"/>
            <a:ext cx="1109547" cy="145768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892122" y="3617189"/>
            <a:ext cx="12568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Haley Ketteler</a:t>
            </a:r>
          </a:p>
          <a:p>
            <a:pPr algn="ctr"/>
            <a:r>
              <a:rPr lang="en-US" sz="1400" dirty="0" smtClean="0"/>
              <a:t>Summer, 2020</a:t>
            </a:r>
            <a:endParaRPr lang="en-US" sz="1400" dirty="0"/>
          </a:p>
        </p:txBody>
      </p:sp>
      <p:sp>
        <p:nvSpPr>
          <p:cNvPr id="25" name="TextBox 24"/>
          <p:cNvSpPr txBox="1"/>
          <p:nvPr/>
        </p:nvSpPr>
        <p:spPr>
          <a:xfrm>
            <a:off x="9671581" y="5659445"/>
            <a:ext cx="16979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Sarah Gorski</a:t>
            </a:r>
          </a:p>
          <a:p>
            <a:pPr algn="ctr"/>
            <a:r>
              <a:rPr lang="en-US" sz="1400" dirty="0" smtClean="0"/>
              <a:t>Summer &amp; Fall, 2020</a:t>
            </a:r>
          </a:p>
          <a:p>
            <a:pPr algn="ctr"/>
            <a:r>
              <a:rPr lang="en-US" sz="1400" dirty="0" smtClean="0"/>
              <a:t>Spring, 2021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861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Arrow: Bent 59">
            <a:extLst>
              <a:ext uri="{FF2B5EF4-FFF2-40B4-BE49-F238E27FC236}">
                <a16:creationId xmlns:a16="http://schemas.microsoft.com/office/drawing/2014/main" id="{83BFF42A-D16E-49EB-93DB-7907682F09B5}"/>
              </a:ext>
            </a:extLst>
          </p:cNvPr>
          <p:cNvSpPr/>
          <p:nvPr/>
        </p:nvSpPr>
        <p:spPr>
          <a:xfrm rot="18894443">
            <a:off x="6676212" y="2437391"/>
            <a:ext cx="2354578" cy="2452238"/>
          </a:xfrm>
          <a:prstGeom prst="bentArrow">
            <a:avLst>
              <a:gd name="adj1" fmla="val 6994"/>
              <a:gd name="adj2" fmla="val 10812"/>
              <a:gd name="adj3" fmla="val 25000"/>
              <a:gd name="adj4" fmla="val 83225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CC8D62-BFDF-48BD-9E63-CDED11E6C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n-lt"/>
              </a:rPr>
              <a:t>Challenge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8FA14E-EEDE-40D9-B02A-C3B99654B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0C37-3CEC-4CB4-B902-37F94E20E96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0" name="Cube 9">
            <a:extLst>
              <a:ext uri="{FF2B5EF4-FFF2-40B4-BE49-F238E27FC236}">
                <a16:creationId xmlns:a16="http://schemas.microsoft.com/office/drawing/2014/main" id="{DC2F2E98-A722-473E-AD18-C7FA92F36903}"/>
              </a:ext>
            </a:extLst>
          </p:cNvPr>
          <p:cNvSpPr/>
          <p:nvPr/>
        </p:nvSpPr>
        <p:spPr>
          <a:xfrm>
            <a:off x="1938199" y="4172288"/>
            <a:ext cx="2286000" cy="1005840"/>
          </a:xfrm>
          <a:prstGeom prst="cub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Spares on Earth</a:t>
            </a:r>
          </a:p>
        </p:txBody>
      </p:sp>
      <p:sp>
        <p:nvSpPr>
          <p:cNvPr id="11" name="Cube 10">
            <a:extLst>
              <a:ext uri="{FF2B5EF4-FFF2-40B4-BE49-F238E27FC236}">
                <a16:creationId xmlns:a16="http://schemas.microsoft.com/office/drawing/2014/main" id="{98614719-7D9D-40F1-8015-0ED5989B9D7E}"/>
              </a:ext>
            </a:extLst>
          </p:cNvPr>
          <p:cNvSpPr/>
          <p:nvPr/>
        </p:nvSpPr>
        <p:spPr>
          <a:xfrm>
            <a:off x="434070" y="3400484"/>
            <a:ext cx="1220989" cy="533400"/>
          </a:xfrm>
          <a:prstGeom prst="cub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>
            <a:extLst>
              <a:ext uri="{FF2B5EF4-FFF2-40B4-BE49-F238E27FC236}">
                <a16:creationId xmlns:a16="http://schemas.microsoft.com/office/drawing/2014/main" id="{3AB03850-88A6-4A0B-9C59-27A670C17CE1}"/>
              </a:ext>
            </a:extLst>
          </p:cNvPr>
          <p:cNvSpPr/>
          <p:nvPr/>
        </p:nvSpPr>
        <p:spPr>
          <a:xfrm>
            <a:off x="434071" y="3007936"/>
            <a:ext cx="1220988" cy="533400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ube 12">
            <a:extLst>
              <a:ext uri="{FF2B5EF4-FFF2-40B4-BE49-F238E27FC236}">
                <a16:creationId xmlns:a16="http://schemas.microsoft.com/office/drawing/2014/main" id="{F3444637-B762-4D8C-8D94-E511A9B2CC95}"/>
              </a:ext>
            </a:extLst>
          </p:cNvPr>
          <p:cNvSpPr/>
          <p:nvPr/>
        </p:nvSpPr>
        <p:spPr>
          <a:xfrm>
            <a:off x="2144267" y="1759883"/>
            <a:ext cx="1651000" cy="731520"/>
          </a:xfrm>
          <a:prstGeom prst="cub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Spares on ISS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A6D4C19-B678-4F68-85C6-AF42CDE52B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96" t="15685" r="59201" b="55246"/>
          <a:stretch/>
        </p:blipFill>
        <p:spPr>
          <a:xfrm>
            <a:off x="4253795" y="3026217"/>
            <a:ext cx="1008475" cy="1498636"/>
          </a:xfrm>
          <a:prstGeom prst="rect">
            <a:avLst/>
          </a:prstGeom>
        </p:spPr>
      </p:pic>
      <p:sp>
        <p:nvSpPr>
          <p:cNvPr id="14" name="Cube 13">
            <a:extLst>
              <a:ext uri="{FF2B5EF4-FFF2-40B4-BE49-F238E27FC236}">
                <a16:creationId xmlns:a16="http://schemas.microsoft.com/office/drawing/2014/main" id="{671C006A-4B65-4AE3-9B69-C37DED204BE2}"/>
              </a:ext>
            </a:extLst>
          </p:cNvPr>
          <p:cNvSpPr/>
          <p:nvPr/>
        </p:nvSpPr>
        <p:spPr>
          <a:xfrm>
            <a:off x="4328358" y="3003529"/>
            <a:ext cx="762001" cy="375444"/>
          </a:xfrm>
          <a:prstGeom prst="cub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Arrow: Bent 34">
            <a:extLst>
              <a:ext uri="{FF2B5EF4-FFF2-40B4-BE49-F238E27FC236}">
                <a16:creationId xmlns:a16="http://schemas.microsoft.com/office/drawing/2014/main" id="{F6DAE677-FCAA-4A5D-842D-551BEFEC2799}"/>
              </a:ext>
            </a:extLst>
          </p:cNvPr>
          <p:cNvSpPr/>
          <p:nvPr/>
        </p:nvSpPr>
        <p:spPr>
          <a:xfrm>
            <a:off x="924759" y="1892141"/>
            <a:ext cx="1066800" cy="97174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773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6" name="Arrow: Bent 35">
            <a:extLst>
              <a:ext uri="{FF2B5EF4-FFF2-40B4-BE49-F238E27FC236}">
                <a16:creationId xmlns:a16="http://schemas.microsoft.com/office/drawing/2014/main" id="{F25F1518-8F79-4FAB-B06B-6604AB68DB0F}"/>
              </a:ext>
            </a:extLst>
          </p:cNvPr>
          <p:cNvSpPr/>
          <p:nvPr/>
        </p:nvSpPr>
        <p:spPr>
          <a:xfrm rot="16200000">
            <a:off x="896014" y="3946806"/>
            <a:ext cx="843581" cy="1105828"/>
          </a:xfrm>
          <a:prstGeom prst="bentArrow">
            <a:avLst>
              <a:gd name="adj1" fmla="val 26528"/>
              <a:gd name="adj2" fmla="val 31215"/>
              <a:gd name="adj3" fmla="val 25000"/>
              <a:gd name="adj4" fmla="val 7500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Arrow: Bent 36">
            <a:extLst>
              <a:ext uri="{FF2B5EF4-FFF2-40B4-BE49-F238E27FC236}">
                <a16:creationId xmlns:a16="http://schemas.microsoft.com/office/drawing/2014/main" id="{0FCB71B2-AE1D-46C2-9B8A-C4DC65DFB224}"/>
              </a:ext>
            </a:extLst>
          </p:cNvPr>
          <p:cNvSpPr/>
          <p:nvPr/>
        </p:nvSpPr>
        <p:spPr>
          <a:xfrm rot="5400000">
            <a:off x="3944167" y="1969608"/>
            <a:ext cx="971751" cy="990769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7500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4FB9438-3335-4041-BD9C-9E71D7B66478}"/>
              </a:ext>
            </a:extLst>
          </p:cNvPr>
          <p:cNvSpPr txBox="1"/>
          <p:nvPr/>
        </p:nvSpPr>
        <p:spPr>
          <a:xfrm>
            <a:off x="1899522" y="3129204"/>
            <a:ext cx="20441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ISS Model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7D8A605-AA94-49D9-B4F1-F42605EFC577}"/>
              </a:ext>
            </a:extLst>
          </p:cNvPr>
          <p:cNvSpPr txBox="1"/>
          <p:nvPr/>
        </p:nvSpPr>
        <p:spPr>
          <a:xfrm>
            <a:off x="471120" y="3190745"/>
            <a:ext cx="1042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Corrective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0941E4D-ED30-4E18-94D2-8D4E3D56C0E7}"/>
              </a:ext>
            </a:extLst>
          </p:cNvPr>
          <p:cNvSpPr txBox="1"/>
          <p:nvPr/>
        </p:nvSpPr>
        <p:spPr>
          <a:xfrm>
            <a:off x="376415" y="3579394"/>
            <a:ext cx="1231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Preventative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3E60F2-5E3B-49C3-A79A-BB0810BC2A27}"/>
              </a:ext>
            </a:extLst>
          </p:cNvPr>
          <p:cNvSpPr txBox="1"/>
          <p:nvPr/>
        </p:nvSpPr>
        <p:spPr>
          <a:xfrm>
            <a:off x="4255902" y="3084174"/>
            <a:ext cx="833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Failures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Cube 41">
            <a:extLst>
              <a:ext uri="{FF2B5EF4-FFF2-40B4-BE49-F238E27FC236}">
                <a16:creationId xmlns:a16="http://schemas.microsoft.com/office/drawing/2014/main" id="{E57BCBD4-A4D4-49DA-B246-C0AA4CAFE34A}"/>
              </a:ext>
            </a:extLst>
          </p:cNvPr>
          <p:cNvSpPr/>
          <p:nvPr/>
        </p:nvSpPr>
        <p:spPr>
          <a:xfrm>
            <a:off x="5647827" y="3373994"/>
            <a:ext cx="1257301" cy="533400"/>
          </a:xfrm>
          <a:prstGeom prst="cub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Re-Supply</a:t>
            </a:r>
          </a:p>
        </p:txBody>
      </p:sp>
      <p:sp>
        <p:nvSpPr>
          <p:cNvPr id="43" name="Cube 42">
            <a:extLst>
              <a:ext uri="{FF2B5EF4-FFF2-40B4-BE49-F238E27FC236}">
                <a16:creationId xmlns:a16="http://schemas.microsoft.com/office/drawing/2014/main" id="{0882E6BF-BCBD-4E02-888D-BCFDD9272C5F}"/>
              </a:ext>
            </a:extLst>
          </p:cNvPr>
          <p:cNvSpPr/>
          <p:nvPr/>
        </p:nvSpPr>
        <p:spPr>
          <a:xfrm>
            <a:off x="8025267" y="1611413"/>
            <a:ext cx="1400784" cy="533400"/>
          </a:xfrm>
          <a:prstGeom prst="cub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E7C6575-67B7-4BA7-B3AE-33F06E9E76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4" t="15685" r="59201" b="55246"/>
          <a:stretch/>
        </p:blipFill>
        <p:spPr>
          <a:xfrm>
            <a:off x="10381533" y="3026217"/>
            <a:ext cx="1105828" cy="1498636"/>
          </a:xfrm>
          <a:prstGeom prst="rect">
            <a:avLst/>
          </a:prstGeom>
        </p:spPr>
      </p:pic>
      <p:sp>
        <p:nvSpPr>
          <p:cNvPr id="45" name="Cube 44">
            <a:extLst>
              <a:ext uri="{FF2B5EF4-FFF2-40B4-BE49-F238E27FC236}">
                <a16:creationId xmlns:a16="http://schemas.microsoft.com/office/drawing/2014/main" id="{C879E8B1-54CD-4DEA-BC3F-FCC6333CE808}"/>
              </a:ext>
            </a:extLst>
          </p:cNvPr>
          <p:cNvSpPr/>
          <p:nvPr/>
        </p:nvSpPr>
        <p:spPr>
          <a:xfrm>
            <a:off x="10626356" y="3028096"/>
            <a:ext cx="640885" cy="375444"/>
          </a:xfrm>
          <a:prstGeom prst="cub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7BE2870-88DC-4CC8-9E25-536444AB3739}"/>
              </a:ext>
            </a:extLst>
          </p:cNvPr>
          <p:cNvSpPr txBox="1"/>
          <p:nvPr/>
        </p:nvSpPr>
        <p:spPr>
          <a:xfrm>
            <a:off x="10541328" y="3084174"/>
            <a:ext cx="7232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Losses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E57BFCF-4EAC-489D-A5FF-F92990D92EC6}"/>
              </a:ext>
            </a:extLst>
          </p:cNvPr>
          <p:cNvSpPr txBox="1"/>
          <p:nvPr/>
        </p:nvSpPr>
        <p:spPr>
          <a:xfrm>
            <a:off x="7979445" y="1779435"/>
            <a:ext cx="13926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Spares Aboard</a:t>
            </a:r>
          </a:p>
        </p:txBody>
      </p:sp>
      <p:sp>
        <p:nvSpPr>
          <p:cNvPr id="49" name="Cube 48">
            <a:extLst>
              <a:ext uri="{FF2B5EF4-FFF2-40B4-BE49-F238E27FC236}">
                <a16:creationId xmlns:a16="http://schemas.microsoft.com/office/drawing/2014/main" id="{31DDD504-982B-451C-B146-3172D7F4CAE2}"/>
              </a:ext>
            </a:extLst>
          </p:cNvPr>
          <p:cNvSpPr/>
          <p:nvPr/>
        </p:nvSpPr>
        <p:spPr>
          <a:xfrm>
            <a:off x="7608821" y="4511818"/>
            <a:ext cx="2011680" cy="1280160"/>
          </a:xfrm>
          <a:prstGeom prst="cub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On-Board Fabrication, </a:t>
            </a:r>
            <a:r>
              <a:rPr lang="en-US" sz="1600" dirty="0" smtClean="0"/>
              <a:t>Reuse</a:t>
            </a:r>
            <a:r>
              <a:rPr lang="en-US" sz="1600" dirty="0"/>
              <a:t>, Recycling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4AD6550-7104-4FDA-B00D-40671A43CCE2}"/>
              </a:ext>
            </a:extLst>
          </p:cNvPr>
          <p:cNvSpPr txBox="1"/>
          <p:nvPr/>
        </p:nvSpPr>
        <p:spPr>
          <a:xfrm>
            <a:off x="7242534" y="3253451"/>
            <a:ext cx="29613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ESPUR Mission</a:t>
            </a:r>
          </a:p>
        </p:txBody>
      </p:sp>
      <p:sp>
        <p:nvSpPr>
          <p:cNvPr id="56" name="Arrow: Bent 55">
            <a:extLst>
              <a:ext uri="{FF2B5EF4-FFF2-40B4-BE49-F238E27FC236}">
                <a16:creationId xmlns:a16="http://schemas.microsoft.com/office/drawing/2014/main" id="{2A3A27AA-3C06-4B9A-9A57-22781F20ED59}"/>
              </a:ext>
            </a:extLst>
          </p:cNvPr>
          <p:cNvSpPr/>
          <p:nvPr/>
        </p:nvSpPr>
        <p:spPr>
          <a:xfrm>
            <a:off x="6183578" y="1625441"/>
            <a:ext cx="1707197" cy="1597027"/>
          </a:xfrm>
          <a:prstGeom prst="bentArrow">
            <a:avLst>
              <a:gd name="adj1" fmla="val 9407"/>
              <a:gd name="adj2" fmla="val 19295"/>
              <a:gd name="adj3" fmla="val 25000"/>
              <a:gd name="adj4" fmla="val 8293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Arrow: Bent 56">
            <a:extLst>
              <a:ext uri="{FF2B5EF4-FFF2-40B4-BE49-F238E27FC236}">
                <a16:creationId xmlns:a16="http://schemas.microsoft.com/office/drawing/2014/main" id="{930852A1-54CD-4CB6-9EC7-6EBEC5BB1882}"/>
              </a:ext>
            </a:extLst>
          </p:cNvPr>
          <p:cNvSpPr/>
          <p:nvPr/>
        </p:nvSpPr>
        <p:spPr>
          <a:xfrm rot="5400000">
            <a:off x="9811803" y="1578890"/>
            <a:ext cx="1113196" cy="1630760"/>
          </a:xfrm>
          <a:prstGeom prst="bentArrow">
            <a:avLst>
              <a:gd name="adj1" fmla="val 15141"/>
              <a:gd name="adj2" fmla="val 26084"/>
              <a:gd name="adj3" fmla="val 25000"/>
              <a:gd name="adj4" fmla="val 7500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2F2A3BC7-1A5E-4474-B507-163A1F349643}"/>
              </a:ext>
            </a:extLst>
          </p:cNvPr>
          <p:cNvSpPr/>
          <p:nvPr/>
        </p:nvSpPr>
        <p:spPr>
          <a:xfrm>
            <a:off x="1001246" y="5178128"/>
            <a:ext cx="415856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Diagram adapted from: Owens, Andrew, and Olivier De </a:t>
            </a:r>
            <a:r>
              <a:rPr lang="en-US" sz="10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Weck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"Systems Analysis of In-Space Manufacturing Applications for the International Space Station and the Evolvable Mars Campaign." </a:t>
            </a:r>
            <a:r>
              <a:rPr lang="en-US" sz="10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AIAA SPACE 2016</a:t>
            </a:r>
            <a:r>
              <a:rPr lang="en-US" sz="1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2016. 5394.</a:t>
            </a:r>
          </a:p>
        </p:txBody>
      </p:sp>
      <p:sp>
        <p:nvSpPr>
          <p:cNvPr id="61" name="Arrow: Bent 60">
            <a:extLst>
              <a:ext uri="{FF2B5EF4-FFF2-40B4-BE49-F238E27FC236}">
                <a16:creationId xmlns:a16="http://schemas.microsoft.com/office/drawing/2014/main" id="{4BF28225-2A19-4942-B813-CBBC3C4367BB}"/>
              </a:ext>
            </a:extLst>
          </p:cNvPr>
          <p:cNvSpPr/>
          <p:nvPr/>
        </p:nvSpPr>
        <p:spPr>
          <a:xfrm rot="7895975">
            <a:off x="8431404" y="2593078"/>
            <a:ext cx="2279228" cy="2289773"/>
          </a:xfrm>
          <a:prstGeom prst="bentArrow">
            <a:avLst>
              <a:gd name="adj1" fmla="val 6994"/>
              <a:gd name="adj2" fmla="val 10812"/>
              <a:gd name="adj3" fmla="val 25000"/>
              <a:gd name="adj4" fmla="val 83225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277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latin typeface="+mn-lt"/>
                <a:cs typeface="Times New Roman" panose="02020603050405020304" pitchFamily="18" charset="0"/>
              </a:rPr>
              <a:t>The ESPUR Concept</a:t>
            </a:r>
            <a:endParaRPr lang="en-US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 anchor="t"/>
          <a:lstStyle/>
          <a:p>
            <a:r>
              <a:rPr lang="en-US" dirty="0" smtClean="0"/>
              <a:t>Enable Sustained Presence Beyond Low Earth Orbit (LEO)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 anchor="t"/>
          <a:lstStyle/>
          <a:p>
            <a:r>
              <a:rPr lang="en-US" dirty="0" smtClean="0"/>
              <a:t>Via Recyclable </a:t>
            </a:r>
            <a:r>
              <a:rPr lang="en-US" dirty="0" err="1" smtClean="0"/>
              <a:t>Feedstocks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0C37-3CEC-4CB4-B902-37F94E20E969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430986" y="2465451"/>
            <a:ext cx="2968710" cy="36845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89338" y="6207769"/>
            <a:ext cx="10205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2"/>
                </a:solidFill>
              </a:rPr>
              <a:t>Andrew </a:t>
            </a:r>
            <a:r>
              <a:rPr lang="en-US" sz="1200" dirty="0">
                <a:solidFill>
                  <a:schemeClr val="tx2"/>
                </a:solidFill>
              </a:rPr>
              <a:t>Owens and Olivier De </a:t>
            </a:r>
            <a:r>
              <a:rPr lang="en-US" sz="1200" dirty="0" err="1">
                <a:solidFill>
                  <a:schemeClr val="tx2"/>
                </a:solidFill>
              </a:rPr>
              <a:t>Weck</a:t>
            </a:r>
            <a:r>
              <a:rPr lang="en-US" sz="1200" dirty="0">
                <a:solidFill>
                  <a:schemeClr val="tx2"/>
                </a:solidFill>
              </a:rPr>
              <a:t>. "Systems Analysis of In-Space Manufacturing Applications for the International Space Station and the Evolvable Mars Campaign", AIAA SPACE 2016, AIAA SPACE Forum, (AIAA 2016-5394)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37714" y="4307745"/>
            <a:ext cx="1219203" cy="1149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148743" y="2505074"/>
            <a:ext cx="6672386" cy="3350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45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EE32A-9D9D-47DD-92E2-51EBC6ACD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+mn-lt"/>
              </a:rPr>
              <a:t>Components of ESPUR Material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0DCD22-3E92-42DC-9364-2D7625B9C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0C37-3CEC-4CB4-B902-37F94E20E969}" type="slidenum">
              <a:rPr lang="en-US" smtClean="0"/>
              <a:pPr/>
              <a:t>5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A400AA3-5E17-4E29-BDA6-D76D2C7B51B1}"/>
              </a:ext>
            </a:extLst>
          </p:cNvPr>
          <p:cNvGrpSpPr/>
          <p:nvPr/>
        </p:nvGrpSpPr>
        <p:grpSpPr>
          <a:xfrm>
            <a:off x="1059107" y="1608038"/>
            <a:ext cx="4190987" cy="3982500"/>
            <a:chOff x="770972" y="1797821"/>
            <a:chExt cx="3163570" cy="307731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81F805D-3585-4AFA-8ADB-780C800C80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833" t="13517" r="47072" b="12281"/>
            <a:stretch/>
          </p:blipFill>
          <p:spPr>
            <a:xfrm>
              <a:off x="770972" y="1797821"/>
              <a:ext cx="3163570" cy="3077311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5DD0AB90-0788-468D-A1CC-77E5CC30DB0C}"/>
                </a:ext>
              </a:extLst>
            </p:cNvPr>
            <p:cNvSpPr/>
            <p:nvPr/>
          </p:nvSpPr>
          <p:spPr>
            <a:xfrm>
              <a:off x="2027636" y="1981146"/>
              <a:ext cx="650240" cy="619760"/>
            </a:xfrm>
            <a:prstGeom prst="flowChartConnector">
              <a:avLst/>
            </a:prstGeom>
            <a:solidFill>
              <a:schemeClr val="accent6">
                <a:lumMod val="50000"/>
              </a:schemeClr>
            </a:solidFill>
            <a:ln w="146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3460F677-A943-4A0F-9AA8-CB669A02AE76}"/>
                </a:ext>
              </a:extLst>
            </p:cNvPr>
            <p:cNvSpPr/>
            <p:nvPr/>
          </p:nvSpPr>
          <p:spPr>
            <a:xfrm>
              <a:off x="3154891" y="2738701"/>
              <a:ext cx="650240" cy="642737"/>
            </a:xfrm>
            <a:prstGeom prst="flowChartConnector">
              <a:avLst/>
            </a:prstGeom>
            <a:solidFill>
              <a:schemeClr val="accent6">
                <a:lumMod val="50000"/>
              </a:schemeClr>
            </a:solidFill>
            <a:ln w="146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C413B1DE-69CC-4E99-858C-F0CA0FF6BF20}"/>
                </a:ext>
              </a:extLst>
            </p:cNvPr>
            <p:cNvSpPr/>
            <p:nvPr/>
          </p:nvSpPr>
          <p:spPr>
            <a:xfrm>
              <a:off x="2772734" y="4077719"/>
              <a:ext cx="650240" cy="642737"/>
            </a:xfrm>
            <a:prstGeom prst="flowChartConnector">
              <a:avLst/>
            </a:prstGeom>
            <a:solidFill>
              <a:schemeClr val="accent6">
                <a:lumMod val="50000"/>
              </a:schemeClr>
            </a:solidFill>
            <a:ln w="146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C891255F-6BC3-412E-9DA1-D0BF44901B6E}"/>
                </a:ext>
              </a:extLst>
            </p:cNvPr>
            <p:cNvSpPr/>
            <p:nvPr/>
          </p:nvSpPr>
          <p:spPr>
            <a:xfrm>
              <a:off x="1284986" y="4072234"/>
              <a:ext cx="655573" cy="652166"/>
            </a:xfrm>
            <a:prstGeom prst="flowChartConnector">
              <a:avLst/>
            </a:prstGeom>
            <a:solidFill>
              <a:schemeClr val="accent6">
                <a:lumMod val="50000"/>
              </a:schemeClr>
            </a:solidFill>
            <a:ln w="146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ACD5728F-6969-4D79-874B-1A361F6DF71C}"/>
                </a:ext>
              </a:extLst>
            </p:cNvPr>
            <p:cNvSpPr/>
            <p:nvPr/>
          </p:nvSpPr>
          <p:spPr>
            <a:xfrm>
              <a:off x="878931" y="2761679"/>
              <a:ext cx="650240" cy="619760"/>
            </a:xfrm>
            <a:prstGeom prst="flowChartConnector">
              <a:avLst/>
            </a:prstGeom>
            <a:solidFill>
              <a:schemeClr val="accent6">
                <a:lumMod val="50000"/>
              </a:schemeClr>
            </a:solidFill>
            <a:ln w="146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9BBBF5D6-5D76-41FB-9159-DB2BDEA84BB7}"/>
                </a:ext>
              </a:extLst>
            </p:cNvPr>
            <p:cNvSpPr/>
            <p:nvPr/>
          </p:nvSpPr>
          <p:spPr>
            <a:xfrm>
              <a:off x="2008367" y="3176093"/>
              <a:ext cx="650240" cy="619760"/>
            </a:xfrm>
            <a:prstGeom prst="flowChartConnector">
              <a:avLst/>
            </a:prstGeom>
            <a:solidFill>
              <a:schemeClr val="accent6">
                <a:lumMod val="50000"/>
              </a:schemeClr>
            </a:solidFill>
            <a:ln w="146050"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E81E45B-BAA2-4BCD-9CC3-4B51637BF593}"/>
              </a:ext>
            </a:extLst>
          </p:cNvPr>
          <p:cNvSpPr txBox="1"/>
          <p:nvPr/>
        </p:nvSpPr>
        <p:spPr>
          <a:xfrm>
            <a:off x="5393113" y="1608038"/>
            <a:ext cx="5960685" cy="21236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Key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Epoxy Microparticle</a:t>
            </a:r>
          </a:p>
          <a:p>
            <a:pPr>
              <a:lnSpc>
                <a:spcPct val="150000"/>
              </a:lnSpc>
            </a:pPr>
            <a:r>
              <a:rPr lang="en-US" sz="2400" dirty="0" err="1" smtClean="0"/>
              <a:t>Copoly</a:t>
            </a:r>
            <a:r>
              <a:rPr lang="en-US" sz="2400" dirty="0" smtClean="0"/>
              <a:t>(carbonate-urethane</a:t>
            </a:r>
            <a:r>
              <a:rPr lang="en-US" sz="2400" dirty="0"/>
              <a:t>) polymer coating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Diels Alder Functionalities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BBDE45-6367-4EF5-B982-7FA1B55738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3114" y="3747392"/>
            <a:ext cx="5960686" cy="1843146"/>
          </a:xfrm>
          <a:prstGeom prst="rect">
            <a:avLst/>
          </a:prstGeom>
          <a:ln>
            <a:solidFill>
              <a:srgbClr val="3763B1"/>
            </a:solidFill>
          </a:ln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02C4EE6-874A-462A-88DF-25B2F1F202D6}"/>
              </a:ext>
            </a:extLst>
          </p:cNvPr>
          <p:cNvCxnSpPr>
            <a:cxnSpLocks/>
          </p:cNvCxnSpPr>
          <p:nvPr/>
        </p:nvCxnSpPr>
        <p:spPr>
          <a:xfrm flipH="1" flipV="1">
            <a:off x="3363686" y="2231572"/>
            <a:ext cx="2122715" cy="14151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050E9F4-419F-4D0F-BDA8-3501E90E7085}"/>
              </a:ext>
            </a:extLst>
          </p:cNvPr>
          <p:cNvCxnSpPr>
            <a:cxnSpLocks/>
          </p:cNvCxnSpPr>
          <p:nvPr/>
        </p:nvCxnSpPr>
        <p:spPr>
          <a:xfrm flipH="1" flipV="1">
            <a:off x="3585307" y="2449288"/>
            <a:ext cx="1901094" cy="4061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2BB84F9-19CC-43B2-9F5C-121ADD2BE74C}"/>
              </a:ext>
            </a:extLst>
          </p:cNvPr>
          <p:cNvCxnSpPr>
            <a:cxnSpLocks/>
          </p:cNvCxnSpPr>
          <p:nvPr/>
        </p:nvCxnSpPr>
        <p:spPr>
          <a:xfrm flipH="1">
            <a:off x="3864429" y="3429000"/>
            <a:ext cx="1621972" cy="83597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F700D391-A619-41CB-8CC2-836D7AFDEB7D}"/>
              </a:ext>
            </a:extLst>
          </p:cNvPr>
          <p:cNvSpPr/>
          <p:nvPr/>
        </p:nvSpPr>
        <p:spPr>
          <a:xfrm>
            <a:off x="3033263" y="4264974"/>
            <a:ext cx="831166" cy="673193"/>
          </a:xfrm>
          <a:prstGeom prst="rect">
            <a:avLst/>
          </a:prstGeom>
          <a:noFill/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tar: 7 Points 23">
            <a:extLst>
              <a:ext uri="{FF2B5EF4-FFF2-40B4-BE49-F238E27FC236}">
                <a16:creationId xmlns:a16="http://schemas.microsoft.com/office/drawing/2014/main" id="{13F8B323-CE46-49B6-BB34-4C79C50AA4BD}"/>
              </a:ext>
            </a:extLst>
          </p:cNvPr>
          <p:cNvSpPr/>
          <p:nvPr/>
        </p:nvSpPr>
        <p:spPr>
          <a:xfrm>
            <a:off x="3092691" y="4622962"/>
            <a:ext cx="233993" cy="269202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tar: 7 Points 24">
            <a:extLst>
              <a:ext uri="{FF2B5EF4-FFF2-40B4-BE49-F238E27FC236}">
                <a16:creationId xmlns:a16="http://schemas.microsoft.com/office/drawing/2014/main" id="{AECB28C8-FE64-4194-AC61-C3777EE110F8}"/>
              </a:ext>
            </a:extLst>
          </p:cNvPr>
          <p:cNvSpPr/>
          <p:nvPr/>
        </p:nvSpPr>
        <p:spPr>
          <a:xfrm>
            <a:off x="9963170" y="3801511"/>
            <a:ext cx="345601" cy="336391"/>
          </a:xfrm>
          <a:prstGeom prst="star7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558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087" y="4428284"/>
            <a:ext cx="2693963" cy="20204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21360" y="6134629"/>
            <a:ext cx="550961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en-US" sz="1050" dirty="0" smtClean="0"/>
              <a:t>50 </a:t>
            </a:r>
            <a:r>
              <a:rPr lang="en-US" sz="1050" dirty="0" smtClean="0">
                <a:latin typeface="Symbol" panose="05050102010706020507" pitchFamily="18" charset="2"/>
              </a:rPr>
              <a:t>m</a:t>
            </a:r>
            <a:r>
              <a:rPr lang="en-US" sz="1050" dirty="0" smtClean="0"/>
              <a:t>m</a:t>
            </a:r>
            <a:endParaRPr lang="en-US" sz="105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+mn-lt"/>
              </a:rPr>
              <a:t>Tunability</a:t>
            </a:r>
            <a:r>
              <a:rPr lang="en-US" dirty="0" smtClean="0">
                <a:latin typeface="+mn-lt"/>
              </a:rPr>
              <a:t> of ESPUR Material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+mn-lt"/>
              </a:rPr>
              <a:t>Copoly</a:t>
            </a:r>
            <a:r>
              <a:rPr lang="en-US" dirty="0" smtClean="0">
                <a:latin typeface="+mn-lt"/>
              </a:rPr>
              <a:t>(carbonate urethane) polymer</a:t>
            </a:r>
          </a:p>
          <a:p>
            <a:pPr lvl="1"/>
            <a:r>
              <a:rPr lang="en-US" dirty="0" smtClean="0">
                <a:latin typeface="+mn-lt"/>
              </a:rPr>
              <a:t>Thermal properties</a:t>
            </a:r>
          </a:p>
          <a:p>
            <a:pPr lvl="1"/>
            <a:r>
              <a:rPr lang="en-US" dirty="0" smtClean="0">
                <a:latin typeface="+mn-lt"/>
              </a:rPr>
              <a:t>Mechanical properties</a:t>
            </a:r>
          </a:p>
          <a:p>
            <a:pPr lvl="1"/>
            <a:r>
              <a:rPr lang="en-US" dirty="0" smtClean="0">
                <a:latin typeface="+mn-lt"/>
              </a:rPr>
              <a:t>Rheological properties</a:t>
            </a:r>
          </a:p>
          <a:p>
            <a:r>
              <a:rPr lang="en-US" dirty="0" smtClean="0">
                <a:latin typeface="+mn-lt"/>
              </a:rPr>
              <a:t>Epoxy </a:t>
            </a:r>
            <a:r>
              <a:rPr lang="en-US" dirty="0" err="1" smtClean="0">
                <a:latin typeface="+mn-lt"/>
              </a:rPr>
              <a:t>microparticles</a:t>
            </a:r>
            <a:endParaRPr lang="en-US" dirty="0" smtClean="0">
              <a:latin typeface="+mn-lt"/>
            </a:endParaRPr>
          </a:p>
          <a:p>
            <a:pPr lvl="1"/>
            <a:r>
              <a:rPr lang="en-US" dirty="0" smtClean="0">
                <a:latin typeface="+mn-lt"/>
              </a:rPr>
              <a:t>Particle size</a:t>
            </a:r>
          </a:p>
          <a:p>
            <a:pPr lvl="1"/>
            <a:r>
              <a:rPr lang="en-US" dirty="0" smtClean="0">
                <a:latin typeface="+mn-lt"/>
              </a:rPr>
              <a:t>Particle coating thickness</a:t>
            </a:r>
          </a:p>
          <a:p>
            <a:pPr lvl="1"/>
            <a:r>
              <a:rPr lang="en-US" dirty="0" smtClean="0">
                <a:latin typeface="+mn-lt"/>
              </a:rPr>
              <a:t>Particle 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0C37-3CEC-4CB4-B902-37F94E20E969}" type="slidenum">
              <a:rPr lang="en-US" smtClean="0"/>
              <a:pPr/>
              <a:t>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4956161" y="2267787"/>
            <a:ext cx="6938487" cy="2072025"/>
            <a:chOff x="1757055" y="4530694"/>
            <a:chExt cx="6938487" cy="20720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20691" t="49815" r="62986" b="36941"/>
            <a:stretch/>
          </p:blipFill>
          <p:spPr>
            <a:xfrm>
              <a:off x="1757055" y="4530694"/>
              <a:ext cx="6938487" cy="1583398"/>
            </a:xfrm>
            <a:prstGeom prst="rect">
              <a:avLst/>
            </a:prstGeom>
          </p:spPr>
        </p:pic>
        <p:sp>
          <p:nvSpPr>
            <p:cNvPr id="7" name="Left Brace 6"/>
            <p:cNvSpPr/>
            <p:nvPr/>
          </p:nvSpPr>
          <p:spPr>
            <a:xfrm rot="16200000">
              <a:off x="3027715" y="4996190"/>
              <a:ext cx="372951" cy="1806191"/>
            </a:xfrm>
            <a:prstGeom prst="leftBrace">
              <a:avLst>
                <a:gd name="adj1" fmla="val 39333"/>
                <a:gd name="adj2" fmla="val 50000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76268" y="6202609"/>
              <a:ext cx="16758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C00000"/>
                  </a:solidFill>
                </a:rPr>
                <a:t>Polycarbonate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9" name="Left Brace 8"/>
            <p:cNvSpPr/>
            <p:nvPr/>
          </p:nvSpPr>
          <p:spPr>
            <a:xfrm rot="16200000">
              <a:off x="6185720" y="5417259"/>
              <a:ext cx="332814" cy="964054"/>
            </a:xfrm>
            <a:prstGeom prst="leftBrace">
              <a:avLst>
                <a:gd name="adj1" fmla="val 72662"/>
                <a:gd name="adj2" fmla="val 46342"/>
              </a:avLst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46083" y="6202609"/>
              <a:ext cx="20120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9900"/>
                  </a:solidFill>
                </a:rPr>
                <a:t>Urethane Linkage</a:t>
              </a:r>
              <a:endParaRPr lang="en-US" sz="2000" dirty="0">
                <a:solidFill>
                  <a:srgbClr val="009900"/>
                </a:solidFill>
              </a:endParaRPr>
            </a:p>
          </p:txBody>
        </p:sp>
      </p:grpSp>
      <p:cxnSp>
        <p:nvCxnSpPr>
          <p:cNvPr id="16" name="Straight Connector 15"/>
          <p:cNvCxnSpPr/>
          <p:nvPr/>
        </p:nvCxnSpPr>
        <p:spPr>
          <a:xfrm>
            <a:off x="9051511" y="6357222"/>
            <a:ext cx="48503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876109" y="6133940"/>
            <a:ext cx="1388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Image credit: NASA</a:t>
            </a:r>
          </a:p>
        </p:txBody>
      </p:sp>
    </p:spTree>
    <p:extLst>
      <p:ext uri="{BB962C8B-B14F-4D97-AF65-F5344CB8AC3E}">
        <p14:creationId xmlns:p14="http://schemas.microsoft.com/office/powerpoint/2010/main" val="29539978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Polymer </a:t>
            </a:r>
            <a:r>
              <a:rPr 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Coating-CPCU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0C37-3CEC-4CB4-B902-37F94E20E969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19994" y="6137086"/>
            <a:ext cx="3304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2011, </a:t>
            </a:r>
            <a:r>
              <a:rPr lang="en-US" sz="1200" dirty="0" err="1">
                <a:solidFill>
                  <a:schemeClr val="tx2"/>
                </a:solidFill>
              </a:rPr>
              <a:t>Macromol</a:t>
            </a:r>
            <a:r>
              <a:rPr lang="en-US" sz="1200" dirty="0">
                <a:solidFill>
                  <a:schemeClr val="tx2"/>
                </a:solidFill>
              </a:rPr>
              <a:t>. Rapid </a:t>
            </a:r>
            <a:r>
              <a:rPr lang="en-US" sz="1200" dirty="0" err="1">
                <a:solidFill>
                  <a:schemeClr val="tx2"/>
                </a:solidFill>
              </a:rPr>
              <a:t>Commun</a:t>
            </a:r>
            <a:r>
              <a:rPr lang="en-US" sz="1200" dirty="0">
                <a:solidFill>
                  <a:schemeClr val="tx2"/>
                </a:solidFill>
              </a:rPr>
              <a:t>., 32, 1379-1385.</a:t>
            </a:r>
          </a:p>
          <a:p>
            <a:r>
              <a:rPr lang="en-US" sz="1200" dirty="0">
                <a:solidFill>
                  <a:schemeClr val="tx2"/>
                </a:solidFill>
              </a:rPr>
              <a:t>2012, Green Chem., 14, 1728-1735.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876109" y="6133940"/>
            <a:ext cx="1388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Image credit: NASA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3518" t="54458" r="4431" b="26647"/>
          <a:stretch/>
        </p:blipFill>
        <p:spPr>
          <a:xfrm>
            <a:off x="412607" y="2370558"/>
            <a:ext cx="11437457" cy="13205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684" t="44184" r="58090" b="33420"/>
          <a:stretch/>
        </p:blipFill>
        <p:spPr>
          <a:xfrm>
            <a:off x="654146" y="3801504"/>
            <a:ext cx="10722752" cy="1638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4263" y="1730588"/>
            <a:ext cx="479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4263" y="3691115"/>
            <a:ext cx="479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849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+mn-lt"/>
              </a:rPr>
              <a:t>Tunability</a:t>
            </a:r>
            <a:r>
              <a:rPr lang="en-US" dirty="0" smtClean="0">
                <a:latin typeface="+mn-lt"/>
              </a:rPr>
              <a:t> of ESPUR Material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+mn-lt"/>
              </a:rPr>
              <a:t>Copoly</a:t>
            </a:r>
            <a:r>
              <a:rPr lang="en-US" dirty="0" smtClean="0">
                <a:latin typeface="+mn-lt"/>
              </a:rPr>
              <a:t>(carbonate urethane) polymer</a:t>
            </a:r>
          </a:p>
          <a:p>
            <a:pPr lvl="1"/>
            <a:r>
              <a:rPr lang="en-US" dirty="0" smtClean="0">
                <a:latin typeface="+mn-lt"/>
              </a:rPr>
              <a:t>Thermal properties</a:t>
            </a:r>
          </a:p>
          <a:p>
            <a:pPr lvl="1"/>
            <a:r>
              <a:rPr lang="en-US" sz="1000" dirty="0" smtClean="0">
                <a:latin typeface="+mn-lt"/>
              </a:rPr>
              <a:t>Mechanical properties</a:t>
            </a:r>
          </a:p>
          <a:p>
            <a:pPr lvl="1"/>
            <a:r>
              <a:rPr lang="en-US" sz="1000" dirty="0" smtClean="0">
                <a:latin typeface="+mn-lt"/>
              </a:rPr>
              <a:t>Rheological properties</a:t>
            </a:r>
          </a:p>
          <a:p>
            <a:r>
              <a:rPr lang="en-US" sz="1050" dirty="0" smtClean="0">
                <a:latin typeface="+mn-lt"/>
              </a:rPr>
              <a:t>Epoxy </a:t>
            </a:r>
            <a:r>
              <a:rPr lang="en-US" sz="1050" dirty="0" err="1" smtClean="0">
                <a:latin typeface="+mn-lt"/>
              </a:rPr>
              <a:t>microparticles</a:t>
            </a:r>
            <a:endParaRPr lang="en-US" sz="1050" dirty="0" smtClean="0">
              <a:latin typeface="+mn-lt"/>
            </a:endParaRPr>
          </a:p>
          <a:p>
            <a:pPr lvl="1"/>
            <a:r>
              <a:rPr lang="en-US" sz="1000" dirty="0" smtClean="0">
                <a:latin typeface="+mn-lt"/>
              </a:rPr>
              <a:t>Particle size</a:t>
            </a:r>
          </a:p>
          <a:p>
            <a:pPr lvl="1"/>
            <a:r>
              <a:rPr lang="en-US" sz="1000" dirty="0" smtClean="0">
                <a:latin typeface="+mn-lt"/>
              </a:rPr>
              <a:t>Particle coating thickness</a:t>
            </a:r>
          </a:p>
          <a:p>
            <a:pPr lvl="1"/>
            <a:r>
              <a:rPr lang="en-US" sz="1000" dirty="0" smtClean="0">
                <a:latin typeface="+mn-lt"/>
              </a:rPr>
              <a:t>Particle 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0C37-3CEC-4CB4-B902-37F94E20E969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846228" y="5556344"/>
            <a:ext cx="21221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</a:rPr>
              <a:t>Flory-Fox Equation</a:t>
            </a:r>
            <a:endParaRPr lang="en-US" sz="2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724702" y="4822401"/>
                <a:ext cx="4365170" cy="7204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US" sz="20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0">
                              <a:latin typeface="Cambria Math" panose="02040503050406030204" pitchFamily="18" charset="0"/>
                            </a:rPr>
                            <m:t>∞</m:t>
                          </m:r>
                        </m:e>
                      </m:d>
                      <m:r>
                        <a:rPr lang="en-US" sz="2000" i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𝐾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4702" y="4822401"/>
                <a:ext cx="4365170" cy="72045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1" t="2524" r="3144" b="4483"/>
          <a:stretch/>
        </p:blipFill>
        <p:spPr bwMode="auto">
          <a:xfrm>
            <a:off x="7926387" y="1761542"/>
            <a:ext cx="3961800" cy="30071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569126" y="1825625"/>
            <a:ext cx="9925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C00000"/>
                </a:solidFill>
              </a:rPr>
              <a:t>R</a:t>
            </a:r>
            <a:r>
              <a:rPr lang="en-US" sz="2000" baseline="30000" dirty="0" smtClean="0">
                <a:solidFill>
                  <a:srgbClr val="C00000"/>
                </a:solidFill>
              </a:rPr>
              <a:t>2</a:t>
            </a:r>
            <a:r>
              <a:rPr lang="en-US" sz="2000" dirty="0" smtClean="0">
                <a:solidFill>
                  <a:srgbClr val="C00000"/>
                </a:solidFill>
              </a:rPr>
              <a:t>=0.93</a:t>
            </a:r>
            <a:endParaRPr lang="en-US" sz="2000" dirty="0">
              <a:solidFill>
                <a:srgbClr val="C0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987900" y="4401387"/>
            <a:ext cx="6938487" cy="2072025"/>
            <a:chOff x="1757055" y="4530694"/>
            <a:chExt cx="6938487" cy="20720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20691" t="49815" r="62986" b="36941"/>
            <a:stretch/>
          </p:blipFill>
          <p:spPr>
            <a:xfrm>
              <a:off x="1757055" y="4530694"/>
              <a:ext cx="6938487" cy="1583398"/>
            </a:xfrm>
            <a:prstGeom prst="rect">
              <a:avLst/>
            </a:prstGeom>
          </p:spPr>
        </p:pic>
        <p:sp>
          <p:nvSpPr>
            <p:cNvPr id="10" name="Left Brace 9"/>
            <p:cNvSpPr/>
            <p:nvPr/>
          </p:nvSpPr>
          <p:spPr>
            <a:xfrm rot="16200000">
              <a:off x="3027715" y="4996190"/>
              <a:ext cx="372951" cy="1806191"/>
            </a:xfrm>
            <a:prstGeom prst="leftBrace">
              <a:avLst>
                <a:gd name="adj1" fmla="val 39333"/>
                <a:gd name="adj2" fmla="val 50000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76268" y="6202609"/>
              <a:ext cx="16758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C00000"/>
                  </a:solidFill>
                </a:rPr>
                <a:t>Polycarbonate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12" name="Left Brace 11"/>
            <p:cNvSpPr/>
            <p:nvPr/>
          </p:nvSpPr>
          <p:spPr>
            <a:xfrm rot="16200000">
              <a:off x="6185720" y="5417259"/>
              <a:ext cx="332814" cy="964054"/>
            </a:xfrm>
            <a:prstGeom prst="leftBrace">
              <a:avLst>
                <a:gd name="adj1" fmla="val 72662"/>
                <a:gd name="adj2" fmla="val 46342"/>
              </a:avLst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46083" y="6202609"/>
              <a:ext cx="20120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9900"/>
                  </a:solidFill>
                </a:rPr>
                <a:t>Urethane Linkage</a:t>
              </a:r>
              <a:endParaRPr lang="en-US" sz="2000" dirty="0">
                <a:solidFill>
                  <a:srgbClr val="0099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4043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+mn-lt"/>
              </a:rPr>
              <a:t>Tunability</a:t>
            </a:r>
            <a:r>
              <a:rPr lang="en-US" dirty="0" smtClean="0">
                <a:latin typeface="+mn-lt"/>
              </a:rPr>
              <a:t> of ESPUR Material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675269" cy="4351338"/>
          </a:xfrm>
        </p:spPr>
        <p:txBody>
          <a:bodyPr/>
          <a:lstStyle/>
          <a:p>
            <a:r>
              <a:rPr lang="en-US" dirty="0" err="1" smtClean="0">
                <a:latin typeface="+mn-lt"/>
              </a:rPr>
              <a:t>Copoly</a:t>
            </a:r>
            <a:r>
              <a:rPr lang="en-US" dirty="0" smtClean="0">
                <a:latin typeface="+mn-lt"/>
              </a:rPr>
              <a:t>(carbonate urethane) polymer</a:t>
            </a:r>
          </a:p>
          <a:p>
            <a:pPr lvl="1"/>
            <a:r>
              <a:rPr lang="en-US" sz="1000" dirty="0" smtClean="0">
                <a:latin typeface="+mn-lt"/>
              </a:rPr>
              <a:t>Thermal properties</a:t>
            </a:r>
          </a:p>
          <a:p>
            <a:pPr lvl="1"/>
            <a:r>
              <a:rPr lang="en-US" dirty="0" smtClean="0">
                <a:latin typeface="+mn-lt"/>
              </a:rPr>
              <a:t>Mechanical properties-</a:t>
            </a:r>
            <a:r>
              <a:rPr lang="en-US" sz="2000" dirty="0" smtClean="0">
                <a:latin typeface="+mn-lt"/>
              </a:rPr>
              <a:t>determined to be dependent on polycarbonate molecular weight</a:t>
            </a:r>
          </a:p>
          <a:p>
            <a:pPr lvl="1"/>
            <a:r>
              <a:rPr lang="en-US" sz="1000" dirty="0" smtClean="0">
                <a:latin typeface="+mn-lt"/>
              </a:rPr>
              <a:t>Rheological properties</a:t>
            </a:r>
          </a:p>
          <a:p>
            <a:r>
              <a:rPr lang="en-US" sz="1050" dirty="0" smtClean="0">
                <a:latin typeface="+mn-lt"/>
              </a:rPr>
              <a:t>Epoxy </a:t>
            </a:r>
            <a:r>
              <a:rPr lang="en-US" sz="1050" dirty="0" err="1" smtClean="0">
                <a:latin typeface="+mn-lt"/>
              </a:rPr>
              <a:t>microparticles</a:t>
            </a:r>
            <a:endParaRPr lang="en-US" sz="1050" dirty="0" smtClean="0">
              <a:latin typeface="+mn-lt"/>
            </a:endParaRPr>
          </a:p>
          <a:p>
            <a:pPr lvl="1"/>
            <a:r>
              <a:rPr lang="en-US" sz="1000" dirty="0" smtClean="0">
                <a:latin typeface="+mn-lt"/>
              </a:rPr>
              <a:t>Particle size</a:t>
            </a:r>
          </a:p>
          <a:p>
            <a:pPr lvl="1"/>
            <a:r>
              <a:rPr lang="en-US" sz="1000" dirty="0" smtClean="0">
                <a:latin typeface="+mn-lt"/>
              </a:rPr>
              <a:t>Particle coating thickness</a:t>
            </a:r>
          </a:p>
          <a:p>
            <a:pPr lvl="1"/>
            <a:r>
              <a:rPr lang="en-US" sz="1000" dirty="0" smtClean="0">
                <a:latin typeface="+mn-lt"/>
              </a:rPr>
              <a:t>Particle organization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4C0C37-3CEC-4CB4-B902-37F94E20E969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987900" y="4401387"/>
            <a:ext cx="6938487" cy="2072025"/>
            <a:chOff x="1757055" y="4530694"/>
            <a:chExt cx="6938487" cy="207202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/>
            <a:srcRect l="20691" t="49815" r="62986" b="36941"/>
            <a:stretch/>
          </p:blipFill>
          <p:spPr>
            <a:xfrm>
              <a:off x="1757055" y="4530694"/>
              <a:ext cx="6938487" cy="1583398"/>
            </a:xfrm>
            <a:prstGeom prst="rect">
              <a:avLst/>
            </a:prstGeom>
          </p:spPr>
        </p:pic>
        <p:sp>
          <p:nvSpPr>
            <p:cNvPr id="7" name="Left Brace 6"/>
            <p:cNvSpPr/>
            <p:nvPr/>
          </p:nvSpPr>
          <p:spPr>
            <a:xfrm rot="16200000">
              <a:off x="3027715" y="4996190"/>
              <a:ext cx="372951" cy="1806191"/>
            </a:xfrm>
            <a:prstGeom prst="leftBrace">
              <a:avLst>
                <a:gd name="adj1" fmla="val 39333"/>
                <a:gd name="adj2" fmla="val 50000"/>
              </a:avLst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76268" y="6202609"/>
              <a:ext cx="16758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C00000"/>
                  </a:solidFill>
                </a:rPr>
                <a:t>Polycarbonate</a:t>
              </a:r>
              <a:endParaRPr lang="en-US" sz="2000" dirty="0">
                <a:solidFill>
                  <a:srgbClr val="C00000"/>
                </a:solidFill>
              </a:endParaRPr>
            </a:p>
          </p:txBody>
        </p:sp>
        <p:sp>
          <p:nvSpPr>
            <p:cNvPr id="9" name="Left Brace 8"/>
            <p:cNvSpPr/>
            <p:nvPr/>
          </p:nvSpPr>
          <p:spPr>
            <a:xfrm rot="16200000">
              <a:off x="6185720" y="5417259"/>
              <a:ext cx="332814" cy="964054"/>
            </a:xfrm>
            <a:prstGeom prst="leftBrace">
              <a:avLst>
                <a:gd name="adj1" fmla="val 72662"/>
                <a:gd name="adj2" fmla="val 46342"/>
              </a:avLst>
            </a:prstGeom>
            <a:ln w="38100">
              <a:solidFill>
                <a:srgbClr val="0099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46083" y="6202609"/>
              <a:ext cx="20120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9900"/>
                  </a:solidFill>
                </a:rPr>
                <a:t>Urethane Linkage</a:t>
              </a:r>
              <a:endParaRPr lang="en-US" sz="2000" dirty="0">
                <a:solidFill>
                  <a:srgbClr val="009900"/>
                </a:solidFill>
              </a:endParaRPr>
            </a:p>
          </p:txBody>
        </p:sp>
      </p:grpSp>
      <p:sp>
        <p:nvSpPr>
          <p:cNvPr id="11" name="Text Placeholder 7"/>
          <p:cNvSpPr txBox="1">
            <a:spLocks/>
          </p:cNvSpPr>
          <p:nvPr/>
        </p:nvSpPr>
        <p:spPr>
          <a:xfrm>
            <a:off x="7513469" y="1529176"/>
            <a:ext cx="4384241" cy="411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+mn-lt"/>
              </a:rPr>
              <a:t>Low Molecular Weight Polycarbonate</a:t>
            </a:r>
            <a:endParaRPr lang="en-US" sz="2000" dirty="0">
              <a:latin typeface="+mn-lt"/>
            </a:endParaRPr>
          </a:p>
        </p:txBody>
      </p:sp>
      <p:pic>
        <p:nvPicPr>
          <p:cNvPr id="12" name="Content Placeholder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273689" y="1713825"/>
            <a:ext cx="1363841" cy="181845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517316" y="3304973"/>
            <a:ext cx="876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T</a:t>
            </a:r>
            <a:r>
              <a:rPr lang="en-US" sz="2000" baseline="-25000" dirty="0" err="1"/>
              <a:t>g</a:t>
            </a:r>
            <a:r>
              <a:rPr lang="en-US" sz="2000" dirty="0"/>
              <a:t> &gt; RT</a:t>
            </a:r>
          </a:p>
        </p:txBody>
      </p:sp>
      <p:sp>
        <p:nvSpPr>
          <p:cNvPr id="21" name="Text Placeholder 7"/>
          <p:cNvSpPr txBox="1">
            <a:spLocks/>
          </p:cNvSpPr>
          <p:nvPr/>
        </p:nvSpPr>
        <p:spPr>
          <a:xfrm>
            <a:off x="7513469" y="3720666"/>
            <a:ext cx="4384241" cy="384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v"/>
              <a:defRPr sz="2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20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v"/>
              <a:defRPr sz="18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>
                <a:latin typeface="+mn-lt"/>
              </a:rPr>
              <a:t>High Molecular Weight Polycarbonate</a:t>
            </a:r>
            <a:endParaRPr lang="en-US" sz="2000" dirty="0">
              <a:latin typeface="+mn-lt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7419" y="4130389"/>
            <a:ext cx="2796381" cy="176147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517316" y="6015692"/>
            <a:ext cx="876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T</a:t>
            </a:r>
            <a:r>
              <a:rPr lang="en-US" sz="2000" baseline="-25000" dirty="0" err="1"/>
              <a:t>g</a:t>
            </a:r>
            <a:r>
              <a:rPr lang="en-US" sz="2000" dirty="0"/>
              <a:t> </a:t>
            </a:r>
            <a:r>
              <a:rPr lang="en-US" sz="2000" dirty="0" smtClean="0"/>
              <a:t>&lt; </a:t>
            </a:r>
            <a:r>
              <a:rPr lang="en-US" sz="2000" dirty="0"/>
              <a:t>RT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393903" y="6343262"/>
            <a:ext cx="1388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tx2"/>
                </a:solidFill>
              </a:rPr>
              <a:t>Image credit: NASA</a:t>
            </a:r>
          </a:p>
        </p:txBody>
      </p:sp>
    </p:spTree>
    <p:extLst>
      <p:ext uri="{BB962C8B-B14F-4D97-AF65-F5344CB8AC3E}">
        <p14:creationId xmlns:p14="http://schemas.microsoft.com/office/powerpoint/2010/main" val="54287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明朝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D71F3C3AD162418168A3D1EEC31C68" ma:contentTypeVersion="13" ma:contentTypeDescription="Create a new document." ma:contentTypeScope="" ma:versionID="bd4f02a2ef4b175d17b1596f2aa4b6ce">
  <xsd:schema xmlns:xsd="http://www.w3.org/2001/XMLSchema" xmlns:xs="http://www.w3.org/2001/XMLSchema" xmlns:p="http://schemas.microsoft.com/office/2006/metadata/properties" xmlns:ns1="http://schemas.microsoft.com/sharepoint/v3" xmlns:ns3="3cb15ddf-dbe9-47ea-851d-c70642058130" xmlns:ns4="4817ca35-7031-43a6-bda2-0d9832ef6347" targetNamespace="http://schemas.microsoft.com/office/2006/metadata/properties" ma:root="true" ma:fieldsID="75eaf6942e3198bc47429d20a20f83bf" ns1:_="" ns3:_="" ns4:_="">
    <xsd:import namespace="http://schemas.microsoft.com/sharepoint/v3"/>
    <xsd:import namespace="3cb15ddf-dbe9-47ea-851d-c70642058130"/>
    <xsd:import namespace="4817ca35-7031-43a6-bda2-0d9832ef634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7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8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b15ddf-dbe9-47ea-851d-c706420581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17ca35-7031-43a6-bda2-0d9832ef6347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9FDDC5D-14CB-4E11-9A47-79CDEE5864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cb15ddf-dbe9-47ea-851d-c70642058130"/>
    <ds:schemaRef ds:uri="4817ca35-7031-43a6-bda2-0d9832ef63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72883E6-4E45-469D-A6CD-CBF4B7EC55C4}">
  <ds:schemaRefs>
    <ds:schemaRef ds:uri="http://schemas.microsoft.com/office/2006/metadata/properties"/>
    <ds:schemaRef ds:uri="http://purl.org/dc/terms/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3cb15ddf-dbe9-47ea-851d-c70642058130"/>
    <ds:schemaRef ds:uri="http://schemas.microsoft.com/office/infopath/2007/PartnerControls"/>
    <ds:schemaRef ds:uri="http://purl.org/dc/elements/1.1/"/>
    <ds:schemaRef ds:uri="4817ca35-7031-43a6-bda2-0d9832ef634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357579D-3170-4028-9FF6-2B00D8EF8E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16638</TotalTime>
  <Words>1175</Words>
  <Application>Microsoft Office PowerPoint</Application>
  <PresentationFormat>Widescreen</PresentationFormat>
  <Paragraphs>250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Symbol</vt:lpstr>
      <vt:lpstr>Times New Roman</vt:lpstr>
      <vt:lpstr>Wingdings</vt:lpstr>
      <vt:lpstr>Office Theme</vt:lpstr>
      <vt:lpstr>Enabling Sustained Presence Using Recyclables (ESPUR)</vt:lpstr>
      <vt:lpstr>Reusable Materials for Space Exploration</vt:lpstr>
      <vt:lpstr>Challenge</vt:lpstr>
      <vt:lpstr>The ESPUR Concept</vt:lpstr>
      <vt:lpstr>Components of ESPUR Material</vt:lpstr>
      <vt:lpstr>Tunability of ESPUR Material</vt:lpstr>
      <vt:lpstr>Polymer Coating-CPCU</vt:lpstr>
      <vt:lpstr>Tunability of ESPUR Material</vt:lpstr>
      <vt:lpstr>Tunability of ESPUR Material</vt:lpstr>
      <vt:lpstr>Tunability of ESPUR Material</vt:lpstr>
      <vt:lpstr>Tunability of ESPUR Material</vt:lpstr>
      <vt:lpstr>Tunability of ESPUR Material</vt:lpstr>
      <vt:lpstr>Tunability of ESPUR Material</vt:lpstr>
      <vt:lpstr>Tunability of ESPUR Material</vt:lpstr>
      <vt:lpstr>Tunability of ESPUR Material</vt:lpstr>
      <vt:lpstr>Reversible Click Chemistry</vt:lpstr>
      <vt:lpstr>Maleimide End-Cap Synthesis</vt:lpstr>
      <vt:lpstr>NMR Analysis of Intermediates*</vt:lpstr>
      <vt:lpstr>Ready for the Next Phase of Research … Proof of Concept*</vt:lpstr>
      <vt:lpstr>Conclusions/Next Steps</vt:lpstr>
      <vt:lpstr>Acknowledgements</vt:lpstr>
    </vt:vector>
  </TitlesOfParts>
  <Company>HPES ACES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Robbins, Samuel J. (LARC-D307)[UNIVERSITIES SPACE RESEARCH ASSOCIATION]</dc:creator>
  <cp:lastModifiedBy>Wohl, Christopher J. (LARC-D307)</cp:lastModifiedBy>
  <cp:revision>465</cp:revision>
  <dcterms:created xsi:type="dcterms:W3CDTF">2016-08-05T18:34:48Z</dcterms:created>
  <dcterms:modified xsi:type="dcterms:W3CDTF">2021-02-16T20:17:01Z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0x010100E2D71F3C3AD162418168A3D1EEC31C68</vt:lpwstr>
  </property>
</Properties>
</file>