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7" r:id="rId2"/>
    <p:sldId id="340" r:id="rId3"/>
    <p:sldId id="346" r:id="rId4"/>
    <p:sldId id="256" r:id="rId5"/>
    <p:sldId id="343" r:id="rId6"/>
    <p:sldId id="341" r:id="rId7"/>
    <p:sldId id="345"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28A63"/>
    <a:srgbClr val="0E073D"/>
    <a:srgbClr val="211F08"/>
    <a:srgbClr val="273E11"/>
    <a:srgbClr val="374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28"/>
    <p:restoredTop sz="94694"/>
  </p:normalViewPr>
  <p:slideViewPr>
    <p:cSldViewPr snapToGrid="0" snapToObjects="1">
      <p:cViewPr varScale="1">
        <p:scale>
          <a:sx n="117" d="100"/>
          <a:sy n="117" d="100"/>
        </p:scale>
        <p:origin x="720" y="168"/>
      </p:cViewPr>
      <p:guideLst/>
    </p:cSldViewPr>
  </p:slideViewPr>
  <p:notesTextViewPr>
    <p:cViewPr>
      <p:scale>
        <a:sx n="1" d="1"/>
        <a:sy n="1" d="1"/>
      </p:scale>
      <p:origin x="0" y="0"/>
    </p:cViewPr>
  </p:notesTextViewPr>
  <p:sorterViewPr>
    <p:cViewPr>
      <p:scale>
        <a:sx n="78" d="100"/>
        <a:sy n="78"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DBE87B-38EC-5F42-B4DC-C4A057027F4C}" type="datetimeFigureOut">
              <a:rPr lang="en-US" smtClean="0"/>
              <a:t>3/4/21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BEC583-F4B1-834B-9486-C22126F4F188}" type="slidenum">
              <a:rPr lang="en-US" smtClean="0"/>
              <a:t>‹#›</a:t>
            </a:fld>
            <a:endParaRPr lang="en-US"/>
          </a:p>
        </p:txBody>
      </p:sp>
    </p:spTree>
    <p:extLst>
      <p:ext uri="{BB962C8B-B14F-4D97-AF65-F5344CB8AC3E}">
        <p14:creationId xmlns:p14="http://schemas.microsoft.com/office/powerpoint/2010/main" val="298803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terra.nasa.gov/" TargetMode="External"/><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hyperlink" Target="http://modarch.gsfc.nasa.gov/" TargetMode="External"/><Relationship Id="rId4" Type="http://schemas.openxmlformats.org/officeDocument/2006/relationships/hyperlink" Target="http://cimss.ssec.wisc.edu/modis1/modis1.html"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Background: NASA’s congressionally awarded Science Budget in 2021 is &gt;$7.3 Billion dollars, of which $2 Billion is for Earth Science </a:t>
            </a:r>
          </a:p>
          <a:p>
            <a:endParaRPr lang="en-US" dirty="0"/>
          </a:p>
          <a:p>
            <a:r>
              <a:rPr lang="en-US" dirty="0"/>
              <a:t>NASA presently has more than 20 space-based missions in Earth orbit, plus assets on ISS and joint with other agencies </a:t>
            </a:r>
          </a:p>
          <a:p>
            <a:endParaRPr lang="en-US" dirty="0"/>
          </a:p>
          <a:p>
            <a:endParaRPr lang="en-US" dirty="0"/>
          </a:p>
          <a:p>
            <a:r>
              <a:rPr lang="en-US" dirty="0"/>
              <a:t>https://</a:t>
            </a:r>
            <a:r>
              <a:rPr lang="en-US" dirty="0" err="1"/>
              <a:t>earthobservatory.nasa.gov</a:t>
            </a:r>
            <a:r>
              <a:rPr lang="en-US" dirty="0"/>
              <a:t>/images/1257/</a:t>
            </a:r>
            <a:r>
              <a:rPr lang="en-US" dirty="0" err="1"/>
              <a:t>mississippi</a:t>
            </a:r>
            <a:r>
              <a:rPr lang="en-US" dirty="0"/>
              <a:t>-river-sediment-plume</a:t>
            </a:r>
          </a:p>
          <a:p>
            <a:endParaRPr lang="en-US" dirty="0"/>
          </a:p>
          <a:p>
            <a:r>
              <a:rPr lang="en-US" dirty="0"/>
              <a:t>NASA’s “Image of the Day” for March 16, 2001</a:t>
            </a:r>
          </a:p>
          <a:p>
            <a:endParaRPr lang="en-US" dirty="0"/>
          </a:p>
          <a:p>
            <a:r>
              <a:rPr lang="en-US" sz="1200" b="0" i="0" kern="1200" dirty="0">
                <a:solidFill>
                  <a:schemeClr val="tx1"/>
                </a:solidFill>
                <a:effectLst/>
                <a:latin typeface="+mn-lt"/>
                <a:ea typeface="+mn-ea"/>
                <a:cs typeface="+mn-cs"/>
              </a:rPr>
              <a:t>The Mississippi River carries roughly 550 million metric </a:t>
            </a:r>
            <a:r>
              <a:rPr lang="en-US" sz="1200" b="0" i="0" kern="1200" dirty="0" err="1">
                <a:solidFill>
                  <a:schemeClr val="tx1"/>
                </a:solidFill>
                <a:effectLst/>
                <a:latin typeface="+mn-lt"/>
                <a:ea typeface="+mn-ea"/>
                <a:cs typeface="+mn-cs"/>
              </a:rPr>
              <a:t>tonnes</a:t>
            </a:r>
            <a:r>
              <a:rPr lang="en-US" sz="1200" b="0" i="0" kern="1200" dirty="0">
                <a:solidFill>
                  <a:schemeClr val="tx1"/>
                </a:solidFill>
                <a:effectLst/>
                <a:latin typeface="+mn-lt"/>
                <a:ea typeface="+mn-ea"/>
                <a:cs typeface="+mn-cs"/>
              </a:rPr>
              <a:t> (500 million tons) of sediment into the Gulf of Mexico each year. This true-color image, acquired from the Moderate Resolution Imaging Spectroradiometer (MODIS) aboard NASA’s </a:t>
            </a:r>
            <a:r>
              <a:rPr lang="en-US" sz="1200" b="0" i="0" u="none" strike="noStrike" kern="1200" dirty="0">
                <a:solidFill>
                  <a:schemeClr val="tx1"/>
                </a:solidFill>
                <a:effectLst/>
                <a:latin typeface="+mn-lt"/>
                <a:ea typeface="+mn-ea"/>
                <a:cs typeface="+mn-cs"/>
                <a:hlinkClick r:id="rId3"/>
              </a:rPr>
              <a:t>Terra</a:t>
            </a:r>
            <a:r>
              <a:rPr lang="en-US" sz="1200" b="0" i="0" kern="1200" dirty="0">
                <a:solidFill>
                  <a:schemeClr val="tx1"/>
                </a:solidFill>
                <a:effectLst/>
                <a:latin typeface="+mn-lt"/>
                <a:ea typeface="+mn-ea"/>
                <a:cs typeface="+mn-cs"/>
              </a:rPr>
              <a:t> satellite via direct broadcast on March 5, 2001 at 10:55 AM local time, shows the murky brown water of the Mississippi mixing with the dark blue water of the Gulf two days after a rainstorm. The river brings enough sediment from its 3,250,000 square km (1,250,000 square mi) basin to extend the coast of Louisiana 91 m (300 ft) each year.</a:t>
            </a:r>
          </a:p>
          <a:p>
            <a:r>
              <a:rPr lang="en-US" sz="1200" b="0" i="0" kern="1200" dirty="0">
                <a:solidFill>
                  <a:schemeClr val="tx1"/>
                </a:solidFill>
                <a:effectLst/>
                <a:latin typeface="+mn-lt"/>
                <a:ea typeface="+mn-ea"/>
                <a:cs typeface="+mn-cs"/>
              </a:rPr>
              <a:t>New Orleans (gray pixels) is located in the center of the image, just below Lake Pontchartrain. Contained by levees, the surface of the Mississippi actually flows above the streets of the city. To the left of the Mississippi River delta is the Atchafalaya River, a “distributary” of the Mississippi that carries about 30% of the river’s total flow.</a:t>
            </a:r>
          </a:p>
          <a:p>
            <a:r>
              <a:rPr lang="en-US" sz="1200" b="0" i="1" kern="1200" dirty="0">
                <a:solidFill>
                  <a:schemeClr val="tx1"/>
                </a:solidFill>
                <a:effectLst/>
                <a:latin typeface="+mn-lt"/>
                <a:ea typeface="+mn-ea"/>
                <a:cs typeface="+mn-cs"/>
              </a:rPr>
              <a:t>Image courtesy Liam </a:t>
            </a:r>
            <a:r>
              <a:rPr lang="en-US" sz="1200" b="0" i="1" kern="1200" dirty="0" err="1">
                <a:solidFill>
                  <a:schemeClr val="tx1"/>
                </a:solidFill>
                <a:effectLst/>
                <a:latin typeface="+mn-lt"/>
                <a:ea typeface="+mn-ea"/>
                <a:cs typeface="+mn-cs"/>
              </a:rPr>
              <a:t>Gumley</a:t>
            </a:r>
            <a:r>
              <a:rPr lang="en-US" sz="1200" b="0" i="1"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hlinkClick r:id="rId4"/>
              </a:rPr>
              <a:t>Space Science and Engineering Center,</a:t>
            </a:r>
            <a:r>
              <a:rPr lang="en-US" sz="1200" b="0" i="1" kern="1200" dirty="0">
                <a:solidFill>
                  <a:schemeClr val="tx1"/>
                </a:solidFill>
                <a:effectLst/>
                <a:latin typeface="+mn-lt"/>
                <a:ea typeface="+mn-ea"/>
                <a:cs typeface="+mn-cs"/>
              </a:rPr>
              <a:t> University of Wisconsin-Madison and the </a:t>
            </a:r>
            <a:r>
              <a:rPr lang="en-US" sz="1200" b="0" i="1" u="none" strike="noStrike" kern="1200" dirty="0">
                <a:solidFill>
                  <a:schemeClr val="tx1"/>
                </a:solidFill>
                <a:effectLst/>
                <a:latin typeface="+mn-lt"/>
                <a:ea typeface="+mn-ea"/>
                <a:cs typeface="+mn-cs"/>
                <a:hlinkClick r:id="rId5"/>
              </a:rPr>
              <a:t>MODIS science team.</a:t>
            </a:r>
            <a:endParaRPr lang="en-US" sz="1200" b="0" i="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6BEC583-F4B1-834B-9486-C22126F4F188}" type="slidenum">
              <a:rPr lang="en-US" smtClean="0"/>
              <a:t>1</a:t>
            </a:fld>
            <a:endParaRPr lang="en-US"/>
          </a:p>
        </p:txBody>
      </p:sp>
    </p:spTree>
    <p:extLst>
      <p:ext uri="{BB962C8B-B14F-4D97-AF65-F5344CB8AC3E}">
        <p14:creationId xmlns:p14="http://schemas.microsoft.com/office/powerpoint/2010/main" val="3825584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NASA analyses/forecasts are not operational like NOAA’s (NAOO has the mandate to distribute operational products).  </a:t>
            </a:r>
          </a:p>
          <a:p>
            <a:endParaRPr lang="en-US" dirty="0"/>
          </a:p>
          <a:p>
            <a:r>
              <a:rPr lang="en-US" dirty="0"/>
              <a:t>The GMAO does produce analyses and weather forecasts  in near-real time and distribute to the community supporting NASA’s mission and research endeavors, as well as applications.  </a:t>
            </a:r>
          </a:p>
          <a:p>
            <a:endParaRPr lang="en-US" dirty="0"/>
          </a:p>
        </p:txBody>
      </p:sp>
      <p:sp>
        <p:nvSpPr>
          <p:cNvPr id="4" name="Slide Number Placeholder 3"/>
          <p:cNvSpPr>
            <a:spLocks noGrp="1"/>
          </p:cNvSpPr>
          <p:nvPr>
            <p:ph type="sldNum" sz="quarter" idx="10"/>
          </p:nvPr>
        </p:nvSpPr>
        <p:spPr/>
        <p:txBody>
          <a:bodyPr/>
          <a:lstStyle/>
          <a:p>
            <a:fld id="{E6BEC583-F4B1-834B-9486-C22126F4F188}" type="slidenum">
              <a:rPr lang="en-US" smtClean="0"/>
              <a:t>2</a:t>
            </a:fld>
            <a:endParaRPr lang="en-US"/>
          </a:p>
        </p:txBody>
      </p:sp>
    </p:spTree>
    <p:extLst>
      <p:ext uri="{BB962C8B-B14F-4D97-AF65-F5344CB8AC3E}">
        <p14:creationId xmlns:p14="http://schemas.microsoft.com/office/powerpoint/2010/main" val="4114830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E6BEC583-F4B1-834B-9486-C22126F4F188}" type="slidenum">
              <a:rPr lang="en-US" smtClean="0"/>
              <a:t>3</a:t>
            </a:fld>
            <a:endParaRPr lang="en-US"/>
          </a:p>
        </p:txBody>
      </p:sp>
    </p:spTree>
    <p:extLst>
      <p:ext uri="{BB962C8B-B14F-4D97-AF65-F5344CB8AC3E}">
        <p14:creationId xmlns:p14="http://schemas.microsoft.com/office/powerpoint/2010/main" val="1694063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strong dependence on satellite altimetry data (sea-surface height), which was pioneered by NASA through international collaborations </a:t>
            </a:r>
          </a:p>
        </p:txBody>
      </p:sp>
      <p:sp>
        <p:nvSpPr>
          <p:cNvPr id="4" name="Slide Number Placeholder 3"/>
          <p:cNvSpPr>
            <a:spLocks noGrp="1"/>
          </p:cNvSpPr>
          <p:nvPr>
            <p:ph type="sldNum" sz="quarter" idx="10"/>
          </p:nvPr>
        </p:nvSpPr>
        <p:spPr/>
        <p:txBody>
          <a:bodyPr/>
          <a:lstStyle/>
          <a:p>
            <a:fld id="{E6BEC583-F4B1-834B-9486-C22126F4F188}" type="slidenum">
              <a:rPr lang="en-US" smtClean="0"/>
              <a:t>4</a:t>
            </a:fld>
            <a:endParaRPr lang="en-US"/>
          </a:p>
        </p:txBody>
      </p:sp>
    </p:spTree>
    <p:extLst>
      <p:ext uri="{BB962C8B-B14F-4D97-AF65-F5344CB8AC3E}">
        <p14:creationId xmlns:p14="http://schemas.microsoft.com/office/powerpoint/2010/main" val="207017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BEC583-F4B1-834B-9486-C22126F4F188}" type="slidenum">
              <a:rPr lang="en-US" smtClean="0"/>
              <a:t>5</a:t>
            </a:fld>
            <a:endParaRPr lang="en-US"/>
          </a:p>
        </p:txBody>
      </p:sp>
    </p:spTree>
    <p:extLst>
      <p:ext uri="{BB962C8B-B14F-4D97-AF65-F5344CB8AC3E}">
        <p14:creationId xmlns:p14="http://schemas.microsoft.com/office/powerpoint/2010/main" val="2260560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Getting this budget correct on an annual/seasonal basis is less challenging than capturing daily variations correctly </a:t>
            </a:r>
          </a:p>
        </p:txBody>
      </p:sp>
      <p:sp>
        <p:nvSpPr>
          <p:cNvPr id="4" name="Slide Number Placeholder 3"/>
          <p:cNvSpPr>
            <a:spLocks noGrp="1"/>
          </p:cNvSpPr>
          <p:nvPr>
            <p:ph type="sldNum" sz="quarter" idx="10"/>
          </p:nvPr>
        </p:nvSpPr>
        <p:spPr/>
        <p:txBody>
          <a:bodyPr/>
          <a:lstStyle/>
          <a:p>
            <a:fld id="{E6BEC583-F4B1-834B-9486-C22126F4F188}" type="slidenum">
              <a:rPr lang="en-US" smtClean="0"/>
              <a:t>6</a:t>
            </a:fld>
            <a:endParaRPr lang="en-US"/>
          </a:p>
        </p:txBody>
      </p:sp>
    </p:spTree>
    <p:extLst>
      <p:ext uri="{BB962C8B-B14F-4D97-AF65-F5344CB8AC3E}">
        <p14:creationId xmlns:p14="http://schemas.microsoft.com/office/powerpoint/2010/main" val="33424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DA can not model individual eddies/migrations of the loop current but data assimilation and increased model resolution and data can improve overall model statistics can lead to improved forecasts</a:t>
            </a:r>
          </a:p>
          <a:p>
            <a:endParaRPr lang="en-US" dirty="0"/>
          </a:p>
        </p:txBody>
      </p:sp>
      <p:sp>
        <p:nvSpPr>
          <p:cNvPr id="4" name="Slide Number Placeholder 3"/>
          <p:cNvSpPr>
            <a:spLocks noGrp="1"/>
          </p:cNvSpPr>
          <p:nvPr>
            <p:ph type="sldNum" sz="quarter" idx="10"/>
          </p:nvPr>
        </p:nvSpPr>
        <p:spPr/>
        <p:txBody>
          <a:bodyPr/>
          <a:lstStyle/>
          <a:p>
            <a:fld id="{E6BEC583-F4B1-834B-9486-C22126F4F188}" type="slidenum">
              <a:rPr lang="en-US" smtClean="0"/>
              <a:t>7</a:t>
            </a:fld>
            <a:endParaRPr lang="en-US"/>
          </a:p>
        </p:txBody>
      </p:sp>
    </p:spTree>
    <p:extLst>
      <p:ext uri="{BB962C8B-B14F-4D97-AF65-F5344CB8AC3E}">
        <p14:creationId xmlns:p14="http://schemas.microsoft.com/office/powerpoint/2010/main" val="124000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sic 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Date Placeholder 2"/>
          <p:cNvSpPr>
            <a:spLocks noGrp="1"/>
          </p:cNvSpPr>
          <p:nvPr>
            <p:ph type="dt" sz="half" idx="10"/>
          </p:nvPr>
        </p:nvSpPr>
        <p:spPr/>
        <p:txBody>
          <a:bodyPr/>
          <a:lstStyle/>
          <a:p>
            <a:fld id="{B80A0F2B-E692-5549-89C0-DEF97C653501}" type="datetimeFigureOut">
              <a:rPr lang="en-US" smtClean="0"/>
              <a:t>3/4/21</a:t>
            </a:fld>
            <a:endParaRPr lang="en-US"/>
          </a:p>
        </p:txBody>
      </p:sp>
      <p:sp>
        <p:nvSpPr>
          <p:cNvPr id="5" name="Slide Number Placeholder 4"/>
          <p:cNvSpPr>
            <a:spLocks noGrp="1"/>
          </p:cNvSpPr>
          <p:nvPr>
            <p:ph type="sldNum" sz="quarter" idx="12"/>
          </p:nvPr>
        </p:nvSpPr>
        <p:spPr/>
        <p:txBody>
          <a:bodyPr/>
          <a:lstStyle/>
          <a:p>
            <a:fld id="{BDB8D1E3-1DAE-664E-B350-75CA63E753F0}" type="slidenum">
              <a:rPr lang="en-US" smtClean="0"/>
              <a:t>‹#›</a:t>
            </a:fld>
            <a:endParaRPr lang="en-US"/>
          </a:p>
        </p:txBody>
      </p:sp>
      <p:sp>
        <p:nvSpPr>
          <p:cNvPr id="9" name="Text Placeholder 8"/>
          <p:cNvSpPr>
            <a:spLocks noGrp="1"/>
          </p:cNvSpPr>
          <p:nvPr>
            <p:ph type="body" sz="quarter" idx="13" hasCustomPrompt="1"/>
          </p:nvPr>
        </p:nvSpPr>
        <p:spPr>
          <a:xfrm>
            <a:off x="838200" y="1490663"/>
            <a:ext cx="10515600" cy="4594225"/>
          </a:xfrm>
        </p:spPr>
        <p:txBody>
          <a:bodyPr/>
          <a:lstStyle/>
          <a:p>
            <a:pPr lvl="0"/>
            <a:r>
              <a:rPr lang="en-US" dirty="0"/>
              <a:t>Click to edit text.</a:t>
            </a:r>
          </a:p>
        </p:txBody>
      </p:sp>
    </p:spTree>
    <p:extLst>
      <p:ext uri="{BB962C8B-B14F-4D97-AF65-F5344CB8AC3E}">
        <p14:creationId xmlns:p14="http://schemas.microsoft.com/office/powerpoint/2010/main" val="705006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Slide Number Placeholder 2"/>
          <p:cNvSpPr>
            <a:spLocks noGrp="1"/>
          </p:cNvSpPr>
          <p:nvPr>
            <p:ph type="sldNum" sz="quarter" idx="10"/>
          </p:nvPr>
        </p:nvSpPr>
        <p:spPr/>
        <p:txBody>
          <a:bodyPr/>
          <a:lstStyle/>
          <a:p>
            <a:fld id="{BDB8D1E3-1DAE-664E-B350-75CA63E753F0}" type="slidenum">
              <a:rPr lang="en-US" smtClean="0"/>
              <a:t>‹#›</a:t>
            </a:fld>
            <a:endParaRPr lang="en-US"/>
          </a:p>
        </p:txBody>
      </p:sp>
      <p:sp>
        <p:nvSpPr>
          <p:cNvPr id="4" name="Date Placeholder 3"/>
          <p:cNvSpPr>
            <a:spLocks noGrp="1"/>
          </p:cNvSpPr>
          <p:nvPr>
            <p:ph type="dt" sz="half" idx="11"/>
          </p:nvPr>
        </p:nvSpPr>
        <p:spPr/>
        <p:txBody>
          <a:bodyPr/>
          <a:lstStyle/>
          <a:p>
            <a:fld id="{B80A0F2B-E692-5549-89C0-DEF97C653501}" type="datetimeFigureOut">
              <a:rPr lang="en-US" smtClean="0"/>
              <a:pPr/>
              <a:t>3/4/21</a:t>
            </a:fld>
            <a:endParaRPr lang="en-US" dirty="0"/>
          </a:p>
        </p:txBody>
      </p:sp>
    </p:spTree>
    <p:extLst>
      <p:ext uri="{BB962C8B-B14F-4D97-AF65-F5344CB8AC3E}">
        <p14:creationId xmlns:p14="http://schemas.microsoft.com/office/powerpoint/2010/main" val="261877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0A0F2B-E692-5549-89C0-DEF97C653501}" type="datetimeFigureOut">
              <a:rPr lang="en-US" smtClean="0"/>
              <a:t>3/4/21</a:t>
            </a:fld>
            <a:endParaRPr lang="en-US"/>
          </a:p>
        </p:txBody>
      </p:sp>
      <p:sp>
        <p:nvSpPr>
          <p:cNvPr id="4" name="Slide Number Placeholder 3"/>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381435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and Subtitle Only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ctr" anchorCtr="0">
            <a:normAutofit/>
          </a:bodyPr>
          <a:lstStyle>
            <a:lvl1pPr algn="ctr">
              <a:defRPr sz="4800"/>
            </a:lvl1pPr>
          </a:lstStyle>
          <a:p>
            <a:r>
              <a:rPr lang="en-US" dirty="0"/>
              <a:t>Click to Edit Title</a:t>
            </a:r>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p>
        </p:txBody>
      </p:sp>
      <p:sp>
        <p:nvSpPr>
          <p:cNvPr id="4" name="Date Placeholder 3"/>
          <p:cNvSpPr>
            <a:spLocks noGrp="1"/>
          </p:cNvSpPr>
          <p:nvPr>
            <p:ph type="dt" sz="half" idx="10"/>
          </p:nvPr>
        </p:nvSpPr>
        <p:spPr/>
        <p:txBody>
          <a:bodyPr/>
          <a:lstStyle/>
          <a:p>
            <a:fld id="{B80A0F2B-E692-5549-89C0-DEF97C653501}" type="datetimeFigureOut">
              <a:rPr lang="en-US" smtClean="0"/>
              <a:t>3/4/21</a:t>
            </a:fld>
            <a:endParaRPr lang="en-US"/>
          </a:p>
        </p:txBody>
      </p:sp>
      <p:sp>
        <p:nvSpPr>
          <p:cNvPr id="5" name="Footer Placeholder 4"/>
          <p:cNvSpPr>
            <a:spLocks noGrp="1"/>
          </p:cNvSpPr>
          <p:nvPr>
            <p:ph type="ftr" sz="quarter" idx="11"/>
          </p:nvPr>
        </p:nvSpPr>
        <p:spPr>
          <a:xfrm>
            <a:off x="3934178" y="6445501"/>
            <a:ext cx="5297307"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143118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Text and Graphic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idx="1" hasCustomPrompt="1"/>
          </p:nvPr>
        </p:nvSpPr>
        <p:spPr>
          <a:xfrm>
            <a:off x="838200" y="1490140"/>
            <a:ext cx="10515600" cy="4602163"/>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80A0F2B-E692-5549-89C0-DEF97C653501}" type="datetimeFigureOut">
              <a:rPr lang="en-US" smtClean="0"/>
              <a:t>3/4/21</a:t>
            </a:fld>
            <a:endParaRPr lang="en-US"/>
          </a:p>
        </p:txBody>
      </p:sp>
      <p:sp>
        <p:nvSpPr>
          <p:cNvPr id="6" name="Slide Number Placeholder 5"/>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004461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ag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23151" y="733778"/>
            <a:ext cx="3932237" cy="1134533"/>
          </a:xfrm>
        </p:spPr>
        <p:txBody>
          <a:bodyPr anchor="t" anchorCtr="0">
            <a:normAutofit/>
          </a:bodyPr>
          <a:lstStyle>
            <a:lvl1pPr algn="l">
              <a:defRPr sz="2000"/>
            </a:lvl1pPr>
          </a:lstStyle>
          <a:p>
            <a:r>
              <a:rPr lang="en-US" dirty="0"/>
              <a:t>Click to Edit Title</a:t>
            </a:r>
          </a:p>
        </p:txBody>
      </p:sp>
      <p:sp>
        <p:nvSpPr>
          <p:cNvPr id="3" name="Picture Placeholder 2"/>
          <p:cNvSpPr>
            <a:spLocks noGrp="1"/>
          </p:cNvSpPr>
          <p:nvPr>
            <p:ph type="pic" idx="1" hasCustomPrompt="1"/>
          </p:nvPr>
        </p:nvSpPr>
        <p:spPr>
          <a:xfrm>
            <a:off x="675919" y="733778"/>
            <a:ext cx="6172200" cy="513521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Image</a:t>
            </a:r>
          </a:p>
        </p:txBody>
      </p:sp>
      <p:sp>
        <p:nvSpPr>
          <p:cNvPr id="4" name="Text Placeholder 3"/>
          <p:cNvSpPr>
            <a:spLocks noGrp="1"/>
          </p:cNvSpPr>
          <p:nvPr>
            <p:ph type="body" sz="half" idx="2" hasCustomPrompt="1"/>
          </p:nvPr>
        </p:nvSpPr>
        <p:spPr>
          <a:xfrm>
            <a:off x="7423151" y="1952978"/>
            <a:ext cx="3932237" cy="3916010"/>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5" name="Date Placeholder 4"/>
          <p:cNvSpPr>
            <a:spLocks noGrp="1"/>
          </p:cNvSpPr>
          <p:nvPr>
            <p:ph type="dt" sz="half" idx="10"/>
          </p:nvPr>
        </p:nvSpPr>
        <p:spPr/>
        <p:txBody>
          <a:bodyPr/>
          <a:lstStyle/>
          <a:p>
            <a:fld id="{B80A0F2B-E692-5549-89C0-DEF97C653501}" type="datetimeFigureOut">
              <a:rPr lang="en-US" smtClean="0"/>
              <a:t>3/4/21</a:t>
            </a:fld>
            <a:endParaRPr lang="en-US"/>
          </a:p>
        </p:txBody>
      </p:sp>
      <p:sp>
        <p:nvSpPr>
          <p:cNvPr id="7" name="Slide Number Placeholder 6"/>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230740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sz="half" idx="1" hasCustomPrompt="1"/>
          </p:nvPr>
        </p:nvSpPr>
        <p:spPr>
          <a:xfrm>
            <a:off x="838200" y="1825625"/>
            <a:ext cx="5181600" cy="4351338"/>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825625"/>
            <a:ext cx="5181600" cy="4351338"/>
          </a:xfrm>
        </p:spPr>
        <p:txBody>
          <a:bodyPr/>
          <a:lstStyle/>
          <a:p>
            <a:pPr lvl="0"/>
            <a:r>
              <a:rPr lang="en-US" dirty="0"/>
              <a:t>Click to edit </a:t>
            </a:r>
            <a:r>
              <a:rPr lang="en-US"/>
              <a:t>text.</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80A0F2B-E692-5549-89C0-DEF97C653501}" type="datetimeFigureOut">
              <a:rPr lang="en-US" smtClean="0"/>
              <a:t>3/4/21</a:t>
            </a:fld>
            <a:endParaRPr lang="en-US"/>
          </a:p>
        </p:txBody>
      </p:sp>
      <p:sp>
        <p:nvSpPr>
          <p:cNvPr id="7" name="Slide Number Placeholder 6"/>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458084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21000">
              <a:srgbClr val="0D0D0D"/>
            </a:gs>
            <a:gs pos="34000">
              <a:srgbClr val="303030"/>
            </a:gs>
            <a:gs pos="49000">
              <a:schemeClr val="bg2">
                <a:lumMod val="10000"/>
              </a:schemeClr>
            </a:gs>
          </a:gsLst>
          <a:lin ang="16200000" scaled="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49786"/>
            <a:ext cx="10515600" cy="82020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490140"/>
            <a:ext cx="10515600" cy="4602163"/>
          </a:xfrm>
          <a:prstGeom prst="rect">
            <a:avLst/>
          </a:prstGeom>
        </p:spPr>
        <p:txBody>
          <a:bodyPr vert="horz" lIns="91440" tIns="45720" rIns="91440" bIns="45720" rtlCol="0">
            <a:normAutofit/>
          </a:bodyPr>
          <a:lstStyle/>
          <a:p>
            <a:pPr lvl="0"/>
            <a:r>
              <a:rPr lang="en-US" dirty="0"/>
              <a:t>Click to edit Master text styles</a:t>
            </a:r>
          </a:p>
        </p:txBody>
      </p:sp>
      <p:sp>
        <p:nvSpPr>
          <p:cNvPr id="7" name="Rectangle 6"/>
          <p:cNvSpPr/>
          <p:nvPr userDrawn="1"/>
        </p:nvSpPr>
        <p:spPr>
          <a:xfrm>
            <a:off x="0" y="6388947"/>
            <a:ext cx="12192000" cy="469076"/>
          </a:xfrm>
          <a:prstGeom prst="rect">
            <a:avLst/>
          </a:prstGeom>
          <a:solidFill>
            <a:schemeClr val="tx1">
              <a:lumMod val="50000"/>
            </a:schemeClr>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sz="2400"/>
          </a:p>
        </p:txBody>
      </p:sp>
      <p:sp>
        <p:nvSpPr>
          <p:cNvPr id="9" name="TextBox 8"/>
          <p:cNvSpPr txBox="1"/>
          <p:nvPr userDrawn="1"/>
        </p:nvSpPr>
        <p:spPr>
          <a:xfrm>
            <a:off x="1353099" y="6464945"/>
            <a:ext cx="2581079" cy="235449"/>
          </a:xfrm>
          <a:prstGeom prst="rect">
            <a:avLst/>
          </a:prstGeom>
          <a:noFill/>
        </p:spPr>
        <p:txBody>
          <a:bodyPr wrap="square" lIns="0" tIns="0" rIns="0" bIns="0" rtlCol="0">
            <a:spAutoFit/>
          </a:bodyPr>
          <a:lstStyle/>
          <a:p>
            <a:pPr algn="l">
              <a:lnSpc>
                <a:spcPct val="90000"/>
              </a:lnSpc>
            </a:pPr>
            <a:r>
              <a:rPr lang="en-US" sz="900" b="1" i="0" dirty="0">
                <a:solidFill>
                  <a:schemeClr val="tx1">
                    <a:lumMod val="95000"/>
                  </a:schemeClr>
                </a:solidFill>
                <a:ea typeface="Arial Regular" charset="0"/>
              </a:rPr>
              <a:t>Global Modeling</a:t>
            </a:r>
            <a:r>
              <a:rPr lang="en-US" sz="900" b="1" i="0" baseline="0" dirty="0">
                <a:solidFill>
                  <a:schemeClr val="tx1">
                    <a:lumMod val="95000"/>
                  </a:schemeClr>
                </a:solidFill>
                <a:ea typeface="Arial Regular" charset="0"/>
              </a:rPr>
              <a:t> </a:t>
            </a:r>
            <a:r>
              <a:rPr lang="en-US" sz="900" b="1" i="0" dirty="0">
                <a:solidFill>
                  <a:schemeClr val="tx1">
                    <a:lumMod val="95000"/>
                  </a:schemeClr>
                </a:solidFill>
                <a:ea typeface="Arial Regular" charset="0"/>
              </a:rPr>
              <a:t>and</a:t>
            </a:r>
            <a:r>
              <a:rPr lang="en-US" sz="900" b="1" i="0" baseline="0" dirty="0">
                <a:solidFill>
                  <a:schemeClr val="tx1">
                    <a:lumMod val="95000"/>
                  </a:schemeClr>
                </a:solidFill>
                <a:ea typeface="Arial Regular" charset="0"/>
              </a:rPr>
              <a:t> </a:t>
            </a:r>
            <a:r>
              <a:rPr lang="en-US" sz="900" b="1" i="0" dirty="0">
                <a:solidFill>
                  <a:schemeClr val="tx1">
                    <a:lumMod val="95000"/>
                  </a:schemeClr>
                </a:solidFill>
                <a:ea typeface="Arial Regular" charset="0"/>
              </a:rPr>
              <a:t>Assimilation Office</a:t>
            </a:r>
          </a:p>
          <a:p>
            <a:pPr marL="0" marR="0" indent="0" algn="l" defTabSz="914400" rtl="0" eaLnBrk="1" fontAlgn="auto" latinLnBrk="0" hangingPunct="1">
              <a:lnSpc>
                <a:spcPct val="90000"/>
              </a:lnSpc>
              <a:spcBef>
                <a:spcPts val="0"/>
              </a:spcBef>
              <a:spcAft>
                <a:spcPts val="0"/>
              </a:spcAft>
              <a:buClrTx/>
              <a:buSzTx/>
              <a:buFontTx/>
              <a:buNone/>
              <a:tabLst/>
              <a:defRPr/>
            </a:pPr>
            <a:r>
              <a:rPr lang="en-US" sz="800" b="0" i="0" dirty="0">
                <a:solidFill>
                  <a:schemeClr val="tx1">
                    <a:lumMod val="95000"/>
                  </a:schemeClr>
                </a:solidFill>
                <a:ea typeface="Arial Regular" charset="0"/>
              </a:rPr>
              <a:t>gmao.gsfc.nasa.gov</a:t>
            </a:r>
          </a:p>
        </p:txBody>
      </p:sp>
      <p:sp>
        <p:nvSpPr>
          <p:cNvPr id="10" name="TextBox 9"/>
          <p:cNvSpPr txBox="1"/>
          <p:nvPr userDrawn="1"/>
        </p:nvSpPr>
        <p:spPr>
          <a:xfrm>
            <a:off x="206226" y="6449580"/>
            <a:ext cx="1052957" cy="311817"/>
          </a:xfrm>
          <a:prstGeom prst="rect">
            <a:avLst/>
          </a:prstGeom>
          <a:noFill/>
          <a:ln w="6350">
            <a:solidFill>
              <a:schemeClr val="tx1">
                <a:lumMod val="95000"/>
              </a:schemeClr>
            </a:solidFill>
          </a:ln>
        </p:spPr>
        <p:txBody>
          <a:bodyPr wrap="square" lIns="0" tIns="0" rIns="0" bIns="0" rtlCol="0" anchor="ctr" anchorCtr="0">
            <a:spAutoFit/>
          </a:bodyPr>
          <a:lstStyle/>
          <a:p>
            <a:pPr algn="ctr">
              <a:lnSpc>
                <a:spcPct val="95000"/>
              </a:lnSpc>
            </a:pPr>
            <a:r>
              <a:rPr lang="en-US" sz="2133" b="1" i="0" dirty="0">
                <a:solidFill>
                  <a:schemeClr val="tx1">
                    <a:lumMod val="95000"/>
                  </a:schemeClr>
                </a:solidFill>
                <a:latin typeface="Arial" charset="0"/>
                <a:ea typeface="Arial" charset="0"/>
                <a:cs typeface="Arial" charset="0"/>
              </a:rPr>
              <a:t>GMAO</a:t>
            </a:r>
          </a:p>
        </p:txBody>
      </p:sp>
      <p:sp>
        <p:nvSpPr>
          <p:cNvPr id="6" name="Slide Number Placeholder 5"/>
          <p:cNvSpPr>
            <a:spLocks noGrp="1"/>
          </p:cNvSpPr>
          <p:nvPr>
            <p:ph type="sldNum" sz="quarter" idx="4"/>
          </p:nvPr>
        </p:nvSpPr>
        <p:spPr>
          <a:xfrm>
            <a:off x="11514666" y="6440922"/>
            <a:ext cx="567267"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DB8D1E3-1DAE-664E-B350-75CA63E753F0}" type="slidenum">
              <a:rPr lang="en-US" smtClean="0"/>
              <a:pPr/>
              <a:t>‹#›</a:t>
            </a:fld>
            <a:endParaRPr lang="en-US" dirty="0"/>
          </a:p>
        </p:txBody>
      </p:sp>
      <p:sp>
        <p:nvSpPr>
          <p:cNvPr id="4" name="Date Placeholder 3"/>
          <p:cNvSpPr>
            <a:spLocks noGrp="1"/>
          </p:cNvSpPr>
          <p:nvPr>
            <p:ph type="dt" sz="half" idx="2"/>
          </p:nvPr>
        </p:nvSpPr>
        <p:spPr>
          <a:xfrm>
            <a:off x="10233378" y="6440922"/>
            <a:ext cx="1224844"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80A0F2B-E692-5549-89C0-DEF97C653501}" type="datetimeFigureOut">
              <a:rPr lang="en-US" smtClean="0"/>
              <a:pPr/>
              <a:t>3/4/21</a:t>
            </a:fld>
            <a:endParaRPr lang="en-US" dirty="0"/>
          </a:p>
        </p:txBody>
      </p:sp>
      <p:sp>
        <p:nvSpPr>
          <p:cNvPr id="11" name="Rectangle 10"/>
          <p:cNvSpPr>
            <a:spLocks noChangeArrowheads="1"/>
          </p:cNvSpPr>
          <p:nvPr userDrawn="1"/>
        </p:nvSpPr>
        <p:spPr bwMode="auto">
          <a:xfrm>
            <a:off x="143107" y="127916"/>
            <a:ext cx="3571124" cy="308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35844" tIns="67921" rIns="135844" bIns="67921"/>
          <a:lstStyle>
            <a:lvl1pPr defTabSz="1019175">
              <a:defRPr sz="4000">
                <a:solidFill>
                  <a:srgbClr val="939BA8"/>
                </a:solidFill>
                <a:latin typeface="Arial" charset="0"/>
              </a:defRPr>
            </a:lvl1pPr>
            <a:lvl2pPr defTabSz="1019175">
              <a:defRPr sz="4000">
                <a:solidFill>
                  <a:srgbClr val="939BA8"/>
                </a:solidFill>
                <a:latin typeface="Arial" charset="0"/>
              </a:defRPr>
            </a:lvl2pPr>
            <a:lvl3pPr defTabSz="1019175">
              <a:defRPr sz="4000">
                <a:solidFill>
                  <a:srgbClr val="939BA8"/>
                </a:solidFill>
                <a:latin typeface="Arial" charset="0"/>
              </a:defRPr>
            </a:lvl3pPr>
            <a:lvl4pPr defTabSz="1019175">
              <a:defRPr sz="4000">
                <a:solidFill>
                  <a:srgbClr val="939BA8"/>
                </a:solidFill>
                <a:latin typeface="Arial" charset="0"/>
              </a:defRPr>
            </a:lvl4pPr>
            <a:lvl5pPr defTabSz="1019175">
              <a:defRPr sz="4000">
                <a:solidFill>
                  <a:srgbClr val="939BA8"/>
                </a:solidFill>
                <a:latin typeface="Arial" charset="0"/>
              </a:defRPr>
            </a:lvl5pPr>
            <a:lvl6pPr marL="457200" defTabSz="1019175" fontAlgn="base">
              <a:spcBef>
                <a:spcPct val="0"/>
              </a:spcBef>
              <a:spcAft>
                <a:spcPct val="0"/>
              </a:spcAft>
              <a:defRPr sz="4000">
                <a:solidFill>
                  <a:srgbClr val="939BA8"/>
                </a:solidFill>
                <a:latin typeface="Arial" charset="0"/>
              </a:defRPr>
            </a:lvl6pPr>
            <a:lvl7pPr marL="914400" defTabSz="1019175" fontAlgn="base">
              <a:spcBef>
                <a:spcPct val="0"/>
              </a:spcBef>
              <a:spcAft>
                <a:spcPct val="0"/>
              </a:spcAft>
              <a:defRPr sz="4000">
                <a:solidFill>
                  <a:srgbClr val="939BA8"/>
                </a:solidFill>
                <a:latin typeface="Arial" charset="0"/>
              </a:defRPr>
            </a:lvl7pPr>
            <a:lvl8pPr marL="1371600" defTabSz="1019175" fontAlgn="base">
              <a:spcBef>
                <a:spcPct val="0"/>
              </a:spcBef>
              <a:spcAft>
                <a:spcPct val="0"/>
              </a:spcAft>
              <a:defRPr sz="4000">
                <a:solidFill>
                  <a:srgbClr val="939BA8"/>
                </a:solidFill>
                <a:latin typeface="Arial" charset="0"/>
              </a:defRPr>
            </a:lvl8pPr>
            <a:lvl9pPr marL="1828800" defTabSz="1019175" fontAlgn="base">
              <a:spcBef>
                <a:spcPct val="0"/>
              </a:spcBef>
              <a:spcAft>
                <a:spcPct val="0"/>
              </a:spcAft>
              <a:defRPr sz="4000">
                <a:solidFill>
                  <a:srgbClr val="939BA8"/>
                </a:solidFill>
                <a:latin typeface="Arial" charset="0"/>
              </a:defRPr>
            </a:lvl9pPr>
          </a:lstStyle>
          <a:p>
            <a:pPr eaLnBrk="1" hangingPunct="1"/>
            <a:r>
              <a:rPr lang="en-US" altLang="en-US" sz="933" b="0" i="0" dirty="0">
                <a:solidFill>
                  <a:schemeClr val="tx1">
                    <a:lumMod val="65000"/>
                  </a:schemeClr>
                </a:solidFill>
                <a:ea typeface="Arial Regular" charset="0"/>
              </a:rPr>
              <a:t>National Aeronautics and Space Administration</a:t>
            </a:r>
          </a:p>
        </p:txBody>
      </p:sp>
      <p:pic>
        <p:nvPicPr>
          <p:cNvPr id="13" name="Picture 25" descr="NASA insigniaCMYK"/>
          <p:cNvPicPr preferRelativeResize="0">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11458222" y="127907"/>
            <a:ext cx="575446" cy="48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5515587"/>
      </p:ext>
    </p:extLst>
  </p:cSld>
  <p:clrMap bg1="lt1" tx1="dk1" bg2="lt2" tx2="dk2" accent1="accent1" accent2="accent2" accent3="accent3" accent4="accent4" accent5="accent5" accent6="accent6" hlink="hlink" folHlink="folHlink"/>
  <p:sldLayoutIdLst>
    <p:sldLayoutId id="2147483654" r:id="rId1"/>
    <p:sldLayoutId id="2147483658" r:id="rId2"/>
    <p:sldLayoutId id="2147483655" r:id="rId3"/>
    <p:sldLayoutId id="2147483649" r:id="rId4"/>
    <p:sldLayoutId id="2147483650" r:id="rId5"/>
    <p:sldLayoutId id="2147483657" r:id="rId6"/>
    <p:sldLayoutId id="2147483652" r:id="rId7"/>
  </p:sldLayoutIdLst>
  <p:txStyles>
    <p:titleStyle>
      <a:lvl1pPr algn="ctr" defTabSz="914400" rtl="0" eaLnBrk="1" latinLnBrk="0" hangingPunct="1">
        <a:lnSpc>
          <a:spcPct val="90000"/>
        </a:lnSpc>
        <a:spcBef>
          <a:spcPct val="0"/>
        </a:spcBef>
        <a:buNone/>
        <a:defRPr sz="2800" b="1" kern="1200">
          <a:solidFill>
            <a:srgbClr val="00B0F0"/>
          </a:solidFill>
          <a:latin typeface="+mj-lt"/>
          <a:ea typeface="+mj-ea"/>
          <a:cs typeface="+mj-cs"/>
        </a:defRPr>
      </a:lvl1pPr>
    </p:titleStyle>
    <p:bodyStyle>
      <a:lvl1pPr marL="0" indent="0" algn="ctr" defTabSz="914400" rtl="0" eaLnBrk="1" latinLnBrk="0" hangingPunct="1">
        <a:lnSpc>
          <a:spcPct val="90000"/>
        </a:lnSpc>
        <a:spcBef>
          <a:spcPts val="1000"/>
        </a:spcBef>
        <a:buFontTx/>
        <a:buNone/>
        <a:defRPr sz="2000" kern="1200">
          <a:solidFill>
            <a:schemeClr val="tx1"/>
          </a:solidFill>
          <a:latin typeface="+mn-lt"/>
          <a:ea typeface="+mn-ea"/>
          <a:cs typeface="+mn-cs"/>
        </a:defRPr>
      </a:lvl1pPr>
      <a:lvl2pPr marL="274320" indent="-194310" algn="ctr"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2pPr>
      <a:lvl3pPr marL="651510" indent="-194310" algn="ctr" defTabSz="914400" rtl="0" eaLnBrk="1" latinLnBrk="0" hangingPunct="1">
        <a:lnSpc>
          <a:spcPct val="90000"/>
        </a:lnSpc>
        <a:spcBef>
          <a:spcPts val="500"/>
        </a:spcBef>
        <a:buFont typeface="Arial" charset="0"/>
        <a:buChar char="•"/>
        <a:defRPr sz="1600" kern="1200">
          <a:solidFill>
            <a:schemeClr val="tx1"/>
          </a:solidFill>
          <a:latin typeface="+mn-lt"/>
          <a:ea typeface="+mn-ea"/>
          <a:cs typeface="+mn-cs"/>
        </a:defRPr>
      </a:lvl3pPr>
      <a:lvl4pPr marL="1291590" indent="-194310" algn="ctr" defTabSz="914400" rtl="0" eaLnBrk="1" latinLnBrk="0" hangingPunct="1">
        <a:lnSpc>
          <a:spcPct val="90000"/>
        </a:lnSpc>
        <a:spcBef>
          <a:spcPts val="500"/>
        </a:spcBef>
        <a:buFont typeface="Arial" charset="0"/>
        <a:buChar char="•"/>
        <a:defRPr sz="1400" kern="1200">
          <a:solidFill>
            <a:schemeClr val="tx1"/>
          </a:solidFill>
          <a:latin typeface="+mn-lt"/>
          <a:ea typeface="+mn-ea"/>
          <a:cs typeface="+mn-cs"/>
        </a:defRPr>
      </a:lvl4pPr>
      <a:lvl5pPr marL="1634490" indent="-171450" algn="ctr" defTabSz="914400" rtl="0" eaLnBrk="1" latinLnBrk="0" hangingPunct="1">
        <a:lnSpc>
          <a:spcPct val="90000"/>
        </a:lnSpc>
        <a:spcBef>
          <a:spcPts val="500"/>
        </a:spcBef>
        <a:buFont typeface="Arial"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AC6687-E71F-2C47-A536-5285AB3FDF17}"/>
              </a:ext>
            </a:extLst>
          </p:cNvPr>
          <p:cNvPicPr>
            <a:picLocks noChangeAspect="1"/>
          </p:cNvPicPr>
          <p:nvPr/>
        </p:nvPicPr>
        <p:blipFill rotWithShape="1">
          <a:blip r:embed="rId3"/>
          <a:srcRect t="11661" b="11661"/>
          <a:stretch/>
        </p:blipFill>
        <p:spPr>
          <a:xfrm>
            <a:off x="0" y="20982"/>
            <a:ext cx="12179296" cy="6850854"/>
          </a:xfrm>
          <a:prstGeom prst="rect">
            <a:avLst/>
          </a:prstGeom>
        </p:spPr>
      </p:pic>
      <p:sp>
        <p:nvSpPr>
          <p:cNvPr id="2" name="Title 1">
            <a:extLst>
              <a:ext uri="{FF2B5EF4-FFF2-40B4-BE49-F238E27FC236}">
                <a16:creationId xmlns:a16="http://schemas.microsoft.com/office/drawing/2014/main" id="{9C4F2DBD-70D3-CD4F-981A-96E94B47BCC2}"/>
              </a:ext>
            </a:extLst>
          </p:cNvPr>
          <p:cNvSpPr>
            <a:spLocks noGrp="1"/>
          </p:cNvSpPr>
          <p:nvPr>
            <p:ph type="ctrTitle"/>
          </p:nvPr>
        </p:nvSpPr>
        <p:spPr>
          <a:xfrm>
            <a:off x="1014760" y="180429"/>
            <a:ext cx="10158761" cy="1310915"/>
          </a:xfrm>
        </p:spPr>
        <p:txBody>
          <a:bodyPr>
            <a:normAutofit/>
          </a:bodyPr>
          <a:lstStyle/>
          <a:p>
            <a:r>
              <a:rPr lang="en-US" sz="3600" dirty="0">
                <a:solidFill>
                  <a:srgbClr val="0E073D"/>
                </a:solidFill>
                <a:effectLst>
                  <a:glow rad="12700">
                    <a:srgbClr val="728A63">
                      <a:alpha val="55000"/>
                    </a:srgbClr>
                  </a:glow>
                </a:effectLst>
              </a:rPr>
              <a:t>Coupled Analysis and Prediction with </a:t>
            </a:r>
            <a:br>
              <a:rPr lang="en-US" sz="3600" dirty="0">
                <a:solidFill>
                  <a:srgbClr val="0E073D"/>
                </a:solidFill>
                <a:effectLst>
                  <a:glow rad="12700">
                    <a:srgbClr val="728A63">
                      <a:alpha val="55000"/>
                    </a:srgbClr>
                  </a:glow>
                </a:effectLst>
              </a:rPr>
            </a:br>
            <a:r>
              <a:rPr lang="en-US" sz="3600" dirty="0">
                <a:solidFill>
                  <a:srgbClr val="0E073D"/>
                </a:solidFill>
                <a:effectLst>
                  <a:glow rad="12700">
                    <a:srgbClr val="728A63">
                      <a:alpha val="55000"/>
                    </a:srgbClr>
                  </a:glow>
                </a:effectLst>
              </a:rPr>
              <a:t>NASA’s GEOS System</a:t>
            </a:r>
          </a:p>
        </p:txBody>
      </p:sp>
      <p:sp>
        <p:nvSpPr>
          <p:cNvPr id="3" name="Subtitle 2">
            <a:extLst>
              <a:ext uri="{FF2B5EF4-FFF2-40B4-BE49-F238E27FC236}">
                <a16:creationId xmlns:a16="http://schemas.microsoft.com/office/drawing/2014/main" id="{C7680A67-677B-1342-86A8-3B0A898DE6A6}"/>
              </a:ext>
            </a:extLst>
          </p:cNvPr>
          <p:cNvSpPr>
            <a:spLocks noGrp="1"/>
          </p:cNvSpPr>
          <p:nvPr>
            <p:ph type="subTitle" idx="1"/>
          </p:nvPr>
        </p:nvSpPr>
        <p:spPr>
          <a:xfrm>
            <a:off x="1502228" y="5474385"/>
            <a:ext cx="9144000" cy="1002619"/>
          </a:xfrm>
        </p:spPr>
        <p:txBody>
          <a:bodyPr/>
          <a:lstStyle/>
          <a:p>
            <a:r>
              <a:rPr lang="en-US" dirty="0">
                <a:solidFill>
                  <a:srgbClr val="728A63"/>
                </a:solidFill>
              </a:rPr>
              <a:t>Steven Pawson </a:t>
            </a:r>
          </a:p>
          <a:p>
            <a:r>
              <a:rPr lang="en-US" dirty="0">
                <a:solidFill>
                  <a:srgbClr val="728A63"/>
                </a:solidFill>
              </a:rPr>
              <a:t>Global Modeling and Assimilation Office, NASA GSFC</a:t>
            </a:r>
          </a:p>
        </p:txBody>
      </p:sp>
      <p:sp>
        <p:nvSpPr>
          <p:cNvPr id="4" name="TextBox 3">
            <a:extLst>
              <a:ext uri="{FF2B5EF4-FFF2-40B4-BE49-F238E27FC236}">
                <a16:creationId xmlns:a16="http://schemas.microsoft.com/office/drawing/2014/main" id="{AFEFD51B-EC4A-7A4E-AABE-75C51551D31A}"/>
              </a:ext>
            </a:extLst>
          </p:cNvPr>
          <p:cNvSpPr txBox="1"/>
          <p:nvPr/>
        </p:nvSpPr>
        <p:spPr>
          <a:xfrm>
            <a:off x="545307" y="6302522"/>
            <a:ext cx="11101387" cy="338554"/>
          </a:xfrm>
          <a:prstGeom prst="rect">
            <a:avLst/>
          </a:prstGeom>
          <a:noFill/>
        </p:spPr>
        <p:txBody>
          <a:bodyPr wrap="square" rtlCol="0">
            <a:spAutoFit/>
          </a:bodyPr>
          <a:lstStyle/>
          <a:p>
            <a:pPr algn="ctr">
              <a:spcAft>
                <a:spcPts val="600"/>
              </a:spcAft>
            </a:pPr>
            <a:r>
              <a:rPr lang="en-US" sz="1600" dirty="0">
                <a:solidFill>
                  <a:srgbClr val="374D41"/>
                </a:solidFill>
              </a:rPr>
              <a:t>UGOS Annual Meeting; Session: Operational Forecasts, Applications and Collaborations; February 10, 2021</a:t>
            </a:r>
          </a:p>
        </p:txBody>
      </p:sp>
      <p:sp>
        <p:nvSpPr>
          <p:cNvPr id="7" name="TextBox 6">
            <a:extLst>
              <a:ext uri="{FF2B5EF4-FFF2-40B4-BE49-F238E27FC236}">
                <a16:creationId xmlns:a16="http://schemas.microsoft.com/office/drawing/2014/main" id="{952276FC-1E2D-A648-89C3-C658FBB0392F}"/>
              </a:ext>
            </a:extLst>
          </p:cNvPr>
          <p:cNvSpPr txBox="1"/>
          <p:nvPr/>
        </p:nvSpPr>
        <p:spPr>
          <a:xfrm>
            <a:off x="4165023" y="6607622"/>
            <a:ext cx="3861955" cy="215444"/>
          </a:xfrm>
          <a:prstGeom prst="rect">
            <a:avLst/>
          </a:prstGeom>
          <a:noFill/>
        </p:spPr>
        <p:txBody>
          <a:bodyPr wrap="none" rtlCol="0">
            <a:spAutoFit/>
          </a:bodyPr>
          <a:lstStyle/>
          <a:p>
            <a:pPr algn="ctr"/>
            <a:r>
              <a:rPr lang="en-US" sz="800" dirty="0"/>
              <a:t>https://</a:t>
            </a:r>
            <a:r>
              <a:rPr lang="en-US" sz="800" dirty="0" err="1"/>
              <a:t>earthobservatory.nasa.gov</a:t>
            </a:r>
            <a:r>
              <a:rPr lang="en-US" sz="800" dirty="0"/>
              <a:t>/images/1257/</a:t>
            </a:r>
            <a:r>
              <a:rPr lang="en-US" sz="800" dirty="0" err="1"/>
              <a:t>mississippi</a:t>
            </a:r>
            <a:r>
              <a:rPr lang="en-US" sz="800" dirty="0"/>
              <a:t>-river-sediment-plume</a:t>
            </a:r>
          </a:p>
        </p:txBody>
      </p:sp>
    </p:spTree>
    <p:extLst>
      <p:ext uri="{BB962C8B-B14F-4D97-AF65-F5344CB8AC3E}">
        <p14:creationId xmlns:p14="http://schemas.microsoft.com/office/powerpoint/2010/main" val="1126424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10515600" cy="673100"/>
          </a:xfrm>
        </p:spPr>
        <p:txBody>
          <a:bodyPr>
            <a:normAutofit fontScale="90000"/>
          </a:bodyPr>
          <a:lstStyle/>
          <a:p>
            <a:r>
              <a:rPr lang="en-US" dirty="0">
                <a:solidFill>
                  <a:srgbClr val="728A63"/>
                </a:solidFill>
              </a:rPr>
              <a:t>NASA GMAO’s Goals in Earth System Analysis and Prediction </a:t>
            </a:r>
          </a:p>
        </p:txBody>
      </p:sp>
      <p:sp>
        <p:nvSpPr>
          <p:cNvPr id="3" name="Text Placeholder 2"/>
          <p:cNvSpPr>
            <a:spLocks noGrp="1"/>
          </p:cNvSpPr>
          <p:nvPr>
            <p:ph type="body" sz="quarter" idx="13"/>
          </p:nvPr>
        </p:nvSpPr>
        <p:spPr>
          <a:xfrm>
            <a:off x="657225" y="1490663"/>
            <a:ext cx="11186432" cy="4594225"/>
          </a:xfrm>
        </p:spPr>
        <p:txBody>
          <a:bodyPr>
            <a:normAutofit/>
          </a:bodyPr>
          <a:lstStyle/>
          <a:p>
            <a:pPr marL="342900" indent="-342900" algn="l">
              <a:lnSpc>
                <a:spcPct val="100000"/>
              </a:lnSpc>
              <a:buFont typeface="Wingdings" pitchFamily="2" charset="2"/>
              <a:buChar char="Ø"/>
            </a:pPr>
            <a:r>
              <a:rPr lang="en-US" sz="2400" dirty="0"/>
              <a:t>Research-oriented focus using the “Global Earth Observing System” family of models (NWP, atmospheric composition, S2S, reanalysis, …)</a:t>
            </a:r>
          </a:p>
          <a:p>
            <a:pPr marL="342900" indent="-342900" algn="l">
              <a:lnSpc>
                <a:spcPct val="100000"/>
              </a:lnSpc>
              <a:buFont typeface="Wingdings" pitchFamily="2" charset="2"/>
              <a:buChar char="Ø"/>
            </a:pPr>
            <a:r>
              <a:rPr lang="en-US" sz="2400" dirty="0"/>
              <a:t>GEOS products support NASA’s mission, including space- and ground-based observations, research studies, and contributions to national assessments etc.</a:t>
            </a:r>
          </a:p>
          <a:p>
            <a:pPr marL="342900" indent="-342900" algn="l">
              <a:lnSpc>
                <a:spcPct val="100000"/>
              </a:lnSpc>
              <a:buFont typeface="Wingdings" pitchFamily="2" charset="2"/>
              <a:buChar char="Ø"/>
            </a:pPr>
            <a:r>
              <a:rPr lang="en-US" sz="2400" dirty="0"/>
              <a:t>A major focus is to incorporate NASA’s observations into global analyses and forecasts to examine processes and their interactions: </a:t>
            </a:r>
          </a:p>
          <a:p>
            <a:pPr marL="617220" lvl="1" indent="-342900" algn="l">
              <a:lnSpc>
                <a:spcPct val="100000"/>
              </a:lnSpc>
              <a:buFont typeface="Arial" panose="020B0604020202020204" pitchFamily="34" charset="0"/>
              <a:buChar char="•"/>
            </a:pPr>
            <a:r>
              <a:rPr lang="en-US" sz="2200" dirty="0"/>
              <a:t>Weather prediction: cloudy radiances, aerosols and composition, … </a:t>
            </a:r>
          </a:p>
          <a:p>
            <a:pPr marL="617220" lvl="1" indent="-342900" algn="l">
              <a:lnSpc>
                <a:spcPct val="100000"/>
              </a:lnSpc>
              <a:buFont typeface="Arial" panose="020B0604020202020204" pitchFamily="34" charset="0"/>
              <a:buChar char="•"/>
            </a:pPr>
            <a:r>
              <a:rPr lang="en-US" sz="2200" dirty="0"/>
              <a:t>Atmospheric reanalysis: aerosol, ozone, ice, …  </a:t>
            </a:r>
          </a:p>
          <a:p>
            <a:pPr marL="617220" lvl="1" indent="-342900" algn="l">
              <a:lnSpc>
                <a:spcPct val="100000"/>
              </a:lnSpc>
              <a:buFont typeface="Arial" panose="020B0604020202020204" pitchFamily="34" charset="0"/>
              <a:buChar char="•"/>
            </a:pPr>
            <a:r>
              <a:rPr lang="en-US" sz="2200" dirty="0"/>
              <a:t>Ocean analysis: altimetry, salinity, ocean biology, … </a:t>
            </a:r>
          </a:p>
          <a:p>
            <a:pPr marL="617220" lvl="1" indent="-342900" algn="l">
              <a:lnSpc>
                <a:spcPct val="100000"/>
              </a:lnSpc>
              <a:buFont typeface="Arial" panose="020B0604020202020204" pitchFamily="34" charset="0"/>
              <a:buChar char="•"/>
            </a:pPr>
            <a:r>
              <a:rPr lang="en-US" sz="2200" dirty="0"/>
              <a:t>Seasonal prediction and predictability: soil moisture, sea ice, …  </a:t>
            </a:r>
            <a:endParaRPr lang="en-US" sz="2400" dirty="0"/>
          </a:p>
          <a:p>
            <a:pPr marL="342900" indent="-342900" algn="l">
              <a:lnSpc>
                <a:spcPct val="100000"/>
              </a:lnSpc>
              <a:buFont typeface="Arial" panose="020B0604020202020204" pitchFamily="34" charset="0"/>
              <a:buChar char="•"/>
            </a:pPr>
            <a:endParaRPr lang="en-US" sz="2400" dirty="0"/>
          </a:p>
        </p:txBody>
      </p:sp>
    </p:spTree>
    <p:extLst>
      <p:ext uri="{BB962C8B-B14F-4D97-AF65-F5344CB8AC3E}">
        <p14:creationId xmlns:p14="http://schemas.microsoft.com/office/powerpoint/2010/main" val="672686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10515600" cy="673100"/>
          </a:xfrm>
        </p:spPr>
        <p:txBody>
          <a:bodyPr>
            <a:normAutofit/>
          </a:bodyPr>
          <a:lstStyle/>
          <a:p>
            <a:r>
              <a:rPr lang="en-US" dirty="0">
                <a:solidFill>
                  <a:srgbClr val="728A63"/>
                </a:solidFill>
              </a:rPr>
              <a:t>Topics to Discuss</a:t>
            </a:r>
          </a:p>
        </p:txBody>
      </p:sp>
      <p:sp>
        <p:nvSpPr>
          <p:cNvPr id="3" name="Text Placeholder 2"/>
          <p:cNvSpPr>
            <a:spLocks noGrp="1"/>
          </p:cNvSpPr>
          <p:nvPr>
            <p:ph type="body" sz="quarter" idx="13"/>
          </p:nvPr>
        </p:nvSpPr>
        <p:spPr>
          <a:xfrm>
            <a:off x="657225" y="1490663"/>
            <a:ext cx="11186432" cy="2765651"/>
          </a:xfrm>
        </p:spPr>
        <p:txBody>
          <a:bodyPr>
            <a:normAutofit/>
          </a:bodyPr>
          <a:lstStyle/>
          <a:p>
            <a:pPr marL="342900" indent="-342900" algn="l">
              <a:lnSpc>
                <a:spcPct val="100000"/>
              </a:lnSpc>
              <a:buFont typeface="Wingdings" pitchFamily="2" charset="2"/>
              <a:buChar char="Ø"/>
            </a:pPr>
            <a:r>
              <a:rPr lang="en-US" sz="2400" dirty="0"/>
              <a:t>Present structure of the “GEOS-S2S” system, including atmosphere, ocean, land and ice models </a:t>
            </a:r>
          </a:p>
          <a:p>
            <a:pPr marL="342900" indent="-342900" algn="l">
              <a:lnSpc>
                <a:spcPct val="100000"/>
              </a:lnSpc>
              <a:buFont typeface="Wingdings" pitchFamily="2" charset="2"/>
              <a:buChar char="Ø"/>
            </a:pPr>
            <a:r>
              <a:rPr lang="en-US" sz="2400" dirty="0"/>
              <a:t>How higher resolution will enable process interactions on regional scales to couple with the drivers from and feedbacks to the global environment  </a:t>
            </a:r>
          </a:p>
          <a:p>
            <a:pPr marL="342900" indent="-342900" algn="l">
              <a:lnSpc>
                <a:spcPct val="100000"/>
              </a:lnSpc>
              <a:buFont typeface="Wingdings" pitchFamily="2" charset="2"/>
              <a:buChar char="Ø"/>
            </a:pPr>
            <a:r>
              <a:rPr lang="en-US" sz="2400" dirty="0"/>
              <a:t>How NASA observations and the modeling/analysis capabilities drive efforts to stronger coupling among Earth system components (complexity) </a:t>
            </a:r>
          </a:p>
          <a:p>
            <a:pPr marL="342900" indent="-342900" algn="l">
              <a:lnSpc>
                <a:spcPct val="100000"/>
              </a:lnSpc>
              <a:buFont typeface="Wingdings" pitchFamily="2" charset="2"/>
              <a:buChar char="Ø"/>
            </a:pPr>
            <a:endParaRPr lang="en-US" sz="2400" dirty="0"/>
          </a:p>
        </p:txBody>
      </p:sp>
      <p:sp>
        <p:nvSpPr>
          <p:cNvPr id="4" name="Text Placeholder 2">
            <a:extLst>
              <a:ext uri="{FF2B5EF4-FFF2-40B4-BE49-F238E27FC236}">
                <a16:creationId xmlns:a16="http://schemas.microsoft.com/office/drawing/2014/main" id="{A7E4BA08-15E6-9641-B63F-CDE7A85D8D09}"/>
              </a:ext>
            </a:extLst>
          </p:cNvPr>
          <p:cNvSpPr txBox="1">
            <a:spLocks/>
          </p:cNvSpPr>
          <p:nvPr/>
        </p:nvSpPr>
        <p:spPr>
          <a:xfrm>
            <a:off x="657224" y="4397150"/>
            <a:ext cx="11186432" cy="1644421"/>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Tx/>
              <a:buNone/>
              <a:defRPr sz="2000" kern="1200">
                <a:solidFill>
                  <a:schemeClr val="tx1"/>
                </a:solidFill>
                <a:latin typeface="+mn-lt"/>
                <a:ea typeface="+mn-ea"/>
                <a:cs typeface="+mn-cs"/>
              </a:defRPr>
            </a:lvl1pPr>
            <a:lvl2pPr marL="274320" indent="-194310" algn="ctr"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2pPr>
            <a:lvl3pPr marL="651510" indent="-194310" algn="ctr" defTabSz="914400" rtl="0" eaLnBrk="1" latinLnBrk="0" hangingPunct="1">
              <a:lnSpc>
                <a:spcPct val="90000"/>
              </a:lnSpc>
              <a:spcBef>
                <a:spcPts val="500"/>
              </a:spcBef>
              <a:buFont typeface="Arial" charset="0"/>
              <a:buChar char="•"/>
              <a:defRPr sz="1600" kern="1200">
                <a:solidFill>
                  <a:schemeClr val="tx1"/>
                </a:solidFill>
                <a:latin typeface="+mn-lt"/>
                <a:ea typeface="+mn-ea"/>
                <a:cs typeface="+mn-cs"/>
              </a:defRPr>
            </a:lvl3pPr>
            <a:lvl4pPr marL="1291590" indent="-194310" algn="ctr" defTabSz="914400" rtl="0" eaLnBrk="1" latinLnBrk="0" hangingPunct="1">
              <a:lnSpc>
                <a:spcPct val="90000"/>
              </a:lnSpc>
              <a:spcBef>
                <a:spcPts val="500"/>
              </a:spcBef>
              <a:buFont typeface="Arial" charset="0"/>
              <a:buChar char="•"/>
              <a:defRPr sz="1400" kern="1200">
                <a:solidFill>
                  <a:schemeClr val="tx1"/>
                </a:solidFill>
                <a:latin typeface="+mn-lt"/>
                <a:ea typeface="+mn-ea"/>
                <a:cs typeface="+mn-cs"/>
              </a:defRPr>
            </a:lvl4pPr>
            <a:lvl5pPr marL="1634490" indent="-171450" algn="ctr" defTabSz="914400" rtl="0" eaLnBrk="1" latinLnBrk="0" hangingPunct="1">
              <a:lnSpc>
                <a:spcPct val="90000"/>
              </a:lnSpc>
              <a:spcBef>
                <a:spcPts val="500"/>
              </a:spcBef>
              <a:buFont typeface="Arial"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indent="-342900" algn="l">
              <a:lnSpc>
                <a:spcPct val="100000"/>
              </a:lnSpc>
              <a:buFont typeface="Wingdings" pitchFamily="2" charset="2"/>
              <a:buChar char="Ø"/>
            </a:pPr>
            <a:r>
              <a:rPr lang="en-US" sz="2400" dirty="0">
                <a:solidFill>
                  <a:srgbClr val="FFC000"/>
                </a:solidFill>
              </a:rPr>
              <a:t>Relevant to regional applications such as loop currents, Arctic environment, …</a:t>
            </a:r>
          </a:p>
          <a:p>
            <a:pPr marL="342900" indent="-342900" algn="l">
              <a:lnSpc>
                <a:spcPct val="100000"/>
              </a:lnSpc>
              <a:buFont typeface="Wingdings" pitchFamily="2" charset="2"/>
              <a:buChar char="Ø"/>
            </a:pPr>
            <a:r>
              <a:rPr lang="en-US" sz="2400" dirty="0">
                <a:solidFill>
                  <a:srgbClr val="FFC000"/>
                </a:solidFill>
              </a:rPr>
              <a:t>Dependence of ocean analyses on satellite altimetry observations (JASONs, IceSat2, …), Sentinel-6 Michael </a:t>
            </a:r>
            <a:r>
              <a:rPr lang="en-US" sz="2400" dirty="0" err="1">
                <a:solidFill>
                  <a:srgbClr val="FFC000"/>
                </a:solidFill>
              </a:rPr>
              <a:t>Freilich</a:t>
            </a:r>
            <a:r>
              <a:rPr lang="en-US" sz="2400" dirty="0">
                <a:solidFill>
                  <a:srgbClr val="FFC000"/>
                </a:solidFill>
              </a:rPr>
              <a:t>   </a:t>
            </a:r>
          </a:p>
          <a:p>
            <a:pPr marL="342900" indent="-342900" algn="l">
              <a:lnSpc>
                <a:spcPct val="100000"/>
              </a:lnSpc>
              <a:buFont typeface="Wingdings" pitchFamily="2" charset="2"/>
              <a:buChar char="Ø"/>
            </a:pPr>
            <a:r>
              <a:rPr lang="en-US" sz="2400" dirty="0">
                <a:solidFill>
                  <a:srgbClr val="FFC000"/>
                </a:solidFill>
              </a:rPr>
              <a:t>Alignment to NASA missions, such as SMAP, PACE, SWOT, …  </a:t>
            </a:r>
          </a:p>
        </p:txBody>
      </p:sp>
    </p:spTree>
    <p:extLst>
      <p:ext uri="{BB962C8B-B14F-4D97-AF65-F5344CB8AC3E}">
        <p14:creationId xmlns:p14="http://schemas.microsoft.com/office/powerpoint/2010/main" val="2112565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10515600" cy="673100"/>
          </a:xfrm>
        </p:spPr>
        <p:txBody>
          <a:bodyPr>
            <a:normAutofit/>
          </a:bodyPr>
          <a:lstStyle/>
          <a:p>
            <a:r>
              <a:rPr lang="en-US" dirty="0">
                <a:solidFill>
                  <a:srgbClr val="728A63"/>
                </a:solidFill>
              </a:rPr>
              <a:t>Improving Representation of Loop Current in GEOS-S2S</a:t>
            </a:r>
          </a:p>
        </p:txBody>
      </p:sp>
      <p:sp>
        <p:nvSpPr>
          <p:cNvPr id="10" name="Text Placeholder 2">
            <a:extLst>
              <a:ext uri="{FF2B5EF4-FFF2-40B4-BE49-F238E27FC236}">
                <a16:creationId xmlns:a16="http://schemas.microsoft.com/office/drawing/2014/main" id="{467026BE-80D9-E543-A662-037807F49F01}"/>
              </a:ext>
            </a:extLst>
          </p:cNvPr>
          <p:cNvSpPr>
            <a:spLocks noGrp="1"/>
          </p:cNvSpPr>
          <p:nvPr>
            <p:ph type="body" sz="quarter" idx="13"/>
          </p:nvPr>
        </p:nvSpPr>
        <p:spPr>
          <a:xfrm>
            <a:off x="515711" y="5289778"/>
            <a:ext cx="11186432" cy="1034822"/>
          </a:xfrm>
        </p:spPr>
        <p:txBody>
          <a:bodyPr>
            <a:normAutofit fontScale="92500" lnSpcReduction="10000"/>
          </a:bodyPr>
          <a:lstStyle/>
          <a:p>
            <a:pPr>
              <a:lnSpc>
                <a:spcPct val="100000"/>
              </a:lnSpc>
            </a:pPr>
            <a:r>
              <a:rPr lang="en-US" dirty="0"/>
              <a:t>Loop currents and the overall boundary current structure are rendered more sharply with the increased (25-km) resolution in the MOM-5 ocean component in Version 3 of GEOS-S2S. </a:t>
            </a:r>
          </a:p>
          <a:p>
            <a:pPr>
              <a:lnSpc>
                <a:spcPct val="100000"/>
              </a:lnSpc>
            </a:pPr>
            <a:r>
              <a:rPr lang="en-US" dirty="0"/>
              <a:t>The example shown is the surface current speed for April 2014. </a:t>
            </a:r>
          </a:p>
        </p:txBody>
      </p:sp>
      <p:grpSp>
        <p:nvGrpSpPr>
          <p:cNvPr id="14" name="Group 13">
            <a:extLst>
              <a:ext uri="{FF2B5EF4-FFF2-40B4-BE49-F238E27FC236}">
                <a16:creationId xmlns:a16="http://schemas.microsoft.com/office/drawing/2014/main" id="{9915E873-04F9-8F4C-A7CF-1BEC46CAC538}"/>
              </a:ext>
            </a:extLst>
          </p:cNvPr>
          <p:cNvGrpSpPr/>
          <p:nvPr/>
        </p:nvGrpSpPr>
        <p:grpSpPr>
          <a:xfrm>
            <a:off x="397329" y="1534885"/>
            <a:ext cx="11397343" cy="3597662"/>
            <a:chOff x="397329" y="1534885"/>
            <a:chExt cx="11397343" cy="3597662"/>
          </a:xfrm>
        </p:grpSpPr>
        <p:sp>
          <p:nvSpPr>
            <p:cNvPr id="13" name="Rectangle 12">
              <a:extLst>
                <a:ext uri="{FF2B5EF4-FFF2-40B4-BE49-F238E27FC236}">
                  <a16:creationId xmlns:a16="http://schemas.microsoft.com/office/drawing/2014/main" id="{AA1A6C64-1705-2B41-A33A-60CEEA2FF830}"/>
                </a:ext>
              </a:extLst>
            </p:cNvPr>
            <p:cNvSpPr/>
            <p:nvPr/>
          </p:nvSpPr>
          <p:spPr>
            <a:xfrm>
              <a:off x="397329" y="1534885"/>
              <a:ext cx="11397343" cy="3597661"/>
            </a:xfrm>
            <a:prstGeom prst="rect">
              <a:avLst/>
            </a:prstGeom>
            <a:solidFill>
              <a:schemeClr val="bg1"/>
            </a:solidFill>
            <a:ln w="57150">
              <a:solidFill>
                <a:srgbClr val="728A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3998C761-6404-C941-94A7-19DCC3EF9CBF}"/>
                </a:ext>
              </a:extLst>
            </p:cNvPr>
            <p:cNvGrpSpPr/>
            <p:nvPr/>
          </p:nvGrpSpPr>
          <p:grpSpPr>
            <a:xfrm>
              <a:off x="497155" y="2389347"/>
              <a:ext cx="11197689" cy="2743200"/>
              <a:chOff x="221090" y="2166596"/>
              <a:chExt cx="11197689" cy="2743200"/>
            </a:xfrm>
          </p:grpSpPr>
          <p:pic>
            <p:nvPicPr>
              <p:cNvPr id="5" name="Picture 4">
                <a:extLst>
                  <a:ext uri="{FF2B5EF4-FFF2-40B4-BE49-F238E27FC236}">
                    <a16:creationId xmlns:a16="http://schemas.microsoft.com/office/drawing/2014/main" id="{FF76CC91-8B1C-2546-94BB-13BC73901B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090" y="2166596"/>
                <a:ext cx="4114800" cy="2743200"/>
              </a:xfrm>
              <a:prstGeom prst="rect">
                <a:avLst/>
              </a:prstGeom>
            </p:spPr>
          </p:pic>
          <p:pic>
            <p:nvPicPr>
              <p:cNvPr id="8" name="Picture 7">
                <a:extLst>
                  <a:ext uri="{FF2B5EF4-FFF2-40B4-BE49-F238E27FC236}">
                    <a16:creationId xmlns:a16="http://schemas.microsoft.com/office/drawing/2014/main" id="{4A2DF596-FFDD-534F-AFDB-A0D3BDEED2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8921" y="2166596"/>
                <a:ext cx="4114800" cy="2743200"/>
              </a:xfrm>
              <a:prstGeom prst="rect">
                <a:avLst/>
              </a:prstGeom>
            </p:spPr>
          </p:pic>
          <p:pic>
            <p:nvPicPr>
              <p:cNvPr id="9" name="Picture 8">
                <a:extLst>
                  <a:ext uri="{FF2B5EF4-FFF2-40B4-BE49-F238E27FC236}">
                    <a16:creationId xmlns:a16="http://schemas.microsoft.com/office/drawing/2014/main" id="{C2FDEB5B-432D-9D40-A56A-8A2E304957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03979" y="2166596"/>
                <a:ext cx="4114800" cy="2743200"/>
              </a:xfrm>
              <a:prstGeom prst="rect">
                <a:avLst/>
              </a:prstGeom>
            </p:spPr>
          </p:pic>
        </p:grpSp>
        <p:sp>
          <p:nvSpPr>
            <p:cNvPr id="4" name="TextBox 3">
              <a:extLst>
                <a:ext uri="{FF2B5EF4-FFF2-40B4-BE49-F238E27FC236}">
                  <a16:creationId xmlns:a16="http://schemas.microsoft.com/office/drawing/2014/main" id="{864CBB58-2F6C-8D47-91C9-D79F5A5E1E1B}"/>
                </a:ext>
              </a:extLst>
            </p:cNvPr>
            <p:cNvSpPr txBox="1"/>
            <p:nvPr/>
          </p:nvSpPr>
          <p:spPr>
            <a:xfrm>
              <a:off x="642257" y="1641930"/>
              <a:ext cx="3548742" cy="923330"/>
            </a:xfrm>
            <a:prstGeom prst="rect">
              <a:avLst/>
            </a:prstGeom>
            <a:solidFill>
              <a:schemeClr val="bg1"/>
            </a:solidFill>
            <a:ln>
              <a:noFill/>
            </a:ln>
          </p:spPr>
          <p:txBody>
            <a:bodyPr wrap="square" rtlCol="0">
              <a:spAutoFit/>
            </a:bodyPr>
            <a:lstStyle/>
            <a:p>
              <a:pPr algn="ctr"/>
              <a:r>
                <a:rPr lang="en-US" dirty="0">
                  <a:solidFill>
                    <a:srgbClr val="0E073D"/>
                  </a:solidFill>
                </a:rPr>
                <a:t>GEOS-S2S Version 2</a:t>
              </a:r>
            </a:p>
            <a:p>
              <a:pPr algn="ctr"/>
              <a:r>
                <a:rPr lang="en-US" dirty="0">
                  <a:solidFill>
                    <a:srgbClr val="0E073D"/>
                  </a:solidFill>
                </a:rPr>
                <a:t>MOM5 ocean (0.5ºL40)</a:t>
              </a:r>
            </a:p>
            <a:p>
              <a:pPr algn="ctr"/>
              <a:r>
                <a:rPr lang="en-US" dirty="0">
                  <a:solidFill>
                    <a:srgbClr val="0E073D"/>
                  </a:solidFill>
                </a:rPr>
                <a:t>In production since 11/2018</a:t>
              </a:r>
            </a:p>
          </p:txBody>
        </p:sp>
        <p:sp>
          <p:nvSpPr>
            <p:cNvPr id="11" name="TextBox 10">
              <a:extLst>
                <a:ext uri="{FF2B5EF4-FFF2-40B4-BE49-F238E27FC236}">
                  <a16:creationId xmlns:a16="http://schemas.microsoft.com/office/drawing/2014/main" id="{4BAA0D64-2B0B-1241-BAAF-6B6208246E84}"/>
                </a:ext>
              </a:extLst>
            </p:cNvPr>
            <p:cNvSpPr txBox="1"/>
            <p:nvPr/>
          </p:nvSpPr>
          <p:spPr>
            <a:xfrm>
              <a:off x="4191002" y="1641930"/>
              <a:ext cx="3548742" cy="923330"/>
            </a:xfrm>
            <a:prstGeom prst="rect">
              <a:avLst/>
            </a:prstGeom>
            <a:solidFill>
              <a:schemeClr val="bg1"/>
            </a:solidFill>
            <a:ln>
              <a:noFill/>
            </a:ln>
          </p:spPr>
          <p:txBody>
            <a:bodyPr wrap="square" rtlCol="0">
              <a:spAutoFit/>
            </a:bodyPr>
            <a:lstStyle/>
            <a:p>
              <a:pPr algn="ctr"/>
              <a:r>
                <a:rPr lang="en-US" dirty="0">
                  <a:solidFill>
                    <a:srgbClr val="0E073D"/>
                  </a:solidFill>
                </a:rPr>
                <a:t>GEOS-S2S Version 3</a:t>
              </a:r>
            </a:p>
            <a:p>
              <a:pPr algn="ctr"/>
              <a:r>
                <a:rPr lang="en-US" dirty="0">
                  <a:solidFill>
                    <a:srgbClr val="0E073D"/>
                  </a:solidFill>
                </a:rPr>
                <a:t>MOM5 ocean (0.25ºL50)</a:t>
              </a:r>
            </a:p>
            <a:p>
              <a:pPr algn="ctr"/>
              <a:r>
                <a:rPr lang="en-US" dirty="0">
                  <a:solidFill>
                    <a:srgbClr val="0E073D"/>
                  </a:solidFill>
                </a:rPr>
                <a:t>Distribution starts ~3/2022</a:t>
              </a:r>
            </a:p>
          </p:txBody>
        </p:sp>
        <p:sp>
          <p:nvSpPr>
            <p:cNvPr id="12" name="TextBox 11">
              <a:extLst>
                <a:ext uri="{FF2B5EF4-FFF2-40B4-BE49-F238E27FC236}">
                  <a16:creationId xmlns:a16="http://schemas.microsoft.com/office/drawing/2014/main" id="{E9EAD8F7-B171-9042-A4DC-34DBFF140AB0}"/>
                </a:ext>
              </a:extLst>
            </p:cNvPr>
            <p:cNvSpPr txBox="1"/>
            <p:nvPr/>
          </p:nvSpPr>
          <p:spPr>
            <a:xfrm>
              <a:off x="7717969" y="1652816"/>
              <a:ext cx="3548742" cy="892552"/>
            </a:xfrm>
            <a:prstGeom prst="rect">
              <a:avLst/>
            </a:prstGeom>
            <a:solidFill>
              <a:schemeClr val="bg1"/>
            </a:solidFill>
            <a:ln>
              <a:noFill/>
            </a:ln>
          </p:spPr>
          <p:txBody>
            <a:bodyPr wrap="square" rtlCol="0">
              <a:spAutoFit/>
            </a:bodyPr>
            <a:lstStyle/>
            <a:p>
              <a:pPr algn="ctr"/>
              <a:r>
                <a:rPr lang="en-US">
                  <a:solidFill>
                    <a:srgbClr val="0E073D"/>
                  </a:solidFill>
                </a:rPr>
                <a:t>OSCAR</a:t>
              </a:r>
              <a:endParaRPr lang="en-US" dirty="0">
                <a:solidFill>
                  <a:srgbClr val="0E073D"/>
                </a:solidFill>
              </a:endParaRPr>
            </a:p>
            <a:p>
              <a:pPr algn="ctr"/>
              <a:r>
                <a:rPr lang="en-US" dirty="0">
                  <a:solidFill>
                    <a:srgbClr val="0E073D"/>
                  </a:solidFill>
                </a:rPr>
                <a:t>Direct surface analysis</a:t>
              </a:r>
            </a:p>
            <a:p>
              <a:pPr algn="ctr"/>
              <a:r>
                <a:rPr lang="en-US" sz="1600" dirty="0">
                  <a:solidFill>
                    <a:srgbClr val="0E073D"/>
                  </a:solidFill>
                </a:rPr>
                <a:t>https://</a:t>
              </a:r>
              <a:r>
                <a:rPr lang="en-US" sz="1600" dirty="0" err="1">
                  <a:solidFill>
                    <a:srgbClr val="0E073D"/>
                  </a:solidFill>
                </a:rPr>
                <a:t>www.esr.org</a:t>
              </a:r>
              <a:r>
                <a:rPr lang="en-US" sz="1600" dirty="0">
                  <a:solidFill>
                    <a:srgbClr val="0E073D"/>
                  </a:solidFill>
                </a:rPr>
                <a:t>/research/</a:t>
              </a:r>
              <a:r>
                <a:rPr lang="en-US" sz="1600" dirty="0" err="1">
                  <a:solidFill>
                    <a:srgbClr val="0E073D"/>
                  </a:solidFill>
                </a:rPr>
                <a:t>oscar</a:t>
              </a:r>
              <a:endParaRPr lang="en-US" sz="1600" dirty="0">
                <a:solidFill>
                  <a:srgbClr val="0E073D"/>
                </a:solidFill>
              </a:endParaRPr>
            </a:p>
          </p:txBody>
        </p:sp>
      </p:grpSp>
    </p:spTree>
    <p:extLst>
      <p:ext uri="{BB962C8B-B14F-4D97-AF65-F5344CB8AC3E}">
        <p14:creationId xmlns:p14="http://schemas.microsoft.com/office/powerpoint/2010/main" val="1802078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ap of the area&#10;&#10;Description automatically generated with low confidence">
            <a:extLst>
              <a:ext uri="{FF2B5EF4-FFF2-40B4-BE49-F238E27FC236}">
                <a16:creationId xmlns:a16="http://schemas.microsoft.com/office/drawing/2014/main" id="{43569FB8-D161-A742-B32C-8F4771305CA8}"/>
              </a:ext>
            </a:extLst>
          </p:cNvPr>
          <p:cNvPicPr>
            <a:picLocks noChangeAspect="1"/>
          </p:cNvPicPr>
          <p:nvPr/>
        </p:nvPicPr>
        <p:blipFill rotWithShape="1">
          <a:blip r:embed="rId3"/>
          <a:srcRect l="15" r="20911"/>
          <a:stretch/>
        </p:blipFill>
        <p:spPr>
          <a:xfrm>
            <a:off x="0" y="0"/>
            <a:ext cx="12192768" cy="6858432"/>
          </a:xfrm>
          <a:prstGeom prst="rect">
            <a:avLst/>
          </a:prstGeom>
        </p:spPr>
      </p:pic>
      <p:sp>
        <p:nvSpPr>
          <p:cNvPr id="2" name="Title 1"/>
          <p:cNvSpPr>
            <a:spLocks noGrp="1"/>
          </p:cNvSpPr>
          <p:nvPr>
            <p:ph type="title"/>
          </p:nvPr>
        </p:nvSpPr>
        <p:spPr>
          <a:xfrm>
            <a:off x="4963886" y="533399"/>
            <a:ext cx="7141028" cy="729343"/>
          </a:xfrm>
        </p:spPr>
        <p:txBody>
          <a:bodyPr/>
          <a:lstStyle/>
          <a:p>
            <a:r>
              <a:rPr lang="en-US" dirty="0">
                <a:solidFill>
                  <a:schemeClr val="accent4"/>
                </a:solidFill>
              </a:rPr>
              <a:t>High Resolution Coupled Simulation</a:t>
            </a:r>
          </a:p>
        </p:txBody>
      </p:sp>
      <p:sp>
        <p:nvSpPr>
          <p:cNvPr id="3" name="Text Placeholder 2"/>
          <p:cNvSpPr>
            <a:spLocks noGrp="1"/>
          </p:cNvSpPr>
          <p:nvPr>
            <p:ph type="body" sz="quarter" idx="13"/>
          </p:nvPr>
        </p:nvSpPr>
        <p:spPr>
          <a:xfrm>
            <a:off x="5442857" y="1382487"/>
            <a:ext cx="6258605" cy="2514599"/>
          </a:xfrm>
        </p:spPr>
        <p:txBody>
          <a:bodyPr>
            <a:normAutofit/>
          </a:bodyPr>
          <a:lstStyle/>
          <a:p>
            <a:pPr algn="l">
              <a:lnSpc>
                <a:spcPct val="100000"/>
              </a:lnSpc>
            </a:pPr>
            <a:r>
              <a:rPr lang="en-US" sz="2400" dirty="0"/>
              <a:t>Exploring high-resolution global coupling:</a:t>
            </a:r>
          </a:p>
          <a:p>
            <a:pPr marL="342900" indent="-342900" algn="l">
              <a:lnSpc>
                <a:spcPct val="100000"/>
              </a:lnSpc>
              <a:buFont typeface="Arial" panose="020B0604020202020204" pitchFamily="34" charset="0"/>
              <a:buChar char="•"/>
            </a:pPr>
            <a:r>
              <a:rPr lang="en-US" sz="2400" dirty="0"/>
              <a:t>GEOS Atmosphere (c1440: ~7km)</a:t>
            </a:r>
          </a:p>
          <a:p>
            <a:pPr marL="342900" indent="-342900" algn="l">
              <a:lnSpc>
                <a:spcPct val="100000"/>
              </a:lnSpc>
              <a:buFont typeface="Arial" panose="020B0604020202020204" pitchFamily="34" charset="0"/>
              <a:buChar char="•"/>
            </a:pPr>
            <a:r>
              <a:rPr lang="en-US" sz="2400" dirty="0"/>
              <a:t>ECCO Ocean (llc2160: ~4km)</a:t>
            </a:r>
          </a:p>
          <a:p>
            <a:pPr algn="l">
              <a:lnSpc>
                <a:spcPct val="100000"/>
              </a:lnSpc>
            </a:pPr>
            <a:r>
              <a:rPr lang="en-US" sz="2400" dirty="0"/>
              <a:t>A tool to explore regional feedbacks in the global environment</a:t>
            </a:r>
          </a:p>
          <a:p>
            <a:pPr marL="342900" indent="-342900" algn="l">
              <a:lnSpc>
                <a:spcPct val="100000"/>
              </a:lnSpc>
              <a:buFont typeface="Arial" panose="020B0604020202020204" pitchFamily="34" charset="0"/>
              <a:buChar char="•"/>
            </a:pPr>
            <a:endParaRPr lang="en-US" sz="2400" dirty="0"/>
          </a:p>
          <a:p>
            <a:pPr marL="342900" indent="-342900" algn="l">
              <a:lnSpc>
                <a:spcPct val="100000"/>
              </a:lnSpc>
              <a:buFont typeface="Arial" panose="020B0604020202020204" pitchFamily="34" charset="0"/>
              <a:buChar char="•"/>
            </a:pPr>
            <a:endParaRPr lang="en-US" sz="2400" dirty="0"/>
          </a:p>
        </p:txBody>
      </p:sp>
      <p:sp>
        <p:nvSpPr>
          <p:cNvPr id="7" name="TextBox 6">
            <a:extLst>
              <a:ext uri="{FF2B5EF4-FFF2-40B4-BE49-F238E27FC236}">
                <a16:creationId xmlns:a16="http://schemas.microsoft.com/office/drawing/2014/main" id="{3760E487-5537-8E41-BBCE-EDC77BA04F82}"/>
              </a:ext>
            </a:extLst>
          </p:cNvPr>
          <p:cNvSpPr txBox="1"/>
          <p:nvPr/>
        </p:nvSpPr>
        <p:spPr>
          <a:xfrm>
            <a:off x="5225143" y="4125686"/>
            <a:ext cx="6879771" cy="584775"/>
          </a:xfrm>
          <a:prstGeom prst="rect">
            <a:avLst/>
          </a:prstGeom>
          <a:noFill/>
        </p:spPr>
        <p:txBody>
          <a:bodyPr wrap="square" rtlCol="0">
            <a:spAutoFit/>
          </a:bodyPr>
          <a:lstStyle/>
          <a:p>
            <a:r>
              <a:rPr lang="en-US" sz="1600" dirty="0"/>
              <a:t>Modeling: Andrea </a:t>
            </a:r>
            <a:r>
              <a:rPr lang="en-US" sz="1600" dirty="0" err="1"/>
              <a:t>Molod</a:t>
            </a:r>
            <a:r>
              <a:rPr lang="en-US" sz="1600" dirty="0"/>
              <a:t> (GMAO), Dimitris </a:t>
            </a:r>
            <a:r>
              <a:rPr lang="en-US" sz="1600" dirty="0" err="1"/>
              <a:t>Menemenlis</a:t>
            </a:r>
            <a:r>
              <a:rPr lang="en-US" sz="1600" dirty="0"/>
              <a:t> (JPL), and team </a:t>
            </a:r>
          </a:p>
          <a:p>
            <a:r>
              <a:rPr lang="en-US" sz="1600" dirty="0"/>
              <a:t>Image/Animation: NAS Visualization Group </a:t>
            </a:r>
          </a:p>
        </p:txBody>
      </p:sp>
    </p:spTree>
    <p:extLst>
      <p:ext uri="{BB962C8B-B14F-4D97-AF65-F5344CB8AC3E}">
        <p14:creationId xmlns:p14="http://schemas.microsoft.com/office/powerpoint/2010/main" val="3774299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10515600" cy="673100"/>
          </a:xfrm>
        </p:spPr>
        <p:txBody>
          <a:bodyPr/>
          <a:lstStyle/>
          <a:p>
            <a:r>
              <a:rPr lang="en-US" dirty="0">
                <a:solidFill>
                  <a:srgbClr val="728A63"/>
                </a:solidFill>
              </a:rPr>
              <a:t>Earth System Feedbacks: Water Input from Mississippi</a:t>
            </a:r>
          </a:p>
        </p:txBody>
      </p:sp>
      <p:sp>
        <p:nvSpPr>
          <p:cNvPr id="3" name="Text Placeholder 2"/>
          <p:cNvSpPr>
            <a:spLocks noGrp="1"/>
          </p:cNvSpPr>
          <p:nvPr>
            <p:ph type="body" sz="quarter" idx="13"/>
          </p:nvPr>
        </p:nvSpPr>
        <p:spPr>
          <a:xfrm>
            <a:off x="8178795" y="1447119"/>
            <a:ext cx="3733801" cy="4594225"/>
          </a:xfrm>
        </p:spPr>
        <p:txBody>
          <a:bodyPr>
            <a:normAutofit fontScale="92500" lnSpcReduction="20000"/>
          </a:bodyPr>
          <a:lstStyle/>
          <a:p>
            <a:pPr marL="238125" indent="-227013" algn="l">
              <a:lnSpc>
                <a:spcPct val="100000"/>
              </a:lnSpc>
              <a:buFont typeface="Arial" panose="020B0604020202020204" pitchFamily="34" charset="0"/>
              <a:buChar char="•"/>
            </a:pPr>
            <a:r>
              <a:rPr lang="en-US" dirty="0"/>
              <a:t>Streamflow derived using gauge-corrected </a:t>
            </a:r>
            <a:r>
              <a:rPr lang="en-US" dirty="0" err="1"/>
              <a:t>precip</a:t>
            </a:r>
            <a:r>
              <a:rPr lang="en-US" dirty="0"/>
              <a:t>. from MERRA-2 reanalysis</a:t>
            </a:r>
          </a:p>
          <a:p>
            <a:pPr marL="238125" indent="-227013" algn="l">
              <a:lnSpc>
                <a:spcPct val="100000"/>
              </a:lnSpc>
              <a:buFont typeface="Arial" panose="020B0604020202020204" pitchFamily="34" charset="0"/>
              <a:buChar char="•"/>
            </a:pPr>
            <a:r>
              <a:rPr lang="en-US" dirty="0"/>
              <a:t>Invokes GMAO’s Catchment land model, with river routing module</a:t>
            </a:r>
          </a:p>
          <a:p>
            <a:pPr marL="238125" indent="-227013" algn="l">
              <a:lnSpc>
                <a:spcPct val="100000"/>
              </a:lnSpc>
              <a:buFont typeface="Arial" panose="020B0604020202020204" pitchFamily="34" charset="0"/>
              <a:buChar char="•"/>
            </a:pPr>
            <a:r>
              <a:rPr lang="en-US" dirty="0"/>
              <a:t>Aspects of interannual variations in annual stream flow captured, despite lack of model for regulation</a:t>
            </a:r>
          </a:p>
          <a:p>
            <a:pPr marL="238125" indent="-227013" algn="l">
              <a:lnSpc>
                <a:spcPct val="100000"/>
              </a:lnSpc>
              <a:buFont typeface="Arial" panose="020B0604020202020204" pitchFamily="34" charset="0"/>
              <a:buChar char="•"/>
            </a:pPr>
            <a:r>
              <a:rPr lang="en-US" dirty="0"/>
              <a:t>Development efforts will bring GPM precipitation and SMAP soil moisture into future GEOS </a:t>
            </a:r>
            <a:r>
              <a:rPr lang="en-US" dirty="0" err="1"/>
              <a:t>reanalyses</a:t>
            </a:r>
            <a:r>
              <a:rPr lang="en-US" dirty="0"/>
              <a:t>; plans to use river flow from SWOT (when launched) </a:t>
            </a:r>
          </a:p>
          <a:p>
            <a:pPr marL="342900" indent="-342900" algn="l">
              <a:lnSpc>
                <a:spcPct val="100000"/>
              </a:lnSpc>
              <a:buFont typeface="Arial" panose="020B0604020202020204" pitchFamily="34" charset="0"/>
              <a:buChar char="•"/>
            </a:pPr>
            <a:endParaRPr lang="en-US" dirty="0"/>
          </a:p>
        </p:txBody>
      </p:sp>
      <p:grpSp>
        <p:nvGrpSpPr>
          <p:cNvPr id="14" name="Group 13">
            <a:extLst>
              <a:ext uri="{FF2B5EF4-FFF2-40B4-BE49-F238E27FC236}">
                <a16:creationId xmlns:a16="http://schemas.microsoft.com/office/drawing/2014/main" id="{A0A30A93-9DB2-064E-A48E-6B230659CCA8}"/>
              </a:ext>
            </a:extLst>
          </p:cNvPr>
          <p:cNvGrpSpPr/>
          <p:nvPr/>
        </p:nvGrpSpPr>
        <p:grpSpPr>
          <a:xfrm>
            <a:off x="-409916" y="1223105"/>
            <a:ext cx="8637698" cy="4971731"/>
            <a:chOff x="-322828" y="1299307"/>
            <a:chExt cx="8637698" cy="4971731"/>
          </a:xfrm>
        </p:grpSpPr>
        <p:grpSp>
          <p:nvGrpSpPr>
            <p:cNvPr id="12" name="Group 11">
              <a:extLst>
                <a:ext uri="{FF2B5EF4-FFF2-40B4-BE49-F238E27FC236}">
                  <a16:creationId xmlns:a16="http://schemas.microsoft.com/office/drawing/2014/main" id="{BC18CD9F-FD0B-E24A-877B-3F93F9A3BA64}"/>
                </a:ext>
              </a:extLst>
            </p:cNvPr>
            <p:cNvGrpSpPr/>
            <p:nvPr/>
          </p:nvGrpSpPr>
          <p:grpSpPr>
            <a:xfrm>
              <a:off x="-322828" y="1299307"/>
              <a:ext cx="8637698" cy="4473022"/>
              <a:chOff x="-322828" y="1299307"/>
              <a:chExt cx="8637698" cy="4473022"/>
            </a:xfrm>
          </p:grpSpPr>
          <p:grpSp>
            <p:nvGrpSpPr>
              <p:cNvPr id="7" name="Group 6">
                <a:extLst>
                  <a:ext uri="{FF2B5EF4-FFF2-40B4-BE49-F238E27FC236}">
                    <a16:creationId xmlns:a16="http://schemas.microsoft.com/office/drawing/2014/main" id="{1961D861-A7AC-9A44-87E8-F71DCEE7B56A}"/>
                  </a:ext>
                </a:extLst>
              </p:cNvPr>
              <p:cNvGrpSpPr/>
              <p:nvPr/>
            </p:nvGrpSpPr>
            <p:grpSpPr>
              <a:xfrm>
                <a:off x="-322828" y="1299307"/>
                <a:ext cx="8494260" cy="3189996"/>
                <a:chOff x="2402342" y="969107"/>
                <a:chExt cx="8494260" cy="3189996"/>
              </a:xfrm>
            </p:grpSpPr>
            <p:sp>
              <p:nvSpPr>
                <p:cNvPr id="6" name="Rectangle 5">
                  <a:extLst>
                    <a:ext uri="{FF2B5EF4-FFF2-40B4-BE49-F238E27FC236}">
                      <a16:creationId xmlns:a16="http://schemas.microsoft.com/office/drawing/2014/main" id="{BA2F0BEB-0042-0840-AB4B-8222E2852B37}"/>
                    </a:ext>
                  </a:extLst>
                </p:cNvPr>
                <p:cNvSpPr/>
                <p:nvPr/>
              </p:nvSpPr>
              <p:spPr>
                <a:xfrm>
                  <a:off x="3145971" y="1206500"/>
                  <a:ext cx="7750629" cy="2777671"/>
                </a:xfrm>
                <a:prstGeom prst="rect">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E91D383-B887-AF42-8C5D-6B8DD12FE7A0}"/>
                    </a:ext>
                  </a:extLst>
                </p:cNvPr>
                <p:cNvPicPr>
                  <a:picLocks noChangeAspect="1"/>
                </p:cNvPicPr>
                <p:nvPr/>
              </p:nvPicPr>
              <p:blipFill rotWithShape="1">
                <a:blip r:embed="rId3">
                  <a:alphaModFix/>
                </a:blip>
                <a:srcRect l="46855"/>
                <a:stretch/>
              </p:blipFill>
              <p:spPr>
                <a:xfrm rot="16200000">
                  <a:off x="5054474" y="-1683025"/>
                  <a:ext cx="3189996" cy="8494260"/>
                </a:xfrm>
                <a:prstGeom prst="rect">
                  <a:avLst/>
                </a:prstGeom>
              </p:spPr>
            </p:pic>
          </p:grpSp>
          <p:sp>
            <p:nvSpPr>
              <p:cNvPr id="11" name="TextBox 10">
                <a:extLst>
                  <a:ext uri="{FF2B5EF4-FFF2-40B4-BE49-F238E27FC236}">
                    <a16:creationId xmlns:a16="http://schemas.microsoft.com/office/drawing/2014/main" id="{489CBFEE-DD1A-7D4F-9915-8A8CCCBB5A3B}"/>
                  </a:ext>
                </a:extLst>
              </p:cNvPr>
              <p:cNvSpPr txBox="1"/>
              <p:nvPr/>
            </p:nvSpPr>
            <p:spPr>
              <a:xfrm>
                <a:off x="217713" y="4572000"/>
                <a:ext cx="8097157" cy="1200329"/>
              </a:xfrm>
              <a:prstGeom prst="rect">
                <a:avLst/>
              </a:prstGeom>
              <a:noFill/>
            </p:spPr>
            <p:txBody>
              <a:bodyPr wrap="square" rtlCol="0">
                <a:spAutoFit/>
              </a:bodyPr>
              <a:lstStyle/>
              <a:p>
                <a:pPr algn="ctr"/>
                <a:r>
                  <a:rPr lang="en-US" dirty="0">
                    <a:solidFill>
                      <a:srgbClr val="FFC000"/>
                    </a:solidFill>
                  </a:rPr>
                  <a:t>Streamflow computed from the GMAO’s Catchment land model, driven by precipitation (etc.) from MERRA-2 reanalysis.  Human impacts (flow regulation) that impact the observed flow are not included in the computation. </a:t>
                </a:r>
              </a:p>
              <a:p>
                <a:pPr algn="ctr"/>
                <a:r>
                  <a:rPr lang="en-US" dirty="0">
                    <a:solidFill>
                      <a:srgbClr val="FFC000"/>
                    </a:solidFill>
                  </a:rPr>
                  <a:t>These impacts will be needed to improve accuracy of coupled predictions.</a:t>
                </a:r>
              </a:p>
            </p:txBody>
          </p:sp>
        </p:grpSp>
        <p:sp>
          <p:nvSpPr>
            <p:cNvPr id="13" name="TextBox 12">
              <a:extLst>
                <a:ext uri="{FF2B5EF4-FFF2-40B4-BE49-F238E27FC236}">
                  <a16:creationId xmlns:a16="http://schemas.microsoft.com/office/drawing/2014/main" id="{1E40F253-F9B8-A349-8A52-56ED181FC0F6}"/>
                </a:ext>
              </a:extLst>
            </p:cNvPr>
            <p:cNvSpPr txBox="1"/>
            <p:nvPr/>
          </p:nvSpPr>
          <p:spPr>
            <a:xfrm>
              <a:off x="217713" y="5932484"/>
              <a:ext cx="8097156" cy="338554"/>
            </a:xfrm>
            <a:prstGeom prst="rect">
              <a:avLst/>
            </a:prstGeom>
            <a:noFill/>
          </p:spPr>
          <p:txBody>
            <a:bodyPr wrap="square" rtlCol="0">
              <a:spAutoFit/>
            </a:bodyPr>
            <a:lstStyle/>
            <a:p>
              <a:pPr algn="ctr"/>
              <a:r>
                <a:rPr lang="en-US" sz="1600" dirty="0"/>
                <a:t>Analysis and image from </a:t>
              </a:r>
              <a:r>
                <a:rPr lang="en-US" sz="1600" dirty="0" err="1"/>
                <a:t>Sarith</a:t>
              </a:r>
              <a:r>
                <a:rPr lang="en-US" sz="1600" dirty="0"/>
                <a:t> </a:t>
              </a:r>
              <a:r>
                <a:rPr lang="en-US" sz="1600" dirty="0" err="1"/>
                <a:t>Mahanama</a:t>
              </a:r>
              <a:r>
                <a:rPr lang="en-US" sz="1600" dirty="0"/>
                <a:t> and Randy </a:t>
              </a:r>
              <a:r>
                <a:rPr lang="en-US" sz="1600" dirty="0" err="1"/>
                <a:t>Koster</a:t>
              </a:r>
              <a:r>
                <a:rPr lang="en-US" sz="1600" dirty="0"/>
                <a:t> (NASA GMAO)</a:t>
              </a:r>
            </a:p>
          </p:txBody>
        </p:sp>
      </p:grpSp>
    </p:spTree>
    <p:extLst>
      <p:ext uri="{BB962C8B-B14F-4D97-AF65-F5344CB8AC3E}">
        <p14:creationId xmlns:p14="http://schemas.microsoft.com/office/powerpoint/2010/main" val="631722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10515600" cy="673100"/>
          </a:xfrm>
        </p:spPr>
        <p:txBody>
          <a:bodyPr/>
          <a:lstStyle/>
          <a:p>
            <a:r>
              <a:rPr lang="en-US" dirty="0">
                <a:solidFill>
                  <a:srgbClr val="728A63"/>
                </a:solidFill>
              </a:rPr>
              <a:t>Summary and Outlook for Coupled GEOS Systems</a:t>
            </a:r>
          </a:p>
        </p:txBody>
      </p:sp>
      <p:sp>
        <p:nvSpPr>
          <p:cNvPr id="3" name="Text Placeholder 2"/>
          <p:cNvSpPr>
            <a:spLocks noGrp="1"/>
          </p:cNvSpPr>
          <p:nvPr>
            <p:ph type="body" sz="quarter" idx="13"/>
          </p:nvPr>
        </p:nvSpPr>
        <p:spPr>
          <a:xfrm>
            <a:off x="657225" y="1490663"/>
            <a:ext cx="11044237" cy="4594225"/>
          </a:xfrm>
        </p:spPr>
        <p:txBody>
          <a:bodyPr>
            <a:normAutofit/>
          </a:bodyPr>
          <a:lstStyle/>
          <a:p>
            <a:pPr marL="342900" indent="-342900" algn="l">
              <a:lnSpc>
                <a:spcPct val="100000"/>
              </a:lnSpc>
              <a:buFont typeface="Wingdings" pitchFamily="2" charset="2"/>
              <a:buChar char="Ø"/>
            </a:pPr>
            <a:r>
              <a:rPr lang="en-US" dirty="0"/>
              <a:t>Emerging versions of GEOS-S2S begin to capture loop currents – high-resolution coupled models capture finer features and their interactions</a:t>
            </a:r>
          </a:p>
          <a:p>
            <a:pPr marL="342900" indent="-342900" algn="l">
              <a:lnSpc>
                <a:spcPct val="100000"/>
              </a:lnSpc>
              <a:buFont typeface="Wingdings" pitchFamily="2" charset="2"/>
              <a:buChar char="Ø"/>
            </a:pPr>
            <a:r>
              <a:rPr lang="en-US" dirty="0"/>
              <a:t>Natural coupling between ocean-atmosphere and land-ocean is represented in GEOS models and constrained by observations</a:t>
            </a:r>
          </a:p>
          <a:p>
            <a:pPr marL="650875" lvl="2" indent="-250825" algn="l">
              <a:lnSpc>
                <a:spcPct val="100000"/>
              </a:lnSpc>
            </a:pPr>
            <a:r>
              <a:rPr lang="en-US" sz="2000" dirty="0"/>
              <a:t>Enhancement of “scale” (model resolution)</a:t>
            </a:r>
          </a:p>
          <a:p>
            <a:pPr marL="650875" lvl="2" indent="-250825" algn="l">
              <a:lnSpc>
                <a:spcPct val="100000"/>
              </a:lnSpc>
            </a:pPr>
            <a:r>
              <a:rPr lang="en-US" sz="2000" dirty="0"/>
              <a:t>Expansion of complexity (coupled model processes)</a:t>
            </a:r>
          </a:p>
          <a:p>
            <a:pPr marL="650875" lvl="2" indent="-250825" algn="l">
              <a:lnSpc>
                <a:spcPct val="100000"/>
              </a:lnSpc>
            </a:pPr>
            <a:r>
              <a:rPr lang="en-US" sz="2000" dirty="0"/>
              <a:t>Introduction of new types of observations (physical/chemical/biological constraints)</a:t>
            </a:r>
          </a:p>
          <a:p>
            <a:pPr marL="342900" indent="-342900" algn="l">
              <a:lnSpc>
                <a:spcPct val="100000"/>
              </a:lnSpc>
              <a:buFont typeface="Wingdings" pitchFamily="2" charset="2"/>
              <a:buChar char="Ø"/>
            </a:pPr>
            <a:r>
              <a:rPr lang="en-US" dirty="0"/>
              <a:t>Representing “human impacts” (such as regulated water flow) on Earth system analysis and prediction is a major challenge for accurate coupling:</a:t>
            </a:r>
          </a:p>
          <a:p>
            <a:pPr marL="693738" lvl="2" indent="-293688" algn="l">
              <a:lnSpc>
                <a:spcPct val="100000"/>
              </a:lnSpc>
              <a:buFont typeface="Arial" panose="020B0604020202020204" pitchFamily="34" charset="0"/>
              <a:buChar char="•"/>
            </a:pPr>
            <a:r>
              <a:rPr lang="en-US" sz="1800" dirty="0"/>
              <a:t>Analysis/reanalysis – careful book-keeping can suffice</a:t>
            </a:r>
          </a:p>
          <a:p>
            <a:pPr marL="693738" lvl="2" indent="-293688" algn="l">
              <a:lnSpc>
                <a:spcPct val="100000"/>
              </a:lnSpc>
              <a:buFont typeface="Arial" panose="020B0604020202020204" pitchFamily="34" charset="0"/>
              <a:buChar char="•"/>
            </a:pPr>
            <a:r>
              <a:rPr lang="en-US" sz="1800" dirty="0"/>
              <a:t>Prediction – need to model the trigger processes </a:t>
            </a:r>
          </a:p>
        </p:txBody>
      </p:sp>
    </p:spTree>
    <p:extLst>
      <p:ext uri="{BB962C8B-B14F-4D97-AF65-F5344CB8AC3E}">
        <p14:creationId xmlns:p14="http://schemas.microsoft.com/office/powerpoint/2010/main" val="423728937"/>
      </p:ext>
    </p:extLst>
  </p:cSld>
  <p:clrMapOvr>
    <a:masterClrMapping/>
  </p:clrMapOvr>
</p:sld>
</file>

<file path=ppt/theme/theme1.xml><?xml version="1.0" encoding="utf-8"?>
<a:theme xmlns:a="http://schemas.openxmlformats.org/drawingml/2006/main" name="Office Theme">
  <a:themeElements>
    <a:clrScheme name="Custom 1">
      <a:dk1>
        <a:srgbClr val="FFFFFF"/>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21716</TotalTime>
  <Words>1059</Words>
  <Application>Microsoft Macintosh PowerPoint</Application>
  <PresentationFormat>Widescreen</PresentationFormat>
  <Paragraphs>84</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Wingdings</vt:lpstr>
      <vt:lpstr>Office Theme</vt:lpstr>
      <vt:lpstr>Coupled Analysis and Prediction with  NASA’s GEOS System</vt:lpstr>
      <vt:lpstr>NASA GMAO’s Goals in Earth System Analysis and Prediction </vt:lpstr>
      <vt:lpstr>Topics to Discuss</vt:lpstr>
      <vt:lpstr>Improving Representation of Loop Current in GEOS-S2S</vt:lpstr>
      <vt:lpstr>High Resolution Coupled Simulation</vt:lpstr>
      <vt:lpstr>Earth System Feedbacks: Water Input from Mississippi</vt:lpstr>
      <vt:lpstr>Summary and Outlook for Coupled GEOS Systems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Sterling Spangler</dc:creator>
  <cp:lastModifiedBy>Weir, Heather (GSFC-610.1)[SCIENCE SYSTEMS AND APPLICATIONS INC]</cp:lastModifiedBy>
  <cp:revision>250</cp:revision>
  <dcterms:created xsi:type="dcterms:W3CDTF">2017-09-25T14:06:05Z</dcterms:created>
  <dcterms:modified xsi:type="dcterms:W3CDTF">2021-03-04T21:06:56Z</dcterms:modified>
</cp:coreProperties>
</file>