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60" r:id="rId5"/>
    <p:sldId id="261" r:id="rId6"/>
    <p:sldId id="265" r:id="rId7"/>
    <p:sldId id="268" r:id="rId8"/>
    <p:sldId id="256" r:id="rId9"/>
    <p:sldId id="267" r:id="rId10"/>
    <p:sldId id="257" r:id="rId11"/>
    <p:sldId id="258" r:id="rId12"/>
    <p:sldId id="270" r:id="rId13"/>
    <p:sldId id="280" r:id="rId14"/>
    <p:sldId id="271" r:id="rId15"/>
    <p:sldId id="262" r:id="rId16"/>
    <p:sldId id="272" r:id="rId17"/>
    <p:sldId id="275" r:id="rId18"/>
    <p:sldId id="274" r:id="rId19"/>
    <p:sldId id="276" r:id="rId20"/>
    <p:sldId id="278" r:id="rId21"/>
    <p:sldId id="279" r:id="rId22"/>
    <p:sldId id="259" r:id="rId23"/>
    <p:sldId id="282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s, Lopamudra (LARC-D307)[NATIONAL INSTITUTE OF AEROSPACE]" initials="DL(IOA" lastIdx="1" clrIdx="0">
    <p:extLst>
      <p:ext uri="{19B8F6BF-5375-455C-9EA6-DF929625EA0E}">
        <p15:presenceInfo xmlns:p15="http://schemas.microsoft.com/office/powerpoint/2012/main" userId="S::ldas@ndc.nasa.gov::25d86ffc-c763-42e7-a4b4-300a6bc0e2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63" d="100"/>
          <a:sy n="163" d="100"/>
        </p:scale>
        <p:origin x="180" y="-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D837F-9A90-47B5-81D3-CD0FC139A457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A1970-004D-425D-9295-11676B53D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0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71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41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0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25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16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31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38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58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94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BA1970-004D-425D-9295-11676B53D3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94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D6998-A196-48BE-B10F-2D6FA7DCF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4AFC29-17F7-40A6-AEE8-BD5CB65653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91DFC-0A58-4E12-BC17-D30453C1B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6A6C7-3344-465B-82D9-51E2395A1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22D5-6105-47A1-9521-3E5DAEBE0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4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7772C-6BED-4791-926C-6A2C0869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EDBD8-7BBF-476C-8219-83AA7A4D3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21F13-192E-490D-B263-AB12B556C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E3604-B89D-4120-BD23-9178EFDF2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95430-1A26-4402-9F65-81A7234DB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5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556DE-2C34-472C-AFE8-5DF25A3B4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F4393-2A45-4ED3-8284-FE1862C37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03503-56F5-4FA3-8BEF-FF98868CF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8EE02-DB5B-4484-928A-30B934574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DAB7E-F2FB-4B3B-BA1B-372DF295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66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A0B75-EE62-4DE7-9B0D-A959D843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BDD1-A512-4630-9BF4-16EE26B55D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F621D-8015-4438-9A8F-189F3B7BE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9F6433-D1DD-41A8-B7B2-1406FC90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93263-D11A-4A3D-BC8E-4A0E3186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2A956-A051-4F5B-88E9-3C8A1807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7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E3A5-DEC6-4168-A4FF-0316217C5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FB570-0ABF-45C6-974F-DBFA63655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16566E-536B-427E-8E8C-0258C13A0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BA20F-A25D-4B8D-8271-DA4B479E6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383C92-7C7C-4524-A2CB-C5137D8D98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ED66BD-9956-4560-A2D9-8936137F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163BAE-D6DA-4BF3-AFEB-10869EC80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D4A881-5762-42D2-9254-BD48292B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6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9E290-2F91-4F9C-8DDA-1EEB70C7F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34F25-3D3E-4340-8E73-AD5246AE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1993ED-059F-4F7F-B438-37704952D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D88BD-76D2-4CD3-AD79-7FA48159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7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DF6383-745A-4318-8D1D-EE4F37BA8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E2AD03-9136-459F-B5E6-318AFB4F2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42C86-A058-4003-B1F4-116CCF25E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5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32ED-4B3B-4F83-9CD8-555AD4D29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35E39-2A50-4173-B690-663CF3811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14A6D-5A03-4F13-97CD-2AE8E439D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C8332-F285-43D5-A74E-2C11CCF7B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18D27-5684-432A-9F80-1A9A764C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710E6-2DB0-4242-81BE-606714B9C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4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AC381-9482-4A0A-9923-C6A5C38A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E89BFD-2E40-49F4-B44C-A55316D5C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D55F0-7EC2-41F4-8273-B8484B975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75444-5AC0-4BC0-8D5E-293C33FA5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9E90B-BDA6-492E-8EC8-F82E5AFE2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B3D1CA-8D0D-422C-8033-CDFF8DAD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4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4498E-6E29-499B-8992-4F1B7AC57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EB0A56-BE21-4939-A2F7-3D8CBA582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1E3BA-9910-4470-82EA-C4CEE2B0E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FA6B7-A0E5-4669-B12A-F7FBD97E5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BC70C-1832-4353-ACDE-73FC2AA05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1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DC3E63-2AA2-4D1E-87EC-6289207929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120C5-5F7B-4DCC-BDC0-511706696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D5B9D-4E87-498D-BAB0-874E3F931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BA529-B3F0-4214-A9D6-F801E4677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981DD-F7D2-4E22-8731-3A9561E4B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9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FC86DE-126C-4FB9-B385-7D908C24B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917C2-3E35-4540-BFC5-B045AFB87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E9656-6D07-4E74-8D7B-F42882EE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FC7B9-B8B4-48ED-BEA0-A1201B935E99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2C2A2-7E17-4B57-A6B3-3A8A775C6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C90A6-0403-4D88-809D-9F9C9CF33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5B38F-DDA4-472B-BCB4-B3A7CAEFF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i.org/10.1117/12.864480" TargetMode="External"/><Relationship Id="rId4" Type="http://schemas.openxmlformats.org/officeDocument/2006/relationships/hyperlink" Target="https://doi.org/10.1007/s00425005009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2514/6.2011-3676" TargetMode="External"/><Relationship Id="rId5" Type="http://schemas.openxmlformats.org/officeDocument/2006/relationships/hyperlink" Target="http://www.materialstoday.com/biomaterials/news/selfcleaning-gecko-feet-inspire-micromanipulator/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doi.org/10.1504/IJNM.2010.029929" TargetMode="External"/><Relationship Id="rId4" Type="http://schemas.openxmlformats.org/officeDocument/2006/relationships/hyperlink" Target="https://doi.org/10.1016/j.jcis.2013.12.01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11249-017-0895-8" TargetMode="External"/><Relationship Id="rId5" Type="http://schemas.openxmlformats.org/officeDocument/2006/relationships/hyperlink" Target="https://doi.org/10.3762/bjnano.9.243" TargetMode="Externa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1249-017-0895-8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7/s11249-017-0895-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16/s1672-6529(13)60238-3" TargetMode="Externa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16/j.apsusc.2016.12.112" TargetMode="External"/><Relationship Id="rId4" Type="http://schemas.openxmlformats.org/officeDocument/2006/relationships/hyperlink" Target="https://doi.org/10.3390/mi504121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2/admt.201800638" TargetMode="External"/><Relationship Id="rId5" Type="http://schemas.openxmlformats.org/officeDocument/2006/relationships/hyperlink" Target="https://doi.org/10.1016/j.surfcoat.2017.01.061" TargetMode="Externa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17/12.2320555" TargetMode="External"/><Relationship Id="rId5" Type="http://schemas.openxmlformats.org/officeDocument/2006/relationships/hyperlink" Target="https://doi.org/10.1016/j.matpr.2019.12.067" TargetMode="Externa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16/j.triboint.2019.02.015" TargetMode="External"/><Relationship Id="rId4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3762/bjnano.9.243" TargetMode="External"/><Relationship Id="rId13" Type="http://schemas.openxmlformats.org/officeDocument/2006/relationships/hyperlink" Target="https://doi.org/10.1016/j.surfcoat.2017.01.061" TargetMode="External"/><Relationship Id="rId3" Type="http://schemas.openxmlformats.org/officeDocument/2006/relationships/hyperlink" Target="https://doi.org/10.1117/12.864480" TargetMode="External"/><Relationship Id="rId7" Type="http://schemas.openxmlformats.org/officeDocument/2006/relationships/hyperlink" Target="https://doi.org/10.1504/IJNM.2010.029929" TargetMode="External"/><Relationship Id="rId12" Type="http://schemas.openxmlformats.org/officeDocument/2006/relationships/hyperlink" Target="https://doi.org/10.1016/j.apsusc.2016.12.112" TargetMode="External"/><Relationship Id="rId17" Type="http://schemas.openxmlformats.org/officeDocument/2006/relationships/hyperlink" Target="https://doi.org/10.1016/j.triboint.2019.02.015" TargetMode="External"/><Relationship Id="rId2" Type="http://schemas.openxmlformats.org/officeDocument/2006/relationships/hyperlink" Target="https://doi.org/10.1007/s004250050096" TargetMode="External"/><Relationship Id="rId16" Type="http://schemas.openxmlformats.org/officeDocument/2006/relationships/hyperlink" Target="https://doi.org/10.1117/12.232055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jcis.2013.12.019" TargetMode="External"/><Relationship Id="rId11" Type="http://schemas.openxmlformats.org/officeDocument/2006/relationships/hyperlink" Target="https://doi.org/10.3390/mi5041219" TargetMode="External"/><Relationship Id="rId5" Type="http://schemas.openxmlformats.org/officeDocument/2006/relationships/hyperlink" Target="https://doi.org/10.2514/6.2011-3676" TargetMode="External"/><Relationship Id="rId15" Type="http://schemas.openxmlformats.org/officeDocument/2006/relationships/hyperlink" Target="https://doi.org/10.1016/j.matpr.2019.12.067" TargetMode="External"/><Relationship Id="rId10" Type="http://schemas.openxmlformats.org/officeDocument/2006/relationships/hyperlink" Target="https://doi.org/10.1016/s1672-6529(13)60238-3" TargetMode="External"/><Relationship Id="rId4" Type="http://schemas.openxmlformats.org/officeDocument/2006/relationships/hyperlink" Target="http://www.materialstoday.com/biomaterials/news/selfcleaning-gecko-feet-inspire-micromanipulator/" TargetMode="External"/><Relationship Id="rId9" Type="http://schemas.openxmlformats.org/officeDocument/2006/relationships/hyperlink" Target="https://doi.org/10.1007/s11249-017-0895-8" TargetMode="External"/><Relationship Id="rId14" Type="http://schemas.openxmlformats.org/officeDocument/2006/relationships/hyperlink" Target="https://doi.org/10.1002/admt.201800638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42EA-E6B6-4BF5-99F1-952C152C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25" y="803084"/>
            <a:ext cx="10515600" cy="165846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5300" b="1" dirty="0">
                <a:solidFill>
                  <a:schemeClr val="accent6">
                    <a:lumMod val="50000"/>
                  </a:schemeClr>
                </a:solidFill>
              </a:rPr>
              <a:t>Bio-inspired surface structures to mitigate interfacial particle adhesion and erosion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EC8658-E823-4685-9D5B-73337A10BA10}"/>
              </a:ext>
            </a:extLst>
          </p:cNvPr>
          <p:cNvSpPr/>
          <p:nvPr/>
        </p:nvSpPr>
        <p:spPr>
          <a:xfrm>
            <a:off x="491925" y="3608594"/>
            <a:ext cx="107721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270" algn="ctr"/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Lopamudra Das</a:t>
            </a:r>
            <a:r>
              <a:rPr lang="en-US" sz="2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1*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Samuel J.A. Hocker</a:t>
            </a:r>
            <a:r>
              <a:rPr lang="en-US" sz="2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Valerie L. Wiesner</a:t>
            </a:r>
            <a:r>
              <a:rPr lang="en-US" sz="2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Christopher J. Wohl</a:t>
            </a:r>
            <a:r>
              <a:rPr lang="en-US" sz="2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indent="-1270" algn="ctr"/>
            <a:r>
              <a:rPr lang="en-US" sz="2400" i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1270" algn="ctr"/>
            <a:r>
              <a:rPr lang="en-US" sz="2000" baseline="30000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National Institute of Aerospace, Hampton, VA 23666</a:t>
            </a:r>
          </a:p>
          <a:p>
            <a:pPr indent="-1270" algn="ctr"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</a:pPr>
            <a:r>
              <a:rPr lang="en-US" sz="2000" baseline="30000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2</a:t>
            </a:r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NASA Langley Research Center, Hampton, VA 23681</a:t>
            </a:r>
          </a:p>
          <a:p>
            <a:pPr indent="-1270" algn="ctr"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</a:pPr>
            <a:endParaRPr lang="en-US" sz="2000" i="1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-1270" algn="ctr">
              <a:tabLst>
                <a:tab pos="0" algn="l"/>
                <a:tab pos="229235" algn="l"/>
                <a:tab pos="458470" algn="l"/>
                <a:tab pos="687705" algn="l"/>
                <a:tab pos="916940" algn="l"/>
                <a:tab pos="1146810" algn="l"/>
                <a:tab pos="1376045" algn="l"/>
                <a:tab pos="1605280" algn="l"/>
                <a:tab pos="1834515" algn="l"/>
                <a:tab pos="2063750" algn="l"/>
                <a:tab pos="2293620" algn="l"/>
                <a:tab pos="2522855" algn="l"/>
                <a:tab pos="2752090" algn="l"/>
                <a:tab pos="2981325" algn="l"/>
                <a:tab pos="3210560" algn="l"/>
                <a:tab pos="3440430" algn="l"/>
                <a:tab pos="3669665" algn="l"/>
                <a:tab pos="3898900" algn="l"/>
                <a:tab pos="4128135" algn="l"/>
              </a:tabLst>
            </a:pPr>
            <a:r>
              <a:rPr lang="en-US" sz="2000" i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*Email address: lopamudra.das@nasa.gov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15B87D-27BE-4B16-861B-AFD3FFA57848}"/>
              </a:ext>
            </a:extLst>
          </p:cNvPr>
          <p:cNvSpPr txBox="1"/>
          <p:nvPr/>
        </p:nvSpPr>
        <p:spPr>
          <a:xfrm>
            <a:off x="555172" y="383721"/>
            <a:ext cx="113810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2">
                    <a:lumMod val="50000"/>
                  </a:schemeClr>
                </a:solidFill>
              </a:rPr>
              <a:t>Presentation for the 44</a:t>
            </a:r>
            <a:r>
              <a:rPr lang="en-US" sz="2200" b="1" baseline="30000" dirty="0">
                <a:solidFill>
                  <a:schemeClr val="bg2">
                    <a:lumMod val="50000"/>
                  </a:schemeClr>
                </a:solidFill>
              </a:rPr>
              <a:t>th</a:t>
            </a:r>
            <a:r>
              <a:rPr lang="en-US" sz="2200" b="1" dirty="0">
                <a:solidFill>
                  <a:schemeClr val="bg2">
                    <a:lumMod val="50000"/>
                  </a:schemeClr>
                </a:solidFill>
              </a:rPr>
              <a:t> Annual Meeting of The Adhesion Society, February 22-25, 2021, Virtual</a:t>
            </a:r>
          </a:p>
        </p:txBody>
      </p:sp>
    </p:spTree>
    <p:extLst>
      <p:ext uri="{BB962C8B-B14F-4D97-AF65-F5344CB8AC3E}">
        <p14:creationId xmlns:p14="http://schemas.microsoft.com/office/powerpoint/2010/main" val="1123064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42EA-E6B6-4BF5-99F1-952C152C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30" y="218257"/>
            <a:ext cx="10591800" cy="28782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Lunar dust is a challenge!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1B83C-C510-4330-A6AA-0C283A02B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614"/>
            <a:ext cx="10515600" cy="4775411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Lunar dust characteristics</a:t>
            </a:r>
          </a:p>
          <a:p>
            <a:r>
              <a:rPr lang="en-US" sz="2400" dirty="0"/>
              <a:t>abrasive, jagged edges</a:t>
            </a:r>
          </a:p>
          <a:p>
            <a:r>
              <a:rPr lang="en-US" sz="2400" dirty="0"/>
              <a:t>chemically reactive</a:t>
            </a:r>
          </a:p>
          <a:p>
            <a:r>
              <a:rPr lang="en-US" sz="2400" dirty="0"/>
              <a:t>electrostatically charged</a:t>
            </a:r>
          </a:p>
          <a:p>
            <a:r>
              <a:rPr lang="en-US" sz="2400" dirty="0"/>
              <a:t>sometimes magnetic</a:t>
            </a:r>
          </a:p>
          <a:p>
            <a:r>
              <a:rPr lang="en-US" sz="2400" dirty="0"/>
              <a:t>strongly adheres to surfaces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CEE21-2ADF-4791-8985-DBA7A4103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531" y="4514143"/>
            <a:ext cx="2704012" cy="1570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D3DE1A-5ECA-4AF1-8F43-3D3C2C5966E6}"/>
              </a:ext>
            </a:extLst>
          </p:cNvPr>
          <p:cNvSpPr txBox="1"/>
          <p:nvPr/>
        </p:nvSpPr>
        <p:spPr>
          <a:xfrm>
            <a:off x="6384789" y="6032413"/>
            <a:ext cx="4872941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SEM images of Apollo 17 lunar dust</a:t>
            </a:r>
          </a:p>
          <a:p>
            <a:r>
              <a:rPr lang="en-US" sz="2000" dirty="0"/>
              <a:t>Image credit: [1]</a:t>
            </a:r>
            <a:endParaRPr lang="en-US" sz="2000" dirty="0">
              <a:cs typeface="Calibri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97082-2D0F-4F2D-A141-DB482F676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531" y="1139614"/>
            <a:ext cx="2704012" cy="26052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D82312-970E-46DF-80B8-DE1F8CA00383}"/>
              </a:ext>
            </a:extLst>
          </p:cNvPr>
          <p:cNvSpPr txBox="1"/>
          <p:nvPr/>
        </p:nvSpPr>
        <p:spPr>
          <a:xfrm>
            <a:off x="6384789" y="3658288"/>
            <a:ext cx="4985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Astronaut Buzz Aldrin walking on the lunar surface. Image credit: NASA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96D3F2-BE31-4404-B133-459E489E8FC6}"/>
              </a:ext>
            </a:extLst>
          </p:cNvPr>
          <p:cNvSpPr txBox="1"/>
          <p:nvPr/>
        </p:nvSpPr>
        <p:spPr>
          <a:xfrm>
            <a:off x="97024" y="6139542"/>
            <a:ext cx="5710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[1] Park, J. S., Liu, Y., Kihm, K. D., and Taylor, L. A.,“Micro-morphology and toxicological effects of lunar dust.” Lunar Planetary Scientific Conf. XXXVII (CD-ROM), Lunar and Planetary Institute, Houston(2006)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1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42EA-E6B6-4BF5-99F1-952C152C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97" y="0"/>
            <a:ext cx="10591800" cy="817632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Some surfaces for lunar dust mitigation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1B83C-C510-4330-A6AA-0C283A02B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7707" y="1690007"/>
            <a:ext cx="5988504" cy="411480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space suits - fabric, unique mechanisms</a:t>
            </a:r>
          </a:p>
          <a:p>
            <a:r>
              <a:rPr lang="en-US" sz="2400" dirty="0"/>
              <a:t>lunar habitat - outer surfaces, seals</a:t>
            </a:r>
          </a:p>
          <a:p>
            <a:r>
              <a:rPr lang="en-US" sz="2400" dirty="0"/>
              <a:t>lunar lander - wheels, bearings, gears</a:t>
            </a:r>
          </a:p>
          <a:p>
            <a:r>
              <a:rPr lang="en-US" sz="2400" dirty="0"/>
              <a:t>instruments - sensors, electronics, motors</a:t>
            </a:r>
          </a:p>
          <a:p>
            <a:r>
              <a:rPr lang="en-US" sz="2400" dirty="0"/>
              <a:t>thermal control surfaces - radiators</a:t>
            </a:r>
          </a:p>
          <a:p>
            <a:r>
              <a:rPr lang="en-US" sz="2400" dirty="0"/>
              <a:t>optical surfaces – visors, solar cells, windows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54FA045-6806-48F8-A15B-6DCD50379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54" y="1182759"/>
            <a:ext cx="5073675" cy="41837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37A97A-6FF2-4F34-858A-A71F82D28A9E}"/>
              </a:ext>
            </a:extLst>
          </p:cNvPr>
          <p:cNvSpPr txBox="1"/>
          <p:nvPr/>
        </p:nvSpPr>
        <p:spPr>
          <a:xfrm>
            <a:off x="759279" y="5366470"/>
            <a:ext cx="3325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3726815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42EA-E6B6-4BF5-99F1-952C152C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3697"/>
            <a:ext cx="10591800" cy="8040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b="1" dirty="0">
                <a:solidFill>
                  <a:schemeClr val="accent6">
                    <a:lumMod val="50000"/>
                  </a:schemeClr>
                </a:solidFill>
              </a:rPr>
              <a:t>Strategies for lunar dust mitigation</a:t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endParaRPr lang="en-US" b="1" dirty="0">
              <a:solidFill>
                <a:schemeClr val="accent6">
                  <a:lumMod val="50000"/>
                </a:schemeClr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1B83C-C510-4330-A6AA-0C283A02B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0704"/>
            <a:ext cx="10515600" cy="602279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Lunar dust adhesion can be attributed to a variety of forces: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n-US" dirty="0"/>
              <a:t>mechanical interlocking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n-US" dirty="0"/>
              <a:t>van der Waals forces  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n-US" dirty="0"/>
              <a:t>magnetic forces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n-US" dirty="0"/>
              <a:t>chemical bonding  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n-US" dirty="0"/>
              <a:t>electrostatic and coulombic interactions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000" dirty="0"/>
              <a:t>3 strategies to minimize lunar dust adhesion: </a:t>
            </a:r>
          </a:p>
          <a:p>
            <a:r>
              <a:rPr lang="en-US" sz="2400" dirty="0"/>
              <a:t>active - e.g., mechanically powered brushes</a:t>
            </a:r>
          </a:p>
          <a:p>
            <a:r>
              <a:rPr lang="en-US" sz="2400" dirty="0"/>
              <a:t>passive – e.g., low surface energy coatings   </a:t>
            </a:r>
          </a:p>
          <a:p>
            <a:r>
              <a:rPr lang="en-US" sz="2400" dirty="0"/>
              <a:t>combination of active and passive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DCF6E40-11B2-478F-8FDD-3CB0742E0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331" y="1239015"/>
            <a:ext cx="2350672" cy="22577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24B026-2581-41C7-B582-3D3910DE1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346" y="4259723"/>
            <a:ext cx="2425065" cy="1908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623529-3370-466D-96D7-701A1E975FB9}"/>
              </a:ext>
            </a:extLst>
          </p:cNvPr>
          <p:cNvSpPr txBox="1"/>
          <p:nvPr/>
        </p:nvSpPr>
        <p:spPr>
          <a:xfrm>
            <a:off x="7536453" y="3429000"/>
            <a:ext cx="4423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Graphic view of lunar dust adhesion forces. Image credit: NASA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18E549-FD24-4739-8635-F3C913C06B6E}"/>
              </a:ext>
            </a:extLst>
          </p:cNvPr>
          <p:cNvSpPr txBox="1"/>
          <p:nvPr/>
        </p:nvSpPr>
        <p:spPr>
          <a:xfrm>
            <a:off x="7536453" y="6107167"/>
            <a:ext cx="4058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Astronaut brushing dust from radiators. 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2552021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085A-FD45-4A25-9FD5-6DB25DF7D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375" y="438151"/>
            <a:ext cx="11402147" cy="92351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Bio-inspired surfaces to minimize lunar dust adhesion: </a:t>
            </a:r>
            <a:r>
              <a:rPr lang="en-US" sz="4400" b="1" u="sng" dirty="0">
                <a:solidFill>
                  <a:schemeClr val="accent6">
                    <a:lumMod val="50000"/>
                  </a:schemeClr>
                </a:solidFill>
              </a:rPr>
              <a:t>Lotus Leaf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34574D-EC60-45C2-A501-2A8315F9A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737" y="2315670"/>
            <a:ext cx="3482481" cy="24769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F9DB68-20F2-4CDB-A97F-F46E5DAA0EB5}"/>
              </a:ext>
            </a:extLst>
          </p:cNvPr>
          <p:cNvSpPr txBox="1"/>
          <p:nvPr/>
        </p:nvSpPr>
        <p:spPr>
          <a:xfrm>
            <a:off x="7008137" y="4736018"/>
            <a:ext cx="512064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Anti-Contamination/self-cleaning properties assessment of untreated and treated Lotus coated radiator samples. </a:t>
            </a:r>
          </a:p>
          <a:p>
            <a:r>
              <a:rPr lang="en-US" sz="2000" dirty="0"/>
              <a:t>Image credit: [3]</a:t>
            </a:r>
            <a:endParaRPr lang="en-US" sz="2000" dirty="0">
              <a:cs typeface="Calibri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487B1-26A2-41D4-87DB-EFA344C714AF}"/>
              </a:ext>
            </a:extLst>
          </p:cNvPr>
          <p:cNvSpPr txBox="1"/>
          <p:nvPr/>
        </p:nvSpPr>
        <p:spPr>
          <a:xfrm>
            <a:off x="899194" y="1618440"/>
            <a:ext cx="48442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Self-cleaning properties, “Lotus effect”[2]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Unique surface architecture reduces surface energy and particle adhesion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Lotus mimicry coating for Lunar dust mitigation was developed at NASA GRC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mimicked lotus surface consisted of a nanotextured material surface with a thin superhydrophobic coating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ABD69-547B-49DB-AC39-85C65E713E91}"/>
              </a:ext>
            </a:extLst>
          </p:cNvPr>
          <p:cNvSpPr txBox="1"/>
          <p:nvPr/>
        </p:nvSpPr>
        <p:spPr>
          <a:xfrm>
            <a:off x="6714323" y="1301917"/>
            <a:ext cx="4992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Lotus coated samples shed lunar dust simulant particles more effectively compared to non-coated samples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4A324C-465B-47AD-A371-D38692B43016}"/>
              </a:ext>
            </a:extLst>
          </p:cNvPr>
          <p:cNvSpPr txBox="1"/>
          <p:nvPr/>
        </p:nvSpPr>
        <p:spPr>
          <a:xfrm>
            <a:off x="0" y="6147707"/>
            <a:ext cx="12156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[2] W.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Barthlott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C.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Neinhuis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Purity of the sacred lotus, or escape from contamination in biological surfaces, Planta. 202 (1997) 1–8.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https://doi.org/10.1007/s004250050096</a:t>
            </a:r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[3] D.V. Margiotta, W.C. Peters, S.A. Straka, M. Rodriguez, K.R. McKittrick, C.B. Jones, “The Lotus coating for space exploration: a dust mitigation tool,” Society of Photo-optical Instrumentation Engineers (SPIE) Conference Series, vol. 7794(2010).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https://doi.org/10.1117/12.864480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885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2085A-FD45-4A25-9FD5-6DB25DF7D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375" y="438150"/>
            <a:ext cx="11449817" cy="913571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Bio-inspired surfaces to minimize lunar dust adhesion: </a:t>
            </a: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</a:rPr>
              <a:t>Gecko Feet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033E40-CDB1-4642-9B59-AA54F4F6D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603" y="2782691"/>
            <a:ext cx="2555847" cy="19430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F9DB68-20F2-4CDB-A97F-F46E5DAA0EB5}"/>
              </a:ext>
            </a:extLst>
          </p:cNvPr>
          <p:cNvSpPr txBox="1"/>
          <p:nvPr/>
        </p:nvSpPr>
        <p:spPr>
          <a:xfrm>
            <a:off x="6750489" y="5022205"/>
            <a:ext cx="5434117" cy="2000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Fig:</a:t>
            </a:r>
            <a:r>
              <a:rPr lang="en-US" dirty="0"/>
              <a:t>  HRSEM image of a hierarchical gecko toe biomimetic polypropylene surface. (B) Water contact angles increased significantly on these surfaces. (C) Representative remaining particle statistics on a hierarchical gecko-toe biomimetic surface after undergoing 5 cleaning “steps.” Image credit: [5]</a:t>
            </a:r>
            <a:endParaRPr lang="en-US" dirty="0">
              <a:cs typeface="Calibri"/>
            </a:endParaRPr>
          </a:p>
          <a:p>
            <a:endParaRPr lang="en-US" sz="1600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DE648-FF9A-4724-90A4-5FBBEAE162E3}"/>
              </a:ext>
            </a:extLst>
          </p:cNvPr>
          <p:cNvSpPr txBox="1"/>
          <p:nvPr/>
        </p:nvSpPr>
        <p:spPr>
          <a:xfrm>
            <a:off x="333375" y="1424833"/>
            <a:ext cx="57626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Geckos remove particles from their feet in dry environments by stepping on a clean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Unique hierarchical surface topography: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toes have setae that branch into nanoscale </a:t>
            </a:r>
            <a:r>
              <a:rPr lang="en-US" sz="2000" dirty="0" err="1"/>
              <a:t>spatulae</a:t>
            </a:r>
            <a:r>
              <a:rPr lang="en-US" sz="2000" dirty="0"/>
              <a:t> with enough van der Waals forces to support its weight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dirt particles detach from the surface as it pulls off at high speeds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Surface mimicry for Lunar dust mitigation at NASA </a:t>
            </a:r>
            <a:r>
              <a:rPr lang="en-US" sz="2000" dirty="0" err="1"/>
              <a:t>LaRC</a:t>
            </a:r>
            <a:r>
              <a:rPr lang="en-US" sz="2000" dirty="0"/>
              <a:t>:  Gecko mimetic surface structures were fabricated by modifying polypropylene film surfaces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EAE39-94BB-4195-BE8F-D06F9BB012AF}"/>
              </a:ext>
            </a:extLst>
          </p:cNvPr>
          <p:cNvSpPr txBox="1"/>
          <p:nvPr/>
        </p:nvSpPr>
        <p:spPr>
          <a:xfrm>
            <a:off x="6379318" y="1380387"/>
            <a:ext cx="558241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SEM images revealed some entangled particles, further research aims to increase modulus of material or improve hierarchical size topographical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BED24C-7B52-4BED-B733-73EEFA714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5789" y="2793978"/>
            <a:ext cx="1582599" cy="21329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789D89-1368-4959-A49D-DADA90B7239F}"/>
              </a:ext>
            </a:extLst>
          </p:cNvPr>
          <p:cNvSpPr txBox="1"/>
          <p:nvPr/>
        </p:nvSpPr>
        <p:spPr>
          <a:xfrm>
            <a:off x="296637" y="6051605"/>
            <a:ext cx="6336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[4]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www.materialstoday.com/biomaterials/news/selfcleaning-gecko-feet-inspire-micromanipulator/</a:t>
            </a:r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[5] Wohl, C. J., Connell, J. W., Lin, Y., Belcher, M. A., &amp; Palmieri, F. L., “Generation and Evaluation of Lunar Dust Adhesion Mitigating Materials,” 40th Lunar and Planetary Science Conference(2009).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https://doi.org/10.2514/6.2011-3676</a:t>
            </a:r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64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9AFE2-7974-4081-8380-4736D1A0E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25" y="98600"/>
            <a:ext cx="10515600" cy="105219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Bio-inspired surfaces to minimize adhesion</a:t>
            </a:r>
            <a:b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</a:rPr>
              <a:t>Rice leaf, Butterfly wings, Cicada wings</a:t>
            </a:r>
            <a:endParaRPr lang="en-US" sz="4800" b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89937F-CB18-4979-8562-AF19B0FD11CD}"/>
              </a:ext>
            </a:extLst>
          </p:cNvPr>
          <p:cNvSpPr txBox="1"/>
          <p:nvPr/>
        </p:nvSpPr>
        <p:spPr>
          <a:xfrm>
            <a:off x="593933" y="5587621"/>
            <a:ext cx="57513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Fig:</a:t>
            </a:r>
            <a:r>
              <a:rPr lang="en-US" dirty="0"/>
              <a:t> Butterfly on leaves. Image credit:  Lopamudra Das</a:t>
            </a:r>
            <a:endParaRPr lang="en-US" dirty="0"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EE4998-0BCD-4224-A15D-CCC948B47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928" y="2673457"/>
            <a:ext cx="3730828" cy="22219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D628F8-550A-4800-979F-F19C934FABD0}"/>
              </a:ext>
            </a:extLst>
          </p:cNvPr>
          <p:cNvSpPr txBox="1"/>
          <p:nvPr/>
        </p:nvSpPr>
        <p:spPr>
          <a:xfrm>
            <a:off x="6415600" y="4910156"/>
            <a:ext cx="564278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/>
              <a:t>Fig:</a:t>
            </a:r>
            <a:r>
              <a:rPr lang="en-US" sz="1600" dirty="0"/>
              <a:t> Topographical SEM images of the top and cross-sectional layer of (c , d) </a:t>
            </a:r>
            <a:r>
              <a:rPr lang="en-US" sz="1600" i="1" dirty="0" err="1"/>
              <a:t>Cicadetta</a:t>
            </a:r>
            <a:r>
              <a:rPr lang="en-US" sz="1600" i="1" dirty="0"/>
              <a:t> </a:t>
            </a:r>
            <a:r>
              <a:rPr lang="en-US" sz="1600" i="1" dirty="0" err="1"/>
              <a:t>oldfieldi</a:t>
            </a:r>
            <a:r>
              <a:rPr lang="en-US" sz="1600" i="1" dirty="0"/>
              <a:t> </a:t>
            </a:r>
            <a:r>
              <a:rPr lang="en-US" sz="1600" dirty="0"/>
              <a:t>cicada wing membranes, respectively, revealing an array of periodic structures  (e , f) AFM topographical image and line profile of the array. Image credit: [7]</a:t>
            </a:r>
            <a:endParaRPr lang="en-US" sz="1600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4E312B-84A3-40B5-8BDE-86E7E5EEF8CD}"/>
              </a:ext>
            </a:extLst>
          </p:cNvPr>
          <p:cNvSpPr txBox="1"/>
          <p:nvPr/>
        </p:nvSpPr>
        <p:spPr>
          <a:xfrm>
            <a:off x="322684" y="1496666"/>
            <a:ext cx="53595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have unique hierarchical surface structures that impact particle adhesion forces [6,7]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rice leaves: </a:t>
            </a:r>
            <a:r>
              <a:rPr lang="en-US" dirty="0" err="1"/>
              <a:t>micropapillae</a:t>
            </a:r>
            <a:r>
              <a:rPr lang="en-US" dirty="0"/>
              <a:t> superimposed by waxy </a:t>
            </a:r>
            <a:r>
              <a:rPr lang="en-US" dirty="0" err="1"/>
              <a:t>nanobumps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butterfly wings: microgrooves on shingle-like scale structures  provide </a:t>
            </a:r>
            <a:r>
              <a:rPr lang="en-US" dirty="0" err="1"/>
              <a:t>superhydrophobicity</a:t>
            </a:r>
            <a:r>
              <a:rPr lang="en-US" dirty="0"/>
              <a:t> and low adhesion.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provide technical guidance for lunar dust adhesion mitigating surfaces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1FBF3-3284-4EA6-8113-19E9E8268519}"/>
              </a:ext>
            </a:extLst>
          </p:cNvPr>
          <p:cNvSpPr txBox="1"/>
          <p:nvPr/>
        </p:nvSpPr>
        <p:spPr>
          <a:xfrm>
            <a:off x="6091825" y="1496666"/>
            <a:ext cx="5966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 particle adhesion forces help minimize contamination on insect wings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Cicada wings show ultra-low adhesion forces of 20 </a:t>
            </a:r>
            <a:r>
              <a:rPr lang="en-US" dirty="0" err="1"/>
              <a:t>nN</a:t>
            </a:r>
            <a:r>
              <a:rPr lang="en-US" dirty="0"/>
              <a:t> for 31 µm sized silica particles (compared to 60 </a:t>
            </a:r>
            <a:r>
              <a:rPr lang="en-US" dirty="0" err="1"/>
              <a:t>nN</a:t>
            </a:r>
            <a:r>
              <a:rPr lang="en-US" dirty="0"/>
              <a:t> on PTFE)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E3279-41E6-4CA3-978F-9D7E78617F12}"/>
              </a:ext>
            </a:extLst>
          </p:cNvPr>
          <p:cNvSpPr txBox="1"/>
          <p:nvPr/>
        </p:nvSpPr>
        <p:spPr>
          <a:xfrm>
            <a:off x="636513" y="6100104"/>
            <a:ext cx="5966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[6] G.D. Bixler, A.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Theiss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B. Bhushan, S.C. Lee, “Anti-fouling properties of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microstructured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surfaces bio-inspired by rice leaves and butterfly wings,” Journal of Colloid and Interface </a:t>
            </a: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Science. 419 (2014) 114–133.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https://doi.org/10.1016/j.jcis.2013.12.019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20849-E377-4A65-8BBA-8CA41EADBA19}"/>
              </a:ext>
            </a:extLst>
          </p:cNvPr>
          <p:cNvSpPr txBox="1"/>
          <p:nvPr/>
        </p:nvSpPr>
        <p:spPr>
          <a:xfrm>
            <a:off x="6415600" y="5993952"/>
            <a:ext cx="56791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[7] S. Watson, Gregory, A. Watson, Jolanta, Hu, Simon, Brown, Chris, W. Cribb, Bronwen,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Myhra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Sverre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,“Micro and nanostructures found on insect wings - designs for minimizing adhesion and friction,” International Journal of Nanomanufacturing(2010). 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https://doi.org/10.1504/IJNM.2010.029929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E36FC5-0787-44FB-B25B-F21D807B49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682" t="16501" r="35221" b="37831"/>
          <a:stretch/>
        </p:blipFill>
        <p:spPr>
          <a:xfrm rot="5400000">
            <a:off x="2071831" y="3933076"/>
            <a:ext cx="1560806" cy="171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7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8C331FFE-53D1-4E55-9284-AD4CA5DB8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608" y="1589501"/>
            <a:ext cx="4508039" cy="15522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FF7BAC-F406-4FB6-A71B-ABC505A2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379" y="317456"/>
            <a:ext cx="11309368" cy="6826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b="1" dirty="0">
                <a:solidFill>
                  <a:schemeClr val="accent6">
                    <a:lumMod val="50000"/>
                  </a:schemeClr>
                </a:solidFill>
              </a:rPr>
              <a:t>Adhesion and wear mitigating bio-surfaces in the desert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914" y="1305425"/>
            <a:ext cx="6113828" cy="4874176"/>
          </a:xfrm>
        </p:spPr>
        <p:txBody>
          <a:bodyPr>
            <a:normAutofit/>
          </a:bodyPr>
          <a:lstStyle/>
          <a:p>
            <a:r>
              <a:rPr lang="en-US" sz="2400" dirty="0"/>
              <a:t>The extreme lunar environment, arid and dusty: similarities with Earth’s sandy deserts</a:t>
            </a:r>
          </a:p>
          <a:p>
            <a:r>
              <a:rPr lang="en-US" sz="2400" dirty="0"/>
              <a:t>Desert plants, animals, and insects have evolved material surfaces to survive sand adhesion, erosion and wear in the hot, dusty environment</a:t>
            </a:r>
          </a:p>
          <a:p>
            <a:pPr marL="0" indent="0">
              <a:buNone/>
            </a:pPr>
            <a:r>
              <a:rPr lang="en-US" sz="2400" dirty="0"/>
              <a:t>Examples include: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sandfish skin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desert scorpion carapace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tamarisk plant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18F4C-DE11-4A14-BB36-B58A74B2590F}"/>
              </a:ext>
            </a:extLst>
          </p:cNvPr>
          <p:cNvSpPr txBox="1"/>
          <p:nvPr/>
        </p:nvSpPr>
        <p:spPr>
          <a:xfrm>
            <a:off x="6887421" y="2976836"/>
            <a:ext cx="485624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800" dirty="0"/>
          </a:p>
          <a:p>
            <a:r>
              <a:rPr lang="en-US" b="1" dirty="0"/>
              <a:t>Fig:</a:t>
            </a:r>
            <a:r>
              <a:rPr lang="en-US" dirty="0"/>
              <a:t> (a) Photograph of a sandfish (</a:t>
            </a:r>
            <a:r>
              <a:rPr lang="en-US" i="1" dirty="0" err="1"/>
              <a:t>Scincus</a:t>
            </a:r>
            <a:r>
              <a:rPr lang="en-US" i="1" dirty="0"/>
              <a:t> </a:t>
            </a:r>
            <a:r>
              <a:rPr lang="en-US" i="1" dirty="0" err="1"/>
              <a:t>scincus</a:t>
            </a:r>
            <a:r>
              <a:rPr lang="en-US" dirty="0"/>
              <a:t>) in its natural habitat  (b) photographs of scales from its molted skin  (c) typical contact angle of a single sandfish scale is about 100° (droplet volume 1 µl).  Image credit: [8]</a:t>
            </a:r>
            <a:endParaRPr lang="en-US" dirty="0"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4180EB-4251-4C92-AE4E-DBEF350CE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8193" y="4751336"/>
            <a:ext cx="4624003" cy="11553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FC9BAC-A791-4F9D-AA65-DE4463935A24}"/>
              </a:ext>
            </a:extLst>
          </p:cNvPr>
          <p:cNvSpPr txBox="1"/>
          <p:nvPr/>
        </p:nvSpPr>
        <p:spPr>
          <a:xfrm>
            <a:off x="6887421" y="5869268"/>
            <a:ext cx="530457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Fig:</a:t>
            </a:r>
            <a:r>
              <a:rPr lang="en-US" dirty="0"/>
              <a:t> (a), (b), (c) The gradually enlarged microstructures of the back of desert scorpion </a:t>
            </a:r>
            <a:r>
              <a:rPr lang="en-US" i="1" dirty="0" err="1"/>
              <a:t>Androctonus</a:t>
            </a:r>
            <a:r>
              <a:rPr lang="en-US" i="1" dirty="0"/>
              <a:t> </a:t>
            </a:r>
            <a:r>
              <a:rPr lang="en-US" i="1" dirty="0" err="1"/>
              <a:t>australis</a:t>
            </a:r>
            <a:r>
              <a:rPr lang="en-US" dirty="0"/>
              <a:t> by the SEM.  Image credit: [9]</a:t>
            </a:r>
            <a:endParaRPr lang="en-US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25F35C-4A31-4ECB-ABF7-82B3107710E3}"/>
              </a:ext>
            </a:extLst>
          </p:cNvPr>
          <p:cNvSpPr txBox="1"/>
          <p:nvPr/>
        </p:nvSpPr>
        <p:spPr>
          <a:xfrm>
            <a:off x="261914" y="5361666"/>
            <a:ext cx="62700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[8] Wu W. B, Lutz. C,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Mersch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 S,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Thelen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 R, Greiner. C,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Gomard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 G,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Hölscher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 H, “Characterization of the microscopic tribological properties of sandfish (</a:t>
            </a:r>
            <a:r>
              <a:rPr lang="en-US" sz="1200" i="1" dirty="0" err="1">
                <a:solidFill>
                  <a:schemeClr val="accent4">
                    <a:lumMod val="50000"/>
                  </a:schemeClr>
                </a:solidFill>
              </a:rPr>
              <a:t>Scincus</a:t>
            </a:r>
            <a:r>
              <a:rPr lang="en-US" sz="1200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accent4">
                    <a:lumMod val="50000"/>
                  </a:schemeClr>
                </a:solidFill>
              </a:rPr>
              <a:t>scincus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) scales by atomic force microscopy,” </a:t>
            </a:r>
            <a:r>
              <a:rPr lang="en-US" sz="1200" i="1" dirty="0">
                <a:solidFill>
                  <a:schemeClr val="accent4">
                    <a:lumMod val="50000"/>
                  </a:schemeClr>
                </a:solidFill>
              </a:rPr>
              <a:t>Beilstein J </a:t>
            </a:r>
            <a:r>
              <a:rPr lang="en-US" sz="1200" i="1" dirty="0" err="1">
                <a:solidFill>
                  <a:schemeClr val="accent4">
                    <a:lumMod val="50000"/>
                  </a:schemeClr>
                </a:solidFill>
              </a:rPr>
              <a:t>Nanotechnol</a:t>
            </a:r>
            <a:r>
              <a:rPr lang="en-US" sz="1200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9: 2618 -2627(2018).         </a:t>
            </a: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https://doi.org/10.3762/bjnano.9.243</a:t>
            </a:r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[9] J. Zhang, W. Chen, M. Yang, S. Chen, B. Zhu, S.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Niu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Z. Han, H. Wang, “The ingenious structure of scorpion armor inspires sand-resistant surfaces,” Tribology Letters. 65 (2017).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https://doi.org/10.1007/s11249-017-0895-8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39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7BAC-F406-4FB6-A71B-ABC505A2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55" y="168457"/>
            <a:ext cx="11399357" cy="1019149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Adhesion and wear mitigating bio-surfaces in the desert: </a:t>
            </a: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</a:rPr>
              <a:t>Scorpion carapace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162"/>
            <a:ext cx="10942864" cy="4815392"/>
          </a:xfrm>
        </p:spPr>
        <p:txBody>
          <a:bodyPr>
            <a:normAutofit/>
          </a:bodyPr>
          <a:lstStyle/>
          <a:p>
            <a:r>
              <a:rPr lang="en-US" dirty="0"/>
              <a:t>biomimetic samples were 3D-printed and tested for erosion resistance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4F2812-C9B3-4645-9977-3E5E8258EE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67" t="24797" b="45683"/>
          <a:stretch/>
        </p:blipFill>
        <p:spPr>
          <a:xfrm>
            <a:off x="4723284" y="1893338"/>
            <a:ext cx="4050874" cy="18196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970A86-52E8-4096-8E66-E19CCC9214F7}"/>
              </a:ext>
            </a:extLst>
          </p:cNvPr>
          <p:cNvSpPr txBox="1"/>
          <p:nvPr/>
        </p:nvSpPr>
        <p:spPr>
          <a:xfrm>
            <a:off x="4174644" y="5351295"/>
            <a:ext cx="455549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Biomimetic model and 3D-printed stainless-steel samples. Image credit:  [9]</a:t>
            </a:r>
            <a:endParaRPr lang="en-US" sz="2000" dirty="0"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D2E6D6-1581-EE4D-A43F-B7378F899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72" t="84655" r="36"/>
          <a:stretch/>
        </p:blipFill>
        <p:spPr>
          <a:xfrm>
            <a:off x="4563537" y="3966207"/>
            <a:ext cx="3628926" cy="13578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1A167D-0693-47DC-9131-47D7D1FB9851}"/>
              </a:ext>
            </a:extLst>
          </p:cNvPr>
          <p:cNvSpPr txBox="1"/>
          <p:nvPr/>
        </p:nvSpPr>
        <p:spPr>
          <a:xfrm>
            <a:off x="691015" y="6171553"/>
            <a:ext cx="112002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[9] J. Zhang, W. Chen, M. Yang, S. Chen, B. Zhu, S.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Niu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Z. Han, H. Wang, “The ingenious structure of scorpion armor inspires sand-resistant surfaces,” Tribology Letters. 65 (2017).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https://doi.org/10.1007/s11249-017-0895-8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58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7BAC-F406-4FB6-A71B-ABC505A2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55" y="155689"/>
            <a:ext cx="11399357" cy="103285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Adhesion and wear mitigating bio-surfaces in the desert: </a:t>
            </a: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  <a:cs typeface="Calibri Light"/>
              </a:rPr>
              <a:t>Scorpion carapace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1408"/>
            <a:ext cx="10890812" cy="47155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erosion test results 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FCDBB-0F19-4EB2-872D-62F4CEEB20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4" r="-45" b="21934"/>
          <a:stretch/>
        </p:blipFill>
        <p:spPr>
          <a:xfrm>
            <a:off x="1326438" y="3000434"/>
            <a:ext cx="8864824" cy="22249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7DA6CF-3897-4811-B0BD-5FCE767F41F7}"/>
              </a:ext>
            </a:extLst>
          </p:cNvPr>
          <p:cNvSpPr txBox="1"/>
          <p:nvPr/>
        </p:nvSpPr>
        <p:spPr>
          <a:xfrm>
            <a:off x="926428" y="5130758"/>
            <a:ext cx="1101405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(a) The erosion rate of the samples changes with erosion time; (b) erosion rate of the eroded samples under the impact of three kinds of different solid particle sizes; (c) the improvement rate of the eroded samples under the impact of three kinds of different solid particle sizes. Image credit: [9]</a:t>
            </a:r>
            <a:endParaRPr lang="en-US" sz="2000" dirty="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63BC0-AC67-457F-BBB6-DC20E8EF1FB6}"/>
              </a:ext>
            </a:extLst>
          </p:cNvPr>
          <p:cNvSpPr txBox="1"/>
          <p:nvPr/>
        </p:nvSpPr>
        <p:spPr>
          <a:xfrm>
            <a:off x="910317" y="6375965"/>
            <a:ext cx="110462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[9] J. Zhang, W. Chen, M. Yang, S. Chen, B. Zhu, S.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Niu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Z. Han, H. Wang, “The ingenious structure of scorpion armor inspires sand-resistant surfaces,” Tribology Letters. 65 (2017).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https://doi.org/10.1007/s11249-017-0895-8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8B5A50-C94D-4023-8405-FDB180A30A3E}"/>
              </a:ext>
            </a:extLst>
          </p:cNvPr>
          <p:cNvSpPr txBox="1"/>
          <p:nvPr/>
        </p:nvSpPr>
        <p:spPr>
          <a:xfrm>
            <a:off x="926428" y="1893310"/>
            <a:ext cx="104535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</a:t>
            </a:r>
            <a:r>
              <a:rPr lang="en-US" sz="1200" u="sng" dirty="0"/>
              <a:t>Sample surface microstructure</a:t>
            </a:r>
            <a:r>
              <a:rPr lang="en-US" sz="1200" dirty="0"/>
              <a:t>: </a:t>
            </a:r>
            <a:r>
              <a:rPr lang="en-US" sz="1200" b="1" dirty="0"/>
              <a:t>V</a:t>
            </a:r>
            <a:r>
              <a:rPr lang="en-US" sz="1200" dirty="0"/>
              <a:t> = V groove, </a:t>
            </a:r>
            <a:r>
              <a:rPr lang="en-US" sz="1200" b="1" dirty="0"/>
              <a:t>C</a:t>
            </a:r>
            <a:r>
              <a:rPr lang="en-US" sz="1200" dirty="0"/>
              <a:t> = convex hull, </a:t>
            </a:r>
            <a:r>
              <a:rPr lang="en-US" sz="1200" b="1" dirty="0"/>
              <a:t>H</a:t>
            </a:r>
            <a:r>
              <a:rPr lang="en-US" sz="1200" dirty="0"/>
              <a:t> = hexagonal pit, </a:t>
            </a:r>
            <a:r>
              <a:rPr lang="en-US" sz="1200" b="1" dirty="0"/>
              <a:t>S</a:t>
            </a:r>
            <a:r>
              <a:rPr lang="en-US" sz="1200" dirty="0"/>
              <a:t> = smooth surface; H200, H300 &amp; H500 indicate hexagonal pit structure lengths of 200, 300 and 500 µm respectively.</a:t>
            </a:r>
          </a:p>
          <a:p>
            <a:r>
              <a:rPr lang="en-US" sz="1200" dirty="0"/>
              <a:t> </a:t>
            </a:r>
            <a:r>
              <a:rPr lang="en-US" sz="1200" u="sng" dirty="0"/>
              <a:t>Average size of sand particles for test:</a:t>
            </a:r>
            <a:r>
              <a:rPr lang="en-US" sz="1200" dirty="0"/>
              <a:t>  </a:t>
            </a:r>
            <a:r>
              <a:rPr lang="en-US" sz="1200" b="1" dirty="0"/>
              <a:t>SS</a:t>
            </a:r>
            <a:r>
              <a:rPr lang="en-US" sz="1200" dirty="0"/>
              <a:t> = small, ~ 260 µm, </a:t>
            </a:r>
            <a:r>
              <a:rPr lang="en-US" sz="1200" b="1" dirty="0"/>
              <a:t>MS </a:t>
            </a:r>
            <a:r>
              <a:rPr lang="en-US" sz="1200" dirty="0"/>
              <a:t>= medium,~ 544 µm, </a:t>
            </a:r>
            <a:r>
              <a:rPr lang="en-US" sz="1200" b="1" dirty="0"/>
              <a:t>LS </a:t>
            </a:r>
            <a:r>
              <a:rPr lang="en-US" sz="1200" dirty="0"/>
              <a:t>= large, ~ 941 µm.</a:t>
            </a:r>
          </a:p>
          <a:p>
            <a:r>
              <a:rPr lang="en-US" sz="1200" u="sng" dirty="0"/>
              <a:t>Results:</a:t>
            </a:r>
            <a:r>
              <a:rPr lang="en-US" sz="1200" dirty="0"/>
              <a:t> Smooth surfaces have the lowest erosion-resistance. VCH500 samples have the highest erosion resistance, followed by VC. The hexagonal pits affect the motion direction and reduce impact velocity of the particles, resulting in improved erosion resistance. </a:t>
            </a:r>
          </a:p>
        </p:txBody>
      </p:sp>
    </p:spTree>
    <p:extLst>
      <p:ext uri="{BB962C8B-B14F-4D97-AF65-F5344CB8AC3E}">
        <p14:creationId xmlns:p14="http://schemas.microsoft.com/office/powerpoint/2010/main" val="4003298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7BAC-F406-4FB6-A71B-ABC505A2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471" y="117649"/>
            <a:ext cx="11427777" cy="96514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Adhesion and wear mitigating bio-surfaces in the desert: </a:t>
            </a: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  <a:cs typeface="Calibri Light"/>
              </a:rPr>
              <a:t>Tamarisk bark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95"/>
            <a:ext cx="5257800" cy="15548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special surface morphology  resists erosion in sandstorms</a:t>
            </a:r>
          </a:p>
          <a:p>
            <a:r>
              <a:rPr lang="en-US" sz="2400" dirty="0"/>
              <a:t>bionic models and numerical simulation results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ECA58-5AB7-49FE-9E45-0E2F51C6E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261" y="2779913"/>
            <a:ext cx="2933247" cy="23479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F8989B-B2E1-44AB-805F-014767920F2E}"/>
              </a:ext>
            </a:extLst>
          </p:cNvPr>
          <p:cNvSpPr txBox="1"/>
          <p:nvPr/>
        </p:nvSpPr>
        <p:spPr>
          <a:xfrm>
            <a:off x="3598799" y="5071254"/>
            <a:ext cx="394743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Bionic models according to surface morphology. Image credit: [10] </a:t>
            </a:r>
            <a:endParaRPr lang="en-US" sz="2000" dirty="0"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B836E4-B0EF-4D81-B1B2-58D49C265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6233" y="2723296"/>
            <a:ext cx="3147983" cy="2347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8F107A-AD23-4240-9DEA-150383C3583B}"/>
              </a:ext>
            </a:extLst>
          </p:cNvPr>
          <p:cNvSpPr txBox="1"/>
          <p:nvPr/>
        </p:nvSpPr>
        <p:spPr>
          <a:xfrm>
            <a:off x="7800233" y="5051118"/>
            <a:ext cx="427453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Numerical simulation of the erosion wear rates of different surface morphologies. Image credit: [10]</a:t>
            </a:r>
            <a:endParaRPr lang="en-US" sz="2000" dirty="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E16DFB-91D3-4646-9E29-AF136C85C2B8}"/>
              </a:ext>
            </a:extLst>
          </p:cNvPr>
          <p:cNvSpPr txBox="1"/>
          <p:nvPr/>
        </p:nvSpPr>
        <p:spPr>
          <a:xfrm>
            <a:off x="464182" y="6231310"/>
            <a:ext cx="9617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[10] Z. Han, W. Yin, J. Zhang, J. Jiang, S.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Niu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L. Ren,” Erosion-resistant surfaces inspired by tamarisk,” Journal of Bionic Engineering. 10 (2013) 479–487.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https://doi.org/10.1016/s1672-6529(13)60238-3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9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81E33-9668-4542-B43F-74B4D9E3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530"/>
            <a:ext cx="10515600" cy="610507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Material properties for Lunar 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44A9F-DD76-448E-A304-E3ECFDF70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4920"/>
            <a:ext cx="10515600" cy="519566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Ability to withstand extreme environment on lunar surface</a:t>
            </a:r>
          </a:p>
          <a:p>
            <a:r>
              <a:rPr lang="en-US" sz="3000" dirty="0"/>
              <a:t>high and low temperature cycles (+130C to -178C)</a:t>
            </a:r>
          </a:p>
          <a:p>
            <a:r>
              <a:rPr lang="en-US" sz="3000" dirty="0"/>
              <a:t>ultraviolet (UV) radiation</a:t>
            </a:r>
          </a:p>
          <a:p>
            <a:r>
              <a:rPr lang="en-US" sz="3000" dirty="0"/>
              <a:t>micrometeoroid impacts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Materials used on previous Lunar missions:</a:t>
            </a:r>
            <a:endParaRPr lang="en-US" sz="3600" dirty="0">
              <a:cs typeface="Calibri"/>
            </a:endParaRPr>
          </a:p>
          <a:p>
            <a:pPr marL="0" indent="0">
              <a:buNone/>
            </a:pPr>
            <a:r>
              <a:rPr lang="en-US" sz="3000" dirty="0"/>
              <a:t>Stainless steel, Aluminum, Kevlar, Polyimides, 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600" dirty="0"/>
              <a:t>Processing needs: </a:t>
            </a:r>
            <a:r>
              <a:rPr lang="en-US" sz="3000" dirty="0"/>
              <a:t>scalable, reliable, uniform.</a:t>
            </a:r>
            <a:endParaRPr lang="en-US" sz="3000" dirty="0">
              <a:cs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701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A6A04F-0C56-4A5B-BE5D-323FFFA67104}"/>
              </a:ext>
            </a:extLst>
          </p:cNvPr>
          <p:cNvSpPr txBox="1">
            <a:spLocks/>
          </p:cNvSpPr>
          <p:nvPr/>
        </p:nvSpPr>
        <p:spPr>
          <a:xfrm>
            <a:off x="568778" y="144691"/>
            <a:ext cx="10515600" cy="3900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Common fabrication methods</a:t>
            </a:r>
            <a:endParaRPr lang="en-US" sz="4800" dirty="0">
              <a:solidFill>
                <a:schemeClr val="accent6">
                  <a:lumMod val="50000"/>
                </a:schemeClr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0674"/>
            <a:ext cx="10515600" cy="5136289"/>
          </a:xfrm>
        </p:spPr>
        <p:txBody>
          <a:bodyPr/>
          <a:lstStyle/>
          <a:p>
            <a:endParaRPr lang="en-US" dirty="0"/>
          </a:p>
          <a:p>
            <a:r>
              <a:rPr lang="en-US" sz="3600" dirty="0"/>
              <a:t>Laser processing</a:t>
            </a:r>
          </a:p>
          <a:p>
            <a:r>
              <a:rPr lang="en-US" sz="3600" dirty="0"/>
              <a:t>Additive manufacturing</a:t>
            </a:r>
          </a:p>
          <a:p>
            <a:r>
              <a:rPr lang="en-US" sz="3600" dirty="0"/>
              <a:t>Hot embossing</a:t>
            </a:r>
          </a:p>
          <a:p>
            <a:r>
              <a:rPr lang="en-US" sz="3600" dirty="0"/>
              <a:t>Chemical processing</a:t>
            </a:r>
          </a:p>
          <a:p>
            <a:r>
              <a:rPr lang="en-US" sz="3600" dirty="0"/>
              <a:t>Combination of methods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95D55B-8D14-46B1-85E5-F1125738A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391" y="1610545"/>
            <a:ext cx="4520034" cy="32092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F4DA6A-00D6-4E5D-8045-C0807FC9C867}"/>
              </a:ext>
            </a:extLst>
          </p:cNvPr>
          <p:cNvSpPr txBox="1"/>
          <p:nvPr/>
        </p:nvSpPr>
        <p:spPr>
          <a:xfrm>
            <a:off x="5944583" y="4776753"/>
            <a:ext cx="4848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ISAAC (Integrated Structural Assembly of Advanced Composites) Robot at NASA </a:t>
            </a:r>
            <a:r>
              <a:rPr lang="en-US" sz="2000" dirty="0" err="1"/>
              <a:t>LaRC</a:t>
            </a:r>
            <a:r>
              <a:rPr lang="en-US" sz="2000" dirty="0"/>
              <a:t>.</a:t>
            </a:r>
          </a:p>
          <a:p>
            <a:r>
              <a:rPr lang="en-US" sz="2000" dirty="0"/>
              <a:t>Image credit: NASA/</a:t>
            </a:r>
            <a:r>
              <a:rPr lang="en-US" sz="2000" dirty="0" err="1"/>
              <a:t>David.C.Bowman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7623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7BAC-F406-4FB6-A71B-ABC505A2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531"/>
            <a:ext cx="10515600" cy="111301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Common fabrication methods</a:t>
            </a:r>
            <a:b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  <a:cs typeface="Calibri Light"/>
              </a:rPr>
              <a:t>Laser processing</a:t>
            </a:r>
            <a:endParaRPr lang="en-US" sz="48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68" y="1538685"/>
            <a:ext cx="7483309" cy="46382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create micro and nanostructures on surfaces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E3CDA4-A24D-4380-B68A-365C58DF0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35" y="2628288"/>
            <a:ext cx="4389921" cy="27433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2AC96D-F213-4F28-A24B-22ABBA1A4949}"/>
              </a:ext>
            </a:extLst>
          </p:cNvPr>
          <p:cNvSpPr txBox="1"/>
          <p:nvPr/>
        </p:nvSpPr>
        <p:spPr>
          <a:xfrm>
            <a:off x="719840" y="5284433"/>
            <a:ext cx="51411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Classification of laser –patterned surface structures. Image credit: [11]</a:t>
            </a:r>
            <a:endParaRPr lang="en-US" sz="2000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19F325-DDB9-4DC4-88FD-D0E4C9780C1A}"/>
              </a:ext>
            </a:extLst>
          </p:cNvPr>
          <p:cNvSpPr txBox="1"/>
          <p:nvPr/>
        </p:nvSpPr>
        <p:spPr>
          <a:xfrm>
            <a:off x="6637564" y="5039689"/>
            <a:ext cx="528670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Fig:</a:t>
            </a:r>
            <a:r>
              <a:rPr lang="en-US" dirty="0">
                <a:latin typeface="Calibri"/>
                <a:cs typeface="Calibri"/>
              </a:rPr>
              <a:t> Top-view SEM images of four characteristic surface morphologies observed upon femtosecond laser scan processing of a steel surface. Image credit: [12]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1010B7-22AE-4CB6-9812-04FBB5C8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6290" y="1518736"/>
            <a:ext cx="2558796" cy="35104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DA1FF7-89A9-4223-A447-6086B2B16C7E}"/>
              </a:ext>
            </a:extLst>
          </p:cNvPr>
          <p:cNvSpPr txBox="1"/>
          <p:nvPr/>
        </p:nvSpPr>
        <p:spPr>
          <a:xfrm>
            <a:off x="412296" y="6081494"/>
            <a:ext cx="5233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[11] K. M. Tanvir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Ahmmed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Colin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Grambow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and Anne-Marie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Kietzig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“Fabrication of Micro/Nano Structures on Metals by Femtosecond Laser Micromachining,” </a:t>
            </a:r>
            <a:r>
              <a:rPr lang="fr-FR" sz="1200" i="1" dirty="0">
                <a:solidFill>
                  <a:schemeClr val="accent4">
                    <a:lumMod val="50000"/>
                  </a:schemeClr>
                </a:solidFill>
              </a:rPr>
              <a:t>Micromachines </a:t>
            </a:r>
            <a:r>
              <a:rPr lang="fr-FR" sz="1200" dirty="0">
                <a:solidFill>
                  <a:schemeClr val="accent4">
                    <a:lumMod val="50000"/>
                  </a:schemeClr>
                </a:solidFill>
              </a:rPr>
              <a:t>2014, </a:t>
            </a:r>
            <a:r>
              <a:rPr lang="fr-FR" sz="1200" i="1" dirty="0">
                <a:solidFill>
                  <a:schemeClr val="accent4">
                    <a:lumMod val="50000"/>
                  </a:schemeClr>
                </a:solidFill>
              </a:rPr>
              <a:t>5</a:t>
            </a:r>
            <a:r>
              <a:rPr lang="fr-FR" sz="1200" dirty="0">
                <a:solidFill>
                  <a:schemeClr val="accent4">
                    <a:lumMod val="50000"/>
                  </a:schemeClr>
                </a:solidFill>
              </a:rPr>
              <a:t>, 1219-1253; </a:t>
            </a:r>
            <a:r>
              <a:rPr lang="fr-FR" sz="1200" dirty="0">
                <a:solidFill>
                  <a:schemeClr val="accent4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https://doi.org/10.3390/mi5041219</a:t>
            </a:r>
            <a:r>
              <a:rPr lang="fr-FR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EE09F5-E646-4C55-AFA8-9A111A22C71F}"/>
              </a:ext>
            </a:extLst>
          </p:cNvPr>
          <p:cNvSpPr txBox="1"/>
          <p:nvPr/>
        </p:nvSpPr>
        <p:spPr>
          <a:xfrm>
            <a:off x="6637564" y="5825482"/>
            <a:ext cx="54741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[12]U.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Hermens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S.V.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Kirner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C.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Emonts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P.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Comanns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E.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Skoulas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A.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Mimidis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H.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Mescheder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K.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Winands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J. Kruger, E.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Stratakis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 J. 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Bonse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,”Mimicking lizard-like surface structures upon ultrashort laser pulse irradiation of inorganic materials, ” Appl. Surf. Sci., 418 (2017), pp. 499-507. 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https://doi.org/10.1016/j.apsusc.2016.12.112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0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0586"/>
            <a:ext cx="11012261" cy="47563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3200" dirty="0"/>
              <a:t>fast, flexible and efficient method, can be used with polymers, metals and ceramics</a:t>
            </a:r>
            <a:endParaRPr lang="en-US" sz="3200" dirty="0">
              <a:cs typeface="Calibri" panose="020F0502020204030204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CEC2F5-3587-4AF4-8748-CC2ECBAD21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090" r="2770"/>
          <a:stretch/>
        </p:blipFill>
        <p:spPr>
          <a:xfrm>
            <a:off x="7186246" y="2457700"/>
            <a:ext cx="1946031" cy="17108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7CB321-1D1B-42A5-9B36-B3F7C9542178}"/>
              </a:ext>
            </a:extLst>
          </p:cNvPr>
          <p:cNvSpPr txBox="1"/>
          <p:nvPr/>
        </p:nvSpPr>
        <p:spPr>
          <a:xfrm>
            <a:off x="6205755" y="4198401"/>
            <a:ext cx="539977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A drop of water on the surface of an artificial lotus leaf printed by the multiscale stereolithography process. Image credit:  [14 ]</a:t>
            </a:r>
            <a:endParaRPr lang="en-US" sz="2000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98FA1A-73C4-4BD5-93E9-ACA376C6A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923" y="2347235"/>
            <a:ext cx="2794219" cy="27031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10CC7F-6DF8-4F83-A55E-CE69939F4286}"/>
              </a:ext>
            </a:extLst>
          </p:cNvPr>
          <p:cNvSpPr txBox="1"/>
          <p:nvPr/>
        </p:nvSpPr>
        <p:spPr>
          <a:xfrm>
            <a:off x="1227184" y="4961329"/>
            <a:ext cx="444525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Bionic scorpion back microstructure samples fabricated on ABS polymer by 3D printing method. Image credit: [13]</a:t>
            </a:r>
            <a:endParaRPr lang="en-US" sz="2000" dirty="0"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F81BEB8-B923-4FD8-8213-1A831CB65D85}"/>
              </a:ext>
            </a:extLst>
          </p:cNvPr>
          <p:cNvSpPr txBox="1">
            <a:spLocks/>
          </p:cNvSpPr>
          <p:nvPr/>
        </p:nvSpPr>
        <p:spPr>
          <a:xfrm>
            <a:off x="752475" y="172148"/>
            <a:ext cx="10515600" cy="9983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Common fabrication methods</a:t>
            </a:r>
          </a:p>
          <a:p>
            <a:pPr algn="ctr"/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  <a:cs typeface="Calibri Light"/>
              </a:rPr>
              <a:t>Additive manufacturing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cs typeface="Calibri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E38CB8-33AF-4B3C-87B8-D93814B0CD32}"/>
              </a:ext>
            </a:extLst>
          </p:cNvPr>
          <p:cNvSpPr txBox="1"/>
          <p:nvPr/>
        </p:nvSpPr>
        <p:spPr>
          <a:xfrm>
            <a:off x="397329" y="5976992"/>
            <a:ext cx="56986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[13] Z. Han, B. Zhu, M. Yang, S.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Niu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H. Song, J. Zhang, “The effect of the micro-structures on the scorpion surface for improving the anti-erosion performance,” Surface and Coatings Technology. 313 (2017) 143–150.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https://doi.org/10.1016/j.surfcoat.2017.01.061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4EC164-D9D9-45FC-B222-A376DA0E3512}"/>
              </a:ext>
            </a:extLst>
          </p:cNvPr>
          <p:cNvSpPr txBox="1"/>
          <p:nvPr/>
        </p:nvSpPr>
        <p:spPr>
          <a:xfrm>
            <a:off x="6180364" y="6020457"/>
            <a:ext cx="5833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[14] Y. Li, H. Mao, P. Hu, M. Hermes, H. Lim, J. Yoon, M.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Luhar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Y. Chen, W. Wu, “Bioinspired functional surfaces enabled by multiscale stereolithography,” Advanced Materials Technologies. 4 (2019) 1800638.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https://doi.org/10.1002/admt.201800638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752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6619"/>
            <a:ext cx="10943844" cy="47392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3200" dirty="0"/>
              <a:t>low cost, easy operation, high accuracy</a:t>
            </a:r>
            <a:endParaRPr lang="en-US" sz="3200" dirty="0">
              <a:cs typeface="Calibri"/>
            </a:endParaRPr>
          </a:p>
          <a:p>
            <a:pPr marL="457200" indent="-457200">
              <a:lnSpc>
                <a:spcPts val="1800"/>
              </a:lnSpc>
            </a:pPr>
            <a:r>
              <a:rPr lang="en-US" sz="3200" dirty="0"/>
              <a:t>optimization of process parameters is needed</a:t>
            </a:r>
            <a:endParaRPr lang="en-US" sz="3200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DD5354-70CB-444B-9384-F58A61AAD1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2" r="-16" b="15880"/>
          <a:stretch/>
        </p:blipFill>
        <p:spPr>
          <a:xfrm>
            <a:off x="876478" y="2618628"/>
            <a:ext cx="5193928" cy="24049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DB61AF-44BC-4D9A-9AC7-F2A0BE773407}"/>
              </a:ext>
            </a:extLst>
          </p:cNvPr>
          <p:cNvSpPr txBox="1"/>
          <p:nvPr/>
        </p:nvSpPr>
        <p:spPr>
          <a:xfrm>
            <a:off x="684638" y="4903549"/>
            <a:ext cx="555156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Schematic view of embossing processes  </a:t>
            </a:r>
          </a:p>
          <a:p>
            <a:r>
              <a:rPr lang="en-US" sz="2000" dirty="0"/>
              <a:t>(a) Conventional/Single-stage hot embossing  </a:t>
            </a:r>
          </a:p>
          <a:p>
            <a:r>
              <a:rPr lang="en-US" sz="2000" dirty="0"/>
              <a:t>(b) Roller to roller hot embossing. Image credit: [15]</a:t>
            </a:r>
            <a:endParaRPr lang="en-US" sz="2000" dirty="0"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633A26-2B79-46FB-A2DF-0721520337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9" r="-87" b="27801"/>
          <a:stretch/>
        </p:blipFill>
        <p:spPr>
          <a:xfrm>
            <a:off x="6589538" y="3209897"/>
            <a:ext cx="3649183" cy="14441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98405E-EA84-46DD-87DA-76CE7F493FC3}"/>
              </a:ext>
            </a:extLst>
          </p:cNvPr>
          <p:cNvSpPr txBox="1"/>
          <p:nvPr/>
        </p:nvSpPr>
        <p:spPr>
          <a:xfrm>
            <a:off x="6491130" y="4586748"/>
            <a:ext cx="560251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 </a:t>
            </a:r>
            <a:r>
              <a:rPr lang="en-US" sz="2000" dirty="0"/>
              <a:t>SEM images of the disordered surface texture of a rose petal (replicas </a:t>
            </a:r>
            <a:r>
              <a:rPr lang="en-US" sz="2000" dirty="0">
                <a:ea typeface="+mn-lt"/>
                <a:cs typeface="+mn-lt"/>
              </a:rPr>
              <a:t>into PMMA foil)</a:t>
            </a:r>
            <a:r>
              <a:rPr lang="en-US" sz="2000" dirty="0"/>
              <a:t> created by hot embossing method.  Image credit: [16]  </a:t>
            </a:r>
            <a:endParaRPr lang="en-US" sz="2000" dirty="0">
              <a:cs typeface="Calibr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5C31DAD-32B6-4EA2-BADF-1E9E37810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0224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Common fabrication methods</a:t>
            </a:r>
            <a:b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  <a:cs typeface="Calibri Light"/>
              </a:rPr>
              <a:t>Hot embossing</a:t>
            </a:r>
            <a:endParaRPr lang="en-US" sz="48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F85F7D-331B-45F5-905A-08929A45A22F}"/>
              </a:ext>
            </a:extLst>
          </p:cNvPr>
          <p:cNvSpPr txBox="1"/>
          <p:nvPr/>
        </p:nvSpPr>
        <p:spPr>
          <a:xfrm>
            <a:off x="690572" y="6120754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[15] S.S. Deshmukh, A. Goswami, “Hot embossing of polymers a review,” Materials Today: Proceedings. 26 (2020) 405–414.</a:t>
            </a:r>
          </a:p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https://doi.org/10.1016/j.matpr.2019.12.067</a:t>
            </a:r>
            <a:endParaRPr lang="en-US" sz="1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C92486-394D-4E8B-A542-7BB1378B2DF7}"/>
              </a:ext>
            </a:extLst>
          </p:cNvPr>
          <p:cNvSpPr txBox="1"/>
          <p:nvPr/>
        </p:nvSpPr>
        <p:spPr>
          <a:xfrm>
            <a:off x="6446568" y="5753881"/>
            <a:ext cx="5647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 [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16] A.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Roslizar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M. Guttmann, U.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Lemmer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P.C. Soler, M.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Langenhorst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M. Schneider, U.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Paetzold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R.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Huenig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 B. Fritz, B. Richards, G.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Gomard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,”Towards mass fabrication of hot embossed plant surface texture replicas as photovoltaic cover layers,” Nanoengineering: Fabrication, Properties, Optics, and Devices XV, SPIE, 2018.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https://doi.org/10.1117/12.2320555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318FD2-19E3-416B-8E84-F10EAAA462C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413" t="6662" r="14571" b="7968"/>
          <a:stretch/>
        </p:blipFill>
        <p:spPr>
          <a:xfrm>
            <a:off x="9586531" y="1207840"/>
            <a:ext cx="1658983" cy="14107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D378FD-1CDF-4A65-A46A-5B64BB11EAA2}"/>
              </a:ext>
            </a:extLst>
          </p:cNvPr>
          <p:cNvSpPr txBox="1"/>
          <p:nvPr/>
        </p:nvSpPr>
        <p:spPr>
          <a:xfrm>
            <a:off x="9469476" y="2563566"/>
            <a:ext cx="2429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Fig:</a:t>
            </a:r>
            <a:r>
              <a:rPr lang="en-US" dirty="0"/>
              <a:t> Rose flower. Image credit: Lopamudra Das</a:t>
            </a:r>
          </a:p>
        </p:txBody>
      </p:sp>
    </p:spTree>
    <p:extLst>
      <p:ext uri="{BB962C8B-B14F-4D97-AF65-F5344CB8AC3E}">
        <p14:creationId xmlns:p14="http://schemas.microsoft.com/office/powerpoint/2010/main" val="1933842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26D45-4222-4A61-8842-725164C75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112" y="1494103"/>
            <a:ext cx="11715543" cy="528244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ts val="2000"/>
              </a:lnSpc>
            </a:pPr>
            <a:r>
              <a:rPr lang="en-US" sz="3200" dirty="0"/>
              <a:t>combine different processes to create the desired surface </a:t>
            </a:r>
            <a:endParaRPr lang="en-US" sz="3200" dirty="0">
              <a:cs typeface="Calibri"/>
            </a:endParaRPr>
          </a:p>
          <a:p>
            <a:pPr marL="0" indent="0">
              <a:lnSpc>
                <a:spcPts val="1200"/>
              </a:lnSpc>
              <a:buNone/>
            </a:pPr>
            <a:endParaRPr lang="en-US" sz="1800" dirty="0"/>
          </a:p>
          <a:p>
            <a:pPr marL="0" indent="0">
              <a:lnSpc>
                <a:spcPts val="1200"/>
              </a:lnSpc>
              <a:buNone/>
            </a:pPr>
            <a:r>
              <a:rPr lang="en-US" sz="1800" u="sng" dirty="0"/>
              <a:t>laser pattern + coating:</a:t>
            </a:r>
            <a:r>
              <a:rPr lang="en-US" sz="1800" u="sng" dirty="0">
                <a:ea typeface="+mn-lt"/>
                <a:cs typeface="+mn-lt"/>
              </a:rPr>
              <a:t> biomimetic shark skin, </a:t>
            </a:r>
            <a:r>
              <a:rPr lang="en-US" sz="1800" dirty="0"/>
              <a:t> </a:t>
            </a:r>
            <a:endParaRPr lang="en-US" sz="1800" dirty="0">
              <a:cs typeface="Calibri"/>
            </a:endParaRPr>
          </a:p>
          <a:p>
            <a:pPr marL="0" indent="0">
              <a:lnSpc>
                <a:spcPts val="1200"/>
              </a:lnSpc>
              <a:buNone/>
            </a:pPr>
            <a:r>
              <a:rPr lang="en-US" sz="1800" dirty="0"/>
              <a:t>Al</a:t>
            </a:r>
            <a:r>
              <a:rPr lang="en-US" sz="1800" baseline="-25000" dirty="0"/>
              <a:t>2</a:t>
            </a:r>
            <a:r>
              <a:rPr lang="en-US" sz="1800" dirty="0"/>
              <a:t>O</a:t>
            </a:r>
            <a:r>
              <a:rPr lang="en-US" sz="1800" baseline="-25000" dirty="0"/>
              <a:t>3</a:t>
            </a:r>
            <a:r>
              <a:rPr lang="en-US" sz="1800" dirty="0"/>
              <a:t>/</a:t>
            </a:r>
            <a:r>
              <a:rPr lang="en-US" sz="1800" dirty="0" err="1"/>
              <a:t>TiC</a:t>
            </a:r>
            <a:r>
              <a:rPr lang="en-US" sz="1800" dirty="0"/>
              <a:t> ceramic substrates were laser patterned then </a:t>
            </a:r>
          </a:p>
          <a:p>
            <a:pPr marL="0" indent="0">
              <a:lnSpc>
                <a:spcPts val="1200"/>
              </a:lnSpc>
              <a:buNone/>
            </a:pPr>
            <a:r>
              <a:rPr lang="en-US" sz="1800" dirty="0"/>
              <a:t>coated with tungsten </a:t>
            </a:r>
            <a:r>
              <a:rPr lang="en-US" sz="1800" dirty="0" err="1"/>
              <a:t>disulphide</a:t>
            </a:r>
            <a:r>
              <a:rPr lang="en-US" sz="1800" dirty="0"/>
              <a:t> (WS</a:t>
            </a:r>
            <a:r>
              <a:rPr lang="en-US" sz="1800" baseline="-25000" dirty="0"/>
              <a:t>2</a:t>
            </a:r>
            <a:r>
              <a:rPr lang="en-US" sz="1800" dirty="0"/>
              <a:t>) for dry friction </a:t>
            </a:r>
            <a:endParaRPr lang="en-US" sz="1800" dirty="0">
              <a:cs typeface="Calibri"/>
            </a:endParaRPr>
          </a:p>
          <a:p>
            <a:pPr marL="0" indent="0">
              <a:lnSpc>
                <a:spcPts val="1200"/>
              </a:lnSpc>
              <a:buNone/>
            </a:pPr>
            <a:r>
              <a:rPr lang="en-US" sz="1800" dirty="0"/>
              <a:t>and wear properties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BE9BD-34B3-4B85-8BA5-B1AE4710F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041" y="3153203"/>
            <a:ext cx="4732021" cy="20809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04DD2E-5CB3-4F50-873F-F08BCA46CA1D}"/>
              </a:ext>
            </a:extLst>
          </p:cNvPr>
          <p:cNvSpPr/>
          <p:nvPr/>
        </p:nvSpPr>
        <p:spPr>
          <a:xfrm>
            <a:off x="7216259" y="6137479"/>
            <a:ext cx="4732020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00" dirty="0"/>
              <a:t>[The Al</a:t>
            </a:r>
            <a:r>
              <a:rPr lang="en-US" sz="1000" baseline="-25000" dirty="0"/>
              <a:t>2</a:t>
            </a:r>
            <a:r>
              <a:rPr lang="en-US" sz="1000" dirty="0"/>
              <a:t>O</a:t>
            </a:r>
            <a:r>
              <a:rPr lang="en-US" sz="1000" baseline="-25000" dirty="0"/>
              <a:t>3</a:t>
            </a:r>
            <a:r>
              <a:rPr lang="en-US" sz="1000" dirty="0"/>
              <a:t>/</a:t>
            </a:r>
            <a:r>
              <a:rPr lang="en-US" sz="1000" dirty="0" err="1"/>
              <a:t>TiC</a:t>
            </a:r>
            <a:r>
              <a:rPr lang="en-US" sz="1000" dirty="0"/>
              <a:t> ceramics substrates before and after texturing were named </a:t>
            </a:r>
            <a:r>
              <a:rPr lang="en-US" sz="1000" b="1" dirty="0"/>
              <a:t>PS</a:t>
            </a:r>
            <a:r>
              <a:rPr lang="en-US" sz="1000" dirty="0"/>
              <a:t> and </a:t>
            </a:r>
            <a:r>
              <a:rPr lang="en-US" sz="1000" b="1" dirty="0"/>
              <a:t>TS</a:t>
            </a:r>
            <a:r>
              <a:rPr lang="en-US" sz="1000" dirty="0"/>
              <a:t>.</a:t>
            </a:r>
            <a:endParaRPr lang="en-US" sz="1000" dirty="0">
              <a:cs typeface="Calibri"/>
            </a:endParaRPr>
          </a:p>
          <a:p>
            <a:r>
              <a:rPr lang="en-US" sz="1000" dirty="0"/>
              <a:t>The</a:t>
            </a:r>
            <a:r>
              <a:rPr lang="en-US" sz="1000" dirty="0">
                <a:ea typeface="+mn-lt"/>
                <a:cs typeface="+mn-lt"/>
              </a:rPr>
              <a:t> WS</a:t>
            </a:r>
            <a:r>
              <a:rPr lang="en-US" sz="1000" baseline="-25000" dirty="0">
                <a:ea typeface="+mn-lt"/>
                <a:cs typeface="+mn-lt"/>
              </a:rPr>
              <a:t>2 </a:t>
            </a:r>
            <a:r>
              <a:rPr lang="en-US" sz="1000" dirty="0">
                <a:ea typeface="+mn-lt"/>
                <a:cs typeface="+mn-lt"/>
              </a:rPr>
              <a:t>coated</a:t>
            </a:r>
            <a:r>
              <a:rPr lang="en-US" sz="1000" dirty="0"/>
              <a:t> (</a:t>
            </a:r>
            <a:r>
              <a:rPr lang="en-US" sz="1000" dirty="0">
                <a:ea typeface="+mn-lt"/>
                <a:cs typeface="+mn-lt"/>
              </a:rPr>
              <a:t> </a:t>
            </a:r>
            <a:r>
              <a:rPr lang="en-US" sz="1000" dirty="0"/>
              <a:t>∼40 </a:t>
            </a:r>
            <a:r>
              <a:rPr lang="en-US" sz="1000" dirty="0" err="1"/>
              <a:t>μm</a:t>
            </a:r>
            <a:r>
              <a:rPr lang="en-US" sz="1000" dirty="0"/>
              <a:t> thick coating) Al</a:t>
            </a:r>
            <a:r>
              <a:rPr lang="en-US" sz="1000" baseline="-25000" dirty="0"/>
              <a:t>2</a:t>
            </a:r>
            <a:r>
              <a:rPr lang="en-US" sz="1000" dirty="0"/>
              <a:t>O</a:t>
            </a:r>
            <a:r>
              <a:rPr lang="en-US" sz="1000" baseline="-25000" dirty="0"/>
              <a:t>3</a:t>
            </a:r>
            <a:r>
              <a:rPr lang="en-US" sz="1000" dirty="0"/>
              <a:t>/TiC ceramic substrates with and without biomimetic shark skin were named </a:t>
            </a:r>
            <a:r>
              <a:rPr lang="en-US" sz="1000" b="1" dirty="0"/>
              <a:t>WTS</a:t>
            </a:r>
            <a:r>
              <a:rPr lang="en-US" sz="1000" dirty="0"/>
              <a:t> and </a:t>
            </a:r>
            <a:r>
              <a:rPr lang="en-US" sz="1000" b="1" dirty="0"/>
              <a:t>WPS</a:t>
            </a:r>
            <a:r>
              <a:rPr lang="en-US" sz="1000" dirty="0"/>
              <a:t>, respectively].</a:t>
            </a:r>
            <a:endParaRPr lang="en-US" sz="1000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FFA319-3111-4A2F-83D6-6BC49EAED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20" y="3261579"/>
            <a:ext cx="2021099" cy="1739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C1228E-FB1A-4CE0-9AC6-4E45CC9BFD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85" r="2238"/>
          <a:stretch/>
        </p:blipFill>
        <p:spPr>
          <a:xfrm>
            <a:off x="2598019" y="3265546"/>
            <a:ext cx="2077855" cy="17395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A6F8A7-FD09-46D8-8D50-A52C55BE83E2}"/>
              </a:ext>
            </a:extLst>
          </p:cNvPr>
          <p:cNvSpPr txBox="1"/>
          <p:nvPr/>
        </p:nvSpPr>
        <p:spPr>
          <a:xfrm>
            <a:off x="466977" y="4908502"/>
            <a:ext cx="528884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SEM images of  (a) laser textured biomimetic shark skin  (b) with tungsten </a:t>
            </a:r>
            <a:r>
              <a:rPr lang="en-US" sz="2000" dirty="0" err="1"/>
              <a:t>disulphide</a:t>
            </a:r>
            <a:r>
              <a:rPr lang="en-US" sz="2000" dirty="0"/>
              <a:t>(WS</a:t>
            </a:r>
            <a:r>
              <a:rPr lang="en-US" sz="2000" baseline="-25000" dirty="0"/>
              <a:t>2</a:t>
            </a:r>
            <a:r>
              <a:rPr lang="en-US" sz="2000" dirty="0"/>
              <a:t>) coating applied on it. Image credit: [17]</a:t>
            </a:r>
            <a:endParaRPr lang="en-US" sz="2000" dirty="0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9A0A46-CE3C-4C63-8A18-6449CCAE04D1}"/>
              </a:ext>
            </a:extLst>
          </p:cNvPr>
          <p:cNvSpPr txBox="1"/>
          <p:nvPr/>
        </p:nvSpPr>
        <p:spPr>
          <a:xfrm>
            <a:off x="7247925" y="5121816"/>
            <a:ext cx="493459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Fig:</a:t>
            </a:r>
            <a:r>
              <a:rPr lang="en-US" sz="2000" dirty="0"/>
              <a:t> (a) Friction coefficient curves and (b) steel ball wear rate for different samples. Image credit [17]</a:t>
            </a:r>
            <a:endParaRPr lang="en-US" sz="2000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A9CC17-4467-45AC-8143-2526BA9384DD}"/>
              </a:ext>
            </a:extLst>
          </p:cNvPr>
          <p:cNvSpPr txBox="1"/>
          <p:nvPr/>
        </p:nvSpPr>
        <p:spPr>
          <a:xfrm>
            <a:off x="7163040" y="1934712"/>
            <a:ext cx="4838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friction coefficient after texturing with biomimetic shark skin and then WS</a:t>
            </a:r>
            <a:r>
              <a:rPr lang="en-US" baseline="-25000" dirty="0"/>
              <a:t>2 </a:t>
            </a:r>
            <a:r>
              <a:rPr lang="en-US" dirty="0"/>
              <a:t> coating reduced by 29% and 84% compared to polished ceramic substrates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178F8D0-6FDD-4D10-952B-CB003140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3" y="258982"/>
            <a:ext cx="10515600" cy="78236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Common fabrication methods</a:t>
            </a:r>
            <a:br>
              <a:rPr lang="en-US" sz="4800" b="1" dirty="0"/>
            </a:br>
            <a:r>
              <a:rPr lang="en-US" sz="4800" b="1" u="sng" dirty="0">
                <a:solidFill>
                  <a:schemeClr val="accent6">
                    <a:lumMod val="50000"/>
                  </a:schemeClr>
                </a:solidFill>
                <a:cs typeface="Calibri Light"/>
              </a:rPr>
              <a:t>Combination of methods</a:t>
            </a:r>
            <a:endParaRPr lang="en-US" sz="4800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E93FA0-FA6F-4D50-AF01-5E774E3FE322}"/>
              </a:ext>
            </a:extLst>
          </p:cNvPr>
          <p:cNvSpPr txBox="1"/>
          <p:nvPr/>
        </p:nvSpPr>
        <p:spPr>
          <a:xfrm>
            <a:off x="466977" y="6184446"/>
            <a:ext cx="6101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[17] X. Li, J. Deng, H. Yue, D. Ge, X. Zou, “Wear performance of </a:t>
            </a:r>
            <a:r>
              <a:rPr lang="en-US" sz="1200" dirty="0" err="1">
                <a:solidFill>
                  <a:schemeClr val="accent4">
                    <a:lumMod val="50000"/>
                  </a:schemeClr>
                </a:solidFill>
              </a:rPr>
              <a:t>electrohydrodynamically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 atomized WS2 coatings deposited on biomimetic shark-skin textured surfaces,” Tribology International. 134 (2019) 240–251. </a:t>
            </a:r>
            <a:r>
              <a:rPr lang="en-US" sz="1200" u="sng" dirty="0">
                <a:solidFill>
                  <a:schemeClr val="accent4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https://doi.org/10.1016/j.triboint.2019.02.015</a:t>
            </a:r>
            <a:r>
              <a:rPr lang="en-US" sz="12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65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FF6C-CCD6-44C2-B73A-4194F4FD9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14"/>
            <a:ext cx="10515600" cy="669471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Summary</a:t>
            </a:r>
            <a:endParaRPr lang="en-US" sz="4800" dirty="0"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5DBED-E9CA-4CA8-8D49-525E2419F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9496"/>
            <a:ext cx="10515600" cy="54700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/>
              <a:t>The vast potential in Nature's engineered surfaces remains to be fully explored</a:t>
            </a:r>
          </a:p>
          <a:p>
            <a:r>
              <a:rPr lang="en-US" sz="3600" dirty="0"/>
              <a:t>Novel fabrication methods and their combinations are needed to mimic natural surfaces</a:t>
            </a:r>
            <a:endParaRPr lang="en-US" sz="3600" dirty="0">
              <a:cs typeface="Calibri"/>
            </a:endParaRPr>
          </a:p>
          <a:p>
            <a:r>
              <a:rPr lang="en-US" sz="3600" dirty="0"/>
              <a:t>Different materials for different applications</a:t>
            </a:r>
          </a:p>
          <a:p>
            <a:r>
              <a:rPr lang="en-US" sz="3600" dirty="0"/>
              <a:t>Cost and scalability are important factors for lunar missions</a:t>
            </a:r>
            <a:endParaRPr lang="en-US" sz="3600" dirty="0">
              <a:cs typeface="Calibri"/>
            </a:endParaRPr>
          </a:p>
          <a:p>
            <a:r>
              <a:rPr lang="en-US" sz="3600" dirty="0"/>
              <a:t>Performance in lunar and extra-terrestrial environments needs to be evaluated for mission success.</a:t>
            </a:r>
            <a:endParaRPr lang="en-US" sz="3600" dirty="0">
              <a:cs typeface="Calibri" panose="020F0502020204030204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6489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D7235-4354-4749-8860-98DBBC40F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659"/>
            <a:ext cx="10515600" cy="851608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50000"/>
                  </a:schemeClr>
                </a:solidFill>
              </a:rPr>
              <a:t>References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4CA4C-C975-44FF-B3B9-C8294B2E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7684"/>
            <a:ext cx="10515600" cy="5627681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AutoNum type="arabicParenR"/>
            </a:pPr>
            <a:r>
              <a:rPr lang="en-US" sz="4000" dirty="0"/>
              <a:t>Park, J. S., Liu, Y., Kihm, K. D., and Taylor, L. </a:t>
            </a:r>
            <a:r>
              <a:rPr lang="en-US" sz="4000" dirty="0" err="1"/>
              <a:t>A.,“Micro</a:t>
            </a:r>
            <a:r>
              <a:rPr lang="en-US" sz="4000" dirty="0"/>
              <a:t>-morphology and toxicological effects of lunar dust.” Lunar Planetary Scientific Conf. XXXVII (CD-ROM), Lunar and Planetary Institute, Houston(2006)</a:t>
            </a:r>
          </a:p>
          <a:p>
            <a:pPr marL="342900" indent="-342900">
              <a:buAutoNum type="arabicParenR"/>
            </a:pPr>
            <a:r>
              <a:rPr lang="en-US" sz="4000" dirty="0"/>
              <a:t>W. </a:t>
            </a:r>
            <a:r>
              <a:rPr lang="en-US" sz="4000" dirty="0" err="1"/>
              <a:t>Barthlott</a:t>
            </a:r>
            <a:r>
              <a:rPr lang="en-US" sz="4000" dirty="0"/>
              <a:t>, C. </a:t>
            </a:r>
            <a:r>
              <a:rPr lang="en-US" sz="4000" dirty="0" err="1"/>
              <a:t>Neinhuis</a:t>
            </a:r>
            <a:r>
              <a:rPr lang="en-US" sz="4000" dirty="0"/>
              <a:t>, Purity of the sacred lotus, or escape from contamination in biological surfaces, Planta. 202 (1997) 1–8. </a:t>
            </a:r>
            <a:r>
              <a:rPr lang="en-US" sz="4000" u="sng" dirty="0">
                <a:hlinkClick r:id="rId2"/>
              </a:rPr>
              <a:t>https://doi.org/10.1007/s004250050096</a:t>
            </a:r>
            <a:endParaRPr lang="en-US" sz="40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D.V. Margiotta, W.C. Peters, S.A. Straka, M. Rodriguez, K.R. McKittrick, C.B. Jones, “The Lotus coating for space exploration: a dust mitigation tool,” Society of Photo-optical Instrumentation Engineers (SPIE) Conference Series, vol. 7794(2010). </a:t>
            </a:r>
            <a:r>
              <a:rPr lang="en-US" sz="4000" dirty="0">
                <a:hlinkClick r:id="rId3"/>
              </a:rPr>
              <a:t>https://doi.org/10.1117/12.864480</a:t>
            </a:r>
            <a:r>
              <a:rPr lang="en-US" sz="4000" dirty="0"/>
              <a:t> 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>
                <a:hlinkClick r:id="rId4"/>
              </a:rPr>
              <a:t>www.materialstoday.com/biomaterials/news/selfcleaning-gecko-feet-inspire-micromanipulator/</a:t>
            </a:r>
            <a:endParaRPr lang="en-US" sz="40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Wohl, C. J., Connell, J. W., Lin, Y., Belcher, M. A., &amp; Palmieri, F. L., “Generation and Evaluation of Lunar Dust Adhesion Mitigating Materials,” 40th Lunar and Planetary Science Conference(2009). </a:t>
            </a:r>
            <a:r>
              <a:rPr lang="en-US" sz="4000" dirty="0">
                <a:hlinkClick r:id="rId5"/>
              </a:rPr>
              <a:t>https://doi.org/10.2514/6.2011-3676</a:t>
            </a:r>
            <a:endParaRPr lang="en-US" sz="40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G.D. Bixler, A. </a:t>
            </a:r>
            <a:r>
              <a:rPr lang="en-US" sz="4000" dirty="0" err="1"/>
              <a:t>Theiss</a:t>
            </a:r>
            <a:r>
              <a:rPr lang="en-US" sz="4000" dirty="0"/>
              <a:t>, B. Bhushan, S.C. Lee, “Anti-fouling properties of </a:t>
            </a:r>
            <a:r>
              <a:rPr lang="en-US" sz="4000" dirty="0" err="1"/>
              <a:t>microstructured</a:t>
            </a:r>
            <a:r>
              <a:rPr lang="en-US" sz="4000" dirty="0"/>
              <a:t> surfaces bio-inspired by rice leaves and butterfly wings,” Journal of Colloid and Interface Science. 419 (2014) 114–133. </a:t>
            </a:r>
            <a:r>
              <a:rPr lang="en-US" sz="4000" u="sng" dirty="0">
                <a:hlinkClick r:id="rId6"/>
              </a:rPr>
              <a:t>https://doi.org/10.1016/j.jcis.2013.12.019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S. Watson, Gregory, A. Watson, Jolanta, Hu, Simon, Brown, Chris, W. Cribb, Bronwen, </a:t>
            </a:r>
            <a:r>
              <a:rPr lang="en-US" sz="4000" dirty="0" err="1"/>
              <a:t>Myhra</a:t>
            </a:r>
            <a:r>
              <a:rPr lang="en-US" sz="4000" dirty="0"/>
              <a:t>, </a:t>
            </a:r>
            <a:r>
              <a:rPr lang="en-US" sz="4000" dirty="0" err="1"/>
              <a:t>Sverre</a:t>
            </a:r>
            <a:r>
              <a:rPr lang="en-US" sz="4000" dirty="0"/>
              <a:t>,“Micro and nanostructures found on insect wings - designs for minimizing adhesion and friction,” International Journal of Nanomanufacturing(2010).  </a:t>
            </a:r>
            <a:r>
              <a:rPr lang="en-US" sz="4000" dirty="0">
                <a:hlinkClick r:id="rId7"/>
              </a:rPr>
              <a:t>https://doi.org/10.1504/IJNM.2010.029929</a:t>
            </a:r>
            <a:r>
              <a:rPr lang="en-US" sz="4000" dirty="0"/>
              <a:t> 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Wu W. B, Lutz C, </a:t>
            </a:r>
            <a:r>
              <a:rPr lang="en-US" sz="4000" dirty="0" err="1"/>
              <a:t>Mersch</a:t>
            </a:r>
            <a:r>
              <a:rPr lang="en-US" sz="4000" dirty="0"/>
              <a:t> S, </a:t>
            </a:r>
            <a:r>
              <a:rPr lang="en-US" sz="4000" dirty="0" err="1"/>
              <a:t>Thelen</a:t>
            </a:r>
            <a:r>
              <a:rPr lang="en-US" sz="4000" dirty="0"/>
              <a:t> R, Greiner C, </a:t>
            </a:r>
            <a:r>
              <a:rPr lang="en-US" sz="4000" dirty="0" err="1"/>
              <a:t>Gomard</a:t>
            </a:r>
            <a:r>
              <a:rPr lang="en-US" sz="4000" dirty="0"/>
              <a:t> G, </a:t>
            </a:r>
            <a:r>
              <a:rPr lang="en-US" sz="4000" dirty="0" err="1"/>
              <a:t>Hölscher</a:t>
            </a:r>
            <a:r>
              <a:rPr lang="en-US" sz="4000" dirty="0"/>
              <a:t> H, “Characterization of the microscopic tribological properties of sandfish (</a:t>
            </a:r>
            <a:r>
              <a:rPr lang="en-US" sz="4000" dirty="0" err="1"/>
              <a:t>Scincus</a:t>
            </a:r>
            <a:r>
              <a:rPr lang="en-US" sz="4000" dirty="0"/>
              <a:t> </a:t>
            </a:r>
            <a:r>
              <a:rPr lang="en-US" sz="4000" dirty="0" err="1"/>
              <a:t>scincus</a:t>
            </a:r>
            <a:r>
              <a:rPr lang="en-US" sz="4000" dirty="0"/>
              <a:t>) scales by atomic force microscopy,” </a:t>
            </a:r>
            <a:r>
              <a:rPr lang="en-US" sz="4000" i="1" dirty="0"/>
              <a:t>Beilstein J </a:t>
            </a:r>
            <a:r>
              <a:rPr lang="en-US" sz="4000" i="1" dirty="0" err="1"/>
              <a:t>Nanotechnol</a:t>
            </a:r>
            <a:r>
              <a:rPr lang="en-US" sz="4000" i="1" dirty="0"/>
              <a:t> </a:t>
            </a:r>
            <a:r>
              <a:rPr lang="en-US" sz="4000" dirty="0"/>
              <a:t>9: 2618–2627 (2018).  </a:t>
            </a:r>
            <a:r>
              <a:rPr lang="en-US" sz="4000" dirty="0">
                <a:hlinkClick r:id="rId8"/>
              </a:rPr>
              <a:t>https://doi.org/10.3762/bjnano.9.243</a:t>
            </a:r>
            <a:endParaRPr lang="en-US" sz="40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J. Zhang, W. Chen, M. Yang, S. Chen, B. Zhu, S. </a:t>
            </a:r>
            <a:r>
              <a:rPr lang="en-US" sz="4000" dirty="0" err="1"/>
              <a:t>Niu</a:t>
            </a:r>
            <a:r>
              <a:rPr lang="en-US" sz="4000" dirty="0"/>
              <a:t>, Z. Han, H. Wang, “The ingenious structure of scorpion armor inspires sand-resistant surfaces,” Tribology Letters. 65 (2017). </a:t>
            </a:r>
            <a:r>
              <a:rPr lang="en-US" sz="4000" u="sng" dirty="0">
                <a:hlinkClick r:id="rId9"/>
              </a:rPr>
              <a:t>https://doi.org/10.1007/s11249-017-0895-8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Z. Han, W. Yin, J. Zhang, J. Jiang, S. </a:t>
            </a:r>
            <a:r>
              <a:rPr lang="en-US" sz="4000" dirty="0" err="1"/>
              <a:t>Niu</a:t>
            </a:r>
            <a:r>
              <a:rPr lang="en-US" sz="4000" dirty="0"/>
              <a:t>, L. Ren,” Erosion-resistant surfaces inspired by tamarisk,” Journal of Bionic Engineering. 10 (2013) 479–487. </a:t>
            </a:r>
            <a:r>
              <a:rPr lang="en-US" sz="4000" u="sng" dirty="0">
                <a:hlinkClick r:id="rId10"/>
              </a:rPr>
              <a:t>https://doi.org/10.1016/s1672-6529(13)60238-3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K. M. Tanvir </a:t>
            </a:r>
            <a:r>
              <a:rPr lang="en-US" sz="4000" dirty="0" err="1"/>
              <a:t>Ahmmed</a:t>
            </a:r>
            <a:r>
              <a:rPr lang="en-US" sz="4000" dirty="0"/>
              <a:t>, Colin </a:t>
            </a:r>
            <a:r>
              <a:rPr lang="en-US" sz="4000" dirty="0" err="1"/>
              <a:t>Grambow</a:t>
            </a:r>
            <a:r>
              <a:rPr lang="en-US" sz="4000" dirty="0"/>
              <a:t> and Anne-Marie </a:t>
            </a:r>
            <a:r>
              <a:rPr lang="en-US" sz="4000" dirty="0" err="1"/>
              <a:t>Kietzig</a:t>
            </a:r>
            <a:r>
              <a:rPr lang="en-US" sz="4000" dirty="0"/>
              <a:t>, “Fabrication of Micro/Nano Structures on Metals by Femtosecond Laser Micromachining,” </a:t>
            </a:r>
            <a:r>
              <a:rPr lang="fr-FR" sz="4000" i="1" dirty="0"/>
              <a:t>Micromachines </a:t>
            </a:r>
            <a:r>
              <a:rPr lang="fr-FR" sz="4000" dirty="0"/>
              <a:t>2014, </a:t>
            </a:r>
            <a:r>
              <a:rPr lang="fr-FR" sz="4000" i="1" dirty="0"/>
              <a:t>5</a:t>
            </a:r>
            <a:r>
              <a:rPr lang="fr-FR" sz="4000" dirty="0"/>
              <a:t>, 1219-1253; </a:t>
            </a:r>
            <a:r>
              <a:rPr lang="fr-FR" sz="4000" dirty="0">
                <a:hlinkClick r:id="rId11"/>
              </a:rPr>
              <a:t>https://doi.org/10.3390/mi5041219</a:t>
            </a:r>
            <a:r>
              <a:rPr lang="fr-FR" sz="4000" dirty="0"/>
              <a:t> </a:t>
            </a:r>
            <a:endParaRPr lang="en-US" sz="40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  U. </a:t>
            </a:r>
            <a:r>
              <a:rPr lang="en-US" sz="4000" dirty="0" err="1"/>
              <a:t>Hermens</a:t>
            </a:r>
            <a:r>
              <a:rPr lang="en-US" sz="4000" dirty="0"/>
              <a:t>, S.V. </a:t>
            </a:r>
            <a:r>
              <a:rPr lang="en-US" sz="4000" dirty="0" err="1"/>
              <a:t>Kirner</a:t>
            </a:r>
            <a:r>
              <a:rPr lang="en-US" sz="4000" dirty="0"/>
              <a:t>, C. </a:t>
            </a:r>
            <a:r>
              <a:rPr lang="en-US" sz="4000" dirty="0" err="1"/>
              <a:t>Emonts</a:t>
            </a:r>
            <a:r>
              <a:rPr lang="en-US" sz="4000" dirty="0"/>
              <a:t>, P. </a:t>
            </a:r>
            <a:r>
              <a:rPr lang="en-US" sz="4000" dirty="0" err="1"/>
              <a:t>Comanns</a:t>
            </a:r>
            <a:r>
              <a:rPr lang="en-US" sz="4000" dirty="0"/>
              <a:t>, E. </a:t>
            </a:r>
            <a:r>
              <a:rPr lang="en-US" sz="4000" dirty="0" err="1"/>
              <a:t>Skoulas</a:t>
            </a:r>
            <a:r>
              <a:rPr lang="en-US" sz="4000" dirty="0"/>
              <a:t>, A. </a:t>
            </a:r>
            <a:r>
              <a:rPr lang="en-US" sz="4000" dirty="0" err="1"/>
              <a:t>Mimidis</a:t>
            </a:r>
            <a:r>
              <a:rPr lang="en-US" sz="4000" dirty="0"/>
              <a:t>, H. </a:t>
            </a:r>
            <a:r>
              <a:rPr lang="en-US" sz="4000" dirty="0" err="1"/>
              <a:t>Mescheder</a:t>
            </a:r>
            <a:r>
              <a:rPr lang="en-US" sz="4000" dirty="0"/>
              <a:t>, K. </a:t>
            </a:r>
            <a:r>
              <a:rPr lang="en-US" sz="4000" dirty="0" err="1"/>
              <a:t>Winands</a:t>
            </a:r>
            <a:r>
              <a:rPr lang="en-US" sz="4000" dirty="0"/>
              <a:t>, J. Kruger, E. </a:t>
            </a:r>
            <a:r>
              <a:rPr lang="en-US" sz="4000" dirty="0" err="1"/>
              <a:t>Stratakis</a:t>
            </a:r>
            <a:r>
              <a:rPr lang="en-US" sz="4000" dirty="0"/>
              <a:t>, J. </a:t>
            </a:r>
            <a:r>
              <a:rPr lang="en-US" sz="4000" dirty="0" err="1"/>
              <a:t>Bonse</a:t>
            </a:r>
            <a:r>
              <a:rPr lang="en-US" sz="4000" dirty="0"/>
              <a:t>,”Mimicking lizard-like surface structures upon ultrashort laser pulse irradiation of inorganic materials, ” Appl. Surf. Sci., 418 (2017), pp. 499-507. </a:t>
            </a:r>
            <a:r>
              <a:rPr lang="en-US" sz="4000" dirty="0">
                <a:hlinkClick r:id="rId12"/>
              </a:rPr>
              <a:t>https://doi.org/10.1016/j.apsusc.2016.12.112</a:t>
            </a:r>
            <a:r>
              <a:rPr lang="en-US" sz="4000" dirty="0"/>
              <a:t> 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Z. Han, B. Zhu, M. Yang, S. </a:t>
            </a:r>
            <a:r>
              <a:rPr lang="en-US" sz="4000" dirty="0" err="1"/>
              <a:t>Niu</a:t>
            </a:r>
            <a:r>
              <a:rPr lang="en-US" sz="4000" dirty="0"/>
              <a:t>, H. Song, J. Zhang, “The effect of the micro-structures on the scorpion surface for improving the anti-erosion performance,” Surface and Coatings Technology. 313 (2017) 143–150. </a:t>
            </a:r>
            <a:r>
              <a:rPr lang="en-US" sz="4000" u="sng" dirty="0">
                <a:hlinkClick r:id="rId13"/>
              </a:rPr>
              <a:t>https://doi.org/10.1016/j.surfcoat.2017.01.061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Y. Li, H. Mao, P. Hu, M. Hermes, H. Lim, J. Yoon, M. </a:t>
            </a:r>
            <a:r>
              <a:rPr lang="en-US" sz="4000" dirty="0" err="1"/>
              <a:t>Luhar</a:t>
            </a:r>
            <a:r>
              <a:rPr lang="en-US" sz="4000" dirty="0"/>
              <a:t>, Y. Chen, W. Wu, “Bioinspired functional surfaces enabled by multiscale stereolithography,” Advanced Materials Technologies. 4 (2019) 1800638. </a:t>
            </a:r>
            <a:r>
              <a:rPr lang="en-US" sz="4000" u="sng" dirty="0">
                <a:hlinkClick r:id="rId14"/>
              </a:rPr>
              <a:t>https://doi.org/10.1002/admt.201800638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 S.S. Deshmukh, A. Goswami, “Hot embossing of polymers a review,” Materials Today: Proceedings. 26 (2020) 405–414. </a:t>
            </a:r>
            <a:r>
              <a:rPr lang="en-US" sz="4000" u="sng" dirty="0">
                <a:hlinkClick r:id="rId15"/>
              </a:rPr>
              <a:t>https://doi.org/10.1016/j.matpr.2019.12.067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 A. </a:t>
            </a:r>
            <a:r>
              <a:rPr lang="en-US" sz="4000" dirty="0" err="1"/>
              <a:t>Roslizar</a:t>
            </a:r>
            <a:r>
              <a:rPr lang="en-US" sz="4000" dirty="0"/>
              <a:t>, M. Guttmann, U. </a:t>
            </a:r>
            <a:r>
              <a:rPr lang="en-US" sz="4000" dirty="0" err="1"/>
              <a:t>Lemmer</a:t>
            </a:r>
            <a:r>
              <a:rPr lang="en-US" sz="4000" dirty="0"/>
              <a:t>, P.C. Soler, M. </a:t>
            </a:r>
            <a:r>
              <a:rPr lang="en-US" sz="4000" dirty="0" err="1"/>
              <a:t>Langenhorst</a:t>
            </a:r>
            <a:r>
              <a:rPr lang="en-US" sz="4000" dirty="0"/>
              <a:t>, M. Schneider, U. </a:t>
            </a:r>
            <a:r>
              <a:rPr lang="en-US" sz="4000" dirty="0" err="1"/>
              <a:t>Paetzold</a:t>
            </a:r>
            <a:r>
              <a:rPr lang="en-US" sz="4000" dirty="0"/>
              <a:t>, R. </a:t>
            </a:r>
            <a:r>
              <a:rPr lang="en-US" sz="4000" dirty="0" err="1"/>
              <a:t>Huenig</a:t>
            </a:r>
            <a:r>
              <a:rPr lang="en-US" sz="4000" dirty="0"/>
              <a:t>, B. Fritz, B. Richards, G. </a:t>
            </a:r>
            <a:r>
              <a:rPr lang="en-US" sz="4000" dirty="0" err="1"/>
              <a:t>Gomard</a:t>
            </a:r>
            <a:r>
              <a:rPr lang="en-US" sz="4000" dirty="0"/>
              <a:t>,”Towards mass fabrication of hot embossed plant surface texture replicas as photovoltaic cover layers,” Nanoengineering: Fabrication, Properties, Optics, and Devices XV, SPIE, 2018. </a:t>
            </a:r>
            <a:r>
              <a:rPr lang="en-US" sz="4000" u="sng" dirty="0">
                <a:hlinkClick r:id="rId16"/>
              </a:rPr>
              <a:t>https://doi.org/10.1117/12.2320555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r>
              <a:rPr lang="en-US" sz="4000" dirty="0"/>
              <a:t>X. Li, J. Deng, H. Yue, D. Ge, X. Zou, “Wear performance of </a:t>
            </a:r>
            <a:r>
              <a:rPr lang="en-US" sz="4000" dirty="0" err="1"/>
              <a:t>electrohydrodynamically</a:t>
            </a:r>
            <a:r>
              <a:rPr lang="en-US" sz="4000" dirty="0"/>
              <a:t> atomized WS2 coatings deposited on biomimetic shark-skin textured surfaces,” Tribology International. 134 (2019) 240–251. </a:t>
            </a:r>
            <a:r>
              <a:rPr lang="en-US" sz="4000" u="sng" dirty="0">
                <a:hlinkClick r:id="rId17"/>
              </a:rPr>
              <a:t>https://doi.org/10.1016/j.triboint.2019.02.015</a:t>
            </a:r>
            <a:r>
              <a:rPr lang="en-US" sz="4000" dirty="0"/>
              <a:t>.</a:t>
            </a:r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sz="40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sz="19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alt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altLang="en-US" sz="4000" dirty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sz="1800" dirty="0"/>
          </a:p>
          <a:p>
            <a:pPr marL="342900" indent="-342900">
              <a:buFont typeface="Arial" panose="020B0604020202020204" pitchFamily="34" charset="0"/>
              <a:buAutoNum type="arabicParenR"/>
            </a:pPr>
            <a:endParaRPr lang="en-US" sz="1800" dirty="0"/>
          </a:p>
          <a:p>
            <a:pPr marL="342900" indent="-342900">
              <a:buAutoNum type="arabicParenR"/>
            </a:pPr>
            <a:endParaRPr lang="en-US" sz="1800" dirty="0"/>
          </a:p>
          <a:p>
            <a:pPr marL="342900" indent="-342900">
              <a:buAutoNum type="arabicParenR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45487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572F9-9442-40BB-A54B-CA20067F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for sandfish image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01B00-4EB2-48FA-B628-C770F8E8A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95" y="1744716"/>
            <a:ext cx="9649097" cy="211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85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9EA2-1821-46E2-9778-9092541D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4686" y="285931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Thank you !!!</a:t>
            </a:r>
          </a:p>
        </p:txBody>
      </p:sp>
    </p:spTree>
    <p:extLst>
      <p:ext uri="{BB962C8B-B14F-4D97-AF65-F5344CB8AC3E}">
        <p14:creationId xmlns:p14="http://schemas.microsoft.com/office/powerpoint/2010/main" val="2030084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1D5D78F5E63F4EB19F0732E484BC4F" ma:contentTypeVersion="10" ma:contentTypeDescription="Create a new document." ma:contentTypeScope="" ma:versionID="ddd861fbc3eeb6ab73fef824c7b3bd4d">
  <xsd:schema xmlns:xsd="http://www.w3.org/2001/XMLSchema" xmlns:xs="http://www.w3.org/2001/XMLSchema" xmlns:p="http://schemas.microsoft.com/office/2006/metadata/properties" xmlns:ns3="521521ee-befa-4e48-b760-900a4caaedaf" xmlns:ns4="8500d821-777f-4886-8c32-80fa51e70638" targetNamespace="http://schemas.microsoft.com/office/2006/metadata/properties" ma:root="true" ma:fieldsID="70499146236fb0bda2f6727b9c088b73" ns3:_="" ns4:_="">
    <xsd:import namespace="521521ee-befa-4e48-b760-900a4caaedaf"/>
    <xsd:import namespace="8500d821-777f-4886-8c32-80fa51e7063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21ee-befa-4e48-b760-900a4caaed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0d821-777f-4886-8c32-80fa51e706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394D87-08AD-4E61-A040-EB5DBB90595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B0CB65-BC87-4F6E-B310-0105B9B270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DC5C36-B9E4-4BA8-A4BD-ACA1B4925F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21ee-befa-4e48-b760-900a4caaedaf"/>
    <ds:schemaRef ds:uri="8500d821-777f-4886-8c32-80fa51e706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3799</Words>
  <Application>Microsoft Office PowerPoint</Application>
  <PresentationFormat>Widescreen</PresentationFormat>
  <Paragraphs>214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  Bio-inspired surface structures to mitigate interfacial particle adhesion and erosion </vt:lpstr>
      <vt:lpstr>Lunar dust is a challenge!</vt:lpstr>
      <vt:lpstr>Some surfaces for lunar dust mitigation</vt:lpstr>
      <vt:lpstr>Strategies for lunar dust mitigation </vt:lpstr>
      <vt:lpstr>Bio-inspired surfaces to minimize lunar dust adhesion: Lotus Leaf</vt:lpstr>
      <vt:lpstr>Bio-inspired surfaces to minimize lunar dust adhesion: Gecko Feet</vt:lpstr>
      <vt:lpstr>Bio-inspired surfaces to minimize adhesion Rice leaf, Butterfly wings, Cicada wings</vt:lpstr>
      <vt:lpstr>Adhesion and wear mitigating bio-surfaces in the desert</vt:lpstr>
      <vt:lpstr>Adhesion and wear mitigating bio-surfaces in the desert: Scorpion carapace</vt:lpstr>
      <vt:lpstr>Adhesion and wear mitigating bio-surfaces in the desert: Scorpion carapace</vt:lpstr>
      <vt:lpstr>Adhesion and wear mitigating bio-surfaces in the desert: Tamarisk bark</vt:lpstr>
      <vt:lpstr>Material properties for Lunar Missions</vt:lpstr>
      <vt:lpstr>PowerPoint Presentation</vt:lpstr>
      <vt:lpstr>Common fabrication methods Laser processing</vt:lpstr>
      <vt:lpstr>PowerPoint Presentation</vt:lpstr>
      <vt:lpstr>Common fabrication methods Hot embossing</vt:lpstr>
      <vt:lpstr>Common fabrication methods Combination of methods</vt:lpstr>
      <vt:lpstr>Summary</vt:lpstr>
      <vt:lpstr>References</vt:lpstr>
      <vt:lpstr>Permission for sandfish image</vt:lpstr>
      <vt:lpstr>Thank you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Das, Lopamudra (LARC-D307)[NATIONAL INSTITUTE OF AEROSPACE]</dc:creator>
  <cp:lastModifiedBy>Das, Lopamudra (LARC-D307)[NATIONAL INSTITUTE OF AEROSPACE]</cp:lastModifiedBy>
  <cp:revision>485</cp:revision>
  <dcterms:created xsi:type="dcterms:W3CDTF">2020-08-13T20:52:57Z</dcterms:created>
  <dcterms:modified xsi:type="dcterms:W3CDTF">2021-02-22T13:09:23Z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0x0101003E1D5D78F5E63F4EB19F0732E484BC4F</vt:lpwstr>
  </property>
</Properties>
</file>