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null)" ContentType="image/x-emf"/>
  <Default Extension="wdp" ContentType="image/vnd.ms-photo"/>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4" r:id="rId4"/>
  </p:sldMasterIdLst>
  <p:notesMasterIdLst>
    <p:notesMasterId r:id="rId28"/>
  </p:notesMasterIdLst>
  <p:handoutMasterIdLst>
    <p:handoutMasterId r:id="rId29"/>
  </p:handoutMasterIdLst>
  <p:sldIdLst>
    <p:sldId id="5373" r:id="rId5"/>
    <p:sldId id="5370" r:id="rId6"/>
    <p:sldId id="5374" r:id="rId7"/>
    <p:sldId id="5375" r:id="rId8"/>
    <p:sldId id="5376" r:id="rId9"/>
    <p:sldId id="2254" r:id="rId10"/>
    <p:sldId id="2316" r:id="rId11"/>
    <p:sldId id="2317" r:id="rId12"/>
    <p:sldId id="5379" r:id="rId13"/>
    <p:sldId id="5380" r:id="rId14"/>
    <p:sldId id="5385" r:id="rId15"/>
    <p:sldId id="5392" r:id="rId16"/>
    <p:sldId id="5393" r:id="rId17"/>
    <p:sldId id="5395" r:id="rId18"/>
    <p:sldId id="2303" r:id="rId19"/>
    <p:sldId id="5381" r:id="rId20"/>
    <p:sldId id="2260" r:id="rId21"/>
    <p:sldId id="5377" r:id="rId22"/>
    <p:sldId id="5383" r:id="rId23"/>
    <p:sldId id="2230" r:id="rId24"/>
    <p:sldId id="5390" r:id="rId25"/>
    <p:sldId id="5384" r:id="rId26"/>
    <p:sldId id="5394" r:id="rId27"/>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05321B5-9D02-3C40-91D8-6E995BD3EF88}">
          <p14:sldIdLst>
            <p14:sldId id="5373"/>
            <p14:sldId id="5370"/>
            <p14:sldId id="5374"/>
            <p14:sldId id="5375"/>
            <p14:sldId id="5376"/>
            <p14:sldId id="2254"/>
            <p14:sldId id="2316"/>
            <p14:sldId id="2317"/>
            <p14:sldId id="5379"/>
            <p14:sldId id="5380"/>
            <p14:sldId id="5385"/>
            <p14:sldId id="5392"/>
            <p14:sldId id="5393"/>
            <p14:sldId id="5395"/>
            <p14:sldId id="2303"/>
            <p14:sldId id="5381"/>
            <p14:sldId id="2260"/>
            <p14:sldId id="5377"/>
            <p14:sldId id="5383"/>
            <p14:sldId id="2230"/>
            <p14:sldId id="5390"/>
            <p14:sldId id="5384"/>
            <p14:sldId id="5394"/>
          </p14:sldIdLst>
        </p14:section>
        <p14:section name="Untitled Section" id="{4DBD2A43-DA38-D247-BCA5-AA1FBD8F86C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DIN"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2B2"/>
    <a:srgbClr val="DEC6A9"/>
    <a:srgbClr val="969696"/>
    <a:srgbClr val="0A3D91"/>
    <a:srgbClr val="777777"/>
    <a:srgbClr val="CCFFCC"/>
    <a:srgbClr val="003342"/>
    <a:srgbClr val="FFD5A5"/>
    <a:srgbClr val="B38A2D"/>
    <a:srgbClr val="C60C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67ED83-574A-E14C-AD43-E86C0806C74D}" v="429" dt="2021-02-16T16:48:41.5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85" autoAdjust="0"/>
    <p:restoredTop sz="86512" autoAdjust="0"/>
  </p:normalViewPr>
  <p:slideViewPr>
    <p:cSldViewPr snapToGrid="0">
      <p:cViewPr varScale="1">
        <p:scale>
          <a:sx n="74" d="100"/>
          <a:sy n="74" d="100"/>
        </p:scale>
        <p:origin x="72" y="4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6" d="100"/>
        <a:sy n="106" d="100"/>
      </p:scale>
      <p:origin x="0" y="3584"/>
    </p:cViewPr>
  </p:sorterViewPr>
  <p:notesViewPr>
    <p:cSldViewPr>
      <p:cViewPr varScale="1">
        <p:scale>
          <a:sx n="153" d="100"/>
          <a:sy n="153" d="100"/>
        </p:scale>
        <p:origin x="-2720" y="-96"/>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5/10/relationships/revisionInfo" Target="revisionInfo.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Users\majohn13\Desktop\UTM\Flight%20Demonstrations\Build%202\Data%20Analysis\Copy%20of%20TCL2-FlightData%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622456974962635E-2"/>
          <c:y val="4.487383129687942E-2"/>
          <c:w val="0.95339666468446371"/>
          <c:h val="0.91841121582385554"/>
        </c:manualLayout>
      </c:layout>
      <c:ofPieChart>
        <c:ofPieType val="bar"/>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1-640E-904B-959C-B759FE834821}"/>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3-640E-904B-959C-B759FE834821}"/>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5-640E-904B-959C-B759FE834821}"/>
              </c:ext>
            </c:extLst>
          </c:dPt>
          <c:dPt>
            <c:idx val="3"/>
            <c:bubble3D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7-640E-904B-959C-B759FE834821}"/>
              </c:ext>
            </c:extLst>
          </c:dPt>
          <c:dPt>
            <c:idx val="4"/>
            <c:bubble3D val="0"/>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9-640E-904B-959C-B759FE834821}"/>
              </c:ext>
            </c:extLst>
          </c:dPt>
          <c:dPt>
            <c:idx val="5"/>
            <c:bubble3D val="0"/>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B-640E-904B-959C-B759FE834821}"/>
              </c:ext>
            </c:extLst>
          </c:dPt>
          <c:dPt>
            <c:idx val="6"/>
            <c:bubble3D val="0"/>
            <c:spPr>
              <a:gradFill rotWithShape="1">
                <a:gsLst>
                  <a:gs pos="0">
                    <a:schemeClr val="accent1">
                      <a:lumMod val="60000"/>
                      <a:tint val="50000"/>
                      <a:satMod val="300000"/>
                    </a:schemeClr>
                  </a:gs>
                  <a:gs pos="35000">
                    <a:schemeClr val="accent1">
                      <a:lumMod val="60000"/>
                      <a:tint val="37000"/>
                      <a:satMod val="300000"/>
                    </a:schemeClr>
                  </a:gs>
                  <a:gs pos="100000">
                    <a:schemeClr val="accent1">
                      <a:lumMod val="60000"/>
                      <a:tint val="15000"/>
                      <a:satMod val="350000"/>
                    </a:schemeClr>
                  </a:gs>
                </a:gsLst>
                <a:lin ang="16200000" scaled="1"/>
              </a:gradFill>
              <a:ln w="9525" cap="flat" cmpd="sng" algn="ctr">
                <a:solidFill>
                  <a:schemeClr val="accent1">
                    <a:lumMod val="60000"/>
                    <a:shade val="95000"/>
                  </a:schemeClr>
                </a:solidFill>
                <a:round/>
              </a:ln>
              <a:effectLst>
                <a:outerShdw blurRad="40000" dist="20000" dir="5400000" rotWithShape="0">
                  <a:srgbClr val="000000">
                    <a:alpha val="38000"/>
                  </a:srgbClr>
                </a:outerShdw>
              </a:effectLst>
            </c:spPr>
            <c:extLst>
              <c:ext xmlns:c16="http://schemas.microsoft.com/office/drawing/2014/chart" uri="{C3380CC4-5D6E-409C-BE32-E72D297353CC}">
                <c16:uniqueId val="{0000000D-640E-904B-959C-B759FE834821}"/>
              </c:ext>
            </c:extLst>
          </c:dPt>
          <c:dLbls>
            <c:dLbl>
              <c:idx val="1"/>
              <c:tx>
                <c:rich>
                  <a:bodyPr rot="0" vert="horz"/>
                  <a:lstStyle/>
                  <a:p>
                    <a:pPr>
                      <a:defRPr sz="800"/>
                    </a:pPr>
                    <a:fld id="{7506F2BE-A5F9-B04D-8ABB-0124D9ED10A9}" type="CATEGORYNAME">
                      <a:rPr lang="en-US" sz="800"/>
                      <a:pPr>
                        <a:defRPr sz="800"/>
                      </a:pPr>
                      <a:t>[CATEGORY NAME]</a:t>
                    </a:fld>
                    <a:r>
                      <a:rPr lang="en-US" sz="800" dirty="0"/>
                      <a:t> </a:t>
                    </a:r>
                    <a:fld id="{BE85A757-C08F-0C49-B423-2E3EA3D5A4BA}" type="PERCENTAGE">
                      <a:rPr lang="en-US" sz="800"/>
                      <a:pPr>
                        <a:defRPr sz="800"/>
                      </a:pPr>
                      <a:t>[PERCENTAGE]</a:t>
                    </a:fld>
                    <a:endParaRPr lang="en-US" sz="800" dirty="0"/>
                  </a:p>
                </c:rich>
              </c:tx>
              <c:spPr>
                <a:noFill/>
                <a:ln>
                  <a:noFill/>
                </a:ln>
                <a:effectLst/>
              </c:spPr>
              <c:dLblPos val="ct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3-640E-904B-959C-B759FE834821}"/>
                </c:ext>
              </c:extLst>
            </c:dLbl>
            <c:dLbl>
              <c:idx val="2"/>
              <c:tx>
                <c:rich>
                  <a:bodyPr rot="0" vert="horz"/>
                  <a:lstStyle/>
                  <a:p>
                    <a:pPr>
                      <a:defRPr sz="800"/>
                    </a:pPr>
                    <a:fld id="{EBEB97C7-6614-6744-96FB-B3631536633B}" type="CATEGORYNAME">
                      <a:rPr lang="en-US" sz="800"/>
                      <a:pPr>
                        <a:defRPr sz="800"/>
                      </a:pPr>
                      <a:t>[CATEGORY NAME]</a:t>
                    </a:fld>
                    <a:r>
                      <a:rPr lang="en-US" sz="800" dirty="0"/>
                      <a:t> </a:t>
                    </a:r>
                    <a:fld id="{231D84F6-0BA2-E745-B4E1-721AD5E1BC06}" type="PERCENTAGE">
                      <a:rPr lang="en-US" sz="800"/>
                      <a:pPr>
                        <a:defRPr sz="800"/>
                      </a:pPr>
                      <a:t>[PERCENTAGE]</a:t>
                    </a:fld>
                    <a:endParaRPr lang="en-US" sz="800" dirty="0"/>
                  </a:p>
                </c:rich>
              </c:tx>
              <c:spPr>
                <a:noFill/>
                <a:ln>
                  <a:noFill/>
                </a:ln>
                <a:effectLst/>
              </c:spPr>
              <c:dLblPos val="ct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5-640E-904B-959C-B759FE834821}"/>
                </c:ext>
              </c:extLst>
            </c:dLbl>
            <c:dLbl>
              <c:idx val="3"/>
              <c:tx>
                <c:rich>
                  <a:bodyPr rot="0" vert="horz"/>
                  <a:lstStyle/>
                  <a:p>
                    <a:pPr>
                      <a:defRPr sz="800"/>
                    </a:pPr>
                    <a:fld id="{ACDB9936-B4F4-D442-B7BE-F1C1D3918397}" type="CATEGORYNAME">
                      <a:rPr lang="en-US" sz="800"/>
                      <a:pPr>
                        <a:defRPr sz="800"/>
                      </a:pPr>
                      <a:t>[CATEGORY NAME]</a:t>
                    </a:fld>
                    <a:r>
                      <a:rPr lang="en-US" sz="800" dirty="0"/>
                      <a:t> </a:t>
                    </a:r>
                    <a:fld id="{E30F8754-2063-A349-85EE-4C46CE86E251}" type="PERCENTAGE">
                      <a:rPr lang="en-US" sz="800"/>
                      <a:pPr>
                        <a:defRPr sz="800"/>
                      </a:pPr>
                      <a:t>[PERCENTAGE]</a:t>
                    </a:fld>
                    <a:endParaRPr lang="en-US" sz="800" dirty="0"/>
                  </a:p>
                </c:rich>
              </c:tx>
              <c:spPr>
                <a:noFill/>
                <a:ln>
                  <a:noFill/>
                </a:ln>
                <a:effectLst/>
              </c:spPr>
              <c:dLblPos val="ct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7-640E-904B-959C-B759FE834821}"/>
                </c:ext>
              </c:extLst>
            </c:dLbl>
            <c:dLbl>
              <c:idx val="4"/>
              <c:tx>
                <c:rich>
                  <a:bodyPr/>
                  <a:lstStyle/>
                  <a:p>
                    <a:fld id="{DFE85667-5D03-554E-AAC6-7C53BCE04089}" type="CATEGORYNAME">
                      <a:rPr lang="en-US"/>
                      <a:pPr/>
                      <a:t>[CATEGORY NAME]</a:t>
                    </a:fld>
                    <a:r>
                      <a:rPr lang="en-US" dirty="0"/>
                      <a:t> </a:t>
                    </a:r>
                    <a:fld id="{515AD226-9660-3D47-B1E3-600E3477573F}" type="PERCENTAGE">
                      <a:rPr lang="en-US"/>
                      <a:pPr/>
                      <a:t>[PERCENTAGE]</a:t>
                    </a:fld>
                    <a:endParaRPr lang="en-US" dirty="0"/>
                  </a:p>
                </c:rich>
              </c:tx>
              <c:dLblPos val="ct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640E-904B-959C-B759FE834821}"/>
                </c:ext>
              </c:extLst>
            </c:dLbl>
            <c:dLbl>
              <c:idx val="5"/>
              <c:tx>
                <c:rich>
                  <a:bodyPr rot="0" vert="horz"/>
                  <a:lstStyle/>
                  <a:p>
                    <a:pPr>
                      <a:defRPr sz="800"/>
                    </a:pPr>
                    <a:fld id="{92EF9627-D8BE-D347-8F7E-DA018FE8D113}" type="CATEGORYNAME">
                      <a:rPr lang="en-US" sz="800"/>
                      <a:pPr>
                        <a:defRPr sz="800"/>
                      </a:pPr>
                      <a:t>[CATEGORY NAME]</a:t>
                    </a:fld>
                    <a:r>
                      <a:rPr lang="en-US" sz="800" dirty="0"/>
                      <a:t> </a:t>
                    </a:r>
                    <a:fld id="{5675E751-BE49-2241-9719-CD96BC227C88}" type="PERCENTAGE">
                      <a:rPr lang="en-US" sz="800"/>
                      <a:pPr>
                        <a:defRPr sz="800"/>
                      </a:pPr>
                      <a:t>[PERCENTAGE]</a:t>
                    </a:fld>
                    <a:endParaRPr lang="en-US" sz="800" dirty="0"/>
                  </a:p>
                </c:rich>
              </c:tx>
              <c:spPr>
                <a:noFill/>
                <a:ln>
                  <a:noFill/>
                </a:ln>
                <a:effectLst/>
              </c:spPr>
              <c:dLblPos val="ct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B-640E-904B-959C-B759FE834821}"/>
                </c:ext>
              </c:extLst>
            </c:dLbl>
            <c:dLbl>
              <c:idx val="6"/>
              <c:tx>
                <c:rich>
                  <a:bodyPr rot="0" vert="horz"/>
                  <a:lstStyle/>
                  <a:p>
                    <a:pPr>
                      <a:defRPr sz="800"/>
                    </a:pPr>
                    <a:r>
                      <a:rPr lang="en-US" sz="800" dirty="0"/>
                      <a:t>Non-conforming Operations
</a:t>
                    </a:r>
                    <a:fld id="{FA76E098-6C45-6E4D-9A6A-904D48B1D7E9}" type="PERCENTAGE">
                      <a:rPr lang="en-US" sz="800"/>
                      <a:pPr>
                        <a:defRPr sz="800"/>
                      </a:pPr>
                      <a:t>[PERCENTAGE]</a:t>
                    </a:fld>
                    <a:endParaRPr lang="en-US" sz="800" dirty="0"/>
                  </a:p>
                </c:rich>
              </c:tx>
              <c:spPr>
                <a:noFill/>
                <a:ln>
                  <a:noFill/>
                </a:ln>
                <a:effectLst/>
              </c:spPr>
              <c:dLblPos val="ct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D-640E-904B-959C-B759FE834821}"/>
                </c:ext>
              </c:extLst>
            </c:dLbl>
            <c:spPr>
              <a:noFill/>
              <a:ln>
                <a:noFill/>
              </a:ln>
              <a:effectLst/>
            </c:spPr>
            <c:txPr>
              <a:bodyPr rot="0" vert="horz"/>
              <a:lstStyle/>
              <a:p>
                <a:pPr>
                  <a:defRPr sz="800"/>
                </a:pPr>
                <a:endParaRPr lang="en-US"/>
              </a:p>
            </c:txPr>
            <c:dLblPos val="ctr"/>
            <c:showLegendKey val="0"/>
            <c:showVal val="0"/>
            <c:showCatName val="1"/>
            <c:showSerName val="0"/>
            <c:showPercent val="1"/>
            <c:showBubbleSize val="0"/>
            <c:showLeaderLines val="0"/>
            <c:extLst>
              <c:ext xmlns:c15="http://schemas.microsoft.com/office/drawing/2012/chart" uri="{CE6537A1-D6FC-4f65-9D91-7224C49458BB}"/>
            </c:extLst>
          </c:dLbls>
          <c:cat>
            <c:strRef>
              <c:f>Sheet2!$C$45:$C$50</c:f>
              <c:strCache>
                <c:ptCount val="6"/>
                <c:pt idx="0">
                  <c:v>Conforming Operations</c:v>
                </c:pt>
                <c:pt idx="1">
                  <c:v>Vehicle Performance</c:v>
                </c:pt>
                <c:pt idx="2">
                  <c:v>Incorrect Waypoint</c:v>
                </c:pt>
                <c:pt idx="3">
                  <c:v>Incorrect Altitude </c:v>
                </c:pt>
                <c:pt idx="4">
                  <c:v>Changing Launch Direction</c:v>
                </c:pt>
                <c:pt idx="5">
                  <c:v>Operator Error</c:v>
                </c:pt>
              </c:strCache>
            </c:strRef>
          </c:cat>
          <c:val>
            <c:numRef>
              <c:f>Sheet2!$D$45:$D$50</c:f>
              <c:numCache>
                <c:formatCode>General</c:formatCode>
                <c:ptCount val="6"/>
                <c:pt idx="0">
                  <c:v>19</c:v>
                </c:pt>
                <c:pt idx="1">
                  <c:v>8</c:v>
                </c:pt>
                <c:pt idx="2">
                  <c:v>2</c:v>
                </c:pt>
                <c:pt idx="3">
                  <c:v>1</c:v>
                </c:pt>
                <c:pt idx="4">
                  <c:v>2</c:v>
                </c:pt>
                <c:pt idx="5">
                  <c:v>3</c:v>
                </c:pt>
              </c:numCache>
            </c:numRef>
          </c:val>
          <c:extLst>
            <c:ext xmlns:c16="http://schemas.microsoft.com/office/drawing/2014/chart" uri="{C3380CC4-5D6E-409C-BE32-E72D297353CC}">
              <c16:uniqueId val="{0000000E-640E-904B-959C-B759FE834821}"/>
            </c:ext>
          </c:extLst>
        </c:ser>
        <c:dLbls>
          <c:dLblPos val="bestFit"/>
          <c:showLegendKey val="0"/>
          <c:showVal val="0"/>
          <c:showCatName val="1"/>
          <c:showSerName val="0"/>
          <c:showPercent val="1"/>
          <c:showBubbleSize val="0"/>
          <c:showLeaderLines val="0"/>
        </c:dLbls>
        <c:gapWidth val="100"/>
        <c:splitType val="pos"/>
        <c:splitPos val="5"/>
        <c:secondPieSize val="100"/>
        <c:serLines>
          <c:spPr>
            <a:ln w="22225" cap="flat">
              <a:solidFill>
                <a:schemeClr val="tx1">
                  <a:lumMod val="35000"/>
                  <a:lumOff val="65000"/>
                </a:schemeClr>
              </a:solidFill>
              <a:prstDash val="dash"/>
            </a:ln>
            <a:effectLst/>
          </c:spPr>
        </c:serLines>
      </c:ofPieChart>
      <c:spPr>
        <a:noFill/>
        <a:ln>
          <a:noFill/>
        </a:ln>
        <a:effectLst/>
      </c:spPr>
    </c:plotArea>
    <c:plotVisOnly val="1"/>
    <c:dispBlanksAs val="gap"/>
    <c:showDLblsOverMax val="0"/>
  </c:chart>
  <c:spPr>
    <a:noFill/>
    <a:ln w="9525" cap="flat" cmpd="sng" algn="ctr">
      <a:noFill/>
      <a:round/>
    </a:ln>
    <a:effectLst/>
  </c:spPr>
  <c:txPr>
    <a:bodyPr/>
    <a:lstStyle/>
    <a:p>
      <a:pPr>
        <a:defRPr sz="750" b="1"/>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0.0155</cdr:x>
      <cdr:y>0</cdr:y>
    </cdr:from>
    <cdr:to>
      <cdr:x>0.29214</cdr:x>
      <cdr:y>0.0722</cdr:y>
    </cdr:to>
    <cdr:sp macro="" textlink="">
      <cdr:nvSpPr>
        <cdr:cNvPr id="2" name="TextBox 1"/>
        <cdr:cNvSpPr txBox="1"/>
      </cdr:nvSpPr>
      <cdr:spPr>
        <a:xfrm xmlns:a="http://schemas.openxmlformats.org/drawingml/2006/main">
          <a:off x="69320" y="0"/>
          <a:ext cx="1237385" cy="20138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b="1" dirty="0"/>
            <a:t>35 Flights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4" cy="464185"/>
          </a:xfrm>
          <a:prstGeom prst="rect">
            <a:avLst/>
          </a:prstGeom>
        </p:spPr>
        <p:txBody>
          <a:bodyPr vert="horz" lIns="92944" tIns="46472" rIns="92944" bIns="46472" rtlCol="0"/>
          <a:lstStyle>
            <a:lvl1pPr algn="l">
              <a:defRPr sz="1200"/>
            </a:lvl1pPr>
          </a:lstStyle>
          <a:p>
            <a:endParaRPr lang="en-US" sz="1400">
              <a:latin typeface="Teen" panose="02000400000000000000" pitchFamily="2" charset="0"/>
            </a:endParaRPr>
          </a:p>
        </p:txBody>
      </p:sp>
      <p:sp>
        <p:nvSpPr>
          <p:cNvPr id="3" name="Date Placeholder 2"/>
          <p:cNvSpPr>
            <a:spLocks noGrp="1"/>
          </p:cNvSpPr>
          <p:nvPr>
            <p:ph type="dt" sz="quarter" idx="1"/>
          </p:nvPr>
        </p:nvSpPr>
        <p:spPr>
          <a:xfrm>
            <a:off x="3956551" y="0"/>
            <a:ext cx="3026834" cy="464185"/>
          </a:xfrm>
          <a:prstGeom prst="rect">
            <a:avLst/>
          </a:prstGeom>
        </p:spPr>
        <p:txBody>
          <a:bodyPr vert="horz" lIns="92944" tIns="46472" rIns="92944" bIns="46472" rtlCol="0"/>
          <a:lstStyle>
            <a:lvl1pPr algn="r">
              <a:defRPr sz="1200"/>
            </a:lvl1pPr>
          </a:lstStyle>
          <a:p>
            <a:endParaRPr lang="en-US">
              <a:latin typeface="Teen" panose="02000400000000000000" pitchFamily="2" charset="0"/>
            </a:endParaRPr>
          </a:p>
        </p:txBody>
      </p:sp>
      <p:sp>
        <p:nvSpPr>
          <p:cNvPr id="4" name="Footer Placeholder 3"/>
          <p:cNvSpPr>
            <a:spLocks noGrp="1"/>
          </p:cNvSpPr>
          <p:nvPr>
            <p:ph type="ftr" sz="quarter" idx="2"/>
          </p:nvPr>
        </p:nvSpPr>
        <p:spPr>
          <a:xfrm>
            <a:off x="1" y="8817905"/>
            <a:ext cx="3026834" cy="464185"/>
          </a:xfrm>
          <a:prstGeom prst="rect">
            <a:avLst/>
          </a:prstGeom>
        </p:spPr>
        <p:txBody>
          <a:bodyPr vert="horz" lIns="92944" tIns="46472" rIns="92944" bIns="46472" rtlCol="0" anchor="b"/>
          <a:lstStyle>
            <a:lvl1pPr algn="l">
              <a:defRPr sz="1200"/>
            </a:lvl1pPr>
          </a:lstStyle>
          <a:p>
            <a:endParaRPr lang="en-US"/>
          </a:p>
        </p:txBody>
      </p:sp>
      <p:sp>
        <p:nvSpPr>
          <p:cNvPr id="5" name="Slide Number Placeholder 4"/>
          <p:cNvSpPr>
            <a:spLocks noGrp="1"/>
          </p:cNvSpPr>
          <p:nvPr>
            <p:ph type="sldNum" sz="quarter" idx="3"/>
          </p:nvPr>
        </p:nvSpPr>
        <p:spPr>
          <a:xfrm>
            <a:off x="3956551" y="8817905"/>
            <a:ext cx="3026834" cy="464185"/>
          </a:xfrm>
          <a:prstGeom prst="rect">
            <a:avLst/>
          </a:prstGeom>
        </p:spPr>
        <p:txBody>
          <a:bodyPr vert="horz" lIns="92944" tIns="46472" rIns="92944" bIns="46472" rtlCol="0" anchor="b"/>
          <a:lstStyle>
            <a:lvl1pPr algn="r">
              <a:defRPr sz="1200"/>
            </a:lvl1pPr>
          </a:lstStyle>
          <a:p>
            <a:fld id="{E405C12D-C957-4450-942A-A7BE1DD8AB10}" type="slidenum">
              <a:rPr lang="en-US" sz="1000">
                <a:latin typeface="Teen" panose="02000400000000000000" pitchFamily="2" charset="0"/>
              </a:rPr>
              <a:t>‹#›</a:t>
            </a:fld>
            <a:endParaRPr lang="en-US" sz="1000">
              <a:latin typeface="Teen" panose="02000400000000000000" pitchFamily="2" charset="0"/>
            </a:endParaRPr>
          </a:p>
        </p:txBody>
      </p:sp>
    </p:spTree>
    <p:extLst>
      <p:ext uri="{BB962C8B-B14F-4D97-AF65-F5344CB8AC3E}">
        <p14:creationId xmlns:p14="http://schemas.microsoft.com/office/powerpoint/2010/main" val="16377485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4" cy="464185"/>
          </a:xfrm>
          <a:prstGeom prst="rect">
            <a:avLst/>
          </a:prstGeom>
        </p:spPr>
        <p:txBody>
          <a:bodyPr vert="horz" lIns="92944" tIns="46472" rIns="92944" bIns="46472" rtlCol="0"/>
          <a:lstStyle>
            <a:lvl1pPr algn="l">
              <a:defRPr sz="1200"/>
            </a:lvl1pPr>
          </a:lstStyle>
          <a:p>
            <a:endParaRPr lang="en-US"/>
          </a:p>
        </p:txBody>
      </p:sp>
      <p:sp>
        <p:nvSpPr>
          <p:cNvPr id="3" name="Date Placeholder 2"/>
          <p:cNvSpPr>
            <a:spLocks noGrp="1"/>
          </p:cNvSpPr>
          <p:nvPr>
            <p:ph type="dt" idx="1"/>
          </p:nvPr>
        </p:nvSpPr>
        <p:spPr>
          <a:xfrm>
            <a:off x="3956551" y="0"/>
            <a:ext cx="3026834" cy="464185"/>
          </a:xfrm>
          <a:prstGeom prst="rect">
            <a:avLst/>
          </a:prstGeom>
        </p:spPr>
        <p:txBody>
          <a:bodyPr vert="horz" lIns="92944" tIns="46472" rIns="92944" bIns="46472" rtlCol="0"/>
          <a:lstStyle>
            <a:lvl1pPr algn="r">
              <a:defRPr sz="1200"/>
            </a:lvl1pPr>
          </a:lstStyle>
          <a:p>
            <a:fld id="{F111895D-F905-4626-9AAE-F149A62820CB}" type="datetimeFigureOut">
              <a:rPr lang="en-US" smtClean="0"/>
              <a:t>6/10/2021</a:t>
            </a:fld>
            <a:endParaRPr lang="en-US"/>
          </a:p>
        </p:txBody>
      </p:sp>
      <p:sp>
        <p:nvSpPr>
          <p:cNvPr id="4" name="Slide Image Placeholder 3"/>
          <p:cNvSpPr>
            <a:spLocks noGrp="1" noRot="1" noChangeAspect="1"/>
          </p:cNvSpPr>
          <p:nvPr>
            <p:ph type="sldImg" idx="2"/>
          </p:nvPr>
        </p:nvSpPr>
        <p:spPr>
          <a:xfrm>
            <a:off x="398463" y="696913"/>
            <a:ext cx="6188075" cy="3481387"/>
          </a:xfrm>
          <a:prstGeom prst="rect">
            <a:avLst/>
          </a:prstGeom>
          <a:noFill/>
          <a:ln w="12700">
            <a:solidFill>
              <a:prstClr val="black"/>
            </a:solidFill>
          </a:ln>
        </p:spPr>
        <p:txBody>
          <a:bodyPr vert="horz" lIns="92944" tIns="46472" rIns="92944" bIns="46472" rtlCol="0" anchor="ctr"/>
          <a:lstStyle/>
          <a:p>
            <a:endParaRPr lang="en-US"/>
          </a:p>
        </p:txBody>
      </p:sp>
      <p:sp>
        <p:nvSpPr>
          <p:cNvPr id="5" name="Notes Placeholder 4"/>
          <p:cNvSpPr>
            <a:spLocks noGrp="1"/>
          </p:cNvSpPr>
          <p:nvPr>
            <p:ph type="body" sz="quarter" idx="3"/>
          </p:nvPr>
        </p:nvSpPr>
        <p:spPr>
          <a:xfrm>
            <a:off x="698500" y="4409760"/>
            <a:ext cx="5588000" cy="4177665"/>
          </a:xfrm>
          <a:prstGeom prst="rect">
            <a:avLst/>
          </a:prstGeom>
        </p:spPr>
        <p:txBody>
          <a:bodyPr vert="horz" lIns="92944" tIns="46472" rIns="92944" bIns="4647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17905"/>
            <a:ext cx="3026834" cy="464185"/>
          </a:xfrm>
          <a:prstGeom prst="rect">
            <a:avLst/>
          </a:prstGeom>
        </p:spPr>
        <p:txBody>
          <a:bodyPr vert="horz" lIns="92944" tIns="46472" rIns="92944" bIns="46472" rtlCol="0" anchor="b"/>
          <a:lstStyle>
            <a:lvl1pPr algn="l">
              <a:defRPr sz="1200"/>
            </a:lvl1pPr>
          </a:lstStyle>
          <a:p>
            <a:endParaRPr lang="en-US"/>
          </a:p>
        </p:txBody>
      </p:sp>
      <p:sp>
        <p:nvSpPr>
          <p:cNvPr id="7" name="Slide Number Placeholder 6"/>
          <p:cNvSpPr>
            <a:spLocks noGrp="1"/>
          </p:cNvSpPr>
          <p:nvPr>
            <p:ph type="sldNum" sz="quarter" idx="5"/>
          </p:nvPr>
        </p:nvSpPr>
        <p:spPr>
          <a:xfrm>
            <a:off x="3956551" y="8817905"/>
            <a:ext cx="3026834" cy="464185"/>
          </a:xfrm>
          <a:prstGeom prst="rect">
            <a:avLst/>
          </a:prstGeom>
        </p:spPr>
        <p:txBody>
          <a:bodyPr vert="horz" lIns="92944" tIns="46472" rIns="92944" bIns="46472" rtlCol="0" anchor="b"/>
          <a:lstStyle>
            <a:lvl1pPr algn="r">
              <a:defRPr sz="1200"/>
            </a:lvl1pPr>
          </a:lstStyle>
          <a:p>
            <a:fld id="{466427DE-07CF-4D78-8674-80AD577F70D1}" type="slidenum">
              <a:rPr lang="en-US" smtClean="0"/>
              <a:t>‹#›</a:t>
            </a:fld>
            <a:endParaRPr lang="en-US"/>
          </a:p>
        </p:txBody>
      </p:sp>
    </p:spTree>
    <p:extLst>
      <p:ext uri="{BB962C8B-B14F-4D97-AF65-F5344CB8AC3E}">
        <p14:creationId xmlns:p14="http://schemas.microsoft.com/office/powerpoint/2010/main" val="170924442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20122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Unmanned v. manned. Unmanned v.</a:t>
            </a:r>
            <a:r>
              <a:rPr lang="en-US" baseline="0" dirty="0"/>
              <a:t> unmanned.  Priority for public safety.  Common situational awareness.  </a:t>
            </a:r>
            <a:r>
              <a:rPr lang="en-US" dirty="0"/>
              <a:t>Note that most of these elements are strategic in nature.</a:t>
            </a:r>
            <a:r>
              <a:rPr lang="en-US" baseline="0" dirty="0"/>
              <a:t>  There are also very tactical elements of UTM handled by specific technologies that I won’t have time or necessarily the depth of understanding to address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6427DE-07CF-4D78-8674-80AD577F70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1941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6427DE-07CF-4D78-8674-80AD577F70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3805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8FBE13-41CD-844A-B010-1062C676A30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0525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962525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r>
              <a:rPr lang="en-US">
                <a:solidFill>
                  <a:prstClr val="black">
                    <a:tint val="75000"/>
                  </a:prstClr>
                </a:solidFill>
                <a:latin typeface="Calibri"/>
              </a:rPr>
              <a:t> </a:t>
            </a:r>
          </a:p>
        </p:txBody>
      </p:sp>
      <p:sp>
        <p:nvSpPr>
          <p:cNvPr id="2" name="Title 1">
            <a:extLst>
              <a:ext uri="{FF2B5EF4-FFF2-40B4-BE49-F238E27FC236}">
                <a16:creationId xmlns:a16="http://schemas.microsoft.com/office/drawing/2014/main" id="{B22563A6-4F14-7F4A-83F1-1BB2074D56D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85805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xfrm>
            <a:off x="11466914" y="6336322"/>
            <a:ext cx="299762" cy="29738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sz="1800" b="0" i="0" u="none" strike="noStrike" kern="1200" cap="none" spc="0" normalizeH="0" baseline="0" noProof="0">
                <a:ln>
                  <a:noFill/>
                </a:ln>
                <a:solidFill>
                  <a:prstClr val="black"/>
                </a:solidFill>
                <a:effectLst/>
                <a:uLnTx/>
                <a:uFillTx/>
                <a:latin typeface="+mn-lt"/>
                <a:ea typeface="ＭＳ Ｐゴシック"/>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1200" cap="none" spc="0" normalizeH="0" baseline="0" noProof="0">
              <a:ln>
                <a:noFill/>
              </a:ln>
              <a:solidFill>
                <a:prstClr val="black"/>
              </a:solidFill>
              <a:effectLst/>
              <a:uLnTx/>
              <a:uFillTx/>
              <a:latin typeface="+mn-lt"/>
              <a:ea typeface="ＭＳ Ｐゴシック"/>
            </a:endParaRPr>
          </a:p>
        </p:txBody>
      </p:sp>
    </p:spTree>
    <p:extLst>
      <p:ext uri="{BB962C8B-B14F-4D97-AF65-F5344CB8AC3E}">
        <p14:creationId xmlns:p14="http://schemas.microsoft.com/office/powerpoint/2010/main" val="4007544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image" Target="../media/image2.png"/><Relationship Id="rId12" Type="http://schemas.microsoft.com/office/2007/relationships/hdphoto" Target="../media/hdphoto3.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5.png"/><Relationship Id="rId5" Type="http://schemas.openxmlformats.org/officeDocument/2006/relationships/image" Target="../media/image1.jpeg"/><Relationship Id="rId15" Type="http://schemas.openxmlformats.org/officeDocument/2006/relationships/image" Target="../media/image8.tiff"/><Relationship Id="rId10" Type="http://schemas.openxmlformats.org/officeDocument/2006/relationships/image" Target="../media/image4.tiff"/><Relationship Id="rId4" Type="http://schemas.openxmlformats.org/officeDocument/2006/relationships/theme" Target="../theme/theme1.xml"/><Relationship Id="rId9" Type="http://schemas.openxmlformats.org/officeDocument/2006/relationships/image" Target="../media/image3.png"/><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slide_sky.jpg"/>
          <p:cNvPicPr>
            <a:picLocks noChangeAspect="1"/>
          </p:cNvPicPr>
          <p:nvPr userDrawn="1"/>
        </p:nvPicPr>
        <p:blipFill>
          <a:blip r:embed="rId5" cstate="print">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9276" y="5"/>
            <a:ext cx="12201279" cy="7940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14"/>
          <p:cNvPicPr>
            <a:picLocks noChangeAspect="1"/>
          </p:cNvPicPr>
          <p:nvPr userDrawn="1"/>
        </p:nvPicPr>
        <p:blipFill>
          <a:blip r:embed="rId7" cstate="screen">
            <a:lum bright="70000" contrast="-70000"/>
            <a:alphaModFix amt="44000"/>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9753600" y="0"/>
            <a:ext cx="2032000" cy="914400"/>
          </a:xfrm>
          <a:prstGeom prst="rect">
            <a:avLst/>
          </a:prstGeom>
        </p:spPr>
      </p:pic>
      <p:pic>
        <p:nvPicPr>
          <p:cNvPr id="16" name="Picture 15"/>
          <p:cNvPicPr>
            <a:picLocks noChangeAspect="1"/>
          </p:cNvPicPr>
          <p:nvPr userDrawn="1"/>
        </p:nvPicPr>
        <p:blipFill>
          <a:blip r:embed="rId9" cstate="screen">
            <a:lum bright="70000" contrast="-70000"/>
            <a:alphaModFix amt="49000"/>
            <a:extLst>
              <a:ext uri="{28A0092B-C50C-407E-A947-70E740481C1C}">
                <a14:useLocalDpi xmlns:a14="http://schemas.microsoft.com/office/drawing/2010/main"/>
              </a:ext>
            </a:extLst>
          </a:blip>
          <a:stretch>
            <a:fillRect/>
          </a:stretch>
        </p:blipFill>
        <p:spPr>
          <a:xfrm>
            <a:off x="1320800" y="228601"/>
            <a:ext cx="1544320" cy="723900"/>
          </a:xfrm>
          <a:prstGeom prst="rect">
            <a:avLst/>
          </a:prstGeom>
        </p:spPr>
      </p:pic>
      <p:pic>
        <p:nvPicPr>
          <p:cNvPr id="14" name="Picture 13"/>
          <p:cNvPicPr>
            <a:picLocks noChangeAspect="1"/>
          </p:cNvPicPr>
          <p:nvPr userDrawn="1"/>
        </p:nvPicPr>
        <p:blipFill>
          <a:blip r:embed="rId10" cstate="screen">
            <a:duotone>
              <a:schemeClr val="bg2">
                <a:shade val="45000"/>
                <a:satMod val="135000"/>
              </a:schemeClr>
              <a:prstClr val="white"/>
            </a:duotone>
            <a:alphaModFix amt="46000"/>
            <a:extLst>
              <a:ext uri="{28A0092B-C50C-407E-A947-70E740481C1C}">
                <a14:useLocalDpi xmlns:a14="http://schemas.microsoft.com/office/drawing/2010/main"/>
              </a:ext>
            </a:extLst>
          </a:blip>
          <a:stretch>
            <a:fillRect/>
          </a:stretch>
        </p:blipFill>
        <p:spPr>
          <a:xfrm>
            <a:off x="3454400" y="220687"/>
            <a:ext cx="737869" cy="553403"/>
          </a:xfrm>
          <a:prstGeom prst="rect">
            <a:avLst/>
          </a:prstGeom>
        </p:spPr>
      </p:pic>
      <p:pic>
        <p:nvPicPr>
          <p:cNvPr id="20" name="Content Placeholder 3"/>
          <p:cNvPicPr>
            <a:picLocks noChangeAspect="1"/>
          </p:cNvPicPr>
          <p:nvPr userDrawn="1"/>
        </p:nvPicPr>
        <p:blipFill>
          <a:blip r:embed="rId11" cstate="screen">
            <a:duotone>
              <a:schemeClr val="bg2">
                <a:shade val="45000"/>
                <a:satMod val="135000"/>
              </a:schemeClr>
              <a:prstClr val="white"/>
            </a:duotone>
            <a:alphaModFix amt="47000"/>
            <a:extLst>
              <a:ext uri="{BEBA8EAE-BF5A-486C-A8C5-ECC9F3942E4B}">
                <a14:imgProps xmlns:a14="http://schemas.microsoft.com/office/drawing/2010/main">
                  <a14:imgLayer r:embed="rId12">
                    <a14:imgEffect>
                      <a14:backgroundRemoval t="10000" b="90000" l="3250" r="96000">
                        <a14:foregroundMark x1="15750" y1="38500" x2="15750" y2="38500"/>
                        <a14:foregroundMark x1="15750" y1="38500" x2="15750" y2="38500"/>
                        <a14:foregroundMark x1="19375" y1="36500" x2="19375" y2="36500"/>
                        <a14:foregroundMark x1="15500" y1="27833" x2="15500" y2="27833"/>
                        <a14:foregroundMark x1="7250" y1="26833" x2="7250" y2="26833"/>
                        <a14:backgroundMark x1="65375" y1="75333" x2="65375" y2="75333"/>
                        <a14:backgroundMark x1="62250" y1="68333" x2="62250" y2="68333"/>
                        <a14:backgroundMark x1="69375" y1="62333" x2="69375" y2="62333"/>
                        <a14:backgroundMark x1="50750" y1="67333" x2="50750" y2="67333"/>
                      </a14:backgroundRemoval>
                    </a14:imgEffect>
                  </a14:imgLayer>
                </a14:imgProps>
              </a:ext>
              <a:ext uri="{28A0092B-C50C-407E-A947-70E740481C1C}">
                <a14:useLocalDpi xmlns:a14="http://schemas.microsoft.com/office/drawing/2010/main"/>
              </a:ext>
            </a:extLst>
          </a:blip>
          <a:stretch>
            <a:fillRect/>
          </a:stretch>
        </p:blipFill>
        <p:spPr>
          <a:xfrm>
            <a:off x="7498819" y="228601"/>
            <a:ext cx="1005308" cy="565487"/>
          </a:xfrm>
          <a:prstGeom prst="rect">
            <a:avLst/>
          </a:prstGeom>
        </p:spPr>
      </p:pic>
      <p:sp>
        <p:nvSpPr>
          <p:cNvPr id="2050" name="Title Placeholder 1"/>
          <p:cNvSpPr>
            <a:spLocks noGrp="1"/>
          </p:cNvSpPr>
          <p:nvPr>
            <p:ph type="title"/>
          </p:nvPr>
        </p:nvSpPr>
        <p:spPr bwMode="auto">
          <a:xfrm>
            <a:off x="604961" y="100374"/>
            <a:ext cx="10972800" cy="6048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556091" y="1364988"/>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 name="TextBox 2"/>
          <p:cNvSpPr txBox="1"/>
          <p:nvPr/>
        </p:nvSpPr>
        <p:spPr>
          <a:xfrm>
            <a:off x="11868017" y="6672105"/>
            <a:ext cx="364202" cy="246221"/>
          </a:xfrm>
          <a:prstGeom prst="rect">
            <a:avLst/>
          </a:prstGeom>
          <a:noFill/>
        </p:spPr>
        <p:txBody>
          <a:bodyPr wrap="none" anchor="b">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fontAlgn="base" hangingPunct="1">
              <a:spcBef>
                <a:spcPct val="0"/>
              </a:spcBef>
              <a:spcAft>
                <a:spcPct val="0"/>
              </a:spcAft>
              <a:defRPr/>
            </a:pPr>
            <a:r>
              <a:rPr lang="en-US" sz="1000">
                <a:solidFill>
                  <a:prstClr val="black"/>
                </a:solidFill>
                <a:latin typeface="Calibri" charset="0"/>
                <a:cs typeface="Arial" charset="0"/>
              </a:rPr>
              <a:t> </a:t>
            </a:r>
            <a:fld id="{D44AAE72-5488-4E80-8FD1-D7DF62C285B2}" type="slidenum">
              <a:rPr lang="en-US" sz="1000">
                <a:solidFill>
                  <a:prstClr val="black"/>
                </a:solidFill>
                <a:latin typeface="Calibri" charset="0"/>
                <a:cs typeface="Arial" charset="0"/>
              </a:rPr>
              <a:pPr algn="r" eaLnBrk="1" fontAlgn="base" hangingPunct="1">
                <a:spcBef>
                  <a:spcPct val="0"/>
                </a:spcBef>
                <a:spcAft>
                  <a:spcPct val="0"/>
                </a:spcAft>
                <a:defRPr/>
              </a:pPr>
              <a:t>‹#›</a:t>
            </a:fld>
            <a:endParaRPr lang="en-US" sz="1000">
              <a:solidFill>
                <a:prstClr val="black"/>
              </a:solidFill>
              <a:latin typeface="Calibri" charset="0"/>
              <a:cs typeface="Arial" charset="0"/>
            </a:endParaRPr>
          </a:p>
        </p:txBody>
      </p:sp>
      <p:pic>
        <p:nvPicPr>
          <p:cNvPr id="11" name="Picture 10" descr="slide_sky.jpg"/>
          <p:cNvPicPr>
            <a:picLocks noChangeAspect="1"/>
          </p:cNvPicPr>
          <p:nvPr userDrawn="1"/>
        </p:nvPicPr>
        <p:blipFill>
          <a:blip r:embed="rId5" cstate="print">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2" y="6553200"/>
            <a:ext cx="12201279" cy="304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Slide Number Placeholder 3"/>
          <p:cNvSpPr txBox="1">
            <a:spLocks/>
          </p:cNvSpPr>
          <p:nvPr userDrawn="1"/>
        </p:nvSpPr>
        <p:spPr>
          <a:xfrm>
            <a:off x="8610600" y="649287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887866-80AC-2F42-9AD1-8EE3C236D8D8}" type="slidenum">
              <a:rPr lang="en-US" sz="1200" smtClean="0">
                <a:solidFill>
                  <a:schemeClr val="bg1"/>
                </a:solidFill>
              </a:rPr>
              <a:pPr/>
              <a:t>‹#›</a:t>
            </a:fld>
            <a:endParaRPr lang="en-US" sz="1200">
              <a:solidFill>
                <a:schemeClr val="bg1"/>
              </a:solidFill>
            </a:endParaRPr>
          </a:p>
        </p:txBody>
      </p:sp>
      <p:pic>
        <p:nvPicPr>
          <p:cNvPr id="13" name="Picture 12"/>
          <p:cNvPicPr>
            <a:picLocks noChangeAspect="1"/>
          </p:cNvPicPr>
          <p:nvPr userDrawn="1"/>
        </p:nvPicPr>
        <p:blipFill>
          <a:blip r:embed="rId13" cstate="screen">
            <a:lum bright="70000" contrast="-70000"/>
            <a:alphaModFix amt="52000"/>
            <a:extLst>
              <a:ext uri="{28A0092B-C50C-407E-A947-70E740481C1C}">
                <a14:useLocalDpi xmlns:a14="http://schemas.microsoft.com/office/drawing/2010/main"/>
              </a:ext>
            </a:extLst>
          </a:blip>
          <a:stretch>
            <a:fillRect/>
          </a:stretch>
        </p:blipFill>
        <p:spPr>
          <a:xfrm>
            <a:off x="8737602" y="228601"/>
            <a:ext cx="1138556" cy="579596"/>
          </a:xfrm>
          <a:prstGeom prst="rect">
            <a:avLst/>
          </a:prstGeom>
          <a:effectLst/>
          <a:scene3d>
            <a:camera prst="orthographicFront">
              <a:rot lat="0" lon="9000000" rev="0"/>
            </a:camera>
            <a:lightRig rig="threePt" dir="t"/>
          </a:scene3d>
        </p:spPr>
      </p:pic>
      <p:pic>
        <p:nvPicPr>
          <p:cNvPr id="10" name="Picture 9"/>
          <p:cNvPicPr>
            <a:picLocks noChangeAspect="1"/>
          </p:cNvPicPr>
          <p:nvPr userDrawn="1"/>
        </p:nvPicPr>
        <p:blipFill>
          <a:blip r:embed="rId14" cstate="screen">
            <a:lum bright="70000" contrast="-70000"/>
            <a:alphaModFix amt="55000"/>
            <a:extLst>
              <a:ext uri="{28A0092B-C50C-407E-A947-70E740481C1C}">
                <a14:useLocalDpi xmlns:a14="http://schemas.microsoft.com/office/drawing/2010/main"/>
              </a:ext>
            </a:extLst>
          </a:blip>
          <a:stretch>
            <a:fillRect/>
          </a:stretch>
        </p:blipFill>
        <p:spPr>
          <a:xfrm>
            <a:off x="2336800" y="-35732"/>
            <a:ext cx="1016000" cy="762000"/>
          </a:xfrm>
          <a:prstGeom prst="rect">
            <a:avLst/>
          </a:prstGeom>
          <a:noFill/>
          <a:ln>
            <a:noFill/>
          </a:ln>
        </p:spPr>
      </p:pic>
      <p:sp>
        <p:nvSpPr>
          <p:cNvPr id="17" name="Footer Placeholder 4">
            <a:extLst>
              <a:ext uri="{FF2B5EF4-FFF2-40B4-BE49-F238E27FC236}">
                <a16:creationId xmlns:a16="http://schemas.microsoft.com/office/drawing/2014/main" id="{8A694353-5638-2F4E-ABCC-11BE269004AC}"/>
              </a:ext>
            </a:extLst>
          </p:cNvPr>
          <p:cNvSpPr>
            <a:spLocks noGrp="1"/>
          </p:cNvSpPr>
          <p:nvPr>
            <p:ph type="ftr" sz="quarter" idx="3"/>
          </p:nvPr>
        </p:nvSpPr>
        <p:spPr>
          <a:xfrm>
            <a:off x="4165600" y="6113516"/>
            <a:ext cx="3860800" cy="365125"/>
          </a:xfrm>
          <a:prstGeom prst="rect">
            <a:avLst/>
          </a:prstGeom>
        </p:spPr>
        <p:txBody>
          <a:bodyPr/>
          <a:lstStyle>
            <a:lvl1pPr>
              <a:defRPr sz="1600" i="1">
                <a:solidFill>
                  <a:prstClr val="black"/>
                </a:solidFill>
                <a:latin typeface="Arial" pitchFamily="-109" charset="0"/>
                <a:ea typeface="Arial" pitchFamily="-109" charset="0"/>
                <a:cs typeface="Arial" pitchFamily="-109" charset="0"/>
              </a:defRPr>
            </a:lvl1pPr>
          </a:lstStyle>
          <a:p>
            <a:pPr fontAlgn="base">
              <a:spcBef>
                <a:spcPct val="0"/>
              </a:spcBef>
              <a:spcAft>
                <a:spcPct val="0"/>
              </a:spcAft>
              <a:defRPr/>
            </a:pPr>
            <a:endParaRPr lang="en-US"/>
          </a:p>
        </p:txBody>
      </p:sp>
      <p:pic>
        <p:nvPicPr>
          <p:cNvPr id="18" name="Picture 17">
            <a:extLst>
              <a:ext uri="{FF2B5EF4-FFF2-40B4-BE49-F238E27FC236}">
                <a16:creationId xmlns:a16="http://schemas.microsoft.com/office/drawing/2014/main" id="{D2A75FD5-14A8-D442-B00A-5F22AEDDD5D9}"/>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41062" y="9580"/>
            <a:ext cx="893361" cy="731520"/>
          </a:xfrm>
          <a:prstGeom prst="rect">
            <a:avLst/>
          </a:prstGeom>
        </p:spPr>
      </p:pic>
    </p:spTree>
    <p:extLst>
      <p:ext uri="{BB962C8B-B14F-4D97-AF65-F5344CB8AC3E}">
        <p14:creationId xmlns:p14="http://schemas.microsoft.com/office/powerpoint/2010/main" val="335424141"/>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Lst>
  <p:hf sldNum="0" hdr="0" ftr="0" dt="0"/>
  <p:txStyles>
    <p:titleStyle>
      <a:lvl1pPr algn="ctr" defTabSz="457189" rtl="0" eaLnBrk="1" fontAlgn="base" hangingPunct="1">
        <a:spcBef>
          <a:spcPct val="0"/>
        </a:spcBef>
        <a:spcAft>
          <a:spcPct val="0"/>
        </a:spcAft>
        <a:defRPr lang="en-US" sz="2800" b="1" kern="1200" dirty="0">
          <a:solidFill>
            <a:srgbClr val="FFFFFF"/>
          </a:solidFill>
          <a:effectLst>
            <a:outerShdw blurRad="114300" dist="88900" dir="2700000" algn="tl" rotWithShape="0">
              <a:prstClr val="black">
                <a:alpha val="75000"/>
              </a:prstClr>
            </a:outerShdw>
          </a:effectLst>
          <a:latin typeface="Arial" charset="0"/>
          <a:ea typeface="+mj-ea"/>
          <a:cs typeface="ＭＳ Ｐゴシック"/>
        </a:defRPr>
      </a:lvl1pPr>
      <a:lvl2pPr algn="ctr" defTabSz="457189"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189"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189"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189"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5pPr>
      <a:lvl6pPr marL="457189" algn="ctr" defTabSz="457189" rtl="0" eaLnBrk="1" fontAlgn="base" hangingPunct="1">
        <a:spcBef>
          <a:spcPct val="0"/>
        </a:spcBef>
        <a:spcAft>
          <a:spcPct val="0"/>
        </a:spcAft>
        <a:defRPr sz="4400">
          <a:solidFill>
            <a:schemeClr val="tx1"/>
          </a:solidFill>
          <a:latin typeface="Calibri" pitchFamily="34" charset="0"/>
        </a:defRPr>
      </a:lvl6pPr>
      <a:lvl7pPr marL="914377" algn="ctr" defTabSz="457189" rtl="0" eaLnBrk="1" fontAlgn="base" hangingPunct="1">
        <a:spcBef>
          <a:spcPct val="0"/>
        </a:spcBef>
        <a:spcAft>
          <a:spcPct val="0"/>
        </a:spcAft>
        <a:defRPr sz="4400">
          <a:solidFill>
            <a:schemeClr val="tx1"/>
          </a:solidFill>
          <a:latin typeface="Calibri" pitchFamily="34" charset="0"/>
        </a:defRPr>
      </a:lvl7pPr>
      <a:lvl8pPr marL="1371566" algn="ctr" defTabSz="457189" rtl="0" eaLnBrk="1" fontAlgn="base" hangingPunct="1">
        <a:spcBef>
          <a:spcPct val="0"/>
        </a:spcBef>
        <a:spcAft>
          <a:spcPct val="0"/>
        </a:spcAft>
        <a:defRPr sz="4400">
          <a:solidFill>
            <a:schemeClr val="tx1"/>
          </a:solidFill>
          <a:latin typeface="Calibri" pitchFamily="34" charset="0"/>
        </a:defRPr>
      </a:lvl8pPr>
      <a:lvl9pPr marL="1828754" algn="ctr" defTabSz="457189" rtl="0" eaLnBrk="1" fontAlgn="base" hangingPunct="1">
        <a:spcBef>
          <a:spcPct val="0"/>
        </a:spcBef>
        <a:spcAft>
          <a:spcPct val="0"/>
        </a:spcAft>
        <a:defRPr sz="4400">
          <a:solidFill>
            <a:schemeClr val="tx1"/>
          </a:solidFill>
          <a:latin typeface="Calibri" pitchFamily="34" charset="0"/>
        </a:defRPr>
      </a:lvl9pPr>
    </p:titleStyle>
    <p:bodyStyle>
      <a:lvl1pPr marL="342891" indent="-342891" algn="l" defTabSz="457189" rtl="0" eaLnBrk="1" fontAlgn="base" hangingPunct="1">
        <a:spcBef>
          <a:spcPct val="20000"/>
        </a:spcBef>
        <a:spcAft>
          <a:spcPct val="0"/>
        </a:spcAft>
        <a:buFont typeface="Arial" charset="0"/>
        <a:buChar char="•"/>
        <a:defRPr sz="2800" kern="1200">
          <a:solidFill>
            <a:schemeClr val="tx1"/>
          </a:solidFill>
          <a:latin typeface="Arial" charset="0"/>
          <a:ea typeface="+mn-ea"/>
          <a:cs typeface="ＭＳ Ｐゴシック"/>
        </a:defRPr>
      </a:lvl1pPr>
      <a:lvl2pPr marL="742932" indent="-285744" algn="l" defTabSz="457189" rtl="0" eaLnBrk="1" fontAlgn="base" hangingPunct="1">
        <a:spcBef>
          <a:spcPct val="20000"/>
        </a:spcBef>
        <a:spcAft>
          <a:spcPct val="0"/>
        </a:spcAft>
        <a:buFont typeface="Arial" charset="0"/>
        <a:buChar char="–"/>
        <a:defRPr sz="2400" kern="1200">
          <a:solidFill>
            <a:schemeClr val="tx1"/>
          </a:solidFill>
          <a:latin typeface="Arial" charset="0"/>
          <a:ea typeface="ＭＳ Ｐゴシック"/>
          <a:cs typeface="ＭＳ Ｐゴシック"/>
        </a:defRPr>
      </a:lvl2pPr>
      <a:lvl3pPr marL="1142971" indent="-228594" algn="l" defTabSz="457189" rtl="0" eaLnBrk="1" fontAlgn="base" hangingPunct="1">
        <a:spcBef>
          <a:spcPct val="20000"/>
        </a:spcBef>
        <a:spcAft>
          <a:spcPct val="0"/>
        </a:spcAft>
        <a:buFont typeface="Arial" charset="0"/>
        <a:buChar char="•"/>
        <a:defRPr sz="2000" kern="1200">
          <a:solidFill>
            <a:schemeClr val="tx1"/>
          </a:solidFill>
          <a:latin typeface="Arial" charset="0"/>
          <a:ea typeface="ＭＳ Ｐゴシック"/>
          <a:cs typeface="ＭＳ Ｐゴシック"/>
        </a:defRPr>
      </a:lvl3pPr>
      <a:lvl4pPr marL="1600160" indent="-228594" algn="l" defTabSz="457189" rtl="0" eaLnBrk="1" fontAlgn="base" hangingPunct="1">
        <a:spcBef>
          <a:spcPct val="20000"/>
        </a:spcBef>
        <a:spcAft>
          <a:spcPct val="0"/>
        </a:spcAft>
        <a:buFont typeface="Arial" charset="0"/>
        <a:buChar char="–"/>
        <a:defRPr kern="1200">
          <a:solidFill>
            <a:schemeClr val="tx1"/>
          </a:solidFill>
          <a:latin typeface="Arial" charset="0"/>
          <a:ea typeface="ＭＳ Ｐゴシック"/>
          <a:cs typeface="ＭＳ Ｐゴシック"/>
        </a:defRPr>
      </a:lvl4pPr>
      <a:lvl5pPr marL="2057349" indent="-228594" algn="l" defTabSz="457189" rtl="0" eaLnBrk="1" fontAlgn="base" hangingPunct="1">
        <a:spcBef>
          <a:spcPct val="20000"/>
        </a:spcBef>
        <a:spcAft>
          <a:spcPct val="0"/>
        </a:spcAft>
        <a:buFont typeface="Arial" charset="0"/>
        <a:buChar char="»"/>
        <a:defRPr kern="1200">
          <a:solidFill>
            <a:schemeClr val="tx1"/>
          </a:solidFill>
          <a:latin typeface="Arial" charset="0"/>
          <a:ea typeface="ＭＳ Ｐゴシック"/>
          <a:cs typeface="ＭＳ Ｐゴシック"/>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8.tiff"/><Relationship Id="rId3" Type="http://schemas.openxmlformats.org/officeDocument/2006/relationships/image" Target="../media/image13.tiff"/><Relationship Id="rId7" Type="http://schemas.openxmlformats.org/officeDocument/2006/relationships/image" Target="../media/image17.tiff"/><Relationship Id="rId2" Type="http://schemas.openxmlformats.org/officeDocument/2006/relationships/image" Target="../media/image12.tiff"/><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 Id="rId9" Type="http://schemas.openxmlformats.org/officeDocument/2006/relationships/image" Target="../media/image29.(null)"/></Relationships>
</file>

<file path=ppt/slides/_rels/slide10.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tiff"/><Relationship Id="rId2" Type="http://schemas.openxmlformats.org/officeDocument/2006/relationships/image" Target="../media/image36.tiff"/><Relationship Id="rId1" Type="http://schemas.openxmlformats.org/officeDocument/2006/relationships/slideLayout" Target="../slideLayouts/slideLayout2.xml"/><Relationship Id="rId6" Type="http://schemas.openxmlformats.org/officeDocument/2006/relationships/image" Target="../media/image40.tiff"/><Relationship Id="rId5" Type="http://schemas.openxmlformats.org/officeDocument/2006/relationships/image" Target="../media/image39.tiff"/><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8" Type="http://schemas.openxmlformats.org/officeDocument/2006/relationships/image" Target="../media/image39.tiff"/><Relationship Id="rId3" Type="http://schemas.openxmlformats.org/officeDocument/2006/relationships/image" Target="../media/image42.png"/><Relationship Id="rId7"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tiff"/><Relationship Id="rId10" Type="http://schemas.openxmlformats.org/officeDocument/2006/relationships/image" Target="../media/image41.tiff"/><Relationship Id="rId4" Type="http://schemas.microsoft.com/office/2007/relationships/hdphoto" Target="../media/hdphoto4.wdp"/><Relationship Id="rId9" Type="http://schemas.openxmlformats.org/officeDocument/2006/relationships/image" Target="../media/image40.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jpg"/><Relationship Id="rId4" Type="http://schemas.openxmlformats.org/officeDocument/2006/relationships/image" Target="../media/image45.png"/><Relationship Id="rId9" Type="http://schemas.openxmlformats.org/officeDocument/2006/relationships/image" Target="../media/image5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utm.arc.nasa.gov/documents.shtml"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168D47-D33D-6D42-AFA1-12C78A56C08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885" y="1"/>
            <a:ext cx="12202885" cy="6857999"/>
          </a:xfrm>
          <a:prstGeom prst="rect">
            <a:avLst/>
          </a:prstGeom>
        </p:spPr>
      </p:pic>
      <p:pic>
        <p:nvPicPr>
          <p:cNvPr id="6" name="Picture 5">
            <a:extLst>
              <a:ext uri="{FF2B5EF4-FFF2-40B4-BE49-F238E27FC236}">
                <a16:creationId xmlns:a16="http://schemas.microsoft.com/office/drawing/2014/main" id="{2550C785-672F-A347-83AC-ECFEE6BA30D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704285" y="90466"/>
            <a:ext cx="1367972" cy="1376631"/>
          </a:xfrm>
          <a:prstGeom prst="rect">
            <a:avLst/>
          </a:prstGeom>
        </p:spPr>
      </p:pic>
      <p:pic>
        <p:nvPicPr>
          <p:cNvPr id="10" name="Picture 9">
            <a:extLst>
              <a:ext uri="{FF2B5EF4-FFF2-40B4-BE49-F238E27FC236}">
                <a16:creationId xmlns:a16="http://schemas.microsoft.com/office/drawing/2014/main" id="{49DA4AE0-E209-2F4A-A2D0-F5EDBFF8244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9745" y="90465"/>
            <a:ext cx="1455057" cy="1206995"/>
          </a:xfrm>
          <a:prstGeom prst="rect">
            <a:avLst/>
          </a:prstGeom>
        </p:spPr>
      </p:pic>
      <p:sp>
        <p:nvSpPr>
          <p:cNvPr id="12" name="TextBox 11">
            <a:extLst>
              <a:ext uri="{FF2B5EF4-FFF2-40B4-BE49-F238E27FC236}">
                <a16:creationId xmlns:a16="http://schemas.microsoft.com/office/drawing/2014/main" id="{E2489100-22EB-4C4C-92C6-A6666830E4F3}"/>
              </a:ext>
            </a:extLst>
          </p:cNvPr>
          <p:cNvSpPr txBox="1"/>
          <p:nvPr/>
        </p:nvSpPr>
        <p:spPr>
          <a:xfrm>
            <a:off x="8809523" y="6137133"/>
            <a:ext cx="3220241" cy="523220"/>
          </a:xfrm>
          <a:prstGeom prst="rect">
            <a:avLst/>
          </a:prstGeom>
          <a:noFill/>
        </p:spPr>
        <p:txBody>
          <a:bodyPr wrap="none" rtlCol="0">
            <a:spAutoFit/>
          </a:bodyPr>
          <a:lstStyle/>
          <a:p>
            <a:pPr algn="r" defTabSz="1219170"/>
            <a:r>
              <a:rPr lang="en-US" sz="1400" b="1" dirty="0">
                <a:solidFill>
                  <a:schemeClr val="bg1"/>
                </a:solidFill>
                <a:ea typeface="ＭＳ Ｐゴシック"/>
              </a:rPr>
              <a:t>UTM Technical Interchange Meeting</a:t>
            </a:r>
          </a:p>
          <a:p>
            <a:pPr algn="r" defTabSz="1219170"/>
            <a:r>
              <a:rPr lang="en-US" sz="1400" b="1" dirty="0">
                <a:solidFill>
                  <a:schemeClr val="bg1"/>
                </a:solidFill>
                <a:ea typeface="ＭＳ Ｐゴシック"/>
              </a:rPr>
              <a:t>February 23</a:t>
            </a:r>
            <a:r>
              <a:rPr lang="en-US" sz="1400" b="1" baseline="30000" dirty="0">
                <a:solidFill>
                  <a:schemeClr val="bg1"/>
                </a:solidFill>
                <a:ea typeface="ＭＳ Ｐゴシック"/>
              </a:rPr>
              <a:t>rd</a:t>
            </a:r>
            <a:r>
              <a:rPr lang="en-US" sz="1400" b="1" dirty="0">
                <a:solidFill>
                  <a:schemeClr val="bg1"/>
                </a:solidFill>
                <a:ea typeface="ＭＳ Ｐゴシック"/>
              </a:rPr>
              <a:t>, 2021</a:t>
            </a:r>
          </a:p>
        </p:txBody>
      </p:sp>
      <p:sp>
        <p:nvSpPr>
          <p:cNvPr id="8" name="TextBox 7">
            <a:extLst>
              <a:ext uri="{FF2B5EF4-FFF2-40B4-BE49-F238E27FC236}">
                <a16:creationId xmlns:a16="http://schemas.microsoft.com/office/drawing/2014/main" id="{1BB758BE-E80C-2149-981E-988FA1A8355F}"/>
              </a:ext>
            </a:extLst>
          </p:cNvPr>
          <p:cNvSpPr txBox="1"/>
          <p:nvPr/>
        </p:nvSpPr>
        <p:spPr>
          <a:xfrm>
            <a:off x="2879271" y="1467097"/>
            <a:ext cx="6422572" cy="3375411"/>
          </a:xfrm>
          <a:prstGeom prst="rect">
            <a:avLst/>
          </a:prstGeom>
          <a:solidFill>
            <a:schemeClr val="accent1">
              <a:lumMod val="40000"/>
              <a:lumOff val="60000"/>
              <a:alpha val="68000"/>
            </a:schemeClr>
          </a:solidFill>
        </p:spPr>
        <p:txBody>
          <a:bodyPr wrap="square" rtlCol="0">
            <a:spAutoFit/>
          </a:bodyPr>
          <a:lstStyle/>
          <a:p>
            <a:pPr algn="ctr" defTabSz="1219170"/>
            <a:r>
              <a:rPr lang="en-US" sz="2667" b="1" dirty="0">
                <a:solidFill>
                  <a:prstClr val="black"/>
                </a:solidFill>
                <a:ea typeface="ＭＳ Ｐゴシック"/>
              </a:rPr>
              <a:t>Unmanned Aircraft Systems (UAS) Traffic Management (UTM) Project</a:t>
            </a:r>
          </a:p>
          <a:p>
            <a:pPr algn="ctr" defTabSz="1219170"/>
            <a:endParaRPr lang="en-US" sz="2400" dirty="0">
              <a:solidFill>
                <a:prstClr val="black"/>
              </a:solidFill>
              <a:ea typeface="ＭＳ Ｐゴシック"/>
            </a:endParaRPr>
          </a:p>
          <a:p>
            <a:pPr algn="ctr" defTabSz="1219170"/>
            <a:endParaRPr lang="en-US" sz="2400" dirty="0">
              <a:solidFill>
                <a:prstClr val="black"/>
              </a:solidFill>
              <a:ea typeface="ＭＳ Ｐゴシック"/>
            </a:endParaRPr>
          </a:p>
          <a:p>
            <a:pPr algn="ctr" defTabSz="1219170"/>
            <a:r>
              <a:rPr lang="en-US" sz="2400" b="1" dirty="0">
                <a:solidFill>
                  <a:prstClr val="black"/>
                </a:solidFill>
                <a:ea typeface="ＭＳ Ｐゴシック"/>
              </a:rPr>
              <a:t>UTM Conflict Management</a:t>
            </a:r>
          </a:p>
          <a:p>
            <a:pPr algn="ctr" defTabSz="1219170"/>
            <a:endParaRPr lang="en-US" sz="2400" dirty="0">
              <a:solidFill>
                <a:prstClr val="black"/>
              </a:solidFill>
              <a:ea typeface="ＭＳ Ｐゴシック"/>
            </a:endParaRPr>
          </a:p>
          <a:p>
            <a:pPr algn="ctr" defTabSz="1219170"/>
            <a:endParaRPr lang="en-US" sz="2400" dirty="0">
              <a:solidFill>
                <a:prstClr val="black"/>
              </a:solidFill>
              <a:ea typeface="ＭＳ Ｐゴシック"/>
            </a:endParaRPr>
          </a:p>
          <a:p>
            <a:pPr algn="ctr" defTabSz="1219170"/>
            <a:r>
              <a:rPr lang="en-US" sz="2133" dirty="0">
                <a:solidFill>
                  <a:prstClr val="black"/>
                </a:solidFill>
                <a:ea typeface="ＭＳ Ｐゴシック"/>
              </a:rPr>
              <a:t>Dr. Marcus Johnson</a:t>
            </a:r>
          </a:p>
          <a:p>
            <a:pPr algn="ctr" defTabSz="1219170"/>
            <a:r>
              <a:rPr lang="en-US" sz="1867" dirty="0">
                <a:solidFill>
                  <a:prstClr val="black"/>
                </a:solidFill>
                <a:ea typeface="ＭＳ Ｐゴシック"/>
              </a:rPr>
              <a:t>UTM RTT</a:t>
            </a:r>
          </a:p>
        </p:txBody>
      </p:sp>
    </p:spTree>
    <p:extLst>
      <p:ext uri="{BB962C8B-B14F-4D97-AF65-F5344CB8AC3E}">
        <p14:creationId xmlns:p14="http://schemas.microsoft.com/office/powerpoint/2010/main" val="40542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EC14A-FDA9-C243-AC0F-841CB50B6ED0}"/>
              </a:ext>
            </a:extLst>
          </p:cNvPr>
          <p:cNvSpPr>
            <a:spLocks noGrp="1"/>
          </p:cNvSpPr>
          <p:nvPr>
            <p:ph type="title"/>
          </p:nvPr>
        </p:nvSpPr>
        <p:spPr/>
        <p:txBody>
          <a:bodyPr/>
          <a:lstStyle/>
          <a:p>
            <a:r>
              <a:rPr lang="en-US" sz="2400" dirty="0"/>
              <a:t>Outline</a:t>
            </a:r>
          </a:p>
        </p:txBody>
      </p:sp>
      <p:sp>
        <p:nvSpPr>
          <p:cNvPr id="5" name="TextBox 4">
            <a:extLst>
              <a:ext uri="{FF2B5EF4-FFF2-40B4-BE49-F238E27FC236}">
                <a16:creationId xmlns:a16="http://schemas.microsoft.com/office/drawing/2014/main" id="{A586F934-FE58-934C-A7B6-D24BDBE15A39}"/>
              </a:ext>
            </a:extLst>
          </p:cNvPr>
          <p:cNvSpPr txBox="1"/>
          <p:nvPr/>
        </p:nvSpPr>
        <p:spPr>
          <a:xfrm>
            <a:off x="1176760" y="1351507"/>
            <a:ext cx="9838481" cy="4473095"/>
          </a:xfrm>
          <a:prstGeom prst="rect">
            <a:avLst/>
          </a:prstGeom>
          <a:solidFill>
            <a:schemeClr val="tx2">
              <a:lumMod val="20000"/>
              <a:lumOff val="80000"/>
            </a:schemeClr>
          </a:solidFill>
          <a:ln>
            <a:solidFill>
              <a:schemeClr val="tx2"/>
            </a:solidFill>
          </a:ln>
          <a:scene3d>
            <a:camera prst="orthographicFront"/>
            <a:lightRig rig="threePt" dir="t"/>
          </a:scene3d>
          <a:sp3d>
            <a:bevelT prst="relaxedInset"/>
          </a:sp3d>
        </p:spPr>
        <p:txBody>
          <a:bodyPr wrap="square" rIns="457200" rtlCol="0" anchor="ctr">
            <a:noAutofit/>
          </a:bodyPr>
          <a:lstStyle/>
          <a:p>
            <a:pPr marL="460375" marR="0" lvl="0" indent="-3460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mn-lt"/>
                <a:ea typeface="ＭＳ Ｐゴシック"/>
              </a:rPr>
              <a:t>Overview of Sense and Avoid (SAA) UTM RTT Subgroup</a:t>
            </a:r>
          </a:p>
          <a:p>
            <a:pPr marL="742950" marR="0" lvl="1"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mn-lt"/>
                <a:ea typeface="ＭＳ Ｐゴシック"/>
              </a:rPr>
              <a:t>Progression of the State of the Art</a:t>
            </a:r>
          </a:p>
          <a:p>
            <a:pPr marL="742950" marR="0" lvl="1"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mn-lt"/>
                <a:ea typeface="ＭＳ Ｐゴシック"/>
              </a:rPr>
              <a:t>Overview of the Conflict Management Model</a:t>
            </a:r>
          </a:p>
          <a:p>
            <a:pPr marL="460375" marR="0" lvl="1" indent="-3460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endParaRPr kumimoji="0" lang="en-US" sz="2400" b="0" i="0" u="none" strike="noStrike" kern="1200" cap="none" spc="0" normalizeH="0" baseline="0" noProof="0" dirty="0">
              <a:ln>
                <a:noFill/>
              </a:ln>
              <a:solidFill>
                <a:prstClr val="black"/>
              </a:solidFill>
              <a:effectLst/>
              <a:uLnTx/>
              <a:uFillTx/>
              <a:latin typeface="+mn-lt"/>
              <a:ea typeface="ＭＳ Ｐゴシック"/>
            </a:endParaRPr>
          </a:p>
          <a:p>
            <a:pPr marL="460375" marR="0" lvl="0" indent="-3460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mn-lt"/>
                <a:ea typeface="ＭＳ Ｐゴシック"/>
              </a:rPr>
              <a:t>Activities and Findings</a:t>
            </a:r>
          </a:p>
          <a:p>
            <a:pPr marL="460375" marR="0" lvl="0" indent="-3460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endParaRPr kumimoji="0" lang="en-US" sz="2400" b="0" i="0" u="none" strike="noStrike" kern="1200" cap="none" spc="0" normalizeH="0" baseline="0" noProof="0" dirty="0">
              <a:ln>
                <a:noFill/>
              </a:ln>
              <a:solidFill>
                <a:prstClr val="black"/>
              </a:solidFill>
              <a:effectLst/>
              <a:uLnTx/>
              <a:uFillTx/>
              <a:latin typeface="+mn-lt"/>
              <a:ea typeface="ＭＳ Ｐゴシック"/>
            </a:endParaRPr>
          </a:p>
          <a:p>
            <a:pPr marL="460375" marR="0" lvl="0" indent="-3460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mn-lt"/>
                <a:ea typeface="ＭＳ Ｐゴシック"/>
              </a:rPr>
              <a:t>Future Work Considerations</a:t>
            </a:r>
          </a:p>
          <a:p>
            <a:pPr marL="460375" marR="0" lvl="0" indent="-3460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endParaRPr kumimoji="0" lang="en-US" sz="2400" b="0" i="0" u="none" strike="noStrike" kern="1200" cap="none" spc="0" normalizeH="0" baseline="0" noProof="0" dirty="0">
              <a:ln>
                <a:noFill/>
              </a:ln>
              <a:solidFill>
                <a:prstClr val="black"/>
              </a:solidFill>
              <a:effectLst/>
              <a:uLnTx/>
              <a:uFillTx/>
              <a:latin typeface="+mn-lt"/>
              <a:ea typeface="ＭＳ Ｐゴシック"/>
            </a:endParaRPr>
          </a:p>
          <a:p>
            <a:pPr marL="460375" marR="0" lvl="0" indent="-3460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mn-lt"/>
                <a:ea typeface="ＭＳ Ｐゴシック"/>
              </a:rPr>
              <a:t>Summary and Impact</a:t>
            </a:r>
          </a:p>
          <a:p>
            <a:pPr marL="460375" marR="0" lvl="0" indent="-3460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endParaRPr kumimoji="0" lang="en-US" sz="2400" b="0" i="0" u="none" strike="noStrike" kern="1200" cap="none" spc="0" normalizeH="0" baseline="0" noProof="0" dirty="0">
              <a:ln>
                <a:noFill/>
              </a:ln>
              <a:solidFill>
                <a:prstClr val="black"/>
              </a:solidFill>
              <a:effectLst/>
              <a:uLnTx/>
              <a:uFillTx/>
              <a:latin typeface="+mn-lt"/>
              <a:ea typeface="ＭＳ Ｐゴシック"/>
            </a:endParaRPr>
          </a:p>
          <a:p>
            <a:pPr marL="460375" marR="0" lvl="0" indent="-3460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mn-lt"/>
                <a:ea typeface="ＭＳ Ｐゴシック"/>
              </a:rPr>
              <a:t>Publications</a:t>
            </a:r>
          </a:p>
        </p:txBody>
      </p:sp>
    </p:spTree>
    <p:extLst>
      <p:ext uri="{BB962C8B-B14F-4D97-AF65-F5344CB8AC3E}">
        <p14:creationId xmlns:p14="http://schemas.microsoft.com/office/powerpoint/2010/main" val="560589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5587F-A45C-E24E-A5F3-4812EBF6DA58}"/>
              </a:ext>
            </a:extLst>
          </p:cNvPr>
          <p:cNvSpPr>
            <a:spLocks noGrp="1"/>
          </p:cNvSpPr>
          <p:nvPr>
            <p:ph type="title"/>
          </p:nvPr>
        </p:nvSpPr>
        <p:spPr/>
        <p:txBody>
          <a:bodyPr/>
          <a:lstStyle/>
          <a:p>
            <a:r>
              <a:rPr lang="en-US" sz="2400" dirty="0"/>
              <a:t>UTM RTT SAA Subgroup</a:t>
            </a:r>
          </a:p>
        </p:txBody>
      </p:sp>
      <p:sp>
        <p:nvSpPr>
          <p:cNvPr id="3" name="TextBox 2">
            <a:extLst>
              <a:ext uri="{FF2B5EF4-FFF2-40B4-BE49-F238E27FC236}">
                <a16:creationId xmlns:a16="http://schemas.microsoft.com/office/drawing/2014/main" id="{C83DFA82-B2A9-FF40-BA8E-C391C143BAAA}"/>
              </a:ext>
            </a:extLst>
          </p:cNvPr>
          <p:cNvSpPr txBox="1"/>
          <p:nvPr/>
        </p:nvSpPr>
        <p:spPr>
          <a:xfrm>
            <a:off x="404150" y="986742"/>
            <a:ext cx="11402028" cy="489364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n-lt"/>
                <a:ea typeface="ＭＳ Ｐゴシック"/>
              </a:rPr>
              <a:t>The objective for this subgroup is to explore operator solutions to ensure that unmanned aircraft do not collide with other aircraft (unmanned [UA] or manned).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n-lt"/>
                <a:ea typeface="ＭＳ Ｐゴシック"/>
              </a:rPr>
              <a:t>Scope was expanded to consider collision risk with ground and air hazards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mn-lt"/>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n-lt"/>
                <a:ea typeface="ＭＳ Ｐゴシック"/>
              </a:rPr>
              <a:t>SAA subgroup kicked-off after TCL 1 concluded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n-lt"/>
                <a:ea typeface="ＭＳ Ｐゴシック"/>
              </a:rPr>
              <a:t>23 meetings including 3 joint meetings with the Communication and Navigation (C&amp;N) subgroup</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n-lt"/>
                <a:ea typeface="ＭＳ Ｐゴシック"/>
              </a:rPr>
              <a:t>At peak more than 60 UTM community members interacted in the subgroup</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n-lt"/>
                <a:ea typeface="ＭＳ Ｐゴシック"/>
              </a:rPr>
              <a:t>Primary purpose was concept level discussion that informed the direction of NASA TCL evaluations, UPP evaluations and UTM </a:t>
            </a:r>
            <a:r>
              <a:rPr kumimoji="0" lang="en-US" sz="2400" b="0" i="0" u="none" strike="noStrike" kern="1200" cap="none" spc="0" normalizeH="0" baseline="0" noProof="0" dirty="0" err="1">
                <a:ln>
                  <a:noFill/>
                </a:ln>
                <a:solidFill>
                  <a:prstClr val="black"/>
                </a:solidFill>
                <a:effectLst/>
                <a:uLnTx/>
                <a:uFillTx/>
                <a:latin typeface="+mn-lt"/>
                <a:ea typeface="ＭＳ Ｐゴシック"/>
              </a:rPr>
              <a:t>ConOps</a:t>
            </a:r>
            <a:endParaRPr kumimoji="0" lang="en-US" sz="2400" b="0" i="0" u="none" strike="noStrike" kern="1200" cap="none" spc="0" normalizeH="0" baseline="0" noProof="0">
              <a:ln>
                <a:noFill/>
              </a:ln>
              <a:solidFill>
                <a:prstClr val="black"/>
              </a:solidFill>
              <a:effectLst/>
              <a:uLnTx/>
              <a:uFillTx/>
              <a:latin typeface="+mn-lt"/>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prstClr val="black"/>
              </a:solidFill>
              <a:effectLst/>
              <a:uLnTx/>
              <a:uFillTx/>
              <a:latin typeface="+mn-lt"/>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mn-lt"/>
                <a:ea typeface="ＭＳ Ｐゴシック"/>
              </a:rPr>
              <a:t>One technical documentation package produced, associated with TCL 2, TCL 3, and TCL 4</a:t>
            </a:r>
          </a:p>
        </p:txBody>
      </p:sp>
    </p:spTree>
    <p:extLst>
      <p:ext uri="{BB962C8B-B14F-4D97-AF65-F5344CB8AC3E}">
        <p14:creationId xmlns:p14="http://schemas.microsoft.com/office/powerpoint/2010/main" val="2229038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5587F-A45C-E24E-A5F3-4812EBF6DA58}"/>
              </a:ext>
            </a:extLst>
          </p:cNvPr>
          <p:cNvSpPr>
            <a:spLocks noGrp="1"/>
          </p:cNvSpPr>
          <p:nvPr>
            <p:ph type="title"/>
          </p:nvPr>
        </p:nvSpPr>
        <p:spPr/>
        <p:txBody>
          <a:bodyPr/>
          <a:lstStyle/>
          <a:p>
            <a:r>
              <a:rPr lang="en-US" sz="2400"/>
              <a:t>Progression of Conflict Management</a:t>
            </a:r>
          </a:p>
        </p:txBody>
      </p:sp>
      <p:pic>
        <p:nvPicPr>
          <p:cNvPr id="3" name="Picture 2">
            <a:extLst>
              <a:ext uri="{FF2B5EF4-FFF2-40B4-BE49-F238E27FC236}">
                <a16:creationId xmlns:a16="http://schemas.microsoft.com/office/drawing/2014/main" id="{3C498433-FB6C-8E44-9AC9-1801728D58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36987" y="3926409"/>
            <a:ext cx="1707055" cy="915870"/>
          </a:xfrm>
          <a:prstGeom prst="rect">
            <a:avLst/>
          </a:prstGeom>
        </p:spPr>
      </p:pic>
      <p:sp>
        <p:nvSpPr>
          <p:cNvPr id="4" name="Rounded Rectangle 3">
            <a:extLst>
              <a:ext uri="{FF2B5EF4-FFF2-40B4-BE49-F238E27FC236}">
                <a16:creationId xmlns:a16="http://schemas.microsoft.com/office/drawing/2014/main" id="{510DAA44-EF16-3248-AA1E-D353E9E011C7}"/>
              </a:ext>
            </a:extLst>
          </p:cNvPr>
          <p:cNvSpPr/>
          <p:nvPr/>
        </p:nvSpPr>
        <p:spPr>
          <a:xfrm>
            <a:off x="8202200" y="4407123"/>
            <a:ext cx="1737360" cy="274320"/>
          </a:xfrm>
          <a:prstGeom prst="roundRect">
            <a:avLst/>
          </a:prstGeom>
          <a:solidFill>
            <a:schemeClr val="accent6">
              <a:lumMod val="40000"/>
              <a:lumOff val="60000"/>
              <a:alpha val="21000"/>
            </a:schemeClr>
          </a:solidFill>
          <a:ln w="12700" cap="flat">
            <a:solidFill>
              <a:srgbClr val="FF0000"/>
            </a:solidFill>
            <a:miter lim="400000"/>
          </a:ln>
          <a:effectLst>
            <a:glow>
              <a:srgbClr val="C00000"/>
            </a:glo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5500"/>
              </a:spcBef>
              <a:spcAft>
                <a:spcPts val="0"/>
              </a:spcAft>
              <a:buClrTx/>
              <a:buSzTx/>
              <a:buFontTx/>
              <a:buNone/>
              <a:tabLst/>
              <a:defRPr/>
            </a:pPr>
            <a:endParaRPr kumimoji="0" lang="en-US" sz="5000" b="0" i="0" u="none" strike="noStrike" kern="1200" cap="none" spc="0" normalizeH="0" baseline="0" noProof="0">
              <a:ln>
                <a:noFill/>
              </a:ln>
              <a:solidFill>
                <a:srgbClr val="333333"/>
              </a:solidFill>
              <a:effectLst/>
              <a:uLnTx/>
              <a:uFillTx/>
              <a:latin typeface="+mn-lt"/>
              <a:ea typeface="ＭＳ Ｐゴシック"/>
              <a:cs typeface="+mn-cs"/>
              <a:sym typeface="Helvetica Neue Thin"/>
            </a:endParaRPr>
          </a:p>
        </p:txBody>
      </p:sp>
      <p:pic>
        <p:nvPicPr>
          <p:cNvPr id="5" name="Picture 4">
            <a:extLst>
              <a:ext uri="{FF2B5EF4-FFF2-40B4-BE49-F238E27FC236}">
                <a16:creationId xmlns:a16="http://schemas.microsoft.com/office/drawing/2014/main" id="{44D82388-1DAF-AD44-8C2F-69BA949E9D4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71848" y="5664495"/>
            <a:ext cx="152400" cy="526292"/>
          </a:xfrm>
          <a:prstGeom prst="rect">
            <a:avLst/>
          </a:prstGeom>
        </p:spPr>
      </p:pic>
      <p:pic>
        <p:nvPicPr>
          <p:cNvPr id="6" name="mountain.png">
            <a:extLst>
              <a:ext uri="{FF2B5EF4-FFF2-40B4-BE49-F238E27FC236}">
                <a16:creationId xmlns:a16="http://schemas.microsoft.com/office/drawing/2014/main" id="{6C6B04A7-CA01-7A48-A4E5-3DE7109AA26B}"/>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6044271"/>
            <a:ext cx="12192000" cy="159456"/>
          </a:xfrm>
          <a:prstGeom prst="rect">
            <a:avLst/>
          </a:prstGeom>
          <a:ln w="12700">
            <a:miter lim="400000"/>
          </a:ln>
        </p:spPr>
      </p:pic>
      <p:pic>
        <p:nvPicPr>
          <p:cNvPr id="7" name="Google Shape;185;p33">
            <a:extLst>
              <a:ext uri="{FF2B5EF4-FFF2-40B4-BE49-F238E27FC236}">
                <a16:creationId xmlns:a16="http://schemas.microsoft.com/office/drawing/2014/main" id="{49A4CE6A-72B4-B442-AD71-CA8EA87654F0}"/>
              </a:ext>
            </a:extLst>
          </p:cNvPr>
          <p:cNvPicPr preferRelativeResize="0"/>
          <p:nvPr/>
        </p:nvPicPr>
        <p:blipFill>
          <a:blip r:embed="rId5">
            <a:alphaModFix/>
          </a:blip>
          <a:stretch>
            <a:fillRect/>
          </a:stretch>
        </p:blipFill>
        <p:spPr>
          <a:xfrm>
            <a:off x="270702" y="5677436"/>
            <a:ext cx="260926" cy="526292"/>
          </a:xfrm>
          <a:prstGeom prst="rect">
            <a:avLst/>
          </a:prstGeom>
          <a:noFill/>
          <a:ln>
            <a:noFill/>
          </a:ln>
        </p:spPr>
      </p:pic>
      <p:pic>
        <p:nvPicPr>
          <p:cNvPr id="8" name="Google Shape;184;p33">
            <a:extLst>
              <a:ext uri="{FF2B5EF4-FFF2-40B4-BE49-F238E27FC236}">
                <a16:creationId xmlns:a16="http://schemas.microsoft.com/office/drawing/2014/main" id="{AFADDF70-900A-784A-B45D-31FF181BFFF4}"/>
              </a:ext>
            </a:extLst>
          </p:cNvPr>
          <p:cNvPicPr preferRelativeResize="0"/>
          <p:nvPr/>
        </p:nvPicPr>
        <p:blipFill>
          <a:blip r:embed="rId6">
            <a:alphaModFix/>
          </a:blip>
          <a:stretch>
            <a:fillRect/>
          </a:stretch>
        </p:blipFill>
        <p:spPr>
          <a:xfrm>
            <a:off x="737459" y="4464795"/>
            <a:ext cx="360829" cy="118045"/>
          </a:xfrm>
          <a:prstGeom prst="rect">
            <a:avLst/>
          </a:prstGeom>
          <a:noFill/>
          <a:ln>
            <a:noFill/>
          </a:ln>
        </p:spPr>
      </p:pic>
      <p:pic>
        <p:nvPicPr>
          <p:cNvPr id="9" name="Picture 8">
            <a:extLst>
              <a:ext uri="{FF2B5EF4-FFF2-40B4-BE49-F238E27FC236}">
                <a16:creationId xmlns:a16="http://schemas.microsoft.com/office/drawing/2014/main" id="{8D228C84-2433-EF4F-9D6E-9F93B3A0B2E2}"/>
              </a:ext>
            </a:extLst>
          </p:cNvPr>
          <p:cNvPicPr>
            <a:picLocks noChangeAspect="1"/>
          </p:cNvPicPr>
          <p:nvPr/>
        </p:nvPicPr>
        <p:blipFill>
          <a:blip r:embed="rId7">
            <a:clrChange>
              <a:clrFrom>
                <a:srgbClr val="FAFAFA"/>
              </a:clrFrom>
              <a:clrTo>
                <a:srgbClr val="FAFAFA">
                  <a:alpha val="0"/>
                </a:srgbClr>
              </a:clrTo>
            </a:clrChange>
          </a:blip>
          <a:stretch>
            <a:fillRect/>
          </a:stretch>
        </p:blipFill>
        <p:spPr>
          <a:xfrm>
            <a:off x="3495533" y="5555535"/>
            <a:ext cx="339398" cy="610638"/>
          </a:xfrm>
          <a:prstGeom prst="rect">
            <a:avLst/>
          </a:prstGeom>
          <a:effectLst>
            <a:glow rad="12700">
              <a:srgbClr val="DEC6A9">
                <a:alpha val="15000"/>
              </a:srgbClr>
            </a:glow>
            <a:softEdge rad="0"/>
          </a:effectLst>
        </p:spPr>
      </p:pic>
      <p:pic>
        <p:nvPicPr>
          <p:cNvPr id="10" name="Picture 9">
            <a:extLst>
              <a:ext uri="{FF2B5EF4-FFF2-40B4-BE49-F238E27FC236}">
                <a16:creationId xmlns:a16="http://schemas.microsoft.com/office/drawing/2014/main" id="{1042F3D2-B5CB-2A49-B0EA-2AEE2D1AAEF6}"/>
              </a:ext>
            </a:extLst>
          </p:cNvPr>
          <p:cNvPicPr>
            <a:picLocks noChangeAspect="1"/>
          </p:cNvPicPr>
          <p:nvPr/>
        </p:nvPicPr>
        <p:blipFill>
          <a:blip r:embed="rId7">
            <a:clrChange>
              <a:clrFrom>
                <a:srgbClr val="FAFAFA"/>
              </a:clrFrom>
              <a:clrTo>
                <a:srgbClr val="FAFAFA">
                  <a:alpha val="0"/>
                </a:srgbClr>
              </a:clrTo>
            </a:clrChange>
          </a:blip>
          <a:stretch>
            <a:fillRect/>
          </a:stretch>
        </p:blipFill>
        <p:spPr>
          <a:xfrm>
            <a:off x="6441049" y="5513361"/>
            <a:ext cx="339398" cy="610638"/>
          </a:xfrm>
          <a:prstGeom prst="rect">
            <a:avLst/>
          </a:prstGeom>
          <a:effectLst>
            <a:glow rad="12700">
              <a:srgbClr val="DEC6A9">
                <a:alpha val="15000"/>
              </a:srgbClr>
            </a:glow>
            <a:softEdge rad="0"/>
          </a:effectLst>
        </p:spPr>
      </p:pic>
      <p:cxnSp>
        <p:nvCxnSpPr>
          <p:cNvPr id="11" name="Straight Arrow Connector 10">
            <a:extLst>
              <a:ext uri="{FF2B5EF4-FFF2-40B4-BE49-F238E27FC236}">
                <a16:creationId xmlns:a16="http://schemas.microsoft.com/office/drawing/2014/main" id="{A409C60A-DFA9-DA48-AA2C-8D3A46402E22}"/>
              </a:ext>
            </a:extLst>
          </p:cNvPr>
          <p:cNvCxnSpPr>
            <a:cxnSpLocks/>
            <a:stCxn id="13" idx="1"/>
            <a:endCxn id="16" idx="5"/>
          </p:cNvCxnSpPr>
          <p:nvPr/>
        </p:nvCxnSpPr>
        <p:spPr>
          <a:xfrm flipH="1" flipV="1">
            <a:off x="11259677" y="4222706"/>
            <a:ext cx="336080" cy="719157"/>
          </a:xfrm>
          <a:prstGeom prst="straightConnector1">
            <a:avLst/>
          </a:prstGeom>
          <a:noFill/>
          <a:ln w="25400" cap="flat">
            <a:solidFill>
              <a:schemeClr val="tx1">
                <a:lumMod val="60000"/>
                <a:lumOff val="40000"/>
              </a:schemeClr>
            </a:solidFill>
            <a:prstDash val="sysDash"/>
            <a:miter lim="400000"/>
            <a:headEnd type="triangle"/>
            <a:tailEnd type="triangle"/>
          </a:ln>
          <a:effectLst/>
          <a:sp3d/>
        </p:spPr>
        <p:style>
          <a:lnRef idx="0">
            <a:scrgbClr r="0" g="0" b="0"/>
          </a:lnRef>
          <a:fillRef idx="0">
            <a:scrgbClr r="0" g="0" b="0"/>
          </a:fillRef>
          <a:effectRef idx="0">
            <a:scrgbClr r="0" g="0" b="0"/>
          </a:effectRef>
          <a:fontRef idx="none"/>
        </p:style>
      </p:cxnSp>
      <p:grpSp>
        <p:nvGrpSpPr>
          <p:cNvPr id="12" name="Group 11">
            <a:extLst>
              <a:ext uri="{FF2B5EF4-FFF2-40B4-BE49-F238E27FC236}">
                <a16:creationId xmlns:a16="http://schemas.microsoft.com/office/drawing/2014/main" id="{D55D858E-6ACD-2947-B092-97E728572EDD}"/>
              </a:ext>
            </a:extLst>
          </p:cNvPr>
          <p:cNvGrpSpPr/>
          <p:nvPr/>
        </p:nvGrpSpPr>
        <p:grpSpPr>
          <a:xfrm>
            <a:off x="11515411" y="4861522"/>
            <a:ext cx="548640" cy="548606"/>
            <a:chOff x="10136123" y="4106480"/>
            <a:chExt cx="548640" cy="548606"/>
          </a:xfrm>
        </p:grpSpPr>
        <p:sp>
          <p:nvSpPr>
            <p:cNvPr id="13" name="Oval 12">
              <a:extLst>
                <a:ext uri="{FF2B5EF4-FFF2-40B4-BE49-F238E27FC236}">
                  <a16:creationId xmlns:a16="http://schemas.microsoft.com/office/drawing/2014/main" id="{71FE765B-9DEA-264D-B564-CFEF5015ED99}"/>
                </a:ext>
              </a:extLst>
            </p:cNvPr>
            <p:cNvSpPr/>
            <p:nvPr/>
          </p:nvSpPr>
          <p:spPr>
            <a:xfrm>
              <a:off x="10136123" y="4106480"/>
              <a:ext cx="548640" cy="548606"/>
            </a:xfrm>
            <a:prstGeom prst="ellipse">
              <a:avLst/>
            </a:prstGeom>
            <a:solidFill>
              <a:srgbClr val="3484C9">
                <a:alpha val="27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5500"/>
                </a:spcBef>
                <a:spcAft>
                  <a:spcPts val="0"/>
                </a:spcAft>
                <a:buClrTx/>
                <a:buSzTx/>
                <a:buFontTx/>
                <a:buNone/>
                <a:tabLst/>
                <a:defRPr/>
              </a:pPr>
              <a:endParaRPr kumimoji="0" lang="en-US" sz="5000" b="0" i="0" u="none" strike="noStrike" kern="1200" cap="none" spc="0" normalizeH="0" baseline="0" noProof="0">
                <a:ln>
                  <a:noFill/>
                </a:ln>
                <a:solidFill>
                  <a:srgbClr val="333333"/>
                </a:solidFill>
                <a:effectLst/>
                <a:uLnTx/>
                <a:uFillTx/>
                <a:latin typeface="+mn-lt"/>
                <a:ea typeface="ＭＳ Ｐゴシック"/>
                <a:cs typeface="+mn-cs"/>
                <a:sym typeface="Helvetica Neue Thin"/>
              </a:endParaRPr>
            </a:p>
          </p:txBody>
        </p:sp>
        <p:pic>
          <p:nvPicPr>
            <p:cNvPr id="14" name="Google Shape;184;p33">
              <a:extLst>
                <a:ext uri="{FF2B5EF4-FFF2-40B4-BE49-F238E27FC236}">
                  <a16:creationId xmlns:a16="http://schemas.microsoft.com/office/drawing/2014/main" id="{ED59A0DB-7442-1543-B558-D552BF80A7FC}"/>
                </a:ext>
              </a:extLst>
            </p:cNvPr>
            <p:cNvPicPr preferRelativeResize="0"/>
            <p:nvPr/>
          </p:nvPicPr>
          <p:blipFill>
            <a:blip r:embed="rId6">
              <a:alphaModFix/>
            </a:blip>
            <a:stretch>
              <a:fillRect/>
            </a:stretch>
          </p:blipFill>
          <p:spPr>
            <a:xfrm>
              <a:off x="10243588" y="4334439"/>
              <a:ext cx="360829" cy="118045"/>
            </a:xfrm>
            <a:prstGeom prst="rect">
              <a:avLst/>
            </a:prstGeom>
            <a:noFill/>
            <a:ln>
              <a:noFill/>
            </a:ln>
          </p:spPr>
        </p:pic>
      </p:grpSp>
      <p:grpSp>
        <p:nvGrpSpPr>
          <p:cNvPr id="15" name="Group 14">
            <a:extLst>
              <a:ext uri="{FF2B5EF4-FFF2-40B4-BE49-F238E27FC236}">
                <a16:creationId xmlns:a16="http://schemas.microsoft.com/office/drawing/2014/main" id="{F503E98A-E2DE-A149-A39A-8506D25AFBD0}"/>
              </a:ext>
            </a:extLst>
          </p:cNvPr>
          <p:cNvGrpSpPr/>
          <p:nvPr/>
        </p:nvGrpSpPr>
        <p:grpSpPr>
          <a:xfrm>
            <a:off x="10791383" y="3754441"/>
            <a:ext cx="548640" cy="548606"/>
            <a:chOff x="11259211" y="3097202"/>
            <a:chExt cx="548640" cy="548606"/>
          </a:xfrm>
        </p:grpSpPr>
        <p:sp>
          <p:nvSpPr>
            <p:cNvPr id="16" name="Oval 15">
              <a:extLst>
                <a:ext uri="{FF2B5EF4-FFF2-40B4-BE49-F238E27FC236}">
                  <a16:creationId xmlns:a16="http://schemas.microsoft.com/office/drawing/2014/main" id="{6249EDA5-1424-E04F-8874-22C1F3F673E6}"/>
                </a:ext>
              </a:extLst>
            </p:cNvPr>
            <p:cNvSpPr/>
            <p:nvPr/>
          </p:nvSpPr>
          <p:spPr>
            <a:xfrm>
              <a:off x="11259211" y="3097202"/>
              <a:ext cx="548640" cy="548606"/>
            </a:xfrm>
            <a:prstGeom prst="ellipse">
              <a:avLst/>
            </a:prstGeom>
            <a:solidFill>
              <a:srgbClr val="3484C9">
                <a:alpha val="27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5500"/>
                </a:spcBef>
                <a:spcAft>
                  <a:spcPts val="0"/>
                </a:spcAft>
                <a:buClrTx/>
                <a:buSzTx/>
                <a:buFontTx/>
                <a:buNone/>
                <a:tabLst/>
                <a:defRPr/>
              </a:pPr>
              <a:endParaRPr kumimoji="0" lang="en-US" sz="5000" b="0" i="0" u="none" strike="noStrike" kern="1200" cap="none" spc="0" normalizeH="0" baseline="0" noProof="0">
                <a:ln>
                  <a:noFill/>
                </a:ln>
                <a:solidFill>
                  <a:srgbClr val="333333"/>
                </a:solidFill>
                <a:effectLst/>
                <a:uLnTx/>
                <a:uFillTx/>
                <a:latin typeface="+mn-lt"/>
                <a:ea typeface="ＭＳ Ｐゴシック"/>
                <a:cs typeface="+mn-cs"/>
                <a:sym typeface="Helvetica Neue Thin"/>
              </a:endParaRPr>
            </a:p>
          </p:txBody>
        </p:sp>
        <p:pic>
          <p:nvPicPr>
            <p:cNvPr id="17" name="Google Shape;184;p33">
              <a:extLst>
                <a:ext uri="{FF2B5EF4-FFF2-40B4-BE49-F238E27FC236}">
                  <a16:creationId xmlns:a16="http://schemas.microsoft.com/office/drawing/2014/main" id="{ED1F743B-202D-ED45-9302-A5308EA56954}"/>
                </a:ext>
              </a:extLst>
            </p:cNvPr>
            <p:cNvPicPr preferRelativeResize="0"/>
            <p:nvPr/>
          </p:nvPicPr>
          <p:blipFill>
            <a:blip r:embed="rId6">
              <a:alphaModFix/>
            </a:blip>
            <a:stretch>
              <a:fillRect/>
            </a:stretch>
          </p:blipFill>
          <p:spPr>
            <a:xfrm>
              <a:off x="11353116" y="3312482"/>
              <a:ext cx="360829" cy="118045"/>
            </a:xfrm>
            <a:prstGeom prst="rect">
              <a:avLst/>
            </a:prstGeom>
            <a:noFill/>
            <a:ln>
              <a:noFill/>
            </a:ln>
          </p:spPr>
        </p:pic>
      </p:grpSp>
      <p:cxnSp>
        <p:nvCxnSpPr>
          <p:cNvPr id="18" name="Straight Arrow Connector 17">
            <a:extLst>
              <a:ext uri="{FF2B5EF4-FFF2-40B4-BE49-F238E27FC236}">
                <a16:creationId xmlns:a16="http://schemas.microsoft.com/office/drawing/2014/main" id="{30FA3459-D09D-D542-B6B3-B8AD7E0D6C71}"/>
              </a:ext>
            </a:extLst>
          </p:cNvPr>
          <p:cNvCxnSpPr>
            <a:cxnSpLocks/>
            <a:stCxn id="22" idx="1"/>
            <a:endCxn id="10" idx="3"/>
          </p:cNvCxnSpPr>
          <p:nvPr/>
        </p:nvCxnSpPr>
        <p:spPr>
          <a:xfrm flipH="1">
            <a:off x="6780447" y="5801222"/>
            <a:ext cx="2945516" cy="17458"/>
          </a:xfrm>
          <a:prstGeom prst="straightConnector1">
            <a:avLst/>
          </a:prstGeom>
          <a:noFill/>
          <a:ln w="25400" cap="flat">
            <a:solidFill>
              <a:schemeClr val="tx1">
                <a:lumMod val="60000"/>
                <a:lumOff val="40000"/>
              </a:schemeClr>
            </a:solidFill>
            <a:prstDash val="sysDash"/>
            <a:miter lim="400000"/>
            <a:headEnd type="triangle"/>
            <a:tailEnd type="triangle"/>
          </a:ln>
          <a:effectLst/>
          <a:sp3d/>
        </p:spPr>
        <p:style>
          <a:lnRef idx="0">
            <a:scrgbClr r="0" g="0" b="0"/>
          </a:lnRef>
          <a:fillRef idx="0">
            <a:scrgbClr r="0" g="0" b="0"/>
          </a:fillRef>
          <a:effectRef idx="0">
            <a:scrgbClr r="0" g="0" b="0"/>
          </a:effectRef>
          <a:fontRef idx="none"/>
        </p:style>
      </p:cxnSp>
      <p:pic>
        <p:nvPicPr>
          <p:cNvPr id="19" name="Google Shape;184;p33">
            <a:extLst>
              <a:ext uri="{FF2B5EF4-FFF2-40B4-BE49-F238E27FC236}">
                <a16:creationId xmlns:a16="http://schemas.microsoft.com/office/drawing/2014/main" id="{5FED9A1C-2F3D-5345-8B3A-AFFBA0E2E09B}"/>
              </a:ext>
            </a:extLst>
          </p:cNvPr>
          <p:cNvPicPr preferRelativeResize="0"/>
          <p:nvPr/>
        </p:nvPicPr>
        <p:blipFill>
          <a:blip r:embed="rId6">
            <a:alphaModFix/>
          </a:blip>
          <a:stretch>
            <a:fillRect/>
          </a:stretch>
        </p:blipFill>
        <p:spPr>
          <a:xfrm>
            <a:off x="2144501" y="4022898"/>
            <a:ext cx="360829" cy="118045"/>
          </a:xfrm>
          <a:prstGeom prst="rect">
            <a:avLst/>
          </a:prstGeom>
          <a:noFill/>
          <a:ln>
            <a:noFill/>
          </a:ln>
        </p:spPr>
      </p:pic>
      <p:pic>
        <p:nvPicPr>
          <p:cNvPr id="20" name="Google Shape;184;p33">
            <a:extLst>
              <a:ext uri="{FF2B5EF4-FFF2-40B4-BE49-F238E27FC236}">
                <a16:creationId xmlns:a16="http://schemas.microsoft.com/office/drawing/2014/main" id="{07B864FE-5833-FD46-ADF8-7053D48C53D8}"/>
              </a:ext>
            </a:extLst>
          </p:cNvPr>
          <p:cNvPicPr preferRelativeResize="0"/>
          <p:nvPr/>
        </p:nvPicPr>
        <p:blipFill>
          <a:blip r:embed="rId6">
            <a:alphaModFix/>
          </a:blip>
          <a:stretch>
            <a:fillRect/>
          </a:stretch>
        </p:blipFill>
        <p:spPr>
          <a:xfrm>
            <a:off x="3271734" y="4328908"/>
            <a:ext cx="360829" cy="118045"/>
          </a:xfrm>
          <a:prstGeom prst="rect">
            <a:avLst/>
          </a:prstGeom>
          <a:noFill/>
          <a:ln>
            <a:noFill/>
          </a:ln>
        </p:spPr>
      </p:pic>
      <p:sp>
        <p:nvSpPr>
          <p:cNvPr id="21" name="Teardrop 20">
            <a:extLst>
              <a:ext uri="{FF2B5EF4-FFF2-40B4-BE49-F238E27FC236}">
                <a16:creationId xmlns:a16="http://schemas.microsoft.com/office/drawing/2014/main" id="{91E8CFC5-0F2E-8341-851C-7D2EF0043A2F}"/>
              </a:ext>
            </a:extLst>
          </p:cNvPr>
          <p:cNvSpPr/>
          <p:nvPr/>
        </p:nvSpPr>
        <p:spPr>
          <a:xfrm rot="13314079">
            <a:off x="3755298" y="3949728"/>
            <a:ext cx="691116" cy="771404"/>
          </a:xfrm>
          <a:prstGeom prst="teardrop">
            <a:avLst/>
          </a:prstGeom>
          <a:solidFill>
            <a:srgbClr val="FF0000">
              <a:alpha val="20000"/>
            </a:srgbClr>
          </a:solidFill>
          <a:ln w="12700" cap="flat">
            <a:solidFill>
              <a:schemeClr val="accent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5500"/>
              </a:spcBef>
              <a:spcAft>
                <a:spcPts val="0"/>
              </a:spcAft>
              <a:buClrTx/>
              <a:buSzTx/>
              <a:buFontTx/>
              <a:buNone/>
              <a:tabLst/>
              <a:defRPr/>
            </a:pPr>
            <a:endParaRPr kumimoji="0" lang="en-US" sz="5000" b="0" i="0" u="none" strike="noStrike" kern="1200" cap="none" spc="0" normalizeH="0" baseline="0" noProof="0">
              <a:ln>
                <a:noFill/>
              </a:ln>
              <a:solidFill>
                <a:srgbClr val="333333"/>
              </a:solidFill>
              <a:effectLst/>
              <a:uLnTx/>
              <a:uFillTx/>
              <a:latin typeface="+mn-lt"/>
              <a:ea typeface="ＭＳ Ｐゴシック"/>
              <a:cs typeface="+mn-cs"/>
              <a:sym typeface="Helvetica Neue Thin"/>
            </a:endParaRPr>
          </a:p>
        </p:txBody>
      </p:sp>
      <p:pic>
        <p:nvPicPr>
          <p:cNvPr id="22" name="Picture 21">
            <a:extLst>
              <a:ext uri="{FF2B5EF4-FFF2-40B4-BE49-F238E27FC236}">
                <a16:creationId xmlns:a16="http://schemas.microsoft.com/office/drawing/2014/main" id="{5AC3ADD5-7378-1743-8F6C-3AB4F18D7D73}"/>
              </a:ext>
            </a:extLst>
          </p:cNvPr>
          <p:cNvPicPr>
            <a:picLocks noChangeAspect="1"/>
          </p:cNvPicPr>
          <p:nvPr/>
        </p:nvPicPr>
        <p:blipFill>
          <a:blip r:embed="rId7">
            <a:clrChange>
              <a:clrFrom>
                <a:srgbClr val="FAFAFA"/>
              </a:clrFrom>
              <a:clrTo>
                <a:srgbClr val="FAFAFA">
                  <a:alpha val="0"/>
                </a:srgbClr>
              </a:clrTo>
            </a:clrChange>
          </a:blip>
          <a:stretch>
            <a:fillRect/>
          </a:stretch>
        </p:blipFill>
        <p:spPr>
          <a:xfrm>
            <a:off x="9725963" y="5495903"/>
            <a:ext cx="339398" cy="610638"/>
          </a:xfrm>
          <a:prstGeom prst="rect">
            <a:avLst/>
          </a:prstGeom>
          <a:effectLst>
            <a:glow rad="12700">
              <a:srgbClr val="DEC6A9">
                <a:alpha val="15000"/>
              </a:srgbClr>
            </a:glow>
            <a:softEdge rad="0"/>
          </a:effectLst>
        </p:spPr>
      </p:pic>
      <p:pic>
        <p:nvPicPr>
          <p:cNvPr id="23" name="Google Shape;184;p33">
            <a:extLst>
              <a:ext uri="{FF2B5EF4-FFF2-40B4-BE49-F238E27FC236}">
                <a16:creationId xmlns:a16="http://schemas.microsoft.com/office/drawing/2014/main" id="{1B368C5E-3ADD-5746-8CBE-659D42DECD1B}"/>
              </a:ext>
            </a:extLst>
          </p:cNvPr>
          <p:cNvPicPr preferRelativeResize="0"/>
          <p:nvPr/>
        </p:nvPicPr>
        <p:blipFill>
          <a:blip r:embed="rId6">
            <a:alphaModFix/>
          </a:blip>
          <a:stretch>
            <a:fillRect/>
          </a:stretch>
        </p:blipFill>
        <p:spPr>
          <a:xfrm>
            <a:off x="8303764" y="4531104"/>
            <a:ext cx="360829" cy="118045"/>
          </a:xfrm>
          <a:prstGeom prst="rect">
            <a:avLst/>
          </a:prstGeom>
          <a:noFill/>
          <a:ln>
            <a:noFill/>
          </a:ln>
        </p:spPr>
      </p:pic>
      <p:sp>
        <p:nvSpPr>
          <p:cNvPr id="24" name="Rectangle 23">
            <a:extLst>
              <a:ext uri="{FF2B5EF4-FFF2-40B4-BE49-F238E27FC236}">
                <a16:creationId xmlns:a16="http://schemas.microsoft.com/office/drawing/2014/main" id="{9754929F-D896-6845-8FE2-DD4D7F9BB28E}"/>
              </a:ext>
            </a:extLst>
          </p:cNvPr>
          <p:cNvSpPr/>
          <p:nvPr/>
        </p:nvSpPr>
        <p:spPr>
          <a:xfrm>
            <a:off x="0" y="6214171"/>
            <a:ext cx="73738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DCDEE0">
                    <a:lumMod val="10000"/>
                  </a:srgbClr>
                </a:solidFill>
                <a:effectLst/>
                <a:uLnTx/>
                <a:uFillTx/>
                <a:latin typeface="+mn-lt"/>
                <a:ea typeface="ＭＳ Ｐゴシック"/>
              </a:rPr>
              <a:t>VLOS</a:t>
            </a:r>
            <a:endParaRPr kumimoji="0" lang="en-US" sz="1800" b="0" i="0" u="none" strike="noStrike" kern="1200" cap="none" spc="0" normalizeH="0" baseline="0" noProof="0">
              <a:ln>
                <a:noFill/>
              </a:ln>
              <a:solidFill>
                <a:prstClr val="black"/>
              </a:solidFill>
              <a:effectLst/>
              <a:uLnTx/>
              <a:uFillTx/>
              <a:latin typeface="+mn-lt"/>
              <a:ea typeface="ＭＳ Ｐゴシック"/>
            </a:endParaRPr>
          </a:p>
        </p:txBody>
      </p:sp>
      <p:sp>
        <p:nvSpPr>
          <p:cNvPr id="25" name="Rectangle 24">
            <a:extLst>
              <a:ext uri="{FF2B5EF4-FFF2-40B4-BE49-F238E27FC236}">
                <a16:creationId xmlns:a16="http://schemas.microsoft.com/office/drawing/2014/main" id="{A2126860-DB04-C646-B279-AD120D856EDE}"/>
              </a:ext>
            </a:extLst>
          </p:cNvPr>
          <p:cNvSpPr/>
          <p:nvPr/>
        </p:nvSpPr>
        <p:spPr>
          <a:xfrm>
            <a:off x="1007593" y="6231712"/>
            <a:ext cx="16809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DCDEE0">
                    <a:lumMod val="10000"/>
                  </a:srgbClr>
                </a:solidFill>
                <a:effectLst/>
                <a:uLnTx/>
                <a:uFillTx/>
                <a:latin typeface="+mn-lt"/>
                <a:ea typeface="ＭＳ Ｐゴシック"/>
              </a:rPr>
              <a:t>Visual Observer</a:t>
            </a:r>
            <a:endParaRPr kumimoji="0" lang="en-US" sz="1800" b="0" i="0" u="none" strike="noStrike" kern="1200" cap="none" spc="0" normalizeH="0" baseline="0" noProof="0">
              <a:ln>
                <a:noFill/>
              </a:ln>
              <a:solidFill>
                <a:prstClr val="black"/>
              </a:solidFill>
              <a:effectLst/>
              <a:uLnTx/>
              <a:uFillTx/>
              <a:latin typeface="+mn-lt"/>
              <a:ea typeface="ＭＳ Ｐゴシック"/>
            </a:endParaRPr>
          </a:p>
        </p:txBody>
      </p:sp>
      <p:sp>
        <p:nvSpPr>
          <p:cNvPr id="26" name="Rectangle 25">
            <a:extLst>
              <a:ext uri="{FF2B5EF4-FFF2-40B4-BE49-F238E27FC236}">
                <a16:creationId xmlns:a16="http://schemas.microsoft.com/office/drawing/2014/main" id="{595534FC-5C71-864E-8963-ED156DD3948B}"/>
              </a:ext>
            </a:extLst>
          </p:cNvPr>
          <p:cNvSpPr/>
          <p:nvPr/>
        </p:nvSpPr>
        <p:spPr>
          <a:xfrm>
            <a:off x="3214121" y="6244652"/>
            <a:ext cx="92365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DCDEE0">
                    <a:lumMod val="10000"/>
                  </a:srgbClr>
                </a:solidFill>
                <a:effectLst/>
                <a:uLnTx/>
                <a:uFillTx/>
                <a:latin typeface="+mn-lt"/>
                <a:ea typeface="ＭＳ Ｐゴシック"/>
              </a:rPr>
              <a:t>GBSAA</a:t>
            </a:r>
            <a:endParaRPr kumimoji="0" lang="en-US" sz="1800" b="0" i="0" u="none" strike="noStrike" kern="1200" cap="none" spc="0" normalizeH="0" baseline="0" noProof="0">
              <a:ln>
                <a:noFill/>
              </a:ln>
              <a:solidFill>
                <a:prstClr val="black"/>
              </a:solidFill>
              <a:effectLst/>
              <a:uLnTx/>
              <a:uFillTx/>
              <a:latin typeface="+mn-lt"/>
              <a:ea typeface="ＭＳ Ｐゴシック"/>
            </a:endParaRPr>
          </a:p>
        </p:txBody>
      </p:sp>
      <p:sp>
        <p:nvSpPr>
          <p:cNvPr id="27" name="Rectangle 26">
            <a:extLst>
              <a:ext uri="{FF2B5EF4-FFF2-40B4-BE49-F238E27FC236}">
                <a16:creationId xmlns:a16="http://schemas.microsoft.com/office/drawing/2014/main" id="{6258178B-618E-BF48-A707-B28295B893C0}"/>
              </a:ext>
            </a:extLst>
          </p:cNvPr>
          <p:cNvSpPr/>
          <p:nvPr/>
        </p:nvSpPr>
        <p:spPr>
          <a:xfrm>
            <a:off x="7494966" y="6228935"/>
            <a:ext cx="197842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DCDEE0">
                    <a:lumMod val="10000"/>
                  </a:srgbClr>
                </a:solidFill>
                <a:effectLst/>
                <a:uLnTx/>
                <a:uFillTx/>
                <a:latin typeface="+mn-lt"/>
                <a:ea typeface="ＭＳ Ｐゴシック"/>
              </a:rPr>
              <a:t>Surveillance SDSP</a:t>
            </a:r>
            <a:endParaRPr kumimoji="0" lang="en-US" sz="1800" b="0" i="0" u="none" strike="noStrike" kern="1200" cap="none" spc="0" normalizeH="0" baseline="0" noProof="0">
              <a:ln>
                <a:noFill/>
              </a:ln>
              <a:solidFill>
                <a:prstClr val="black"/>
              </a:solidFill>
              <a:effectLst/>
              <a:uLnTx/>
              <a:uFillTx/>
              <a:latin typeface="+mn-lt"/>
              <a:ea typeface="ＭＳ Ｐゴシック"/>
            </a:endParaRPr>
          </a:p>
        </p:txBody>
      </p:sp>
      <p:sp>
        <p:nvSpPr>
          <p:cNvPr id="28" name="Rectangle 27">
            <a:extLst>
              <a:ext uri="{FF2B5EF4-FFF2-40B4-BE49-F238E27FC236}">
                <a16:creationId xmlns:a16="http://schemas.microsoft.com/office/drawing/2014/main" id="{78CCA5CF-F0C3-1349-94C3-BDFC5C0635A1}"/>
              </a:ext>
            </a:extLst>
          </p:cNvPr>
          <p:cNvSpPr/>
          <p:nvPr/>
        </p:nvSpPr>
        <p:spPr>
          <a:xfrm>
            <a:off x="2988933" y="4721088"/>
            <a:ext cx="152131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DCDEE0">
                    <a:lumMod val="10000"/>
                  </a:srgbClr>
                </a:solidFill>
                <a:effectLst/>
                <a:uLnTx/>
                <a:uFillTx/>
                <a:latin typeface="+mn-lt"/>
                <a:ea typeface="ＭＳ Ｐゴシック"/>
              </a:rPr>
              <a:t>Onboard DAA</a:t>
            </a:r>
            <a:endParaRPr kumimoji="0" lang="en-US" sz="1800" b="0" i="0" u="none" strike="noStrike" kern="1200" cap="none" spc="0" normalizeH="0" baseline="0" noProof="0">
              <a:ln>
                <a:noFill/>
              </a:ln>
              <a:solidFill>
                <a:prstClr val="black"/>
              </a:solidFill>
              <a:effectLst/>
              <a:uLnTx/>
              <a:uFillTx/>
              <a:latin typeface="+mn-lt"/>
              <a:ea typeface="ＭＳ Ｐゴシック"/>
            </a:endParaRPr>
          </a:p>
        </p:txBody>
      </p:sp>
      <p:grpSp>
        <p:nvGrpSpPr>
          <p:cNvPr id="29" name="Group 28">
            <a:extLst>
              <a:ext uri="{FF2B5EF4-FFF2-40B4-BE49-F238E27FC236}">
                <a16:creationId xmlns:a16="http://schemas.microsoft.com/office/drawing/2014/main" id="{2B6279DA-A49A-C547-ADE5-E51643EAECD8}"/>
              </a:ext>
            </a:extLst>
          </p:cNvPr>
          <p:cNvGrpSpPr/>
          <p:nvPr/>
        </p:nvGrpSpPr>
        <p:grpSpPr>
          <a:xfrm>
            <a:off x="5001200" y="3546209"/>
            <a:ext cx="2732706" cy="1716787"/>
            <a:chOff x="6199844" y="2862505"/>
            <a:chExt cx="2732706" cy="1716787"/>
          </a:xfrm>
        </p:grpSpPr>
        <p:pic>
          <p:nvPicPr>
            <p:cNvPr id="30" name="Picture 29">
              <a:extLst>
                <a:ext uri="{FF2B5EF4-FFF2-40B4-BE49-F238E27FC236}">
                  <a16:creationId xmlns:a16="http://schemas.microsoft.com/office/drawing/2014/main" id="{DB9D12CC-9DCE-1F4A-AB21-773A094EFA6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99844" y="2862505"/>
              <a:ext cx="889591" cy="590230"/>
            </a:xfrm>
            <a:prstGeom prst="rect">
              <a:avLst/>
            </a:prstGeom>
          </p:spPr>
        </p:pic>
        <p:pic>
          <p:nvPicPr>
            <p:cNvPr id="31" name="Google Shape;184;p33">
              <a:extLst>
                <a:ext uri="{FF2B5EF4-FFF2-40B4-BE49-F238E27FC236}">
                  <a16:creationId xmlns:a16="http://schemas.microsoft.com/office/drawing/2014/main" id="{1F140D83-B11F-BE43-8A27-85AC0018188D}"/>
                </a:ext>
              </a:extLst>
            </p:cNvPr>
            <p:cNvPicPr preferRelativeResize="0"/>
            <p:nvPr/>
          </p:nvPicPr>
          <p:blipFill>
            <a:blip r:embed="rId6">
              <a:alphaModFix/>
            </a:blip>
            <a:stretch>
              <a:fillRect/>
            </a:stretch>
          </p:blipFill>
          <p:spPr>
            <a:xfrm>
              <a:off x="6537797" y="3948546"/>
              <a:ext cx="360829" cy="118045"/>
            </a:xfrm>
            <a:prstGeom prst="rect">
              <a:avLst/>
            </a:prstGeom>
            <a:noFill/>
            <a:ln>
              <a:noFill/>
            </a:ln>
          </p:spPr>
        </p:pic>
        <p:pic>
          <p:nvPicPr>
            <p:cNvPr id="32" name="Google Shape;184;p33">
              <a:extLst>
                <a:ext uri="{FF2B5EF4-FFF2-40B4-BE49-F238E27FC236}">
                  <a16:creationId xmlns:a16="http://schemas.microsoft.com/office/drawing/2014/main" id="{0EBED230-C536-834A-AD53-F33CD370E83E}"/>
                </a:ext>
              </a:extLst>
            </p:cNvPr>
            <p:cNvPicPr preferRelativeResize="0"/>
            <p:nvPr/>
          </p:nvPicPr>
          <p:blipFill>
            <a:blip r:embed="rId6">
              <a:alphaModFix/>
            </a:blip>
            <a:stretch>
              <a:fillRect/>
            </a:stretch>
          </p:blipFill>
          <p:spPr>
            <a:xfrm>
              <a:off x="7350744" y="3588388"/>
              <a:ext cx="360829" cy="118045"/>
            </a:xfrm>
            <a:prstGeom prst="rect">
              <a:avLst/>
            </a:prstGeom>
            <a:noFill/>
            <a:ln>
              <a:noFill/>
            </a:ln>
          </p:spPr>
        </p:pic>
        <p:cxnSp>
          <p:nvCxnSpPr>
            <p:cNvPr id="33" name="Straight Connector 32">
              <a:extLst>
                <a:ext uri="{FF2B5EF4-FFF2-40B4-BE49-F238E27FC236}">
                  <a16:creationId xmlns:a16="http://schemas.microsoft.com/office/drawing/2014/main" id="{2AE2F7B6-CD74-7046-B4C3-527B160F0CE9}"/>
                </a:ext>
              </a:extLst>
            </p:cNvPr>
            <p:cNvCxnSpPr>
              <a:cxnSpLocks/>
              <a:stCxn id="30" idx="2"/>
              <a:endCxn id="31" idx="0"/>
            </p:cNvCxnSpPr>
            <p:nvPr/>
          </p:nvCxnSpPr>
          <p:spPr>
            <a:xfrm>
              <a:off x="6644640" y="3452735"/>
              <a:ext cx="73572" cy="495811"/>
            </a:xfrm>
            <a:prstGeom prst="line">
              <a:avLst/>
            </a:prstGeom>
            <a:noFill/>
            <a:ln w="25400" cap="flat">
              <a:solidFill>
                <a:srgbClr val="969696"/>
              </a:solidFill>
              <a:prstDash val="sysDot"/>
              <a:miter lim="400000"/>
            </a:ln>
            <a:effectLst/>
            <a:sp3d/>
          </p:spPr>
          <p:style>
            <a:lnRef idx="0">
              <a:scrgbClr r="0" g="0" b="0"/>
            </a:lnRef>
            <a:fillRef idx="0">
              <a:scrgbClr r="0" g="0" b="0"/>
            </a:fillRef>
            <a:effectRef idx="0">
              <a:scrgbClr r="0" g="0" b="0"/>
            </a:effectRef>
            <a:fontRef idx="none"/>
          </p:style>
        </p:cxnSp>
        <p:cxnSp>
          <p:nvCxnSpPr>
            <p:cNvPr id="34" name="Straight Connector 33">
              <a:extLst>
                <a:ext uri="{FF2B5EF4-FFF2-40B4-BE49-F238E27FC236}">
                  <a16:creationId xmlns:a16="http://schemas.microsoft.com/office/drawing/2014/main" id="{96C785D6-FF3C-0645-BA8D-195E326A3910}"/>
                </a:ext>
              </a:extLst>
            </p:cNvPr>
            <p:cNvCxnSpPr>
              <a:cxnSpLocks/>
              <a:endCxn id="32" idx="0"/>
            </p:cNvCxnSpPr>
            <p:nvPr/>
          </p:nvCxnSpPr>
          <p:spPr>
            <a:xfrm flipH="1">
              <a:off x="7531159" y="3199385"/>
              <a:ext cx="335968" cy="389003"/>
            </a:xfrm>
            <a:prstGeom prst="line">
              <a:avLst/>
            </a:prstGeom>
            <a:noFill/>
            <a:ln w="25400" cap="flat">
              <a:solidFill>
                <a:srgbClr val="969696"/>
              </a:solidFill>
              <a:prstDash val="sysDot"/>
              <a:miter lim="400000"/>
            </a:ln>
            <a:effectLst/>
            <a:sp3d/>
          </p:spPr>
          <p:style>
            <a:lnRef idx="0">
              <a:scrgbClr r="0" g="0" b="0"/>
            </a:lnRef>
            <a:fillRef idx="0">
              <a:scrgbClr r="0" g="0" b="0"/>
            </a:fillRef>
            <a:effectRef idx="0">
              <a:scrgbClr r="0" g="0" b="0"/>
            </a:effectRef>
            <a:fontRef idx="none"/>
          </p:style>
        </p:cxnSp>
        <p:sp>
          <p:nvSpPr>
            <p:cNvPr id="35" name="Rounded Rectangle 34">
              <a:extLst>
                <a:ext uri="{FF2B5EF4-FFF2-40B4-BE49-F238E27FC236}">
                  <a16:creationId xmlns:a16="http://schemas.microsoft.com/office/drawing/2014/main" id="{92E3DDA5-1934-3049-A526-F021AC5F192D}"/>
                </a:ext>
              </a:extLst>
            </p:cNvPr>
            <p:cNvSpPr/>
            <p:nvPr/>
          </p:nvSpPr>
          <p:spPr>
            <a:xfrm>
              <a:off x="6293518" y="3860579"/>
              <a:ext cx="1737360" cy="274320"/>
            </a:xfrm>
            <a:prstGeom prst="roundRect">
              <a:avLst/>
            </a:prstGeom>
            <a:solidFill>
              <a:schemeClr val="accent6">
                <a:lumMod val="40000"/>
                <a:lumOff val="60000"/>
                <a:alpha val="21000"/>
              </a:schemeClr>
            </a:solidFill>
            <a:ln w="12700" cap="flat">
              <a:solidFill>
                <a:schemeClr val="accent6"/>
              </a:solidFill>
              <a:miter lim="400000"/>
            </a:ln>
            <a:effectLst>
              <a:glow>
                <a:srgbClr val="C00000"/>
              </a:glo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5500"/>
                </a:spcBef>
                <a:spcAft>
                  <a:spcPts val="0"/>
                </a:spcAft>
                <a:buClrTx/>
                <a:buSzTx/>
                <a:buFontTx/>
                <a:buNone/>
                <a:tabLst/>
                <a:defRPr/>
              </a:pPr>
              <a:endParaRPr kumimoji="0" lang="en-US" sz="5000" b="0" i="0" u="none" strike="noStrike" kern="1200" cap="none" spc="0" normalizeH="0" baseline="0" noProof="0">
                <a:ln>
                  <a:noFill/>
                </a:ln>
                <a:solidFill>
                  <a:srgbClr val="333333"/>
                </a:solidFill>
                <a:effectLst/>
                <a:uLnTx/>
                <a:uFillTx/>
                <a:latin typeface="+mn-lt"/>
                <a:ea typeface="ＭＳ Ｐゴシック"/>
                <a:cs typeface="+mn-cs"/>
                <a:sym typeface="Helvetica Neue Thin"/>
              </a:endParaRPr>
            </a:p>
          </p:txBody>
        </p:sp>
        <p:sp>
          <p:nvSpPr>
            <p:cNvPr id="36" name="Rounded Rectangle 35">
              <a:extLst>
                <a:ext uri="{FF2B5EF4-FFF2-40B4-BE49-F238E27FC236}">
                  <a16:creationId xmlns:a16="http://schemas.microsoft.com/office/drawing/2014/main" id="{6652A730-DCC2-2E41-8B60-6DD7F9D1F022}"/>
                </a:ext>
              </a:extLst>
            </p:cNvPr>
            <p:cNvSpPr/>
            <p:nvPr/>
          </p:nvSpPr>
          <p:spPr>
            <a:xfrm>
              <a:off x="7195190" y="3482183"/>
              <a:ext cx="1737360" cy="274320"/>
            </a:xfrm>
            <a:prstGeom prst="roundRect">
              <a:avLst/>
            </a:prstGeom>
            <a:solidFill>
              <a:schemeClr val="accent6">
                <a:lumMod val="40000"/>
                <a:lumOff val="60000"/>
                <a:alpha val="21000"/>
              </a:schemeClr>
            </a:solidFill>
            <a:ln w="12700" cap="flat">
              <a:solidFill>
                <a:schemeClr val="accent6"/>
              </a:solidFill>
              <a:miter lim="400000"/>
            </a:ln>
            <a:effectLst>
              <a:glow>
                <a:srgbClr val="C00000"/>
              </a:glo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5500"/>
                </a:spcBef>
                <a:spcAft>
                  <a:spcPts val="0"/>
                </a:spcAft>
                <a:buClrTx/>
                <a:buSzTx/>
                <a:buFontTx/>
                <a:buNone/>
                <a:tabLst/>
                <a:defRPr/>
              </a:pPr>
              <a:endParaRPr kumimoji="0" lang="en-US" sz="5000" b="0" i="0" u="none" strike="noStrike" kern="1200" cap="none" spc="0" normalizeH="0" baseline="0" noProof="0">
                <a:ln>
                  <a:noFill/>
                </a:ln>
                <a:solidFill>
                  <a:srgbClr val="333333"/>
                </a:solidFill>
                <a:effectLst/>
                <a:uLnTx/>
                <a:uFillTx/>
                <a:latin typeface="+mn-lt"/>
                <a:ea typeface="ＭＳ Ｐゴシック"/>
                <a:cs typeface="+mn-cs"/>
                <a:sym typeface="Helvetica Neue Thin"/>
              </a:endParaRPr>
            </a:p>
          </p:txBody>
        </p:sp>
        <p:sp>
          <p:nvSpPr>
            <p:cNvPr id="37" name="Rectangle 36">
              <a:extLst>
                <a:ext uri="{FF2B5EF4-FFF2-40B4-BE49-F238E27FC236}">
                  <a16:creationId xmlns:a16="http://schemas.microsoft.com/office/drawing/2014/main" id="{A5A52D2D-F472-FE41-8706-7E29BA1EAF22}"/>
                </a:ext>
              </a:extLst>
            </p:cNvPr>
            <p:cNvSpPr/>
            <p:nvPr/>
          </p:nvSpPr>
          <p:spPr>
            <a:xfrm>
              <a:off x="6202860" y="4209960"/>
              <a:ext cx="231916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DCDEE0">
                      <a:lumMod val="10000"/>
                    </a:srgbClr>
                  </a:solidFill>
                  <a:effectLst/>
                  <a:uLnTx/>
                  <a:uFillTx/>
                  <a:latin typeface="+mn-lt"/>
                  <a:ea typeface="ＭＳ Ｐゴシック"/>
                </a:rPr>
                <a:t>Strategic Deconfliction</a:t>
              </a:r>
              <a:endParaRPr kumimoji="0" lang="en-US" sz="1800" b="0" i="0" u="none" strike="noStrike" kern="1200" cap="none" spc="0" normalizeH="0" baseline="0" noProof="0">
                <a:ln>
                  <a:noFill/>
                </a:ln>
                <a:solidFill>
                  <a:prstClr val="black"/>
                </a:solidFill>
                <a:effectLst/>
                <a:uLnTx/>
                <a:uFillTx/>
                <a:latin typeface="+mn-lt"/>
                <a:ea typeface="ＭＳ Ｐゴシック"/>
              </a:endParaRPr>
            </a:p>
          </p:txBody>
        </p:sp>
      </p:grpSp>
      <p:pic>
        <p:nvPicPr>
          <p:cNvPr id="38" name="Picture 37">
            <a:extLst>
              <a:ext uri="{FF2B5EF4-FFF2-40B4-BE49-F238E27FC236}">
                <a16:creationId xmlns:a16="http://schemas.microsoft.com/office/drawing/2014/main" id="{6830C05D-EC54-124E-9C72-4293CFCF80B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343628" y="3395035"/>
            <a:ext cx="889591" cy="590230"/>
          </a:xfrm>
          <a:prstGeom prst="rect">
            <a:avLst/>
          </a:prstGeom>
        </p:spPr>
      </p:pic>
      <p:cxnSp>
        <p:nvCxnSpPr>
          <p:cNvPr id="39" name="Straight Arrow Connector 38">
            <a:extLst>
              <a:ext uri="{FF2B5EF4-FFF2-40B4-BE49-F238E27FC236}">
                <a16:creationId xmlns:a16="http://schemas.microsoft.com/office/drawing/2014/main" id="{9FAFD6E1-D979-A94E-9B9F-BADED1D9A7C8}"/>
              </a:ext>
            </a:extLst>
          </p:cNvPr>
          <p:cNvCxnSpPr>
            <a:cxnSpLocks/>
            <a:stCxn id="38" idx="1"/>
          </p:cNvCxnSpPr>
          <p:nvPr/>
        </p:nvCxnSpPr>
        <p:spPr>
          <a:xfrm flipH="1">
            <a:off x="5797278" y="3690150"/>
            <a:ext cx="546350" cy="151598"/>
          </a:xfrm>
          <a:prstGeom prst="straightConnector1">
            <a:avLst/>
          </a:prstGeom>
          <a:noFill/>
          <a:ln w="25400" cap="flat">
            <a:solidFill>
              <a:schemeClr val="tx1">
                <a:lumMod val="60000"/>
                <a:lumOff val="40000"/>
              </a:schemeClr>
            </a:solidFill>
            <a:prstDash val="sysDash"/>
            <a:miter lim="400000"/>
            <a:headEnd type="triangle"/>
            <a:tailEnd type="triangle"/>
          </a:ln>
          <a:effectLst/>
          <a:sp3d/>
        </p:spPr>
        <p:style>
          <a:lnRef idx="0">
            <a:scrgbClr r="0" g="0" b="0"/>
          </a:lnRef>
          <a:fillRef idx="0">
            <a:scrgbClr r="0" g="0" b="0"/>
          </a:fillRef>
          <a:effectRef idx="0">
            <a:scrgbClr r="0" g="0" b="0"/>
          </a:effectRef>
          <a:fontRef idx="none"/>
        </p:style>
      </p:cxnSp>
      <p:pic>
        <p:nvPicPr>
          <p:cNvPr id="40" name="Picture 39">
            <a:extLst>
              <a:ext uri="{FF2B5EF4-FFF2-40B4-BE49-F238E27FC236}">
                <a16:creationId xmlns:a16="http://schemas.microsoft.com/office/drawing/2014/main" id="{0F2CF991-7BB4-E042-B319-BA481654532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39383" y="3333387"/>
            <a:ext cx="889591" cy="590230"/>
          </a:xfrm>
          <a:prstGeom prst="rect">
            <a:avLst/>
          </a:prstGeom>
        </p:spPr>
      </p:pic>
      <p:sp>
        <p:nvSpPr>
          <p:cNvPr id="41" name="Rounded Rectangle 40">
            <a:extLst>
              <a:ext uri="{FF2B5EF4-FFF2-40B4-BE49-F238E27FC236}">
                <a16:creationId xmlns:a16="http://schemas.microsoft.com/office/drawing/2014/main" id="{23DBCEEE-EB67-CE45-A9C7-A0A550EBCE1A}"/>
              </a:ext>
            </a:extLst>
          </p:cNvPr>
          <p:cNvSpPr/>
          <p:nvPr/>
        </p:nvSpPr>
        <p:spPr>
          <a:xfrm rot="871580">
            <a:off x="8135191" y="4613134"/>
            <a:ext cx="1737360" cy="274320"/>
          </a:xfrm>
          <a:prstGeom prst="roundRect">
            <a:avLst/>
          </a:prstGeom>
          <a:solidFill>
            <a:schemeClr val="accent1">
              <a:lumMod val="40000"/>
              <a:lumOff val="60000"/>
              <a:alpha val="21000"/>
            </a:schemeClr>
          </a:solidFill>
          <a:ln w="12700" cap="flat">
            <a:solidFill>
              <a:schemeClr val="accent1"/>
            </a:solidFill>
            <a:miter lim="400000"/>
          </a:ln>
          <a:effectLst>
            <a:glow>
              <a:srgbClr val="C00000"/>
            </a:glo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5500"/>
              </a:spcBef>
              <a:spcAft>
                <a:spcPts val="0"/>
              </a:spcAft>
              <a:buClrTx/>
              <a:buSzTx/>
              <a:buFontTx/>
              <a:buNone/>
              <a:tabLst/>
              <a:defRPr/>
            </a:pPr>
            <a:endParaRPr kumimoji="0" lang="en-US" sz="5000" b="0" i="0" u="none" strike="noStrike" kern="1200" cap="none" spc="0" normalizeH="0" baseline="0" noProof="0">
              <a:ln>
                <a:noFill/>
              </a:ln>
              <a:solidFill>
                <a:srgbClr val="333333"/>
              </a:solidFill>
              <a:effectLst/>
              <a:uLnTx/>
              <a:uFillTx/>
              <a:latin typeface="+mn-lt"/>
              <a:ea typeface="ＭＳ Ｐゴシック"/>
              <a:cs typeface="+mn-cs"/>
              <a:sym typeface="Helvetica Neue Thin"/>
            </a:endParaRPr>
          </a:p>
        </p:txBody>
      </p:sp>
      <p:sp>
        <p:nvSpPr>
          <p:cNvPr id="42" name="Rectangle 41">
            <a:extLst>
              <a:ext uri="{FF2B5EF4-FFF2-40B4-BE49-F238E27FC236}">
                <a16:creationId xmlns:a16="http://schemas.microsoft.com/office/drawing/2014/main" id="{399E0ED3-4D3F-B247-9AF9-D500719B6314}"/>
              </a:ext>
            </a:extLst>
          </p:cNvPr>
          <p:cNvSpPr/>
          <p:nvPr/>
        </p:nvSpPr>
        <p:spPr>
          <a:xfrm>
            <a:off x="8687949" y="3373053"/>
            <a:ext cx="1979763"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DCDEE0">
                    <a:lumMod val="10000"/>
                  </a:srgbClr>
                </a:solidFill>
                <a:effectLst/>
                <a:uLnTx/>
                <a:uFillTx/>
                <a:latin typeface="+mn-lt"/>
                <a:ea typeface="ＭＳ Ｐゴシック"/>
              </a:rPr>
              <a:t>Conflict Advisory and Alert</a:t>
            </a:r>
            <a:endParaRPr kumimoji="0" lang="en-US" sz="1800" b="0" i="0" u="none" strike="noStrike" kern="1200" cap="none" spc="0" normalizeH="0" baseline="0" noProof="0">
              <a:ln>
                <a:noFill/>
              </a:ln>
              <a:solidFill>
                <a:prstClr val="black"/>
              </a:solidFill>
              <a:effectLst/>
              <a:uLnTx/>
              <a:uFillTx/>
              <a:latin typeface="+mn-lt"/>
              <a:ea typeface="ＭＳ Ｐゴシック"/>
            </a:endParaRPr>
          </a:p>
        </p:txBody>
      </p:sp>
      <p:cxnSp>
        <p:nvCxnSpPr>
          <p:cNvPr id="43" name="Straight Connector 42">
            <a:extLst>
              <a:ext uri="{FF2B5EF4-FFF2-40B4-BE49-F238E27FC236}">
                <a16:creationId xmlns:a16="http://schemas.microsoft.com/office/drawing/2014/main" id="{46CD07BF-8025-9649-8F45-559BCADDA044}"/>
              </a:ext>
            </a:extLst>
          </p:cNvPr>
          <p:cNvCxnSpPr>
            <a:cxnSpLocks/>
          </p:cNvCxnSpPr>
          <p:nvPr/>
        </p:nvCxnSpPr>
        <p:spPr>
          <a:xfrm>
            <a:off x="8381217" y="3849321"/>
            <a:ext cx="77921" cy="664718"/>
          </a:xfrm>
          <a:prstGeom prst="line">
            <a:avLst/>
          </a:prstGeom>
          <a:noFill/>
          <a:ln w="25400" cap="flat">
            <a:solidFill>
              <a:srgbClr val="969696"/>
            </a:solidFill>
            <a:prstDash val="sysDot"/>
            <a:miter lim="400000"/>
          </a:ln>
          <a:effectLst/>
          <a:sp3d/>
        </p:spPr>
        <p:style>
          <a:lnRef idx="0">
            <a:scrgbClr r="0" g="0" b="0"/>
          </a:lnRef>
          <a:fillRef idx="0">
            <a:scrgbClr r="0" g="0" b="0"/>
          </a:fillRef>
          <a:effectRef idx="0">
            <a:scrgbClr r="0" g="0" b="0"/>
          </a:effectRef>
          <a:fontRef idx="none"/>
        </p:style>
      </p:cxnSp>
      <p:sp>
        <p:nvSpPr>
          <p:cNvPr id="44" name="Rectangle 43">
            <a:extLst>
              <a:ext uri="{FF2B5EF4-FFF2-40B4-BE49-F238E27FC236}">
                <a16:creationId xmlns:a16="http://schemas.microsoft.com/office/drawing/2014/main" id="{5741B1F6-DE60-8D46-AF60-C68354671371}"/>
              </a:ext>
            </a:extLst>
          </p:cNvPr>
          <p:cNvSpPr/>
          <p:nvPr/>
        </p:nvSpPr>
        <p:spPr>
          <a:xfrm>
            <a:off x="11454541" y="4473426"/>
            <a:ext cx="673476"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DCDEE0">
                    <a:lumMod val="10000"/>
                  </a:srgbClr>
                </a:solidFill>
                <a:effectLst/>
                <a:uLnTx/>
                <a:uFillTx/>
                <a:latin typeface="+mn-lt"/>
                <a:ea typeface="ＭＳ Ｐゴシック"/>
              </a:rPr>
              <a:t>V2V</a:t>
            </a:r>
            <a:endParaRPr kumimoji="0" lang="en-US" sz="1800" b="0" i="0" u="none" strike="noStrike" kern="1200" cap="none" spc="0" normalizeH="0" baseline="0" noProof="0">
              <a:ln>
                <a:noFill/>
              </a:ln>
              <a:solidFill>
                <a:prstClr val="black"/>
              </a:solidFill>
              <a:effectLst/>
              <a:uLnTx/>
              <a:uFillTx/>
              <a:latin typeface="+mn-lt"/>
              <a:ea typeface="ＭＳ Ｐゴシック"/>
            </a:endParaRPr>
          </a:p>
        </p:txBody>
      </p:sp>
      <p:sp>
        <p:nvSpPr>
          <p:cNvPr id="46" name="Rectangle 45">
            <a:extLst>
              <a:ext uri="{FF2B5EF4-FFF2-40B4-BE49-F238E27FC236}">
                <a16:creationId xmlns:a16="http://schemas.microsoft.com/office/drawing/2014/main" id="{DBEF0B53-42EF-5B48-99F9-D29ED353F714}"/>
              </a:ext>
            </a:extLst>
          </p:cNvPr>
          <p:cNvSpPr/>
          <p:nvPr/>
        </p:nvSpPr>
        <p:spPr>
          <a:xfrm>
            <a:off x="1622553" y="4282958"/>
            <a:ext cx="12987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DCDEE0">
                    <a:lumMod val="10000"/>
                  </a:srgbClr>
                </a:solidFill>
                <a:effectLst/>
                <a:uLnTx/>
                <a:uFillTx/>
                <a:latin typeface="+mn-lt"/>
                <a:ea typeface="ＭＳ Ｐゴシック"/>
              </a:rPr>
              <a:t>Geofencing</a:t>
            </a:r>
            <a:endParaRPr kumimoji="0" lang="en-US" sz="1800" b="0" i="0" u="none" strike="noStrike" kern="1200" cap="none" spc="0" normalizeH="0" baseline="0" noProof="0">
              <a:ln>
                <a:noFill/>
              </a:ln>
              <a:solidFill>
                <a:prstClr val="black"/>
              </a:solidFill>
              <a:effectLst/>
              <a:uLnTx/>
              <a:uFillTx/>
              <a:latin typeface="+mn-lt"/>
              <a:ea typeface="ＭＳ Ｐゴシック"/>
            </a:endParaRPr>
          </a:p>
        </p:txBody>
      </p:sp>
      <p:sp>
        <p:nvSpPr>
          <p:cNvPr id="47" name="TextBox 46">
            <a:extLst>
              <a:ext uri="{FF2B5EF4-FFF2-40B4-BE49-F238E27FC236}">
                <a16:creationId xmlns:a16="http://schemas.microsoft.com/office/drawing/2014/main" id="{5FBDF791-2F86-D341-91E0-AEF6CB14FDE8}"/>
              </a:ext>
            </a:extLst>
          </p:cNvPr>
          <p:cNvSpPr txBox="1"/>
          <p:nvPr/>
        </p:nvSpPr>
        <p:spPr>
          <a:xfrm>
            <a:off x="1227221" y="936126"/>
            <a:ext cx="9838481" cy="2372053"/>
          </a:xfrm>
          <a:prstGeom prst="rect">
            <a:avLst/>
          </a:prstGeom>
          <a:solidFill>
            <a:schemeClr val="tx2">
              <a:lumMod val="20000"/>
              <a:lumOff val="80000"/>
            </a:schemeClr>
          </a:solidFill>
          <a:ln>
            <a:solidFill>
              <a:schemeClr val="tx2"/>
            </a:solidFill>
          </a:ln>
          <a:scene3d>
            <a:camera prst="orthographicFront"/>
            <a:lightRig rig="threePt" dir="t"/>
          </a:scene3d>
          <a:sp3d>
            <a:bevelT prst="relaxedInset"/>
          </a:sp3d>
        </p:spPr>
        <p:txBody>
          <a:bodyPr wrap="square" rtlCol="0" anchor="ctr">
            <a:noAutofit/>
          </a:bodyPr>
          <a:lstStyle/>
          <a:p>
            <a:pPr marL="346075" marR="0" lvl="0" indent="-2317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b="0" i="0" u="none" strike="noStrike" kern="1200" cap="none" spc="0" normalizeH="0" baseline="0" noProof="0">
                <a:ln>
                  <a:noFill/>
                </a:ln>
                <a:solidFill>
                  <a:prstClr val="black"/>
                </a:solidFill>
                <a:effectLst/>
                <a:uLnTx/>
                <a:uFillTx/>
                <a:latin typeface="+mn-lt"/>
                <a:ea typeface="ＭＳ Ｐゴシック"/>
              </a:rPr>
              <a:t>Small UAS have limited size, weight, and power</a:t>
            </a:r>
          </a:p>
          <a:p>
            <a:pPr marL="114300" marR="0" lvl="0" algn="l" defTabSz="914400" rtl="0" eaLnBrk="1" fontAlgn="auto" latinLnBrk="0" hangingPunct="1">
              <a:lnSpc>
                <a:spcPct val="100000"/>
              </a:lnSpc>
              <a:spcBef>
                <a:spcPts val="0"/>
              </a:spcBef>
              <a:spcAft>
                <a:spcPts val="0"/>
              </a:spcAft>
              <a:buClrTx/>
              <a:buSzTx/>
              <a:defRPr/>
            </a:pPr>
            <a:endParaRPr kumimoji="0" lang="en-US" sz="1200" b="0" i="0" u="none" strike="noStrike" kern="1200" cap="none" spc="0" normalizeH="0" baseline="0" noProof="0">
              <a:ln>
                <a:noFill/>
              </a:ln>
              <a:solidFill>
                <a:prstClr val="black"/>
              </a:solidFill>
              <a:effectLst/>
              <a:uLnTx/>
              <a:uFillTx/>
              <a:latin typeface="+mn-lt"/>
              <a:ea typeface="ＭＳ Ｐゴシック"/>
            </a:endParaRPr>
          </a:p>
          <a:p>
            <a:pPr marL="346075" marR="0" lvl="0" indent="-2317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b="0" i="0" u="none" strike="noStrike" kern="1200" cap="none" spc="0" normalizeH="0" baseline="0" noProof="0">
                <a:ln>
                  <a:noFill/>
                </a:ln>
                <a:solidFill>
                  <a:prstClr val="black"/>
                </a:solidFill>
                <a:effectLst/>
                <a:uLnTx/>
                <a:uFillTx/>
                <a:latin typeface="+mn-lt"/>
                <a:ea typeface="ＭＳ Ｐゴシック"/>
              </a:rPr>
              <a:t>Many detect and avoid technologies focuses on sensors or point solutions and do not holistically address collision risks to operations</a:t>
            </a:r>
          </a:p>
          <a:p>
            <a:pPr marL="114300" marR="0" lvl="0" algn="l" defTabSz="914400" rtl="0" eaLnBrk="1" fontAlgn="auto" latinLnBrk="0" hangingPunct="1">
              <a:lnSpc>
                <a:spcPct val="100000"/>
              </a:lnSpc>
              <a:spcBef>
                <a:spcPts val="0"/>
              </a:spcBef>
              <a:spcAft>
                <a:spcPts val="0"/>
              </a:spcAft>
              <a:buClrTx/>
              <a:buSzTx/>
              <a:defRPr/>
            </a:pPr>
            <a:endParaRPr kumimoji="0" lang="en-US" sz="1200" b="0" i="0" u="none" strike="noStrike" kern="1200" cap="none" spc="0" normalizeH="0" baseline="0" noProof="0">
              <a:ln>
                <a:noFill/>
              </a:ln>
              <a:solidFill>
                <a:prstClr val="black"/>
              </a:solidFill>
              <a:effectLst/>
              <a:uLnTx/>
              <a:uFillTx/>
              <a:latin typeface="+mn-lt"/>
              <a:ea typeface="ＭＳ Ｐゴシック"/>
            </a:endParaRPr>
          </a:p>
          <a:p>
            <a:pPr marL="346075" marR="0" lvl="0" indent="-2317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b="0" i="0" u="none" strike="noStrike" kern="1200" cap="none" spc="0" normalizeH="0" baseline="0" noProof="0">
                <a:ln>
                  <a:noFill/>
                </a:ln>
                <a:solidFill>
                  <a:prstClr val="black"/>
                </a:solidFill>
                <a:effectLst/>
                <a:uLnTx/>
                <a:uFillTx/>
                <a:latin typeface="+mn-lt"/>
                <a:ea typeface="ＭＳ Ｐゴシック"/>
              </a:rPr>
              <a:t>Integration, interoperability, and human factors tends to be an afterthought in development</a:t>
            </a:r>
          </a:p>
          <a:p>
            <a:pPr marL="114300" marR="0" lvl="0" algn="l" defTabSz="914400" rtl="0" eaLnBrk="1" fontAlgn="auto" latinLnBrk="0" hangingPunct="1">
              <a:lnSpc>
                <a:spcPct val="100000"/>
              </a:lnSpc>
              <a:spcBef>
                <a:spcPts val="0"/>
              </a:spcBef>
              <a:spcAft>
                <a:spcPts val="0"/>
              </a:spcAft>
              <a:buClrTx/>
              <a:buSzTx/>
              <a:defRPr/>
            </a:pPr>
            <a:endParaRPr kumimoji="0" lang="en-US" sz="1200" b="0" i="0" u="none" strike="noStrike" kern="1200" cap="none" spc="0" normalizeH="0" baseline="0" noProof="0">
              <a:ln>
                <a:noFill/>
              </a:ln>
              <a:solidFill>
                <a:prstClr val="black"/>
              </a:solidFill>
              <a:effectLst/>
              <a:uLnTx/>
              <a:uFillTx/>
              <a:latin typeface="+mn-lt"/>
              <a:ea typeface="ＭＳ Ｐゴシック"/>
            </a:endParaRPr>
          </a:p>
          <a:p>
            <a:pPr marL="346075" marR="0" lvl="0" indent="-2317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b="0" i="0" u="none" strike="noStrike" kern="1200" cap="none" spc="0" normalizeH="0" baseline="0" noProof="0">
                <a:ln>
                  <a:noFill/>
                </a:ln>
                <a:solidFill>
                  <a:prstClr val="black"/>
                </a:solidFill>
                <a:effectLst/>
                <a:uLnTx/>
                <a:uFillTx/>
                <a:latin typeface="+mn-lt"/>
                <a:ea typeface="ＭＳ Ｐゴシック"/>
              </a:rPr>
              <a:t>Completing a DAA system often falls on the UAS operator to “piece together” and test the necessary components to address the collision risk </a:t>
            </a:r>
          </a:p>
        </p:txBody>
      </p:sp>
      <p:sp>
        <p:nvSpPr>
          <p:cNvPr id="48" name="Rectangle 47">
            <a:extLst>
              <a:ext uri="{FF2B5EF4-FFF2-40B4-BE49-F238E27FC236}">
                <a16:creationId xmlns:a16="http://schemas.microsoft.com/office/drawing/2014/main" id="{720B8CF4-6734-F647-AEBE-D84C1E3E85E2}"/>
              </a:ext>
            </a:extLst>
          </p:cNvPr>
          <p:cNvSpPr/>
          <p:nvPr/>
        </p:nvSpPr>
        <p:spPr>
          <a:xfrm>
            <a:off x="8122400" y="3565764"/>
            <a:ext cx="67347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DCDEE0">
                    <a:lumMod val="10000"/>
                  </a:srgbClr>
                </a:solidFill>
                <a:effectLst/>
                <a:uLnTx/>
                <a:uFillTx/>
                <a:latin typeface="+mn-lt"/>
                <a:ea typeface="ＭＳ Ｐゴシック"/>
              </a:rPr>
              <a:t>USS</a:t>
            </a:r>
            <a:endParaRPr kumimoji="0" lang="en-US" sz="1600" b="0" i="0" u="none" strike="noStrike" kern="1200" cap="none" spc="0" normalizeH="0" baseline="0" noProof="0">
              <a:ln>
                <a:noFill/>
              </a:ln>
              <a:solidFill>
                <a:prstClr val="black"/>
              </a:solidFill>
              <a:effectLst/>
              <a:uLnTx/>
              <a:uFillTx/>
              <a:latin typeface="+mn-lt"/>
              <a:ea typeface="ＭＳ Ｐゴシック"/>
            </a:endParaRPr>
          </a:p>
        </p:txBody>
      </p:sp>
      <p:sp>
        <p:nvSpPr>
          <p:cNvPr id="49" name="Rectangle 48">
            <a:extLst>
              <a:ext uri="{FF2B5EF4-FFF2-40B4-BE49-F238E27FC236}">
                <a16:creationId xmlns:a16="http://schemas.microsoft.com/office/drawing/2014/main" id="{08554E8B-9A72-FF4E-8327-99104662CCAC}"/>
              </a:ext>
            </a:extLst>
          </p:cNvPr>
          <p:cNvSpPr/>
          <p:nvPr/>
        </p:nvSpPr>
        <p:spPr>
          <a:xfrm>
            <a:off x="6362821" y="3596438"/>
            <a:ext cx="820195"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DCDEE0">
                    <a:lumMod val="10000"/>
                  </a:srgbClr>
                </a:solidFill>
                <a:effectLst/>
                <a:uLnTx/>
                <a:uFillTx/>
                <a:latin typeface="+mn-lt"/>
                <a:ea typeface="ＭＳ Ｐゴシック"/>
              </a:rPr>
              <a:t>USS 2</a:t>
            </a:r>
            <a:endParaRPr kumimoji="0" lang="en-US" sz="1600" b="0" i="0" u="none" strike="noStrike" kern="1200" cap="none" spc="0" normalizeH="0" baseline="0" noProof="0">
              <a:ln>
                <a:noFill/>
              </a:ln>
              <a:solidFill>
                <a:prstClr val="black"/>
              </a:solidFill>
              <a:effectLst/>
              <a:uLnTx/>
              <a:uFillTx/>
              <a:latin typeface="+mn-lt"/>
              <a:ea typeface="ＭＳ Ｐゴシック"/>
            </a:endParaRPr>
          </a:p>
        </p:txBody>
      </p:sp>
      <p:sp>
        <p:nvSpPr>
          <p:cNvPr id="51" name="Rectangle 50">
            <a:extLst>
              <a:ext uri="{FF2B5EF4-FFF2-40B4-BE49-F238E27FC236}">
                <a16:creationId xmlns:a16="http://schemas.microsoft.com/office/drawing/2014/main" id="{3477D56D-3970-7644-B81F-52A93B6AA31A}"/>
              </a:ext>
            </a:extLst>
          </p:cNvPr>
          <p:cNvSpPr/>
          <p:nvPr/>
        </p:nvSpPr>
        <p:spPr>
          <a:xfrm>
            <a:off x="5048861" y="3767726"/>
            <a:ext cx="820195"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DCDEE0">
                    <a:lumMod val="10000"/>
                  </a:srgbClr>
                </a:solidFill>
                <a:effectLst/>
                <a:uLnTx/>
                <a:uFillTx/>
                <a:latin typeface="+mn-lt"/>
                <a:ea typeface="ＭＳ Ｐゴシック"/>
              </a:rPr>
              <a:t>USS 1</a:t>
            </a:r>
            <a:endParaRPr kumimoji="0" lang="en-US" sz="1600" b="0" i="0" u="none" strike="noStrike" kern="1200" cap="none" spc="0" normalizeH="0" baseline="0" noProof="0">
              <a:ln>
                <a:noFill/>
              </a:ln>
              <a:solidFill>
                <a:prstClr val="black"/>
              </a:solidFill>
              <a:effectLst/>
              <a:uLnTx/>
              <a:uFillTx/>
              <a:latin typeface="+mn-lt"/>
              <a:ea typeface="ＭＳ Ｐゴシック"/>
            </a:endParaRPr>
          </a:p>
        </p:txBody>
      </p:sp>
    </p:spTree>
    <p:extLst>
      <p:ext uri="{BB962C8B-B14F-4D97-AF65-F5344CB8AC3E}">
        <p14:creationId xmlns:p14="http://schemas.microsoft.com/office/powerpoint/2010/main" val="336444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5587F-A45C-E24E-A5F3-4812EBF6DA58}"/>
              </a:ext>
            </a:extLst>
          </p:cNvPr>
          <p:cNvSpPr>
            <a:spLocks noGrp="1"/>
          </p:cNvSpPr>
          <p:nvPr>
            <p:ph type="title"/>
          </p:nvPr>
        </p:nvSpPr>
        <p:spPr/>
        <p:txBody>
          <a:bodyPr/>
          <a:lstStyle/>
          <a:p>
            <a:r>
              <a:rPr lang="en-US" sz="2400"/>
              <a:t>Desired State of UTM Conflict Management</a:t>
            </a:r>
          </a:p>
        </p:txBody>
      </p:sp>
      <p:sp>
        <p:nvSpPr>
          <p:cNvPr id="45" name="TextBox 44">
            <a:extLst>
              <a:ext uri="{FF2B5EF4-FFF2-40B4-BE49-F238E27FC236}">
                <a16:creationId xmlns:a16="http://schemas.microsoft.com/office/drawing/2014/main" id="{FB715653-FC2B-1642-9266-A36BCB80DEBD}"/>
              </a:ext>
            </a:extLst>
          </p:cNvPr>
          <p:cNvSpPr txBox="1"/>
          <p:nvPr/>
        </p:nvSpPr>
        <p:spPr>
          <a:xfrm>
            <a:off x="1232859" y="910079"/>
            <a:ext cx="9838481" cy="2226873"/>
          </a:xfrm>
          <a:prstGeom prst="rect">
            <a:avLst/>
          </a:prstGeom>
          <a:solidFill>
            <a:schemeClr val="tx2">
              <a:lumMod val="20000"/>
              <a:lumOff val="80000"/>
            </a:schemeClr>
          </a:solidFill>
          <a:ln>
            <a:solidFill>
              <a:schemeClr val="tx2"/>
            </a:solidFill>
          </a:ln>
          <a:scene3d>
            <a:camera prst="orthographicFront"/>
            <a:lightRig rig="threePt" dir="t"/>
          </a:scene3d>
          <a:sp3d>
            <a:bevelT prst="relaxedInset"/>
          </a:sp3d>
        </p:spPr>
        <p:txBody>
          <a:bodyPr wrap="square" rtlCol="0" anchor="ctr">
            <a:noAutofit/>
          </a:bodyPr>
          <a:lstStyle/>
          <a:p>
            <a:pPr marL="409575" marR="0" lvl="0" indent="-2952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b="0" i="0" u="none" strike="noStrike" kern="1200" cap="none" spc="0" normalizeH="0" baseline="0" noProof="0" dirty="0">
                <a:ln>
                  <a:noFill/>
                </a:ln>
                <a:solidFill>
                  <a:prstClr val="black"/>
                </a:solidFill>
                <a:effectLst/>
                <a:uLnTx/>
                <a:uFillTx/>
                <a:latin typeface="+mn-lt"/>
                <a:ea typeface="ＭＳ Ｐゴシック"/>
              </a:rPr>
              <a:t>Desired state is to treat conflict management mitigations as a continuum of independent and interoperable capabilities and services rather than disjoint sensors, algorithms, and functions</a:t>
            </a:r>
          </a:p>
          <a:p>
            <a:pPr marL="114300" marR="0" lvl="0" algn="l" defTabSz="914400" rtl="0" eaLnBrk="1" fontAlgn="auto" latinLnBrk="0" hangingPunct="1">
              <a:lnSpc>
                <a:spcPct val="100000"/>
              </a:lnSpc>
              <a:spcBef>
                <a:spcPts val="0"/>
              </a:spcBef>
              <a:spcAft>
                <a:spcPts val="0"/>
              </a:spcAft>
              <a:buClrTx/>
              <a:buSzTx/>
              <a:defRPr/>
            </a:pPr>
            <a:endParaRPr kumimoji="0" lang="en-US" sz="800" b="0" i="0" u="none" strike="noStrike" kern="1200" cap="none" spc="0" normalizeH="0" baseline="0" noProof="0" dirty="0">
              <a:ln>
                <a:noFill/>
              </a:ln>
              <a:solidFill>
                <a:prstClr val="black"/>
              </a:solidFill>
              <a:effectLst/>
              <a:uLnTx/>
              <a:uFillTx/>
              <a:latin typeface="+mn-lt"/>
              <a:ea typeface="ＭＳ Ｐゴシック"/>
            </a:endParaRPr>
          </a:p>
          <a:p>
            <a:pPr marL="409575" marR="0" lvl="0" indent="-2952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b="0" i="0" u="none" strike="noStrike" kern="1200" cap="none" spc="0" normalizeH="0" baseline="0" noProof="0" dirty="0">
                <a:ln>
                  <a:noFill/>
                </a:ln>
                <a:solidFill>
                  <a:prstClr val="black"/>
                </a:solidFill>
                <a:effectLst/>
                <a:uLnTx/>
                <a:uFillTx/>
                <a:latin typeface="+mn-lt"/>
                <a:ea typeface="ＭＳ Ｐゴシック"/>
              </a:rPr>
              <a:t>Service and capabilities with overlapping time horizons and well understood objectives and ”sphere of control”</a:t>
            </a:r>
          </a:p>
          <a:p>
            <a:pPr marL="114300" marR="0" lvl="0" algn="l" defTabSz="914400" rtl="0" eaLnBrk="1" fontAlgn="auto" latinLnBrk="0" hangingPunct="1">
              <a:lnSpc>
                <a:spcPct val="100000"/>
              </a:lnSpc>
              <a:spcBef>
                <a:spcPts val="0"/>
              </a:spcBef>
              <a:spcAft>
                <a:spcPts val="0"/>
              </a:spcAft>
              <a:buClrTx/>
              <a:buSzTx/>
              <a:defRPr/>
            </a:pPr>
            <a:endParaRPr kumimoji="0" lang="en-US" sz="800" b="0" i="0" u="none" strike="noStrike" kern="1200" cap="none" spc="0" normalizeH="0" baseline="0" noProof="0" dirty="0">
              <a:ln>
                <a:noFill/>
              </a:ln>
              <a:solidFill>
                <a:prstClr val="black"/>
              </a:solidFill>
              <a:effectLst/>
              <a:uLnTx/>
              <a:uFillTx/>
              <a:latin typeface="+mn-lt"/>
              <a:ea typeface="ＭＳ Ｐゴシック"/>
            </a:endParaRPr>
          </a:p>
          <a:p>
            <a:pPr marL="409575" marR="0" lvl="0" indent="-29527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b="0" i="0" u="none" strike="noStrike" kern="1200" cap="none" spc="0" normalizeH="0" baseline="0" noProof="0" dirty="0">
                <a:ln>
                  <a:noFill/>
                </a:ln>
                <a:solidFill>
                  <a:prstClr val="black"/>
                </a:solidFill>
                <a:effectLst/>
                <a:uLnTx/>
                <a:uFillTx/>
                <a:latin typeface="+mn-lt"/>
                <a:ea typeface="ＭＳ Ｐゴシック"/>
              </a:rPr>
              <a:t>Addresses air and ground hazards for transponding and non-transponding aircraft and static and dynamic obstacles while considering airspace constraints and other limitations </a:t>
            </a:r>
          </a:p>
        </p:txBody>
      </p:sp>
      <p:pic>
        <p:nvPicPr>
          <p:cNvPr id="72" name="Picture 71">
            <a:extLst>
              <a:ext uri="{FF2B5EF4-FFF2-40B4-BE49-F238E27FC236}">
                <a16:creationId xmlns:a16="http://schemas.microsoft.com/office/drawing/2014/main" id="{381A4DA7-0E8E-F641-88DC-FEF2BCA6F666}"/>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2188285" y="4513335"/>
            <a:ext cx="1334940" cy="793924"/>
          </a:xfrm>
          <a:prstGeom prst="rect">
            <a:avLst/>
          </a:prstGeom>
        </p:spPr>
      </p:pic>
      <p:sp>
        <p:nvSpPr>
          <p:cNvPr id="73" name="Rounded Rectangle 72">
            <a:extLst>
              <a:ext uri="{FF2B5EF4-FFF2-40B4-BE49-F238E27FC236}">
                <a16:creationId xmlns:a16="http://schemas.microsoft.com/office/drawing/2014/main" id="{27B204AC-CFD1-2943-B23B-67A71D091C28}"/>
              </a:ext>
            </a:extLst>
          </p:cNvPr>
          <p:cNvSpPr/>
          <p:nvPr/>
        </p:nvSpPr>
        <p:spPr>
          <a:xfrm rot="10800000">
            <a:off x="309045" y="3997122"/>
            <a:ext cx="11726815" cy="1943866"/>
          </a:xfrm>
          <a:prstGeom prst="roundRect">
            <a:avLst/>
          </a:prstGeom>
          <a:gradFill flip="none" rotWithShape="1">
            <a:gsLst>
              <a:gs pos="100000">
                <a:schemeClr val="bg1"/>
              </a:gs>
              <a:gs pos="0">
                <a:srgbClr val="FF0000">
                  <a:alpha val="45000"/>
                </a:srgbClr>
              </a:gs>
              <a:gs pos="50000">
                <a:srgbClr val="FFC000">
                  <a:alpha val="54000"/>
                </a:srgbClr>
              </a:gs>
              <a:gs pos="88000">
                <a:srgbClr val="00B050">
                  <a:alpha val="18000"/>
                </a:srgbClr>
              </a:gs>
            </a:gsLst>
            <a:lin ang="0" scaled="1"/>
            <a:tileRect/>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609585" rtl="0" eaLnBrk="1" fontAlgn="auto" latinLnBrk="0" hangingPunct="0">
              <a:lnSpc>
                <a:spcPct val="80000"/>
              </a:lnSpc>
              <a:spcBef>
                <a:spcPts val="7333"/>
              </a:spcBef>
              <a:spcAft>
                <a:spcPts val="0"/>
              </a:spcAft>
              <a:buClrTx/>
              <a:buSzTx/>
              <a:buFontTx/>
              <a:buNone/>
              <a:tabLst/>
              <a:defRPr/>
            </a:pPr>
            <a:endParaRPr kumimoji="0" lang="en-US" sz="6667" b="0" i="0" u="none" strike="noStrike" kern="1200" cap="none" spc="0" normalizeH="0" baseline="0" noProof="0" dirty="0">
              <a:ln>
                <a:noFill/>
              </a:ln>
              <a:solidFill>
                <a:srgbClr val="333333"/>
              </a:solidFill>
              <a:effectLst/>
              <a:uLnTx/>
              <a:uFillTx/>
              <a:latin typeface="Calibri" panose="020F0502020204030204"/>
              <a:ea typeface="ＭＳ Ｐゴシック"/>
              <a:cs typeface="+mn-cs"/>
              <a:sym typeface="Helvetica Neue Thin"/>
            </a:endParaRPr>
          </a:p>
        </p:txBody>
      </p:sp>
      <p:sp>
        <p:nvSpPr>
          <p:cNvPr id="74" name="Rectangle 73">
            <a:extLst>
              <a:ext uri="{FF2B5EF4-FFF2-40B4-BE49-F238E27FC236}">
                <a16:creationId xmlns:a16="http://schemas.microsoft.com/office/drawing/2014/main" id="{B4F695F4-72E2-1544-A275-79B9E4DD9C09}"/>
              </a:ext>
            </a:extLst>
          </p:cNvPr>
          <p:cNvSpPr/>
          <p:nvPr/>
        </p:nvSpPr>
        <p:spPr>
          <a:xfrm>
            <a:off x="3403626" y="4769562"/>
            <a:ext cx="1863074"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libri" panose="020F0502020204030204"/>
                <a:ea typeface="ＭＳ Ｐゴシック"/>
                <a:cs typeface="+mn-cs"/>
                <a:sym typeface="Helvetica Neue Thin"/>
              </a:rPr>
              <a:t>Conflict Alert</a:t>
            </a:r>
            <a:endParaRPr kumimoji="0" lang="en-US" sz="2400" b="0" i="0" u="none" strike="noStrike" kern="1200" cap="none" spc="0" normalizeH="0" baseline="0" noProof="0" dirty="0">
              <a:ln>
                <a:noFill/>
              </a:ln>
              <a:solidFill>
                <a:prstClr val="black"/>
              </a:solidFill>
              <a:effectLst/>
              <a:uLnTx/>
              <a:uFillTx/>
              <a:latin typeface="Calibri" panose="020F0502020204030204"/>
              <a:ea typeface="ＭＳ Ｐゴシック"/>
              <a:cs typeface="+mn-cs"/>
            </a:endParaRPr>
          </a:p>
        </p:txBody>
      </p:sp>
      <p:sp>
        <p:nvSpPr>
          <p:cNvPr id="75" name="Rectangle 74">
            <a:extLst>
              <a:ext uri="{FF2B5EF4-FFF2-40B4-BE49-F238E27FC236}">
                <a16:creationId xmlns:a16="http://schemas.microsoft.com/office/drawing/2014/main" id="{E2F820A1-4835-CA4A-A38C-277D7772B066}"/>
              </a:ext>
            </a:extLst>
          </p:cNvPr>
          <p:cNvSpPr/>
          <p:nvPr/>
        </p:nvSpPr>
        <p:spPr>
          <a:xfrm>
            <a:off x="5593796" y="4616288"/>
            <a:ext cx="1532791" cy="83099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libri" panose="020F0502020204030204"/>
                <a:ea typeface="ＭＳ Ｐゴシック"/>
                <a:cs typeface="+mn-cs"/>
                <a:sym typeface="Helvetica Neue Thin"/>
              </a:rPr>
              <a:t>Dynamic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libri" panose="020F0502020204030204"/>
                <a:ea typeface="ＭＳ Ｐゴシック"/>
                <a:cs typeface="+mn-cs"/>
                <a:sym typeface="Helvetica Neue Thin"/>
              </a:rPr>
              <a:t>Re-routing</a:t>
            </a:r>
            <a:endParaRPr kumimoji="0" lang="en-US" sz="2400" b="0" i="0" u="none" strike="noStrike" kern="1200" cap="none" spc="0" normalizeH="0" baseline="0" noProof="0" dirty="0">
              <a:ln>
                <a:noFill/>
              </a:ln>
              <a:solidFill>
                <a:prstClr val="black"/>
              </a:solidFill>
              <a:effectLst/>
              <a:uLnTx/>
              <a:uFillTx/>
              <a:latin typeface="Calibri" panose="020F0502020204030204"/>
              <a:ea typeface="ＭＳ Ｐゴシック"/>
              <a:cs typeface="+mn-cs"/>
            </a:endParaRPr>
          </a:p>
        </p:txBody>
      </p:sp>
      <p:sp>
        <p:nvSpPr>
          <p:cNvPr id="76" name="Rectangle 75">
            <a:extLst>
              <a:ext uri="{FF2B5EF4-FFF2-40B4-BE49-F238E27FC236}">
                <a16:creationId xmlns:a16="http://schemas.microsoft.com/office/drawing/2014/main" id="{87AE08B6-30C0-0247-AAD0-05FC333E6324}"/>
              </a:ext>
            </a:extLst>
          </p:cNvPr>
          <p:cNvSpPr/>
          <p:nvPr/>
        </p:nvSpPr>
        <p:spPr>
          <a:xfrm>
            <a:off x="7730437" y="4728719"/>
            <a:ext cx="2374689"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libri" panose="020F0502020204030204"/>
                <a:ea typeface="ＭＳ Ｐゴシック"/>
                <a:cs typeface="+mn-cs"/>
                <a:sym typeface="Helvetica Neue Thin"/>
              </a:rPr>
              <a:t>Detect and Avoid</a:t>
            </a:r>
            <a:endParaRPr kumimoji="0" lang="en-US" sz="2400" b="0" i="0" u="none" strike="noStrike" kern="1200" cap="none" spc="0" normalizeH="0" baseline="0" noProof="0" dirty="0">
              <a:ln>
                <a:noFill/>
              </a:ln>
              <a:solidFill>
                <a:prstClr val="black"/>
              </a:solidFill>
              <a:effectLst/>
              <a:uLnTx/>
              <a:uFillTx/>
              <a:latin typeface="Calibri" panose="020F0502020204030204"/>
              <a:ea typeface="ＭＳ Ｐゴシック"/>
              <a:cs typeface="+mn-cs"/>
            </a:endParaRPr>
          </a:p>
        </p:txBody>
      </p:sp>
      <p:sp>
        <p:nvSpPr>
          <p:cNvPr id="77" name="Rectangle 76">
            <a:extLst>
              <a:ext uri="{FF2B5EF4-FFF2-40B4-BE49-F238E27FC236}">
                <a16:creationId xmlns:a16="http://schemas.microsoft.com/office/drawing/2014/main" id="{F585BD56-84D4-9B40-9A9F-342BCDB53C9F}"/>
              </a:ext>
            </a:extLst>
          </p:cNvPr>
          <p:cNvSpPr/>
          <p:nvPr/>
        </p:nvSpPr>
        <p:spPr>
          <a:xfrm>
            <a:off x="10452615" y="4585091"/>
            <a:ext cx="1513042" cy="83099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libri" panose="020F0502020204030204"/>
                <a:ea typeface="ＭＳ Ｐゴシック"/>
                <a:cs typeface="+mn-cs"/>
                <a:sym typeface="Helvetica Neue Thin"/>
              </a:rPr>
              <a:t>Obstacle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libri" panose="020F0502020204030204"/>
                <a:ea typeface="ＭＳ Ｐゴシック"/>
                <a:cs typeface="+mn-cs"/>
                <a:sym typeface="Helvetica Neue Thin"/>
              </a:rPr>
              <a:t>Avoidance</a:t>
            </a:r>
            <a:endParaRPr kumimoji="0" lang="en-US" sz="2400" b="0" i="0" u="none" strike="noStrike" kern="1200" cap="none" spc="0" normalizeH="0" baseline="0" noProof="0" dirty="0">
              <a:ln>
                <a:noFill/>
              </a:ln>
              <a:solidFill>
                <a:prstClr val="black"/>
              </a:solidFill>
              <a:effectLst/>
              <a:uLnTx/>
              <a:uFillTx/>
              <a:latin typeface="Calibri" panose="020F0502020204030204"/>
              <a:ea typeface="ＭＳ Ｐゴシック"/>
              <a:cs typeface="+mn-cs"/>
            </a:endParaRPr>
          </a:p>
        </p:txBody>
      </p:sp>
      <p:sp>
        <p:nvSpPr>
          <p:cNvPr id="78" name="Rectangle 77">
            <a:extLst>
              <a:ext uri="{FF2B5EF4-FFF2-40B4-BE49-F238E27FC236}">
                <a16:creationId xmlns:a16="http://schemas.microsoft.com/office/drawing/2014/main" id="{EC0EDD56-C4B9-824F-B0FA-0A4092D408D3}"/>
              </a:ext>
            </a:extLst>
          </p:cNvPr>
          <p:cNvSpPr/>
          <p:nvPr/>
        </p:nvSpPr>
        <p:spPr>
          <a:xfrm>
            <a:off x="212363" y="4389047"/>
            <a:ext cx="1897251" cy="120032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libri" panose="020F0502020204030204"/>
                <a:ea typeface="ＭＳ Ｐゴシック"/>
                <a:cs typeface="+mn-cs"/>
                <a:sym typeface="Helvetica Neue Thin"/>
              </a:rPr>
              <a:t>Strategic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libri" panose="020F0502020204030204"/>
                <a:ea typeface="ＭＳ Ｐゴシック"/>
                <a:cs typeface="+mn-cs"/>
                <a:sym typeface="Helvetica Neue Thin"/>
              </a:rPr>
              <a:t>Conflict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libri" panose="020F0502020204030204"/>
                <a:ea typeface="ＭＳ Ｐゴシック"/>
                <a:cs typeface="+mn-cs"/>
                <a:sym typeface="Helvetica Neue Thin"/>
              </a:rPr>
              <a:t>Management</a:t>
            </a:r>
            <a:endParaRPr kumimoji="0" lang="en-US" sz="2400" b="0" i="0" u="none" strike="noStrike" kern="1200" cap="none" spc="0" normalizeH="0" baseline="0" noProof="0" dirty="0">
              <a:ln>
                <a:noFill/>
              </a:ln>
              <a:solidFill>
                <a:prstClr val="black"/>
              </a:solidFill>
              <a:effectLst/>
              <a:uLnTx/>
              <a:uFillTx/>
              <a:latin typeface="Calibri" panose="020F0502020204030204"/>
              <a:ea typeface="ＭＳ Ｐゴシック"/>
              <a:cs typeface="+mn-cs"/>
            </a:endParaRPr>
          </a:p>
        </p:txBody>
      </p:sp>
      <p:cxnSp>
        <p:nvCxnSpPr>
          <p:cNvPr id="79" name="Straight Arrow Connector 78">
            <a:extLst>
              <a:ext uri="{FF2B5EF4-FFF2-40B4-BE49-F238E27FC236}">
                <a16:creationId xmlns:a16="http://schemas.microsoft.com/office/drawing/2014/main" id="{56E27B67-8112-8644-9D91-274AA89761F5}"/>
              </a:ext>
            </a:extLst>
          </p:cNvPr>
          <p:cNvCxnSpPr/>
          <p:nvPr/>
        </p:nvCxnSpPr>
        <p:spPr>
          <a:xfrm flipH="1">
            <a:off x="2203601" y="4008850"/>
            <a:ext cx="5125884" cy="0"/>
          </a:xfrm>
          <a:prstGeom prst="straightConnector1">
            <a:avLst/>
          </a:prstGeom>
          <a:noFill/>
          <a:ln w="25400" cap="flat">
            <a:solidFill>
              <a:srgbClr val="000000"/>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cxnSp>
        <p:nvCxnSpPr>
          <p:cNvPr id="80" name="Straight Arrow Connector 79">
            <a:extLst>
              <a:ext uri="{FF2B5EF4-FFF2-40B4-BE49-F238E27FC236}">
                <a16:creationId xmlns:a16="http://schemas.microsoft.com/office/drawing/2014/main" id="{0CECFAE3-6AC2-A347-AD94-59551266BA23}"/>
              </a:ext>
            </a:extLst>
          </p:cNvPr>
          <p:cNvCxnSpPr/>
          <p:nvPr/>
        </p:nvCxnSpPr>
        <p:spPr>
          <a:xfrm flipH="1" flipV="1">
            <a:off x="7329485" y="4015535"/>
            <a:ext cx="3401960" cy="6556"/>
          </a:xfrm>
          <a:prstGeom prst="straightConnector1">
            <a:avLst/>
          </a:prstGeom>
          <a:noFill/>
          <a:ln w="25400" cap="flat">
            <a:solidFill>
              <a:srgbClr val="000000"/>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cxnSp>
        <p:nvCxnSpPr>
          <p:cNvPr id="81" name="Straight Arrow Connector 80">
            <a:extLst>
              <a:ext uri="{FF2B5EF4-FFF2-40B4-BE49-F238E27FC236}">
                <a16:creationId xmlns:a16="http://schemas.microsoft.com/office/drawing/2014/main" id="{63E071A0-9F95-4744-B15E-60B54E7BF152}"/>
              </a:ext>
            </a:extLst>
          </p:cNvPr>
          <p:cNvCxnSpPr/>
          <p:nvPr/>
        </p:nvCxnSpPr>
        <p:spPr>
          <a:xfrm flipH="1">
            <a:off x="10731445" y="4008851"/>
            <a:ext cx="1304415" cy="1"/>
          </a:xfrm>
          <a:prstGeom prst="straightConnector1">
            <a:avLst/>
          </a:prstGeom>
          <a:noFill/>
          <a:ln w="25400" cap="flat">
            <a:solidFill>
              <a:srgbClr val="000000"/>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sp>
        <p:nvSpPr>
          <p:cNvPr id="82" name="TextBox 81">
            <a:extLst>
              <a:ext uri="{FF2B5EF4-FFF2-40B4-BE49-F238E27FC236}">
                <a16:creationId xmlns:a16="http://schemas.microsoft.com/office/drawing/2014/main" id="{FACAC729-5F42-D24C-8E14-7FBFA52BF4BF}"/>
              </a:ext>
            </a:extLst>
          </p:cNvPr>
          <p:cNvSpPr txBox="1"/>
          <p:nvPr/>
        </p:nvSpPr>
        <p:spPr>
          <a:xfrm>
            <a:off x="2089753" y="3134822"/>
            <a:ext cx="1242091" cy="5307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7733" tIns="67733" rIns="67733" bIns="67733" numCol="1" spcCol="38100" rtlCol="0" anchor="ctr">
            <a:spAutoFit/>
          </a:bodyPr>
          <a:lstStyle/>
          <a:p>
            <a:pPr marL="0" marR="0" lvl="0" indent="0" algn="r" defTabSz="609585" rtl="0" eaLnBrk="1" fontAlgn="auto" latinLnBrk="0" hangingPunct="0">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33"/>
                </a:solidFill>
                <a:effectLst/>
                <a:uLnTx/>
                <a:uFillTx/>
                <a:latin typeface="Calibri" panose="020F0502020204030204"/>
                <a:ea typeface="ＭＳ Ｐゴシック"/>
                <a:cs typeface="+mn-cs"/>
                <a:sym typeface="Helvetica Neue Thin"/>
              </a:rPr>
              <a:t>Approx. Time</a:t>
            </a:r>
          </a:p>
          <a:p>
            <a:pPr marL="0" marR="0" lvl="0" indent="0" algn="r" defTabSz="609585" rtl="0" eaLnBrk="1" fontAlgn="auto" latinLnBrk="0" hangingPunct="0">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33"/>
                </a:solidFill>
                <a:effectLst/>
                <a:uLnTx/>
                <a:uFillTx/>
                <a:latin typeface="Calibri" panose="020F0502020204030204"/>
                <a:ea typeface="ＭＳ Ｐゴシック"/>
                <a:cs typeface="+mn-cs"/>
                <a:sym typeface="Helvetica Neue Thin"/>
              </a:rPr>
              <a:t> to Collision</a:t>
            </a:r>
          </a:p>
        </p:txBody>
      </p:sp>
      <p:sp>
        <p:nvSpPr>
          <p:cNvPr id="83" name="TextBox 82">
            <a:extLst>
              <a:ext uri="{FF2B5EF4-FFF2-40B4-BE49-F238E27FC236}">
                <a16:creationId xmlns:a16="http://schemas.microsoft.com/office/drawing/2014/main" id="{CF9BA29E-10B6-EB45-A207-226A6A14504B}"/>
              </a:ext>
            </a:extLst>
          </p:cNvPr>
          <p:cNvSpPr txBox="1"/>
          <p:nvPr/>
        </p:nvSpPr>
        <p:spPr>
          <a:xfrm>
            <a:off x="3961713" y="3659788"/>
            <a:ext cx="1221573" cy="3337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7733" tIns="67733" rIns="67733" bIns="67733" numCol="1" spcCol="38100" rtlCol="0" anchor="ctr">
            <a:spAutoFit/>
          </a:bodyPr>
          <a:lstStyle/>
          <a:p>
            <a:pPr marL="0" marR="0" lvl="0" indent="0" algn="ctr" defTabSz="609585" rtl="0" eaLnBrk="1" fontAlgn="auto" latinLnBrk="0" hangingPunct="0">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33"/>
                </a:solidFill>
                <a:effectLst/>
                <a:uLnTx/>
                <a:uFillTx/>
                <a:latin typeface="Calibri" panose="020F0502020204030204"/>
                <a:ea typeface="ＭＳ Ｐゴシック"/>
                <a:cs typeface="+mn-cs"/>
                <a:sym typeface="Helvetica Neue Thin"/>
              </a:rPr>
              <a:t>3 - 1 minutes</a:t>
            </a:r>
          </a:p>
        </p:txBody>
      </p:sp>
      <p:sp>
        <p:nvSpPr>
          <p:cNvPr id="84" name="TextBox 83">
            <a:extLst>
              <a:ext uri="{FF2B5EF4-FFF2-40B4-BE49-F238E27FC236}">
                <a16:creationId xmlns:a16="http://schemas.microsoft.com/office/drawing/2014/main" id="{DACE1E54-3E23-864E-AA7D-153986A0257E}"/>
              </a:ext>
            </a:extLst>
          </p:cNvPr>
          <p:cNvSpPr txBox="1"/>
          <p:nvPr/>
        </p:nvSpPr>
        <p:spPr>
          <a:xfrm>
            <a:off x="8316111" y="3659788"/>
            <a:ext cx="1324615" cy="3337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7733" tIns="67733" rIns="67733" bIns="67733" numCol="1" spcCol="38100" rtlCol="0" anchor="ctr">
            <a:spAutoFit/>
          </a:bodyPr>
          <a:lstStyle/>
          <a:p>
            <a:pPr marL="0" marR="0" lvl="0" indent="0" algn="ctr" defTabSz="609585" rtl="0" eaLnBrk="1" fontAlgn="auto" latinLnBrk="0" hangingPunct="0">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33"/>
                </a:solidFill>
                <a:effectLst/>
                <a:uLnTx/>
                <a:uFillTx/>
                <a:latin typeface="Calibri" panose="020F0502020204030204"/>
                <a:ea typeface="ＭＳ Ｐゴシック"/>
                <a:cs typeface="+mn-cs"/>
                <a:sym typeface="Helvetica Neue Thin"/>
              </a:rPr>
              <a:t>1 min – 10 sec</a:t>
            </a:r>
          </a:p>
        </p:txBody>
      </p:sp>
      <p:sp>
        <p:nvSpPr>
          <p:cNvPr id="85" name="TextBox 84">
            <a:extLst>
              <a:ext uri="{FF2B5EF4-FFF2-40B4-BE49-F238E27FC236}">
                <a16:creationId xmlns:a16="http://schemas.microsoft.com/office/drawing/2014/main" id="{77BB6DF8-2081-9445-B4F5-627E7532B264}"/>
              </a:ext>
            </a:extLst>
          </p:cNvPr>
          <p:cNvSpPr txBox="1"/>
          <p:nvPr/>
        </p:nvSpPr>
        <p:spPr>
          <a:xfrm>
            <a:off x="10954494" y="3664127"/>
            <a:ext cx="827684" cy="3337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7733" tIns="67733" rIns="67733" bIns="67733" numCol="1" spcCol="38100" rtlCol="0" anchor="ctr">
            <a:spAutoFit/>
          </a:bodyPr>
          <a:lstStyle/>
          <a:p>
            <a:pPr marL="0" marR="0" lvl="0" indent="0" algn="ctr" defTabSz="609585" rtl="0" eaLnBrk="1" fontAlgn="auto" latinLnBrk="0" hangingPunct="0">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33"/>
                </a:solidFill>
                <a:effectLst/>
                <a:uLnTx/>
                <a:uFillTx/>
                <a:latin typeface="Calibri" panose="020F0502020204030204"/>
                <a:ea typeface="ＭＳ Ｐゴシック"/>
                <a:sym typeface="Helvetica Neue Thin"/>
              </a:rPr>
              <a:t>1</a:t>
            </a:r>
            <a:r>
              <a:rPr kumimoji="0" lang="en-US" sz="1600" b="0" i="0" u="none" strike="noStrike" kern="1200" cap="none" spc="0" normalizeH="0" baseline="0" noProof="0" dirty="0">
                <a:ln>
                  <a:noFill/>
                </a:ln>
                <a:solidFill>
                  <a:srgbClr val="333333"/>
                </a:solidFill>
                <a:effectLst/>
                <a:uLnTx/>
                <a:uFillTx/>
                <a:latin typeface="Calibri" panose="020F0502020204030204"/>
                <a:ea typeface="ＭＳ Ｐゴシック"/>
                <a:cs typeface="+mn-cs"/>
                <a:sym typeface="Helvetica Neue Thin"/>
              </a:rPr>
              <a:t>0-0 sec</a:t>
            </a:r>
          </a:p>
        </p:txBody>
      </p:sp>
      <p:sp>
        <p:nvSpPr>
          <p:cNvPr id="86" name="TextBox 85">
            <a:extLst>
              <a:ext uri="{FF2B5EF4-FFF2-40B4-BE49-F238E27FC236}">
                <a16:creationId xmlns:a16="http://schemas.microsoft.com/office/drawing/2014/main" id="{2A52AACB-BF38-014B-8ACF-F33DF3E2064B}"/>
              </a:ext>
            </a:extLst>
          </p:cNvPr>
          <p:cNvSpPr txBox="1"/>
          <p:nvPr/>
        </p:nvSpPr>
        <p:spPr>
          <a:xfrm>
            <a:off x="2476646" y="6059266"/>
            <a:ext cx="4547419" cy="3337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7733" tIns="67733" rIns="67733" bIns="67733" numCol="1" spcCol="38100" rtlCol="0" anchor="ctr">
            <a:spAutoFit/>
          </a:bodyPr>
          <a:lstStyle/>
          <a:p>
            <a:pPr marL="0" marR="0" lvl="0" indent="0" algn="ctr" defTabSz="609585" rtl="0" eaLnBrk="1" fontAlgn="auto" latinLnBrk="0" hangingPunct="0">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33"/>
                </a:solidFill>
                <a:effectLst/>
                <a:uLnTx/>
                <a:uFillTx/>
                <a:latin typeface="Calibri" panose="020F0502020204030204"/>
                <a:ea typeface="ＭＳ Ｐゴシック"/>
                <a:cs typeface="+mn-cs"/>
                <a:sym typeface="Helvetica Neue Thin"/>
              </a:rPr>
              <a:t>Resolve conflict and minimize deviation from mission</a:t>
            </a:r>
          </a:p>
        </p:txBody>
      </p:sp>
      <p:sp>
        <p:nvSpPr>
          <p:cNvPr id="87" name="TextBox 86">
            <a:extLst>
              <a:ext uri="{FF2B5EF4-FFF2-40B4-BE49-F238E27FC236}">
                <a16:creationId xmlns:a16="http://schemas.microsoft.com/office/drawing/2014/main" id="{CA23AE23-2A7C-794F-9B9A-E75A7F7DF261}"/>
              </a:ext>
            </a:extLst>
          </p:cNvPr>
          <p:cNvSpPr txBox="1"/>
          <p:nvPr/>
        </p:nvSpPr>
        <p:spPr>
          <a:xfrm>
            <a:off x="7934361" y="6060524"/>
            <a:ext cx="2161574" cy="3337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7733" tIns="67733" rIns="67733" bIns="67733" numCol="1" spcCol="38100" rtlCol="0" anchor="ctr">
            <a:spAutoFit/>
          </a:bodyPr>
          <a:lstStyle/>
          <a:p>
            <a:pPr marL="0" marR="0" lvl="0" indent="0" algn="ctr" defTabSz="609585" rtl="0" eaLnBrk="1" fontAlgn="auto" latinLnBrk="0" hangingPunct="0">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33"/>
                </a:solidFill>
                <a:effectLst/>
                <a:uLnTx/>
                <a:uFillTx/>
                <a:latin typeface="Calibri" panose="020F0502020204030204"/>
                <a:ea typeface="ＭＳ Ｐゴシック"/>
                <a:cs typeface="+mn-cs"/>
                <a:sym typeface="Helvetica Neue Thin"/>
              </a:rPr>
              <a:t>Remain safely separated</a:t>
            </a:r>
          </a:p>
        </p:txBody>
      </p:sp>
      <p:sp>
        <p:nvSpPr>
          <p:cNvPr id="88" name="TextBox 87">
            <a:extLst>
              <a:ext uri="{FF2B5EF4-FFF2-40B4-BE49-F238E27FC236}">
                <a16:creationId xmlns:a16="http://schemas.microsoft.com/office/drawing/2014/main" id="{8939E732-6896-F640-AE96-18A91627445C}"/>
              </a:ext>
            </a:extLst>
          </p:cNvPr>
          <p:cNvSpPr txBox="1"/>
          <p:nvPr/>
        </p:nvSpPr>
        <p:spPr>
          <a:xfrm>
            <a:off x="11026232" y="6007174"/>
            <a:ext cx="813192" cy="5307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7733" tIns="67733" rIns="67733" bIns="67733" numCol="1" spcCol="38100" rtlCol="0" anchor="ctr">
            <a:spAutoFit/>
          </a:bodyPr>
          <a:lstStyle/>
          <a:p>
            <a:pPr marL="0" marR="0" lvl="0" indent="0" algn="ctr" defTabSz="609585" rtl="0" eaLnBrk="1" fontAlgn="auto" latinLnBrk="0" hangingPunct="0">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33"/>
                </a:solidFill>
                <a:effectLst/>
                <a:uLnTx/>
                <a:uFillTx/>
                <a:latin typeface="Calibri" panose="020F0502020204030204"/>
                <a:ea typeface="ＭＳ Ｐゴシック"/>
                <a:cs typeface="+mn-cs"/>
                <a:sym typeface="Helvetica Neue Thin"/>
              </a:rPr>
              <a:t>Avoid </a:t>
            </a:r>
          </a:p>
          <a:p>
            <a:pPr marL="0" marR="0" lvl="0" indent="0" algn="ctr" defTabSz="609585" rtl="0" eaLnBrk="1" fontAlgn="auto" latinLnBrk="0" hangingPunct="0">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33"/>
                </a:solidFill>
                <a:effectLst/>
                <a:uLnTx/>
                <a:uFillTx/>
                <a:latin typeface="Calibri" panose="020F0502020204030204"/>
                <a:ea typeface="ＭＳ Ｐゴシック"/>
                <a:cs typeface="+mn-cs"/>
                <a:sym typeface="Helvetica Neue Thin"/>
              </a:rPr>
              <a:t>collision</a:t>
            </a:r>
          </a:p>
        </p:txBody>
      </p:sp>
      <p:sp>
        <p:nvSpPr>
          <p:cNvPr id="89" name="TextBox 88">
            <a:extLst>
              <a:ext uri="{FF2B5EF4-FFF2-40B4-BE49-F238E27FC236}">
                <a16:creationId xmlns:a16="http://schemas.microsoft.com/office/drawing/2014/main" id="{E41B8B65-76C1-F449-A4F5-4C6E14FB8004}"/>
              </a:ext>
            </a:extLst>
          </p:cNvPr>
          <p:cNvSpPr txBox="1"/>
          <p:nvPr/>
        </p:nvSpPr>
        <p:spPr>
          <a:xfrm>
            <a:off x="446148" y="6045224"/>
            <a:ext cx="1592829" cy="5307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7733" tIns="67733" rIns="67733" bIns="67733" numCol="1" spcCol="38100" rtlCol="0" anchor="ctr">
            <a:spAutoFit/>
          </a:bodyPr>
          <a:lstStyle/>
          <a:p>
            <a:pPr marL="0" marR="0" lvl="0" indent="0" algn="ctr" defTabSz="609585" rtl="0" eaLnBrk="1" fontAlgn="auto" latinLnBrk="0" hangingPunct="0">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33"/>
                </a:solidFill>
                <a:effectLst/>
                <a:uLnTx/>
                <a:uFillTx/>
                <a:latin typeface="Calibri" panose="020F0502020204030204"/>
                <a:ea typeface="ＭＳ Ｐゴシック"/>
                <a:cs typeface="+mn-cs"/>
                <a:sym typeface="Helvetica Neue Thin"/>
              </a:rPr>
              <a:t>Plan mission with</a:t>
            </a:r>
          </a:p>
          <a:p>
            <a:pPr marL="0" marR="0" lvl="0" indent="0" algn="ctr" defTabSz="609585" rtl="0" eaLnBrk="1" fontAlgn="auto" latinLnBrk="0" hangingPunct="0">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33"/>
                </a:solidFill>
                <a:effectLst/>
                <a:uLnTx/>
                <a:uFillTx/>
                <a:latin typeface="Calibri" panose="020F0502020204030204"/>
                <a:ea typeface="ＭＳ Ｐゴシック"/>
                <a:cs typeface="+mn-cs"/>
                <a:sym typeface="Helvetica Neue Thin"/>
              </a:rPr>
              <a:t> minimal conflicts</a:t>
            </a:r>
          </a:p>
        </p:txBody>
      </p:sp>
      <p:cxnSp>
        <p:nvCxnSpPr>
          <p:cNvPr id="90" name="Straight Arrow Connector 89">
            <a:extLst>
              <a:ext uri="{FF2B5EF4-FFF2-40B4-BE49-F238E27FC236}">
                <a16:creationId xmlns:a16="http://schemas.microsoft.com/office/drawing/2014/main" id="{C5FDEFCA-8B47-F448-A4BA-1A530CF95937}"/>
              </a:ext>
            </a:extLst>
          </p:cNvPr>
          <p:cNvCxnSpPr/>
          <p:nvPr/>
        </p:nvCxnSpPr>
        <p:spPr>
          <a:xfrm flipH="1" flipV="1">
            <a:off x="309045" y="4008851"/>
            <a:ext cx="1867032" cy="6269"/>
          </a:xfrm>
          <a:prstGeom prst="straightConnector1">
            <a:avLst/>
          </a:prstGeom>
          <a:noFill/>
          <a:ln w="25400" cap="flat">
            <a:solidFill>
              <a:srgbClr val="000000"/>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sp>
        <p:nvSpPr>
          <p:cNvPr id="91" name="TextBox 90">
            <a:extLst>
              <a:ext uri="{FF2B5EF4-FFF2-40B4-BE49-F238E27FC236}">
                <a16:creationId xmlns:a16="http://schemas.microsoft.com/office/drawing/2014/main" id="{698153DF-4054-164F-90E1-1D67776FD68B}"/>
              </a:ext>
            </a:extLst>
          </p:cNvPr>
          <p:cNvSpPr txBox="1"/>
          <p:nvPr/>
        </p:nvSpPr>
        <p:spPr>
          <a:xfrm>
            <a:off x="934435" y="3661831"/>
            <a:ext cx="901614" cy="3337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7733" tIns="67733" rIns="67733" bIns="67733" numCol="1" spcCol="38100" rtlCol="0" anchor="ctr">
            <a:spAutoFit/>
          </a:bodyPr>
          <a:lstStyle/>
          <a:p>
            <a:pPr marL="0" marR="0" lvl="0" indent="0" algn="ctr" defTabSz="609585" rtl="0" eaLnBrk="1" fontAlgn="auto" latinLnBrk="0" hangingPunct="0">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33"/>
                </a:solidFill>
                <a:effectLst/>
                <a:uLnTx/>
                <a:uFillTx/>
                <a:latin typeface="Calibri" panose="020F0502020204030204"/>
                <a:ea typeface="ＭＳ Ｐゴシック"/>
                <a:cs typeface="+mn-cs"/>
                <a:sym typeface="Helvetica Neue Thin"/>
              </a:rPr>
              <a:t>Pre-flight</a:t>
            </a:r>
          </a:p>
        </p:txBody>
      </p:sp>
      <p:cxnSp>
        <p:nvCxnSpPr>
          <p:cNvPr id="92" name="Straight Connector 91">
            <a:extLst>
              <a:ext uri="{FF2B5EF4-FFF2-40B4-BE49-F238E27FC236}">
                <a16:creationId xmlns:a16="http://schemas.microsoft.com/office/drawing/2014/main" id="{440C212F-5DC5-3344-A60B-40C01B4AF219}"/>
              </a:ext>
            </a:extLst>
          </p:cNvPr>
          <p:cNvCxnSpPr/>
          <p:nvPr/>
        </p:nvCxnSpPr>
        <p:spPr>
          <a:xfrm flipH="1">
            <a:off x="2188286" y="3500409"/>
            <a:ext cx="1" cy="479401"/>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93" name="Straight Arrow Connector 92">
            <a:extLst>
              <a:ext uri="{FF2B5EF4-FFF2-40B4-BE49-F238E27FC236}">
                <a16:creationId xmlns:a16="http://schemas.microsoft.com/office/drawing/2014/main" id="{039FB055-1C92-A948-B637-24CABA4E5857}"/>
              </a:ext>
            </a:extLst>
          </p:cNvPr>
          <p:cNvCxnSpPr/>
          <p:nvPr/>
        </p:nvCxnSpPr>
        <p:spPr>
          <a:xfrm flipH="1">
            <a:off x="2188285" y="5916020"/>
            <a:ext cx="5125884" cy="0"/>
          </a:xfrm>
          <a:prstGeom prst="straightConnector1">
            <a:avLst/>
          </a:prstGeom>
          <a:noFill/>
          <a:ln w="25400" cap="flat">
            <a:solidFill>
              <a:srgbClr val="000000"/>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cxnSp>
        <p:nvCxnSpPr>
          <p:cNvPr id="94" name="Straight Arrow Connector 93">
            <a:extLst>
              <a:ext uri="{FF2B5EF4-FFF2-40B4-BE49-F238E27FC236}">
                <a16:creationId xmlns:a16="http://schemas.microsoft.com/office/drawing/2014/main" id="{8E06B131-9CE8-C945-A2FA-C35FA740911F}"/>
              </a:ext>
            </a:extLst>
          </p:cNvPr>
          <p:cNvCxnSpPr/>
          <p:nvPr/>
        </p:nvCxnSpPr>
        <p:spPr>
          <a:xfrm flipH="1" flipV="1">
            <a:off x="7314169" y="5922704"/>
            <a:ext cx="3401960" cy="6556"/>
          </a:xfrm>
          <a:prstGeom prst="straightConnector1">
            <a:avLst/>
          </a:prstGeom>
          <a:noFill/>
          <a:ln w="25400" cap="flat">
            <a:solidFill>
              <a:srgbClr val="000000"/>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cxnSp>
        <p:nvCxnSpPr>
          <p:cNvPr id="95" name="Straight Arrow Connector 94">
            <a:extLst>
              <a:ext uri="{FF2B5EF4-FFF2-40B4-BE49-F238E27FC236}">
                <a16:creationId xmlns:a16="http://schemas.microsoft.com/office/drawing/2014/main" id="{D87CFACE-0198-F244-9183-903608D9DFB2}"/>
              </a:ext>
            </a:extLst>
          </p:cNvPr>
          <p:cNvCxnSpPr/>
          <p:nvPr/>
        </p:nvCxnSpPr>
        <p:spPr>
          <a:xfrm flipH="1">
            <a:off x="10716129" y="5916021"/>
            <a:ext cx="1304415" cy="1"/>
          </a:xfrm>
          <a:prstGeom prst="straightConnector1">
            <a:avLst/>
          </a:prstGeom>
          <a:noFill/>
          <a:ln w="25400" cap="flat">
            <a:solidFill>
              <a:srgbClr val="000000"/>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cxnSp>
        <p:nvCxnSpPr>
          <p:cNvPr id="96" name="Straight Arrow Connector 95">
            <a:extLst>
              <a:ext uri="{FF2B5EF4-FFF2-40B4-BE49-F238E27FC236}">
                <a16:creationId xmlns:a16="http://schemas.microsoft.com/office/drawing/2014/main" id="{CBC0DACE-68F4-B64F-AF07-153A00854F2C}"/>
              </a:ext>
            </a:extLst>
          </p:cNvPr>
          <p:cNvCxnSpPr/>
          <p:nvPr/>
        </p:nvCxnSpPr>
        <p:spPr>
          <a:xfrm flipH="1">
            <a:off x="309045" y="5925981"/>
            <a:ext cx="1834981" cy="0"/>
          </a:xfrm>
          <a:prstGeom prst="straightConnector1">
            <a:avLst/>
          </a:prstGeom>
          <a:noFill/>
          <a:ln w="25400" cap="flat">
            <a:solidFill>
              <a:srgbClr val="000000"/>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741341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Slide Number Placeholder 2">
            <a:extLst>
              <a:ext uri="{FF2B5EF4-FFF2-40B4-BE49-F238E27FC236}">
                <a16:creationId xmlns:a16="http://schemas.microsoft.com/office/drawing/2014/main" id="{0244084C-F4BF-DC46-82A4-986E7FD52AD1}"/>
              </a:ext>
            </a:extLst>
          </p:cNvPr>
          <p:cNvSpPr>
            <a:spLocks noGrp="1"/>
          </p:cNvSpPr>
          <p:nvPr>
            <p:ph type="sldNum" sz="quarter" idx="12"/>
          </p:nvPr>
        </p:nvSpPr>
        <p:spPr/>
        <p:txBody>
          <a:bodyPr/>
          <a:lstStyle/>
          <a:p>
            <a:pPr marL="0" marR="0" lvl="0" indent="0" algn="l" defTabSz="410771" rtl="0" eaLnBrk="1" fontAlgn="auto" latinLnBrk="0" hangingPunct="1">
              <a:lnSpc>
                <a:spcPct val="100000"/>
              </a:lnSpc>
              <a:spcBef>
                <a:spcPts val="0"/>
              </a:spcBef>
              <a:spcAft>
                <a:spcPts val="0"/>
              </a:spcAft>
              <a:buClrTx/>
              <a:buSzTx/>
              <a:buFontTx/>
              <a:buNone/>
              <a:tabLst/>
              <a:defRPr/>
            </a:pPr>
            <a:fld id="{86CB4B4D-7CA3-9044-876B-883B54F8677D}" type="slidenum">
              <a:rPr kumimoji="0" lang="uk-UA" sz="1266" b="0" i="0" u="none" strike="noStrike" kern="1200" cap="none" spc="0" normalizeH="0" baseline="0" noProof="0" smtClean="0">
                <a:ln>
                  <a:noFill/>
                </a:ln>
                <a:solidFill>
                  <a:srgbClr val="000000"/>
                </a:solidFill>
                <a:effectLst/>
                <a:uLnTx/>
                <a:uFillTx/>
                <a:latin typeface="Gill Sans"/>
                <a:ea typeface="ＭＳ Ｐゴシック"/>
                <a:cs typeface="Gill Sans"/>
                <a:sym typeface="Gill Sans"/>
              </a:rPr>
              <a:pPr marL="0" marR="0" lvl="0" indent="0" algn="l" defTabSz="410771" rtl="0" eaLnBrk="1" fontAlgn="auto" latinLnBrk="0" hangingPunct="1">
                <a:lnSpc>
                  <a:spcPct val="100000"/>
                </a:lnSpc>
                <a:spcBef>
                  <a:spcPts val="0"/>
                </a:spcBef>
                <a:spcAft>
                  <a:spcPts val="0"/>
                </a:spcAft>
                <a:buClrTx/>
                <a:buSzTx/>
                <a:buFontTx/>
                <a:buNone/>
                <a:tabLst/>
                <a:defRPr/>
              </a:pPr>
              <a:t>6</a:t>
            </a:fld>
            <a:endParaRPr kumimoji="0" lang="uk-UA" sz="1266" b="0" i="0" u="none" strike="noStrike" kern="1200" cap="none" spc="0" normalizeH="0" baseline="0" noProof="0" dirty="0">
              <a:ln>
                <a:noFill/>
              </a:ln>
              <a:solidFill>
                <a:srgbClr val="000000"/>
              </a:solidFill>
              <a:effectLst/>
              <a:uLnTx/>
              <a:uFillTx/>
              <a:latin typeface="Gill Sans"/>
              <a:ea typeface="ＭＳ Ｐゴシック"/>
              <a:cs typeface="Gill Sans"/>
              <a:sym typeface="Gill Sans"/>
            </a:endParaRPr>
          </a:p>
        </p:txBody>
      </p:sp>
      <p:sp>
        <p:nvSpPr>
          <p:cNvPr id="2" name="Title 1">
            <a:extLst>
              <a:ext uri="{FF2B5EF4-FFF2-40B4-BE49-F238E27FC236}">
                <a16:creationId xmlns:a16="http://schemas.microsoft.com/office/drawing/2014/main" id="{E0573A4D-75A2-7D45-955A-E212C2D0F616}"/>
              </a:ext>
            </a:extLst>
          </p:cNvPr>
          <p:cNvSpPr>
            <a:spLocks noGrp="1"/>
          </p:cNvSpPr>
          <p:nvPr>
            <p:ph type="title"/>
          </p:nvPr>
        </p:nvSpPr>
        <p:spPr/>
        <p:txBody>
          <a:bodyPr/>
          <a:lstStyle/>
          <a:p>
            <a:r>
              <a:rPr lang="en-US" sz="2400" dirty="0"/>
              <a:t>Contributing Hazards to Conflict Management in UTM</a:t>
            </a:r>
          </a:p>
        </p:txBody>
      </p:sp>
      <p:pic>
        <p:nvPicPr>
          <p:cNvPr id="69" name="image5.png">
            <a:extLst>
              <a:ext uri="{FF2B5EF4-FFF2-40B4-BE49-F238E27FC236}">
                <a16:creationId xmlns:a16="http://schemas.microsoft.com/office/drawing/2014/main" id="{6FE9E707-058F-6B49-862E-54A814D0EB96}"/>
              </a:ext>
            </a:extLst>
          </p:cNvPr>
          <p:cNvPicPr/>
          <p:nvPr/>
        </p:nvPicPr>
        <p:blipFill>
          <a:blip r:embed="rId3"/>
          <a:srcRect l="66" r="66"/>
          <a:stretch>
            <a:fillRect/>
          </a:stretch>
        </p:blipFill>
        <p:spPr>
          <a:xfrm>
            <a:off x="851771" y="881065"/>
            <a:ext cx="10521862" cy="5520323"/>
          </a:xfrm>
          <a:prstGeom prst="rect">
            <a:avLst/>
          </a:prstGeom>
          <a:ln/>
        </p:spPr>
      </p:pic>
    </p:spTree>
    <p:extLst>
      <p:ext uri="{BB962C8B-B14F-4D97-AF65-F5344CB8AC3E}">
        <p14:creationId xmlns:p14="http://schemas.microsoft.com/office/powerpoint/2010/main" val="2167281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Slide Number Placeholder 2">
            <a:extLst>
              <a:ext uri="{FF2B5EF4-FFF2-40B4-BE49-F238E27FC236}">
                <a16:creationId xmlns:a16="http://schemas.microsoft.com/office/drawing/2014/main" id="{0244084C-F4BF-DC46-82A4-986E7FD52AD1}"/>
              </a:ext>
            </a:extLst>
          </p:cNvPr>
          <p:cNvSpPr>
            <a:spLocks noGrp="1"/>
          </p:cNvSpPr>
          <p:nvPr>
            <p:ph type="sldNum" sz="quarter" idx="12"/>
          </p:nvPr>
        </p:nvSpPr>
        <p:spPr/>
        <p:txBody>
          <a:bodyPr/>
          <a:lstStyle/>
          <a:p>
            <a:pPr marL="0" marR="0" lvl="0" indent="0" algn="l" defTabSz="410771" rtl="0" eaLnBrk="1" fontAlgn="auto" latinLnBrk="0" hangingPunct="1">
              <a:lnSpc>
                <a:spcPct val="100000"/>
              </a:lnSpc>
              <a:spcBef>
                <a:spcPts val="0"/>
              </a:spcBef>
              <a:spcAft>
                <a:spcPts val="0"/>
              </a:spcAft>
              <a:buClrTx/>
              <a:buSzTx/>
              <a:buFontTx/>
              <a:buNone/>
              <a:tabLst/>
              <a:defRPr/>
            </a:pPr>
            <a:fld id="{86CB4B4D-7CA3-9044-876B-883B54F8677D}" type="slidenum">
              <a:rPr kumimoji="0" lang="uk-UA" sz="1266" b="0" i="0" u="none" strike="noStrike" kern="1200" cap="none" spc="0" normalizeH="0" baseline="0" noProof="0" smtClean="0">
                <a:ln>
                  <a:noFill/>
                </a:ln>
                <a:solidFill>
                  <a:srgbClr val="000000"/>
                </a:solidFill>
                <a:effectLst/>
                <a:uLnTx/>
                <a:uFillTx/>
                <a:latin typeface="Gill Sans"/>
                <a:ea typeface="ＭＳ Ｐゴシック"/>
                <a:cs typeface="Gill Sans"/>
                <a:sym typeface="Gill Sans"/>
              </a:rPr>
              <a:pPr marL="0" marR="0" lvl="0" indent="0" algn="l" defTabSz="410771" rtl="0" eaLnBrk="1" fontAlgn="auto" latinLnBrk="0" hangingPunct="1">
                <a:lnSpc>
                  <a:spcPct val="100000"/>
                </a:lnSpc>
                <a:spcBef>
                  <a:spcPts val="0"/>
                </a:spcBef>
                <a:spcAft>
                  <a:spcPts val="0"/>
                </a:spcAft>
                <a:buClrTx/>
                <a:buSzTx/>
                <a:buFontTx/>
                <a:buNone/>
                <a:tabLst/>
                <a:defRPr/>
              </a:pPr>
              <a:t>7</a:t>
            </a:fld>
            <a:endParaRPr kumimoji="0" lang="uk-UA" sz="1266" b="0" i="0" u="none" strike="noStrike" kern="1200" cap="none" spc="0" normalizeH="0" baseline="0" noProof="0" dirty="0">
              <a:ln>
                <a:noFill/>
              </a:ln>
              <a:solidFill>
                <a:srgbClr val="000000"/>
              </a:solidFill>
              <a:effectLst/>
              <a:uLnTx/>
              <a:uFillTx/>
              <a:latin typeface="Gill Sans"/>
              <a:ea typeface="ＭＳ Ｐゴシック"/>
              <a:cs typeface="Gill Sans"/>
              <a:sym typeface="Gill Sans"/>
            </a:endParaRPr>
          </a:p>
        </p:txBody>
      </p:sp>
      <p:sp>
        <p:nvSpPr>
          <p:cNvPr id="2" name="Title 1">
            <a:extLst>
              <a:ext uri="{FF2B5EF4-FFF2-40B4-BE49-F238E27FC236}">
                <a16:creationId xmlns:a16="http://schemas.microsoft.com/office/drawing/2014/main" id="{C9421EC5-0CB1-EE47-BFD5-A45F345A1A86}"/>
              </a:ext>
            </a:extLst>
          </p:cNvPr>
          <p:cNvSpPr>
            <a:spLocks noGrp="1"/>
          </p:cNvSpPr>
          <p:nvPr>
            <p:ph type="title"/>
          </p:nvPr>
        </p:nvSpPr>
        <p:spPr>
          <a:xfrm>
            <a:off x="609599" y="51604"/>
            <a:ext cx="10972800" cy="604839"/>
          </a:xfrm>
        </p:spPr>
        <p:txBody>
          <a:bodyPr/>
          <a:lstStyle/>
          <a:p>
            <a:r>
              <a:rPr lang="en-US" sz="2400" dirty="0"/>
              <a:t>UTM Conflict Management Model</a:t>
            </a:r>
          </a:p>
        </p:txBody>
      </p:sp>
      <p:pic>
        <p:nvPicPr>
          <p:cNvPr id="6" name="Picture 5" descr="A screenshot of a cell phone&#10;&#10;Description automatically generated">
            <a:extLst>
              <a:ext uri="{FF2B5EF4-FFF2-40B4-BE49-F238E27FC236}">
                <a16:creationId xmlns:a16="http://schemas.microsoft.com/office/drawing/2014/main" id="{60ED6AFF-71EA-FF42-A475-AC7446BA66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7008" y="879811"/>
            <a:ext cx="9857983" cy="5545115"/>
          </a:xfrm>
          <a:prstGeom prst="rect">
            <a:avLst/>
          </a:prstGeom>
          <a:ln>
            <a:solidFill>
              <a:schemeClr val="tx1"/>
            </a:solidFill>
          </a:ln>
        </p:spPr>
      </p:pic>
    </p:spTree>
    <p:extLst>
      <p:ext uri="{BB962C8B-B14F-4D97-AF65-F5344CB8AC3E}">
        <p14:creationId xmlns:p14="http://schemas.microsoft.com/office/powerpoint/2010/main" val="972823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350DC3-E5BA-624D-BB11-1F909143106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800" b="0" i="0" u="none" strike="noStrike" kern="1200" cap="none" spc="0" normalizeH="0" baseline="0" noProof="0" smtClean="0">
                <a:ln>
                  <a:noFill/>
                </a:ln>
                <a:solidFill>
                  <a:prstClr val="black"/>
                </a:solidFill>
                <a:effectLst/>
                <a:uLnTx/>
                <a:uFillTx/>
                <a:latin typeface="+mn-lt"/>
                <a:ea typeface="ＭＳ Ｐゴシック"/>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dirty="0">
              <a:ln>
                <a:noFill/>
              </a:ln>
              <a:solidFill>
                <a:prstClr val="black"/>
              </a:solidFill>
              <a:effectLst/>
              <a:uLnTx/>
              <a:uFillTx/>
              <a:latin typeface="+mn-lt"/>
              <a:ea typeface="ＭＳ Ｐゴシック"/>
            </a:endParaRPr>
          </a:p>
        </p:txBody>
      </p:sp>
      <p:sp>
        <p:nvSpPr>
          <p:cNvPr id="4" name="Title 2">
            <a:extLst>
              <a:ext uri="{FF2B5EF4-FFF2-40B4-BE49-F238E27FC236}">
                <a16:creationId xmlns:a16="http://schemas.microsoft.com/office/drawing/2014/main" id="{2E3BBEF1-DCF6-CB4E-A268-79EC7E80212C}"/>
              </a:ext>
            </a:extLst>
          </p:cNvPr>
          <p:cNvSpPr txBox="1">
            <a:spLocks/>
          </p:cNvSpPr>
          <p:nvPr/>
        </p:nvSpPr>
        <p:spPr>
          <a:xfrm>
            <a:off x="1052187" y="2530259"/>
            <a:ext cx="10333971" cy="113050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b"/>
          <a:lstStyle>
            <a:lvl1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1pPr>
            <a:lvl2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2pPr>
            <a:lvl3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3pPr>
            <a:lvl4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4pPr>
            <a:lvl5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5pPr>
            <a:lvl6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6pPr>
            <a:lvl7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7pPr>
            <a:lvl8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8pPr>
            <a:lvl9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9pPr>
          </a:lstStyle>
          <a:p>
            <a:pPr marL="0" marR="0" lvl="0" indent="0" algn="ctr" defTabSz="321473" rtl="0" eaLnBrk="1" fontAlgn="auto" latinLnBrk="0" hangingPunct="1">
              <a:lnSpc>
                <a:spcPct val="80000"/>
              </a:lnSpc>
              <a:spcBef>
                <a:spcPts val="3868"/>
              </a:spcBef>
              <a:spcAft>
                <a:spcPts val="0"/>
              </a:spcAft>
              <a:buClrTx/>
              <a:buSzTx/>
              <a:buFontTx/>
              <a:buNone/>
              <a:tabLst/>
              <a:defRPr/>
            </a:pPr>
            <a:r>
              <a:rPr kumimoji="0" lang="en-US" sz="3516" b="0" i="0" u="none" strike="noStrike" kern="0" cap="none" spc="0" normalizeH="0" baseline="0" noProof="0" dirty="0">
                <a:ln>
                  <a:noFill/>
                </a:ln>
                <a:solidFill>
                  <a:srgbClr val="333333"/>
                </a:solidFill>
                <a:effectLst/>
                <a:uLnTx/>
                <a:uFillTx/>
                <a:latin typeface="+mn-lt"/>
                <a:ea typeface="Helvetica Neue Thin"/>
                <a:cs typeface="Helvetica Neue Thin"/>
                <a:sym typeface="Helvetica Neue Thin"/>
              </a:rPr>
              <a:t>Conflict Management in the TCL Demonstrations</a:t>
            </a:r>
          </a:p>
        </p:txBody>
      </p:sp>
    </p:spTree>
    <p:extLst>
      <p:ext uri="{BB962C8B-B14F-4D97-AF65-F5344CB8AC3E}">
        <p14:creationId xmlns:p14="http://schemas.microsoft.com/office/powerpoint/2010/main" val="2409516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E4069B-8403-A749-853A-63EA3CB77C7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800" b="0" i="0" u="none" strike="noStrike" kern="1200" cap="none" spc="0" normalizeH="0" baseline="0" noProof="0" smtClean="0">
                <a:ln>
                  <a:noFill/>
                </a:ln>
                <a:solidFill>
                  <a:prstClr val="black"/>
                </a:solidFill>
                <a:effectLst/>
                <a:uLnTx/>
                <a:uFillTx/>
                <a:latin typeface="+mn-lt"/>
                <a:ea typeface="ＭＳ Ｐゴシック"/>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dirty="0">
              <a:ln>
                <a:noFill/>
              </a:ln>
              <a:solidFill>
                <a:prstClr val="black"/>
              </a:solidFill>
              <a:effectLst/>
              <a:uLnTx/>
              <a:uFillTx/>
              <a:latin typeface="+mn-lt"/>
              <a:ea typeface="ＭＳ Ｐゴシック"/>
            </a:endParaRPr>
          </a:p>
        </p:txBody>
      </p:sp>
      <p:sp>
        <p:nvSpPr>
          <p:cNvPr id="3" name="Title 2">
            <a:extLst>
              <a:ext uri="{FF2B5EF4-FFF2-40B4-BE49-F238E27FC236}">
                <a16:creationId xmlns:a16="http://schemas.microsoft.com/office/drawing/2014/main" id="{CB57D39D-CA53-8447-AAF1-CD1B46901907}"/>
              </a:ext>
            </a:extLst>
          </p:cNvPr>
          <p:cNvSpPr>
            <a:spLocks noGrp="1"/>
          </p:cNvSpPr>
          <p:nvPr>
            <p:ph type="title"/>
          </p:nvPr>
        </p:nvSpPr>
        <p:spPr/>
        <p:txBody>
          <a:bodyPr/>
          <a:lstStyle/>
          <a:p>
            <a:r>
              <a:rPr lang="en-US" sz="2400" dirty="0"/>
              <a:t>Risk Based Approach to Conflict Management</a:t>
            </a:r>
          </a:p>
        </p:txBody>
      </p:sp>
      <p:sp>
        <p:nvSpPr>
          <p:cNvPr id="65" name="Shape 21">
            <a:extLst>
              <a:ext uri="{FF2B5EF4-FFF2-40B4-BE49-F238E27FC236}">
                <a16:creationId xmlns:a16="http://schemas.microsoft.com/office/drawing/2014/main" id="{F3773131-E5CD-684B-B14C-683EB98D8029}"/>
              </a:ext>
            </a:extLst>
          </p:cNvPr>
          <p:cNvSpPr/>
          <p:nvPr/>
        </p:nvSpPr>
        <p:spPr>
          <a:xfrm>
            <a:off x="0" y="2968124"/>
            <a:ext cx="12192000" cy="3368198"/>
          </a:xfrm>
          <a:prstGeom prst="rect">
            <a:avLst/>
          </a:prstGeom>
          <a:solidFill>
            <a:srgbClr val="53585F">
              <a:lumMod val="75000"/>
              <a:alpha val="83000"/>
            </a:srgbClr>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0" cap="none" spc="0" normalizeH="0" baseline="0" noProof="0" dirty="0">
              <a:ln>
                <a:noFill/>
              </a:ln>
              <a:solidFill>
                <a:srgbClr val="333333"/>
              </a:solidFill>
              <a:effectLst/>
              <a:uLnTx/>
              <a:uFillTx/>
              <a:latin typeface="Helvetica Neue Thin"/>
              <a:ea typeface="Helvetica Neue Thin"/>
            </a:endParaRPr>
          </a:p>
        </p:txBody>
      </p:sp>
      <p:sp>
        <p:nvSpPr>
          <p:cNvPr id="66" name="Shape 25">
            <a:extLst>
              <a:ext uri="{FF2B5EF4-FFF2-40B4-BE49-F238E27FC236}">
                <a16:creationId xmlns:a16="http://schemas.microsoft.com/office/drawing/2014/main" id="{225DD71B-EDE4-1441-A616-5AC50A2BCB40}"/>
              </a:ext>
            </a:extLst>
          </p:cNvPr>
          <p:cNvSpPr/>
          <p:nvPr/>
        </p:nvSpPr>
        <p:spPr>
          <a:xfrm>
            <a:off x="140786" y="2969700"/>
            <a:ext cx="2094992" cy="61391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dirty="0">
                <a:ln>
                  <a:noFill/>
                </a:ln>
                <a:solidFill>
                  <a:srgbClr val="FFFFFF"/>
                </a:solidFill>
                <a:effectLst/>
                <a:uLnTx/>
                <a:uFillTx/>
                <a:latin typeface="Helvetica Neue Thin"/>
                <a:ea typeface="Helvetica Neue Thin"/>
              </a:rPr>
              <a:t>TCL1</a:t>
            </a:r>
            <a:r>
              <a:rPr kumimoji="0" lang="en-US" sz="2400" b="0" i="0" u="none" strike="noStrike" kern="1200" cap="none" spc="0" normalizeH="0" baseline="0" noProof="0" dirty="0">
                <a:ln>
                  <a:noFill/>
                </a:ln>
                <a:solidFill>
                  <a:srgbClr val="FFFFFF"/>
                </a:solidFill>
                <a:effectLst/>
                <a:uLnTx/>
                <a:uFillTx/>
                <a:latin typeface="Helvetica Neue Thin"/>
                <a:ea typeface="Helvetica Neue Thin"/>
              </a:rPr>
              <a:t> (Remote)</a:t>
            </a:r>
            <a:endParaRPr kumimoji="0" sz="2400" b="0" i="0" u="none" strike="noStrike" kern="1200" cap="none" spc="0" normalizeH="0" baseline="0" noProof="0" dirty="0">
              <a:ln>
                <a:noFill/>
              </a:ln>
              <a:solidFill>
                <a:srgbClr val="FFFFFF"/>
              </a:solidFill>
              <a:effectLst/>
              <a:uLnTx/>
              <a:uFillTx/>
              <a:latin typeface="Helvetica Neue Thin"/>
              <a:ea typeface="Helvetica Neue Thin"/>
            </a:endParaRPr>
          </a:p>
        </p:txBody>
      </p:sp>
      <p:sp>
        <p:nvSpPr>
          <p:cNvPr id="67" name="Shape 26">
            <a:extLst>
              <a:ext uri="{FF2B5EF4-FFF2-40B4-BE49-F238E27FC236}">
                <a16:creationId xmlns:a16="http://schemas.microsoft.com/office/drawing/2014/main" id="{6D329890-F5DF-EB40-AA44-D8922DB1A08D}"/>
              </a:ext>
            </a:extLst>
          </p:cNvPr>
          <p:cNvSpPr/>
          <p:nvPr/>
        </p:nvSpPr>
        <p:spPr>
          <a:xfrm>
            <a:off x="193430" y="3576457"/>
            <a:ext cx="2560783" cy="169909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p>
            <a:pPr marL="0" marR="0" lvl="0" indent="0" algn="l" defTabSz="410751" rtl="0" eaLnBrk="1" fontAlgn="auto" latinLnBrk="0" hangingPunct="1">
              <a:lnSpc>
                <a:spcPct val="120000"/>
              </a:lnSpc>
              <a:spcBef>
                <a:spcPts val="703"/>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Visual Line of Sight</a:t>
            </a:r>
          </a:p>
          <a:p>
            <a:pPr marL="0" marR="0" lvl="0" indent="0" algn="l" defTabSz="410751" rtl="0" eaLnBrk="1" fontAlgn="auto" latinLnBrk="0" hangingPunct="1">
              <a:lnSpc>
                <a:spcPct val="120000"/>
              </a:lnSpc>
              <a:spcBef>
                <a:spcPts val="703"/>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Notice of Operation</a:t>
            </a:r>
          </a:p>
          <a:p>
            <a:pPr marL="0" marR="0" lvl="0" indent="0" algn="l" defTabSz="410751" rtl="0" eaLnBrk="1" fontAlgn="auto" latinLnBrk="0" hangingPunct="1">
              <a:lnSpc>
                <a:spcPct val="120000"/>
              </a:lnSpc>
              <a:spcBef>
                <a:spcPts val="703"/>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Position-Sharing (Optional)</a:t>
            </a:r>
            <a:endParaRPr kumimoji="0"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endParaRPr>
          </a:p>
        </p:txBody>
      </p:sp>
      <p:sp>
        <p:nvSpPr>
          <p:cNvPr id="68" name="Shape 33">
            <a:extLst>
              <a:ext uri="{FF2B5EF4-FFF2-40B4-BE49-F238E27FC236}">
                <a16:creationId xmlns:a16="http://schemas.microsoft.com/office/drawing/2014/main" id="{AE5A15FC-566B-2B4E-9683-41253B2007F3}"/>
              </a:ext>
            </a:extLst>
          </p:cNvPr>
          <p:cNvSpPr/>
          <p:nvPr/>
        </p:nvSpPr>
        <p:spPr>
          <a:xfrm>
            <a:off x="3113430" y="2969700"/>
            <a:ext cx="1716915" cy="61611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dirty="0">
                <a:ln>
                  <a:noFill/>
                </a:ln>
                <a:solidFill>
                  <a:srgbClr val="FFFFFF"/>
                </a:solidFill>
                <a:effectLst/>
                <a:uLnTx/>
                <a:uFillTx/>
                <a:latin typeface="Helvetica Neue Thin"/>
                <a:ea typeface="Helvetica Neue Thin"/>
              </a:rPr>
              <a:t>TCL 2</a:t>
            </a:r>
            <a:r>
              <a:rPr kumimoji="0" lang="en-US" sz="2400" b="0" i="0" u="none" strike="noStrike" kern="1200" cap="none" spc="0" normalizeH="0" baseline="0" noProof="0" dirty="0">
                <a:ln>
                  <a:noFill/>
                </a:ln>
                <a:solidFill>
                  <a:srgbClr val="FFFFFF"/>
                </a:solidFill>
                <a:effectLst/>
                <a:uLnTx/>
                <a:uFillTx/>
                <a:latin typeface="Helvetica Neue Thin"/>
                <a:ea typeface="Helvetica Neue Thin"/>
              </a:rPr>
              <a:t> (Rural)</a:t>
            </a:r>
            <a:endParaRPr kumimoji="0" sz="2400" b="0" i="0" u="none" strike="noStrike" kern="1200" cap="none" spc="0" normalizeH="0" baseline="0" noProof="0" dirty="0">
              <a:ln>
                <a:noFill/>
              </a:ln>
              <a:solidFill>
                <a:srgbClr val="FFFFFF"/>
              </a:solidFill>
              <a:effectLst/>
              <a:uLnTx/>
              <a:uFillTx/>
              <a:latin typeface="Helvetica Neue Thin"/>
              <a:ea typeface="Helvetica Neue Thin"/>
            </a:endParaRPr>
          </a:p>
        </p:txBody>
      </p:sp>
      <p:sp>
        <p:nvSpPr>
          <p:cNvPr id="69" name="Shape 46">
            <a:extLst>
              <a:ext uri="{FF2B5EF4-FFF2-40B4-BE49-F238E27FC236}">
                <a16:creationId xmlns:a16="http://schemas.microsoft.com/office/drawing/2014/main" id="{CB23FDCF-FA9E-4242-A9A4-DECE7FF9FFB1}"/>
              </a:ext>
            </a:extLst>
          </p:cNvPr>
          <p:cNvSpPr/>
          <p:nvPr/>
        </p:nvSpPr>
        <p:spPr>
          <a:xfrm>
            <a:off x="6255392" y="2969700"/>
            <a:ext cx="2276899" cy="6164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dirty="0">
                <a:ln>
                  <a:noFill/>
                </a:ln>
                <a:solidFill>
                  <a:srgbClr val="FFFFFF"/>
                </a:solidFill>
                <a:effectLst/>
                <a:uLnTx/>
                <a:uFillTx/>
                <a:latin typeface="Helvetica Neue Thin"/>
                <a:ea typeface="Helvetica Neue Thin"/>
              </a:rPr>
              <a:t>TCL 3</a:t>
            </a:r>
            <a:r>
              <a:rPr kumimoji="0" lang="en-US" sz="2400" b="0" i="0" u="none" strike="noStrike" kern="1200" cap="none" spc="0" normalizeH="0" baseline="0" noProof="0" dirty="0">
                <a:ln>
                  <a:noFill/>
                </a:ln>
                <a:solidFill>
                  <a:srgbClr val="FFFFFF"/>
                </a:solidFill>
                <a:effectLst/>
                <a:uLnTx/>
                <a:uFillTx/>
                <a:latin typeface="Helvetica Neue Thin"/>
                <a:ea typeface="Helvetica Neue Thin"/>
              </a:rPr>
              <a:t> (Suburban)</a:t>
            </a:r>
            <a:endParaRPr kumimoji="0" sz="2400" b="0" i="0" u="none" strike="noStrike" kern="1200" cap="none" spc="0" normalizeH="0" baseline="0" noProof="0" dirty="0">
              <a:ln>
                <a:noFill/>
              </a:ln>
              <a:solidFill>
                <a:srgbClr val="FFFFFF"/>
              </a:solidFill>
              <a:effectLst/>
              <a:uLnTx/>
              <a:uFillTx/>
              <a:latin typeface="Helvetica Neue Thin"/>
              <a:ea typeface="Helvetica Neue Thin"/>
            </a:endParaRPr>
          </a:p>
        </p:txBody>
      </p:sp>
      <p:sp>
        <p:nvSpPr>
          <p:cNvPr id="70" name="Shape 61">
            <a:extLst>
              <a:ext uri="{FF2B5EF4-FFF2-40B4-BE49-F238E27FC236}">
                <a16:creationId xmlns:a16="http://schemas.microsoft.com/office/drawing/2014/main" id="{879AA13F-42EB-614D-BD46-D817F970F7BB}"/>
              </a:ext>
            </a:extLst>
          </p:cNvPr>
          <p:cNvSpPr/>
          <p:nvPr/>
        </p:nvSpPr>
        <p:spPr>
          <a:xfrm>
            <a:off x="9827105" y="3006234"/>
            <a:ext cx="1875446" cy="6052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dirty="0">
                <a:ln>
                  <a:noFill/>
                </a:ln>
                <a:solidFill>
                  <a:srgbClr val="FFFFFF"/>
                </a:solidFill>
                <a:effectLst/>
                <a:uLnTx/>
                <a:uFillTx/>
                <a:latin typeface="Helvetica Neue Thin"/>
                <a:ea typeface="Helvetica Neue Thin"/>
              </a:rPr>
              <a:t>TCL 4</a:t>
            </a:r>
            <a:r>
              <a:rPr kumimoji="0" lang="en-US" sz="2400" b="0" i="0" u="none" strike="noStrike" kern="1200" cap="none" spc="0" normalizeH="0" baseline="0" noProof="0" dirty="0">
                <a:ln>
                  <a:noFill/>
                </a:ln>
                <a:solidFill>
                  <a:srgbClr val="FFFFFF"/>
                </a:solidFill>
                <a:effectLst/>
                <a:uLnTx/>
                <a:uFillTx/>
                <a:latin typeface="Helvetica Neue Thin"/>
                <a:ea typeface="Helvetica Neue Thin"/>
              </a:rPr>
              <a:t> (Urban)</a:t>
            </a:r>
            <a:endParaRPr kumimoji="0" sz="2400" b="0" i="0" u="none" strike="noStrike" kern="1200" cap="none" spc="0" normalizeH="0" baseline="0" noProof="0" dirty="0">
              <a:ln>
                <a:noFill/>
              </a:ln>
              <a:solidFill>
                <a:srgbClr val="FFFFFF"/>
              </a:solidFill>
              <a:effectLst/>
              <a:uLnTx/>
              <a:uFillTx/>
              <a:latin typeface="Helvetica Neue Thin"/>
              <a:ea typeface="Helvetica Neue Thin"/>
            </a:endParaRPr>
          </a:p>
        </p:txBody>
      </p:sp>
      <p:grpSp>
        <p:nvGrpSpPr>
          <p:cNvPr id="71" name="Group 70">
            <a:extLst>
              <a:ext uri="{FF2B5EF4-FFF2-40B4-BE49-F238E27FC236}">
                <a16:creationId xmlns:a16="http://schemas.microsoft.com/office/drawing/2014/main" id="{76376734-1542-CE43-A4D6-2D063AC1F864}"/>
              </a:ext>
            </a:extLst>
          </p:cNvPr>
          <p:cNvGrpSpPr/>
          <p:nvPr/>
        </p:nvGrpSpPr>
        <p:grpSpPr>
          <a:xfrm>
            <a:off x="3506683" y="2203399"/>
            <a:ext cx="892219" cy="700078"/>
            <a:chOff x="3853929" y="4779168"/>
            <a:chExt cx="1268933" cy="995667"/>
          </a:xfrm>
        </p:grpSpPr>
        <p:grpSp>
          <p:nvGrpSpPr>
            <p:cNvPr id="72" name="Group 24">
              <a:extLst>
                <a:ext uri="{FF2B5EF4-FFF2-40B4-BE49-F238E27FC236}">
                  <a16:creationId xmlns:a16="http://schemas.microsoft.com/office/drawing/2014/main" id="{CF9FC02E-01AD-DA40-BD1F-CEB26B42EDB4}"/>
                </a:ext>
              </a:extLst>
            </p:cNvPr>
            <p:cNvGrpSpPr/>
            <p:nvPr/>
          </p:nvGrpSpPr>
          <p:grpSpPr>
            <a:xfrm>
              <a:off x="3853929" y="5393834"/>
              <a:ext cx="1230699" cy="381001"/>
              <a:chOff x="0" y="0"/>
              <a:chExt cx="1230696" cy="381000"/>
            </a:xfrm>
          </p:grpSpPr>
          <p:sp>
            <p:nvSpPr>
              <p:cNvPr id="78" name="Shape 22">
                <a:extLst>
                  <a:ext uri="{FF2B5EF4-FFF2-40B4-BE49-F238E27FC236}">
                    <a16:creationId xmlns:a16="http://schemas.microsoft.com/office/drawing/2014/main" id="{C4BA4625-E6A6-204C-82CD-3B8A17C4E84A}"/>
                  </a:ext>
                </a:extLst>
              </p:cNvPr>
              <p:cNvSpPr/>
              <p:nvPr/>
            </p:nvSpPr>
            <p:spPr>
              <a:xfrm>
                <a:off x="0" y="0"/>
                <a:ext cx="705319" cy="3810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6173" y="21600"/>
                    </a:lnTo>
                    <a:lnTo>
                      <a:pt x="11333" y="21600"/>
                    </a:lnTo>
                    <a:lnTo>
                      <a:pt x="15466" y="21600"/>
                    </a:lnTo>
                    <a:lnTo>
                      <a:pt x="16440" y="21600"/>
                    </a:lnTo>
                    <a:lnTo>
                      <a:pt x="21600" y="21600"/>
                    </a:lnTo>
                    <a:lnTo>
                      <a:pt x="21600" y="0"/>
                    </a:lnTo>
                    <a:lnTo>
                      <a:pt x="16440" y="0"/>
                    </a:lnTo>
                    <a:lnTo>
                      <a:pt x="15466" y="0"/>
                    </a:lnTo>
                    <a:lnTo>
                      <a:pt x="11333" y="0"/>
                    </a:lnTo>
                    <a:lnTo>
                      <a:pt x="10267" y="0"/>
                    </a:lnTo>
                    <a:lnTo>
                      <a:pt x="6173" y="0"/>
                    </a:lnTo>
                    <a:lnTo>
                      <a:pt x="5199" y="0"/>
                    </a:lnTo>
                    <a:lnTo>
                      <a:pt x="0" y="0"/>
                    </a:lnTo>
                    <a:close/>
                    <a:moveTo>
                      <a:pt x="1079" y="1611"/>
                    </a:moveTo>
                    <a:lnTo>
                      <a:pt x="2471" y="1611"/>
                    </a:lnTo>
                    <a:lnTo>
                      <a:pt x="2471" y="4188"/>
                    </a:lnTo>
                    <a:lnTo>
                      <a:pt x="1079" y="4188"/>
                    </a:lnTo>
                    <a:lnTo>
                      <a:pt x="1079" y="1611"/>
                    </a:lnTo>
                    <a:close/>
                    <a:moveTo>
                      <a:pt x="3689" y="1611"/>
                    </a:moveTo>
                    <a:lnTo>
                      <a:pt x="5081" y="1611"/>
                    </a:lnTo>
                    <a:lnTo>
                      <a:pt x="5081" y="4188"/>
                    </a:lnTo>
                    <a:lnTo>
                      <a:pt x="3689" y="4188"/>
                    </a:lnTo>
                    <a:lnTo>
                      <a:pt x="3689" y="1611"/>
                    </a:lnTo>
                    <a:close/>
                    <a:moveTo>
                      <a:pt x="6239" y="1611"/>
                    </a:moveTo>
                    <a:lnTo>
                      <a:pt x="7631" y="1611"/>
                    </a:lnTo>
                    <a:lnTo>
                      <a:pt x="7631" y="4188"/>
                    </a:lnTo>
                    <a:lnTo>
                      <a:pt x="6239" y="4188"/>
                    </a:lnTo>
                    <a:lnTo>
                      <a:pt x="6239" y="1611"/>
                    </a:lnTo>
                    <a:close/>
                    <a:moveTo>
                      <a:pt x="8853" y="1611"/>
                    </a:moveTo>
                    <a:lnTo>
                      <a:pt x="10245" y="1611"/>
                    </a:lnTo>
                    <a:lnTo>
                      <a:pt x="10245" y="4188"/>
                    </a:lnTo>
                    <a:lnTo>
                      <a:pt x="8853" y="4188"/>
                    </a:lnTo>
                    <a:lnTo>
                      <a:pt x="8853" y="1611"/>
                    </a:lnTo>
                    <a:close/>
                    <a:moveTo>
                      <a:pt x="11346" y="1611"/>
                    </a:moveTo>
                    <a:lnTo>
                      <a:pt x="12738" y="1611"/>
                    </a:lnTo>
                    <a:lnTo>
                      <a:pt x="12738" y="4188"/>
                    </a:lnTo>
                    <a:lnTo>
                      <a:pt x="11346" y="4188"/>
                    </a:lnTo>
                    <a:lnTo>
                      <a:pt x="11346" y="1611"/>
                    </a:lnTo>
                    <a:close/>
                    <a:moveTo>
                      <a:pt x="13956" y="1611"/>
                    </a:moveTo>
                    <a:lnTo>
                      <a:pt x="15348" y="1611"/>
                    </a:lnTo>
                    <a:lnTo>
                      <a:pt x="15348" y="4188"/>
                    </a:lnTo>
                    <a:lnTo>
                      <a:pt x="13956" y="4188"/>
                    </a:lnTo>
                    <a:lnTo>
                      <a:pt x="13956" y="1611"/>
                    </a:lnTo>
                    <a:close/>
                    <a:moveTo>
                      <a:pt x="16506" y="1611"/>
                    </a:moveTo>
                    <a:lnTo>
                      <a:pt x="17898" y="1611"/>
                    </a:lnTo>
                    <a:lnTo>
                      <a:pt x="17898" y="4188"/>
                    </a:lnTo>
                    <a:lnTo>
                      <a:pt x="16506" y="4188"/>
                    </a:lnTo>
                    <a:lnTo>
                      <a:pt x="16506" y="1611"/>
                    </a:lnTo>
                    <a:close/>
                    <a:moveTo>
                      <a:pt x="19120" y="1611"/>
                    </a:moveTo>
                    <a:lnTo>
                      <a:pt x="20512" y="1611"/>
                    </a:lnTo>
                    <a:lnTo>
                      <a:pt x="20512" y="4188"/>
                    </a:lnTo>
                    <a:lnTo>
                      <a:pt x="19120" y="4188"/>
                    </a:lnTo>
                    <a:lnTo>
                      <a:pt x="19120" y="1611"/>
                    </a:lnTo>
                    <a:close/>
                    <a:moveTo>
                      <a:pt x="1079" y="6878"/>
                    </a:moveTo>
                    <a:lnTo>
                      <a:pt x="2471" y="6878"/>
                    </a:lnTo>
                    <a:lnTo>
                      <a:pt x="2471" y="9455"/>
                    </a:lnTo>
                    <a:lnTo>
                      <a:pt x="1079" y="9455"/>
                    </a:lnTo>
                    <a:lnTo>
                      <a:pt x="1079" y="6878"/>
                    </a:lnTo>
                    <a:close/>
                    <a:moveTo>
                      <a:pt x="3689" y="6878"/>
                    </a:moveTo>
                    <a:lnTo>
                      <a:pt x="5081" y="6878"/>
                    </a:lnTo>
                    <a:lnTo>
                      <a:pt x="5081" y="9455"/>
                    </a:lnTo>
                    <a:lnTo>
                      <a:pt x="3689" y="9455"/>
                    </a:lnTo>
                    <a:lnTo>
                      <a:pt x="3689" y="6878"/>
                    </a:lnTo>
                    <a:close/>
                    <a:moveTo>
                      <a:pt x="6239" y="6878"/>
                    </a:moveTo>
                    <a:lnTo>
                      <a:pt x="7631" y="6878"/>
                    </a:lnTo>
                    <a:lnTo>
                      <a:pt x="7631" y="9455"/>
                    </a:lnTo>
                    <a:lnTo>
                      <a:pt x="6239" y="9455"/>
                    </a:lnTo>
                    <a:lnTo>
                      <a:pt x="6239" y="6878"/>
                    </a:lnTo>
                    <a:close/>
                    <a:moveTo>
                      <a:pt x="8853" y="6878"/>
                    </a:moveTo>
                    <a:lnTo>
                      <a:pt x="10245" y="6878"/>
                    </a:lnTo>
                    <a:lnTo>
                      <a:pt x="10245" y="9455"/>
                    </a:lnTo>
                    <a:lnTo>
                      <a:pt x="8853" y="9455"/>
                    </a:lnTo>
                    <a:lnTo>
                      <a:pt x="8853" y="6878"/>
                    </a:lnTo>
                    <a:close/>
                    <a:moveTo>
                      <a:pt x="11346" y="6878"/>
                    </a:moveTo>
                    <a:lnTo>
                      <a:pt x="12738" y="6878"/>
                    </a:lnTo>
                    <a:lnTo>
                      <a:pt x="12738" y="9455"/>
                    </a:lnTo>
                    <a:lnTo>
                      <a:pt x="11346" y="9455"/>
                    </a:lnTo>
                    <a:lnTo>
                      <a:pt x="11346" y="6878"/>
                    </a:lnTo>
                    <a:close/>
                    <a:moveTo>
                      <a:pt x="13956" y="6878"/>
                    </a:moveTo>
                    <a:lnTo>
                      <a:pt x="15348" y="6878"/>
                    </a:lnTo>
                    <a:lnTo>
                      <a:pt x="15348" y="9455"/>
                    </a:lnTo>
                    <a:lnTo>
                      <a:pt x="13956" y="9455"/>
                    </a:lnTo>
                    <a:lnTo>
                      <a:pt x="13956" y="6878"/>
                    </a:lnTo>
                    <a:close/>
                    <a:moveTo>
                      <a:pt x="16506" y="6878"/>
                    </a:moveTo>
                    <a:lnTo>
                      <a:pt x="17898" y="6878"/>
                    </a:lnTo>
                    <a:lnTo>
                      <a:pt x="17898" y="9455"/>
                    </a:lnTo>
                    <a:lnTo>
                      <a:pt x="16506" y="9455"/>
                    </a:lnTo>
                    <a:lnTo>
                      <a:pt x="16506" y="6878"/>
                    </a:lnTo>
                    <a:close/>
                    <a:moveTo>
                      <a:pt x="19120" y="6878"/>
                    </a:moveTo>
                    <a:lnTo>
                      <a:pt x="20512" y="6878"/>
                    </a:lnTo>
                    <a:lnTo>
                      <a:pt x="20512" y="9455"/>
                    </a:lnTo>
                    <a:lnTo>
                      <a:pt x="19120" y="9455"/>
                    </a:lnTo>
                    <a:lnTo>
                      <a:pt x="19120" y="6878"/>
                    </a:lnTo>
                    <a:close/>
                    <a:moveTo>
                      <a:pt x="1079" y="12145"/>
                    </a:moveTo>
                    <a:lnTo>
                      <a:pt x="2471" y="12145"/>
                    </a:lnTo>
                    <a:lnTo>
                      <a:pt x="2471" y="14738"/>
                    </a:lnTo>
                    <a:lnTo>
                      <a:pt x="1079" y="14738"/>
                    </a:lnTo>
                    <a:lnTo>
                      <a:pt x="1079" y="12145"/>
                    </a:lnTo>
                    <a:close/>
                    <a:moveTo>
                      <a:pt x="3689" y="12145"/>
                    </a:moveTo>
                    <a:lnTo>
                      <a:pt x="5081" y="12145"/>
                    </a:lnTo>
                    <a:lnTo>
                      <a:pt x="5081" y="14738"/>
                    </a:lnTo>
                    <a:lnTo>
                      <a:pt x="3689" y="14738"/>
                    </a:lnTo>
                    <a:lnTo>
                      <a:pt x="3689" y="12145"/>
                    </a:lnTo>
                    <a:close/>
                    <a:moveTo>
                      <a:pt x="6239" y="12145"/>
                    </a:moveTo>
                    <a:lnTo>
                      <a:pt x="7631" y="12145"/>
                    </a:lnTo>
                    <a:lnTo>
                      <a:pt x="7631" y="14738"/>
                    </a:lnTo>
                    <a:lnTo>
                      <a:pt x="6239" y="14738"/>
                    </a:lnTo>
                    <a:lnTo>
                      <a:pt x="6239" y="12145"/>
                    </a:lnTo>
                    <a:close/>
                    <a:moveTo>
                      <a:pt x="8853" y="12145"/>
                    </a:moveTo>
                    <a:lnTo>
                      <a:pt x="10245" y="12145"/>
                    </a:lnTo>
                    <a:lnTo>
                      <a:pt x="10245" y="14738"/>
                    </a:lnTo>
                    <a:lnTo>
                      <a:pt x="8853" y="14738"/>
                    </a:lnTo>
                    <a:lnTo>
                      <a:pt x="8853" y="12145"/>
                    </a:lnTo>
                    <a:close/>
                    <a:moveTo>
                      <a:pt x="11346" y="12145"/>
                    </a:moveTo>
                    <a:lnTo>
                      <a:pt x="12738" y="12145"/>
                    </a:lnTo>
                    <a:lnTo>
                      <a:pt x="12738" y="14738"/>
                    </a:lnTo>
                    <a:lnTo>
                      <a:pt x="11346" y="14738"/>
                    </a:lnTo>
                    <a:lnTo>
                      <a:pt x="11346" y="12145"/>
                    </a:lnTo>
                    <a:close/>
                    <a:moveTo>
                      <a:pt x="13956" y="12145"/>
                    </a:moveTo>
                    <a:lnTo>
                      <a:pt x="15348" y="12145"/>
                    </a:lnTo>
                    <a:lnTo>
                      <a:pt x="15348" y="14738"/>
                    </a:lnTo>
                    <a:lnTo>
                      <a:pt x="13956" y="14738"/>
                    </a:lnTo>
                    <a:lnTo>
                      <a:pt x="13956" y="12145"/>
                    </a:lnTo>
                    <a:close/>
                    <a:moveTo>
                      <a:pt x="16506" y="12145"/>
                    </a:moveTo>
                    <a:lnTo>
                      <a:pt x="17898" y="12145"/>
                    </a:lnTo>
                    <a:lnTo>
                      <a:pt x="17898" y="14738"/>
                    </a:lnTo>
                    <a:lnTo>
                      <a:pt x="16506" y="14738"/>
                    </a:lnTo>
                    <a:lnTo>
                      <a:pt x="16506" y="12145"/>
                    </a:lnTo>
                    <a:close/>
                    <a:moveTo>
                      <a:pt x="19120" y="12145"/>
                    </a:moveTo>
                    <a:lnTo>
                      <a:pt x="20512" y="12145"/>
                    </a:lnTo>
                    <a:lnTo>
                      <a:pt x="20512" y="14738"/>
                    </a:lnTo>
                    <a:lnTo>
                      <a:pt x="19120" y="14738"/>
                    </a:lnTo>
                    <a:lnTo>
                      <a:pt x="19120" y="12145"/>
                    </a:lnTo>
                    <a:close/>
                    <a:moveTo>
                      <a:pt x="1079" y="17428"/>
                    </a:moveTo>
                    <a:lnTo>
                      <a:pt x="2471" y="17428"/>
                    </a:lnTo>
                    <a:lnTo>
                      <a:pt x="2471" y="20005"/>
                    </a:lnTo>
                    <a:lnTo>
                      <a:pt x="1079" y="20005"/>
                    </a:lnTo>
                    <a:lnTo>
                      <a:pt x="1079" y="17428"/>
                    </a:lnTo>
                    <a:close/>
                    <a:moveTo>
                      <a:pt x="3689" y="17428"/>
                    </a:moveTo>
                    <a:lnTo>
                      <a:pt x="5081" y="17428"/>
                    </a:lnTo>
                    <a:lnTo>
                      <a:pt x="5081" y="20005"/>
                    </a:lnTo>
                    <a:lnTo>
                      <a:pt x="3689" y="20005"/>
                    </a:lnTo>
                    <a:lnTo>
                      <a:pt x="3689" y="17428"/>
                    </a:lnTo>
                    <a:close/>
                    <a:moveTo>
                      <a:pt x="6239" y="17428"/>
                    </a:moveTo>
                    <a:lnTo>
                      <a:pt x="7631" y="17428"/>
                    </a:lnTo>
                    <a:lnTo>
                      <a:pt x="7631" y="20005"/>
                    </a:lnTo>
                    <a:lnTo>
                      <a:pt x="6239" y="20005"/>
                    </a:lnTo>
                    <a:lnTo>
                      <a:pt x="6239" y="17428"/>
                    </a:lnTo>
                    <a:close/>
                    <a:moveTo>
                      <a:pt x="8853" y="17428"/>
                    </a:moveTo>
                    <a:lnTo>
                      <a:pt x="10245" y="17428"/>
                    </a:lnTo>
                    <a:lnTo>
                      <a:pt x="10245" y="20005"/>
                    </a:lnTo>
                    <a:lnTo>
                      <a:pt x="8853" y="20005"/>
                    </a:lnTo>
                    <a:lnTo>
                      <a:pt x="8853" y="17428"/>
                    </a:lnTo>
                    <a:close/>
                    <a:moveTo>
                      <a:pt x="11346" y="17428"/>
                    </a:moveTo>
                    <a:lnTo>
                      <a:pt x="12738" y="17428"/>
                    </a:lnTo>
                    <a:lnTo>
                      <a:pt x="12738" y="20005"/>
                    </a:lnTo>
                    <a:lnTo>
                      <a:pt x="11346" y="20005"/>
                    </a:lnTo>
                    <a:lnTo>
                      <a:pt x="11346" y="17428"/>
                    </a:lnTo>
                    <a:close/>
                    <a:moveTo>
                      <a:pt x="13956" y="17428"/>
                    </a:moveTo>
                    <a:lnTo>
                      <a:pt x="15348" y="17428"/>
                    </a:lnTo>
                    <a:lnTo>
                      <a:pt x="15348" y="20005"/>
                    </a:lnTo>
                    <a:lnTo>
                      <a:pt x="13956" y="20005"/>
                    </a:lnTo>
                    <a:lnTo>
                      <a:pt x="13956" y="17428"/>
                    </a:lnTo>
                    <a:close/>
                    <a:moveTo>
                      <a:pt x="16506" y="17428"/>
                    </a:moveTo>
                    <a:lnTo>
                      <a:pt x="17898" y="17428"/>
                    </a:lnTo>
                    <a:lnTo>
                      <a:pt x="17898" y="20005"/>
                    </a:lnTo>
                    <a:lnTo>
                      <a:pt x="16506" y="20005"/>
                    </a:lnTo>
                    <a:lnTo>
                      <a:pt x="16506" y="17428"/>
                    </a:lnTo>
                    <a:close/>
                    <a:moveTo>
                      <a:pt x="19120" y="17428"/>
                    </a:moveTo>
                    <a:lnTo>
                      <a:pt x="20512" y="17428"/>
                    </a:lnTo>
                    <a:lnTo>
                      <a:pt x="20512" y="20005"/>
                    </a:lnTo>
                    <a:lnTo>
                      <a:pt x="19120" y="20005"/>
                    </a:lnTo>
                    <a:lnTo>
                      <a:pt x="19120" y="17428"/>
                    </a:lnTo>
                    <a:close/>
                  </a:path>
                </a:pathLst>
              </a:custGeom>
              <a:solidFill>
                <a:srgbClr val="999999"/>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dirty="0">
                  <a:ln>
                    <a:noFill/>
                  </a:ln>
                  <a:solidFill>
                    <a:srgbClr val="333333"/>
                  </a:solidFill>
                  <a:effectLst/>
                  <a:uLnTx/>
                  <a:uFillTx/>
                  <a:latin typeface="Helvetica Neue Thin"/>
                  <a:ea typeface="Helvetica Neue Thin"/>
                </a:endParaRPr>
              </a:p>
            </p:txBody>
          </p:sp>
          <p:sp>
            <p:nvSpPr>
              <p:cNvPr id="79" name="Shape 23">
                <a:extLst>
                  <a:ext uri="{FF2B5EF4-FFF2-40B4-BE49-F238E27FC236}">
                    <a16:creationId xmlns:a16="http://schemas.microsoft.com/office/drawing/2014/main" id="{B535DC5D-2334-9347-845E-9B6955BFF6F2}"/>
                  </a:ext>
                </a:extLst>
              </p:cNvPr>
              <p:cNvSpPr/>
              <p:nvPr/>
            </p:nvSpPr>
            <p:spPr>
              <a:xfrm flipH="1">
                <a:off x="723502" y="0"/>
                <a:ext cx="507195" cy="381001"/>
              </a:xfrm>
              <a:custGeom>
                <a:avLst/>
                <a:gdLst/>
                <a:ahLst/>
                <a:cxnLst>
                  <a:cxn ang="0">
                    <a:pos x="wd2" y="hd2"/>
                  </a:cxn>
                  <a:cxn ang="5400000">
                    <a:pos x="wd2" y="hd2"/>
                  </a:cxn>
                  <a:cxn ang="10800000">
                    <a:pos x="wd2" y="hd2"/>
                  </a:cxn>
                  <a:cxn ang="16200000">
                    <a:pos x="wd2" y="hd2"/>
                  </a:cxn>
                </a:cxnLst>
                <a:rect l="0" t="0" r="r" b="b"/>
                <a:pathLst>
                  <a:path w="21600" h="21600" extrusionOk="0">
                    <a:moveTo>
                      <a:pt x="14377" y="10069"/>
                    </a:moveTo>
                    <a:cubicBezTo>
                      <a:pt x="13591" y="10069"/>
                      <a:pt x="12956" y="9222"/>
                      <a:pt x="12956" y="8178"/>
                    </a:cubicBezTo>
                    <a:cubicBezTo>
                      <a:pt x="12956" y="7133"/>
                      <a:pt x="13591" y="6286"/>
                      <a:pt x="14377" y="6286"/>
                    </a:cubicBezTo>
                    <a:cubicBezTo>
                      <a:pt x="15161" y="6286"/>
                      <a:pt x="15797" y="7133"/>
                      <a:pt x="15797" y="8178"/>
                    </a:cubicBezTo>
                    <a:cubicBezTo>
                      <a:pt x="15797" y="9222"/>
                      <a:pt x="15161" y="10069"/>
                      <a:pt x="14377" y="10069"/>
                    </a:cubicBezTo>
                    <a:close/>
                    <a:moveTo>
                      <a:pt x="9355" y="17542"/>
                    </a:moveTo>
                    <a:lnTo>
                      <a:pt x="6514" y="17542"/>
                    </a:lnTo>
                    <a:lnTo>
                      <a:pt x="6514" y="13759"/>
                    </a:lnTo>
                    <a:lnTo>
                      <a:pt x="9355" y="13759"/>
                    </a:lnTo>
                    <a:cubicBezTo>
                      <a:pt x="9355" y="13759"/>
                      <a:pt x="9355" y="17542"/>
                      <a:pt x="9355" y="17542"/>
                    </a:cubicBezTo>
                    <a:close/>
                    <a:moveTo>
                      <a:pt x="4885" y="17542"/>
                    </a:moveTo>
                    <a:lnTo>
                      <a:pt x="2045" y="17542"/>
                    </a:lnTo>
                    <a:lnTo>
                      <a:pt x="2045" y="13759"/>
                    </a:lnTo>
                    <a:lnTo>
                      <a:pt x="4885" y="13759"/>
                    </a:lnTo>
                    <a:cubicBezTo>
                      <a:pt x="4885" y="13759"/>
                      <a:pt x="4885" y="17542"/>
                      <a:pt x="4885" y="17542"/>
                    </a:cubicBezTo>
                    <a:close/>
                    <a:moveTo>
                      <a:pt x="14377" y="1737"/>
                    </a:moveTo>
                    <a:lnTo>
                      <a:pt x="7198" y="11684"/>
                    </a:lnTo>
                    <a:lnTo>
                      <a:pt x="624" y="11684"/>
                    </a:lnTo>
                    <a:lnTo>
                      <a:pt x="624" y="21600"/>
                    </a:lnTo>
                    <a:lnTo>
                      <a:pt x="12488" y="21600"/>
                    </a:lnTo>
                    <a:lnTo>
                      <a:pt x="12488" y="13750"/>
                    </a:lnTo>
                    <a:lnTo>
                      <a:pt x="16265" y="13750"/>
                    </a:lnTo>
                    <a:lnTo>
                      <a:pt x="16265" y="21600"/>
                    </a:lnTo>
                    <a:lnTo>
                      <a:pt x="20961" y="21600"/>
                    </a:lnTo>
                    <a:lnTo>
                      <a:pt x="20961" y="11747"/>
                    </a:lnTo>
                    <a:lnTo>
                      <a:pt x="21600" y="11747"/>
                    </a:lnTo>
                    <a:cubicBezTo>
                      <a:pt x="21600" y="11747"/>
                      <a:pt x="14377" y="1737"/>
                      <a:pt x="14377" y="1737"/>
                    </a:cubicBezTo>
                    <a:close/>
                    <a:moveTo>
                      <a:pt x="21585" y="9988"/>
                    </a:moveTo>
                    <a:lnTo>
                      <a:pt x="21585" y="10640"/>
                    </a:lnTo>
                    <a:lnTo>
                      <a:pt x="14376" y="652"/>
                    </a:lnTo>
                    <a:lnTo>
                      <a:pt x="6905" y="11004"/>
                    </a:lnTo>
                    <a:lnTo>
                      <a:pt x="0" y="11004"/>
                    </a:lnTo>
                    <a:lnTo>
                      <a:pt x="4124" y="5099"/>
                    </a:lnTo>
                    <a:lnTo>
                      <a:pt x="10696" y="5099"/>
                    </a:lnTo>
                    <a:lnTo>
                      <a:pt x="14376" y="0"/>
                    </a:lnTo>
                    <a:cubicBezTo>
                      <a:pt x="14376" y="0"/>
                      <a:pt x="21585" y="9988"/>
                      <a:pt x="21585" y="9988"/>
                    </a:cubicBezTo>
                    <a:close/>
                  </a:path>
                </a:pathLst>
              </a:custGeom>
              <a:solidFill>
                <a:srgbClr val="999999"/>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dirty="0">
                  <a:ln>
                    <a:noFill/>
                  </a:ln>
                  <a:solidFill>
                    <a:srgbClr val="333333"/>
                  </a:solidFill>
                  <a:effectLst/>
                  <a:uLnTx/>
                  <a:uFillTx/>
                  <a:latin typeface="Helvetica Neue Thin"/>
                  <a:ea typeface="Helvetica Neue Thin"/>
                </a:endParaRPr>
              </a:p>
            </p:txBody>
          </p:sp>
        </p:grpSp>
        <p:pic>
          <p:nvPicPr>
            <p:cNvPr id="73" name="Picture 72">
              <a:extLst>
                <a:ext uri="{FF2B5EF4-FFF2-40B4-BE49-F238E27FC236}">
                  <a16:creationId xmlns:a16="http://schemas.microsoft.com/office/drawing/2014/main" id="{789C7C93-5E3F-2E40-B09A-75049F12150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915700" y="5011616"/>
              <a:ext cx="334192" cy="116971"/>
            </a:xfrm>
            <a:prstGeom prst="rect">
              <a:avLst/>
            </a:prstGeom>
          </p:spPr>
        </p:pic>
        <p:pic>
          <p:nvPicPr>
            <p:cNvPr id="74" name="Picture 73">
              <a:extLst>
                <a:ext uri="{FF2B5EF4-FFF2-40B4-BE49-F238E27FC236}">
                  <a16:creationId xmlns:a16="http://schemas.microsoft.com/office/drawing/2014/main" id="{673E1BE7-1134-0248-8A9B-4FB5A1D41F0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410337" y="4779168"/>
              <a:ext cx="334192" cy="116971"/>
            </a:xfrm>
            <a:prstGeom prst="rect">
              <a:avLst/>
            </a:prstGeom>
          </p:spPr>
        </p:pic>
        <p:pic>
          <p:nvPicPr>
            <p:cNvPr id="75" name="Picture 74">
              <a:extLst>
                <a:ext uri="{FF2B5EF4-FFF2-40B4-BE49-F238E27FC236}">
                  <a16:creationId xmlns:a16="http://schemas.microsoft.com/office/drawing/2014/main" id="{32441D18-D5D6-EF46-AD88-E9371BD13BA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515554" y="5093189"/>
              <a:ext cx="334192" cy="116971"/>
            </a:xfrm>
            <a:prstGeom prst="rect">
              <a:avLst/>
            </a:prstGeom>
          </p:spPr>
        </p:pic>
        <p:pic>
          <p:nvPicPr>
            <p:cNvPr id="76" name="Picture 75">
              <a:extLst>
                <a:ext uri="{FF2B5EF4-FFF2-40B4-BE49-F238E27FC236}">
                  <a16:creationId xmlns:a16="http://schemas.microsoft.com/office/drawing/2014/main" id="{7D289230-1EB3-3444-8A68-27673EA5F58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788670" y="4876238"/>
              <a:ext cx="334192" cy="116971"/>
            </a:xfrm>
            <a:prstGeom prst="rect">
              <a:avLst/>
            </a:prstGeom>
          </p:spPr>
        </p:pic>
        <p:pic>
          <p:nvPicPr>
            <p:cNvPr id="77" name="Picture 76">
              <a:extLst>
                <a:ext uri="{FF2B5EF4-FFF2-40B4-BE49-F238E27FC236}">
                  <a16:creationId xmlns:a16="http://schemas.microsoft.com/office/drawing/2014/main" id="{D4C80DD5-AC36-9F44-B6B1-DAC1A4C5674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534108" y="5112423"/>
              <a:ext cx="334192" cy="116971"/>
            </a:xfrm>
            <a:prstGeom prst="rect">
              <a:avLst/>
            </a:prstGeom>
          </p:spPr>
        </p:pic>
      </p:grpSp>
      <p:grpSp>
        <p:nvGrpSpPr>
          <p:cNvPr id="80" name="Group 79">
            <a:extLst>
              <a:ext uri="{FF2B5EF4-FFF2-40B4-BE49-F238E27FC236}">
                <a16:creationId xmlns:a16="http://schemas.microsoft.com/office/drawing/2014/main" id="{55B5B6EB-1DBF-4146-A308-FAACB58A03BF}"/>
              </a:ext>
            </a:extLst>
          </p:cNvPr>
          <p:cNvGrpSpPr/>
          <p:nvPr/>
        </p:nvGrpSpPr>
        <p:grpSpPr>
          <a:xfrm>
            <a:off x="6486043" y="1533627"/>
            <a:ext cx="1628573" cy="1369850"/>
            <a:chOff x="6305935" y="3826604"/>
            <a:chExt cx="2316192" cy="1948231"/>
          </a:xfrm>
        </p:grpSpPr>
        <p:grpSp>
          <p:nvGrpSpPr>
            <p:cNvPr id="81" name="Group 32">
              <a:extLst>
                <a:ext uri="{FF2B5EF4-FFF2-40B4-BE49-F238E27FC236}">
                  <a16:creationId xmlns:a16="http://schemas.microsoft.com/office/drawing/2014/main" id="{A61F9A54-E0B8-1748-99CF-4788F24CF6C5}"/>
                </a:ext>
              </a:extLst>
            </p:cNvPr>
            <p:cNvGrpSpPr/>
            <p:nvPr/>
          </p:nvGrpSpPr>
          <p:grpSpPr>
            <a:xfrm>
              <a:off x="6305935" y="4377834"/>
              <a:ext cx="1612103" cy="1397001"/>
              <a:chOff x="0" y="0"/>
              <a:chExt cx="1612101" cy="1396999"/>
            </a:xfrm>
          </p:grpSpPr>
          <p:sp>
            <p:nvSpPr>
              <p:cNvPr id="91" name="Shape 29">
                <a:extLst>
                  <a:ext uri="{FF2B5EF4-FFF2-40B4-BE49-F238E27FC236}">
                    <a16:creationId xmlns:a16="http://schemas.microsoft.com/office/drawing/2014/main" id="{C7BEF736-52EE-DF4D-A1A8-7D76959A839C}"/>
                  </a:ext>
                </a:extLst>
              </p:cNvPr>
              <p:cNvSpPr/>
              <p:nvPr/>
            </p:nvSpPr>
            <p:spPr>
              <a:xfrm>
                <a:off x="313657" y="0"/>
                <a:ext cx="484624" cy="1397000"/>
              </a:xfrm>
              <a:custGeom>
                <a:avLst/>
                <a:gdLst/>
                <a:ahLst/>
                <a:cxnLst>
                  <a:cxn ang="0">
                    <a:pos x="wd2" y="hd2"/>
                  </a:cxn>
                  <a:cxn ang="5400000">
                    <a:pos x="wd2" y="hd2"/>
                  </a:cxn>
                  <a:cxn ang="10800000">
                    <a:pos x="wd2" y="hd2"/>
                  </a:cxn>
                  <a:cxn ang="16200000">
                    <a:pos x="wd2" y="hd2"/>
                  </a:cxn>
                </a:cxnLst>
                <a:rect l="0" t="0" r="r" b="b"/>
                <a:pathLst>
                  <a:path w="21600" h="21600" extrusionOk="0">
                    <a:moveTo>
                      <a:pt x="32" y="0"/>
                    </a:moveTo>
                    <a:lnTo>
                      <a:pt x="0" y="9522"/>
                    </a:lnTo>
                    <a:lnTo>
                      <a:pt x="4948" y="9522"/>
                    </a:lnTo>
                    <a:lnTo>
                      <a:pt x="4980" y="21600"/>
                    </a:lnTo>
                    <a:lnTo>
                      <a:pt x="21600" y="21600"/>
                    </a:lnTo>
                    <a:cubicBezTo>
                      <a:pt x="21600" y="18953"/>
                      <a:pt x="21600" y="16313"/>
                      <a:pt x="21600" y="13665"/>
                    </a:cubicBezTo>
                    <a:cubicBezTo>
                      <a:pt x="21600" y="11055"/>
                      <a:pt x="21600" y="8438"/>
                      <a:pt x="21600" y="5828"/>
                    </a:cubicBezTo>
                    <a:lnTo>
                      <a:pt x="32" y="0"/>
                    </a:lnTo>
                    <a:close/>
                    <a:moveTo>
                      <a:pt x="4518" y="3663"/>
                    </a:moveTo>
                    <a:lnTo>
                      <a:pt x="8703" y="3663"/>
                    </a:lnTo>
                    <a:lnTo>
                      <a:pt x="8703" y="5128"/>
                    </a:lnTo>
                    <a:lnTo>
                      <a:pt x="4518" y="5128"/>
                    </a:lnTo>
                    <a:lnTo>
                      <a:pt x="4518" y="3663"/>
                    </a:lnTo>
                    <a:close/>
                    <a:moveTo>
                      <a:pt x="4518" y="6438"/>
                    </a:moveTo>
                    <a:lnTo>
                      <a:pt x="8703" y="6438"/>
                    </a:lnTo>
                    <a:lnTo>
                      <a:pt x="8703" y="7886"/>
                    </a:lnTo>
                    <a:lnTo>
                      <a:pt x="4518" y="7886"/>
                    </a:lnTo>
                    <a:lnTo>
                      <a:pt x="4518" y="6438"/>
                    </a:lnTo>
                    <a:close/>
                    <a:moveTo>
                      <a:pt x="12919" y="6438"/>
                    </a:moveTo>
                    <a:lnTo>
                      <a:pt x="17104" y="6438"/>
                    </a:lnTo>
                    <a:lnTo>
                      <a:pt x="17104" y="7886"/>
                    </a:lnTo>
                    <a:lnTo>
                      <a:pt x="12919" y="7886"/>
                    </a:lnTo>
                    <a:lnTo>
                      <a:pt x="12919" y="6438"/>
                    </a:lnTo>
                    <a:close/>
                  </a:path>
                </a:pathLst>
              </a:custGeom>
              <a:solidFill>
                <a:srgbClr val="3197E0"/>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dirty="0">
                  <a:ln>
                    <a:noFill/>
                  </a:ln>
                  <a:solidFill>
                    <a:srgbClr val="333333"/>
                  </a:solidFill>
                  <a:effectLst/>
                  <a:uLnTx/>
                  <a:uFillTx/>
                  <a:latin typeface="Helvetica Neue Thin"/>
                  <a:ea typeface="Helvetica Neue Thin"/>
                </a:endParaRPr>
              </a:p>
            </p:txBody>
          </p:sp>
          <p:sp>
            <p:nvSpPr>
              <p:cNvPr id="92" name="Shape 30">
                <a:extLst>
                  <a:ext uri="{FF2B5EF4-FFF2-40B4-BE49-F238E27FC236}">
                    <a16:creationId xmlns:a16="http://schemas.microsoft.com/office/drawing/2014/main" id="{27ED1CDF-2848-BE40-AE1E-3FCCC57B25BD}"/>
                  </a:ext>
                </a:extLst>
              </p:cNvPr>
              <p:cNvSpPr/>
              <p:nvPr/>
            </p:nvSpPr>
            <p:spPr>
              <a:xfrm>
                <a:off x="0" y="648068"/>
                <a:ext cx="392407" cy="74893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3769" y="1806"/>
                    </a:moveTo>
                    <a:lnTo>
                      <a:pt x="8640" y="1806"/>
                    </a:lnTo>
                    <a:lnTo>
                      <a:pt x="8640" y="4358"/>
                    </a:lnTo>
                    <a:lnTo>
                      <a:pt x="3769" y="4358"/>
                    </a:lnTo>
                    <a:lnTo>
                      <a:pt x="3769" y="1806"/>
                    </a:lnTo>
                    <a:close/>
                    <a:moveTo>
                      <a:pt x="12918" y="1806"/>
                    </a:moveTo>
                    <a:lnTo>
                      <a:pt x="17788" y="1806"/>
                    </a:lnTo>
                    <a:lnTo>
                      <a:pt x="17788" y="4358"/>
                    </a:lnTo>
                    <a:lnTo>
                      <a:pt x="12918" y="4358"/>
                    </a:lnTo>
                    <a:lnTo>
                      <a:pt x="12918" y="1806"/>
                    </a:lnTo>
                    <a:close/>
                    <a:moveTo>
                      <a:pt x="3769" y="7020"/>
                    </a:moveTo>
                    <a:lnTo>
                      <a:pt x="8640" y="7020"/>
                    </a:lnTo>
                    <a:lnTo>
                      <a:pt x="8640" y="9572"/>
                    </a:lnTo>
                    <a:lnTo>
                      <a:pt x="3769" y="9572"/>
                    </a:lnTo>
                    <a:lnTo>
                      <a:pt x="3769" y="7020"/>
                    </a:lnTo>
                    <a:close/>
                    <a:moveTo>
                      <a:pt x="12918" y="7020"/>
                    </a:moveTo>
                    <a:lnTo>
                      <a:pt x="17788" y="7020"/>
                    </a:lnTo>
                    <a:lnTo>
                      <a:pt x="17788" y="9572"/>
                    </a:lnTo>
                    <a:lnTo>
                      <a:pt x="12918" y="9572"/>
                    </a:lnTo>
                    <a:lnTo>
                      <a:pt x="12918" y="7020"/>
                    </a:lnTo>
                    <a:close/>
                    <a:moveTo>
                      <a:pt x="3769" y="12235"/>
                    </a:moveTo>
                    <a:lnTo>
                      <a:pt x="8640" y="12235"/>
                    </a:lnTo>
                    <a:lnTo>
                      <a:pt x="8640" y="14810"/>
                    </a:lnTo>
                    <a:lnTo>
                      <a:pt x="3769" y="14810"/>
                    </a:lnTo>
                    <a:lnTo>
                      <a:pt x="3769" y="12235"/>
                    </a:lnTo>
                    <a:close/>
                    <a:moveTo>
                      <a:pt x="12918" y="12235"/>
                    </a:moveTo>
                    <a:lnTo>
                      <a:pt x="17788" y="12235"/>
                    </a:lnTo>
                    <a:lnTo>
                      <a:pt x="17788" y="14810"/>
                    </a:lnTo>
                    <a:lnTo>
                      <a:pt x="12918" y="14810"/>
                    </a:lnTo>
                    <a:lnTo>
                      <a:pt x="12918" y="12235"/>
                    </a:lnTo>
                    <a:close/>
                    <a:moveTo>
                      <a:pt x="3769" y="17472"/>
                    </a:moveTo>
                    <a:lnTo>
                      <a:pt x="8640" y="17472"/>
                    </a:lnTo>
                    <a:lnTo>
                      <a:pt x="8640" y="20024"/>
                    </a:lnTo>
                    <a:lnTo>
                      <a:pt x="3769" y="20024"/>
                    </a:lnTo>
                    <a:lnTo>
                      <a:pt x="3769" y="17472"/>
                    </a:lnTo>
                    <a:close/>
                    <a:moveTo>
                      <a:pt x="12918" y="17472"/>
                    </a:moveTo>
                    <a:lnTo>
                      <a:pt x="17788" y="17472"/>
                    </a:lnTo>
                    <a:lnTo>
                      <a:pt x="17788" y="20024"/>
                    </a:lnTo>
                    <a:lnTo>
                      <a:pt x="12918" y="20024"/>
                    </a:lnTo>
                    <a:lnTo>
                      <a:pt x="12918" y="17472"/>
                    </a:lnTo>
                    <a:close/>
                  </a:path>
                </a:pathLst>
              </a:custGeom>
              <a:solidFill>
                <a:srgbClr val="999999"/>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dirty="0">
                  <a:ln>
                    <a:noFill/>
                  </a:ln>
                  <a:solidFill>
                    <a:srgbClr val="333333"/>
                  </a:solidFill>
                  <a:effectLst/>
                  <a:uLnTx/>
                  <a:uFillTx/>
                  <a:latin typeface="Helvetica Neue Thin"/>
                  <a:ea typeface="Helvetica Neue Thin"/>
                </a:endParaRPr>
              </a:p>
            </p:txBody>
          </p:sp>
          <p:sp>
            <p:nvSpPr>
              <p:cNvPr id="93" name="Shape 31">
                <a:extLst>
                  <a:ext uri="{FF2B5EF4-FFF2-40B4-BE49-F238E27FC236}">
                    <a16:creationId xmlns:a16="http://schemas.microsoft.com/office/drawing/2014/main" id="{BE04FD67-6631-BF40-AD65-F6702BDA6537}"/>
                  </a:ext>
                </a:extLst>
              </p:cNvPr>
              <p:cNvSpPr/>
              <p:nvPr/>
            </p:nvSpPr>
            <p:spPr>
              <a:xfrm>
                <a:off x="808144" y="793074"/>
                <a:ext cx="803958" cy="603926"/>
              </a:xfrm>
              <a:custGeom>
                <a:avLst/>
                <a:gdLst/>
                <a:ahLst/>
                <a:cxnLst>
                  <a:cxn ang="0">
                    <a:pos x="wd2" y="hd2"/>
                  </a:cxn>
                  <a:cxn ang="5400000">
                    <a:pos x="wd2" y="hd2"/>
                  </a:cxn>
                  <a:cxn ang="10800000">
                    <a:pos x="wd2" y="hd2"/>
                  </a:cxn>
                  <a:cxn ang="16200000">
                    <a:pos x="wd2" y="hd2"/>
                  </a:cxn>
                </a:cxnLst>
                <a:rect l="0" t="0" r="r" b="b"/>
                <a:pathLst>
                  <a:path w="21600" h="21600" extrusionOk="0">
                    <a:moveTo>
                      <a:pt x="14377" y="10069"/>
                    </a:moveTo>
                    <a:cubicBezTo>
                      <a:pt x="13591" y="10069"/>
                      <a:pt x="12956" y="9222"/>
                      <a:pt x="12956" y="8178"/>
                    </a:cubicBezTo>
                    <a:cubicBezTo>
                      <a:pt x="12956" y="7133"/>
                      <a:pt x="13591" y="6286"/>
                      <a:pt x="14377" y="6286"/>
                    </a:cubicBezTo>
                    <a:cubicBezTo>
                      <a:pt x="15161" y="6286"/>
                      <a:pt x="15797" y="7133"/>
                      <a:pt x="15797" y="8178"/>
                    </a:cubicBezTo>
                    <a:cubicBezTo>
                      <a:pt x="15797" y="9222"/>
                      <a:pt x="15161" y="10069"/>
                      <a:pt x="14377" y="10069"/>
                    </a:cubicBezTo>
                    <a:close/>
                    <a:moveTo>
                      <a:pt x="9355" y="17542"/>
                    </a:moveTo>
                    <a:lnTo>
                      <a:pt x="6514" y="17542"/>
                    </a:lnTo>
                    <a:lnTo>
                      <a:pt x="6514" y="13759"/>
                    </a:lnTo>
                    <a:lnTo>
                      <a:pt x="9355" y="13759"/>
                    </a:lnTo>
                    <a:cubicBezTo>
                      <a:pt x="9355" y="13759"/>
                      <a:pt x="9355" y="17542"/>
                      <a:pt x="9355" y="17542"/>
                    </a:cubicBezTo>
                    <a:close/>
                    <a:moveTo>
                      <a:pt x="4885" y="17542"/>
                    </a:moveTo>
                    <a:lnTo>
                      <a:pt x="2045" y="17542"/>
                    </a:lnTo>
                    <a:lnTo>
                      <a:pt x="2045" y="13759"/>
                    </a:lnTo>
                    <a:lnTo>
                      <a:pt x="4885" y="13759"/>
                    </a:lnTo>
                    <a:cubicBezTo>
                      <a:pt x="4885" y="13759"/>
                      <a:pt x="4885" y="17542"/>
                      <a:pt x="4885" y="17542"/>
                    </a:cubicBezTo>
                    <a:close/>
                    <a:moveTo>
                      <a:pt x="14377" y="1737"/>
                    </a:moveTo>
                    <a:lnTo>
                      <a:pt x="7198" y="11684"/>
                    </a:lnTo>
                    <a:lnTo>
                      <a:pt x="624" y="11684"/>
                    </a:lnTo>
                    <a:lnTo>
                      <a:pt x="624" y="21600"/>
                    </a:lnTo>
                    <a:lnTo>
                      <a:pt x="12488" y="21600"/>
                    </a:lnTo>
                    <a:lnTo>
                      <a:pt x="12488" y="13750"/>
                    </a:lnTo>
                    <a:lnTo>
                      <a:pt x="16265" y="13750"/>
                    </a:lnTo>
                    <a:lnTo>
                      <a:pt x="16265" y="21600"/>
                    </a:lnTo>
                    <a:lnTo>
                      <a:pt x="20961" y="21600"/>
                    </a:lnTo>
                    <a:lnTo>
                      <a:pt x="20961" y="11747"/>
                    </a:lnTo>
                    <a:lnTo>
                      <a:pt x="21600" y="11747"/>
                    </a:lnTo>
                    <a:cubicBezTo>
                      <a:pt x="21600" y="11747"/>
                      <a:pt x="14377" y="1737"/>
                      <a:pt x="14377" y="1737"/>
                    </a:cubicBezTo>
                    <a:close/>
                    <a:moveTo>
                      <a:pt x="21585" y="9988"/>
                    </a:moveTo>
                    <a:lnTo>
                      <a:pt x="21585" y="10640"/>
                    </a:lnTo>
                    <a:lnTo>
                      <a:pt x="14376" y="652"/>
                    </a:lnTo>
                    <a:lnTo>
                      <a:pt x="6905" y="11004"/>
                    </a:lnTo>
                    <a:lnTo>
                      <a:pt x="0" y="11004"/>
                    </a:lnTo>
                    <a:lnTo>
                      <a:pt x="4124" y="5099"/>
                    </a:lnTo>
                    <a:lnTo>
                      <a:pt x="10696" y="5099"/>
                    </a:lnTo>
                    <a:lnTo>
                      <a:pt x="14376" y="0"/>
                    </a:lnTo>
                    <a:cubicBezTo>
                      <a:pt x="14376" y="0"/>
                      <a:pt x="21585" y="9988"/>
                      <a:pt x="21585" y="9988"/>
                    </a:cubicBezTo>
                    <a:close/>
                  </a:path>
                </a:pathLst>
              </a:custGeom>
              <a:solidFill>
                <a:srgbClr val="999999"/>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dirty="0">
                  <a:ln>
                    <a:noFill/>
                  </a:ln>
                  <a:solidFill>
                    <a:srgbClr val="333333"/>
                  </a:solidFill>
                  <a:effectLst/>
                  <a:uLnTx/>
                  <a:uFillTx/>
                  <a:latin typeface="Helvetica Neue Thin"/>
                  <a:ea typeface="Helvetica Neue Thin"/>
                </a:endParaRPr>
              </a:p>
            </p:txBody>
          </p:sp>
        </p:grpSp>
        <p:pic>
          <p:nvPicPr>
            <p:cNvPr id="82" name="Picture 81">
              <a:extLst>
                <a:ext uri="{FF2B5EF4-FFF2-40B4-BE49-F238E27FC236}">
                  <a16:creationId xmlns:a16="http://schemas.microsoft.com/office/drawing/2014/main" id="{CD48392A-7CF7-1942-8C13-20806D7CAE9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342302" y="4744793"/>
              <a:ext cx="334192" cy="116971"/>
            </a:xfrm>
            <a:prstGeom prst="rect">
              <a:avLst/>
            </a:prstGeom>
          </p:spPr>
        </p:pic>
        <p:pic>
          <p:nvPicPr>
            <p:cNvPr id="83" name="Picture 82">
              <a:extLst>
                <a:ext uri="{FF2B5EF4-FFF2-40B4-BE49-F238E27FC236}">
                  <a16:creationId xmlns:a16="http://schemas.microsoft.com/office/drawing/2014/main" id="{C84D0E81-4255-7E4D-BBCD-9CA5F4A5E50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671762" y="4565127"/>
              <a:ext cx="334192" cy="116971"/>
            </a:xfrm>
            <a:prstGeom prst="rect">
              <a:avLst/>
            </a:prstGeom>
          </p:spPr>
        </p:pic>
        <p:pic>
          <p:nvPicPr>
            <p:cNvPr id="84" name="Picture 83">
              <a:extLst>
                <a:ext uri="{FF2B5EF4-FFF2-40B4-BE49-F238E27FC236}">
                  <a16:creationId xmlns:a16="http://schemas.microsoft.com/office/drawing/2014/main" id="{F7480FA4-9349-9345-9C74-64095DCA334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776979" y="4879148"/>
              <a:ext cx="334192" cy="116971"/>
            </a:xfrm>
            <a:prstGeom prst="rect">
              <a:avLst/>
            </a:prstGeom>
          </p:spPr>
        </p:pic>
        <p:pic>
          <p:nvPicPr>
            <p:cNvPr id="85" name="Picture 84">
              <a:extLst>
                <a:ext uri="{FF2B5EF4-FFF2-40B4-BE49-F238E27FC236}">
                  <a16:creationId xmlns:a16="http://schemas.microsoft.com/office/drawing/2014/main" id="{0562D0BE-D145-5041-B331-B2524AD02E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050095" y="4662197"/>
              <a:ext cx="334192" cy="116971"/>
            </a:xfrm>
            <a:prstGeom prst="rect">
              <a:avLst/>
            </a:prstGeom>
          </p:spPr>
        </p:pic>
        <p:pic>
          <p:nvPicPr>
            <p:cNvPr id="86" name="Picture 85">
              <a:extLst>
                <a:ext uri="{FF2B5EF4-FFF2-40B4-BE49-F238E27FC236}">
                  <a16:creationId xmlns:a16="http://schemas.microsoft.com/office/drawing/2014/main" id="{54E225CF-0730-FA4B-8E43-574C4D4EC28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795533" y="4898382"/>
              <a:ext cx="334192" cy="116971"/>
            </a:xfrm>
            <a:prstGeom prst="rect">
              <a:avLst/>
            </a:prstGeom>
          </p:spPr>
        </p:pic>
        <p:pic>
          <p:nvPicPr>
            <p:cNvPr id="87" name="military_aircraft_vectors.png">
              <a:extLst>
                <a:ext uri="{FF2B5EF4-FFF2-40B4-BE49-F238E27FC236}">
                  <a16:creationId xmlns:a16="http://schemas.microsoft.com/office/drawing/2014/main" id="{7479702A-942F-CE45-B783-DFEC6DAD5769}"/>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rot="21091773">
              <a:off x="6582943" y="4332916"/>
              <a:ext cx="718109" cy="298366"/>
            </a:xfrm>
            <a:prstGeom prst="rect">
              <a:avLst/>
            </a:prstGeom>
            <a:ln w="12700">
              <a:miter lim="400000"/>
            </a:ln>
          </p:spPr>
        </p:pic>
        <p:pic>
          <p:nvPicPr>
            <p:cNvPr id="88" name="pipercub.jpg">
              <a:extLst>
                <a:ext uri="{FF2B5EF4-FFF2-40B4-BE49-F238E27FC236}">
                  <a16:creationId xmlns:a16="http://schemas.microsoft.com/office/drawing/2014/main" id="{19EDBFB7-BFC2-5144-870B-E2C419ADFC88}"/>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flipH="1">
              <a:off x="7747666" y="3826604"/>
              <a:ext cx="874461" cy="386966"/>
            </a:xfrm>
            <a:prstGeom prst="rect">
              <a:avLst/>
            </a:prstGeom>
            <a:ln w="12700">
              <a:miter lim="400000"/>
            </a:ln>
          </p:spPr>
        </p:pic>
        <p:pic>
          <p:nvPicPr>
            <p:cNvPr id="89" name="Picture 88">
              <a:extLst>
                <a:ext uri="{FF2B5EF4-FFF2-40B4-BE49-F238E27FC236}">
                  <a16:creationId xmlns:a16="http://schemas.microsoft.com/office/drawing/2014/main" id="{1A4A7283-6DC0-654D-81DF-C37E705591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079669" y="5630592"/>
              <a:ext cx="334192" cy="116971"/>
            </a:xfrm>
            <a:prstGeom prst="rect">
              <a:avLst/>
            </a:prstGeom>
          </p:spPr>
        </p:pic>
        <p:pic>
          <p:nvPicPr>
            <p:cNvPr id="90" name="Picture 89">
              <a:extLst>
                <a:ext uri="{FF2B5EF4-FFF2-40B4-BE49-F238E27FC236}">
                  <a16:creationId xmlns:a16="http://schemas.microsoft.com/office/drawing/2014/main" id="{1A8D6FC9-76F5-7246-88D2-25952E0D633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154584" y="5050271"/>
              <a:ext cx="334192" cy="116971"/>
            </a:xfrm>
            <a:prstGeom prst="rect">
              <a:avLst/>
            </a:prstGeom>
          </p:spPr>
        </p:pic>
      </p:grpSp>
      <p:grpSp>
        <p:nvGrpSpPr>
          <p:cNvPr id="94" name="Group 93">
            <a:extLst>
              <a:ext uri="{FF2B5EF4-FFF2-40B4-BE49-F238E27FC236}">
                <a16:creationId xmlns:a16="http://schemas.microsoft.com/office/drawing/2014/main" id="{7E731D8E-10E2-974C-8195-1A44B6942443}"/>
              </a:ext>
            </a:extLst>
          </p:cNvPr>
          <p:cNvGrpSpPr/>
          <p:nvPr/>
        </p:nvGrpSpPr>
        <p:grpSpPr>
          <a:xfrm>
            <a:off x="10201758" y="1596190"/>
            <a:ext cx="1618283" cy="1307109"/>
            <a:chOff x="9217105" y="3915835"/>
            <a:chExt cx="2301558" cy="1858999"/>
          </a:xfrm>
        </p:grpSpPr>
        <p:grpSp>
          <p:nvGrpSpPr>
            <p:cNvPr id="95" name="Group 45">
              <a:extLst>
                <a:ext uri="{FF2B5EF4-FFF2-40B4-BE49-F238E27FC236}">
                  <a16:creationId xmlns:a16="http://schemas.microsoft.com/office/drawing/2014/main" id="{F0A20852-051F-AE40-9139-BC319BCB793D}"/>
                </a:ext>
              </a:extLst>
            </p:cNvPr>
            <p:cNvGrpSpPr/>
            <p:nvPr/>
          </p:nvGrpSpPr>
          <p:grpSpPr>
            <a:xfrm>
              <a:off x="9217105" y="3996832"/>
              <a:ext cx="1866629" cy="1778002"/>
              <a:chOff x="0" y="0"/>
              <a:chExt cx="1866626" cy="1777999"/>
            </a:xfrm>
          </p:grpSpPr>
          <p:sp>
            <p:nvSpPr>
              <p:cNvPr id="107" name="Shape 37">
                <a:extLst>
                  <a:ext uri="{FF2B5EF4-FFF2-40B4-BE49-F238E27FC236}">
                    <a16:creationId xmlns:a16="http://schemas.microsoft.com/office/drawing/2014/main" id="{E99AFBC0-9EFE-DC4F-AB37-3B953C2BE8A4}"/>
                  </a:ext>
                </a:extLst>
              </p:cNvPr>
              <p:cNvSpPr/>
              <p:nvPr/>
            </p:nvSpPr>
            <p:spPr>
              <a:xfrm>
                <a:off x="986029" y="577009"/>
                <a:ext cx="448379" cy="83879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1951"/>
                    </a:lnTo>
                    <a:lnTo>
                      <a:pt x="0" y="12240"/>
                    </a:lnTo>
                    <a:lnTo>
                      <a:pt x="0" y="15119"/>
                    </a:lnTo>
                    <a:lnTo>
                      <a:pt x="5698" y="15119"/>
                    </a:lnTo>
                    <a:lnTo>
                      <a:pt x="5698" y="21600"/>
                    </a:lnTo>
                    <a:lnTo>
                      <a:pt x="17901" y="14877"/>
                    </a:lnTo>
                    <a:lnTo>
                      <a:pt x="21600" y="16915"/>
                    </a:lnTo>
                    <a:lnTo>
                      <a:pt x="21600" y="0"/>
                    </a:lnTo>
                    <a:lnTo>
                      <a:pt x="12040" y="0"/>
                    </a:lnTo>
                    <a:lnTo>
                      <a:pt x="9570" y="0"/>
                    </a:lnTo>
                    <a:lnTo>
                      <a:pt x="0" y="0"/>
                    </a:lnTo>
                    <a:close/>
                    <a:moveTo>
                      <a:pt x="2045" y="915"/>
                    </a:moveTo>
                    <a:lnTo>
                      <a:pt x="4775" y="915"/>
                    </a:lnTo>
                    <a:lnTo>
                      <a:pt x="4775" y="2380"/>
                    </a:lnTo>
                    <a:lnTo>
                      <a:pt x="2045" y="2380"/>
                    </a:lnTo>
                    <a:lnTo>
                      <a:pt x="2045" y="915"/>
                    </a:lnTo>
                    <a:close/>
                    <a:moveTo>
                      <a:pt x="7172" y="915"/>
                    </a:moveTo>
                    <a:lnTo>
                      <a:pt x="9570" y="915"/>
                    </a:lnTo>
                    <a:lnTo>
                      <a:pt x="9570" y="2380"/>
                    </a:lnTo>
                    <a:lnTo>
                      <a:pt x="7172" y="2380"/>
                    </a:lnTo>
                    <a:lnTo>
                      <a:pt x="7172" y="915"/>
                    </a:lnTo>
                    <a:close/>
                    <a:moveTo>
                      <a:pt x="12040" y="915"/>
                    </a:moveTo>
                    <a:lnTo>
                      <a:pt x="14334" y="915"/>
                    </a:lnTo>
                    <a:lnTo>
                      <a:pt x="14334" y="2380"/>
                    </a:lnTo>
                    <a:lnTo>
                      <a:pt x="12040" y="2380"/>
                    </a:lnTo>
                    <a:lnTo>
                      <a:pt x="12040" y="915"/>
                    </a:lnTo>
                    <a:close/>
                    <a:moveTo>
                      <a:pt x="16732" y="915"/>
                    </a:moveTo>
                    <a:lnTo>
                      <a:pt x="19462" y="915"/>
                    </a:lnTo>
                    <a:lnTo>
                      <a:pt x="19462" y="2380"/>
                    </a:lnTo>
                    <a:lnTo>
                      <a:pt x="16732" y="2380"/>
                    </a:lnTo>
                    <a:lnTo>
                      <a:pt x="16732" y="915"/>
                    </a:lnTo>
                    <a:close/>
                    <a:moveTo>
                      <a:pt x="2045" y="3901"/>
                    </a:moveTo>
                    <a:lnTo>
                      <a:pt x="4775" y="3901"/>
                    </a:lnTo>
                    <a:lnTo>
                      <a:pt x="4775" y="5360"/>
                    </a:lnTo>
                    <a:lnTo>
                      <a:pt x="2045" y="5360"/>
                    </a:lnTo>
                    <a:lnTo>
                      <a:pt x="2045" y="3901"/>
                    </a:lnTo>
                    <a:close/>
                    <a:moveTo>
                      <a:pt x="7172" y="3901"/>
                    </a:moveTo>
                    <a:lnTo>
                      <a:pt x="9570" y="3901"/>
                    </a:lnTo>
                    <a:lnTo>
                      <a:pt x="9570" y="5360"/>
                    </a:lnTo>
                    <a:lnTo>
                      <a:pt x="7172" y="5360"/>
                    </a:lnTo>
                    <a:lnTo>
                      <a:pt x="7172" y="3901"/>
                    </a:lnTo>
                    <a:close/>
                    <a:moveTo>
                      <a:pt x="12040" y="3901"/>
                    </a:moveTo>
                    <a:lnTo>
                      <a:pt x="14334" y="3901"/>
                    </a:lnTo>
                    <a:lnTo>
                      <a:pt x="14334" y="5360"/>
                    </a:lnTo>
                    <a:lnTo>
                      <a:pt x="12040" y="5360"/>
                    </a:lnTo>
                    <a:lnTo>
                      <a:pt x="12040" y="3901"/>
                    </a:lnTo>
                    <a:close/>
                    <a:moveTo>
                      <a:pt x="16732" y="3901"/>
                    </a:moveTo>
                    <a:lnTo>
                      <a:pt x="19462" y="3901"/>
                    </a:lnTo>
                    <a:lnTo>
                      <a:pt x="19462" y="5360"/>
                    </a:lnTo>
                    <a:lnTo>
                      <a:pt x="16732" y="5360"/>
                    </a:lnTo>
                    <a:lnTo>
                      <a:pt x="16732" y="3901"/>
                    </a:lnTo>
                    <a:close/>
                    <a:moveTo>
                      <a:pt x="2045" y="6886"/>
                    </a:moveTo>
                    <a:lnTo>
                      <a:pt x="4775" y="6886"/>
                    </a:lnTo>
                    <a:lnTo>
                      <a:pt x="4775" y="8356"/>
                    </a:lnTo>
                    <a:lnTo>
                      <a:pt x="2045" y="8356"/>
                    </a:lnTo>
                    <a:lnTo>
                      <a:pt x="2045" y="6886"/>
                    </a:lnTo>
                    <a:close/>
                    <a:moveTo>
                      <a:pt x="7172" y="6886"/>
                    </a:moveTo>
                    <a:lnTo>
                      <a:pt x="9570" y="6886"/>
                    </a:lnTo>
                    <a:lnTo>
                      <a:pt x="9570" y="8356"/>
                    </a:lnTo>
                    <a:lnTo>
                      <a:pt x="7172" y="8356"/>
                    </a:lnTo>
                    <a:lnTo>
                      <a:pt x="7172" y="6886"/>
                    </a:lnTo>
                    <a:close/>
                    <a:moveTo>
                      <a:pt x="12040" y="6886"/>
                    </a:moveTo>
                    <a:lnTo>
                      <a:pt x="14334" y="6886"/>
                    </a:lnTo>
                    <a:lnTo>
                      <a:pt x="14334" y="8356"/>
                    </a:lnTo>
                    <a:lnTo>
                      <a:pt x="12040" y="8356"/>
                    </a:lnTo>
                    <a:lnTo>
                      <a:pt x="12040" y="6886"/>
                    </a:lnTo>
                    <a:close/>
                    <a:moveTo>
                      <a:pt x="16732" y="6886"/>
                    </a:moveTo>
                    <a:lnTo>
                      <a:pt x="19462" y="6886"/>
                    </a:lnTo>
                    <a:lnTo>
                      <a:pt x="19462" y="8356"/>
                    </a:lnTo>
                    <a:lnTo>
                      <a:pt x="16732" y="8356"/>
                    </a:lnTo>
                    <a:lnTo>
                      <a:pt x="16732" y="6886"/>
                    </a:lnTo>
                    <a:close/>
                    <a:moveTo>
                      <a:pt x="2045" y="9882"/>
                    </a:moveTo>
                    <a:lnTo>
                      <a:pt x="4775" y="9882"/>
                    </a:lnTo>
                    <a:lnTo>
                      <a:pt x="4775" y="11347"/>
                    </a:lnTo>
                    <a:lnTo>
                      <a:pt x="2045" y="11347"/>
                    </a:lnTo>
                    <a:lnTo>
                      <a:pt x="2045" y="9882"/>
                    </a:lnTo>
                    <a:close/>
                    <a:moveTo>
                      <a:pt x="7172" y="9882"/>
                    </a:moveTo>
                    <a:lnTo>
                      <a:pt x="9570" y="9882"/>
                    </a:lnTo>
                    <a:lnTo>
                      <a:pt x="9570" y="11347"/>
                    </a:lnTo>
                    <a:lnTo>
                      <a:pt x="7172" y="11347"/>
                    </a:lnTo>
                    <a:lnTo>
                      <a:pt x="7172" y="9882"/>
                    </a:lnTo>
                    <a:close/>
                    <a:moveTo>
                      <a:pt x="12040" y="9882"/>
                    </a:moveTo>
                    <a:lnTo>
                      <a:pt x="14334" y="9882"/>
                    </a:lnTo>
                    <a:lnTo>
                      <a:pt x="14334" y="11347"/>
                    </a:lnTo>
                    <a:lnTo>
                      <a:pt x="12040" y="11347"/>
                    </a:lnTo>
                    <a:lnTo>
                      <a:pt x="12040" y="9882"/>
                    </a:lnTo>
                    <a:close/>
                    <a:moveTo>
                      <a:pt x="16732" y="9882"/>
                    </a:moveTo>
                    <a:lnTo>
                      <a:pt x="19462" y="9882"/>
                    </a:lnTo>
                    <a:lnTo>
                      <a:pt x="19462" y="11347"/>
                    </a:lnTo>
                    <a:lnTo>
                      <a:pt x="16732" y="11347"/>
                    </a:lnTo>
                    <a:lnTo>
                      <a:pt x="16732" y="9882"/>
                    </a:lnTo>
                    <a:close/>
                    <a:moveTo>
                      <a:pt x="2045" y="12867"/>
                    </a:moveTo>
                    <a:lnTo>
                      <a:pt x="4775" y="12867"/>
                    </a:lnTo>
                    <a:lnTo>
                      <a:pt x="4775" y="14332"/>
                    </a:lnTo>
                    <a:lnTo>
                      <a:pt x="2045" y="14332"/>
                    </a:lnTo>
                    <a:lnTo>
                      <a:pt x="2045" y="12867"/>
                    </a:lnTo>
                    <a:close/>
                    <a:moveTo>
                      <a:pt x="7172" y="12867"/>
                    </a:moveTo>
                    <a:lnTo>
                      <a:pt x="9570" y="12867"/>
                    </a:lnTo>
                    <a:lnTo>
                      <a:pt x="9570" y="14332"/>
                    </a:lnTo>
                    <a:lnTo>
                      <a:pt x="7172" y="14332"/>
                    </a:lnTo>
                    <a:lnTo>
                      <a:pt x="7172" y="12867"/>
                    </a:lnTo>
                    <a:close/>
                    <a:moveTo>
                      <a:pt x="12040" y="12867"/>
                    </a:moveTo>
                    <a:lnTo>
                      <a:pt x="14334" y="12867"/>
                    </a:lnTo>
                    <a:lnTo>
                      <a:pt x="14334" y="14332"/>
                    </a:lnTo>
                    <a:lnTo>
                      <a:pt x="12040" y="14332"/>
                    </a:lnTo>
                    <a:lnTo>
                      <a:pt x="12040" y="12867"/>
                    </a:lnTo>
                    <a:close/>
                    <a:moveTo>
                      <a:pt x="7172" y="15852"/>
                    </a:moveTo>
                    <a:lnTo>
                      <a:pt x="9570" y="15852"/>
                    </a:lnTo>
                    <a:lnTo>
                      <a:pt x="9570" y="17311"/>
                    </a:lnTo>
                    <a:lnTo>
                      <a:pt x="7172" y="17311"/>
                    </a:lnTo>
                    <a:lnTo>
                      <a:pt x="7172" y="15852"/>
                    </a:lnTo>
                    <a:close/>
                  </a:path>
                </a:pathLst>
              </a:custGeom>
              <a:solidFill>
                <a:srgbClr val="999999"/>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dirty="0">
                  <a:ln>
                    <a:noFill/>
                  </a:ln>
                  <a:solidFill>
                    <a:srgbClr val="333333"/>
                  </a:solidFill>
                  <a:effectLst/>
                  <a:uLnTx/>
                  <a:uFillTx/>
                  <a:latin typeface="Helvetica Neue Thin"/>
                  <a:ea typeface="Helvetica Neue Thin"/>
                </a:endParaRPr>
              </a:p>
            </p:txBody>
          </p:sp>
          <p:sp>
            <p:nvSpPr>
              <p:cNvPr id="108" name="Shape 38">
                <a:extLst>
                  <a:ext uri="{FF2B5EF4-FFF2-40B4-BE49-F238E27FC236}">
                    <a16:creationId xmlns:a16="http://schemas.microsoft.com/office/drawing/2014/main" id="{64D9743B-BC12-1249-B546-F24661357600}"/>
                  </a:ext>
                </a:extLst>
              </p:cNvPr>
              <p:cNvSpPr/>
              <p:nvPr/>
            </p:nvSpPr>
            <p:spPr>
              <a:xfrm>
                <a:off x="1467470" y="494391"/>
                <a:ext cx="153432" cy="80982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4976" y="21600"/>
                    </a:lnTo>
                    <a:lnTo>
                      <a:pt x="0" y="20575"/>
                    </a:lnTo>
                    <a:lnTo>
                      <a:pt x="0" y="0"/>
                    </a:lnTo>
                    <a:close/>
                  </a:path>
                </a:pathLst>
              </a:custGeom>
              <a:solidFill>
                <a:srgbClr val="999999"/>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dirty="0">
                  <a:ln>
                    <a:noFill/>
                  </a:ln>
                  <a:solidFill>
                    <a:srgbClr val="333333"/>
                  </a:solidFill>
                  <a:effectLst/>
                  <a:uLnTx/>
                  <a:uFillTx/>
                  <a:latin typeface="Helvetica Neue Thin"/>
                  <a:ea typeface="Helvetica Neue Thin"/>
                </a:endParaRPr>
              </a:p>
            </p:txBody>
          </p:sp>
          <p:sp>
            <p:nvSpPr>
              <p:cNvPr id="109" name="Shape 39">
                <a:extLst>
                  <a:ext uri="{FF2B5EF4-FFF2-40B4-BE49-F238E27FC236}">
                    <a16:creationId xmlns:a16="http://schemas.microsoft.com/office/drawing/2014/main" id="{D1CDED94-43DC-DC42-B45C-A34A908F5666}"/>
                  </a:ext>
                </a:extLst>
              </p:cNvPr>
              <p:cNvSpPr/>
              <p:nvPr/>
            </p:nvSpPr>
            <p:spPr>
              <a:xfrm flipH="1">
                <a:off x="177373" y="0"/>
                <a:ext cx="307296" cy="1164206"/>
              </a:xfrm>
              <a:custGeom>
                <a:avLst/>
                <a:gdLst/>
                <a:ahLst/>
                <a:cxnLst>
                  <a:cxn ang="0">
                    <a:pos x="wd2" y="hd2"/>
                  </a:cxn>
                  <a:cxn ang="5400000">
                    <a:pos x="wd2" y="hd2"/>
                  </a:cxn>
                  <a:cxn ang="10800000">
                    <a:pos x="wd2" y="hd2"/>
                  </a:cxn>
                  <a:cxn ang="16200000">
                    <a:pos x="wd2" y="hd2"/>
                  </a:cxn>
                </a:cxnLst>
                <a:rect l="0" t="0" r="r" b="b"/>
                <a:pathLst>
                  <a:path w="21600" h="21600" extrusionOk="0">
                    <a:moveTo>
                      <a:pt x="39" y="0"/>
                    </a:moveTo>
                    <a:lnTo>
                      <a:pt x="0" y="21600"/>
                    </a:lnTo>
                    <a:lnTo>
                      <a:pt x="21600" y="21600"/>
                    </a:lnTo>
                    <a:cubicBezTo>
                      <a:pt x="21600" y="17892"/>
                      <a:pt x="21600" y="14188"/>
                      <a:pt x="21600" y="10479"/>
                    </a:cubicBezTo>
                    <a:cubicBezTo>
                      <a:pt x="21600" y="8465"/>
                      <a:pt x="21600" y="6447"/>
                      <a:pt x="21600" y="4433"/>
                    </a:cubicBezTo>
                    <a:lnTo>
                      <a:pt x="39" y="0"/>
                    </a:lnTo>
                    <a:close/>
                    <a:moveTo>
                      <a:pt x="4524" y="2786"/>
                    </a:moveTo>
                    <a:lnTo>
                      <a:pt x="8708" y="2786"/>
                    </a:lnTo>
                    <a:lnTo>
                      <a:pt x="8708" y="3901"/>
                    </a:lnTo>
                    <a:lnTo>
                      <a:pt x="4524" y="3901"/>
                    </a:lnTo>
                    <a:lnTo>
                      <a:pt x="4524" y="2786"/>
                    </a:lnTo>
                    <a:close/>
                    <a:moveTo>
                      <a:pt x="4524" y="4897"/>
                    </a:moveTo>
                    <a:lnTo>
                      <a:pt x="8708" y="4897"/>
                    </a:lnTo>
                    <a:lnTo>
                      <a:pt x="8708" y="5998"/>
                    </a:lnTo>
                    <a:lnTo>
                      <a:pt x="4524" y="5998"/>
                    </a:lnTo>
                    <a:lnTo>
                      <a:pt x="4524" y="4897"/>
                    </a:lnTo>
                    <a:close/>
                    <a:moveTo>
                      <a:pt x="12921" y="4897"/>
                    </a:moveTo>
                    <a:lnTo>
                      <a:pt x="17105" y="4897"/>
                    </a:lnTo>
                    <a:lnTo>
                      <a:pt x="17105" y="5998"/>
                    </a:lnTo>
                    <a:lnTo>
                      <a:pt x="12921" y="5998"/>
                    </a:lnTo>
                    <a:lnTo>
                      <a:pt x="12921" y="4897"/>
                    </a:lnTo>
                    <a:close/>
                  </a:path>
                </a:pathLst>
              </a:custGeom>
              <a:solidFill>
                <a:srgbClr val="3197E0"/>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dirty="0">
                  <a:ln>
                    <a:noFill/>
                  </a:ln>
                  <a:solidFill>
                    <a:srgbClr val="333333"/>
                  </a:solidFill>
                  <a:effectLst/>
                  <a:uLnTx/>
                  <a:uFillTx/>
                  <a:latin typeface="Helvetica Neue Thin"/>
                  <a:ea typeface="Helvetica Neue Thin"/>
                </a:endParaRPr>
              </a:p>
            </p:txBody>
          </p:sp>
          <p:sp>
            <p:nvSpPr>
              <p:cNvPr id="110" name="Shape 40">
                <a:extLst>
                  <a:ext uri="{FF2B5EF4-FFF2-40B4-BE49-F238E27FC236}">
                    <a16:creationId xmlns:a16="http://schemas.microsoft.com/office/drawing/2014/main" id="{C48D6204-C33C-6948-B966-5855B52E1D38}"/>
                  </a:ext>
                </a:extLst>
              </p:cNvPr>
              <p:cNvSpPr/>
              <p:nvPr/>
            </p:nvSpPr>
            <p:spPr>
              <a:xfrm>
                <a:off x="0" y="1200128"/>
                <a:ext cx="1069774" cy="5778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6173" y="21600"/>
                    </a:lnTo>
                    <a:lnTo>
                      <a:pt x="11333" y="21600"/>
                    </a:lnTo>
                    <a:lnTo>
                      <a:pt x="15466" y="21600"/>
                    </a:lnTo>
                    <a:lnTo>
                      <a:pt x="16440" y="21600"/>
                    </a:lnTo>
                    <a:lnTo>
                      <a:pt x="21600" y="21600"/>
                    </a:lnTo>
                    <a:lnTo>
                      <a:pt x="21600" y="0"/>
                    </a:lnTo>
                    <a:lnTo>
                      <a:pt x="16440" y="0"/>
                    </a:lnTo>
                    <a:lnTo>
                      <a:pt x="15466" y="0"/>
                    </a:lnTo>
                    <a:lnTo>
                      <a:pt x="11333" y="0"/>
                    </a:lnTo>
                    <a:lnTo>
                      <a:pt x="10267" y="0"/>
                    </a:lnTo>
                    <a:lnTo>
                      <a:pt x="6173" y="0"/>
                    </a:lnTo>
                    <a:lnTo>
                      <a:pt x="5199" y="0"/>
                    </a:lnTo>
                    <a:lnTo>
                      <a:pt x="0" y="0"/>
                    </a:lnTo>
                    <a:close/>
                    <a:moveTo>
                      <a:pt x="1079" y="1611"/>
                    </a:moveTo>
                    <a:lnTo>
                      <a:pt x="2471" y="1611"/>
                    </a:lnTo>
                    <a:lnTo>
                      <a:pt x="2471" y="4188"/>
                    </a:lnTo>
                    <a:lnTo>
                      <a:pt x="1079" y="4188"/>
                    </a:lnTo>
                    <a:lnTo>
                      <a:pt x="1079" y="1611"/>
                    </a:lnTo>
                    <a:close/>
                    <a:moveTo>
                      <a:pt x="3689" y="1611"/>
                    </a:moveTo>
                    <a:lnTo>
                      <a:pt x="5081" y="1611"/>
                    </a:lnTo>
                    <a:lnTo>
                      <a:pt x="5081" y="4188"/>
                    </a:lnTo>
                    <a:lnTo>
                      <a:pt x="3689" y="4188"/>
                    </a:lnTo>
                    <a:lnTo>
                      <a:pt x="3689" y="1611"/>
                    </a:lnTo>
                    <a:close/>
                    <a:moveTo>
                      <a:pt x="6239" y="1611"/>
                    </a:moveTo>
                    <a:lnTo>
                      <a:pt x="7631" y="1611"/>
                    </a:lnTo>
                    <a:lnTo>
                      <a:pt x="7631" y="4188"/>
                    </a:lnTo>
                    <a:lnTo>
                      <a:pt x="6239" y="4188"/>
                    </a:lnTo>
                    <a:lnTo>
                      <a:pt x="6239" y="1611"/>
                    </a:lnTo>
                    <a:close/>
                    <a:moveTo>
                      <a:pt x="8853" y="1611"/>
                    </a:moveTo>
                    <a:lnTo>
                      <a:pt x="10245" y="1611"/>
                    </a:lnTo>
                    <a:lnTo>
                      <a:pt x="10245" y="4188"/>
                    </a:lnTo>
                    <a:lnTo>
                      <a:pt x="8853" y="4188"/>
                    </a:lnTo>
                    <a:lnTo>
                      <a:pt x="8853" y="1611"/>
                    </a:lnTo>
                    <a:close/>
                    <a:moveTo>
                      <a:pt x="11346" y="1611"/>
                    </a:moveTo>
                    <a:lnTo>
                      <a:pt x="12738" y="1611"/>
                    </a:lnTo>
                    <a:lnTo>
                      <a:pt x="12738" y="4188"/>
                    </a:lnTo>
                    <a:lnTo>
                      <a:pt x="11346" y="4188"/>
                    </a:lnTo>
                    <a:lnTo>
                      <a:pt x="11346" y="1611"/>
                    </a:lnTo>
                    <a:close/>
                    <a:moveTo>
                      <a:pt x="13956" y="1611"/>
                    </a:moveTo>
                    <a:lnTo>
                      <a:pt x="15348" y="1611"/>
                    </a:lnTo>
                    <a:lnTo>
                      <a:pt x="15348" y="4188"/>
                    </a:lnTo>
                    <a:lnTo>
                      <a:pt x="13956" y="4188"/>
                    </a:lnTo>
                    <a:lnTo>
                      <a:pt x="13956" y="1611"/>
                    </a:lnTo>
                    <a:close/>
                    <a:moveTo>
                      <a:pt x="16506" y="1611"/>
                    </a:moveTo>
                    <a:lnTo>
                      <a:pt x="17898" y="1611"/>
                    </a:lnTo>
                    <a:lnTo>
                      <a:pt x="17898" y="4188"/>
                    </a:lnTo>
                    <a:lnTo>
                      <a:pt x="16506" y="4188"/>
                    </a:lnTo>
                    <a:lnTo>
                      <a:pt x="16506" y="1611"/>
                    </a:lnTo>
                    <a:close/>
                    <a:moveTo>
                      <a:pt x="19120" y="1611"/>
                    </a:moveTo>
                    <a:lnTo>
                      <a:pt x="20512" y="1611"/>
                    </a:lnTo>
                    <a:lnTo>
                      <a:pt x="20512" y="4188"/>
                    </a:lnTo>
                    <a:lnTo>
                      <a:pt x="19120" y="4188"/>
                    </a:lnTo>
                    <a:lnTo>
                      <a:pt x="19120" y="1611"/>
                    </a:lnTo>
                    <a:close/>
                    <a:moveTo>
                      <a:pt x="1079" y="6878"/>
                    </a:moveTo>
                    <a:lnTo>
                      <a:pt x="2471" y="6878"/>
                    </a:lnTo>
                    <a:lnTo>
                      <a:pt x="2471" y="9455"/>
                    </a:lnTo>
                    <a:lnTo>
                      <a:pt x="1079" y="9455"/>
                    </a:lnTo>
                    <a:lnTo>
                      <a:pt x="1079" y="6878"/>
                    </a:lnTo>
                    <a:close/>
                    <a:moveTo>
                      <a:pt x="3689" y="6878"/>
                    </a:moveTo>
                    <a:lnTo>
                      <a:pt x="5081" y="6878"/>
                    </a:lnTo>
                    <a:lnTo>
                      <a:pt x="5081" y="9455"/>
                    </a:lnTo>
                    <a:lnTo>
                      <a:pt x="3689" y="9455"/>
                    </a:lnTo>
                    <a:lnTo>
                      <a:pt x="3689" y="6878"/>
                    </a:lnTo>
                    <a:close/>
                    <a:moveTo>
                      <a:pt x="6239" y="6878"/>
                    </a:moveTo>
                    <a:lnTo>
                      <a:pt x="7631" y="6878"/>
                    </a:lnTo>
                    <a:lnTo>
                      <a:pt x="7631" y="9455"/>
                    </a:lnTo>
                    <a:lnTo>
                      <a:pt x="6239" y="9455"/>
                    </a:lnTo>
                    <a:lnTo>
                      <a:pt x="6239" y="6878"/>
                    </a:lnTo>
                    <a:close/>
                    <a:moveTo>
                      <a:pt x="8853" y="6878"/>
                    </a:moveTo>
                    <a:lnTo>
                      <a:pt x="10245" y="6878"/>
                    </a:lnTo>
                    <a:lnTo>
                      <a:pt x="10245" y="9455"/>
                    </a:lnTo>
                    <a:lnTo>
                      <a:pt x="8853" y="9455"/>
                    </a:lnTo>
                    <a:lnTo>
                      <a:pt x="8853" y="6878"/>
                    </a:lnTo>
                    <a:close/>
                    <a:moveTo>
                      <a:pt x="11346" y="6878"/>
                    </a:moveTo>
                    <a:lnTo>
                      <a:pt x="12738" y="6878"/>
                    </a:lnTo>
                    <a:lnTo>
                      <a:pt x="12738" y="9455"/>
                    </a:lnTo>
                    <a:lnTo>
                      <a:pt x="11346" y="9455"/>
                    </a:lnTo>
                    <a:lnTo>
                      <a:pt x="11346" y="6878"/>
                    </a:lnTo>
                    <a:close/>
                    <a:moveTo>
                      <a:pt x="13956" y="6878"/>
                    </a:moveTo>
                    <a:lnTo>
                      <a:pt x="15348" y="6878"/>
                    </a:lnTo>
                    <a:lnTo>
                      <a:pt x="15348" y="9455"/>
                    </a:lnTo>
                    <a:lnTo>
                      <a:pt x="13956" y="9455"/>
                    </a:lnTo>
                    <a:lnTo>
                      <a:pt x="13956" y="6878"/>
                    </a:lnTo>
                    <a:close/>
                    <a:moveTo>
                      <a:pt x="16506" y="6878"/>
                    </a:moveTo>
                    <a:lnTo>
                      <a:pt x="17898" y="6878"/>
                    </a:lnTo>
                    <a:lnTo>
                      <a:pt x="17898" y="9455"/>
                    </a:lnTo>
                    <a:lnTo>
                      <a:pt x="16506" y="9455"/>
                    </a:lnTo>
                    <a:lnTo>
                      <a:pt x="16506" y="6878"/>
                    </a:lnTo>
                    <a:close/>
                    <a:moveTo>
                      <a:pt x="19120" y="6878"/>
                    </a:moveTo>
                    <a:lnTo>
                      <a:pt x="20512" y="6878"/>
                    </a:lnTo>
                    <a:lnTo>
                      <a:pt x="20512" y="9455"/>
                    </a:lnTo>
                    <a:lnTo>
                      <a:pt x="19120" y="9455"/>
                    </a:lnTo>
                    <a:lnTo>
                      <a:pt x="19120" y="6878"/>
                    </a:lnTo>
                    <a:close/>
                    <a:moveTo>
                      <a:pt x="1079" y="12145"/>
                    </a:moveTo>
                    <a:lnTo>
                      <a:pt x="2471" y="12145"/>
                    </a:lnTo>
                    <a:lnTo>
                      <a:pt x="2471" y="14738"/>
                    </a:lnTo>
                    <a:lnTo>
                      <a:pt x="1079" y="14738"/>
                    </a:lnTo>
                    <a:lnTo>
                      <a:pt x="1079" y="12145"/>
                    </a:lnTo>
                    <a:close/>
                    <a:moveTo>
                      <a:pt x="3689" y="12145"/>
                    </a:moveTo>
                    <a:lnTo>
                      <a:pt x="5081" y="12145"/>
                    </a:lnTo>
                    <a:lnTo>
                      <a:pt x="5081" y="14738"/>
                    </a:lnTo>
                    <a:lnTo>
                      <a:pt x="3689" y="14738"/>
                    </a:lnTo>
                    <a:lnTo>
                      <a:pt x="3689" y="12145"/>
                    </a:lnTo>
                    <a:close/>
                    <a:moveTo>
                      <a:pt x="6239" y="12145"/>
                    </a:moveTo>
                    <a:lnTo>
                      <a:pt x="7631" y="12145"/>
                    </a:lnTo>
                    <a:lnTo>
                      <a:pt x="7631" y="14738"/>
                    </a:lnTo>
                    <a:lnTo>
                      <a:pt x="6239" y="14738"/>
                    </a:lnTo>
                    <a:lnTo>
                      <a:pt x="6239" y="12145"/>
                    </a:lnTo>
                    <a:close/>
                    <a:moveTo>
                      <a:pt x="8853" y="12145"/>
                    </a:moveTo>
                    <a:lnTo>
                      <a:pt x="10245" y="12145"/>
                    </a:lnTo>
                    <a:lnTo>
                      <a:pt x="10245" y="14738"/>
                    </a:lnTo>
                    <a:lnTo>
                      <a:pt x="8853" y="14738"/>
                    </a:lnTo>
                    <a:lnTo>
                      <a:pt x="8853" y="12145"/>
                    </a:lnTo>
                    <a:close/>
                    <a:moveTo>
                      <a:pt x="11346" y="12145"/>
                    </a:moveTo>
                    <a:lnTo>
                      <a:pt x="12738" y="12145"/>
                    </a:lnTo>
                    <a:lnTo>
                      <a:pt x="12738" y="14738"/>
                    </a:lnTo>
                    <a:lnTo>
                      <a:pt x="11346" y="14738"/>
                    </a:lnTo>
                    <a:lnTo>
                      <a:pt x="11346" y="12145"/>
                    </a:lnTo>
                    <a:close/>
                    <a:moveTo>
                      <a:pt x="13956" y="12145"/>
                    </a:moveTo>
                    <a:lnTo>
                      <a:pt x="15348" y="12145"/>
                    </a:lnTo>
                    <a:lnTo>
                      <a:pt x="15348" y="14738"/>
                    </a:lnTo>
                    <a:lnTo>
                      <a:pt x="13956" y="14738"/>
                    </a:lnTo>
                    <a:lnTo>
                      <a:pt x="13956" y="12145"/>
                    </a:lnTo>
                    <a:close/>
                    <a:moveTo>
                      <a:pt x="16506" y="12145"/>
                    </a:moveTo>
                    <a:lnTo>
                      <a:pt x="17898" y="12145"/>
                    </a:lnTo>
                    <a:lnTo>
                      <a:pt x="17898" y="14738"/>
                    </a:lnTo>
                    <a:lnTo>
                      <a:pt x="16506" y="14738"/>
                    </a:lnTo>
                    <a:lnTo>
                      <a:pt x="16506" y="12145"/>
                    </a:lnTo>
                    <a:close/>
                    <a:moveTo>
                      <a:pt x="19120" y="12145"/>
                    </a:moveTo>
                    <a:lnTo>
                      <a:pt x="20512" y="12145"/>
                    </a:lnTo>
                    <a:lnTo>
                      <a:pt x="20512" y="14738"/>
                    </a:lnTo>
                    <a:lnTo>
                      <a:pt x="19120" y="14738"/>
                    </a:lnTo>
                    <a:lnTo>
                      <a:pt x="19120" y="12145"/>
                    </a:lnTo>
                    <a:close/>
                    <a:moveTo>
                      <a:pt x="1079" y="17428"/>
                    </a:moveTo>
                    <a:lnTo>
                      <a:pt x="2471" y="17428"/>
                    </a:lnTo>
                    <a:lnTo>
                      <a:pt x="2471" y="20005"/>
                    </a:lnTo>
                    <a:lnTo>
                      <a:pt x="1079" y="20005"/>
                    </a:lnTo>
                    <a:lnTo>
                      <a:pt x="1079" y="17428"/>
                    </a:lnTo>
                    <a:close/>
                    <a:moveTo>
                      <a:pt x="3689" y="17428"/>
                    </a:moveTo>
                    <a:lnTo>
                      <a:pt x="5081" y="17428"/>
                    </a:lnTo>
                    <a:lnTo>
                      <a:pt x="5081" y="20005"/>
                    </a:lnTo>
                    <a:lnTo>
                      <a:pt x="3689" y="20005"/>
                    </a:lnTo>
                    <a:lnTo>
                      <a:pt x="3689" y="17428"/>
                    </a:lnTo>
                    <a:close/>
                    <a:moveTo>
                      <a:pt x="6239" y="17428"/>
                    </a:moveTo>
                    <a:lnTo>
                      <a:pt x="7631" y="17428"/>
                    </a:lnTo>
                    <a:lnTo>
                      <a:pt x="7631" y="20005"/>
                    </a:lnTo>
                    <a:lnTo>
                      <a:pt x="6239" y="20005"/>
                    </a:lnTo>
                    <a:lnTo>
                      <a:pt x="6239" y="17428"/>
                    </a:lnTo>
                    <a:close/>
                    <a:moveTo>
                      <a:pt x="8853" y="17428"/>
                    </a:moveTo>
                    <a:lnTo>
                      <a:pt x="10245" y="17428"/>
                    </a:lnTo>
                    <a:lnTo>
                      <a:pt x="10245" y="20005"/>
                    </a:lnTo>
                    <a:lnTo>
                      <a:pt x="8853" y="20005"/>
                    </a:lnTo>
                    <a:lnTo>
                      <a:pt x="8853" y="17428"/>
                    </a:lnTo>
                    <a:close/>
                    <a:moveTo>
                      <a:pt x="11346" y="17428"/>
                    </a:moveTo>
                    <a:lnTo>
                      <a:pt x="12738" y="17428"/>
                    </a:lnTo>
                    <a:lnTo>
                      <a:pt x="12738" y="20005"/>
                    </a:lnTo>
                    <a:lnTo>
                      <a:pt x="11346" y="20005"/>
                    </a:lnTo>
                    <a:lnTo>
                      <a:pt x="11346" y="17428"/>
                    </a:lnTo>
                    <a:close/>
                    <a:moveTo>
                      <a:pt x="13956" y="17428"/>
                    </a:moveTo>
                    <a:lnTo>
                      <a:pt x="15348" y="17428"/>
                    </a:lnTo>
                    <a:lnTo>
                      <a:pt x="15348" y="20005"/>
                    </a:lnTo>
                    <a:lnTo>
                      <a:pt x="13956" y="20005"/>
                    </a:lnTo>
                    <a:lnTo>
                      <a:pt x="13956" y="17428"/>
                    </a:lnTo>
                    <a:close/>
                    <a:moveTo>
                      <a:pt x="16506" y="17428"/>
                    </a:moveTo>
                    <a:lnTo>
                      <a:pt x="17898" y="17428"/>
                    </a:lnTo>
                    <a:lnTo>
                      <a:pt x="17898" y="20005"/>
                    </a:lnTo>
                    <a:lnTo>
                      <a:pt x="16506" y="20005"/>
                    </a:lnTo>
                    <a:lnTo>
                      <a:pt x="16506" y="17428"/>
                    </a:lnTo>
                    <a:close/>
                    <a:moveTo>
                      <a:pt x="19120" y="17428"/>
                    </a:moveTo>
                    <a:lnTo>
                      <a:pt x="20512" y="17428"/>
                    </a:lnTo>
                    <a:lnTo>
                      <a:pt x="20512" y="20005"/>
                    </a:lnTo>
                    <a:lnTo>
                      <a:pt x="19120" y="20005"/>
                    </a:lnTo>
                    <a:lnTo>
                      <a:pt x="19120" y="17428"/>
                    </a:lnTo>
                    <a:close/>
                  </a:path>
                </a:pathLst>
              </a:custGeom>
              <a:solidFill>
                <a:srgbClr val="999999"/>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dirty="0">
                  <a:ln>
                    <a:noFill/>
                  </a:ln>
                  <a:solidFill>
                    <a:srgbClr val="333333"/>
                  </a:solidFill>
                  <a:effectLst/>
                  <a:uLnTx/>
                  <a:uFillTx/>
                  <a:latin typeface="Helvetica Neue Thin"/>
                  <a:ea typeface="Helvetica Neue Thin"/>
                </a:endParaRPr>
              </a:p>
            </p:txBody>
          </p:sp>
          <p:sp>
            <p:nvSpPr>
              <p:cNvPr id="111" name="Shape 41">
                <a:extLst>
                  <a:ext uri="{FF2B5EF4-FFF2-40B4-BE49-F238E27FC236}">
                    <a16:creationId xmlns:a16="http://schemas.microsoft.com/office/drawing/2014/main" id="{6EC55063-0CD2-6B49-BCF4-6B1CD5046FFB}"/>
                  </a:ext>
                </a:extLst>
              </p:cNvPr>
              <p:cNvSpPr/>
              <p:nvPr/>
            </p:nvSpPr>
            <p:spPr>
              <a:xfrm flipH="1">
                <a:off x="1097352" y="1200128"/>
                <a:ext cx="769275" cy="577872"/>
              </a:xfrm>
              <a:custGeom>
                <a:avLst/>
                <a:gdLst/>
                <a:ahLst/>
                <a:cxnLst>
                  <a:cxn ang="0">
                    <a:pos x="wd2" y="hd2"/>
                  </a:cxn>
                  <a:cxn ang="5400000">
                    <a:pos x="wd2" y="hd2"/>
                  </a:cxn>
                  <a:cxn ang="10800000">
                    <a:pos x="wd2" y="hd2"/>
                  </a:cxn>
                  <a:cxn ang="16200000">
                    <a:pos x="wd2" y="hd2"/>
                  </a:cxn>
                </a:cxnLst>
                <a:rect l="0" t="0" r="r" b="b"/>
                <a:pathLst>
                  <a:path w="21600" h="21600" extrusionOk="0">
                    <a:moveTo>
                      <a:pt x="14377" y="10069"/>
                    </a:moveTo>
                    <a:cubicBezTo>
                      <a:pt x="13591" y="10069"/>
                      <a:pt x="12956" y="9222"/>
                      <a:pt x="12956" y="8178"/>
                    </a:cubicBezTo>
                    <a:cubicBezTo>
                      <a:pt x="12956" y="7133"/>
                      <a:pt x="13591" y="6286"/>
                      <a:pt x="14377" y="6286"/>
                    </a:cubicBezTo>
                    <a:cubicBezTo>
                      <a:pt x="15161" y="6286"/>
                      <a:pt x="15797" y="7133"/>
                      <a:pt x="15797" y="8178"/>
                    </a:cubicBezTo>
                    <a:cubicBezTo>
                      <a:pt x="15797" y="9222"/>
                      <a:pt x="15161" y="10069"/>
                      <a:pt x="14377" y="10069"/>
                    </a:cubicBezTo>
                    <a:close/>
                    <a:moveTo>
                      <a:pt x="9355" y="17542"/>
                    </a:moveTo>
                    <a:lnTo>
                      <a:pt x="6514" y="17542"/>
                    </a:lnTo>
                    <a:lnTo>
                      <a:pt x="6514" y="13759"/>
                    </a:lnTo>
                    <a:lnTo>
                      <a:pt x="9355" y="13759"/>
                    </a:lnTo>
                    <a:cubicBezTo>
                      <a:pt x="9355" y="13759"/>
                      <a:pt x="9355" y="17542"/>
                      <a:pt x="9355" y="17542"/>
                    </a:cubicBezTo>
                    <a:close/>
                    <a:moveTo>
                      <a:pt x="4885" y="17542"/>
                    </a:moveTo>
                    <a:lnTo>
                      <a:pt x="2045" y="17542"/>
                    </a:lnTo>
                    <a:lnTo>
                      <a:pt x="2045" y="13759"/>
                    </a:lnTo>
                    <a:lnTo>
                      <a:pt x="4885" y="13759"/>
                    </a:lnTo>
                    <a:cubicBezTo>
                      <a:pt x="4885" y="13759"/>
                      <a:pt x="4885" y="17542"/>
                      <a:pt x="4885" y="17542"/>
                    </a:cubicBezTo>
                    <a:close/>
                    <a:moveTo>
                      <a:pt x="14377" y="1737"/>
                    </a:moveTo>
                    <a:lnTo>
                      <a:pt x="7198" y="11684"/>
                    </a:lnTo>
                    <a:lnTo>
                      <a:pt x="624" y="11684"/>
                    </a:lnTo>
                    <a:lnTo>
                      <a:pt x="624" y="21600"/>
                    </a:lnTo>
                    <a:lnTo>
                      <a:pt x="12488" y="21600"/>
                    </a:lnTo>
                    <a:lnTo>
                      <a:pt x="12488" y="13750"/>
                    </a:lnTo>
                    <a:lnTo>
                      <a:pt x="16265" y="13750"/>
                    </a:lnTo>
                    <a:lnTo>
                      <a:pt x="16265" y="21600"/>
                    </a:lnTo>
                    <a:lnTo>
                      <a:pt x="20961" y="21600"/>
                    </a:lnTo>
                    <a:lnTo>
                      <a:pt x="20961" y="11747"/>
                    </a:lnTo>
                    <a:lnTo>
                      <a:pt x="21600" y="11747"/>
                    </a:lnTo>
                    <a:cubicBezTo>
                      <a:pt x="21600" y="11747"/>
                      <a:pt x="14377" y="1737"/>
                      <a:pt x="14377" y="1737"/>
                    </a:cubicBezTo>
                    <a:close/>
                    <a:moveTo>
                      <a:pt x="21585" y="9988"/>
                    </a:moveTo>
                    <a:lnTo>
                      <a:pt x="21585" y="10640"/>
                    </a:lnTo>
                    <a:lnTo>
                      <a:pt x="14376" y="652"/>
                    </a:lnTo>
                    <a:lnTo>
                      <a:pt x="6905" y="11004"/>
                    </a:lnTo>
                    <a:lnTo>
                      <a:pt x="0" y="11004"/>
                    </a:lnTo>
                    <a:lnTo>
                      <a:pt x="4124" y="5099"/>
                    </a:lnTo>
                    <a:lnTo>
                      <a:pt x="10696" y="5099"/>
                    </a:lnTo>
                    <a:lnTo>
                      <a:pt x="14376" y="0"/>
                    </a:lnTo>
                    <a:cubicBezTo>
                      <a:pt x="14376" y="0"/>
                      <a:pt x="21585" y="9988"/>
                      <a:pt x="21585" y="9988"/>
                    </a:cubicBezTo>
                    <a:close/>
                  </a:path>
                </a:pathLst>
              </a:custGeom>
              <a:solidFill>
                <a:srgbClr val="999999"/>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dirty="0">
                  <a:ln>
                    <a:noFill/>
                  </a:ln>
                  <a:solidFill>
                    <a:srgbClr val="333333"/>
                  </a:solidFill>
                  <a:effectLst/>
                  <a:uLnTx/>
                  <a:uFillTx/>
                  <a:latin typeface="Helvetica Neue Thin"/>
                  <a:ea typeface="Helvetica Neue Thin"/>
                </a:endParaRPr>
              </a:p>
            </p:txBody>
          </p:sp>
          <p:sp>
            <p:nvSpPr>
              <p:cNvPr id="112" name="Shape 42">
                <a:extLst>
                  <a:ext uri="{FF2B5EF4-FFF2-40B4-BE49-F238E27FC236}">
                    <a16:creationId xmlns:a16="http://schemas.microsoft.com/office/drawing/2014/main" id="{0C992143-8A25-1545-AB74-4427D06B6553}"/>
                  </a:ext>
                </a:extLst>
              </p:cNvPr>
              <p:cNvSpPr/>
              <p:nvPr/>
            </p:nvSpPr>
            <p:spPr>
              <a:xfrm>
                <a:off x="516281" y="521292"/>
                <a:ext cx="204087" cy="642914"/>
              </a:xfrm>
              <a:prstGeom prst="rect">
                <a:avLst/>
              </a:prstGeom>
              <a:solidFill>
                <a:srgbClr val="999999"/>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dirty="0">
                  <a:ln>
                    <a:noFill/>
                  </a:ln>
                  <a:solidFill>
                    <a:srgbClr val="333333"/>
                  </a:solidFill>
                  <a:effectLst/>
                  <a:uLnTx/>
                  <a:uFillTx/>
                  <a:latin typeface="Helvetica Neue Thin"/>
                  <a:ea typeface="Helvetica Neue Thin"/>
                </a:endParaRPr>
              </a:p>
            </p:txBody>
          </p:sp>
          <p:sp>
            <p:nvSpPr>
              <p:cNvPr id="113" name="Shape 43">
                <a:extLst>
                  <a:ext uri="{FF2B5EF4-FFF2-40B4-BE49-F238E27FC236}">
                    <a16:creationId xmlns:a16="http://schemas.microsoft.com/office/drawing/2014/main" id="{5A4F73F9-06B2-1743-A4E9-AF2BD43D991C}"/>
                  </a:ext>
                </a:extLst>
              </p:cNvPr>
              <p:cNvSpPr/>
              <p:nvPr/>
            </p:nvSpPr>
            <p:spPr>
              <a:xfrm>
                <a:off x="1653258" y="707706"/>
                <a:ext cx="174117" cy="6943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10649" y="18597"/>
                    </a:lnTo>
                    <a:lnTo>
                      <a:pt x="0" y="18597"/>
                    </a:lnTo>
                    <a:lnTo>
                      <a:pt x="0" y="0"/>
                    </a:lnTo>
                    <a:close/>
                  </a:path>
                </a:pathLst>
              </a:custGeom>
              <a:solidFill>
                <a:srgbClr val="999999"/>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dirty="0">
                  <a:ln>
                    <a:noFill/>
                  </a:ln>
                  <a:solidFill>
                    <a:srgbClr val="333333"/>
                  </a:solidFill>
                  <a:effectLst/>
                  <a:uLnTx/>
                  <a:uFillTx/>
                  <a:latin typeface="Helvetica Neue Thin"/>
                  <a:ea typeface="Helvetica Neue Thin"/>
                </a:endParaRPr>
              </a:p>
            </p:txBody>
          </p:sp>
          <p:sp>
            <p:nvSpPr>
              <p:cNvPr id="114" name="Shape 44">
                <a:extLst>
                  <a:ext uri="{FF2B5EF4-FFF2-40B4-BE49-F238E27FC236}">
                    <a16:creationId xmlns:a16="http://schemas.microsoft.com/office/drawing/2014/main" id="{A8B9D048-12F7-C94D-A90B-CAD8E2EB9CBB}"/>
                  </a:ext>
                </a:extLst>
              </p:cNvPr>
              <p:cNvSpPr/>
              <p:nvPr/>
            </p:nvSpPr>
            <p:spPr>
              <a:xfrm>
                <a:off x="751940" y="331715"/>
                <a:ext cx="198273" cy="83249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3835"/>
                      <a:pt x="0" y="7669"/>
                      <a:pt x="0" y="11504"/>
                    </a:cubicBezTo>
                    <a:cubicBezTo>
                      <a:pt x="0" y="14869"/>
                      <a:pt x="0" y="18235"/>
                      <a:pt x="0" y="21600"/>
                    </a:cubicBezTo>
                    <a:lnTo>
                      <a:pt x="21588" y="21600"/>
                    </a:lnTo>
                    <a:lnTo>
                      <a:pt x="21600" y="0"/>
                    </a:lnTo>
                    <a:lnTo>
                      <a:pt x="0" y="0"/>
                    </a:lnTo>
                    <a:close/>
                    <a:moveTo>
                      <a:pt x="4527" y="963"/>
                    </a:moveTo>
                    <a:lnTo>
                      <a:pt x="8731" y="963"/>
                    </a:lnTo>
                    <a:lnTo>
                      <a:pt x="8731" y="1960"/>
                    </a:lnTo>
                    <a:lnTo>
                      <a:pt x="4527" y="1960"/>
                    </a:lnTo>
                    <a:lnTo>
                      <a:pt x="4527" y="963"/>
                    </a:lnTo>
                    <a:close/>
                    <a:moveTo>
                      <a:pt x="12966" y="963"/>
                    </a:moveTo>
                    <a:lnTo>
                      <a:pt x="17186" y="963"/>
                    </a:lnTo>
                    <a:lnTo>
                      <a:pt x="17186" y="1960"/>
                    </a:lnTo>
                    <a:lnTo>
                      <a:pt x="12966" y="1960"/>
                    </a:lnTo>
                    <a:lnTo>
                      <a:pt x="12966" y="963"/>
                    </a:lnTo>
                    <a:close/>
                  </a:path>
                </a:pathLst>
              </a:custGeom>
              <a:solidFill>
                <a:srgbClr val="3197E0"/>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66" b="0" i="0" u="none" strike="noStrike" kern="1200" cap="none" spc="0" normalizeH="0" baseline="0" noProof="0" dirty="0">
                  <a:ln>
                    <a:noFill/>
                  </a:ln>
                  <a:solidFill>
                    <a:srgbClr val="333333"/>
                  </a:solidFill>
                  <a:effectLst/>
                  <a:uLnTx/>
                  <a:uFillTx/>
                  <a:latin typeface="Helvetica Neue Thin"/>
                  <a:ea typeface="Helvetica Neue Thin"/>
                </a:endParaRPr>
              </a:p>
            </p:txBody>
          </p:sp>
        </p:grpSp>
        <p:pic>
          <p:nvPicPr>
            <p:cNvPr id="96" name="Picture 95">
              <a:extLst>
                <a:ext uri="{FF2B5EF4-FFF2-40B4-BE49-F238E27FC236}">
                  <a16:creationId xmlns:a16="http://schemas.microsoft.com/office/drawing/2014/main" id="{FB9CC77E-EB87-3B47-B92F-46626567A4D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0311501" y="4182696"/>
              <a:ext cx="334192" cy="116971"/>
            </a:xfrm>
            <a:prstGeom prst="rect">
              <a:avLst/>
            </a:prstGeom>
          </p:spPr>
        </p:pic>
        <p:pic>
          <p:nvPicPr>
            <p:cNvPr id="97" name="Picture 96">
              <a:extLst>
                <a:ext uri="{FF2B5EF4-FFF2-40B4-BE49-F238E27FC236}">
                  <a16:creationId xmlns:a16="http://schemas.microsoft.com/office/drawing/2014/main" id="{01CD0A2C-A6B4-474B-8D84-536BA991F5B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0806138" y="3950248"/>
              <a:ext cx="334192" cy="116971"/>
            </a:xfrm>
            <a:prstGeom prst="rect">
              <a:avLst/>
            </a:prstGeom>
          </p:spPr>
        </p:pic>
        <p:pic>
          <p:nvPicPr>
            <p:cNvPr id="98" name="Picture 97">
              <a:extLst>
                <a:ext uri="{FF2B5EF4-FFF2-40B4-BE49-F238E27FC236}">
                  <a16:creationId xmlns:a16="http://schemas.microsoft.com/office/drawing/2014/main" id="{B3ACC6E9-5E16-2D48-8184-5AA55F17E95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0911355" y="4264269"/>
              <a:ext cx="334192" cy="116971"/>
            </a:xfrm>
            <a:prstGeom prst="rect">
              <a:avLst/>
            </a:prstGeom>
          </p:spPr>
        </p:pic>
        <p:pic>
          <p:nvPicPr>
            <p:cNvPr id="99" name="Picture 98">
              <a:extLst>
                <a:ext uri="{FF2B5EF4-FFF2-40B4-BE49-F238E27FC236}">
                  <a16:creationId xmlns:a16="http://schemas.microsoft.com/office/drawing/2014/main" id="{EC196F19-264C-CF41-88B7-41A8943000B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1184471" y="4047318"/>
              <a:ext cx="334192" cy="116971"/>
            </a:xfrm>
            <a:prstGeom prst="rect">
              <a:avLst/>
            </a:prstGeom>
          </p:spPr>
        </p:pic>
        <p:pic>
          <p:nvPicPr>
            <p:cNvPr id="100" name="Picture 99">
              <a:extLst>
                <a:ext uri="{FF2B5EF4-FFF2-40B4-BE49-F238E27FC236}">
                  <a16:creationId xmlns:a16="http://schemas.microsoft.com/office/drawing/2014/main" id="{D15CB8EF-2A56-3D47-9D7E-6B6A68B2727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0929909" y="4283503"/>
              <a:ext cx="334192" cy="116971"/>
            </a:xfrm>
            <a:prstGeom prst="rect">
              <a:avLst/>
            </a:prstGeom>
          </p:spPr>
        </p:pic>
        <p:pic>
          <p:nvPicPr>
            <p:cNvPr id="101" name="Picture 100">
              <a:extLst>
                <a:ext uri="{FF2B5EF4-FFF2-40B4-BE49-F238E27FC236}">
                  <a16:creationId xmlns:a16="http://schemas.microsoft.com/office/drawing/2014/main" id="{3CADC7C1-779F-6241-85A8-31AFAD9423E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9821798" y="3915835"/>
              <a:ext cx="334192" cy="116971"/>
            </a:xfrm>
            <a:prstGeom prst="rect">
              <a:avLst/>
            </a:prstGeom>
          </p:spPr>
        </p:pic>
        <p:pic>
          <p:nvPicPr>
            <p:cNvPr id="102" name="Picture 101">
              <a:extLst>
                <a:ext uri="{FF2B5EF4-FFF2-40B4-BE49-F238E27FC236}">
                  <a16:creationId xmlns:a16="http://schemas.microsoft.com/office/drawing/2014/main" id="{7DBA0926-C732-644D-9D39-3F410543B5F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0267360" y="3998280"/>
              <a:ext cx="334192" cy="116971"/>
            </a:xfrm>
            <a:prstGeom prst="rect">
              <a:avLst/>
            </a:prstGeom>
          </p:spPr>
        </p:pic>
        <p:pic>
          <p:nvPicPr>
            <p:cNvPr id="103" name="Picture 102">
              <a:extLst>
                <a:ext uri="{FF2B5EF4-FFF2-40B4-BE49-F238E27FC236}">
                  <a16:creationId xmlns:a16="http://schemas.microsoft.com/office/drawing/2014/main" id="{343F7C32-0784-B34F-B00D-E6DB154368B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0372577" y="4312301"/>
              <a:ext cx="334192" cy="116971"/>
            </a:xfrm>
            <a:prstGeom prst="rect">
              <a:avLst/>
            </a:prstGeom>
          </p:spPr>
        </p:pic>
        <p:pic>
          <p:nvPicPr>
            <p:cNvPr id="104" name="Picture 103">
              <a:extLst>
                <a:ext uri="{FF2B5EF4-FFF2-40B4-BE49-F238E27FC236}">
                  <a16:creationId xmlns:a16="http://schemas.microsoft.com/office/drawing/2014/main" id="{74C83CC0-48CF-6F4C-9098-AE98C66FF052}"/>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0645693" y="4095350"/>
              <a:ext cx="334192" cy="116971"/>
            </a:xfrm>
            <a:prstGeom prst="rect">
              <a:avLst/>
            </a:prstGeom>
          </p:spPr>
        </p:pic>
        <p:pic>
          <p:nvPicPr>
            <p:cNvPr id="105" name="Picture 104">
              <a:extLst>
                <a:ext uri="{FF2B5EF4-FFF2-40B4-BE49-F238E27FC236}">
                  <a16:creationId xmlns:a16="http://schemas.microsoft.com/office/drawing/2014/main" id="{A700F74A-E239-7F41-85EB-E5DFD056C59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0391131" y="4331535"/>
              <a:ext cx="334192" cy="116971"/>
            </a:xfrm>
            <a:prstGeom prst="rect">
              <a:avLst/>
            </a:prstGeom>
          </p:spPr>
        </p:pic>
        <p:pic>
          <p:nvPicPr>
            <p:cNvPr id="106" name="Picture 105">
              <a:extLst>
                <a:ext uri="{FF2B5EF4-FFF2-40B4-BE49-F238E27FC236}">
                  <a16:creationId xmlns:a16="http://schemas.microsoft.com/office/drawing/2014/main" id="{73920982-4B7B-104C-A6AD-2697A7937FE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1184471" y="5624004"/>
              <a:ext cx="334192" cy="116971"/>
            </a:xfrm>
            <a:prstGeom prst="rect">
              <a:avLst/>
            </a:prstGeom>
          </p:spPr>
        </p:pic>
      </p:grpSp>
      <p:grpSp>
        <p:nvGrpSpPr>
          <p:cNvPr id="115" name="Group 114">
            <a:extLst>
              <a:ext uri="{FF2B5EF4-FFF2-40B4-BE49-F238E27FC236}">
                <a16:creationId xmlns:a16="http://schemas.microsoft.com/office/drawing/2014/main" id="{B3E97B93-1DA7-BD40-8195-9A5EFEA56BE9}"/>
              </a:ext>
            </a:extLst>
          </p:cNvPr>
          <p:cNvGrpSpPr/>
          <p:nvPr/>
        </p:nvGrpSpPr>
        <p:grpSpPr>
          <a:xfrm>
            <a:off x="426099" y="2173002"/>
            <a:ext cx="897464" cy="754610"/>
            <a:chOff x="426099" y="3329956"/>
            <a:chExt cx="897464" cy="754610"/>
          </a:xfrm>
        </p:grpSpPr>
        <p:grpSp>
          <p:nvGrpSpPr>
            <p:cNvPr id="116" name="Group 115">
              <a:extLst>
                <a:ext uri="{FF2B5EF4-FFF2-40B4-BE49-F238E27FC236}">
                  <a16:creationId xmlns:a16="http://schemas.microsoft.com/office/drawing/2014/main" id="{51F69A20-1C42-0343-97DA-01A8CBA0413A}"/>
                </a:ext>
              </a:extLst>
            </p:cNvPr>
            <p:cNvGrpSpPr/>
            <p:nvPr/>
          </p:nvGrpSpPr>
          <p:grpSpPr>
            <a:xfrm>
              <a:off x="496883" y="3329956"/>
              <a:ext cx="826680" cy="242744"/>
              <a:chOff x="1078972" y="4735941"/>
              <a:chExt cx="1175722" cy="345236"/>
            </a:xfrm>
          </p:grpSpPr>
          <p:pic>
            <p:nvPicPr>
              <p:cNvPr id="119" name="Picture 118">
                <a:extLst>
                  <a:ext uri="{FF2B5EF4-FFF2-40B4-BE49-F238E27FC236}">
                    <a16:creationId xmlns:a16="http://schemas.microsoft.com/office/drawing/2014/main" id="{165319C3-F4CA-D54C-A0E0-BEABC3BDF802}"/>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078972" y="4964206"/>
                <a:ext cx="334192" cy="116971"/>
              </a:xfrm>
              <a:prstGeom prst="rect">
                <a:avLst/>
              </a:prstGeom>
            </p:spPr>
          </p:pic>
          <p:pic>
            <p:nvPicPr>
              <p:cNvPr id="120" name="Picture 119">
                <a:extLst>
                  <a:ext uri="{FF2B5EF4-FFF2-40B4-BE49-F238E27FC236}">
                    <a16:creationId xmlns:a16="http://schemas.microsoft.com/office/drawing/2014/main" id="{9FDB5C06-C7C4-DB4F-BAD0-119A1AD798E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895199" y="4735941"/>
                <a:ext cx="359495" cy="125827"/>
              </a:xfrm>
              <a:prstGeom prst="rect">
                <a:avLst/>
              </a:prstGeom>
            </p:spPr>
          </p:pic>
        </p:grpSp>
        <p:pic>
          <p:nvPicPr>
            <p:cNvPr id="117" name="Picture 116">
              <a:extLst>
                <a:ext uri="{FF2B5EF4-FFF2-40B4-BE49-F238E27FC236}">
                  <a16:creationId xmlns:a16="http://schemas.microsoft.com/office/drawing/2014/main" id="{97DD555C-C8D1-0C48-9A85-A2AE117617E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25153" y="3866588"/>
              <a:ext cx="374469" cy="202709"/>
            </a:xfrm>
            <a:prstGeom prst="rect">
              <a:avLst/>
            </a:prstGeom>
          </p:spPr>
        </p:pic>
        <p:pic>
          <p:nvPicPr>
            <p:cNvPr id="118" name="Picture 117" descr="Clipart-of-cow-clipart-clipart-cliparts-for-you.png">
              <a:extLst>
                <a:ext uri="{FF2B5EF4-FFF2-40B4-BE49-F238E27FC236}">
                  <a16:creationId xmlns:a16="http://schemas.microsoft.com/office/drawing/2014/main" id="{D9C1DF50-5367-2543-AB19-F5C1996548EA}"/>
                </a:ext>
              </a:extLst>
            </p:cNvPr>
            <p:cNvPicPr>
              <a:picLocks noChangeAspect="1"/>
            </p:cNvPicPr>
            <p:nvPr/>
          </p:nvPicPr>
          <p:blipFill>
            <a:blip r:embed="rId7" cstate="print">
              <a:duotone>
                <a:srgbClr val="DCDEE0">
                  <a:shade val="45000"/>
                  <a:satMod val="135000"/>
                </a:srgbClr>
                <a:prstClr val="white"/>
              </a:duotone>
              <a:extLst>
                <a:ext uri="{28A0092B-C50C-407E-A947-70E740481C1C}">
                  <a14:useLocalDpi xmlns:a14="http://schemas.microsoft.com/office/drawing/2010/main"/>
                </a:ext>
              </a:extLst>
            </a:blip>
            <a:stretch>
              <a:fillRect/>
            </a:stretch>
          </p:blipFill>
          <p:spPr>
            <a:xfrm>
              <a:off x="426099" y="3888909"/>
              <a:ext cx="294960" cy="195657"/>
            </a:xfrm>
            <a:prstGeom prst="rect">
              <a:avLst/>
            </a:prstGeom>
          </p:spPr>
        </p:pic>
      </p:grpSp>
      <p:pic>
        <p:nvPicPr>
          <p:cNvPr id="121" name="Picture 120">
            <a:extLst>
              <a:ext uri="{FF2B5EF4-FFF2-40B4-BE49-F238E27FC236}">
                <a16:creationId xmlns:a16="http://schemas.microsoft.com/office/drawing/2014/main" id="{6157A6C0-D850-C44F-BF24-C22FAD71F06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1613561" y="1056309"/>
            <a:ext cx="392313" cy="269288"/>
          </a:xfrm>
          <a:prstGeom prst="rect">
            <a:avLst/>
          </a:prstGeom>
        </p:spPr>
      </p:pic>
      <p:pic>
        <p:nvPicPr>
          <p:cNvPr id="122" name="Picture 121">
            <a:extLst>
              <a:ext uri="{FF2B5EF4-FFF2-40B4-BE49-F238E27FC236}">
                <a16:creationId xmlns:a16="http://schemas.microsoft.com/office/drawing/2014/main" id="{3934F538-8EF1-7C4C-8C7F-51F35E400699}"/>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flipH="1">
            <a:off x="1525478" y="2674197"/>
            <a:ext cx="97023" cy="238146"/>
          </a:xfrm>
          <a:prstGeom prst="rect">
            <a:avLst/>
          </a:prstGeom>
        </p:spPr>
      </p:pic>
      <p:sp>
        <p:nvSpPr>
          <p:cNvPr id="123" name="Shape 26">
            <a:extLst>
              <a:ext uri="{FF2B5EF4-FFF2-40B4-BE49-F238E27FC236}">
                <a16:creationId xmlns:a16="http://schemas.microsoft.com/office/drawing/2014/main" id="{576DAFE3-9CDA-9546-AF5C-26550735A090}"/>
              </a:ext>
            </a:extLst>
          </p:cNvPr>
          <p:cNvSpPr/>
          <p:nvPr/>
        </p:nvSpPr>
        <p:spPr>
          <a:xfrm>
            <a:off x="3113497" y="3576457"/>
            <a:ext cx="2560783" cy="169909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p>
            <a:pPr marL="0" marR="0" lvl="0" indent="0" algn="l" defTabSz="410751" rtl="0" eaLnBrk="1" fontAlgn="auto" latinLnBrk="0" hangingPunct="1">
              <a:lnSpc>
                <a:spcPct val="120000"/>
              </a:lnSpc>
              <a:spcBef>
                <a:spcPts val="703"/>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Beyond Visual Line of Sight</a:t>
            </a:r>
          </a:p>
          <a:p>
            <a:pPr marL="0" marR="0" lvl="0" indent="0" algn="l" defTabSz="410751" rtl="0" eaLnBrk="1" fontAlgn="auto" latinLnBrk="0" hangingPunct="1">
              <a:lnSpc>
                <a:spcPct val="120000"/>
              </a:lnSpc>
              <a:spcBef>
                <a:spcPts val="703"/>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Intent Sharing</a:t>
            </a:r>
          </a:p>
          <a:p>
            <a:pPr marL="0" marR="0" lvl="0" indent="0" algn="l" defTabSz="410751" rtl="0" eaLnBrk="1" fontAlgn="auto" latinLnBrk="0" hangingPunct="1">
              <a:lnSpc>
                <a:spcPct val="120000"/>
              </a:lnSpc>
              <a:spcBef>
                <a:spcPts val="703"/>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Strategic De-confliction</a:t>
            </a:r>
          </a:p>
          <a:p>
            <a:pPr marL="0" marR="0" lvl="0" indent="0" algn="l" defTabSz="410751" rtl="0" eaLnBrk="1" fontAlgn="auto" latinLnBrk="0" hangingPunct="1">
              <a:lnSpc>
                <a:spcPct val="120000"/>
              </a:lnSpc>
              <a:spcBef>
                <a:spcPts val="703"/>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Geographic Containment</a:t>
            </a:r>
            <a:endParaRPr kumimoji="0"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endParaRPr>
          </a:p>
        </p:txBody>
      </p:sp>
      <p:sp>
        <p:nvSpPr>
          <p:cNvPr id="124" name="Shape 26">
            <a:extLst>
              <a:ext uri="{FF2B5EF4-FFF2-40B4-BE49-F238E27FC236}">
                <a16:creationId xmlns:a16="http://schemas.microsoft.com/office/drawing/2014/main" id="{DFF57204-206D-7E4A-9794-DEF73C7BD5F3}"/>
              </a:ext>
            </a:extLst>
          </p:cNvPr>
          <p:cNvSpPr/>
          <p:nvPr/>
        </p:nvSpPr>
        <p:spPr>
          <a:xfrm>
            <a:off x="6317381" y="3576457"/>
            <a:ext cx="2560783" cy="213130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p>
            <a:pPr marL="0" marR="0" lvl="0" indent="0" algn="l" defTabSz="410751" rtl="0" eaLnBrk="1" fontAlgn="auto" latinLnBrk="0" hangingPunct="1">
              <a:lnSpc>
                <a:spcPct val="120000"/>
              </a:lnSpc>
              <a:spcBef>
                <a:spcPts val="300"/>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Beyond Visual Line of Sight</a:t>
            </a:r>
          </a:p>
          <a:p>
            <a:pPr marL="0" marR="0" lvl="0" indent="0" algn="l" defTabSz="410751" rtl="0" eaLnBrk="1" fontAlgn="auto" latinLnBrk="0" hangingPunct="1">
              <a:lnSpc>
                <a:spcPct val="120000"/>
              </a:lnSpc>
              <a:spcBef>
                <a:spcPts val="300"/>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Intent Sharing</a:t>
            </a:r>
          </a:p>
          <a:p>
            <a:pPr marL="0" marR="0" lvl="0" indent="0" algn="l" defTabSz="410751" rtl="0" eaLnBrk="1" fontAlgn="auto" latinLnBrk="0" hangingPunct="1">
              <a:lnSpc>
                <a:spcPct val="120000"/>
              </a:lnSpc>
              <a:spcBef>
                <a:spcPts val="300"/>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Strategic De-confliction</a:t>
            </a:r>
          </a:p>
          <a:p>
            <a:pPr marL="0" marR="0" lvl="0" indent="0" algn="l" defTabSz="410751" rtl="0" eaLnBrk="1" fontAlgn="auto" latinLnBrk="0" hangingPunct="1">
              <a:lnSpc>
                <a:spcPct val="120000"/>
              </a:lnSpc>
              <a:spcBef>
                <a:spcPts val="300"/>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Geographic Containment</a:t>
            </a:r>
          </a:p>
          <a:p>
            <a:pPr marL="0" marR="0" lvl="0" indent="0" algn="l" defTabSz="410751" rtl="0" eaLnBrk="1" fontAlgn="auto" latinLnBrk="0" hangingPunct="1">
              <a:lnSpc>
                <a:spcPct val="120000"/>
              </a:lnSpc>
              <a:spcBef>
                <a:spcPts val="300"/>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Conflict Alert</a:t>
            </a:r>
          </a:p>
          <a:p>
            <a:pPr marL="0" marR="0" lvl="0" indent="0" algn="l" defTabSz="410751" rtl="0" eaLnBrk="1" fontAlgn="auto" latinLnBrk="0" hangingPunct="1">
              <a:lnSpc>
                <a:spcPct val="120000"/>
              </a:lnSpc>
              <a:spcBef>
                <a:spcPts val="300"/>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Detect and Avoid (DAA)</a:t>
            </a:r>
          </a:p>
          <a:p>
            <a:pPr marL="0" marR="0" lvl="0" indent="0" algn="l" defTabSz="410751" rtl="0" eaLnBrk="1" fontAlgn="auto" latinLnBrk="0" hangingPunct="1">
              <a:lnSpc>
                <a:spcPct val="120000"/>
              </a:lnSpc>
              <a:spcBef>
                <a:spcPts val="300"/>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Vehicle-to-Vehicle (V2V)</a:t>
            </a:r>
            <a:endParaRPr kumimoji="0"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endParaRPr>
          </a:p>
        </p:txBody>
      </p:sp>
      <p:sp>
        <p:nvSpPr>
          <p:cNvPr id="125" name="Shape 26">
            <a:extLst>
              <a:ext uri="{FF2B5EF4-FFF2-40B4-BE49-F238E27FC236}">
                <a16:creationId xmlns:a16="http://schemas.microsoft.com/office/drawing/2014/main" id="{83DB8A3F-F625-A344-BAB3-9A49B37E4550}"/>
              </a:ext>
            </a:extLst>
          </p:cNvPr>
          <p:cNvSpPr/>
          <p:nvPr/>
        </p:nvSpPr>
        <p:spPr>
          <a:xfrm>
            <a:off x="9519780" y="3576457"/>
            <a:ext cx="2560783" cy="275986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p>
            <a:pPr marL="0" marR="0" lvl="0" indent="0" algn="l" defTabSz="410751" rtl="0" eaLnBrk="1" fontAlgn="auto" latinLnBrk="0" hangingPunct="1">
              <a:lnSpc>
                <a:spcPct val="120000"/>
              </a:lnSpc>
              <a:spcBef>
                <a:spcPts val="300"/>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Beyond Visual Line of Sight</a:t>
            </a:r>
          </a:p>
          <a:p>
            <a:pPr marL="0" marR="0" lvl="0" indent="0" algn="l" defTabSz="410751" rtl="0" eaLnBrk="1" fontAlgn="auto" latinLnBrk="0" hangingPunct="1">
              <a:lnSpc>
                <a:spcPct val="120000"/>
              </a:lnSpc>
              <a:spcBef>
                <a:spcPts val="300"/>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Intent Sharing</a:t>
            </a:r>
          </a:p>
          <a:p>
            <a:pPr marL="0" marR="0" lvl="0" indent="0" algn="l" defTabSz="410751" rtl="0" eaLnBrk="1" fontAlgn="auto" latinLnBrk="0" hangingPunct="1">
              <a:lnSpc>
                <a:spcPct val="120000"/>
              </a:lnSpc>
              <a:spcBef>
                <a:spcPts val="300"/>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Strategic De-confliction</a:t>
            </a:r>
          </a:p>
          <a:p>
            <a:pPr marL="0" marR="0" lvl="0" indent="0" algn="l" defTabSz="410751" rtl="0" eaLnBrk="1" fontAlgn="auto" latinLnBrk="0" hangingPunct="1">
              <a:lnSpc>
                <a:spcPct val="120000"/>
              </a:lnSpc>
              <a:spcBef>
                <a:spcPts val="300"/>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Geographic Containment</a:t>
            </a:r>
          </a:p>
          <a:p>
            <a:pPr marL="0" marR="0" lvl="0" indent="0" algn="l" defTabSz="410751" rtl="0" eaLnBrk="1" fontAlgn="auto" latinLnBrk="0" hangingPunct="1">
              <a:lnSpc>
                <a:spcPct val="120000"/>
              </a:lnSpc>
              <a:spcBef>
                <a:spcPts val="300"/>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Detect and Avoid (DAA)</a:t>
            </a:r>
          </a:p>
          <a:p>
            <a:pPr marL="0" marR="0" lvl="0" indent="0" algn="l" defTabSz="410751" rtl="0" eaLnBrk="1" fontAlgn="auto" latinLnBrk="0" hangingPunct="1">
              <a:lnSpc>
                <a:spcPct val="120000"/>
              </a:lnSpc>
              <a:spcBef>
                <a:spcPts val="300"/>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Vehicle-to-Vehicle (V2V)</a:t>
            </a:r>
          </a:p>
          <a:p>
            <a:pPr marL="0" marR="0" lvl="0" indent="0" algn="l" defTabSz="410751" rtl="0" eaLnBrk="1" fontAlgn="auto" latinLnBrk="0" hangingPunct="1">
              <a:lnSpc>
                <a:spcPct val="120000"/>
              </a:lnSpc>
              <a:spcBef>
                <a:spcPts val="300"/>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Obstacle Avoidance</a:t>
            </a:r>
          </a:p>
          <a:p>
            <a:pPr marL="0" marR="0" lvl="0" indent="0" algn="l" defTabSz="410751" rtl="0" eaLnBrk="1" fontAlgn="auto" latinLnBrk="0" hangingPunct="1">
              <a:lnSpc>
                <a:spcPct val="120000"/>
              </a:lnSpc>
              <a:spcBef>
                <a:spcPts val="300"/>
              </a:spcBef>
              <a:spcAft>
                <a:spcPts val="0"/>
              </a:spcAft>
              <a:buClrTx/>
              <a:buSzTx/>
              <a:buFontTx/>
              <a:buNone/>
              <a:tabLst/>
              <a:defRPr sz="1600">
                <a:solidFill>
                  <a:srgbClr val="FFFFFF"/>
                </a:solidFill>
                <a:latin typeface="Helvetica Neue Light"/>
                <a:ea typeface="Helvetica Neue Light"/>
                <a:cs typeface="Helvetica Neue Light"/>
                <a:sym typeface="Helvetica Neue Light"/>
              </a:defRPr>
            </a:pPr>
            <a:r>
              <a:rPr kumimoji="0" lang="en-US" sz="1600" b="1" i="0" u="none" strike="noStrike" kern="120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Dynamic Re-routing</a:t>
            </a:r>
          </a:p>
        </p:txBody>
      </p:sp>
    </p:spTree>
    <p:extLst>
      <p:ext uri="{BB962C8B-B14F-4D97-AF65-F5344CB8AC3E}">
        <p14:creationId xmlns:p14="http://schemas.microsoft.com/office/powerpoint/2010/main" val="1594830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a:extLst>
              <a:ext uri="{FF2B5EF4-FFF2-40B4-BE49-F238E27FC236}">
                <a16:creationId xmlns:a16="http://schemas.microsoft.com/office/drawing/2014/main" id="{885060FD-DBD4-B841-BE58-863C529044B5}"/>
              </a:ext>
            </a:extLst>
          </p:cNvPr>
          <p:cNvPicPr>
            <a:picLocks noChangeAspect="1"/>
          </p:cNvPicPr>
          <p:nvPr/>
        </p:nvPicPr>
        <p:blipFill rotWithShape="1">
          <a:blip r:embed="rId2">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l="6271" t="8031" r="33471" b="49463"/>
          <a:stretch/>
        </p:blipFill>
        <p:spPr bwMode="auto">
          <a:xfrm>
            <a:off x="8204380" y="4324621"/>
            <a:ext cx="4032781" cy="2200294"/>
          </a:xfrm>
          <a:prstGeom prst="rect">
            <a:avLst/>
          </a:prstGeom>
          <a:noFill/>
          <a:ln>
            <a:noFill/>
          </a:ln>
        </p:spPr>
      </p:pic>
      <p:sp>
        <p:nvSpPr>
          <p:cNvPr id="2" name="Title 1">
            <a:extLst>
              <a:ext uri="{FF2B5EF4-FFF2-40B4-BE49-F238E27FC236}">
                <a16:creationId xmlns:a16="http://schemas.microsoft.com/office/drawing/2014/main" id="{3410F568-AEE1-C047-A0BE-462DF147DEB1}"/>
              </a:ext>
            </a:extLst>
          </p:cNvPr>
          <p:cNvSpPr>
            <a:spLocks noGrp="1"/>
          </p:cNvSpPr>
          <p:nvPr>
            <p:ph type="title"/>
          </p:nvPr>
        </p:nvSpPr>
        <p:spPr/>
        <p:txBody>
          <a:bodyPr/>
          <a:lstStyle/>
          <a:p>
            <a:r>
              <a:rPr lang="en-US" sz="2400" dirty="0"/>
              <a:t>TCL 1 (August 2015)</a:t>
            </a:r>
          </a:p>
        </p:txBody>
      </p:sp>
      <p:sp>
        <p:nvSpPr>
          <p:cNvPr id="3" name="TextBox 2">
            <a:extLst>
              <a:ext uri="{FF2B5EF4-FFF2-40B4-BE49-F238E27FC236}">
                <a16:creationId xmlns:a16="http://schemas.microsoft.com/office/drawing/2014/main" id="{573FC5A7-3598-CD45-9176-72A654C15874}"/>
              </a:ext>
            </a:extLst>
          </p:cNvPr>
          <p:cNvSpPr txBox="1"/>
          <p:nvPr/>
        </p:nvSpPr>
        <p:spPr>
          <a:xfrm>
            <a:off x="517899" y="939259"/>
            <a:ext cx="7836188" cy="5368869"/>
          </a:xfrm>
          <a:prstGeom prst="rect">
            <a:avLst/>
          </a:prstGeom>
          <a:noFill/>
        </p:spPr>
        <p:txBody>
          <a:bodyPr wrap="square" rtlCol="0">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mn-lt"/>
                <a:ea typeface="ＭＳ Ｐゴシック"/>
              </a:rPr>
              <a:t>Conflict Management (CM) Approach: </a:t>
            </a:r>
            <a:r>
              <a:rPr kumimoji="0" lang="en-US" sz="1800" b="0" i="0" u="none" strike="noStrike" kern="1200" cap="none" spc="0" normalizeH="0" baseline="0" noProof="0" dirty="0">
                <a:ln>
                  <a:noFill/>
                </a:ln>
                <a:solidFill>
                  <a:prstClr val="black"/>
                </a:solidFill>
                <a:effectLst/>
                <a:uLnTx/>
                <a:uFillTx/>
                <a:latin typeface="+mn-lt"/>
                <a:ea typeface="ＭＳ Ｐゴシック"/>
              </a:rPr>
              <a:t>Separation by Structure (Flight Notification)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mn-lt"/>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mn-lt"/>
                <a:ea typeface="ＭＳ Ｐゴシック"/>
              </a:rPr>
              <a:t>Example CM Research Question: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n-lt"/>
                <a:ea typeface="ＭＳ Ｐゴシック"/>
              </a:rPr>
              <a:t>How well can a UA remain in its operational volume?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n-lt"/>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mn-lt"/>
                <a:ea typeface="ＭＳ Ｐゴシック"/>
              </a:rPr>
              <a:t>CM Lessons Learned: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n-lt"/>
                <a:ea typeface="ＭＳ Ｐゴシック"/>
              </a:rPr>
              <a:t>Lack of a common operating picture between UAS and UAS Operator and between UAS Operators resulted in overly conservative and undesirable behavior.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B050"/>
                </a:solidFill>
                <a:effectLst/>
                <a:uLnTx/>
                <a:uFillTx/>
                <a:latin typeface="+mn-lt"/>
                <a:ea typeface="ＭＳ Ｐゴシック"/>
              </a:rPr>
              <a:t>Recommendation: </a:t>
            </a:r>
            <a:r>
              <a:rPr kumimoji="0" lang="en-US" sz="1800" b="0" i="0" u="none" strike="noStrike" kern="1200" cap="none" spc="0" normalizeH="0" baseline="0" noProof="0" dirty="0">
                <a:ln>
                  <a:noFill/>
                </a:ln>
                <a:solidFill>
                  <a:srgbClr val="00B050"/>
                </a:solidFill>
                <a:effectLst/>
                <a:uLnTx/>
                <a:uFillTx/>
                <a:latin typeface="+mn-lt"/>
                <a:ea typeface="ＭＳ Ｐゴシック"/>
              </a:rPr>
              <a:t>UTM will need to provide common strategic and tactical view of the airspace operations and conditions to the UAS Operator.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mn-lt"/>
              <a:ea typeface="ＭＳ Ｐゴシック"/>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n-lt"/>
                <a:ea typeface="ＭＳ Ｐゴシック"/>
              </a:rPr>
              <a:t>With varying atmospheric conditions and vehicle performance, UAS occasionally left operational volumes.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B050"/>
                </a:solidFill>
                <a:effectLst/>
                <a:uLnTx/>
                <a:uFillTx/>
                <a:latin typeface="+mn-lt"/>
                <a:ea typeface="ＭＳ Ｐゴシック"/>
              </a:rPr>
              <a:t>Recommendation: </a:t>
            </a:r>
            <a:r>
              <a:rPr kumimoji="0" lang="en-US" sz="1800" b="0" i="0" u="none" strike="noStrike" kern="1200" cap="none" spc="0" normalizeH="0" baseline="0" noProof="0" dirty="0">
                <a:ln>
                  <a:noFill/>
                </a:ln>
                <a:solidFill>
                  <a:srgbClr val="00B050"/>
                </a:solidFill>
                <a:effectLst/>
                <a:uLnTx/>
                <a:uFillTx/>
                <a:latin typeface="+mn-lt"/>
                <a:ea typeface="ＭＳ Ｐゴシック"/>
              </a:rPr>
              <a:t>Operation Volumes should incorporate flight technical error, and atmospheric conditions. Additional mitigations are needed for aircraft geographic containment (e.g., conformance monitoring, geofencing, etc.)</a:t>
            </a:r>
          </a:p>
        </p:txBody>
      </p:sp>
      <p:sp>
        <p:nvSpPr>
          <p:cNvPr id="4" name="TextBox 3">
            <a:extLst>
              <a:ext uri="{FF2B5EF4-FFF2-40B4-BE49-F238E27FC236}">
                <a16:creationId xmlns:a16="http://schemas.microsoft.com/office/drawing/2014/main" id="{68B88826-CB69-6343-A629-8847144E46B9}"/>
              </a:ext>
            </a:extLst>
          </p:cNvPr>
          <p:cNvSpPr txBox="1"/>
          <p:nvPr/>
        </p:nvSpPr>
        <p:spPr>
          <a:xfrm>
            <a:off x="180673" y="986742"/>
            <a:ext cx="270263" cy="5439110"/>
          </a:xfrm>
          <a:prstGeom prst="rect">
            <a:avLst/>
          </a:prstGeom>
          <a:solidFill>
            <a:schemeClr val="tx1">
              <a:lumMod val="50000"/>
              <a:lumOff val="50000"/>
            </a:schemeClr>
          </a:solidFill>
          <a:ln>
            <a:solidFill>
              <a:schemeClr val="tx2"/>
            </a:solidFill>
          </a:ln>
          <a:scene3d>
            <a:camera prst="orthographicFront"/>
            <a:lightRig rig="threePt" dir="t"/>
          </a:scene3d>
          <a:sp3d>
            <a:bevelT prst="relaxedInset"/>
          </a:sp3d>
        </p:spPr>
        <p:txBody>
          <a:bodyPr wrap="square" rtlCol="0">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mn-lt"/>
              <a:ea typeface="ＭＳ Ｐゴシック"/>
            </a:endParaRPr>
          </a:p>
        </p:txBody>
      </p:sp>
      <p:grpSp>
        <p:nvGrpSpPr>
          <p:cNvPr id="6" name="Group 5">
            <a:extLst>
              <a:ext uri="{FF2B5EF4-FFF2-40B4-BE49-F238E27FC236}">
                <a16:creationId xmlns:a16="http://schemas.microsoft.com/office/drawing/2014/main" id="{A7231631-A60A-0B4F-BE18-45868CA652EA}"/>
              </a:ext>
            </a:extLst>
          </p:cNvPr>
          <p:cNvGrpSpPr/>
          <p:nvPr/>
        </p:nvGrpSpPr>
        <p:grpSpPr>
          <a:xfrm rot="683651">
            <a:off x="8394326" y="623487"/>
            <a:ext cx="3772621" cy="3005795"/>
            <a:chOff x="474906" y="829588"/>
            <a:chExt cx="6444653" cy="5235913"/>
          </a:xfrm>
        </p:grpSpPr>
        <p:sp>
          <p:nvSpPr>
            <p:cNvPr id="7" name="Rectangle 6">
              <a:extLst>
                <a:ext uri="{FF2B5EF4-FFF2-40B4-BE49-F238E27FC236}">
                  <a16:creationId xmlns:a16="http://schemas.microsoft.com/office/drawing/2014/main" id="{0F72F5EC-C9E4-C945-BB9A-8BAD825269FB}"/>
                </a:ext>
              </a:extLst>
            </p:cNvPr>
            <p:cNvSpPr/>
            <p:nvPr/>
          </p:nvSpPr>
          <p:spPr>
            <a:xfrm rot="613106">
              <a:off x="4497495" y="829588"/>
              <a:ext cx="2422064" cy="1018643"/>
            </a:xfrm>
            <a:prstGeom prst="rect">
              <a:avLst/>
            </a:prstGeom>
            <a:ln>
              <a:noFill/>
            </a:ln>
          </p:spPr>
          <p:txBody>
            <a:bodyPr wrap="square">
              <a:spAutoFit/>
            </a:bodyPr>
            <a:lstStyle/>
            <a:p>
              <a:pPr marL="6350" marR="0" lvl="1" indent="0" algn="ctr" defTabSz="914400" rtl="0" eaLnBrk="0" fontAlgn="auto" latinLnBrk="0" hangingPunct="0">
                <a:lnSpc>
                  <a:spcPct val="100000"/>
                </a:lnSpc>
                <a:spcBef>
                  <a:spcPct val="2000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ea typeface="ＭＳ Ｐゴシック"/>
                </a:rPr>
                <a:t>Operation Volume 1</a:t>
              </a:r>
            </a:p>
          </p:txBody>
        </p:sp>
        <p:grpSp>
          <p:nvGrpSpPr>
            <p:cNvPr id="8" name="Group 7">
              <a:extLst>
                <a:ext uri="{FF2B5EF4-FFF2-40B4-BE49-F238E27FC236}">
                  <a16:creationId xmlns:a16="http://schemas.microsoft.com/office/drawing/2014/main" id="{E753FCF8-E18B-924A-9C0F-23675BBC2DE9}"/>
                </a:ext>
              </a:extLst>
            </p:cNvPr>
            <p:cNvGrpSpPr/>
            <p:nvPr/>
          </p:nvGrpSpPr>
          <p:grpSpPr>
            <a:xfrm>
              <a:off x="474906" y="1777982"/>
              <a:ext cx="5909614" cy="4287519"/>
              <a:chOff x="474906" y="1777982"/>
              <a:chExt cx="5909614" cy="4287519"/>
            </a:xfrm>
          </p:grpSpPr>
          <p:sp>
            <p:nvSpPr>
              <p:cNvPr id="21" name="Multiply 20">
                <a:extLst>
                  <a:ext uri="{FF2B5EF4-FFF2-40B4-BE49-F238E27FC236}">
                    <a16:creationId xmlns:a16="http://schemas.microsoft.com/office/drawing/2014/main" id="{C8A06835-CEF4-7C43-A625-8C8A21A414FC}"/>
                  </a:ext>
                </a:extLst>
              </p:cNvPr>
              <p:cNvSpPr/>
              <p:nvPr/>
            </p:nvSpPr>
            <p:spPr>
              <a:xfrm>
                <a:off x="4140420" y="5593151"/>
                <a:ext cx="450629" cy="368673"/>
              </a:xfrm>
              <a:prstGeom prst="mathMultiply">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n-lt"/>
                  <a:ea typeface="ＭＳ Ｐゴシック"/>
                </a:endParaRPr>
              </a:p>
            </p:txBody>
          </p:sp>
          <p:sp>
            <p:nvSpPr>
              <p:cNvPr id="9" name="Rectangle 8">
                <a:extLst>
                  <a:ext uri="{FF2B5EF4-FFF2-40B4-BE49-F238E27FC236}">
                    <a16:creationId xmlns:a16="http://schemas.microsoft.com/office/drawing/2014/main" id="{129742CD-39C9-D047-BC66-58ADB38C8791}"/>
                  </a:ext>
                </a:extLst>
              </p:cNvPr>
              <p:cNvSpPr/>
              <p:nvPr/>
            </p:nvSpPr>
            <p:spPr>
              <a:xfrm rot="652080">
                <a:off x="4599479" y="1777982"/>
                <a:ext cx="1119743" cy="3010449"/>
              </a:xfrm>
              <a:prstGeom prst="rect">
                <a:avLst/>
              </a:prstGeom>
              <a:noFill/>
              <a:ln w="5715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n-lt"/>
                  <a:ea typeface="ＭＳ Ｐゴシック"/>
                </a:endParaRPr>
              </a:p>
            </p:txBody>
          </p:sp>
          <p:sp>
            <p:nvSpPr>
              <p:cNvPr id="10" name="Rectangle 9">
                <a:extLst>
                  <a:ext uri="{FF2B5EF4-FFF2-40B4-BE49-F238E27FC236}">
                    <a16:creationId xmlns:a16="http://schemas.microsoft.com/office/drawing/2014/main" id="{3FBA27B9-7965-D04F-BC17-615B07EEDDA8}"/>
                  </a:ext>
                </a:extLst>
              </p:cNvPr>
              <p:cNvSpPr/>
              <p:nvPr/>
            </p:nvSpPr>
            <p:spPr>
              <a:xfrm rot="19375201">
                <a:off x="2202957" y="2835013"/>
                <a:ext cx="1154166" cy="3230488"/>
              </a:xfrm>
              <a:prstGeom prst="rect">
                <a:avLst/>
              </a:prstGeom>
              <a:noFill/>
              <a:ln w="57150"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n-lt"/>
                  <a:ea typeface="ＭＳ Ｐゴシック"/>
                </a:endParaRPr>
              </a:p>
            </p:txBody>
          </p:sp>
          <p:sp>
            <p:nvSpPr>
              <p:cNvPr id="11" name="Rectangle 10">
                <a:extLst>
                  <a:ext uri="{FF2B5EF4-FFF2-40B4-BE49-F238E27FC236}">
                    <a16:creationId xmlns:a16="http://schemas.microsoft.com/office/drawing/2014/main" id="{5506E021-814B-C742-836E-64814597AF6C}"/>
                  </a:ext>
                </a:extLst>
              </p:cNvPr>
              <p:cNvSpPr/>
              <p:nvPr/>
            </p:nvSpPr>
            <p:spPr>
              <a:xfrm rot="19375201">
                <a:off x="2425355" y="3087313"/>
                <a:ext cx="799886" cy="2786356"/>
              </a:xfrm>
              <a:prstGeom prst="rect">
                <a:avLst/>
              </a:prstGeom>
              <a:noFill/>
              <a:ln w="57150" cmpd="sng">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n-lt"/>
                  <a:ea typeface="ＭＳ Ｐゴシック"/>
                </a:endParaRPr>
              </a:p>
            </p:txBody>
          </p:sp>
          <p:sp>
            <p:nvSpPr>
              <p:cNvPr id="12" name="Rectangle 11">
                <a:extLst>
                  <a:ext uri="{FF2B5EF4-FFF2-40B4-BE49-F238E27FC236}">
                    <a16:creationId xmlns:a16="http://schemas.microsoft.com/office/drawing/2014/main" id="{4E1E16C6-E85E-C444-91C6-AF5B763C8A43}"/>
                  </a:ext>
                </a:extLst>
              </p:cNvPr>
              <p:cNvSpPr/>
              <p:nvPr/>
            </p:nvSpPr>
            <p:spPr>
              <a:xfrm rot="677249">
                <a:off x="4775898" y="1938640"/>
                <a:ext cx="799886" cy="2665561"/>
              </a:xfrm>
              <a:prstGeom prst="rect">
                <a:avLst/>
              </a:prstGeom>
              <a:noFill/>
              <a:ln w="57150" cmpd="sng">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n-lt"/>
                  <a:ea typeface="ＭＳ Ｐゴシック"/>
                </a:endParaRPr>
              </a:p>
            </p:txBody>
          </p:sp>
          <p:sp>
            <p:nvSpPr>
              <p:cNvPr id="13" name="Oval 12">
                <a:extLst>
                  <a:ext uri="{FF2B5EF4-FFF2-40B4-BE49-F238E27FC236}">
                    <a16:creationId xmlns:a16="http://schemas.microsoft.com/office/drawing/2014/main" id="{C4A20D36-F7FD-9A4E-8514-E30D666C86CB}"/>
                  </a:ext>
                </a:extLst>
              </p:cNvPr>
              <p:cNvSpPr>
                <a:spLocks noChangeAspect="1"/>
              </p:cNvSpPr>
              <p:nvPr/>
            </p:nvSpPr>
            <p:spPr>
              <a:xfrm flipH="1" flipV="1">
                <a:off x="4995214" y="1833020"/>
                <a:ext cx="115892" cy="106234"/>
              </a:xfrm>
              <a:prstGeom prst="ellipse">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n-lt"/>
                  <a:ea typeface="ＭＳ Ｐゴシック"/>
                </a:endParaRPr>
              </a:p>
            </p:txBody>
          </p:sp>
          <p:sp>
            <p:nvSpPr>
              <p:cNvPr id="14" name="Oval 13">
                <a:extLst>
                  <a:ext uri="{FF2B5EF4-FFF2-40B4-BE49-F238E27FC236}">
                    <a16:creationId xmlns:a16="http://schemas.microsoft.com/office/drawing/2014/main" id="{C6876DFD-EAC8-CD4E-8CDF-831856F65BF1}"/>
                  </a:ext>
                </a:extLst>
              </p:cNvPr>
              <p:cNvSpPr>
                <a:spLocks noChangeAspect="1"/>
              </p:cNvSpPr>
              <p:nvPr/>
            </p:nvSpPr>
            <p:spPr>
              <a:xfrm flipH="1" flipV="1">
                <a:off x="5770970" y="1985420"/>
                <a:ext cx="115892" cy="106234"/>
              </a:xfrm>
              <a:prstGeom prst="ellipse">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n-lt"/>
                  <a:ea typeface="ＭＳ Ｐゴシック"/>
                </a:endParaRPr>
              </a:p>
            </p:txBody>
          </p:sp>
          <p:sp>
            <p:nvSpPr>
              <p:cNvPr id="15" name="Oval 14">
                <a:extLst>
                  <a:ext uri="{FF2B5EF4-FFF2-40B4-BE49-F238E27FC236}">
                    <a16:creationId xmlns:a16="http://schemas.microsoft.com/office/drawing/2014/main" id="{7A99ACD1-EF2F-8846-9720-81A6E47219AE}"/>
                  </a:ext>
                </a:extLst>
              </p:cNvPr>
              <p:cNvSpPr>
                <a:spLocks noChangeAspect="1"/>
              </p:cNvSpPr>
              <p:nvPr/>
            </p:nvSpPr>
            <p:spPr>
              <a:xfrm flipH="1" flipV="1">
                <a:off x="4464820" y="4433584"/>
                <a:ext cx="115892" cy="106234"/>
              </a:xfrm>
              <a:prstGeom prst="ellipse">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n-lt"/>
                  <a:ea typeface="ＭＳ Ｐゴシック"/>
                </a:endParaRPr>
              </a:p>
            </p:txBody>
          </p:sp>
          <p:sp>
            <p:nvSpPr>
              <p:cNvPr id="16" name="Oval 15">
                <a:extLst>
                  <a:ext uri="{FF2B5EF4-FFF2-40B4-BE49-F238E27FC236}">
                    <a16:creationId xmlns:a16="http://schemas.microsoft.com/office/drawing/2014/main" id="{D4DA9C97-2969-5E4C-89E5-ECC612B3A0EF}"/>
                  </a:ext>
                </a:extLst>
              </p:cNvPr>
              <p:cNvSpPr>
                <a:spLocks noChangeAspect="1"/>
              </p:cNvSpPr>
              <p:nvPr/>
            </p:nvSpPr>
            <p:spPr>
              <a:xfrm flipH="1" flipV="1">
                <a:off x="5234534" y="4589100"/>
                <a:ext cx="115892" cy="106234"/>
              </a:xfrm>
              <a:prstGeom prst="ellipse">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n-lt"/>
                  <a:ea typeface="ＭＳ Ｐゴシック"/>
                </a:endParaRPr>
              </a:p>
            </p:txBody>
          </p:sp>
          <p:sp>
            <p:nvSpPr>
              <p:cNvPr id="17" name="Oval 16">
                <a:extLst>
                  <a:ext uri="{FF2B5EF4-FFF2-40B4-BE49-F238E27FC236}">
                    <a16:creationId xmlns:a16="http://schemas.microsoft.com/office/drawing/2014/main" id="{9BE6D25C-17FF-E340-A4A8-601E7AC3E8F1}"/>
                  </a:ext>
                </a:extLst>
              </p:cNvPr>
              <p:cNvSpPr>
                <a:spLocks noChangeAspect="1"/>
              </p:cNvSpPr>
              <p:nvPr/>
            </p:nvSpPr>
            <p:spPr>
              <a:xfrm flipH="1" flipV="1">
                <a:off x="2244026" y="3116637"/>
                <a:ext cx="115892" cy="106234"/>
              </a:xfrm>
              <a:prstGeom prst="ellipse">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n-lt"/>
                  <a:ea typeface="ＭＳ Ｐゴシック"/>
                </a:endParaRPr>
              </a:p>
            </p:txBody>
          </p:sp>
          <p:sp>
            <p:nvSpPr>
              <p:cNvPr id="18" name="Oval 17">
                <a:extLst>
                  <a:ext uri="{FF2B5EF4-FFF2-40B4-BE49-F238E27FC236}">
                    <a16:creationId xmlns:a16="http://schemas.microsoft.com/office/drawing/2014/main" id="{215BC3E0-80DF-5A41-8647-C2C6EDCBCCA4}"/>
                  </a:ext>
                </a:extLst>
              </p:cNvPr>
              <p:cNvSpPr>
                <a:spLocks noChangeAspect="1"/>
              </p:cNvSpPr>
              <p:nvPr/>
            </p:nvSpPr>
            <p:spPr>
              <a:xfrm flipH="1" flipV="1">
                <a:off x="1608291" y="3607621"/>
                <a:ext cx="115892" cy="106234"/>
              </a:xfrm>
              <a:prstGeom prst="ellipse">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n-lt"/>
                  <a:ea typeface="ＭＳ Ｐゴシック"/>
                </a:endParaRPr>
              </a:p>
            </p:txBody>
          </p:sp>
          <p:sp>
            <p:nvSpPr>
              <p:cNvPr id="19" name="Oval 18">
                <a:extLst>
                  <a:ext uri="{FF2B5EF4-FFF2-40B4-BE49-F238E27FC236}">
                    <a16:creationId xmlns:a16="http://schemas.microsoft.com/office/drawing/2014/main" id="{94213D94-004A-0E44-8894-FFDCB32D2EE5}"/>
                  </a:ext>
                </a:extLst>
              </p:cNvPr>
              <p:cNvSpPr>
                <a:spLocks noChangeAspect="1"/>
              </p:cNvSpPr>
              <p:nvPr/>
            </p:nvSpPr>
            <p:spPr>
              <a:xfrm flipH="1" flipV="1">
                <a:off x="3900510" y="5300185"/>
                <a:ext cx="115892" cy="106234"/>
              </a:xfrm>
              <a:prstGeom prst="ellipse">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n-lt"/>
                  <a:ea typeface="ＭＳ Ｐゴシック"/>
                </a:endParaRPr>
              </a:p>
            </p:txBody>
          </p:sp>
          <p:sp>
            <p:nvSpPr>
              <p:cNvPr id="20" name="Oval 19">
                <a:extLst>
                  <a:ext uri="{FF2B5EF4-FFF2-40B4-BE49-F238E27FC236}">
                    <a16:creationId xmlns:a16="http://schemas.microsoft.com/office/drawing/2014/main" id="{AE3CBCAD-C370-464D-A915-14176986E730}"/>
                  </a:ext>
                </a:extLst>
              </p:cNvPr>
              <p:cNvSpPr>
                <a:spLocks noChangeAspect="1"/>
              </p:cNvSpPr>
              <p:nvPr/>
            </p:nvSpPr>
            <p:spPr>
              <a:xfrm flipH="1" flipV="1">
                <a:off x="3300199" y="5753415"/>
                <a:ext cx="115892" cy="106234"/>
              </a:xfrm>
              <a:prstGeom prst="ellipse">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n-lt"/>
                  <a:ea typeface="ＭＳ Ｐゴシック"/>
                </a:endParaRPr>
              </a:p>
            </p:txBody>
          </p:sp>
          <p:sp>
            <p:nvSpPr>
              <p:cNvPr id="22" name="Multiply 21">
                <a:extLst>
                  <a:ext uri="{FF2B5EF4-FFF2-40B4-BE49-F238E27FC236}">
                    <a16:creationId xmlns:a16="http://schemas.microsoft.com/office/drawing/2014/main" id="{FA3FCEDD-5B0F-AF46-8BE0-CD29223197DA}"/>
                  </a:ext>
                </a:extLst>
              </p:cNvPr>
              <p:cNvSpPr/>
              <p:nvPr/>
            </p:nvSpPr>
            <p:spPr>
              <a:xfrm>
                <a:off x="5933891" y="3303311"/>
                <a:ext cx="450629" cy="368673"/>
              </a:xfrm>
              <a:prstGeom prst="mathMultiply">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n-lt"/>
                  <a:ea typeface="ＭＳ Ｐゴシック"/>
                </a:endParaRPr>
              </a:p>
            </p:txBody>
          </p:sp>
          <p:cxnSp>
            <p:nvCxnSpPr>
              <p:cNvPr id="23" name="Straight Arrow Connector 22">
                <a:extLst>
                  <a:ext uri="{FF2B5EF4-FFF2-40B4-BE49-F238E27FC236}">
                    <a16:creationId xmlns:a16="http://schemas.microsoft.com/office/drawing/2014/main" id="{185EA00F-168C-5E4D-981D-BB7852D0FA9A}"/>
                  </a:ext>
                </a:extLst>
              </p:cNvPr>
              <p:cNvCxnSpPr/>
              <p:nvPr/>
            </p:nvCxnSpPr>
            <p:spPr>
              <a:xfrm flipH="1" flipV="1">
                <a:off x="5886862" y="2205167"/>
                <a:ext cx="207771" cy="1217817"/>
              </a:xfrm>
              <a:prstGeom prst="straightConnector1">
                <a:avLst/>
              </a:prstGeom>
              <a:ln w="38100" cmpd="sng">
                <a:solidFill>
                  <a:srgbClr val="800000"/>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ABA37351-1F71-3245-B63B-40DEFF0774C1}"/>
                  </a:ext>
                </a:extLst>
              </p:cNvPr>
              <p:cNvCxnSpPr>
                <a:cxnSpLocks/>
                <a:stCxn id="21" idx="0"/>
                <a:endCxn id="19" idx="0"/>
              </p:cNvCxnSpPr>
              <p:nvPr/>
            </p:nvCxnSpPr>
            <p:spPr>
              <a:xfrm flipH="1" flipV="1">
                <a:off x="3958457" y="5406419"/>
                <a:ext cx="290192" cy="275279"/>
              </a:xfrm>
              <a:prstGeom prst="straightConnector1">
                <a:avLst/>
              </a:prstGeom>
              <a:ln w="38100" cmpd="sng">
                <a:solidFill>
                  <a:srgbClr val="800000"/>
                </a:solidFill>
                <a:tailEnd type="arrow"/>
              </a:ln>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FF68F19F-CE87-3A4E-8966-61D68730AA46}"/>
                  </a:ext>
                </a:extLst>
              </p:cNvPr>
              <p:cNvSpPr/>
              <p:nvPr/>
            </p:nvSpPr>
            <p:spPr>
              <a:xfrm rot="19498283">
                <a:off x="474906" y="2128568"/>
                <a:ext cx="2195104" cy="1018643"/>
              </a:xfrm>
              <a:prstGeom prst="rect">
                <a:avLst/>
              </a:prstGeom>
              <a:ln>
                <a:noFill/>
              </a:ln>
            </p:spPr>
            <p:txBody>
              <a:bodyPr wrap="square">
                <a:spAutoFit/>
              </a:bodyPr>
              <a:lstStyle/>
              <a:p>
                <a:pPr marL="6350" marR="0" lvl="1" indent="0" algn="ctr" defTabSz="914400" rtl="0" eaLnBrk="0" fontAlgn="auto" latinLnBrk="0" hangingPunct="0">
                  <a:lnSpc>
                    <a:spcPct val="100000"/>
                  </a:lnSpc>
                  <a:spcBef>
                    <a:spcPct val="2000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ea typeface="ＭＳ Ｐゴシック"/>
                  </a:rPr>
                  <a:t>Operation Volume 2</a:t>
                </a:r>
              </a:p>
            </p:txBody>
          </p:sp>
        </p:grpSp>
      </p:grpSp>
    </p:spTree>
    <p:extLst>
      <p:ext uri="{BB962C8B-B14F-4D97-AF65-F5344CB8AC3E}">
        <p14:creationId xmlns:p14="http://schemas.microsoft.com/office/powerpoint/2010/main" val="4139306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 name="Chart 56">
            <a:extLst>
              <a:ext uri="{FF2B5EF4-FFF2-40B4-BE49-F238E27FC236}">
                <a16:creationId xmlns:a16="http://schemas.microsoft.com/office/drawing/2014/main" id="{4FF35B5E-4586-034C-B30D-86B595BBC42A}"/>
              </a:ext>
            </a:extLst>
          </p:cNvPr>
          <p:cNvGraphicFramePr>
            <a:graphicFrameLocks/>
          </p:cNvGraphicFramePr>
          <p:nvPr>
            <p:extLst>
              <p:ext uri="{D42A27DB-BD31-4B8C-83A1-F6EECF244321}">
                <p14:modId xmlns:p14="http://schemas.microsoft.com/office/powerpoint/2010/main" val="2196326209"/>
              </p:ext>
            </p:extLst>
          </p:nvPr>
        </p:nvGraphicFramePr>
        <p:xfrm>
          <a:off x="7687340" y="868295"/>
          <a:ext cx="4472908" cy="2789305"/>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3410F568-AEE1-C047-A0BE-462DF147DEB1}"/>
              </a:ext>
            </a:extLst>
          </p:cNvPr>
          <p:cNvSpPr>
            <a:spLocks noGrp="1"/>
          </p:cNvSpPr>
          <p:nvPr>
            <p:ph type="title"/>
          </p:nvPr>
        </p:nvSpPr>
        <p:spPr/>
        <p:txBody>
          <a:bodyPr/>
          <a:lstStyle/>
          <a:p>
            <a:r>
              <a:rPr lang="en-US" sz="2400" dirty="0"/>
              <a:t>TCL 2 (October 2016 / May 2017)</a:t>
            </a:r>
          </a:p>
        </p:txBody>
      </p:sp>
      <p:sp>
        <p:nvSpPr>
          <p:cNvPr id="3" name="TextBox 2">
            <a:extLst>
              <a:ext uri="{FF2B5EF4-FFF2-40B4-BE49-F238E27FC236}">
                <a16:creationId xmlns:a16="http://schemas.microsoft.com/office/drawing/2014/main" id="{573FC5A7-3598-CD45-9176-72A654C15874}"/>
              </a:ext>
            </a:extLst>
          </p:cNvPr>
          <p:cNvSpPr txBox="1"/>
          <p:nvPr/>
        </p:nvSpPr>
        <p:spPr>
          <a:xfrm>
            <a:off x="517899" y="939259"/>
            <a:ext cx="7836188" cy="5368869"/>
          </a:xfrm>
          <a:prstGeom prst="rect">
            <a:avLst/>
          </a:prstGeom>
          <a:noFill/>
        </p:spPr>
        <p:txBody>
          <a:bodyPr wrap="square" rtlCol="0">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mn-lt"/>
                <a:ea typeface="ＭＳ Ｐゴシック"/>
              </a:rPr>
              <a:t>Conflict Management (CM) Approach: </a:t>
            </a:r>
            <a:r>
              <a:rPr kumimoji="0" lang="en-US" sz="1800" b="0" i="0" u="none" strike="noStrike" kern="1200" cap="none" spc="0" normalizeH="0" baseline="0" noProof="0" dirty="0">
                <a:ln>
                  <a:noFill/>
                </a:ln>
                <a:solidFill>
                  <a:prstClr val="black"/>
                </a:solidFill>
                <a:effectLst/>
                <a:uLnTx/>
                <a:uFillTx/>
                <a:latin typeface="+mn-lt"/>
                <a:ea typeface="ＭＳ Ｐゴシック"/>
              </a:rPr>
              <a:t>Strategic Deconfliction, Geographic Containment, &amp; Conflict Advisory and Alert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mn-lt"/>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mn-lt"/>
                <a:ea typeface="ＭＳ Ｐゴシック"/>
              </a:rPr>
              <a:t>Example CM Research Question: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n-lt"/>
                <a:ea typeface="ＭＳ Ｐゴシック"/>
              </a:rPr>
              <a:t>What key considerations for flying altitude stratified?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mn-lt"/>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mn-lt"/>
                <a:ea typeface="ＭＳ Ｐゴシック"/>
              </a:rPr>
              <a:t>CM Lessons Learned: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n-lt"/>
                <a:ea typeface="ＭＳ Ｐゴシック"/>
              </a:rPr>
              <a:t>Measurement and reporting of vehicle altitude was not consistent among airspace users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B050"/>
                </a:solidFill>
                <a:effectLst/>
                <a:uLnTx/>
                <a:uFillTx/>
                <a:latin typeface="+mn-lt"/>
                <a:ea typeface="ＭＳ Ｐゴシック"/>
              </a:rPr>
              <a:t>Recommendation: </a:t>
            </a:r>
            <a:r>
              <a:rPr kumimoji="0" lang="en-US" sz="1800" b="0" i="0" u="none" strike="noStrike" kern="1200" cap="none" spc="0" normalizeH="0" baseline="0" noProof="0" dirty="0">
                <a:ln>
                  <a:noFill/>
                </a:ln>
                <a:solidFill>
                  <a:srgbClr val="00B050"/>
                </a:solidFill>
                <a:effectLst/>
                <a:uLnTx/>
                <a:uFillTx/>
                <a:latin typeface="+mn-lt"/>
                <a:ea typeface="ＭＳ Ｐゴシック"/>
              </a:rPr>
              <a:t>Altitude reporting should be consistent or translatable across airspace users.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mn-lt"/>
              <a:ea typeface="ＭＳ Ｐゴシック"/>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n-lt"/>
                <a:ea typeface="ＭＳ Ｐゴシック"/>
              </a:rPr>
              <a:t>The sources of weather information for this flight test were inadequate to support BVLOS operations. </a:t>
            </a:r>
            <a:endParaRPr kumimoji="0" lang="en-US" sz="1800" b="1" i="0" u="none" strike="noStrike" kern="1200" cap="none" spc="0" normalizeH="0" baseline="0" noProof="0" dirty="0">
              <a:ln>
                <a:noFill/>
              </a:ln>
              <a:solidFill>
                <a:srgbClr val="00B050"/>
              </a:solidFill>
              <a:effectLst/>
              <a:uLnTx/>
              <a:uFillTx/>
              <a:latin typeface="+mn-lt"/>
              <a:ea typeface="ＭＳ Ｐゴシック"/>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B050"/>
                </a:solidFill>
                <a:effectLst/>
                <a:uLnTx/>
                <a:uFillTx/>
                <a:latin typeface="+mn-lt"/>
                <a:ea typeface="ＭＳ Ｐゴシック"/>
              </a:rPr>
              <a:t>Recommendation: </a:t>
            </a:r>
            <a:r>
              <a:rPr kumimoji="0" lang="en-US" sz="1800" b="0" i="0" u="none" strike="noStrike" kern="1200" cap="none" spc="0" normalizeH="0" baseline="0" noProof="0" dirty="0">
                <a:ln>
                  <a:noFill/>
                </a:ln>
                <a:solidFill>
                  <a:srgbClr val="00B050"/>
                </a:solidFill>
                <a:effectLst/>
                <a:uLnTx/>
                <a:uFillTx/>
                <a:latin typeface="+mn-lt"/>
                <a:ea typeface="ＭＳ Ｐゴシック"/>
              </a:rPr>
              <a:t>Initial routine BVLOS operations should not conduct altitude stratification unless there is accurate and timely information shared of the relative position of nearby UAS  and improvements are made in the fidelity of the weather predictions along the flight path. </a:t>
            </a:r>
            <a:endParaRPr kumimoji="0" lang="en-US" sz="1800" b="0" i="0" u="none" strike="noStrike" kern="1200" cap="none" spc="0" normalizeH="0" baseline="0" noProof="0" dirty="0">
              <a:ln>
                <a:noFill/>
              </a:ln>
              <a:solidFill>
                <a:prstClr val="black"/>
              </a:solidFill>
              <a:effectLst/>
              <a:uLnTx/>
              <a:uFillTx/>
              <a:latin typeface="+mn-lt"/>
              <a:ea typeface="ＭＳ Ｐゴシック"/>
            </a:endParaRPr>
          </a:p>
        </p:txBody>
      </p:sp>
      <p:sp>
        <p:nvSpPr>
          <p:cNvPr id="4" name="TextBox 3">
            <a:extLst>
              <a:ext uri="{FF2B5EF4-FFF2-40B4-BE49-F238E27FC236}">
                <a16:creationId xmlns:a16="http://schemas.microsoft.com/office/drawing/2014/main" id="{68B88826-CB69-6343-A629-8847144E46B9}"/>
              </a:ext>
            </a:extLst>
          </p:cNvPr>
          <p:cNvSpPr txBox="1"/>
          <p:nvPr/>
        </p:nvSpPr>
        <p:spPr>
          <a:xfrm>
            <a:off x="180673" y="986742"/>
            <a:ext cx="270263" cy="5439110"/>
          </a:xfrm>
          <a:prstGeom prst="rect">
            <a:avLst/>
          </a:prstGeom>
          <a:solidFill>
            <a:schemeClr val="tx1">
              <a:lumMod val="50000"/>
              <a:lumOff val="50000"/>
            </a:schemeClr>
          </a:solidFill>
          <a:ln>
            <a:solidFill>
              <a:schemeClr val="tx2"/>
            </a:solidFill>
          </a:ln>
          <a:scene3d>
            <a:camera prst="orthographicFront"/>
            <a:lightRig rig="threePt" dir="t"/>
          </a:scene3d>
          <a:sp3d>
            <a:bevelT prst="relaxedInset"/>
          </a:sp3d>
        </p:spPr>
        <p:txBody>
          <a:bodyPr wrap="square" rtlCol="0">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mn-lt"/>
              <a:ea typeface="ＭＳ Ｐゴシック"/>
            </a:endParaRPr>
          </a:p>
        </p:txBody>
      </p:sp>
      <p:pic>
        <p:nvPicPr>
          <p:cNvPr id="12" name="Picture 11">
            <a:extLst>
              <a:ext uri="{FF2B5EF4-FFF2-40B4-BE49-F238E27FC236}">
                <a16:creationId xmlns:a16="http://schemas.microsoft.com/office/drawing/2014/main" id="{5785D461-96FE-2B4C-A729-A09B9038E1C3}"/>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2855" t="5903" r="4245" b="9737"/>
          <a:stretch/>
        </p:blipFill>
        <p:spPr bwMode="auto">
          <a:xfrm>
            <a:off x="8685993" y="3918543"/>
            <a:ext cx="3399762" cy="230168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08566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A6327F5-BFAA-B648-9BDF-681E638136AB}"/>
              </a:ext>
            </a:extLst>
          </p:cNvPr>
          <p:cNvPicPr>
            <a:picLocks noChangeAspect="1"/>
          </p:cNvPicPr>
          <p:nvPr/>
        </p:nvPicPr>
        <p:blipFill>
          <a:blip r:embed="rId2"/>
          <a:stretch>
            <a:fillRect/>
          </a:stretch>
        </p:blipFill>
        <p:spPr>
          <a:xfrm>
            <a:off x="7995684" y="4047576"/>
            <a:ext cx="4196316" cy="2434992"/>
          </a:xfrm>
          <a:prstGeom prst="rect">
            <a:avLst/>
          </a:prstGeom>
        </p:spPr>
      </p:pic>
      <p:sp>
        <p:nvSpPr>
          <p:cNvPr id="2" name="Title 1">
            <a:extLst>
              <a:ext uri="{FF2B5EF4-FFF2-40B4-BE49-F238E27FC236}">
                <a16:creationId xmlns:a16="http://schemas.microsoft.com/office/drawing/2014/main" id="{3410F568-AEE1-C047-A0BE-462DF147DEB1}"/>
              </a:ext>
            </a:extLst>
          </p:cNvPr>
          <p:cNvSpPr>
            <a:spLocks noGrp="1"/>
          </p:cNvSpPr>
          <p:nvPr>
            <p:ph type="title"/>
          </p:nvPr>
        </p:nvSpPr>
        <p:spPr/>
        <p:txBody>
          <a:bodyPr/>
          <a:lstStyle/>
          <a:p>
            <a:r>
              <a:rPr lang="en-US" sz="2400" dirty="0"/>
              <a:t>TCL 3 (May 2018)</a:t>
            </a:r>
          </a:p>
        </p:txBody>
      </p:sp>
      <p:sp>
        <p:nvSpPr>
          <p:cNvPr id="3" name="TextBox 2">
            <a:extLst>
              <a:ext uri="{FF2B5EF4-FFF2-40B4-BE49-F238E27FC236}">
                <a16:creationId xmlns:a16="http://schemas.microsoft.com/office/drawing/2014/main" id="{573FC5A7-3598-CD45-9176-72A654C15874}"/>
              </a:ext>
            </a:extLst>
          </p:cNvPr>
          <p:cNvSpPr txBox="1"/>
          <p:nvPr/>
        </p:nvSpPr>
        <p:spPr>
          <a:xfrm>
            <a:off x="517899" y="939259"/>
            <a:ext cx="7711701" cy="5543309"/>
          </a:xfrm>
          <a:prstGeom prst="rect">
            <a:avLst/>
          </a:prstGeom>
          <a:noFill/>
        </p:spPr>
        <p:txBody>
          <a:bodyPr wrap="square" rtlCol="0">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mn-lt"/>
                <a:ea typeface="ＭＳ Ｐゴシック"/>
              </a:rPr>
              <a:t>Conflict Management (CM) Approach:</a:t>
            </a:r>
            <a:r>
              <a:rPr kumimoji="0" lang="en-US" sz="1800" b="0" i="0" u="none" strike="noStrike" kern="1200" cap="none" spc="0" normalizeH="0" baseline="0" noProof="0" dirty="0">
                <a:ln>
                  <a:noFill/>
                </a:ln>
                <a:solidFill>
                  <a:prstClr val="black"/>
                </a:solidFill>
                <a:effectLst/>
                <a:uLnTx/>
                <a:uFillTx/>
                <a:latin typeface="+mn-lt"/>
                <a:ea typeface="ＭＳ Ｐゴシック"/>
              </a:rPr>
              <a:t> Strategic Deconfliction, Geographic Containment, &amp; Conflict Advisory and Alert, DAA, V2V</a:t>
            </a:r>
            <a:endParaRPr kumimoji="0" lang="en-US" sz="1800" b="1" i="0" u="none" strike="noStrike" kern="1200" cap="none" spc="0" normalizeH="0" baseline="0" noProof="0" dirty="0">
              <a:ln>
                <a:noFill/>
              </a:ln>
              <a:solidFill>
                <a:prstClr val="black"/>
              </a:solidFill>
              <a:effectLst/>
              <a:uLnTx/>
              <a:uFillTx/>
              <a:latin typeface="+mn-lt"/>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mn-lt"/>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mn-lt"/>
                <a:ea typeface="ＭＳ Ｐゴシック"/>
              </a:rPr>
              <a:t>Example CM Research Questions: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n-lt"/>
                <a:ea typeface="ＭＳ Ｐゴシック"/>
              </a:rPr>
              <a:t>Do onboard sensors have suitable performance to support conflict management?</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n-lt"/>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mn-lt"/>
                <a:ea typeface="ＭＳ Ｐゴシック"/>
              </a:rPr>
              <a:t>CM Lessons Learned: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 sz="1800" b="0" i="0" u="none" strike="noStrike" kern="1200" cap="none" spc="0" normalizeH="0" baseline="0" noProof="0" dirty="0">
                <a:ln>
                  <a:noFill/>
                </a:ln>
                <a:solidFill>
                  <a:prstClr val="black"/>
                </a:solidFill>
                <a:effectLst/>
                <a:uLnTx/>
                <a:uFillTx/>
                <a:latin typeface="+mn-lt"/>
                <a:ea typeface="ＭＳ Ｐゴシック"/>
              </a:rPr>
              <a:t>Using airborne and ground radar to support separation showed that a low </a:t>
            </a:r>
            <a:r>
              <a:rPr kumimoji="0" lang="en" sz="1800" b="0" i="0" u="none" strike="noStrike" kern="1200" cap="none" spc="0" normalizeH="0" baseline="0" noProof="0" dirty="0" err="1">
                <a:ln>
                  <a:noFill/>
                </a:ln>
                <a:solidFill>
                  <a:prstClr val="black"/>
                </a:solidFill>
                <a:effectLst/>
                <a:uLnTx/>
                <a:uFillTx/>
                <a:latin typeface="+mn-lt"/>
                <a:ea typeface="ＭＳ Ｐゴシック"/>
              </a:rPr>
              <a:t>SWaP</a:t>
            </a:r>
            <a:r>
              <a:rPr kumimoji="0" lang="en" sz="1800" b="0" i="0" u="none" strike="noStrike" kern="1200" cap="none" spc="0" normalizeH="0" baseline="0" noProof="0" dirty="0">
                <a:ln>
                  <a:noFill/>
                </a:ln>
                <a:solidFill>
                  <a:prstClr val="black"/>
                </a:solidFill>
                <a:effectLst/>
                <a:uLnTx/>
                <a:uFillTx/>
                <a:latin typeface="+mn-lt"/>
                <a:ea typeface="ＭＳ Ｐゴシック"/>
              </a:rPr>
              <a:t> airborne radar does not provide sufficient range to support the recommended well clear definition, had high false alerts, and is better suited to support collision avoidance.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 sz="1800" b="0" i="0" u="none" strike="noStrike" kern="1200" cap="none" spc="0" normalizeH="0" baseline="0" noProof="0" dirty="0">
                <a:ln>
                  <a:noFill/>
                </a:ln>
                <a:solidFill>
                  <a:prstClr val="black"/>
                </a:solidFill>
                <a:effectLst/>
                <a:uLnTx/>
                <a:uFillTx/>
                <a:latin typeface="+mn-lt"/>
                <a:ea typeface="ＭＳ Ｐゴシック"/>
              </a:rPr>
              <a:t>DSRC raised situation awareness and at close proximity (~.5 km or less) yields reliable data to support collision avoidance under slow closure rates</a:t>
            </a:r>
            <a:endParaRPr kumimoji="0" lang="en-US" sz="1800" b="1" i="0" u="none" strike="noStrike" kern="1200" cap="none" spc="0" normalizeH="0" baseline="0" noProof="0" dirty="0">
              <a:ln>
                <a:noFill/>
              </a:ln>
              <a:solidFill>
                <a:srgbClr val="00B050"/>
              </a:solidFill>
              <a:effectLst/>
              <a:uLnTx/>
              <a:uFillTx/>
              <a:latin typeface="+mn-lt"/>
              <a:ea typeface="ＭＳ Ｐゴシック"/>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B050"/>
                </a:solidFill>
                <a:effectLst/>
                <a:uLnTx/>
                <a:uFillTx/>
                <a:latin typeface="+mn-lt"/>
                <a:ea typeface="ＭＳ Ｐゴシック"/>
              </a:rPr>
              <a:t>Recommendation: </a:t>
            </a:r>
            <a:r>
              <a:rPr kumimoji="0" lang="en-US" sz="1800" b="0" i="0" u="none" strike="noStrike" kern="1200" cap="none" spc="0" normalizeH="0" baseline="0" noProof="0" dirty="0">
                <a:ln>
                  <a:noFill/>
                </a:ln>
                <a:solidFill>
                  <a:srgbClr val="00B050"/>
                </a:solidFill>
                <a:effectLst/>
                <a:uLnTx/>
                <a:uFillTx/>
                <a:latin typeface="+mn-lt"/>
                <a:ea typeface="ＭＳ Ｐゴシック"/>
              </a:rPr>
              <a:t>Testing multiple layered mitigations to address hazards resulted in a raised situation awareness and achieving the needed increased range of surveillance. Continued evaluation is needed to address the technology interoperability and the data fusion between tracking aircraft with multiple sensors.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mn-lt"/>
              <a:ea typeface="ＭＳ Ｐゴシック"/>
            </a:endParaRPr>
          </a:p>
        </p:txBody>
      </p:sp>
      <p:sp>
        <p:nvSpPr>
          <p:cNvPr id="4" name="TextBox 3">
            <a:extLst>
              <a:ext uri="{FF2B5EF4-FFF2-40B4-BE49-F238E27FC236}">
                <a16:creationId xmlns:a16="http://schemas.microsoft.com/office/drawing/2014/main" id="{68B88826-CB69-6343-A629-8847144E46B9}"/>
              </a:ext>
            </a:extLst>
          </p:cNvPr>
          <p:cNvSpPr txBox="1"/>
          <p:nvPr/>
        </p:nvSpPr>
        <p:spPr>
          <a:xfrm>
            <a:off x="180673" y="986742"/>
            <a:ext cx="270263" cy="5439110"/>
          </a:xfrm>
          <a:prstGeom prst="rect">
            <a:avLst/>
          </a:prstGeom>
          <a:solidFill>
            <a:schemeClr val="tx1">
              <a:lumMod val="50000"/>
              <a:lumOff val="50000"/>
            </a:schemeClr>
          </a:solidFill>
          <a:ln>
            <a:solidFill>
              <a:schemeClr val="tx2"/>
            </a:solidFill>
          </a:ln>
          <a:scene3d>
            <a:camera prst="orthographicFront"/>
            <a:lightRig rig="threePt" dir="t"/>
          </a:scene3d>
          <a:sp3d>
            <a:bevelT prst="relaxedInset"/>
          </a:sp3d>
        </p:spPr>
        <p:txBody>
          <a:bodyPr wrap="square" rtlCol="0">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mn-lt"/>
              <a:ea typeface="ＭＳ Ｐゴシック"/>
            </a:endParaRPr>
          </a:p>
        </p:txBody>
      </p:sp>
      <p:pic>
        <p:nvPicPr>
          <p:cNvPr id="9" name="Picture 8">
            <a:extLst>
              <a:ext uri="{FF2B5EF4-FFF2-40B4-BE49-F238E27FC236}">
                <a16:creationId xmlns:a16="http://schemas.microsoft.com/office/drawing/2014/main" id="{2FE11409-8661-8F4D-A1DB-B401F19F99C8}"/>
              </a:ext>
            </a:extLst>
          </p:cNvPr>
          <p:cNvPicPr>
            <a:picLocks noChangeAspect="1"/>
          </p:cNvPicPr>
          <p:nvPr/>
        </p:nvPicPr>
        <p:blipFill>
          <a:blip r:embed="rId3"/>
          <a:stretch>
            <a:fillRect/>
          </a:stretch>
        </p:blipFill>
        <p:spPr>
          <a:xfrm>
            <a:off x="8147708" y="939259"/>
            <a:ext cx="3961229" cy="2879891"/>
          </a:xfrm>
          <a:prstGeom prst="rect">
            <a:avLst/>
          </a:prstGeom>
        </p:spPr>
      </p:pic>
    </p:spTree>
    <p:extLst>
      <p:ext uri="{BB962C8B-B14F-4D97-AF65-F5344CB8AC3E}">
        <p14:creationId xmlns:p14="http://schemas.microsoft.com/office/powerpoint/2010/main" val="3431319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0F568-AEE1-C047-A0BE-462DF147DEB1}"/>
              </a:ext>
            </a:extLst>
          </p:cNvPr>
          <p:cNvSpPr>
            <a:spLocks noGrp="1"/>
          </p:cNvSpPr>
          <p:nvPr>
            <p:ph type="title"/>
          </p:nvPr>
        </p:nvSpPr>
        <p:spPr/>
        <p:txBody>
          <a:bodyPr/>
          <a:lstStyle/>
          <a:p>
            <a:r>
              <a:rPr lang="en-US" sz="2400"/>
              <a:t>TCL 4 (Summer 2019)</a:t>
            </a:r>
          </a:p>
        </p:txBody>
      </p:sp>
      <p:sp>
        <p:nvSpPr>
          <p:cNvPr id="3" name="TextBox 2">
            <a:extLst>
              <a:ext uri="{FF2B5EF4-FFF2-40B4-BE49-F238E27FC236}">
                <a16:creationId xmlns:a16="http://schemas.microsoft.com/office/drawing/2014/main" id="{573FC5A7-3598-CD45-9176-72A654C15874}"/>
              </a:ext>
            </a:extLst>
          </p:cNvPr>
          <p:cNvSpPr txBox="1"/>
          <p:nvPr/>
        </p:nvSpPr>
        <p:spPr>
          <a:xfrm>
            <a:off x="517899" y="939259"/>
            <a:ext cx="7587574" cy="5610397"/>
          </a:xfrm>
          <a:prstGeom prst="rect">
            <a:avLst/>
          </a:prstGeom>
          <a:noFill/>
        </p:spPr>
        <p:txBody>
          <a:bodyPr wrap="square" rtlCol="0">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prstClr val="black"/>
                </a:solidFill>
                <a:effectLst/>
                <a:uLnTx/>
                <a:uFillTx/>
                <a:latin typeface="+mn-lt"/>
                <a:ea typeface="ＭＳ Ｐゴシック"/>
              </a:rPr>
              <a:t>Conflict Management (CM) Approach: </a:t>
            </a:r>
            <a:r>
              <a:rPr kumimoji="0" lang="en-US" sz="1800" b="0" i="0" u="none" strike="noStrike" kern="1200" cap="none" spc="0" normalizeH="0" baseline="0" noProof="0">
                <a:ln>
                  <a:noFill/>
                </a:ln>
                <a:solidFill>
                  <a:prstClr val="black"/>
                </a:solidFill>
                <a:effectLst/>
                <a:uLnTx/>
                <a:uFillTx/>
                <a:latin typeface="+mn-lt"/>
                <a:ea typeface="ＭＳ Ｐゴシック"/>
              </a:rPr>
              <a:t>Layered Conflict Management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mn-lt"/>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prstClr val="black"/>
                </a:solidFill>
                <a:effectLst/>
                <a:uLnTx/>
                <a:uFillTx/>
                <a:latin typeface="+mn-lt"/>
                <a:ea typeface="ＭＳ Ｐゴシック"/>
              </a:rPr>
              <a:t>Example CM Research Questions: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ＭＳ Ｐゴシック"/>
              </a:rPr>
              <a:t>What factors impact conflict management in urban environments?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mn-lt"/>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prstClr val="black"/>
                </a:solidFill>
                <a:effectLst/>
                <a:uLnTx/>
                <a:uFillTx/>
                <a:latin typeface="+mn-lt"/>
                <a:ea typeface="ＭＳ Ｐゴシック"/>
              </a:rPr>
              <a:t>CM Lessons Learned: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ＭＳ Ｐゴシック"/>
              </a:rPr>
              <a:t>UAS and onboard mitigations lacked appropriate reliability. Single point failures of nominal systems (e.g., motors) or safety mitigation systems (e.g., parachute) created hazardous conditions for people on the ground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ＭＳ Ｐゴシック"/>
              </a:rPr>
              <a:t>Urban environments contained numerous hazardous conditions:</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ＭＳ Ｐゴシック"/>
              </a:rPr>
              <a:t>Diverse micro-climates</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ＭＳ Ｐゴシック"/>
              </a:rPr>
              <a:t>High concentration of use of unlicensed RF (e.g., </a:t>
            </a:r>
            <a:r>
              <a:rPr kumimoji="0" lang="en-US" sz="1800" b="0" i="0" u="none" strike="noStrike" kern="1200" cap="none" spc="0" normalizeH="0" baseline="0" noProof="0" err="1">
                <a:ln>
                  <a:noFill/>
                </a:ln>
                <a:solidFill>
                  <a:prstClr val="black"/>
                </a:solidFill>
                <a:effectLst/>
                <a:uLnTx/>
                <a:uFillTx/>
                <a:latin typeface="+mn-lt"/>
                <a:ea typeface="ＭＳ Ｐゴシック"/>
              </a:rPr>
              <a:t>Wifi</a:t>
            </a:r>
            <a:r>
              <a:rPr kumimoji="0" lang="en-US" sz="1800" b="0" i="0" u="none" strike="noStrike" kern="1200" cap="none" spc="0" normalizeH="0" baseline="0" noProof="0">
                <a:ln>
                  <a:noFill/>
                </a:ln>
                <a:solidFill>
                  <a:prstClr val="black"/>
                </a:solidFill>
                <a:effectLst/>
                <a:uLnTx/>
                <a:uFillTx/>
                <a:latin typeface="+mn-lt"/>
                <a:ea typeface="ＭＳ Ｐゴシック"/>
              </a:rPr>
              <a:t>)</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ＭＳ Ｐゴシック"/>
              </a:rPr>
              <a:t>Multi-pathing and GPS degradation</a:t>
            </a:r>
            <a:endParaRPr kumimoji="0" lang="en-US" sz="1800" b="1" i="0" u="none" strike="noStrike" kern="1200" cap="none" spc="0" normalizeH="0" baseline="0" noProof="0">
              <a:ln>
                <a:noFill/>
              </a:ln>
              <a:solidFill>
                <a:srgbClr val="00B050"/>
              </a:solidFill>
              <a:effectLst/>
              <a:uLnTx/>
              <a:uFillTx/>
              <a:latin typeface="+mn-lt"/>
              <a:ea typeface="ＭＳ Ｐゴシック"/>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00B050"/>
                </a:solidFill>
                <a:effectLst/>
                <a:uLnTx/>
                <a:uFillTx/>
                <a:latin typeface="+mn-lt"/>
                <a:ea typeface="ＭＳ Ｐゴシック"/>
              </a:rPr>
              <a:t>Recommendation: </a:t>
            </a:r>
            <a:r>
              <a:rPr kumimoji="0" lang="en-US" sz="1800" b="0" i="0" u="none" strike="noStrike" kern="1200" cap="none" spc="0" normalizeH="0" baseline="0" noProof="0">
                <a:ln>
                  <a:noFill/>
                </a:ln>
                <a:solidFill>
                  <a:srgbClr val="00B050"/>
                </a:solidFill>
                <a:effectLst/>
                <a:uLnTx/>
                <a:uFillTx/>
                <a:latin typeface="+mn-lt"/>
                <a:ea typeface="ＭＳ Ｐゴシック"/>
              </a:rPr>
              <a:t>Maturation of vehicle reliability, health monitoring, and contingency management systems (e.g., automated safe landing) are needed to support urban operations. UTM services can better support hazard awareness in urban environments (e.g., surveillance, weather, RF)</a:t>
            </a:r>
            <a:endParaRPr kumimoji="0" lang="en-US" sz="1800" b="0" i="0" u="none" strike="noStrike" kern="1200" cap="none" spc="0" normalizeH="0" baseline="0" noProof="0">
              <a:ln>
                <a:noFill/>
              </a:ln>
              <a:solidFill>
                <a:prstClr val="black"/>
              </a:solidFill>
              <a:effectLst/>
              <a:uLnTx/>
              <a:uFillTx/>
              <a:latin typeface="+mn-lt"/>
              <a:ea typeface="ＭＳ Ｐゴシック"/>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a:ln>
                <a:noFill/>
              </a:ln>
              <a:solidFill>
                <a:srgbClr val="00B050"/>
              </a:solidFill>
              <a:effectLst/>
              <a:uLnTx/>
              <a:uFillTx/>
              <a:latin typeface="+mn-lt"/>
              <a:ea typeface="ＭＳ Ｐゴシック"/>
            </a:endParaRPr>
          </a:p>
        </p:txBody>
      </p:sp>
      <p:sp>
        <p:nvSpPr>
          <p:cNvPr id="4" name="TextBox 3">
            <a:extLst>
              <a:ext uri="{FF2B5EF4-FFF2-40B4-BE49-F238E27FC236}">
                <a16:creationId xmlns:a16="http://schemas.microsoft.com/office/drawing/2014/main" id="{68B88826-CB69-6343-A629-8847144E46B9}"/>
              </a:ext>
            </a:extLst>
          </p:cNvPr>
          <p:cNvSpPr txBox="1"/>
          <p:nvPr/>
        </p:nvSpPr>
        <p:spPr>
          <a:xfrm>
            <a:off x="180673" y="986742"/>
            <a:ext cx="270263" cy="5439110"/>
          </a:xfrm>
          <a:prstGeom prst="rect">
            <a:avLst/>
          </a:prstGeom>
          <a:solidFill>
            <a:schemeClr val="tx1">
              <a:lumMod val="50000"/>
              <a:lumOff val="50000"/>
            </a:schemeClr>
          </a:solidFill>
          <a:ln>
            <a:solidFill>
              <a:schemeClr val="tx2"/>
            </a:solidFill>
          </a:ln>
          <a:scene3d>
            <a:camera prst="orthographicFront"/>
            <a:lightRig rig="threePt" dir="t"/>
          </a:scene3d>
          <a:sp3d>
            <a:bevelT prst="relaxedInset"/>
          </a:sp3d>
        </p:spPr>
        <p:txBody>
          <a:bodyPr wrap="square" rtlCol="0">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mn-lt"/>
              <a:ea typeface="ＭＳ Ｐゴシック"/>
            </a:endParaRPr>
          </a:p>
        </p:txBody>
      </p:sp>
      <p:pic>
        <p:nvPicPr>
          <p:cNvPr id="6" name="Picture 5">
            <a:extLst>
              <a:ext uri="{FF2B5EF4-FFF2-40B4-BE49-F238E27FC236}">
                <a16:creationId xmlns:a16="http://schemas.microsoft.com/office/drawing/2014/main" id="{DB1FCDB0-BE52-F549-B4A0-96CEF17F790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029143" y="939260"/>
            <a:ext cx="3982184" cy="2091020"/>
          </a:xfrm>
          <a:prstGeom prst="rect">
            <a:avLst/>
          </a:prstGeom>
        </p:spPr>
      </p:pic>
      <p:pic>
        <p:nvPicPr>
          <p:cNvPr id="7" name="Picture 6">
            <a:extLst>
              <a:ext uri="{FF2B5EF4-FFF2-40B4-BE49-F238E27FC236}">
                <a16:creationId xmlns:a16="http://schemas.microsoft.com/office/drawing/2014/main" id="{E96EA3A8-2109-0C4C-8EAB-0489C1345195}"/>
              </a:ext>
            </a:extLst>
          </p:cNvPr>
          <p:cNvPicPr>
            <a:picLocks noChangeAspect="1"/>
          </p:cNvPicPr>
          <p:nvPr/>
        </p:nvPicPr>
        <p:blipFill>
          <a:blip r:embed="rId3"/>
          <a:stretch>
            <a:fillRect/>
          </a:stretch>
        </p:blipFill>
        <p:spPr>
          <a:xfrm>
            <a:off x="8026771" y="3827720"/>
            <a:ext cx="3984556" cy="2240517"/>
          </a:xfrm>
          <a:prstGeom prst="rect">
            <a:avLst/>
          </a:prstGeom>
        </p:spPr>
      </p:pic>
      <p:sp>
        <p:nvSpPr>
          <p:cNvPr id="8" name="Google Shape;148;p27">
            <a:extLst>
              <a:ext uri="{FF2B5EF4-FFF2-40B4-BE49-F238E27FC236}">
                <a16:creationId xmlns:a16="http://schemas.microsoft.com/office/drawing/2014/main" id="{5F3A1AEA-D369-A24A-BC55-0804157B115E}"/>
              </a:ext>
            </a:extLst>
          </p:cNvPr>
          <p:cNvSpPr txBox="1"/>
          <p:nvPr/>
        </p:nvSpPr>
        <p:spPr>
          <a:xfrm>
            <a:off x="9027042" y="2990426"/>
            <a:ext cx="2200939" cy="319600"/>
          </a:xfrm>
          <a:prstGeom prst="rect">
            <a:avLst/>
          </a:prstGeom>
          <a:noFill/>
          <a:ln>
            <a:noFill/>
          </a:ln>
        </p:spPr>
        <p:txBody>
          <a:bodyPr spcFirstLastPara="1" wrap="square" lIns="121900" tIns="121900" rIns="121900" bIns="12190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 sz="1400" b="0" i="1" u="none" strike="noStrike" kern="1200" cap="none" spc="0" normalizeH="0" baseline="0" noProof="0">
                <a:ln>
                  <a:noFill/>
                </a:ln>
                <a:solidFill>
                  <a:prstClr val="black"/>
                </a:solidFill>
                <a:effectLst/>
                <a:uLnTx/>
                <a:uFillTx/>
                <a:latin typeface="Comfortaa"/>
                <a:ea typeface="Comfortaa"/>
                <a:cs typeface="Comfortaa"/>
                <a:sym typeface="Comfortaa"/>
              </a:rPr>
              <a:t>TCL 4 Testing at Reno, NV</a:t>
            </a:r>
            <a:endParaRPr kumimoji="0" sz="1400" b="0" i="1" u="none" strike="noStrike" kern="1200" cap="none" spc="0" normalizeH="0" baseline="0" noProof="0">
              <a:ln>
                <a:noFill/>
              </a:ln>
              <a:solidFill>
                <a:prstClr val="black"/>
              </a:solidFill>
              <a:effectLst/>
              <a:uLnTx/>
              <a:uFillTx/>
              <a:latin typeface="Comfortaa"/>
              <a:ea typeface="Comfortaa"/>
              <a:cs typeface="Comfortaa"/>
              <a:sym typeface="Comfortaa"/>
            </a:endParaRPr>
          </a:p>
        </p:txBody>
      </p:sp>
      <p:sp>
        <p:nvSpPr>
          <p:cNvPr id="9" name="Google Shape;148;p27">
            <a:extLst>
              <a:ext uri="{FF2B5EF4-FFF2-40B4-BE49-F238E27FC236}">
                <a16:creationId xmlns:a16="http://schemas.microsoft.com/office/drawing/2014/main" id="{3BC57D27-917B-2542-A72B-13519305D972}"/>
              </a:ext>
            </a:extLst>
          </p:cNvPr>
          <p:cNvSpPr txBox="1"/>
          <p:nvPr/>
        </p:nvSpPr>
        <p:spPr>
          <a:xfrm>
            <a:off x="8686800" y="6038721"/>
            <a:ext cx="2743200" cy="319600"/>
          </a:xfrm>
          <a:prstGeom prst="rect">
            <a:avLst/>
          </a:prstGeom>
          <a:noFill/>
          <a:ln>
            <a:noFill/>
          </a:ln>
        </p:spPr>
        <p:txBody>
          <a:bodyPr spcFirstLastPara="1" wrap="square" lIns="121900" tIns="121900" rIns="121900" bIns="12190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 sz="1400" b="0" i="1" u="none" strike="noStrike" kern="1200" cap="none" spc="0" normalizeH="0" baseline="0" noProof="0">
                <a:ln>
                  <a:noFill/>
                </a:ln>
                <a:solidFill>
                  <a:prstClr val="black"/>
                </a:solidFill>
                <a:effectLst/>
                <a:uLnTx/>
                <a:uFillTx/>
                <a:latin typeface="Comfortaa"/>
                <a:ea typeface="Comfortaa"/>
                <a:cs typeface="Comfortaa"/>
                <a:sym typeface="Comfortaa"/>
              </a:rPr>
              <a:t>TCL 4 T</a:t>
            </a:r>
            <a:r>
              <a:rPr kumimoji="0" lang="en-US" sz="1400" b="0" i="1" u="none" strike="noStrike" kern="1200" cap="none" spc="0" normalizeH="0" baseline="0" noProof="0">
                <a:ln>
                  <a:noFill/>
                </a:ln>
                <a:solidFill>
                  <a:prstClr val="black"/>
                </a:solidFill>
                <a:effectLst/>
                <a:uLnTx/>
                <a:uFillTx/>
                <a:latin typeface="Comfortaa"/>
                <a:ea typeface="Comfortaa"/>
                <a:cs typeface="Comfortaa"/>
                <a:sym typeface="Comfortaa"/>
              </a:rPr>
              <a:t>e</a:t>
            </a:r>
            <a:r>
              <a:rPr kumimoji="0" lang="en" sz="1400" b="0" i="1" u="none" strike="noStrike" kern="1200" cap="none" spc="0" normalizeH="0" baseline="0" noProof="0">
                <a:ln>
                  <a:noFill/>
                </a:ln>
                <a:solidFill>
                  <a:prstClr val="black"/>
                </a:solidFill>
                <a:effectLst/>
                <a:uLnTx/>
                <a:uFillTx/>
                <a:latin typeface="Comfortaa"/>
                <a:ea typeface="Comfortaa"/>
                <a:cs typeface="Comfortaa"/>
                <a:sym typeface="Comfortaa"/>
              </a:rPr>
              <a:t>sting at Corpus Christi, TX</a:t>
            </a:r>
            <a:endParaRPr kumimoji="0" sz="1400" b="0" i="1" u="none" strike="noStrike" kern="1200" cap="none" spc="0" normalizeH="0" baseline="0" noProof="0">
              <a:ln>
                <a:noFill/>
              </a:ln>
              <a:solidFill>
                <a:prstClr val="black"/>
              </a:solidFill>
              <a:effectLst/>
              <a:uLnTx/>
              <a:uFillTx/>
              <a:latin typeface="Comfortaa"/>
              <a:ea typeface="Comfortaa"/>
              <a:cs typeface="Comfortaa"/>
              <a:sym typeface="Comfortaa"/>
            </a:endParaRPr>
          </a:p>
        </p:txBody>
      </p:sp>
    </p:spTree>
    <p:extLst>
      <p:ext uri="{BB962C8B-B14F-4D97-AF65-F5344CB8AC3E}">
        <p14:creationId xmlns:p14="http://schemas.microsoft.com/office/powerpoint/2010/main" val="546340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1">
            <a:extLst>
              <a:ext uri="{FF2B5EF4-FFF2-40B4-BE49-F238E27FC236}">
                <a16:creationId xmlns:a16="http://schemas.microsoft.com/office/drawing/2014/main" id="{230A3BEA-7FE8-F247-9BF2-225C0DB7EE9B}"/>
              </a:ext>
            </a:extLst>
          </p:cNvPr>
          <p:cNvSpPr txBox="1">
            <a:spLocks noGrp="1"/>
          </p:cNvSpPr>
          <p:nvPr>
            <p:ph type="title"/>
          </p:nvPr>
        </p:nvSpPr>
        <p:spPr>
          <a:prstGeom prst="rect">
            <a:avLst/>
          </a:prstGeom>
        </p:spPr>
        <p:txBody>
          <a:bodyPr/>
          <a:lstStyle>
            <a:lvl1pPr algn="ctr" defTabSz="457189" rtl="0" eaLnBrk="1" fontAlgn="base" hangingPunct="1">
              <a:spcBef>
                <a:spcPct val="0"/>
              </a:spcBef>
              <a:spcAft>
                <a:spcPct val="0"/>
              </a:spcAft>
              <a:defRPr lang="en-US" sz="2800" b="1" kern="1200" dirty="0">
                <a:solidFill>
                  <a:srgbClr val="FFFFFF"/>
                </a:solidFill>
                <a:effectLst>
                  <a:outerShdw blurRad="114300" dist="88900" dir="2700000" algn="tl" rotWithShape="0">
                    <a:prstClr val="black">
                      <a:alpha val="75000"/>
                    </a:prstClr>
                  </a:outerShdw>
                </a:effectLst>
                <a:latin typeface="Arial" charset="0"/>
                <a:ea typeface="+mj-ea"/>
                <a:cs typeface="ＭＳ Ｐゴシック"/>
              </a:defRPr>
            </a:lvl1pPr>
            <a:lvl2pPr algn="ctr" defTabSz="457189"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189"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189"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189"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5pPr>
            <a:lvl6pPr marL="457189" algn="ctr" defTabSz="457189" rtl="0" eaLnBrk="1" fontAlgn="base" hangingPunct="1">
              <a:spcBef>
                <a:spcPct val="0"/>
              </a:spcBef>
              <a:spcAft>
                <a:spcPct val="0"/>
              </a:spcAft>
              <a:defRPr sz="4400">
                <a:solidFill>
                  <a:schemeClr val="tx1"/>
                </a:solidFill>
                <a:latin typeface="Calibri" pitchFamily="34" charset="0"/>
              </a:defRPr>
            </a:lvl6pPr>
            <a:lvl7pPr marL="914377" algn="ctr" defTabSz="457189" rtl="0" eaLnBrk="1" fontAlgn="base" hangingPunct="1">
              <a:spcBef>
                <a:spcPct val="0"/>
              </a:spcBef>
              <a:spcAft>
                <a:spcPct val="0"/>
              </a:spcAft>
              <a:defRPr sz="4400">
                <a:solidFill>
                  <a:schemeClr val="tx1"/>
                </a:solidFill>
                <a:latin typeface="Calibri" pitchFamily="34" charset="0"/>
              </a:defRPr>
            </a:lvl7pPr>
            <a:lvl8pPr marL="1371566" algn="ctr" defTabSz="457189" rtl="0" eaLnBrk="1" fontAlgn="base" hangingPunct="1">
              <a:spcBef>
                <a:spcPct val="0"/>
              </a:spcBef>
              <a:spcAft>
                <a:spcPct val="0"/>
              </a:spcAft>
              <a:defRPr sz="4400">
                <a:solidFill>
                  <a:schemeClr val="tx1"/>
                </a:solidFill>
                <a:latin typeface="Calibri" pitchFamily="34" charset="0"/>
              </a:defRPr>
            </a:lvl8pPr>
            <a:lvl9pPr marL="1828754" algn="ctr" defTabSz="457189" rtl="0" eaLnBrk="1" fontAlgn="base" hangingPunct="1">
              <a:spcBef>
                <a:spcPct val="0"/>
              </a:spcBef>
              <a:spcAft>
                <a:spcPct val="0"/>
              </a:spcAft>
              <a:defRPr sz="4400">
                <a:solidFill>
                  <a:schemeClr val="tx1"/>
                </a:solidFill>
                <a:latin typeface="Calibri" pitchFamily="34" charset="0"/>
              </a:defRPr>
            </a:lvl9pPr>
          </a:lstStyle>
          <a:p>
            <a:r>
              <a:rPr lang="en-US" sz="2400"/>
              <a:t>TCL 4 Return of the Altitude Issues</a:t>
            </a:r>
          </a:p>
        </p:txBody>
      </p:sp>
      <p:sp>
        <p:nvSpPr>
          <p:cNvPr id="75" name="Rounded Rectangle 74">
            <a:extLst>
              <a:ext uri="{FF2B5EF4-FFF2-40B4-BE49-F238E27FC236}">
                <a16:creationId xmlns:a16="http://schemas.microsoft.com/office/drawing/2014/main" id="{968415D3-0F6E-544D-8C5D-B8FE6DD60F7A}"/>
              </a:ext>
            </a:extLst>
          </p:cNvPr>
          <p:cNvSpPr/>
          <p:nvPr/>
        </p:nvSpPr>
        <p:spPr>
          <a:xfrm>
            <a:off x="7454029" y="3225763"/>
            <a:ext cx="337309" cy="2002063"/>
          </a:xfrm>
          <a:prstGeom prst="roundRect">
            <a:avLst/>
          </a:prstGeom>
          <a:solidFill>
            <a:srgbClr val="773F9B">
              <a:lumMod val="40000"/>
              <a:lumOff val="60000"/>
              <a:alpha val="42000"/>
            </a:srgbClr>
          </a:solidFill>
          <a:ln w="12700" cap="flat">
            <a:solidFill>
              <a:srgbClr val="773F9B"/>
            </a:solidFill>
            <a:miter lim="400000"/>
          </a:ln>
          <a:effectLst/>
          <a:sp3d/>
        </p:spPr>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5500"/>
              </a:spcBef>
              <a:spcAft>
                <a:spcPts val="0"/>
              </a:spcAft>
              <a:buClrTx/>
              <a:buSzTx/>
              <a:buFontTx/>
              <a:buNone/>
              <a:tabLst/>
              <a:defRPr/>
            </a:pPr>
            <a:endParaRPr kumimoji="0" lang="en-US" sz="5000" b="0" i="0" u="none" strike="noStrike" kern="0" cap="none" spc="0" normalizeH="0" baseline="0" noProof="0">
              <a:ln>
                <a:noFill/>
              </a:ln>
              <a:solidFill>
                <a:srgbClr val="333333"/>
              </a:solidFill>
              <a:effectLst/>
              <a:uLnTx/>
              <a:uFillTx/>
              <a:latin typeface="Helvetica Neue Thin"/>
              <a:ea typeface="Helvetica Neue Thin"/>
              <a:sym typeface="Helvetica Neue Thin"/>
            </a:endParaRPr>
          </a:p>
        </p:txBody>
      </p:sp>
      <p:pic>
        <p:nvPicPr>
          <p:cNvPr id="76" name="Picture 75">
            <a:extLst>
              <a:ext uri="{FF2B5EF4-FFF2-40B4-BE49-F238E27FC236}">
                <a16:creationId xmlns:a16="http://schemas.microsoft.com/office/drawing/2014/main" id="{33D52CAF-54E8-0C4C-A179-B88776FF4981}"/>
              </a:ext>
            </a:extLst>
          </p:cNvPr>
          <p:cNvPicPr>
            <a:picLocks noChangeAspect="1"/>
          </p:cNvPicPr>
          <p:nvPr/>
        </p:nvPicPr>
        <p:blipFill>
          <a:blip r:embed="rId2" cstate="screen">
            <a:duotone>
              <a:srgbClr val="00882B">
                <a:shade val="45000"/>
                <a:satMod val="135000"/>
              </a:srgbClr>
              <a:prstClr val="white"/>
            </a:duotone>
            <a:alphaModFix amt="48000"/>
            <a:extLst>
              <a:ext uri="{28A0092B-C50C-407E-A947-70E740481C1C}">
                <a14:useLocalDpi xmlns:a14="http://schemas.microsoft.com/office/drawing/2010/main"/>
              </a:ext>
            </a:extLst>
          </a:blip>
          <a:stretch>
            <a:fillRect/>
          </a:stretch>
        </p:blipFill>
        <p:spPr>
          <a:xfrm>
            <a:off x="10050423" y="3069559"/>
            <a:ext cx="2287842" cy="2287842"/>
          </a:xfrm>
          <a:prstGeom prst="rect">
            <a:avLst/>
          </a:prstGeom>
        </p:spPr>
      </p:pic>
      <p:pic>
        <p:nvPicPr>
          <p:cNvPr id="77" name="mountain.png">
            <a:extLst>
              <a:ext uri="{FF2B5EF4-FFF2-40B4-BE49-F238E27FC236}">
                <a16:creationId xmlns:a16="http://schemas.microsoft.com/office/drawing/2014/main" id="{40E519C5-6E98-434B-84B6-226AAFA7A4E1}"/>
              </a:ext>
            </a:extLst>
          </p:cNvPr>
          <p:cNvPicPr>
            <a:picLocks noChangeAspect="1"/>
          </p:cNvPicPr>
          <p:nvPr/>
        </p:nvPicPr>
        <p:blipFill rotWithShape="1">
          <a:blip r:embed="rId3" cstate="screen">
            <a:alphaModFix amt="58000"/>
            <a:duotone>
              <a:srgbClr val="00882B">
                <a:shade val="45000"/>
                <a:satMod val="135000"/>
              </a:srgbClr>
              <a:prstClr val="white"/>
            </a:duotone>
            <a:extLst>
              <a:ext uri="{28A0092B-C50C-407E-A947-70E740481C1C}">
                <a14:useLocalDpi xmlns:a14="http://schemas.microsoft.com/office/drawing/2010/main"/>
              </a:ext>
            </a:extLst>
          </a:blip>
          <a:srcRect/>
          <a:stretch/>
        </p:blipFill>
        <p:spPr>
          <a:xfrm>
            <a:off x="0" y="5021837"/>
            <a:ext cx="12190151" cy="436385"/>
          </a:xfrm>
          <a:prstGeom prst="rect">
            <a:avLst/>
          </a:prstGeom>
          <a:ln w="12700">
            <a:miter lim="400000"/>
          </a:ln>
        </p:spPr>
      </p:pic>
      <p:pic>
        <p:nvPicPr>
          <p:cNvPr id="78" name="Picture 77">
            <a:extLst>
              <a:ext uri="{FF2B5EF4-FFF2-40B4-BE49-F238E27FC236}">
                <a16:creationId xmlns:a16="http://schemas.microsoft.com/office/drawing/2014/main" id="{36EFC86E-A78B-0A45-A959-65673D546121}"/>
              </a:ext>
            </a:extLst>
          </p:cNvPr>
          <p:cNvPicPr>
            <a:picLocks noChangeAspect="1"/>
          </p:cNvPicPr>
          <p:nvPr/>
        </p:nvPicPr>
        <p:blipFill>
          <a:blip r:embed="rId2" cstate="screen">
            <a:biLevel thresh="75000"/>
            <a:extLst>
              <a:ext uri="{28A0092B-C50C-407E-A947-70E740481C1C}">
                <a14:useLocalDpi xmlns:a14="http://schemas.microsoft.com/office/drawing/2010/main"/>
              </a:ext>
            </a:extLst>
          </a:blip>
          <a:stretch>
            <a:fillRect/>
          </a:stretch>
        </p:blipFill>
        <p:spPr>
          <a:xfrm>
            <a:off x="4028776" y="3225763"/>
            <a:ext cx="2287842" cy="2287842"/>
          </a:xfrm>
          <a:prstGeom prst="rect">
            <a:avLst/>
          </a:prstGeom>
        </p:spPr>
      </p:pic>
      <p:pic>
        <p:nvPicPr>
          <p:cNvPr id="79" name="mountain.png">
            <a:extLst>
              <a:ext uri="{FF2B5EF4-FFF2-40B4-BE49-F238E27FC236}">
                <a16:creationId xmlns:a16="http://schemas.microsoft.com/office/drawing/2014/main" id="{BE207E1C-0B2F-8D43-80B3-EDF25F08B3E3}"/>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5099539"/>
            <a:ext cx="12192000" cy="447708"/>
          </a:xfrm>
          <a:prstGeom prst="rect">
            <a:avLst/>
          </a:prstGeom>
          <a:ln w="12700">
            <a:miter lim="400000"/>
          </a:ln>
        </p:spPr>
      </p:pic>
      <p:sp>
        <p:nvSpPr>
          <p:cNvPr id="80" name="Rectangle 79">
            <a:extLst>
              <a:ext uri="{FF2B5EF4-FFF2-40B4-BE49-F238E27FC236}">
                <a16:creationId xmlns:a16="http://schemas.microsoft.com/office/drawing/2014/main" id="{8EA93805-7675-4048-814C-4AF1DE2926D7}"/>
              </a:ext>
            </a:extLst>
          </p:cNvPr>
          <p:cNvSpPr/>
          <p:nvPr/>
        </p:nvSpPr>
        <p:spPr>
          <a:xfrm>
            <a:off x="574791" y="1384664"/>
            <a:ext cx="1170851"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Helvetica Neue Thin"/>
              </a:rPr>
              <a:t>400 ft AGL</a:t>
            </a:r>
          </a:p>
        </p:txBody>
      </p:sp>
      <p:sp>
        <p:nvSpPr>
          <p:cNvPr id="81" name="Rectangle 80">
            <a:extLst>
              <a:ext uri="{FF2B5EF4-FFF2-40B4-BE49-F238E27FC236}">
                <a16:creationId xmlns:a16="http://schemas.microsoft.com/office/drawing/2014/main" id="{B53C4C5F-8BF3-364A-82E6-73601C23D411}"/>
              </a:ext>
            </a:extLst>
          </p:cNvPr>
          <p:cNvSpPr/>
          <p:nvPr/>
        </p:nvSpPr>
        <p:spPr>
          <a:xfrm>
            <a:off x="2125669" y="5578628"/>
            <a:ext cx="1903107"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Helvetica Neue Thin"/>
              </a:rPr>
              <a:t>Manned Aircraft Indicated Altitude</a:t>
            </a:r>
          </a:p>
        </p:txBody>
      </p:sp>
      <p:sp>
        <p:nvSpPr>
          <p:cNvPr id="82" name="Rectangle 81">
            <a:extLst>
              <a:ext uri="{FF2B5EF4-FFF2-40B4-BE49-F238E27FC236}">
                <a16:creationId xmlns:a16="http://schemas.microsoft.com/office/drawing/2014/main" id="{A005417B-80EB-044F-BAA0-5B4C18BF27E8}"/>
              </a:ext>
            </a:extLst>
          </p:cNvPr>
          <p:cNvSpPr/>
          <p:nvPr/>
        </p:nvSpPr>
        <p:spPr>
          <a:xfrm>
            <a:off x="6791859" y="5623503"/>
            <a:ext cx="2362016"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Helvetica Neue Thin"/>
              </a:rPr>
              <a:t>USS Operation Volume</a:t>
            </a:r>
          </a:p>
        </p:txBody>
      </p:sp>
      <p:pic>
        <p:nvPicPr>
          <p:cNvPr id="83" name="Picture 82">
            <a:extLst>
              <a:ext uri="{FF2B5EF4-FFF2-40B4-BE49-F238E27FC236}">
                <a16:creationId xmlns:a16="http://schemas.microsoft.com/office/drawing/2014/main" id="{AD5C4637-DA19-714A-A8D5-12892CF0483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216402">
            <a:off x="7957668" y="3169166"/>
            <a:ext cx="469756" cy="434923"/>
          </a:xfrm>
          <a:prstGeom prst="rect">
            <a:avLst/>
          </a:prstGeom>
        </p:spPr>
      </p:pic>
      <p:pic>
        <p:nvPicPr>
          <p:cNvPr id="84" name="Picture 83">
            <a:extLst>
              <a:ext uri="{FF2B5EF4-FFF2-40B4-BE49-F238E27FC236}">
                <a16:creationId xmlns:a16="http://schemas.microsoft.com/office/drawing/2014/main" id="{DBAFEFAA-D646-5D44-85B5-80957A02EB1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216402">
            <a:off x="4421417" y="2025601"/>
            <a:ext cx="469756" cy="434923"/>
          </a:xfrm>
          <a:prstGeom prst="rect">
            <a:avLst/>
          </a:prstGeom>
        </p:spPr>
      </p:pic>
      <p:sp>
        <p:nvSpPr>
          <p:cNvPr id="85" name="Shape 357">
            <a:extLst>
              <a:ext uri="{FF2B5EF4-FFF2-40B4-BE49-F238E27FC236}">
                <a16:creationId xmlns:a16="http://schemas.microsoft.com/office/drawing/2014/main" id="{4959BB81-01E4-8F44-AEED-F22760C130D2}"/>
              </a:ext>
            </a:extLst>
          </p:cNvPr>
          <p:cNvSpPr/>
          <p:nvPr/>
        </p:nvSpPr>
        <p:spPr>
          <a:xfrm>
            <a:off x="31597" y="1723219"/>
            <a:ext cx="12158312" cy="0"/>
          </a:xfrm>
          <a:prstGeom prst="line">
            <a:avLst/>
          </a:prstGeom>
          <a:noFill/>
          <a:ln w="6350" cap="flat">
            <a:solidFill>
              <a:srgbClr val="5B6062"/>
            </a:solidFill>
            <a:prstDash val="dash"/>
            <a:miter lim="400000"/>
          </a:ln>
          <a:effectLst/>
        </p:spPr>
        <p:txBody>
          <a:bodyPr wrap="square" lIns="47624" tIns="47624" rIns="47624" bIns="47624" numCol="1" anchor="ctr">
            <a:noAutofit/>
          </a:bodyPr>
          <a:lstStyle/>
          <a:p>
            <a:pPr marL="0" marR="0" lvl="0" indent="0" algn="l" defTabSz="428599" rtl="0" eaLnBrk="1" fontAlgn="auto" latinLnBrk="0" hangingPunct="0">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1125" b="0" i="0" u="none" strike="noStrike" kern="0" cap="none" spc="0" normalizeH="0" baseline="0" noProof="0">
              <a:ln>
                <a:noFill/>
              </a:ln>
              <a:solidFill>
                <a:srgbClr val="000000"/>
              </a:solidFill>
              <a:effectLst/>
              <a:uLnTx/>
              <a:uFillTx/>
              <a:latin typeface="Helvetica"/>
              <a:ea typeface="Helvetica"/>
              <a:cs typeface="Helvetica"/>
              <a:sym typeface="Helvetica"/>
            </a:endParaRPr>
          </a:p>
        </p:txBody>
      </p:sp>
      <p:pic>
        <p:nvPicPr>
          <p:cNvPr id="86" name="Picture 85">
            <a:extLst>
              <a:ext uri="{FF2B5EF4-FFF2-40B4-BE49-F238E27FC236}">
                <a16:creationId xmlns:a16="http://schemas.microsoft.com/office/drawing/2014/main" id="{66BFD7E5-AA54-7848-8198-1D5AB43E417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25669" y="1879396"/>
            <a:ext cx="1855247" cy="725516"/>
          </a:xfrm>
          <a:prstGeom prst="rect">
            <a:avLst/>
          </a:prstGeom>
        </p:spPr>
      </p:pic>
      <p:cxnSp>
        <p:nvCxnSpPr>
          <p:cNvPr id="87" name="Straight Connector 86">
            <a:extLst>
              <a:ext uri="{FF2B5EF4-FFF2-40B4-BE49-F238E27FC236}">
                <a16:creationId xmlns:a16="http://schemas.microsoft.com/office/drawing/2014/main" id="{6214F64D-B1D2-7040-9B36-22395B66FA88}"/>
              </a:ext>
            </a:extLst>
          </p:cNvPr>
          <p:cNvCxnSpPr>
            <a:cxnSpLocks/>
          </p:cNvCxnSpPr>
          <p:nvPr/>
        </p:nvCxnSpPr>
        <p:spPr>
          <a:xfrm>
            <a:off x="4539064" y="2385808"/>
            <a:ext cx="0" cy="1000820"/>
          </a:xfrm>
          <a:prstGeom prst="line">
            <a:avLst/>
          </a:prstGeom>
          <a:noFill/>
          <a:ln w="25400" cap="sq">
            <a:solidFill>
              <a:srgbClr val="DCDEE0">
                <a:lumMod val="90000"/>
              </a:srgbClr>
            </a:solidFill>
            <a:prstDash val="solid"/>
            <a:bevel/>
            <a:headEnd type="oval"/>
            <a:tailEnd type="oval"/>
          </a:ln>
          <a:effectLst/>
          <a:sp3d/>
        </p:spPr>
      </p:cxnSp>
      <p:cxnSp>
        <p:nvCxnSpPr>
          <p:cNvPr id="88" name="Straight Connector 87">
            <a:extLst>
              <a:ext uri="{FF2B5EF4-FFF2-40B4-BE49-F238E27FC236}">
                <a16:creationId xmlns:a16="http://schemas.microsoft.com/office/drawing/2014/main" id="{FC3614B6-7542-CE44-ABF5-4ABF169F81C1}"/>
              </a:ext>
            </a:extLst>
          </p:cNvPr>
          <p:cNvCxnSpPr>
            <a:cxnSpLocks/>
          </p:cNvCxnSpPr>
          <p:nvPr/>
        </p:nvCxnSpPr>
        <p:spPr>
          <a:xfrm>
            <a:off x="965366" y="1723219"/>
            <a:ext cx="0" cy="3735003"/>
          </a:xfrm>
          <a:prstGeom prst="line">
            <a:avLst/>
          </a:prstGeom>
          <a:noFill/>
          <a:ln w="25400" cap="sq">
            <a:solidFill>
              <a:srgbClr val="DCDEE0">
                <a:lumMod val="90000"/>
              </a:srgbClr>
            </a:solidFill>
            <a:prstDash val="solid"/>
            <a:bevel/>
            <a:headEnd type="oval"/>
            <a:tailEnd type="oval"/>
          </a:ln>
          <a:effectLst/>
          <a:sp3d/>
        </p:spPr>
      </p:cxnSp>
      <p:pic>
        <p:nvPicPr>
          <p:cNvPr id="89" name="Picture 88">
            <a:extLst>
              <a:ext uri="{FF2B5EF4-FFF2-40B4-BE49-F238E27FC236}">
                <a16:creationId xmlns:a16="http://schemas.microsoft.com/office/drawing/2014/main" id="{1A3EB349-3042-9E49-827D-4DAABDFB63CC}"/>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131897" y="4329327"/>
            <a:ext cx="1028320" cy="1217919"/>
          </a:xfrm>
          <a:prstGeom prst="rect">
            <a:avLst/>
          </a:prstGeom>
        </p:spPr>
      </p:pic>
      <p:sp>
        <p:nvSpPr>
          <p:cNvPr id="90" name="Rectangle 89">
            <a:extLst>
              <a:ext uri="{FF2B5EF4-FFF2-40B4-BE49-F238E27FC236}">
                <a16:creationId xmlns:a16="http://schemas.microsoft.com/office/drawing/2014/main" id="{D8CF77F7-E946-074B-9D0D-8D0D2AF50A94}"/>
              </a:ext>
            </a:extLst>
          </p:cNvPr>
          <p:cNvSpPr/>
          <p:nvPr/>
        </p:nvSpPr>
        <p:spPr>
          <a:xfrm>
            <a:off x="4295832" y="5578984"/>
            <a:ext cx="156923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Helvetica Neue Thin"/>
              </a:rPr>
              <a:t>UAS Indicated Altitude</a:t>
            </a:r>
          </a:p>
        </p:txBody>
      </p:sp>
      <p:sp>
        <p:nvSpPr>
          <p:cNvPr id="91" name="Rectangle 90">
            <a:extLst>
              <a:ext uri="{FF2B5EF4-FFF2-40B4-BE49-F238E27FC236}">
                <a16:creationId xmlns:a16="http://schemas.microsoft.com/office/drawing/2014/main" id="{2CDEB06F-15D4-A64B-AF5F-77B9DAB90DF5}"/>
              </a:ext>
            </a:extLst>
          </p:cNvPr>
          <p:cNvSpPr/>
          <p:nvPr/>
        </p:nvSpPr>
        <p:spPr>
          <a:xfrm>
            <a:off x="5080448" y="1904208"/>
            <a:ext cx="2564353" cy="830997"/>
          </a:xfrm>
          <a:prstGeom prst="rect">
            <a:avLst/>
          </a:prstGeom>
          <a:solidFill>
            <a:srgbClr val="0365C0">
              <a:lumMod val="20000"/>
              <a:lumOff val="80000"/>
            </a:srgbClr>
          </a:solidFill>
          <a:ln>
            <a:solidFill>
              <a:srgbClr val="0365C0"/>
            </a:solidFill>
          </a:ln>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Arial"/>
                <a:ea typeface="Helvetica Neue Thin"/>
              </a:rPr>
              <a:t>Above Take-off (ATO)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Arial"/>
                <a:ea typeface="Helvetica Neue Thin"/>
              </a:rPr>
              <a:t>AGL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Arial"/>
                <a:ea typeface="Helvetica Neue Thin"/>
              </a:rPr>
              <a:t>MSL</a:t>
            </a:r>
          </a:p>
        </p:txBody>
      </p:sp>
      <p:sp>
        <p:nvSpPr>
          <p:cNvPr id="92" name="Rectangle 91">
            <a:extLst>
              <a:ext uri="{FF2B5EF4-FFF2-40B4-BE49-F238E27FC236}">
                <a16:creationId xmlns:a16="http://schemas.microsoft.com/office/drawing/2014/main" id="{F0703717-E17C-5640-99A9-35DD011BBA20}"/>
              </a:ext>
            </a:extLst>
          </p:cNvPr>
          <p:cNvSpPr/>
          <p:nvPr/>
        </p:nvSpPr>
        <p:spPr>
          <a:xfrm>
            <a:off x="131897" y="1997632"/>
            <a:ext cx="1941240" cy="584775"/>
          </a:xfrm>
          <a:prstGeom prst="rect">
            <a:avLst/>
          </a:prstGeom>
          <a:solidFill>
            <a:srgbClr val="0365C0">
              <a:lumMod val="20000"/>
              <a:lumOff val="80000"/>
            </a:srgbClr>
          </a:solidFill>
          <a:ln>
            <a:solidFill>
              <a:srgbClr val="0365C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Arial"/>
                <a:ea typeface="Helvetica Neue Thin"/>
              </a:rPr>
              <a:t>Height above ground level (AGL)</a:t>
            </a:r>
          </a:p>
        </p:txBody>
      </p:sp>
      <p:sp>
        <p:nvSpPr>
          <p:cNvPr id="93" name="Shape 357">
            <a:extLst>
              <a:ext uri="{FF2B5EF4-FFF2-40B4-BE49-F238E27FC236}">
                <a16:creationId xmlns:a16="http://schemas.microsoft.com/office/drawing/2014/main" id="{83A4A672-1AA7-164E-8186-CAAC124A3F9E}"/>
              </a:ext>
            </a:extLst>
          </p:cNvPr>
          <p:cNvSpPr/>
          <p:nvPr/>
        </p:nvSpPr>
        <p:spPr>
          <a:xfrm>
            <a:off x="-1880" y="5446426"/>
            <a:ext cx="12158312" cy="0"/>
          </a:xfrm>
          <a:prstGeom prst="line">
            <a:avLst/>
          </a:prstGeom>
          <a:noFill/>
          <a:ln w="6350" cap="flat">
            <a:solidFill>
              <a:srgbClr val="FFFFFF"/>
            </a:solidFill>
            <a:prstDash val="dash"/>
            <a:miter lim="400000"/>
          </a:ln>
          <a:effectLst/>
        </p:spPr>
        <p:txBody>
          <a:bodyPr wrap="square" lIns="47624" tIns="47624" rIns="47624" bIns="47624" numCol="1" anchor="ctr">
            <a:noAutofit/>
          </a:bodyPr>
          <a:lstStyle/>
          <a:p>
            <a:pPr marL="0" marR="0" lvl="0" indent="0" algn="l" defTabSz="428599" rtl="0" eaLnBrk="1" fontAlgn="auto" latinLnBrk="0" hangingPunct="0">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1125" b="0" i="0" u="none" strike="noStrike" kern="0" cap="none" spc="0" normalizeH="0" baseline="0" noProof="0">
              <a:ln>
                <a:noFill/>
              </a:ln>
              <a:solidFill>
                <a:srgbClr val="000000"/>
              </a:solidFill>
              <a:effectLst/>
              <a:uLnTx/>
              <a:uFillTx/>
              <a:latin typeface="Helvetica"/>
              <a:ea typeface="Helvetica"/>
              <a:cs typeface="Helvetica"/>
              <a:sym typeface="Helvetica"/>
            </a:endParaRPr>
          </a:p>
        </p:txBody>
      </p:sp>
      <p:cxnSp>
        <p:nvCxnSpPr>
          <p:cNvPr id="94" name="Straight Connector 93">
            <a:extLst>
              <a:ext uri="{FF2B5EF4-FFF2-40B4-BE49-F238E27FC236}">
                <a16:creationId xmlns:a16="http://schemas.microsoft.com/office/drawing/2014/main" id="{6C8227DA-2723-764D-B7A8-F5E274A09583}"/>
              </a:ext>
            </a:extLst>
          </p:cNvPr>
          <p:cNvCxnSpPr>
            <a:cxnSpLocks/>
          </p:cNvCxnSpPr>
          <p:nvPr/>
        </p:nvCxnSpPr>
        <p:spPr>
          <a:xfrm>
            <a:off x="2985376" y="2593598"/>
            <a:ext cx="0" cy="2842018"/>
          </a:xfrm>
          <a:prstGeom prst="line">
            <a:avLst/>
          </a:prstGeom>
          <a:noFill/>
          <a:ln w="25400" cap="sq">
            <a:solidFill>
              <a:srgbClr val="DCDEE0">
                <a:lumMod val="90000"/>
              </a:srgbClr>
            </a:solidFill>
            <a:prstDash val="solid"/>
            <a:bevel/>
            <a:headEnd type="oval"/>
            <a:tailEnd type="oval"/>
          </a:ln>
          <a:effectLst/>
          <a:sp3d/>
        </p:spPr>
      </p:cxnSp>
      <p:sp>
        <p:nvSpPr>
          <p:cNvPr id="95" name="Rectangle 94">
            <a:extLst>
              <a:ext uri="{FF2B5EF4-FFF2-40B4-BE49-F238E27FC236}">
                <a16:creationId xmlns:a16="http://schemas.microsoft.com/office/drawing/2014/main" id="{CF50237E-441B-AF4B-9829-B8C08079B605}"/>
              </a:ext>
            </a:extLst>
          </p:cNvPr>
          <p:cNvSpPr/>
          <p:nvPr/>
        </p:nvSpPr>
        <p:spPr>
          <a:xfrm>
            <a:off x="2315884" y="3402121"/>
            <a:ext cx="1461805" cy="830997"/>
          </a:xfrm>
          <a:prstGeom prst="rect">
            <a:avLst/>
          </a:prstGeom>
          <a:solidFill>
            <a:srgbClr val="0365C0">
              <a:lumMod val="20000"/>
              <a:lumOff val="80000"/>
            </a:srgbClr>
          </a:solidFill>
          <a:ln>
            <a:solidFill>
              <a:srgbClr val="0365C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Arial"/>
                <a:ea typeface="Helvetica Neue Thin"/>
              </a:rPr>
              <a:t>Height above mean sea level (MSL)</a:t>
            </a:r>
          </a:p>
        </p:txBody>
      </p:sp>
      <p:cxnSp>
        <p:nvCxnSpPr>
          <p:cNvPr id="96" name="Straight Connector 95">
            <a:extLst>
              <a:ext uri="{FF2B5EF4-FFF2-40B4-BE49-F238E27FC236}">
                <a16:creationId xmlns:a16="http://schemas.microsoft.com/office/drawing/2014/main" id="{29A7A3D2-77EC-9F44-87B5-65CEC1C8C848}"/>
              </a:ext>
            </a:extLst>
          </p:cNvPr>
          <p:cNvCxnSpPr>
            <a:cxnSpLocks/>
          </p:cNvCxnSpPr>
          <p:nvPr/>
        </p:nvCxnSpPr>
        <p:spPr>
          <a:xfrm>
            <a:off x="4656295" y="2385808"/>
            <a:ext cx="0" cy="2842018"/>
          </a:xfrm>
          <a:prstGeom prst="line">
            <a:avLst/>
          </a:prstGeom>
          <a:noFill/>
          <a:ln w="25400" cap="sq">
            <a:solidFill>
              <a:srgbClr val="DCDEE0">
                <a:lumMod val="90000"/>
              </a:srgbClr>
            </a:solidFill>
            <a:prstDash val="solid"/>
            <a:bevel/>
            <a:headEnd type="oval"/>
            <a:tailEnd type="oval"/>
          </a:ln>
          <a:effectLst/>
          <a:sp3d/>
        </p:spPr>
      </p:cxnSp>
      <p:cxnSp>
        <p:nvCxnSpPr>
          <p:cNvPr id="97" name="Straight Connector 96">
            <a:extLst>
              <a:ext uri="{FF2B5EF4-FFF2-40B4-BE49-F238E27FC236}">
                <a16:creationId xmlns:a16="http://schemas.microsoft.com/office/drawing/2014/main" id="{27CAC747-B247-B145-A14F-E12F6F317210}"/>
              </a:ext>
            </a:extLst>
          </p:cNvPr>
          <p:cNvCxnSpPr>
            <a:cxnSpLocks/>
          </p:cNvCxnSpPr>
          <p:nvPr/>
        </p:nvCxnSpPr>
        <p:spPr>
          <a:xfrm>
            <a:off x="4777104" y="2385808"/>
            <a:ext cx="0" cy="3037605"/>
          </a:xfrm>
          <a:prstGeom prst="line">
            <a:avLst/>
          </a:prstGeom>
          <a:noFill/>
          <a:ln w="25400" cap="sq">
            <a:solidFill>
              <a:srgbClr val="DCDEE0">
                <a:lumMod val="90000"/>
              </a:srgbClr>
            </a:solidFill>
            <a:prstDash val="solid"/>
            <a:bevel/>
            <a:headEnd type="oval"/>
            <a:tailEnd type="oval"/>
          </a:ln>
          <a:effectLst/>
          <a:sp3d/>
        </p:spPr>
      </p:cxnSp>
      <p:sp>
        <p:nvSpPr>
          <p:cNvPr id="98" name="Rounded Rectangle 97">
            <a:extLst>
              <a:ext uri="{FF2B5EF4-FFF2-40B4-BE49-F238E27FC236}">
                <a16:creationId xmlns:a16="http://schemas.microsoft.com/office/drawing/2014/main" id="{BBA4F8C9-76C2-9C45-B5E6-5D5251CEDE26}"/>
              </a:ext>
            </a:extLst>
          </p:cNvPr>
          <p:cNvSpPr/>
          <p:nvPr/>
        </p:nvSpPr>
        <p:spPr>
          <a:xfrm rot="5400000">
            <a:off x="7787785" y="2895911"/>
            <a:ext cx="338328" cy="1005840"/>
          </a:xfrm>
          <a:prstGeom prst="roundRect">
            <a:avLst/>
          </a:prstGeom>
          <a:solidFill>
            <a:srgbClr val="773F9B">
              <a:lumMod val="40000"/>
              <a:lumOff val="60000"/>
              <a:alpha val="42000"/>
            </a:srgbClr>
          </a:solidFill>
          <a:ln w="12700" cap="flat">
            <a:solidFill>
              <a:srgbClr val="773F9B"/>
            </a:solidFill>
            <a:miter lim="400000"/>
          </a:ln>
          <a:effectLst/>
          <a:sp3d/>
        </p:spPr>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5500"/>
              </a:spcBef>
              <a:spcAft>
                <a:spcPts val="0"/>
              </a:spcAft>
              <a:buClrTx/>
              <a:buSzTx/>
              <a:buFontTx/>
              <a:buNone/>
              <a:tabLst/>
              <a:defRPr/>
            </a:pPr>
            <a:endParaRPr kumimoji="0" lang="en-US" sz="5000" b="0" i="0" u="none" strike="noStrike" kern="0" cap="none" spc="0" normalizeH="0" baseline="0" noProof="0">
              <a:ln>
                <a:noFill/>
              </a:ln>
              <a:solidFill>
                <a:srgbClr val="333333"/>
              </a:solidFill>
              <a:effectLst/>
              <a:uLnTx/>
              <a:uFillTx/>
              <a:latin typeface="Helvetica Neue Thin"/>
              <a:ea typeface="Helvetica Neue Thin"/>
              <a:sym typeface="Helvetica Neue Thin"/>
            </a:endParaRPr>
          </a:p>
        </p:txBody>
      </p:sp>
      <p:cxnSp>
        <p:nvCxnSpPr>
          <p:cNvPr id="99" name="Straight Connector 98">
            <a:extLst>
              <a:ext uri="{FF2B5EF4-FFF2-40B4-BE49-F238E27FC236}">
                <a16:creationId xmlns:a16="http://schemas.microsoft.com/office/drawing/2014/main" id="{651A487A-8262-4B4D-AB12-D62B0D588C28}"/>
              </a:ext>
            </a:extLst>
          </p:cNvPr>
          <p:cNvCxnSpPr>
            <a:cxnSpLocks/>
          </p:cNvCxnSpPr>
          <p:nvPr/>
        </p:nvCxnSpPr>
        <p:spPr>
          <a:xfrm>
            <a:off x="10623341" y="3225763"/>
            <a:ext cx="0" cy="1873776"/>
          </a:xfrm>
          <a:prstGeom prst="line">
            <a:avLst/>
          </a:prstGeom>
          <a:noFill/>
          <a:ln w="25400" cap="sq">
            <a:solidFill>
              <a:srgbClr val="DCDEE0">
                <a:lumMod val="50000"/>
              </a:srgbClr>
            </a:solidFill>
            <a:prstDash val="solid"/>
            <a:bevel/>
            <a:headEnd type="oval"/>
            <a:tailEnd type="oval"/>
          </a:ln>
          <a:effectLst/>
          <a:sp3d/>
        </p:spPr>
      </p:cxnSp>
      <p:sp>
        <p:nvSpPr>
          <p:cNvPr id="100" name="Rectangle 99">
            <a:extLst>
              <a:ext uri="{FF2B5EF4-FFF2-40B4-BE49-F238E27FC236}">
                <a16:creationId xmlns:a16="http://schemas.microsoft.com/office/drawing/2014/main" id="{D961EFDD-57BB-DB4C-86EA-92C9BA274134}"/>
              </a:ext>
            </a:extLst>
          </p:cNvPr>
          <p:cNvSpPr/>
          <p:nvPr/>
        </p:nvSpPr>
        <p:spPr>
          <a:xfrm>
            <a:off x="10280977" y="5588015"/>
            <a:ext cx="1648780"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Helvetica Neue Thin"/>
              </a:rPr>
              <a:t>Obstructions</a:t>
            </a:r>
          </a:p>
        </p:txBody>
      </p:sp>
      <p:sp>
        <p:nvSpPr>
          <p:cNvPr id="101" name="Rectangle 100">
            <a:extLst>
              <a:ext uri="{FF2B5EF4-FFF2-40B4-BE49-F238E27FC236}">
                <a16:creationId xmlns:a16="http://schemas.microsoft.com/office/drawing/2014/main" id="{899E310B-C7C0-7A46-8F1B-361FEFF0A00A}"/>
              </a:ext>
            </a:extLst>
          </p:cNvPr>
          <p:cNvSpPr/>
          <p:nvPr/>
        </p:nvSpPr>
        <p:spPr>
          <a:xfrm>
            <a:off x="10056598" y="2361150"/>
            <a:ext cx="1941240" cy="584775"/>
          </a:xfrm>
          <a:prstGeom prst="rect">
            <a:avLst/>
          </a:prstGeom>
          <a:solidFill>
            <a:srgbClr val="0365C0">
              <a:lumMod val="20000"/>
              <a:lumOff val="80000"/>
            </a:srgbClr>
          </a:solidFill>
          <a:ln>
            <a:solidFill>
              <a:srgbClr val="0365C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Arial"/>
                <a:ea typeface="Helvetica Neue Thin"/>
              </a:rPr>
              <a:t>Height above ground level (AGL)</a:t>
            </a:r>
          </a:p>
        </p:txBody>
      </p:sp>
      <p:sp>
        <p:nvSpPr>
          <p:cNvPr id="102" name="Shape 357">
            <a:extLst>
              <a:ext uri="{FF2B5EF4-FFF2-40B4-BE49-F238E27FC236}">
                <a16:creationId xmlns:a16="http://schemas.microsoft.com/office/drawing/2014/main" id="{704FA380-8E56-7D41-BE13-5839A5419D50}"/>
              </a:ext>
            </a:extLst>
          </p:cNvPr>
          <p:cNvSpPr/>
          <p:nvPr/>
        </p:nvSpPr>
        <p:spPr>
          <a:xfrm>
            <a:off x="-23646" y="5352597"/>
            <a:ext cx="12158312" cy="0"/>
          </a:xfrm>
          <a:prstGeom prst="line">
            <a:avLst/>
          </a:prstGeom>
          <a:noFill/>
          <a:ln w="6350" cap="flat">
            <a:solidFill>
              <a:srgbClr val="DE6A10"/>
            </a:solidFill>
            <a:prstDash val="dash"/>
            <a:miter lim="400000"/>
          </a:ln>
          <a:effectLst/>
        </p:spPr>
        <p:txBody>
          <a:bodyPr wrap="square" lIns="47624" tIns="47624" rIns="47624" bIns="47624" numCol="1" anchor="ctr">
            <a:noAutofit/>
          </a:bodyPr>
          <a:lstStyle/>
          <a:p>
            <a:pPr marL="0" marR="0" lvl="0" indent="0" algn="l" defTabSz="428599" rtl="0" eaLnBrk="1" fontAlgn="auto" latinLnBrk="0" hangingPunct="0">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1125" b="0" i="0" u="none" strike="noStrike" kern="0" cap="none" spc="0" normalizeH="0" baseline="0" noProof="0">
              <a:ln>
                <a:noFill/>
              </a:ln>
              <a:solidFill>
                <a:srgbClr val="000000"/>
              </a:solidFill>
              <a:effectLst/>
              <a:uLnTx/>
              <a:uFillTx/>
              <a:latin typeface="Helvetica"/>
              <a:ea typeface="Helvetica"/>
              <a:cs typeface="Helvetica"/>
              <a:sym typeface="Helvetica"/>
            </a:endParaRPr>
          </a:p>
        </p:txBody>
      </p:sp>
      <p:cxnSp>
        <p:nvCxnSpPr>
          <p:cNvPr id="103" name="Straight Connector 102">
            <a:extLst>
              <a:ext uri="{FF2B5EF4-FFF2-40B4-BE49-F238E27FC236}">
                <a16:creationId xmlns:a16="http://schemas.microsoft.com/office/drawing/2014/main" id="{3DE8DC62-A187-6147-9953-785EA76A3073}"/>
              </a:ext>
            </a:extLst>
          </p:cNvPr>
          <p:cNvCxnSpPr>
            <a:cxnSpLocks/>
          </p:cNvCxnSpPr>
          <p:nvPr/>
        </p:nvCxnSpPr>
        <p:spPr>
          <a:xfrm>
            <a:off x="8192546" y="3507561"/>
            <a:ext cx="0" cy="1845036"/>
          </a:xfrm>
          <a:prstGeom prst="line">
            <a:avLst/>
          </a:prstGeom>
          <a:noFill/>
          <a:ln w="25400" cap="sq">
            <a:solidFill>
              <a:srgbClr val="DCDEE0">
                <a:lumMod val="90000"/>
              </a:srgbClr>
            </a:solidFill>
            <a:prstDash val="solid"/>
            <a:bevel/>
            <a:headEnd type="oval"/>
            <a:tailEnd type="oval"/>
          </a:ln>
          <a:effectLst/>
          <a:sp3d/>
        </p:spPr>
      </p:cxnSp>
      <p:sp>
        <p:nvSpPr>
          <p:cNvPr id="104" name="Rectangle 103">
            <a:extLst>
              <a:ext uri="{FF2B5EF4-FFF2-40B4-BE49-F238E27FC236}">
                <a16:creationId xmlns:a16="http://schemas.microsoft.com/office/drawing/2014/main" id="{C20CE3DF-18BF-6B45-8257-F4ACFD8E84A2}"/>
              </a:ext>
            </a:extLst>
          </p:cNvPr>
          <p:cNvSpPr/>
          <p:nvPr/>
        </p:nvSpPr>
        <p:spPr>
          <a:xfrm>
            <a:off x="6813301" y="3911845"/>
            <a:ext cx="2187742" cy="584775"/>
          </a:xfrm>
          <a:prstGeom prst="rect">
            <a:avLst/>
          </a:prstGeom>
          <a:solidFill>
            <a:srgbClr val="0365C0">
              <a:lumMod val="20000"/>
              <a:lumOff val="80000"/>
            </a:srgbClr>
          </a:solidFill>
          <a:ln>
            <a:solidFill>
              <a:srgbClr val="0365C0"/>
            </a:solidFill>
          </a:ln>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Arial"/>
                <a:ea typeface="Helvetica Neue Thin"/>
              </a:rPr>
              <a:t>World Geodetic System (WGS 84)</a:t>
            </a:r>
          </a:p>
        </p:txBody>
      </p:sp>
      <p:sp>
        <p:nvSpPr>
          <p:cNvPr id="105" name="Rectangle 104">
            <a:extLst>
              <a:ext uri="{FF2B5EF4-FFF2-40B4-BE49-F238E27FC236}">
                <a16:creationId xmlns:a16="http://schemas.microsoft.com/office/drawing/2014/main" id="{72C3F2A3-2984-A54F-8D29-17EB95751387}"/>
              </a:ext>
            </a:extLst>
          </p:cNvPr>
          <p:cNvSpPr/>
          <p:nvPr/>
        </p:nvSpPr>
        <p:spPr>
          <a:xfrm>
            <a:off x="31597" y="5624948"/>
            <a:ext cx="1455386"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Helvetica Neue Thin"/>
              </a:rPr>
              <a:t>UAS Facility Map Altitude</a:t>
            </a:r>
          </a:p>
        </p:txBody>
      </p:sp>
    </p:spTree>
    <p:extLst>
      <p:ext uri="{BB962C8B-B14F-4D97-AF65-F5344CB8AC3E}">
        <p14:creationId xmlns:p14="http://schemas.microsoft.com/office/powerpoint/2010/main" val="1366569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1">
            <a:extLst>
              <a:ext uri="{FF2B5EF4-FFF2-40B4-BE49-F238E27FC236}">
                <a16:creationId xmlns:a16="http://schemas.microsoft.com/office/drawing/2014/main" id="{F7ADB896-8DE0-CA42-88FF-AB1A8D82C7AA}"/>
              </a:ext>
            </a:extLst>
          </p:cNvPr>
          <p:cNvSpPr txBox="1">
            <a:spLocks/>
          </p:cNvSpPr>
          <p:nvPr/>
        </p:nvSpPr>
        <p:spPr>
          <a:xfrm>
            <a:off x="604961" y="100374"/>
            <a:ext cx="10972800" cy="604839"/>
          </a:xfrm>
          <a:prstGeom prst="rect">
            <a:avLst/>
          </a:prstGeom>
        </p:spPr>
        <p:txBody>
          <a:bodyPr/>
          <a:lstStyle>
            <a:lvl1pPr algn="ctr" defTabSz="457189" rtl="0" eaLnBrk="1" fontAlgn="base" hangingPunct="1">
              <a:spcBef>
                <a:spcPct val="0"/>
              </a:spcBef>
              <a:spcAft>
                <a:spcPct val="0"/>
              </a:spcAft>
              <a:defRPr lang="en-US" sz="2800" b="1" kern="1200" dirty="0">
                <a:solidFill>
                  <a:srgbClr val="FFFFFF"/>
                </a:solidFill>
                <a:effectLst>
                  <a:outerShdw blurRad="114300" dist="88900" dir="2700000" algn="tl" rotWithShape="0">
                    <a:prstClr val="black">
                      <a:alpha val="75000"/>
                    </a:prstClr>
                  </a:outerShdw>
                </a:effectLst>
                <a:latin typeface="Arial" charset="0"/>
                <a:ea typeface="+mj-ea"/>
                <a:cs typeface="ＭＳ Ｐゴシック"/>
              </a:defRPr>
            </a:lvl1pPr>
            <a:lvl2pPr algn="ctr" defTabSz="457189"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189"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189"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189"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5pPr>
            <a:lvl6pPr marL="457189" algn="ctr" defTabSz="457189" rtl="0" eaLnBrk="1" fontAlgn="base" hangingPunct="1">
              <a:spcBef>
                <a:spcPct val="0"/>
              </a:spcBef>
              <a:spcAft>
                <a:spcPct val="0"/>
              </a:spcAft>
              <a:defRPr sz="4400">
                <a:solidFill>
                  <a:schemeClr val="tx1"/>
                </a:solidFill>
                <a:latin typeface="Calibri" pitchFamily="34" charset="0"/>
              </a:defRPr>
            </a:lvl6pPr>
            <a:lvl7pPr marL="914377" algn="ctr" defTabSz="457189" rtl="0" eaLnBrk="1" fontAlgn="base" hangingPunct="1">
              <a:spcBef>
                <a:spcPct val="0"/>
              </a:spcBef>
              <a:spcAft>
                <a:spcPct val="0"/>
              </a:spcAft>
              <a:defRPr sz="4400">
                <a:solidFill>
                  <a:schemeClr val="tx1"/>
                </a:solidFill>
                <a:latin typeface="Calibri" pitchFamily="34" charset="0"/>
              </a:defRPr>
            </a:lvl7pPr>
            <a:lvl8pPr marL="1371566" algn="ctr" defTabSz="457189" rtl="0" eaLnBrk="1" fontAlgn="base" hangingPunct="1">
              <a:spcBef>
                <a:spcPct val="0"/>
              </a:spcBef>
              <a:spcAft>
                <a:spcPct val="0"/>
              </a:spcAft>
              <a:defRPr sz="4400">
                <a:solidFill>
                  <a:schemeClr val="tx1"/>
                </a:solidFill>
                <a:latin typeface="Calibri" pitchFamily="34" charset="0"/>
              </a:defRPr>
            </a:lvl8pPr>
            <a:lvl9pPr marL="1828754" algn="ctr" defTabSz="457189" rtl="0" eaLnBrk="1" fontAlgn="base" hangingPunct="1">
              <a:spcBef>
                <a:spcPct val="0"/>
              </a:spcBef>
              <a:spcAft>
                <a:spcPct val="0"/>
              </a:spcAft>
              <a:defRPr sz="4400">
                <a:solidFill>
                  <a:schemeClr val="tx1"/>
                </a:solidFill>
                <a:latin typeface="Calibri" pitchFamily="34" charset="0"/>
              </a:defRPr>
            </a:lvl9pPr>
          </a:lstStyle>
          <a:p>
            <a:pPr marL="0" marR="0" lvl="0" indent="0" algn="ctr" defTabSz="457189"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114300" dist="88900" dir="2700000" algn="tl" rotWithShape="0">
                    <a:prstClr val="black">
                      <a:alpha val="75000"/>
                    </a:prstClr>
                  </a:outerShdw>
                </a:effectLst>
                <a:uLnTx/>
                <a:uFillTx/>
                <a:latin typeface="Arial" charset="0"/>
                <a:ea typeface="ＭＳ Ｐゴシック"/>
              </a:rPr>
              <a:t>TCL 4 Return of the Altitude Issues</a:t>
            </a:r>
          </a:p>
        </p:txBody>
      </p:sp>
      <p:sp>
        <p:nvSpPr>
          <p:cNvPr id="134" name="Rounded Rectangle 133">
            <a:extLst>
              <a:ext uri="{FF2B5EF4-FFF2-40B4-BE49-F238E27FC236}">
                <a16:creationId xmlns:a16="http://schemas.microsoft.com/office/drawing/2014/main" id="{5FF43F87-A88A-A344-9058-51E2987157D6}"/>
              </a:ext>
            </a:extLst>
          </p:cNvPr>
          <p:cNvSpPr/>
          <p:nvPr/>
        </p:nvSpPr>
        <p:spPr>
          <a:xfrm>
            <a:off x="7475799" y="3123597"/>
            <a:ext cx="337309" cy="2002063"/>
          </a:xfrm>
          <a:prstGeom prst="roundRect">
            <a:avLst/>
          </a:prstGeom>
          <a:solidFill>
            <a:srgbClr val="00882B">
              <a:lumMod val="20000"/>
              <a:lumOff val="80000"/>
              <a:alpha val="42000"/>
            </a:srgbClr>
          </a:solidFill>
          <a:ln w="12700" cap="flat">
            <a:solidFill>
              <a:srgbClr val="00882B"/>
            </a:solidFill>
            <a:miter lim="400000"/>
          </a:ln>
          <a:effectLst/>
          <a:sp3d/>
        </p:spPr>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5500"/>
              </a:spcBef>
              <a:spcAft>
                <a:spcPts val="0"/>
              </a:spcAft>
              <a:buClrTx/>
              <a:buSzTx/>
              <a:buFontTx/>
              <a:buNone/>
              <a:tabLst/>
              <a:defRPr/>
            </a:pPr>
            <a:endParaRPr kumimoji="0" lang="en-US" sz="5000" b="0" i="0" u="none" strike="noStrike" kern="0" cap="none" spc="0" normalizeH="0" baseline="0" noProof="0">
              <a:ln>
                <a:noFill/>
              </a:ln>
              <a:solidFill>
                <a:srgbClr val="333333"/>
              </a:solidFill>
              <a:effectLst/>
              <a:uLnTx/>
              <a:uFillTx/>
              <a:latin typeface="Helvetica Neue Thin"/>
              <a:ea typeface="Helvetica Neue Thin"/>
              <a:sym typeface="Helvetica Neue Thin"/>
            </a:endParaRPr>
          </a:p>
        </p:txBody>
      </p:sp>
      <p:sp>
        <p:nvSpPr>
          <p:cNvPr id="135" name="Rounded Rectangle 134">
            <a:extLst>
              <a:ext uri="{FF2B5EF4-FFF2-40B4-BE49-F238E27FC236}">
                <a16:creationId xmlns:a16="http://schemas.microsoft.com/office/drawing/2014/main" id="{B470C659-E22C-414E-ADE9-8F3E79C52BA2}"/>
              </a:ext>
            </a:extLst>
          </p:cNvPr>
          <p:cNvSpPr/>
          <p:nvPr/>
        </p:nvSpPr>
        <p:spPr>
          <a:xfrm rot="5400000">
            <a:off x="7809555" y="2793745"/>
            <a:ext cx="338328" cy="1005840"/>
          </a:xfrm>
          <a:prstGeom prst="roundRect">
            <a:avLst/>
          </a:prstGeom>
          <a:solidFill>
            <a:srgbClr val="00882B">
              <a:lumMod val="20000"/>
              <a:lumOff val="80000"/>
              <a:alpha val="42000"/>
            </a:srgbClr>
          </a:solidFill>
          <a:ln w="12700" cap="flat">
            <a:solidFill>
              <a:srgbClr val="00882B"/>
            </a:solidFill>
            <a:miter lim="400000"/>
          </a:ln>
          <a:effectLst/>
          <a:sp3d/>
        </p:spPr>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5500"/>
              </a:spcBef>
              <a:spcAft>
                <a:spcPts val="0"/>
              </a:spcAft>
              <a:buClrTx/>
              <a:buSzTx/>
              <a:buFontTx/>
              <a:buNone/>
              <a:tabLst/>
              <a:defRPr/>
            </a:pPr>
            <a:endParaRPr kumimoji="0" lang="en-US" sz="5000" b="0" i="0" u="none" strike="noStrike" kern="0" cap="none" spc="0" normalizeH="0" baseline="0" noProof="0">
              <a:ln>
                <a:noFill/>
              </a:ln>
              <a:solidFill>
                <a:srgbClr val="333333"/>
              </a:solidFill>
              <a:effectLst/>
              <a:uLnTx/>
              <a:uFillTx/>
              <a:latin typeface="Helvetica Neue Thin"/>
              <a:ea typeface="Helvetica Neue Thin"/>
              <a:sym typeface="Helvetica Neue Thin"/>
            </a:endParaRPr>
          </a:p>
        </p:txBody>
      </p:sp>
      <p:pic>
        <p:nvPicPr>
          <p:cNvPr id="136" name="mountain.png">
            <a:extLst>
              <a:ext uri="{FF2B5EF4-FFF2-40B4-BE49-F238E27FC236}">
                <a16:creationId xmlns:a16="http://schemas.microsoft.com/office/drawing/2014/main" id="{1817F902-9136-954F-9647-207CB6E6975E}"/>
              </a:ext>
            </a:extLst>
          </p:cNvPr>
          <p:cNvPicPr>
            <a:picLocks noChangeAspect="1"/>
          </p:cNvPicPr>
          <p:nvPr/>
        </p:nvPicPr>
        <p:blipFill rotWithShape="1">
          <a:blip r:embed="rId3" cstate="screen">
            <a:clrChange>
              <a:clrFrom>
                <a:srgbClr val="000000"/>
              </a:clrFrom>
              <a:clrTo>
                <a:srgbClr val="000000">
                  <a:alpha val="0"/>
                </a:srgbClr>
              </a:clrTo>
            </a:clrChange>
            <a:duotone>
              <a:srgbClr val="0365C0">
                <a:shade val="45000"/>
                <a:satMod val="135000"/>
              </a:srgbClr>
              <a:prstClr val="white"/>
            </a:duotone>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 uri="{28A0092B-C50C-407E-A947-70E740481C1C}">
                <a14:useLocalDpi xmlns:a14="http://schemas.microsoft.com/office/drawing/2010/main"/>
              </a:ext>
            </a:extLst>
          </a:blip>
          <a:srcRect/>
          <a:stretch/>
        </p:blipFill>
        <p:spPr>
          <a:xfrm>
            <a:off x="-2091" y="1381752"/>
            <a:ext cx="12192000" cy="366896"/>
          </a:xfrm>
          <a:prstGeom prst="rect">
            <a:avLst/>
          </a:prstGeom>
          <a:ln w="12700">
            <a:miter lim="400000"/>
          </a:ln>
        </p:spPr>
      </p:pic>
      <p:sp>
        <p:nvSpPr>
          <p:cNvPr id="137" name="Rounded Rectangle 136">
            <a:extLst>
              <a:ext uri="{FF2B5EF4-FFF2-40B4-BE49-F238E27FC236}">
                <a16:creationId xmlns:a16="http://schemas.microsoft.com/office/drawing/2014/main" id="{55A752EB-ED17-3B40-B86F-63FC445613AF}"/>
              </a:ext>
            </a:extLst>
          </p:cNvPr>
          <p:cNvSpPr/>
          <p:nvPr/>
        </p:nvSpPr>
        <p:spPr>
          <a:xfrm>
            <a:off x="7454029" y="3225763"/>
            <a:ext cx="337309" cy="2002063"/>
          </a:xfrm>
          <a:prstGeom prst="roundRect">
            <a:avLst/>
          </a:prstGeom>
          <a:solidFill>
            <a:srgbClr val="773F9B">
              <a:lumMod val="40000"/>
              <a:lumOff val="60000"/>
              <a:alpha val="42000"/>
            </a:srgbClr>
          </a:solidFill>
          <a:ln w="12700" cap="flat">
            <a:solidFill>
              <a:srgbClr val="773F9B"/>
            </a:solidFill>
            <a:miter lim="400000"/>
          </a:ln>
          <a:effectLst/>
          <a:sp3d/>
        </p:spPr>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5500"/>
              </a:spcBef>
              <a:spcAft>
                <a:spcPts val="0"/>
              </a:spcAft>
              <a:buClrTx/>
              <a:buSzTx/>
              <a:buFontTx/>
              <a:buNone/>
              <a:tabLst/>
              <a:defRPr/>
            </a:pPr>
            <a:endParaRPr kumimoji="0" lang="en-US" sz="5000" b="0" i="0" u="none" strike="noStrike" kern="0" cap="none" spc="0" normalizeH="0" baseline="0" noProof="0">
              <a:ln>
                <a:noFill/>
              </a:ln>
              <a:solidFill>
                <a:srgbClr val="333333"/>
              </a:solidFill>
              <a:effectLst/>
              <a:uLnTx/>
              <a:uFillTx/>
              <a:latin typeface="Helvetica Neue Thin"/>
              <a:ea typeface="Helvetica Neue Thin"/>
              <a:sym typeface="Helvetica Neue Thin"/>
            </a:endParaRPr>
          </a:p>
        </p:txBody>
      </p:sp>
      <p:pic>
        <p:nvPicPr>
          <p:cNvPr id="138" name="Picture 137">
            <a:extLst>
              <a:ext uri="{FF2B5EF4-FFF2-40B4-BE49-F238E27FC236}">
                <a16:creationId xmlns:a16="http://schemas.microsoft.com/office/drawing/2014/main" id="{38A5D44C-7611-2E4C-9D55-CED9823167EA}"/>
              </a:ext>
            </a:extLst>
          </p:cNvPr>
          <p:cNvPicPr>
            <a:picLocks noChangeAspect="1"/>
          </p:cNvPicPr>
          <p:nvPr/>
        </p:nvPicPr>
        <p:blipFill>
          <a:blip r:embed="rId5" cstate="screen">
            <a:duotone>
              <a:srgbClr val="00882B">
                <a:shade val="45000"/>
                <a:satMod val="135000"/>
              </a:srgbClr>
              <a:prstClr val="white"/>
            </a:duotone>
            <a:alphaModFix amt="48000"/>
            <a:extLst>
              <a:ext uri="{28A0092B-C50C-407E-A947-70E740481C1C}">
                <a14:useLocalDpi xmlns:a14="http://schemas.microsoft.com/office/drawing/2010/main"/>
              </a:ext>
            </a:extLst>
          </a:blip>
          <a:stretch>
            <a:fillRect/>
          </a:stretch>
        </p:blipFill>
        <p:spPr>
          <a:xfrm>
            <a:off x="10050423" y="3069559"/>
            <a:ext cx="2287842" cy="2287842"/>
          </a:xfrm>
          <a:prstGeom prst="rect">
            <a:avLst/>
          </a:prstGeom>
        </p:spPr>
      </p:pic>
      <p:pic>
        <p:nvPicPr>
          <p:cNvPr id="139" name="mountain.png">
            <a:extLst>
              <a:ext uri="{FF2B5EF4-FFF2-40B4-BE49-F238E27FC236}">
                <a16:creationId xmlns:a16="http://schemas.microsoft.com/office/drawing/2014/main" id="{ABFCFA2C-A801-534D-B770-919AF6821677}"/>
              </a:ext>
            </a:extLst>
          </p:cNvPr>
          <p:cNvPicPr>
            <a:picLocks noChangeAspect="1"/>
          </p:cNvPicPr>
          <p:nvPr/>
        </p:nvPicPr>
        <p:blipFill rotWithShape="1">
          <a:blip r:embed="rId6" cstate="screen">
            <a:alphaModFix amt="58000"/>
            <a:duotone>
              <a:srgbClr val="00882B">
                <a:shade val="45000"/>
                <a:satMod val="135000"/>
              </a:srgbClr>
              <a:prstClr val="white"/>
            </a:duotone>
            <a:extLst>
              <a:ext uri="{28A0092B-C50C-407E-A947-70E740481C1C}">
                <a14:useLocalDpi xmlns:a14="http://schemas.microsoft.com/office/drawing/2010/main"/>
              </a:ext>
            </a:extLst>
          </a:blip>
          <a:srcRect/>
          <a:stretch/>
        </p:blipFill>
        <p:spPr>
          <a:xfrm>
            <a:off x="0" y="5021837"/>
            <a:ext cx="12190151" cy="436385"/>
          </a:xfrm>
          <a:prstGeom prst="rect">
            <a:avLst/>
          </a:prstGeom>
          <a:ln w="12700">
            <a:miter lim="400000"/>
          </a:ln>
        </p:spPr>
      </p:pic>
      <p:pic>
        <p:nvPicPr>
          <p:cNvPr id="140" name="Picture 139">
            <a:extLst>
              <a:ext uri="{FF2B5EF4-FFF2-40B4-BE49-F238E27FC236}">
                <a16:creationId xmlns:a16="http://schemas.microsoft.com/office/drawing/2014/main" id="{72FAB9D0-8D95-4F41-B977-4C05D406A978}"/>
              </a:ext>
            </a:extLst>
          </p:cNvPr>
          <p:cNvPicPr>
            <a:picLocks noChangeAspect="1"/>
          </p:cNvPicPr>
          <p:nvPr/>
        </p:nvPicPr>
        <p:blipFill>
          <a:blip r:embed="rId5" cstate="screen">
            <a:biLevel thresh="75000"/>
            <a:extLst>
              <a:ext uri="{28A0092B-C50C-407E-A947-70E740481C1C}">
                <a14:useLocalDpi xmlns:a14="http://schemas.microsoft.com/office/drawing/2010/main"/>
              </a:ext>
            </a:extLst>
          </a:blip>
          <a:stretch>
            <a:fillRect/>
          </a:stretch>
        </p:blipFill>
        <p:spPr>
          <a:xfrm>
            <a:off x="4028776" y="3225763"/>
            <a:ext cx="2287842" cy="2287842"/>
          </a:xfrm>
          <a:prstGeom prst="rect">
            <a:avLst/>
          </a:prstGeom>
        </p:spPr>
      </p:pic>
      <p:pic>
        <p:nvPicPr>
          <p:cNvPr id="141" name="mountain.png">
            <a:extLst>
              <a:ext uri="{FF2B5EF4-FFF2-40B4-BE49-F238E27FC236}">
                <a16:creationId xmlns:a16="http://schemas.microsoft.com/office/drawing/2014/main" id="{94986CC8-7DE7-F448-8136-8C8107A58ACC}"/>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0" y="5099539"/>
            <a:ext cx="12192000" cy="447708"/>
          </a:xfrm>
          <a:prstGeom prst="rect">
            <a:avLst/>
          </a:prstGeom>
          <a:ln w="12700">
            <a:miter lim="400000"/>
          </a:ln>
        </p:spPr>
      </p:pic>
      <p:sp>
        <p:nvSpPr>
          <p:cNvPr id="142" name="Rectangle 141">
            <a:extLst>
              <a:ext uri="{FF2B5EF4-FFF2-40B4-BE49-F238E27FC236}">
                <a16:creationId xmlns:a16="http://schemas.microsoft.com/office/drawing/2014/main" id="{51949304-5593-9645-932F-3E894C8E5874}"/>
              </a:ext>
            </a:extLst>
          </p:cNvPr>
          <p:cNvSpPr/>
          <p:nvPr/>
        </p:nvSpPr>
        <p:spPr>
          <a:xfrm>
            <a:off x="574791" y="1384664"/>
            <a:ext cx="1170851"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Helvetica Neue Thin"/>
              </a:rPr>
              <a:t>400 ft AGL</a:t>
            </a:r>
          </a:p>
        </p:txBody>
      </p:sp>
      <p:sp>
        <p:nvSpPr>
          <p:cNvPr id="143" name="Rectangle 142">
            <a:extLst>
              <a:ext uri="{FF2B5EF4-FFF2-40B4-BE49-F238E27FC236}">
                <a16:creationId xmlns:a16="http://schemas.microsoft.com/office/drawing/2014/main" id="{4B8F8F77-C284-CE43-8BE0-C24ACAE151F5}"/>
              </a:ext>
            </a:extLst>
          </p:cNvPr>
          <p:cNvSpPr/>
          <p:nvPr/>
        </p:nvSpPr>
        <p:spPr>
          <a:xfrm>
            <a:off x="18281" y="5567627"/>
            <a:ext cx="1727361"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Helvetica Neue Thin"/>
              </a:rPr>
              <a:t>UASFM  Altitude</a:t>
            </a:r>
          </a:p>
        </p:txBody>
      </p:sp>
      <p:sp>
        <p:nvSpPr>
          <p:cNvPr id="144" name="Rectangle 143">
            <a:extLst>
              <a:ext uri="{FF2B5EF4-FFF2-40B4-BE49-F238E27FC236}">
                <a16:creationId xmlns:a16="http://schemas.microsoft.com/office/drawing/2014/main" id="{3EEF5B82-68E5-1946-98CD-4CF9618D89B6}"/>
              </a:ext>
            </a:extLst>
          </p:cNvPr>
          <p:cNvSpPr/>
          <p:nvPr/>
        </p:nvSpPr>
        <p:spPr>
          <a:xfrm>
            <a:off x="1745642" y="5577331"/>
            <a:ext cx="2662560"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Helvetica Neue Thin"/>
              </a:rPr>
              <a:t>Manned Indicated Altitude</a:t>
            </a:r>
          </a:p>
        </p:txBody>
      </p:sp>
      <p:sp>
        <p:nvSpPr>
          <p:cNvPr id="145" name="Rectangle 144">
            <a:extLst>
              <a:ext uri="{FF2B5EF4-FFF2-40B4-BE49-F238E27FC236}">
                <a16:creationId xmlns:a16="http://schemas.microsoft.com/office/drawing/2014/main" id="{C81CD574-D0C5-9D41-81BF-1BF5A7C60BAD}"/>
              </a:ext>
            </a:extLst>
          </p:cNvPr>
          <p:cNvSpPr/>
          <p:nvPr/>
        </p:nvSpPr>
        <p:spPr>
          <a:xfrm>
            <a:off x="7011538" y="5577331"/>
            <a:ext cx="2362016"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Helvetica Neue Thin"/>
              </a:rPr>
              <a:t>USS Operation Volume</a:t>
            </a:r>
          </a:p>
        </p:txBody>
      </p:sp>
      <p:pic>
        <p:nvPicPr>
          <p:cNvPr id="146" name="Picture 145">
            <a:extLst>
              <a:ext uri="{FF2B5EF4-FFF2-40B4-BE49-F238E27FC236}">
                <a16:creationId xmlns:a16="http://schemas.microsoft.com/office/drawing/2014/main" id="{9559430C-5D9D-9842-8022-D767AEF62B0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rot="216402">
            <a:off x="7957668" y="3169166"/>
            <a:ext cx="469756" cy="434923"/>
          </a:xfrm>
          <a:prstGeom prst="rect">
            <a:avLst/>
          </a:prstGeom>
        </p:spPr>
      </p:pic>
      <p:pic>
        <p:nvPicPr>
          <p:cNvPr id="147" name="Picture 146">
            <a:extLst>
              <a:ext uri="{FF2B5EF4-FFF2-40B4-BE49-F238E27FC236}">
                <a16:creationId xmlns:a16="http://schemas.microsoft.com/office/drawing/2014/main" id="{673102E9-EB3D-D741-A937-FCB31B162B24}"/>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rot="216402">
            <a:off x="4421417" y="2025601"/>
            <a:ext cx="469756" cy="434923"/>
          </a:xfrm>
          <a:prstGeom prst="rect">
            <a:avLst/>
          </a:prstGeom>
        </p:spPr>
      </p:pic>
      <p:sp>
        <p:nvSpPr>
          <p:cNvPr id="148" name="Shape 357">
            <a:extLst>
              <a:ext uri="{FF2B5EF4-FFF2-40B4-BE49-F238E27FC236}">
                <a16:creationId xmlns:a16="http://schemas.microsoft.com/office/drawing/2014/main" id="{A5CCD334-2785-8046-9784-86B4C27B17F3}"/>
              </a:ext>
            </a:extLst>
          </p:cNvPr>
          <p:cNvSpPr/>
          <p:nvPr/>
        </p:nvSpPr>
        <p:spPr>
          <a:xfrm>
            <a:off x="31597" y="1723219"/>
            <a:ext cx="12158312" cy="0"/>
          </a:xfrm>
          <a:prstGeom prst="line">
            <a:avLst/>
          </a:prstGeom>
          <a:noFill/>
          <a:ln w="6350" cap="flat">
            <a:solidFill>
              <a:srgbClr val="5B6062"/>
            </a:solidFill>
            <a:prstDash val="dash"/>
            <a:miter lim="400000"/>
          </a:ln>
          <a:effectLst/>
        </p:spPr>
        <p:txBody>
          <a:bodyPr wrap="square" lIns="47624" tIns="47624" rIns="47624" bIns="47624" numCol="1" anchor="ctr">
            <a:noAutofit/>
          </a:bodyPr>
          <a:lstStyle/>
          <a:p>
            <a:pPr marL="0" marR="0" lvl="0" indent="0" algn="l" defTabSz="428599" rtl="0" eaLnBrk="1" fontAlgn="auto" latinLnBrk="0" hangingPunct="0">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1125" b="0" i="0" u="none" strike="noStrike" kern="0" cap="none" spc="0" normalizeH="0" baseline="0" noProof="0">
              <a:ln>
                <a:noFill/>
              </a:ln>
              <a:solidFill>
                <a:srgbClr val="000000"/>
              </a:solidFill>
              <a:effectLst/>
              <a:uLnTx/>
              <a:uFillTx/>
              <a:latin typeface="Helvetica"/>
              <a:ea typeface="Helvetica"/>
              <a:cs typeface="Helvetica"/>
              <a:sym typeface="Helvetica"/>
            </a:endParaRPr>
          </a:p>
        </p:txBody>
      </p:sp>
      <p:pic>
        <p:nvPicPr>
          <p:cNvPr id="149" name="Picture 148">
            <a:extLst>
              <a:ext uri="{FF2B5EF4-FFF2-40B4-BE49-F238E27FC236}">
                <a16:creationId xmlns:a16="http://schemas.microsoft.com/office/drawing/2014/main" id="{F63E0FE1-8489-1448-BC61-A4B66579170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125669" y="1879396"/>
            <a:ext cx="1855247" cy="725516"/>
          </a:xfrm>
          <a:prstGeom prst="rect">
            <a:avLst/>
          </a:prstGeom>
        </p:spPr>
      </p:pic>
      <p:cxnSp>
        <p:nvCxnSpPr>
          <p:cNvPr id="150" name="Straight Connector 149">
            <a:extLst>
              <a:ext uri="{FF2B5EF4-FFF2-40B4-BE49-F238E27FC236}">
                <a16:creationId xmlns:a16="http://schemas.microsoft.com/office/drawing/2014/main" id="{16CEFDF5-EFD3-A342-98CE-6D6791A3EDBC}"/>
              </a:ext>
            </a:extLst>
          </p:cNvPr>
          <p:cNvCxnSpPr>
            <a:cxnSpLocks/>
          </p:cNvCxnSpPr>
          <p:nvPr/>
        </p:nvCxnSpPr>
        <p:spPr>
          <a:xfrm>
            <a:off x="4539064" y="2385808"/>
            <a:ext cx="0" cy="1000820"/>
          </a:xfrm>
          <a:prstGeom prst="line">
            <a:avLst/>
          </a:prstGeom>
          <a:noFill/>
          <a:ln w="25400" cap="sq">
            <a:solidFill>
              <a:srgbClr val="DCDEE0">
                <a:lumMod val="90000"/>
              </a:srgbClr>
            </a:solidFill>
            <a:prstDash val="solid"/>
            <a:bevel/>
            <a:headEnd type="oval"/>
            <a:tailEnd type="oval"/>
          </a:ln>
          <a:effectLst/>
          <a:sp3d/>
        </p:spPr>
      </p:cxnSp>
      <p:cxnSp>
        <p:nvCxnSpPr>
          <p:cNvPr id="151" name="Straight Connector 150">
            <a:extLst>
              <a:ext uri="{FF2B5EF4-FFF2-40B4-BE49-F238E27FC236}">
                <a16:creationId xmlns:a16="http://schemas.microsoft.com/office/drawing/2014/main" id="{0355BD04-C91D-A645-9F58-96679E735B81}"/>
              </a:ext>
            </a:extLst>
          </p:cNvPr>
          <p:cNvCxnSpPr>
            <a:cxnSpLocks/>
          </p:cNvCxnSpPr>
          <p:nvPr/>
        </p:nvCxnSpPr>
        <p:spPr>
          <a:xfrm>
            <a:off x="965366" y="1723219"/>
            <a:ext cx="0" cy="3735003"/>
          </a:xfrm>
          <a:prstGeom prst="line">
            <a:avLst/>
          </a:prstGeom>
          <a:noFill/>
          <a:ln w="25400" cap="sq">
            <a:solidFill>
              <a:srgbClr val="DCDEE0">
                <a:lumMod val="90000"/>
              </a:srgbClr>
            </a:solidFill>
            <a:prstDash val="solid"/>
            <a:bevel/>
            <a:headEnd type="oval"/>
            <a:tailEnd type="oval"/>
          </a:ln>
          <a:effectLst/>
          <a:sp3d/>
        </p:spPr>
      </p:cxnSp>
      <p:pic>
        <p:nvPicPr>
          <p:cNvPr id="152" name="Picture 151">
            <a:extLst>
              <a:ext uri="{FF2B5EF4-FFF2-40B4-BE49-F238E27FC236}">
                <a16:creationId xmlns:a16="http://schemas.microsoft.com/office/drawing/2014/main" id="{44157A42-AE75-CC46-8068-85C247DC3D96}"/>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131897" y="4329327"/>
            <a:ext cx="1028320" cy="1217919"/>
          </a:xfrm>
          <a:prstGeom prst="rect">
            <a:avLst/>
          </a:prstGeom>
        </p:spPr>
      </p:pic>
      <p:sp>
        <p:nvSpPr>
          <p:cNvPr id="153" name="Rectangle 152">
            <a:extLst>
              <a:ext uri="{FF2B5EF4-FFF2-40B4-BE49-F238E27FC236}">
                <a16:creationId xmlns:a16="http://schemas.microsoft.com/office/drawing/2014/main" id="{D5327887-769D-064A-B081-CE6E8851427D}"/>
              </a:ext>
            </a:extLst>
          </p:cNvPr>
          <p:cNvSpPr/>
          <p:nvPr/>
        </p:nvSpPr>
        <p:spPr>
          <a:xfrm>
            <a:off x="4255535" y="5567627"/>
            <a:ext cx="238505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Helvetica Neue Thin"/>
              </a:rPr>
              <a:t>UAS Indicated Altitude</a:t>
            </a:r>
          </a:p>
        </p:txBody>
      </p:sp>
      <p:sp>
        <p:nvSpPr>
          <p:cNvPr id="154" name="Rectangle 153">
            <a:extLst>
              <a:ext uri="{FF2B5EF4-FFF2-40B4-BE49-F238E27FC236}">
                <a16:creationId xmlns:a16="http://schemas.microsoft.com/office/drawing/2014/main" id="{84581A1B-EEBE-0848-B65B-10E1582C7775}"/>
              </a:ext>
            </a:extLst>
          </p:cNvPr>
          <p:cNvSpPr/>
          <p:nvPr/>
        </p:nvSpPr>
        <p:spPr>
          <a:xfrm>
            <a:off x="131896" y="783671"/>
            <a:ext cx="3227992" cy="584775"/>
          </a:xfrm>
          <a:prstGeom prst="rect">
            <a:avLst/>
          </a:prstGeom>
          <a:solidFill>
            <a:srgbClr val="C82506">
              <a:lumMod val="20000"/>
              <a:lumOff val="80000"/>
            </a:srgbClr>
          </a:solidFill>
          <a:ln>
            <a:solidFill>
              <a:srgbClr val="C82506"/>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Arial"/>
                <a:ea typeface="Helvetica Neue Thin"/>
              </a:rPr>
              <a:t>Airspace boundaries may not account for terrain (e.g., UASFM)</a:t>
            </a:r>
          </a:p>
        </p:txBody>
      </p:sp>
      <p:sp>
        <p:nvSpPr>
          <p:cNvPr id="155" name="Shape 357">
            <a:extLst>
              <a:ext uri="{FF2B5EF4-FFF2-40B4-BE49-F238E27FC236}">
                <a16:creationId xmlns:a16="http://schemas.microsoft.com/office/drawing/2014/main" id="{19C62460-BD46-5842-A457-5935ABA1D220}"/>
              </a:ext>
            </a:extLst>
          </p:cNvPr>
          <p:cNvSpPr/>
          <p:nvPr/>
        </p:nvSpPr>
        <p:spPr>
          <a:xfrm>
            <a:off x="-1880" y="5446426"/>
            <a:ext cx="12158312" cy="0"/>
          </a:xfrm>
          <a:prstGeom prst="line">
            <a:avLst/>
          </a:prstGeom>
          <a:noFill/>
          <a:ln w="6350" cap="flat">
            <a:solidFill>
              <a:srgbClr val="FFFFFF"/>
            </a:solidFill>
            <a:prstDash val="dash"/>
            <a:miter lim="400000"/>
          </a:ln>
          <a:effectLst/>
        </p:spPr>
        <p:txBody>
          <a:bodyPr wrap="square" lIns="47624" tIns="47624" rIns="47624" bIns="47624" numCol="1" anchor="ctr">
            <a:noAutofit/>
          </a:bodyPr>
          <a:lstStyle/>
          <a:p>
            <a:pPr marL="0" marR="0" lvl="0" indent="0" algn="l" defTabSz="428599" rtl="0" eaLnBrk="1" fontAlgn="auto" latinLnBrk="0" hangingPunct="0">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1125" b="0" i="0" u="none" strike="noStrike" kern="0" cap="none" spc="0" normalizeH="0" baseline="0" noProof="0">
              <a:ln>
                <a:noFill/>
              </a:ln>
              <a:solidFill>
                <a:srgbClr val="000000"/>
              </a:solidFill>
              <a:effectLst/>
              <a:uLnTx/>
              <a:uFillTx/>
              <a:latin typeface="Helvetica"/>
              <a:ea typeface="Helvetica"/>
              <a:cs typeface="Helvetica"/>
              <a:sym typeface="Helvetica"/>
            </a:endParaRPr>
          </a:p>
        </p:txBody>
      </p:sp>
      <p:cxnSp>
        <p:nvCxnSpPr>
          <p:cNvPr id="156" name="Straight Connector 155">
            <a:extLst>
              <a:ext uri="{FF2B5EF4-FFF2-40B4-BE49-F238E27FC236}">
                <a16:creationId xmlns:a16="http://schemas.microsoft.com/office/drawing/2014/main" id="{E2D0CB36-F085-E347-A6A7-B532E3EE4F06}"/>
              </a:ext>
            </a:extLst>
          </p:cNvPr>
          <p:cNvCxnSpPr>
            <a:cxnSpLocks/>
          </p:cNvCxnSpPr>
          <p:nvPr/>
        </p:nvCxnSpPr>
        <p:spPr>
          <a:xfrm>
            <a:off x="2985376" y="2593598"/>
            <a:ext cx="0" cy="2842018"/>
          </a:xfrm>
          <a:prstGeom prst="line">
            <a:avLst/>
          </a:prstGeom>
          <a:noFill/>
          <a:ln w="25400" cap="sq">
            <a:solidFill>
              <a:srgbClr val="DCDEE0">
                <a:lumMod val="90000"/>
              </a:srgbClr>
            </a:solidFill>
            <a:prstDash val="solid"/>
            <a:bevel/>
            <a:headEnd type="oval"/>
            <a:tailEnd type="oval"/>
          </a:ln>
          <a:effectLst/>
          <a:sp3d/>
        </p:spPr>
      </p:cxnSp>
      <p:sp>
        <p:nvSpPr>
          <p:cNvPr id="157" name="Rectangle 156">
            <a:extLst>
              <a:ext uri="{FF2B5EF4-FFF2-40B4-BE49-F238E27FC236}">
                <a16:creationId xmlns:a16="http://schemas.microsoft.com/office/drawing/2014/main" id="{072FD5C5-2487-1547-B66D-1C46CAA33A78}"/>
              </a:ext>
            </a:extLst>
          </p:cNvPr>
          <p:cNvSpPr/>
          <p:nvPr/>
        </p:nvSpPr>
        <p:spPr>
          <a:xfrm>
            <a:off x="2049923" y="3003655"/>
            <a:ext cx="1978853" cy="1569660"/>
          </a:xfrm>
          <a:prstGeom prst="rect">
            <a:avLst/>
          </a:prstGeom>
          <a:solidFill>
            <a:srgbClr val="C82506">
              <a:lumMod val="20000"/>
              <a:lumOff val="80000"/>
            </a:srgbClr>
          </a:solidFill>
          <a:ln>
            <a:solidFill>
              <a:srgbClr val="C82506"/>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Arial"/>
                <a:ea typeface="Helvetica Neue Thin"/>
              </a:rPr>
              <a:t>Errors in transforming MSL to other reference frames / WGS84 (e.g., local geoid undulation model)</a:t>
            </a:r>
          </a:p>
        </p:txBody>
      </p:sp>
      <p:cxnSp>
        <p:nvCxnSpPr>
          <p:cNvPr id="158" name="Straight Connector 157">
            <a:extLst>
              <a:ext uri="{FF2B5EF4-FFF2-40B4-BE49-F238E27FC236}">
                <a16:creationId xmlns:a16="http://schemas.microsoft.com/office/drawing/2014/main" id="{13DD8F51-37A6-0341-A3EB-B14E2461C450}"/>
              </a:ext>
            </a:extLst>
          </p:cNvPr>
          <p:cNvCxnSpPr>
            <a:cxnSpLocks/>
          </p:cNvCxnSpPr>
          <p:nvPr/>
        </p:nvCxnSpPr>
        <p:spPr>
          <a:xfrm>
            <a:off x="4656295" y="2385808"/>
            <a:ext cx="0" cy="2842018"/>
          </a:xfrm>
          <a:prstGeom prst="line">
            <a:avLst/>
          </a:prstGeom>
          <a:noFill/>
          <a:ln w="25400" cap="sq">
            <a:solidFill>
              <a:srgbClr val="DCDEE0">
                <a:lumMod val="90000"/>
              </a:srgbClr>
            </a:solidFill>
            <a:prstDash val="solid"/>
            <a:bevel/>
            <a:headEnd type="oval"/>
            <a:tailEnd type="oval"/>
          </a:ln>
          <a:effectLst/>
          <a:sp3d/>
        </p:spPr>
      </p:cxnSp>
      <p:cxnSp>
        <p:nvCxnSpPr>
          <p:cNvPr id="159" name="Straight Connector 158">
            <a:extLst>
              <a:ext uri="{FF2B5EF4-FFF2-40B4-BE49-F238E27FC236}">
                <a16:creationId xmlns:a16="http://schemas.microsoft.com/office/drawing/2014/main" id="{2A2EC55A-75C8-A640-9F0A-307EACC8BE6B}"/>
              </a:ext>
            </a:extLst>
          </p:cNvPr>
          <p:cNvCxnSpPr>
            <a:cxnSpLocks/>
          </p:cNvCxnSpPr>
          <p:nvPr/>
        </p:nvCxnSpPr>
        <p:spPr>
          <a:xfrm>
            <a:off x="4777104" y="2385808"/>
            <a:ext cx="0" cy="3037605"/>
          </a:xfrm>
          <a:prstGeom prst="line">
            <a:avLst/>
          </a:prstGeom>
          <a:noFill/>
          <a:ln w="25400" cap="sq">
            <a:solidFill>
              <a:srgbClr val="DCDEE0">
                <a:lumMod val="90000"/>
              </a:srgbClr>
            </a:solidFill>
            <a:prstDash val="solid"/>
            <a:bevel/>
            <a:headEnd type="oval"/>
            <a:tailEnd type="oval"/>
          </a:ln>
          <a:effectLst/>
          <a:sp3d/>
        </p:spPr>
      </p:cxnSp>
      <p:sp>
        <p:nvSpPr>
          <p:cNvPr id="160" name="Rounded Rectangle 159">
            <a:extLst>
              <a:ext uri="{FF2B5EF4-FFF2-40B4-BE49-F238E27FC236}">
                <a16:creationId xmlns:a16="http://schemas.microsoft.com/office/drawing/2014/main" id="{FBF9429F-F44D-7C4B-BA30-196F898B06E6}"/>
              </a:ext>
            </a:extLst>
          </p:cNvPr>
          <p:cNvSpPr/>
          <p:nvPr/>
        </p:nvSpPr>
        <p:spPr>
          <a:xfrm rot="5400000">
            <a:off x="7787785" y="2895911"/>
            <a:ext cx="338328" cy="1005840"/>
          </a:xfrm>
          <a:prstGeom prst="roundRect">
            <a:avLst/>
          </a:prstGeom>
          <a:solidFill>
            <a:srgbClr val="773F9B">
              <a:lumMod val="40000"/>
              <a:lumOff val="60000"/>
              <a:alpha val="42000"/>
            </a:srgbClr>
          </a:solidFill>
          <a:ln w="12700" cap="flat">
            <a:solidFill>
              <a:srgbClr val="773F9B"/>
            </a:solidFill>
            <a:miter lim="400000"/>
          </a:ln>
          <a:effectLst/>
          <a:sp3d/>
        </p:spPr>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5500"/>
              </a:spcBef>
              <a:spcAft>
                <a:spcPts val="0"/>
              </a:spcAft>
              <a:buClrTx/>
              <a:buSzTx/>
              <a:buFontTx/>
              <a:buNone/>
              <a:tabLst/>
              <a:defRPr/>
            </a:pPr>
            <a:endParaRPr kumimoji="0" lang="en-US" sz="5000" b="0" i="0" u="none" strike="noStrike" kern="0" cap="none" spc="0" normalizeH="0" baseline="0" noProof="0">
              <a:ln>
                <a:noFill/>
              </a:ln>
              <a:solidFill>
                <a:srgbClr val="333333"/>
              </a:solidFill>
              <a:effectLst/>
              <a:uLnTx/>
              <a:uFillTx/>
              <a:latin typeface="Helvetica Neue Thin"/>
              <a:ea typeface="Helvetica Neue Thin"/>
              <a:sym typeface="Helvetica Neue Thin"/>
            </a:endParaRPr>
          </a:p>
        </p:txBody>
      </p:sp>
      <p:cxnSp>
        <p:nvCxnSpPr>
          <p:cNvPr id="161" name="Straight Connector 160">
            <a:extLst>
              <a:ext uri="{FF2B5EF4-FFF2-40B4-BE49-F238E27FC236}">
                <a16:creationId xmlns:a16="http://schemas.microsoft.com/office/drawing/2014/main" id="{72D8C7B7-52E8-5245-A164-46AE7B50178E}"/>
              </a:ext>
            </a:extLst>
          </p:cNvPr>
          <p:cNvCxnSpPr>
            <a:cxnSpLocks/>
          </p:cNvCxnSpPr>
          <p:nvPr/>
        </p:nvCxnSpPr>
        <p:spPr>
          <a:xfrm>
            <a:off x="10623341" y="3225763"/>
            <a:ext cx="0" cy="1873776"/>
          </a:xfrm>
          <a:prstGeom prst="line">
            <a:avLst/>
          </a:prstGeom>
          <a:noFill/>
          <a:ln w="25400" cap="sq">
            <a:solidFill>
              <a:srgbClr val="DCDEE0">
                <a:lumMod val="50000"/>
              </a:srgbClr>
            </a:solidFill>
            <a:prstDash val="solid"/>
            <a:bevel/>
            <a:headEnd type="oval"/>
            <a:tailEnd type="oval"/>
          </a:ln>
          <a:effectLst/>
          <a:sp3d/>
        </p:spPr>
      </p:cxnSp>
      <p:sp>
        <p:nvSpPr>
          <p:cNvPr id="162" name="Rectangle 161">
            <a:extLst>
              <a:ext uri="{FF2B5EF4-FFF2-40B4-BE49-F238E27FC236}">
                <a16:creationId xmlns:a16="http://schemas.microsoft.com/office/drawing/2014/main" id="{EDC672E8-2EAA-0A48-B191-8CC4F0A32847}"/>
              </a:ext>
            </a:extLst>
          </p:cNvPr>
          <p:cNvSpPr/>
          <p:nvPr/>
        </p:nvSpPr>
        <p:spPr>
          <a:xfrm>
            <a:off x="10280977" y="5588015"/>
            <a:ext cx="1648780"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Helvetica Neue Thin"/>
              </a:rPr>
              <a:t>Obstructions</a:t>
            </a:r>
          </a:p>
        </p:txBody>
      </p:sp>
      <p:sp>
        <p:nvSpPr>
          <p:cNvPr id="163" name="Shape 357">
            <a:extLst>
              <a:ext uri="{FF2B5EF4-FFF2-40B4-BE49-F238E27FC236}">
                <a16:creationId xmlns:a16="http://schemas.microsoft.com/office/drawing/2014/main" id="{73DB84A9-5F84-9843-A475-8478561E3603}"/>
              </a:ext>
            </a:extLst>
          </p:cNvPr>
          <p:cNvSpPr/>
          <p:nvPr/>
        </p:nvSpPr>
        <p:spPr>
          <a:xfrm>
            <a:off x="-23646" y="5352597"/>
            <a:ext cx="12158312" cy="0"/>
          </a:xfrm>
          <a:prstGeom prst="line">
            <a:avLst/>
          </a:prstGeom>
          <a:noFill/>
          <a:ln w="6350" cap="flat">
            <a:solidFill>
              <a:srgbClr val="DE6A10"/>
            </a:solidFill>
            <a:prstDash val="dash"/>
            <a:miter lim="400000"/>
          </a:ln>
          <a:effectLst/>
        </p:spPr>
        <p:txBody>
          <a:bodyPr wrap="square" lIns="47624" tIns="47624" rIns="47624" bIns="47624" numCol="1" anchor="ctr">
            <a:noAutofit/>
          </a:bodyPr>
          <a:lstStyle/>
          <a:p>
            <a:pPr marL="0" marR="0" lvl="0" indent="0" algn="l" defTabSz="428599" rtl="0" eaLnBrk="1" fontAlgn="auto" latinLnBrk="0" hangingPunct="0">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1125" b="0" i="0" u="none" strike="noStrike" kern="0" cap="none" spc="0" normalizeH="0" baseline="0" noProof="0">
              <a:ln>
                <a:noFill/>
              </a:ln>
              <a:solidFill>
                <a:srgbClr val="000000"/>
              </a:solidFill>
              <a:effectLst/>
              <a:uLnTx/>
              <a:uFillTx/>
              <a:latin typeface="Helvetica"/>
              <a:ea typeface="Helvetica"/>
              <a:cs typeface="Helvetica"/>
              <a:sym typeface="Helvetica"/>
            </a:endParaRPr>
          </a:p>
        </p:txBody>
      </p:sp>
      <p:cxnSp>
        <p:nvCxnSpPr>
          <p:cNvPr id="164" name="Straight Connector 163">
            <a:extLst>
              <a:ext uri="{FF2B5EF4-FFF2-40B4-BE49-F238E27FC236}">
                <a16:creationId xmlns:a16="http://schemas.microsoft.com/office/drawing/2014/main" id="{2875D70D-5A7E-FE4E-A89C-6E1FB2192C02}"/>
              </a:ext>
            </a:extLst>
          </p:cNvPr>
          <p:cNvCxnSpPr>
            <a:cxnSpLocks/>
          </p:cNvCxnSpPr>
          <p:nvPr/>
        </p:nvCxnSpPr>
        <p:spPr>
          <a:xfrm>
            <a:off x="8192546" y="3507561"/>
            <a:ext cx="0" cy="1845036"/>
          </a:xfrm>
          <a:prstGeom prst="line">
            <a:avLst/>
          </a:prstGeom>
          <a:noFill/>
          <a:ln w="25400" cap="sq">
            <a:solidFill>
              <a:srgbClr val="DCDEE0">
                <a:lumMod val="90000"/>
              </a:srgbClr>
            </a:solidFill>
            <a:prstDash val="solid"/>
            <a:bevel/>
            <a:headEnd type="oval"/>
            <a:tailEnd type="oval"/>
          </a:ln>
          <a:effectLst/>
          <a:sp3d/>
        </p:spPr>
      </p:cxnSp>
      <p:sp>
        <p:nvSpPr>
          <p:cNvPr id="165" name="Rectangle 164">
            <a:extLst>
              <a:ext uri="{FF2B5EF4-FFF2-40B4-BE49-F238E27FC236}">
                <a16:creationId xmlns:a16="http://schemas.microsoft.com/office/drawing/2014/main" id="{C4C3539F-A46C-7743-9804-E0E31D11A24F}"/>
              </a:ext>
            </a:extLst>
          </p:cNvPr>
          <p:cNvSpPr/>
          <p:nvPr/>
        </p:nvSpPr>
        <p:spPr>
          <a:xfrm>
            <a:off x="5002855" y="913931"/>
            <a:ext cx="2640533" cy="1815882"/>
          </a:xfrm>
          <a:prstGeom prst="rect">
            <a:avLst/>
          </a:prstGeom>
          <a:solidFill>
            <a:srgbClr val="C82506">
              <a:lumMod val="20000"/>
              <a:lumOff val="80000"/>
            </a:srgbClr>
          </a:solidFill>
          <a:ln>
            <a:solidFill>
              <a:srgbClr val="C82506"/>
            </a:solidFill>
          </a:ln>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Arial"/>
                <a:ea typeface="Helvetica Neue Thin"/>
              </a:rPr>
              <a:t>Inconsistent reference frames, measures, and units of altitude on the UA and GCS displays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Arial"/>
                <a:ea typeface="Helvetica Neue Thin"/>
              </a:rPr>
              <a:t>Altitude sometimes coming from multiple sensors</a:t>
            </a:r>
          </a:p>
        </p:txBody>
      </p:sp>
      <p:sp>
        <p:nvSpPr>
          <p:cNvPr id="166" name="Rectangle 165">
            <a:extLst>
              <a:ext uri="{FF2B5EF4-FFF2-40B4-BE49-F238E27FC236}">
                <a16:creationId xmlns:a16="http://schemas.microsoft.com/office/drawing/2014/main" id="{3B1F8003-7DF3-2445-AA6F-980F531AD7DF}"/>
              </a:ext>
            </a:extLst>
          </p:cNvPr>
          <p:cNvSpPr/>
          <p:nvPr/>
        </p:nvSpPr>
        <p:spPr>
          <a:xfrm>
            <a:off x="6897335" y="3923753"/>
            <a:ext cx="2394971" cy="1077218"/>
          </a:xfrm>
          <a:prstGeom prst="rect">
            <a:avLst/>
          </a:prstGeom>
          <a:solidFill>
            <a:srgbClr val="C82506">
              <a:lumMod val="20000"/>
              <a:lumOff val="80000"/>
            </a:srgbClr>
          </a:solidFill>
          <a:ln>
            <a:solidFill>
              <a:srgbClr val="C82506"/>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Arial"/>
                <a:ea typeface="Helvetica Neue Thin"/>
              </a:rPr>
              <a:t>USS may  translate altitude from UAS to WGS84 but use different terrain models</a:t>
            </a:r>
          </a:p>
        </p:txBody>
      </p:sp>
      <p:sp>
        <p:nvSpPr>
          <p:cNvPr id="167" name="Rectangle 166">
            <a:extLst>
              <a:ext uri="{FF2B5EF4-FFF2-40B4-BE49-F238E27FC236}">
                <a16:creationId xmlns:a16="http://schemas.microsoft.com/office/drawing/2014/main" id="{8C1DA28D-9954-6A4C-8FF6-C50DFE83FE0C}"/>
              </a:ext>
            </a:extLst>
          </p:cNvPr>
          <p:cNvSpPr/>
          <p:nvPr/>
        </p:nvSpPr>
        <p:spPr>
          <a:xfrm>
            <a:off x="9669195" y="2022016"/>
            <a:ext cx="2394971" cy="1077218"/>
          </a:xfrm>
          <a:prstGeom prst="rect">
            <a:avLst/>
          </a:prstGeom>
          <a:solidFill>
            <a:srgbClr val="C82506">
              <a:lumMod val="20000"/>
              <a:lumOff val="80000"/>
            </a:srgbClr>
          </a:solidFill>
          <a:ln>
            <a:solidFill>
              <a:srgbClr val="C82506"/>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Arial"/>
                <a:ea typeface="Helvetica Neue Thin"/>
              </a:rPr>
              <a:t>Obstacles are typically mapped in AGL and are dependent on a terrain model</a:t>
            </a:r>
          </a:p>
        </p:txBody>
      </p:sp>
      <p:sp>
        <p:nvSpPr>
          <p:cNvPr id="168" name="Rectangle 167">
            <a:extLst>
              <a:ext uri="{FF2B5EF4-FFF2-40B4-BE49-F238E27FC236}">
                <a16:creationId xmlns:a16="http://schemas.microsoft.com/office/drawing/2014/main" id="{5B64CD66-04FB-7143-8647-32A48771EE43}"/>
              </a:ext>
            </a:extLst>
          </p:cNvPr>
          <p:cNvSpPr/>
          <p:nvPr/>
        </p:nvSpPr>
        <p:spPr>
          <a:xfrm>
            <a:off x="362461" y="5949064"/>
            <a:ext cx="10981761" cy="584775"/>
          </a:xfrm>
          <a:prstGeom prst="rect">
            <a:avLst/>
          </a:prstGeom>
          <a:solidFill>
            <a:srgbClr val="0365C0">
              <a:lumMod val="40000"/>
              <a:lumOff val="60000"/>
            </a:srgbClr>
          </a:solidFill>
          <a:ln>
            <a:solidFill>
              <a:srgbClr val="0365C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0000"/>
                </a:solidFill>
                <a:effectLst/>
                <a:uLnTx/>
                <a:uFillTx/>
                <a:latin typeface="Arial"/>
                <a:ea typeface="Helvetica Neue Thin"/>
              </a:rPr>
              <a:t>Recommendation: </a:t>
            </a:r>
            <a:r>
              <a:rPr kumimoji="0" lang="en-US" sz="1600" b="0" i="0" u="none" strike="noStrike" kern="0" cap="none" spc="0" normalizeH="0" baseline="0" noProof="0">
                <a:ln>
                  <a:noFill/>
                </a:ln>
                <a:solidFill>
                  <a:srgbClr val="000000"/>
                </a:solidFill>
                <a:effectLst/>
                <a:uLnTx/>
                <a:uFillTx/>
                <a:latin typeface="Arial"/>
                <a:ea typeface="Helvetica Neue Thin"/>
              </a:rPr>
              <a:t>Standardization is needed for (1) Reference Frame, (2) Measure, (3) Units, and (4) Translation Methods/Models used for each altitude measured, used, or communicated by/to a UAS, UAS Operator, and UTM/ATM </a:t>
            </a:r>
          </a:p>
        </p:txBody>
      </p:sp>
    </p:spTree>
    <p:extLst>
      <p:ext uri="{BB962C8B-B14F-4D97-AF65-F5344CB8AC3E}">
        <p14:creationId xmlns:p14="http://schemas.microsoft.com/office/powerpoint/2010/main" val="938144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0DC332-DB6B-7941-A55A-002DAF09F4C6}"/>
              </a:ext>
            </a:extLst>
          </p:cNvPr>
          <p:cNvSpPr txBox="1">
            <a:spLocks/>
          </p:cNvSpPr>
          <p:nvPr/>
        </p:nvSpPr>
        <p:spPr>
          <a:xfrm>
            <a:off x="1052187" y="2530259"/>
            <a:ext cx="10333971" cy="113050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b"/>
          <a:lstStyle>
            <a:lvl1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1pPr>
            <a:lvl2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2pPr>
            <a:lvl3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3pPr>
            <a:lvl4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4pPr>
            <a:lvl5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5pPr>
            <a:lvl6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6pPr>
            <a:lvl7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7pPr>
            <a:lvl8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8pPr>
            <a:lvl9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9pPr>
          </a:lstStyle>
          <a:p>
            <a:pPr marL="0" marR="0" lvl="0" indent="0" algn="ctr" defTabSz="321473" rtl="0" eaLnBrk="1" fontAlgn="auto" latinLnBrk="0" hangingPunct="1">
              <a:lnSpc>
                <a:spcPct val="80000"/>
              </a:lnSpc>
              <a:spcBef>
                <a:spcPts val="3868"/>
              </a:spcBef>
              <a:spcAft>
                <a:spcPts val="0"/>
              </a:spcAft>
              <a:buClrTx/>
              <a:buSzTx/>
              <a:buFontTx/>
              <a:buNone/>
              <a:tabLst/>
              <a:defRPr/>
            </a:pPr>
            <a:r>
              <a:rPr kumimoji="0" lang="en-US" sz="3516" b="0" i="0" u="none" strike="noStrike" kern="0" cap="none" spc="0" normalizeH="0" baseline="0" noProof="0">
                <a:ln>
                  <a:noFill/>
                </a:ln>
                <a:solidFill>
                  <a:srgbClr val="333333"/>
                </a:solidFill>
                <a:effectLst/>
                <a:uLnTx/>
                <a:uFillTx/>
                <a:latin typeface="+mn-lt"/>
                <a:ea typeface="Helvetica Neue Thin"/>
                <a:cs typeface="Helvetica Neue Thin"/>
                <a:sym typeface="Helvetica Neue Thin"/>
              </a:rPr>
              <a:t>NASA Reference Technologies evaluating </a:t>
            </a:r>
            <a:r>
              <a:rPr lang="en-US" kern="0">
                <a:ea typeface="Helvetica Neue Thin"/>
                <a:cs typeface="Helvetica Neue Thin"/>
              </a:rPr>
              <a:t>C</a:t>
            </a:r>
            <a:r>
              <a:rPr kumimoji="0" lang="en-US" sz="3516" b="0" i="0" u="none" strike="noStrike" kern="0" cap="none" spc="0" normalizeH="0" baseline="0" noProof="0" err="1">
                <a:ln>
                  <a:noFill/>
                </a:ln>
                <a:solidFill>
                  <a:srgbClr val="333333"/>
                </a:solidFill>
                <a:effectLst/>
                <a:uLnTx/>
                <a:uFillTx/>
                <a:latin typeface="+mn-lt"/>
                <a:ea typeface="Helvetica Neue Thin"/>
                <a:cs typeface="Helvetica Neue Thin"/>
                <a:sym typeface="Helvetica Neue Thin"/>
              </a:rPr>
              <a:t>onflict</a:t>
            </a:r>
            <a:r>
              <a:rPr kumimoji="0" lang="en-US" sz="3516" b="0" i="0" u="none" strike="noStrike" kern="0" cap="none" spc="0" normalizeH="0" baseline="0" noProof="0">
                <a:ln>
                  <a:noFill/>
                </a:ln>
                <a:solidFill>
                  <a:srgbClr val="333333"/>
                </a:solidFill>
                <a:effectLst/>
                <a:uLnTx/>
                <a:uFillTx/>
                <a:latin typeface="+mn-lt"/>
                <a:ea typeface="Helvetica Neue Thin"/>
                <a:cs typeface="Helvetica Neue Thin"/>
                <a:sym typeface="Helvetica Neue Thin"/>
              </a:rPr>
              <a:t> Management</a:t>
            </a:r>
          </a:p>
        </p:txBody>
      </p:sp>
    </p:spTree>
    <p:extLst>
      <p:ext uri="{BB962C8B-B14F-4D97-AF65-F5344CB8AC3E}">
        <p14:creationId xmlns:p14="http://schemas.microsoft.com/office/powerpoint/2010/main" val="2945477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D7939A4-37DD-C144-8939-FD4FECBE664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800" b="0" i="0" u="none" strike="noStrike" kern="1200" cap="none" spc="0" normalizeH="0" baseline="0" noProof="0" smtClean="0">
                <a:ln>
                  <a:noFill/>
                </a:ln>
                <a:solidFill>
                  <a:prstClr val="black"/>
                </a:solidFill>
                <a:effectLst/>
                <a:uLnTx/>
                <a:uFillTx/>
                <a:latin typeface="+mn-lt"/>
                <a:ea typeface="ＭＳ Ｐゴシック"/>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mn-lt"/>
              <a:ea typeface="ＭＳ Ｐゴシック"/>
            </a:endParaRPr>
          </a:p>
        </p:txBody>
      </p:sp>
      <p:sp>
        <p:nvSpPr>
          <p:cNvPr id="5" name="Title 4">
            <a:extLst>
              <a:ext uri="{FF2B5EF4-FFF2-40B4-BE49-F238E27FC236}">
                <a16:creationId xmlns:a16="http://schemas.microsoft.com/office/drawing/2014/main" id="{E90751FE-6699-1C49-A603-B8DA6E088881}"/>
              </a:ext>
            </a:extLst>
          </p:cNvPr>
          <p:cNvSpPr>
            <a:spLocks noGrp="1"/>
          </p:cNvSpPr>
          <p:nvPr>
            <p:ph type="title"/>
          </p:nvPr>
        </p:nvSpPr>
        <p:spPr/>
        <p:txBody>
          <a:bodyPr/>
          <a:lstStyle/>
          <a:p>
            <a:r>
              <a:rPr lang="en-US" sz="2400"/>
              <a:t>DAA Reference Implementation</a:t>
            </a:r>
          </a:p>
        </p:txBody>
      </p:sp>
      <p:sp>
        <p:nvSpPr>
          <p:cNvPr id="49" name="Cube 48">
            <a:extLst>
              <a:ext uri="{FF2B5EF4-FFF2-40B4-BE49-F238E27FC236}">
                <a16:creationId xmlns:a16="http://schemas.microsoft.com/office/drawing/2014/main" id="{D20914BD-A201-114B-A182-DE09463D8D5D}"/>
              </a:ext>
            </a:extLst>
          </p:cNvPr>
          <p:cNvSpPr/>
          <p:nvPr/>
        </p:nvSpPr>
        <p:spPr>
          <a:xfrm>
            <a:off x="3038726" y="3841989"/>
            <a:ext cx="5896854" cy="2617640"/>
          </a:xfrm>
          <a:prstGeom prst="cube">
            <a:avLst>
              <a:gd name="adj" fmla="val 4431"/>
            </a:avLst>
          </a:prstGeom>
          <a:solidFill>
            <a:srgbClr val="4F81BD">
              <a:lumMod val="60000"/>
              <a:lumOff val="40000"/>
            </a:srgbClr>
          </a:solidFill>
          <a:ln>
            <a:solidFill>
              <a:sysClr val="window" lastClr="FFFFFF"/>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ＭＳ Ｐゴシック"/>
              <a:cs typeface="+mn-cs"/>
            </a:endParaRPr>
          </a:p>
        </p:txBody>
      </p:sp>
      <p:sp>
        <p:nvSpPr>
          <p:cNvPr id="50" name="Cube 49">
            <a:extLst>
              <a:ext uri="{FF2B5EF4-FFF2-40B4-BE49-F238E27FC236}">
                <a16:creationId xmlns:a16="http://schemas.microsoft.com/office/drawing/2014/main" id="{DF3191D3-3451-0148-B11C-600EC7A59106}"/>
              </a:ext>
            </a:extLst>
          </p:cNvPr>
          <p:cNvSpPr/>
          <p:nvPr/>
        </p:nvSpPr>
        <p:spPr>
          <a:xfrm>
            <a:off x="4931581" y="3140242"/>
            <a:ext cx="1955537" cy="377426"/>
          </a:xfrm>
          <a:prstGeom prst="cube">
            <a:avLst>
              <a:gd name="adj" fmla="val 41044"/>
            </a:avLst>
          </a:prstGeom>
          <a:solidFill>
            <a:srgbClr val="F79646">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ＭＳ Ｐゴシック"/>
              <a:cs typeface="+mn-cs"/>
            </a:endParaRPr>
          </a:p>
        </p:txBody>
      </p:sp>
      <p:sp>
        <p:nvSpPr>
          <p:cNvPr id="51" name="TextBox 50">
            <a:extLst>
              <a:ext uri="{FF2B5EF4-FFF2-40B4-BE49-F238E27FC236}">
                <a16:creationId xmlns:a16="http://schemas.microsoft.com/office/drawing/2014/main" id="{3D7F13DE-AA1F-A14B-8B64-D1735A38FDCB}"/>
              </a:ext>
            </a:extLst>
          </p:cNvPr>
          <p:cNvSpPr txBox="1"/>
          <p:nvPr/>
        </p:nvSpPr>
        <p:spPr>
          <a:xfrm rot="16200000">
            <a:off x="836189" y="1877727"/>
            <a:ext cx="1871417" cy="646331"/>
          </a:xfrm>
          <a:prstGeom prst="rect">
            <a:avLst/>
          </a:prstGeom>
          <a:noFill/>
        </p:spPr>
        <p:txBody>
          <a:bodyPr wrap="square" rtlCol="0">
            <a:spAutoFit/>
          </a:bodyPr>
          <a:lstStyle>
            <a:defPPr>
              <a:defRPr lang="en-US"/>
            </a:defPPr>
            <a:lvl1pPr>
              <a:defRPr sz="1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ＭＳ Ｐゴシック"/>
              </a:rPr>
              <a:t>Strategic Safety Assurance UAS Operations and Airspace Management</a:t>
            </a:r>
          </a:p>
        </p:txBody>
      </p:sp>
      <p:sp>
        <p:nvSpPr>
          <p:cNvPr id="52" name="TextBox 51">
            <a:extLst>
              <a:ext uri="{FF2B5EF4-FFF2-40B4-BE49-F238E27FC236}">
                <a16:creationId xmlns:a16="http://schemas.microsoft.com/office/drawing/2014/main" id="{F6F610C2-8DA5-6046-9E56-4E0B483C5F45}"/>
              </a:ext>
            </a:extLst>
          </p:cNvPr>
          <p:cNvSpPr txBox="1"/>
          <p:nvPr/>
        </p:nvSpPr>
        <p:spPr>
          <a:xfrm>
            <a:off x="5189590" y="3258525"/>
            <a:ext cx="1428243" cy="307777"/>
          </a:xfrm>
          <a:prstGeom prst="rect">
            <a:avLst/>
          </a:prstGeom>
          <a:noFill/>
          <a:ln>
            <a:noFill/>
          </a:ln>
          <a:effectLst>
            <a:outerShdw blurRad="50800" dist="50800" dir="5400000" sx="32000" sy="32000" algn="ctr" rotWithShape="0">
              <a:srgbClr val="000000">
                <a:alpha val="43137"/>
              </a:srgbClr>
            </a:outerShdw>
          </a:effectLst>
        </p:spPr>
        <p:txBody>
          <a:bodyPr wrap="square" rtlCol="0">
            <a:spAutoFit/>
          </a:bodyPr>
          <a:lstStyle>
            <a:defPPr>
              <a:defRPr lang="en-US"/>
            </a:defPPr>
            <a:lvl1pPr algn="ctr">
              <a:defRPr sz="1050"/>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ＭＳ Ｐゴシック"/>
              </a:rPr>
              <a:t>UAS Operator</a:t>
            </a:r>
          </a:p>
        </p:txBody>
      </p:sp>
      <p:sp>
        <p:nvSpPr>
          <p:cNvPr id="53" name="Rectangle 52">
            <a:extLst>
              <a:ext uri="{FF2B5EF4-FFF2-40B4-BE49-F238E27FC236}">
                <a16:creationId xmlns:a16="http://schemas.microsoft.com/office/drawing/2014/main" id="{C5B7D36A-CFDF-184C-94AA-0E5A13E64023}"/>
              </a:ext>
            </a:extLst>
          </p:cNvPr>
          <p:cNvSpPr/>
          <p:nvPr/>
        </p:nvSpPr>
        <p:spPr>
          <a:xfrm>
            <a:off x="7204570" y="3397002"/>
            <a:ext cx="3220668"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ＭＳ Ｐゴシック"/>
              </a:rPr>
              <a:t>Flight plans, geofences, aircraft state, alerts, health status, emergencies</a:t>
            </a:r>
          </a:p>
        </p:txBody>
      </p:sp>
      <p:cxnSp>
        <p:nvCxnSpPr>
          <p:cNvPr id="54" name="Straight Arrow Connector 53">
            <a:extLst>
              <a:ext uri="{FF2B5EF4-FFF2-40B4-BE49-F238E27FC236}">
                <a16:creationId xmlns:a16="http://schemas.microsoft.com/office/drawing/2014/main" id="{50A516FD-02B7-2244-BAEC-7606A403BB79}"/>
              </a:ext>
            </a:extLst>
          </p:cNvPr>
          <p:cNvCxnSpPr>
            <a:cxnSpLocks/>
          </p:cNvCxnSpPr>
          <p:nvPr/>
        </p:nvCxnSpPr>
        <p:spPr>
          <a:xfrm flipV="1">
            <a:off x="5769750" y="1957157"/>
            <a:ext cx="0" cy="255431"/>
          </a:xfrm>
          <a:prstGeom prst="straightConnector1">
            <a:avLst/>
          </a:prstGeom>
          <a:noFill/>
          <a:ln w="25400" cap="flat" cmpd="sng" algn="ctr">
            <a:solidFill>
              <a:sysClr val="window" lastClr="FFFFFF"/>
            </a:solidFill>
            <a:prstDash val="solid"/>
            <a:headEnd type="triangle"/>
            <a:tailEnd type="triangle"/>
          </a:ln>
          <a:effectLst>
            <a:outerShdw blurRad="50800" dist="50800" dir="5400000" sx="32000" sy="32000" algn="ctr" rotWithShape="0">
              <a:srgbClr val="000000">
                <a:alpha val="43137"/>
              </a:srgbClr>
            </a:outerShdw>
          </a:effectLst>
        </p:spPr>
      </p:cxnSp>
      <p:sp>
        <p:nvSpPr>
          <p:cNvPr id="55" name="TextBox 54">
            <a:extLst>
              <a:ext uri="{FF2B5EF4-FFF2-40B4-BE49-F238E27FC236}">
                <a16:creationId xmlns:a16="http://schemas.microsoft.com/office/drawing/2014/main" id="{7B88BAF2-B5A5-9E42-B416-9191B561A388}"/>
              </a:ext>
            </a:extLst>
          </p:cNvPr>
          <p:cNvSpPr txBox="1"/>
          <p:nvPr/>
        </p:nvSpPr>
        <p:spPr>
          <a:xfrm rot="16200000">
            <a:off x="754343" y="4834698"/>
            <a:ext cx="2070984" cy="646331"/>
          </a:xfrm>
          <a:prstGeom prst="rect">
            <a:avLst/>
          </a:prstGeom>
          <a:noFill/>
        </p:spPr>
        <p:txBody>
          <a:bodyPr wrap="square" rtlCol="0">
            <a:spAutoFit/>
          </a:bodyPr>
          <a:lstStyle>
            <a:defPPr>
              <a:defRPr lang="en-US"/>
            </a:defPPr>
            <a:lvl1pPr>
              <a:defRPr sz="1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ＭＳ Ｐゴシック"/>
              </a:rPr>
              <a:t>Tactical Safety Assurance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ＭＳ Ｐゴシック"/>
              </a:rPr>
              <a:t>Contingency Management for BVLOS Operations</a:t>
            </a:r>
          </a:p>
        </p:txBody>
      </p:sp>
      <p:sp>
        <p:nvSpPr>
          <p:cNvPr id="56" name="TextBox 55">
            <a:extLst>
              <a:ext uri="{FF2B5EF4-FFF2-40B4-BE49-F238E27FC236}">
                <a16:creationId xmlns:a16="http://schemas.microsoft.com/office/drawing/2014/main" id="{FD4F36A5-C4EC-F94A-BCBB-F217DDECADC9}"/>
              </a:ext>
            </a:extLst>
          </p:cNvPr>
          <p:cNvSpPr txBox="1"/>
          <p:nvPr/>
        </p:nvSpPr>
        <p:spPr>
          <a:xfrm>
            <a:off x="1335567" y="3288686"/>
            <a:ext cx="2071688" cy="276999"/>
          </a:xfrm>
          <a:prstGeom prst="rect">
            <a:avLst/>
          </a:prstGeom>
          <a:noFill/>
        </p:spPr>
        <p:txBody>
          <a:bodyPr wrap="square" rtlCol="0">
            <a:spAutoFit/>
          </a:bodyPr>
          <a:lstStyle>
            <a:defPPr>
              <a:defRPr lang="en-US"/>
            </a:defPPr>
            <a:lvl1pPr>
              <a:defRPr sz="1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ＭＳ Ｐゴシック"/>
              </a:rPr>
              <a:t>Mission Safety Responsibility</a:t>
            </a:r>
          </a:p>
        </p:txBody>
      </p:sp>
      <p:sp>
        <p:nvSpPr>
          <p:cNvPr id="57" name="Cube 56">
            <a:extLst>
              <a:ext uri="{FF2B5EF4-FFF2-40B4-BE49-F238E27FC236}">
                <a16:creationId xmlns:a16="http://schemas.microsoft.com/office/drawing/2014/main" id="{84C5379C-09E8-BC4D-8895-1C120D8A92B2}"/>
              </a:ext>
            </a:extLst>
          </p:cNvPr>
          <p:cNvSpPr/>
          <p:nvPr/>
        </p:nvSpPr>
        <p:spPr>
          <a:xfrm>
            <a:off x="4884255" y="2277152"/>
            <a:ext cx="2047083" cy="383497"/>
          </a:xfrm>
          <a:prstGeom prst="cube">
            <a:avLst>
              <a:gd name="adj" fmla="val 41044"/>
            </a:avLst>
          </a:prstGeom>
          <a:solidFill>
            <a:srgbClr val="F79646"/>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ＭＳ Ｐゴシック"/>
              <a:cs typeface="+mn-cs"/>
            </a:endParaRPr>
          </a:p>
        </p:txBody>
      </p:sp>
      <p:sp>
        <p:nvSpPr>
          <p:cNvPr id="58" name="TextBox 57">
            <a:extLst>
              <a:ext uri="{FF2B5EF4-FFF2-40B4-BE49-F238E27FC236}">
                <a16:creationId xmlns:a16="http://schemas.microsoft.com/office/drawing/2014/main" id="{8562B73A-016A-2D42-B7F3-6DA966A83A72}"/>
              </a:ext>
            </a:extLst>
          </p:cNvPr>
          <p:cNvSpPr txBox="1"/>
          <p:nvPr/>
        </p:nvSpPr>
        <p:spPr>
          <a:xfrm>
            <a:off x="5223394" y="2402089"/>
            <a:ext cx="1256653" cy="307777"/>
          </a:xfrm>
          <a:prstGeom prst="rect">
            <a:avLst/>
          </a:prstGeom>
          <a:noFill/>
          <a:ln>
            <a:noFill/>
          </a:ln>
          <a:effectLst>
            <a:outerShdw blurRad="50800" dist="50800" dir="5400000" sx="32000" sy="32000" algn="ctr" rotWithShape="0">
              <a:srgbClr val="000000">
                <a:alpha val="43137"/>
              </a:srgb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ＭＳ Ｐゴシック"/>
              </a:rPr>
              <a:t>USS</a:t>
            </a:r>
          </a:p>
        </p:txBody>
      </p:sp>
      <p:sp>
        <p:nvSpPr>
          <p:cNvPr id="59" name="TextBox 58">
            <a:extLst>
              <a:ext uri="{FF2B5EF4-FFF2-40B4-BE49-F238E27FC236}">
                <a16:creationId xmlns:a16="http://schemas.microsoft.com/office/drawing/2014/main" id="{E994E8CE-F1F7-4E4C-A2EA-82BDE1B485BC}"/>
              </a:ext>
            </a:extLst>
          </p:cNvPr>
          <p:cNvSpPr txBox="1"/>
          <p:nvPr/>
        </p:nvSpPr>
        <p:spPr>
          <a:xfrm>
            <a:off x="7221653" y="1865048"/>
            <a:ext cx="1814877" cy="464743"/>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100" b="0" i="0" u="none" strike="noStrike" kern="1200" cap="none" spc="0" normalizeH="0" baseline="0" noProof="0">
                <a:ln>
                  <a:noFill/>
                </a:ln>
                <a:solidFill>
                  <a:sysClr val="windowText" lastClr="000000"/>
                </a:solidFill>
                <a:effectLst/>
                <a:uLnTx/>
                <a:uFillTx/>
                <a:latin typeface="Calibri"/>
                <a:ea typeface=""/>
              </a:rPr>
              <a:t>Airspace controls</a:t>
            </a:r>
            <a:endParaRPr kumimoji="0" lang="en-US" sz="1100" b="0" i="0" u="none" strike="noStrike" kern="1200" cap="none" spc="0" normalizeH="0" baseline="0" noProof="0">
              <a:ln>
                <a:noFill/>
              </a:ln>
              <a:solidFill>
                <a:sysClr val="windowText" lastClr="000000"/>
              </a:solidFill>
              <a:effectLst/>
              <a:uLnTx/>
              <a:uFillTx/>
              <a:latin typeface="Calibri"/>
              <a:ea typeface=""/>
              <a:cs typeface="Calibri" pitchFamily="34" charset="0"/>
            </a:endParaRP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100" b="0" i="0" u="none" strike="noStrike" kern="1200" cap="none" spc="0" normalizeH="0" baseline="0" noProof="0">
                <a:ln>
                  <a:noFill/>
                </a:ln>
                <a:solidFill>
                  <a:sysClr val="windowText" lastClr="000000"/>
                </a:solidFill>
                <a:effectLst/>
                <a:uLnTx/>
                <a:uFillTx/>
                <a:latin typeface="Calibri"/>
                <a:ea typeface=""/>
              </a:rPr>
              <a:t>Emergencies impacting NAS</a:t>
            </a:r>
            <a:endParaRPr kumimoji="0" lang="en-US" sz="1100" b="0" i="0" u="none" strike="noStrike" kern="1200" cap="none" spc="0" normalizeH="0" baseline="0" noProof="0">
              <a:ln>
                <a:noFill/>
              </a:ln>
              <a:solidFill>
                <a:sysClr val="windowText" lastClr="000000"/>
              </a:solidFill>
              <a:effectLst/>
              <a:uLnTx/>
              <a:uFillTx/>
              <a:latin typeface="Calibri"/>
              <a:ea typeface=""/>
              <a:cs typeface="Calibri" pitchFamily="34" charset="0"/>
            </a:endParaRPr>
          </a:p>
        </p:txBody>
      </p:sp>
      <p:sp>
        <p:nvSpPr>
          <p:cNvPr id="60" name="TextBox 59">
            <a:extLst>
              <a:ext uri="{FF2B5EF4-FFF2-40B4-BE49-F238E27FC236}">
                <a16:creationId xmlns:a16="http://schemas.microsoft.com/office/drawing/2014/main" id="{88F4A15C-A23A-564C-AC8C-D5CE4606C821}"/>
              </a:ext>
            </a:extLst>
          </p:cNvPr>
          <p:cNvSpPr txBox="1"/>
          <p:nvPr/>
        </p:nvSpPr>
        <p:spPr>
          <a:xfrm>
            <a:off x="7220214" y="2496756"/>
            <a:ext cx="2416511" cy="904863"/>
          </a:xfrm>
          <a:prstGeom prst="rect">
            <a:avLst/>
          </a:prstGeom>
          <a:noFill/>
        </p:spPr>
        <p:txBody>
          <a:bodyPr wrap="square" rtlCol="0">
            <a:spAutoFit/>
          </a:bodyPr>
          <a:lstStyle>
            <a:defPPr>
              <a:defRPr lang="en-US"/>
            </a:defPPr>
            <a:lvl1pPr algn="r">
              <a:defRPr sz="16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200" b="0" i="0" u="none" strike="noStrike" kern="1200" cap="none" spc="0" normalizeH="0" baseline="0" noProof="0">
                <a:ln>
                  <a:noFill/>
                </a:ln>
                <a:solidFill>
                  <a:srgbClr val="EEECE1">
                    <a:lumMod val="10000"/>
                  </a:srgbClr>
                </a:solidFill>
                <a:effectLst/>
                <a:uLnTx/>
                <a:uFillTx/>
                <a:latin typeface="Calibri"/>
                <a:ea typeface=""/>
                <a:cs typeface="Calibri" pitchFamily="34" charset="0"/>
                <a:sym typeface="Wingdings" panose="05000000000000000000" pitchFamily="2" charset="2"/>
              </a:rPr>
              <a:t>Airspace/geofences</a:t>
            </a: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200" b="0" i="0" u="none" strike="noStrike" kern="1200" cap="none" spc="0" normalizeH="0" baseline="0" noProof="0">
                <a:ln>
                  <a:noFill/>
                </a:ln>
                <a:solidFill>
                  <a:srgbClr val="EEECE1">
                    <a:lumMod val="10000"/>
                  </a:srgbClr>
                </a:solidFill>
                <a:effectLst/>
                <a:uLnTx/>
                <a:uFillTx/>
                <a:latin typeface="Calibri"/>
                <a:ea typeface=""/>
                <a:cs typeface="Calibri" pitchFamily="34" charset="0"/>
                <a:sym typeface="Wingdings" panose="05000000000000000000" pitchFamily="2" charset="2"/>
              </a:rPr>
              <a:t>Flight plans UAS with services (e.g., Weather information </a:t>
            </a: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200" b="0" i="0" u="none" strike="noStrike" kern="1200" cap="none" spc="0" normalizeH="0" baseline="0" noProof="0">
                <a:ln>
                  <a:noFill/>
                </a:ln>
                <a:solidFill>
                  <a:srgbClr val="EEECE1">
                    <a:lumMod val="10000"/>
                  </a:srgbClr>
                </a:solidFill>
                <a:effectLst/>
                <a:uLnTx/>
                <a:uFillTx/>
                <a:latin typeface="Calibri"/>
                <a:ea typeface=""/>
                <a:cs typeface="Calibri" pitchFamily="34" charset="0"/>
                <a:sym typeface="Wingdings" panose="05000000000000000000" pitchFamily="2" charset="2"/>
              </a:rPr>
              <a:t>Contingencies/emergencies</a:t>
            </a:r>
          </a:p>
        </p:txBody>
      </p:sp>
      <p:sp>
        <p:nvSpPr>
          <p:cNvPr id="61" name="Rectangle 60">
            <a:extLst>
              <a:ext uri="{FF2B5EF4-FFF2-40B4-BE49-F238E27FC236}">
                <a16:creationId xmlns:a16="http://schemas.microsoft.com/office/drawing/2014/main" id="{28A07E71-2430-AE46-9B20-13FBE9B2FFD5}"/>
              </a:ext>
            </a:extLst>
          </p:cNvPr>
          <p:cNvSpPr/>
          <p:nvPr/>
        </p:nvSpPr>
        <p:spPr>
          <a:xfrm>
            <a:off x="2368304" y="961093"/>
            <a:ext cx="2136932"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ＭＳ Ｐゴシック"/>
              </a:rPr>
              <a:t>Safety Layers in UTM</a:t>
            </a:r>
          </a:p>
        </p:txBody>
      </p:sp>
      <p:sp>
        <p:nvSpPr>
          <p:cNvPr id="62" name="Rectangle 61">
            <a:extLst>
              <a:ext uri="{FF2B5EF4-FFF2-40B4-BE49-F238E27FC236}">
                <a16:creationId xmlns:a16="http://schemas.microsoft.com/office/drawing/2014/main" id="{EF0B9796-D35B-9447-B4CC-9C2B6DAC0FAA}"/>
              </a:ext>
            </a:extLst>
          </p:cNvPr>
          <p:cNvSpPr/>
          <p:nvPr/>
        </p:nvSpPr>
        <p:spPr>
          <a:xfrm>
            <a:off x="6501909" y="928937"/>
            <a:ext cx="4106245"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ＭＳ Ｐゴシック"/>
              </a:rPr>
              <a:t>Communications/data exchanges in UTM</a:t>
            </a:r>
            <a:endParaRPr kumimoji="0" lang="en-US" sz="1800" b="0" i="0" u="none" strike="noStrike" kern="1200" cap="none" spc="0" normalizeH="0" baseline="0" noProof="0">
              <a:ln>
                <a:noFill/>
              </a:ln>
              <a:solidFill>
                <a:prstClr val="black"/>
              </a:solidFill>
              <a:effectLst/>
              <a:uLnTx/>
              <a:uFillTx/>
              <a:latin typeface="Calibri"/>
              <a:ea typeface="ＭＳ Ｐゴシック"/>
            </a:endParaRPr>
          </a:p>
        </p:txBody>
      </p:sp>
      <p:sp>
        <p:nvSpPr>
          <p:cNvPr id="63" name="TextBox 62">
            <a:extLst>
              <a:ext uri="{FF2B5EF4-FFF2-40B4-BE49-F238E27FC236}">
                <a16:creationId xmlns:a16="http://schemas.microsoft.com/office/drawing/2014/main" id="{AF1E15E6-A914-3B4E-8003-EAA2C313E0A1}"/>
              </a:ext>
            </a:extLst>
          </p:cNvPr>
          <p:cNvSpPr txBox="1"/>
          <p:nvPr/>
        </p:nvSpPr>
        <p:spPr>
          <a:xfrm>
            <a:off x="4328841" y="3981268"/>
            <a:ext cx="3544880" cy="307778"/>
          </a:xfrm>
          <a:prstGeom prst="rect">
            <a:avLst/>
          </a:prstGeom>
          <a:noFill/>
          <a:ln>
            <a:noFill/>
          </a:ln>
          <a:effectLst>
            <a:outerShdw blurRad="50800" dist="50800" dir="5400000" sx="32000" sy="32000" algn="ctr" rotWithShape="0">
              <a:srgbClr val="000000">
                <a:alpha val="43137"/>
              </a:srgb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F81BD">
                    <a:lumMod val="75000"/>
                  </a:srgbClr>
                </a:solidFill>
                <a:effectLst/>
                <a:uLnTx/>
                <a:uFillTx/>
                <a:latin typeface="Calibri"/>
                <a:ea typeface="ＭＳ Ｐゴシック"/>
              </a:rPr>
              <a:t>UAS Onboard Systems</a:t>
            </a:r>
          </a:p>
        </p:txBody>
      </p:sp>
      <p:sp>
        <p:nvSpPr>
          <p:cNvPr id="64" name="TextBox 63">
            <a:extLst>
              <a:ext uri="{FF2B5EF4-FFF2-40B4-BE49-F238E27FC236}">
                <a16:creationId xmlns:a16="http://schemas.microsoft.com/office/drawing/2014/main" id="{AD36CC09-3493-A142-A244-BCE8C6B164CB}"/>
              </a:ext>
            </a:extLst>
          </p:cNvPr>
          <p:cNvSpPr txBox="1"/>
          <p:nvPr/>
        </p:nvSpPr>
        <p:spPr>
          <a:xfrm>
            <a:off x="5124678" y="4339072"/>
            <a:ext cx="1806660" cy="830997"/>
          </a:xfrm>
          <a:prstGeom prst="rect">
            <a:avLst/>
          </a:prstGeom>
          <a:solidFill>
            <a:sysClr val="window" lastClr="FFFFFF"/>
          </a:solidFill>
          <a:ln>
            <a:solidFill>
              <a:srgbClr val="4F81BD"/>
            </a:solidFill>
          </a:ln>
          <a:effectLst>
            <a:outerShdw blurRad="50800" dist="50800" dir="5400000" sx="32000" sy="32000" algn="ctr" rotWithShape="0">
              <a:srgbClr val="000000">
                <a:alpha val="43137"/>
              </a:srgbClr>
            </a:outerShdw>
          </a:effectLst>
        </p:spPr>
        <p:txBody>
          <a:bodyPr wrap="square" rtlCol="0">
            <a:spAutoFit/>
          </a:bodyPr>
          <a:lstStyle>
            <a:defPPr>
              <a:defRPr lang="en-US"/>
            </a:defPPr>
            <a:lvl1pPr algn="ctr">
              <a:defRPr sz="1050"/>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a:ea typeface="ＭＳ Ｐゴシック"/>
              </a:rPr>
              <a:t>ICAROUS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a:ea typeface="ＭＳ Ｐゴシック"/>
              </a:rPr>
              <a:t>Dynamic constraint monitoring, DAA and contingency management</a:t>
            </a:r>
            <a:endParaRPr kumimoji="0" lang="en-US" sz="1200" b="1" i="0" u="none" strike="noStrike" kern="0" cap="none" spc="0" normalizeH="0" baseline="0" noProof="0">
              <a:ln>
                <a:noFill/>
              </a:ln>
              <a:solidFill>
                <a:prstClr val="black"/>
              </a:solidFill>
              <a:effectLst/>
              <a:uLnTx/>
              <a:uFillTx/>
              <a:latin typeface="Calibri"/>
              <a:ea typeface="ＭＳ Ｐゴシック"/>
            </a:endParaRPr>
          </a:p>
        </p:txBody>
      </p:sp>
      <p:sp>
        <p:nvSpPr>
          <p:cNvPr id="65" name="TextBox 64">
            <a:extLst>
              <a:ext uri="{FF2B5EF4-FFF2-40B4-BE49-F238E27FC236}">
                <a16:creationId xmlns:a16="http://schemas.microsoft.com/office/drawing/2014/main" id="{8EB9BA27-7567-204C-8025-ADFB5E9906E6}"/>
              </a:ext>
            </a:extLst>
          </p:cNvPr>
          <p:cNvSpPr txBox="1"/>
          <p:nvPr/>
        </p:nvSpPr>
        <p:spPr>
          <a:xfrm>
            <a:off x="7183047" y="4431405"/>
            <a:ext cx="1192120" cy="646331"/>
          </a:xfrm>
          <a:prstGeom prst="rect">
            <a:avLst/>
          </a:prstGeom>
          <a:solidFill>
            <a:srgbClr val="B6B6B6"/>
          </a:solidFill>
          <a:ln>
            <a:solidFill>
              <a:sysClr val="window" lastClr="FFFFFF"/>
            </a:solidFill>
          </a:ln>
          <a:effectLst>
            <a:outerShdw blurRad="50800" dist="50800" dir="5400000" sx="32000" sy="32000" algn="ctr" rotWithShape="0">
              <a:srgbClr val="000000">
                <a:alpha val="43137"/>
              </a:srgbClr>
            </a:outerShdw>
          </a:effectLst>
        </p:spPr>
        <p:txBody>
          <a:bodyPr wrap="square" rtlCol="0">
            <a:spAutoFit/>
          </a:bodyPr>
          <a:lstStyle>
            <a:defPPr>
              <a:defRPr lang="en-US"/>
            </a:defPPr>
            <a:lvl1pPr algn="ctr">
              <a:defRPr sz="1050"/>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a:ea typeface="ＭＳ Ｐゴシック"/>
              </a:rPr>
              <a:t>Autopilot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a:ea typeface="ＭＳ Ｐゴシック"/>
              </a:rPr>
              <a:t>Autonomous Navigation</a:t>
            </a:r>
          </a:p>
        </p:txBody>
      </p:sp>
      <p:cxnSp>
        <p:nvCxnSpPr>
          <p:cNvPr id="66" name="Straight Arrow Connector 65">
            <a:extLst>
              <a:ext uri="{FF2B5EF4-FFF2-40B4-BE49-F238E27FC236}">
                <a16:creationId xmlns:a16="http://schemas.microsoft.com/office/drawing/2014/main" id="{6F7F9097-A107-A645-956A-005E015101DC}"/>
              </a:ext>
            </a:extLst>
          </p:cNvPr>
          <p:cNvCxnSpPr>
            <a:endCxn id="59" idx="2"/>
          </p:cNvCxnSpPr>
          <p:nvPr/>
        </p:nvCxnSpPr>
        <p:spPr>
          <a:xfrm flipV="1">
            <a:off x="6013531" y="5170069"/>
            <a:ext cx="14477" cy="231060"/>
          </a:xfrm>
          <a:prstGeom prst="straightConnector1">
            <a:avLst/>
          </a:prstGeom>
          <a:noFill/>
          <a:ln w="6350" cap="flat" cmpd="sng" algn="ctr">
            <a:solidFill>
              <a:sysClr val="window" lastClr="FFFFFF"/>
            </a:solidFill>
            <a:prstDash val="solid"/>
            <a:tailEnd type="triangle"/>
          </a:ln>
          <a:effectLst>
            <a:outerShdw blurRad="50800" dist="50800" dir="5400000" sx="32000" sy="32000" algn="ctr" rotWithShape="0">
              <a:srgbClr val="000000">
                <a:alpha val="43137"/>
              </a:srgbClr>
            </a:outerShdw>
          </a:effectLst>
        </p:spPr>
      </p:cxnSp>
      <p:cxnSp>
        <p:nvCxnSpPr>
          <p:cNvPr id="67" name="Straight Arrow Connector 66">
            <a:extLst>
              <a:ext uri="{FF2B5EF4-FFF2-40B4-BE49-F238E27FC236}">
                <a16:creationId xmlns:a16="http://schemas.microsoft.com/office/drawing/2014/main" id="{FA2F7540-C248-B34D-A62E-E151CBB54A5E}"/>
              </a:ext>
            </a:extLst>
          </p:cNvPr>
          <p:cNvCxnSpPr>
            <a:stCxn id="59" idx="3"/>
            <a:endCxn id="60" idx="1"/>
          </p:cNvCxnSpPr>
          <p:nvPr/>
        </p:nvCxnSpPr>
        <p:spPr>
          <a:xfrm>
            <a:off x="6931338" y="4754571"/>
            <a:ext cx="251709" cy="0"/>
          </a:xfrm>
          <a:prstGeom prst="straightConnector1">
            <a:avLst/>
          </a:prstGeom>
          <a:noFill/>
          <a:ln w="6350" cap="flat" cmpd="sng" algn="ctr">
            <a:solidFill>
              <a:srgbClr val="0070C0"/>
            </a:solidFill>
            <a:prstDash val="solid"/>
            <a:tailEnd type="triangle"/>
          </a:ln>
          <a:effectLst>
            <a:outerShdw blurRad="50800" dist="50800" dir="5400000" sx="32000" sy="32000" algn="ctr" rotWithShape="0">
              <a:srgbClr val="000000">
                <a:alpha val="43137"/>
              </a:srgbClr>
            </a:outerShdw>
          </a:effectLst>
        </p:spPr>
      </p:cxnSp>
      <p:sp>
        <p:nvSpPr>
          <p:cNvPr id="68" name="TextBox 67">
            <a:extLst>
              <a:ext uri="{FF2B5EF4-FFF2-40B4-BE49-F238E27FC236}">
                <a16:creationId xmlns:a16="http://schemas.microsoft.com/office/drawing/2014/main" id="{F1655236-1D16-144C-8217-BBBBA125E9D8}"/>
              </a:ext>
            </a:extLst>
          </p:cNvPr>
          <p:cNvSpPr txBox="1"/>
          <p:nvPr/>
        </p:nvSpPr>
        <p:spPr>
          <a:xfrm>
            <a:off x="5124678" y="5559898"/>
            <a:ext cx="1806660" cy="646331"/>
          </a:xfrm>
          <a:prstGeom prst="rect">
            <a:avLst/>
          </a:prstGeom>
          <a:solidFill>
            <a:sysClr val="window" lastClr="FFFFFF"/>
          </a:solidFill>
          <a:ln>
            <a:solidFill>
              <a:srgbClr val="4F81BD"/>
            </a:solidFill>
          </a:ln>
          <a:effectLst>
            <a:outerShdw blurRad="50800" dist="50800" dir="5400000" sx="32000" sy="32000" algn="ctr" rotWithShape="0">
              <a:srgbClr val="000000">
                <a:alpha val="43137"/>
              </a:srgbClr>
            </a:outerShdw>
          </a:effectLst>
        </p:spPr>
        <p:txBody>
          <a:bodyPr wrap="square" rtlCol="0">
            <a:spAutoFit/>
          </a:bodyPr>
          <a:lstStyle>
            <a:defPPr>
              <a:defRPr lang="en-US"/>
            </a:defPPr>
            <a:lvl1pPr algn="ctr">
              <a:defRPr sz="1050"/>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a:ea typeface="ＭＳ Ｐゴシック"/>
              </a:rPr>
              <a:t>Safeguard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a:ea typeface="ＭＳ Ｐゴシック"/>
              </a:rPr>
              <a:t>Static, assured, constraint monitoring, </a:t>
            </a:r>
            <a:endParaRPr kumimoji="0" lang="en-US" sz="1200" b="1" i="0" u="none" strike="noStrike" kern="0" cap="none" spc="0" normalizeH="0" baseline="0" noProof="0">
              <a:ln>
                <a:noFill/>
              </a:ln>
              <a:solidFill>
                <a:prstClr val="black"/>
              </a:solidFill>
              <a:effectLst/>
              <a:uLnTx/>
              <a:uFillTx/>
              <a:latin typeface="Calibri"/>
              <a:ea typeface="ＭＳ Ｐゴシック"/>
            </a:endParaRPr>
          </a:p>
        </p:txBody>
      </p:sp>
      <p:cxnSp>
        <p:nvCxnSpPr>
          <p:cNvPr id="69" name="Straight Arrow Connector 68">
            <a:extLst>
              <a:ext uri="{FF2B5EF4-FFF2-40B4-BE49-F238E27FC236}">
                <a16:creationId xmlns:a16="http://schemas.microsoft.com/office/drawing/2014/main" id="{E4809198-7FA3-6F48-9098-F681FB1306FB}"/>
              </a:ext>
            </a:extLst>
          </p:cNvPr>
          <p:cNvCxnSpPr>
            <a:cxnSpLocks/>
            <a:stCxn id="89" idx="0"/>
            <a:endCxn id="59" idx="2"/>
          </p:cNvCxnSpPr>
          <p:nvPr/>
        </p:nvCxnSpPr>
        <p:spPr>
          <a:xfrm flipV="1">
            <a:off x="6028008" y="5170069"/>
            <a:ext cx="0" cy="389829"/>
          </a:xfrm>
          <a:prstGeom prst="straightConnector1">
            <a:avLst/>
          </a:prstGeom>
          <a:noFill/>
          <a:ln w="25400" cap="flat" cmpd="sng" algn="ctr">
            <a:solidFill>
              <a:srgbClr val="4F81BD"/>
            </a:solidFill>
            <a:prstDash val="solid"/>
            <a:tailEnd type="triangle"/>
          </a:ln>
          <a:effectLst>
            <a:outerShdw blurRad="40000" dist="20000" dir="5400000" rotWithShape="0">
              <a:srgbClr val="000000">
                <a:alpha val="38000"/>
              </a:srgbClr>
            </a:outerShdw>
          </a:effectLst>
        </p:spPr>
      </p:cxnSp>
      <p:sp>
        <p:nvSpPr>
          <p:cNvPr id="70" name="TextBox 69">
            <a:extLst>
              <a:ext uri="{FF2B5EF4-FFF2-40B4-BE49-F238E27FC236}">
                <a16:creationId xmlns:a16="http://schemas.microsoft.com/office/drawing/2014/main" id="{65D141D6-3741-CC41-A3C3-84082DC114AC}"/>
              </a:ext>
            </a:extLst>
          </p:cNvPr>
          <p:cNvSpPr txBox="1"/>
          <p:nvPr/>
        </p:nvSpPr>
        <p:spPr>
          <a:xfrm>
            <a:off x="7027067" y="5559897"/>
            <a:ext cx="1557048" cy="646331"/>
          </a:xfrm>
          <a:prstGeom prst="rect">
            <a:avLst/>
          </a:prstGeom>
          <a:solidFill>
            <a:sysClr val="window" lastClr="FFFFFF"/>
          </a:solidFill>
          <a:ln>
            <a:solidFill>
              <a:srgbClr val="4F81BD"/>
            </a:solidFill>
          </a:ln>
          <a:effectLst>
            <a:outerShdw blurRad="50800" dist="50800" dir="5400000" sx="32000" sy="32000" algn="ctr" rotWithShape="0">
              <a:srgbClr val="000000">
                <a:alpha val="43137"/>
              </a:srgbClr>
            </a:outerShdw>
          </a:effectLst>
        </p:spPr>
        <p:txBody>
          <a:bodyPr wrap="square" rtlCol="0">
            <a:spAutoFit/>
          </a:bodyPr>
          <a:lstStyle>
            <a:defPPr>
              <a:defRPr lang="en-US"/>
            </a:defPPr>
            <a:lvl1pPr algn="ctr">
              <a:defRPr sz="1050"/>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a:ea typeface="ＭＳ Ｐゴシック"/>
              </a:rPr>
              <a:t>Safe 2 Ditch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a:ea typeface="ＭＳ Ｐゴシック"/>
              </a:rPr>
              <a:t>Identification of a safe landing location</a:t>
            </a:r>
            <a:endParaRPr kumimoji="0" lang="en-US" sz="1200" b="1" i="0" u="none" strike="noStrike" kern="0" cap="none" spc="0" normalizeH="0" baseline="0" noProof="0">
              <a:ln>
                <a:noFill/>
              </a:ln>
              <a:solidFill>
                <a:prstClr val="black"/>
              </a:solidFill>
              <a:effectLst/>
              <a:uLnTx/>
              <a:uFillTx/>
              <a:latin typeface="Calibri"/>
              <a:ea typeface="ＭＳ Ｐゴシック"/>
            </a:endParaRPr>
          </a:p>
        </p:txBody>
      </p:sp>
      <p:grpSp>
        <p:nvGrpSpPr>
          <p:cNvPr id="71" name="Group 70">
            <a:extLst>
              <a:ext uri="{FF2B5EF4-FFF2-40B4-BE49-F238E27FC236}">
                <a16:creationId xmlns:a16="http://schemas.microsoft.com/office/drawing/2014/main" id="{1C22E5B9-FE31-F349-BB11-44D8448AB1EA}"/>
              </a:ext>
            </a:extLst>
          </p:cNvPr>
          <p:cNvGrpSpPr/>
          <p:nvPr/>
        </p:nvGrpSpPr>
        <p:grpSpPr>
          <a:xfrm>
            <a:off x="6373066" y="5170070"/>
            <a:ext cx="1432525" cy="389827"/>
            <a:chOff x="4332157" y="5050715"/>
            <a:chExt cx="1432525" cy="389827"/>
          </a:xfrm>
        </p:grpSpPr>
        <p:cxnSp>
          <p:nvCxnSpPr>
            <p:cNvPr id="72" name="Straight Arrow Connector 71">
              <a:extLst>
                <a:ext uri="{FF2B5EF4-FFF2-40B4-BE49-F238E27FC236}">
                  <a16:creationId xmlns:a16="http://schemas.microsoft.com/office/drawing/2014/main" id="{3315BD3F-533E-6C40-9F45-4EEA7B05F743}"/>
                </a:ext>
              </a:extLst>
            </p:cNvPr>
            <p:cNvCxnSpPr>
              <a:cxnSpLocks/>
            </p:cNvCxnSpPr>
            <p:nvPr/>
          </p:nvCxnSpPr>
          <p:spPr>
            <a:xfrm flipV="1">
              <a:off x="4334371" y="5050715"/>
              <a:ext cx="0" cy="231059"/>
            </a:xfrm>
            <a:prstGeom prst="straightConnector1">
              <a:avLst/>
            </a:prstGeom>
            <a:noFill/>
            <a:ln w="25400" cap="flat" cmpd="sng" algn="ctr">
              <a:solidFill>
                <a:srgbClr val="4F81BD"/>
              </a:solidFill>
              <a:prstDash val="solid"/>
              <a:tailEnd type="triangle"/>
            </a:ln>
            <a:effectLst>
              <a:outerShdw blurRad="40000" dist="20000" dir="5400000" rotWithShape="0">
                <a:srgbClr val="000000">
                  <a:alpha val="38000"/>
                </a:srgbClr>
              </a:outerShdw>
            </a:effectLst>
          </p:spPr>
        </p:cxnSp>
        <p:cxnSp>
          <p:nvCxnSpPr>
            <p:cNvPr id="73" name="Straight Connector 72">
              <a:extLst>
                <a:ext uri="{FF2B5EF4-FFF2-40B4-BE49-F238E27FC236}">
                  <a16:creationId xmlns:a16="http://schemas.microsoft.com/office/drawing/2014/main" id="{E1D0F997-5385-C34A-A8EE-7FA0CDA26FB9}"/>
                </a:ext>
              </a:extLst>
            </p:cNvPr>
            <p:cNvCxnSpPr/>
            <p:nvPr/>
          </p:nvCxnSpPr>
          <p:spPr>
            <a:xfrm>
              <a:off x="4332157" y="5281774"/>
              <a:ext cx="1432525"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cxnSp>
          <p:nvCxnSpPr>
            <p:cNvPr id="74" name="Straight Connector 73">
              <a:extLst>
                <a:ext uri="{FF2B5EF4-FFF2-40B4-BE49-F238E27FC236}">
                  <a16:creationId xmlns:a16="http://schemas.microsoft.com/office/drawing/2014/main" id="{9CEAAA88-8DE4-DC45-827E-CF550F7BEFD3}"/>
                </a:ext>
              </a:extLst>
            </p:cNvPr>
            <p:cNvCxnSpPr/>
            <p:nvPr/>
          </p:nvCxnSpPr>
          <p:spPr>
            <a:xfrm>
              <a:off x="5764682" y="5281774"/>
              <a:ext cx="0" cy="158768"/>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grpSp>
      <p:sp>
        <p:nvSpPr>
          <p:cNvPr id="75" name="TextBox 74">
            <a:extLst>
              <a:ext uri="{FF2B5EF4-FFF2-40B4-BE49-F238E27FC236}">
                <a16:creationId xmlns:a16="http://schemas.microsoft.com/office/drawing/2014/main" id="{9C9CD810-DD93-4440-9A1E-C21C1442CA2E}"/>
              </a:ext>
            </a:extLst>
          </p:cNvPr>
          <p:cNvSpPr txBox="1"/>
          <p:nvPr/>
        </p:nvSpPr>
        <p:spPr>
          <a:xfrm>
            <a:off x="3167999" y="5559897"/>
            <a:ext cx="1806660" cy="830997"/>
          </a:xfrm>
          <a:prstGeom prst="rect">
            <a:avLst/>
          </a:prstGeom>
          <a:solidFill>
            <a:sysClr val="window" lastClr="FFFFFF"/>
          </a:solidFill>
          <a:ln>
            <a:solidFill>
              <a:srgbClr val="4F81BD"/>
            </a:solidFill>
          </a:ln>
          <a:effectLst>
            <a:outerShdw blurRad="50800" dist="50800" dir="5400000" sx="32000" sy="32000" algn="ctr" rotWithShape="0">
              <a:srgbClr val="000000">
                <a:alpha val="43137"/>
              </a:srgbClr>
            </a:outerShdw>
          </a:effectLst>
        </p:spPr>
        <p:txBody>
          <a:bodyPr wrap="square" rtlCol="0">
            <a:spAutoFit/>
          </a:bodyPr>
          <a:lstStyle>
            <a:defPPr>
              <a:defRPr lang="en-US"/>
            </a:defPPr>
            <a:lvl1pPr algn="ctr">
              <a:defRPr sz="1050"/>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kern="0">
                <a:solidFill>
                  <a:prstClr val="black"/>
                </a:solidFill>
                <a:latin typeface="Calibri"/>
                <a:ea typeface="ＭＳ Ｐゴシック"/>
              </a:rPr>
              <a:t>UTM Risk Assessment Framework (URAF)</a:t>
            </a:r>
            <a:endParaRPr kumimoji="0" lang="en-US" sz="1200" b="1" i="0" u="none" strike="noStrike" kern="0" cap="none" spc="0" normalizeH="0" baseline="0" noProof="0">
              <a:ln>
                <a:noFill/>
              </a:ln>
              <a:solidFill>
                <a:prstClr val="black"/>
              </a:solidFill>
              <a:effectLst/>
              <a:uLnTx/>
              <a:uFillTx/>
              <a:latin typeface="Calibri"/>
              <a:ea typeface="ＭＳ Ｐゴシック"/>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a:ea typeface="ＭＳ Ｐゴシック"/>
              </a:rPr>
              <a:t>Real time safety assessment and tracking, </a:t>
            </a:r>
            <a:endParaRPr kumimoji="0" lang="en-US" sz="1200" b="1" i="0" u="none" strike="noStrike" kern="0" cap="none" spc="0" normalizeH="0" baseline="0" noProof="0">
              <a:ln>
                <a:noFill/>
              </a:ln>
              <a:solidFill>
                <a:prstClr val="black"/>
              </a:solidFill>
              <a:effectLst/>
              <a:uLnTx/>
              <a:uFillTx/>
              <a:latin typeface="Calibri"/>
              <a:ea typeface="ＭＳ Ｐゴシック"/>
            </a:endParaRPr>
          </a:p>
        </p:txBody>
      </p:sp>
      <p:grpSp>
        <p:nvGrpSpPr>
          <p:cNvPr id="76" name="Group 75">
            <a:extLst>
              <a:ext uri="{FF2B5EF4-FFF2-40B4-BE49-F238E27FC236}">
                <a16:creationId xmlns:a16="http://schemas.microsoft.com/office/drawing/2014/main" id="{671C7D71-85F2-8A4C-BDAE-869AD576B6BB}"/>
              </a:ext>
            </a:extLst>
          </p:cNvPr>
          <p:cNvGrpSpPr/>
          <p:nvPr/>
        </p:nvGrpSpPr>
        <p:grpSpPr>
          <a:xfrm flipH="1">
            <a:off x="4216724" y="5169354"/>
            <a:ext cx="1432525" cy="389827"/>
            <a:chOff x="4332157" y="5050715"/>
            <a:chExt cx="1432525" cy="389827"/>
          </a:xfrm>
        </p:grpSpPr>
        <p:cxnSp>
          <p:nvCxnSpPr>
            <p:cNvPr id="77" name="Straight Arrow Connector 76">
              <a:extLst>
                <a:ext uri="{FF2B5EF4-FFF2-40B4-BE49-F238E27FC236}">
                  <a16:creationId xmlns:a16="http://schemas.microsoft.com/office/drawing/2014/main" id="{7C848DAC-9AE0-414C-87C1-2D380F64E712}"/>
                </a:ext>
              </a:extLst>
            </p:cNvPr>
            <p:cNvCxnSpPr>
              <a:cxnSpLocks/>
            </p:cNvCxnSpPr>
            <p:nvPr/>
          </p:nvCxnSpPr>
          <p:spPr>
            <a:xfrm flipV="1">
              <a:off x="4334371" y="5050715"/>
              <a:ext cx="0" cy="231059"/>
            </a:xfrm>
            <a:prstGeom prst="straightConnector1">
              <a:avLst/>
            </a:prstGeom>
            <a:noFill/>
            <a:ln w="25400" cap="flat" cmpd="sng" algn="ctr">
              <a:solidFill>
                <a:srgbClr val="4F81BD"/>
              </a:solidFill>
              <a:prstDash val="solid"/>
              <a:tailEnd type="triangle"/>
            </a:ln>
            <a:effectLst>
              <a:outerShdw blurRad="40000" dist="20000" dir="5400000" rotWithShape="0">
                <a:srgbClr val="000000">
                  <a:alpha val="38000"/>
                </a:srgbClr>
              </a:outerShdw>
            </a:effectLst>
          </p:spPr>
        </p:cxnSp>
        <p:cxnSp>
          <p:nvCxnSpPr>
            <p:cNvPr id="78" name="Straight Connector 77">
              <a:extLst>
                <a:ext uri="{FF2B5EF4-FFF2-40B4-BE49-F238E27FC236}">
                  <a16:creationId xmlns:a16="http://schemas.microsoft.com/office/drawing/2014/main" id="{E538BEE9-6101-BD46-BC1E-85F4D309F6AA}"/>
                </a:ext>
              </a:extLst>
            </p:cNvPr>
            <p:cNvCxnSpPr/>
            <p:nvPr/>
          </p:nvCxnSpPr>
          <p:spPr>
            <a:xfrm>
              <a:off x="4332157" y="5281774"/>
              <a:ext cx="1432525"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cxnSp>
          <p:nvCxnSpPr>
            <p:cNvPr id="79" name="Straight Connector 78">
              <a:extLst>
                <a:ext uri="{FF2B5EF4-FFF2-40B4-BE49-F238E27FC236}">
                  <a16:creationId xmlns:a16="http://schemas.microsoft.com/office/drawing/2014/main" id="{B66957DA-0672-234A-839B-AF0BE3640118}"/>
                </a:ext>
              </a:extLst>
            </p:cNvPr>
            <p:cNvCxnSpPr/>
            <p:nvPr/>
          </p:nvCxnSpPr>
          <p:spPr>
            <a:xfrm>
              <a:off x="5764682" y="5281774"/>
              <a:ext cx="0" cy="158768"/>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grpSp>
      <p:sp>
        <p:nvSpPr>
          <p:cNvPr id="80" name="Up-Down Arrow 79">
            <a:extLst>
              <a:ext uri="{FF2B5EF4-FFF2-40B4-BE49-F238E27FC236}">
                <a16:creationId xmlns:a16="http://schemas.microsoft.com/office/drawing/2014/main" id="{7E1438E2-8943-A044-82D9-5C2FF704F8E6}"/>
              </a:ext>
            </a:extLst>
          </p:cNvPr>
          <p:cNvSpPr/>
          <p:nvPr/>
        </p:nvSpPr>
        <p:spPr>
          <a:xfrm>
            <a:off x="5838744" y="3503635"/>
            <a:ext cx="183794" cy="377905"/>
          </a:xfrm>
          <a:prstGeom prst="upDownArrow">
            <a:avLst/>
          </a:prstGeom>
          <a:gradFill flip="none" rotWithShape="1">
            <a:gsLst>
              <a:gs pos="0">
                <a:srgbClr val="F79646">
                  <a:lumMod val="67000"/>
                </a:srgbClr>
              </a:gs>
              <a:gs pos="48000">
                <a:srgbClr val="F79646">
                  <a:lumMod val="97000"/>
                  <a:lumOff val="3000"/>
                </a:srgbClr>
              </a:gs>
              <a:gs pos="100000">
                <a:srgbClr val="F79646">
                  <a:lumMod val="60000"/>
                  <a:lumOff val="40000"/>
                </a:srgbClr>
              </a:gs>
            </a:gsLst>
            <a:lin ang="16200000" scaled="1"/>
            <a:tileRect/>
          </a:gradFill>
          <a:ln w="6350">
            <a:noFill/>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ＭＳ Ｐゴシック"/>
              <a:cs typeface="+mn-cs"/>
            </a:endParaRPr>
          </a:p>
        </p:txBody>
      </p:sp>
      <p:sp>
        <p:nvSpPr>
          <p:cNvPr id="81" name="Cube 80">
            <a:extLst>
              <a:ext uri="{FF2B5EF4-FFF2-40B4-BE49-F238E27FC236}">
                <a16:creationId xmlns:a16="http://schemas.microsoft.com/office/drawing/2014/main" id="{46E44833-92F1-2745-8546-A10EDCA474C0}"/>
              </a:ext>
            </a:extLst>
          </p:cNvPr>
          <p:cNvSpPr/>
          <p:nvPr/>
        </p:nvSpPr>
        <p:spPr>
          <a:xfrm>
            <a:off x="4903006" y="1379392"/>
            <a:ext cx="2047083" cy="383497"/>
          </a:xfrm>
          <a:prstGeom prst="cube">
            <a:avLst>
              <a:gd name="adj" fmla="val 41044"/>
            </a:avLst>
          </a:prstGeom>
          <a:solidFill>
            <a:srgbClr val="F79646">
              <a:lumMod val="60000"/>
              <a:lumOff val="40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ＭＳ Ｐゴシック"/>
              <a:cs typeface="+mn-cs"/>
            </a:endParaRPr>
          </a:p>
        </p:txBody>
      </p:sp>
      <p:sp>
        <p:nvSpPr>
          <p:cNvPr id="82" name="TextBox 81">
            <a:extLst>
              <a:ext uri="{FF2B5EF4-FFF2-40B4-BE49-F238E27FC236}">
                <a16:creationId xmlns:a16="http://schemas.microsoft.com/office/drawing/2014/main" id="{25CCBB0F-FD8F-744A-9104-D2C25A2CF404}"/>
              </a:ext>
            </a:extLst>
          </p:cNvPr>
          <p:cNvSpPr txBox="1"/>
          <p:nvPr/>
        </p:nvSpPr>
        <p:spPr>
          <a:xfrm>
            <a:off x="5266599" y="1519315"/>
            <a:ext cx="1235310" cy="307777"/>
          </a:xfrm>
          <a:prstGeom prst="rect">
            <a:avLst/>
          </a:prstGeom>
          <a:noFill/>
          <a:ln>
            <a:noFill/>
          </a:ln>
          <a:effectLst>
            <a:outerShdw blurRad="50800" dist="50800" dir="5400000" sx="32000" sy="32000" algn="ctr" rotWithShape="0">
              <a:srgbClr val="000000">
                <a:alpha val="43137"/>
              </a:srgb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ＭＳ Ｐゴシック"/>
              </a:rPr>
              <a:t>FIMS</a:t>
            </a:r>
          </a:p>
        </p:txBody>
      </p:sp>
      <p:cxnSp>
        <p:nvCxnSpPr>
          <p:cNvPr id="83" name="Straight Arrow Connector 82">
            <a:extLst>
              <a:ext uri="{FF2B5EF4-FFF2-40B4-BE49-F238E27FC236}">
                <a16:creationId xmlns:a16="http://schemas.microsoft.com/office/drawing/2014/main" id="{6498EEEB-EDBF-AF4C-A004-E69880B52A49}"/>
              </a:ext>
            </a:extLst>
          </p:cNvPr>
          <p:cNvCxnSpPr>
            <a:cxnSpLocks/>
          </p:cNvCxnSpPr>
          <p:nvPr/>
        </p:nvCxnSpPr>
        <p:spPr>
          <a:xfrm flipH="1">
            <a:off x="5941833" y="3666030"/>
            <a:ext cx="1299026" cy="2547"/>
          </a:xfrm>
          <a:prstGeom prst="straightConnector1">
            <a:avLst/>
          </a:prstGeom>
          <a:noFill/>
          <a:ln w="3175" cap="flat" cmpd="sng" algn="ctr">
            <a:solidFill>
              <a:srgbClr val="4F81BD"/>
            </a:solidFill>
            <a:prstDash val="solid"/>
            <a:tailEnd type="triangle"/>
          </a:ln>
          <a:effectLst>
            <a:outerShdw blurRad="40000" dist="20000" dir="5400000" rotWithShape="0">
              <a:srgbClr val="000000">
                <a:alpha val="38000"/>
              </a:srgbClr>
            </a:outerShdw>
          </a:effectLst>
        </p:spPr>
      </p:cxnSp>
      <p:cxnSp>
        <p:nvCxnSpPr>
          <p:cNvPr id="84" name="Straight Arrow Connector 83">
            <a:extLst>
              <a:ext uri="{FF2B5EF4-FFF2-40B4-BE49-F238E27FC236}">
                <a16:creationId xmlns:a16="http://schemas.microsoft.com/office/drawing/2014/main" id="{CE8B8184-BA14-B247-8F83-396E59EA8580}"/>
              </a:ext>
            </a:extLst>
          </p:cNvPr>
          <p:cNvCxnSpPr>
            <a:cxnSpLocks/>
          </p:cNvCxnSpPr>
          <p:nvPr/>
        </p:nvCxnSpPr>
        <p:spPr>
          <a:xfrm flipH="1" flipV="1">
            <a:off x="5974821" y="2934804"/>
            <a:ext cx="1245393" cy="14384"/>
          </a:xfrm>
          <a:prstGeom prst="straightConnector1">
            <a:avLst/>
          </a:prstGeom>
          <a:noFill/>
          <a:ln w="3175"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85" name="Straight Arrow Connector 84">
            <a:extLst>
              <a:ext uri="{FF2B5EF4-FFF2-40B4-BE49-F238E27FC236}">
                <a16:creationId xmlns:a16="http://schemas.microsoft.com/office/drawing/2014/main" id="{249C6D1A-7548-AC4E-8E2D-CF53C1E48B1D}"/>
              </a:ext>
            </a:extLst>
          </p:cNvPr>
          <p:cNvCxnSpPr>
            <a:cxnSpLocks/>
            <a:stCxn id="70" idx="1"/>
          </p:cNvCxnSpPr>
          <p:nvPr/>
        </p:nvCxnSpPr>
        <p:spPr>
          <a:xfrm flipH="1" flipV="1">
            <a:off x="5936990" y="2096885"/>
            <a:ext cx="1284663" cy="535"/>
          </a:xfrm>
          <a:prstGeom prst="straightConnector1">
            <a:avLst/>
          </a:prstGeom>
          <a:noFill/>
          <a:ln w="3175"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86" name="Up-Down Arrow 85">
            <a:extLst>
              <a:ext uri="{FF2B5EF4-FFF2-40B4-BE49-F238E27FC236}">
                <a16:creationId xmlns:a16="http://schemas.microsoft.com/office/drawing/2014/main" id="{BD8EA37D-B409-0445-8AF8-D846DCA7C521}"/>
              </a:ext>
            </a:extLst>
          </p:cNvPr>
          <p:cNvSpPr/>
          <p:nvPr/>
        </p:nvSpPr>
        <p:spPr>
          <a:xfrm>
            <a:off x="5836975" y="2668118"/>
            <a:ext cx="137846" cy="490649"/>
          </a:xfrm>
          <a:prstGeom prst="upDownArrow">
            <a:avLst/>
          </a:prstGeom>
          <a:gradFill flip="none" rotWithShape="1">
            <a:gsLst>
              <a:gs pos="0">
                <a:srgbClr val="F79646">
                  <a:lumMod val="67000"/>
                </a:srgbClr>
              </a:gs>
              <a:gs pos="48000">
                <a:srgbClr val="F79646">
                  <a:lumMod val="97000"/>
                  <a:lumOff val="3000"/>
                </a:srgbClr>
              </a:gs>
              <a:gs pos="100000">
                <a:srgbClr val="F79646">
                  <a:lumMod val="60000"/>
                  <a:lumOff val="40000"/>
                </a:srgbClr>
              </a:gs>
            </a:gsLst>
            <a:lin ang="16200000" scaled="1"/>
            <a:tileRect/>
          </a:gradFill>
          <a:ln w="6350">
            <a:noFill/>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ＭＳ Ｐゴシック"/>
              <a:cs typeface="+mn-cs"/>
            </a:endParaRPr>
          </a:p>
        </p:txBody>
      </p:sp>
      <p:sp>
        <p:nvSpPr>
          <p:cNvPr id="87" name="Up-Down Arrow 86">
            <a:extLst>
              <a:ext uri="{FF2B5EF4-FFF2-40B4-BE49-F238E27FC236}">
                <a16:creationId xmlns:a16="http://schemas.microsoft.com/office/drawing/2014/main" id="{8E3D53DA-526E-C74E-BE1F-4B50B236E7B0}"/>
              </a:ext>
            </a:extLst>
          </p:cNvPr>
          <p:cNvSpPr/>
          <p:nvPr/>
        </p:nvSpPr>
        <p:spPr>
          <a:xfrm>
            <a:off x="5823495" y="1795444"/>
            <a:ext cx="151326" cy="602881"/>
          </a:xfrm>
          <a:prstGeom prst="upDownArrow">
            <a:avLst/>
          </a:prstGeom>
          <a:gradFill flip="none" rotWithShape="1">
            <a:gsLst>
              <a:gs pos="0">
                <a:srgbClr val="F79646">
                  <a:lumMod val="67000"/>
                </a:srgbClr>
              </a:gs>
              <a:gs pos="48000">
                <a:srgbClr val="F79646">
                  <a:lumMod val="97000"/>
                  <a:lumOff val="3000"/>
                </a:srgbClr>
              </a:gs>
              <a:gs pos="100000">
                <a:srgbClr val="F79646">
                  <a:lumMod val="60000"/>
                  <a:lumOff val="40000"/>
                </a:srgbClr>
              </a:gs>
            </a:gsLst>
            <a:lin ang="16200000" scaled="1"/>
            <a:tileRect/>
          </a:gradFill>
          <a:ln w="6350">
            <a:noFill/>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ＭＳ Ｐゴシック"/>
              <a:cs typeface="+mn-cs"/>
            </a:endParaRPr>
          </a:p>
        </p:txBody>
      </p:sp>
      <p:sp>
        <p:nvSpPr>
          <p:cNvPr id="88" name="Rectangle 87">
            <a:extLst>
              <a:ext uri="{FF2B5EF4-FFF2-40B4-BE49-F238E27FC236}">
                <a16:creationId xmlns:a16="http://schemas.microsoft.com/office/drawing/2014/main" id="{07A22FF2-E4DD-BF40-845D-AA285E591702}"/>
              </a:ext>
            </a:extLst>
          </p:cNvPr>
          <p:cNvSpPr/>
          <p:nvPr/>
        </p:nvSpPr>
        <p:spPr>
          <a:xfrm>
            <a:off x="1983598" y="1430836"/>
            <a:ext cx="2823613" cy="781752"/>
          </a:xfrm>
          <a:prstGeom prst="rect">
            <a:avLst/>
          </a:prstGeom>
        </p:spPr>
        <p:txBody>
          <a:bodyPr wrap="square">
            <a:spAutoFit/>
          </a:bodyPr>
          <a:lstStyle/>
          <a:p>
            <a:pPr marL="0" marR="0" lvl="0" indent="0" algn="r" defTabSz="914400" rtl="0" eaLnBrk="1" fontAlgn="auto" latinLnBrk="0" hangingPunct="1">
              <a:lnSpc>
                <a:spcPct val="100000"/>
              </a:lnSpc>
              <a:spcBef>
                <a:spcPct val="20000"/>
              </a:spcBef>
              <a:spcAft>
                <a:spcPts val="0"/>
              </a:spcAft>
              <a:buClrTx/>
              <a:buSzTx/>
              <a:buFontTx/>
              <a:buNone/>
              <a:tabLst/>
              <a:defRPr/>
            </a:pPr>
            <a:r>
              <a:rPr kumimoji="0" lang="en-US" sz="1400" b="0" i="0" u="none" strike="noStrike" kern="1200" cap="none" spc="0" normalizeH="0" baseline="0" noProof="0">
                <a:ln>
                  <a:noFill/>
                </a:ln>
                <a:solidFill>
                  <a:sysClr val="windowText" lastClr="000000"/>
                </a:solidFill>
                <a:effectLst/>
                <a:uLnTx/>
                <a:uFillTx/>
                <a:latin typeface="Calibri"/>
                <a:ea typeface=""/>
              </a:rPr>
              <a:t>Enables airspace controls</a:t>
            </a:r>
            <a:endParaRPr kumimoji="0" lang="en-US" sz="1400" b="0" i="0" u="none" strike="noStrike" kern="1200" cap="none" spc="0" normalizeH="0" baseline="0" noProof="0">
              <a:ln>
                <a:noFill/>
              </a:ln>
              <a:solidFill>
                <a:sysClr val="windowText" lastClr="000000"/>
              </a:solidFill>
              <a:effectLst/>
              <a:uLnTx/>
              <a:uFillTx/>
              <a:latin typeface="Calibri"/>
              <a:ea typeface=""/>
              <a:cs typeface="Calibri" pitchFamily="34" charset="0"/>
            </a:endParaRPr>
          </a:p>
          <a:p>
            <a:pPr marL="0" marR="0" lvl="0" indent="0" algn="r" defTabSz="914400" rtl="0" eaLnBrk="1" fontAlgn="auto" latinLnBrk="0" hangingPunct="1">
              <a:lnSpc>
                <a:spcPct val="100000"/>
              </a:lnSpc>
              <a:spcBef>
                <a:spcPct val="20000"/>
              </a:spcBef>
              <a:spcAft>
                <a:spcPts val="0"/>
              </a:spcAft>
              <a:buClrTx/>
              <a:buSzTx/>
              <a:buFontTx/>
              <a:buNone/>
              <a:tabLst/>
              <a:defRPr/>
            </a:pPr>
            <a:r>
              <a:rPr kumimoji="0" lang="en-US" sz="1400" b="0" i="0" u="none" strike="noStrike" kern="1200" cap="none" spc="0" normalizeH="0" baseline="0" noProof="0">
                <a:ln>
                  <a:noFill/>
                </a:ln>
                <a:solidFill>
                  <a:sysClr val="windowText" lastClr="000000"/>
                </a:solidFill>
                <a:effectLst/>
                <a:uLnTx/>
                <a:uFillTx/>
                <a:latin typeface="Calibri"/>
                <a:ea typeface=""/>
              </a:rPr>
              <a:t>Supports response in emergencies impacting NAS</a:t>
            </a:r>
            <a:endParaRPr kumimoji="0" lang="en-US" sz="1400" b="0" i="0" u="none" strike="noStrike" kern="1200" cap="none" spc="0" normalizeH="0" baseline="0" noProof="0">
              <a:ln>
                <a:noFill/>
              </a:ln>
              <a:solidFill>
                <a:sysClr val="windowText" lastClr="000000"/>
              </a:solidFill>
              <a:effectLst/>
              <a:uLnTx/>
              <a:uFillTx/>
              <a:latin typeface="Calibri"/>
              <a:ea typeface=""/>
              <a:cs typeface="Calibri" pitchFamily="34" charset="0"/>
            </a:endParaRPr>
          </a:p>
        </p:txBody>
      </p:sp>
      <p:sp>
        <p:nvSpPr>
          <p:cNvPr id="89" name="Rectangle 88">
            <a:extLst>
              <a:ext uri="{FF2B5EF4-FFF2-40B4-BE49-F238E27FC236}">
                <a16:creationId xmlns:a16="http://schemas.microsoft.com/office/drawing/2014/main" id="{9FE7FBE4-CA51-F34F-9875-1F0B83ADD4D7}"/>
              </a:ext>
            </a:extLst>
          </p:cNvPr>
          <p:cNvSpPr/>
          <p:nvPr/>
        </p:nvSpPr>
        <p:spPr>
          <a:xfrm>
            <a:off x="2469812" y="2199309"/>
            <a:ext cx="2462165" cy="954107"/>
          </a:xfrm>
          <a:prstGeom prst="rect">
            <a:avLst/>
          </a:prstGeom>
        </p:spPr>
        <p:txBody>
          <a:bodyPr wrap="square">
            <a:spAutoFit/>
          </a:bodyPr>
          <a:lstStyle/>
          <a:p>
            <a:pPr marL="0" marR="0" lvl="0" indent="0" algn="r" defTabSz="914400" rtl="0" eaLnBrk="1" fontAlgn="auto" latinLnBrk="0" hangingPunct="1">
              <a:lnSpc>
                <a:spcPct val="100000"/>
              </a:lnSpc>
              <a:spcBef>
                <a:spcPct val="20000"/>
              </a:spcBef>
              <a:spcAft>
                <a:spcPts val="0"/>
              </a:spcAft>
              <a:buClrTx/>
              <a:buSzTx/>
              <a:buFontTx/>
              <a:buNone/>
              <a:tabLst/>
              <a:defRPr/>
            </a:pPr>
            <a:r>
              <a:rPr kumimoji="0" lang="en-US" sz="1400" b="0" i="0" u="none" strike="noStrike" kern="1200" cap="none" spc="0" normalizeH="0" baseline="0" noProof="0">
                <a:ln>
                  <a:noFill/>
                </a:ln>
                <a:solidFill>
                  <a:srgbClr val="EEECE1">
                    <a:lumMod val="10000"/>
                  </a:srgbClr>
                </a:solidFill>
                <a:effectLst/>
                <a:uLnTx/>
                <a:uFillTx/>
                <a:latin typeface="Calibri"/>
                <a:ea typeface=""/>
                <a:cs typeface="Calibri" pitchFamily="34" charset="0"/>
                <a:sym typeface="Wingdings" panose="05000000000000000000" pitchFamily="2" charset="2"/>
              </a:rPr>
              <a:t>Supports UAS with services (e.g., separation, weather, flight planning, contingency management, etc.)</a:t>
            </a:r>
          </a:p>
        </p:txBody>
      </p:sp>
      <p:sp>
        <p:nvSpPr>
          <p:cNvPr id="90" name="Left Brace 89">
            <a:extLst>
              <a:ext uri="{FF2B5EF4-FFF2-40B4-BE49-F238E27FC236}">
                <a16:creationId xmlns:a16="http://schemas.microsoft.com/office/drawing/2014/main" id="{A14B0BCC-EBCE-F348-A387-44F1FD5E5EC1}"/>
              </a:ext>
            </a:extLst>
          </p:cNvPr>
          <p:cNvSpPr/>
          <p:nvPr/>
        </p:nvSpPr>
        <p:spPr>
          <a:xfrm>
            <a:off x="2001803" y="1177220"/>
            <a:ext cx="243334" cy="2031144"/>
          </a:xfrm>
          <a:prstGeom prst="leftBrace">
            <a:avLst/>
          </a:prstGeom>
          <a:noFill/>
          <a:ln w="6350" cap="flat" cmpd="sng" algn="ctr">
            <a:solidFill>
              <a:sysClr val="windowText" lastClr="000000"/>
            </a:solidFill>
            <a:prstDash val="solid"/>
          </a:ln>
          <a:effectLst>
            <a:outerShdw blurRad="40000" dist="20000" dir="5400000" rotWithShape="0">
              <a:srgbClr val="000000">
                <a:alpha val="38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ＭＳ Ｐゴシック"/>
              <a:cs typeface="+mn-cs"/>
            </a:endParaRPr>
          </a:p>
        </p:txBody>
      </p:sp>
      <p:sp>
        <p:nvSpPr>
          <p:cNvPr id="91" name="Left Brace 90">
            <a:extLst>
              <a:ext uri="{FF2B5EF4-FFF2-40B4-BE49-F238E27FC236}">
                <a16:creationId xmlns:a16="http://schemas.microsoft.com/office/drawing/2014/main" id="{3677BDC9-706B-FF44-B014-7A431F1668AB}"/>
              </a:ext>
            </a:extLst>
          </p:cNvPr>
          <p:cNvSpPr/>
          <p:nvPr/>
        </p:nvSpPr>
        <p:spPr>
          <a:xfrm>
            <a:off x="2039899" y="3829933"/>
            <a:ext cx="284700" cy="2498036"/>
          </a:xfrm>
          <a:prstGeom prst="leftBrace">
            <a:avLst/>
          </a:prstGeom>
          <a:noFill/>
          <a:ln w="6350" cap="flat" cmpd="sng" algn="ctr">
            <a:solidFill>
              <a:sysClr val="windowText" lastClr="000000"/>
            </a:solidFill>
            <a:prstDash val="solid"/>
          </a:ln>
          <a:effectLst>
            <a:outerShdw blurRad="40000" dist="20000" dir="5400000" rotWithShape="0">
              <a:srgbClr val="000000">
                <a:alpha val="38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ＭＳ Ｐゴシック"/>
              <a:cs typeface="+mn-cs"/>
            </a:endParaRPr>
          </a:p>
        </p:txBody>
      </p:sp>
      <p:cxnSp>
        <p:nvCxnSpPr>
          <p:cNvPr id="92" name="Straight Arrow Connector 91">
            <a:extLst>
              <a:ext uri="{FF2B5EF4-FFF2-40B4-BE49-F238E27FC236}">
                <a16:creationId xmlns:a16="http://schemas.microsoft.com/office/drawing/2014/main" id="{F752AF53-9A6F-DF4D-83BD-5A83215F852B}"/>
              </a:ext>
            </a:extLst>
          </p:cNvPr>
          <p:cNvCxnSpPr>
            <a:cxnSpLocks/>
            <a:stCxn id="88" idx="3"/>
          </p:cNvCxnSpPr>
          <p:nvPr/>
        </p:nvCxnSpPr>
        <p:spPr>
          <a:xfrm flipV="1">
            <a:off x="3407255" y="3406410"/>
            <a:ext cx="1524326" cy="20776"/>
          </a:xfrm>
          <a:prstGeom prst="straightConnector1">
            <a:avLst/>
          </a:prstGeom>
          <a:noFill/>
          <a:ln w="3175"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Tree>
    <p:extLst>
      <p:ext uri="{BB962C8B-B14F-4D97-AF65-F5344CB8AC3E}">
        <p14:creationId xmlns:p14="http://schemas.microsoft.com/office/powerpoint/2010/main" val="1418429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E6164F-7300-5648-AC08-69567D15BC0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800" b="0" i="0" u="none" strike="noStrike" kern="1200" cap="none" spc="0" normalizeH="0" baseline="0" noProof="0" smtClean="0">
                <a:ln>
                  <a:noFill/>
                </a:ln>
                <a:solidFill>
                  <a:prstClr val="black"/>
                </a:solidFill>
                <a:effectLst/>
                <a:uLnTx/>
                <a:uFillTx/>
                <a:latin typeface="+mn-lt"/>
                <a:ea typeface="ＭＳ Ｐゴシック"/>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mn-lt"/>
              <a:ea typeface="ＭＳ Ｐゴシック"/>
            </a:endParaRPr>
          </a:p>
        </p:txBody>
      </p:sp>
      <p:sp>
        <p:nvSpPr>
          <p:cNvPr id="3" name="Title 2">
            <a:extLst>
              <a:ext uri="{FF2B5EF4-FFF2-40B4-BE49-F238E27FC236}">
                <a16:creationId xmlns:a16="http://schemas.microsoft.com/office/drawing/2014/main" id="{FD1FD472-4F21-C748-B15A-BA3A241B865C}"/>
              </a:ext>
            </a:extLst>
          </p:cNvPr>
          <p:cNvSpPr>
            <a:spLocks noGrp="1"/>
          </p:cNvSpPr>
          <p:nvPr>
            <p:ph type="title"/>
          </p:nvPr>
        </p:nvSpPr>
        <p:spPr>
          <a:xfrm>
            <a:off x="798282" y="111621"/>
            <a:ext cx="11196895" cy="604839"/>
          </a:xfrm>
        </p:spPr>
        <p:txBody>
          <a:bodyPr/>
          <a:lstStyle/>
          <a:p>
            <a:r>
              <a:rPr lang="en-US" sz="2400"/>
              <a:t>Vehicle Autonomy Requirements for Urban Operations (SAFE50)</a:t>
            </a:r>
          </a:p>
        </p:txBody>
      </p:sp>
      <p:grpSp>
        <p:nvGrpSpPr>
          <p:cNvPr id="69" name="Group 68">
            <a:extLst>
              <a:ext uri="{FF2B5EF4-FFF2-40B4-BE49-F238E27FC236}">
                <a16:creationId xmlns:a16="http://schemas.microsoft.com/office/drawing/2014/main" id="{496B293A-4038-354B-9FE2-0153636D12E6}"/>
              </a:ext>
            </a:extLst>
          </p:cNvPr>
          <p:cNvGrpSpPr/>
          <p:nvPr/>
        </p:nvGrpSpPr>
        <p:grpSpPr>
          <a:xfrm>
            <a:off x="4534423" y="1480023"/>
            <a:ext cx="7460754" cy="4679914"/>
            <a:chOff x="1731484" y="1391525"/>
            <a:chExt cx="7826867" cy="4357525"/>
          </a:xfrm>
        </p:grpSpPr>
        <p:cxnSp>
          <p:nvCxnSpPr>
            <p:cNvPr id="4" name="Straight Arrow Connector 3">
              <a:extLst>
                <a:ext uri="{FF2B5EF4-FFF2-40B4-BE49-F238E27FC236}">
                  <a16:creationId xmlns:a16="http://schemas.microsoft.com/office/drawing/2014/main" id="{75380A0B-0FF8-844F-B25E-4D36F88A8833}"/>
                </a:ext>
              </a:extLst>
            </p:cNvPr>
            <p:cNvCxnSpPr>
              <a:stCxn id="59" idx="2"/>
            </p:cNvCxnSpPr>
            <p:nvPr/>
          </p:nvCxnSpPr>
          <p:spPr bwMode="auto">
            <a:xfrm>
              <a:off x="3766577" y="2256446"/>
              <a:ext cx="1181686" cy="530777"/>
            </a:xfrm>
            <a:prstGeom prst="straightConnector1">
              <a:avLst/>
            </a:prstGeom>
            <a:noFill/>
            <a:ln w="38100" cap="flat" cmpd="sng" algn="ctr">
              <a:solidFill>
                <a:schemeClr val="accent1">
                  <a:lumMod val="25000"/>
                </a:schemeClr>
              </a:solidFill>
              <a:prstDash val="solid"/>
              <a:round/>
              <a:headEnd type="none" w="med" len="med"/>
              <a:tailEnd type="triangle"/>
            </a:ln>
            <a:effectLst/>
          </p:spPr>
        </p:cxnSp>
        <p:cxnSp>
          <p:nvCxnSpPr>
            <p:cNvPr id="5" name="Straight Arrow Connector 4">
              <a:extLst>
                <a:ext uri="{FF2B5EF4-FFF2-40B4-BE49-F238E27FC236}">
                  <a16:creationId xmlns:a16="http://schemas.microsoft.com/office/drawing/2014/main" id="{BECABD41-80F9-BB41-892A-7000ED12D4AA}"/>
                </a:ext>
              </a:extLst>
            </p:cNvPr>
            <p:cNvCxnSpPr>
              <a:cxnSpLocks/>
              <a:stCxn id="61" idx="2"/>
            </p:cNvCxnSpPr>
            <p:nvPr/>
          </p:nvCxnSpPr>
          <p:spPr bwMode="auto">
            <a:xfrm flipH="1">
              <a:off x="6342379" y="2256446"/>
              <a:ext cx="1091426" cy="508396"/>
            </a:xfrm>
            <a:prstGeom prst="straightConnector1">
              <a:avLst/>
            </a:prstGeom>
            <a:noFill/>
            <a:ln w="38100" cap="flat" cmpd="sng" algn="ctr">
              <a:solidFill>
                <a:schemeClr val="accent1">
                  <a:lumMod val="25000"/>
                </a:schemeClr>
              </a:solidFill>
              <a:prstDash val="solid"/>
              <a:round/>
              <a:headEnd type="none" w="med" len="med"/>
              <a:tailEnd type="triangle"/>
            </a:ln>
            <a:effectLst/>
          </p:spPr>
        </p:cxnSp>
        <p:sp>
          <p:nvSpPr>
            <p:cNvPr id="6" name="Rounded Rectangle 8">
              <a:extLst>
                <a:ext uri="{FF2B5EF4-FFF2-40B4-BE49-F238E27FC236}">
                  <a16:creationId xmlns:a16="http://schemas.microsoft.com/office/drawing/2014/main" id="{745AB2B1-7D22-E94C-9992-DC7F843B67B9}"/>
                </a:ext>
              </a:extLst>
            </p:cNvPr>
            <p:cNvSpPr/>
            <p:nvPr/>
          </p:nvSpPr>
          <p:spPr bwMode="auto">
            <a:xfrm>
              <a:off x="4580819" y="4432974"/>
              <a:ext cx="1520933" cy="116432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charset="0"/>
                  <a:ea typeface="ＭＳ Ｐゴシック"/>
                </a:rPr>
                <a:t>Dynamic Ground Objects (DGO)</a:t>
              </a: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7" name="Rounded Rectangle 9">
              <a:extLst>
                <a:ext uri="{FF2B5EF4-FFF2-40B4-BE49-F238E27FC236}">
                  <a16:creationId xmlns:a16="http://schemas.microsoft.com/office/drawing/2014/main" id="{F469D92F-07A5-324D-A60E-CBD38F7AA183}"/>
                </a:ext>
              </a:extLst>
            </p:cNvPr>
            <p:cNvSpPr/>
            <p:nvPr/>
          </p:nvSpPr>
          <p:spPr bwMode="auto">
            <a:xfrm>
              <a:off x="1731484" y="2610638"/>
              <a:ext cx="2050647" cy="2986663"/>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charset="0"/>
                  <a:ea typeface="ＭＳ Ｐゴシック"/>
                </a:rPr>
                <a:t>Static Ground</a:t>
              </a:r>
              <a:br>
                <a:rPr kumimoji="0" lang="en-US" sz="1000" b="0" i="0" u="none" strike="noStrike" kern="1200" cap="none" spc="0" normalizeH="0" baseline="0" noProof="0">
                  <a:ln>
                    <a:noFill/>
                  </a:ln>
                  <a:solidFill>
                    <a:prstClr val="black"/>
                  </a:solidFill>
                  <a:effectLst/>
                  <a:uLnTx/>
                  <a:uFillTx/>
                  <a:latin typeface="Arial" charset="0"/>
                  <a:ea typeface="ＭＳ Ｐゴシック"/>
                </a:rPr>
              </a:br>
              <a:r>
                <a:rPr kumimoji="0" lang="en-US" sz="1000" b="0" i="0" u="none" strike="noStrike" kern="1200" cap="none" spc="0" normalizeH="0" baseline="0" noProof="0">
                  <a:ln>
                    <a:noFill/>
                  </a:ln>
                  <a:solidFill>
                    <a:prstClr val="black"/>
                  </a:solidFill>
                  <a:effectLst/>
                  <a:uLnTx/>
                  <a:uFillTx/>
                  <a:latin typeface="Arial" charset="0"/>
                  <a:ea typeface="ＭＳ Ｐゴシック"/>
                </a:rPr>
                <a:t>Objects (SGO)</a:t>
              </a: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pic>
          <p:nvPicPr>
            <p:cNvPr id="8" name="Picture 7" descr="Log in | Register Upload Clipart">
              <a:extLst>
                <a:ext uri="{FF2B5EF4-FFF2-40B4-BE49-F238E27FC236}">
                  <a16:creationId xmlns:a16="http://schemas.microsoft.com/office/drawing/2014/main" id="{D2097E6F-FBEA-C348-AF87-67C9440A583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084143" y="3687575"/>
              <a:ext cx="609386" cy="506196"/>
            </a:xfrm>
            <a:prstGeom prst="rect">
              <a:avLst/>
            </a:prstGeom>
          </p:spPr>
        </p:pic>
        <p:sp>
          <p:nvSpPr>
            <p:cNvPr id="9" name="Rounded Rectangle 12">
              <a:extLst>
                <a:ext uri="{FF2B5EF4-FFF2-40B4-BE49-F238E27FC236}">
                  <a16:creationId xmlns:a16="http://schemas.microsoft.com/office/drawing/2014/main" id="{3108E5E1-2F00-0A40-8919-5568B470124F}"/>
                </a:ext>
              </a:extLst>
            </p:cNvPr>
            <p:cNvSpPr/>
            <p:nvPr/>
          </p:nvSpPr>
          <p:spPr bwMode="auto">
            <a:xfrm>
              <a:off x="7759912" y="2930461"/>
              <a:ext cx="1206890" cy="847271"/>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charset="0"/>
                  <a:ea typeface="ＭＳ Ｐゴシック"/>
                </a:rPr>
                <a:t>Other Aircraft</a:t>
              </a: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grpSp>
          <p:nvGrpSpPr>
            <p:cNvPr id="10" name="Group 9">
              <a:extLst>
                <a:ext uri="{FF2B5EF4-FFF2-40B4-BE49-F238E27FC236}">
                  <a16:creationId xmlns:a16="http://schemas.microsoft.com/office/drawing/2014/main" id="{196FE732-8E62-364D-A240-908A4A218394}"/>
                </a:ext>
              </a:extLst>
            </p:cNvPr>
            <p:cNvGrpSpPr/>
            <p:nvPr/>
          </p:nvGrpSpPr>
          <p:grpSpPr>
            <a:xfrm>
              <a:off x="7958667" y="3059323"/>
              <a:ext cx="796976" cy="438770"/>
              <a:chOff x="1611630" y="1668780"/>
              <a:chExt cx="4480560" cy="1550380"/>
            </a:xfrm>
          </p:grpSpPr>
          <p:sp>
            <p:nvSpPr>
              <p:cNvPr id="11" name="Rounded Rectangle 14">
                <a:extLst>
                  <a:ext uri="{FF2B5EF4-FFF2-40B4-BE49-F238E27FC236}">
                    <a16:creationId xmlns:a16="http://schemas.microsoft.com/office/drawing/2014/main" id="{89A2A157-B046-0148-A81A-927306249FA2}"/>
                  </a:ext>
                </a:extLst>
              </p:cNvPr>
              <p:cNvSpPr/>
              <p:nvPr/>
            </p:nvSpPr>
            <p:spPr bwMode="auto">
              <a:xfrm>
                <a:off x="3547116" y="2263373"/>
                <a:ext cx="590544" cy="25122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12" name="Rounded Rectangle 15">
                <a:extLst>
                  <a:ext uri="{FF2B5EF4-FFF2-40B4-BE49-F238E27FC236}">
                    <a16:creationId xmlns:a16="http://schemas.microsoft.com/office/drawing/2014/main" id="{6C48ADD9-1126-8443-890F-4AE9ED143D44}"/>
                  </a:ext>
                </a:extLst>
              </p:cNvPr>
              <p:cNvSpPr/>
              <p:nvPr/>
            </p:nvSpPr>
            <p:spPr bwMode="auto">
              <a:xfrm>
                <a:off x="2484126" y="2034540"/>
                <a:ext cx="2727954" cy="103103"/>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13" name="Rounded Rectangle 16">
                <a:extLst>
                  <a:ext uri="{FF2B5EF4-FFF2-40B4-BE49-F238E27FC236}">
                    <a16:creationId xmlns:a16="http://schemas.microsoft.com/office/drawing/2014/main" id="{4DE2CBFB-6FDE-4D44-A3AC-43FC4BC3C0C8}"/>
                  </a:ext>
                </a:extLst>
              </p:cNvPr>
              <p:cNvSpPr/>
              <p:nvPr/>
            </p:nvSpPr>
            <p:spPr bwMode="auto">
              <a:xfrm>
                <a:off x="251841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14" name="Rounded Rectangle 17">
                <a:extLst>
                  <a:ext uri="{FF2B5EF4-FFF2-40B4-BE49-F238E27FC236}">
                    <a16:creationId xmlns:a16="http://schemas.microsoft.com/office/drawing/2014/main" id="{C5BEA111-6DCC-7649-B5A7-4F1DA48C3305}"/>
                  </a:ext>
                </a:extLst>
              </p:cNvPr>
              <p:cNvSpPr/>
              <p:nvPr/>
            </p:nvSpPr>
            <p:spPr bwMode="auto">
              <a:xfrm>
                <a:off x="489585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15" name="Oval 14">
                <a:extLst>
                  <a:ext uri="{FF2B5EF4-FFF2-40B4-BE49-F238E27FC236}">
                    <a16:creationId xmlns:a16="http://schemas.microsoft.com/office/drawing/2014/main" id="{5692B1FB-6892-AA48-9898-1C9FA97A34E0}"/>
                  </a:ext>
                </a:extLst>
              </p:cNvPr>
              <p:cNvSpPr/>
              <p:nvPr/>
            </p:nvSpPr>
            <p:spPr bwMode="auto">
              <a:xfrm>
                <a:off x="5040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16" name="Oval 15">
                <a:extLst>
                  <a:ext uri="{FF2B5EF4-FFF2-40B4-BE49-F238E27FC236}">
                    <a16:creationId xmlns:a16="http://schemas.microsoft.com/office/drawing/2014/main" id="{20446CA2-14E4-9248-9795-6FFF13D52A30}"/>
                  </a:ext>
                </a:extLst>
              </p:cNvPr>
              <p:cNvSpPr/>
              <p:nvPr/>
            </p:nvSpPr>
            <p:spPr bwMode="auto">
              <a:xfrm>
                <a:off x="398907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17" name="Rounded Rectangle 20">
                <a:extLst>
                  <a:ext uri="{FF2B5EF4-FFF2-40B4-BE49-F238E27FC236}">
                    <a16:creationId xmlns:a16="http://schemas.microsoft.com/office/drawing/2014/main" id="{5C4B47BE-7F88-804D-8FE5-223AA705398A}"/>
                  </a:ext>
                </a:extLst>
              </p:cNvPr>
              <p:cNvSpPr/>
              <p:nvPr/>
            </p:nvSpPr>
            <p:spPr bwMode="auto">
              <a:xfrm>
                <a:off x="497586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18" name="Oval 17">
                <a:extLst>
                  <a:ext uri="{FF2B5EF4-FFF2-40B4-BE49-F238E27FC236}">
                    <a16:creationId xmlns:a16="http://schemas.microsoft.com/office/drawing/2014/main" id="{5607CD61-776E-094F-BA22-777F4355D0BC}"/>
                  </a:ext>
                </a:extLst>
              </p:cNvPr>
              <p:cNvSpPr/>
              <p:nvPr/>
            </p:nvSpPr>
            <p:spPr bwMode="auto">
              <a:xfrm>
                <a:off x="266319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19" name="Oval 18">
                <a:extLst>
                  <a:ext uri="{FF2B5EF4-FFF2-40B4-BE49-F238E27FC236}">
                    <a16:creationId xmlns:a16="http://schemas.microsoft.com/office/drawing/2014/main" id="{41B8753C-04BB-0E4F-B543-E364C7E2ADCE}"/>
                  </a:ext>
                </a:extLst>
              </p:cNvPr>
              <p:cNvSpPr/>
              <p:nvPr/>
            </p:nvSpPr>
            <p:spPr bwMode="auto">
              <a:xfrm>
                <a:off x="1611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20" name="Rounded Rectangle 23">
                <a:extLst>
                  <a:ext uri="{FF2B5EF4-FFF2-40B4-BE49-F238E27FC236}">
                    <a16:creationId xmlns:a16="http://schemas.microsoft.com/office/drawing/2014/main" id="{A304D6C5-9418-E643-A500-204DB34336C3}"/>
                  </a:ext>
                </a:extLst>
              </p:cNvPr>
              <p:cNvSpPr/>
              <p:nvPr/>
            </p:nvSpPr>
            <p:spPr bwMode="auto">
              <a:xfrm>
                <a:off x="259842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21" name="Rounded Rectangle 24">
                <a:extLst>
                  <a:ext uri="{FF2B5EF4-FFF2-40B4-BE49-F238E27FC236}">
                    <a16:creationId xmlns:a16="http://schemas.microsoft.com/office/drawing/2014/main" id="{6642E587-BA1C-164C-A982-19B24DF290B1}"/>
                  </a:ext>
                </a:extLst>
              </p:cNvPr>
              <p:cNvSpPr/>
              <p:nvPr/>
            </p:nvSpPr>
            <p:spPr bwMode="auto">
              <a:xfrm rot="20708117">
                <a:off x="4350093" y="196008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22" name="Rounded Rectangle 25">
                <a:extLst>
                  <a:ext uri="{FF2B5EF4-FFF2-40B4-BE49-F238E27FC236}">
                    <a16:creationId xmlns:a16="http://schemas.microsoft.com/office/drawing/2014/main" id="{E27406D8-7C2E-0145-9972-E4680349FE33}"/>
                  </a:ext>
                </a:extLst>
              </p:cNvPr>
              <p:cNvSpPr/>
              <p:nvPr/>
            </p:nvSpPr>
            <p:spPr bwMode="auto">
              <a:xfrm rot="891883" flipH="1">
                <a:off x="3245194" y="197532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23" name="Rounded Rectangle 26">
                <a:extLst>
                  <a:ext uri="{FF2B5EF4-FFF2-40B4-BE49-F238E27FC236}">
                    <a16:creationId xmlns:a16="http://schemas.microsoft.com/office/drawing/2014/main" id="{F08EB385-01C5-744A-92A3-02E7327AD2B6}"/>
                  </a:ext>
                </a:extLst>
              </p:cNvPr>
              <p:cNvSpPr/>
              <p:nvPr/>
            </p:nvSpPr>
            <p:spPr bwMode="auto">
              <a:xfrm>
                <a:off x="3227076" y="1863090"/>
                <a:ext cx="1257300" cy="457200"/>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grpSp>
        <p:pic>
          <p:nvPicPr>
            <p:cNvPr id="24" name="Picture 23" descr="Person icon BLACK-01.svg">
              <a:extLst>
                <a:ext uri="{FF2B5EF4-FFF2-40B4-BE49-F238E27FC236}">
                  <a16:creationId xmlns:a16="http://schemas.microsoft.com/office/drawing/2014/main" id="{9DF03556-2457-4E4F-8853-1424CF58DA61}"/>
                </a:ext>
              </a:extLst>
            </p:cNvPr>
            <p:cNvPicPr>
              <a:picLocks noChangeAspect="1"/>
            </p:cNvPicPr>
            <p:nvPr/>
          </p:nvPicPr>
          <p:blipFill>
            <a:blip r:embed="rId3"/>
            <a:stretch>
              <a:fillRect/>
            </a:stretch>
          </p:blipFill>
          <p:spPr>
            <a:xfrm>
              <a:off x="5336122" y="4597431"/>
              <a:ext cx="329068" cy="375562"/>
            </a:xfrm>
            <a:prstGeom prst="rect">
              <a:avLst/>
            </a:prstGeom>
          </p:spPr>
        </p:pic>
        <p:pic>
          <p:nvPicPr>
            <p:cNvPr id="25" name="Picture 24" descr="Person icon BLACK-01.svg">
              <a:extLst>
                <a:ext uri="{FF2B5EF4-FFF2-40B4-BE49-F238E27FC236}">
                  <a16:creationId xmlns:a16="http://schemas.microsoft.com/office/drawing/2014/main" id="{136E5E4F-96D7-7947-8100-0A58760E7183}"/>
                </a:ext>
              </a:extLst>
            </p:cNvPr>
            <p:cNvPicPr>
              <a:picLocks noChangeAspect="1"/>
            </p:cNvPicPr>
            <p:nvPr/>
          </p:nvPicPr>
          <p:blipFill>
            <a:blip r:embed="rId3"/>
            <a:stretch>
              <a:fillRect/>
            </a:stretch>
          </p:blipFill>
          <p:spPr>
            <a:xfrm>
              <a:off x="5464845" y="4597431"/>
              <a:ext cx="329068" cy="375562"/>
            </a:xfrm>
            <a:prstGeom prst="rect">
              <a:avLst/>
            </a:prstGeom>
          </p:spPr>
        </p:pic>
        <p:pic>
          <p:nvPicPr>
            <p:cNvPr id="26" name="Picture 25" descr="File:Car pictogram.svg">
              <a:extLst>
                <a:ext uri="{FF2B5EF4-FFF2-40B4-BE49-F238E27FC236}">
                  <a16:creationId xmlns:a16="http://schemas.microsoft.com/office/drawing/2014/main" id="{5CA85A8A-2636-2741-BAE5-99576BF4B80B}"/>
                </a:ext>
              </a:extLst>
            </p:cNvPr>
            <p:cNvPicPr>
              <a:picLocks noChangeAspect="1"/>
            </p:cNvPicPr>
            <p:nvPr/>
          </p:nvPicPr>
          <p:blipFill>
            <a:blip r:embed="rId4"/>
            <a:stretch>
              <a:fillRect/>
            </a:stretch>
          </p:blipFill>
          <p:spPr>
            <a:xfrm>
              <a:off x="4752102" y="4631632"/>
              <a:ext cx="687930" cy="341361"/>
            </a:xfrm>
            <a:prstGeom prst="rect">
              <a:avLst/>
            </a:prstGeom>
          </p:spPr>
        </p:pic>
        <p:grpSp>
          <p:nvGrpSpPr>
            <p:cNvPr id="27" name="Group 26">
              <a:extLst>
                <a:ext uri="{FF2B5EF4-FFF2-40B4-BE49-F238E27FC236}">
                  <a16:creationId xmlns:a16="http://schemas.microsoft.com/office/drawing/2014/main" id="{9F29EF24-363E-9540-9746-24ED832C4B7A}"/>
                </a:ext>
              </a:extLst>
            </p:cNvPr>
            <p:cNvGrpSpPr/>
            <p:nvPr/>
          </p:nvGrpSpPr>
          <p:grpSpPr>
            <a:xfrm>
              <a:off x="4344055" y="5029211"/>
              <a:ext cx="3515395" cy="71535"/>
              <a:chOff x="3599793" y="5192494"/>
              <a:chExt cx="2147485" cy="82125"/>
            </a:xfrm>
          </p:grpSpPr>
          <p:sp>
            <p:nvSpPr>
              <p:cNvPr id="28" name="Rectangle 27">
                <a:extLst>
                  <a:ext uri="{FF2B5EF4-FFF2-40B4-BE49-F238E27FC236}">
                    <a16:creationId xmlns:a16="http://schemas.microsoft.com/office/drawing/2014/main" id="{639D2B2F-520E-F34B-85C7-1952A7C20F31}"/>
                  </a:ext>
                </a:extLst>
              </p:cNvPr>
              <p:cNvSpPr/>
              <p:nvPr/>
            </p:nvSpPr>
            <p:spPr bwMode="auto">
              <a:xfrm>
                <a:off x="3599793" y="5193590"/>
                <a:ext cx="2147485" cy="81029"/>
              </a:xfrm>
              <a:prstGeom prst="rect">
                <a:avLst/>
              </a:prstGeom>
              <a:pattFill prst="wdUpDiag">
                <a:fgClr>
                  <a:schemeClr val="tx1"/>
                </a:fgClr>
                <a:bgClr>
                  <a:schemeClr val="bg1"/>
                </a:bgClr>
              </a:pattFill>
              <a:ln w="6350" cap="flat" cmpd="sng" algn="ctr">
                <a:no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cxnSp>
            <p:nvCxnSpPr>
              <p:cNvPr id="29" name="Straight Connector 28">
                <a:extLst>
                  <a:ext uri="{FF2B5EF4-FFF2-40B4-BE49-F238E27FC236}">
                    <a16:creationId xmlns:a16="http://schemas.microsoft.com/office/drawing/2014/main" id="{DD5D3727-6F3D-334B-AC1A-F605FD5ED2A3}"/>
                  </a:ext>
                </a:extLst>
              </p:cNvPr>
              <p:cNvCxnSpPr/>
              <p:nvPr/>
            </p:nvCxnSpPr>
            <p:spPr bwMode="auto">
              <a:xfrm>
                <a:off x="3599793" y="5192494"/>
                <a:ext cx="2147485" cy="0"/>
              </a:xfrm>
              <a:prstGeom prst="line">
                <a:avLst/>
              </a:prstGeom>
              <a:noFill/>
              <a:ln w="9525" cap="flat" cmpd="sng" algn="ctr">
                <a:solidFill>
                  <a:schemeClr val="tx1"/>
                </a:solidFill>
                <a:prstDash val="solid"/>
                <a:round/>
                <a:headEnd type="none" w="med" len="med"/>
                <a:tailEnd type="none" w="lg" len="lg"/>
              </a:ln>
              <a:effectLst/>
            </p:spPr>
          </p:cxnSp>
        </p:grpSp>
        <p:cxnSp>
          <p:nvCxnSpPr>
            <p:cNvPr id="30" name="Straight Arrow Connector 29">
              <a:extLst>
                <a:ext uri="{FF2B5EF4-FFF2-40B4-BE49-F238E27FC236}">
                  <a16:creationId xmlns:a16="http://schemas.microsoft.com/office/drawing/2014/main" id="{A18BFD3E-1906-CF49-9A2E-1E8624A4D710}"/>
                </a:ext>
              </a:extLst>
            </p:cNvPr>
            <p:cNvCxnSpPr>
              <a:cxnSpLocks/>
            </p:cNvCxnSpPr>
            <p:nvPr/>
          </p:nvCxnSpPr>
          <p:spPr bwMode="auto">
            <a:xfrm flipH="1">
              <a:off x="3854198" y="3165810"/>
              <a:ext cx="1102179" cy="201004"/>
            </a:xfrm>
            <a:prstGeom prst="straightConnector1">
              <a:avLst/>
            </a:prstGeom>
            <a:noFill/>
            <a:ln w="38100" cap="flat" cmpd="sng" algn="ctr">
              <a:solidFill>
                <a:schemeClr val="accent1">
                  <a:lumMod val="25000"/>
                </a:schemeClr>
              </a:solidFill>
              <a:prstDash val="solid"/>
              <a:round/>
              <a:headEnd type="none" w="med" len="med"/>
              <a:tailEnd type="triangle"/>
            </a:ln>
            <a:effectLst/>
          </p:spPr>
        </p:cxnSp>
        <p:sp>
          <p:nvSpPr>
            <p:cNvPr id="31" name="TextBox 30">
              <a:extLst>
                <a:ext uri="{FF2B5EF4-FFF2-40B4-BE49-F238E27FC236}">
                  <a16:creationId xmlns:a16="http://schemas.microsoft.com/office/drawing/2014/main" id="{6ED30404-CE6C-7A4E-87D0-77478DA1E96A}"/>
                </a:ext>
              </a:extLst>
            </p:cNvPr>
            <p:cNvSpPr txBox="1"/>
            <p:nvPr/>
          </p:nvSpPr>
          <p:spPr>
            <a:xfrm>
              <a:off x="3766384" y="3377688"/>
              <a:ext cx="1239856" cy="9387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mn-lt"/>
                  <a:ea typeface="ＭＳ Ｐゴシック"/>
                </a:rPr>
                <a:t>Detect, Operate-Near, and Avoid-Endangering SGOs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mn-lt"/>
                <a:ea typeface="ＭＳ Ｐゴシック"/>
              </a:endParaRPr>
            </a:p>
          </p:txBody>
        </p:sp>
        <p:cxnSp>
          <p:nvCxnSpPr>
            <p:cNvPr id="32" name="Straight Arrow Connector 31">
              <a:extLst>
                <a:ext uri="{FF2B5EF4-FFF2-40B4-BE49-F238E27FC236}">
                  <a16:creationId xmlns:a16="http://schemas.microsoft.com/office/drawing/2014/main" id="{F78ACA4B-9B94-B64E-89D9-4BAAAA9DE15D}"/>
                </a:ext>
              </a:extLst>
            </p:cNvPr>
            <p:cNvCxnSpPr/>
            <p:nvPr/>
          </p:nvCxnSpPr>
          <p:spPr bwMode="auto">
            <a:xfrm flipH="1">
              <a:off x="5418934" y="3801766"/>
              <a:ext cx="73082" cy="616138"/>
            </a:xfrm>
            <a:prstGeom prst="straightConnector1">
              <a:avLst/>
            </a:prstGeom>
            <a:noFill/>
            <a:ln w="38100" cap="flat" cmpd="sng" algn="ctr">
              <a:solidFill>
                <a:schemeClr val="accent1">
                  <a:lumMod val="25000"/>
                </a:schemeClr>
              </a:solidFill>
              <a:prstDash val="solid"/>
              <a:round/>
              <a:headEnd type="none" w="med" len="med"/>
              <a:tailEnd type="triangle"/>
            </a:ln>
            <a:effectLst/>
          </p:spPr>
        </p:cxnSp>
        <p:sp>
          <p:nvSpPr>
            <p:cNvPr id="33" name="Isosceles Triangle 33">
              <a:extLst>
                <a:ext uri="{FF2B5EF4-FFF2-40B4-BE49-F238E27FC236}">
                  <a16:creationId xmlns:a16="http://schemas.microsoft.com/office/drawing/2014/main" id="{DA739A7C-908C-2B44-969F-977B6D295436}"/>
                </a:ext>
              </a:extLst>
            </p:cNvPr>
            <p:cNvSpPr/>
            <p:nvPr/>
          </p:nvSpPr>
          <p:spPr bwMode="auto">
            <a:xfrm rot="19465184">
              <a:off x="6022760" y="3164800"/>
              <a:ext cx="588669" cy="1941027"/>
            </a:xfrm>
            <a:prstGeom prst="triangle">
              <a:avLst/>
            </a:prstGeom>
            <a:no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34" name="Oval 33">
              <a:extLst>
                <a:ext uri="{FF2B5EF4-FFF2-40B4-BE49-F238E27FC236}">
                  <a16:creationId xmlns:a16="http://schemas.microsoft.com/office/drawing/2014/main" id="{B0A1C986-25A2-7F41-88A2-8FEF81E84AE2}"/>
                </a:ext>
              </a:extLst>
            </p:cNvPr>
            <p:cNvSpPr/>
            <p:nvPr/>
          </p:nvSpPr>
          <p:spPr bwMode="auto">
            <a:xfrm rot="20700000">
              <a:off x="6568606" y="4745560"/>
              <a:ext cx="628978" cy="351878"/>
            </a:xfrm>
            <a:prstGeom prst="ellipse">
              <a:avLst/>
            </a:prstGeom>
            <a:pattFill prst="dashHorz">
              <a:fgClr>
                <a:schemeClr val="tx1"/>
              </a:fgClr>
              <a:bgClr>
                <a:schemeClr val="bg1"/>
              </a:bgClr>
            </a:patt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35" name="TextBox 34">
              <a:extLst>
                <a:ext uri="{FF2B5EF4-FFF2-40B4-BE49-F238E27FC236}">
                  <a16:creationId xmlns:a16="http://schemas.microsoft.com/office/drawing/2014/main" id="{832A2DEC-CD0E-8149-A505-4275C0229E83}"/>
                </a:ext>
              </a:extLst>
            </p:cNvPr>
            <p:cNvSpPr txBox="1"/>
            <p:nvPr/>
          </p:nvSpPr>
          <p:spPr>
            <a:xfrm>
              <a:off x="6731222" y="4128488"/>
              <a:ext cx="1743535"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mn-lt"/>
                  <a:ea typeface="ＭＳ Ｐゴシック"/>
                </a:rPr>
                <a:t>Detect, Operate-Near, and Avoid-Endangering DGOs</a:t>
              </a:r>
            </a:p>
          </p:txBody>
        </p:sp>
        <p:sp>
          <p:nvSpPr>
            <p:cNvPr id="36" name="TextBox 35">
              <a:extLst>
                <a:ext uri="{FF2B5EF4-FFF2-40B4-BE49-F238E27FC236}">
                  <a16:creationId xmlns:a16="http://schemas.microsoft.com/office/drawing/2014/main" id="{6573AB25-8E05-E844-B55B-5DBD4A6D83FD}"/>
                </a:ext>
              </a:extLst>
            </p:cNvPr>
            <p:cNvSpPr txBox="1"/>
            <p:nvPr/>
          </p:nvSpPr>
          <p:spPr>
            <a:xfrm>
              <a:off x="6163200" y="5148886"/>
              <a:ext cx="2097272"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mn-lt"/>
                  <a:ea typeface="ＭＳ Ｐゴシック"/>
                </a:rPr>
                <a:t>Hazard Footprint Awareness, </a:t>
              </a:r>
              <a:br>
                <a:rPr kumimoji="0" lang="en-US" sz="1100" b="0" i="1" u="none" strike="noStrike" kern="1200" cap="none" spc="0" normalizeH="0" baseline="0" noProof="0">
                  <a:ln>
                    <a:noFill/>
                  </a:ln>
                  <a:solidFill>
                    <a:prstClr val="black"/>
                  </a:solidFill>
                  <a:effectLst/>
                  <a:uLnTx/>
                  <a:uFillTx/>
                  <a:latin typeface="+mn-lt"/>
                  <a:ea typeface="ＭＳ Ｐゴシック"/>
                </a:rPr>
              </a:br>
              <a:r>
                <a:rPr kumimoji="0" lang="en-US" sz="1100" b="0" i="1" u="none" strike="noStrike" kern="1200" cap="none" spc="0" normalizeH="0" baseline="0" noProof="0">
                  <a:ln>
                    <a:noFill/>
                  </a:ln>
                  <a:solidFill>
                    <a:prstClr val="black"/>
                  </a:solidFill>
                  <a:effectLst/>
                  <a:uLnTx/>
                  <a:uFillTx/>
                  <a:latin typeface="+mn-lt"/>
                  <a:ea typeface="ＭＳ Ｐゴシック"/>
                </a:rPr>
                <a:t>Risk Minimization/Avoidance,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mn-lt"/>
                  <a:ea typeface="ＭＳ Ｐゴシック"/>
                </a:rPr>
                <a:t>Health Monitoring</a:t>
              </a:r>
            </a:p>
          </p:txBody>
        </p:sp>
        <p:sp>
          <p:nvSpPr>
            <p:cNvPr id="37" name="TextBox 36">
              <a:extLst>
                <a:ext uri="{FF2B5EF4-FFF2-40B4-BE49-F238E27FC236}">
                  <a16:creationId xmlns:a16="http://schemas.microsoft.com/office/drawing/2014/main" id="{5910F5F9-7630-BD44-886C-270A63BC10F2}"/>
                </a:ext>
              </a:extLst>
            </p:cNvPr>
            <p:cNvSpPr txBox="1"/>
            <p:nvPr/>
          </p:nvSpPr>
          <p:spPr>
            <a:xfrm>
              <a:off x="6049263" y="3331003"/>
              <a:ext cx="1624573"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mn-lt"/>
                  <a:ea typeface="ＭＳ Ｐゴシック"/>
                </a:rPr>
                <a:t>Detect, Operate-Near, Avoid-Endangering Other Aircraft</a:t>
              </a:r>
            </a:p>
          </p:txBody>
        </p:sp>
        <p:sp>
          <p:nvSpPr>
            <p:cNvPr id="38" name="Rounded Rectangle 41">
              <a:extLst>
                <a:ext uri="{FF2B5EF4-FFF2-40B4-BE49-F238E27FC236}">
                  <a16:creationId xmlns:a16="http://schemas.microsoft.com/office/drawing/2014/main" id="{8BFE46BA-BA8A-E74B-A21F-FE9B6FD832D4}"/>
                </a:ext>
              </a:extLst>
            </p:cNvPr>
            <p:cNvSpPr/>
            <p:nvPr/>
          </p:nvSpPr>
          <p:spPr bwMode="auto">
            <a:xfrm>
              <a:off x="5049278" y="2840304"/>
              <a:ext cx="1026191" cy="847271"/>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charset="0"/>
                  <a:ea typeface="ＭＳ Ｐゴシック"/>
                </a:rPr>
                <a:t>UAS</a:t>
              </a: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grpSp>
          <p:nvGrpSpPr>
            <p:cNvPr id="39" name="Group 38">
              <a:extLst>
                <a:ext uri="{FF2B5EF4-FFF2-40B4-BE49-F238E27FC236}">
                  <a16:creationId xmlns:a16="http://schemas.microsoft.com/office/drawing/2014/main" id="{E3E99F0D-D78F-794E-9D37-70F79168B1F7}"/>
                </a:ext>
              </a:extLst>
            </p:cNvPr>
            <p:cNvGrpSpPr/>
            <p:nvPr/>
          </p:nvGrpSpPr>
          <p:grpSpPr>
            <a:xfrm>
              <a:off x="5158856" y="2954495"/>
              <a:ext cx="859292" cy="422473"/>
              <a:chOff x="1611630" y="1668780"/>
              <a:chExt cx="4480560" cy="1550380"/>
            </a:xfrm>
          </p:grpSpPr>
          <p:sp>
            <p:nvSpPr>
              <p:cNvPr id="40" name="Rounded Rectangle 43">
                <a:extLst>
                  <a:ext uri="{FF2B5EF4-FFF2-40B4-BE49-F238E27FC236}">
                    <a16:creationId xmlns:a16="http://schemas.microsoft.com/office/drawing/2014/main" id="{D411BA0F-9A66-764B-A9FA-B8928F82D555}"/>
                  </a:ext>
                </a:extLst>
              </p:cNvPr>
              <p:cNvSpPr/>
              <p:nvPr/>
            </p:nvSpPr>
            <p:spPr bwMode="auto">
              <a:xfrm>
                <a:off x="3547116" y="2263373"/>
                <a:ext cx="590544" cy="25122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41" name="Rounded Rectangle 44">
                <a:extLst>
                  <a:ext uri="{FF2B5EF4-FFF2-40B4-BE49-F238E27FC236}">
                    <a16:creationId xmlns:a16="http://schemas.microsoft.com/office/drawing/2014/main" id="{B2CD882C-5A21-6D44-B42F-972FD2B582F2}"/>
                  </a:ext>
                </a:extLst>
              </p:cNvPr>
              <p:cNvSpPr/>
              <p:nvPr/>
            </p:nvSpPr>
            <p:spPr bwMode="auto">
              <a:xfrm>
                <a:off x="2484126" y="2034540"/>
                <a:ext cx="2727954" cy="103103"/>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42" name="Rounded Rectangle 45">
                <a:extLst>
                  <a:ext uri="{FF2B5EF4-FFF2-40B4-BE49-F238E27FC236}">
                    <a16:creationId xmlns:a16="http://schemas.microsoft.com/office/drawing/2014/main" id="{583FD7CA-7A20-994A-B768-3AAB33B81D44}"/>
                  </a:ext>
                </a:extLst>
              </p:cNvPr>
              <p:cNvSpPr/>
              <p:nvPr/>
            </p:nvSpPr>
            <p:spPr bwMode="auto">
              <a:xfrm>
                <a:off x="251841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43" name="Rounded Rectangle 46">
                <a:extLst>
                  <a:ext uri="{FF2B5EF4-FFF2-40B4-BE49-F238E27FC236}">
                    <a16:creationId xmlns:a16="http://schemas.microsoft.com/office/drawing/2014/main" id="{DB9E323C-62BA-904A-BD43-EBD475583196}"/>
                  </a:ext>
                </a:extLst>
              </p:cNvPr>
              <p:cNvSpPr/>
              <p:nvPr/>
            </p:nvSpPr>
            <p:spPr bwMode="auto">
              <a:xfrm>
                <a:off x="489585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44" name="Oval 43">
                <a:extLst>
                  <a:ext uri="{FF2B5EF4-FFF2-40B4-BE49-F238E27FC236}">
                    <a16:creationId xmlns:a16="http://schemas.microsoft.com/office/drawing/2014/main" id="{6640F6B1-3B7D-E649-BEAE-BC686BAC28E9}"/>
                  </a:ext>
                </a:extLst>
              </p:cNvPr>
              <p:cNvSpPr/>
              <p:nvPr/>
            </p:nvSpPr>
            <p:spPr bwMode="auto">
              <a:xfrm>
                <a:off x="5040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45" name="Oval 44">
                <a:extLst>
                  <a:ext uri="{FF2B5EF4-FFF2-40B4-BE49-F238E27FC236}">
                    <a16:creationId xmlns:a16="http://schemas.microsoft.com/office/drawing/2014/main" id="{74A690EA-A4E3-6E42-9EF8-01BD8AF3FA1F}"/>
                  </a:ext>
                </a:extLst>
              </p:cNvPr>
              <p:cNvSpPr/>
              <p:nvPr/>
            </p:nvSpPr>
            <p:spPr bwMode="auto">
              <a:xfrm>
                <a:off x="398907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46" name="Rounded Rectangle 49">
                <a:extLst>
                  <a:ext uri="{FF2B5EF4-FFF2-40B4-BE49-F238E27FC236}">
                    <a16:creationId xmlns:a16="http://schemas.microsoft.com/office/drawing/2014/main" id="{0BAC4955-D0EE-A242-978D-A52E20BEDA4C}"/>
                  </a:ext>
                </a:extLst>
              </p:cNvPr>
              <p:cNvSpPr/>
              <p:nvPr/>
            </p:nvSpPr>
            <p:spPr bwMode="auto">
              <a:xfrm>
                <a:off x="497586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47" name="Oval 46">
                <a:extLst>
                  <a:ext uri="{FF2B5EF4-FFF2-40B4-BE49-F238E27FC236}">
                    <a16:creationId xmlns:a16="http://schemas.microsoft.com/office/drawing/2014/main" id="{D562B5CE-1FBE-9F44-9B73-8E6D392D03C6}"/>
                  </a:ext>
                </a:extLst>
              </p:cNvPr>
              <p:cNvSpPr/>
              <p:nvPr/>
            </p:nvSpPr>
            <p:spPr bwMode="auto">
              <a:xfrm>
                <a:off x="266319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48" name="Oval 47">
                <a:extLst>
                  <a:ext uri="{FF2B5EF4-FFF2-40B4-BE49-F238E27FC236}">
                    <a16:creationId xmlns:a16="http://schemas.microsoft.com/office/drawing/2014/main" id="{BC4A5A2F-FA17-904D-8D79-ADB4574FC589}"/>
                  </a:ext>
                </a:extLst>
              </p:cNvPr>
              <p:cNvSpPr/>
              <p:nvPr/>
            </p:nvSpPr>
            <p:spPr bwMode="auto">
              <a:xfrm>
                <a:off x="1611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49" name="Rounded Rectangle 52">
                <a:extLst>
                  <a:ext uri="{FF2B5EF4-FFF2-40B4-BE49-F238E27FC236}">
                    <a16:creationId xmlns:a16="http://schemas.microsoft.com/office/drawing/2014/main" id="{9C1A672E-0FD2-424D-A7A3-2DCBCD0EB8D6}"/>
                  </a:ext>
                </a:extLst>
              </p:cNvPr>
              <p:cNvSpPr/>
              <p:nvPr/>
            </p:nvSpPr>
            <p:spPr bwMode="auto">
              <a:xfrm>
                <a:off x="259842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50" name="Rounded Rectangle 53">
                <a:extLst>
                  <a:ext uri="{FF2B5EF4-FFF2-40B4-BE49-F238E27FC236}">
                    <a16:creationId xmlns:a16="http://schemas.microsoft.com/office/drawing/2014/main" id="{3A3065FF-4593-0F42-8D15-334BFDC98521}"/>
                  </a:ext>
                </a:extLst>
              </p:cNvPr>
              <p:cNvSpPr/>
              <p:nvPr/>
            </p:nvSpPr>
            <p:spPr bwMode="auto">
              <a:xfrm rot="20708117">
                <a:off x="4350093" y="196008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51" name="Rounded Rectangle 54">
                <a:extLst>
                  <a:ext uri="{FF2B5EF4-FFF2-40B4-BE49-F238E27FC236}">
                    <a16:creationId xmlns:a16="http://schemas.microsoft.com/office/drawing/2014/main" id="{500D0A1B-69A8-094A-9BCB-634C3DD616D1}"/>
                  </a:ext>
                </a:extLst>
              </p:cNvPr>
              <p:cNvSpPr/>
              <p:nvPr/>
            </p:nvSpPr>
            <p:spPr bwMode="auto">
              <a:xfrm rot="891883" flipH="1">
                <a:off x="3245194" y="197532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52" name="Rounded Rectangle 55">
                <a:extLst>
                  <a:ext uri="{FF2B5EF4-FFF2-40B4-BE49-F238E27FC236}">
                    <a16:creationId xmlns:a16="http://schemas.microsoft.com/office/drawing/2014/main" id="{00A73EB3-830E-744C-8F63-41388D1EB05A}"/>
                  </a:ext>
                </a:extLst>
              </p:cNvPr>
              <p:cNvSpPr/>
              <p:nvPr/>
            </p:nvSpPr>
            <p:spPr bwMode="auto">
              <a:xfrm>
                <a:off x="3227076" y="1863090"/>
                <a:ext cx="1257300" cy="457200"/>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grpSp>
        <p:cxnSp>
          <p:nvCxnSpPr>
            <p:cNvPr id="53" name="Straight Arrow Connector 52">
              <a:extLst>
                <a:ext uri="{FF2B5EF4-FFF2-40B4-BE49-F238E27FC236}">
                  <a16:creationId xmlns:a16="http://schemas.microsoft.com/office/drawing/2014/main" id="{E72404AE-FA80-1D4F-8517-C762FDE10401}"/>
                </a:ext>
              </a:extLst>
            </p:cNvPr>
            <p:cNvCxnSpPr/>
            <p:nvPr/>
          </p:nvCxnSpPr>
          <p:spPr bwMode="auto">
            <a:xfrm>
              <a:off x="6230448" y="3271284"/>
              <a:ext cx="1486166" cy="35184"/>
            </a:xfrm>
            <a:prstGeom prst="straightConnector1">
              <a:avLst/>
            </a:prstGeom>
            <a:noFill/>
            <a:ln w="38100" cap="flat" cmpd="sng" algn="ctr">
              <a:solidFill>
                <a:schemeClr val="accent1">
                  <a:lumMod val="25000"/>
                </a:schemeClr>
              </a:solidFill>
              <a:prstDash val="solid"/>
              <a:round/>
              <a:headEnd type="none" w="med" len="med"/>
              <a:tailEnd type="triangle"/>
            </a:ln>
            <a:effectLst/>
          </p:spPr>
        </p:cxnSp>
        <p:pic>
          <p:nvPicPr>
            <p:cNvPr id="54" name="Picture 53" descr="tree shape clipart to color, 12cm | Flickr - Photo Sharing!">
              <a:extLst>
                <a:ext uri="{FF2B5EF4-FFF2-40B4-BE49-F238E27FC236}">
                  <a16:creationId xmlns:a16="http://schemas.microsoft.com/office/drawing/2014/main" id="{8BD24D6B-E523-174E-BD84-5522F9EE0502}"/>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153817" y="2925924"/>
              <a:ext cx="508524" cy="676029"/>
            </a:xfrm>
            <a:prstGeom prst="rect">
              <a:avLst/>
            </a:prstGeom>
          </p:spPr>
        </p:pic>
        <p:pic>
          <p:nvPicPr>
            <p:cNvPr id="55" name="Picture 54" descr="Conductor marking lights">
              <a:extLst>
                <a:ext uri="{FF2B5EF4-FFF2-40B4-BE49-F238E27FC236}">
                  <a16:creationId xmlns:a16="http://schemas.microsoft.com/office/drawing/2014/main" id="{97207E8B-A112-3E4E-A724-372646612AEF}"/>
                </a:ext>
              </a:extLst>
            </p:cNvPr>
            <p:cNvPicPr>
              <a:picLocks noChangeAspect="1"/>
            </p:cNvPicPr>
            <p:nvPr/>
          </p:nvPicPr>
          <p:blipFill>
            <a:blip r:embed="rId6">
              <a:clrChange>
                <a:clrFrom>
                  <a:srgbClr val="FEFEFE"/>
                </a:clrFrom>
                <a:clrTo>
                  <a:srgbClr val="FEFEFE">
                    <a:alpha val="0"/>
                  </a:srgbClr>
                </a:clrTo>
              </a:clrChange>
            </a:blip>
            <a:stretch>
              <a:fillRect/>
            </a:stretch>
          </p:blipFill>
          <p:spPr>
            <a:xfrm>
              <a:off x="2739113" y="4413115"/>
              <a:ext cx="818126" cy="508384"/>
            </a:xfrm>
            <a:prstGeom prst="rect">
              <a:avLst/>
            </a:prstGeom>
          </p:spPr>
        </p:pic>
        <p:pic>
          <p:nvPicPr>
            <p:cNvPr id="56" name="Picture 55" descr="City Government">
              <a:extLst>
                <a:ext uri="{FF2B5EF4-FFF2-40B4-BE49-F238E27FC236}">
                  <a16:creationId xmlns:a16="http://schemas.microsoft.com/office/drawing/2014/main" id="{97E5F8E0-47F6-2F46-8D41-DA3093CFB1D9}"/>
                </a:ext>
              </a:extLst>
            </p:cNvPr>
            <p:cNvPicPr>
              <a:picLocks noChangeAspect="1"/>
            </p:cNvPicPr>
            <p:nvPr/>
          </p:nvPicPr>
          <p:blipFill rotWithShape="1">
            <a:blip r:embed="rId7"/>
            <a:srcRect l="33079" r="25313"/>
            <a:stretch/>
          </p:blipFill>
          <p:spPr>
            <a:xfrm>
              <a:off x="2909168" y="2818361"/>
              <a:ext cx="675020" cy="1395293"/>
            </a:xfrm>
            <a:prstGeom prst="rect">
              <a:avLst/>
            </a:prstGeom>
          </p:spPr>
        </p:pic>
        <p:pic>
          <p:nvPicPr>
            <p:cNvPr id="57" name="Picture 2" descr="http://www.clker.com/cliparts/p/J/4/h/8/Y/cell-tower-hi.png">
              <a:extLst>
                <a:ext uri="{FF2B5EF4-FFF2-40B4-BE49-F238E27FC236}">
                  <a16:creationId xmlns:a16="http://schemas.microsoft.com/office/drawing/2014/main" id="{104DB7C8-9F85-404C-BF05-1461A90757E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82484" y="4315557"/>
              <a:ext cx="497602" cy="611251"/>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7">
              <a:extLst>
                <a:ext uri="{FF2B5EF4-FFF2-40B4-BE49-F238E27FC236}">
                  <a16:creationId xmlns:a16="http://schemas.microsoft.com/office/drawing/2014/main" id="{3F501C10-D46E-5E4E-9A33-E095CB747781}"/>
                </a:ext>
              </a:extLst>
            </p:cNvPr>
            <p:cNvPicPr>
              <a:picLocks noChangeAspect="1"/>
            </p:cNvPicPr>
            <p:nvPr/>
          </p:nvPicPr>
          <p:blipFill>
            <a:blip r:embed="rId9"/>
            <a:stretch>
              <a:fillRect/>
            </a:stretch>
          </p:blipFill>
          <p:spPr>
            <a:xfrm>
              <a:off x="5705344" y="4747290"/>
              <a:ext cx="254367" cy="218640"/>
            </a:xfrm>
            <a:prstGeom prst="rect">
              <a:avLst/>
            </a:prstGeom>
          </p:spPr>
        </p:pic>
        <p:sp>
          <p:nvSpPr>
            <p:cNvPr id="59" name="Rounded Rectangle 9">
              <a:extLst>
                <a:ext uri="{FF2B5EF4-FFF2-40B4-BE49-F238E27FC236}">
                  <a16:creationId xmlns:a16="http://schemas.microsoft.com/office/drawing/2014/main" id="{03289F73-8037-3A44-BA4E-EE9446B8965C}"/>
                </a:ext>
              </a:extLst>
            </p:cNvPr>
            <p:cNvSpPr/>
            <p:nvPr/>
          </p:nvSpPr>
          <p:spPr bwMode="auto">
            <a:xfrm>
              <a:off x="3030272" y="1391525"/>
              <a:ext cx="1472610" cy="864921"/>
            </a:xfrm>
            <a:prstGeom prst="roundRect">
              <a:avLst/>
            </a:prstGeom>
            <a:solidFill>
              <a:schemeClr val="bg1">
                <a:lumMod val="95000"/>
              </a:schemeClr>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t"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charset="0"/>
                  <a:ea typeface="ＭＳ Ｐゴシック"/>
                </a:rPr>
                <a:t>Environment Challenges</a:t>
              </a: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60" name="Rounded Rectangle 9">
              <a:extLst>
                <a:ext uri="{FF2B5EF4-FFF2-40B4-BE49-F238E27FC236}">
                  <a16:creationId xmlns:a16="http://schemas.microsoft.com/office/drawing/2014/main" id="{F4D8A971-0907-3345-8093-B1A540963314}"/>
                </a:ext>
              </a:extLst>
            </p:cNvPr>
            <p:cNvSpPr/>
            <p:nvPr/>
          </p:nvSpPr>
          <p:spPr bwMode="auto">
            <a:xfrm>
              <a:off x="4826731" y="1391525"/>
              <a:ext cx="1472610" cy="864921"/>
            </a:xfrm>
            <a:prstGeom prst="roundRect">
              <a:avLst/>
            </a:prstGeom>
            <a:solidFill>
              <a:schemeClr val="bg1">
                <a:lumMod val="95000"/>
              </a:schemeClr>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t"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charset="0"/>
                  <a:ea typeface="ＭＳ Ｐゴシック"/>
                </a:rPr>
                <a:t>Atmospheric Uncertainty</a:t>
              </a: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sp>
          <p:nvSpPr>
            <p:cNvPr id="61" name="Rounded Rectangle 9">
              <a:extLst>
                <a:ext uri="{FF2B5EF4-FFF2-40B4-BE49-F238E27FC236}">
                  <a16:creationId xmlns:a16="http://schemas.microsoft.com/office/drawing/2014/main" id="{A97F01DD-3CFB-DF48-A078-6529844387D9}"/>
                </a:ext>
              </a:extLst>
            </p:cNvPr>
            <p:cNvSpPr/>
            <p:nvPr/>
          </p:nvSpPr>
          <p:spPr bwMode="auto">
            <a:xfrm>
              <a:off x="6697500" y="1391525"/>
              <a:ext cx="1472610" cy="864921"/>
            </a:xfrm>
            <a:prstGeom prst="roundRect">
              <a:avLst/>
            </a:prstGeom>
            <a:solidFill>
              <a:schemeClr val="bg1">
                <a:lumMod val="95000"/>
              </a:schemeClr>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t"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charset="0"/>
                  <a:ea typeface="ＭＳ Ｐゴシック"/>
                </a:rPr>
                <a:t>Failures and Contingencies</a:t>
              </a: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cxnSp>
          <p:nvCxnSpPr>
            <p:cNvPr id="62" name="Straight Arrow Connector 61">
              <a:extLst>
                <a:ext uri="{FF2B5EF4-FFF2-40B4-BE49-F238E27FC236}">
                  <a16:creationId xmlns:a16="http://schemas.microsoft.com/office/drawing/2014/main" id="{D02B5C1E-5192-644C-9AB0-2AC5798FEE7C}"/>
                </a:ext>
              </a:extLst>
            </p:cNvPr>
            <p:cNvCxnSpPr>
              <a:stCxn id="60" idx="2"/>
            </p:cNvCxnSpPr>
            <p:nvPr/>
          </p:nvCxnSpPr>
          <p:spPr bwMode="auto">
            <a:xfrm flipH="1">
              <a:off x="5562198" y="2256446"/>
              <a:ext cx="838" cy="468515"/>
            </a:xfrm>
            <a:prstGeom prst="straightConnector1">
              <a:avLst/>
            </a:prstGeom>
            <a:noFill/>
            <a:ln w="38100" cap="flat" cmpd="sng" algn="ctr">
              <a:solidFill>
                <a:schemeClr val="accent1">
                  <a:lumMod val="25000"/>
                </a:schemeClr>
              </a:solidFill>
              <a:prstDash val="solid"/>
              <a:round/>
              <a:headEnd type="none" w="med" len="med"/>
              <a:tailEnd type="triangle"/>
            </a:ln>
            <a:effectLst/>
          </p:spPr>
        </p:cxnSp>
        <p:sp>
          <p:nvSpPr>
            <p:cNvPr id="63" name="TextBox 62">
              <a:extLst>
                <a:ext uri="{FF2B5EF4-FFF2-40B4-BE49-F238E27FC236}">
                  <a16:creationId xmlns:a16="http://schemas.microsoft.com/office/drawing/2014/main" id="{3BEF035B-51AB-DD46-B11C-7F13BDEE6E91}"/>
                </a:ext>
              </a:extLst>
            </p:cNvPr>
            <p:cNvSpPr txBox="1"/>
            <p:nvPr/>
          </p:nvSpPr>
          <p:spPr>
            <a:xfrm>
              <a:off x="3185296" y="1801235"/>
              <a:ext cx="1181831"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lumMod val="50000"/>
                      <a:lumOff val="50000"/>
                    </a:prstClr>
                  </a:solidFill>
                  <a:effectLst/>
                  <a:uLnTx/>
                  <a:uFillTx/>
                  <a:latin typeface="+mn-lt"/>
                  <a:ea typeface="ＭＳ Ｐゴシック"/>
                </a:rPr>
                <a:t>Degraded RF, SAT-COM, GNSS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1" u="none" strike="noStrike" kern="1200" cap="none" spc="0" normalizeH="0" baseline="0" noProof="0">
                <a:ln>
                  <a:noFill/>
                </a:ln>
                <a:solidFill>
                  <a:prstClr val="black">
                    <a:lumMod val="50000"/>
                    <a:lumOff val="50000"/>
                  </a:prstClr>
                </a:solidFill>
                <a:effectLst/>
                <a:uLnTx/>
                <a:uFillTx/>
                <a:latin typeface="+mn-lt"/>
                <a:ea typeface="ＭＳ Ｐゴシック"/>
              </a:endParaRPr>
            </a:p>
          </p:txBody>
        </p:sp>
        <p:sp>
          <p:nvSpPr>
            <p:cNvPr id="64" name="TextBox 63">
              <a:extLst>
                <a:ext uri="{FF2B5EF4-FFF2-40B4-BE49-F238E27FC236}">
                  <a16:creationId xmlns:a16="http://schemas.microsoft.com/office/drawing/2014/main" id="{4D028041-7DA2-354A-87D3-221DF36BD03C}"/>
                </a:ext>
              </a:extLst>
            </p:cNvPr>
            <p:cNvSpPr txBox="1"/>
            <p:nvPr/>
          </p:nvSpPr>
          <p:spPr>
            <a:xfrm>
              <a:off x="5038706" y="1805958"/>
              <a:ext cx="97850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lumMod val="50000"/>
                      <a:lumOff val="50000"/>
                    </a:prstClr>
                  </a:solidFill>
                  <a:effectLst/>
                  <a:uLnTx/>
                  <a:uFillTx/>
                  <a:latin typeface="+mn-lt"/>
                  <a:ea typeface="ＭＳ Ｐゴシック"/>
                </a:rPr>
                <a:t>Winds and microbursts</a:t>
              </a:r>
            </a:p>
          </p:txBody>
        </p:sp>
        <p:sp>
          <p:nvSpPr>
            <p:cNvPr id="65" name="TextBox 64">
              <a:extLst>
                <a:ext uri="{FF2B5EF4-FFF2-40B4-BE49-F238E27FC236}">
                  <a16:creationId xmlns:a16="http://schemas.microsoft.com/office/drawing/2014/main" id="{7A2BC50D-E624-DA4C-BCD0-F523BB20E746}"/>
                </a:ext>
              </a:extLst>
            </p:cNvPr>
            <p:cNvSpPr txBox="1"/>
            <p:nvPr/>
          </p:nvSpPr>
          <p:spPr>
            <a:xfrm>
              <a:off x="6701086" y="1809717"/>
              <a:ext cx="1503373" cy="4154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lumMod val="50000"/>
                      <a:lumOff val="50000"/>
                    </a:prstClr>
                  </a:solidFill>
                  <a:effectLst/>
                  <a:uLnTx/>
                  <a:uFillTx/>
                  <a:latin typeface="+mn-lt"/>
                  <a:ea typeface="ＭＳ Ｐゴシック"/>
                </a:rPr>
                <a:t>Avoid endangering objects in environment.</a:t>
              </a:r>
            </a:p>
          </p:txBody>
        </p:sp>
        <p:sp>
          <p:nvSpPr>
            <p:cNvPr id="66" name="Rounded Rectangle 12">
              <a:extLst>
                <a:ext uri="{FF2B5EF4-FFF2-40B4-BE49-F238E27FC236}">
                  <a16:creationId xmlns:a16="http://schemas.microsoft.com/office/drawing/2014/main" id="{76DC7697-88F1-694B-AB9B-35F84FF0D2B6}"/>
                </a:ext>
              </a:extLst>
            </p:cNvPr>
            <p:cNvSpPr/>
            <p:nvPr/>
          </p:nvSpPr>
          <p:spPr bwMode="auto">
            <a:xfrm>
              <a:off x="8351461" y="2046044"/>
              <a:ext cx="1206890" cy="632821"/>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charset="0"/>
                  <a:ea typeface="ＭＳ Ｐゴシック"/>
                </a:rPr>
                <a:t>Ground Operators and UTM System</a:t>
              </a:r>
              <a:endParaRPr kumimoji="0" lang="en-US" sz="1000" b="1" i="0" u="none" strike="noStrike" kern="1200" cap="none" spc="0" normalizeH="0" baseline="0" noProof="0">
                <a:ln>
                  <a:noFill/>
                </a:ln>
                <a:solidFill>
                  <a:prstClr val="black"/>
                </a:solidFill>
                <a:effectLst/>
                <a:uLnTx/>
                <a:uFillTx/>
                <a:latin typeface="Arial" charset="0"/>
                <a:ea typeface="ＭＳ Ｐゴシック"/>
              </a:endParaRPr>
            </a:p>
          </p:txBody>
        </p:sp>
        <p:cxnSp>
          <p:nvCxnSpPr>
            <p:cNvPr id="67" name="Straight Arrow Connector 66">
              <a:extLst>
                <a:ext uri="{FF2B5EF4-FFF2-40B4-BE49-F238E27FC236}">
                  <a16:creationId xmlns:a16="http://schemas.microsoft.com/office/drawing/2014/main" id="{2276A685-8A2E-6A41-9C37-EC893D6AFCB7}"/>
                </a:ext>
              </a:extLst>
            </p:cNvPr>
            <p:cNvCxnSpPr>
              <a:cxnSpLocks/>
            </p:cNvCxnSpPr>
            <p:nvPr/>
          </p:nvCxnSpPr>
          <p:spPr bwMode="auto">
            <a:xfrm flipV="1">
              <a:off x="6244663" y="2376120"/>
              <a:ext cx="1996231" cy="577754"/>
            </a:xfrm>
            <a:prstGeom prst="straightConnector1">
              <a:avLst/>
            </a:prstGeom>
            <a:noFill/>
            <a:ln w="38100" cap="flat" cmpd="sng" algn="ctr">
              <a:solidFill>
                <a:schemeClr val="accent1">
                  <a:lumMod val="25000"/>
                </a:schemeClr>
              </a:solidFill>
              <a:prstDash val="solid"/>
              <a:round/>
              <a:headEnd type="none" w="med" len="med"/>
              <a:tailEnd type="triangle"/>
            </a:ln>
            <a:effectLst/>
          </p:spPr>
        </p:cxnSp>
        <p:sp>
          <p:nvSpPr>
            <p:cNvPr id="68" name="TextBox 67">
              <a:extLst>
                <a:ext uri="{FF2B5EF4-FFF2-40B4-BE49-F238E27FC236}">
                  <a16:creationId xmlns:a16="http://schemas.microsoft.com/office/drawing/2014/main" id="{F3DB340E-4BFC-6A47-AA1F-1F644F20FDC1}"/>
                </a:ext>
              </a:extLst>
            </p:cNvPr>
            <p:cNvSpPr txBox="1"/>
            <p:nvPr/>
          </p:nvSpPr>
          <p:spPr>
            <a:xfrm rot="20700000">
              <a:off x="6494899" y="2659838"/>
              <a:ext cx="1624573"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mn-lt"/>
                  <a:ea typeface="ＭＳ Ｐゴシック"/>
                </a:rPr>
                <a:t>C3 and Surveillance Requirements</a:t>
              </a:r>
            </a:p>
          </p:txBody>
        </p:sp>
      </p:grpSp>
      <p:sp>
        <p:nvSpPr>
          <p:cNvPr id="70" name="TextBox 69">
            <a:extLst>
              <a:ext uri="{FF2B5EF4-FFF2-40B4-BE49-F238E27FC236}">
                <a16:creationId xmlns:a16="http://schemas.microsoft.com/office/drawing/2014/main" id="{A0C215DA-6E72-CD42-BC96-6EF60291A596}"/>
              </a:ext>
            </a:extLst>
          </p:cNvPr>
          <p:cNvSpPr txBox="1"/>
          <p:nvPr/>
        </p:nvSpPr>
        <p:spPr>
          <a:xfrm>
            <a:off x="174145" y="1010094"/>
            <a:ext cx="4048571" cy="5390706"/>
          </a:xfrm>
          <a:prstGeom prst="rect">
            <a:avLst/>
          </a:prstGeom>
          <a:solidFill>
            <a:schemeClr val="tx2">
              <a:lumMod val="20000"/>
              <a:lumOff val="80000"/>
            </a:schemeClr>
          </a:solidFill>
          <a:ln>
            <a:solidFill>
              <a:schemeClr val="tx2"/>
            </a:solidFill>
          </a:ln>
          <a:scene3d>
            <a:camera prst="orthographicFront"/>
            <a:lightRig rig="threePt" dir="t"/>
          </a:scene3d>
          <a:sp3d>
            <a:bevelT prst="relaxedInset"/>
          </a:sp3d>
        </p:spPr>
        <p:txBody>
          <a:bodyPr wrap="square" rtlCol="0" anchor="ctr">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ＭＳ Ｐゴシック"/>
              </a:rPr>
              <a:t>Focused on autonomy requirements necessary for TLC 4 operations in urban environments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mn-lt"/>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ＭＳ Ｐゴシック"/>
              </a:rPr>
              <a:t>Urban operations challenges include: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ＭＳ Ｐゴシック"/>
              </a:rPr>
              <a:t>Navigation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ＭＳ Ｐゴシック"/>
              </a:rPr>
              <a:t>Communication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ＭＳ Ｐゴシック"/>
              </a:rPr>
              <a:t>Situation awareness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ＭＳ Ｐゴシック"/>
              </a:rPr>
              <a:t>Collision and Obstacle avoidance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ＭＳ Ｐゴシック"/>
              </a:rPr>
              <a:t>Vehicle reliability and health monitoring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ＭＳ Ｐゴシック"/>
              </a:rPr>
              <a:t>Risk management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mn-lt"/>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mn-lt"/>
                <a:ea typeface="ＭＳ Ｐゴシック"/>
              </a:rPr>
              <a:t>Conflict management mitigations must factor in constraints to be effective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mn-lt"/>
              <a:ea typeface="ＭＳ Ｐゴシック"/>
            </a:endParaRPr>
          </a:p>
        </p:txBody>
      </p:sp>
    </p:spTree>
    <p:extLst>
      <p:ext uri="{BB962C8B-B14F-4D97-AF65-F5344CB8AC3E}">
        <p14:creationId xmlns:p14="http://schemas.microsoft.com/office/powerpoint/2010/main" val="3946568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B45F0-9462-B847-BEFB-E69FEBFBCDC2}"/>
              </a:ext>
            </a:extLst>
          </p:cNvPr>
          <p:cNvSpPr>
            <a:spLocks noGrp="1"/>
          </p:cNvSpPr>
          <p:nvPr>
            <p:ph type="title"/>
          </p:nvPr>
        </p:nvSpPr>
        <p:spPr/>
        <p:txBody>
          <a:bodyPr/>
          <a:lstStyle/>
          <a:p>
            <a:r>
              <a:rPr lang="en-US" sz="2400"/>
              <a:t>Example Lessons Learned from NASA Testing</a:t>
            </a:r>
          </a:p>
        </p:txBody>
      </p:sp>
      <p:sp>
        <p:nvSpPr>
          <p:cNvPr id="4" name="Rectangle 3">
            <a:extLst>
              <a:ext uri="{FF2B5EF4-FFF2-40B4-BE49-F238E27FC236}">
                <a16:creationId xmlns:a16="http://schemas.microsoft.com/office/drawing/2014/main" id="{17179DA6-F472-DF4B-9686-5485446D53EA}"/>
              </a:ext>
            </a:extLst>
          </p:cNvPr>
          <p:cNvSpPr/>
          <p:nvPr/>
        </p:nvSpPr>
        <p:spPr>
          <a:xfrm>
            <a:off x="818708" y="868487"/>
            <a:ext cx="10972799" cy="563231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ＭＳ Ｐゴシック"/>
              </a:rPr>
              <a:t>Transponder-based Technology: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a:rPr>
              <a:t>ADS-B-in using a micro-ADS-B receiver and Flight Alarm (FLARM) have adequate performance to support for airborne sense and avoid sUAS to cooperative aircraft (e.g., general aviation)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a:rPr>
              <a:t>Low-power ADS-B also show promise for supporting sUAS  and general aviation deconfliction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a:ln>
                <a:noFill/>
              </a:ln>
              <a:solidFill>
                <a:srgbClr val="000000"/>
              </a:solidFill>
              <a:effectLst/>
              <a:uLnTx/>
              <a:uFillTx/>
              <a:latin typeface="Calibri" panose="020F0502020204030204" pitchFamily="34" charset="0"/>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ＭＳ Ｐゴシック"/>
              </a:rPr>
              <a:t>Conflict Resolution Algorithms: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a:rPr>
              <a:t>Algorithms included in ICAROUS provide well clear assurance for defined targets</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a:rPr>
              <a:t>Continuously translating targets</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a:rPr>
              <a:t>Dynamically maneuvering targets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ＭＳ Ｐゴシック"/>
              </a:rPr>
              <a:t>Multi-sensor Data Fusion: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a:rPr>
              <a:t>Best practices should be developed for sensor fusion to support effective airborne sense and avoid</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a:rPr>
              <a:t>Observations of ghost tracks, split tracks, and DAA mitigations to incorrect target can have implications on unexpected behavior that could lead to collisions.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ＭＳ Ｐゴシック"/>
              </a:rPr>
              <a:t>Non-Transponder-based Technology</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a:rPr>
              <a: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a:rPr>
              <a:t>Low-cost prototype airborne radars may be able to provide well clear assurance from GA and sUAS traffic but are susceptible to clutter and false targets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a:rPr>
              <a:t>Electro-optical systems from low-cost high-resolution cameras can support effective image object detection and collision avoidance within limited range.</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a:rPr>
              <a:t>While the performance is adequate and can support DAA with manned aircraft (visibility permitting) the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rPr>
              <a:t>SWaP</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ＭＳ Ｐゴシック"/>
              </a:rPr>
              <a:t> requirements were not as amenable for many sUAS platforms</a:t>
            </a:r>
          </a:p>
        </p:txBody>
      </p:sp>
    </p:spTree>
    <p:extLst>
      <p:ext uri="{BB962C8B-B14F-4D97-AF65-F5344CB8AC3E}">
        <p14:creationId xmlns:p14="http://schemas.microsoft.com/office/powerpoint/2010/main" val="4044104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8750300" y="1395726"/>
            <a:ext cx="3111500" cy="5104598"/>
          </a:xfrm>
          <a:prstGeom prst="roundRect">
            <a:avLst/>
          </a:prstGeom>
          <a:solidFill>
            <a:schemeClr val="accent1">
              <a:alpha val="38000"/>
            </a:schemeClr>
          </a:solidFill>
          <a:ln w="47625"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marL="0" marR="0" lvl="0" indent="0" algn="ctr" defTabSz="457200" rtl="0" eaLnBrk="1" fontAlgn="auto" latinLnBrk="0" hangingPunct="0">
              <a:lnSpc>
                <a:spcPct val="80000"/>
              </a:lnSpc>
              <a:spcBef>
                <a:spcPts val="5500"/>
              </a:spcBef>
              <a:spcAft>
                <a:spcPts val="0"/>
              </a:spcAft>
              <a:buClrTx/>
              <a:buSzTx/>
              <a:buFontTx/>
              <a:buNone/>
              <a:tabLst/>
              <a:defRPr/>
            </a:pPr>
            <a:endParaRPr kumimoji="0" lang="en-US" sz="5000" b="0" i="0" u="none" strike="noStrike" kern="1200" cap="none" spc="0" normalizeH="0" baseline="0" noProof="0">
              <a:ln>
                <a:noFill/>
              </a:ln>
              <a:solidFill>
                <a:srgbClr val="333333"/>
              </a:solidFill>
              <a:effectLst/>
              <a:uLnTx/>
              <a:uFillTx/>
              <a:latin typeface="+mn-lt"/>
              <a:ea typeface="ＭＳ Ｐゴシック"/>
              <a:cs typeface="+mn-cs"/>
              <a:sym typeface="Helvetica Neue Thin"/>
            </a:endParaRPr>
          </a:p>
        </p:txBody>
      </p:sp>
      <p:sp>
        <p:nvSpPr>
          <p:cNvPr id="25" name="Rectangle 24"/>
          <p:cNvSpPr/>
          <p:nvPr/>
        </p:nvSpPr>
        <p:spPr>
          <a:xfrm>
            <a:off x="278166" y="822504"/>
            <a:ext cx="3244505" cy="535531"/>
          </a:xfrm>
          <a:prstGeom prst="rect">
            <a:avLst/>
          </a:prstGeom>
        </p:spPr>
        <p:txBody>
          <a:bodyPr wrap="square">
            <a:spAutoFit/>
          </a:bodyPr>
          <a:lstStyle/>
          <a:p>
            <a:pPr marL="228600" marR="0" lvl="0" indent="0" algn="ctr" defTabSz="914400" rtl="0" eaLnBrk="1" fontAlgn="auto" latinLnBrk="0" hangingPunct="1">
              <a:lnSpc>
                <a:spcPct val="120000"/>
              </a:lnSpc>
              <a:spcBef>
                <a:spcPts val="1200"/>
              </a:spcBef>
              <a:spcAft>
                <a:spcPts val="1200"/>
              </a:spcAft>
              <a:buClrTx/>
              <a:buSzTx/>
              <a:buFontTx/>
              <a:buNone/>
              <a:tabLst/>
              <a:defRPr sz="2400"/>
            </a:pPr>
            <a:r>
              <a:rPr kumimoji="0" lang="en-US" sz="2400" b="1" i="0" u="none" strike="noStrike" kern="0" cap="none" spc="0" normalizeH="0" baseline="0" noProof="0">
                <a:ln>
                  <a:noFill/>
                </a:ln>
                <a:solidFill>
                  <a:prstClr val="black"/>
                </a:solidFill>
                <a:effectLst/>
                <a:uLnTx/>
                <a:uFillTx/>
                <a:latin typeface="+mn-lt"/>
                <a:ea typeface="ＭＳ Ｐゴシック"/>
                <a:cs typeface="Arial" panose="020B0604020202020204" pitchFamily="34" charset="0"/>
              </a:rPr>
              <a:t>Research Activities</a:t>
            </a:r>
          </a:p>
        </p:txBody>
      </p:sp>
      <p:sp>
        <p:nvSpPr>
          <p:cNvPr id="26" name="Rectangle 25"/>
          <p:cNvSpPr/>
          <p:nvPr/>
        </p:nvSpPr>
        <p:spPr>
          <a:xfrm>
            <a:off x="4535086" y="844272"/>
            <a:ext cx="3121828" cy="491994"/>
          </a:xfrm>
          <a:prstGeom prst="rect">
            <a:avLst/>
          </a:prstGeom>
        </p:spPr>
        <p:txBody>
          <a:bodyPr wrap="square">
            <a:spAutoFit/>
          </a:bodyPr>
          <a:lstStyle/>
          <a:p>
            <a:pPr marL="228600" marR="0" lvl="0" indent="0" algn="ctr" defTabSz="914400" rtl="0" eaLnBrk="1" fontAlgn="auto" latinLnBrk="0" hangingPunct="1">
              <a:lnSpc>
                <a:spcPct val="120000"/>
              </a:lnSpc>
              <a:spcBef>
                <a:spcPts val="1200"/>
              </a:spcBef>
              <a:spcAft>
                <a:spcPts val="1200"/>
              </a:spcAft>
              <a:buClrTx/>
              <a:buSzTx/>
              <a:buFontTx/>
              <a:buNone/>
              <a:tabLst/>
              <a:defRPr sz="2400"/>
            </a:pPr>
            <a:r>
              <a:rPr kumimoji="0" lang="en-US" sz="2400" b="1" i="0" u="none" strike="noStrike" kern="0" cap="none" spc="0" normalizeH="0" baseline="0" noProof="0">
                <a:ln>
                  <a:noFill/>
                </a:ln>
                <a:solidFill>
                  <a:prstClr val="black"/>
                </a:solidFill>
                <a:effectLst/>
                <a:uLnTx/>
                <a:uFillTx/>
                <a:latin typeface="+mn-lt"/>
                <a:ea typeface="ＭＳ Ｐゴシック"/>
                <a:cs typeface="Arial" panose="020B0604020202020204" pitchFamily="34" charset="0"/>
              </a:rPr>
              <a:t>Products</a:t>
            </a:r>
          </a:p>
        </p:txBody>
      </p:sp>
      <p:sp>
        <p:nvSpPr>
          <p:cNvPr id="27" name="Rectangle 26"/>
          <p:cNvSpPr/>
          <p:nvPr/>
        </p:nvSpPr>
        <p:spPr>
          <a:xfrm>
            <a:off x="8547100" y="844272"/>
            <a:ext cx="3111500" cy="491994"/>
          </a:xfrm>
          <a:prstGeom prst="rect">
            <a:avLst/>
          </a:prstGeom>
        </p:spPr>
        <p:txBody>
          <a:bodyPr wrap="square">
            <a:spAutoFit/>
          </a:bodyPr>
          <a:lstStyle/>
          <a:p>
            <a:pPr marL="228600" marR="0" lvl="0" indent="0" algn="ctr" defTabSz="914400" rtl="0" eaLnBrk="1" fontAlgn="auto" latinLnBrk="0" hangingPunct="1">
              <a:lnSpc>
                <a:spcPct val="120000"/>
              </a:lnSpc>
              <a:spcBef>
                <a:spcPts val="1200"/>
              </a:spcBef>
              <a:spcAft>
                <a:spcPts val="1200"/>
              </a:spcAft>
              <a:buClrTx/>
              <a:buSzTx/>
              <a:buFontTx/>
              <a:buNone/>
              <a:tabLst/>
              <a:defRPr sz="2400"/>
            </a:pPr>
            <a:r>
              <a:rPr kumimoji="0" lang="en-US" sz="2400" b="1" i="0" u="none" strike="noStrike" kern="0" cap="none" spc="0" normalizeH="0" baseline="0" noProof="0">
                <a:ln>
                  <a:noFill/>
                </a:ln>
                <a:solidFill>
                  <a:prstClr val="black"/>
                </a:solidFill>
                <a:effectLst/>
                <a:uLnTx/>
                <a:uFillTx/>
                <a:latin typeface="+mn-lt"/>
                <a:ea typeface="ＭＳ Ｐゴシック"/>
                <a:cs typeface="Arial" panose="020B0604020202020204" pitchFamily="34" charset="0"/>
              </a:rPr>
              <a:t>Outcomes</a:t>
            </a:r>
          </a:p>
        </p:txBody>
      </p:sp>
      <p:sp>
        <p:nvSpPr>
          <p:cNvPr id="23" name="Freeform 22"/>
          <p:cNvSpPr/>
          <p:nvPr/>
        </p:nvSpPr>
        <p:spPr>
          <a:xfrm>
            <a:off x="4549075" y="1411803"/>
            <a:ext cx="4201225" cy="5088520"/>
          </a:xfrm>
          <a:custGeom>
            <a:avLst/>
            <a:gdLst>
              <a:gd name="connsiteX0" fmla="*/ 518594 w 4201225"/>
              <a:gd name="connsiteY0" fmla="*/ 0 h 5547786"/>
              <a:gd name="connsiteX1" fmla="*/ 2592906 w 4201225"/>
              <a:gd name="connsiteY1" fmla="*/ 0 h 5547786"/>
              <a:gd name="connsiteX2" fmla="*/ 3100964 w 4201225"/>
              <a:gd name="connsiteY2" fmla="*/ 414079 h 5547786"/>
              <a:gd name="connsiteX3" fmla="*/ 3101808 w 4201225"/>
              <a:gd name="connsiteY3" fmla="*/ 422453 h 5547786"/>
              <a:gd name="connsiteX4" fmla="*/ 3724136 w 4201225"/>
              <a:gd name="connsiteY4" fmla="*/ 2568028 h 5547786"/>
              <a:gd name="connsiteX5" fmla="*/ 3949095 w 4201225"/>
              <a:gd name="connsiteY5" fmla="*/ 2568028 h 5547786"/>
              <a:gd name="connsiteX6" fmla="*/ 3949095 w 4201225"/>
              <a:gd name="connsiteY6" fmla="*/ 2351256 h 5547786"/>
              <a:gd name="connsiteX7" fmla="*/ 4201225 w 4201225"/>
              <a:gd name="connsiteY7" fmla="*/ 2784799 h 5547786"/>
              <a:gd name="connsiteX8" fmla="*/ 3949095 w 4201225"/>
              <a:gd name="connsiteY8" fmla="*/ 3218342 h 5547786"/>
              <a:gd name="connsiteX9" fmla="*/ 3949095 w 4201225"/>
              <a:gd name="connsiteY9" fmla="*/ 3001571 h 5547786"/>
              <a:gd name="connsiteX10" fmla="*/ 3724136 w 4201225"/>
              <a:gd name="connsiteY10" fmla="*/ 3001571 h 5547786"/>
              <a:gd name="connsiteX11" fmla="*/ 3096325 w 4201225"/>
              <a:gd name="connsiteY11" fmla="*/ 5166049 h 5547786"/>
              <a:gd name="connsiteX12" fmla="*/ 3096325 w 4201225"/>
              <a:gd name="connsiteY12" fmla="*/ 5148652 h 5547786"/>
              <a:gd name="connsiteX13" fmla="*/ 3070747 w 4201225"/>
              <a:gd name="connsiteY13" fmla="*/ 5231053 h 5547786"/>
              <a:gd name="connsiteX14" fmla="*/ 2592906 w 4201225"/>
              <a:gd name="connsiteY14" fmla="*/ 5547786 h 5547786"/>
              <a:gd name="connsiteX15" fmla="*/ 518594 w 4201225"/>
              <a:gd name="connsiteY15" fmla="*/ 5547786 h 5547786"/>
              <a:gd name="connsiteX16" fmla="*/ 0 w 4201225"/>
              <a:gd name="connsiteY16" fmla="*/ 5029192 h 5547786"/>
              <a:gd name="connsiteX17" fmla="*/ 0 w 4201225"/>
              <a:gd name="connsiteY17" fmla="*/ 518594 h 5547786"/>
              <a:gd name="connsiteX18" fmla="*/ 518594 w 4201225"/>
              <a:gd name="connsiteY18" fmla="*/ 0 h 5547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01225" h="5547786">
                <a:moveTo>
                  <a:pt x="518594" y="0"/>
                </a:moveTo>
                <a:lnTo>
                  <a:pt x="2592906" y="0"/>
                </a:lnTo>
                <a:cubicBezTo>
                  <a:pt x="2843517" y="0"/>
                  <a:pt x="3052607" y="177764"/>
                  <a:pt x="3100964" y="414079"/>
                </a:cubicBezTo>
                <a:lnTo>
                  <a:pt x="3101808" y="422453"/>
                </a:lnTo>
                <a:lnTo>
                  <a:pt x="3724136" y="2568028"/>
                </a:lnTo>
                <a:lnTo>
                  <a:pt x="3949095" y="2568028"/>
                </a:lnTo>
                <a:lnTo>
                  <a:pt x="3949095" y="2351256"/>
                </a:lnTo>
                <a:lnTo>
                  <a:pt x="4201225" y="2784799"/>
                </a:lnTo>
                <a:lnTo>
                  <a:pt x="3949095" y="3218342"/>
                </a:lnTo>
                <a:lnTo>
                  <a:pt x="3949095" y="3001571"/>
                </a:lnTo>
                <a:lnTo>
                  <a:pt x="3724136" y="3001571"/>
                </a:lnTo>
                <a:lnTo>
                  <a:pt x="3096325" y="5166049"/>
                </a:lnTo>
                <a:lnTo>
                  <a:pt x="3096325" y="5148652"/>
                </a:lnTo>
                <a:lnTo>
                  <a:pt x="3070747" y="5231053"/>
                </a:lnTo>
                <a:cubicBezTo>
                  <a:pt x="2992020" y="5417184"/>
                  <a:pt x="2807715" y="5547786"/>
                  <a:pt x="2592906" y="5547786"/>
                </a:cubicBezTo>
                <a:lnTo>
                  <a:pt x="518594" y="5547786"/>
                </a:lnTo>
                <a:cubicBezTo>
                  <a:pt x="232182" y="5547786"/>
                  <a:pt x="0" y="5315604"/>
                  <a:pt x="0" y="5029192"/>
                </a:cubicBezTo>
                <a:lnTo>
                  <a:pt x="0" y="518594"/>
                </a:lnTo>
                <a:cubicBezTo>
                  <a:pt x="0" y="232182"/>
                  <a:pt x="232182" y="0"/>
                  <a:pt x="518594" y="0"/>
                </a:cubicBezTo>
                <a:close/>
              </a:path>
            </a:pathLst>
          </a:custGeom>
          <a:solidFill>
            <a:srgbClr val="00B050">
              <a:alpha val="28000"/>
            </a:srgbClr>
          </a:solidFill>
          <a:ln w="47625"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marL="0" marR="0" lvl="0" indent="0" algn="ctr" defTabSz="457200" rtl="0" eaLnBrk="1" fontAlgn="auto" latinLnBrk="0" hangingPunct="0">
              <a:lnSpc>
                <a:spcPct val="80000"/>
              </a:lnSpc>
              <a:spcBef>
                <a:spcPts val="5500"/>
              </a:spcBef>
              <a:spcAft>
                <a:spcPts val="0"/>
              </a:spcAft>
              <a:buClrTx/>
              <a:buSzTx/>
              <a:buFontTx/>
              <a:buNone/>
              <a:tabLst/>
              <a:defRPr/>
            </a:pPr>
            <a:endParaRPr kumimoji="0" lang="en-US" sz="5000" b="0" i="0" u="none" strike="noStrike" kern="1200" cap="none" spc="0" normalizeH="0" baseline="0" noProof="0">
              <a:ln>
                <a:noFill/>
              </a:ln>
              <a:solidFill>
                <a:srgbClr val="333333"/>
              </a:solidFill>
              <a:effectLst/>
              <a:uLnTx/>
              <a:uFillTx/>
              <a:latin typeface="+mn-lt"/>
              <a:ea typeface="ＭＳ Ｐゴシック"/>
              <a:cs typeface="+mn-cs"/>
              <a:sym typeface="Helvetica Neue Thin"/>
            </a:endParaRPr>
          </a:p>
        </p:txBody>
      </p:sp>
      <p:sp>
        <p:nvSpPr>
          <p:cNvPr id="35" name="Rounded Rectangle 34"/>
          <p:cNvSpPr/>
          <p:nvPr/>
        </p:nvSpPr>
        <p:spPr>
          <a:xfrm>
            <a:off x="4771319" y="1611342"/>
            <a:ext cx="2774442" cy="272415"/>
          </a:xfrm>
          <a:prstGeom prst="roundRect">
            <a:avLst/>
          </a:prstGeom>
          <a:solidFill>
            <a:schemeClr val="accent4"/>
          </a:solid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mn-lt"/>
                <a:ea typeface="ＭＳ Ｐゴシック"/>
                <a:sym typeface="Helvetica Neue Thin"/>
              </a:rPr>
              <a:t>Software Prototypes</a:t>
            </a:r>
          </a:p>
        </p:txBody>
      </p:sp>
      <p:sp>
        <p:nvSpPr>
          <p:cNvPr id="36" name="Rounded Rectangle 35"/>
          <p:cNvSpPr/>
          <p:nvPr/>
        </p:nvSpPr>
        <p:spPr>
          <a:xfrm>
            <a:off x="4813512" y="2577528"/>
            <a:ext cx="2774442" cy="272415"/>
          </a:xfrm>
          <a:prstGeom prst="roundRect">
            <a:avLst/>
          </a:prstGeom>
          <a:solidFill>
            <a:schemeClr val="accent4"/>
          </a:solid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mn-lt"/>
                <a:ea typeface="ＭＳ Ｐゴシック"/>
                <a:sym typeface="Helvetica Neue Thin"/>
              </a:rPr>
              <a:t>ICDs and APIs</a:t>
            </a:r>
          </a:p>
        </p:txBody>
      </p:sp>
      <p:sp>
        <p:nvSpPr>
          <p:cNvPr id="37" name="Rounded Rectangle 36"/>
          <p:cNvSpPr/>
          <p:nvPr/>
        </p:nvSpPr>
        <p:spPr>
          <a:xfrm>
            <a:off x="4813512" y="3770951"/>
            <a:ext cx="2774442" cy="272415"/>
          </a:xfrm>
          <a:prstGeom prst="roundRect">
            <a:avLst/>
          </a:prstGeom>
          <a:solidFill>
            <a:schemeClr val="accent4"/>
          </a:solid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mn-lt"/>
                <a:ea typeface="ＭＳ Ｐゴシック"/>
                <a:sym typeface="Helvetica Neue Thin"/>
              </a:rPr>
              <a:t>Concept Documents</a:t>
            </a:r>
          </a:p>
        </p:txBody>
      </p:sp>
      <p:sp>
        <p:nvSpPr>
          <p:cNvPr id="38" name="Rounded Rectangle 37"/>
          <p:cNvSpPr/>
          <p:nvPr/>
        </p:nvSpPr>
        <p:spPr>
          <a:xfrm>
            <a:off x="4822210" y="5246658"/>
            <a:ext cx="2774442" cy="544830"/>
          </a:xfrm>
          <a:prstGeom prst="roundRect">
            <a:avLst/>
          </a:prstGeom>
          <a:solidFill>
            <a:schemeClr val="accent4"/>
          </a:solid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mn-lt"/>
                <a:ea typeface="ＭＳ Ｐゴシック"/>
                <a:sym typeface="Helvetica Neue Thin"/>
              </a:rPr>
              <a:t>Reference Technology Implementations</a:t>
            </a:r>
          </a:p>
        </p:txBody>
      </p:sp>
      <p:sp>
        <p:nvSpPr>
          <p:cNvPr id="54" name="Shape 79"/>
          <p:cNvSpPr/>
          <p:nvPr/>
        </p:nvSpPr>
        <p:spPr>
          <a:xfrm>
            <a:off x="4822210" y="1910812"/>
            <a:ext cx="3197730" cy="55663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2C87C7"/>
                </a:solidFill>
                <a:latin typeface="Helvetica Neue Light"/>
                <a:ea typeface="Helvetica Neue Light"/>
                <a:cs typeface="Helvetica Neue Light"/>
                <a:sym typeface="Helvetica Neue Light"/>
              </a:defRPr>
            </a:lvl1pPr>
          </a:lstStyle>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NASA USS</a:t>
            </a:r>
          </a:p>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UAS Operator Client</a:t>
            </a:r>
          </a:p>
        </p:txBody>
      </p:sp>
      <p:sp>
        <p:nvSpPr>
          <p:cNvPr id="55" name="Shape 79"/>
          <p:cNvSpPr/>
          <p:nvPr/>
        </p:nvSpPr>
        <p:spPr>
          <a:xfrm>
            <a:off x="4822210" y="2780022"/>
            <a:ext cx="3197730" cy="99624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2C87C7"/>
                </a:solidFill>
                <a:latin typeface="Helvetica Neue Light"/>
                <a:ea typeface="Helvetica Neue Light"/>
                <a:cs typeface="Helvetica Neue Light"/>
                <a:sym typeface="Helvetica Neue Light"/>
              </a:defRPr>
            </a:lvl1pPr>
          </a:lstStyle>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USS-USS Specification</a:t>
            </a:r>
          </a:p>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Weather and Surveillance SDSP ICD</a:t>
            </a:r>
          </a:p>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V2V Communication Specification</a:t>
            </a:r>
          </a:p>
        </p:txBody>
      </p:sp>
      <p:sp>
        <p:nvSpPr>
          <p:cNvPr id="57" name="Shape 79"/>
          <p:cNvSpPr/>
          <p:nvPr/>
        </p:nvSpPr>
        <p:spPr>
          <a:xfrm>
            <a:off x="4807751" y="4055979"/>
            <a:ext cx="3650061" cy="11644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2C87C7"/>
                </a:solidFill>
                <a:latin typeface="Helvetica Neue Light"/>
                <a:ea typeface="Helvetica Neue Light"/>
                <a:cs typeface="Helvetica Neue Light"/>
                <a:sym typeface="Helvetica Neue Light"/>
              </a:defRPr>
            </a:lvl1pPr>
          </a:lstStyle>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UTM CONOPS and Use Cases</a:t>
            </a:r>
          </a:p>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UTM Conflict Mitigation Model</a:t>
            </a:r>
          </a:p>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Hazard Identification and Analysis</a:t>
            </a:r>
          </a:p>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Requirements for Urban Operations</a:t>
            </a:r>
          </a:p>
        </p:txBody>
      </p:sp>
      <p:sp>
        <p:nvSpPr>
          <p:cNvPr id="58" name="Shape 79"/>
          <p:cNvSpPr/>
          <p:nvPr/>
        </p:nvSpPr>
        <p:spPr>
          <a:xfrm>
            <a:off x="4809535" y="5983805"/>
            <a:ext cx="2518384" cy="39062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2C87C7"/>
                </a:solidFill>
                <a:latin typeface="Helvetica Neue Light"/>
                <a:ea typeface="Helvetica Neue Light"/>
                <a:cs typeface="Helvetica Neue Light"/>
                <a:sym typeface="Helvetica Neue Light"/>
              </a:defRPr>
            </a:lvl1pPr>
          </a:lstStyle>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Integrated Detect and Avoid System</a:t>
            </a:r>
          </a:p>
        </p:txBody>
      </p:sp>
      <p:grpSp>
        <p:nvGrpSpPr>
          <p:cNvPr id="2" name="Group 1">
            <a:extLst>
              <a:ext uri="{FF2B5EF4-FFF2-40B4-BE49-F238E27FC236}">
                <a16:creationId xmlns:a16="http://schemas.microsoft.com/office/drawing/2014/main" id="{107F2778-ACD3-4142-A3AB-E3FD2A738146}"/>
              </a:ext>
            </a:extLst>
          </p:cNvPr>
          <p:cNvGrpSpPr/>
          <p:nvPr/>
        </p:nvGrpSpPr>
        <p:grpSpPr>
          <a:xfrm>
            <a:off x="347850" y="1412150"/>
            <a:ext cx="4201225" cy="5088520"/>
            <a:chOff x="347850" y="1062212"/>
            <a:chExt cx="4201225" cy="5088520"/>
          </a:xfrm>
        </p:grpSpPr>
        <p:sp>
          <p:nvSpPr>
            <p:cNvPr id="24" name="Freeform 23"/>
            <p:cNvSpPr/>
            <p:nvPr/>
          </p:nvSpPr>
          <p:spPr>
            <a:xfrm>
              <a:off x="347850" y="1062212"/>
              <a:ext cx="4201225" cy="5088520"/>
            </a:xfrm>
            <a:custGeom>
              <a:avLst/>
              <a:gdLst>
                <a:gd name="connsiteX0" fmla="*/ 518594 w 4201225"/>
                <a:gd name="connsiteY0" fmla="*/ 0 h 5547786"/>
                <a:gd name="connsiteX1" fmla="*/ 2592906 w 4201225"/>
                <a:gd name="connsiteY1" fmla="*/ 0 h 5547786"/>
                <a:gd name="connsiteX2" fmla="*/ 3100964 w 4201225"/>
                <a:gd name="connsiteY2" fmla="*/ 414079 h 5547786"/>
                <a:gd name="connsiteX3" fmla="*/ 3101808 w 4201225"/>
                <a:gd name="connsiteY3" fmla="*/ 422453 h 5547786"/>
                <a:gd name="connsiteX4" fmla="*/ 3724136 w 4201225"/>
                <a:gd name="connsiteY4" fmla="*/ 2568028 h 5547786"/>
                <a:gd name="connsiteX5" fmla="*/ 3949095 w 4201225"/>
                <a:gd name="connsiteY5" fmla="*/ 2568028 h 5547786"/>
                <a:gd name="connsiteX6" fmla="*/ 3949095 w 4201225"/>
                <a:gd name="connsiteY6" fmla="*/ 2351256 h 5547786"/>
                <a:gd name="connsiteX7" fmla="*/ 4201225 w 4201225"/>
                <a:gd name="connsiteY7" fmla="*/ 2784799 h 5547786"/>
                <a:gd name="connsiteX8" fmla="*/ 3949095 w 4201225"/>
                <a:gd name="connsiteY8" fmla="*/ 3218342 h 5547786"/>
                <a:gd name="connsiteX9" fmla="*/ 3949095 w 4201225"/>
                <a:gd name="connsiteY9" fmla="*/ 3001571 h 5547786"/>
                <a:gd name="connsiteX10" fmla="*/ 3724136 w 4201225"/>
                <a:gd name="connsiteY10" fmla="*/ 3001571 h 5547786"/>
                <a:gd name="connsiteX11" fmla="*/ 3096325 w 4201225"/>
                <a:gd name="connsiteY11" fmla="*/ 5166049 h 5547786"/>
                <a:gd name="connsiteX12" fmla="*/ 3096325 w 4201225"/>
                <a:gd name="connsiteY12" fmla="*/ 5148652 h 5547786"/>
                <a:gd name="connsiteX13" fmla="*/ 3070747 w 4201225"/>
                <a:gd name="connsiteY13" fmla="*/ 5231053 h 5547786"/>
                <a:gd name="connsiteX14" fmla="*/ 2592906 w 4201225"/>
                <a:gd name="connsiteY14" fmla="*/ 5547786 h 5547786"/>
                <a:gd name="connsiteX15" fmla="*/ 518594 w 4201225"/>
                <a:gd name="connsiteY15" fmla="*/ 5547786 h 5547786"/>
                <a:gd name="connsiteX16" fmla="*/ 0 w 4201225"/>
                <a:gd name="connsiteY16" fmla="*/ 5029192 h 5547786"/>
                <a:gd name="connsiteX17" fmla="*/ 0 w 4201225"/>
                <a:gd name="connsiteY17" fmla="*/ 518594 h 5547786"/>
                <a:gd name="connsiteX18" fmla="*/ 518594 w 4201225"/>
                <a:gd name="connsiteY18" fmla="*/ 0 h 5547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01225" h="5547786">
                  <a:moveTo>
                    <a:pt x="518594" y="0"/>
                  </a:moveTo>
                  <a:lnTo>
                    <a:pt x="2592906" y="0"/>
                  </a:lnTo>
                  <a:cubicBezTo>
                    <a:pt x="2843517" y="0"/>
                    <a:pt x="3052607" y="177764"/>
                    <a:pt x="3100964" y="414079"/>
                  </a:cubicBezTo>
                  <a:lnTo>
                    <a:pt x="3101808" y="422453"/>
                  </a:lnTo>
                  <a:lnTo>
                    <a:pt x="3724136" y="2568028"/>
                  </a:lnTo>
                  <a:lnTo>
                    <a:pt x="3949095" y="2568028"/>
                  </a:lnTo>
                  <a:lnTo>
                    <a:pt x="3949095" y="2351256"/>
                  </a:lnTo>
                  <a:lnTo>
                    <a:pt x="4201225" y="2784799"/>
                  </a:lnTo>
                  <a:lnTo>
                    <a:pt x="3949095" y="3218342"/>
                  </a:lnTo>
                  <a:lnTo>
                    <a:pt x="3949095" y="3001571"/>
                  </a:lnTo>
                  <a:lnTo>
                    <a:pt x="3724136" y="3001571"/>
                  </a:lnTo>
                  <a:lnTo>
                    <a:pt x="3096325" y="5166049"/>
                  </a:lnTo>
                  <a:lnTo>
                    <a:pt x="3096325" y="5148652"/>
                  </a:lnTo>
                  <a:lnTo>
                    <a:pt x="3070747" y="5231053"/>
                  </a:lnTo>
                  <a:cubicBezTo>
                    <a:pt x="2992020" y="5417184"/>
                    <a:pt x="2807715" y="5547786"/>
                    <a:pt x="2592906" y="5547786"/>
                  </a:cubicBezTo>
                  <a:lnTo>
                    <a:pt x="518594" y="5547786"/>
                  </a:lnTo>
                  <a:cubicBezTo>
                    <a:pt x="232182" y="5547786"/>
                    <a:pt x="0" y="5315604"/>
                    <a:pt x="0" y="5029192"/>
                  </a:cubicBezTo>
                  <a:lnTo>
                    <a:pt x="0" y="518594"/>
                  </a:lnTo>
                  <a:cubicBezTo>
                    <a:pt x="0" y="232182"/>
                    <a:pt x="232182" y="0"/>
                    <a:pt x="518594" y="0"/>
                  </a:cubicBezTo>
                  <a:close/>
                </a:path>
              </a:pathLst>
            </a:custGeom>
            <a:solidFill>
              <a:schemeClr val="tx2">
                <a:alpha val="11000"/>
              </a:schemeClr>
            </a:solidFill>
            <a:ln w="47625"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marL="0" marR="0" lvl="0" indent="0" algn="ctr" defTabSz="457200" rtl="0" eaLnBrk="1" fontAlgn="auto" latinLnBrk="0" hangingPunct="0">
                <a:lnSpc>
                  <a:spcPct val="80000"/>
                </a:lnSpc>
                <a:spcBef>
                  <a:spcPts val="5500"/>
                </a:spcBef>
                <a:spcAft>
                  <a:spcPts val="0"/>
                </a:spcAft>
                <a:buClrTx/>
                <a:buSzTx/>
                <a:buFontTx/>
                <a:buNone/>
                <a:tabLst/>
                <a:defRPr/>
              </a:pPr>
              <a:endParaRPr kumimoji="0" lang="en-US" sz="5000" b="0" i="0" u="none" strike="noStrike" kern="1200" cap="none" spc="0" normalizeH="0" baseline="0" noProof="0">
                <a:ln>
                  <a:noFill/>
                </a:ln>
                <a:solidFill>
                  <a:srgbClr val="333333"/>
                </a:solidFill>
                <a:effectLst/>
                <a:uLnTx/>
                <a:uFillTx/>
                <a:latin typeface="+mn-lt"/>
                <a:ea typeface="ＭＳ Ｐゴシック"/>
                <a:cs typeface="+mn-cs"/>
                <a:sym typeface="Helvetica Neue Thin"/>
              </a:endParaRPr>
            </a:p>
          </p:txBody>
        </p:sp>
        <p:sp>
          <p:nvSpPr>
            <p:cNvPr id="31" name="Rounded Rectangle 30"/>
            <p:cNvSpPr/>
            <p:nvPr/>
          </p:nvSpPr>
          <p:spPr>
            <a:xfrm>
              <a:off x="542731" y="1189511"/>
              <a:ext cx="2581467" cy="544830"/>
            </a:xfrm>
            <a:prstGeom prst="roundRect">
              <a:avLst/>
            </a:prstGeom>
            <a:solidFill>
              <a:schemeClr val="accent4"/>
            </a:solid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mn-lt"/>
                  <a:ea typeface="ＭＳ Ｐゴシック"/>
                  <a:sym typeface="Helvetica Neue Thin"/>
                </a:rPr>
                <a:t>Research Transition Team Working Groups</a:t>
              </a:r>
            </a:p>
          </p:txBody>
        </p:sp>
        <p:sp>
          <p:nvSpPr>
            <p:cNvPr id="32" name="Rounded Rectangle 31"/>
            <p:cNvSpPr/>
            <p:nvPr/>
          </p:nvSpPr>
          <p:spPr>
            <a:xfrm>
              <a:off x="542731" y="2130020"/>
              <a:ext cx="2581467" cy="544830"/>
            </a:xfrm>
            <a:prstGeom prst="roundRect">
              <a:avLst/>
            </a:prstGeom>
            <a:solidFill>
              <a:schemeClr val="accent4"/>
            </a:solid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mn-lt"/>
                  <a:ea typeface="ＭＳ Ｐゴシック"/>
                  <a:sym typeface="Helvetica Neue Thin"/>
                </a:rPr>
                <a:t>Concept and Software Development</a:t>
              </a:r>
            </a:p>
          </p:txBody>
        </p:sp>
        <p:sp>
          <p:nvSpPr>
            <p:cNvPr id="33" name="Rounded Rectangle 32"/>
            <p:cNvSpPr/>
            <p:nvPr/>
          </p:nvSpPr>
          <p:spPr>
            <a:xfrm>
              <a:off x="556693" y="5165994"/>
              <a:ext cx="2687452" cy="544830"/>
            </a:xfrm>
            <a:prstGeom prst="roundRect">
              <a:avLst/>
            </a:prstGeom>
            <a:solidFill>
              <a:schemeClr val="accent4"/>
            </a:solid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mn-lt"/>
                  <a:ea typeface="ＭＳ Ｐゴシック"/>
                  <a:sym typeface="Helvetica Neue Thin"/>
                </a:rPr>
                <a:t>Simulation and Analysis</a:t>
              </a:r>
            </a:p>
          </p:txBody>
        </p:sp>
        <p:sp>
          <p:nvSpPr>
            <p:cNvPr id="34" name="Rounded Rectangle 33"/>
            <p:cNvSpPr/>
            <p:nvPr/>
          </p:nvSpPr>
          <p:spPr>
            <a:xfrm>
              <a:off x="540615" y="3933463"/>
              <a:ext cx="2689568" cy="544830"/>
            </a:xfrm>
            <a:prstGeom prst="roundRect">
              <a:avLst/>
            </a:prstGeom>
            <a:solidFill>
              <a:schemeClr val="accent4"/>
            </a:solid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mn-lt"/>
                  <a:ea typeface="ＭＳ Ｐゴシック"/>
                  <a:sym typeface="Helvetica Neue Thin"/>
                </a:rPr>
                <a:t>Field Testing and Technology Evaluation</a:t>
              </a:r>
            </a:p>
          </p:txBody>
        </p:sp>
        <p:sp>
          <p:nvSpPr>
            <p:cNvPr id="51" name="Shape 79"/>
            <p:cNvSpPr/>
            <p:nvPr/>
          </p:nvSpPr>
          <p:spPr>
            <a:xfrm>
              <a:off x="556693" y="1715446"/>
              <a:ext cx="2912986" cy="3246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2C87C7"/>
                  </a:solidFill>
                  <a:latin typeface="Helvetica Neue Light"/>
                  <a:ea typeface="Helvetica Neue Light"/>
                  <a:cs typeface="Helvetica Neue Light"/>
                  <a:sym typeface="Helvetica Neue Light"/>
                </a:defRPr>
              </a:lvl1pPr>
            </a:lstStyle>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dirty="0">
                  <a:ln>
                    <a:noFill/>
                  </a:ln>
                  <a:solidFill>
                    <a:srgbClr val="DCDEE0">
                      <a:lumMod val="10000"/>
                    </a:srgbClr>
                  </a:solidFill>
                  <a:effectLst/>
                  <a:uLnTx/>
                  <a:uFillTx/>
                  <a:latin typeface="Helvetica Neue Light"/>
                  <a:ea typeface="Helvetica Neue Light"/>
                  <a:sym typeface="Helvetica Neue Light"/>
                </a:rPr>
                <a:t>Sense and Avoid</a:t>
              </a:r>
            </a:p>
          </p:txBody>
        </p:sp>
        <p:sp>
          <p:nvSpPr>
            <p:cNvPr id="52" name="Shape 79"/>
            <p:cNvSpPr/>
            <p:nvPr/>
          </p:nvSpPr>
          <p:spPr>
            <a:xfrm>
              <a:off x="532501" y="2587200"/>
              <a:ext cx="3432370" cy="13745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2C87C7"/>
                  </a:solidFill>
                  <a:latin typeface="Helvetica Neue Light"/>
                  <a:ea typeface="Helvetica Neue Light"/>
                  <a:cs typeface="Helvetica Neue Light"/>
                  <a:sym typeface="Helvetica Neue Light"/>
                </a:defRPr>
              </a:lvl1pPr>
            </a:lstStyle>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UAS Service Supplier</a:t>
              </a:r>
            </a:p>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Supplemental Data Service Providers</a:t>
              </a:r>
            </a:p>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UAS Operator Client</a:t>
              </a:r>
            </a:p>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DAA Reference Implementation</a:t>
              </a:r>
            </a:p>
          </p:txBody>
        </p:sp>
        <p:sp>
          <p:nvSpPr>
            <p:cNvPr id="53" name="Shape 79"/>
            <p:cNvSpPr/>
            <p:nvPr/>
          </p:nvSpPr>
          <p:spPr>
            <a:xfrm>
              <a:off x="556693" y="4581895"/>
              <a:ext cx="3053316" cy="46540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2C87C7"/>
                  </a:solidFill>
                  <a:latin typeface="Helvetica Neue Light"/>
                  <a:ea typeface="Helvetica Neue Light"/>
                  <a:cs typeface="Helvetica Neue Light"/>
                  <a:sym typeface="Helvetica Neue Light"/>
                </a:defRPr>
              </a:lvl1pPr>
            </a:lstStyle>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TCL Field Demonstrations</a:t>
              </a:r>
            </a:p>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Targeted Technology Evaluations</a:t>
              </a:r>
            </a:p>
          </p:txBody>
        </p:sp>
        <p:sp>
          <p:nvSpPr>
            <p:cNvPr id="59" name="Shape 79"/>
            <p:cNvSpPr/>
            <p:nvPr/>
          </p:nvSpPr>
          <p:spPr>
            <a:xfrm>
              <a:off x="556693" y="5710824"/>
              <a:ext cx="3053316" cy="43990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2C87C7"/>
                  </a:solidFill>
                  <a:latin typeface="Helvetica Neue Light"/>
                  <a:ea typeface="Helvetica Neue Light"/>
                  <a:cs typeface="Helvetica Neue Light"/>
                  <a:sym typeface="Helvetica Neue Light"/>
                </a:defRPr>
              </a:lvl1pPr>
            </a:lstStyle>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Urban Operations Studies</a:t>
              </a:r>
            </a:p>
          </p:txBody>
        </p:sp>
      </p:grpSp>
      <p:sp>
        <p:nvSpPr>
          <p:cNvPr id="41" name="Shape 79"/>
          <p:cNvSpPr/>
          <p:nvPr/>
        </p:nvSpPr>
        <p:spPr>
          <a:xfrm>
            <a:off x="8945184" y="1859632"/>
            <a:ext cx="2758310" cy="67477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2C87C7"/>
                </a:solidFill>
                <a:latin typeface="Helvetica Neue Light"/>
                <a:ea typeface="Helvetica Neue Light"/>
                <a:cs typeface="Helvetica Neue Light"/>
                <a:sym typeface="Helvetica Neue Light"/>
              </a:defRPr>
            </a:lvl1pPr>
          </a:lstStyle>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FAA-NASA UTM Pilot Project and Operational Evaluation</a:t>
            </a:r>
          </a:p>
        </p:txBody>
      </p:sp>
      <p:sp>
        <p:nvSpPr>
          <p:cNvPr id="42" name="Rounded Rectangle 41"/>
          <p:cNvSpPr/>
          <p:nvPr/>
        </p:nvSpPr>
        <p:spPr>
          <a:xfrm>
            <a:off x="8922030" y="1607099"/>
            <a:ext cx="2774442" cy="272415"/>
          </a:xfrm>
          <a:prstGeom prst="roundRect">
            <a:avLst/>
          </a:prstGeom>
          <a:solidFill>
            <a:schemeClr val="accent4"/>
          </a:solid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mn-lt"/>
                <a:ea typeface="ＭＳ Ｐゴシック"/>
                <a:sym typeface="Helvetica Neue Thin"/>
              </a:rPr>
              <a:t>Fielded Systems</a:t>
            </a:r>
          </a:p>
        </p:txBody>
      </p:sp>
      <p:sp>
        <p:nvSpPr>
          <p:cNvPr id="56" name="Rounded Rectangle 55"/>
          <p:cNvSpPr/>
          <p:nvPr/>
        </p:nvSpPr>
        <p:spPr>
          <a:xfrm>
            <a:off x="8884158" y="2577826"/>
            <a:ext cx="2774442" cy="272415"/>
          </a:xfrm>
          <a:prstGeom prst="roundRect">
            <a:avLst/>
          </a:prstGeom>
          <a:solidFill>
            <a:schemeClr val="accent4"/>
          </a:solid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mn-lt"/>
                <a:ea typeface="ＭＳ Ｐゴシック"/>
                <a:sym typeface="Helvetica Neue Thin"/>
              </a:rPr>
              <a:t>UAS Rule Making</a:t>
            </a:r>
          </a:p>
        </p:txBody>
      </p:sp>
      <p:sp>
        <p:nvSpPr>
          <p:cNvPr id="63" name="Shape 79"/>
          <p:cNvSpPr/>
          <p:nvPr/>
        </p:nvSpPr>
        <p:spPr>
          <a:xfrm>
            <a:off x="8926895" y="2908064"/>
            <a:ext cx="2758310" cy="36346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2C87C7"/>
                </a:solidFill>
                <a:latin typeface="Helvetica Neue Light"/>
                <a:ea typeface="Helvetica Neue Light"/>
                <a:cs typeface="Helvetica Neue Light"/>
                <a:sym typeface="Helvetica Neue Light"/>
              </a:defRPr>
            </a:lvl1pPr>
          </a:lstStyle>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dirty="0">
                <a:ln>
                  <a:noFill/>
                </a:ln>
                <a:solidFill>
                  <a:srgbClr val="DCDEE0">
                    <a:lumMod val="10000"/>
                  </a:srgbClr>
                </a:solidFill>
                <a:effectLst/>
                <a:uLnTx/>
                <a:uFillTx/>
                <a:latin typeface="Helvetica Neue Light"/>
                <a:ea typeface="Helvetica Neue Light"/>
                <a:sym typeface="Helvetica Neue Light"/>
              </a:rPr>
              <a:t>UTM Implementation Plan</a:t>
            </a:r>
          </a:p>
        </p:txBody>
      </p:sp>
      <p:sp>
        <p:nvSpPr>
          <p:cNvPr id="68" name="Rounded Rectangle 67"/>
          <p:cNvSpPr/>
          <p:nvPr/>
        </p:nvSpPr>
        <p:spPr>
          <a:xfrm>
            <a:off x="8899593" y="3417077"/>
            <a:ext cx="2774442" cy="544830"/>
          </a:xfrm>
          <a:prstGeom prst="roundRect">
            <a:avLst/>
          </a:prstGeom>
          <a:solidFill>
            <a:schemeClr val="accent4"/>
          </a:solid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mn-lt"/>
                <a:ea typeface="ＭＳ Ｐゴシック"/>
                <a:sym typeface="Helvetica Neue Thin"/>
              </a:rPr>
              <a:t>Industry Guidance and Standards</a:t>
            </a:r>
          </a:p>
        </p:txBody>
      </p:sp>
      <p:sp>
        <p:nvSpPr>
          <p:cNvPr id="69" name="Shape 79"/>
          <p:cNvSpPr/>
          <p:nvPr/>
        </p:nvSpPr>
        <p:spPr>
          <a:xfrm>
            <a:off x="8945184" y="4048736"/>
            <a:ext cx="2758310" cy="104292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2C87C7"/>
                </a:solidFill>
                <a:latin typeface="Helvetica Neue Light"/>
                <a:ea typeface="Helvetica Neue Light"/>
                <a:cs typeface="Helvetica Neue Light"/>
                <a:sym typeface="Helvetica Neue Light"/>
              </a:defRPr>
            </a:lvl1pPr>
          </a:lstStyle>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dirty="0">
                <a:ln>
                  <a:noFill/>
                </a:ln>
                <a:solidFill>
                  <a:srgbClr val="DCDEE0">
                    <a:lumMod val="10000"/>
                  </a:srgbClr>
                </a:solidFill>
                <a:effectLst/>
                <a:uLnTx/>
                <a:uFillTx/>
                <a:latin typeface="Helvetica Neue Light"/>
                <a:ea typeface="Helvetica Neue Light"/>
                <a:sym typeface="Helvetica Neue Light"/>
              </a:rPr>
              <a:t>ASTM DAA Standard</a:t>
            </a:r>
          </a:p>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dirty="0">
                <a:ln>
                  <a:noFill/>
                </a:ln>
                <a:solidFill>
                  <a:srgbClr val="DCDEE0">
                    <a:lumMod val="10000"/>
                  </a:srgbClr>
                </a:solidFill>
                <a:effectLst/>
                <a:uLnTx/>
                <a:uFillTx/>
                <a:latin typeface="Helvetica Neue Light"/>
                <a:ea typeface="Helvetica Neue Light"/>
                <a:sym typeface="Helvetica Neue Light"/>
              </a:rPr>
              <a:t>ASTM UTM Specification</a:t>
            </a:r>
          </a:p>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dirty="0">
                <a:ln>
                  <a:noFill/>
                </a:ln>
                <a:solidFill>
                  <a:srgbClr val="DCDEE0">
                    <a:lumMod val="10000"/>
                  </a:srgbClr>
                </a:solidFill>
                <a:effectLst/>
                <a:uLnTx/>
                <a:uFillTx/>
                <a:latin typeface="Helvetica Neue Light"/>
                <a:ea typeface="Helvetica Neue Light"/>
                <a:sym typeface="Helvetica Neue Light"/>
              </a:rPr>
              <a:t>ASTM Surveillance SDSP</a:t>
            </a:r>
          </a:p>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dirty="0">
                <a:ln>
                  <a:noFill/>
                </a:ln>
                <a:solidFill>
                  <a:srgbClr val="DCDEE0">
                    <a:lumMod val="10000"/>
                  </a:srgbClr>
                </a:solidFill>
                <a:effectLst/>
                <a:uLnTx/>
                <a:uFillTx/>
                <a:latin typeface="Helvetica Neue Light"/>
                <a:ea typeface="Helvetica Neue Light"/>
                <a:sym typeface="Helvetica Neue Light"/>
              </a:rPr>
              <a:t>IEEE V2V Specification</a:t>
            </a:r>
          </a:p>
        </p:txBody>
      </p:sp>
      <p:sp>
        <p:nvSpPr>
          <p:cNvPr id="72" name="Rounded Rectangle 71"/>
          <p:cNvSpPr/>
          <p:nvPr/>
        </p:nvSpPr>
        <p:spPr>
          <a:xfrm>
            <a:off x="8914200" y="5232164"/>
            <a:ext cx="2774442" cy="544830"/>
          </a:xfrm>
          <a:prstGeom prst="roundRect">
            <a:avLst/>
          </a:prstGeom>
          <a:solidFill>
            <a:schemeClr val="accent4"/>
          </a:solidFill>
          <a:ln w="1270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lvl="0" indent="0" algn="ctr" defTabSz="457200" rtl="0" eaLnBrk="1" fontAlgn="auto" latinLnBrk="0" hangingPunct="0">
              <a:lnSpc>
                <a:spcPct val="8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mn-lt"/>
                <a:ea typeface="ＭＳ Ｐゴシック"/>
                <a:sym typeface="Helvetica Neue Thin"/>
              </a:rPr>
              <a:t>International Harmonization</a:t>
            </a:r>
          </a:p>
        </p:txBody>
      </p:sp>
      <p:sp>
        <p:nvSpPr>
          <p:cNvPr id="73" name="Shape 79"/>
          <p:cNvSpPr/>
          <p:nvPr/>
        </p:nvSpPr>
        <p:spPr>
          <a:xfrm>
            <a:off x="8926895" y="5835438"/>
            <a:ext cx="2814060" cy="54483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10000"/>
              </a:lnSpc>
              <a:spcBef>
                <a:spcPts val="3000"/>
              </a:spcBef>
              <a:defRPr sz="2000">
                <a:solidFill>
                  <a:srgbClr val="2C87C7"/>
                </a:solidFill>
                <a:latin typeface="Helvetica Neue Light"/>
                <a:ea typeface="Helvetica Neue Light"/>
                <a:cs typeface="Helvetica Neue Light"/>
                <a:sym typeface="Helvetica Neue Light"/>
              </a:defRPr>
            </a:lvl1pPr>
          </a:lstStyle>
          <a:p>
            <a:pPr marL="285750" marR="0" lvl="0" indent="-285750" algn="l" defTabSz="584200" rtl="0" eaLnBrk="1" fontAlgn="auto" latinLnBrk="0" hangingPunct="0">
              <a:lnSpc>
                <a:spcPct val="110000"/>
              </a:lnSpc>
              <a:spcBef>
                <a:spcPts val="0"/>
              </a:spcBef>
              <a:spcAft>
                <a:spcPts val="0"/>
              </a:spcAft>
              <a:buClrTx/>
              <a:buSzTx/>
              <a:buFont typeface="Arial" charset="0"/>
              <a:buChar char="•"/>
              <a:tabLst/>
              <a:defRPr/>
            </a:pPr>
            <a:r>
              <a:rPr kumimoji="0" lang="en-US" sz="1400" b="0" i="0" u="none" strike="noStrike" kern="0" cap="none" spc="0" normalizeH="0" baseline="0" noProof="0">
                <a:ln>
                  <a:noFill/>
                </a:ln>
                <a:solidFill>
                  <a:srgbClr val="DCDEE0">
                    <a:lumMod val="10000"/>
                  </a:srgbClr>
                </a:solidFill>
                <a:effectLst/>
                <a:uLnTx/>
                <a:uFillTx/>
                <a:latin typeface="Helvetica Neue Light"/>
                <a:ea typeface="Helvetica Neue Light"/>
                <a:sym typeface="Helvetica Neue Light"/>
              </a:rPr>
              <a:t>JARUS Specific Operational Risk Assessment (e.g. UTM Annex)</a:t>
            </a:r>
          </a:p>
        </p:txBody>
      </p:sp>
      <p:sp>
        <p:nvSpPr>
          <p:cNvPr id="40" name="Title 1">
            <a:extLst>
              <a:ext uri="{FF2B5EF4-FFF2-40B4-BE49-F238E27FC236}">
                <a16:creationId xmlns:a16="http://schemas.microsoft.com/office/drawing/2014/main" id="{83093E6B-BEFC-B94C-8A23-8CB79B27B792}"/>
              </a:ext>
            </a:extLst>
          </p:cNvPr>
          <p:cNvSpPr txBox="1">
            <a:spLocks/>
          </p:cNvSpPr>
          <p:nvPr/>
        </p:nvSpPr>
        <p:spPr>
          <a:xfrm>
            <a:off x="582327" y="139312"/>
            <a:ext cx="10972800" cy="604839"/>
          </a:xfrm>
          <a:prstGeom prst="rect">
            <a:avLst/>
          </a:prstGeom>
        </p:spPr>
        <p:txBody>
          <a:bodyPr/>
          <a:lstStyle>
            <a:lvl1pPr algn="ctr" defTabSz="457189" rtl="0" eaLnBrk="1" fontAlgn="base" hangingPunct="1">
              <a:spcBef>
                <a:spcPct val="0"/>
              </a:spcBef>
              <a:spcAft>
                <a:spcPct val="0"/>
              </a:spcAft>
              <a:defRPr lang="en-US" sz="2800" b="1" kern="1200" dirty="0">
                <a:solidFill>
                  <a:srgbClr val="FFFFFF"/>
                </a:solidFill>
                <a:effectLst>
                  <a:outerShdw blurRad="114300" dist="88900" dir="2700000" algn="tl" rotWithShape="0">
                    <a:prstClr val="black">
                      <a:alpha val="75000"/>
                    </a:prstClr>
                  </a:outerShdw>
                </a:effectLst>
                <a:latin typeface="Arial" charset="0"/>
                <a:ea typeface="+mj-ea"/>
                <a:cs typeface="ＭＳ Ｐゴシック"/>
              </a:defRPr>
            </a:lvl1pPr>
            <a:lvl2pPr algn="ctr" defTabSz="457189"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189"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189"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189"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5pPr>
            <a:lvl6pPr marL="457189" algn="ctr" defTabSz="457189" rtl="0" eaLnBrk="1" fontAlgn="base" hangingPunct="1">
              <a:spcBef>
                <a:spcPct val="0"/>
              </a:spcBef>
              <a:spcAft>
                <a:spcPct val="0"/>
              </a:spcAft>
              <a:defRPr sz="4400">
                <a:solidFill>
                  <a:schemeClr val="tx1"/>
                </a:solidFill>
                <a:latin typeface="Calibri" pitchFamily="34" charset="0"/>
              </a:defRPr>
            </a:lvl6pPr>
            <a:lvl7pPr marL="914377" algn="ctr" defTabSz="457189" rtl="0" eaLnBrk="1" fontAlgn="base" hangingPunct="1">
              <a:spcBef>
                <a:spcPct val="0"/>
              </a:spcBef>
              <a:spcAft>
                <a:spcPct val="0"/>
              </a:spcAft>
              <a:defRPr sz="4400">
                <a:solidFill>
                  <a:schemeClr val="tx1"/>
                </a:solidFill>
                <a:latin typeface="Calibri" pitchFamily="34" charset="0"/>
              </a:defRPr>
            </a:lvl7pPr>
            <a:lvl8pPr marL="1371566" algn="ctr" defTabSz="457189" rtl="0" eaLnBrk="1" fontAlgn="base" hangingPunct="1">
              <a:spcBef>
                <a:spcPct val="0"/>
              </a:spcBef>
              <a:spcAft>
                <a:spcPct val="0"/>
              </a:spcAft>
              <a:defRPr sz="4400">
                <a:solidFill>
                  <a:schemeClr val="tx1"/>
                </a:solidFill>
                <a:latin typeface="Calibri" pitchFamily="34" charset="0"/>
              </a:defRPr>
            </a:lvl8pPr>
            <a:lvl9pPr marL="1828754" algn="ctr" defTabSz="457189" rtl="0" eaLnBrk="1" fontAlgn="base" hangingPunct="1">
              <a:spcBef>
                <a:spcPct val="0"/>
              </a:spcBef>
              <a:spcAft>
                <a:spcPct val="0"/>
              </a:spcAft>
              <a:defRPr sz="4400">
                <a:solidFill>
                  <a:schemeClr val="tx1"/>
                </a:solidFill>
                <a:latin typeface="Calibri" pitchFamily="34" charset="0"/>
              </a:defRPr>
            </a:lvl9pPr>
          </a:lstStyle>
          <a:p>
            <a:pPr marL="0" marR="0" lvl="0" indent="0" algn="ctr" defTabSz="457189"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FFFFFF"/>
                </a:solidFill>
                <a:effectLst>
                  <a:outerShdw blurRad="114300" dist="88900" dir="2700000" algn="tl" rotWithShape="0">
                    <a:prstClr val="black">
                      <a:alpha val="75000"/>
                    </a:prstClr>
                  </a:outerShdw>
                </a:effectLst>
                <a:uLnTx/>
                <a:uFillTx/>
                <a:latin typeface="Arial" charset="0"/>
                <a:ea typeface="ＭＳ Ｐゴシック"/>
              </a:rPr>
              <a:t>Summary and Impact Of Work</a:t>
            </a:r>
          </a:p>
        </p:txBody>
      </p:sp>
    </p:spTree>
    <p:extLst>
      <p:ext uri="{BB962C8B-B14F-4D97-AF65-F5344CB8AC3E}">
        <p14:creationId xmlns:p14="http://schemas.microsoft.com/office/powerpoint/2010/main" val="2803419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B45F0-9462-B847-BEFB-E69FEBFBCDC2}"/>
              </a:ext>
            </a:extLst>
          </p:cNvPr>
          <p:cNvSpPr>
            <a:spLocks noGrp="1"/>
          </p:cNvSpPr>
          <p:nvPr>
            <p:ph type="title"/>
          </p:nvPr>
        </p:nvSpPr>
        <p:spPr/>
        <p:txBody>
          <a:bodyPr/>
          <a:lstStyle/>
          <a:p>
            <a:r>
              <a:rPr lang="en-US" sz="2400" dirty="0"/>
              <a:t>Future Considerations</a:t>
            </a:r>
          </a:p>
        </p:txBody>
      </p:sp>
      <p:sp>
        <p:nvSpPr>
          <p:cNvPr id="3" name="TextBox 2">
            <a:extLst>
              <a:ext uri="{FF2B5EF4-FFF2-40B4-BE49-F238E27FC236}">
                <a16:creationId xmlns:a16="http://schemas.microsoft.com/office/drawing/2014/main" id="{88F3D965-673B-D04C-821D-24F924AE1F8F}"/>
              </a:ext>
            </a:extLst>
          </p:cNvPr>
          <p:cNvSpPr txBox="1"/>
          <p:nvPr/>
        </p:nvSpPr>
        <p:spPr>
          <a:xfrm>
            <a:off x="404150" y="986742"/>
            <a:ext cx="11402028" cy="533479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mn-lt"/>
                <a:ea typeface="ＭＳ Ｐゴシック"/>
              </a:rPr>
              <a:t>FAA and Industry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mn-lt"/>
                <a:ea typeface="ＭＳ Ｐゴシック"/>
              </a:rPr>
              <a:t>FAA BEYOND program will focus on BVLOS and DAA/UTM requirements</a:t>
            </a:r>
          </a:p>
          <a:p>
            <a:pPr marL="742950" marR="0" lvl="1"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mn-lt"/>
                <a:ea typeface="ＭＳ Ｐゴシック"/>
              </a:rPr>
              <a:t>Conflict management topics will be further developed in UTM Implementation plan and updates to the UTM CONOPS</a:t>
            </a:r>
          </a:p>
          <a:p>
            <a:pPr marL="742950" marR="0" lvl="1"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mn-lt"/>
                <a:ea typeface="ＭＳ Ｐゴシック"/>
              </a:rPr>
              <a:t>ASTM and IEEE standards (UTM, DAA, Surveillance SDSP, V2V, etc.) will continue to evolve to consider interoperability between conflict management systems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1" i="0" u="none" strike="noStrike" kern="1200" cap="none" spc="0" normalizeH="0" baseline="0" noProof="0" dirty="0">
              <a:ln>
                <a:noFill/>
              </a:ln>
              <a:solidFill>
                <a:prstClr val="black"/>
              </a:solidFill>
              <a:effectLst/>
              <a:uLnTx/>
              <a:uFillTx/>
              <a:latin typeface="+mn-lt"/>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mn-lt"/>
                <a:ea typeface="ＭＳ Ｐゴシック"/>
              </a:rPr>
              <a:t>NASA</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mn-lt"/>
                <a:ea typeface="ＭＳ Ｐゴシック"/>
              </a:rPr>
              <a:t>Advanced Air Mobility High Density Vertiport Subproject </a:t>
            </a:r>
            <a:r>
              <a:rPr kumimoji="0" lang="en-US" sz="2000" b="0" i="0" u="none" strike="noStrike" kern="1200" cap="none" spc="0" normalizeH="0" baseline="0" noProof="0" dirty="0">
                <a:ln>
                  <a:noFill/>
                </a:ln>
                <a:solidFill>
                  <a:prstClr val="black"/>
                </a:solidFill>
                <a:effectLst/>
                <a:uLnTx/>
                <a:uFillTx/>
                <a:latin typeface="+mn-lt"/>
                <a:ea typeface="ＭＳ Ｐゴシック"/>
              </a:rPr>
              <a:t>– conflict management near vertiport operations</a:t>
            </a:r>
          </a:p>
          <a:p>
            <a:pPr marL="742950" marR="0" lvl="1"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mn-lt"/>
                <a:ea typeface="ＭＳ Ｐゴシック"/>
              </a:rPr>
              <a:t>Scalable Traffic management for Emergency Response (</a:t>
            </a:r>
            <a:r>
              <a:rPr kumimoji="0" lang="en-US" sz="2000" b="1" i="0" u="none" strike="noStrike" kern="1200" cap="none" spc="0" normalizeH="0" baseline="0" noProof="0" dirty="0" err="1">
                <a:ln>
                  <a:noFill/>
                </a:ln>
                <a:solidFill>
                  <a:prstClr val="black"/>
                </a:solidFill>
                <a:effectLst/>
                <a:uLnTx/>
                <a:uFillTx/>
                <a:latin typeface="+mn-lt"/>
                <a:ea typeface="ＭＳ Ｐゴシック"/>
              </a:rPr>
              <a:t>STEReO</a:t>
            </a:r>
            <a:r>
              <a:rPr kumimoji="0" lang="en-US" sz="2000" b="1" i="0" u="none" strike="noStrike" kern="1200" cap="none" spc="0" normalizeH="0" baseline="0" noProof="0" dirty="0">
                <a:ln>
                  <a:noFill/>
                </a:ln>
                <a:solidFill>
                  <a:prstClr val="black"/>
                </a:solidFill>
                <a:effectLst/>
                <a:uLnTx/>
                <a:uFillTx/>
                <a:latin typeface="+mn-lt"/>
                <a:ea typeface="ＭＳ Ｐゴシック"/>
              </a:rPr>
              <a:t>) – </a:t>
            </a:r>
            <a:r>
              <a:rPr kumimoji="0" lang="en-US" sz="2000" b="0" i="0" u="none" strike="noStrike" kern="1200" cap="none" spc="0" normalizeH="0" baseline="0" noProof="0" dirty="0">
                <a:ln>
                  <a:noFill/>
                </a:ln>
                <a:solidFill>
                  <a:prstClr val="black"/>
                </a:solidFill>
                <a:effectLst/>
                <a:uLnTx/>
                <a:uFillTx/>
                <a:latin typeface="+mn-lt"/>
                <a:ea typeface="ＭＳ Ｐゴシック"/>
              </a:rPr>
              <a:t>Layered conflict management in constrained disaster response scenarios (e.g., TFR for a wildfire)</a:t>
            </a:r>
          </a:p>
          <a:p>
            <a:pPr marL="742950" marR="0" lvl="1"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mn-lt"/>
                <a:ea typeface="ＭＳ Ｐゴシック"/>
              </a:rPr>
              <a:t>System Wide Safety</a:t>
            </a:r>
            <a:r>
              <a:rPr kumimoji="0" lang="en-US" sz="2000" b="0" i="0" u="none" strike="noStrike" kern="1200" cap="none" spc="0" normalizeH="0" baseline="0" noProof="0" dirty="0">
                <a:ln>
                  <a:noFill/>
                </a:ln>
                <a:solidFill>
                  <a:prstClr val="black"/>
                </a:solidFill>
                <a:effectLst/>
                <a:uLnTx/>
                <a:uFillTx/>
                <a:latin typeface="+mn-lt"/>
                <a:ea typeface="ＭＳ Ｐゴシック"/>
              </a:rPr>
              <a:t> (In-time Safety Management Systems) – Integration of conflict management with health monitoring and UTM services (e.g., SDSPs)</a:t>
            </a:r>
          </a:p>
          <a:p>
            <a:pPr marL="742950" marR="0" lvl="1"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mn-lt"/>
                <a:ea typeface="ＭＳ Ｐゴシック"/>
              </a:rPr>
              <a:t>Air Traffic Management </a:t>
            </a:r>
            <a:r>
              <a:rPr kumimoji="0" lang="en-US" sz="2000" b="1" i="0" u="none" strike="noStrike" kern="1200" cap="none" spc="0" normalizeH="0" baseline="0" noProof="0" dirty="0" err="1">
                <a:ln>
                  <a:noFill/>
                </a:ln>
                <a:solidFill>
                  <a:prstClr val="black"/>
                </a:solidFill>
                <a:effectLst/>
                <a:uLnTx/>
                <a:uFillTx/>
                <a:latin typeface="+mn-lt"/>
                <a:ea typeface="ＭＳ Ｐゴシック"/>
              </a:rPr>
              <a:t>eXploration</a:t>
            </a:r>
            <a:r>
              <a:rPr kumimoji="0" lang="en-US" sz="2000" b="1" i="0" u="none" strike="noStrike" kern="1200" cap="none" spc="0" normalizeH="0" baseline="0" noProof="0" dirty="0">
                <a:ln>
                  <a:noFill/>
                </a:ln>
                <a:solidFill>
                  <a:prstClr val="black"/>
                </a:solidFill>
                <a:effectLst/>
                <a:uLnTx/>
                <a:uFillTx/>
                <a:latin typeface="+mn-lt"/>
                <a:ea typeface="ＭＳ Ｐゴシック"/>
              </a:rPr>
              <a:t> Urban Air Mobility </a:t>
            </a:r>
            <a:r>
              <a:rPr kumimoji="0" lang="en-US" sz="2000" b="0" i="0" u="none" strike="noStrike" kern="1200" cap="none" spc="0" normalizeH="0" baseline="0" noProof="0" dirty="0">
                <a:ln>
                  <a:noFill/>
                </a:ln>
                <a:solidFill>
                  <a:prstClr val="black"/>
                </a:solidFill>
                <a:effectLst/>
                <a:uLnTx/>
                <a:uFillTx/>
                <a:latin typeface="+mn-lt"/>
                <a:ea typeface="ＭＳ Ｐゴシック"/>
              </a:rPr>
              <a:t>– Onboard / Service-based conflict management interoperability </a:t>
            </a:r>
          </a:p>
        </p:txBody>
      </p:sp>
    </p:spTree>
    <p:extLst>
      <p:ext uri="{BB962C8B-B14F-4D97-AF65-F5344CB8AC3E}">
        <p14:creationId xmlns:p14="http://schemas.microsoft.com/office/powerpoint/2010/main" val="866553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B45F0-9462-B847-BEFB-E69FEBFBCDC2}"/>
              </a:ext>
            </a:extLst>
          </p:cNvPr>
          <p:cNvSpPr>
            <a:spLocks noGrp="1"/>
          </p:cNvSpPr>
          <p:nvPr>
            <p:ph type="title"/>
          </p:nvPr>
        </p:nvSpPr>
        <p:spPr/>
        <p:txBody>
          <a:bodyPr/>
          <a:lstStyle/>
          <a:p>
            <a:r>
              <a:rPr lang="en-US" sz="2400" dirty="0"/>
              <a:t> Publications</a:t>
            </a:r>
          </a:p>
        </p:txBody>
      </p:sp>
      <p:sp>
        <p:nvSpPr>
          <p:cNvPr id="5" name="TextBox 4">
            <a:extLst>
              <a:ext uri="{FF2B5EF4-FFF2-40B4-BE49-F238E27FC236}">
                <a16:creationId xmlns:a16="http://schemas.microsoft.com/office/drawing/2014/main" id="{149D9D4B-4D14-E241-AFEA-39E39AA4FC29}"/>
              </a:ext>
            </a:extLst>
          </p:cNvPr>
          <p:cNvSpPr txBox="1"/>
          <p:nvPr/>
        </p:nvSpPr>
        <p:spPr>
          <a:xfrm>
            <a:off x="497711" y="1052245"/>
            <a:ext cx="11331616" cy="5302256"/>
          </a:xfrm>
          <a:prstGeom prst="rect">
            <a:avLst/>
          </a:prstGeom>
          <a:solidFill>
            <a:schemeClr val="tx2">
              <a:lumMod val="20000"/>
              <a:lumOff val="80000"/>
            </a:schemeClr>
          </a:solidFill>
          <a:ln>
            <a:solidFill>
              <a:schemeClr val="tx2"/>
            </a:solidFill>
          </a:ln>
          <a:scene3d>
            <a:camera prst="orthographicFront"/>
            <a:lightRig rig="threePt" dir="t"/>
          </a:scene3d>
          <a:sp3d>
            <a:bevelT prst="relaxedInset"/>
          </a:sp3d>
        </p:spPr>
        <p:txBody>
          <a:bodyPr wrap="square" rtlCol="0">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dirty="0">
              <a:solidFill>
                <a:srgbClr val="000000"/>
              </a:solidFill>
              <a:latin typeface="Times New Roman" panose="02020603050405020304" pitchFamily="18" charset="0"/>
              <a:ea typeface="ＭＳ Ｐゴシック"/>
            </a:endParaRPr>
          </a:p>
          <a:p>
            <a:pPr marL="285750" indent="-285750">
              <a:buFont typeface="Arial" panose="020B0604020202020204" pitchFamily="34" charset="0"/>
              <a:buChar char="•"/>
              <a:defRPr/>
            </a:pPr>
            <a:r>
              <a:rPr lang="en-US" sz="1400" dirty="0">
                <a:solidFill>
                  <a:srgbClr val="000000"/>
                </a:solidFill>
              </a:rPr>
              <a:t>M. Johnson, J. </a:t>
            </a:r>
            <a:r>
              <a:rPr lang="en-US" sz="1400" dirty="0" err="1">
                <a:solidFill>
                  <a:srgbClr val="000000"/>
                </a:solidFill>
              </a:rPr>
              <a:t>Larrow</a:t>
            </a:r>
            <a:r>
              <a:rPr lang="en-US" sz="1400" dirty="0">
                <a:solidFill>
                  <a:srgbClr val="000000"/>
                </a:solidFill>
              </a:rPr>
              <a:t>, UAS Traffic Management Conflict Management Model. (</a:t>
            </a:r>
            <a:r>
              <a:rPr lang="en-US" sz="1400" dirty="0">
                <a:solidFill>
                  <a:srgbClr val="000000"/>
                </a:solidFill>
                <a:hlinkClick r:id="rId2"/>
              </a:rPr>
              <a:t>https://utm.arc.nasa.gov/documents.shtml</a:t>
            </a:r>
            <a:r>
              <a:rPr lang="en-US" sz="1400" dirty="0">
                <a:solidFill>
                  <a:srgbClr val="000000"/>
                </a:solidFill>
              </a:rPr>
              <a:t>), June 2020.</a:t>
            </a:r>
          </a:p>
          <a:p>
            <a:pPr>
              <a:defRPr/>
            </a:pPr>
            <a:r>
              <a:rPr lang="en-US" sz="1400" dirty="0">
                <a:solidFill>
                  <a:srgbClr val="000000"/>
                </a:solidFill>
              </a:rPr>
              <a:t> </a:t>
            </a:r>
          </a:p>
          <a:p>
            <a:pPr marL="285750" indent="-285750">
              <a:buFont typeface="Arial" panose="020B0604020202020204" pitchFamily="34" charset="0"/>
              <a:buChar char="•"/>
              <a:defRPr/>
            </a:pPr>
            <a:r>
              <a:rPr kumimoji="0" lang="en-US" sz="1400" b="0" i="0" u="none" strike="noStrike" kern="1200" cap="none" spc="0" normalizeH="0" baseline="0" noProof="0" dirty="0">
                <a:ln>
                  <a:noFill/>
                </a:ln>
                <a:solidFill>
                  <a:srgbClr val="000000"/>
                </a:solidFill>
                <a:effectLst/>
                <a:uLnTx/>
                <a:uFillTx/>
                <a:ea typeface="ＭＳ Ｐゴシック"/>
              </a:rPr>
              <a:t>C. Ippolito, K. Krishnakumar. Concept of Operations Towards Fully Autonomous UAS Operations over Urban Environments.  AIAA </a:t>
            </a:r>
            <a:r>
              <a:rPr kumimoji="0" lang="en-US" sz="1400" b="0" i="0" u="none" strike="noStrike" kern="1200" cap="none" spc="0" normalizeH="0" baseline="0" noProof="0" dirty="0" err="1">
                <a:ln>
                  <a:noFill/>
                </a:ln>
                <a:solidFill>
                  <a:srgbClr val="000000"/>
                </a:solidFill>
                <a:effectLst/>
                <a:uLnTx/>
                <a:uFillTx/>
                <a:ea typeface="ＭＳ Ｐゴシック"/>
              </a:rPr>
              <a:t>InfoTech@Aerospace</a:t>
            </a:r>
            <a:r>
              <a:rPr kumimoji="0" lang="en-US" sz="1400" b="0" i="0" u="none" strike="noStrike" kern="1200" cap="none" spc="0" normalizeH="0" baseline="0" noProof="0" dirty="0">
                <a:ln>
                  <a:noFill/>
                </a:ln>
                <a:solidFill>
                  <a:srgbClr val="000000"/>
                </a:solidFill>
                <a:effectLst/>
                <a:uLnTx/>
                <a:uFillTx/>
                <a:ea typeface="ＭＳ Ｐゴシック"/>
              </a:rPr>
              <a:t>, 2019.</a:t>
            </a:r>
          </a:p>
          <a:p>
            <a:pPr>
              <a:defRPr/>
            </a:pPr>
            <a:r>
              <a:rPr kumimoji="0" lang="en-US" sz="1400" b="0" i="0" u="none" strike="noStrike" kern="1200" cap="none" spc="0" normalizeH="0" baseline="0" noProof="0" dirty="0">
                <a:ln>
                  <a:noFill/>
                </a:ln>
                <a:solidFill>
                  <a:srgbClr val="000000"/>
                </a:solidFill>
                <a:effectLst/>
                <a:uLnTx/>
                <a:uFillTx/>
                <a:ea typeface="ＭＳ Ｐゴシック"/>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ＭＳ Ｐゴシック"/>
              </a:rPr>
              <a:t>C Ippolito, K. Krishnakumar. An Autonomy Architecture for Autonomous Urban Environment Operations. AIAA </a:t>
            </a:r>
            <a:r>
              <a:rPr kumimoji="0" lang="en-US" sz="1400" b="0" i="0" u="none" strike="noStrike" kern="1200" cap="none" spc="0" normalizeH="0" baseline="0" noProof="0" dirty="0" err="1">
                <a:ln>
                  <a:noFill/>
                </a:ln>
                <a:solidFill>
                  <a:srgbClr val="000000"/>
                </a:solidFill>
                <a:effectLst/>
                <a:uLnTx/>
                <a:uFillTx/>
                <a:ea typeface="ＭＳ Ｐゴシック"/>
              </a:rPr>
              <a:t>InfoTech@Aerospace</a:t>
            </a:r>
            <a:r>
              <a:rPr kumimoji="0" lang="en-US" sz="1400" b="0" i="0" u="none" strike="noStrike" kern="1200" cap="none" spc="0" normalizeH="0" baseline="0" noProof="0" dirty="0">
                <a:ln>
                  <a:noFill/>
                </a:ln>
                <a:solidFill>
                  <a:srgbClr val="000000"/>
                </a:solidFill>
                <a:effectLst/>
                <a:uLnTx/>
                <a:uFillTx/>
                <a:ea typeface="ＭＳ Ｐゴシック"/>
              </a:rPr>
              <a:t>, 2019.</a:t>
            </a:r>
          </a:p>
          <a:p>
            <a:pPr marR="0" lvl="0" algn="l" defTabSz="914400" rtl="0" eaLnBrk="1" fontAlgn="auto" latinLnBrk="0" hangingPunct="1">
              <a:lnSpc>
                <a:spcPct val="100000"/>
              </a:lnSpc>
              <a:spcBef>
                <a:spcPts val="0"/>
              </a:spcBef>
              <a:spcAft>
                <a:spcPts val="0"/>
              </a:spcAft>
              <a:buClrTx/>
              <a:buSzTx/>
              <a:tabLst/>
              <a:defRPr/>
            </a:pPr>
            <a:endParaRPr lang="en-US" sz="1400" dirty="0">
              <a:solidFill>
                <a:srgbClr val="000000"/>
              </a:solidFill>
            </a:endParaRPr>
          </a:p>
          <a:p>
            <a:pPr marL="285750" lvl="0" indent="-285750">
              <a:buFont typeface="Arial" panose="020B0604020202020204" pitchFamily="34" charset="0"/>
              <a:buChar char="•"/>
              <a:defRPr/>
            </a:pPr>
            <a:r>
              <a:rPr lang="en-US" sz="1400" dirty="0">
                <a:solidFill>
                  <a:srgbClr val="000000"/>
                </a:solidFill>
              </a:rPr>
              <a:t>Brendan Duffy, </a:t>
            </a:r>
            <a:r>
              <a:rPr lang="en-US" sz="1400" dirty="0" err="1">
                <a:solidFill>
                  <a:srgbClr val="000000"/>
                </a:solidFill>
              </a:rPr>
              <a:t>Swee</a:t>
            </a:r>
            <a:r>
              <a:rPr lang="en-US" sz="1400" dirty="0">
                <a:solidFill>
                  <a:srgbClr val="000000"/>
                </a:solidFill>
              </a:rPr>
              <a:t> Balachandran, María </a:t>
            </a:r>
            <a:r>
              <a:rPr lang="en-US" sz="1400" dirty="0" err="1">
                <a:solidFill>
                  <a:srgbClr val="000000"/>
                </a:solidFill>
              </a:rPr>
              <a:t>Consiglio</a:t>
            </a:r>
            <a:r>
              <a:rPr lang="en-US" sz="1400" dirty="0">
                <a:solidFill>
                  <a:srgbClr val="000000"/>
                </a:solidFill>
              </a:rPr>
              <a:t>, Louis </a:t>
            </a:r>
            <a:r>
              <a:rPr lang="en-US" sz="1400" dirty="0" err="1">
                <a:solidFill>
                  <a:srgbClr val="000000"/>
                </a:solidFill>
              </a:rPr>
              <a:t>Glaab</a:t>
            </a:r>
            <a:r>
              <a:rPr lang="en-US" sz="1400" dirty="0">
                <a:solidFill>
                  <a:srgbClr val="000000"/>
                </a:solidFill>
              </a:rPr>
              <a:t>, César Muñoz, Kyle Smalling, Nicholas </a:t>
            </a:r>
            <a:r>
              <a:rPr lang="en-US" sz="1400" dirty="0" err="1">
                <a:solidFill>
                  <a:srgbClr val="000000"/>
                </a:solidFill>
              </a:rPr>
              <a:t>Rymer</a:t>
            </a:r>
            <a:r>
              <a:rPr lang="en-US" sz="1400" dirty="0">
                <a:solidFill>
                  <a:srgbClr val="000000"/>
                </a:solidFill>
              </a:rPr>
              <a:t>, David Bradley, David Hare, Richard Grube, Matthew </a:t>
            </a:r>
            <a:r>
              <a:rPr lang="en-US" sz="1400" dirty="0" err="1">
                <a:solidFill>
                  <a:srgbClr val="000000"/>
                </a:solidFill>
              </a:rPr>
              <a:t>Coldsnow</a:t>
            </a:r>
            <a:r>
              <a:rPr lang="en-US" sz="1400" dirty="0">
                <a:solidFill>
                  <a:srgbClr val="000000"/>
                </a:solidFill>
              </a:rPr>
              <a:t>, Scott Sims, Jeffrey Hill, and </a:t>
            </a:r>
            <a:r>
              <a:rPr lang="en-US" sz="1400" dirty="0" err="1">
                <a:solidFill>
                  <a:srgbClr val="000000"/>
                </a:solidFill>
              </a:rPr>
              <a:t>Mahyar</a:t>
            </a:r>
            <a:r>
              <a:rPr lang="en-US" sz="1400" dirty="0">
                <a:solidFill>
                  <a:srgbClr val="000000"/>
                </a:solidFill>
              </a:rPr>
              <a:t> </a:t>
            </a:r>
            <a:r>
              <a:rPr lang="en-US" sz="1400" dirty="0" err="1">
                <a:solidFill>
                  <a:srgbClr val="000000"/>
                </a:solidFill>
              </a:rPr>
              <a:t>Malekpour</a:t>
            </a:r>
            <a:r>
              <a:rPr lang="en-US" sz="1400" dirty="0">
                <a:solidFill>
                  <a:srgbClr val="000000"/>
                </a:solidFill>
              </a:rPr>
              <a:t>, Sense and Avoid Characterization of the ICAROUS Architecture , Technical Memorandum, NASA/TM-2020-220591, May 2020. </a:t>
            </a:r>
            <a:br>
              <a:rPr lang="en-US" sz="1400" dirty="0">
                <a:solidFill>
                  <a:srgbClr val="000000"/>
                </a:solidFill>
              </a:rPr>
            </a:br>
            <a:endParaRPr lang="en-US" sz="1400" dirty="0">
              <a:solidFill>
                <a:srgbClr val="000000"/>
              </a:solidFill>
            </a:endParaRPr>
          </a:p>
          <a:p>
            <a:pPr marL="285750" lvl="0" indent="-285750">
              <a:buFont typeface="Arial" panose="020B0604020202020204" pitchFamily="34" charset="0"/>
              <a:buChar char="•"/>
              <a:defRPr/>
            </a:pPr>
            <a:r>
              <a:rPr lang="en-US" sz="1400" dirty="0">
                <a:solidFill>
                  <a:srgbClr val="000000"/>
                </a:solidFill>
              </a:rPr>
              <a:t>Brendan Duffy, </a:t>
            </a:r>
            <a:r>
              <a:rPr lang="en-US" sz="1400" dirty="0" err="1">
                <a:solidFill>
                  <a:srgbClr val="000000"/>
                </a:solidFill>
              </a:rPr>
              <a:t>Swee</a:t>
            </a:r>
            <a:r>
              <a:rPr lang="en-US" sz="1400" dirty="0">
                <a:solidFill>
                  <a:srgbClr val="000000"/>
                </a:solidFill>
              </a:rPr>
              <a:t> Balachandran, Andrew Peters, Kyle Smalling, María </a:t>
            </a:r>
            <a:r>
              <a:rPr lang="en-US" sz="1400" dirty="0" err="1">
                <a:solidFill>
                  <a:srgbClr val="000000"/>
                </a:solidFill>
              </a:rPr>
              <a:t>Consiglio</a:t>
            </a:r>
            <a:r>
              <a:rPr lang="en-US" sz="1400" dirty="0">
                <a:solidFill>
                  <a:srgbClr val="000000"/>
                </a:solidFill>
              </a:rPr>
              <a:t>, Louis </a:t>
            </a:r>
            <a:r>
              <a:rPr lang="en-US" sz="1400" dirty="0" err="1">
                <a:solidFill>
                  <a:srgbClr val="000000"/>
                </a:solidFill>
              </a:rPr>
              <a:t>Glaab</a:t>
            </a:r>
            <a:r>
              <a:rPr lang="en-US" sz="1400" dirty="0">
                <a:solidFill>
                  <a:srgbClr val="000000"/>
                </a:solidFill>
              </a:rPr>
              <a:t>, Andrew Moore, and César Muñoz, Onboard Autonomous Sense and Avoid of Non-Conforming Unmanned Aerial Systems, Proceedings of the 39th Digital Avionics Systems Conference (DASC 2020), Virtual Conference, US, 2020.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0000"/>
              </a:solidFill>
              <a:effectLst/>
              <a:uLnTx/>
              <a:uFillTx/>
              <a:ea typeface="ＭＳ Ｐゴシック"/>
            </a:endParaRPr>
          </a:p>
          <a:p>
            <a:pPr marL="285750" indent="-285750">
              <a:buFont typeface="Arial" panose="020B0604020202020204" pitchFamily="34" charset="0"/>
              <a:buChar char="•"/>
              <a:defRPr/>
            </a:pPr>
            <a:r>
              <a:rPr lang="en-US" sz="1400" dirty="0">
                <a:solidFill>
                  <a:srgbClr val="000000"/>
                </a:solidFill>
              </a:rPr>
              <a:t>Maria </a:t>
            </a:r>
            <a:r>
              <a:rPr lang="en-US" sz="1400" dirty="0" err="1">
                <a:solidFill>
                  <a:srgbClr val="000000"/>
                </a:solidFill>
              </a:rPr>
              <a:t>Consiglio</a:t>
            </a:r>
            <a:r>
              <a:rPr lang="en-US" sz="1400" dirty="0">
                <a:solidFill>
                  <a:srgbClr val="000000"/>
                </a:solidFill>
              </a:rPr>
              <a:t>, Brendan Duffy, </a:t>
            </a:r>
            <a:r>
              <a:rPr lang="en-US" sz="1400" dirty="0" err="1">
                <a:solidFill>
                  <a:srgbClr val="000000"/>
                </a:solidFill>
              </a:rPr>
              <a:t>Swee</a:t>
            </a:r>
            <a:r>
              <a:rPr lang="en-US" sz="1400" dirty="0">
                <a:solidFill>
                  <a:srgbClr val="000000"/>
                </a:solidFill>
              </a:rPr>
              <a:t> Balachandran, Louis </a:t>
            </a:r>
            <a:r>
              <a:rPr lang="en-US" sz="1400" dirty="0" err="1">
                <a:solidFill>
                  <a:srgbClr val="000000"/>
                </a:solidFill>
              </a:rPr>
              <a:t>Glaab</a:t>
            </a:r>
            <a:r>
              <a:rPr lang="en-US" sz="1400" dirty="0">
                <a:solidFill>
                  <a:srgbClr val="000000"/>
                </a:solidFill>
              </a:rPr>
              <a:t>, César Muñoz, Sense and Avoid Characterization of the Independent Configurable Architecture for Reliable Operations of Unmanned Systems. ATM2019, June 17-21, 2019, Vienna, Austria. ​</a:t>
            </a:r>
            <a:endParaRPr kumimoji="0" lang="en-US" sz="1400" b="0" i="0" u="none" strike="noStrike" kern="1200" cap="none" spc="0" normalizeH="0" baseline="0" noProof="0" dirty="0">
              <a:ln>
                <a:noFill/>
              </a:ln>
              <a:solidFill>
                <a:srgbClr val="000000"/>
              </a:solidFill>
              <a:effectLst/>
              <a:uLnTx/>
              <a:uFillTx/>
              <a:ea typeface="ＭＳ Ｐゴシック"/>
            </a:endParaRPr>
          </a:p>
          <a:p>
            <a:pPr marL="0" marR="0" lvl="0" indent="0" algn="l" defTabSz="914400" rtl="0" eaLnBrk="1" fontAlgn="auto" latinLnBrk="0" hangingPunct="1">
              <a:lnSpc>
                <a:spcPct val="100000"/>
              </a:lnSpc>
              <a:spcBef>
                <a:spcPts val="0"/>
              </a:spcBef>
              <a:spcAft>
                <a:spcPts val="0"/>
              </a:spcAft>
              <a:buClrTx/>
              <a:buSzTx/>
              <a:tabLst/>
              <a:defRPr/>
            </a:pPr>
            <a:endPar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endParaRPr>
          </a:p>
          <a:p>
            <a:pPr marL="0" marR="0" lvl="0" indent="0" algn="l" defTabSz="914400" rtl="0" eaLnBrk="1" fontAlgn="auto" latinLnBrk="0" hangingPunct="1">
              <a:lnSpc>
                <a:spcPct val="100000"/>
              </a:lnSpc>
              <a:spcBef>
                <a:spcPts val="0"/>
              </a:spcBef>
              <a:spcAft>
                <a:spcPts val="0"/>
              </a:spcAft>
              <a:buClrTx/>
              <a:buSzTx/>
              <a:tabLst/>
              <a:defRPr/>
            </a:pPr>
            <a:endPar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endParaRPr>
          </a:p>
          <a:p>
            <a:pPr marL="285750" indent="-285750">
              <a:buFont typeface="Arial" panose="020B0604020202020204" pitchFamily="34" charset="0"/>
              <a:buChar char="•"/>
              <a:defRPr/>
            </a:pPr>
            <a:r>
              <a:rPr kumimoji="0" lang="en-US" sz="1400" b="0" i="0" u="none" strike="noStrike" kern="1200" cap="none" spc="0" normalizeH="0" baseline="0" noProof="0" dirty="0">
                <a:ln>
                  <a:noFill/>
                </a:ln>
                <a:solidFill>
                  <a:prstClr val="black"/>
                </a:solidFill>
                <a:effectLst/>
                <a:uLnTx/>
                <a:uFillTx/>
                <a:latin typeface="+mn-lt"/>
                <a:ea typeface="ＭＳ Ｐゴシック"/>
              </a:rPr>
              <a:t>See NASA UTM website for full list of publications: </a:t>
            </a:r>
            <a:r>
              <a:rPr lang="en-US" sz="1400" dirty="0">
                <a:solidFill>
                  <a:srgbClr val="000000"/>
                </a:solidFill>
                <a:latin typeface="Times New Roman" panose="02020603050405020304" pitchFamily="18" charset="0"/>
              </a:rPr>
              <a:t>(</a:t>
            </a:r>
            <a:r>
              <a:rPr lang="en-US" sz="1400" dirty="0">
                <a:solidFill>
                  <a:srgbClr val="000000"/>
                </a:solidFill>
                <a:latin typeface="Times New Roman" panose="02020603050405020304" pitchFamily="18" charset="0"/>
                <a:hlinkClick r:id="rId2"/>
              </a:rPr>
              <a:t>https://utm.arc.nasa.gov/documents.shtml</a:t>
            </a:r>
            <a:r>
              <a:rPr lang="en-US" sz="1400" dirty="0">
                <a:solidFill>
                  <a:srgbClr val="000000"/>
                </a:solidFill>
                <a:latin typeface="Times New Roman" panose="02020603050405020304" pitchFamily="18"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mn-lt"/>
              <a:ea typeface="ＭＳ Ｐゴシック"/>
            </a:endParaRPr>
          </a:p>
        </p:txBody>
      </p:sp>
    </p:spTree>
    <p:extLst>
      <p:ext uri="{BB962C8B-B14F-4D97-AF65-F5344CB8AC3E}">
        <p14:creationId xmlns:p14="http://schemas.microsoft.com/office/powerpoint/2010/main" val="1806351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0DC332-DB6B-7941-A55A-002DAF09F4C6}"/>
              </a:ext>
            </a:extLst>
          </p:cNvPr>
          <p:cNvSpPr txBox="1">
            <a:spLocks/>
          </p:cNvSpPr>
          <p:nvPr/>
        </p:nvSpPr>
        <p:spPr>
          <a:xfrm>
            <a:off x="1052187" y="2530259"/>
            <a:ext cx="10333971" cy="113050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b"/>
          <a:lstStyle>
            <a:lvl1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1pPr>
            <a:lvl2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2pPr>
            <a:lvl3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3pPr>
            <a:lvl4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4pPr>
            <a:lvl5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5pPr>
            <a:lvl6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6pPr>
            <a:lvl7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7pPr>
            <a:lvl8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8pPr>
            <a:lvl9pPr marL="0" marR="0" indent="0" algn="ctr" defTabSz="321473" rtl="0" latinLnBrk="0">
              <a:lnSpc>
                <a:spcPct val="80000"/>
              </a:lnSpc>
              <a:spcBef>
                <a:spcPts val="3868"/>
              </a:spcBef>
              <a:spcAft>
                <a:spcPts val="0"/>
              </a:spcAft>
              <a:buClrTx/>
              <a:buSzTx/>
              <a:buFontTx/>
              <a:buNone/>
              <a:tabLst/>
              <a:defRPr sz="3516" b="0" i="0" u="none" strike="noStrike" cap="none" spc="0" baseline="0">
                <a:ln>
                  <a:noFill/>
                </a:ln>
                <a:solidFill>
                  <a:srgbClr val="333333"/>
                </a:solidFill>
                <a:uFillTx/>
                <a:latin typeface="+mn-lt"/>
                <a:ea typeface="+mn-ea"/>
                <a:cs typeface="+mn-cs"/>
                <a:sym typeface="Helvetica Neue Thin"/>
              </a:defRPr>
            </a:lvl9pPr>
          </a:lstStyle>
          <a:p>
            <a:pPr marL="0" marR="0" lvl="0" indent="0" algn="ctr" defTabSz="321473" rtl="0" eaLnBrk="1" fontAlgn="auto" latinLnBrk="0" hangingPunct="1">
              <a:lnSpc>
                <a:spcPct val="80000"/>
              </a:lnSpc>
              <a:spcBef>
                <a:spcPts val="3868"/>
              </a:spcBef>
              <a:spcAft>
                <a:spcPts val="0"/>
              </a:spcAft>
              <a:buClrTx/>
              <a:buSzTx/>
              <a:buFontTx/>
              <a:buNone/>
              <a:tabLst/>
              <a:defRPr/>
            </a:pPr>
            <a:r>
              <a:rPr kumimoji="0" lang="en-US" sz="3516" b="0" i="0" u="none" strike="noStrike" kern="0" cap="none" spc="0" normalizeH="0" baseline="0" noProof="0" dirty="0">
                <a:ln>
                  <a:noFill/>
                </a:ln>
                <a:solidFill>
                  <a:srgbClr val="333333"/>
                </a:solidFill>
                <a:effectLst/>
                <a:uLnTx/>
                <a:uFillTx/>
                <a:latin typeface="+mn-lt"/>
                <a:ea typeface="Helvetica Neue Thin"/>
                <a:cs typeface="Helvetica Neue Thin"/>
                <a:sym typeface="Helvetica Neue Thin"/>
              </a:rPr>
              <a:t>Thank You</a:t>
            </a:r>
          </a:p>
        </p:txBody>
      </p:sp>
    </p:spTree>
    <p:extLst>
      <p:ext uri="{BB962C8B-B14F-4D97-AF65-F5344CB8AC3E}">
        <p14:creationId xmlns:p14="http://schemas.microsoft.com/office/powerpoint/2010/main" val="3875061476"/>
      </p:ext>
    </p:extLst>
  </p:cSld>
  <p:clrMapOvr>
    <a:masterClrMapping/>
  </p:clrMapOvr>
</p:sld>
</file>

<file path=ppt/theme/theme1.xml><?xml version="1.0" encoding="utf-8"?>
<a:theme xmlns:a="http://schemas.openxmlformats.org/drawingml/2006/main" name="2_nasa_asp_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a:solidFill>
            <a:schemeClr val="tx1"/>
          </a:solidFill>
          <a:headEnd type="triangle"/>
          <a:tailEnd type="triangle"/>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ASA_UAM" id="{D0F915FD-BD66-1246-86AD-0B28E5FF3638}" vid="{EC954705-109C-5649-B652-F7C9DFD693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AF3A04849A8E74EA9E0A1915C4C0031" ma:contentTypeVersion="2" ma:contentTypeDescription="Create a new document." ma:contentTypeScope="" ma:versionID="2a431182e092fa8020f6f8264e301a83">
  <xsd:schema xmlns:xsd="http://www.w3.org/2001/XMLSchema" xmlns:xs="http://www.w3.org/2001/XMLSchema" xmlns:p="http://schemas.microsoft.com/office/2006/metadata/properties" xmlns:ns2="b6f5441c-fdfb-4508-b47b-53136f66cf09" targetNamespace="http://schemas.microsoft.com/office/2006/metadata/properties" ma:root="true" ma:fieldsID="ec0619f36aa86b2448d48b2770468d6c" ns2:_="">
    <xsd:import namespace="b6f5441c-fdfb-4508-b47b-53136f66cf09"/>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f5441c-fdfb-4508-b47b-53136f66cf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C8F088-F20B-4D16-927D-9F6CA3357827}">
  <ds:schemaRefs>
    <ds:schemaRef ds:uri="http://schemas.microsoft.com/sharepoint/v3/contenttype/forms"/>
  </ds:schemaRefs>
</ds:datastoreItem>
</file>

<file path=customXml/itemProps2.xml><?xml version="1.0" encoding="utf-8"?>
<ds:datastoreItem xmlns:ds="http://schemas.openxmlformats.org/officeDocument/2006/customXml" ds:itemID="{A93741F8-9B57-4333-A3BB-24EBD810C0CC}">
  <ds:schemaRefs>
    <ds:schemaRef ds:uri="http://schemas.microsoft.com/office/2006/metadata/properties"/>
    <ds:schemaRef ds:uri="b6f5441c-fdfb-4508-b47b-53136f66cf09"/>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www.w3.org/XML/1998/namespace"/>
  </ds:schemaRefs>
</ds:datastoreItem>
</file>

<file path=customXml/itemProps3.xml><?xml version="1.0" encoding="utf-8"?>
<ds:datastoreItem xmlns:ds="http://schemas.openxmlformats.org/officeDocument/2006/customXml" ds:itemID="{D69EA9A7-D301-4F46-8FAD-7CF34FEE00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f5441c-fdfb-4508-b47b-53136f66cf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714013</TotalTime>
  <Words>2389</Words>
  <Application>Microsoft Office PowerPoint</Application>
  <PresentationFormat>Widescreen</PresentationFormat>
  <Paragraphs>351</Paragraphs>
  <Slides>23</Slides>
  <Notes>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23</vt:i4>
      </vt:variant>
    </vt:vector>
  </HeadingPairs>
  <TitlesOfParts>
    <vt:vector size="35" baseType="lpstr">
      <vt:lpstr>ＭＳ Ｐゴシック</vt:lpstr>
      <vt:lpstr>Arial</vt:lpstr>
      <vt:lpstr>Calibri</vt:lpstr>
      <vt:lpstr>Comfortaa</vt:lpstr>
      <vt:lpstr>Gill Sans</vt:lpstr>
      <vt:lpstr>Helvetica</vt:lpstr>
      <vt:lpstr>Helvetica Neue Light</vt:lpstr>
      <vt:lpstr>Helvetica Neue Thin</vt:lpstr>
      <vt:lpstr>Teen</vt:lpstr>
      <vt:lpstr>Times New Roman</vt:lpstr>
      <vt:lpstr>Wingdings</vt:lpstr>
      <vt:lpstr>2_nasa_asp_presentation</vt:lpstr>
      <vt:lpstr>PowerPoint Presentation</vt:lpstr>
      <vt:lpstr>Outline</vt:lpstr>
      <vt:lpstr>UTM RTT SAA Subgroup</vt:lpstr>
      <vt:lpstr>Progression of Conflict Management</vt:lpstr>
      <vt:lpstr>Desired State of UTM Conflict Management</vt:lpstr>
      <vt:lpstr>Contributing Hazards to Conflict Management in UTM</vt:lpstr>
      <vt:lpstr>UTM Conflict Management Model</vt:lpstr>
      <vt:lpstr>PowerPoint Presentation</vt:lpstr>
      <vt:lpstr>Risk Based Approach to Conflict Management</vt:lpstr>
      <vt:lpstr>TCL 1 (August 2015)</vt:lpstr>
      <vt:lpstr>TCL 2 (October 2016 / May 2017)</vt:lpstr>
      <vt:lpstr>TCL 3 (May 2018)</vt:lpstr>
      <vt:lpstr>TCL 4 (Summer 2019)</vt:lpstr>
      <vt:lpstr>TCL 4 Return of the Altitude Issues</vt:lpstr>
      <vt:lpstr>PowerPoint Presentation</vt:lpstr>
      <vt:lpstr>PowerPoint Presentation</vt:lpstr>
      <vt:lpstr>DAA Reference Implementation</vt:lpstr>
      <vt:lpstr>Vehicle Autonomy Requirements for Urban Operations (SAFE50)</vt:lpstr>
      <vt:lpstr>Example Lessons Learned from NASA Testing</vt:lpstr>
      <vt:lpstr>PowerPoint Presentation</vt:lpstr>
      <vt:lpstr>Future Considerations</vt:lpstr>
      <vt:lpstr> Publications</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Hunt, Nicola (ARC-AT)[WYLE LABS]</dc:creator>
  <cp:lastModifiedBy>Koch, Jennifer (LARC-B704)[LAMPS 2]</cp:lastModifiedBy>
  <cp:revision>2749</cp:revision>
  <cp:lastPrinted>2018-03-15T07:20:38Z</cp:lastPrinted>
  <dcterms:created xsi:type="dcterms:W3CDTF">2013-10-18T21:41:05Z</dcterms:created>
  <dcterms:modified xsi:type="dcterms:W3CDTF">2021-06-10T16:27:30Z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0x010100FAF3A04849A8E74EA9E0A1915C4C0031</vt:lpwstr>
  </property>
</Properties>
</file>