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5"/>
  </p:notesMasterIdLst>
  <p:handoutMasterIdLst>
    <p:handoutMasterId r:id="rId26"/>
  </p:handoutMasterIdLst>
  <p:sldIdLst>
    <p:sldId id="5373" r:id="rId5"/>
    <p:sldId id="5370" r:id="rId6"/>
    <p:sldId id="5376" r:id="rId7"/>
    <p:sldId id="257" r:id="rId8"/>
    <p:sldId id="259" r:id="rId9"/>
    <p:sldId id="260" r:id="rId10"/>
    <p:sldId id="262" r:id="rId11"/>
    <p:sldId id="5377" r:id="rId12"/>
    <p:sldId id="5378" r:id="rId13"/>
    <p:sldId id="5382" r:id="rId14"/>
    <p:sldId id="5383" r:id="rId15"/>
    <p:sldId id="5385" r:id="rId16"/>
    <p:sldId id="5386" r:id="rId17"/>
    <p:sldId id="261" r:id="rId18"/>
    <p:sldId id="265" r:id="rId19"/>
    <p:sldId id="5387" r:id="rId20"/>
    <p:sldId id="5380" r:id="rId21"/>
    <p:sldId id="5381" r:id="rId22"/>
    <p:sldId id="264" r:id="rId23"/>
    <p:sldId id="5384" r:id="rId24"/>
  </p:sldIdLst>
  <p:sldSz cx="9144000" cy="5143500" type="screen16x9"/>
  <p:notesSz cx="6858000" cy="9620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tharine Lee" initials="KL" lastIdx="4" clrIdx="0"/>
  <p:cmAuthor id="1" name="Barmore, Bryan E. (LARC-D318)" initials="BBE(" lastIdx="12" clrIdx="1"/>
  <p:cmAuthor id="2" name="Paul Lee" initials="pl" lastIdx="2" clrIdx="2"/>
  <p:cmAuthor id="3" name="ODIN" initials="" lastIdx="13" clrIdx="3"/>
  <p:cmAuthor id="4" name="william chan" initials="wc" lastIdx="2" clrIdx="4"/>
  <p:cmAuthor id="5" name="Bryan Barmore" initials="BB" lastIdx="43" clrIdx="5"/>
  <p:cmAuthor id="6" name="Microsoft Office User" initials="Office" lastIdx="22" clrIdx="6"/>
  <p:cmAuthor id="7" name="Microsoft Office User" initials="Office [2]" lastIdx="1" clrIdx="7"/>
  <p:cmAuthor id="8" name="Microsoft Office User" initials="Office [3]" lastIdx="1" clrIdx="8"/>
  <p:cmAuthor id="9" name="Microsoft Office User" initials="Office [4]" lastIdx="1" clrIdx="9"/>
  <p:cmAuthor id="10" name="Barmore" initials="B" lastIdx="1" clrIdx="10"/>
  <p:cmAuthor id="11" name="Barmore" initials="B [2]" lastIdx="1" clrIdx="11"/>
  <p:cmAuthor id="12" name="Barmore, Bryan E. (LARC-E1A)" initials="BBE(" lastIdx="17" clrIdx="12">
    <p:extLst>
      <p:ext uri="{19B8F6BF-5375-455C-9EA6-DF929625EA0E}">
        <p15:presenceInfo xmlns:p15="http://schemas.microsoft.com/office/powerpoint/2012/main" userId="S::bbarmore@ndc.nasa.gov::4beabd82-b657-4e66-af57-8f86d9082e93" providerId="AD"/>
      </p:ext>
    </p:extLst>
  </p:cmAuthor>
  <p:cmAuthor id="13" name="Thipphavong, David P. (ARC-AF)" initials="T(" lastIdx="2" clrIdx="13">
    <p:extLst>
      <p:ext uri="{19B8F6BF-5375-455C-9EA6-DF929625EA0E}">
        <p15:presenceInfo xmlns:p15="http://schemas.microsoft.com/office/powerpoint/2012/main" userId="S::dthippha@ndc.nasa.gov::d056579a-579d-45d5-b6fe-e6f370ccd6dd" providerId="AD"/>
      </p:ext>
    </p:extLst>
  </p:cmAuthor>
  <p:cmAuthor id="14" name="Ponthieux, Joseph G. (LARC-E1A)[LITES II]" initials="PJG(I" lastIdx="1" clrIdx="14">
    <p:extLst>
      <p:ext uri="{19B8F6BF-5375-455C-9EA6-DF929625EA0E}">
        <p15:presenceInfo xmlns:p15="http://schemas.microsoft.com/office/powerpoint/2012/main" userId="S-1-5-21-330711430-3775241029-4075259233-79436" providerId="AD"/>
      </p:ext>
    </p:extLst>
  </p:cmAuthor>
  <p:cmAuthor id="15" name="Madson, Mike D. (ARC-AT)" initials="M(" lastIdx="3" clrIdx="15">
    <p:extLst>
      <p:ext uri="{19B8F6BF-5375-455C-9EA6-DF929625EA0E}">
        <p15:presenceInfo xmlns:p15="http://schemas.microsoft.com/office/powerpoint/2012/main" userId="S::mmadson@ndc.nasa.gov::2e442acf-b8b4-4676-8ff7-0d6451e942ec" providerId="AD"/>
      </p:ext>
    </p:extLst>
  </p:cmAuthor>
  <p:cmAuthor id="16" name="Witzberger, Kevin E. (ARC-AF)" initials="W(" lastIdx="16" clrIdx="16">
    <p:extLst>
      <p:ext uri="{19B8F6BF-5375-455C-9EA6-DF929625EA0E}">
        <p15:presenceInfo xmlns:p15="http://schemas.microsoft.com/office/powerpoint/2012/main" userId="S::kwitzber@ndc.nasa.gov::2ba14412-69d9-4844-ac86-2e24ebe11360" providerId="AD"/>
      </p:ext>
    </p:extLst>
  </p:cmAuthor>
  <p:cmAuthor id="17" name="Chan, William N. (ARC-A)" initials="CWN(" lastIdx="21" clrIdx="17">
    <p:extLst>
      <p:ext uri="{19B8F6BF-5375-455C-9EA6-DF929625EA0E}">
        <p15:presenceInfo xmlns:p15="http://schemas.microsoft.com/office/powerpoint/2012/main" userId="S::wnchan@ndc.nasa.gov::7421d93b-0541-45f0-a714-c906104278d8" providerId="AD"/>
      </p:ext>
    </p:extLst>
  </p:cmAuthor>
  <p:cmAuthor id="18" name="Corzo, Roxana (ARC-AT)[WYLE LABS]" initials="CR(L" lastIdx="1" clrIdx="18">
    <p:extLst>
      <p:ext uri="{19B8F6BF-5375-455C-9EA6-DF929625EA0E}">
        <p15:presenceInfo xmlns:p15="http://schemas.microsoft.com/office/powerpoint/2012/main" userId="S-1-5-21-330711430-3775241029-4075259233-824768" providerId="AD"/>
      </p:ext>
    </p:extLst>
  </p:cmAuthor>
  <p:cmAuthor id="19" name="Rios, Joseph (ARC-AFO)" initials="R(" lastIdx="1" clrIdx="19">
    <p:extLst>
      <p:ext uri="{19B8F6BF-5375-455C-9EA6-DF929625EA0E}">
        <p15:presenceInfo xmlns:p15="http://schemas.microsoft.com/office/powerpoint/2012/main" userId="S::jlrios@ndc.nasa.gov::7b4eef8b-6a8b-4707-a865-be002eadede1" providerId="AD"/>
      </p:ext>
    </p:extLst>
  </p:cmAuthor>
  <p:cmAuthor id="20" name="Jung, Jaewoo (ARC-AFH)" initials="JJ(A" lastIdx="5" clrIdx="20">
    <p:extLst>
      <p:ext uri="{19B8F6BF-5375-455C-9EA6-DF929625EA0E}">
        <p15:presenceInfo xmlns:p15="http://schemas.microsoft.com/office/powerpoint/2012/main" userId="S::jjung5@ndc.nasa.gov::21cde02d-7c3f-4684-b8fd-3d40ac9edcaa" providerId="AD"/>
      </p:ext>
    </p:extLst>
  </p:cmAuthor>
  <p:cmAuthor id="21" name="HOMOLA, JEFFREY R. (ARC-TH)" initials="HJR(" lastIdx="3" clrIdx="21">
    <p:extLst>
      <p:ext uri="{19B8F6BF-5375-455C-9EA6-DF929625EA0E}">
        <p15:presenceInfo xmlns:p15="http://schemas.microsoft.com/office/powerpoint/2012/main" userId="S::jhomola@ndc.nasa.gov::1c5f8a89-af72-4b7e-b512-48c842ce4d77" providerId="AD"/>
      </p:ext>
    </p:extLst>
  </p:cmAuthor>
  <p:cmAuthor id="22" name="Johnson, Ronald D. (ARC-AF)[Ames Associates]" initials="JA" lastIdx="1" clrIdx="22">
    <p:extLst>
      <p:ext uri="{19B8F6BF-5375-455C-9EA6-DF929625EA0E}">
        <p15:presenceInfo xmlns:p15="http://schemas.microsoft.com/office/powerpoint/2012/main" userId="S::rdjohns1@ndc.nasa.gov::28696995-183d-44ca-bcec-5fc0f30d74e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300"/>
    <a:srgbClr val="093D92"/>
    <a:srgbClr val="E6F0FA"/>
    <a:srgbClr val="ABC1D5"/>
    <a:srgbClr val="D6C1C8"/>
    <a:srgbClr val="D6AEBB"/>
    <a:srgbClr val="B994A0"/>
    <a:srgbClr val="9AB994"/>
    <a:srgbClr val="B0F4DE"/>
    <a:srgbClr val="B9B6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38F2CE-F14A-42EA-06EE-A5D674170D7A}" v="1" dt="2021-02-16T23:03:25.669"/>
    <p1510:client id="{14D14631-04A0-493E-ABC0-9988F10B2BB0}" v="9" dt="2021-02-17T18:06:15.629"/>
    <p1510:client id="{7ED825C1-9019-44D8-0E33-F4399F616A3F}" v="1" dt="2021-02-16T22:33:52.926"/>
    <p1510:client id="{A1234F24-27B5-E64A-B207-AEE91DF5FE5A}" v="1" dt="2021-02-17T01:26:34.9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20954"/>
    <p:restoredTop sz="91565"/>
  </p:normalViewPr>
  <p:slideViewPr>
    <p:cSldViewPr snapToGrid="0">
      <p:cViewPr varScale="1">
        <p:scale>
          <a:sx n="85" d="100"/>
          <a:sy n="85" d="100"/>
        </p:scale>
        <p:origin x="464" y="20"/>
      </p:cViewPr>
      <p:guideLst>
        <p:guide orient="horz" pos="162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ng, Jaewoo (ARC-AFH)" userId="21cde02d-7c3f-4684-b8fd-3d40ac9edcaa" providerId="ADAL" clId="{A1234F24-27B5-E64A-B207-AEE91DF5FE5A}"/>
    <pc:docChg chg="custSel modSld">
      <pc:chgData name="Jung, Jaewoo (ARC-AFH)" userId="21cde02d-7c3f-4684-b8fd-3d40ac9edcaa" providerId="ADAL" clId="{A1234F24-27B5-E64A-B207-AEE91DF5FE5A}" dt="2021-02-17T01:26:34.925" v="3"/>
      <pc:docMkLst>
        <pc:docMk/>
      </pc:docMkLst>
      <pc:sldChg chg="addCm">
        <pc:chgData name="Jung, Jaewoo (ARC-AFH)" userId="21cde02d-7c3f-4684-b8fd-3d40ac9edcaa" providerId="ADAL" clId="{A1234F24-27B5-E64A-B207-AEE91DF5FE5A}" dt="2021-02-17T01:13:48.877" v="1" actId="1589"/>
        <pc:sldMkLst>
          <pc:docMk/>
          <pc:sldMk cId="4387702" sldId="5376"/>
        </pc:sldMkLst>
      </pc:sldChg>
      <pc:sldChg chg="addCm modCm">
        <pc:chgData name="Jung, Jaewoo (ARC-AFH)" userId="21cde02d-7c3f-4684-b8fd-3d40ac9edcaa" providerId="ADAL" clId="{A1234F24-27B5-E64A-B207-AEE91DF5FE5A}" dt="2021-02-17T01:26:34.925" v="3"/>
        <pc:sldMkLst>
          <pc:docMk/>
          <pc:sldMk cId="3711891197" sldId="5384"/>
        </pc:sldMkLst>
      </pc:sldChg>
    </pc:docChg>
  </pc:docChgLst>
  <pc:docChgLst>
    <pc:chgData name="Johnson, Ronald D. (ARC-AF)[Ames Associates]" userId="S::rdjohns1@ndc.nasa.gov::28696995-183d-44ca-bcec-5fc0f30d74e2" providerId="AD" clId="Web-{7ED825C1-9019-44D8-0E33-F4399F616A3F}"/>
    <pc:docChg chg="">
      <pc:chgData name="Johnson, Ronald D. (ARC-AF)[Ames Associates]" userId="S::rdjohns1@ndc.nasa.gov::28696995-183d-44ca-bcec-5fc0f30d74e2" providerId="AD" clId="Web-{7ED825C1-9019-44D8-0E33-F4399F616A3F}" dt="2021-02-16T22:33:52.926" v="0"/>
      <pc:docMkLst>
        <pc:docMk/>
      </pc:docMkLst>
      <pc:sldChg chg="addCm">
        <pc:chgData name="Johnson, Ronald D. (ARC-AF)[Ames Associates]" userId="S::rdjohns1@ndc.nasa.gov::28696995-183d-44ca-bcec-5fc0f30d74e2" providerId="AD" clId="Web-{7ED825C1-9019-44D8-0E33-F4399F616A3F}" dt="2021-02-16T22:33:52.926" v="0"/>
        <pc:sldMkLst>
          <pc:docMk/>
          <pc:sldMk cId="4387702" sldId="5376"/>
        </pc:sldMkLst>
      </pc:sldChg>
    </pc:docChg>
  </pc:docChgLst>
  <pc:docChgLst>
    <pc:chgData name="HOMOLA, JEFFREY R. (ARC-TH)" userId="1c5f8a89-af72-4b7e-b512-48c842ce4d77" providerId="ADAL" clId="{14D14631-04A0-493E-ABC0-9988F10B2BB0}"/>
    <pc:docChg chg="custSel modSld">
      <pc:chgData name="HOMOLA, JEFFREY R. (ARC-TH)" userId="1c5f8a89-af72-4b7e-b512-48c842ce4d77" providerId="ADAL" clId="{14D14631-04A0-493E-ABC0-9988F10B2BB0}" dt="2021-02-17T18:11:19.055" v="650" actId="1589"/>
      <pc:docMkLst>
        <pc:docMk/>
      </pc:docMkLst>
      <pc:sldChg chg="addSp modSp mod addCm modCm">
        <pc:chgData name="HOMOLA, JEFFREY R. (ARC-TH)" userId="1c5f8a89-af72-4b7e-b512-48c842ce4d77" providerId="ADAL" clId="{14D14631-04A0-493E-ABC0-9988F10B2BB0}" dt="2021-02-17T18:11:19.055" v="650" actId="1589"/>
        <pc:sldMkLst>
          <pc:docMk/>
          <pc:sldMk cId="4387702" sldId="5376"/>
        </pc:sldMkLst>
        <pc:spChg chg="add mod">
          <ac:chgData name="HOMOLA, JEFFREY R. (ARC-TH)" userId="1c5f8a89-af72-4b7e-b512-48c842ce4d77" providerId="ADAL" clId="{14D14631-04A0-493E-ABC0-9988F10B2BB0}" dt="2021-02-17T18:10:03.398" v="649" actId="20577"/>
          <ac:spMkLst>
            <pc:docMk/>
            <pc:sldMk cId="4387702" sldId="5376"/>
            <ac:spMk id="4" creationId="{70EDD8A0-C5E2-4290-877D-1EB4E755AEA1}"/>
          </ac:spMkLst>
        </pc:spChg>
        <pc:picChg chg="mod modCrop">
          <ac:chgData name="HOMOLA, JEFFREY R. (ARC-TH)" userId="1c5f8a89-af72-4b7e-b512-48c842ce4d77" providerId="ADAL" clId="{14D14631-04A0-493E-ABC0-9988F10B2BB0}" dt="2021-02-16T21:33:50.263" v="114" actId="1037"/>
          <ac:picMkLst>
            <pc:docMk/>
            <pc:sldMk cId="4387702" sldId="5376"/>
            <ac:picMk id="19" creationId="{525CE438-AFC3-4CBD-A9FD-D2E271174EC3}"/>
          </ac:picMkLst>
        </pc:picChg>
      </pc:sldChg>
    </pc:docChg>
  </pc:docChgLst>
  <pc:docChgLst>
    <pc:chgData name="HOMOLA, JEFFREY R. (ARC-TH)" userId="S::jhomola@ndc.nasa.gov::1c5f8a89-af72-4b7e-b512-48c842ce4d77" providerId="AD" clId="Web-{0A38F2CE-F14A-42EA-06EE-A5D674170D7A}"/>
    <pc:docChg chg="">
      <pc:chgData name="HOMOLA, JEFFREY R. (ARC-TH)" userId="S::jhomola@ndc.nasa.gov::1c5f8a89-af72-4b7e-b512-48c842ce4d77" providerId="AD" clId="Web-{0A38F2CE-F14A-42EA-06EE-A5D674170D7A}" dt="2021-02-16T23:03:25.669" v="0"/>
      <pc:docMkLst>
        <pc:docMk/>
      </pc:docMkLst>
      <pc:sldChg chg="addCm">
        <pc:chgData name="HOMOLA, JEFFREY R. (ARC-TH)" userId="S::jhomola@ndc.nasa.gov::1c5f8a89-af72-4b7e-b512-48c842ce4d77" providerId="AD" clId="Web-{0A38F2CE-F14A-42EA-06EE-A5D674170D7A}" dt="2021-02-16T23:03:25.669" v="0"/>
        <pc:sldMkLst>
          <pc:docMk/>
          <pc:sldMk cId="4387702" sldId="5376"/>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D190339B-6983-DF45-B781-9B7D54483A06}" type="datetimeFigureOut">
              <a:rPr lang="en-US" smtClean="0"/>
              <a:pPr/>
              <a:t>2/22/2021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72FFDBDF-EE2F-774D-9705-B4A8B4DF0822}" type="slidenum">
              <a:rPr lang="en-US" smtClean="0"/>
              <a:pPr/>
              <a:t>‹#›</a:t>
            </a:fld>
            <a:endParaRPr lang="en-US"/>
          </a:p>
        </p:txBody>
      </p:sp>
    </p:spTree>
    <p:extLst>
      <p:ext uri="{BB962C8B-B14F-4D97-AF65-F5344CB8AC3E}">
        <p14:creationId xmlns:p14="http://schemas.microsoft.com/office/powerpoint/2010/main" val="109234805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722CE48-6344-447F-807F-0791761DCECF}" type="datetimeFigureOut">
              <a:rPr lang="en-US" smtClean="0"/>
              <a:pPr/>
              <a:t>2/22/2021</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DF9FF2B9-9815-4E82-99A1-55DA67C6BCE8}" type="slidenum">
              <a:rPr lang="en-US" smtClean="0"/>
              <a:pPr/>
              <a:t>‹#›</a:t>
            </a:fld>
            <a:endParaRPr lang="en-US"/>
          </a:p>
        </p:txBody>
      </p:sp>
    </p:spTree>
    <p:extLst>
      <p:ext uri="{BB962C8B-B14F-4D97-AF65-F5344CB8AC3E}">
        <p14:creationId xmlns:p14="http://schemas.microsoft.com/office/powerpoint/2010/main" val="2688260678"/>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642400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433182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atin typeface="+mn-lt"/>
              </a:defRPr>
            </a:lvl1pPr>
          </a:lstStyle>
          <a:p>
            <a:r>
              <a:rPr lang="en-US">
                <a:solidFill>
                  <a:prstClr val="black">
                    <a:tint val="75000"/>
                  </a:prstClr>
                </a:solidFill>
                <a:latin typeface="Calibri"/>
              </a:rPr>
              <a:t> </a:t>
            </a:r>
          </a:p>
        </p:txBody>
      </p:sp>
      <p:sp>
        <p:nvSpPr>
          <p:cNvPr id="2" name="Title 1">
            <a:extLst>
              <a:ext uri="{FF2B5EF4-FFF2-40B4-BE49-F238E27FC236}">
                <a16:creationId xmlns:a16="http://schemas.microsoft.com/office/drawing/2014/main" id="{B22563A6-4F14-7F4A-83F1-1BB2074D56D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38137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B000A63-EEE0-4AAD-B693-4AD3DDA7BE8C}" type="datetimeFigureOut">
              <a:rPr lang="en-US" smtClean="0"/>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E75C5-7265-41AE-8A89-AF527BC0DE17}" type="slidenum">
              <a:rPr lang="en-US" smtClean="0"/>
              <a:t>‹#›</a:t>
            </a:fld>
            <a:endParaRPr lang="en-US"/>
          </a:p>
        </p:txBody>
      </p:sp>
    </p:spTree>
    <p:extLst>
      <p:ext uri="{BB962C8B-B14F-4D97-AF65-F5344CB8AC3E}">
        <p14:creationId xmlns:p14="http://schemas.microsoft.com/office/powerpoint/2010/main" val="4152247227"/>
      </p:ext>
    </p:extLst>
  </p:cSld>
  <p:clrMapOvr>
    <a:masterClrMapping/>
  </p:clrMapOvr>
</p:sldLayout>
</file>

<file path=ppt/slideMasters/_rels/slideMaster1.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image" Target="../media/image2.png"/><Relationship Id="rId12" Type="http://schemas.microsoft.com/office/2007/relationships/hdphoto" Target="../media/hdphoto3.wdp"/><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5.png"/><Relationship Id="rId5" Type="http://schemas.openxmlformats.org/officeDocument/2006/relationships/image" Target="../media/image1.jpeg"/><Relationship Id="rId15" Type="http://schemas.openxmlformats.org/officeDocument/2006/relationships/image" Target="../media/image8.tiff"/><Relationship Id="rId10" Type="http://schemas.openxmlformats.org/officeDocument/2006/relationships/image" Target="../media/image4.tiff"/><Relationship Id="rId4" Type="http://schemas.openxmlformats.org/officeDocument/2006/relationships/theme" Target="../theme/theme1.xml"/><Relationship Id="rId9" Type="http://schemas.openxmlformats.org/officeDocument/2006/relationships/image" Target="../media/image3.png"/><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slide_sky.jpg"/>
          <p:cNvPicPr>
            <a:picLocks noChangeAspect="1"/>
          </p:cNvPicPr>
          <p:nvPr userDrawn="1"/>
        </p:nvPicPr>
        <p:blipFill>
          <a:blip r:embed="rId5" cstate="print">
            <a:extLst>
              <a:ext uri="{BEBA8EAE-BF5A-486C-A8C5-ECC9F3942E4B}">
                <a14:imgProps xmlns:a14="http://schemas.microsoft.com/office/drawing/2010/main">
                  <a14:imgLayer r:embed="rId6">
                    <a14:imgEffect>
                      <a14:saturation sat="33000"/>
                    </a14:imgEffect>
                  </a14:imgLayer>
                </a14:imgProps>
              </a:ext>
            </a:extLst>
          </a:blip>
          <a:stretch>
            <a:fillRect/>
          </a:stretch>
        </p:blipFill>
        <p:spPr>
          <a:xfrm>
            <a:off x="-6957" y="4"/>
            <a:ext cx="9150959" cy="595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5" name="Picture 14"/>
          <p:cNvPicPr>
            <a:picLocks noChangeAspect="1"/>
          </p:cNvPicPr>
          <p:nvPr userDrawn="1"/>
        </p:nvPicPr>
        <p:blipFill>
          <a:blip r:embed="rId7" cstate="screen">
            <a:lum bright="70000" contrast="-70000"/>
            <a:alphaModFix amt="44000"/>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7315200" y="0"/>
            <a:ext cx="1524000" cy="685800"/>
          </a:xfrm>
          <a:prstGeom prst="rect">
            <a:avLst/>
          </a:prstGeom>
        </p:spPr>
      </p:pic>
      <p:pic>
        <p:nvPicPr>
          <p:cNvPr id="16" name="Picture 15"/>
          <p:cNvPicPr>
            <a:picLocks noChangeAspect="1"/>
          </p:cNvPicPr>
          <p:nvPr userDrawn="1"/>
        </p:nvPicPr>
        <p:blipFill>
          <a:blip r:embed="rId9" cstate="screen">
            <a:lum bright="70000" contrast="-70000"/>
            <a:alphaModFix amt="49000"/>
            <a:extLst>
              <a:ext uri="{28A0092B-C50C-407E-A947-70E740481C1C}">
                <a14:useLocalDpi xmlns:a14="http://schemas.microsoft.com/office/drawing/2010/main"/>
              </a:ext>
            </a:extLst>
          </a:blip>
          <a:stretch>
            <a:fillRect/>
          </a:stretch>
        </p:blipFill>
        <p:spPr>
          <a:xfrm>
            <a:off x="990600" y="171450"/>
            <a:ext cx="1158240" cy="542925"/>
          </a:xfrm>
          <a:prstGeom prst="rect">
            <a:avLst/>
          </a:prstGeom>
        </p:spPr>
      </p:pic>
      <p:pic>
        <p:nvPicPr>
          <p:cNvPr id="14" name="Picture 13"/>
          <p:cNvPicPr>
            <a:picLocks noChangeAspect="1"/>
          </p:cNvPicPr>
          <p:nvPr userDrawn="1"/>
        </p:nvPicPr>
        <p:blipFill>
          <a:blip r:embed="rId10" cstate="screen">
            <a:duotone>
              <a:schemeClr val="bg2">
                <a:shade val="45000"/>
                <a:satMod val="135000"/>
              </a:schemeClr>
              <a:prstClr val="white"/>
            </a:duotone>
            <a:alphaModFix amt="46000"/>
            <a:extLst>
              <a:ext uri="{28A0092B-C50C-407E-A947-70E740481C1C}">
                <a14:useLocalDpi xmlns:a14="http://schemas.microsoft.com/office/drawing/2010/main"/>
              </a:ext>
            </a:extLst>
          </a:blip>
          <a:stretch>
            <a:fillRect/>
          </a:stretch>
        </p:blipFill>
        <p:spPr>
          <a:xfrm>
            <a:off x="2590800" y="165515"/>
            <a:ext cx="553402" cy="415052"/>
          </a:xfrm>
          <a:prstGeom prst="rect">
            <a:avLst/>
          </a:prstGeom>
        </p:spPr>
      </p:pic>
      <p:pic>
        <p:nvPicPr>
          <p:cNvPr id="20" name="Content Placeholder 3"/>
          <p:cNvPicPr>
            <a:picLocks noChangeAspect="1"/>
          </p:cNvPicPr>
          <p:nvPr userDrawn="1"/>
        </p:nvPicPr>
        <p:blipFill>
          <a:blip r:embed="rId11" cstate="screen">
            <a:duotone>
              <a:schemeClr val="bg2">
                <a:shade val="45000"/>
                <a:satMod val="135000"/>
              </a:schemeClr>
              <a:prstClr val="white"/>
            </a:duotone>
            <a:alphaModFix amt="47000"/>
            <a:extLst>
              <a:ext uri="{BEBA8EAE-BF5A-486C-A8C5-ECC9F3942E4B}">
                <a14:imgProps xmlns:a14="http://schemas.microsoft.com/office/drawing/2010/main">
                  <a14:imgLayer r:embed="rId12">
                    <a14:imgEffect>
                      <a14:backgroundRemoval t="10000" b="90000" l="3250" r="96000">
                        <a14:foregroundMark x1="15750" y1="38500" x2="15750" y2="38500"/>
                        <a14:foregroundMark x1="15750" y1="38500" x2="15750" y2="38500"/>
                        <a14:foregroundMark x1="19375" y1="36500" x2="19375" y2="36500"/>
                        <a14:foregroundMark x1="15500" y1="27833" x2="15500" y2="27833"/>
                        <a14:foregroundMark x1="7250" y1="26833" x2="7250" y2="26833"/>
                        <a14:backgroundMark x1="65375" y1="75333" x2="65375" y2="75333"/>
                        <a14:backgroundMark x1="62250" y1="68333" x2="62250" y2="68333"/>
                        <a14:backgroundMark x1="69375" y1="62333" x2="69375" y2="62333"/>
                        <a14:backgroundMark x1="50750" y1="67333" x2="50750" y2="67333"/>
                      </a14:backgroundRemoval>
                    </a14:imgEffect>
                  </a14:imgLayer>
                </a14:imgProps>
              </a:ext>
              <a:ext uri="{28A0092B-C50C-407E-A947-70E740481C1C}">
                <a14:useLocalDpi xmlns:a14="http://schemas.microsoft.com/office/drawing/2010/main"/>
              </a:ext>
            </a:extLst>
          </a:blip>
          <a:stretch>
            <a:fillRect/>
          </a:stretch>
        </p:blipFill>
        <p:spPr>
          <a:xfrm>
            <a:off x="5624114" y="171450"/>
            <a:ext cx="753981" cy="424115"/>
          </a:xfrm>
          <a:prstGeom prst="rect">
            <a:avLst/>
          </a:prstGeom>
        </p:spPr>
      </p:pic>
      <p:sp>
        <p:nvSpPr>
          <p:cNvPr id="2050" name="Title Placeholder 1"/>
          <p:cNvSpPr>
            <a:spLocks noGrp="1"/>
          </p:cNvSpPr>
          <p:nvPr>
            <p:ph type="title"/>
          </p:nvPr>
        </p:nvSpPr>
        <p:spPr bwMode="auto">
          <a:xfrm>
            <a:off x="453721" y="75280"/>
            <a:ext cx="8229600" cy="4536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417068" y="1023741"/>
            <a:ext cx="8229600" cy="33944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 name="TextBox 2"/>
          <p:cNvSpPr txBox="1"/>
          <p:nvPr/>
        </p:nvSpPr>
        <p:spPr>
          <a:xfrm>
            <a:off x="8854845" y="4980995"/>
            <a:ext cx="319319" cy="207749"/>
          </a:xfrm>
          <a:prstGeom prst="rect">
            <a:avLst/>
          </a:prstGeom>
          <a:noFill/>
        </p:spPr>
        <p:txBody>
          <a:bodyPr wrap="none" anchor="b">
            <a:spAutoFit/>
          </a:bodyPr>
          <a:lstStyle>
            <a:lvl1pPr eaLnBrk="0" hangingPunct="0">
              <a:defRPr sz="2400">
                <a:solidFill>
                  <a:schemeClr val="tx1"/>
                </a:solidFill>
                <a:latin typeface="Arial" charset="0"/>
                <a:ea typeface="ＭＳ Ｐゴシック" charset="-128"/>
              </a:defRPr>
            </a:lvl1pPr>
            <a:lvl2pPr marL="37931725" indent="-37474525" eaLnBrk="0" hangingPunct="0">
              <a:defRPr sz="2400">
                <a:solidFill>
                  <a:schemeClr val="tx1"/>
                </a:solidFill>
                <a:latin typeface="Arial" charset="0"/>
                <a:ea typeface="ＭＳ Ｐゴシック" charset="-128"/>
              </a:defRPr>
            </a:lvl2pPr>
            <a:lvl3pPr eaLnBrk="0" hangingPunct="0">
              <a:defRPr sz="2400">
                <a:solidFill>
                  <a:schemeClr val="tx1"/>
                </a:solidFill>
                <a:latin typeface="Arial" charset="0"/>
                <a:ea typeface="ＭＳ Ｐゴシック" charset="-128"/>
              </a:defRPr>
            </a:lvl3pPr>
            <a:lvl4pPr eaLnBrk="0" hangingPunct="0">
              <a:defRPr sz="2400">
                <a:solidFill>
                  <a:schemeClr val="tx1"/>
                </a:solidFill>
                <a:latin typeface="Arial" charset="0"/>
                <a:ea typeface="ＭＳ Ｐゴシック" charset="-128"/>
              </a:defRPr>
            </a:lvl4pPr>
            <a:lvl5pPr eaLnBrk="0" hangingPunct="0">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eaLnBrk="1" fontAlgn="base" hangingPunct="1">
              <a:spcBef>
                <a:spcPct val="0"/>
              </a:spcBef>
              <a:spcAft>
                <a:spcPct val="0"/>
              </a:spcAft>
              <a:defRPr/>
            </a:pPr>
            <a:r>
              <a:rPr lang="en-US" sz="750">
                <a:solidFill>
                  <a:prstClr val="black"/>
                </a:solidFill>
                <a:latin typeface="Calibri" charset="0"/>
                <a:cs typeface="Arial" charset="0"/>
              </a:rPr>
              <a:t> </a:t>
            </a:r>
            <a:fld id="{D44AAE72-5488-4E80-8FD1-D7DF62C285B2}" type="slidenum">
              <a:rPr lang="en-US" sz="750">
                <a:solidFill>
                  <a:prstClr val="black"/>
                </a:solidFill>
                <a:latin typeface="Calibri" charset="0"/>
                <a:cs typeface="Arial" charset="0"/>
              </a:rPr>
              <a:pPr algn="r" eaLnBrk="1" fontAlgn="base" hangingPunct="1">
                <a:spcBef>
                  <a:spcPct val="0"/>
                </a:spcBef>
                <a:spcAft>
                  <a:spcPct val="0"/>
                </a:spcAft>
                <a:defRPr/>
              </a:pPr>
              <a:t>‹#›</a:t>
            </a:fld>
            <a:endParaRPr lang="en-US" sz="750">
              <a:solidFill>
                <a:prstClr val="black"/>
              </a:solidFill>
              <a:latin typeface="Calibri" charset="0"/>
              <a:cs typeface="Arial" charset="0"/>
            </a:endParaRPr>
          </a:p>
        </p:txBody>
      </p:sp>
      <p:pic>
        <p:nvPicPr>
          <p:cNvPr id="11" name="Picture 10" descr="slide_sky.jpg"/>
          <p:cNvPicPr>
            <a:picLocks noChangeAspect="1"/>
          </p:cNvPicPr>
          <p:nvPr userDrawn="1"/>
        </p:nvPicPr>
        <p:blipFill>
          <a:blip r:embed="rId5" cstate="print">
            <a:extLst>
              <a:ext uri="{BEBA8EAE-BF5A-486C-A8C5-ECC9F3942E4B}">
                <a14:imgProps xmlns:a14="http://schemas.microsoft.com/office/drawing/2010/main">
                  <a14:imgLayer r:embed="rId6">
                    <a14:imgEffect>
                      <a14:saturation sat="33000"/>
                    </a14:imgEffect>
                  </a14:imgLayer>
                </a14:imgProps>
              </a:ext>
            </a:extLst>
          </a:blip>
          <a:stretch>
            <a:fillRect/>
          </a:stretch>
        </p:blipFill>
        <p:spPr>
          <a:xfrm>
            <a:off x="1" y="4914900"/>
            <a:ext cx="9150959" cy="228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9" name="Slide Number Placeholder 3"/>
          <p:cNvSpPr txBox="1">
            <a:spLocks/>
          </p:cNvSpPr>
          <p:nvPr userDrawn="1"/>
        </p:nvSpPr>
        <p:spPr>
          <a:xfrm>
            <a:off x="6457950" y="4869657"/>
            <a:ext cx="2057400" cy="273844"/>
          </a:xfrm>
          <a:prstGeom prst="rect">
            <a:avLst/>
          </a:prstGeom>
        </p:spPr>
        <p:txBody>
          <a:bodyPr vert="horz" lIns="68580" tIns="34290" rIns="68580" bIns="3429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D887866-80AC-2F42-9AD1-8EE3C236D8D8}" type="slidenum">
              <a:rPr lang="en-US" sz="900" smtClean="0">
                <a:solidFill>
                  <a:schemeClr val="bg1"/>
                </a:solidFill>
              </a:rPr>
              <a:pPr/>
              <a:t>‹#›</a:t>
            </a:fld>
            <a:endParaRPr lang="en-US" sz="900">
              <a:solidFill>
                <a:schemeClr val="bg1"/>
              </a:solidFill>
            </a:endParaRPr>
          </a:p>
        </p:txBody>
      </p:sp>
      <p:pic>
        <p:nvPicPr>
          <p:cNvPr id="13" name="Picture 12"/>
          <p:cNvPicPr>
            <a:picLocks noChangeAspect="1"/>
          </p:cNvPicPr>
          <p:nvPr userDrawn="1"/>
        </p:nvPicPr>
        <p:blipFill>
          <a:blip r:embed="rId13" cstate="screen">
            <a:lum bright="70000" contrast="-70000"/>
            <a:alphaModFix amt="52000"/>
            <a:extLst>
              <a:ext uri="{28A0092B-C50C-407E-A947-70E740481C1C}">
                <a14:useLocalDpi xmlns:a14="http://schemas.microsoft.com/office/drawing/2010/main"/>
              </a:ext>
            </a:extLst>
          </a:blip>
          <a:stretch>
            <a:fillRect/>
          </a:stretch>
        </p:blipFill>
        <p:spPr>
          <a:xfrm>
            <a:off x="6553201" y="171450"/>
            <a:ext cx="853917" cy="434697"/>
          </a:xfrm>
          <a:prstGeom prst="rect">
            <a:avLst/>
          </a:prstGeom>
          <a:effectLst/>
          <a:scene3d>
            <a:camera prst="orthographicFront">
              <a:rot lat="0" lon="9000000" rev="0"/>
            </a:camera>
            <a:lightRig rig="threePt" dir="t"/>
          </a:scene3d>
        </p:spPr>
      </p:pic>
      <p:pic>
        <p:nvPicPr>
          <p:cNvPr id="10" name="Picture 9"/>
          <p:cNvPicPr>
            <a:picLocks noChangeAspect="1"/>
          </p:cNvPicPr>
          <p:nvPr userDrawn="1"/>
        </p:nvPicPr>
        <p:blipFill>
          <a:blip r:embed="rId14" cstate="screen">
            <a:lum bright="70000" contrast="-70000"/>
            <a:alphaModFix amt="55000"/>
            <a:extLst>
              <a:ext uri="{28A0092B-C50C-407E-A947-70E740481C1C}">
                <a14:useLocalDpi xmlns:a14="http://schemas.microsoft.com/office/drawing/2010/main"/>
              </a:ext>
            </a:extLst>
          </a:blip>
          <a:stretch>
            <a:fillRect/>
          </a:stretch>
        </p:blipFill>
        <p:spPr>
          <a:xfrm>
            <a:off x="1752600" y="-26799"/>
            <a:ext cx="762000" cy="571500"/>
          </a:xfrm>
          <a:prstGeom prst="rect">
            <a:avLst/>
          </a:prstGeom>
          <a:noFill/>
          <a:ln>
            <a:noFill/>
          </a:ln>
        </p:spPr>
      </p:pic>
      <p:sp>
        <p:nvSpPr>
          <p:cNvPr id="17" name="Footer Placeholder 4">
            <a:extLst>
              <a:ext uri="{FF2B5EF4-FFF2-40B4-BE49-F238E27FC236}">
                <a16:creationId xmlns:a16="http://schemas.microsoft.com/office/drawing/2014/main" id="{8A694353-5638-2F4E-ABCC-11BE269004AC}"/>
              </a:ext>
            </a:extLst>
          </p:cNvPr>
          <p:cNvSpPr>
            <a:spLocks noGrp="1"/>
          </p:cNvSpPr>
          <p:nvPr>
            <p:ph type="ftr" sz="quarter" idx="3"/>
          </p:nvPr>
        </p:nvSpPr>
        <p:spPr>
          <a:xfrm>
            <a:off x="3124200" y="4585137"/>
            <a:ext cx="2895600" cy="273844"/>
          </a:xfrm>
          <a:prstGeom prst="rect">
            <a:avLst/>
          </a:prstGeom>
        </p:spPr>
        <p:txBody>
          <a:bodyPr/>
          <a:lstStyle>
            <a:lvl1pPr>
              <a:defRPr sz="1200" i="1">
                <a:solidFill>
                  <a:prstClr val="black"/>
                </a:solidFill>
                <a:latin typeface="Arial" pitchFamily="-109" charset="0"/>
                <a:ea typeface="Arial" pitchFamily="-109" charset="0"/>
                <a:cs typeface="Arial" pitchFamily="-109" charset="0"/>
              </a:defRPr>
            </a:lvl1pPr>
          </a:lstStyle>
          <a:p>
            <a:pPr fontAlgn="base">
              <a:spcBef>
                <a:spcPct val="0"/>
              </a:spcBef>
              <a:spcAft>
                <a:spcPct val="0"/>
              </a:spcAft>
              <a:defRPr/>
            </a:pPr>
            <a:endParaRPr lang="en-US"/>
          </a:p>
        </p:txBody>
      </p:sp>
      <p:pic>
        <p:nvPicPr>
          <p:cNvPr id="18" name="Picture 17">
            <a:extLst>
              <a:ext uri="{FF2B5EF4-FFF2-40B4-BE49-F238E27FC236}">
                <a16:creationId xmlns:a16="http://schemas.microsoft.com/office/drawing/2014/main" id="{D2A75FD5-14A8-D442-B00A-5F22AEDDD5D9}"/>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30796" y="7185"/>
            <a:ext cx="670021" cy="548640"/>
          </a:xfrm>
          <a:prstGeom prst="rect">
            <a:avLst/>
          </a:prstGeom>
        </p:spPr>
      </p:pic>
    </p:spTree>
    <p:extLst>
      <p:ext uri="{BB962C8B-B14F-4D97-AF65-F5344CB8AC3E}">
        <p14:creationId xmlns:p14="http://schemas.microsoft.com/office/powerpoint/2010/main" val="836491309"/>
      </p:ext>
    </p:extLst>
  </p:cSld>
  <p:clrMap bg1="lt1" tx1="dk1" bg2="lt2" tx2="dk2" accent1="accent1" accent2="accent2" accent3="accent3" accent4="accent4" accent5="accent5" accent6="accent6" hlink="hlink" folHlink="folHlink"/>
  <p:sldLayoutIdLst>
    <p:sldLayoutId id="2147483673" r:id="rId1"/>
    <p:sldLayoutId id="2147483747" r:id="rId2"/>
    <p:sldLayoutId id="2147483748" r:id="rId3"/>
  </p:sldLayoutIdLst>
  <p:hf sldNum="0" hdr="0" ftr="0" dt="0"/>
  <p:txStyles>
    <p:titleStyle>
      <a:lvl1pPr algn="ctr" defTabSz="342900" rtl="0" eaLnBrk="1" fontAlgn="base" hangingPunct="1">
        <a:spcBef>
          <a:spcPct val="0"/>
        </a:spcBef>
        <a:spcAft>
          <a:spcPct val="0"/>
        </a:spcAft>
        <a:defRPr lang="en-US" sz="2100" b="1" kern="1200" dirty="0">
          <a:solidFill>
            <a:srgbClr val="FFFFFF"/>
          </a:solidFill>
          <a:effectLst>
            <a:outerShdw blurRad="114300" dist="88900" dir="2700000" algn="tl" rotWithShape="0">
              <a:prstClr val="black">
                <a:alpha val="75000"/>
              </a:prstClr>
            </a:outerShdw>
          </a:effectLst>
          <a:latin typeface="Arial" charset="0"/>
          <a:ea typeface="+mj-ea"/>
          <a:cs typeface="ＭＳ Ｐゴシック"/>
        </a:defRPr>
      </a:lvl1pPr>
      <a:lvl2pPr algn="ctr" defTabSz="342900" rtl="0" eaLnBrk="1" fontAlgn="base" hangingPunct="1">
        <a:spcBef>
          <a:spcPct val="0"/>
        </a:spcBef>
        <a:spcAft>
          <a:spcPct val="0"/>
        </a:spcAft>
        <a:defRPr sz="2100" b="1">
          <a:solidFill>
            <a:srgbClr val="000090"/>
          </a:solidFill>
          <a:latin typeface="Arial" charset="0"/>
          <a:ea typeface="ＭＳ Ｐゴシック" pitchFamily="28" charset="-128"/>
          <a:cs typeface="ＭＳ Ｐゴシック"/>
        </a:defRPr>
      </a:lvl2pPr>
      <a:lvl3pPr algn="ctr" defTabSz="342900" rtl="0" eaLnBrk="1" fontAlgn="base" hangingPunct="1">
        <a:spcBef>
          <a:spcPct val="0"/>
        </a:spcBef>
        <a:spcAft>
          <a:spcPct val="0"/>
        </a:spcAft>
        <a:defRPr sz="2100" b="1">
          <a:solidFill>
            <a:srgbClr val="000090"/>
          </a:solidFill>
          <a:latin typeface="Arial" charset="0"/>
          <a:ea typeface="ＭＳ Ｐゴシック" pitchFamily="28" charset="-128"/>
          <a:cs typeface="ＭＳ Ｐゴシック"/>
        </a:defRPr>
      </a:lvl3pPr>
      <a:lvl4pPr algn="ctr" defTabSz="342900" rtl="0" eaLnBrk="1" fontAlgn="base" hangingPunct="1">
        <a:spcBef>
          <a:spcPct val="0"/>
        </a:spcBef>
        <a:spcAft>
          <a:spcPct val="0"/>
        </a:spcAft>
        <a:defRPr sz="2100" b="1">
          <a:solidFill>
            <a:srgbClr val="000090"/>
          </a:solidFill>
          <a:latin typeface="Arial" charset="0"/>
          <a:ea typeface="ＭＳ Ｐゴシック" pitchFamily="28" charset="-128"/>
          <a:cs typeface="ＭＳ Ｐゴシック"/>
        </a:defRPr>
      </a:lvl4pPr>
      <a:lvl5pPr algn="ctr" defTabSz="342900" rtl="0" eaLnBrk="1" fontAlgn="base" hangingPunct="1">
        <a:spcBef>
          <a:spcPct val="0"/>
        </a:spcBef>
        <a:spcAft>
          <a:spcPct val="0"/>
        </a:spcAft>
        <a:defRPr sz="2100" b="1">
          <a:solidFill>
            <a:srgbClr val="000090"/>
          </a:solidFill>
          <a:latin typeface="Arial" charset="0"/>
          <a:ea typeface="ＭＳ Ｐゴシック" pitchFamily="28" charset="-128"/>
          <a:cs typeface="ＭＳ Ｐゴシック"/>
        </a:defRPr>
      </a:lvl5pPr>
      <a:lvl6pPr marL="342900" algn="ctr" defTabSz="342900" rtl="0" eaLnBrk="1" fontAlgn="base" hangingPunct="1">
        <a:spcBef>
          <a:spcPct val="0"/>
        </a:spcBef>
        <a:spcAft>
          <a:spcPct val="0"/>
        </a:spcAft>
        <a:defRPr sz="3300">
          <a:solidFill>
            <a:schemeClr val="tx1"/>
          </a:solidFill>
          <a:latin typeface="Calibri" pitchFamily="34" charset="0"/>
        </a:defRPr>
      </a:lvl6pPr>
      <a:lvl7pPr marL="685800" algn="ctr" defTabSz="342900" rtl="0" eaLnBrk="1" fontAlgn="base" hangingPunct="1">
        <a:spcBef>
          <a:spcPct val="0"/>
        </a:spcBef>
        <a:spcAft>
          <a:spcPct val="0"/>
        </a:spcAft>
        <a:defRPr sz="3300">
          <a:solidFill>
            <a:schemeClr val="tx1"/>
          </a:solidFill>
          <a:latin typeface="Calibri" pitchFamily="34" charset="0"/>
        </a:defRPr>
      </a:lvl7pPr>
      <a:lvl8pPr marL="1028700" algn="ctr" defTabSz="342900" rtl="0" eaLnBrk="1" fontAlgn="base" hangingPunct="1">
        <a:spcBef>
          <a:spcPct val="0"/>
        </a:spcBef>
        <a:spcAft>
          <a:spcPct val="0"/>
        </a:spcAft>
        <a:defRPr sz="3300">
          <a:solidFill>
            <a:schemeClr val="tx1"/>
          </a:solidFill>
          <a:latin typeface="Calibri" pitchFamily="34" charset="0"/>
        </a:defRPr>
      </a:lvl8pPr>
      <a:lvl9pPr marL="1371600" algn="ctr" defTabSz="342900" rtl="0" eaLnBrk="1" fontAlgn="base" hangingPunct="1">
        <a:spcBef>
          <a:spcPct val="0"/>
        </a:spcBef>
        <a:spcAft>
          <a:spcPct val="0"/>
        </a:spcAft>
        <a:defRPr sz="3300">
          <a:solidFill>
            <a:schemeClr val="tx1"/>
          </a:solidFill>
          <a:latin typeface="Calibri" pitchFamily="34" charset="0"/>
        </a:defRPr>
      </a:lvl9pPr>
    </p:titleStyle>
    <p:bodyStyle>
      <a:lvl1pPr marL="257175" indent="-257175" algn="l" defTabSz="342900" rtl="0" eaLnBrk="1" fontAlgn="base" hangingPunct="1">
        <a:spcBef>
          <a:spcPct val="20000"/>
        </a:spcBef>
        <a:spcAft>
          <a:spcPct val="0"/>
        </a:spcAft>
        <a:buFont typeface="Arial" charset="0"/>
        <a:buChar char="•"/>
        <a:defRPr sz="2100" kern="1200">
          <a:solidFill>
            <a:schemeClr val="tx1"/>
          </a:solidFill>
          <a:latin typeface="Arial" charset="0"/>
          <a:ea typeface="+mn-ea"/>
          <a:cs typeface="ＭＳ Ｐゴシック"/>
        </a:defRPr>
      </a:lvl1pPr>
      <a:lvl2pPr marL="557213" indent="-214313" algn="l" defTabSz="342900" rtl="0" eaLnBrk="1" fontAlgn="base" hangingPunct="1">
        <a:spcBef>
          <a:spcPct val="20000"/>
        </a:spcBef>
        <a:spcAft>
          <a:spcPct val="0"/>
        </a:spcAft>
        <a:buFont typeface="Arial" charset="0"/>
        <a:buChar char="–"/>
        <a:defRPr sz="1800" kern="1200">
          <a:solidFill>
            <a:schemeClr val="tx1"/>
          </a:solidFill>
          <a:latin typeface="Arial" charset="0"/>
          <a:ea typeface="ＭＳ Ｐゴシック"/>
          <a:cs typeface="ＭＳ Ｐゴシック"/>
        </a:defRPr>
      </a:lvl2pPr>
      <a:lvl3pPr marL="857250" indent="-171450" algn="l" defTabSz="342900" rtl="0" eaLnBrk="1" fontAlgn="base" hangingPunct="1">
        <a:spcBef>
          <a:spcPct val="20000"/>
        </a:spcBef>
        <a:spcAft>
          <a:spcPct val="0"/>
        </a:spcAft>
        <a:buFont typeface="Arial" charset="0"/>
        <a:buChar char="•"/>
        <a:defRPr sz="1500" kern="1200">
          <a:solidFill>
            <a:schemeClr val="tx1"/>
          </a:solidFill>
          <a:latin typeface="Arial" charset="0"/>
          <a:ea typeface="ＭＳ Ｐゴシック"/>
          <a:cs typeface="ＭＳ Ｐゴシック"/>
        </a:defRPr>
      </a:lvl3pPr>
      <a:lvl4pPr marL="1200150" indent="-171450" algn="l" defTabSz="342900" rtl="0" eaLnBrk="1" fontAlgn="base" hangingPunct="1">
        <a:spcBef>
          <a:spcPct val="20000"/>
        </a:spcBef>
        <a:spcAft>
          <a:spcPct val="0"/>
        </a:spcAft>
        <a:buFont typeface="Arial" charset="0"/>
        <a:buChar char="–"/>
        <a:defRPr kern="1200">
          <a:solidFill>
            <a:schemeClr val="tx1"/>
          </a:solidFill>
          <a:latin typeface="Arial" charset="0"/>
          <a:ea typeface="ＭＳ Ｐゴシック"/>
          <a:cs typeface="ＭＳ Ｐゴシック"/>
        </a:defRPr>
      </a:lvl4pPr>
      <a:lvl5pPr marL="1543050" indent="-171450" algn="l" defTabSz="342900" rtl="0" eaLnBrk="1" fontAlgn="base" hangingPunct="1">
        <a:spcBef>
          <a:spcPct val="20000"/>
        </a:spcBef>
        <a:spcAft>
          <a:spcPct val="0"/>
        </a:spcAft>
        <a:buFont typeface="Arial" charset="0"/>
        <a:buChar char="»"/>
        <a:defRPr kern="1200">
          <a:solidFill>
            <a:schemeClr val="tx1"/>
          </a:solidFill>
          <a:latin typeface="Arial" charset="0"/>
          <a:ea typeface="ＭＳ Ｐゴシック"/>
          <a:cs typeface="ＭＳ Ｐゴシック"/>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3.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xml"/><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168D47-D33D-6D42-AFA1-12C78A56C08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164" y="0"/>
            <a:ext cx="9152164" cy="5143499"/>
          </a:xfrm>
          <a:prstGeom prst="rect">
            <a:avLst/>
          </a:prstGeom>
        </p:spPr>
      </p:pic>
      <p:pic>
        <p:nvPicPr>
          <p:cNvPr id="6" name="Picture 5">
            <a:extLst>
              <a:ext uri="{FF2B5EF4-FFF2-40B4-BE49-F238E27FC236}">
                <a16:creationId xmlns:a16="http://schemas.microsoft.com/office/drawing/2014/main" id="{2550C785-672F-A347-83AC-ECFEE6BA30D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028213" y="67849"/>
            <a:ext cx="1025979" cy="1032473"/>
          </a:xfrm>
          <a:prstGeom prst="rect">
            <a:avLst/>
          </a:prstGeom>
        </p:spPr>
      </p:pic>
      <p:pic>
        <p:nvPicPr>
          <p:cNvPr id="10" name="Picture 9">
            <a:extLst>
              <a:ext uri="{FF2B5EF4-FFF2-40B4-BE49-F238E27FC236}">
                <a16:creationId xmlns:a16="http://schemas.microsoft.com/office/drawing/2014/main" id="{49DA4AE0-E209-2F4A-A2D0-F5EDBFF8244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9808" y="67849"/>
            <a:ext cx="1091293" cy="905246"/>
          </a:xfrm>
          <a:prstGeom prst="rect">
            <a:avLst/>
          </a:prstGeom>
        </p:spPr>
      </p:pic>
      <p:sp>
        <p:nvSpPr>
          <p:cNvPr id="12" name="TextBox 11">
            <a:extLst>
              <a:ext uri="{FF2B5EF4-FFF2-40B4-BE49-F238E27FC236}">
                <a16:creationId xmlns:a16="http://schemas.microsoft.com/office/drawing/2014/main" id="{E2489100-22EB-4C4C-92C6-A6666830E4F3}"/>
              </a:ext>
            </a:extLst>
          </p:cNvPr>
          <p:cNvSpPr txBox="1"/>
          <p:nvPr/>
        </p:nvSpPr>
        <p:spPr>
          <a:xfrm>
            <a:off x="5887011" y="4620280"/>
            <a:ext cx="3220241" cy="523220"/>
          </a:xfrm>
          <a:prstGeom prst="rect">
            <a:avLst/>
          </a:prstGeom>
          <a:noFill/>
        </p:spPr>
        <p:txBody>
          <a:bodyPr wrap="none" rtlCol="0">
            <a:spAutoFit/>
          </a:bodyPr>
          <a:lstStyle/>
          <a:p>
            <a:r>
              <a:rPr lang="en-US" sz="1400" b="1" dirty="0">
                <a:solidFill>
                  <a:schemeClr val="bg1"/>
                </a:solidFill>
              </a:rPr>
              <a:t>UTM Technical Interchange Meeting</a:t>
            </a:r>
          </a:p>
          <a:p>
            <a:pPr algn="r"/>
            <a:r>
              <a:rPr lang="en-US" sz="1400" b="1" dirty="0">
                <a:solidFill>
                  <a:schemeClr val="bg1"/>
                </a:solidFill>
              </a:rPr>
              <a:t>February 23</a:t>
            </a:r>
            <a:r>
              <a:rPr lang="en-US" sz="1400" b="1" baseline="30000" dirty="0">
                <a:solidFill>
                  <a:schemeClr val="bg1"/>
                </a:solidFill>
              </a:rPr>
              <a:t>rd</a:t>
            </a:r>
            <a:r>
              <a:rPr lang="en-US" sz="1400" b="1" dirty="0">
                <a:solidFill>
                  <a:schemeClr val="bg1"/>
                </a:solidFill>
              </a:rPr>
              <a:t>, 2021</a:t>
            </a:r>
          </a:p>
        </p:txBody>
      </p:sp>
      <p:sp>
        <p:nvSpPr>
          <p:cNvPr id="8" name="TextBox 7">
            <a:extLst>
              <a:ext uri="{FF2B5EF4-FFF2-40B4-BE49-F238E27FC236}">
                <a16:creationId xmlns:a16="http://schemas.microsoft.com/office/drawing/2014/main" id="{1BB758BE-E80C-2149-981E-988FA1A8355F}"/>
              </a:ext>
            </a:extLst>
          </p:cNvPr>
          <p:cNvSpPr txBox="1"/>
          <p:nvPr/>
        </p:nvSpPr>
        <p:spPr>
          <a:xfrm>
            <a:off x="2159453" y="1067665"/>
            <a:ext cx="4816929" cy="2769989"/>
          </a:xfrm>
          <a:prstGeom prst="rect">
            <a:avLst/>
          </a:prstGeom>
          <a:solidFill>
            <a:schemeClr val="accent1">
              <a:lumMod val="40000"/>
              <a:lumOff val="60000"/>
              <a:alpha val="68000"/>
            </a:schemeClr>
          </a:solidFill>
        </p:spPr>
        <p:txBody>
          <a:bodyPr wrap="square" rtlCol="0">
            <a:spAutoFit/>
          </a:bodyPr>
          <a:lstStyle/>
          <a:p>
            <a:pPr algn="ctr"/>
            <a:r>
              <a:rPr lang="en-US" sz="2000" b="1" dirty="0"/>
              <a:t>Unmanned Aircraft Systems (UAS) Traffic Management (UTM) Project</a:t>
            </a:r>
          </a:p>
          <a:p>
            <a:pPr algn="ctr"/>
            <a:endParaRPr lang="en-US" dirty="0"/>
          </a:p>
          <a:p>
            <a:pPr algn="ctr"/>
            <a:endParaRPr lang="en-US" dirty="0"/>
          </a:p>
          <a:p>
            <a:pPr algn="ctr"/>
            <a:r>
              <a:rPr lang="en-US" b="1" dirty="0"/>
              <a:t>UTM Concepts and Use Cases</a:t>
            </a:r>
          </a:p>
          <a:p>
            <a:pPr algn="ctr"/>
            <a:endParaRPr lang="en-US" dirty="0"/>
          </a:p>
          <a:p>
            <a:pPr algn="ctr"/>
            <a:endParaRPr lang="en-US" dirty="0"/>
          </a:p>
          <a:p>
            <a:pPr algn="ctr"/>
            <a:r>
              <a:rPr lang="en-US" sz="1600" dirty="0"/>
              <a:t>Jeffrey Homola</a:t>
            </a:r>
          </a:p>
          <a:p>
            <a:pPr algn="ctr"/>
            <a:r>
              <a:rPr lang="en-US" sz="1400" dirty="0"/>
              <a:t>NASA/FAA UTM RTT Concepts and Use Cases </a:t>
            </a:r>
          </a:p>
          <a:p>
            <a:pPr algn="ctr"/>
            <a:r>
              <a:rPr lang="en-US" sz="1400" dirty="0"/>
              <a:t>Working Group Co-coordinator</a:t>
            </a:r>
          </a:p>
        </p:txBody>
      </p:sp>
    </p:spTree>
    <p:extLst>
      <p:ext uri="{BB962C8B-B14F-4D97-AF65-F5344CB8AC3E}">
        <p14:creationId xmlns:p14="http://schemas.microsoft.com/office/powerpoint/2010/main" val="3631858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EC14A-FDA9-C243-AC0F-841CB50B6ED0}"/>
              </a:ext>
            </a:extLst>
          </p:cNvPr>
          <p:cNvSpPr>
            <a:spLocks noGrp="1"/>
          </p:cNvSpPr>
          <p:nvPr>
            <p:ph type="title"/>
          </p:nvPr>
        </p:nvSpPr>
        <p:spPr/>
        <p:txBody>
          <a:bodyPr/>
          <a:lstStyle/>
          <a:p>
            <a:r>
              <a:rPr lang="en-US" dirty="0"/>
              <a:t>Outline</a:t>
            </a:r>
          </a:p>
        </p:txBody>
      </p:sp>
      <p:sp>
        <p:nvSpPr>
          <p:cNvPr id="4" name="TextBox 3">
            <a:extLst>
              <a:ext uri="{FF2B5EF4-FFF2-40B4-BE49-F238E27FC236}">
                <a16:creationId xmlns:a16="http://schemas.microsoft.com/office/drawing/2014/main" id="{794231C1-4F50-4E07-AA03-3836C9ECA95A}"/>
              </a:ext>
            </a:extLst>
          </p:cNvPr>
          <p:cNvSpPr txBox="1"/>
          <p:nvPr/>
        </p:nvSpPr>
        <p:spPr>
          <a:xfrm>
            <a:off x="453721" y="1135254"/>
            <a:ext cx="8079164" cy="3693319"/>
          </a:xfrm>
          <a:prstGeom prst="rect">
            <a:avLst/>
          </a:prstGeom>
          <a:noFill/>
        </p:spPr>
        <p:txBody>
          <a:bodyPr wrap="square" rtlCol="0">
            <a:spAutoFit/>
          </a:bodyPr>
          <a:lstStyle/>
          <a:p>
            <a:pPr marL="285750" indent="-285750">
              <a:buFont typeface="Arial" panose="020B0604020202020204" pitchFamily="34" charset="0"/>
              <a:buChar char="•"/>
            </a:pPr>
            <a:r>
              <a:rPr lang="en-US" dirty="0"/>
              <a:t>UTM RTT Concepts and Use Cases Working Group (CWG) Overview</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Activities</a:t>
            </a:r>
          </a:p>
          <a:p>
            <a:endParaRPr lang="en-US" dirty="0"/>
          </a:p>
          <a:p>
            <a:pPr marL="285750" indent="-285750">
              <a:buFont typeface="Arial" panose="020B0604020202020204" pitchFamily="34" charset="0"/>
              <a:buChar char="•"/>
            </a:pPr>
            <a:r>
              <a:rPr lang="en-US" dirty="0"/>
              <a:t>Publications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Test Involvement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Areas of Future Work</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Summary and Impact</a:t>
            </a:r>
          </a:p>
          <a:p>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217189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859EF-9CE0-4E8E-8698-4B577EF7FECA}"/>
              </a:ext>
            </a:extLst>
          </p:cNvPr>
          <p:cNvSpPr>
            <a:spLocks noGrp="1"/>
          </p:cNvSpPr>
          <p:nvPr>
            <p:ph type="title"/>
          </p:nvPr>
        </p:nvSpPr>
        <p:spPr/>
        <p:txBody>
          <a:bodyPr/>
          <a:lstStyle/>
          <a:p>
            <a:r>
              <a:rPr lang="en-US" dirty="0"/>
              <a:t>UTM RTT Working Groups</a:t>
            </a:r>
          </a:p>
        </p:txBody>
      </p:sp>
      <p:pic>
        <p:nvPicPr>
          <p:cNvPr id="19" name="image6.png">
            <a:extLst>
              <a:ext uri="{FF2B5EF4-FFF2-40B4-BE49-F238E27FC236}">
                <a16:creationId xmlns:a16="http://schemas.microsoft.com/office/drawing/2014/main" id="{525CE438-AFC3-4CBD-A9FD-D2E271174EC3}"/>
              </a:ext>
            </a:extLst>
          </p:cNvPr>
          <p:cNvPicPr>
            <a:picLocks noChangeAspect="1"/>
          </p:cNvPicPr>
          <p:nvPr/>
        </p:nvPicPr>
        <p:blipFill rotWithShape="1">
          <a:blip r:embed="rId2"/>
          <a:srcRect l="16329" r="14314"/>
          <a:stretch/>
        </p:blipFill>
        <p:spPr>
          <a:xfrm>
            <a:off x="100800" y="934894"/>
            <a:ext cx="4291200" cy="3659329"/>
          </a:xfrm>
          <a:prstGeom prst="rect">
            <a:avLst/>
          </a:prstGeom>
          <a:ln w="12700">
            <a:miter lim="400000"/>
          </a:ln>
        </p:spPr>
      </p:pic>
      <p:sp>
        <p:nvSpPr>
          <p:cNvPr id="4" name="Content Placeholder 2">
            <a:extLst>
              <a:ext uri="{FF2B5EF4-FFF2-40B4-BE49-F238E27FC236}">
                <a16:creationId xmlns:a16="http://schemas.microsoft.com/office/drawing/2014/main" id="{70EDD8A0-C5E2-4290-877D-1EB4E755AEA1}"/>
              </a:ext>
            </a:extLst>
          </p:cNvPr>
          <p:cNvSpPr txBox="1">
            <a:spLocks/>
          </p:cNvSpPr>
          <p:nvPr/>
        </p:nvSpPr>
        <p:spPr>
          <a:xfrm>
            <a:off x="4312801" y="756332"/>
            <a:ext cx="4831200" cy="4146867"/>
          </a:xfrm>
          <a:prstGeom prst="rect">
            <a:avLst/>
          </a:prstGeom>
        </p:spPr>
        <p:txBody>
          <a:bodyPr/>
          <a:lstStyle>
            <a:lvl1pPr marL="257175" indent="-257175" algn="l" defTabSz="342900" rtl="0" eaLnBrk="1" fontAlgn="base" hangingPunct="1">
              <a:spcBef>
                <a:spcPct val="20000"/>
              </a:spcBef>
              <a:spcAft>
                <a:spcPct val="0"/>
              </a:spcAft>
              <a:buFont typeface="Arial" charset="0"/>
              <a:buChar char="•"/>
              <a:defRPr sz="2100" kern="1200">
                <a:solidFill>
                  <a:schemeClr val="tx1"/>
                </a:solidFill>
                <a:latin typeface="Arial" charset="0"/>
                <a:ea typeface="+mn-ea"/>
                <a:cs typeface="ＭＳ Ｐゴシック"/>
              </a:defRPr>
            </a:lvl1pPr>
            <a:lvl2pPr marL="557213" indent="-214313" algn="l" defTabSz="342900" rtl="0" eaLnBrk="1" fontAlgn="base" hangingPunct="1">
              <a:spcBef>
                <a:spcPct val="20000"/>
              </a:spcBef>
              <a:spcAft>
                <a:spcPct val="0"/>
              </a:spcAft>
              <a:buFont typeface="Arial" charset="0"/>
              <a:buChar char="–"/>
              <a:defRPr sz="1800" kern="1200">
                <a:solidFill>
                  <a:schemeClr val="tx1"/>
                </a:solidFill>
                <a:latin typeface="Arial" charset="0"/>
                <a:ea typeface="ＭＳ Ｐゴシック"/>
                <a:cs typeface="ＭＳ Ｐゴシック"/>
              </a:defRPr>
            </a:lvl2pPr>
            <a:lvl3pPr marL="857250" indent="-171450" algn="l" defTabSz="342900" rtl="0" eaLnBrk="1" fontAlgn="base" hangingPunct="1">
              <a:spcBef>
                <a:spcPct val="20000"/>
              </a:spcBef>
              <a:spcAft>
                <a:spcPct val="0"/>
              </a:spcAft>
              <a:buFont typeface="Arial" charset="0"/>
              <a:buChar char="•"/>
              <a:defRPr sz="1500" kern="1200">
                <a:solidFill>
                  <a:schemeClr val="tx1"/>
                </a:solidFill>
                <a:latin typeface="Arial" charset="0"/>
                <a:ea typeface="ＭＳ Ｐゴシック"/>
                <a:cs typeface="ＭＳ Ｐゴシック"/>
              </a:defRPr>
            </a:lvl3pPr>
            <a:lvl4pPr marL="1200150" indent="-171450" algn="l" defTabSz="342900" rtl="0" eaLnBrk="1" fontAlgn="base" hangingPunct="1">
              <a:spcBef>
                <a:spcPct val="20000"/>
              </a:spcBef>
              <a:spcAft>
                <a:spcPct val="0"/>
              </a:spcAft>
              <a:buFont typeface="Arial" charset="0"/>
              <a:buChar char="–"/>
              <a:defRPr kern="1200">
                <a:solidFill>
                  <a:schemeClr val="tx1"/>
                </a:solidFill>
                <a:latin typeface="Arial" charset="0"/>
                <a:ea typeface="ＭＳ Ｐゴシック"/>
                <a:cs typeface="ＭＳ Ｐゴシック"/>
              </a:defRPr>
            </a:lvl4pPr>
            <a:lvl5pPr marL="1543050" indent="-171450" algn="l" defTabSz="342900" rtl="0" eaLnBrk="1" fontAlgn="base" hangingPunct="1">
              <a:spcBef>
                <a:spcPct val="20000"/>
              </a:spcBef>
              <a:spcAft>
                <a:spcPct val="0"/>
              </a:spcAft>
              <a:buFont typeface="Arial" charset="0"/>
              <a:buChar char="»"/>
              <a:defRPr kern="1200">
                <a:solidFill>
                  <a:schemeClr val="tx1"/>
                </a:solidFill>
                <a:latin typeface="Arial" charset="0"/>
                <a:ea typeface="ＭＳ Ｐゴシック"/>
                <a:cs typeface="ＭＳ Ｐゴシック"/>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dirty="0"/>
              <a:t>NASA-FAA UTM Research Transition Team (RTT) has been a joint undertaking for the development and eventual implementation of UTM</a:t>
            </a:r>
          </a:p>
          <a:p>
            <a:r>
              <a:rPr lang="en-US" dirty="0"/>
              <a:t>UTM RTT initiated in 2016</a:t>
            </a:r>
          </a:p>
          <a:p>
            <a:r>
              <a:rPr lang="en-US" dirty="0"/>
              <a:t>Four primary working groups</a:t>
            </a:r>
          </a:p>
          <a:p>
            <a:r>
              <a:rPr lang="en-US" dirty="0"/>
              <a:t>Joint Management Plan (JMP) formulated with Research Transition Products for each group to deliver as part of RTT goals and objectives </a:t>
            </a:r>
          </a:p>
          <a:p>
            <a:r>
              <a:rPr lang="en-US" dirty="0"/>
              <a:t>JMP signed in 2017</a:t>
            </a:r>
          </a:p>
        </p:txBody>
      </p:sp>
    </p:spTree>
    <p:extLst>
      <p:ext uri="{BB962C8B-B14F-4D97-AF65-F5344CB8AC3E}">
        <p14:creationId xmlns:p14="http://schemas.microsoft.com/office/powerpoint/2010/main" val="4387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b="1" dirty="0">
                <a:solidFill>
                  <a:schemeClr val="bg1"/>
                </a:solidFill>
              </a:rPr>
              <a:t>CWG Overview</a:t>
            </a:r>
          </a:p>
        </p:txBody>
      </p:sp>
      <p:sp>
        <p:nvSpPr>
          <p:cNvPr id="3" name="Content Placeholder 2"/>
          <p:cNvSpPr>
            <a:spLocks noGrp="1"/>
          </p:cNvSpPr>
          <p:nvPr>
            <p:ph idx="1"/>
          </p:nvPr>
        </p:nvSpPr>
        <p:spPr/>
        <p:txBody>
          <a:bodyPr>
            <a:normAutofit/>
          </a:bodyPr>
          <a:lstStyle/>
          <a:p>
            <a:r>
              <a:rPr lang="en-US" dirty="0"/>
              <a:t>The CWG was chartered with collaboratively defining the UTM concept through the development of supporting use cases that will ultimately span the range of UTM operations and environments. </a:t>
            </a:r>
          </a:p>
          <a:p>
            <a:r>
              <a:rPr lang="en-US" dirty="0"/>
              <a:t>Through this process, the CWG worked to identify information flows and exchanges, supporting architectures, and the roles and responsibilities of those entities interacting with the UTM ecosystem. The process and its output served as input to other programs and UTM RTT Working Groups.</a:t>
            </a:r>
          </a:p>
          <a:p>
            <a:pPr lvl="1"/>
            <a:endParaRPr lang="en-US" dirty="0"/>
          </a:p>
          <a:p>
            <a:endParaRPr lang="en-US" dirty="0"/>
          </a:p>
        </p:txBody>
      </p:sp>
    </p:spTree>
    <p:extLst>
      <p:ext uri="{BB962C8B-B14F-4D97-AF65-F5344CB8AC3E}">
        <p14:creationId xmlns:p14="http://schemas.microsoft.com/office/powerpoint/2010/main" val="3532348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p:spPr>
        <p:txBody>
          <a:bodyPr vert="horz" wrap="square" lIns="91440" tIns="45720" rIns="91440" bIns="45720" numCol="1" anchor="ctr" anchorCtr="0" compatLnSpc="1">
            <a:prstTxWarp prst="textNoShape">
              <a:avLst/>
            </a:prstTxWarp>
          </a:bodyPr>
          <a:lstStyle/>
          <a:p>
            <a:r>
              <a:rPr lang="en-US" dirty="0">
                <a:solidFill>
                  <a:schemeClr val="bg1"/>
                </a:solidFill>
              </a:rPr>
              <a:t>CWG Process</a:t>
            </a:r>
          </a:p>
        </p:txBody>
      </p:sp>
      <p:sp>
        <p:nvSpPr>
          <p:cNvPr id="3" name="Content Placeholder 2"/>
          <p:cNvSpPr>
            <a:spLocks noGrp="1"/>
          </p:cNvSpPr>
          <p:nvPr>
            <p:ph idx="1"/>
          </p:nvPr>
        </p:nvSpPr>
        <p:spPr/>
        <p:txBody>
          <a:bodyPr/>
          <a:lstStyle/>
          <a:p>
            <a:r>
              <a:rPr lang="en-US" dirty="0"/>
              <a:t>The CWG was composed of a small core membership between NASA and the FAA</a:t>
            </a:r>
          </a:p>
          <a:p>
            <a:r>
              <a:rPr lang="en-US" dirty="0"/>
              <a:t>Regular meetings were held for use case development and concept discussions. Number of attendees fluctuated depending on the focus of discussion.</a:t>
            </a:r>
          </a:p>
          <a:p>
            <a:r>
              <a:rPr lang="en-US" dirty="0"/>
              <a:t>The majority of discussions centered around the development of use cases that highlighted concept elements that in turn clarified and refined the assumptions, stakeholder roles, and operational processes envisioned for the future UTM environment.</a:t>
            </a:r>
          </a:p>
          <a:p>
            <a:r>
              <a:rPr lang="en-US" dirty="0"/>
              <a:t>Participation and coordination among all RTT leads in the CWG was an important part of the development process.</a:t>
            </a:r>
          </a:p>
        </p:txBody>
      </p:sp>
    </p:spTree>
    <p:extLst>
      <p:ext uri="{BB962C8B-B14F-4D97-AF65-F5344CB8AC3E}">
        <p14:creationId xmlns:p14="http://schemas.microsoft.com/office/powerpoint/2010/main" val="2799677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vert="horz" wrap="square" lIns="68580" tIns="34290" rIns="68580" bIns="34290" numCol="1" rtlCol="0" anchor="ctr" anchorCtr="0" compatLnSpc="1">
            <a:prstTxWarp prst="textNoShape">
              <a:avLst/>
            </a:prstTxWarp>
            <a:normAutofit/>
          </a:bodyPr>
          <a:lstStyle/>
          <a:p>
            <a:r>
              <a:rPr lang="en-US" b="1" dirty="0">
                <a:solidFill>
                  <a:schemeClr val="bg1"/>
                </a:solidFill>
              </a:rPr>
              <a:t>CWG Activities</a:t>
            </a:r>
          </a:p>
        </p:txBody>
      </p:sp>
      <p:sp>
        <p:nvSpPr>
          <p:cNvPr id="3" name="Content Placeholder 2"/>
          <p:cNvSpPr>
            <a:spLocks noGrp="1"/>
          </p:cNvSpPr>
          <p:nvPr>
            <p:ph idx="1"/>
          </p:nvPr>
        </p:nvSpPr>
        <p:spPr/>
        <p:txBody>
          <a:bodyPr/>
          <a:lstStyle/>
          <a:p>
            <a:r>
              <a:rPr lang="en-US" dirty="0"/>
              <a:t>Each technical capability level had an associated Research Transition Product (RTP) in the form of a use case package</a:t>
            </a:r>
          </a:p>
          <a:p>
            <a:r>
              <a:rPr lang="en-US" dirty="0"/>
              <a:t>Overarching Concept of Operations (ConOps) were also planned for publication to capture major elements and outputs of the ongoing RTT collaboration</a:t>
            </a:r>
          </a:p>
          <a:p>
            <a:endParaRPr lang="en-US" dirty="0"/>
          </a:p>
          <a:p>
            <a:endParaRPr lang="en-US" dirty="0"/>
          </a:p>
        </p:txBody>
      </p:sp>
      <p:pic>
        <p:nvPicPr>
          <p:cNvPr id="4" name="Picture 3"/>
          <p:cNvPicPr>
            <a:picLocks noChangeAspect="1"/>
          </p:cNvPicPr>
          <p:nvPr/>
        </p:nvPicPr>
        <p:blipFill>
          <a:blip r:embed="rId2"/>
          <a:stretch>
            <a:fillRect/>
          </a:stretch>
        </p:blipFill>
        <p:spPr>
          <a:xfrm>
            <a:off x="138767" y="3147997"/>
            <a:ext cx="2634770" cy="1452942"/>
          </a:xfrm>
          <a:prstGeom prst="rect">
            <a:avLst/>
          </a:prstGeom>
          <a:ln>
            <a:solidFill>
              <a:schemeClr val="accent1"/>
            </a:solidFill>
          </a:ln>
        </p:spPr>
      </p:pic>
      <p:pic>
        <p:nvPicPr>
          <p:cNvPr id="5" name="Picture 4"/>
          <p:cNvPicPr>
            <a:picLocks noChangeAspect="1"/>
          </p:cNvPicPr>
          <p:nvPr/>
        </p:nvPicPr>
        <p:blipFill rotWithShape="1">
          <a:blip r:embed="rId3"/>
          <a:srcRect t="2004" b="1"/>
          <a:stretch/>
        </p:blipFill>
        <p:spPr>
          <a:xfrm>
            <a:off x="2773537" y="3150055"/>
            <a:ext cx="2233064" cy="1450883"/>
          </a:xfrm>
          <a:prstGeom prst="rect">
            <a:avLst/>
          </a:prstGeom>
          <a:ln>
            <a:solidFill>
              <a:schemeClr val="accent1"/>
            </a:solidFill>
          </a:ln>
        </p:spPr>
      </p:pic>
      <p:pic>
        <p:nvPicPr>
          <p:cNvPr id="6" name="Picture 5"/>
          <p:cNvPicPr>
            <a:picLocks noChangeAspect="1"/>
          </p:cNvPicPr>
          <p:nvPr/>
        </p:nvPicPr>
        <p:blipFill>
          <a:blip r:embed="rId4"/>
          <a:stretch>
            <a:fillRect/>
          </a:stretch>
        </p:blipFill>
        <p:spPr>
          <a:xfrm>
            <a:off x="5236448" y="3150056"/>
            <a:ext cx="1594830" cy="1451986"/>
          </a:xfrm>
          <a:prstGeom prst="rect">
            <a:avLst/>
          </a:prstGeom>
          <a:ln>
            <a:solidFill>
              <a:schemeClr val="accent1"/>
            </a:solidFill>
          </a:ln>
        </p:spPr>
      </p:pic>
      <p:pic>
        <p:nvPicPr>
          <p:cNvPr id="7" name="Picture 6"/>
          <p:cNvPicPr>
            <a:picLocks noChangeAspect="1"/>
          </p:cNvPicPr>
          <p:nvPr/>
        </p:nvPicPr>
        <p:blipFill rotWithShape="1">
          <a:blip r:embed="rId5"/>
          <a:srcRect t="1739"/>
          <a:stretch/>
        </p:blipFill>
        <p:spPr>
          <a:xfrm>
            <a:off x="6831277" y="3150055"/>
            <a:ext cx="2173957" cy="1450883"/>
          </a:xfrm>
          <a:prstGeom prst="rect">
            <a:avLst/>
          </a:prstGeom>
          <a:ln>
            <a:solidFill>
              <a:schemeClr val="accent1"/>
            </a:solidFill>
          </a:ln>
        </p:spPr>
      </p:pic>
      <p:sp>
        <p:nvSpPr>
          <p:cNvPr id="8" name="TextBox 7"/>
          <p:cNvSpPr txBox="1"/>
          <p:nvPr/>
        </p:nvSpPr>
        <p:spPr>
          <a:xfrm>
            <a:off x="5010420" y="2894082"/>
            <a:ext cx="4213269" cy="276999"/>
          </a:xfrm>
          <a:prstGeom prst="rect">
            <a:avLst/>
          </a:prstGeom>
          <a:noFill/>
        </p:spPr>
        <p:txBody>
          <a:bodyPr wrap="none" rtlCol="0">
            <a:spAutoFit/>
          </a:bodyPr>
          <a:lstStyle/>
          <a:p>
            <a:r>
              <a:rPr lang="en-US" sz="1200" dirty="0"/>
              <a:t>TCL 2 Example: Priority Operation in Uncontrolled Airspace</a:t>
            </a:r>
          </a:p>
        </p:txBody>
      </p:sp>
      <p:sp>
        <p:nvSpPr>
          <p:cNvPr id="9" name="TextBox 8"/>
          <p:cNvSpPr txBox="1"/>
          <p:nvPr/>
        </p:nvSpPr>
        <p:spPr>
          <a:xfrm>
            <a:off x="201928" y="2893053"/>
            <a:ext cx="4711803" cy="276999"/>
          </a:xfrm>
          <a:prstGeom prst="rect">
            <a:avLst/>
          </a:prstGeom>
          <a:noFill/>
        </p:spPr>
        <p:txBody>
          <a:bodyPr wrap="none" rtlCol="0">
            <a:spAutoFit/>
          </a:bodyPr>
          <a:lstStyle/>
          <a:p>
            <a:r>
              <a:rPr lang="en-US" sz="1200" dirty="0"/>
              <a:t>TCL 1 Example: VLOS Operation with Voluntary UTM Participation</a:t>
            </a:r>
          </a:p>
        </p:txBody>
      </p:sp>
    </p:spTree>
    <p:extLst>
      <p:ext uri="{BB962C8B-B14F-4D97-AF65-F5344CB8AC3E}">
        <p14:creationId xmlns:p14="http://schemas.microsoft.com/office/powerpoint/2010/main" val="21153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76F4093-EF55-4771-BE40-BF7E35328967}"/>
              </a:ext>
            </a:extLst>
          </p:cNvPr>
          <p:cNvPicPr>
            <a:picLocks noChangeAspect="1"/>
          </p:cNvPicPr>
          <p:nvPr/>
        </p:nvPicPr>
        <p:blipFill>
          <a:blip r:embed="rId2"/>
          <a:stretch>
            <a:fillRect/>
          </a:stretch>
        </p:blipFill>
        <p:spPr>
          <a:xfrm>
            <a:off x="1337786" y="1348214"/>
            <a:ext cx="2358775" cy="3056972"/>
          </a:xfrm>
          <a:prstGeom prst="rect">
            <a:avLst/>
          </a:prstGeom>
          <a:ln>
            <a:solidFill>
              <a:schemeClr val="tx1"/>
            </a:solidFill>
          </a:ln>
          <a:effectLst>
            <a:outerShdw blurRad="50800" dist="38100" dir="2700000" algn="tl" rotWithShape="0">
              <a:prstClr val="black">
                <a:alpha val="40000"/>
              </a:prstClr>
            </a:outerShdw>
          </a:effectLst>
        </p:spPr>
      </p:pic>
      <p:sp>
        <p:nvSpPr>
          <p:cNvPr id="2" name="Title 1"/>
          <p:cNvSpPr>
            <a:spLocks noGrp="1"/>
          </p:cNvSpPr>
          <p:nvPr>
            <p:ph type="title"/>
          </p:nvPr>
        </p:nvSpPr>
        <p:spPr>
          <a:noFill/>
        </p:spPr>
        <p:txBody>
          <a:bodyPr vert="horz" wrap="square" lIns="68580" tIns="34290" rIns="68580" bIns="34290" numCol="1" rtlCol="0" anchor="ctr" anchorCtr="0" compatLnSpc="1">
            <a:prstTxWarp prst="textNoShape">
              <a:avLst/>
            </a:prstTxWarp>
            <a:normAutofit/>
          </a:bodyPr>
          <a:lstStyle/>
          <a:p>
            <a:r>
              <a:rPr lang="en-US" b="1" dirty="0">
                <a:solidFill>
                  <a:schemeClr val="bg1"/>
                </a:solidFill>
              </a:rPr>
              <a:t>CWG Use Case Packages and ConOps</a:t>
            </a:r>
          </a:p>
        </p:txBody>
      </p:sp>
      <p:pic>
        <p:nvPicPr>
          <p:cNvPr id="9" name="Picture 8">
            <a:extLst>
              <a:ext uri="{FF2B5EF4-FFF2-40B4-BE49-F238E27FC236}">
                <a16:creationId xmlns:a16="http://schemas.microsoft.com/office/drawing/2014/main" id="{25E512FA-C97C-46B1-B352-80ED52C4E3A0}"/>
              </a:ext>
            </a:extLst>
          </p:cNvPr>
          <p:cNvPicPr>
            <a:picLocks noChangeAspect="1"/>
          </p:cNvPicPr>
          <p:nvPr/>
        </p:nvPicPr>
        <p:blipFill>
          <a:blip r:embed="rId2"/>
          <a:stretch>
            <a:fillRect/>
          </a:stretch>
        </p:blipFill>
        <p:spPr>
          <a:xfrm>
            <a:off x="1089521" y="1143591"/>
            <a:ext cx="2358775" cy="3056972"/>
          </a:xfrm>
          <a:prstGeom prst="rect">
            <a:avLst/>
          </a:prstGeom>
          <a:ln>
            <a:solidFill>
              <a:schemeClr val="tx1"/>
            </a:solidFill>
          </a:ln>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204ABD54-47D6-41AB-A5E6-631DA66AC6C7}"/>
              </a:ext>
            </a:extLst>
          </p:cNvPr>
          <p:cNvPicPr>
            <a:picLocks noChangeAspect="1"/>
          </p:cNvPicPr>
          <p:nvPr/>
        </p:nvPicPr>
        <p:blipFill>
          <a:blip r:embed="rId3"/>
          <a:stretch>
            <a:fillRect/>
          </a:stretch>
        </p:blipFill>
        <p:spPr>
          <a:xfrm>
            <a:off x="4621230" y="1349564"/>
            <a:ext cx="2524559" cy="3276299"/>
          </a:xfrm>
          <a:prstGeom prst="rect">
            <a:avLst/>
          </a:prstGeom>
          <a:ln>
            <a:solidFill>
              <a:schemeClr val="tx1"/>
            </a:solidFill>
          </a:ln>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FF2A4C64-4FE0-40D0-AAAE-192F24EC603D}"/>
              </a:ext>
            </a:extLst>
          </p:cNvPr>
          <p:cNvPicPr>
            <a:picLocks noChangeAspect="1"/>
          </p:cNvPicPr>
          <p:nvPr/>
        </p:nvPicPr>
        <p:blipFill>
          <a:blip r:embed="rId4"/>
          <a:stretch>
            <a:fillRect/>
          </a:stretch>
        </p:blipFill>
        <p:spPr>
          <a:xfrm>
            <a:off x="6042428" y="804928"/>
            <a:ext cx="2524559" cy="3278700"/>
          </a:xfrm>
          <a:prstGeom prst="rect">
            <a:avLst/>
          </a:prstGeom>
          <a:ln>
            <a:solidFill>
              <a:schemeClr val="tx1"/>
            </a:solidFill>
          </a:ln>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CA8AAB96-9352-4B4A-8C14-54E348C32831}"/>
              </a:ext>
            </a:extLst>
          </p:cNvPr>
          <p:cNvPicPr>
            <a:picLocks noChangeAspect="1"/>
          </p:cNvPicPr>
          <p:nvPr/>
        </p:nvPicPr>
        <p:blipFill>
          <a:blip r:embed="rId2"/>
          <a:stretch>
            <a:fillRect/>
          </a:stretch>
        </p:blipFill>
        <p:spPr>
          <a:xfrm>
            <a:off x="772139" y="938967"/>
            <a:ext cx="2358775" cy="3056972"/>
          </a:xfrm>
          <a:prstGeom prst="rect">
            <a:avLst/>
          </a:prstGeom>
          <a:ln>
            <a:solidFill>
              <a:schemeClr val="tx1"/>
            </a:solidFill>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BA37F160-E6CB-4488-95AA-2F737A39F11F}"/>
              </a:ext>
            </a:extLst>
          </p:cNvPr>
          <p:cNvPicPr>
            <a:picLocks noChangeAspect="1"/>
          </p:cNvPicPr>
          <p:nvPr/>
        </p:nvPicPr>
        <p:blipFill>
          <a:blip r:embed="rId2"/>
          <a:stretch>
            <a:fillRect/>
          </a:stretch>
        </p:blipFill>
        <p:spPr>
          <a:xfrm>
            <a:off x="345599" y="804928"/>
            <a:ext cx="2358775" cy="3056972"/>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70448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vert="horz" wrap="square" lIns="68580" tIns="34290" rIns="68580" bIns="34290" numCol="1" rtlCol="0" anchor="ctr" anchorCtr="0" compatLnSpc="1">
            <a:prstTxWarp prst="textNoShape">
              <a:avLst/>
            </a:prstTxWarp>
            <a:normAutofit/>
          </a:bodyPr>
          <a:lstStyle/>
          <a:p>
            <a:r>
              <a:rPr lang="en-US" b="1" dirty="0">
                <a:solidFill>
                  <a:schemeClr val="bg1"/>
                </a:solidFill>
              </a:rPr>
              <a:t>CWG Use Case Packages</a:t>
            </a:r>
          </a:p>
        </p:txBody>
      </p:sp>
      <p:sp>
        <p:nvSpPr>
          <p:cNvPr id="3" name="Content Placeholder 2"/>
          <p:cNvSpPr>
            <a:spLocks noGrp="1"/>
          </p:cNvSpPr>
          <p:nvPr>
            <p:ph idx="1"/>
          </p:nvPr>
        </p:nvSpPr>
        <p:spPr>
          <a:xfrm>
            <a:off x="417068" y="715521"/>
            <a:ext cx="8229600" cy="3394472"/>
          </a:xfrm>
        </p:spPr>
        <p:txBody>
          <a:bodyPr/>
          <a:lstStyle/>
          <a:p>
            <a:r>
              <a:rPr lang="en-US" dirty="0"/>
              <a:t>Three use case packages produced through the CWG as part of RTT deliverables</a:t>
            </a:r>
          </a:p>
          <a:p>
            <a:r>
              <a:rPr lang="en-US" dirty="0"/>
              <a:t>Each package developed to encompass specific concept elements related to the UTM environment envisioned as part of a given Technical Capability Level (TCL)</a:t>
            </a:r>
          </a:p>
          <a:p>
            <a:endParaRPr lang="en-US" dirty="0"/>
          </a:p>
        </p:txBody>
      </p:sp>
      <p:pic>
        <p:nvPicPr>
          <p:cNvPr id="4" name="Picture 3">
            <a:extLst>
              <a:ext uri="{FF2B5EF4-FFF2-40B4-BE49-F238E27FC236}">
                <a16:creationId xmlns:a16="http://schemas.microsoft.com/office/drawing/2014/main" id="{0C83BED6-E5E3-4021-B552-86ACDE2D9F19}"/>
              </a:ext>
            </a:extLst>
          </p:cNvPr>
          <p:cNvPicPr>
            <a:picLocks noChangeAspect="1"/>
          </p:cNvPicPr>
          <p:nvPr/>
        </p:nvPicPr>
        <p:blipFill rotWithShape="1">
          <a:blip r:embed="rId2"/>
          <a:srcRect t="5312" b="3050"/>
          <a:stretch/>
        </p:blipFill>
        <p:spPr>
          <a:xfrm>
            <a:off x="1992427" y="2650180"/>
            <a:ext cx="5078881" cy="1929600"/>
          </a:xfrm>
          <a:prstGeom prst="rect">
            <a:avLst/>
          </a:prstGeom>
          <a:ln>
            <a:solidFill>
              <a:schemeClr val="accent1"/>
            </a:solidFill>
          </a:ln>
        </p:spPr>
      </p:pic>
      <p:cxnSp>
        <p:nvCxnSpPr>
          <p:cNvPr id="8" name="Straight Connector 7">
            <a:extLst>
              <a:ext uri="{FF2B5EF4-FFF2-40B4-BE49-F238E27FC236}">
                <a16:creationId xmlns:a16="http://schemas.microsoft.com/office/drawing/2014/main" id="{9E042D16-CB38-4D07-A96B-DB152DCC1C61}"/>
              </a:ext>
            </a:extLst>
          </p:cNvPr>
          <p:cNvCxnSpPr>
            <a:cxnSpLocks/>
          </p:cNvCxnSpPr>
          <p:nvPr/>
        </p:nvCxnSpPr>
        <p:spPr>
          <a:xfrm>
            <a:off x="4446908" y="2958400"/>
            <a:ext cx="13774" cy="1931651"/>
          </a:xfrm>
          <a:prstGeom prst="line">
            <a:avLst/>
          </a:prstGeom>
          <a:ln w="9525">
            <a:solidFill>
              <a:schemeClr val="accent1"/>
            </a:solidFill>
            <a:headEnd type="none"/>
            <a:tailEnd type="none"/>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8BD5B295-2AE3-4D23-9175-C05DD2C25375}"/>
              </a:ext>
            </a:extLst>
          </p:cNvPr>
          <p:cNvCxnSpPr>
            <a:cxnSpLocks/>
          </p:cNvCxnSpPr>
          <p:nvPr/>
        </p:nvCxnSpPr>
        <p:spPr>
          <a:xfrm>
            <a:off x="5863567" y="2956349"/>
            <a:ext cx="13774" cy="1931651"/>
          </a:xfrm>
          <a:prstGeom prst="line">
            <a:avLst/>
          </a:prstGeom>
          <a:ln w="9525">
            <a:solidFill>
              <a:schemeClr val="accent1"/>
            </a:solidFill>
            <a:headEnd type="none"/>
            <a:tailEnd type="none"/>
          </a:ln>
          <a:effectLst/>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5972FFD5-1355-4B26-9153-E972A5470C83}"/>
              </a:ext>
            </a:extLst>
          </p:cNvPr>
          <p:cNvSpPr txBox="1"/>
          <p:nvPr/>
        </p:nvSpPr>
        <p:spPr>
          <a:xfrm>
            <a:off x="2654449" y="2677875"/>
            <a:ext cx="1130438" cy="307777"/>
          </a:xfrm>
          <a:prstGeom prst="rect">
            <a:avLst/>
          </a:prstGeom>
          <a:solidFill>
            <a:schemeClr val="bg1"/>
          </a:solidFill>
          <a:ln>
            <a:solidFill>
              <a:schemeClr val="tx1">
                <a:lumMod val="50000"/>
                <a:lumOff val="50000"/>
              </a:schemeClr>
            </a:solidFill>
          </a:ln>
          <a:effectLst>
            <a:outerShdw blurRad="50800" dist="38100" dir="5400000" algn="t" rotWithShape="0">
              <a:prstClr val="black">
                <a:alpha val="40000"/>
              </a:prstClr>
            </a:outerShdw>
          </a:effectLst>
        </p:spPr>
        <p:txBody>
          <a:bodyPr wrap="none" rtlCol="0">
            <a:spAutoFit/>
          </a:bodyPr>
          <a:lstStyle/>
          <a:p>
            <a:r>
              <a:rPr lang="en-US" sz="1400" dirty="0"/>
              <a:t>Package #1</a:t>
            </a:r>
          </a:p>
        </p:txBody>
      </p:sp>
      <p:sp>
        <p:nvSpPr>
          <p:cNvPr id="14" name="TextBox 13">
            <a:extLst>
              <a:ext uri="{FF2B5EF4-FFF2-40B4-BE49-F238E27FC236}">
                <a16:creationId xmlns:a16="http://schemas.microsoft.com/office/drawing/2014/main" id="{6ACD33FA-CC02-4A0F-B812-D59462027130}"/>
              </a:ext>
            </a:extLst>
          </p:cNvPr>
          <p:cNvSpPr txBox="1"/>
          <p:nvPr/>
        </p:nvSpPr>
        <p:spPr>
          <a:xfrm>
            <a:off x="4596905" y="2677875"/>
            <a:ext cx="1130438" cy="307777"/>
          </a:xfrm>
          <a:prstGeom prst="rect">
            <a:avLst/>
          </a:prstGeom>
          <a:solidFill>
            <a:schemeClr val="bg1"/>
          </a:solidFill>
          <a:ln>
            <a:solidFill>
              <a:schemeClr val="tx1">
                <a:lumMod val="50000"/>
                <a:lumOff val="50000"/>
              </a:schemeClr>
            </a:solidFill>
          </a:ln>
          <a:effectLst>
            <a:outerShdw blurRad="50800" dist="38100" dir="5400000" algn="t" rotWithShape="0">
              <a:prstClr val="black">
                <a:alpha val="40000"/>
              </a:prstClr>
            </a:outerShdw>
          </a:effectLst>
        </p:spPr>
        <p:txBody>
          <a:bodyPr wrap="none" rtlCol="0">
            <a:spAutoFit/>
          </a:bodyPr>
          <a:lstStyle/>
          <a:p>
            <a:r>
              <a:rPr lang="en-US" sz="1400" dirty="0"/>
              <a:t>Package #2</a:t>
            </a:r>
          </a:p>
        </p:txBody>
      </p:sp>
      <p:sp>
        <p:nvSpPr>
          <p:cNvPr id="15" name="TextBox 14">
            <a:extLst>
              <a:ext uri="{FF2B5EF4-FFF2-40B4-BE49-F238E27FC236}">
                <a16:creationId xmlns:a16="http://schemas.microsoft.com/office/drawing/2014/main" id="{4966A142-1305-4F54-8D01-B9ED35435B48}"/>
              </a:ext>
            </a:extLst>
          </p:cNvPr>
          <p:cNvSpPr txBox="1"/>
          <p:nvPr/>
        </p:nvSpPr>
        <p:spPr>
          <a:xfrm>
            <a:off x="5909105" y="2677874"/>
            <a:ext cx="1130438" cy="307777"/>
          </a:xfrm>
          <a:prstGeom prst="rect">
            <a:avLst/>
          </a:prstGeom>
          <a:solidFill>
            <a:schemeClr val="bg1"/>
          </a:solidFill>
          <a:ln>
            <a:solidFill>
              <a:schemeClr val="tx1">
                <a:lumMod val="50000"/>
                <a:lumOff val="50000"/>
              </a:schemeClr>
            </a:solidFill>
          </a:ln>
          <a:effectLst>
            <a:outerShdw blurRad="50800" dist="38100" dir="5400000" algn="t" rotWithShape="0">
              <a:prstClr val="black">
                <a:alpha val="40000"/>
              </a:prstClr>
            </a:outerShdw>
          </a:effectLst>
        </p:spPr>
        <p:txBody>
          <a:bodyPr wrap="none" rtlCol="0">
            <a:spAutoFit/>
          </a:bodyPr>
          <a:lstStyle/>
          <a:p>
            <a:r>
              <a:rPr lang="en-US" sz="1400" dirty="0"/>
              <a:t>Package #3</a:t>
            </a:r>
          </a:p>
        </p:txBody>
      </p:sp>
    </p:spTree>
    <p:extLst>
      <p:ext uri="{BB962C8B-B14F-4D97-AF65-F5344CB8AC3E}">
        <p14:creationId xmlns:p14="http://schemas.microsoft.com/office/powerpoint/2010/main" val="4240120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vert="horz" wrap="square" lIns="68580" tIns="34290" rIns="68580" bIns="34290" numCol="1" rtlCol="0" anchor="ctr" anchorCtr="0" compatLnSpc="1">
            <a:prstTxWarp prst="textNoShape">
              <a:avLst/>
            </a:prstTxWarp>
            <a:normAutofit/>
          </a:bodyPr>
          <a:lstStyle/>
          <a:p>
            <a:r>
              <a:rPr lang="en-US" dirty="0">
                <a:solidFill>
                  <a:schemeClr val="bg1"/>
                </a:solidFill>
              </a:rPr>
              <a:t>CWG Use Case Package #1: TCLs 1 &amp; 2</a:t>
            </a:r>
            <a:endParaRPr lang="en-US" b="1" dirty="0">
              <a:solidFill>
                <a:schemeClr val="bg1"/>
              </a:solidFill>
            </a:endParaRPr>
          </a:p>
        </p:txBody>
      </p:sp>
      <p:sp>
        <p:nvSpPr>
          <p:cNvPr id="3" name="Content Placeholder 2"/>
          <p:cNvSpPr>
            <a:spLocks noGrp="1"/>
          </p:cNvSpPr>
          <p:nvPr>
            <p:ph idx="1"/>
          </p:nvPr>
        </p:nvSpPr>
        <p:spPr>
          <a:xfrm>
            <a:off x="4599354" y="770732"/>
            <a:ext cx="4487048" cy="4146867"/>
          </a:xfrm>
        </p:spPr>
        <p:txBody>
          <a:bodyPr/>
          <a:lstStyle/>
          <a:p>
            <a:r>
              <a:rPr lang="en-US" dirty="0"/>
              <a:t>Published October 2017</a:t>
            </a:r>
          </a:p>
          <a:p>
            <a:r>
              <a:rPr lang="en-US" dirty="0"/>
              <a:t>Basic elements introduced as part of TCL 1: </a:t>
            </a:r>
          </a:p>
          <a:p>
            <a:pPr lvl="1"/>
            <a:r>
              <a:rPr lang="en-US" dirty="0"/>
              <a:t>1 use case: 2 VLOS operations</a:t>
            </a:r>
          </a:p>
          <a:p>
            <a:r>
              <a:rPr lang="en-US" dirty="0"/>
              <a:t>Greater complexity included as part of TCL 2:</a:t>
            </a:r>
          </a:p>
          <a:p>
            <a:pPr lvl="1"/>
            <a:r>
              <a:rPr lang="en-US" dirty="0"/>
              <a:t>4 use cases: 1 BVLOS 1 VLOS operation, 2 BVLOS near airport, Emergency medical priority, BVLOS conformance violation into Class D</a:t>
            </a:r>
          </a:p>
          <a:p>
            <a:pPr marL="0" indent="0">
              <a:buNone/>
            </a:pPr>
            <a:endParaRPr lang="en-US" dirty="0"/>
          </a:p>
        </p:txBody>
      </p:sp>
      <p:pic>
        <p:nvPicPr>
          <p:cNvPr id="4" name="Picture 3">
            <a:extLst>
              <a:ext uri="{FF2B5EF4-FFF2-40B4-BE49-F238E27FC236}">
                <a16:creationId xmlns:a16="http://schemas.microsoft.com/office/drawing/2014/main" id="{8CECD21E-0F6F-47DD-86CF-0AF188A6F686}"/>
              </a:ext>
            </a:extLst>
          </p:cNvPr>
          <p:cNvPicPr>
            <a:picLocks noChangeAspect="1"/>
          </p:cNvPicPr>
          <p:nvPr/>
        </p:nvPicPr>
        <p:blipFill>
          <a:blip r:embed="rId2"/>
          <a:stretch>
            <a:fillRect/>
          </a:stretch>
        </p:blipFill>
        <p:spPr>
          <a:xfrm>
            <a:off x="122400" y="1556096"/>
            <a:ext cx="2013202" cy="2609109"/>
          </a:xfrm>
          <a:prstGeom prst="rect">
            <a:avLst/>
          </a:prstGeom>
          <a:ln>
            <a:solidFill>
              <a:schemeClr val="tx1"/>
            </a:solidFill>
          </a:ln>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7383E425-9C05-409E-B10A-3A6EED2FE69F}"/>
              </a:ext>
            </a:extLst>
          </p:cNvPr>
          <p:cNvPicPr>
            <a:picLocks noChangeAspect="1"/>
          </p:cNvPicPr>
          <p:nvPr/>
        </p:nvPicPr>
        <p:blipFill>
          <a:blip r:embed="rId3"/>
          <a:stretch>
            <a:fillRect/>
          </a:stretch>
        </p:blipFill>
        <p:spPr>
          <a:xfrm>
            <a:off x="2364317" y="814147"/>
            <a:ext cx="2180329" cy="1483898"/>
          </a:xfrm>
          <a:prstGeom prst="rect">
            <a:avLst/>
          </a:prstGeom>
          <a:ln>
            <a:solidFill>
              <a:schemeClr val="tx1"/>
            </a:solidFill>
          </a:ln>
        </p:spPr>
      </p:pic>
      <p:pic>
        <p:nvPicPr>
          <p:cNvPr id="7" name="Picture 6">
            <a:extLst>
              <a:ext uri="{FF2B5EF4-FFF2-40B4-BE49-F238E27FC236}">
                <a16:creationId xmlns:a16="http://schemas.microsoft.com/office/drawing/2014/main" id="{DB7EFEDB-9FAD-4F64-B711-C264E0CB5E3D}"/>
              </a:ext>
            </a:extLst>
          </p:cNvPr>
          <p:cNvPicPr>
            <a:picLocks noChangeAspect="1"/>
          </p:cNvPicPr>
          <p:nvPr/>
        </p:nvPicPr>
        <p:blipFill>
          <a:blip r:embed="rId4"/>
          <a:stretch>
            <a:fillRect/>
          </a:stretch>
        </p:blipFill>
        <p:spPr>
          <a:xfrm>
            <a:off x="2364318" y="2496453"/>
            <a:ext cx="2180329" cy="2032510"/>
          </a:xfrm>
          <a:prstGeom prst="rect">
            <a:avLst/>
          </a:prstGeom>
        </p:spPr>
      </p:pic>
    </p:spTree>
    <p:extLst>
      <p:ext uri="{BB962C8B-B14F-4D97-AF65-F5344CB8AC3E}">
        <p14:creationId xmlns:p14="http://schemas.microsoft.com/office/powerpoint/2010/main" val="2836271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BAF34F6-8C44-4737-B75F-1E319AA67EAE}"/>
              </a:ext>
            </a:extLst>
          </p:cNvPr>
          <p:cNvPicPr>
            <a:picLocks noChangeAspect="1"/>
          </p:cNvPicPr>
          <p:nvPr/>
        </p:nvPicPr>
        <p:blipFill>
          <a:blip r:embed="rId2"/>
          <a:stretch>
            <a:fillRect/>
          </a:stretch>
        </p:blipFill>
        <p:spPr>
          <a:xfrm>
            <a:off x="273721" y="1735990"/>
            <a:ext cx="2140068" cy="2773910"/>
          </a:xfrm>
          <a:prstGeom prst="rect">
            <a:avLst/>
          </a:prstGeom>
          <a:ln>
            <a:solidFill>
              <a:schemeClr val="tx1"/>
            </a:solidFill>
          </a:ln>
          <a:effectLst>
            <a:outerShdw blurRad="50800" dist="38100" dir="2700000" algn="tl" rotWithShape="0">
              <a:prstClr val="black">
                <a:alpha val="40000"/>
              </a:prstClr>
            </a:outerShdw>
          </a:effectLst>
        </p:spPr>
      </p:pic>
      <p:sp>
        <p:nvSpPr>
          <p:cNvPr id="2" name="Title 1"/>
          <p:cNvSpPr>
            <a:spLocks noGrp="1"/>
          </p:cNvSpPr>
          <p:nvPr>
            <p:ph type="title"/>
          </p:nvPr>
        </p:nvSpPr>
        <p:spPr>
          <a:noFill/>
        </p:spPr>
        <p:txBody>
          <a:bodyPr vert="horz" wrap="square" lIns="68580" tIns="34290" rIns="68580" bIns="34290" numCol="1" rtlCol="0" anchor="ctr" anchorCtr="0" compatLnSpc="1">
            <a:prstTxWarp prst="textNoShape">
              <a:avLst/>
            </a:prstTxWarp>
            <a:normAutofit/>
          </a:bodyPr>
          <a:lstStyle/>
          <a:p>
            <a:r>
              <a:rPr lang="en-US" dirty="0">
                <a:solidFill>
                  <a:schemeClr val="bg1"/>
                </a:solidFill>
              </a:rPr>
              <a:t>CWG Use Case Package #2: TCL 3</a:t>
            </a:r>
            <a:endParaRPr lang="en-US" b="1" dirty="0">
              <a:solidFill>
                <a:schemeClr val="bg1"/>
              </a:solidFill>
            </a:endParaRPr>
          </a:p>
        </p:txBody>
      </p:sp>
      <p:sp>
        <p:nvSpPr>
          <p:cNvPr id="3" name="Content Placeholder 2"/>
          <p:cNvSpPr>
            <a:spLocks noGrp="1"/>
          </p:cNvSpPr>
          <p:nvPr>
            <p:ph idx="1"/>
          </p:nvPr>
        </p:nvSpPr>
        <p:spPr>
          <a:xfrm>
            <a:off x="4568521" y="756332"/>
            <a:ext cx="4575479" cy="4146867"/>
          </a:xfrm>
        </p:spPr>
        <p:txBody>
          <a:bodyPr/>
          <a:lstStyle/>
          <a:p>
            <a:r>
              <a:rPr lang="en-US" dirty="0"/>
              <a:t>Two publications in 2018</a:t>
            </a:r>
          </a:p>
          <a:p>
            <a:r>
              <a:rPr lang="en-US" dirty="0"/>
              <a:t>Use cases and topics:</a:t>
            </a:r>
          </a:p>
          <a:p>
            <a:pPr lvl="1"/>
            <a:r>
              <a:rPr lang="en-US" dirty="0"/>
              <a:t>One-Way BVLOS Flight, Separate Landing/Take-Off Locations</a:t>
            </a:r>
          </a:p>
          <a:p>
            <a:pPr lvl="1"/>
            <a:r>
              <a:rPr lang="en-US" dirty="0"/>
              <a:t>Negotiation between Operators Due to Dynamic Restriction </a:t>
            </a:r>
          </a:p>
          <a:p>
            <a:pPr lvl="1"/>
            <a:r>
              <a:rPr lang="en-US" dirty="0"/>
              <a:t>UAS Interaction with Manned Aircraft</a:t>
            </a:r>
          </a:p>
          <a:p>
            <a:pPr lvl="1"/>
            <a:r>
              <a:rPr lang="en-US" dirty="0"/>
              <a:t>High Density UTM Operations</a:t>
            </a:r>
          </a:p>
          <a:p>
            <a:pPr lvl="1"/>
            <a:r>
              <a:rPr lang="en-US" dirty="0"/>
              <a:t>Last-Mile Rural Deliveries under Mode C Veil</a:t>
            </a:r>
          </a:p>
          <a:p>
            <a:pPr lvl="1"/>
            <a:r>
              <a:rPr lang="en-US" dirty="0" err="1"/>
              <a:t>sUAS</a:t>
            </a:r>
            <a:r>
              <a:rPr lang="en-US" dirty="0"/>
              <a:t> Operator In-Flight Loss of Performance Capabilities</a:t>
            </a:r>
            <a:br>
              <a:rPr lang="en-US" dirty="0"/>
            </a:br>
            <a:br>
              <a:rPr lang="en-US" dirty="0"/>
            </a:br>
            <a:endParaRPr lang="en-US" dirty="0"/>
          </a:p>
          <a:p>
            <a:endParaRPr lang="en-US" dirty="0"/>
          </a:p>
        </p:txBody>
      </p:sp>
      <p:pic>
        <p:nvPicPr>
          <p:cNvPr id="6" name="Picture 5">
            <a:extLst>
              <a:ext uri="{FF2B5EF4-FFF2-40B4-BE49-F238E27FC236}">
                <a16:creationId xmlns:a16="http://schemas.microsoft.com/office/drawing/2014/main" id="{C40FAD9D-18BB-4782-A930-5F2EF7FD7F1E}"/>
              </a:ext>
            </a:extLst>
          </p:cNvPr>
          <p:cNvPicPr>
            <a:picLocks noChangeAspect="1"/>
          </p:cNvPicPr>
          <p:nvPr/>
        </p:nvPicPr>
        <p:blipFill>
          <a:blip r:embed="rId3"/>
          <a:stretch>
            <a:fillRect/>
          </a:stretch>
        </p:blipFill>
        <p:spPr>
          <a:xfrm>
            <a:off x="122400" y="1556096"/>
            <a:ext cx="2140067" cy="2777316"/>
          </a:xfrm>
          <a:prstGeom prst="rect">
            <a:avLst/>
          </a:prstGeom>
          <a:ln>
            <a:solidFill>
              <a:schemeClr val="tx1"/>
            </a:solidFill>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1C626032-9D78-4D9D-8790-B5F67F2857E3}"/>
              </a:ext>
            </a:extLst>
          </p:cNvPr>
          <p:cNvPicPr>
            <a:picLocks noChangeAspect="1"/>
          </p:cNvPicPr>
          <p:nvPr/>
        </p:nvPicPr>
        <p:blipFill>
          <a:blip r:embed="rId4"/>
          <a:stretch>
            <a:fillRect/>
          </a:stretch>
        </p:blipFill>
        <p:spPr>
          <a:xfrm>
            <a:off x="2515708" y="654643"/>
            <a:ext cx="2056291" cy="1601789"/>
          </a:xfrm>
          <a:prstGeom prst="rect">
            <a:avLst/>
          </a:prstGeom>
          <a:ln>
            <a:solidFill>
              <a:schemeClr val="tx1"/>
            </a:solidFill>
          </a:ln>
        </p:spPr>
      </p:pic>
      <p:pic>
        <p:nvPicPr>
          <p:cNvPr id="9" name="Picture 8">
            <a:extLst>
              <a:ext uri="{FF2B5EF4-FFF2-40B4-BE49-F238E27FC236}">
                <a16:creationId xmlns:a16="http://schemas.microsoft.com/office/drawing/2014/main" id="{0A181EAF-3DB5-41AF-B169-33C3C3EDC9BC}"/>
              </a:ext>
            </a:extLst>
          </p:cNvPr>
          <p:cNvPicPr>
            <a:picLocks noChangeAspect="1"/>
          </p:cNvPicPr>
          <p:nvPr/>
        </p:nvPicPr>
        <p:blipFill>
          <a:blip r:embed="rId5"/>
          <a:stretch>
            <a:fillRect/>
          </a:stretch>
        </p:blipFill>
        <p:spPr>
          <a:xfrm>
            <a:off x="2512230" y="2279901"/>
            <a:ext cx="2056291" cy="1184123"/>
          </a:xfrm>
          <a:prstGeom prst="rect">
            <a:avLst/>
          </a:prstGeom>
          <a:ln>
            <a:solidFill>
              <a:schemeClr val="tx1"/>
            </a:solidFill>
          </a:ln>
        </p:spPr>
      </p:pic>
      <p:pic>
        <p:nvPicPr>
          <p:cNvPr id="10" name="Picture 9">
            <a:extLst>
              <a:ext uri="{FF2B5EF4-FFF2-40B4-BE49-F238E27FC236}">
                <a16:creationId xmlns:a16="http://schemas.microsoft.com/office/drawing/2014/main" id="{F9E51182-CF81-4261-B202-2DFC2BBB493F}"/>
              </a:ext>
            </a:extLst>
          </p:cNvPr>
          <p:cNvPicPr>
            <a:picLocks noChangeAspect="1"/>
          </p:cNvPicPr>
          <p:nvPr/>
        </p:nvPicPr>
        <p:blipFill>
          <a:blip r:embed="rId6"/>
          <a:stretch>
            <a:fillRect/>
          </a:stretch>
        </p:blipFill>
        <p:spPr>
          <a:xfrm>
            <a:off x="2512230" y="3487492"/>
            <a:ext cx="2056291" cy="1389257"/>
          </a:xfrm>
          <a:prstGeom prst="rect">
            <a:avLst/>
          </a:prstGeom>
          <a:ln>
            <a:solidFill>
              <a:schemeClr val="tx1"/>
            </a:solidFill>
          </a:ln>
        </p:spPr>
      </p:pic>
    </p:spTree>
    <p:extLst>
      <p:ext uri="{BB962C8B-B14F-4D97-AF65-F5344CB8AC3E}">
        <p14:creationId xmlns:p14="http://schemas.microsoft.com/office/powerpoint/2010/main" val="2070660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B740ABA-D596-48FD-A122-E1DDC4BAB9A2}"/>
              </a:ext>
            </a:extLst>
          </p:cNvPr>
          <p:cNvPicPr>
            <a:picLocks noChangeAspect="1"/>
          </p:cNvPicPr>
          <p:nvPr/>
        </p:nvPicPr>
        <p:blipFill>
          <a:blip r:embed="rId2"/>
          <a:stretch>
            <a:fillRect/>
          </a:stretch>
        </p:blipFill>
        <p:spPr>
          <a:xfrm>
            <a:off x="122401" y="1556050"/>
            <a:ext cx="2044799" cy="2653681"/>
          </a:xfrm>
          <a:prstGeom prst="rect">
            <a:avLst/>
          </a:prstGeom>
          <a:ln>
            <a:solidFill>
              <a:schemeClr val="tx1"/>
            </a:solidFill>
          </a:ln>
          <a:effectLst>
            <a:outerShdw blurRad="50800" dist="38100" dir="2700000" algn="tl" rotWithShape="0">
              <a:prstClr val="black">
                <a:alpha val="40000"/>
              </a:prstClr>
            </a:outerShdw>
          </a:effectLst>
        </p:spPr>
      </p:pic>
      <p:sp>
        <p:nvSpPr>
          <p:cNvPr id="2" name="Title 1"/>
          <p:cNvSpPr>
            <a:spLocks noGrp="1"/>
          </p:cNvSpPr>
          <p:nvPr>
            <p:ph type="title"/>
          </p:nvPr>
        </p:nvSpPr>
        <p:spPr>
          <a:noFill/>
        </p:spPr>
        <p:txBody>
          <a:bodyPr vert="horz" wrap="square" lIns="68580" tIns="34290" rIns="68580" bIns="34290" numCol="1" rtlCol="0" anchor="ctr" anchorCtr="0" compatLnSpc="1">
            <a:prstTxWarp prst="textNoShape">
              <a:avLst/>
            </a:prstTxWarp>
            <a:normAutofit/>
          </a:bodyPr>
          <a:lstStyle/>
          <a:p>
            <a:r>
              <a:rPr lang="en-US" dirty="0">
                <a:solidFill>
                  <a:schemeClr val="bg1"/>
                </a:solidFill>
              </a:rPr>
              <a:t>CWG Use Case Package #3: TCL 4</a:t>
            </a:r>
            <a:endParaRPr lang="en-US" b="1" dirty="0">
              <a:solidFill>
                <a:schemeClr val="bg1"/>
              </a:solidFill>
            </a:endParaRPr>
          </a:p>
        </p:txBody>
      </p:sp>
      <p:sp>
        <p:nvSpPr>
          <p:cNvPr id="3" name="Content Placeholder 2"/>
          <p:cNvSpPr>
            <a:spLocks noGrp="1"/>
          </p:cNvSpPr>
          <p:nvPr>
            <p:ph idx="1"/>
          </p:nvPr>
        </p:nvSpPr>
        <p:spPr>
          <a:xfrm>
            <a:off x="4568521" y="756332"/>
            <a:ext cx="4575479" cy="4146867"/>
          </a:xfrm>
        </p:spPr>
        <p:txBody>
          <a:bodyPr/>
          <a:lstStyle/>
          <a:p>
            <a:r>
              <a:rPr lang="en-US" dirty="0"/>
              <a:t>Published March 2019</a:t>
            </a:r>
          </a:p>
          <a:p>
            <a:r>
              <a:rPr lang="en-US" dirty="0"/>
              <a:t>Use cases and topics:</a:t>
            </a:r>
          </a:p>
          <a:p>
            <a:pPr lvl="1"/>
            <a:r>
              <a:rPr lang="en-US" dirty="0"/>
              <a:t>BVLOS UTM Operation within UAS Facility Maps</a:t>
            </a:r>
          </a:p>
          <a:p>
            <a:pPr lvl="1"/>
            <a:r>
              <a:rPr lang="en-US" dirty="0"/>
              <a:t>Historical UTM Information Queries by Authorized Entities</a:t>
            </a:r>
          </a:p>
          <a:p>
            <a:pPr lvl="1"/>
            <a:r>
              <a:rPr lang="en-US" dirty="0"/>
              <a:t>UAS Urgency/Distress Condition with Alternate Landing and UTM Coordination</a:t>
            </a:r>
          </a:p>
          <a:p>
            <a:pPr lvl="1"/>
            <a:r>
              <a:rPr lang="en-US" dirty="0"/>
              <a:t>UAS Volume Reservation in Controlled Airspace</a:t>
            </a:r>
          </a:p>
          <a:p>
            <a:pPr lvl="1"/>
            <a:r>
              <a:rPr lang="en-US" dirty="0"/>
              <a:t>Report to FAA due to UAS Flight Incident</a:t>
            </a:r>
            <a:br>
              <a:rPr lang="en-US" dirty="0"/>
            </a:br>
            <a:br>
              <a:rPr lang="en-US" dirty="0"/>
            </a:br>
            <a:endParaRPr lang="en-US" dirty="0"/>
          </a:p>
          <a:p>
            <a:endParaRPr lang="en-US" dirty="0"/>
          </a:p>
        </p:txBody>
      </p:sp>
      <p:pic>
        <p:nvPicPr>
          <p:cNvPr id="7" name="Picture 6">
            <a:extLst>
              <a:ext uri="{FF2B5EF4-FFF2-40B4-BE49-F238E27FC236}">
                <a16:creationId xmlns:a16="http://schemas.microsoft.com/office/drawing/2014/main" id="{DA9B035F-1411-4E75-AC56-6FCC33CB2AF7}"/>
              </a:ext>
            </a:extLst>
          </p:cNvPr>
          <p:cNvPicPr>
            <a:picLocks noChangeAspect="1"/>
          </p:cNvPicPr>
          <p:nvPr/>
        </p:nvPicPr>
        <p:blipFill>
          <a:blip r:embed="rId3"/>
          <a:stretch>
            <a:fillRect/>
          </a:stretch>
        </p:blipFill>
        <p:spPr>
          <a:xfrm>
            <a:off x="1729619" y="1168538"/>
            <a:ext cx="2838902" cy="1758466"/>
          </a:xfrm>
          <a:prstGeom prst="rect">
            <a:avLst/>
          </a:prstGeom>
          <a:ln>
            <a:solidFill>
              <a:schemeClr val="tx1"/>
            </a:solidFill>
          </a:ln>
        </p:spPr>
      </p:pic>
      <p:pic>
        <p:nvPicPr>
          <p:cNvPr id="11" name="Picture 10">
            <a:extLst>
              <a:ext uri="{FF2B5EF4-FFF2-40B4-BE49-F238E27FC236}">
                <a16:creationId xmlns:a16="http://schemas.microsoft.com/office/drawing/2014/main" id="{78C8F7EC-60AD-463B-B141-C6F1071E408A}"/>
              </a:ext>
            </a:extLst>
          </p:cNvPr>
          <p:cNvPicPr>
            <a:picLocks noChangeAspect="1"/>
          </p:cNvPicPr>
          <p:nvPr/>
        </p:nvPicPr>
        <p:blipFill>
          <a:blip r:embed="rId4"/>
          <a:stretch>
            <a:fillRect/>
          </a:stretch>
        </p:blipFill>
        <p:spPr>
          <a:xfrm>
            <a:off x="1729619" y="3014229"/>
            <a:ext cx="2846778" cy="1600971"/>
          </a:xfrm>
          <a:prstGeom prst="rect">
            <a:avLst/>
          </a:prstGeom>
          <a:ln>
            <a:solidFill>
              <a:schemeClr val="tx1"/>
            </a:solidFill>
          </a:ln>
        </p:spPr>
      </p:pic>
    </p:spTree>
    <p:extLst>
      <p:ext uri="{BB962C8B-B14F-4D97-AF65-F5344CB8AC3E}">
        <p14:creationId xmlns:p14="http://schemas.microsoft.com/office/powerpoint/2010/main" val="3114913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vert="horz" wrap="square" lIns="68580" tIns="34290" rIns="68580" bIns="34290" numCol="1" rtlCol="0" anchor="ctr" anchorCtr="0" compatLnSpc="1">
            <a:prstTxWarp prst="textNoShape">
              <a:avLst/>
            </a:prstTxWarp>
            <a:normAutofit/>
          </a:bodyPr>
          <a:lstStyle/>
          <a:p>
            <a:r>
              <a:rPr lang="en-US" b="1" dirty="0">
                <a:solidFill>
                  <a:schemeClr val="bg1"/>
                </a:solidFill>
              </a:rPr>
              <a:t>UTM Concept of Operations</a:t>
            </a:r>
          </a:p>
        </p:txBody>
      </p:sp>
      <p:pic>
        <p:nvPicPr>
          <p:cNvPr id="11" name="Picture 10">
            <a:extLst>
              <a:ext uri="{FF2B5EF4-FFF2-40B4-BE49-F238E27FC236}">
                <a16:creationId xmlns:a16="http://schemas.microsoft.com/office/drawing/2014/main" id="{FF2A4C64-4FE0-40D0-AAAE-192F24EC603D}"/>
              </a:ext>
            </a:extLst>
          </p:cNvPr>
          <p:cNvPicPr>
            <a:picLocks noChangeAspect="1"/>
          </p:cNvPicPr>
          <p:nvPr/>
        </p:nvPicPr>
        <p:blipFill>
          <a:blip r:embed="rId2"/>
          <a:stretch>
            <a:fillRect/>
          </a:stretch>
        </p:blipFill>
        <p:spPr>
          <a:xfrm>
            <a:off x="505628" y="992127"/>
            <a:ext cx="2914372" cy="3784959"/>
          </a:xfrm>
          <a:prstGeom prst="rect">
            <a:avLst/>
          </a:prstGeom>
          <a:ln>
            <a:solidFill>
              <a:schemeClr val="tx1"/>
            </a:solidFill>
          </a:ln>
          <a:effectLst>
            <a:outerShdw blurRad="50800" dist="38100" dir="2700000" algn="tl" rotWithShape="0">
              <a:prstClr val="black">
                <a:alpha val="40000"/>
              </a:prstClr>
            </a:outerShdw>
          </a:effectLst>
        </p:spPr>
      </p:pic>
      <p:sp>
        <p:nvSpPr>
          <p:cNvPr id="14" name="Content Placeholder 2">
            <a:extLst>
              <a:ext uri="{FF2B5EF4-FFF2-40B4-BE49-F238E27FC236}">
                <a16:creationId xmlns:a16="http://schemas.microsoft.com/office/drawing/2014/main" id="{1F28E34B-FE38-47C0-B0E0-5B7ED0130386}"/>
              </a:ext>
            </a:extLst>
          </p:cNvPr>
          <p:cNvSpPr>
            <a:spLocks noGrp="1"/>
          </p:cNvSpPr>
          <p:nvPr>
            <p:ph idx="1"/>
          </p:nvPr>
        </p:nvSpPr>
        <p:spPr>
          <a:xfrm>
            <a:off x="3664801" y="756332"/>
            <a:ext cx="5479200" cy="4146867"/>
          </a:xfrm>
        </p:spPr>
        <p:txBody>
          <a:bodyPr/>
          <a:lstStyle/>
          <a:p>
            <a:r>
              <a:rPr lang="en-US" dirty="0"/>
              <a:t>Published May 2018</a:t>
            </a:r>
          </a:p>
          <a:p>
            <a:r>
              <a:rPr lang="en-US" dirty="0"/>
              <a:t>First formal publication setting out the joint vision of UTM with broader input from multiple organizations and industry</a:t>
            </a:r>
          </a:p>
          <a:p>
            <a:r>
              <a:rPr lang="en-US" dirty="0"/>
              <a:t>Established initial framework and definitions that included:</a:t>
            </a:r>
          </a:p>
          <a:p>
            <a:pPr lvl="1"/>
            <a:r>
              <a:rPr lang="en-US" dirty="0"/>
              <a:t>Notional architecture</a:t>
            </a:r>
          </a:p>
          <a:p>
            <a:pPr lvl="1"/>
            <a:r>
              <a:rPr lang="en-US" dirty="0"/>
              <a:t>Roles and Responsibilities of actors and entities </a:t>
            </a:r>
          </a:p>
          <a:p>
            <a:pPr lvl="1"/>
            <a:r>
              <a:rPr lang="en-US" dirty="0"/>
              <a:t>Airspace management philosophy with respect to safety, security, and equity</a:t>
            </a:r>
          </a:p>
          <a:p>
            <a:pPr lvl="1"/>
            <a:r>
              <a:rPr lang="en-US" dirty="0"/>
              <a:t>Eight illustrative use cases </a:t>
            </a:r>
            <a:br>
              <a:rPr lang="en-US" dirty="0"/>
            </a:br>
            <a:endParaRPr lang="en-US" dirty="0"/>
          </a:p>
          <a:p>
            <a:endParaRPr lang="en-US" dirty="0"/>
          </a:p>
        </p:txBody>
      </p:sp>
    </p:spTree>
    <p:extLst>
      <p:ext uri="{BB962C8B-B14F-4D97-AF65-F5344CB8AC3E}">
        <p14:creationId xmlns:p14="http://schemas.microsoft.com/office/powerpoint/2010/main" val="846541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vert="horz" wrap="square" lIns="68580" tIns="34290" rIns="68580" bIns="34290" numCol="1" rtlCol="0" anchor="ctr" anchorCtr="0" compatLnSpc="1">
            <a:prstTxWarp prst="textNoShape">
              <a:avLst/>
            </a:prstTxWarp>
            <a:normAutofit/>
          </a:bodyPr>
          <a:lstStyle/>
          <a:p>
            <a:r>
              <a:rPr lang="en-US" b="1" dirty="0">
                <a:solidFill>
                  <a:schemeClr val="bg1"/>
                </a:solidFill>
              </a:rPr>
              <a:t>UTM Concept of Operations</a:t>
            </a:r>
          </a:p>
        </p:txBody>
      </p:sp>
      <p:pic>
        <p:nvPicPr>
          <p:cNvPr id="5" name="Picture 4">
            <a:extLst>
              <a:ext uri="{FF2B5EF4-FFF2-40B4-BE49-F238E27FC236}">
                <a16:creationId xmlns:a16="http://schemas.microsoft.com/office/drawing/2014/main" id="{E42BF1F6-FD9B-49DA-8252-882E502B14FC}"/>
              </a:ext>
            </a:extLst>
          </p:cNvPr>
          <p:cNvPicPr>
            <a:picLocks noChangeAspect="1"/>
          </p:cNvPicPr>
          <p:nvPr/>
        </p:nvPicPr>
        <p:blipFill>
          <a:blip r:embed="rId2"/>
          <a:stretch>
            <a:fillRect/>
          </a:stretch>
        </p:blipFill>
        <p:spPr>
          <a:xfrm>
            <a:off x="505628" y="992127"/>
            <a:ext cx="2916508" cy="3784959"/>
          </a:xfrm>
          <a:prstGeom prst="rect">
            <a:avLst/>
          </a:prstGeom>
          <a:ln>
            <a:solidFill>
              <a:schemeClr val="tx1"/>
            </a:solidFill>
          </a:ln>
          <a:effectLst>
            <a:outerShdw blurRad="50800" dist="38100" dir="2700000" algn="tl" rotWithShape="0">
              <a:prstClr val="black">
                <a:alpha val="40000"/>
              </a:prstClr>
            </a:outerShdw>
          </a:effectLst>
        </p:spPr>
      </p:pic>
      <p:sp>
        <p:nvSpPr>
          <p:cNvPr id="6" name="Content Placeholder 2">
            <a:extLst>
              <a:ext uri="{FF2B5EF4-FFF2-40B4-BE49-F238E27FC236}">
                <a16:creationId xmlns:a16="http://schemas.microsoft.com/office/drawing/2014/main" id="{6C3FC1B9-D560-412D-978B-209F3F63C183}"/>
              </a:ext>
            </a:extLst>
          </p:cNvPr>
          <p:cNvSpPr>
            <a:spLocks noGrp="1"/>
          </p:cNvSpPr>
          <p:nvPr>
            <p:ph idx="1"/>
          </p:nvPr>
        </p:nvSpPr>
        <p:spPr>
          <a:xfrm>
            <a:off x="3664801" y="756332"/>
            <a:ext cx="5479200" cy="4146867"/>
          </a:xfrm>
        </p:spPr>
        <p:txBody>
          <a:bodyPr/>
          <a:lstStyle/>
          <a:p>
            <a:r>
              <a:rPr lang="en-US" dirty="0"/>
              <a:t>Published March 2020</a:t>
            </a:r>
          </a:p>
          <a:p>
            <a:r>
              <a:rPr lang="en-US" dirty="0"/>
              <a:t>Updated view of UTM concept informed by work of RTT and testing developments</a:t>
            </a:r>
          </a:p>
          <a:p>
            <a:r>
              <a:rPr lang="en-US" dirty="0"/>
              <a:t>Addressed:</a:t>
            </a:r>
          </a:p>
          <a:p>
            <a:pPr lvl="1"/>
            <a:r>
              <a:rPr lang="en-US" dirty="0"/>
              <a:t>Operations of greater complexity in controlled and uncontrolled airspace</a:t>
            </a:r>
          </a:p>
          <a:p>
            <a:pPr lvl="1"/>
            <a:r>
              <a:rPr lang="en-US" dirty="0"/>
              <a:t>Expanded discussion of Performance and Airspace Authorizations</a:t>
            </a:r>
          </a:p>
          <a:p>
            <a:pPr lvl="1"/>
            <a:r>
              <a:rPr lang="en-US" dirty="0"/>
              <a:t>Introduction of Remote ID</a:t>
            </a:r>
          </a:p>
          <a:p>
            <a:pPr lvl="1"/>
            <a:r>
              <a:rPr lang="en-US" dirty="0"/>
              <a:t>Expanded discussion of Safety, Security, and Equity</a:t>
            </a:r>
          </a:p>
          <a:p>
            <a:pPr lvl="1"/>
            <a:r>
              <a:rPr lang="en-US" dirty="0"/>
              <a:t>Five illustrative use cases</a:t>
            </a:r>
            <a:br>
              <a:rPr lang="en-US" dirty="0"/>
            </a:br>
            <a:endParaRPr lang="en-US" dirty="0"/>
          </a:p>
          <a:p>
            <a:endParaRPr lang="en-US" dirty="0"/>
          </a:p>
        </p:txBody>
      </p:sp>
    </p:spTree>
    <p:extLst>
      <p:ext uri="{BB962C8B-B14F-4D97-AF65-F5344CB8AC3E}">
        <p14:creationId xmlns:p14="http://schemas.microsoft.com/office/powerpoint/2010/main" val="735408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p:spPr>
        <p:txBody>
          <a:bodyPr vert="horz" wrap="square" lIns="68580" tIns="34290" rIns="68580" bIns="34290" numCol="1" rtlCol="0" anchor="ctr" anchorCtr="0" compatLnSpc="1">
            <a:prstTxWarp prst="textNoShape">
              <a:avLst/>
            </a:prstTxWarp>
            <a:normAutofit/>
          </a:bodyPr>
          <a:lstStyle/>
          <a:p>
            <a:r>
              <a:rPr lang="en-US" dirty="0">
                <a:solidFill>
                  <a:schemeClr val="bg1"/>
                </a:solidFill>
              </a:rPr>
              <a:t>CWG Test Involvement</a:t>
            </a:r>
          </a:p>
        </p:txBody>
      </p:sp>
      <p:sp>
        <p:nvSpPr>
          <p:cNvPr id="3" name="Content Placeholder 2"/>
          <p:cNvSpPr>
            <a:spLocks noGrp="1"/>
          </p:cNvSpPr>
          <p:nvPr>
            <p:ph idx="1"/>
          </p:nvPr>
        </p:nvSpPr>
        <p:spPr>
          <a:xfrm>
            <a:off x="453721" y="928801"/>
            <a:ext cx="8531879" cy="3801600"/>
          </a:xfrm>
        </p:spPr>
        <p:txBody>
          <a:bodyPr>
            <a:normAutofit/>
          </a:bodyPr>
          <a:lstStyle/>
          <a:p>
            <a:r>
              <a:rPr lang="en-US" dirty="0"/>
              <a:t>Flight demonstrations provided a means to test aspects of the UTM concept in real world environments</a:t>
            </a:r>
          </a:p>
          <a:p>
            <a:pPr>
              <a:spcBef>
                <a:spcPts val="1104"/>
              </a:spcBef>
            </a:pPr>
            <a:r>
              <a:rPr lang="en-US" dirty="0"/>
              <a:t>TCL 3 involved dedicated tests as a distinct thrust under the concepts area</a:t>
            </a:r>
          </a:p>
          <a:p>
            <a:pPr>
              <a:spcBef>
                <a:spcPts val="1104"/>
              </a:spcBef>
            </a:pPr>
            <a:r>
              <a:rPr lang="en-US" dirty="0"/>
              <a:t>TCL 4 scenario foundations provided by CWG</a:t>
            </a:r>
          </a:p>
          <a:p>
            <a:pPr>
              <a:spcBef>
                <a:spcPts val="1104"/>
              </a:spcBef>
            </a:pPr>
            <a:r>
              <a:rPr lang="en-US" dirty="0"/>
              <a:t>Concept elements incorporated into FAA UTM Pilot Program (UPP) testing</a:t>
            </a:r>
          </a:p>
        </p:txBody>
      </p:sp>
    </p:spTree>
    <p:extLst>
      <p:ext uri="{BB962C8B-B14F-4D97-AF65-F5344CB8AC3E}">
        <p14:creationId xmlns:p14="http://schemas.microsoft.com/office/powerpoint/2010/main" val="2436446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p:spPr>
        <p:txBody>
          <a:bodyPr vert="horz" wrap="square" lIns="68580" tIns="34290" rIns="68580" bIns="34290" numCol="1" rtlCol="0" anchor="ctr" anchorCtr="0" compatLnSpc="1">
            <a:prstTxWarp prst="textNoShape">
              <a:avLst/>
            </a:prstTxWarp>
            <a:normAutofit/>
          </a:bodyPr>
          <a:lstStyle/>
          <a:p>
            <a:r>
              <a:rPr lang="en-US" dirty="0">
                <a:solidFill>
                  <a:schemeClr val="bg1"/>
                </a:solidFill>
              </a:rPr>
              <a:t>CWG: TCL 3 Demonstration</a:t>
            </a:r>
          </a:p>
        </p:txBody>
      </p:sp>
      <p:sp>
        <p:nvSpPr>
          <p:cNvPr id="3" name="Content Placeholder 2"/>
          <p:cNvSpPr>
            <a:spLocks noGrp="1"/>
          </p:cNvSpPr>
          <p:nvPr>
            <p:ph idx="1"/>
          </p:nvPr>
        </p:nvSpPr>
        <p:spPr/>
        <p:txBody>
          <a:bodyPr/>
          <a:lstStyle/>
          <a:p>
            <a:r>
              <a:rPr lang="en-US" dirty="0"/>
              <a:t>Five distinct tests were included in the TCL 3 Statement of Work:</a:t>
            </a:r>
          </a:p>
          <a:p>
            <a:pPr lvl="1"/>
            <a:r>
              <a:rPr lang="en-US" dirty="0"/>
              <a:t>CON1: BVLOS Landing</a:t>
            </a:r>
          </a:p>
          <a:p>
            <a:pPr lvl="1">
              <a:spcBef>
                <a:spcPts val="732"/>
              </a:spcBef>
            </a:pPr>
            <a:r>
              <a:rPr lang="en-US" dirty="0"/>
              <a:t>CON2: Contingency Initiation</a:t>
            </a:r>
          </a:p>
          <a:p>
            <a:pPr lvl="1">
              <a:spcBef>
                <a:spcPts val="732"/>
              </a:spcBef>
            </a:pPr>
            <a:r>
              <a:rPr lang="en-US" dirty="0"/>
              <a:t>CON3: Public Portal</a:t>
            </a:r>
          </a:p>
          <a:p>
            <a:pPr lvl="1">
              <a:spcBef>
                <a:spcPts val="732"/>
              </a:spcBef>
            </a:pPr>
            <a:r>
              <a:rPr lang="en-US" dirty="0"/>
              <a:t>CON4: Multiple TCL 2/TCL 3 Operations for a Sustained Period    </a:t>
            </a:r>
          </a:p>
          <a:p>
            <a:pPr lvl="1">
              <a:spcBef>
                <a:spcPts val="732"/>
              </a:spcBef>
            </a:pPr>
            <a:r>
              <a:rPr lang="en-US" dirty="0"/>
              <a:t>CON5: FIMS/USS Interaction When a Vehicle Heads Towards Controlled or Unauthorized Airspace</a:t>
            </a:r>
          </a:p>
          <a:p>
            <a:pPr>
              <a:spcBef>
                <a:spcPts val="1104"/>
              </a:spcBef>
            </a:pPr>
            <a:r>
              <a:rPr lang="en-US" dirty="0"/>
              <a:t>A total of 17 CON tests were conducted across five test sites</a:t>
            </a:r>
          </a:p>
          <a:p>
            <a:endParaRPr lang="en-US" dirty="0"/>
          </a:p>
        </p:txBody>
      </p:sp>
    </p:spTree>
    <p:extLst>
      <p:ext uri="{BB962C8B-B14F-4D97-AF65-F5344CB8AC3E}">
        <p14:creationId xmlns:p14="http://schemas.microsoft.com/office/powerpoint/2010/main" val="2935726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p:spPr>
        <p:txBody>
          <a:bodyPr vert="horz" wrap="square" lIns="68580" tIns="34290" rIns="68580" bIns="34290" numCol="1" rtlCol="0" anchor="ctr" anchorCtr="0" compatLnSpc="1">
            <a:prstTxWarp prst="textNoShape">
              <a:avLst/>
            </a:prstTxWarp>
            <a:normAutofit/>
          </a:bodyPr>
          <a:lstStyle/>
          <a:p>
            <a:r>
              <a:rPr lang="en-US" dirty="0">
                <a:solidFill>
                  <a:schemeClr val="bg1"/>
                </a:solidFill>
              </a:rPr>
              <a:t>CWG: TCL 3 Demonstration</a:t>
            </a:r>
          </a:p>
        </p:txBody>
      </p:sp>
      <p:pic>
        <p:nvPicPr>
          <p:cNvPr id="7" name="Picture 2" descr="https://lh4.googleusercontent.com/GtH5iFldG_tHrhneH6z2VFDTolNfFsXRgN_-dUEg5BPo7jwx-3YZxq3PjRt0SWYPd_WGvYxoIte2UVYNkKNehmjbxpaOxZqxSqrhUKIjUq0lMFNXqqAAWVn3eBHBbFrqIChxzDyN">
            <a:extLst>
              <a:ext uri="{FF2B5EF4-FFF2-40B4-BE49-F238E27FC236}">
                <a16:creationId xmlns:a16="http://schemas.microsoft.com/office/drawing/2014/main" id="{584B7082-60FE-4E7C-BCF2-7C8E999BD36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908" y="978314"/>
            <a:ext cx="2389679" cy="161773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6E62B74C-1AB8-429D-802E-3E5DE70D3EB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9299"/>
          <a:stretch/>
        </p:blipFill>
        <p:spPr>
          <a:xfrm>
            <a:off x="40265" y="2940602"/>
            <a:ext cx="2451549" cy="1946631"/>
          </a:xfrm>
          <a:prstGeom prst="rect">
            <a:avLst/>
          </a:prstGeom>
          <a:noFill/>
          <a:ln>
            <a:solidFill>
              <a:schemeClr val="tx1"/>
            </a:solidFill>
          </a:ln>
        </p:spPr>
      </p:pic>
      <p:pic>
        <p:nvPicPr>
          <p:cNvPr id="10" name="Picture 9">
            <a:extLst>
              <a:ext uri="{FF2B5EF4-FFF2-40B4-BE49-F238E27FC236}">
                <a16:creationId xmlns:a16="http://schemas.microsoft.com/office/drawing/2014/main" id="{A3AD4B7F-D1BB-40E7-84BD-D888A8FE614C}"/>
              </a:ext>
            </a:extLst>
          </p:cNvPr>
          <p:cNvPicPr>
            <a:picLocks noChangeAspect="1"/>
          </p:cNvPicPr>
          <p:nvPr/>
        </p:nvPicPr>
        <p:blipFill>
          <a:blip r:embed="rId4"/>
          <a:stretch>
            <a:fillRect/>
          </a:stretch>
        </p:blipFill>
        <p:spPr>
          <a:xfrm>
            <a:off x="5834221" y="978313"/>
            <a:ext cx="3269514" cy="1644195"/>
          </a:xfrm>
          <a:prstGeom prst="rect">
            <a:avLst/>
          </a:prstGeom>
          <a:noFill/>
          <a:ln>
            <a:solidFill>
              <a:schemeClr val="tx1"/>
            </a:solidFill>
          </a:ln>
        </p:spPr>
      </p:pic>
      <p:pic>
        <p:nvPicPr>
          <p:cNvPr id="11" name="Picture 10">
            <a:extLst>
              <a:ext uri="{FF2B5EF4-FFF2-40B4-BE49-F238E27FC236}">
                <a16:creationId xmlns:a16="http://schemas.microsoft.com/office/drawing/2014/main" id="{7D879E1E-EDDE-4F9C-8004-6D7195F978B9}"/>
              </a:ext>
            </a:extLst>
          </p:cNvPr>
          <p:cNvPicPr>
            <a:picLocks noChangeAspect="1"/>
          </p:cNvPicPr>
          <p:nvPr/>
        </p:nvPicPr>
        <p:blipFill rotWithShape="1">
          <a:blip r:embed="rId5"/>
          <a:srcRect r="2159"/>
          <a:stretch/>
        </p:blipFill>
        <p:spPr>
          <a:xfrm>
            <a:off x="6246840" y="2940602"/>
            <a:ext cx="2856895" cy="1946631"/>
          </a:xfrm>
          <a:prstGeom prst="rect">
            <a:avLst/>
          </a:prstGeom>
          <a:noFill/>
          <a:ln>
            <a:solidFill>
              <a:schemeClr val="tx1"/>
            </a:solidFill>
          </a:ln>
        </p:spPr>
      </p:pic>
      <p:pic>
        <p:nvPicPr>
          <p:cNvPr id="13" name="Picture 12">
            <a:extLst>
              <a:ext uri="{FF2B5EF4-FFF2-40B4-BE49-F238E27FC236}">
                <a16:creationId xmlns:a16="http://schemas.microsoft.com/office/drawing/2014/main" id="{EEB669A2-7EF8-46ED-8922-AFA88DEFA98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78472" y="978313"/>
            <a:ext cx="1994654" cy="1634007"/>
          </a:xfrm>
          <a:prstGeom prst="rect">
            <a:avLst/>
          </a:prstGeom>
          <a:noFill/>
          <a:ln>
            <a:solidFill>
              <a:schemeClr val="tx1"/>
            </a:solidFill>
          </a:ln>
        </p:spPr>
      </p:pic>
      <p:pic>
        <p:nvPicPr>
          <p:cNvPr id="14" name="Picture 13">
            <a:extLst>
              <a:ext uri="{FF2B5EF4-FFF2-40B4-BE49-F238E27FC236}">
                <a16:creationId xmlns:a16="http://schemas.microsoft.com/office/drawing/2014/main" id="{12E96E96-5FC5-4317-A421-ECFF323EBC31}"/>
              </a:ext>
            </a:extLst>
          </p:cNvPr>
          <p:cNvPicPr>
            <a:picLocks noChangeAspect="1"/>
          </p:cNvPicPr>
          <p:nvPr/>
        </p:nvPicPr>
        <p:blipFill>
          <a:blip r:embed="rId7"/>
          <a:stretch>
            <a:fillRect/>
          </a:stretch>
        </p:blipFill>
        <p:spPr>
          <a:xfrm>
            <a:off x="2504998" y="2940602"/>
            <a:ext cx="3712427" cy="1946631"/>
          </a:xfrm>
          <a:prstGeom prst="rect">
            <a:avLst/>
          </a:prstGeom>
          <a:noFill/>
          <a:ln>
            <a:solidFill>
              <a:schemeClr val="tx1"/>
            </a:solidFill>
          </a:ln>
        </p:spPr>
      </p:pic>
      <p:pic>
        <p:nvPicPr>
          <p:cNvPr id="6" name="Picture 5">
            <a:extLst>
              <a:ext uri="{FF2B5EF4-FFF2-40B4-BE49-F238E27FC236}">
                <a16:creationId xmlns:a16="http://schemas.microsoft.com/office/drawing/2014/main" id="{930D4607-B37D-4C30-AAA8-7062250A5AB3}"/>
              </a:ext>
            </a:extLst>
          </p:cNvPr>
          <p:cNvPicPr>
            <a:picLocks noChangeAspect="1"/>
          </p:cNvPicPr>
          <p:nvPr/>
        </p:nvPicPr>
        <p:blipFill rotWithShape="1">
          <a:blip r:embed="rId8"/>
          <a:srcRect l="2264" t="6869" r="4929" b="1087"/>
          <a:stretch/>
        </p:blipFill>
        <p:spPr>
          <a:xfrm>
            <a:off x="1589332" y="978313"/>
            <a:ext cx="1945375" cy="1617733"/>
          </a:xfrm>
          <a:prstGeom prst="rect">
            <a:avLst/>
          </a:prstGeom>
          <a:noFill/>
          <a:ln>
            <a:solidFill>
              <a:schemeClr val="tx1"/>
            </a:solidFill>
          </a:ln>
        </p:spPr>
      </p:pic>
      <p:pic>
        <p:nvPicPr>
          <p:cNvPr id="9" name="Picture 8">
            <a:extLst>
              <a:ext uri="{FF2B5EF4-FFF2-40B4-BE49-F238E27FC236}">
                <a16:creationId xmlns:a16="http://schemas.microsoft.com/office/drawing/2014/main" id="{9C96EEB2-CF58-45B2-9DE2-EAAC3AACB245}"/>
              </a:ext>
            </a:extLst>
          </p:cNvPr>
          <p:cNvPicPr>
            <a:picLocks noChangeAspect="1"/>
          </p:cNvPicPr>
          <p:nvPr/>
        </p:nvPicPr>
        <p:blipFill rotWithShape="1">
          <a:blip r:embed="rId9"/>
          <a:srcRect r="20180" b="1412"/>
          <a:stretch/>
        </p:blipFill>
        <p:spPr>
          <a:xfrm>
            <a:off x="7109081" y="1475581"/>
            <a:ext cx="1994654" cy="1716626"/>
          </a:xfrm>
          <a:prstGeom prst="rect">
            <a:avLst/>
          </a:prstGeom>
          <a:noFill/>
          <a:ln>
            <a:solidFill>
              <a:schemeClr val="tx1"/>
            </a:solidFill>
          </a:ln>
        </p:spPr>
      </p:pic>
      <p:sp>
        <p:nvSpPr>
          <p:cNvPr id="15" name="TextBox 14">
            <a:extLst>
              <a:ext uri="{FF2B5EF4-FFF2-40B4-BE49-F238E27FC236}">
                <a16:creationId xmlns:a16="http://schemas.microsoft.com/office/drawing/2014/main" id="{A4AA4BBE-4A30-499B-A38C-F9E32B0E0380}"/>
              </a:ext>
            </a:extLst>
          </p:cNvPr>
          <p:cNvSpPr txBox="1"/>
          <p:nvPr/>
        </p:nvSpPr>
        <p:spPr>
          <a:xfrm>
            <a:off x="638449" y="654262"/>
            <a:ext cx="2117887" cy="307777"/>
          </a:xfrm>
          <a:prstGeom prst="rect">
            <a:avLst/>
          </a:prstGeom>
          <a:solidFill>
            <a:schemeClr val="bg1"/>
          </a:solidFill>
          <a:ln>
            <a:solidFill>
              <a:schemeClr val="tx1">
                <a:lumMod val="50000"/>
                <a:lumOff val="50000"/>
              </a:schemeClr>
            </a:solidFill>
          </a:ln>
          <a:effectLst>
            <a:outerShdw blurRad="50800" dist="38100" dir="5400000" algn="t" rotWithShape="0">
              <a:prstClr val="black">
                <a:alpha val="40000"/>
              </a:prstClr>
            </a:outerShdw>
          </a:effectLst>
        </p:spPr>
        <p:txBody>
          <a:bodyPr wrap="none" rtlCol="0">
            <a:spAutoFit/>
          </a:bodyPr>
          <a:lstStyle/>
          <a:p>
            <a:r>
              <a:rPr lang="en-US" sz="1400" dirty="0"/>
              <a:t>CON 1: BVLOS Landing</a:t>
            </a:r>
          </a:p>
        </p:txBody>
      </p:sp>
      <p:sp>
        <p:nvSpPr>
          <p:cNvPr id="16" name="TextBox 15">
            <a:extLst>
              <a:ext uri="{FF2B5EF4-FFF2-40B4-BE49-F238E27FC236}">
                <a16:creationId xmlns:a16="http://schemas.microsoft.com/office/drawing/2014/main" id="{A2163CF7-9B08-4FB5-8BE5-3F2876BE5115}"/>
              </a:ext>
            </a:extLst>
          </p:cNvPr>
          <p:cNvSpPr txBox="1"/>
          <p:nvPr/>
        </p:nvSpPr>
        <p:spPr>
          <a:xfrm>
            <a:off x="3761927" y="654261"/>
            <a:ext cx="1827744" cy="307777"/>
          </a:xfrm>
          <a:prstGeom prst="rect">
            <a:avLst/>
          </a:prstGeom>
          <a:solidFill>
            <a:schemeClr val="bg1"/>
          </a:solidFill>
          <a:ln>
            <a:solidFill>
              <a:schemeClr val="tx1">
                <a:lumMod val="50000"/>
                <a:lumOff val="50000"/>
              </a:schemeClr>
            </a:solidFill>
          </a:ln>
          <a:effectLst>
            <a:outerShdw blurRad="50800" dist="38100" dir="5400000" algn="t" rotWithShape="0">
              <a:prstClr val="black">
                <a:alpha val="40000"/>
              </a:prstClr>
            </a:outerShdw>
          </a:effectLst>
        </p:spPr>
        <p:txBody>
          <a:bodyPr wrap="none" rtlCol="0">
            <a:spAutoFit/>
          </a:bodyPr>
          <a:lstStyle/>
          <a:p>
            <a:r>
              <a:rPr lang="en-US" sz="1400" dirty="0"/>
              <a:t>CON 2: Contingency</a:t>
            </a:r>
          </a:p>
        </p:txBody>
      </p:sp>
      <p:sp>
        <p:nvSpPr>
          <p:cNvPr id="17" name="TextBox 16">
            <a:extLst>
              <a:ext uri="{FF2B5EF4-FFF2-40B4-BE49-F238E27FC236}">
                <a16:creationId xmlns:a16="http://schemas.microsoft.com/office/drawing/2014/main" id="{5E492AB4-4195-4906-8A26-14B52FDAA021}"/>
              </a:ext>
            </a:extLst>
          </p:cNvPr>
          <p:cNvSpPr txBox="1"/>
          <p:nvPr/>
        </p:nvSpPr>
        <p:spPr>
          <a:xfrm>
            <a:off x="410575" y="2737673"/>
            <a:ext cx="1838965" cy="307777"/>
          </a:xfrm>
          <a:prstGeom prst="rect">
            <a:avLst/>
          </a:prstGeom>
          <a:solidFill>
            <a:schemeClr val="bg1"/>
          </a:solidFill>
          <a:ln>
            <a:solidFill>
              <a:schemeClr val="tx1">
                <a:lumMod val="50000"/>
                <a:lumOff val="50000"/>
              </a:schemeClr>
            </a:solidFill>
          </a:ln>
          <a:effectLst>
            <a:outerShdw blurRad="50800" dist="38100" dir="5400000" algn="t" rotWithShape="0">
              <a:prstClr val="black">
                <a:alpha val="40000"/>
              </a:prstClr>
            </a:outerShdw>
          </a:effectLst>
        </p:spPr>
        <p:txBody>
          <a:bodyPr wrap="none" rtlCol="0">
            <a:spAutoFit/>
          </a:bodyPr>
          <a:lstStyle/>
          <a:p>
            <a:r>
              <a:rPr lang="en-US" sz="1400" dirty="0"/>
              <a:t>CON 3: Public Portal</a:t>
            </a:r>
          </a:p>
        </p:txBody>
      </p:sp>
      <p:sp>
        <p:nvSpPr>
          <p:cNvPr id="18" name="TextBox 17">
            <a:extLst>
              <a:ext uri="{FF2B5EF4-FFF2-40B4-BE49-F238E27FC236}">
                <a16:creationId xmlns:a16="http://schemas.microsoft.com/office/drawing/2014/main" id="{3DD960A0-4F32-4495-9F02-355FF34CDB51}"/>
              </a:ext>
            </a:extLst>
          </p:cNvPr>
          <p:cNvSpPr txBox="1"/>
          <p:nvPr/>
        </p:nvSpPr>
        <p:spPr>
          <a:xfrm>
            <a:off x="2860222" y="2737673"/>
            <a:ext cx="3001143" cy="307777"/>
          </a:xfrm>
          <a:prstGeom prst="rect">
            <a:avLst/>
          </a:prstGeom>
          <a:solidFill>
            <a:schemeClr val="bg1"/>
          </a:solidFill>
          <a:ln>
            <a:solidFill>
              <a:schemeClr val="tx1">
                <a:lumMod val="50000"/>
                <a:lumOff val="50000"/>
              </a:schemeClr>
            </a:solidFill>
          </a:ln>
          <a:effectLst>
            <a:outerShdw blurRad="50800" dist="38100" dir="5400000" algn="t" rotWithShape="0">
              <a:prstClr val="black">
                <a:alpha val="40000"/>
              </a:prstClr>
            </a:outerShdw>
          </a:effectLst>
        </p:spPr>
        <p:txBody>
          <a:bodyPr wrap="none" rtlCol="0">
            <a:spAutoFit/>
          </a:bodyPr>
          <a:lstStyle/>
          <a:p>
            <a:r>
              <a:rPr lang="en-US" sz="1400" dirty="0"/>
              <a:t>CON 4: Multiple Ops Long Duration</a:t>
            </a:r>
          </a:p>
        </p:txBody>
      </p:sp>
      <p:sp>
        <p:nvSpPr>
          <p:cNvPr id="19" name="TextBox 18">
            <a:extLst>
              <a:ext uri="{FF2B5EF4-FFF2-40B4-BE49-F238E27FC236}">
                <a16:creationId xmlns:a16="http://schemas.microsoft.com/office/drawing/2014/main" id="{18AA1BF8-64F9-4F94-BF2F-92EF955B5195}"/>
              </a:ext>
            </a:extLst>
          </p:cNvPr>
          <p:cNvSpPr txBox="1"/>
          <p:nvPr/>
        </p:nvSpPr>
        <p:spPr>
          <a:xfrm>
            <a:off x="6416867" y="665378"/>
            <a:ext cx="2266454" cy="307777"/>
          </a:xfrm>
          <a:prstGeom prst="rect">
            <a:avLst/>
          </a:prstGeom>
          <a:solidFill>
            <a:schemeClr val="bg1"/>
          </a:solidFill>
          <a:ln>
            <a:solidFill>
              <a:schemeClr val="tx1">
                <a:lumMod val="50000"/>
                <a:lumOff val="50000"/>
              </a:schemeClr>
            </a:solidFill>
          </a:ln>
          <a:effectLst>
            <a:outerShdw blurRad="50800" dist="38100" dir="5400000" algn="t" rotWithShape="0">
              <a:prstClr val="black">
                <a:alpha val="40000"/>
              </a:prstClr>
            </a:outerShdw>
          </a:effectLst>
        </p:spPr>
        <p:txBody>
          <a:bodyPr wrap="none" rtlCol="0">
            <a:spAutoFit/>
          </a:bodyPr>
          <a:lstStyle/>
          <a:p>
            <a:r>
              <a:rPr lang="en-US" sz="1400" dirty="0"/>
              <a:t>CON 5: Airspace Alerting  </a:t>
            </a:r>
          </a:p>
        </p:txBody>
      </p:sp>
    </p:spTree>
    <p:extLst>
      <p:ext uri="{BB962C8B-B14F-4D97-AF65-F5344CB8AC3E}">
        <p14:creationId xmlns:p14="http://schemas.microsoft.com/office/powerpoint/2010/main" val="29395671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p:spPr>
        <p:txBody>
          <a:bodyPr vert="horz" wrap="square" lIns="68580" tIns="34290" rIns="68580" bIns="34290" numCol="1" rtlCol="0" anchor="ctr" anchorCtr="0" compatLnSpc="1">
            <a:prstTxWarp prst="textNoShape">
              <a:avLst/>
            </a:prstTxWarp>
            <a:normAutofit/>
          </a:bodyPr>
          <a:lstStyle/>
          <a:p>
            <a:r>
              <a:rPr lang="en-US" dirty="0">
                <a:solidFill>
                  <a:schemeClr val="bg1"/>
                </a:solidFill>
              </a:rPr>
              <a:t>CWG: TCL 4 Demonstration</a:t>
            </a:r>
          </a:p>
        </p:txBody>
      </p:sp>
      <p:sp>
        <p:nvSpPr>
          <p:cNvPr id="3" name="Content Placeholder 2"/>
          <p:cNvSpPr>
            <a:spLocks noGrp="1"/>
          </p:cNvSpPr>
          <p:nvPr>
            <p:ph idx="1"/>
          </p:nvPr>
        </p:nvSpPr>
        <p:spPr>
          <a:xfrm>
            <a:off x="17588" y="874514"/>
            <a:ext cx="4950411" cy="3979839"/>
          </a:xfrm>
        </p:spPr>
        <p:txBody>
          <a:bodyPr/>
          <a:lstStyle/>
          <a:p>
            <a:r>
              <a:rPr lang="en-US" dirty="0"/>
              <a:t>Developed initial scenarios based on CWG and broader RTT discussions</a:t>
            </a:r>
          </a:p>
          <a:p>
            <a:r>
              <a:rPr lang="en-US" dirty="0"/>
              <a:t>Five scenarios generated to examine a “day in the life” that addressed concept elements related to:</a:t>
            </a:r>
          </a:p>
          <a:p>
            <a:pPr lvl="1"/>
            <a:r>
              <a:rPr lang="en-US" dirty="0"/>
              <a:t>High density operations</a:t>
            </a:r>
          </a:p>
          <a:p>
            <a:pPr lvl="1">
              <a:spcBef>
                <a:spcPts val="732"/>
              </a:spcBef>
            </a:pPr>
            <a:r>
              <a:rPr lang="en-US" dirty="0"/>
              <a:t>Priority/Public Safety operations</a:t>
            </a:r>
          </a:p>
          <a:p>
            <a:pPr lvl="1">
              <a:spcBef>
                <a:spcPts val="732"/>
              </a:spcBef>
            </a:pPr>
            <a:r>
              <a:rPr lang="en-US" dirty="0"/>
              <a:t>UAS Volume Reservations in dense environments</a:t>
            </a:r>
          </a:p>
          <a:p>
            <a:pPr lvl="1">
              <a:spcBef>
                <a:spcPts val="732"/>
              </a:spcBef>
            </a:pPr>
            <a:r>
              <a:rPr lang="en-US" dirty="0"/>
              <a:t>Contingency Management</a:t>
            </a:r>
          </a:p>
          <a:p>
            <a:pPr lvl="1">
              <a:spcBef>
                <a:spcPts val="732"/>
              </a:spcBef>
            </a:pPr>
            <a:r>
              <a:rPr lang="en-US" dirty="0"/>
              <a:t>Remote ID</a:t>
            </a:r>
          </a:p>
          <a:p>
            <a:endParaRPr lang="en-US" dirty="0"/>
          </a:p>
        </p:txBody>
      </p:sp>
      <p:pic>
        <p:nvPicPr>
          <p:cNvPr id="4" name="Picture 3">
            <a:extLst>
              <a:ext uri="{FF2B5EF4-FFF2-40B4-BE49-F238E27FC236}">
                <a16:creationId xmlns:a16="http://schemas.microsoft.com/office/drawing/2014/main" id="{5AF55CE9-6313-49DC-994E-518CF4CA6525}"/>
              </a:ext>
            </a:extLst>
          </p:cNvPr>
          <p:cNvPicPr>
            <a:picLocks noChangeAspect="1"/>
          </p:cNvPicPr>
          <p:nvPr/>
        </p:nvPicPr>
        <p:blipFill>
          <a:blip r:embed="rId2"/>
          <a:stretch>
            <a:fillRect/>
          </a:stretch>
        </p:blipFill>
        <p:spPr>
          <a:xfrm>
            <a:off x="4525320" y="2884704"/>
            <a:ext cx="1925879" cy="1969649"/>
          </a:xfrm>
          <a:prstGeom prst="rect">
            <a:avLst/>
          </a:prstGeom>
        </p:spPr>
      </p:pic>
      <p:pic>
        <p:nvPicPr>
          <p:cNvPr id="5" name="Picture 4">
            <a:extLst>
              <a:ext uri="{FF2B5EF4-FFF2-40B4-BE49-F238E27FC236}">
                <a16:creationId xmlns:a16="http://schemas.microsoft.com/office/drawing/2014/main" id="{5261E2DE-BB1B-4590-BCDE-907277E45F50}"/>
              </a:ext>
            </a:extLst>
          </p:cNvPr>
          <p:cNvPicPr>
            <a:picLocks noChangeAspect="1"/>
          </p:cNvPicPr>
          <p:nvPr/>
        </p:nvPicPr>
        <p:blipFill>
          <a:blip r:embed="rId3"/>
          <a:stretch>
            <a:fillRect/>
          </a:stretch>
        </p:blipFill>
        <p:spPr>
          <a:xfrm>
            <a:off x="5285511" y="863950"/>
            <a:ext cx="3470784" cy="1948006"/>
          </a:xfrm>
          <a:prstGeom prst="rect">
            <a:avLst/>
          </a:prstGeom>
        </p:spPr>
      </p:pic>
      <p:pic>
        <p:nvPicPr>
          <p:cNvPr id="6" name="Picture 5">
            <a:extLst>
              <a:ext uri="{FF2B5EF4-FFF2-40B4-BE49-F238E27FC236}">
                <a16:creationId xmlns:a16="http://schemas.microsoft.com/office/drawing/2014/main" id="{44DC9D51-A46E-40C6-B030-BED471A587EE}"/>
              </a:ext>
            </a:extLst>
          </p:cNvPr>
          <p:cNvPicPr>
            <a:picLocks noChangeAspect="1"/>
          </p:cNvPicPr>
          <p:nvPr/>
        </p:nvPicPr>
        <p:blipFill>
          <a:blip r:embed="rId4"/>
          <a:stretch>
            <a:fillRect/>
          </a:stretch>
        </p:blipFill>
        <p:spPr>
          <a:xfrm>
            <a:off x="6480610" y="2884704"/>
            <a:ext cx="2602601" cy="1974998"/>
          </a:xfrm>
          <a:prstGeom prst="rect">
            <a:avLst/>
          </a:prstGeom>
        </p:spPr>
      </p:pic>
    </p:spTree>
    <p:extLst>
      <p:ext uri="{BB962C8B-B14F-4D97-AF65-F5344CB8AC3E}">
        <p14:creationId xmlns:p14="http://schemas.microsoft.com/office/powerpoint/2010/main" val="2117469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C03CE-BAFF-4575-AD36-C85363453181}"/>
              </a:ext>
            </a:extLst>
          </p:cNvPr>
          <p:cNvSpPr>
            <a:spLocks noGrp="1"/>
          </p:cNvSpPr>
          <p:nvPr>
            <p:ph type="title"/>
          </p:nvPr>
        </p:nvSpPr>
        <p:spPr/>
        <p:txBody>
          <a:bodyPr/>
          <a:lstStyle/>
          <a:p>
            <a:r>
              <a:rPr lang="en-US" dirty="0">
                <a:solidFill>
                  <a:schemeClr val="bg1"/>
                </a:solidFill>
              </a:rPr>
              <a:t>CWG: TCL 4 Demonstration</a:t>
            </a:r>
            <a:endParaRPr lang="en-US" dirty="0"/>
          </a:p>
        </p:txBody>
      </p:sp>
      <p:pic>
        <p:nvPicPr>
          <p:cNvPr id="5" name="Picture 2" descr="c68b4827-e8a6-4ec8-92b8-7b84e7eb6d6c@namprd09">
            <a:extLst>
              <a:ext uri="{FF2B5EF4-FFF2-40B4-BE49-F238E27FC236}">
                <a16:creationId xmlns:a16="http://schemas.microsoft.com/office/drawing/2014/main" id="{6B4E12F0-3E44-4967-8024-FFADACC2733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7872" t="5565" b="8722"/>
          <a:stretch/>
        </p:blipFill>
        <p:spPr bwMode="auto">
          <a:xfrm>
            <a:off x="4032000" y="1013664"/>
            <a:ext cx="5049786" cy="351784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2" descr="c2aeaa12-cff8-4afb-9463-1b4deb78d6f0@namprd09">
            <a:extLst>
              <a:ext uri="{FF2B5EF4-FFF2-40B4-BE49-F238E27FC236}">
                <a16:creationId xmlns:a16="http://schemas.microsoft.com/office/drawing/2014/main" id="{9EFC5F6C-10A9-4B19-8FBD-0F6EC5C59F8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143" t="6402" r="2983" b="37820"/>
          <a:stretch/>
        </p:blipFill>
        <p:spPr bwMode="auto">
          <a:xfrm>
            <a:off x="172800" y="747165"/>
            <a:ext cx="3765600" cy="1878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01B79BFA-501C-479E-98D7-18329D11E0A5}"/>
              </a:ext>
            </a:extLst>
          </p:cNvPr>
          <p:cNvPicPr>
            <a:picLocks noChangeAspect="1"/>
          </p:cNvPicPr>
          <p:nvPr/>
        </p:nvPicPr>
        <p:blipFill rotWithShape="1">
          <a:blip r:embed="rId4"/>
          <a:srcRect l="6692" t="22117" r="35434" b="17168"/>
          <a:stretch/>
        </p:blipFill>
        <p:spPr>
          <a:xfrm>
            <a:off x="172800" y="2662176"/>
            <a:ext cx="3765600" cy="2222134"/>
          </a:xfrm>
          <a:prstGeom prst="rect">
            <a:avLst/>
          </a:prstGeom>
        </p:spPr>
      </p:pic>
      <p:sp>
        <p:nvSpPr>
          <p:cNvPr id="7" name="TextBox 6">
            <a:extLst>
              <a:ext uri="{FF2B5EF4-FFF2-40B4-BE49-F238E27FC236}">
                <a16:creationId xmlns:a16="http://schemas.microsoft.com/office/drawing/2014/main" id="{B9C377CB-EFF6-43D2-A056-FE70E49BA095}"/>
              </a:ext>
            </a:extLst>
          </p:cNvPr>
          <p:cNvSpPr txBox="1"/>
          <p:nvPr/>
        </p:nvSpPr>
        <p:spPr>
          <a:xfrm>
            <a:off x="673651" y="617398"/>
            <a:ext cx="2762295" cy="307777"/>
          </a:xfrm>
          <a:prstGeom prst="rect">
            <a:avLst/>
          </a:prstGeom>
          <a:solidFill>
            <a:schemeClr val="bg1"/>
          </a:solidFill>
          <a:ln>
            <a:solidFill>
              <a:schemeClr val="tx1">
                <a:lumMod val="50000"/>
                <a:lumOff val="50000"/>
              </a:schemeClr>
            </a:solidFill>
          </a:ln>
          <a:effectLst>
            <a:outerShdw blurRad="50800" dist="38100" dir="5400000" algn="t" rotWithShape="0">
              <a:prstClr val="black">
                <a:alpha val="40000"/>
              </a:prstClr>
            </a:outerShdw>
          </a:effectLst>
        </p:spPr>
        <p:txBody>
          <a:bodyPr wrap="none" rtlCol="0">
            <a:spAutoFit/>
          </a:bodyPr>
          <a:lstStyle/>
          <a:p>
            <a:r>
              <a:rPr lang="en-US" sz="1400" dirty="0"/>
              <a:t>Large-scale Contingency Events</a:t>
            </a:r>
          </a:p>
        </p:txBody>
      </p:sp>
      <p:sp>
        <p:nvSpPr>
          <p:cNvPr id="8" name="TextBox 7">
            <a:extLst>
              <a:ext uri="{FF2B5EF4-FFF2-40B4-BE49-F238E27FC236}">
                <a16:creationId xmlns:a16="http://schemas.microsoft.com/office/drawing/2014/main" id="{FA6C4707-BD3A-4040-9966-64F3DD5C4988}"/>
              </a:ext>
            </a:extLst>
          </p:cNvPr>
          <p:cNvSpPr txBox="1"/>
          <p:nvPr/>
        </p:nvSpPr>
        <p:spPr>
          <a:xfrm>
            <a:off x="673651" y="2571750"/>
            <a:ext cx="2763898" cy="307777"/>
          </a:xfrm>
          <a:prstGeom prst="rect">
            <a:avLst/>
          </a:prstGeom>
          <a:solidFill>
            <a:schemeClr val="bg1"/>
          </a:solidFill>
          <a:ln>
            <a:solidFill>
              <a:schemeClr val="tx1">
                <a:lumMod val="50000"/>
                <a:lumOff val="50000"/>
              </a:schemeClr>
            </a:solidFill>
          </a:ln>
          <a:effectLst>
            <a:outerShdw blurRad="50800" dist="38100" dir="5400000" algn="t" rotWithShape="0">
              <a:prstClr val="black">
                <a:alpha val="40000"/>
              </a:prstClr>
            </a:outerShdw>
          </a:effectLst>
        </p:spPr>
        <p:txBody>
          <a:bodyPr wrap="none" rtlCol="0">
            <a:spAutoFit/>
          </a:bodyPr>
          <a:lstStyle/>
          <a:p>
            <a:r>
              <a:rPr lang="en-US" sz="1400" dirty="0"/>
              <a:t>Public Safety Priority Operations</a:t>
            </a:r>
          </a:p>
        </p:txBody>
      </p:sp>
      <p:sp>
        <p:nvSpPr>
          <p:cNvPr id="9" name="TextBox 8">
            <a:extLst>
              <a:ext uri="{FF2B5EF4-FFF2-40B4-BE49-F238E27FC236}">
                <a16:creationId xmlns:a16="http://schemas.microsoft.com/office/drawing/2014/main" id="{C69DA7DE-6567-4196-A2EC-6841671CF099}"/>
              </a:ext>
            </a:extLst>
          </p:cNvPr>
          <p:cNvSpPr txBox="1"/>
          <p:nvPr/>
        </p:nvSpPr>
        <p:spPr>
          <a:xfrm>
            <a:off x="4776482" y="705887"/>
            <a:ext cx="3906839" cy="307777"/>
          </a:xfrm>
          <a:prstGeom prst="rect">
            <a:avLst/>
          </a:prstGeom>
          <a:solidFill>
            <a:schemeClr val="bg1"/>
          </a:solidFill>
          <a:ln>
            <a:solidFill>
              <a:schemeClr val="tx1">
                <a:lumMod val="50000"/>
                <a:lumOff val="50000"/>
              </a:schemeClr>
            </a:solidFill>
          </a:ln>
          <a:effectLst>
            <a:outerShdw blurRad="50800" dist="38100" dir="5400000" algn="t" rotWithShape="0">
              <a:prstClr val="black">
                <a:alpha val="40000"/>
              </a:prstClr>
            </a:outerShdw>
          </a:effectLst>
        </p:spPr>
        <p:txBody>
          <a:bodyPr wrap="none" rtlCol="0">
            <a:spAutoFit/>
          </a:bodyPr>
          <a:lstStyle/>
          <a:p>
            <a:r>
              <a:rPr lang="en-US" sz="1400" dirty="0"/>
              <a:t>High Density Operations in Urban Environment</a:t>
            </a:r>
          </a:p>
        </p:txBody>
      </p:sp>
    </p:spTree>
    <p:extLst>
      <p:ext uri="{BB962C8B-B14F-4D97-AF65-F5344CB8AC3E}">
        <p14:creationId xmlns:p14="http://schemas.microsoft.com/office/powerpoint/2010/main" val="225855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p:spPr>
        <p:txBody>
          <a:bodyPr vert="horz" wrap="square" lIns="68580" tIns="34290" rIns="68580" bIns="34290" numCol="1" rtlCol="0" anchor="ctr" anchorCtr="0" compatLnSpc="1">
            <a:prstTxWarp prst="textNoShape">
              <a:avLst/>
            </a:prstTxWarp>
            <a:normAutofit/>
          </a:bodyPr>
          <a:lstStyle/>
          <a:p>
            <a:r>
              <a:rPr lang="en-US" dirty="0">
                <a:solidFill>
                  <a:schemeClr val="bg1"/>
                </a:solidFill>
              </a:rPr>
              <a:t>CWG Areas of Future Work</a:t>
            </a:r>
          </a:p>
        </p:txBody>
      </p:sp>
      <p:sp>
        <p:nvSpPr>
          <p:cNvPr id="3" name="Content Placeholder 2"/>
          <p:cNvSpPr>
            <a:spLocks noGrp="1"/>
          </p:cNvSpPr>
          <p:nvPr>
            <p:ph idx="1"/>
          </p:nvPr>
        </p:nvSpPr>
        <p:spPr/>
        <p:txBody>
          <a:bodyPr/>
          <a:lstStyle/>
          <a:p>
            <a:r>
              <a:rPr lang="en-US" dirty="0"/>
              <a:t>Addressing comments related to ConOps v2.0</a:t>
            </a:r>
          </a:p>
          <a:p>
            <a:pPr>
              <a:spcBef>
                <a:spcPts val="1104"/>
              </a:spcBef>
            </a:pPr>
            <a:r>
              <a:rPr lang="en-US" dirty="0"/>
              <a:t>UTM ConOps v3.0 in formulation stages</a:t>
            </a:r>
          </a:p>
          <a:p>
            <a:pPr>
              <a:spcBef>
                <a:spcPts val="1104"/>
              </a:spcBef>
            </a:pPr>
            <a:r>
              <a:rPr lang="en-US" dirty="0"/>
              <a:t>Continued engagement between NASA and FAA on further development and refinement of the UTM concept and related areas covered through the RTT</a:t>
            </a:r>
          </a:p>
          <a:p>
            <a:pPr>
              <a:spcBef>
                <a:spcPts val="1104"/>
              </a:spcBef>
            </a:pPr>
            <a:r>
              <a:rPr lang="en-US" dirty="0"/>
              <a:t>Additional areas of work and testing opportunities in discussion</a:t>
            </a:r>
          </a:p>
        </p:txBody>
      </p:sp>
    </p:spTree>
    <p:extLst>
      <p:ext uri="{BB962C8B-B14F-4D97-AF65-F5344CB8AC3E}">
        <p14:creationId xmlns:p14="http://schemas.microsoft.com/office/powerpoint/2010/main" val="21833226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p:spPr>
        <p:txBody>
          <a:bodyPr vert="horz" wrap="square" lIns="68580" tIns="34290" rIns="68580" bIns="34290" numCol="1" rtlCol="0" anchor="ctr" anchorCtr="0" compatLnSpc="1">
            <a:prstTxWarp prst="textNoShape">
              <a:avLst/>
            </a:prstTxWarp>
            <a:normAutofit/>
          </a:bodyPr>
          <a:lstStyle/>
          <a:p>
            <a:r>
              <a:rPr lang="en-US" dirty="0">
                <a:solidFill>
                  <a:schemeClr val="bg1"/>
                </a:solidFill>
              </a:rPr>
              <a:t>CWG Summary and Impact</a:t>
            </a:r>
          </a:p>
        </p:txBody>
      </p:sp>
      <p:sp>
        <p:nvSpPr>
          <p:cNvPr id="3" name="Content Placeholder 2"/>
          <p:cNvSpPr>
            <a:spLocks noGrp="1"/>
          </p:cNvSpPr>
          <p:nvPr>
            <p:ph idx="1"/>
          </p:nvPr>
        </p:nvSpPr>
        <p:spPr>
          <a:xfrm>
            <a:off x="453721" y="766887"/>
            <a:ext cx="8229600" cy="3394472"/>
          </a:xfrm>
        </p:spPr>
        <p:txBody>
          <a:bodyPr/>
          <a:lstStyle/>
          <a:p>
            <a:r>
              <a:rPr lang="en-US" dirty="0"/>
              <a:t>Three use case packages and two formal concept of operations were published that defined the concept and laid the foundations for subsequent progress in the UTM domain</a:t>
            </a:r>
          </a:p>
          <a:p>
            <a:pPr>
              <a:spcBef>
                <a:spcPts val="1104"/>
              </a:spcBef>
            </a:pPr>
            <a:r>
              <a:rPr lang="en-US" dirty="0"/>
              <a:t>CWG involvement in NASA and FAA testing ensured concept elements were explored and helped frame the targeted technical testing in other working group areas</a:t>
            </a:r>
            <a:endParaRPr lang="en-US" dirty="0">
              <a:solidFill>
                <a:srgbClr val="FF0000"/>
              </a:solidFill>
            </a:endParaRPr>
          </a:p>
          <a:p>
            <a:pPr>
              <a:spcBef>
                <a:spcPts val="1104"/>
              </a:spcBef>
            </a:pPr>
            <a:r>
              <a:rPr lang="en-US" dirty="0"/>
              <a:t>The work of CWG and its collaborative nature resulted in the development of strong working relationships across multiple teams and the open exchange of information and ideas that will continue to drive the UTM concept from its humble beginnings to the vision of its promising future reality </a:t>
            </a:r>
          </a:p>
        </p:txBody>
      </p:sp>
    </p:spTree>
    <p:extLst>
      <p:ext uri="{BB962C8B-B14F-4D97-AF65-F5344CB8AC3E}">
        <p14:creationId xmlns:p14="http://schemas.microsoft.com/office/powerpoint/2010/main" val="3711891197"/>
      </p:ext>
    </p:extLst>
  </p:cSld>
  <p:clrMapOvr>
    <a:masterClrMapping/>
  </p:clrMapOvr>
</p:sld>
</file>

<file path=ppt/theme/theme1.xml><?xml version="1.0" encoding="utf-8"?>
<a:theme xmlns:a="http://schemas.openxmlformats.org/drawingml/2006/main" name="2_nasa_asp_present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
        <a:ea typeface="ＭＳ Ｐゴシック"/>
        <a:cs typeface="ＭＳ Ｐゴシック"/>
      </a:majorFont>
      <a:minorFont>
        <a:latin typeface=""/>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a:solidFill>
            <a:schemeClr val="tx1"/>
          </a:solidFill>
          <a:headEnd type="triangle"/>
          <a:tailEnd type="triangle"/>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ASA_UAM" id="{D0F915FD-BD66-1246-86AD-0B28E5FF3638}" vid="{EC954705-109C-5649-B652-F7C9DFD693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AF3A04849A8E74EA9E0A1915C4C0031" ma:contentTypeVersion="6" ma:contentTypeDescription="Create a new document." ma:contentTypeScope="" ma:versionID="94534ca2bf1cf7b843bf59befc15c59a">
  <xsd:schema xmlns:xsd="http://www.w3.org/2001/XMLSchema" xmlns:xs="http://www.w3.org/2001/XMLSchema" xmlns:p="http://schemas.microsoft.com/office/2006/metadata/properties" xmlns:ns2="b6f5441c-fdfb-4508-b47b-53136f66cf09" targetNamespace="http://schemas.microsoft.com/office/2006/metadata/properties" ma:root="true" ma:fieldsID="29c8522549229cacbad341c1931fba3a" ns2:_="">
    <xsd:import namespace="b6f5441c-fdfb-4508-b47b-53136f66cf0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f5441c-fdfb-4508-b47b-53136f66cf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0D4A891-54C2-4E1D-B5DC-1296248AB7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6f5441c-fdfb-4508-b47b-53136f66cf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08F0561-EA88-435D-8F0C-2E70FDE84D65}">
  <ds:schemaRefs>
    <ds:schemaRef ds:uri="http://schemas.microsoft.com/office/2006/metadata/properties"/>
    <ds:schemaRef ds:uri="http://schemas.openxmlformats.org/package/2006/metadata/core-properties"/>
    <ds:schemaRef ds:uri="http://purl.org/dc/dcmitype/"/>
    <ds:schemaRef ds:uri="b6f5441c-fdfb-4508-b47b-53136f66cf09"/>
    <ds:schemaRef ds:uri="http://purl.org/dc/elements/1.1/"/>
    <ds:schemaRef ds:uri="http://schemas.microsoft.com/office/2006/documentManagement/types"/>
    <ds:schemaRef ds:uri="http://schemas.microsoft.com/office/infopath/2007/PartnerControls"/>
    <ds:schemaRef ds:uri="http://www.w3.org/XML/1998/namespace"/>
    <ds:schemaRef ds:uri="http://purl.org/dc/terms/"/>
  </ds:schemaRefs>
</ds:datastoreItem>
</file>

<file path=customXml/itemProps3.xml><?xml version="1.0" encoding="utf-8"?>
<ds:datastoreItem xmlns:ds="http://schemas.openxmlformats.org/officeDocument/2006/customXml" ds:itemID="{2E6DF29B-0AC2-4EB7-8DF8-39D07FE6752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2076</TotalTime>
  <Words>1088</Words>
  <Application>Microsoft Office PowerPoint</Application>
  <PresentationFormat>On-screen Show (16:9)</PresentationFormat>
  <Paragraphs>129</Paragraphs>
  <Slides>20</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2_nasa_asp_presentation</vt:lpstr>
      <vt:lpstr>PowerPoint Presentation</vt:lpstr>
      <vt:lpstr>Outline</vt:lpstr>
      <vt:lpstr>UTM RTT Working Groups</vt:lpstr>
      <vt:lpstr>CWG Overview</vt:lpstr>
      <vt:lpstr>CWG Process</vt:lpstr>
      <vt:lpstr>CWG Activities</vt:lpstr>
      <vt:lpstr>CWG Use Case Packages and ConOps</vt:lpstr>
      <vt:lpstr>CWG Use Case Packages</vt:lpstr>
      <vt:lpstr>CWG Use Case Package #1: TCLs 1 &amp; 2</vt:lpstr>
      <vt:lpstr>CWG Use Case Package #2: TCL 3</vt:lpstr>
      <vt:lpstr>CWG Use Case Package #3: TCL 4</vt:lpstr>
      <vt:lpstr>UTM Concept of Operations</vt:lpstr>
      <vt:lpstr>UTM Concept of Operations</vt:lpstr>
      <vt:lpstr>CWG Test Involvement</vt:lpstr>
      <vt:lpstr>CWG: TCL 3 Demonstration</vt:lpstr>
      <vt:lpstr>CWG: TCL 3 Demonstration</vt:lpstr>
      <vt:lpstr>CWG: TCL 4 Demonstration</vt:lpstr>
      <vt:lpstr>CWG: TCL 4 Demonstration</vt:lpstr>
      <vt:lpstr>CWG Areas of Future Work</vt:lpstr>
      <vt:lpstr>CWG Summary and Impact</vt:lpstr>
    </vt:vector>
  </TitlesOfParts>
  <Manager/>
  <Company>Microsoft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Contents</dc:title>
  <dc:subject/>
  <dc:creator>rrosen</dc:creator>
  <cp:keywords/>
  <dc:description/>
  <cp:lastModifiedBy>Hunt, Nicola (ARC-AT)[WYLE LABS]</cp:lastModifiedBy>
  <cp:revision>215</cp:revision>
  <cp:lastPrinted>2020-07-12T20:54:21Z</cp:lastPrinted>
  <dcterms:created xsi:type="dcterms:W3CDTF">2015-10-26T12:44:38Z</dcterms:created>
  <dcterms:modified xsi:type="dcterms:W3CDTF">2021-02-22T21:07:06Z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0x010100FAF3A04849A8E74EA9E0A1915C4C0031</vt:lpwstr>
  </property>
</Properties>
</file>