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3"/>
  </p:notesMasterIdLst>
  <p:handoutMasterIdLst>
    <p:handoutMasterId r:id="rId24"/>
  </p:handoutMasterIdLst>
  <p:sldIdLst>
    <p:sldId id="5375" r:id="rId5"/>
    <p:sldId id="5433" r:id="rId6"/>
    <p:sldId id="5434" r:id="rId7"/>
    <p:sldId id="5435" r:id="rId8"/>
    <p:sldId id="5436" r:id="rId9"/>
    <p:sldId id="258" r:id="rId10"/>
    <p:sldId id="5447" r:id="rId11"/>
    <p:sldId id="260" r:id="rId12"/>
    <p:sldId id="1066" r:id="rId13"/>
    <p:sldId id="5437" r:id="rId14"/>
    <p:sldId id="1057" r:id="rId15"/>
    <p:sldId id="5444" r:id="rId16"/>
    <p:sldId id="5439" r:id="rId17"/>
    <p:sldId id="5440" r:id="rId18"/>
    <p:sldId id="5441" r:id="rId19"/>
    <p:sldId id="5443" r:id="rId20"/>
    <p:sldId id="5445" r:id="rId21"/>
    <p:sldId id="5446" r:id="rId22"/>
  </p:sldIdLst>
  <p:sldSz cx="9144000" cy="5143500" type="screen16x9"/>
  <p:notesSz cx="6858000" cy="962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arine Lee" initials="KL" lastIdx="4" clrIdx="0"/>
  <p:cmAuthor id="1" name="Barmore, Bryan E. (LARC-D318)" initials="BBE(" lastIdx="12" clrIdx="1"/>
  <p:cmAuthor id="2" name="Paul Lee" initials="pl" lastIdx="2" clrIdx="2"/>
  <p:cmAuthor id="3" name="ODIN" initials="" lastIdx="13" clrIdx="3"/>
  <p:cmAuthor id="4" name="william chan" initials="wc" lastIdx="2" clrIdx="4"/>
  <p:cmAuthor id="5" name="Bryan Barmore" initials="BB" lastIdx="43" clrIdx="5"/>
  <p:cmAuthor id="6" name="Microsoft Office User" initials="Office" lastIdx="22" clrIdx="6"/>
  <p:cmAuthor id="7" name="Microsoft Office User" initials="Office [2]" lastIdx="1" clrIdx="7"/>
  <p:cmAuthor id="8" name="Microsoft Office User" initials="Office [3]" lastIdx="1" clrIdx="8"/>
  <p:cmAuthor id="9" name="Microsoft Office User" initials="Office [4]" lastIdx="1" clrIdx="9"/>
  <p:cmAuthor id="10" name="Barmore" initials="B" lastIdx="1" clrIdx="10"/>
  <p:cmAuthor id="11" name="Barmore" initials="B [2]" lastIdx="1" clrIdx="11"/>
  <p:cmAuthor id="12" name="Barmore, Bryan E. (LARC-E1A)" initials="BBE(" lastIdx="17" clrIdx="12">
    <p:extLst>
      <p:ext uri="{19B8F6BF-5375-455C-9EA6-DF929625EA0E}">
        <p15:presenceInfo xmlns:p15="http://schemas.microsoft.com/office/powerpoint/2012/main" userId="S::bbarmore@ndc.nasa.gov::4beabd82-b657-4e66-af57-8f86d9082e93" providerId="AD"/>
      </p:ext>
    </p:extLst>
  </p:cmAuthor>
  <p:cmAuthor id="13" name="Thipphavong, David P. (ARC-AF)" initials="T(" lastIdx="2" clrIdx="13">
    <p:extLst>
      <p:ext uri="{19B8F6BF-5375-455C-9EA6-DF929625EA0E}">
        <p15:presenceInfo xmlns:p15="http://schemas.microsoft.com/office/powerpoint/2012/main" userId="S::dthippha@ndc.nasa.gov::d056579a-579d-45d5-b6fe-e6f370ccd6dd" providerId="AD"/>
      </p:ext>
    </p:extLst>
  </p:cmAuthor>
  <p:cmAuthor id="14" name="Ponthieux, Joseph G. (LARC-E1A)[LITES II]" initials="PJG(I" lastIdx="1" clrIdx="14">
    <p:extLst>
      <p:ext uri="{19B8F6BF-5375-455C-9EA6-DF929625EA0E}">
        <p15:presenceInfo xmlns:p15="http://schemas.microsoft.com/office/powerpoint/2012/main" userId="S-1-5-21-330711430-3775241029-4075259233-79436" providerId="AD"/>
      </p:ext>
    </p:extLst>
  </p:cmAuthor>
  <p:cmAuthor id="15" name="Madson, Mike D. (ARC-AT)" initials="M(" lastIdx="3" clrIdx="15">
    <p:extLst>
      <p:ext uri="{19B8F6BF-5375-455C-9EA6-DF929625EA0E}">
        <p15:presenceInfo xmlns:p15="http://schemas.microsoft.com/office/powerpoint/2012/main" userId="S::mmadson@ndc.nasa.gov::2e442acf-b8b4-4676-8ff7-0d6451e942ec" providerId="AD"/>
      </p:ext>
    </p:extLst>
  </p:cmAuthor>
  <p:cmAuthor id="16" name="Witzberger, Kevin E. (ARC-AF)" initials="W(" lastIdx="16" clrIdx="16">
    <p:extLst>
      <p:ext uri="{19B8F6BF-5375-455C-9EA6-DF929625EA0E}">
        <p15:presenceInfo xmlns:p15="http://schemas.microsoft.com/office/powerpoint/2012/main" userId="S::kwitzber@ndc.nasa.gov::2ba14412-69d9-4844-ac86-2e24ebe11360" providerId="AD"/>
      </p:ext>
    </p:extLst>
  </p:cmAuthor>
  <p:cmAuthor id="17" name="Chan, William N. (ARC-A)" initials="CWN(" lastIdx="21" clrIdx="17">
    <p:extLst>
      <p:ext uri="{19B8F6BF-5375-455C-9EA6-DF929625EA0E}">
        <p15:presenceInfo xmlns:p15="http://schemas.microsoft.com/office/powerpoint/2012/main" userId="S::wnchan@ndc.nasa.gov::7421d93b-0541-45f0-a714-c906104278d8" providerId="AD"/>
      </p:ext>
    </p:extLst>
  </p:cmAuthor>
  <p:cmAuthor id="18" name="Corzo, Roxana (ARC-AT)[WYLE LABS]" initials="CR(L" lastIdx="1" clrIdx="18">
    <p:extLst>
      <p:ext uri="{19B8F6BF-5375-455C-9EA6-DF929625EA0E}">
        <p15:presenceInfo xmlns:p15="http://schemas.microsoft.com/office/powerpoint/2012/main" userId="S-1-5-21-330711430-3775241029-4075259233-824768" providerId="AD"/>
      </p:ext>
    </p:extLst>
  </p:cmAuthor>
  <p:cmAuthor id="19" name="Rios, Joseph (ARC-AFO)" initials="R(" lastIdx="19" clrIdx="19">
    <p:extLst>
      <p:ext uri="{19B8F6BF-5375-455C-9EA6-DF929625EA0E}">
        <p15:presenceInfo xmlns:p15="http://schemas.microsoft.com/office/powerpoint/2012/main" userId="S::jlrios@ndc.nasa.gov::7b4eef8b-6a8b-4707-a865-be002eadede1" providerId="AD"/>
      </p:ext>
    </p:extLst>
  </p:cmAuthor>
  <p:cmAuthor id="20" name="Jung, Jaewoo (ARC-AFH)" initials="JJ(A" lastIdx="16" clrIdx="20">
    <p:extLst>
      <p:ext uri="{19B8F6BF-5375-455C-9EA6-DF929625EA0E}">
        <p15:presenceInfo xmlns:p15="http://schemas.microsoft.com/office/powerpoint/2012/main" userId="S::jjung5@ndc.nasa.gov::21cde02d-7c3f-4684-b8fd-3d40ac9edcaa" providerId="AD"/>
      </p:ext>
    </p:extLst>
  </p:cmAuthor>
  <p:cmAuthor id="21" name="Johnson, Ronald D. (ARC-AF)[Ames Associates]" initials="JA" lastIdx="8" clrIdx="21">
    <p:extLst>
      <p:ext uri="{19B8F6BF-5375-455C-9EA6-DF929625EA0E}">
        <p15:presenceInfo xmlns:p15="http://schemas.microsoft.com/office/powerpoint/2012/main" userId="S::rdjohns1@ndc.nasa.gov::28696995-183d-44ca-bcec-5fc0f30d74e2" providerId="AD"/>
      </p:ext>
    </p:extLst>
  </p:cmAuthor>
  <p:cmAuthor id="22" name="Gratteau, Melinda F. (ARC-AT)[WYLE LABS]" initials="GL" lastIdx="2" clrIdx="22">
    <p:extLst>
      <p:ext uri="{19B8F6BF-5375-455C-9EA6-DF929625EA0E}">
        <p15:presenceInfo xmlns:p15="http://schemas.microsoft.com/office/powerpoint/2012/main" userId="S::mgrattea@ndc.nasa.gov::48b385aa-a5c7-4b85-ac42-72a5f38908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0FA"/>
    <a:srgbClr val="ABC1D5"/>
    <a:srgbClr val="FF9300"/>
    <a:srgbClr val="093D92"/>
    <a:srgbClr val="D6C1C8"/>
    <a:srgbClr val="D6AEBB"/>
    <a:srgbClr val="B994A0"/>
    <a:srgbClr val="9AB994"/>
    <a:srgbClr val="B0F4DE"/>
    <a:srgbClr val="B9B6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2C3154-AC74-0417-5434-E1DC94A217B4}" v="1" dt="2021-02-16T19:07:15.305"/>
    <p1510:client id="{14C2D9BC-6D1C-44D0-B5EE-B3A519CC488A}" v="1" dt="2021-02-16T21:36:17.364"/>
    <p1510:client id="{39668AC7-38EB-70D6-24BF-5DCEA383BAA5}" v="1" dt="2021-02-16T21:53:14.058"/>
    <p1510:client id="{44B106CD-A25A-37CF-51D6-F44064DC579C}" v="1" dt="2021-02-16T21:20:09.661"/>
    <p1510:client id="{488C5D92-52CF-1C43-9003-A3835F979F7A}" v="795" dt="2021-02-16T23:18:33.678"/>
    <p1510:client id="{5080D4A5-FE93-1BC9-2251-4B3AC5826A58}" v="1" dt="2021-02-16T21:51:33.013"/>
    <p1510:client id="{567C4DE7-C930-7247-AEDC-F6C5ED19F9B8}" v="213" dt="2021-02-16T23:09:13.769"/>
    <p1510:client id="{6C3E745A-224D-4997-B32B-C8C7E17DEC9D}" v="2" dt="2021-02-16T18:29:42.161"/>
    <p1510:client id="{804E52CD-8AC6-4AB8-BEAE-F4FF8533649E}" v="2" dt="2021-02-16T18:23:53.533"/>
    <p1510:client id="{9D960701-0958-D247-6CFA-A16FFB417C33}" v="1" dt="2021-02-16T21:31:27.016"/>
    <p1510:client id="{AFBF63C7-BBF8-42BC-AFD7-6692B03577A8}" vWet="2" dt="2021-02-16T21:22:45.311"/>
    <p1510:client id="{E15426A2-D341-4ED4-869D-9C48EA18FC1B}" v="1" dt="2021-02-16T23:02:57.3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92"/>
    <p:restoredTop sz="94694"/>
  </p:normalViewPr>
  <p:slideViewPr>
    <p:cSldViewPr snapToGrid="0">
      <p:cViewPr varScale="1">
        <p:scale>
          <a:sx n="83" d="100"/>
          <a:sy n="83" d="100"/>
        </p:scale>
        <p:origin x="372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C15DE0-9999-4605-BB9D-8CC532C5C5D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4857A2E-2F78-491C-8C89-02186606F73F}">
      <dgm:prSet custT="1"/>
      <dgm:spPr/>
      <dgm:t>
        <a:bodyPr/>
        <a:lstStyle/>
        <a:p>
          <a:r>
            <a:rPr lang="en-US" sz="1600"/>
            <a:t>UTM</a:t>
          </a:r>
        </a:p>
      </dgm:t>
    </dgm:pt>
    <dgm:pt modelId="{68934106-6B71-455E-8CD1-69E56DB8AC40}" type="parTrans" cxnId="{BD649841-21D0-4F27-9F49-C56740007BC5}">
      <dgm:prSet/>
      <dgm:spPr/>
      <dgm:t>
        <a:bodyPr/>
        <a:lstStyle/>
        <a:p>
          <a:endParaRPr lang="en-US"/>
        </a:p>
      </dgm:t>
    </dgm:pt>
    <dgm:pt modelId="{9F5AA28B-F806-430D-8655-3DEB37E2843A}" type="sibTrans" cxnId="{BD649841-21D0-4F27-9F49-C56740007BC5}">
      <dgm:prSet/>
      <dgm:spPr/>
      <dgm:t>
        <a:bodyPr/>
        <a:lstStyle/>
        <a:p>
          <a:endParaRPr lang="en-US"/>
        </a:p>
      </dgm:t>
    </dgm:pt>
    <dgm:pt modelId="{0505C1D0-CDD4-4909-8C82-B42A51F15525}">
      <dgm:prSet custT="1"/>
      <dgm:spPr/>
      <dgm:t>
        <a:bodyPr/>
        <a:lstStyle/>
        <a:p>
          <a:r>
            <a:rPr lang="en-US" sz="1200" dirty="0"/>
            <a:t>DoD/DHS</a:t>
          </a:r>
        </a:p>
      </dgm:t>
    </dgm:pt>
    <dgm:pt modelId="{FA921449-4FDB-42FB-9FD9-0806C2179922}" type="parTrans" cxnId="{A39C3955-B707-4B6B-9A4D-5A9F030849F2}">
      <dgm:prSet/>
      <dgm:spPr/>
      <dgm:t>
        <a:bodyPr/>
        <a:lstStyle/>
        <a:p>
          <a:endParaRPr lang="en-US"/>
        </a:p>
      </dgm:t>
    </dgm:pt>
    <dgm:pt modelId="{1467F389-EBCA-4E99-8BEA-BA206089A21A}" type="sibTrans" cxnId="{A39C3955-B707-4B6B-9A4D-5A9F030849F2}">
      <dgm:prSet/>
      <dgm:spPr/>
      <dgm:t>
        <a:bodyPr/>
        <a:lstStyle/>
        <a:p>
          <a:endParaRPr lang="en-US"/>
        </a:p>
      </dgm:t>
    </dgm:pt>
    <dgm:pt modelId="{BB86A709-E165-451D-AE19-CD6F01714D9D}">
      <dgm:prSet custT="1"/>
      <dgm:spPr/>
      <dgm:t>
        <a:bodyPr/>
        <a:lstStyle/>
        <a:p>
          <a:r>
            <a:rPr lang="en-US" sz="1200" dirty="0"/>
            <a:t>ATM-X</a:t>
          </a:r>
        </a:p>
      </dgm:t>
    </dgm:pt>
    <dgm:pt modelId="{E39EF900-E16C-4BFF-A2CF-37315DADC770}" type="parTrans" cxnId="{E7428203-058A-4C5A-B545-F90348C3977A}">
      <dgm:prSet/>
      <dgm:spPr/>
      <dgm:t>
        <a:bodyPr/>
        <a:lstStyle/>
        <a:p>
          <a:endParaRPr lang="en-US"/>
        </a:p>
      </dgm:t>
    </dgm:pt>
    <dgm:pt modelId="{69065571-0823-46E6-8476-EDEF823FEE08}" type="sibTrans" cxnId="{E7428203-058A-4C5A-B545-F90348C3977A}">
      <dgm:prSet/>
      <dgm:spPr/>
      <dgm:t>
        <a:bodyPr/>
        <a:lstStyle/>
        <a:p>
          <a:endParaRPr lang="en-US"/>
        </a:p>
      </dgm:t>
    </dgm:pt>
    <dgm:pt modelId="{AC2147F4-6A14-4B4E-8F5D-43B14BF16CCA}">
      <dgm:prSet custT="1"/>
      <dgm:spPr>
        <a:solidFill>
          <a:schemeClr val="tx2"/>
        </a:solidFill>
      </dgm:spPr>
      <dgm:t>
        <a:bodyPr/>
        <a:lstStyle/>
        <a:p>
          <a:r>
            <a:rPr lang="en-US" sz="1200" dirty="0"/>
            <a:t>FAA     UPP 2.0</a:t>
          </a:r>
        </a:p>
      </dgm:t>
    </dgm:pt>
    <dgm:pt modelId="{CCF0C732-9092-4EE8-96E1-B882805DABCA}" type="parTrans" cxnId="{BA018EDF-D992-41C8-A023-2AC33339E7B4}">
      <dgm:prSet/>
      <dgm:spPr/>
      <dgm:t>
        <a:bodyPr/>
        <a:lstStyle/>
        <a:p>
          <a:endParaRPr lang="en-US"/>
        </a:p>
      </dgm:t>
    </dgm:pt>
    <dgm:pt modelId="{316D8F6B-C120-420A-BFFD-89FBC648BFAC}" type="sibTrans" cxnId="{BA018EDF-D992-41C8-A023-2AC33339E7B4}">
      <dgm:prSet/>
      <dgm:spPr/>
      <dgm:t>
        <a:bodyPr/>
        <a:lstStyle/>
        <a:p>
          <a:endParaRPr lang="en-US"/>
        </a:p>
      </dgm:t>
    </dgm:pt>
    <dgm:pt modelId="{04929BAC-CE43-6246-AAB6-B4B5F86C8906}" type="pres">
      <dgm:prSet presAssocID="{9FC15DE0-9999-4605-BB9D-8CC532C5C5DD}" presName="diagram" presStyleCnt="0">
        <dgm:presLayoutVars>
          <dgm:dir/>
          <dgm:resizeHandles val="exact"/>
        </dgm:presLayoutVars>
      </dgm:prSet>
      <dgm:spPr/>
    </dgm:pt>
    <dgm:pt modelId="{F21DFEB8-06DE-9940-BCC5-B426B1CF86A6}" type="pres">
      <dgm:prSet presAssocID="{84857A2E-2F78-491C-8C89-02186606F73F}" presName="node" presStyleLbl="node1" presStyleIdx="0" presStyleCnt="4" custScaleX="13539" custScaleY="12032" custLinFactNeighborX="-7756" custLinFactNeighborY="-1463">
        <dgm:presLayoutVars>
          <dgm:bulletEnabled val="1"/>
        </dgm:presLayoutVars>
      </dgm:prSet>
      <dgm:spPr/>
    </dgm:pt>
    <dgm:pt modelId="{5FFFBE59-8A33-1F43-89CE-DBD05B17D9DE}" type="pres">
      <dgm:prSet presAssocID="{9F5AA28B-F806-430D-8655-3DEB37E2843A}" presName="sibTrans" presStyleCnt="0"/>
      <dgm:spPr/>
    </dgm:pt>
    <dgm:pt modelId="{4DB51019-AA27-9F40-A3AD-01DFBCFE9294}" type="pres">
      <dgm:prSet presAssocID="{0505C1D0-CDD4-4909-8C82-B42A51F15525}" presName="node" presStyleLbl="node1" presStyleIdx="1" presStyleCnt="4" custScaleX="10353" custScaleY="9084" custLinFactNeighborX="-5530" custLinFactNeighborY="12268">
        <dgm:presLayoutVars>
          <dgm:bulletEnabled val="1"/>
        </dgm:presLayoutVars>
      </dgm:prSet>
      <dgm:spPr/>
    </dgm:pt>
    <dgm:pt modelId="{551D0D20-BDE2-3D4E-929D-123FF4C2D4A6}" type="pres">
      <dgm:prSet presAssocID="{1467F389-EBCA-4E99-8BEA-BA206089A21A}" presName="sibTrans" presStyleCnt="0"/>
      <dgm:spPr/>
    </dgm:pt>
    <dgm:pt modelId="{F4C6E9CC-3DA9-5541-B1C4-D63928E2AACB}" type="pres">
      <dgm:prSet presAssocID="{BB86A709-E165-451D-AE19-CD6F01714D9D}" presName="node" presStyleLbl="node1" presStyleIdx="2" presStyleCnt="4" custScaleX="10353" custScaleY="9084" custLinFactNeighborX="-25663" custLinFactNeighborY="-23670">
        <dgm:presLayoutVars>
          <dgm:bulletEnabled val="1"/>
        </dgm:presLayoutVars>
      </dgm:prSet>
      <dgm:spPr/>
    </dgm:pt>
    <dgm:pt modelId="{86F0FFCA-AF0D-F241-8A3A-019A391A467A}" type="pres">
      <dgm:prSet presAssocID="{69065571-0823-46E6-8476-EDEF823FEE08}" presName="sibTrans" presStyleCnt="0"/>
      <dgm:spPr/>
    </dgm:pt>
    <dgm:pt modelId="{3BACB00F-0B9F-714F-80EB-510EE3EDC297}" type="pres">
      <dgm:prSet presAssocID="{AC2147F4-6A14-4B4E-8F5D-43B14BF16CCA}" presName="node" presStyleLbl="node1" presStyleIdx="3" presStyleCnt="4" custScaleX="10353" custScaleY="9084" custLinFactNeighborX="-45971" custLinFactNeighborY="28741">
        <dgm:presLayoutVars>
          <dgm:bulletEnabled val="1"/>
        </dgm:presLayoutVars>
      </dgm:prSet>
      <dgm:spPr/>
    </dgm:pt>
  </dgm:ptLst>
  <dgm:cxnLst>
    <dgm:cxn modelId="{E7428203-058A-4C5A-B545-F90348C3977A}" srcId="{9FC15DE0-9999-4605-BB9D-8CC532C5C5DD}" destId="{BB86A709-E165-451D-AE19-CD6F01714D9D}" srcOrd="2" destOrd="0" parTransId="{E39EF900-E16C-4BFF-A2CF-37315DADC770}" sibTransId="{69065571-0823-46E6-8476-EDEF823FEE08}"/>
    <dgm:cxn modelId="{64698C06-2733-0A42-83BA-B1DCEFBE122D}" type="presOf" srcId="{84857A2E-2F78-491C-8C89-02186606F73F}" destId="{F21DFEB8-06DE-9940-BCC5-B426B1CF86A6}" srcOrd="0" destOrd="0" presId="urn:microsoft.com/office/officeart/2005/8/layout/default"/>
    <dgm:cxn modelId="{BD649841-21D0-4F27-9F49-C56740007BC5}" srcId="{9FC15DE0-9999-4605-BB9D-8CC532C5C5DD}" destId="{84857A2E-2F78-491C-8C89-02186606F73F}" srcOrd="0" destOrd="0" parTransId="{68934106-6B71-455E-8CD1-69E56DB8AC40}" sibTransId="{9F5AA28B-F806-430D-8655-3DEB37E2843A}"/>
    <dgm:cxn modelId="{A39C3955-B707-4B6B-9A4D-5A9F030849F2}" srcId="{9FC15DE0-9999-4605-BB9D-8CC532C5C5DD}" destId="{0505C1D0-CDD4-4909-8C82-B42A51F15525}" srcOrd="1" destOrd="0" parTransId="{FA921449-4FDB-42FB-9FD9-0806C2179922}" sibTransId="{1467F389-EBCA-4E99-8BEA-BA206089A21A}"/>
    <dgm:cxn modelId="{13566C56-593D-2745-A3D4-69430CB1FCB5}" type="presOf" srcId="{BB86A709-E165-451D-AE19-CD6F01714D9D}" destId="{F4C6E9CC-3DA9-5541-B1C4-D63928E2AACB}" srcOrd="0" destOrd="0" presId="urn:microsoft.com/office/officeart/2005/8/layout/default"/>
    <dgm:cxn modelId="{1AB9F796-0283-514C-9EC2-FAE433F995B7}" type="presOf" srcId="{9FC15DE0-9999-4605-BB9D-8CC532C5C5DD}" destId="{04929BAC-CE43-6246-AAB6-B4B5F86C8906}" srcOrd="0" destOrd="0" presId="urn:microsoft.com/office/officeart/2005/8/layout/default"/>
    <dgm:cxn modelId="{B326E9C2-69AD-C548-91B1-77B900EE07CC}" type="presOf" srcId="{AC2147F4-6A14-4B4E-8F5D-43B14BF16CCA}" destId="{3BACB00F-0B9F-714F-80EB-510EE3EDC297}" srcOrd="0" destOrd="0" presId="urn:microsoft.com/office/officeart/2005/8/layout/default"/>
    <dgm:cxn modelId="{6F3C64D5-B754-C444-BE01-A53E71425EDE}" type="presOf" srcId="{0505C1D0-CDD4-4909-8C82-B42A51F15525}" destId="{4DB51019-AA27-9F40-A3AD-01DFBCFE9294}" srcOrd="0" destOrd="0" presId="urn:microsoft.com/office/officeart/2005/8/layout/default"/>
    <dgm:cxn modelId="{BA018EDF-D992-41C8-A023-2AC33339E7B4}" srcId="{9FC15DE0-9999-4605-BB9D-8CC532C5C5DD}" destId="{AC2147F4-6A14-4B4E-8F5D-43B14BF16CCA}" srcOrd="3" destOrd="0" parTransId="{CCF0C732-9092-4EE8-96E1-B882805DABCA}" sibTransId="{316D8F6B-C120-420A-BFFD-89FBC648BFAC}"/>
    <dgm:cxn modelId="{6D6BAE5C-48E1-0342-ABA6-68077E12BD9F}" type="presParOf" srcId="{04929BAC-CE43-6246-AAB6-B4B5F86C8906}" destId="{F21DFEB8-06DE-9940-BCC5-B426B1CF86A6}" srcOrd="0" destOrd="0" presId="urn:microsoft.com/office/officeart/2005/8/layout/default"/>
    <dgm:cxn modelId="{9064A697-A6CB-354B-8534-5CBE03BD8821}" type="presParOf" srcId="{04929BAC-CE43-6246-AAB6-B4B5F86C8906}" destId="{5FFFBE59-8A33-1F43-89CE-DBD05B17D9DE}" srcOrd="1" destOrd="0" presId="urn:microsoft.com/office/officeart/2005/8/layout/default"/>
    <dgm:cxn modelId="{B47742F5-92F2-FF49-86CB-0FB84F3BF00F}" type="presParOf" srcId="{04929BAC-CE43-6246-AAB6-B4B5F86C8906}" destId="{4DB51019-AA27-9F40-A3AD-01DFBCFE9294}" srcOrd="2" destOrd="0" presId="urn:microsoft.com/office/officeart/2005/8/layout/default"/>
    <dgm:cxn modelId="{435C36D9-7897-3940-BF0E-5D03735B44F7}" type="presParOf" srcId="{04929BAC-CE43-6246-AAB6-B4B5F86C8906}" destId="{551D0D20-BDE2-3D4E-929D-123FF4C2D4A6}" srcOrd="3" destOrd="0" presId="urn:microsoft.com/office/officeart/2005/8/layout/default"/>
    <dgm:cxn modelId="{701DD7A7-CE48-A442-8FA4-65165F7FE802}" type="presParOf" srcId="{04929BAC-CE43-6246-AAB6-B4B5F86C8906}" destId="{F4C6E9CC-3DA9-5541-B1C4-D63928E2AACB}" srcOrd="4" destOrd="0" presId="urn:microsoft.com/office/officeart/2005/8/layout/default"/>
    <dgm:cxn modelId="{D7D6C2CB-F5FC-7347-BA6D-1A93919B35BE}" type="presParOf" srcId="{04929BAC-CE43-6246-AAB6-B4B5F86C8906}" destId="{86F0FFCA-AF0D-F241-8A3A-019A391A467A}" srcOrd="5" destOrd="0" presId="urn:microsoft.com/office/officeart/2005/8/layout/default"/>
    <dgm:cxn modelId="{4AC012B8-73E5-C440-B798-A396472E2426}" type="presParOf" srcId="{04929BAC-CE43-6246-AAB6-B4B5F86C8906}" destId="{3BACB00F-0B9F-714F-80EB-510EE3EDC29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DFEB8-06DE-9940-BCC5-B426B1CF86A6}">
      <dsp:nvSpPr>
        <dsp:cNvPr id="0" name=""/>
        <dsp:cNvSpPr/>
      </dsp:nvSpPr>
      <dsp:spPr>
        <a:xfrm>
          <a:off x="422026" y="1514567"/>
          <a:ext cx="1155472" cy="61611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UTM</a:t>
          </a:r>
        </a:p>
      </dsp:txBody>
      <dsp:txXfrm>
        <a:off x="422026" y="1514567"/>
        <a:ext cx="1155472" cy="616115"/>
      </dsp:txXfrm>
    </dsp:sp>
    <dsp:sp modelId="{4DB51019-AA27-9F40-A3AD-01DFBCFE9294}">
      <dsp:nvSpPr>
        <dsp:cNvPr id="0" name=""/>
        <dsp:cNvSpPr/>
      </dsp:nvSpPr>
      <dsp:spPr>
        <a:xfrm>
          <a:off x="2620914" y="2293160"/>
          <a:ext cx="883566" cy="4651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DoD/DHS</a:t>
          </a:r>
        </a:p>
      </dsp:txBody>
      <dsp:txXfrm>
        <a:off x="2620914" y="2293160"/>
        <a:ext cx="883566" cy="465158"/>
      </dsp:txXfrm>
    </dsp:sp>
    <dsp:sp modelId="{F4C6E9CC-3DA9-5541-B1C4-D63928E2AACB}">
      <dsp:nvSpPr>
        <dsp:cNvPr id="0" name=""/>
        <dsp:cNvSpPr/>
      </dsp:nvSpPr>
      <dsp:spPr>
        <a:xfrm>
          <a:off x="2639689" y="452905"/>
          <a:ext cx="883566" cy="4651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ATM-X</a:t>
          </a:r>
        </a:p>
      </dsp:txBody>
      <dsp:txXfrm>
        <a:off x="2639689" y="452905"/>
        <a:ext cx="883566" cy="465158"/>
      </dsp:txXfrm>
    </dsp:sp>
    <dsp:sp modelId="{3BACB00F-0B9F-714F-80EB-510EE3EDC297}">
      <dsp:nvSpPr>
        <dsp:cNvPr id="0" name=""/>
        <dsp:cNvSpPr/>
      </dsp:nvSpPr>
      <dsp:spPr>
        <a:xfrm>
          <a:off x="2643530" y="3136683"/>
          <a:ext cx="883566" cy="465158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FAA     UPP 2.0</a:t>
          </a:r>
        </a:p>
      </dsp:txBody>
      <dsp:txXfrm>
        <a:off x="2643530" y="3136683"/>
        <a:ext cx="883566" cy="465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90339B-6983-DF45-B781-9B7D54483A06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FFDBDF-EE2F-774D-9705-B4A8B4DF0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48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22CE48-6344-447F-807F-0791761DCECF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F9FF2B9-9815-4E82-99A1-55DA67C6B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606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33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189023437_0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189023437_0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Anekantavada: Theory of non-onesidedness… reality is complex, people will have individual views that may be hard to reconcile, yet all based in reality.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https://commons.wikimedia.org/wiki/File:Medieval_Jain_temple_Anekantavada_doctrine_artwork.jpg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62239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189023437_0_8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189023437_0_8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https://commons.wikimedia.org/wiki/File:Medieval_Jain_temple_Anekantavada_doctrine_artwork.jpg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66486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189023437_0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189023437_0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slide: how are we actualizing these principles?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13789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9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096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53400347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53400347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3107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93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249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ATM-X: Adapt the UTM construct and apply lessons learned to mature the concept of operations for managing Urban Air Mobility (UAM) traffic and enabling cooperative operations in Upper Class E airspace</a:t>
            </a:r>
          </a:p>
          <a:p>
            <a:endParaRPr lang="en-US"/>
          </a:p>
          <a:p>
            <a:r>
              <a:rPr lang="en-US"/>
              <a:t>AAM: Expand the UTM architecture for testing in National Campaign and performing High-Density UAM operations R&amp;D</a:t>
            </a:r>
          </a:p>
          <a:p>
            <a:endParaRPr lang="en-US"/>
          </a:p>
          <a:p>
            <a:r>
              <a:rPr lang="en-US"/>
              <a:t>DoD/DHS: Extend the UTM code base for managing government agency operations with an emphasis on security</a:t>
            </a:r>
          </a:p>
        </p:txBody>
      </p:sp>
    </p:spTree>
    <p:extLst>
      <p:ext uri="{BB962C8B-B14F-4D97-AF65-F5344CB8AC3E}">
        <p14:creationId xmlns:p14="http://schemas.microsoft.com/office/powerpoint/2010/main" val="2726235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563A6-4F14-7F4A-83F1-1BB2074D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813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8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3" Type="http://schemas.openxmlformats.org/officeDocument/2006/relationships/theme" Target="../theme/theme1.xml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0" Type="http://schemas.openxmlformats.org/officeDocument/2006/relationships/image" Target="../media/image5.png"/><Relationship Id="rId4" Type="http://schemas.openxmlformats.org/officeDocument/2006/relationships/image" Target="../media/image1.jpeg"/><Relationship Id="rId9" Type="http://schemas.openxmlformats.org/officeDocument/2006/relationships/image" Target="../media/image4.tiff"/><Relationship Id="rId14" Type="http://schemas.openxmlformats.org/officeDocument/2006/relationships/image" Target="../media/image8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sky.jpg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957" y="4"/>
            <a:ext cx="9150959" cy="595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screen">
            <a:lum bright="70000" contrast="-70000"/>
            <a:alphaModFix amt="44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0"/>
            <a:ext cx="1524000" cy="685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8" cstate="screen">
            <a:lum bright="70000" contrast="-70000"/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71450"/>
            <a:ext cx="1158240" cy="542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65515"/>
            <a:ext cx="553402" cy="415052"/>
          </a:xfrm>
          <a:prstGeom prst="rect">
            <a:avLst/>
          </a:prstGeom>
        </p:spPr>
      </p:pic>
      <p:pic>
        <p:nvPicPr>
          <p:cNvPr id="20" name="Content Placeholder 3"/>
          <p:cNvPicPr>
            <a:picLocks noChangeAspect="1"/>
          </p:cNvPicPr>
          <p:nvPr userDrawn="1"/>
        </p:nvPicPr>
        <p:blipFill>
          <a:blip r:embed="rId10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7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3250" r="96000">
                        <a14:foregroundMark x1="15750" y1="38500" x2="15750" y2="38500"/>
                        <a14:foregroundMark x1="15750" y1="38500" x2="15750" y2="38500"/>
                        <a14:foregroundMark x1="19375" y1="36500" x2="19375" y2="36500"/>
                        <a14:foregroundMark x1="15500" y1="27833" x2="15500" y2="27833"/>
                        <a14:foregroundMark x1="7250" y1="26833" x2="7250" y2="26833"/>
                        <a14:backgroundMark x1="65375" y1="75333" x2="65375" y2="75333"/>
                        <a14:backgroundMark x1="62250" y1="68333" x2="62250" y2="68333"/>
                        <a14:backgroundMark x1="69375" y1="62333" x2="69375" y2="62333"/>
                        <a14:backgroundMark x1="50750" y1="67333" x2="50750" y2="6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114" y="171450"/>
            <a:ext cx="753981" cy="424115"/>
          </a:xfrm>
          <a:prstGeom prst="rect">
            <a:avLst/>
          </a:prstGeom>
        </p:spPr>
      </p:pic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068" y="102374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11" name="Picture 10" descr="slide_sky.jpg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4452" y="4906889"/>
            <a:ext cx="9150959" cy="22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8779895" y="4913540"/>
            <a:ext cx="319319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dirty="0">
                <a:solidFill>
                  <a:prstClr val="black"/>
                </a:solidFill>
                <a:latin typeface="Calibri" charset="0"/>
                <a:cs typeface="Arial" charset="0"/>
              </a:rPr>
              <a:t> </a:t>
            </a:r>
            <a:fld id="{D44AAE72-5488-4E80-8FD1-D7DF62C285B2}" type="slidenum"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750" dirty="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 cstate="screen">
            <a:lum bright="70000" contrast="-70000"/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1" y="171450"/>
            <a:ext cx="853917" cy="434697"/>
          </a:xfrm>
          <a:prstGeom prst="rect">
            <a:avLst/>
          </a:prstGeom>
          <a:effectLst/>
          <a:scene3d>
            <a:camera prst="orthographicFront">
              <a:rot lat="0" lon="9000000" rev="0"/>
            </a:camera>
            <a:lightRig rig="threePt" dir="t"/>
          </a:scene3d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screen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-26799"/>
            <a:ext cx="7620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2A75FD5-14A8-D442-B00A-5F22AEDDD5D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6" y="7185"/>
            <a:ext cx="670021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9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9" r:id="rId2"/>
  </p:sldLayoutIdLs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lang="en-US" sz="2100" b="1" kern="1200" dirty="0">
          <a:solidFill>
            <a:srgbClr val="FFFFFF"/>
          </a:solidFill>
          <a:effectLst>
            <a:outerShdw blurRad="114300" dist="88900" dir="2700000" algn="tl" rotWithShape="0">
              <a:prstClr val="black">
                <a:alpha val="75000"/>
              </a:prstClr>
            </a:outerShdw>
          </a:effectLst>
          <a:latin typeface="Arial" charset="0"/>
          <a:ea typeface="+mj-ea"/>
          <a:cs typeface="ＭＳ Ｐゴシック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https://i0.wp.com/gutma.org/wp-content/uploads/2018/09/UTM-initiatives-map.png?resize=996%2C631&amp;ssl=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168D47-D33D-6D42-AFA1-12C78A56C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64" y="1"/>
            <a:ext cx="9152164" cy="51434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50C785-672F-A347-83AC-ECFEE6BA30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213" y="67849"/>
            <a:ext cx="1025979" cy="10324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DA4AE0-E209-2F4A-A2D0-F5EDBFF824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8" y="67849"/>
            <a:ext cx="1091293" cy="9052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2489100-22EB-4C4C-92C6-A6666830E4F3}"/>
              </a:ext>
            </a:extLst>
          </p:cNvPr>
          <p:cNvSpPr txBox="1"/>
          <p:nvPr/>
        </p:nvSpPr>
        <p:spPr>
          <a:xfrm>
            <a:off x="4499127" y="4585111"/>
            <a:ext cx="4605236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lvl="3" algn="r"/>
            <a:r>
              <a:rPr lang="en-US" sz="1400" b="1" dirty="0">
                <a:solidFill>
                  <a:schemeClr val="bg1"/>
                </a:solidFill>
              </a:rPr>
              <a:t>UTM Technical Interchange Meeting</a:t>
            </a:r>
            <a:endParaRPr lang="en-US" b="1" dirty="0">
              <a:solidFill>
                <a:schemeClr val="bg1"/>
              </a:solidFill>
            </a:endParaRPr>
          </a:p>
          <a:p>
            <a:pPr lvl="4" algn="r"/>
            <a:r>
              <a:rPr lang="en-US" sz="1400" b="1" dirty="0">
                <a:solidFill>
                  <a:schemeClr val="bg1"/>
                </a:solidFill>
              </a:rPr>
              <a:t>February 23</a:t>
            </a:r>
            <a:r>
              <a:rPr lang="en-US" sz="1400" b="1" baseline="30000" dirty="0">
                <a:solidFill>
                  <a:schemeClr val="bg1"/>
                </a:solidFill>
              </a:rPr>
              <a:t>rd</a:t>
            </a:r>
            <a:r>
              <a:rPr lang="en-US" sz="1400" b="1" dirty="0">
                <a:solidFill>
                  <a:schemeClr val="bg1"/>
                </a:solidFill>
              </a:rPr>
              <a:t>, 2021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B758BE-E80C-2149-981E-988FA1A8355F}"/>
              </a:ext>
            </a:extLst>
          </p:cNvPr>
          <p:cNvSpPr txBox="1"/>
          <p:nvPr/>
        </p:nvSpPr>
        <p:spPr>
          <a:xfrm>
            <a:off x="2159453" y="1100322"/>
            <a:ext cx="4816929" cy="2585323"/>
          </a:xfrm>
          <a:prstGeom prst="rect">
            <a:avLst/>
          </a:prstGeom>
          <a:solidFill>
            <a:schemeClr val="accent1">
              <a:lumMod val="40000"/>
              <a:lumOff val="60000"/>
              <a:alpha val="6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Unmanned Aircraft Systems (UAS) Traffic Management (UTM) Project</a:t>
            </a:r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 b="1"/>
              <a:t>Project Overview and History</a:t>
            </a:r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 sz="1400"/>
              <a:t>Joseph Rios, Chief Engineer</a:t>
            </a:r>
          </a:p>
          <a:p>
            <a:pPr algn="ctr"/>
            <a:r>
              <a:rPr lang="en-US" sz="1400" err="1"/>
              <a:t>Jaewoo</a:t>
            </a:r>
            <a:r>
              <a:rPr lang="en-US" sz="1400"/>
              <a:t> Jung, Project Manager (Acting)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882946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A8689-0887-3E45-B1BE-10B0B37D8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UTM Vision, Goals and Objectives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C11904-BCDF-B240-960E-C82D28955633}"/>
              </a:ext>
            </a:extLst>
          </p:cNvPr>
          <p:cNvSpPr/>
          <p:nvPr/>
        </p:nvSpPr>
        <p:spPr bwMode="auto">
          <a:xfrm>
            <a:off x="63795" y="642046"/>
            <a:ext cx="4189228" cy="90394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3429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ts val="225"/>
              </a:spcAft>
              <a:defRPr/>
            </a:pPr>
            <a:r>
              <a:rPr lang="en-US" sz="1350" b="1" dirty="0">
                <a:solidFill>
                  <a:prstClr val="black"/>
                </a:solidFill>
                <a:latin typeface="Arial"/>
                <a:cs typeface="Arial"/>
              </a:rPr>
              <a:t>Vision</a:t>
            </a:r>
          </a:p>
          <a:p>
            <a:pPr algn="ctr" defTabSz="685800" fontAlgn="base">
              <a:spcBef>
                <a:spcPct val="0"/>
              </a:spcBef>
              <a:spcAft>
                <a:spcPct val="25000"/>
              </a:spcAft>
              <a:defRPr/>
            </a:pPr>
            <a:r>
              <a:rPr lang="en-US" sz="1350" dirty="0">
                <a:solidFill>
                  <a:prstClr val="black"/>
                </a:solidFill>
                <a:latin typeface="Arial"/>
                <a:cs typeface="Arial"/>
              </a:rPr>
              <a:t>Define and safely enable future airspace operations (2025+) of small Unmanned Aircraft Systems (UAS) in the National Airspace System (NAS)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DD36BB-A9A3-8344-A710-1293D2722D1F}"/>
              </a:ext>
            </a:extLst>
          </p:cNvPr>
          <p:cNvSpPr txBox="1">
            <a:spLocks/>
          </p:cNvSpPr>
          <p:nvPr/>
        </p:nvSpPr>
        <p:spPr>
          <a:xfrm>
            <a:off x="63795" y="1615305"/>
            <a:ext cx="4189228" cy="32535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2870" tIns="34290" bIns="13716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85800">
              <a:spcBef>
                <a:spcPts val="450"/>
              </a:spcBef>
              <a:spcAft>
                <a:spcPts val="225"/>
              </a:spcAft>
              <a:buNone/>
              <a:defRPr/>
            </a:pPr>
            <a:r>
              <a:rPr lang="en-US" sz="1350" b="1">
                <a:solidFill>
                  <a:prstClr val="black"/>
                </a:solidFill>
                <a:latin typeface="Arial"/>
                <a:cs typeface="Arial"/>
              </a:rPr>
              <a:t>Goals</a:t>
            </a:r>
          </a:p>
          <a:p>
            <a:pPr marL="171450" indent="-171450" defTabSz="685800">
              <a:spcBef>
                <a:spcPts val="450"/>
              </a:spcBef>
              <a:spcAft>
                <a:spcPts val="225"/>
              </a:spcAft>
              <a:defRPr/>
            </a:pPr>
            <a:r>
              <a:rPr lang="en-US" sz="1350">
                <a:solidFill>
                  <a:prstClr val="black"/>
                </a:solidFill>
                <a:latin typeface="Arial"/>
                <a:cs typeface="Arial"/>
              </a:rPr>
              <a:t>Allow diverse small UAS mix and airspace uses (e.g., package delivery, inspections, public safety and security)</a:t>
            </a:r>
          </a:p>
          <a:p>
            <a:pPr marL="171450" indent="-171450" defTabSz="685800">
              <a:spcBef>
                <a:spcPts val="450"/>
              </a:spcBef>
              <a:spcAft>
                <a:spcPts val="225"/>
              </a:spcAft>
              <a:defRPr/>
            </a:pPr>
            <a:r>
              <a:rPr lang="en-US" sz="1350">
                <a:solidFill>
                  <a:prstClr val="black"/>
                </a:solidFill>
                <a:latin typeface="Arial"/>
                <a:cs typeface="Arial"/>
              </a:rPr>
              <a:t>Safely enable scalability to accommodate future demand</a:t>
            </a:r>
          </a:p>
          <a:p>
            <a:pPr marL="171450" indent="-171450" defTabSz="685800">
              <a:spcBef>
                <a:spcPts val="450"/>
              </a:spcBef>
              <a:spcAft>
                <a:spcPts val="225"/>
              </a:spcAft>
              <a:defRPr/>
            </a:pPr>
            <a:r>
              <a:rPr lang="en-US" sz="1350">
                <a:solidFill>
                  <a:prstClr val="black"/>
                </a:solidFill>
                <a:latin typeface="Arial"/>
                <a:cs typeface="Arial"/>
              </a:rPr>
              <a:t>Accommodate a variety of business models (e.g., hub-and-spoke, point-to-point)</a:t>
            </a:r>
          </a:p>
          <a:p>
            <a:pPr marL="171450" indent="-171450" defTabSz="685800">
              <a:spcBef>
                <a:spcPts val="450"/>
              </a:spcBef>
              <a:spcAft>
                <a:spcPts val="225"/>
              </a:spcAft>
              <a:defRPr/>
            </a:pPr>
            <a:r>
              <a:rPr lang="en-US" sz="1350">
                <a:solidFill>
                  <a:prstClr val="black"/>
                </a:solidFill>
                <a:latin typeface="Arial"/>
                <a:cs typeface="Arial"/>
              </a:rPr>
              <a:t>Establish highly efficient, predictable, agile, safe, and affordable airspace operations system </a:t>
            </a:r>
          </a:p>
          <a:p>
            <a:pPr marL="171450" indent="-171450" defTabSz="685800">
              <a:spcBef>
                <a:spcPts val="450"/>
              </a:spcBef>
              <a:spcAft>
                <a:spcPts val="225"/>
              </a:spcAft>
              <a:defRPr/>
            </a:pPr>
            <a:r>
              <a:rPr lang="en-US" sz="1350">
                <a:solidFill>
                  <a:prstClr val="black"/>
                </a:solidFill>
                <a:latin typeface="Arial"/>
                <a:cs typeface="Arial"/>
              </a:rPr>
              <a:t>Maintain global competitiveness and domestic viability by innovation in technology and business models to manage airspace operations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3F62ED-E40F-5849-827B-A50C144F3CED}"/>
              </a:ext>
            </a:extLst>
          </p:cNvPr>
          <p:cNvSpPr/>
          <p:nvPr/>
        </p:nvSpPr>
        <p:spPr bwMode="auto">
          <a:xfrm>
            <a:off x="4768530" y="3155043"/>
            <a:ext cx="3854475" cy="171377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68580" tIns="68580" rIns="3429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ts val="225"/>
              </a:spcAft>
              <a:defRPr/>
            </a:pPr>
            <a:r>
              <a:rPr lang="en-US" sz="1350" b="1" dirty="0">
                <a:solidFill>
                  <a:prstClr val="black"/>
                </a:solidFill>
                <a:latin typeface="Arial"/>
                <a:cs typeface="Arial"/>
              </a:rPr>
              <a:t>Objectives</a:t>
            </a:r>
          </a:p>
          <a:p>
            <a:pPr marL="254794" lvl="1" indent="-214313" defTabSz="685800"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1350" dirty="0">
                <a:solidFill>
                  <a:prstClr val="black"/>
                </a:solidFill>
                <a:latin typeface="Arial"/>
              </a:rPr>
              <a:t>Develop and validate airspace operations  and integration requirements to enable safe, large-scale UAS operations</a:t>
            </a:r>
          </a:p>
          <a:p>
            <a:pPr marL="254794" lvl="1" indent="-214313" defTabSz="685800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US" sz="1350" dirty="0">
                <a:solidFill>
                  <a:prstClr val="black"/>
                </a:solidFill>
                <a:latin typeface="Arial"/>
              </a:rPr>
              <a:t>Provide prototype (software) UTM system for further FAA testing and development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7E1A1B-DEF2-8D4C-B093-58B0A20623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8530" y="637745"/>
            <a:ext cx="3854475" cy="249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470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5141-5074-CA42-B204-7F5C36E26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UTM?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44A57D0-4A9E-324C-95C6-EA790371FADC}"/>
              </a:ext>
            </a:extLst>
          </p:cNvPr>
          <p:cNvSpPr txBox="1">
            <a:spLocks/>
          </p:cNvSpPr>
          <p:nvPr/>
        </p:nvSpPr>
        <p:spPr>
          <a:xfrm>
            <a:off x="141769" y="685801"/>
            <a:ext cx="4789502" cy="261657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675"/>
              </a:spcBef>
              <a:spcAft>
                <a:spcPts val="675"/>
              </a:spcAft>
              <a:buFont typeface="Wingdings" panose="05000000000000000000" pitchFamily="2" charset="2"/>
              <a:buChar char="Ø"/>
              <a:defRPr sz="2400"/>
            </a:pPr>
            <a:r>
              <a:rPr lang="en-US" sz="1650"/>
              <a:t>UTM is an “air traffic management” ecosystem for uncontrolled airspace </a:t>
            </a:r>
          </a:p>
          <a:p>
            <a:pPr>
              <a:lnSpc>
                <a:spcPct val="110000"/>
              </a:lnSpc>
              <a:spcBef>
                <a:spcPts val="675"/>
              </a:spcBef>
              <a:spcAft>
                <a:spcPts val="675"/>
              </a:spcAft>
              <a:buFont typeface="Wingdings" panose="05000000000000000000" pitchFamily="2" charset="2"/>
              <a:buChar char="Ø"/>
              <a:defRPr sz="2400"/>
            </a:pPr>
            <a:r>
              <a:rPr lang="en-US" sz="1650"/>
              <a:t>UTM utilizes industry’s ability to supply services under FAA’s regulatory authority where these services do not exist</a:t>
            </a:r>
          </a:p>
          <a:p>
            <a:pPr>
              <a:lnSpc>
                <a:spcPct val="110000"/>
              </a:lnSpc>
              <a:spcBef>
                <a:spcPts val="675"/>
              </a:spcBef>
              <a:spcAft>
                <a:spcPts val="675"/>
              </a:spcAft>
              <a:buFont typeface="Wingdings" panose="05000000000000000000" pitchFamily="2" charset="2"/>
              <a:buChar char="Ø"/>
              <a:defRPr sz="2400"/>
            </a:pPr>
            <a:r>
              <a:rPr lang="en-US" sz="1650"/>
              <a:t> UTM development will ultimately enable the management of large scale, low-altitude UAS operations</a:t>
            </a:r>
          </a:p>
        </p:txBody>
      </p:sp>
      <p:grpSp>
        <p:nvGrpSpPr>
          <p:cNvPr id="4" name="Group 186">
            <a:extLst>
              <a:ext uri="{FF2B5EF4-FFF2-40B4-BE49-F238E27FC236}">
                <a16:creationId xmlns:a16="http://schemas.microsoft.com/office/drawing/2014/main" id="{395559B9-16B6-FB4C-BB5C-9F18EC03A578}"/>
              </a:ext>
            </a:extLst>
          </p:cNvPr>
          <p:cNvGrpSpPr/>
          <p:nvPr/>
        </p:nvGrpSpPr>
        <p:grpSpPr>
          <a:xfrm>
            <a:off x="5143500" y="666668"/>
            <a:ext cx="3771900" cy="2514636"/>
            <a:chOff x="0" y="0"/>
            <a:chExt cx="5842000" cy="3578225"/>
          </a:xfrm>
        </p:grpSpPr>
        <p:pic>
          <p:nvPicPr>
            <p:cNvPr id="5" name="image3.png">
              <a:extLst>
                <a:ext uri="{FF2B5EF4-FFF2-40B4-BE49-F238E27FC236}">
                  <a16:creationId xmlns:a16="http://schemas.microsoft.com/office/drawing/2014/main" id="{4661DA94-6AA7-E748-9A10-758929837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3559"/>
              <a:ext cx="5842000" cy="35446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" name="Shape 183">
              <a:extLst>
                <a:ext uri="{FF2B5EF4-FFF2-40B4-BE49-F238E27FC236}">
                  <a16:creationId xmlns:a16="http://schemas.microsoft.com/office/drawing/2014/main" id="{0881A194-38A6-E74C-8972-5898344BA456}"/>
                </a:ext>
              </a:extLst>
            </p:cNvPr>
            <p:cNvSpPr/>
            <p:nvPr/>
          </p:nvSpPr>
          <p:spPr>
            <a:xfrm>
              <a:off x="49213" y="1724026"/>
              <a:ext cx="5716587" cy="11111"/>
            </a:xfrm>
            <a:prstGeom prst="line">
              <a:avLst/>
            </a:prstGeom>
            <a:noFill/>
            <a:ln w="22225" cap="flat">
              <a:solidFill>
                <a:schemeClr val="accent4"/>
              </a:solidFill>
              <a:prstDash val="sysDash"/>
              <a:miter lim="800000"/>
            </a:ln>
            <a:effectLst/>
          </p:spPr>
          <p:txBody>
            <a:bodyPr wrap="square" lIns="25717" tIns="25717" rIns="25717" bIns="25717" numCol="1" anchor="t">
              <a:noAutofit/>
            </a:bodyPr>
            <a:lstStyle/>
            <a:p>
              <a:endParaRPr sz="1013"/>
            </a:p>
          </p:txBody>
        </p:sp>
        <p:sp>
          <p:nvSpPr>
            <p:cNvPr id="7" name="Shape 184">
              <a:extLst>
                <a:ext uri="{FF2B5EF4-FFF2-40B4-BE49-F238E27FC236}">
                  <a16:creationId xmlns:a16="http://schemas.microsoft.com/office/drawing/2014/main" id="{047AC0DB-84C9-A046-9771-E4B523C2989A}"/>
                </a:ext>
              </a:extLst>
            </p:cNvPr>
            <p:cNvSpPr/>
            <p:nvPr/>
          </p:nvSpPr>
          <p:spPr>
            <a:xfrm>
              <a:off x="49833" y="1683890"/>
              <a:ext cx="2667446" cy="468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5717" tIns="25717" rIns="25717" bIns="25717" numCol="1" anchor="t">
              <a:spAutoFit/>
            </a:bodyPr>
            <a:lstStyle/>
            <a:p>
              <a:pPr>
                <a:defRPr sz="1600" b="1" i="1">
                  <a:solidFill>
                    <a:srgbClr val="0070C0"/>
                  </a:solidFill>
                </a:defRPr>
              </a:pPr>
              <a:r>
                <a:rPr sz="900"/>
                <a:t>UTM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1600" i="1">
                  <a:solidFill>
                    <a:srgbClr val="0070C0"/>
                  </a:solidFill>
                </a:defRPr>
              </a:pPr>
              <a:r>
                <a:rPr sz="900" b="1"/>
                <a:t>Cooperative interaction</a:t>
              </a:r>
            </a:p>
          </p:txBody>
        </p:sp>
        <p:sp>
          <p:nvSpPr>
            <p:cNvPr id="8" name="Shape 185">
              <a:extLst>
                <a:ext uri="{FF2B5EF4-FFF2-40B4-BE49-F238E27FC236}">
                  <a16:creationId xmlns:a16="http://schemas.microsoft.com/office/drawing/2014/main" id="{320DFCA7-3EEC-F142-9B46-9575CCB1103B}"/>
                </a:ext>
              </a:extLst>
            </p:cNvPr>
            <p:cNvSpPr/>
            <p:nvPr/>
          </p:nvSpPr>
          <p:spPr>
            <a:xfrm>
              <a:off x="37757" y="0"/>
              <a:ext cx="3517860" cy="468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25717" tIns="25717" rIns="25717" bIns="25717" numCol="1" anchor="t">
              <a:spAutoFit/>
            </a:bodyPr>
            <a:lstStyle/>
            <a:p>
              <a:pPr>
                <a:defRPr sz="1600" b="1" i="1">
                  <a:solidFill>
                    <a:srgbClr val="223160"/>
                  </a:solidFill>
                </a:defRPr>
              </a:pPr>
              <a:r>
                <a:rPr sz="900">
                  <a:solidFill>
                    <a:schemeClr val="bg1"/>
                  </a:solidFill>
                </a:rPr>
                <a:t>ATM</a:t>
              </a:r>
              <a:endParaRPr>
                <a:solidFill>
                  <a:schemeClr val="bg1"/>
                </a:solidFill>
              </a:endParaRPr>
            </a:p>
            <a:p>
              <a:pPr>
                <a:defRPr sz="1600" i="1">
                  <a:solidFill>
                    <a:srgbClr val="223160"/>
                  </a:solidFill>
                </a:defRPr>
              </a:pPr>
              <a:r>
                <a:rPr sz="900" b="1">
                  <a:solidFill>
                    <a:schemeClr val="bg1"/>
                  </a:solidFill>
                </a:rPr>
                <a:t>Established policies &amp; procedures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2B2D443-CBD1-B843-A84B-5184B379CFB7}"/>
              </a:ext>
            </a:extLst>
          </p:cNvPr>
          <p:cNvSpPr txBox="1"/>
          <p:nvPr/>
        </p:nvSpPr>
        <p:spPr>
          <a:xfrm>
            <a:off x="276444" y="3239109"/>
            <a:ext cx="8638955" cy="1808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11981" lvl="6" indent="-257175">
              <a:spcBef>
                <a:spcPts val="450"/>
              </a:spcBef>
              <a:buFont typeface="Arial" panose="020B0604020202020204" pitchFamily="34" charset="0"/>
              <a:buChar char="•"/>
              <a:defRPr sz="2400"/>
            </a:pPr>
            <a:r>
              <a:rPr lang="en-US" sz="1650"/>
              <a:t>Operational concept will address beyond visual line of sight UAS operations under 400 ft. AGL, Class G airspace</a:t>
            </a:r>
          </a:p>
          <a:p>
            <a:pPr marL="653654" lvl="1" indent="-310754">
              <a:spcBef>
                <a:spcPts val="450"/>
              </a:spcBef>
              <a:buFont typeface="Arial" panose="020B0604020202020204" pitchFamily="34" charset="0"/>
              <a:buChar char="•"/>
              <a:defRPr sz="2400"/>
            </a:pPr>
            <a:r>
              <a:rPr lang="en-US" sz="1650"/>
              <a:t>Roles/responsibilities of FAA and operators</a:t>
            </a:r>
          </a:p>
          <a:p>
            <a:pPr marL="653654" lvl="1" indent="-310754">
              <a:spcBef>
                <a:spcPts val="450"/>
              </a:spcBef>
              <a:buFont typeface="Arial" panose="020B0604020202020204" pitchFamily="34" charset="0"/>
              <a:buChar char="•"/>
              <a:defRPr sz="2400"/>
            </a:pPr>
            <a:r>
              <a:rPr lang="en-US" sz="1650"/>
              <a:t>Information architecture, data exchange protocols, software functions</a:t>
            </a:r>
          </a:p>
          <a:p>
            <a:pPr marL="653654" lvl="1" indent="-310754">
              <a:spcBef>
                <a:spcPts val="450"/>
              </a:spcBef>
              <a:buFont typeface="Arial" panose="020B0604020202020204" pitchFamily="34" charset="0"/>
              <a:buChar char="•"/>
              <a:defRPr sz="2400"/>
            </a:pPr>
            <a:r>
              <a:rPr lang="en-US" sz="1650"/>
              <a:t>System performance requirements</a:t>
            </a:r>
          </a:p>
          <a:p>
            <a:endParaRPr lang="en-US" sz="1650"/>
          </a:p>
        </p:txBody>
      </p:sp>
      <p:sp>
        <p:nvSpPr>
          <p:cNvPr id="10" name="Shape 194">
            <a:extLst>
              <a:ext uri="{FF2B5EF4-FFF2-40B4-BE49-F238E27FC236}">
                <a16:creationId xmlns:a16="http://schemas.microsoft.com/office/drawing/2014/main" id="{AFBF161F-6E34-8E4F-AF15-498623EA6CC6}"/>
              </a:ext>
            </a:extLst>
          </p:cNvPr>
          <p:cNvSpPr/>
          <p:nvPr/>
        </p:nvSpPr>
        <p:spPr>
          <a:xfrm>
            <a:off x="8172451" y="2971800"/>
            <a:ext cx="696941" cy="230832"/>
          </a:xfrm>
          <a:prstGeom prst="rect">
            <a:avLst/>
          </a:prstGeom>
          <a:solidFill>
            <a:srgbClr val="DF20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717" rIns="25717">
            <a:spAutoFit/>
          </a:bodyPr>
          <a:lstStyle/>
          <a:p>
            <a:r>
              <a:rPr sz="900" b="1">
                <a:solidFill>
                  <a:schemeClr val="bg1"/>
                </a:solidFill>
              </a:rPr>
              <a:t>Credit: FAA</a:t>
            </a:r>
          </a:p>
        </p:txBody>
      </p:sp>
    </p:spTree>
    <p:extLst>
      <p:ext uri="{BB962C8B-B14F-4D97-AF65-F5344CB8AC3E}">
        <p14:creationId xmlns:p14="http://schemas.microsoft.com/office/powerpoint/2010/main" val="1147651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5D7A-B8E3-FB41-93F8-419BB2E1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UTM Support of Agency Strategic Goals and Critical Commitment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FBC425-CCAC-3D47-8F1B-58E9F11D64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375" y="649865"/>
            <a:ext cx="2881998" cy="184823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4D8F80-5F67-9344-9FFC-41E039F8AD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892" y="624527"/>
            <a:ext cx="1524373" cy="20149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E2CAFB-223E-E143-894B-93513D3037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5265" y="2857454"/>
            <a:ext cx="5105138" cy="1990266"/>
          </a:xfrm>
          <a:prstGeom prst="rect">
            <a:avLst/>
          </a:prstGeom>
        </p:spPr>
      </p:pic>
      <p:pic>
        <p:nvPicPr>
          <p:cNvPr id="8" name="Picture 6" descr="Screen Shot 2020-10-27 at 8.55.35 AM.png">
            <a:extLst>
              <a:ext uri="{FF2B5EF4-FFF2-40B4-BE49-F238E27FC236}">
                <a16:creationId xmlns:a16="http://schemas.microsoft.com/office/drawing/2014/main" id="{E03F4BE6-AEB5-4C40-8A7D-F6C4F91A46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0900" y="624754"/>
            <a:ext cx="1555149" cy="20147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Shape 8">
            <a:extLst>
              <a:ext uri="{FF2B5EF4-FFF2-40B4-BE49-F238E27FC236}">
                <a16:creationId xmlns:a16="http://schemas.microsoft.com/office/drawing/2014/main" id="{F82EF03C-5659-6E49-821F-C4B31C1A4C97}"/>
              </a:ext>
            </a:extLst>
          </p:cNvPr>
          <p:cNvSpPr/>
          <p:nvPr/>
        </p:nvSpPr>
        <p:spPr>
          <a:xfrm rot="4396374">
            <a:off x="2395348" y="756515"/>
            <a:ext cx="811997" cy="1071146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BCA4AFE9-E80E-8148-B4E7-F41BDF4FEF41}"/>
              </a:ext>
            </a:extLst>
          </p:cNvPr>
          <p:cNvSpPr/>
          <p:nvPr/>
        </p:nvSpPr>
        <p:spPr>
          <a:xfrm rot="4396374">
            <a:off x="4720903" y="975927"/>
            <a:ext cx="726356" cy="794082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516F12D6-A86A-184D-9A8F-8D5CF564C05A}"/>
              </a:ext>
            </a:extLst>
          </p:cNvPr>
          <p:cNvSpPr/>
          <p:nvPr/>
        </p:nvSpPr>
        <p:spPr>
          <a:xfrm rot="5765818" flipV="1">
            <a:off x="5344676" y="2251869"/>
            <a:ext cx="638667" cy="685093"/>
          </a:xfrm>
          <a:prstGeom prst="swooshArrow">
            <a:avLst>
              <a:gd name="adj1" fmla="val 27022"/>
              <a:gd name="adj2" fmla="val 3137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4957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96BAF-5397-684D-8DB4-135DC0C88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UTM Activity Areas</a:t>
            </a:r>
          </a:p>
        </p:txBody>
      </p:sp>
      <p:sp>
        <p:nvSpPr>
          <p:cNvPr id="3" name="Content Placeholder 50">
            <a:extLst>
              <a:ext uri="{FF2B5EF4-FFF2-40B4-BE49-F238E27FC236}">
                <a16:creationId xmlns:a16="http://schemas.microsoft.com/office/drawing/2014/main" id="{506B92D7-5579-304E-8936-7D3F8C3CEE73}"/>
              </a:ext>
            </a:extLst>
          </p:cNvPr>
          <p:cNvSpPr txBox="1">
            <a:spLocks/>
          </p:cNvSpPr>
          <p:nvPr/>
        </p:nvSpPr>
        <p:spPr>
          <a:xfrm>
            <a:off x="176873" y="819182"/>
            <a:ext cx="4698353" cy="369379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System Development &amp; Demonstrations</a:t>
            </a:r>
          </a:p>
          <a:p>
            <a:pPr marL="481013" lvl="1" indent="-216694">
              <a:lnSpc>
                <a:spcPct val="120000"/>
              </a:lnSpc>
              <a:spcBef>
                <a:spcPts val="825"/>
              </a:spcBef>
              <a:buFont typeface="System Font Regular"/>
              <a:buChar char="–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Develop UTM system to meet the operational concept and </a:t>
            </a:r>
            <a:r>
              <a:rPr lang="en-US" sz="1600" dirty="0"/>
              <a:t>requirements of a service-based architecture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1013" lvl="1" indent="-216694">
              <a:lnSpc>
                <a:spcPct val="120000"/>
              </a:lnSpc>
              <a:spcBef>
                <a:spcPts val="825"/>
              </a:spcBef>
              <a:buFont typeface="System Font Regular"/>
              <a:buChar char="–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Test UTM functionality in field with many newcomers to small UAS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operations</a:t>
            </a:r>
          </a:p>
          <a:p>
            <a:pPr marL="481013" lvl="1" indent="-216694">
              <a:lnSpc>
                <a:spcPct val="120000"/>
              </a:lnSpc>
              <a:spcBef>
                <a:spcPts val="825"/>
              </a:spcBef>
              <a:buFont typeface="System Font Regular"/>
              <a:buChar char="–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Accelerate industry development</a:t>
            </a:r>
          </a:p>
          <a:p>
            <a:pPr>
              <a:lnSpc>
                <a:spcPct val="120000"/>
              </a:lnSpc>
              <a:spcBef>
                <a:spcPts val="1350"/>
              </a:spcBef>
            </a:pP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Focused Flight Tests</a:t>
            </a:r>
          </a:p>
          <a:p>
            <a:pPr marL="481013" lvl="1" indent="-216694">
              <a:lnSpc>
                <a:spcPct val="120000"/>
              </a:lnSpc>
              <a:spcBef>
                <a:spcPts val="825"/>
              </a:spcBef>
              <a:buFont typeface="System Font Regular"/>
              <a:buChar char="–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Performance characterization of specific challenge areas</a:t>
            </a:r>
          </a:p>
          <a:p>
            <a:pPr>
              <a:lnSpc>
                <a:spcPct val="120000"/>
              </a:lnSpc>
              <a:spcBef>
                <a:spcPts val="1350"/>
              </a:spcBef>
            </a:pP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Simulations &amp; Analyses</a:t>
            </a:r>
          </a:p>
          <a:p>
            <a:pPr marL="481013" indent="-216694">
              <a:lnSpc>
                <a:spcPct val="120000"/>
              </a:lnSpc>
              <a:spcBef>
                <a:spcPts val="825"/>
              </a:spcBef>
              <a:buFont typeface="System Font Regular"/>
              <a:buChar char="–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Evaluate the scalability and robustness of the concept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5CF33F-3032-DB41-911E-489FF76705D6}"/>
              </a:ext>
            </a:extLst>
          </p:cNvPr>
          <p:cNvGrpSpPr/>
          <p:nvPr/>
        </p:nvGrpSpPr>
        <p:grpSpPr>
          <a:xfrm>
            <a:off x="4999573" y="1000271"/>
            <a:ext cx="3926362" cy="3588825"/>
            <a:chOff x="6739674" y="1523030"/>
            <a:chExt cx="5235151" cy="47851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0AEC9F5-43A3-5E40-9858-7B39BEA78EC3}"/>
                </a:ext>
              </a:extLst>
            </p:cNvPr>
            <p:cNvGrpSpPr/>
            <p:nvPr/>
          </p:nvGrpSpPr>
          <p:grpSpPr>
            <a:xfrm>
              <a:off x="6739674" y="1523030"/>
              <a:ext cx="3393518" cy="4785100"/>
              <a:chOff x="6739674" y="1523030"/>
              <a:chExt cx="3393518" cy="478510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F04CB1AC-A2B5-E445-B993-CF2BCB1C0E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39674" y="1523030"/>
                <a:ext cx="3393518" cy="47851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E3D6EA-F6CE-504C-BE16-8928F502F3AE}"/>
                  </a:ext>
                </a:extLst>
              </p:cNvPr>
              <p:cNvSpPr txBox="1"/>
              <p:nvPr/>
            </p:nvSpPr>
            <p:spPr>
              <a:xfrm>
                <a:off x="6764108" y="2845682"/>
                <a:ext cx="2522460" cy="1796849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50000"/>
                  </a:lnSpc>
                  <a:spcBef>
                    <a:spcPts val="225"/>
                  </a:spcBef>
                  <a:spcAft>
                    <a:spcPts val="225"/>
                  </a:spcAft>
                </a:pPr>
                <a:r>
                  <a:rPr lang="en-US" sz="17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System Development &amp; Demonstrations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8A4F080-F96D-0549-AD8A-E68D0CC1006B}"/>
                </a:ext>
              </a:extLst>
            </p:cNvPr>
            <p:cNvGrpSpPr/>
            <p:nvPr/>
          </p:nvGrpSpPr>
          <p:grpSpPr>
            <a:xfrm>
              <a:off x="9252782" y="3476059"/>
              <a:ext cx="2722043" cy="2832071"/>
              <a:chOff x="9252782" y="3476059"/>
              <a:chExt cx="2722043" cy="2832071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7C3272E6-33C8-0A42-A8FE-C1D842F6BA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252782" y="3476059"/>
                <a:ext cx="2641555" cy="283207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DC86F94-1B11-2941-AB0D-7B4E77DCEE0B}"/>
                  </a:ext>
                </a:extLst>
              </p:cNvPr>
              <p:cNvSpPr txBox="1"/>
              <p:nvPr/>
            </p:nvSpPr>
            <p:spPr>
              <a:xfrm>
                <a:off x="9452365" y="4566234"/>
                <a:ext cx="2522460" cy="1292813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rtlCol="0">
                <a:noAutofit/>
              </a:bodyPr>
              <a:lstStyle/>
              <a:p>
                <a:pPr algn="ctr">
                  <a:spcBef>
                    <a:spcPts val="225"/>
                  </a:spcBef>
                  <a:spcAft>
                    <a:spcPts val="225"/>
                  </a:spcAft>
                </a:pPr>
                <a:r>
                  <a:rPr lang="en-US" b="1">
                    <a:latin typeface="Arial" panose="020B0604020202020204" pitchFamily="34" charset="0"/>
                    <a:cs typeface="Arial" panose="020B0604020202020204" pitchFamily="34" charset="0"/>
                  </a:rPr>
                  <a:t>Simulations</a:t>
                </a:r>
              </a:p>
              <a:p>
                <a:pPr algn="ctr">
                  <a:spcBef>
                    <a:spcPts val="225"/>
                  </a:spcBef>
                  <a:spcAft>
                    <a:spcPts val="225"/>
                  </a:spcAft>
                </a:pPr>
                <a:r>
                  <a:rPr lang="en-US" b="1">
                    <a:latin typeface="Arial" panose="020B0604020202020204" pitchFamily="34" charset="0"/>
                    <a:cs typeface="Arial" panose="020B0604020202020204" pitchFamily="34" charset="0"/>
                  </a:rPr>
                  <a:t>&amp;</a:t>
                </a:r>
              </a:p>
              <a:p>
                <a:pPr algn="ctr">
                  <a:spcBef>
                    <a:spcPts val="225"/>
                  </a:spcBef>
                  <a:spcAft>
                    <a:spcPts val="225"/>
                  </a:spcAft>
                </a:pPr>
                <a:r>
                  <a:rPr lang="en-US" b="1">
                    <a:latin typeface="Arial" panose="020B0604020202020204" pitchFamily="34" charset="0"/>
                    <a:cs typeface="Arial" panose="020B0604020202020204" pitchFamily="34" charset="0"/>
                  </a:rPr>
                  <a:t>Analyses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64BDCA5-2472-4749-87C5-9DD0B7CCCE37}"/>
                </a:ext>
              </a:extLst>
            </p:cNvPr>
            <p:cNvGrpSpPr/>
            <p:nvPr/>
          </p:nvGrpSpPr>
          <p:grpSpPr>
            <a:xfrm>
              <a:off x="9252783" y="1528092"/>
              <a:ext cx="2722042" cy="2809307"/>
              <a:chOff x="9252783" y="1528092"/>
              <a:chExt cx="2722042" cy="2809307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178EA56-2E3C-834E-933E-DB100A0BB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252783" y="1528092"/>
                <a:ext cx="2641554" cy="280930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B14C75-0F5F-984C-B2E0-F5D9616A605F}"/>
                  </a:ext>
                </a:extLst>
              </p:cNvPr>
              <p:cNvSpPr txBox="1"/>
              <p:nvPr/>
            </p:nvSpPr>
            <p:spPr>
              <a:xfrm>
                <a:off x="9452365" y="2003789"/>
                <a:ext cx="2522460" cy="1369425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rtlCol="0">
                <a:noAutofit/>
              </a:bodyPr>
              <a:lstStyle/>
              <a:p>
                <a:pPr algn="ctr">
                  <a:spcBef>
                    <a:spcPts val="225"/>
                  </a:spcBef>
                  <a:spcAft>
                    <a:spcPts val="225"/>
                  </a:spcAft>
                </a:pPr>
                <a:r>
                  <a:rPr lang="en-US" b="1">
                    <a:latin typeface="Arial" panose="020B0604020202020204" pitchFamily="34" charset="0"/>
                    <a:cs typeface="Arial" panose="020B0604020202020204" pitchFamily="34" charset="0"/>
                  </a:rPr>
                  <a:t>Focused</a:t>
                </a:r>
              </a:p>
              <a:p>
                <a:pPr algn="ctr">
                  <a:spcBef>
                    <a:spcPts val="225"/>
                  </a:spcBef>
                  <a:spcAft>
                    <a:spcPts val="225"/>
                  </a:spcAft>
                </a:pPr>
                <a:r>
                  <a:rPr lang="en-US" b="1">
                    <a:latin typeface="Arial" panose="020B0604020202020204" pitchFamily="34" charset="0"/>
                    <a:cs typeface="Arial" panose="020B0604020202020204" pitchFamily="34" charset="0"/>
                  </a:rPr>
                  <a:t>Flight</a:t>
                </a:r>
              </a:p>
              <a:p>
                <a:pPr algn="ctr">
                  <a:spcBef>
                    <a:spcPts val="225"/>
                  </a:spcBef>
                  <a:spcAft>
                    <a:spcPts val="225"/>
                  </a:spcAft>
                </a:pPr>
                <a:r>
                  <a:rPr lang="en-US" b="1">
                    <a:latin typeface="Arial" panose="020B0604020202020204" pitchFamily="34" charset="0"/>
                    <a:cs typeface="Arial" panose="020B0604020202020204" pitchFamily="34" charset="0"/>
                  </a:rPr>
                  <a:t>Tests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7244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8575" y="0"/>
            <a:ext cx="7006859" cy="5143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9150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8575" y="0"/>
            <a:ext cx="7006859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4"/>
          <p:cNvSpPr/>
          <p:nvPr/>
        </p:nvSpPr>
        <p:spPr>
          <a:xfrm>
            <a:off x="466900" y="3113925"/>
            <a:ext cx="1121400" cy="306600"/>
          </a:xfrm>
          <a:prstGeom prst="wedgeRoundRectCallout">
            <a:avLst>
              <a:gd name="adj1" fmla="val 75990"/>
              <a:gd name="adj2" fmla="val -180797"/>
              <a:gd name="adj3" fmla="val 0"/>
            </a:avLst>
          </a:prstGeom>
          <a:solidFill>
            <a:srgbClr val="D9D9D9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entury" panose="02040604050505020304" pitchFamily="18" charset="0"/>
                <a:ea typeface="Permanent Marker"/>
                <a:cs typeface="Permanent Marker"/>
                <a:sym typeface="Permanent Marker"/>
              </a:rPr>
              <a:t>Pilots</a:t>
            </a:r>
          </a:p>
        </p:txBody>
      </p:sp>
      <p:sp>
        <p:nvSpPr>
          <p:cNvPr id="114" name="Google Shape;114;p24"/>
          <p:cNvSpPr/>
          <p:nvPr/>
        </p:nvSpPr>
        <p:spPr>
          <a:xfrm>
            <a:off x="466900" y="4007700"/>
            <a:ext cx="1121400" cy="306600"/>
          </a:xfrm>
          <a:prstGeom prst="wedgeRoundRectCallout">
            <a:avLst>
              <a:gd name="adj1" fmla="val 168091"/>
              <a:gd name="adj2" fmla="val -409426"/>
              <a:gd name="adj3" fmla="val 0"/>
            </a:avLst>
          </a:prstGeom>
          <a:solidFill>
            <a:srgbClr val="D9D9D9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entury" panose="02040604050505020304" pitchFamily="18" charset="0"/>
                <a:ea typeface="Permanent Marker"/>
                <a:cs typeface="Permanent Marker"/>
                <a:sym typeface="Permanent Marker"/>
              </a:rPr>
              <a:t>Regulators</a:t>
            </a:r>
          </a:p>
        </p:txBody>
      </p:sp>
      <p:sp>
        <p:nvSpPr>
          <p:cNvPr id="115" name="Google Shape;115;p24"/>
          <p:cNvSpPr/>
          <p:nvPr/>
        </p:nvSpPr>
        <p:spPr>
          <a:xfrm>
            <a:off x="466900" y="2335375"/>
            <a:ext cx="1121400" cy="306600"/>
          </a:xfrm>
          <a:prstGeom prst="wedgeRoundRectCallout">
            <a:avLst>
              <a:gd name="adj1" fmla="val 182827"/>
              <a:gd name="adj2" fmla="val -385005"/>
              <a:gd name="adj3" fmla="val 0"/>
            </a:avLst>
          </a:prstGeom>
          <a:solidFill>
            <a:srgbClr val="D9D9D9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entury" panose="02040604050505020304" pitchFamily="18" charset="0"/>
                <a:ea typeface="Permanent Marker"/>
                <a:cs typeface="Permanent Marker"/>
                <a:sym typeface="Permanent Marker"/>
              </a:rPr>
              <a:t>Public</a:t>
            </a:r>
          </a:p>
        </p:txBody>
      </p:sp>
      <p:sp>
        <p:nvSpPr>
          <p:cNvPr id="116" name="Google Shape;116;p24"/>
          <p:cNvSpPr/>
          <p:nvPr/>
        </p:nvSpPr>
        <p:spPr>
          <a:xfrm>
            <a:off x="1767725" y="4492750"/>
            <a:ext cx="1519800" cy="306600"/>
          </a:xfrm>
          <a:prstGeom prst="wedgeRoundRectCallout">
            <a:avLst>
              <a:gd name="adj1" fmla="val 123189"/>
              <a:gd name="adj2" fmla="val -677674"/>
              <a:gd name="adj3" fmla="val 0"/>
            </a:avLst>
          </a:prstGeom>
          <a:solidFill>
            <a:srgbClr val="D9D9D9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entury" panose="02040604050505020304" pitchFamily="18" charset="0"/>
                <a:ea typeface="Permanent Marker"/>
                <a:cs typeface="Permanent Marker"/>
                <a:sym typeface="Permanent Marker"/>
              </a:rPr>
              <a:t>Service Providers</a:t>
            </a:r>
          </a:p>
        </p:txBody>
      </p:sp>
      <p:sp>
        <p:nvSpPr>
          <p:cNvPr id="117" name="Google Shape;117;p24"/>
          <p:cNvSpPr/>
          <p:nvPr/>
        </p:nvSpPr>
        <p:spPr>
          <a:xfrm>
            <a:off x="4530675" y="4492750"/>
            <a:ext cx="1237800" cy="306600"/>
          </a:xfrm>
          <a:prstGeom prst="wedgeRoundRectCallout">
            <a:avLst>
              <a:gd name="adj1" fmla="val 31620"/>
              <a:gd name="adj2" fmla="val -319067"/>
              <a:gd name="adj3" fmla="val 0"/>
            </a:avLst>
          </a:prstGeom>
          <a:solidFill>
            <a:srgbClr val="D9D9D9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entury" panose="02040604050505020304" pitchFamily="18" charset="0"/>
                <a:ea typeface="Permanent Marker"/>
                <a:cs typeface="Permanent Marker"/>
                <a:sym typeface="Permanent Marker"/>
              </a:rPr>
              <a:t>Public safety</a:t>
            </a:r>
          </a:p>
        </p:txBody>
      </p:sp>
      <p:sp>
        <p:nvSpPr>
          <p:cNvPr id="118" name="Google Shape;118;p24"/>
          <p:cNvSpPr/>
          <p:nvPr/>
        </p:nvSpPr>
        <p:spPr>
          <a:xfrm>
            <a:off x="6348300" y="4492750"/>
            <a:ext cx="1519800" cy="306600"/>
          </a:xfrm>
          <a:prstGeom prst="wedgeRoundRectCallout">
            <a:avLst>
              <a:gd name="adj1" fmla="val -67659"/>
              <a:gd name="adj2" fmla="val -280170"/>
              <a:gd name="adj3" fmla="val 0"/>
            </a:avLst>
          </a:prstGeom>
          <a:solidFill>
            <a:srgbClr val="D9D9D9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entury" panose="02040604050505020304" pitchFamily="18" charset="0"/>
                <a:ea typeface="Permanent Marker"/>
                <a:cs typeface="Permanent Marker"/>
                <a:sym typeface="Permanent Marker"/>
              </a:rPr>
              <a:t>Manufacturers</a:t>
            </a:r>
          </a:p>
        </p:txBody>
      </p:sp>
      <p:sp>
        <p:nvSpPr>
          <p:cNvPr id="119" name="Google Shape;119;p24"/>
          <p:cNvSpPr/>
          <p:nvPr/>
        </p:nvSpPr>
        <p:spPr>
          <a:xfrm>
            <a:off x="7974225" y="3113925"/>
            <a:ext cx="1061700" cy="306600"/>
          </a:xfrm>
          <a:prstGeom prst="wedgeRoundRectCallout">
            <a:avLst>
              <a:gd name="adj1" fmla="val -94907"/>
              <a:gd name="adj2" fmla="val -180485"/>
              <a:gd name="adj3" fmla="val 0"/>
            </a:avLst>
          </a:prstGeom>
          <a:solidFill>
            <a:srgbClr val="D9D9D9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entury" panose="02040604050505020304" pitchFamily="18" charset="0"/>
                <a:ea typeface="Permanent Marker"/>
                <a:cs typeface="Permanent Marker"/>
                <a:sym typeface="Permanent Marker"/>
              </a:rPr>
              <a:t>Operators</a:t>
            </a:r>
          </a:p>
        </p:txBody>
      </p:sp>
      <p:sp>
        <p:nvSpPr>
          <p:cNvPr id="120" name="Google Shape;120;p24"/>
          <p:cNvSpPr/>
          <p:nvPr/>
        </p:nvSpPr>
        <p:spPr>
          <a:xfrm>
            <a:off x="7974225" y="1477700"/>
            <a:ext cx="1061700" cy="546900"/>
          </a:xfrm>
          <a:prstGeom prst="wedgeRoundRectCallout">
            <a:avLst>
              <a:gd name="adj1" fmla="val -251154"/>
              <a:gd name="adj2" fmla="val -20260"/>
              <a:gd name="adj3" fmla="val 0"/>
            </a:avLst>
          </a:prstGeom>
          <a:solidFill>
            <a:srgbClr val="FFE599"/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entury" panose="02040604050505020304" pitchFamily="18" charset="0"/>
                <a:ea typeface="Caveat"/>
                <a:cs typeface="Caveat"/>
                <a:sym typeface="Caveat"/>
              </a:rPr>
              <a:t>UTM</a:t>
            </a:r>
          </a:p>
        </p:txBody>
      </p:sp>
    </p:spTree>
    <p:extLst>
      <p:ext uri="{BB962C8B-B14F-4D97-AF65-F5344CB8AC3E}">
        <p14:creationId xmlns:p14="http://schemas.microsoft.com/office/powerpoint/2010/main" val="3990120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3100" y="3006475"/>
            <a:ext cx="1780500" cy="17711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25"/>
          <p:cNvCxnSpPr>
            <a:endCxn id="127" idx="2"/>
          </p:cNvCxnSpPr>
          <p:nvPr/>
        </p:nvCxnSpPr>
        <p:spPr>
          <a:xfrm rot="10800000" flipH="1">
            <a:off x="1124209" y="3948287"/>
            <a:ext cx="302400" cy="4200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" name="Google Shape;128;p25"/>
          <p:cNvCxnSpPr/>
          <p:nvPr/>
        </p:nvCxnSpPr>
        <p:spPr>
          <a:xfrm flipH="1">
            <a:off x="2331325" y="3598750"/>
            <a:ext cx="414900" cy="2490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29" name="Google Shape;12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0250" y="334225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70850" y="3753225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9050" y="3006475"/>
            <a:ext cx="1780500" cy="177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52238" y="3466913"/>
            <a:ext cx="1314450" cy="11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5"/>
          <p:cNvSpPr txBox="1"/>
          <p:nvPr/>
        </p:nvSpPr>
        <p:spPr>
          <a:xfrm>
            <a:off x="4554838" y="3907963"/>
            <a:ext cx="1209000" cy="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solidFill>
                  <a:srgbClr val="666666"/>
                </a:solidFill>
              </a:rPr>
              <a:t>?</a:t>
            </a:r>
            <a:endParaRPr sz="2400">
              <a:solidFill>
                <a:srgbClr val="666666"/>
              </a:solidFill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680850" y="3729900"/>
            <a:ext cx="865162" cy="324300"/>
          </a:xfrm>
          <a:prstGeom prst="cloudCallout">
            <a:avLst>
              <a:gd name="adj1" fmla="val 5097"/>
              <a:gd name="adj2" fmla="val 8637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volini" panose="03000502040302020204" pitchFamily="66" charset="0"/>
                <a:ea typeface="Caveat"/>
                <a:cs typeface="Cavolini" panose="03000502040302020204" pitchFamily="66" charset="0"/>
                <a:sym typeface="Caveat"/>
              </a:rPr>
              <a:t>apple</a:t>
            </a:r>
            <a:endParaRPr sz="1000">
              <a:latin typeface="Cavolini" panose="03000502040302020204" pitchFamily="66" charset="0"/>
              <a:ea typeface="Caveat"/>
              <a:cs typeface="Cavolini" panose="03000502040302020204" pitchFamily="66" charset="0"/>
              <a:sym typeface="Caveat"/>
            </a:endParaRPr>
          </a:p>
        </p:txBody>
      </p:sp>
      <p:sp>
        <p:nvSpPr>
          <p:cNvPr id="135" name="Google Shape;135;p25"/>
          <p:cNvSpPr/>
          <p:nvPr/>
        </p:nvSpPr>
        <p:spPr>
          <a:xfrm>
            <a:off x="6272175" y="3296950"/>
            <a:ext cx="682358" cy="324300"/>
          </a:xfrm>
          <a:prstGeom prst="cloudCallout">
            <a:avLst>
              <a:gd name="adj1" fmla="val 46343"/>
              <a:gd name="adj2" fmla="val 8493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volini" panose="03000502040302020204" pitchFamily="66" charset="0"/>
                <a:ea typeface="Caveat"/>
                <a:cs typeface="Cavolini" panose="03000502040302020204" pitchFamily="66" charset="0"/>
                <a:sym typeface="Caveat"/>
              </a:rPr>
              <a:t>cat</a:t>
            </a:r>
            <a:endParaRPr sz="1000">
              <a:latin typeface="Cavolini" panose="03000502040302020204" pitchFamily="66" charset="0"/>
              <a:ea typeface="Caveat"/>
              <a:cs typeface="Cavolini" panose="03000502040302020204" pitchFamily="66" charset="0"/>
              <a:sym typeface="Caveat"/>
            </a:endParaRPr>
          </a:p>
        </p:txBody>
      </p:sp>
      <p:pic>
        <p:nvPicPr>
          <p:cNvPr id="136" name="Google Shape;136;p25"/>
          <p:cNvPicPr preferRelativeResize="0"/>
          <p:nvPr/>
        </p:nvPicPr>
        <p:blipFill rotWithShape="1">
          <a:blip r:embed="rId6">
            <a:alphaModFix/>
          </a:blip>
          <a:srcRect l="6525" t="16574" r="6932" b="16621"/>
          <a:stretch/>
        </p:blipFill>
        <p:spPr>
          <a:xfrm>
            <a:off x="4450" y="679750"/>
            <a:ext cx="1780500" cy="178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/>
          <p:cNvPicPr preferRelativeResize="0"/>
          <p:nvPr/>
        </p:nvPicPr>
        <p:blipFill rotWithShape="1">
          <a:blip r:embed="rId6">
            <a:alphaModFix/>
          </a:blip>
          <a:srcRect l="6525" t="16574" r="6932" b="16621"/>
          <a:stretch/>
        </p:blipFill>
        <p:spPr>
          <a:xfrm>
            <a:off x="1843100" y="679750"/>
            <a:ext cx="1780500" cy="178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 rotWithShape="1">
          <a:blip r:embed="rId6">
            <a:alphaModFix/>
          </a:blip>
          <a:srcRect l="6525" t="16574" r="6932" b="16621"/>
          <a:stretch/>
        </p:blipFill>
        <p:spPr>
          <a:xfrm>
            <a:off x="3681750" y="679750"/>
            <a:ext cx="1780500" cy="178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/>
          <p:cNvPicPr preferRelativeResize="0"/>
          <p:nvPr/>
        </p:nvPicPr>
        <p:blipFill rotWithShape="1">
          <a:blip r:embed="rId6">
            <a:alphaModFix/>
          </a:blip>
          <a:srcRect l="6525" t="16574" r="6932" b="16621"/>
          <a:stretch/>
        </p:blipFill>
        <p:spPr>
          <a:xfrm>
            <a:off x="5520400" y="679750"/>
            <a:ext cx="1780500" cy="178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5"/>
          <p:cNvPicPr preferRelativeResize="0"/>
          <p:nvPr/>
        </p:nvPicPr>
        <p:blipFill rotWithShape="1">
          <a:blip r:embed="rId6">
            <a:alphaModFix/>
          </a:blip>
          <a:srcRect l="6525" t="16574" r="6932" b="16621"/>
          <a:stretch/>
        </p:blipFill>
        <p:spPr>
          <a:xfrm>
            <a:off x="7359050" y="679750"/>
            <a:ext cx="1780500" cy="178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4050" y="2044575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250" y="104265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7900" y="198725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3075" y="1873125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1850" y="129615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9225" y="1873125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4650" y="113295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6650" y="181580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875" y="3295475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150" y="435320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3800" y="430190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0425" y="418175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7100" y="3700400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57475" y="3871838"/>
            <a:ext cx="4191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18925" y="3375425"/>
            <a:ext cx="981075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5"/>
          <p:cNvSpPr/>
          <p:nvPr/>
        </p:nvSpPr>
        <p:spPr>
          <a:xfrm>
            <a:off x="5910425" y="889800"/>
            <a:ext cx="1068300" cy="399900"/>
          </a:xfrm>
          <a:prstGeom prst="cloudCallout">
            <a:avLst>
              <a:gd name="adj1" fmla="val 38456"/>
              <a:gd name="adj2" fmla="val 8460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volini" panose="03000502040302020204" pitchFamily="66" charset="0"/>
                <a:ea typeface="Macondo Swash Caps"/>
                <a:cs typeface="Cavolini" panose="03000502040302020204" pitchFamily="66" charset="0"/>
                <a:sym typeface="Macondo Swash Caps"/>
              </a:rPr>
              <a:t>banana</a:t>
            </a:r>
            <a:endParaRPr sz="1000">
              <a:latin typeface="Cavolini" panose="03000502040302020204" pitchFamily="66" charset="0"/>
              <a:ea typeface="Macondo Swash Caps"/>
              <a:cs typeface="Cavolini" panose="03000502040302020204" pitchFamily="66" charset="0"/>
              <a:sym typeface="Macondo Swash Caps"/>
            </a:endParaRPr>
          </a:p>
        </p:txBody>
      </p:sp>
      <p:sp>
        <p:nvSpPr>
          <p:cNvPr id="157" name="Google Shape;157;p25"/>
          <p:cNvSpPr/>
          <p:nvPr/>
        </p:nvSpPr>
        <p:spPr>
          <a:xfrm>
            <a:off x="5629475" y="1401313"/>
            <a:ext cx="1068300" cy="390600"/>
          </a:xfrm>
          <a:prstGeom prst="cloudCallout">
            <a:avLst>
              <a:gd name="adj1" fmla="val -7826"/>
              <a:gd name="adj2" fmla="val 83249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volini" panose="03000502040302020204" pitchFamily="66" charset="0"/>
                <a:ea typeface="Macondo Swash Caps"/>
                <a:cs typeface="Cavolini" panose="03000502040302020204" pitchFamily="66" charset="0"/>
                <a:sym typeface="Macondo Swash Caps"/>
              </a:rPr>
              <a:t>banana</a:t>
            </a:r>
            <a:endParaRPr sz="1000">
              <a:latin typeface="Cavolini" panose="03000502040302020204" pitchFamily="66" charset="0"/>
              <a:ea typeface="Macondo Swash Caps"/>
              <a:cs typeface="Cavolini" panose="03000502040302020204" pitchFamily="66" charset="0"/>
              <a:sym typeface="Macondo Swash Caps"/>
            </a:endParaRPr>
          </a:p>
        </p:txBody>
      </p:sp>
      <p:pic>
        <p:nvPicPr>
          <p:cNvPr id="158" name="Google Shape;15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952356">
            <a:off x="6377863" y="1677687"/>
            <a:ext cx="676275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067705">
            <a:off x="6377863" y="4043637"/>
            <a:ext cx="676275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" y="3006475"/>
            <a:ext cx="1780500" cy="177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1750" y="3006475"/>
            <a:ext cx="1780500" cy="177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6242" y="3006472"/>
            <a:ext cx="1780500" cy="177112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 txBox="1"/>
          <p:nvPr/>
        </p:nvSpPr>
        <p:spPr>
          <a:xfrm>
            <a:off x="4043700" y="1796925"/>
            <a:ext cx="1209000" cy="2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 i="1">
                <a:solidFill>
                  <a:srgbClr val="666666"/>
                </a:solidFill>
              </a:rPr>
              <a:t>4444-8888-44441234ABCD</a:t>
            </a:r>
            <a:endParaRPr sz="600">
              <a:solidFill>
                <a:srgbClr val="666666"/>
              </a:solidFill>
            </a:endParaRPr>
          </a:p>
        </p:txBody>
      </p:sp>
      <p:cxnSp>
        <p:nvCxnSpPr>
          <p:cNvPr id="164" name="Google Shape;164;p25"/>
          <p:cNvCxnSpPr/>
          <p:nvPr/>
        </p:nvCxnSpPr>
        <p:spPr>
          <a:xfrm rot="10800000">
            <a:off x="414850" y="1856075"/>
            <a:ext cx="439200" cy="2091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5" name="Google Shape;165;p25"/>
          <p:cNvCxnSpPr>
            <a:stCxn id="142" idx="3"/>
          </p:cNvCxnSpPr>
          <p:nvPr/>
        </p:nvCxnSpPr>
        <p:spPr>
          <a:xfrm>
            <a:off x="799350" y="1128375"/>
            <a:ext cx="498300" cy="1239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6" name="Google Shape;166;p25"/>
          <p:cNvCxnSpPr/>
          <p:nvPr/>
        </p:nvCxnSpPr>
        <p:spPr>
          <a:xfrm rot="10800000" flipH="1">
            <a:off x="2687000" y="1999350"/>
            <a:ext cx="557100" cy="690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7" name="Google Shape;167;p25"/>
          <p:cNvCxnSpPr/>
          <p:nvPr/>
        </p:nvCxnSpPr>
        <p:spPr>
          <a:xfrm rot="10800000">
            <a:off x="2356900" y="1126125"/>
            <a:ext cx="396300" cy="1284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8" name="Google Shape;168;p25"/>
          <p:cNvCxnSpPr/>
          <p:nvPr/>
        </p:nvCxnSpPr>
        <p:spPr>
          <a:xfrm rot="10800000">
            <a:off x="7823550" y="1282500"/>
            <a:ext cx="617700" cy="5094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9" name="Google Shape;169;p25"/>
          <p:cNvCxnSpPr/>
          <p:nvPr/>
        </p:nvCxnSpPr>
        <p:spPr>
          <a:xfrm>
            <a:off x="7870850" y="2052375"/>
            <a:ext cx="262200" cy="2262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0" name="Google Shape;170;p25"/>
          <p:cNvCxnSpPr>
            <a:stCxn id="147" idx="0"/>
          </p:cNvCxnSpPr>
          <p:nvPr/>
        </p:nvCxnSpPr>
        <p:spPr>
          <a:xfrm rot="10800000">
            <a:off x="8321700" y="822450"/>
            <a:ext cx="232500" cy="3105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7" name="Google Shape;127;p25"/>
          <p:cNvSpPr/>
          <p:nvPr/>
        </p:nvSpPr>
        <p:spPr>
          <a:xfrm>
            <a:off x="1254088" y="3623963"/>
            <a:ext cx="439182" cy="324324"/>
          </a:xfrm>
          <a:prstGeom prst="irregularSeal1">
            <a:avLst/>
          </a:prstGeom>
          <a:solidFill>
            <a:srgbClr val="CC4125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1" name="Google Shape;171;p25"/>
          <p:cNvCxnSpPr>
            <a:endCxn id="127" idx="1"/>
          </p:cNvCxnSpPr>
          <p:nvPr/>
        </p:nvCxnSpPr>
        <p:spPr>
          <a:xfrm>
            <a:off x="867688" y="3493217"/>
            <a:ext cx="386400" cy="2601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2" name="Google Shape;172;p25"/>
          <p:cNvCxnSpPr/>
          <p:nvPr/>
        </p:nvCxnSpPr>
        <p:spPr>
          <a:xfrm rot="10800000">
            <a:off x="2270807" y="4059024"/>
            <a:ext cx="386400" cy="203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3" name="Google Shape;173;p25"/>
          <p:cNvSpPr/>
          <p:nvPr/>
        </p:nvSpPr>
        <p:spPr>
          <a:xfrm>
            <a:off x="1917725" y="3729875"/>
            <a:ext cx="439182" cy="324324"/>
          </a:xfrm>
          <a:prstGeom prst="irregularSeal1">
            <a:avLst/>
          </a:prstGeom>
          <a:solidFill>
            <a:srgbClr val="CC4125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4" name="Google Shape;174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31038" y="3719888"/>
            <a:ext cx="238125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47950" y="1634988"/>
            <a:ext cx="238125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5"/>
          <p:cNvSpPr/>
          <p:nvPr/>
        </p:nvSpPr>
        <p:spPr>
          <a:xfrm>
            <a:off x="7548092" y="3563250"/>
            <a:ext cx="1211000" cy="953550"/>
          </a:xfrm>
          <a:custGeom>
            <a:avLst/>
            <a:gdLst/>
            <a:ahLst/>
            <a:cxnLst/>
            <a:rect l="l" t="t" r="r" b="b"/>
            <a:pathLst>
              <a:path w="48440" h="38142" extrusionOk="0">
                <a:moveTo>
                  <a:pt x="43761" y="19272"/>
                </a:moveTo>
                <a:cubicBezTo>
                  <a:pt x="46791" y="22302"/>
                  <a:pt x="50401" y="29148"/>
                  <a:pt x="46973" y="31718"/>
                </a:cubicBezTo>
                <a:cubicBezTo>
                  <a:pt x="41386" y="35906"/>
                  <a:pt x="23904" y="33784"/>
                  <a:pt x="26497" y="27301"/>
                </a:cubicBezTo>
                <a:cubicBezTo>
                  <a:pt x="28208" y="23022"/>
                  <a:pt x="40655" y="29045"/>
                  <a:pt x="38943" y="33324"/>
                </a:cubicBezTo>
                <a:cubicBezTo>
                  <a:pt x="36953" y="38297"/>
                  <a:pt x="28180" y="39113"/>
                  <a:pt x="23285" y="36937"/>
                </a:cubicBezTo>
                <a:cubicBezTo>
                  <a:pt x="20029" y="35490"/>
                  <a:pt x="16320" y="33950"/>
                  <a:pt x="14452" y="30915"/>
                </a:cubicBezTo>
                <a:cubicBezTo>
                  <a:pt x="13117" y="28747"/>
                  <a:pt x="16654" y="25087"/>
                  <a:pt x="14854" y="23287"/>
                </a:cubicBezTo>
                <a:cubicBezTo>
                  <a:pt x="11287" y="19720"/>
                  <a:pt x="3601" y="21863"/>
                  <a:pt x="802" y="17666"/>
                </a:cubicBezTo>
                <a:cubicBezTo>
                  <a:pt x="-2473" y="12756"/>
                  <a:pt x="6180" y="4174"/>
                  <a:pt x="2006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77" name="Google Shape;177;p25"/>
          <p:cNvSpPr txBox="1"/>
          <p:nvPr/>
        </p:nvSpPr>
        <p:spPr>
          <a:xfrm>
            <a:off x="1426609" y="97726"/>
            <a:ext cx="5862000" cy="507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defTabSz="34290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fontAlgn="base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fontAlgn="base">
              <a:spcBef>
                <a:spcPct val="0"/>
              </a:spcBef>
              <a:spcAft>
                <a:spcPct val="0"/>
              </a:spcAft>
              <a:defRPr sz="3300">
                <a:latin typeface="Calibri" pitchFamily="34" charset="0"/>
              </a:defRPr>
            </a:lvl6pPr>
            <a:lvl7pPr marL="685800" algn="ctr" defTabSz="342900" fontAlgn="base">
              <a:spcBef>
                <a:spcPct val="0"/>
              </a:spcBef>
              <a:spcAft>
                <a:spcPct val="0"/>
              </a:spcAft>
              <a:defRPr sz="3300">
                <a:latin typeface="Calibri" pitchFamily="34" charset="0"/>
              </a:defRPr>
            </a:lvl7pPr>
            <a:lvl8pPr marL="1028700" algn="ctr" defTabSz="342900" fontAlgn="base">
              <a:spcBef>
                <a:spcPct val="0"/>
              </a:spcBef>
              <a:spcAft>
                <a:spcPct val="0"/>
              </a:spcAft>
              <a:defRPr sz="3300">
                <a:latin typeface="Calibri" pitchFamily="34" charset="0"/>
              </a:defRPr>
            </a:lvl8pPr>
            <a:lvl9pPr marL="1371600" algn="ctr" defTabSz="342900" fontAlgn="base">
              <a:spcBef>
                <a:spcPct val="0"/>
              </a:spcBef>
              <a:spcAft>
                <a:spcPct val="0"/>
              </a:spcAft>
              <a:defRPr sz="3300">
                <a:latin typeface="Calibri" pitchFamily="34" charset="0"/>
              </a:defRPr>
            </a:lvl9pPr>
          </a:lstStyle>
          <a:p>
            <a:r>
              <a:rPr lang="en" sz="2100" dirty="0">
                <a:sym typeface="Comfortaa"/>
              </a:rPr>
              <a:t> UTM Core Operating Principles</a:t>
            </a:r>
            <a:endParaRPr sz="2100" dirty="0">
              <a:sym typeface="Comfortaa"/>
            </a:endParaRPr>
          </a:p>
        </p:txBody>
      </p:sp>
      <p:pic>
        <p:nvPicPr>
          <p:cNvPr id="178" name="Google Shape;17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2525" y="1243557"/>
            <a:ext cx="1314450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18925" y="1139225"/>
            <a:ext cx="98107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5"/>
          <p:cNvPicPr preferRelativeResize="0"/>
          <p:nvPr/>
        </p:nvPicPr>
        <p:blipFill rotWithShape="1">
          <a:blip r:embed="rId10">
            <a:alphaModFix amt="79000"/>
          </a:blip>
          <a:srcRect b="30235"/>
          <a:stretch/>
        </p:blipFill>
        <p:spPr>
          <a:xfrm rot="671106">
            <a:off x="2592934" y="849980"/>
            <a:ext cx="1069932" cy="746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5"/>
          <p:cNvPicPr preferRelativeResize="0"/>
          <p:nvPr/>
        </p:nvPicPr>
        <p:blipFill rotWithShape="1">
          <a:blip r:embed="rId10">
            <a:alphaModFix amt="80000"/>
          </a:blip>
          <a:srcRect b="30235"/>
          <a:stretch/>
        </p:blipFill>
        <p:spPr>
          <a:xfrm rot="671106">
            <a:off x="2551909" y="3054768"/>
            <a:ext cx="1069932" cy="7464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8143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9"/>
          <p:cNvSpPr txBox="1"/>
          <p:nvPr/>
        </p:nvSpPr>
        <p:spPr>
          <a:xfrm>
            <a:off x="6958066" y="673823"/>
            <a:ext cx="2130458" cy="4305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defTabSz="914378">
              <a:lnSpc>
                <a:spcPct val="80000"/>
              </a:lnSpc>
              <a:buClr>
                <a:srgbClr val="333333"/>
              </a:buClr>
              <a:buSzPts val="1530"/>
            </a:pPr>
            <a:r>
              <a:rPr lang="en-US" sz="1148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Flight Information Management System</a:t>
            </a:r>
            <a:endParaRPr sz="1148" b="1" i="1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62" indent="-257162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Enables airspace controls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marL="257162" indent="-257162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Facilitates requests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marL="257162" indent="-257162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Supports response in emergencies impacting NAS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defTabSz="914378">
              <a:lnSpc>
                <a:spcPct val="80000"/>
              </a:lnSpc>
              <a:spcBef>
                <a:spcPts val="230"/>
              </a:spcBef>
              <a:buClr>
                <a:srgbClr val="333333"/>
              </a:buClr>
              <a:buSzPts val="1530"/>
            </a:pPr>
            <a:r>
              <a:rPr lang="en-US" sz="1148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UAS Service Supplier</a:t>
            </a:r>
            <a:endParaRPr sz="1148" b="1" i="1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46" indent="-171446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Federated Structure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marL="171446" indent="-171446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Cloud-based system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marL="171446" indent="-171446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Automated System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marL="171446" indent="-171446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Supports UAS with services (e.g. separation, weather, flight planning, contingency management, etc.)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defTabSz="914378">
              <a:lnSpc>
                <a:spcPct val="80000"/>
              </a:lnSpc>
              <a:spcBef>
                <a:spcPts val="230"/>
              </a:spcBef>
              <a:buClr>
                <a:srgbClr val="333333"/>
              </a:buClr>
              <a:buSzPts val="1530"/>
            </a:pPr>
            <a:r>
              <a:rPr lang="en-US" sz="1148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Supplemental Data Service Provider</a:t>
            </a:r>
            <a:endParaRPr sz="1148" b="1" i="1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46" indent="-171446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Supplies supplemental data to USS and UAS Operator to support operations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defTabSz="914378">
              <a:lnSpc>
                <a:spcPct val="80000"/>
              </a:lnSpc>
              <a:spcBef>
                <a:spcPts val="230"/>
              </a:spcBef>
              <a:buClr>
                <a:srgbClr val="333333"/>
              </a:buClr>
              <a:buSzPts val="1530"/>
            </a:pPr>
            <a:r>
              <a:rPr lang="en-US" sz="1148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UAS / UAS Operator</a:t>
            </a:r>
            <a:endParaRPr sz="1148" b="1" i="1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46" indent="-171446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Individual Operator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marL="171446" indent="-171446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Fleet Management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  <a:p>
            <a:pPr marL="171446" indent="-171446" defTabSz="914378">
              <a:lnSpc>
                <a:spcPct val="90000"/>
              </a:lnSpc>
              <a:buClr>
                <a:srgbClr val="333333"/>
              </a:buClr>
              <a:buSzPts val="1530"/>
              <a:buFont typeface="Arial" panose="020B0604020202020204" pitchFamily="34" charset="0"/>
              <a:buChar char="•"/>
            </a:pPr>
            <a:r>
              <a:rPr lang="en-US" sz="1148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On-board capabilities to support safe operations</a:t>
            </a:r>
            <a:endParaRPr sz="1350" dirty="0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913199" y="138400"/>
            <a:ext cx="7852242" cy="37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defTabSz="914378">
              <a:lnSpc>
                <a:spcPct val="80000"/>
              </a:lnSpc>
              <a:buClr>
                <a:srgbClr val="333333"/>
              </a:buClr>
              <a:buSzPts val="3200"/>
            </a:pPr>
            <a:r>
              <a:rPr lang="en-US" sz="21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UTM Baseline Architecture and Information Flow Management Adopted and Adapted for Future NASA R&amp;D</a:t>
            </a:r>
            <a:endParaRPr sz="2100" dirty="0">
              <a:solidFill>
                <a:schemeClr val="bg1"/>
              </a:solidFill>
              <a:ea typeface="ＭＳ Ｐゴシック"/>
            </a:endParaRPr>
          </a:p>
        </p:txBody>
      </p:sp>
      <p:grpSp>
        <p:nvGrpSpPr>
          <p:cNvPr id="253" name="Google Shape;253;p39"/>
          <p:cNvGrpSpPr/>
          <p:nvPr/>
        </p:nvGrpSpPr>
        <p:grpSpPr>
          <a:xfrm>
            <a:off x="116147" y="772294"/>
            <a:ext cx="6711363" cy="4088288"/>
            <a:chOff x="549534" y="430463"/>
            <a:chExt cx="10898166" cy="6292337"/>
          </a:xfrm>
        </p:grpSpPr>
        <p:grpSp>
          <p:nvGrpSpPr>
            <p:cNvPr id="254" name="Google Shape;254;p39"/>
            <p:cNvGrpSpPr/>
            <p:nvPr/>
          </p:nvGrpSpPr>
          <p:grpSpPr>
            <a:xfrm>
              <a:off x="2793177" y="448055"/>
              <a:ext cx="8654523" cy="6273212"/>
              <a:chOff x="2771405" y="440193"/>
              <a:chExt cx="8654523" cy="6273212"/>
            </a:xfrm>
          </p:grpSpPr>
          <p:sp>
            <p:nvSpPr>
              <p:cNvPr id="255" name="Google Shape;255;p39"/>
              <p:cNvSpPr/>
              <p:nvPr/>
            </p:nvSpPr>
            <p:spPr>
              <a:xfrm>
                <a:off x="2771405" y="440193"/>
                <a:ext cx="8654523" cy="6273212"/>
              </a:xfrm>
              <a:custGeom>
                <a:avLst/>
                <a:gdLst/>
                <a:ahLst/>
                <a:cxnLst/>
                <a:rect l="l" t="t" r="r" b="b"/>
                <a:pathLst>
                  <a:path w="21591" h="21600" extrusionOk="0">
                    <a:moveTo>
                      <a:pt x="8546" y="0"/>
                    </a:moveTo>
                    <a:lnTo>
                      <a:pt x="0" y="7691"/>
                    </a:lnTo>
                    <a:lnTo>
                      <a:pt x="0" y="21568"/>
                    </a:lnTo>
                    <a:lnTo>
                      <a:pt x="21560" y="21600"/>
                    </a:lnTo>
                    <a:cubicBezTo>
                      <a:pt x="21550" y="14485"/>
                      <a:pt x="21600" y="7115"/>
                      <a:pt x="21590" y="0"/>
                    </a:cubicBezTo>
                    <a:lnTo>
                      <a:pt x="8546" y="0"/>
                    </a:lnTo>
                    <a:close/>
                  </a:path>
                </a:pathLst>
              </a:custGeom>
              <a:solidFill>
                <a:srgbClr val="B85B22">
                  <a:alpha val="13725"/>
                </a:srgbClr>
              </a:solidFill>
              <a:ln w="44450" cap="flat" cmpd="sng">
                <a:solidFill>
                  <a:srgbClr val="7C5F1D"/>
                </a:solidFill>
                <a:prstDash val="dash"/>
                <a:miter lim="8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39"/>
              <p:cNvSpPr/>
              <p:nvPr/>
            </p:nvSpPr>
            <p:spPr>
              <a:xfrm>
                <a:off x="6276511" y="484584"/>
                <a:ext cx="5105026" cy="6199632"/>
              </a:xfrm>
              <a:prstGeom prst="rect">
                <a:avLst/>
              </a:prstGeom>
              <a:solidFill>
                <a:srgbClr val="548BB7">
                  <a:alpha val="29803"/>
                </a:srgbClr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 defTabSz="914378">
                  <a:buClr>
                    <a:prstClr val="black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57" name="Google Shape;257;p39"/>
            <p:cNvCxnSpPr/>
            <p:nvPr/>
          </p:nvCxnSpPr>
          <p:spPr>
            <a:xfrm>
              <a:off x="2056194" y="2787484"/>
              <a:ext cx="731520" cy="0"/>
            </a:xfrm>
            <a:prstGeom prst="straightConnector1">
              <a:avLst/>
            </a:prstGeom>
            <a:noFill/>
            <a:ln w="76200" cap="flat" cmpd="sng">
              <a:solidFill>
                <a:srgbClr val="B85B22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58" name="Google Shape;258;p39"/>
            <p:cNvCxnSpPr/>
            <p:nvPr/>
          </p:nvCxnSpPr>
          <p:spPr>
            <a:xfrm flipH="1">
              <a:off x="5478636" y="3429039"/>
              <a:ext cx="2962656" cy="1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"/>
              <a:headEnd type="none" w="sm" len="sm"/>
              <a:tailEnd type="stealth" w="med" len="med"/>
            </a:ln>
          </p:spPr>
        </p:cxnSp>
        <p:cxnSp>
          <p:nvCxnSpPr>
            <p:cNvPr id="259" name="Google Shape;259;p39"/>
            <p:cNvCxnSpPr/>
            <p:nvPr/>
          </p:nvCxnSpPr>
          <p:spPr>
            <a:xfrm>
              <a:off x="5402970" y="2883434"/>
              <a:ext cx="2962656" cy="0"/>
            </a:xfrm>
            <a:prstGeom prst="straightConnector1">
              <a:avLst/>
            </a:prstGeom>
            <a:noFill/>
            <a:ln w="28575" cap="flat" cmpd="sng">
              <a:solidFill>
                <a:srgbClr val="B85B22"/>
              </a:solidFill>
              <a:prstDash val="solid"/>
              <a:miter lim="8000"/>
              <a:headEnd type="none" w="sm" len="sm"/>
              <a:tailEnd type="stealth" w="med" len="med"/>
            </a:ln>
          </p:spPr>
        </p:cxnSp>
        <p:sp>
          <p:nvSpPr>
            <p:cNvPr id="260" name="Google Shape;260;p39"/>
            <p:cNvSpPr/>
            <p:nvPr/>
          </p:nvSpPr>
          <p:spPr>
            <a:xfrm>
              <a:off x="6434807" y="2600269"/>
              <a:ext cx="1982619" cy="319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defTabSz="914378">
                <a:buClr>
                  <a:srgbClr val="000000"/>
                </a:buClr>
                <a:buSzPts val="1200"/>
              </a:pPr>
              <a:r>
                <a:rPr lang="en-US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Constraints, Directives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261" name="Google Shape;261;p39"/>
            <p:cNvSpPr/>
            <p:nvPr/>
          </p:nvSpPr>
          <p:spPr>
            <a:xfrm>
              <a:off x="6434807" y="3134350"/>
              <a:ext cx="2002140" cy="319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defTabSz="914378">
                <a:buClr>
                  <a:srgbClr val="000000"/>
                </a:buClr>
                <a:buSzPts val="1200"/>
              </a:pPr>
              <a:r>
                <a:rPr lang="en-US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Operations, Deviations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cxnSp>
          <p:nvCxnSpPr>
            <p:cNvPr id="262" name="Google Shape;262;p39"/>
            <p:cNvCxnSpPr/>
            <p:nvPr/>
          </p:nvCxnSpPr>
          <p:spPr>
            <a:xfrm flipH="1">
              <a:off x="5393242" y="3155368"/>
              <a:ext cx="2958666" cy="10396"/>
            </a:xfrm>
            <a:prstGeom prst="straightConnector1">
              <a:avLst/>
            </a:prstGeom>
            <a:noFill/>
            <a:ln w="28575" cap="flat" cmpd="sng">
              <a:solidFill>
                <a:srgbClr val="B85B22"/>
              </a:solidFill>
              <a:prstDash val="solid"/>
              <a:miter lim="8000"/>
              <a:headEnd type="stealth" w="med" len="med"/>
              <a:tailEnd type="stealth" w="med" len="med"/>
            </a:ln>
          </p:spPr>
        </p:cxnSp>
        <p:sp>
          <p:nvSpPr>
            <p:cNvPr id="263" name="Google Shape;263;p39"/>
            <p:cNvSpPr/>
            <p:nvPr/>
          </p:nvSpPr>
          <p:spPr>
            <a:xfrm>
              <a:off x="6434807" y="2875500"/>
              <a:ext cx="1814733" cy="319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defTabSz="914378">
                <a:buClr>
                  <a:srgbClr val="000000"/>
                </a:buClr>
                <a:buSzPts val="1200"/>
              </a:pPr>
              <a:r>
                <a:rPr lang="en-US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Requests, Decisions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264" name="Google Shape;264;p39"/>
            <p:cNvSpPr/>
            <p:nvPr/>
          </p:nvSpPr>
          <p:spPr>
            <a:xfrm>
              <a:off x="7169498" y="698512"/>
              <a:ext cx="3869848" cy="676791"/>
            </a:xfrm>
            <a:prstGeom prst="roundRect">
              <a:avLst>
                <a:gd name="adj" fmla="val 16667"/>
              </a:avLst>
            </a:prstGeom>
            <a:solidFill>
              <a:srgbClr val="548BB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defTabSz="914378">
                <a:buClr>
                  <a:srgbClr val="FFFFFF"/>
                </a:buClr>
                <a:buSzPts val="1800"/>
              </a:pPr>
              <a:endParaRPr sz="13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39"/>
            <p:cNvSpPr/>
            <p:nvPr/>
          </p:nvSpPr>
          <p:spPr>
            <a:xfrm>
              <a:off x="7254657" y="761560"/>
              <a:ext cx="3879921" cy="676792"/>
            </a:xfrm>
            <a:prstGeom prst="roundRect">
              <a:avLst>
                <a:gd name="adj" fmla="val 16667"/>
              </a:avLst>
            </a:prstGeom>
            <a:solidFill>
              <a:srgbClr val="548BB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defTabSz="914378">
                <a:buClr>
                  <a:srgbClr val="FFFFFF"/>
                </a:buClr>
                <a:buSzPts val="1800"/>
              </a:pPr>
              <a:endParaRPr sz="13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39"/>
            <p:cNvSpPr/>
            <p:nvPr/>
          </p:nvSpPr>
          <p:spPr>
            <a:xfrm>
              <a:off x="7339813" y="837377"/>
              <a:ext cx="3870631" cy="676792"/>
            </a:xfrm>
            <a:prstGeom prst="roundRect">
              <a:avLst>
                <a:gd name="adj" fmla="val 16667"/>
              </a:avLst>
            </a:prstGeom>
            <a:solidFill>
              <a:srgbClr val="548BB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914378">
                <a:buClr>
                  <a:srgbClr val="FFFFFF"/>
                </a:buClr>
                <a:buSzPts val="1600"/>
              </a:pPr>
              <a:r>
                <a:rPr lang="en-US" sz="1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Supplemental Data Service Provider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grpSp>
          <p:nvGrpSpPr>
            <p:cNvPr id="267" name="Google Shape;267;p39"/>
            <p:cNvGrpSpPr/>
            <p:nvPr/>
          </p:nvGrpSpPr>
          <p:grpSpPr>
            <a:xfrm>
              <a:off x="729322" y="1994945"/>
              <a:ext cx="1371710" cy="2724073"/>
              <a:chOff x="729322" y="1994945"/>
              <a:chExt cx="1371710" cy="2724073"/>
            </a:xfrm>
          </p:grpSpPr>
          <p:sp>
            <p:nvSpPr>
              <p:cNvPr id="268" name="Google Shape;268;p39"/>
              <p:cNvSpPr/>
              <p:nvPr/>
            </p:nvSpPr>
            <p:spPr>
              <a:xfrm>
                <a:off x="729322" y="1994945"/>
                <a:ext cx="1371710" cy="2724073"/>
              </a:xfrm>
              <a:prstGeom prst="roundRect">
                <a:avLst>
                  <a:gd name="adj" fmla="val 16667"/>
                </a:avLst>
              </a:prstGeom>
              <a:solidFill>
                <a:srgbClr val="B95B22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algn="ctr" defTabSz="914378">
                  <a:buClr>
                    <a:srgbClr val="FFFFFF"/>
                  </a:buClr>
                  <a:buSzPts val="1600"/>
                </a:pPr>
                <a:r>
                  <a:rPr lang="en-US" sz="12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National</a:t>
                </a:r>
                <a:endParaRPr sz="1350">
                  <a:solidFill>
                    <a:prstClr val="black"/>
                  </a:solidFill>
                  <a:ea typeface="ＭＳ Ｐゴシック"/>
                </a:endParaRPr>
              </a:p>
              <a:p>
                <a:pPr algn="ctr" defTabSz="914378">
                  <a:buClr>
                    <a:srgbClr val="FFFFFF"/>
                  </a:buClr>
                  <a:buSzPts val="1600"/>
                </a:pPr>
                <a:r>
                  <a:rPr lang="en-US" sz="12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Airspace</a:t>
                </a:r>
                <a:endParaRPr sz="1350">
                  <a:solidFill>
                    <a:prstClr val="black"/>
                  </a:solidFill>
                  <a:ea typeface="ＭＳ Ｐゴシック"/>
                </a:endParaRPr>
              </a:p>
              <a:p>
                <a:pPr algn="ctr" defTabSz="914378">
                  <a:buClr>
                    <a:srgbClr val="FFFFFF"/>
                  </a:buClr>
                  <a:buSzPts val="1600"/>
                </a:pPr>
                <a:r>
                  <a:rPr lang="en-US" sz="1200" b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System</a:t>
                </a:r>
                <a:endParaRPr sz="1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39"/>
              <p:cNvSpPr/>
              <p:nvPr/>
            </p:nvSpPr>
            <p:spPr>
              <a:xfrm>
                <a:off x="823589" y="2271870"/>
                <a:ext cx="1177781" cy="973227"/>
              </a:xfrm>
              <a:prstGeom prst="roundRect">
                <a:avLst>
                  <a:gd name="adj" fmla="val 16667"/>
                </a:avLst>
              </a:prstGeom>
              <a:solidFill>
                <a:srgbClr val="B85B22"/>
              </a:solidFill>
              <a:ln w="57150" cap="flat" cmpd="sng">
                <a:solidFill>
                  <a:srgbClr val="FFFF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34275" tIns="182880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600"/>
                </a:pPr>
                <a:r>
                  <a:rPr lang="en-US" sz="1200" b="1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NAS Data Sources</a:t>
                </a:r>
                <a:endParaRPr sz="12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70" name="Google Shape;270;p39"/>
            <p:cNvCxnSpPr/>
            <p:nvPr/>
          </p:nvCxnSpPr>
          <p:spPr>
            <a:xfrm>
              <a:off x="8946338" y="3778488"/>
              <a:ext cx="1" cy="940531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"/>
              <a:headEnd type="none" w="sm" len="sm"/>
              <a:tailEnd type="stealth" w="med" len="med"/>
            </a:ln>
          </p:spPr>
        </p:cxnSp>
        <p:cxnSp>
          <p:nvCxnSpPr>
            <p:cNvPr id="271" name="Google Shape;271;p39"/>
            <p:cNvCxnSpPr/>
            <p:nvPr/>
          </p:nvCxnSpPr>
          <p:spPr>
            <a:xfrm>
              <a:off x="9536005" y="1518718"/>
              <a:ext cx="5237" cy="1069848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"/>
              <a:headEnd type="stealth" w="med" len="med"/>
              <a:tailEnd type="stealth" w="med" len="med"/>
            </a:ln>
          </p:spPr>
        </p:cxnSp>
        <p:sp>
          <p:nvSpPr>
            <p:cNvPr id="272" name="Google Shape;272;p39"/>
            <p:cNvSpPr/>
            <p:nvPr/>
          </p:nvSpPr>
          <p:spPr>
            <a:xfrm>
              <a:off x="9580602" y="1530925"/>
              <a:ext cx="1052893" cy="8526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defTabSz="914378">
                <a:buClr>
                  <a:srgbClr val="000000"/>
                </a:buClr>
                <a:buSzPts val="1050"/>
              </a:pPr>
              <a:r>
                <a:rPr lang="en-US" sz="78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Terrain 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000000"/>
                </a:buClr>
                <a:buSzPts val="1050"/>
              </a:pPr>
              <a:r>
                <a:rPr lang="en-US" sz="78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Weather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000000"/>
                </a:buClr>
                <a:buSzPts val="1050"/>
              </a:pPr>
              <a:r>
                <a:rPr lang="en-US" sz="78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Surveillance Performance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cxnSp>
          <p:nvCxnSpPr>
            <p:cNvPr id="273" name="Google Shape;273;p39"/>
            <p:cNvCxnSpPr/>
            <p:nvPr/>
          </p:nvCxnSpPr>
          <p:spPr>
            <a:xfrm rot="10800000" flipH="1">
              <a:off x="2106495" y="3098706"/>
              <a:ext cx="1616503" cy="898003"/>
            </a:xfrm>
            <a:prstGeom prst="straightConnector1">
              <a:avLst/>
            </a:prstGeom>
            <a:noFill/>
            <a:ln w="28575" cap="flat" cmpd="sng">
              <a:solidFill>
                <a:srgbClr val="B85B22"/>
              </a:solidFill>
              <a:prstDash val="solid"/>
              <a:miter lim="8000"/>
              <a:headEnd type="none" w="sm" len="sm"/>
              <a:tailEnd type="stealth" w="med" len="med"/>
            </a:ln>
          </p:spPr>
        </p:cxnSp>
        <p:cxnSp>
          <p:nvCxnSpPr>
            <p:cNvPr id="274" name="Google Shape;274;p39"/>
            <p:cNvCxnSpPr/>
            <p:nvPr/>
          </p:nvCxnSpPr>
          <p:spPr>
            <a:xfrm flipH="1">
              <a:off x="2092240" y="3268912"/>
              <a:ext cx="1703915" cy="973229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"/>
              <a:headEnd type="none" w="sm" len="sm"/>
              <a:tailEnd type="triangle" w="med" len="med"/>
            </a:ln>
          </p:spPr>
        </p:cxnSp>
        <p:sp>
          <p:nvSpPr>
            <p:cNvPr id="275" name="Google Shape;275;p39"/>
            <p:cNvSpPr/>
            <p:nvPr/>
          </p:nvSpPr>
          <p:spPr>
            <a:xfrm>
              <a:off x="8177353" y="1521289"/>
              <a:ext cx="1371061" cy="6661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algn="ctr" defTabSz="914378">
                <a:buClr>
                  <a:srgbClr val="000000"/>
                </a:buClr>
                <a:buSzPts val="1050"/>
              </a:pPr>
              <a:r>
                <a:rPr lang="en-US" sz="78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Inter-USS communication and coordination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276" name="Google Shape;276;p39"/>
            <p:cNvSpPr/>
            <p:nvPr/>
          </p:nvSpPr>
          <p:spPr>
            <a:xfrm>
              <a:off x="6344968" y="4139255"/>
              <a:ext cx="752400" cy="539496"/>
            </a:xfrm>
            <a:prstGeom prst="roundRect">
              <a:avLst>
                <a:gd name="adj" fmla="val 16667"/>
              </a:avLst>
            </a:prstGeom>
            <a:solidFill>
              <a:srgbClr val="568278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914378">
                <a:buClr>
                  <a:srgbClr val="FFFFFF"/>
                </a:buClr>
                <a:buSzPts val="1200"/>
              </a:pPr>
              <a:r>
                <a:rPr lang="en-US" sz="9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Public Safety</a:t>
              </a:r>
              <a:endParaRPr sz="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39"/>
            <p:cNvSpPr/>
            <p:nvPr/>
          </p:nvSpPr>
          <p:spPr>
            <a:xfrm>
              <a:off x="6349787" y="4760959"/>
              <a:ext cx="749102" cy="536903"/>
            </a:xfrm>
            <a:prstGeom prst="roundRect">
              <a:avLst>
                <a:gd name="adj" fmla="val 16667"/>
              </a:avLst>
            </a:prstGeom>
            <a:solidFill>
              <a:srgbClr val="568278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914378">
                <a:buClr>
                  <a:srgbClr val="FFFFFF"/>
                </a:buClr>
                <a:buSzPts val="1200"/>
              </a:pPr>
              <a:r>
                <a:rPr lang="en-US" sz="9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Public</a:t>
              </a:r>
              <a:endParaRPr sz="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8" name="Google Shape;278;p39"/>
            <p:cNvCxnSpPr/>
            <p:nvPr/>
          </p:nvCxnSpPr>
          <p:spPr>
            <a:xfrm rot="10800000" flipH="1">
              <a:off x="7109432" y="3470706"/>
              <a:ext cx="1259299" cy="980501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"/>
              <a:headEnd type="stealth" w="med" len="med"/>
              <a:tailEnd type="stealth" w="med" len="med"/>
            </a:ln>
          </p:spPr>
        </p:cxnSp>
        <p:cxnSp>
          <p:nvCxnSpPr>
            <p:cNvPr id="279" name="Google Shape;279;p39"/>
            <p:cNvCxnSpPr/>
            <p:nvPr/>
          </p:nvCxnSpPr>
          <p:spPr>
            <a:xfrm flipH="1">
              <a:off x="7136724" y="3721900"/>
              <a:ext cx="1449680" cy="1147694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"/>
              <a:headEnd type="none" w="sm" len="sm"/>
              <a:tailEnd type="stealth" w="med" len="med"/>
            </a:ln>
          </p:spPr>
        </p:cxnSp>
        <p:sp>
          <p:nvSpPr>
            <p:cNvPr id="280" name="Google Shape;280;p39"/>
            <p:cNvSpPr/>
            <p:nvPr/>
          </p:nvSpPr>
          <p:spPr>
            <a:xfrm>
              <a:off x="9165200" y="3724084"/>
              <a:ext cx="1424629" cy="10835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Operations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Constraints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Modifications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Notifications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Information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281" name="Google Shape;281;p39"/>
            <p:cNvSpPr/>
            <p:nvPr/>
          </p:nvSpPr>
          <p:spPr>
            <a:xfrm>
              <a:off x="8018850" y="3927875"/>
              <a:ext cx="961636" cy="888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algn="r"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Operation</a:t>
              </a:r>
              <a:endParaRPr sz="82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r"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requests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algn="r"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Real-time</a:t>
              </a:r>
              <a:endParaRPr sz="82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r"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information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282" name="Google Shape;282;p39"/>
            <p:cNvSpPr/>
            <p:nvPr/>
          </p:nvSpPr>
          <p:spPr>
            <a:xfrm>
              <a:off x="2097258" y="3270446"/>
              <a:ext cx="594300" cy="44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algn="ctr"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NAS </a:t>
              </a:r>
              <a:endParaRPr sz="82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state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283" name="Google Shape;283;p39"/>
            <p:cNvSpPr/>
            <p:nvPr/>
          </p:nvSpPr>
          <p:spPr>
            <a:xfrm>
              <a:off x="2986554" y="3552363"/>
              <a:ext cx="731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NAS</a:t>
              </a:r>
              <a:endParaRPr sz="82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impacts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284" name="Google Shape;284;p39"/>
            <p:cNvSpPr/>
            <p:nvPr/>
          </p:nvSpPr>
          <p:spPr>
            <a:xfrm rot="-2392463">
              <a:off x="6876686" y="3890361"/>
              <a:ext cx="1832115" cy="461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defTabSz="914378">
                <a:buClr>
                  <a:srgbClr val="000000"/>
                </a:buClr>
                <a:buSzPts val="1000"/>
              </a:pPr>
              <a:r>
                <a:rPr lang="en-US" sz="7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Operations, Constraints, 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000000"/>
                </a:buClr>
                <a:buSzPts val="1000"/>
              </a:pPr>
              <a:r>
                <a:rPr lang="en-US" sz="7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Notifications,Information</a:t>
              </a:r>
              <a:endParaRPr sz="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5" name="Google Shape;285;p39"/>
            <p:cNvGrpSpPr/>
            <p:nvPr/>
          </p:nvGrpSpPr>
          <p:grpSpPr>
            <a:xfrm>
              <a:off x="549534" y="5038414"/>
              <a:ext cx="1763532" cy="1250270"/>
              <a:chOff x="549534" y="4896896"/>
              <a:chExt cx="1763532" cy="1250270"/>
            </a:xfrm>
          </p:grpSpPr>
          <p:sp>
            <p:nvSpPr>
              <p:cNvPr id="286" name="Google Shape;286;p39"/>
              <p:cNvSpPr/>
              <p:nvPr/>
            </p:nvSpPr>
            <p:spPr>
              <a:xfrm>
                <a:off x="549535" y="5821381"/>
                <a:ext cx="1763530" cy="325785"/>
              </a:xfrm>
              <a:prstGeom prst="roundRect">
                <a:avLst>
                  <a:gd name="adj" fmla="val 16667"/>
                </a:avLst>
              </a:prstGeom>
              <a:solidFill>
                <a:srgbClr val="568278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defTabSz="914378">
                  <a:buClr>
                    <a:srgbClr val="FFFFFF"/>
                  </a:buClr>
                  <a:buSzPts val="1100"/>
                </a:pPr>
                <a:r>
                  <a:rPr lang="en-US" sz="825" b="1" i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Other Stakeholders</a:t>
                </a:r>
                <a:endParaRPr sz="1350">
                  <a:solidFill>
                    <a:prstClr val="black"/>
                  </a:solidFill>
                  <a:ea typeface="ＭＳ Ｐゴシック"/>
                </a:endParaRPr>
              </a:p>
            </p:txBody>
          </p:sp>
          <p:sp>
            <p:nvSpPr>
              <p:cNvPr id="287" name="Google Shape;287;p39"/>
              <p:cNvSpPr/>
              <p:nvPr/>
            </p:nvSpPr>
            <p:spPr>
              <a:xfrm>
                <a:off x="549534" y="5493481"/>
                <a:ext cx="1747938" cy="334098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100"/>
                </a:pPr>
                <a:r>
                  <a:rPr lang="en-US" sz="825" b="1" i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Operator Function</a:t>
                </a:r>
                <a:endParaRPr sz="1350">
                  <a:solidFill>
                    <a:prstClr val="black"/>
                  </a:solidFill>
                  <a:ea typeface="ＭＳ Ｐゴシック"/>
                </a:endParaRPr>
              </a:p>
            </p:txBody>
          </p:sp>
          <p:grpSp>
            <p:nvGrpSpPr>
              <p:cNvPr id="288" name="Google Shape;288;p39"/>
              <p:cNvGrpSpPr/>
              <p:nvPr/>
            </p:nvGrpSpPr>
            <p:grpSpPr>
              <a:xfrm>
                <a:off x="549536" y="5180929"/>
                <a:ext cx="1763530" cy="314612"/>
                <a:chOff x="0" y="-21934"/>
                <a:chExt cx="1405036" cy="314611"/>
              </a:xfrm>
            </p:grpSpPr>
            <p:sp>
              <p:nvSpPr>
                <p:cNvPr id="289" name="Google Shape;289;p39"/>
                <p:cNvSpPr/>
                <p:nvPr/>
              </p:nvSpPr>
              <p:spPr>
                <a:xfrm>
                  <a:off x="0" y="0"/>
                  <a:ext cx="1276671" cy="29267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B85B22"/>
                </a:solidFill>
                <a:ln>
                  <a:noFill/>
                </a:ln>
              </p:spPr>
              <p:txBody>
                <a:bodyPr spcFirstLastPara="1" wrap="square" lIns="34275" tIns="34275" rIns="34275" bIns="34275" anchor="ctr" anchorCtr="0">
                  <a:noAutofit/>
                </a:bodyPr>
                <a:lstStyle/>
                <a:p>
                  <a:pPr algn="ctr" defTabSz="914378">
                    <a:buClr>
                      <a:srgbClr val="FFFFFF"/>
                    </a:buClr>
                    <a:buSzPts val="1800"/>
                  </a:pPr>
                  <a:endParaRPr sz="135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" name="Google Shape;290;p39"/>
                <p:cNvSpPr/>
                <p:nvPr/>
              </p:nvSpPr>
              <p:spPr>
                <a:xfrm>
                  <a:off x="14287" y="-21934"/>
                  <a:ext cx="1390749" cy="301972"/>
                </a:xfrm>
                <a:prstGeom prst="rect">
                  <a:avLst/>
                </a:prstGeom>
                <a:solidFill>
                  <a:srgbClr val="B85B22"/>
                </a:solidFill>
                <a:ln>
                  <a:noFill/>
                </a:ln>
              </p:spPr>
              <p:txBody>
                <a:bodyPr spcFirstLastPara="1" wrap="square" lIns="34275" tIns="34275" rIns="34275" bIns="34275" anchor="ctr" anchorCtr="0">
                  <a:noAutofit/>
                </a:bodyPr>
                <a:lstStyle/>
                <a:p>
                  <a:pPr algn="ctr" defTabSz="914378">
                    <a:buClr>
                      <a:srgbClr val="FFFFFF"/>
                    </a:buClr>
                    <a:buSzPts val="1100"/>
                  </a:pPr>
                  <a:r>
                    <a:rPr lang="en-US" sz="825" b="1" i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FAA Function</a:t>
                  </a:r>
                  <a:endParaRPr sz="1350">
                    <a:solidFill>
                      <a:prstClr val="black"/>
                    </a:solidFill>
                    <a:ea typeface="ＭＳ Ｐゴシック"/>
                  </a:endParaRPr>
                </a:p>
              </p:txBody>
            </p:sp>
          </p:grpSp>
          <p:sp>
            <p:nvSpPr>
              <p:cNvPr id="291" name="Google Shape;291;p39"/>
              <p:cNvSpPr/>
              <p:nvPr/>
            </p:nvSpPr>
            <p:spPr>
              <a:xfrm>
                <a:off x="549536" y="4896896"/>
                <a:ext cx="1326696" cy="3197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275" tIns="34275" rIns="34275" bIns="34275" anchor="t" anchorCtr="0">
                <a:noAutofit/>
              </a:bodyPr>
              <a:lstStyle/>
              <a:p>
                <a:pPr defTabSz="914378">
                  <a:buClr>
                    <a:srgbClr val="000000"/>
                  </a:buClr>
                  <a:buSzPts val="1200"/>
                </a:pPr>
                <a:r>
                  <a:rPr lang="en-US" sz="900" b="1" cap="small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Color Key:</a:t>
                </a:r>
                <a:endParaRPr sz="1350">
                  <a:solidFill>
                    <a:prstClr val="black"/>
                  </a:solidFill>
                  <a:ea typeface="ＭＳ Ｐゴシック"/>
                </a:endParaRPr>
              </a:p>
            </p:txBody>
          </p:sp>
        </p:grpSp>
        <p:sp>
          <p:nvSpPr>
            <p:cNvPr id="292" name="Google Shape;292;p39"/>
            <p:cNvSpPr/>
            <p:nvPr/>
          </p:nvSpPr>
          <p:spPr>
            <a:xfrm>
              <a:off x="7338224" y="4856523"/>
              <a:ext cx="1107842" cy="754816"/>
            </a:xfrm>
            <a:prstGeom prst="roundRect">
              <a:avLst>
                <a:gd name="adj" fmla="val 16667"/>
              </a:avLst>
            </a:prstGeom>
            <a:solidFill>
              <a:srgbClr val="548BB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914378">
                <a:buClr>
                  <a:srgbClr val="FFFFFF"/>
                </a:buClr>
                <a:buSzPts val="1500"/>
              </a:pPr>
              <a:r>
                <a:rPr lang="en-US" sz="112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UAS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algn="ctr" defTabSz="914378">
                <a:buClr>
                  <a:srgbClr val="FFFFFF"/>
                </a:buClr>
                <a:buSzPts val="1500"/>
              </a:pPr>
              <a:r>
                <a:rPr lang="en-US" sz="112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Operator</a:t>
              </a:r>
              <a:endParaRPr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39"/>
            <p:cNvSpPr/>
            <p:nvPr/>
          </p:nvSpPr>
          <p:spPr>
            <a:xfrm>
              <a:off x="8589216" y="4856523"/>
              <a:ext cx="1113927" cy="754816"/>
            </a:xfrm>
            <a:prstGeom prst="roundRect">
              <a:avLst>
                <a:gd name="adj" fmla="val 16667"/>
              </a:avLst>
            </a:prstGeom>
            <a:solidFill>
              <a:srgbClr val="548BB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914378">
                <a:buClr>
                  <a:srgbClr val="FFFFFF"/>
                </a:buClr>
                <a:buSzPts val="1500"/>
              </a:pPr>
              <a:r>
                <a:rPr lang="en-US" sz="112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UAS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algn="ctr" defTabSz="914378">
                <a:buClr>
                  <a:srgbClr val="FFFFFF"/>
                </a:buClr>
                <a:buSzPts val="1500"/>
              </a:pPr>
              <a:r>
                <a:rPr lang="en-US" sz="112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Operator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294" name="Google Shape;294;p39"/>
            <p:cNvSpPr/>
            <p:nvPr/>
          </p:nvSpPr>
          <p:spPr>
            <a:xfrm>
              <a:off x="10071936" y="4856524"/>
              <a:ext cx="1114039" cy="754816"/>
            </a:xfrm>
            <a:prstGeom prst="roundRect">
              <a:avLst>
                <a:gd name="adj" fmla="val 16667"/>
              </a:avLst>
            </a:prstGeom>
            <a:solidFill>
              <a:srgbClr val="548BB7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914378">
                <a:buClr>
                  <a:srgbClr val="FFFFFF"/>
                </a:buClr>
                <a:buSzPts val="1500"/>
              </a:pPr>
              <a:r>
                <a:rPr lang="en-US" sz="112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UAS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algn="ctr" defTabSz="914378">
                <a:buClr>
                  <a:srgbClr val="FFFFFF"/>
                </a:buClr>
                <a:buSzPts val="1500"/>
              </a:pPr>
              <a:r>
                <a:rPr lang="en-US" sz="112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Operator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295" name="Google Shape;295;p39"/>
            <p:cNvSpPr/>
            <p:nvPr/>
          </p:nvSpPr>
          <p:spPr>
            <a:xfrm>
              <a:off x="9705954" y="5098013"/>
              <a:ext cx="323163" cy="369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defTabSz="914378">
                <a:buClr>
                  <a:srgbClr val="000000"/>
                </a:buClr>
                <a:buSzPts val="1800"/>
              </a:pPr>
              <a:r>
                <a:rPr lang="en-US" sz="1350" b="1">
                  <a:solidFill>
                    <a:srgbClr val="000000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…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cxnSp>
          <p:nvCxnSpPr>
            <p:cNvPr id="296" name="Google Shape;296;p39"/>
            <p:cNvCxnSpPr/>
            <p:nvPr/>
          </p:nvCxnSpPr>
          <p:spPr>
            <a:xfrm rot="10800000" flipH="1">
              <a:off x="7784344" y="5611338"/>
              <a:ext cx="1" cy="409643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97" name="Google Shape;297;p39"/>
            <p:cNvCxnSpPr/>
            <p:nvPr/>
          </p:nvCxnSpPr>
          <p:spPr>
            <a:xfrm rot="10800000" flipH="1">
              <a:off x="8953259" y="5611339"/>
              <a:ext cx="1" cy="409643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98" name="Google Shape;298;p39"/>
            <p:cNvCxnSpPr/>
            <p:nvPr/>
          </p:nvCxnSpPr>
          <p:spPr>
            <a:xfrm rot="10800000" flipH="1">
              <a:off x="10426521" y="5611339"/>
              <a:ext cx="1" cy="409643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99" name="Google Shape;299;p39"/>
            <p:cNvSpPr/>
            <p:nvPr/>
          </p:nvSpPr>
          <p:spPr>
            <a:xfrm>
              <a:off x="7297843" y="4751706"/>
              <a:ext cx="4105467" cy="1862672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8087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algn="ctr" defTabSz="914378">
                <a:buClr>
                  <a:prstClr val="black"/>
                </a:buClr>
                <a:buSzPts val="1200"/>
              </a:pPr>
              <a:endParaRPr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0" name="Google Shape;300;p39"/>
            <p:cNvCxnSpPr/>
            <p:nvPr/>
          </p:nvCxnSpPr>
          <p:spPr>
            <a:xfrm flipH="1">
              <a:off x="6299833" y="430463"/>
              <a:ext cx="13988" cy="5250929"/>
            </a:xfrm>
            <a:prstGeom prst="straightConnector1">
              <a:avLst/>
            </a:prstGeom>
            <a:noFill/>
            <a:ln w="28575" cap="flat" cmpd="sng">
              <a:solidFill>
                <a:srgbClr val="B29C93"/>
              </a:solidFill>
              <a:prstDash val="lgDashDot"/>
              <a:miter lim="8000"/>
              <a:headEnd type="diamond" w="med" len="med"/>
              <a:tailEnd type="diamond" w="med" len="med"/>
            </a:ln>
          </p:spPr>
        </p:cxnSp>
        <p:cxnSp>
          <p:nvCxnSpPr>
            <p:cNvPr id="301" name="Google Shape;301;p39"/>
            <p:cNvCxnSpPr/>
            <p:nvPr/>
          </p:nvCxnSpPr>
          <p:spPr>
            <a:xfrm>
              <a:off x="9098738" y="3749597"/>
              <a:ext cx="1" cy="940531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"/>
              <a:headEnd type="stealth" w="med" len="med"/>
              <a:tailEnd type="none" w="sm" len="sm"/>
            </a:ln>
          </p:spPr>
        </p:cxnSp>
        <p:grpSp>
          <p:nvGrpSpPr>
            <p:cNvPr id="302" name="Google Shape;302;p39"/>
            <p:cNvGrpSpPr/>
            <p:nvPr/>
          </p:nvGrpSpPr>
          <p:grpSpPr>
            <a:xfrm>
              <a:off x="8379168" y="2568184"/>
              <a:ext cx="1505855" cy="1204828"/>
              <a:chOff x="7971206" y="2568184"/>
              <a:chExt cx="1505855" cy="1204828"/>
            </a:xfrm>
          </p:grpSpPr>
          <p:sp>
            <p:nvSpPr>
              <p:cNvPr id="303" name="Google Shape;303;p39"/>
              <p:cNvSpPr/>
              <p:nvPr/>
            </p:nvSpPr>
            <p:spPr>
              <a:xfrm>
                <a:off x="8155855" y="2568184"/>
                <a:ext cx="1321207" cy="1129506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39"/>
              <p:cNvSpPr/>
              <p:nvPr/>
            </p:nvSpPr>
            <p:spPr>
              <a:xfrm>
                <a:off x="8088314" y="2605322"/>
                <a:ext cx="1321207" cy="1129506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39"/>
              <p:cNvSpPr/>
              <p:nvPr/>
            </p:nvSpPr>
            <p:spPr>
              <a:xfrm>
                <a:off x="7971206" y="2643506"/>
                <a:ext cx="1392594" cy="1129506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defTabSz="914378">
                  <a:buClr>
                    <a:srgbClr val="FFFFFF"/>
                  </a:buClr>
                  <a:buSzPts val="1700"/>
                </a:pPr>
                <a:r>
                  <a:rPr lang="en-US" sz="1275" b="1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U</a:t>
                </a:r>
                <a:r>
                  <a:rPr lang="en-US" sz="1275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AS</a:t>
                </a:r>
                <a:endParaRPr sz="1350" dirty="0">
                  <a:solidFill>
                    <a:prstClr val="black"/>
                  </a:solidFill>
                  <a:ea typeface="ＭＳ Ｐゴシック"/>
                </a:endParaRPr>
              </a:p>
              <a:p>
                <a:pPr defTabSz="914378">
                  <a:buClr>
                    <a:srgbClr val="FFFFFF"/>
                  </a:buClr>
                  <a:buSzPts val="1700"/>
                </a:pPr>
                <a:r>
                  <a:rPr lang="en-US" sz="1275" b="1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</a:t>
                </a:r>
                <a:r>
                  <a:rPr lang="en-US" sz="1275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ervice</a:t>
                </a:r>
                <a:endParaRPr sz="1350" dirty="0">
                  <a:solidFill>
                    <a:prstClr val="black"/>
                  </a:solidFill>
                  <a:ea typeface="ＭＳ Ｐゴシック"/>
                </a:endParaRPr>
              </a:p>
              <a:p>
                <a:pPr defTabSz="914378">
                  <a:buClr>
                    <a:srgbClr val="FFFFFF"/>
                  </a:buClr>
                  <a:buSzPts val="1700"/>
                </a:pPr>
                <a:r>
                  <a:rPr lang="en-US" sz="1275" b="1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</a:t>
                </a:r>
                <a:r>
                  <a:rPr lang="en-US" sz="1275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upplier</a:t>
                </a:r>
                <a:endParaRPr sz="1275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6" name="Google Shape;306;p39"/>
            <p:cNvGrpSpPr/>
            <p:nvPr/>
          </p:nvGrpSpPr>
          <p:grpSpPr>
            <a:xfrm>
              <a:off x="7670517" y="6020981"/>
              <a:ext cx="695112" cy="540238"/>
              <a:chOff x="7670517" y="6020981"/>
              <a:chExt cx="695112" cy="540238"/>
            </a:xfrm>
          </p:grpSpPr>
          <p:sp>
            <p:nvSpPr>
              <p:cNvPr id="307" name="Google Shape;307;p39"/>
              <p:cNvSpPr/>
              <p:nvPr/>
            </p:nvSpPr>
            <p:spPr>
              <a:xfrm>
                <a:off x="7670517" y="6020981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39"/>
              <p:cNvSpPr/>
              <p:nvPr/>
            </p:nvSpPr>
            <p:spPr>
              <a:xfrm>
                <a:off x="7710272" y="6068440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39"/>
              <p:cNvSpPr/>
              <p:nvPr/>
            </p:nvSpPr>
            <p:spPr>
              <a:xfrm>
                <a:off x="7771269" y="6120658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300"/>
                </a:pPr>
                <a:r>
                  <a:rPr lang="en-US" sz="975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UAS</a:t>
                </a:r>
                <a:endParaRPr sz="97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0" name="Google Shape;310;p39"/>
            <p:cNvGrpSpPr/>
            <p:nvPr/>
          </p:nvGrpSpPr>
          <p:grpSpPr>
            <a:xfrm>
              <a:off x="8666607" y="6018601"/>
              <a:ext cx="695112" cy="540238"/>
              <a:chOff x="7670517" y="6020981"/>
              <a:chExt cx="695112" cy="540238"/>
            </a:xfrm>
          </p:grpSpPr>
          <p:sp>
            <p:nvSpPr>
              <p:cNvPr id="311" name="Google Shape;311;p39"/>
              <p:cNvSpPr/>
              <p:nvPr/>
            </p:nvSpPr>
            <p:spPr>
              <a:xfrm>
                <a:off x="7670517" y="6020981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39"/>
              <p:cNvSpPr/>
              <p:nvPr/>
            </p:nvSpPr>
            <p:spPr>
              <a:xfrm>
                <a:off x="7710272" y="6068440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39"/>
              <p:cNvSpPr/>
              <p:nvPr/>
            </p:nvSpPr>
            <p:spPr>
              <a:xfrm>
                <a:off x="7771269" y="6120658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300"/>
                </a:pPr>
                <a:r>
                  <a:rPr lang="en-US" sz="975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UAS</a:t>
                </a:r>
                <a:endParaRPr sz="97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4" name="Google Shape;314;p39"/>
            <p:cNvGrpSpPr/>
            <p:nvPr/>
          </p:nvGrpSpPr>
          <p:grpSpPr>
            <a:xfrm>
              <a:off x="10197271" y="6023838"/>
              <a:ext cx="695114" cy="540238"/>
              <a:chOff x="7790442" y="6020981"/>
              <a:chExt cx="695114" cy="540238"/>
            </a:xfrm>
          </p:grpSpPr>
          <p:sp>
            <p:nvSpPr>
              <p:cNvPr id="315" name="Google Shape;315;p39"/>
              <p:cNvSpPr/>
              <p:nvPr/>
            </p:nvSpPr>
            <p:spPr>
              <a:xfrm>
                <a:off x="7790442" y="6020981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39"/>
              <p:cNvSpPr/>
              <p:nvPr/>
            </p:nvSpPr>
            <p:spPr>
              <a:xfrm>
                <a:off x="7847330" y="6068440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800"/>
                </a:pP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39"/>
              <p:cNvSpPr/>
              <p:nvPr/>
            </p:nvSpPr>
            <p:spPr>
              <a:xfrm>
                <a:off x="7891194" y="6120658"/>
                <a:ext cx="594362" cy="440561"/>
              </a:xfrm>
              <a:prstGeom prst="roundRect">
                <a:avLst>
                  <a:gd name="adj" fmla="val 16667"/>
                </a:avLst>
              </a:prstGeom>
              <a:solidFill>
                <a:srgbClr val="548BB7"/>
              </a:solidFill>
              <a:ln>
                <a:noFill/>
              </a:ln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algn="ctr" defTabSz="914378">
                  <a:buClr>
                    <a:srgbClr val="FFFFFF"/>
                  </a:buClr>
                  <a:buSzPts val="1300"/>
                </a:pPr>
                <a:r>
                  <a:rPr lang="en-US" sz="975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UAS</a:t>
                </a:r>
                <a:endParaRPr sz="97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18" name="Google Shape;318;p39"/>
            <p:cNvCxnSpPr/>
            <p:nvPr/>
          </p:nvCxnSpPr>
          <p:spPr>
            <a:xfrm>
              <a:off x="10820369" y="1518718"/>
              <a:ext cx="5237" cy="3200400"/>
            </a:xfrm>
            <a:prstGeom prst="straightConnector1">
              <a:avLst/>
            </a:prstGeom>
            <a:noFill/>
            <a:ln w="28575" cap="flat" cmpd="sng">
              <a:solidFill>
                <a:srgbClr val="808759"/>
              </a:solidFill>
              <a:prstDash val="solid"/>
              <a:miter lim="8000"/>
              <a:headEnd type="stealth" w="med" len="med"/>
              <a:tailEnd type="stealth" w="med" len="med"/>
            </a:ln>
          </p:spPr>
        </p:cxnSp>
        <p:grpSp>
          <p:nvGrpSpPr>
            <p:cNvPr id="319" name="Google Shape;319;p39"/>
            <p:cNvGrpSpPr/>
            <p:nvPr/>
          </p:nvGrpSpPr>
          <p:grpSpPr>
            <a:xfrm>
              <a:off x="8778587" y="2152382"/>
              <a:ext cx="367557" cy="414756"/>
              <a:chOff x="11664521" y="1556179"/>
              <a:chExt cx="587399" cy="587715"/>
            </a:xfrm>
          </p:grpSpPr>
          <p:cxnSp>
            <p:nvCxnSpPr>
              <p:cNvPr id="320" name="Google Shape;320;p39"/>
              <p:cNvCxnSpPr/>
              <p:nvPr/>
            </p:nvCxnSpPr>
            <p:spPr>
              <a:xfrm>
                <a:off x="12244946" y="1556179"/>
                <a:ext cx="6974" cy="585216"/>
              </a:xfrm>
              <a:prstGeom prst="straightConnector1">
                <a:avLst/>
              </a:prstGeom>
              <a:noFill/>
              <a:ln w="28575" cap="flat" cmpd="sng">
                <a:solidFill>
                  <a:srgbClr val="80875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21" name="Google Shape;321;p39"/>
              <p:cNvCxnSpPr/>
              <p:nvPr/>
            </p:nvCxnSpPr>
            <p:spPr>
              <a:xfrm>
                <a:off x="11673536" y="1556179"/>
                <a:ext cx="0" cy="587715"/>
              </a:xfrm>
              <a:prstGeom prst="straightConnector1">
                <a:avLst/>
              </a:prstGeom>
              <a:noFill/>
              <a:ln w="28575" cap="flat" cmpd="sng">
                <a:solidFill>
                  <a:srgbClr val="808759"/>
                </a:solidFill>
                <a:prstDash val="solid"/>
                <a:miter lim="800000"/>
                <a:headEnd type="none" w="sm" len="sm"/>
                <a:tailEnd type="stealth" w="med" len="med"/>
              </a:ln>
            </p:spPr>
          </p:cxnSp>
          <p:cxnSp>
            <p:nvCxnSpPr>
              <p:cNvPr id="322" name="Google Shape;322;p39"/>
              <p:cNvCxnSpPr/>
              <p:nvPr/>
            </p:nvCxnSpPr>
            <p:spPr>
              <a:xfrm>
                <a:off x="11664521" y="1569745"/>
                <a:ext cx="587378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808759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</p:grpSp>
        <p:grpSp>
          <p:nvGrpSpPr>
            <p:cNvPr id="323" name="Google Shape;323;p39"/>
            <p:cNvGrpSpPr/>
            <p:nvPr/>
          </p:nvGrpSpPr>
          <p:grpSpPr>
            <a:xfrm rot="10800000">
              <a:off x="7614353" y="1509055"/>
              <a:ext cx="367557" cy="414756"/>
              <a:chOff x="11664521" y="1556179"/>
              <a:chExt cx="587399" cy="587715"/>
            </a:xfrm>
          </p:grpSpPr>
          <p:cxnSp>
            <p:nvCxnSpPr>
              <p:cNvPr id="324" name="Google Shape;324;p39"/>
              <p:cNvCxnSpPr/>
              <p:nvPr/>
            </p:nvCxnSpPr>
            <p:spPr>
              <a:xfrm>
                <a:off x="12244946" y="1556179"/>
                <a:ext cx="6974" cy="585216"/>
              </a:xfrm>
              <a:prstGeom prst="straightConnector1">
                <a:avLst/>
              </a:prstGeom>
              <a:noFill/>
              <a:ln w="28575" cap="flat" cmpd="sng">
                <a:solidFill>
                  <a:srgbClr val="80875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325" name="Google Shape;325;p39"/>
              <p:cNvCxnSpPr/>
              <p:nvPr/>
            </p:nvCxnSpPr>
            <p:spPr>
              <a:xfrm>
                <a:off x="11673536" y="1556179"/>
                <a:ext cx="0" cy="587715"/>
              </a:xfrm>
              <a:prstGeom prst="straightConnector1">
                <a:avLst/>
              </a:prstGeom>
              <a:noFill/>
              <a:ln w="28575" cap="flat" cmpd="sng">
                <a:solidFill>
                  <a:srgbClr val="808759"/>
                </a:solidFill>
                <a:prstDash val="solid"/>
                <a:miter lim="800000"/>
                <a:headEnd type="none" w="sm" len="sm"/>
                <a:tailEnd type="stealth" w="med" len="med"/>
              </a:ln>
            </p:spPr>
          </p:cxnSp>
          <p:cxnSp>
            <p:nvCxnSpPr>
              <p:cNvPr id="326" name="Google Shape;326;p39"/>
              <p:cNvCxnSpPr/>
              <p:nvPr/>
            </p:nvCxnSpPr>
            <p:spPr>
              <a:xfrm>
                <a:off x="11664521" y="1569745"/>
                <a:ext cx="587378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808759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</p:grpSp>
        <p:sp>
          <p:nvSpPr>
            <p:cNvPr id="327" name="Google Shape;327;p39"/>
            <p:cNvSpPr/>
            <p:nvPr/>
          </p:nvSpPr>
          <p:spPr>
            <a:xfrm>
              <a:off x="6692665" y="1887441"/>
              <a:ext cx="1568575" cy="6661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noAutofit/>
            </a:bodyPr>
            <a:lstStyle/>
            <a:p>
              <a:pPr algn="ctr" defTabSz="914378">
                <a:buClr>
                  <a:srgbClr val="000000"/>
                </a:buClr>
                <a:buSzPts val="1050"/>
              </a:pPr>
              <a:r>
                <a:rPr lang="en-US" sz="78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Inter-data provider communication and coordination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  <p:sp>
          <p:nvSpPr>
            <p:cNvPr id="328" name="Google Shape;328;p39"/>
            <p:cNvSpPr/>
            <p:nvPr/>
          </p:nvSpPr>
          <p:spPr>
            <a:xfrm>
              <a:off x="3738319" y="2530177"/>
              <a:ext cx="1737060" cy="1451801"/>
            </a:xfrm>
            <a:prstGeom prst="roundRect">
              <a:avLst>
                <a:gd name="adj" fmla="val 16667"/>
              </a:avLst>
            </a:prstGeom>
            <a:solidFill>
              <a:srgbClr val="B95B22"/>
            </a:solidFill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defTabSz="914378">
                <a:buClr>
                  <a:srgbClr val="FFFFFF"/>
                </a:buClr>
                <a:buSzPts val="1600"/>
              </a:pPr>
              <a:r>
                <a:rPr lang="en-US" sz="1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</a:t>
              </a:r>
              <a:r>
                <a:rPr lang="en-US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light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FFFFFF"/>
                </a:buClr>
                <a:buSzPts val="1600"/>
              </a:pPr>
              <a:r>
                <a:rPr lang="en-US" sz="1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</a:t>
              </a:r>
              <a:r>
                <a:rPr lang="en-US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nformation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FFFFFF"/>
                </a:buClr>
                <a:buSzPts val="1600"/>
              </a:pPr>
              <a:r>
                <a:rPr lang="en-US" sz="1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</a:t>
              </a:r>
              <a:r>
                <a:rPr lang="en-US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anagement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FFFFFF"/>
                </a:buClr>
                <a:buSzPts val="1600"/>
              </a:pPr>
              <a:r>
                <a:rPr lang="en-US" sz="1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</a:t>
              </a:r>
              <a:r>
                <a:rPr lang="en-US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ystem</a:t>
              </a:r>
              <a:endPara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9" name="Google Shape;329;p39"/>
            <p:cNvCxnSpPr/>
            <p:nvPr/>
          </p:nvCxnSpPr>
          <p:spPr>
            <a:xfrm rot="10800000">
              <a:off x="8364988" y="6166441"/>
              <a:ext cx="320040" cy="6468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"/>
              <a:headEnd type="stealth" w="med" len="med"/>
              <a:tailEnd type="stealth" w="med" len="med"/>
            </a:ln>
          </p:spPr>
        </p:cxnSp>
        <p:sp>
          <p:nvSpPr>
            <p:cNvPr id="330" name="Google Shape;330;p39"/>
            <p:cNvSpPr txBox="1"/>
            <p:nvPr/>
          </p:nvSpPr>
          <p:spPr>
            <a:xfrm>
              <a:off x="8096169" y="5604216"/>
              <a:ext cx="784591" cy="426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 defTabSz="914378">
                <a:buClr>
                  <a:srgbClr val="000000"/>
                </a:buClr>
                <a:buSzPts val="1200"/>
              </a:pPr>
              <a:r>
                <a:rPr lang="en-US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V2V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algn="ctr" defTabSz="914378">
                <a:buClr>
                  <a:srgbClr val="000000"/>
                </a:buClr>
                <a:buSzPts val="1200"/>
              </a:pPr>
              <a:r>
                <a:rPr lang="en-US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Comm.</a:t>
              </a:r>
              <a:endParaRPr sz="9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1" name="Google Shape;331;p39"/>
            <p:cNvCxnSpPr/>
            <p:nvPr/>
          </p:nvCxnSpPr>
          <p:spPr>
            <a:xfrm>
              <a:off x="6299833" y="6357040"/>
              <a:ext cx="0" cy="365760"/>
            </a:xfrm>
            <a:prstGeom prst="straightConnector1">
              <a:avLst/>
            </a:prstGeom>
            <a:noFill/>
            <a:ln w="28575" cap="flat" cmpd="sng">
              <a:solidFill>
                <a:srgbClr val="B29C93"/>
              </a:solidFill>
              <a:prstDash val="lgDashDot"/>
              <a:miter lim="8000"/>
              <a:headEnd type="diamond" w="med" len="med"/>
              <a:tailEnd type="diamond" w="med" len="med"/>
            </a:ln>
          </p:spPr>
        </p:cxnSp>
        <p:sp>
          <p:nvSpPr>
            <p:cNvPr id="332" name="Google Shape;332;p39"/>
            <p:cNvSpPr/>
            <p:nvPr/>
          </p:nvSpPr>
          <p:spPr>
            <a:xfrm>
              <a:off x="4939489" y="5710906"/>
              <a:ext cx="2279375" cy="79571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B85B22">
                    <a:alpha val="49803"/>
                  </a:srgbClr>
                </a:gs>
                <a:gs pos="52999">
                  <a:srgbClr val="E4ECEB">
                    <a:alpha val="34901"/>
                  </a:srgbClr>
                </a:gs>
                <a:gs pos="63000">
                  <a:srgbClr val="E9F0F5">
                    <a:alpha val="34901"/>
                  </a:srgbClr>
                </a:gs>
                <a:gs pos="100000">
                  <a:srgbClr val="548BB7">
                    <a:alpha val="49803"/>
                  </a:srgbClr>
                </a:gs>
              </a:gsLst>
              <a:lin ang="0" scaled="0"/>
            </a:gradFill>
            <a:ln w="28575" cap="flat" cmpd="sng">
              <a:solidFill>
                <a:srgbClr val="B85B2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Discovery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Registration Data/Services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  <a:p>
              <a:pPr defTabSz="914378">
                <a:buClr>
                  <a:srgbClr val="000000"/>
                </a:buClr>
                <a:buSzPts val="1100"/>
              </a:pPr>
              <a:r>
                <a:rPr lang="en-US" sz="825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Authentication/Authorization</a:t>
              </a:r>
              <a:endParaRPr sz="1350">
                <a:solidFill>
                  <a:prstClr val="black"/>
                </a:solidFill>
                <a:ea typeface="ＭＳ Ｐゴシック"/>
              </a:endParaRPr>
            </a:p>
          </p:txBody>
        </p:sp>
      </p:grpSp>
      <p:sp>
        <p:nvSpPr>
          <p:cNvPr id="333" name="Google Shape;333;p39"/>
          <p:cNvSpPr/>
          <p:nvPr/>
        </p:nvSpPr>
        <p:spPr>
          <a:xfrm>
            <a:off x="1813788" y="920481"/>
            <a:ext cx="1546382" cy="558014"/>
          </a:xfrm>
          <a:prstGeom prst="roundRect">
            <a:avLst>
              <a:gd name="adj" fmla="val 16667"/>
            </a:avLst>
          </a:prstGeom>
          <a:solidFill>
            <a:srgbClr val="EAD779"/>
          </a:solidFill>
          <a:ln w="25400" cap="flat" cmpd="sng">
            <a:solidFill>
              <a:srgbClr val="B95B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378">
              <a:buClr>
                <a:srgbClr val="FFFFFF"/>
              </a:buClr>
              <a:buSzPts val="1600"/>
            </a:pPr>
            <a:r>
              <a:rPr lang="en-US" sz="1200" b="1">
                <a:solidFill>
                  <a:prstClr val="black"/>
                </a:solidFill>
                <a:latin typeface="Arial"/>
                <a:ea typeface="Arial"/>
                <a:cs typeface="Arial"/>
                <a:sym typeface="Arial"/>
              </a:rPr>
              <a:t>FAA Development &amp; Deployment</a:t>
            </a:r>
            <a:endParaRPr sz="1350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335" name="Google Shape;335;p39"/>
          <p:cNvSpPr/>
          <p:nvPr/>
        </p:nvSpPr>
        <p:spPr>
          <a:xfrm>
            <a:off x="4047773" y="548244"/>
            <a:ext cx="2215908" cy="466946"/>
          </a:xfrm>
          <a:prstGeom prst="roundRect">
            <a:avLst>
              <a:gd name="adj" fmla="val 16667"/>
            </a:avLst>
          </a:prstGeom>
          <a:solidFill>
            <a:srgbClr val="EAD779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378">
              <a:buClr>
                <a:srgbClr val="FFFFFF"/>
              </a:buClr>
              <a:buSzPts val="1600"/>
            </a:pPr>
            <a:r>
              <a:rPr lang="en-US" sz="1200" b="1">
                <a:solidFill>
                  <a:prstClr val="black"/>
                </a:solidFill>
                <a:latin typeface="Arial"/>
                <a:ea typeface="Arial"/>
                <a:cs typeface="Arial"/>
                <a:sym typeface="Arial"/>
              </a:rPr>
              <a:t>Industry Development &amp; Deployment</a:t>
            </a:r>
            <a:endParaRPr sz="1350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336" name="Google Shape;336;p39"/>
          <p:cNvSpPr/>
          <p:nvPr/>
        </p:nvSpPr>
        <p:spPr>
          <a:xfrm>
            <a:off x="1886981" y="4661251"/>
            <a:ext cx="2371275" cy="372375"/>
          </a:xfrm>
          <a:prstGeom prst="roundRect">
            <a:avLst>
              <a:gd name="adj" fmla="val 16667"/>
            </a:avLst>
          </a:prstGeom>
          <a:solidFill>
            <a:srgbClr val="EAD779"/>
          </a:solidFill>
          <a:ln w="25400" cap="flat" cmpd="sng">
            <a:solidFill>
              <a:srgbClr val="B95B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378">
              <a:buClr>
                <a:srgbClr val="FFFFFF"/>
              </a:buClr>
              <a:buSzPts val="1600"/>
            </a:pPr>
            <a:r>
              <a:rPr lang="en-US" sz="1200" b="1">
                <a:solidFill>
                  <a:prstClr val="black"/>
                </a:solidFill>
                <a:ea typeface="ＭＳ Ｐゴシック"/>
              </a:rPr>
              <a:t>FAA/Industry Shared Responsibilities</a:t>
            </a:r>
            <a:endParaRPr sz="1350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88" name="Slide Number Placeholder 3">
            <a:extLst>
              <a:ext uri="{FF2B5EF4-FFF2-40B4-BE49-F238E27FC236}">
                <a16:creationId xmlns:a16="http://schemas.microsoft.com/office/drawing/2014/main" id="{F3D2B843-A491-9947-8C38-F78BC5C06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4914900"/>
            <a:ext cx="2133600" cy="171450"/>
          </a:xfrm>
        </p:spPr>
        <p:txBody>
          <a:bodyPr/>
          <a:lstStyle/>
          <a:p>
            <a:pPr algn="r"/>
            <a:fld id="{BFD6D2F0-D5EA-406C-9DA6-6EA6707259AD}" type="slidenum">
              <a:rPr lang="en-US" smtClean="0"/>
              <a:pPr algn="r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21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BAB4-2F26-9E43-871B-C22EC3DEF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UTM Progression: Technical Capability Levels (TCL)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9924F0A-E67F-2141-A12A-5E378A424EDB}"/>
              </a:ext>
            </a:extLst>
          </p:cNvPr>
          <p:cNvGrpSpPr/>
          <p:nvPr/>
        </p:nvGrpSpPr>
        <p:grpSpPr>
          <a:xfrm>
            <a:off x="94270" y="851666"/>
            <a:ext cx="8929325" cy="3989987"/>
            <a:chOff x="0" y="1231900"/>
            <a:chExt cx="11905767" cy="5319983"/>
          </a:xfrm>
        </p:grpSpPr>
        <p:pic>
          <p:nvPicPr>
            <p:cNvPr id="4" name="Google Shape;438;p83">
              <a:extLst>
                <a:ext uri="{FF2B5EF4-FFF2-40B4-BE49-F238E27FC236}">
                  <a16:creationId xmlns:a16="http://schemas.microsoft.com/office/drawing/2014/main" id="{F2FF534F-BAC5-C748-B2BA-153A7C4E12B9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231900"/>
              <a:ext cx="11905767" cy="53199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439;p83">
              <a:extLst>
                <a:ext uri="{FF2B5EF4-FFF2-40B4-BE49-F238E27FC236}">
                  <a16:creationId xmlns:a16="http://schemas.microsoft.com/office/drawing/2014/main" id="{A8B990EB-8B02-6247-931A-C445D5456679}"/>
                </a:ext>
              </a:extLst>
            </p:cNvPr>
            <p:cNvSpPr/>
            <p:nvPr/>
          </p:nvSpPr>
          <p:spPr>
            <a:xfrm>
              <a:off x="6603716" y="1331816"/>
              <a:ext cx="2990400" cy="38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78320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4300" y="709516"/>
            <a:ext cx="1444875" cy="859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8339" y="3711163"/>
            <a:ext cx="2252350" cy="13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/>
          <p:nvPr/>
        </p:nvSpPr>
        <p:spPr>
          <a:xfrm>
            <a:off x="0" y="2513550"/>
            <a:ext cx="9144000" cy="250500"/>
          </a:xfrm>
          <a:prstGeom prst="notched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C9DAF8"/>
              </a:gs>
              <a:gs pos="56000">
                <a:srgbClr val="A4C2F4"/>
              </a:gs>
              <a:gs pos="100000">
                <a:srgbClr val="1155CC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50100" y="2855900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FY 2013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91" name="Google Shape;91;p18"/>
          <p:cNvCxnSpPr>
            <a:stCxn id="90" idx="0"/>
          </p:cNvCxnSpPr>
          <p:nvPr/>
        </p:nvCxnSpPr>
        <p:spPr>
          <a:xfrm rot="10800000">
            <a:off x="329850" y="2680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2" name="Google Shape;92;p18"/>
          <p:cNvSpPr txBox="1"/>
          <p:nvPr/>
        </p:nvSpPr>
        <p:spPr>
          <a:xfrm>
            <a:off x="-24166" y="3156399"/>
            <a:ext cx="1034615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Internal seedling effort at NASA to investigate UTM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553225" y="2029100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Feb </a:t>
            </a:r>
            <a:r>
              <a:rPr lang="en" sz="1000" kern="0" dirty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2014</a:t>
            </a:r>
            <a:endParaRPr sz="1000" kern="0" dirty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94" name="Google Shape;94;p18"/>
          <p:cNvCxnSpPr/>
          <p:nvPr/>
        </p:nvCxnSpPr>
        <p:spPr>
          <a:xfrm rot="10800000">
            <a:off x="832975" y="2421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5" name="Google Shape;95;p18"/>
          <p:cNvSpPr txBox="1"/>
          <p:nvPr/>
        </p:nvSpPr>
        <p:spPr>
          <a:xfrm>
            <a:off x="329850" y="1619950"/>
            <a:ext cx="9582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Initial UTM Workshop with industry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1288100" y="2855900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May 2014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97" name="Google Shape;97;p18"/>
          <p:cNvCxnSpPr>
            <a:stCxn id="96" idx="0"/>
          </p:cNvCxnSpPr>
          <p:nvPr/>
        </p:nvCxnSpPr>
        <p:spPr>
          <a:xfrm rot="10800000">
            <a:off x="1567850" y="2680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8" name="Google Shape;98;p18"/>
          <p:cNvSpPr txBox="1"/>
          <p:nvPr/>
        </p:nvSpPr>
        <p:spPr>
          <a:xfrm>
            <a:off x="1091144" y="3156399"/>
            <a:ext cx="11943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Initial prototyping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" y="3892096"/>
            <a:ext cx="2135275" cy="1103925"/>
          </a:xfrm>
          <a:prstGeom prst="rect">
            <a:avLst/>
          </a:prstGeom>
          <a:noFill/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99" y="590076"/>
            <a:ext cx="1762059" cy="107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 txBox="1"/>
          <p:nvPr/>
        </p:nvSpPr>
        <p:spPr>
          <a:xfrm>
            <a:off x="1417675" y="2029100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Nov </a:t>
            </a:r>
            <a:r>
              <a:rPr lang="en" sz="1000" kern="0" dirty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2014</a:t>
            </a:r>
            <a:endParaRPr sz="1000" kern="0" dirty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02" name="Google Shape;102;p18"/>
          <p:cNvCxnSpPr/>
          <p:nvPr/>
        </p:nvCxnSpPr>
        <p:spPr>
          <a:xfrm rot="10800000">
            <a:off x="1697425" y="2421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8"/>
          <p:cNvSpPr txBox="1"/>
          <p:nvPr/>
        </p:nvSpPr>
        <p:spPr>
          <a:xfrm>
            <a:off x="1194300" y="1619950"/>
            <a:ext cx="1065307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Integration with commercial partners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7789" y="3734426"/>
            <a:ext cx="1610425" cy="1300525"/>
          </a:xfrm>
          <a:prstGeom prst="rect">
            <a:avLst/>
          </a:prstGeom>
          <a:noFill/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5" name="Google Shape;105;p18"/>
          <p:cNvSpPr txBox="1"/>
          <p:nvPr/>
        </p:nvSpPr>
        <p:spPr>
          <a:xfrm>
            <a:off x="2125250" y="2855900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May 2015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06" name="Google Shape;106;p18"/>
          <p:cNvCxnSpPr>
            <a:stCxn id="105" idx="0"/>
          </p:cNvCxnSpPr>
          <p:nvPr/>
        </p:nvCxnSpPr>
        <p:spPr>
          <a:xfrm rot="10800000">
            <a:off x="2405000" y="2680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7" name="Google Shape;107;p18"/>
          <p:cNvSpPr txBox="1"/>
          <p:nvPr/>
        </p:nvSpPr>
        <p:spPr>
          <a:xfrm>
            <a:off x="2034510" y="3156399"/>
            <a:ext cx="943548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First live flights  under UTM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grpSp>
        <p:nvGrpSpPr>
          <p:cNvPr id="108" name="Google Shape;108;p18"/>
          <p:cNvGrpSpPr/>
          <p:nvPr/>
        </p:nvGrpSpPr>
        <p:grpSpPr>
          <a:xfrm>
            <a:off x="1796958" y="560245"/>
            <a:ext cx="1638942" cy="875582"/>
            <a:chOff x="3194375" y="1212199"/>
            <a:chExt cx="2268015" cy="1300524"/>
          </a:xfrm>
        </p:grpSpPr>
        <p:pic>
          <p:nvPicPr>
            <p:cNvPr id="109" name="Google Shape;109;p18"/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94375" y="1212199"/>
              <a:ext cx="2268015" cy="1300524"/>
            </a:xfrm>
            <a:prstGeom prst="rect">
              <a:avLst/>
            </a:prstGeom>
            <a:noFill/>
            <a:ln w="9525" cap="flat" cmpd="sng">
              <a:solidFill>
                <a:srgbClr val="44546A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10" name="Google Shape;110;p18"/>
            <p:cNvSpPr/>
            <p:nvPr/>
          </p:nvSpPr>
          <p:spPr>
            <a:xfrm>
              <a:off x="3300850" y="1834438"/>
              <a:ext cx="234600" cy="252600"/>
            </a:xfrm>
            <a:prstGeom prst="ellipse">
              <a:avLst/>
            </a:prstGeom>
            <a:noFill/>
            <a:ln w="9525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8"/>
            <p:cNvSpPr/>
            <p:nvPr/>
          </p:nvSpPr>
          <p:spPr>
            <a:xfrm>
              <a:off x="5007350" y="1368300"/>
              <a:ext cx="234600" cy="252600"/>
            </a:xfrm>
            <a:prstGeom prst="ellipse">
              <a:avLst/>
            </a:prstGeom>
            <a:noFill/>
            <a:ln w="9525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78"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p18"/>
          <p:cNvSpPr txBox="1"/>
          <p:nvPr/>
        </p:nvSpPr>
        <p:spPr>
          <a:xfrm>
            <a:off x="2505500" y="2029100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Jul </a:t>
            </a:r>
            <a:r>
              <a:rPr lang="en" sz="1000" kern="0" dirty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2015</a:t>
            </a:r>
            <a:endParaRPr sz="1000" kern="0" dirty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13" name="Google Shape;113;p18"/>
          <p:cNvCxnSpPr/>
          <p:nvPr/>
        </p:nvCxnSpPr>
        <p:spPr>
          <a:xfrm rot="10800000">
            <a:off x="2785250" y="2421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" name="Google Shape;114;p18"/>
          <p:cNvSpPr txBox="1"/>
          <p:nvPr/>
        </p:nvSpPr>
        <p:spPr>
          <a:xfrm>
            <a:off x="2222314" y="1619950"/>
            <a:ext cx="11943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First multi-operation demo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3119150" y="2855900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Aug 2015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16" name="Google Shape;116;p18"/>
          <p:cNvCxnSpPr>
            <a:stCxn id="115" idx="0"/>
          </p:cNvCxnSpPr>
          <p:nvPr/>
        </p:nvCxnSpPr>
        <p:spPr>
          <a:xfrm rot="10800000">
            <a:off x="3398900" y="2680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7" name="Google Shape;117;p18"/>
          <p:cNvSpPr txBox="1"/>
          <p:nvPr/>
        </p:nvSpPr>
        <p:spPr>
          <a:xfrm>
            <a:off x="3077400" y="3181700"/>
            <a:ext cx="11943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TCL 1 Demo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6826" y="530175"/>
            <a:ext cx="1798375" cy="94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/>
        </p:nvSpPr>
        <p:spPr>
          <a:xfrm>
            <a:off x="3760200" y="2011225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May 2016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20" name="Google Shape;120;p18"/>
          <p:cNvCxnSpPr/>
          <p:nvPr/>
        </p:nvCxnSpPr>
        <p:spPr>
          <a:xfrm rot="10800000">
            <a:off x="4039950" y="2421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" name="Google Shape;121;p18"/>
          <p:cNvSpPr txBox="1"/>
          <p:nvPr/>
        </p:nvSpPr>
        <p:spPr>
          <a:xfrm>
            <a:off x="3536825" y="1602075"/>
            <a:ext cx="11943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National Campaign #1 at 6 FAA Test Sites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sp>
        <p:nvSpPr>
          <p:cNvPr id="122" name="Google Shape;122;p18"/>
          <p:cNvSpPr txBox="1"/>
          <p:nvPr/>
        </p:nvSpPr>
        <p:spPr>
          <a:xfrm>
            <a:off x="4313450" y="2855900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Oct 2016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23" name="Google Shape;123;p18"/>
          <p:cNvCxnSpPr>
            <a:stCxn id="122" idx="0"/>
          </p:cNvCxnSpPr>
          <p:nvPr/>
        </p:nvCxnSpPr>
        <p:spPr>
          <a:xfrm rot="10800000">
            <a:off x="4593200" y="2680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4" name="Google Shape;124;p18"/>
          <p:cNvSpPr txBox="1"/>
          <p:nvPr/>
        </p:nvSpPr>
        <p:spPr>
          <a:xfrm>
            <a:off x="4000704" y="3149459"/>
            <a:ext cx="11943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TCL 2 Demo, NV Test Site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624" y="3846801"/>
            <a:ext cx="1543937" cy="1174599"/>
          </a:xfrm>
          <a:prstGeom prst="rect">
            <a:avLst/>
          </a:prstGeom>
          <a:noFill/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6" name="Google Shape;126;p18"/>
          <p:cNvSpPr txBox="1"/>
          <p:nvPr/>
        </p:nvSpPr>
        <p:spPr>
          <a:xfrm>
            <a:off x="6456917" y="2011225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May 2018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27" name="Google Shape;127;p18"/>
          <p:cNvCxnSpPr/>
          <p:nvPr/>
        </p:nvCxnSpPr>
        <p:spPr>
          <a:xfrm rot="10800000">
            <a:off x="6736667" y="242595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" name="Google Shape;128;p18"/>
          <p:cNvSpPr txBox="1"/>
          <p:nvPr/>
        </p:nvSpPr>
        <p:spPr>
          <a:xfrm>
            <a:off x="6193850" y="1610225"/>
            <a:ext cx="11943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  <a:buSzPts val="1100"/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TCL 3 Demo across 6 FAA Test Sites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  <a:p>
            <a:pPr algn="ctr" defTabSz="914378">
              <a:buClr>
                <a:srgbClr val="000000"/>
              </a:buClr>
            </a:pP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5703488" y="2855900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May 2017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30" name="Google Shape;130;p18"/>
          <p:cNvCxnSpPr>
            <a:stCxn id="129" idx="0"/>
          </p:cNvCxnSpPr>
          <p:nvPr/>
        </p:nvCxnSpPr>
        <p:spPr>
          <a:xfrm rot="10800000">
            <a:off x="5983238" y="2680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1" name="Google Shape;131;p18"/>
          <p:cNvSpPr txBox="1"/>
          <p:nvPr/>
        </p:nvSpPr>
        <p:spPr>
          <a:xfrm>
            <a:off x="5411537" y="3156399"/>
            <a:ext cx="1360733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  <a:buSzPts val="1100"/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National Campaign #2 at 6 FAA Test Sites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  <a:p>
            <a:pPr algn="ctr" defTabSz="914378">
              <a:buClr>
                <a:srgbClr val="000000"/>
              </a:buClr>
            </a:pP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25" y="563046"/>
            <a:ext cx="1027692" cy="82907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3" name="Google Shape;133;p18"/>
          <p:cNvSpPr txBox="1"/>
          <p:nvPr/>
        </p:nvSpPr>
        <p:spPr>
          <a:xfrm>
            <a:off x="5055450" y="2011225"/>
            <a:ext cx="5595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Jan 2017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34" name="Google Shape;134;p18"/>
          <p:cNvCxnSpPr/>
          <p:nvPr/>
        </p:nvCxnSpPr>
        <p:spPr>
          <a:xfrm rot="10800000">
            <a:off x="5335201" y="242595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" name="Google Shape;135;p18"/>
          <p:cNvSpPr txBox="1"/>
          <p:nvPr/>
        </p:nvSpPr>
        <p:spPr>
          <a:xfrm>
            <a:off x="4748771" y="1623209"/>
            <a:ext cx="11943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RTT Plan signed by FAA+NASA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8013475" y="2855900"/>
            <a:ext cx="7659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378">
              <a:buClr>
                <a:srgbClr val="000000"/>
              </a:buClr>
            </a:pPr>
            <a:r>
              <a:rPr lang="en" sz="1000" kern="0">
                <a:solidFill>
                  <a:srgbClr val="000000"/>
                </a:solidFill>
                <a:ea typeface="Bree Serif"/>
                <a:cs typeface="Bree Serif"/>
                <a:sym typeface="Bree Serif"/>
              </a:rPr>
              <a:t>Summer 2019</a:t>
            </a:r>
            <a:endParaRPr sz="1000" kern="0">
              <a:solidFill>
                <a:srgbClr val="000000"/>
              </a:solidFill>
              <a:ea typeface="Bree Serif"/>
              <a:cs typeface="Bree Serif"/>
              <a:sym typeface="Bree Serif"/>
            </a:endParaRPr>
          </a:p>
        </p:txBody>
      </p:sp>
      <p:cxnSp>
        <p:nvCxnSpPr>
          <p:cNvPr id="137" name="Google Shape;137;p18"/>
          <p:cNvCxnSpPr>
            <a:stCxn id="136" idx="0"/>
          </p:cNvCxnSpPr>
          <p:nvPr/>
        </p:nvCxnSpPr>
        <p:spPr>
          <a:xfrm rot="10800000">
            <a:off x="8396425" y="2680700"/>
            <a:ext cx="0" cy="17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" name="Google Shape;138;p18"/>
          <p:cNvSpPr txBox="1"/>
          <p:nvPr/>
        </p:nvSpPr>
        <p:spPr>
          <a:xfrm>
            <a:off x="7586808" y="3223773"/>
            <a:ext cx="1473767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Clr>
                <a:srgbClr val="000000"/>
              </a:buClr>
            </a:pPr>
            <a:r>
              <a:rPr lang="en" sz="900" kern="0" dirty="0">
                <a:solidFill>
                  <a:srgbClr val="000000"/>
                </a:solidFill>
                <a:ea typeface="Comfortaa"/>
                <a:cs typeface="Comfortaa"/>
                <a:sym typeface="Comfortaa"/>
              </a:rPr>
              <a:t>TCL 4 Demo NV+TX</a:t>
            </a: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  <a:p>
            <a:pPr defTabSz="914378">
              <a:buClr>
                <a:srgbClr val="000000"/>
              </a:buClr>
            </a:pPr>
            <a:endParaRPr sz="900" kern="0" dirty="0">
              <a:solidFill>
                <a:srgbClr val="000000"/>
              </a:solidFill>
              <a:ea typeface="Comfortaa"/>
              <a:cs typeface="Comfortaa"/>
              <a:sym typeface="Comfortaa"/>
            </a:endParaRPr>
          </a:p>
        </p:txBody>
      </p:sp>
      <p:cxnSp>
        <p:nvCxnSpPr>
          <p:cNvPr id="139" name="Google Shape;139;p18"/>
          <p:cNvCxnSpPr/>
          <p:nvPr/>
        </p:nvCxnSpPr>
        <p:spPr>
          <a:xfrm flipH="1">
            <a:off x="1277725" y="3409920"/>
            <a:ext cx="342300" cy="501000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" name="Google Shape;140;p18"/>
          <p:cNvCxnSpPr>
            <a:cxnSpLocks/>
          </p:cNvCxnSpPr>
          <p:nvPr/>
        </p:nvCxnSpPr>
        <p:spPr>
          <a:xfrm>
            <a:off x="2488500" y="3557400"/>
            <a:ext cx="0" cy="103020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1" name="Google Shape;141;p18"/>
          <p:cNvCxnSpPr/>
          <p:nvPr/>
        </p:nvCxnSpPr>
        <p:spPr>
          <a:xfrm rot="10800000">
            <a:off x="1227625" y="1419750"/>
            <a:ext cx="292200" cy="283800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2" name="Google Shape;142;p18"/>
          <p:cNvCxnSpPr/>
          <p:nvPr/>
        </p:nvCxnSpPr>
        <p:spPr>
          <a:xfrm rot="10800000">
            <a:off x="2572075" y="1436400"/>
            <a:ext cx="91800" cy="242100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3" name="Google Shape;143;p18"/>
          <p:cNvCxnSpPr/>
          <p:nvPr/>
        </p:nvCxnSpPr>
        <p:spPr>
          <a:xfrm rot="10800000" flipH="1">
            <a:off x="3966575" y="1310950"/>
            <a:ext cx="258900" cy="375900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4" name="Google Shape;144;p18"/>
          <p:cNvCxnSpPr>
            <a:cxnSpLocks/>
          </p:cNvCxnSpPr>
          <p:nvPr/>
        </p:nvCxnSpPr>
        <p:spPr>
          <a:xfrm>
            <a:off x="3435900" y="3423750"/>
            <a:ext cx="331901" cy="263025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5" name="Google Shape;145;p18"/>
          <p:cNvCxnSpPr>
            <a:cxnSpLocks/>
          </p:cNvCxnSpPr>
          <p:nvPr/>
        </p:nvCxnSpPr>
        <p:spPr>
          <a:xfrm flipH="1">
            <a:off x="5870575" y="3557400"/>
            <a:ext cx="72496" cy="258750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6" name="Google Shape;146;p18"/>
          <p:cNvCxnSpPr/>
          <p:nvPr/>
        </p:nvCxnSpPr>
        <p:spPr>
          <a:xfrm flipV="1">
            <a:off x="5586600" y="1364312"/>
            <a:ext cx="165251" cy="330889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" name="Google Shape;147;p18"/>
          <p:cNvCxnSpPr>
            <a:cxnSpLocks/>
          </p:cNvCxnSpPr>
          <p:nvPr/>
        </p:nvCxnSpPr>
        <p:spPr>
          <a:xfrm flipV="1">
            <a:off x="6736667" y="1602076"/>
            <a:ext cx="35608" cy="112968"/>
          </a:xfrm>
          <a:prstGeom prst="straightConnector1">
            <a:avLst/>
          </a:prstGeom>
          <a:noFill/>
          <a:ln w="1905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4426" y="3594162"/>
            <a:ext cx="1883195" cy="13333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8550" y="972864"/>
            <a:ext cx="1646442" cy="1561098"/>
          </a:xfrm>
          <a:prstGeom prst="rect">
            <a:avLst/>
          </a:prstGeom>
        </p:spPr>
      </p:pic>
      <p:sp>
        <p:nvSpPr>
          <p:cNvPr id="68" name="Slide Number Placeholder 1">
            <a:extLst>
              <a:ext uri="{FF2B5EF4-FFF2-40B4-BE49-F238E27FC236}">
                <a16:creationId xmlns:a16="http://schemas.microsoft.com/office/drawing/2014/main" id="{DA1E9A7E-27D5-9242-8F15-29979B64F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4936556"/>
            <a:ext cx="2133600" cy="171450"/>
          </a:xfrm>
        </p:spPr>
        <p:txBody>
          <a:bodyPr/>
          <a:lstStyle/>
          <a:p>
            <a:fld id="{9F0E9893-8FB3-409C-B448-4EC2BA05322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EE80BEBC-E729-8541-9C43-5880BBEE1AC7}"/>
              </a:ext>
            </a:extLst>
          </p:cNvPr>
          <p:cNvSpPr txBox="1">
            <a:spLocks/>
          </p:cNvSpPr>
          <p:nvPr/>
        </p:nvSpPr>
        <p:spPr>
          <a:xfrm>
            <a:off x="453721" y="75280"/>
            <a:ext cx="8229600" cy="453629"/>
          </a:xfrm>
          <a:prstGeom prst="rect">
            <a:avLst/>
          </a:prstGeom>
        </p:spPr>
        <p:txBody>
          <a:bodyPr/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Project Timeline</a:t>
            </a:r>
          </a:p>
        </p:txBody>
      </p:sp>
    </p:spTree>
    <p:extLst>
      <p:ext uri="{BB962C8B-B14F-4D97-AF65-F5344CB8AC3E}">
        <p14:creationId xmlns:p14="http://schemas.microsoft.com/office/powerpoint/2010/main" val="347692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22">
            <a:extLst>
              <a:ext uri="{FF2B5EF4-FFF2-40B4-BE49-F238E27FC236}">
                <a16:creationId xmlns:a16="http://schemas.microsoft.com/office/drawing/2014/main" id="{EAC596C8-5E09-EF4F-B70C-8CE8DCD8AACB}"/>
              </a:ext>
            </a:extLst>
          </p:cNvPr>
          <p:cNvSpPr/>
          <p:nvPr/>
        </p:nvSpPr>
        <p:spPr>
          <a:xfrm>
            <a:off x="6017677" y="1673857"/>
            <a:ext cx="1002673" cy="644884"/>
          </a:xfrm>
          <a:prstGeom prst="line">
            <a:avLst/>
          </a:prstGeom>
          <a:noFill/>
          <a:ln w="63500" cap="flat">
            <a:solidFill>
              <a:schemeClr val="bg1">
                <a:lumMod val="85000"/>
              </a:schemeClr>
            </a:solidFill>
            <a:prstDash val="sysDot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100" i="1"/>
          </a:p>
        </p:txBody>
      </p:sp>
      <p:sp>
        <p:nvSpPr>
          <p:cNvPr id="44" name="Shape 22">
            <a:extLst>
              <a:ext uri="{FF2B5EF4-FFF2-40B4-BE49-F238E27FC236}">
                <a16:creationId xmlns:a16="http://schemas.microsoft.com/office/drawing/2014/main" id="{75EA59ED-8D78-E34E-9ED2-23937ECC40BC}"/>
              </a:ext>
            </a:extLst>
          </p:cNvPr>
          <p:cNvSpPr/>
          <p:nvPr/>
        </p:nvSpPr>
        <p:spPr>
          <a:xfrm flipH="1">
            <a:off x="4451051" y="1673856"/>
            <a:ext cx="1188839" cy="741817"/>
          </a:xfrm>
          <a:prstGeom prst="line">
            <a:avLst/>
          </a:prstGeom>
          <a:noFill/>
          <a:ln w="635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100" i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97E78-2AE5-F94F-AE05-99AB08A7F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UTM Partnership</a:t>
            </a:r>
          </a:p>
        </p:txBody>
      </p:sp>
      <p:grpSp>
        <p:nvGrpSpPr>
          <p:cNvPr id="3" name="Group 51">
            <a:extLst>
              <a:ext uri="{FF2B5EF4-FFF2-40B4-BE49-F238E27FC236}">
                <a16:creationId xmlns:a16="http://schemas.microsoft.com/office/drawing/2014/main" id="{2D9FDE9F-4F48-6545-B120-FA936F87E3C6}"/>
              </a:ext>
            </a:extLst>
          </p:cNvPr>
          <p:cNvGrpSpPr/>
          <p:nvPr/>
        </p:nvGrpSpPr>
        <p:grpSpPr>
          <a:xfrm>
            <a:off x="400985" y="813611"/>
            <a:ext cx="7006119" cy="4046415"/>
            <a:chOff x="185010" y="569563"/>
            <a:chExt cx="7752505" cy="4477487"/>
          </a:xfrm>
        </p:grpSpPr>
        <p:sp>
          <p:nvSpPr>
            <p:cNvPr id="4" name="Shape 25">
              <a:extLst>
                <a:ext uri="{FF2B5EF4-FFF2-40B4-BE49-F238E27FC236}">
                  <a16:creationId xmlns:a16="http://schemas.microsoft.com/office/drawing/2014/main" id="{4BBD7E38-E0EE-2C48-B694-FA034BB896B9}"/>
                </a:ext>
              </a:extLst>
            </p:cNvPr>
            <p:cNvSpPr/>
            <p:nvPr/>
          </p:nvSpPr>
          <p:spPr>
            <a:xfrm flipH="1" flipV="1">
              <a:off x="4488896" y="3141687"/>
              <a:ext cx="25676" cy="854037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sp>
          <p:nvSpPr>
            <p:cNvPr id="5" name="Shape 25">
              <a:extLst>
                <a:ext uri="{FF2B5EF4-FFF2-40B4-BE49-F238E27FC236}">
                  <a16:creationId xmlns:a16="http://schemas.microsoft.com/office/drawing/2014/main" id="{D8621018-8FB9-4C4D-B929-EEB50A1009F9}"/>
                </a:ext>
              </a:extLst>
            </p:cNvPr>
            <p:cNvSpPr/>
            <p:nvPr/>
          </p:nvSpPr>
          <p:spPr>
            <a:xfrm flipH="1" flipV="1">
              <a:off x="4514572" y="2824817"/>
              <a:ext cx="1105513" cy="812662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sp>
          <p:nvSpPr>
            <p:cNvPr id="6" name="Shape 25">
              <a:extLst>
                <a:ext uri="{FF2B5EF4-FFF2-40B4-BE49-F238E27FC236}">
                  <a16:creationId xmlns:a16="http://schemas.microsoft.com/office/drawing/2014/main" id="{74E86A33-CEF1-8441-8F2A-E70A50C3762D}"/>
                </a:ext>
              </a:extLst>
            </p:cNvPr>
            <p:cNvSpPr/>
            <p:nvPr/>
          </p:nvSpPr>
          <p:spPr>
            <a:xfrm flipV="1">
              <a:off x="2859049" y="1572900"/>
              <a:ext cx="755099" cy="270852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sp>
          <p:nvSpPr>
            <p:cNvPr id="7" name="Shape 25">
              <a:extLst>
                <a:ext uri="{FF2B5EF4-FFF2-40B4-BE49-F238E27FC236}">
                  <a16:creationId xmlns:a16="http://schemas.microsoft.com/office/drawing/2014/main" id="{64667C8D-DE6C-0F42-A646-765FEA7CC32E}"/>
                </a:ext>
              </a:extLst>
            </p:cNvPr>
            <p:cNvSpPr/>
            <p:nvPr/>
          </p:nvSpPr>
          <p:spPr>
            <a:xfrm flipV="1">
              <a:off x="2713546" y="1111975"/>
              <a:ext cx="486877" cy="748268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sp>
          <p:nvSpPr>
            <p:cNvPr id="8" name="Shape 25">
              <a:extLst>
                <a:ext uri="{FF2B5EF4-FFF2-40B4-BE49-F238E27FC236}">
                  <a16:creationId xmlns:a16="http://schemas.microsoft.com/office/drawing/2014/main" id="{E44A3E28-9921-154D-8C36-B5DDB7B87275}"/>
                </a:ext>
              </a:extLst>
            </p:cNvPr>
            <p:cNvSpPr/>
            <p:nvPr/>
          </p:nvSpPr>
          <p:spPr>
            <a:xfrm flipH="1" flipV="1">
              <a:off x="2026093" y="1111975"/>
              <a:ext cx="572848" cy="731777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sp>
          <p:nvSpPr>
            <p:cNvPr id="9" name="Shape 25">
              <a:extLst>
                <a:ext uri="{FF2B5EF4-FFF2-40B4-BE49-F238E27FC236}">
                  <a16:creationId xmlns:a16="http://schemas.microsoft.com/office/drawing/2014/main" id="{10C9F5EB-FD74-4A46-B3FF-971B62EEA98C}"/>
                </a:ext>
              </a:extLst>
            </p:cNvPr>
            <p:cNvSpPr/>
            <p:nvPr/>
          </p:nvSpPr>
          <p:spPr>
            <a:xfrm flipH="1" flipV="1">
              <a:off x="932788" y="1609942"/>
              <a:ext cx="1387034" cy="246529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sp>
          <p:nvSpPr>
            <p:cNvPr id="10" name="Shape 25">
              <a:extLst>
                <a:ext uri="{FF2B5EF4-FFF2-40B4-BE49-F238E27FC236}">
                  <a16:creationId xmlns:a16="http://schemas.microsoft.com/office/drawing/2014/main" id="{E57573F6-5AA9-FF4C-B0CD-B76932452EB7}"/>
                </a:ext>
              </a:extLst>
            </p:cNvPr>
            <p:cNvSpPr/>
            <p:nvPr/>
          </p:nvSpPr>
          <p:spPr>
            <a:xfrm flipH="1">
              <a:off x="1698960" y="2008754"/>
              <a:ext cx="592494" cy="310636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sp>
          <p:nvSpPr>
            <p:cNvPr id="11" name="Shape 25">
              <a:extLst>
                <a:ext uri="{FF2B5EF4-FFF2-40B4-BE49-F238E27FC236}">
                  <a16:creationId xmlns:a16="http://schemas.microsoft.com/office/drawing/2014/main" id="{7FB53BD2-C37D-4A42-9F23-1909B360B0ED}"/>
                </a:ext>
              </a:extLst>
            </p:cNvPr>
            <p:cNvSpPr/>
            <p:nvPr/>
          </p:nvSpPr>
          <p:spPr>
            <a:xfrm flipH="1" flipV="1">
              <a:off x="2878932" y="2164074"/>
              <a:ext cx="1014336" cy="391101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sp>
          <p:nvSpPr>
            <p:cNvPr id="12" name="Shape 23">
              <a:extLst>
                <a:ext uri="{FF2B5EF4-FFF2-40B4-BE49-F238E27FC236}">
                  <a16:creationId xmlns:a16="http://schemas.microsoft.com/office/drawing/2014/main" id="{CED816ED-8C7C-1641-9B09-68928135CEC0}"/>
                </a:ext>
              </a:extLst>
            </p:cNvPr>
            <p:cNvSpPr/>
            <p:nvPr/>
          </p:nvSpPr>
          <p:spPr>
            <a:xfrm flipH="1">
              <a:off x="956779" y="3807827"/>
              <a:ext cx="813129" cy="604151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sp>
          <p:nvSpPr>
            <p:cNvPr id="13" name="Shape 25">
              <a:extLst>
                <a:ext uri="{FF2B5EF4-FFF2-40B4-BE49-F238E27FC236}">
                  <a16:creationId xmlns:a16="http://schemas.microsoft.com/office/drawing/2014/main" id="{CFE03FC3-A743-D847-9E09-937F79103D4C}"/>
                </a:ext>
              </a:extLst>
            </p:cNvPr>
            <p:cNvSpPr/>
            <p:nvPr/>
          </p:nvSpPr>
          <p:spPr>
            <a:xfrm flipV="1">
              <a:off x="4514574" y="1111975"/>
              <a:ext cx="142669" cy="1093092"/>
            </a:xfrm>
            <a:prstGeom prst="line">
              <a:avLst/>
            </a:prstGeom>
            <a:noFill/>
            <a:ln w="635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 i="1"/>
            </a:p>
          </p:txBody>
        </p:sp>
        <p:grpSp>
          <p:nvGrpSpPr>
            <p:cNvPr id="14" name="Group 26">
              <a:extLst>
                <a:ext uri="{FF2B5EF4-FFF2-40B4-BE49-F238E27FC236}">
                  <a16:creationId xmlns:a16="http://schemas.microsoft.com/office/drawing/2014/main" id="{0E8AED88-A36C-F541-9228-AE215A80C68E}"/>
                </a:ext>
              </a:extLst>
            </p:cNvPr>
            <p:cNvGrpSpPr/>
            <p:nvPr/>
          </p:nvGrpSpPr>
          <p:grpSpPr>
            <a:xfrm>
              <a:off x="633005" y="2555194"/>
              <a:ext cx="6738013" cy="1987923"/>
              <a:chOff x="-990067" y="1307293"/>
              <a:chExt cx="9909770" cy="2833800"/>
            </a:xfrm>
          </p:grpSpPr>
          <p:sp>
            <p:nvSpPr>
              <p:cNvPr id="35" name="Shape 20">
                <a:extLst>
                  <a:ext uri="{FF2B5EF4-FFF2-40B4-BE49-F238E27FC236}">
                    <a16:creationId xmlns:a16="http://schemas.microsoft.com/office/drawing/2014/main" id="{24111BD0-18EE-594C-9A05-950C0E64778E}"/>
                  </a:ext>
                </a:extLst>
              </p:cNvPr>
              <p:cNvSpPr/>
              <p:nvPr/>
            </p:nvSpPr>
            <p:spPr>
              <a:xfrm flipV="1">
                <a:off x="8169855" y="1307293"/>
                <a:ext cx="653562" cy="105385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100" i="1"/>
              </a:p>
            </p:txBody>
          </p:sp>
          <p:sp>
            <p:nvSpPr>
              <p:cNvPr id="36" name="Shape 20">
                <a:extLst>
                  <a:ext uri="{FF2B5EF4-FFF2-40B4-BE49-F238E27FC236}">
                    <a16:creationId xmlns:a16="http://schemas.microsoft.com/office/drawing/2014/main" id="{FCB233AC-72F2-CB4E-B4FC-6490D0C6F526}"/>
                  </a:ext>
                </a:extLst>
              </p:cNvPr>
              <p:cNvSpPr/>
              <p:nvPr/>
            </p:nvSpPr>
            <p:spPr>
              <a:xfrm>
                <a:off x="8237711" y="1801924"/>
                <a:ext cx="681992" cy="347693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100" i="1"/>
              </a:p>
            </p:txBody>
          </p:sp>
          <p:sp>
            <p:nvSpPr>
              <p:cNvPr id="37" name="Shape 22">
                <a:extLst>
                  <a:ext uri="{FF2B5EF4-FFF2-40B4-BE49-F238E27FC236}">
                    <a16:creationId xmlns:a16="http://schemas.microsoft.com/office/drawing/2014/main" id="{34FBA9F6-D0C1-1A4F-BF09-459F8FBB8960}"/>
                  </a:ext>
                </a:extLst>
              </p:cNvPr>
              <p:cNvSpPr/>
              <p:nvPr/>
            </p:nvSpPr>
            <p:spPr>
              <a:xfrm flipH="1">
                <a:off x="4555883" y="1491287"/>
                <a:ext cx="2320984" cy="186526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100" i="1"/>
              </a:p>
            </p:txBody>
          </p:sp>
          <p:sp>
            <p:nvSpPr>
              <p:cNvPr id="38" name="Shape 23">
                <a:extLst>
                  <a:ext uri="{FF2B5EF4-FFF2-40B4-BE49-F238E27FC236}">
                    <a16:creationId xmlns:a16="http://schemas.microsoft.com/office/drawing/2014/main" id="{D3E1794F-F0E4-B849-80FF-5B2D678A94B0}"/>
                  </a:ext>
                </a:extLst>
              </p:cNvPr>
              <p:cNvSpPr/>
              <p:nvPr/>
            </p:nvSpPr>
            <p:spPr>
              <a:xfrm>
                <a:off x="1031372" y="2989175"/>
                <a:ext cx="1056156" cy="1151918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100" i="1"/>
              </a:p>
            </p:txBody>
          </p:sp>
          <p:sp>
            <p:nvSpPr>
              <p:cNvPr id="39" name="Shape 24">
                <a:extLst>
                  <a:ext uri="{FF2B5EF4-FFF2-40B4-BE49-F238E27FC236}">
                    <a16:creationId xmlns:a16="http://schemas.microsoft.com/office/drawing/2014/main" id="{71C5D31A-258C-FC4D-AF92-BD513AF018CC}"/>
                  </a:ext>
                </a:extLst>
              </p:cNvPr>
              <p:cNvSpPr/>
              <p:nvPr/>
            </p:nvSpPr>
            <p:spPr>
              <a:xfrm flipH="1">
                <a:off x="-990067" y="2675296"/>
                <a:ext cx="1061025" cy="96463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100" i="1"/>
              </a:p>
            </p:txBody>
          </p:sp>
          <p:sp>
            <p:nvSpPr>
              <p:cNvPr id="40" name="Shape 25">
                <a:extLst>
                  <a:ext uri="{FF2B5EF4-FFF2-40B4-BE49-F238E27FC236}">
                    <a16:creationId xmlns:a16="http://schemas.microsoft.com/office/drawing/2014/main" id="{387A9B8C-884F-E243-A8CE-B26D3A0D939F}"/>
                  </a:ext>
                </a:extLst>
              </p:cNvPr>
              <p:cNvSpPr/>
              <p:nvPr/>
            </p:nvSpPr>
            <p:spPr>
              <a:xfrm flipV="1">
                <a:off x="1774747" y="1677813"/>
                <a:ext cx="2781140" cy="966744"/>
              </a:xfrm>
              <a:prstGeom prst="line">
                <a:avLst/>
              </a:prstGeom>
              <a:noFill/>
              <a:ln w="635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1100" i="1"/>
              </a:p>
            </p:txBody>
          </p:sp>
        </p:grpSp>
        <p:sp>
          <p:nvSpPr>
            <p:cNvPr id="15" name="Shape 27">
              <a:extLst>
                <a:ext uri="{FF2B5EF4-FFF2-40B4-BE49-F238E27FC236}">
                  <a16:creationId xmlns:a16="http://schemas.microsoft.com/office/drawing/2014/main" id="{6FCACA5B-1B85-ED4E-A9C9-38D021E9D0D5}"/>
                </a:ext>
              </a:extLst>
            </p:cNvPr>
            <p:cNvSpPr/>
            <p:nvPr/>
          </p:nvSpPr>
          <p:spPr>
            <a:xfrm>
              <a:off x="3546735" y="1917395"/>
              <a:ext cx="1727040" cy="1781823"/>
            </a:xfrm>
            <a:prstGeom prst="ellipse">
              <a:avLst/>
            </a:prstGeom>
            <a:solidFill>
              <a:srgbClr val="3484C9"/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pPr>
              <a:r>
                <a:rPr lang="en-US" sz="1400" i="1" dirty="0"/>
                <a:t>NASA UTM Project</a:t>
              </a:r>
              <a:endParaRPr sz="1400" i="1" dirty="0"/>
            </a:p>
          </p:txBody>
        </p:sp>
        <p:grpSp>
          <p:nvGrpSpPr>
            <p:cNvPr id="16" name="Group 34">
              <a:extLst>
                <a:ext uri="{FF2B5EF4-FFF2-40B4-BE49-F238E27FC236}">
                  <a16:creationId xmlns:a16="http://schemas.microsoft.com/office/drawing/2014/main" id="{6EE17307-1A29-844F-B639-13F70823CE64}"/>
                </a:ext>
              </a:extLst>
            </p:cNvPr>
            <p:cNvGrpSpPr/>
            <p:nvPr/>
          </p:nvGrpSpPr>
          <p:grpSpPr>
            <a:xfrm>
              <a:off x="507050" y="782619"/>
              <a:ext cx="7430465" cy="4156249"/>
              <a:chOff x="-534443" y="-582577"/>
              <a:chExt cx="10928173" cy="5924756"/>
            </a:xfrm>
          </p:grpSpPr>
          <p:sp>
            <p:nvSpPr>
              <p:cNvPr id="28" name="Shape 29">
                <a:extLst>
                  <a:ext uri="{FF2B5EF4-FFF2-40B4-BE49-F238E27FC236}">
                    <a16:creationId xmlns:a16="http://schemas.microsoft.com/office/drawing/2014/main" id="{5B72952D-6A07-BE43-AB64-93819FBAA0CE}"/>
                  </a:ext>
                </a:extLst>
              </p:cNvPr>
              <p:cNvSpPr/>
              <p:nvPr/>
            </p:nvSpPr>
            <p:spPr>
              <a:xfrm>
                <a:off x="7408984" y="1487853"/>
                <a:ext cx="1631758" cy="1568602"/>
              </a:xfrm>
              <a:prstGeom prst="ellipse">
                <a:avLst/>
              </a:prstGeom>
              <a:solidFill>
                <a:srgbClr val="AA99BD"/>
              </a:solidFill>
              <a:ln w="19050" cap="flat">
                <a:solidFill>
                  <a:srgbClr val="0070C0"/>
                </a:solidFill>
                <a:miter lim="400000"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rPr lang="en-US" sz="1100" i="1" cap="none">
                    <a:solidFill>
                      <a:srgbClr val="0070C0"/>
                    </a:solidFill>
                    <a:latin typeface="+mn-lt"/>
                  </a:rPr>
                  <a:t>R</a:t>
                </a:r>
                <a:r>
                  <a:rPr lang="en-US" sz="1100" i="1" cap="none">
                    <a:latin typeface="+mn-lt"/>
                  </a:rPr>
                  <a:t>esearch </a:t>
                </a:r>
                <a:r>
                  <a:rPr lang="en-US" sz="1100" i="1" cap="none">
                    <a:solidFill>
                      <a:srgbClr val="0070C0"/>
                    </a:solidFill>
                    <a:latin typeface="+mn-lt"/>
                  </a:rPr>
                  <a:t>T</a:t>
                </a:r>
                <a:r>
                  <a:rPr lang="en-US" sz="1100" i="1" cap="none">
                    <a:latin typeface="+mn-lt"/>
                  </a:rPr>
                  <a:t>ransition </a:t>
                </a:r>
                <a:r>
                  <a:rPr lang="en-US" sz="1100" i="1" cap="none">
                    <a:solidFill>
                      <a:srgbClr val="0070C0"/>
                    </a:solidFill>
                    <a:latin typeface="+mn-lt"/>
                  </a:rPr>
                  <a:t>T</a:t>
                </a:r>
                <a:r>
                  <a:rPr lang="en-US" sz="1100" i="1" cap="none">
                    <a:latin typeface="+mn-lt"/>
                  </a:rPr>
                  <a:t>eam</a:t>
                </a:r>
              </a:p>
            </p:txBody>
          </p:sp>
          <p:sp>
            <p:nvSpPr>
              <p:cNvPr id="29" name="Shape 30">
                <a:extLst>
                  <a:ext uri="{FF2B5EF4-FFF2-40B4-BE49-F238E27FC236}">
                    <a16:creationId xmlns:a16="http://schemas.microsoft.com/office/drawing/2014/main" id="{3620ACC3-8F66-694B-9401-3F3A8B6542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534443" y="4089638"/>
                <a:ext cx="1400333" cy="1252541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584186"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rPr lang="en-US" sz="1100" i="1"/>
                  <a:t>JARUS</a:t>
                </a:r>
                <a:endParaRPr sz="1100" i="1"/>
              </a:p>
            </p:txBody>
          </p:sp>
          <p:sp>
            <p:nvSpPr>
              <p:cNvPr id="30" name="Shape 31">
                <a:extLst>
                  <a:ext uri="{FF2B5EF4-FFF2-40B4-BE49-F238E27FC236}">
                    <a16:creationId xmlns:a16="http://schemas.microsoft.com/office/drawing/2014/main" id="{FFF2A76C-CBBE-8148-ADC6-065DB9374F60}"/>
                  </a:ext>
                </a:extLst>
              </p:cNvPr>
              <p:cNvSpPr/>
              <p:nvPr/>
            </p:nvSpPr>
            <p:spPr>
              <a:xfrm>
                <a:off x="2128629" y="4354520"/>
                <a:ext cx="995129" cy="956174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en-US" sz="1100" i="1">
                    <a:latin typeface="+mn-lt"/>
                  </a:rPr>
                  <a:t>ICAO</a:t>
                </a:r>
                <a:endParaRPr sz="1100" i="1">
                  <a:latin typeface="+mn-lt"/>
                </a:endParaRPr>
              </a:p>
            </p:txBody>
          </p:sp>
          <p:sp>
            <p:nvSpPr>
              <p:cNvPr id="31" name="Shape 32">
                <a:extLst>
                  <a:ext uri="{FF2B5EF4-FFF2-40B4-BE49-F238E27FC236}">
                    <a16:creationId xmlns:a16="http://schemas.microsoft.com/office/drawing/2014/main" id="{9E844D39-9012-4A43-94D6-E0BFF182166A}"/>
                  </a:ext>
                </a:extLst>
              </p:cNvPr>
              <p:cNvSpPr/>
              <p:nvPr/>
            </p:nvSpPr>
            <p:spPr>
              <a:xfrm>
                <a:off x="6789081" y="-582577"/>
                <a:ext cx="1863755" cy="1778219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 cap="flat">
                <a:noFill/>
                <a:miter lim="400000"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en-US" sz="1100" i="1" cap="none" dirty="0">
                    <a:latin typeface="+mn-lt"/>
                  </a:rPr>
                  <a:t>Industry</a:t>
                </a:r>
              </a:p>
              <a:p>
                <a:pPr algn="ctr"/>
                <a:endParaRPr lang="en-US" sz="500" i="1" cap="none" dirty="0">
                  <a:latin typeface="+mn-lt"/>
                </a:endParaRPr>
              </a:p>
              <a:p>
                <a:pPr algn="ctr"/>
                <a:r>
                  <a:rPr lang="en-US" sz="1100" i="1" cap="none" dirty="0">
                    <a:latin typeface="+mn-lt"/>
                  </a:rPr>
                  <a:t>(85 Space Act Agreements)</a:t>
                </a:r>
              </a:p>
              <a:p>
                <a:pPr algn="ctr"/>
                <a:endParaRPr lang="en-US" sz="1100" i="1" cap="none" dirty="0">
                  <a:latin typeface="+mn-lt"/>
                </a:endParaRPr>
              </a:p>
            </p:txBody>
          </p:sp>
          <p:sp>
            <p:nvSpPr>
              <p:cNvPr id="32" name="Shape 33">
                <a:extLst>
                  <a:ext uri="{FF2B5EF4-FFF2-40B4-BE49-F238E27FC236}">
                    <a16:creationId xmlns:a16="http://schemas.microsoft.com/office/drawing/2014/main" id="{0B5FBAAC-CD93-F149-A695-245FAFBDA3E7}"/>
                  </a:ext>
                </a:extLst>
              </p:cNvPr>
              <p:cNvSpPr/>
              <p:nvPr/>
            </p:nvSpPr>
            <p:spPr>
              <a:xfrm>
                <a:off x="9123729" y="2612682"/>
                <a:ext cx="1270001" cy="1270001"/>
              </a:xfrm>
              <a:prstGeom prst="ellipse">
                <a:avLst/>
              </a:prstGeom>
              <a:solidFill>
                <a:srgbClr val="AA99BD"/>
              </a:solidFill>
              <a:ln w="12700" cap="flat">
                <a:noFill/>
                <a:miter lim="400000"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en-US" sz="1100" i="1">
                    <a:latin typeface="+mn-lt"/>
                  </a:rPr>
                  <a:t>FAA</a:t>
                </a:r>
                <a:endParaRPr sz="1100" i="1">
                  <a:latin typeface="+mn-lt"/>
                </a:endParaRPr>
              </a:p>
            </p:txBody>
          </p:sp>
        </p:grpSp>
        <p:sp>
          <p:nvSpPr>
            <p:cNvPr id="17" name="Shape 33">
              <a:extLst>
                <a:ext uri="{FF2B5EF4-FFF2-40B4-BE49-F238E27FC236}">
                  <a16:creationId xmlns:a16="http://schemas.microsoft.com/office/drawing/2014/main" id="{B16B6C9C-FE54-DB4C-83D7-12AC38C2A12B}"/>
                </a:ext>
              </a:extLst>
            </p:cNvPr>
            <p:cNvSpPr/>
            <p:nvPr/>
          </p:nvSpPr>
          <p:spPr>
            <a:xfrm>
              <a:off x="4244903" y="569563"/>
              <a:ext cx="863520" cy="89091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 cap="none">
                  <a:latin typeface="+mn-lt"/>
                </a:rPr>
                <a:t>DoD</a:t>
              </a:r>
            </a:p>
          </p:txBody>
        </p:sp>
        <p:sp>
          <p:nvSpPr>
            <p:cNvPr id="18" name="Shape 29">
              <a:extLst>
                <a:ext uri="{FF2B5EF4-FFF2-40B4-BE49-F238E27FC236}">
                  <a16:creationId xmlns:a16="http://schemas.microsoft.com/office/drawing/2014/main" id="{FED467C0-0CDE-554A-8CBC-10A02C2E9B6D}"/>
                </a:ext>
              </a:extLst>
            </p:cNvPr>
            <p:cNvSpPr/>
            <p:nvPr/>
          </p:nvSpPr>
          <p:spPr>
            <a:xfrm>
              <a:off x="1337849" y="2977758"/>
              <a:ext cx="1362461" cy="129453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 cap="none">
                  <a:solidFill>
                    <a:schemeClr val="bg1"/>
                  </a:solidFill>
                  <a:latin typeface="+mn-lt"/>
                </a:rPr>
                <a:t>International Organizations</a:t>
              </a:r>
            </a:p>
          </p:txBody>
        </p:sp>
        <p:sp>
          <p:nvSpPr>
            <p:cNvPr id="19" name="Shape 31">
              <a:extLst>
                <a:ext uri="{FF2B5EF4-FFF2-40B4-BE49-F238E27FC236}">
                  <a16:creationId xmlns:a16="http://schemas.microsoft.com/office/drawing/2014/main" id="{66CBD6BE-69E7-FD48-82CC-2F46E90928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5010" y="3243556"/>
              <a:ext cx="726316" cy="68898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>
                  <a:latin typeface="+mn-lt"/>
                </a:rPr>
                <a:t>JAXA</a:t>
              </a:r>
              <a:endParaRPr sz="1100" i="1">
                <a:latin typeface="+mn-lt"/>
              </a:endParaRPr>
            </a:p>
          </p:txBody>
        </p:sp>
        <p:sp>
          <p:nvSpPr>
            <p:cNvPr id="20" name="Shape 29">
              <a:extLst>
                <a:ext uri="{FF2B5EF4-FFF2-40B4-BE49-F238E27FC236}">
                  <a16:creationId xmlns:a16="http://schemas.microsoft.com/office/drawing/2014/main" id="{276B844F-28E7-0F40-9CF8-A4ECD676FB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26093" y="1346293"/>
              <a:ext cx="1174331" cy="118279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 cap="none">
                  <a:solidFill>
                    <a:schemeClr val="bg1"/>
                  </a:solidFill>
                  <a:latin typeface="+mn-lt"/>
                </a:rPr>
                <a:t>Standards &amp; Research Groups</a:t>
              </a:r>
            </a:p>
          </p:txBody>
        </p:sp>
        <p:sp>
          <p:nvSpPr>
            <p:cNvPr id="21" name="Shape 31">
              <a:extLst>
                <a:ext uri="{FF2B5EF4-FFF2-40B4-BE49-F238E27FC236}">
                  <a16:creationId xmlns:a16="http://schemas.microsoft.com/office/drawing/2014/main" id="{22092959-6B1C-D94E-9838-9F213F115B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76758" y="713680"/>
              <a:ext cx="667803" cy="68898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>
                  <a:latin typeface="+mn-lt"/>
                </a:rPr>
                <a:t>CTIA</a:t>
              </a:r>
              <a:endParaRPr sz="1100" i="1">
                <a:latin typeface="+mn-lt"/>
              </a:endParaRPr>
            </a:p>
          </p:txBody>
        </p:sp>
        <p:sp>
          <p:nvSpPr>
            <p:cNvPr id="22" name="Shape 31">
              <a:extLst>
                <a:ext uri="{FF2B5EF4-FFF2-40B4-BE49-F238E27FC236}">
                  <a16:creationId xmlns:a16="http://schemas.microsoft.com/office/drawing/2014/main" id="{236C05DB-248B-AC46-8739-B7A3C4F28C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49967" y="705322"/>
              <a:ext cx="667803" cy="68898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 dirty="0">
                  <a:latin typeface="+mn-lt"/>
                </a:rPr>
                <a:t>ASTM</a:t>
              </a:r>
              <a:endParaRPr sz="1100" i="1" dirty="0">
                <a:latin typeface="+mn-lt"/>
              </a:endParaRPr>
            </a:p>
          </p:txBody>
        </p:sp>
        <p:sp>
          <p:nvSpPr>
            <p:cNvPr id="23" name="Shape 31">
              <a:extLst>
                <a:ext uri="{FF2B5EF4-FFF2-40B4-BE49-F238E27FC236}">
                  <a16:creationId xmlns:a16="http://schemas.microsoft.com/office/drawing/2014/main" id="{E4C7688B-799F-0D4C-AB9D-8F1B1BC277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4369" y="1228407"/>
              <a:ext cx="667803" cy="68898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 dirty="0">
                  <a:latin typeface="+mn-lt"/>
                </a:rPr>
                <a:t>ANSI</a:t>
              </a:r>
              <a:endParaRPr sz="1100" i="1" dirty="0">
                <a:latin typeface="+mn-lt"/>
              </a:endParaRPr>
            </a:p>
          </p:txBody>
        </p:sp>
        <p:sp>
          <p:nvSpPr>
            <p:cNvPr id="24" name="Shape 31">
              <a:extLst>
                <a:ext uri="{FF2B5EF4-FFF2-40B4-BE49-F238E27FC236}">
                  <a16:creationId xmlns:a16="http://schemas.microsoft.com/office/drawing/2014/main" id="{BC9E5E36-DF43-B94C-808C-464EBAA855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77341" y="1996151"/>
              <a:ext cx="667803" cy="68898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 cap="none" err="1">
                  <a:latin typeface="+mn-lt"/>
                </a:rPr>
                <a:t>SaRP</a:t>
              </a:r>
              <a:endParaRPr lang="en-US" sz="1100" i="1" cap="none">
                <a:latin typeface="+mn-lt"/>
              </a:endParaRPr>
            </a:p>
          </p:txBody>
        </p:sp>
        <p:sp>
          <p:nvSpPr>
            <p:cNvPr id="25" name="Shape 31">
              <a:extLst>
                <a:ext uri="{FF2B5EF4-FFF2-40B4-BE49-F238E27FC236}">
                  <a16:creationId xmlns:a16="http://schemas.microsoft.com/office/drawing/2014/main" id="{2FF82877-11F1-F04F-AADC-C0F4CC387D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73352" y="1315385"/>
              <a:ext cx="512122" cy="52836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>
                  <a:latin typeface="+mn-lt"/>
                </a:rPr>
                <a:t>…</a:t>
              </a:r>
              <a:endParaRPr sz="1100" i="1">
                <a:latin typeface="+mn-lt"/>
              </a:endParaRPr>
            </a:p>
          </p:txBody>
        </p:sp>
        <p:sp>
          <p:nvSpPr>
            <p:cNvPr id="26" name="Shape 33">
              <a:extLst>
                <a:ext uri="{FF2B5EF4-FFF2-40B4-BE49-F238E27FC236}">
                  <a16:creationId xmlns:a16="http://schemas.microsoft.com/office/drawing/2014/main" id="{B9B10EE7-2488-844F-BCB1-EC3CDC2C4ECA}"/>
                </a:ext>
              </a:extLst>
            </p:cNvPr>
            <p:cNvSpPr/>
            <p:nvPr/>
          </p:nvSpPr>
          <p:spPr>
            <a:xfrm>
              <a:off x="5437733" y="3396397"/>
              <a:ext cx="1223529" cy="121706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 cap="none">
                  <a:latin typeface="+mn-lt"/>
                </a:rPr>
                <a:t>FAA UAS Test Sites</a:t>
              </a:r>
            </a:p>
          </p:txBody>
        </p:sp>
        <p:sp>
          <p:nvSpPr>
            <p:cNvPr id="27" name="Shape 33">
              <a:extLst>
                <a:ext uri="{FF2B5EF4-FFF2-40B4-BE49-F238E27FC236}">
                  <a16:creationId xmlns:a16="http://schemas.microsoft.com/office/drawing/2014/main" id="{E217E625-6249-0347-8219-A2D8C7767344}"/>
                </a:ext>
              </a:extLst>
            </p:cNvPr>
            <p:cNvSpPr/>
            <p:nvPr/>
          </p:nvSpPr>
          <p:spPr>
            <a:xfrm>
              <a:off x="3951156" y="3895443"/>
              <a:ext cx="1164500" cy="1151607"/>
            </a:xfrm>
            <a:prstGeom prst="ellipse">
              <a:avLst/>
            </a:prstGeom>
            <a:solidFill>
              <a:srgbClr val="0039A0"/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lang="en-US" sz="1100" i="1" cap="none">
                  <a:latin typeface="+mn-lt"/>
                </a:rPr>
                <a:t>Other Gov. Agencies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A84A8B4-8CD5-F343-8412-D6DABC6C6B3B}"/>
              </a:ext>
            </a:extLst>
          </p:cNvPr>
          <p:cNvSpPr/>
          <p:nvPr/>
        </p:nvSpPr>
        <p:spPr>
          <a:xfrm>
            <a:off x="6612762" y="4027763"/>
            <a:ext cx="26253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u="sng" dirty="0">
                <a:solidFill>
                  <a:srgbClr val="0070C0"/>
                </a:solidFill>
              </a:rPr>
              <a:t>Partnership Strategy </a:t>
            </a:r>
          </a:p>
          <a:p>
            <a:pPr algn="ctr"/>
            <a:r>
              <a:rPr lang="en-US" b="1" dirty="0">
                <a:solidFill>
                  <a:srgbClr val="0070C0"/>
                </a:solidFill>
                <a:cs typeface="Cavolini" panose="03000502040302020204" pitchFamily="66" charset="0"/>
              </a:rPr>
              <a:t>Lead, Leverage &amp; Collaborate</a:t>
            </a:r>
            <a:endParaRPr lang="en-US" dirty="0">
              <a:solidFill>
                <a:srgbClr val="0070C0"/>
              </a:solidFill>
              <a:cs typeface="Cavolini" panose="03000502040302020204" pitchFamily="66" charset="0"/>
            </a:endParaRPr>
          </a:p>
        </p:txBody>
      </p:sp>
      <p:sp>
        <p:nvSpPr>
          <p:cNvPr id="58" name="Shape 32">
            <a:extLst>
              <a:ext uri="{FF2B5EF4-FFF2-40B4-BE49-F238E27FC236}">
                <a16:creationId xmlns:a16="http://schemas.microsoft.com/office/drawing/2014/main" id="{CA2CB02A-E462-D140-A337-025C0B4E01E6}"/>
              </a:ext>
            </a:extLst>
          </p:cNvPr>
          <p:cNvSpPr/>
          <p:nvPr/>
        </p:nvSpPr>
        <p:spPr>
          <a:xfrm>
            <a:off x="6754654" y="2109080"/>
            <a:ext cx="900881" cy="906258"/>
          </a:xfrm>
          <a:prstGeom prst="ellipse">
            <a:avLst/>
          </a:prstGeom>
          <a:solidFill>
            <a:srgbClr val="AA99BD"/>
          </a:solidFill>
          <a:ln w="12700" cap="flat">
            <a:noFill/>
            <a:miter lim="400000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200" i="1" cap="none">
                <a:latin typeface="+mn-lt"/>
              </a:rPr>
              <a:t>Industry</a:t>
            </a:r>
          </a:p>
        </p:txBody>
      </p:sp>
    </p:spTree>
    <p:extLst>
      <p:ext uri="{BB962C8B-B14F-4D97-AF65-F5344CB8AC3E}">
        <p14:creationId xmlns:p14="http://schemas.microsoft.com/office/powerpoint/2010/main" val="397525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0C515-5786-E643-BEF5-7908B4794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Acceptance of TCLs and UTM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09E61-F119-A743-998C-4B2E98BADF9F}"/>
              </a:ext>
            </a:extLst>
          </p:cNvPr>
          <p:cNvSpPr txBox="1">
            <a:spLocks/>
          </p:cNvSpPr>
          <p:nvPr/>
        </p:nvSpPr>
        <p:spPr>
          <a:xfrm>
            <a:off x="117986" y="478306"/>
            <a:ext cx="8839200" cy="3904116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r>
              <a:rPr lang="en-US" dirty="0"/>
              <a:t>FAA and Community acceptance of NASA-UTM is demonstrated by:</a:t>
            </a:r>
          </a:p>
          <a:p>
            <a:pPr lvl="1">
              <a:spcBef>
                <a:spcPts val="450"/>
              </a:spcBef>
            </a:pPr>
            <a:r>
              <a:rPr lang="en-US" sz="1500" i="1" dirty="0"/>
              <a:t>FAA UTM Pilot Program use of NASA-UTM federated architecture and commercial service providers partnered with NASA</a:t>
            </a:r>
          </a:p>
          <a:p>
            <a:pPr lvl="1">
              <a:spcBef>
                <a:spcPts val="450"/>
              </a:spcBef>
            </a:pPr>
            <a:r>
              <a:rPr lang="en-US" sz="1500" i="1" dirty="0"/>
              <a:t>FAA Low Altitude Authorization and Notification Capability (LAANC) operational system utilizes NASA-UTM construct</a:t>
            </a:r>
          </a:p>
          <a:p>
            <a:pPr lvl="1">
              <a:spcBef>
                <a:spcPts val="450"/>
              </a:spcBef>
            </a:pPr>
            <a:r>
              <a:rPr lang="en-US" sz="1500" i="1" dirty="0"/>
              <a:t>FAA UTM </a:t>
            </a:r>
            <a:r>
              <a:rPr lang="en-US" sz="1500" i="1" dirty="0" err="1"/>
              <a:t>ConOps</a:t>
            </a:r>
            <a:r>
              <a:rPr lang="en-US" sz="1500" i="1" dirty="0"/>
              <a:t>, rulemaking, and national implementation plan informed by NASA-UTM</a:t>
            </a:r>
          </a:p>
          <a:p>
            <a:pPr lvl="1">
              <a:spcBef>
                <a:spcPts val="450"/>
              </a:spcBef>
            </a:pPr>
            <a:r>
              <a:rPr lang="en-US" sz="1500" i="1" dirty="0"/>
              <a:t>Growing market of UAS Service Suppliers (UTM graduates): </a:t>
            </a:r>
            <a:r>
              <a:rPr lang="en-US" sz="1500" i="1" dirty="0" err="1"/>
              <a:t>AirMap</a:t>
            </a:r>
            <a:r>
              <a:rPr lang="en-US" sz="1500" i="1" dirty="0"/>
              <a:t>, </a:t>
            </a:r>
            <a:r>
              <a:rPr lang="en-US" sz="1500" i="1" dirty="0" err="1"/>
              <a:t>AiRXOS</a:t>
            </a:r>
            <a:r>
              <a:rPr lang="en-US" sz="1500" i="1" dirty="0"/>
              <a:t>, Amazon, etc.</a:t>
            </a:r>
          </a:p>
          <a:p>
            <a:pPr lvl="1">
              <a:spcBef>
                <a:spcPts val="450"/>
              </a:spcBef>
            </a:pPr>
            <a:r>
              <a:rPr lang="en-US" sz="1500" i="1" dirty="0"/>
              <a:t>Domestic and international standards groups adopting NASA-UTM and adding further definition</a:t>
            </a:r>
          </a:p>
          <a:p>
            <a:pPr lvl="1">
              <a:spcBef>
                <a:spcPts val="450"/>
              </a:spcBef>
            </a:pPr>
            <a:r>
              <a:rPr lang="en-US" sz="1500" i="1" dirty="0"/>
              <a:t>DHS/DoD adopting NASA-UTM construct and adapting for their missions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3D8DA75-D1B2-A144-9361-1D1C39C31EFF}"/>
              </a:ext>
            </a:extLst>
          </p:cNvPr>
          <p:cNvSpPr/>
          <p:nvPr/>
        </p:nvSpPr>
        <p:spPr>
          <a:xfrm>
            <a:off x="560025" y="3780790"/>
            <a:ext cx="7904018" cy="94732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DE4D90-E636-9C4E-91D7-5F2D57E2F816}"/>
              </a:ext>
            </a:extLst>
          </p:cNvPr>
          <p:cNvSpPr txBox="1"/>
          <p:nvPr/>
        </p:nvSpPr>
        <p:spPr>
          <a:xfrm>
            <a:off x="595254" y="3803122"/>
            <a:ext cx="774519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i="1" dirty="0">
                <a:solidFill>
                  <a:schemeClr val="bg1"/>
                </a:solidFill>
              </a:rPr>
              <a:t>“The FAA is already deploying a preliminary version of UTM … it’s the wave of the future </a:t>
            </a:r>
          </a:p>
          <a:p>
            <a:pPr algn="ctr"/>
            <a:r>
              <a:rPr lang="en-US" sz="1500" i="1" dirty="0">
                <a:solidFill>
                  <a:schemeClr val="bg1"/>
                </a:solidFill>
              </a:rPr>
              <a:t>and we are using UTM to lead that way.”</a:t>
            </a:r>
          </a:p>
          <a:p>
            <a:pPr algn="ctr"/>
            <a:r>
              <a:rPr lang="en-US" sz="1500" i="1" dirty="0">
                <a:solidFill>
                  <a:schemeClr val="bg1"/>
                </a:solidFill>
              </a:rPr>
              <a:t> – Steve Bradford, Chief Scientist for Architecture, NextGen, FAA</a:t>
            </a:r>
          </a:p>
        </p:txBody>
      </p:sp>
    </p:spTree>
    <p:extLst>
      <p:ext uri="{BB962C8B-B14F-4D97-AF65-F5344CB8AC3E}">
        <p14:creationId xmlns:p14="http://schemas.microsoft.com/office/powerpoint/2010/main" val="4252757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8FFD0-205F-824D-9DF8-05F310E2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Project met the Critical Commitment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E9ACE-10DB-1349-9EF7-80DFC08CFEAA}"/>
              </a:ext>
            </a:extLst>
          </p:cNvPr>
          <p:cNvSpPr txBox="1">
            <a:spLocks/>
          </p:cNvSpPr>
          <p:nvPr/>
        </p:nvSpPr>
        <p:spPr>
          <a:xfrm>
            <a:off x="304800" y="1187910"/>
            <a:ext cx="8576310" cy="3770323"/>
          </a:xfrm>
          <a:prstGeom prst="rect">
            <a:avLst/>
          </a:prstGeo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/>
                <a:cs typeface="Arial"/>
              </a:rPr>
              <a:t>How we demonstrated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i="1" u="sng" dirty="0">
                <a:latin typeface="Arial"/>
                <a:cs typeface="Arial"/>
              </a:rPr>
              <a:t>the feasibility of highly automated, low altitude UAS traffic management </a:t>
            </a:r>
            <a:r>
              <a:rPr lang="en-US" i="1" dirty="0">
                <a:latin typeface="Arial"/>
                <a:cs typeface="Arial"/>
              </a:rPr>
              <a:t> </a:t>
            </a:r>
            <a:endParaRPr lang="en-US" i="1" dirty="0"/>
          </a:p>
          <a:p>
            <a:pPr marL="515303" lvl="1"/>
            <a:r>
              <a:rPr lang="en-US" i="1" dirty="0">
                <a:latin typeface="Arial"/>
                <a:cs typeface="Arial"/>
              </a:rPr>
              <a:t> Workshops and working groups develop use cases and scenarios</a:t>
            </a:r>
          </a:p>
          <a:p>
            <a:pPr marL="515303" lvl="1"/>
            <a:r>
              <a:rPr lang="en-US" i="1" dirty="0">
                <a:latin typeface="Arial"/>
                <a:cs typeface="Arial"/>
              </a:rPr>
              <a:t> Collaboratively develop data interfaces and protocols to support use cases</a:t>
            </a:r>
          </a:p>
          <a:p>
            <a:pPr marL="515303" lvl="1"/>
            <a:r>
              <a:rPr lang="en-US" i="1" dirty="0">
                <a:latin typeface="Arial"/>
                <a:cs typeface="Arial"/>
              </a:rPr>
              <a:t> Demonstrate use cases via collaborative simulations and flight tests</a:t>
            </a:r>
          </a:p>
          <a:p>
            <a:pPr marL="515303" lvl="1"/>
            <a:r>
              <a:rPr lang="en-US" i="1" dirty="0"/>
              <a:t> Incorporate industry leaders in flight tests to nurture their development and show state of art</a:t>
            </a:r>
          </a:p>
          <a:p>
            <a:pPr marL="258128" lvl="1" indent="0">
              <a:buFont typeface="Arial" charset="0"/>
              <a:buNone/>
            </a:pPr>
            <a:endParaRPr lang="en-US" sz="900" i="1" dirty="0"/>
          </a:p>
          <a:p>
            <a:r>
              <a:rPr lang="en-US" dirty="0">
                <a:latin typeface="Arial"/>
                <a:cs typeface="Arial"/>
              </a:rPr>
              <a:t>How we </a:t>
            </a:r>
            <a:r>
              <a:rPr lang="en-US" i="1" u="sng" dirty="0">
                <a:latin typeface="Arial"/>
                <a:cs typeface="Arial"/>
              </a:rPr>
              <a:t>delivered validated requirements to the FAA and industry</a:t>
            </a:r>
          </a:p>
          <a:p>
            <a:pPr marL="515303" lvl="1"/>
            <a:r>
              <a:rPr lang="en-US" i="1" dirty="0">
                <a:latin typeface="Arial"/>
                <a:cs typeface="Arial"/>
              </a:rPr>
              <a:t>Technical Memos and internal documentation provided in Tech Transfers to FAA and publicly (examples)</a:t>
            </a:r>
          </a:p>
          <a:p>
            <a:pPr lvl="2" indent="-258128"/>
            <a:r>
              <a:rPr lang="en-US" i="1" dirty="0">
                <a:latin typeface="Arial"/>
                <a:cs typeface="Arial"/>
              </a:rPr>
              <a:t>USS Specification (NASA/TM-2019-220376)</a:t>
            </a:r>
          </a:p>
          <a:p>
            <a:pPr lvl="2" indent="-258128"/>
            <a:r>
              <a:rPr lang="en-US" i="1" dirty="0">
                <a:latin typeface="Arial"/>
                <a:cs typeface="Arial"/>
              </a:rPr>
              <a:t>USS Framework for Authentication and Authorization (NASA/TM–2019–220364)</a:t>
            </a:r>
          </a:p>
          <a:p>
            <a:pPr lvl="2" indent="-258128"/>
            <a:r>
              <a:rPr lang="en-US" i="1" dirty="0">
                <a:latin typeface="Arial"/>
                <a:cs typeface="Arial"/>
              </a:rPr>
              <a:t>Strategic Deconfliction: System Requirements</a:t>
            </a:r>
          </a:p>
          <a:p>
            <a:pPr lvl="2" indent="-258128"/>
            <a:r>
              <a:rPr lang="en-US" i="1" dirty="0">
                <a:latin typeface="Arial"/>
                <a:cs typeface="Arial"/>
              </a:rPr>
              <a:t>UAS Service Supplier Checkout (NASA/TM–2019–220456)</a:t>
            </a:r>
          </a:p>
          <a:p>
            <a:pPr lvl="2" indent="-258128"/>
            <a:r>
              <a:rPr lang="en-US" i="1" dirty="0">
                <a:latin typeface="Arial"/>
                <a:cs typeface="Arial"/>
              </a:rPr>
              <a:t>Automated Management of </a:t>
            </a:r>
            <a:r>
              <a:rPr lang="en-US" i="1" dirty="0" err="1">
                <a:latin typeface="Arial"/>
                <a:cs typeface="Arial"/>
              </a:rPr>
              <a:t>sUAS</a:t>
            </a:r>
            <a:r>
              <a:rPr lang="en-US" i="1" dirty="0">
                <a:latin typeface="Arial"/>
                <a:cs typeface="Arial"/>
              </a:rPr>
              <a:t> Comm and Nav Contingency (AIAA 2020)</a:t>
            </a:r>
          </a:p>
          <a:p>
            <a:pPr marL="515303" lvl="1"/>
            <a:r>
              <a:rPr lang="en-US" i="1" dirty="0">
                <a:latin typeface="Arial"/>
                <a:cs typeface="Arial"/>
              </a:rPr>
              <a:t> Field-tested Application Programming Interfaces published via GitHub</a:t>
            </a:r>
          </a:p>
          <a:p>
            <a:pPr marL="515303" lvl="1"/>
            <a:r>
              <a:rPr lang="en-US" i="1" dirty="0">
                <a:latin typeface="Arial"/>
                <a:cs typeface="Arial"/>
              </a:rPr>
              <a:t> Supporting analysis of test results via TM and conferences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E6458-1DEA-C047-AB52-D7AC80C8D105}"/>
              </a:ext>
            </a:extLst>
          </p:cNvPr>
          <p:cNvSpPr txBox="1"/>
          <p:nvPr/>
        </p:nvSpPr>
        <p:spPr>
          <a:xfrm>
            <a:off x="493745" y="635319"/>
            <a:ext cx="80212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dirty="0"/>
              <a:t>Demonstrate the feasibility of highly automated, low altitude UAS traffic management and deliver validated requirements to the FAA and industry</a:t>
            </a:r>
          </a:p>
        </p:txBody>
      </p:sp>
    </p:spTree>
    <p:extLst>
      <p:ext uri="{BB962C8B-B14F-4D97-AF65-F5344CB8AC3E}">
        <p14:creationId xmlns:p14="http://schemas.microsoft.com/office/powerpoint/2010/main" val="3671289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4A57-C33E-974B-922E-477CC514F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UTM Influence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2C91C01-D1E8-0041-A981-891EB88554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830" y="993468"/>
            <a:ext cx="4570622" cy="279851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D256BFA-F5B4-B847-B326-F9D2CF318510}"/>
              </a:ext>
            </a:extLst>
          </p:cNvPr>
          <p:cNvGrpSpPr/>
          <p:nvPr/>
        </p:nvGrpSpPr>
        <p:grpSpPr>
          <a:xfrm>
            <a:off x="3586694" y="2192359"/>
            <a:ext cx="5479989" cy="2707930"/>
            <a:chOff x="4782259" y="2923145"/>
            <a:chExt cx="7306652" cy="361057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4CCBEB5-C3F9-B048-A4C8-DF1391803A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5827" y="4780402"/>
              <a:ext cx="178106" cy="9052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B3D080-5193-694C-B681-D8C28796E197}"/>
                </a:ext>
              </a:extLst>
            </p:cNvPr>
            <p:cNvSpPr txBox="1"/>
            <p:nvPr/>
          </p:nvSpPr>
          <p:spPr>
            <a:xfrm rot="10800000" flipV="1">
              <a:off x="4782259" y="5671943"/>
              <a:ext cx="3349760" cy="86177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 anchor="t">
              <a:spAutoFit/>
            </a:bodyPr>
            <a:lstStyle/>
            <a:p>
              <a:pPr marL="5715" indent="-5715"/>
              <a:r>
                <a:rPr lang="en-US" sz="1200" u="sng">
                  <a:ea typeface="+mn-lt"/>
                  <a:cs typeface="+mn-lt"/>
                </a:rPr>
                <a:t>IEEE P1920.2 V2V for UAS </a:t>
              </a:r>
            </a:p>
            <a:p>
              <a:pPr marL="5715" indent="-5715"/>
              <a:r>
                <a:rPr lang="en-US" sz="1200">
                  <a:cs typeface="Arial"/>
                </a:rPr>
                <a:t>TCL V2V Results</a:t>
              </a:r>
            </a:p>
            <a:p>
              <a:pPr marL="5715" indent="-5715"/>
              <a:r>
                <a:rPr lang="en-US" sz="1200"/>
                <a:t>Conflict Management Model</a:t>
              </a:r>
              <a:endParaRPr lang="en-US" sz="1350">
                <a:cs typeface="Arial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6CA8F8-FDA1-1747-B3B9-8D497168337A}"/>
                </a:ext>
              </a:extLst>
            </p:cNvPr>
            <p:cNvSpPr txBox="1"/>
            <p:nvPr/>
          </p:nvSpPr>
          <p:spPr>
            <a:xfrm rot="10800000" flipV="1">
              <a:off x="8555538" y="2923145"/>
              <a:ext cx="3533373" cy="110799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 anchor="t">
              <a:spAutoFit/>
            </a:bodyPr>
            <a:lstStyle/>
            <a:p>
              <a:pPr marL="5715" indent="-5715"/>
              <a:r>
                <a:rPr lang="en-US" sz="1200" u="sng">
                  <a:ea typeface="+mn-lt"/>
                  <a:cs typeface="+mn-lt"/>
                </a:rPr>
                <a:t>CTIA UAS Working Group</a:t>
              </a:r>
            </a:p>
            <a:p>
              <a:pPr marL="5715" indent="-5715"/>
              <a:r>
                <a:rPr lang="en-US" sz="1200">
                  <a:cs typeface="Arial"/>
                </a:rPr>
                <a:t>TCL C&amp;N Results</a:t>
              </a:r>
            </a:p>
            <a:p>
              <a:pPr marL="5715" indent="-5715"/>
              <a:r>
                <a:rPr lang="en-US" sz="1200">
                  <a:cs typeface="Arial"/>
                </a:rPr>
                <a:t>UTM C&amp;N Model and Requirements 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327E6B2-F411-AF4B-8A78-E52D745F4D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8534" y="3436343"/>
              <a:ext cx="1410159" cy="2240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29A0B4-7D31-0D43-91D5-98FEB4FDA8D9}"/>
              </a:ext>
            </a:extLst>
          </p:cNvPr>
          <p:cNvGrpSpPr/>
          <p:nvPr/>
        </p:nvGrpSpPr>
        <p:grpSpPr>
          <a:xfrm>
            <a:off x="938951" y="539524"/>
            <a:ext cx="8075838" cy="4411480"/>
            <a:chOff x="1275224" y="774855"/>
            <a:chExt cx="10767784" cy="5881973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D2751D2-5A3D-1D4C-B459-0C9BD612BB0D}"/>
                </a:ext>
              </a:extLst>
            </p:cNvPr>
            <p:cNvCxnSpPr/>
            <p:nvPr/>
          </p:nvCxnSpPr>
          <p:spPr>
            <a:xfrm flipV="1">
              <a:off x="7410679" y="2371380"/>
              <a:ext cx="1079655" cy="59123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8659B4C-89FD-C743-B606-03EFD6073B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52094" y="4807944"/>
              <a:ext cx="1334876" cy="87767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D0A9374-6F40-3A4D-8082-7B5A4C78BF0E}"/>
                </a:ext>
              </a:extLst>
            </p:cNvPr>
            <p:cNvCxnSpPr>
              <a:cxnSpLocks/>
            </p:cNvCxnSpPr>
            <p:nvPr/>
          </p:nvCxnSpPr>
          <p:spPr>
            <a:xfrm>
              <a:off x="7878896" y="4890569"/>
              <a:ext cx="1345894" cy="7675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806C7DF-FEC6-CC43-B02E-1AC8FA28F651}"/>
                </a:ext>
              </a:extLst>
            </p:cNvPr>
            <p:cNvSpPr txBox="1"/>
            <p:nvPr/>
          </p:nvSpPr>
          <p:spPr>
            <a:xfrm rot="10800000" flipV="1">
              <a:off x="8518815" y="1990473"/>
              <a:ext cx="3524193" cy="8617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 anchor="t">
              <a:spAutoFit/>
            </a:bodyPr>
            <a:lstStyle/>
            <a:p>
              <a:pPr marL="5715" indent="-5715"/>
              <a:r>
                <a:rPr lang="en-US" sz="1200" u="sng">
                  <a:ea typeface="+mn-lt"/>
                  <a:cs typeface="+mn-lt"/>
                </a:rPr>
                <a:t>ASTM WK63418 UTM Services</a:t>
              </a:r>
            </a:p>
            <a:p>
              <a:pPr marL="5715" indent="-5715"/>
              <a:r>
                <a:rPr lang="en-US" sz="1200"/>
                <a:t>USS Specification</a:t>
              </a:r>
              <a:endParaRPr lang="en-US" sz="1200">
                <a:cs typeface="Arial"/>
              </a:endParaRPr>
            </a:p>
            <a:p>
              <a:pPr marL="5715" indent="-5715"/>
              <a:r>
                <a:rPr lang="en-US" sz="1200">
                  <a:cs typeface="Arial"/>
                </a:rPr>
                <a:t>Authorization &amp; Authentication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9AD5D3-7820-3249-A3A0-B354D1B1A2C2}"/>
                </a:ext>
              </a:extLst>
            </p:cNvPr>
            <p:cNvSpPr txBox="1"/>
            <p:nvPr/>
          </p:nvSpPr>
          <p:spPr>
            <a:xfrm rot="10800000" flipV="1">
              <a:off x="1275224" y="5548832"/>
              <a:ext cx="3092700" cy="11079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 anchor="t">
              <a:spAutoFit/>
            </a:bodyPr>
            <a:lstStyle/>
            <a:p>
              <a:pPr marL="5715" indent="-5715"/>
              <a:r>
                <a:rPr lang="en-US" sz="1200" u="sng">
                  <a:ea typeface="+mn-lt"/>
                  <a:cs typeface="+mn-lt"/>
                </a:rPr>
                <a:t>ASTM WK6540 UAS Remote ID</a:t>
              </a:r>
              <a:endParaRPr lang="en-US" sz="1350"/>
            </a:p>
            <a:p>
              <a:pPr marL="5715" indent="-5715"/>
              <a:r>
                <a:rPr lang="en-US" sz="1200"/>
                <a:t>TCL Remote ID Results</a:t>
              </a:r>
              <a:endParaRPr lang="en-US" sz="1350">
                <a:cs typeface="Arial"/>
              </a:endParaRPr>
            </a:p>
            <a:p>
              <a:pPr marL="5715" indent="-5715"/>
              <a:r>
                <a:rPr lang="en-US" sz="1200">
                  <a:ea typeface="+mn-lt"/>
                  <a:cs typeface="+mn-lt"/>
                </a:rPr>
                <a:t>Discovery Specification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DCB9DC2-40D7-D34E-B2AC-30178D07B164}"/>
                </a:ext>
              </a:extLst>
            </p:cNvPr>
            <p:cNvSpPr txBox="1"/>
            <p:nvPr/>
          </p:nvSpPr>
          <p:spPr>
            <a:xfrm rot="10800000" flipV="1">
              <a:off x="8527995" y="5671941"/>
              <a:ext cx="3395663" cy="8617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 anchor="t">
              <a:spAutoFit/>
            </a:bodyPr>
            <a:lstStyle/>
            <a:p>
              <a:pPr marL="5715" indent="-5715"/>
              <a:r>
                <a:rPr lang="en-US" sz="1200" u="sng">
                  <a:ea typeface="+mn-lt"/>
                  <a:cs typeface="+mn-lt"/>
                </a:rPr>
                <a:t>ASTM WK62669 Detect &amp; Avoid</a:t>
              </a:r>
            </a:p>
            <a:p>
              <a:pPr marL="5715" indent="-5715"/>
              <a:r>
                <a:rPr lang="en-US" sz="1200">
                  <a:ea typeface="+mn-lt"/>
                  <a:cs typeface="+mn-lt"/>
                </a:rPr>
                <a:t>TCL DAA Results</a:t>
              </a:r>
            </a:p>
            <a:p>
              <a:pPr marL="5715" indent="-5715"/>
              <a:r>
                <a:rPr lang="en-US" sz="1200">
                  <a:ea typeface="+mn-lt"/>
                  <a:cs typeface="+mn-lt"/>
                </a:rPr>
                <a:t> Conflict Management Model</a:t>
              </a:r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1F216F8-4312-D642-8CC9-7C270364BCDA}"/>
                </a:ext>
              </a:extLst>
            </p:cNvPr>
            <p:cNvSpPr txBox="1"/>
            <p:nvPr/>
          </p:nvSpPr>
          <p:spPr>
            <a:xfrm rot="10800000" flipV="1">
              <a:off x="8344379" y="774855"/>
              <a:ext cx="3698627" cy="11079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 anchor="t">
              <a:spAutoFit/>
            </a:bodyPr>
            <a:lstStyle/>
            <a:p>
              <a:pPr marL="5715" indent="-5715"/>
              <a:r>
                <a:rPr lang="en-US" sz="1200" u="sng">
                  <a:ea typeface="+mn-lt"/>
                  <a:cs typeface="+mn-lt"/>
                </a:rPr>
                <a:t>ASTM WK69690 Ground Surveillance</a:t>
              </a:r>
            </a:p>
            <a:p>
              <a:pPr marL="5715" indent="-5715"/>
              <a:r>
                <a:rPr lang="en-US" sz="1200">
                  <a:cs typeface="Arial"/>
                </a:rPr>
                <a:t>UTM Surveillance API</a:t>
              </a:r>
            </a:p>
            <a:p>
              <a:pPr marL="5715" indent="-5715"/>
              <a:r>
                <a:rPr lang="en-US" sz="1200">
                  <a:cs typeface="Arial"/>
                </a:rPr>
                <a:t>TCL DAA Results</a:t>
              </a:r>
            </a:p>
            <a:p>
              <a:pPr marL="5715" indent="-5715"/>
              <a:r>
                <a:rPr lang="en-US" sz="1200">
                  <a:cs typeface="Arial"/>
                </a:rPr>
                <a:t>Conflict Management Model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7F2B327-4EA1-0841-BE01-7A0531A5A0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52341" y="1333959"/>
              <a:ext cx="308474" cy="48107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C9B135-13E0-7B45-AE34-546BA85EBF77}"/>
              </a:ext>
            </a:extLst>
          </p:cNvPr>
          <p:cNvGrpSpPr/>
          <p:nvPr/>
        </p:nvGrpSpPr>
        <p:grpSpPr>
          <a:xfrm>
            <a:off x="364262" y="523434"/>
            <a:ext cx="8723077" cy="3144342"/>
            <a:chOff x="485682" y="697912"/>
            <a:chExt cx="11630769" cy="4192456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E64D24F-FBD3-F549-ACBE-DE0ECE4492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39657" y="2435644"/>
              <a:ext cx="95481" cy="32499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B34805B-882D-C945-83E4-79973D170695}"/>
                </a:ext>
              </a:extLst>
            </p:cNvPr>
            <p:cNvCxnSpPr>
              <a:cxnSpLocks/>
            </p:cNvCxnSpPr>
            <p:nvPr/>
          </p:nvCxnSpPr>
          <p:spPr>
            <a:xfrm>
              <a:off x="8181860" y="4220376"/>
              <a:ext cx="317654" cy="21666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9335195-1E71-214C-A403-1FCCF28B5347}"/>
                </a:ext>
              </a:extLst>
            </p:cNvPr>
            <p:cNvSpPr txBox="1"/>
            <p:nvPr/>
          </p:nvSpPr>
          <p:spPr>
            <a:xfrm rot="10800000" flipV="1">
              <a:off x="646589" y="697912"/>
              <a:ext cx="3625183" cy="233910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 anchor="t">
              <a:spAutoFit/>
            </a:bodyPr>
            <a:lstStyle/>
            <a:p>
              <a:pPr marL="5715" indent="-5715"/>
              <a:r>
                <a:rPr lang="en-US" sz="1200" u="sng" dirty="0">
                  <a:ea typeface="+mn-lt"/>
                  <a:cs typeface="+mn-lt"/>
                </a:rPr>
                <a:t>FAA UTM RTT</a:t>
              </a:r>
              <a:endParaRPr lang="en-US" sz="1350" dirty="0"/>
            </a:p>
            <a:p>
              <a:pPr marL="5715" indent="-5715"/>
              <a:r>
                <a:rPr lang="en-US" sz="1200" dirty="0"/>
                <a:t>FIMS Prototype</a:t>
              </a:r>
              <a:endParaRPr lang="en-US" sz="1200" dirty="0">
                <a:cs typeface="Arial"/>
              </a:endParaRPr>
            </a:p>
            <a:p>
              <a:pPr marL="5715" indent="-5715"/>
              <a:r>
                <a:rPr lang="en-US" sz="1200" dirty="0">
                  <a:cs typeface="Arial"/>
                </a:rPr>
                <a:t>USS Checkout Process</a:t>
              </a:r>
            </a:p>
            <a:p>
              <a:pPr marL="5715" indent="-5715"/>
              <a:r>
                <a:rPr lang="en-US" sz="1200" dirty="0">
                  <a:cs typeface="Arial"/>
                </a:rPr>
                <a:t>TCL 1-4 CONOPS and Use Cases</a:t>
              </a:r>
            </a:p>
            <a:p>
              <a:pPr marL="5715" indent="-5715"/>
              <a:r>
                <a:rPr lang="en-US" sz="1200" u="sng" dirty="0">
                  <a:cs typeface="Arial"/>
                </a:rPr>
                <a:t>International</a:t>
              </a:r>
            </a:p>
            <a:p>
              <a:pPr marL="5715" indent="-5715"/>
              <a:r>
                <a:rPr lang="en-US" sz="1200" dirty="0">
                  <a:cs typeface="Arial"/>
                </a:rPr>
                <a:t>UTM Annex for JARUS SORA</a:t>
              </a:r>
            </a:p>
            <a:p>
              <a:pPr marL="5715" indent="-5715"/>
              <a:r>
                <a:rPr lang="en-US" sz="1200" dirty="0">
                  <a:cs typeface="Arial"/>
                </a:rPr>
                <a:t>UTM Architecture for ICAO</a:t>
              </a:r>
            </a:p>
            <a:p>
              <a:pPr marL="5715" indent="-5715"/>
              <a:r>
                <a:rPr lang="en-US" sz="1200" dirty="0">
                  <a:cs typeface="Arial"/>
                </a:rPr>
                <a:t>C&amp;N Requirements for GUTMA/3GPP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65A891-F46F-B648-9545-381A3454ADEA}"/>
                </a:ext>
              </a:extLst>
            </p:cNvPr>
            <p:cNvSpPr txBox="1"/>
            <p:nvPr/>
          </p:nvSpPr>
          <p:spPr>
            <a:xfrm rot="10800000" flipV="1">
              <a:off x="8555536" y="4028593"/>
              <a:ext cx="3560915" cy="8617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 anchor="t">
              <a:spAutoFit/>
            </a:bodyPr>
            <a:lstStyle/>
            <a:p>
              <a:pPr marL="5715" indent="-5715"/>
              <a:r>
                <a:rPr lang="en-US" sz="1200" u="sng">
                  <a:ea typeface="+mn-lt"/>
                  <a:cs typeface="+mn-lt"/>
                </a:rPr>
                <a:t>Unmanned Aircraft Safety Team </a:t>
              </a:r>
              <a:endParaRPr lang="en-US" sz="1350">
                <a:cs typeface="Arial"/>
              </a:endParaRPr>
            </a:p>
            <a:p>
              <a:pPr marL="5715" indent="-5715"/>
              <a:r>
                <a:rPr lang="en-US" sz="1200">
                  <a:cs typeface="Arial"/>
                </a:rPr>
                <a:t>Off-Nominal Reporting</a:t>
              </a:r>
              <a:endParaRPr lang="en-US" sz="1350"/>
            </a:p>
            <a:p>
              <a:pPr marL="5715" indent="-5715"/>
              <a:r>
                <a:rPr lang="en-US" sz="1200">
                  <a:cs typeface="Arial"/>
                </a:rPr>
                <a:t>UTM Hazards Analysis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20B073D-14AF-5C41-BA50-CA2A53301537}"/>
                </a:ext>
              </a:extLst>
            </p:cNvPr>
            <p:cNvSpPr txBox="1"/>
            <p:nvPr/>
          </p:nvSpPr>
          <p:spPr>
            <a:xfrm rot="10800000" flipV="1">
              <a:off x="485682" y="4133343"/>
              <a:ext cx="3092700" cy="61555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 anchor="t">
              <a:spAutoFit/>
            </a:bodyPr>
            <a:lstStyle/>
            <a:p>
              <a:pPr marL="5715" indent="-5715"/>
              <a:r>
                <a:rPr lang="en-US" sz="1200" u="sng" dirty="0">
                  <a:ea typeface="+mn-lt"/>
                  <a:cs typeface="+mn-lt"/>
                </a:rPr>
                <a:t>DOD / DHS</a:t>
              </a:r>
              <a:endParaRPr lang="en-US" sz="1350" dirty="0"/>
            </a:p>
            <a:p>
              <a:pPr marL="5715" indent="-5715"/>
              <a:r>
                <a:rPr lang="en-US" sz="1200" dirty="0"/>
                <a:t>Federal USS Prototype</a:t>
              </a:r>
              <a:endParaRPr lang="en-US" sz="1200" dirty="0">
                <a:ea typeface="+mn-lt"/>
                <a:cs typeface="+mn-lt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01AB0C3-FADB-094F-A8C1-02FC3FA820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60284" y="3752160"/>
              <a:ext cx="2087697" cy="64815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2056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D70AB-1151-2843-979C-7FF375B3B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Impact of UTM</a:t>
            </a:r>
          </a:p>
        </p:txBody>
      </p:sp>
      <p:sp>
        <p:nvSpPr>
          <p:cNvPr id="3" name="Quad Arrow Callout 2">
            <a:extLst>
              <a:ext uri="{FF2B5EF4-FFF2-40B4-BE49-F238E27FC236}">
                <a16:creationId xmlns:a16="http://schemas.microsoft.com/office/drawing/2014/main" id="{82C58923-2F16-7048-9371-2A0BCE343C71}"/>
              </a:ext>
            </a:extLst>
          </p:cNvPr>
          <p:cNvSpPr/>
          <p:nvPr/>
        </p:nvSpPr>
        <p:spPr>
          <a:xfrm rot="18923653">
            <a:off x="3362220" y="1944634"/>
            <a:ext cx="1898506" cy="1471288"/>
          </a:xfrm>
          <a:prstGeom prst="quadArrowCallout">
            <a:avLst>
              <a:gd name="adj1" fmla="val 11464"/>
              <a:gd name="adj2" fmla="val 18515"/>
              <a:gd name="adj3" fmla="val 18515"/>
              <a:gd name="adj4" fmla="val 48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/>
              <a:t>NASA UTM Concept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C694BF-C11A-AC48-AA6F-8ABBF02F211E}"/>
              </a:ext>
            </a:extLst>
          </p:cNvPr>
          <p:cNvSpPr txBox="1"/>
          <p:nvPr/>
        </p:nvSpPr>
        <p:spPr>
          <a:xfrm>
            <a:off x="4862689" y="1106404"/>
            <a:ext cx="4281311" cy="6924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50" b="1"/>
              <a:t>ICAO </a:t>
            </a:r>
            <a:r>
              <a:rPr lang="en-US" sz="1200"/>
              <a:t>-  “UTM - A Common Framework with Core Principles”</a:t>
            </a:r>
          </a:p>
          <a:p>
            <a:r>
              <a:rPr lang="en-US" sz="1350" b="1"/>
              <a:t>JARUS</a:t>
            </a:r>
            <a:r>
              <a:rPr lang="en-US" sz="1200"/>
              <a:t> – ”SORA v2.0 Annex H- UTM Services”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7CE795-947C-2D48-A7EA-CD91D5434E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8547" y="1709819"/>
            <a:ext cx="2111873" cy="124355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A749224-5D8D-6C4C-8E5D-8C88D030DFAE}"/>
              </a:ext>
            </a:extLst>
          </p:cNvPr>
          <p:cNvSpPr/>
          <p:nvPr/>
        </p:nvSpPr>
        <p:spPr>
          <a:xfrm>
            <a:off x="818996" y="620705"/>
            <a:ext cx="7715403" cy="424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/>
              <a:t>UTM has directly influenced the regulation and policy, concepts and architectures, and standards across the world for implementing UAS traffic management</a:t>
            </a:r>
          </a:p>
        </p:txBody>
      </p:sp>
      <p:pic>
        <p:nvPicPr>
          <p:cNvPr id="8" name="Picture 2" descr="Unmanned Aircraft System (UAS) Traffic Management (UTM)">
            <a:extLst>
              <a:ext uri="{FF2B5EF4-FFF2-40B4-BE49-F238E27FC236}">
                <a16:creationId xmlns:a16="http://schemas.microsoft.com/office/drawing/2014/main" id="{D3ABEF80-AB0D-434E-AFF2-41F8700B4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878" y="1523595"/>
            <a:ext cx="1146172" cy="148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FE544-DCF9-BE42-B8F8-3851858AA4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7306" y="1523595"/>
            <a:ext cx="1032469" cy="14542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4FC60C-3740-2F4B-86D4-6CBB04D472AC}"/>
              </a:ext>
            </a:extLst>
          </p:cNvPr>
          <p:cNvSpPr txBox="1"/>
          <p:nvPr/>
        </p:nvSpPr>
        <p:spPr>
          <a:xfrm>
            <a:off x="82044" y="1028279"/>
            <a:ext cx="5022995" cy="4847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50" b="1"/>
              <a:t>FAA </a:t>
            </a:r>
            <a:r>
              <a:rPr lang="en-US" sz="1200"/>
              <a:t>-  “UTM </a:t>
            </a:r>
            <a:r>
              <a:rPr lang="en-US" sz="1200" err="1"/>
              <a:t>Conops</a:t>
            </a:r>
            <a:r>
              <a:rPr lang="en-US" sz="1200"/>
              <a:t> v2.0”</a:t>
            </a:r>
          </a:p>
          <a:p>
            <a:r>
              <a:rPr lang="en-US" sz="1200" b="1"/>
              <a:t>EASA</a:t>
            </a:r>
            <a:r>
              <a:rPr lang="en-US" sz="1200"/>
              <a:t> – ”High Level regulatory framework for the U-space”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E443B5-F481-F04F-9F7E-FC0AB77CAC51}"/>
              </a:ext>
            </a:extLst>
          </p:cNvPr>
          <p:cNvSpPr txBox="1"/>
          <p:nvPr/>
        </p:nvSpPr>
        <p:spPr>
          <a:xfrm>
            <a:off x="68136" y="3050129"/>
            <a:ext cx="3660418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50" b="1"/>
              <a:t>GUTMA </a:t>
            </a:r>
            <a:r>
              <a:rPr lang="en-US" sz="1200"/>
              <a:t>-  “Map of Global UTM Implementations”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62D1768C-0510-CA46-B0F7-CB28ECD6ED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r:link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40"/>
          <a:stretch>
            <a:fillRect/>
          </a:stretch>
        </p:blipFill>
        <p:spPr bwMode="auto">
          <a:xfrm>
            <a:off x="244452" y="3382861"/>
            <a:ext cx="3171876" cy="151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570845C-8482-8447-8CCC-CCFA75A74954}"/>
              </a:ext>
            </a:extLst>
          </p:cNvPr>
          <p:cNvSpPr txBox="1"/>
          <p:nvPr/>
        </p:nvSpPr>
        <p:spPr>
          <a:xfrm>
            <a:off x="4758081" y="3047763"/>
            <a:ext cx="4489871" cy="6924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50" b="1"/>
              <a:t>ASTM  </a:t>
            </a:r>
            <a:r>
              <a:rPr lang="en-US" sz="1200"/>
              <a:t>-  “New Specification for Service provided under UAS Traffic Management"</a:t>
            </a:r>
          </a:p>
          <a:p>
            <a:r>
              <a:rPr lang="en-US" sz="1350" b="1"/>
              <a:t>ISO</a:t>
            </a:r>
            <a:r>
              <a:rPr lang="en-US" sz="1200"/>
              <a:t> – ” Requirements for UTM services and service providers”</a:t>
            </a:r>
          </a:p>
        </p:txBody>
      </p:sp>
      <p:pic>
        <p:nvPicPr>
          <p:cNvPr id="15" name="Picture 6" descr="DAC gives FAA recommendations on remote drone ID equipage and incentives -  Unmanned airspace">
            <a:extLst>
              <a:ext uri="{FF2B5EF4-FFF2-40B4-BE49-F238E27FC236}">
                <a16:creationId xmlns:a16="http://schemas.microsoft.com/office/drawing/2014/main" id="{38400A89-32E4-0F48-B362-E3B17C9F49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49286" y="3687930"/>
            <a:ext cx="2232830" cy="121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188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9A44D-3336-3B48-96B2-6BC037F2F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21" y="94944"/>
            <a:ext cx="8229600" cy="453629"/>
          </a:xfrm>
        </p:spPr>
        <p:txBody>
          <a:bodyPr/>
          <a:lstStyle/>
          <a:p>
            <a:r>
              <a:rPr lang="en-US" dirty="0"/>
              <a:t>UTM Project Ends but UTM Construct Continues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EDBDF864-9E9B-4240-BE3A-6B6408786E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4237402"/>
              </p:ext>
            </p:extLst>
          </p:nvPr>
        </p:nvGraphicFramePr>
        <p:xfrm>
          <a:off x="304800" y="546739"/>
          <a:ext cx="8534400" cy="3795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C134AFE-109B-1144-963C-9D157524CDA0}"/>
              </a:ext>
            </a:extLst>
          </p:cNvPr>
          <p:cNvSpPr txBox="1"/>
          <p:nvPr/>
        </p:nvSpPr>
        <p:spPr>
          <a:xfrm>
            <a:off x="4026310" y="876366"/>
            <a:ext cx="34289" cy="270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342900" hangingPunct="0">
              <a:lnSpc>
                <a:spcPct val="80000"/>
              </a:lnSpc>
              <a:spcBef>
                <a:spcPts val="450"/>
              </a:spcBef>
            </a:pPr>
            <a:endParaRPr lang="en-US" sz="1050">
              <a:solidFill>
                <a:srgbClr val="333333"/>
              </a:solidFill>
              <a:sym typeface="Helvetica Neue Thin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A94771-A02F-9944-BBBB-6BB71EE06863}"/>
              </a:ext>
            </a:extLst>
          </p:cNvPr>
          <p:cNvSpPr txBox="1"/>
          <p:nvPr/>
        </p:nvSpPr>
        <p:spPr>
          <a:xfrm>
            <a:off x="3947674" y="683148"/>
            <a:ext cx="3936590" cy="11798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defTabSz="342900" hangingPunct="0">
              <a:spcBef>
                <a:spcPts val="450"/>
              </a:spcBef>
            </a:pPr>
            <a:r>
              <a:rPr lang="en-US" sz="1350" dirty="0">
                <a:solidFill>
                  <a:srgbClr val="333333"/>
                </a:solidFill>
                <a:sym typeface="Helvetica Neue Thin"/>
              </a:rPr>
              <a:t>Adapt the UTM construct and apply lessons learned to mature the concept of operations for managing Urban Air Mobility (UAM) traffic and enabling cooperative operations in Upper Class E airspace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849FBD-E5B8-0B41-AC40-F03FBE973541}"/>
              </a:ext>
            </a:extLst>
          </p:cNvPr>
          <p:cNvSpPr txBox="1"/>
          <p:nvPr/>
        </p:nvSpPr>
        <p:spPr>
          <a:xfrm>
            <a:off x="3962828" y="1862598"/>
            <a:ext cx="3333136" cy="7643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defTabSz="342900" hangingPunct="0">
              <a:spcBef>
                <a:spcPts val="450"/>
              </a:spcBef>
            </a:pPr>
            <a:r>
              <a:rPr lang="en-US" sz="1350" dirty="0">
                <a:solidFill>
                  <a:srgbClr val="333333"/>
                </a:solidFill>
                <a:sym typeface="Helvetica Neue Thin"/>
              </a:rPr>
              <a:t>Expand the UTM architecture for testing in National Campaign and performing High-Density UAM operations in R&amp;D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DD9623-6628-D843-B202-2FAB95CD0E8A}"/>
              </a:ext>
            </a:extLst>
          </p:cNvPr>
          <p:cNvSpPr txBox="1"/>
          <p:nvPr/>
        </p:nvSpPr>
        <p:spPr>
          <a:xfrm>
            <a:off x="3962828" y="2730685"/>
            <a:ext cx="3478060" cy="7643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defTabSz="342900" hangingPunct="0">
              <a:spcBef>
                <a:spcPts val="450"/>
              </a:spcBef>
            </a:pPr>
            <a:r>
              <a:rPr lang="en-US" sz="1350" dirty="0">
                <a:solidFill>
                  <a:srgbClr val="333333"/>
                </a:solidFill>
                <a:sym typeface="Helvetica Neue Thin"/>
              </a:rPr>
              <a:t>Extend the UTM code base for managing government agency operations with an emphasis on security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9CD8CC-FCBB-4142-904F-31312B3381F2}"/>
              </a:ext>
            </a:extLst>
          </p:cNvPr>
          <p:cNvSpPr txBox="1"/>
          <p:nvPr/>
        </p:nvSpPr>
        <p:spPr>
          <a:xfrm>
            <a:off x="3962828" y="3601314"/>
            <a:ext cx="3333136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defTabSz="342900" hangingPunct="0">
              <a:spcBef>
                <a:spcPts val="450"/>
              </a:spcBef>
            </a:pPr>
            <a:r>
              <a:rPr lang="en-US" sz="1350" dirty="0">
                <a:solidFill>
                  <a:srgbClr val="333333"/>
                </a:solidFill>
                <a:sym typeface="Helvetica Neue Thin"/>
              </a:rPr>
              <a:t>FAA uses FIMS part of code base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B8E5224-D4DA-004C-935C-F4C1475E40D2}"/>
              </a:ext>
            </a:extLst>
          </p:cNvPr>
          <p:cNvCxnSpPr>
            <a:cxnSpLocks/>
          </p:cNvCxnSpPr>
          <p:nvPr/>
        </p:nvCxnSpPr>
        <p:spPr>
          <a:xfrm flipV="1">
            <a:off x="1859146" y="1273053"/>
            <a:ext cx="1089150" cy="1126963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60DCF24-FB27-434C-808E-8E62A2C7A74F}"/>
              </a:ext>
            </a:extLst>
          </p:cNvPr>
          <p:cNvCxnSpPr>
            <a:cxnSpLocks/>
          </p:cNvCxnSpPr>
          <p:nvPr/>
        </p:nvCxnSpPr>
        <p:spPr>
          <a:xfrm flipV="1">
            <a:off x="1876719" y="2183424"/>
            <a:ext cx="1078992" cy="216592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E259DE6-6933-3B4C-B930-E1DBECA1898E}"/>
              </a:ext>
            </a:extLst>
          </p:cNvPr>
          <p:cNvCxnSpPr>
            <a:cxnSpLocks/>
          </p:cNvCxnSpPr>
          <p:nvPr/>
        </p:nvCxnSpPr>
        <p:spPr>
          <a:xfrm>
            <a:off x="1845861" y="2389695"/>
            <a:ext cx="1102435" cy="686383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610099A-92CC-744A-AF4E-AC5F8819969F}"/>
              </a:ext>
            </a:extLst>
          </p:cNvPr>
          <p:cNvSpPr/>
          <p:nvPr/>
        </p:nvSpPr>
        <p:spPr>
          <a:xfrm>
            <a:off x="176983" y="4470655"/>
            <a:ext cx="8868082" cy="332006"/>
          </a:xfrm>
          <a:prstGeom prst="roundRect">
            <a:avLst/>
          </a:prstGeom>
          <a:solidFill>
            <a:srgbClr val="3484C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 defTabSz="342900" hangingPunct="0">
              <a:lnSpc>
                <a:spcPct val="80000"/>
              </a:lnSpc>
              <a:spcBef>
                <a:spcPts val="900"/>
              </a:spcBef>
            </a:pPr>
            <a:r>
              <a:rPr lang="en-US" sz="1500">
                <a:solidFill>
                  <a:schemeClr val="bg1"/>
                </a:solidFill>
                <a:sym typeface="Helvetica Neue Thin"/>
              </a:rPr>
              <a:t>The UTM concept has been very successful in evolving to new applications and spring boarding projects 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6FA23C08-17FE-4544-AD7E-5CF3EC0E545F}"/>
              </a:ext>
            </a:extLst>
          </p:cNvPr>
          <p:cNvSpPr/>
          <p:nvPr/>
        </p:nvSpPr>
        <p:spPr>
          <a:xfrm>
            <a:off x="2948296" y="1985317"/>
            <a:ext cx="879764" cy="396213"/>
          </a:xfrm>
          <a:prstGeom prst="rect">
            <a:avLst/>
          </a:prstGeom>
          <a:solidFill>
            <a:srgbClr val="F7964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AAM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089ACA7-EAD7-574D-BB83-B2A6B6E7974E}"/>
              </a:ext>
            </a:extLst>
          </p:cNvPr>
          <p:cNvCxnSpPr>
            <a:cxnSpLocks/>
          </p:cNvCxnSpPr>
          <p:nvPr/>
        </p:nvCxnSpPr>
        <p:spPr>
          <a:xfrm>
            <a:off x="1872507" y="2418502"/>
            <a:ext cx="1075789" cy="1569606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259077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AB996-98D4-714E-BBB5-2CE54386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UTM Journey from 2015 to 2020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590FE1-B0FF-C84D-AEEB-DE5607E30A9E}"/>
              </a:ext>
            </a:extLst>
          </p:cNvPr>
          <p:cNvSpPr/>
          <p:nvPr/>
        </p:nvSpPr>
        <p:spPr>
          <a:xfrm>
            <a:off x="602274" y="650240"/>
            <a:ext cx="8229600" cy="4161177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Google Shape;652;p58">
            <a:extLst>
              <a:ext uri="{FF2B5EF4-FFF2-40B4-BE49-F238E27FC236}">
                <a16:creationId xmlns:a16="http://schemas.microsoft.com/office/drawing/2014/main" id="{9FEE401E-8FC8-8947-B507-C4CE44932C97}"/>
              </a:ext>
            </a:extLst>
          </p:cNvPr>
          <p:cNvSpPr txBox="1">
            <a:spLocks/>
          </p:cNvSpPr>
          <p:nvPr/>
        </p:nvSpPr>
        <p:spPr bwMode="auto">
          <a:xfrm>
            <a:off x="764307" y="823759"/>
            <a:ext cx="7886700" cy="404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250" indent="-342900">
              <a:spcBef>
                <a:spcPts val="0"/>
              </a:spcBef>
              <a:buSzPts val="2800"/>
              <a:buFont typeface="Wingdings" panose="05000000000000000000" pitchFamily="2" charset="2"/>
              <a:buChar char="Ø"/>
            </a:pPr>
            <a:r>
              <a:rPr lang="en-US" sz="1500" i="1" dirty="0">
                <a:solidFill>
                  <a:schemeClr val="bg1"/>
                </a:solidFill>
              </a:rPr>
              <a:t>In 2015, the small UAS industry was just beginning to accelerate with no clear concept of how this new traffic would be safely managed</a:t>
            </a:r>
          </a:p>
          <a:p>
            <a:pPr marL="133350" indent="0">
              <a:spcBef>
                <a:spcPts val="0"/>
              </a:spcBef>
              <a:buSzPts val="2800"/>
              <a:buFont typeface="Arial" charset="0"/>
              <a:buNone/>
            </a:pPr>
            <a:endParaRPr lang="en-US" sz="1350" i="1" dirty="0">
              <a:solidFill>
                <a:schemeClr val="bg1"/>
              </a:solidFill>
            </a:endParaRPr>
          </a:p>
          <a:p>
            <a:pPr marL="476250" indent="-342900">
              <a:spcBef>
                <a:spcPts val="0"/>
              </a:spcBef>
              <a:buSzPts val="2800"/>
              <a:buFont typeface="Wingdings" panose="05000000000000000000" pitchFamily="2" charset="2"/>
              <a:buChar char="Ø"/>
            </a:pPr>
            <a:r>
              <a:rPr lang="en-US" sz="1500" i="1" dirty="0">
                <a:solidFill>
                  <a:schemeClr val="bg1"/>
                </a:solidFill>
              </a:rPr>
              <a:t>Through partnerships with FAA, industry, and academia, a concept was created and UTM was developed to meet stakeholder’s needs</a:t>
            </a:r>
          </a:p>
          <a:p>
            <a:pPr marL="133350" indent="0">
              <a:spcBef>
                <a:spcPts val="0"/>
              </a:spcBef>
              <a:buSzPts val="2800"/>
              <a:buFont typeface="Arial" charset="0"/>
              <a:buNone/>
            </a:pPr>
            <a:endParaRPr lang="en-US" sz="1350" i="1" dirty="0">
              <a:solidFill>
                <a:schemeClr val="bg1"/>
              </a:solidFill>
            </a:endParaRPr>
          </a:p>
          <a:p>
            <a:pPr marL="476250" indent="-342900">
              <a:spcBef>
                <a:spcPts val="0"/>
              </a:spcBef>
              <a:buSzPts val="2800"/>
              <a:buFont typeface="Wingdings" panose="05000000000000000000" pitchFamily="2" charset="2"/>
              <a:buChar char="Ø"/>
            </a:pPr>
            <a:r>
              <a:rPr lang="en-US" sz="1500" i="1" dirty="0">
                <a:solidFill>
                  <a:schemeClr val="bg1"/>
                </a:solidFill>
              </a:rPr>
              <a:t>A prototype UTM system of federated services was tested through a series of increasingly complex events in realistic environments to prove the concept</a:t>
            </a:r>
          </a:p>
          <a:p>
            <a:pPr marL="133350" indent="0">
              <a:spcBef>
                <a:spcPts val="0"/>
              </a:spcBef>
              <a:buSzPts val="2800"/>
              <a:buFont typeface="Arial" charset="0"/>
              <a:buNone/>
            </a:pPr>
            <a:endParaRPr lang="en-US" sz="1350" i="1" dirty="0">
              <a:solidFill>
                <a:schemeClr val="bg1"/>
              </a:solidFill>
            </a:endParaRPr>
          </a:p>
          <a:p>
            <a:pPr marL="476250" indent="-342900">
              <a:spcBef>
                <a:spcPts val="0"/>
              </a:spcBef>
              <a:buSzPts val="2800"/>
              <a:buFont typeface="Wingdings" panose="05000000000000000000" pitchFamily="2" charset="2"/>
              <a:buChar char="Ø"/>
            </a:pPr>
            <a:r>
              <a:rPr lang="en-US" sz="1500" i="1" dirty="0">
                <a:solidFill>
                  <a:schemeClr val="bg1"/>
                </a:solidFill>
              </a:rPr>
              <a:t>Industry has created business models around providing UTM services and is taking leadership in standards development </a:t>
            </a:r>
          </a:p>
          <a:p>
            <a:pPr marL="133350" indent="0">
              <a:spcBef>
                <a:spcPts val="0"/>
              </a:spcBef>
              <a:buSzPts val="2800"/>
              <a:buFont typeface="Arial" charset="0"/>
              <a:buNone/>
            </a:pPr>
            <a:endParaRPr lang="en-US" sz="1350" i="1" dirty="0">
              <a:solidFill>
                <a:schemeClr val="bg1"/>
              </a:solidFill>
            </a:endParaRPr>
          </a:p>
          <a:p>
            <a:pPr marL="476250" indent="-342900">
              <a:spcBef>
                <a:spcPts val="0"/>
              </a:spcBef>
              <a:buSzPts val="2800"/>
              <a:buFont typeface="Wingdings" panose="05000000000000000000" pitchFamily="2" charset="2"/>
              <a:buChar char="Ø"/>
            </a:pPr>
            <a:r>
              <a:rPr lang="en-US" sz="1500" i="1" dirty="0">
                <a:solidFill>
                  <a:schemeClr val="bg1"/>
                </a:solidFill>
              </a:rPr>
              <a:t>The FAA is embarking on the UTM implementation program that will unleash, in a disciplined way, a multi-billion-dollar industry</a:t>
            </a:r>
          </a:p>
          <a:p>
            <a:pPr marL="133350" indent="0">
              <a:spcBef>
                <a:spcPts val="0"/>
              </a:spcBef>
              <a:buSzPts val="2800"/>
              <a:buFont typeface="Arial" charset="0"/>
              <a:buNone/>
            </a:pPr>
            <a:endParaRPr lang="en-US" sz="1350" i="1" dirty="0">
              <a:solidFill>
                <a:schemeClr val="bg1"/>
              </a:solidFill>
            </a:endParaRPr>
          </a:p>
          <a:p>
            <a:pPr marL="476250" indent="-342900">
              <a:spcBef>
                <a:spcPts val="0"/>
              </a:spcBef>
              <a:buSzPts val="2800"/>
              <a:buFont typeface="Wingdings" panose="05000000000000000000" pitchFamily="2" charset="2"/>
              <a:buChar char="Ø"/>
            </a:pPr>
            <a:r>
              <a:rPr lang="en-US" sz="1500" i="1" dirty="0">
                <a:solidFill>
                  <a:schemeClr val="bg1"/>
                </a:solidFill>
              </a:rPr>
              <a:t>Now in 2020, the UTM concept is the springboard for managing UAS in all airspace domains and will influence the future NAS transformation</a:t>
            </a:r>
          </a:p>
          <a:p>
            <a:pPr marL="133350" indent="0">
              <a:spcBef>
                <a:spcPts val="0"/>
              </a:spcBef>
              <a:buSzPts val="2800"/>
              <a:buFont typeface="Arial" charset="0"/>
              <a:buNone/>
            </a:pPr>
            <a:endParaRPr lang="en-US" sz="750" i="1" dirty="0"/>
          </a:p>
        </p:txBody>
      </p:sp>
    </p:spTree>
    <p:extLst>
      <p:ext uri="{BB962C8B-B14F-4D97-AF65-F5344CB8AC3E}">
        <p14:creationId xmlns:p14="http://schemas.microsoft.com/office/powerpoint/2010/main" val="3733834575"/>
      </p:ext>
    </p:extLst>
  </p:cSld>
  <p:clrMapOvr>
    <a:masterClrMapping/>
  </p:clrMapOvr>
</p:sld>
</file>

<file path=ppt/theme/theme1.xml><?xml version="1.0" encoding="utf-8"?>
<a:theme xmlns:a="http://schemas.openxmlformats.org/drawingml/2006/main" name="2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_UAM" id="{D0F915FD-BD66-1246-86AD-0B28E5FF3638}" vid="{EC954705-109C-5649-B652-F7C9DFD693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F3A04849A8E74EA9E0A1915C4C0031" ma:contentTypeVersion="5" ma:contentTypeDescription="Create a new document." ma:contentTypeScope="" ma:versionID="4a8ff9b132ce2f23d31e7e3b92bd1574">
  <xsd:schema xmlns:xsd="http://www.w3.org/2001/XMLSchema" xmlns:xs="http://www.w3.org/2001/XMLSchema" xmlns:p="http://schemas.microsoft.com/office/2006/metadata/properties" xmlns:ns2="b6f5441c-fdfb-4508-b47b-53136f66cf09" targetNamespace="http://schemas.microsoft.com/office/2006/metadata/properties" ma:root="true" ma:fieldsID="324e1f904c99c422808d0d4175e5f019" ns2:_="">
    <xsd:import namespace="b6f5441c-fdfb-4508-b47b-53136f66cf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f5441c-fdfb-4508-b47b-53136f66cf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A13BCC-AF0B-403D-90A4-10685D7FACBA}">
  <ds:schemaRefs>
    <ds:schemaRef ds:uri="b6f5441c-fdfb-4508-b47b-53136f66cf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08F0561-EA88-435D-8F0C-2E70FDE84D65}">
  <ds:schemaRefs>
    <ds:schemaRef ds:uri="b6f5441c-fdfb-4508-b47b-53136f66cf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6DF29B-0AC2-4EB7-8DF8-39D07FE675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1679</Words>
  <Application>Microsoft Office PowerPoint</Application>
  <PresentationFormat>On-screen Show (16:9)</PresentationFormat>
  <Paragraphs>306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Bree Serif</vt:lpstr>
      <vt:lpstr>Calibri</vt:lpstr>
      <vt:lpstr>Cavolini</vt:lpstr>
      <vt:lpstr>Century</vt:lpstr>
      <vt:lpstr>Helvetica</vt:lpstr>
      <vt:lpstr>Helvetica Neue</vt:lpstr>
      <vt:lpstr>Helvetica Neue Light</vt:lpstr>
      <vt:lpstr>System Font Regular</vt:lpstr>
      <vt:lpstr>Wingdings</vt:lpstr>
      <vt:lpstr>2_nasa_asp_presentation</vt:lpstr>
      <vt:lpstr>PowerPoint Presentation</vt:lpstr>
      <vt:lpstr>UTM Vision, Goals and Objectives</vt:lpstr>
      <vt:lpstr>What is UTM?</vt:lpstr>
      <vt:lpstr>UTM Support of Agency Strategic Goals and Critical Commitment</vt:lpstr>
      <vt:lpstr>UTM Activity Areas</vt:lpstr>
      <vt:lpstr>PowerPoint Presentation</vt:lpstr>
      <vt:lpstr>PowerPoint Presentation</vt:lpstr>
      <vt:lpstr>PowerPoint Presentation</vt:lpstr>
      <vt:lpstr>PowerPoint Presentation</vt:lpstr>
      <vt:lpstr>UTM Progression: Technical Capability Levels (TCL)</vt:lpstr>
      <vt:lpstr>PowerPoint Presentation</vt:lpstr>
      <vt:lpstr>UTM Partnership</vt:lpstr>
      <vt:lpstr>Acceptance of TCLs and UTM</vt:lpstr>
      <vt:lpstr>How the Project met the Critical Commitment</vt:lpstr>
      <vt:lpstr>UTM Influence</vt:lpstr>
      <vt:lpstr>International Impact of UTM</vt:lpstr>
      <vt:lpstr>UTM Project Ends but UTM Construct Continues</vt:lpstr>
      <vt:lpstr>The UTM Journey from 2015 to 2020</vt:lpstr>
    </vt:vector>
  </TitlesOfParts>
  <Manager/>
  <Company>Microsoft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Contents</dc:title>
  <dc:subject/>
  <dc:creator>rrosen</dc:creator>
  <cp:keywords/>
  <dc:description/>
  <cp:lastModifiedBy>Izzi, Rina (LARC-B704)[LAMPS 2]</cp:lastModifiedBy>
  <cp:revision>12</cp:revision>
  <cp:lastPrinted>2020-07-12T20:54:21Z</cp:lastPrinted>
  <dcterms:created xsi:type="dcterms:W3CDTF">2015-10-26T12:44:38Z</dcterms:created>
  <dcterms:modified xsi:type="dcterms:W3CDTF">2021-02-23T15:09:14Z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0x010100FAF3A04849A8E74EA9E0A1915C4C0031</vt:lpwstr>
  </property>
</Properties>
</file>