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notesMasterIdLst>
    <p:notesMasterId r:id="rId22"/>
  </p:notesMasterIdLst>
  <p:sldIdLst>
    <p:sldId id="256" r:id="rId4"/>
    <p:sldId id="258" r:id="rId5"/>
    <p:sldId id="257" r:id="rId6"/>
    <p:sldId id="259" r:id="rId7"/>
    <p:sldId id="260" r:id="rId8"/>
    <p:sldId id="261" r:id="rId9"/>
    <p:sldId id="262" r:id="rId10"/>
    <p:sldId id="274" r:id="rId11"/>
    <p:sldId id="264" r:id="rId12"/>
    <p:sldId id="269" r:id="rId13"/>
    <p:sldId id="270" r:id="rId14"/>
    <p:sldId id="271" r:id="rId15"/>
    <p:sldId id="272" r:id="rId16"/>
    <p:sldId id="265" r:id="rId17"/>
    <p:sldId id="266" r:id="rId18"/>
    <p:sldId id="273" r:id="rId19"/>
    <p:sldId id="533" r:id="rId20"/>
    <p:sldId id="54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59"/>
    <p:restoredTop sz="94557"/>
  </p:normalViewPr>
  <p:slideViewPr>
    <p:cSldViewPr snapToGrid="0" snapToObjects="1">
      <p:cViewPr varScale="1">
        <p:scale>
          <a:sx n="105" d="100"/>
          <a:sy n="105" d="100"/>
        </p:scale>
        <p:origin x="640" y="184"/>
      </p:cViewPr>
      <p:guideLst/>
    </p:cSldViewPr>
  </p:slideViewPr>
  <p:notesTextViewPr>
    <p:cViewPr>
      <p:scale>
        <a:sx n="1" d="1"/>
        <a:sy n="1" d="1"/>
      </p:scale>
      <p:origin x="0" y="0"/>
    </p:cViewPr>
  </p:notesTextViewPr>
  <p:notesViewPr>
    <p:cSldViewPr snapToGrid="0" snapToObjects="1">
      <p:cViewPr varScale="1">
        <p:scale>
          <a:sx n="121" d="100"/>
          <a:sy n="121" d="100"/>
        </p:scale>
        <p:origin x="5072"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5" name="PlaceHolder 1"/>
          <p:cNvSpPr>
            <a:spLocks noGrp="1"/>
          </p:cNvSpPr>
          <p:nvPr>
            <p:ph type="body"/>
          </p:nvPr>
        </p:nvSpPr>
        <p:spPr>
          <a:xfrm>
            <a:off x="777240" y="4777560"/>
            <a:ext cx="6217560" cy="4525920"/>
          </a:xfrm>
          <a:prstGeom prst="rect">
            <a:avLst/>
          </a:prstGeom>
        </p:spPr>
        <p:txBody>
          <a:bodyPr lIns="0" tIns="0" rIns="0" bIns="0"/>
          <a:lstStyle/>
          <a:p>
            <a:r>
              <a:rPr lang="en-US" sz="2000" b="0" strike="noStrike" spc="-1">
                <a:solidFill>
                  <a:srgbClr val="000000"/>
                </a:solidFill>
                <a:uFill>
                  <a:solidFill>
                    <a:srgbClr val="FFFFFF"/>
                  </a:solidFill>
                </a:uFill>
                <a:latin typeface="Arial"/>
              </a:rPr>
              <a:t>Click to edit the notes format</a:t>
            </a:r>
          </a:p>
        </p:txBody>
      </p:sp>
      <p:sp>
        <p:nvSpPr>
          <p:cNvPr id="136" name="PlaceHolder 2"/>
          <p:cNvSpPr>
            <a:spLocks noGrp="1"/>
          </p:cNvSpPr>
          <p:nvPr>
            <p:ph type="hdr"/>
          </p:nvPr>
        </p:nvSpPr>
        <p:spPr>
          <a:xfrm>
            <a:off x="0" y="0"/>
            <a:ext cx="3372840" cy="502560"/>
          </a:xfrm>
          <a:prstGeom prst="rect">
            <a:avLst/>
          </a:prstGeom>
        </p:spPr>
        <p:txBody>
          <a:bodyPr lIns="0" tIns="0" rIns="0" bIns="0"/>
          <a:lstStyle/>
          <a:p>
            <a:r>
              <a:rPr lang="en-US" sz="1400" b="0" strike="noStrike" spc="-1">
                <a:solidFill>
                  <a:srgbClr val="000000"/>
                </a:solidFill>
                <a:uFill>
                  <a:solidFill>
                    <a:srgbClr val="FFFFFF"/>
                  </a:solidFill>
                </a:uFill>
                <a:latin typeface="Times New Roman"/>
              </a:rPr>
              <a:t>&lt;header&gt;</a:t>
            </a:r>
          </a:p>
        </p:txBody>
      </p:sp>
      <p:sp>
        <p:nvSpPr>
          <p:cNvPr id="137" name="PlaceHolder 3"/>
          <p:cNvSpPr>
            <a:spLocks noGrp="1"/>
          </p:cNvSpPr>
          <p:nvPr>
            <p:ph type="dt"/>
          </p:nvPr>
        </p:nvSpPr>
        <p:spPr>
          <a:xfrm>
            <a:off x="4399200" y="0"/>
            <a:ext cx="3372840" cy="502560"/>
          </a:xfrm>
          <a:prstGeom prst="rect">
            <a:avLst/>
          </a:prstGeom>
        </p:spPr>
        <p:txBody>
          <a:bodyPr lIns="0" tIns="0" rIns="0" bIns="0"/>
          <a:lstStyle/>
          <a:p>
            <a:pPr algn="r"/>
            <a:r>
              <a:rPr lang="en-US" sz="1400" b="0" strike="noStrike" spc="-1">
                <a:solidFill>
                  <a:srgbClr val="000000"/>
                </a:solidFill>
                <a:uFill>
                  <a:solidFill>
                    <a:srgbClr val="FFFFFF"/>
                  </a:solidFill>
                </a:uFill>
                <a:latin typeface="Times New Roman"/>
              </a:rPr>
              <a:t>&lt;date/time&gt;</a:t>
            </a:r>
          </a:p>
        </p:txBody>
      </p:sp>
      <p:sp>
        <p:nvSpPr>
          <p:cNvPr id="138" name="PlaceHolder 4"/>
          <p:cNvSpPr>
            <a:spLocks noGrp="1"/>
          </p:cNvSpPr>
          <p:nvPr>
            <p:ph type="ftr"/>
          </p:nvPr>
        </p:nvSpPr>
        <p:spPr>
          <a:xfrm>
            <a:off x="0" y="9555480"/>
            <a:ext cx="3372840" cy="502560"/>
          </a:xfrm>
          <a:prstGeom prst="rect">
            <a:avLst/>
          </a:prstGeom>
        </p:spPr>
        <p:txBody>
          <a:bodyPr lIns="0" tIns="0" rIns="0" bIns="0" anchor="b"/>
          <a:lstStyle/>
          <a:p>
            <a:r>
              <a:rPr lang="en-US" sz="1400" b="0" strike="noStrike" spc="-1">
                <a:solidFill>
                  <a:srgbClr val="000000"/>
                </a:solidFill>
                <a:uFill>
                  <a:solidFill>
                    <a:srgbClr val="FFFFFF"/>
                  </a:solidFill>
                </a:uFill>
                <a:latin typeface="Times New Roman"/>
              </a:rPr>
              <a:t>&lt;footer&gt;</a:t>
            </a:r>
          </a:p>
        </p:txBody>
      </p:sp>
      <p:sp>
        <p:nvSpPr>
          <p:cNvPr id="139" name="PlaceHolder 5"/>
          <p:cNvSpPr>
            <a:spLocks noGrp="1"/>
          </p:cNvSpPr>
          <p:nvPr>
            <p:ph type="sldNum"/>
          </p:nvPr>
        </p:nvSpPr>
        <p:spPr>
          <a:xfrm>
            <a:off x="4399200" y="9555480"/>
            <a:ext cx="3372840" cy="502560"/>
          </a:xfrm>
          <a:prstGeom prst="rect">
            <a:avLst/>
          </a:prstGeom>
        </p:spPr>
        <p:txBody>
          <a:bodyPr lIns="0" tIns="0" rIns="0" bIns="0" anchor="b"/>
          <a:lstStyle/>
          <a:p>
            <a:pPr algn="r"/>
            <a:fld id="{F20A6070-9AC1-46C1-8129-9A2D0C77E7A2}" type="slidenum">
              <a:rPr lang="en-US" sz="1400" b="0" strike="noStrike" spc="-1">
                <a:solidFill>
                  <a:srgbClr val="000000"/>
                </a:solidFill>
                <a:uFill>
                  <a:solidFill>
                    <a:srgbClr val="FFFFFF"/>
                  </a:solidFill>
                </a:uFill>
                <a:latin typeface="Times New Roman"/>
              </a:rPr>
              <a:t>‹#›</a:t>
            </a:fld>
            <a:endParaRPr lang="en-US" sz="1400" b="0" strike="noStrike" spc="-1">
              <a:solidFill>
                <a:srgbClr val="000000"/>
              </a:solidFill>
              <a:uFill>
                <a:solidFill>
                  <a:srgbClr val="FFFFFF"/>
                </a:solidFill>
              </a:u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PlaceHolder 1"/>
          <p:cNvSpPr>
            <a:spLocks noGrp="1"/>
          </p:cNvSpPr>
          <p:nvPr>
            <p:ph type="body"/>
          </p:nvPr>
        </p:nvSpPr>
        <p:spPr>
          <a:xfrm>
            <a:off x="685800" y="4400640"/>
            <a:ext cx="5486040" cy="3600000"/>
          </a:xfrm>
          <a:prstGeom prst="rect">
            <a:avLst/>
          </a:prstGeom>
        </p:spPr>
        <p:txBody>
          <a:bodyPr/>
          <a:lstStyle/>
          <a:p>
            <a:endParaRPr lang="en-US" sz="2000" b="0" strike="noStrike" spc="-1">
              <a:solidFill>
                <a:srgbClr val="000000"/>
              </a:solidFill>
              <a:uFill>
                <a:solidFill>
                  <a:srgbClr val="FFFFFF"/>
                </a:solidFill>
              </a:uFill>
              <a:latin typeface="Arial"/>
            </a:endParaRPr>
          </a:p>
        </p:txBody>
      </p:sp>
      <p:sp>
        <p:nvSpPr>
          <p:cNvPr id="442" name="TextShape 2"/>
          <p:cNvSpPr txBox="1"/>
          <p:nvPr/>
        </p:nvSpPr>
        <p:spPr>
          <a:xfrm>
            <a:off x="3884760" y="8685360"/>
            <a:ext cx="2971440" cy="458280"/>
          </a:xfrm>
          <a:prstGeom prst="rect">
            <a:avLst/>
          </a:prstGeom>
          <a:noFill/>
          <a:ln>
            <a:noFill/>
          </a:ln>
        </p:spPr>
        <p:txBody>
          <a:bodyPr anchor="b"/>
          <a:lstStyle/>
          <a:p>
            <a:pPr algn="r">
              <a:lnSpc>
                <a:spcPct val="100000"/>
              </a:lnSpc>
            </a:pPr>
            <a:fld id="{9F02C930-FF8C-4E23-8376-5CCD0A3531E7}" type="slidenum">
              <a:rPr lang="en-US" sz="1200" b="0" strike="noStrike" spc="-1">
                <a:solidFill>
                  <a:srgbClr val="000000"/>
                </a:solidFill>
                <a:uFill>
                  <a:solidFill>
                    <a:srgbClr val="FFFFFF"/>
                  </a:solidFill>
                </a:uFill>
                <a:latin typeface="+mn-lt"/>
                <a:ea typeface="+mn-ea"/>
              </a:rPr>
              <a:t>1</a:t>
            </a:fld>
            <a:endParaRPr lang="en-US" sz="1200" b="0" strike="noStrike" spc="-1">
              <a:solidFill>
                <a:srgbClr val="000000"/>
              </a:solidFill>
              <a:uFill>
                <a:solidFill>
                  <a:srgbClr val="FFFFFF"/>
                </a:solidFill>
              </a:u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PlaceHolder 1"/>
          <p:cNvSpPr>
            <a:spLocks noGrp="1"/>
          </p:cNvSpPr>
          <p:nvPr>
            <p:ph type="body"/>
          </p:nvPr>
        </p:nvSpPr>
        <p:spPr>
          <a:xfrm>
            <a:off x="777240" y="4777560"/>
            <a:ext cx="5532120" cy="1989000"/>
          </a:xfrm>
          <a:prstGeom prst="rect">
            <a:avLst/>
          </a:prstGeom>
        </p:spPr>
        <p:txBody>
          <a:bodyPr lIns="0" tIns="0" rIns="0" bIns="0"/>
          <a:lstStyle/>
          <a:p>
            <a:pPr marL="216000" marR="0" lvl="0" indent="-216000" algn="l" defTabSz="914400" rtl="0" eaLnBrk="1" fontAlgn="auto" latinLnBrk="0" hangingPunct="1">
              <a:lnSpc>
                <a:spcPct val="100000"/>
              </a:lnSpc>
              <a:spcBef>
                <a:spcPts val="0"/>
              </a:spcBef>
              <a:spcAft>
                <a:spcPts val="0"/>
              </a:spcAft>
              <a:buClrTx/>
              <a:buSzTx/>
              <a:buFontTx/>
              <a:buBlip>
                <a:blip r:embed="rId3"/>
              </a:buBlip>
              <a:tabLst/>
              <a:defRPr/>
            </a:pPr>
            <a:r>
              <a:rPr lang="en-US" sz="1400" b="0" strike="noStrike" spc="-1" dirty="0">
                <a:solidFill>
                  <a:srgbClr val="000000"/>
                </a:solidFill>
                <a:uFill>
                  <a:solidFill>
                    <a:srgbClr val="FFFFFF"/>
                  </a:solidFill>
                </a:uFill>
                <a:latin typeface="Arial"/>
              </a:rPr>
              <a:t>Mention atm, </a:t>
            </a:r>
            <a:r>
              <a:rPr lang="en-US" sz="1400" b="0" strike="noStrike" spc="-1" dirty="0" err="1">
                <a:solidFill>
                  <a:srgbClr val="000000"/>
                </a:solidFill>
                <a:uFill>
                  <a:solidFill>
                    <a:srgbClr val="FFFFFF"/>
                  </a:solidFill>
                </a:uFill>
                <a:latin typeface="Arial"/>
              </a:rPr>
              <a:t>ocn</a:t>
            </a:r>
            <a:r>
              <a:rPr lang="en-US" sz="1400" b="0" strike="noStrike" spc="-1" dirty="0">
                <a:solidFill>
                  <a:srgbClr val="000000"/>
                </a:solidFill>
                <a:uFill>
                  <a:solidFill>
                    <a:srgbClr val="FFFFFF"/>
                  </a:solidFill>
                </a:uFill>
                <a:latin typeface="Arial"/>
              </a:rPr>
              <a:t> and interface initialization importance for extended range forecasts.</a:t>
            </a:r>
            <a:r>
              <a:rPr lang="en-US" sz="1400" dirty="0"/>
              <a:t> Going beyond the limits of predictability – we need ensembles to increase the skill of the mean, potential predictability.</a:t>
            </a:r>
          </a:p>
          <a:p>
            <a:pPr marL="216000" marR="0" lvl="0" indent="-216000" algn="l" defTabSz="914400" rtl="0" eaLnBrk="1" fontAlgn="auto" latinLnBrk="0" hangingPunct="1">
              <a:lnSpc>
                <a:spcPct val="100000"/>
              </a:lnSpc>
              <a:spcBef>
                <a:spcPts val="0"/>
              </a:spcBef>
              <a:spcAft>
                <a:spcPts val="0"/>
              </a:spcAft>
              <a:buClrTx/>
              <a:buSzTx/>
              <a:buFontTx/>
              <a:buBlip>
                <a:blip r:embed="rId3"/>
              </a:buBlip>
              <a:tabLst/>
              <a:defRPr/>
            </a:pPr>
            <a:r>
              <a:rPr lang="en-US" sz="1400" b="0" strike="noStrike" spc="-1" dirty="0">
                <a:solidFill>
                  <a:srgbClr val="000000"/>
                </a:solidFill>
                <a:uFill>
                  <a:solidFill>
                    <a:srgbClr val="FFFFFF"/>
                  </a:solidFill>
                </a:uFill>
                <a:latin typeface="Arial"/>
              </a:rPr>
              <a:t>We want to have best possible S2S forecast system.  Then we can understand the impact </a:t>
            </a:r>
            <a:r>
              <a:rPr lang="en-US" sz="1400" b="0" strike="noStrike" spc="-1">
                <a:solidFill>
                  <a:srgbClr val="000000"/>
                </a:solidFill>
                <a:uFill>
                  <a:solidFill>
                    <a:srgbClr val="FFFFFF"/>
                  </a:solidFill>
                </a:uFill>
                <a:latin typeface="Arial"/>
              </a:rPr>
              <a:t>of obs.</a:t>
            </a:r>
            <a:endParaRPr lang="en-US" sz="1400" b="0" strike="noStrike" spc="-1" dirty="0">
              <a:solidFill>
                <a:srgbClr val="000000"/>
              </a:solidFill>
              <a:uFill>
                <a:solidFill>
                  <a:srgbClr val="FFFFFF"/>
                </a:solidFill>
              </a:uFill>
              <a:latin typeface="Arial"/>
            </a:endParaRPr>
          </a:p>
          <a:p>
            <a:pPr marL="216000" indent="-216000">
              <a:buBlip>
                <a:blip r:embed="rId3"/>
              </a:buBlip>
            </a:pPr>
            <a:endParaRPr lang="en-US" sz="1400" spc="-1" dirty="0">
              <a:solidFill>
                <a:srgbClr val="000000"/>
              </a:solidFill>
              <a:uFill>
                <a:solidFill>
                  <a:srgbClr val="FFFFFF"/>
                </a:solidFill>
              </a:uFill>
              <a:latin typeface="Arial"/>
            </a:endParaRPr>
          </a:p>
          <a:p>
            <a:pPr marL="216000" indent="-216000">
              <a:buBlip>
                <a:blip r:embed="rId3"/>
              </a:buBlip>
            </a:pPr>
            <a:endParaRPr lang="en-US" sz="1400" b="0" strike="noStrike" spc="-1" dirty="0">
              <a:solidFill>
                <a:srgbClr val="000000"/>
              </a:solidFill>
              <a:uFill>
                <a:solidFill>
                  <a:srgbClr val="FFFFFF"/>
                </a:solidFill>
              </a:uFill>
              <a:latin typeface="Arial"/>
            </a:endParaRPr>
          </a:p>
          <a:p>
            <a:pPr marL="216000" indent="-216000">
              <a:buBlip>
                <a:blip r:embed="rId3"/>
              </a:buBlip>
            </a:pPr>
            <a:endParaRPr lang="en-US" sz="1400" spc="-1" dirty="0">
              <a:solidFill>
                <a:srgbClr val="000000"/>
              </a:solidFill>
              <a:uFill>
                <a:solidFill>
                  <a:srgbClr val="FFFFFF"/>
                </a:solidFill>
              </a:uFill>
              <a:latin typeface="Arial"/>
            </a:endParaRPr>
          </a:p>
          <a:p>
            <a:pPr marL="216000" indent="-216000">
              <a:buBlip>
                <a:blip r:embed="rId3"/>
              </a:buBlip>
            </a:pPr>
            <a:endParaRPr lang="en-US" sz="1400" b="0" strike="noStrike" spc="-1" dirty="0">
              <a:solidFill>
                <a:srgbClr val="000000"/>
              </a:solidFill>
              <a:uFill>
                <a:solidFill>
                  <a:srgbClr val="FFFFFF"/>
                </a:solidFill>
              </a:uFill>
              <a:latin typeface="Arial"/>
            </a:endParaRPr>
          </a:p>
          <a:p>
            <a:pPr marL="216000" indent="-216000">
              <a:buBlip>
                <a:blip r:embed="rId3"/>
              </a:buBlip>
            </a:pPr>
            <a:r>
              <a:rPr lang="en-US" sz="1400" b="0" strike="noStrike" spc="-1" dirty="0">
                <a:solidFill>
                  <a:srgbClr val="000000"/>
                </a:solidFill>
                <a:uFill>
                  <a:solidFill>
                    <a:srgbClr val="FFFFFF"/>
                  </a:solidFill>
                </a:uFill>
                <a:latin typeface="Arial"/>
              </a:rPr>
              <a:t>Old stuff:</a:t>
            </a:r>
          </a:p>
          <a:p>
            <a:pPr marL="216000" indent="-216000">
              <a:buBlip>
                <a:blip r:embed="rId3"/>
              </a:buBlip>
            </a:pPr>
            <a:r>
              <a:rPr lang="en-US" sz="1400" b="0" strike="noStrike" spc="-1" dirty="0">
                <a:solidFill>
                  <a:srgbClr val="000000"/>
                </a:solidFill>
                <a:uFill>
                  <a:solidFill>
                    <a:srgbClr val="FFFFFF"/>
                  </a:solidFill>
                </a:uFill>
                <a:latin typeface="Arial"/>
              </a:rPr>
              <a:t>Consistency: do the observations statistically belong to the distributions of the forecast ensembles?</a:t>
            </a:r>
          </a:p>
          <a:p>
            <a:pPr marL="216000" indent="-216000">
              <a:buBlip>
                <a:blip r:embed="rId3"/>
              </a:buBlip>
            </a:pPr>
            <a:r>
              <a:rPr lang="en-US" sz="1400" b="0" strike="noStrike" spc="-1" dirty="0">
                <a:solidFill>
                  <a:srgbClr val="000000"/>
                </a:solidFill>
                <a:uFill>
                  <a:solidFill>
                    <a:srgbClr val="FFFFFF"/>
                  </a:solidFill>
                </a:uFill>
                <a:latin typeface="Arial"/>
              </a:rPr>
              <a:t>Is the ensemble spread an indicator of forecast uncertainty?</a:t>
            </a:r>
          </a:p>
          <a:p>
            <a:pPr marL="216000" indent="-216000">
              <a:buBlip>
                <a:blip r:embed="rId3"/>
              </a:buBlip>
            </a:pPr>
            <a:r>
              <a:rPr lang="en-US" sz="1400" b="0" strike="noStrike" spc="-1" dirty="0">
                <a:solidFill>
                  <a:srgbClr val="000000"/>
                </a:solidFill>
                <a:uFill>
                  <a:solidFill>
                    <a:srgbClr val="FFFFFF"/>
                  </a:solidFill>
                </a:uFill>
                <a:latin typeface="Arial"/>
              </a:rPr>
              <a:t>To what extent is the ensemble spread related to the model’s climatological variability and is that variability realistic?</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dirty="0"/>
              <a:t>Mentions sub-seasonal: separate now, to be combined with seasonal in the new design.</a:t>
            </a:r>
          </a:p>
          <a:p>
            <a:r>
              <a:rPr lang="en-US" dirty="0"/>
              <a:t>Explain lag/burst.</a:t>
            </a:r>
          </a:p>
        </p:txBody>
      </p:sp>
      <p:sp>
        <p:nvSpPr>
          <p:cNvPr id="4" name="Slide Number Placeholder 3"/>
          <p:cNvSpPr>
            <a:spLocks noGrp="1"/>
          </p:cNvSpPr>
          <p:nvPr>
            <p:ph type="sldNum"/>
          </p:nvPr>
        </p:nvSpPr>
        <p:spPr/>
        <p:txBody>
          <a:bodyPr/>
          <a:lstStyle/>
          <a:p>
            <a:pPr algn="r"/>
            <a:fld id="{F20A6070-9AC1-46C1-8129-9A2D0C77E7A2}" type="slidenum">
              <a:rPr lang="en-US" sz="1400" b="0" strike="noStrike" spc="-1" smtClean="0">
                <a:solidFill>
                  <a:srgbClr val="000000"/>
                </a:solidFill>
                <a:uFill>
                  <a:solidFill>
                    <a:srgbClr val="FFFFFF"/>
                  </a:solidFill>
                </a:uFill>
                <a:latin typeface="Times New Roman"/>
              </a:rPr>
              <a:t>3</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81440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PlaceHolder 1"/>
          <p:cNvSpPr>
            <a:spLocks noGrp="1"/>
          </p:cNvSpPr>
          <p:nvPr>
            <p:ph type="body"/>
          </p:nvPr>
        </p:nvSpPr>
        <p:spPr>
          <a:xfrm>
            <a:off x="777240" y="4777560"/>
            <a:ext cx="6217560" cy="4525920"/>
          </a:xfrm>
          <a:prstGeom prst="rect">
            <a:avLst/>
          </a:prstGeom>
        </p:spPr>
        <p:txBody>
          <a:bodyPr lIns="0" tIns="0" rIns="0" bIns="0"/>
          <a:lstStyle/>
          <a:p>
            <a:r>
              <a:rPr lang="en-US" sz="1800" b="0" strike="noStrike" spc="-1" dirty="0">
                <a:solidFill>
                  <a:srgbClr val="000000"/>
                </a:solidFill>
                <a:uFill>
                  <a:solidFill>
                    <a:srgbClr val="FFFFFF"/>
                  </a:solidFill>
                </a:uFill>
                <a:latin typeface="Arial"/>
              </a:rPr>
              <a:t>Use the fig from the paper w/o signs, put a diagonal line for march. Put little schematics here – maybe.</a:t>
            </a:r>
          </a:p>
          <a:p>
            <a:endParaRPr lang="en-US" sz="1800" spc="-1" dirty="0">
              <a:solidFill>
                <a:srgbClr val="000000"/>
              </a:solidFill>
              <a:uFill>
                <a:solidFill>
                  <a:srgbClr val="FFFFFF"/>
                </a:solidFill>
              </a:uFill>
              <a:latin typeface="Arial"/>
            </a:endParaRPr>
          </a:p>
          <a:p>
            <a:endParaRPr lang="en-US" sz="1800" b="0" strike="noStrike" spc="-1" dirty="0">
              <a:solidFill>
                <a:srgbClr val="000000"/>
              </a:solidFill>
              <a:uFill>
                <a:solidFill>
                  <a:srgbClr val="FFFFFF"/>
                </a:solidFill>
              </a:uFill>
              <a:latin typeface="Arial"/>
            </a:endParaRPr>
          </a:p>
          <a:p>
            <a:r>
              <a:rPr lang="en-US" sz="1800" b="0" strike="noStrike" spc="-1" dirty="0">
                <a:solidFill>
                  <a:srgbClr val="000000"/>
                </a:solidFill>
                <a:uFill>
                  <a:solidFill>
                    <a:srgbClr val="FFFFFF"/>
                  </a:solidFill>
                </a:uFill>
                <a:latin typeface="Arial"/>
              </a:rPr>
              <a:t>Thus we compute (for </a:t>
            </a:r>
            <a:r>
              <a:rPr lang="en-US" sz="1800" b="0" i="1" strike="noStrike" spc="-1" dirty="0">
                <a:solidFill>
                  <a:srgbClr val="000000"/>
                </a:solidFill>
                <a:uFill>
                  <a:solidFill>
                    <a:srgbClr val="FFFFFF"/>
                  </a:solidFill>
                </a:uFill>
                <a:latin typeface="Arial"/>
              </a:rPr>
              <a:t>Ni</a:t>
            </a:r>
            <a:r>
              <a:rPr lang="en-US" sz="1800" b="0" i="1" strike="noStrike" spc="-1" dirty="0">
                <a:solidFill>
                  <a:srgbClr val="000000"/>
                </a:solidFill>
                <a:uFill>
                  <a:solidFill>
                    <a:srgbClr val="FFFFFF"/>
                  </a:solidFill>
                </a:uFill>
                <a:latin typeface="Arial"/>
                <a:ea typeface="Arial"/>
              </a:rPr>
              <a:t>ñ</a:t>
            </a:r>
            <a:r>
              <a:rPr lang="en-US" sz="1800" b="0" i="1" strike="noStrike" spc="-1" dirty="0">
                <a:solidFill>
                  <a:srgbClr val="000000"/>
                </a:solidFill>
                <a:uFill>
                  <a:solidFill>
                    <a:srgbClr val="FFFFFF"/>
                  </a:solidFill>
                </a:uFill>
                <a:latin typeface="Arial"/>
              </a:rPr>
              <a:t>o3.4</a:t>
            </a:r>
            <a:r>
              <a:rPr lang="en-US" sz="1800" b="0" strike="noStrike" spc="-1" dirty="0">
                <a:solidFill>
                  <a:srgbClr val="000000"/>
                </a:solidFill>
                <a:uFill>
                  <a:solidFill>
                    <a:srgbClr val="FFFFFF"/>
                  </a:solidFill>
                </a:uFill>
                <a:latin typeface="Arial"/>
              </a:rPr>
              <a:t>, all initial months, all leads):</a:t>
            </a:r>
          </a:p>
          <a:p>
            <a:pPr marL="216000" indent="-216000">
              <a:buBlip>
                <a:blip r:embed="rId3"/>
              </a:buBlip>
            </a:pPr>
            <a:r>
              <a:rPr lang="en-US" sz="1800" b="0" i="1" strike="noStrike" spc="-1" dirty="0" err="1">
                <a:solidFill>
                  <a:srgbClr val="000000"/>
                </a:solidFill>
                <a:uFill>
                  <a:solidFill>
                    <a:srgbClr val="FFFFFF"/>
                  </a:solidFill>
                </a:uFill>
                <a:latin typeface="Arial"/>
              </a:rPr>
              <a:t>cor</a:t>
            </a:r>
            <a:r>
              <a:rPr lang="en-US" sz="1800" b="0" i="1" strike="noStrike" spc="-1" baseline="-33000" dirty="0" err="1">
                <a:solidFill>
                  <a:srgbClr val="000000"/>
                </a:solidFill>
                <a:uFill>
                  <a:solidFill>
                    <a:srgbClr val="FFFFFF"/>
                  </a:solidFill>
                </a:uFill>
                <a:latin typeface="Arial"/>
              </a:rPr>
              <a:t>xy</a:t>
            </a:r>
            <a:r>
              <a:rPr lang="en-US" sz="1800" b="0" strike="noStrike" spc="-1" dirty="0">
                <a:solidFill>
                  <a:srgbClr val="000000"/>
                </a:solidFill>
                <a:uFill>
                  <a:solidFill>
                    <a:srgbClr val="FFFFFF"/>
                  </a:solidFill>
                </a:uFill>
                <a:latin typeface="Arial"/>
              </a:rPr>
              <a:t>: correlation between the ensemble mean and observations</a:t>
            </a:r>
          </a:p>
          <a:p>
            <a:pPr marL="216000" indent="-216000">
              <a:buBlip>
                <a:blip r:embed="rId3"/>
              </a:buBlip>
            </a:pPr>
            <a:r>
              <a:rPr lang="en-US" sz="1800" b="0" i="1" strike="noStrike" spc="-1" dirty="0">
                <a:solidFill>
                  <a:srgbClr val="000000"/>
                </a:solidFill>
                <a:uFill>
                  <a:solidFill>
                    <a:srgbClr val="FFFFFF"/>
                  </a:solidFill>
                </a:uFill>
                <a:latin typeface="Arial"/>
              </a:rPr>
              <a:t>SEE</a:t>
            </a:r>
            <a:r>
              <a:rPr lang="en-US" sz="1800" b="0" strike="noStrike" spc="-1" dirty="0">
                <a:solidFill>
                  <a:srgbClr val="000000"/>
                </a:solidFill>
                <a:uFill>
                  <a:solidFill>
                    <a:srgbClr val="FFFFFF"/>
                  </a:solidFill>
                </a:uFill>
                <a:latin typeface="Arial"/>
              </a:rPr>
              <a:t>: standard error estimate of the forecast error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PlaceHolder 1"/>
          <p:cNvSpPr>
            <a:spLocks noGrp="1"/>
          </p:cNvSpPr>
          <p:nvPr>
            <p:ph type="body"/>
          </p:nvPr>
        </p:nvSpPr>
        <p:spPr>
          <a:xfrm>
            <a:off x="777240" y="4777560"/>
            <a:ext cx="6217560" cy="891720"/>
          </a:xfrm>
          <a:prstGeom prst="rect">
            <a:avLst/>
          </a:prstGeom>
        </p:spPr>
        <p:txBody>
          <a:bodyPr lIns="0" tIns="0" rIns="0" bIns="0"/>
          <a:lstStyle/>
          <a:p>
            <a:r>
              <a:rPr lang="en-US" sz="2000" b="0" strike="noStrike" spc="-1" dirty="0">
                <a:solidFill>
                  <a:srgbClr val="000000"/>
                </a:solidFill>
                <a:uFill>
                  <a:solidFill>
                    <a:srgbClr val="FFFFFF"/>
                  </a:solidFill>
                </a:uFill>
                <a:latin typeface="Arial"/>
              </a:rPr>
              <a:t>Scaife figure: ensemble size important for NAO. We can measure its impact on ENSO.  We need them for </a:t>
            </a:r>
            <a:r>
              <a:rPr lang="en-US" sz="2000" b="0" strike="noStrike" spc="-1" dirty="0" err="1">
                <a:solidFill>
                  <a:srgbClr val="000000"/>
                </a:solidFill>
                <a:uFill>
                  <a:solidFill>
                    <a:srgbClr val="FFFFFF"/>
                  </a:solidFill>
                </a:uFill>
                <a:latin typeface="Arial"/>
              </a:rPr>
              <a:t>subX</a:t>
            </a:r>
            <a:r>
              <a:rPr lang="en-US" sz="2000" b="0" strike="noStrike" spc="-1" dirty="0">
                <a:solidFill>
                  <a:srgbClr val="000000"/>
                </a:solidFill>
                <a:uFill>
                  <a:solidFill>
                    <a:srgbClr val="FFFFFF"/>
                  </a:solidFill>
                </a:uFill>
                <a:latin typeface="Arial"/>
              </a:rPr>
              <a:t>, but not so much for seasonal.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PlaceHolder 1"/>
          <p:cNvSpPr>
            <a:spLocks noGrp="1"/>
          </p:cNvSpPr>
          <p:nvPr>
            <p:ph type="body"/>
          </p:nvPr>
        </p:nvSpPr>
        <p:spPr>
          <a:xfrm>
            <a:off x="777240" y="4777560"/>
            <a:ext cx="6217560" cy="4525920"/>
          </a:xfrm>
          <a:prstGeom prst="rect">
            <a:avLst/>
          </a:prstGeom>
        </p:spPr>
        <p:txBody>
          <a:bodyPr lIns="0" tIns="0" rIns="0" bIns="0"/>
          <a:lstStyle/>
          <a:p>
            <a:r>
              <a:rPr lang="en-US" sz="1200" b="0" strike="noStrike" spc="-1" dirty="0">
                <a:solidFill>
                  <a:srgbClr val="000000"/>
                </a:solidFill>
                <a:uFill>
                  <a:solidFill>
                    <a:srgbClr val="FFFFFF"/>
                  </a:solidFill>
                </a:uFill>
                <a:latin typeface="Arial"/>
              </a:rPr>
              <a:t>Typical structure of ocean temperature perturbations at </a:t>
            </a:r>
            <a:r>
              <a:rPr lang="en-US" sz="1200" b="0" strike="noStrike" spc="-1" dirty="0">
                <a:solidFill>
                  <a:srgbClr val="000000"/>
                </a:solidFill>
                <a:uFill>
                  <a:solidFill>
                    <a:srgbClr val="FFFFFF"/>
                  </a:solidFill>
                </a:uFill>
                <a:latin typeface="Symbol"/>
                <a:ea typeface="Symbol"/>
              </a:rPr>
              <a:t></a:t>
            </a:r>
            <a:r>
              <a:rPr lang="en-US" sz="1200" b="0" strike="noStrike" spc="-1" dirty="0">
                <a:solidFill>
                  <a:srgbClr val="000000"/>
                </a:solidFill>
                <a:uFill>
                  <a:solidFill>
                    <a:srgbClr val="FFFFFF"/>
                  </a:solidFill>
                </a:uFill>
                <a:latin typeface="Arial"/>
                <a:ea typeface="WenQuanYi Zen Hei Sharp"/>
              </a:rPr>
              <a:t> equals 1-day (top left) and 10-day (top right) separations.  The structures are the leading EOFs of the Pacific equatorial x-z cross section of temperature averaged between 2°S-2°N, and extending down to a depth of 300 meters.  The top panels show the correlations of tropical Pacific SST with the leading EOF for 1-day separation (left) and 10-day separation (right). </a:t>
            </a:r>
            <a:endParaRPr lang="en-US" sz="1200" b="0" strike="noStrike" spc="-1" dirty="0">
              <a:solidFill>
                <a:srgbClr val="000000"/>
              </a:solidFill>
              <a:uFill>
                <a:solidFill>
                  <a:srgbClr val="FFFFFF"/>
                </a:solidFill>
              </a:uFill>
              <a:latin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PlaceHolder 1"/>
          <p:cNvSpPr>
            <a:spLocks noGrp="1"/>
          </p:cNvSpPr>
          <p:nvPr>
            <p:ph type="body"/>
          </p:nvPr>
        </p:nvSpPr>
        <p:spPr>
          <a:xfrm>
            <a:off x="777240" y="4777560"/>
            <a:ext cx="5715000" cy="308628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a:p>
            <a:r>
              <a:rPr lang="en-US" sz="1400" b="0" i="1" strike="noStrike" spc="-1">
                <a:solidFill>
                  <a:srgbClr val="000000"/>
                </a:solidFill>
                <a:uFill>
                  <a:solidFill>
                    <a:srgbClr val="FFFFFF"/>
                  </a:solidFill>
                </a:uFill>
                <a:latin typeface="Arial"/>
                <a:ea typeface="WenQuanYi Zen Hei Sharp"/>
              </a:rPr>
              <a:t>Case study: need big spread to capture large error.</a:t>
            </a:r>
            <a:r>
              <a:rPr lang="en-US" sz="1400" b="0" strike="noStrike" spc="-1">
                <a:solidFill>
                  <a:srgbClr val="000000"/>
                </a:solidFill>
                <a:uFill>
                  <a:solidFill>
                    <a:srgbClr val="FFFFFF"/>
                  </a:solidFill>
                </a:uFill>
                <a:latin typeface="Arial"/>
                <a:ea typeface="WenQuanYi Zen Hei Sharp"/>
              </a:rPr>
              <a:t> </a:t>
            </a:r>
            <a:endParaRPr lang="en-US" sz="1400" b="0" strike="noStrike" spc="-1">
              <a:solidFill>
                <a:srgbClr val="000000"/>
              </a:solidFill>
              <a:uFill>
                <a:solidFill>
                  <a:srgbClr val="FFFFFF"/>
                </a:solidFill>
              </a:uFill>
              <a:latin typeface="Arial"/>
            </a:endParaRPr>
          </a:p>
          <a:p>
            <a:endParaRPr lang="en-US" sz="1400" b="0" strike="noStrike" spc="-1">
              <a:solidFill>
                <a:srgbClr val="000000"/>
              </a:solidFill>
              <a:uFill>
                <a:solidFill>
                  <a:srgbClr val="FFFFFF"/>
                </a:solidFill>
              </a:uFill>
              <a:latin typeface="Arial"/>
            </a:endParaRPr>
          </a:p>
          <a:p>
            <a:r>
              <a:rPr lang="en-US" sz="1200" b="0" strike="noStrike" spc="-1">
                <a:solidFill>
                  <a:srgbClr val="000000"/>
                </a:solidFill>
                <a:uFill>
                  <a:solidFill>
                    <a:srgbClr val="FFFFFF"/>
                  </a:solidFill>
                </a:uFill>
                <a:latin typeface="Arial"/>
                <a:ea typeface="WenQuanYi Zen Hei Sharp"/>
              </a:rPr>
              <a:t>A comparison of various strategies for producing initial ensemble members: impact on ensemble spread shown as box and whisker plots where the whiskers denote the maximum and minimum values and the box has length equal to the standard deviation centered on the ensemble mean. Results are for forecasts initialized during November 2017, with the nominal first month of the forecast being December.  Here </a:t>
            </a:r>
            <a:r>
              <a:rPr lang="en-US" sz="1200" b="0" i="1" strike="noStrike" spc="-1">
                <a:solidFill>
                  <a:srgbClr val="000000"/>
                </a:solidFill>
                <a:uFill>
                  <a:solidFill>
                    <a:srgbClr val="FFFFFF"/>
                  </a:solidFill>
                </a:uFill>
                <a:latin typeface="Arial"/>
                <a:ea typeface="WenQuanYi Zen Hei Sharp"/>
              </a:rPr>
              <a:t>S2S-2 lagged nov</a:t>
            </a:r>
            <a:r>
              <a:rPr lang="en-US" sz="1200" b="0" strike="noStrike" spc="-1">
                <a:solidFill>
                  <a:srgbClr val="000000"/>
                </a:solidFill>
                <a:uFill>
                  <a:solidFill>
                    <a:srgbClr val="FFFFFF"/>
                  </a:solidFill>
                </a:uFill>
                <a:latin typeface="Arial"/>
                <a:ea typeface="WenQuanYi Zen Hei Sharp"/>
              </a:rPr>
              <a:t> results (green) are for the 4 lagged forecasts (initialized 5 days apart) from our production forecasts, while the </a:t>
            </a:r>
            <a:r>
              <a:rPr lang="en-US" sz="1200" b="0" i="1" strike="noStrike" spc="-1">
                <a:solidFill>
                  <a:srgbClr val="000000"/>
                </a:solidFill>
                <a:uFill>
                  <a:solidFill>
                    <a:srgbClr val="FFFFFF"/>
                  </a:solidFill>
                </a:uFill>
                <a:latin typeface="Arial"/>
                <a:ea typeface="WenQuanYi Zen Hei Sharp"/>
              </a:rPr>
              <a:t>lagged</a:t>
            </a:r>
            <a:r>
              <a:rPr lang="en-US" sz="1200" b="0" strike="noStrike" spc="-1">
                <a:solidFill>
                  <a:srgbClr val="000000"/>
                </a:solidFill>
                <a:uFill>
                  <a:solidFill>
                    <a:srgbClr val="FFFFFF"/>
                  </a:solidFill>
                </a:uFill>
                <a:latin typeface="Arial"/>
                <a:ea typeface="WenQuanYi Zen Hei Sharp"/>
              </a:rPr>
              <a:t> results (magenta) are based on 30 members- initialized each day during November. </a:t>
            </a:r>
            <a:endParaRPr lang="en-US" sz="1200" b="0" strike="noStrike" spc="-1">
              <a:solidFill>
                <a:srgbClr val="000000"/>
              </a:solidFill>
              <a:uFill>
                <a:solidFill>
                  <a:srgbClr val="FFFFFF"/>
                </a:solidFill>
              </a:uFill>
              <a:latin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PlaceHolder 1"/>
          <p:cNvSpPr>
            <a:spLocks noGrp="1"/>
          </p:cNvSpPr>
          <p:nvPr>
            <p:ph type="body"/>
          </p:nvPr>
        </p:nvSpPr>
        <p:spPr>
          <a:xfrm>
            <a:off x="777240" y="4777560"/>
            <a:ext cx="5715000" cy="308628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a:p>
            <a:r>
              <a:rPr lang="en-US" sz="1400" b="0" i="1" strike="noStrike" spc="-1">
                <a:solidFill>
                  <a:srgbClr val="000000"/>
                </a:solidFill>
                <a:uFill>
                  <a:solidFill>
                    <a:srgbClr val="FFFFFF"/>
                  </a:solidFill>
                </a:uFill>
                <a:latin typeface="Arial"/>
                <a:ea typeface="WenQuanYi Zen Hei Sharp"/>
              </a:rPr>
              <a:t>Case study: need big spread to capture large error.</a:t>
            </a:r>
            <a:r>
              <a:rPr lang="en-US" sz="1400" b="0" strike="noStrike" spc="-1">
                <a:solidFill>
                  <a:srgbClr val="000000"/>
                </a:solidFill>
                <a:uFill>
                  <a:solidFill>
                    <a:srgbClr val="FFFFFF"/>
                  </a:solidFill>
                </a:uFill>
                <a:latin typeface="Arial"/>
                <a:ea typeface="WenQuanYi Zen Hei Sharp"/>
              </a:rPr>
              <a:t> </a:t>
            </a:r>
            <a:endParaRPr lang="en-US" sz="1400" b="0" strike="noStrike" spc="-1">
              <a:solidFill>
                <a:srgbClr val="000000"/>
              </a:solidFill>
              <a:uFill>
                <a:solidFill>
                  <a:srgbClr val="FFFFFF"/>
                </a:solidFill>
              </a:uFill>
              <a:latin typeface="Arial"/>
            </a:endParaRPr>
          </a:p>
          <a:p>
            <a:endParaRPr lang="en-US" sz="1400" b="0" strike="noStrike" spc="-1">
              <a:solidFill>
                <a:srgbClr val="000000"/>
              </a:solidFill>
              <a:uFill>
                <a:solidFill>
                  <a:srgbClr val="FFFFFF"/>
                </a:solidFill>
              </a:uFill>
              <a:latin typeface="Arial"/>
            </a:endParaRPr>
          </a:p>
          <a:p>
            <a:r>
              <a:rPr lang="en-US" sz="1200" b="0" strike="noStrike" spc="-1">
                <a:solidFill>
                  <a:srgbClr val="000000"/>
                </a:solidFill>
                <a:uFill>
                  <a:solidFill>
                    <a:srgbClr val="FFFFFF"/>
                  </a:solidFill>
                </a:uFill>
                <a:latin typeface="Arial"/>
                <a:ea typeface="WenQuanYi Zen Hei Sharp"/>
              </a:rPr>
              <a:t>A comparison of various strategies for producing initial ensemble members: impact on ensemble spread shown as box and whisker plots where the whiskers denote the maximum and minimum values and the box has length equal to the standard deviation centered on the ensemble mean. Results are for forecasts initialized during November 2017, with the nominal first month of the forecast being December.  Here </a:t>
            </a:r>
            <a:r>
              <a:rPr lang="en-US" sz="1200" b="0" i="1" strike="noStrike" spc="-1">
                <a:solidFill>
                  <a:srgbClr val="000000"/>
                </a:solidFill>
                <a:uFill>
                  <a:solidFill>
                    <a:srgbClr val="FFFFFF"/>
                  </a:solidFill>
                </a:uFill>
                <a:latin typeface="Arial"/>
                <a:ea typeface="WenQuanYi Zen Hei Sharp"/>
              </a:rPr>
              <a:t>S2S-2 lagged nov</a:t>
            </a:r>
            <a:r>
              <a:rPr lang="en-US" sz="1200" b="0" strike="noStrike" spc="-1">
                <a:solidFill>
                  <a:srgbClr val="000000"/>
                </a:solidFill>
                <a:uFill>
                  <a:solidFill>
                    <a:srgbClr val="FFFFFF"/>
                  </a:solidFill>
                </a:uFill>
                <a:latin typeface="Arial"/>
                <a:ea typeface="WenQuanYi Zen Hei Sharp"/>
              </a:rPr>
              <a:t> results (green) are for the 4 lagged forecasts (initialized 5 days apart) from our production forecasts, while the </a:t>
            </a:r>
            <a:r>
              <a:rPr lang="en-US" sz="1200" b="0" i="1" strike="noStrike" spc="-1">
                <a:solidFill>
                  <a:srgbClr val="000000"/>
                </a:solidFill>
                <a:uFill>
                  <a:solidFill>
                    <a:srgbClr val="FFFFFF"/>
                  </a:solidFill>
                </a:uFill>
                <a:latin typeface="Arial"/>
                <a:ea typeface="WenQuanYi Zen Hei Sharp"/>
              </a:rPr>
              <a:t>lagged</a:t>
            </a:r>
            <a:r>
              <a:rPr lang="en-US" sz="1200" b="0" strike="noStrike" spc="-1">
                <a:solidFill>
                  <a:srgbClr val="000000"/>
                </a:solidFill>
                <a:uFill>
                  <a:solidFill>
                    <a:srgbClr val="FFFFFF"/>
                  </a:solidFill>
                </a:uFill>
                <a:latin typeface="Arial"/>
                <a:ea typeface="WenQuanYi Zen Hei Sharp"/>
              </a:rPr>
              <a:t> results (magenta) are based on 30 members- initialized each day during November. </a:t>
            </a:r>
            <a:endParaRPr lang="en-US" sz="12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2800498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PlaceHolder 1"/>
          <p:cNvSpPr>
            <a:spLocks noGrp="1"/>
          </p:cNvSpPr>
          <p:nvPr>
            <p:ph type="body"/>
          </p:nvPr>
        </p:nvSpPr>
        <p:spPr>
          <a:xfrm>
            <a:off x="777240" y="4777560"/>
            <a:ext cx="5715000" cy="308628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a:p>
            <a:r>
              <a:rPr lang="en-US" sz="1400" b="0" i="1" strike="noStrike" spc="-1">
                <a:solidFill>
                  <a:srgbClr val="000000"/>
                </a:solidFill>
                <a:uFill>
                  <a:solidFill>
                    <a:srgbClr val="FFFFFF"/>
                  </a:solidFill>
                </a:uFill>
                <a:latin typeface="Arial"/>
                <a:ea typeface="WenQuanYi Zen Hei Sharp"/>
              </a:rPr>
              <a:t>Case study: need big spread to capture large error.</a:t>
            </a:r>
            <a:r>
              <a:rPr lang="en-US" sz="1400" b="0" strike="noStrike" spc="-1">
                <a:solidFill>
                  <a:srgbClr val="000000"/>
                </a:solidFill>
                <a:uFill>
                  <a:solidFill>
                    <a:srgbClr val="FFFFFF"/>
                  </a:solidFill>
                </a:uFill>
                <a:latin typeface="Arial"/>
                <a:ea typeface="WenQuanYi Zen Hei Sharp"/>
              </a:rPr>
              <a:t> </a:t>
            </a:r>
            <a:endParaRPr lang="en-US" sz="1400" b="0" strike="noStrike" spc="-1">
              <a:solidFill>
                <a:srgbClr val="000000"/>
              </a:solidFill>
              <a:uFill>
                <a:solidFill>
                  <a:srgbClr val="FFFFFF"/>
                </a:solidFill>
              </a:uFill>
              <a:latin typeface="Arial"/>
            </a:endParaRPr>
          </a:p>
          <a:p>
            <a:endParaRPr lang="en-US" sz="1400" b="0" strike="noStrike" spc="-1">
              <a:solidFill>
                <a:srgbClr val="000000"/>
              </a:solidFill>
              <a:uFill>
                <a:solidFill>
                  <a:srgbClr val="FFFFFF"/>
                </a:solidFill>
              </a:uFill>
              <a:latin typeface="Arial"/>
            </a:endParaRPr>
          </a:p>
          <a:p>
            <a:r>
              <a:rPr lang="en-US" sz="1200" b="0" strike="noStrike" spc="-1">
                <a:solidFill>
                  <a:srgbClr val="000000"/>
                </a:solidFill>
                <a:uFill>
                  <a:solidFill>
                    <a:srgbClr val="FFFFFF"/>
                  </a:solidFill>
                </a:uFill>
                <a:latin typeface="Arial"/>
                <a:ea typeface="WenQuanYi Zen Hei Sharp"/>
              </a:rPr>
              <a:t>A comparison of various strategies for producing initial ensemble members: impact on ensemble spread shown as box and whisker plots where the whiskers denote the maximum and minimum values and the box has length equal to the standard deviation centered on the ensemble mean. Results are for forecasts initialized during November 2017, with the nominal first month of the forecast being December.  Here </a:t>
            </a:r>
            <a:r>
              <a:rPr lang="en-US" sz="1200" b="0" i="1" strike="noStrike" spc="-1">
                <a:solidFill>
                  <a:srgbClr val="000000"/>
                </a:solidFill>
                <a:uFill>
                  <a:solidFill>
                    <a:srgbClr val="FFFFFF"/>
                  </a:solidFill>
                </a:uFill>
                <a:latin typeface="Arial"/>
                <a:ea typeface="WenQuanYi Zen Hei Sharp"/>
              </a:rPr>
              <a:t>S2S-2 lagged nov</a:t>
            </a:r>
            <a:r>
              <a:rPr lang="en-US" sz="1200" b="0" strike="noStrike" spc="-1">
                <a:solidFill>
                  <a:srgbClr val="000000"/>
                </a:solidFill>
                <a:uFill>
                  <a:solidFill>
                    <a:srgbClr val="FFFFFF"/>
                  </a:solidFill>
                </a:uFill>
                <a:latin typeface="Arial"/>
                <a:ea typeface="WenQuanYi Zen Hei Sharp"/>
              </a:rPr>
              <a:t> results (green) are for the 4 lagged forecasts (initialized 5 days apart) from our production forecasts, while the </a:t>
            </a:r>
            <a:r>
              <a:rPr lang="en-US" sz="1200" b="0" i="1" strike="noStrike" spc="-1">
                <a:solidFill>
                  <a:srgbClr val="000000"/>
                </a:solidFill>
                <a:uFill>
                  <a:solidFill>
                    <a:srgbClr val="FFFFFF"/>
                  </a:solidFill>
                </a:uFill>
                <a:latin typeface="Arial"/>
                <a:ea typeface="WenQuanYi Zen Hei Sharp"/>
              </a:rPr>
              <a:t>lagged</a:t>
            </a:r>
            <a:r>
              <a:rPr lang="en-US" sz="1200" b="0" strike="noStrike" spc="-1">
                <a:solidFill>
                  <a:srgbClr val="000000"/>
                </a:solidFill>
                <a:uFill>
                  <a:solidFill>
                    <a:srgbClr val="FFFFFF"/>
                  </a:solidFill>
                </a:uFill>
                <a:latin typeface="Arial"/>
                <a:ea typeface="WenQuanYi Zen Hei Sharp"/>
              </a:rPr>
              <a:t> results (magenta) are based on 30 members- initialized each day during November. </a:t>
            </a:r>
            <a:endParaRPr lang="en-US" sz="12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58398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PlaceHolder 1"/>
          <p:cNvSpPr>
            <a:spLocks noGrp="1"/>
          </p:cNvSpPr>
          <p:nvPr>
            <p:ph type="body"/>
          </p:nvPr>
        </p:nvSpPr>
        <p:spPr>
          <a:xfrm>
            <a:off x="777240" y="4777560"/>
            <a:ext cx="5715000" cy="308628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a:p>
            <a:r>
              <a:rPr lang="en-US" sz="1400" b="0" i="1" strike="noStrike" spc="-1">
                <a:solidFill>
                  <a:srgbClr val="000000"/>
                </a:solidFill>
                <a:uFill>
                  <a:solidFill>
                    <a:srgbClr val="FFFFFF"/>
                  </a:solidFill>
                </a:uFill>
                <a:latin typeface="Arial"/>
                <a:ea typeface="WenQuanYi Zen Hei Sharp"/>
              </a:rPr>
              <a:t>Case study: need big spread to capture large error.</a:t>
            </a:r>
            <a:r>
              <a:rPr lang="en-US" sz="1400" b="0" strike="noStrike" spc="-1">
                <a:solidFill>
                  <a:srgbClr val="000000"/>
                </a:solidFill>
                <a:uFill>
                  <a:solidFill>
                    <a:srgbClr val="FFFFFF"/>
                  </a:solidFill>
                </a:uFill>
                <a:latin typeface="Arial"/>
                <a:ea typeface="WenQuanYi Zen Hei Sharp"/>
              </a:rPr>
              <a:t> </a:t>
            </a:r>
            <a:endParaRPr lang="en-US" sz="1400" b="0" strike="noStrike" spc="-1">
              <a:solidFill>
                <a:srgbClr val="000000"/>
              </a:solidFill>
              <a:uFill>
                <a:solidFill>
                  <a:srgbClr val="FFFFFF"/>
                </a:solidFill>
              </a:uFill>
              <a:latin typeface="Arial"/>
            </a:endParaRPr>
          </a:p>
          <a:p>
            <a:endParaRPr lang="en-US" sz="1400" b="0" strike="noStrike" spc="-1">
              <a:solidFill>
                <a:srgbClr val="000000"/>
              </a:solidFill>
              <a:uFill>
                <a:solidFill>
                  <a:srgbClr val="FFFFFF"/>
                </a:solidFill>
              </a:uFill>
              <a:latin typeface="Arial"/>
            </a:endParaRPr>
          </a:p>
          <a:p>
            <a:r>
              <a:rPr lang="en-US" sz="1200" b="0" strike="noStrike" spc="-1">
                <a:solidFill>
                  <a:srgbClr val="000000"/>
                </a:solidFill>
                <a:uFill>
                  <a:solidFill>
                    <a:srgbClr val="FFFFFF"/>
                  </a:solidFill>
                </a:uFill>
                <a:latin typeface="Arial"/>
                <a:ea typeface="WenQuanYi Zen Hei Sharp"/>
              </a:rPr>
              <a:t>A comparison of various strategies for producing initial ensemble members: impact on ensemble spread shown as box and whisker plots where the whiskers denote the maximum and minimum values and the box has length equal to the standard deviation centered on the ensemble mean. Results are for forecasts initialized during November 2017, with the nominal first month of the forecast being December.  Here </a:t>
            </a:r>
            <a:r>
              <a:rPr lang="en-US" sz="1200" b="0" i="1" strike="noStrike" spc="-1">
                <a:solidFill>
                  <a:srgbClr val="000000"/>
                </a:solidFill>
                <a:uFill>
                  <a:solidFill>
                    <a:srgbClr val="FFFFFF"/>
                  </a:solidFill>
                </a:uFill>
                <a:latin typeface="Arial"/>
                <a:ea typeface="WenQuanYi Zen Hei Sharp"/>
              </a:rPr>
              <a:t>S2S-2 lagged nov</a:t>
            </a:r>
            <a:r>
              <a:rPr lang="en-US" sz="1200" b="0" strike="noStrike" spc="-1">
                <a:solidFill>
                  <a:srgbClr val="000000"/>
                </a:solidFill>
                <a:uFill>
                  <a:solidFill>
                    <a:srgbClr val="FFFFFF"/>
                  </a:solidFill>
                </a:uFill>
                <a:latin typeface="Arial"/>
                <a:ea typeface="WenQuanYi Zen Hei Sharp"/>
              </a:rPr>
              <a:t> results (green) are for the 4 lagged forecasts (initialized 5 days apart) from our production forecasts, while the </a:t>
            </a:r>
            <a:r>
              <a:rPr lang="en-US" sz="1200" b="0" i="1" strike="noStrike" spc="-1">
                <a:solidFill>
                  <a:srgbClr val="000000"/>
                </a:solidFill>
                <a:uFill>
                  <a:solidFill>
                    <a:srgbClr val="FFFFFF"/>
                  </a:solidFill>
                </a:uFill>
                <a:latin typeface="Arial"/>
                <a:ea typeface="WenQuanYi Zen Hei Sharp"/>
              </a:rPr>
              <a:t>lagged</a:t>
            </a:r>
            <a:r>
              <a:rPr lang="en-US" sz="1200" b="0" strike="noStrike" spc="-1">
                <a:solidFill>
                  <a:srgbClr val="000000"/>
                </a:solidFill>
                <a:uFill>
                  <a:solidFill>
                    <a:srgbClr val="FFFFFF"/>
                  </a:solidFill>
                </a:uFill>
                <a:latin typeface="Arial"/>
                <a:ea typeface="WenQuanYi Zen Hei Sharp"/>
              </a:rPr>
              <a:t> results (magenta) are based on 30 members- initialized each day during November. </a:t>
            </a:r>
            <a:endParaRPr lang="en-US" sz="12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514809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PlaceHolder 1"/>
          <p:cNvSpPr>
            <a:spLocks noGrp="1"/>
          </p:cNvSpPr>
          <p:nvPr>
            <p:ph type="body"/>
          </p:nvPr>
        </p:nvSpPr>
        <p:spPr>
          <a:xfrm>
            <a:off x="777240" y="4777560"/>
            <a:ext cx="5715000" cy="3086280"/>
          </a:xfrm>
          <a:prstGeom prst="rect">
            <a:avLst/>
          </a:prstGeom>
        </p:spPr>
        <p:txBody>
          <a:bodyPr lIns="0" tIns="0" rIns="0" bIns="0"/>
          <a:lstStyle/>
          <a:p>
            <a:endParaRPr lang="en-US" sz="2000" b="0" strike="noStrike" spc="-1">
              <a:solidFill>
                <a:srgbClr val="000000"/>
              </a:solidFill>
              <a:uFill>
                <a:solidFill>
                  <a:srgbClr val="FFFFFF"/>
                </a:solidFill>
              </a:uFill>
              <a:latin typeface="Arial"/>
            </a:endParaRPr>
          </a:p>
          <a:p>
            <a:r>
              <a:rPr lang="en-US" sz="1400" b="0" i="1" strike="noStrike" spc="-1">
                <a:solidFill>
                  <a:srgbClr val="000000"/>
                </a:solidFill>
                <a:uFill>
                  <a:solidFill>
                    <a:srgbClr val="FFFFFF"/>
                  </a:solidFill>
                </a:uFill>
                <a:latin typeface="Arial"/>
                <a:ea typeface="WenQuanYi Zen Hei Sharp"/>
              </a:rPr>
              <a:t>Case study: need big spread to capture large error.</a:t>
            </a:r>
            <a:r>
              <a:rPr lang="en-US" sz="1400" b="0" strike="noStrike" spc="-1">
                <a:solidFill>
                  <a:srgbClr val="000000"/>
                </a:solidFill>
                <a:uFill>
                  <a:solidFill>
                    <a:srgbClr val="FFFFFF"/>
                  </a:solidFill>
                </a:uFill>
                <a:latin typeface="Arial"/>
                <a:ea typeface="WenQuanYi Zen Hei Sharp"/>
              </a:rPr>
              <a:t> </a:t>
            </a:r>
            <a:endParaRPr lang="en-US" sz="1400" b="0" strike="noStrike" spc="-1">
              <a:solidFill>
                <a:srgbClr val="000000"/>
              </a:solidFill>
              <a:uFill>
                <a:solidFill>
                  <a:srgbClr val="FFFFFF"/>
                </a:solidFill>
              </a:uFill>
              <a:latin typeface="Arial"/>
            </a:endParaRPr>
          </a:p>
          <a:p>
            <a:endParaRPr lang="en-US" sz="1400" b="0" strike="noStrike" spc="-1">
              <a:solidFill>
                <a:srgbClr val="000000"/>
              </a:solidFill>
              <a:uFill>
                <a:solidFill>
                  <a:srgbClr val="FFFFFF"/>
                </a:solidFill>
              </a:uFill>
              <a:latin typeface="Arial"/>
            </a:endParaRPr>
          </a:p>
          <a:p>
            <a:r>
              <a:rPr lang="en-US" sz="1200" b="0" strike="noStrike" spc="-1">
                <a:solidFill>
                  <a:srgbClr val="000000"/>
                </a:solidFill>
                <a:uFill>
                  <a:solidFill>
                    <a:srgbClr val="FFFFFF"/>
                  </a:solidFill>
                </a:uFill>
                <a:latin typeface="Arial"/>
                <a:ea typeface="WenQuanYi Zen Hei Sharp"/>
              </a:rPr>
              <a:t>A comparison of various strategies for producing initial ensemble members: impact on ensemble spread shown as box and whisker plots where the whiskers denote the maximum and minimum values and the box has length equal to the standard deviation centered on the ensemble mean. Results are for forecasts initialized during November 2017, with the nominal first month of the forecast being December.  Here </a:t>
            </a:r>
            <a:r>
              <a:rPr lang="en-US" sz="1200" b="0" i="1" strike="noStrike" spc="-1">
                <a:solidFill>
                  <a:srgbClr val="000000"/>
                </a:solidFill>
                <a:uFill>
                  <a:solidFill>
                    <a:srgbClr val="FFFFFF"/>
                  </a:solidFill>
                </a:uFill>
                <a:latin typeface="Arial"/>
                <a:ea typeface="WenQuanYi Zen Hei Sharp"/>
              </a:rPr>
              <a:t>S2S-2 lagged nov</a:t>
            </a:r>
            <a:r>
              <a:rPr lang="en-US" sz="1200" b="0" strike="noStrike" spc="-1">
                <a:solidFill>
                  <a:srgbClr val="000000"/>
                </a:solidFill>
                <a:uFill>
                  <a:solidFill>
                    <a:srgbClr val="FFFFFF"/>
                  </a:solidFill>
                </a:uFill>
                <a:latin typeface="Arial"/>
                <a:ea typeface="WenQuanYi Zen Hei Sharp"/>
              </a:rPr>
              <a:t> results (green) are for the 4 lagged forecasts (initialized 5 days apart) from our production forecasts, while the </a:t>
            </a:r>
            <a:r>
              <a:rPr lang="en-US" sz="1200" b="0" i="1" strike="noStrike" spc="-1">
                <a:solidFill>
                  <a:srgbClr val="000000"/>
                </a:solidFill>
                <a:uFill>
                  <a:solidFill>
                    <a:srgbClr val="FFFFFF"/>
                  </a:solidFill>
                </a:uFill>
                <a:latin typeface="Arial"/>
                <a:ea typeface="WenQuanYi Zen Hei Sharp"/>
              </a:rPr>
              <a:t>lagged</a:t>
            </a:r>
            <a:r>
              <a:rPr lang="en-US" sz="1200" b="0" strike="noStrike" spc="-1">
                <a:solidFill>
                  <a:srgbClr val="000000"/>
                </a:solidFill>
                <a:uFill>
                  <a:solidFill>
                    <a:srgbClr val="FFFFFF"/>
                  </a:solidFill>
                </a:uFill>
                <a:latin typeface="Arial"/>
                <a:ea typeface="WenQuanYi Zen Hei Sharp"/>
              </a:rPr>
              <a:t> results (magenta) are based on 30 members- initialized each day during November. </a:t>
            </a:r>
            <a:endParaRPr lang="en-US" sz="12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3995179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dirty="0"/>
              <a:t>Clusters are color coded. </a:t>
            </a:r>
          </a:p>
        </p:txBody>
      </p:sp>
      <p:sp>
        <p:nvSpPr>
          <p:cNvPr id="4" name="Slide Number Placeholder 3"/>
          <p:cNvSpPr>
            <a:spLocks noGrp="1"/>
          </p:cNvSpPr>
          <p:nvPr>
            <p:ph type="sldNum"/>
          </p:nvPr>
        </p:nvSpPr>
        <p:spPr/>
        <p:txBody>
          <a:bodyPr/>
          <a:lstStyle/>
          <a:p>
            <a:pPr algn="r"/>
            <a:fld id="{F20A6070-9AC1-46C1-8129-9A2D0C77E7A2}" type="slidenum">
              <a:rPr lang="en-US" sz="1400" b="0" strike="noStrike" spc="-1" smtClean="0">
                <a:solidFill>
                  <a:srgbClr val="000000"/>
                </a:solidFill>
                <a:uFill>
                  <a:solidFill>
                    <a:srgbClr val="FFFFFF"/>
                  </a:solidFill>
                </a:uFill>
                <a:latin typeface="Times New Roman"/>
              </a:rPr>
              <a:t>14</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842467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dirty="0"/>
              <a:t>Just keep the 2</a:t>
            </a:r>
            <a:r>
              <a:rPr lang="en-US" baseline="30000" dirty="0"/>
              <a:t>nd</a:t>
            </a:r>
            <a:r>
              <a:rPr lang="en-US" dirty="0"/>
              <a:t> month results</a:t>
            </a:r>
          </a:p>
        </p:txBody>
      </p:sp>
      <p:sp>
        <p:nvSpPr>
          <p:cNvPr id="4" name="Slide Number Placeholder 3"/>
          <p:cNvSpPr>
            <a:spLocks noGrp="1"/>
          </p:cNvSpPr>
          <p:nvPr>
            <p:ph type="sldNum"/>
          </p:nvPr>
        </p:nvSpPr>
        <p:spPr/>
        <p:txBody>
          <a:bodyPr/>
          <a:lstStyle/>
          <a:p>
            <a:pPr algn="r"/>
            <a:fld id="{F20A6070-9AC1-46C1-8129-9A2D0C77E7A2}" type="slidenum">
              <a:rPr lang="en-US" sz="1400" b="0" strike="noStrike" spc="-1" smtClean="0">
                <a:solidFill>
                  <a:srgbClr val="000000"/>
                </a:solidFill>
                <a:uFill>
                  <a:solidFill>
                    <a:srgbClr val="FFFFFF"/>
                  </a:solidFill>
                </a:uFill>
                <a:latin typeface="Times New Roman"/>
              </a:rPr>
              <a:t>15</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087435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p:txBody>
          <a:bodyPr/>
          <a:lstStyle/>
          <a:p>
            <a:pPr marL="216000" indent="-216000">
              <a:buBlip>
                <a:blip r:embed="rId3"/>
              </a:buBlip>
            </a:pPr>
            <a:r>
              <a:rPr lang="en-US" sz="1200" b="0" strike="noStrike" spc="-1" dirty="0">
                <a:solidFill>
                  <a:srgbClr val="000000"/>
                </a:solidFill>
                <a:uFill>
                  <a:solidFill>
                    <a:srgbClr val="FFFFFF"/>
                  </a:solidFill>
                </a:uFill>
                <a:latin typeface="+mn-lt"/>
              </a:rPr>
              <a:t>For S2S-3 we </a:t>
            </a:r>
            <a:r>
              <a:rPr lang="en-US" sz="1200" spc="-1" dirty="0">
                <a:solidFill>
                  <a:srgbClr val="000000"/>
                </a:solidFill>
                <a:uFill>
                  <a:solidFill>
                    <a:srgbClr val="FFFFFF"/>
                  </a:solidFill>
                </a:uFill>
                <a:latin typeface="+mn-lt"/>
              </a:rPr>
              <a:t>implemented </a:t>
            </a:r>
            <a:r>
              <a:rPr lang="en-US" sz="1200" b="0" strike="noStrike" spc="-1" dirty="0">
                <a:solidFill>
                  <a:srgbClr val="000000"/>
                </a:solidFill>
                <a:uFill>
                  <a:solidFill>
                    <a:srgbClr val="FFFFFF"/>
                  </a:solidFill>
                </a:uFill>
                <a:latin typeface="+mn-lt"/>
              </a:rPr>
              <a:t>a strategy for ensemble forecasting that is overall similar to our current approach, in that the strategy employs a combination of time-lagged and burst ensemble members.</a:t>
            </a:r>
          </a:p>
          <a:p>
            <a:pPr marL="216000" indent="-216000">
              <a:buBlip>
                <a:blip r:embed="rId3"/>
              </a:buBlip>
            </a:pPr>
            <a:endParaRPr lang="en-US" sz="1200" b="0" strike="noStrike" spc="-1" dirty="0">
              <a:solidFill>
                <a:srgbClr val="000000"/>
              </a:solidFill>
              <a:uFill>
                <a:solidFill>
                  <a:srgbClr val="FFFFFF"/>
                </a:solidFill>
              </a:uFill>
              <a:latin typeface="+mn-lt"/>
            </a:endParaRPr>
          </a:p>
          <a:p>
            <a:pPr marL="216000" indent="-216000">
              <a:buBlip>
                <a:blip r:embed="rId3"/>
              </a:buBlip>
            </a:pPr>
            <a:r>
              <a:rPr lang="en-US" sz="1200" b="0" strike="noStrike" spc="-1" dirty="0">
                <a:solidFill>
                  <a:srgbClr val="000000"/>
                </a:solidFill>
                <a:uFill>
                  <a:solidFill>
                    <a:srgbClr val="FFFFFF"/>
                  </a:solidFill>
                </a:uFill>
                <a:latin typeface="+mn-lt"/>
              </a:rPr>
              <a:t>A </a:t>
            </a:r>
            <a:r>
              <a:rPr lang="en-US" sz="1200" b="0" i="1" strike="noStrike" spc="-1" dirty="0">
                <a:solidFill>
                  <a:srgbClr val="000000"/>
                </a:solidFill>
                <a:uFill>
                  <a:solidFill>
                    <a:srgbClr val="FFFFFF"/>
                  </a:solidFill>
                </a:uFill>
                <a:latin typeface="+mn-lt"/>
              </a:rPr>
              <a:t>key difference</a:t>
            </a:r>
            <a:r>
              <a:rPr lang="en-US" sz="1200" b="0" strike="noStrike" spc="-1" dirty="0">
                <a:solidFill>
                  <a:srgbClr val="000000"/>
                </a:solidFill>
                <a:uFill>
                  <a:solidFill>
                    <a:srgbClr val="FFFFFF"/>
                  </a:solidFill>
                </a:uFill>
                <a:latin typeface="+mn-lt"/>
              </a:rPr>
              <a:t> is that, for the burst mode, we introduced perturbations based on </a:t>
            </a:r>
            <a:r>
              <a:rPr lang="en-US" sz="1200" b="0" i="1" strike="noStrike" spc="-1" dirty="0">
                <a:solidFill>
                  <a:srgbClr val="000000"/>
                </a:solidFill>
                <a:uFill>
                  <a:solidFill>
                    <a:srgbClr val="FFFFFF"/>
                  </a:solidFill>
                </a:uFill>
                <a:latin typeface="+mn-lt"/>
              </a:rPr>
              <a:t>a range of different time lags,</a:t>
            </a:r>
            <a:r>
              <a:rPr lang="en-US" sz="1200" b="0" strike="noStrike" spc="-1" dirty="0">
                <a:solidFill>
                  <a:srgbClr val="000000"/>
                </a:solidFill>
                <a:uFill>
                  <a:solidFill>
                    <a:srgbClr val="FFFFFF"/>
                  </a:solidFill>
                </a:uFill>
                <a:latin typeface="+mn-lt"/>
              </a:rPr>
              <a:t> using a Synchronized Multiple Time-lagged (SMT) approach, which injects uncertainty (at a specified time) into a number of key atmospheric and oceanic modes of variability.</a:t>
            </a:r>
          </a:p>
          <a:p>
            <a:endParaRPr lang="en-US" sz="1200" b="0" strike="noStrike" spc="-1" dirty="0">
              <a:solidFill>
                <a:srgbClr val="000000"/>
              </a:solidFill>
              <a:uFill>
                <a:solidFill>
                  <a:srgbClr val="FFFFFF"/>
                </a:solidFill>
              </a:uFill>
              <a:latin typeface="+mn-lt"/>
            </a:endParaRPr>
          </a:p>
          <a:p>
            <a:pPr marL="216000" indent="-216000">
              <a:buBlip>
                <a:blip r:embed="rId3"/>
              </a:buBlip>
            </a:pPr>
            <a:r>
              <a:rPr lang="en-US" sz="1200" spc="-1" dirty="0">
                <a:solidFill>
                  <a:srgbClr val="000000"/>
                </a:solidFill>
                <a:uFill>
                  <a:solidFill>
                    <a:srgbClr val="FFFFFF"/>
                  </a:solidFill>
                </a:uFill>
                <a:latin typeface="+mn-lt"/>
              </a:rPr>
              <a:t>For ensemble size, we start with 40 (30 lag and 10 burst) members, and after 2 months lead time reduce to 10 for 3-9 months forecasts by applying a</a:t>
            </a:r>
            <a:r>
              <a:rPr lang="en-US" sz="1200" spc="-1" dirty="0">
                <a:solidFill>
                  <a:srgbClr val="000000"/>
                </a:solidFill>
                <a:uFill>
                  <a:solidFill>
                    <a:srgbClr val="FFFFFF"/>
                  </a:solidFill>
                </a:uFill>
              </a:rPr>
              <a:t> stratified sampling to the early larger ensemble that accounts for the emerging directions of error growth.</a:t>
            </a:r>
            <a:r>
              <a:rPr lang="en-US" sz="1200" spc="-1" dirty="0">
                <a:solidFill>
                  <a:srgbClr val="000000"/>
                </a:solidFill>
                <a:uFill>
                  <a:solidFill>
                    <a:srgbClr val="FFFFFF"/>
                  </a:solidFill>
                </a:uFill>
                <a:latin typeface="+mn-lt"/>
              </a:rPr>
              <a:t>  This will optimize the use of the</a:t>
            </a:r>
            <a:r>
              <a:rPr lang="en-US" sz="1200" b="0" strike="noStrike" spc="-1" dirty="0">
                <a:solidFill>
                  <a:srgbClr val="000000"/>
                </a:solidFill>
                <a:uFill>
                  <a:solidFill>
                    <a:srgbClr val="FFFFFF"/>
                  </a:solidFill>
                </a:uFill>
                <a:latin typeface="+mn-lt"/>
              </a:rPr>
              <a:t> computational resources and satisfy timeliness constraints (e.g., for delivery of the forecasts to NMME). </a:t>
            </a:r>
          </a:p>
          <a:p>
            <a:pPr marL="216000" indent="-216000">
              <a:buBlip>
                <a:blip r:embed="rId3"/>
              </a:buBlip>
            </a:pPr>
            <a:endParaRPr lang="en-US" sz="1200" spc="-1" dirty="0">
              <a:solidFill>
                <a:srgbClr val="000000"/>
              </a:solidFill>
              <a:uFill>
                <a:solidFill>
                  <a:srgbClr val="FFFFFF"/>
                </a:solidFill>
              </a:uFill>
              <a:latin typeface="+mn-lt"/>
            </a:endParaRPr>
          </a:p>
          <a:p>
            <a:pPr marL="216000" indent="-216000">
              <a:buBlip>
                <a:blip r:embed="rId3"/>
              </a:buBlip>
            </a:pPr>
            <a:r>
              <a:rPr lang="en-US" sz="1200" b="0" strike="noStrike" spc="-1" dirty="0">
                <a:solidFill>
                  <a:srgbClr val="000000"/>
                </a:solidFill>
                <a:uFill>
                  <a:solidFill>
                    <a:srgbClr val="FFFFFF"/>
                  </a:solidFill>
                </a:uFill>
                <a:latin typeface="+mn-lt"/>
              </a:rPr>
              <a:t>This strategy is in the final testing stage for S2S-3, which will be frozen in early 2020 and released to the public later that year. </a:t>
            </a:r>
          </a:p>
        </p:txBody>
      </p:sp>
      <p:sp>
        <p:nvSpPr>
          <p:cNvPr id="4" name="Slide Number Placeholder 3"/>
          <p:cNvSpPr>
            <a:spLocks noGrp="1"/>
          </p:cNvSpPr>
          <p:nvPr>
            <p:ph type="sldNum"/>
          </p:nvPr>
        </p:nvSpPr>
        <p:spPr/>
        <p:txBody>
          <a:bodyPr/>
          <a:lstStyle/>
          <a:p>
            <a:pPr algn="r"/>
            <a:fld id="{F20A6070-9AC1-46C1-8129-9A2D0C77E7A2}" type="slidenum">
              <a:rPr lang="en-US" sz="1400" b="0" strike="noStrike" spc="-1" smtClean="0">
                <a:solidFill>
                  <a:srgbClr val="000000"/>
                </a:solidFill>
                <a:uFill>
                  <a:solidFill>
                    <a:srgbClr val="FFFFFF"/>
                  </a:solidFill>
                </a:uFill>
                <a:latin typeface="Times New Roman"/>
              </a:rPr>
              <a:t>16</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818369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0" name="PlaceHolder 2"/>
          <p:cNvSpPr>
            <a:spLocks noGrp="1"/>
          </p:cNvSpPr>
          <p:nvPr>
            <p:ph type="subTitle"/>
          </p:nvPr>
        </p:nvSpPr>
        <p:spPr>
          <a:xfrm>
            <a:off x="838080" y="1404000"/>
            <a:ext cx="10515240" cy="469692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2" name="PlaceHolder 2"/>
          <p:cNvSpPr>
            <a:spLocks noGrp="1"/>
          </p:cNvSpPr>
          <p:nvPr>
            <p:ph type="body"/>
          </p:nvPr>
        </p:nvSpPr>
        <p:spPr>
          <a:xfrm>
            <a:off x="838080" y="1404000"/>
            <a:ext cx="1051524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4" name="PlaceHolder 2"/>
          <p:cNvSpPr>
            <a:spLocks noGrp="1"/>
          </p:cNvSpPr>
          <p:nvPr>
            <p:ph type="body"/>
          </p:nvPr>
        </p:nvSpPr>
        <p:spPr>
          <a:xfrm>
            <a:off x="83808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5" name="PlaceHolder 3"/>
          <p:cNvSpPr>
            <a:spLocks noGrp="1"/>
          </p:cNvSpPr>
          <p:nvPr>
            <p:ph type="body"/>
          </p:nvPr>
        </p:nvSpPr>
        <p:spPr>
          <a:xfrm>
            <a:off x="622620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838080" y="449640"/>
            <a:ext cx="10515240" cy="38008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9"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20" name="PlaceHolder 3"/>
          <p:cNvSpPr>
            <a:spLocks noGrp="1"/>
          </p:cNvSpPr>
          <p:nvPr>
            <p:ph type="body"/>
          </p:nvPr>
        </p:nvSpPr>
        <p:spPr>
          <a:xfrm>
            <a:off x="83808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21" name="PlaceHolder 4"/>
          <p:cNvSpPr>
            <a:spLocks noGrp="1"/>
          </p:cNvSpPr>
          <p:nvPr>
            <p:ph type="body"/>
          </p:nvPr>
        </p:nvSpPr>
        <p:spPr>
          <a:xfrm>
            <a:off x="622620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23" name="PlaceHolder 2"/>
          <p:cNvSpPr>
            <a:spLocks noGrp="1"/>
          </p:cNvSpPr>
          <p:nvPr>
            <p:ph type="body"/>
          </p:nvPr>
        </p:nvSpPr>
        <p:spPr>
          <a:xfrm>
            <a:off x="83808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24"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25" name="PlaceHolder 4"/>
          <p:cNvSpPr>
            <a:spLocks noGrp="1"/>
          </p:cNvSpPr>
          <p:nvPr>
            <p:ph type="body"/>
          </p:nvPr>
        </p:nvSpPr>
        <p:spPr>
          <a:xfrm>
            <a:off x="622620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27"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28"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29" name="PlaceHolder 4"/>
          <p:cNvSpPr>
            <a:spLocks noGrp="1"/>
          </p:cNvSpPr>
          <p:nvPr>
            <p:ph type="body"/>
          </p:nvPr>
        </p:nvSpPr>
        <p:spPr>
          <a:xfrm>
            <a:off x="838080" y="38574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31" name="PlaceHolder 2"/>
          <p:cNvSpPr>
            <a:spLocks noGrp="1"/>
          </p:cNvSpPr>
          <p:nvPr>
            <p:ph type="body"/>
          </p:nvPr>
        </p:nvSpPr>
        <p:spPr>
          <a:xfrm>
            <a:off x="838080" y="14040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32" name="PlaceHolder 3"/>
          <p:cNvSpPr>
            <a:spLocks noGrp="1"/>
          </p:cNvSpPr>
          <p:nvPr>
            <p:ph type="body"/>
          </p:nvPr>
        </p:nvSpPr>
        <p:spPr>
          <a:xfrm>
            <a:off x="838080" y="38574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34"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35"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36" name="PlaceHolder 4"/>
          <p:cNvSpPr>
            <a:spLocks noGrp="1"/>
          </p:cNvSpPr>
          <p:nvPr>
            <p:ph type="body"/>
          </p:nvPr>
        </p:nvSpPr>
        <p:spPr>
          <a:xfrm>
            <a:off x="622620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37" name="PlaceHolder 5"/>
          <p:cNvSpPr>
            <a:spLocks noGrp="1"/>
          </p:cNvSpPr>
          <p:nvPr>
            <p:ph type="body"/>
          </p:nvPr>
        </p:nvSpPr>
        <p:spPr>
          <a:xfrm>
            <a:off x="83808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39" name="PlaceHolder 2"/>
          <p:cNvSpPr>
            <a:spLocks noGrp="1"/>
          </p:cNvSpPr>
          <p:nvPr>
            <p:ph type="body"/>
          </p:nvPr>
        </p:nvSpPr>
        <p:spPr>
          <a:xfrm>
            <a:off x="83808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40" name="PlaceHolder 3"/>
          <p:cNvSpPr>
            <a:spLocks noGrp="1"/>
          </p:cNvSpPr>
          <p:nvPr>
            <p:ph type="body"/>
          </p:nvPr>
        </p:nvSpPr>
        <p:spPr>
          <a:xfrm>
            <a:off x="439344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41" name="PlaceHolder 4"/>
          <p:cNvSpPr>
            <a:spLocks noGrp="1"/>
          </p:cNvSpPr>
          <p:nvPr>
            <p:ph type="body"/>
          </p:nvPr>
        </p:nvSpPr>
        <p:spPr>
          <a:xfrm>
            <a:off x="794916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42" name="PlaceHolder 5"/>
          <p:cNvSpPr>
            <a:spLocks noGrp="1"/>
          </p:cNvSpPr>
          <p:nvPr>
            <p:ph type="body"/>
          </p:nvPr>
        </p:nvSpPr>
        <p:spPr>
          <a:xfrm>
            <a:off x="794916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43" name="PlaceHolder 6"/>
          <p:cNvSpPr>
            <a:spLocks noGrp="1"/>
          </p:cNvSpPr>
          <p:nvPr>
            <p:ph type="body"/>
          </p:nvPr>
        </p:nvSpPr>
        <p:spPr>
          <a:xfrm>
            <a:off x="439344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44" name="PlaceHolder 7"/>
          <p:cNvSpPr>
            <a:spLocks noGrp="1"/>
          </p:cNvSpPr>
          <p:nvPr>
            <p:ph type="body"/>
          </p:nvPr>
        </p:nvSpPr>
        <p:spPr>
          <a:xfrm>
            <a:off x="83808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8960" cy="1143480"/>
          </a:xfrm>
          <a:prstGeom prst="rect">
            <a:avLst/>
          </a:prstGeom>
        </p:spPr>
        <p:txBody>
          <a:bodyPr/>
          <a:lstStyle/>
          <a:p>
            <a:r>
              <a:rPr lang="en-US"/>
              <a:t>Click to edit Master title style</a:t>
            </a:r>
          </a:p>
        </p:txBody>
      </p:sp>
      <p:sp>
        <p:nvSpPr>
          <p:cNvPr id="3" name="Date Placeholder 2"/>
          <p:cNvSpPr>
            <a:spLocks noGrp="1"/>
          </p:cNvSpPr>
          <p:nvPr>
            <p:ph type="dt" idx="10"/>
          </p:nvPr>
        </p:nvSpPr>
        <p:spPr>
          <a:xfrm>
            <a:off x="608641" y="6247377"/>
            <a:ext cx="2837760" cy="470930"/>
          </a:xfrm>
          <a:prstGeom prst="rect">
            <a:avLst/>
          </a:prstGeom>
        </p:spPr>
        <p:txBody>
          <a:bodyPr/>
          <a:lstStyle>
            <a:lvl1pPr>
              <a:defRPr/>
            </a:lvl1pPr>
          </a:lstStyle>
          <a:p>
            <a:r>
              <a:rPr lang="en-US" altLang="x-none"/>
              <a:t>2/17/21</a:t>
            </a:r>
          </a:p>
        </p:txBody>
      </p:sp>
      <p:sp>
        <p:nvSpPr>
          <p:cNvPr id="4" name="Footer Placeholder 3"/>
          <p:cNvSpPr>
            <a:spLocks noGrp="1"/>
          </p:cNvSpPr>
          <p:nvPr>
            <p:ph type="ftr" idx="11"/>
          </p:nvPr>
        </p:nvSpPr>
        <p:spPr>
          <a:xfrm>
            <a:off x="4170240" y="6247377"/>
            <a:ext cx="3863040" cy="470930"/>
          </a:xfrm>
          <a:prstGeom prst="rect">
            <a:avLst/>
          </a:prstGeom>
        </p:spPr>
        <p:txBody>
          <a:bodyPr/>
          <a:lstStyle>
            <a:lvl1pPr>
              <a:defRPr/>
            </a:lvl1pPr>
          </a:lstStyle>
          <a:p>
            <a:endParaRPr lang="en-US" altLang="x-none"/>
          </a:p>
        </p:txBody>
      </p:sp>
      <p:sp>
        <p:nvSpPr>
          <p:cNvPr id="5" name="Slide Number Placeholder 4"/>
          <p:cNvSpPr>
            <a:spLocks noGrp="1"/>
          </p:cNvSpPr>
          <p:nvPr>
            <p:ph type="sldNum" idx="12"/>
          </p:nvPr>
        </p:nvSpPr>
        <p:spPr>
          <a:xfrm>
            <a:off x="8741761" y="6247377"/>
            <a:ext cx="2837760" cy="470930"/>
          </a:xfrm>
          <a:prstGeom prst="rect">
            <a:avLst/>
          </a:prstGeom>
        </p:spPr>
        <p:txBody>
          <a:bodyPr/>
          <a:lstStyle>
            <a:lvl1pPr>
              <a:defRPr/>
            </a:lvl1pPr>
          </a:lstStyle>
          <a:p>
            <a:fld id="{90DF4CEB-02EE-5E4E-B9A4-71B55D11AC57}" type="slidenum">
              <a:rPr lang="en-US" altLang="x-none"/>
              <a:pPr/>
              <a:t>‹#›</a:t>
            </a:fld>
            <a:endParaRPr lang="en-US" altLang="x-none"/>
          </a:p>
        </p:txBody>
      </p:sp>
    </p:spTree>
    <p:extLst>
      <p:ext uri="{BB962C8B-B14F-4D97-AF65-F5344CB8AC3E}">
        <p14:creationId xmlns:p14="http://schemas.microsoft.com/office/powerpoint/2010/main" val="1268292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904363"/>
          </a:xfrm>
          <a:prstGeom prst="rect">
            <a:avLst/>
          </a:prstGeom>
        </p:spPr>
        <p:txBody>
          <a:bodyPr anchor="t" anchorCtr="0">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1524000" y="3101266"/>
            <a:ext cx="9144000" cy="1655762"/>
          </a:xfrm>
          <a:prstGeom prst="rect">
            <a:avLst/>
          </a:prstGeo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dirty="0"/>
              <a:t>Click to edit Master subtitle style</a:t>
            </a:r>
          </a:p>
        </p:txBody>
      </p:sp>
      <p:sp>
        <p:nvSpPr>
          <p:cNvPr id="4" name="Date Placeholder 3"/>
          <p:cNvSpPr>
            <a:spLocks noGrp="1"/>
          </p:cNvSpPr>
          <p:nvPr>
            <p:ph type="dt" sz="half" idx="10"/>
          </p:nvPr>
        </p:nvSpPr>
        <p:spPr/>
        <p:txBody>
          <a:bodyPr/>
          <a:lstStyle/>
          <a:p>
            <a:r>
              <a:rPr lang="en-US"/>
              <a:t>2/17/21</a:t>
            </a:r>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dirty="0"/>
          </a:p>
        </p:txBody>
      </p:sp>
    </p:spTree>
    <p:extLst>
      <p:ext uri="{BB962C8B-B14F-4D97-AF65-F5344CB8AC3E}">
        <p14:creationId xmlns:p14="http://schemas.microsoft.com/office/powerpoint/2010/main" val="9218785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4"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55" name="PlaceHolder 2"/>
          <p:cNvSpPr>
            <a:spLocks noGrp="1"/>
          </p:cNvSpPr>
          <p:nvPr>
            <p:ph type="subTitle"/>
          </p:nvPr>
        </p:nvSpPr>
        <p:spPr>
          <a:xfrm>
            <a:off x="838080" y="1404000"/>
            <a:ext cx="10515240" cy="469692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57" name="PlaceHolder 2"/>
          <p:cNvSpPr>
            <a:spLocks noGrp="1"/>
          </p:cNvSpPr>
          <p:nvPr>
            <p:ph type="body"/>
          </p:nvPr>
        </p:nvSpPr>
        <p:spPr>
          <a:xfrm>
            <a:off x="838080" y="1404000"/>
            <a:ext cx="1051524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59" name="PlaceHolder 2"/>
          <p:cNvSpPr>
            <a:spLocks noGrp="1"/>
          </p:cNvSpPr>
          <p:nvPr>
            <p:ph type="body"/>
          </p:nvPr>
        </p:nvSpPr>
        <p:spPr>
          <a:xfrm>
            <a:off x="83808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60" name="PlaceHolder 3"/>
          <p:cNvSpPr>
            <a:spLocks noGrp="1"/>
          </p:cNvSpPr>
          <p:nvPr>
            <p:ph type="body"/>
          </p:nvPr>
        </p:nvSpPr>
        <p:spPr>
          <a:xfrm>
            <a:off x="622620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1"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2" name="PlaceHolder 1"/>
          <p:cNvSpPr>
            <a:spLocks noGrp="1"/>
          </p:cNvSpPr>
          <p:nvPr>
            <p:ph type="subTitle"/>
          </p:nvPr>
        </p:nvSpPr>
        <p:spPr>
          <a:xfrm>
            <a:off x="838080" y="449640"/>
            <a:ext cx="10515240" cy="38008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64"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65" name="PlaceHolder 3"/>
          <p:cNvSpPr>
            <a:spLocks noGrp="1"/>
          </p:cNvSpPr>
          <p:nvPr>
            <p:ph type="body"/>
          </p:nvPr>
        </p:nvSpPr>
        <p:spPr>
          <a:xfrm>
            <a:off x="83808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66" name="PlaceHolder 4"/>
          <p:cNvSpPr>
            <a:spLocks noGrp="1"/>
          </p:cNvSpPr>
          <p:nvPr>
            <p:ph type="body"/>
          </p:nvPr>
        </p:nvSpPr>
        <p:spPr>
          <a:xfrm>
            <a:off x="622620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68" name="PlaceHolder 2"/>
          <p:cNvSpPr>
            <a:spLocks noGrp="1"/>
          </p:cNvSpPr>
          <p:nvPr>
            <p:ph type="body"/>
          </p:nvPr>
        </p:nvSpPr>
        <p:spPr>
          <a:xfrm>
            <a:off x="83808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69"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70" name="PlaceHolder 4"/>
          <p:cNvSpPr>
            <a:spLocks noGrp="1"/>
          </p:cNvSpPr>
          <p:nvPr>
            <p:ph type="body"/>
          </p:nvPr>
        </p:nvSpPr>
        <p:spPr>
          <a:xfrm>
            <a:off x="622620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72"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73"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74" name="PlaceHolder 4"/>
          <p:cNvSpPr>
            <a:spLocks noGrp="1"/>
          </p:cNvSpPr>
          <p:nvPr>
            <p:ph type="body"/>
          </p:nvPr>
        </p:nvSpPr>
        <p:spPr>
          <a:xfrm>
            <a:off x="838080" y="38574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76" name="PlaceHolder 2"/>
          <p:cNvSpPr>
            <a:spLocks noGrp="1"/>
          </p:cNvSpPr>
          <p:nvPr>
            <p:ph type="body"/>
          </p:nvPr>
        </p:nvSpPr>
        <p:spPr>
          <a:xfrm>
            <a:off x="838080" y="14040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77" name="PlaceHolder 3"/>
          <p:cNvSpPr>
            <a:spLocks noGrp="1"/>
          </p:cNvSpPr>
          <p:nvPr>
            <p:ph type="body"/>
          </p:nvPr>
        </p:nvSpPr>
        <p:spPr>
          <a:xfrm>
            <a:off x="838080" y="38574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79"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80"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81" name="PlaceHolder 4"/>
          <p:cNvSpPr>
            <a:spLocks noGrp="1"/>
          </p:cNvSpPr>
          <p:nvPr>
            <p:ph type="body"/>
          </p:nvPr>
        </p:nvSpPr>
        <p:spPr>
          <a:xfrm>
            <a:off x="622620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82" name="PlaceHolder 5"/>
          <p:cNvSpPr>
            <a:spLocks noGrp="1"/>
          </p:cNvSpPr>
          <p:nvPr>
            <p:ph type="body"/>
          </p:nvPr>
        </p:nvSpPr>
        <p:spPr>
          <a:xfrm>
            <a:off x="83808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84" name="PlaceHolder 2"/>
          <p:cNvSpPr>
            <a:spLocks noGrp="1"/>
          </p:cNvSpPr>
          <p:nvPr>
            <p:ph type="body"/>
          </p:nvPr>
        </p:nvSpPr>
        <p:spPr>
          <a:xfrm>
            <a:off x="83808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85" name="PlaceHolder 3"/>
          <p:cNvSpPr>
            <a:spLocks noGrp="1"/>
          </p:cNvSpPr>
          <p:nvPr>
            <p:ph type="body"/>
          </p:nvPr>
        </p:nvSpPr>
        <p:spPr>
          <a:xfrm>
            <a:off x="439344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86" name="PlaceHolder 4"/>
          <p:cNvSpPr>
            <a:spLocks noGrp="1"/>
          </p:cNvSpPr>
          <p:nvPr>
            <p:ph type="body"/>
          </p:nvPr>
        </p:nvSpPr>
        <p:spPr>
          <a:xfrm>
            <a:off x="794916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87" name="PlaceHolder 5"/>
          <p:cNvSpPr>
            <a:spLocks noGrp="1"/>
          </p:cNvSpPr>
          <p:nvPr>
            <p:ph type="body"/>
          </p:nvPr>
        </p:nvSpPr>
        <p:spPr>
          <a:xfrm>
            <a:off x="794916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88" name="PlaceHolder 6"/>
          <p:cNvSpPr>
            <a:spLocks noGrp="1"/>
          </p:cNvSpPr>
          <p:nvPr>
            <p:ph type="body"/>
          </p:nvPr>
        </p:nvSpPr>
        <p:spPr>
          <a:xfrm>
            <a:off x="439344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89" name="PlaceHolder 7"/>
          <p:cNvSpPr>
            <a:spLocks noGrp="1"/>
          </p:cNvSpPr>
          <p:nvPr>
            <p:ph type="body"/>
          </p:nvPr>
        </p:nvSpPr>
        <p:spPr>
          <a:xfrm>
            <a:off x="83808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00" name="PlaceHolder 2"/>
          <p:cNvSpPr>
            <a:spLocks noGrp="1"/>
          </p:cNvSpPr>
          <p:nvPr>
            <p:ph type="subTitle"/>
          </p:nvPr>
        </p:nvSpPr>
        <p:spPr>
          <a:xfrm>
            <a:off x="838080" y="1404000"/>
            <a:ext cx="10515240" cy="469692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02" name="PlaceHolder 2"/>
          <p:cNvSpPr>
            <a:spLocks noGrp="1"/>
          </p:cNvSpPr>
          <p:nvPr>
            <p:ph type="body"/>
          </p:nvPr>
        </p:nvSpPr>
        <p:spPr>
          <a:xfrm>
            <a:off x="838080" y="1404000"/>
            <a:ext cx="1051524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04" name="PlaceHolder 2"/>
          <p:cNvSpPr>
            <a:spLocks noGrp="1"/>
          </p:cNvSpPr>
          <p:nvPr>
            <p:ph type="body"/>
          </p:nvPr>
        </p:nvSpPr>
        <p:spPr>
          <a:xfrm>
            <a:off x="83808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05" name="PlaceHolder 3"/>
          <p:cNvSpPr>
            <a:spLocks noGrp="1"/>
          </p:cNvSpPr>
          <p:nvPr>
            <p:ph type="body"/>
          </p:nvPr>
        </p:nvSpPr>
        <p:spPr>
          <a:xfrm>
            <a:off x="622620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6"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7" name="PlaceHolder 1"/>
          <p:cNvSpPr>
            <a:spLocks noGrp="1"/>
          </p:cNvSpPr>
          <p:nvPr>
            <p:ph type="subTitle"/>
          </p:nvPr>
        </p:nvSpPr>
        <p:spPr>
          <a:xfrm>
            <a:off x="838080" y="449640"/>
            <a:ext cx="10515240" cy="3800880"/>
          </a:xfrm>
          <a:prstGeom prst="rect">
            <a:avLst/>
          </a:prstGeom>
        </p:spPr>
        <p:txBody>
          <a:bodyPr lIns="0" tIns="0" rIns="0" bIns="0" anchor="ctr"/>
          <a:lstStyle/>
          <a:p>
            <a:pPr algn="ctr"/>
            <a:endParaRPr lang="en-US"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09"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10" name="PlaceHolder 3"/>
          <p:cNvSpPr>
            <a:spLocks noGrp="1"/>
          </p:cNvSpPr>
          <p:nvPr>
            <p:ph type="body"/>
          </p:nvPr>
        </p:nvSpPr>
        <p:spPr>
          <a:xfrm>
            <a:off x="83808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11" name="PlaceHolder 4"/>
          <p:cNvSpPr>
            <a:spLocks noGrp="1"/>
          </p:cNvSpPr>
          <p:nvPr>
            <p:ph type="body"/>
          </p:nvPr>
        </p:nvSpPr>
        <p:spPr>
          <a:xfrm>
            <a:off x="622620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13" name="PlaceHolder 2"/>
          <p:cNvSpPr>
            <a:spLocks noGrp="1"/>
          </p:cNvSpPr>
          <p:nvPr>
            <p:ph type="body"/>
          </p:nvPr>
        </p:nvSpPr>
        <p:spPr>
          <a:xfrm>
            <a:off x="838080" y="1404000"/>
            <a:ext cx="5131080" cy="469692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14"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15" name="PlaceHolder 4"/>
          <p:cNvSpPr>
            <a:spLocks noGrp="1"/>
          </p:cNvSpPr>
          <p:nvPr>
            <p:ph type="body"/>
          </p:nvPr>
        </p:nvSpPr>
        <p:spPr>
          <a:xfrm>
            <a:off x="622620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17"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18"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19" name="PlaceHolder 4"/>
          <p:cNvSpPr>
            <a:spLocks noGrp="1"/>
          </p:cNvSpPr>
          <p:nvPr>
            <p:ph type="body"/>
          </p:nvPr>
        </p:nvSpPr>
        <p:spPr>
          <a:xfrm>
            <a:off x="838080" y="38574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0"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21" name="PlaceHolder 2"/>
          <p:cNvSpPr>
            <a:spLocks noGrp="1"/>
          </p:cNvSpPr>
          <p:nvPr>
            <p:ph type="body"/>
          </p:nvPr>
        </p:nvSpPr>
        <p:spPr>
          <a:xfrm>
            <a:off x="838080" y="14040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22" name="PlaceHolder 3"/>
          <p:cNvSpPr>
            <a:spLocks noGrp="1"/>
          </p:cNvSpPr>
          <p:nvPr>
            <p:ph type="body"/>
          </p:nvPr>
        </p:nvSpPr>
        <p:spPr>
          <a:xfrm>
            <a:off x="838080" y="3857400"/>
            <a:ext cx="1051524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24" name="PlaceHolder 2"/>
          <p:cNvSpPr>
            <a:spLocks noGrp="1"/>
          </p:cNvSpPr>
          <p:nvPr>
            <p:ph type="body"/>
          </p:nvPr>
        </p:nvSpPr>
        <p:spPr>
          <a:xfrm>
            <a:off x="83808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25" name="PlaceHolder 3"/>
          <p:cNvSpPr>
            <a:spLocks noGrp="1"/>
          </p:cNvSpPr>
          <p:nvPr>
            <p:ph type="body"/>
          </p:nvPr>
        </p:nvSpPr>
        <p:spPr>
          <a:xfrm>
            <a:off x="6226200" y="14040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26" name="PlaceHolder 4"/>
          <p:cNvSpPr>
            <a:spLocks noGrp="1"/>
          </p:cNvSpPr>
          <p:nvPr>
            <p:ph type="body"/>
          </p:nvPr>
        </p:nvSpPr>
        <p:spPr>
          <a:xfrm>
            <a:off x="622620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27" name="PlaceHolder 5"/>
          <p:cNvSpPr>
            <a:spLocks noGrp="1"/>
          </p:cNvSpPr>
          <p:nvPr>
            <p:ph type="body"/>
          </p:nvPr>
        </p:nvSpPr>
        <p:spPr>
          <a:xfrm>
            <a:off x="838080" y="3857400"/>
            <a:ext cx="513108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838080" y="449640"/>
            <a:ext cx="10515240" cy="819720"/>
          </a:xfrm>
          <a:prstGeom prst="rect">
            <a:avLst/>
          </a:prstGeom>
        </p:spPr>
        <p:txBody>
          <a:bodyPr lIns="0" tIns="0" rIns="0" bIns="0" anchor="ctr"/>
          <a:lstStyle/>
          <a:p>
            <a:endParaRPr lang="en-US" sz="1800" b="0" strike="noStrike" spc="-1">
              <a:solidFill>
                <a:srgbClr val="FFFFFF"/>
              </a:solidFill>
              <a:uFill>
                <a:solidFill>
                  <a:srgbClr val="FFFFFF"/>
                </a:solidFill>
              </a:uFill>
              <a:latin typeface="Arial"/>
            </a:endParaRPr>
          </a:p>
        </p:txBody>
      </p:sp>
      <p:sp>
        <p:nvSpPr>
          <p:cNvPr id="129" name="PlaceHolder 2"/>
          <p:cNvSpPr>
            <a:spLocks noGrp="1"/>
          </p:cNvSpPr>
          <p:nvPr>
            <p:ph type="body"/>
          </p:nvPr>
        </p:nvSpPr>
        <p:spPr>
          <a:xfrm>
            <a:off x="83808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30" name="PlaceHolder 3"/>
          <p:cNvSpPr>
            <a:spLocks noGrp="1"/>
          </p:cNvSpPr>
          <p:nvPr>
            <p:ph type="body"/>
          </p:nvPr>
        </p:nvSpPr>
        <p:spPr>
          <a:xfrm>
            <a:off x="439344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31" name="PlaceHolder 4"/>
          <p:cNvSpPr>
            <a:spLocks noGrp="1"/>
          </p:cNvSpPr>
          <p:nvPr>
            <p:ph type="body"/>
          </p:nvPr>
        </p:nvSpPr>
        <p:spPr>
          <a:xfrm>
            <a:off x="7949160" y="14040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32" name="PlaceHolder 5"/>
          <p:cNvSpPr>
            <a:spLocks noGrp="1"/>
          </p:cNvSpPr>
          <p:nvPr>
            <p:ph type="body"/>
          </p:nvPr>
        </p:nvSpPr>
        <p:spPr>
          <a:xfrm>
            <a:off x="794916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33" name="PlaceHolder 6"/>
          <p:cNvSpPr>
            <a:spLocks noGrp="1"/>
          </p:cNvSpPr>
          <p:nvPr>
            <p:ph type="body"/>
          </p:nvPr>
        </p:nvSpPr>
        <p:spPr>
          <a:xfrm>
            <a:off x="439344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
        <p:nvSpPr>
          <p:cNvPr id="134" name="PlaceHolder 7"/>
          <p:cNvSpPr>
            <a:spLocks noGrp="1"/>
          </p:cNvSpPr>
          <p:nvPr>
            <p:ph type="body"/>
          </p:nvPr>
        </p:nvSpPr>
        <p:spPr>
          <a:xfrm>
            <a:off x="838080" y="3857400"/>
            <a:ext cx="3385800" cy="2240280"/>
          </a:xfrm>
          <a:prstGeom prst="rect">
            <a:avLst/>
          </a:prstGeom>
        </p:spPr>
        <p:txBody>
          <a:bodyPr lIns="0" tIns="0" rIns="0" bIns="0">
            <a:normAutofit/>
          </a:bodyPr>
          <a:lstStyle/>
          <a:p>
            <a:pPr algn="ctr">
              <a:spcBef>
                <a:spcPts val="1417"/>
              </a:spcBef>
            </a:pPr>
            <a:endParaRPr lang="en-US" sz="2000" b="0" strike="noStrike" spc="-1">
              <a:solidFill>
                <a:srgbClr val="181717"/>
              </a:solidFill>
              <a:uFill>
                <a:solidFill>
                  <a:srgbClr val="FFFFFF"/>
                </a:solidFill>
              </a:u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CustomShape 1"/>
          <p:cNvSpPr/>
          <p:nvPr/>
        </p:nvSpPr>
        <p:spPr>
          <a:xfrm>
            <a:off x="0" y="6388920"/>
            <a:ext cx="12191760" cy="468720"/>
          </a:xfrm>
          <a:prstGeom prst="rect">
            <a:avLst/>
          </a:prstGeom>
          <a:solidFill>
            <a:srgbClr val="808080"/>
          </a:solidFill>
          <a:ln w="6480">
            <a:noFill/>
          </a:ln>
        </p:spPr>
        <p:style>
          <a:lnRef idx="0">
            <a:scrgbClr r="0" g="0" b="0"/>
          </a:lnRef>
          <a:fillRef idx="0">
            <a:scrgbClr r="0" g="0" b="0"/>
          </a:fillRef>
          <a:effectRef idx="0">
            <a:scrgbClr r="0" g="0" b="0"/>
          </a:effectRef>
          <a:fontRef idx="minor"/>
        </p:style>
      </p:sp>
      <p:sp>
        <p:nvSpPr>
          <p:cNvPr id="10" name="CustomShape 2"/>
          <p:cNvSpPr/>
          <p:nvPr/>
        </p:nvSpPr>
        <p:spPr>
          <a:xfrm>
            <a:off x="1353240" y="6464880"/>
            <a:ext cx="2580840" cy="24624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90000"/>
              </a:lnSpc>
            </a:pPr>
            <a:r>
              <a:rPr lang="en-US" sz="900" b="1" strike="noStrike" spc="-1">
                <a:solidFill>
                  <a:srgbClr val="F2F2F2"/>
                </a:solidFill>
                <a:uFill>
                  <a:solidFill>
                    <a:srgbClr val="FFFFFF"/>
                  </a:solidFill>
                </a:uFill>
                <a:latin typeface="Arial"/>
                <a:ea typeface="Arial Regular"/>
              </a:rPr>
              <a:t>Global Modeling and Assimilation Office</a:t>
            </a:r>
            <a:endParaRPr lang="en-US" sz="900" b="0" strike="noStrike" spc="-1">
              <a:solidFill>
                <a:srgbClr val="000000"/>
              </a:solidFill>
              <a:uFill>
                <a:solidFill>
                  <a:srgbClr val="FFFFFF"/>
                </a:solidFill>
              </a:uFill>
              <a:latin typeface="Arial"/>
            </a:endParaRPr>
          </a:p>
          <a:p>
            <a:pPr>
              <a:lnSpc>
                <a:spcPct val="90000"/>
              </a:lnSpc>
            </a:pPr>
            <a:r>
              <a:rPr lang="en-US" sz="800" b="0" strike="noStrike" spc="-1">
                <a:solidFill>
                  <a:srgbClr val="F2F2F2"/>
                </a:solidFill>
                <a:uFill>
                  <a:solidFill>
                    <a:srgbClr val="FFFFFF"/>
                  </a:solidFill>
                </a:uFill>
                <a:latin typeface="Arial"/>
                <a:ea typeface="Arial Regular"/>
              </a:rPr>
              <a:t>gmao.gsfc.nasa.gov</a:t>
            </a:r>
            <a:endParaRPr lang="en-US" sz="800" b="0" strike="noStrike" spc="-1">
              <a:solidFill>
                <a:srgbClr val="000000"/>
              </a:solidFill>
              <a:uFill>
                <a:solidFill>
                  <a:srgbClr val="FFFFFF"/>
                </a:solidFill>
              </a:uFill>
              <a:latin typeface="Arial"/>
            </a:endParaRPr>
          </a:p>
        </p:txBody>
      </p:sp>
      <p:sp>
        <p:nvSpPr>
          <p:cNvPr id="2" name="CustomShape 3"/>
          <p:cNvSpPr/>
          <p:nvPr/>
        </p:nvSpPr>
        <p:spPr>
          <a:xfrm>
            <a:off x="206280" y="6442920"/>
            <a:ext cx="1052640" cy="325440"/>
          </a:xfrm>
          <a:prstGeom prst="rect">
            <a:avLst/>
          </a:prstGeom>
          <a:noFill/>
          <a:ln w="6480">
            <a:solidFill>
              <a:srgbClr val="F2F2F2"/>
            </a:solidFill>
            <a:round/>
          </a:ln>
        </p:spPr>
        <p:style>
          <a:lnRef idx="0">
            <a:scrgbClr r="0" g="0" b="0"/>
          </a:lnRef>
          <a:fillRef idx="0">
            <a:scrgbClr r="0" g="0" b="0"/>
          </a:fillRef>
          <a:effectRef idx="0">
            <a:scrgbClr r="0" g="0" b="0"/>
          </a:effectRef>
          <a:fontRef idx="minor"/>
        </p:style>
        <p:txBody>
          <a:bodyPr lIns="0" tIns="0" rIns="0" bIns="0" anchor="ctr"/>
          <a:lstStyle/>
          <a:p>
            <a:pPr algn="ctr">
              <a:lnSpc>
                <a:spcPct val="95000"/>
              </a:lnSpc>
            </a:pPr>
            <a:r>
              <a:rPr lang="en-US" sz="2140" b="1" strike="noStrike" spc="-1">
                <a:solidFill>
                  <a:srgbClr val="F2F2F2"/>
                </a:solidFill>
                <a:uFill>
                  <a:solidFill>
                    <a:srgbClr val="FFFFFF"/>
                  </a:solidFill>
                </a:uFill>
                <a:latin typeface="Arial"/>
                <a:ea typeface="Arial"/>
              </a:rPr>
              <a:t>GMAO</a:t>
            </a:r>
            <a:endParaRPr lang="en-US" sz="2140" b="0" strike="noStrike" spc="-1">
              <a:solidFill>
                <a:srgbClr val="000000"/>
              </a:solidFill>
              <a:uFill>
                <a:solidFill>
                  <a:srgbClr val="FFFFFF"/>
                </a:solidFill>
              </a:uFill>
              <a:latin typeface="Arial"/>
            </a:endParaRPr>
          </a:p>
        </p:txBody>
      </p:sp>
      <p:sp>
        <p:nvSpPr>
          <p:cNvPr id="3" name="CustomShape 4"/>
          <p:cNvSpPr/>
          <p:nvPr/>
        </p:nvSpPr>
        <p:spPr>
          <a:xfrm>
            <a:off x="143280" y="127800"/>
            <a:ext cx="3570840" cy="308160"/>
          </a:xfrm>
          <a:prstGeom prst="rect">
            <a:avLst/>
          </a:prstGeom>
          <a:noFill/>
          <a:ln>
            <a:noFill/>
          </a:ln>
        </p:spPr>
        <p:style>
          <a:lnRef idx="0">
            <a:scrgbClr r="0" g="0" b="0"/>
          </a:lnRef>
          <a:fillRef idx="0">
            <a:scrgbClr r="0" g="0" b="0"/>
          </a:fillRef>
          <a:effectRef idx="0">
            <a:scrgbClr r="0" g="0" b="0"/>
          </a:effectRef>
          <a:fontRef idx="minor"/>
        </p:style>
        <p:txBody>
          <a:bodyPr lIns="135720" tIns="68040" rIns="135720" bIns="68040"/>
          <a:lstStyle/>
          <a:p>
            <a:pPr>
              <a:lnSpc>
                <a:spcPct val="100000"/>
              </a:lnSpc>
            </a:pPr>
            <a:r>
              <a:rPr lang="en-US" sz="939" b="0" strike="noStrike" spc="-1">
                <a:solidFill>
                  <a:srgbClr val="767171"/>
                </a:solidFill>
                <a:uFill>
                  <a:solidFill>
                    <a:srgbClr val="FFFFFF"/>
                  </a:solidFill>
                </a:uFill>
                <a:latin typeface="Arial"/>
                <a:ea typeface="Arial Regular"/>
              </a:rPr>
              <a:t>National Aeronautics and Space Administration</a:t>
            </a:r>
            <a:endParaRPr lang="en-US" sz="939" b="0" strike="noStrike" spc="-1">
              <a:solidFill>
                <a:srgbClr val="000000"/>
              </a:solidFill>
              <a:uFill>
                <a:solidFill>
                  <a:srgbClr val="FFFFFF"/>
                </a:solidFill>
              </a:uFill>
              <a:latin typeface="Arial"/>
            </a:endParaRPr>
          </a:p>
        </p:txBody>
      </p:sp>
      <p:pic>
        <p:nvPicPr>
          <p:cNvPr id="4" name="Picture 25"/>
          <p:cNvPicPr/>
          <p:nvPr/>
        </p:nvPicPr>
        <p:blipFill>
          <a:blip r:embed="rId16"/>
          <a:stretch/>
        </p:blipFill>
        <p:spPr>
          <a:xfrm>
            <a:off x="11458080" y="127800"/>
            <a:ext cx="574920" cy="481320"/>
          </a:xfrm>
          <a:prstGeom prst="rect">
            <a:avLst/>
          </a:prstGeom>
          <a:ln>
            <a:noFill/>
          </a:ln>
        </p:spPr>
      </p:pic>
      <p:sp>
        <p:nvSpPr>
          <p:cNvPr id="5" name="PlaceHolder 5"/>
          <p:cNvSpPr>
            <a:spLocks noGrp="1"/>
          </p:cNvSpPr>
          <p:nvPr>
            <p:ph type="title"/>
          </p:nvPr>
        </p:nvSpPr>
        <p:spPr>
          <a:xfrm>
            <a:off x="838080" y="449640"/>
            <a:ext cx="10515240" cy="819720"/>
          </a:xfrm>
          <a:prstGeom prst="rect">
            <a:avLst/>
          </a:prstGeom>
        </p:spPr>
        <p:txBody>
          <a:bodyPr anchor="ctr"/>
          <a:lstStyle/>
          <a:p>
            <a:pPr algn="ctr">
              <a:lnSpc>
                <a:spcPct val="90000"/>
              </a:lnSpc>
            </a:pPr>
            <a:r>
              <a:rPr lang="en-US" sz="2800" b="1" strike="noStrike" spc="-1">
                <a:solidFill>
                  <a:srgbClr val="0070C0"/>
                </a:solidFill>
                <a:uFill>
                  <a:solidFill>
                    <a:srgbClr val="FFFFFF"/>
                  </a:solidFill>
                </a:uFill>
                <a:latin typeface="Arial"/>
              </a:rPr>
              <a:t>Click to Edit Title</a:t>
            </a:r>
            <a:endParaRPr lang="en-US" sz="2800" b="0" strike="noStrike" spc="-1">
              <a:solidFill>
                <a:srgbClr val="FFFFFF"/>
              </a:solidFill>
              <a:uFill>
                <a:solidFill>
                  <a:srgbClr val="FFFFFF"/>
                </a:solidFill>
              </a:uFill>
              <a:latin typeface="Arial"/>
            </a:endParaRPr>
          </a:p>
        </p:txBody>
      </p:sp>
      <p:sp>
        <p:nvSpPr>
          <p:cNvPr id="6" name="PlaceHolder 6"/>
          <p:cNvSpPr>
            <a:spLocks noGrp="1"/>
          </p:cNvSpPr>
          <p:nvPr>
            <p:ph type="dt"/>
          </p:nvPr>
        </p:nvSpPr>
        <p:spPr>
          <a:xfrm>
            <a:off x="10014840" y="6449760"/>
            <a:ext cx="1482480" cy="364680"/>
          </a:xfrm>
          <a:prstGeom prst="rect">
            <a:avLst/>
          </a:prstGeom>
        </p:spPr>
        <p:txBody>
          <a:bodyPr anchor="ctr"/>
          <a:lstStyle/>
          <a:p>
            <a:pPr algn="r">
              <a:lnSpc>
                <a:spcPct val="100000"/>
              </a:lnSpc>
            </a:pPr>
            <a:r>
              <a:rPr lang="en-US" sz="900" b="0" strike="noStrike" spc="-1">
                <a:solidFill>
                  <a:srgbClr val="000000"/>
                </a:solidFill>
                <a:uFill>
                  <a:solidFill>
                    <a:srgbClr val="FFFFFF"/>
                  </a:solidFill>
                </a:uFill>
                <a:latin typeface="Times New Roman"/>
              </a:rPr>
              <a:t>2/17/21</a:t>
            </a:r>
          </a:p>
        </p:txBody>
      </p:sp>
      <p:sp>
        <p:nvSpPr>
          <p:cNvPr id="7" name="PlaceHolder 7"/>
          <p:cNvSpPr>
            <a:spLocks noGrp="1"/>
          </p:cNvSpPr>
          <p:nvPr>
            <p:ph type="sldNum"/>
          </p:nvPr>
        </p:nvSpPr>
        <p:spPr>
          <a:xfrm>
            <a:off x="11550600" y="6440760"/>
            <a:ext cx="531000" cy="364680"/>
          </a:xfrm>
          <a:prstGeom prst="rect">
            <a:avLst/>
          </a:prstGeom>
        </p:spPr>
        <p:txBody>
          <a:bodyPr anchor="ctr"/>
          <a:lstStyle/>
          <a:p>
            <a:pPr algn="r">
              <a:lnSpc>
                <a:spcPct val="100000"/>
              </a:lnSpc>
            </a:pPr>
            <a:fld id="{1E6C6648-B97A-4902-B526-024DD49C0EC2}" type="slidenum">
              <a:rPr lang="en-US" sz="900" b="0" strike="noStrike" spc="-1">
                <a:solidFill>
                  <a:srgbClr val="FFFFFF"/>
                </a:solidFill>
                <a:uFill>
                  <a:solidFill>
                    <a:srgbClr val="FFFFFF"/>
                  </a:solidFill>
                </a:uFill>
                <a:latin typeface="Arial"/>
              </a:rPr>
              <a:t>‹#›</a:t>
            </a:fld>
            <a:endParaRPr lang="en-US" sz="900" b="0" strike="noStrike" spc="-1">
              <a:solidFill>
                <a:srgbClr val="000000"/>
              </a:solidFill>
              <a:uFill>
                <a:solidFill>
                  <a:srgbClr val="FFFFFF"/>
                </a:solidFill>
              </a:uFill>
              <a:latin typeface="Times New Roman"/>
            </a:endParaRPr>
          </a:p>
        </p:txBody>
      </p:sp>
      <p:sp>
        <p:nvSpPr>
          <p:cNvPr id="8" name="PlaceHolder 8"/>
          <p:cNvSpPr>
            <a:spLocks noGrp="1"/>
          </p:cNvSpPr>
          <p:nvPr>
            <p:ph type="body"/>
          </p:nvPr>
        </p:nvSpPr>
        <p:spPr>
          <a:xfrm>
            <a:off x="838080" y="1404000"/>
            <a:ext cx="10515240" cy="4696920"/>
          </a:xfrm>
          <a:prstGeom prst="rect">
            <a:avLst/>
          </a:prstGeom>
        </p:spPr>
        <p:txBody>
          <a:bodyPr/>
          <a:lstStyle/>
          <a:p>
            <a:pPr marL="432000" indent="-324000" algn="ctr">
              <a:lnSpc>
                <a:spcPct val="100000"/>
              </a:lnSpc>
              <a:spcBef>
                <a:spcPts val="1001"/>
              </a:spcBef>
              <a:buClr>
                <a:srgbClr val="000000"/>
              </a:buClr>
              <a:buSzPct val="45000"/>
              <a:buFont typeface="Wingdings" charset="2"/>
              <a:buChar char=""/>
            </a:pPr>
            <a:r>
              <a:rPr lang="en-US" sz="2000" b="0" strike="noStrike" spc="-1">
                <a:solidFill>
                  <a:srgbClr val="181717"/>
                </a:solidFill>
                <a:uFill>
                  <a:solidFill>
                    <a:srgbClr val="FFFFFF"/>
                  </a:solidFill>
                </a:uFill>
                <a:latin typeface="Arial"/>
              </a:rPr>
              <a:t>Click to edit text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7" r:id="rId13"/>
    <p:sldLayoutId id="2147483688"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 name="CustomShape 1"/>
          <p:cNvSpPr/>
          <p:nvPr/>
        </p:nvSpPr>
        <p:spPr>
          <a:xfrm>
            <a:off x="0" y="6388920"/>
            <a:ext cx="12191760" cy="468720"/>
          </a:xfrm>
          <a:prstGeom prst="rect">
            <a:avLst/>
          </a:prstGeom>
          <a:solidFill>
            <a:srgbClr val="808080"/>
          </a:solidFill>
          <a:ln w="6480">
            <a:noFill/>
          </a:ln>
        </p:spPr>
        <p:style>
          <a:lnRef idx="0">
            <a:scrgbClr r="0" g="0" b="0"/>
          </a:lnRef>
          <a:fillRef idx="0">
            <a:scrgbClr r="0" g="0" b="0"/>
          </a:fillRef>
          <a:effectRef idx="0">
            <a:scrgbClr r="0" g="0" b="0"/>
          </a:effectRef>
          <a:fontRef idx="minor"/>
        </p:style>
      </p:sp>
      <p:sp>
        <p:nvSpPr>
          <p:cNvPr id="46" name="CustomShape 2"/>
          <p:cNvSpPr/>
          <p:nvPr/>
        </p:nvSpPr>
        <p:spPr>
          <a:xfrm>
            <a:off x="1353240" y="6464880"/>
            <a:ext cx="2580840" cy="24624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90000"/>
              </a:lnSpc>
            </a:pPr>
            <a:r>
              <a:rPr lang="en-US" sz="900" b="1" strike="noStrike" spc="-1">
                <a:solidFill>
                  <a:srgbClr val="F2F2F2"/>
                </a:solidFill>
                <a:uFill>
                  <a:solidFill>
                    <a:srgbClr val="FFFFFF"/>
                  </a:solidFill>
                </a:uFill>
                <a:latin typeface="Arial"/>
                <a:ea typeface="Arial Regular"/>
              </a:rPr>
              <a:t>Global Modeling and Assimilation Office</a:t>
            </a:r>
            <a:endParaRPr lang="en-US" sz="900" b="0" strike="noStrike" spc="-1">
              <a:solidFill>
                <a:srgbClr val="000000"/>
              </a:solidFill>
              <a:uFill>
                <a:solidFill>
                  <a:srgbClr val="FFFFFF"/>
                </a:solidFill>
              </a:uFill>
              <a:latin typeface="Arial"/>
            </a:endParaRPr>
          </a:p>
          <a:p>
            <a:pPr>
              <a:lnSpc>
                <a:spcPct val="90000"/>
              </a:lnSpc>
            </a:pPr>
            <a:r>
              <a:rPr lang="en-US" sz="800" b="0" strike="noStrike" spc="-1">
                <a:solidFill>
                  <a:srgbClr val="F2F2F2"/>
                </a:solidFill>
                <a:uFill>
                  <a:solidFill>
                    <a:srgbClr val="FFFFFF"/>
                  </a:solidFill>
                </a:uFill>
                <a:latin typeface="Arial"/>
                <a:ea typeface="Arial Regular"/>
              </a:rPr>
              <a:t>gmao.gsfc.nasa.gov</a:t>
            </a:r>
            <a:endParaRPr lang="en-US" sz="800" b="0" strike="noStrike" spc="-1">
              <a:solidFill>
                <a:srgbClr val="000000"/>
              </a:solidFill>
              <a:uFill>
                <a:solidFill>
                  <a:srgbClr val="FFFFFF"/>
                </a:solidFill>
              </a:uFill>
              <a:latin typeface="Arial"/>
            </a:endParaRPr>
          </a:p>
        </p:txBody>
      </p:sp>
      <p:sp>
        <p:nvSpPr>
          <p:cNvPr id="47" name="CustomShape 3"/>
          <p:cNvSpPr/>
          <p:nvPr/>
        </p:nvSpPr>
        <p:spPr>
          <a:xfrm>
            <a:off x="206280" y="6442920"/>
            <a:ext cx="1052640" cy="325440"/>
          </a:xfrm>
          <a:prstGeom prst="rect">
            <a:avLst/>
          </a:prstGeom>
          <a:noFill/>
          <a:ln w="6480">
            <a:solidFill>
              <a:srgbClr val="F2F2F2"/>
            </a:solidFill>
            <a:round/>
          </a:ln>
        </p:spPr>
        <p:style>
          <a:lnRef idx="0">
            <a:scrgbClr r="0" g="0" b="0"/>
          </a:lnRef>
          <a:fillRef idx="0">
            <a:scrgbClr r="0" g="0" b="0"/>
          </a:fillRef>
          <a:effectRef idx="0">
            <a:scrgbClr r="0" g="0" b="0"/>
          </a:effectRef>
          <a:fontRef idx="minor"/>
        </p:style>
        <p:txBody>
          <a:bodyPr lIns="0" tIns="0" rIns="0" bIns="0" anchor="ctr"/>
          <a:lstStyle/>
          <a:p>
            <a:pPr algn="ctr">
              <a:lnSpc>
                <a:spcPct val="95000"/>
              </a:lnSpc>
            </a:pPr>
            <a:r>
              <a:rPr lang="en-US" sz="2140" b="1" strike="noStrike" spc="-1">
                <a:solidFill>
                  <a:srgbClr val="F2F2F2"/>
                </a:solidFill>
                <a:uFill>
                  <a:solidFill>
                    <a:srgbClr val="FFFFFF"/>
                  </a:solidFill>
                </a:uFill>
                <a:latin typeface="Arial"/>
                <a:ea typeface="Arial"/>
              </a:rPr>
              <a:t>GMAO</a:t>
            </a:r>
            <a:endParaRPr lang="en-US" sz="2140" b="0" strike="noStrike" spc="-1">
              <a:solidFill>
                <a:srgbClr val="000000"/>
              </a:solidFill>
              <a:uFill>
                <a:solidFill>
                  <a:srgbClr val="FFFFFF"/>
                </a:solidFill>
              </a:uFill>
              <a:latin typeface="Arial"/>
            </a:endParaRPr>
          </a:p>
        </p:txBody>
      </p:sp>
      <p:sp>
        <p:nvSpPr>
          <p:cNvPr id="48" name="CustomShape 4"/>
          <p:cNvSpPr/>
          <p:nvPr/>
        </p:nvSpPr>
        <p:spPr>
          <a:xfrm>
            <a:off x="143280" y="127800"/>
            <a:ext cx="3570840" cy="308160"/>
          </a:xfrm>
          <a:prstGeom prst="rect">
            <a:avLst/>
          </a:prstGeom>
          <a:noFill/>
          <a:ln>
            <a:noFill/>
          </a:ln>
        </p:spPr>
        <p:style>
          <a:lnRef idx="0">
            <a:scrgbClr r="0" g="0" b="0"/>
          </a:lnRef>
          <a:fillRef idx="0">
            <a:scrgbClr r="0" g="0" b="0"/>
          </a:fillRef>
          <a:effectRef idx="0">
            <a:scrgbClr r="0" g="0" b="0"/>
          </a:effectRef>
          <a:fontRef idx="minor"/>
        </p:style>
        <p:txBody>
          <a:bodyPr lIns="135720" tIns="68040" rIns="135720" bIns="68040"/>
          <a:lstStyle/>
          <a:p>
            <a:pPr>
              <a:lnSpc>
                <a:spcPct val="100000"/>
              </a:lnSpc>
            </a:pPr>
            <a:r>
              <a:rPr lang="en-US" sz="939" b="0" strike="noStrike" spc="-1">
                <a:solidFill>
                  <a:srgbClr val="767171"/>
                </a:solidFill>
                <a:uFill>
                  <a:solidFill>
                    <a:srgbClr val="FFFFFF"/>
                  </a:solidFill>
                </a:uFill>
                <a:latin typeface="Arial"/>
                <a:ea typeface="Arial Regular"/>
              </a:rPr>
              <a:t>National Aeronautics and Space Administration</a:t>
            </a:r>
            <a:endParaRPr lang="en-US" sz="939" b="0" strike="noStrike" spc="-1">
              <a:solidFill>
                <a:srgbClr val="000000"/>
              </a:solidFill>
              <a:uFill>
                <a:solidFill>
                  <a:srgbClr val="FFFFFF"/>
                </a:solidFill>
              </a:uFill>
              <a:latin typeface="Arial"/>
            </a:endParaRPr>
          </a:p>
        </p:txBody>
      </p:sp>
      <p:pic>
        <p:nvPicPr>
          <p:cNvPr id="49" name="Picture 25"/>
          <p:cNvPicPr/>
          <p:nvPr/>
        </p:nvPicPr>
        <p:blipFill>
          <a:blip r:embed="rId14"/>
          <a:stretch/>
        </p:blipFill>
        <p:spPr>
          <a:xfrm>
            <a:off x="11458080" y="127800"/>
            <a:ext cx="574920" cy="481320"/>
          </a:xfrm>
          <a:prstGeom prst="rect">
            <a:avLst/>
          </a:prstGeom>
          <a:ln>
            <a:noFill/>
          </a:ln>
        </p:spPr>
      </p:pic>
      <p:sp>
        <p:nvSpPr>
          <p:cNvPr id="50" name="PlaceHolder 5"/>
          <p:cNvSpPr>
            <a:spLocks noGrp="1"/>
          </p:cNvSpPr>
          <p:nvPr>
            <p:ph type="title"/>
          </p:nvPr>
        </p:nvSpPr>
        <p:spPr>
          <a:xfrm>
            <a:off x="838080" y="449640"/>
            <a:ext cx="10515240" cy="819720"/>
          </a:xfrm>
          <a:prstGeom prst="rect">
            <a:avLst/>
          </a:prstGeom>
        </p:spPr>
        <p:txBody>
          <a:bodyPr anchor="ctr"/>
          <a:lstStyle/>
          <a:p>
            <a:pPr algn="ctr">
              <a:lnSpc>
                <a:spcPct val="90000"/>
              </a:lnSpc>
            </a:pPr>
            <a:r>
              <a:rPr lang="en-US" sz="2800" b="1" strike="noStrike" spc="-1">
                <a:solidFill>
                  <a:srgbClr val="0070C0"/>
                </a:solidFill>
                <a:uFill>
                  <a:solidFill>
                    <a:srgbClr val="FFFFFF"/>
                  </a:solidFill>
                </a:uFill>
                <a:latin typeface="Arial"/>
              </a:rPr>
              <a:t>Click to Edit Title</a:t>
            </a:r>
            <a:endParaRPr lang="en-US" sz="2800" b="0" strike="noStrike" spc="-1">
              <a:solidFill>
                <a:srgbClr val="FFFFFF"/>
              </a:solidFill>
              <a:uFill>
                <a:solidFill>
                  <a:srgbClr val="FFFFFF"/>
                </a:solidFill>
              </a:uFill>
              <a:latin typeface="Arial"/>
            </a:endParaRPr>
          </a:p>
        </p:txBody>
      </p:sp>
      <p:sp>
        <p:nvSpPr>
          <p:cNvPr id="51" name="PlaceHolder 6"/>
          <p:cNvSpPr>
            <a:spLocks noGrp="1"/>
          </p:cNvSpPr>
          <p:nvPr>
            <p:ph type="dt"/>
          </p:nvPr>
        </p:nvSpPr>
        <p:spPr>
          <a:xfrm>
            <a:off x="10014840" y="6449760"/>
            <a:ext cx="1482480" cy="364680"/>
          </a:xfrm>
          <a:prstGeom prst="rect">
            <a:avLst/>
          </a:prstGeom>
        </p:spPr>
        <p:txBody>
          <a:bodyPr anchor="ctr"/>
          <a:lstStyle/>
          <a:p>
            <a:pPr algn="r">
              <a:lnSpc>
                <a:spcPct val="100000"/>
              </a:lnSpc>
            </a:pPr>
            <a:r>
              <a:rPr lang="en-US" sz="900" b="0" strike="noStrike" spc="-1">
                <a:solidFill>
                  <a:srgbClr val="000000"/>
                </a:solidFill>
                <a:uFill>
                  <a:solidFill>
                    <a:srgbClr val="FFFFFF"/>
                  </a:solidFill>
                </a:uFill>
                <a:latin typeface="Times New Roman"/>
              </a:rPr>
              <a:t>2/17/21</a:t>
            </a:r>
          </a:p>
        </p:txBody>
      </p:sp>
      <p:sp>
        <p:nvSpPr>
          <p:cNvPr id="52" name="PlaceHolder 7"/>
          <p:cNvSpPr>
            <a:spLocks noGrp="1"/>
          </p:cNvSpPr>
          <p:nvPr>
            <p:ph type="sldNum"/>
          </p:nvPr>
        </p:nvSpPr>
        <p:spPr>
          <a:xfrm>
            <a:off x="11550600" y="6440760"/>
            <a:ext cx="531000" cy="364680"/>
          </a:xfrm>
          <a:prstGeom prst="rect">
            <a:avLst/>
          </a:prstGeom>
        </p:spPr>
        <p:txBody>
          <a:bodyPr anchor="ctr"/>
          <a:lstStyle/>
          <a:p>
            <a:pPr algn="r">
              <a:lnSpc>
                <a:spcPct val="100000"/>
              </a:lnSpc>
            </a:pPr>
            <a:fld id="{89EAD82C-7588-4DAF-8676-AAFE53795C9F}" type="slidenum">
              <a:rPr lang="en-US" sz="900" b="0" strike="noStrike" spc="-1">
                <a:solidFill>
                  <a:srgbClr val="FFFFFF"/>
                </a:solidFill>
                <a:uFill>
                  <a:solidFill>
                    <a:srgbClr val="FFFFFF"/>
                  </a:solidFill>
                </a:uFill>
                <a:latin typeface="Arial"/>
              </a:rPr>
              <a:t>‹#›</a:t>
            </a:fld>
            <a:endParaRPr lang="en-US" sz="900" b="0" strike="noStrike" spc="-1">
              <a:solidFill>
                <a:srgbClr val="000000"/>
              </a:solidFill>
              <a:uFill>
                <a:solidFill>
                  <a:srgbClr val="FFFFFF"/>
                </a:solidFill>
              </a:uFill>
              <a:latin typeface="Times New Roman"/>
            </a:endParaRPr>
          </a:p>
        </p:txBody>
      </p:sp>
      <p:sp>
        <p:nvSpPr>
          <p:cNvPr id="53" name="PlaceHolder 8"/>
          <p:cNvSpPr>
            <a:spLocks noGrp="1"/>
          </p:cNvSpPr>
          <p:nvPr>
            <p:ph type="body"/>
          </p:nvPr>
        </p:nvSpPr>
        <p:spPr>
          <a:xfrm>
            <a:off x="838080" y="1404000"/>
            <a:ext cx="10515240" cy="4696920"/>
          </a:xfrm>
          <a:prstGeom prst="rect">
            <a:avLst/>
          </a:prstGeom>
        </p:spPr>
        <p:txBody>
          <a:bodyPr/>
          <a:lstStyle/>
          <a:p>
            <a:pPr marL="432000" indent="-324000" algn="ctr">
              <a:lnSpc>
                <a:spcPct val="100000"/>
              </a:lnSpc>
              <a:spcBef>
                <a:spcPts val="1001"/>
              </a:spcBef>
              <a:buClr>
                <a:srgbClr val="000000"/>
              </a:buClr>
              <a:buSzPct val="45000"/>
              <a:buFont typeface="Wingdings" charset="2"/>
              <a:buChar char=""/>
            </a:pPr>
            <a:r>
              <a:rPr lang="en-US" sz="2000" b="0" strike="noStrike" spc="-1">
                <a:solidFill>
                  <a:srgbClr val="181717"/>
                </a:solidFill>
                <a:uFill>
                  <a:solidFill>
                    <a:srgbClr val="FFFFFF"/>
                  </a:solidFill>
                </a:uFill>
                <a:latin typeface="Arial"/>
              </a:rPr>
              <a:t>Click to edit text</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 name="CustomShape 1"/>
          <p:cNvSpPr/>
          <p:nvPr/>
        </p:nvSpPr>
        <p:spPr>
          <a:xfrm>
            <a:off x="0" y="6388920"/>
            <a:ext cx="12191760" cy="468720"/>
          </a:xfrm>
          <a:prstGeom prst="rect">
            <a:avLst/>
          </a:prstGeom>
          <a:solidFill>
            <a:srgbClr val="808080"/>
          </a:solidFill>
          <a:ln w="6480">
            <a:noFill/>
          </a:ln>
        </p:spPr>
        <p:style>
          <a:lnRef idx="0">
            <a:scrgbClr r="0" g="0" b="0"/>
          </a:lnRef>
          <a:fillRef idx="0">
            <a:scrgbClr r="0" g="0" b="0"/>
          </a:fillRef>
          <a:effectRef idx="0">
            <a:scrgbClr r="0" g="0" b="0"/>
          </a:effectRef>
          <a:fontRef idx="minor"/>
        </p:style>
      </p:sp>
      <p:sp>
        <p:nvSpPr>
          <p:cNvPr id="91" name="CustomShape 2"/>
          <p:cNvSpPr/>
          <p:nvPr/>
        </p:nvSpPr>
        <p:spPr>
          <a:xfrm>
            <a:off x="1353240" y="6464880"/>
            <a:ext cx="2580840" cy="246240"/>
          </a:xfrm>
          <a:prstGeom prst="rect">
            <a:avLst/>
          </a:prstGeom>
          <a:noFill/>
          <a:ln>
            <a:noFill/>
          </a:ln>
        </p:spPr>
        <p:style>
          <a:lnRef idx="0">
            <a:scrgbClr r="0" g="0" b="0"/>
          </a:lnRef>
          <a:fillRef idx="0">
            <a:scrgbClr r="0" g="0" b="0"/>
          </a:fillRef>
          <a:effectRef idx="0">
            <a:scrgbClr r="0" g="0" b="0"/>
          </a:effectRef>
          <a:fontRef idx="minor"/>
        </p:style>
        <p:txBody>
          <a:bodyPr lIns="0" tIns="0" rIns="0" bIns="0"/>
          <a:lstStyle/>
          <a:p>
            <a:pPr>
              <a:lnSpc>
                <a:spcPct val="90000"/>
              </a:lnSpc>
            </a:pPr>
            <a:r>
              <a:rPr lang="en-US" sz="900" b="1" strike="noStrike" spc="-1">
                <a:solidFill>
                  <a:srgbClr val="F2F2F2"/>
                </a:solidFill>
                <a:uFill>
                  <a:solidFill>
                    <a:srgbClr val="FFFFFF"/>
                  </a:solidFill>
                </a:uFill>
                <a:latin typeface="Arial"/>
                <a:ea typeface="Arial Regular"/>
              </a:rPr>
              <a:t>Global Modeling and Assimilation Office</a:t>
            </a:r>
            <a:endParaRPr lang="en-US" sz="900" b="0" strike="noStrike" spc="-1">
              <a:solidFill>
                <a:srgbClr val="000000"/>
              </a:solidFill>
              <a:uFill>
                <a:solidFill>
                  <a:srgbClr val="FFFFFF"/>
                </a:solidFill>
              </a:uFill>
              <a:latin typeface="Arial"/>
            </a:endParaRPr>
          </a:p>
          <a:p>
            <a:pPr>
              <a:lnSpc>
                <a:spcPct val="90000"/>
              </a:lnSpc>
            </a:pPr>
            <a:r>
              <a:rPr lang="en-US" sz="800" b="0" strike="noStrike" spc="-1">
                <a:solidFill>
                  <a:srgbClr val="F2F2F2"/>
                </a:solidFill>
                <a:uFill>
                  <a:solidFill>
                    <a:srgbClr val="FFFFFF"/>
                  </a:solidFill>
                </a:uFill>
                <a:latin typeface="Arial"/>
                <a:ea typeface="Arial Regular"/>
              </a:rPr>
              <a:t>gmao.gsfc.nasa.gov</a:t>
            </a:r>
            <a:endParaRPr lang="en-US" sz="800" b="0" strike="noStrike" spc="-1">
              <a:solidFill>
                <a:srgbClr val="000000"/>
              </a:solidFill>
              <a:uFill>
                <a:solidFill>
                  <a:srgbClr val="FFFFFF"/>
                </a:solidFill>
              </a:uFill>
              <a:latin typeface="Arial"/>
            </a:endParaRPr>
          </a:p>
        </p:txBody>
      </p:sp>
      <p:sp>
        <p:nvSpPr>
          <p:cNvPr id="92" name="CustomShape 3"/>
          <p:cNvSpPr/>
          <p:nvPr/>
        </p:nvSpPr>
        <p:spPr>
          <a:xfrm>
            <a:off x="206280" y="6442920"/>
            <a:ext cx="1052640" cy="325440"/>
          </a:xfrm>
          <a:prstGeom prst="rect">
            <a:avLst/>
          </a:prstGeom>
          <a:noFill/>
          <a:ln w="6480">
            <a:solidFill>
              <a:srgbClr val="F2F2F2"/>
            </a:solidFill>
            <a:round/>
          </a:ln>
        </p:spPr>
        <p:style>
          <a:lnRef idx="0">
            <a:scrgbClr r="0" g="0" b="0"/>
          </a:lnRef>
          <a:fillRef idx="0">
            <a:scrgbClr r="0" g="0" b="0"/>
          </a:fillRef>
          <a:effectRef idx="0">
            <a:scrgbClr r="0" g="0" b="0"/>
          </a:effectRef>
          <a:fontRef idx="minor"/>
        </p:style>
        <p:txBody>
          <a:bodyPr lIns="0" tIns="0" rIns="0" bIns="0" anchor="ctr"/>
          <a:lstStyle/>
          <a:p>
            <a:pPr algn="ctr">
              <a:lnSpc>
                <a:spcPct val="95000"/>
              </a:lnSpc>
            </a:pPr>
            <a:r>
              <a:rPr lang="en-US" sz="2140" b="1" strike="noStrike" spc="-1">
                <a:solidFill>
                  <a:srgbClr val="F2F2F2"/>
                </a:solidFill>
                <a:uFill>
                  <a:solidFill>
                    <a:srgbClr val="FFFFFF"/>
                  </a:solidFill>
                </a:uFill>
                <a:latin typeface="Arial"/>
                <a:ea typeface="Arial"/>
              </a:rPr>
              <a:t>GMAO</a:t>
            </a:r>
            <a:endParaRPr lang="en-US" sz="2140" b="0" strike="noStrike" spc="-1">
              <a:solidFill>
                <a:srgbClr val="000000"/>
              </a:solidFill>
              <a:uFill>
                <a:solidFill>
                  <a:srgbClr val="FFFFFF"/>
                </a:solidFill>
              </a:uFill>
              <a:latin typeface="Arial"/>
            </a:endParaRPr>
          </a:p>
        </p:txBody>
      </p:sp>
      <p:sp>
        <p:nvSpPr>
          <p:cNvPr id="93" name="CustomShape 4"/>
          <p:cNvSpPr/>
          <p:nvPr/>
        </p:nvSpPr>
        <p:spPr>
          <a:xfrm>
            <a:off x="143280" y="127800"/>
            <a:ext cx="3570840" cy="308160"/>
          </a:xfrm>
          <a:prstGeom prst="rect">
            <a:avLst/>
          </a:prstGeom>
          <a:noFill/>
          <a:ln>
            <a:noFill/>
          </a:ln>
        </p:spPr>
        <p:style>
          <a:lnRef idx="0">
            <a:scrgbClr r="0" g="0" b="0"/>
          </a:lnRef>
          <a:fillRef idx="0">
            <a:scrgbClr r="0" g="0" b="0"/>
          </a:fillRef>
          <a:effectRef idx="0">
            <a:scrgbClr r="0" g="0" b="0"/>
          </a:effectRef>
          <a:fontRef idx="minor"/>
        </p:style>
        <p:txBody>
          <a:bodyPr lIns="135720" tIns="68040" rIns="135720" bIns="68040"/>
          <a:lstStyle/>
          <a:p>
            <a:pPr>
              <a:lnSpc>
                <a:spcPct val="100000"/>
              </a:lnSpc>
            </a:pPr>
            <a:r>
              <a:rPr lang="en-US" sz="939" b="0" strike="noStrike" spc="-1">
                <a:solidFill>
                  <a:srgbClr val="767171"/>
                </a:solidFill>
                <a:uFill>
                  <a:solidFill>
                    <a:srgbClr val="FFFFFF"/>
                  </a:solidFill>
                </a:uFill>
                <a:latin typeface="Arial"/>
                <a:ea typeface="Arial Regular"/>
              </a:rPr>
              <a:t>National Aeronautics and Space Administration</a:t>
            </a:r>
            <a:endParaRPr lang="en-US" sz="939" b="0" strike="noStrike" spc="-1">
              <a:solidFill>
                <a:srgbClr val="000000"/>
              </a:solidFill>
              <a:uFill>
                <a:solidFill>
                  <a:srgbClr val="FFFFFF"/>
                </a:solidFill>
              </a:uFill>
              <a:latin typeface="Arial"/>
            </a:endParaRPr>
          </a:p>
        </p:txBody>
      </p:sp>
      <p:pic>
        <p:nvPicPr>
          <p:cNvPr id="94" name="Picture 25"/>
          <p:cNvPicPr/>
          <p:nvPr/>
        </p:nvPicPr>
        <p:blipFill>
          <a:blip r:embed="rId14"/>
          <a:stretch/>
        </p:blipFill>
        <p:spPr>
          <a:xfrm>
            <a:off x="11458080" y="127800"/>
            <a:ext cx="574920" cy="481320"/>
          </a:xfrm>
          <a:prstGeom prst="rect">
            <a:avLst/>
          </a:prstGeom>
          <a:ln>
            <a:noFill/>
          </a:ln>
        </p:spPr>
      </p:pic>
      <p:sp>
        <p:nvSpPr>
          <p:cNvPr id="95" name="PlaceHolder 5"/>
          <p:cNvSpPr>
            <a:spLocks noGrp="1"/>
          </p:cNvSpPr>
          <p:nvPr>
            <p:ph type="title"/>
          </p:nvPr>
        </p:nvSpPr>
        <p:spPr>
          <a:xfrm>
            <a:off x="838080" y="449640"/>
            <a:ext cx="10515240" cy="819720"/>
          </a:xfrm>
          <a:prstGeom prst="rect">
            <a:avLst/>
          </a:prstGeom>
        </p:spPr>
        <p:txBody>
          <a:bodyPr anchor="ctr"/>
          <a:lstStyle/>
          <a:p>
            <a:pPr algn="ctr">
              <a:lnSpc>
                <a:spcPct val="90000"/>
              </a:lnSpc>
            </a:pPr>
            <a:r>
              <a:rPr lang="en-US" sz="2800" b="1" strike="noStrike" spc="-1">
                <a:solidFill>
                  <a:srgbClr val="0070C0"/>
                </a:solidFill>
                <a:uFill>
                  <a:solidFill>
                    <a:srgbClr val="FFFFFF"/>
                  </a:solidFill>
                </a:uFill>
                <a:latin typeface="Arial"/>
              </a:rPr>
              <a:t>Click to Edit Title</a:t>
            </a:r>
            <a:endParaRPr lang="en-US" sz="2800" b="0" strike="noStrike" spc="-1">
              <a:solidFill>
                <a:srgbClr val="FFFFFF"/>
              </a:solidFill>
              <a:uFill>
                <a:solidFill>
                  <a:srgbClr val="FFFFFF"/>
                </a:solidFill>
              </a:uFill>
              <a:latin typeface="Arial"/>
            </a:endParaRPr>
          </a:p>
        </p:txBody>
      </p:sp>
      <p:sp>
        <p:nvSpPr>
          <p:cNvPr id="96" name="PlaceHolder 6"/>
          <p:cNvSpPr>
            <a:spLocks noGrp="1"/>
          </p:cNvSpPr>
          <p:nvPr>
            <p:ph type="dt"/>
          </p:nvPr>
        </p:nvSpPr>
        <p:spPr>
          <a:xfrm>
            <a:off x="10014840" y="6449760"/>
            <a:ext cx="1482480" cy="364680"/>
          </a:xfrm>
          <a:prstGeom prst="rect">
            <a:avLst/>
          </a:prstGeom>
        </p:spPr>
        <p:txBody>
          <a:bodyPr anchor="ctr"/>
          <a:lstStyle/>
          <a:p>
            <a:pPr algn="r">
              <a:lnSpc>
                <a:spcPct val="100000"/>
              </a:lnSpc>
            </a:pPr>
            <a:r>
              <a:rPr lang="en-US" sz="900" b="0" strike="noStrike" spc="-1">
                <a:solidFill>
                  <a:srgbClr val="000000"/>
                </a:solidFill>
                <a:uFill>
                  <a:solidFill>
                    <a:srgbClr val="FFFFFF"/>
                  </a:solidFill>
                </a:uFill>
                <a:latin typeface="Times New Roman"/>
              </a:rPr>
              <a:t>2/17/21</a:t>
            </a:r>
          </a:p>
        </p:txBody>
      </p:sp>
      <p:sp>
        <p:nvSpPr>
          <p:cNvPr id="97" name="PlaceHolder 7"/>
          <p:cNvSpPr>
            <a:spLocks noGrp="1"/>
          </p:cNvSpPr>
          <p:nvPr>
            <p:ph type="sldNum"/>
          </p:nvPr>
        </p:nvSpPr>
        <p:spPr>
          <a:xfrm>
            <a:off x="11550600" y="6440760"/>
            <a:ext cx="531000" cy="364680"/>
          </a:xfrm>
          <a:prstGeom prst="rect">
            <a:avLst/>
          </a:prstGeom>
        </p:spPr>
        <p:txBody>
          <a:bodyPr anchor="ctr"/>
          <a:lstStyle/>
          <a:p>
            <a:pPr algn="r">
              <a:lnSpc>
                <a:spcPct val="100000"/>
              </a:lnSpc>
            </a:pPr>
            <a:fld id="{B154DD0D-1AA4-4EB7-ABEF-091F68081A4E}" type="slidenum">
              <a:rPr lang="en-US" sz="900" b="0" strike="noStrike" spc="-1">
                <a:solidFill>
                  <a:srgbClr val="FFFFFF"/>
                </a:solidFill>
                <a:uFill>
                  <a:solidFill>
                    <a:srgbClr val="FFFFFF"/>
                  </a:solidFill>
                </a:uFill>
                <a:latin typeface="Arial"/>
              </a:rPr>
              <a:t>‹#›</a:t>
            </a:fld>
            <a:endParaRPr lang="en-US" sz="900" b="0" strike="noStrike" spc="-1">
              <a:solidFill>
                <a:srgbClr val="000000"/>
              </a:solidFill>
              <a:uFill>
                <a:solidFill>
                  <a:srgbClr val="FFFFFF"/>
                </a:solidFill>
              </a:uFill>
              <a:latin typeface="Times New Roman"/>
            </a:endParaRPr>
          </a:p>
        </p:txBody>
      </p:sp>
      <p:sp>
        <p:nvSpPr>
          <p:cNvPr id="98" name="PlaceHolder 8"/>
          <p:cNvSpPr>
            <a:spLocks noGrp="1"/>
          </p:cNvSpPr>
          <p:nvPr>
            <p:ph type="body"/>
          </p:nvPr>
        </p:nvSpPr>
        <p:spPr>
          <a:xfrm>
            <a:off x="838080" y="1404000"/>
            <a:ext cx="10515240" cy="4696920"/>
          </a:xfrm>
          <a:prstGeom prst="rect">
            <a:avLst/>
          </a:prstGeom>
        </p:spPr>
        <p:txBody>
          <a:bodyPr/>
          <a:lstStyle/>
          <a:p>
            <a:pPr marL="432000" indent="-324000" algn="ctr">
              <a:lnSpc>
                <a:spcPct val="100000"/>
              </a:lnSpc>
              <a:spcBef>
                <a:spcPts val="1001"/>
              </a:spcBef>
              <a:buClr>
                <a:srgbClr val="000000"/>
              </a:buClr>
              <a:buSzPct val="45000"/>
              <a:buFont typeface="Wingdings" charset="2"/>
              <a:buChar char=""/>
            </a:pPr>
            <a:r>
              <a:rPr lang="en-US" sz="2000" b="0" strike="noStrike" spc="-1">
                <a:solidFill>
                  <a:srgbClr val="181717"/>
                </a:solidFill>
                <a:uFill>
                  <a:solidFill>
                    <a:srgbClr val="FFFFFF"/>
                  </a:solidFill>
                </a:uFill>
                <a:latin typeface="Arial"/>
              </a:rPr>
              <a:t>Click to edit text</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TextShape 1"/>
          <p:cNvSpPr txBox="1"/>
          <p:nvPr/>
        </p:nvSpPr>
        <p:spPr>
          <a:xfrm>
            <a:off x="387590" y="932460"/>
            <a:ext cx="11112020" cy="819720"/>
          </a:xfrm>
          <a:prstGeom prst="rect">
            <a:avLst/>
          </a:prstGeom>
          <a:noFill/>
          <a:ln>
            <a:noFill/>
          </a:ln>
        </p:spPr>
        <p:txBody>
          <a:bodyPr anchor="ctr"/>
          <a:lstStyle/>
          <a:p>
            <a:pPr algn="ctr">
              <a:lnSpc>
                <a:spcPct val="90000"/>
              </a:lnSpc>
            </a:pPr>
            <a:r>
              <a:rPr lang="en-US" sz="2800" b="1" strike="noStrike" spc="-1" dirty="0">
                <a:solidFill>
                  <a:srgbClr val="0070C0"/>
                </a:solidFill>
                <a:uFill>
                  <a:solidFill>
                    <a:srgbClr val="FFFFFF"/>
                  </a:solidFill>
                </a:uFill>
                <a:latin typeface="Arial"/>
              </a:rPr>
              <a:t>Designing an optimal strategy for GMAO S2S ensemble forecast</a:t>
            </a:r>
            <a:endParaRPr lang="en-US" sz="2800" b="0" strike="noStrike" spc="-1" dirty="0">
              <a:solidFill>
                <a:srgbClr val="FFFFFF"/>
              </a:solidFill>
              <a:uFill>
                <a:solidFill>
                  <a:srgbClr val="FFFFFF"/>
                </a:solidFill>
              </a:uFill>
              <a:latin typeface="Arial"/>
            </a:endParaRPr>
          </a:p>
        </p:txBody>
      </p:sp>
      <p:sp>
        <p:nvSpPr>
          <p:cNvPr id="141" name="TextShape 2"/>
          <p:cNvSpPr txBox="1"/>
          <p:nvPr/>
        </p:nvSpPr>
        <p:spPr>
          <a:xfrm>
            <a:off x="3319988" y="5256180"/>
            <a:ext cx="5925612" cy="687960"/>
          </a:xfrm>
          <a:prstGeom prst="rect">
            <a:avLst/>
          </a:prstGeom>
          <a:noFill/>
          <a:ln>
            <a:noFill/>
          </a:ln>
        </p:spPr>
        <p:txBody>
          <a:bodyPr lIns="90000" tIns="45000" rIns="90000" bIns="45000"/>
          <a:lstStyle/>
          <a:p>
            <a:r>
              <a:rPr lang="en-US" sz="1800" b="0" i="1" strike="noStrike" spc="-1" dirty="0">
                <a:solidFill>
                  <a:srgbClr val="000000"/>
                </a:solidFill>
                <a:uFill>
                  <a:solidFill>
                    <a:srgbClr val="FFFFFF"/>
                  </a:solidFill>
                </a:uFill>
                <a:latin typeface="Arial"/>
              </a:rPr>
              <a:t>Anna </a:t>
            </a:r>
            <a:r>
              <a:rPr lang="en-US" sz="1800" b="0" i="1" strike="noStrike" spc="-1" dirty="0" err="1">
                <a:solidFill>
                  <a:srgbClr val="000000"/>
                </a:solidFill>
                <a:uFill>
                  <a:solidFill>
                    <a:srgbClr val="FFFFFF"/>
                  </a:solidFill>
                </a:uFill>
                <a:latin typeface="Arial"/>
              </a:rPr>
              <a:t>Borovikov</a:t>
            </a:r>
            <a:r>
              <a:rPr lang="en-US" sz="1800" b="0" i="1" strike="noStrike" spc="-1" dirty="0">
                <a:solidFill>
                  <a:srgbClr val="000000"/>
                </a:solidFill>
                <a:uFill>
                  <a:solidFill>
                    <a:srgbClr val="FFFFFF"/>
                  </a:solidFill>
                </a:uFill>
                <a:latin typeface="Arial"/>
              </a:rPr>
              <a:t>, Siegfried Schubert, Jelena </a:t>
            </a:r>
            <a:r>
              <a:rPr lang="en-US" sz="1800" b="0" i="1" strike="noStrike" spc="-1" dirty="0" err="1">
                <a:solidFill>
                  <a:srgbClr val="000000"/>
                </a:solidFill>
                <a:uFill>
                  <a:solidFill>
                    <a:srgbClr val="FFFFFF"/>
                  </a:solidFill>
                </a:uFill>
                <a:latin typeface="Arial"/>
              </a:rPr>
              <a:t>Marshak</a:t>
            </a:r>
            <a:endParaRPr lang="en-US" sz="1800" b="0" strike="noStrike" spc="-1" dirty="0">
              <a:solidFill>
                <a:srgbClr val="000000"/>
              </a:solidFill>
              <a:uFill>
                <a:solidFill>
                  <a:srgbClr val="FFFFFF"/>
                </a:solidFill>
              </a:uFill>
              <a:latin typeface="Arial"/>
            </a:endParaRPr>
          </a:p>
        </p:txBody>
      </p:sp>
      <p:sp>
        <p:nvSpPr>
          <p:cNvPr id="142" name="TextShape 3"/>
          <p:cNvSpPr txBox="1"/>
          <p:nvPr/>
        </p:nvSpPr>
        <p:spPr>
          <a:xfrm>
            <a:off x="4480560" y="5600160"/>
            <a:ext cx="2926080" cy="343440"/>
          </a:xfrm>
          <a:prstGeom prst="rect">
            <a:avLst/>
          </a:prstGeom>
          <a:noFill/>
          <a:ln>
            <a:noFill/>
          </a:ln>
        </p:spPr>
        <p:txBody>
          <a:bodyPr lIns="90000" tIns="45000" rIns="90000" bIns="45000"/>
          <a:lstStyle/>
          <a:p>
            <a:pPr algn="ctr"/>
            <a:r>
              <a:rPr lang="en-US" sz="1800" b="0" strike="noStrike" spc="-1" dirty="0">
                <a:solidFill>
                  <a:srgbClr val="000000"/>
                </a:solidFill>
                <a:uFill>
                  <a:solidFill>
                    <a:srgbClr val="FFFFFF"/>
                  </a:solidFill>
                </a:uFill>
                <a:latin typeface="Arial"/>
              </a:rPr>
              <a:t>February 17, 2021</a:t>
            </a:r>
          </a:p>
        </p:txBody>
      </p:sp>
      <p:sp>
        <p:nvSpPr>
          <p:cNvPr id="143" name="TextShape 4"/>
          <p:cNvSpPr txBox="1"/>
          <p:nvPr/>
        </p:nvSpPr>
        <p:spPr>
          <a:xfrm>
            <a:off x="2366433" y="2190299"/>
            <a:ext cx="7459133" cy="2245629"/>
          </a:xfrm>
          <a:prstGeom prst="rect">
            <a:avLst/>
          </a:prstGeom>
          <a:noFill/>
          <a:ln>
            <a:noFill/>
          </a:ln>
        </p:spPr>
        <p:txBody>
          <a:bodyPr lIns="90000" tIns="45000" rIns="90000" bIns="45000"/>
          <a:lstStyle/>
          <a:p>
            <a:pPr marL="216000" indent="-216000">
              <a:buBlip>
                <a:blip r:embed="rId3"/>
              </a:buBlip>
            </a:pPr>
            <a:r>
              <a:rPr lang="en-US" sz="1800" b="0" strike="noStrike" spc="-1" dirty="0">
                <a:solidFill>
                  <a:srgbClr val="000000"/>
                </a:solidFill>
                <a:uFill>
                  <a:solidFill>
                    <a:srgbClr val="FFFFFF"/>
                  </a:solidFill>
                </a:uFill>
                <a:latin typeface="Arial"/>
                <a:ea typeface="Liberation Mono;Courier New"/>
              </a:rPr>
              <a:t>Background</a:t>
            </a:r>
            <a:endParaRPr lang="en-US" sz="1800" b="0" strike="noStrike" spc="-1" dirty="0">
              <a:solidFill>
                <a:srgbClr val="000000"/>
              </a:solidFill>
              <a:uFill>
                <a:solidFill>
                  <a:srgbClr val="FFFFFF"/>
                </a:solidFill>
              </a:uFill>
              <a:latin typeface="Arial"/>
            </a:endParaRPr>
          </a:p>
          <a:p>
            <a:r>
              <a:rPr lang="en-US" sz="1800" b="0" i="1" strike="noStrike" spc="-1" dirty="0">
                <a:solidFill>
                  <a:srgbClr val="000000"/>
                </a:solidFill>
                <a:uFill>
                  <a:solidFill>
                    <a:srgbClr val="FFFFFF"/>
                  </a:solidFill>
                </a:uFill>
                <a:latin typeface="Arial"/>
                <a:ea typeface="Liberation Mono;Courier New"/>
              </a:rPr>
              <a:t>Why do we need ensembles for </a:t>
            </a:r>
            <a:r>
              <a:rPr lang="en-US" sz="1800" b="0" i="1" strike="noStrike" spc="-1" dirty="0" err="1">
                <a:solidFill>
                  <a:srgbClr val="000000"/>
                </a:solidFill>
                <a:uFill>
                  <a:solidFill>
                    <a:srgbClr val="FFFFFF"/>
                  </a:solidFill>
                </a:uFill>
                <a:latin typeface="Arial"/>
                <a:ea typeface="Liberation Mono;Courier New"/>
              </a:rPr>
              <a:t>Subseasonal</a:t>
            </a:r>
            <a:r>
              <a:rPr lang="en-US" sz="1800" b="0" i="1" strike="noStrike" spc="-1" dirty="0">
                <a:solidFill>
                  <a:srgbClr val="000000"/>
                </a:solidFill>
                <a:uFill>
                  <a:solidFill>
                    <a:srgbClr val="FFFFFF"/>
                  </a:solidFill>
                </a:uFill>
                <a:latin typeface="Arial"/>
                <a:ea typeface="Liberation Mono;Courier New"/>
              </a:rPr>
              <a:t>-to-Seasonal forecasts?</a:t>
            </a:r>
            <a:endParaRPr lang="en-US" sz="1800" b="0" strike="noStrike" spc="-1" dirty="0">
              <a:solidFill>
                <a:srgbClr val="000000"/>
              </a:solidFill>
              <a:uFill>
                <a:solidFill>
                  <a:srgbClr val="FFFFFF"/>
                </a:solidFill>
              </a:uFill>
              <a:latin typeface="Arial"/>
            </a:endParaRPr>
          </a:p>
          <a:p>
            <a:pPr marL="216000" indent="-216000">
              <a:buBlip>
                <a:blip r:embed="rId3"/>
              </a:buBlip>
            </a:pPr>
            <a:endParaRPr lang="en-US" sz="1800" b="0" strike="noStrike" spc="-1" dirty="0">
              <a:solidFill>
                <a:srgbClr val="000000"/>
              </a:solidFill>
              <a:uFill>
                <a:solidFill>
                  <a:srgbClr val="FFFFFF"/>
                </a:solidFill>
              </a:uFill>
              <a:latin typeface="Arial"/>
            </a:endParaRPr>
          </a:p>
          <a:p>
            <a:pPr marL="216000" indent="-216000">
              <a:buBlip>
                <a:blip r:embed="rId3"/>
              </a:buBlip>
            </a:pPr>
            <a:r>
              <a:rPr lang="en-US" sz="1800" b="0" strike="noStrike" spc="-1" dirty="0">
                <a:solidFill>
                  <a:srgbClr val="000000"/>
                </a:solidFill>
                <a:uFill>
                  <a:solidFill>
                    <a:srgbClr val="FFFFFF"/>
                  </a:solidFill>
                </a:uFill>
                <a:latin typeface="Arial"/>
                <a:ea typeface="Liberation Mono;Courier New"/>
              </a:rPr>
              <a:t>Motivation</a:t>
            </a:r>
            <a:endParaRPr lang="en-US" sz="1800" b="0" strike="noStrike" spc="-1" dirty="0">
              <a:solidFill>
                <a:srgbClr val="000000"/>
              </a:solidFill>
              <a:uFill>
                <a:solidFill>
                  <a:srgbClr val="FFFFFF"/>
                </a:solidFill>
              </a:uFill>
              <a:latin typeface="Arial"/>
            </a:endParaRPr>
          </a:p>
          <a:p>
            <a:r>
              <a:rPr lang="en-US" sz="1800" b="0" i="1" strike="noStrike" spc="-1" dirty="0">
                <a:solidFill>
                  <a:srgbClr val="000000"/>
                </a:solidFill>
                <a:uFill>
                  <a:solidFill>
                    <a:srgbClr val="FFFFFF"/>
                  </a:solidFill>
                </a:uFill>
                <a:latin typeface="Arial"/>
                <a:ea typeface="Liberation Mono;Courier New"/>
              </a:rPr>
              <a:t>What can we learn from existing systems?</a:t>
            </a:r>
            <a:endParaRPr lang="en-US" sz="1800" b="0" strike="noStrike" spc="-1" dirty="0">
              <a:solidFill>
                <a:srgbClr val="000000"/>
              </a:solidFill>
              <a:uFill>
                <a:solidFill>
                  <a:srgbClr val="FFFFFF"/>
                </a:solidFill>
              </a:uFill>
              <a:latin typeface="Arial"/>
            </a:endParaRPr>
          </a:p>
          <a:p>
            <a:pPr marL="216000" indent="-216000">
              <a:buBlip>
                <a:blip r:embed="rId3"/>
              </a:buBlip>
            </a:pPr>
            <a:endParaRPr lang="en-US" sz="1800" b="0" strike="noStrike" spc="-1" dirty="0">
              <a:solidFill>
                <a:srgbClr val="000000"/>
              </a:solidFill>
              <a:uFill>
                <a:solidFill>
                  <a:srgbClr val="FFFFFF"/>
                </a:solidFill>
              </a:uFill>
              <a:latin typeface="Arial"/>
            </a:endParaRPr>
          </a:p>
          <a:p>
            <a:pPr marL="216000" indent="-216000">
              <a:buBlip>
                <a:blip r:embed="rId3"/>
              </a:buBlip>
            </a:pPr>
            <a:r>
              <a:rPr lang="en-US" sz="1800" b="0" strike="noStrike" spc="-1" dirty="0">
                <a:solidFill>
                  <a:srgbClr val="000000"/>
                </a:solidFill>
                <a:uFill>
                  <a:solidFill>
                    <a:srgbClr val="FFFFFF"/>
                  </a:solidFill>
                </a:uFill>
                <a:latin typeface="Arial"/>
                <a:ea typeface="Liberation Mono;Courier New"/>
              </a:rPr>
              <a:t>Study approach</a:t>
            </a:r>
            <a:endParaRPr lang="en-US" sz="1800" b="0" strike="noStrike" spc="-1" dirty="0">
              <a:solidFill>
                <a:srgbClr val="000000"/>
              </a:solidFill>
              <a:uFill>
                <a:solidFill>
                  <a:srgbClr val="FFFFFF"/>
                </a:solidFill>
              </a:uFill>
              <a:latin typeface="Arial"/>
            </a:endParaRPr>
          </a:p>
          <a:p>
            <a:r>
              <a:rPr lang="en-US" sz="1800" b="0" i="1" strike="noStrike" spc="-1" dirty="0">
                <a:solidFill>
                  <a:srgbClr val="000000"/>
                </a:solidFill>
                <a:uFill>
                  <a:solidFill>
                    <a:srgbClr val="FFFFFF"/>
                  </a:solidFill>
                </a:uFill>
                <a:latin typeface="Arial"/>
                <a:ea typeface="Liberation Mono;Courier New"/>
              </a:rPr>
              <a:t>What do we want to address in our design?</a:t>
            </a:r>
            <a:endParaRPr lang="en-US" sz="1800" b="0" strike="noStrike" spc="-1" dirty="0">
              <a:solidFill>
                <a:srgbClr val="000000"/>
              </a:solidFill>
              <a:uFill>
                <a:solidFill>
                  <a:srgbClr val="FFFFFF"/>
                </a:solidFill>
              </a:uFill>
              <a:latin typeface="Arial"/>
            </a:endParaRPr>
          </a:p>
        </p:txBody>
      </p:sp>
      <p:sp>
        <p:nvSpPr>
          <p:cNvPr id="7" name="Oval 6">
            <a:extLst>
              <a:ext uri="{FF2B5EF4-FFF2-40B4-BE49-F238E27FC236}">
                <a16:creationId xmlns:a16="http://schemas.microsoft.com/office/drawing/2014/main" id="{3B2ED1B0-8584-EF4F-8424-5AA2775FA6E8}"/>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583B7CF-B78F-4545-B5DB-056640D63169}"/>
              </a:ext>
            </a:extLst>
          </p:cNvPr>
          <p:cNvPicPr>
            <a:picLocks noChangeAspect="1"/>
          </p:cNvPicPr>
          <p:nvPr/>
        </p:nvPicPr>
        <p:blipFill rotWithShape="1">
          <a:blip r:embed="rId3">
            <a:extLst>
              <a:ext uri="{28A0092B-C50C-407E-A947-70E740481C1C}">
                <a14:useLocalDpi xmlns:a14="http://schemas.microsoft.com/office/drawing/2010/main" val="0"/>
              </a:ext>
            </a:extLst>
          </a:blip>
          <a:srcRect l="4682" t="4681" r="4533" b="7048"/>
          <a:stretch/>
        </p:blipFill>
        <p:spPr>
          <a:xfrm>
            <a:off x="700454" y="1086164"/>
            <a:ext cx="6790546" cy="4841824"/>
          </a:xfrm>
          <a:prstGeom prst="rect">
            <a:avLst/>
          </a:prstGeom>
        </p:spPr>
      </p:pic>
      <p:sp>
        <p:nvSpPr>
          <p:cNvPr id="77" name="TextShape 2">
            <a:extLst>
              <a:ext uri="{FF2B5EF4-FFF2-40B4-BE49-F238E27FC236}">
                <a16:creationId xmlns:a16="http://schemas.microsoft.com/office/drawing/2014/main" id="{B28AB38C-E262-434C-93E3-77977C47A7C7}"/>
              </a:ext>
            </a:extLst>
          </p:cNvPr>
          <p:cNvSpPr txBox="1"/>
          <p:nvPr/>
        </p:nvSpPr>
        <p:spPr>
          <a:xfrm rot="21594600">
            <a:off x="586432" y="570780"/>
            <a:ext cx="9600840" cy="361440"/>
          </a:xfrm>
          <a:prstGeom prst="rect">
            <a:avLst/>
          </a:prstGeom>
          <a:noFill/>
          <a:ln w="18360">
            <a:noFill/>
          </a:ln>
        </p:spPr>
        <p:txBody>
          <a:bodyPr lIns="99000" tIns="54000" rIns="99000" bIns="54000"/>
          <a:lstStyle/>
          <a:p>
            <a:r>
              <a:rPr lang="en-US" sz="1800" b="0" i="1" strike="noStrike" spc="-1" dirty="0">
                <a:solidFill>
                  <a:srgbClr val="000000"/>
                </a:solidFill>
                <a:uFill>
                  <a:solidFill>
                    <a:srgbClr val="FFFFFF"/>
                  </a:solidFill>
                </a:uFill>
                <a:latin typeface="Arial"/>
                <a:ea typeface="Liberation Mono;Courier New"/>
              </a:rPr>
              <a:t>Why do we need ensembles for S2S forecasts?  </a:t>
            </a:r>
            <a:endParaRPr lang="en-US" sz="1800" b="0" strike="noStrike" spc="-1" dirty="0">
              <a:solidFill>
                <a:srgbClr val="000000"/>
              </a:solidFill>
              <a:uFill>
                <a:solidFill>
                  <a:srgbClr val="FFFFFF"/>
                </a:solidFill>
              </a:uFill>
              <a:latin typeface="Arial"/>
            </a:endParaRPr>
          </a:p>
        </p:txBody>
      </p:sp>
      <p:sp>
        <p:nvSpPr>
          <p:cNvPr id="5" name="TextBox 4">
            <a:extLst>
              <a:ext uri="{FF2B5EF4-FFF2-40B4-BE49-F238E27FC236}">
                <a16:creationId xmlns:a16="http://schemas.microsoft.com/office/drawing/2014/main" id="{78E81927-5E51-444C-914A-C1A5AC56BF20}"/>
              </a:ext>
            </a:extLst>
          </p:cNvPr>
          <p:cNvSpPr txBox="1"/>
          <p:nvPr/>
        </p:nvSpPr>
        <p:spPr>
          <a:xfrm>
            <a:off x="8432592" y="1030366"/>
            <a:ext cx="2533338" cy="4247317"/>
          </a:xfrm>
          <a:prstGeom prst="rect">
            <a:avLst/>
          </a:prstGeom>
          <a:noFill/>
        </p:spPr>
        <p:txBody>
          <a:bodyPr wrap="square" rtlCol="0">
            <a:spAutoFit/>
          </a:bodyPr>
          <a:lstStyle/>
          <a:p>
            <a:r>
              <a:rPr lang="en-US" i="1" spc="-1" dirty="0">
                <a:solidFill>
                  <a:srgbClr val="000000"/>
                </a:solidFill>
                <a:uFill>
                  <a:solidFill>
                    <a:srgbClr val="FFFFFF"/>
                  </a:solidFill>
                </a:uFill>
                <a:ea typeface="Liberation Mono;Courier New"/>
              </a:rPr>
              <a:t>To improve </a:t>
            </a:r>
            <a:r>
              <a:rPr lang="en-US" i="1" spc="-1" dirty="0" err="1">
                <a:solidFill>
                  <a:srgbClr val="000000"/>
                </a:solidFill>
                <a:uFill>
                  <a:solidFill>
                    <a:srgbClr val="FFFFFF"/>
                  </a:solidFill>
                </a:uFill>
                <a:ea typeface="Liberation Mono;Courier New"/>
              </a:rPr>
              <a:t>subseasonal</a:t>
            </a:r>
            <a:r>
              <a:rPr lang="en-US" i="1" spc="-1" dirty="0">
                <a:solidFill>
                  <a:srgbClr val="000000"/>
                </a:solidFill>
                <a:uFill>
                  <a:solidFill>
                    <a:srgbClr val="FFFFFF"/>
                  </a:solidFill>
                </a:uFill>
                <a:ea typeface="Liberation Mono;Courier New"/>
              </a:rPr>
              <a:t>-to-seasonal forecasts predictability, consistency and reliability we need large properly initialized ensembles.</a:t>
            </a:r>
          </a:p>
          <a:p>
            <a:endParaRPr lang="en-US" i="1" spc="-1" dirty="0">
              <a:solidFill>
                <a:srgbClr val="000000"/>
              </a:solidFill>
              <a:uFill>
                <a:solidFill>
                  <a:srgbClr val="FFFFFF"/>
                </a:solidFill>
              </a:uFill>
            </a:endParaRPr>
          </a:p>
          <a:p>
            <a:r>
              <a:rPr lang="en-US" i="1" spc="-1" dirty="0">
                <a:solidFill>
                  <a:srgbClr val="000000"/>
                </a:solidFill>
                <a:uFill>
                  <a:solidFill>
                    <a:srgbClr val="FFFFFF"/>
                  </a:solidFill>
                </a:uFill>
              </a:rPr>
              <a:t>Designing the most optimal ensemble strategy is part of the research on NASA observations value in the S2S forecasts.</a:t>
            </a:r>
            <a:endParaRPr lang="en-US" i="1" dirty="0"/>
          </a:p>
        </p:txBody>
      </p:sp>
      <p:sp>
        <p:nvSpPr>
          <p:cNvPr id="6" name="TextBox 5">
            <a:extLst>
              <a:ext uri="{FF2B5EF4-FFF2-40B4-BE49-F238E27FC236}">
                <a16:creationId xmlns:a16="http://schemas.microsoft.com/office/drawing/2014/main" id="{3B33B09D-B859-7542-A3DD-4332973AAA16}"/>
              </a:ext>
            </a:extLst>
          </p:cNvPr>
          <p:cNvSpPr txBox="1"/>
          <p:nvPr/>
        </p:nvSpPr>
        <p:spPr>
          <a:xfrm>
            <a:off x="586154" y="5920502"/>
            <a:ext cx="11008946" cy="307777"/>
          </a:xfrm>
          <a:prstGeom prst="rect">
            <a:avLst/>
          </a:prstGeom>
          <a:noFill/>
        </p:spPr>
        <p:txBody>
          <a:bodyPr wrap="square" rtlCol="0">
            <a:spAutoFit/>
          </a:bodyPr>
          <a:lstStyle/>
          <a:p>
            <a:r>
              <a:rPr lang="en-US" sz="1400" dirty="0"/>
              <a:t>White et al., (2017) </a:t>
            </a:r>
            <a:r>
              <a:rPr lang="en-US" sz="1400" b="1" dirty="0"/>
              <a:t>Potential application of </a:t>
            </a:r>
            <a:r>
              <a:rPr lang="en-US" sz="1400" b="1" dirty="0" err="1"/>
              <a:t>subseasonal</a:t>
            </a:r>
            <a:r>
              <a:rPr lang="en-US" sz="1400" b="1" dirty="0"/>
              <a:t>-to-seasonal (S2S) predictions. </a:t>
            </a:r>
            <a:r>
              <a:rPr lang="en-US" sz="1400" i="1" dirty="0" err="1"/>
              <a:t>Meteorol</a:t>
            </a:r>
            <a:r>
              <a:rPr lang="en-US" sz="1400" i="1" dirty="0"/>
              <a:t>. Appl. </a:t>
            </a:r>
            <a:r>
              <a:rPr lang="en-US" sz="1400" b="1" dirty="0"/>
              <a:t>24</a:t>
            </a:r>
          </a:p>
        </p:txBody>
      </p:sp>
      <p:sp>
        <p:nvSpPr>
          <p:cNvPr id="8" name="Oval 7">
            <a:extLst>
              <a:ext uri="{FF2B5EF4-FFF2-40B4-BE49-F238E27FC236}">
                <a16:creationId xmlns:a16="http://schemas.microsoft.com/office/drawing/2014/main" id="{19B9A99D-BB0A-1A43-B349-18238E931FE2}"/>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96145AC6-B9E2-2841-A7C2-3016A5CF36CA}"/>
              </a:ext>
            </a:extLst>
          </p:cNvPr>
          <p:cNvPicPr/>
          <p:nvPr/>
        </p:nvPicPr>
        <p:blipFill>
          <a:blip r:embed="rId3"/>
          <a:stretch/>
        </p:blipFill>
        <p:spPr>
          <a:xfrm>
            <a:off x="825978" y="4025266"/>
            <a:ext cx="3657600" cy="2020680"/>
          </a:xfrm>
          <a:prstGeom prst="rect">
            <a:avLst/>
          </a:prstGeom>
          <a:ln>
            <a:noFill/>
          </a:ln>
        </p:spPr>
      </p:pic>
      <p:sp>
        <p:nvSpPr>
          <p:cNvPr id="48" name="TextShape 1">
            <a:extLst>
              <a:ext uri="{FF2B5EF4-FFF2-40B4-BE49-F238E27FC236}">
                <a16:creationId xmlns:a16="http://schemas.microsoft.com/office/drawing/2014/main" id="{335FB391-D46F-404C-A970-7F1E5E72A8EC}"/>
              </a:ext>
            </a:extLst>
          </p:cNvPr>
          <p:cNvSpPr txBox="1"/>
          <p:nvPr/>
        </p:nvSpPr>
        <p:spPr>
          <a:xfrm>
            <a:off x="731520" y="548639"/>
            <a:ext cx="9601118" cy="623861"/>
          </a:xfrm>
          <a:prstGeom prst="rect">
            <a:avLst/>
          </a:prstGeom>
          <a:noFill/>
          <a:ln>
            <a:noFill/>
          </a:ln>
        </p:spPr>
        <p:txBody>
          <a:bodyPr lIns="90000" tIns="45000" rIns="90000" bIns="45000"/>
          <a:lstStyle/>
          <a:p>
            <a:r>
              <a:rPr lang="en-US" sz="1800" b="0" i="1" strike="noStrike" spc="-1" dirty="0">
                <a:solidFill>
                  <a:srgbClr val="000000"/>
                </a:solidFill>
                <a:uFill>
                  <a:solidFill>
                    <a:srgbClr val="FFFFFF"/>
                  </a:solidFill>
                </a:uFill>
                <a:latin typeface="Arial"/>
              </a:rPr>
              <a:t>Initialization techniques: lag</a:t>
            </a:r>
            <a:r>
              <a:rPr lang="en-US" i="1" spc="-1" dirty="0">
                <a:solidFill>
                  <a:srgbClr val="000000"/>
                </a:solidFill>
                <a:uFill>
                  <a:solidFill>
                    <a:srgbClr val="FFFFFF"/>
                  </a:solidFill>
                </a:uFill>
                <a:latin typeface="Arial"/>
              </a:rPr>
              <a:t> and/or</a:t>
            </a:r>
            <a:r>
              <a:rPr lang="en-US" sz="1800" b="0" i="1" strike="noStrike" spc="-1" dirty="0">
                <a:solidFill>
                  <a:srgbClr val="000000"/>
                </a:solidFill>
                <a:uFill>
                  <a:solidFill>
                    <a:srgbClr val="FFFFFF"/>
                  </a:solidFill>
                </a:uFill>
                <a:latin typeface="Arial"/>
              </a:rPr>
              <a:t> burst? </a:t>
            </a:r>
            <a:r>
              <a:rPr lang="en-US" i="1" spc="-1" dirty="0">
                <a:solidFill>
                  <a:srgbClr val="000000"/>
                </a:solidFill>
                <a:uFill>
                  <a:solidFill>
                    <a:srgbClr val="FFFFFF"/>
                  </a:solidFill>
                </a:uFill>
                <a:latin typeface="Arial"/>
              </a:rPr>
              <a:t>Both current and previous</a:t>
            </a:r>
            <a:r>
              <a:rPr lang="en-US" sz="1800" b="0" i="1" strike="noStrike" spc="-1" dirty="0">
                <a:solidFill>
                  <a:srgbClr val="000000"/>
                </a:solidFill>
                <a:uFill>
                  <a:solidFill>
                    <a:srgbClr val="FFFFFF"/>
                  </a:solidFill>
                </a:uFill>
                <a:latin typeface="Arial"/>
              </a:rPr>
              <a:t> GMAO S2S systems use a similar lag/burst combination.</a:t>
            </a:r>
            <a:endParaRPr lang="en-US" sz="1800" b="0" strike="noStrike" spc="-1" dirty="0">
              <a:solidFill>
                <a:srgbClr val="000000"/>
              </a:solidFill>
              <a:uFill>
                <a:solidFill>
                  <a:srgbClr val="FFFFFF"/>
                </a:solidFill>
              </a:uFill>
              <a:latin typeface="Arial"/>
            </a:endParaRPr>
          </a:p>
        </p:txBody>
      </p:sp>
      <p:sp>
        <p:nvSpPr>
          <p:cNvPr id="49" name="TextShape 2">
            <a:extLst>
              <a:ext uri="{FF2B5EF4-FFF2-40B4-BE49-F238E27FC236}">
                <a16:creationId xmlns:a16="http://schemas.microsoft.com/office/drawing/2014/main" id="{AF193222-2F60-A843-BA94-556BFCAB9D16}"/>
              </a:ext>
            </a:extLst>
          </p:cNvPr>
          <p:cNvSpPr txBox="1"/>
          <p:nvPr/>
        </p:nvSpPr>
        <p:spPr>
          <a:xfrm>
            <a:off x="4827951" y="4850648"/>
            <a:ext cx="6210527" cy="959539"/>
          </a:xfrm>
          <a:prstGeom prst="rect">
            <a:avLst/>
          </a:prstGeom>
          <a:noFill/>
          <a:ln>
            <a:noFill/>
          </a:ln>
        </p:spPr>
        <p:txBody>
          <a:bodyPr lIns="90000" tIns="45000" rIns="90000" bIns="45000"/>
          <a:lstStyle/>
          <a:p>
            <a:r>
              <a:rPr lang="en-US" sz="1800" b="0" i="1" strike="noStrike" spc="-1" dirty="0">
                <a:solidFill>
                  <a:srgbClr val="000000"/>
                </a:solidFill>
                <a:uFill>
                  <a:solidFill>
                    <a:srgbClr val="FFFFFF"/>
                  </a:solidFill>
                </a:uFill>
                <a:latin typeface="Arial"/>
              </a:rPr>
              <a:t>ENSO.  </a:t>
            </a:r>
            <a:endParaRPr lang="en-US" sz="1800" b="0" strike="noStrike" spc="-1" dirty="0">
              <a:solidFill>
                <a:srgbClr val="000000"/>
              </a:solidFill>
              <a:uFill>
                <a:solidFill>
                  <a:srgbClr val="FFFFFF"/>
                </a:solidFill>
              </a:uFill>
              <a:latin typeface="Arial"/>
            </a:endParaRPr>
          </a:p>
          <a:p>
            <a:r>
              <a:rPr lang="en-US" sz="1800" b="0" i="1" strike="noStrike" spc="-1" dirty="0">
                <a:solidFill>
                  <a:srgbClr val="000000"/>
                </a:solidFill>
                <a:uFill>
                  <a:solidFill>
                    <a:srgbClr val="FFFFFF"/>
                  </a:solidFill>
                </a:uFill>
                <a:latin typeface="Arial"/>
              </a:rPr>
              <a:t>A critical phenomenon to capture in the seasonal forecast.</a:t>
            </a:r>
            <a:endParaRPr lang="en-US" sz="1800" b="0" strike="noStrike" spc="-1" dirty="0">
              <a:solidFill>
                <a:srgbClr val="000000"/>
              </a:solidFill>
              <a:uFill>
                <a:solidFill>
                  <a:srgbClr val="FFFFFF"/>
                </a:solidFill>
              </a:uFill>
              <a:latin typeface="Arial"/>
            </a:endParaRPr>
          </a:p>
        </p:txBody>
      </p:sp>
      <p:sp>
        <p:nvSpPr>
          <p:cNvPr id="53" name="Line 3">
            <a:extLst>
              <a:ext uri="{FF2B5EF4-FFF2-40B4-BE49-F238E27FC236}">
                <a16:creationId xmlns:a16="http://schemas.microsoft.com/office/drawing/2014/main" id="{4D6EF6B1-92DE-F346-936D-12EF424F76D1}"/>
              </a:ext>
            </a:extLst>
          </p:cNvPr>
          <p:cNvSpPr/>
          <p:nvPr/>
        </p:nvSpPr>
        <p:spPr>
          <a:xfrm>
            <a:off x="2854080" y="2055402"/>
            <a:ext cx="6140160" cy="11520"/>
          </a:xfrm>
          <a:prstGeom prst="line">
            <a:avLst/>
          </a:prstGeom>
          <a:ln w="36720">
            <a:solidFill>
              <a:srgbClr val="FF8D00"/>
            </a:solidFill>
            <a:round/>
          </a:ln>
        </p:spPr>
        <p:style>
          <a:lnRef idx="0">
            <a:scrgbClr r="0" g="0" b="0"/>
          </a:lnRef>
          <a:fillRef idx="0">
            <a:scrgbClr r="0" g="0" b="0"/>
          </a:fillRef>
          <a:effectRef idx="0">
            <a:scrgbClr r="0" g="0" b="0"/>
          </a:effectRef>
          <a:fontRef idx="minor"/>
        </p:style>
      </p:sp>
      <p:sp>
        <p:nvSpPr>
          <p:cNvPr id="54" name="Line 4">
            <a:extLst>
              <a:ext uri="{FF2B5EF4-FFF2-40B4-BE49-F238E27FC236}">
                <a16:creationId xmlns:a16="http://schemas.microsoft.com/office/drawing/2014/main" id="{BC640D52-1096-174B-B5EF-5139AD2E50CC}"/>
              </a:ext>
            </a:extLst>
          </p:cNvPr>
          <p:cNvSpPr/>
          <p:nvPr/>
        </p:nvSpPr>
        <p:spPr>
          <a:xfrm>
            <a:off x="8318160" y="1534842"/>
            <a:ext cx="0" cy="750960"/>
          </a:xfrm>
          <a:prstGeom prst="line">
            <a:avLst/>
          </a:prstGeom>
          <a:ln w="18360">
            <a:solidFill>
              <a:srgbClr val="FF8D00"/>
            </a:solidFill>
            <a:round/>
          </a:ln>
        </p:spPr>
        <p:style>
          <a:lnRef idx="0">
            <a:scrgbClr r="0" g="0" b="0"/>
          </a:lnRef>
          <a:fillRef idx="0">
            <a:scrgbClr r="0" g="0" b="0"/>
          </a:fillRef>
          <a:effectRef idx="0">
            <a:scrgbClr r="0" g="0" b="0"/>
          </a:effectRef>
          <a:fontRef idx="minor"/>
        </p:style>
      </p:sp>
      <p:sp>
        <p:nvSpPr>
          <p:cNvPr id="55" name="Line 5">
            <a:extLst>
              <a:ext uri="{FF2B5EF4-FFF2-40B4-BE49-F238E27FC236}">
                <a16:creationId xmlns:a16="http://schemas.microsoft.com/office/drawing/2014/main" id="{4388A614-F2CD-B440-9843-56643ED0B1C2}"/>
              </a:ext>
            </a:extLst>
          </p:cNvPr>
          <p:cNvSpPr/>
          <p:nvPr/>
        </p:nvSpPr>
        <p:spPr>
          <a:xfrm>
            <a:off x="3704400" y="1534842"/>
            <a:ext cx="0" cy="742320"/>
          </a:xfrm>
          <a:prstGeom prst="line">
            <a:avLst/>
          </a:prstGeom>
          <a:ln w="18360">
            <a:solidFill>
              <a:srgbClr val="FF8D00"/>
            </a:solidFill>
            <a:round/>
          </a:ln>
        </p:spPr>
        <p:style>
          <a:lnRef idx="0">
            <a:scrgbClr r="0" g="0" b="0"/>
          </a:lnRef>
          <a:fillRef idx="0">
            <a:scrgbClr r="0" g="0" b="0"/>
          </a:fillRef>
          <a:effectRef idx="0">
            <a:scrgbClr r="0" g="0" b="0"/>
          </a:effectRef>
          <a:fontRef idx="minor"/>
        </p:style>
      </p:sp>
      <p:sp>
        <p:nvSpPr>
          <p:cNvPr id="56" name="Line 6">
            <a:extLst>
              <a:ext uri="{FF2B5EF4-FFF2-40B4-BE49-F238E27FC236}">
                <a16:creationId xmlns:a16="http://schemas.microsoft.com/office/drawing/2014/main" id="{8E501592-024F-C848-A191-B05AA08E4B5D}"/>
              </a:ext>
            </a:extLst>
          </p:cNvPr>
          <p:cNvSpPr/>
          <p:nvPr/>
        </p:nvSpPr>
        <p:spPr>
          <a:xfrm flipH="1">
            <a:off x="2214000" y="2039562"/>
            <a:ext cx="548640" cy="0"/>
          </a:xfrm>
          <a:prstGeom prst="line">
            <a:avLst/>
          </a:prstGeom>
          <a:ln w="36720">
            <a:solidFill>
              <a:srgbClr val="FF8D00"/>
            </a:solidFill>
            <a:custDash>
              <a:ds d="100000" sp="100000"/>
            </a:custDash>
            <a:round/>
          </a:ln>
        </p:spPr>
        <p:style>
          <a:lnRef idx="0">
            <a:scrgbClr r="0" g="0" b="0"/>
          </a:lnRef>
          <a:fillRef idx="0">
            <a:scrgbClr r="0" g="0" b="0"/>
          </a:fillRef>
          <a:effectRef idx="0">
            <a:scrgbClr r="0" g="0" b="0"/>
          </a:effectRef>
          <a:fontRef idx="minor"/>
        </p:style>
      </p:sp>
      <p:sp>
        <p:nvSpPr>
          <p:cNvPr id="57" name="TextShape 7">
            <a:extLst>
              <a:ext uri="{FF2B5EF4-FFF2-40B4-BE49-F238E27FC236}">
                <a16:creationId xmlns:a16="http://schemas.microsoft.com/office/drawing/2014/main" id="{BF8F17EE-F1E0-2447-AA6D-D4580C6ED66B}"/>
              </a:ext>
            </a:extLst>
          </p:cNvPr>
          <p:cNvSpPr txBox="1"/>
          <p:nvPr/>
        </p:nvSpPr>
        <p:spPr>
          <a:xfrm>
            <a:off x="5003640" y="1670922"/>
            <a:ext cx="1860480" cy="261000"/>
          </a:xfrm>
          <a:prstGeom prst="rect">
            <a:avLst/>
          </a:prstGeom>
          <a:noFill/>
          <a:ln>
            <a:noFill/>
          </a:ln>
        </p:spPr>
        <p:txBody>
          <a:bodyPr lIns="90000" tIns="45000" rIns="90000" bIns="45000"/>
          <a:lstStyle/>
          <a:p>
            <a:r>
              <a:rPr lang="en-US" sz="1200" b="0" i="1" strike="noStrike" spc="-1">
                <a:solidFill>
                  <a:srgbClr val="FF8D00"/>
                </a:solidFill>
                <a:uFill>
                  <a:solidFill>
                    <a:srgbClr val="FFFFFF"/>
                  </a:solidFill>
                </a:uFill>
                <a:latin typeface="Arial"/>
              </a:rPr>
              <a:t>a typical forecast month</a:t>
            </a:r>
            <a:endParaRPr lang="en-US" sz="1200" b="0" strike="noStrike" spc="-1">
              <a:solidFill>
                <a:srgbClr val="000000"/>
              </a:solidFill>
              <a:uFill>
                <a:solidFill>
                  <a:srgbClr val="FFFFFF"/>
                </a:solidFill>
              </a:uFill>
              <a:latin typeface="Arial"/>
            </a:endParaRPr>
          </a:p>
        </p:txBody>
      </p:sp>
      <p:sp>
        <p:nvSpPr>
          <p:cNvPr id="58" name="Line 8">
            <a:extLst>
              <a:ext uri="{FF2B5EF4-FFF2-40B4-BE49-F238E27FC236}">
                <a16:creationId xmlns:a16="http://schemas.microsoft.com/office/drawing/2014/main" id="{7719706F-B041-104B-87EF-2EA5A9CC0D9B}"/>
              </a:ext>
            </a:extLst>
          </p:cNvPr>
          <p:cNvSpPr/>
          <p:nvPr/>
        </p:nvSpPr>
        <p:spPr>
          <a:xfrm flipH="1">
            <a:off x="3724920" y="1783962"/>
            <a:ext cx="1314720" cy="0"/>
          </a:xfrm>
          <a:prstGeom prst="line">
            <a:avLst/>
          </a:prstGeom>
          <a:ln w="18360">
            <a:solidFill>
              <a:srgbClr val="FF8D00"/>
            </a:solidFill>
            <a:round/>
            <a:tailEnd type="stealth" w="med" len="med"/>
          </a:ln>
        </p:spPr>
        <p:style>
          <a:lnRef idx="0">
            <a:scrgbClr r="0" g="0" b="0"/>
          </a:lnRef>
          <a:fillRef idx="0">
            <a:scrgbClr r="0" g="0" b="0"/>
          </a:fillRef>
          <a:effectRef idx="0">
            <a:scrgbClr r="0" g="0" b="0"/>
          </a:effectRef>
          <a:fontRef idx="minor"/>
        </p:style>
      </p:sp>
      <p:sp>
        <p:nvSpPr>
          <p:cNvPr id="59" name="Line 9">
            <a:extLst>
              <a:ext uri="{FF2B5EF4-FFF2-40B4-BE49-F238E27FC236}">
                <a16:creationId xmlns:a16="http://schemas.microsoft.com/office/drawing/2014/main" id="{1A1E1A89-836F-4449-8784-BD387E8A8936}"/>
              </a:ext>
            </a:extLst>
          </p:cNvPr>
          <p:cNvSpPr/>
          <p:nvPr/>
        </p:nvSpPr>
        <p:spPr>
          <a:xfrm>
            <a:off x="6739200" y="1798362"/>
            <a:ext cx="1523520" cy="0"/>
          </a:xfrm>
          <a:prstGeom prst="line">
            <a:avLst/>
          </a:prstGeom>
          <a:ln w="18360">
            <a:solidFill>
              <a:srgbClr val="FF8D00"/>
            </a:solidFill>
            <a:round/>
            <a:tailEnd type="stealth" w="med" len="med"/>
          </a:ln>
        </p:spPr>
        <p:style>
          <a:lnRef idx="0">
            <a:scrgbClr r="0" g="0" b="0"/>
          </a:lnRef>
          <a:fillRef idx="0">
            <a:scrgbClr r="0" g="0" b="0"/>
          </a:fillRef>
          <a:effectRef idx="0">
            <a:scrgbClr r="0" g="0" b="0"/>
          </a:effectRef>
          <a:fontRef idx="minor"/>
        </p:style>
      </p:sp>
      <p:sp>
        <p:nvSpPr>
          <p:cNvPr id="61" name="Line 11">
            <a:extLst>
              <a:ext uri="{FF2B5EF4-FFF2-40B4-BE49-F238E27FC236}">
                <a16:creationId xmlns:a16="http://schemas.microsoft.com/office/drawing/2014/main" id="{BF82374E-5C36-CC4E-B60A-24AD5401866D}"/>
              </a:ext>
            </a:extLst>
          </p:cNvPr>
          <p:cNvSpPr/>
          <p:nvPr/>
        </p:nvSpPr>
        <p:spPr>
          <a:xfrm>
            <a:off x="1443600" y="2057562"/>
            <a:ext cx="692640" cy="0"/>
          </a:xfrm>
          <a:prstGeom prst="line">
            <a:avLst/>
          </a:prstGeom>
          <a:ln w="36720">
            <a:solidFill>
              <a:srgbClr val="FF8D00"/>
            </a:solidFill>
            <a:round/>
            <a:headEnd type="oval" w="lg" len="sm"/>
          </a:ln>
        </p:spPr>
        <p:style>
          <a:lnRef idx="0">
            <a:scrgbClr r="0" g="0" b="0"/>
          </a:lnRef>
          <a:fillRef idx="0">
            <a:scrgbClr r="0" g="0" b="0"/>
          </a:fillRef>
          <a:effectRef idx="0">
            <a:scrgbClr r="0" g="0" b="0"/>
          </a:effectRef>
          <a:fontRef idx="minor"/>
        </p:style>
      </p:sp>
      <p:sp>
        <p:nvSpPr>
          <p:cNvPr id="62" name="TextShape 12">
            <a:extLst>
              <a:ext uri="{FF2B5EF4-FFF2-40B4-BE49-F238E27FC236}">
                <a16:creationId xmlns:a16="http://schemas.microsoft.com/office/drawing/2014/main" id="{D3DD6F71-09BF-FC42-940B-08DDD5D4E512}"/>
              </a:ext>
            </a:extLst>
          </p:cNvPr>
          <p:cNvSpPr txBox="1"/>
          <p:nvPr/>
        </p:nvSpPr>
        <p:spPr>
          <a:xfrm>
            <a:off x="1425240" y="2095362"/>
            <a:ext cx="1571040" cy="261000"/>
          </a:xfrm>
          <a:prstGeom prst="rect">
            <a:avLst/>
          </a:prstGeom>
          <a:noFill/>
          <a:ln>
            <a:noFill/>
          </a:ln>
        </p:spPr>
        <p:txBody>
          <a:bodyPr lIns="90000" tIns="45000" rIns="90000" bIns="45000"/>
          <a:lstStyle/>
          <a:p>
            <a:r>
              <a:rPr lang="en-US" sz="1200" spc="-1" dirty="0">
                <a:solidFill>
                  <a:srgbClr val="FF8D00"/>
                </a:solidFill>
                <a:uFill>
                  <a:solidFill>
                    <a:srgbClr val="FFFFFF"/>
                  </a:solidFill>
                </a:uFill>
                <a:latin typeface="Arial"/>
              </a:rPr>
              <a:t>GEOS-</a:t>
            </a:r>
            <a:r>
              <a:rPr lang="en-US" sz="1200" b="0" strike="noStrike" spc="-1" dirty="0">
                <a:solidFill>
                  <a:srgbClr val="FF8D00"/>
                </a:solidFill>
                <a:uFill>
                  <a:solidFill>
                    <a:srgbClr val="FFFFFF"/>
                  </a:solidFill>
                </a:uFill>
                <a:latin typeface="Arial"/>
              </a:rPr>
              <a:t>S2S-2</a:t>
            </a:r>
            <a:endParaRPr lang="en-US" sz="1200" b="0" strike="noStrike" spc="-1" dirty="0">
              <a:solidFill>
                <a:srgbClr val="000000"/>
              </a:solidFill>
              <a:uFill>
                <a:solidFill>
                  <a:srgbClr val="FFFFFF"/>
                </a:solidFill>
              </a:uFill>
              <a:latin typeface="Arial"/>
            </a:endParaRPr>
          </a:p>
        </p:txBody>
      </p:sp>
      <p:sp>
        <p:nvSpPr>
          <p:cNvPr id="63" name="TextShape 13">
            <a:extLst>
              <a:ext uri="{FF2B5EF4-FFF2-40B4-BE49-F238E27FC236}">
                <a16:creationId xmlns:a16="http://schemas.microsoft.com/office/drawing/2014/main" id="{55269ECC-5025-F94D-8FE4-B3A12F3AA80C}"/>
              </a:ext>
            </a:extLst>
          </p:cNvPr>
          <p:cNvSpPr txBox="1"/>
          <p:nvPr/>
        </p:nvSpPr>
        <p:spPr>
          <a:xfrm>
            <a:off x="10016640" y="1936602"/>
            <a:ext cx="640080" cy="261000"/>
          </a:xfrm>
          <a:prstGeom prst="rect">
            <a:avLst/>
          </a:prstGeom>
          <a:noFill/>
          <a:ln>
            <a:noFill/>
          </a:ln>
        </p:spPr>
        <p:txBody>
          <a:bodyPr lIns="90000" tIns="45000" rIns="90000" bIns="45000"/>
          <a:lstStyle/>
          <a:p>
            <a:r>
              <a:rPr lang="en-US" sz="1200" b="0" strike="noStrike" spc="-1">
                <a:solidFill>
                  <a:srgbClr val="FF8D00"/>
                </a:solidFill>
                <a:uFill>
                  <a:solidFill>
                    <a:srgbClr val="FFFFFF"/>
                  </a:solidFill>
                </a:uFill>
                <a:latin typeface="Arial"/>
              </a:rPr>
              <a:t>future</a:t>
            </a:r>
            <a:endParaRPr lang="en-US" sz="1200" b="0" strike="noStrike" spc="-1">
              <a:solidFill>
                <a:srgbClr val="000000"/>
              </a:solidFill>
              <a:uFill>
                <a:solidFill>
                  <a:srgbClr val="FFFFFF"/>
                </a:solidFill>
              </a:uFill>
              <a:latin typeface="Arial"/>
            </a:endParaRPr>
          </a:p>
        </p:txBody>
      </p:sp>
      <p:sp>
        <p:nvSpPr>
          <p:cNvPr id="64" name="Line 14">
            <a:extLst>
              <a:ext uri="{FF2B5EF4-FFF2-40B4-BE49-F238E27FC236}">
                <a16:creationId xmlns:a16="http://schemas.microsoft.com/office/drawing/2014/main" id="{D6A78341-0E23-A349-B479-AB2903717541}"/>
              </a:ext>
            </a:extLst>
          </p:cNvPr>
          <p:cNvSpPr/>
          <p:nvPr/>
        </p:nvSpPr>
        <p:spPr>
          <a:xfrm flipH="1">
            <a:off x="9049680" y="2055402"/>
            <a:ext cx="548640" cy="0"/>
          </a:xfrm>
          <a:prstGeom prst="line">
            <a:avLst/>
          </a:prstGeom>
          <a:ln w="36720">
            <a:solidFill>
              <a:srgbClr val="FF8D00"/>
            </a:solidFill>
            <a:custDash>
              <a:ds d="100000" sp="100000"/>
            </a:custDash>
            <a:round/>
          </a:ln>
        </p:spPr>
        <p:style>
          <a:lnRef idx="0">
            <a:scrgbClr r="0" g="0" b="0"/>
          </a:lnRef>
          <a:fillRef idx="0">
            <a:scrgbClr r="0" g="0" b="0"/>
          </a:fillRef>
          <a:effectRef idx="0">
            <a:scrgbClr r="0" g="0" b="0"/>
          </a:effectRef>
          <a:fontRef idx="minor"/>
        </p:style>
      </p:sp>
      <p:sp>
        <p:nvSpPr>
          <p:cNvPr id="65" name="Line 15">
            <a:extLst>
              <a:ext uri="{FF2B5EF4-FFF2-40B4-BE49-F238E27FC236}">
                <a16:creationId xmlns:a16="http://schemas.microsoft.com/office/drawing/2014/main" id="{DC0129F9-48CC-BF4E-8E4B-26DE687F5ABB}"/>
              </a:ext>
            </a:extLst>
          </p:cNvPr>
          <p:cNvSpPr/>
          <p:nvPr/>
        </p:nvSpPr>
        <p:spPr>
          <a:xfrm>
            <a:off x="9598320" y="2055402"/>
            <a:ext cx="487440" cy="0"/>
          </a:xfrm>
          <a:prstGeom prst="line">
            <a:avLst/>
          </a:prstGeom>
          <a:ln w="36720">
            <a:solidFill>
              <a:srgbClr val="FF8D00"/>
            </a:solidFill>
            <a:round/>
            <a:tailEnd type="stealth" w="med" len="med"/>
          </a:ln>
        </p:spPr>
        <p:style>
          <a:lnRef idx="0">
            <a:scrgbClr r="0" g="0" b="0"/>
          </a:lnRef>
          <a:fillRef idx="0">
            <a:scrgbClr r="0" g="0" b="0"/>
          </a:fillRef>
          <a:effectRef idx="0">
            <a:scrgbClr r="0" g="0" b="0"/>
          </a:effectRef>
          <a:fontRef idx="minor"/>
        </p:style>
      </p:sp>
      <p:sp>
        <p:nvSpPr>
          <p:cNvPr id="66" name="TextShape 16">
            <a:extLst>
              <a:ext uri="{FF2B5EF4-FFF2-40B4-BE49-F238E27FC236}">
                <a16:creationId xmlns:a16="http://schemas.microsoft.com/office/drawing/2014/main" id="{AC76B43D-EF99-684C-B858-B1812ACD6BF9}"/>
              </a:ext>
            </a:extLst>
          </p:cNvPr>
          <p:cNvSpPr txBox="1"/>
          <p:nvPr/>
        </p:nvSpPr>
        <p:spPr>
          <a:xfrm>
            <a:off x="1192681" y="1609722"/>
            <a:ext cx="2076839" cy="445680"/>
          </a:xfrm>
          <a:prstGeom prst="rect">
            <a:avLst/>
          </a:prstGeom>
          <a:noFill/>
          <a:ln>
            <a:noFill/>
          </a:ln>
        </p:spPr>
        <p:txBody>
          <a:bodyPr lIns="90000" tIns="45000" rIns="90000" bIns="45000"/>
          <a:lstStyle/>
          <a:p>
            <a:r>
              <a:rPr lang="en-US" sz="1200" b="0" strike="noStrike" spc="-1" dirty="0">
                <a:solidFill>
                  <a:srgbClr val="FF8D00"/>
                </a:solidFill>
                <a:uFill>
                  <a:solidFill>
                    <a:srgbClr val="FFFFFF"/>
                  </a:solidFill>
                </a:uFill>
                <a:latin typeface="Arial"/>
              </a:rPr>
              <a:t>Coupled Assimilation, Atmosphere Replay to FPIT</a:t>
            </a:r>
            <a:endParaRPr lang="en-US" sz="1200" b="0" strike="noStrike" spc="-1" dirty="0">
              <a:solidFill>
                <a:srgbClr val="000000"/>
              </a:solidFill>
              <a:uFill>
                <a:solidFill>
                  <a:srgbClr val="FFFFFF"/>
                </a:solidFill>
              </a:uFill>
              <a:latin typeface="Arial"/>
            </a:endParaRPr>
          </a:p>
        </p:txBody>
      </p:sp>
      <p:sp>
        <p:nvSpPr>
          <p:cNvPr id="67" name="TextShape 17">
            <a:extLst>
              <a:ext uri="{FF2B5EF4-FFF2-40B4-BE49-F238E27FC236}">
                <a16:creationId xmlns:a16="http://schemas.microsoft.com/office/drawing/2014/main" id="{8FED970A-3B17-484F-8B48-A10FE7836D6B}"/>
              </a:ext>
            </a:extLst>
          </p:cNvPr>
          <p:cNvSpPr txBox="1"/>
          <p:nvPr/>
        </p:nvSpPr>
        <p:spPr>
          <a:xfrm>
            <a:off x="3370681" y="2984022"/>
            <a:ext cx="1188720" cy="261000"/>
          </a:xfrm>
          <a:prstGeom prst="rect">
            <a:avLst/>
          </a:prstGeom>
          <a:noFill/>
          <a:ln>
            <a:noFill/>
          </a:ln>
        </p:spPr>
        <p:txBody>
          <a:bodyPr lIns="90000" tIns="45000" rIns="90000" bIns="45000"/>
          <a:lstStyle/>
          <a:p>
            <a:r>
              <a:rPr lang="en-US" sz="1200" b="0" i="1" strike="noStrike" spc="-1">
                <a:solidFill>
                  <a:srgbClr val="000000"/>
                </a:solidFill>
                <a:uFill>
                  <a:solidFill>
                    <a:srgbClr val="FFFFFF"/>
                  </a:solidFill>
                </a:uFill>
                <a:latin typeface="Arial"/>
              </a:rPr>
              <a:t>- unperturbed</a:t>
            </a:r>
            <a:endParaRPr lang="en-US" sz="1200" b="0" strike="noStrike" spc="-1">
              <a:solidFill>
                <a:srgbClr val="000000"/>
              </a:solidFill>
              <a:uFill>
                <a:solidFill>
                  <a:srgbClr val="FFFFFF"/>
                </a:solidFill>
              </a:uFill>
              <a:latin typeface="Arial"/>
            </a:endParaRPr>
          </a:p>
        </p:txBody>
      </p:sp>
      <p:sp>
        <p:nvSpPr>
          <p:cNvPr id="68" name="TextShape 19">
            <a:extLst>
              <a:ext uri="{FF2B5EF4-FFF2-40B4-BE49-F238E27FC236}">
                <a16:creationId xmlns:a16="http://schemas.microsoft.com/office/drawing/2014/main" id="{1C41DF7E-ACEE-3F48-B594-86A0225F0C91}"/>
              </a:ext>
            </a:extLst>
          </p:cNvPr>
          <p:cNvSpPr txBox="1"/>
          <p:nvPr/>
        </p:nvSpPr>
        <p:spPr>
          <a:xfrm>
            <a:off x="1098361" y="2812662"/>
            <a:ext cx="2194560" cy="307800"/>
          </a:xfrm>
          <a:prstGeom prst="rect">
            <a:avLst/>
          </a:prstGeom>
          <a:noFill/>
          <a:ln>
            <a:noFill/>
          </a:ln>
        </p:spPr>
        <p:txBody>
          <a:bodyPr lIns="90000" tIns="45000" rIns="90000" bIns="45000"/>
          <a:lstStyle/>
          <a:p>
            <a:r>
              <a:rPr lang="en-US" sz="1200" b="0" i="1" strike="noStrike" spc="-1">
                <a:solidFill>
                  <a:srgbClr val="000000"/>
                </a:solidFill>
                <a:uFill>
                  <a:solidFill>
                    <a:srgbClr val="FFFFFF"/>
                  </a:solidFill>
                </a:uFill>
                <a:latin typeface="Arial"/>
              </a:rPr>
              <a:t>seasonal </a:t>
            </a:r>
            <a:r>
              <a:rPr lang="en-US" sz="1200" b="0" i="1" strike="noStrike" spc="-1">
                <a:solidFill>
                  <a:srgbClr val="FF8D00"/>
                </a:solidFill>
                <a:uFill>
                  <a:solidFill>
                    <a:srgbClr val="FFFFFF"/>
                  </a:solidFill>
                </a:uFill>
                <a:latin typeface="Arial"/>
              </a:rPr>
              <a:t>forecast</a:t>
            </a:r>
            <a:r>
              <a:rPr lang="en-US" sz="1200" b="0" i="1" strike="noStrike" spc="-1">
                <a:solidFill>
                  <a:srgbClr val="000000"/>
                </a:solidFill>
                <a:uFill>
                  <a:solidFill>
                    <a:srgbClr val="FFFFFF"/>
                  </a:solidFill>
                </a:uFill>
                <a:latin typeface="Arial"/>
              </a:rPr>
              <a:t>:</a:t>
            </a:r>
            <a:endParaRPr lang="en-US" sz="1200" b="0" strike="noStrike" spc="-1">
              <a:solidFill>
                <a:srgbClr val="000000"/>
              </a:solidFill>
              <a:uFill>
                <a:solidFill>
                  <a:srgbClr val="FFFFFF"/>
                </a:solidFill>
              </a:uFill>
              <a:latin typeface="Arial"/>
            </a:endParaRPr>
          </a:p>
        </p:txBody>
      </p:sp>
      <p:sp>
        <p:nvSpPr>
          <p:cNvPr id="69" name="TextShape 22">
            <a:extLst>
              <a:ext uri="{FF2B5EF4-FFF2-40B4-BE49-F238E27FC236}">
                <a16:creationId xmlns:a16="http://schemas.microsoft.com/office/drawing/2014/main" id="{48527EC3-D4F4-B34F-B6DC-6007BCB9DF9C}"/>
              </a:ext>
            </a:extLst>
          </p:cNvPr>
          <p:cNvSpPr txBox="1"/>
          <p:nvPr/>
        </p:nvSpPr>
        <p:spPr>
          <a:xfrm>
            <a:off x="3373561" y="3150702"/>
            <a:ext cx="1038960" cy="277200"/>
          </a:xfrm>
          <a:prstGeom prst="rect">
            <a:avLst/>
          </a:prstGeom>
          <a:noFill/>
          <a:ln>
            <a:noFill/>
          </a:ln>
        </p:spPr>
        <p:txBody>
          <a:bodyPr lIns="90000" tIns="45000" rIns="90000" bIns="45000"/>
          <a:lstStyle/>
          <a:p>
            <a:r>
              <a:rPr lang="en-US" sz="1200" b="0" i="1" strike="noStrike" spc="-1">
                <a:solidFill>
                  <a:srgbClr val="000000"/>
                </a:solidFill>
                <a:uFill>
                  <a:solidFill>
                    <a:srgbClr val="FFFFFF"/>
                  </a:solidFill>
                </a:uFill>
                <a:latin typeface="Arial"/>
              </a:rPr>
              <a:t>- perturbed</a:t>
            </a:r>
            <a:endParaRPr lang="en-US" sz="1200" b="0" strike="noStrike" spc="-1">
              <a:solidFill>
                <a:srgbClr val="000000"/>
              </a:solidFill>
              <a:uFill>
                <a:solidFill>
                  <a:srgbClr val="FFFFFF"/>
                </a:solidFill>
              </a:uFill>
              <a:latin typeface="Arial"/>
            </a:endParaRPr>
          </a:p>
        </p:txBody>
      </p:sp>
      <p:sp>
        <p:nvSpPr>
          <p:cNvPr id="70" name="Line 25">
            <a:extLst>
              <a:ext uri="{FF2B5EF4-FFF2-40B4-BE49-F238E27FC236}">
                <a16:creationId xmlns:a16="http://schemas.microsoft.com/office/drawing/2014/main" id="{83B47A60-7EC0-0A4A-BC5E-43E79AEBF9DD}"/>
              </a:ext>
            </a:extLst>
          </p:cNvPr>
          <p:cNvSpPr/>
          <p:nvPr/>
        </p:nvSpPr>
        <p:spPr>
          <a:xfrm>
            <a:off x="1192681" y="3120462"/>
            <a:ext cx="2194560" cy="0"/>
          </a:xfrm>
          <a:prstGeom prst="line">
            <a:avLst/>
          </a:prstGeom>
          <a:ln w="36720">
            <a:solidFill>
              <a:srgbClr val="FF8D00"/>
            </a:solidFill>
            <a:round/>
          </a:ln>
        </p:spPr>
        <p:style>
          <a:lnRef idx="0">
            <a:scrgbClr r="0" g="0" b="0"/>
          </a:lnRef>
          <a:fillRef idx="0">
            <a:scrgbClr r="0" g="0" b="0"/>
          </a:fillRef>
          <a:effectRef idx="0">
            <a:scrgbClr r="0" g="0" b="0"/>
          </a:effectRef>
          <a:fontRef idx="minor"/>
        </p:style>
      </p:sp>
      <p:sp>
        <p:nvSpPr>
          <p:cNvPr id="71" name="Line 26">
            <a:extLst>
              <a:ext uri="{FF2B5EF4-FFF2-40B4-BE49-F238E27FC236}">
                <a16:creationId xmlns:a16="http://schemas.microsoft.com/office/drawing/2014/main" id="{A713DF2E-791A-EE43-A1E4-7A94CE80CA14}"/>
              </a:ext>
            </a:extLst>
          </p:cNvPr>
          <p:cNvSpPr/>
          <p:nvPr/>
        </p:nvSpPr>
        <p:spPr>
          <a:xfrm>
            <a:off x="1192681" y="3300462"/>
            <a:ext cx="2194560" cy="0"/>
          </a:xfrm>
          <a:prstGeom prst="line">
            <a:avLst/>
          </a:prstGeom>
          <a:ln w="254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72" name="Line 27">
            <a:extLst>
              <a:ext uri="{FF2B5EF4-FFF2-40B4-BE49-F238E27FC236}">
                <a16:creationId xmlns:a16="http://schemas.microsoft.com/office/drawing/2014/main" id="{0A08B9E2-9C7B-4C4D-BD93-7D5E4278C328}"/>
              </a:ext>
            </a:extLst>
          </p:cNvPr>
          <p:cNvSpPr/>
          <p:nvPr/>
        </p:nvSpPr>
        <p:spPr>
          <a:xfrm>
            <a:off x="7512480" y="2161242"/>
            <a:ext cx="0" cy="457200"/>
          </a:xfrm>
          <a:prstGeom prst="line">
            <a:avLst/>
          </a:prstGeom>
          <a:ln w="12700"/>
        </p:spPr>
        <p:style>
          <a:lnRef idx="1">
            <a:schemeClr val="accent5"/>
          </a:lnRef>
          <a:fillRef idx="0">
            <a:schemeClr val="accent5"/>
          </a:fillRef>
          <a:effectRef idx="0">
            <a:schemeClr val="accent5"/>
          </a:effectRef>
          <a:fontRef idx="minor">
            <a:schemeClr val="tx1"/>
          </a:fontRef>
        </p:style>
      </p:sp>
      <p:sp>
        <p:nvSpPr>
          <p:cNvPr id="73" name="Line 28">
            <a:extLst>
              <a:ext uri="{FF2B5EF4-FFF2-40B4-BE49-F238E27FC236}">
                <a16:creationId xmlns:a16="http://schemas.microsoft.com/office/drawing/2014/main" id="{385680E0-71FF-384D-B1B6-F0CD6802CFF0}"/>
              </a:ext>
            </a:extLst>
          </p:cNvPr>
          <p:cNvSpPr/>
          <p:nvPr/>
        </p:nvSpPr>
        <p:spPr>
          <a:xfrm>
            <a:off x="7584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74" name="Line 29">
            <a:extLst>
              <a:ext uri="{FF2B5EF4-FFF2-40B4-BE49-F238E27FC236}">
                <a16:creationId xmlns:a16="http://schemas.microsoft.com/office/drawing/2014/main" id="{EFD939A5-3A05-3646-8789-3E88C9E75833}"/>
              </a:ext>
            </a:extLst>
          </p:cNvPr>
          <p:cNvSpPr/>
          <p:nvPr/>
        </p:nvSpPr>
        <p:spPr>
          <a:xfrm>
            <a:off x="7728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75" name="Line 30">
            <a:extLst>
              <a:ext uri="{FF2B5EF4-FFF2-40B4-BE49-F238E27FC236}">
                <a16:creationId xmlns:a16="http://schemas.microsoft.com/office/drawing/2014/main" id="{3B662997-194B-6747-AEDF-6BA234BD1E76}"/>
              </a:ext>
            </a:extLst>
          </p:cNvPr>
          <p:cNvSpPr/>
          <p:nvPr/>
        </p:nvSpPr>
        <p:spPr>
          <a:xfrm>
            <a:off x="7656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76" name="Line 31">
            <a:extLst>
              <a:ext uri="{FF2B5EF4-FFF2-40B4-BE49-F238E27FC236}">
                <a16:creationId xmlns:a16="http://schemas.microsoft.com/office/drawing/2014/main" id="{1F56FCA7-7687-DE4E-9FEB-8FF30F7F1250}"/>
              </a:ext>
            </a:extLst>
          </p:cNvPr>
          <p:cNvSpPr/>
          <p:nvPr/>
        </p:nvSpPr>
        <p:spPr>
          <a:xfrm flipH="1">
            <a:off x="7803360" y="2141802"/>
            <a:ext cx="19440" cy="1920240"/>
          </a:xfrm>
          <a:prstGeom prst="line">
            <a:avLst/>
          </a:prstGeom>
          <a:ln w="36720">
            <a:solidFill>
              <a:srgbClr val="FF8D00"/>
            </a:solidFill>
            <a:round/>
          </a:ln>
        </p:spPr>
        <p:style>
          <a:lnRef idx="0">
            <a:scrgbClr r="0" g="0" b="0"/>
          </a:lnRef>
          <a:fillRef idx="0">
            <a:scrgbClr r="0" g="0" b="0"/>
          </a:fillRef>
          <a:effectRef idx="0">
            <a:scrgbClr r="0" g="0" b="0"/>
          </a:effectRef>
          <a:fontRef idx="minor"/>
        </p:style>
      </p:sp>
      <p:sp>
        <p:nvSpPr>
          <p:cNvPr id="77" name="Line 32">
            <a:extLst>
              <a:ext uri="{FF2B5EF4-FFF2-40B4-BE49-F238E27FC236}">
                <a16:creationId xmlns:a16="http://schemas.microsoft.com/office/drawing/2014/main" id="{C7622F27-CB8C-F847-9D27-859B1D58CEE5}"/>
              </a:ext>
            </a:extLst>
          </p:cNvPr>
          <p:cNvSpPr/>
          <p:nvPr/>
        </p:nvSpPr>
        <p:spPr>
          <a:xfrm flipH="1">
            <a:off x="7875360" y="2141802"/>
            <a:ext cx="19440" cy="1920240"/>
          </a:xfrm>
          <a:prstGeom prst="line">
            <a:avLst/>
          </a:prstGeom>
          <a:ln w="254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78" name="Line 33">
            <a:extLst>
              <a:ext uri="{FF2B5EF4-FFF2-40B4-BE49-F238E27FC236}">
                <a16:creationId xmlns:a16="http://schemas.microsoft.com/office/drawing/2014/main" id="{D035ABB3-698A-4C41-BC80-DFF678BAC097}"/>
              </a:ext>
            </a:extLst>
          </p:cNvPr>
          <p:cNvSpPr/>
          <p:nvPr/>
        </p:nvSpPr>
        <p:spPr>
          <a:xfrm flipH="1">
            <a:off x="7947360" y="2141802"/>
            <a:ext cx="19440" cy="1920240"/>
          </a:xfrm>
          <a:prstGeom prst="line">
            <a:avLst/>
          </a:prstGeom>
          <a:ln w="254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79" name="Line 34">
            <a:extLst>
              <a:ext uri="{FF2B5EF4-FFF2-40B4-BE49-F238E27FC236}">
                <a16:creationId xmlns:a16="http://schemas.microsoft.com/office/drawing/2014/main" id="{A5C2ADFE-3D87-794F-9751-A2D99B823649}"/>
              </a:ext>
            </a:extLst>
          </p:cNvPr>
          <p:cNvSpPr/>
          <p:nvPr/>
        </p:nvSpPr>
        <p:spPr>
          <a:xfrm flipH="1">
            <a:off x="8019360" y="2141802"/>
            <a:ext cx="19440" cy="1920240"/>
          </a:xfrm>
          <a:prstGeom prst="line">
            <a:avLst/>
          </a:prstGeom>
          <a:ln w="254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80" name="Line 35">
            <a:extLst>
              <a:ext uri="{FF2B5EF4-FFF2-40B4-BE49-F238E27FC236}">
                <a16:creationId xmlns:a16="http://schemas.microsoft.com/office/drawing/2014/main" id="{1B101741-8531-5F4C-8861-37F8DDE8E9EF}"/>
              </a:ext>
            </a:extLst>
          </p:cNvPr>
          <p:cNvSpPr/>
          <p:nvPr/>
        </p:nvSpPr>
        <p:spPr>
          <a:xfrm flipH="1">
            <a:off x="8091360" y="2141802"/>
            <a:ext cx="19440" cy="1920240"/>
          </a:xfrm>
          <a:prstGeom prst="line">
            <a:avLst/>
          </a:prstGeom>
          <a:ln w="254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81" name="Line 36">
            <a:extLst>
              <a:ext uri="{FF2B5EF4-FFF2-40B4-BE49-F238E27FC236}">
                <a16:creationId xmlns:a16="http://schemas.microsoft.com/office/drawing/2014/main" id="{BF8EBDD9-78C0-3542-8437-03B75C3E347E}"/>
              </a:ext>
            </a:extLst>
          </p:cNvPr>
          <p:cNvSpPr/>
          <p:nvPr/>
        </p:nvSpPr>
        <p:spPr>
          <a:xfrm flipH="1">
            <a:off x="8163360" y="2141802"/>
            <a:ext cx="19440" cy="1920240"/>
          </a:xfrm>
          <a:prstGeom prst="line">
            <a:avLst/>
          </a:prstGeom>
          <a:ln w="254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82" name="Line 37">
            <a:extLst>
              <a:ext uri="{FF2B5EF4-FFF2-40B4-BE49-F238E27FC236}">
                <a16:creationId xmlns:a16="http://schemas.microsoft.com/office/drawing/2014/main" id="{BA4D464C-5112-CC4D-8B25-6054BD657578}"/>
              </a:ext>
            </a:extLst>
          </p:cNvPr>
          <p:cNvSpPr/>
          <p:nvPr/>
        </p:nvSpPr>
        <p:spPr>
          <a:xfrm flipH="1">
            <a:off x="8235360" y="2141802"/>
            <a:ext cx="19440" cy="1920240"/>
          </a:xfrm>
          <a:prstGeom prst="line">
            <a:avLst/>
          </a:prstGeom>
          <a:ln w="25400"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83" name="Line 38">
            <a:extLst>
              <a:ext uri="{FF2B5EF4-FFF2-40B4-BE49-F238E27FC236}">
                <a16:creationId xmlns:a16="http://schemas.microsoft.com/office/drawing/2014/main" id="{431B84E5-51EA-AA42-A524-5A27AD09707B}"/>
              </a:ext>
            </a:extLst>
          </p:cNvPr>
          <p:cNvSpPr/>
          <p:nvPr/>
        </p:nvSpPr>
        <p:spPr>
          <a:xfrm>
            <a:off x="6864480" y="2161242"/>
            <a:ext cx="0" cy="457200"/>
          </a:xfrm>
          <a:prstGeom prst="line">
            <a:avLst/>
          </a:prstGeom>
          <a:ln w="12700"/>
        </p:spPr>
        <p:style>
          <a:lnRef idx="1">
            <a:schemeClr val="accent5"/>
          </a:lnRef>
          <a:fillRef idx="0">
            <a:schemeClr val="accent5"/>
          </a:fillRef>
          <a:effectRef idx="0">
            <a:schemeClr val="accent5"/>
          </a:effectRef>
          <a:fontRef idx="minor">
            <a:schemeClr val="tx1"/>
          </a:fontRef>
        </p:style>
      </p:sp>
      <p:sp>
        <p:nvSpPr>
          <p:cNvPr id="84" name="Line 39">
            <a:extLst>
              <a:ext uri="{FF2B5EF4-FFF2-40B4-BE49-F238E27FC236}">
                <a16:creationId xmlns:a16="http://schemas.microsoft.com/office/drawing/2014/main" id="{67C9EC83-8DE4-4E4C-9014-E8084A262370}"/>
              </a:ext>
            </a:extLst>
          </p:cNvPr>
          <p:cNvSpPr/>
          <p:nvPr/>
        </p:nvSpPr>
        <p:spPr>
          <a:xfrm>
            <a:off x="6936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85" name="Line 40">
            <a:extLst>
              <a:ext uri="{FF2B5EF4-FFF2-40B4-BE49-F238E27FC236}">
                <a16:creationId xmlns:a16="http://schemas.microsoft.com/office/drawing/2014/main" id="{74AB6030-5986-3F4E-9FBC-77E664B5579B}"/>
              </a:ext>
            </a:extLst>
          </p:cNvPr>
          <p:cNvSpPr/>
          <p:nvPr/>
        </p:nvSpPr>
        <p:spPr>
          <a:xfrm>
            <a:off x="7080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86" name="Line 41">
            <a:extLst>
              <a:ext uri="{FF2B5EF4-FFF2-40B4-BE49-F238E27FC236}">
                <a16:creationId xmlns:a16="http://schemas.microsoft.com/office/drawing/2014/main" id="{C4087212-BED5-C148-AED5-8F02AD7F16AB}"/>
              </a:ext>
            </a:extLst>
          </p:cNvPr>
          <p:cNvSpPr/>
          <p:nvPr/>
        </p:nvSpPr>
        <p:spPr>
          <a:xfrm>
            <a:off x="7008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87" name="Line 42">
            <a:extLst>
              <a:ext uri="{FF2B5EF4-FFF2-40B4-BE49-F238E27FC236}">
                <a16:creationId xmlns:a16="http://schemas.microsoft.com/office/drawing/2014/main" id="{4E0120DF-C4BF-A34E-855D-3E3CD1AD0A88}"/>
              </a:ext>
            </a:extLst>
          </p:cNvPr>
          <p:cNvSpPr/>
          <p:nvPr/>
        </p:nvSpPr>
        <p:spPr>
          <a:xfrm flipH="1">
            <a:off x="7155360" y="2141802"/>
            <a:ext cx="19440" cy="1920240"/>
          </a:xfrm>
          <a:prstGeom prst="line">
            <a:avLst/>
          </a:prstGeom>
          <a:ln w="36720">
            <a:solidFill>
              <a:srgbClr val="FF8D00"/>
            </a:solidFill>
            <a:round/>
          </a:ln>
        </p:spPr>
        <p:style>
          <a:lnRef idx="0">
            <a:scrgbClr r="0" g="0" b="0"/>
          </a:lnRef>
          <a:fillRef idx="0">
            <a:scrgbClr r="0" g="0" b="0"/>
          </a:fillRef>
          <a:effectRef idx="0">
            <a:scrgbClr r="0" g="0" b="0"/>
          </a:effectRef>
          <a:fontRef idx="minor"/>
        </p:style>
      </p:sp>
      <p:sp>
        <p:nvSpPr>
          <p:cNvPr id="88" name="Line 43">
            <a:extLst>
              <a:ext uri="{FF2B5EF4-FFF2-40B4-BE49-F238E27FC236}">
                <a16:creationId xmlns:a16="http://schemas.microsoft.com/office/drawing/2014/main" id="{F5FD81AA-DF1C-7F44-8615-F7A8B4D6E754}"/>
              </a:ext>
            </a:extLst>
          </p:cNvPr>
          <p:cNvSpPr/>
          <p:nvPr/>
        </p:nvSpPr>
        <p:spPr>
          <a:xfrm>
            <a:off x="6144480" y="2161242"/>
            <a:ext cx="0" cy="457200"/>
          </a:xfrm>
          <a:prstGeom prst="line">
            <a:avLst/>
          </a:prstGeom>
          <a:ln w="12700"/>
        </p:spPr>
        <p:style>
          <a:lnRef idx="1">
            <a:schemeClr val="accent5"/>
          </a:lnRef>
          <a:fillRef idx="0">
            <a:schemeClr val="accent5"/>
          </a:fillRef>
          <a:effectRef idx="0">
            <a:schemeClr val="accent5"/>
          </a:effectRef>
          <a:fontRef idx="minor">
            <a:schemeClr val="tx1"/>
          </a:fontRef>
        </p:style>
      </p:sp>
      <p:sp>
        <p:nvSpPr>
          <p:cNvPr id="89" name="Line 44">
            <a:extLst>
              <a:ext uri="{FF2B5EF4-FFF2-40B4-BE49-F238E27FC236}">
                <a16:creationId xmlns:a16="http://schemas.microsoft.com/office/drawing/2014/main" id="{97B2C535-D36A-ED43-9B54-8B524BACF207}"/>
              </a:ext>
            </a:extLst>
          </p:cNvPr>
          <p:cNvSpPr/>
          <p:nvPr/>
        </p:nvSpPr>
        <p:spPr>
          <a:xfrm>
            <a:off x="6216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90" name="Line 45">
            <a:extLst>
              <a:ext uri="{FF2B5EF4-FFF2-40B4-BE49-F238E27FC236}">
                <a16:creationId xmlns:a16="http://schemas.microsoft.com/office/drawing/2014/main" id="{468722BB-66FB-1443-9FC3-C963BCC7307D}"/>
              </a:ext>
            </a:extLst>
          </p:cNvPr>
          <p:cNvSpPr/>
          <p:nvPr/>
        </p:nvSpPr>
        <p:spPr>
          <a:xfrm>
            <a:off x="6360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91" name="Line 46">
            <a:extLst>
              <a:ext uri="{FF2B5EF4-FFF2-40B4-BE49-F238E27FC236}">
                <a16:creationId xmlns:a16="http://schemas.microsoft.com/office/drawing/2014/main" id="{51616E6E-B309-5D49-AC1B-92FB5C125D00}"/>
              </a:ext>
            </a:extLst>
          </p:cNvPr>
          <p:cNvSpPr/>
          <p:nvPr/>
        </p:nvSpPr>
        <p:spPr>
          <a:xfrm>
            <a:off x="6288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92" name="Line 47">
            <a:extLst>
              <a:ext uri="{FF2B5EF4-FFF2-40B4-BE49-F238E27FC236}">
                <a16:creationId xmlns:a16="http://schemas.microsoft.com/office/drawing/2014/main" id="{C389CC48-1240-4447-AFAA-5984BE34C087}"/>
              </a:ext>
            </a:extLst>
          </p:cNvPr>
          <p:cNvSpPr/>
          <p:nvPr/>
        </p:nvSpPr>
        <p:spPr>
          <a:xfrm flipH="1">
            <a:off x="6435360" y="2141802"/>
            <a:ext cx="19440" cy="1920240"/>
          </a:xfrm>
          <a:prstGeom prst="line">
            <a:avLst/>
          </a:prstGeom>
          <a:ln w="36720">
            <a:solidFill>
              <a:srgbClr val="FF8D00"/>
            </a:solidFill>
            <a:round/>
          </a:ln>
        </p:spPr>
        <p:style>
          <a:lnRef idx="0">
            <a:scrgbClr r="0" g="0" b="0"/>
          </a:lnRef>
          <a:fillRef idx="0">
            <a:scrgbClr r="0" g="0" b="0"/>
          </a:fillRef>
          <a:effectRef idx="0">
            <a:scrgbClr r="0" g="0" b="0"/>
          </a:effectRef>
          <a:fontRef idx="minor"/>
        </p:style>
      </p:sp>
      <p:sp>
        <p:nvSpPr>
          <p:cNvPr id="93" name="Line 48">
            <a:extLst>
              <a:ext uri="{FF2B5EF4-FFF2-40B4-BE49-F238E27FC236}">
                <a16:creationId xmlns:a16="http://schemas.microsoft.com/office/drawing/2014/main" id="{6F5CF0D7-639D-7C48-91FE-5E147EF7C071}"/>
              </a:ext>
            </a:extLst>
          </p:cNvPr>
          <p:cNvSpPr/>
          <p:nvPr/>
        </p:nvSpPr>
        <p:spPr>
          <a:xfrm>
            <a:off x="5388480" y="2161242"/>
            <a:ext cx="0" cy="457200"/>
          </a:xfrm>
          <a:prstGeom prst="line">
            <a:avLst/>
          </a:prstGeom>
          <a:ln w="12700"/>
        </p:spPr>
        <p:style>
          <a:lnRef idx="1">
            <a:schemeClr val="accent5"/>
          </a:lnRef>
          <a:fillRef idx="0">
            <a:schemeClr val="accent5"/>
          </a:fillRef>
          <a:effectRef idx="0">
            <a:schemeClr val="accent5"/>
          </a:effectRef>
          <a:fontRef idx="minor">
            <a:schemeClr val="tx1"/>
          </a:fontRef>
        </p:style>
      </p:sp>
      <p:sp>
        <p:nvSpPr>
          <p:cNvPr id="94" name="Line 49">
            <a:extLst>
              <a:ext uri="{FF2B5EF4-FFF2-40B4-BE49-F238E27FC236}">
                <a16:creationId xmlns:a16="http://schemas.microsoft.com/office/drawing/2014/main" id="{486E0154-3BCF-0D4D-BC5D-41652565FE5B}"/>
              </a:ext>
            </a:extLst>
          </p:cNvPr>
          <p:cNvSpPr/>
          <p:nvPr/>
        </p:nvSpPr>
        <p:spPr>
          <a:xfrm>
            <a:off x="5460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95" name="Line 50">
            <a:extLst>
              <a:ext uri="{FF2B5EF4-FFF2-40B4-BE49-F238E27FC236}">
                <a16:creationId xmlns:a16="http://schemas.microsoft.com/office/drawing/2014/main" id="{0C6A5FFA-9B03-204E-93D5-88EDE456234B}"/>
              </a:ext>
            </a:extLst>
          </p:cNvPr>
          <p:cNvSpPr/>
          <p:nvPr/>
        </p:nvSpPr>
        <p:spPr>
          <a:xfrm>
            <a:off x="5604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96" name="Line 51">
            <a:extLst>
              <a:ext uri="{FF2B5EF4-FFF2-40B4-BE49-F238E27FC236}">
                <a16:creationId xmlns:a16="http://schemas.microsoft.com/office/drawing/2014/main" id="{67A2E46F-4F96-E941-861E-D16E55B373C4}"/>
              </a:ext>
            </a:extLst>
          </p:cNvPr>
          <p:cNvSpPr/>
          <p:nvPr/>
        </p:nvSpPr>
        <p:spPr>
          <a:xfrm>
            <a:off x="5532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97" name="Line 52">
            <a:extLst>
              <a:ext uri="{FF2B5EF4-FFF2-40B4-BE49-F238E27FC236}">
                <a16:creationId xmlns:a16="http://schemas.microsoft.com/office/drawing/2014/main" id="{C24D443E-5EA1-FE4F-BD97-11AA2DEF1240}"/>
              </a:ext>
            </a:extLst>
          </p:cNvPr>
          <p:cNvSpPr/>
          <p:nvPr/>
        </p:nvSpPr>
        <p:spPr>
          <a:xfrm flipH="1">
            <a:off x="5679360" y="2141802"/>
            <a:ext cx="19440" cy="1920240"/>
          </a:xfrm>
          <a:prstGeom prst="line">
            <a:avLst/>
          </a:prstGeom>
          <a:ln w="36720">
            <a:solidFill>
              <a:srgbClr val="FF8D00"/>
            </a:solidFill>
            <a:round/>
          </a:ln>
        </p:spPr>
        <p:style>
          <a:lnRef idx="0">
            <a:scrgbClr r="0" g="0" b="0"/>
          </a:lnRef>
          <a:fillRef idx="0">
            <a:scrgbClr r="0" g="0" b="0"/>
          </a:fillRef>
          <a:effectRef idx="0">
            <a:scrgbClr r="0" g="0" b="0"/>
          </a:effectRef>
          <a:fontRef idx="minor"/>
        </p:style>
      </p:sp>
      <p:sp>
        <p:nvSpPr>
          <p:cNvPr id="98" name="Line 53">
            <a:extLst>
              <a:ext uri="{FF2B5EF4-FFF2-40B4-BE49-F238E27FC236}">
                <a16:creationId xmlns:a16="http://schemas.microsoft.com/office/drawing/2014/main" id="{C4FE67C7-A27C-7449-BCDE-7A18831DCA2E}"/>
              </a:ext>
            </a:extLst>
          </p:cNvPr>
          <p:cNvSpPr/>
          <p:nvPr/>
        </p:nvSpPr>
        <p:spPr>
          <a:xfrm>
            <a:off x="4740480" y="2161242"/>
            <a:ext cx="0" cy="457200"/>
          </a:xfrm>
          <a:prstGeom prst="line">
            <a:avLst/>
          </a:prstGeom>
          <a:ln w="12700"/>
        </p:spPr>
        <p:style>
          <a:lnRef idx="1">
            <a:schemeClr val="accent5"/>
          </a:lnRef>
          <a:fillRef idx="0">
            <a:schemeClr val="accent5"/>
          </a:fillRef>
          <a:effectRef idx="0">
            <a:schemeClr val="accent5"/>
          </a:effectRef>
          <a:fontRef idx="minor">
            <a:schemeClr val="tx1"/>
          </a:fontRef>
        </p:style>
      </p:sp>
      <p:sp>
        <p:nvSpPr>
          <p:cNvPr id="99" name="Line 54">
            <a:extLst>
              <a:ext uri="{FF2B5EF4-FFF2-40B4-BE49-F238E27FC236}">
                <a16:creationId xmlns:a16="http://schemas.microsoft.com/office/drawing/2014/main" id="{179BB817-ACB6-2E44-B9C2-2597AF2FDB35}"/>
              </a:ext>
            </a:extLst>
          </p:cNvPr>
          <p:cNvSpPr/>
          <p:nvPr/>
        </p:nvSpPr>
        <p:spPr>
          <a:xfrm>
            <a:off x="4812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00" name="Line 55">
            <a:extLst>
              <a:ext uri="{FF2B5EF4-FFF2-40B4-BE49-F238E27FC236}">
                <a16:creationId xmlns:a16="http://schemas.microsoft.com/office/drawing/2014/main" id="{7F958220-FA7A-8A45-B248-0E3A1719E2D4}"/>
              </a:ext>
            </a:extLst>
          </p:cNvPr>
          <p:cNvSpPr/>
          <p:nvPr/>
        </p:nvSpPr>
        <p:spPr>
          <a:xfrm>
            <a:off x="4956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01" name="Line 56">
            <a:extLst>
              <a:ext uri="{FF2B5EF4-FFF2-40B4-BE49-F238E27FC236}">
                <a16:creationId xmlns:a16="http://schemas.microsoft.com/office/drawing/2014/main" id="{2D03020E-D74C-1F47-A4EE-F352FAF5E12A}"/>
              </a:ext>
            </a:extLst>
          </p:cNvPr>
          <p:cNvSpPr/>
          <p:nvPr/>
        </p:nvSpPr>
        <p:spPr>
          <a:xfrm>
            <a:off x="4884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02" name="Line 57">
            <a:extLst>
              <a:ext uri="{FF2B5EF4-FFF2-40B4-BE49-F238E27FC236}">
                <a16:creationId xmlns:a16="http://schemas.microsoft.com/office/drawing/2014/main" id="{65E8FB0A-FDE6-524E-BC51-CD631A5068FE}"/>
              </a:ext>
            </a:extLst>
          </p:cNvPr>
          <p:cNvSpPr/>
          <p:nvPr/>
        </p:nvSpPr>
        <p:spPr>
          <a:xfrm>
            <a:off x="4020480" y="2161242"/>
            <a:ext cx="0" cy="457200"/>
          </a:xfrm>
          <a:prstGeom prst="line">
            <a:avLst/>
          </a:prstGeom>
          <a:ln w="12700"/>
        </p:spPr>
        <p:style>
          <a:lnRef idx="1">
            <a:schemeClr val="accent5"/>
          </a:lnRef>
          <a:fillRef idx="0">
            <a:schemeClr val="accent5"/>
          </a:fillRef>
          <a:effectRef idx="0">
            <a:schemeClr val="accent5"/>
          </a:effectRef>
          <a:fontRef idx="minor">
            <a:schemeClr val="tx1"/>
          </a:fontRef>
        </p:style>
      </p:sp>
      <p:sp>
        <p:nvSpPr>
          <p:cNvPr id="103" name="Line 58">
            <a:extLst>
              <a:ext uri="{FF2B5EF4-FFF2-40B4-BE49-F238E27FC236}">
                <a16:creationId xmlns:a16="http://schemas.microsoft.com/office/drawing/2014/main" id="{3A39812C-CD50-7444-944A-F2F5A7E8ABD9}"/>
              </a:ext>
            </a:extLst>
          </p:cNvPr>
          <p:cNvSpPr/>
          <p:nvPr/>
        </p:nvSpPr>
        <p:spPr>
          <a:xfrm>
            <a:off x="4092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04" name="Line 59">
            <a:extLst>
              <a:ext uri="{FF2B5EF4-FFF2-40B4-BE49-F238E27FC236}">
                <a16:creationId xmlns:a16="http://schemas.microsoft.com/office/drawing/2014/main" id="{9DD2F3DC-B39B-3A4A-9110-A5041A1D9405}"/>
              </a:ext>
            </a:extLst>
          </p:cNvPr>
          <p:cNvSpPr/>
          <p:nvPr/>
        </p:nvSpPr>
        <p:spPr>
          <a:xfrm>
            <a:off x="4236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05" name="Line 60">
            <a:extLst>
              <a:ext uri="{FF2B5EF4-FFF2-40B4-BE49-F238E27FC236}">
                <a16:creationId xmlns:a16="http://schemas.microsoft.com/office/drawing/2014/main" id="{A6F0427B-8013-F74E-9715-F537390B790C}"/>
              </a:ext>
            </a:extLst>
          </p:cNvPr>
          <p:cNvSpPr/>
          <p:nvPr/>
        </p:nvSpPr>
        <p:spPr>
          <a:xfrm>
            <a:off x="4164480" y="216124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06" name="Line 61">
            <a:extLst>
              <a:ext uri="{FF2B5EF4-FFF2-40B4-BE49-F238E27FC236}">
                <a16:creationId xmlns:a16="http://schemas.microsoft.com/office/drawing/2014/main" id="{9D248865-87AF-F143-802C-278C433659CF}"/>
              </a:ext>
            </a:extLst>
          </p:cNvPr>
          <p:cNvSpPr/>
          <p:nvPr/>
        </p:nvSpPr>
        <p:spPr>
          <a:xfrm>
            <a:off x="8559360" y="2158362"/>
            <a:ext cx="0" cy="457200"/>
          </a:xfrm>
          <a:prstGeom prst="line">
            <a:avLst/>
          </a:prstGeom>
          <a:ln w="12700"/>
        </p:spPr>
        <p:style>
          <a:lnRef idx="1">
            <a:schemeClr val="accent5"/>
          </a:lnRef>
          <a:fillRef idx="0">
            <a:schemeClr val="accent5"/>
          </a:fillRef>
          <a:effectRef idx="0">
            <a:schemeClr val="accent5"/>
          </a:effectRef>
          <a:fontRef idx="minor">
            <a:schemeClr val="tx1"/>
          </a:fontRef>
        </p:style>
      </p:sp>
      <p:sp>
        <p:nvSpPr>
          <p:cNvPr id="107" name="Line 62">
            <a:extLst>
              <a:ext uri="{FF2B5EF4-FFF2-40B4-BE49-F238E27FC236}">
                <a16:creationId xmlns:a16="http://schemas.microsoft.com/office/drawing/2014/main" id="{AC8680BF-8C99-5A4B-BA26-CD691E26F078}"/>
              </a:ext>
            </a:extLst>
          </p:cNvPr>
          <p:cNvSpPr/>
          <p:nvPr/>
        </p:nvSpPr>
        <p:spPr>
          <a:xfrm>
            <a:off x="8631360" y="215836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08" name="Line 63">
            <a:extLst>
              <a:ext uri="{FF2B5EF4-FFF2-40B4-BE49-F238E27FC236}">
                <a16:creationId xmlns:a16="http://schemas.microsoft.com/office/drawing/2014/main" id="{6A3C3CEF-66C3-F34B-A3FF-661C42F0AEEC}"/>
              </a:ext>
            </a:extLst>
          </p:cNvPr>
          <p:cNvSpPr/>
          <p:nvPr/>
        </p:nvSpPr>
        <p:spPr>
          <a:xfrm>
            <a:off x="8775360" y="215836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09" name="Line 64">
            <a:extLst>
              <a:ext uri="{FF2B5EF4-FFF2-40B4-BE49-F238E27FC236}">
                <a16:creationId xmlns:a16="http://schemas.microsoft.com/office/drawing/2014/main" id="{C823843F-B3D2-DC4C-914A-5E28F0EC05A3}"/>
              </a:ext>
            </a:extLst>
          </p:cNvPr>
          <p:cNvSpPr/>
          <p:nvPr/>
        </p:nvSpPr>
        <p:spPr>
          <a:xfrm>
            <a:off x="8703360" y="2158362"/>
            <a:ext cx="0" cy="457200"/>
          </a:xfrm>
          <a:prstGeom prst="line">
            <a:avLst/>
          </a:prstGeom>
          <a:ln w="12700"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10" name="CustomShape 65">
            <a:extLst>
              <a:ext uri="{FF2B5EF4-FFF2-40B4-BE49-F238E27FC236}">
                <a16:creationId xmlns:a16="http://schemas.microsoft.com/office/drawing/2014/main" id="{D0234A3E-2E25-2843-9003-7F8A5BB57598}"/>
              </a:ext>
            </a:extLst>
          </p:cNvPr>
          <p:cNvSpPr/>
          <p:nvPr/>
        </p:nvSpPr>
        <p:spPr>
          <a:xfrm>
            <a:off x="4074120" y="2010762"/>
            <a:ext cx="10980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1" name="CustomShape 66">
            <a:extLst>
              <a:ext uri="{FF2B5EF4-FFF2-40B4-BE49-F238E27FC236}">
                <a16:creationId xmlns:a16="http://schemas.microsoft.com/office/drawing/2014/main" id="{44341333-E9D3-3D46-B964-9F710CC84C6C}"/>
              </a:ext>
            </a:extLst>
          </p:cNvPr>
          <p:cNvSpPr/>
          <p:nvPr/>
        </p:nvSpPr>
        <p:spPr>
          <a:xfrm>
            <a:off x="4812480" y="2010762"/>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2" name="CustomShape 67">
            <a:extLst>
              <a:ext uri="{FF2B5EF4-FFF2-40B4-BE49-F238E27FC236}">
                <a16:creationId xmlns:a16="http://schemas.microsoft.com/office/drawing/2014/main" id="{87D3B528-CF88-DC42-A0AF-189EA250374B}"/>
              </a:ext>
            </a:extLst>
          </p:cNvPr>
          <p:cNvSpPr/>
          <p:nvPr/>
        </p:nvSpPr>
        <p:spPr>
          <a:xfrm>
            <a:off x="5464800" y="2010762"/>
            <a:ext cx="10980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3" name="CustomShape 68">
            <a:extLst>
              <a:ext uri="{FF2B5EF4-FFF2-40B4-BE49-F238E27FC236}">
                <a16:creationId xmlns:a16="http://schemas.microsoft.com/office/drawing/2014/main" id="{2DD8333F-6390-574D-AFAF-9B13ECC08622}"/>
              </a:ext>
            </a:extLst>
          </p:cNvPr>
          <p:cNvSpPr/>
          <p:nvPr/>
        </p:nvSpPr>
        <p:spPr>
          <a:xfrm>
            <a:off x="6252480" y="2010762"/>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4" name="CustomShape 69">
            <a:extLst>
              <a:ext uri="{FF2B5EF4-FFF2-40B4-BE49-F238E27FC236}">
                <a16:creationId xmlns:a16="http://schemas.microsoft.com/office/drawing/2014/main" id="{39E5DA2E-6DE0-A44D-9738-BB3128917A43}"/>
              </a:ext>
            </a:extLst>
          </p:cNvPr>
          <p:cNvSpPr/>
          <p:nvPr/>
        </p:nvSpPr>
        <p:spPr>
          <a:xfrm>
            <a:off x="6927120" y="2010762"/>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5" name="CustomShape 70">
            <a:extLst>
              <a:ext uri="{FF2B5EF4-FFF2-40B4-BE49-F238E27FC236}">
                <a16:creationId xmlns:a16="http://schemas.microsoft.com/office/drawing/2014/main" id="{A1B4D836-F3F0-504D-B7CC-EDD662C38C01}"/>
              </a:ext>
            </a:extLst>
          </p:cNvPr>
          <p:cNvSpPr/>
          <p:nvPr/>
        </p:nvSpPr>
        <p:spPr>
          <a:xfrm>
            <a:off x="7693920" y="2010762"/>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6" name="CustomShape 71">
            <a:extLst>
              <a:ext uri="{FF2B5EF4-FFF2-40B4-BE49-F238E27FC236}">
                <a16:creationId xmlns:a16="http://schemas.microsoft.com/office/drawing/2014/main" id="{8DEC2DBD-8B50-354B-A589-4403A2395473}"/>
              </a:ext>
            </a:extLst>
          </p:cNvPr>
          <p:cNvSpPr/>
          <p:nvPr/>
        </p:nvSpPr>
        <p:spPr>
          <a:xfrm>
            <a:off x="8609760" y="2010762"/>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8" name="Oval 117">
            <a:extLst>
              <a:ext uri="{FF2B5EF4-FFF2-40B4-BE49-F238E27FC236}">
                <a16:creationId xmlns:a16="http://schemas.microsoft.com/office/drawing/2014/main" id="{6C6FE1FB-93D1-0148-8459-A3F8BA7C354E}"/>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TextShape 1"/>
          <p:cNvSpPr txBox="1"/>
          <p:nvPr/>
        </p:nvSpPr>
        <p:spPr>
          <a:xfrm>
            <a:off x="731519" y="548640"/>
            <a:ext cx="9894039" cy="61842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ea typeface="Liberation Mono;Courier New"/>
              </a:rPr>
              <a:t>What do we know so far?  Learning from S2S-1 and S2S-2. </a:t>
            </a:r>
            <a:r>
              <a:rPr lang="en-US" i="1" spc="-1" dirty="0">
                <a:solidFill>
                  <a:srgbClr val="000000"/>
                </a:solidFill>
                <a:uFill>
                  <a:solidFill>
                    <a:srgbClr val="FFFFFF"/>
                  </a:solidFill>
                </a:uFill>
              </a:rPr>
              <a:t>Is the ensemble spread an indicator of forecast uncertainty?</a:t>
            </a:r>
            <a:endParaRPr lang="en-US" spc="-1" dirty="0">
              <a:solidFill>
                <a:srgbClr val="000000"/>
              </a:solidFill>
              <a:uFill>
                <a:solidFill>
                  <a:srgbClr val="FFFFFF"/>
                </a:solidFill>
              </a:uFill>
            </a:endParaRPr>
          </a:p>
          <a:p>
            <a:endParaRPr lang="en-US" sz="1800" b="0" strike="noStrike" spc="-1" dirty="0">
              <a:solidFill>
                <a:srgbClr val="000000"/>
              </a:solidFill>
              <a:uFill>
                <a:solidFill>
                  <a:srgbClr val="FFFFFF"/>
                </a:solidFill>
              </a:uFill>
              <a:latin typeface="Arial"/>
            </a:endParaRPr>
          </a:p>
        </p:txBody>
      </p:sp>
      <mc:AlternateContent xmlns:mc="http://schemas.openxmlformats.org/markup-compatibility/2006" xmlns:a14="http://schemas.microsoft.com/office/drawing/2010/main">
        <mc:Choice Requires="a14">
          <p:sp>
            <p:nvSpPr>
              <p:cNvPr id="262" name="Formula 2"/>
              <p:cNvSpPr txBox="1"/>
              <p:nvPr/>
            </p:nvSpPr>
            <p:spPr>
              <a:xfrm>
                <a:off x="2234957" y="2242319"/>
                <a:ext cx="2540486" cy="695520"/>
              </a:xfrm>
              <a:prstGeom prst="rect">
                <a:avLst/>
              </a:prstGeom>
            </p:spPr>
            <p:txBody>
              <a:bodyPr/>
              <a:lstStyle/>
              <a:p>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𝑆𝐸𝐸</m:t>
                      </m:r>
                      <m:r>
                        <a:rPr>
                          <a:latin typeface="Cambria Math" panose="02040503050406030204" pitchFamily="18" charset="0"/>
                        </a:rPr>
                        <m:t>=</m:t>
                      </m:r>
                      <m:r>
                        <a:rPr>
                          <a:latin typeface="Cambria Math" panose="02040503050406030204" pitchFamily="18" charset="0"/>
                        </a:rPr>
                        <m:t>𝑆𝐷𝑦</m:t>
                      </m:r>
                      <m:rad>
                        <m:radPr>
                          <m:ctrlPr>
                            <a:rPr i="1">
                              <a:latin typeface="Cambria Math" panose="02040503050406030204" pitchFamily="18" charset="0"/>
                            </a:rPr>
                          </m:ctrlPr>
                        </m:radPr>
                        <m:deg/>
                        <m:e>
                          <m:r>
                            <a:rPr>
                              <a:latin typeface="Cambria Math" panose="02040503050406030204" pitchFamily="18" charset="0"/>
                            </a:rPr>
                            <m:t>1−</m:t>
                          </m:r>
                          <m:sSubSup>
                            <m:sSubSupPr>
                              <m:ctrlPr>
                                <a:rPr i="1">
                                  <a:latin typeface="Cambria Math" panose="02040503050406030204" pitchFamily="18" charset="0"/>
                                </a:rPr>
                              </m:ctrlPr>
                            </m:sSubSupPr>
                            <m:e>
                              <m:r>
                                <a:rPr>
                                  <a:latin typeface="Cambria Math" panose="02040503050406030204" pitchFamily="18" charset="0"/>
                                </a:rPr>
                                <m:t>𝑐𝑜𝑟</m:t>
                              </m:r>
                            </m:e>
                            <m:sub>
                              <m:r>
                                <a:rPr>
                                  <a:latin typeface="Cambria Math" panose="02040503050406030204" pitchFamily="18" charset="0"/>
                                </a:rPr>
                                <m:t>𝑥𝑦</m:t>
                              </m:r>
                            </m:sub>
                            <m:sup>
                              <m:r>
                                <a:rPr>
                                  <a:latin typeface="Cambria Math" panose="02040503050406030204" pitchFamily="18" charset="0"/>
                                </a:rPr>
                                <m:t>2</m:t>
                              </m:r>
                            </m:sup>
                          </m:sSubSup>
                        </m:e>
                      </m:rad>
                      <m:r>
                        <a:rPr>
                          <a:latin typeface="Cambria Math" panose="02040503050406030204" pitchFamily="18" charset="0"/>
                        </a:rPr>
                        <m:t>,</m:t>
                      </m:r>
                    </m:oMath>
                  </m:oMathPara>
                </a14:m>
                <a:endParaRPr dirty="0"/>
              </a:p>
            </p:txBody>
          </p:sp>
        </mc:Choice>
        <mc:Fallback xmlns="">
          <p:sp>
            <p:nvSpPr>
              <p:cNvPr id="262" name="Formula 2"/>
              <p:cNvSpPr txBox="1">
                <a:spLocks noRot="1" noChangeAspect="1" noMove="1" noResize="1" noEditPoints="1" noAdjustHandles="1" noChangeArrowheads="1" noChangeShapeType="1" noTextEdit="1"/>
              </p:cNvSpPr>
              <p:nvPr/>
            </p:nvSpPr>
            <p:spPr>
              <a:xfrm>
                <a:off x="2234957" y="2242319"/>
                <a:ext cx="2540486" cy="695520"/>
              </a:xfrm>
              <a:prstGeom prst="rect">
                <a:avLst/>
              </a:prstGeom>
              <a:blipFill>
                <a:blip r:embed="rId3"/>
                <a:stretch>
                  <a:fillRect/>
                </a:stretch>
              </a:blipFill>
            </p:spPr>
            <p:txBody>
              <a:bodyPr/>
              <a:lstStyle/>
              <a:p>
                <a:r>
                  <a:rPr lang="en-US">
                    <a:noFill/>
                  </a:rPr>
                  <a:t> </a:t>
                </a:r>
              </a:p>
            </p:txBody>
          </p:sp>
        </mc:Fallback>
      </mc:AlternateContent>
      <p:sp>
        <p:nvSpPr>
          <p:cNvPr id="263" name="TextShape 3"/>
          <p:cNvSpPr txBox="1"/>
          <p:nvPr/>
        </p:nvSpPr>
        <p:spPr>
          <a:xfrm>
            <a:off x="746759" y="1385155"/>
            <a:ext cx="5760721" cy="871433"/>
          </a:xfrm>
          <a:prstGeom prst="rect">
            <a:avLst/>
          </a:prstGeom>
          <a:noFill/>
          <a:ln>
            <a:noFill/>
          </a:ln>
        </p:spPr>
        <p:txBody>
          <a:bodyPr lIns="90000" tIns="45000" rIns="90000" bIns="45000"/>
          <a:lstStyle/>
          <a:p>
            <a:r>
              <a:rPr lang="en-US" sz="1600" b="0" strike="noStrike" spc="-1" dirty="0">
                <a:solidFill>
                  <a:srgbClr val="000000"/>
                </a:solidFill>
                <a:uFill>
                  <a:solidFill>
                    <a:srgbClr val="FFFFFF"/>
                  </a:solidFill>
                </a:uFill>
                <a:latin typeface="Arial"/>
              </a:rPr>
              <a:t>Following </a:t>
            </a:r>
            <a:r>
              <a:rPr lang="en-US" sz="1600" b="0" i="1" strike="noStrike" spc="-1" dirty="0" err="1">
                <a:solidFill>
                  <a:srgbClr val="000000"/>
                </a:solidFill>
                <a:uFill>
                  <a:solidFill>
                    <a:srgbClr val="FFFFFF"/>
                  </a:solidFill>
                </a:uFill>
                <a:latin typeface="Arial"/>
              </a:rPr>
              <a:t>Barnston</a:t>
            </a:r>
            <a:r>
              <a:rPr lang="en-US" sz="1600" b="0" i="1" strike="noStrike" spc="-1" dirty="0">
                <a:solidFill>
                  <a:srgbClr val="000000"/>
                </a:solidFill>
                <a:uFill>
                  <a:solidFill>
                    <a:srgbClr val="FFFFFF"/>
                  </a:solidFill>
                </a:uFill>
                <a:latin typeface="Arial"/>
              </a:rPr>
              <a:t> et al</a:t>
            </a:r>
            <a:r>
              <a:rPr lang="en-US" sz="1600" b="0" strike="noStrike" spc="-1" dirty="0">
                <a:solidFill>
                  <a:srgbClr val="000000"/>
                </a:solidFill>
                <a:uFill>
                  <a:solidFill>
                    <a:srgbClr val="FFFFFF"/>
                  </a:solidFill>
                </a:uFill>
                <a:latin typeface="Arial"/>
              </a:rPr>
              <a:t> (</a:t>
            </a:r>
            <a:r>
              <a:rPr lang="en-US" sz="1600" b="0" i="1" strike="noStrike" spc="-1" dirty="0">
                <a:solidFill>
                  <a:srgbClr val="000000"/>
                </a:solidFill>
                <a:uFill>
                  <a:solidFill>
                    <a:srgbClr val="FFFFFF"/>
                  </a:solidFill>
                </a:uFill>
                <a:latin typeface="Arial"/>
              </a:rPr>
              <a:t>2015)</a:t>
            </a:r>
            <a:r>
              <a:rPr lang="en-US" sz="1600" b="0" strike="noStrike" spc="-1" dirty="0">
                <a:solidFill>
                  <a:srgbClr val="000000"/>
                </a:solidFill>
                <a:uFill>
                  <a:solidFill>
                    <a:srgbClr val="FFFFFF"/>
                  </a:solidFill>
                </a:uFill>
                <a:latin typeface="Arial"/>
              </a:rPr>
              <a:t> we compare the mean intra-ensemble standard deviation with the standard error of the estimate </a:t>
            </a:r>
            <a:r>
              <a:rPr lang="en-US" sz="1600" b="0" i="1" strike="noStrike" spc="-1" dirty="0">
                <a:solidFill>
                  <a:srgbClr val="000000"/>
                </a:solidFill>
                <a:uFill>
                  <a:solidFill>
                    <a:srgbClr val="FFFFFF"/>
                  </a:solidFill>
                </a:uFill>
                <a:latin typeface="Arial"/>
              </a:rPr>
              <a:t>(SEE)</a:t>
            </a:r>
            <a:r>
              <a:rPr lang="en-US" sz="1600" b="0" strike="noStrike" spc="-1" dirty="0">
                <a:solidFill>
                  <a:srgbClr val="000000"/>
                </a:solidFill>
                <a:uFill>
                  <a:solidFill>
                    <a:srgbClr val="FFFFFF"/>
                  </a:solidFill>
                </a:uFill>
                <a:latin typeface="Arial"/>
              </a:rPr>
              <a:t>:</a:t>
            </a:r>
          </a:p>
        </p:txBody>
      </p:sp>
      <p:sp>
        <p:nvSpPr>
          <p:cNvPr id="264" name="TextShape 4"/>
          <p:cNvSpPr txBox="1"/>
          <p:nvPr/>
        </p:nvSpPr>
        <p:spPr>
          <a:xfrm>
            <a:off x="670560" y="3034440"/>
            <a:ext cx="5669281" cy="789120"/>
          </a:xfrm>
          <a:prstGeom prst="rect">
            <a:avLst/>
          </a:prstGeom>
          <a:noFill/>
          <a:ln>
            <a:noFill/>
          </a:ln>
        </p:spPr>
        <p:txBody>
          <a:bodyPr lIns="90000" tIns="45000" rIns="90000" bIns="45000"/>
          <a:lstStyle/>
          <a:p>
            <a:r>
              <a:rPr lang="en-US" sz="1600" b="0" strike="noStrike" spc="-1" dirty="0">
                <a:solidFill>
                  <a:srgbClr val="000000"/>
                </a:solidFill>
                <a:uFill>
                  <a:solidFill>
                    <a:srgbClr val="FFFFFF"/>
                  </a:solidFill>
                </a:uFill>
                <a:latin typeface="Arial"/>
              </a:rPr>
              <a:t>where </a:t>
            </a:r>
            <a:r>
              <a:rPr lang="en-US" sz="1600" b="0" i="1" strike="noStrike" spc="-1" dirty="0" err="1">
                <a:solidFill>
                  <a:srgbClr val="000000"/>
                </a:solidFill>
                <a:uFill>
                  <a:solidFill>
                    <a:srgbClr val="FFFFFF"/>
                  </a:solidFill>
                </a:uFill>
                <a:latin typeface="Arial"/>
              </a:rPr>
              <a:t>SDy</a:t>
            </a:r>
            <a:r>
              <a:rPr lang="en-US" sz="1600" b="0" strike="noStrike" spc="-1" dirty="0">
                <a:solidFill>
                  <a:srgbClr val="000000"/>
                </a:solidFill>
                <a:uFill>
                  <a:solidFill>
                    <a:srgbClr val="FFFFFF"/>
                  </a:solidFill>
                </a:uFill>
                <a:latin typeface="Arial"/>
              </a:rPr>
              <a:t> is the standard deviation of the observation </a:t>
            </a:r>
            <a:r>
              <a:rPr lang="en-US" sz="1600" b="0" i="1" strike="noStrike" spc="-1" dirty="0">
                <a:solidFill>
                  <a:srgbClr val="000000"/>
                </a:solidFill>
                <a:uFill>
                  <a:solidFill>
                    <a:srgbClr val="FFFFFF"/>
                  </a:solidFill>
                </a:uFill>
                <a:latin typeface="Arial"/>
              </a:rPr>
              <a:t>(y)</a:t>
            </a:r>
            <a:r>
              <a:rPr lang="en-US" sz="1600" b="0" strike="noStrike" spc="-1" dirty="0">
                <a:solidFill>
                  <a:srgbClr val="000000"/>
                </a:solidFill>
                <a:uFill>
                  <a:solidFill>
                    <a:srgbClr val="FFFFFF"/>
                  </a:solidFill>
                </a:uFill>
                <a:latin typeface="Arial"/>
              </a:rPr>
              <a:t>, and </a:t>
            </a:r>
            <a:r>
              <a:rPr lang="en-US" sz="1600" b="0" i="1" strike="noStrike" spc="-1" dirty="0">
                <a:solidFill>
                  <a:srgbClr val="000000"/>
                </a:solidFill>
                <a:uFill>
                  <a:solidFill>
                    <a:srgbClr val="FFFFFF"/>
                  </a:solidFill>
                </a:uFill>
                <a:latin typeface="Arial"/>
              </a:rPr>
              <a:t>cor</a:t>
            </a:r>
            <a:r>
              <a:rPr lang="en-US" sz="1600" b="0" i="1" strike="noStrike" spc="-1" baseline="-33000" dirty="0">
                <a:solidFill>
                  <a:srgbClr val="000000"/>
                </a:solidFill>
                <a:uFill>
                  <a:solidFill>
                    <a:srgbClr val="FFFFFF"/>
                  </a:solidFill>
                </a:uFill>
                <a:latin typeface="Arial"/>
              </a:rPr>
              <a:t>xy</a:t>
            </a:r>
            <a:r>
              <a:rPr lang="en-US" sz="1600" b="0" strike="noStrike" spc="-1" baseline="33000" dirty="0">
                <a:solidFill>
                  <a:srgbClr val="000000"/>
                </a:solidFill>
                <a:uFill>
                  <a:solidFill>
                    <a:srgbClr val="FFFFFF"/>
                  </a:solidFill>
                </a:uFill>
                <a:latin typeface="Arial"/>
              </a:rPr>
              <a:t>2</a:t>
            </a:r>
            <a:r>
              <a:rPr lang="en-US" sz="1600" b="0" strike="noStrike" spc="-1" dirty="0">
                <a:solidFill>
                  <a:srgbClr val="000000"/>
                </a:solidFill>
                <a:uFill>
                  <a:solidFill>
                    <a:srgbClr val="FFFFFF"/>
                  </a:solidFill>
                </a:uFill>
                <a:latin typeface="Arial"/>
              </a:rPr>
              <a:t> is the squared correlation between the ensemble mean forecast </a:t>
            </a:r>
            <a:r>
              <a:rPr lang="en-US" sz="1600" b="0" i="1" strike="noStrike" spc="-1" dirty="0">
                <a:solidFill>
                  <a:srgbClr val="000000"/>
                </a:solidFill>
                <a:uFill>
                  <a:solidFill>
                    <a:srgbClr val="FFFFFF"/>
                  </a:solidFill>
                </a:uFill>
                <a:latin typeface="Arial"/>
              </a:rPr>
              <a:t>(x)</a:t>
            </a:r>
            <a:r>
              <a:rPr lang="en-US" sz="1600" b="0" strike="noStrike" spc="-1" dirty="0">
                <a:solidFill>
                  <a:srgbClr val="000000"/>
                </a:solidFill>
                <a:uFill>
                  <a:solidFill>
                    <a:srgbClr val="FFFFFF"/>
                  </a:solidFill>
                </a:uFill>
                <a:latin typeface="Arial"/>
              </a:rPr>
              <a:t> and the observation.</a:t>
            </a:r>
          </a:p>
        </p:txBody>
      </p:sp>
      <p:sp>
        <p:nvSpPr>
          <p:cNvPr id="265" name="TextShape 5"/>
          <p:cNvSpPr txBox="1"/>
          <p:nvPr/>
        </p:nvSpPr>
        <p:spPr>
          <a:xfrm>
            <a:off x="670560" y="4051161"/>
            <a:ext cx="5730240" cy="1137191"/>
          </a:xfrm>
          <a:prstGeom prst="rect">
            <a:avLst/>
          </a:prstGeom>
          <a:noFill/>
          <a:ln>
            <a:noFill/>
          </a:ln>
        </p:spPr>
        <p:txBody>
          <a:bodyPr lIns="90000" tIns="45000" rIns="90000" bIns="45000"/>
          <a:lstStyle/>
          <a:p>
            <a:r>
              <a:rPr lang="en-US" sz="1600" b="0" i="1" strike="noStrike" spc="-1" dirty="0" err="1">
                <a:solidFill>
                  <a:srgbClr val="000000"/>
                </a:solidFill>
                <a:uFill>
                  <a:solidFill>
                    <a:srgbClr val="FFFFFF"/>
                  </a:solidFill>
                </a:uFill>
                <a:latin typeface="Arial"/>
                <a:ea typeface="Arial"/>
              </a:rPr>
              <a:t>σ</a:t>
            </a:r>
            <a:r>
              <a:rPr lang="en-US" sz="1600" b="0" strike="noStrike" spc="-1" dirty="0">
                <a:solidFill>
                  <a:srgbClr val="000000"/>
                </a:solidFill>
                <a:uFill>
                  <a:solidFill>
                    <a:srgbClr val="FFFFFF"/>
                  </a:solidFill>
                </a:uFill>
                <a:latin typeface="Arial"/>
              </a:rPr>
              <a:t>: standard deviation of the intra-ensemble spread</a:t>
            </a:r>
          </a:p>
          <a:p>
            <a:r>
              <a:rPr lang="en-US" sz="1600" b="0" i="1" strike="noStrike" spc="-1" dirty="0">
                <a:solidFill>
                  <a:srgbClr val="000000"/>
                </a:solidFill>
                <a:uFill>
                  <a:solidFill>
                    <a:srgbClr val="FFFFFF"/>
                  </a:solidFill>
                </a:uFill>
                <a:latin typeface="Arial"/>
              </a:rPr>
              <a:t>R = </a:t>
            </a:r>
            <a:r>
              <a:rPr lang="en-US" sz="1600" b="0" i="1" strike="noStrike" spc="-1" dirty="0" err="1">
                <a:solidFill>
                  <a:srgbClr val="000000"/>
                </a:solidFill>
                <a:uFill>
                  <a:solidFill>
                    <a:srgbClr val="FFFFFF"/>
                  </a:solidFill>
                </a:uFill>
                <a:latin typeface="Arial"/>
                <a:ea typeface="Arial"/>
              </a:rPr>
              <a:t>σ</a:t>
            </a:r>
            <a:r>
              <a:rPr lang="en-US" sz="1600" b="0" i="1" strike="noStrike" spc="-1" dirty="0">
                <a:solidFill>
                  <a:srgbClr val="000000"/>
                </a:solidFill>
                <a:uFill>
                  <a:solidFill>
                    <a:srgbClr val="FFFFFF"/>
                  </a:solidFill>
                </a:uFill>
                <a:latin typeface="Arial"/>
              </a:rPr>
              <a:t>/SEE</a:t>
            </a:r>
            <a:r>
              <a:rPr lang="en-US" sz="1600" b="0" strike="noStrike" spc="-1" dirty="0">
                <a:solidFill>
                  <a:srgbClr val="000000"/>
                </a:solidFill>
                <a:uFill>
                  <a:solidFill>
                    <a:srgbClr val="FFFFFF"/>
                  </a:solidFill>
                </a:uFill>
                <a:latin typeface="Arial"/>
              </a:rPr>
              <a:t>, which should be close to 1 for a perfect model:</a:t>
            </a:r>
          </a:p>
          <a:p>
            <a:r>
              <a:rPr lang="en-US" sz="1600" b="0" strike="noStrike" spc="-1" dirty="0">
                <a:solidFill>
                  <a:srgbClr val="000000"/>
                </a:solidFill>
                <a:uFill>
                  <a:solidFill>
                    <a:srgbClr val="FFFFFF"/>
                  </a:solidFill>
                </a:uFill>
                <a:latin typeface="Arial"/>
              </a:rPr>
              <a:t>		if </a:t>
            </a:r>
            <a:r>
              <a:rPr lang="en-US" sz="1600" b="0" i="1" strike="noStrike" spc="-1" dirty="0">
                <a:solidFill>
                  <a:srgbClr val="000000"/>
                </a:solidFill>
                <a:uFill>
                  <a:solidFill>
                    <a:srgbClr val="FFFFFF"/>
                  </a:solidFill>
                </a:uFill>
                <a:latin typeface="Arial"/>
              </a:rPr>
              <a:t>R &lt; 1</a:t>
            </a:r>
            <a:r>
              <a:rPr lang="en-US" sz="1600" b="0" strike="noStrike" spc="-1" dirty="0">
                <a:solidFill>
                  <a:srgbClr val="000000"/>
                </a:solidFill>
                <a:uFill>
                  <a:solidFill>
                    <a:srgbClr val="FFFFFF"/>
                  </a:solidFill>
                </a:uFill>
                <a:latin typeface="Arial"/>
              </a:rPr>
              <a:t> the model is </a:t>
            </a:r>
            <a:r>
              <a:rPr lang="en-US" sz="1600" b="0" strike="noStrike" spc="-1" dirty="0">
                <a:solidFill>
                  <a:srgbClr val="0070C0"/>
                </a:solidFill>
                <a:uFill>
                  <a:solidFill>
                    <a:srgbClr val="FFFFFF"/>
                  </a:solidFill>
                </a:uFill>
                <a:latin typeface="Arial"/>
              </a:rPr>
              <a:t>under dispersive</a:t>
            </a:r>
          </a:p>
          <a:p>
            <a:r>
              <a:rPr lang="en-US" sz="1600" b="0" strike="noStrike" spc="-1" dirty="0">
                <a:solidFill>
                  <a:srgbClr val="000000"/>
                </a:solidFill>
                <a:uFill>
                  <a:solidFill>
                    <a:srgbClr val="FFFFFF"/>
                  </a:solidFill>
                </a:uFill>
                <a:latin typeface="Arial"/>
              </a:rPr>
              <a:t>		if </a:t>
            </a:r>
            <a:r>
              <a:rPr lang="en-US" sz="1600" b="0" i="1" strike="noStrike" spc="-1" dirty="0">
                <a:solidFill>
                  <a:srgbClr val="000000"/>
                </a:solidFill>
                <a:uFill>
                  <a:solidFill>
                    <a:srgbClr val="FFFFFF"/>
                  </a:solidFill>
                </a:uFill>
                <a:latin typeface="Arial"/>
              </a:rPr>
              <a:t>R &gt; 1</a:t>
            </a:r>
            <a:r>
              <a:rPr lang="en-US" sz="1600" b="0" strike="noStrike" spc="-1" dirty="0">
                <a:solidFill>
                  <a:srgbClr val="000000"/>
                </a:solidFill>
                <a:uFill>
                  <a:solidFill>
                    <a:srgbClr val="FFFFFF"/>
                  </a:solidFill>
                </a:uFill>
                <a:latin typeface="Arial"/>
              </a:rPr>
              <a:t> model is </a:t>
            </a:r>
            <a:r>
              <a:rPr lang="en-US" sz="1600" b="0" strike="noStrike" spc="-1" dirty="0">
                <a:solidFill>
                  <a:srgbClr val="FF0000"/>
                </a:solidFill>
                <a:uFill>
                  <a:solidFill>
                    <a:srgbClr val="FFFFFF"/>
                  </a:solidFill>
                </a:uFill>
                <a:latin typeface="Arial"/>
              </a:rPr>
              <a:t>over dispersive </a:t>
            </a:r>
          </a:p>
        </p:txBody>
      </p:sp>
      <p:pic>
        <p:nvPicPr>
          <p:cNvPr id="266" name="Picture 265"/>
          <p:cNvPicPr/>
          <p:nvPr/>
        </p:nvPicPr>
        <p:blipFill>
          <a:blip r:embed="rId4">
            <a:extLst>
              <a:ext uri="{28A0092B-C50C-407E-A947-70E740481C1C}">
                <a14:useLocalDpi xmlns:a14="http://schemas.microsoft.com/office/drawing/2010/main" val="0"/>
              </a:ext>
            </a:extLst>
          </a:blip>
          <a:srcRect/>
          <a:stretch/>
        </p:blipFill>
        <p:spPr>
          <a:xfrm>
            <a:off x="6492240" y="1467963"/>
            <a:ext cx="5029200" cy="3688794"/>
          </a:xfrm>
          <a:prstGeom prst="rect">
            <a:avLst/>
          </a:prstGeom>
          <a:ln>
            <a:noFill/>
          </a:ln>
        </p:spPr>
      </p:pic>
      <p:sp>
        <p:nvSpPr>
          <p:cNvPr id="267" name="TextShape 6"/>
          <p:cNvSpPr txBox="1"/>
          <p:nvPr/>
        </p:nvSpPr>
        <p:spPr>
          <a:xfrm>
            <a:off x="6766560" y="1167060"/>
            <a:ext cx="4937760" cy="343440"/>
          </a:xfrm>
          <a:prstGeom prst="rect">
            <a:avLst/>
          </a:prstGeom>
          <a:noFill/>
          <a:ln>
            <a:noFill/>
          </a:ln>
        </p:spPr>
        <p:txBody>
          <a:bodyPr lIns="90000" tIns="45000" rIns="90000" bIns="45000"/>
          <a:lstStyle/>
          <a:p>
            <a:r>
              <a:rPr lang="en-US" sz="1800" b="0" i="1" strike="noStrike" spc="-1">
                <a:solidFill>
                  <a:srgbClr val="000000"/>
                </a:solidFill>
                <a:uFill>
                  <a:solidFill>
                    <a:srgbClr val="FFFFFF"/>
                  </a:solidFill>
                </a:uFill>
                <a:latin typeface="Arial"/>
              </a:rPr>
              <a:t>Metric to quantify the quality of the ensemble. </a:t>
            </a:r>
            <a:endParaRPr lang="en-US" sz="1800" b="0" strike="noStrike" spc="-1">
              <a:solidFill>
                <a:srgbClr val="000000"/>
              </a:solidFill>
              <a:uFill>
                <a:solidFill>
                  <a:srgbClr val="FFFFFF"/>
                </a:solidFill>
              </a:uFill>
              <a:latin typeface="Arial"/>
            </a:endParaRPr>
          </a:p>
        </p:txBody>
      </p:sp>
      <p:sp>
        <p:nvSpPr>
          <p:cNvPr id="268" name="TextShape 7"/>
          <p:cNvSpPr txBox="1"/>
          <p:nvPr/>
        </p:nvSpPr>
        <p:spPr>
          <a:xfrm>
            <a:off x="731519" y="5349960"/>
            <a:ext cx="10698481" cy="849600"/>
          </a:xfrm>
          <a:prstGeom prst="rect">
            <a:avLst/>
          </a:prstGeom>
          <a:noFill/>
          <a:ln>
            <a:noFill/>
          </a:ln>
        </p:spPr>
        <p:txBody>
          <a:bodyPr lIns="90000" tIns="45000" rIns="90000" bIns="45000"/>
          <a:lstStyle/>
          <a:p>
            <a:r>
              <a:rPr lang="en-US" sz="1800" b="0" i="1" strike="noStrike" spc="-1" dirty="0">
                <a:solidFill>
                  <a:srgbClr val="000000"/>
                </a:solidFill>
                <a:uFill>
                  <a:solidFill>
                    <a:srgbClr val="FFFFFF"/>
                  </a:solidFill>
                </a:uFill>
                <a:latin typeface="Arial"/>
              </a:rPr>
              <a:t>S2S-1 is under dispersive for most of the seasons, especially at early lead times. </a:t>
            </a:r>
            <a:endParaRPr lang="en-US" sz="1800" b="0" strike="noStrike" spc="-1" dirty="0">
              <a:solidFill>
                <a:srgbClr val="000000"/>
              </a:solidFill>
              <a:uFill>
                <a:solidFill>
                  <a:srgbClr val="FFFFFF"/>
                </a:solidFill>
              </a:uFill>
              <a:latin typeface="Arial"/>
            </a:endParaRPr>
          </a:p>
          <a:p>
            <a:r>
              <a:rPr lang="en-US" sz="1800" b="0" i="1" strike="noStrike" spc="-1" dirty="0">
                <a:solidFill>
                  <a:srgbClr val="000000"/>
                </a:solidFill>
                <a:uFill>
                  <a:solidFill>
                    <a:srgbClr val="FFFFFF"/>
                  </a:solidFill>
                </a:uFill>
                <a:latin typeface="Arial"/>
              </a:rPr>
              <a:t>S2S-2 is much better, but still slightly under dispersive at early leads and over dispersive for spring forecasts at long leads.</a:t>
            </a:r>
            <a:endParaRPr lang="en-US" sz="1800" b="0" strike="noStrike" spc="-1" dirty="0">
              <a:solidFill>
                <a:srgbClr val="000000"/>
              </a:solidFill>
              <a:uFill>
                <a:solidFill>
                  <a:srgbClr val="FFFFFF"/>
                </a:solidFill>
              </a:uFill>
              <a:latin typeface="Arial"/>
            </a:endParaRPr>
          </a:p>
        </p:txBody>
      </p:sp>
      <p:cxnSp>
        <p:nvCxnSpPr>
          <p:cNvPr id="3" name="Straight Connector 2">
            <a:extLst>
              <a:ext uri="{FF2B5EF4-FFF2-40B4-BE49-F238E27FC236}">
                <a16:creationId xmlns:a16="http://schemas.microsoft.com/office/drawing/2014/main" id="{0BE8D57C-FC14-3141-8F28-7678975A8C61}"/>
              </a:ext>
            </a:extLst>
          </p:cNvPr>
          <p:cNvCxnSpPr>
            <a:cxnSpLocks/>
          </p:cNvCxnSpPr>
          <p:nvPr/>
        </p:nvCxnSpPr>
        <p:spPr>
          <a:xfrm flipH="1" flipV="1">
            <a:off x="9873206" y="1510500"/>
            <a:ext cx="1556794" cy="1730411"/>
          </a:xfrm>
          <a:prstGeom prst="line">
            <a:avLst/>
          </a:prstGeom>
          <a:ln w="38100">
            <a:solidFill>
              <a:schemeClr val="tx1">
                <a:alpha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7ED2B85-805E-2C4B-9CFD-A6448F0A8C8E}"/>
              </a:ext>
            </a:extLst>
          </p:cNvPr>
          <p:cNvSpPr txBox="1"/>
          <p:nvPr/>
        </p:nvSpPr>
        <p:spPr>
          <a:xfrm>
            <a:off x="6906260" y="4750046"/>
            <a:ext cx="825500" cy="368857"/>
          </a:xfrm>
          <a:prstGeom prst="rect">
            <a:avLst/>
          </a:prstGeom>
          <a:noFill/>
        </p:spPr>
        <p:txBody>
          <a:bodyPr wrap="square" rtlCol="0">
            <a:spAutoFit/>
          </a:bodyPr>
          <a:lstStyle/>
          <a:p>
            <a:r>
              <a:rPr lang="en-US" dirty="0"/>
              <a:t>S2S-1</a:t>
            </a:r>
          </a:p>
        </p:txBody>
      </p:sp>
      <p:sp>
        <p:nvSpPr>
          <p:cNvPr id="27" name="TextBox 26">
            <a:extLst>
              <a:ext uri="{FF2B5EF4-FFF2-40B4-BE49-F238E27FC236}">
                <a16:creationId xmlns:a16="http://schemas.microsoft.com/office/drawing/2014/main" id="{747560F3-54A0-B048-95D9-8AB863E21F4D}"/>
              </a:ext>
            </a:extLst>
          </p:cNvPr>
          <p:cNvSpPr txBox="1"/>
          <p:nvPr/>
        </p:nvSpPr>
        <p:spPr>
          <a:xfrm>
            <a:off x="10604500" y="4750047"/>
            <a:ext cx="825500" cy="368857"/>
          </a:xfrm>
          <a:prstGeom prst="rect">
            <a:avLst/>
          </a:prstGeom>
          <a:noFill/>
        </p:spPr>
        <p:txBody>
          <a:bodyPr wrap="square" rtlCol="0">
            <a:spAutoFit/>
          </a:bodyPr>
          <a:lstStyle/>
          <a:p>
            <a:r>
              <a:rPr lang="en-US" dirty="0"/>
              <a:t>S2S-2</a:t>
            </a:r>
          </a:p>
        </p:txBody>
      </p:sp>
      <p:sp>
        <p:nvSpPr>
          <p:cNvPr id="15" name="Oval 14">
            <a:extLst>
              <a:ext uri="{FF2B5EF4-FFF2-40B4-BE49-F238E27FC236}">
                <a16:creationId xmlns:a16="http://schemas.microsoft.com/office/drawing/2014/main" id="{6C32BB9B-5771-1744-92C8-3FFEA8BA152B}"/>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TextShape 1"/>
          <p:cNvSpPr txBox="1"/>
          <p:nvPr/>
        </p:nvSpPr>
        <p:spPr>
          <a:xfrm>
            <a:off x="731520" y="548640"/>
            <a:ext cx="5760720" cy="36576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How big of an ensemble do we need?</a:t>
            </a:r>
            <a:endParaRPr lang="en-US" sz="1800" b="0" strike="noStrike" spc="-1" dirty="0">
              <a:solidFill>
                <a:srgbClr val="000000"/>
              </a:solidFill>
              <a:uFill>
                <a:solidFill>
                  <a:srgbClr val="FFFFFF"/>
                </a:solidFill>
              </a:uFill>
              <a:latin typeface="Arial"/>
            </a:endParaRPr>
          </a:p>
        </p:txBody>
      </p:sp>
      <p:sp>
        <p:nvSpPr>
          <p:cNvPr id="270" name="TextShape 2"/>
          <p:cNvSpPr txBox="1"/>
          <p:nvPr/>
        </p:nvSpPr>
        <p:spPr>
          <a:xfrm>
            <a:off x="4389120" y="1175040"/>
            <a:ext cx="3913560" cy="2834640"/>
          </a:xfrm>
          <a:prstGeom prst="rect">
            <a:avLst/>
          </a:prstGeom>
          <a:noFill/>
          <a:ln>
            <a:noFill/>
          </a:ln>
        </p:spPr>
        <p:txBody>
          <a:bodyPr lIns="90000" tIns="60840" rIns="90000" bIns="45000"/>
          <a:lstStyle/>
          <a:p>
            <a:pPr>
              <a:lnSpc>
                <a:spcPct val="93000"/>
              </a:lnSpc>
            </a:pPr>
            <a:r>
              <a:rPr lang="en-US" sz="1600" b="0" i="1" strike="noStrike" spc="-1" dirty="0">
                <a:solidFill>
                  <a:srgbClr val="000000"/>
                </a:solidFill>
                <a:uFill>
                  <a:solidFill>
                    <a:srgbClr val="FFFFFF"/>
                  </a:solidFill>
                </a:uFill>
                <a:latin typeface="Arial"/>
                <a:ea typeface="WenQuanYi Zen Hei Sharp"/>
              </a:rPr>
              <a:t>N</a:t>
            </a:r>
            <a:r>
              <a:rPr lang="en-US" sz="1600" b="0" strike="noStrike" spc="-1" dirty="0">
                <a:solidFill>
                  <a:srgbClr val="000000"/>
                </a:solidFill>
                <a:uFill>
                  <a:solidFill>
                    <a:srgbClr val="FFFFFF"/>
                  </a:solidFill>
                </a:uFill>
                <a:latin typeface="Arial"/>
                <a:ea typeface="WenQuanYi Zen Hei Sharp"/>
              </a:rPr>
              <a:t> ≡ maximum test ensemble size</a:t>
            </a:r>
            <a:endParaRPr lang="en-US" sz="1600" b="0" strike="noStrike" spc="-1" dirty="0">
              <a:solidFill>
                <a:srgbClr val="000000"/>
              </a:solidFill>
              <a:uFill>
                <a:solidFill>
                  <a:srgbClr val="FFFFFF"/>
                </a:solidFill>
              </a:uFill>
              <a:latin typeface="Arial"/>
            </a:endParaRPr>
          </a:p>
          <a:p>
            <a:pPr>
              <a:lnSpc>
                <a:spcPct val="93000"/>
              </a:lnSpc>
            </a:pPr>
            <a:r>
              <a:rPr lang="en-US" sz="1600" b="0" i="1" strike="noStrike" spc="-1" dirty="0">
                <a:solidFill>
                  <a:srgbClr val="000000"/>
                </a:solidFill>
                <a:uFill>
                  <a:solidFill>
                    <a:srgbClr val="FFFFFF"/>
                  </a:solidFill>
                </a:uFill>
                <a:latin typeface="Arial"/>
                <a:ea typeface="WenQuanYi Zen Hei Sharp"/>
              </a:rPr>
              <a:t>M</a:t>
            </a:r>
            <a:r>
              <a:rPr lang="en-US" sz="1600" b="0" strike="noStrike" spc="-1" dirty="0">
                <a:solidFill>
                  <a:srgbClr val="000000"/>
                </a:solidFill>
                <a:uFill>
                  <a:solidFill>
                    <a:srgbClr val="FFFFFF"/>
                  </a:solidFill>
                </a:uFill>
                <a:latin typeface="Arial"/>
                <a:ea typeface="WenQuanYi Zen Hei Sharp"/>
              </a:rPr>
              <a:t> ≡ sub-sampled ensemble size</a:t>
            </a:r>
            <a:endParaRPr lang="en-US" sz="1600" b="0" strike="noStrike" spc="-1" dirty="0">
              <a:solidFill>
                <a:srgbClr val="000000"/>
              </a:solidFill>
              <a:uFill>
                <a:solidFill>
                  <a:srgbClr val="FFFFFF"/>
                </a:solidFill>
              </a:uFill>
              <a:latin typeface="Arial"/>
            </a:endParaRPr>
          </a:p>
          <a:p>
            <a:pPr>
              <a:lnSpc>
                <a:spcPct val="93000"/>
              </a:lnSpc>
            </a:pPr>
            <a:r>
              <a:rPr lang="en-US" sz="1600" b="0" i="1" strike="noStrike" spc="-1" dirty="0">
                <a:solidFill>
                  <a:srgbClr val="000000"/>
                </a:solidFill>
                <a:uFill>
                  <a:solidFill>
                    <a:srgbClr val="FFFFFF"/>
                  </a:solidFill>
                </a:uFill>
                <a:latin typeface="Arial"/>
                <a:ea typeface="WenQuanYi Zen Hei Sharp"/>
              </a:rPr>
              <a:t>K</a:t>
            </a:r>
            <a:r>
              <a:rPr lang="en-US" sz="1600" b="0" strike="noStrike" spc="-1" dirty="0">
                <a:solidFill>
                  <a:srgbClr val="000000"/>
                </a:solidFill>
                <a:uFill>
                  <a:solidFill>
                    <a:srgbClr val="FFFFFF"/>
                  </a:solidFill>
                </a:uFill>
                <a:latin typeface="Arial"/>
                <a:ea typeface="WenQuanYi Zen Hei Sharp"/>
              </a:rPr>
              <a:t> ≡ number of random samples from </a:t>
            </a:r>
            <a:r>
              <a:rPr lang="en-US" sz="1600" b="0" i="1" strike="noStrike" spc="-1" dirty="0">
                <a:solidFill>
                  <a:srgbClr val="000000"/>
                </a:solidFill>
                <a:uFill>
                  <a:solidFill>
                    <a:srgbClr val="FFFFFF"/>
                  </a:solidFill>
                </a:uFill>
                <a:latin typeface="Arial"/>
                <a:ea typeface="WenQuanYi Zen Hei Sharp"/>
              </a:rPr>
              <a:t>combinations(N,M)</a:t>
            </a:r>
            <a:endParaRPr lang="en-US" sz="1600" b="0" strike="noStrike" spc="-1" dirty="0">
              <a:solidFill>
                <a:srgbClr val="000000"/>
              </a:solidFill>
              <a:uFill>
                <a:solidFill>
                  <a:srgbClr val="FFFFFF"/>
                </a:solidFill>
              </a:uFill>
              <a:latin typeface="Arial"/>
            </a:endParaRPr>
          </a:p>
          <a:p>
            <a:pPr>
              <a:lnSpc>
                <a:spcPct val="93000"/>
              </a:lnSpc>
            </a:pPr>
            <a:endParaRPr lang="en-US" sz="1600" b="0" strike="noStrike" spc="-1" dirty="0">
              <a:solidFill>
                <a:srgbClr val="000000"/>
              </a:solidFill>
              <a:uFill>
                <a:solidFill>
                  <a:srgbClr val="FFFFFF"/>
                </a:solidFill>
              </a:uFill>
              <a:latin typeface="Arial"/>
            </a:endParaRPr>
          </a:p>
          <a:p>
            <a:pPr>
              <a:lnSpc>
                <a:spcPct val="93000"/>
              </a:lnSpc>
            </a:pPr>
            <a:r>
              <a:rPr lang="en-US" sz="1600" b="0" i="1" strike="noStrike" spc="-1" dirty="0">
                <a:solidFill>
                  <a:srgbClr val="000000"/>
                </a:solidFill>
                <a:uFill>
                  <a:solidFill>
                    <a:srgbClr val="FFFFFF"/>
                  </a:solidFill>
                </a:uFill>
                <a:latin typeface="Arial"/>
                <a:ea typeface="WenQuanYi Zen Hei Sharp"/>
              </a:rPr>
              <a:t>N</a:t>
            </a:r>
            <a:r>
              <a:rPr lang="en-US" sz="1600" b="0" strike="noStrike" spc="-1" dirty="0">
                <a:solidFill>
                  <a:srgbClr val="000000"/>
                </a:solidFill>
                <a:uFill>
                  <a:solidFill>
                    <a:srgbClr val="FFFFFF"/>
                  </a:solidFill>
                </a:uFill>
                <a:latin typeface="Arial"/>
                <a:ea typeface="WenQuanYi Zen Hei Sharp"/>
              </a:rPr>
              <a:t> = 40</a:t>
            </a:r>
            <a:endParaRPr lang="en-US" sz="1600" b="0" strike="noStrike" spc="-1" dirty="0">
              <a:solidFill>
                <a:srgbClr val="000000"/>
              </a:solidFill>
              <a:uFill>
                <a:solidFill>
                  <a:srgbClr val="FFFFFF"/>
                </a:solidFill>
              </a:uFill>
              <a:latin typeface="Arial"/>
            </a:endParaRPr>
          </a:p>
          <a:p>
            <a:pPr>
              <a:lnSpc>
                <a:spcPct val="93000"/>
              </a:lnSpc>
            </a:pPr>
            <a:r>
              <a:rPr lang="en-US" sz="1600" b="0" i="1" strike="noStrike" spc="-1" dirty="0">
                <a:solidFill>
                  <a:srgbClr val="000000"/>
                </a:solidFill>
                <a:uFill>
                  <a:solidFill>
                    <a:srgbClr val="FFFFFF"/>
                  </a:solidFill>
                </a:uFill>
                <a:latin typeface="Arial"/>
                <a:ea typeface="WenQuanYi Zen Hei Sharp"/>
              </a:rPr>
              <a:t>K</a:t>
            </a:r>
            <a:r>
              <a:rPr lang="en-US" sz="1600" b="0" strike="noStrike" spc="-1" dirty="0">
                <a:solidFill>
                  <a:srgbClr val="000000"/>
                </a:solidFill>
                <a:uFill>
                  <a:solidFill>
                    <a:srgbClr val="FFFFFF"/>
                  </a:solidFill>
                </a:uFill>
                <a:latin typeface="Arial"/>
                <a:ea typeface="WenQuanYi Zen Hei Sharp"/>
              </a:rPr>
              <a:t> = 1000</a:t>
            </a:r>
            <a:endParaRPr lang="en-US" sz="1600" b="0" strike="noStrike" spc="-1" dirty="0">
              <a:solidFill>
                <a:srgbClr val="000000"/>
              </a:solidFill>
              <a:uFill>
                <a:solidFill>
                  <a:srgbClr val="FFFFFF"/>
                </a:solidFill>
              </a:uFill>
              <a:latin typeface="Arial"/>
            </a:endParaRPr>
          </a:p>
          <a:p>
            <a:pPr>
              <a:lnSpc>
                <a:spcPct val="93000"/>
              </a:lnSpc>
            </a:pPr>
            <a:r>
              <a:rPr lang="en-US" sz="1600" b="0" strike="noStrike" spc="-1" dirty="0">
                <a:solidFill>
                  <a:srgbClr val="000000"/>
                </a:solidFill>
                <a:uFill>
                  <a:solidFill>
                    <a:srgbClr val="FFFFFF"/>
                  </a:solidFill>
                </a:uFill>
                <a:latin typeface="Arial"/>
                <a:ea typeface="WenQuanYi Zen Hei Sharp"/>
              </a:rPr>
              <a:t>repeat for </a:t>
            </a:r>
            <a:r>
              <a:rPr lang="en-US" sz="1600" b="0" i="1" strike="noStrike" spc="-1" dirty="0">
                <a:solidFill>
                  <a:srgbClr val="000000"/>
                </a:solidFill>
                <a:uFill>
                  <a:solidFill>
                    <a:srgbClr val="FFFFFF"/>
                  </a:solidFill>
                </a:uFill>
                <a:latin typeface="Arial"/>
                <a:ea typeface="WenQuanYi Zen Hei Sharp"/>
              </a:rPr>
              <a:t>M</a:t>
            </a:r>
            <a:r>
              <a:rPr lang="en-US" sz="1600" b="0" strike="noStrike" spc="-1" dirty="0">
                <a:solidFill>
                  <a:srgbClr val="000000"/>
                </a:solidFill>
                <a:uFill>
                  <a:solidFill>
                    <a:srgbClr val="FFFFFF"/>
                  </a:solidFill>
                </a:uFill>
                <a:latin typeface="Arial"/>
                <a:ea typeface="WenQuanYi Zen Hei Sharp"/>
              </a:rPr>
              <a:t> = 5, 10, 15, 20, 25, 30, 35</a:t>
            </a:r>
            <a:endParaRPr lang="en-US" sz="1600" b="0" strike="noStrike" spc="-1" dirty="0">
              <a:solidFill>
                <a:srgbClr val="000000"/>
              </a:solidFill>
              <a:uFill>
                <a:solidFill>
                  <a:srgbClr val="FFFFFF"/>
                </a:solidFill>
              </a:uFill>
              <a:latin typeface="Arial"/>
            </a:endParaRPr>
          </a:p>
          <a:p>
            <a:pPr>
              <a:lnSpc>
                <a:spcPct val="93000"/>
              </a:lnSpc>
            </a:pPr>
            <a:endParaRPr lang="en-US" sz="1600" b="0" strike="noStrike" spc="-1" dirty="0">
              <a:solidFill>
                <a:srgbClr val="000000"/>
              </a:solidFill>
              <a:uFill>
                <a:solidFill>
                  <a:srgbClr val="FFFFFF"/>
                </a:solidFill>
              </a:uFill>
              <a:latin typeface="Arial"/>
            </a:endParaRPr>
          </a:p>
          <a:p>
            <a:pPr>
              <a:lnSpc>
                <a:spcPct val="93000"/>
              </a:lnSpc>
            </a:pPr>
            <a:r>
              <a:rPr lang="en-US" sz="1600" b="0" strike="noStrike" spc="-1" dirty="0">
                <a:solidFill>
                  <a:srgbClr val="000000"/>
                </a:solidFill>
                <a:uFill>
                  <a:solidFill>
                    <a:srgbClr val="FFFFFF"/>
                  </a:solidFill>
                </a:uFill>
                <a:latin typeface="Arial"/>
                <a:ea typeface="WenQuanYi Zen Hei Sharp"/>
              </a:rPr>
              <a:t>For each sub-sampled ensemble, the mean ensemble error is computed for each lead time for </a:t>
            </a:r>
            <a:r>
              <a:rPr lang="en-US" sz="1600" b="0" i="1" strike="noStrike" spc="-1" dirty="0">
                <a:solidFill>
                  <a:srgbClr val="000000"/>
                </a:solidFill>
                <a:uFill>
                  <a:solidFill>
                    <a:srgbClr val="FFFFFF"/>
                  </a:solidFill>
                </a:uFill>
                <a:latin typeface="Arial"/>
                <a:ea typeface="WenQuanYi Zen Hei Sharp"/>
              </a:rPr>
              <a:t>k</a:t>
            </a:r>
            <a:r>
              <a:rPr lang="en-US" sz="1600" b="0" strike="noStrike" spc="-1" dirty="0">
                <a:solidFill>
                  <a:srgbClr val="000000"/>
                </a:solidFill>
                <a:uFill>
                  <a:solidFill>
                    <a:srgbClr val="FFFFFF"/>
                  </a:solidFill>
                </a:uFill>
                <a:latin typeface="Arial"/>
                <a:ea typeface="WenQuanYi Zen Hei Sharp"/>
              </a:rPr>
              <a:t>  from 1 to 1000.</a:t>
            </a:r>
            <a:endParaRPr lang="en-US" sz="1600" b="0" strike="noStrike" spc="-1" dirty="0">
              <a:solidFill>
                <a:srgbClr val="000000"/>
              </a:solidFill>
              <a:uFill>
                <a:solidFill>
                  <a:srgbClr val="FFFFFF"/>
                </a:solidFill>
              </a:uFill>
              <a:latin typeface="Arial"/>
            </a:endParaRPr>
          </a:p>
        </p:txBody>
      </p:sp>
      <p:sp>
        <p:nvSpPr>
          <p:cNvPr id="271" name="TextShape 3"/>
          <p:cNvSpPr txBox="1"/>
          <p:nvPr/>
        </p:nvSpPr>
        <p:spPr>
          <a:xfrm>
            <a:off x="4389120" y="4832640"/>
            <a:ext cx="3840480" cy="653760"/>
          </a:xfrm>
          <a:prstGeom prst="rect">
            <a:avLst/>
          </a:prstGeom>
          <a:noFill/>
          <a:ln>
            <a:noFill/>
          </a:ln>
        </p:spPr>
        <p:txBody>
          <a:bodyPr lIns="90000" tIns="60840" rIns="90000" bIns="45000"/>
          <a:lstStyle/>
          <a:p>
            <a:pPr>
              <a:lnSpc>
                <a:spcPct val="93000"/>
              </a:lnSpc>
            </a:pPr>
            <a:r>
              <a:rPr lang="en-US" sz="1600" b="0" strike="noStrike" spc="-1" dirty="0">
                <a:solidFill>
                  <a:srgbClr val="000000"/>
                </a:solidFill>
                <a:uFill>
                  <a:solidFill>
                    <a:srgbClr val="FFFFFF"/>
                  </a:solidFill>
                </a:uFill>
                <a:latin typeface="Arial"/>
                <a:ea typeface="WenQuanYi Zen Hei Sharp"/>
              </a:rPr>
              <a:t>Plot the mean of │</a:t>
            </a:r>
            <a:r>
              <a:rPr lang="en-US" sz="1600" b="0" i="1" strike="noStrike" spc="-1" dirty="0" err="1">
                <a:solidFill>
                  <a:srgbClr val="000000"/>
                </a:solidFill>
                <a:uFill>
                  <a:solidFill>
                    <a:srgbClr val="FFFFFF"/>
                  </a:solidFill>
                </a:uFill>
                <a:latin typeface="Arial"/>
                <a:ea typeface="WenQuanYi Zen Hei Sharp"/>
              </a:rPr>
              <a:t>E</a:t>
            </a:r>
            <a:r>
              <a:rPr lang="en-US" sz="1600" b="0" i="1" strike="noStrike" spc="-1" baseline="-33000" dirty="0" err="1">
                <a:solidFill>
                  <a:srgbClr val="000000"/>
                </a:solidFill>
                <a:uFill>
                  <a:solidFill>
                    <a:srgbClr val="FFFFFF"/>
                  </a:solidFill>
                </a:uFill>
                <a:latin typeface="Arial"/>
                <a:ea typeface="WenQuanYi Zen Hei Sharp"/>
              </a:rPr>
              <a:t>k</a:t>
            </a:r>
            <a:r>
              <a:rPr lang="en-US" sz="1600" b="0" strike="noStrike" spc="-1" dirty="0" err="1">
                <a:solidFill>
                  <a:srgbClr val="000000"/>
                </a:solidFill>
                <a:uFill>
                  <a:solidFill>
                    <a:srgbClr val="FFFFFF"/>
                  </a:solidFill>
                </a:uFill>
                <a:latin typeface="Arial"/>
                <a:ea typeface="WenQuanYi Zen Hei Sharp"/>
              </a:rPr>
              <a:t>│and</a:t>
            </a:r>
            <a:r>
              <a:rPr lang="en-US" sz="1600" b="0" strike="noStrike" spc="-1" dirty="0">
                <a:solidFill>
                  <a:srgbClr val="000000"/>
                </a:solidFill>
                <a:uFill>
                  <a:solidFill>
                    <a:srgbClr val="FFFFFF"/>
                  </a:solidFill>
                </a:uFill>
                <a:latin typeface="Arial"/>
                <a:ea typeface="WenQuanYi Zen Hei Sharp"/>
              </a:rPr>
              <a:t> the 90% confidence interval.</a:t>
            </a:r>
            <a:endParaRPr lang="en-US" sz="1600" b="0" strike="noStrike" spc="-1" dirty="0">
              <a:solidFill>
                <a:srgbClr val="000000"/>
              </a:solidFill>
              <a:uFill>
                <a:solidFill>
                  <a:srgbClr val="FFFFFF"/>
                </a:solidFill>
              </a:uFill>
              <a:latin typeface="Arial"/>
            </a:endParaRPr>
          </a:p>
        </p:txBody>
      </p:sp>
      <p:pic>
        <p:nvPicPr>
          <p:cNvPr id="272" name="Picture 3"/>
          <p:cNvPicPr/>
          <p:nvPr/>
        </p:nvPicPr>
        <p:blipFill>
          <a:blip r:embed="rId3"/>
          <a:stretch/>
        </p:blipFill>
        <p:spPr>
          <a:xfrm>
            <a:off x="8412480" y="1449360"/>
            <a:ext cx="3200400" cy="2221920"/>
          </a:xfrm>
          <a:prstGeom prst="rect">
            <a:avLst/>
          </a:prstGeom>
          <a:ln>
            <a:noFill/>
          </a:ln>
        </p:spPr>
      </p:pic>
      <p:pic>
        <p:nvPicPr>
          <p:cNvPr id="273" name="Picture 10"/>
          <p:cNvPicPr/>
          <p:nvPr/>
        </p:nvPicPr>
        <p:blipFill>
          <a:blip r:embed="rId4"/>
          <a:stretch/>
        </p:blipFill>
        <p:spPr>
          <a:xfrm>
            <a:off x="8412480" y="3735360"/>
            <a:ext cx="3200400" cy="2221920"/>
          </a:xfrm>
          <a:prstGeom prst="rect">
            <a:avLst/>
          </a:prstGeom>
          <a:ln>
            <a:noFill/>
          </a:ln>
        </p:spPr>
      </p:pic>
      <p:sp>
        <p:nvSpPr>
          <p:cNvPr id="274" name="TextShape 4"/>
          <p:cNvSpPr txBox="1"/>
          <p:nvPr/>
        </p:nvSpPr>
        <p:spPr>
          <a:xfrm>
            <a:off x="10149840" y="4009680"/>
            <a:ext cx="751680" cy="365760"/>
          </a:xfrm>
          <a:prstGeom prst="rect">
            <a:avLst/>
          </a:prstGeom>
          <a:noFill/>
          <a:ln>
            <a:noFill/>
          </a:ln>
        </p:spPr>
        <p:txBody>
          <a:bodyPr lIns="90000" tIns="68040" rIns="90000" bIns="45000"/>
          <a:lstStyle/>
          <a:p>
            <a:pPr>
              <a:lnSpc>
                <a:spcPct val="93000"/>
              </a:lnSpc>
            </a:pPr>
            <a:r>
              <a:rPr lang="en-US" sz="1800" b="0" strike="noStrike" spc="-1">
                <a:solidFill>
                  <a:srgbClr val="00A5BB"/>
                </a:solidFill>
                <a:uFill>
                  <a:solidFill>
                    <a:srgbClr val="FFFFFF"/>
                  </a:solidFill>
                </a:uFill>
                <a:latin typeface="Arial"/>
                <a:ea typeface="WenQuanYi Zen Hei Sharp"/>
              </a:rPr>
              <a:t>2010</a:t>
            </a:r>
            <a:endParaRPr lang="en-US" sz="1800" b="0" strike="noStrike" spc="-1">
              <a:solidFill>
                <a:srgbClr val="000000"/>
              </a:solidFill>
              <a:uFill>
                <a:solidFill>
                  <a:srgbClr val="FFFFFF"/>
                </a:solidFill>
              </a:uFill>
              <a:latin typeface="Arial"/>
            </a:endParaRPr>
          </a:p>
        </p:txBody>
      </p:sp>
      <p:sp>
        <p:nvSpPr>
          <p:cNvPr id="275" name="TextShape 5"/>
          <p:cNvSpPr txBox="1"/>
          <p:nvPr/>
        </p:nvSpPr>
        <p:spPr>
          <a:xfrm>
            <a:off x="9800640" y="2912400"/>
            <a:ext cx="1446480" cy="365760"/>
          </a:xfrm>
          <a:prstGeom prst="rect">
            <a:avLst/>
          </a:prstGeom>
          <a:noFill/>
          <a:ln>
            <a:noFill/>
          </a:ln>
        </p:spPr>
        <p:txBody>
          <a:bodyPr lIns="90000" tIns="66240" rIns="90000" bIns="45000"/>
          <a:lstStyle/>
          <a:p>
            <a:pPr>
              <a:lnSpc>
                <a:spcPct val="93000"/>
              </a:lnSpc>
            </a:pPr>
            <a:r>
              <a:rPr lang="en-US" sz="1800" b="0" strike="noStrike" spc="-1">
                <a:solidFill>
                  <a:srgbClr val="00A5BB"/>
                </a:solidFill>
                <a:uFill>
                  <a:solidFill>
                    <a:srgbClr val="FFFFFF"/>
                  </a:solidFill>
                </a:uFill>
                <a:latin typeface="Arial"/>
                <a:ea typeface="WenQuanYi Zen Hei Sharp"/>
              </a:rPr>
              <a:t>Nov27 2017</a:t>
            </a:r>
            <a:endParaRPr lang="en-US" sz="1800" b="0" strike="noStrike" spc="-1">
              <a:solidFill>
                <a:srgbClr val="000000"/>
              </a:solidFill>
              <a:uFill>
                <a:solidFill>
                  <a:srgbClr val="FFFFFF"/>
                </a:solidFill>
              </a:uFill>
              <a:latin typeface="Arial"/>
            </a:endParaRPr>
          </a:p>
        </p:txBody>
      </p:sp>
      <p:pic>
        <p:nvPicPr>
          <p:cNvPr id="276" name="Picture 275"/>
          <p:cNvPicPr/>
          <p:nvPr/>
        </p:nvPicPr>
        <p:blipFill>
          <a:blip r:embed="rId5"/>
          <a:stretch/>
        </p:blipFill>
        <p:spPr>
          <a:xfrm>
            <a:off x="457200" y="1906560"/>
            <a:ext cx="3657600" cy="3813120"/>
          </a:xfrm>
          <a:prstGeom prst="rect">
            <a:avLst/>
          </a:prstGeom>
          <a:ln>
            <a:noFill/>
          </a:ln>
        </p:spPr>
      </p:pic>
      <p:sp>
        <p:nvSpPr>
          <p:cNvPr id="277" name="TextShape 6"/>
          <p:cNvSpPr txBox="1"/>
          <p:nvPr/>
        </p:nvSpPr>
        <p:spPr>
          <a:xfrm>
            <a:off x="914400" y="1083600"/>
            <a:ext cx="3108960" cy="59652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NAO at 1 month lead</a:t>
            </a:r>
            <a:endParaRPr lang="en-US" sz="1800" b="0" strike="noStrike" spc="-1" dirty="0">
              <a:solidFill>
                <a:srgbClr val="000000"/>
              </a:solidFill>
              <a:uFill>
                <a:solidFill>
                  <a:srgbClr val="FFFFFF"/>
                </a:solidFill>
              </a:uFill>
              <a:latin typeface="Arial"/>
            </a:endParaRPr>
          </a:p>
          <a:p>
            <a:r>
              <a:rPr lang="en-US" sz="1800" b="0" i="1" strike="noStrike" spc="-1" dirty="0">
                <a:solidFill>
                  <a:srgbClr val="000000"/>
                </a:solidFill>
                <a:uFill>
                  <a:solidFill>
                    <a:srgbClr val="FFFFFF"/>
                  </a:solidFill>
                </a:uFill>
                <a:latin typeface="Arial"/>
              </a:rPr>
              <a:t>(after Scaife &amp; Smith, 2018)</a:t>
            </a:r>
            <a:endParaRPr lang="en-US" sz="1800" b="0" strike="noStrike" spc="-1" dirty="0">
              <a:solidFill>
                <a:srgbClr val="000000"/>
              </a:solidFill>
              <a:uFill>
                <a:solidFill>
                  <a:srgbClr val="FFFFFF"/>
                </a:solidFill>
              </a:uFill>
              <a:latin typeface="Arial"/>
            </a:endParaRPr>
          </a:p>
        </p:txBody>
      </p:sp>
      <p:sp>
        <p:nvSpPr>
          <p:cNvPr id="278" name="TextShape 7"/>
          <p:cNvSpPr txBox="1"/>
          <p:nvPr/>
        </p:nvSpPr>
        <p:spPr>
          <a:xfrm>
            <a:off x="8412480" y="920160"/>
            <a:ext cx="3364652" cy="36576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ENSO at 4 months lead</a:t>
            </a:r>
            <a:endParaRPr lang="en-US" sz="1800" b="0" strike="noStrike" spc="-1" dirty="0">
              <a:solidFill>
                <a:srgbClr val="000000"/>
              </a:solidFill>
              <a:uFill>
                <a:solidFill>
                  <a:srgbClr val="FFFFFF"/>
                </a:solidFill>
              </a:uFill>
              <a:latin typeface="Arial"/>
            </a:endParaRPr>
          </a:p>
        </p:txBody>
      </p:sp>
      <p:sp>
        <p:nvSpPr>
          <p:cNvPr id="279" name="TextShape 8"/>
          <p:cNvSpPr txBox="1"/>
          <p:nvPr/>
        </p:nvSpPr>
        <p:spPr>
          <a:xfrm>
            <a:off x="822960" y="5965920"/>
            <a:ext cx="8778240" cy="343440"/>
          </a:xfrm>
          <a:prstGeom prst="rect">
            <a:avLst/>
          </a:prstGeom>
          <a:noFill/>
          <a:ln>
            <a:noFill/>
          </a:ln>
        </p:spPr>
        <p:txBody>
          <a:bodyPr lIns="90000" tIns="45000" rIns="90000" bIns="45000"/>
          <a:lstStyle/>
          <a:p>
            <a:r>
              <a:rPr lang="en-US" sz="1800" b="0" i="1" strike="noStrike" spc="-1" dirty="0">
                <a:solidFill>
                  <a:srgbClr val="000000"/>
                </a:solidFill>
                <a:uFill>
                  <a:solidFill>
                    <a:srgbClr val="FFFFFF"/>
                  </a:solidFill>
                </a:uFill>
                <a:latin typeface="Arial"/>
              </a:rPr>
              <a:t>We need lots of ensemble members, but not for the long-range ENSO</a:t>
            </a:r>
            <a:r>
              <a:rPr lang="en-US" sz="1800" b="0" strike="noStrike" spc="-1" dirty="0">
                <a:solidFill>
                  <a:srgbClr val="000000"/>
                </a:solidFill>
                <a:uFill>
                  <a:solidFill>
                    <a:srgbClr val="FFFFFF"/>
                  </a:solidFill>
                </a:uFill>
                <a:latin typeface="Arial"/>
              </a:rPr>
              <a:t>.</a:t>
            </a:r>
          </a:p>
        </p:txBody>
      </p:sp>
      <p:sp>
        <p:nvSpPr>
          <p:cNvPr id="14" name="Oval 13">
            <a:extLst>
              <a:ext uri="{FF2B5EF4-FFF2-40B4-BE49-F238E27FC236}">
                <a16:creationId xmlns:a16="http://schemas.microsoft.com/office/drawing/2014/main" id="{E775D6E6-9C68-164B-BF4C-DA356ED5A095}"/>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5</a:t>
            </a:r>
          </a:p>
        </p:txBody>
      </p:sp>
      <p:sp>
        <p:nvSpPr>
          <p:cNvPr id="2" name="Rectangle 1">
            <a:extLst>
              <a:ext uri="{FF2B5EF4-FFF2-40B4-BE49-F238E27FC236}">
                <a16:creationId xmlns:a16="http://schemas.microsoft.com/office/drawing/2014/main" id="{A4BD248E-2E34-A647-9513-D3669A955954}"/>
              </a:ext>
            </a:extLst>
          </p:cNvPr>
          <p:cNvSpPr/>
          <p:nvPr/>
        </p:nvSpPr>
        <p:spPr>
          <a:xfrm>
            <a:off x="1841157" y="3558746"/>
            <a:ext cx="2038865" cy="7943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7DC8A6D-909C-7F49-B076-5C75F69C372D}"/>
              </a:ext>
            </a:extLst>
          </p:cNvPr>
          <p:cNvSpPr/>
          <p:nvPr/>
        </p:nvSpPr>
        <p:spPr>
          <a:xfrm>
            <a:off x="1162372" y="4359942"/>
            <a:ext cx="945396" cy="6460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CB21664-F6C0-DB47-87CC-ACB705ED8103}"/>
              </a:ext>
            </a:extLst>
          </p:cNvPr>
          <p:cNvSpPr/>
          <p:nvPr/>
        </p:nvSpPr>
        <p:spPr>
          <a:xfrm>
            <a:off x="1038388" y="4770648"/>
            <a:ext cx="945396" cy="24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TextShape 1"/>
          <p:cNvSpPr txBox="1"/>
          <p:nvPr/>
        </p:nvSpPr>
        <p:spPr>
          <a:xfrm>
            <a:off x="822960" y="2372180"/>
            <a:ext cx="10698480" cy="1355760"/>
          </a:xfrm>
          <a:prstGeom prst="rect">
            <a:avLst/>
          </a:prstGeom>
          <a:noFill/>
          <a:ln>
            <a:noFill/>
          </a:ln>
        </p:spPr>
        <p:txBody>
          <a:bodyPr lIns="90000" tIns="45000" rIns="90000" bIns="45000"/>
          <a:lstStyle/>
          <a:p>
            <a:r>
              <a:rPr lang="en-US" i="1" spc="-1" dirty="0">
                <a:solidFill>
                  <a:srgbClr val="000000"/>
                </a:solidFill>
                <a:uFill>
                  <a:solidFill>
                    <a:srgbClr val="FFFFFF"/>
                  </a:solidFill>
                </a:uFill>
                <a:latin typeface="Arial"/>
              </a:rPr>
              <a:t>I</a:t>
            </a:r>
            <a:r>
              <a:rPr lang="en-US" sz="1800" b="0" i="1" strike="noStrike" spc="-1" dirty="0">
                <a:solidFill>
                  <a:srgbClr val="000000"/>
                </a:solidFill>
                <a:uFill>
                  <a:solidFill>
                    <a:srgbClr val="FFFFFF"/>
                  </a:solidFill>
                </a:uFill>
                <a:latin typeface="Arial"/>
              </a:rPr>
              <a:t>deas explored/developed for GEOS S2S-3: </a:t>
            </a:r>
            <a:endParaRPr lang="en-US" sz="1800" b="0" strike="noStrike" spc="-1" dirty="0">
              <a:solidFill>
                <a:srgbClr val="000000"/>
              </a:solidFill>
              <a:uFill>
                <a:solidFill>
                  <a:srgbClr val="FFFFFF"/>
                </a:solidFill>
              </a:uFill>
              <a:latin typeface="Arial"/>
            </a:endParaRPr>
          </a:p>
          <a:p>
            <a:pPr marL="216000" indent="-216000">
              <a:buBlip>
                <a:blip r:embed="rId2"/>
              </a:buBlip>
            </a:pPr>
            <a:r>
              <a:rPr lang="en-US" sz="1800" b="0" strike="noStrike" spc="-1" dirty="0">
                <a:solidFill>
                  <a:srgbClr val="000000"/>
                </a:solidFill>
                <a:uFill>
                  <a:solidFill>
                    <a:srgbClr val="FFFFFF"/>
                  </a:solidFill>
                </a:uFill>
                <a:latin typeface="Arial"/>
              </a:rPr>
              <a:t>The various patterns (eigenvectors) of perturbations and scaling.</a:t>
            </a:r>
          </a:p>
          <a:p>
            <a:pPr marL="216000" indent="-216000">
              <a:buBlip>
                <a:blip r:embed="rId2"/>
              </a:buBlip>
            </a:pPr>
            <a:r>
              <a:rPr lang="en-US" sz="1800" b="0" strike="noStrike" spc="-1" dirty="0">
                <a:solidFill>
                  <a:srgbClr val="000000"/>
                </a:solidFill>
                <a:uFill>
                  <a:solidFill>
                    <a:srgbClr val="FFFFFF"/>
                  </a:solidFill>
                </a:uFill>
                <a:latin typeface="Arial"/>
              </a:rPr>
              <a:t>Different combinations of lag and burst.</a:t>
            </a:r>
          </a:p>
          <a:p>
            <a:pPr marL="216000" indent="-216000">
              <a:buBlip>
                <a:blip r:embed="rId2"/>
              </a:buBlip>
            </a:pPr>
            <a:r>
              <a:rPr lang="en-US" sz="1800" b="0" strike="noStrike" spc="-1" dirty="0">
                <a:solidFill>
                  <a:srgbClr val="000000"/>
                </a:solidFill>
                <a:uFill>
                  <a:solidFill>
                    <a:srgbClr val="FFFFFF"/>
                  </a:solidFill>
                </a:uFill>
                <a:latin typeface="Arial"/>
              </a:rPr>
              <a:t>Use of large ensemble size for season-long forecasts, then sub-sample and continue with fewer members for the long-range forecasts.</a:t>
            </a:r>
          </a:p>
        </p:txBody>
      </p:sp>
      <p:sp>
        <p:nvSpPr>
          <p:cNvPr id="281" name="TextShape 2"/>
          <p:cNvSpPr txBox="1"/>
          <p:nvPr/>
        </p:nvSpPr>
        <p:spPr>
          <a:xfrm>
            <a:off x="822960" y="1149840"/>
            <a:ext cx="10607040" cy="983760"/>
          </a:xfrm>
          <a:prstGeom prst="rect">
            <a:avLst/>
          </a:prstGeom>
          <a:noFill/>
          <a:ln>
            <a:noFill/>
          </a:ln>
        </p:spPr>
        <p:txBody>
          <a:bodyPr lIns="90000" tIns="45000" rIns="90000" bIns="45000"/>
          <a:lstStyle/>
          <a:p>
            <a:r>
              <a:rPr lang="en-US" sz="1800" b="0" i="1" strike="noStrike" spc="-1" dirty="0">
                <a:solidFill>
                  <a:srgbClr val="000000"/>
                </a:solidFill>
                <a:uFill>
                  <a:solidFill>
                    <a:srgbClr val="FFFFFF"/>
                  </a:solidFill>
                </a:uFill>
                <a:latin typeface="Arial"/>
              </a:rPr>
              <a:t>Motivation:</a:t>
            </a:r>
            <a:endParaRPr lang="en-US" sz="1800" b="0" strike="noStrike" spc="-1" dirty="0">
              <a:solidFill>
                <a:srgbClr val="000000"/>
              </a:solidFill>
              <a:uFill>
                <a:solidFill>
                  <a:srgbClr val="FFFFFF"/>
                </a:solidFill>
              </a:uFill>
              <a:latin typeface="Arial"/>
            </a:endParaRPr>
          </a:p>
          <a:p>
            <a:pPr marL="216000" indent="-216000">
              <a:buBlip>
                <a:blip r:embed="rId3"/>
              </a:buBlip>
            </a:pPr>
            <a:r>
              <a:rPr lang="en-US" sz="1800" b="0" strike="noStrike" spc="-1" dirty="0">
                <a:solidFill>
                  <a:srgbClr val="000000"/>
                </a:solidFill>
                <a:uFill>
                  <a:solidFill>
                    <a:srgbClr val="FFFFFF"/>
                  </a:solidFill>
                </a:uFill>
                <a:latin typeface="Arial"/>
              </a:rPr>
              <a:t>For ENSO improve the under-dispersion at short lead time; control the over-dispersion at long leads.</a:t>
            </a:r>
          </a:p>
          <a:p>
            <a:pPr marL="216000" indent="-216000">
              <a:buBlip>
                <a:blip r:embed="rId3"/>
              </a:buBlip>
            </a:pPr>
            <a:r>
              <a:rPr lang="en-US" sz="1800" b="0" strike="noStrike" spc="-1" dirty="0">
                <a:solidFill>
                  <a:srgbClr val="000000"/>
                </a:solidFill>
                <a:uFill>
                  <a:solidFill>
                    <a:srgbClr val="FFFFFF"/>
                  </a:solidFill>
                </a:uFill>
                <a:latin typeface="Arial"/>
              </a:rPr>
              <a:t>For sub-seasonal teleconnections improve the ensemble mean skill by increasing ensemble size.</a:t>
            </a:r>
          </a:p>
        </p:txBody>
      </p:sp>
      <p:sp>
        <p:nvSpPr>
          <p:cNvPr id="282" name="TextShape 3"/>
          <p:cNvSpPr txBox="1"/>
          <p:nvPr/>
        </p:nvSpPr>
        <p:spPr>
          <a:xfrm>
            <a:off x="822960" y="3996720"/>
            <a:ext cx="10848340" cy="1515080"/>
          </a:xfrm>
          <a:prstGeom prst="rect">
            <a:avLst/>
          </a:prstGeom>
          <a:noFill/>
          <a:ln>
            <a:noFill/>
          </a:ln>
        </p:spPr>
        <p:txBody>
          <a:bodyPr lIns="90000" tIns="45000" rIns="90000" bIns="45000"/>
          <a:lstStyle/>
          <a:p>
            <a:r>
              <a:rPr lang="en-US" sz="1800" b="0" i="1" strike="noStrike" spc="-1" dirty="0">
                <a:solidFill>
                  <a:srgbClr val="000000"/>
                </a:solidFill>
                <a:uFill>
                  <a:solidFill>
                    <a:srgbClr val="FFFFFF"/>
                  </a:solidFill>
                </a:uFill>
                <a:latin typeface="Arial"/>
              </a:rPr>
              <a:t>Methods:</a:t>
            </a:r>
            <a:endParaRPr lang="en-US" sz="1800" b="0" strike="noStrike" spc="-1" dirty="0">
              <a:solidFill>
                <a:srgbClr val="000000"/>
              </a:solidFill>
              <a:uFill>
                <a:solidFill>
                  <a:srgbClr val="FFFFFF"/>
                </a:solidFill>
              </a:uFill>
              <a:latin typeface="Arial"/>
            </a:endParaRPr>
          </a:p>
          <a:p>
            <a:pPr marL="216000" indent="-216000">
              <a:buBlip>
                <a:blip r:embed="rId4"/>
              </a:buBlip>
            </a:pPr>
            <a:r>
              <a:rPr lang="en-US" sz="1800" b="0" strike="noStrike" spc="-1" dirty="0">
                <a:solidFill>
                  <a:srgbClr val="000000"/>
                </a:solidFill>
                <a:uFill>
                  <a:solidFill>
                    <a:srgbClr val="FFFFFF"/>
                  </a:solidFill>
                </a:uFill>
                <a:latin typeface="Arial"/>
              </a:rPr>
              <a:t>Bursts of forecasts on a single date using initial conditions perturbations, generated from instantaneous states from coupled analysis at varying separations. Synchronized Multiple Time-lagged (SMT) approach.</a:t>
            </a:r>
          </a:p>
          <a:p>
            <a:pPr marL="216000" indent="-216000">
              <a:buBlip>
                <a:blip r:embed="rId4"/>
              </a:buBlip>
            </a:pPr>
            <a:r>
              <a:rPr lang="en-US" sz="1800" b="0" strike="noStrike" spc="-1" dirty="0">
                <a:solidFill>
                  <a:srgbClr val="000000"/>
                </a:solidFill>
                <a:uFill>
                  <a:solidFill>
                    <a:srgbClr val="FFFFFF"/>
                  </a:solidFill>
                </a:uFill>
                <a:latin typeface="Arial"/>
              </a:rPr>
              <a:t>Stratified sampling to select ensemble members for long range forecast.</a:t>
            </a:r>
          </a:p>
        </p:txBody>
      </p:sp>
      <p:sp>
        <p:nvSpPr>
          <p:cNvPr id="283" name="TextShape 4"/>
          <p:cNvSpPr txBox="1"/>
          <p:nvPr/>
        </p:nvSpPr>
        <p:spPr>
          <a:xfrm>
            <a:off x="822960" y="640080"/>
            <a:ext cx="3566160" cy="36576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Ensemble design for S2S-3.</a:t>
            </a:r>
            <a:endParaRPr lang="en-US" sz="1800" b="0" strike="noStrike" spc="-1" dirty="0">
              <a:solidFill>
                <a:srgbClr val="000000"/>
              </a:solidFill>
              <a:uFill>
                <a:solidFill>
                  <a:srgbClr val="FFFFFF"/>
                </a:solidFill>
              </a:uFill>
              <a:latin typeface="Arial"/>
            </a:endParaRPr>
          </a:p>
        </p:txBody>
      </p:sp>
      <p:sp>
        <p:nvSpPr>
          <p:cNvPr id="7" name="Oval 6">
            <a:extLst>
              <a:ext uri="{FF2B5EF4-FFF2-40B4-BE49-F238E27FC236}">
                <a16:creationId xmlns:a16="http://schemas.microsoft.com/office/drawing/2014/main" id="{FBC02D6D-BE2D-D840-B052-19E63126ED2E}"/>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1AF488-EB1C-2245-B19B-B45104689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1494" y="1511278"/>
            <a:ext cx="3619500" cy="4457700"/>
          </a:xfrm>
          <a:prstGeom prst="rect">
            <a:avLst/>
          </a:prstGeom>
        </p:spPr>
      </p:pic>
      <p:pic>
        <p:nvPicPr>
          <p:cNvPr id="4" name="Picture 3">
            <a:extLst>
              <a:ext uri="{FF2B5EF4-FFF2-40B4-BE49-F238E27FC236}">
                <a16:creationId xmlns:a16="http://schemas.microsoft.com/office/drawing/2014/main" id="{C975E06C-47A7-CC43-91DC-72BEED6BA5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9129" y="1628047"/>
            <a:ext cx="4267200" cy="4394200"/>
          </a:xfrm>
          <a:prstGeom prst="rect">
            <a:avLst/>
          </a:prstGeom>
        </p:spPr>
      </p:pic>
      <p:sp>
        <p:nvSpPr>
          <p:cNvPr id="284" name="TextShape 1"/>
          <p:cNvSpPr txBox="1"/>
          <p:nvPr/>
        </p:nvSpPr>
        <p:spPr>
          <a:xfrm>
            <a:off x="640079" y="401831"/>
            <a:ext cx="10152839" cy="36576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Spatial patterns of </a:t>
            </a:r>
            <a:r>
              <a:rPr lang="en-US" i="1" spc="-1" dirty="0">
                <a:solidFill>
                  <a:srgbClr val="000000"/>
                </a:solidFill>
                <a:uFill>
                  <a:solidFill>
                    <a:srgbClr val="FFFFFF"/>
                  </a:solidFill>
                </a:uFill>
              </a:rPr>
              <a:t>perturbations. Span all scales rather than 5 days in the current system.</a:t>
            </a:r>
            <a:endParaRPr lang="en-US" spc="-1" dirty="0">
              <a:solidFill>
                <a:srgbClr val="000000"/>
              </a:solidFill>
              <a:uFill>
                <a:solidFill>
                  <a:srgbClr val="FFFFFF"/>
                </a:solidFill>
              </a:uFill>
            </a:endParaRPr>
          </a:p>
          <a:p>
            <a:r>
              <a:rPr lang="en-US" sz="1800" b="0" i="1" strike="noStrike" spc="-1" dirty="0">
                <a:solidFill>
                  <a:srgbClr val="000000"/>
                </a:solidFill>
                <a:uFill>
                  <a:solidFill>
                    <a:srgbClr val="FFFFFF"/>
                  </a:solidFill>
                </a:uFill>
                <a:latin typeface="Arial"/>
              </a:rPr>
              <a:t>  </a:t>
            </a:r>
            <a:endParaRPr lang="en-US" sz="1800" b="0" strike="noStrike" spc="-1" dirty="0">
              <a:solidFill>
                <a:srgbClr val="000000"/>
              </a:solidFill>
              <a:uFill>
                <a:solidFill>
                  <a:srgbClr val="FFFFFF"/>
                </a:solidFill>
              </a:uFill>
              <a:latin typeface="Arial"/>
            </a:endParaRPr>
          </a:p>
        </p:txBody>
      </p:sp>
      <p:sp>
        <p:nvSpPr>
          <p:cNvPr id="287" name="TextShape 2"/>
          <p:cNvSpPr txBox="1"/>
          <p:nvPr/>
        </p:nvSpPr>
        <p:spPr>
          <a:xfrm>
            <a:off x="1074783" y="2593947"/>
            <a:ext cx="2445285" cy="365760"/>
          </a:xfrm>
          <a:prstGeom prst="rect">
            <a:avLst/>
          </a:prstGeom>
          <a:solidFill>
            <a:schemeClr val="bg1">
              <a:alpha val="75000"/>
            </a:schemeClr>
          </a:solidFill>
          <a:ln>
            <a:noFill/>
          </a:ln>
        </p:spPr>
        <p:txBody>
          <a:bodyPr lIns="90000" tIns="45000" rIns="90000" bIns="45000"/>
          <a:lstStyle/>
          <a:p>
            <a:r>
              <a:rPr lang="en-US" sz="1800" b="0" i="1" strike="noStrike" spc="-1" dirty="0">
                <a:solidFill>
                  <a:srgbClr val="000000"/>
                </a:solidFill>
                <a:uFill>
                  <a:solidFill>
                    <a:srgbClr val="FFFFFF"/>
                  </a:solidFill>
                </a:uFill>
                <a:latin typeface="Arial"/>
              </a:rPr>
              <a:t>1 day: synoptic-scale</a:t>
            </a:r>
            <a:endParaRPr lang="en-US" sz="1800" b="0" strike="noStrike" spc="-1" dirty="0">
              <a:solidFill>
                <a:srgbClr val="000000"/>
              </a:solidFill>
              <a:uFill>
                <a:solidFill>
                  <a:srgbClr val="FFFFFF"/>
                </a:solidFill>
              </a:uFill>
              <a:latin typeface="Arial"/>
            </a:endParaRPr>
          </a:p>
        </p:txBody>
      </p:sp>
      <p:sp>
        <p:nvSpPr>
          <p:cNvPr id="288" name="TextShape 3"/>
          <p:cNvSpPr txBox="1"/>
          <p:nvPr/>
        </p:nvSpPr>
        <p:spPr>
          <a:xfrm>
            <a:off x="1246849" y="4737879"/>
            <a:ext cx="2651760" cy="365760"/>
          </a:xfrm>
          <a:prstGeom prst="rect">
            <a:avLst/>
          </a:prstGeom>
          <a:solidFill>
            <a:schemeClr val="bg1">
              <a:alpha val="75000"/>
            </a:schemeClr>
          </a:solidFill>
          <a:ln>
            <a:noFill/>
          </a:ln>
        </p:spPr>
        <p:txBody>
          <a:bodyPr lIns="90000" tIns="45000" rIns="90000" bIns="45000"/>
          <a:lstStyle/>
          <a:p>
            <a:r>
              <a:rPr lang="en-US" sz="1800" b="0" i="1" strike="noStrike" spc="-1" dirty="0">
                <a:solidFill>
                  <a:srgbClr val="000000"/>
                </a:solidFill>
                <a:uFill>
                  <a:solidFill>
                    <a:srgbClr val="FFFFFF"/>
                  </a:solidFill>
                </a:uFill>
                <a:latin typeface="Arial"/>
              </a:rPr>
              <a:t>5 days: teleconnections</a:t>
            </a:r>
            <a:endParaRPr lang="en-US" sz="1800" b="0" strike="noStrike" spc="-1" dirty="0">
              <a:solidFill>
                <a:srgbClr val="000000"/>
              </a:solidFill>
              <a:uFill>
                <a:solidFill>
                  <a:srgbClr val="FFFFFF"/>
                </a:solidFill>
              </a:uFill>
              <a:latin typeface="Arial"/>
            </a:endParaRPr>
          </a:p>
        </p:txBody>
      </p:sp>
      <p:sp>
        <p:nvSpPr>
          <p:cNvPr id="293" name="TextShape 4"/>
          <p:cNvSpPr txBox="1"/>
          <p:nvPr/>
        </p:nvSpPr>
        <p:spPr>
          <a:xfrm>
            <a:off x="4633214" y="965851"/>
            <a:ext cx="3619500" cy="2194073"/>
          </a:xfrm>
          <a:prstGeom prst="rect">
            <a:avLst/>
          </a:prstGeom>
          <a:noFill/>
          <a:ln>
            <a:noFill/>
          </a:ln>
        </p:spPr>
        <p:txBody>
          <a:bodyPr lIns="90000" tIns="45000" rIns="90000" bIns="45000"/>
          <a:lstStyle/>
          <a:p>
            <a:r>
              <a:rPr lang="en-US" strike="noStrike" spc="-1" dirty="0">
                <a:solidFill>
                  <a:srgbClr val="000000"/>
                </a:solidFill>
                <a:uFill>
                  <a:solidFill>
                    <a:srgbClr val="FFFFFF"/>
                  </a:solidFill>
                </a:uFill>
                <a:latin typeface="ARial"/>
              </a:rPr>
              <a:t>By varying the separation time </a:t>
            </a:r>
            <a:r>
              <a:rPr lang="en-US" strike="noStrike" spc="-1" dirty="0">
                <a:solidFill>
                  <a:srgbClr val="000000"/>
                </a:solidFill>
                <a:uFill>
                  <a:solidFill>
                    <a:srgbClr val="FFFFFF"/>
                  </a:solidFill>
                </a:uFill>
                <a:latin typeface="ARial"/>
                <a:ea typeface="WenQuanYi Zen Hei Sharp"/>
              </a:rPr>
              <a:t>between nearby analysis states we are able to generate a wide array of different types of atmospheric and oceanic perturbations that represent physically realistic and important modes of variability.  </a:t>
            </a:r>
            <a:endParaRPr lang="en-US" strike="noStrike" spc="-1" dirty="0">
              <a:solidFill>
                <a:srgbClr val="000000"/>
              </a:solidFill>
              <a:uFill>
                <a:solidFill>
                  <a:srgbClr val="FFFFFF"/>
                </a:solidFill>
              </a:uFill>
              <a:latin typeface="Arial"/>
            </a:endParaRPr>
          </a:p>
        </p:txBody>
      </p:sp>
      <p:sp>
        <p:nvSpPr>
          <p:cNvPr id="294" name="TextShape 5"/>
          <p:cNvSpPr txBox="1"/>
          <p:nvPr/>
        </p:nvSpPr>
        <p:spPr>
          <a:xfrm>
            <a:off x="339213" y="893517"/>
            <a:ext cx="4245221" cy="622173"/>
          </a:xfrm>
          <a:prstGeom prst="rect">
            <a:avLst/>
          </a:prstGeom>
          <a:noFill/>
          <a:ln>
            <a:noFill/>
          </a:ln>
        </p:spPr>
        <p:txBody>
          <a:bodyPr lIns="90000" tIns="45000" rIns="90000" bIns="45000"/>
          <a:lstStyle/>
          <a:p>
            <a:pPr algn="ctr"/>
            <a:r>
              <a:rPr lang="en-US" sz="1800" b="0" i="1" strike="noStrike" spc="-1" dirty="0">
                <a:solidFill>
                  <a:srgbClr val="000000"/>
                </a:solidFill>
                <a:uFill>
                  <a:solidFill>
                    <a:srgbClr val="FFFFFF"/>
                  </a:solidFill>
                </a:uFill>
                <a:latin typeface="Arial"/>
              </a:rPr>
              <a:t>EOF 1</a:t>
            </a:r>
          </a:p>
          <a:p>
            <a:pPr algn="ctr"/>
            <a:r>
              <a:rPr lang="en-US" sz="1800" b="0" i="1" strike="noStrike" spc="-1" dirty="0">
                <a:solidFill>
                  <a:srgbClr val="000000"/>
                </a:solidFill>
                <a:uFill>
                  <a:solidFill>
                    <a:srgbClr val="FFFFFF"/>
                  </a:solidFill>
                </a:uFill>
                <a:latin typeface="Arial"/>
              </a:rPr>
              <a:t>Potential Temperature (500mb)</a:t>
            </a:r>
            <a:endParaRPr lang="en-US" sz="1800" b="0" strike="noStrike" spc="-1" dirty="0">
              <a:solidFill>
                <a:srgbClr val="000000"/>
              </a:solidFill>
              <a:uFill>
                <a:solidFill>
                  <a:srgbClr val="FFFFFF"/>
                </a:solidFill>
              </a:uFill>
              <a:latin typeface="Arial"/>
            </a:endParaRPr>
          </a:p>
        </p:txBody>
      </p:sp>
      <p:sp>
        <p:nvSpPr>
          <p:cNvPr id="295" name="TextShape 6"/>
          <p:cNvSpPr txBox="1"/>
          <p:nvPr/>
        </p:nvSpPr>
        <p:spPr>
          <a:xfrm>
            <a:off x="8657302" y="828348"/>
            <a:ext cx="2721192" cy="622173"/>
          </a:xfrm>
          <a:prstGeom prst="rect">
            <a:avLst/>
          </a:prstGeom>
          <a:noFill/>
          <a:ln>
            <a:noFill/>
          </a:ln>
        </p:spPr>
        <p:txBody>
          <a:bodyPr lIns="90000" tIns="45000" rIns="90000" bIns="45000"/>
          <a:lstStyle/>
          <a:p>
            <a:pPr algn="ctr"/>
            <a:r>
              <a:rPr lang="en-US" sz="1800" b="0" i="1" strike="noStrike" spc="-1" dirty="0">
                <a:solidFill>
                  <a:srgbClr val="000000"/>
                </a:solidFill>
                <a:uFill>
                  <a:solidFill>
                    <a:srgbClr val="FFFFFF"/>
                  </a:solidFill>
                </a:uFill>
                <a:latin typeface="Arial"/>
              </a:rPr>
              <a:t>EOF 1</a:t>
            </a:r>
          </a:p>
          <a:p>
            <a:pPr algn="ctr"/>
            <a:r>
              <a:rPr lang="en-US" sz="1800" b="0" i="1" strike="noStrike" spc="-1" dirty="0">
                <a:solidFill>
                  <a:srgbClr val="000000"/>
                </a:solidFill>
                <a:uFill>
                  <a:solidFill>
                    <a:srgbClr val="FFFFFF"/>
                  </a:solidFill>
                </a:uFill>
                <a:latin typeface="Arial"/>
              </a:rPr>
              <a:t>T(EQ, Pacific)</a:t>
            </a:r>
            <a:endParaRPr lang="en-US" sz="1800" b="0" strike="noStrike" spc="-1" dirty="0">
              <a:solidFill>
                <a:srgbClr val="000000"/>
              </a:solidFill>
              <a:uFill>
                <a:solidFill>
                  <a:srgbClr val="FFFFFF"/>
                </a:solidFill>
              </a:uFill>
              <a:latin typeface="Arial"/>
            </a:endParaRPr>
          </a:p>
        </p:txBody>
      </p:sp>
      <p:sp>
        <p:nvSpPr>
          <p:cNvPr id="297" name="TextShape 8"/>
          <p:cNvSpPr txBox="1"/>
          <p:nvPr/>
        </p:nvSpPr>
        <p:spPr>
          <a:xfrm>
            <a:off x="9292926" y="2693680"/>
            <a:ext cx="2085568" cy="885758"/>
          </a:xfrm>
          <a:prstGeom prst="rect">
            <a:avLst/>
          </a:prstGeom>
          <a:noFill/>
          <a:ln>
            <a:noFill/>
          </a:ln>
        </p:spPr>
        <p:txBody>
          <a:bodyPr lIns="90000" tIns="45000" rIns="90000" bIns="45000"/>
          <a:lstStyle/>
          <a:p>
            <a:pPr algn="r"/>
            <a:r>
              <a:rPr lang="en-US" sz="1800" b="0" i="1" strike="noStrike" spc="-1" dirty="0">
                <a:solidFill>
                  <a:srgbClr val="000000"/>
                </a:solidFill>
                <a:uFill>
                  <a:solidFill>
                    <a:srgbClr val="FFFFFF"/>
                  </a:solidFill>
                </a:uFill>
                <a:latin typeface="Arial"/>
              </a:rPr>
              <a:t>1 day: </a:t>
            </a:r>
          </a:p>
          <a:p>
            <a:pPr algn="r"/>
            <a:r>
              <a:rPr lang="en-US" sz="1800" b="0" i="1" strike="noStrike" spc="-1" dirty="0">
                <a:solidFill>
                  <a:srgbClr val="000000"/>
                </a:solidFill>
                <a:uFill>
                  <a:solidFill>
                    <a:srgbClr val="FFFFFF"/>
                  </a:solidFill>
                </a:uFill>
                <a:latin typeface="Arial"/>
              </a:rPr>
              <a:t>variations</a:t>
            </a:r>
          </a:p>
          <a:p>
            <a:pPr algn="r"/>
            <a:r>
              <a:rPr lang="en-US" sz="1800" b="0" i="1" strike="noStrike" spc="-1" dirty="0">
                <a:solidFill>
                  <a:srgbClr val="000000"/>
                </a:solidFill>
                <a:uFill>
                  <a:solidFill>
                    <a:srgbClr val="FFFFFF"/>
                  </a:solidFill>
                </a:uFill>
                <a:latin typeface="Arial"/>
              </a:rPr>
              <a:t>in the thermocline </a:t>
            </a:r>
            <a:endParaRPr lang="en-US" sz="1800" b="0" strike="noStrike" spc="-1" dirty="0">
              <a:solidFill>
                <a:srgbClr val="000000"/>
              </a:solidFill>
              <a:uFill>
                <a:solidFill>
                  <a:srgbClr val="FFFFFF"/>
                </a:solidFill>
              </a:uFill>
              <a:latin typeface="Arial"/>
            </a:endParaRPr>
          </a:p>
        </p:txBody>
      </p:sp>
      <p:sp>
        <p:nvSpPr>
          <p:cNvPr id="298" name="TextShape 9"/>
          <p:cNvSpPr txBox="1"/>
          <p:nvPr/>
        </p:nvSpPr>
        <p:spPr>
          <a:xfrm>
            <a:off x="9062944" y="4884041"/>
            <a:ext cx="2337487" cy="885757"/>
          </a:xfrm>
          <a:prstGeom prst="rect">
            <a:avLst/>
          </a:prstGeom>
          <a:noFill/>
          <a:ln>
            <a:noFill/>
          </a:ln>
        </p:spPr>
        <p:txBody>
          <a:bodyPr lIns="90000" tIns="45000" rIns="90000" bIns="45000"/>
          <a:lstStyle/>
          <a:p>
            <a:pPr algn="r"/>
            <a:r>
              <a:rPr lang="en-US" sz="1800" b="0" i="1" strike="noStrike" spc="-1" dirty="0">
                <a:solidFill>
                  <a:srgbClr val="000000"/>
                </a:solidFill>
                <a:uFill>
                  <a:solidFill>
                    <a:srgbClr val="FFFFFF"/>
                  </a:solidFill>
                </a:uFill>
                <a:latin typeface="Arial"/>
              </a:rPr>
              <a:t>10 days: </a:t>
            </a:r>
          </a:p>
          <a:p>
            <a:pPr algn="r"/>
            <a:r>
              <a:rPr lang="en-US" sz="1800" b="0" i="1" strike="noStrike" spc="-1" dirty="0">
                <a:solidFill>
                  <a:srgbClr val="000000"/>
                </a:solidFill>
                <a:uFill>
                  <a:solidFill>
                    <a:srgbClr val="FFFFFF"/>
                  </a:solidFill>
                </a:uFill>
                <a:latin typeface="Arial"/>
              </a:rPr>
              <a:t>vertically-coherent </a:t>
            </a:r>
          </a:p>
          <a:p>
            <a:pPr algn="r"/>
            <a:r>
              <a:rPr lang="en-US" sz="1800" b="0" i="1" strike="noStrike" spc="-1" dirty="0">
                <a:solidFill>
                  <a:srgbClr val="000000"/>
                </a:solidFill>
                <a:uFill>
                  <a:solidFill>
                    <a:srgbClr val="FFFFFF"/>
                  </a:solidFill>
                </a:uFill>
                <a:latin typeface="Arial"/>
              </a:rPr>
              <a:t>wave-type variability </a:t>
            </a:r>
            <a:endParaRPr lang="en-US" sz="1800" b="0" strike="noStrike" spc="-1" dirty="0">
              <a:solidFill>
                <a:srgbClr val="000000"/>
              </a:solidFill>
              <a:uFill>
                <a:solidFill>
                  <a:srgbClr val="FFFFFF"/>
                </a:solidFill>
              </a:uFill>
              <a:latin typeface="Arial"/>
            </a:endParaRPr>
          </a:p>
        </p:txBody>
      </p:sp>
      <p:sp>
        <p:nvSpPr>
          <p:cNvPr id="2" name="Rectangle 1">
            <a:extLst>
              <a:ext uri="{FF2B5EF4-FFF2-40B4-BE49-F238E27FC236}">
                <a16:creationId xmlns:a16="http://schemas.microsoft.com/office/drawing/2014/main" id="{09E5DF61-CB69-414A-A85F-2DA523440FB2}"/>
              </a:ext>
            </a:extLst>
          </p:cNvPr>
          <p:cNvSpPr/>
          <p:nvPr/>
        </p:nvSpPr>
        <p:spPr>
          <a:xfrm>
            <a:off x="4706329" y="3429000"/>
            <a:ext cx="3546384" cy="2862322"/>
          </a:xfrm>
          <a:prstGeom prst="rect">
            <a:avLst/>
          </a:prstGeom>
        </p:spPr>
        <p:txBody>
          <a:bodyPr wrap="square">
            <a:spAutoFit/>
          </a:bodyPr>
          <a:lstStyle/>
          <a:p>
            <a:r>
              <a:rPr lang="en-US" i="1" spc="-1" dirty="0">
                <a:solidFill>
                  <a:srgbClr val="000000"/>
                </a:solidFill>
                <a:uFill>
                  <a:solidFill>
                    <a:srgbClr val="FFFFFF"/>
                  </a:solidFill>
                </a:uFill>
              </a:rPr>
              <a:t>Scaling. </a:t>
            </a:r>
            <a:r>
              <a:rPr lang="en-US" spc="-1" dirty="0">
                <a:solidFill>
                  <a:srgbClr val="000000"/>
                </a:solidFill>
                <a:uFill>
                  <a:solidFill>
                    <a:srgbClr val="FFFFFF"/>
                  </a:solidFill>
                </a:uFill>
              </a:rPr>
              <a:t>To </a:t>
            </a:r>
            <a:r>
              <a:rPr lang="en-US" spc="-1" dirty="0">
                <a:solidFill>
                  <a:srgbClr val="000000"/>
                </a:solidFill>
                <a:uFill>
                  <a:solidFill>
                    <a:srgbClr val="FFFFFF"/>
                  </a:solidFill>
                </a:uFill>
                <a:ea typeface="WenQuanYi Zen Hei Sharp"/>
              </a:rPr>
              <a:t>make the perturbations amplitude </a:t>
            </a:r>
            <a:r>
              <a:rPr lang="en-US" spc="-1" dirty="0">
                <a:solidFill>
                  <a:srgbClr val="000000"/>
                </a:solidFill>
                <a:uFill>
                  <a:solidFill>
                    <a:srgbClr val="FFFFFF"/>
                  </a:solidFill>
                </a:uFill>
              </a:rPr>
              <a:t>a small fraction (10% in terms of STD) of the natural variability and </a:t>
            </a:r>
            <a:r>
              <a:rPr lang="en-US" spc="-1" dirty="0">
                <a:solidFill>
                  <a:srgbClr val="000000"/>
                </a:solidFill>
                <a:uFill>
                  <a:solidFill>
                    <a:srgbClr val="FFFFFF"/>
                  </a:solidFill>
                </a:uFill>
                <a:ea typeface="WenQuanYi Zen Hei Sharp"/>
              </a:rPr>
              <a:t>independent of the separation, we produced an average set of scaling factors that vary only with season and states separation for ocean and atmosphere variables.</a:t>
            </a:r>
            <a:endParaRPr lang="en-US" dirty="0"/>
          </a:p>
        </p:txBody>
      </p:sp>
      <p:sp>
        <p:nvSpPr>
          <p:cNvPr id="21" name="Oval 20">
            <a:extLst>
              <a:ext uri="{FF2B5EF4-FFF2-40B4-BE49-F238E27FC236}">
                <a16:creationId xmlns:a16="http://schemas.microsoft.com/office/drawing/2014/main" id="{75931B29-A892-F54A-A599-FDAC8AE1D0A8}"/>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4">
            <a:extLst>
              <a:ext uri="{FF2B5EF4-FFF2-40B4-BE49-F238E27FC236}">
                <a16:creationId xmlns:a16="http://schemas.microsoft.com/office/drawing/2014/main" id="{98C93A22-42EE-0743-9D79-647283D0B1E8}"/>
              </a:ext>
            </a:extLst>
          </p:cNvPr>
          <p:cNvGraphicFramePr>
            <a:graphicFrameLocks noChangeAspect="1"/>
          </p:cNvGraphicFramePr>
          <p:nvPr/>
        </p:nvGraphicFramePr>
        <p:xfrm>
          <a:off x="5497513" y="2989263"/>
          <a:ext cx="719137" cy="360362"/>
        </p:xfrm>
        <a:graphic>
          <a:graphicData uri="http://schemas.openxmlformats.org/presentationml/2006/ole">
            <mc:AlternateContent xmlns:mc="http://schemas.openxmlformats.org/markup-compatibility/2006">
              <mc:Choice xmlns:v="urn:schemas-microsoft-com:vml" Requires="v">
                <p:oleObj spid="_x0000_s1191" r:id="rId3" imgW="736600" imgH="381000" progId="">
                  <p:embed/>
                </p:oleObj>
              </mc:Choice>
              <mc:Fallback>
                <p:oleObj r:id="rId3" imgW="736600" imgH="381000" progId="">
                  <p:embed/>
                  <p:pic>
                    <p:nvPicPr>
                      <p:cNvPr id="12292" name="Object 4">
                        <a:extLst>
                          <a:ext uri="{FF2B5EF4-FFF2-40B4-BE49-F238E27FC236}">
                            <a16:creationId xmlns:a16="http://schemas.microsoft.com/office/drawing/2014/main" id="{E7E1FCD5-2E68-D84C-B91B-8EDDA5DF4D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7513" y="2989263"/>
                        <a:ext cx="719137" cy="360362"/>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1" name="Picture 9">
            <a:extLst>
              <a:ext uri="{FF2B5EF4-FFF2-40B4-BE49-F238E27FC236}">
                <a16:creationId xmlns:a16="http://schemas.microsoft.com/office/drawing/2014/main" id="{452E7149-47B1-4D46-8370-B0C292F3A8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7383" y="1217018"/>
            <a:ext cx="3657600" cy="21574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2">
            <a:extLst>
              <a:ext uri="{FF2B5EF4-FFF2-40B4-BE49-F238E27FC236}">
                <a16:creationId xmlns:a16="http://schemas.microsoft.com/office/drawing/2014/main" id="{A45C9FF3-AE2E-A14E-B9CA-7B06C0C99B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7383" y="3374431"/>
            <a:ext cx="3657600" cy="215741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ext Box 13">
            <a:extLst>
              <a:ext uri="{FF2B5EF4-FFF2-40B4-BE49-F238E27FC236}">
                <a16:creationId xmlns:a16="http://schemas.microsoft.com/office/drawing/2014/main" id="{6888F7D8-B209-1249-BB99-C95B140399A2}"/>
              </a:ext>
            </a:extLst>
          </p:cNvPr>
          <p:cNvSpPr txBox="1">
            <a:spLocks noChangeArrowheads="1"/>
          </p:cNvSpPr>
          <p:nvPr/>
        </p:nvSpPr>
        <p:spPr bwMode="auto">
          <a:xfrm>
            <a:off x="8439945" y="5531844"/>
            <a:ext cx="3442890" cy="602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1pPr>
            <a:lvl2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2pPr>
            <a:lvl3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3pPr>
            <a:lvl4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4pPr>
            <a:lvl5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9pPr>
          </a:lstStyle>
          <a:p>
            <a:r>
              <a:rPr lang="en-US" altLang="en-US" dirty="0"/>
              <a:t>Ocean scaling factors have significantly different amplitude.</a:t>
            </a:r>
          </a:p>
        </p:txBody>
      </p:sp>
      <p:pic>
        <p:nvPicPr>
          <p:cNvPr id="15" name="Picture 8">
            <a:extLst>
              <a:ext uri="{FF2B5EF4-FFF2-40B4-BE49-F238E27FC236}">
                <a16:creationId xmlns:a16="http://schemas.microsoft.com/office/drawing/2014/main" id="{A69CDB4B-F3EE-A245-A5E9-CFD342B928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4115" y="3229865"/>
            <a:ext cx="3657600" cy="25876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 name="TextBox 15">
            <a:extLst>
              <a:ext uri="{FF2B5EF4-FFF2-40B4-BE49-F238E27FC236}">
                <a16:creationId xmlns:a16="http://schemas.microsoft.com/office/drawing/2014/main" id="{5E16C29A-FE30-0142-BAE0-6EE79D604B4E}"/>
              </a:ext>
            </a:extLst>
          </p:cNvPr>
          <p:cNvSpPr txBox="1"/>
          <p:nvPr/>
        </p:nvSpPr>
        <p:spPr>
          <a:xfrm>
            <a:off x="662780" y="962025"/>
            <a:ext cx="6487319" cy="369332"/>
          </a:xfrm>
          <a:prstGeom prst="rect">
            <a:avLst/>
          </a:prstGeom>
          <a:noFill/>
        </p:spPr>
        <p:txBody>
          <a:bodyPr wrap="square" rtlCol="0">
            <a:spAutoFit/>
          </a:bodyPr>
          <a:lstStyle/>
          <a:p>
            <a:r>
              <a:rPr lang="en-US" dirty="0"/>
              <a:t>Perturbations </a:t>
            </a:r>
            <a:r>
              <a:rPr lang="el-GR" dirty="0"/>
              <a:t>Δ𝑥</a:t>
            </a:r>
            <a:r>
              <a:rPr lang="en-US" baseline="-25000" dirty="0"/>
              <a:t>𝜏</a:t>
            </a:r>
            <a:r>
              <a:rPr lang="en-US" dirty="0"/>
              <a:t>(𝑡) ≡ 𝑥(𝑡 + 𝜏) − 𝑥 (𝑡), 𝜏 = 1, 2 , 3…. 𝑑𝑎𝑦𝑠</a:t>
            </a:r>
          </a:p>
        </p:txBody>
      </p:sp>
      <p:sp>
        <p:nvSpPr>
          <p:cNvPr id="17" name="TextBox 16">
            <a:extLst>
              <a:ext uri="{FF2B5EF4-FFF2-40B4-BE49-F238E27FC236}">
                <a16:creationId xmlns:a16="http://schemas.microsoft.com/office/drawing/2014/main" id="{B43EF4D4-9D8D-5F4B-9DF9-1CF4CF1049AD}"/>
              </a:ext>
            </a:extLst>
          </p:cNvPr>
          <p:cNvSpPr txBox="1"/>
          <p:nvPr/>
        </p:nvSpPr>
        <p:spPr>
          <a:xfrm>
            <a:off x="589359" y="2848698"/>
            <a:ext cx="7382669" cy="369332"/>
          </a:xfrm>
          <a:prstGeom prst="rect">
            <a:avLst/>
          </a:prstGeom>
          <a:noFill/>
        </p:spPr>
        <p:txBody>
          <a:bodyPr wrap="square" rtlCol="0">
            <a:spAutoFit/>
          </a:bodyPr>
          <a:lstStyle/>
          <a:p>
            <a:r>
              <a:rPr lang="en-US" dirty="0"/>
              <a:t>𝜌(𝜏) = 𝑐𝑜𝑟𝑟(𝑥(𝑡 + 𝜏), 𝑥(𝑡)) is the autocorrelation based on the daily data</a:t>
            </a:r>
          </a:p>
        </p:txBody>
      </p:sp>
      <p:sp>
        <p:nvSpPr>
          <p:cNvPr id="18" name="TextBox 17">
            <a:extLst>
              <a:ext uri="{FF2B5EF4-FFF2-40B4-BE49-F238E27FC236}">
                <a16:creationId xmlns:a16="http://schemas.microsoft.com/office/drawing/2014/main" id="{C9B615D8-63F5-A440-B2E1-8EBE6192D998}"/>
              </a:ext>
            </a:extLst>
          </p:cNvPr>
          <p:cNvSpPr txBox="1"/>
          <p:nvPr/>
        </p:nvSpPr>
        <p:spPr>
          <a:xfrm>
            <a:off x="662780" y="1380532"/>
            <a:ext cx="7382670" cy="923330"/>
          </a:xfrm>
          <a:prstGeom prst="rect">
            <a:avLst/>
          </a:prstGeom>
          <a:noFill/>
        </p:spPr>
        <p:txBody>
          <a:bodyPr wrap="square" rtlCol="0">
            <a:spAutoFit/>
          </a:bodyPr>
          <a:lstStyle/>
          <a:p>
            <a:r>
              <a:rPr lang="en-US" dirty="0"/>
              <a:t>We want to find scaling 𝛼(𝜏) such that the perturbations have the same magnitude relative to climatology, independent of the separation</a:t>
            </a:r>
          </a:p>
          <a:p>
            <a:r>
              <a:rPr lang="el-GR" dirty="0"/>
              <a:t>Δ𝑥</a:t>
            </a:r>
            <a:r>
              <a:rPr lang="en-US" baseline="-25000" dirty="0"/>
              <a:t>𝜏_</a:t>
            </a:r>
            <a:r>
              <a:rPr lang="en-US" baseline="-25000" dirty="0" err="1"/>
              <a:t>sc</a:t>
            </a:r>
            <a:r>
              <a:rPr lang="en-US" dirty="0"/>
              <a:t> ≡ 𝛼(𝜏) </a:t>
            </a:r>
            <a:r>
              <a:rPr lang="el-GR" dirty="0"/>
              <a:t>Δ𝑥</a:t>
            </a:r>
          </a:p>
        </p:txBody>
      </p:sp>
      <p:sp>
        <p:nvSpPr>
          <p:cNvPr id="19" name="TextBox 18">
            <a:extLst>
              <a:ext uri="{FF2B5EF4-FFF2-40B4-BE49-F238E27FC236}">
                <a16:creationId xmlns:a16="http://schemas.microsoft.com/office/drawing/2014/main" id="{27B92F60-7F77-8445-9BB1-08CED3A1CC07}"/>
              </a:ext>
            </a:extLst>
          </p:cNvPr>
          <p:cNvSpPr txBox="1"/>
          <p:nvPr/>
        </p:nvSpPr>
        <p:spPr>
          <a:xfrm>
            <a:off x="608410" y="2404314"/>
            <a:ext cx="2740819" cy="369332"/>
          </a:xfrm>
          <a:prstGeom prst="rect">
            <a:avLst/>
          </a:prstGeom>
          <a:noFill/>
        </p:spPr>
        <p:txBody>
          <a:bodyPr wrap="square" rtlCol="0">
            <a:spAutoFit/>
          </a:bodyPr>
          <a:lstStyle/>
          <a:p>
            <a:r>
              <a:rPr lang="en-US" dirty="0"/>
              <a:t>𝛼</a:t>
            </a:r>
            <a:r>
              <a:rPr lang="en-US" baseline="-25000" dirty="0"/>
              <a:t>𝜌</a:t>
            </a:r>
            <a:r>
              <a:rPr lang="en-US" dirty="0"/>
              <a:t>(𝜏) = 𝜖/(2(1 − 𝜌(𝜏)))</a:t>
            </a:r>
            <a:r>
              <a:rPr lang="en-US" baseline="30000" dirty="0"/>
              <a:t>1/2</a:t>
            </a:r>
          </a:p>
        </p:txBody>
      </p:sp>
      <p:sp>
        <p:nvSpPr>
          <p:cNvPr id="20" name="TextBox 19">
            <a:extLst>
              <a:ext uri="{FF2B5EF4-FFF2-40B4-BE49-F238E27FC236}">
                <a16:creationId xmlns:a16="http://schemas.microsoft.com/office/drawing/2014/main" id="{9BFF4A46-256F-524D-8D38-636FB1CCBCAF}"/>
              </a:ext>
            </a:extLst>
          </p:cNvPr>
          <p:cNvSpPr txBox="1"/>
          <p:nvPr/>
        </p:nvSpPr>
        <p:spPr>
          <a:xfrm>
            <a:off x="550465" y="3624947"/>
            <a:ext cx="3837385" cy="1754326"/>
          </a:xfrm>
          <a:prstGeom prst="rect">
            <a:avLst/>
          </a:prstGeom>
          <a:noFill/>
        </p:spPr>
        <p:txBody>
          <a:bodyPr wrap="square" rtlCol="0">
            <a:spAutoFit/>
          </a:bodyPr>
          <a:lstStyle/>
          <a:p>
            <a:r>
              <a:rPr lang="en-US" dirty="0"/>
              <a:t>𝜖 is whatever fraction of the climatological standard deviation one wants the magnitude of the perturbations to be</a:t>
            </a:r>
          </a:p>
          <a:p>
            <a:endParaRPr lang="en-US" dirty="0"/>
          </a:p>
          <a:p>
            <a:r>
              <a:rPr lang="en-US" dirty="0"/>
              <a:t>typical value 𝜖 = 0.1</a:t>
            </a:r>
          </a:p>
        </p:txBody>
      </p:sp>
      <p:sp>
        <p:nvSpPr>
          <p:cNvPr id="21" name="TextShape 1">
            <a:extLst>
              <a:ext uri="{FF2B5EF4-FFF2-40B4-BE49-F238E27FC236}">
                <a16:creationId xmlns:a16="http://schemas.microsoft.com/office/drawing/2014/main" id="{8FF79776-6939-E44D-9BB7-14ABC9AF805B}"/>
              </a:ext>
            </a:extLst>
          </p:cNvPr>
          <p:cNvSpPr txBox="1"/>
          <p:nvPr/>
        </p:nvSpPr>
        <p:spPr>
          <a:xfrm>
            <a:off x="640079" y="401831"/>
            <a:ext cx="2740819" cy="36576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Scaling of </a:t>
            </a:r>
            <a:r>
              <a:rPr lang="en-US" i="1" spc="-1" dirty="0">
                <a:solidFill>
                  <a:srgbClr val="000000"/>
                </a:solidFill>
                <a:uFill>
                  <a:solidFill>
                    <a:srgbClr val="FFFFFF"/>
                  </a:solidFill>
                </a:uFill>
              </a:rPr>
              <a:t>perturbations.</a:t>
            </a:r>
            <a:endParaRPr lang="en-US" sz="1800" b="0" strike="noStrike" spc="-1" dirty="0">
              <a:solidFill>
                <a:srgbClr val="000000"/>
              </a:solidFill>
              <a:uFill>
                <a:solidFill>
                  <a:srgbClr val="FFFFFF"/>
                </a:solidFill>
              </a:uFill>
              <a:latin typeface="Arial"/>
            </a:endParaRPr>
          </a:p>
        </p:txBody>
      </p:sp>
      <p:sp>
        <p:nvSpPr>
          <p:cNvPr id="22" name="Text Box 13">
            <a:extLst>
              <a:ext uri="{FF2B5EF4-FFF2-40B4-BE49-F238E27FC236}">
                <a16:creationId xmlns:a16="http://schemas.microsoft.com/office/drawing/2014/main" id="{926BE7ED-BE3D-EF4D-B44D-BCF172C614E3}"/>
              </a:ext>
            </a:extLst>
          </p:cNvPr>
          <p:cNvSpPr txBox="1">
            <a:spLocks noChangeArrowheads="1"/>
          </p:cNvSpPr>
          <p:nvPr/>
        </p:nvSpPr>
        <p:spPr bwMode="auto">
          <a:xfrm>
            <a:off x="4527550" y="5667968"/>
            <a:ext cx="3444478" cy="602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60840" rIns="90000" bIns="45000"/>
          <a:lstStyle>
            <a:lvl1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1pPr>
            <a:lvl2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2pPr>
            <a:lvl3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3pPr>
            <a:lvl4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4pPr>
            <a:lvl5pP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5pPr>
            <a:lvl6pPr marL="25146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6pPr>
            <a:lvl7pPr marL="29718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7pPr>
            <a:lvl8pPr marL="34290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8pPr>
            <a:lvl9pPr marL="3886200" indent="-228600" defTabSz="457200" fontAlgn="base" hangingPunct="0">
              <a:lnSpc>
                <a:spcPct val="93000"/>
              </a:lnSpc>
              <a:spcBef>
                <a:spcPct val="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defRPr>
                <a:solidFill>
                  <a:srgbClr val="000000"/>
                </a:solidFill>
                <a:latin typeface="Arial" panose="020B0604020202020204" pitchFamily="34" charset="0"/>
                <a:ea typeface="WenQuanYi Zen Hei Sharp" charset="0"/>
                <a:cs typeface="WenQuanYi Zen Hei Sharp" charset="0"/>
              </a:defRPr>
            </a:lvl9pPr>
          </a:lstStyle>
          <a:p>
            <a:r>
              <a:rPr lang="en-US" altLang="en-US" dirty="0"/>
              <a:t>Overall atmospheric scaling factors.</a:t>
            </a:r>
          </a:p>
        </p:txBody>
      </p:sp>
      <p:sp>
        <p:nvSpPr>
          <p:cNvPr id="24" name="Oval 23">
            <a:extLst>
              <a:ext uri="{FF2B5EF4-FFF2-40B4-BE49-F238E27FC236}">
                <a16:creationId xmlns:a16="http://schemas.microsoft.com/office/drawing/2014/main" id="{A54995E3-D312-7C45-8160-BF28EA50B043}"/>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8</a:t>
            </a:r>
          </a:p>
        </p:txBody>
      </p:sp>
    </p:spTree>
    <p:extLst>
      <p:ext uri="{BB962C8B-B14F-4D97-AF65-F5344CB8AC3E}">
        <p14:creationId xmlns:p14="http://schemas.microsoft.com/office/powerpoint/2010/main" val="3463808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extShape 1"/>
          <p:cNvSpPr txBox="1"/>
          <p:nvPr/>
        </p:nvSpPr>
        <p:spPr>
          <a:xfrm>
            <a:off x="640080" y="457200"/>
            <a:ext cx="5760720" cy="365760"/>
          </a:xfrm>
          <a:prstGeom prst="rect">
            <a:avLst/>
          </a:prstGeom>
          <a:noFill/>
          <a:ln w="18360">
            <a:noFill/>
          </a:ln>
        </p:spPr>
        <p:txBody>
          <a:bodyPr lIns="90000" tIns="45000" rIns="90000" bIns="45000"/>
          <a:lstStyle/>
          <a:p>
            <a:r>
              <a:rPr lang="en-US" sz="1800" b="0" i="1" strike="noStrike" spc="-1">
                <a:solidFill>
                  <a:srgbClr val="000000"/>
                </a:solidFill>
                <a:uFill>
                  <a:solidFill>
                    <a:srgbClr val="FFFFFF"/>
                  </a:solidFill>
                </a:uFill>
                <a:latin typeface="Arial"/>
              </a:rPr>
              <a:t>Testing various types and combinations of lag/burst.</a:t>
            </a:r>
            <a:endParaRPr lang="en-US" sz="1800" b="0" strike="noStrike" spc="-1">
              <a:solidFill>
                <a:srgbClr val="000000"/>
              </a:solidFill>
              <a:uFill>
                <a:solidFill>
                  <a:srgbClr val="FFFFFF"/>
                </a:solidFill>
              </a:uFill>
              <a:latin typeface="Arial"/>
            </a:endParaRPr>
          </a:p>
        </p:txBody>
      </p:sp>
      <p:pic>
        <p:nvPicPr>
          <p:cNvPr id="311" name="Picture 310"/>
          <p:cNvPicPr/>
          <p:nvPr/>
        </p:nvPicPr>
        <p:blipFill>
          <a:blip r:embed="rId3">
            <a:extLst>
              <a:ext uri="{28A0092B-C50C-407E-A947-70E740481C1C}">
                <a14:useLocalDpi xmlns:a14="http://schemas.microsoft.com/office/drawing/2010/main" val="0"/>
              </a:ext>
            </a:extLst>
          </a:blip>
          <a:srcRect/>
          <a:stretch/>
        </p:blipFill>
        <p:spPr>
          <a:xfrm>
            <a:off x="2759400" y="1820357"/>
            <a:ext cx="8010360" cy="3941605"/>
          </a:xfrm>
          <a:prstGeom prst="rect">
            <a:avLst/>
          </a:prstGeom>
          <a:ln>
            <a:noFill/>
          </a:ln>
        </p:spPr>
      </p:pic>
      <p:sp>
        <p:nvSpPr>
          <p:cNvPr id="314" name="CustomShape 4"/>
          <p:cNvSpPr/>
          <p:nvPr/>
        </p:nvSpPr>
        <p:spPr>
          <a:xfrm>
            <a:off x="4028040" y="1871640"/>
            <a:ext cx="1005480" cy="220680"/>
          </a:xfrm>
          <a:prstGeom prst="ellipse">
            <a:avLst/>
          </a:prstGeom>
          <a:noFill/>
          <a:ln w="18360">
            <a:solidFill>
              <a:srgbClr val="23FF23"/>
            </a:solidFill>
            <a:round/>
          </a:ln>
        </p:spPr>
        <p:style>
          <a:lnRef idx="0">
            <a:scrgbClr r="0" g="0" b="0"/>
          </a:lnRef>
          <a:fillRef idx="0">
            <a:scrgbClr r="0" g="0" b="0"/>
          </a:fillRef>
          <a:effectRef idx="0">
            <a:scrgbClr r="0" g="0" b="0"/>
          </a:effectRef>
          <a:fontRef idx="minor"/>
        </p:style>
      </p:sp>
      <p:sp>
        <p:nvSpPr>
          <p:cNvPr id="23" name="TextShape 2">
            <a:extLst>
              <a:ext uri="{FF2B5EF4-FFF2-40B4-BE49-F238E27FC236}">
                <a16:creationId xmlns:a16="http://schemas.microsoft.com/office/drawing/2014/main" id="{C616B4D6-FC89-4549-9963-70B015928EAC}"/>
              </a:ext>
            </a:extLst>
          </p:cNvPr>
          <p:cNvSpPr txBox="1"/>
          <p:nvPr/>
        </p:nvSpPr>
        <p:spPr>
          <a:xfrm>
            <a:off x="626301" y="1094223"/>
            <a:ext cx="1530092" cy="624158"/>
          </a:xfrm>
          <a:prstGeom prst="rect">
            <a:avLst/>
          </a:prstGeom>
          <a:noFill/>
          <a:ln>
            <a:noFill/>
          </a:ln>
        </p:spPr>
        <p:txBody>
          <a:bodyPr lIns="90000" tIns="45000" rIns="90000" bIns="45000"/>
          <a:lstStyle/>
          <a:p>
            <a:r>
              <a:rPr lang="en-US" sz="1800" b="0" strike="noStrike" spc="-1" dirty="0">
                <a:solidFill>
                  <a:srgbClr val="23FF23"/>
                </a:solidFill>
                <a:uFill>
                  <a:solidFill>
                    <a:srgbClr val="FFFFFF"/>
                  </a:solidFill>
                </a:uFill>
                <a:latin typeface="Arial"/>
              </a:rPr>
              <a:t>current S2S</a:t>
            </a:r>
            <a:endParaRPr lang="en-US" sz="1800" b="0" strike="noStrike" spc="-1" dirty="0">
              <a:solidFill>
                <a:srgbClr val="000000"/>
              </a:solidFill>
              <a:uFill>
                <a:solidFill>
                  <a:srgbClr val="FFFFFF"/>
                </a:solidFill>
              </a:uFill>
              <a:latin typeface="Arial"/>
            </a:endParaRPr>
          </a:p>
          <a:p>
            <a:r>
              <a:rPr lang="en-US" sz="1800" b="0" strike="noStrike" spc="-1" dirty="0">
                <a:solidFill>
                  <a:srgbClr val="23FF23"/>
                </a:solidFill>
                <a:uFill>
                  <a:solidFill>
                    <a:srgbClr val="FFFFFF"/>
                  </a:solidFill>
                </a:uFill>
                <a:latin typeface="Arial"/>
              </a:rPr>
              <a:t>lag: 4 dates</a:t>
            </a:r>
            <a:endParaRPr lang="en-US" sz="1800" b="0" strike="noStrike" spc="-1" dirty="0">
              <a:solidFill>
                <a:srgbClr val="000000"/>
              </a:solidFill>
              <a:uFill>
                <a:solidFill>
                  <a:srgbClr val="FFFFFF"/>
                </a:solidFill>
              </a:uFill>
              <a:latin typeface="Arial"/>
            </a:endParaRPr>
          </a:p>
        </p:txBody>
      </p:sp>
      <p:sp>
        <p:nvSpPr>
          <p:cNvPr id="8" name="Oval 7">
            <a:extLst>
              <a:ext uri="{FF2B5EF4-FFF2-40B4-BE49-F238E27FC236}">
                <a16:creationId xmlns:a16="http://schemas.microsoft.com/office/drawing/2014/main" id="{44122401-6FE6-2746-8347-D9CC2A89B742}"/>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extShape 1"/>
          <p:cNvSpPr txBox="1"/>
          <p:nvPr/>
        </p:nvSpPr>
        <p:spPr>
          <a:xfrm>
            <a:off x="640080" y="457200"/>
            <a:ext cx="5760720" cy="365760"/>
          </a:xfrm>
          <a:prstGeom prst="rect">
            <a:avLst/>
          </a:prstGeom>
          <a:noFill/>
          <a:ln w="18360">
            <a:noFill/>
          </a:ln>
        </p:spPr>
        <p:txBody>
          <a:bodyPr lIns="90000" tIns="45000" rIns="90000" bIns="45000"/>
          <a:lstStyle/>
          <a:p>
            <a:r>
              <a:rPr lang="en-US" sz="1800" b="0" i="1" strike="noStrike" spc="-1">
                <a:solidFill>
                  <a:srgbClr val="000000"/>
                </a:solidFill>
                <a:uFill>
                  <a:solidFill>
                    <a:srgbClr val="FFFFFF"/>
                  </a:solidFill>
                </a:uFill>
                <a:latin typeface="Arial"/>
              </a:rPr>
              <a:t>Testing various types and combinations of lag/burst.</a:t>
            </a:r>
            <a:endParaRPr lang="en-US" sz="1800" b="0" strike="noStrike" spc="-1">
              <a:solidFill>
                <a:srgbClr val="000000"/>
              </a:solidFill>
              <a:uFill>
                <a:solidFill>
                  <a:srgbClr val="FFFFFF"/>
                </a:solidFill>
              </a:uFill>
              <a:latin typeface="Arial"/>
            </a:endParaRPr>
          </a:p>
        </p:txBody>
      </p:sp>
      <p:pic>
        <p:nvPicPr>
          <p:cNvPr id="311" name="Picture 310"/>
          <p:cNvPicPr/>
          <p:nvPr/>
        </p:nvPicPr>
        <p:blipFill>
          <a:blip r:embed="rId3">
            <a:extLst>
              <a:ext uri="{28A0092B-C50C-407E-A947-70E740481C1C}">
                <a14:useLocalDpi xmlns:a14="http://schemas.microsoft.com/office/drawing/2010/main" val="0"/>
              </a:ext>
            </a:extLst>
          </a:blip>
          <a:srcRect/>
          <a:stretch/>
        </p:blipFill>
        <p:spPr>
          <a:xfrm>
            <a:off x="2759401" y="1820357"/>
            <a:ext cx="8010358" cy="3941605"/>
          </a:xfrm>
          <a:prstGeom prst="rect">
            <a:avLst/>
          </a:prstGeom>
          <a:ln>
            <a:noFill/>
          </a:ln>
        </p:spPr>
      </p:pic>
      <p:sp>
        <p:nvSpPr>
          <p:cNvPr id="312" name="TextShape 2"/>
          <p:cNvSpPr txBox="1"/>
          <p:nvPr/>
        </p:nvSpPr>
        <p:spPr>
          <a:xfrm>
            <a:off x="626301" y="1094223"/>
            <a:ext cx="1530092" cy="624158"/>
          </a:xfrm>
          <a:prstGeom prst="rect">
            <a:avLst/>
          </a:prstGeom>
          <a:noFill/>
          <a:ln>
            <a:noFill/>
          </a:ln>
        </p:spPr>
        <p:txBody>
          <a:bodyPr lIns="90000" tIns="45000" rIns="90000" bIns="45000"/>
          <a:lstStyle/>
          <a:p>
            <a:r>
              <a:rPr lang="en-US" sz="1800" b="0" strike="noStrike" spc="-1" dirty="0">
                <a:solidFill>
                  <a:srgbClr val="23FF23"/>
                </a:solidFill>
                <a:uFill>
                  <a:solidFill>
                    <a:srgbClr val="FFFFFF"/>
                  </a:solidFill>
                </a:uFill>
                <a:latin typeface="Arial"/>
              </a:rPr>
              <a:t>current S2S</a:t>
            </a:r>
            <a:endParaRPr lang="en-US" sz="1800" b="0" strike="noStrike" spc="-1" dirty="0">
              <a:solidFill>
                <a:srgbClr val="000000"/>
              </a:solidFill>
              <a:uFill>
                <a:solidFill>
                  <a:srgbClr val="FFFFFF"/>
                </a:solidFill>
              </a:uFill>
              <a:latin typeface="Arial"/>
            </a:endParaRPr>
          </a:p>
          <a:p>
            <a:r>
              <a:rPr lang="en-US" sz="1800" b="0" strike="noStrike" spc="-1" dirty="0">
                <a:solidFill>
                  <a:srgbClr val="23FF23"/>
                </a:solidFill>
                <a:uFill>
                  <a:solidFill>
                    <a:srgbClr val="FFFFFF"/>
                  </a:solidFill>
                </a:uFill>
                <a:latin typeface="Arial"/>
              </a:rPr>
              <a:t>lag: 4 dates</a:t>
            </a:r>
            <a:endParaRPr lang="en-US" sz="1800" b="0" strike="noStrike" spc="-1" dirty="0">
              <a:solidFill>
                <a:srgbClr val="000000"/>
              </a:solidFill>
              <a:uFill>
                <a:solidFill>
                  <a:srgbClr val="FFFFFF"/>
                </a:solidFill>
              </a:uFill>
              <a:latin typeface="Arial"/>
            </a:endParaRPr>
          </a:p>
        </p:txBody>
      </p:sp>
      <p:sp>
        <p:nvSpPr>
          <p:cNvPr id="314" name="CustomShape 4"/>
          <p:cNvSpPr/>
          <p:nvPr/>
        </p:nvSpPr>
        <p:spPr>
          <a:xfrm>
            <a:off x="4028040" y="1871640"/>
            <a:ext cx="1005480" cy="220680"/>
          </a:xfrm>
          <a:prstGeom prst="ellipse">
            <a:avLst/>
          </a:prstGeom>
          <a:noFill/>
          <a:ln w="18360">
            <a:solidFill>
              <a:srgbClr val="23FF23"/>
            </a:solidFill>
            <a:round/>
          </a:ln>
        </p:spPr>
        <p:style>
          <a:lnRef idx="0">
            <a:scrgbClr r="0" g="0" b="0"/>
          </a:lnRef>
          <a:fillRef idx="0">
            <a:scrgbClr r="0" g="0" b="0"/>
          </a:fillRef>
          <a:effectRef idx="0">
            <a:scrgbClr r="0" g="0" b="0"/>
          </a:effectRef>
          <a:fontRef idx="minor"/>
        </p:style>
      </p:sp>
      <p:sp>
        <p:nvSpPr>
          <p:cNvPr id="7" name="TextShape 17">
            <a:extLst>
              <a:ext uri="{FF2B5EF4-FFF2-40B4-BE49-F238E27FC236}">
                <a16:creationId xmlns:a16="http://schemas.microsoft.com/office/drawing/2014/main" id="{11022A99-F0B3-554B-B40C-E500AA451B58}"/>
              </a:ext>
            </a:extLst>
          </p:cNvPr>
          <p:cNvSpPr txBox="1"/>
          <p:nvPr/>
        </p:nvSpPr>
        <p:spPr>
          <a:xfrm>
            <a:off x="594990" y="1704659"/>
            <a:ext cx="1530092" cy="624158"/>
          </a:xfrm>
          <a:prstGeom prst="rect">
            <a:avLst/>
          </a:prstGeom>
          <a:noFill/>
          <a:ln>
            <a:noFill/>
          </a:ln>
        </p:spPr>
        <p:txBody>
          <a:bodyPr lIns="90000" tIns="45000" rIns="90000" bIns="45000"/>
          <a:lstStyle/>
          <a:p>
            <a:r>
              <a:rPr lang="en-US" sz="1800" b="0" u="sng" strike="noStrike" spc="-1" dirty="0">
                <a:solidFill>
                  <a:srgbClr val="808019"/>
                </a:solidFill>
                <a:uFill>
                  <a:solidFill>
                    <a:srgbClr val="FFFFFF"/>
                  </a:solidFill>
                </a:uFill>
                <a:latin typeface="Arial"/>
              </a:rPr>
              <a:t>current S2S</a:t>
            </a:r>
          </a:p>
          <a:p>
            <a:r>
              <a:rPr lang="en-US" sz="1800" b="0" u="sng" strike="noStrike" spc="-1" dirty="0">
                <a:solidFill>
                  <a:srgbClr val="808019"/>
                </a:solidFill>
                <a:uFill>
                  <a:solidFill>
                    <a:srgbClr val="FFFFFF"/>
                  </a:solidFill>
                </a:uFill>
                <a:latin typeface="Arial"/>
              </a:rPr>
              <a:t>burst: 6 mem</a:t>
            </a:r>
            <a:endParaRPr lang="en-US" sz="1800" b="0" strike="noStrike" spc="-1" dirty="0">
              <a:solidFill>
                <a:srgbClr val="000000"/>
              </a:solidFill>
              <a:uFill>
                <a:solidFill>
                  <a:srgbClr val="FFFFFF"/>
                </a:solidFill>
              </a:uFill>
              <a:latin typeface="Arial"/>
            </a:endParaRPr>
          </a:p>
        </p:txBody>
      </p:sp>
      <p:sp>
        <p:nvSpPr>
          <p:cNvPr id="8" name="CustomShape 18">
            <a:extLst>
              <a:ext uri="{FF2B5EF4-FFF2-40B4-BE49-F238E27FC236}">
                <a16:creationId xmlns:a16="http://schemas.microsoft.com/office/drawing/2014/main" id="{33CA00FA-611E-D246-9ED9-0B516AEF96BD}"/>
              </a:ext>
            </a:extLst>
          </p:cNvPr>
          <p:cNvSpPr/>
          <p:nvPr/>
        </p:nvSpPr>
        <p:spPr>
          <a:xfrm>
            <a:off x="5596885" y="1925298"/>
            <a:ext cx="1097280" cy="182880"/>
          </a:xfrm>
          <a:prstGeom prst="ellipse">
            <a:avLst/>
          </a:prstGeom>
          <a:noFill/>
          <a:ln w="18360">
            <a:solidFill>
              <a:srgbClr val="808019"/>
            </a:solidFill>
            <a:round/>
          </a:ln>
        </p:spPr>
        <p:style>
          <a:lnRef idx="0">
            <a:scrgbClr r="0" g="0" b="0"/>
          </a:lnRef>
          <a:fillRef idx="0">
            <a:scrgbClr r="0" g="0" b="0"/>
          </a:fillRef>
          <a:effectRef idx="0">
            <a:scrgbClr r="0" g="0" b="0"/>
          </a:effectRef>
          <a:fontRef idx="minor"/>
        </p:style>
      </p:sp>
      <p:sp>
        <p:nvSpPr>
          <p:cNvPr id="9" name="Oval 8">
            <a:extLst>
              <a:ext uri="{FF2B5EF4-FFF2-40B4-BE49-F238E27FC236}">
                <a16:creationId xmlns:a16="http://schemas.microsoft.com/office/drawing/2014/main" id="{0B2C61B2-A9EE-4A44-8459-E9FD2507CEAB}"/>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10</a:t>
            </a:r>
          </a:p>
        </p:txBody>
      </p:sp>
    </p:spTree>
    <p:extLst>
      <p:ext uri="{BB962C8B-B14F-4D97-AF65-F5344CB8AC3E}">
        <p14:creationId xmlns:p14="http://schemas.microsoft.com/office/powerpoint/2010/main" val="4183105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extShape 1"/>
          <p:cNvSpPr txBox="1"/>
          <p:nvPr/>
        </p:nvSpPr>
        <p:spPr>
          <a:xfrm>
            <a:off x="640080" y="457200"/>
            <a:ext cx="5760720" cy="365760"/>
          </a:xfrm>
          <a:prstGeom prst="rect">
            <a:avLst/>
          </a:prstGeom>
          <a:noFill/>
          <a:ln w="18360">
            <a:noFill/>
          </a:ln>
        </p:spPr>
        <p:txBody>
          <a:bodyPr lIns="90000" tIns="45000" rIns="90000" bIns="45000"/>
          <a:lstStyle/>
          <a:p>
            <a:r>
              <a:rPr lang="en-US" sz="1800" b="0" i="1" strike="noStrike" spc="-1">
                <a:solidFill>
                  <a:srgbClr val="000000"/>
                </a:solidFill>
                <a:uFill>
                  <a:solidFill>
                    <a:srgbClr val="FFFFFF"/>
                  </a:solidFill>
                </a:uFill>
                <a:latin typeface="Arial"/>
              </a:rPr>
              <a:t>Testing various types and combinations of lag/burst.</a:t>
            </a:r>
            <a:endParaRPr lang="en-US" sz="1800" b="0" strike="noStrike" spc="-1">
              <a:solidFill>
                <a:srgbClr val="000000"/>
              </a:solidFill>
              <a:uFill>
                <a:solidFill>
                  <a:srgbClr val="FFFFFF"/>
                </a:solidFill>
              </a:uFill>
              <a:latin typeface="Arial"/>
            </a:endParaRPr>
          </a:p>
        </p:txBody>
      </p:sp>
      <p:pic>
        <p:nvPicPr>
          <p:cNvPr id="311" name="Picture 310"/>
          <p:cNvPicPr/>
          <p:nvPr/>
        </p:nvPicPr>
        <p:blipFill>
          <a:blip r:embed="rId3">
            <a:extLst>
              <a:ext uri="{28A0092B-C50C-407E-A947-70E740481C1C}">
                <a14:useLocalDpi xmlns:a14="http://schemas.microsoft.com/office/drawing/2010/main" val="0"/>
              </a:ext>
            </a:extLst>
          </a:blip>
          <a:srcRect/>
          <a:stretch/>
        </p:blipFill>
        <p:spPr>
          <a:xfrm>
            <a:off x="2759401" y="1820357"/>
            <a:ext cx="8010358" cy="3941604"/>
          </a:xfrm>
          <a:prstGeom prst="rect">
            <a:avLst/>
          </a:prstGeom>
          <a:ln>
            <a:noFill/>
          </a:ln>
        </p:spPr>
      </p:pic>
      <p:sp>
        <p:nvSpPr>
          <p:cNvPr id="312" name="TextShape 2"/>
          <p:cNvSpPr txBox="1"/>
          <p:nvPr/>
        </p:nvSpPr>
        <p:spPr>
          <a:xfrm>
            <a:off x="626301" y="1094223"/>
            <a:ext cx="1530092" cy="624158"/>
          </a:xfrm>
          <a:prstGeom prst="rect">
            <a:avLst/>
          </a:prstGeom>
          <a:noFill/>
          <a:ln>
            <a:noFill/>
          </a:ln>
        </p:spPr>
        <p:txBody>
          <a:bodyPr lIns="90000" tIns="45000" rIns="90000" bIns="45000"/>
          <a:lstStyle/>
          <a:p>
            <a:r>
              <a:rPr lang="en-US" sz="1800" b="0" strike="noStrike" spc="-1" dirty="0">
                <a:solidFill>
                  <a:srgbClr val="23FF23"/>
                </a:solidFill>
                <a:uFill>
                  <a:solidFill>
                    <a:srgbClr val="FFFFFF"/>
                  </a:solidFill>
                </a:uFill>
                <a:latin typeface="Arial"/>
              </a:rPr>
              <a:t>current S2S</a:t>
            </a:r>
            <a:endParaRPr lang="en-US" sz="1800" b="0" strike="noStrike" spc="-1" dirty="0">
              <a:solidFill>
                <a:srgbClr val="000000"/>
              </a:solidFill>
              <a:uFill>
                <a:solidFill>
                  <a:srgbClr val="FFFFFF"/>
                </a:solidFill>
              </a:uFill>
              <a:latin typeface="Arial"/>
            </a:endParaRPr>
          </a:p>
          <a:p>
            <a:r>
              <a:rPr lang="en-US" sz="1800" b="0" strike="noStrike" spc="-1" dirty="0">
                <a:solidFill>
                  <a:srgbClr val="23FF23"/>
                </a:solidFill>
                <a:uFill>
                  <a:solidFill>
                    <a:srgbClr val="FFFFFF"/>
                  </a:solidFill>
                </a:uFill>
                <a:latin typeface="Arial"/>
              </a:rPr>
              <a:t>lag: 4 dates</a:t>
            </a:r>
            <a:endParaRPr lang="en-US" sz="1800" b="0" strike="noStrike" spc="-1" dirty="0">
              <a:solidFill>
                <a:srgbClr val="000000"/>
              </a:solidFill>
              <a:uFill>
                <a:solidFill>
                  <a:srgbClr val="FFFFFF"/>
                </a:solidFill>
              </a:uFill>
              <a:latin typeface="Arial"/>
            </a:endParaRPr>
          </a:p>
        </p:txBody>
      </p:sp>
      <p:sp>
        <p:nvSpPr>
          <p:cNvPr id="314" name="CustomShape 4"/>
          <p:cNvSpPr/>
          <p:nvPr/>
        </p:nvSpPr>
        <p:spPr>
          <a:xfrm>
            <a:off x="4028040" y="1871640"/>
            <a:ext cx="1005480" cy="220680"/>
          </a:xfrm>
          <a:prstGeom prst="ellipse">
            <a:avLst/>
          </a:prstGeom>
          <a:noFill/>
          <a:ln w="18360">
            <a:solidFill>
              <a:srgbClr val="23FF23"/>
            </a:solidFill>
            <a:round/>
          </a:ln>
        </p:spPr>
        <p:style>
          <a:lnRef idx="0">
            <a:scrgbClr r="0" g="0" b="0"/>
          </a:lnRef>
          <a:fillRef idx="0">
            <a:scrgbClr r="0" g="0" b="0"/>
          </a:fillRef>
          <a:effectRef idx="0">
            <a:scrgbClr r="0" g="0" b="0"/>
          </a:effectRef>
          <a:fontRef idx="minor"/>
        </p:style>
      </p:sp>
      <p:sp>
        <p:nvSpPr>
          <p:cNvPr id="7" name="TextShape 17">
            <a:extLst>
              <a:ext uri="{FF2B5EF4-FFF2-40B4-BE49-F238E27FC236}">
                <a16:creationId xmlns:a16="http://schemas.microsoft.com/office/drawing/2014/main" id="{11022A99-F0B3-554B-B40C-E500AA451B58}"/>
              </a:ext>
            </a:extLst>
          </p:cNvPr>
          <p:cNvSpPr txBox="1"/>
          <p:nvPr/>
        </p:nvSpPr>
        <p:spPr>
          <a:xfrm>
            <a:off x="594990" y="1704659"/>
            <a:ext cx="1530092" cy="624158"/>
          </a:xfrm>
          <a:prstGeom prst="rect">
            <a:avLst/>
          </a:prstGeom>
          <a:noFill/>
          <a:ln>
            <a:noFill/>
          </a:ln>
        </p:spPr>
        <p:txBody>
          <a:bodyPr lIns="90000" tIns="45000" rIns="90000" bIns="45000"/>
          <a:lstStyle/>
          <a:p>
            <a:r>
              <a:rPr lang="en-US" sz="1800" b="0" u="sng" strike="noStrike" spc="-1" dirty="0">
                <a:solidFill>
                  <a:srgbClr val="808019"/>
                </a:solidFill>
                <a:uFill>
                  <a:solidFill>
                    <a:srgbClr val="FFFFFF"/>
                  </a:solidFill>
                </a:uFill>
                <a:latin typeface="Arial"/>
              </a:rPr>
              <a:t>current S2S</a:t>
            </a:r>
          </a:p>
          <a:p>
            <a:r>
              <a:rPr lang="en-US" sz="1800" b="0" u="sng" strike="noStrike" spc="-1" dirty="0">
                <a:solidFill>
                  <a:srgbClr val="808019"/>
                </a:solidFill>
                <a:uFill>
                  <a:solidFill>
                    <a:srgbClr val="FFFFFF"/>
                  </a:solidFill>
                </a:uFill>
                <a:latin typeface="Arial"/>
              </a:rPr>
              <a:t>burst: 6 mem</a:t>
            </a:r>
            <a:endParaRPr lang="en-US" sz="1800" b="0" strike="noStrike" spc="-1" dirty="0">
              <a:solidFill>
                <a:srgbClr val="000000"/>
              </a:solidFill>
              <a:uFill>
                <a:solidFill>
                  <a:srgbClr val="FFFFFF"/>
                </a:solidFill>
              </a:uFill>
              <a:latin typeface="Arial"/>
            </a:endParaRPr>
          </a:p>
        </p:txBody>
      </p:sp>
      <p:sp>
        <p:nvSpPr>
          <p:cNvPr id="8" name="CustomShape 18">
            <a:extLst>
              <a:ext uri="{FF2B5EF4-FFF2-40B4-BE49-F238E27FC236}">
                <a16:creationId xmlns:a16="http://schemas.microsoft.com/office/drawing/2014/main" id="{33CA00FA-611E-D246-9ED9-0B516AEF96BD}"/>
              </a:ext>
            </a:extLst>
          </p:cNvPr>
          <p:cNvSpPr/>
          <p:nvPr/>
        </p:nvSpPr>
        <p:spPr>
          <a:xfrm>
            <a:off x="5596885" y="1925298"/>
            <a:ext cx="1097280" cy="182880"/>
          </a:xfrm>
          <a:prstGeom prst="ellipse">
            <a:avLst/>
          </a:prstGeom>
          <a:noFill/>
          <a:ln w="18360">
            <a:solidFill>
              <a:srgbClr val="808019"/>
            </a:solidFill>
            <a:round/>
          </a:ln>
        </p:spPr>
        <p:style>
          <a:lnRef idx="0">
            <a:scrgbClr r="0" g="0" b="0"/>
          </a:lnRef>
          <a:fillRef idx="0">
            <a:scrgbClr r="0" g="0" b="0"/>
          </a:fillRef>
          <a:effectRef idx="0">
            <a:scrgbClr r="0" g="0" b="0"/>
          </a:effectRef>
          <a:fontRef idx="minor"/>
        </p:style>
      </p:sp>
      <p:sp>
        <p:nvSpPr>
          <p:cNvPr id="9" name="TextShape 5">
            <a:extLst>
              <a:ext uri="{FF2B5EF4-FFF2-40B4-BE49-F238E27FC236}">
                <a16:creationId xmlns:a16="http://schemas.microsoft.com/office/drawing/2014/main" id="{12393383-DF35-3342-B07B-670F044C184C}"/>
              </a:ext>
            </a:extLst>
          </p:cNvPr>
          <p:cNvSpPr txBox="1"/>
          <p:nvPr/>
        </p:nvSpPr>
        <p:spPr>
          <a:xfrm>
            <a:off x="641177" y="2342733"/>
            <a:ext cx="1650240" cy="596520"/>
          </a:xfrm>
          <a:prstGeom prst="rect">
            <a:avLst/>
          </a:prstGeom>
          <a:noFill/>
          <a:ln>
            <a:noFill/>
          </a:ln>
        </p:spPr>
        <p:txBody>
          <a:bodyPr lIns="90000" tIns="45000" rIns="90000" bIns="45000"/>
          <a:lstStyle/>
          <a:p>
            <a:r>
              <a:rPr lang="en-US" sz="1800" b="0" u="sng" strike="noStrike" spc="-1" dirty="0">
                <a:solidFill>
                  <a:srgbClr val="FFCC00"/>
                </a:solidFill>
                <a:uFill>
                  <a:solidFill>
                    <a:srgbClr val="FFFFFF"/>
                  </a:solidFill>
                </a:uFill>
                <a:latin typeface="Arial"/>
              </a:rPr>
              <a:t>atm burst:</a:t>
            </a:r>
            <a:endParaRPr lang="en-US" sz="1800" b="0" strike="noStrike" spc="-1" dirty="0">
              <a:solidFill>
                <a:srgbClr val="000000"/>
              </a:solidFill>
              <a:uFill>
                <a:solidFill>
                  <a:srgbClr val="FFFFFF"/>
                </a:solidFill>
              </a:uFill>
              <a:latin typeface="Arial"/>
            </a:endParaRPr>
          </a:p>
          <a:p>
            <a:r>
              <a:rPr lang="en-US" sz="1800" b="0" u="sng" strike="noStrike" spc="-1" dirty="0">
                <a:solidFill>
                  <a:srgbClr val="FFCC00"/>
                </a:solidFill>
                <a:uFill>
                  <a:solidFill>
                    <a:srgbClr val="FFFFFF"/>
                  </a:solidFill>
                </a:uFill>
                <a:latin typeface="Arial"/>
              </a:rPr>
              <a:t>40 mem</a:t>
            </a:r>
            <a:endParaRPr lang="en-US" sz="1800" b="0" u="sng" strike="noStrike" spc="-1" dirty="0">
              <a:solidFill>
                <a:srgbClr val="000000"/>
              </a:solidFill>
              <a:uFill>
                <a:solidFill>
                  <a:srgbClr val="FFFFFF"/>
                </a:solidFill>
              </a:uFill>
              <a:latin typeface="Arial"/>
            </a:endParaRPr>
          </a:p>
        </p:txBody>
      </p:sp>
      <p:sp>
        <p:nvSpPr>
          <p:cNvPr id="10" name="CustomShape 7">
            <a:extLst>
              <a:ext uri="{FF2B5EF4-FFF2-40B4-BE49-F238E27FC236}">
                <a16:creationId xmlns:a16="http://schemas.microsoft.com/office/drawing/2014/main" id="{64D91509-3BA2-9244-B169-8F53A3D22DD4}"/>
              </a:ext>
            </a:extLst>
          </p:cNvPr>
          <p:cNvSpPr/>
          <p:nvPr/>
        </p:nvSpPr>
        <p:spPr>
          <a:xfrm>
            <a:off x="3975120" y="2056320"/>
            <a:ext cx="1077840" cy="238320"/>
          </a:xfrm>
          <a:prstGeom prst="ellipse">
            <a:avLst/>
          </a:prstGeom>
          <a:noFill/>
          <a:ln w="18360">
            <a:solidFill>
              <a:srgbClr val="FFCC00"/>
            </a:solidFill>
            <a:round/>
          </a:ln>
        </p:spPr>
        <p:style>
          <a:lnRef idx="0">
            <a:scrgbClr r="0" g="0" b="0"/>
          </a:lnRef>
          <a:fillRef idx="0">
            <a:scrgbClr r="0" g="0" b="0"/>
          </a:fillRef>
          <a:effectRef idx="0">
            <a:scrgbClr r="0" g="0" b="0"/>
          </a:effectRef>
          <a:fontRef idx="minor"/>
        </p:style>
      </p:sp>
      <p:sp>
        <p:nvSpPr>
          <p:cNvPr id="11" name="Oval 10">
            <a:extLst>
              <a:ext uri="{FF2B5EF4-FFF2-40B4-BE49-F238E27FC236}">
                <a16:creationId xmlns:a16="http://schemas.microsoft.com/office/drawing/2014/main" id="{EB3105EC-5E5F-5740-93BB-4CA4FF04FE80}"/>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11</a:t>
            </a:r>
          </a:p>
        </p:txBody>
      </p:sp>
    </p:spTree>
    <p:extLst>
      <p:ext uri="{BB962C8B-B14F-4D97-AF65-F5344CB8AC3E}">
        <p14:creationId xmlns:p14="http://schemas.microsoft.com/office/powerpoint/2010/main" val="1261741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extShape 1"/>
          <p:cNvSpPr txBox="1"/>
          <p:nvPr/>
        </p:nvSpPr>
        <p:spPr>
          <a:xfrm>
            <a:off x="640080" y="457200"/>
            <a:ext cx="5760720" cy="365760"/>
          </a:xfrm>
          <a:prstGeom prst="rect">
            <a:avLst/>
          </a:prstGeom>
          <a:noFill/>
          <a:ln w="18360">
            <a:noFill/>
          </a:ln>
        </p:spPr>
        <p:txBody>
          <a:bodyPr lIns="90000" tIns="45000" rIns="90000" bIns="45000"/>
          <a:lstStyle/>
          <a:p>
            <a:r>
              <a:rPr lang="en-US" sz="1800" b="0" i="1" strike="noStrike" spc="-1">
                <a:solidFill>
                  <a:srgbClr val="000000"/>
                </a:solidFill>
                <a:uFill>
                  <a:solidFill>
                    <a:srgbClr val="FFFFFF"/>
                  </a:solidFill>
                </a:uFill>
                <a:latin typeface="Arial"/>
              </a:rPr>
              <a:t>Testing various types and combinations of lag/burst.</a:t>
            </a:r>
            <a:endParaRPr lang="en-US" sz="1800" b="0" strike="noStrike" spc="-1">
              <a:solidFill>
                <a:srgbClr val="000000"/>
              </a:solidFill>
              <a:uFill>
                <a:solidFill>
                  <a:srgbClr val="FFFFFF"/>
                </a:solidFill>
              </a:uFill>
              <a:latin typeface="Arial"/>
            </a:endParaRPr>
          </a:p>
        </p:txBody>
      </p:sp>
      <p:pic>
        <p:nvPicPr>
          <p:cNvPr id="311" name="Picture 310"/>
          <p:cNvPicPr/>
          <p:nvPr/>
        </p:nvPicPr>
        <p:blipFill>
          <a:blip r:embed="rId3">
            <a:extLst>
              <a:ext uri="{28A0092B-C50C-407E-A947-70E740481C1C}">
                <a14:useLocalDpi xmlns:a14="http://schemas.microsoft.com/office/drawing/2010/main" val="0"/>
              </a:ext>
            </a:extLst>
          </a:blip>
          <a:srcRect/>
          <a:stretch/>
        </p:blipFill>
        <p:spPr>
          <a:xfrm>
            <a:off x="2759402" y="1820357"/>
            <a:ext cx="8010356" cy="3941604"/>
          </a:xfrm>
          <a:prstGeom prst="rect">
            <a:avLst/>
          </a:prstGeom>
          <a:ln>
            <a:noFill/>
          </a:ln>
        </p:spPr>
      </p:pic>
      <p:sp>
        <p:nvSpPr>
          <p:cNvPr id="312" name="TextShape 2"/>
          <p:cNvSpPr txBox="1"/>
          <p:nvPr/>
        </p:nvSpPr>
        <p:spPr>
          <a:xfrm>
            <a:off x="626301" y="1094223"/>
            <a:ext cx="1530092" cy="624158"/>
          </a:xfrm>
          <a:prstGeom prst="rect">
            <a:avLst/>
          </a:prstGeom>
          <a:noFill/>
          <a:ln>
            <a:noFill/>
          </a:ln>
        </p:spPr>
        <p:txBody>
          <a:bodyPr lIns="90000" tIns="45000" rIns="90000" bIns="45000"/>
          <a:lstStyle/>
          <a:p>
            <a:r>
              <a:rPr lang="en-US" sz="1800" b="0" strike="noStrike" spc="-1" dirty="0">
                <a:solidFill>
                  <a:srgbClr val="23FF23"/>
                </a:solidFill>
                <a:uFill>
                  <a:solidFill>
                    <a:srgbClr val="FFFFFF"/>
                  </a:solidFill>
                </a:uFill>
                <a:latin typeface="Arial"/>
              </a:rPr>
              <a:t>current S2S</a:t>
            </a:r>
            <a:endParaRPr lang="en-US" sz="1800" b="0" strike="noStrike" spc="-1" dirty="0">
              <a:solidFill>
                <a:srgbClr val="000000"/>
              </a:solidFill>
              <a:uFill>
                <a:solidFill>
                  <a:srgbClr val="FFFFFF"/>
                </a:solidFill>
              </a:uFill>
              <a:latin typeface="Arial"/>
            </a:endParaRPr>
          </a:p>
          <a:p>
            <a:r>
              <a:rPr lang="en-US" sz="1800" b="0" strike="noStrike" spc="-1" dirty="0">
                <a:solidFill>
                  <a:srgbClr val="23FF23"/>
                </a:solidFill>
                <a:uFill>
                  <a:solidFill>
                    <a:srgbClr val="FFFFFF"/>
                  </a:solidFill>
                </a:uFill>
                <a:latin typeface="Arial"/>
              </a:rPr>
              <a:t>lag: 4 dates</a:t>
            </a:r>
            <a:endParaRPr lang="en-US" sz="1800" b="0" strike="noStrike" spc="-1" dirty="0">
              <a:solidFill>
                <a:srgbClr val="000000"/>
              </a:solidFill>
              <a:uFill>
                <a:solidFill>
                  <a:srgbClr val="FFFFFF"/>
                </a:solidFill>
              </a:uFill>
              <a:latin typeface="Arial"/>
            </a:endParaRPr>
          </a:p>
        </p:txBody>
      </p:sp>
      <p:sp>
        <p:nvSpPr>
          <p:cNvPr id="314" name="CustomShape 4"/>
          <p:cNvSpPr/>
          <p:nvPr/>
        </p:nvSpPr>
        <p:spPr>
          <a:xfrm>
            <a:off x="4028040" y="1871640"/>
            <a:ext cx="1005480" cy="220680"/>
          </a:xfrm>
          <a:prstGeom prst="ellipse">
            <a:avLst/>
          </a:prstGeom>
          <a:noFill/>
          <a:ln w="18360">
            <a:solidFill>
              <a:srgbClr val="23FF23"/>
            </a:solidFill>
            <a:round/>
          </a:ln>
        </p:spPr>
        <p:style>
          <a:lnRef idx="0">
            <a:scrgbClr r="0" g="0" b="0"/>
          </a:lnRef>
          <a:fillRef idx="0">
            <a:scrgbClr r="0" g="0" b="0"/>
          </a:fillRef>
          <a:effectRef idx="0">
            <a:scrgbClr r="0" g="0" b="0"/>
          </a:effectRef>
          <a:fontRef idx="minor"/>
        </p:style>
      </p:sp>
      <p:sp>
        <p:nvSpPr>
          <p:cNvPr id="7" name="TextShape 17">
            <a:extLst>
              <a:ext uri="{FF2B5EF4-FFF2-40B4-BE49-F238E27FC236}">
                <a16:creationId xmlns:a16="http://schemas.microsoft.com/office/drawing/2014/main" id="{11022A99-F0B3-554B-B40C-E500AA451B58}"/>
              </a:ext>
            </a:extLst>
          </p:cNvPr>
          <p:cNvSpPr txBox="1"/>
          <p:nvPr/>
        </p:nvSpPr>
        <p:spPr>
          <a:xfrm>
            <a:off x="594990" y="1704659"/>
            <a:ext cx="1530092" cy="624158"/>
          </a:xfrm>
          <a:prstGeom prst="rect">
            <a:avLst/>
          </a:prstGeom>
          <a:noFill/>
          <a:ln>
            <a:noFill/>
          </a:ln>
        </p:spPr>
        <p:txBody>
          <a:bodyPr lIns="90000" tIns="45000" rIns="90000" bIns="45000"/>
          <a:lstStyle/>
          <a:p>
            <a:r>
              <a:rPr lang="en-US" sz="1800" b="0" u="sng" strike="noStrike" spc="-1" dirty="0">
                <a:solidFill>
                  <a:srgbClr val="808019"/>
                </a:solidFill>
                <a:uFill>
                  <a:solidFill>
                    <a:srgbClr val="FFFFFF"/>
                  </a:solidFill>
                </a:uFill>
                <a:latin typeface="Arial"/>
              </a:rPr>
              <a:t>current S2S</a:t>
            </a:r>
          </a:p>
          <a:p>
            <a:r>
              <a:rPr lang="en-US" sz="1800" b="0" u="sng" strike="noStrike" spc="-1" dirty="0">
                <a:solidFill>
                  <a:srgbClr val="808019"/>
                </a:solidFill>
                <a:uFill>
                  <a:solidFill>
                    <a:srgbClr val="FFFFFF"/>
                  </a:solidFill>
                </a:uFill>
                <a:latin typeface="Arial"/>
              </a:rPr>
              <a:t>burst: 6 mem</a:t>
            </a:r>
            <a:endParaRPr lang="en-US" sz="1800" b="0" strike="noStrike" spc="-1" dirty="0">
              <a:solidFill>
                <a:srgbClr val="000000"/>
              </a:solidFill>
              <a:uFill>
                <a:solidFill>
                  <a:srgbClr val="FFFFFF"/>
                </a:solidFill>
              </a:uFill>
              <a:latin typeface="Arial"/>
            </a:endParaRPr>
          </a:p>
        </p:txBody>
      </p:sp>
      <p:sp>
        <p:nvSpPr>
          <p:cNvPr id="8" name="CustomShape 18">
            <a:extLst>
              <a:ext uri="{FF2B5EF4-FFF2-40B4-BE49-F238E27FC236}">
                <a16:creationId xmlns:a16="http://schemas.microsoft.com/office/drawing/2014/main" id="{33CA00FA-611E-D246-9ED9-0B516AEF96BD}"/>
              </a:ext>
            </a:extLst>
          </p:cNvPr>
          <p:cNvSpPr/>
          <p:nvPr/>
        </p:nvSpPr>
        <p:spPr>
          <a:xfrm>
            <a:off x="5596885" y="2090188"/>
            <a:ext cx="1097280" cy="182880"/>
          </a:xfrm>
          <a:prstGeom prst="ellipse">
            <a:avLst/>
          </a:prstGeom>
          <a:noFill/>
          <a:ln w="18360">
            <a:solidFill>
              <a:srgbClr val="808019"/>
            </a:solidFill>
            <a:round/>
          </a:ln>
        </p:spPr>
        <p:style>
          <a:lnRef idx="0">
            <a:scrgbClr r="0" g="0" b="0"/>
          </a:lnRef>
          <a:fillRef idx="0">
            <a:scrgbClr r="0" g="0" b="0"/>
          </a:fillRef>
          <a:effectRef idx="0">
            <a:scrgbClr r="0" g="0" b="0"/>
          </a:effectRef>
          <a:fontRef idx="minor"/>
        </p:style>
      </p:sp>
      <p:sp>
        <p:nvSpPr>
          <p:cNvPr id="9" name="TextShape 5">
            <a:extLst>
              <a:ext uri="{FF2B5EF4-FFF2-40B4-BE49-F238E27FC236}">
                <a16:creationId xmlns:a16="http://schemas.microsoft.com/office/drawing/2014/main" id="{12393383-DF35-3342-B07B-670F044C184C}"/>
              </a:ext>
            </a:extLst>
          </p:cNvPr>
          <p:cNvSpPr txBox="1"/>
          <p:nvPr/>
        </p:nvSpPr>
        <p:spPr>
          <a:xfrm>
            <a:off x="641177" y="2342733"/>
            <a:ext cx="1650240" cy="596520"/>
          </a:xfrm>
          <a:prstGeom prst="rect">
            <a:avLst/>
          </a:prstGeom>
          <a:noFill/>
          <a:ln>
            <a:noFill/>
          </a:ln>
        </p:spPr>
        <p:txBody>
          <a:bodyPr lIns="90000" tIns="45000" rIns="90000" bIns="45000"/>
          <a:lstStyle/>
          <a:p>
            <a:r>
              <a:rPr lang="en-US" sz="1800" b="0" u="sng" strike="noStrike" spc="-1" dirty="0">
                <a:solidFill>
                  <a:srgbClr val="FFCC00"/>
                </a:solidFill>
                <a:uFill>
                  <a:solidFill>
                    <a:srgbClr val="FFFFFF"/>
                  </a:solidFill>
                </a:uFill>
                <a:latin typeface="Arial"/>
              </a:rPr>
              <a:t>atm burst:</a:t>
            </a:r>
            <a:endParaRPr lang="en-US" sz="1800" b="0" strike="noStrike" spc="-1" dirty="0">
              <a:solidFill>
                <a:srgbClr val="000000"/>
              </a:solidFill>
              <a:uFill>
                <a:solidFill>
                  <a:srgbClr val="FFFFFF"/>
                </a:solidFill>
              </a:uFill>
              <a:latin typeface="Arial"/>
            </a:endParaRPr>
          </a:p>
          <a:p>
            <a:r>
              <a:rPr lang="en-US" sz="1800" b="0" u="sng" strike="noStrike" spc="-1" dirty="0">
                <a:solidFill>
                  <a:srgbClr val="FFCC00"/>
                </a:solidFill>
                <a:uFill>
                  <a:solidFill>
                    <a:srgbClr val="FFFFFF"/>
                  </a:solidFill>
                </a:uFill>
                <a:latin typeface="Arial"/>
              </a:rPr>
              <a:t>40 mem</a:t>
            </a:r>
            <a:endParaRPr lang="en-US" sz="1800" b="0" u="sng" strike="noStrike" spc="-1" dirty="0">
              <a:solidFill>
                <a:srgbClr val="000000"/>
              </a:solidFill>
              <a:uFill>
                <a:solidFill>
                  <a:srgbClr val="FFFFFF"/>
                </a:solidFill>
              </a:uFill>
              <a:latin typeface="Arial"/>
            </a:endParaRPr>
          </a:p>
        </p:txBody>
      </p:sp>
      <p:sp>
        <p:nvSpPr>
          <p:cNvPr id="10" name="CustomShape 7">
            <a:extLst>
              <a:ext uri="{FF2B5EF4-FFF2-40B4-BE49-F238E27FC236}">
                <a16:creationId xmlns:a16="http://schemas.microsoft.com/office/drawing/2014/main" id="{64D91509-3BA2-9244-B169-8F53A3D22DD4}"/>
              </a:ext>
            </a:extLst>
          </p:cNvPr>
          <p:cNvSpPr/>
          <p:nvPr/>
        </p:nvSpPr>
        <p:spPr>
          <a:xfrm>
            <a:off x="3975120" y="2056320"/>
            <a:ext cx="1077840" cy="238320"/>
          </a:xfrm>
          <a:prstGeom prst="ellipse">
            <a:avLst/>
          </a:prstGeom>
          <a:noFill/>
          <a:ln w="18360">
            <a:solidFill>
              <a:srgbClr val="FFCC00"/>
            </a:solidFill>
            <a:round/>
          </a:ln>
        </p:spPr>
        <p:style>
          <a:lnRef idx="0">
            <a:scrgbClr r="0" g="0" b="0"/>
          </a:lnRef>
          <a:fillRef idx="0">
            <a:scrgbClr r="0" g="0" b="0"/>
          </a:fillRef>
          <a:effectRef idx="0">
            <a:scrgbClr r="0" g="0" b="0"/>
          </a:effectRef>
          <a:fontRef idx="minor"/>
        </p:style>
      </p:sp>
      <p:sp>
        <p:nvSpPr>
          <p:cNvPr id="12" name="TextShape 8">
            <a:extLst>
              <a:ext uri="{FF2B5EF4-FFF2-40B4-BE49-F238E27FC236}">
                <a16:creationId xmlns:a16="http://schemas.microsoft.com/office/drawing/2014/main" id="{6D0793C0-E02F-C245-B7E6-A17582D57761}"/>
              </a:ext>
            </a:extLst>
          </p:cNvPr>
          <p:cNvSpPr txBox="1"/>
          <p:nvPr/>
        </p:nvSpPr>
        <p:spPr>
          <a:xfrm>
            <a:off x="626301" y="2953169"/>
            <a:ext cx="1554480" cy="596520"/>
          </a:xfrm>
          <a:prstGeom prst="rect">
            <a:avLst/>
          </a:prstGeom>
          <a:noFill/>
          <a:ln>
            <a:noFill/>
          </a:ln>
        </p:spPr>
        <p:txBody>
          <a:bodyPr lIns="90000" tIns="45000" rIns="90000" bIns="45000"/>
          <a:lstStyle/>
          <a:p>
            <a:r>
              <a:rPr lang="en-US" sz="1800" b="0" u="sng" strike="noStrike" spc="-1" dirty="0" err="1">
                <a:solidFill>
                  <a:srgbClr val="0099FF"/>
                </a:solidFill>
                <a:uFill>
                  <a:solidFill>
                    <a:srgbClr val="FFFFFF"/>
                  </a:solidFill>
                </a:uFill>
                <a:latin typeface="Arial"/>
              </a:rPr>
              <a:t>ocn</a:t>
            </a:r>
            <a:r>
              <a:rPr lang="en-US" sz="1800" b="0" u="sng" strike="noStrike" spc="-1" dirty="0">
                <a:solidFill>
                  <a:srgbClr val="0099FF"/>
                </a:solidFill>
                <a:uFill>
                  <a:solidFill>
                    <a:srgbClr val="FFFFFF"/>
                  </a:solidFill>
                </a:uFill>
                <a:latin typeface="Arial"/>
              </a:rPr>
              <a:t> burst:</a:t>
            </a:r>
            <a:endParaRPr lang="en-US" sz="1800" b="0" strike="noStrike" spc="-1" dirty="0">
              <a:solidFill>
                <a:srgbClr val="000000"/>
              </a:solidFill>
              <a:uFill>
                <a:solidFill>
                  <a:srgbClr val="FFFFFF"/>
                </a:solidFill>
              </a:uFill>
              <a:latin typeface="Arial"/>
            </a:endParaRPr>
          </a:p>
          <a:p>
            <a:r>
              <a:rPr lang="en-US" sz="1800" b="0" u="sng" strike="noStrike" spc="-1" dirty="0">
                <a:solidFill>
                  <a:srgbClr val="0099FF"/>
                </a:solidFill>
                <a:uFill>
                  <a:solidFill>
                    <a:srgbClr val="FFFFFF"/>
                  </a:solidFill>
                </a:uFill>
                <a:latin typeface="Arial"/>
              </a:rPr>
              <a:t>40 mem</a:t>
            </a:r>
            <a:endParaRPr lang="en-US" sz="1800" b="0" u="sng" strike="noStrike" spc="-1" dirty="0">
              <a:solidFill>
                <a:srgbClr val="000000"/>
              </a:solidFill>
              <a:uFill>
                <a:solidFill>
                  <a:srgbClr val="FFFFFF"/>
                </a:solidFill>
              </a:uFill>
              <a:latin typeface="Arial"/>
            </a:endParaRPr>
          </a:p>
        </p:txBody>
      </p:sp>
      <p:sp>
        <p:nvSpPr>
          <p:cNvPr id="13" name="CustomShape 10">
            <a:extLst>
              <a:ext uri="{FF2B5EF4-FFF2-40B4-BE49-F238E27FC236}">
                <a16:creationId xmlns:a16="http://schemas.microsoft.com/office/drawing/2014/main" id="{41F95CEA-50D9-304C-B3E4-038BCD6B3665}"/>
              </a:ext>
            </a:extLst>
          </p:cNvPr>
          <p:cNvSpPr/>
          <p:nvPr/>
        </p:nvSpPr>
        <p:spPr>
          <a:xfrm>
            <a:off x="5520945" y="1896306"/>
            <a:ext cx="1097280" cy="182880"/>
          </a:xfrm>
          <a:prstGeom prst="ellipse">
            <a:avLst/>
          </a:prstGeom>
          <a:noFill/>
          <a:ln w="18360">
            <a:solidFill>
              <a:srgbClr val="0099FF"/>
            </a:solidFill>
            <a:round/>
          </a:ln>
        </p:spPr>
        <p:style>
          <a:lnRef idx="0">
            <a:scrgbClr r="0" g="0" b="0"/>
          </a:lnRef>
          <a:fillRef idx="0">
            <a:scrgbClr r="0" g="0" b="0"/>
          </a:fillRef>
          <a:effectRef idx="0">
            <a:scrgbClr r="0" g="0" b="0"/>
          </a:effectRef>
          <a:fontRef idx="minor"/>
        </p:style>
      </p:sp>
      <p:sp>
        <p:nvSpPr>
          <p:cNvPr id="14" name="Oval 13">
            <a:extLst>
              <a:ext uri="{FF2B5EF4-FFF2-40B4-BE49-F238E27FC236}">
                <a16:creationId xmlns:a16="http://schemas.microsoft.com/office/drawing/2014/main" id="{B41A55D5-7FC8-CD42-9323-A194D9B5D3D2}"/>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12</a:t>
            </a:r>
          </a:p>
        </p:txBody>
      </p:sp>
    </p:spTree>
    <p:extLst>
      <p:ext uri="{BB962C8B-B14F-4D97-AF65-F5344CB8AC3E}">
        <p14:creationId xmlns:p14="http://schemas.microsoft.com/office/powerpoint/2010/main" val="2466314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extShape 1"/>
          <p:cNvSpPr txBox="1"/>
          <p:nvPr/>
        </p:nvSpPr>
        <p:spPr>
          <a:xfrm>
            <a:off x="640080" y="457200"/>
            <a:ext cx="5760720" cy="365760"/>
          </a:xfrm>
          <a:prstGeom prst="rect">
            <a:avLst/>
          </a:prstGeom>
          <a:noFill/>
          <a:ln w="18360">
            <a:noFill/>
          </a:ln>
        </p:spPr>
        <p:txBody>
          <a:bodyPr lIns="90000" tIns="45000" rIns="90000" bIns="45000"/>
          <a:lstStyle/>
          <a:p>
            <a:r>
              <a:rPr lang="en-US" sz="1800" b="0" i="1" strike="noStrike" spc="-1">
                <a:solidFill>
                  <a:srgbClr val="000000"/>
                </a:solidFill>
                <a:uFill>
                  <a:solidFill>
                    <a:srgbClr val="FFFFFF"/>
                  </a:solidFill>
                </a:uFill>
                <a:latin typeface="Arial"/>
              </a:rPr>
              <a:t>Testing various types and combinations of lag/burst.</a:t>
            </a:r>
            <a:endParaRPr lang="en-US" sz="1800" b="0" strike="noStrike" spc="-1">
              <a:solidFill>
                <a:srgbClr val="000000"/>
              </a:solidFill>
              <a:uFill>
                <a:solidFill>
                  <a:srgbClr val="FFFFFF"/>
                </a:solidFill>
              </a:uFill>
              <a:latin typeface="Arial"/>
            </a:endParaRPr>
          </a:p>
        </p:txBody>
      </p:sp>
      <p:pic>
        <p:nvPicPr>
          <p:cNvPr id="311" name="Picture 310"/>
          <p:cNvPicPr/>
          <p:nvPr/>
        </p:nvPicPr>
        <p:blipFill>
          <a:blip r:embed="rId3">
            <a:extLst>
              <a:ext uri="{28A0092B-C50C-407E-A947-70E740481C1C}">
                <a14:useLocalDpi xmlns:a14="http://schemas.microsoft.com/office/drawing/2010/main" val="0"/>
              </a:ext>
            </a:extLst>
          </a:blip>
          <a:srcRect/>
          <a:stretch/>
        </p:blipFill>
        <p:spPr>
          <a:xfrm>
            <a:off x="2759402" y="1820357"/>
            <a:ext cx="8010356" cy="3941603"/>
          </a:xfrm>
          <a:prstGeom prst="rect">
            <a:avLst/>
          </a:prstGeom>
          <a:ln>
            <a:noFill/>
          </a:ln>
        </p:spPr>
      </p:pic>
      <p:sp>
        <p:nvSpPr>
          <p:cNvPr id="312" name="TextShape 2"/>
          <p:cNvSpPr txBox="1"/>
          <p:nvPr/>
        </p:nvSpPr>
        <p:spPr>
          <a:xfrm>
            <a:off x="626301" y="1094223"/>
            <a:ext cx="1530092" cy="624158"/>
          </a:xfrm>
          <a:prstGeom prst="rect">
            <a:avLst/>
          </a:prstGeom>
          <a:noFill/>
          <a:ln>
            <a:noFill/>
          </a:ln>
        </p:spPr>
        <p:txBody>
          <a:bodyPr lIns="90000" tIns="45000" rIns="90000" bIns="45000"/>
          <a:lstStyle/>
          <a:p>
            <a:r>
              <a:rPr lang="en-US" sz="1800" b="0" strike="noStrike" spc="-1" dirty="0">
                <a:solidFill>
                  <a:srgbClr val="23FF23"/>
                </a:solidFill>
                <a:uFill>
                  <a:solidFill>
                    <a:srgbClr val="FFFFFF"/>
                  </a:solidFill>
                </a:uFill>
                <a:latin typeface="Arial"/>
              </a:rPr>
              <a:t>current S2S</a:t>
            </a:r>
            <a:endParaRPr lang="en-US" sz="1800" b="0" strike="noStrike" spc="-1" dirty="0">
              <a:solidFill>
                <a:srgbClr val="000000"/>
              </a:solidFill>
              <a:uFill>
                <a:solidFill>
                  <a:srgbClr val="FFFFFF"/>
                </a:solidFill>
              </a:uFill>
              <a:latin typeface="Arial"/>
            </a:endParaRPr>
          </a:p>
          <a:p>
            <a:r>
              <a:rPr lang="en-US" sz="1800" b="0" strike="noStrike" spc="-1" dirty="0">
                <a:solidFill>
                  <a:srgbClr val="23FF23"/>
                </a:solidFill>
                <a:uFill>
                  <a:solidFill>
                    <a:srgbClr val="FFFFFF"/>
                  </a:solidFill>
                </a:uFill>
                <a:latin typeface="Arial"/>
              </a:rPr>
              <a:t>lag: 4 dates</a:t>
            </a:r>
            <a:endParaRPr lang="en-US" sz="1800" b="0" strike="noStrike" spc="-1" dirty="0">
              <a:solidFill>
                <a:srgbClr val="000000"/>
              </a:solidFill>
              <a:uFill>
                <a:solidFill>
                  <a:srgbClr val="FFFFFF"/>
                </a:solidFill>
              </a:uFill>
              <a:latin typeface="Arial"/>
            </a:endParaRPr>
          </a:p>
        </p:txBody>
      </p:sp>
      <p:sp>
        <p:nvSpPr>
          <p:cNvPr id="314" name="CustomShape 4"/>
          <p:cNvSpPr/>
          <p:nvPr/>
        </p:nvSpPr>
        <p:spPr>
          <a:xfrm>
            <a:off x="4028040" y="1871640"/>
            <a:ext cx="1005480" cy="220680"/>
          </a:xfrm>
          <a:prstGeom prst="ellipse">
            <a:avLst/>
          </a:prstGeom>
          <a:noFill/>
          <a:ln w="18360">
            <a:solidFill>
              <a:srgbClr val="23FF23"/>
            </a:solidFill>
            <a:round/>
          </a:ln>
        </p:spPr>
        <p:style>
          <a:lnRef idx="0">
            <a:scrgbClr r="0" g="0" b="0"/>
          </a:lnRef>
          <a:fillRef idx="0">
            <a:scrgbClr r="0" g="0" b="0"/>
          </a:fillRef>
          <a:effectRef idx="0">
            <a:scrgbClr r="0" g="0" b="0"/>
          </a:effectRef>
          <a:fontRef idx="minor"/>
        </p:style>
      </p:sp>
      <p:sp>
        <p:nvSpPr>
          <p:cNvPr id="7" name="TextShape 17">
            <a:extLst>
              <a:ext uri="{FF2B5EF4-FFF2-40B4-BE49-F238E27FC236}">
                <a16:creationId xmlns:a16="http://schemas.microsoft.com/office/drawing/2014/main" id="{11022A99-F0B3-554B-B40C-E500AA451B58}"/>
              </a:ext>
            </a:extLst>
          </p:cNvPr>
          <p:cNvSpPr txBox="1"/>
          <p:nvPr/>
        </p:nvSpPr>
        <p:spPr>
          <a:xfrm>
            <a:off x="594990" y="1704659"/>
            <a:ext cx="1530092" cy="624158"/>
          </a:xfrm>
          <a:prstGeom prst="rect">
            <a:avLst/>
          </a:prstGeom>
          <a:noFill/>
          <a:ln>
            <a:noFill/>
          </a:ln>
        </p:spPr>
        <p:txBody>
          <a:bodyPr lIns="90000" tIns="45000" rIns="90000" bIns="45000"/>
          <a:lstStyle/>
          <a:p>
            <a:r>
              <a:rPr lang="en-US" sz="1800" b="0" u="sng" strike="noStrike" spc="-1" dirty="0">
                <a:solidFill>
                  <a:srgbClr val="808019"/>
                </a:solidFill>
                <a:uFill>
                  <a:solidFill>
                    <a:srgbClr val="FFFFFF"/>
                  </a:solidFill>
                </a:uFill>
                <a:latin typeface="Arial"/>
              </a:rPr>
              <a:t>current S2S</a:t>
            </a:r>
          </a:p>
          <a:p>
            <a:r>
              <a:rPr lang="en-US" sz="1800" b="0" u="sng" strike="noStrike" spc="-1" dirty="0">
                <a:solidFill>
                  <a:srgbClr val="808019"/>
                </a:solidFill>
                <a:uFill>
                  <a:solidFill>
                    <a:srgbClr val="FFFFFF"/>
                  </a:solidFill>
                </a:uFill>
                <a:latin typeface="Arial"/>
              </a:rPr>
              <a:t>burst: 6 mem</a:t>
            </a:r>
            <a:endParaRPr lang="en-US" sz="1800" b="0" strike="noStrike" spc="-1" dirty="0">
              <a:solidFill>
                <a:srgbClr val="000000"/>
              </a:solidFill>
              <a:uFill>
                <a:solidFill>
                  <a:srgbClr val="FFFFFF"/>
                </a:solidFill>
              </a:uFill>
              <a:latin typeface="Arial"/>
            </a:endParaRPr>
          </a:p>
        </p:txBody>
      </p:sp>
      <p:sp>
        <p:nvSpPr>
          <p:cNvPr id="8" name="CustomShape 18">
            <a:extLst>
              <a:ext uri="{FF2B5EF4-FFF2-40B4-BE49-F238E27FC236}">
                <a16:creationId xmlns:a16="http://schemas.microsoft.com/office/drawing/2014/main" id="{33CA00FA-611E-D246-9ED9-0B516AEF96BD}"/>
              </a:ext>
            </a:extLst>
          </p:cNvPr>
          <p:cNvSpPr/>
          <p:nvPr/>
        </p:nvSpPr>
        <p:spPr>
          <a:xfrm>
            <a:off x="6823799" y="1909440"/>
            <a:ext cx="1097280" cy="182880"/>
          </a:xfrm>
          <a:prstGeom prst="ellipse">
            <a:avLst/>
          </a:prstGeom>
          <a:noFill/>
          <a:ln w="18360">
            <a:solidFill>
              <a:srgbClr val="808019"/>
            </a:solidFill>
            <a:round/>
          </a:ln>
        </p:spPr>
        <p:style>
          <a:lnRef idx="0">
            <a:scrgbClr r="0" g="0" b="0"/>
          </a:lnRef>
          <a:fillRef idx="0">
            <a:scrgbClr r="0" g="0" b="0"/>
          </a:fillRef>
          <a:effectRef idx="0">
            <a:scrgbClr r="0" g="0" b="0"/>
          </a:effectRef>
          <a:fontRef idx="minor"/>
        </p:style>
      </p:sp>
      <p:sp>
        <p:nvSpPr>
          <p:cNvPr id="9" name="TextShape 5">
            <a:extLst>
              <a:ext uri="{FF2B5EF4-FFF2-40B4-BE49-F238E27FC236}">
                <a16:creationId xmlns:a16="http://schemas.microsoft.com/office/drawing/2014/main" id="{12393383-DF35-3342-B07B-670F044C184C}"/>
              </a:ext>
            </a:extLst>
          </p:cNvPr>
          <p:cNvSpPr txBox="1"/>
          <p:nvPr/>
        </p:nvSpPr>
        <p:spPr>
          <a:xfrm>
            <a:off x="641177" y="2342733"/>
            <a:ext cx="1650240" cy="596520"/>
          </a:xfrm>
          <a:prstGeom prst="rect">
            <a:avLst/>
          </a:prstGeom>
          <a:noFill/>
          <a:ln>
            <a:noFill/>
          </a:ln>
        </p:spPr>
        <p:txBody>
          <a:bodyPr lIns="90000" tIns="45000" rIns="90000" bIns="45000"/>
          <a:lstStyle/>
          <a:p>
            <a:r>
              <a:rPr lang="en-US" sz="1800" b="0" u="sng" strike="noStrike" spc="-1" dirty="0">
                <a:solidFill>
                  <a:srgbClr val="FFCC00"/>
                </a:solidFill>
                <a:uFill>
                  <a:solidFill>
                    <a:srgbClr val="FFFFFF"/>
                  </a:solidFill>
                </a:uFill>
                <a:latin typeface="Arial"/>
              </a:rPr>
              <a:t>atm burst:</a:t>
            </a:r>
            <a:endParaRPr lang="en-US" sz="1800" b="0" strike="noStrike" spc="-1" dirty="0">
              <a:solidFill>
                <a:srgbClr val="000000"/>
              </a:solidFill>
              <a:uFill>
                <a:solidFill>
                  <a:srgbClr val="FFFFFF"/>
                </a:solidFill>
              </a:uFill>
              <a:latin typeface="Arial"/>
            </a:endParaRPr>
          </a:p>
          <a:p>
            <a:r>
              <a:rPr lang="en-US" sz="1800" b="0" u="sng" strike="noStrike" spc="-1" dirty="0">
                <a:solidFill>
                  <a:srgbClr val="FFCC00"/>
                </a:solidFill>
                <a:uFill>
                  <a:solidFill>
                    <a:srgbClr val="FFFFFF"/>
                  </a:solidFill>
                </a:uFill>
                <a:latin typeface="Arial"/>
              </a:rPr>
              <a:t>40 mem</a:t>
            </a:r>
            <a:endParaRPr lang="en-US" sz="1800" b="0" u="sng" strike="noStrike" spc="-1" dirty="0">
              <a:solidFill>
                <a:srgbClr val="000000"/>
              </a:solidFill>
              <a:uFill>
                <a:solidFill>
                  <a:srgbClr val="FFFFFF"/>
                </a:solidFill>
              </a:uFill>
              <a:latin typeface="Arial"/>
            </a:endParaRPr>
          </a:p>
        </p:txBody>
      </p:sp>
      <p:sp>
        <p:nvSpPr>
          <p:cNvPr id="10" name="CustomShape 7">
            <a:extLst>
              <a:ext uri="{FF2B5EF4-FFF2-40B4-BE49-F238E27FC236}">
                <a16:creationId xmlns:a16="http://schemas.microsoft.com/office/drawing/2014/main" id="{64D91509-3BA2-9244-B169-8F53A3D22DD4}"/>
              </a:ext>
            </a:extLst>
          </p:cNvPr>
          <p:cNvSpPr/>
          <p:nvPr/>
        </p:nvSpPr>
        <p:spPr>
          <a:xfrm>
            <a:off x="3975120" y="2056320"/>
            <a:ext cx="1077840" cy="238320"/>
          </a:xfrm>
          <a:prstGeom prst="ellipse">
            <a:avLst/>
          </a:prstGeom>
          <a:noFill/>
          <a:ln w="18360">
            <a:solidFill>
              <a:srgbClr val="FFCC00"/>
            </a:solidFill>
            <a:round/>
          </a:ln>
        </p:spPr>
        <p:style>
          <a:lnRef idx="0">
            <a:scrgbClr r="0" g="0" b="0"/>
          </a:lnRef>
          <a:fillRef idx="0">
            <a:scrgbClr r="0" g="0" b="0"/>
          </a:fillRef>
          <a:effectRef idx="0">
            <a:scrgbClr r="0" g="0" b="0"/>
          </a:effectRef>
          <a:fontRef idx="minor"/>
        </p:style>
      </p:sp>
      <p:sp>
        <p:nvSpPr>
          <p:cNvPr id="12" name="TextShape 8">
            <a:extLst>
              <a:ext uri="{FF2B5EF4-FFF2-40B4-BE49-F238E27FC236}">
                <a16:creationId xmlns:a16="http://schemas.microsoft.com/office/drawing/2014/main" id="{6D0793C0-E02F-C245-B7E6-A17582D57761}"/>
              </a:ext>
            </a:extLst>
          </p:cNvPr>
          <p:cNvSpPr txBox="1"/>
          <p:nvPr/>
        </p:nvSpPr>
        <p:spPr>
          <a:xfrm>
            <a:off x="626301" y="2953169"/>
            <a:ext cx="1554480" cy="596520"/>
          </a:xfrm>
          <a:prstGeom prst="rect">
            <a:avLst/>
          </a:prstGeom>
          <a:noFill/>
          <a:ln>
            <a:noFill/>
          </a:ln>
        </p:spPr>
        <p:txBody>
          <a:bodyPr lIns="90000" tIns="45000" rIns="90000" bIns="45000"/>
          <a:lstStyle/>
          <a:p>
            <a:r>
              <a:rPr lang="en-US" sz="1800" b="0" u="sng" strike="noStrike" spc="-1" dirty="0" err="1">
                <a:solidFill>
                  <a:srgbClr val="0099FF"/>
                </a:solidFill>
                <a:uFill>
                  <a:solidFill>
                    <a:srgbClr val="FFFFFF"/>
                  </a:solidFill>
                </a:uFill>
                <a:latin typeface="Arial"/>
              </a:rPr>
              <a:t>ocn</a:t>
            </a:r>
            <a:r>
              <a:rPr lang="en-US" sz="1800" b="0" u="sng" strike="noStrike" spc="-1" dirty="0">
                <a:solidFill>
                  <a:srgbClr val="0099FF"/>
                </a:solidFill>
                <a:uFill>
                  <a:solidFill>
                    <a:srgbClr val="FFFFFF"/>
                  </a:solidFill>
                </a:uFill>
                <a:latin typeface="Arial"/>
              </a:rPr>
              <a:t> burst:</a:t>
            </a:r>
            <a:endParaRPr lang="en-US" sz="1800" b="0" strike="noStrike" spc="-1" dirty="0">
              <a:solidFill>
                <a:srgbClr val="000000"/>
              </a:solidFill>
              <a:uFill>
                <a:solidFill>
                  <a:srgbClr val="FFFFFF"/>
                </a:solidFill>
              </a:uFill>
              <a:latin typeface="Arial"/>
            </a:endParaRPr>
          </a:p>
          <a:p>
            <a:r>
              <a:rPr lang="en-US" sz="1800" b="0" u="sng" strike="noStrike" spc="-1" dirty="0">
                <a:solidFill>
                  <a:srgbClr val="0099FF"/>
                </a:solidFill>
                <a:uFill>
                  <a:solidFill>
                    <a:srgbClr val="FFFFFF"/>
                  </a:solidFill>
                </a:uFill>
                <a:latin typeface="Arial"/>
              </a:rPr>
              <a:t>40 mem</a:t>
            </a:r>
            <a:endParaRPr lang="en-US" sz="1800" b="0" u="sng" strike="noStrike" spc="-1" dirty="0">
              <a:solidFill>
                <a:srgbClr val="000000"/>
              </a:solidFill>
              <a:uFill>
                <a:solidFill>
                  <a:srgbClr val="FFFFFF"/>
                </a:solidFill>
              </a:uFill>
              <a:latin typeface="Arial"/>
            </a:endParaRPr>
          </a:p>
        </p:txBody>
      </p:sp>
      <p:sp>
        <p:nvSpPr>
          <p:cNvPr id="13" name="CustomShape 10">
            <a:extLst>
              <a:ext uri="{FF2B5EF4-FFF2-40B4-BE49-F238E27FC236}">
                <a16:creationId xmlns:a16="http://schemas.microsoft.com/office/drawing/2014/main" id="{41F95CEA-50D9-304C-B3E4-038BCD6B3665}"/>
              </a:ext>
            </a:extLst>
          </p:cNvPr>
          <p:cNvSpPr/>
          <p:nvPr/>
        </p:nvSpPr>
        <p:spPr>
          <a:xfrm>
            <a:off x="5520945" y="1896306"/>
            <a:ext cx="1097280" cy="182880"/>
          </a:xfrm>
          <a:prstGeom prst="ellipse">
            <a:avLst/>
          </a:prstGeom>
          <a:noFill/>
          <a:ln w="18360">
            <a:solidFill>
              <a:srgbClr val="0099FF"/>
            </a:solidFill>
            <a:round/>
          </a:ln>
        </p:spPr>
        <p:style>
          <a:lnRef idx="0">
            <a:scrgbClr r="0" g="0" b="0"/>
          </a:lnRef>
          <a:fillRef idx="0">
            <a:scrgbClr r="0" g="0" b="0"/>
          </a:fillRef>
          <a:effectRef idx="0">
            <a:scrgbClr r="0" g="0" b="0"/>
          </a:effectRef>
          <a:fontRef idx="minor"/>
        </p:style>
      </p:sp>
      <p:sp>
        <p:nvSpPr>
          <p:cNvPr id="14" name="TextShape 11">
            <a:extLst>
              <a:ext uri="{FF2B5EF4-FFF2-40B4-BE49-F238E27FC236}">
                <a16:creationId xmlns:a16="http://schemas.microsoft.com/office/drawing/2014/main" id="{B62CC4F6-FE75-1E4C-A120-995D5818364E}"/>
              </a:ext>
            </a:extLst>
          </p:cNvPr>
          <p:cNvSpPr txBox="1"/>
          <p:nvPr/>
        </p:nvSpPr>
        <p:spPr>
          <a:xfrm>
            <a:off x="640080" y="3549689"/>
            <a:ext cx="1516313" cy="624352"/>
          </a:xfrm>
          <a:prstGeom prst="rect">
            <a:avLst/>
          </a:prstGeom>
          <a:noFill/>
          <a:ln>
            <a:noFill/>
          </a:ln>
        </p:spPr>
        <p:txBody>
          <a:bodyPr lIns="90000" tIns="45000" rIns="90000" bIns="45000"/>
          <a:lstStyle/>
          <a:p>
            <a:r>
              <a:rPr lang="en-US" sz="1800" b="0" strike="noStrike" spc="-1" dirty="0">
                <a:solidFill>
                  <a:srgbClr val="CC0099"/>
                </a:solidFill>
                <a:uFill>
                  <a:solidFill>
                    <a:srgbClr val="FFFFFF"/>
                  </a:solidFill>
                </a:uFill>
                <a:latin typeface="Arial"/>
              </a:rPr>
              <a:t>lag: 30 dates</a:t>
            </a:r>
          </a:p>
          <a:p>
            <a:r>
              <a:rPr lang="en-US" sz="1800" b="0" strike="noStrike" spc="-1" dirty="0">
                <a:solidFill>
                  <a:srgbClr val="CC0099"/>
                </a:solidFill>
                <a:uFill>
                  <a:solidFill>
                    <a:srgbClr val="FFFFFF"/>
                  </a:solidFill>
                </a:uFill>
                <a:latin typeface="Arial"/>
              </a:rPr>
              <a:t> mean drift</a:t>
            </a:r>
            <a:endParaRPr lang="en-US" sz="1800" b="0" strike="noStrike" spc="-1" dirty="0">
              <a:solidFill>
                <a:srgbClr val="000000"/>
              </a:solidFill>
              <a:uFill>
                <a:solidFill>
                  <a:srgbClr val="FFFFFF"/>
                </a:solidFill>
              </a:uFill>
              <a:latin typeface="Arial"/>
            </a:endParaRPr>
          </a:p>
        </p:txBody>
      </p:sp>
      <p:sp>
        <p:nvSpPr>
          <p:cNvPr id="15" name="CustomShape 13">
            <a:extLst>
              <a:ext uri="{FF2B5EF4-FFF2-40B4-BE49-F238E27FC236}">
                <a16:creationId xmlns:a16="http://schemas.microsoft.com/office/drawing/2014/main" id="{DDBF003C-A6BF-B44A-879E-3BC42506F874}"/>
              </a:ext>
            </a:extLst>
          </p:cNvPr>
          <p:cNvSpPr/>
          <p:nvPr/>
        </p:nvSpPr>
        <p:spPr>
          <a:xfrm>
            <a:off x="5502240" y="2074330"/>
            <a:ext cx="1097280" cy="182880"/>
          </a:xfrm>
          <a:prstGeom prst="ellipse">
            <a:avLst/>
          </a:prstGeom>
          <a:noFill/>
          <a:ln w="18360">
            <a:solidFill>
              <a:srgbClr val="CC0099"/>
            </a:solidFill>
            <a:round/>
          </a:ln>
        </p:spPr>
        <p:style>
          <a:lnRef idx="0">
            <a:scrgbClr r="0" g="0" b="0"/>
          </a:lnRef>
          <a:fillRef idx="0">
            <a:scrgbClr r="0" g="0" b="0"/>
          </a:fillRef>
          <a:effectRef idx="0">
            <a:scrgbClr r="0" g="0" b="0"/>
          </a:effectRef>
          <a:fontRef idx="minor"/>
        </p:style>
      </p:sp>
      <p:sp>
        <p:nvSpPr>
          <p:cNvPr id="16" name="TextShape 20">
            <a:extLst>
              <a:ext uri="{FF2B5EF4-FFF2-40B4-BE49-F238E27FC236}">
                <a16:creationId xmlns:a16="http://schemas.microsoft.com/office/drawing/2014/main" id="{6D62F580-2823-9749-B279-2A9E51B87F29}"/>
              </a:ext>
            </a:extLst>
          </p:cNvPr>
          <p:cNvSpPr txBox="1"/>
          <p:nvPr/>
        </p:nvSpPr>
        <p:spPr>
          <a:xfrm>
            <a:off x="663840" y="5761960"/>
            <a:ext cx="8778240" cy="420120"/>
          </a:xfrm>
          <a:prstGeom prst="rect">
            <a:avLst/>
          </a:prstGeom>
          <a:noFill/>
          <a:ln>
            <a:noFill/>
          </a:ln>
        </p:spPr>
        <p:txBody>
          <a:bodyPr lIns="90000" tIns="45000" rIns="90000" bIns="45000"/>
          <a:lstStyle/>
          <a:p>
            <a:r>
              <a:rPr lang="en-US" sz="1800" b="0" i="1" strike="noStrike" spc="-1" dirty="0">
                <a:solidFill>
                  <a:srgbClr val="000000"/>
                </a:solidFill>
                <a:uFill>
                  <a:solidFill>
                    <a:srgbClr val="FFFFFF"/>
                  </a:solidFill>
                </a:uFill>
                <a:latin typeface="Arial"/>
              </a:rPr>
              <a:t>Lag initialization does help at early leads; burst at the extended range.</a:t>
            </a:r>
          </a:p>
        </p:txBody>
      </p:sp>
      <p:sp>
        <p:nvSpPr>
          <p:cNvPr id="17" name="Oval 16">
            <a:extLst>
              <a:ext uri="{FF2B5EF4-FFF2-40B4-BE49-F238E27FC236}">
                <a16:creationId xmlns:a16="http://schemas.microsoft.com/office/drawing/2014/main" id="{CDBA635F-CB5C-D549-B45B-589DBDC0C594}"/>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13</a:t>
            </a:r>
          </a:p>
        </p:txBody>
      </p:sp>
    </p:spTree>
    <p:extLst>
      <p:ext uri="{BB962C8B-B14F-4D97-AF65-F5344CB8AC3E}">
        <p14:creationId xmlns:p14="http://schemas.microsoft.com/office/powerpoint/2010/main" val="377101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1DD84C-BD35-7147-85BE-C7505569A9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70" y="1209330"/>
            <a:ext cx="3429000" cy="2667000"/>
          </a:xfrm>
          <a:prstGeom prst="rect">
            <a:avLst/>
          </a:prstGeom>
        </p:spPr>
      </p:pic>
      <p:pic>
        <p:nvPicPr>
          <p:cNvPr id="331" name="Picture 330"/>
          <p:cNvPicPr/>
          <p:nvPr/>
        </p:nvPicPr>
        <p:blipFill>
          <a:blip r:embed="rId4">
            <a:extLst>
              <a:ext uri="{28A0092B-C50C-407E-A947-70E740481C1C}">
                <a14:useLocalDpi xmlns:a14="http://schemas.microsoft.com/office/drawing/2010/main" val="0"/>
              </a:ext>
            </a:extLst>
          </a:blip>
          <a:srcRect/>
          <a:stretch/>
        </p:blipFill>
        <p:spPr>
          <a:xfrm>
            <a:off x="5922632" y="3217618"/>
            <a:ext cx="4572000" cy="3009530"/>
          </a:xfrm>
          <a:prstGeom prst="rect">
            <a:avLst/>
          </a:prstGeom>
          <a:ln>
            <a:noFill/>
          </a:ln>
        </p:spPr>
      </p:pic>
      <p:pic>
        <p:nvPicPr>
          <p:cNvPr id="332" name="Picture 331"/>
          <p:cNvPicPr/>
          <p:nvPr/>
        </p:nvPicPr>
        <p:blipFill>
          <a:blip r:embed="rId5">
            <a:extLst>
              <a:ext uri="{28A0092B-C50C-407E-A947-70E740481C1C}">
                <a14:useLocalDpi xmlns:a14="http://schemas.microsoft.com/office/drawing/2010/main" val="0"/>
              </a:ext>
            </a:extLst>
          </a:blip>
          <a:srcRect/>
          <a:stretch/>
        </p:blipFill>
        <p:spPr>
          <a:xfrm>
            <a:off x="5863300" y="226325"/>
            <a:ext cx="4572000" cy="3009530"/>
          </a:xfrm>
          <a:prstGeom prst="rect">
            <a:avLst/>
          </a:prstGeom>
          <a:ln>
            <a:noFill/>
          </a:ln>
        </p:spPr>
      </p:pic>
      <p:sp>
        <p:nvSpPr>
          <p:cNvPr id="334" name="TextShape 2"/>
          <p:cNvSpPr txBox="1"/>
          <p:nvPr/>
        </p:nvSpPr>
        <p:spPr>
          <a:xfrm>
            <a:off x="10532350" y="1916398"/>
            <a:ext cx="1273680" cy="1055402"/>
          </a:xfrm>
          <a:prstGeom prst="rect">
            <a:avLst/>
          </a:prstGeom>
          <a:noFill/>
          <a:ln>
            <a:noFill/>
          </a:ln>
        </p:spPr>
        <p:txBody>
          <a:bodyPr lIns="90000" tIns="45000" rIns="90000" bIns="45000"/>
          <a:lstStyle/>
          <a:p>
            <a:r>
              <a:rPr lang="en-US" sz="1600" b="0" strike="noStrike" spc="-1" dirty="0">
                <a:solidFill>
                  <a:srgbClr val="000000"/>
                </a:solidFill>
                <a:uFill>
                  <a:solidFill>
                    <a:srgbClr val="FFFFFF"/>
                  </a:solidFill>
                </a:uFill>
                <a:latin typeface="Arial"/>
              </a:rPr>
              <a:t>EXAMPLE:</a:t>
            </a:r>
          </a:p>
          <a:p>
            <a:r>
              <a:rPr lang="en-US" sz="1600" b="0" strike="noStrike" spc="-1" dirty="0">
                <a:solidFill>
                  <a:srgbClr val="000000"/>
                </a:solidFill>
                <a:uFill>
                  <a:solidFill>
                    <a:srgbClr val="FFFFFF"/>
                  </a:solidFill>
                </a:uFill>
                <a:latin typeface="Arial"/>
              </a:rPr>
              <a:t>original clusters</a:t>
            </a:r>
          </a:p>
          <a:p>
            <a:r>
              <a:rPr lang="en-US" sz="1600" b="0" strike="noStrike" spc="-1" dirty="0">
                <a:solidFill>
                  <a:srgbClr val="000000"/>
                </a:solidFill>
                <a:uFill>
                  <a:solidFill>
                    <a:srgbClr val="FFFFFF"/>
                  </a:solidFill>
                </a:uFill>
                <a:latin typeface="Arial"/>
              </a:rPr>
              <a:t>and means</a:t>
            </a:r>
          </a:p>
        </p:txBody>
      </p:sp>
      <p:sp>
        <p:nvSpPr>
          <p:cNvPr id="336" name="TextShape 4"/>
          <p:cNvSpPr txBox="1"/>
          <p:nvPr/>
        </p:nvSpPr>
        <p:spPr>
          <a:xfrm>
            <a:off x="10532350" y="3876330"/>
            <a:ext cx="1463040" cy="2067270"/>
          </a:xfrm>
          <a:prstGeom prst="rect">
            <a:avLst/>
          </a:prstGeom>
          <a:noFill/>
          <a:ln>
            <a:noFill/>
          </a:ln>
        </p:spPr>
        <p:txBody>
          <a:bodyPr lIns="90000" tIns="45000" rIns="90000" bIns="45000"/>
          <a:lstStyle/>
          <a:p>
            <a:r>
              <a:rPr lang="en-US" sz="1600" b="0" strike="noStrike" spc="-1" dirty="0">
                <a:solidFill>
                  <a:srgbClr val="000000"/>
                </a:solidFill>
                <a:uFill>
                  <a:solidFill>
                    <a:srgbClr val="FFFFFF"/>
                  </a:solidFill>
                </a:uFill>
                <a:latin typeface="Arial"/>
              </a:rPr>
              <a:t>EXAMPLE:</a:t>
            </a:r>
          </a:p>
          <a:p>
            <a:r>
              <a:rPr lang="en-US" sz="1600" b="0" strike="noStrike" spc="-1" dirty="0">
                <a:solidFill>
                  <a:srgbClr val="000000"/>
                </a:solidFill>
                <a:uFill>
                  <a:solidFill>
                    <a:srgbClr val="FFFFFF"/>
                  </a:solidFill>
                </a:uFill>
                <a:latin typeface="Arial"/>
              </a:rPr>
              <a:t>sub-sampled clusters</a:t>
            </a:r>
          </a:p>
          <a:p>
            <a:r>
              <a:rPr lang="en-US" sz="1600" b="0" strike="noStrike" spc="-1" dirty="0">
                <a:solidFill>
                  <a:srgbClr val="000000"/>
                </a:solidFill>
                <a:uFill>
                  <a:solidFill>
                    <a:srgbClr val="FFFFFF"/>
                  </a:solidFill>
                </a:uFill>
                <a:latin typeface="Arial"/>
              </a:rPr>
              <a:t>and means </a:t>
            </a:r>
          </a:p>
          <a:p>
            <a:r>
              <a:rPr lang="en-US" sz="1600" b="0" strike="noStrike" spc="-1" dirty="0">
                <a:solidFill>
                  <a:srgbClr val="000000"/>
                </a:solidFill>
                <a:uFill>
                  <a:solidFill>
                    <a:srgbClr val="FFFFFF"/>
                  </a:solidFill>
                </a:uFill>
                <a:latin typeface="Arial"/>
              </a:rPr>
              <a:t>(dotted lines) </a:t>
            </a:r>
          </a:p>
          <a:p>
            <a:r>
              <a:rPr lang="en-US" sz="1600" b="0" strike="noStrike" spc="-1" dirty="0">
                <a:solidFill>
                  <a:srgbClr val="000000"/>
                </a:solidFill>
                <a:uFill>
                  <a:solidFill>
                    <a:srgbClr val="FFFFFF"/>
                  </a:solidFill>
                </a:uFill>
                <a:latin typeface="Arial"/>
              </a:rPr>
              <a:t>original means (dashed lines)</a:t>
            </a:r>
          </a:p>
        </p:txBody>
      </p:sp>
      <p:sp>
        <p:nvSpPr>
          <p:cNvPr id="338" name="CustomShape 6"/>
          <p:cNvSpPr/>
          <p:nvPr/>
        </p:nvSpPr>
        <p:spPr>
          <a:xfrm>
            <a:off x="3683214" y="1970592"/>
            <a:ext cx="1642018" cy="32094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400" spc="-1" dirty="0">
                <a:solidFill>
                  <a:srgbClr val="000000"/>
                </a:solidFill>
                <a:uFill>
                  <a:solidFill>
                    <a:srgbClr val="FFFFFF"/>
                  </a:solidFill>
                </a:uFill>
                <a:latin typeface="Calibri"/>
              </a:rPr>
              <a:t>1 mon</a:t>
            </a:r>
            <a:r>
              <a:rPr lang="en-US" sz="1400" b="0" strike="noStrike" spc="-1" dirty="0">
                <a:solidFill>
                  <a:srgbClr val="000000"/>
                </a:solidFill>
                <a:uFill>
                  <a:solidFill>
                    <a:srgbClr val="FFFFFF"/>
                  </a:solidFill>
                </a:uFill>
                <a:latin typeface="Calibri"/>
              </a:rPr>
              <a:t> forecasts</a:t>
            </a:r>
            <a:endParaRPr lang="en-US" sz="1400" b="0" strike="noStrike" spc="-1" dirty="0">
              <a:solidFill>
                <a:srgbClr val="000000"/>
              </a:solidFill>
              <a:uFill>
                <a:solidFill>
                  <a:srgbClr val="FFFFFF"/>
                </a:solidFill>
              </a:uFill>
              <a:latin typeface="Arial"/>
            </a:endParaRPr>
          </a:p>
        </p:txBody>
      </p:sp>
      <p:sp>
        <p:nvSpPr>
          <p:cNvPr id="416" name="CustomShape 84"/>
          <p:cNvSpPr/>
          <p:nvPr/>
        </p:nvSpPr>
        <p:spPr>
          <a:xfrm>
            <a:off x="3950294" y="2740438"/>
            <a:ext cx="1642018" cy="6006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400" b="0" strike="noStrike" spc="-1" dirty="0">
                <a:solidFill>
                  <a:srgbClr val="000000"/>
                </a:solidFill>
                <a:uFill>
                  <a:solidFill>
                    <a:srgbClr val="FFFFFF"/>
                  </a:solidFill>
                </a:uFill>
                <a:latin typeface="Calibri"/>
              </a:rPr>
              <a:t>extend forecasts with smaller sample</a:t>
            </a:r>
            <a:endParaRPr lang="en-US" sz="1400" b="0" strike="noStrike" spc="-1" dirty="0">
              <a:solidFill>
                <a:srgbClr val="000000"/>
              </a:solidFill>
              <a:uFill>
                <a:solidFill>
                  <a:srgbClr val="FFFFFF"/>
                </a:solidFill>
              </a:uFill>
              <a:latin typeface="Arial"/>
            </a:endParaRPr>
          </a:p>
        </p:txBody>
      </p:sp>
      <p:sp>
        <p:nvSpPr>
          <p:cNvPr id="419" name="Line 87"/>
          <p:cNvSpPr/>
          <p:nvPr/>
        </p:nvSpPr>
        <p:spPr>
          <a:xfrm flipH="1">
            <a:off x="3444130" y="2291537"/>
            <a:ext cx="1741270" cy="1"/>
          </a:xfrm>
          <a:prstGeom prst="line">
            <a:avLst/>
          </a:prstGeom>
          <a:ln w="36720">
            <a:solidFill>
              <a:srgbClr val="47B8B8"/>
            </a:solidFill>
            <a:round/>
            <a:tailEnd type="triangle" w="med" len="med"/>
          </a:ln>
        </p:spPr>
        <p:style>
          <a:lnRef idx="0">
            <a:scrgbClr r="0" g="0" b="0"/>
          </a:lnRef>
          <a:fillRef idx="0">
            <a:scrgbClr r="0" g="0" b="0"/>
          </a:fillRef>
          <a:effectRef idx="0">
            <a:scrgbClr r="0" g="0" b="0"/>
          </a:effectRef>
          <a:fontRef idx="minor"/>
        </p:style>
      </p:sp>
      <p:sp>
        <p:nvSpPr>
          <p:cNvPr id="420" name="Line 88"/>
          <p:cNvSpPr/>
          <p:nvPr/>
        </p:nvSpPr>
        <p:spPr>
          <a:xfrm flipH="1">
            <a:off x="3494930" y="3277954"/>
            <a:ext cx="2084682" cy="1"/>
          </a:xfrm>
          <a:prstGeom prst="line">
            <a:avLst/>
          </a:prstGeom>
          <a:ln w="36720">
            <a:solidFill>
              <a:srgbClr val="47B8B8"/>
            </a:solidFill>
            <a:round/>
            <a:tailEnd type="triangle" w="med" len="med"/>
          </a:ln>
        </p:spPr>
        <p:style>
          <a:lnRef idx="0">
            <a:scrgbClr r="0" g="0" b="0"/>
          </a:lnRef>
          <a:fillRef idx="0">
            <a:scrgbClr r="0" g="0" b="0"/>
          </a:fillRef>
          <a:effectRef idx="0">
            <a:scrgbClr r="0" g="0" b="0"/>
          </a:effectRef>
          <a:fontRef idx="minor"/>
        </p:style>
      </p:sp>
      <p:sp>
        <p:nvSpPr>
          <p:cNvPr id="421" name="TextShape 89"/>
          <p:cNvSpPr txBox="1"/>
          <p:nvPr/>
        </p:nvSpPr>
        <p:spPr>
          <a:xfrm>
            <a:off x="628560" y="457200"/>
            <a:ext cx="3394800" cy="365760"/>
          </a:xfrm>
          <a:prstGeom prst="rect">
            <a:avLst/>
          </a:prstGeom>
          <a:noFill/>
          <a:ln w="18360">
            <a:noFill/>
          </a:ln>
        </p:spPr>
        <p:txBody>
          <a:bodyPr lIns="90000" tIns="45000" rIns="90000" bIns="45000"/>
          <a:lstStyle/>
          <a:p>
            <a:r>
              <a:rPr lang="en-US" sz="1800" b="0" i="1" strike="noStrike" spc="-1">
                <a:solidFill>
                  <a:srgbClr val="000000"/>
                </a:solidFill>
                <a:uFill>
                  <a:solidFill>
                    <a:srgbClr val="FFFFFF"/>
                  </a:solidFill>
                </a:uFill>
                <a:latin typeface="Arial"/>
              </a:rPr>
              <a:t>Stratified sampling. KMEANS.</a:t>
            </a:r>
            <a:endParaRPr lang="en-US" sz="1800" b="0" strike="noStrike" spc="-1">
              <a:solidFill>
                <a:srgbClr val="000000"/>
              </a:solidFill>
              <a:uFill>
                <a:solidFill>
                  <a:srgbClr val="FFFFFF"/>
                </a:solidFill>
              </a:uFill>
              <a:latin typeface="Arial"/>
            </a:endParaRPr>
          </a:p>
        </p:txBody>
      </p:sp>
      <p:sp>
        <p:nvSpPr>
          <p:cNvPr id="422" name="TextShape 90"/>
          <p:cNvSpPr txBox="1"/>
          <p:nvPr/>
        </p:nvSpPr>
        <p:spPr>
          <a:xfrm>
            <a:off x="324465" y="4389121"/>
            <a:ext cx="5441335" cy="1554472"/>
          </a:xfrm>
          <a:prstGeom prst="rect">
            <a:avLst/>
          </a:prstGeom>
          <a:noFill/>
          <a:ln>
            <a:noFill/>
          </a:ln>
        </p:spPr>
        <p:txBody>
          <a:bodyPr lIns="90000" tIns="45000" rIns="90000" bIns="45000"/>
          <a:lstStyle/>
          <a:p>
            <a:r>
              <a:rPr lang="en-US" b="0" strike="noStrike" spc="-1" dirty="0">
                <a:solidFill>
                  <a:srgbClr val="000000"/>
                </a:solidFill>
                <a:uFill>
                  <a:solidFill>
                    <a:srgbClr val="FFFFFF"/>
                  </a:solidFill>
                </a:uFill>
                <a:latin typeface="Arial"/>
                <a:ea typeface="WenQuanYi Zen Hei Sharp"/>
              </a:rPr>
              <a:t>We take advantage of the information about the early error growth that can be obtained from the relatively large initial ensemble, in a way that ensures the capture of the leading directions (in phase space) of error growth (Schubert et al. 1992).  </a:t>
            </a:r>
            <a:endParaRPr lang="en-US" b="0" strike="noStrike" spc="-1" dirty="0">
              <a:solidFill>
                <a:srgbClr val="000000"/>
              </a:solidFill>
              <a:uFill>
                <a:solidFill>
                  <a:srgbClr val="FFFFFF"/>
                </a:solidFill>
              </a:uFill>
              <a:latin typeface="Arial"/>
            </a:endParaRPr>
          </a:p>
        </p:txBody>
      </p:sp>
      <p:sp>
        <p:nvSpPr>
          <p:cNvPr id="16" name="Oval 15">
            <a:extLst>
              <a:ext uri="{FF2B5EF4-FFF2-40B4-BE49-F238E27FC236}">
                <a16:creationId xmlns:a16="http://schemas.microsoft.com/office/drawing/2014/main" id="{CCA97BC3-D723-794F-A652-821332229DB5}"/>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3" name="Picture 422"/>
          <p:cNvPicPr/>
          <p:nvPr/>
        </p:nvPicPr>
        <p:blipFill>
          <a:blip r:embed="rId3"/>
          <a:stretch/>
        </p:blipFill>
        <p:spPr>
          <a:xfrm>
            <a:off x="7955280" y="1424160"/>
            <a:ext cx="3657600" cy="2414160"/>
          </a:xfrm>
          <a:prstGeom prst="rect">
            <a:avLst/>
          </a:prstGeom>
          <a:ln>
            <a:noFill/>
          </a:ln>
        </p:spPr>
      </p:pic>
      <p:pic>
        <p:nvPicPr>
          <p:cNvPr id="425" name="Picture 424"/>
          <p:cNvPicPr/>
          <p:nvPr/>
        </p:nvPicPr>
        <p:blipFill>
          <a:blip r:embed="rId4"/>
          <a:stretch/>
        </p:blipFill>
        <p:spPr>
          <a:xfrm>
            <a:off x="4344150" y="1387800"/>
            <a:ext cx="3657600" cy="2414160"/>
          </a:xfrm>
          <a:prstGeom prst="rect">
            <a:avLst/>
          </a:prstGeom>
          <a:ln>
            <a:noFill/>
          </a:ln>
        </p:spPr>
      </p:pic>
      <p:sp>
        <p:nvSpPr>
          <p:cNvPr id="427" name="TextShape 2"/>
          <p:cNvSpPr txBox="1"/>
          <p:nvPr/>
        </p:nvSpPr>
        <p:spPr>
          <a:xfrm>
            <a:off x="4996080" y="1914840"/>
            <a:ext cx="2560320" cy="343440"/>
          </a:xfrm>
          <a:prstGeom prst="rect">
            <a:avLst/>
          </a:prstGeom>
          <a:noFill/>
          <a:ln>
            <a:noFill/>
          </a:ln>
        </p:spPr>
        <p:txBody>
          <a:bodyPr lIns="90000" tIns="45000" rIns="90000" bIns="45000"/>
          <a:lstStyle/>
          <a:p>
            <a:r>
              <a:rPr lang="en-US" sz="1400" b="0" i="1" strike="noStrike" spc="-1">
                <a:solidFill>
                  <a:srgbClr val="000000"/>
                </a:solidFill>
                <a:uFill>
                  <a:solidFill>
                    <a:srgbClr val="FFFFFF"/>
                  </a:solidFill>
                </a:uFill>
                <a:latin typeface="Arial"/>
              </a:rPr>
              <a:t>Random sample mean</a:t>
            </a:r>
            <a:endParaRPr lang="en-US" sz="1400" b="0" strike="noStrike" spc="-1">
              <a:solidFill>
                <a:srgbClr val="000000"/>
              </a:solidFill>
              <a:uFill>
                <a:solidFill>
                  <a:srgbClr val="FFFFFF"/>
                </a:solidFill>
              </a:uFill>
              <a:latin typeface="Arial"/>
            </a:endParaRPr>
          </a:p>
        </p:txBody>
      </p:sp>
      <p:sp>
        <p:nvSpPr>
          <p:cNvPr id="428" name="TextShape 3"/>
          <p:cNvSpPr txBox="1"/>
          <p:nvPr/>
        </p:nvSpPr>
        <p:spPr>
          <a:xfrm>
            <a:off x="9144000" y="2410560"/>
            <a:ext cx="640080" cy="435240"/>
          </a:xfrm>
          <a:prstGeom prst="rect">
            <a:avLst/>
          </a:prstGeom>
          <a:noFill/>
          <a:ln w="36720">
            <a:noFill/>
          </a:ln>
        </p:spPr>
        <p:txBody>
          <a:bodyPr lIns="108360" tIns="63360" rIns="108360" bIns="63360"/>
          <a:lstStyle/>
          <a:p>
            <a:r>
              <a:rPr lang="en-US" sz="1800" b="0" strike="noStrike" spc="-1">
                <a:solidFill>
                  <a:srgbClr val="9966CC"/>
                </a:solidFill>
                <a:uFill>
                  <a:solidFill>
                    <a:srgbClr val="FFFFFF"/>
                  </a:solidFill>
                </a:uFill>
                <a:latin typeface="Arial"/>
              </a:rPr>
              <a:t> </a:t>
            </a:r>
            <a:r>
              <a:rPr lang="en-US" sz="1800" b="0" i="1" strike="noStrike" spc="-1">
                <a:solidFill>
                  <a:srgbClr val="9966CC"/>
                </a:solidFill>
                <a:uFill>
                  <a:solidFill>
                    <a:srgbClr val="FFFFFF"/>
                  </a:solidFill>
                </a:uFill>
                <a:latin typeface="Arial"/>
              </a:rPr>
              <a:t>y</a:t>
            </a:r>
            <a:r>
              <a:rPr lang="en-US" sz="1800" b="0" i="1" strike="noStrike" spc="-1" baseline="-33000">
                <a:solidFill>
                  <a:srgbClr val="9966CC"/>
                </a:solidFill>
                <a:uFill>
                  <a:solidFill>
                    <a:srgbClr val="FFFFFF"/>
                  </a:solidFill>
                </a:uFill>
                <a:latin typeface="Arial"/>
              </a:rPr>
              <a:t>s</a:t>
            </a:r>
            <a:endParaRPr lang="en-US" sz="1800" b="0" strike="noStrike" spc="-1">
              <a:solidFill>
                <a:srgbClr val="000000"/>
              </a:solidFill>
              <a:uFill>
                <a:solidFill>
                  <a:srgbClr val="FFFFFF"/>
                </a:solidFill>
              </a:uFill>
              <a:latin typeface="Arial"/>
            </a:endParaRPr>
          </a:p>
        </p:txBody>
      </p:sp>
      <p:sp>
        <p:nvSpPr>
          <p:cNvPr id="429" name="TextShape 4"/>
          <p:cNvSpPr txBox="1"/>
          <p:nvPr/>
        </p:nvSpPr>
        <p:spPr>
          <a:xfrm>
            <a:off x="5636160" y="2302560"/>
            <a:ext cx="640080" cy="435240"/>
          </a:xfrm>
          <a:prstGeom prst="rect">
            <a:avLst/>
          </a:prstGeom>
          <a:noFill/>
          <a:ln w="36720">
            <a:noFill/>
          </a:ln>
        </p:spPr>
        <p:txBody>
          <a:bodyPr lIns="108360" tIns="63360" rIns="108360" bIns="63360"/>
          <a:lstStyle/>
          <a:p>
            <a:r>
              <a:rPr lang="en-US" sz="1800" b="0" i="1" strike="noStrike" spc="-1">
                <a:solidFill>
                  <a:srgbClr val="9966CC"/>
                </a:solidFill>
                <a:uFill>
                  <a:solidFill>
                    <a:srgbClr val="FFFFFF"/>
                  </a:solidFill>
                </a:uFill>
                <a:latin typeface="Arial"/>
              </a:rPr>
              <a:t>y</a:t>
            </a:r>
            <a:r>
              <a:rPr lang="en-US" sz="1800" b="0" i="1" strike="noStrike" spc="-1" baseline="-33000">
                <a:solidFill>
                  <a:srgbClr val="9966CC"/>
                </a:solidFill>
                <a:uFill>
                  <a:solidFill>
                    <a:srgbClr val="FFFFFF"/>
                  </a:solidFill>
                </a:uFill>
                <a:latin typeface="Arial"/>
              </a:rPr>
              <a:t>r</a:t>
            </a:r>
            <a:endParaRPr lang="en-US" sz="1800" b="0" strike="noStrike" spc="-1">
              <a:solidFill>
                <a:srgbClr val="000000"/>
              </a:solidFill>
              <a:uFill>
                <a:solidFill>
                  <a:srgbClr val="FFFFFF"/>
                </a:solidFill>
              </a:uFill>
              <a:latin typeface="Arial"/>
            </a:endParaRPr>
          </a:p>
        </p:txBody>
      </p:sp>
      <p:pic>
        <p:nvPicPr>
          <p:cNvPr id="432" name="Picture 431"/>
          <p:cNvPicPr/>
          <p:nvPr/>
        </p:nvPicPr>
        <p:blipFill>
          <a:blip r:embed="rId5"/>
          <a:stretch/>
        </p:blipFill>
        <p:spPr>
          <a:xfrm>
            <a:off x="8046720" y="3837600"/>
            <a:ext cx="3657600" cy="2450520"/>
          </a:xfrm>
          <a:prstGeom prst="rect">
            <a:avLst/>
          </a:prstGeom>
          <a:ln>
            <a:noFill/>
          </a:ln>
        </p:spPr>
      </p:pic>
      <p:sp>
        <p:nvSpPr>
          <p:cNvPr id="433" name="TextShape 6"/>
          <p:cNvSpPr txBox="1"/>
          <p:nvPr/>
        </p:nvSpPr>
        <p:spPr>
          <a:xfrm>
            <a:off x="457200" y="548640"/>
            <a:ext cx="2743200" cy="596520"/>
          </a:xfrm>
          <a:prstGeom prst="rect">
            <a:avLst/>
          </a:prstGeom>
          <a:noFill/>
          <a:ln w="18360">
            <a:noFill/>
          </a:ln>
        </p:spPr>
        <p:txBody>
          <a:bodyPr lIns="90000" tIns="45000" rIns="90000" bIns="45000"/>
          <a:lstStyle/>
          <a:p>
            <a:r>
              <a:rPr lang="en-US" sz="1800" b="0" i="1" strike="noStrike" spc="-1">
                <a:solidFill>
                  <a:srgbClr val="000000"/>
                </a:solidFill>
                <a:uFill>
                  <a:solidFill>
                    <a:srgbClr val="FFFFFF"/>
                  </a:solidFill>
                </a:uFill>
                <a:latin typeface="Arial"/>
              </a:rPr>
              <a:t>Stratified sampling. </a:t>
            </a:r>
            <a:endParaRPr lang="en-US" sz="1800" b="0" strike="noStrike" spc="-1">
              <a:solidFill>
                <a:srgbClr val="000000"/>
              </a:solidFill>
              <a:uFill>
                <a:solidFill>
                  <a:srgbClr val="FFFFFF"/>
                </a:solidFill>
              </a:uFill>
              <a:latin typeface="Arial"/>
            </a:endParaRPr>
          </a:p>
          <a:p>
            <a:r>
              <a:rPr lang="en-US" sz="1800" b="0" i="1" strike="noStrike" spc="-1">
                <a:solidFill>
                  <a:srgbClr val="000000"/>
                </a:solidFill>
                <a:uFill>
                  <a:solidFill>
                    <a:srgbClr val="FFFFFF"/>
                  </a:solidFill>
                </a:uFill>
                <a:latin typeface="Arial"/>
              </a:rPr>
              <a:t>Quantifying the results.</a:t>
            </a:r>
            <a:endParaRPr lang="en-US" sz="1800" b="0" strike="noStrike" spc="-1">
              <a:solidFill>
                <a:srgbClr val="000000"/>
              </a:solidFill>
              <a:uFill>
                <a:solidFill>
                  <a:srgbClr val="FFFFFF"/>
                </a:solidFill>
              </a:uFill>
              <a:latin typeface="Arial"/>
            </a:endParaRPr>
          </a:p>
        </p:txBody>
      </p:sp>
      <p:sp>
        <p:nvSpPr>
          <p:cNvPr id="434" name="TextShape 7"/>
          <p:cNvSpPr txBox="1"/>
          <p:nvPr/>
        </p:nvSpPr>
        <p:spPr>
          <a:xfrm>
            <a:off x="8255000" y="932400"/>
            <a:ext cx="3357880" cy="548640"/>
          </a:xfrm>
          <a:prstGeom prst="rect">
            <a:avLst/>
          </a:prstGeom>
          <a:noFill/>
          <a:ln>
            <a:noFill/>
          </a:ln>
        </p:spPr>
        <p:txBody>
          <a:bodyPr lIns="90000" tIns="45000" rIns="90000" bIns="45000"/>
          <a:lstStyle/>
          <a:p>
            <a:r>
              <a:rPr lang="en-US" sz="1600" b="0" strike="noStrike" spc="-1" dirty="0">
                <a:solidFill>
                  <a:srgbClr val="000000"/>
                </a:solidFill>
                <a:uFill>
                  <a:solidFill>
                    <a:srgbClr val="FFFFFF"/>
                  </a:solidFill>
                </a:uFill>
                <a:latin typeface="Arial"/>
              </a:rPr>
              <a:t>Sub-sampling based on the 2</a:t>
            </a:r>
            <a:r>
              <a:rPr lang="en-US" sz="1600" b="0" strike="noStrike" spc="-1" baseline="101000" dirty="0">
                <a:solidFill>
                  <a:srgbClr val="000000"/>
                </a:solidFill>
                <a:uFill>
                  <a:solidFill>
                    <a:srgbClr val="FFFFFF"/>
                  </a:solidFill>
                </a:uFill>
                <a:latin typeface="Arial"/>
              </a:rPr>
              <a:t>nd</a:t>
            </a:r>
            <a:r>
              <a:rPr lang="en-US" sz="1600" b="0" strike="noStrike" spc="-1" dirty="0">
                <a:solidFill>
                  <a:srgbClr val="000000"/>
                </a:solidFill>
                <a:uFill>
                  <a:solidFill>
                    <a:srgbClr val="FFFFFF"/>
                  </a:solidFill>
                </a:uFill>
                <a:latin typeface="Arial"/>
              </a:rPr>
              <a:t> month of integration</a:t>
            </a:r>
          </a:p>
        </p:txBody>
      </p:sp>
      <mc:AlternateContent xmlns:mc="http://schemas.openxmlformats.org/markup-compatibility/2006" xmlns:a14="http://schemas.microsoft.com/office/drawing/2010/main">
        <mc:Choice Requires="a14">
          <p:sp>
            <p:nvSpPr>
              <p:cNvPr id="436" name="Formula 9"/>
              <p:cNvSpPr txBox="1"/>
              <p:nvPr/>
            </p:nvSpPr>
            <p:spPr>
              <a:xfrm>
                <a:off x="3937001" y="523485"/>
                <a:ext cx="1810440" cy="731520"/>
              </a:xfrm>
              <a:prstGeom prst="rect">
                <a:avLst/>
              </a:prstGeom>
            </p:spPr>
            <p:txBody>
              <a:bodyPr/>
              <a:lstStyle/>
              <a:p>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ℜ</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𝑉𝑎𝑟</m:t>
                          </m:r>
                          <m:d>
                            <m:dPr>
                              <m:ctrlPr>
                                <a:rPr i="1">
                                  <a:latin typeface="Cambria Math" panose="02040503050406030204" pitchFamily="18" charset="0"/>
                                </a:rPr>
                              </m:ctrlPr>
                            </m:dPr>
                            <m:e>
                              <m:bar>
                                <m:barPr>
                                  <m:pos m:val="top"/>
                                  <m:ctrlPr>
                                    <a:rPr i="1">
                                      <a:latin typeface="Cambria Math" panose="02040503050406030204" pitchFamily="18" charset="0"/>
                                    </a:rPr>
                                  </m:ctrlPr>
                                </m:barPr>
                                <m:e>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𝑠</m:t>
                                      </m:r>
                                    </m:sub>
                                  </m:sSub>
                                </m:e>
                              </m:bar>
                            </m:e>
                          </m:d>
                        </m:num>
                        <m:den>
                          <m:r>
                            <a:rPr>
                              <a:latin typeface="Cambria Math" panose="02040503050406030204" pitchFamily="18" charset="0"/>
                            </a:rPr>
                            <m:t>𝑉𝑎𝑟</m:t>
                          </m:r>
                          <m:d>
                            <m:dPr>
                              <m:ctrlPr>
                                <a:rPr i="1">
                                  <a:latin typeface="Cambria Math" panose="02040503050406030204" pitchFamily="18" charset="0"/>
                                </a:rPr>
                              </m:ctrlPr>
                            </m:dPr>
                            <m:e>
                              <m:bar>
                                <m:barPr>
                                  <m:pos m:val="top"/>
                                  <m:ctrlPr>
                                    <a:rPr i="1">
                                      <a:latin typeface="Cambria Math" panose="02040503050406030204" pitchFamily="18" charset="0"/>
                                    </a:rPr>
                                  </m:ctrlPr>
                                </m:barPr>
                                <m:e>
                                  <m:sSub>
                                    <m:sSubPr>
                                      <m:ctrlPr>
                                        <a:rPr i="1">
                                          <a:latin typeface="Cambria Math" panose="02040503050406030204" pitchFamily="18" charset="0"/>
                                        </a:rPr>
                                      </m:ctrlPr>
                                    </m:sSubPr>
                                    <m:e>
                                      <m:r>
                                        <a:rPr>
                                          <a:latin typeface="Cambria Math" panose="02040503050406030204" pitchFamily="18" charset="0"/>
                                        </a:rPr>
                                        <m:t>𝑦</m:t>
                                      </m:r>
                                    </m:e>
                                    <m:sub>
                                      <m:r>
                                        <a:rPr>
                                          <a:latin typeface="Cambria Math" panose="02040503050406030204" pitchFamily="18" charset="0"/>
                                        </a:rPr>
                                        <m:t>𝑟</m:t>
                                      </m:r>
                                    </m:sub>
                                  </m:sSub>
                                </m:e>
                              </m:bar>
                            </m:e>
                          </m:d>
                        </m:den>
                      </m:f>
                    </m:oMath>
                  </m:oMathPara>
                </a14:m>
                <a:endParaRPr dirty="0"/>
              </a:p>
            </p:txBody>
          </p:sp>
        </mc:Choice>
        <mc:Fallback xmlns="">
          <p:sp>
            <p:nvSpPr>
              <p:cNvPr id="436" name="Formula 9"/>
              <p:cNvSpPr txBox="1">
                <a:spLocks noRot="1" noChangeAspect="1" noMove="1" noResize="1" noEditPoints="1" noAdjustHandles="1" noChangeArrowheads="1" noChangeShapeType="1" noTextEdit="1"/>
              </p:cNvSpPr>
              <p:nvPr/>
            </p:nvSpPr>
            <p:spPr>
              <a:xfrm>
                <a:off x="3937001" y="523485"/>
                <a:ext cx="1810440" cy="731520"/>
              </a:xfrm>
              <a:prstGeom prst="rect">
                <a:avLst/>
              </a:prstGeom>
              <a:blipFill>
                <a:blip r:embed="rId6"/>
                <a:stretch>
                  <a:fillRect/>
                </a:stretch>
              </a:blipFill>
            </p:spPr>
            <p:txBody>
              <a:bodyPr/>
              <a:lstStyle/>
              <a:p>
                <a:r>
                  <a:rPr lang="en-US">
                    <a:noFill/>
                  </a:rPr>
                  <a:t> </a:t>
                </a:r>
              </a:p>
            </p:txBody>
          </p:sp>
        </mc:Fallback>
      </mc:AlternateContent>
      <p:sp>
        <p:nvSpPr>
          <p:cNvPr id="437" name="TextShape 10"/>
          <p:cNvSpPr txBox="1"/>
          <p:nvPr/>
        </p:nvSpPr>
        <p:spPr>
          <a:xfrm>
            <a:off x="457200" y="4155030"/>
            <a:ext cx="7398262" cy="2029870"/>
          </a:xfrm>
          <a:prstGeom prst="rect">
            <a:avLst/>
          </a:prstGeom>
          <a:noFill/>
          <a:ln>
            <a:noFill/>
          </a:ln>
        </p:spPr>
        <p:txBody>
          <a:bodyPr lIns="90000" tIns="45000" rIns="90000" bIns="45000"/>
          <a:lstStyle/>
          <a:p>
            <a:r>
              <a:rPr lang="en-US" b="0" strike="noStrike" spc="-1" dirty="0">
                <a:solidFill>
                  <a:srgbClr val="000000"/>
                </a:solidFill>
                <a:uFill>
                  <a:solidFill>
                    <a:srgbClr val="FFFFFF"/>
                  </a:solidFill>
                </a:uFill>
                <a:latin typeface="Arial"/>
              </a:rPr>
              <a:t>Performing the stratification very early in the forecasts emphasizes the variance structure of the initial perturbations, and those structures are not well maintained as the forecasts evolve beyond the first month. </a:t>
            </a:r>
          </a:p>
          <a:p>
            <a:endParaRPr lang="en-US" b="0" strike="noStrike" spc="-1" dirty="0">
              <a:solidFill>
                <a:srgbClr val="000000"/>
              </a:solidFill>
              <a:uFill>
                <a:solidFill>
                  <a:srgbClr val="FFFFFF"/>
                </a:solidFill>
              </a:uFill>
              <a:latin typeface="Arial"/>
            </a:endParaRPr>
          </a:p>
          <a:p>
            <a:r>
              <a:rPr lang="en-US" b="0" strike="noStrike" spc="-1" dirty="0">
                <a:solidFill>
                  <a:srgbClr val="000000"/>
                </a:solidFill>
                <a:uFill>
                  <a:solidFill>
                    <a:srgbClr val="FFFFFF"/>
                  </a:solidFill>
                </a:uFill>
                <a:latin typeface="Arial"/>
              </a:rPr>
              <a:t>By the second month the clusters are more likely to reflect the uncertainties associated with the underlying dynamical evolution of the climate system, which are maintained much longer into the forecast. </a:t>
            </a:r>
          </a:p>
        </p:txBody>
      </p:sp>
      <p:sp>
        <p:nvSpPr>
          <p:cNvPr id="438" name="TextShape 11"/>
          <p:cNvSpPr txBox="1"/>
          <p:nvPr/>
        </p:nvSpPr>
        <p:spPr>
          <a:xfrm>
            <a:off x="8487360" y="2086560"/>
            <a:ext cx="2194560" cy="343440"/>
          </a:xfrm>
          <a:prstGeom prst="rect">
            <a:avLst/>
          </a:prstGeom>
          <a:noFill/>
          <a:ln>
            <a:noFill/>
          </a:ln>
        </p:spPr>
        <p:txBody>
          <a:bodyPr lIns="90000" tIns="45000" rIns="90000" bIns="45000"/>
          <a:lstStyle/>
          <a:p>
            <a:r>
              <a:rPr lang="en-US" sz="1400" b="0" i="1" strike="noStrike" spc="-1">
                <a:solidFill>
                  <a:srgbClr val="000000"/>
                </a:solidFill>
                <a:uFill>
                  <a:solidFill>
                    <a:srgbClr val="FFFFFF"/>
                  </a:solidFill>
                </a:uFill>
                <a:latin typeface="Arial"/>
              </a:rPr>
              <a:t>Stratified sample mean</a:t>
            </a:r>
            <a:endParaRPr lang="en-US" sz="1400" b="0" strike="noStrike" spc="-1">
              <a:solidFill>
                <a:srgbClr val="000000"/>
              </a:solidFill>
              <a:uFill>
                <a:solidFill>
                  <a:srgbClr val="FFFFFF"/>
                </a:solidFill>
              </a:uFill>
              <a:latin typeface="Arial"/>
            </a:endParaRPr>
          </a:p>
        </p:txBody>
      </p:sp>
      <p:pic>
        <p:nvPicPr>
          <p:cNvPr id="3" name="Picture 2">
            <a:extLst>
              <a:ext uri="{FF2B5EF4-FFF2-40B4-BE49-F238E27FC236}">
                <a16:creationId xmlns:a16="http://schemas.microsoft.com/office/drawing/2014/main" id="{1BBB70AB-9224-CB4B-A1B8-CB45B8B399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981" y="1364850"/>
            <a:ext cx="4114800" cy="2745900"/>
          </a:xfrm>
          <a:prstGeom prst="rect">
            <a:avLst/>
          </a:prstGeom>
        </p:spPr>
      </p:pic>
      <p:sp>
        <p:nvSpPr>
          <p:cNvPr id="14" name="Oval 13">
            <a:extLst>
              <a:ext uri="{FF2B5EF4-FFF2-40B4-BE49-F238E27FC236}">
                <a16:creationId xmlns:a16="http://schemas.microsoft.com/office/drawing/2014/main" id="{99742AA6-8BDA-484A-97BC-C76E01FE1373}"/>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TextBox 161">
            <a:extLst>
              <a:ext uri="{FF2B5EF4-FFF2-40B4-BE49-F238E27FC236}">
                <a16:creationId xmlns:a16="http://schemas.microsoft.com/office/drawing/2014/main" id="{A9BD7BCC-C3A1-294F-8B0A-5120FD77B6EF}"/>
              </a:ext>
            </a:extLst>
          </p:cNvPr>
          <p:cNvSpPr txBox="1"/>
          <p:nvPr/>
        </p:nvSpPr>
        <p:spPr>
          <a:xfrm>
            <a:off x="767520" y="5497148"/>
            <a:ext cx="10776780" cy="1015663"/>
          </a:xfrm>
          <a:prstGeom prst="rect">
            <a:avLst/>
          </a:prstGeom>
          <a:noFill/>
        </p:spPr>
        <p:txBody>
          <a:bodyPr wrap="square" rtlCol="0">
            <a:spAutoFit/>
          </a:bodyPr>
          <a:lstStyle/>
          <a:p>
            <a:r>
              <a:rPr lang="en-US" sz="1400" dirty="0"/>
              <a:t>Schubert Siegfried, Anna </a:t>
            </a:r>
            <a:r>
              <a:rPr lang="en-US" sz="1400" dirty="0" err="1"/>
              <a:t>Borovikov</a:t>
            </a:r>
            <a:r>
              <a:rPr lang="en-US" sz="1400" dirty="0"/>
              <a:t>, Young-Kwon Lim, and Andrea </a:t>
            </a:r>
            <a:r>
              <a:rPr lang="en-US" sz="1400" dirty="0" err="1"/>
              <a:t>Molod</a:t>
            </a:r>
            <a:r>
              <a:rPr lang="en-US" sz="1400" dirty="0"/>
              <a:t>, 2019. </a:t>
            </a:r>
            <a:r>
              <a:rPr lang="en-US" sz="1400" b="1" dirty="0"/>
              <a:t>Ensemble Generation Strategies Employed in the GMAO GEOS-S2S Forecast System</a:t>
            </a:r>
            <a:r>
              <a:rPr lang="en-US" sz="1400" dirty="0"/>
              <a:t>. </a:t>
            </a:r>
            <a:r>
              <a:rPr lang="en-US" sz="1400" i="1" dirty="0"/>
              <a:t>NASA Technical Report Series on Global Modeling and Data Assimilation, NASA/TM-2019-104606</a:t>
            </a:r>
            <a:r>
              <a:rPr lang="en-US" sz="1400" dirty="0"/>
              <a:t>, Vol. </a:t>
            </a:r>
            <a:r>
              <a:rPr lang="en-US" sz="1400" b="1" dirty="0"/>
              <a:t>53</a:t>
            </a:r>
            <a:r>
              <a:rPr lang="en-US" sz="1400" dirty="0"/>
              <a:t>, 75 pp.</a:t>
            </a:r>
            <a:endParaRPr lang="en-US" sz="1400" spc="-1" dirty="0">
              <a:solidFill>
                <a:srgbClr val="000000"/>
              </a:solidFill>
              <a:uFill>
                <a:solidFill>
                  <a:srgbClr val="FFFFFF"/>
                </a:solidFill>
              </a:uFill>
            </a:endParaRPr>
          </a:p>
          <a:p>
            <a:endParaRPr lang="en-US" dirty="0"/>
          </a:p>
        </p:txBody>
      </p:sp>
      <p:sp>
        <p:nvSpPr>
          <p:cNvPr id="163" name="TextShape 2">
            <a:extLst>
              <a:ext uri="{FF2B5EF4-FFF2-40B4-BE49-F238E27FC236}">
                <a16:creationId xmlns:a16="http://schemas.microsoft.com/office/drawing/2014/main" id="{F7EAC179-0EE7-4448-A4DC-849BDAEEDB37}"/>
              </a:ext>
            </a:extLst>
          </p:cNvPr>
          <p:cNvSpPr txBox="1"/>
          <p:nvPr/>
        </p:nvSpPr>
        <p:spPr>
          <a:xfrm>
            <a:off x="767520" y="476640"/>
            <a:ext cx="3951360" cy="34344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Final ensemble design.</a:t>
            </a:r>
            <a:endParaRPr lang="en-US" sz="1800" b="0" strike="noStrike" spc="-1" dirty="0">
              <a:solidFill>
                <a:srgbClr val="000000"/>
              </a:solidFill>
              <a:uFill>
                <a:solidFill>
                  <a:srgbClr val="FFFFFF"/>
                </a:solidFill>
              </a:uFill>
              <a:latin typeface="Arial"/>
            </a:endParaRPr>
          </a:p>
        </p:txBody>
      </p:sp>
      <p:sp>
        <p:nvSpPr>
          <p:cNvPr id="6" name="Rectangle 5">
            <a:extLst>
              <a:ext uri="{FF2B5EF4-FFF2-40B4-BE49-F238E27FC236}">
                <a16:creationId xmlns:a16="http://schemas.microsoft.com/office/drawing/2014/main" id="{8D52A73D-833C-FE40-800D-9A28C24E9B6A}"/>
              </a:ext>
            </a:extLst>
          </p:cNvPr>
          <p:cNvSpPr/>
          <p:nvPr/>
        </p:nvSpPr>
        <p:spPr>
          <a:xfrm>
            <a:off x="758317" y="3733694"/>
            <a:ext cx="3265630" cy="1200329"/>
          </a:xfrm>
          <a:prstGeom prst="rect">
            <a:avLst/>
          </a:prstGeom>
        </p:spPr>
        <p:txBody>
          <a:bodyPr wrap="square">
            <a:spAutoFit/>
          </a:bodyPr>
          <a:lstStyle/>
          <a:p>
            <a:r>
              <a:rPr lang="en-US" spc="-1" dirty="0">
                <a:solidFill>
                  <a:srgbClr val="000000"/>
                </a:solidFill>
                <a:uFill>
                  <a:solidFill>
                    <a:srgbClr val="FFFFFF"/>
                  </a:solidFill>
                </a:uFill>
              </a:rPr>
              <a:t>This strategy is implemented in GEOS-S2S-3. Production of coupled reanalysis and forecasts starts soon.</a:t>
            </a:r>
          </a:p>
        </p:txBody>
      </p:sp>
      <p:grpSp>
        <p:nvGrpSpPr>
          <p:cNvPr id="5" name="Group 4">
            <a:extLst>
              <a:ext uri="{FF2B5EF4-FFF2-40B4-BE49-F238E27FC236}">
                <a16:creationId xmlns:a16="http://schemas.microsoft.com/office/drawing/2014/main" id="{8B1A8821-1D0D-D744-80A6-B291A614E26D}"/>
              </a:ext>
            </a:extLst>
          </p:cNvPr>
          <p:cNvGrpSpPr/>
          <p:nvPr/>
        </p:nvGrpSpPr>
        <p:grpSpPr>
          <a:xfrm>
            <a:off x="1193310" y="947446"/>
            <a:ext cx="10234131" cy="4293594"/>
            <a:chOff x="1193310" y="947446"/>
            <a:chExt cx="10234131" cy="4293594"/>
          </a:xfrm>
        </p:grpSpPr>
        <p:sp>
          <p:nvSpPr>
            <p:cNvPr id="53" name="Line 3">
              <a:extLst>
                <a:ext uri="{FF2B5EF4-FFF2-40B4-BE49-F238E27FC236}">
                  <a16:creationId xmlns:a16="http://schemas.microsoft.com/office/drawing/2014/main" id="{4D6EF6B1-92DE-F346-936D-12EF424F76D1}"/>
                </a:ext>
              </a:extLst>
            </p:cNvPr>
            <p:cNvSpPr/>
            <p:nvPr/>
          </p:nvSpPr>
          <p:spPr>
            <a:xfrm>
              <a:off x="3315870" y="1468006"/>
              <a:ext cx="6140160" cy="11520"/>
            </a:xfrm>
            <a:prstGeom prst="line">
              <a:avLst/>
            </a:prstGeom>
            <a:ln w="36720">
              <a:solidFill>
                <a:srgbClr val="FF8D00"/>
              </a:solidFill>
              <a:round/>
            </a:ln>
          </p:spPr>
          <p:style>
            <a:lnRef idx="0">
              <a:scrgbClr r="0" g="0" b="0"/>
            </a:lnRef>
            <a:fillRef idx="0">
              <a:scrgbClr r="0" g="0" b="0"/>
            </a:fillRef>
            <a:effectRef idx="0">
              <a:scrgbClr r="0" g="0" b="0"/>
            </a:effectRef>
            <a:fontRef idx="minor"/>
          </p:style>
        </p:sp>
        <p:sp>
          <p:nvSpPr>
            <p:cNvPr id="54" name="Line 4">
              <a:extLst>
                <a:ext uri="{FF2B5EF4-FFF2-40B4-BE49-F238E27FC236}">
                  <a16:creationId xmlns:a16="http://schemas.microsoft.com/office/drawing/2014/main" id="{BC640D52-1096-174B-B5EF-5139AD2E50CC}"/>
                </a:ext>
              </a:extLst>
            </p:cNvPr>
            <p:cNvSpPr/>
            <p:nvPr/>
          </p:nvSpPr>
          <p:spPr>
            <a:xfrm>
              <a:off x="8779950" y="947446"/>
              <a:ext cx="0" cy="750960"/>
            </a:xfrm>
            <a:prstGeom prst="line">
              <a:avLst/>
            </a:prstGeom>
            <a:ln w="18360">
              <a:solidFill>
                <a:srgbClr val="FF8D00"/>
              </a:solidFill>
              <a:round/>
            </a:ln>
          </p:spPr>
          <p:style>
            <a:lnRef idx="0">
              <a:scrgbClr r="0" g="0" b="0"/>
            </a:lnRef>
            <a:fillRef idx="0">
              <a:scrgbClr r="0" g="0" b="0"/>
            </a:fillRef>
            <a:effectRef idx="0">
              <a:scrgbClr r="0" g="0" b="0"/>
            </a:effectRef>
            <a:fontRef idx="minor"/>
          </p:style>
        </p:sp>
        <p:sp>
          <p:nvSpPr>
            <p:cNvPr id="55" name="Line 5">
              <a:extLst>
                <a:ext uri="{FF2B5EF4-FFF2-40B4-BE49-F238E27FC236}">
                  <a16:creationId xmlns:a16="http://schemas.microsoft.com/office/drawing/2014/main" id="{4388A614-F2CD-B440-9843-56643ED0B1C2}"/>
                </a:ext>
              </a:extLst>
            </p:cNvPr>
            <p:cNvSpPr/>
            <p:nvPr/>
          </p:nvSpPr>
          <p:spPr>
            <a:xfrm>
              <a:off x="4166190" y="947446"/>
              <a:ext cx="0" cy="742320"/>
            </a:xfrm>
            <a:prstGeom prst="line">
              <a:avLst/>
            </a:prstGeom>
            <a:ln w="18360">
              <a:solidFill>
                <a:srgbClr val="FF8D00"/>
              </a:solidFill>
              <a:round/>
            </a:ln>
          </p:spPr>
          <p:style>
            <a:lnRef idx="0">
              <a:scrgbClr r="0" g="0" b="0"/>
            </a:lnRef>
            <a:fillRef idx="0">
              <a:scrgbClr r="0" g="0" b="0"/>
            </a:fillRef>
            <a:effectRef idx="0">
              <a:scrgbClr r="0" g="0" b="0"/>
            </a:effectRef>
            <a:fontRef idx="minor"/>
          </p:style>
        </p:sp>
        <p:sp>
          <p:nvSpPr>
            <p:cNvPr id="56" name="Line 6">
              <a:extLst>
                <a:ext uri="{FF2B5EF4-FFF2-40B4-BE49-F238E27FC236}">
                  <a16:creationId xmlns:a16="http://schemas.microsoft.com/office/drawing/2014/main" id="{8E501592-024F-C848-A191-B05AA08E4B5D}"/>
                </a:ext>
              </a:extLst>
            </p:cNvPr>
            <p:cNvSpPr/>
            <p:nvPr/>
          </p:nvSpPr>
          <p:spPr>
            <a:xfrm flipH="1">
              <a:off x="2675790" y="1452166"/>
              <a:ext cx="548640" cy="0"/>
            </a:xfrm>
            <a:prstGeom prst="line">
              <a:avLst/>
            </a:prstGeom>
            <a:ln w="36720">
              <a:solidFill>
                <a:srgbClr val="FF8D00"/>
              </a:solidFill>
              <a:custDash>
                <a:ds d="100000" sp="100000"/>
              </a:custDash>
              <a:round/>
            </a:ln>
          </p:spPr>
          <p:style>
            <a:lnRef idx="0">
              <a:scrgbClr r="0" g="0" b="0"/>
            </a:lnRef>
            <a:fillRef idx="0">
              <a:scrgbClr r="0" g="0" b="0"/>
            </a:fillRef>
            <a:effectRef idx="0">
              <a:scrgbClr r="0" g="0" b="0"/>
            </a:effectRef>
            <a:fontRef idx="minor"/>
          </p:style>
        </p:sp>
        <p:sp>
          <p:nvSpPr>
            <p:cNvPr id="57" name="TextShape 7">
              <a:extLst>
                <a:ext uri="{FF2B5EF4-FFF2-40B4-BE49-F238E27FC236}">
                  <a16:creationId xmlns:a16="http://schemas.microsoft.com/office/drawing/2014/main" id="{BF8F17EE-F1E0-2447-AA6D-D4580C6ED66B}"/>
                </a:ext>
              </a:extLst>
            </p:cNvPr>
            <p:cNvSpPr txBox="1"/>
            <p:nvPr/>
          </p:nvSpPr>
          <p:spPr>
            <a:xfrm>
              <a:off x="5465429" y="1029519"/>
              <a:ext cx="2130139" cy="344154"/>
            </a:xfrm>
            <a:prstGeom prst="rect">
              <a:avLst/>
            </a:prstGeom>
            <a:noFill/>
            <a:ln>
              <a:noFill/>
            </a:ln>
          </p:spPr>
          <p:txBody>
            <a:bodyPr lIns="90000" tIns="45000" rIns="90000" bIns="45000"/>
            <a:lstStyle/>
            <a:p>
              <a:r>
                <a:rPr lang="en-US" sz="1400" b="0" i="1" strike="noStrike" spc="-1" dirty="0">
                  <a:solidFill>
                    <a:srgbClr val="FF8D00"/>
                  </a:solidFill>
                  <a:uFill>
                    <a:solidFill>
                      <a:srgbClr val="FFFFFF"/>
                    </a:solidFill>
                  </a:uFill>
                  <a:latin typeface="Arial"/>
                </a:rPr>
                <a:t>a typical forecast month</a:t>
              </a:r>
              <a:endParaRPr lang="en-US" sz="1400" b="0" strike="noStrike" spc="-1" dirty="0">
                <a:solidFill>
                  <a:srgbClr val="000000"/>
                </a:solidFill>
                <a:uFill>
                  <a:solidFill>
                    <a:srgbClr val="FFFFFF"/>
                  </a:solidFill>
                </a:uFill>
                <a:latin typeface="Arial"/>
              </a:endParaRPr>
            </a:p>
          </p:txBody>
        </p:sp>
        <p:sp>
          <p:nvSpPr>
            <p:cNvPr id="58" name="Line 8">
              <a:extLst>
                <a:ext uri="{FF2B5EF4-FFF2-40B4-BE49-F238E27FC236}">
                  <a16:creationId xmlns:a16="http://schemas.microsoft.com/office/drawing/2014/main" id="{7719706F-B041-104B-87EF-2EA5A9CC0D9B}"/>
                </a:ext>
              </a:extLst>
            </p:cNvPr>
            <p:cNvSpPr/>
            <p:nvPr/>
          </p:nvSpPr>
          <p:spPr>
            <a:xfrm flipH="1">
              <a:off x="4186710" y="1196566"/>
              <a:ext cx="1314720" cy="0"/>
            </a:xfrm>
            <a:prstGeom prst="line">
              <a:avLst/>
            </a:prstGeom>
            <a:ln w="18360">
              <a:solidFill>
                <a:srgbClr val="FF8D00"/>
              </a:solidFill>
              <a:round/>
              <a:tailEnd type="stealth" w="med" len="med"/>
            </a:ln>
          </p:spPr>
          <p:style>
            <a:lnRef idx="0">
              <a:scrgbClr r="0" g="0" b="0"/>
            </a:lnRef>
            <a:fillRef idx="0">
              <a:scrgbClr r="0" g="0" b="0"/>
            </a:fillRef>
            <a:effectRef idx="0">
              <a:scrgbClr r="0" g="0" b="0"/>
            </a:effectRef>
            <a:fontRef idx="minor"/>
          </p:style>
        </p:sp>
        <p:sp>
          <p:nvSpPr>
            <p:cNvPr id="59" name="Line 9">
              <a:extLst>
                <a:ext uri="{FF2B5EF4-FFF2-40B4-BE49-F238E27FC236}">
                  <a16:creationId xmlns:a16="http://schemas.microsoft.com/office/drawing/2014/main" id="{1A1E1A89-836F-4449-8784-BD387E8A8936}"/>
                </a:ext>
              </a:extLst>
            </p:cNvPr>
            <p:cNvSpPr/>
            <p:nvPr/>
          </p:nvSpPr>
          <p:spPr>
            <a:xfrm>
              <a:off x="7498350" y="1204486"/>
              <a:ext cx="1226160" cy="6480"/>
            </a:xfrm>
            <a:prstGeom prst="line">
              <a:avLst/>
            </a:prstGeom>
            <a:ln w="18360">
              <a:solidFill>
                <a:srgbClr val="FF8D00"/>
              </a:solidFill>
              <a:round/>
              <a:tailEnd type="stealth" w="med" len="med"/>
            </a:ln>
          </p:spPr>
          <p:style>
            <a:lnRef idx="0">
              <a:scrgbClr r="0" g="0" b="0"/>
            </a:lnRef>
            <a:fillRef idx="0">
              <a:scrgbClr r="0" g="0" b="0"/>
            </a:fillRef>
            <a:effectRef idx="0">
              <a:scrgbClr r="0" g="0" b="0"/>
            </a:effectRef>
            <a:fontRef idx="minor"/>
          </p:style>
        </p:sp>
        <p:sp>
          <p:nvSpPr>
            <p:cNvPr id="60" name="TextShape 10">
              <a:extLst>
                <a:ext uri="{FF2B5EF4-FFF2-40B4-BE49-F238E27FC236}">
                  <a16:creationId xmlns:a16="http://schemas.microsoft.com/office/drawing/2014/main" id="{7ACACF14-E92A-CE4B-A344-B12962B1652C}"/>
                </a:ext>
              </a:extLst>
            </p:cNvPr>
            <p:cNvSpPr txBox="1"/>
            <p:nvPr/>
          </p:nvSpPr>
          <p:spPr>
            <a:xfrm>
              <a:off x="1193310" y="1287286"/>
              <a:ext cx="820080" cy="355680"/>
            </a:xfrm>
            <a:prstGeom prst="rect">
              <a:avLst/>
            </a:prstGeom>
            <a:noFill/>
            <a:ln>
              <a:noFill/>
            </a:ln>
          </p:spPr>
          <p:txBody>
            <a:bodyPr lIns="90000" tIns="45000" rIns="90000" bIns="45000"/>
            <a:lstStyle/>
            <a:p>
              <a:r>
                <a:rPr lang="en-US" spc="-1" dirty="0">
                  <a:solidFill>
                    <a:srgbClr val="FF8D00"/>
                  </a:solidFill>
                  <a:uFill>
                    <a:solidFill>
                      <a:srgbClr val="FFFFFF"/>
                    </a:solidFill>
                  </a:uFill>
                  <a:latin typeface="DejaVu Sans"/>
                </a:rPr>
                <a:t>1982</a:t>
              </a:r>
              <a:endParaRPr lang="en-US" sz="1800" b="0" strike="noStrike" spc="-1" dirty="0">
                <a:solidFill>
                  <a:srgbClr val="000000"/>
                </a:solidFill>
                <a:uFill>
                  <a:solidFill>
                    <a:srgbClr val="FFFFFF"/>
                  </a:solidFill>
                </a:uFill>
                <a:latin typeface="Arial"/>
              </a:endParaRPr>
            </a:p>
          </p:txBody>
        </p:sp>
        <p:sp>
          <p:nvSpPr>
            <p:cNvPr id="61" name="Line 11">
              <a:extLst>
                <a:ext uri="{FF2B5EF4-FFF2-40B4-BE49-F238E27FC236}">
                  <a16:creationId xmlns:a16="http://schemas.microsoft.com/office/drawing/2014/main" id="{BF82374E-5C36-CC4E-B60A-24AD5401866D}"/>
                </a:ext>
              </a:extLst>
            </p:cNvPr>
            <p:cNvSpPr/>
            <p:nvPr/>
          </p:nvSpPr>
          <p:spPr>
            <a:xfrm>
              <a:off x="1905390" y="1470166"/>
              <a:ext cx="692640" cy="0"/>
            </a:xfrm>
            <a:prstGeom prst="line">
              <a:avLst/>
            </a:prstGeom>
            <a:ln w="36720">
              <a:solidFill>
                <a:srgbClr val="FF8D00"/>
              </a:solidFill>
              <a:round/>
              <a:headEnd type="oval" w="lg" len="sm"/>
            </a:ln>
          </p:spPr>
          <p:style>
            <a:lnRef idx="0">
              <a:scrgbClr r="0" g="0" b="0"/>
            </a:lnRef>
            <a:fillRef idx="0">
              <a:scrgbClr r="0" g="0" b="0"/>
            </a:fillRef>
            <a:effectRef idx="0">
              <a:scrgbClr r="0" g="0" b="0"/>
            </a:effectRef>
            <a:fontRef idx="minor"/>
          </p:style>
        </p:sp>
        <p:sp>
          <p:nvSpPr>
            <p:cNvPr id="62" name="TextShape 12">
              <a:extLst>
                <a:ext uri="{FF2B5EF4-FFF2-40B4-BE49-F238E27FC236}">
                  <a16:creationId xmlns:a16="http://schemas.microsoft.com/office/drawing/2014/main" id="{D3DD6F71-09BF-FC42-940B-08DDD5D4E512}"/>
                </a:ext>
              </a:extLst>
            </p:cNvPr>
            <p:cNvSpPr txBox="1"/>
            <p:nvPr/>
          </p:nvSpPr>
          <p:spPr>
            <a:xfrm>
              <a:off x="2114970" y="1223614"/>
              <a:ext cx="1878059" cy="411992"/>
            </a:xfrm>
            <a:prstGeom prst="rect">
              <a:avLst/>
            </a:prstGeom>
            <a:noFill/>
            <a:ln>
              <a:noFill/>
            </a:ln>
          </p:spPr>
          <p:txBody>
            <a:bodyPr lIns="90000" tIns="45000" rIns="90000" bIns="45000"/>
            <a:lstStyle/>
            <a:p>
              <a:r>
                <a:rPr lang="en-US" sz="1200" spc="-1" dirty="0">
                  <a:solidFill>
                    <a:srgbClr val="FF8D00"/>
                  </a:solidFill>
                  <a:uFill>
                    <a:solidFill>
                      <a:srgbClr val="FFFFFF"/>
                    </a:solidFill>
                  </a:uFill>
                </a:rPr>
                <a:t>MERRA2-OCEAN-S2S</a:t>
              </a:r>
              <a:r>
                <a:rPr lang="en-US" sz="1200" spc="-1" dirty="0">
                  <a:solidFill>
                    <a:srgbClr val="FF8D00"/>
                  </a:solidFill>
                  <a:uFill>
                    <a:solidFill>
                      <a:srgbClr val="FFFFFF"/>
                    </a:solidFill>
                  </a:uFill>
                  <a:latin typeface="Arial"/>
                </a:rPr>
                <a:t>-</a:t>
              </a:r>
              <a:r>
                <a:rPr lang="en-US" sz="1200" b="0" strike="noStrike" spc="-1" dirty="0">
                  <a:solidFill>
                    <a:srgbClr val="FF8D00"/>
                  </a:solidFill>
                  <a:uFill>
                    <a:solidFill>
                      <a:srgbClr val="FFFFFF"/>
                    </a:solidFill>
                  </a:uFill>
                  <a:latin typeface="Arial"/>
                </a:rPr>
                <a:t>3</a:t>
              </a:r>
              <a:endParaRPr lang="en-US" sz="1200" spc="-1" dirty="0">
                <a:solidFill>
                  <a:srgbClr val="FF8D00"/>
                </a:solidFill>
                <a:uFill>
                  <a:solidFill>
                    <a:srgbClr val="FFFFFF"/>
                  </a:solidFill>
                </a:uFill>
                <a:latin typeface="Arial"/>
              </a:endParaRPr>
            </a:p>
          </p:txBody>
        </p:sp>
        <p:sp>
          <p:nvSpPr>
            <p:cNvPr id="63" name="TextShape 13">
              <a:extLst>
                <a:ext uri="{FF2B5EF4-FFF2-40B4-BE49-F238E27FC236}">
                  <a16:creationId xmlns:a16="http://schemas.microsoft.com/office/drawing/2014/main" id="{55269ECC-5025-F94D-8FE4-B3A12F3AA80C}"/>
                </a:ext>
              </a:extLst>
            </p:cNvPr>
            <p:cNvSpPr txBox="1"/>
            <p:nvPr/>
          </p:nvSpPr>
          <p:spPr>
            <a:xfrm>
              <a:off x="10478429" y="1235134"/>
              <a:ext cx="949012" cy="454632"/>
            </a:xfrm>
            <a:prstGeom prst="rect">
              <a:avLst/>
            </a:prstGeom>
            <a:noFill/>
            <a:ln>
              <a:noFill/>
            </a:ln>
          </p:spPr>
          <p:txBody>
            <a:bodyPr lIns="90000" tIns="45000" rIns="90000" bIns="45000"/>
            <a:lstStyle/>
            <a:p>
              <a:r>
                <a:rPr lang="en-US" sz="1400" b="0" strike="noStrike" spc="-1" dirty="0">
                  <a:solidFill>
                    <a:srgbClr val="FF8D00"/>
                  </a:solidFill>
                  <a:uFill>
                    <a:solidFill>
                      <a:srgbClr val="FFFFFF"/>
                    </a:solidFill>
                  </a:uFill>
                  <a:latin typeface="Arial"/>
                </a:rPr>
                <a:t>future</a:t>
              </a:r>
            </a:p>
            <a:p>
              <a:r>
                <a:rPr lang="en-US" sz="1400" spc="-1" dirty="0">
                  <a:solidFill>
                    <a:srgbClr val="FF8D00"/>
                  </a:solidFill>
                  <a:uFill>
                    <a:solidFill>
                      <a:srgbClr val="FFFFFF"/>
                    </a:solidFill>
                  </a:uFill>
                </a:rPr>
                <a:t>(analysis)</a:t>
              </a:r>
              <a:endParaRPr lang="en-US" sz="1400" spc="-1" dirty="0">
                <a:solidFill>
                  <a:srgbClr val="000000"/>
                </a:solidFill>
                <a:uFill>
                  <a:solidFill>
                    <a:srgbClr val="FFFFFF"/>
                  </a:solidFill>
                </a:uFill>
              </a:endParaRPr>
            </a:p>
            <a:p>
              <a:endParaRPr lang="en-US" sz="1200" b="0" strike="noStrike" spc="-1" dirty="0">
                <a:solidFill>
                  <a:srgbClr val="000000"/>
                </a:solidFill>
                <a:uFill>
                  <a:solidFill>
                    <a:srgbClr val="FFFFFF"/>
                  </a:solidFill>
                </a:uFill>
                <a:latin typeface="Arial"/>
              </a:endParaRPr>
            </a:p>
          </p:txBody>
        </p:sp>
        <p:sp>
          <p:nvSpPr>
            <p:cNvPr id="64" name="Line 14">
              <a:extLst>
                <a:ext uri="{FF2B5EF4-FFF2-40B4-BE49-F238E27FC236}">
                  <a16:creationId xmlns:a16="http://schemas.microsoft.com/office/drawing/2014/main" id="{D6A78341-0E23-A349-B479-AB2903717541}"/>
                </a:ext>
              </a:extLst>
            </p:cNvPr>
            <p:cNvSpPr/>
            <p:nvPr/>
          </p:nvSpPr>
          <p:spPr>
            <a:xfrm flipH="1">
              <a:off x="9511470" y="1468006"/>
              <a:ext cx="548640" cy="0"/>
            </a:xfrm>
            <a:prstGeom prst="line">
              <a:avLst/>
            </a:prstGeom>
            <a:ln w="36720">
              <a:solidFill>
                <a:srgbClr val="FF8D00"/>
              </a:solidFill>
              <a:custDash>
                <a:ds d="100000" sp="100000"/>
              </a:custDash>
              <a:round/>
            </a:ln>
          </p:spPr>
          <p:style>
            <a:lnRef idx="0">
              <a:scrgbClr r="0" g="0" b="0"/>
            </a:lnRef>
            <a:fillRef idx="0">
              <a:scrgbClr r="0" g="0" b="0"/>
            </a:fillRef>
            <a:effectRef idx="0">
              <a:scrgbClr r="0" g="0" b="0"/>
            </a:effectRef>
            <a:fontRef idx="minor"/>
          </p:style>
        </p:sp>
        <p:sp>
          <p:nvSpPr>
            <p:cNvPr id="65" name="Line 15">
              <a:extLst>
                <a:ext uri="{FF2B5EF4-FFF2-40B4-BE49-F238E27FC236}">
                  <a16:creationId xmlns:a16="http://schemas.microsoft.com/office/drawing/2014/main" id="{DC0129F9-48CC-BF4E-8E4B-26DE687F5ABB}"/>
                </a:ext>
              </a:extLst>
            </p:cNvPr>
            <p:cNvSpPr/>
            <p:nvPr/>
          </p:nvSpPr>
          <p:spPr>
            <a:xfrm>
              <a:off x="10060110" y="1468006"/>
              <a:ext cx="487440" cy="0"/>
            </a:xfrm>
            <a:prstGeom prst="line">
              <a:avLst/>
            </a:prstGeom>
            <a:ln w="36720">
              <a:solidFill>
                <a:srgbClr val="FF8D00"/>
              </a:solidFill>
              <a:round/>
              <a:tailEnd type="stealth" w="med" len="med"/>
            </a:ln>
          </p:spPr>
          <p:style>
            <a:lnRef idx="0">
              <a:scrgbClr r="0" g="0" b="0"/>
            </a:lnRef>
            <a:fillRef idx="0">
              <a:scrgbClr r="0" g="0" b="0"/>
            </a:fillRef>
            <a:effectRef idx="0">
              <a:scrgbClr r="0" g="0" b="0"/>
            </a:effectRef>
            <a:fontRef idx="minor"/>
          </p:style>
        </p:sp>
        <p:sp>
          <p:nvSpPr>
            <p:cNvPr id="67" name="TextShape 17">
              <a:extLst>
                <a:ext uri="{FF2B5EF4-FFF2-40B4-BE49-F238E27FC236}">
                  <a16:creationId xmlns:a16="http://schemas.microsoft.com/office/drawing/2014/main" id="{8FED970A-3B17-484F-8B48-A10FE7836D6B}"/>
                </a:ext>
              </a:extLst>
            </p:cNvPr>
            <p:cNvSpPr txBox="1"/>
            <p:nvPr/>
          </p:nvSpPr>
          <p:spPr>
            <a:xfrm>
              <a:off x="1801170" y="1876306"/>
              <a:ext cx="1401886" cy="252271"/>
            </a:xfrm>
            <a:prstGeom prst="rect">
              <a:avLst/>
            </a:prstGeom>
            <a:noFill/>
            <a:ln>
              <a:noFill/>
            </a:ln>
          </p:spPr>
          <p:txBody>
            <a:bodyPr lIns="90000" tIns="45000" rIns="90000" bIns="45000"/>
            <a:lstStyle/>
            <a:p>
              <a:r>
                <a:rPr lang="en-US" sz="1400" b="0" i="1" strike="noStrike" spc="-1" dirty="0">
                  <a:solidFill>
                    <a:srgbClr val="000000"/>
                  </a:solidFill>
                  <a:uFill>
                    <a:solidFill>
                      <a:srgbClr val="FFFFFF"/>
                    </a:solidFill>
                  </a:uFill>
                  <a:latin typeface="Arial"/>
                </a:rPr>
                <a:t>- unperturbed</a:t>
              </a:r>
              <a:endParaRPr lang="en-US" sz="1400" b="0" strike="noStrike" spc="-1" dirty="0">
                <a:solidFill>
                  <a:srgbClr val="000000"/>
                </a:solidFill>
                <a:uFill>
                  <a:solidFill>
                    <a:srgbClr val="FFFFFF"/>
                  </a:solidFill>
                </a:uFill>
                <a:latin typeface="Arial"/>
              </a:endParaRPr>
            </a:p>
          </p:txBody>
        </p:sp>
        <p:sp>
          <p:nvSpPr>
            <p:cNvPr id="68" name="TextShape 19">
              <a:extLst>
                <a:ext uri="{FF2B5EF4-FFF2-40B4-BE49-F238E27FC236}">
                  <a16:creationId xmlns:a16="http://schemas.microsoft.com/office/drawing/2014/main" id="{1C41DF7E-ACEE-3F48-B594-86A0225F0C91}"/>
                </a:ext>
              </a:extLst>
            </p:cNvPr>
            <p:cNvSpPr txBox="1"/>
            <p:nvPr/>
          </p:nvSpPr>
          <p:spPr>
            <a:xfrm>
              <a:off x="9074637" y="2612467"/>
              <a:ext cx="1966799" cy="307800"/>
            </a:xfrm>
            <a:prstGeom prst="rect">
              <a:avLst/>
            </a:prstGeom>
            <a:noFill/>
            <a:ln>
              <a:noFill/>
            </a:ln>
          </p:spPr>
          <p:txBody>
            <a:bodyPr lIns="90000" tIns="45000" rIns="90000" bIns="45000"/>
            <a:lstStyle/>
            <a:p>
              <a:r>
                <a:rPr lang="en-US" sz="1400" b="0" i="1" strike="noStrike" spc="-1" dirty="0" err="1">
                  <a:solidFill>
                    <a:srgbClr val="000000"/>
                  </a:solidFill>
                  <a:uFill>
                    <a:solidFill>
                      <a:srgbClr val="FFFFFF"/>
                    </a:solidFill>
                  </a:uFill>
                  <a:latin typeface="Arial"/>
                </a:rPr>
                <a:t>Subseasonal</a:t>
              </a:r>
              <a:r>
                <a:rPr lang="en-US" sz="1400" b="0" i="1" strike="noStrike" spc="-1" dirty="0">
                  <a:solidFill>
                    <a:srgbClr val="000000"/>
                  </a:solidFill>
                  <a:uFill>
                    <a:solidFill>
                      <a:srgbClr val="FFFFFF"/>
                    </a:solidFill>
                  </a:uFill>
                  <a:latin typeface="Arial"/>
                </a:rPr>
                <a:t> </a:t>
              </a:r>
              <a:r>
                <a:rPr lang="en-US" sz="1400" b="0" i="1" strike="noStrike" spc="-1" dirty="0">
                  <a:uFill>
                    <a:solidFill>
                      <a:srgbClr val="FFFFFF"/>
                    </a:solidFill>
                  </a:uFill>
                  <a:latin typeface="Arial"/>
                </a:rPr>
                <a:t>forecast</a:t>
              </a:r>
              <a:endParaRPr lang="en-US" sz="1400" b="0" strike="noStrike" spc="-1" dirty="0">
                <a:solidFill>
                  <a:srgbClr val="000000"/>
                </a:solidFill>
                <a:uFill>
                  <a:solidFill>
                    <a:srgbClr val="FFFFFF"/>
                  </a:solidFill>
                </a:uFill>
                <a:latin typeface="Arial"/>
              </a:endParaRPr>
            </a:p>
          </p:txBody>
        </p:sp>
        <p:sp>
          <p:nvSpPr>
            <p:cNvPr id="69" name="TextShape 22">
              <a:extLst>
                <a:ext uri="{FF2B5EF4-FFF2-40B4-BE49-F238E27FC236}">
                  <a16:creationId xmlns:a16="http://schemas.microsoft.com/office/drawing/2014/main" id="{48527EC3-D4F4-B34F-B6DC-6007BCB9DF9C}"/>
                </a:ext>
              </a:extLst>
            </p:cNvPr>
            <p:cNvSpPr txBox="1"/>
            <p:nvPr/>
          </p:nvSpPr>
          <p:spPr>
            <a:xfrm>
              <a:off x="1786634" y="2080651"/>
              <a:ext cx="2229049" cy="242799"/>
            </a:xfrm>
            <a:prstGeom prst="rect">
              <a:avLst/>
            </a:prstGeom>
            <a:noFill/>
            <a:ln>
              <a:noFill/>
            </a:ln>
          </p:spPr>
          <p:txBody>
            <a:bodyPr lIns="90000" tIns="45000" rIns="90000" bIns="45000"/>
            <a:lstStyle/>
            <a:p>
              <a:r>
                <a:rPr lang="en-US" sz="1400" b="0" i="1" strike="noStrike" spc="-1" dirty="0">
                  <a:solidFill>
                    <a:srgbClr val="000000"/>
                  </a:solidFill>
                  <a:uFill>
                    <a:solidFill>
                      <a:srgbClr val="FFFFFF"/>
                    </a:solidFill>
                  </a:uFill>
                  <a:latin typeface="Arial"/>
                </a:rPr>
                <a:t>- Atm SMT perturbations</a:t>
              </a:r>
              <a:endParaRPr lang="en-US" sz="1400" b="0" strike="noStrike" spc="-1" dirty="0">
                <a:solidFill>
                  <a:srgbClr val="000000"/>
                </a:solidFill>
                <a:uFill>
                  <a:solidFill>
                    <a:srgbClr val="FFFFFF"/>
                  </a:solidFill>
                </a:uFill>
                <a:latin typeface="Arial"/>
              </a:endParaRPr>
            </a:p>
          </p:txBody>
        </p:sp>
        <p:sp>
          <p:nvSpPr>
            <p:cNvPr id="70" name="Line 25">
              <a:extLst>
                <a:ext uri="{FF2B5EF4-FFF2-40B4-BE49-F238E27FC236}">
                  <a16:creationId xmlns:a16="http://schemas.microsoft.com/office/drawing/2014/main" id="{83B47A60-7EC0-0A4A-BC5E-43E79AEBF9DD}"/>
                </a:ext>
              </a:extLst>
            </p:cNvPr>
            <p:cNvSpPr/>
            <p:nvPr/>
          </p:nvSpPr>
          <p:spPr>
            <a:xfrm>
              <a:off x="1307970" y="2018142"/>
              <a:ext cx="512546" cy="0"/>
            </a:xfrm>
            <a:prstGeom prst="line">
              <a:avLst/>
            </a:prstGeom>
            <a:ln w="36720">
              <a:solidFill>
                <a:srgbClr val="FF8D00"/>
              </a:solidFill>
              <a:round/>
            </a:ln>
          </p:spPr>
          <p:style>
            <a:lnRef idx="0">
              <a:scrgbClr r="0" g="0" b="0"/>
            </a:lnRef>
            <a:fillRef idx="0">
              <a:scrgbClr r="0" g="0" b="0"/>
            </a:fillRef>
            <a:effectRef idx="0">
              <a:scrgbClr r="0" g="0" b="0"/>
            </a:effectRef>
            <a:fontRef idx="minor"/>
          </p:style>
        </p:sp>
        <p:sp>
          <p:nvSpPr>
            <p:cNvPr id="71" name="Line 26">
              <a:extLst>
                <a:ext uri="{FF2B5EF4-FFF2-40B4-BE49-F238E27FC236}">
                  <a16:creationId xmlns:a16="http://schemas.microsoft.com/office/drawing/2014/main" id="{A713DF2E-791A-EE43-A1E4-7A94CE80CA14}"/>
                </a:ext>
              </a:extLst>
            </p:cNvPr>
            <p:cNvSpPr/>
            <p:nvPr/>
          </p:nvSpPr>
          <p:spPr>
            <a:xfrm flipV="1">
              <a:off x="1307970" y="2236241"/>
              <a:ext cx="478664" cy="0"/>
            </a:xfrm>
            <a:prstGeom prst="line">
              <a:avLst/>
            </a:prstGeom>
            <a:ln w="254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10" name="CustomShape 65">
              <a:extLst>
                <a:ext uri="{FF2B5EF4-FFF2-40B4-BE49-F238E27FC236}">
                  <a16:creationId xmlns:a16="http://schemas.microsoft.com/office/drawing/2014/main" id="{D0234A3E-2E25-2843-9003-7F8A5BB57598}"/>
                </a:ext>
              </a:extLst>
            </p:cNvPr>
            <p:cNvSpPr/>
            <p:nvPr/>
          </p:nvSpPr>
          <p:spPr>
            <a:xfrm>
              <a:off x="4535910" y="1423366"/>
              <a:ext cx="10980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1" name="CustomShape 66">
              <a:extLst>
                <a:ext uri="{FF2B5EF4-FFF2-40B4-BE49-F238E27FC236}">
                  <a16:creationId xmlns:a16="http://schemas.microsoft.com/office/drawing/2014/main" id="{44341333-E9D3-3D46-B964-9F710CC84C6C}"/>
                </a:ext>
              </a:extLst>
            </p:cNvPr>
            <p:cNvSpPr/>
            <p:nvPr/>
          </p:nvSpPr>
          <p:spPr>
            <a:xfrm>
              <a:off x="5274270" y="1423366"/>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2" name="CustomShape 67">
              <a:extLst>
                <a:ext uri="{FF2B5EF4-FFF2-40B4-BE49-F238E27FC236}">
                  <a16:creationId xmlns:a16="http://schemas.microsoft.com/office/drawing/2014/main" id="{87D3B528-CF88-DC42-A0AF-189EA250374B}"/>
                </a:ext>
              </a:extLst>
            </p:cNvPr>
            <p:cNvSpPr/>
            <p:nvPr/>
          </p:nvSpPr>
          <p:spPr>
            <a:xfrm>
              <a:off x="5926590" y="1423366"/>
              <a:ext cx="10980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3" name="CustomShape 68">
              <a:extLst>
                <a:ext uri="{FF2B5EF4-FFF2-40B4-BE49-F238E27FC236}">
                  <a16:creationId xmlns:a16="http://schemas.microsoft.com/office/drawing/2014/main" id="{2DD8333F-6390-574D-AFAF-9B13ECC08622}"/>
                </a:ext>
              </a:extLst>
            </p:cNvPr>
            <p:cNvSpPr/>
            <p:nvPr/>
          </p:nvSpPr>
          <p:spPr>
            <a:xfrm>
              <a:off x="6647317" y="1433851"/>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4" name="CustomShape 69">
              <a:extLst>
                <a:ext uri="{FF2B5EF4-FFF2-40B4-BE49-F238E27FC236}">
                  <a16:creationId xmlns:a16="http://schemas.microsoft.com/office/drawing/2014/main" id="{39E5DA2E-6DE0-A44D-9738-BB3128917A43}"/>
                </a:ext>
              </a:extLst>
            </p:cNvPr>
            <p:cNvSpPr/>
            <p:nvPr/>
          </p:nvSpPr>
          <p:spPr>
            <a:xfrm>
              <a:off x="7388910" y="1423366"/>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5" name="CustomShape 70">
              <a:extLst>
                <a:ext uri="{FF2B5EF4-FFF2-40B4-BE49-F238E27FC236}">
                  <a16:creationId xmlns:a16="http://schemas.microsoft.com/office/drawing/2014/main" id="{A1B4D836-F3F0-504D-B7CC-EDD662C38C01}"/>
                </a:ext>
              </a:extLst>
            </p:cNvPr>
            <p:cNvSpPr/>
            <p:nvPr/>
          </p:nvSpPr>
          <p:spPr>
            <a:xfrm>
              <a:off x="8155710" y="1423366"/>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6" name="CustomShape 71">
              <a:extLst>
                <a:ext uri="{FF2B5EF4-FFF2-40B4-BE49-F238E27FC236}">
                  <a16:creationId xmlns:a16="http://schemas.microsoft.com/office/drawing/2014/main" id="{8DEC2DBD-8B50-354B-A589-4403A2395473}"/>
                </a:ext>
              </a:extLst>
            </p:cNvPr>
            <p:cNvSpPr/>
            <p:nvPr/>
          </p:nvSpPr>
          <p:spPr>
            <a:xfrm>
              <a:off x="9071550" y="1423366"/>
              <a:ext cx="109440" cy="109440"/>
            </a:xfrm>
            <a:prstGeom prst="ellipse">
              <a:avLst/>
            </a:prstGeom>
            <a:solidFill>
              <a:srgbClr val="FF950E"/>
            </a:solidFill>
            <a:ln>
              <a:noFill/>
            </a:ln>
          </p:spPr>
          <p:style>
            <a:lnRef idx="0">
              <a:scrgbClr r="0" g="0" b="0"/>
            </a:lnRef>
            <a:fillRef idx="0">
              <a:scrgbClr r="0" g="0" b="0"/>
            </a:fillRef>
            <a:effectRef idx="0">
              <a:scrgbClr r="0" g="0" b="0"/>
            </a:effectRef>
            <a:fontRef idx="minor"/>
          </p:style>
        </p:sp>
        <p:sp>
          <p:nvSpPr>
            <p:cNvPr id="118" name="Line 58">
              <a:extLst>
                <a:ext uri="{FF2B5EF4-FFF2-40B4-BE49-F238E27FC236}">
                  <a16:creationId xmlns:a16="http://schemas.microsoft.com/office/drawing/2014/main" id="{610B7FC8-F205-5C40-96E9-F7C4A34879D2}"/>
                </a:ext>
              </a:extLst>
            </p:cNvPr>
            <p:cNvSpPr/>
            <p:nvPr/>
          </p:nvSpPr>
          <p:spPr>
            <a:xfrm>
              <a:off x="4631718" y="1568851"/>
              <a:ext cx="15171" cy="365760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21" name="Line 57">
              <a:extLst>
                <a:ext uri="{FF2B5EF4-FFF2-40B4-BE49-F238E27FC236}">
                  <a16:creationId xmlns:a16="http://schemas.microsoft.com/office/drawing/2014/main" id="{5610E5E0-9ED2-E342-8919-CB1EF41F670A}"/>
                </a:ext>
              </a:extLst>
            </p:cNvPr>
            <p:cNvSpPr/>
            <p:nvPr/>
          </p:nvSpPr>
          <p:spPr>
            <a:xfrm>
              <a:off x="5204656" y="1582441"/>
              <a:ext cx="18400" cy="3657600"/>
            </a:xfrm>
            <a:prstGeom prst="line">
              <a:avLst/>
            </a:prstGeom>
            <a:ln w="38100">
              <a:solidFill>
                <a:schemeClr val="accent6"/>
              </a:solidFill>
            </a:ln>
          </p:spPr>
          <p:style>
            <a:lnRef idx="1">
              <a:schemeClr val="accent5"/>
            </a:lnRef>
            <a:fillRef idx="0">
              <a:schemeClr val="accent5"/>
            </a:fillRef>
            <a:effectRef idx="0">
              <a:schemeClr val="accent5"/>
            </a:effectRef>
            <a:fontRef idx="minor">
              <a:schemeClr val="tx1"/>
            </a:fontRef>
          </p:style>
        </p:sp>
        <p:sp>
          <p:nvSpPr>
            <p:cNvPr id="127" name="Line 58">
              <a:extLst>
                <a:ext uri="{FF2B5EF4-FFF2-40B4-BE49-F238E27FC236}">
                  <a16:creationId xmlns:a16="http://schemas.microsoft.com/office/drawing/2014/main" id="{FD147BEF-7ABA-EC4B-8FE8-D7FC84B632BA}"/>
                </a:ext>
              </a:extLst>
            </p:cNvPr>
            <p:cNvSpPr/>
            <p:nvPr/>
          </p:nvSpPr>
          <p:spPr>
            <a:xfrm>
              <a:off x="5969021" y="1583440"/>
              <a:ext cx="42052" cy="365760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30" name="Line 58">
              <a:extLst>
                <a:ext uri="{FF2B5EF4-FFF2-40B4-BE49-F238E27FC236}">
                  <a16:creationId xmlns:a16="http://schemas.microsoft.com/office/drawing/2014/main" id="{3EBFD1FE-EA99-034E-8125-75315A9E3C3A}"/>
                </a:ext>
              </a:extLst>
            </p:cNvPr>
            <p:cNvSpPr/>
            <p:nvPr/>
          </p:nvSpPr>
          <p:spPr>
            <a:xfrm>
              <a:off x="6133262" y="1578444"/>
              <a:ext cx="18378" cy="365760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36" name="Line 57">
              <a:extLst>
                <a:ext uri="{FF2B5EF4-FFF2-40B4-BE49-F238E27FC236}">
                  <a16:creationId xmlns:a16="http://schemas.microsoft.com/office/drawing/2014/main" id="{6F60F8F4-7267-F54B-895B-0C2074CFAEAF}"/>
                </a:ext>
              </a:extLst>
            </p:cNvPr>
            <p:cNvSpPr/>
            <p:nvPr/>
          </p:nvSpPr>
          <p:spPr>
            <a:xfrm>
              <a:off x="7296219" y="1551755"/>
              <a:ext cx="19603" cy="3657600"/>
            </a:xfrm>
            <a:prstGeom prst="line">
              <a:avLst/>
            </a:prstGeom>
            <a:ln w="38100">
              <a:solidFill>
                <a:schemeClr val="accent6"/>
              </a:solidFill>
              <a:prstDash val="solid"/>
            </a:ln>
          </p:spPr>
          <p:style>
            <a:lnRef idx="1">
              <a:schemeClr val="accent5"/>
            </a:lnRef>
            <a:fillRef idx="0">
              <a:schemeClr val="accent5"/>
            </a:fillRef>
            <a:effectRef idx="0">
              <a:schemeClr val="accent5"/>
            </a:effectRef>
            <a:fontRef idx="minor">
              <a:schemeClr val="tx1"/>
            </a:fontRef>
          </p:style>
        </p:sp>
        <p:sp>
          <p:nvSpPr>
            <p:cNvPr id="137" name="Line 58">
              <a:extLst>
                <a:ext uri="{FF2B5EF4-FFF2-40B4-BE49-F238E27FC236}">
                  <a16:creationId xmlns:a16="http://schemas.microsoft.com/office/drawing/2014/main" id="{97523555-3E53-3146-8A4F-F85355E1FFFC}"/>
                </a:ext>
              </a:extLst>
            </p:cNvPr>
            <p:cNvSpPr/>
            <p:nvPr/>
          </p:nvSpPr>
          <p:spPr>
            <a:xfrm>
              <a:off x="7375713" y="1551756"/>
              <a:ext cx="13197" cy="365760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3" name="Line 58">
              <a:extLst>
                <a:ext uri="{FF2B5EF4-FFF2-40B4-BE49-F238E27FC236}">
                  <a16:creationId xmlns:a16="http://schemas.microsoft.com/office/drawing/2014/main" id="{0836E368-0F3F-F744-85E2-2306172664AA}"/>
                </a:ext>
              </a:extLst>
            </p:cNvPr>
            <p:cNvSpPr/>
            <p:nvPr/>
          </p:nvSpPr>
          <p:spPr>
            <a:xfrm>
              <a:off x="8126896" y="1559251"/>
              <a:ext cx="4437" cy="3627064"/>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7" name="Line 58">
              <a:extLst>
                <a:ext uri="{FF2B5EF4-FFF2-40B4-BE49-F238E27FC236}">
                  <a16:creationId xmlns:a16="http://schemas.microsoft.com/office/drawing/2014/main" id="{0CEF2C0B-F0F9-FE4B-A4BF-FC4D120CAE17}"/>
                </a:ext>
              </a:extLst>
            </p:cNvPr>
            <p:cNvSpPr/>
            <p:nvPr/>
          </p:nvSpPr>
          <p:spPr>
            <a:xfrm>
              <a:off x="8392509" y="1561782"/>
              <a:ext cx="41654" cy="365760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9" name="Line 58">
              <a:extLst>
                <a:ext uri="{FF2B5EF4-FFF2-40B4-BE49-F238E27FC236}">
                  <a16:creationId xmlns:a16="http://schemas.microsoft.com/office/drawing/2014/main" id="{DD2C1DC7-792F-404B-AF46-7DB8910DCA4C}"/>
                </a:ext>
              </a:extLst>
            </p:cNvPr>
            <p:cNvSpPr/>
            <p:nvPr/>
          </p:nvSpPr>
          <p:spPr>
            <a:xfrm>
              <a:off x="8458509" y="1562786"/>
              <a:ext cx="24820" cy="365760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grpSp>
          <p:nvGrpSpPr>
            <p:cNvPr id="2" name="Group 1">
              <a:extLst>
                <a:ext uri="{FF2B5EF4-FFF2-40B4-BE49-F238E27FC236}">
                  <a16:creationId xmlns:a16="http://schemas.microsoft.com/office/drawing/2014/main" id="{D13F29EE-CE8A-914D-8B89-54514D0052CA}"/>
                </a:ext>
              </a:extLst>
            </p:cNvPr>
            <p:cNvGrpSpPr/>
            <p:nvPr/>
          </p:nvGrpSpPr>
          <p:grpSpPr>
            <a:xfrm>
              <a:off x="4471635" y="1546762"/>
              <a:ext cx="4572000" cy="1421936"/>
              <a:chOff x="4482270" y="1724561"/>
              <a:chExt cx="4257386" cy="1036170"/>
            </a:xfrm>
          </p:grpSpPr>
          <p:sp>
            <p:nvSpPr>
              <p:cNvPr id="102" name="Line 57">
                <a:extLst>
                  <a:ext uri="{FF2B5EF4-FFF2-40B4-BE49-F238E27FC236}">
                    <a16:creationId xmlns:a16="http://schemas.microsoft.com/office/drawing/2014/main" id="{65E8FB0A-FDE6-524E-BC51-CD631A5068FE}"/>
                  </a:ext>
                </a:extLst>
              </p:cNvPr>
              <p:cNvSpPr/>
              <p:nvPr/>
            </p:nvSpPr>
            <p:spPr>
              <a:xfrm>
                <a:off x="4482270" y="1751646"/>
                <a:ext cx="11880" cy="999490"/>
              </a:xfrm>
              <a:prstGeom prst="line">
                <a:avLst/>
              </a:prstGeom>
              <a:ln w="38100">
                <a:solidFill>
                  <a:schemeClr val="accent6"/>
                </a:solidFill>
              </a:ln>
            </p:spPr>
            <p:style>
              <a:lnRef idx="1">
                <a:schemeClr val="accent5"/>
              </a:lnRef>
              <a:fillRef idx="0">
                <a:schemeClr val="accent5"/>
              </a:fillRef>
              <a:effectRef idx="0">
                <a:schemeClr val="accent5"/>
              </a:effectRef>
              <a:fontRef idx="minor">
                <a:schemeClr val="tx1"/>
              </a:fontRef>
            </p:style>
          </p:sp>
          <p:sp>
            <p:nvSpPr>
              <p:cNvPr id="103" name="Line 58">
                <a:extLst>
                  <a:ext uri="{FF2B5EF4-FFF2-40B4-BE49-F238E27FC236}">
                    <a16:creationId xmlns:a16="http://schemas.microsoft.com/office/drawing/2014/main" id="{3A39812C-CD50-7444-944A-F2F5A7E8ABD9}"/>
                  </a:ext>
                </a:extLst>
              </p:cNvPr>
              <p:cNvSpPr/>
              <p:nvPr/>
            </p:nvSpPr>
            <p:spPr>
              <a:xfrm>
                <a:off x="4554269" y="1751646"/>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19" name="Line 58">
                <a:extLst>
                  <a:ext uri="{FF2B5EF4-FFF2-40B4-BE49-F238E27FC236}">
                    <a16:creationId xmlns:a16="http://schemas.microsoft.com/office/drawing/2014/main" id="{963DA298-EF09-7C47-938B-922029CA5F2C}"/>
                  </a:ext>
                </a:extLst>
              </p:cNvPr>
              <p:cNvSpPr/>
              <p:nvPr/>
            </p:nvSpPr>
            <p:spPr>
              <a:xfrm>
                <a:off x="4706669" y="174665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20" name="Line 58">
                <a:extLst>
                  <a:ext uri="{FF2B5EF4-FFF2-40B4-BE49-F238E27FC236}">
                    <a16:creationId xmlns:a16="http://schemas.microsoft.com/office/drawing/2014/main" id="{06A532AD-022B-FF42-8072-A106876F2850}"/>
                  </a:ext>
                </a:extLst>
              </p:cNvPr>
              <p:cNvSpPr/>
              <p:nvPr/>
            </p:nvSpPr>
            <p:spPr>
              <a:xfrm>
                <a:off x="4781619" y="174665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22" name="Line 58">
                <a:extLst>
                  <a:ext uri="{FF2B5EF4-FFF2-40B4-BE49-F238E27FC236}">
                    <a16:creationId xmlns:a16="http://schemas.microsoft.com/office/drawing/2014/main" id="{A78AB531-0DAB-0240-ADC3-EDA1EF597EBA}"/>
                  </a:ext>
                </a:extLst>
              </p:cNvPr>
              <p:cNvSpPr/>
              <p:nvPr/>
            </p:nvSpPr>
            <p:spPr>
              <a:xfrm>
                <a:off x="5232057" y="176024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23" name="Line 58">
                <a:extLst>
                  <a:ext uri="{FF2B5EF4-FFF2-40B4-BE49-F238E27FC236}">
                    <a16:creationId xmlns:a16="http://schemas.microsoft.com/office/drawing/2014/main" id="{2D4291A2-4BBE-DC47-84AE-C7D200E895B6}"/>
                  </a:ext>
                </a:extLst>
              </p:cNvPr>
              <p:cNvSpPr/>
              <p:nvPr/>
            </p:nvSpPr>
            <p:spPr>
              <a:xfrm>
                <a:off x="5309507" y="1755246"/>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24" name="Line 58">
                <a:extLst>
                  <a:ext uri="{FF2B5EF4-FFF2-40B4-BE49-F238E27FC236}">
                    <a16:creationId xmlns:a16="http://schemas.microsoft.com/office/drawing/2014/main" id="{0812E535-C6B6-154F-872E-D52EC4243AC9}"/>
                  </a:ext>
                </a:extLst>
              </p:cNvPr>
              <p:cNvSpPr/>
              <p:nvPr/>
            </p:nvSpPr>
            <p:spPr>
              <a:xfrm>
                <a:off x="5374506" y="1755246"/>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25" name="Line 58">
                <a:extLst>
                  <a:ext uri="{FF2B5EF4-FFF2-40B4-BE49-F238E27FC236}">
                    <a16:creationId xmlns:a16="http://schemas.microsoft.com/office/drawing/2014/main" id="{4E32ACA4-F4EA-AF43-B7CB-159588ED175A}"/>
                  </a:ext>
                </a:extLst>
              </p:cNvPr>
              <p:cNvSpPr/>
              <p:nvPr/>
            </p:nvSpPr>
            <p:spPr>
              <a:xfrm>
                <a:off x="5439505" y="1755246"/>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26" name="Line 57">
                <a:extLst>
                  <a:ext uri="{FF2B5EF4-FFF2-40B4-BE49-F238E27FC236}">
                    <a16:creationId xmlns:a16="http://schemas.microsoft.com/office/drawing/2014/main" id="{E3DCEFCC-07D4-B14C-8585-C52A1F478A7A}"/>
                  </a:ext>
                </a:extLst>
              </p:cNvPr>
              <p:cNvSpPr/>
              <p:nvPr/>
            </p:nvSpPr>
            <p:spPr>
              <a:xfrm>
                <a:off x="5815998" y="1761241"/>
                <a:ext cx="11880" cy="999490"/>
              </a:xfrm>
              <a:prstGeom prst="line">
                <a:avLst/>
              </a:prstGeom>
              <a:ln w="38100">
                <a:solidFill>
                  <a:schemeClr val="accent6"/>
                </a:solidFill>
                <a:prstDash val="solid"/>
              </a:ln>
            </p:spPr>
            <p:style>
              <a:lnRef idx="1">
                <a:schemeClr val="accent5"/>
              </a:lnRef>
              <a:fillRef idx="0">
                <a:schemeClr val="accent5"/>
              </a:fillRef>
              <a:effectRef idx="0">
                <a:schemeClr val="accent5"/>
              </a:effectRef>
              <a:fontRef idx="minor">
                <a:schemeClr val="tx1"/>
              </a:fontRef>
            </p:style>
          </p:sp>
          <p:sp>
            <p:nvSpPr>
              <p:cNvPr id="128" name="Line 58">
                <a:extLst>
                  <a:ext uri="{FF2B5EF4-FFF2-40B4-BE49-F238E27FC236}">
                    <a16:creationId xmlns:a16="http://schemas.microsoft.com/office/drawing/2014/main" id="{B6242BAA-E927-6740-8597-EA07E7B8F401}"/>
                  </a:ext>
                </a:extLst>
              </p:cNvPr>
              <p:cNvSpPr/>
              <p:nvPr/>
            </p:nvSpPr>
            <p:spPr>
              <a:xfrm>
                <a:off x="5955545" y="1756246"/>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29" name="Line 58">
                <a:extLst>
                  <a:ext uri="{FF2B5EF4-FFF2-40B4-BE49-F238E27FC236}">
                    <a16:creationId xmlns:a16="http://schemas.microsoft.com/office/drawing/2014/main" id="{EA93C0E1-AD80-1A45-B8A9-B0200F574B6F}"/>
                  </a:ext>
                </a:extLst>
              </p:cNvPr>
              <p:cNvSpPr/>
              <p:nvPr/>
            </p:nvSpPr>
            <p:spPr>
              <a:xfrm>
                <a:off x="6105558" y="1756246"/>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31" name="Line 57">
                <a:extLst>
                  <a:ext uri="{FF2B5EF4-FFF2-40B4-BE49-F238E27FC236}">
                    <a16:creationId xmlns:a16="http://schemas.microsoft.com/office/drawing/2014/main" id="{A0EB82AA-54A2-1845-8D64-D3F6E6AFCD71}"/>
                  </a:ext>
                </a:extLst>
              </p:cNvPr>
              <p:cNvSpPr/>
              <p:nvPr/>
            </p:nvSpPr>
            <p:spPr>
              <a:xfrm>
                <a:off x="6455467" y="1751646"/>
                <a:ext cx="11880" cy="999490"/>
              </a:xfrm>
              <a:prstGeom prst="line">
                <a:avLst/>
              </a:prstGeom>
              <a:ln w="38100">
                <a:solidFill>
                  <a:schemeClr val="accent6"/>
                </a:solidFill>
                <a:prstDash val="solid"/>
              </a:ln>
            </p:spPr>
            <p:style>
              <a:lnRef idx="1">
                <a:schemeClr val="accent5"/>
              </a:lnRef>
              <a:fillRef idx="0">
                <a:schemeClr val="accent5"/>
              </a:fillRef>
              <a:effectRef idx="0">
                <a:schemeClr val="accent5"/>
              </a:effectRef>
              <a:fontRef idx="minor">
                <a:schemeClr val="tx1"/>
              </a:fontRef>
            </p:style>
          </p:sp>
          <p:sp>
            <p:nvSpPr>
              <p:cNvPr id="132" name="Line 58">
                <a:extLst>
                  <a:ext uri="{FF2B5EF4-FFF2-40B4-BE49-F238E27FC236}">
                    <a16:creationId xmlns:a16="http://schemas.microsoft.com/office/drawing/2014/main" id="{F3DE8996-F841-0A45-8BF7-048B4E043064}"/>
                  </a:ext>
                </a:extLst>
              </p:cNvPr>
              <p:cNvSpPr/>
              <p:nvPr/>
            </p:nvSpPr>
            <p:spPr>
              <a:xfrm>
                <a:off x="6541267" y="1751646"/>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33" name="Line 58">
                <a:extLst>
                  <a:ext uri="{FF2B5EF4-FFF2-40B4-BE49-F238E27FC236}">
                    <a16:creationId xmlns:a16="http://schemas.microsoft.com/office/drawing/2014/main" id="{8F28855D-6BAD-3E49-9659-5F10F9B8409C}"/>
                  </a:ext>
                </a:extLst>
              </p:cNvPr>
              <p:cNvSpPr/>
              <p:nvPr/>
            </p:nvSpPr>
            <p:spPr>
              <a:xfrm>
                <a:off x="6612617" y="174665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34" name="Line 58">
                <a:extLst>
                  <a:ext uri="{FF2B5EF4-FFF2-40B4-BE49-F238E27FC236}">
                    <a16:creationId xmlns:a16="http://schemas.microsoft.com/office/drawing/2014/main" id="{70EF1324-460F-7F42-8C12-13948842B6C3}"/>
                  </a:ext>
                </a:extLst>
              </p:cNvPr>
              <p:cNvSpPr/>
              <p:nvPr/>
            </p:nvSpPr>
            <p:spPr>
              <a:xfrm>
                <a:off x="6687568" y="174665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35" name="Line 58">
                <a:extLst>
                  <a:ext uri="{FF2B5EF4-FFF2-40B4-BE49-F238E27FC236}">
                    <a16:creationId xmlns:a16="http://schemas.microsoft.com/office/drawing/2014/main" id="{79174865-2707-D44D-9F8E-55FEFC009B51}"/>
                  </a:ext>
                </a:extLst>
              </p:cNvPr>
              <p:cNvSpPr/>
              <p:nvPr/>
            </p:nvSpPr>
            <p:spPr>
              <a:xfrm>
                <a:off x="6752566" y="174665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38" name="Line 58">
                <a:extLst>
                  <a:ext uri="{FF2B5EF4-FFF2-40B4-BE49-F238E27FC236}">
                    <a16:creationId xmlns:a16="http://schemas.microsoft.com/office/drawing/2014/main" id="{011C16E5-A705-9349-9E4C-ECF36B971B68}"/>
                  </a:ext>
                </a:extLst>
              </p:cNvPr>
              <p:cNvSpPr/>
              <p:nvPr/>
            </p:nvSpPr>
            <p:spPr>
              <a:xfrm>
                <a:off x="7266240" y="172456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39" name="Line 58">
                <a:extLst>
                  <a:ext uri="{FF2B5EF4-FFF2-40B4-BE49-F238E27FC236}">
                    <a16:creationId xmlns:a16="http://schemas.microsoft.com/office/drawing/2014/main" id="{679D3B14-A908-4B4A-A1B4-1EF9CBD7DEDA}"/>
                  </a:ext>
                </a:extLst>
              </p:cNvPr>
              <p:cNvSpPr/>
              <p:nvPr/>
            </p:nvSpPr>
            <p:spPr>
              <a:xfrm>
                <a:off x="7341190" y="172456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0" name="Line 58">
                <a:extLst>
                  <a:ext uri="{FF2B5EF4-FFF2-40B4-BE49-F238E27FC236}">
                    <a16:creationId xmlns:a16="http://schemas.microsoft.com/office/drawing/2014/main" id="{CAFBBB8D-32FA-BB4F-A939-4E8F21CE5946}"/>
                  </a:ext>
                </a:extLst>
              </p:cNvPr>
              <p:cNvSpPr/>
              <p:nvPr/>
            </p:nvSpPr>
            <p:spPr>
              <a:xfrm>
                <a:off x="7416141" y="172456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1" name="Line 57">
                <a:extLst>
                  <a:ext uri="{FF2B5EF4-FFF2-40B4-BE49-F238E27FC236}">
                    <a16:creationId xmlns:a16="http://schemas.microsoft.com/office/drawing/2014/main" id="{865DBBD6-F13A-BB42-9434-D6199AA473B0}"/>
                  </a:ext>
                </a:extLst>
              </p:cNvPr>
              <p:cNvSpPr/>
              <p:nvPr/>
            </p:nvSpPr>
            <p:spPr>
              <a:xfrm>
                <a:off x="7822093" y="1734551"/>
                <a:ext cx="11880" cy="999490"/>
              </a:xfrm>
              <a:prstGeom prst="line">
                <a:avLst/>
              </a:prstGeom>
              <a:ln w="38100">
                <a:solidFill>
                  <a:schemeClr val="accent6"/>
                </a:solidFill>
                <a:prstDash val="solid"/>
              </a:ln>
            </p:spPr>
            <p:style>
              <a:lnRef idx="1">
                <a:schemeClr val="accent5"/>
              </a:lnRef>
              <a:fillRef idx="0">
                <a:schemeClr val="accent5"/>
              </a:fillRef>
              <a:effectRef idx="0">
                <a:schemeClr val="accent5"/>
              </a:effectRef>
              <a:fontRef idx="minor">
                <a:schemeClr val="tx1"/>
              </a:fontRef>
            </p:style>
          </p:sp>
          <p:sp>
            <p:nvSpPr>
              <p:cNvPr id="142" name="Line 58">
                <a:extLst>
                  <a:ext uri="{FF2B5EF4-FFF2-40B4-BE49-F238E27FC236}">
                    <a16:creationId xmlns:a16="http://schemas.microsoft.com/office/drawing/2014/main" id="{7006E10B-9E70-874B-BD5E-DEE9EEE28B18}"/>
                  </a:ext>
                </a:extLst>
              </p:cNvPr>
              <p:cNvSpPr/>
              <p:nvPr/>
            </p:nvSpPr>
            <p:spPr>
              <a:xfrm>
                <a:off x="7953750" y="173455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4" name="Line 58">
                <a:extLst>
                  <a:ext uri="{FF2B5EF4-FFF2-40B4-BE49-F238E27FC236}">
                    <a16:creationId xmlns:a16="http://schemas.microsoft.com/office/drawing/2014/main" id="{8A4D141A-EAF4-4A42-9BFB-383F3675CF93}"/>
                  </a:ext>
                </a:extLst>
              </p:cNvPr>
              <p:cNvSpPr/>
              <p:nvPr/>
            </p:nvSpPr>
            <p:spPr>
              <a:xfrm>
                <a:off x="8076347" y="173705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5" name="Line 58">
                <a:extLst>
                  <a:ext uri="{FF2B5EF4-FFF2-40B4-BE49-F238E27FC236}">
                    <a16:creationId xmlns:a16="http://schemas.microsoft.com/office/drawing/2014/main" id="{D345ED3B-3F4B-B24B-BACD-5AE34A0E1D9A}"/>
                  </a:ext>
                </a:extLst>
              </p:cNvPr>
              <p:cNvSpPr/>
              <p:nvPr/>
            </p:nvSpPr>
            <p:spPr>
              <a:xfrm>
                <a:off x="8011932" y="1737051"/>
                <a:ext cx="3241" cy="999490"/>
              </a:xfrm>
              <a:prstGeom prst="line">
                <a:avLst/>
              </a:prstGeom>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6" name="Line 58">
                <a:extLst>
                  <a:ext uri="{FF2B5EF4-FFF2-40B4-BE49-F238E27FC236}">
                    <a16:creationId xmlns:a16="http://schemas.microsoft.com/office/drawing/2014/main" id="{B4B2C375-20BA-354B-A732-515795945D83}"/>
                  </a:ext>
                </a:extLst>
              </p:cNvPr>
              <p:cNvSpPr/>
              <p:nvPr/>
            </p:nvSpPr>
            <p:spPr>
              <a:xfrm>
                <a:off x="8261522" y="1743576"/>
                <a:ext cx="3241" cy="99949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48" name="Line 58">
                <a:extLst>
                  <a:ext uri="{FF2B5EF4-FFF2-40B4-BE49-F238E27FC236}">
                    <a16:creationId xmlns:a16="http://schemas.microsoft.com/office/drawing/2014/main" id="{4394A128-18F0-1441-8D34-6FAFF73213C1}"/>
                  </a:ext>
                </a:extLst>
              </p:cNvPr>
              <p:cNvSpPr/>
              <p:nvPr/>
            </p:nvSpPr>
            <p:spPr>
              <a:xfrm>
                <a:off x="8317669" y="1739584"/>
                <a:ext cx="3241" cy="99949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50" name="Line 58">
                <a:extLst>
                  <a:ext uri="{FF2B5EF4-FFF2-40B4-BE49-F238E27FC236}">
                    <a16:creationId xmlns:a16="http://schemas.microsoft.com/office/drawing/2014/main" id="{21A0296D-FD5F-FF45-92FE-27F7EB022737}"/>
                  </a:ext>
                </a:extLst>
              </p:cNvPr>
              <p:cNvSpPr/>
              <p:nvPr/>
            </p:nvSpPr>
            <p:spPr>
              <a:xfrm>
                <a:off x="8456752" y="1740586"/>
                <a:ext cx="3241" cy="99949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51" name="Line 58">
                <a:extLst>
                  <a:ext uri="{FF2B5EF4-FFF2-40B4-BE49-F238E27FC236}">
                    <a16:creationId xmlns:a16="http://schemas.microsoft.com/office/drawing/2014/main" id="{5FF622E2-C7D5-054B-BEF3-EBD51F414BA5}"/>
                  </a:ext>
                </a:extLst>
              </p:cNvPr>
              <p:cNvSpPr/>
              <p:nvPr/>
            </p:nvSpPr>
            <p:spPr>
              <a:xfrm>
                <a:off x="8529030" y="1739583"/>
                <a:ext cx="5421" cy="99949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txBody>
              <a:bodyPr/>
              <a:lstStyle/>
              <a:p>
                <a:endParaRPr lang="en-US" dirty="0"/>
              </a:p>
            </p:txBody>
          </p:sp>
          <p:sp>
            <p:nvSpPr>
              <p:cNvPr id="152" name="Line 58">
                <a:extLst>
                  <a:ext uri="{FF2B5EF4-FFF2-40B4-BE49-F238E27FC236}">
                    <a16:creationId xmlns:a16="http://schemas.microsoft.com/office/drawing/2014/main" id="{8DF84DBA-12EC-444D-9FBB-DA7B1BE9CBC0}"/>
                  </a:ext>
                </a:extLst>
              </p:cNvPr>
              <p:cNvSpPr/>
              <p:nvPr/>
            </p:nvSpPr>
            <p:spPr>
              <a:xfrm>
                <a:off x="8601740" y="1738407"/>
                <a:ext cx="3241" cy="99949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53" name="Line 58">
                <a:extLst>
                  <a:ext uri="{FF2B5EF4-FFF2-40B4-BE49-F238E27FC236}">
                    <a16:creationId xmlns:a16="http://schemas.microsoft.com/office/drawing/2014/main" id="{A9E0FFA8-E8EC-694D-9B7F-802216BF5CE9}"/>
                  </a:ext>
                </a:extLst>
              </p:cNvPr>
              <p:cNvSpPr/>
              <p:nvPr/>
            </p:nvSpPr>
            <p:spPr>
              <a:xfrm>
                <a:off x="8673040" y="1738407"/>
                <a:ext cx="3241" cy="99949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54" name="Line 58">
                <a:extLst>
                  <a:ext uri="{FF2B5EF4-FFF2-40B4-BE49-F238E27FC236}">
                    <a16:creationId xmlns:a16="http://schemas.microsoft.com/office/drawing/2014/main" id="{154940D1-9DFA-DC4F-B1BB-C6F60B6A7385}"/>
                  </a:ext>
                </a:extLst>
              </p:cNvPr>
              <p:cNvSpPr/>
              <p:nvPr/>
            </p:nvSpPr>
            <p:spPr>
              <a:xfrm>
                <a:off x="8736415" y="1739890"/>
                <a:ext cx="3241" cy="99949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grpSp>
        <p:sp>
          <p:nvSpPr>
            <p:cNvPr id="155" name="Line 58">
              <a:extLst>
                <a:ext uri="{FF2B5EF4-FFF2-40B4-BE49-F238E27FC236}">
                  <a16:creationId xmlns:a16="http://schemas.microsoft.com/office/drawing/2014/main" id="{1F112B42-FE7A-3D42-BCEA-73DB7F732954}"/>
                </a:ext>
              </a:extLst>
            </p:cNvPr>
            <p:cNvSpPr/>
            <p:nvPr/>
          </p:nvSpPr>
          <p:spPr>
            <a:xfrm flipH="1">
              <a:off x="8653256" y="1559461"/>
              <a:ext cx="8148" cy="3657600"/>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56" name="Line 3">
              <a:extLst>
                <a:ext uri="{FF2B5EF4-FFF2-40B4-BE49-F238E27FC236}">
                  <a16:creationId xmlns:a16="http://schemas.microsoft.com/office/drawing/2014/main" id="{BF607525-1988-A342-A403-1B4E8DDAD5AB}"/>
                </a:ext>
              </a:extLst>
            </p:cNvPr>
            <p:cNvSpPr/>
            <p:nvPr/>
          </p:nvSpPr>
          <p:spPr>
            <a:xfrm>
              <a:off x="4348356" y="2061552"/>
              <a:ext cx="4816801" cy="0"/>
            </a:xfrm>
            <a:prstGeom prst="line">
              <a:avLst/>
            </a:prstGeom>
            <a:ln w="36720">
              <a:solidFill>
                <a:srgbClr val="FF0000"/>
              </a:solidFill>
              <a:prstDash val="dash"/>
              <a:round/>
            </a:ln>
          </p:spPr>
          <p:style>
            <a:lnRef idx="0">
              <a:scrgbClr r="0" g="0" b="0"/>
            </a:lnRef>
            <a:fillRef idx="0">
              <a:scrgbClr r="0" g="0" b="0"/>
            </a:fillRef>
            <a:effectRef idx="0">
              <a:scrgbClr r="0" g="0" b="0"/>
            </a:effectRef>
            <a:fontRef idx="minor"/>
          </p:style>
        </p:sp>
        <p:sp>
          <p:nvSpPr>
            <p:cNvPr id="157" name="TextShape 22">
              <a:extLst>
                <a:ext uri="{FF2B5EF4-FFF2-40B4-BE49-F238E27FC236}">
                  <a16:creationId xmlns:a16="http://schemas.microsoft.com/office/drawing/2014/main" id="{177FFB3E-FCCB-0149-BE32-786A3473A4B4}"/>
                </a:ext>
              </a:extLst>
            </p:cNvPr>
            <p:cNvSpPr txBox="1"/>
            <p:nvPr/>
          </p:nvSpPr>
          <p:spPr>
            <a:xfrm>
              <a:off x="1777389" y="2305530"/>
              <a:ext cx="2181271" cy="348131"/>
            </a:xfrm>
            <a:prstGeom prst="rect">
              <a:avLst/>
            </a:prstGeom>
            <a:noFill/>
            <a:ln>
              <a:noFill/>
            </a:ln>
          </p:spPr>
          <p:txBody>
            <a:bodyPr lIns="90000" tIns="45000" rIns="90000" bIns="45000"/>
            <a:lstStyle/>
            <a:p>
              <a:r>
                <a:rPr lang="en-US" sz="1400" b="0" i="1" strike="noStrike" spc="-1" dirty="0">
                  <a:solidFill>
                    <a:srgbClr val="000000"/>
                  </a:solidFill>
                  <a:uFill>
                    <a:solidFill>
                      <a:srgbClr val="FFFFFF"/>
                    </a:solidFill>
                  </a:uFill>
                  <a:latin typeface="Arial"/>
                </a:rPr>
                <a:t>- </a:t>
              </a:r>
              <a:r>
                <a:rPr lang="en-US" sz="1400" i="1" spc="-1" dirty="0" err="1">
                  <a:solidFill>
                    <a:srgbClr val="000000"/>
                  </a:solidFill>
                  <a:uFill>
                    <a:solidFill>
                      <a:srgbClr val="FFFFFF"/>
                    </a:solidFill>
                  </a:uFill>
                  <a:latin typeface="Arial"/>
                </a:rPr>
                <a:t>Ocn</a:t>
              </a:r>
              <a:r>
                <a:rPr lang="en-US" sz="1400" b="0" i="1" strike="noStrike" spc="-1" dirty="0">
                  <a:solidFill>
                    <a:srgbClr val="000000"/>
                  </a:solidFill>
                  <a:uFill>
                    <a:solidFill>
                      <a:srgbClr val="FFFFFF"/>
                    </a:solidFill>
                  </a:uFill>
                  <a:latin typeface="Arial"/>
                </a:rPr>
                <a:t> SMT perturbations</a:t>
              </a:r>
              <a:endParaRPr lang="en-US" sz="1400" b="0" strike="noStrike" spc="-1" dirty="0">
                <a:solidFill>
                  <a:srgbClr val="000000"/>
                </a:solidFill>
                <a:uFill>
                  <a:solidFill>
                    <a:srgbClr val="FFFFFF"/>
                  </a:solidFill>
                </a:uFill>
                <a:latin typeface="Arial"/>
              </a:endParaRPr>
            </a:p>
          </p:txBody>
        </p:sp>
        <p:sp>
          <p:nvSpPr>
            <p:cNvPr id="158" name="Line 26">
              <a:extLst>
                <a:ext uri="{FF2B5EF4-FFF2-40B4-BE49-F238E27FC236}">
                  <a16:creationId xmlns:a16="http://schemas.microsoft.com/office/drawing/2014/main" id="{EFCF5D7D-6F89-2A45-8668-6A996285E894}"/>
                </a:ext>
              </a:extLst>
            </p:cNvPr>
            <p:cNvSpPr/>
            <p:nvPr/>
          </p:nvSpPr>
          <p:spPr>
            <a:xfrm flipV="1">
              <a:off x="1310470" y="2461121"/>
              <a:ext cx="507300" cy="806"/>
            </a:xfrm>
            <a:prstGeom prst="line">
              <a:avLst/>
            </a:prstGeom>
            <a:ln w="25400" cap="flat" cmpd="sng" algn="ctr">
              <a:solidFill>
                <a:srgbClr val="7030A0"/>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sp>
        <p:sp>
          <p:nvSpPr>
            <p:cNvPr id="159" name="TextShape 22">
              <a:extLst>
                <a:ext uri="{FF2B5EF4-FFF2-40B4-BE49-F238E27FC236}">
                  <a16:creationId xmlns:a16="http://schemas.microsoft.com/office/drawing/2014/main" id="{12788143-AB66-D240-A468-AC7E293AA520}"/>
                </a:ext>
              </a:extLst>
            </p:cNvPr>
            <p:cNvSpPr txBox="1"/>
            <p:nvPr/>
          </p:nvSpPr>
          <p:spPr>
            <a:xfrm>
              <a:off x="9070777" y="2169158"/>
              <a:ext cx="2117816" cy="307799"/>
            </a:xfrm>
            <a:prstGeom prst="rect">
              <a:avLst/>
            </a:prstGeom>
            <a:noFill/>
            <a:ln>
              <a:noFill/>
            </a:ln>
          </p:spPr>
          <p:txBody>
            <a:bodyPr lIns="90000" tIns="45000" rIns="90000" bIns="45000"/>
            <a:lstStyle/>
            <a:p>
              <a:r>
                <a:rPr lang="en-US" sz="1400" b="0" i="1" strike="noStrike" spc="-1" dirty="0">
                  <a:solidFill>
                    <a:srgbClr val="FF0000"/>
                  </a:solidFill>
                  <a:uFill>
                    <a:solidFill>
                      <a:srgbClr val="FFFFFF"/>
                    </a:solidFill>
                  </a:uFill>
                  <a:latin typeface="Arial"/>
                </a:rPr>
                <a:t>Stratified sub-sampling</a:t>
              </a:r>
              <a:endParaRPr lang="en-US" sz="1400" b="0" strike="noStrike" spc="-1" dirty="0">
                <a:solidFill>
                  <a:srgbClr val="FF0000"/>
                </a:solidFill>
                <a:uFill>
                  <a:solidFill>
                    <a:srgbClr val="FFFFFF"/>
                  </a:solidFill>
                </a:uFill>
                <a:latin typeface="Arial"/>
              </a:endParaRPr>
            </a:p>
          </p:txBody>
        </p:sp>
        <p:sp>
          <p:nvSpPr>
            <p:cNvPr id="161" name="TextShape 19">
              <a:extLst>
                <a:ext uri="{FF2B5EF4-FFF2-40B4-BE49-F238E27FC236}">
                  <a16:creationId xmlns:a16="http://schemas.microsoft.com/office/drawing/2014/main" id="{D28B7A67-CDCC-7448-8863-39A7E14A5261}"/>
                </a:ext>
              </a:extLst>
            </p:cNvPr>
            <p:cNvSpPr txBox="1"/>
            <p:nvPr/>
          </p:nvSpPr>
          <p:spPr>
            <a:xfrm>
              <a:off x="8632434" y="3967480"/>
              <a:ext cx="1682357" cy="307800"/>
            </a:xfrm>
            <a:prstGeom prst="rect">
              <a:avLst/>
            </a:prstGeom>
            <a:noFill/>
            <a:ln>
              <a:noFill/>
            </a:ln>
          </p:spPr>
          <p:txBody>
            <a:bodyPr lIns="90000" tIns="45000" rIns="90000" bIns="45000"/>
            <a:lstStyle/>
            <a:p>
              <a:r>
                <a:rPr lang="en-US" sz="1400" b="0" i="1" strike="noStrike" spc="-1" dirty="0">
                  <a:solidFill>
                    <a:srgbClr val="000000"/>
                  </a:solidFill>
                  <a:uFill>
                    <a:solidFill>
                      <a:srgbClr val="FFFFFF"/>
                    </a:solidFill>
                  </a:uFill>
                  <a:latin typeface="Arial"/>
                </a:rPr>
                <a:t>Seasonal </a:t>
              </a:r>
              <a:r>
                <a:rPr lang="en-US" sz="1400" b="0" i="1" strike="noStrike" spc="-1" dirty="0">
                  <a:uFill>
                    <a:solidFill>
                      <a:srgbClr val="FFFFFF"/>
                    </a:solidFill>
                  </a:uFill>
                  <a:latin typeface="Arial"/>
                </a:rPr>
                <a:t>forecast</a:t>
              </a:r>
              <a:endParaRPr lang="en-US" sz="1400" b="0" strike="noStrike" spc="-1" dirty="0">
                <a:solidFill>
                  <a:srgbClr val="000000"/>
                </a:solidFill>
                <a:uFill>
                  <a:solidFill>
                    <a:srgbClr val="FFFFFF"/>
                  </a:solidFill>
                </a:uFill>
                <a:latin typeface="Arial"/>
              </a:endParaRPr>
            </a:p>
          </p:txBody>
        </p:sp>
        <p:sp>
          <p:nvSpPr>
            <p:cNvPr id="4" name="Down Arrow 3">
              <a:extLst>
                <a:ext uri="{FF2B5EF4-FFF2-40B4-BE49-F238E27FC236}">
                  <a16:creationId xmlns:a16="http://schemas.microsoft.com/office/drawing/2014/main" id="{FD08FD8E-27A5-A34B-965C-9E4ABBD33073}"/>
                </a:ext>
              </a:extLst>
            </p:cNvPr>
            <p:cNvSpPr/>
            <p:nvPr/>
          </p:nvSpPr>
          <p:spPr>
            <a:xfrm>
              <a:off x="6201148" y="3161067"/>
              <a:ext cx="697027" cy="1132367"/>
            </a:xfrm>
            <a:prstGeom prst="downArrow">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lnSpc>
                  <a:spcPts val="1000"/>
                </a:lnSpc>
              </a:pPr>
              <a:r>
                <a:rPr lang="en-US" sz="1400" dirty="0">
                  <a:solidFill>
                    <a:schemeClr val="accent1"/>
                  </a:solidFill>
                </a:rPr>
                <a:t>future</a:t>
              </a:r>
            </a:p>
            <a:p>
              <a:pPr algn="ctr">
                <a:lnSpc>
                  <a:spcPts val="1000"/>
                </a:lnSpc>
              </a:pPr>
              <a:r>
                <a:rPr lang="en-US" sz="1400" dirty="0">
                  <a:solidFill>
                    <a:schemeClr val="accent1"/>
                  </a:solidFill>
                </a:rPr>
                <a:t>(forecast)</a:t>
              </a:r>
            </a:p>
          </p:txBody>
        </p:sp>
        <p:sp>
          <p:nvSpPr>
            <p:cNvPr id="78" name="Line 3">
              <a:extLst>
                <a:ext uri="{FF2B5EF4-FFF2-40B4-BE49-F238E27FC236}">
                  <a16:creationId xmlns:a16="http://schemas.microsoft.com/office/drawing/2014/main" id="{D7AF1961-B513-9142-95BE-1DFB71807BE6}"/>
                </a:ext>
              </a:extLst>
            </p:cNvPr>
            <p:cNvSpPr/>
            <p:nvPr/>
          </p:nvSpPr>
          <p:spPr>
            <a:xfrm>
              <a:off x="4341587" y="2461121"/>
              <a:ext cx="4816801" cy="0"/>
            </a:xfrm>
            <a:prstGeom prst="line">
              <a:avLst/>
            </a:prstGeom>
            <a:ln w="36720">
              <a:solidFill>
                <a:srgbClr val="FF0000"/>
              </a:solidFill>
              <a:prstDash val="dash"/>
              <a:round/>
            </a:ln>
          </p:spPr>
          <p:style>
            <a:lnRef idx="0">
              <a:scrgbClr r="0" g="0" b="0"/>
            </a:lnRef>
            <a:fillRef idx="0">
              <a:scrgbClr r="0" g="0" b="0"/>
            </a:fillRef>
            <a:effectRef idx="0">
              <a:scrgbClr r="0" g="0" b="0"/>
            </a:effectRef>
            <a:fontRef idx="minor"/>
          </p:style>
        </p:sp>
        <p:sp>
          <p:nvSpPr>
            <p:cNvPr id="3" name="Rectangle 2">
              <a:extLst>
                <a:ext uri="{FF2B5EF4-FFF2-40B4-BE49-F238E27FC236}">
                  <a16:creationId xmlns:a16="http://schemas.microsoft.com/office/drawing/2014/main" id="{8EE27234-5AFE-6E4D-8514-EBD243890BE3}"/>
                </a:ext>
              </a:extLst>
            </p:cNvPr>
            <p:cNvSpPr/>
            <p:nvPr/>
          </p:nvSpPr>
          <p:spPr>
            <a:xfrm>
              <a:off x="4364189" y="2086373"/>
              <a:ext cx="4751241" cy="350728"/>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Oval 79">
            <a:extLst>
              <a:ext uri="{FF2B5EF4-FFF2-40B4-BE49-F238E27FC236}">
                <a16:creationId xmlns:a16="http://schemas.microsoft.com/office/drawing/2014/main" id="{255A92A2-5625-8E4D-B626-94A15075CF80}"/>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16</a:t>
            </a:r>
          </a:p>
        </p:txBody>
      </p:sp>
    </p:spTree>
    <p:extLst>
      <p:ext uri="{BB962C8B-B14F-4D97-AF65-F5344CB8AC3E}">
        <p14:creationId xmlns:p14="http://schemas.microsoft.com/office/powerpoint/2010/main" val="3227008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D76D38-8BE0-FD4A-836C-73605825118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52845" y="1535897"/>
            <a:ext cx="2965900" cy="1473504"/>
          </a:xfrm>
          <a:prstGeom prst="rect">
            <a:avLst/>
          </a:prstGeom>
        </p:spPr>
      </p:pic>
      <p:pic>
        <p:nvPicPr>
          <p:cNvPr id="6" name="Picture 5">
            <a:extLst>
              <a:ext uri="{FF2B5EF4-FFF2-40B4-BE49-F238E27FC236}">
                <a16:creationId xmlns:a16="http://schemas.microsoft.com/office/drawing/2014/main" id="{E6F061BB-F979-AD4D-A470-22BA391B30E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78634" y="3118734"/>
            <a:ext cx="2972078" cy="1476573"/>
          </a:xfrm>
          <a:prstGeom prst="rect">
            <a:avLst/>
          </a:prstGeom>
        </p:spPr>
      </p:pic>
      <p:pic>
        <p:nvPicPr>
          <p:cNvPr id="7" name="Picture 6">
            <a:extLst>
              <a:ext uri="{FF2B5EF4-FFF2-40B4-BE49-F238E27FC236}">
                <a16:creationId xmlns:a16="http://schemas.microsoft.com/office/drawing/2014/main" id="{BC6759B6-58C4-A84B-BCF5-DB9A422260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900678" y="4769209"/>
            <a:ext cx="2939728" cy="1460501"/>
          </a:xfrm>
          <a:prstGeom prst="rect">
            <a:avLst/>
          </a:prstGeom>
        </p:spPr>
      </p:pic>
      <p:pic>
        <p:nvPicPr>
          <p:cNvPr id="8" name="Picture 7">
            <a:extLst>
              <a:ext uri="{FF2B5EF4-FFF2-40B4-BE49-F238E27FC236}">
                <a16:creationId xmlns:a16="http://schemas.microsoft.com/office/drawing/2014/main" id="{C2005E98-9FAC-C343-80B3-12FC507B430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949218" y="1535925"/>
            <a:ext cx="2972078" cy="1476573"/>
          </a:xfrm>
          <a:prstGeom prst="rect">
            <a:avLst/>
          </a:prstGeom>
        </p:spPr>
      </p:pic>
      <p:pic>
        <p:nvPicPr>
          <p:cNvPr id="9" name="Picture 8">
            <a:extLst>
              <a:ext uri="{FF2B5EF4-FFF2-40B4-BE49-F238E27FC236}">
                <a16:creationId xmlns:a16="http://schemas.microsoft.com/office/drawing/2014/main" id="{282D126C-EEE1-1C47-B991-F4911C93A12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975008" y="3093334"/>
            <a:ext cx="2972078" cy="1476573"/>
          </a:xfrm>
          <a:prstGeom prst="rect">
            <a:avLst/>
          </a:prstGeom>
        </p:spPr>
      </p:pic>
      <p:pic>
        <p:nvPicPr>
          <p:cNvPr id="10" name="Picture 9">
            <a:extLst>
              <a:ext uri="{FF2B5EF4-FFF2-40B4-BE49-F238E27FC236}">
                <a16:creationId xmlns:a16="http://schemas.microsoft.com/office/drawing/2014/main" id="{8F4109F1-B2CD-4142-9369-29BC561FB94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997056" y="4769210"/>
            <a:ext cx="2939728" cy="1460501"/>
          </a:xfrm>
          <a:prstGeom prst="rect">
            <a:avLst/>
          </a:prstGeom>
        </p:spPr>
      </p:pic>
      <p:pic>
        <p:nvPicPr>
          <p:cNvPr id="11" name="Picture 10">
            <a:extLst>
              <a:ext uri="{FF2B5EF4-FFF2-40B4-BE49-F238E27FC236}">
                <a16:creationId xmlns:a16="http://schemas.microsoft.com/office/drawing/2014/main" id="{8371CBBD-C73F-B143-875D-64279269E76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914073" y="1526068"/>
            <a:ext cx="2972080" cy="1471842"/>
          </a:xfrm>
          <a:prstGeom prst="rect">
            <a:avLst/>
          </a:prstGeom>
        </p:spPr>
      </p:pic>
      <p:pic>
        <p:nvPicPr>
          <p:cNvPr id="12" name="Picture 11">
            <a:extLst>
              <a:ext uri="{FF2B5EF4-FFF2-40B4-BE49-F238E27FC236}">
                <a16:creationId xmlns:a16="http://schemas.microsoft.com/office/drawing/2014/main" id="{074E0571-B527-FA4B-AAA9-475F06DDA108}"/>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914463" y="3123206"/>
            <a:ext cx="2972078" cy="1476573"/>
          </a:xfrm>
          <a:prstGeom prst="rect">
            <a:avLst/>
          </a:prstGeom>
        </p:spPr>
      </p:pic>
      <p:pic>
        <p:nvPicPr>
          <p:cNvPr id="13" name="Picture 12">
            <a:extLst>
              <a:ext uri="{FF2B5EF4-FFF2-40B4-BE49-F238E27FC236}">
                <a16:creationId xmlns:a16="http://schemas.microsoft.com/office/drawing/2014/main" id="{5AB32D03-523E-994C-8F5C-13CE1B50A8F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936508" y="4773683"/>
            <a:ext cx="2939729" cy="1460502"/>
          </a:xfrm>
          <a:prstGeom prst="rect">
            <a:avLst/>
          </a:prstGeom>
        </p:spPr>
      </p:pic>
      <p:sp>
        <p:nvSpPr>
          <p:cNvPr id="14" name="TextBox 2">
            <a:extLst>
              <a:ext uri="{FF2B5EF4-FFF2-40B4-BE49-F238E27FC236}">
                <a16:creationId xmlns:a16="http://schemas.microsoft.com/office/drawing/2014/main" id="{1561899E-EA66-2D4C-B19F-3BAE396F5C9A}"/>
              </a:ext>
            </a:extLst>
          </p:cNvPr>
          <p:cNvSpPr txBox="1">
            <a:spLocks noChangeArrowheads="1"/>
          </p:cNvSpPr>
          <p:nvPr/>
        </p:nvSpPr>
        <p:spPr bwMode="auto">
          <a:xfrm>
            <a:off x="169862" y="2093033"/>
            <a:ext cx="1620305" cy="293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a:lnSpc>
                <a:spcPct val="93000"/>
              </a:lnSpc>
              <a:buClr>
                <a:srgbClr val="000000"/>
              </a:buClr>
              <a:buSzPct val="100000"/>
              <a:buFont typeface="Times New Roman" panose="02020603050405020304" pitchFamily="18" charset="0"/>
              <a:buNone/>
            </a:pPr>
            <a:r>
              <a:rPr lang="en-US" altLang="en-US" sz="1404" dirty="0"/>
              <a:t>Summer 2014 ICs</a:t>
            </a:r>
          </a:p>
        </p:txBody>
      </p:sp>
      <p:sp>
        <p:nvSpPr>
          <p:cNvPr id="15" name="TextBox 2">
            <a:extLst>
              <a:ext uri="{FF2B5EF4-FFF2-40B4-BE49-F238E27FC236}">
                <a16:creationId xmlns:a16="http://schemas.microsoft.com/office/drawing/2014/main" id="{4D5F0BF9-D420-FC4E-9AAB-2582E92FF76E}"/>
              </a:ext>
            </a:extLst>
          </p:cNvPr>
          <p:cNvSpPr txBox="1">
            <a:spLocks noChangeArrowheads="1"/>
          </p:cNvSpPr>
          <p:nvPr/>
        </p:nvSpPr>
        <p:spPr bwMode="auto">
          <a:xfrm>
            <a:off x="169862" y="3538336"/>
            <a:ext cx="1620305" cy="293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a:lnSpc>
                <a:spcPct val="93000"/>
              </a:lnSpc>
              <a:buClr>
                <a:srgbClr val="000000"/>
              </a:buClr>
              <a:buSzPct val="100000"/>
              <a:buFont typeface="Times New Roman" panose="02020603050405020304" pitchFamily="18" charset="0"/>
              <a:buNone/>
            </a:pPr>
            <a:r>
              <a:rPr lang="en-US" altLang="en-US" sz="1404" dirty="0"/>
              <a:t>Autumn 2014 ICs</a:t>
            </a:r>
          </a:p>
        </p:txBody>
      </p:sp>
      <p:sp>
        <p:nvSpPr>
          <p:cNvPr id="16" name="TextBox 2">
            <a:extLst>
              <a:ext uri="{FF2B5EF4-FFF2-40B4-BE49-F238E27FC236}">
                <a16:creationId xmlns:a16="http://schemas.microsoft.com/office/drawing/2014/main" id="{2D3CE992-7B04-3A4A-9D27-CE585C011FD0}"/>
              </a:ext>
            </a:extLst>
          </p:cNvPr>
          <p:cNvSpPr txBox="1">
            <a:spLocks noChangeArrowheads="1"/>
          </p:cNvSpPr>
          <p:nvPr/>
        </p:nvSpPr>
        <p:spPr bwMode="auto">
          <a:xfrm>
            <a:off x="74360" y="5149937"/>
            <a:ext cx="1778485" cy="293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a:lnSpc>
                <a:spcPct val="93000"/>
              </a:lnSpc>
              <a:buClr>
                <a:srgbClr val="000000"/>
              </a:buClr>
              <a:buSzPct val="100000"/>
              <a:buFont typeface="Times New Roman" panose="02020603050405020304" pitchFamily="18" charset="0"/>
              <a:buNone/>
            </a:pPr>
            <a:r>
              <a:rPr lang="en-US" altLang="en-US" sz="1404" dirty="0"/>
              <a:t>Winter 2014-15 ICs</a:t>
            </a:r>
          </a:p>
        </p:txBody>
      </p:sp>
      <p:sp>
        <p:nvSpPr>
          <p:cNvPr id="31" name="TextShape 2">
            <a:extLst>
              <a:ext uri="{FF2B5EF4-FFF2-40B4-BE49-F238E27FC236}">
                <a16:creationId xmlns:a16="http://schemas.microsoft.com/office/drawing/2014/main" id="{5B3B4D86-E2C7-A744-A658-1C498BE57EA3}"/>
              </a:ext>
            </a:extLst>
          </p:cNvPr>
          <p:cNvSpPr txBox="1"/>
          <p:nvPr/>
        </p:nvSpPr>
        <p:spPr>
          <a:xfrm>
            <a:off x="677888" y="404396"/>
            <a:ext cx="4694212" cy="34344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S2S-3 10-member seasonal test forecasts. </a:t>
            </a:r>
            <a:endParaRPr lang="en-US" sz="1800" b="0" strike="noStrike" spc="-1" dirty="0">
              <a:solidFill>
                <a:srgbClr val="000000"/>
              </a:solidFill>
              <a:uFill>
                <a:solidFill>
                  <a:srgbClr val="FFFFFF"/>
                </a:solidFill>
              </a:uFill>
              <a:latin typeface="Arial"/>
            </a:endParaRPr>
          </a:p>
        </p:txBody>
      </p:sp>
      <p:sp>
        <p:nvSpPr>
          <p:cNvPr id="2" name="TextBox 1">
            <a:extLst>
              <a:ext uri="{FF2B5EF4-FFF2-40B4-BE49-F238E27FC236}">
                <a16:creationId xmlns:a16="http://schemas.microsoft.com/office/drawing/2014/main" id="{7B5B6D9C-94F1-064E-B91A-B10F9CDC8411}"/>
              </a:ext>
            </a:extLst>
          </p:cNvPr>
          <p:cNvSpPr txBox="1"/>
          <p:nvPr/>
        </p:nvSpPr>
        <p:spPr>
          <a:xfrm>
            <a:off x="169862" y="754994"/>
            <a:ext cx="10741522" cy="646331"/>
          </a:xfrm>
          <a:prstGeom prst="rect">
            <a:avLst/>
          </a:prstGeom>
          <a:noFill/>
        </p:spPr>
        <p:txBody>
          <a:bodyPr wrap="square" rtlCol="0">
            <a:spAutoFit/>
          </a:bodyPr>
          <a:lstStyle/>
          <a:p>
            <a:r>
              <a:rPr lang="en-US" dirty="0"/>
              <a:t>Preliminary results with S2S-3 system are encouraging.  The Niño 3.4 SST ensemble forecast spread and ensemble mean skill is comparable or better than S2S-2.</a:t>
            </a:r>
          </a:p>
        </p:txBody>
      </p:sp>
      <p:sp>
        <p:nvSpPr>
          <p:cNvPr id="33" name="Oval 32">
            <a:extLst>
              <a:ext uri="{FF2B5EF4-FFF2-40B4-BE49-F238E27FC236}">
                <a16:creationId xmlns:a16="http://schemas.microsoft.com/office/drawing/2014/main" id="{431AF3F5-4753-4F4B-A35A-D7DD1F196F75}"/>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17</a:t>
            </a:r>
          </a:p>
        </p:txBody>
      </p:sp>
    </p:spTree>
    <p:extLst>
      <p:ext uri="{BB962C8B-B14F-4D97-AF65-F5344CB8AC3E}">
        <p14:creationId xmlns:p14="http://schemas.microsoft.com/office/powerpoint/2010/main" val="2902275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2742AF3-4905-F740-81D2-8FEC2EF9EE45}"/>
              </a:ext>
            </a:extLst>
          </p:cNvPr>
          <p:cNvSpPr/>
          <p:nvPr/>
        </p:nvSpPr>
        <p:spPr>
          <a:xfrm>
            <a:off x="5753915" y="5019415"/>
            <a:ext cx="691215" cy="387798"/>
          </a:xfrm>
          <a:prstGeom prst="rect">
            <a:avLst/>
          </a:prstGeom>
          <a:solidFill>
            <a:schemeClr val="bg1"/>
          </a:solidFill>
        </p:spPr>
        <p:txBody>
          <a:bodyPr wrap="none">
            <a:spAutoFit/>
          </a:bodyPr>
          <a:lstStyle/>
          <a:p>
            <a:r>
              <a:rPr lang="en-US" sz="1920" b="1" dirty="0">
                <a:latin typeface="Times New Roman" panose="02020603050405020304" pitchFamily="18" charset="0"/>
                <a:cs typeface="Times New Roman" panose="02020603050405020304" pitchFamily="18" charset="0"/>
              </a:rPr>
              <a:t>PNA</a:t>
            </a:r>
            <a:endParaRPr lang="en-US" sz="2160" dirty="0"/>
          </a:p>
        </p:txBody>
      </p:sp>
      <p:sp>
        <p:nvSpPr>
          <p:cNvPr id="2" name="Rectangle 1">
            <a:extLst>
              <a:ext uri="{FF2B5EF4-FFF2-40B4-BE49-F238E27FC236}">
                <a16:creationId xmlns:a16="http://schemas.microsoft.com/office/drawing/2014/main" id="{E8DE827D-0561-0A46-8B35-68E2F5AFD7CA}"/>
              </a:ext>
            </a:extLst>
          </p:cNvPr>
          <p:cNvSpPr/>
          <p:nvPr/>
        </p:nvSpPr>
        <p:spPr>
          <a:xfrm>
            <a:off x="5729587" y="1714315"/>
            <a:ext cx="731290" cy="387798"/>
          </a:xfrm>
          <a:prstGeom prst="rect">
            <a:avLst/>
          </a:prstGeom>
          <a:solidFill>
            <a:schemeClr val="bg1"/>
          </a:solidFill>
        </p:spPr>
        <p:txBody>
          <a:bodyPr wrap="none">
            <a:spAutoFit/>
          </a:bodyPr>
          <a:lstStyle/>
          <a:p>
            <a:r>
              <a:rPr lang="en-US" sz="1920" b="1" dirty="0">
                <a:latin typeface="Times New Roman" panose="02020603050405020304" pitchFamily="18" charset="0"/>
                <a:cs typeface="Times New Roman" panose="02020603050405020304" pitchFamily="18" charset="0"/>
              </a:rPr>
              <a:t>NAO</a:t>
            </a:r>
            <a:endParaRPr lang="en-US" sz="2160" dirty="0"/>
          </a:p>
        </p:txBody>
      </p:sp>
      <p:pic>
        <p:nvPicPr>
          <p:cNvPr id="3" name="Picture 2">
            <a:extLst>
              <a:ext uri="{FF2B5EF4-FFF2-40B4-BE49-F238E27FC236}">
                <a16:creationId xmlns:a16="http://schemas.microsoft.com/office/drawing/2014/main" id="{693DCAFA-AB73-44BB-AFAE-CDE9BB998893}"/>
              </a:ext>
            </a:extLst>
          </p:cNvPr>
          <p:cNvPicPr>
            <a:picLocks noChangeAspect="1"/>
          </p:cNvPicPr>
          <p:nvPr/>
        </p:nvPicPr>
        <p:blipFill rotWithShape="1">
          <a:blip r:embed="rId2">
            <a:extLst>
              <a:ext uri="{28A0092B-C50C-407E-A947-70E740481C1C}">
                <a14:useLocalDpi xmlns:a14="http://schemas.microsoft.com/office/drawing/2010/main" val="0"/>
              </a:ext>
            </a:extLst>
          </a:blip>
          <a:srcRect t="4290"/>
          <a:stretch/>
        </p:blipFill>
        <p:spPr>
          <a:xfrm>
            <a:off x="1860205" y="1298578"/>
            <a:ext cx="3884136" cy="5074984"/>
          </a:xfrm>
          <a:prstGeom prst="rect">
            <a:avLst/>
          </a:prstGeom>
        </p:spPr>
      </p:pic>
      <p:sp>
        <p:nvSpPr>
          <p:cNvPr id="9" name="TextBox 8">
            <a:extLst>
              <a:ext uri="{FF2B5EF4-FFF2-40B4-BE49-F238E27FC236}">
                <a16:creationId xmlns:a16="http://schemas.microsoft.com/office/drawing/2014/main" id="{840DEAEA-034C-4447-B05B-97C962C602DA}"/>
              </a:ext>
            </a:extLst>
          </p:cNvPr>
          <p:cNvSpPr txBox="1"/>
          <p:nvPr/>
        </p:nvSpPr>
        <p:spPr>
          <a:xfrm>
            <a:off x="-66113" y="2104021"/>
            <a:ext cx="2181796" cy="369332"/>
          </a:xfrm>
          <a:prstGeom prst="rect">
            <a:avLst/>
          </a:prstGeom>
          <a:noFill/>
        </p:spPr>
        <p:txBody>
          <a:bodyPr wrap="square" rtlCol="0">
            <a:spAutoFit/>
          </a:bodyPr>
          <a:lstStyle/>
          <a:p>
            <a:pPr algn="ctr"/>
            <a:r>
              <a:rPr lang="en-US" i="1" dirty="0" err="1"/>
              <a:t>Corr</a:t>
            </a:r>
            <a:r>
              <a:rPr lang="en-US" dirty="0"/>
              <a:t> = </a:t>
            </a:r>
            <a:r>
              <a:rPr lang="en-US" b="1" dirty="0">
                <a:solidFill>
                  <a:srgbClr val="0070C0"/>
                </a:solidFill>
              </a:rPr>
              <a:t>0.36</a:t>
            </a:r>
            <a:r>
              <a:rPr lang="en-US" b="1" dirty="0"/>
              <a:t>, </a:t>
            </a:r>
            <a:r>
              <a:rPr lang="en-US" b="1" dirty="0">
                <a:solidFill>
                  <a:srgbClr val="FF0000"/>
                </a:solidFill>
              </a:rPr>
              <a:t>0.41</a:t>
            </a:r>
          </a:p>
        </p:txBody>
      </p:sp>
      <p:sp>
        <p:nvSpPr>
          <p:cNvPr id="10" name="TextBox 9">
            <a:extLst>
              <a:ext uri="{FF2B5EF4-FFF2-40B4-BE49-F238E27FC236}">
                <a16:creationId xmlns:a16="http://schemas.microsoft.com/office/drawing/2014/main" id="{2D3CC5DD-2257-4CFE-BD49-9E13E1BAA181}"/>
              </a:ext>
            </a:extLst>
          </p:cNvPr>
          <p:cNvSpPr txBox="1"/>
          <p:nvPr/>
        </p:nvSpPr>
        <p:spPr>
          <a:xfrm>
            <a:off x="-95133" y="3683070"/>
            <a:ext cx="2222847" cy="369332"/>
          </a:xfrm>
          <a:prstGeom prst="rect">
            <a:avLst/>
          </a:prstGeom>
          <a:noFill/>
        </p:spPr>
        <p:txBody>
          <a:bodyPr wrap="square" rtlCol="0">
            <a:spAutoFit/>
          </a:bodyPr>
          <a:lstStyle/>
          <a:p>
            <a:pPr algn="ctr"/>
            <a:r>
              <a:rPr lang="en-US" i="1" dirty="0" err="1"/>
              <a:t>Corr</a:t>
            </a:r>
            <a:r>
              <a:rPr lang="en-US" dirty="0"/>
              <a:t> = </a:t>
            </a:r>
            <a:r>
              <a:rPr lang="en-US" b="1" dirty="0">
                <a:solidFill>
                  <a:srgbClr val="0070C0"/>
                </a:solidFill>
              </a:rPr>
              <a:t>0.42</a:t>
            </a:r>
            <a:r>
              <a:rPr lang="en-US" b="1" dirty="0"/>
              <a:t>, </a:t>
            </a:r>
            <a:r>
              <a:rPr lang="en-US" b="1" dirty="0">
                <a:solidFill>
                  <a:srgbClr val="FF0000"/>
                </a:solidFill>
              </a:rPr>
              <a:t>0.46</a:t>
            </a:r>
          </a:p>
        </p:txBody>
      </p:sp>
      <p:sp>
        <p:nvSpPr>
          <p:cNvPr id="11" name="TextBox 10">
            <a:extLst>
              <a:ext uri="{FF2B5EF4-FFF2-40B4-BE49-F238E27FC236}">
                <a16:creationId xmlns:a16="http://schemas.microsoft.com/office/drawing/2014/main" id="{AB31C248-72C9-4059-BC1F-0DEC433BAC14}"/>
              </a:ext>
            </a:extLst>
          </p:cNvPr>
          <p:cNvSpPr txBox="1"/>
          <p:nvPr/>
        </p:nvSpPr>
        <p:spPr>
          <a:xfrm>
            <a:off x="18165" y="5374756"/>
            <a:ext cx="1976273" cy="369332"/>
          </a:xfrm>
          <a:prstGeom prst="rect">
            <a:avLst/>
          </a:prstGeom>
          <a:noFill/>
        </p:spPr>
        <p:txBody>
          <a:bodyPr wrap="square" rtlCol="0">
            <a:spAutoFit/>
          </a:bodyPr>
          <a:lstStyle/>
          <a:p>
            <a:pPr algn="ctr"/>
            <a:r>
              <a:rPr lang="en-US" i="1" dirty="0" err="1"/>
              <a:t>Corr</a:t>
            </a:r>
            <a:r>
              <a:rPr lang="en-US" dirty="0"/>
              <a:t> = </a:t>
            </a:r>
            <a:r>
              <a:rPr lang="en-US" b="1" dirty="0">
                <a:solidFill>
                  <a:srgbClr val="0070C0"/>
                </a:solidFill>
              </a:rPr>
              <a:t>0.63</a:t>
            </a:r>
            <a:r>
              <a:rPr lang="en-US" b="1" dirty="0"/>
              <a:t>, </a:t>
            </a:r>
            <a:r>
              <a:rPr lang="en-US" b="1" dirty="0">
                <a:solidFill>
                  <a:srgbClr val="FF0000"/>
                </a:solidFill>
              </a:rPr>
              <a:t>0.55</a:t>
            </a:r>
          </a:p>
        </p:txBody>
      </p:sp>
      <p:sp>
        <p:nvSpPr>
          <p:cNvPr id="12" name="TextBox 11">
            <a:extLst>
              <a:ext uri="{FF2B5EF4-FFF2-40B4-BE49-F238E27FC236}">
                <a16:creationId xmlns:a16="http://schemas.microsoft.com/office/drawing/2014/main" id="{B2179FAB-697F-41BA-A2A3-30AC20A0AD9E}"/>
              </a:ext>
            </a:extLst>
          </p:cNvPr>
          <p:cNvSpPr txBox="1"/>
          <p:nvPr/>
        </p:nvSpPr>
        <p:spPr>
          <a:xfrm>
            <a:off x="10112789" y="2104021"/>
            <a:ext cx="2055922" cy="369332"/>
          </a:xfrm>
          <a:prstGeom prst="rect">
            <a:avLst/>
          </a:prstGeom>
          <a:noFill/>
        </p:spPr>
        <p:txBody>
          <a:bodyPr wrap="square" rtlCol="0">
            <a:spAutoFit/>
          </a:bodyPr>
          <a:lstStyle/>
          <a:p>
            <a:pPr algn="ctr"/>
            <a:r>
              <a:rPr lang="en-US" i="1" dirty="0" err="1"/>
              <a:t>Corr</a:t>
            </a:r>
            <a:r>
              <a:rPr lang="en-US" dirty="0"/>
              <a:t> = </a:t>
            </a:r>
            <a:r>
              <a:rPr lang="en-US" b="1" dirty="0">
                <a:solidFill>
                  <a:srgbClr val="0070C0"/>
                </a:solidFill>
              </a:rPr>
              <a:t>-0.15</a:t>
            </a:r>
            <a:r>
              <a:rPr lang="en-US" b="1" dirty="0"/>
              <a:t>, </a:t>
            </a:r>
            <a:r>
              <a:rPr lang="en-US" b="1" dirty="0">
                <a:solidFill>
                  <a:srgbClr val="FF0000"/>
                </a:solidFill>
              </a:rPr>
              <a:t>0.38</a:t>
            </a:r>
          </a:p>
        </p:txBody>
      </p:sp>
      <p:sp>
        <p:nvSpPr>
          <p:cNvPr id="14" name="TextBox 13">
            <a:extLst>
              <a:ext uri="{FF2B5EF4-FFF2-40B4-BE49-F238E27FC236}">
                <a16:creationId xmlns:a16="http://schemas.microsoft.com/office/drawing/2014/main" id="{DA2B02C8-552D-4882-B193-024EE1FBAD51}"/>
              </a:ext>
            </a:extLst>
          </p:cNvPr>
          <p:cNvSpPr txBox="1"/>
          <p:nvPr/>
        </p:nvSpPr>
        <p:spPr>
          <a:xfrm>
            <a:off x="10153002" y="3781834"/>
            <a:ext cx="2055922" cy="369332"/>
          </a:xfrm>
          <a:prstGeom prst="rect">
            <a:avLst/>
          </a:prstGeom>
          <a:noFill/>
        </p:spPr>
        <p:txBody>
          <a:bodyPr wrap="square" rtlCol="0">
            <a:spAutoFit/>
          </a:bodyPr>
          <a:lstStyle/>
          <a:p>
            <a:pPr algn="ctr"/>
            <a:r>
              <a:rPr lang="en-US" i="1" dirty="0" err="1"/>
              <a:t>Corr</a:t>
            </a:r>
            <a:r>
              <a:rPr lang="en-US" dirty="0"/>
              <a:t> = </a:t>
            </a:r>
            <a:r>
              <a:rPr lang="en-US" b="1" dirty="0">
                <a:solidFill>
                  <a:srgbClr val="0070C0"/>
                </a:solidFill>
              </a:rPr>
              <a:t>-0.24</a:t>
            </a:r>
            <a:r>
              <a:rPr lang="en-US" b="1" dirty="0"/>
              <a:t>, </a:t>
            </a:r>
            <a:r>
              <a:rPr lang="en-US" b="1" dirty="0">
                <a:solidFill>
                  <a:srgbClr val="FF0000"/>
                </a:solidFill>
              </a:rPr>
              <a:t>0.36</a:t>
            </a:r>
          </a:p>
        </p:txBody>
      </p:sp>
      <p:sp>
        <p:nvSpPr>
          <p:cNvPr id="15" name="TextBox 14">
            <a:extLst>
              <a:ext uri="{FF2B5EF4-FFF2-40B4-BE49-F238E27FC236}">
                <a16:creationId xmlns:a16="http://schemas.microsoft.com/office/drawing/2014/main" id="{C224D7C1-B112-400A-B23D-F12A8C889BDD}"/>
              </a:ext>
            </a:extLst>
          </p:cNvPr>
          <p:cNvSpPr txBox="1"/>
          <p:nvPr/>
        </p:nvSpPr>
        <p:spPr>
          <a:xfrm>
            <a:off x="10091614" y="5423961"/>
            <a:ext cx="2077097" cy="369332"/>
          </a:xfrm>
          <a:prstGeom prst="rect">
            <a:avLst/>
          </a:prstGeom>
          <a:noFill/>
        </p:spPr>
        <p:txBody>
          <a:bodyPr wrap="square" rtlCol="0">
            <a:spAutoFit/>
          </a:bodyPr>
          <a:lstStyle/>
          <a:p>
            <a:pPr algn="ctr"/>
            <a:r>
              <a:rPr lang="en-US" i="1" dirty="0" err="1"/>
              <a:t>Corr</a:t>
            </a:r>
            <a:r>
              <a:rPr lang="en-US" dirty="0"/>
              <a:t> = </a:t>
            </a:r>
            <a:r>
              <a:rPr lang="en-US" b="1" dirty="0">
                <a:solidFill>
                  <a:srgbClr val="0070C0"/>
                </a:solidFill>
              </a:rPr>
              <a:t>0.24</a:t>
            </a:r>
            <a:r>
              <a:rPr lang="en-US" b="1" dirty="0"/>
              <a:t>, </a:t>
            </a:r>
            <a:r>
              <a:rPr lang="en-US" b="1" dirty="0">
                <a:solidFill>
                  <a:srgbClr val="FF0000"/>
                </a:solidFill>
              </a:rPr>
              <a:t>0.54</a:t>
            </a:r>
          </a:p>
        </p:txBody>
      </p:sp>
      <p:pic>
        <p:nvPicPr>
          <p:cNvPr id="6" name="Picture 5">
            <a:extLst>
              <a:ext uri="{FF2B5EF4-FFF2-40B4-BE49-F238E27FC236}">
                <a16:creationId xmlns:a16="http://schemas.microsoft.com/office/drawing/2014/main" id="{3A56B8C1-4BCE-4E6A-BAF5-1E320FA72CA6}"/>
              </a:ext>
            </a:extLst>
          </p:cNvPr>
          <p:cNvPicPr>
            <a:picLocks noChangeAspect="1"/>
          </p:cNvPicPr>
          <p:nvPr/>
        </p:nvPicPr>
        <p:blipFill rotWithShape="1">
          <a:blip r:embed="rId3">
            <a:extLst>
              <a:ext uri="{28A0092B-C50C-407E-A947-70E740481C1C}">
                <a14:useLocalDpi xmlns:a14="http://schemas.microsoft.com/office/drawing/2010/main" val="0"/>
              </a:ext>
            </a:extLst>
          </a:blip>
          <a:srcRect t="4050" b="-1"/>
          <a:stretch/>
        </p:blipFill>
        <p:spPr>
          <a:xfrm>
            <a:off x="6516632" y="1298577"/>
            <a:ext cx="3718952" cy="5087685"/>
          </a:xfrm>
          <a:prstGeom prst="rect">
            <a:avLst/>
          </a:prstGeom>
        </p:spPr>
      </p:pic>
      <p:sp>
        <p:nvSpPr>
          <p:cNvPr id="17" name="Rectangle 16">
            <a:extLst>
              <a:ext uri="{FF2B5EF4-FFF2-40B4-BE49-F238E27FC236}">
                <a16:creationId xmlns:a16="http://schemas.microsoft.com/office/drawing/2014/main" id="{F8334D25-96A5-2845-BBD2-8002A835E07B}"/>
              </a:ext>
            </a:extLst>
          </p:cNvPr>
          <p:cNvSpPr/>
          <p:nvPr/>
        </p:nvSpPr>
        <p:spPr>
          <a:xfrm>
            <a:off x="6537077" y="6425460"/>
            <a:ext cx="4995410" cy="338554"/>
          </a:xfrm>
          <a:prstGeom prst="rect">
            <a:avLst/>
          </a:prstGeom>
        </p:spPr>
        <p:txBody>
          <a:bodyPr wrap="square">
            <a:spAutoFit/>
          </a:bodyPr>
          <a:lstStyle/>
          <a:p>
            <a:r>
              <a:rPr lang="en-US" sz="1600" dirty="0">
                <a:solidFill>
                  <a:schemeClr val="bg1"/>
                </a:solidFill>
                <a:cs typeface="Times New Roman" panose="02020603050405020304" pitchFamily="18" charset="0"/>
              </a:rPr>
              <a:t>Analysis and figures are by Young-Kwon Lim</a:t>
            </a:r>
          </a:p>
        </p:txBody>
      </p:sp>
      <p:sp>
        <p:nvSpPr>
          <p:cNvPr id="19" name="Rectangle 18">
            <a:extLst>
              <a:ext uri="{FF2B5EF4-FFF2-40B4-BE49-F238E27FC236}">
                <a16:creationId xmlns:a16="http://schemas.microsoft.com/office/drawing/2014/main" id="{526312AC-8CCD-6D45-B870-221E321FF4C2}"/>
              </a:ext>
            </a:extLst>
          </p:cNvPr>
          <p:cNvSpPr/>
          <p:nvPr/>
        </p:nvSpPr>
        <p:spPr>
          <a:xfrm>
            <a:off x="5793153" y="3384088"/>
            <a:ext cx="553357" cy="387798"/>
          </a:xfrm>
          <a:prstGeom prst="rect">
            <a:avLst/>
          </a:prstGeom>
          <a:solidFill>
            <a:schemeClr val="bg1"/>
          </a:solidFill>
        </p:spPr>
        <p:txBody>
          <a:bodyPr wrap="none">
            <a:spAutoFit/>
          </a:bodyPr>
          <a:lstStyle/>
          <a:p>
            <a:r>
              <a:rPr lang="en-US" sz="1920" b="1" dirty="0">
                <a:latin typeface="Times New Roman" panose="02020603050405020304" pitchFamily="18" charset="0"/>
                <a:cs typeface="Times New Roman" panose="02020603050405020304" pitchFamily="18" charset="0"/>
              </a:rPr>
              <a:t>AO</a:t>
            </a:r>
            <a:endParaRPr lang="en-US" sz="2160" dirty="0"/>
          </a:p>
        </p:txBody>
      </p:sp>
      <p:sp>
        <p:nvSpPr>
          <p:cNvPr id="7" name="Rectangle 6">
            <a:extLst>
              <a:ext uri="{FF2B5EF4-FFF2-40B4-BE49-F238E27FC236}">
                <a16:creationId xmlns:a16="http://schemas.microsoft.com/office/drawing/2014/main" id="{45F26F56-8A6B-384B-83C2-3F51709AED3C}"/>
              </a:ext>
            </a:extLst>
          </p:cNvPr>
          <p:cNvSpPr/>
          <p:nvPr/>
        </p:nvSpPr>
        <p:spPr>
          <a:xfrm>
            <a:off x="1904113" y="1083858"/>
            <a:ext cx="447203" cy="14639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solidFill>
                <a:schemeClr val="tx1"/>
              </a:solidFill>
            </a:endParaRPr>
          </a:p>
        </p:txBody>
      </p:sp>
      <p:sp>
        <p:nvSpPr>
          <p:cNvPr id="25" name="Rectangle 24">
            <a:extLst>
              <a:ext uri="{FF2B5EF4-FFF2-40B4-BE49-F238E27FC236}">
                <a16:creationId xmlns:a16="http://schemas.microsoft.com/office/drawing/2014/main" id="{EF4A7DDB-9CEB-6343-9497-6250B4B89095}"/>
              </a:ext>
            </a:extLst>
          </p:cNvPr>
          <p:cNvSpPr/>
          <p:nvPr/>
        </p:nvSpPr>
        <p:spPr>
          <a:xfrm>
            <a:off x="2017324" y="2782030"/>
            <a:ext cx="447203" cy="14639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7" name="Rectangle 26">
            <a:extLst>
              <a:ext uri="{FF2B5EF4-FFF2-40B4-BE49-F238E27FC236}">
                <a16:creationId xmlns:a16="http://schemas.microsoft.com/office/drawing/2014/main" id="{5C21C730-D28A-544C-B7B4-34DD066F461F}"/>
              </a:ext>
            </a:extLst>
          </p:cNvPr>
          <p:cNvSpPr/>
          <p:nvPr/>
        </p:nvSpPr>
        <p:spPr>
          <a:xfrm>
            <a:off x="6467404" y="4480210"/>
            <a:ext cx="447203" cy="14639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8" name="Rectangle 27">
            <a:extLst>
              <a:ext uri="{FF2B5EF4-FFF2-40B4-BE49-F238E27FC236}">
                <a16:creationId xmlns:a16="http://schemas.microsoft.com/office/drawing/2014/main" id="{CD3A5DF5-38EE-D545-82AD-42049224158F}"/>
              </a:ext>
            </a:extLst>
          </p:cNvPr>
          <p:cNvSpPr/>
          <p:nvPr/>
        </p:nvSpPr>
        <p:spPr>
          <a:xfrm>
            <a:off x="1982489" y="4471498"/>
            <a:ext cx="447203" cy="14639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9" name="Rectangle 28">
            <a:extLst>
              <a:ext uri="{FF2B5EF4-FFF2-40B4-BE49-F238E27FC236}">
                <a16:creationId xmlns:a16="http://schemas.microsoft.com/office/drawing/2014/main" id="{8BF092A1-9DDB-E24A-961D-42ED34D700DF}"/>
              </a:ext>
            </a:extLst>
          </p:cNvPr>
          <p:cNvSpPr/>
          <p:nvPr/>
        </p:nvSpPr>
        <p:spPr>
          <a:xfrm>
            <a:off x="6493532" y="2764620"/>
            <a:ext cx="447203" cy="14639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30" name="Rectangle 29">
            <a:extLst>
              <a:ext uri="{FF2B5EF4-FFF2-40B4-BE49-F238E27FC236}">
                <a16:creationId xmlns:a16="http://schemas.microsoft.com/office/drawing/2014/main" id="{F21BF22C-6999-7E4E-9119-E7CF3BAC6834}"/>
              </a:ext>
            </a:extLst>
          </p:cNvPr>
          <p:cNvSpPr/>
          <p:nvPr/>
        </p:nvSpPr>
        <p:spPr>
          <a:xfrm>
            <a:off x="6537077" y="1083866"/>
            <a:ext cx="447203" cy="14639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26" name="TextShape 2">
            <a:extLst>
              <a:ext uri="{FF2B5EF4-FFF2-40B4-BE49-F238E27FC236}">
                <a16:creationId xmlns:a16="http://schemas.microsoft.com/office/drawing/2014/main" id="{8951D02A-ECC2-644F-BDF1-7FA961FBB0DE}"/>
              </a:ext>
            </a:extLst>
          </p:cNvPr>
          <p:cNvSpPr txBox="1"/>
          <p:nvPr/>
        </p:nvSpPr>
        <p:spPr>
          <a:xfrm>
            <a:off x="767520" y="400440"/>
            <a:ext cx="5163380" cy="343440"/>
          </a:xfrm>
          <a:prstGeom prst="rect">
            <a:avLst/>
          </a:prstGeom>
          <a:noFill/>
          <a:ln w="18360">
            <a:noFill/>
          </a:ln>
        </p:spPr>
        <p:txBody>
          <a:bodyPr lIns="90000" tIns="45000" rIns="90000" bIns="45000"/>
          <a:lstStyle/>
          <a:p>
            <a:r>
              <a:rPr lang="en-US" sz="1800" b="0" i="1" strike="noStrike" spc="-1" dirty="0">
                <a:solidFill>
                  <a:srgbClr val="000000"/>
                </a:solidFill>
                <a:uFill>
                  <a:solidFill>
                    <a:srgbClr val="FFFFFF"/>
                  </a:solidFill>
                </a:uFill>
                <a:latin typeface="Arial"/>
              </a:rPr>
              <a:t>S2S-3 40-member sub-seasonal test forecasts. </a:t>
            </a:r>
            <a:endParaRPr lang="en-US" sz="1800" b="0" strike="noStrike" spc="-1" dirty="0">
              <a:solidFill>
                <a:srgbClr val="000000"/>
              </a:solidFill>
              <a:uFill>
                <a:solidFill>
                  <a:srgbClr val="FFFFFF"/>
                </a:solidFill>
              </a:uFill>
              <a:latin typeface="Arial"/>
            </a:endParaRPr>
          </a:p>
        </p:txBody>
      </p:sp>
      <p:sp>
        <p:nvSpPr>
          <p:cNvPr id="31" name="TextBox 30">
            <a:extLst>
              <a:ext uri="{FF2B5EF4-FFF2-40B4-BE49-F238E27FC236}">
                <a16:creationId xmlns:a16="http://schemas.microsoft.com/office/drawing/2014/main" id="{C02FAB6F-A9B7-7D4E-BCD5-7CA2B5F3E56A}"/>
              </a:ext>
            </a:extLst>
          </p:cNvPr>
          <p:cNvSpPr txBox="1"/>
          <p:nvPr/>
        </p:nvSpPr>
        <p:spPr>
          <a:xfrm>
            <a:off x="152400" y="729203"/>
            <a:ext cx="11633200" cy="646331"/>
          </a:xfrm>
          <a:prstGeom prst="rect">
            <a:avLst/>
          </a:prstGeom>
          <a:noFill/>
        </p:spPr>
        <p:txBody>
          <a:bodyPr wrap="square" rtlCol="0">
            <a:spAutoFit/>
          </a:bodyPr>
          <a:lstStyle/>
          <a:p>
            <a:r>
              <a:rPr lang="en-US" dirty="0"/>
              <a:t>Low frequency modes ensemble mean forecasts have higher skill than S2S-2 (4-member ensemble), especially at 2-month lead.</a:t>
            </a:r>
          </a:p>
        </p:txBody>
      </p:sp>
      <p:sp>
        <p:nvSpPr>
          <p:cNvPr id="5" name="TextBox 4">
            <a:extLst>
              <a:ext uri="{FF2B5EF4-FFF2-40B4-BE49-F238E27FC236}">
                <a16:creationId xmlns:a16="http://schemas.microsoft.com/office/drawing/2014/main" id="{28384CEF-291C-6945-B908-8BDB9E708CDD}"/>
              </a:ext>
            </a:extLst>
          </p:cNvPr>
          <p:cNvSpPr txBox="1"/>
          <p:nvPr/>
        </p:nvSpPr>
        <p:spPr>
          <a:xfrm>
            <a:off x="152400" y="1433451"/>
            <a:ext cx="1707805" cy="369332"/>
          </a:xfrm>
          <a:prstGeom prst="rect">
            <a:avLst/>
          </a:prstGeom>
          <a:noFill/>
        </p:spPr>
        <p:txBody>
          <a:bodyPr wrap="square" rtlCol="0">
            <a:spAutoFit/>
          </a:bodyPr>
          <a:lstStyle/>
          <a:p>
            <a:r>
              <a:rPr lang="en-US" dirty="0"/>
              <a:t>1 month lead</a:t>
            </a:r>
          </a:p>
        </p:txBody>
      </p:sp>
      <p:sp>
        <p:nvSpPr>
          <p:cNvPr id="32" name="TextBox 31">
            <a:extLst>
              <a:ext uri="{FF2B5EF4-FFF2-40B4-BE49-F238E27FC236}">
                <a16:creationId xmlns:a16="http://schemas.microsoft.com/office/drawing/2014/main" id="{9EB8F2B2-44BA-B74D-B91D-2752684482B2}"/>
              </a:ext>
            </a:extLst>
          </p:cNvPr>
          <p:cNvSpPr txBox="1"/>
          <p:nvPr/>
        </p:nvSpPr>
        <p:spPr>
          <a:xfrm>
            <a:off x="10310136" y="1402971"/>
            <a:ext cx="1707805" cy="369332"/>
          </a:xfrm>
          <a:prstGeom prst="rect">
            <a:avLst/>
          </a:prstGeom>
          <a:noFill/>
        </p:spPr>
        <p:txBody>
          <a:bodyPr wrap="square" rtlCol="0">
            <a:spAutoFit/>
          </a:bodyPr>
          <a:lstStyle/>
          <a:p>
            <a:r>
              <a:rPr lang="en-US" dirty="0"/>
              <a:t>2 months lead</a:t>
            </a:r>
          </a:p>
        </p:txBody>
      </p:sp>
      <p:sp>
        <p:nvSpPr>
          <p:cNvPr id="33" name="Oval 32">
            <a:extLst>
              <a:ext uri="{FF2B5EF4-FFF2-40B4-BE49-F238E27FC236}">
                <a16:creationId xmlns:a16="http://schemas.microsoft.com/office/drawing/2014/main" id="{3F82D7ED-8A70-8347-A749-D0229D461F75}"/>
              </a:ext>
            </a:extLst>
          </p:cNvPr>
          <p:cNvSpPr>
            <a:spLocks noChangeAspect="1"/>
          </p:cNvSpPr>
          <p:nvPr/>
        </p:nvSpPr>
        <p:spPr>
          <a:xfrm>
            <a:off x="11442700" y="6438360"/>
            <a:ext cx="594360" cy="36576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pc="-100" dirty="0"/>
              <a:t>18</a:t>
            </a:r>
          </a:p>
        </p:txBody>
      </p:sp>
    </p:spTree>
    <p:extLst>
      <p:ext uri="{BB962C8B-B14F-4D97-AF65-F5344CB8AC3E}">
        <p14:creationId xmlns:p14="http://schemas.microsoft.com/office/powerpoint/2010/main" val="1368234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14076</TotalTime>
  <Words>2541</Words>
  <Application>Microsoft Macintosh PowerPoint</Application>
  <PresentationFormat>Widescreen</PresentationFormat>
  <Paragraphs>260</Paragraphs>
  <Slides>18</Slides>
  <Notes>14</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0</vt:i4>
      </vt:variant>
      <vt:variant>
        <vt:lpstr>Slide Titles</vt:lpstr>
      </vt:variant>
      <vt:variant>
        <vt:i4>18</vt:i4>
      </vt:variant>
    </vt:vector>
  </HeadingPairs>
  <TitlesOfParts>
    <vt:vector size="29" baseType="lpstr">
      <vt:lpstr>Arial</vt:lpstr>
      <vt:lpstr>Arial</vt:lpstr>
      <vt:lpstr>Calibri</vt:lpstr>
      <vt:lpstr>Cambria Math</vt:lpstr>
      <vt:lpstr>DejaVu Sans</vt:lpstr>
      <vt:lpstr>Symbol</vt:lpstr>
      <vt:lpstr>Times New Roman</vt:lpstr>
      <vt:lpstr>Wingdings</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Sterling Spangler</dc:creator>
  <dc:description/>
  <cp:lastModifiedBy>Borovikov, Anna (GSFC-610.1)[SCIENCE SYSTEMS AND APPLICATIONS INC]</cp:lastModifiedBy>
  <cp:revision>407</cp:revision>
  <dcterms:created xsi:type="dcterms:W3CDTF">2017-09-25T14:06:05Z</dcterms:created>
  <dcterms:modified xsi:type="dcterms:W3CDTF">2021-02-16T17:42:48Z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15.0038</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vt:i4>
  </property>
  <property fmtid="{D5CDD505-2E9C-101B-9397-08002B2CF9AE}" pid="8" name="PresentationFormat">
    <vt:lpwstr>Widescreen</vt:lpwstr>
  </property>
  <property fmtid="{D5CDD505-2E9C-101B-9397-08002B2CF9AE}" pid="9" name="ScaleCrop">
    <vt:bool>false</vt:bool>
  </property>
  <property fmtid="{D5CDD505-2E9C-101B-9397-08002B2CF9AE}" pid="10" name="ShareDoc">
    <vt:bool>false</vt:bool>
  </property>
  <property fmtid="{D5CDD505-2E9C-101B-9397-08002B2CF9AE}" pid="11" name="Slides">
    <vt:i4>1</vt:i4>
  </property>
</Properties>
</file>