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257" r:id="rId6"/>
    <p:sldId id="258" r:id="rId7"/>
    <p:sldId id="280" r:id="rId8"/>
    <p:sldId id="259" r:id="rId9"/>
    <p:sldId id="289" r:id="rId10"/>
    <p:sldId id="292" r:id="rId11"/>
    <p:sldId id="293" r:id="rId12"/>
    <p:sldId id="298" r:id="rId13"/>
    <p:sldId id="261" r:id="rId14"/>
    <p:sldId id="262" r:id="rId15"/>
    <p:sldId id="263" r:id="rId16"/>
    <p:sldId id="299" r:id="rId17"/>
    <p:sldId id="271" r:id="rId18"/>
    <p:sldId id="294" r:id="rId19"/>
    <p:sldId id="295" r:id="rId20"/>
    <p:sldId id="297" r:id="rId21"/>
    <p:sldId id="296" r:id="rId22"/>
    <p:sldId id="287" r:id="rId23"/>
    <p:sldId id="286" r:id="rId24"/>
    <p:sldId id="265" r:id="rId25"/>
    <p:sldId id="279" r:id="rId26"/>
    <p:sldId id="281" r:id="rId27"/>
    <p:sldId id="264" r:id="rId28"/>
    <p:sldId id="285" r:id="rId29"/>
    <p:sldId id="270" r:id="rId30"/>
    <p:sldId id="269" r:id="rId31"/>
    <p:sldId id="288" r:id="rId32"/>
    <p:sldId id="267" r:id="rId33"/>
    <p:sldId id="273" r:id="rId34"/>
    <p:sldId id="274" r:id="rId35"/>
    <p:sldId id="291" r:id="rId36"/>
    <p:sldId id="276" r:id="rId37"/>
    <p:sldId id="277" r:id="rId38"/>
    <p:sldId id="278" r:id="rId39"/>
    <p:sldId id="284" r:id="rId4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ubek, Deborah J. (JSC-SF111)" initials="NDJ(" lastIdx="3" clrIdx="0">
    <p:extLst>
      <p:ext uri="{19B8F6BF-5375-455C-9EA6-DF929625EA0E}">
        <p15:presenceInfo xmlns:p15="http://schemas.microsoft.com/office/powerpoint/2012/main" userId="S-1-5-21-330711430-3775241029-4075259233-28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F2DCDB"/>
    <a:srgbClr val="F0F6E8"/>
    <a:srgbClr val="EAF5DB"/>
    <a:srgbClr val="F4F6F0"/>
    <a:srgbClr val="F3F3F3"/>
    <a:srgbClr val="98B954"/>
    <a:srgbClr val="FDB924"/>
    <a:srgbClr val="D11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6457" autoAdjust="0"/>
  </p:normalViewPr>
  <p:slideViewPr>
    <p:cSldViewPr snapToGrid="0">
      <p:cViewPr varScale="1">
        <p:scale>
          <a:sx n="51" d="100"/>
          <a:sy n="51" d="100"/>
        </p:scale>
        <p:origin x="856" y="48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06" y="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lcahy, Rob (JSC-SD311)" userId="1518a6a6-7446-4387-9737-accd438fac13" providerId="ADAL" clId="{BF150B23-C539-4691-8D21-9FF5E181939B}"/>
    <pc:docChg chg="delSld modMainMaster">
      <pc:chgData name="Mulcahy, Rob (JSC-SD311)" userId="1518a6a6-7446-4387-9737-accd438fac13" providerId="ADAL" clId="{BF150B23-C539-4691-8D21-9FF5E181939B}" dt="2021-03-12T14:01:49.858" v="1" actId="6549"/>
      <pc:docMkLst>
        <pc:docMk/>
      </pc:docMkLst>
      <pc:sldChg chg="del">
        <pc:chgData name="Mulcahy, Rob (JSC-SD311)" userId="1518a6a6-7446-4387-9737-accd438fac13" providerId="ADAL" clId="{BF150B23-C539-4691-8D21-9FF5E181939B}" dt="2021-03-10T19:52:07.831" v="0" actId="2696"/>
        <pc:sldMkLst>
          <pc:docMk/>
          <pc:sldMk cId="3723986106" sldId="266"/>
        </pc:sldMkLst>
      </pc:sldChg>
      <pc:sldMasterChg chg="modSp">
        <pc:chgData name="Mulcahy, Rob (JSC-SD311)" userId="1518a6a6-7446-4387-9737-accd438fac13" providerId="ADAL" clId="{BF150B23-C539-4691-8D21-9FF5E181939B}" dt="2021-03-12T14:01:49.858" v="1" actId="6549"/>
        <pc:sldMasterMkLst>
          <pc:docMk/>
          <pc:sldMasterMk cId="0" sldId="2147483648"/>
        </pc:sldMasterMkLst>
        <pc:spChg chg="mod">
          <ac:chgData name="Mulcahy, Rob (JSC-SD311)" userId="1518a6a6-7446-4387-9737-accd438fac13" providerId="ADAL" clId="{BF150B23-C539-4691-8D21-9FF5E181939B}" dt="2021-03-12T14:01:49.858" v="1" actId="6549"/>
          <ac:spMkLst>
            <pc:docMk/>
            <pc:sldMasterMk cId="0" sldId="2147483648"/>
            <ac:spMk id="7" creationId="{00000000-0000-0000-0000-000000000000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2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/>
          <a:lstStyle>
            <a:lvl1pPr algn="r">
              <a:defRPr sz="1200"/>
            </a:lvl1pPr>
          </a:lstStyle>
          <a:p>
            <a:fld id="{6F939B30-D49D-42B5-9DD0-86D32581AF6E}" type="datetimeFigureOut">
              <a:rPr lang="en-US" smtClean="0"/>
              <a:pPr/>
              <a:t>3/15/2021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 anchor="b"/>
          <a:lstStyle>
            <a:lvl1pPr algn="r">
              <a:defRPr sz="1200"/>
            </a:lvl1pPr>
          </a:lstStyle>
          <a:p>
            <a:fld id="{7FB23E30-FE4D-405B-B219-437BDFE39B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28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169921" cy="27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1" y="2"/>
            <a:ext cx="3169921" cy="27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1963" y="300038"/>
            <a:ext cx="6389687" cy="479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43843" y="5108972"/>
            <a:ext cx="6827521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297829"/>
            <a:ext cx="3169921" cy="30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1" y="9297829"/>
            <a:ext cx="3169921" cy="30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729073F-FF10-4A9A-BAD3-C27A1021F93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4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17475" indent="-11747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4488" indent="-112713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69913" indent="-11112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796925" indent="-107950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31875" indent="-11747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Grp="1" noChangeArrowheads="1"/>
          </p:cNvSpPr>
          <p:nvPr userDrawn="1">
            <p:ph type="ctrTitle"/>
          </p:nvPr>
        </p:nvSpPr>
        <p:spPr>
          <a:xfrm>
            <a:off x="472697" y="1604075"/>
            <a:ext cx="8229601" cy="1852047"/>
          </a:xfrm>
        </p:spPr>
        <p:txBody>
          <a:bodyPr anchor="b" anchorCtr="1"/>
          <a:lstStyle>
            <a:lvl1pPr algn="ctr">
              <a:defRPr sz="2600"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733200"/>
            <a:ext cx="6400800" cy="1210400"/>
          </a:xfrm>
          <a:prstGeom prst="rect">
            <a:avLst/>
          </a:prstGeom>
        </p:spPr>
        <p:txBody>
          <a:bodyPr/>
          <a:lstStyle>
            <a:lvl1pPr algn="r">
              <a:buFontTx/>
              <a:buNone/>
              <a:defRPr baseline="0"/>
            </a:lvl1pPr>
          </a:lstStyle>
          <a:p>
            <a:pPr lvl="0"/>
            <a:r>
              <a:rPr lang="en-US" dirty="0"/>
              <a:t>Presentation information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 flipV="1">
            <a:off x="695915" y="3477540"/>
            <a:ext cx="7768354" cy="0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66" descr="nasa_logo_sm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04789"/>
            <a:ext cx="833967" cy="70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hhpd-full-patch-gradien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52" y="265019"/>
            <a:ext cx="1173346" cy="64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38667" y="1084758"/>
            <a:ext cx="8348133" cy="5239841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912"/>
            <a:ext cx="7772400" cy="5508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85800" y="57150"/>
            <a:ext cx="7772400" cy="628650"/>
          </a:xfrm>
        </p:spPr>
        <p:txBody>
          <a:bodyPr>
            <a:normAutofit/>
          </a:bodyPr>
          <a:lstStyle>
            <a:lvl1pPr algn="ctr">
              <a:defRPr sz="28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2532" y="1061630"/>
            <a:ext cx="4389120" cy="5260231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679848" y="1061630"/>
            <a:ext cx="4389120" cy="5260232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975"/>
            <a:ext cx="7772400" cy="61979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4864" y="4182256"/>
            <a:ext cx="9034272" cy="2011680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2841" y="1024466"/>
            <a:ext cx="9034272" cy="3157789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09550"/>
            <a:ext cx="7772400" cy="628650"/>
          </a:xfrm>
        </p:spPr>
        <p:txBody>
          <a:bodyPr>
            <a:normAutofit/>
          </a:bodyPr>
          <a:lstStyle>
            <a:lvl1pPr algn="ctr">
              <a:defRPr sz="28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B24D-F0E0-482E-A306-623066021453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A7C9-A79E-4A1C-B3C7-689924695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4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9846" y="268724"/>
            <a:ext cx="77724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166" descr="nasa_logo_small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04789"/>
            <a:ext cx="833967" cy="70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hhpd-full-patch-gradient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52" y="265019"/>
            <a:ext cx="1173346" cy="64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821267" y="896706"/>
            <a:ext cx="6637866" cy="0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72" r:id="rId4"/>
    <p:sldLayoutId id="2147483654" r:id="rId5"/>
    <p:sldLayoutId id="2147483673" r:id="rId6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aseline="0">
          <a:solidFill>
            <a:schemeClr val="tx1"/>
          </a:solidFill>
          <a:latin typeface="Helvetica" pitchFamily="34" charset="0"/>
          <a:ea typeface="+mj-ea"/>
          <a:cs typeface="Helvetic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 3" pitchFamily="18" charset="2"/>
        <a:buChar char=""/>
        <a:tabLst>
          <a:tab pos="8856663" algn="r"/>
        </a:tabLst>
        <a:defRPr lang="en-US" sz="20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1pPr>
      <a:lvl2pPr marL="457200" indent="-228600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" pitchFamily="2" charset="2"/>
        <a:buChar char="Ø"/>
        <a:tabLst>
          <a:tab pos="8856663" algn="r"/>
        </a:tabLst>
        <a:defRPr lang="en-US" sz="20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2pPr>
      <a:lvl3pPr marL="688975" indent="-241300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 3" pitchFamily="18" charset="2"/>
        <a:buChar char=""/>
        <a:tabLst>
          <a:tab pos="8856663" algn="r"/>
        </a:tabLst>
        <a:defRPr lang="en-US" sz="18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3pPr>
      <a:lvl4pPr marL="914400" indent="-225425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" pitchFamily="2" charset="2"/>
        <a:buChar char="Ø"/>
        <a:tabLst>
          <a:tab pos="8856663" algn="r"/>
        </a:tabLst>
        <a:defRPr lang="en-US" sz="18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4pPr>
      <a:lvl5pPr marL="1146175" indent="-230188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 3" pitchFamily="18" charset="2"/>
        <a:buChar char=""/>
        <a:tabLst>
          <a:tab pos="8856663" algn="r"/>
        </a:tabLst>
        <a:defRPr lang="en-US" sz="18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5pPr>
      <a:lvl6pPr marL="17732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None/>
        <a:tabLst>
          <a:tab pos="8856663" algn="r"/>
        </a:tabLst>
        <a:defRPr sz="2000">
          <a:solidFill>
            <a:schemeClr val="tx1"/>
          </a:solidFill>
          <a:latin typeface="+mn-lt"/>
        </a:defRPr>
      </a:lvl6pPr>
      <a:lvl7pPr marL="22304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tabLst>
          <a:tab pos="8856663" algn="r"/>
        </a:tabLst>
        <a:defRPr sz="2000">
          <a:solidFill>
            <a:schemeClr val="tx1"/>
          </a:solidFill>
          <a:latin typeface="+mn-lt"/>
        </a:defRPr>
      </a:lvl7pPr>
      <a:lvl8pPr marL="26876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tabLst>
          <a:tab pos="8856663" algn="r"/>
        </a:tabLst>
        <a:defRPr sz="2000">
          <a:solidFill>
            <a:schemeClr val="tx1"/>
          </a:solidFill>
          <a:latin typeface="+mn-lt"/>
        </a:defRPr>
      </a:lvl8pPr>
      <a:lvl9pPr marL="31448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tabLst>
          <a:tab pos="8856663" algn="r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From Engineering to Aerospace Medicine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Rob Mulcahy, MD, MPH</a:t>
            </a:r>
          </a:p>
          <a:p>
            <a:r>
              <a:rPr lang="en-US" dirty="0"/>
              <a:t>Rice ’08 / ChBE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7010400" y="6461125"/>
            <a:ext cx="2133600" cy="260350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372F8CE3-7D9C-4AA2-88D8-B653B51B101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95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Rice University – Class of 2008</a:t>
            </a:r>
          </a:p>
          <a:p>
            <a:pPr lvl="1"/>
            <a:r>
              <a:rPr lang="en-US" dirty="0"/>
              <a:t>Chemical &amp; </a:t>
            </a:r>
            <a:r>
              <a:rPr lang="en-US" dirty="0" err="1"/>
              <a:t>Biomolecular</a:t>
            </a:r>
            <a:r>
              <a:rPr lang="en-US" dirty="0"/>
              <a:t> Engineering</a:t>
            </a:r>
          </a:p>
          <a:p>
            <a:pPr lvl="1"/>
            <a:r>
              <a:rPr lang="en-US" dirty="0" err="1"/>
              <a:t>Hanszen</a:t>
            </a:r>
            <a:r>
              <a:rPr lang="en-US" dirty="0"/>
              <a:t> College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University of Texas Medical Branch (UTMB)</a:t>
            </a:r>
          </a:p>
          <a:p>
            <a:pPr lvl="1"/>
            <a:r>
              <a:rPr lang="en-US" dirty="0"/>
              <a:t>Medical School – Class of 2012</a:t>
            </a:r>
          </a:p>
          <a:p>
            <a:pPr lvl="1"/>
            <a:r>
              <a:rPr lang="en-US" dirty="0"/>
              <a:t>Aerospace Medicine/Internal Medicine Residency – Class of 2016</a:t>
            </a:r>
          </a:p>
          <a:p>
            <a:r>
              <a:rPr lang="en-US" dirty="0"/>
              <a:t>NASA Johnson Space Center</a:t>
            </a:r>
          </a:p>
          <a:p>
            <a:pPr lvl="1"/>
            <a:r>
              <a:rPr lang="en-US" dirty="0"/>
              <a:t>Flight Surgeon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5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Enjoyed engineering in school</a:t>
            </a:r>
          </a:p>
          <a:p>
            <a:r>
              <a:rPr lang="en-US" dirty="0"/>
              <a:t>During summer internship, realized that I didn’t enjoy engineering in practice</a:t>
            </a:r>
          </a:p>
          <a:p>
            <a:r>
              <a:rPr lang="en-US" dirty="0"/>
              <a:t>Always fascinated by medicine</a:t>
            </a:r>
          </a:p>
          <a:p>
            <a:pPr lvl="1"/>
            <a:r>
              <a:rPr lang="en-US" dirty="0"/>
              <a:t>Mom was a nurse</a:t>
            </a:r>
          </a:p>
          <a:p>
            <a:pPr lvl="1"/>
            <a:r>
              <a:rPr lang="en-US" dirty="0"/>
              <a:t>Roommates were pre-med</a:t>
            </a:r>
          </a:p>
          <a:p>
            <a:r>
              <a:rPr lang="en-US" dirty="0"/>
              <a:t>But medical training is a long road</a:t>
            </a:r>
          </a:p>
          <a:p>
            <a:r>
              <a:rPr lang="en-US" dirty="0"/>
              <a:t>Decided that the extra time spent in training was a solid investment if I enjoyed the job for the rest of my life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Did I Decide on Medicine?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9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Positives that made it a better choice than engineering for me</a:t>
            </a:r>
          </a:p>
          <a:p>
            <a:pPr lvl="1"/>
            <a:r>
              <a:rPr lang="en-US" dirty="0"/>
              <a:t>Care for others</a:t>
            </a:r>
          </a:p>
          <a:p>
            <a:pPr lvl="1"/>
            <a:r>
              <a:rPr lang="en-US" dirty="0"/>
              <a:t>Social interaction</a:t>
            </a:r>
          </a:p>
          <a:p>
            <a:pPr lvl="1"/>
            <a:r>
              <a:rPr lang="en-US" dirty="0"/>
              <a:t>Engineering problem-solving skills are very useful</a:t>
            </a:r>
          </a:p>
          <a:p>
            <a:pPr lvl="1"/>
            <a:r>
              <a:rPr lang="en-US" dirty="0"/>
              <a:t>Medical school is easy compared to engineering problem sets!</a:t>
            </a:r>
          </a:p>
          <a:p>
            <a:r>
              <a:rPr lang="en-US" dirty="0"/>
              <a:t>Negatives</a:t>
            </a:r>
          </a:p>
          <a:p>
            <a:pPr lvl="1"/>
            <a:r>
              <a:rPr lang="en-US" dirty="0"/>
              <a:t>Human body is not as predictable as inorganic things</a:t>
            </a:r>
          </a:p>
          <a:p>
            <a:pPr lvl="1"/>
            <a:r>
              <a:rPr lang="en-US" dirty="0"/>
              <a:t>Long training pathway (your engineering classmates will be earning money while you’re taking loans)</a:t>
            </a:r>
          </a:p>
          <a:p>
            <a:pPr lvl="1"/>
            <a:r>
              <a:rPr lang="en-US" dirty="0"/>
              <a:t>Work hours may be longer than typical engineering jobs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Careers in Medicine for Engineers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4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Engineering knowledge and communication skills can be very helpful</a:t>
            </a:r>
          </a:p>
          <a:p>
            <a:r>
              <a:rPr lang="en-US" dirty="0"/>
              <a:t>Less clinical care</a:t>
            </a:r>
          </a:p>
          <a:p>
            <a:r>
              <a:rPr lang="en-US" dirty="0"/>
              <a:t>Strong focus on prevention</a:t>
            </a:r>
          </a:p>
          <a:p>
            <a:r>
              <a:rPr lang="en-US" dirty="0"/>
              <a:t>Job certification exams &amp; occupational medicine</a:t>
            </a:r>
          </a:p>
          <a:p>
            <a:r>
              <a:rPr lang="en-US" dirty="0"/>
              <a:t>Operational medical support</a:t>
            </a:r>
          </a:p>
          <a:p>
            <a:r>
              <a:rPr lang="en-US" dirty="0"/>
              <a:t>Non-clinical activities</a:t>
            </a:r>
          </a:p>
          <a:p>
            <a:pPr lvl="1"/>
            <a:r>
              <a:rPr lang="en-US" dirty="0"/>
              <a:t>Astronaut selection</a:t>
            </a:r>
          </a:p>
          <a:p>
            <a:pPr lvl="1"/>
            <a:r>
              <a:rPr lang="en-US" dirty="0"/>
              <a:t>Centrifuge training</a:t>
            </a:r>
          </a:p>
          <a:p>
            <a:pPr lvl="1"/>
            <a:r>
              <a:rPr lang="en-US" dirty="0"/>
              <a:t>Health Stabilization Program (pre-launch quarantine)</a:t>
            </a:r>
          </a:p>
          <a:p>
            <a:pPr lvl="1"/>
            <a:r>
              <a:rPr lang="en-US" dirty="0"/>
              <a:t>Medical requirements for new space vehicle design (e.g. Artemis missions to the moon)</a:t>
            </a:r>
          </a:p>
          <a:p>
            <a:pPr lvl="1"/>
            <a:r>
              <a:rPr lang="en-US" dirty="0"/>
              <a:t>Mission Control</a:t>
            </a:r>
          </a:p>
          <a:p>
            <a:pPr lvl="1"/>
            <a:r>
              <a:rPr lang="en-US" dirty="0"/>
              <a:t>Neutral Buoyance Laboratory (NBL)</a:t>
            </a:r>
          </a:p>
          <a:p>
            <a:pPr lvl="1"/>
            <a:r>
              <a:rPr lang="en-US" dirty="0"/>
              <a:t>T-38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Aerospace Medicine Different?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1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NASA Flight Surgeon Duties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1125"/>
            <a:ext cx="2133600" cy="260350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75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818" y="1221578"/>
            <a:ext cx="9731636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at Kennedy Space Center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703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at Kennedy Space Center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6" cy="5239512"/>
          </a:xfrm>
        </p:spPr>
      </p:pic>
    </p:spTree>
    <p:extLst>
      <p:ext uri="{BB962C8B-B14F-4D97-AF65-F5344CB8AC3E}">
        <p14:creationId xmlns:p14="http://schemas.microsoft.com/office/powerpoint/2010/main" val="1064456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73E142-89DA-46D2-B5C8-63AA732F3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02" y="1220753"/>
            <a:ext cx="6801395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3715BB7-9D57-4FE9-B3DD-2B075408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at Kennedy Space Center</a:t>
            </a:r>
            <a:br>
              <a:rPr lang="en-US" dirty="0"/>
            </a:br>
            <a:r>
              <a:rPr lang="en-US" sz="2000" dirty="0"/>
              <a:t>SpaceX Demo-2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F4B91-62EF-4809-B0A3-EF7218DCA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5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Control</a:t>
            </a:r>
            <a:br>
              <a:rPr lang="en-US" dirty="0"/>
            </a:br>
            <a:r>
              <a:rPr lang="en-US" sz="2000" dirty="0"/>
              <a:t>Soyuz 55S Launch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7" y="1221578"/>
            <a:ext cx="7859266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49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Control</a:t>
            </a:r>
            <a:br>
              <a:rPr lang="en-US" dirty="0"/>
            </a:br>
            <a:r>
              <a:rPr lang="en-US" sz="2000" dirty="0"/>
              <a:t>Soyuz 55S Launch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6" y="1221578"/>
            <a:ext cx="7859267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09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Control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7" y="1221578"/>
            <a:ext cx="7859266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14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BC68C9-C52C-4F5C-88BB-0CF15FEB4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23" y="1220753"/>
            <a:ext cx="7671753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2162FA6-A0CB-4B66-9A99-C76E5FB2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0EF3A-11C5-4C3F-98C4-69612F058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712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</a:t>
            </a:r>
            <a:br>
              <a:rPr lang="en-US" dirty="0"/>
            </a:br>
            <a:r>
              <a:rPr lang="en-US" sz="2000" dirty="0"/>
              <a:t>Christina Koch &amp; Drew Morgan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Content Placeholder 7" descr="A picture containing indoor&#10;&#10;Description automatically generated">
            <a:extLst>
              <a:ext uri="{FF2B5EF4-FFF2-40B4-BE49-F238E27FC236}">
                <a16:creationId xmlns:a16="http://schemas.microsoft.com/office/drawing/2014/main" id="{A3948E03-2300-4EFE-9407-8CC0C3DC5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6" y="1221578"/>
            <a:ext cx="7859267" cy="5239512"/>
          </a:xfrm>
        </p:spPr>
      </p:pic>
    </p:spTree>
    <p:extLst>
      <p:ext uri="{BB962C8B-B14F-4D97-AF65-F5344CB8AC3E}">
        <p14:creationId xmlns:p14="http://schemas.microsoft.com/office/powerpoint/2010/main" val="2191120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0ED430-D4DF-4DDC-8CF3-E2FE93388F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68" y="1220753"/>
            <a:ext cx="6433064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C27400-75A7-449D-B49E-EC3B3094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91256-7C22-41D7-A5AF-F3D6C125C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07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sky, water, outdoor, boat&#10;&#10;Description automatically generated">
            <a:extLst>
              <a:ext uri="{FF2B5EF4-FFF2-40B4-BE49-F238E27FC236}">
                <a16:creationId xmlns:a16="http://schemas.microsoft.com/office/drawing/2014/main" id="{1829B420-BE1B-4451-ADE5-064C396A5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20753"/>
            <a:ext cx="8230950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E14FD9-1C81-434D-9027-471F0493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37A7B-2A4E-4157-88D3-C25C8159A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640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person, indoor, equipment, engine&#10;&#10;Description automatically generated">
            <a:extLst>
              <a:ext uri="{FF2B5EF4-FFF2-40B4-BE49-F238E27FC236}">
                <a16:creationId xmlns:a16="http://schemas.microsoft.com/office/drawing/2014/main" id="{D6667BDB-6246-401A-B40C-A8C7B3AC4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20753"/>
            <a:ext cx="7785174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E14FD9-1C81-434D-9027-471F0493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37A7B-2A4E-4157-88D3-C25C8159A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858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B4F73A-EF40-47A2-A8E9-F20D6EA13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42" y="1220753"/>
            <a:ext cx="7126715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A1796A0-EE63-43E5-BB68-A0F66A3EA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DDAEB-1685-41F8-A5D3-10DBF178F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04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362" y="1221578"/>
            <a:ext cx="5239512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Kazakhstan</a:t>
            </a:r>
            <a:br>
              <a:rPr lang="en-US" dirty="0"/>
            </a:br>
            <a:r>
              <a:rPr lang="en-US" sz="2000" dirty="0"/>
              <a:t>Soyuz 54S/MS-08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9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46" y="1221578"/>
            <a:ext cx="9319291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Kazakhstan</a:t>
            </a:r>
            <a:br>
              <a:rPr lang="en-US" dirty="0"/>
            </a:br>
            <a:r>
              <a:rPr lang="en-US" sz="2000" dirty="0"/>
              <a:t>Kate </a:t>
            </a:r>
            <a:r>
              <a:rPr lang="en-US" sz="2000" dirty="0" err="1"/>
              <a:t>Rubins</a:t>
            </a:r>
            <a:r>
              <a:rPr lang="en-US" sz="2000" dirty="0"/>
              <a:t> on Soyuz 47S/MS-01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638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Centrifuge Training</a:t>
            </a:r>
            <a:br>
              <a:rPr lang="en-US" dirty="0"/>
            </a:br>
            <a:r>
              <a:rPr lang="en-US" sz="2000" dirty="0"/>
              <a:t>Wright-Patterson Air Force Base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714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Centrifuge Training</a:t>
            </a:r>
            <a:br>
              <a:rPr lang="en-US" dirty="0"/>
            </a:br>
            <a:r>
              <a:rPr lang="en-US" sz="2000" dirty="0"/>
              <a:t>Wright-Patterson Air Force Base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184" y="1221578"/>
            <a:ext cx="3929632" cy="52395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16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Neutral Buoyancy Lab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65" y="1221578"/>
            <a:ext cx="7886870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99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Neutral Buoyancy Lab</a:t>
            </a:r>
            <a:br>
              <a:rPr lang="en-US" dirty="0"/>
            </a:br>
            <a:r>
              <a:rPr lang="en-US" sz="2000" dirty="0"/>
              <a:t>Water Survival Training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125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244" y="1221578"/>
            <a:ext cx="5239512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 Mock-Ups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51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 Mock-Ups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6" cy="5239512"/>
          </a:xfrm>
        </p:spPr>
      </p:pic>
    </p:spTree>
    <p:extLst>
      <p:ext uri="{BB962C8B-B14F-4D97-AF65-F5344CB8AC3E}">
        <p14:creationId xmlns:p14="http://schemas.microsoft.com/office/powerpoint/2010/main" val="2986284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 Mock-Ups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65" y="1221578"/>
            <a:ext cx="6985069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56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T-38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B4B6A4-2DDF-4E48-9AD0-511798C03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644" y="1220753"/>
            <a:ext cx="7002712" cy="524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6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Gravity Training</a:t>
            </a:r>
            <a:br>
              <a:rPr lang="en-US" dirty="0"/>
            </a:br>
            <a:r>
              <a:rPr lang="en-US" sz="2000" dirty="0"/>
              <a:t>NASA “Vomit Comet”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662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Flight Surgeon Training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1125"/>
            <a:ext cx="2133600" cy="260350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56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Antarctica</a:t>
            </a:r>
            <a:br>
              <a:rPr lang="en-US" dirty="0"/>
            </a:br>
            <a:r>
              <a:rPr lang="en-US" sz="2000" dirty="0"/>
              <a:t>Amundsen–Scott South Pole Station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78" y="1220753"/>
            <a:ext cx="6996444" cy="5240337"/>
          </a:xfrm>
        </p:spPr>
      </p:pic>
    </p:spTree>
    <p:extLst>
      <p:ext uri="{BB962C8B-B14F-4D97-AF65-F5344CB8AC3E}">
        <p14:creationId xmlns:p14="http://schemas.microsoft.com/office/powerpoint/2010/main" val="2034040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Antarctica</a:t>
            </a:r>
            <a:br>
              <a:rPr lang="en-US" dirty="0"/>
            </a:br>
            <a:r>
              <a:rPr lang="en-US" sz="2000" dirty="0"/>
              <a:t>Amundsen–Scott South Pole Station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42" y="1084758"/>
            <a:ext cx="7843582" cy="523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32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SpaceX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44" y="1221578"/>
            <a:ext cx="9314687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204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Air Force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782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Air Force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44" y="1221578"/>
            <a:ext cx="9314687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986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1125"/>
            <a:ext cx="2133600" cy="260350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00328"/>
      </p:ext>
    </p:extLst>
  </p:cSld>
  <p:clrMapOvr>
    <a:masterClrMapping/>
  </p:clrMapOvr>
</p:sld>
</file>

<file path=ppt/theme/theme1.xml><?xml version="1.0" encoding="utf-8"?>
<a:theme xmlns:a="http://schemas.openxmlformats.org/drawingml/2006/main" name="CC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STP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TP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lide Master SD3.potx [Read-Only]" id="{83E5508C-DFBB-401D-AA62-7B6571FCF739}" vid="{AE64281C-79DC-45A3-AA1A-9927B4D0888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Related_requirement_Key xmlns="a20c7e08-6245-4eb6-b638-c3d07fbf44d4"/>
    <m81fe3135dcd4d4a91280f47b2f7b901 xmlns="28a668ee-3c3a-4ea0-b8f7-6b4716c6f9be">
      <Terms xmlns="http://schemas.microsoft.com/office/infopath/2007/PartnerControls">
        <TermInfo xmlns="http://schemas.microsoft.com/office/infopath/2007/PartnerControls">
          <TermName xmlns="http://schemas.microsoft.com/office/infopath/2007/PartnerControls">3.4.2.7 Return after Failure to Dock</TermName>
          <TermId xmlns="http://schemas.microsoft.com/office/infopath/2007/PartnerControls">233c2c25-4cda-48d7-84ec-9edca0281f69</TermId>
        </TermInfo>
      </Terms>
    </m81fe3135dcd4d4a91280f47b2f7b901>
    <Partner xmlns="a20c7e08-6245-4eb6-b638-c3d07fbf44d4">SpaceX</Partner>
    <Date1 xmlns="28a668ee-3c3a-4ea0-b8f7-6b4716c6f9be">2017-05-22T05:00:00+00:00</Date1>
    <Related_requirement_Key_x003a_ID xmlns="a20c7e08-6245-4eb6-b638-c3d07fbf44d4"/>
    <TaxCatchAll xmlns="a20c7e08-6245-4eb6-b638-c3d07fbf44d4">
      <Value>2339</Value>
    </TaxCatchAll>
    <Meeting_x002f_Forum_x002f_Board xmlns="28a668ee-3c3a-4ea0-b8f7-6b4716c6f9be">89</Meeting_x002f_Forum_x002f_Board>
    <TaxKeywordTaxHTField xmlns="a20c7e08-6245-4eb6-b638-c3d07fbf44d4">
      <Terms xmlns="http://schemas.microsoft.com/office/infopath/2007/PartnerControls"/>
    </TaxKeywordTaxHTField>
    <Presentation_x0020_Document_x0020_Type xmlns="28a668ee-3c3a-4ea0-b8f7-6b4716c6f9be">
      <Value>VCN</Value>
    </Presentation_x0020_Document_x0020_Type>
    <Decision_x0020_Made xmlns="28a668ee-3c3a-4ea0-b8f7-6b4716c6f9be">false</Decision_x0020_Mad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HHP Board Presentation" ma:contentTypeID="0x01010048864DFEDCA7BE4EADAF431581E3504C0094FCC47C0285F14C89AA59D0FAD2C694" ma:contentTypeVersion="37" ma:contentTypeDescription="Create a new document." ma:contentTypeScope="" ma:versionID="25ad4be83e06f108afe195e491ce7609">
  <xsd:schema xmlns:xsd="http://www.w3.org/2001/XMLSchema" xmlns:xs="http://www.w3.org/2001/XMLSchema" xmlns:p="http://schemas.microsoft.com/office/2006/metadata/properties" xmlns:ns2="a20c7e08-6245-4eb6-b638-c3d07fbf44d4" xmlns:ns3="28a668ee-3c3a-4ea0-b8f7-6b4716c6f9be" targetNamespace="http://schemas.microsoft.com/office/2006/metadata/properties" ma:root="true" ma:fieldsID="6fc0d84ecd3e8a2131c8c314f860b978" ns2:_="" ns3:_="">
    <xsd:import namespace="a20c7e08-6245-4eb6-b638-c3d07fbf44d4"/>
    <xsd:import namespace="28a668ee-3c3a-4ea0-b8f7-6b4716c6f9be"/>
    <xsd:element name="properties">
      <xsd:complexType>
        <xsd:sequence>
          <xsd:element name="documentManagement">
            <xsd:complexType>
              <xsd:all>
                <xsd:element ref="ns2:Partner"/>
                <xsd:element ref="ns3:Date1" minOccurs="0"/>
                <xsd:element ref="ns3:Meeting_x002f_Forum_x002f_Board" minOccurs="0"/>
                <xsd:element ref="ns2:Related_requirement_Key" minOccurs="0"/>
                <xsd:element ref="ns2:Related_requirement_Key_x003a_ID" minOccurs="0"/>
                <xsd:element ref="ns2:Related_requirement_Key_x003a_Req_x0020_Name" minOccurs="0"/>
                <xsd:element ref="ns2:TaxKeywordTaxHTField" minOccurs="0"/>
                <xsd:element ref="ns2:TaxCatchAll" minOccurs="0"/>
                <xsd:element ref="ns2:TaxCatchAllLabel" minOccurs="0"/>
                <xsd:element ref="ns3:m81fe3135dcd4d4a91280f47b2f7b901" minOccurs="0"/>
                <xsd:element ref="ns3:Presentation_x0020_Document_x0020_Type" minOccurs="0"/>
                <xsd:element ref="ns3:Decision_x0020_Ma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c7e08-6245-4eb6-b638-c3d07fbf44d4" elementFormDefault="qualified">
    <xsd:import namespace="http://schemas.microsoft.com/office/2006/documentManagement/types"/>
    <xsd:import namespace="http://schemas.microsoft.com/office/infopath/2007/PartnerControls"/>
    <xsd:element name="Partner" ma:index="1" ma:displayName="Provider" ma:format="Dropdown" ma:indexed="true" ma:internalName="Partner" ma:readOnly="false">
      <xsd:simpleType>
        <xsd:restriction base="dms:Choice">
          <xsd:enumeration value="All"/>
          <xsd:enumeration value="Boeing"/>
          <xsd:enumeration value="SpaceX"/>
          <xsd:enumeration value="N/A"/>
        </xsd:restriction>
      </xsd:simpleType>
    </xsd:element>
    <xsd:element name="Related_requirement_Key" ma:index="6" nillable="true" ma:displayName="Requirement Key" ma:hidden="true" ma:list="{ce68c72c-ae96-4f5a-9899-e956026c2ee5}" ma:internalName="Related_requirement_Key" ma:readOnly="false" ma:showField="LinkTitleNoMenu" ma:web="b8b47e09-6426-4534-96ff-2c0b26b184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lated_requirement_Key_x003a_ID" ma:index="11" nillable="true" ma:displayName="Related_requirement_Key:ID" ma:hidden="true" ma:list="{ce68c72c-ae96-4f5a-9899-e956026c2ee5}" ma:internalName="Related_requirement_Key_x003A_ID" ma:readOnly="true" ma:showField="ID" ma:web="b8b47e09-6426-4534-96ff-2c0b26b184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lated_requirement_Key_x003a_Req_x0020_Name" ma:index="12" nillable="true" ma:displayName="Related_requirement_Key:Req Name" ma:hidden="true" ma:list="{ce68c72c-ae96-4f5a-9899-e956026c2ee5}" ma:internalName="Related_requirement_Key_x003A_Req_x0020_Name" ma:readOnly="true" ma:showField="Req_x0020_Name" ma:web="b8b47e09-6426-4534-96ff-2c0b26b184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3" nillable="true" ma:taxonomy="true" ma:internalName="TaxKeywordTaxHTField" ma:taxonomyFieldName="TaxKeyword" ma:displayName="Enterprise Keywords" ma:fieldId="{23f27201-bee3-471e-b2e7-b64fd8b7ca38}" ma:taxonomyMulti="true" ma:sspId="28d339ab-a670-4a7d-9105-be6472befdb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4" nillable="true" ma:displayName="Taxonomy Catch All Column" ma:hidden="true" ma:list="{b812c0f2-2e3e-429a-9ff7-2418902f50a7}" ma:internalName="TaxCatchAll" ma:readOnly="false" ma:showField="CatchAllData" ma:web="a20c7e08-6245-4eb6-b638-c3d07fbf44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hidden="true" ma:list="{b812c0f2-2e3e-429a-9ff7-2418902f50a7}" ma:internalName="TaxCatchAllLabel" ma:readOnly="true" ma:showField="CatchAllDataLabel" ma:web="a20c7e08-6245-4eb6-b638-c3d07fbf44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a668ee-3c3a-4ea0-b8f7-6b4716c6f9be" elementFormDefault="qualified">
    <xsd:import namespace="http://schemas.microsoft.com/office/2006/documentManagement/types"/>
    <xsd:import namespace="http://schemas.microsoft.com/office/infopath/2007/PartnerControls"/>
    <xsd:element name="Date1" ma:index="2" nillable="true" ma:displayName="Date" ma:format="DateOnly" ma:indexed="true" ma:internalName="Date1">
      <xsd:simpleType>
        <xsd:restriction base="dms:DateTime"/>
      </xsd:simpleType>
    </xsd:element>
    <xsd:element name="Meeting_x002f_Forum_x002f_Board" ma:index="3" nillable="true" ma:displayName="Meeting/Forum/Board" ma:indexed="true" ma:list="{fe2136f7-05d3-495b-a6a4-75f78f7eb59d}" ma:internalName="Meeting_x002f_Forum_x002f_Board" ma:readOnly="false" ma:showField="Title" ma:web="28a668ee-3c3a-4ea0-b8f7-6b4716c6f9be">
      <xsd:simpleType>
        <xsd:restriction base="dms:Lookup"/>
      </xsd:simpleType>
    </xsd:element>
    <xsd:element name="m81fe3135dcd4d4a91280f47b2f7b901" ma:index="18" nillable="true" ma:taxonomy="true" ma:internalName="m81fe3135dcd4d4a91280f47b2f7b901" ma:taxonomyFieldName="Discipline_x0020__x0026__x0020_Req_x0023_" ma:displayName="Discipline &amp; Req#" ma:default="" ma:fieldId="{681fe313-5dcd-4d4a-9128-0f47b2f7b901}" ma:taxonomyMulti="true" ma:sspId="6cc82dbc-69a5-4e8a-bdbd-5a288e1e957c" ma:termSetId="b954a147-7ecc-4d57-a4a4-f04aced1bb36" ma:anchorId="a244455c-b4dc-4ce5-a4a5-aa9abd76b5ff" ma:open="false" ma:isKeyword="false">
      <xsd:complexType>
        <xsd:sequence>
          <xsd:element ref="pc:Terms" minOccurs="0" maxOccurs="1"/>
        </xsd:sequence>
      </xsd:complexType>
    </xsd:element>
    <xsd:element name="Presentation_x0020_Document_x0020_Type" ma:index="20" nillable="true" ma:displayName="Presentation Document Type" ma:description="" ma:internalName="Presentation_x0020_Document_x0020_Type" ma:readOnly="fals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Process"/>
                        <xsd:enumeration value="Requirement change"/>
                        <xsd:enumeration value="Variance"/>
                        <xsd:enumeration value="VCN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Decision_x0020_Made" ma:index="21" nillable="true" ma:displayName="Decision Made" ma:internalName="Decision_x0020_Ma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570960-69AC-41AD-8244-F381A27BB2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396AB1-BFB0-47AA-91D4-0B9A19F5629F}">
  <ds:schemaRefs>
    <ds:schemaRef ds:uri="28a668ee-3c3a-4ea0-b8f7-6b4716c6f9b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a20c7e08-6245-4eb6-b638-c3d07fbf44d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378BCA5-CAD8-458E-BD55-2C7AB7FAF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0c7e08-6245-4eb6-b638-c3d07fbf44d4"/>
    <ds:schemaRef ds:uri="28a668ee-3c3a-4ea0-b8f7-6b4716c6f9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Rice University RCEL 430 Presentation</Template>
  <TotalTime>1556</TotalTime>
  <Words>467</Words>
  <Application>Microsoft Office PowerPoint</Application>
  <PresentationFormat>On-screen Show (4:3)</PresentationFormat>
  <Paragraphs>113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Helvetica</vt:lpstr>
      <vt:lpstr>Times New Roman</vt:lpstr>
      <vt:lpstr>Wingdings</vt:lpstr>
      <vt:lpstr>Wingdings 3</vt:lpstr>
      <vt:lpstr>CCP</vt:lpstr>
      <vt:lpstr>From Engineering to Aerospace Medicine</vt:lpstr>
      <vt:lpstr>Who Am I?</vt:lpstr>
      <vt:lpstr>Why Did I Decide on Medicine?</vt:lpstr>
      <vt:lpstr>Careers in Medicine for Engineers</vt:lpstr>
      <vt:lpstr>How is Aerospace Medicine Different?</vt:lpstr>
      <vt:lpstr>NASA Flight Surgeon Duties</vt:lpstr>
      <vt:lpstr>Launch at Kennedy Space Center SpaceX Demo-2</vt:lpstr>
      <vt:lpstr>Launch at Kennedy Space Center SpaceX Demo-2</vt:lpstr>
      <vt:lpstr>Launch at Kennedy Space Center SpaceX Demo-2</vt:lpstr>
      <vt:lpstr>Mission Control Soyuz 55S Launch</vt:lpstr>
      <vt:lpstr>Mission Control Soyuz 55S Launch</vt:lpstr>
      <vt:lpstr>Mission Control</vt:lpstr>
      <vt:lpstr>International Space Station</vt:lpstr>
      <vt:lpstr>International Space Station Christina Koch &amp; Drew Morgan</vt:lpstr>
      <vt:lpstr>Landing in United States SpaceX Demo-2</vt:lpstr>
      <vt:lpstr>Landing in United States SpaceX Demo-2</vt:lpstr>
      <vt:lpstr>Landing in United States SpaceX Demo-2</vt:lpstr>
      <vt:lpstr>Landing in United States SpaceX Demo-2</vt:lpstr>
      <vt:lpstr>Landing in Kazakhstan Soyuz 54S/MS-08</vt:lpstr>
      <vt:lpstr>Landing in Kazakhstan Kate Rubins on Soyuz 47S/MS-01</vt:lpstr>
      <vt:lpstr>Centrifuge Training Wright-Patterson Air Force Base</vt:lpstr>
      <vt:lpstr>Centrifuge Training Wright-Patterson Air Force Base</vt:lpstr>
      <vt:lpstr>Neutral Buoyancy Lab</vt:lpstr>
      <vt:lpstr>Neutral Buoyancy Lab Water Survival Training</vt:lpstr>
      <vt:lpstr>International Space Station Mock-Ups</vt:lpstr>
      <vt:lpstr>International Space Station Mock-Ups</vt:lpstr>
      <vt:lpstr>International Space Station Mock-Ups</vt:lpstr>
      <vt:lpstr>T-38</vt:lpstr>
      <vt:lpstr>Reduced Gravity Training NASA “Vomit Comet”</vt:lpstr>
      <vt:lpstr>Flight Surgeon Training</vt:lpstr>
      <vt:lpstr>Antarctica Amundsen–Scott South Pole Station</vt:lpstr>
      <vt:lpstr>Antarctica Amundsen–Scott South Pole Station</vt:lpstr>
      <vt:lpstr>SpaceX</vt:lpstr>
      <vt:lpstr>US Air Force</vt:lpstr>
      <vt:lpstr>US Air Force</vt:lpstr>
      <vt:lpstr>Questions?</vt:lpstr>
    </vt:vector>
  </TitlesOfParts>
  <Company>NASA ACES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Engineering to Aerospace Medicine</dc:title>
  <dc:creator>Mulcahy, Robert A. (JSC-SD311)</dc:creator>
  <cp:keywords/>
  <cp:lastModifiedBy>Horton, Carol C. (JSC-IB111)[MORI ASSOCIATES INC]</cp:lastModifiedBy>
  <cp:revision>113</cp:revision>
  <cp:lastPrinted>2020-02-24T16:46:49Z</cp:lastPrinted>
  <dcterms:created xsi:type="dcterms:W3CDTF">2020-01-22T20:41:04Z</dcterms:created>
  <dcterms:modified xsi:type="dcterms:W3CDTF">2021-03-15T09:07:42Z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0x01010048864DFEDCA7BE4EADAF431581E3504C0094FCC47C0285F14C89AA59D0FAD2C694</vt:lpwstr>
  </property>
  <property fmtid="{D5CDD505-2E9C-101B-9397-08002B2CF9AE}" pid="3" name="Order">
    <vt:r8>7900</vt:r8>
  </property>
  <property fmtid="{D5CDD505-2E9C-101B-9397-08002B2CF9AE}" pid="4" name="Function">
    <vt:lpwstr>Templates</vt:lpwstr>
  </property>
  <property fmtid="{D5CDD505-2E9C-101B-9397-08002B2CF9AE}" pid="5" name="Source">
    <vt:lpwstr>STPO</vt:lpwstr>
  </property>
  <property fmtid="{D5CDD505-2E9C-101B-9397-08002B2CF9AE}" pid="6" name="Category">
    <vt:lpwstr>Template</vt:lpwstr>
  </property>
  <property fmtid="{D5CDD505-2E9C-101B-9397-08002B2CF9AE}" pid="7" name="Purpose">
    <vt:lpwstr>Template to be used for CCP Presentations.</vt:lpwstr>
  </property>
  <property fmtid="{D5CDD505-2E9C-101B-9397-08002B2CF9AE}" pid="8" name="Partner">
    <vt:lpwstr/>
  </property>
  <property fmtid="{D5CDD505-2E9C-101B-9397-08002B2CF9AE}" pid="9" name="SBU Type">
    <vt:lpwstr/>
  </property>
  <property fmtid="{D5CDD505-2E9C-101B-9397-08002B2CF9AE}" pid="10" name="Document Marking">
    <vt:lpwstr>SBU</vt:lpwstr>
  </property>
  <property fmtid="{D5CDD505-2E9C-101B-9397-08002B2CF9AE}" pid="11" name="Community">
    <vt:lpwstr/>
  </property>
  <property fmtid="{D5CDD505-2E9C-101B-9397-08002B2CF9AE}" pid="12" name="softwareVendor">
    <vt:lpwstr/>
  </property>
  <property fmtid="{D5CDD505-2E9C-101B-9397-08002B2CF9AE}" pid="13" name="Security Type">
    <vt:lpwstr/>
  </property>
  <property fmtid="{D5CDD505-2E9C-101B-9397-08002B2CF9AE}" pid="14" name="SLSD Document Number">
    <vt:lpwstr/>
  </property>
  <property fmtid="{D5CDD505-2E9C-101B-9397-08002B2CF9AE}" pid="15" name="productName">
    <vt:lpwstr/>
  </property>
  <property fmtid="{D5CDD505-2E9C-101B-9397-08002B2CF9AE}" pid="16" name="Related_requirement_Key">
    <vt:lpwstr/>
  </property>
  <property fmtid="{D5CDD505-2E9C-101B-9397-08002B2CF9AE}" pid="17" name="DAA Number">
    <vt:lpwstr/>
  </property>
  <property fmtid="{D5CDD505-2E9C-101B-9397-08002B2CF9AE}" pid="18" name="Related_Requirements">
    <vt:lpwstr/>
  </property>
  <property fmtid="{D5CDD505-2E9C-101B-9397-08002B2CF9AE}" pid="19" name="Req# (Key)">
    <vt:lpwstr/>
  </property>
  <property fmtid="{D5CDD505-2E9C-101B-9397-08002B2CF9AE}" pid="20" name="Discipline &amp; Req#">
    <vt:lpwstr>2339;#3.4.2.7 Return after Failure to Dock|233c2c25-4cda-48d7-84ec-9edca0281f69</vt:lpwstr>
  </property>
  <property fmtid="{D5CDD505-2E9C-101B-9397-08002B2CF9AE}" pid="21" name="TaxCatchAll">
    <vt:lpwstr/>
  </property>
  <property fmtid="{D5CDD505-2E9C-101B-9397-08002B2CF9AE}" pid="22" name="m81fe3135dcd4d4a91280f47b2f7b901">
    <vt:lpwstr/>
  </property>
  <property fmtid="{D5CDD505-2E9C-101B-9397-08002B2CF9AE}" pid="23" name="TaxKeyword">
    <vt:lpwstr/>
  </property>
  <property fmtid="{D5CDD505-2E9C-101B-9397-08002B2CF9AE}" pid="24" name="TaxKeywordTaxHTField">
    <vt:lpwstr/>
  </property>
  <property fmtid="{D5CDD505-2E9C-101B-9397-08002B2CF9AE}" pid="25" name="KpiDescription">
    <vt:lpwstr/>
  </property>
  <property fmtid="{D5CDD505-2E9C-101B-9397-08002B2CF9AE}" pid="26" name="Presentation Document Type">
    <vt:lpwstr>VCN</vt:lpwstr>
  </property>
  <property fmtid="{D5CDD505-2E9C-101B-9397-08002B2CF9AE}" pid="27" name="DocumentSetDescription">
    <vt:lpwstr/>
  </property>
  <property fmtid="{D5CDD505-2E9C-101B-9397-08002B2CF9AE}" pid="28" name="Meeting Notes">
    <vt:lpwstr/>
  </property>
  <property fmtid="{D5CDD505-2E9C-101B-9397-08002B2CF9AE}" pid="29" name="Proposed/Approval Status">
    <vt:lpwstr/>
  </property>
  <property fmtid="{D5CDD505-2E9C-101B-9397-08002B2CF9AE}" pid="30" name="DS Requirement #">
    <vt:lpwstr>2339;#3.4.2.7 Return after Failure to Dock|233c2c25-4cda-48d7-84ec-9edca0281f69</vt:lpwstr>
  </property>
  <property fmtid="{D5CDD505-2E9C-101B-9397-08002B2CF9AE}" pid="31" name="HMTA Approval">
    <vt:lpwstr/>
  </property>
  <property fmtid="{D5CDD505-2E9C-101B-9397-08002B2CF9AE}" pid="32" name="Type of Board">
    <vt:lpwstr/>
  </property>
  <property fmtid="{D5CDD505-2E9C-101B-9397-08002B2CF9AE}" pid="33" name="RI Areas of Speciality Category 2">
    <vt:lpwstr/>
  </property>
  <property fmtid="{D5CDD505-2E9C-101B-9397-08002B2CF9AE}" pid="34" name="CCPIT Dispo">
    <vt:lpwstr/>
  </property>
  <property fmtid="{D5CDD505-2E9C-101B-9397-08002B2CF9AE}" pid="35" name="Partner Req #">
    <vt:lpwstr/>
  </property>
  <property fmtid="{D5CDD505-2E9C-101B-9397-08002B2CF9AE}" pid="36" name="Assessment Category">
    <vt:lpwstr/>
  </property>
  <property fmtid="{D5CDD505-2E9C-101B-9397-08002B2CF9AE}" pid="37" name="Type of Meeting">
    <vt:lpwstr/>
  </property>
  <property fmtid="{D5CDD505-2E9C-101B-9397-08002B2CF9AE}" pid="38" name="RI">
    <vt:lpwstr/>
  </property>
  <property fmtid="{D5CDD505-2E9C-101B-9397-08002B2CF9AE}" pid="39" name="URL">
    <vt:lpwstr/>
  </property>
  <property fmtid="{D5CDD505-2E9C-101B-9397-08002B2CF9AE}" pid="40" name="Variance Recommendation">
    <vt:lpwstr/>
  </property>
  <property fmtid="{D5CDD505-2E9C-101B-9397-08002B2CF9AE}" pid="41" name="CCPIT Comments">
    <vt:lpwstr/>
  </property>
  <property fmtid="{D5CDD505-2E9C-101B-9397-08002B2CF9AE}" pid="42" name="j2b8d4aac85f4b9aa9d4746f940b6793">
    <vt:lpwstr>3.4.2.7 Return after Failure to Dock|233c2c25-4cda-48d7-84ec-9edca0281f69</vt:lpwstr>
  </property>
</Properties>
</file>