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sldIdLst>
    <p:sldId id="951" r:id="rId5"/>
    <p:sldId id="952" r:id="rId6"/>
    <p:sldId id="956" r:id="rId7"/>
    <p:sldId id="957" r:id="rId8"/>
    <p:sldId id="959" r:id="rId9"/>
    <p:sldId id="960" r:id="rId10"/>
    <p:sldId id="961" r:id="rId11"/>
    <p:sldId id="954" r:id="rId12"/>
    <p:sldId id="955" r:id="rId13"/>
    <p:sldId id="958" r:id="rId14"/>
    <p:sldId id="977" r:id="rId15"/>
    <p:sldId id="938" r:id="rId16"/>
    <p:sldId id="548" r:id="rId17"/>
    <p:sldId id="985" r:id="rId18"/>
    <p:sldId id="1003" r:id="rId19"/>
    <p:sldId id="544" r:id="rId20"/>
    <p:sldId id="1004" r:id="rId21"/>
    <p:sldId id="939" r:id="rId22"/>
    <p:sldId id="964" r:id="rId23"/>
    <p:sldId id="908" r:id="rId24"/>
    <p:sldId id="1005" r:id="rId25"/>
    <p:sldId id="950" r:id="rId26"/>
    <p:sldId id="981" r:id="rId27"/>
    <p:sldId id="1006" r:id="rId28"/>
    <p:sldId id="1008" r:id="rId29"/>
    <p:sldId id="1007" r:id="rId30"/>
    <p:sldId id="1009" r:id="rId31"/>
    <p:sldId id="1010" r:id="rId32"/>
    <p:sldId id="1013" r:id="rId33"/>
    <p:sldId id="1012" r:id="rId34"/>
    <p:sldId id="948" r:id="rId35"/>
    <p:sldId id="101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2"/>
    <p:restoredTop sz="93539"/>
  </p:normalViewPr>
  <p:slideViewPr>
    <p:cSldViewPr snapToGrid="0" snapToObjects="1" showGuides="1">
      <p:cViewPr varScale="1">
        <p:scale>
          <a:sx n="111" d="100"/>
          <a:sy n="111" d="100"/>
        </p:scale>
        <p:origin x="856" y="200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3C188-4720-AE48-9DD0-0A435A439EB0}" type="datetimeFigureOut">
              <a:rPr lang="en-US" smtClean="0"/>
              <a:t>2/26/21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E65EC-E0C4-AD47-BAD8-CBD45D50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18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65EC-E0C4-AD47-BAD8-CBD45D50FF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46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65EC-E0C4-AD47-BAD8-CBD45D50FF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6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65EC-E0C4-AD47-BAD8-CBD45D50FF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44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293E2-335A-474A-8F70-62F269D5A6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6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/>
          </a:p>
          <a:p>
            <a:endParaRPr lang="en-US" sz="1200" dirty="0"/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65EC-E0C4-AD47-BAD8-CBD45D50FF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24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65EC-E0C4-AD47-BAD8-CBD45D50FF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96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65EC-E0C4-AD47-BAD8-CBD45D50FFF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39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09C94-F479-DA41-A79B-B9A3A66528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2DCA2B-0B79-4142-B73D-9C2AB90F2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C0B9E-18C8-B14E-9AFC-EC525D960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D6488-F9C5-1242-A2E2-014B6151E757}" type="datetime1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3D5A2-1CA7-B346-BB6A-443248110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5E51A-5330-F440-AB46-96E16F407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0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FF77E-E768-6E45-8BDB-9DAE54A61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28AC5-D28E-AC49-BD9F-0297E90C8B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3479C-E98D-4045-BBF4-AC39C79C4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E4D36-4B6B-5643-B7AA-B1896A6219F3}" type="datetime1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DA325-6264-5241-815D-B0F4E5CCC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58D53-33C1-9F48-8265-0A96E1DB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2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71BFB2-A971-4949-B0A5-01B4294C5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33F55-A3AC-2D4C-A748-86A765786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F95BD-FF1D-BD45-BD12-498B23507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962D-A674-D348-A44B-5E8E58E8B069}" type="datetime1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A073B-3310-1245-9B81-79501E472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2646E-4FC3-EA49-A2D0-C921B79B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39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736600" y="1949450"/>
            <a:ext cx="10718800" cy="401955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43593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5146D-6DEA-614D-A4A1-68E63DAC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" y="3007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C3E47-5CCF-684C-9372-AACBFF919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B5D6B-6235-8644-8640-85AFFA22B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DEB86-439E-C540-B0BD-260D77BCD182}" type="datetime1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A5366-A2CC-9142-88B6-E9B1AD66F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32EB3-DD16-ED49-96DA-3610B50C9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19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3E41D-C323-F049-AC9C-2596F2453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45FD8-10DC-E14A-8D31-7B221E93D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10232-F96C-6844-BCBE-44713601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55B0-CB4A-164F-9B2F-71F17ACAB22B}" type="datetime1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16848-ECAC-BF4C-9799-D528D9597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1EA2D-B82B-DF45-AFA5-F0A56BD2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0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A76E6-70FA-A54A-A3F7-29CE3516B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7EB2E-887A-EB41-BE68-CDA0A2413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A03752-9183-634C-89ED-F583D8AFF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954BE-99FE-924C-9C44-3018EFD9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9ED6C-9AA7-1C44-8273-3906D0046400}" type="datetime1">
              <a:rPr lang="en-US" smtClean="0"/>
              <a:t>2/26/21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0D976-61E7-D240-A4BC-917E11A73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8EA043-A497-804F-B636-C11CE7466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78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859B6-7AEC-9045-B6DE-80C9FC9C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3F70D-2348-2247-88C3-43854AC52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F0DBA-38F4-0349-A007-D9F4764B5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EBB009-5B13-654A-B736-C29D8E78B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D318BA-EBC5-B84B-999B-7E32C54278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EA86AE-2FF3-2E44-9FDC-9C8C6EB59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7D119-E637-CD48-92D9-210A8CE65A1B}" type="datetime1">
              <a:rPr lang="en-US" smtClean="0"/>
              <a:t>2/26/21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872B8A-04EF-2449-87D9-25A613003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248D9E-E3BF-6848-9734-4A00ED47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3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0BC0-4C29-F140-82DD-8B6CEF46C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A0E97B-2DA7-9544-B2F8-44895AD3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74BD4-D304-B848-853C-88A8B67C1087}" type="datetime1">
              <a:rPr lang="en-US" smtClean="0"/>
              <a:t>2/26/21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177ACB-11C0-194D-B2F9-F3C71E3FA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FED34-54BF-CD43-BF3E-1FFB3F016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72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E447D0-87CA-5240-AFE8-0BC3AE2DF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C677-FD1B-8C47-805C-AB7AB150E1AB}" type="datetime1">
              <a:rPr lang="en-US" smtClean="0"/>
              <a:t>2/26/21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0ED640-70D5-1F4C-9DA9-923C658C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43561-B639-FB46-BE4C-4A145F7D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17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58458-5DB3-924D-A4FC-222BD207F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9ED02-B120-D64C-8E95-60E0B8081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83FB23-0DA4-1944-8783-D01C5AF90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BA648-DF9C-E147-B750-1B6981A6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16BE-685D-1442-B2E0-80BA609CBD49}" type="datetime1">
              <a:rPr lang="en-US" smtClean="0"/>
              <a:t>2/26/21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B03E9-CD5D-D341-AB1E-04D4C2B05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6737E-B8EC-AE4F-AC64-971F51628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5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03DF2-C63B-5B4B-8DE4-9C50B5DB0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88DFB3-10C6-B540-8AE0-3667DE1D73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ACF95-9051-E04B-9831-F3EAEC149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FE1D6-A9E0-3345-B983-CA12F91AF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A6574-5A89-3F49-9740-7BC5686EECA1}" type="datetime1">
              <a:rPr lang="en-US" smtClean="0"/>
              <a:t>2/26/21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B0AA1C-1AEB-B24A-953D-73D56EA4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3C3E9-438C-934E-BFE9-4EEC7CDE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08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  <a:alpha val="56000"/>
              </a:schemeClr>
            </a:gs>
            <a:gs pos="99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746FDC-FF49-0D42-9B51-0DCA33C7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15220C-FEAC-6C40-AEC2-243E5B409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826B1-C182-994F-AD02-38A405389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4968C-AAC8-5D48-A9C9-90B95B87E4B6}" type="datetime1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20407-F5C3-3F49-913A-4A3ADEB18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FBBF8-C860-314C-A27D-763ECB014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48425"/>
            <a:ext cx="2743200" cy="409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529C3-2839-DA46-A8DD-A5B6CD76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hemesh.larc.nasa.gov/people/cam/publications/atio2012-draft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11" Type="http://schemas.microsoft.com/office/2007/relationships/hdphoto" Target="../media/hdphoto6.wdp"/><Relationship Id="rId5" Type="http://schemas.openxmlformats.org/officeDocument/2006/relationships/image" Target="../media/image24.tiff"/><Relationship Id="rId1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microsoft.com/office/2007/relationships/hdphoto" Target="../media/hdphoto4.wdp"/><Relationship Id="rId9" Type="http://schemas.microsoft.com/office/2007/relationships/hdphoto" Target="../media/hdphoto5.wdp"/><Relationship Id="rId1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hemesh.larc.nasa.gov/fm/DAIDALU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3CC38A-1BD2-354D-AE46-04A3D732E7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124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3A48E7-D6F8-2340-87D5-15C8CF8467B8}"/>
              </a:ext>
            </a:extLst>
          </p:cNvPr>
          <p:cNvSpPr/>
          <p:nvPr/>
        </p:nvSpPr>
        <p:spPr>
          <a:xfrm>
            <a:off x="534469" y="3193520"/>
            <a:ext cx="11123062" cy="3637852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7B7C52-506A-5B40-AC65-BECB692D5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672" y="3193520"/>
            <a:ext cx="10741859" cy="711269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</a:rPr>
              <a:t>DAIDALUS, ICAROUS, SIRIUS, and Their Batch Simulation Capabilities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9C56B9-C973-5641-B4B8-A186288FE917}"/>
              </a:ext>
            </a:extLst>
          </p:cNvPr>
          <p:cNvSpPr txBox="1">
            <a:spLocks/>
          </p:cNvSpPr>
          <p:nvPr/>
        </p:nvSpPr>
        <p:spPr>
          <a:xfrm>
            <a:off x="915672" y="3952568"/>
            <a:ext cx="9144000" cy="22714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bg1"/>
                </a:solidFill>
              </a:rPr>
              <a:t>Presented by César Muñoz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February 22, 2021</a:t>
            </a: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pPr algn="l"/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ICAROUS </a:t>
            </a:r>
            <a:r>
              <a:rPr lang="en-US" sz="2000" dirty="0">
                <a:solidFill>
                  <a:schemeClr val="bg1"/>
                </a:solidFill>
              </a:rPr>
              <a:t>Team: María </a:t>
            </a:r>
            <a:r>
              <a:rPr lang="en-US" sz="2000" dirty="0" err="1">
                <a:solidFill>
                  <a:schemeClr val="bg1"/>
                </a:solidFill>
              </a:rPr>
              <a:t>Consiglio</a:t>
            </a:r>
            <a:r>
              <a:rPr lang="en-US" sz="2000" dirty="0">
                <a:solidFill>
                  <a:schemeClr val="bg1"/>
                </a:solidFill>
              </a:rPr>
              <a:t> (NASA), César Muñoz (NASA), </a:t>
            </a:r>
            <a:r>
              <a:rPr lang="en-US" sz="2000" dirty="0" err="1">
                <a:solidFill>
                  <a:schemeClr val="bg1"/>
                </a:solidFill>
              </a:rPr>
              <a:t>Swee</a:t>
            </a:r>
            <a:r>
              <a:rPr lang="en-US" sz="2000" dirty="0">
                <a:solidFill>
                  <a:schemeClr val="bg1"/>
                </a:solidFill>
              </a:rPr>
              <a:t> Balachandran (NIA), Brendan Duffy (NIA), Andrew Peters (NIA), Marco </a:t>
            </a:r>
            <a:r>
              <a:rPr lang="en-US" sz="2000" dirty="0" err="1">
                <a:solidFill>
                  <a:schemeClr val="bg1"/>
                </a:solidFill>
              </a:rPr>
              <a:t>Feliu</a:t>
            </a:r>
            <a:r>
              <a:rPr lang="en-US" sz="2000" dirty="0">
                <a:solidFill>
                  <a:schemeClr val="bg1"/>
                </a:solidFill>
              </a:rPr>
              <a:t> (NIA), Víctor </a:t>
            </a:r>
            <a:r>
              <a:rPr lang="en-US" sz="2000" dirty="0" err="1">
                <a:solidFill>
                  <a:schemeClr val="bg1"/>
                </a:solidFill>
              </a:rPr>
              <a:t>Carreño</a:t>
            </a:r>
            <a:r>
              <a:rPr lang="en-US" sz="2000" dirty="0">
                <a:solidFill>
                  <a:schemeClr val="bg1"/>
                </a:solidFill>
              </a:rPr>
              <a:t> (NIA)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F0757-DF98-5044-8213-D5E9B2E23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1</a:t>
            </a:fld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79F53E7-1E9B-B543-8566-D8CD006C29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4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9200E-4C9A-8A41-BF62-7B500B3AF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of Way (14 CFR 91.113)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484CA-1F18-7A43-80FF-2481ACF03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22" y="1355634"/>
            <a:ext cx="6864274" cy="4980620"/>
          </a:xfrm>
        </p:spPr>
        <p:txBody>
          <a:bodyPr/>
          <a:lstStyle/>
          <a:p>
            <a:r>
              <a:rPr lang="en-US" dirty="0"/>
              <a:t>“(d) When aircraft of the same category are </a:t>
            </a:r>
            <a:r>
              <a:rPr lang="en-US" u="sng" dirty="0"/>
              <a:t>converging</a:t>
            </a:r>
            <a:r>
              <a:rPr lang="en-US" dirty="0"/>
              <a:t> at approximately the same altitude (except </a:t>
            </a:r>
            <a:r>
              <a:rPr lang="en-US" u="sng" dirty="0"/>
              <a:t>head-on</a:t>
            </a:r>
            <a:r>
              <a:rPr lang="en-US" dirty="0"/>
              <a:t>, </a:t>
            </a:r>
            <a:r>
              <a:rPr lang="en-US" u="sng" dirty="0"/>
              <a:t>or nearly so</a:t>
            </a:r>
            <a:r>
              <a:rPr lang="en-US" dirty="0"/>
              <a:t>), the aircraft to the other’s right has the right-of-way.</a:t>
            </a:r>
          </a:p>
          <a:p>
            <a:r>
              <a:rPr lang="en-US" dirty="0"/>
              <a:t>(e) When aircraft are approaching each other </a:t>
            </a:r>
            <a:r>
              <a:rPr lang="en-US" u="sng" dirty="0"/>
              <a:t>head-on</a:t>
            </a:r>
            <a:r>
              <a:rPr lang="en-US" dirty="0"/>
              <a:t>, </a:t>
            </a:r>
            <a:r>
              <a:rPr lang="en-US" u="sng" dirty="0"/>
              <a:t>or nearly so</a:t>
            </a:r>
            <a:r>
              <a:rPr lang="en-US" dirty="0"/>
              <a:t>, each pilot of each aircraft shall alter course to the right.</a:t>
            </a:r>
          </a:p>
          <a:p>
            <a:r>
              <a:rPr lang="en-US" dirty="0"/>
              <a:t>(f) Each aircraft that is being </a:t>
            </a:r>
            <a:r>
              <a:rPr lang="en-US" u="sng" dirty="0"/>
              <a:t>overtaken</a:t>
            </a:r>
            <a:r>
              <a:rPr lang="en-US" dirty="0"/>
              <a:t> has the right-of-way.”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057A2-29FC-F148-BD72-AAF77F284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821" y="1355634"/>
            <a:ext cx="3822916" cy="2859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EF68FE-C564-C74B-981F-1C87E87848DB}"/>
              </a:ext>
            </a:extLst>
          </p:cNvPr>
          <p:cNvSpPr txBox="1"/>
          <p:nvPr/>
        </p:nvSpPr>
        <p:spPr>
          <a:xfrm>
            <a:off x="9600302" y="3327710"/>
            <a:ext cx="2216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Which aircraft has the right-of-way?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431662-7810-6442-B9B3-09A45C2F54F9}"/>
              </a:ext>
            </a:extLst>
          </p:cNvPr>
          <p:cNvSpPr txBox="1"/>
          <p:nvPr/>
        </p:nvSpPr>
        <p:spPr>
          <a:xfrm>
            <a:off x="7960658" y="3845943"/>
            <a:ext cx="55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20D45-321A-3C45-9816-A941815718E8}"/>
              </a:ext>
            </a:extLst>
          </p:cNvPr>
          <p:cNvSpPr txBox="1"/>
          <p:nvPr/>
        </p:nvSpPr>
        <p:spPr>
          <a:xfrm>
            <a:off x="10151841" y="1632815"/>
            <a:ext cx="55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793174-A363-794F-A3A8-78F75455D791}"/>
              </a:ext>
            </a:extLst>
          </p:cNvPr>
          <p:cNvSpPr/>
          <p:nvPr/>
        </p:nvSpPr>
        <p:spPr>
          <a:xfrm>
            <a:off x="7838821" y="4385315"/>
            <a:ext cx="38229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A.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Narkawicz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, C. Muñoz, and J.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Maddalon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, </a:t>
            </a:r>
            <a:r>
              <a:rPr lang="en-US" sz="1200" i="1" u="sng" dirty="0">
                <a:solidFill>
                  <a:srgbClr val="0563C1"/>
                </a:solidFill>
                <a:latin typeface="Calibri" panose="020F0502020204030204" pitchFamily="34" charset="0"/>
                <a:hlinkClick r:id="rId3"/>
              </a:rPr>
              <a:t>A Mathematical Analysis of Air Traffic Priority Rules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, Proceedings of the 12th AIAA Aviation Technology, Integration, and Operations (ATIO) Conference, AIAA-2012-5544, Indianapolis, Indiana, 2012.</a:t>
            </a: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10626-4EA5-FC40-8E88-9B5C9C8B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85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FC5A8-DD36-504E-A297-0B1F9579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66" y="116509"/>
            <a:ext cx="11975734" cy="1325563"/>
          </a:xfrm>
        </p:spPr>
        <p:txBody>
          <a:bodyPr>
            <a:normAutofit/>
          </a:bodyPr>
          <a:lstStyle/>
          <a:p>
            <a:r>
              <a:rPr lang="en-US" sz="3600" u="sng" dirty="0"/>
              <a:t>DAA-Displays</a:t>
            </a:r>
            <a:r>
              <a:rPr lang="en-US" sz="3600" dirty="0"/>
              <a:t>: DAA Visualization and Analysis Tool</a:t>
            </a:r>
            <a:br>
              <a:rPr lang="en-US" sz="3600" dirty="0"/>
            </a:br>
            <a:r>
              <a:rPr lang="en-US" sz="3600" dirty="0"/>
              <a:t>(</a:t>
            </a:r>
            <a:r>
              <a:rPr lang="en-US" sz="3200" dirty="0"/>
              <a:t>http://</a:t>
            </a:r>
            <a:r>
              <a:rPr lang="en-US" sz="3200" dirty="0" err="1"/>
              <a:t>github.com</a:t>
            </a:r>
            <a:r>
              <a:rPr lang="en-US" sz="3200" dirty="0"/>
              <a:t>/</a:t>
            </a:r>
            <a:r>
              <a:rPr lang="en-US" sz="3200" dirty="0" err="1"/>
              <a:t>nasa</a:t>
            </a:r>
            <a:r>
              <a:rPr lang="en-US" sz="3200" dirty="0"/>
              <a:t>/</a:t>
            </a:r>
            <a:r>
              <a:rPr lang="en-US" sz="3200" dirty="0" err="1"/>
              <a:t>daa</a:t>
            </a:r>
            <a:r>
              <a:rPr lang="en-US" sz="3200" dirty="0"/>
              <a:t>-displays)*</a:t>
            </a:r>
            <a:endParaRPr lang="en-US" sz="3600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9C4F5BF-221F-6540-9595-D1ECB26A7487}"/>
              </a:ext>
            </a:extLst>
          </p:cNvPr>
          <p:cNvGrpSpPr/>
          <p:nvPr/>
        </p:nvGrpSpPr>
        <p:grpSpPr>
          <a:xfrm>
            <a:off x="491383" y="1170300"/>
            <a:ext cx="10563840" cy="3533718"/>
            <a:chOff x="473330" y="1998513"/>
            <a:chExt cx="9487432" cy="3724128"/>
          </a:xfrm>
        </p:grpSpPr>
        <p:sp>
          <p:nvSpPr>
            <p:cNvPr id="15" name="Multidocument 14">
              <a:extLst>
                <a:ext uri="{FF2B5EF4-FFF2-40B4-BE49-F238E27FC236}">
                  <a16:creationId xmlns:a16="http://schemas.microsoft.com/office/drawing/2014/main" id="{FB6ACEF8-E193-8E48-B123-4CEC5AD0CE52}"/>
                </a:ext>
              </a:extLst>
            </p:cNvPr>
            <p:cNvSpPr/>
            <p:nvPr/>
          </p:nvSpPr>
          <p:spPr>
            <a:xfrm>
              <a:off x="473331" y="2876096"/>
              <a:ext cx="2107637" cy="1128713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Encounter</a:t>
              </a:r>
            </a:p>
            <a:p>
              <a:pPr algn="ctr"/>
              <a:r>
                <a:rPr lang="en-US" dirty="0"/>
                <a:t>(.</a:t>
              </a:r>
              <a:r>
                <a:rPr lang="en-US" dirty="0" err="1"/>
                <a:t>daa</a:t>
              </a:r>
              <a:r>
                <a:rPr lang="en-US" dirty="0"/>
                <a:t>)</a:t>
              </a:r>
            </a:p>
          </p:txBody>
        </p:sp>
        <p:sp>
          <p:nvSpPr>
            <p:cNvPr id="16" name="Multidocument 15">
              <a:extLst>
                <a:ext uri="{FF2B5EF4-FFF2-40B4-BE49-F238E27FC236}">
                  <a16:creationId xmlns:a16="http://schemas.microsoft.com/office/drawing/2014/main" id="{B3326052-1242-2540-9194-6E6542822942}"/>
                </a:ext>
              </a:extLst>
            </p:cNvPr>
            <p:cNvSpPr/>
            <p:nvPr/>
          </p:nvSpPr>
          <p:spPr>
            <a:xfrm>
              <a:off x="473330" y="4593928"/>
              <a:ext cx="2107637" cy="1128713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Configuration</a:t>
              </a:r>
            </a:p>
            <a:p>
              <a:pPr algn="ctr"/>
              <a:r>
                <a:rPr lang="en-US" dirty="0"/>
                <a:t>(.conf)</a:t>
              </a:r>
            </a:p>
          </p:txBody>
        </p:sp>
        <p:cxnSp>
          <p:nvCxnSpPr>
            <p:cNvPr id="18" name="Elbow Connector 17">
              <a:extLst>
                <a:ext uri="{FF2B5EF4-FFF2-40B4-BE49-F238E27FC236}">
                  <a16:creationId xmlns:a16="http://schemas.microsoft.com/office/drawing/2014/main" id="{B2A4B1C3-38E6-9441-A061-51AB4B8E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580966" y="3327625"/>
              <a:ext cx="1403646" cy="733998"/>
            </a:xfrm>
            <a:prstGeom prst="bentConnector3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>
              <a:extLst>
                <a:ext uri="{FF2B5EF4-FFF2-40B4-BE49-F238E27FC236}">
                  <a16:creationId xmlns:a16="http://schemas.microsoft.com/office/drawing/2014/main" id="{70F07EDB-E9E6-BF49-B874-B5BA965A6E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0966" y="4052367"/>
              <a:ext cx="1403646" cy="902352"/>
            </a:xfrm>
            <a:prstGeom prst="bentConnector3">
              <a:avLst>
                <a:gd name="adj1" fmla="val 50000"/>
              </a:avLst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B5103D6-66FC-B44B-A7C9-2319CEC520FA}"/>
                </a:ext>
              </a:extLst>
            </p:cNvPr>
            <p:cNvGrpSpPr/>
            <p:nvPr/>
          </p:nvGrpSpPr>
          <p:grpSpPr>
            <a:xfrm>
              <a:off x="8229659" y="1998513"/>
              <a:ext cx="1731103" cy="1185970"/>
              <a:chOff x="8480322" y="4074367"/>
              <a:chExt cx="1731103" cy="118597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B44ADE5A-3E37-E24B-8BB4-CE4964788120}"/>
                  </a:ext>
                </a:extLst>
              </p:cNvPr>
              <p:cNvSpPr/>
              <p:nvPr/>
            </p:nvSpPr>
            <p:spPr>
              <a:xfrm>
                <a:off x="8480322" y="4131624"/>
                <a:ext cx="1731103" cy="112871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0AB0A0F-E4C6-134D-AAEC-CA323AA069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480322" y="4074367"/>
                <a:ext cx="1731103" cy="906034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D58797-A4C8-D646-87C0-D99548531DE3}"/>
                  </a:ext>
                </a:extLst>
              </p:cNvPr>
              <p:cNvSpPr txBox="1"/>
              <p:nvPr/>
            </p:nvSpPr>
            <p:spPr>
              <a:xfrm>
                <a:off x="9173501" y="4779578"/>
                <a:ext cx="4107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v1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A763FA6-928B-B443-86DF-383D1BED15DD}"/>
                </a:ext>
              </a:extLst>
            </p:cNvPr>
            <p:cNvGrpSpPr/>
            <p:nvPr/>
          </p:nvGrpSpPr>
          <p:grpSpPr>
            <a:xfrm>
              <a:off x="8229656" y="2981244"/>
              <a:ext cx="1731103" cy="1185970"/>
              <a:chOff x="8632722" y="1778536"/>
              <a:chExt cx="1731103" cy="118597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426060F-AE0E-214C-8B12-964527C3CA31}"/>
                  </a:ext>
                </a:extLst>
              </p:cNvPr>
              <p:cNvSpPr/>
              <p:nvPr/>
            </p:nvSpPr>
            <p:spPr>
              <a:xfrm>
                <a:off x="8632722" y="1835793"/>
                <a:ext cx="1731103" cy="112871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E9C3849-1ABD-8442-B464-3EC8051FA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32722" y="1778536"/>
                <a:ext cx="1731103" cy="906034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427E604-DF21-784A-B23B-D0A8E7907EC5}"/>
                  </a:ext>
                </a:extLst>
              </p:cNvPr>
              <p:cNvSpPr txBox="1"/>
              <p:nvPr/>
            </p:nvSpPr>
            <p:spPr>
              <a:xfrm>
                <a:off x="9325901" y="2483747"/>
                <a:ext cx="4107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v2</a:t>
                </a:r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7319D76-6E16-F645-8077-47EC8E6BFD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9915" y="3638705"/>
              <a:ext cx="599743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E29400-67C9-A748-B5BE-F7553B6B66F5}"/>
                </a:ext>
              </a:extLst>
            </p:cNvPr>
            <p:cNvSpPr/>
            <p:nvPr/>
          </p:nvSpPr>
          <p:spPr>
            <a:xfrm>
              <a:off x="8229657" y="4344246"/>
              <a:ext cx="1731103" cy="112871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ACAS Xu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58096A5-B9A3-254F-8C51-186DE314B9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02528" y="4908602"/>
              <a:ext cx="599743" cy="1"/>
            </a:xfrm>
            <a:prstGeom prst="straightConnector1">
              <a:avLst/>
            </a:prstGeom>
            <a:ln w="444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5C5350A-E900-EC41-85B7-B9444646F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5982" y="2406254"/>
              <a:ext cx="3606546" cy="2994853"/>
            </a:xfrm>
            <a:prstGeom prst="rect">
              <a:avLst/>
            </a:prstGeom>
          </p:spPr>
        </p:pic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B141B0B-55B6-954D-AB42-471F33B769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9915" y="2655973"/>
              <a:ext cx="599743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195B193-7CFB-B649-A993-3411BD4D2264}"/>
                </a:ext>
              </a:extLst>
            </p:cNvPr>
            <p:cNvSpPr txBox="1"/>
            <p:nvPr/>
          </p:nvSpPr>
          <p:spPr>
            <a:xfrm>
              <a:off x="6179933" y="2739151"/>
              <a:ext cx="2215330" cy="421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DAA-Displays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D454526-AA50-3B42-A7A5-9C10DBF99293}"/>
              </a:ext>
            </a:extLst>
          </p:cNvPr>
          <p:cNvSpPr txBox="1"/>
          <p:nvPr/>
        </p:nvSpPr>
        <p:spPr>
          <a:xfrm>
            <a:off x="424006" y="4827367"/>
            <a:ext cx="112092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Replay encounters (list of aircraft states at a series of times)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Different configurations and DAA logics, e.g., DAIDALUS v1, DAIDALUS v2, and, future, ACAS Xu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Visualize maneuver guidance, alerts, compliance to functional requirements,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Time-step by time step computation of DAA metrics, e.g., </a:t>
            </a:r>
            <a:r>
              <a:rPr lang="en-US" sz="2400" dirty="0" err="1"/>
              <a:t>tcpa</a:t>
            </a:r>
            <a:r>
              <a:rPr lang="en-US" sz="2400" dirty="0"/>
              <a:t>, </a:t>
            </a:r>
            <a:r>
              <a:rPr lang="en-US" sz="2400" dirty="0" err="1"/>
              <a:t>dcpa</a:t>
            </a:r>
            <a:r>
              <a:rPr lang="en-US" sz="2400" dirty="0"/>
              <a:t>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D373A1-65DE-A14E-B8D6-DDA9C7E1539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985B39-6B94-2941-9788-D9C455D001BE}"/>
              </a:ext>
            </a:extLst>
          </p:cNvPr>
          <p:cNvSpPr txBox="1"/>
          <p:nvPr/>
        </p:nvSpPr>
        <p:spPr>
          <a:xfrm>
            <a:off x="4333664" y="4429810"/>
            <a:ext cx="4321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Joint work with P. </a:t>
            </a:r>
            <a:r>
              <a:rPr lang="en-US" sz="1200" dirty="0" err="1"/>
              <a:t>Masci</a:t>
            </a:r>
            <a:r>
              <a:rPr lang="en-US" sz="1200" dirty="0"/>
              <a:t> (NIA)</a:t>
            </a:r>
          </a:p>
        </p:txBody>
      </p:sp>
    </p:spTree>
    <p:extLst>
      <p:ext uri="{BB962C8B-B14F-4D97-AF65-F5344CB8AC3E}">
        <p14:creationId xmlns:p14="http://schemas.microsoft.com/office/powerpoint/2010/main" val="166583827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7FB3-6B0F-724A-9ADD-E099D5075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06" y="540767"/>
            <a:ext cx="9661100" cy="1314927"/>
          </a:xfrm>
        </p:spPr>
        <p:txBody>
          <a:bodyPr>
            <a:normAutofit/>
          </a:bodyPr>
          <a:lstStyle/>
          <a:p>
            <a:r>
              <a:rPr lang="en-US" u="sng" dirty="0"/>
              <a:t>ICAROUS</a:t>
            </a:r>
            <a:r>
              <a:rPr lang="en-US" dirty="0"/>
              <a:t>: DAA On-Board System</a:t>
            </a:r>
            <a:br>
              <a:rPr lang="en-US" dirty="0"/>
            </a:br>
            <a:r>
              <a:rPr lang="en-US" sz="4000" dirty="0"/>
              <a:t>(https://</a:t>
            </a:r>
            <a:r>
              <a:rPr lang="en-US" sz="4000" dirty="0" err="1"/>
              <a:t>github.com</a:t>
            </a:r>
            <a:r>
              <a:rPr lang="en-US" sz="4000" dirty="0"/>
              <a:t>/</a:t>
            </a:r>
            <a:r>
              <a:rPr lang="en-US" sz="4000" dirty="0" err="1"/>
              <a:t>nasa</a:t>
            </a:r>
            <a:r>
              <a:rPr lang="en-US" sz="4000" dirty="0"/>
              <a:t>/</a:t>
            </a:r>
            <a:r>
              <a:rPr lang="en-US" sz="4000" dirty="0" err="1"/>
              <a:t>icarous</a:t>
            </a:r>
            <a:r>
              <a:rPr lang="en-US" sz="4000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62449-6A52-1F46-B440-BB7E32055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29" y="2599065"/>
            <a:ext cx="11547343" cy="415766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ICAROUS is an </a:t>
            </a:r>
            <a:r>
              <a:rPr lang="en-US" sz="2400" dirty="0">
                <a:solidFill>
                  <a:srgbClr val="FF0000"/>
                </a:solidFill>
              </a:rPr>
              <a:t>on-board software system </a:t>
            </a:r>
            <a:r>
              <a:rPr lang="en-US" sz="2400" dirty="0"/>
              <a:t>of distributed services for autonomous UAS </a:t>
            </a:r>
          </a:p>
          <a:p>
            <a:r>
              <a:rPr lang="en-US" sz="2400" dirty="0"/>
              <a:t>Provide modules that monitor and </a:t>
            </a:r>
            <a:r>
              <a:rPr lang="en-US" sz="2400" dirty="0">
                <a:solidFill>
                  <a:srgbClr val="FF0000"/>
                </a:solidFill>
              </a:rPr>
              <a:t>autonomously</a:t>
            </a:r>
            <a:r>
              <a:rPr lang="en-US" sz="2400" dirty="0"/>
              <a:t> enforce containment constraints such as </a:t>
            </a:r>
            <a:r>
              <a:rPr lang="en-US" sz="2400" dirty="0">
                <a:solidFill>
                  <a:srgbClr val="FF0000"/>
                </a:solidFill>
              </a:rPr>
              <a:t>detect and avoid </a:t>
            </a:r>
            <a:r>
              <a:rPr lang="en-US" sz="2400" dirty="0"/>
              <a:t>(DAA), </a:t>
            </a:r>
            <a:r>
              <a:rPr lang="en-US" sz="2400" dirty="0">
                <a:solidFill>
                  <a:srgbClr val="FF0000"/>
                </a:solidFill>
              </a:rPr>
              <a:t>geofencing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path planning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path conformance</a:t>
            </a:r>
            <a:r>
              <a:rPr lang="en-US" sz="2400" dirty="0"/>
              <a:t>, distributed </a:t>
            </a:r>
            <a:r>
              <a:rPr lang="en-US" sz="2400" dirty="0">
                <a:solidFill>
                  <a:srgbClr val="FF0000"/>
                </a:solidFill>
              </a:rPr>
              <a:t>merging and spacing</a:t>
            </a:r>
            <a:r>
              <a:rPr lang="en-US" sz="2400" dirty="0"/>
              <a:t>, etc.</a:t>
            </a:r>
          </a:p>
          <a:p>
            <a:r>
              <a:rPr lang="en-US" sz="2400" dirty="0"/>
              <a:t>Use formally verified algorithms such as </a:t>
            </a:r>
            <a:r>
              <a:rPr lang="en-US" sz="2400" dirty="0">
                <a:solidFill>
                  <a:srgbClr val="FF0000"/>
                </a:solidFill>
              </a:rPr>
              <a:t>DAIDALUS</a:t>
            </a:r>
            <a:r>
              <a:rPr lang="en-US" sz="2400" dirty="0"/>
              <a:t> (DAA) and </a:t>
            </a:r>
            <a:r>
              <a:rPr lang="en-US" sz="2400" dirty="0" err="1">
                <a:solidFill>
                  <a:srgbClr val="FF0000"/>
                </a:solidFill>
              </a:rPr>
              <a:t>PolyCARP</a:t>
            </a:r>
            <a:r>
              <a:rPr lang="en-US" sz="2400" dirty="0"/>
              <a:t> (Geofencing)</a:t>
            </a:r>
          </a:p>
          <a:p>
            <a:r>
              <a:rPr lang="en-US" sz="2400" dirty="0"/>
              <a:t>Support for ACAS </a:t>
            </a:r>
            <a:r>
              <a:rPr lang="en-US" sz="2400" dirty="0" err="1"/>
              <a:t>sXu</a:t>
            </a:r>
            <a:r>
              <a:rPr lang="en-US" sz="2400" dirty="0"/>
              <a:t> (collaboration with JHU/APL) </a:t>
            </a:r>
          </a:p>
          <a:p>
            <a:r>
              <a:rPr lang="en-US" sz="2400" dirty="0"/>
              <a:t>C++ software available under NASA </a:t>
            </a:r>
            <a:r>
              <a:rPr lang="en-US" sz="2400" dirty="0">
                <a:solidFill>
                  <a:srgbClr val="FF0000"/>
                </a:solidFill>
              </a:rPr>
              <a:t>Open Source</a:t>
            </a:r>
            <a:r>
              <a:rPr lang="en-US" sz="2400" dirty="0"/>
              <a:t> Agreement</a:t>
            </a:r>
          </a:p>
          <a:p>
            <a:r>
              <a:rPr lang="en-US" sz="2400" dirty="0"/>
              <a:t>Over </a:t>
            </a:r>
            <a:r>
              <a:rPr lang="en-US" sz="2400" dirty="0">
                <a:solidFill>
                  <a:srgbClr val="FF0000"/>
                </a:solidFill>
              </a:rPr>
              <a:t>400 flight tests </a:t>
            </a:r>
            <a:r>
              <a:rPr lang="en-US" sz="2400" dirty="0"/>
              <a:t>under the UTM project.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3C5BA-8335-164F-9F06-0C351F7A6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5" y="400866"/>
            <a:ext cx="2043297" cy="145482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F1FB7-AC73-E14C-A786-DE051B144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A40AA30-C574-A943-B60A-DAD63DC24FC4}"/>
              </a:ext>
            </a:extLst>
          </p:cNvPr>
          <p:cNvSpPr/>
          <p:nvPr/>
        </p:nvSpPr>
        <p:spPr>
          <a:xfrm>
            <a:off x="8198427" y="1903424"/>
            <a:ext cx="2576946" cy="2068357"/>
          </a:xfrm>
          <a:prstGeom prst="roundRect">
            <a:avLst>
              <a:gd name="adj" fmla="val 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0D2809C-CFB5-BF49-BEE5-D04487732848}"/>
              </a:ext>
            </a:extLst>
          </p:cNvPr>
          <p:cNvSpPr/>
          <p:nvPr/>
        </p:nvSpPr>
        <p:spPr>
          <a:xfrm>
            <a:off x="3469697" y="3118962"/>
            <a:ext cx="1330036" cy="604866"/>
          </a:xfrm>
          <a:prstGeom prst="roundRect">
            <a:avLst>
              <a:gd name="adj" fmla="val 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F7C8E9-B911-8647-9EEF-61CB0C0DA459}"/>
              </a:ext>
            </a:extLst>
          </p:cNvPr>
          <p:cNvSpPr/>
          <p:nvPr/>
        </p:nvSpPr>
        <p:spPr>
          <a:xfrm>
            <a:off x="8312726" y="2006489"/>
            <a:ext cx="2351809" cy="18622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68FF1B-2251-E846-AED7-B2B9708FB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17" y="51102"/>
            <a:ext cx="10515600" cy="1325563"/>
          </a:xfrm>
        </p:spPr>
        <p:txBody>
          <a:bodyPr/>
          <a:lstStyle/>
          <a:p>
            <a:r>
              <a:rPr lang="en-US" dirty="0"/>
              <a:t>ICAROUS High Level Architecture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501D6-2FE0-D646-8DD2-DE51BA9E7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45" y="1690688"/>
            <a:ext cx="6383482" cy="43560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799D32-9E8E-7447-9815-88D28ED89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726" y="2027271"/>
            <a:ext cx="2351809" cy="1841446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9CDC149F-1254-2340-94ED-593AD508247F}"/>
              </a:ext>
            </a:extLst>
          </p:cNvPr>
          <p:cNvSpPr/>
          <p:nvPr/>
        </p:nvSpPr>
        <p:spPr>
          <a:xfrm rot="20927113">
            <a:off x="4121498" y="1581572"/>
            <a:ext cx="5434445" cy="998959"/>
          </a:xfrm>
          <a:custGeom>
            <a:avLst/>
            <a:gdLst>
              <a:gd name="connsiteX0" fmla="*/ 0 w 5434445"/>
              <a:gd name="connsiteY0" fmla="*/ 1508114 h 1508114"/>
              <a:gd name="connsiteX1" fmla="*/ 2867890 w 5434445"/>
              <a:gd name="connsiteY1" fmla="*/ 1432 h 1508114"/>
              <a:gd name="connsiteX2" fmla="*/ 5434445 w 5434445"/>
              <a:gd name="connsiteY2" fmla="*/ 1289905 h 150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34445" h="1508114">
                <a:moveTo>
                  <a:pt x="0" y="1508114"/>
                </a:moveTo>
                <a:cubicBezTo>
                  <a:pt x="981074" y="772957"/>
                  <a:pt x="1962149" y="37800"/>
                  <a:pt x="2867890" y="1432"/>
                </a:cubicBezTo>
                <a:cubicBezTo>
                  <a:pt x="3773631" y="-34936"/>
                  <a:pt x="4604038" y="627484"/>
                  <a:pt x="5434445" y="1289905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0EBC29-5CFB-CC42-81B7-4D17474C291E}"/>
              </a:ext>
            </a:extLst>
          </p:cNvPr>
          <p:cNvSpPr/>
          <p:nvPr/>
        </p:nvSpPr>
        <p:spPr>
          <a:xfrm>
            <a:off x="7727373" y="4324560"/>
            <a:ext cx="39208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DAIDALUS provides DAA functionality.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ICAROUS autonomously implements avoidance maneuver and returns to mission. 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6266C2-52A6-7E4E-A628-4DCED7F69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36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Image result for predator dr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767" y="5429048"/>
            <a:ext cx="1349355" cy="84097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ICAROUS/DAIDALUS Evolution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67374" y="1658117"/>
            <a:ext cx="1554480" cy="64008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ACCORD/</a:t>
            </a:r>
            <a:r>
              <a:rPr lang="en-US" sz="1400" dirty="0" err="1"/>
              <a:t>Stratway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/>
              <a:t>2001-2012</a:t>
            </a:r>
          </a:p>
          <a:p>
            <a:pPr marL="0" indent="0" algn="ctr">
              <a:buNone/>
            </a:pPr>
            <a:endParaRPr lang="en-US" sz="1400" dirty="0"/>
          </a:p>
        </p:txBody>
      </p:sp>
      <p:cxnSp>
        <p:nvCxnSpPr>
          <p:cNvPr id="7" name="Straight Arrow Connector 6"/>
          <p:cNvCxnSpPr>
            <a:cxnSpLocks/>
            <a:stCxn id="5" idx="3"/>
            <a:endCxn id="53" idx="1"/>
          </p:cNvCxnSpPr>
          <p:nvPr/>
        </p:nvCxnSpPr>
        <p:spPr>
          <a:xfrm>
            <a:off x="1821854" y="1978157"/>
            <a:ext cx="282328" cy="241730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731124" y="2653534"/>
            <a:ext cx="161518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Formally developed and verified models and algorithms</a:t>
            </a:r>
          </a:p>
          <a:p>
            <a:r>
              <a:rPr lang="en-US" sz="1400" dirty="0"/>
              <a:t>for DAA.</a:t>
            </a:r>
          </a:p>
          <a:p>
            <a:r>
              <a:rPr lang="en-US" sz="1400" dirty="0"/>
              <a:t>Provides maneuver guidance and conflict alerting for the pilot in command to maintain “well clear” separation.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2857" y="2813210"/>
            <a:ext cx="16370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Formally developed and verified models and algorithms for </a:t>
            </a:r>
          </a:p>
          <a:p>
            <a:r>
              <a:rPr lang="en-US" sz="1400" dirty="0"/>
              <a:t>conflict detection and resolution for airborne separation assurance. Predicts potential conflicts and computes resolution routes.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725245" y="1658117"/>
            <a:ext cx="1554480" cy="64008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 DAIDALUS</a:t>
            </a:r>
          </a:p>
          <a:p>
            <a:pPr marL="0" indent="0" algn="ctr">
              <a:buNone/>
            </a:pPr>
            <a:r>
              <a:rPr lang="en-US" sz="1400" dirty="0"/>
              <a:t>2013-2017</a:t>
            </a:r>
          </a:p>
          <a:p>
            <a:pPr marL="0" indent="0" algn="ctr">
              <a:buNone/>
            </a:pP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8777" t="13213" r="11481" b="20669"/>
          <a:stretch/>
        </p:blipFill>
        <p:spPr>
          <a:xfrm>
            <a:off x="463879" y="5449925"/>
            <a:ext cx="1637092" cy="82009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434112" y="6254936"/>
            <a:ext cx="1618882" cy="40503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contourW="12700">
              <a:contourClr>
                <a:schemeClr val="tx1"/>
              </a:contourClr>
            </a:sp3d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Manned aviation</a:t>
            </a: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3876901" y="6246253"/>
            <a:ext cx="1618882" cy="43756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contourW="12700">
              <a:contourClr>
                <a:schemeClr val="tx1"/>
              </a:contourClr>
            </a:sp3d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1600"/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/>
              <a:t> Large UAS (IFR)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4AB0D05-0012-8645-9B48-1DBF92D71EBD}"/>
              </a:ext>
            </a:extLst>
          </p:cNvPr>
          <p:cNvCxnSpPr>
            <a:cxnSpLocks/>
            <a:stCxn id="53" idx="3"/>
            <a:endCxn id="15" idx="1"/>
          </p:cNvCxnSpPr>
          <p:nvPr/>
        </p:nvCxnSpPr>
        <p:spPr>
          <a:xfrm flipV="1">
            <a:off x="3475782" y="1978157"/>
            <a:ext cx="249463" cy="241730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B094A3B-B007-774C-906C-B05EF2A3236E}"/>
              </a:ext>
            </a:extLst>
          </p:cNvPr>
          <p:cNvGrpSpPr/>
          <p:nvPr/>
        </p:nvGrpSpPr>
        <p:grpSpPr>
          <a:xfrm>
            <a:off x="2104182" y="3389620"/>
            <a:ext cx="1371600" cy="2011680"/>
            <a:chOff x="4071201" y="3285779"/>
            <a:chExt cx="2861933" cy="2028837"/>
          </a:xfrm>
        </p:grpSpPr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0546CBA1-3086-EB4A-BC78-8FBD3279EB6D}"/>
                </a:ext>
              </a:extLst>
            </p:cNvPr>
            <p:cNvSpPr txBox="1">
              <a:spLocks/>
            </p:cNvSpPr>
            <p:nvPr/>
          </p:nvSpPr>
          <p:spPr>
            <a:xfrm>
              <a:off x="4071201" y="3285779"/>
              <a:ext cx="2861933" cy="2028837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800" b="1" dirty="0"/>
                <a:t>RTCA SC228  DAA </a:t>
              </a:r>
              <a:r>
                <a:rPr lang="en-US" sz="1050" dirty="0"/>
                <a:t>Requirements for TCAS interoperability and Alerting</a:t>
              </a:r>
            </a:p>
            <a:p>
              <a:pPr marL="0" indent="0">
                <a:buNone/>
              </a:pPr>
              <a:endParaRPr lang="en-US" sz="800" dirty="0"/>
            </a:p>
            <a:p>
              <a:pPr marL="0" indent="0">
                <a:buNone/>
              </a:pPr>
              <a:endParaRPr lang="en-US" sz="500" dirty="0"/>
            </a:p>
            <a:p>
              <a:pPr marL="0" indent="0">
                <a:buNone/>
              </a:pPr>
              <a:endParaRPr lang="en-US" sz="500" dirty="0"/>
            </a:p>
            <a:p>
              <a:pPr marL="0" indent="0">
                <a:buNone/>
              </a:pPr>
              <a:endParaRPr lang="en-US" sz="500" dirty="0"/>
            </a:p>
            <a:p>
              <a:pPr marL="0" indent="0">
                <a:buNone/>
              </a:pPr>
              <a:endParaRPr lang="en-US" sz="1000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4D8F413-0E9D-D145-883D-6B6B1ADF7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6857" y="4426568"/>
              <a:ext cx="2579690" cy="431179"/>
            </a:xfrm>
            <a:prstGeom prst="rect">
              <a:avLst/>
            </a:prstGeom>
          </p:spPr>
        </p:pic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126C4DD-5D84-0F40-9BC7-75CB167A552F}"/>
              </a:ext>
            </a:extLst>
          </p:cNvPr>
          <p:cNvCxnSpPr>
            <a:cxnSpLocks/>
            <a:stCxn id="15" idx="3"/>
            <a:endCxn id="29" idx="1"/>
          </p:cNvCxnSpPr>
          <p:nvPr/>
        </p:nvCxnSpPr>
        <p:spPr>
          <a:xfrm>
            <a:off x="5279725" y="1978157"/>
            <a:ext cx="249464" cy="241730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D599413-0B88-804F-9D5A-F64173C1C7C9}"/>
              </a:ext>
            </a:extLst>
          </p:cNvPr>
          <p:cNvSpPr/>
          <p:nvPr/>
        </p:nvSpPr>
        <p:spPr>
          <a:xfrm>
            <a:off x="7035882" y="2896223"/>
            <a:ext cx="16662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Small UAS, very Low altitude operations, sUAS (&lt;55 </a:t>
            </a:r>
            <a:r>
              <a:rPr lang="en-US" sz="1200" dirty="0" err="1"/>
              <a:t>lbs</a:t>
            </a:r>
            <a:r>
              <a:rPr lang="en-US" sz="1200" dirty="0"/>
              <a:t>)</a:t>
            </a:r>
          </a:p>
          <a:p>
            <a:r>
              <a:rPr lang="en-US" sz="1200" dirty="0"/>
              <a:t>Airspace segregation (time/space) constraints (geofencing) </a:t>
            </a:r>
          </a:p>
          <a:p>
            <a:endParaRPr lang="en-US" sz="1200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93031DD-6541-7B4C-A591-4B2099884F4D}"/>
              </a:ext>
            </a:extLst>
          </p:cNvPr>
          <p:cNvSpPr txBox="1">
            <a:spLocks/>
          </p:cNvSpPr>
          <p:nvPr/>
        </p:nvSpPr>
        <p:spPr>
          <a:xfrm>
            <a:off x="7147657" y="1658117"/>
            <a:ext cx="1554480" cy="64008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 ICAROUS</a:t>
            </a:r>
          </a:p>
          <a:p>
            <a:pPr marL="0" indent="0" algn="ctr">
              <a:buNone/>
            </a:pPr>
            <a:r>
              <a:rPr lang="en-US" sz="1400" dirty="0"/>
              <a:t>2016-2020</a:t>
            </a:r>
          </a:p>
          <a:p>
            <a:pPr marL="0" indent="0" algn="ctr">
              <a:buNone/>
            </a:pPr>
            <a:endParaRPr lang="en-US" sz="14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54977AB-B0A1-E446-96F5-B39181582152}"/>
              </a:ext>
            </a:extLst>
          </p:cNvPr>
          <p:cNvSpPr txBox="1">
            <a:spLocks/>
          </p:cNvSpPr>
          <p:nvPr/>
        </p:nvSpPr>
        <p:spPr>
          <a:xfrm>
            <a:off x="6733666" y="6285619"/>
            <a:ext cx="1808182" cy="43756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contourW="12700">
              <a:contourClr>
                <a:schemeClr val="tx1"/>
              </a:contourClr>
            </a:sp3d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1600"/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/>
              <a:t>Small UAS (&lt;55lbs))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3F92A0F-9829-944B-8B43-CC6462CF8502}"/>
              </a:ext>
            </a:extLst>
          </p:cNvPr>
          <p:cNvCxnSpPr>
            <a:cxnSpLocks/>
            <a:stCxn id="29" idx="3"/>
            <a:endCxn id="24" idx="1"/>
          </p:cNvCxnSpPr>
          <p:nvPr/>
        </p:nvCxnSpPr>
        <p:spPr>
          <a:xfrm flipV="1">
            <a:off x="6900789" y="1978157"/>
            <a:ext cx="246868" cy="241730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720A1B2-CCD5-5242-8491-CD1765D9B470}"/>
              </a:ext>
            </a:extLst>
          </p:cNvPr>
          <p:cNvSpPr txBox="1">
            <a:spLocks/>
          </p:cNvSpPr>
          <p:nvPr/>
        </p:nvSpPr>
        <p:spPr>
          <a:xfrm>
            <a:off x="5529189" y="3389620"/>
            <a:ext cx="1371600" cy="201168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dirty="0"/>
              <a:t>UTM</a:t>
            </a:r>
          </a:p>
          <a:p>
            <a:pPr marL="0" indent="0" algn="ctr">
              <a:buNone/>
            </a:pPr>
            <a:r>
              <a:rPr lang="en-US" sz="1200" dirty="0"/>
              <a:t>Small UAS-Very Low Altitude Operations.</a:t>
            </a:r>
          </a:p>
          <a:p>
            <a:pPr marL="0" indent="0" algn="ctr">
              <a:buNone/>
            </a:pPr>
            <a:r>
              <a:rPr lang="en-US" sz="1200" dirty="0"/>
              <a:t>Airspace Segregation. Performance Based Authorization. </a:t>
            </a:r>
            <a:endParaRPr lang="en-US" sz="1000" dirty="0"/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endParaRPr lang="en-US" sz="1050" dirty="0"/>
          </a:p>
        </p:txBody>
      </p:sp>
      <p:pic>
        <p:nvPicPr>
          <p:cNvPr id="32" name="Picture 6" descr="https://encrypted-tbn2.gstatic.com/images?q=tbn:ANd9GcRDrqMDzwv5J_vjCl7FcVMUvTEgBFv9PsCMzEc3YlhdNjAEf01lD-C5v0yN">
            <a:extLst>
              <a:ext uri="{FF2B5EF4-FFF2-40B4-BE49-F238E27FC236}">
                <a16:creationId xmlns:a16="http://schemas.microsoft.com/office/drawing/2014/main" id="{15EF8978-5339-0341-95BE-D3D6CF5F1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63"/>
          <a:stretch/>
        </p:blipFill>
        <p:spPr bwMode="auto">
          <a:xfrm>
            <a:off x="7213154" y="5426089"/>
            <a:ext cx="1243509" cy="89214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CBB7498-BD11-9F47-AC9D-D24A04D655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86863" y="5389539"/>
            <a:ext cx="1347014" cy="8138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0815304-A20D-F24D-84CC-8D4714390F78}"/>
              </a:ext>
            </a:extLst>
          </p:cNvPr>
          <p:cNvSpPr txBox="1">
            <a:spLocks/>
          </p:cNvSpPr>
          <p:nvPr/>
        </p:nvSpPr>
        <p:spPr>
          <a:xfrm>
            <a:off x="10396160" y="1655679"/>
            <a:ext cx="1554480" cy="64008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 ICAROUS</a:t>
            </a:r>
          </a:p>
          <a:p>
            <a:pPr marL="0" indent="0" algn="ctr">
              <a:buNone/>
            </a:pPr>
            <a:r>
              <a:rPr lang="en-US" sz="1400" dirty="0"/>
              <a:t>2019-…</a:t>
            </a:r>
          </a:p>
          <a:p>
            <a:pPr marL="0" indent="0" algn="ctr">
              <a:buNone/>
            </a:pPr>
            <a:endParaRPr lang="en-US" sz="1400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79A2953-BF62-5247-B0FF-7F5AAEB1DAF4}"/>
              </a:ext>
            </a:extLst>
          </p:cNvPr>
          <p:cNvCxnSpPr>
            <a:cxnSpLocks/>
            <a:stCxn id="24" idx="3"/>
            <a:endCxn id="46" idx="1"/>
          </p:cNvCxnSpPr>
          <p:nvPr/>
        </p:nvCxnSpPr>
        <p:spPr>
          <a:xfrm>
            <a:off x="8702137" y="1978157"/>
            <a:ext cx="103830" cy="238200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DA6F38F-D4DD-964D-810F-B3C0AA071618}"/>
              </a:ext>
            </a:extLst>
          </p:cNvPr>
          <p:cNvCxnSpPr>
            <a:cxnSpLocks/>
            <a:stCxn id="46" idx="3"/>
            <a:endCxn id="30" idx="1"/>
          </p:cNvCxnSpPr>
          <p:nvPr/>
        </p:nvCxnSpPr>
        <p:spPr>
          <a:xfrm flipV="1">
            <a:off x="10177567" y="1975719"/>
            <a:ext cx="218593" cy="238443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0114801C-8602-D74E-8175-421811AA9411}"/>
              </a:ext>
            </a:extLst>
          </p:cNvPr>
          <p:cNvSpPr/>
          <p:nvPr/>
        </p:nvSpPr>
        <p:spPr>
          <a:xfrm>
            <a:off x="10358697" y="2481612"/>
            <a:ext cx="16662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4D trajectories. </a:t>
            </a:r>
          </a:p>
          <a:p>
            <a:r>
              <a:rPr lang="en-US" sz="1400" dirty="0"/>
              <a:t>DAA and airspace constraints (path conformance, corridors)</a:t>
            </a:r>
          </a:p>
          <a:p>
            <a:r>
              <a:rPr lang="en-US" sz="1400" dirty="0"/>
              <a:t>Varying levels of autonomy</a:t>
            </a:r>
          </a:p>
          <a:p>
            <a:r>
              <a:rPr lang="en-US" sz="1400" dirty="0"/>
              <a:t>Merging and crossing corridors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B0E0103A-9273-FE40-8C80-376A134E0AFD}"/>
              </a:ext>
            </a:extLst>
          </p:cNvPr>
          <p:cNvSpPr txBox="1">
            <a:spLocks/>
          </p:cNvSpPr>
          <p:nvPr/>
        </p:nvSpPr>
        <p:spPr>
          <a:xfrm>
            <a:off x="8805967" y="3354318"/>
            <a:ext cx="1371600" cy="201168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dirty="0"/>
              <a:t>UAM</a:t>
            </a:r>
          </a:p>
          <a:p>
            <a:pPr marL="0" indent="0">
              <a:buNone/>
            </a:pPr>
            <a:r>
              <a:rPr lang="en-US" sz="1200" dirty="0"/>
              <a:t>4D trajectories. </a:t>
            </a:r>
          </a:p>
          <a:p>
            <a:pPr marL="0" indent="0">
              <a:buNone/>
            </a:pPr>
            <a:r>
              <a:rPr lang="en-US" sz="1200" dirty="0"/>
              <a:t>DAA and airspace constraints (path conformance, corridors)</a:t>
            </a:r>
          </a:p>
          <a:p>
            <a:pPr marL="0" indent="0">
              <a:buNone/>
            </a:pPr>
            <a:r>
              <a:rPr lang="en-US" sz="1200" dirty="0"/>
              <a:t>Varying levels of autonomy</a:t>
            </a:r>
          </a:p>
          <a:p>
            <a:pPr marL="0" indent="0">
              <a:buNone/>
            </a:pPr>
            <a:r>
              <a:rPr lang="en-US" sz="1200" dirty="0"/>
              <a:t>Merging and crossing corridors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89099AC-A66B-C04D-8AF1-F0E7694DF2AF}"/>
              </a:ext>
            </a:extLst>
          </p:cNvPr>
          <p:cNvSpPr txBox="1">
            <a:spLocks/>
          </p:cNvSpPr>
          <p:nvPr/>
        </p:nvSpPr>
        <p:spPr>
          <a:xfrm>
            <a:off x="10358697" y="6270020"/>
            <a:ext cx="1493582" cy="43756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contourW="12700">
              <a:contourClr>
                <a:schemeClr val="tx1"/>
              </a:contourClr>
            </a:sp3d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1600"/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/>
              <a:t>UAM VTOL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C19D07-30A9-7440-8C4D-F689BC293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84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D34AC-6FEB-6844-8AD9-1A3DFF429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8" y="30071"/>
            <a:ext cx="12153901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UAM Separation: From Pre-Flight to Collision Avoidance*</a:t>
            </a:r>
            <a:endParaRPr lang="en-US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9DDB70-D6ED-3E47-9C04-B0E15216E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5" t="29657" r="6866" b="5219"/>
          <a:stretch/>
        </p:blipFill>
        <p:spPr>
          <a:xfrm>
            <a:off x="1635287" y="2466340"/>
            <a:ext cx="8959522" cy="2797507"/>
          </a:xfrm>
          <a:ln>
            <a:solidFill>
              <a:schemeClr val="accent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FEDED8-AF56-9641-8C13-0C510933505C}"/>
              </a:ext>
            </a:extLst>
          </p:cNvPr>
          <p:cNvGrpSpPr/>
          <p:nvPr/>
        </p:nvGrpSpPr>
        <p:grpSpPr>
          <a:xfrm>
            <a:off x="6658877" y="1716120"/>
            <a:ext cx="1732609" cy="695045"/>
            <a:chOff x="7432937" y="1359360"/>
            <a:chExt cx="1732609" cy="695045"/>
          </a:xfrm>
        </p:grpSpPr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DEB8F44C-495B-B241-868B-5D0CF99C8512}"/>
                </a:ext>
              </a:extLst>
            </p:cNvPr>
            <p:cNvSpPr/>
            <p:nvPr/>
          </p:nvSpPr>
          <p:spPr>
            <a:xfrm>
              <a:off x="7567891" y="1359360"/>
              <a:ext cx="1597655" cy="598181"/>
            </a:xfrm>
            <a:prstGeom prst="cube">
              <a:avLst>
                <a:gd name="adj" fmla="val 3927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E673D3-F77C-5B45-A6BC-8648B49C42CE}"/>
                </a:ext>
              </a:extLst>
            </p:cNvPr>
            <p:cNvSpPr txBox="1"/>
            <p:nvPr/>
          </p:nvSpPr>
          <p:spPr>
            <a:xfrm>
              <a:off x="7432937" y="1531185"/>
              <a:ext cx="1667228" cy="5232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sx="32000" sy="32000" algn="ctr" rotWithShape="0">
                <a:srgbClr val="000000">
                  <a:alpha val="43137"/>
                </a:srgb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50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DAA/On board systems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D8EAC35-6D03-0F4A-8C99-06D67CF7AA39}"/>
              </a:ext>
            </a:extLst>
          </p:cNvPr>
          <p:cNvGrpSpPr/>
          <p:nvPr/>
        </p:nvGrpSpPr>
        <p:grpSpPr>
          <a:xfrm>
            <a:off x="4233826" y="1757809"/>
            <a:ext cx="1597655" cy="598181"/>
            <a:chOff x="4229228" y="1179588"/>
            <a:chExt cx="1597655" cy="598181"/>
          </a:xfrm>
        </p:grpSpPr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D235C6D9-534D-CA46-BC9A-EACA8AA120B2}"/>
                </a:ext>
              </a:extLst>
            </p:cNvPr>
            <p:cNvSpPr/>
            <p:nvPr/>
          </p:nvSpPr>
          <p:spPr>
            <a:xfrm>
              <a:off x="4229228" y="1179588"/>
              <a:ext cx="1597655" cy="598181"/>
            </a:xfrm>
            <a:prstGeom prst="cube">
              <a:avLst>
                <a:gd name="adj" fmla="val 41044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AE074E-6A08-C742-A24D-CC18D2A77DA2}"/>
                </a:ext>
              </a:extLst>
            </p:cNvPr>
            <p:cNvSpPr txBox="1"/>
            <p:nvPr/>
          </p:nvSpPr>
          <p:spPr>
            <a:xfrm>
              <a:off x="4238742" y="1438905"/>
              <a:ext cx="1428243" cy="307777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sx="32000" sy="32000" algn="ctr" rotWithShape="0">
                <a:srgbClr val="000000">
                  <a:alpha val="43137"/>
                </a:srgb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50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UAM Operator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A901058-825E-E346-9134-E6015883837A}"/>
              </a:ext>
            </a:extLst>
          </p:cNvPr>
          <p:cNvGrpSpPr/>
          <p:nvPr/>
        </p:nvGrpSpPr>
        <p:grpSpPr>
          <a:xfrm>
            <a:off x="1900926" y="1714987"/>
            <a:ext cx="1640142" cy="598181"/>
            <a:chOff x="2445733" y="1099940"/>
            <a:chExt cx="1640142" cy="598181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69B2D201-4393-0640-A992-043A8E3B064B}"/>
                </a:ext>
              </a:extLst>
            </p:cNvPr>
            <p:cNvSpPr/>
            <p:nvPr/>
          </p:nvSpPr>
          <p:spPr>
            <a:xfrm>
              <a:off x="2488220" y="1099940"/>
              <a:ext cx="1597655" cy="598181"/>
            </a:xfrm>
            <a:prstGeom prst="cube">
              <a:avLst>
                <a:gd name="adj" fmla="val 41044"/>
              </a:avLst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18322F3-0B52-1048-BFC8-DFBA8998F62E}"/>
                </a:ext>
              </a:extLst>
            </p:cNvPr>
            <p:cNvSpPr txBox="1"/>
            <p:nvPr/>
          </p:nvSpPr>
          <p:spPr>
            <a:xfrm>
              <a:off x="2445733" y="1368611"/>
              <a:ext cx="1563119" cy="307777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sx="32000" sy="32000" algn="ctr" rotWithShape="0">
                <a:srgbClr val="000000">
                  <a:alpha val="43137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PSU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0C2F93C-4CBF-D047-8F88-7363318C27E4}"/>
              </a:ext>
            </a:extLst>
          </p:cNvPr>
          <p:cNvGrpSpPr/>
          <p:nvPr/>
        </p:nvGrpSpPr>
        <p:grpSpPr>
          <a:xfrm>
            <a:off x="1454064" y="5557976"/>
            <a:ext cx="9170542" cy="598181"/>
            <a:chOff x="443088" y="1078207"/>
            <a:chExt cx="1597655" cy="598181"/>
          </a:xfrm>
        </p:grpSpPr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3DB0A940-0EF8-754C-AF97-56C2EC6CEEDC}"/>
                </a:ext>
              </a:extLst>
            </p:cNvPr>
            <p:cNvSpPr/>
            <p:nvPr/>
          </p:nvSpPr>
          <p:spPr>
            <a:xfrm>
              <a:off x="443088" y="1078207"/>
              <a:ext cx="1597655" cy="598181"/>
            </a:xfrm>
            <a:prstGeom prst="cube">
              <a:avLst>
                <a:gd name="adj" fmla="val 41044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DF6394-0FD6-8147-A089-700CD69D5F65}"/>
                </a:ext>
              </a:extLst>
            </p:cNvPr>
            <p:cNvSpPr txBox="1"/>
            <p:nvPr/>
          </p:nvSpPr>
          <p:spPr>
            <a:xfrm>
              <a:off x="495280" y="1364087"/>
              <a:ext cx="1159758" cy="307777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sx="32000" sy="32000" algn="ctr" rotWithShape="0">
                <a:srgbClr val="000000">
                  <a:alpha val="43137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ATC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EC890DE-CFCF-AF4E-82DD-F149CE2A1594}"/>
              </a:ext>
            </a:extLst>
          </p:cNvPr>
          <p:cNvSpPr/>
          <p:nvPr/>
        </p:nvSpPr>
        <p:spPr>
          <a:xfrm>
            <a:off x="3005959" y="5800368"/>
            <a:ext cx="8029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Airspace and Operations Authorization, Emergencies/Off-Nominal Conditions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BBAC5B-2C4D-354E-A0E0-D2759B97A71E}"/>
              </a:ext>
            </a:extLst>
          </p:cNvPr>
          <p:cNvSpPr/>
          <p:nvPr/>
        </p:nvSpPr>
        <p:spPr>
          <a:xfrm>
            <a:off x="1900926" y="1128470"/>
            <a:ext cx="18287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Pre-flight, Strategic Deconfliction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BBA0DD-4ADB-9B46-A565-BB3A006D6183}"/>
              </a:ext>
            </a:extLst>
          </p:cNvPr>
          <p:cNvSpPr/>
          <p:nvPr/>
        </p:nvSpPr>
        <p:spPr>
          <a:xfrm>
            <a:off x="4061657" y="1127839"/>
            <a:ext cx="2693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Operations Planning and runtime  monitoring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B8D1C9D-6D53-AA40-A275-F82A41630972}"/>
              </a:ext>
            </a:extLst>
          </p:cNvPr>
          <p:cNvSpPr/>
          <p:nvPr/>
        </p:nvSpPr>
        <p:spPr>
          <a:xfrm>
            <a:off x="6941084" y="1173034"/>
            <a:ext cx="19395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Tactical Separation, DAA/CA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C620865-F56B-B546-B665-D2238ADCB82C}"/>
              </a:ext>
            </a:extLst>
          </p:cNvPr>
          <p:cNvSpPr/>
          <p:nvPr/>
        </p:nvSpPr>
        <p:spPr>
          <a:xfrm>
            <a:off x="4610100" y="4555078"/>
            <a:ext cx="2982559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/>
              <a:t>                     ICAROUS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FFC9F-DAFA-DC45-B264-7FB6248BB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676B9C-49FC-DF4E-B0A3-79C5AFEF0106}"/>
              </a:ext>
            </a:extLst>
          </p:cNvPr>
          <p:cNvSpPr txBox="1"/>
          <p:nvPr/>
        </p:nvSpPr>
        <p:spPr>
          <a:xfrm>
            <a:off x="923309" y="6448835"/>
            <a:ext cx="504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*Min </a:t>
            </a:r>
            <a:r>
              <a:rPr lang="en-US" dirty="0" err="1"/>
              <a:t>Xue</a:t>
            </a:r>
            <a:r>
              <a:rPr lang="en-US" dirty="0"/>
              <a:t>, Generalized Conflict Management Model</a:t>
            </a:r>
          </a:p>
        </p:txBody>
      </p:sp>
    </p:spTree>
    <p:extLst>
      <p:ext uri="{BB962C8B-B14F-4D97-AF65-F5344CB8AC3E}">
        <p14:creationId xmlns:p14="http://schemas.microsoft.com/office/powerpoint/2010/main" val="3648636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A557C6C-4B9A-9942-9BAA-DF853FE2667A}"/>
              </a:ext>
            </a:extLst>
          </p:cNvPr>
          <p:cNvSpPr/>
          <p:nvPr/>
        </p:nvSpPr>
        <p:spPr>
          <a:xfrm>
            <a:off x="965565" y="2221498"/>
            <a:ext cx="10429700" cy="42826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A60D5F0F-A221-284F-8912-C4D1561DC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6469" y="3565613"/>
            <a:ext cx="557260" cy="336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1D5549-2147-A540-97C9-F1C6FC0F1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03" y="677854"/>
            <a:ext cx="10980174" cy="453859"/>
          </a:xfrm>
        </p:spPr>
        <p:txBody>
          <a:bodyPr>
            <a:noAutofit/>
          </a:bodyPr>
          <a:lstStyle/>
          <a:p>
            <a:r>
              <a:rPr lang="en-US" dirty="0"/>
              <a:t>DAA Encounters Type in UAM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DB6066-E9EB-304C-B0A6-291684A0A807}"/>
              </a:ext>
            </a:extLst>
          </p:cNvPr>
          <p:cNvCxnSpPr>
            <a:cxnSpLocks/>
            <a:stCxn id="67" idx="3"/>
          </p:cNvCxnSpPr>
          <p:nvPr/>
        </p:nvCxnSpPr>
        <p:spPr>
          <a:xfrm>
            <a:off x="1446469" y="3733952"/>
            <a:ext cx="9706308" cy="57252"/>
          </a:xfrm>
          <a:prstGeom prst="line">
            <a:avLst/>
          </a:prstGeom>
          <a:ln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iamond 11">
            <a:extLst>
              <a:ext uri="{FF2B5EF4-FFF2-40B4-BE49-F238E27FC236}">
                <a16:creationId xmlns:a16="http://schemas.microsoft.com/office/drawing/2014/main" id="{4911888D-CE98-764B-9EDC-6DC107132B0B}"/>
              </a:ext>
            </a:extLst>
          </p:cNvPr>
          <p:cNvSpPr/>
          <p:nvPr/>
        </p:nvSpPr>
        <p:spPr>
          <a:xfrm>
            <a:off x="2029141" y="3708331"/>
            <a:ext cx="103268" cy="8746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3F7121-5ECC-894F-9EF9-C4C015B96F25}"/>
              </a:ext>
            </a:extLst>
          </p:cNvPr>
          <p:cNvSpPr txBox="1"/>
          <p:nvPr/>
        </p:nvSpPr>
        <p:spPr>
          <a:xfrm>
            <a:off x="9789033" y="2189478"/>
            <a:ext cx="1469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Merging UAM Traffic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C42BEF7-A5DC-124F-A817-EE5358A50AA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72162" y="2497485"/>
            <a:ext cx="383334" cy="3831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22418D4-0F6B-5E4F-8EDA-1E202D556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07548">
            <a:off x="5751143" y="2449543"/>
            <a:ext cx="585451" cy="404833"/>
          </a:xfrm>
          <a:prstGeom prst="rect">
            <a:avLst/>
          </a:prstGeom>
          <a:noFill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536AC0E-BF53-AE42-888F-0DC4F0C305D3}"/>
              </a:ext>
            </a:extLst>
          </p:cNvPr>
          <p:cNvSpPr txBox="1"/>
          <p:nvPr/>
        </p:nvSpPr>
        <p:spPr>
          <a:xfrm>
            <a:off x="4612051" y="2274849"/>
            <a:ext cx="1251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VFR Traffic </a:t>
            </a:r>
          </a:p>
          <a:p>
            <a:r>
              <a:rPr lang="en-US" sz="1200" dirty="0"/>
              <a:t>(Non-equipped)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781B995-1B49-5547-9259-2E2AB40040B1}"/>
              </a:ext>
            </a:extLst>
          </p:cNvPr>
          <p:cNvSpPr txBox="1"/>
          <p:nvPr/>
        </p:nvSpPr>
        <p:spPr>
          <a:xfrm>
            <a:off x="1154790" y="2383676"/>
            <a:ext cx="248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Aircraft complies with a 4D trajectory comprised of time- controlled segments. 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18A6374-DD14-284A-BA96-F445A1B7B3C5}"/>
              </a:ext>
            </a:extLst>
          </p:cNvPr>
          <p:cNvCxnSpPr>
            <a:cxnSpLocks/>
          </p:cNvCxnSpPr>
          <p:nvPr/>
        </p:nvCxnSpPr>
        <p:spPr>
          <a:xfrm flipH="1">
            <a:off x="6523014" y="3025635"/>
            <a:ext cx="1541980" cy="1251897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iamond 80">
            <a:extLst>
              <a:ext uri="{FF2B5EF4-FFF2-40B4-BE49-F238E27FC236}">
                <a16:creationId xmlns:a16="http://schemas.microsoft.com/office/drawing/2014/main" id="{70FBCF48-B852-E943-890D-47A26E5A2164}"/>
              </a:ext>
            </a:extLst>
          </p:cNvPr>
          <p:cNvSpPr/>
          <p:nvPr/>
        </p:nvSpPr>
        <p:spPr>
          <a:xfrm>
            <a:off x="3235995" y="3704637"/>
            <a:ext cx="103268" cy="8746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Diamond 81">
            <a:extLst>
              <a:ext uri="{FF2B5EF4-FFF2-40B4-BE49-F238E27FC236}">
                <a16:creationId xmlns:a16="http://schemas.microsoft.com/office/drawing/2014/main" id="{C396C329-ECEC-0D49-9032-91926C6DB06A}"/>
              </a:ext>
            </a:extLst>
          </p:cNvPr>
          <p:cNvSpPr/>
          <p:nvPr/>
        </p:nvSpPr>
        <p:spPr>
          <a:xfrm>
            <a:off x="4642674" y="3706009"/>
            <a:ext cx="103268" cy="8746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Diamond 82">
            <a:extLst>
              <a:ext uri="{FF2B5EF4-FFF2-40B4-BE49-F238E27FC236}">
                <a16:creationId xmlns:a16="http://schemas.microsoft.com/office/drawing/2014/main" id="{2CE32BFF-FB13-2740-B38A-4FE113791BBE}"/>
              </a:ext>
            </a:extLst>
          </p:cNvPr>
          <p:cNvSpPr/>
          <p:nvPr/>
        </p:nvSpPr>
        <p:spPr>
          <a:xfrm>
            <a:off x="5912878" y="3723168"/>
            <a:ext cx="103268" cy="8746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Graphic 89" descr="Star">
            <a:extLst>
              <a:ext uri="{FF2B5EF4-FFF2-40B4-BE49-F238E27FC236}">
                <a16:creationId xmlns:a16="http://schemas.microsoft.com/office/drawing/2014/main" id="{01CD9C74-0687-9546-8518-6185CCDD84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97719" y="3627430"/>
            <a:ext cx="248876" cy="248876"/>
          </a:xfrm>
          <a:prstGeom prst="rect">
            <a:avLst/>
          </a:prstGeom>
        </p:spPr>
      </p:pic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F1EBE46-607D-F247-87A2-FD2BFD3883C7}"/>
              </a:ext>
            </a:extLst>
          </p:cNvPr>
          <p:cNvCxnSpPr>
            <a:cxnSpLocks/>
          </p:cNvCxnSpPr>
          <p:nvPr/>
        </p:nvCxnSpPr>
        <p:spPr>
          <a:xfrm flipH="1">
            <a:off x="3064399" y="2804074"/>
            <a:ext cx="2701231" cy="148169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7B3156B0-FF5D-BF45-B17F-2F3B97020501}"/>
              </a:ext>
            </a:extLst>
          </p:cNvPr>
          <p:cNvSpPr txBox="1"/>
          <p:nvPr/>
        </p:nvSpPr>
        <p:spPr>
          <a:xfrm>
            <a:off x="8745528" y="4501916"/>
            <a:ext cx="2233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Conflict 3: </a:t>
            </a:r>
            <a:r>
              <a:rPr lang="en-US" sz="1200" dirty="0"/>
              <a:t>UAM Merging Coordination: A coordinated merge is executed as the two UAM vehicles communicate to agree on a merging order. Both aircraft proceed safely to their destination maintaining safe in-trail spacing.</a:t>
            </a:r>
          </a:p>
          <a:p>
            <a:endParaRPr lang="en-US" sz="1200" dirty="0"/>
          </a:p>
        </p:txBody>
      </p:sp>
      <p:sp>
        <p:nvSpPr>
          <p:cNvPr id="98" name="Diamond 97">
            <a:extLst>
              <a:ext uri="{FF2B5EF4-FFF2-40B4-BE49-F238E27FC236}">
                <a16:creationId xmlns:a16="http://schemas.microsoft.com/office/drawing/2014/main" id="{6C33265B-A141-8246-AA99-E3C5213C66FB}"/>
              </a:ext>
            </a:extLst>
          </p:cNvPr>
          <p:cNvSpPr/>
          <p:nvPr/>
        </p:nvSpPr>
        <p:spPr>
          <a:xfrm>
            <a:off x="7864784" y="3753508"/>
            <a:ext cx="103268" cy="8746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Diamond 98">
            <a:extLst>
              <a:ext uri="{FF2B5EF4-FFF2-40B4-BE49-F238E27FC236}">
                <a16:creationId xmlns:a16="http://schemas.microsoft.com/office/drawing/2014/main" id="{A5EE8DD1-448A-1E42-B632-E45B64EB4B96}"/>
              </a:ext>
            </a:extLst>
          </p:cNvPr>
          <p:cNvSpPr/>
          <p:nvPr/>
        </p:nvSpPr>
        <p:spPr>
          <a:xfrm>
            <a:off x="9252898" y="3761913"/>
            <a:ext cx="103268" cy="8746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A06540BE-1104-7D4A-8DB7-076DD4CD4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60916" y="3593845"/>
            <a:ext cx="557260" cy="336678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F3643E1F-7513-CA4B-9793-2D5D563ADC3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8006" y="2428385"/>
            <a:ext cx="383334" cy="383151"/>
          </a:xfrm>
          <a:prstGeom prst="rect">
            <a:avLst/>
          </a:prstGeom>
        </p:spPr>
      </p:pic>
      <p:sp>
        <p:nvSpPr>
          <p:cNvPr id="107" name="Diamond 106">
            <a:extLst>
              <a:ext uri="{FF2B5EF4-FFF2-40B4-BE49-F238E27FC236}">
                <a16:creationId xmlns:a16="http://schemas.microsoft.com/office/drawing/2014/main" id="{D47A0461-D5D8-544C-9E20-9A648B70387C}"/>
              </a:ext>
            </a:extLst>
          </p:cNvPr>
          <p:cNvSpPr/>
          <p:nvPr/>
        </p:nvSpPr>
        <p:spPr>
          <a:xfrm>
            <a:off x="10251329" y="3742188"/>
            <a:ext cx="103268" cy="87465"/>
          </a:xfrm>
          <a:prstGeom prst="diamond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Diamond 108">
            <a:extLst>
              <a:ext uri="{FF2B5EF4-FFF2-40B4-BE49-F238E27FC236}">
                <a16:creationId xmlns:a16="http://schemas.microsoft.com/office/drawing/2014/main" id="{7C68A5B6-D63E-2B4B-A94A-6D6963873227}"/>
              </a:ext>
            </a:extLst>
          </p:cNvPr>
          <p:cNvSpPr/>
          <p:nvPr/>
        </p:nvSpPr>
        <p:spPr>
          <a:xfrm>
            <a:off x="10129931" y="2981903"/>
            <a:ext cx="103268" cy="87465"/>
          </a:xfrm>
          <a:prstGeom prst="diamond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Diamond 118">
            <a:extLst>
              <a:ext uri="{FF2B5EF4-FFF2-40B4-BE49-F238E27FC236}">
                <a16:creationId xmlns:a16="http://schemas.microsoft.com/office/drawing/2014/main" id="{A734B472-BA1E-6044-9926-E38E29E118B5}"/>
              </a:ext>
            </a:extLst>
          </p:cNvPr>
          <p:cNvSpPr/>
          <p:nvPr/>
        </p:nvSpPr>
        <p:spPr>
          <a:xfrm>
            <a:off x="10738559" y="3761912"/>
            <a:ext cx="103268" cy="8746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B957766B-580A-194C-8EA6-5F6F2B6CA1F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396080" y="3558165"/>
            <a:ext cx="383334" cy="383151"/>
          </a:xfrm>
          <a:prstGeom prst="rect">
            <a:avLst/>
          </a:prstGeom>
        </p:spPr>
      </p:pic>
      <p:sp>
        <p:nvSpPr>
          <p:cNvPr id="50" name="Can 49">
            <a:extLst>
              <a:ext uri="{FF2B5EF4-FFF2-40B4-BE49-F238E27FC236}">
                <a16:creationId xmlns:a16="http://schemas.microsoft.com/office/drawing/2014/main" id="{D733A962-9AA8-C840-9D6E-4DF6C9E0FCED}"/>
              </a:ext>
            </a:extLst>
          </p:cNvPr>
          <p:cNvSpPr/>
          <p:nvPr/>
        </p:nvSpPr>
        <p:spPr>
          <a:xfrm rot="5400000">
            <a:off x="5722602" y="-1202921"/>
            <a:ext cx="596830" cy="9917020"/>
          </a:xfrm>
          <a:custGeom>
            <a:avLst/>
            <a:gdLst>
              <a:gd name="connsiteX0" fmla="*/ 0 w 596830"/>
              <a:gd name="connsiteY0" fmla="*/ 74604 h 9917020"/>
              <a:gd name="connsiteX1" fmla="*/ 298415 w 596830"/>
              <a:gd name="connsiteY1" fmla="*/ 149208 h 9917020"/>
              <a:gd name="connsiteX2" fmla="*/ 596830 w 596830"/>
              <a:gd name="connsiteY2" fmla="*/ 74604 h 9917020"/>
              <a:gd name="connsiteX3" fmla="*/ 596830 w 596830"/>
              <a:gd name="connsiteY3" fmla="*/ 967661 h 9917020"/>
              <a:gd name="connsiteX4" fmla="*/ 596830 w 596830"/>
              <a:gd name="connsiteY4" fmla="*/ 1665362 h 9917020"/>
              <a:gd name="connsiteX5" fmla="*/ 596830 w 596830"/>
              <a:gd name="connsiteY5" fmla="*/ 2167707 h 9917020"/>
              <a:gd name="connsiteX6" fmla="*/ 596830 w 596830"/>
              <a:gd name="connsiteY6" fmla="*/ 2670051 h 9917020"/>
              <a:gd name="connsiteX7" fmla="*/ 596830 w 596830"/>
              <a:gd name="connsiteY7" fmla="*/ 3367752 h 9917020"/>
              <a:gd name="connsiteX8" fmla="*/ 596830 w 596830"/>
              <a:gd name="connsiteY8" fmla="*/ 4065453 h 9917020"/>
              <a:gd name="connsiteX9" fmla="*/ 596830 w 596830"/>
              <a:gd name="connsiteY9" fmla="*/ 4567798 h 9917020"/>
              <a:gd name="connsiteX10" fmla="*/ 596830 w 596830"/>
              <a:gd name="connsiteY10" fmla="*/ 5070142 h 9917020"/>
              <a:gd name="connsiteX11" fmla="*/ 596830 w 596830"/>
              <a:gd name="connsiteY11" fmla="*/ 5767843 h 9917020"/>
              <a:gd name="connsiteX12" fmla="*/ 596830 w 596830"/>
              <a:gd name="connsiteY12" fmla="*/ 6563222 h 9917020"/>
              <a:gd name="connsiteX13" fmla="*/ 596830 w 596830"/>
              <a:gd name="connsiteY13" fmla="*/ 6967888 h 9917020"/>
              <a:gd name="connsiteX14" fmla="*/ 596830 w 596830"/>
              <a:gd name="connsiteY14" fmla="*/ 7665589 h 9917020"/>
              <a:gd name="connsiteX15" fmla="*/ 596830 w 596830"/>
              <a:gd name="connsiteY15" fmla="*/ 8363290 h 9917020"/>
              <a:gd name="connsiteX16" fmla="*/ 596830 w 596830"/>
              <a:gd name="connsiteY16" fmla="*/ 9060991 h 9917020"/>
              <a:gd name="connsiteX17" fmla="*/ 596830 w 596830"/>
              <a:gd name="connsiteY17" fmla="*/ 9842416 h 9917020"/>
              <a:gd name="connsiteX18" fmla="*/ 298415 w 596830"/>
              <a:gd name="connsiteY18" fmla="*/ 9917020 h 9917020"/>
              <a:gd name="connsiteX19" fmla="*/ 0 w 596830"/>
              <a:gd name="connsiteY19" fmla="*/ 9842416 h 9917020"/>
              <a:gd name="connsiteX20" fmla="*/ 0 w 596830"/>
              <a:gd name="connsiteY20" fmla="*/ 9340071 h 9917020"/>
              <a:gd name="connsiteX21" fmla="*/ 0 w 596830"/>
              <a:gd name="connsiteY21" fmla="*/ 8740049 h 9917020"/>
              <a:gd name="connsiteX22" fmla="*/ 0 w 596830"/>
              <a:gd name="connsiteY22" fmla="*/ 7846992 h 9917020"/>
              <a:gd name="connsiteX23" fmla="*/ 0 w 596830"/>
              <a:gd name="connsiteY23" fmla="*/ 7149291 h 9917020"/>
              <a:gd name="connsiteX24" fmla="*/ 0 w 596830"/>
              <a:gd name="connsiteY24" fmla="*/ 6549268 h 9917020"/>
              <a:gd name="connsiteX25" fmla="*/ 0 w 596830"/>
              <a:gd name="connsiteY25" fmla="*/ 6144601 h 9917020"/>
              <a:gd name="connsiteX26" fmla="*/ 0 w 596830"/>
              <a:gd name="connsiteY26" fmla="*/ 5739935 h 9917020"/>
              <a:gd name="connsiteX27" fmla="*/ 0 w 596830"/>
              <a:gd name="connsiteY27" fmla="*/ 4944556 h 9917020"/>
              <a:gd name="connsiteX28" fmla="*/ 0 w 596830"/>
              <a:gd name="connsiteY28" fmla="*/ 4442211 h 9917020"/>
              <a:gd name="connsiteX29" fmla="*/ 0 w 596830"/>
              <a:gd name="connsiteY29" fmla="*/ 3549154 h 9917020"/>
              <a:gd name="connsiteX30" fmla="*/ 0 w 596830"/>
              <a:gd name="connsiteY30" fmla="*/ 2949132 h 9917020"/>
              <a:gd name="connsiteX31" fmla="*/ 0 w 596830"/>
              <a:gd name="connsiteY31" fmla="*/ 2544465 h 9917020"/>
              <a:gd name="connsiteX32" fmla="*/ 0 w 596830"/>
              <a:gd name="connsiteY32" fmla="*/ 1749086 h 9917020"/>
              <a:gd name="connsiteX33" fmla="*/ 0 w 596830"/>
              <a:gd name="connsiteY33" fmla="*/ 1246741 h 9917020"/>
              <a:gd name="connsiteX34" fmla="*/ 0 w 596830"/>
              <a:gd name="connsiteY34" fmla="*/ 74604 h 9917020"/>
              <a:gd name="connsiteX0" fmla="*/ 0 w 596830"/>
              <a:gd name="connsiteY0" fmla="*/ 74604 h 9917020"/>
              <a:gd name="connsiteX1" fmla="*/ 298415 w 596830"/>
              <a:gd name="connsiteY1" fmla="*/ 0 h 9917020"/>
              <a:gd name="connsiteX2" fmla="*/ 596830 w 596830"/>
              <a:gd name="connsiteY2" fmla="*/ 74604 h 9917020"/>
              <a:gd name="connsiteX3" fmla="*/ 298415 w 596830"/>
              <a:gd name="connsiteY3" fmla="*/ 149208 h 9917020"/>
              <a:gd name="connsiteX4" fmla="*/ 0 w 596830"/>
              <a:gd name="connsiteY4" fmla="*/ 74604 h 9917020"/>
              <a:gd name="connsiteX0" fmla="*/ 596830 w 596830"/>
              <a:gd name="connsiteY0" fmla="*/ 74604 h 9917020"/>
              <a:gd name="connsiteX1" fmla="*/ 298415 w 596830"/>
              <a:gd name="connsiteY1" fmla="*/ 149208 h 9917020"/>
              <a:gd name="connsiteX2" fmla="*/ 0 w 596830"/>
              <a:gd name="connsiteY2" fmla="*/ 74604 h 9917020"/>
              <a:gd name="connsiteX3" fmla="*/ 298415 w 596830"/>
              <a:gd name="connsiteY3" fmla="*/ 0 h 9917020"/>
              <a:gd name="connsiteX4" fmla="*/ 596830 w 596830"/>
              <a:gd name="connsiteY4" fmla="*/ 74604 h 9917020"/>
              <a:gd name="connsiteX5" fmla="*/ 596830 w 596830"/>
              <a:gd name="connsiteY5" fmla="*/ 479270 h 9917020"/>
              <a:gd name="connsiteX6" fmla="*/ 596830 w 596830"/>
              <a:gd name="connsiteY6" fmla="*/ 1079293 h 9917020"/>
              <a:gd name="connsiteX7" fmla="*/ 596830 w 596830"/>
              <a:gd name="connsiteY7" fmla="*/ 1874672 h 9917020"/>
              <a:gd name="connsiteX8" fmla="*/ 596830 w 596830"/>
              <a:gd name="connsiteY8" fmla="*/ 2377017 h 9917020"/>
              <a:gd name="connsiteX9" fmla="*/ 596830 w 596830"/>
              <a:gd name="connsiteY9" fmla="*/ 3074718 h 9917020"/>
              <a:gd name="connsiteX10" fmla="*/ 596830 w 596830"/>
              <a:gd name="connsiteY10" fmla="*/ 3479384 h 9917020"/>
              <a:gd name="connsiteX11" fmla="*/ 596830 w 596830"/>
              <a:gd name="connsiteY11" fmla="*/ 4372441 h 9917020"/>
              <a:gd name="connsiteX12" fmla="*/ 596830 w 596830"/>
              <a:gd name="connsiteY12" fmla="*/ 5070142 h 9917020"/>
              <a:gd name="connsiteX13" fmla="*/ 596830 w 596830"/>
              <a:gd name="connsiteY13" fmla="*/ 5963199 h 9917020"/>
              <a:gd name="connsiteX14" fmla="*/ 596830 w 596830"/>
              <a:gd name="connsiteY14" fmla="*/ 6563222 h 9917020"/>
              <a:gd name="connsiteX15" fmla="*/ 596830 w 596830"/>
              <a:gd name="connsiteY15" fmla="*/ 7065567 h 9917020"/>
              <a:gd name="connsiteX16" fmla="*/ 596830 w 596830"/>
              <a:gd name="connsiteY16" fmla="*/ 7763267 h 9917020"/>
              <a:gd name="connsiteX17" fmla="*/ 596830 w 596830"/>
              <a:gd name="connsiteY17" fmla="*/ 8558646 h 9917020"/>
              <a:gd name="connsiteX18" fmla="*/ 596830 w 596830"/>
              <a:gd name="connsiteY18" fmla="*/ 9842416 h 9917020"/>
              <a:gd name="connsiteX19" fmla="*/ 298415 w 596830"/>
              <a:gd name="connsiteY19" fmla="*/ 9917020 h 9917020"/>
              <a:gd name="connsiteX20" fmla="*/ 0 w 596830"/>
              <a:gd name="connsiteY20" fmla="*/ 9842416 h 9917020"/>
              <a:gd name="connsiteX21" fmla="*/ 0 w 596830"/>
              <a:gd name="connsiteY21" fmla="*/ 9242393 h 9917020"/>
              <a:gd name="connsiteX22" fmla="*/ 0 w 596830"/>
              <a:gd name="connsiteY22" fmla="*/ 8349336 h 9917020"/>
              <a:gd name="connsiteX23" fmla="*/ 0 w 596830"/>
              <a:gd name="connsiteY23" fmla="*/ 7456279 h 9917020"/>
              <a:gd name="connsiteX24" fmla="*/ 0 w 596830"/>
              <a:gd name="connsiteY24" fmla="*/ 6660900 h 9917020"/>
              <a:gd name="connsiteX25" fmla="*/ 0 w 596830"/>
              <a:gd name="connsiteY25" fmla="*/ 6060877 h 9917020"/>
              <a:gd name="connsiteX26" fmla="*/ 0 w 596830"/>
              <a:gd name="connsiteY26" fmla="*/ 5656211 h 9917020"/>
              <a:gd name="connsiteX27" fmla="*/ 0 w 596830"/>
              <a:gd name="connsiteY27" fmla="*/ 5056188 h 9917020"/>
              <a:gd name="connsiteX28" fmla="*/ 0 w 596830"/>
              <a:gd name="connsiteY28" fmla="*/ 4260809 h 9917020"/>
              <a:gd name="connsiteX29" fmla="*/ 0 w 596830"/>
              <a:gd name="connsiteY29" fmla="*/ 3367752 h 9917020"/>
              <a:gd name="connsiteX30" fmla="*/ 0 w 596830"/>
              <a:gd name="connsiteY30" fmla="*/ 2963086 h 9917020"/>
              <a:gd name="connsiteX31" fmla="*/ 0 w 596830"/>
              <a:gd name="connsiteY31" fmla="*/ 2558419 h 9917020"/>
              <a:gd name="connsiteX32" fmla="*/ 0 w 596830"/>
              <a:gd name="connsiteY32" fmla="*/ 1665362 h 9917020"/>
              <a:gd name="connsiteX33" fmla="*/ 0 w 596830"/>
              <a:gd name="connsiteY33" fmla="*/ 1260695 h 9917020"/>
              <a:gd name="connsiteX34" fmla="*/ 0 w 596830"/>
              <a:gd name="connsiteY34" fmla="*/ 74604 h 991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6830" h="9917020" stroke="0" extrusionOk="0">
                <a:moveTo>
                  <a:pt x="0" y="74604"/>
                </a:moveTo>
                <a:cubicBezTo>
                  <a:pt x="-3199" y="113834"/>
                  <a:pt x="109162" y="158382"/>
                  <a:pt x="298415" y="149208"/>
                </a:cubicBezTo>
                <a:cubicBezTo>
                  <a:pt x="472139" y="151085"/>
                  <a:pt x="593225" y="115922"/>
                  <a:pt x="596830" y="74604"/>
                </a:cubicBezTo>
                <a:cubicBezTo>
                  <a:pt x="637247" y="352510"/>
                  <a:pt x="636915" y="579277"/>
                  <a:pt x="596830" y="967661"/>
                </a:cubicBezTo>
                <a:cubicBezTo>
                  <a:pt x="556745" y="1356045"/>
                  <a:pt x="618689" y="1458935"/>
                  <a:pt x="596830" y="1665362"/>
                </a:cubicBezTo>
                <a:cubicBezTo>
                  <a:pt x="574971" y="1871789"/>
                  <a:pt x="587051" y="2011060"/>
                  <a:pt x="596830" y="2167707"/>
                </a:cubicBezTo>
                <a:cubicBezTo>
                  <a:pt x="606609" y="2324355"/>
                  <a:pt x="595065" y="2505187"/>
                  <a:pt x="596830" y="2670051"/>
                </a:cubicBezTo>
                <a:cubicBezTo>
                  <a:pt x="598595" y="2834915"/>
                  <a:pt x="596688" y="3040515"/>
                  <a:pt x="596830" y="3367752"/>
                </a:cubicBezTo>
                <a:cubicBezTo>
                  <a:pt x="596972" y="3694989"/>
                  <a:pt x="601406" y="3755896"/>
                  <a:pt x="596830" y="4065453"/>
                </a:cubicBezTo>
                <a:cubicBezTo>
                  <a:pt x="592254" y="4375010"/>
                  <a:pt x="604963" y="4342592"/>
                  <a:pt x="596830" y="4567798"/>
                </a:cubicBezTo>
                <a:cubicBezTo>
                  <a:pt x="588697" y="4793004"/>
                  <a:pt x="588313" y="4897518"/>
                  <a:pt x="596830" y="5070142"/>
                </a:cubicBezTo>
                <a:cubicBezTo>
                  <a:pt x="605347" y="5242766"/>
                  <a:pt x="609400" y="5502982"/>
                  <a:pt x="596830" y="5767843"/>
                </a:cubicBezTo>
                <a:cubicBezTo>
                  <a:pt x="584260" y="6032704"/>
                  <a:pt x="587253" y="6334730"/>
                  <a:pt x="596830" y="6563222"/>
                </a:cubicBezTo>
                <a:cubicBezTo>
                  <a:pt x="606407" y="6791714"/>
                  <a:pt x="611322" y="6847002"/>
                  <a:pt x="596830" y="6967888"/>
                </a:cubicBezTo>
                <a:cubicBezTo>
                  <a:pt x="582338" y="7088774"/>
                  <a:pt x="600744" y="7363425"/>
                  <a:pt x="596830" y="7665589"/>
                </a:cubicBezTo>
                <a:cubicBezTo>
                  <a:pt x="592916" y="7967753"/>
                  <a:pt x="597252" y="8215571"/>
                  <a:pt x="596830" y="8363290"/>
                </a:cubicBezTo>
                <a:cubicBezTo>
                  <a:pt x="596408" y="8511009"/>
                  <a:pt x="625483" y="8751129"/>
                  <a:pt x="596830" y="9060991"/>
                </a:cubicBezTo>
                <a:cubicBezTo>
                  <a:pt x="568177" y="9370853"/>
                  <a:pt x="602760" y="9476979"/>
                  <a:pt x="596830" y="9842416"/>
                </a:cubicBezTo>
                <a:cubicBezTo>
                  <a:pt x="591826" y="9902455"/>
                  <a:pt x="456361" y="9896372"/>
                  <a:pt x="298415" y="9917020"/>
                </a:cubicBezTo>
                <a:cubicBezTo>
                  <a:pt x="141153" y="9915487"/>
                  <a:pt x="6432" y="9884664"/>
                  <a:pt x="0" y="9842416"/>
                </a:cubicBezTo>
                <a:cubicBezTo>
                  <a:pt x="-10605" y="9724024"/>
                  <a:pt x="1299" y="9527883"/>
                  <a:pt x="0" y="9340071"/>
                </a:cubicBezTo>
                <a:cubicBezTo>
                  <a:pt x="-1299" y="9152260"/>
                  <a:pt x="-19766" y="8985076"/>
                  <a:pt x="0" y="8740049"/>
                </a:cubicBezTo>
                <a:cubicBezTo>
                  <a:pt x="19766" y="8495022"/>
                  <a:pt x="22005" y="8248092"/>
                  <a:pt x="0" y="7846992"/>
                </a:cubicBezTo>
                <a:cubicBezTo>
                  <a:pt x="-22005" y="7445892"/>
                  <a:pt x="-2362" y="7471203"/>
                  <a:pt x="0" y="7149291"/>
                </a:cubicBezTo>
                <a:cubicBezTo>
                  <a:pt x="2362" y="6827379"/>
                  <a:pt x="-11686" y="6732942"/>
                  <a:pt x="0" y="6549268"/>
                </a:cubicBezTo>
                <a:cubicBezTo>
                  <a:pt x="11686" y="6365594"/>
                  <a:pt x="3063" y="6332894"/>
                  <a:pt x="0" y="6144601"/>
                </a:cubicBezTo>
                <a:cubicBezTo>
                  <a:pt x="-3063" y="5956308"/>
                  <a:pt x="-4619" y="5865225"/>
                  <a:pt x="0" y="5739935"/>
                </a:cubicBezTo>
                <a:cubicBezTo>
                  <a:pt x="4619" y="5614645"/>
                  <a:pt x="-5078" y="5228724"/>
                  <a:pt x="0" y="4944556"/>
                </a:cubicBezTo>
                <a:cubicBezTo>
                  <a:pt x="5078" y="4660388"/>
                  <a:pt x="13798" y="4680279"/>
                  <a:pt x="0" y="4442211"/>
                </a:cubicBezTo>
                <a:cubicBezTo>
                  <a:pt x="-13798" y="4204143"/>
                  <a:pt x="27284" y="3849344"/>
                  <a:pt x="0" y="3549154"/>
                </a:cubicBezTo>
                <a:cubicBezTo>
                  <a:pt x="-27284" y="3248964"/>
                  <a:pt x="-11259" y="3109210"/>
                  <a:pt x="0" y="2949132"/>
                </a:cubicBezTo>
                <a:cubicBezTo>
                  <a:pt x="11259" y="2789054"/>
                  <a:pt x="11922" y="2666357"/>
                  <a:pt x="0" y="2544465"/>
                </a:cubicBezTo>
                <a:cubicBezTo>
                  <a:pt x="-11922" y="2422573"/>
                  <a:pt x="18437" y="2130167"/>
                  <a:pt x="0" y="1749086"/>
                </a:cubicBezTo>
                <a:cubicBezTo>
                  <a:pt x="-18437" y="1368005"/>
                  <a:pt x="-4028" y="1467886"/>
                  <a:pt x="0" y="1246741"/>
                </a:cubicBezTo>
                <a:cubicBezTo>
                  <a:pt x="4028" y="1025597"/>
                  <a:pt x="-19172" y="486003"/>
                  <a:pt x="0" y="74604"/>
                </a:cubicBezTo>
                <a:close/>
              </a:path>
              <a:path w="596830" h="9917020" fill="lighten" stroke="0" extrusionOk="0">
                <a:moveTo>
                  <a:pt x="0" y="74604"/>
                </a:moveTo>
                <a:cubicBezTo>
                  <a:pt x="1238" y="36755"/>
                  <a:pt x="147814" y="-2820"/>
                  <a:pt x="298415" y="0"/>
                </a:cubicBezTo>
                <a:cubicBezTo>
                  <a:pt x="460885" y="8758"/>
                  <a:pt x="604077" y="35480"/>
                  <a:pt x="596830" y="74604"/>
                </a:cubicBezTo>
                <a:cubicBezTo>
                  <a:pt x="595039" y="109968"/>
                  <a:pt x="492016" y="150123"/>
                  <a:pt x="298415" y="149208"/>
                </a:cubicBezTo>
                <a:cubicBezTo>
                  <a:pt x="135415" y="151083"/>
                  <a:pt x="6026" y="121578"/>
                  <a:pt x="0" y="74604"/>
                </a:cubicBezTo>
                <a:close/>
              </a:path>
              <a:path w="596830" h="9917020" fill="none" extrusionOk="0">
                <a:moveTo>
                  <a:pt x="596830" y="74604"/>
                </a:moveTo>
                <a:cubicBezTo>
                  <a:pt x="606321" y="139005"/>
                  <a:pt x="483279" y="169047"/>
                  <a:pt x="298415" y="149208"/>
                </a:cubicBezTo>
                <a:cubicBezTo>
                  <a:pt x="130198" y="144652"/>
                  <a:pt x="-4869" y="120640"/>
                  <a:pt x="0" y="74604"/>
                </a:cubicBezTo>
                <a:cubicBezTo>
                  <a:pt x="29551" y="40033"/>
                  <a:pt x="152009" y="-19654"/>
                  <a:pt x="298415" y="0"/>
                </a:cubicBezTo>
                <a:cubicBezTo>
                  <a:pt x="461223" y="-3576"/>
                  <a:pt x="595747" y="33904"/>
                  <a:pt x="596830" y="74604"/>
                </a:cubicBezTo>
                <a:cubicBezTo>
                  <a:pt x="582542" y="171847"/>
                  <a:pt x="600071" y="364720"/>
                  <a:pt x="596830" y="479270"/>
                </a:cubicBezTo>
                <a:cubicBezTo>
                  <a:pt x="593589" y="593820"/>
                  <a:pt x="610151" y="900830"/>
                  <a:pt x="596830" y="1079293"/>
                </a:cubicBezTo>
                <a:cubicBezTo>
                  <a:pt x="583509" y="1257756"/>
                  <a:pt x="588023" y="1529232"/>
                  <a:pt x="596830" y="1874672"/>
                </a:cubicBezTo>
                <a:cubicBezTo>
                  <a:pt x="605637" y="2220112"/>
                  <a:pt x="583186" y="2225261"/>
                  <a:pt x="596830" y="2377017"/>
                </a:cubicBezTo>
                <a:cubicBezTo>
                  <a:pt x="610474" y="2528773"/>
                  <a:pt x="596519" y="2858733"/>
                  <a:pt x="596830" y="3074718"/>
                </a:cubicBezTo>
                <a:cubicBezTo>
                  <a:pt x="597141" y="3290703"/>
                  <a:pt x="611291" y="3330139"/>
                  <a:pt x="596830" y="3479384"/>
                </a:cubicBezTo>
                <a:cubicBezTo>
                  <a:pt x="582369" y="3628629"/>
                  <a:pt x="617856" y="4030208"/>
                  <a:pt x="596830" y="4372441"/>
                </a:cubicBezTo>
                <a:cubicBezTo>
                  <a:pt x="575804" y="4714674"/>
                  <a:pt x="610171" y="4873162"/>
                  <a:pt x="596830" y="5070142"/>
                </a:cubicBezTo>
                <a:cubicBezTo>
                  <a:pt x="583489" y="5267122"/>
                  <a:pt x="620233" y="5718284"/>
                  <a:pt x="596830" y="5963199"/>
                </a:cubicBezTo>
                <a:cubicBezTo>
                  <a:pt x="573427" y="6208114"/>
                  <a:pt x="584412" y="6414749"/>
                  <a:pt x="596830" y="6563222"/>
                </a:cubicBezTo>
                <a:cubicBezTo>
                  <a:pt x="609248" y="6711695"/>
                  <a:pt x="597565" y="6874484"/>
                  <a:pt x="596830" y="7065567"/>
                </a:cubicBezTo>
                <a:cubicBezTo>
                  <a:pt x="596095" y="7256651"/>
                  <a:pt x="620068" y="7428090"/>
                  <a:pt x="596830" y="7763267"/>
                </a:cubicBezTo>
                <a:cubicBezTo>
                  <a:pt x="573592" y="8098444"/>
                  <a:pt x="618620" y="8262518"/>
                  <a:pt x="596830" y="8558646"/>
                </a:cubicBezTo>
                <a:cubicBezTo>
                  <a:pt x="575040" y="8854774"/>
                  <a:pt x="566561" y="9585222"/>
                  <a:pt x="596830" y="9842416"/>
                </a:cubicBezTo>
                <a:cubicBezTo>
                  <a:pt x="595177" y="9908630"/>
                  <a:pt x="458493" y="9912873"/>
                  <a:pt x="298415" y="9917020"/>
                </a:cubicBezTo>
                <a:cubicBezTo>
                  <a:pt x="142399" y="9917818"/>
                  <a:pt x="-4347" y="9883204"/>
                  <a:pt x="0" y="9842416"/>
                </a:cubicBezTo>
                <a:cubicBezTo>
                  <a:pt x="-7567" y="9587832"/>
                  <a:pt x="2419" y="9458534"/>
                  <a:pt x="0" y="9242393"/>
                </a:cubicBezTo>
                <a:cubicBezTo>
                  <a:pt x="-2419" y="9026252"/>
                  <a:pt x="-71" y="8743808"/>
                  <a:pt x="0" y="8349336"/>
                </a:cubicBezTo>
                <a:cubicBezTo>
                  <a:pt x="71" y="7954864"/>
                  <a:pt x="-29800" y="7673818"/>
                  <a:pt x="0" y="7456279"/>
                </a:cubicBezTo>
                <a:cubicBezTo>
                  <a:pt x="29800" y="7238740"/>
                  <a:pt x="20163" y="7044989"/>
                  <a:pt x="0" y="6660900"/>
                </a:cubicBezTo>
                <a:cubicBezTo>
                  <a:pt x="-20163" y="6276811"/>
                  <a:pt x="20377" y="6323245"/>
                  <a:pt x="0" y="6060877"/>
                </a:cubicBezTo>
                <a:cubicBezTo>
                  <a:pt x="-20377" y="5798509"/>
                  <a:pt x="-2025" y="5766272"/>
                  <a:pt x="0" y="5656211"/>
                </a:cubicBezTo>
                <a:cubicBezTo>
                  <a:pt x="2025" y="5546150"/>
                  <a:pt x="18804" y="5204565"/>
                  <a:pt x="0" y="5056188"/>
                </a:cubicBezTo>
                <a:cubicBezTo>
                  <a:pt x="-18804" y="4907811"/>
                  <a:pt x="-33067" y="4437712"/>
                  <a:pt x="0" y="4260809"/>
                </a:cubicBezTo>
                <a:cubicBezTo>
                  <a:pt x="33067" y="4083906"/>
                  <a:pt x="37964" y="3565149"/>
                  <a:pt x="0" y="3367752"/>
                </a:cubicBezTo>
                <a:cubicBezTo>
                  <a:pt x="-37964" y="3170355"/>
                  <a:pt x="17649" y="3160249"/>
                  <a:pt x="0" y="2963086"/>
                </a:cubicBezTo>
                <a:cubicBezTo>
                  <a:pt x="-17649" y="2765923"/>
                  <a:pt x="109" y="2683990"/>
                  <a:pt x="0" y="2558419"/>
                </a:cubicBezTo>
                <a:cubicBezTo>
                  <a:pt x="-109" y="2432848"/>
                  <a:pt x="35059" y="1914514"/>
                  <a:pt x="0" y="1665362"/>
                </a:cubicBezTo>
                <a:cubicBezTo>
                  <a:pt x="-35059" y="1416210"/>
                  <a:pt x="19430" y="1461747"/>
                  <a:pt x="0" y="1260695"/>
                </a:cubicBezTo>
                <a:cubicBezTo>
                  <a:pt x="-19430" y="1059643"/>
                  <a:pt x="-33037" y="400958"/>
                  <a:pt x="0" y="74604"/>
                </a:cubicBezTo>
              </a:path>
            </a:pathLst>
          </a:custGeom>
          <a:noFill/>
          <a:ln w="19050">
            <a:solidFill>
              <a:schemeClr val="accent1">
                <a:lumMod val="60000"/>
                <a:lumOff val="40000"/>
              </a:schemeClr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19033472">
                  <a:prstGeom prst="can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F396E10-E4D7-7942-842D-90700FA15693}"/>
              </a:ext>
            </a:extLst>
          </p:cNvPr>
          <p:cNvSpPr/>
          <p:nvPr/>
        </p:nvSpPr>
        <p:spPr>
          <a:xfrm>
            <a:off x="1688921" y="3437634"/>
            <a:ext cx="256240" cy="582211"/>
          </a:xfrm>
          <a:prstGeom prst="ellipse">
            <a:avLst/>
          </a:prstGeom>
          <a:noFill/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68EB6B-301D-8747-8A1C-21EAD47B15BB}"/>
              </a:ext>
            </a:extLst>
          </p:cNvPr>
          <p:cNvSpPr/>
          <p:nvPr/>
        </p:nvSpPr>
        <p:spPr>
          <a:xfrm>
            <a:off x="2233153" y="4474460"/>
            <a:ext cx="31100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Conflict 1: </a:t>
            </a:r>
            <a:r>
              <a:rPr lang="en-US" sz="1200" dirty="0"/>
              <a:t>Non-UAM Traffic</a:t>
            </a:r>
          </a:p>
          <a:p>
            <a:r>
              <a:rPr lang="en-US" sz="1200" dirty="0"/>
              <a:t>UAM vehicle flying a 4D trajectory as provided by the UAM scheduler. A conflict is predicted with a non-participating GA aircraft entering the UAM corridor.  An ownship avoidance maneuver is computed that makes best effort to maintain separation and ownship time constraints.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B73337-EA68-DB43-802F-A6DD8B67510B}"/>
              </a:ext>
            </a:extLst>
          </p:cNvPr>
          <p:cNvSpPr/>
          <p:nvPr/>
        </p:nvSpPr>
        <p:spPr>
          <a:xfrm>
            <a:off x="5912878" y="4501916"/>
            <a:ext cx="20361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Conflict 2: </a:t>
            </a:r>
            <a:r>
              <a:rPr lang="en-US" sz="1200" dirty="0"/>
              <a:t>UAM Crossing Coordination: A  coordinated resolution maneuver is executed and both aircraft proceed safely to their destination 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30D9DB4-622E-D44C-83FB-9159814368A0}"/>
              </a:ext>
            </a:extLst>
          </p:cNvPr>
          <p:cNvSpPr/>
          <p:nvPr/>
        </p:nvSpPr>
        <p:spPr>
          <a:xfrm>
            <a:off x="9855048" y="2756821"/>
            <a:ext cx="499550" cy="1005091"/>
          </a:xfrm>
          <a:custGeom>
            <a:avLst/>
            <a:gdLst>
              <a:gd name="connsiteX0" fmla="*/ 327339 w 327339"/>
              <a:gd name="connsiteY0" fmla="*/ 0 h 774916"/>
              <a:gd name="connsiteX1" fmla="*/ 94865 w 327339"/>
              <a:gd name="connsiteY1" fmla="*/ 317716 h 774916"/>
              <a:gd name="connsiteX2" fmla="*/ 9624 w 327339"/>
              <a:gd name="connsiteY2" fmla="*/ 596685 h 774916"/>
              <a:gd name="connsiteX3" fmla="*/ 304092 w 327339"/>
              <a:gd name="connsiteY3" fmla="*/ 774916 h 77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339" h="774916">
                <a:moveTo>
                  <a:pt x="327339" y="0"/>
                </a:moveTo>
                <a:cubicBezTo>
                  <a:pt x="237578" y="109134"/>
                  <a:pt x="147817" y="218269"/>
                  <a:pt x="94865" y="317716"/>
                </a:cubicBezTo>
                <a:cubicBezTo>
                  <a:pt x="41912" y="417164"/>
                  <a:pt x="-25247" y="520485"/>
                  <a:pt x="9624" y="596685"/>
                </a:cubicBezTo>
                <a:cubicBezTo>
                  <a:pt x="44495" y="672885"/>
                  <a:pt x="174293" y="723900"/>
                  <a:pt x="304092" y="774916"/>
                </a:cubicBez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41A6D2D-FCE9-3B4A-9D26-910B9F190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213200" y="3600542"/>
            <a:ext cx="496537" cy="2999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82124B-B328-1344-8B73-94AD95DE487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071483">
            <a:off x="8075050" y="2756984"/>
            <a:ext cx="164419" cy="2579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35BAF09-A7EE-F444-B8B8-A00A0900803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8518995">
            <a:off x="6631351" y="3550198"/>
            <a:ext cx="156770" cy="24591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F0C268F-2DA3-3A46-9E39-A9B455563409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071483">
            <a:off x="10205796" y="2660172"/>
            <a:ext cx="164419" cy="25791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AC0BFBE-CC93-474F-9BED-F732306B033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8518995">
            <a:off x="9890509" y="3579015"/>
            <a:ext cx="156770" cy="245914"/>
          </a:xfrm>
          <a:prstGeom prst="rect">
            <a:avLst/>
          </a:prstGeom>
        </p:spPr>
      </p:pic>
      <p:pic>
        <p:nvPicPr>
          <p:cNvPr id="57" name="Graphic 56" descr="Star">
            <a:extLst>
              <a:ext uri="{FF2B5EF4-FFF2-40B4-BE49-F238E27FC236}">
                <a16:creationId xmlns:a16="http://schemas.microsoft.com/office/drawing/2014/main" id="{3AD2FB4F-1CCF-AF47-AE10-85B84EB1DF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046465" y="3617750"/>
            <a:ext cx="248876" cy="248876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97B08D3D-1282-5C4E-B5F3-50A5C1621DA8}"/>
              </a:ext>
            </a:extLst>
          </p:cNvPr>
          <p:cNvSpPr txBox="1"/>
          <p:nvPr/>
        </p:nvSpPr>
        <p:spPr>
          <a:xfrm>
            <a:off x="7354914" y="2278652"/>
            <a:ext cx="1469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Crossing UAM Traffic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D3C321-D1A4-344B-92AA-C3AF294D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63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B504E-9374-4C41-94D7-A8BC12994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" y="30071"/>
            <a:ext cx="10978244" cy="1325563"/>
          </a:xfrm>
        </p:spPr>
        <p:txBody>
          <a:bodyPr/>
          <a:lstStyle/>
          <a:p>
            <a:r>
              <a:rPr lang="en-US" dirty="0"/>
              <a:t>ICAROUS Features in Support of UAM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94855-9789-7248-BF12-CD0C72CB6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4D kinematic trajectories </a:t>
            </a:r>
          </a:p>
          <a:p>
            <a:pPr lvl="1"/>
            <a:r>
              <a:rPr lang="en-US" dirty="0"/>
              <a:t>Linear 4-D trajectories</a:t>
            </a:r>
          </a:p>
          <a:p>
            <a:pPr lvl="1"/>
            <a:r>
              <a:rPr lang="en-US" dirty="0"/>
              <a:t>Kinematic 4-D trajectories (</a:t>
            </a:r>
            <a:r>
              <a:rPr lang="en-US" dirty="0" err="1"/>
              <a:t>LaRC’s</a:t>
            </a:r>
            <a:r>
              <a:rPr lang="en-US" dirty="0"/>
              <a:t> EUTL)</a:t>
            </a:r>
          </a:p>
          <a:p>
            <a:r>
              <a:rPr lang="en-US" dirty="0"/>
              <a:t>Aircraft dynamic models</a:t>
            </a:r>
          </a:p>
          <a:p>
            <a:pPr lvl="1"/>
            <a:r>
              <a:rPr lang="en-US" dirty="0"/>
              <a:t>Simple point-mass</a:t>
            </a:r>
          </a:p>
          <a:p>
            <a:pPr lvl="1"/>
            <a:r>
              <a:rPr lang="en-US" dirty="0"/>
              <a:t>6-DOF High Fidelity Rotorcraft UAS </a:t>
            </a:r>
          </a:p>
          <a:p>
            <a:pPr lvl="1"/>
            <a:r>
              <a:rPr lang="en-US" dirty="0"/>
              <a:t>6-PAX Quad EVT</a:t>
            </a:r>
          </a:p>
          <a:p>
            <a:r>
              <a:rPr lang="en-US" dirty="0"/>
              <a:t>Real- and fast-time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62B8F-736F-2A4D-B3C6-286BA8B26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EC4A7D-0F4F-3841-87F9-A3D1AFDCEB58}"/>
              </a:ext>
            </a:extLst>
          </p:cNvPr>
          <p:cNvSpPr txBox="1"/>
          <p:nvPr/>
        </p:nvSpPr>
        <p:spPr>
          <a:xfrm>
            <a:off x="5527221" y="4709881"/>
            <a:ext cx="449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6CFF2-BD26-D345-ABE0-C8A504F53D8C}"/>
              </a:ext>
            </a:extLst>
          </p:cNvPr>
          <p:cNvSpPr txBox="1"/>
          <p:nvPr/>
        </p:nvSpPr>
        <p:spPr>
          <a:xfrm>
            <a:off x="5014690" y="1690917"/>
            <a:ext cx="449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✓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3E84A-3346-7A4B-9ADE-3CDB0F606C39}"/>
              </a:ext>
            </a:extLst>
          </p:cNvPr>
          <p:cNvSpPr txBox="1"/>
          <p:nvPr/>
        </p:nvSpPr>
        <p:spPr>
          <a:xfrm>
            <a:off x="4927607" y="3040743"/>
            <a:ext cx="449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10289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6F77FC6C-8728-994E-B059-64833EE2B6A7}"/>
              </a:ext>
            </a:extLst>
          </p:cNvPr>
          <p:cNvSpPr/>
          <p:nvPr/>
        </p:nvSpPr>
        <p:spPr>
          <a:xfrm>
            <a:off x="192950" y="5755281"/>
            <a:ext cx="2826949" cy="685797"/>
          </a:xfrm>
          <a:prstGeom prst="rect">
            <a:avLst/>
          </a:prstGeom>
          <a:solidFill>
            <a:srgbClr val="FFC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ICAROUS Vehicle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6E57E3-CD28-2E47-B1BD-932A17B37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ICAROUS Integration with External Systems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541779-476D-FE4F-8432-AA623CB8546E}"/>
              </a:ext>
            </a:extLst>
          </p:cNvPr>
          <p:cNvSpPr/>
          <p:nvPr/>
        </p:nvSpPr>
        <p:spPr>
          <a:xfrm>
            <a:off x="6064129" y="2185009"/>
            <a:ext cx="1002323" cy="685800"/>
          </a:xfrm>
          <a:prstGeom prst="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Langley</a:t>
            </a:r>
          </a:p>
          <a:p>
            <a:pPr algn="ctr"/>
            <a:r>
              <a:rPr lang="en-US" sz="1400" dirty="0" err="1">
                <a:solidFill>
                  <a:schemeClr val="tx1"/>
                </a:solidFill>
              </a:rPr>
              <a:t>TestBed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5028CE-11B4-144E-BDA3-BA49DF680180}"/>
              </a:ext>
            </a:extLst>
          </p:cNvPr>
          <p:cNvSpPr/>
          <p:nvPr/>
        </p:nvSpPr>
        <p:spPr>
          <a:xfrm>
            <a:off x="5662642" y="1676589"/>
            <a:ext cx="1823952" cy="3913632"/>
          </a:xfrm>
          <a:prstGeom prst="rect">
            <a:avLst/>
          </a:prstGeom>
          <a:noFill/>
          <a:ln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Standalone Bridges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98537C-14F8-814A-B3C2-CA19EE38E8CC}"/>
              </a:ext>
            </a:extLst>
          </p:cNvPr>
          <p:cNvSpPr/>
          <p:nvPr/>
        </p:nvSpPr>
        <p:spPr>
          <a:xfrm>
            <a:off x="6041115" y="4683199"/>
            <a:ext cx="1002323" cy="685800"/>
          </a:xfrm>
          <a:prstGeom prst="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Ames</a:t>
            </a:r>
          </a:p>
          <a:p>
            <a:pPr algn="ctr"/>
            <a:r>
              <a:rPr lang="en-US" sz="1400" dirty="0" err="1">
                <a:solidFill>
                  <a:schemeClr val="tx1"/>
                </a:solidFill>
              </a:rPr>
              <a:t>TestBed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EFB33-AF15-BB4E-9099-18D4EF496C00}"/>
              </a:ext>
            </a:extLst>
          </p:cNvPr>
          <p:cNvSpPr/>
          <p:nvPr/>
        </p:nvSpPr>
        <p:spPr>
          <a:xfrm>
            <a:off x="6061913" y="3686395"/>
            <a:ext cx="1002323" cy="685800"/>
          </a:xfrm>
          <a:prstGeom prst="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ACAS </a:t>
            </a:r>
            <a:r>
              <a:rPr lang="en-US" sz="1400" dirty="0" err="1">
                <a:solidFill>
                  <a:schemeClr val="tx1"/>
                </a:solidFill>
              </a:rPr>
              <a:t>sXu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AF2BC7-835B-B24E-9AF1-DCA97D93AFB0}"/>
              </a:ext>
            </a:extLst>
          </p:cNvPr>
          <p:cNvSpPr txBox="1"/>
          <p:nvPr/>
        </p:nvSpPr>
        <p:spPr>
          <a:xfrm>
            <a:off x="3019899" y="2185009"/>
            <a:ext cx="912780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ZeroMQ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4EC0FB-3A5B-FA45-9BEA-3B9298263024}"/>
              </a:ext>
            </a:extLst>
          </p:cNvPr>
          <p:cNvSpPr txBox="1"/>
          <p:nvPr/>
        </p:nvSpPr>
        <p:spPr>
          <a:xfrm>
            <a:off x="7527119" y="2220133"/>
            <a:ext cx="775675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DDS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83B87D-6763-8244-8A00-0C9AA45EB3B4}"/>
              </a:ext>
            </a:extLst>
          </p:cNvPr>
          <p:cNvSpPr txBox="1"/>
          <p:nvPr/>
        </p:nvSpPr>
        <p:spPr>
          <a:xfrm>
            <a:off x="7457527" y="4694863"/>
            <a:ext cx="1002323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ActiveMQ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8659B3-E9C7-D54A-B80C-4452B380C81E}"/>
              </a:ext>
            </a:extLst>
          </p:cNvPr>
          <p:cNvSpPr/>
          <p:nvPr/>
        </p:nvSpPr>
        <p:spPr>
          <a:xfrm>
            <a:off x="6432991" y="3055349"/>
            <a:ext cx="218573" cy="12647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ECA8AD-3AC1-0C48-9933-C140FC13F1F7}"/>
              </a:ext>
            </a:extLst>
          </p:cNvPr>
          <p:cNvSpPr/>
          <p:nvPr/>
        </p:nvSpPr>
        <p:spPr>
          <a:xfrm>
            <a:off x="8531396" y="4907145"/>
            <a:ext cx="250283" cy="22972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E009D6-88B0-0A4E-8C08-4B3538ED0ACD}"/>
              </a:ext>
            </a:extLst>
          </p:cNvPr>
          <p:cNvSpPr/>
          <p:nvPr/>
        </p:nvSpPr>
        <p:spPr>
          <a:xfrm>
            <a:off x="8411234" y="1827234"/>
            <a:ext cx="3569678" cy="13892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Langley’s UAM Software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DF2B6F-2D26-584E-A04C-A5DD5EA7CC78}"/>
              </a:ext>
            </a:extLst>
          </p:cNvPr>
          <p:cNvSpPr/>
          <p:nvPr/>
        </p:nvSpPr>
        <p:spPr>
          <a:xfrm>
            <a:off x="8531396" y="2282450"/>
            <a:ext cx="1002323" cy="685800"/>
          </a:xfrm>
          <a:prstGeom prst="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UAMSim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E18BD4-6211-2948-BBC1-61A55CDBF26C}"/>
              </a:ext>
            </a:extLst>
          </p:cNvPr>
          <p:cNvSpPr/>
          <p:nvPr/>
        </p:nvSpPr>
        <p:spPr>
          <a:xfrm>
            <a:off x="9694913" y="2292190"/>
            <a:ext cx="1002323" cy="685800"/>
          </a:xfrm>
          <a:prstGeom prst="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ATS TIGAR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FD4395-9E61-E34F-9FD0-20EFD6E40891}"/>
              </a:ext>
            </a:extLst>
          </p:cNvPr>
          <p:cNvSpPr/>
          <p:nvPr/>
        </p:nvSpPr>
        <p:spPr>
          <a:xfrm>
            <a:off x="10870149" y="2296068"/>
            <a:ext cx="1002323" cy="685800"/>
          </a:xfrm>
          <a:prstGeom prst="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Flight Kiosk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4D0A2E-5EC6-4147-9F21-F73A0B53CB45}"/>
              </a:ext>
            </a:extLst>
          </p:cNvPr>
          <p:cNvSpPr txBox="1"/>
          <p:nvPr/>
        </p:nvSpPr>
        <p:spPr>
          <a:xfrm>
            <a:off x="2945299" y="2554742"/>
            <a:ext cx="12266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Telemetry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Commands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DE9FED-DE1C-2648-A6BE-FF42C03DA0A9}"/>
              </a:ext>
            </a:extLst>
          </p:cNvPr>
          <p:cNvSpPr/>
          <p:nvPr/>
        </p:nvSpPr>
        <p:spPr>
          <a:xfrm>
            <a:off x="192950" y="1723736"/>
            <a:ext cx="2760213" cy="3910742"/>
          </a:xfrm>
          <a:prstGeom prst="rect">
            <a:avLst/>
          </a:prstGeom>
          <a:solidFill>
            <a:srgbClr val="FFC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ICAROUS Vehicle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7E8464-9C43-074A-8A30-CAB8880C5658}"/>
              </a:ext>
            </a:extLst>
          </p:cNvPr>
          <p:cNvSpPr/>
          <p:nvPr/>
        </p:nvSpPr>
        <p:spPr>
          <a:xfrm>
            <a:off x="1763271" y="2148697"/>
            <a:ext cx="1002323" cy="685800"/>
          </a:xfrm>
          <a:prstGeom prst="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ZMQ IFACE</a:t>
            </a:r>
          </a:p>
        </p:txBody>
      </p:sp>
      <p:sp>
        <p:nvSpPr>
          <p:cNvPr id="23" name="Arrow: Up-Down 6">
            <a:extLst>
              <a:ext uri="{FF2B5EF4-FFF2-40B4-BE49-F238E27FC236}">
                <a16:creationId xmlns:a16="http://schemas.microsoft.com/office/drawing/2014/main" id="{023AC24F-0D45-5040-A849-8DF8B9FE696B}"/>
              </a:ext>
            </a:extLst>
          </p:cNvPr>
          <p:cNvSpPr/>
          <p:nvPr/>
        </p:nvSpPr>
        <p:spPr>
          <a:xfrm>
            <a:off x="195166" y="2087759"/>
            <a:ext cx="579698" cy="4238369"/>
          </a:xfrm>
          <a:prstGeom prst="up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D940AF-19AE-B14C-926E-9272F4B019CE}"/>
              </a:ext>
            </a:extLst>
          </p:cNvPr>
          <p:cNvSpPr txBox="1"/>
          <p:nvPr/>
        </p:nvSpPr>
        <p:spPr>
          <a:xfrm rot="16200000">
            <a:off x="-871647" y="3701133"/>
            <a:ext cx="2663366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dirty="0"/>
              <a:t>Software Bus Network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1C62E-FB53-9B4E-A2A6-0DA684D4BF73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784397" y="2491597"/>
            <a:ext cx="978874" cy="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66E5BA1-B2F3-944C-B3C8-947C4B40AB08}"/>
              </a:ext>
            </a:extLst>
          </p:cNvPr>
          <p:cNvSpPr/>
          <p:nvPr/>
        </p:nvSpPr>
        <p:spPr>
          <a:xfrm>
            <a:off x="895026" y="2947781"/>
            <a:ext cx="507241" cy="26869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7ECB35-E18F-E14C-92A0-98FE831A453D}"/>
              </a:ext>
            </a:extLst>
          </p:cNvPr>
          <p:cNvSpPr txBox="1"/>
          <p:nvPr/>
        </p:nvSpPr>
        <p:spPr>
          <a:xfrm>
            <a:off x="1015216" y="2135329"/>
            <a:ext cx="60979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dirty="0" err="1"/>
              <a:t>cFS</a:t>
            </a:r>
            <a:endParaRPr lang="en-US" sz="1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C3244C-6FF8-9E41-B756-A0656C1AD5B0}"/>
              </a:ext>
            </a:extLst>
          </p:cNvPr>
          <p:cNvSpPr/>
          <p:nvPr/>
        </p:nvSpPr>
        <p:spPr>
          <a:xfrm>
            <a:off x="1763271" y="3455966"/>
            <a:ext cx="1002323" cy="360484"/>
          </a:xfrm>
          <a:prstGeom prst="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DAIDALUS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78B2E3C-D32D-4E45-BFE7-F9AD811BDDB9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784399" y="3636208"/>
            <a:ext cx="978872" cy="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34745BFB-4358-EB46-B779-6B6434464C09}"/>
              </a:ext>
            </a:extLst>
          </p:cNvPr>
          <p:cNvSpPr/>
          <p:nvPr/>
        </p:nvSpPr>
        <p:spPr>
          <a:xfrm>
            <a:off x="1768268" y="4739013"/>
            <a:ext cx="1011116" cy="574173"/>
          </a:xfrm>
          <a:prstGeom prst="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Merging &amp;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Spacing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1AF7018-C682-4B4E-A771-50D0D0290DB2}"/>
              </a:ext>
            </a:extLst>
          </p:cNvPr>
          <p:cNvCxnSpPr>
            <a:cxnSpLocks/>
          </p:cNvCxnSpPr>
          <p:nvPr/>
        </p:nvCxnSpPr>
        <p:spPr>
          <a:xfrm flipH="1">
            <a:off x="789396" y="5097131"/>
            <a:ext cx="978872" cy="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61E1F85F-36B9-8F47-B81D-5064F79875E5}"/>
              </a:ext>
            </a:extLst>
          </p:cNvPr>
          <p:cNvSpPr/>
          <p:nvPr/>
        </p:nvSpPr>
        <p:spPr>
          <a:xfrm>
            <a:off x="1768233" y="4093454"/>
            <a:ext cx="1002323" cy="360484"/>
          </a:xfrm>
          <a:prstGeom prst="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PolyCARP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FFC3A0C-A67A-914B-B836-26E544DE6F86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789361" y="4273696"/>
            <a:ext cx="978872" cy="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D89884E3-385E-D744-A2C7-D88F6E352102}"/>
              </a:ext>
            </a:extLst>
          </p:cNvPr>
          <p:cNvSpPr/>
          <p:nvPr/>
        </p:nvSpPr>
        <p:spPr>
          <a:xfrm>
            <a:off x="3990101" y="2148700"/>
            <a:ext cx="1116223" cy="685797"/>
          </a:xfrm>
          <a:prstGeom prst="rect">
            <a:avLst/>
          </a:prstGeom>
          <a:solidFill>
            <a:srgbClr val="FFC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ICAROUS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Gateway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7B920C9-E2DA-7C45-AFC7-BA3BE680F88B}"/>
              </a:ext>
            </a:extLst>
          </p:cNvPr>
          <p:cNvCxnSpPr>
            <a:cxnSpLocks/>
            <a:stCxn id="15" idx="1"/>
            <a:endCxn id="4" idx="3"/>
          </p:cNvCxnSpPr>
          <p:nvPr/>
        </p:nvCxnSpPr>
        <p:spPr>
          <a:xfrm flipH="1">
            <a:off x="7066452" y="2521857"/>
            <a:ext cx="1344782" cy="6052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154EBE7-7EFE-9944-B5CD-2A3AA0E1F711}"/>
              </a:ext>
            </a:extLst>
          </p:cNvPr>
          <p:cNvCxnSpPr>
            <a:cxnSpLocks/>
            <a:endCxn id="34" idx="3"/>
          </p:cNvCxnSpPr>
          <p:nvPr/>
        </p:nvCxnSpPr>
        <p:spPr>
          <a:xfrm flipH="1">
            <a:off x="5106324" y="2491597"/>
            <a:ext cx="888226" cy="2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318D033-CD06-BA4A-A4E9-DB925328C202}"/>
              </a:ext>
            </a:extLst>
          </p:cNvPr>
          <p:cNvSpPr/>
          <p:nvPr/>
        </p:nvSpPr>
        <p:spPr>
          <a:xfrm>
            <a:off x="8406540" y="3686395"/>
            <a:ext cx="1002323" cy="685800"/>
          </a:xfrm>
          <a:prstGeom prst="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ACAS </a:t>
            </a:r>
            <a:r>
              <a:rPr lang="en-US" sz="1400" dirty="0" err="1">
                <a:solidFill>
                  <a:schemeClr val="tx1"/>
                </a:solidFill>
              </a:rPr>
              <a:t>sXu</a:t>
            </a:r>
            <a:endParaRPr lang="en-US" sz="140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cs typeface="Calibri"/>
              </a:rPr>
              <a:t>Server</a:t>
            </a:r>
          </a:p>
        </p:txBody>
      </p:sp>
      <p:cxnSp>
        <p:nvCxnSpPr>
          <p:cNvPr id="38" name="Connector: Elbow 86">
            <a:extLst>
              <a:ext uri="{FF2B5EF4-FFF2-40B4-BE49-F238E27FC236}">
                <a16:creationId xmlns:a16="http://schemas.microsoft.com/office/drawing/2014/main" id="{7F491ED6-1C68-D642-A20F-7418DACBE83C}"/>
              </a:ext>
            </a:extLst>
          </p:cNvPr>
          <p:cNvCxnSpPr>
            <a:stCxn id="34" idx="3"/>
            <a:endCxn id="6" idx="1"/>
          </p:cNvCxnSpPr>
          <p:nvPr/>
        </p:nvCxnSpPr>
        <p:spPr>
          <a:xfrm>
            <a:off x="5106324" y="2491599"/>
            <a:ext cx="934791" cy="2534500"/>
          </a:xfrm>
          <a:prstGeom prst="bentConnector3">
            <a:avLst>
              <a:gd name="adj1" fmla="val 50000"/>
            </a:avLst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88">
            <a:extLst>
              <a:ext uri="{FF2B5EF4-FFF2-40B4-BE49-F238E27FC236}">
                <a16:creationId xmlns:a16="http://schemas.microsoft.com/office/drawing/2014/main" id="{83773E8B-F7C9-F44A-A0D7-F65972863D89}"/>
              </a:ext>
            </a:extLst>
          </p:cNvPr>
          <p:cNvCxnSpPr>
            <a:stCxn id="34" idx="3"/>
            <a:endCxn id="7" idx="1"/>
          </p:cNvCxnSpPr>
          <p:nvPr/>
        </p:nvCxnSpPr>
        <p:spPr>
          <a:xfrm>
            <a:off x="5106324" y="2491599"/>
            <a:ext cx="955589" cy="1537696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90869C1-66A7-9546-9F6F-6EC499354A82}"/>
              </a:ext>
            </a:extLst>
          </p:cNvPr>
          <p:cNvCxnSpPr>
            <a:cxnSpLocks/>
          </p:cNvCxnSpPr>
          <p:nvPr/>
        </p:nvCxnSpPr>
        <p:spPr>
          <a:xfrm flipH="1">
            <a:off x="7061758" y="4022563"/>
            <a:ext cx="1344782" cy="6052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114D4B9-B362-C94A-9646-7BE75497DFDF}"/>
              </a:ext>
            </a:extLst>
          </p:cNvPr>
          <p:cNvCxnSpPr>
            <a:cxnSpLocks/>
          </p:cNvCxnSpPr>
          <p:nvPr/>
        </p:nvCxnSpPr>
        <p:spPr>
          <a:xfrm flipH="1">
            <a:off x="7043438" y="5020047"/>
            <a:ext cx="1344782" cy="6052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B919D11-D74E-0740-8C24-4DD2C5C6A859}"/>
              </a:ext>
            </a:extLst>
          </p:cNvPr>
          <p:cNvSpPr txBox="1"/>
          <p:nvPr/>
        </p:nvSpPr>
        <p:spPr>
          <a:xfrm>
            <a:off x="7493760" y="3678983"/>
            <a:ext cx="912780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ZeroMQ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A8913C-712A-1245-80EB-D0A50F54FC0D}"/>
              </a:ext>
            </a:extLst>
          </p:cNvPr>
          <p:cNvCxnSpPr>
            <a:cxnSpLocks/>
            <a:endCxn id="22" idx="3"/>
          </p:cNvCxnSpPr>
          <p:nvPr/>
        </p:nvCxnSpPr>
        <p:spPr>
          <a:xfrm flipH="1">
            <a:off x="2765594" y="2491597"/>
            <a:ext cx="1226688" cy="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5480065-721B-754F-83A5-39D14C30FD02}"/>
              </a:ext>
            </a:extLst>
          </p:cNvPr>
          <p:cNvSpPr txBox="1"/>
          <p:nvPr/>
        </p:nvSpPr>
        <p:spPr>
          <a:xfrm>
            <a:off x="965904" y="3287872"/>
            <a:ext cx="60979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dirty="0" err="1"/>
              <a:t>cFS</a:t>
            </a:r>
            <a:endParaRPr lang="en-US" sz="16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B4240F4-176C-9E46-8808-B67E4A19EA66}"/>
              </a:ext>
            </a:extLst>
          </p:cNvPr>
          <p:cNvSpPr txBox="1"/>
          <p:nvPr/>
        </p:nvSpPr>
        <p:spPr>
          <a:xfrm>
            <a:off x="968390" y="3914395"/>
            <a:ext cx="60979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dirty="0" err="1"/>
              <a:t>cFS</a:t>
            </a:r>
            <a:endParaRPr lang="en-US" sz="16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464D000-A8E4-7C4E-BB19-8BDD124326F8}"/>
              </a:ext>
            </a:extLst>
          </p:cNvPr>
          <p:cNvSpPr txBox="1"/>
          <p:nvPr/>
        </p:nvSpPr>
        <p:spPr>
          <a:xfrm>
            <a:off x="956593" y="4798318"/>
            <a:ext cx="60979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dirty="0" err="1"/>
              <a:t>cFS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972A30-3700-714A-8AEA-17C95D6A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74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D5549-2147-A540-97C9-F1C6FC0F1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55" y="76887"/>
            <a:ext cx="10515600" cy="765486"/>
          </a:xfrm>
        </p:spPr>
        <p:txBody>
          <a:bodyPr>
            <a:noAutofit/>
          </a:bodyPr>
          <a:lstStyle/>
          <a:p>
            <a:r>
              <a:rPr lang="en-US" dirty="0"/>
              <a:t>ICAROUS Testbed Software Integration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D4AD9677-7367-FA48-BA22-E48EC470D597}"/>
              </a:ext>
            </a:extLst>
          </p:cNvPr>
          <p:cNvGrpSpPr/>
          <p:nvPr/>
        </p:nvGrpSpPr>
        <p:grpSpPr>
          <a:xfrm>
            <a:off x="7775264" y="3847990"/>
            <a:ext cx="3631175" cy="2237963"/>
            <a:chOff x="7907989" y="2123832"/>
            <a:chExt cx="3439246" cy="195861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7F62B85-9D24-5044-A6BB-A691CE277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07989" y="2123832"/>
              <a:ext cx="3439246" cy="193457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63E475-2227-584D-B7DB-15E85871DE43}"/>
                </a:ext>
              </a:extLst>
            </p:cNvPr>
            <p:cNvSpPr txBox="1"/>
            <p:nvPr/>
          </p:nvSpPr>
          <p:spPr>
            <a:xfrm>
              <a:off x="8611609" y="3813091"/>
              <a:ext cx="1977152" cy="269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FFFF00"/>
                  </a:solidFill>
                </a:rPr>
                <a:t>UAM SIM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9C1EB6E-06B7-FB41-B9E3-C1D44667B941}"/>
              </a:ext>
            </a:extLst>
          </p:cNvPr>
          <p:cNvGrpSpPr/>
          <p:nvPr/>
        </p:nvGrpSpPr>
        <p:grpSpPr>
          <a:xfrm>
            <a:off x="7784801" y="1404465"/>
            <a:ext cx="3631175" cy="2024535"/>
            <a:chOff x="7993741" y="4711119"/>
            <a:chExt cx="3558527" cy="200167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5DC05A8-A458-2C4C-B28A-5CCDA196C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93741" y="4711119"/>
              <a:ext cx="3558527" cy="2001672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9E4CA12-29B6-1C42-ADE8-E6C31E08C463}"/>
                </a:ext>
              </a:extLst>
            </p:cNvPr>
            <p:cNvSpPr txBox="1"/>
            <p:nvPr/>
          </p:nvSpPr>
          <p:spPr>
            <a:xfrm>
              <a:off x="8713768" y="4995106"/>
              <a:ext cx="1977152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err="1">
                  <a:solidFill>
                    <a:srgbClr val="FFFF00"/>
                  </a:solidFill>
                </a:rPr>
                <a:t>WebGS</a:t>
              </a:r>
              <a:endParaRPr lang="en-US" sz="1400">
                <a:solidFill>
                  <a:srgbClr val="FFFF00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A907A5-7A47-4C4D-8080-FA1C32F7472C}"/>
              </a:ext>
            </a:extLst>
          </p:cNvPr>
          <p:cNvGrpSpPr/>
          <p:nvPr/>
        </p:nvGrpSpPr>
        <p:grpSpPr>
          <a:xfrm>
            <a:off x="1465006" y="4029730"/>
            <a:ext cx="2623096" cy="2210491"/>
            <a:chOff x="785561" y="3831398"/>
            <a:chExt cx="3302541" cy="2408823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098CFF0-354B-6D43-AA56-E656534B707A}"/>
                </a:ext>
              </a:extLst>
            </p:cNvPr>
            <p:cNvSpPr txBox="1"/>
            <p:nvPr/>
          </p:nvSpPr>
          <p:spPr>
            <a:xfrm>
              <a:off x="785561" y="5932444"/>
              <a:ext cx="3302541" cy="30777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FFFF00"/>
                  </a:solidFill>
                </a:rPr>
                <a:t>Vertiport Scheduler</a:t>
              </a: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3F3DB4A2-4BC1-7640-9DFF-D6F40DF7F0E2}"/>
                </a:ext>
              </a:extLst>
            </p:cNvPr>
            <p:cNvGrpSpPr/>
            <p:nvPr/>
          </p:nvGrpSpPr>
          <p:grpSpPr>
            <a:xfrm>
              <a:off x="900153" y="3831398"/>
              <a:ext cx="3073340" cy="1726203"/>
              <a:chOff x="1015960" y="2496666"/>
              <a:chExt cx="3302541" cy="1857679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67B1CE0-DFCC-CA4C-BAE8-9A46C80557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5960" y="2496666"/>
                <a:ext cx="3302541" cy="1857679"/>
              </a:xfrm>
              <a:prstGeom prst="rect">
                <a:avLst/>
              </a:prstGeom>
              <a:ln w="57150">
                <a:solidFill>
                  <a:schemeClr val="bg2">
                    <a:lumMod val="75000"/>
                  </a:schemeClr>
                </a:solidFill>
              </a:ln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428698-1D23-0842-9DCC-56684770E50B}"/>
                  </a:ext>
                </a:extLst>
              </p:cNvPr>
              <p:cNvSpPr txBox="1"/>
              <p:nvPr/>
            </p:nvSpPr>
            <p:spPr>
              <a:xfrm>
                <a:off x="2567069" y="2755223"/>
                <a:ext cx="1253057" cy="3312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FFFF00"/>
                    </a:solidFill>
                  </a:rPr>
                  <a:t>ATS TIGAR</a:t>
                </a:r>
              </a:p>
            </p:txBody>
          </p:sp>
        </p:grp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409A803-50CC-B64F-9E57-353A2C826028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2436823" y="5557601"/>
              <a:ext cx="0" cy="374843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27E1BE1-5AA5-9540-946A-90091EC2C496}"/>
              </a:ext>
            </a:extLst>
          </p:cNvPr>
          <p:cNvSpPr txBox="1"/>
          <p:nvPr/>
        </p:nvSpPr>
        <p:spPr>
          <a:xfrm>
            <a:off x="5255116" y="3951797"/>
            <a:ext cx="1089659" cy="954107"/>
          </a:xfrm>
          <a:prstGeom prst="rect">
            <a:avLst/>
          </a:prstGeom>
          <a:solidFill>
            <a:schemeClr val="accent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1400"/>
          </a:p>
          <a:p>
            <a:pPr algn="ctr"/>
            <a:r>
              <a:rPr lang="en-US" sz="1400" err="1"/>
              <a:t>LaRC</a:t>
            </a:r>
            <a:r>
              <a:rPr lang="en-US" sz="1400"/>
              <a:t> Testbed  </a:t>
            </a:r>
          </a:p>
          <a:p>
            <a:pPr algn="ctr"/>
            <a:endParaRPr lang="en-US" sz="140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6A65369-7620-194F-B21B-AA4F4897E0DC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4019866" y="4428851"/>
            <a:ext cx="1235250" cy="2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1643967-5916-D044-BA60-5D90CEC78968}"/>
              </a:ext>
            </a:extLst>
          </p:cNvPr>
          <p:cNvSpPr txBox="1"/>
          <p:nvPr/>
        </p:nvSpPr>
        <p:spPr>
          <a:xfrm>
            <a:off x="4077754" y="4150631"/>
            <a:ext cx="1119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4D Trajectories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9FDD961-A564-AD47-8950-E1F3075F00F1}"/>
              </a:ext>
            </a:extLst>
          </p:cNvPr>
          <p:cNvCxnSpPr>
            <a:cxnSpLocks/>
          </p:cNvCxnSpPr>
          <p:nvPr/>
        </p:nvCxnSpPr>
        <p:spPr>
          <a:xfrm>
            <a:off x="6344775" y="4430510"/>
            <a:ext cx="1397438" cy="1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FB51CAD-D92E-6E4A-8210-65111FF30BA6}"/>
              </a:ext>
            </a:extLst>
          </p:cNvPr>
          <p:cNvSpPr txBox="1"/>
          <p:nvPr/>
        </p:nvSpPr>
        <p:spPr>
          <a:xfrm>
            <a:off x="6326564" y="3934152"/>
            <a:ext cx="1468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Bands, 4D Trajectory</a:t>
            </a:r>
          </a:p>
          <a:p>
            <a:r>
              <a:rPr lang="en-US" sz="1200" dirty="0"/>
              <a:t>Resolutions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913FBB9-8CD9-1946-823A-51A82FEF8F45}"/>
              </a:ext>
            </a:extLst>
          </p:cNvPr>
          <p:cNvCxnSpPr>
            <a:cxnSpLocks/>
          </p:cNvCxnSpPr>
          <p:nvPr/>
        </p:nvCxnSpPr>
        <p:spPr>
          <a:xfrm>
            <a:off x="6361300" y="4643816"/>
            <a:ext cx="1397438" cy="1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2929B1A-F8A2-7C46-AA53-249141CE9756}"/>
              </a:ext>
            </a:extLst>
          </p:cNvPr>
          <p:cNvSpPr txBox="1"/>
          <p:nvPr/>
        </p:nvSpPr>
        <p:spPr>
          <a:xfrm>
            <a:off x="6533728" y="4660370"/>
            <a:ext cx="1088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Ownship State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58D6473-7709-C244-9BF5-2B2F070AECC2}"/>
              </a:ext>
            </a:extLst>
          </p:cNvPr>
          <p:cNvCxnSpPr>
            <a:cxnSpLocks/>
          </p:cNvCxnSpPr>
          <p:nvPr/>
        </p:nvCxnSpPr>
        <p:spPr>
          <a:xfrm flipV="1">
            <a:off x="5661764" y="3270712"/>
            <a:ext cx="0" cy="681085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E6EEEFB-55F3-DF46-9E4E-A75207571564}"/>
              </a:ext>
            </a:extLst>
          </p:cNvPr>
          <p:cNvSpPr txBox="1"/>
          <p:nvPr/>
        </p:nvSpPr>
        <p:spPr>
          <a:xfrm>
            <a:off x="4244907" y="3304410"/>
            <a:ext cx="144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Traffic and Ownship </a:t>
            </a:r>
          </a:p>
          <a:p>
            <a:r>
              <a:rPr lang="en-US" sz="1200" dirty="0"/>
              <a:t>State Information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24A9E4A-D2C1-4745-B0A1-FEF8E7DED233}"/>
              </a:ext>
            </a:extLst>
          </p:cNvPr>
          <p:cNvCxnSpPr>
            <a:cxnSpLocks/>
          </p:cNvCxnSpPr>
          <p:nvPr/>
        </p:nvCxnSpPr>
        <p:spPr>
          <a:xfrm>
            <a:off x="5994629" y="3229167"/>
            <a:ext cx="0" cy="685121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90477CB-E791-2946-BCF3-DCE1F0821AE1}"/>
              </a:ext>
            </a:extLst>
          </p:cNvPr>
          <p:cNvSpPr txBox="1"/>
          <p:nvPr/>
        </p:nvSpPr>
        <p:spPr>
          <a:xfrm>
            <a:off x="5988812" y="3344678"/>
            <a:ext cx="1503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Bands, 4D Trajectory </a:t>
            </a:r>
          </a:p>
          <a:p>
            <a:r>
              <a:rPr lang="en-US" sz="1200" dirty="0"/>
              <a:t>Resolutions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F82BAE0-10E7-294A-9CFD-A9FE46C6724C}"/>
              </a:ext>
            </a:extLst>
          </p:cNvPr>
          <p:cNvCxnSpPr>
            <a:cxnSpLocks/>
          </p:cNvCxnSpPr>
          <p:nvPr/>
        </p:nvCxnSpPr>
        <p:spPr>
          <a:xfrm>
            <a:off x="6861926" y="2187778"/>
            <a:ext cx="919953" cy="0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F42F36A-00BF-614A-807D-697BCCD86670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6877652" y="2466467"/>
            <a:ext cx="904227" cy="8348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8E51ED6C-7297-FB46-A9BF-8128B5B40B67}"/>
              </a:ext>
            </a:extLst>
          </p:cNvPr>
          <p:cNvSpPr txBox="1"/>
          <p:nvPr/>
        </p:nvSpPr>
        <p:spPr>
          <a:xfrm>
            <a:off x="6842116" y="1893432"/>
            <a:ext cx="1032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Configuration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DAF8AAE-A99C-C244-896F-AC40F14A4FC9}"/>
              </a:ext>
            </a:extLst>
          </p:cNvPr>
          <p:cNvSpPr txBox="1"/>
          <p:nvPr/>
        </p:nvSpPr>
        <p:spPr>
          <a:xfrm>
            <a:off x="6895849" y="2509508"/>
            <a:ext cx="924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Interface</a:t>
            </a:r>
          </a:p>
          <a:p>
            <a:r>
              <a:rPr lang="en-US" sz="1200" dirty="0"/>
              <a:t>Information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4B7EB3-57F0-2F4E-8B6B-446BAB575BF9}"/>
              </a:ext>
            </a:extLst>
          </p:cNvPr>
          <p:cNvSpPr txBox="1"/>
          <p:nvPr/>
        </p:nvSpPr>
        <p:spPr>
          <a:xfrm>
            <a:off x="1653413" y="6309219"/>
            <a:ext cx="23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(MS Windows)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7CCCF1B-77A3-6A4B-830B-BE80558EAE0C}"/>
              </a:ext>
            </a:extLst>
          </p:cNvPr>
          <p:cNvSpPr txBox="1"/>
          <p:nvPr/>
        </p:nvSpPr>
        <p:spPr>
          <a:xfrm>
            <a:off x="8911280" y="6124553"/>
            <a:ext cx="23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(MS Windows)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0761955-362B-524E-9E62-967835C2BC37}"/>
              </a:ext>
            </a:extLst>
          </p:cNvPr>
          <p:cNvSpPr txBox="1"/>
          <p:nvPr/>
        </p:nvSpPr>
        <p:spPr>
          <a:xfrm>
            <a:off x="8911280" y="3372706"/>
            <a:ext cx="23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(Mac OSX)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7CB737-793E-DC46-9FD6-B8AE7D8BC87B}"/>
              </a:ext>
            </a:extLst>
          </p:cNvPr>
          <p:cNvGrpSpPr/>
          <p:nvPr/>
        </p:nvGrpSpPr>
        <p:grpSpPr>
          <a:xfrm>
            <a:off x="4697477" y="2033890"/>
            <a:ext cx="2926840" cy="1159839"/>
            <a:chOff x="4329200" y="1730727"/>
            <a:chExt cx="2926840" cy="1159839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417E699-8CFD-1C49-9ADC-23A9EC1F4B06}"/>
                </a:ext>
              </a:extLst>
            </p:cNvPr>
            <p:cNvSpPr txBox="1"/>
            <p:nvPr/>
          </p:nvSpPr>
          <p:spPr>
            <a:xfrm>
              <a:off x="4935960" y="2521234"/>
              <a:ext cx="23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(Linux)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85EED0-AB26-DA4D-BD47-EF932966CCAA}"/>
                </a:ext>
              </a:extLst>
            </p:cNvPr>
            <p:cNvSpPr txBox="1"/>
            <p:nvPr/>
          </p:nvSpPr>
          <p:spPr>
            <a:xfrm>
              <a:off x="4329200" y="1730727"/>
              <a:ext cx="1851832" cy="307777"/>
            </a:xfrm>
            <a:prstGeom prst="rect">
              <a:avLst/>
            </a:prstGeom>
            <a:solidFill>
              <a:schemeClr val="accent2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ICAROUS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9C05A66-855B-2B40-B514-913F25F73466}"/>
                </a:ext>
              </a:extLst>
            </p:cNvPr>
            <p:cNvSpPr txBox="1"/>
            <p:nvPr/>
          </p:nvSpPr>
          <p:spPr>
            <a:xfrm>
              <a:off x="4329201" y="2186596"/>
              <a:ext cx="1851831" cy="307777"/>
            </a:xfrm>
            <a:prstGeom prst="rect">
              <a:avLst/>
            </a:prstGeom>
            <a:solidFill>
              <a:schemeClr val="accent2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ICAROUS Gateway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12FF02B-583F-4248-BAEE-CFDE2BA9CBE6}"/>
              </a:ext>
            </a:extLst>
          </p:cNvPr>
          <p:cNvSpPr/>
          <p:nvPr/>
        </p:nvSpPr>
        <p:spPr>
          <a:xfrm>
            <a:off x="4365237" y="1720463"/>
            <a:ext cx="2512415" cy="15087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8283A1-90D5-C040-9C13-2E04C4D6DD46}"/>
              </a:ext>
            </a:extLst>
          </p:cNvPr>
          <p:cNvSpPr/>
          <p:nvPr/>
        </p:nvSpPr>
        <p:spPr>
          <a:xfrm>
            <a:off x="180613" y="770835"/>
            <a:ext cx="39122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Implemented bi-directional communication between </a:t>
            </a:r>
            <a:r>
              <a:rPr lang="en-US" sz="1400" dirty="0">
                <a:solidFill>
                  <a:srgbClr val="FF0000"/>
                </a:solidFill>
              </a:rPr>
              <a:t>ICAROUS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FF0000"/>
                </a:solidFill>
              </a:rPr>
              <a:t>ATS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TIGAR</a:t>
            </a:r>
            <a:r>
              <a:rPr lang="en-US" sz="1400" dirty="0"/>
              <a:t>, and </a:t>
            </a:r>
            <a:r>
              <a:rPr lang="en-US" sz="1400" dirty="0">
                <a:solidFill>
                  <a:srgbClr val="FF0000"/>
                </a:solidFill>
              </a:rPr>
              <a:t>UAM Sim </a:t>
            </a:r>
            <a:r>
              <a:rPr lang="en-US" sz="1400" dirty="0"/>
              <a:t>through </a:t>
            </a:r>
            <a:r>
              <a:rPr lang="en-US" sz="1400" dirty="0">
                <a:solidFill>
                  <a:srgbClr val="FF0000"/>
                </a:solidFill>
              </a:rPr>
              <a:t>LaRC Test Bed</a:t>
            </a:r>
            <a:r>
              <a:rPr lang="en-US" sz="1400" dirty="0"/>
              <a:t>. </a:t>
            </a:r>
          </a:p>
          <a:p>
            <a:r>
              <a:rPr lang="en-US" sz="1400" dirty="0"/>
              <a:t>ATS TIGAR uses the </a:t>
            </a:r>
            <a:r>
              <a:rPr lang="en-US" sz="1400" dirty="0">
                <a:solidFill>
                  <a:srgbClr val="FF0000"/>
                </a:solidFill>
              </a:rPr>
              <a:t>Vertiport Scheduler </a:t>
            </a:r>
            <a:r>
              <a:rPr lang="en-US" sz="1400" dirty="0"/>
              <a:t>to provide deconflicted trajectories for a fleet of UAM vehicles.</a:t>
            </a:r>
          </a:p>
          <a:p>
            <a:r>
              <a:rPr lang="en-US" sz="1400" dirty="0"/>
              <a:t>The ownship is simulated in the UAM Sim and is running ICAROUS.</a:t>
            </a:r>
          </a:p>
          <a:p>
            <a:r>
              <a:rPr lang="en-US" sz="1400" dirty="0"/>
              <a:t>ICAROUS detects potential ownship conflicts and provides maneuver guidance. </a:t>
            </a:r>
          </a:p>
          <a:p>
            <a:r>
              <a:rPr lang="en-US" sz="1400" dirty="0"/>
              <a:t>UAM Sim automatically implements maneuver guidance.</a:t>
            </a:r>
          </a:p>
          <a:p>
            <a:r>
              <a:rPr lang="en-US" sz="1400" dirty="0" err="1">
                <a:solidFill>
                  <a:srgbClr val="FF0000"/>
                </a:solidFill>
              </a:rPr>
              <a:t>WebGS</a:t>
            </a:r>
            <a:r>
              <a:rPr lang="en-US" sz="1400" dirty="0"/>
              <a:t> (a web-based research ground station) displays ICAROUS information.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1F2C8-FE4C-A648-9302-A5735E03C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74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FB51C-681A-4F42-B2E8-3AA21AAA2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DAA Research at </a:t>
            </a:r>
            <a:r>
              <a:rPr lang="en-US" dirty="0" err="1"/>
              <a:t>LaRC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410DC-989F-D746-B6E0-88B34E493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776" y="1510594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2007-2013: RTCA SC-203 SG3 (Unmanned Aircraft System – UAS Airspace Integration)</a:t>
            </a:r>
          </a:p>
          <a:p>
            <a:r>
              <a:rPr lang="en-US" b="1" dirty="0"/>
              <a:t>2012: First NASA publication described the concept later adopted by RTCA SC228 and the UAS community*</a:t>
            </a:r>
          </a:p>
          <a:p>
            <a:r>
              <a:rPr lang="en-US" dirty="0"/>
              <a:t>2013-2015:  SARP (Science and Research Panel) for DAA convened by DOD and MIT-LL on the development and evaluation of DAA WC models</a:t>
            </a:r>
          </a:p>
          <a:p>
            <a:r>
              <a:rPr lang="en-US" dirty="0"/>
              <a:t>2013-…: RTCA SC-228, Minimum Performance Standards (MOPS) for UAS Detect and Avoid (DAA)</a:t>
            </a:r>
          </a:p>
          <a:p>
            <a:r>
              <a:rPr lang="en-US" b="1" dirty="0"/>
              <a:t>2017:  RTCA DO 365 MOPS (Phase 1: </a:t>
            </a:r>
            <a:r>
              <a:rPr lang="en-US" b="1" dirty="0" err="1"/>
              <a:t>En</a:t>
            </a:r>
            <a:r>
              <a:rPr lang="en-US" b="1" dirty="0"/>
              <a:t>-route). NASA’s DAIDALUS (Detect and Avoid Alerting Logic for Unmanned Systems) included as the reference implementation for DAA in MOPS**</a:t>
            </a:r>
          </a:p>
          <a:p>
            <a:r>
              <a:rPr lang="en-US" dirty="0"/>
              <a:t>2020: DO 365A MOPS (Phase 2: Terminal Area): DAIDALUS v2.0.1</a:t>
            </a:r>
          </a:p>
          <a:p>
            <a:r>
              <a:rPr lang="en-US" dirty="0"/>
              <a:t>2021: DO 365B MOPS (Phase 3: Non-cooperative aircraft): DAIDALUS v2.0.2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6ADB57-B040-A44A-8273-B673FCE947C7}"/>
              </a:ext>
            </a:extLst>
          </p:cNvPr>
          <p:cNvSpPr/>
          <p:nvPr/>
        </p:nvSpPr>
        <p:spPr>
          <a:xfrm>
            <a:off x="242776" y="6016893"/>
            <a:ext cx="11949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 </a:t>
            </a:r>
            <a:r>
              <a:rPr lang="en-US" sz="1400" i="1" dirty="0"/>
              <a:t>Concept of integration for UAS operations in the NAS</a:t>
            </a:r>
            <a:r>
              <a:rPr lang="en-US" sz="1400" dirty="0"/>
              <a:t>, M. Consiglio, J. Chamberlain, C. Muñoz, and K. </a:t>
            </a:r>
            <a:r>
              <a:rPr lang="en-US" sz="1400" dirty="0" err="1"/>
              <a:t>Hoffler</a:t>
            </a:r>
            <a:r>
              <a:rPr lang="en-US" sz="1400" dirty="0"/>
              <a:t>, Proceedings of the 28th International Congress of the Aeronautical Sciences (ICAS 2012), 2012. </a:t>
            </a:r>
          </a:p>
          <a:p>
            <a:r>
              <a:rPr lang="en-US" sz="1400" dirty="0"/>
              <a:t>** </a:t>
            </a:r>
            <a:r>
              <a:rPr lang="en-US" sz="1400" dirty="0">
                <a:solidFill>
                  <a:srgbClr val="FF0000"/>
                </a:solidFill>
                <a:hlinkClick r:id="rId3"/>
              </a:rPr>
              <a:t>https://shemesh.larc.nasa.gov/fm/DAIDALUS/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09FD0-FF12-D443-8134-57CC48A15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39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F4C07-55CA-A246-A5AA-35B0B68A6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43" y="153192"/>
            <a:ext cx="11004714" cy="1325563"/>
          </a:xfrm>
        </p:spPr>
        <p:txBody>
          <a:bodyPr>
            <a:normAutofit/>
          </a:bodyPr>
          <a:lstStyle/>
          <a:p>
            <a:r>
              <a:rPr lang="en-US" dirty="0"/>
              <a:t>ICAROUS Testbed Software Integration (Demo)</a:t>
            </a:r>
          </a:p>
        </p:txBody>
      </p:sp>
      <p:pic>
        <p:nvPicPr>
          <p:cNvPr id="9" name="demo-integration.mp4" descr="demo-integration.mp4">
            <a:hlinkClick r:id="" action="ppaction://media"/>
            <a:extLst>
              <a:ext uri="{FF2B5EF4-FFF2-40B4-BE49-F238E27FC236}">
                <a16:creationId xmlns:a16="http://schemas.microsoft.com/office/drawing/2014/main" id="{8AD443C2-7686-7146-BB7B-10E7602CB9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401.8255"/>
                    <p14:bmk name="Bookmark 2" time="5307.8018"/>
                    <p14:bmk name="Bookmark 3" time="17832.636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443" y="1264608"/>
            <a:ext cx="11885113" cy="4975344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CFAB77B1-6002-D744-A5D8-D98339895D29}"/>
              </a:ext>
            </a:extLst>
          </p:cNvPr>
          <p:cNvSpPr/>
          <p:nvPr/>
        </p:nvSpPr>
        <p:spPr>
          <a:xfrm>
            <a:off x="8719083" y="2847274"/>
            <a:ext cx="2154478" cy="876822"/>
          </a:xfrm>
          <a:prstGeom prst="wedgeEllipseCallout">
            <a:avLst>
              <a:gd name="adj1" fmla="val -35949"/>
              <a:gd name="adj2" fmla="val 1039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Maneuver</a:t>
            </a:r>
          </a:p>
          <a:p>
            <a:pPr algn="ctr"/>
            <a:r>
              <a:rPr lang="en-US"/>
              <a:t>Guidance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D4CCE828-A440-2741-8D49-DFBAD4DE17BD}"/>
              </a:ext>
            </a:extLst>
          </p:cNvPr>
          <p:cNvSpPr/>
          <p:nvPr/>
        </p:nvSpPr>
        <p:spPr>
          <a:xfrm>
            <a:off x="4900732" y="1040344"/>
            <a:ext cx="2154478" cy="876822"/>
          </a:xfrm>
          <a:prstGeom prst="wedgeEllipseCallout">
            <a:avLst>
              <a:gd name="adj1" fmla="val -54554"/>
              <a:gd name="adj2" fmla="val 1110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Maneuver</a:t>
            </a:r>
          </a:p>
          <a:p>
            <a:pPr algn="ctr"/>
            <a:r>
              <a:rPr lang="en-US"/>
              <a:t>Guidance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3F57D57B-6B95-EA4F-9016-5387CA8D6422}"/>
              </a:ext>
            </a:extLst>
          </p:cNvPr>
          <p:cNvSpPr/>
          <p:nvPr/>
        </p:nvSpPr>
        <p:spPr>
          <a:xfrm>
            <a:off x="2109516" y="4572864"/>
            <a:ext cx="2154478" cy="876822"/>
          </a:xfrm>
          <a:prstGeom prst="wedgeEllipseCallout">
            <a:avLst>
              <a:gd name="adj1" fmla="val 50097"/>
              <a:gd name="adj2" fmla="val -2589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New 4D Trajectory</a:t>
            </a:r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6E640F99-8814-E445-8BE6-B936F5E594DA}"/>
              </a:ext>
            </a:extLst>
          </p:cNvPr>
          <p:cNvSpPr/>
          <p:nvPr/>
        </p:nvSpPr>
        <p:spPr>
          <a:xfrm>
            <a:off x="5581314" y="5011275"/>
            <a:ext cx="2154478" cy="876822"/>
          </a:xfrm>
          <a:prstGeom prst="wedgeEllipseCallout">
            <a:avLst>
              <a:gd name="adj1" fmla="val 69865"/>
              <a:gd name="adj2" fmla="val -170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New 4D Trajectory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417985-46B0-5647-9502-0C683518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3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9"/>
                    </p:tgtEl>
                  </p:cMediaNode>
                </p:vide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01684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1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2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3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9"/>
                    </p:tgtEl>
                  </p:cMediaNode>
                </p:vide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01684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87E0C-DE8D-7042-BAFD-9F4AAFE4A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SIRIUS</a:t>
            </a:r>
            <a:r>
              <a:rPr lang="en-US" dirty="0"/>
              <a:t>: Fast Time Simulation of DAA for UAM</a:t>
            </a:r>
            <a:br>
              <a:rPr lang="en-US" dirty="0"/>
            </a:br>
            <a:r>
              <a:rPr lang="en-US" sz="3600" dirty="0"/>
              <a:t>(https://</a:t>
            </a:r>
            <a:r>
              <a:rPr lang="en-US" sz="3600" dirty="0" err="1"/>
              <a:t>gitlab.larc.nasa.gov</a:t>
            </a:r>
            <a:r>
              <a:rPr lang="en-US" sz="3600" dirty="0"/>
              <a:t>/</a:t>
            </a:r>
            <a:r>
              <a:rPr lang="en-US" sz="3600" dirty="0" err="1"/>
              <a:t>larc-nia-fm</a:t>
            </a:r>
            <a:r>
              <a:rPr lang="en-US" sz="3600" dirty="0"/>
              <a:t>/Sirius)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0B025-127E-9C4D-9EAA-F689B1F51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Simulation Infrastructure for Research on Interconnected Unmanned System (SIRIUS)</a:t>
            </a:r>
          </a:p>
          <a:p>
            <a:r>
              <a:rPr lang="en-US" dirty="0"/>
              <a:t>Graphical research environment for fast-time simulation and analysis of Urban Air Mobility (UAM) airspace operations.</a:t>
            </a:r>
          </a:p>
          <a:p>
            <a:r>
              <a:rPr lang="en-US" dirty="0"/>
              <a:t>SIRIUS provides a seamless integration of </a:t>
            </a:r>
          </a:p>
          <a:p>
            <a:pPr lvl="1"/>
            <a:r>
              <a:rPr lang="en-US" dirty="0"/>
              <a:t>detect and avoid (</a:t>
            </a:r>
            <a:r>
              <a:rPr lang="en-US" dirty="0">
                <a:solidFill>
                  <a:srgbClr val="FF0000"/>
                </a:solidFill>
              </a:rPr>
              <a:t>DAIDALUS</a:t>
            </a:r>
            <a:r>
              <a:rPr lang="en-US" dirty="0"/>
              <a:t>), merging and spacing, path planning, and geofencing capabilities (</a:t>
            </a:r>
            <a:r>
              <a:rPr lang="en-US" dirty="0" err="1">
                <a:solidFill>
                  <a:srgbClr val="FF0000"/>
                </a:solidFill>
              </a:rPr>
              <a:t>PolyCARP</a:t>
            </a:r>
            <a:r>
              <a:rPr lang="en-US" dirty="0"/>
              <a:t>),</a:t>
            </a:r>
          </a:p>
          <a:p>
            <a:pPr lvl="1"/>
            <a:r>
              <a:rPr lang="en-US" dirty="0"/>
              <a:t>an autonomous decision-making on-board architecture (</a:t>
            </a:r>
            <a:r>
              <a:rPr lang="en-US" dirty="0">
                <a:solidFill>
                  <a:srgbClr val="FF0000"/>
                </a:solidFill>
              </a:rPr>
              <a:t>ICAROUS</a:t>
            </a:r>
            <a:r>
              <a:rPr lang="en-US" dirty="0"/>
              <a:t>), </a:t>
            </a:r>
          </a:p>
          <a:p>
            <a:pPr lvl="1"/>
            <a:r>
              <a:rPr lang="en-US" dirty="0"/>
              <a:t>a fast-time batch simulation environment, and </a:t>
            </a:r>
          </a:p>
          <a:p>
            <a:pPr lvl="1"/>
            <a:r>
              <a:rPr lang="en-US" dirty="0"/>
              <a:t>graphical analysis tools </a:t>
            </a:r>
          </a:p>
          <a:p>
            <a:pPr marL="457200" lvl="1" indent="0">
              <a:buNone/>
            </a:pPr>
            <a:r>
              <a:rPr lang="en-US" dirty="0"/>
              <a:t>for evaluating alerting and guidance performance of separation provisions for UAM 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36824-E755-3646-8B50-0CE8E5E3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80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4829B25D-3DBF-324D-A5B6-0115E597ACD2}"/>
              </a:ext>
            </a:extLst>
          </p:cNvPr>
          <p:cNvSpPr/>
          <p:nvPr/>
        </p:nvSpPr>
        <p:spPr>
          <a:xfrm>
            <a:off x="6691261" y="2017411"/>
            <a:ext cx="1915886" cy="24259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Python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Simulation Environment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for ICAROUS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508B33-C9D7-404A-8C00-7FCDC4A783AB}"/>
              </a:ext>
            </a:extLst>
          </p:cNvPr>
          <p:cNvSpPr/>
          <p:nvPr/>
        </p:nvSpPr>
        <p:spPr>
          <a:xfrm>
            <a:off x="3534809" y="1293463"/>
            <a:ext cx="2814314" cy="5254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Encounter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Builder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72E94A-7B33-0846-B675-AD463506B55C}"/>
              </a:ext>
            </a:extLst>
          </p:cNvPr>
          <p:cNvSpPr/>
          <p:nvPr/>
        </p:nvSpPr>
        <p:spPr>
          <a:xfrm>
            <a:off x="659287" y="1293462"/>
            <a:ext cx="2431227" cy="52548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Configuration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8E3B4-31F1-2546-8624-6873D2C0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8" y="41254"/>
            <a:ext cx="10515600" cy="1325563"/>
          </a:xfrm>
        </p:spPr>
        <p:txBody>
          <a:bodyPr/>
          <a:lstStyle/>
          <a:p>
            <a:r>
              <a:rPr lang="en-US" dirty="0"/>
              <a:t>SIRIUS High Level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69B2F4-7831-A048-B6C3-61F924A2EE7C}"/>
              </a:ext>
            </a:extLst>
          </p:cNvPr>
          <p:cNvSpPr/>
          <p:nvPr/>
        </p:nvSpPr>
        <p:spPr>
          <a:xfrm>
            <a:off x="989529" y="1530448"/>
            <a:ext cx="1742740" cy="47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DAA Parameters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146DB3-F653-FA43-A109-9201A5ECA354}"/>
              </a:ext>
            </a:extLst>
          </p:cNvPr>
          <p:cNvSpPr/>
          <p:nvPr/>
        </p:nvSpPr>
        <p:spPr>
          <a:xfrm>
            <a:off x="989530" y="2073192"/>
            <a:ext cx="1742740" cy="639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ICAROUS Parameters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5B06B9-D8F6-894C-A29D-F86DB692C24A}"/>
              </a:ext>
            </a:extLst>
          </p:cNvPr>
          <p:cNvSpPr/>
          <p:nvPr/>
        </p:nvSpPr>
        <p:spPr>
          <a:xfrm>
            <a:off x="989529" y="2816245"/>
            <a:ext cx="1742740" cy="667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Encounter </a:t>
            </a:r>
          </a:p>
          <a:p>
            <a:pPr algn="ctr"/>
            <a:r>
              <a:rPr lang="en-US" dirty="0"/>
              <a:t>Parameters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9052B9-63CA-4C4E-A916-24F667A6D85C}"/>
              </a:ext>
            </a:extLst>
          </p:cNvPr>
          <p:cNvSpPr/>
          <p:nvPr/>
        </p:nvSpPr>
        <p:spPr>
          <a:xfrm>
            <a:off x="989529" y="3572239"/>
            <a:ext cx="1742740" cy="1059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Communication</a:t>
            </a:r>
          </a:p>
          <a:p>
            <a:pPr algn="ctr"/>
            <a:r>
              <a:rPr lang="en-US" dirty="0"/>
              <a:t>and</a:t>
            </a:r>
          </a:p>
          <a:p>
            <a:pPr algn="ctr"/>
            <a:r>
              <a:rPr lang="en-US" dirty="0"/>
              <a:t>Environment</a:t>
            </a:r>
          </a:p>
          <a:p>
            <a:pPr algn="ctr"/>
            <a:r>
              <a:rPr lang="en-US" dirty="0"/>
              <a:t>Parameters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D611EF-2138-EE49-85A0-532CA30CB592}"/>
              </a:ext>
            </a:extLst>
          </p:cNvPr>
          <p:cNvSpPr/>
          <p:nvPr/>
        </p:nvSpPr>
        <p:spPr>
          <a:xfrm>
            <a:off x="3875314" y="1528737"/>
            <a:ext cx="2079284" cy="841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Pairwise Encounter</a:t>
            </a:r>
          </a:p>
          <a:p>
            <a:pPr algn="ctr"/>
            <a:r>
              <a:rPr lang="en-US" dirty="0"/>
              <a:t>Builder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B903D4-D31E-1D4A-92F8-ABB6FD837E29}"/>
              </a:ext>
            </a:extLst>
          </p:cNvPr>
          <p:cNvSpPr/>
          <p:nvPr/>
        </p:nvSpPr>
        <p:spPr>
          <a:xfrm>
            <a:off x="3871214" y="2622149"/>
            <a:ext cx="1879175" cy="841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Builder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E2456D-FDBC-EE40-9B74-F06975343E21}"/>
              </a:ext>
            </a:extLst>
          </p:cNvPr>
          <p:cNvSpPr/>
          <p:nvPr/>
        </p:nvSpPr>
        <p:spPr>
          <a:xfrm>
            <a:off x="989529" y="4714041"/>
            <a:ext cx="1742740" cy="667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Surveillance</a:t>
            </a:r>
          </a:p>
          <a:p>
            <a:pPr algn="ctr"/>
            <a:r>
              <a:rPr lang="en-US" dirty="0"/>
              <a:t>Uncertainty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E831BB-BD72-1B49-BDAF-56C5F5E4189A}"/>
              </a:ext>
            </a:extLst>
          </p:cNvPr>
          <p:cNvSpPr/>
          <p:nvPr/>
        </p:nvSpPr>
        <p:spPr>
          <a:xfrm>
            <a:off x="989529" y="5470035"/>
            <a:ext cx="1742740" cy="667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Simulation</a:t>
            </a:r>
          </a:p>
          <a:p>
            <a:pPr algn="ctr"/>
            <a:r>
              <a:rPr lang="en-US" dirty="0"/>
              <a:t>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328E06-4D7C-8948-9215-AC62E422A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22</a:t>
            </a:fld>
            <a:endParaRPr lang="en-US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DA29964-C82D-384E-9680-9586474EE64A}"/>
              </a:ext>
            </a:extLst>
          </p:cNvPr>
          <p:cNvCxnSpPr>
            <a:cxnSpLocks/>
          </p:cNvCxnSpPr>
          <p:nvPr/>
        </p:nvCxnSpPr>
        <p:spPr>
          <a:xfrm>
            <a:off x="3076513" y="3445491"/>
            <a:ext cx="450457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1B492A4-0E67-0A4F-B3F0-70DA7B841F1F}"/>
              </a:ext>
            </a:extLst>
          </p:cNvPr>
          <p:cNvCxnSpPr>
            <a:cxnSpLocks/>
          </p:cNvCxnSpPr>
          <p:nvPr/>
        </p:nvCxnSpPr>
        <p:spPr>
          <a:xfrm>
            <a:off x="6349123" y="2834903"/>
            <a:ext cx="358602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85467FF9-2432-9D45-97C3-88982E6EBA9E}"/>
              </a:ext>
            </a:extLst>
          </p:cNvPr>
          <p:cNvSpPr/>
          <p:nvPr/>
        </p:nvSpPr>
        <p:spPr>
          <a:xfrm>
            <a:off x="6852640" y="2158366"/>
            <a:ext cx="1602890" cy="841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Pycarous</a:t>
            </a:r>
            <a:endParaRPr lang="en-US" dirty="0"/>
          </a:p>
        </p:txBody>
      </p:sp>
      <p:sp>
        <p:nvSpPr>
          <p:cNvPr id="66" name="Can 65">
            <a:extLst>
              <a:ext uri="{FF2B5EF4-FFF2-40B4-BE49-F238E27FC236}">
                <a16:creationId xmlns:a16="http://schemas.microsoft.com/office/drawing/2014/main" id="{55E89F4C-6D7D-094B-9DC1-149A547DBE26}"/>
              </a:ext>
            </a:extLst>
          </p:cNvPr>
          <p:cNvSpPr/>
          <p:nvPr/>
        </p:nvSpPr>
        <p:spPr>
          <a:xfrm>
            <a:off x="9504420" y="2131171"/>
            <a:ext cx="1826985" cy="110261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Logs and Data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71073B8-A795-2E4D-B1FB-957E5BE7583F}"/>
              </a:ext>
            </a:extLst>
          </p:cNvPr>
          <p:cNvSpPr/>
          <p:nvPr/>
        </p:nvSpPr>
        <p:spPr>
          <a:xfrm>
            <a:off x="9448800" y="3624217"/>
            <a:ext cx="2118778" cy="24259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BA70513-94A8-9E46-A964-1C91E1EB463B}"/>
              </a:ext>
            </a:extLst>
          </p:cNvPr>
          <p:cNvSpPr/>
          <p:nvPr/>
        </p:nvSpPr>
        <p:spPr>
          <a:xfrm>
            <a:off x="9706744" y="3763433"/>
            <a:ext cx="1602890" cy="841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Analyzer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9E15DD4-CA5B-694C-9F92-0BE8773CA90B}"/>
              </a:ext>
            </a:extLst>
          </p:cNvPr>
          <p:cNvCxnSpPr>
            <a:cxnSpLocks/>
            <a:stCxn id="66" idx="3"/>
          </p:cNvCxnSpPr>
          <p:nvPr/>
        </p:nvCxnSpPr>
        <p:spPr>
          <a:xfrm>
            <a:off x="10417913" y="3233783"/>
            <a:ext cx="0" cy="37659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73" descr="A close up of a map&#10;&#10;Description automatically generated">
            <a:extLst>
              <a:ext uri="{FF2B5EF4-FFF2-40B4-BE49-F238E27FC236}">
                <a16:creationId xmlns:a16="http://schemas.microsoft.com/office/drawing/2014/main" id="{DB164FE9-8DE0-7C44-A914-ADA23A914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8515" y="4711015"/>
            <a:ext cx="1602890" cy="119882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0CE6762-A763-9A4B-BD3D-75102FAE6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475" y="3622390"/>
            <a:ext cx="2562443" cy="2345381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1979CE68-46A2-9C42-8E7C-412E6E636445}"/>
              </a:ext>
            </a:extLst>
          </p:cNvPr>
          <p:cNvSpPr/>
          <p:nvPr/>
        </p:nvSpPr>
        <p:spPr>
          <a:xfrm>
            <a:off x="6809348" y="2514620"/>
            <a:ext cx="1915886" cy="24259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Python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Simulation Environment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for ICAROUS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B18F2B1-B99C-8342-8D27-B846346A173C}"/>
              </a:ext>
            </a:extLst>
          </p:cNvPr>
          <p:cNvSpPr/>
          <p:nvPr/>
        </p:nvSpPr>
        <p:spPr>
          <a:xfrm>
            <a:off x="6993135" y="2635006"/>
            <a:ext cx="1602890" cy="841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Pycarous</a:t>
            </a:r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59BADF6-F752-484B-9D1D-7D9CC0B25032}"/>
              </a:ext>
            </a:extLst>
          </p:cNvPr>
          <p:cNvSpPr/>
          <p:nvPr/>
        </p:nvSpPr>
        <p:spPr>
          <a:xfrm>
            <a:off x="6970933" y="3318852"/>
            <a:ext cx="1915886" cy="24259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Python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Simulation Environment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for ICAROUS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91D0EB3-8A6A-5747-8A22-307F3E0963C4}"/>
              </a:ext>
            </a:extLst>
          </p:cNvPr>
          <p:cNvSpPr/>
          <p:nvPr/>
        </p:nvSpPr>
        <p:spPr>
          <a:xfrm>
            <a:off x="7138355" y="3567345"/>
            <a:ext cx="1602890" cy="841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Pycarous</a:t>
            </a:r>
            <a:endParaRPr lang="en-US" dirty="0"/>
          </a:p>
        </p:txBody>
      </p:sp>
      <p:sp>
        <p:nvSpPr>
          <p:cNvPr id="83" name="Right Brace 82">
            <a:extLst>
              <a:ext uri="{FF2B5EF4-FFF2-40B4-BE49-F238E27FC236}">
                <a16:creationId xmlns:a16="http://schemas.microsoft.com/office/drawing/2014/main" id="{7873307C-AB01-F84C-8A23-CBC355D3ADC3}"/>
              </a:ext>
            </a:extLst>
          </p:cNvPr>
          <p:cNvSpPr/>
          <p:nvPr/>
        </p:nvSpPr>
        <p:spPr>
          <a:xfrm>
            <a:off x="8986063" y="1949459"/>
            <a:ext cx="358602" cy="3841741"/>
          </a:xfrm>
          <a:prstGeom prst="righ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436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40210EF7-F8AC-4B47-A18B-3AC54803FA41}"/>
              </a:ext>
            </a:extLst>
          </p:cNvPr>
          <p:cNvGrpSpPr/>
          <p:nvPr/>
        </p:nvGrpSpPr>
        <p:grpSpPr>
          <a:xfrm>
            <a:off x="5943202" y="2413060"/>
            <a:ext cx="5823045" cy="4255871"/>
            <a:chOff x="2290756" y="2959001"/>
            <a:chExt cx="5476885" cy="3529373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D8E7978-4109-644C-9606-0792A59DF7C4}"/>
                </a:ext>
              </a:extLst>
            </p:cNvPr>
            <p:cNvSpPr/>
            <p:nvPr/>
          </p:nvSpPr>
          <p:spPr>
            <a:xfrm>
              <a:off x="2290756" y="2959001"/>
              <a:ext cx="5476885" cy="352937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681A508-7C3C-5544-BE5A-89B3F16B53CF}"/>
                </a:ext>
              </a:extLst>
            </p:cNvPr>
            <p:cNvSpPr/>
            <p:nvPr/>
          </p:nvSpPr>
          <p:spPr>
            <a:xfrm>
              <a:off x="2457682" y="5674623"/>
              <a:ext cx="5143034" cy="46921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Python Simulation Environment</a:t>
              </a:r>
            </a:p>
          </p:txBody>
        </p:sp>
        <p:sp>
          <p:nvSpPr>
            <p:cNvPr id="67" name="Up-Down Arrow 12">
              <a:extLst>
                <a:ext uri="{FF2B5EF4-FFF2-40B4-BE49-F238E27FC236}">
                  <a16:creationId xmlns:a16="http://schemas.microsoft.com/office/drawing/2014/main" id="{1E3A4641-2723-3D4D-9E47-64DCBAF7C7B2}"/>
                </a:ext>
              </a:extLst>
            </p:cNvPr>
            <p:cNvSpPr/>
            <p:nvPr/>
          </p:nvSpPr>
          <p:spPr>
            <a:xfrm>
              <a:off x="2861897" y="5405662"/>
              <a:ext cx="195413" cy="364146"/>
            </a:xfrm>
            <a:prstGeom prst="upDown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CD418AD-85C8-0744-B840-B0E06CBCB3E6}"/>
                </a:ext>
              </a:extLst>
            </p:cNvPr>
            <p:cNvGrpSpPr/>
            <p:nvPr/>
          </p:nvGrpSpPr>
          <p:grpSpPr>
            <a:xfrm>
              <a:off x="2479163" y="3296000"/>
              <a:ext cx="966951" cy="2108956"/>
              <a:chOff x="9616966" y="3945002"/>
              <a:chExt cx="966951" cy="2108956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C617E04C-865E-BA4F-8604-6258F29A670A}"/>
                  </a:ext>
                </a:extLst>
              </p:cNvPr>
              <p:cNvSpPr/>
              <p:nvPr/>
            </p:nvSpPr>
            <p:spPr>
              <a:xfrm>
                <a:off x="9616966" y="3945002"/>
                <a:ext cx="966951" cy="210895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  <p:sp>
            <p:nvSpPr>
              <p:cNvPr id="105" name="Rounded Rectangle 104">
                <a:extLst>
                  <a:ext uri="{FF2B5EF4-FFF2-40B4-BE49-F238E27FC236}">
                    <a16:creationId xmlns:a16="http://schemas.microsoft.com/office/drawing/2014/main" id="{93F25EC5-4CBF-3E4A-A5E1-618BC2988D8E}"/>
                  </a:ext>
                </a:extLst>
              </p:cNvPr>
              <p:cNvSpPr/>
              <p:nvPr/>
            </p:nvSpPr>
            <p:spPr>
              <a:xfrm>
                <a:off x="9753593" y="4052741"/>
                <a:ext cx="683994" cy="248969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Decision </a:t>
                </a: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Making</a:t>
                </a:r>
              </a:p>
            </p:txBody>
          </p:sp>
          <p:sp>
            <p:nvSpPr>
              <p:cNvPr id="106" name="Rounded Rectangle 105">
                <a:extLst>
                  <a:ext uri="{FF2B5EF4-FFF2-40B4-BE49-F238E27FC236}">
                    <a16:creationId xmlns:a16="http://schemas.microsoft.com/office/drawing/2014/main" id="{D44994D8-3047-5741-86F2-D2760039F040}"/>
                  </a:ext>
                </a:extLst>
              </p:cNvPr>
              <p:cNvSpPr/>
              <p:nvPr/>
            </p:nvSpPr>
            <p:spPr>
              <a:xfrm>
                <a:off x="9753593" y="4360316"/>
                <a:ext cx="683994" cy="24896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DAIDALUS</a:t>
                </a:r>
              </a:p>
            </p:txBody>
          </p:sp>
          <p:sp>
            <p:nvSpPr>
              <p:cNvPr id="107" name="Rounded Rectangle 106">
                <a:extLst>
                  <a:ext uri="{FF2B5EF4-FFF2-40B4-BE49-F238E27FC236}">
                    <a16:creationId xmlns:a16="http://schemas.microsoft.com/office/drawing/2014/main" id="{C733831B-22A5-AB42-8D10-F8EC32569AF8}"/>
                  </a:ext>
                </a:extLst>
              </p:cNvPr>
              <p:cNvSpPr/>
              <p:nvPr/>
            </p:nvSpPr>
            <p:spPr>
              <a:xfrm>
                <a:off x="9751002" y="5250912"/>
                <a:ext cx="683994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err="1">
                    <a:solidFill>
                      <a:schemeClr val="tx1"/>
                    </a:solidFill>
                  </a:rPr>
                  <a:t>PolyCARP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ounded Rectangle 107">
                <a:extLst>
                  <a:ext uri="{FF2B5EF4-FFF2-40B4-BE49-F238E27FC236}">
                    <a16:creationId xmlns:a16="http://schemas.microsoft.com/office/drawing/2014/main" id="{076EA790-8991-AC47-B7BE-2D1C0C339352}"/>
                  </a:ext>
                </a:extLst>
              </p:cNvPr>
              <p:cNvSpPr/>
              <p:nvPr/>
            </p:nvSpPr>
            <p:spPr>
              <a:xfrm>
                <a:off x="9751001" y="4973433"/>
                <a:ext cx="677715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Planning</a:t>
                </a:r>
              </a:p>
              <a:p>
                <a:pPr algn="ctr"/>
                <a:endParaRPr lang="en-US" sz="1350" dirty="0"/>
              </a:p>
            </p:txBody>
          </p:sp>
          <p:sp>
            <p:nvSpPr>
              <p:cNvPr id="109" name="Rounded Rectangle 108">
                <a:extLst>
                  <a:ext uri="{FF2B5EF4-FFF2-40B4-BE49-F238E27FC236}">
                    <a16:creationId xmlns:a16="http://schemas.microsoft.com/office/drawing/2014/main" id="{EA3151F2-94AE-734E-BE96-ECDE8DF46DEE}"/>
                  </a:ext>
                </a:extLst>
              </p:cNvPr>
              <p:cNvSpPr/>
              <p:nvPr/>
            </p:nvSpPr>
            <p:spPr>
              <a:xfrm>
                <a:off x="9753593" y="4667662"/>
                <a:ext cx="683994" cy="24896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Merging </a:t>
                </a:r>
              </a:p>
            </p:txBody>
          </p:sp>
          <p:sp>
            <p:nvSpPr>
              <p:cNvPr id="110" name="Rounded Rectangle 109">
                <a:extLst>
                  <a:ext uri="{FF2B5EF4-FFF2-40B4-BE49-F238E27FC236}">
                    <a16:creationId xmlns:a16="http://schemas.microsoft.com/office/drawing/2014/main" id="{6B9E0CF5-4F5D-F446-A165-FD95B9F778B0}"/>
                  </a:ext>
                </a:extLst>
              </p:cNvPr>
              <p:cNvSpPr/>
              <p:nvPr/>
            </p:nvSpPr>
            <p:spPr>
              <a:xfrm>
                <a:off x="9756184" y="5528391"/>
                <a:ext cx="678812" cy="43009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Aircraft simulator</a:t>
                </a:r>
              </a:p>
              <a:p>
                <a:pPr algn="ctr"/>
                <a:endParaRPr lang="en-US" sz="1350" dirty="0"/>
              </a:p>
            </p:txBody>
          </p:sp>
        </p:grpSp>
        <p:sp>
          <p:nvSpPr>
            <p:cNvPr id="69" name="Up-Down Arrow 12">
              <a:extLst>
                <a:ext uri="{FF2B5EF4-FFF2-40B4-BE49-F238E27FC236}">
                  <a16:creationId xmlns:a16="http://schemas.microsoft.com/office/drawing/2014/main" id="{E9FC89B5-88B0-F840-A3B3-F96C7490730A}"/>
                </a:ext>
              </a:extLst>
            </p:cNvPr>
            <p:cNvSpPr/>
            <p:nvPr/>
          </p:nvSpPr>
          <p:spPr>
            <a:xfrm>
              <a:off x="4116991" y="5405662"/>
              <a:ext cx="195413" cy="364146"/>
            </a:xfrm>
            <a:prstGeom prst="upDown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0" name="Up-Down Arrow 12">
              <a:extLst>
                <a:ext uri="{FF2B5EF4-FFF2-40B4-BE49-F238E27FC236}">
                  <a16:creationId xmlns:a16="http://schemas.microsoft.com/office/drawing/2014/main" id="{1F3AE95C-A9AA-3545-B4C4-A25C19709604}"/>
                </a:ext>
              </a:extLst>
            </p:cNvPr>
            <p:cNvSpPr/>
            <p:nvPr/>
          </p:nvSpPr>
          <p:spPr>
            <a:xfrm>
              <a:off x="5251207" y="5405662"/>
              <a:ext cx="195413" cy="364146"/>
            </a:xfrm>
            <a:prstGeom prst="upDown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1" name="Up-Down Arrow 12">
              <a:extLst>
                <a:ext uri="{FF2B5EF4-FFF2-40B4-BE49-F238E27FC236}">
                  <a16:creationId xmlns:a16="http://schemas.microsoft.com/office/drawing/2014/main" id="{5EFB98EE-C83A-4647-9546-455293C20AB9}"/>
                </a:ext>
              </a:extLst>
            </p:cNvPr>
            <p:cNvSpPr/>
            <p:nvPr/>
          </p:nvSpPr>
          <p:spPr>
            <a:xfrm>
              <a:off x="6947948" y="5405662"/>
              <a:ext cx="195413" cy="364146"/>
            </a:xfrm>
            <a:prstGeom prst="upDown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85867FF-EA47-9645-B6B2-9E3953B6EB84}"/>
                </a:ext>
              </a:extLst>
            </p:cNvPr>
            <p:cNvGrpSpPr/>
            <p:nvPr/>
          </p:nvGrpSpPr>
          <p:grpSpPr>
            <a:xfrm>
              <a:off x="3707425" y="3306322"/>
              <a:ext cx="966951" cy="2108956"/>
              <a:chOff x="9616966" y="3945002"/>
              <a:chExt cx="966951" cy="2108956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0EF0A2F6-29F4-4149-9A90-8D13B333389F}"/>
                  </a:ext>
                </a:extLst>
              </p:cNvPr>
              <p:cNvSpPr/>
              <p:nvPr/>
            </p:nvSpPr>
            <p:spPr>
              <a:xfrm>
                <a:off x="9616966" y="3945002"/>
                <a:ext cx="966951" cy="210895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0A8AD518-7F10-FE41-95F4-C7B0507D0623}"/>
                  </a:ext>
                </a:extLst>
              </p:cNvPr>
              <p:cNvSpPr/>
              <p:nvPr/>
            </p:nvSpPr>
            <p:spPr>
              <a:xfrm>
                <a:off x="9753593" y="4052741"/>
                <a:ext cx="683994" cy="248969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Decision </a:t>
                </a: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Making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27CEB39C-F997-2342-9329-E2E25ABAFC0F}"/>
                  </a:ext>
                </a:extLst>
              </p:cNvPr>
              <p:cNvSpPr/>
              <p:nvPr/>
            </p:nvSpPr>
            <p:spPr>
              <a:xfrm>
                <a:off x="9753593" y="4360316"/>
                <a:ext cx="683994" cy="24896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DAIDALUS</a:t>
                </a:r>
              </a:p>
            </p:txBody>
          </p:sp>
          <p:sp>
            <p:nvSpPr>
              <p:cNvPr id="100" name="Rounded Rectangle 99">
                <a:extLst>
                  <a:ext uri="{FF2B5EF4-FFF2-40B4-BE49-F238E27FC236}">
                    <a16:creationId xmlns:a16="http://schemas.microsoft.com/office/drawing/2014/main" id="{F083E7D4-616A-554D-92D6-B9CABA4D4824}"/>
                  </a:ext>
                </a:extLst>
              </p:cNvPr>
              <p:cNvSpPr/>
              <p:nvPr/>
            </p:nvSpPr>
            <p:spPr>
              <a:xfrm>
                <a:off x="9751002" y="5250912"/>
                <a:ext cx="683994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err="1">
                    <a:solidFill>
                      <a:schemeClr val="tx1"/>
                    </a:solidFill>
                  </a:rPr>
                  <a:t>PolyCARP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FD647214-ECE8-E446-A6F5-4CF8A0960204}"/>
                  </a:ext>
                </a:extLst>
              </p:cNvPr>
              <p:cNvSpPr/>
              <p:nvPr/>
            </p:nvSpPr>
            <p:spPr>
              <a:xfrm>
                <a:off x="9753593" y="4973433"/>
                <a:ext cx="675124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Planning</a:t>
                </a:r>
              </a:p>
              <a:p>
                <a:pPr algn="ctr"/>
                <a:endParaRPr lang="en-US" sz="1350" dirty="0"/>
              </a:p>
            </p:txBody>
          </p:sp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27810682-23AA-574D-9641-804C49CB645D}"/>
                  </a:ext>
                </a:extLst>
              </p:cNvPr>
              <p:cNvSpPr/>
              <p:nvPr/>
            </p:nvSpPr>
            <p:spPr>
              <a:xfrm>
                <a:off x="9753593" y="4667662"/>
                <a:ext cx="683994" cy="24896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Merging </a:t>
                </a:r>
              </a:p>
            </p:txBody>
          </p:sp>
          <p:sp>
            <p:nvSpPr>
              <p:cNvPr id="103" name="Rounded Rectangle 102">
                <a:extLst>
                  <a:ext uri="{FF2B5EF4-FFF2-40B4-BE49-F238E27FC236}">
                    <a16:creationId xmlns:a16="http://schemas.microsoft.com/office/drawing/2014/main" id="{AF3A8584-DB16-E24C-A711-1FA33746A222}"/>
                  </a:ext>
                </a:extLst>
              </p:cNvPr>
              <p:cNvSpPr/>
              <p:nvPr/>
            </p:nvSpPr>
            <p:spPr>
              <a:xfrm>
                <a:off x="9756184" y="5528391"/>
                <a:ext cx="678812" cy="43009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Aircraft simulator</a:t>
                </a:r>
              </a:p>
              <a:p>
                <a:pPr algn="ctr"/>
                <a:endParaRPr lang="en-US" sz="1350" dirty="0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8C86D30-A5E1-C94D-8674-0F0102D82051}"/>
                </a:ext>
              </a:extLst>
            </p:cNvPr>
            <p:cNvGrpSpPr/>
            <p:nvPr/>
          </p:nvGrpSpPr>
          <p:grpSpPr>
            <a:xfrm>
              <a:off x="4870290" y="3313852"/>
              <a:ext cx="966951" cy="2108956"/>
              <a:chOff x="9616966" y="3945002"/>
              <a:chExt cx="966951" cy="2108956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5A69A7CD-33D6-EA4B-8BFB-231BFAB68DC4}"/>
                  </a:ext>
                </a:extLst>
              </p:cNvPr>
              <p:cNvSpPr/>
              <p:nvPr/>
            </p:nvSpPr>
            <p:spPr>
              <a:xfrm>
                <a:off x="9616966" y="3945002"/>
                <a:ext cx="966951" cy="210895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  <p:sp>
            <p:nvSpPr>
              <p:cNvPr id="91" name="Rounded Rectangle 90">
                <a:extLst>
                  <a:ext uri="{FF2B5EF4-FFF2-40B4-BE49-F238E27FC236}">
                    <a16:creationId xmlns:a16="http://schemas.microsoft.com/office/drawing/2014/main" id="{963657D6-244F-F54C-A66F-B0F4994A6C9B}"/>
                  </a:ext>
                </a:extLst>
              </p:cNvPr>
              <p:cNvSpPr/>
              <p:nvPr/>
            </p:nvSpPr>
            <p:spPr>
              <a:xfrm>
                <a:off x="9753592" y="4052741"/>
                <a:ext cx="688799" cy="248969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Decision </a:t>
                </a: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Making</a:t>
                </a:r>
              </a:p>
            </p:txBody>
          </p:sp>
          <p:sp>
            <p:nvSpPr>
              <p:cNvPr id="92" name="Rounded Rectangle 91">
                <a:extLst>
                  <a:ext uri="{FF2B5EF4-FFF2-40B4-BE49-F238E27FC236}">
                    <a16:creationId xmlns:a16="http://schemas.microsoft.com/office/drawing/2014/main" id="{958C263E-008C-8845-B8B6-6544F6163DAC}"/>
                  </a:ext>
                </a:extLst>
              </p:cNvPr>
              <p:cNvSpPr/>
              <p:nvPr/>
            </p:nvSpPr>
            <p:spPr>
              <a:xfrm>
                <a:off x="9753592" y="4360316"/>
                <a:ext cx="688799" cy="24896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DAIDALUS</a:t>
                </a:r>
              </a:p>
            </p:txBody>
          </p:sp>
          <p:sp>
            <p:nvSpPr>
              <p:cNvPr id="93" name="Rounded Rectangle 92">
                <a:extLst>
                  <a:ext uri="{FF2B5EF4-FFF2-40B4-BE49-F238E27FC236}">
                    <a16:creationId xmlns:a16="http://schemas.microsoft.com/office/drawing/2014/main" id="{0B5CCDA1-DCD7-CF4D-9DFA-874FE2E97DA4}"/>
                  </a:ext>
                </a:extLst>
              </p:cNvPr>
              <p:cNvSpPr/>
              <p:nvPr/>
            </p:nvSpPr>
            <p:spPr>
              <a:xfrm>
                <a:off x="9751002" y="5250912"/>
                <a:ext cx="683994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err="1">
                    <a:solidFill>
                      <a:schemeClr val="tx1"/>
                    </a:solidFill>
                  </a:rPr>
                  <a:t>PolyCARP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Rounded Rectangle 93">
                <a:extLst>
                  <a:ext uri="{FF2B5EF4-FFF2-40B4-BE49-F238E27FC236}">
                    <a16:creationId xmlns:a16="http://schemas.microsoft.com/office/drawing/2014/main" id="{17209E57-AF8B-F742-92B2-9CFCAFBEC12B}"/>
                  </a:ext>
                </a:extLst>
              </p:cNvPr>
              <p:cNvSpPr/>
              <p:nvPr/>
            </p:nvSpPr>
            <p:spPr>
              <a:xfrm>
                <a:off x="9753592" y="4973433"/>
                <a:ext cx="688799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Planning</a:t>
                </a:r>
              </a:p>
              <a:p>
                <a:pPr algn="ctr"/>
                <a:endParaRPr lang="en-US" sz="1350" dirty="0"/>
              </a:p>
            </p:txBody>
          </p:sp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BBD28FD5-EB2C-2A47-90E3-0BCACF272B45}"/>
                  </a:ext>
                </a:extLst>
              </p:cNvPr>
              <p:cNvSpPr/>
              <p:nvPr/>
            </p:nvSpPr>
            <p:spPr>
              <a:xfrm>
                <a:off x="9753592" y="4667662"/>
                <a:ext cx="688799" cy="24896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Merging </a:t>
                </a:r>
              </a:p>
            </p:txBody>
          </p:sp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886C1A46-5A33-B447-A782-7C487504B58B}"/>
                  </a:ext>
                </a:extLst>
              </p:cNvPr>
              <p:cNvSpPr/>
              <p:nvPr/>
            </p:nvSpPr>
            <p:spPr>
              <a:xfrm>
                <a:off x="9756184" y="5528391"/>
                <a:ext cx="678812" cy="43009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Aircraft simulator</a:t>
                </a:r>
              </a:p>
              <a:p>
                <a:pPr algn="ctr"/>
                <a:endParaRPr lang="en-US" sz="1350" dirty="0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B53FABE-9303-2C42-A73B-49487D7F4A32}"/>
                </a:ext>
              </a:extLst>
            </p:cNvPr>
            <p:cNvGrpSpPr/>
            <p:nvPr/>
          </p:nvGrpSpPr>
          <p:grpSpPr>
            <a:xfrm>
              <a:off x="6546690" y="3326552"/>
              <a:ext cx="966951" cy="2108956"/>
              <a:chOff x="9616966" y="3945002"/>
              <a:chExt cx="966951" cy="2108956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B942383-5484-C740-B7E9-0A2DCC974B41}"/>
                  </a:ext>
                </a:extLst>
              </p:cNvPr>
              <p:cNvSpPr/>
              <p:nvPr/>
            </p:nvSpPr>
            <p:spPr>
              <a:xfrm>
                <a:off x="9616966" y="3945002"/>
                <a:ext cx="966951" cy="210895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  <p:sp>
            <p:nvSpPr>
              <p:cNvPr id="84" name="Rounded Rectangle 83">
                <a:extLst>
                  <a:ext uri="{FF2B5EF4-FFF2-40B4-BE49-F238E27FC236}">
                    <a16:creationId xmlns:a16="http://schemas.microsoft.com/office/drawing/2014/main" id="{6D868004-D7D2-6948-8BC7-6A61EC157388}"/>
                  </a:ext>
                </a:extLst>
              </p:cNvPr>
              <p:cNvSpPr/>
              <p:nvPr/>
            </p:nvSpPr>
            <p:spPr>
              <a:xfrm>
                <a:off x="9753592" y="4052741"/>
                <a:ext cx="688799" cy="248969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Decision </a:t>
                </a: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Making</a:t>
                </a:r>
              </a:p>
            </p:txBody>
          </p:sp>
          <p:sp>
            <p:nvSpPr>
              <p:cNvPr id="85" name="Rounded Rectangle 84">
                <a:extLst>
                  <a:ext uri="{FF2B5EF4-FFF2-40B4-BE49-F238E27FC236}">
                    <a16:creationId xmlns:a16="http://schemas.microsoft.com/office/drawing/2014/main" id="{2168D780-1994-8C43-8E34-853DAE23BAD9}"/>
                  </a:ext>
                </a:extLst>
              </p:cNvPr>
              <p:cNvSpPr/>
              <p:nvPr/>
            </p:nvSpPr>
            <p:spPr>
              <a:xfrm>
                <a:off x="9753592" y="4360316"/>
                <a:ext cx="688799" cy="24896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DAIDALUS</a:t>
                </a:r>
              </a:p>
            </p:txBody>
          </p:sp>
          <p:sp>
            <p:nvSpPr>
              <p:cNvPr id="86" name="Rounded Rectangle 85">
                <a:extLst>
                  <a:ext uri="{FF2B5EF4-FFF2-40B4-BE49-F238E27FC236}">
                    <a16:creationId xmlns:a16="http://schemas.microsoft.com/office/drawing/2014/main" id="{98EBDB14-1327-F04C-9BDD-8C9A7AA64C53}"/>
                  </a:ext>
                </a:extLst>
              </p:cNvPr>
              <p:cNvSpPr/>
              <p:nvPr/>
            </p:nvSpPr>
            <p:spPr>
              <a:xfrm>
                <a:off x="9751002" y="5250912"/>
                <a:ext cx="683994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err="1">
                    <a:solidFill>
                      <a:schemeClr val="tx1"/>
                    </a:solidFill>
                  </a:rPr>
                  <a:t>PolyCARP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Rounded Rectangle 86">
                <a:extLst>
                  <a:ext uri="{FF2B5EF4-FFF2-40B4-BE49-F238E27FC236}">
                    <a16:creationId xmlns:a16="http://schemas.microsoft.com/office/drawing/2014/main" id="{3A04E948-EF6C-E142-8F75-06E2D32FC062}"/>
                  </a:ext>
                </a:extLst>
              </p:cNvPr>
              <p:cNvSpPr/>
              <p:nvPr/>
            </p:nvSpPr>
            <p:spPr>
              <a:xfrm>
                <a:off x="9753592" y="4973433"/>
                <a:ext cx="688799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Planning</a:t>
                </a:r>
              </a:p>
              <a:p>
                <a:pPr algn="ctr"/>
                <a:endParaRPr lang="en-US" sz="1350" dirty="0"/>
              </a:p>
            </p:txBody>
          </p: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ED98F74E-0498-BE45-99DF-69E6A0B362FE}"/>
                  </a:ext>
                </a:extLst>
              </p:cNvPr>
              <p:cNvSpPr/>
              <p:nvPr/>
            </p:nvSpPr>
            <p:spPr>
              <a:xfrm>
                <a:off x="9753592" y="4667662"/>
                <a:ext cx="688799" cy="24896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Merging </a:t>
                </a:r>
              </a:p>
            </p:txBody>
          </p:sp>
          <p:sp>
            <p:nvSpPr>
              <p:cNvPr id="89" name="Rounded Rectangle 88">
                <a:extLst>
                  <a:ext uri="{FF2B5EF4-FFF2-40B4-BE49-F238E27FC236}">
                    <a16:creationId xmlns:a16="http://schemas.microsoft.com/office/drawing/2014/main" id="{42AD0E3F-77BF-9143-9F6A-EBB0D81468C3}"/>
                  </a:ext>
                </a:extLst>
              </p:cNvPr>
              <p:cNvSpPr/>
              <p:nvPr/>
            </p:nvSpPr>
            <p:spPr>
              <a:xfrm>
                <a:off x="9756184" y="5528391"/>
                <a:ext cx="678812" cy="43009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Aircraft simulator</a:t>
                </a:r>
              </a:p>
              <a:p>
                <a:pPr algn="ctr"/>
                <a:endParaRPr lang="en-US" sz="1350" dirty="0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B527EA1-9201-0343-BBB6-F02ADCF07081}"/>
                </a:ext>
              </a:extLst>
            </p:cNvPr>
            <p:cNvGrpSpPr/>
            <p:nvPr/>
          </p:nvGrpSpPr>
          <p:grpSpPr>
            <a:xfrm>
              <a:off x="5960339" y="4416569"/>
              <a:ext cx="516128" cy="109728"/>
              <a:chOff x="7594600" y="2691997"/>
              <a:chExt cx="516128" cy="109728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4E47D025-FF6E-9649-981C-A8F5FC4D90FE}"/>
                  </a:ext>
                </a:extLst>
              </p:cNvPr>
              <p:cNvSpPr/>
              <p:nvPr/>
            </p:nvSpPr>
            <p:spPr>
              <a:xfrm>
                <a:off x="7594600" y="2691997"/>
                <a:ext cx="109728" cy="109728"/>
              </a:xfrm>
              <a:prstGeom prst="ellipse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AD99C97C-2B7A-C64F-B670-9298CBE6A4AF}"/>
                  </a:ext>
                </a:extLst>
              </p:cNvPr>
              <p:cNvSpPr/>
              <p:nvPr/>
            </p:nvSpPr>
            <p:spPr>
              <a:xfrm>
                <a:off x="7767041" y="2691997"/>
                <a:ext cx="109728" cy="109728"/>
              </a:xfrm>
              <a:prstGeom prst="ellipse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069CBEF9-C897-F945-8A12-83A8A53FD7B3}"/>
                  </a:ext>
                </a:extLst>
              </p:cNvPr>
              <p:cNvSpPr/>
              <p:nvPr/>
            </p:nvSpPr>
            <p:spPr>
              <a:xfrm>
                <a:off x="8001000" y="2691997"/>
                <a:ext cx="109728" cy="109728"/>
              </a:xfrm>
              <a:prstGeom prst="ellipse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C75C748-139E-D74B-BD5A-CCE549156AB4}"/>
                </a:ext>
              </a:extLst>
            </p:cNvPr>
            <p:cNvSpPr/>
            <p:nvPr/>
          </p:nvSpPr>
          <p:spPr>
            <a:xfrm>
              <a:off x="6548697" y="2959001"/>
              <a:ext cx="1105574" cy="311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Aircraft Cn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5A0BBDD-5869-1E45-BB14-4C43C3A17086}"/>
                </a:ext>
              </a:extLst>
            </p:cNvPr>
            <p:cNvSpPr/>
            <p:nvPr/>
          </p:nvSpPr>
          <p:spPr>
            <a:xfrm>
              <a:off x="2415931" y="2971879"/>
              <a:ext cx="10520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Aircraft 1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3BF602B-ACCA-474F-84CB-9BE8304E9570}"/>
                </a:ext>
              </a:extLst>
            </p:cNvPr>
            <p:cNvSpPr/>
            <p:nvPr/>
          </p:nvSpPr>
          <p:spPr>
            <a:xfrm>
              <a:off x="3688687" y="2959001"/>
              <a:ext cx="10520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Aircraft 2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E7658C8-AF2A-214B-89C3-DD85240B8C07}"/>
                </a:ext>
              </a:extLst>
            </p:cNvPr>
            <p:cNvSpPr/>
            <p:nvPr/>
          </p:nvSpPr>
          <p:spPr>
            <a:xfrm>
              <a:off x="4870290" y="2959001"/>
              <a:ext cx="1101050" cy="311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Aircraft C3</a:t>
              </a:r>
            </a:p>
          </p:txBody>
        </p:sp>
      </p:grpSp>
      <p:sp>
        <p:nvSpPr>
          <p:cNvPr id="306" name="Rectangle 305">
            <a:extLst>
              <a:ext uri="{FF2B5EF4-FFF2-40B4-BE49-F238E27FC236}">
                <a16:creationId xmlns:a16="http://schemas.microsoft.com/office/drawing/2014/main" id="{F6BFB072-4A74-EE41-8913-02316C1E985E}"/>
              </a:ext>
            </a:extLst>
          </p:cNvPr>
          <p:cNvSpPr/>
          <p:nvPr/>
        </p:nvSpPr>
        <p:spPr>
          <a:xfrm>
            <a:off x="5661559" y="1556261"/>
            <a:ext cx="6425339" cy="5218735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05205B-C689-AA4D-A671-870E0BB2A765}"/>
              </a:ext>
            </a:extLst>
          </p:cNvPr>
          <p:cNvSpPr/>
          <p:nvPr/>
        </p:nvSpPr>
        <p:spPr>
          <a:xfrm>
            <a:off x="316491" y="1191635"/>
            <a:ext cx="7883020" cy="5218735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56DB62D0-285D-D84D-84B3-9D74F4C9B904}"/>
              </a:ext>
            </a:extLst>
          </p:cNvPr>
          <p:cNvGrpSpPr/>
          <p:nvPr/>
        </p:nvGrpSpPr>
        <p:grpSpPr>
          <a:xfrm>
            <a:off x="1868357" y="1958930"/>
            <a:ext cx="5823045" cy="4227124"/>
            <a:chOff x="2290756" y="2959000"/>
            <a:chExt cx="5476885" cy="3562856"/>
          </a:xfrm>
        </p:grpSpPr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EBA68BFF-F12B-D04E-8899-1AAAD1781AE5}"/>
                </a:ext>
              </a:extLst>
            </p:cNvPr>
            <p:cNvSpPr/>
            <p:nvPr/>
          </p:nvSpPr>
          <p:spPr>
            <a:xfrm>
              <a:off x="2290756" y="2959000"/>
              <a:ext cx="5476885" cy="35628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7C9A0D7A-0513-9242-9319-C79211D48625}"/>
                </a:ext>
              </a:extLst>
            </p:cNvPr>
            <p:cNvSpPr/>
            <p:nvPr/>
          </p:nvSpPr>
          <p:spPr>
            <a:xfrm>
              <a:off x="2457682" y="5674623"/>
              <a:ext cx="5143034" cy="46921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Python Simulation Environment</a:t>
              </a:r>
            </a:p>
          </p:txBody>
        </p:sp>
        <p:sp>
          <p:nvSpPr>
            <p:cNvPr id="261" name="Up-Down Arrow 12">
              <a:extLst>
                <a:ext uri="{FF2B5EF4-FFF2-40B4-BE49-F238E27FC236}">
                  <a16:creationId xmlns:a16="http://schemas.microsoft.com/office/drawing/2014/main" id="{C4037274-CA11-D845-9C0E-99EBC7C13377}"/>
                </a:ext>
              </a:extLst>
            </p:cNvPr>
            <p:cNvSpPr/>
            <p:nvPr/>
          </p:nvSpPr>
          <p:spPr>
            <a:xfrm>
              <a:off x="2861897" y="5405662"/>
              <a:ext cx="195413" cy="364146"/>
            </a:xfrm>
            <a:prstGeom prst="upDown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E7069A23-1FCE-AC42-80AB-7C4BEC8AFC25}"/>
                </a:ext>
              </a:extLst>
            </p:cNvPr>
            <p:cNvGrpSpPr/>
            <p:nvPr/>
          </p:nvGrpSpPr>
          <p:grpSpPr>
            <a:xfrm>
              <a:off x="2479163" y="3296000"/>
              <a:ext cx="966951" cy="2108956"/>
              <a:chOff x="9616966" y="3945002"/>
              <a:chExt cx="966951" cy="2108956"/>
            </a:xfrm>
          </p:grpSpPr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5D87C322-711C-D54A-8158-2FAE0108A991}"/>
                  </a:ext>
                </a:extLst>
              </p:cNvPr>
              <p:cNvSpPr/>
              <p:nvPr/>
            </p:nvSpPr>
            <p:spPr>
              <a:xfrm>
                <a:off x="9616966" y="3945002"/>
                <a:ext cx="966951" cy="210895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  <p:sp>
            <p:nvSpPr>
              <p:cNvPr id="299" name="Rounded Rectangle 298">
                <a:extLst>
                  <a:ext uri="{FF2B5EF4-FFF2-40B4-BE49-F238E27FC236}">
                    <a16:creationId xmlns:a16="http://schemas.microsoft.com/office/drawing/2014/main" id="{5F1F6826-FA72-E94D-9D63-44EE0DFF53D0}"/>
                  </a:ext>
                </a:extLst>
              </p:cNvPr>
              <p:cNvSpPr/>
              <p:nvPr/>
            </p:nvSpPr>
            <p:spPr>
              <a:xfrm>
                <a:off x="9753593" y="4052741"/>
                <a:ext cx="683994" cy="248969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Decision </a:t>
                </a: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Making</a:t>
                </a:r>
              </a:p>
            </p:txBody>
          </p:sp>
          <p:sp>
            <p:nvSpPr>
              <p:cNvPr id="300" name="Rounded Rectangle 299">
                <a:extLst>
                  <a:ext uri="{FF2B5EF4-FFF2-40B4-BE49-F238E27FC236}">
                    <a16:creationId xmlns:a16="http://schemas.microsoft.com/office/drawing/2014/main" id="{ACF003B9-6E6C-CB41-950D-06FA145C224B}"/>
                  </a:ext>
                </a:extLst>
              </p:cNvPr>
              <p:cNvSpPr/>
              <p:nvPr/>
            </p:nvSpPr>
            <p:spPr>
              <a:xfrm>
                <a:off x="9753593" y="4360316"/>
                <a:ext cx="683994" cy="24896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DAIDALUS</a:t>
                </a:r>
              </a:p>
            </p:txBody>
          </p:sp>
          <p:sp>
            <p:nvSpPr>
              <p:cNvPr id="301" name="Rounded Rectangle 300">
                <a:extLst>
                  <a:ext uri="{FF2B5EF4-FFF2-40B4-BE49-F238E27FC236}">
                    <a16:creationId xmlns:a16="http://schemas.microsoft.com/office/drawing/2014/main" id="{60B89E6F-DAAE-314A-A7EB-CC13F66246D2}"/>
                  </a:ext>
                </a:extLst>
              </p:cNvPr>
              <p:cNvSpPr/>
              <p:nvPr/>
            </p:nvSpPr>
            <p:spPr>
              <a:xfrm>
                <a:off x="9751002" y="5250912"/>
                <a:ext cx="683994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err="1">
                    <a:solidFill>
                      <a:schemeClr val="tx1"/>
                    </a:solidFill>
                  </a:rPr>
                  <a:t>PolyCARP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2" name="Rounded Rectangle 301">
                <a:extLst>
                  <a:ext uri="{FF2B5EF4-FFF2-40B4-BE49-F238E27FC236}">
                    <a16:creationId xmlns:a16="http://schemas.microsoft.com/office/drawing/2014/main" id="{D54B0696-201D-414B-AEF5-207961D07A54}"/>
                  </a:ext>
                </a:extLst>
              </p:cNvPr>
              <p:cNvSpPr/>
              <p:nvPr/>
            </p:nvSpPr>
            <p:spPr>
              <a:xfrm>
                <a:off x="9751001" y="4973433"/>
                <a:ext cx="677715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Planning</a:t>
                </a:r>
              </a:p>
              <a:p>
                <a:pPr algn="ctr"/>
                <a:endParaRPr lang="en-US" sz="1350" dirty="0"/>
              </a:p>
            </p:txBody>
          </p:sp>
          <p:sp>
            <p:nvSpPr>
              <p:cNvPr id="303" name="Rounded Rectangle 302">
                <a:extLst>
                  <a:ext uri="{FF2B5EF4-FFF2-40B4-BE49-F238E27FC236}">
                    <a16:creationId xmlns:a16="http://schemas.microsoft.com/office/drawing/2014/main" id="{FC4C5506-8D86-F042-9A31-FD6147E38A12}"/>
                  </a:ext>
                </a:extLst>
              </p:cNvPr>
              <p:cNvSpPr/>
              <p:nvPr/>
            </p:nvSpPr>
            <p:spPr>
              <a:xfrm>
                <a:off x="9753593" y="4667662"/>
                <a:ext cx="683994" cy="24896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Merging </a:t>
                </a:r>
              </a:p>
            </p:txBody>
          </p:sp>
          <p:sp>
            <p:nvSpPr>
              <p:cNvPr id="304" name="Rounded Rectangle 303">
                <a:extLst>
                  <a:ext uri="{FF2B5EF4-FFF2-40B4-BE49-F238E27FC236}">
                    <a16:creationId xmlns:a16="http://schemas.microsoft.com/office/drawing/2014/main" id="{5C298414-8DED-984C-A802-DF64EFCFB55B}"/>
                  </a:ext>
                </a:extLst>
              </p:cNvPr>
              <p:cNvSpPr/>
              <p:nvPr/>
            </p:nvSpPr>
            <p:spPr>
              <a:xfrm>
                <a:off x="9756184" y="5528391"/>
                <a:ext cx="678812" cy="43009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Aircraft simulator</a:t>
                </a:r>
              </a:p>
              <a:p>
                <a:pPr algn="ctr"/>
                <a:endParaRPr lang="en-US" sz="1350" dirty="0"/>
              </a:p>
            </p:txBody>
          </p:sp>
        </p:grpSp>
        <p:sp>
          <p:nvSpPr>
            <p:cNvPr id="263" name="Up-Down Arrow 12">
              <a:extLst>
                <a:ext uri="{FF2B5EF4-FFF2-40B4-BE49-F238E27FC236}">
                  <a16:creationId xmlns:a16="http://schemas.microsoft.com/office/drawing/2014/main" id="{053C0E00-18A7-524E-BB1E-457EAE653637}"/>
                </a:ext>
              </a:extLst>
            </p:cNvPr>
            <p:cNvSpPr/>
            <p:nvPr/>
          </p:nvSpPr>
          <p:spPr>
            <a:xfrm>
              <a:off x="4116991" y="5405662"/>
              <a:ext cx="195413" cy="364146"/>
            </a:xfrm>
            <a:prstGeom prst="upDown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4" name="Up-Down Arrow 12">
              <a:extLst>
                <a:ext uri="{FF2B5EF4-FFF2-40B4-BE49-F238E27FC236}">
                  <a16:creationId xmlns:a16="http://schemas.microsoft.com/office/drawing/2014/main" id="{8164A542-CA3A-2440-A5A4-24A7F7BCC725}"/>
                </a:ext>
              </a:extLst>
            </p:cNvPr>
            <p:cNvSpPr/>
            <p:nvPr/>
          </p:nvSpPr>
          <p:spPr>
            <a:xfrm>
              <a:off x="5251207" y="5405662"/>
              <a:ext cx="195413" cy="364146"/>
            </a:xfrm>
            <a:prstGeom prst="upDown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5" name="Up-Down Arrow 12">
              <a:extLst>
                <a:ext uri="{FF2B5EF4-FFF2-40B4-BE49-F238E27FC236}">
                  <a16:creationId xmlns:a16="http://schemas.microsoft.com/office/drawing/2014/main" id="{EDDD2797-FDA8-1E49-A298-17F9040A7211}"/>
                </a:ext>
              </a:extLst>
            </p:cNvPr>
            <p:cNvSpPr/>
            <p:nvPr/>
          </p:nvSpPr>
          <p:spPr>
            <a:xfrm>
              <a:off x="6947948" y="5405662"/>
              <a:ext cx="195413" cy="364146"/>
            </a:xfrm>
            <a:prstGeom prst="upDown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4A8FD39A-5156-8145-9088-17C01B9507FB}"/>
                </a:ext>
              </a:extLst>
            </p:cNvPr>
            <p:cNvGrpSpPr/>
            <p:nvPr/>
          </p:nvGrpSpPr>
          <p:grpSpPr>
            <a:xfrm>
              <a:off x="3707425" y="3306322"/>
              <a:ext cx="966951" cy="2108956"/>
              <a:chOff x="9616966" y="3945002"/>
              <a:chExt cx="966951" cy="2108956"/>
            </a:xfrm>
          </p:grpSpPr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69DE08AC-00FD-5C42-B5DC-473FDE106320}"/>
                  </a:ext>
                </a:extLst>
              </p:cNvPr>
              <p:cNvSpPr/>
              <p:nvPr/>
            </p:nvSpPr>
            <p:spPr>
              <a:xfrm>
                <a:off x="9616966" y="3945002"/>
                <a:ext cx="966951" cy="210895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  <p:sp>
            <p:nvSpPr>
              <p:cNvPr id="292" name="Rounded Rectangle 291">
                <a:extLst>
                  <a:ext uri="{FF2B5EF4-FFF2-40B4-BE49-F238E27FC236}">
                    <a16:creationId xmlns:a16="http://schemas.microsoft.com/office/drawing/2014/main" id="{89A8E914-A2FE-3B46-8505-EAD3BF6E5617}"/>
                  </a:ext>
                </a:extLst>
              </p:cNvPr>
              <p:cNvSpPr/>
              <p:nvPr/>
            </p:nvSpPr>
            <p:spPr>
              <a:xfrm>
                <a:off x="9753593" y="4052741"/>
                <a:ext cx="683994" cy="248969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Decision </a:t>
                </a: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Making</a:t>
                </a:r>
              </a:p>
            </p:txBody>
          </p:sp>
          <p:sp>
            <p:nvSpPr>
              <p:cNvPr id="293" name="Rounded Rectangle 292">
                <a:extLst>
                  <a:ext uri="{FF2B5EF4-FFF2-40B4-BE49-F238E27FC236}">
                    <a16:creationId xmlns:a16="http://schemas.microsoft.com/office/drawing/2014/main" id="{B034ED33-9932-F743-9409-4B90A5EB9EDC}"/>
                  </a:ext>
                </a:extLst>
              </p:cNvPr>
              <p:cNvSpPr/>
              <p:nvPr/>
            </p:nvSpPr>
            <p:spPr>
              <a:xfrm>
                <a:off x="9753593" y="4360316"/>
                <a:ext cx="683994" cy="24896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DAIDALUS</a:t>
                </a:r>
              </a:p>
            </p:txBody>
          </p:sp>
          <p:sp>
            <p:nvSpPr>
              <p:cNvPr id="294" name="Rounded Rectangle 293">
                <a:extLst>
                  <a:ext uri="{FF2B5EF4-FFF2-40B4-BE49-F238E27FC236}">
                    <a16:creationId xmlns:a16="http://schemas.microsoft.com/office/drawing/2014/main" id="{346C07FA-A1F2-434C-903E-07950ED9E306}"/>
                  </a:ext>
                </a:extLst>
              </p:cNvPr>
              <p:cNvSpPr/>
              <p:nvPr/>
            </p:nvSpPr>
            <p:spPr>
              <a:xfrm>
                <a:off x="9751002" y="5250912"/>
                <a:ext cx="683994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err="1">
                    <a:solidFill>
                      <a:schemeClr val="tx1"/>
                    </a:solidFill>
                  </a:rPr>
                  <a:t>PolyCARP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5" name="Rounded Rectangle 294">
                <a:extLst>
                  <a:ext uri="{FF2B5EF4-FFF2-40B4-BE49-F238E27FC236}">
                    <a16:creationId xmlns:a16="http://schemas.microsoft.com/office/drawing/2014/main" id="{8E7465BA-D757-4A44-8CA3-873B7BFD0DC8}"/>
                  </a:ext>
                </a:extLst>
              </p:cNvPr>
              <p:cNvSpPr/>
              <p:nvPr/>
            </p:nvSpPr>
            <p:spPr>
              <a:xfrm>
                <a:off x="9753593" y="4973433"/>
                <a:ext cx="675124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Planning</a:t>
                </a:r>
              </a:p>
              <a:p>
                <a:pPr algn="ctr"/>
                <a:endParaRPr lang="en-US" sz="1350" dirty="0"/>
              </a:p>
            </p:txBody>
          </p:sp>
          <p:sp>
            <p:nvSpPr>
              <p:cNvPr id="296" name="Rounded Rectangle 295">
                <a:extLst>
                  <a:ext uri="{FF2B5EF4-FFF2-40B4-BE49-F238E27FC236}">
                    <a16:creationId xmlns:a16="http://schemas.microsoft.com/office/drawing/2014/main" id="{EFC7EA21-12AD-7A4F-ACD1-8EF0F4DA577A}"/>
                  </a:ext>
                </a:extLst>
              </p:cNvPr>
              <p:cNvSpPr/>
              <p:nvPr/>
            </p:nvSpPr>
            <p:spPr>
              <a:xfrm>
                <a:off x="9753593" y="4667662"/>
                <a:ext cx="683994" cy="24896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Merging </a:t>
                </a:r>
              </a:p>
            </p:txBody>
          </p:sp>
          <p:sp>
            <p:nvSpPr>
              <p:cNvPr id="297" name="Rounded Rectangle 296">
                <a:extLst>
                  <a:ext uri="{FF2B5EF4-FFF2-40B4-BE49-F238E27FC236}">
                    <a16:creationId xmlns:a16="http://schemas.microsoft.com/office/drawing/2014/main" id="{FDF6FD9F-E44F-EB41-8728-F39616C1B3A5}"/>
                  </a:ext>
                </a:extLst>
              </p:cNvPr>
              <p:cNvSpPr/>
              <p:nvPr/>
            </p:nvSpPr>
            <p:spPr>
              <a:xfrm>
                <a:off x="9756184" y="5528391"/>
                <a:ext cx="678812" cy="43009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Aircraft simulator</a:t>
                </a:r>
              </a:p>
              <a:p>
                <a:pPr algn="ctr"/>
                <a:endParaRPr lang="en-US" sz="1350" dirty="0"/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C9952167-B5FA-3A47-8367-CACA9DAB9D54}"/>
                </a:ext>
              </a:extLst>
            </p:cNvPr>
            <p:cNvGrpSpPr/>
            <p:nvPr/>
          </p:nvGrpSpPr>
          <p:grpSpPr>
            <a:xfrm>
              <a:off x="4870290" y="3313852"/>
              <a:ext cx="966951" cy="2108956"/>
              <a:chOff x="9616966" y="3945002"/>
              <a:chExt cx="966951" cy="2108956"/>
            </a:xfrm>
          </p:grpSpPr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4767626-E9CD-7449-B913-28F075F04135}"/>
                  </a:ext>
                </a:extLst>
              </p:cNvPr>
              <p:cNvSpPr/>
              <p:nvPr/>
            </p:nvSpPr>
            <p:spPr>
              <a:xfrm>
                <a:off x="9616966" y="3945002"/>
                <a:ext cx="966951" cy="210895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  <p:sp>
            <p:nvSpPr>
              <p:cNvPr id="285" name="Rounded Rectangle 284">
                <a:extLst>
                  <a:ext uri="{FF2B5EF4-FFF2-40B4-BE49-F238E27FC236}">
                    <a16:creationId xmlns:a16="http://schemas.microsoft.com/office/drawing/2014/main" id="{CF2881DC-5C6D-F54C-9C39-CEC757C8BF3D}"/>
                  </a:ext>
                </a:extLst>
              </p:cNvPr>
              <p:cNvSpPr/>
              <p:nvPr/>
            </p:nvSpPr>
            <p:spPr>
              <a:xfrm>
                <a:off x="9753592" y="4052741"/>
                <a:ext cx="688799" cy="248969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Decision </a:t>
                </a: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Making</a:t>
                </a:r>
              </a:p>
            </p:txBody>
          </p:sp>
          <p:sp>
            <p:nvSpPr>
              <p:cNvPr id="286" name="Rounded Rectangle 285">
                <a:extLst>
                  <a:ext uri="{FF2B5EF4-FFF2-40B4-BE49-F238E27FC236}">
                    <a16:creationId xmlns:a16="http://schemas.microsoft.com/office/drawing/2014/main" id="{90C8CD5B-A259-3742-AE40-5E52376213A2}"/>
                  </a:ext>
                </a:extLst>
              </p:cNvPr>
              <p:cNvSpPr/>
              <p:nvPr/>
            </p:nvSpPr>
            <p:spPr>
              <a:xfrm>
                <a:off x="9753592" y="4360316"/>
                <a:ext cx="688799" cy="24896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DAIDALUS</a:t>
                </a:r>
              </a:p>
            </p:txBody>
          </p:sp>
          <p:sp>
            <p:nvSpPr>
              <p:cNvPr id="287" name="Rounded Rectangle 286">
                <a:extLst>
                  <a:ext uri="{FF2B5EF4-FFF2-40B4-BE49-F238E27FC236}">
                    <a16:creationId xmlns:a16="http://schemas.microsoft.com/office/drawing/2014/main" id="{1C60455B-E1C7-5249-AFB8-1FA8F46F9CF3}"/>
                  </a:ext>
                </a:extLst>
              </p:cNvPr>
              <p:cNvSpPr/>
              <p:nvPr/>
            </p:nvSpPr>
            <p:spPr>
              <a:xfrm>
                <a:off x="9751002" y="5250912"/>
                <a:ext cx="683994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err="1">
                    <a:solidFill>
                      <a:schemeClr val="tx1"/>
                    </a:solidFill>
                  </a:rPr>
                  <a:t>PolyCARP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8" name="Rounded Rectangle 287">
                <a:extLst>
                  <a:ext uri="{FF2B5EF4-FFF2-40B4-BE49-F238E27FC236}">
                    <a16:creationId xmlns:a16="http://schemas.microsoft.com/office/drawing/2014/main" id="{D3173A2F-63EB-314A-A832-D8DB1A8AC217}"/>
                  </a:ext>
                </a:extLst>
              </p:cNvPr>
              <p:cNvSpPr/>
              <p:nvPr/>
            </p:nvSpPr>
            <p:spPr>
              <a:xfrm>
                <a:off x="9753592" y="4973433"/>
                <a:ext cx="688799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Planning</a:t>
                </a:r>
              </a:p>
              <a:p>
                <a:pPr algn="ctr"/>
                <a:endParaRPr lang="en-US" sz="1350" dirty="0"/>
              </a:p>
            </p:txBody>
          </p:sp>
          <p:sp>
            <p:nvSpPr>
              <p:cNvPr id="289" name="Rounded Rectangle 288">
                <a:extLst>
                  <a:ext uri="{FF2B5EF4-FFF2-40B4-BE49-F238E27FC236}">
                    <a16:creationId xmlns:a16="http://schemas.microsoft.com/office/drawing/2014/main" id="{B0523176-28E3-2B46-B6F4-DC73EDD39FD9}"/>
                  </a:ext>
                </a:extLst>
              </p:cNvPr>
              <p:cNvSpPr/>
              <p:nvPr/>
            </p:nvSpPr>
            <p:spPr>
              <a:xfrm>
                <a:off x="9753592" y="4667662"/>
                <a:ext cx="688799" cy="24896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Merging </a:t>
                </a:r>
              </a:p>
            </p:txBody>
          </p:sp>
          <p:sp>
            <p:nvSpPr>
              <p:cNvPr id="290" name="Rounded Rectangle 289">
                <a:extLst>
                  <a:ext uri="{FF2B5EF4-FFF2-40B4-BE49-F238E27FC236}">
                    <a16:creationId xmlns:a16="http://schemas.microsoft.com/office/drawing/2014/main" id="{FECE9187-DA70-CC49-A016-9780CF9202FB}"/>
                  </a:ext>
                </a:extLst>
              </p:cNvPr>
              <p:cNvSpPr/>
              <p:nvPr/>
            </p:nvSpPr>
            <p:spPr>
              <a:xfrm>
                <a:off x="9756184" y="5528391"/>
                <a:ext cx="678812" cy="43009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Aircraft simulator</a:t>
                </a:r>
              </a:p>
              <a:p>
                <a:pPr algn="ctr"/>
                <a:endParaRPr lang="en-US" sz="1350" dirty="0"/>
              </a:p>
            </p:txBody>
          </p: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7646C586-24D2-9243-897F-AEC4B86FCB4A}"/>
                </a:ext>
              </a:extLst>
            </p:cNvPr>
            <p:cNvGrpSpPr/>
            <p:nvPr/>
          </p:nvGrpSpPr>
          <p:grpSpPr>
            <a:xfrm>
              <a:off x="6546690" y="3326552"/>
              <a:ext cx="966951" cy="2108956"/>
              <a:chOff x="9616966" y="3945002"/>
              <a:chExt cx="966951" cy="2108956"/>
            </a:xfrm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9F2246C8-586F-7B46-BCBA-4BE2149F4EB8}"/>
                  </a:ext>
                </a:extLst>
              </p:cNvPr>
              <p:cNvSpPr/>
              <p:nvPr/>
            </p:nvSpPr>
            <p:spPr>
              <a:xfrm>
                <a:off x="9616966" y="3945002"/>
                <a:ext cx="966951" cy="210895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  <p:sp>
            <p:nvSpPr>
              <p:cNvPr id="278" name="Rounded Rectangle 277">
                <a:extLst>
                  <a:ext uri="{FF2B5EF4-FFF2-40B4-BE49-F238E27FC236}">
                    <a16:creationId xmlns:a16="http://schemas.microsoft.com/office/drawing/2014/main" id="{4F2F45C4-6AED-9A43-9A45-9ACCBD3D8558}"/>
                  </a:ext>
                </a:extLst>
              </p:cNvPr>
              <p:cNvSpPr/>
              <p:nvPr/>
            </p:nvSpPr>
            <p:spPr>
              <a:xfrm>
                <a:off x="9753592" y="4052741"/>
                <a:ext cx="688799" cy="248969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Decision </a:t>
                </a: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Making</a:t>
                </a:r>
              </a:p>
            </p:txBody>
          </p:sp>
          <p:sp>
            <p:nvSpPr>
              <p:cNvPr id="279" name="Rounded Rectangle 278">
                <a:extLst>
                  <a:ext uri="{FF2B5EF4-FFF2-40B4-BE49-F238E27FC236}">
                    <a16:creationId xmlns:a16="http://schemas.microsoft.com/office/drawing/2014/main" id="{29C78DFC-72D8-DA4D-88FE-0422E7D1EA86}"/>
                  </a:ext>
                </a:extLst>
              </p:cNvPr>
              <p:cNvSpPr/>
              <p:nvPr/>
            </p:nvSpPr>
            <p:spPr>
              <a:xfrm>
                <a:off x="9753592" y="4360316"/>
                <a:ext cx="688799" cy="24896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DAIDALUS</a:t>
                </a:r>
              </a:p>
            </p:txBody>
          </p:sp>
          <p:sp>
            <p:nvSpPr>
              <p:cNvPr id="280" name="Rounded Rectangle 279">
                <a:extLst>
                  <a:ext uri="{FF2B5EF4-FFF2-40B4-BE49-F238E27FC236}">
                    <a16:creationId xmlns:a16="http://schemas.microsoft.com/office/drawing/2014/main" id="{C6ED6CCD-A734-E044-875E-E613AD44E969}"/>
                  </a:ext>
                </a:extLst>
              </p:cNvPr>
              <p:cNvSpPr/>
              <p:nvPr/>
            </p:nvSpPr>
            <p:spPr>
              <a:xfrm>
                <a:off x="9751002" y="5250912"/>
                <a:ext cx="683994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err="1">
                    <a:solidFill>
                      <a:schemeClr val="tx1"/>
                    </a:solidFill>
                  </a:rPr>
                  <a:t>PolyCARP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1" name="Rounded Rectangle 280">
                <a:extLst>
                  <a:ext uri="{FF2B5EF4-FFF2-40B4-BE49-F238E27FC236}">
                    <a16:creationId xmlns:a16="http://schemas.microsoft.com/office/drawing/2014/main" id="{5B31B902-29A0-8B42-9881-EAB3ECA62824}"/>
                  </a:ext>
                </a:extLst>
              </p:cNvPr>
              <p:cNvSpPr/>
              <p:nvPr/>
            </p:nvSpPr>
            <p:spPr>
              <a:xfrm>
                <a:off x="9753592" y="4973433"/>
                <a:ext cx="688799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Planning</a:t>
                </a:r>
              </a:p>
              <a:p>
                <a:pPr algn="ctr"/>
                <a:endParaRPr lang="en-US" sz="1350" dirty="0"/>
              </a:p>
            </p:txBody>
          </p:sp>
          <p:sp>
            <p:nvSpPr>
              <p:cNvPr id="282" name="Rounded Rectangle 281">
                <a:extLst>
                  <a:ext uri="{FF2B5EF4-FFF2-40B4-BE49-F238E27FC236}">
                    <a16:creationId xmlns:a16="http://schemas.microsoft.com/office/drawing/2014/main" id="{140A60B5-A697-5D40-8E29-B51C6A56768A}"/>
                  </a:ext>
                </a:extLst>
              </p:cNvPr>
              <p:cNvSpPr/>
              <p:nvPr/>
            </p:nvSpPr>
            <p:spPr>
              <a:xfrm>
                <a:off x="9753592" y="4667662"/>
                <a:ext cx="688799" cy="24896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Merging </a:t>
                </a:r>
              </a:p>
            </p:txBody>
          </p:sp>
          <p:sp>
            <p:nvSpPr>
              <p:cNvPr id="283" name="Rounded Rectangle 282">
                <a:extLst>
                  <a:ext uri="{FF2B5EF4-FFF2-40B4-BE49-F238E27FC236}">
                    <a16:creationId xmlns:a16="http://schemas.microsoft.com/office/drawing/2014/main" id="{4810B0CD-24AC-1F4B-BAFB-D37DC7B85B5E}"/>
                  </a:ext>
                </a:extLst>
              </p:cNvPr>
              <p:cNvSpPr/>
              <p:nvPr/>
            </p:nvSpPr>
            <p:spPr>
              <a:xfrm>
                <a:off x="9756184" y="5528391"/>
                <a:ext cx="678812" cy="43009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Aircraft simulator</a:t>
                </a:r>
              </a:p>
              <a:p>
                <a:pPr algn="ctr"/>
                <a:endParaRPr lang="en-US" sz="1350" dirty="0"/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2FC9D3F1-24D5-6F46-947F-C1F704557A60}"/>
                </a:ext>
              </a:extLst>
            </p:cNvPr>
            <p:cNvGrpSpPr/>
            <p:nvPr/>
          </p:nvGrpSpPr>
          <p:grpSpPr>
            <a:xfrm>
              <a:off x="5960339" y="4416569"/>
              <a:ext cx="516128" cy="109728"/>
              <a:chOff x="7594600" y="2691997"/>
              <a:chExt cx="516128" cy="109728"/>
            </a:xfrm>
          </p:grpSpPr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4AB05D53-02B4-0F47-AD5F-ABE6DF1A1862}"/>
                  </a:ext>
                </a:extLst>
              </p:cNvPr>
              <p:cNvSpPr/>
              <p:nvPr/>
            </p:nvSpPr>
            <p:spPr>
              <a:xfrm>
                <a:off x="7594600" y="2691997"/>
                <a:ext cx="109728" cy="109728"/>
              </a:xfrm>
              <a:prstGeom prst="ellipse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27B0A70C-4934-884A-8C4B-AC076D944ADE}"/>
                  </a:ext>
                </a:extLst>
              </p:cNvPr>
              <p:cNvSpPr/>
              <p:nvPr/>
            </p:nvSpPr>
            <p:spPr>
              <a:xfrm>
                <a:off x="7767041" y="2691997"/>
                <a:ext cx="109728" cy="109728"/>
              </a:xfrm>
              <a:prstGeom prst="ellipse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F94F5F57-4DCA-3846-BDB5-55C3763F3131}"/>
                  </a:ext>
                </a:extLst>
              </p:cNvPr>
              <p:cNvSpPr/>
              <p:nvPr/>
            </p:nvSpPr>
            <p:spPr>
              <a:xfrm>
                <a:off x="8001000" y="2691997"/>
                <a:ext cx="109728" cy="109728"/>
              </a:xfrm>
              <a:prstGeom prst="ellipse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13504E6B-9E0A-1D42-B510-08D5EB811A94}"/>
                </a:ext>
              </a:extLst>
            </p:cNvPr>
            <p:cNvSpPr/>
            <p:nvPr/>
          </p:nvSpPr>
          <p:spPr>
            <a:xfrm>
              <a:off x="6548697" y="2959001"/>
              <a:ext cx="1107081" cy="311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Aircraft Bn</a:t>
              </a: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B3448778-68B2-D747-B8C4-3D3EB9577028}"/>
                </a:ext>
              </a:extLst>
            </p:cNvPr>
            <p:cNvSpPr/>
            <p:nvPr/>
          </p:nvSpPr>
          <p:spPr>
            <a:xfrm>
              <a:off x="2415931" y="2971879"/>
              <a:ext cx="1110098" cy="311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Aircraft A1</a:t>
              </a: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2557B679-7BC0-8342-AF8B-A1118FCAF339}"/>
                </a:ext>
              </a:extLst>
            </p:cNvPr>
            <p:cNvSpPr/>
            <p:nvPr/>
          </p:nvSpPr>
          <p:spPr>
            <a:xfrm>
              <a:off x="3688687" y="2959001"/>
              <a:ext cx="1110098" cy="311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Aircraft A2</a:t>
              </a: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919F6D76-310F-644B-8FDA-B1E2D40D44CB}"/>
                </a:ext>
              </a:extLst>
            </p:cNvPr>
            <p:cNvSpPr/>
            <p:nvPr/>
          </p:nvSpPr>
          <p:spPr>
            <a:xfrm>
              <a:off x="4870290" y="2959001"/>
              <a:ext cx="1110098" cy="311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Aircraft A3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1081987-7DE9-DC45-AEDD-5BC6464F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Parallelization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54CFFD-B197-3046-86BD-B452F7DF7A1C}"/>
              </a:ext>
            </a:extLst>
          </p:cNvPr>
          <p:cNvSpPr txBox="1"/>
          <p:nvPr/>
        </p:nvSpPr>
        <p:spPr>
          <a:xfrm>
            <a:off x="7994658" y="6258312"/>
            <a:ext cx="1297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Computer 3</a:t>
            </a:r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F1D215C4-35F2-8049-8174-B34B6900051C}"/>
              </a:ext>
            </a:extLst>
          </p:cNvPr>
          <p:cNvGrpSpPr/>
          <p:nvPr/>
        </p:nvGrpSpPr>
        <p:grpSpPr>
          <a:xfrm>
            <a:off x="522622" y="1687441"/>
            <a:ext cx="5823045" cy="4227124"/>
            <a:chOff x="2290756" y="2959000"/>
            <a:chExt cx="5476885" cy="3562856"/>
          </a:xfrm>
        </p:grpSpPr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494B6EBB-36B9-4043-87D2-8EAD4AB98E88}"/>
                </a:ext>
              </a:extLst>
            </p:cNvPr>
            <p:cNvSpPr/>
            <p:nvPr/>
          </p:nvSpPr>
          <p:spPr>
            <a:xfrm>
              <a:off x="2290756" y="2959000"/>
              <a:ext cx="5476885" cy="35628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C27CB538-2D50-884D-A4F6-F73F677426F6}"/>
                </a:ext>
              </a:extLst>
            </p:cNvPr>
            <p:cNvSpPr/>
            <p:nvPr/>
          </p:nvSpPr>
          <p:spPr>
            <a:xfrm>
              <a:off x="2457682" y="5674623"/>
              <a:ext cx="5143034" cy="46921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Python Simulation Environment</a:t>
              </a:r>
            </a:p>
          </p:txBody>
        </p:sp>
        <p:sp>
          <p:nvSpPr>
            <p:cNvPr id="209" name="Up-Down Arrow 12">
              <a:extLst>
                <a:ext uri="{FF2B5EF4-FFF2-40B4-BE49-F238E27FC236}">
                  <a16:creationId xmlns:a16="http://schemas.microsoft.com/office/drawing/2014/main" id="{E55C1C72-B16D-1941-BDC0-644F9D387255}"/>
                </a:ext>
              </a:extLst>
            </p:cNvPr>
            <p:cNvSpPr/>
            <p:nvPr/>
          </p:nvSpPr>
          <p:spPr>
            <a:xfrm>
              <a:off x="2861897" y="5405662"/>
              <a:ext cx="195413" cy="364146"/>
            </a:xfrm>
            <a:prstGeom prst="upDown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716C89DD-8632-4E4A-BFF8-B42719594F52}"/>
                </a:ext>
              </a:extLst>
            </p:cNvPr>
            <p:cNvGrpSpPr/>
            <p:nvPr/>
          </p:nvGrpSpPr>
          <p:grpSpPr>
            <a:xfrm>
              <a:off x="2479163" y="3296000"/>
              <a:ext cx="966951" cy="2108956"/>
              <a:chOff x="9616966" y="3945002"/>
              <a:chExt cx="966951" cy="2108956"/>
            </a:xfrm>
          </p:grpSpPr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F4E07F2B-72C4-B54B-814F-5664EA51D41F}"/>
                  </a:ext>
                </a:extLst>
              </p:cNvPr>
              <p:cNvSpPr/>
              <p:nvPr/>
            </p:nvSpPr>
            <p:spPr>
              <a:xfrm>
                <a:off x="9616966" y="3945002"/>
                <a:ext cx="966951" cy="210895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C7D5B620-24E1-3E45-99F4-3135F4C27BAA}"/>
                  </a:ext>
                </a:extLst>
              </p:cNvPr>
              <p:cNvSpPr/>
              <p:nvPr/>
            </p:nvSpPr>
            <p:spPr>
              <a:xfrm>
                <a:off x="9753593" y="4052741"/>
                <a:ext cx="683994" cy="248969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Decision </a:t>
                </a: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Making</a:t>
                </a:r>
              </a:p>
            </p:txBody>
          </p:sp>
          <p:sp>
            <p:nvSpPr>
              <p:cNvPr id="248" name="Rounded Rectangle 247">
                <a:extLst>
                  <a:ext uri="{FF2B5EF4-FFF2-40B4-BE49-F238E27FC236}">
                    <a16:creationId xmlns:a16="http://schemas.microsoft.com/office/drawing/2014/main" id="{E1804187-CE2B-204A-B206-DF35E81E8B08}"/>
                  </a:ext>
                </a:extLst>
              </p:cNvPr>
              <p:cNvSpPr/>
              <p:nvPr/>
            </p:nvSpPr>
            <p:spPr>
              <a:xfrm>
                <a:off x="9753593" y="4360316"/>
                <a:ext cx="683994" cy="24896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DAIDALUS</a:t>
                </a:r>
              </a:p>
            </p:txBody>
          </p:sp>
          <p:sp>
            <p:nvSpPr>
              <p:cNvPr id="249" name="Rounded Rectangle 248">
                <a:extLst>
                  <a:ext uri="{FF2B5EF4-FFF2-40B4-BE49-F238E27FC236}">
                    <a16:creationId xmlns:a16="http://schemas.microsoft.com/office/drawing/2014/main" id="{4E712773-5872-7E4D-B355-81D79F54B01F}"/>
                  </a:ext>
                </a:extLst>
              </p:cNvPr>
              <p:cNvSpPr/>
              <p:nvPr/>
            </p:nvSpPr>
            <p:spPr>
              <a:xfrm>
                <a:off x="9751002" y="5250912"/>
                <a:ext cx="683994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err="1">
                    <a:solidFill>
                      <a:schemeClr val="tx1"/>
                    </a:solidFill>
                  </a:rPr>
                  <a:t>PolyCARP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0" name="Rounded Rectangle 249">
                <a:extLst>
                  <a:ext uri="{FF2B5EF4-FFF2-40B4-BE49-F238E27FC236}">
                    <a16:creationId xmlns:a16="http://schemas.microsoft.com/office/drawing/2014/main" id="{60788547-F798-E043-9E8C-2E1D66D53850}"/>
                  </a:ext>
                </a:extLst>
              </p:cNvPr>
              <p:cNvSpPr/>
              <p:nvPr/>
            </p:nvSpPr>
            <p:spPr>
              <a:xfrm>
                <a:off x="9751001" y="4973433"/>
                <a:ext cx="677715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Planning</a:t>
                </a:r>
              </a:p>
              <a:p>
                <a:pPr algn="ctr"/>
                <a:endParaRPr lang="en-US" sz="1350" dirty="0"/>
              </a:p>
            </p:txBody>
          </p:sp>
          <p:sp>
            <p:nvSpPr>
              <p:cNvPr id="251" name="Rounded Rectangle 250">
                <a:extLst>
                  <a:ext uri="{FF2B5EF4-FFF2-40B4-BE49-F238E27FC236}">
                    <a16:creationId xmlns:a16="http://schemas.microsoft.com/office/drawing/2014/main" id="{22C300D1-EC45-7749-9212-113A1A21B3E0}"/>
                  </a:ext>
                </a:extLst>
              </p:cNvPr>
              <p:cNvSpPr/>
              <p:nvPr/>
            </p:nvSpPr>
            <p:spPr>
              <a:xfrm>
                <a:off x="9753593" y="4667662"/>
                <a:ext cx="683994" cy="24896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Merging </a:t>
                </a:r>
              </a:p>
            </p:txBody>
          </p:sp>
          <p:sp>
            <p:nvSpPr>
              <p:cNvPr id="252" name="Rounded Rectangle 251">
                <a:extLst>
                  <a:ext uri="{FF2B5EF4-FFF2-40B4-BE49-F238E27FC236}">
                    <a16:creationId xmlns:a16="http://schemas.microsoft.com/office/drawing/2014/main" id="{0D92F17E-3899-C141-85DE-C72B7F2771FB}"/>
                  </a:ext>
                </a:extLst>
              </p:cNvPr>
              <p:cNvSpPr/>
              <p:nvPr/>
            </p:nvSpPr>
            <p:spPr>
              <a:xfrm>
                <a:off x="9756184" y="5528391"/>
                <a:ext cx="678812" cy="43009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Aircraft simulator</a:t>
                </a:r>
              </a:p>
              <a:p>
                <a:pPr algn="ctr"/>
                <a:endParaRPr lang="en-US" sz="1350" dirty="0"/>
              </a:p>
            </p:txBody>
          </p:sp>
        </p:grpSp>
        <p:sp>
          <p:nvSpPr>
            <p:cNvPr id="211" name="Up-Down Arrow 12">
              <a:extLst>
                <a:ext uri="{FF2B5EF4-FFF2-40B4-BE49-F238E27FC236}">
                  <a16:creationId xmlns:a16="http://schemas.microsoft.com/office/drawing/2014/main" id="{7208C678-482E-6240-803E-42EA9E0CF6F3}"/>
                </a:ext>
              </a:extLst>
            </p:cNvPr>
            <p:cNvSpPr/>
            <p:nvPr/>
          </p:nvSpPr>
          <p:spPr>
            <a:xfrm>
              <a:off x="4116991" y="5405662"/>
              <a:ext cx="195413" cy="364146"/>
            </a:xfrm>
            <a:prstGeom prst="upDown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2" name="Up-Down Arrow 12">
              <a:extLst>
                <a:ext uri="{FF2B5EF4-FFF2-40B4-BE49-F238E27FC236}">
                  <a16:creationId xmlns:a16="http://schemas.microsoft.com/office/drawing/2014/main" id="{84E93E79-347A-334A-A91F-7D71642F611B}"/>
                </a:ext>
              </a:extLst>
            </p:cNvPr>
            <p:cNvSpPr/>
            <p:nvPr/>
          </p:nvSpPr>
          <p:spPr>
            <a:xfrm>
              <a:off x="5251207" y="5405662"/>
              <a:ext cx="195413" cy="364146"/>
            </a:xfrm>
            <a:prstGeom prst="upDown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3" name="Up-Down Arrow 12">
              <a:extLst>
                <a:ext uri="{FF2B5EF4-FFF2-40B4-BE49-F238E27FC236}">
                  <a16:creationId xmlns:a16="http://schemas.microsoft.com/office/drawing/2014/main" id="{AAFF66AE-ACE4-ED4C-8C12-CA9C6DCCC889}"/>
                </a:ext>
              </a:extLst>
            </p:cNvPr>
            <p:cNvSpPr/>
            <p:nvPr/>
          </p:nvSpPr>
          <p:spPr>
            <a:xfrm>
              <a:off x="6947948" y="5405662"/>
              <a:ext cx="195413" cy="364146"/>
            </a:xfrm>
            <a:prstGeom prst="upDown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321937DE-9448-434C-BA75-2E666625E9D8}"/>
                </a:ext>
              </a:extLst>
            </p:cNvPr>
            <p:cNvGrpSpPr/>
            <p:nvPr/>
          </p:nvGrpSpPr>
          <p:grpSpPr>
            <a:xfrm>
              <a:off x="3707425" y="3306322"/>
              <a:ext cx="966951" cy="2108956"/>
              <a:chOff x="9616966" y="3945002"/>
              <a:chExt cx="966951" cy="2108956"/>
            </a:xfrm>
          </p:grpSpPr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565C5BD2-2559-2349-9782-1033D5A3DAE8}"/>
                  </a:ext>
                </a:extLst>
              </p:cNvPr>
              <p:cNvSpPr/>
              <p:nvPr/>
            </p:nvSpPr>
            <p:spPr>
              <a:xfrm>
                <a:off x="9616966" y="3945002"/>
                <a:ext cx="966951" cy="210895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  <p:sp>
            <p:nvSpPr>
              <p:cNvPr id="240" name="Rounded Rectangle 239">
                <a:extLst>
                  <a:ext uri="{FF2B5EF4-FFF2-40B4-BE49-F238E27FC236}">
                    <a16:creationId xmlns:a16="http://schemas.microsoft.com/office/drawing/2014/main" id="{3FEE1C74-911A-2D44-8CF2-1848E0CBECA6}"/>
                  </a:ext>
                </a:extLst>
              </p:cNvPr>
              <p:cNvSpPr/>
              <p:nvPr/>
            </p:nvSpPr>
            <p:spPr>
              <a:xfrm>
                <a:off x="9753593" y="4052741"/>
                <a:ext cx="683994" cy="248969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Decision </a:t>
                </a: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Making</a:t>
                </a:r>
              </a:p>
            </p:txBody>
          </p:sp>
          <p:sp>
            <p:nvSpPr>
              <p:cNvPr id="241" name="Rounded Rectangle 240">
                <a:extLst>
                  <a:ext uri="{FF2B5EF4-FFF2-40B4-BE49-F238E27FC236}">
                    <a16:creationId xmlns:a16="http://schemas.microsoft.com/office/drawing/2014/main" id="{F28E8FD7-3B6E-9E4D-B009-79516ECF87E6}"/>
                  </a:ext>
                </a:extLst>
              </p:cNvPr>
              <p:cNvSpPr/>
              <p:nvPr/>
            </p:nvSpPr>
            <p:spPr>
              <a:xfrm>
                <a:off x="9753593" y="4360316"/>
                <a:ext cx="683994" cy="24896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DAIDALUS</a:t>
                </a:r>
              </a:p>
            </p:txBody>
          </p:sp>
          <p:sp>
            <p:nvSpPr>
              <p:cNvPr id="242" name="Rounded Rectangle 241">
                <a:extLst>
                  <a:ext uri="{FF2B5EF4-FFF2-40B4-BE49-F238E27FC236}">
                    <a16:creationId xmlns:a16="http://schemas.microsoft.com/office/drawing/2014/main" id="{66D8F23A-6C90-2F48-A6A0-4384C373A441}"/>
                  </a:ext>
                </a:extLst>
              </p:cNvPr>
              <p:cNvSpPr/>
              <p:nvPr/>
            </p:nvSpPr>
            <p:spPr>
              <a:xfrm>
                <a:off x="9751002" y="5250912"/>
                <a:ext cx="683994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err="1">
                    <a:solidFill>
                      <a:schemeClr val="tx1"/>
                    </a:solidFill>
                  </a:rPr>
                  <a:t>PolyCARP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3" name="Rounded Rectangle 242">
                <a:extLst>
                  <a:ext uri="{FF2B5EF4-FFF2-40B4-BE49-F238E27FC236}">
                    <a16:creationId xmlns:a16="http://schemas.microsoft.com/office/drawing/2014/main" id="{C7C564B2-254A-7F40-AC04-A37F5C4689E8}"/>
                  </a:ext>
                </a:extLst>
              </p:cNvPr>
              <p:cNvSpPr/>
              <p:nvPr/>
            </p:nvSpPr>
            <p:spPr>
              <a:xfrm>
                <a:off x="9753593" y="4973433"/>
                <a:ext cx="675124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Planning</a:t>
                </a:r>
              </a:p>
              <a:p>
                <a:pPr algn="ctr"/>
                <a:endParaRPr lang="en-US" sz="1350" dirty="0"/>
              </a:p>
            </p:txBody>
          </p: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254E2305-16C5-9847-B0C5-8B9FBF0716DA}"/>
                  </a:ext>
                </a:extLst>
              </p:cNvPr>
              <p:cNvSpPr/>
              <p:nvPr/>
            </p:nvSpPr>
            <p:spPr>
              <a:xfrm>
                <a:off x="9753593" y="4667662"/>
                <a:ext cx="683994" cy="24896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Merging </a:t>
                </a:r>
              </a:p>
            </p:txBody>
          </p:sp>
          <p:sp>
            <p:nvSpPr>
              <p:cNvPr id="245" name="Rounded Rectangle 244">
                <a:extLst>
                  <a:ext uri="{FF2B5EF4-FFF2-40B4-BE49-F238E27FC236}">
                    <a16:creationId xmlns:a16="http://schemas.microsoft.com/office/drawing/2014/main" id="{CCAA6B40-5579-A340-B579-3F38FB7F4FC0}"/>
                  </a:ext>
                </a:extLst>
              </p:cNvPr>
              <p:cNvSpPr/>
              <p:nvPr/>
            </p:nvSpPr>
            <p:spPr>
              <a:xfrm>
                <a:off x="9756184" y="5528391"/>
                <a:ext cx="678812" cy="43009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Aircraft simulator</a:t>
                </a:r>
              </a:p>
              <a:p>
                <a:pPr algn="ctr"/>
                <a:endParaRPr lang="en-US" sz="1350" dirty="0"/>
              </a:p>
            </p:txBody>
          </p: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A9BD754E-8750-A742-BB73-5B0F43DC9B95}"/>
                </a:ext>
              </a:extLst>
            </p:cNvPr>
            <p:cNvGrpSpPr/>
            <p:nvPr/>
          </p:nvGrpSpPr>
          <p:grpSpPr>
            <a:xfrm>
              <a:off x="4870290" y="3313852"/>
              <a:ext cx="966951" cy="2108956"/>
              <a:chOff x="9616966" y="3945002"/>
              <a:chExt cx="966951" cy="2108956"/>
            </a:xfrm>
          </p:grpSpPr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DF9E1D09-0E3F-7449-8140-12F0B7BE4C70}"/>
                  </a:ext>
                </a:extLst>
              </p:cNvPr>
              <p:cNvSpPr/>
              <p:nvPr/>
            </p:nvSpPr>
            <p:spPr>
              <a:xfrm>
                <a:off x="9616966" y="3945002"/>
                <a:ext cx="966951" cy="210895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  <p:sp>
            <p:nvSpPr>
              <p:cNvPr id="233" name="Rounded Rectangle 232">
                <a:extLst>
                  <a:ext uri="{FF2B5EF4-FFF2-40B4-BE49-F238E27FC236}">
                    <a16:creationId xmlns:a16="http://schemas.microsoft.com/office/drawing/2014/main" id="{DF4C412C-9A2B-7A43-8168-36E665B1B9F5}"/>
                  </a:ext>
                </a:extLst>
              </p:cNvPr>
              <p:cNvSpPr/>
              <p:nvPr/>
            </p:nvSpPr>
            <p:spPr>
              <a:xfrm>
                <a:off x="9753592" y="4052741"/>
                <a:ext cx="688799" cy="248969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Decision </a:t>
                </a: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Making</a:t>
                </a:r>
              </a:p>
            </p:txBody>
          </p:sp>
          <p:sp>
            <p:nvSpPr>
              <p:cNvPr id="234" name="Rounded Rectangle 233">
                <a:extLst>
                  <a:ext uri="{FF2B5EF4-FFF2-40B4-BE49-F238E27FC236}">
                    <a16:creationId xmlns:a16="http://schemas.microsoft.com/office/drawing/2014/main" id="{A81E9918-F3DB-2242-A825-3A12D7E9604A}"/>
                  </a:ext>
                </a:extLst>
              </p:cNvPr>
              <p:cNvSpPr/>
              <p:nvPr/>
            </p:nvSpPr>
            <p:spPr>
              <a:xfrm>
                <a:off x="9753592" y="4360316"/>
                <a:ext cx="688799" cy="24896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DAIDALUS</a:t>
                </a:r>
              </a:p>
            </p:txBody>
          </p:sp>
          <p:sp>
            <p:nvSpPr>
              <p:cNvPr id="235" name="Rounded Rectangle 234">
                <a:extLst>
                  <a:ext uri="{FF2B5EF4-FFF2-40B4-BE49-F238E27FC236}">
                    <a16:creationId xmlns:a16="http://schemas.microsoft.com/office/drawing/2014/main" id="{A7A296E6-93E1-094B-9068-78923B2983BF}"/>
                  </a:ext>
                </a:extLst>
              </p:cNvPr>
              <p:cNvSpPr/>
              <p:nvPr/>
            </p:nvSpPr>
            <p:spPr>
              <a:xfrm>
                <a:off x="9751002" y="5250912"/>
                <a:ext cx="683994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err="1">
                    <a:solidFill>
                      <a:schemeClr val="tx1"/>
                    </a:solidFill>
                  </a:rPr>
                  <a:t>PolyCARP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6" name="Rounded Rectangle 235">
                <a:extLst>
                  <a:ext uri="{FF2B5EF4-FFF2-40B4-BE49-F238E27FC236}">
                    <a16:creationId xmlns:a16="http://schemas.microsoft.com/office/drawing/2014/main" id="{A0FD599C-0366-4D4C-9BE6-81F7AC2E6D9F}"/>
                  </a:ext>
                </a:extLst>
              </p:cNvPr>
              <p:cNvSpPr/>
              <p:nvPr/>
            </p:nvSpPr>
            <p:spPr>
              <a:xfrm>
                <a:off x="9753592" y="4973433"/>
                <a:ext cx="688799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Planning</a:t>
                </a:r>
              </a:p>
              <a:p>
                <a:pPr algn="ctr"/>
                <a:endParaRPr lang="en-US" sz="1350" dirty="0"/>
              </a:p>
            </p:txBody>
          </p:sp>
          <p:sp>
            <p:nvSpPr>
              <p:cNvPr id="237" name="Rounded Rectangle 236">
                <a:extLst>
                  <a:ext uri="{FF2B5EF4-FFF2-40B4-BE49-F238E27FC236}">
                    <a16:creationId xmlns:a16="http://schemas.microsoft.com/office/drawing/2014/main" id="{A3238337-FD0A-834C-AE2A-915BC6B8E7C4}"/>
                  </a:ext>
                </a:extLst>
              </p:cNvPr>
              <p:cNvSpPr/>
              <p:nvPr/>
            </p:nvSpPr>
            <p:spPr>
              <a:xfrm>
                <a:off x="9753592" y="4667662"/>
                <a:ext cx="688799" cy="24896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Merging </a:t>
                </a:r>
              </a:p>
            </p:txBody>
          </p:sp>
          <p:sp>
            <p:nvSpPr>
              <p:cNvPr id="238" name="Rounded Rectangle 237">
                <a:extLst>
                  <a:ext uri="{FF2B5EF4-FFF2-40B4-BE49-F238E27FC236}">
                    <a16:creationId xmlns:a16="http://schemas.microsoft.com/office/drawing/2014/main" id="{6A51FDA8-94F0-AE45-AE29-47654CA16B8B}"/>
                  </a:ext>
                </a:extLst>
              </p:cNvPr>
              <p:cNvSpPr/>
              <p:nvPr/>
            </p:nvSpPr>
            <p:spPr>
              <a:xfrm>
                <a:off x="9756184" y="5528391"/>
                <a:ext cx="678812" cy="43009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Aircraft simulator</a:t>
                </a:r>
              </a:p>
              <a:p>
                <a:pPr algn="ctr"/>
                <a:endParaRPr lang="en-US" sz="1350" dirty="0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029CF5D4-DD0F-F44A-B17C-A70D2166E955}"/>
                </a:ext>
              </a:extLst>
            </p:cNvPr>
            <p:cNvGrpSpPr/>
            <p:nvPr/>
          </p:nvGrpSpPr>
          <p:grpSpPr>
            <a:xfrm>
              <a:off x="6546690" y="3326552"/>
              <a:ext cx="966951" cy="2108956"/>
              <a:chOff x="9616966" y="3945002"/>
              <a:chExt cx="966951" cy="2108956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259BF0F4-2880-C24F-B3B2-EC076FB94B78}"/>
                  </a:ext>
                </a:extLst>
              </p:cNvPr>
              <p:cNvSpPr/>
              <p:nvPr/>
            </p:nvSpPr>
            <p:spPr>
              <a:xfrm>
                <a:off x="9616966" y="3945002"/>
                <a:ext cx="966951" cy="210895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  <p:sp>
            <p:nvSpPr>
              <p:cNvPr id="226" name="Rounded Rectangle 225">
                <a:extLst>
                  <a:ext uri="{FF2B5EF4-FFF2-40B4-BE49-F238E27FC236}">
                    <a16:creationId xmlns:a16="http://schemas.microsoft.com/office/drawing/2014/main" id="{9990D6D8-DFAA-054C-948D-0A0F8FD39986}"/>
                  </a:ext>
                </a:extLst>
              </p:cNvPr>
              <p:cNvSpPr/>
              <p:nvPr/>
            </p:nvSpPr>
            <p:spPr>
              <a:xfrm>
                <a:off x="9753592" y="4052741"/>
                <a:ext cx="688799" cy="248969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Decision </a:t>
                </a: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Making</a:t>
                </a:r>
              </a:p>
            </p:txBody>
          </p:sp>
          <p:sp>
            <p:nvSpPr>
              <p:cNvPr id="227" name="Rounded Rectangle 226">
                <a:extLst>
                  <a:ext uri="{FF2B5EF4-FFF2-40B4-BE49-F238E27FC236}">
                    <a16:creationId xmlns:a16="http://schemas.microsoft.com/office/drawing/2014/main" id="{F84A8A46-2589-A74E-B212-7D0BD04F25BD}"/>
                  </a:ext>
                </a:extLst>
              </p:cNvPr>
              <p:cNvSpPr/>
              <p:nvPr/>
            </p:nvSpPr>
            <p:spPr>
              <a:xfrm>
                <a:off x="9753592" y="4360316"/>
                <a:ext cx="688799" cy="24896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DAIDALUS</a:t>
                </a:r>
              </a:p>
            </p:txBody>
          </p:sp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149CF9DB-A852-7544-BE7F-80A633E80FCD}"/>
                  </a:ext>
                </a:extLst>
              </p:cNvPr>
              <p:cNvSpPr/>
              <p:nvPr/>
            </p:nvSpPr>
            <p:spPr>
              <a:xfrm>
                <a:off x="9751002" y="5250912"/>
                <a:ext cx="683994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err="1">
                    <a:solidFill>
                      <a:schemeClr val="tx1"/>
                    </a:solidFill>
                  </a:rPr>
                  <a:t>PolyCARP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9" name="Rounded Rectangle 228">
                <a:extLst>
                  <a:ext uri="{FF2B5EF4-FFF2-40B4-BE49-F238E27FC236}">
                    <a16:creationId xmlns:a16="http://schemas.microsoft.com/office/drawing/2014/main" id="{88D68318-3CF2-D746-B1CA-3F5A20C176F0}"/>
                  </a:ext>
                </a:extLst>
              </p:cNvPr>
              <p:cNvSpPr/>
              <p:nvPr/>
            </p:nvSpPr>
            <p:spPr>
              <a:xfrm>
                <a:off x="9753592" y="4973433"/>
                <a:ext cx="688799" cy="20928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Planning</a:t>
                </a:r>
              </a:p>
              <a:p>
                <a:pPr algn="ctr"/>
                <a:endParaRPr lang="en-US" sz="1350" dirty="0"/>
              </a:p>
            </p:txBody>
          </p:sp>
          <p:sp>
            <p:nvSpPr>
              <p:cNvPr id="230" name="Rounded Rectangle 229">
                <a:extLst>
                  <a:ext uri="{FF2B5EF4-FFF2-40B4-BE49-F238E27FC236}">
                    <a16:creationId xmlns:a16="http://schemas.microsoft.com/office/drawing/2014/main" id="{4EC08157-E91C-6D43-9835-9184A4494974}"/>
                  </a:ext>
                </a:extLst>
              </p:cNvPr>
              <p:cNvSpPr/>
              <p:nvPr/>
            </p:nvSpPr>
            <p:spPr>
              <a:xfrm>
                <a:off x="9753592" y="4667662"/>
                <a:ext cx="688799" cy="24896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Merging </a:t>
                </a:r>
              </a:p>
            </p:txBody>
          </p:sp>
          <p:sp>
            <p:nvSpPr>
              <p:cNvPr id="231" name="Rounded Rectangle 230">
                <a:extLst>
                  <a:ext uri="{FF2B5EF4-FFF2-40B4-BE49-F238E27FC236}">
                    <a16:creationId xmlns:a16="http://schemas.microsoft.com/office/drawing/2014/main" id="{F1DEC167-005E-4849-801A-5154BFD0DAD7}"/>
                  </a:ext>
                </a:extLst>
              </p:cNvPr>
              <p:cNvSpPr/>
              <p:nvPr/>
            </p:nvSpPr>
            <p:spPr>
              <a:xfrm>
                <a:off x="9756184" y="5528391"/>
                <a:ext cx="678812" cy="43009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</a:rPr>
                  <a:t>Aircraft simulator</a:t>
                </a:r>
              </a:p>
              <a:p>
                <a:pPr algn="ctr"/>
                <a:endParaRPr lang="en-US" sz="1350" dirty="0"/>
              </a:p>
            </p:txBody>
          </p: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39D2252A-F327-6041-9BB0-610965A42DA6}"/>
                </a:ext>
              </a:extLst>
            </p:cNvPr>
            <p:cNvGrpSpPr/>
            <p:nvPr/>
          </p:nvGrpSpPr>
          <p:grpSpPr>
            <a:xfrm>
              <a:off x="5960339" y="4416569"/>
              <a:ext cx="516128" cy="109728"/>
              <a:chOff x="7594600" y="2691997"/>
              <a:chExt cx="516128" cy="109728"/>
            </a:xfrm>
          </p:grpSpPr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3A42F2DF-C697-D44B-8F52-5C15B53CDAF5}"/>
                  </a:ext>
                </a:extLst>
              </p:cNvPr>
              <p:cNvSpPr/>
              <p:nvPr/>
            </p:nvSpPr>
            <p:spPr>
              <a:xfrm>
                <a:off x="7594600" y="2691997"/>
                <a:ext cx="109728" cy="109728"/>
              </a:xfrm>
              <a:prstGeom prst="ellipse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506F1D4D-DB6D-FC4C-BB73-E5EEF5E4B876}"/>
                  </a:ext>
                </a:extLst>
              </p:cNvPr>
              <p:cNvSpPr/>
              <p:nvPr/>
            </p:nvSpPr>
            <p:spPr>
              <a:xfrm>
                <a:off x="7767041" y="2691997"/>
                <a:ext cx="109728" cy="109728"/>
              </a:xfrm>
              <a:prstGeom prst="ellipse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AFD83A8B-CFDA-B140-995E-D6270935F806}"/>
                  </a:ext>
                </a:extLst>
              </p:cNvPr>
              <p:cNvSpPr/>
              <p:nvPr/>
            </p:nvSpPr>
            <p:spPr>
              <a:xfrm>
                <a:off x="8001000" y="2691997"/>
                <a:ext cx="109728" cy="109728"/>
              </a:xfrm>
              <a:prstGeom prst="ellipse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272C96A0-19EC-D246-9487-DE6D1D1C9EEC}"/>
                </a:ext>
              </a:extLst>
            </p:cNvPr>
            <p:cNvSpPr/>
            <p:nvPr/>
          </p:nvSpPr>
          <p:spPr>
            <a:xfrm>
              <a:off x="6548697" y="2959001"/>
              <a:ext cx="1114620" cy="311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Aircraft An</a:t>
              </a: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DC621EFA-FE60-B845-9B46-A530604D1FF5}"/>
                </a:ext>
              </a:extLst>
            </p:cNvPr>
            <p:cNvSpPr/>
            <p:nvPr/>
          </p:nvSpPr>
          <p:spPr>
            <a:xfrm>
              <a:off x="2415931" y="2971879"/>
              <a:ext cx="1110098" cy="311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Aircraft A1</a:t>
              </a: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72620DDB-A47C-C74E-B349-4A4EF0BB4D81}"/>
                </a:ext>
              </a:extLst>
            </p:cNvPr>
            <p:cNvSpPr/>
            <p:nvPr/>
          </p:nvSpPr>
          <p:spPr>
            <a:xfrm>
              <a:off x="3688687" y="2959001"/>
              <a:ext cx="1110098" cy="311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Aircraft A2</a:t>
              </a: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B4693500-CECB-E94E-8C70-E4DD51B0F5CD}"/>
                </a:ext>
              </a:extLst>
            </p:cNvPr>
            <p:cNvSpPr/>
            <p:nvPr/>
          </p:nvSpPr>
          <p:spPr>
            <a:xfrm>
              <a:off x="4870290" y="2959001"/>
              <a:ext cx="1110098" cy="311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Aircraft A3</a:t>
              </a:r>
            </a:p>
          </p:txBody>
        </p:sp>
      </p:grpSp>
      <p:sp>
        <p:nvSpPr>
          <p:cNvPr id="253" name="TextBox 252">
            <a:extLst>
              <a:ext uri="{FF2B5EF4-FFF2-40B4-BE49-F238E27FC236}">
                <a16:creationId xmlns:a16="http://schemas.microsoft.com/office/drawing/2014/main" id="{4AE9B320-EF00-A844-835C-C880957987EB}"/>
              </a:ext>
            </a:extLst>
          </p:cNvPr>
          <p:cNvSpPr txBox="1"/>
          <p:nvPr/>
        </p:nvSpPr>
        <p:spPr>
          <a:xfrm>
            <a:off x="2568164" y="5534615"/>
            <a:ext cx="1297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Computer 1</a:t>
            </a:r>
          </a:p>
        </p:txBody>
      </p:sp>
      <p:sp>
        <p:nvSpPr>
          <p:cNvPr id="254" name="Rounded Rectangle 253">
            <a:extLst>
              <a:ext uri="{FF2B5EF4-FFF2-40B4-BE49-F238E27FC236}">
                <a16:creationId xmlns:a16="http://schemas.microsoft.com/office/drawing/2014/main" id="{9D4FC09D-960C-E14D-A3D0-C64091706F5C}"/>
              </a:ext>
            </a:extLst>
          </p:cNvPr>
          <p:cNvSpPr/>
          <p:nvPr/>
        </p:nvSpPr>
        <p:spPr>
          <a:xfrm>
            <a:off x="526286" y="1215137"/>
            <a:ext cx="2369616" cy="4721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Scenario 1 Controller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8208A-D3E5-FC46-B788-907DBEC9A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10995"/>
            <a:ext cx="2743200" cy="409575"/>
          </a:xfrm>
        </p:spPr>
        <p:txBody>
          <a:bodyPr/>
          <a:lstStyle/>
          <a:p>
            <a:fld id="{E02529C3-2839-DA46-A8DD-A5B6CD76C714}" type="slidenum">
              <a:rPr lang="en-US" smtClean="0"/>
              <a:t>23</a:t>
            </a:fld>
            <a:endParaRPr lang="en-US"/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2EB6481E-13EB-F744-A1D2-92FAC537A0B4}"/>
              </a:ext>
            </a:extLst>
          </p:cNvPr>
          <p:cNvSpPr txBox="1"/>
          <p:nvPr/>
        </p:nvSpPr>
        <p:spPr>
          <a:xfrm>
            <a:off x="3890635" y="5813094"/>
            <a:ext cx="1297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Computer 2</a:t>
            </a:r>
          </a:p>
        </p:txBody>
      </p:sp>
      <p:sp>
        <p:nvSpPr>
          <p:cNvPr id="155" name="Rounded Rectangle 154">
            <a:extLst>
              <a:ext uri="{FF2B5EF4-FFF2-40B4-BE49-F238E27FC236}">
                <a16:creationId xmlns:a16="http://schemas.microsoft.com/office/drawing/2014/main" id="{0F578DF6-5A80-5D44-AE9E-69C32C1F7758}"/>
              </a:ext>
            </a:extLst>
          </p:cNvPr>
          <p:cNvSpPr/>
          <p:nvPr/>
        </p:nvSpPr>
        <p:spPr>
          <a:xfrm>
            <a:off x="9408674" y="1951687"/>
            <a:ext cx="2369616" cy="4721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Scenario 2 Controller</a:t>
            </a:r>
          </a:p>
        </p:txBody>
      </p:sp>
    </p:spTree>
    <p:extLst>
      <p:ext uri="{BB962C8B-B14F-4D97-AF65-F5344CB8AC3E}">
        <p14:creationId xmlns:p14="http://schemas.microsoft.com/office/powerpoint/2010/main" val="767395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95813-1DA5-1741-A12A-2D6614197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Pairwise Encounter Configuration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DACA0-59E2-9041-8652-FD8BB5ED6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 of Encounter:</a:t>
            </a:r>
          </a:p>
          <a:p>
            <a:pPr lvl="1"/>
            <a:r>
              <a:rPr lang="en-US" dirty="0"/>
              <a:t>DAA</a:t>
            </a:r>
          </a:p>
          <a:p>
            <a:pPr lvl="1"/>
            <a:r>
              <a:rPr lang="en-US" dirty="0"/>
              <a:t>Merging</a:t>
            </a:r>
          </a:p>
          <a:p>
            <a:r>
              <a:rPr lang="en-US" dirty="0"/>
              <a:t>Type of Simulation:</a:t>
            </a:r>
          </a:p>
          <a:p>
            <a:pPr lvl="1"/>
            <a:r>
              <a:rPr lang="en-US" dirty="0"/>
              <a:t>Exhaustive</a:t>
            </a:r>
          </a:p>
          <a:p>
            <a:pPr lvl="1"/>
            <a:r>
              <a:rPr lang="en-US" dirty="0"/>
              <a:t>Monte Carlo (Uniform, Normal, Gamma, Exponential)</a:t>
            </a:r>
          </a:p>
          <a:p>
            <a:r>
              <a:rPr lang="en-US" dirty="0"/>
              <a:t>Type of Geometry:</a:t>
            </a:r>
          </a:p>
          <a:p>
            <a:pPr lvl="1"/>
            <a:r>
              <a:rPr lang="en-US" dirty="0"/>
              <a:t>Based on Miss Distance</a:t>
            </a:r>
          </a:p>
          <a:p>
            <a:pPr lvl="1"/>
            <a:r>
              <a:rPr lang="en-US" dirty="0"/>
              <a:t>Based on Convergence 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17162-2383-474B-BFDC-4F7F79740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98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6FE2E-89E7-9948-A945-C292A42B9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" y="30071"/>
            <a:ext cx="11602358" cy="1325563"/>
          </a:xfrm>
        </p:spPr>
        <p:txBody>
          <a:bodyPr/>
          <a:lstStyle/>
          <a:p>
            <a:r>
              <a:rPr lang="en-US" dirty="0"/>
              <a:t>Communication and Surveillance Configuration*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17E85-3323-8649-BC49-8939D1CA0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Propagation Model*:</a:t>
            </a:r>
          </a:p>
          <a:p>
            <a:pPr lvl="1"/>
            <a:r>
              <a:rPr lang="en-US" dirty="0"/>
              <a:t>Constant, No Loss, Free Space, Two Ray Ground</a:t>
            </a:r>
          </a:p>
          <a:p>
            <a:r>
              <a:rPr lang="en-US" dirty="0"/>
              <a:t>Reception Model*:</a:t>
            </a:r>
          </a:p>
          <a:p>
            <a:pPr lvl="1"/>
            <a:r>
              <a:rPr lang="en-US" dirty="0"/>
              <a:t>Perfect, Deterministic, Constant, Rayleigh, </a:t>
            </a:r>
            <a:r>
              <a:rPr lang="en-US" dirty="0" err="1"/>
              <a:t>Nakagami</a:t>
            </a:r>
            <a:endParaRPr lang="en-US" dirty="0"/>
          </a:p>
          <a:p>
            <a:r>
              <a:rPr lang="en-US" dirty="0"/>
              <a:t>Communication Delay</a:t>
            </a:r>
          </a:p>
          <a:p>
            <a:r>
              <a:rPr lang="en-US" dirty="0"/>
              <a:t> Wind</a:t>
            </a:r>
          </a:p>
          <a:p>
            <a:r>
              <a:rPr lang="en-US" dirty="0"/>
              <a:t>Ownship and intruder covariances and z-score for position and velocity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248BF-A822-3B4A-A70D-939BA3BB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BF40D8-D05D-334D-B70C-3FF0C14ADE03}"/>
              </a:ext>
            </a:extLst>
          </p:cNvPr>
          <p:cNvSpPr/>
          <p:nvPr/>
        </p:nvSpPr>
        <p:spPr>
          <a:xfrm>
            <a:off x="362858" y="6176963"/>
            <a:ext cx="11829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*</a:t>
            </a:r>
            <a:r>
              <a:rPr lang="en-US" sz="1600" dirty="0"/>
              <a:t>https://</a:t>
            </a:r>
            <a:r>
              <a:rPr lang="en-US" sz="1600" dirty="0" err="1"/>
              <a:t>gitlab.larc.nasa.gov</a:t>
            </a:r>
            <a:r>
              <a:rPr lang="en-US" sz="1600" dirty="0"/>
              <a:t>/</a:t>
            </a:r>
            <a:r>
              <a:rPr lang="en-US" sz="1600" dirty="0" err="1"/>
              <a:t>larc-nia-fm</a:t>
            </a:r>
            <a:r>
              <a:rPr lang="en-US" sz="1600" dirty="0"/>
              <a:t>/</a:t>
            </a:r>
            <a:r>
              <a:rPr lang="en-US" sz="1600" dirty="0" err="1"/>
              <a:t>icarous</a:t>
            </a:r>
            <a:r>
              <a:rPr lang="en-US" sz="1600" dirty="0"/>
              <a:t>/-/blob/master/Python/</a:t>
            </a:r>
            <a:r>
              <a:rPr lang="en-US" sz="1600" dirty="0" err="1"/>
              <a:t>pycarous</a:t>
            </a:r>
            <a:r>
              <a:rPr lang="en-US" sz="1600" dirty="0"/>
              <a:t>/</a:t>
            </a:r>
            <a:r>
              <a:rPr lang="en-US" sz="1600" dirty="0" err="1"/>
              <a:t>communicationmodels</a:t>
            </a:r>
            <a:r>
              <a:rPr lang="en-US" sz="1600" dirty="0"/>
              <a:t>/</a:t>
            </a:r>
            <a:r>
              <a:rPr lang="en-US" sz="1600" dirty="0" err="1"/>
              <a:t>modelinformation.md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135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5DA80-BE84-6940-AA90-699DFBEA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26</a:t>
            </a:fld>
            <a:endParaRPr lang="en-US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B49088C-63B6-1546-B3B4-99E6806CF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632" y="0"/>
            <a:ext cx="9060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09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A7849-72C4-2745-B8F3-A335231F3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27</a:t>
            </a:fld>
            <a:endParaRPr lang="en-US"/>
          </a:p>
        </p:txBody>
      </p:sp>
      <p:pic>
        <p:nvPicPr>
          <p:cNvPr id="5" name="Screen Recording 2021-02-18 at 1.26.16 PM" descr="Screen Recording 2021-02-18 at 1.26.16 PM">
            <a:hlinkClick r:id="" action="ppaction://media"/>
            <a:extLst>
              <a:ext uri="{FF2B5EF4-FFF2-40B4-BE49-F238E27FC236}">
                <a16:creationId xmlns:a16="http://schemas.microsoft.com/office/drawing/2014/main" id="{051AED5E-E650-B640-8EE1-DFB7591DBE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007" y="1023257"/>
            <a:ext cx="4947783" cy="5393496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974217BF-EBED-1C41-8FC5-48E8717BB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818" y="1023257"/>
            <a:ext cx="5290278" cy="5130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6B277A-51C2-5848-A4BC-2ACBBFFAE62D}"/>
              </a:ext>
            </a:extLst>
          </p:cNvPr>
          <p:cNvCxnSpPr>
            <a:cxnSpLocks/>
          </p:cNvCxnSpPr>
          <p:nvPr/>
        </p:nvCxnSpPr>
        <p:spPr>
          <a:xfrm>
            <a:off x="7155543" y="5268685"/>
            <a:ext cx="2844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4">
            <a:extLst>
              <a:ext uri="{FF2B5EF4-FFF2-40B4-BE49-F238E27FC236}">
                <a16:creationId xmlns:a16="http://schemas.microsoft.com/office/drawing/2014/main" id="{A7E031F6-8264-424A-98D9-6FCD448FB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0" y="-29029"/>
            <a:ext cx="10515600" cy="1325563"/>
          </a:xfrm>
        </p:spPr>
        <p:txBody>
          <a:bodyPr/>
          <a:lstStyle/>
          <a:p>
            <a:r>
              <a:rPr lang="en-US" dirty="0"/>
              <a:t>Head-on Encounter</a:t>
            </a:r>
          </a:p>
        </p:txBody>
      </p:sp>
    </p:spTree>
    <p:extLst>
      <p:ext uri="{BB962C8B-B14F-4D97-AF65-F5344CB8AC3E}">
        <p14:creationId xmlns:p14="http://schemas.microsoft.com/office/powerpoint/2010/main" val="167972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6C959-6E83-BE40-8978-E1B24C78E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Builder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4CBBA-9C25-7542-AB97-A8A426176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28</a:t>
            </a:fld>
            <a:endParaRPr lang="en-US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AB31CC3A-6173-1346-AAC7-59F52F4BD3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DE6AB6-CAEB-3146-9F98-A25C98DE2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083" y="420418"/>
            <a:ext cx="7461573" cy="632196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E6E363F-A64D-0845-A0D6-CF4EC82D8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94" y="1408928"/>
            <a:ext cx="3545492" cy="5204823"/>
          </a:xfrm>
        </p:spPr>
        <p:txBody>
          <a:bodyPr>
            <a:normAutofit/>
          </a:bodyPr>
          <a:lstStyle/>
          <a:p>
            <a:r>
              <a:rPr lang="en-US" dirty="0"/>
              <a:t>Ports have an output rate and output variance</a:t>
            </a:r>
          </a:p>
          <a:p>
            <a:r>
              <a:rPr lang="en-US" dirty="0"/>
              <a:t>Support for merging waypoints</a:t>
            </a:r>
          </a:p>
          <a:p>
            <a:r>
              <a:rPr lang="en-US" dirty="0"/>
              <a:t>Waypoints have multiple inputs and outputs.</a:t>
            </a:r>
          </a:p>
          <a:p>
            <a:r>
              <a:rPr lang="en-US" dirty="0"/>
              <a:t>Random generation of scenarios</a:t>
            </a:r>
          </a:p>
        </p:txBody>
      </p:sp>
    </p:spTree>
    <p:extLst>
      <p:ext uri="{BB962C8B-B14F-4D97-AF65-F5344CB8AC3E}">
        <p14:creationId xmlns:p14="http://schemas.microsoft.com/office/powerpoint/2010/main" val="2957823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55643-874C-774C-866B-2219199D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29</a:t>
            </a:fld>
            <a:endParaRPr lang="en-US"/>
          </a:p>
        </p:txBody>
      </p:sp>
      <p:pic>
        <p:nvPicPr>
          <p:cNvPr id="6" name="Screen Recording 2021-02-19 at 1.33.34 PM.mov" descr="Screen Recording 2021-02-19 at 1.33.34 PM.mov">
            <a:hlinkClick r:id="" action="ppaction://media"/>
            <a:extLst>
              <a:ext uri="{FF2B5EF4-FFF2-40B4-BE49-F238E27FC236}">
                <a16:creationId xmlns:a16="http://schemas.microsoft.com/office/drawing/2014/main" id="{E02D44F9-CA8E-5C4B-9446-551F97B344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0"/>
            <a:ext cx="8132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4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53C91-A884-E040-A33D-9A01F378C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Separation Assurance to DAA</a:t>
            </a:r>
          </a:p>
        </p:txBody>
      </p:sp>
      <p:pic>
        <p:nvPicPr>
          <p:cNvPr id="4" name="Content Placeholder 3" descr="KB3D2DAIDALUS.tiff">
            <a:extLst>
              <a:ext uri="{FF2B5EF4-FFF2-40B4-BE49-F238E27FC236}">
                <a16:creationId xmlns:a16="http://schemas.microsoft.com/office/drawing/2014/main" id="{A16063C0-F262-1A49-B608-4BA8A758E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2" y="1355634"/>
            <a:ext cx="10188108" cy="49275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609D8B-DE79-5B4A-B699-4B9B65CB9F88}"/>
              </a:ext>
            </a:extLst>
          </p:cNvPr>
          <p:cNvSpPr txBox="1"/>
          <p:nvPr/>
        </p:nvSpPr>
        <p:spPr>
          <a:xfrm>
            <a:off x="2650397" y="1572966"/>
            <a:ext cx="362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(1x1 State-Based CD&amp;R Algorithms)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6934C-B257-174C-B1A2-3606B39977F6}"/>
              </a:ext>
            </a:extLst>
          </p:cNvPr>
          <p:cNvSpPr txBox="1"/>
          <p:nvPr/>
        </p:nvSpPr>
        <p:spPr>
          <a:xfrm>
            <a:off x="4284757" y="2315828"/>
            <a:ext cx="362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(1x1 State-Based CD&amp;R Library)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924C6-D2EA-824D-86A8-0F779F4620BC}"/>
              </a:ext>
            </a:extLst>
          </p:cNvPr>
          <p:cNvSpPr txBox="1"/>
          <p:nvPr/>
        </p:nvSpPr>
        <p:spPr>
          <a:xfrm>
            <a:off x="5614316" y="3168605"/>
            <a:ext cx="2622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(1xN State-Based CD&amp;R 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C83B0-B5A8-1245-BFD0-3A1DD1824134}"/>
              </a:ext>
            </a:extLst>
          </p:cNvPr>
          <p:cNvSpPr txBox="1"/>
          <p:nvPr/>
        </p:nvSpPr>
        <p:spPr>
          <a:xfrm>
            <a:off x="7364288" y="4014687"/>
            <a:ext cx="2622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(1xN Intent-Based CD&amp;R)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2B2268-06A1-2E47-8966-4E4A45CDBB1A}"/>
              </a:ext>
            </a:extLst>
          </p:cNvPr>
          <p:cNvSpPr txBox="1"/>
          <p:nvPr/>
        </p:nvSpPr>
        <p:spPr>
          <a:xfrm>
            <a:off x="8930930" y="4779619"/>
            <a:ext cx="17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(DAIDALUS v0)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2AEA7E-6AD5-2C48-80FD-09E002678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62" y="4781394"/>
            <a:ext cx="1165674" cy="1501822"/>
          </a:xfrm>
          <a:prstGeom prst="rect">
            <a:avLst/>
          </a:prstGeom>
        </p:spPr>
      </p:pic>
      <p:pic>
        <p:nvPicPr>
          <p:cNvPr id="13" name="Picture 12" descr="daidalus.jpeg">
            <a:extLst>
              <a:ext uri="{FF2B5EF4-FFF2-40B4-BE49-F238E27FC236}">
                <a16:creationId xmlns:a16="http://schemas.microsoft.com/office/drawing/2014/main" id="{743EB507-168B-B34B-86D1-42A6CE714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710" y="1355635"/>
            <a:ext cx="1858660" cy="97432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504B8A-990F-374A-95D0-032E3AF7A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33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ffiti on a wall&#10;&#10;Description automatically generated">
            <a:extLst>
              <a:ext uri="{FF2B5EF4-FFF2-40B4-BE49-F238E27FC236}">
                <a16:creationId xmlns:a16="http://schemas.microsoft.com/office/drawing/2014/main" id="{16BEE063-5787-8743-842D-C97E9CD32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899" y="1355634"/>
            <a:ext cx="6339657" cy="3443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455E41-BC5D-1E4D-8D14-E135B403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8" y="30071"/>
            <a:ext cx="11715751" cy="1325563"/>
          </a:xfrm>
        </p:spPr>
        <p:txBody>
          <a:bodyPr/>
          <a:lstStyle/>
          <a:p>
            <a:r>
              <a:rPr lang="en-US" dirty="0"/>
              <a:t>Dallas-Fort-Worth (DFW) </a:t>
            </a:r>
            <a:r>
              <a:rPr lang="en-US"/>
              <a:t>Area in </a:t>
            </a:r>
            <a:r>
              <a:rPr lang="en-US" dirty="0"/>
              <a:t>SIRIUS</a:t>
            </a:r>
          </a:p>
        </p:txBody>
      </p:sp>
      <p:pic>
        <p:nvPicPr>
          <p:cNvPr id="8" name="Content Placeholder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3C2021-8618-E145-90F6-74E55896B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0107" y="2301875"/>
            <a:ext cx="6935243" cy="43513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423B8-2174-B641-AF88-072FB3278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10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96F3D-E5E6-9441-BA6C-20A584F7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SIRIUS Main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A2366-5830-A346-A778-434CFB46F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402"/>
            <a:ext cx="10515600" cy="490756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Highly Configurable:</a:t>
            </a:r>
          </a:p>
          <a:p>
            <a:pPr lvl="1"/>
            <a:r>
              <a:rPr lang="en-US" dirty="0"/>
              <a:t>DAA: Well-clear definition, alerting logic, maneuver guidance, support for intruder-centric DAA logic</a:t>
            </a:r>
          </a:p>
          <a:p>
            <a:pPr lvl="1"/>
            <a:r>
              <a:rPr lang="en-US" dirty="0"/>
              <a:t>Uncertainties: Surveillance, communication delays, winds</a:t>
            </a:r>
          </a:p>
          <a:p>
            <a:pPr lvl="1"/>
            <a:r>
              <a:rPr lang="en-US" dirty="0"/>
              <a:t>Equipped and non-Equipped aircraft</a:t>
            </a:r>
          </a:p>
          <a:p>
            <a:pPr lvl="1"/>
            <a:r>
              <a:rPr lang="en-US" dirty="0"/>
              <a:t>Aircraft models: point mass, 6-DOF High Fidelity Rotorcraft UAS, 6-PAX Quad EVTOL aircraft models</a:t>
            </a:r>
          </a:p>
          <a:p>
            <a:r>
              <a:rPr lang="en-US" dirty="0"/>
              <a:t>Support for 4-D Kinematic Trajectories (</a:t>
            </a:r>
            <a:r>
              <a:rPr lang="en-US" dirty="0" err="1"/>
              <a:t>LaRC’s</a:t>
            </a:r>
            <a:r>
              <a:rPr lang="en-US" dirty="0"/>
              <a:t> EUTL)</a:t>
            </a:r>
          </a:p>
          <a:p>
            <a:r>
              <a:rPr lang="en-US" dirty="0"/>
              <a:t>Batch Parallelization:</a:t>
            </a:r>
          </a:p>
          <a:p>
            <a:pPr lvl="1"/>
            <a:r>
              <a:rPr lang="en-US" dirty="0"/>
              <a:t>Scenarios can be run in parallel on different computers</a:t>
            </a:r>
          </a:p>
          <a:p>
            <a:pPr lvl="1"/>
            <a:r>
              <a:rPr lang="en-US" dirty="0"/>
              <a:t>Aircraft from the same scenario can be run on different computers </a:t>
            </a:r>
          </a:p>
          <a:p>
            <a:r>
              <a:rPr lang="en-US" dirty="0"/>
              <a:t>Modular: </a:t>
            </a:r>
          </a:p>
          <a:p>
            <a:pPr lvl="1"/>
            <a:r>
              <a:rPr lang="en-US" dirty="0"/>
              <a:t>Support for alternative DAA logic, e.g., Xu, noise models, metrics, etc. </a:t>
            </a:r>
          </a:p>
          <a:p>
            <a:r>
              <a:rPr lang="en-US" dirty="0"/>
              <a:t>Deterministic and Monte-Carlo based generation of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DD414-1EEB-CD43-9D10-185A70222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49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8B3DD-81EA-2341-B358-EDFD3F62F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On-Going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4743B-60E1-C44F-A90C-057C85FAB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Network </a:t>
            </a:r>
            <a:r>
              <a:rPr lang="en-US" dirty="0"/>
              <a:t>builder</a:t>
            </a:r>
          </a:p>
          <a:p>
            <a:pPr lvl="1"/>
            <a:r>
              <a:rPr lang="en-US" dirty="0"/>
              <a:t>Integration with TIGAR/Vertiport Scheduler</a:t>
            </a:r>
          </a:p>
          <a:p>
            <a:pPr lvl="1"/>
            <a:r>
              <a:rPr lang="en-US" dirty="0"/>
              <a:t>Integration of concepts such as ”routes”, “tracks”, ”corridors” as defined for the UAM project</a:t>
            </a:r>
          </a:p>
          <a:p>
            <a:r>
              <a:rPr lang="en-US" dirty="0"/>
              <a:t>Design of case studies and specific metrics, e.g.,</a:t>
            </a:r>
          </a:p>
          <a:p>
            <a:pPr lvl="1"/>
            <a:r>
              <a:rPr lang="en-US" dirty="0"/>
              <a:t>Implicit coordination and priority</a:t>
            </a:r>
          </a:p>
          <a:p>
            <a:pPr lvl="1"/>
            <a:r>
              <a:rPr lang="en-US" dirty="0"/>
              <a:t>Recapture strategy (next way point,  to segment)</a:t>
            </a:r>
          </a:p>
          <a:p>
            <a:pPr lvl="1"/>
            <a:r>
              <a:rPr lang="en-US" dirty="0"/>
              <a:t>Airspace complexity metrics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873A9-7DF2-064D-8679-F9B5ED49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54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A820E-0B5A-504C-917F-4F5C8649E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DAIDALUS</a:t>
            </a:r>
            <a:r>
              <a:rPr lang="en-US" dirty="0"/>
              <a:t>: DAA Software Library</a:t>
            </a:r>
            <a:br>
              <a:rPr lang="en-US" dirty="0"/>
            </a:br>
            <a:r>
              <a:rPr lang="en-US" sz="3600" dirty="0"/>
              <a:t>(https://</a:t>
            </a:r>
            <a:r>
              <a:rPr lang="en-US" sz="3600" dirty="0" err="1"/>
              <a:t>github.com</a:t>
            </a:r>
            <a:r>
              <a:rPr lang="en-US" sz="3600" dirty="0"/>
              <a:t>/</a:t>
            </a:r>
            <a:r>
              <a:rPr lang="en-US" sz="3600" dirty="0" err="1"/>
              <a:t>nasa</a:t>
            </a:r>
            <a:r>
              <a:rPr lang="en-US" sz="3600" dirty="0"/>
              <a:t>/</a:t>
            </a:r>
            <a:r>
              <a:rPr lang="en-US" sz="3600" dirty="0" err="1"/>
              <a:t>daidalus</a:t>
            </a:r>
            <a:r>
              <a:rPr lang="en-US" sz="3600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C721F-7186-0B46-871E-A978E610B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Detect and Avoid Alerting Logic for Unmanned Systems (DAIDALUS) is an </a:t>
            </a:r>
            <a:r>
              <a:rPr lang="en-US" dirty="0">
                <a:solidFill>
                  <a:srgbClr val="FF0000"/>
                </a:solidFill>
              </a:rPr>
              <a:t>open-source software library </a:t>
            </a:r>
            <a:r>
              <a:rPr lang="en-US" dirty="0"/>
              <a:t>(available in Java and C++) that implements a </a:t>
            </a:r>
            <a:r>
              <a:rPr lang="en-US" dirty="0">
                <a:solidFill>
                  <a:srgbClr val="FF0000"/>
                </a:solidFill>
              </a:rPr>
              <a:t>configurable</a:t>
            </a:r>
            <a:r>
              <a:rPr lang="en-US" dirty="0"/>
              <a:t> </a:t>
            </a:r>
            <a:r>
              <a:rPr lang="en-US" b="1" dirty="0"/>
              <a:t>detect and avoid</a:t>
            </a:r>
            <a:r>
              <a:rPr lang="en-US" dirty="0"/>
              <a:t> (DAA) concept</a:t>
            </a:r>
          </a:p>
          <a:p>
            <a:r>
              <a:rPr lang="en-US" b="1" dirty="0"/>
              <a:t>Formally verified, ownship-centric, state-less </a:t>
            </a:r>
            <a:r>
              <a:rPr lang="en-US" dirty="0"/>
              <a:t>core algorithms: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Detection Logic: </a:t>
            </a:r>
            <a:r>
              <a:rPr lang="en-US" dirty="0"/>
              <a:t>Determines the current pairwise well-clear status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Maneuver Guidance Logic: </a:t>
            </a:r>
            <a:r>
              <a:rPr lang="en-US" dirty="0"/>
              <a:t>Computes maneuver guidance to </a:t>
            </a:r>
            <a:r>
              <a:rPr lang="en-US" b="1" dirty="0"/>
              <a:t>maintain or regain </a:t>
            </a:r>
            <a:r>
              <a:rPr lang="en-US" dirty="0"/>
              <a:t>well-clear status:</a:t>
            </a:r>
          </a:p>
          <a:p>
            <a:pPr lvl="2"/>
            <a:r>
              <a:rPr lang="en-US" dirty="0"/>
              <a:t>suggestive guidance: kinematic and instantaneous bands</a:t>
            </a:r>
          </a:p>
          <a:p>
            <a:pPr lvl="2"/>
            <a:r>
              <a:rPr lang="en-US" dirty="0"/>
              <a:t>directive guidance: track, ground speed, vertical speed, altitude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Alerting Logic: </a:t>
            </a:r>
            <a:r>
              <a:rPr lang="en-US" dirty="0"/>
              <a:t>Determines alert level</a:t>
            </a:r>
          </a:p>
          <a:p>
            <a:endParaRPr lang="en-US" dirty="0"/>
          </a:p>
        </p:txBody>
      </p:sp>
      <p:pic>
        <p:nvPicPr>
          <p:cNvPr id="4" name="Picture 3" descr="daidalus.jpeg">
            <a:extLst>
              <a:ext uri="{FF2B5EF4-FFF2-40B4-BE49-F238E27FC236}">
                <a16:creationId xmlns:a16="http://schemas.microsoft.com/office/drawing/2014/main" id="{4A251663-A884-4F46-8E73-AE325AE05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340" y="0"/>
            <a:ext cx="1858660" cy="9743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9D8344-BE9B-554D-8DA1-5E3AE5D3A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38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A1442-88AD-E24C-BFBD-2BBCD6647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DAIDALUS High Level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A292A5-B758-F241-842A-C55AD7F81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675" y="1355634"/>
            <a:ext cx="6274187" cy="51027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9912C4-E44A-DA43-8BA8-34B82D9FC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09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3A67D-84CB-3B40-B544-E2F65CB7A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DAIDALUS Outputs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40B30F-0382-2941-A7EB-E13B005DA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5342" y="1266133"/>
            <a:ext cx="6941315" cy="554776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4A4DA6-B73A-6A46-A897-448E5EF0ACB5}"/>
              </a:ext>
            </a:extLst>
          </p:cNvPr>
          <p:cNvSpPr txBox="1"/>
          <p:nvPr/>
        </p:nvSpPr>
        <p:spPr>
          <a:xfrm>
            <a:off x="6669741" y="727948"/>
            <a:ext cx="1178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Alert Level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A6367D-0326-794F-9F9C-3DCA8E2AE845}"/>
              </a:ext>
            </a:extLst>
          </p:cNvPr>
          <p:cNvCxnSpPr/>
          <p:nvPr/>
        </p:nvCxnSpPr>
        <p:spPr>
          <a:xfrm flipH="1">
            <a:off x="6239435" y="1097280"/>
            <a:ext cx="860612" cy="13877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AD1139A-1DE7-3F4D-B906-0E1208C7AA4A}"/>
              </a:ext>
            </a:extLst>
          </p:cNvPr>
          <p:cNvSpPr txBox="1"/>
          <p:nvPr/>
        </p:nvSpPr>
        <p:spPr>
          <a:xfrm>
            <a:off x="4535421" y="745002"/>
            <a:ext cx="2121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Suggestive Guidance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FF9A60-7357-7E44-85DE-389EA7825B05}"/>
              </a:ext>
            </a:extLst>
          </p:cNvPr>
          <p:cNvCxnSpPr>
            <a:cxnSpLocks/>
          </p:cNvCxnSpPr>
          <p:nvPr/>
        </p:nvCxnSpPr>
        <p:spPr>
          <a:xfrm flipH="1">
            <a:off x="6239435" y="1097280"/>
            <a:ext cx="860612" cy="21203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68B0CC-FF8C-BF41-BB88-C18400ED6841}"/>
              </a:ext>
            </a:extLst>
          </p:cNvPr>
          <p:cNvCxnSpPr>
            <a:cxnSpLocks/>
          </p:cNvCxnSpPr>
          <p:nvPr/>
        </p:nvCxnSpPr>
        <p:spPr>
          <a:xfrm flipH="1">
            <a:off x="3938380" y="1068807"/>
            <a:ext cx="1357520" cy="28334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07BF944-DEF9-C847-A89D-2D7B19C4DD35}"/>
              </a:ext>
            </a:extLst>
          </p:cNvPr>
          <p:cNvCxnSpPr>
            <a:cxnSpLocks/>
          </p:cNvCxnSpPr>
          <p:nvPr/>
        </p:nvCxnSpPr>
        <p:spPr>
          <a:xfrm>
            <a:off x="5295898" y="1097280"/>
            <a:ext cx="416932" cy="9068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F3B4CBF-6D32-9745-B103-A949640BE786}"/>
              </a:ext>
            </a:extLst>
          </p:cNvPr>
          <p:cNvCxnSpPr>
            <a:cxnSpLocks/>
          </p:cNvCxnSpPr>
          <p:nvPr/>
        </p:nvCxnSpPr>
        <p:spPr>
          <a:xfrm>
            <a:off x="5297998" y="1097280"/>
            <a:ext cx="3031754" cy="42219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660408B-E10A-0940-B3C8-D4CFCA1ED8F1}"/>
              </a:ext>
            </a:extLst>
          </p:cNvPr>
          <p:cNvCxnSpPr>
            <a:cxnSpLocks/>
          </p:cNvCxnSpPr>
          <p:nvPr/>
        </p:nvCxnSpPr>
        <p:spPr>
          <a:xfrm>
            <a:off x="5295899" y="1097280"/>
            <a:ext cx="3900282" cy="29662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6CE7857-8BD4-3E41-BBBC-BFFE7AD7BD41}"/>
              </a:ext>
            </a:extLst>
          </p:cNvPr>
          <p:cNvSpPr txBox="1"/>
          <p:nvPr/>
        </p:nvSpPr>
        <p:spPr>
          <a:xfrm>
            <a:off x="9912258" y="3480844"/>
            <a:ext cx="195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Directive Guidance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F5A34B3-4DF4-4749-A0C7-E86674A8135C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6493642" y="2580422"/>
            <a:ext cx="3418616" cy="10850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DD3E0F0-41FB-9D47-8790-6606B5CC3530}"/>
              </a:ext>
            </a:extLst>
          </p:cNvPr>
          <p:cNvCxnSpPr>
            <a:cxnSpLocks/>
          </p:cNvCxnSpPr>
          <p:nvPr/>
        </p:nvCxnSpPr>
        <p:spPr>
          <a:xfrm flipH="1">
            <a:off x="9237448" y="3661384"/>
            <a:ext cx="683530" cy="9447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A9F8058-B8DD-5844-8788-8C93F605D282}"/>
              </a:ext>
            </a:extLst>
          </p:cNvPr>
          <p:cNvCxnSpPr>
            <a:cxnSpLocks/>
          </p:cNvCxnSpPr>
          <p:nvPr/>
        </p:nvCxnSpPr>
        <p:spPr>
          <a:xfrm flipH="1">
            <a:off x="8303826" y="3661384"/>
            <a:ext cx="1617152" cy="17773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3F8536E-5A99-B347-8B2C-9E84A7E89507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3936282" y="3665510"/>
            <a:ext cx="5975976" cy="959947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5428C2-FD0A-854E-9833-E9BBD65E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6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  <p:bldP spid="10" grpId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78DB3-83AE-F445-95E1-0D56E7A3B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DAIDALUS Features to Explore in UAM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3EA99-A2B3-2E49-8DE6-364BD240E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Support for dynamic </a:t>
            </a:r>
            <a:r>
              <a:rPr lang="en-US" i="1" dirty="0" err="1"/>
              <a:t>alerters</a:t>
            </a:r>
            <a:r>
              <a:rPr lang="en-US" dirty="0"/>
              <a:t> depending on type of aircraft, sensor source, participant vs. non-participant, phase of flight, etc. Each alerter defines well-clear volume and alert levels.  </a:t>
            </a:r>
          </a:p>
          <a:p>
            <a:r>
              <a:rPr lang="en-US" dirty="0"/>
              <a:t>Intruder-centric alerting logic</a:t>
            </a:r>
          </a:p>
          <a:p>
            <a:r>
              <a:rPr lang="en-US" dirty="0"/>
              <a:t>Sensor Uncertainty Mitigation (SUM) logic</a:t>
            </a:r>
          </a:p>
          <a:p>
            <a:r>
              <a:rPr lang="en-US" dirty="0"/>
              <a:t>Hysteresis and persistence logic</a:t>
            </a:r>
          </a:p>
          <a:p>
            <a:r>
              <a:rPr lang="en-US" dirty="0"/>
              <a:t>DAA Terminal Areal (DTA) logic</a:t>
            </a:r>
          </a:p>
          <a:p>
            <a:r>
              <a:rPr lang="en-US" dirty="0"/>
              <a:t>Beyond DO-365:</a:t>
            </a:r>
          </a:p>
          <a:p>
            <a:pPr lvl="1"/>
            <a:r>
              <a:rPr lang="en-US" dirty="0"/>
              <a:t>Directive guidance</a:t>
            </a:r>
          </a:p>
          <a:p>
            <a:pPr lvl="1"/>
            <a:r>
              <a:rPr lang="en-US" dirty="0"/>
              <a:t>Ground speed maneuvers</a:t>
            </a:r>
          </a:p>
          <a:p>
            <a:pPr lvl="1"/>
            <a:r>
              <a:rPr lang="en-US" dirty="0"/>
              <a:t>Implicit coordination and priority rules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D0CA7-0AC5-2842-95F2-19B9E5841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10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BBD59-F19D-354F-8900-AF4CF2A26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8" y="30071"/>
            <a:ext cx="1205230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DAIDALUS Directive Guidance is (Mostly) Implicitly Coordinated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E5CBC9-42F4-DC47-A9D7-496E0E7CBB8B}"/>
              </a:ext>
            </a:extLst>
          </p:cNvPr>
          <p:cNvSpPr txBox="1"/>
          <p:nvPr/>
        </p:nvSpPr>
        <p:spPr>
          <a:xfrm>
            <a:off x="1324052" y="1312060"/>
            <a:ext cx="4101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From </a:t>
            </a:r>
            <a:r>
              <a:rPr lang="en-US" sz="2000" dirty="0" err="1"/>
              <a:t>Ownship’s</a:t>
            </a:r>
            <a:r>
              <a:rPr lang="en-US" sz="2000" dirty="0"/>
              <a:t> Point of 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E82323-150D-7B4E-83E8-DADE5F6A7D85}"/>
              </a:ext>
            </a:extLst>
          </p:cNvPr>
          <p:cNvSpPr txBox="1"/>
          <p:nvPr/>
        </p:nvSpPr>
        <p:spPr>
          <a:xfrm>
            <a:off x="7482116" y="1308434"/>
            <a:ext cx="4101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From Intruder’s Point of View</a:t>
            </a:r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12F9D2E5-586E-5E41-96DF-F8E749711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1" y="1818054"/>
            <a:ext cx="5865585" cy="4662627"/>
          </a:xfrm>
          <a:prstGeom prst="rect">
            <a:avLst/>
          </a:prstGeom>
        </p:spPr>
      </p:pic>
      <p:pic>
        <p:nvPicPr>
          <p:cNvPr id="15" name="Picture 14" descr="Chart, radar chart&#10;&#10;Description automatically generated">
            <a:extLst>
              <a:ext uri="{FF2B5EF4-FFF2-40B4-BE49-F238E27FC236}">
                <a16:creationId xmlns:a16="http://schemas.microsoft.com/office/drawing/2014/main" id="{5F1CFBAB-A222-4542-8EA8-91357F021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512" y="1824561"/>
            <a:ext cx="5865585" cy="4662627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DA45CB70-D36F-594F-920E-F8347CB9F52D}"/>
              </a:ext>
            </a:extLst>
          </p:cNvPr>
          <p:cNvSpPr/>
          <p:nvPr/>
        </p:nvSpPr>
        <p:spPr>
          <a:xfrm>
            <a:off x="1027014" y="4940649"/>
            <a:ext cx="362857" cy="31931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29BE957-D874-4940-9412-2F903413F54C}"/>
              </a:ext>
            </a:extLst>
          </p:cNvPr>
          <p:cNvSpPr/>
          <p:nvPr/>
        </p:nvSpPr>
        <p:spPr>
          <a:xfrm>
            <a:off x="7119259" y="4491458"/>
            <a:ext cx="362857" cy="31931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9E27EED-A1B7-BF4F-92E5-CE5C61AC3679}"/>
              </a:ext>
            </a:extLst>
          </p:cNvPr>
          <p:cNvSpPr/>
          <p:nvPr/>
        </p:nvSpPr>
        <p:spPr>
          <a:xfrm>
            <a:off x="5425400" y="4096323"/>
            <a:ext cx="362857" cy="31931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729BB82-6FFC-EC41-9661-41C4ABF0C904}"/>
              </a:ext>
            </a:extLst>
          </p:cNvPr>
          <p:cNvSpPr/>
          <p:nvPr/>
        </p:nvSpPr>
        <p:spPr>
          <a:xfrm>
            <a:off x="3049504" y="2689934"/>
            <a:ext cx="362857" cy="31931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D90E4A-03EB-0D42-BAB3-E82C2B49B1A7}"/>
              </a:ext>
            </a:extLst>
          </p:cNvPr>
          <p:cNvSpPr/>
          <p:nvPr/>
        </p:nvSpPr>
        <p:spPr>
          <a:xfrm>
            <a:off x="7975604" y="4868827"/>
            <a:ext cx="362857" cy="31931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482F3F5-D85F-FA41-8FD1-FD43B8A25C58}"/>
              </a:ext>
            </a:extLst>
          </p:cNvPr>
          <p:cNvSpPr/>
          <p:nvPr/>
        </p:nvSpPr>
        <p:spPr>
          <a:xfrm>
            <a:off x="11531854" y="3936666"/>
            <a:ext cx="362857" cy="31931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BDDD9BA-A5EC-654A-BDEA-00BA660998EA}"/>
              </a:ext>
            </a:extLst>
          </p:cNvPr>
          <p:cNvSpPr/>
          <p:nvPr/>
        </p:nvSpPr>
        <p:spPr>
          <a:xfrm>
            <a:off x="4659090" y="4987408"/>
            <a:ext cx="362857" cy="31931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C34E433-A1D5-5347-A2D9-1B68EE1B2E9C}"/>
              </a:ext>
            </a:extLst>
          </p:cNvPr>
          <p:cNvSpPr/>
          <p:nvPr/>
        </p:nvSpPr>
        <p:spPr>
          <a:xfrm>
            <a:off x="10755092" y="4818031"/>
            <a:ext cx="362857" cy="31931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A82F51-ADBD-A64B-9E9D-B3AF0E628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6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30" grpId="0" animBg="1"/>
      <p:bldP spid="30" grpId="1" animBg="1"/>
      <p:bldP spid="32" grpId="0" animBg="1"/>
      <p:bldP spid="3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559302A-86AE-2848-BD01-85AA3C635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242" y="1783443"/>
            <a:ext cx="5923923" cy="4709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84CAFD-6B59-354B-8059-84A1BC48A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7" y="1783443"/>
            <a:ext cx="5923923" cy="4709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DA2F00-B43D-674E-8414-F21ED4A9E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DAIDALUS Directive Guidance Doesn’t Necessarily Follow Right of Way Rules (14 CFR 91.113)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FF29E-86DF-5447-B973-F13C24BCE174}"/>
              </a:ext>
            </a:extLst>
          </p:cNvPr>
          <p:cNvSpPr txBox="1"/>
          <p:nvPr/>
        </p:nvSpPr>
        <p:spPr>
          <a:xfrm>
            <a:off x="1083364" y="1331586"/>
            <a:ext cx="4101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From </a:t>
            </a:r>
            <a:r>
              <a:rPr lang="en-US" sz="2000" dirty="0" err="1"/>
              <a:t>Ownship’s</a:t>
            </a:r>
            <a:r>
              <a:rPr lang="en-US" sz="2000" dirty="0"/>
              <a:t> Point of 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50F9A-CEFC-CF46-8C26-F2D97623485D}"/>
              </a:ext>
            </a:extLst>
          </p:cNvPr>
          <p:cNvSpPr txBox="1"/>
          <p:nvPr/>
        </p:nvSpPr>
        <p:spPr>
          <a:xfrm>
            <a:off x="7273958" y="1331586"/>
            <a:ext cx="4101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From Intruder’s Point of View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E1C649-3AEF-7848-9DC2-1615344B673E}"/>
              </a:ext>
            </a:extLst>
          </p:cNvPr>
          <p:cNvSpPr/>
          <p:nvPr/>
        </p:nvSpPr>
        <p:spPr>
          <a:xfrm>
            <a:off x="2565025" y="2716908"/>
            <a:ext cx="362857" cy="31931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6B21FA-2BCF-5B41-B5C2-22604BDE04B4}"/>
              </a:ext>
            </a:extLst>
          </p:cNvPr>
          <p:cNvSpPr/>
          <p:nvPr/>
        </p:nvSpPr>
        <p:spPr>
          <a:xfrm>
            <a:off x="9363921" y="5254463"/>
            <a:ext cx="362857" cy="31931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D6B1DD-036C-2B45-B479-A8A9B044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529C3-2839-DA46-A8DD-A5B6CD76C7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2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3C888352654E4BAFF79E93438DAAAC" ma:contentTypeVersion="6" ma:contentTypeDescription="Create a new document." ma:contentTypeScope="" ma:versionID="2304d31cc325ef19cdee6c8e7786021d">
  <xsd:schema xmlns:xsd="http://www.w3.org/2001/XMLSchema" xmlns:xs="http://www.w3.org/2001/XMLSchema" xmlns:p="http://schemas.microsoft.com/office/2006/metadata/properties" xmlns:ns2="9fa486a1-3a1e-4d08-a878-e8532c191a25" targetNamespace="http://schemas.microsoft.com/office/2006/metadata/properties" ma:root="true" ma:fieldsID="9c437a3a0575a9357d6bbb6be5d6a470" ns2:_="">
    <xsd:import namespace="9fa486a1-3a1e-4d08-a878-e8532c191a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a486a1-3a1e-4d08-a878-e8532c191a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D562208-3AA4-434D-8126-CD333775FE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3E9EF8-3898-48A1-B3D7-F03B9730C6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a486a1-3a1e-4d08-a878-e8532c191a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BD738E-8077-45D4-A2CD-45B6692D22A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{43626E11-A969-2043-B3AF-709447FA6120}tf10001071</Template>
  <TotalTime>11345</TotalTime>
  <Words>2165</Words>
  <Application>Microsoft Macintosh PowerPoint</Application>
  <PresentationFormat>Widescreen</PresentationFormat>
  <Paragraphs>489</Paragraphs>
  <Slides>32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Office Theme</vt:lpstr>
      <vt:lpstr>DAIDALUS, ICAROUS, SIRIUS, and Their Batch Simulation Capabilities</vt:lpstr>
      <vt:lpstr>DAA Research at LaRC</vt:lpstr>
      <vt:lpstr>From Separation Assurance to DAA</vt:lpstr>
      <vt:lpstr>DAIDALUS: DAA Software Library (https://github.com/nasa/daidalus)</vt:lpstr>
      <vt:lpstr>DAIDALUS High Level Architecture</vt:lpstr>
      <vt:lpstr>DAIDALUS Outputs</vt:lpstr>
      <vt:lpstr>DAIDALUS Features to Explore in UAM</vt:lpstr>
      <vt:lpstr>DAIDALUS Directive Guidance is (Mostly) Implicitly Coordinated</vt:lpstr>
      <vt:lpstr>DAIDALUS Directive Guidance Doesn’t Necessarily Follow Right of Way Rules (14 CFR 91.113)</vt:lpstr>
      <vt:lpstr>Right of Way (14 CFR 91.113) </vt:lpstr>
      <vt:lpstr>DAA-Displays: DAA Visualization and Analysis Tool (http://github.com/nasa/daa-displays)*</vt:lpstr>
      <vt:lpstr>ICAROUS: DAA On-Board System (https://github.com/nasa/icarous)</vt:lpstr>
      <vt:lpstr>ICAROUS High Level Architecture</vt:lpstr>
      <vt:lpstr>ICAROUS/DAIDALUS Evolution</vt:lpstr>
      <vt:lpstr>UAM Separation: From Pre-Flight to Collision Avoidance*</vt:lpstr>
      <vt:lpstr>DAA Encounters Type in UAM</vt:lpstr>
      <vt:lpstr>ICAROUS Features in Support of UAM Research</vt:lpstr>
      <vt:lpstr>ICAROUS Integration with External Systems</vt:lpstr>
      <vt:lpstr>ICAROUS Testbed Software Integration</vt:lpstr>
      <vt:lpstr>ICAROUS Testbed Software Integration (Demo)</vt:lpstr>
      <vt:lpstr>SIRIUS: Fast Time Simulation of DAA for UAM (https://gitlab.larc.nasa.gov/larc-nia-fm/Sirius)</vt:lpstr>
      <vt:lpstr>SIRIUS High Level Architecture</vt:lpstr>
      <vt:lpstr>Batch Parallelization</vt:lpstr>
      <vt:lpstr>Pairwise Encounter Configuration</vt:lpstr>
      <vt:lpstr>Communication and Surveillance Configuration*</vt:lpstr>
      <vt:lpstr>PowerPoint Presentation</vt:lpstr>
      <vt:lpstr>Head-on Encounter</vt:lpstr>
      <vt:lpstr>Network Builder</vt:lpstr>
      <vt:lpstr>PowerPoint Presentation</vt:lpstr>
      <vt:lpstr>Dallas-Fort-Worth (DFW) Area in SIRIUS</vt:lpstr>
      <vt:lpstr>SIRIUS Main Features</vt:lpstr>
      <vt:lpstr>On-Going and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UAM DAA Integration Concept and Evaluation Maria Consiglio</dc:title>
  <dc:creator>Consiglio, Maria Cristina (LARC-D320)</dc:creator>
  <cp:lastModifiedBy>Fremaux, Charles M. (LARC-D3)</cp:lastModifiedBy>
  <cp:revision>197</cp:revision>
  <dcterms:created xsi:type="dcterms:W3CDTF">2020-03-02T23:05:41Z</dcterms:created>
  <dcterms:modified xsi:type="dcterms:W3CDTF">2021-02-26T15:55:17Z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0x010100853C888352654E4BAFF79E93438DAAAC</vt:lpwstr>
  </property>
</Properties>
</file>