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66"/>
  </p:notesMasterIdLst>
  <p:handoutMasterIdLst>
    <p:handoutMasterId r:id="rId67"/>
  </p:handoutMasterIdLst>
  <p:sldIdLst>
    <p:sldId id="256" r:id="rId7"/>
    <p:sldId id="257" r:id="rId8"/>
    <p:sldId id="262" r:id="rId9"/>
    <p:sldId id="263" r:id="rId10"/>
    <p:sldId id="264" r:id="rId11"/>
    <p:sldId id="274" r:id="rId12"/>
    <p:sldId id="266" r:id="rId13"/>
    <p:sldId id="267" r:id="rId14"/>
    <p:sldId id="318" r:id="rId15"/>
    <p:sldId id="261" r:id="rId16"/>
    <p:sldId id="268" r:id="rId17"/>
    <p:sldId id="269" r:id="rId18"/>
    <p:sldId id="270" r:id="rId19"/>
    <p:sldId id="271" r:id="rId20"/>
    <p:sldId id="275" r:id="rId21"/>
    <p:sldId id="276" r:id="rId22"/>
    <p:sldId id="272" r:id="rId23"/>
    <p:sldId id="319" r:id="rId24"/>
    <p:sldId id="283" r:id="rId25"/>
    <p:sldId id="285" r:id="rId26"/>
    <p:sldId id="288" r:id="rId27"/>
    <p:sldId id="287" r:id="rId28"/>
    <p:sldId id="320" r:id="rId29"/>
    <p:sldId id="291" r:id="rId30"/>
    <p:sldId id="289" r:id="rId31"/>
    <p:sldId id="292" r:id="rId32"/>
    <p:sldId id="321" r:id="rId33"/>
    <p:sldId id="284" r:id="rId34"/>
    <p:sldId id="278" r:id="rId35"/>
    <p:sldId id="279" r:id="rId36"/>
    <p:sldId id="280" r:id="rId37"/>
    <p:sldId id="281" r:id="rId38"/>
    <p:sldId id="282" r:id="rId39"/>
    <p:sldId id="293" r:id="rId40"/>
    <p:sldId id="304" r:id="rId41"/>
    <p:sldId id="305" r:id="rId42"/>
    <p:sldId id="309" r:id="rId43"/>
    <p:sldId id="307" r:id="rId44"/>
    <p:sldId id="306" r:id="rId45"/>
    <p:sldId id="308" r:id="rId46"/>
    <p:sldId id="310" r:id="rId47"/>
    <p:sldId id="313" r:id="rId48"/>
    <p:sldId id="314" r:id="rId49"/>
    <p:sldId id="315" r:id="rId50"/>
    <p:sldId id="316" r:id="rId51"/>
    <p:sldId id="312" r:id="rId52"/>
    <p:sldId id="317" r:id="rId53"/>
    <p:sldId id="303" r:id="rId54"/>
    <p:sldId id="294" r:id="rId55"/>
    <p:sldId id="295" r:id="rId56"/>
    <p:sldId id="296" r:id="rId57"/>
    <p:sldId id="322" r:id="rId58"/>
    <p:sldId id="300" r:id="rId59"/>
    <p:sldId id="299" r:id="rId60"/>
    <p:sldId id="298" r:id="rId61"/>
    <p:sldId id="301" r:id="rId62"/>
    <p:sldId id="302" r:id="rId63"/>
    <p:sldId id="324" r:id="rId64"/>
    <p:sldId id="323" r:id="rId65"/>
  </p:sldIdLst>
  <p:sldSz cx="9144000" cy="5143500" type="screen16x9"/>
  <p:notesSz cx="69977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7" autoAdjust="0"/>
    <p:restoredTop sz="94662" autoAdjust="0"/>
  </p:normalViewPr>
  <p:slideViewPr>
    <p:cSldViewPr snapToGrid="0">
      <p:cViewPr varScale="1">
        <p:scale>
          <a:sx n="134" d="100"/>
          <a:sy n="134" d="100"/>
        </p:scale>
        <p:origin x="126" y="7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9" d="100"/>
          <a:sy n="139" d="100"/>
        </p:scale>
        <p:origin x="-102" y="-1032"/>
      </p:cViewPr>
      <p:guideLst>
        <p:guide orient="horz" pos="2920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presProps" Target="presProps.xml"/><Relationship Id="rId7" Type="http://schemas.openxmlformats.org/officeDocument/2006/relationships/slide" Target="slides/slide1.xml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65075-6DCA-4FCB-9528-18849863E1C3}" type="datetimeFigureOut">
              <a:rPr lang="en-US" smtClean="0"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9C560-C24D-4186-9ACC-9027C4E43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6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9575" y="695325"/>
            <a:ext cx="617855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03725"/>
            <a:ext cx="5597525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058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623791C-8427-4ECA-8234-9ABCBC4366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303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Official%20LSP%20Logo.JPG"/>
          <p:cNvPicPr>
            <a:picLocks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1108710"/>
            <a:ext cx="3865003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2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57200" indent="-223838">
              <a:defRPr/>
            </a:lvl2pPr>
            <a:lvl3pPr marL="690563" indent="-233363">
              <a:tabLst/>
              <a:defRPr/>
            </a:lvl3pPr>
            <a:lvl4pPr marL="914400" indent="-223838">
              <a:defRPr/>
            </a:lvl4pPr>
            <a:lvl5pPr marL="1147763" indent="-233363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A0FFB-0FFD-462E-874C-098C8C90CC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7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A870C-6EB1-4288-A8B6-6112F5A8E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BA434-87A3-48F4-A4AF-1F5BD901F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34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ommen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0AAE48-01B4-471A-8DD3-C3FBF21F03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2969923" cy="3500770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2"/>
          </p:nvPr>
        </p:nvSpPr>
        <p:spPr>
          <a:xfrm>
            <a:off x="3400847" y="1028701"/>
            <a:ext cx="5387848" cy="3500770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7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 marL="457200" indent="-223838">
              <a:defRPr sz="1600"/>
            </a:lvl2pPr>
            <a:lvl3pPr marL="690563" indent="-233363">
              <a:defRPr sz="1400"/>
            </a:lvl3pPr>
            <a:lvl4pPr marL="914400" indent="-223838">
              <a:defRPr sz="1200"/>
            </a:lvl4pPr>
            <a:lvl5pPr marL="1147763" indent="-233363">
              <a:tabLst>
                <a:tab pos="2338388" algn="l"/>
              </a:tabLst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C1CC8-D16B-4B47-8BD9-44906F4ED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2"/>
          </p:nvPr>
        </p:nvSpPr>
        <p:spPr>
          <a:xfrm>
            <a:off x="4618074" y="1154879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618074" y="1634700"/>
            <a:ext cx="4040188" cy="2963466"/>
          </a:xfrm>
        </p:spPr>
        <p:txBody>
          <a:bodyPr/>
          <a:lstStyle>
            <a:lvl1pPr>
              <a:defRPr sz="1800"/>
            </a:lvl1pPr>
            <a:lvl2pPr marL="457200" indent="-223838">
              <a:defRPr sz="1600"/>
            </a:lvl2pPr>
            <a:lvl3pPr marL="690563" indent="-233363">
              <a:defRPr sz="1400"/>
            </a:lvl3pPr>
            <a:lvl4pPr marL="914400" indent="-223838">
              <a:defRPr sz="1200"/>
            </a:lvl4pPr>
            <a:lvl5pPr marL="1147763" indent="-233363">
              <a:tabLst>
                <a:tab pos="2338388" algn="l"/>
              </a:tabLst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1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A1DB9-285A-4FC3-BA1C-F43375550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6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9A3F0-6C70-46D4-BA16-6CC9A5DA9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2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022230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22231"/>
            <a:ext cx="5111750" cy="3572391"/>
          </a:xfrm>
        </p:spPr>
        <p:txBody>
          <a:bodyPr/>
          <a:lstStyle>
            <a:lvl1pPr>
              <a:defRPr sz="2000"/>
            </a:lvl1pPr>
            <a:lvl2pPr marL="457200" indent="-223838">
              <a:defRPr sz="1800"/>
            </a:lvl2pPr>
            <a:lvl3pPr marL="690563" indent="-233363">
              <a:defRPr sz="1600"/>
            </a:lvl3pPr>
            <a:lvl4pPr marL="914400" indent="-223838">
              <a:defRPr sz="1400"/>
            </a:lvl4pPr>
            <a:lvl5pPr marL="1147763" indent="-233363"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902125"/>
            <a:ext cx="3008313" cy="2692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24332-00C7-4360-AC19-16E6D5D7F8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376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962742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80099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386532"/>
            <a:ext cx="5486400" cy="2426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776B0-9652-41EB-A181-7BCCE3999A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770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28699"/>
            <a:ext cx="8458200" cy="3564565"/>
          </a:xfrm>
        </p:spPr>
        <p:txBody>
          <a:bodyPr vert="eaVert"/>
          <a:lstStyle>
            <a:lvl2pPr marL="404813" indent="-171450">
              <a:defRPr/>
            </a:lvl2pPr>
            <a:lvl3pPr marL="627063" indent="-169863">
              <a:defRPr/>
            </a:lvl3pPr>
            <a:lvl4pPr marL="862013" indent="-171450">
              <a:defRPr/>
            </a:lvl4pPr>
            <a:lvl5pPr marL="1084263" indent="-169863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53C2E-AAA1-4E93-B56C-C420E21A8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42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19238" y="974635"/>
            <a:ext cx="1171352" cy="35971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85659-8D92-425D-86BD-CF003218B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978195"/>
            <a:ext cx="7276214" cy="3615069"/>
          </a:xfrm>
        </p:spPr>
        <p:txBody>
          <a:bodyPr vert="eaVert"/>
          <a:lstStyle>
            <a:lvl2pPr marL="404813" indent="-171450">
              <a:defRPr/>
            </a:lvl2pPr>
            <a:lvl3pPr marL="627063" indent="-169863">
              <a:defRPr/>
            </a:lvl3pPr>
            <a:lvl4pPr marL="862013" indent="-171450">
              <a:defRPr/>
            </a:lvl4pPr>
            <a:lvl5pPr marL="1084263" indent="-169863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5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G:\LSP_LOGO_Final_Color_larger_text_small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44067"/>
            <a:ext cx="1193801" cy="95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733551" y="57150"/>
            <a:ext cx="583683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935665"/>
            <a:ext cx="8458200" cy="349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kumimoji="1"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7" name="Line 13"/>
          <p:cNvSpPr>
            <a:spLocks noChangeShapeType="1"/>
          </p:cNvSpPr>
          <p:nvPr userDrawn="1"/>
        </p:nvSpPr>
        <p:spPr bwMode="auto">
          <a:xfrm>
            <a:off x="228600" y="785813"/>
            <a:ext cx="70961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9" name="Line 15"/>
          <p:cNvSpPr>
            <a:spLocks noChangeShapeType="1"/>
          </p:cNvSpPr>
          <p:nvPr userDrawn="1"/>
        </p:nvSpPr>
        <p:spPr bwMode="auto">
          <a:xfrm flipV="1">
            <a:off x="8537576" y="785813"/>
            <a:ext cx="3397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3" name="Picture 19" descr="G:\JFK_text_capital_small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6" y="631032"/>
            <a:ext cx="1279917" cy="100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2" descr="codece"/>
          <p:cNvPicPr>
            <a:picLocks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5963" r="72000" b="10606"/>
          <a:stretch>
            <a:fillRect/>
          </a:stretch>
        </p:blipFill>
        <p:spPr bwMode="auto">
          <a:xfrm>
            <a:off x="685798" y="0"/>
            <a:ext cx="70866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6750" y="4705350"/>
            <a:ext cx="2000250" cy="388144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0AAE48-01B4-471A-8DD3-C3FBF21F03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92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33363" indent="-233363" algn="l" rtl="0" eaLnBrk="1" fontAlgn="base" hangingPunct="1">
        <a:spcBef>
          <a:spcPct val="20000"/>
        </a:spcBef>
        <a:spcAft>
          <a:spcPct val="0"/>
        </a:spcAft>
        <a:buChar char="•"/>
        <a:defRPr sz="2000" b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90563" indent="-233363" algn="l" rtl="0" eaLnBrk="1" fontAlgn="base" hangingPunct="1">
        <a:spcBef>
          <a:spcPct val="20000"/>
        </a:spcBef>
        <a:spcAft>
          <a:spcPct val="0"/>
        </a:spcAft>
        <a:buChar char="–"/>
        <a:defRPr b="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b="0"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 b="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EK-edpLvDwo?feature=oembed" TargetMode="Externa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Modeling Spacecraft Separation Dynamics in Julia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Jonnie Diegelman</a:t>
            </a:r>
          </a:p>
          <a:p>
            <a:r>
              <a:rPr lang="en-US" sz="1200" dirty="0"/>
              <a:t>Guidance, Navigation, and Control Engineer</a:t>
            </a:r>
          </a:p>
          <a:p>
            <a:r>
              <a:rPr lang="en-US" sz="1200" dirty="0" smtClean="0"/>
              <a:t>a.i</a:t>
            </a:r>
            <a:r>
              <a:rPr lang="en-US" sz="1200" dirty="0"/>
              <a:t>. </a:t>
            </a:r>
            <a:r>
              <a:rPr lang="en-US" sz="1200" dirty="0" smtClean="0"/>
              <a:t>solutions / NASA </a:t>
            </a:r>
            <a:r>
              <a:rPr lang="en-US" sz="1200" dirty="0"/>
              <a:t>Launch Services </a:t>
            </a:r>
            <a:r>
              <a:rPr lang="en-US" sz="1200" dirty="0" smtClean="0"/>
              <a:t>Program</a:t>
            </a:r>
          </a:p>
          <a:p>
            <a:endParaRPr lang="en-US" sz="1200" dirty="0"/>
          </a:p>
          <a:p>
            <a:r>
              <a:rPr lang="en-US" sz="1200" dirty="0"/>
              <a:t>SIAM 2021 Conference on Computational Science and Engineering</a:t>
            </a:r>
          </a:p>
          <a:p>
            <a:r>
              <a:rPr lang="en-US" sz="1200" dirty="0"/>
              <a:t>Symposium on High Performance Simulation and Estimation with Julia’s </a:t>
            </a:r>
            <a:r>
              <a:rPr lang="en-US" sz="1200" dirty="0" err="1"/>
              <a:t>SciML</a:t>
            </a:r>
            <a:endParaRPr lang="en-US" sz="1200" dirty="0"/>
          </a:p>
          <a:p>
            <a:r>
              <a:rPr lang="en-US" sz="1200" dirty="0"/>
              <a:t>March 5,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46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NASA Launch Services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240618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r>
              <a:rPr lang="en-US" dirty="0"/>
              <a:t>NASA Launch Services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NASA LSP: “Earth’s Bridge to Space”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3359658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r>
              <a:rPr lang="en-US" dirty="0"/>
              <a:t>NASA Launch Services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NASA LSP: “Earth’s Bridge to Space”</a:t>
            </a:r>
          </a:p>
          <a:p>
            <a:r>
              <a:rPr lang="en-US" dirty="0"/>
              <a:t>Kennedy Space Center, FL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</a:t>
            </a:fld>
            <a:endParaRPr lang="en-US"/>
          </a:p>
        </p:txBody>
      </p:sp>
      <p:pic>
        <p:nvPicPr>
          <p:cNvPr id="8" name="Content Placeholder 7" descr="A picture containing text, sky, outdoor, shore&#10;&#10;Description automatically generated">
            <a:extLst>
              <a:ext uri="{FF2B5EF4-FFF2-40B4-BE49-F238E27FC236}">
                <a16:creationId xmlns:a16="http://schemas.microsoft.com/office/drawing/2014/main" id="{08D581A7-E3B0-8A40-AEC9-55BF6A77503E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0" y="1394619"/>
            <a:ext cx="4152900" cy="2768600"/>
          </a:xfrm>
        </p:spPr>
      </p:pic>
    </p:spTree>
    <p:extLst>
      <p:ext uri="{BB962C8B-B14F-4D97-AF65-F5344CB8AC3E}">
        <p14:creationId xmlns:p14="http://schemas.microsoft.com/office/powerpoint/2010/main" val="99254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r>
              <a:rPr lang="en-US" dirty="0"/>
              <a:t>NASA Launch Services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NASA LSP: “Earth’s Bridge to Space”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Kennedy Space Center, FL</a:t>
            </a:r>
          </a:p>
          <a:p>
            <a:r>
              <a:rPr lang="en-US" dirty="0"/>
              <a:t>Connecting NASA scientific missions to commercial launch vehicle providers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</a:t>
            </a:fld>
            <a:endParaRPr lang="en-US"/>
          </a:p>
        </p:txBody>
      </p:sp>
      <p:pic>
        <p:nvPicPr>
          <p:cNvPr id="11" name="Content Placeholder 10" descr="A rocket on a launch pad&#10;&#10;Description automatically generated with medium confidence">
            <a:extLst>
              <a:ext uri="{FF2B5EF4-FFF2-40B4-BE49-F238E27FC236}">
                <a16:creationId xmlns:a16="http://schemas.microsoft.com/office/drawing/2014/main" id="{79743652-A429-EB4B-979A-A147BDB2D3DC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0" y="1396003"/>
            <a:ext cx="4152900" cy="2765831"/>
          </a:xfrm>
        </p:spPr>
      </p:pic>
    </p:spTree>
    <p:extLst>
      <p:ext uri="{BB962C8B-B14F-4D97-AF65-F5344CB8AC3E}">
        <p14:creationId xmlns:p14="http://schemas.microsoft.com/office/powerpoint/2010/main" val="223466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r>
              <a:rPr lang="en-US" dirty="0"/>
              <a:t>LSP Mission Analysis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77DC801-41FC-C042-A512-13BE682915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90317"/>
            <a:ext cx="4152900" cy="2377535"/>
          </a:xfr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/>
              <a:t>Mission planning</a:t>
            </a:r>
          </a:p>
        </p:txBody>
      </p:sp>
    </p:spTree>
    <p:extLst>
      <p:ext uri="{BB962C8B-B14F-4D97-AF65-F5344CB8AC3E}">
        <p14:creationId xmlns:p14="http://schemas.microsoft.com/office/powerpoint/2010/main" val="295061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Intro</a:t>
            </a:r>
            <a:br>
              <a:rPr lang="en-US" dirty="0"/>
            </a:br>
            <a:r>
              <a:rPr lang="en-US" dirty="0"/>
              <a:t>LSP Mission Analysis</a:t>
            </a:r>
          </a:p>
        </p:txBody>
      </p:sp>
      <p:pic>
        <p:nvPicPr>
          <p:cNvPr id="8" name="Content Placeholder 7" descr="A green pepper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D026C00B-4BE0-9E49-ABC3-2D31010F10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4" y="1028700"/>
            <a:ext cx="2415531" cy="3500770"/>
          </a:xfr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Mission planning</a:t>
            </a:r>
          </a:p>
          <a:p>
            <a:r>
              <a:rPr lang="en-US" dirty="0"/>
              <a:t>Analysis and simulation</a:t>
            </a:r>
          </a:p>
          <a:p>
            <a:pPr lvl="1"/>
            <a:r>
              <a:rPr lang="en-US" sz="2000" dirty="0"/>
              <a:t>Loads</a:t>
            </a:r>
          </a:p>
          <a:p>
            <a:pPr lvl="1"/>
            <a:r>
              <a:rPr lang="en-US" sz="2000" dirty="0"/>
              <a:t>Thermal</a:t>
            </a:r>
          </a:p>
          <a:p>
            <a:pPr lvl="1"/>
            <a:r>
              <a:rPr lang="en-US" sz="2000" dirty="0"/>
              <a:t>Fluids</a:t>
            </a:r>
          </a:p>
          <a:p>
            <a:pPr lvl="1"/>
            <a:r>
              <a:rPr lang="en-US" sz="2000" dirty="0"/>
              <a:t>Space environments/radiation</a:t>
            </a:r>
          </a:p>
          <a:p>
            <a:pPr lvl="1"/>
            <a:r>
              <a:rPr lang="en-US" sz="2000" dirty="0"/>
              <a:t>Flight controls</a:t>
            </a:r>
          </a:p>
          <a:p>
            <a:pPr lvl="1"/>
            <a:r>
              <a:rPr lang="en-US" sz="2000" dirty="0"/>
              <a:t>Trajectory analysis</a:t>
            </a:r>
          </a:p>
          <a:p>
            <a:pPr lvl="1"/>
            <a:r>
              <a:rPr lang="en-US" sz="20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39932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prstClr val="black"/>
                </a:solidFill>
              </a:rPr>
              <a:t>Intro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LSP Mission Analysis</a:t>
            </a:r>
            <a:endParaRPr lang="en-US" sz="1600" dirty="0"/>
          </a:p>
        </p:txBody>
      </p:sp>
      <p:pic>
        <p:nvPicPr>
          <p:cNvPr id="7" name="Content Placeholder 6" descr="A picture containing indoor, miller, cluttered&#10;&#10;Description automatically generated">
            <a:extLst>
              <a:ext uri="{FF2B5EF4-FFF2-40B4-BE49-F238E27FC236}">
                <a16:creationId xmlns:a16="http://schemas.microsoft.com/office/drawing/2014/main" id="{3EFE69BC-ADC9-1943-92BE-F93B6F3952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3" r="10530" b="2"/>
          <a:stretch/>
        </p:blipFill>
        <p:spPr>
          <a:xfrm>
            <a:off x="304800" y="1028700"/>
            <a:ext cx="4152900" cy="3500770"/>
          </a:xfr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Mission planning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Analysis and simulation</a:t>
            </a:r>
          </a:p>
          <a:p>
            <a:r>
              <a:rPr lang="en-US" dirty="0"/>
              <a:t>Special studies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19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Spacecraft Separation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9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123063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AB608-1FC2-FD4A-BD01-5F4CB01656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  <p:pic>
        <p:nvPicPr>
          <p:cNvPr id="13" name="Online Media 12" descr="Sentinel-6 Michael Freilich Spacecraft Separation">
            <a:hlinkClick r:id="" action="ppaction://media"/>
            <a:extLst>
              <a:ext uri="{FF2B5EF4-FFF2-40B4-BE49-F238E27FC236}">
                <a16:creationId xmlns:a16="http://schemas.microsoft.com/office/drawing/2014/main" id="{39150AE2-A2AE-7C4B-8D4E-F47E7B7D1904}"/>
              </a:ext>
            </a:extLst>
          </p:cNvPr>
          <p:cNvPicPr>
            <a:picLocks noGrp="1" noRot="1" noChangeAspect="1"/>
          </p:cNvPicPr>
          <p:nvPr>
            <p:ph sz="half" idx="1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00425" y="1257300"/>
            <a:ext cx="5387975" cy="3044825"/>
          </a:xfrm>
          <a:prstGeom prst="rect">
            <a:avLst/>
          </a:prstGeom>
        </p:spPr>
      </p:pic>
      <p:pic>
        <p:nvPicPr>
          <p:cNvPr id="12" name="Content Placeholder 11" descr="A space ship in space&#10;&#10;Description automatically generated with low confidence">
            <a:extLst>
              <a:ext uri="{FF2B5EF4-FFF2-40B4-BE49-F238E27FC236}">
                <a16:creationId xmlns:a16="http://schemas.microsoft.com/office/drawing/2014/main" id="{28A35CF2-8CCC-B649-81F3-6BE94ED720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43547"/>
            <a:ext cx="2970213" cy="1670744"/>
          </a:xfr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6EBF3697-1D93-D840-BDC5-B712BD109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Separation</a:t>
            </a:r>
            <a:br>
              <a:rPr lang="en-US" dirty="0"/>
            </a:br>
            <a:r>
              <a:rPr lang="en-US" dirty="0"/>
              <a:t>Sentinel 6 Michael </a:t>
            </a:r>
            <a:r>
              <a:rPr lang="en-US" dirty="0" err="1"/>
              <a:t>Freilich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1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Separation</a:t>
            </a:r>
            <a:br>
              <a:rPr lang="en-US" dirty="0"/>
            </a:br>
            <a:r>
              <a:rPr lang="en-US" dirty="0"/>
              <a:t>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Rigid body dynamics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3A67D8-BA40-4B46-A831-55B6A62FA642}"/>
              </a:ext>
            </a:extLst>
          </p:cNvPr>
          <p:cNvGrpSpPr/>
          <p:nvPr/>
        </p:nvGrpSpPr>
        <p:grpSpPr>
          <a:xfrm>
            <a:off x="5087806" y="1499962"/>
            <a:ext cx="3490086" cy="1318403"/>
            <a:chOff x="5087806" y="2119882"/>
            <a:chExt cx="3490086" cy="1318403"/>
          </a:xfrm>
        </p:grpSpPr>
        <p:sp>
          <p:nvSpPr>
            <p:cNvPr id="7" name="Can 6">
              <a:extLst>
                <a:ext uri="{FF2B5EF4-FFF2-40B4-BE49-F238E27FC236}">
                  <a16:creationId xmlns:a16="http://schemas.microsoft.com/office/drawing/2014/main" id="{1C8D6C7B-A344-DF48-ADD6-9BDD6A54813A}"/>
                </a:ext>
              </a:extLst>
            </p:cNvPr>
            <p:cNvSpPr/>
            <p:nvPr/>
          </p:nvSpPr>
          <p:spPr>
            <a:xfrm rot="16200000">
              <a:off x="6173647" y="1034041"/>
              <a:ext cx="1318403" cy="3490086"/>
            </a:xfrm>
            <a:prstGeom prst="can">
              <a:avLst/>
            </a:prstGeom>
            <a:solidFill>
              <a:schemeClr val="accent2">
                <a:alpha val="87000"/>
              </a:schemeClr>
            </a:soli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ie chart&#10;&#10;Description automatically generated">
              <a:extLst>
                <a:ext uri="{FF2B5EF4-FFF2-40B4-BE49-F238E27FC236}">
                  <a16:creationId xmlns:a16="http://schemas.microsoft.com/office/drawing/2014/main" id="{C07F04BE-57FC-D445-937D-0DE02ABCDF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6665274" y="2702471"/>
              <a:ext cx="229843" cy="23273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FDB40C-800A-EF48-A664-4AD9A2DBEDA9}"/>
              </a:ext>
            </a:extLst>
          </p:cNvPr>
          <p:cNvGrpSpPr/>
          <p:nvPr/>
        </p:nvGrpSpPr>
        <p:grpSpPr>
          <a:xfrm>
            <a:off x="4606507" y="1775287"/>
            <a:ext cx="758046" cy="733245"/>
            <a:chOff x="4606507" y="2395207"/>
            <a:chExt cx="758046" cy="733245"/>
          </a:xfrm>
        </p:grpSpPr>
        <p:pic>
          <p:nvPicPr>
            <p:cNvPr id="9" name="Picture 8" descr="Pie chart&#10;&#10;Description automatically generated">
              <a:extLst>
                <a:ext uri="{FF2B5EF4-FFF2-40B4-BE49-F238E27FC236}">
                  <a16:creationId xmlns:a16="http://schemas.microsoft.com/office/drawing/2014/main" id="{2D243DD2-493F-BF4A-9045-5EE18B6D6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4879325" y="2662715"/>
              <a:ext cx="229843" cy="232738"/>
            </a:xfrm>
            <a:prstGeom prst="rect">
              <a:avLst/>
            </a:prstGeom>
          </p:spPr>
        </p:pic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64B13D2B-1E88-EA4E-922F-DBFE0E88D745}"/>
                </a:ext>
              </a:extLst>
            </p:cNvPr>
            <p:cNvSpPr/>
            <p:nvPr/>
          </p:nvSpPr>
          <p:spPr>
            <a:xfrm rot="16200000">
              <a:off x="4618907" y="2382807"/>
              <a:ext cx="733245" cy="758046"/>
            </a:xfrm>
            <a:prstGeom prst="cube">
              <a:avLst/>
            </a:prstGeom>
            <a:solidFill>
              <a:schemeClr val="tx2">
                <a:alpha val="86000"/>
              </a:schemeClr>
            </a:solidFill>
            <a:ln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8DFFF0-3DC9-C44A-977A-5BC60405AD5D}"/>
              </a:ext>
            </a:extLst>
          </p:cNvPr>
          <p:cNvGrpSpPr/>
          <p:nvPr/>
        </p:nvGrpSpPr>
        <p:grpSpPr>
          <a:xfrm>
            <a:off x="4471461" y="2503766"/>
            <a:ext cx="633858" cy="705067"/>
            <a:chOff x="2034385" y="2848721"/>
            <a:chExt cx="633858" cy="705067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2D645E5-A47A-A24A-99DA-44FDE6B180F2}"/>
                </a:ext>
              </a:extLst>
            </p:cNvPr>
            <p:cNvCxnSpPr>
              <a:cxnSpLocks/>
            </p:cNvCxnSpPr>
            <p:nvPr/>
          </p:nvCxnSpPr>
          <p:spPr>
            <a:xfrm>
              <a:off x="2034386" y="3385941"/>
              <a:ext cx="332103" cy="167847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9778BE-B922-204E-A70A-DBE3E4E4A0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3351359"/>
              <a:ext cx="633858" cy="34583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8231F23-A4F9-AC48-BFB3-1D68A5AD80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2848721"/>
              <a:ext cx="0" cy="53722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644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41DADD1A-CDF4-6343-9716-E9E0064D8422}"/>
              </a:ext>
            </a:extLst>
          </p:cNvPr>
          <p:cNvGrpSpPr/>
          <p:nvPr/>
        </p:nvGrpSpPr>
        <p:grpSpPr>
          <a:xfrm>
            <a:off x="4471461" y="2503766"/>
            <a:ext cx="633858" cy="705067"/>
            <a:chOff x="2034385" y="2848721"/>
            <a:chExt cx="633858" cy="705067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BB00A9A-FDDB-3E4F-B848-7652D230DF7A}"/>
                </a:ext>
              </a:extLst>
            </p:cNvPr>
            <p:cNvCxnSpPr>
              <a:cxnSpLocks/>
            </p:cNvCxnSpPr>
            <p:nvPr/>
          </p:nvCxnSpPr>
          <p:spPr>
            <a:xfrm>
              <a:off x="2034386" y="3385941"/>
              <a:ext cx="332103" cy="167847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3F2E8E2-AFA2-B045-BB94-A85D191048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3351359"/>
              <a:ext cx="633858" cy="34583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B66EF43-7732-3A4E-8003-E763744C91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2848721"/>
              <a:ext cx="0" cy="53722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Rigid body dynamics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Velocity</a:t>
            </a:r>
            <a:r>
              <a:rPr lang="en-US" dirty="0"/>
              <a:t>, </a:t>
            </a:r>
            <a:r>
              <a:rPr lang="en-US" dirty="0">
                <a:solidFill>
                  <a:schemeClr val="accent3"/>
                </a:solidFill>
              </a:rPr>
              <a:t>position</a:t>
            </a:r>
            <a:r>
              <a:rPr lang="en-US" dirty="0"/>
              <a:t>, and </a:t>
            </a:r>
            <a:r>
              <a:rPr lang="en-US" dirty="0">
                <a:solidFill>
                  <a:schemeClr val="accent6"/>
                </a:solidFill>
              </a:rPr>
              <a:t>rotation rate </a:t>
            </a:r>
            <a:r>
              <a:rPr lang="en-US" dirty="0"/>
              <a:t>equations about center of mass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3A67D8-BA40-4B46-A831-55B6A62FA642}"/>
              </a:ext>
            </a:extLst>
          </p:cNvPr>
          <p:cNvGrpSpPr/>
          <p:nvPr/>
        </p:nvGrpSpPr>
        <p:grpSpPr>
          <a:xfrm rot="-60000">
            <a:off x="5127562" y="1499962"/>
            <a:ext cx="3490086" cy="1318403"/>
            <a:chOff x="5087806" y="2119882"/>
            <a:chExt cx="3490086" cy="1318403"/>
          </a:xfrm>
        </p:grpSpPr>
        <p:sp>
          <p:nvSpPr>
            <p:cNvPr id="7" name="Can 6">
              <a:extLst>
                <a:ext uri="{FF2B5EF4-FFF2-40B4-BE49-F238E27FC236}">
                  <a16:creationId xmlns:a16="http://schemas.microsoft.com/office/drawing/2014/main" id="{1C8D6C7B-A344-DF48-ADD6-9BDD6A54813A}"/>
                </a:ext>
              </a:extLst>
            </p:cNvPr>
            <p:cNvSpPr/>
            <p:nvPr/>
          </p:nvSpPr>
          <p:spPr>
            <a:xfrm rot="16200000">
              <a:off x="6173647" y="1034041"/>
              <a:ext cx="1318403" cy="3490086"/>
            </a:xfrm>
            <a:prstGeom prst="can">
              <a:avLst/>
            </a:prstGeom>
            <a:solidFill>
              <a:schemeClr val="accent2">
                <a:alpha val="87000"/>
              </a:schemeClr>
            </a:soli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ie chart&#10;&#10;Description automatically generated">
              <a:extLst>
                <a:ext uri="{FF2B5EF4-FFF2-40B4-BE49-F238E27FC236}">
                  <a16:creationId xmlns:a16="http://schemas.microsoft.com/office/drawing/2014/main" id="{C07F04BE-57FC-D445-937D-0DE02ABCDF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6665274" y="2702471"/>
              <a:ext cx="229843" cy="23273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FDB40C-800A-EF48-A664-4AD9A2DBEDA9}"/>
              </a:ext>
            </a:extLst>
          </p:cNvPr>
          <p:cNvGrpSpPr/>
          <p:nvPr/>
        </p:nvGrpSpPr>
        <p:grpSpPr>
          <a:xfrm rot="240000">
            <a:off x="4507117" y="1775287"/>
            <a:ext cx="758046" cy="733245"/>
            <a:chOff x="4606507" y="2395207"/>
            <a:chExt cx="758046" cy="733245"/>
          </a:xfrm>
        </p:grpSpPr>
        <p:pic>
          <p:nvPicPr>
            <p:cNvPr id="9" name="Picture 8" descr="Pie chart&#10;&#10;Description automatically generated">
              <a:extLst>
                <a:ext uri="{FF2B5EF4-FFF2-40B4-BE49-F238E27FC236}">
                  <a16:creationId xmlns:a16="http://schemas.microsoft.com/office/drawing/2014/main" id="{2D243DD2-493F-BF4A-9045-5EE18B6D6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4879325" y="2662715"/>
              <a:ext cx="229843" cy="232738"/>
            </a:xfrm>
            <a:prstGeom prst="rect">
              <a:avLst/>
            </a:prstGeom>
          </p:spPr>
        </p:pic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64B13D2B-1E88-EA4E-922F-DBFE0E88D745}"/>
                </a:ext>
              </a:extLst>
            </p:cNvPr>
            <p:cNvSpPr/>
            <p:nvPr/>
          </p:nvSpPr>
          <p:spPr>
            <a:xfrm rot="16200000">
              <a:off x="4618907" y="2382807"/>
              <a:ext cx="733245" cy="758046"/>
            </a:xfrm>
            <a:prstGeom prst="cube">
              <a:avLst/>
            </a:prstGeom>
            <a:solidFill>
              <a:schemeClr val="tx2">
                <a:alpha val="86000"/>
              </a:schemeClr>
            </a:solidFill>
            <a:ln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ircular Arrow 5">
            <a:extLst>
              <a:ext uri="{FF2B5EF4-FFF2-40B4-BE49-F238E27FC236}">
                <a16:creationId xmlns:a16="http://schemas.microsoft.com/office/drawing/2014/main" id="{74A2EB50-49A2-6A40-AEEB-004A687F460E}"/>
              </a:ext>
            </a:extLst>
          </p:cNvPr>
          <p:cNvSpPr/>
          <p:nvPr/>
        </p:nvSpPr>
        <p:spPr>
          <a:xfrm>
            <a:off x="4566928" y="1839451"/>
            <a:ext cx="638421" cy="639425"/>
          </a:xfrm>
          <a:prstGeom prst="circularArrow">
            <a:avLst>
              <a:gd name="adj1" fmla="val 7029"/>
              <a:gd name="adj2" fmla="val 841019"/>
              <a:gd name="adj3" fmla="val 20797740"/>
              <a:gd name="adj4" fmla="val 6304379"/>
              <a:gd name="adj5" fmla="val 101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3" name="Circular Arrow 12">
            <a:extLst>
              <a:ext uri="{FF2B5EF4-FFF2-40B4-BE49-F238E27FC236}">
                <a16:creationId xmlns:a16="http://schemas.microsoft.com/office/drawing/2014/main" id="{E1D25B9D-CB03-934E-B603-20E792D82FB0}"/>
              </a:ext>
            </a:extLst>
          </p:cNvPr>
          <p:cNvSpPr/>
          <p:nvPr/>
        </p:nvSpPr>
        <p:spPr>
          <a:xfrm rot="6735121" flipH="1">
            <a:off x="6512149" y="1887724"/>
            <a:ext cx="638421" cy="639425"/>
          </a:xfrm>
          <a:prstGeom prst="circularArrow">
            <a:avLst>
              <a:gd name="adj1" fmla="val 7029"/>
              <a:gd name="adj2" fmla="val 841019"/>
              <a:gd name="adj3" fmla="val 20797740"/>
              <a:gd name="adj4" fmla="val 15004290"/>
              <a:gd name="adj5" fmla="val 101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2435E3-BFB5-824F-9F38-39A8D1D5DE44}"/>
              </a:ext>
            </a:extLst>
          </p:cNvPr>
          <p:cNvCxnSpPr>
            <a:cxnSpLocks/>
          </p:cNvCxnSpPr>
          <p:nvPr/>
        </p:nvCxnSpPr>
        <p:spPr>
          <a:xfrm>
            <a:off x="6955534" y="2199564"/>
            <a:ext cx="301580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ECED4A9-4C45-C54E-BF48-01D5E1E078F6}"/>
              </a:ext>
            </a:extLst>
          </p:cNvPr>
          <p:cNvCxnSpPr>
            <a:cxnSpLocks/>
          </p:cNvCxnSpPr>
          <p:nvPr/>
        </p:nvCxnSpPr>
        <p:spPr>
          <a:xfrm flipH="1">
            <a:off x="4115465" y="2167129"/>
            <a:ext cx="655407" cy="0"/>
          </a:xfrm>
          <a:prstGeom prst="straightConnector1">
            <a:avLst/>
          </a:prstGeom>
          <a:ln w="444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E25E82-C53E-5A49-A56B-13C1B6F2A59A}"/>
                  </a:ext>
                </a:extLst>
              </p:cNvPr>
              <p:cNvSpPr txBox="1"/>
              <p:nvPr/>
            </p:nvSpPr>
            <p:spPr>
              <a:xfrm>
                <a:off x="4881966" y="3524808"/>
                <a:ext cx="2611997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E25E82-C53E-5A49-A56B-13C1B6F2A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966" y="3524808"/>
                <a:ext cx="2611997" cy="923330"/>
              </a:xfrm>
              <a:prstGeom prst="rect">
                <a:avLst/>
              </a:prstGeom>
              <a:blipFill>
                <a:blip r:embed="rId3"/>
                <a:stretch>
                  <a:fillRect t="-1351" r="-388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89C4AE4-6481-254D-96D3-C48B82D5F191}"/>
              </a:ext>
            </a:extLst>
          </p:cNvPr>
          <p:cNvCxnSpPr>
            <a:cxnSpLocks/>
          </p:cNvCxnSpPr>
          <p:nvPr/>
        </p:nvCxnSpPr>
        <p:spPr>
          <a:xfrm flipV="1">
            <a:off x="4482465" y="2283833"/>
            <a:ext cx="399501" cy="738337"/>
          </a:xfrm>
          <a:prstGeom prst="straightConnector1">
            <a:avLst/>
          </a:prstGeom>
          <a:ln w="444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23D41DF-45C3-F84F-A7B2-3A08EA68895B}"/>
              </a:ext>
            </a:extLst>
          </p:cNvPr>
          <p:cNvCxnSpPr>
            <a:cxnSpLocks/>
          </p:cNvCxnSpPr>
          <p:nvPr/>
        </p:nvCxnSpPr>
        <p:spPr>
          <a:xfrm flipV="1">
            <a:off x="4482465" y="2283834"/>
            <a:ext cx="2221253" cy="738336"/>
          </a:xfrm>
          <a:prstGeom prst="straightConnector1">
            <a:avLst/>
          </a:prstGeom>
          <a:ln w="444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itle 1">
            <a:extLst>
              <a:ext uri="{FF2B5EF4-FFF2-40B4-BE49-F238E27FC236}">
                <a16:creationId xmlns:a16="http://schemas.microsoft.com/office/drawing/2014/main" id="{5E237134-6D69-3B45-935B-10475A30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Separation</a:t>
            </a:r>
            <a:br>
              <a:rPr lang="en-US" dirty="0"/>
            </a:br>
            <a:r>
              <a:rPr lang="en-US" dirty="0"/>
              <a:t>Modeling</a:t>
            </a:r>
          </a:p>
        </p:txBody>
      </p:sp>
    </p:spTree>
    <p:extLst>
      <p:ext uri="{BB962C8B-B14F-4D97-AF65-F5344CB8AC3E}">
        <p14:creationId xmlns:p14="http://schemas.microsoft.com/office/powerpoint/2010/main" val="18890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Separation</a:t>
            </a:r>
            <a:br>
              <a:rPr lang="en-US" dirty="0"/>
            </a:br>
            <a:r>
              <a:rPr lang="en-US" dirty="0"/>
              <a:t>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Rigid body dynamics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Velocity, position, and rotation rate equations about center of mass</a:t>
            </a:r>
          </a:p>
          <a:p>
            <a:pPr lvl="1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Quaternion</a:t>
            </a:r>
            <a:r>
              <a:rPr lang="en-US" dirty="0"/>
              <a:t> attitude update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3A67D8-BA40-4B46-A831-55B6A62FA642}"/>
              </a:ext>
            </a:extLst>
          </p:cNvPr>
          <p:cNvGrpSpPr/>
          <p:nvPr/>
        </p:nvGrpSpPr>
        <p:grpSpPr>
          <a:xfrm rot="-120000">
            <a:off x="5158558" y="1499962"/>
            <a:ext cx="3490086" cy="1318403"/>
            <a:chOff x="5087806" y="2119882"/>
            <a:chExt cx="3490086" cy="1318403"/>
          </a:xfrm>
        </p:grpSpPr>
        <p:sp>
          <p:nvSpPr>
            <p:cNvPr id="7" name="Can 6">
              <a:extLst>
                <a:ext uri="{FF2B5EF4-FFF2-40B4-BE49-F238E27FC236}">
                  <a16:creationId xmlns:a16="http://schemas.microsoft.com/office/drawing/2014/main" id="{1C8D6C7B-A344-DF48-ADD6-9BDD6A54813A}"/>
                </a:ext>
              </a:extLst>
            </p:cNvPr>
            <p:cNvSpPr/>
            <p:nvPr/>
          </p:nvSpPr>
          <p:spPr>
            <a:xfrm rot="16200000">
              <a:off x="6173647" y="1034041"/>
              <a:ext cx="1318403" cy="3490086"/>
            </a:xfrm>
            <a:prstGeom prst="can">
              <a:avLst/>
            </a:prstGeom>
            <a:solidFill>
              <a:schemeClr val="accent2">
                <a:alpha val="87000"/>
              </a:schemeClr>
            </a:soli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ie chart&#10;&#10;Description automatically generated">
              <a:extLst>
                <a:ext uri="{FF2B5EF4-FFF2-40B4-BE49-F238E27FC236}">
                  <a16:creationId xmlns:a16="http://schemas.microsoft.com/office/drawing/2014/main" id="{C07F04BE-57FC-D445-937D-0DE02ABCDF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6665274" y="2702471"/>
              <a:ext cx="229843" cy="232738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FDB40C-800A-EF48-A664-4AD9A2DBEDA9}"/>
              </a:ext>
            </a:extLst>
          </p:cNvPr>
          <p:cNvGrpSpPr/>
          <p:nvPr/>
        </p:nvGrpSpPr>
        <p:grpSpPr>
          <a:xfrm rot="480000">
            <a:off x="4445125" y="1775287"/>
            <a:ext cx="758046" cy="733245"/>
            <a:chOff x="4606507" y="2395207"/>
            <a:chExt cx="758046" cy="733245"/>
          </a:xfrm>
        </p:grpSpPr>
        <p:pic>
          <p:nvPicPr>
            <p:cNvPr id="9" name="Picture 8" descr="Pie chart&#10;&#10;Description automatically generated">
              <a:extLst>
                <a:ext uri="{FF2B5EF4-FFF2-40B4-BE49-F238E27FC236}">
                  <a16:creationId xmlns:a16="http://schemas.microsoft.com/office/drawing/2014/main" id="{2D243DD2-493F-BF4A-9045-5EE18B6D68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4879325" y="2662715"/>
              <a:ext cx="229843" cy="232738"/>
            </a:xfrm>
            <a:prstGeom prst="rect">
              <a:avLst/>
            </a:prstGeom>
          </p:spPr>
        </p:pic>
        <p:sp>
          <p:nvSpPr>
            <p:cNvPr id="8" name="Cube 7">
              <a:extLst>
                <a:ext uri="{FF2B5EF4-FFF2-40B4-BE49-F238E27FC236}">
                  <a16:creationId xmlns:a16="http://schemas.microsoft.com/office/drawing/2014/main" id="{64B13D2B-1E88-EA4E-922F-DBFE0E88D745}"/>
                </a:ext>
              </a:extLst>
            </p:cNvPr>
            <p:cNvSpPr/>
            <p:nvPr/>
          </p:nvSpPr>
          <p:spPr>
            <a:xfrm rot="16200000">
              <a:off x="4618907" y="2382807"/>
              <a:ext cx="733245" cy="758046"/>
            </a:xfrm>
            <a:prstGeom prst="cube">
              <a:avLst/>
            </a:prstGeom>
            <a:solidFill>
              <a:schemeClr val="tx2">
                <a:alpha val="86000"/>
              </a:schemeClr>
            </a:solidFill>
            <a:ln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E25E82-C53E-5A49-A56B-13C1B6F2A59A}"/>
                  </a:ext>
                </a:extLst>
              </p:cNvPr>
              <p:cNvSpPr txBox="1"/>
              <p:nvPr/>
            </p:nvSpPr>
            <p:spPr>
              <a:xfrm>
                <a:off x="4397789" y="3381446"/>
                <a:ext cx="3683701" cy="11897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solidFill>
                              <a:schemeClr val="accent4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chemeClr val="accent4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</m:acc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4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1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lang="en-US" sz="2000" b="1" i="1" dirty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1" i="1" dirty="0" smtClean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EE25E82-C53E-5A49-A56B-13C1B6F2A5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789" y="3381446"/>
                <a:ext cx="3683701" cy="1189749"/>
              </a:xfrm>
              <a:prstGeom prst="rect">
                <a:avLst/>
              </a:prstGeom>
              <a:blipFill>
                <a:blip r:embed="rId3"/>
                <a:stretch>
                  <a:fillRect l="-687" r="-1375" b="-5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1E9D4A6C-0764-6C4D-8AC3-BCBB4C81BBA0}"/>
              </a:ext>
            </a:extLst>
          </p:cNvPr>
          <p:cNvGrpSpPr/>
          <p:nvPr/>
        </p:nvGrpSpPr>
        <p:grpSpPr>
          <a:xfrm>
            <a:off x="4471461" y="2503766"/>
            <a:ext cx="633858" cy="705067"/>
            <a:chOff x="2034385" y="2848721"/>
            <a:chExt cx="633858" cy="70506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16FAAA6-F02C-8C45-877A-D43E2785DB3A}"/>
                </a:ext>
              </a:extLst>
            </p:cNvPr>
            <p:cNvCxnSpPr>
              <a:cxnSpLocks/>
            </p:cNvCxnSpPr>
            <p:nvPr/>
          </p:nvCxnSpPr>
          <p:spPr>
            <a:xfrm>
              <a:off x="2034386" y="3385941"/>
              <a:ext cx="332103" cy="167847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CD8CD3A-1094-E34C-83C5-9ED5EA74A3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3351359"/>
              <a:ext cx="633858" cy="34583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B312A57-EA8E-5F40-B073-FED75A7354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34385" y="2848721"/>
              <a:ext cx="0" cy="537220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6CDA576-20FD-124F-AA25-D7301D854A95}"/>
              </a:ext>
            </a:extLst>
          </p:cNvPr>
          <p:cNvGrpSpPr/>
          <p:nvPr/>
        </p:nvGrpSpPr>
        <p:grpSpPr>
          <a:xfrm rot="8593994" flipH="1">
            <a:off x="4656446" y="2024908"/>
            <a:ext cx="605223" cy="563634"/>
            <a:chOff x="2125741" y="3767419"/>
            <a:chExt cx="605223" cy="563634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6038669-FDF0-6948-91D2-C24EA3F1C966}"/>
                </a:ext>
              </a:extLst>
            </p:cNvPr>
            <p:cNvCxnSpPr>
              <a:cxnSpLocks/>
            </p:cNvCxnSpPr>
            <p:nvPr/>
          </p:nvCxnSpPr>
          <p:spPr>
            <a:xfrm rot="8593994" flipH="1">
              <a:off x="2331322" y="3767419"/>
              <a:ext cx="215992" cy="257856"/>
            </a:xfrm>
            <a:prstGeom prst="straightConnector1">
              <a:avLst/>
            </a:prstGeom>
            <a:ln w="44450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ircular Arrow 22">
              <a:extLst>
                <a:ext uri="{FF2B5EF4-FFF2-40B4-BE49-F238E27FC236}">
                  <a16:creationId xmlns:a16="http://schemas.microsoft.com/office/drawing/2014/main" id="{CDDE4FFF-4425-1A46-9940-0B862A2ED49F}"/>
                </a:ext>
              </a:extLst>
            </p:cNvPr>
            <p:cNvSpPr/>
            <p:nvPr/>
          </p:nvSpPr>
          <p:spPr>
            <a:xfrm rot="10800000" flipV="1">
              <a:off x="2125741" y="3781026"/>
              <a:ext cx="605223" cy="550027"/>
            </a:xfrm>
            <a:prstGeom prst="circularArrow">
              <a:avLst>
                <a:gd name="adj1" fmla="val 4566"/>
                <a:gd name="adj2" fmla="val 1621841"/>
                <a:gd name="adj3" fmla="val 2211699"/>
                <a:gd name="adj4" fmla="val 6516187"/>
                <a:gd name="adj5" fmla="val 1725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54F6D13-9263-5F4D-9B62-C12CDECE54D2}"/>
              </a:ext>
            </a:extLst>
          </p:cNvPr>
          <p:cNvGrpSpPr/>
          <p:nvPr/>
        </p:nvGrpSpPr>
        <p:grpSpPr>
          <a:xfrm rot="21084727">
            <a:off x="6450827" y="1405756"/>
            <a:ext cx="623810" cy="689402"/>
            <a:chOff x="2125741" y="3400085"/>
            <a:chExt cx="623810" cy="689402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DFA24C4-FBD2-B54E-8D6F-67BEA84705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8600" y="3400085"/>
              <a:ext cx="0" cy="537220"/>
            </a:xfrm>
            <a:prstGeom prst="straightConnector1">
              <a:avLst/>
            </a:prstGeom>
            <a:ln w="44450"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Circular Arrow 28">
              <a:extLst>
                <a:ext uri="{FF2B5EF4-FFF2-40B4-BE49-F238E27FC236}">
                  <a16:creationId xmlns:a16="http://schemas.microsoft.com/office/drawing/2014/main" id="{A19D71AD-358F-6148-AD21-871E126CDD48}"/>
                </a:ext>
              </a:extLst>
            </p:cNvPr>
            <p:cNvSpPr/>
            <p:nvPr/>
          </p:nvSpPr>
          <p:spPr>
            <a:xfrm rot="10800000" flipV="1">
              <a:off x="2125741" y="3781024"/>
              <a:ext cx="623810" cy="308463"/>
            </a:xfrm>
            <a:prstGeom prst="circularArrow">
              <a:avLst>
                <a:gd name="adj1" fmla="val 10015"/>
                <a:gd name="adj2" fmla="val 1621841"/>
                <a:gd name="adj3" fmla="val 1694580"/>
                <a:gd name="adj4" fmla="val 6516187"/>
                <a:gd name="adj5" fmla="val 17254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33" name="Circular Arrow 32">
            <a:extLst>
              <a:ext uri="{FF2B5EF4-FFF2-40B4-BE49-F238E27FC236}">
                <a16:creationId xmlns:a16="http://schemas.microsoft.com/office/drawing/2014/main" id="{9D75F580-832D-F242-A986-DE120D6FA276}"/>
              </a:ext>
            </a:extLst>
          </p:cNvPr>
          <p:cNvSpPr/>
          <p:nvPr/>
        </p:nvSpPr>
        <p:spPr>
          <a:xfrm>
            <a:off x="4511843" y="1850468"/>
            <a:ext cx="638421" cy="639425"/>
          </a:xfrm>
          <a:prstGeom prst="circularArrow">
            <a:avLst>
              <a:gd name="adj1" fmla="val 7029"/>
              <a:gd name="adj2" fmla="val 841019"/>
              <a:gd name="adj3" fmla="val 20797740"/>
              <a:gd name="adj4" fmla="val 6304379"/>
              <a:gd name="adj5" fmla="val 101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34" name="Circular Arrow 33">
            <a:extLst>
              <a:ext uri="{FF2B5EF4-FFF2-40B4-BE49-F238E27FC236}">
                <a16:creationId xmlns:a16="http://schemas.microsoft.com/office/drawing/2014/main" id="{12173C73-344F-9A47-9C1D-D312285F9DE3}"/>
              </a:ext>
            </a:extLst>
          </p:cNvPr>
          <p:cNvSpPr/>
          <p:nvPr/>
        </p:nvSpPr>
        <p:spPr>
          <a:xfrm rot="6735121" flipH="1">
            <a:off x="6578251" y="1898741"/>
            <a:ext cx="638421" cy="639425"/>
          </a:xfrm>
          <a:prstGeom prst="circularArrow">
            <a:avLst>
              <a:gd name="adj1" fmla="val 7029"/>
              <a:gd name="adj2" fmla="val 841019"/>
              <a:gd name="adj3" fmla="val 20797740"/>
              <a:gd name="adj4" fmla="val 15004290"/>
              <a:gd name="adj5" fmla="val 1016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52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Spacecraft Separation</a:t>
            </a:r>
            <a:br>
              <a:rPr lang="en-US"/>
            </a:br>
            <a:r>
              <a:rPr lang="en-US"/>
              <a:t>Modeling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Rigid body dynamics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Velocity, position, and rotation rate equations about center of mass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Quaternion attitude update</a:t>
            </a:r>
          </a:p>
          <a:p>
            <a:r>
              <a:rPr lang="en-US" dirty="0"/>
              <a:t>Forcing functions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468E59-A4D2-FA48-9C24-FC9F1963EAAF}"/>
              </a:ext>
            </a:extLst>
          </p:cNvPr>
          <p:cNvGrpSpPr/>
          <p:nvPr/>
        </p:nvGrpSpPr>
        <p:grpSpPr>
          <a:xfrm rot="16200000">
            <a:off x="4588150" y="1995248"/>
            <a:ext cx="1778060" cy="1565689"/>
            <a:chOff x="3139807" y="1916935"/>
            <a:chExt cx="947451" cy="94745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A54EA91-1732-D94D-839E-B4BB960613BA}"/>
                </a:ext>
              </a:extLst>
            </p:cNvPr>
            <p:cNvSpPr/>
            <p:nvPr/>
          </p:nvSpPr>
          <p:spPr>
            <a:xfrm>
              <a:off x="3139807" y="2787267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4A3B411-1608-964E-A366-8F2618BECEAD}"/>
                </a:ext>
              </a:extLst>
            </p:cNvPr>
            <p:cNvSpPr/>
            <p:nvPr/>
          </p:nvSpPr>
          <p:spPr>
            <a:xfrm rot="5400000">
              <a:off x="3292207" y="2352101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BF1FCE2-D073-B340-9774-0003D9F06DD6}"/>
              </a:ext>
            </a:extLst>
          </p:cNvPr>
          <p:cNvGrpSpPr/>
          <p:nvPr/>
        </p:nvGrpSpPr>
        <p:grpSpPr>
          <a:xfrm rot="16200000">
            <a:off x="6249421" y="1899670"/>
            <a:ext cx="1778058" cy="1756851"/>
            <a:chOff x="3139806" y="2864386"/>
            <a:chExt cx="947450" cy="106312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77E3A43-42EF-014F-9CCC-F267ABAFDB73}"/>
                </a:ext>
              </a:extLst>
            </p:cNvPr>
            <p:cNvSpPr/>
            <p:nvPr/>
          </p:nvSpPr>
          <p:spPr>
            <a:xfrm rot="10800000">
              <a:off x="3139807" y="2985571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1CB0EF-E382-2045-BFD9-80B48491FC8A}"/>
                </a:ext>
              </a:extLst>
            </p:cNvPr>
            <p:cNvSpPr/>
            <p:nvPr/>
          </p:nvSpPr>
          <p:spPr>
            <a:xfrm rot="16200000">
              <a:off x="3173287" y="3415229"/>
              <a:ext cx="947451" cy="771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FF894ED-AA84-6248-BAD7-91644752F9ED}"/>
                </a:ext>
              </a:extLst>
            </p:cNvPr>
            <p:cNvSpPr/>
            <p:nvPr/>
          </p:nvSpPr>
          <p:spPr>
            <a:xfrm rot="10800000">
              <a:off x="3608980" y="2864386"/>
              <a:ext cx="478276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8C5DB4A-59B6-7F49-957B-AC367178A587}"/>
                </a:ext>
              </a:extLst>
            </p:cNvPr>
            <p:cNvSpPr/>
            <p:nvPr/>
          </p:nvSpPr>
          <p:spPr>
            <a:xfrm rot="16200000">
              <a:off x="3608982" y="2941504"/>
              <a:ext cx="77118" cy="77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716AE97-AF42-2A46-B9AE-5217826B4A5C}"/>
                </a:ext>
              </a:extLst>
            </p:cNvPr>
            <p:cNvSpPr/>
            <p:nvPr/>
          </p:nvSpPr>
          <p:spPr>
            <a:xfrm rot="10800000">
              <a:off x="3139806" y="3850397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BC083D-BED3-5140-8303-85DB6D1829C7}"/>
              </a:ext>
            </a:extLst>
          </p:cNvPr>
          <p:cNvGrpSpPr/>
          <p:nvPr/>
        </p:nvGrpSpPr>
        <p:grpSpPr>
          <a:xfrm rot="16200000">
            <a:off x="6930396" y="2457863"/>
            <a:ext cx="287087" cy="1630994"/>
            <a:chOff x="3273138" y="2863428"/>
            <a:chExt cx="152976" cy="982295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B44B00E-87CA-4F47-B962-D9D0A908BF08}"/>
                </a:ext>
              </a:extLst>
            </p:cNvPr>
            <p:cNvGrpSpPr/>
            <p:nvPr/>
          </p:nvGrpSpPr>
          <p:grpSpPr>
            <a:xfrm>
              <a:off x="3311437" y="2863428"/>
              <a:ext cx="77121" cy="470396"/>
              <a:chOff x="3311437" y="2803103"/>
              <a:chExt cx="77121" cy="470396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6656C3E-74D8-4D47-AB2B-1BC237DB7C2E}"/>
                  </a:ext>
                </a:extLst>
              </p:cNvPr>
              <p:cNvSpPr/>
              <p:nvPr/>
            </p:nvSpPr>
            <p:spPr>
              <a:xfrm rot="16200000">
                <a:off x="3183999" y="3068941"/>
                <a:ext cx="331997" cy="771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Snip Same Side Corner Rectangle 76">
                <a:extLst>
                  <a:ext uri="{FF2B5EF4-FFF2-40B4-BE49-F238E27FC236}">
                    <a16:creationId xmlns:a16="http://schemas.microsoft.com/office/drawing/2014/main" id="{D4F68A39-CA1F-A848-95F4-5A4F56F8D574}"/>
                  </a:ext>
                </a:extLst>
              </p:cNvPr>
              <p:cNvSpPr/>
              <p:nvPr/>
            </p:nvSpPr>
            <p:spPr>
              <a:xfrm>
                <a:off x="3311437" y="2803103"/>
                <a:ext cx="77121" cy="138398"/>
              </a:xfrm>
              <a:prstGeom prst="snip2SameRect">
                <a:avLst>
                  <a:gd name="adj1" fmla="val 37252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F6A1582-6DAD-FA43-B2C1-BF66DC2F7DD5}"/>
                </a:ext>
              </a:extLst>
            </p:cNvPr>
            <p:cNvSpPr/>
            <p:nvPr/>
          </p:nvSpPr>
          <p:spPr>
            <a:xfrm rot="17145672">
              <a:off x="3323547" y="3319875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2575AF36-7334-6D40-A139-5324CEB5D984}"/>
                </a:ext>
              </a:extLst>
            </p:cNvPr>
            <p:cNvSpPr/>
            <p:nvPr/>
          </p:nvSpPr>
          <p:spPr>
            <a:xfrm rot="17145672">
              <a:off x="3323547" y="3376696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D861147-2B39-AF48-A749-FDFCD5289631}"/>
                </a:ext>
              </a:extLst>
            </p:cNvPr>
            <p:cNvSpPr/>
            <p:nvPr/>
          </p:nvSpPr>
          <p:spPr>
            <a:xfrm rot="17145672">
              <a:off x="3323547" y="3433517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7A390D76-7CA5-2C45-A4F3-9E56BA27E268}"/>
                </a:ext>
              </a:extLst>
            </p:cNvPr>
            <p:cNvSpPr/>
            <p:nvPr/>
          </p:nvSpPr>
          <p:spPr>
            <a:xfrm rot="17145672">
              <a:off x="3323547" y="3490338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6073CCB8-DF3B-A742-9F5E-F5A263839B58}"/>
                </a:ext>
              </a:extLst>
            </p:cNvPr>
            <p:cNvSpPr/>
            <p:nvPr/>
          </p:nvSpPr>
          <p:spPr>
            <a:xfrm rot="17145672">
              <a:off x="3323547" y="3547159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759107F-8CF3-4B45-B0A7-06FDCA8EA237}"/>
                </a:ext>
              </a:extLst>
            </p:cNvPr>
            <p:cNvSpPr/>
            <p:nvPr/>
          </p:nvSpPr>
          <p:spPr>
            <a:xfrm rot="17145672">
              <a:off x="3323547" y="3603980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A4B534C5-8FAC-C649-AD26-7A2BC168077C}"/>
                </a:ext>
              </a:extLst>
            </p:cNvPr>
            <p:cNvSpPr/>
            <p:nvPr/>
          </p:nvSpPr>
          <p:spPr>
            <a:xfrm rot="17145672">
              <a:off x="3323547" y="3660801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66F770F4-BCB5-AD48-8D07-96A580831379}"/>
                </a:ext>
              </a:extLst>
            </p:cNvPr>
            <p:cNvSpPr/>
            <p:nvPr/>
          </p:nvSpPr>
          <p:spPr>
            <a:xfrm rot="17145672">
              <a:off x="3323547" y="3717623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1D55C04-ED6B-8241-A288-EEC9A5C21105}"/>
                </a:ext>
              </a:extLst>
            </p:cNvPr>
            <p:cNvSpPr/>
            <p:nvPr/>
          </p:nvSpPr>
          <p:spPr>
            <a:xfrm>
              <a:off x="3281691" y="380000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E82820C0-AF2F-C14F-B13C-9F160C83C037}"/>
                </a:ext>
              </a:extLst>
            </p:cNvPr>
            <p:cNvSpPr/>
            <p:nvPr/>
          </p:nvSpPr>
          <p:spPr>
            <a:xfrm rot="10800000">
              <a:off x="3273138" y="333382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D7776D-4D86-CC47-9E2E-531D66846CB9}"/>
              </a:ext>
            </a:extLst>
          </p:cNvPr>
          <p:cNvGrpSpPr/>
          <p:nvPr/>
        </p:nvGrpSpPr>
        <p:grpSpPr>
          <a:xfrm rot="16200000">
            <a:off x="5993760" y="1754889"/>
            <a:ext cx="530659" cy="511634"/>
            <a:chOff x="3922887" y="2710148"/>
            <a:chExt cx="282765" cy="30960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5C4BA39-4DE8-1B4F-B91C-5C598DB91D32}"/>
                </a:ext>
              </a:extLst>
            </p:cNvPr>
            <p:cNvSpPr/>
            <p:nvPr/>
          </p:nvSpPr>
          <p:spPr>
            <a:xfrm>
              <a:off x="3922887" y="2710148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569FDF7-2C76-BB47-92ED-2B8360F4B070}"/>
                </a:ext>
              </a:extLst>
            </p:cNvPr>
            <p:cNvSpPr/>
            <p:nvPr/>
          </p:nvSpPr>
          <p:spPr>
            <a:xfrm>
              <a:off x="3922887" y="2941502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E20B625-4EFD-D146-8283-836FE4B3918C}"/>
                </a:ext>
              </a:extLst>
            </p:cNvPr>
            <p:cNvSpPr/>
            <p:nvPr/>
          </p:nvSpPr>
          <p:spPr>
            <a:xfrm rot="5400000">
              <a:off x="4024649" y="2839813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654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Spacecraft Separation</a:t>
            </a:r>
            <a:br>
              <a:rPr lang="en-US"/>
            </a:br>
            <a:r>
              <a:rPr lang="en-US"/>
              <a:t>Modeling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Rigid body dynamics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Velocity, position, and rotation rate equations about center of mass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Quaternion attitude update</a:t>
            </a:r>
          </a:p>
          <a:p>
            <a:r>
              <a:rPr lang="en-US" dirty="0"/>
              <a:t>Forcing functions</a:t>
            </a:r>
          </a:p>
          <a:p>
            <a:pPr lvl="1"/>
            <a:r>
              <a:rPr lang="en-US" dirty="0" err="1">
                <a:solidFill>
                  <a:schemeClr val="accent6"/>
                </a:solidFill>
              </a:rPr>
              <a:t>Clampband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release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468E59-A4D2-FA48-9C24-FC9F1963EAAF}"/>
              </a:ext>
            </a:extLst>
          </p:cNvPr>
          <p:cNvGrpSpPr/>
          <p:nvPr/>
        </p:nvGrpSpPr>
        <p:grpSpPr>
          <a:xfrm rot="16200000">
            <a:off x="4588150" y="2027522"/>
            <a:ext cx="1778060" cy="1565689"/>
            <a:chOff x="3139807" y="1916935"/>
            <a:chExt cx="947451" cy="94745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A54EA91-1732-D94D-839E-B4BB960613BA}"/>
                </a:ext>
              </a:extLst>
            </p:cNvPr>
            <p:cNvSpPr/>
            <p:nvPr/>
          </p:nvSpPr>
          <p:spPr>
            <a:xfrm>
              <a:off x="3139807" y="2787267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4A3B411-1608-964E-A366-8F2618BECEAD}"/>
                </a:ext>
              </a:extLst>
            </p:cNvPr>
            <p:cNvSpPr/>
            <p:nvPr/>
          </p:nvSpPr>
          <p:spPr>
            <a:xfrm rot="5400000">
              <a:off x="3292207" y="2352101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D7776D-4D86-CC47-9E2E-531D66846CB9}"/>
              </a:ext>
            </a:extLst>
          </p:cNvPr>
          <p:cNvGrpSpPr/>
          <p:nvPr/>
        </p:nvGrpSpPr>
        <p:grpSpPr>
          <a:xfrm rot="16200000">
            <a:off x="5995630" y="1332141"/>
            <a:ext cx="530659" cy="511634"/>
            <a:chOff x="3922887" y="2710148"/>
            <a:chExt cx="282765" cy="30960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5C4BA39-4DE8-1B4F-B91C-5C598DB91D32}"/>
                </a:ext>
              </a:extLst>
            </p:cNvPr>
            <p:cNvSpPr/>
            <p:nvPr/>
          </p:nvSpPr>
          <p:spPr>
            <a:xfrm>
              <a:off x="3922887" y="2710148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569FDF7-2C76-BB47-92ED-2B8360F4B070}"/>
                </a:ext>
              </a:extLst>
            </p:cNvPr>
            <p:cNvSpPr/>
            <p:nvPr/>
          </p:nvSpPr>
          <p:spPr>
            <a:xfrm>
              <a:off x="3922887" y="2941502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E20B625-4EFD-D146-8283-836FE4B3918C}"/>
                </a:ext>
              </a:extLst>
            </p:cNvPr>
            <p:cNvSpPr/>
            <p:nvPr/>
          </p:nvSpPr>
          <p:spPr>
            <a:xfrm rot="5400000">
              <a:off x="4024649" y="2839813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BF1FCE2-D073-B340-9774-0003D9F06DD6}"/>
              </a:ext>
            </a:extLst>
          </p:cNvPr>
          <p:cNvGrpSpPr/>
          <p:nvPr/>
        </p:nvGrpSpPr>
        <p:grpSpPr>
          <a:xfrm rot="16200000">
            <a:off x="6249421" y="1931944"/>
            <a:ext cx="1778058" cy="1756851"/>
            <a:chOff x="3139806" y="2864386"/>
            <a:chExt cx="947450" cy="106312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77E3A43-42EF-014F-9CCC-F267ABAFDB73}"/>
                </a:ext>
              </a:extLst>
            </p:cNvPr>
            <p:cNvSpPr/>
            <p:nvPr/>
          </p:nvSpPr>
          <p:spPr>
            <a:xfrm rot="10800000">
              <a:off x="3139807" y="2985571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1CB0EF-E382-2045-BFD9-80B48491FC8A}"/>
                </a:ext>
              </a:extLst>
            </p:cNvPr>
            <p:cNvSpPr/>
            <p:nvPr/>
          </p:nvSpPr>
          <p:spPr>
            <a:xfrm rot="16200000">
              <a:off x="3173287" y="3415229"/>
              <a:ext cx="947451" cy="771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FF894ED-AA84-6248-BAD7-91644752F9ED}"/>
                </a:ext>
              </a:extLst>
            </p:cNvPr>
            <p:cNvSpPr/>
            <p:nvPr/>
          </p:nvSpPr>
          <p:spPr>
            <a:xfrm rot="10800000">
              <a:off x="3608980" y="2864386"/>
              <a:ext cx="478276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8C5DB4A-59B6-7F49-957B-AC367178A587}"/>
                </a:ext>
              </a:extLst>
            </p:cNvPr>
            <p:cNvSpPr/>
            <p:nvPr/>
          </p:nvSpPr>
          <p:spPr>
            <a:xfrm rot="16200000">
              <a:off x="3608982" y="2941504"/>
              <a:ext cx="77118" cy="77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716AE97-AF42-2A46-B9AE-5217826B4A5C}"/>
                </a:ext>
              </a:extLst>
            </p:cNvPr>
            <p:cNvSpPr/>
            <p:nvPr/>
          </p:nvSpPr>
          <p:spPr>
            <a:xfrm rot="10800000">
              <a:off x="3139806" y="3850397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BC083D-BED3-5140-8303-85DB6D1829C7}"/>
              </a:ext>
            </a:extLst>
          </p:cNvPr>
          <p:cNvGrpSpPr/>
          <p:nvPr/>
        </p:nvGrpSpPr>
        <p:grpSpPr>
          <a:xfrm rot="16200000">
            <a:off x="6930396" y="2490137"/>
            <a:ext cx="287087" cy="1630994"/>
            <a:chOff x="3273138" y="2863428"/>
            <a:chExt cx="152976" cy="982295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B44B00E-87CA-4F47-B962-D9D0A908BF08}"/>
                </a:ext>
              </a:extLst>
            </p:cNvPr>
            <p:cNvGrpSpPr/>
            <p:nvPr/>
          </p:nvGrpSpPr>
          <p:grpSpPr>
            <a:xfrm>
              <a:off x="3311437" y="2863428"/>
              <a:ext cx="77121" cy="470396"/>
              <a:chOff x="3311437" y="2803103"/>
              <a:chExt cx="77121" cy="470396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6656C3E-74D8-4D47-AB2B-1BC237DB7C2E}"/>
                  </a:ext>
                </a:extLst>
              </p:cNvPr>
              <p:cNvSpPr/>
              <p:nvPr/>
            </p:nvSpPr>
            <p:spPr>
              <a:xfrm rot="16200000">
                <a:off x="3183999" y="3068941"/>
                <a:ext cx="331997" cy="771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Snip Same Side Corner Rectangle 76">
                <a:extLst>
                  <a:ext uri="{FF2B5EF4-FFF2-40B4-BE49-F238E27FC236}">
                    <a16:creationId xmlns:a16="http://schemas.microsoft.com/office/drawing/2014/main" id="{D4F68A39-CA1F-A848-95F4-5A4F56F8D574}"/>
                  </a:ext>
                </a:extLst>
              </p:cNvPr>
              <p:cNvSpPr/>
              <p:nvPr/>
            </p:nvSpPr>
            <p:spPr>
              <a:xfrm>
                <a:off x="3311437" y="2803103"/>
                <a:ext cx="77121" cy="138398"/>
              </a:xfrm>
              <a:prstGeom prst="snip2SameRect">
                <a:avLst>
                  <a:gd name="adj1" fmla="val 37252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F6A1582-6DAD-FA43-B2C1-BF66DC2F7DD5}"/>
                </a:ext>
              </a:extLst>
            </p:cNvPr>
            <p:cNvSpPr/>
            <p:nvPr/>
          </p:nvSpPr>
          <p:spPr>
            <a:xfrm rot="17145672">
              <a:off x="3323547" y="3319875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2575AF36-7334-6D40-A139-5324CEB5D984}"/>
                </a:ext>
              </a:extLst>
            </p:cNvPr>
            <p:cNvSpPr/>
            <p:nvPr/>
          </p:nvSpPr>
          <p:spPr>
            <a:xfrm rot="17145672">
              <a:off x="3323547" y="3376696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D861147-2B39-AF48-A749-FDFCD5289631}"/>
                </a:ext>
              </a:extLst>
            </p:cNvPr>
            <p:cNvSpPr/>
            <p:nvPr/>
          </p:nvSpPr>
          <p:spPr>
            <a:xfrm rot="17145672">
              <a:off x="3323547" y="3433517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7A390D76-7CA5-2C45-A4F3-9E56BA27E268}"/>
                </a:ext>
              </a:extLst>
            </p:cNvPr>
            <p:cNvSpPr/>
            <p:nvPr/>
          </p:nvSpPr>
          <p:spPr>
            <a:xfrm rot="17145672">
              <a:off x="3323547" y="3490338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6073CCB8-DF3B-A742-9F5E-F5A263839B58}"/>
                </a:ext>
              </a:extLst>
            </p:cNvPr>
            <p:cNvSpPr/>
            <p:nvPr/>
          </p:nvSpPr>
          <p:spPr>
            <a:xfrm rot="17145672">
              <a:off x="3323547" y="3547159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759107F-8CF3-4B45-B0A7-06FDCA8EA237}"/>
                </a:ext>
              </a:extLst>
            </p:cNvPr>
            <p:cNvSpPr/>
            <p:nvPr/>
          </p:nvSpPr>
          <p:spPr>
            <a:xfrm rot="17145672">
              <a:off x="3323547" y="3603980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A4B534C5-8FAC-C649-AD26-7A2BC168077C}"/>
                </a:ext>
              </a:extLst>
            </p:cNvPr>
            <p:cNvSpPr/>
            <p:nvPr/>
          </p:nvSpPr>
          <p:spPr>
            <a:xfrm rot="17145672">
              <a:off x="3323547" y="3660801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66F770F4-BCB5-AD48-8D07-96A580831379}"/>
                </a:ext>
              </a:extLst>
            </p:cNvPr>
            <p:cNvSpPr/>
            <p:nvPr/>
          </p:nvSpPr>
          <p:spPr>
            <a:xfrm rot="17145672">
              <a:off x="3323547" y="3717623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1D55C04-ED6B-8241-A288-EEC9A5C21105}"/>
                </a:ext>
              </a:extLst>
            </p:cNvPr>
            <p:cNvSpPr/>
            <p:nvPr/>
          </p:nvSpPr>
          <p:spPr>
            <a:xfrm>
              <a:off x="3281691" y="380000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E82820C0-AF2F-C14F-B13C-9F160C83C037}"/>
                </a:ext>
              </a:extLst>
            </p:cNvPr>
            <p:cNvSpPr/>
            <p:nvPr/>
          </p:nvSpPr>
          <p:spPr>
            <a:xfrm rot="10800000">
              <a:off x="3273138" y="333382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266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Spacecraft Separation</a:t>
            </a:r>
            <a:br>
              <a:rPr lang="en-US"/>
            </a:br>
            <a:r>
              <a:rPr lang="en-US"/>
              <a:t>Modeling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694592"/>
            <a:ext cx="2000250" cy="388144"/>
          </a:xfrm>
        </p:spPr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Rigid body dynamics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Velocity, position, and rotation rate equations about center of mass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Quaternion attitude update</a:t>
            </a:r>
          </a:p>
          <a:p>
            <a:r>
              <a:rPr lang="en-US" dirty="0"/>
              <a:t>Forcing functions</a:t>
            </a:r>
          </a:p>
          <a:p>
            <a:pPr lvl="1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Clampband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release</a:t>
            </a:r>
          </a:p>
          <a:p>
            <a:pPr lvl="1"/>
            <a:r>
              <a:rPr lang="en-US" dirty="0"/>
              <a:t>Pusher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springs</a:t>
            </a:r>
          </a:p>
          <a:p>
            <a:pPr lvl="1"/>
            <a:endParaRPr lang="en-US" dirty="0">
              <a:solidFill>
                <a:schemeClr val="accent6"/>
              </a:solidFill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468E59-A4D2-FA48-9C24-FC9F1963EAAF}"/>
              </a:ext>
            </a:extLst>
          </p:cNvPr>
          <p:cNvGrpSpPr/>
          <p:nvPr/>
        </p:nvGrpSpPr>
        <p:grpSpPr>
          <a:xfrm rot="16200000">
            <a:off x="4426780" y="2027522"/>
            <a:ext cx="1778060" cy="1565689"/>
            <a:chOff x="3139807" y="1916935"/>
            <a:chExt cx="947451" cy="94745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DA54EA91-1732-D94D-839E-B4BB960613BA}"/>
                </a:ext>
              </a:extLst>
            </p:cNvPr>
            <p:cNvSpPr/>
            <p:nvPr/>
          </p:nvSpPr>
          <p:spPr>
            <a:xfrm>
              <a:off x="3139807" y="2787267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4A3B411-1608-964E-A366-8F2618BECEAD}"/>
                </a:ext>
              </a:extLst>
            </p:cNvPr>
            <p:cNvSpPr/>
            <p:nvPr/>
          </p:nvSpPr>
          <p:spPr>
            <a:xfrm rot="5400000">
              <a:off x="3292207" y="2352101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AD7776D-4D86-CC47-9E2E-531D66846CB9}"/>
              </a:ext>
            </a:extLst>
          </p:cNvPr>
          <p:cNvGrpSpPr/>
          <p:nvPr/>
        </p:nvGrpSpPr>
        <p:grpSpPr>
          <a:xfrm rot="16200000">
            <a:off x="5995630" y="1332141"/>
            <a:ext cx="530659" cy="511634"/>
            <a:chOff x="3922887" y="2710148"/>
            <a:chExt cx="282765" cy="309607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5C4BA39-4DE8-1B4F-B91C-5C598DB91D32}"/>
                </a:ext>
              </a:extLst>
            </p:cNvPr>
            <p:cNvSpPr/>
            <p:nvPr/>
          </p:nvSpPr>
          <p:spPr>
            <a:xfrm>
              <a:off x="3922887" y="2710148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569FDF7-2C76-BB47-92ED-2B8360F4B070}"/>
                </a:ext>
              </a:extLst>
            </p:cNvPr>
            <p:cNvSpPr/>
            <p:nvPr/>
          </p:nvSpPr>
          <p:spPr>
            <a:xfrm>
              <a:off x="3922887" y="2941502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E20B625-4EFD-D146-8283-836FE4B3918C}"/>
                </a:ext>
              </a:extLst>
            </p:cNvPr>
            <p:cNvSpPr/>
            <p:nvPr/>
          </p:nvSpPr>
          <p:spPr>
            <a:xfrm rot="5400000">
              <a:off x="4024649" y="2839813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BF1FCE2-D073-B340-9774-0003D9F06DD6}"/>
              </a:ext>
            </a:extLst>
          </p:cNvPr>
          <p:cNvGrpSpPr/>
          <p:nvPr/>
        </p:nvGrpSpPr>
        <p:grpSpPr>
          <a:xfrm rot="16200000">
            <a:off x="6270937" y="1931944"/>
            <a:ext cx="1778058" cy="1756851"/>
            <a:chOff x="3139806" y="2864386"/>
            <a:chExt cx="947450" cy="106312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77E3A43-42EF-014F-9CCC-F267ABAFDB73}"/>
                </a:ext>
              </a:extLst>
            </p:cNvPr>
            <p:cNvSpPr/>
            <p:nvPr/>
          </p:nvSpPr>
          <p:spPr>
            <a:xfrm rot="10800000">
              <a:off x="3139807" y="2985571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91CB0EF-E382-2045-BFD9-80B48491FC8A}"/>
                </a:ext>
              </a:extLst>
            </p:cNvPr>
            <p:cNvSpPr/>
            <p:nvPr/>
          </p:nvSpPr>
          <p:spPr>
            <a:xfrm rot="16200000">
              <a:off x="3173287" y="3415229"/>
              <a:ext cx="947451" cy="771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FF894ED-AA84-6248-BAD7-91644752F9ED}"/>
                </a:ext>
              </a:extLst>
            </p:cNvPr>
            <p:cNvSpPr/>
            <p:nvPr/>
          </p:nvSpPr>
          <p:spPr>
            <a:xfrm rot="10800000">
              <a:off x="3608980" y="2864386"/>
              <a:ext cx="478276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8C5DB4A-59B6-7F49-957B-AC367178A587}"/>
                </a:ext>
              </a:extLst>
            </p:cNvPr>
            <p:cNvSpPr/>
            <p:nvPr/>
          </p:nvSpPr>
          <p:spPr>
            <a:xfrm rot="16200000">
              <a:off x="3608982" y="2941504"/>
              <a:ext cx="77118" cy="77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2716AE97-AF42-2A46-B9AE-5217826B4A5C}"/>
                </a:ext>
              </a:extLst>
            </p:cNvPr>
            <p:cNvSpPr/>
            <p:nvPr/>
          </p:nvSpPr>
          <p:spPr>
            <a:xfrm rot="10800000">
              <a:off x="3139806" y="3850397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BC083D-BED3-5140-8303-85DB6D1829C7}"/>
              </a:ext>
            </a:extLst>
          </p:cNvPr>
          <p:cNvGrpSpPr/>
          <p:nvPr/>
        </p:nvGrpSpPr>
        <p:grpSpPr>
          <a:xfrm rot="16200000">
            <a:off x="6861261" y="2399486"/>
            <a:ext cx="287087" cy="1812296"/>
            <a:chOff x="3273138" y="2863428"/>
            <a:chExt cx="152976" cy="982295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B44B00E-87CA-4F47-B962-D9D0A908BF08}"/>
                </a:ext>
              </a:extLst>
            </p:cNvPr>
            <p:cNvGrpSpPr/>
            <p:nvPr/>
          </p:nvGrpSpPr>
          <p:grpSpPr>
            <a:xfrm>
              <a:off x="3311437" y="2863428"/>
              <a:ext cx="77121" cy="470396"/>
              <a:chOff x="3311437" y="2803103"/>
              <a:chExt cx="77121" cy="470396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06656C3E-74D8-4D47-AB2B-1BC237DB7C2E}"/>
                  </a:ext>
                </a:extLst>
              </p:cNvPr>
              <p:cNvSpPr/>
              <p:nvPr/>
            </p:nvSpPr>
            <p:spPr>
              <a:xfrm rot="16200000">
                <a:off x="3183999" y="3068941"/>
                <a:ext cx="331997" cy="771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Snip Same Side Corner Rectangle 76">
                <a:extLst>
                  <a:ext uri="{FF2B5EF4-FFF2-40B4-BE49-F238E27FC236}">
                    <a16:creationId xmlns:a16="http://schemas.microsoft.com/office/drawing/2014/main" id="{D4F68A39-CA1F-A848-95F4-5A4F56F8D574}"/>
                  </a:ext>
                </a:extLst>
              </p:cNvPr>
              <p:cNvSpPr/>
              <p:nvPr/>
            </p:nvSpPr>
            <p:spPr>
              <a:xfrm>
                <a:off x="3311437" y="2803103"/>
                <a:ext cx="77121" cy="138398"/>
              </a:xfrm>
              <a:prstGeom prst="snip2SameRect">
                <a:avLst>
                  <a:gd name="adj1" fmla="val 37252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CF6A1582-6DAD-FA43-B2C1-BF66DC2F7DD5}"/>
                </a:ext>
              </a:extLst>
            </p:cNvPr>
            <p:cNvSpPr/>
            <p:nvPr/>
          </p:nvSpPr>
          <p:spPr>
            <a:xfrm rot="17145672">
              <a:off x="3323547" y="3319875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2575AF36-7334-6D40-A139-5324CEB5D984}"/>
                </a:ext>
              </a:extLst>
            </p:cNvPr>
            <p:cNvSpPr/>
            <p:nvPr/>
          </p:nvSpPr>
          <p:spPr>
            <a:xfrm rot="17145672">
              <a:off x="3323547" y="3376696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8D861147-2B39-AF48-A749-FDFCD5289631}"/>
                </a:ext>
              </a:extLst>
            </p:cNvPr>
            <p:cNvSpPr/>
            <p:nvPr/>
          </p:nvSpPr>
          <p:spPr>
            <a:xfrm rot="17145672">
              <a:off x="3323547" y="3433517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7A390D76-7CA5-2C45-A4F3-9E56BA27E268}"/>
                </a:ext>
              </a:extLst>
            </p:cNvPr>
            <p:cNvSpPr/>
            <p:nvPr/>
          </p:nvSpPr>
          <p:spPr>
            <a:xfrm rot="17145672">
              <a:off x="3323547" y="3490338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6073CCB8-DF3B-A742-9F5E-F5A263839B58}"/>
                </a:ext>
              </a:extLst>
            </p:cNvPr>
            <p:cNvSpPr/>
            <p:nvPr/>
          </p:nvSpPr>
          <p:spPr>
            <a:xfrm rot="17145672">
              <a:off x="3323547" y="3547159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6759107F-8CF3-4B45-B0A7-06FDCA8EA237}"/>
                </a:ext>
              </a:extLst>
            </p:cNvPr>
            <p:cNvSpPr/>
            <p:nvPr/>
          </p:nvSpPr>
          <p:spPr>
            <a:xfrm rot="17145672">
              <a:off x="3323547" y="3603980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A4B534C5-8FAC-C649-AD26-7A2BC168077C}"/>
                </a:ext>
              </a:extLst>
            </p:cNvPr>
            <p:cNvSpPr/>
            <p:nvPr/>
          </p:nvSpPr>
          <p:spPr>
            <a:xfrm rot="17145672">
              <a:off x="3323547" y="3660801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66F770F4-BCB5-AD48-8D07-96A580831379}"/>
                </a:ext>
              </a:extLst>
            </p:cNvPr>
            <p:cNvSpPr/>
            <p:nvPr/>
          </p:nvSpPr>
          <p:spPr>
            <a:xfrm rot="17145672">
              <a:off x="3323547" y="3717623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1D55C04-ED6B-8241-A288-EEC9A5C21105}"/>
                </a:ext>
              </a:extLst>
            </p:cNvPr>
            <p:cNvSpPr/>
            <p:nvPr/>
          </p:nvSpPr>
          <p:spPr>
            <a:xfrm>
              <a:off x="3281691" y="380000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E82820C0-AF2F-C14F-B13C-9F160C83C037}"/>
                </a:ext>
              </a:extLst>
            </p:cNvPr>
            <p:cNvSpPr/>
            <p:nvPr/>
          </p:nvSpPr>
          <p:spPr>
            <a:xfrm rot="10800000">
              <a:off x="3273138" y="333382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2018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05668-D528-7848-9C5C-C1BA6F7A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Spacecraft Separation</a:t>
            </a:r>
            <a:br>
              <a:rPr lang="en-US" dirty="0"/>
            </a:br>
            <a:r>
              <a:rPr lang="en-US" dirty="0"/>
              <a:t>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0B28-E545-334F-AFF2-46D8357EB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5DE10E-A3AB-C740-A2E6-FE5F62D44ED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Rigid body dynamics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Velocity, position, and rotation rate equations about center of mass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Quaternion attitude update</a:t>
            </a:r>
          </a:p>
          <a:p>
            <a:r>
              <a:rPr lang="en-US" dirty="0"/>
              <a:t>Forcing functions</a:t>
            </a:r>
          </a:p>
          <a:p>
            <a:pPr lvl="1"/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Clampband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release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Pusher springs</a:t>
            </a:r>
          </a:p>
          <a:p>
            <a:pPr lvl="1"/>
            <a:r>
              <a:rPr lang="en-US" dirty="0"/>
              <a:t>Various connectors (not pictured)</a:t>
            </a:r>
          </a:p>
          <a:p>
            <a:pPr lvl="1"/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A27998-7934-0748-BB4A-853065391036}"/>
              </a:ext>
            </a:extLst>
          </p:cNvPr>
          <p:cNvGrpSpPr/>
          <p:nvPr/>
        </p:nvGrpSpPr>
        <p:grpSpPr>
          <a:xfrm rot="16200000">
            <a:off x="4286930" y="2027522"/>
            <a:ext cx="1778060" cy="1565689"/>
            <a:chOff x="3139807" y="1916935"/>
            <a:chExt cx="947451" cy="94745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E67328D-2E28-A24A-9A18-F213BE9EF062}"/>
                </a:ext>
              </a:extLst>
            </p:cNvPr>
            <p:cNvSpPr/>
            <p:nvPr/>
          </p:nvSpPr>
          <p:spPr>
            <a:xfrm>
              <a:off x="3139807" y="2787267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A2398E-C62B-3341-9F7B-9D9377CF1307}"/>
                </a:ext>
              </a:extLst>
            </p:cNvPr>
            <p:cNvSpPr/>
            <p:nvPr/>
          </p:nvSpPr>
          <p:spPr>
            <a:xfrm rot="5400000">
              <a:off x="3292207" y="2352101"/>
              <a:ext cx="947451" cy="771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ABB8BD6-18DC-6C45-AE02-4ABB4EE311D6}"/>
              </a:ext>
            </a:extLst>
          </p:cNvPr>
          <p:cNvGrpSpPr/>
          <p:nvPr/>
        </p:nvGrpSpPr>
        <p:grpSpPr>
          <a:xfrm rot="16200000">
            <a:off x="5995630" y="1332141"/>
            <a:ext cx="530659" cy="511634"/>
            <a:chOff x="3922887" y="2710148"/>
            <a:chExt cx="282765" cy="30960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D6809A-6988-6642-8C13-ECA323C036CE}"/>
                </a:ext>
              </a:extLst>
            </p:cNvPr>
            <p:cNvSpPr/>
            <p:nvPr/>
          </p:nvSpPr>
          <p:spPr>
            <a:xfrm>
              <a:off x="3922887" y="2710148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4994012-B40C-CE47-AF97-B14124EA907A}"/>
                </a:ext>
              </a:extLst>
            </p:cNvPr>
            <p:cNvSpPr/>
            <p:nvPr/>
          </p:nvSpPr>
          <p:spPr>
            <a:xfrm>
              <a:off x="3922887" y="2941502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93A1F8F-623D-604F-BF81-0E89B775A9BF}"/>
                </a:ext>
              </a:extLst>
            </p:cNvPr>
            <p:cNvSpPr/>
            <p:nvPr/>
          </p:nvSpPr>
          <p:spPr>
            <a:xfrm rot="5400000">
              <a:off x="4024649" y="2839813"/>
              <a:ext cx="282765" cy="771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F4D795-E041-0D4D-BC69-FA2AD25D5B9F}"/>
              </a:ext>
            </a:extLst>
          </p:cNvPr>
          <p:cNvGrpSpPr/>
          <p:nvPr/>
        </p:nvGrpSpPr>
        <p:grpSpPr>
          <a:xfrm rot="16200000">
            <a:off x="6303211" y="1931944"/>
            <a:ext cx="1778058" cy="1756851"/>
            <a:chOff x="3139806" y="2864386"/>
            <a:chExt cx="947450" cy="106312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89B75D-BC03-4A4F-9398-892B0B9A2570}"/>
                </a:ext>
              </a:extLst>
            </p:cNvPr>
            <p:cNvSpPr/>
            <p:nvPr/>
          </p:nvSpPr>
          <p:spPr>
            <a:xfrm rot="10800000">
              <a:off x="3139807" y="2985571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E8D7A4-920D-B04E-A79B-024173415893}"/>
                </a:ext>
              </a:extLst>
            </p:cNvPr>
            <p:cNvSpPr/>
            <p:nvPr/>
          </p:nvSpPr>
          <p:spPr>
            <a:xfrm rot="16200000">
              <a:off x="3173287" y="3415229"/>
              <a:ext cx="947451" cy="771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1C5FDFB-7E42-B448-A115-66513F81DDF0}"/>
                </a:ext>
              </a:extLst>
            </p:cNvPr>
            <p:cNvSpPr/>
            <p:nvPr/>
          </p:nvSpPr>
          <p:spPr>
            <a:xfrm rot="10800000">
              <a:off x="3608980" y="2864386"/>
              <a:ext cx="478276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56CD5D-2489-DF48-9143-5F1FC715BC04}"/>
                </a:ext>
              </a:extLst>
            </p:cNvPr>
            <p:cNvSpPr/>
            <p:nvPr/>
          </p:nvSpPr>
          <p:spPr>
            <a:xfrm rot="16200000">
              <a:off x="3608982" y="2941504"/>
              <a:ext cx="77118" cy="771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C75FC68-9B7D-554E-BCFC-6CB1629BBFDD}"/>
                </a:ext>
              </a:extLst>
            </p:cNvPr>
            <p:cNvSpPr/>
            <p:nvPr/>
          </p:nvSpPr>
          <p:spPr>
            <a:xfrm rot="10800000">
              <a:off x="3139806" y="3850397"/>
              <a:ext cx="546822" cy="771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37AF96-C2AD-1240-BF31-05007C98BDF8}"/>
              </a:ext>
            </a:extLst>
          </p:cNvPr>
          <p:cNvGrpSpPr/>
          <p:nvPr/>
        </p:nvGrpSpPr>
        <p:grpSpPr>
          <a:xfrm rot="16200000">
            <a:off x="6877397" y="2383348"/>
            <a:ext cx="287087" cy="1844569"/>
            <a:chOff x="3273138" y="2863428"/>
            <a:chExt cx="152976" cy="98229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BAADCFB-0870-A840-8DF7-46AB2466F09F}"/>
                </a:ext>
              </a:extLst>
            </p:cNvPr>
            <p:cNvGrpSpPr/>
            <p:nvPr/>
          </p:nvGrpSpPr>
          <p:grpSpPr>
            <a:xfrm>
              <a:off x="3311437" y="2863428"/>
              <a:ext cx="77121" cy="470396"/>
              <a:chOff x="3311437" y="2803103"/>
              <a:chExt cx="77121" cy="470396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B9C093A7-BD30-F849-9D3F-AA4467D96E6C}"/>
                  </a:ext>
                </a:extLst>
              </p:cNvPr>
              <p:cNvSpPr/>
              <p:nvPr/>
            </p:nvSpPr>
            <p:spPr>
              <a:xfrm rot="16200000">
                <a:off x="3183999" y="3068941"/>
                <a:ext cx="331997" cy="771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Snip Same Side Corner Rectangle 45">
                <a:extLst>
                  <a:ext uri="{FF2B5EF4-FFF2-40B4-BE49-F238E27FC236}">
                    <a16:creationId xmlns:a16="http://schemas.microsoft.com/office/drawing/2014/main" id="{8711950C-C9E2-F843-9B84-DCF9570945DE}"/>
                  </a:ext>
                </a:extLst>
              </p:cNvPr>
              <p:cNvSpPr/>
              <p:nvPr/>
            </p:nvSpPr>
            <p:spPr>
              <a:xfrm>
                <a:off x="3311437" y="2803103"/>
                <a:ext cx="77121" cy="138398"/>
              </a:xfrm>
              <a:prstGeom prst="snip2SameRect">
                <a:avLst>
                  <a:gd name="adj1" fmla="val 37252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482BC7F2-8EF7-4D4D-A1AF-97FF72BD4F3C}"/>
                </a:ext>
              </a:extLst>
            </p:cNvPr>
            <p:cNvSpPr/>
            <p:nvPr/>
          </p:nvSpPr>
          <p:spPr>
            <a:xfrm rot="17145672">
              <a:off x="3323547" y="3319875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A538C2A2-F987-6A47-A2C9-C0B9FA98B62D}"/>
                </a:ext>
              </a:extLst>
            </p:cNvPr>
            <p:cNvSpPr/>
            <p:nvPr/>
          </p:nvSpPr>
          <p:spPr>
            <a:xfrm rot="17145672">
              <a:off x="3323547" y="3376696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6DB128E-BF33-C848-BCCC-062F376CE3F7}"/>
                </a:ext>
              </a:extLst>
            </p:cNvPr>
            <p:cNvSpPr/>
            <p:nvPr/>
          </p:nvSpPr>
          <p:spPr>
            <a:xfrm rot="17145672">
              <a:off x="3323547" y="3433517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7BAF05E5-B465-A140-8E70-5C075729BF3A}"/>
                </a:ext>
              </a:extLst>
            </p:cNvPr>
            <p:cNvSpPr/>
            <p:nvPr/>
          </p:nvSpPr>
          <p:spPr>
            <a:xfrm rot="17145672">
              <a:off x="3323547" y="3490338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6A8DA3B-7863-EF47-9545-219607DD3804}"/>
                </a:ext>
              </a:extLst>
            </p:cNvPr>
            <p:cNvSpPr/>
            <p:nvPr/>
          </p:nvSpPr>
          <p:spPr>
            <a:xfrm rot="17145672">
              <a:off x="3323547" y="3547159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5608DF35-0F94-2144-BE6C-AE7E263099C4}"/>
                </a:ext>
              </a:extLst>
            </p:cNvPr>
            <p:cNvSpPr/>
            <p:nvPr/>
          </p:nvSpPr>
          <p:spPr>
            <a:xfrm rot="17145672">
              <a:off x="3323547" y="3603980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ED9EC5EC-A323-AA4C-AE35-3FCE5B4EA600}"/>
                </a:ext>
              </a:extLst>
            </p:cNvPr>
            <p:cNvSpPr/>
            <p:nvPr/>
          </p:nvSpPr>
          <p:spPr>
            <a:xfrm rot="17145672">
              <a:off x="3323547" y="3660801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ED5037C-35EB-734B-A63C-DC55EF48E69C}"/>
                </a:ext>
              </a:extLst>
            </p:cNvPr>
            <p:cNvSpPr/>
            <p:nvPr/>
          </p:nvSpPr>
          <p:spPr>
            <a:xfrm rot="17145672">
              <a:off x="3323547" y="3717623"/>
              <a:ext cx="45719" cy="13716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DBF446FC-860B-B44E-8794-FC4B97199DC4}"/>
                </a:ext>
              </a:extLst>
            </p:cNvPr>
            <p:cNvSpPr/>
            <p:nvPr/>
          </p:nvSpPr>
          <p:spPr>
            <a:xfrm>
              <a:off x="3281691" y="380000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CD0EBBBE-5258-B34B-97CD-DEF027118440}"/>
                </a:ext>
              </a:extLst>
            </p:cNvPr>
            <p:cNvSpPr/>
            <p:nvPr/>
          </p:nvSpPr>
          <p:spPr>
            <a:xfrm rot="10800000">
              <a:off x="3273138" y="3333824"/>
              <a:ext cx="144423" cy="4571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9717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Current Separation Analysis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18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3958790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6014-F663-1C40-9D96-A0609A37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Separation Analysis Tool</a:t>
            </a:r>
            <a:br>
              <a:rPr lang="en-US" dirty="0"/>
            </a:br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DE14-5210-544B-A7AE-DB7CD35B2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Written in block-diagram-based causal modeling language (Simulink)</a:t>
            </a:r>
          </a:p>
          <a:p>
            <a:r>
              <a:rPr lang="en-US" dirty="0"/>
              <a:t>User-facing input deck – MATLAB script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20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6014-F663-1C40-9D96-A0609A37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Separation Analysis Tool</a:t>
            </a:r>
            <a:br>
              <a:rPr lang="en-US" dirty="0"/>
            </a:br>
            <a:r>
              <a:rPr lang="en-US" dirty="0"/>
              <a:t>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D2DE14-5210-544B-A7AE-DB7CD35B27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Problem: Not very flexible</a:t>
                </a:r>
              </a:p>
              <a:p>
                <a:pPr lvl="1"/>
                <a:r>
                  <a:rPr lang="en-US" dirty="0"/>
                  <a:t>Can only handle a single spacecraft/launch vehicle separation</a:t>
                </a:r>
              </a:p>
              <a:p>
                <a:pPr lvl="2"/>
                <a:r>
                  <a:rPr lang="en-US" dirty="0"/>
                  <a:t>There is a growing demand for CubeSats and other rideshares on NASA launches</a:t>
                </a:r>
              </a:p>
              <a:p>
                <a:pPr lvl="1"/>
                <a:r>
                  <a:rPr lang="en-US" dirty="0"/>
                  <a:t>Difficult to handle derived dispersed parameters</a:t>
                </a:r>
              </a:p>
              <a:p>
                <a:pPr lvl="2"/>
                <a:r>
                  <a:rPr lang="en-US" dirty="0"/>
                  <a:t>Monte Carlo dispersion draws happen after input deck is read in</a:t>
                </a:r>
              </a:p>
              <a:p>
                <a:pPr lvl="2"/>
                <a:r>
                  <a:rPr lang="en-US" dirty="0"/>
                  <a:t>New intermediate parameters must be hard-coded into simulation setup and input deck</a:t>
                </a:r>
              </a:p>
              <a:p>
                <a:pPr lvl="2"/>
                <a:r>
                  <a:rPr lang="en-US" dirty="0"/>
                  <a:t>Example: </a:t>
                </a:r>
                <a:br>
                  <a:rPr lang="en-US" dirty="0"/>
                </a:br>
                <a:r>
                  <a:rPr lang="en-US" dirty="0"/>
                  <a:t>	Vehicle dry mass: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𝑑𝑟𝑦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 ~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(25,  2)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Vehicle propellant mass: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𝑝𝑟𝑜𝑝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𝒰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(300,  350)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	Total (wet) mass: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𝑤𝑒𝑡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=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𝑑𝑟𝑦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𝑝𝑟𝑜𝑝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br>
                  <a:rPr lang="en-US" dirty="0"/>
                </a:br>
                <a:r>
                  <a:rPr lang="en-US" dirty="0"/>
                  <a:t>The simulation itself only needs to know the wet mass, but now we need to add entries into our input deck </a:t>
                </a:r>
                <a:r>
                  <a:rPr lang="en-US" i="1" dirty="0"/>
                  <a:t>and</a:t>
                </a:r>
                <a:r>
                  <a:rPr lang="en-US" dirty="0"/>
                  <a:t> input parsing function to handle separate dispersions for dry and propellant masses. Leads to explosion of input deck size and complexity.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D2DE14-5210-544B-A7AE-DB7CD35B27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725" b="-9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13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6014-F663-1C40-9D96-A0609A37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Separation Analysis Tool</a:t>
            </a:r>
            <a:br>
              <a:rPr lang="en-US" dirty="0"/>
            </a:br>
            <a:r>
              <a:rPr lang="en-US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DE14-5210-544B-A7AE-DB7CD35B2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Problem: Complicated</a:t>
            </a:r>
          </a:p>
          <a:p>
            <a:pPr lvl="1"/>
            <a:r>
              <a:rPr lang="en-US" dirty="0"/>
              <a:t>Input deck --&gt; “explosion of complexity”</a:t>
            </a:r>
          </a:p>
          <a:p>
            <a:pPr lvl="1"/>
            <a:r>
              <a:rPr lang="en-US" dirty="0"/>
              <a:t>Current input script is over 1000 lines of MATLAB code</a:t>
            </a:r>
          </a:p>
          <a:p>
            <a:pPr lvl="1"/>
            <a:r>
              <a:rPr lang="en-US" dirty="0"/>
              <a:t>Error-prone</a:t>
            </a:r>
          </a:p>
          <a:p>
            <a:pPr lvl="2"/>
            <a:r>
              <a:rPr lang="en-US" dirty="0"/>
              <a:t>Did you remember to set all the parameters you needed?</a:t>
            </a:r>
          </a:p>
          <a:p>
            <a:pPr lvl="2"/>
            <a:r>
              <a:rPr lang="en-US" dirty="0"/>
              <a:t>Did you remember to </a:t>
            </a:r>
            <a:r>
              <a:rPr lang="en-US" i="1" dirty="0"/>
              <a:t>un</a:t>
            </a:r>
            <a:r>
              <a:rPr lang="en-US" dirty="0"/>
              <a:t>set all the parameters you didn’t need?</a:t>
            </a:r>
          </a:p>
          <a:p>
            <a:pPr lvl="1"/>
            <a:r>
              <a:rPr lang="en-US" dirty="0"/>
              <a:t>Prohibits quick turn-around analyses</a:t>
            </a:r>
          </a:p>
          <a:p>
            <a:pPr lvl="1"/>
            <a:r>
              <a:rPr lang="en-US" dirty="0"/>
              <a:t>High learning curve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42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96014-F663-1C40-9D96-A0609A379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Separation Analysis Tool</a:t>
            </a:r>
            <a:br>
              <a:rPr lang="en-US" dirty="0"/>
            </a:br>
            <a:r>
              <a:rPr lang="en-US" dirty="0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DE14-5210-544B-A7AE-DB7CD35B2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Problem: Slow</a:t>
            </a:r>
          </a:p>
          <a:p>
            <a:pPr lvl="1"/>
            <a:r>
              <a:rPr lang="en-US" dirty="0"/>
              <a:t>~15 minutes for </a:t>
            </a:r>
            <a:r>
              <a:rPr lang="en-US" dirty="0" smtClean="0"/>
              <a:t>514 </a:t>
            </a:r>
            <a:r>
              <a:rPr lang="en-US" dirty="0"/>
              <a:t>Monte Carlo runs</a:t>
            </a:r>
          </a:p>
          <a:p>
            <a:pPr lvl="1"/>
            <a:r>
              <a:rPr lang="en-US" dirty="0"/>
              <a:t>“Engineer time vs. compute time”</a:t>
            </a:r>
          </a:p>
          <a:p>
            <a:pPr lvl="2"/>
            <a:r>
              <a:rPr lang="en-US" dirty="0"/>
              <a:t>Engineer time is expensive, compute is cheap…</a:t>
            </a:r>
            <a:br>
              <a:rPr lang="en-US" dirty="0"/>
            </a:br>
            <a:r>
              <a:rPr lang="en-US" dirty="0"/>
              <a:t>	… until it takes engineering hours to iterate with slow tools</a:t>
            </a:r>
          </a:p>
          <a:p>
            <a:pPr lvl="2"/>
            <a:r>
              <a:rPr lang="en-US" dirty="0"/>
              <a:t>When computation takes minutes, debugging takes hours</a:t>
            </a:r>
          </a:p>
          <a:p>
            <a:pPr lvl="1"/>
            <a:r>
              <a:rPr lang="en-US" dirty="0"/>
              <a:t>Cannot interactively explore design trade-offs or parameter sensitivities</a:t>
            </a:r>
          </a:p>
          <a:p>
            <a:pPr lvl="1"/>
            <a:r>
              <a:rPr lang="en-US" dirty="0"/>
              <a:t>Too slow for robust design parameter optimization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460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Alternative Frameworks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23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2247943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82F456E3-0DB3-4249-9D9A-8956AD20E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E63AA7-E127-4ED6-A8C3-04917CB52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/>
          <a:p>
            <a:r>
              <a:rPr lang="en-US" dirty="0"/>
              <a:t>Simple initial set </a:t>
            </a:r>
            <a:r>
              <a:rPr lang="en-US" dirty="0" smtClean="0"/>
              <a:t>up – no hand-deriving equations of motion</a:t>
            </a:r>
            <a:endParaRPr lang="en-US" dirty="0"/>
          </a:p>
          <a:p>
            <a:r>
              <a:rPr lang="en-US" dirty="0"/>
              <a:t>Easier to add new features or do custom mission-unique work</a:t>
            </a:r>
          </a:p>
          <a:p>
            <a:r>
              <a:rPr lang="en-US" dirty="0"/>
              <a:t>Modular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24</a:t>
            </a:fld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7647D2B-C43A-4452-9E44-BBA3A7C6552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18074" y="1154879"/>
            <a:ext cx="4040188" cy="479822"/>
          </a:xfrm>
        </p:spPr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A8FA640A-9DA1-44E5-81A8-AC47A5618B3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18074" y="1634700"/>
            <a:ext cx="4040188" cy="2963466"/>
          </a:xfrm>
        </p:spPr>
        <p:txBody>
          <a:bodyPr/>
          <a:lstStyle/>
          <a:p>
            <a:r>
              <a:rPr lang="en-US" dirty="0"/>
              <a:t>Can be even slower</a:t>
            </a:r>
          </a:p>
          <a:p>
            <a:pPr lvl="1"/>
            <a:r>
              <a:rPr lang="en-US" dirty="0" smtClean="0"/>
              <a:t>Prohibitive </a:t>
            </a:r>
            <a:r>
              <a:rPr lang="en-US" dirty="0"/>
              <a:t>for Monte Carlo analysis</a:t>
            </a:r>
          </a:p>
          <a:p>
            <a:r>
              <a:rPr lang="en-US" dirty="0"/>
              <a:t>Limited by features of framework</a:t>
            </a:r>
          </a:p>
          <a:p>
            <a:r>
              <a:rPr lang="en-US" dirty="0"/>
              <a:t>DAEs: Overkill for spacecraft separation simulation?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826AC64-C7C6-2E42-BAAE-65071A98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Frameworks</a:t>
            </a:r>
            <a:br>
              <a:rPr lang="en-US" dirty="0"/>
            </a:br>
            <a:r>
              <a:rPr lang="en-US" dirty="0"/>
              <a:t>Acausal Modeling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F456E3-0DB3-4249-9D9A-8956AD20EF44}"/>
              </a:ext>
            </a:extLst>
          </p:cNvPr>
          <p:cNvSpPr txBox="1">
            <a:spLocks/>
          </p:cNvSpPr>
          <p:nvPr/>
        </p:nvSpPr>
        <p:spPr bwMode="auto">
          <a:xfrm>
            <a:off x="457200" y="803672"/>
            <a:ext cx="4040188" cy="47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b="0" kern="0" dirty="0" smtClean="0"/>
              <a:t>Examples: </a:t>
            </a:r>
            <a:r>
              <a:rPr lang="en-US" sz="1400" b="0" kern="0" dirty="0" err="1" smtClean="0"/>
              <a:t>Simscape</a:t>
            </a:r>
            <a:r>
              <a:rPr lang="en-US" sz="1400" b="0" kern="0" dirty="0" smtClean="0"/>
              <a:t>, </a:t>
            </a:r>
            <a:r>
              <a:rPr lang="en-US" sz="1400" b="0" kern="0" dirty="0" err="1" smtClean="0"/>
              <a:t>Modelica</a:t>
            </a:r>
            <a:endParaRPr lang="en-US" sz="1400" b="0" kern="0" dirty="0"/>
          </a:p>
        </p:txBody>
      </p:sp>
    </p:spTree>
    <p:extLst>
      <p:ext uri="{BB962C8B-B14F-4D97-AF65-F5344CB8AC3E}">
        <p14:creationId xmlns:p14="http://schemas.microsoft.com/office/powerpoint/2010/main" val="1713584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82F456E3-0DB3-4249-9D9A-8956AD20E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E63AA7-E127-4ED6-A8C3-04917CB52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/>
          <a:p>
            <a:r>
              <a:rPr lang="en-US" dirty="0"/>
              <a:t>Fast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25</a:t>
            </a:fld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7647D2B-C43A-4452-9E44-BBA3A7C6552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18074" y="1154879"/>
            <a:ext cx="4040188" cy="479822"/>
          </a:xfrm>
        </p:spPr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A8FA640A-9DA1-44E5-81A8-AC47A5618B3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18074" y="1634700"/>
            <a:ext cx="4040188" cy="2963466"/>
          </a:xfrm>
        </p:spPr>
        <p:txBody>
          <a:bodyPr/>
          <a:lstStyle/>
          <a:p>
            <a:r>
              <a:rPr lang="en-US" dirty="0"/>
              <a:t>Difficult to set </a:t>
            </a:r>
            <a:r>
              <a:rPr lang="en-US" dirty="0" smtClean="0"/>
              <a:t>up</a:t>
            </a:r>
            <a:endParaRPr lang="en-US" dirty="0"/>
          </a:p>
          <a:p>
            <a:r>
              <a:rPr lang="en-US" dirty="0"/>
              <a:t>Not modular: flat state vector</a:t>
            </a:r>
          </a:p>
          <a:p>
            <a:pPr lvl="1"/>
            <a:r>
              <a:rPr lang="en-US" dirty="0"/>
              <a:t>Q: How do you handle an arbitrary number of spacecraft with a flat state vector?</a:t>
            </a:r>
            <a:br>
              <a:rPr lang="en-US" dirty="0"/>
            </a:br>
            <a:r>
              <a:rPr lang="en-US" dirty="0"/>
              <a:t>A: Lots of index juggling</a:t>
            </a:r>
          </a:p>
          <a:p>
            <a:pPr lvl="1"/>
            <a:r>
              <a:rPr lang="en-US" dirty="0"/>
              <a:t>Q: What about nested spacecraft separations (spacecraft with child spacecraft)?</a:t>
            </a:r>
            <a:br>
              <a:rPr lang="en-US" dirty="0"/>
            </a:br>
            <a:r>
              <a:rPr lang="en-US" dirty="0"/>
              <a:t>A: ??</a:t>
            </a:r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826AC64-C7C6-2E42-BAAE-65071A98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Frameworks</a:t>
            </a:r>
            <a:br>
              <a:rPr lang="en-US" dirty="0"/>
            </a:br>
            <a:r>
              <a:rPr lang="en-US" dirty="0"/>
              <a:t>Standard ODE Solver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F456E3-0DB3-4249-9D9A-8956AD20EF44}"/>
              </a:ext>
            </a:extLst>
          </p:cNvPr>
          <p:cNvSpPr txBox="1">
            <a:spLocks/>
          </p:cNvSpPr>
          <p:nvPr/>
        </p:nvSpPr>
        <p:spPr bwMode="auto">
          <a:xfrm>
            <a:off x="457200" y="803672"/>
            <a:ext cx="4040188" cy="479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b="0" kern="0" dirty="0" smtClean="0"/>
              <a:t>Examples: ODEPACK, MATLAB, Sundials </a:t>
            </a:r>
            <a:endParaRPr lang="en-US" sz="1400" b="0" kern="0" dirty="0"/>
          </a:p>
        </p:txBody>
      </p:sp>
    </p:spTree>
    <p:extLst>
      <p:ext uri="{BB962C8B-B14F-4D97-AF65-F5344CB8AC3E}">
        <p14:creationId xmlns:p14="http://schemas.microsoft.com/office/powerpoint/2010/main" val="18455385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82F456E3-0DB3-4249-9D9A-8956AD20E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0E63AA7-E127-4ED6-A8C3-04917CB52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/>
          <a:p>
            <a:r>
              <a:rPr lang="en-US" dirty="0"/>
              <a:t>Fast</a:t>
            </a:r>
          </a:p>
          <a:p>
            <a:r>
              <a:rPr lang="en-US" dirty="0"/>
              <a:t>Composable with Julia ecosystem</a:t>
            </a:r>
          </a:p>
          <a:p>
            <a:pPr lvl="1"/>
            <a:r>
              <a:rPr lang="en-US" dirty="0"/>
              <a:t>Modularity: </a:t>
            </a:r>
            <a:r>
              <a:rPr lang="en-US" dirty="0" err="1"/>
              <a:t>ComponentArrays.jl</a:t>
            </a:r>
            <a:endParaRPr lang="en-US" dirty="0"/>
          </a:p>
          <a:p>
            <a:pPr lvl="1"/>
            <a:r>
              <a:rPr lang="en-US" dirty="0"/>
              <a:t>Derived uncertain parameters: </a:t>
            </a:r>
            <a:r>
              <a:rPr lang="en-US" dirty="0" err="1"/>
              <a:t>MonteCarloMeasurements.jl</a:t>
            </a:r>
            <a:endParaRPr lang="en-US" dirty="0"/>
          </a:p>
          <a:p>
            <a:pPr lvl="1"/>
            <a:r>
              <a:rPr lang="en-US" dirty="0"/>
              <a:t>Physical unit checking: </a:t>
            </a:r>
            <a:r>
              <a:rPr lang="en-US" dirty="0" err="1"/>
              <a:t>Unitful.jl</a:t>
            </a:r>
            <a:endParaRPr lang="en-US" dirty="0"/>
          </a:p>
          <a:p>
            <a:pPr lvl="1"/>
            <a:r>
              <a:rPr lang="en-US" dirty="0"/>
              <a:t>Sensitivity analysis: </a:t>
            </a:r>
            <a:r>
              <a:rPr lang="en-US" dirty="0" err="1"/>
              <a:t>DiffEqSensitivity.jl</a:t>
            </a:r>
            <a:endParaRPr lang="en-US" dirty="0"/>
          </a:p>
          <a:p>
            <a:pPr lvl="1"/>
            <a:r>
              <a:rPr lang="en-US" dirty="0"/>
              <a:t>Interactive exploration: </a:t>
            </a:r>
            <a:r>
              <a:rPr lang="en-US" dirty="0" err="1"/>
              <a:t>Pluto.jl</a:t>
            </a:r>
            <a:endParaRPr lang="en-US" dirty="0"/>
          </a:p>
          <a:p>
            <a:pPr lvl="1"/>
            <a:r>
              <a:rPr lang="en-US" dirty="0"/>
              <a:t>3D visualization: </a:t>
            </a:r>
            <a:r>
              <a:rPr lang="en-US" dirty="0" err="1"/>
              <a:t>Meshcat.jl</a:t>
            </a:r>
            <a:endParaRPr lang="en-US" dirty="0"/>
          </a:p>
          <a:p>
            <a:pPr lvl="1"/>
            <a:r>
              <a:rPr lang="en-US" dirty="0"/>
              <a:t>etc.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BE346-221C-3946-A838-AEA20B9F51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26</a:t>
            </a:fld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7647D2B-C43A-4452-9E44-BBA3A7C65520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18074" y="1154879"/>
            <a:ext cx="4040188" cy="479822"/>
          </a:xfrm>
        </p:spPr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A8FA640A-9DA1-44E5-81A8-AC47A5618B3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18074" y="1634700"/>
            <a:ext cx="4040188" cy="2963466"/>
          </a:xfrm>
        </p:spPr>
        <p:txBody>
          <a:bodyPr/>
          <a:lstStyle/>
          <a:p>
            <a:r>
              <a:rPr lang="en-US" dirty="0" smtClean="0"/>
              <a:t>Users must learn new language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826AC64-C7C6-2E42-BAAE-65071A98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126" y="57150"/>
            <a:ext cx="5836830" cy="571500"/>
          </a:xfrm>
        </p:spPr>
        <p:txBody>
          <a:bodyPr/>
          <a:lstStyle/>
          <a:p>
            <a:r>
              <a:rPr lang="en-US" dirty="0"/>
              <a:t>Alternative Frameworks</a:t>
            </a:r>
            <a:br>
              <a:rPr lang="en-US" dirty="0"/>
            </a:br>
            <a:r>
              <a:rPr lang="en-US" dirty="0"/>
              <a:t>ODE Solver+ (</a:t>
            </a:r>
            <a:r>
              <a:rPr lang="en-US" dirty="0" err="1"/>
              <a:t>SciML</a:t>
            </a:r>
            <a:r>
              <a:rPr lang="en-US" dirty="0"/>
              <a:t> and Julia Ecosystem)</a:t>
            </a:r>
          </a:p>
        </p:txBody>
      </p:sp>
    </p:spTree>
    <p:extLst>
      <p:ext uri="{BB962C8B-B14F-4D97-AF65-F5344CB8AC3E}">
        <p14:creationId xmlns:p14="http://schemas.microsoft.com/office/powerpoint/2010/main" val="1499305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RECURSAT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27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603833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RECURSAT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10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RECURSAT requirements</a:t>
            </a:r>
          </a:p>
          <a:p>
            <a:r>
              <a:rPr lang="en-US" dirty="0"/>
              <a:t>Efficient – Be able to run hundreds of Monte Carlo runs in under a second for interactive exploration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197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RECURSAT requirements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Efficient </a:t>
            </a:r>
          </a:p>
          <a:p>
            <a:r>
              <a:rPr lang="en-US" dirty="0"/>
              <a:t>Composable – Must work together with external tools, such as optimizers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117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RECURSAT requirements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Efficient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Composable</a:t>
            </a:r>
          </a:p>
          <a:p>
            <a:r>
              <a:rPr lang="en-US" dirty="0"/>
              <a:t>Universal – Handle every type of mission, including multiple spacecraft or even nested spacecraft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80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RECURSAT requirements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Efficient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Composable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Universal</a:t>
            </a:r>
          </a:p>
          <a:p>
            <a:r>
              <a:rPr lang="en-US" dirty="0"/>
              <a:t>Reasonably simple – Easy to learn with no “explosion of complexity” when adding new features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1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5125D-1C3C-1144-A72B-971B74AD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2"/>
                </a:solidFill>
              </a:rPr>
              <a:t>R</a:t>
            </a:r>
            <a:r>
              <a:rPr lang="en-US" dirty="0"/>
              <a:t>ECURSAT, the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</a:t>
            </a:r>
            <a:r>
              <a:rPr lang="en-US" dirty="0">
                <a:solidFill>
                  <a:schemeClr val="accent2"/>
                </a:solidFill>
              </a:rPr>
              <a:t>E</a:t>
            </a:r>
            <a:r>
              <a:rPr lang="en-US" dirty="0"/>
              <a:t>fficient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    C</a:t>
            </a:r>
            <a:r>
              <a:rPr lang="en-US" dirty="0"/>
              <a:t>omposable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    U</a:t>
            </a:r>
            <a:r>
              <a:rPr lang="en-US" dirty="0"/>
              <a:t>niversal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    R</a:t>
            </a:r>
            <a:r>
              <a:rPr lang="en-US" dirty="0"/>
              <a:t>easonably simple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2"/>
                </a:solidFill>
              </a:rPr>
              <a:t>S</a:t>
            </a:r>
            <a:r>
              <a:rPr lang="en-US" dirty="0"/>
              <a:t>eparation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2"/>
                </a:solidFill>
              </a:rPr>
              <a:t>A</a:t>
            </a:r>
            <a:r>
              <a:rPr lang="en-US" dirty="0"/>
              <a:t>nalysis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chemeClr val="accent2"/>
                </a:solidFill>
              </a:rPr>
              <a:t>T</a:t>
            </a:r>
            <a:r>
              <a:rPr lang="en-US" dirty="0"/>
              <a:t>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66A0FFB-0FFD-462E-874C-098C8C90CC5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2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1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/>
              <a:t>Forces and points of application are calculated from a vehicle’s parent separation system (if it has one)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6E4D5F-5894-284B-8D11-CCD485906212}"/>
              </a:ext>
            </a:extLst>
          </p:cNvPr>
          <p:cNvSpPr txBox="1"/>
          <p:nvPr/>
        </p:nvSpPr>
        <p:spPr>
          <a:xfrm>
            <a:off x="6952236" y="4470861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(it doesn’t)</a:t>
            </a:r>
          </a:p>
        </p:txBody>
      </p:sp>
    </p:spTree>
    <p:extLst>
      <p:ext uri="{BB962C8B-B14F-4D97-AF65-F5344CB8AC3E}">
        <p14:creationId xmlns:p14="http://schemas.microsoft.com/office/powerpoint/2010/main" val="332835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/>
              <a:t>The function is called on all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8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/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9EF1B-545B-3A49-9F23-88789A2B109A}"/>
              </a:ext>
            </a:extLst>
          </p:cNvPr>
          <p:cNvCxnSpPr>
            <a:cxnSpLocks/>
          </p:cNvCxnSpPr>
          <p:nvPr/>
        </p:nvCxnSpPr>
        <p:spPr>
          <a:xfrm flipV="1">
            <a:off x="7308935" y="2471328"/>
            <a:ext cx="0" cy="51707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551C9E-3352-2F4C-9106-AC4152C3281C}"/>
              </a:ext>
            </a:extLst>
          </p:cNvPr>
          <p:cNvCxnSpPr>
            <a:cxnSpLocks/>
          </p:cNvCxnSpPr>
          <p:nvPr/>
        </p:nvCxnSpPr>
        <p:spPr>
          <a:xfrm flipV="1">
            <a:off x="7546962" y="2471328"/>
            <a:ext cx="0" cy="51707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4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/>
              <a:t>The function is called on all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9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/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39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9EF1B-545B-3A49-9F23-88789A2B109A}"/>
              </a:ext>
            </a:extLst>
          </p:cNvPr>
          <p:cNvCxnSpPr>
            <a:cxnSpLocks/>
          </p:cNvCxnSpPr>
          <p:nvPr/>
        </p:nvCxnSpPr>
        <p:spPr>
          <a:xfrm>
            <a:off x="7538903" y="2277970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6D15BC-B119-1641-982C-6AC4727C8908}"/>
              </a:ext>
            </a:extLst>
          </p:cNvPr>
          <p:cNvCxnSpPr>
            <a:cxnSpLocks/>
          </p:cNvCxnSpPr>
          <p:nvPr/>
        </p:nvCxnSpPr>
        <p:spPr>
          <a:xfrm>
            <a:off x="7538903" y="2163937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6EA03B-017D-3847-BA3C-96A4DBF38B6C}"/>
              </a:ext>
            </a:extLst>
          </p:cNvPr>
          <p:cNvCxnSpPr>
            <a:cxnSpLocks/>
          </p:cNvCxnSpPr>
          <p:nvPr/>
        </p:nvCxnSpPr>
        <p:spPr>
          <a:xfrm flipH="1">
            <a:off x="7084694" y="2275383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E74A75-D9A0-204A-A53E-E5BA3911F186}"/>
              </a:ext>
            </a:extLst>
          </p:cNvPr>
          <p:cNvCxnSpPr>
            <a:cxnSpLocks/>
          </p:cNvCxnSpPr>
          <p:nvPr/>
        </p:nvCxnSpPr>
        <p:spPr>
          <a:xfrm flipH="1">
            <a:off x="7084694" y="2161350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81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/>
              <a:t>The function is called on all children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2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/>
              <a:t>The net force and moment goes into the vehicle’s equations of motion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6592C4-B54B-7149-AF42-D7E9A9363006}"/>
              </a:ext>
            </a:extLst>
          </p:cNvPr>
          <p:cNvCxnSpPr>
            <a:cxnSpLocks/>
          </p:cNvCxnSpPr>
          <p:nvPr/>
        </p:nvCxnSpPr>
        <p:spPr>
          <a:xfrm>
            <a:off x="7938008" y="2210749"/>
            <a:ext cx="33879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0D2773A-F1EA-784C-A6EE-7E33A4E53DF5}"/>
              </a:ext>
            </a:extLst>
          </p:cNvPr>
          <p:cNvCxnSpPr>
            <a:cxnSpLocks/>
          </p:cNvCxnSpPr>
          <p:nvPr/>
        </p:nvCxnSpPr>
        <p:spPr>
          <a:xfrm flipH="1">
            <a:off x="6571991" y="2221315"/>
            <a:ext cx="338792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Circular Arrow 4">
            <a:extLst>
              <a:ext uri="{FF2B5EF4-FFF2-40B4-BE49-F238E27FC236}">
                <a16:creationId xmlns:a16="http://schemas.microsoft.com/office/drawing/2014/main" id="{B523B089-4DD5-D24B-9A6B-62F8966280D9}"/>
              </a:ext>
            </a:extLst>
          </p:cNvPr>
          <p:cNvSpPr/>
          <p:nvPr/>
        </p:nvSpPr>
        <p:spPr>
          <a:xfrm rot="5400000">
            <a:off x="7777068" y="2051883"/>
            <a:ext cx="358498" cy="325628"/>
          </a:xfrm>
          <a:prstGeom prst="circularArrow">
            <a:avLst>
              <a:gd name="adj1" fmla="val 7678"/>
              <a:gd name="adj2" fmla="val 1142319"/>
              <a:gd name="adj3" fmla="val 20864929"/>
              <a:gd name="adj4" fmla="val 4059050"/>
              <a:gd name="adj5" fmla="val 12500"/>
            </a:avLst>
          </a:prstGeom>
          <a:solidFill>
            <a:schemeClr val="dk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026EE542-AE9E-484B-86AF-736231DBD18B}"/>
              </a:ext>
            </a:extLst>
          </p:cNvPr>
          <p:cNvSpPr/>
          <p:nvPr/>
        </p:nvSpPr>
        <p:spPr>
          <a:xfrm rot="16200000" flipH="1">
            <a:off x="6713225" y="2058478"/>
            <a:ext cx="358498" cy="325628"/>
          </a:xfrm>
          <a:prstGeom prst="circularArrow">
            <a:avLst>
              <a:gd name="adj1" fmla="val 7678"/>
              <a:gd name="adj2" fmla="val 1142319"/>
              <a:gd name="adj3" fmla="val 20864929"/>
              <a:gd name="adj4" fmla="val 4059050"/>
              <a:gd name="adj5" fmla="val 12500"/>
            </a:avLst>
          </a:prstGeom>
          <a:solidFill>
            <a:schemeClr val="dk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55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67665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net force and moment goes into the vehicle’s equations of motion</a:t>
            </a:r>
          </a:p>
          <a:p>
            <a:r>
              <a:rPr lang="en-US" sz="1900" dirty="0"/>
              <a:t>The function returns equal and opposite force points to parent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9EF1B-545B-3A49-9F23-88789A2B109A}"/>
              </a:ext>
            </a:extLst>
          </p:cNvPr>
          <p:cNvCxnSpPr>
            <a:cxnSpLocks/>
          </p:cNvCxnSpPr>
          <p:nvPr/>
        </p:nvCxnSpPr>
        <p:spPr>
          <a:xfrm flipH="1">
            <a:off x="7789755" y="2277970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46D15BC-B119-1641-982C-6AC4727C8908}"/>
              </a:ext>
            </a:extLst>
          </p:cNvPr>
          <p:cNvCxnSpPr>
            <a:cxnSpLocks/>
          </p:cNvCxnSpPr>
          <p:nvPr/>
        </p:nvCxnSpPr>
        <p:spPr>
          <a:xfrm flipH="1">
            <a:off x="7789755" y="2163937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6EA03B-017D-3847-BA3C-96A4DBF38B6C}"/>
              </a:ext>
            </a:extLst>
          </p:cNvPr>
          <p:cNvCxnSpPr>
            <a:cxnSpLocks/>
          </p:cNvCxnSpPr>
          <p:nvPr/>
        </p:nvCxnSpPr>
        <p:spPr>
          <a:xfrm>
            <a:off x="6850026" y="2275383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E74A75-D9A0-204A-A53E-E5BA3911F186}"/>
              </a:ext>
            </a:extLst>
          </p:cNvPr>
          <p:cNvCxnSpPr>
            <a:cxnSpLocks/>
          </p:cNvCxnSpPr>
          <p:nvPr/>
        </p:nvCxnSpPr>
        <p:spPr>
          <a:xfrm>
            <a:off x="6850026" y="2161350"/>
            <a:ext cx="23049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088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67665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/>
              <a:t>The net force and moment goes into the vehicle’s equations of motion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returns equal and opposite force points to parent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43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2FDDB1-814F-5E4E-9506-4DDC9183F0D4}"/>
              </a:ext>
            </a:extLst>
          </p:cNvPr>
          <p:cNvCxnSpPr>
            <a:cxnSpLocks/>
          </p:cNvCxnSpPr>
          <p:nvPr/>
        </p:nvCxnSpPr>
        <p:spPr>
          <a:xfrm flipV="1">
            <a:off x="7441404" y="1197546"/>
            <a:ext cx="0" cy="103145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8C0DC650-A769-C54F-88E8-E17E22B5FAD4}"/>
              </a:ext>
            </a:extLst>
          </p:cNvPr>
          <p:cNvSpPr/>
          <p:nvPr/>
        </p:nvSpPr>
        <p:spPr>
          <a:xfrm rot="8755458" flipV="1">
            <a:off x="7266648" y="2051760"/>
            <a:ext cx="358498" cy="325628"/>
          </a:xfrm>
          <a:prstGeom prst="circularArrow">
            <a:avLst>
              <a:gd name="adj1" fmla="val 7678"/>
              <a:gd name="adj2" fmla="val 1142319"/>
              <a:gd name="adj3" fmla="val 20864929"/>
              <a:gd name="adj4" fmla="val 4059050"/>
              <a:gd name="adj5" fmla="val 12500"/>
            </a:avLst>
          </a:prstGeom>
          <a:solidFill>
            <a:schemeClr val="dk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699"/>
            <a:ext cx="4152900" cy="3866981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net force and moment goes into the vehicle’s equations of motion</a:t>
            </a:r>
          </a:p>
          <a:p>
            <a:r>
              <a:rPr lang="en-US" sz="1900" dirty="0"/>
              <a:t>The function returns equal and opposite force points to parent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C69EF1B-545B-3A49-9F23-88789A2B109A}"/>
              </a:ext>
            </a:extLst>
          </p:cNvPr>
          <p:cNvCxnSpPr>
            <a:cxnSpLocks/>
          </p:cNvCxnSpPr>
          <p:nvPr/>
        </p:nvCxnSpPr>
        <p:spPr>
          <a:xfrm>
            <a:off x="7308935" y="1961532"/>
            <a:ext cx="0" cy="51707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551C9E-3352-2F4C-9106-AC4152C3281C}"/>
              </a:ext>
            </a:extLst>
          </p:cNvPr>
          <p:cNvCxnSpPr>
            <a:cxnSpLocks/>
          </p:cNvCxnSpPr>
          <p:nvPr/>
        </p:nvCxnSpPr>
        <p:spPr>
          <a:xfrm>
            <a:off x="7546962" y="1961532"/>
            <a:ext cx="0" cy="51707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3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67665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/>
              <a:t>The net force and moment goes into the vehicle’s equations of motion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returns equal and opposite force points to parent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8C0DC650-A769-C54F-88E8-E17E22B5FAD4}"/>
              </a:ext>
            </a:extLst>
          </p:cNvPr>
          <p:cNvSpPr/>
          <p:nvPr/>
        </p:nvSpPr>
        <p:spPr>
          <a:xfrm rot="5400000" flipH="1" flipV="1">
            <a:off x="7191416" y="3187691"/>
            <a:ext cx="500700" cy="454792"/>
          </a:xfrm>
          <a:prstGeom prst="circularArrow">
            <a:avLst>
              <a:gd name="adj1" fmla="val 10342"/>
              <a:gd name="adj2" fmla="val 1738071"/>
              <a:gd name="adj3" fmla="val 18790216"/>
              <a:gd name="adj4" fmla="val 4059050"/>
              <a:gd name="adj5" fmla="val 18152"/>
            </a:avLst>
          </a:prstGeom>
          <a:solidFill>
            <a:schemeClr val="dk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2CC3D63-3032-A149-82A9-5579BFB5D3F2}"/>
              </a:ext>
            </a:extLst>
          </p:cNvPr>
          <p:cNvCxnSpPr>
            <a:cxnSpLocks/>
          </p:cNvCxnSpPr>
          <p:nvPr/>
        </p:nvCxnSpPr>
        <p:spPr>
          <a:xfrm>
            <a:off x="7441766" y="3403104"/>
            <a:ext cx="0" cy="96659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75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699"/>
            <a:ext cx="4152900" cy="3968659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net force and moment goes into the vehicle’s equations of motion</a:t>
            </a:r>
          </a:p>
          <a:p>
            <a:r>
              <a:rPr lang="en-US" sz="1900" dirty="0"/>
              <a:t>The function returns equal and opposite force points to parent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64" name="Snip Same Side Corner Rectangle 63">
            <a:extLst>
              <a:ext uri="{FF2B5EF4-FFF2-40B4-BE49-F238E27FC236}">
                <a16:creationId xmlns:a16="http://schemas.microsoft.com/office/drawing/2014/main" id="{F52F0EFE-944A-DC4E-92B4-1F2DC96745F3}"/>
              </a:ext>
            </a:extLst>
          </p:cNvPr>
          <p:cNvSpPr/>
          <p:nvPr/>
        </p:nvSpPr>
        <p:spPr>
          <a:xfrm>
            <a:off x="7147014" y="2571750"/>
            <a:ext cx="560071" cy="1957720"/>
          </a:xfrm>
          <a:prstGeom prst="snip2Same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A925B2-F47D-7A41-B4DA-AC1626100E14}"/>
              </a:ext>
            </a:extLst>
          </p:cNvPr>
          <p:cNvSpPr/>
          <p:nvPr/>
        </p:nvSpPr>
        <p:spPr>
          <a:xfrm>
            <a:off x="7147013" y="1932486"/>
            <a:ext cx="560071" cy="55027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DBA85A-AFFF-3F4A-A1B0-8DC9621FC339}"/>
              </a:ext>
            </a:extLst>
          </p:cNvPr>
          <p:cNvSpPr/>
          <p:nvPr/>
        </p:nvSpPr>
        <p:spPr>
          <a:xfrm>
            <a:off x="674669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142B3CC-77B4-E348-9BCB-82E34A08EEF0}"/>
              </a:ext>
            </a:extLst>
          </p:cNvPr>
          <p:cNvSpPr/>
          <p:nvPr/>
        </p:nvSpPr>
        <p:spPr>
          <a:xfrm>
            <a:off x="7769403" y="2088423"/>
            <a:ext cx="338001" cy="2525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BF7072C-F5AA-A241-94B6-47A6E8882985}"/>
              </a:ext>
            </a:extLst>
          </p:cNvPr>
          <p:cNvSpPr/>
          <p:nvPr/>
        </p:nvSpPr>
        <p:spPr>
          <a:xfrm>
            <a:off x="7283083" y="2482759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CF8B309-5999-F545-9A6D-AEB685A130D8}"/>
              </a:ext>
            </a:extLst>
          </p:cNvPr>
          <p:cNvSpPr/>
          <p:nvPr/>
        </p:nvSpPr>
        <p:spPr>
          <a:xfrm>
            <a:off x="7524662" y="2482758"/>
            <a:ext cx="45719" cy="889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0838BF-F77E-114E-8274-DE2623A27643}"/>
              </a:ext>
            </a:extLst>
          </p:cNvPr>
          <p:cNvSpPr/>
          <p:nvPr/>
        </p:nvSpPr>
        <p:spPr>
          <a:xfrm rot="16200000">
            <a:off x="7711369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6AEC9F8-D06C-5B49-BA6E-CAD425F7880C}"/>
              </a:ext>
            </a:extLst>
          </p:cNvPr>
          <p:cNvSpPr/>
          <p:nvPr/>
        </p:nvSpPr>
        <p:spPr>
          <a:xfrm rot="16200000">
            <a:off x="7711368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C9B8559-9FB3-1E45-8D8B-F3D4D4602BB2}"/>
              </a:ext>
            </a:extLst>
          </p:cNvPr>
          <p:cNvSpPr/>
          <p:nvPr/>
        </p:nvSpPr>
        <p:spPr>
          <a:xfrm rot="16200000">
            <a:off x="7088980" y="2250825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A870CBF-9D0C-8742-BC40-B74223DDB152}"/>
              </a:ext>
            </a:extLst>
          </p:cNvPr>
          <p:cNvSpPr/>
          <p:nvPr/>
        </p:nvSpPr>
        <p:spPr>
          <a:xfrm rot="16200000">
            <a:off x="7088979" y="2134959"/>
            <a:ext cx="53749" cy="623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2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699"/>
            <a:ext cx="4152900" cy="3968659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Recursive Design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Forces and points of application are calculated from a vehicle’s parent separation system (if it has one)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is called on all children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net force and moment goes into the vehicle’s equations of motion</a:t>
            </a:r>
          </a:p>
          <a:p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The function returns equal and opposite force points to parent</a:t>
            </a:r>
          </a:p>
          <a:p>
            <a:r>
              <a:rPr lang="en-US" sz="1900" dirty="0"/>
              <a:t>Update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697211F-E22E-D740-AA9B-965E4747FB36}"/>
              </a:ext>
            </a:extLst>
          </p:cNvPr>
          <p:cNvSpPr/>
          <p:nvPr/>
        </p:nvSpPr>
        <p:spPr>
          <a:xfrm rot="-420000">
            <a:off x="670097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EDAAA0-E1A0-FF4D-882F-0C0AA2AF32CC}"/>
              </a:ext>
            </a:extLst>
          </p:cNvPr>
          <p:cNvSpPr/>
          <p:nvPr/>
        </p:nvSpPr>
        <p:spPr>
          <a:xfrm rot="420000">
            <a:off x="7815123" y="2088423"/>
            <a:ext cx="338001" cy="2525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B5DE5C-86CA-6746-A5F6-E02E58887007}"/>
              </a:ext>
            </a:extLst>
          </p:cNvPr>
          <p:cNvGrpSpPr/>
          <p:nvPr/>
        </p:nvGrpSpPr>
        <p:grpSpPr>
          <a:xfrm rot="60000">
            <a:off x="7147014" y="2505618"/>
            <a:ext cx="560071" cy="2046712"/>
            <a:chOff x="7147014" y="2482758"/>
            <a:chExt cx="560071" cy="2046712"/>
          </a:xfrm>
        </p:grpSpPr>
        <p:sp>
          <p:nvSpPr>
            <p:cNvPr id="33" name="Snip Same Side Corner Rectangle 32">
              <a:extLst>
                <a:ext uri="{FF2B5EF4-FFF2-40B4-BE49-F238E27FC236}">
                  <a16:creationId xmlns:a16="http://schemas.microsoft.com/office/drawing/2014/main" id="{1ABB0A66-FF42-BB4A-AB99-E5123BF7FFAD}"/>
                </a:ext>
              </a:extLst>
            </p:cNvPr>
            <p:cNvSpPr/>
            <p:nvPr/>
          </p:nvSpPr>
          <p:spPr>
            <a:xfrm>
              <a:off x="7147014" y="2571750"/>
              <a:ext cx="560071" cy="1957720"/>
            </a:xfrm>
            <a:prstGeom prst="snip2Same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0EA9D69-76C2-E544-A647-1C4342AAD59B}"/>
                </a:ext>
              </a:extLst>
            </p:cNvPr>
            <p:cNvSpPr/>
            <p:nvPr/>
          </p:nvSpPr>
          <p:spPr>
            <a:xfrm>
              <a:off x="7283083" y="2482759"/>
              <a:ext cx="45719" cy="889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329BD21-244A-994B-9CF0-07AC83B491A1}"/>
                </a:ext>
              </a:extLst>
            </p:cNvPr>
            <p:cNvSpPr/>
            <p:nvPr/>
          </p:nvSpPr>
          <p:spPr>
            <a:xfrm>
              <a:off x="7524662" y="2482758"/>
              <a:ext cx="45719" cy="889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932B925-2632-2147-B0F0-D35E0720B766}"/>
              </a:ext>
            </a:extLst>
          </p:cNvPr>
          <p:cNvGrpSpPr/>
          <p:nvPr/>
        </p:nvGrpSpPr>
        <p:grpSpPr>
          <a:xfrm rot="21350199">
            <a:off x="7084694" y="1875336"/>
            <a:ext cx="684709" cy="550273"/>
            <a:chOff x="7084694" y="1932486"/>
            <a:chExt cx="684709" cy="550273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B16391D-7444-FD45-AF0C-2C6B2AC1879F}"/>
                </a:ext>
              </a:extLst>
            </p:cNvPr>
            <p:cNvSpPr/>
            <p:nvPr/>
          </p:nvSpPr>
          <p:spPr>
            <a:xfrm>
              <a:off x="7147013" y="1932486"/>
              <a:ext cx="560071" cy="5502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C49851A-EA29-CA41-BFF6-C1D3C268267F}"/>
                </a:ext>
              </a:extLst>
            </p:cNvPr>
            <p:cNvSpPr/>
            <p:nvPr/>
          </p:nvSpPr>
          <p:spPr>
            <a:xfrm rot="16200000">
              <a:off x="7711369" y="2250825"/>
              <a:ext cx="53749" cy="62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FA77ECF-61EA-374E-AB99-E2ED363B806B}"/>
                </a:ext>
              </a:extLst>
            </p:cNvPr>
            <p:cNvSpPr/>
            <p:nvPr/>
          </p:nvSpPr>
          <p:spPr>
            <a:xfrm rot="16200000">
              <a:off x="7711368" y="2134959"/>
              <a:ext cx="53749" cy="62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447EE34-284D-DC49-9708-310EEAE1D168}"/>
                </a:ext>
              </a:extLst>
            </p:cNvPr>
            <p:cNvSpPr/>
            <p:nvPr/>
          </p:nvSpPr>
          <p:spPr>
            <a:xfrm rot="16200000">
              <a:off x="7088980" y="2250825"/>
              <a:ext cx="53749" cy="62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285F30E-732C-3D49-8D22-2C1A8F9F4588}"/>
                </a:ext>
              </a:extLst>
            </p:cNvPr>
            <p:cNvSpPr/>
            <p:nvPr/>
          </p:nvSpPr>
          <p:spPr>
            <a:xfrm rot="16200000">
              <a:off x="7088979" y="2134959"/>
              <a:ext cx="53749" cy="62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74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Efficient</a:t>
            </a:r>
            <a:endParaRPr lang="en-US" dirty="0"/>
          </a:p>
          <a:p>
            <a:r>
              <a:rPr lang="en-US" dirty="0" smtClean="0"/>
              <a:t>514 </a:t>
            </a:r>
            <a:r>
              <a:rPr lang="en-US" dirty="0"/>
              <a:t>Monte Carlo runs in &lt; 60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15,000x faster* than the baseline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48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972AC7-5FFB-D547-A55C-0B1F8B98522E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065" y="3398107"/>
            <a:ext cx="6007802" cy="388144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 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3554C3-FE35-F34E-98BF-4FFA01611686}"/>
              </a:ext>
            </a:extLst>
          </p:cNvPr>
          <p:cNvSpPr txBox="1"/>
          <p:nvPr/>
        </p:nvSpPr>
        <p:spPr>
          <a:xfrm>
            <a:off x="370390" y="4687747"/>
            <a:ext cx="8165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</a:rPr>
              <a:t>*Some features of the baseline model are not implemented yet, expect this number to drop a small amount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183A22CF-67AE-A24D-BCBB-FE30B79B53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0" t="43062"/>
          <a:stretch/>
        </p:blipFill>
        <p:spPr bwMode="auto">
          <a:xfrm>
            <a:off x="4717247" y="1594502"/>
            <a:ext cx="4121953" cy="1184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B0FA6A-28BE-8949-8040-AC9F73CA6467}"/>
              </a:ext>
            </a:extLst>
          </p:cNvPr>
          <p:cNvSpPr/>
          <p:nvPr/>
        </p:nvSpPr>
        <p:spPr>
          <a:xfrm flipV="1">
            <a:off x="4686302" y="1594502"/>
            <a:ext cx="4152898" cy="11845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E924A0F-D5C0-5640-AF12-60D13577ED13}"/>
              </a:ext>
            </a:extLst>
          </p:cNvPr>
          <p:cNvSpPr/>
          <p:nvPr/>
        </p:nvSpPr>
        <p:spPr>
          <a:xfrm flipV="1">
            <a:off x="6889687" y="3567065"/>
            <a:ext cx="766179" cy="219186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7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/>
              <a:t>Composable</a:t>
            </a:r>
            <a:endParaRPr lang="en-US" dirty="0"/>
          </a:p>
          <a:p>
            <a:r>
              <a:rPr lang="en-US" dirty="0" err="1"/>
              <a:t>MonteCarloMeasurements.jl</a:t>
            </a:r>
            <a:r>
              <a:rPr lang="en-US" dirty="0"/>
              <a:t>: random variables that propagate through arithmetic operations</a:t>
            </a:r>
          </a:p>
          <a:p>
            <a:r>
              <a:rPr lang="en-US" dirty="0" err="1"/>
              <a:t>Unitful.jl</a:t>
            </a:r>
            <a:r>
              <a:rPr lang="en-US" dirty="0"/>
              <a:t>: physical unit checking</a:t>
            </a:r>
          </a:p>
          <a:p>
            <a:r>
              <a:rPr lang="en-US" dirty="0" err="1"/>
              <a:t>DiffEqSensitivity.jl</a:t>
            </a:r>
            <a:r>
              <a:rPr lang="en-US" dirty="0"/>
              <a:t>: global or local sensitivity analysis</a:t>
            </a:r>
          </a:p>
          <a:p>
            <a:r>
              <a:rPr lang="en-US" dirty="0" err="1"/>
              <a:t>ForwardDiff.jl</a:t>
            </a:r>
            <a:r>
              <a:rPr lang="en-US" dirty="0"/>
              <a:t> or </a:t>
            </a:r>
            <a:r>
              <a:rPr lang="en-US" dirty="0" err="1"/>
              <a:t>Zygote.jl</a:t>
            </a:r>
            <a:r>
              <a:rPr lang="en-US" dirty="0"/>
              <a:t>: automatic differentiation</a:t>
            </a:r>
          </a:p>
          <a:p>
            <a:r>
              <a:rPr lang="en-US" dirty="0" err="1"/>
              <a:t>DiffEqUncertainty.jl</a:t>
            </a:r>
            <a:r>
              <a:rPr lang="en-US" dirty="0"/>
              <a:t> + </a:t>
            </a:r>
            <a:r>
              <a:rPr lang="en-US" dirty="0" err="1" smtClean="0"/>
              <a:t>Optim.jl</a:t>
            </a:r>
            <a:r>
              <a:rPr lang="en-US" dirty="0" smtClean="0"/>
              <a:t>: </a:t>
            </a:r>
            <a:r>
              <a:rPr lang="en-US" dirty="0" smtClean="0"/>
              <a:t>robust </a:t>
            </a:r>
            <a:r>
              <a:rPr lang="en-US" dirty="0"/>
              <a:t>design optimization under uncertainty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49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 Met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9A61807-3079-1641-B793-469A1432E5BC}"/>
              </a:ext>
            </a:extLst>
          </p:cNvPr>
          <p:cNvSpPr/>
          <p:nvPr/>
        </p:nvSpPr>
        <p:spPr>
          <a:xfrm>
            <a:off x="4686302" y="2209045"/>
            <a:ext cx="4152898" cy="1075134"/>
          </a:xfrm>
          <a:prstGeom prst="roundRect">
            <a:avLst>
              <a:gd name="adj" fmla="val 12726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EBDBB2"/>
                </a:solidFill>
                <a:latin typeface="Menlo" panose="020B0609030804020204" pitchFamily="49" charset="0"/>
              </a:rPr>
              <a:t>dry_mass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8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800" dirty="0">
                <a:solidFill>
                  <a:srgbClr val="D3869B"/>
                </a:solidFill>
                <a:latin typeface="Menlo" panose="020B0609030804020204" pitchFamily="49" charset="0"/>
              </a:rPr>
              <a:t>25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±</a:t>
            </a:r>
            <a:r>
              <a:rPr lang="en-US" sz="1800" dirty="0">
                <a:solidFill>
                  <a:srgbClr val="928374"/>
                </a:solidFill>
                <a:latin typeface="Menlo" panose="020B0609030804020204" pitchFamily="49" charset="0"/>
              </a:rPr>
              <a:t> </a:t>
            </a:r>
            <a:r>
              <a:rPr lang="en-US" sz="18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</a:p>
          <a:p>
            <a:r>
              <a:rPr lang="en-US" sz="1800" dirty="0" err="1">
                <a:solidFill>
                  <a:srgbClr val="EBDBB2"/>
                </a:solidFill>
                <a:latin typeface="Menlo" panose="020B0609030804020204" pitchFamily="49" charset="0"/>
              </a:rPr>
              <a:t>prop_mass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8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800" dirty="0">
                <a:solidFill>
                  <a:srgbClr val="D3869B"/>
                </a:solidFill>
                <a:latin typeface="Menlo" panose="020B0609030804020204" pitchFamily="49" charset="0"/>
              </a:rPr>
              <a:t>300</a:t>
            </a:r>
            <a:r>
              <a:rPr lang="en-US" sz="18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800" dirty="0">
                <a:solidFill>
                  <a:srgbClr val="D3869B"/>
                </a:solidFill>
                <a:latin typeface="Menlo" panose="020B0609030804020204" pitchFamily="49" charset="0"/>
              </a:rPr>
              <a:t>350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</a:p>
          <a:p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mass </a:t>
            </a:r>
            <a:r>
              <a:rPr lang="en-US" sz="18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800" dirty="0" err="1">
                <a:solidFill>
                  <a:srgbClr val="EBDBB2"/>
                </a:solidFill>
                <a:latin typeface="Menlo" panose="020B0609030804020204" pitchFamily="49" charset="0"/>
              </a:rPr>
              <a:t>dry_mass</a:t>
            </a:r>
            <a:r>
              <a:rPr lang="en-US" sz="1800" dirty="0">
                <a:solidFill>
                  <a:srgbClr val="EBDBB2"/>
                </a:solidFill>
                <a:latin typeface="Menlo" panose="020B0609030804020204" pitchFamily="49" charset="0"/>
              </a:rPr>
              <a:t> + </a:t>
            </a:r>
            <a:r>
              <a:rPr lang="en-US" sz="1800" dirty="0" err="1">
                <a:solidFill>
                  <a:srgbClr val="EBDBB2"/>
                </a:solidFill>
                <a:latin typeface="Menlo" panose="020B0609030804020204" pitchFamily="49" charset="0"/>
              </a:rPr>
              <a:t>prop_mass</a:t>
            </a:r>
            <a:endParaRPr lang="en-US" sz="1800" dirty="0">
              <a:solidFill>
                <a:srgbClr val="928374"/>
              </a:solidFill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8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Universal</a:t>
            </a:r>
            <a:endParaRPr lang="en-US" dirty="0"/>
          </a:p>
          <a:p>
            <a:r>
              <a:rPr lang="en-US" dirty="0"/>
              <a:t>Recursive structure allows for completely arbitrary configuration</a:t>
            </a:r>
          </a:p>
          <a:p>
            <a:r>
              <a:rPr lang="en-US" dirty="0" err="1"/>
              <a:t>ComponentArrays.jl</a:t>
            </a:r>
            <a:r>
              <a:rPr lang="en-US" dirty="0"/>
              <a:t> lets complex, nested structures pass through differential </a:t>
            </a:r>
            <a:r>
              <a:rPr lang="en-US" dirty="0" smtClean="0"/>
              <a:t>equation solver </a:t>
            </a:r>
            <a:r>
              <a:rPr lang="en-US" dirty="0"/>
              <a:t>as a flat vector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 Met</a:t>
            </a:r>
          </a:p>
        </p:txBody>
      </p:sp>
      <p:pic>
        <p:nvPicPr>
          <p:cNvPr id="10" name="Content Placeholder 9" descr="Text&#10;&#10;Description automatically generated">
            <a:extLst>
              <a:ext uri="{FF2B5EF4-FFF2-40B4-BE49-F238E27FC236}">
                <a16:creationId xmlns:a16="http://schemas.microsoft.com/office/drawing/2014/main" id="{11E62691-0A90-8F45-AD0C-8AB96FE75CE1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95" y="1119232"/>
            <a:ext cx="4152900" cy="3500770"/>
          </a:xfrm>
        </p:spPr>
      </p:pic>
    </p:spTree>
    <p:extLst>
      <p:ext uri="{BB962C8B-B14F-4D97-AF65-F5344CB8AC3E}">
        <p14:creationId xmlns:p14="http://schemas.microsoft.com/office/powerpoint/2010/main" val="6009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Reasonably Simple</a:t>
            </a:r>
          </a:p>
          <a:p>
            <a:r>
              <a:rPr lang="en-US" dirty="0"/>
              <a:t>New models can be set up in minutes with few lines of code</a:t>
            </a:r>
          </a:p>
          <a:p>
            <a:r>
              <a:rPr lang="en-US" dirty="0"/>
              <a:t>Import types and functions from library rather filling out input deck</a:t>
            </a:r>
          </a:p>
          <a:p>
            <a:pPr lvl="1"/>
            <a:r>
              <a:rPr lang="en-US" dirty="0"/>
              <a:t>Specify only what you need</a:t>
            </a:r>
          </a:p>
          <a:p>
            <a:pPr lvl="1"/>
            <a:r>
              <a:rPr lang="en-US" dirty="0"/>
              <a:t>No more “exploding complexity”</a:t>
            </a:r>
          </a:p>
          <a:p>
            <a:pPr lvl="1"/>
            <a:r>
              <a:rPr lang="en-US" dirty="0"/>
              <a:t>View docstrings of exported functions in REPL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</a:t>
            </a:r>
            <a:br>
              <a:rPr lang="en-US" dirty="0"/>
            </a:br>
            <a:r>
              <a:rPr lang="en-US" dirty="0"/>
              <a:t>Requirements Met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1528640"/>
            <a:ext cx="4148146" cy="234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prstClr val="black"/>
                </a:solidFill>
                <a:ea typeface="+mj-ea"/>
                <a:cs typeface="+mj-cs"/>
              </a:rPr>
              <a:t>RECURSAT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52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264013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53</a:t>
            </a:fld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0F9BCD9-2124-4516-A103-55A33727291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Requirements</a:t>
            </a:r>
          </a:p>
          <a:p>
            <a:pPr marL="0" indent="0">
              <a:buNone/>
            </a:pPr>
            <a:r>
              <a:rPr lang="en-US" u="sng" dirty="0"/>
              <a:t>Tip-off Rates</a:t>
            </a:r>
          </a:p>
          <a:p>
            <a:r>
              <a:rPr lang="en-US" dirty="0"/>
              <a:t>&lt;</a:t>
            </a:r>
            <a:r>
              <a:rPr lang="en-US" dirty="0" smtClean="0"/>
              <a:t> </a:t>
            </a:r>
            <a:r>
              <a:rPr lang="en-US" dirty="0"/>
              <a:t>1°/sec rotation rate in all spacecraft axes for all runs</a:t>
            </a:r>
          </a:p>
          <a:p>
            <a:pPr marL="0" indent="0">
              <a:buNone/>
            </a:pPr>
            <a:r>
              <a:rPr lang="en-US" u="sng" dirty="0"/>
              <a:t>Separation Velocity</a:t>
            </a:r>
          </a:p>
          <a:p>
            <a:r>
              <a:rPr lang="en-US" dirty="0"/>
              <a:t>&gt;</a:t>
            </a:r>
            <a:r>
              <a:rPr lang="en-US" dirty="0" smtClean="0"/>
              <a:t> </a:t>
            </a:r>
            <a:r>
              <a:rPr lang="en-US" dirty="0"/>
              <a:t>0.55 m/sec relative velocity (between launch vehicle and spacecraft) for all runs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/>
              <a:t>Intro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64D788-E407-B448-8FF5-25917F8C32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Assumptions</a:t>
            </a:r>
          </a:p>
          <a:p>
            <a:r>
              <a:rPr lang="en-US" dirty="0"/>
              <a:t>Launch vehicle and one spacecraft</a:t>
            </a:r>
          </a:p>
          <a:p>
            <a:r>
              <a:rPr lang="en-US" dirty="0" smtClean="0"/>
              <a:t>514 </a:t>
            </a:r>
            <a:r>
              <a:rPr lang="en-US" dirty="0"/>
              <a:t>Monte Carlo runs</a:t>
            </a:r>
          </a:p>
          <a:p>
            <a:r>
              <a:rPr lang="en-US" dirty="0"/>
              <a:t>Stacked vehicle starts with dispersed body rates about the combined center of mass.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65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</a:t>
            </a:r>
            <a:r>
              <a:rPr lang="en-US" dirty="0"/>
              <a:t> and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±</a:t>
            </a:r>
            <a:r>
              <a:rPr lang="en-US" dirty="0"/>
              <a:t> operators are imported from </a:t>
            </a:r>
            <a:r>
              <a:rPr lang="en-US" dirty="0" err="1"/>
              <a:t>MonteCarloMeasurements.jl</a:t>
            </a:r>
            <a:r>
              <a:rPr lang="en-US" dirty="0"/>
              <a:t> to describe uniform and normal random variables, respectively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kg</a:t>
            </a:r>
            <a:r>
              <a:rPr lang="en-US" dirty="0"/>
              <a:t>,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</a:t>
            </a:r>
            <a:r>
              <a:rPr lang="en-US" dirty="0"/>
              <a:t>, and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mm</a:t>
            </a:r>
            <a:r>
              <a:rPr lang="en-US" dirty="0"/>
              <a:t> are imported from </a:t>
            </a:r>
            <a:r>
              <a:rPr lang="en-US" dirty="0" err="1"/>
              <a:t>Unitful.jl</a:t>
            </a:r>
            <a:r>
              <a:rPr lang="en-US" dirty="0"/>
              <a:t> to enforce correct units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54</a:t>
            </a:fld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0F9BCD9-2124-4516-A103-55A33727291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635795" y="1028701"/>
            <a:ext cx="4152900" cy="350077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/>
              <a:t>Input Specification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2DC2DC8-FD93-064D-A7E4-903A8ADA262D}"/>
              </a:ext>
            </a:extLst>
          </p:cNvPr>
          <p:cNvSpPr/>
          <p:nvPr/>
        </p:nvSpPr>
        <p:spPr>
          <a:xfrm>
            <a:off x="4635795" y="1028700"/>
            <a:ext cx="4152900" cy="3822263"/>
          </a:xfrm>
          <a:prstGeom prst="roundRect">
            <a:avLst>
              <a:gd name="adj" fmla="val 2104"/>
            </a:avLst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spacecraft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83A598"/>
                </a:solidFill>
                <a:latin typeface="Menlo" panose="020B0609030804020204" pitchFamily="49" charset="0"/>
              </a:rPr>
              <a:t>Vehicle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sim_name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:SC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mass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1000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1200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inertia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 err="1">
                <a:solidFill>
                  <a:srgbClr val="83A598"/>
                </a:solidFill>
                <a:latin typeface="Menlo" panose="020B0609030804020204" pitchFamily="49" charset="0"/>
              </a:rPr>
              <a:t>inertia_tensor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xx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500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600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yy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1500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2500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zz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1600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2600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xy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5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± 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xz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5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± 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yz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-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)kg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m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^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),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cg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83A598"/>
                </a:solidFill>
                <a:latin typeface="Menlo" panose="020B0609030804020204" pitchFamily="49" charset="0"/>
              </a:rPr>
              <a:t>Vector3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x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1.4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1.6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)m,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y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-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20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40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)mm,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z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-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40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..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60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)mm,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),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</a:t>
            </a:r>
            <a:r>
              <a:rPr lang="en-US" sz="1200" dirty="0" err="1">
                <a:solidFill>
                  <a:srgbClr val="EBDBB2"/>
                </a:solidFill>
                <a:latin typeface="Menlo" panose="020B0609030804020204" pitchFamily="49" charset="0"/>
              </a:rPr>
              <a:t>sep_plane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</a:t>
            </a:r>
            <a:r>
              <a:rPr lang="en-US" sz="1200" dirty="0">
                <a:solidFill>
                  <a:srgbClr val="83A598"/>
                </a:solidFill>
                <a:latin typeface="Menlo" panose="020B0609030804020204" pitchFamily="49" charset="0"/>
              </a:rPr>
              <a:t>Plane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</a:t>
            </a: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    normal 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 </a:t>
            </a:r>
            <a:r>
              <a:rPr lang="en-US" sz="1200" dirty="0">
                <a:solidFill>
                  <a:srgbClr val="83A598"/>
                </a:solidFill>
                <a:latin typeface="Menlo" panose="020B0609030804020204" pitchFamily="49" charset="0"/>
              </a:rPr>
              <a:t>Vector3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(x</a:t>
            </a:r>
            <a:r>
              <a:rPr lang="en-US" sz="1200" dirty="0">
                <a:solidFill>
                  <a:srgbClr val="BDAE93"/>
                </a:solidFill>
                <a:latin typeface="Menlo" panose="020B0609030804020204" pitchFamily="49" charset="0"/>
              </a:rPr>
              <a:t>=-</a:t>
            </a:r>
            <a:r>
              <a:rPr lang="en-US" sz="1200" dirty="0">
                <a:solidFill>
                  <a:srgbClr val="D3869B"/>
                </a:solidFill>
                <a:latin typeface="Menlo" panose="020B0609030804020204" pitchFamily="49" charset="0"/>
              </a:rPr>
              <a:t>1</a:t>
            </a:r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    ),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EBDBB2"/>
                </a:solidFill>
                <a:latin typeface="Menlo" panose="020B0609030804020204" pitchFamily="49" charset="0"/>
              </a:rPr>
              <a:t>)</a:t>
            </a:r>
            <a:endParaRPr lang="en-US" sz="1200" dirty="0">
              <a:solidFill>
                <a:srgbClr val="928374"/>
              </a:solidFill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096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25B-CC2B-AE4F-AC6D-17DAE7DD1C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Not meeting tip-off requirement about the spacecraft y-axis.</a:t>
            </a:r>
          </a:p>
          <a:p>
            <a:r>
              <a:rPr lang="en-US" dirty="0"/>
              <a:t>High center of mass offset along -z direction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55</a:t>
            </a:fld>
            <a:endParaRPr lang="en-US"/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EDEED778-4323-E44E-8E6D-8054D87715F9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77" y="1028700"/>
            <a:ext cx="3489146" cy="350043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1348004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31625B-CC2B-AE4F-AC6D-17DAE7DD1C0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800" y="1028700"/>
                <a:ext cx="4152900" cy="3500770"/>
              </a:xfrm>
            </p:spPr>
            <p:txBody>
              <a:bodyPr wrap="square" anchor="t">
                <a:normAutofit fontScale="92500" lnSpcReduction="10000"/>
              </a:bodyPr>
              <a:lstStyle/>
              <a:p>
                <a:r>
                  <a:rPr lang="en-US" dirty="0"/>
                  <a:t>Mitigation strategy: Add a ballast mass inside the spacecraft</a:t>
                </a:r>
              </a:p>
              <a:p>
                <a:r>
                  <a:rPr lang="en-US" dirty="0"/>
                  <a:t>Free variables and constraints:</a:t>
                </a:r>
              </a:p>
              <a:p>
                <a:pPr lvl="1"/>
                <a:r>
                  <a:rPr lang="en-US" dirty="0"/>
                  <a:t>Ballast mass: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200 kg</a:t>
                </a:r>
              </a:p>
              <a:p>
                <a:pPr lvl="1"/>
                <a:r>
                  <a:rPr lang="en-US" dirty="0"/>
                  <a:t>Ballast position from spacecraft separation plane:</a:t>
                </a:r>
              </a:p>
              <a:p>
                <a:pPr lvl="2"/>
                <a:r>
                  <a:rPr lang="en-US" dirty="0"/>
                  <a:t>1m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x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2m</a:t>
                </a:r>
              </a:p>
              <a:p>
                <a:pPr lvl="2"/>
                <a:r>
                  <a:rPr lang="en-US" dirty="0"/>
                  <a:t>-0.1m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0.1m</a:t>
                </a:r>
              </a:p>
              <a:p>
                <a:pPr lvl="2"/>
                <a:r>
                  <a:rPr lang="en-US" dirty="0"/>
                  <a:t>-0.15m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z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0.15m</a:t>
                </a:r>
              </a:p>
              <a:p>
                <a:r>
                  <a:rPr lang="en-US" dirty="0"/>
                  <a:t>Must be careful not to violate minimum separation velocity requirement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31625B-CC2B-AE4F-AC6D-17DAE7DD1C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800" y="1028700"/>
                <a:ext cx="4152900" cy="3500770"/>
              </a:xfrm>
              <a:blipFill>
                <a:blip r:embed="rId2"/>
                <a:stretch>
                  <a:fillRect l="-1529" t="-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AC12F0-64B6-3343-A767-E00DA06B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/>
              <a:t>Mitigation Strategy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0F5F9B-33D4-744E-A897-1EAE1251E525}"/>
              </a:ext>
            </a:extLst>
          </p:cNvPr>
          <p:cNvGrpSpPr/>
          <p:nvPr/>
        </p:nvGrpSpPr>
        <p:grpSpPr>
          <a:xfrm>
            <a:off x="5259649" y="1409527"/>
            <a:ext cx="2310731" cy="2235131"/>
            <a:chOff x="4606507" y="2395207"/>
            <a:chExt cx="758046" cy="733245"/>
          </a:xfrm>
        </p:grpSpPr>
        <p:pic>
          <p:nvPicPr>
            <p:cNvPr id="12" name="Picture 11" descr="Pie chart&#10;&#10;Description automatically generated">
              <a:extLst>
                <a:ext uri="{FF2B5EF4-FFF2-40B4-BE49-F238E27FC236}">
                  <a16:creationId xmlns:a16="http://schemas.microsoft.com/office/drawing/2014/main" id="{7685A93B-2D79-E94A-9BB9-076BE7D72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0" t="7343" r="8647" b="8519"/>
            <a:stretch/>
          </p:blipFill>
          <p:spPr>
            <a:xfrm>
              <a:off x="4879325" y="2662715"/>
              <a:ext cx="229843" cy="232738"/>
            </a:xfrm>
            <a:prstGeom prst="rect">
              <a:avLst/>
            </a:prstGeom>
          </p:spPr>
        </p:pic>
        <p:sp>
          <p:nvSpPr>
            <p:cNvPr id="13" name="Cube 12">
              <a:extLst>
                <a:ext uri="{FF2B5EF4-FFF2-40B4-BE49-F238E27FC236}">
                  <a16:creationId xmlns:a16="http://schemas.microsoft.com/office/drawing/2014/main" id="{6EC706A0-4599-3049-9DDE-876A62D88B86}"/>
                </a:ext>
              </a:extLst>
            </p:cNvPr>
            <p:cNvSpPr/>
            <p:nvPr/>
          </p:nvSpPr>
          <p:spPr>
            <a:xfrm rot="16200000">
              <a:off x="4618907" y="2382807"/>
              <a:ext cx="733245" cy="758046"/>
            </a:xfrm>
            <a:prstGeom prst="cube">
              <a:avLst/>
            </a:prstGeom>
            <a:solidFill>
              <a:schemeClr val="tx2">
                <a:alpha val="86000"/>
              </a:schemeClr>
            </a:solidFill>
            <a:ln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02717277-C8F3-2C4A-969A-19D77EDE1771}"/>
              </a:ext>
            </a:extLst>
          </p:cNvPr>
          <p:cNvSpPr/>
          <p:nvPr/>
        </p:nvSpPr>
        <p:spPr>
          <a:xfrm>
            <a:off x="6791897" y="2709979"/>
            <a:ext cx="448867" cy="448867"/>
          </a:xfrm>
          <a:prstGeom prst="ellipse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alpha val="4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8100000" scaled="1"/>
            <a:tileRect/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6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creen Recording 2021-02-22 at 9.33.34 PM.mov" descr="Screen Recording 2021-02-22 at 9.33.34 PM.mov">
            <a:hlinkClick r:id="" action="ppaction://media"/>
            <a:extLst>
              <a:ext uri="{FF2B5EF4-FFF2-40B4-BE49-F238E27FC236}">
                <a16:creationId xmlns:a16="http://schemas.microsoft.com/office/drawing/2014/main" id="{CB0A8812-C4CB-6443-8CA0-C805BD8D7EC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837"/>
          <a:stretch/>
        </p:blipFill>
        <p:spPr>
          <a:xfrm>
            <a:off x="3087232" y="935038"/>
            <a:ext cx="3011943" cy="349885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2776DB-8643-6C42-82A9-971E4ECF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/>
              <a:t>Mitigation Strategy</a:t>
            </a:r>
          </a:p>
        </p:txBody>
      </p:sp>
    </p:spTree>
    <p:extLst>
      <p:ext uri="{BB962C8B-B14F-4D97-AF65-F5344CB8AC3E}">
        <p14:creationId xmlns:p14="http://schemas.microsoft.com/office/powerpoint/2010/main" val="392200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D206D-34D1-AA4F-B2FD-0D53453462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2776DB-8643-6C42-82A9-971E4ECF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RECURSAT Example</a:t>
            </a:r>
            <a:br>
              <a:rPr lang="en-US" dirty="0"/>
            </a:br>
            <a:r>
              <a:rPr lang="en-US" dirty="0" smtClean="0"/>
              <a:t>3D Visualization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129" y="992188"/>
            <a:ext cx="4527241" cy="3498850"/>
          </a:xfrm>
        </p:spPr>
      </p:pic>
    </p:spTree>
    <p:extLst>
      <p:ext uri="{BB962C8B-B14F-4D97-AF65-F5344CB8AC3E}">
        <p14:creationId xmlns:p14="http://schemas.microsoft.com/office/powerpoint/2010/main" val="402566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57150"/>
            <a:ext cx="5836830" cy="571500"/>
          </a:xfrm>
        </p:spPr>
        <p:txBody>
          <a:bodyPr wrap="square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28700"/>
            <a:ext cx="4152900" cy="3500770"/>
          </a:xfrm>
        </p:spPr>
        <p:txBody>
          <a:bodyPr wrap="square" anchor="ctr"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prstClr val="black"/>
                </a:solidFill>
                <a:ea typeface="+mj-ea"/>
                <a:cs typeface="+mj-cs"/>
              </a:rPr>
              <a:t>Backup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6750" y="4705350"/>
            <a:ext cx="2000250" cy="3881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66A0FFB-0FFD-462E-874C-098C8C90CC5D}" type="slidenum">
              <a:rPr lang="en-US" smtClean="0"/>
              <a:pPr>
                <a:spcAft>
                  <a:spcPts val="600"/>
                </a:spcAft>
                <a:defRPr/>
              </a:pPr>
              <a:t>59</a:t>
            </a:fld>
            <a:endParaRPr lang="en-US"/>
          </a:p>
        </p:txBody>
      </p:sp>
      <p:pic>
        <p:nvPicPr>
          <p:cNvPr id="7" name="Content Placeholder 6" descr="Shape, arrow&#10;&#10;Description automatically generated with medium confidence">
            <a:extLst>
              <a:ext uri="{FF2B5EF4-FFF2-40B4-BE49-F238E27FC236}">
                <a16:creationId xmlns:a16="http://schemas.microsoft.com/office/drawing/2014/main" id="{40FC8BDB-6096-0A4F-A1B2-D0D0E97E1294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31" y="1028700"/>
            <a:ext cx="3500438" cy="3500438"/>
          </a:xfrm>
        </p:spPr>
      </p:pic>
    </p:spTree>
    <p:extLst>
      <p:ext uri="{BB962C8B-B14F-4D97-AF65-F5344CB8AC3E}">
        <p14:creationId xmlns:p14="http://schemas.microsoft.com/office/powerpoint/2010/main" val="83342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smtClean="0">
            <a:latin typeface="Calibri" panose="020F0502020204030204" pitchFamily="34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Generic Widescreen LSP Template [Read-Only]" id="{C5D0AFA8-7A11-410E-A06C-7BFA47DD56C6}" vid="{4C0A06CE-E621-4EDA-82D3-9061734A6DF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C1F1DC4E34074FB8BE6B7A7CA6579E" ma:contentTypeVersion="14" ma:contentTypeDescription="Create a new document." ma:contentTypeScope="" ma:versionID="c755fd6c2327b0597fac23333c938fb3">
  <xsd:schema xmlns:xsd="http://www.w3.org/2001/XMLSchema" xmlns:xs="http://www.w3.org/2001/XMLSchema" xmlns:p="http://schemas.microsoft.com/office/2006/metadata/properties" xmlns:ns2="000edead-34eb-4dbd-897c-dca83c7c8604" xmlns:ns3="0ecd9b1b-ef63-4bb2-9f77-c2adc704a4b7" targetNamespace="http://schemas.microsoft.com/office/2006/metadata/properties" ma:root="true" ma:fieldsID="3f5dda5247408b3dbd48765a324d5aec" ns2:_="" ns3:_="">
    <xsd:import namespace="000edead-34eb-4dbd-897c-dca83c7c8604"/>
    <xsd:import namespace="0ecd9b1b-ef63-4bb2-9f77-c2adc704a4b7"/>
    <xsd:element name="properties">
      <xsd:complexType>
        <xsd:sequence>
          <xsd:element name="documentManagement">
            <xsd:complexType>
              <xsd:all>
                <xsd:element ref="ns2:Category"/>
                <xsd:element ref="ns3:_dlc_DocId" minOccurs="0"/>
                <xsd:element ref="ns3:_dlc_DocIdUrl" minOccurs="0"/>
                <xsd:element ref="ns3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0edead-34eb-4dbd-897c-dca83c7c8604" elementFormDefault="qualified">
    <xsd:import namespace="http://schemas.microsoft.com/office/2006/documentManagement/types"/>
    <xsd:import namespace="http://schemas.microsoft.com/office/infopath/2007/PartnerControls"/>
    <xsd:element name="Category" ma:index="8" ma:displayName="Category" ma:format="Dropdown" ma:internalName="Category" ma:readOnly="false">
      <xsd:simpleType>
        <xsd:restriction base="dms:Choice">
          <xsd:enumeration value="All Hands"/>
          <xsd:enumeration value="Audits"/>
          <xsd:enumeration value="Desk Guides"/>
          <xsd:enumeration value="Front Office Actions"/>
          <xsd:enumeration value="Mission Information"/>
          <xsd:enumeration value="Monthly Program Review"/>
          <xsd:enumeration value="Presentation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cd9b1b-ef63-4bb2-9f77-c2adc704a4b7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ecd9b1b-ef63-4bb2-9f77-c2adc704a4b7">7NV3V3H5CYQW-1407-9</_dlc_DocId>
    <_dlc_DocIdUrl xmlns="0ecd9b1b-ef63-4bb2-9f77-c2adc704a4b7">
      <Url>https://elv.ksc.nasa.gov/fad/gnc/_layouts/15/DocIdRedir.aspx?ID=7NV3V3H5CYQW-1407-9</Url>
      <Description>7NV3V3H5CYQW-1407-9</Description>
    </_dlc_DocIdUrl>
    <Category xmlns="000edead-34eb-4dbd-897c-dca83c7c8604">Presentations</Category>
    <_dlc_DocIdPersistId xmlns="0ecd9b1b-ef63-4bb2-9f77-c2adc704a4b7" xsi:nil="true"/>
  </documentManagement>
</p:properties>
</file>

<file path=customXml/item4.xml><?xml version="1.0" encoding="utf-8"?>
<LongProperties xmlns="http://schemas.microsoft.com/office/2006/metadata/longProperties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A66226-4BA7-46B0-83DA-150C2BCAA3D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3E7A49E-B2ED-4019-B7D2-28701380F0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0edead-34eb-4dbd-897c-dca83c7c8604"/>
    <ds:schemaRef ds:uri="0ecd9b1b-ef63-4bb2-9f77-c2adc704a4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ED7BA4-6339-4C1F-8BC7-0A12FDD85DC6}">
  <ds:schemaRefs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ecd9b1b-ef63-4bb2-9f77-c2adc704a4b7"/>
    <ds:schemaRef ds:uri="000edead-34eb-4dbd-897c-dca83c7c8604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1A7A3276-E247-4944-8800-D8D570FFE42A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5EF19FDD-0928-43CB-9523-40FDE11F73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Generic Widescreen LSP Template</Template>
  <TotalTime>3191</TotalTime>
  <Words>2182</Words>
  <Application>Microsoft Office PowerPoint</Application>
  <PresentationFormat>On-screen Show (16:9)</PresentationFormat>
  <Paragraphs>377</Paragraphs>
  <Slides>59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Cambria Math</vt:lpstr>
      <vt:lpstr>Menlo</vt:lpstr>
      <vt:lpstr>Times New Roman</vt:lpstr>
      <vt:lpstr>Default Design</vt:lpstr>
      <vt:lpstr>Modeling Spacecraft Separation Dynamics in Julia</vt:lpstr>
      <vt:lpstr>Intro </vt:lpstr>
      <vt:lpstr>Intro NASA Launch Services Program</vt:lpstr>
      <vt:lpstr>Intro NASA Launch Services Program</vt:lpstr>
      <vt:lpstr>Intro NASA Launch Services Program</vt:lpstr>
      <vt:lpstr>Intro LSP Mission Analysis</vt:lpstr>
      <vt:lpstr>Intro LSP Mission Analysis</vt:lpstr>
      <vt:lpstr>Intro LSP Mission Analysis</vt:lpstr>
      <vt:lpstr> </vt:lpstr>
      <vt:lpstr>Spacecraft Separation Sentinel 6 Michael Freilich</vt:lpstr>
      <vt:lpstr>Spacecraft Separation Modeling</vt:lpstr>
      <vt:lpstr>Spacecraft Separation Modeling</vt:lpstr>
      <vt:lpstr>Spacecraft Separation Modeling</vt:lpstr>
      <vt:lpstr>Spacecraft Separation Modeling</vt:lpstr>
      <vt:lpstr>Spacecraft Separation Modeling</vt:lpstr>
      <vt:lpstr>Spacecraft Separation Modeling</vt:lpstr>
      <vt:lpstr>Spacecraft Separation Modeling</vt:lpstr>
      <vt:lpstr> </vt:lpstr>
      <vt:lpstr>Current Separation Analysis Tool Overview</vt:lpstr>
      <vt:lpstr>Current Separation Analysis Tool Problems</vt:lpstr>
      <vt:lpstr>Current Separation Analysis Tool Problems</vt:lpstr>
      <vt:lpstr>Current Separation Analysis Tool Problems</vt:lpstr>
      <vt:lpstr> </vt:lpstr>
      <vt:lpstr>Alternative Frameworks Acausal Modeling</vt:lpstr>
      <vt:lpstr>Alternative Frameworks Standard ODE Solver</vt:lpstr>
      <vt:lpstr>Alternative Frameworks ODE Solver+ (SciML and Julia Ecosystem)</vt:lpstr>
      <vt:lpstr> </vt:lpstr>
      <vt:lpstr>RECURSAT Requirements</vt:lpstr>
      <vt:lpstr>RECURSAT Requirements</vt:lpstr>
      <vt:lpstr>RECURSAT Requirements</vt:lpstr>
      <vt:lpstr>RECURSAT Requirements</vt:lpstr>
      <vt:lpstr>RECURSAT Requirements</vt:lpstr>
      <vt:lpstr>RECURSAT Requirements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Design</vt:lpstr>
      <vt:lpstr>RECURSAT Requirements Met</vt:lpstr>
      <vt:lpstr>RECURSAT Requirements Met</vt:lpstr>
      <vt:lpstr>RECURSAT Requirements Met</vt:lpstr>
      <vt:lpstr>RECURSAT Requirements Met</vt:lpstr>
      <vt:lpstr> </vt:lpstr>
      <vt:lpstr>RECURSAT Example Intro</vt:lpstr>
      <vt:lpstr>RECURSAT Example Input Specification</vt:lpstr>
      <vt:lpstr>RECURSAT Example Results</vt:lpstr>
      <vt:lpstr>RECURSAT Example Mitigation Strategy</vt:lpstr>
      <vt:lpstr>RECURSAT Example Mitigation Strategy</vt:lpstr>
      <vt:lpstr>RECURSAT Example 3D Visualization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Diegelman, Jonathan (KSC-ELVIS3-AIS)[a.i. solutions, Inc.]</dc:creator>
  <cp:lastModifiedBy>Diegelman, Jonathan (KSC-ELVIS3-AIS)[a.i. solutions, Inc.]</cp:lastModifiedBy>
  <cp:revision>110</cp:revision>
  <dcterms:created xsi:type="dcterms:W3CDTF">2020-01-02T16:10:07Z</dcterms:created>
  <dcterms:modified xsi:type="dcterms:W3CDTF">2021-02-23T23:01:53Z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display_urn:schemas-microsoft-com:office:office#Review_x002f_Concurrence_x002f_Approval">
    <vt:lpwstr>Carr-Devries, Mary  (KSC-Analex-2)[ANALEX CORP]</vt:lpwstr>
  </property>
  <property fmtid="{D5CDD505-2E9C-101B-9397-08002B2CF9AE}" pid="4" name="ContentTypeId">
    <vt:lpwstr>0x01010007C1F1DC4E34074FB8BE6B7A7CA6579E</vt:lpwstr>
  </property>
  <property fmtid="{D5CDD505-2E9C-101B-9397-08002B2CF9AE}" pid="5" name="_dlc_DocIdItemGuid">
    <vt:lpwstr>eb62a4af-76b3-4a2b-825b-35ed0f0faa1c</vt:lpwstr>
  </property>
</Properties>
</file>