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Naden" initials="NN" lastIdx="1" clrIdx="0">
    <p:extLst>
      <p:ext uri="{19B8F6BF-5375-455C-9EA6-DF929625EA0E}">
        <p15:presenceInfo xmlns:p15="http://schemas.microsoft.com/office/powerpoint/2012/main" userId="Noah Naden" providerId="None"/>
      </p:ext>
    </p:extLst>
  </p:cmAuthor>
  <p:cmAuthor id="2" name="Noah Naden" initials="NN [2]" lastIdx="1" clrIdx="1">
    <p:extLst>
      <p:ext uri="{19B8F6BF-5375-455C-9EA6-DF929625EA0E}">
        <p15:presenceInfo xmlns:p15="http://schemas.microsoft.com/office/powerpoint/2012/main" userId="faa05a327f4cbb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28" d="100"/>
          <a:sy n="28" d="100"/>
        </p:scale>
        <p:origin x="15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2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8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8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7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652A-D8A0-4B2F-BB6A-7913197B76EC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15E8-6133-42CF-977D-ED8AB014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7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tm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A05989F-297E-4F95-840F-E6B859F39A63}"/>
              </a:ext>
            </a:extLst>
          </p:cNvPr>
          <p:cNvCxnSpPr>
            <a:cxnSpLocks/>
          </p:cNvCxnSpPr>
          <p:nvPr/>
        </p:nvCxnSpPr>
        <p:spPr>
          <a:xfrm flipV="1">
            <a:off x="16706850" y="20697595"/>
            <a:ext cx="0" cy="3749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FBB1119-A321-4FD6-BDA5-9891CB90C2FE}"/>
              </a:ext>
            </a:extLst>
          </p:cNvPr>
          <p:cNvSpPr/>
          <p:nvPr/>
        </p:nvSpPr>
        <p:spPr>
          <a:xfrm>
            <a:off x="1" y="0"/>
            <a:ext cx="38404799" cy="33033270"/>
          </a:xfrm>
          <a:prstGeom prst="rect">
            <a:avLst/>
          </a:prstGeom>
          <a:solidFill>
            <a:srgbClr val="01B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25673-3149-4CC6-A42F-2161C9802DDA}"/>
              </a:ext>
            </a:extLst>
          </p:cNvPr>
          <p:cNvSpPr txBox="1"/>
          <p:nvPr/>
        </p:nvSpPr>
        <p:spPr>
          <a:xfrm>
            <a:off x="3791312" y="53502"/>
            <a:ext cx="27666168" cy="44218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Microstructural Analysis Across a Hybrid Inconel 718 Turbopump Inducer Following a Scheduled Heat Treatment Process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Giancarlo Puerto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Judy Schneider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 Hill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Alabama in Huntsville,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Marshall Space Flight Center</a:t>
            </a:r>
            <a:r>
              <a:rPr lang="en-US" sz="9334" dirty="0"/>
              <a:t/>
            </a:r>
            <a:br>
              <a:rPr lang="en-US" sz="9334" dirty="0"/>
            </a:br>
            <a:endParaRPr lang="en-US" sz="9334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03C11-D98E-48A3-8EC0-1FD67D418F20}"/>
              </a:ext>
            </a:extLst>
          </p:cNvPr>
          <p:cNvGrpSpPr/>
          <p:nvPr/>
        </p:nvGrpSpPr>
        <p:grpSpPr>
          <a:xfrm>
            <a:off x="269178" y="3148408"/>
            <a:ext cx="11926398" cy="5326978"/>
            <a:chOff x="487152" y="4181383"/>
            <a:chExt cx="11821404" cy="67058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A16FF00-9825-44E0-9A26-A2543C9512FB}"/>
                </a:ext>
              </a:extLst>
            </p:cNvPr>
            <p:cNvGrpSpPr/>
            <p:nvPr/>
          </p:nvGrpSpPr>
          <p:grpSpPr>
            <a:xfrm>
              <a:off x="487152" y="4181383"/>
              <a:ext cx="11814007" cy="6705865"/>
              <a:chOff x="488659" y="17723029"/>
              <a:chExt cx="11820640" cy="3604668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88AD402-9D22-4B63-B0FA-2D2569986540}"/>
                  </a:ext>
                </a:extLst>
              </p:cNvPr>
              <p:cNvSpPr/>
              <p:nvPr/>
            </p:nvSpPr>
            <p:spPr>
              <a:xfrm>
                <a:off x="488659" y="17723029"/>
                <a:ext cx="11820640" cy="36046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AE6199A-77F9-4A7E-A4CB-E727D88A03C2}"/>
                  </a:ext>
                </a:extLst>
              </p:cNvPr>
              <p:cNvSpPr/>
              <p:nvPr/>
            </p:nvSpPr>
            <p:spPr>
              <a:xfrm>
                <a:off x="493453" y="17725705"/>
                <a:ext cx="11815846" cy="5242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93BF2B0-6F03-4C73-8193-76351529F64A}"/>
                </a:ext>
              </a:extLst>
            </p:cNvPr>
            <p:cNvSpPr txBox="1"/>
            <p:nvPr/>
          </p:nvSpPr>
          <p:spPr>
            <a:xfrm>
              <a:off x="563072" y="4216611"/>
              <a:ext cx="11745484" cy="104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</a:t>
              </a:r>
              <a:r>
                <a:rPr lang="en-US" sz="4800" b="1" dirty="0"/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639126-1E20-4C46-A426-F95B7C2C58E5}"/>
                </a:ext>
              </a:extLst>
            </p:cNvPr>
            <p:cNvSpPr/>
            <p:nvPr/>
          </p:nvSpPr>
          <p:spPr>
            <a:xfrm>
              <a:off x="752389" y="5191814"/>
              <a:ext cx="11303160" cy="5695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36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	Additive Manufacturing (AM) provides a low-cost method to fabricate near net shape complex parts. In this study, a turbopump inducer was fabricated using blown powder direct energy deposition (DED) of Inconel 718 to form the fins on a wrought hub. By utilizing this combination process, more cost-effective methods are possible for complex parts. A series of heat treatments were applied to the assembly per ASTM F330.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EE5C35-4D5F-4538-9CDE-654FCCC12F06}"/>
              </a:ext>
            </a:extLst>
          </p:cNvPr>
          <p:cNvGrpSpPr/>
          <p:nvPr/>
        </p:nvGrpSpPr>
        <p:grpSpPr>
          <a:xfrm>
            <a:off x="269178" y="8588966"/>
            <a:ext cx="11949701" cy="23673790"/>
            <a:chOff x="878614" y="19212756"/>
            <a:chExt cx="11899478" cy="1312515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03A8275-6727-4D68-97FD-DBE72DF2991D}"/>
                </a:ext>
              </a:extLst>
            </p:cNvPr>
            <p:cNvGrpSpPr/>
            <p:nvPr/>
          </p:nvGrpSpPr>
          <p:grpSpPr>
            <a:xfrm>
              <a:off x="880838" y="19212756"/>
              <a:ext cx="11897254" cy="13125151"/>
              <a:chOff x="885897" y="18593595"/>
              <a:chExt cx="11897258" cy="571417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489EE4D-EC4F-4D27-B612-EE1527429AA6}"/>
                  </a:ext>
                </a:extLst>
              </p:cNvPr>
              <p:cNvSpPr/>
              <p:nvPr/>
            </p:nvSpPr>
            <p:spPr>
              <a:xfrm>
                <a:off x="885898" y="18593595"/>
                <a:ext cx="11897257" cy="5714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128B728-88D4-4B66-A9F7-AD360D9A39A9}"/>
                  </a:ext>
                </a:extLst>
              </p:cNvPr>
              <p:cNvSpPr/>
              <p:nvPr/>
            </p:nvSpPr>
            <p:spPr>
              <a:xfrm>
                <a:off x="885897" y="18595368"/>
                <a:ext cx="11897258" cy="23249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64D74AF-D3AA-4FC7-AF32-10148AF134BC}"/>
                </a:ext>
              </a:extLst>
            </p:cNvPr>
            <p:cNvSpPr txBox="1"/>
            <p:nvPr/>
          </p:nvSpPr>
          <p:spPr>
            <a:xfrm>
              <a:off x="878614" y="19242200"/>
              <a:ext cx="11879198" cy="46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endParaRPr lang="en-US" sz="48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F789F8-B69D-46EF-8412-E1AA08BF173B}"/>
              </a:ext>
            </a:extLst>
          </p:cNvPr>
          <p:cNvGrpSpPr/>
          <p:nvPr/>
        </p:nvGrpSpPr>
        <p:grpSpPr>
          <a:xfrm>
            <a:off x="25072664" y="27833053"/>
            <a:ext cx="12906393" cy="4429703"/>
            <a:chOff x="25925959" y="27360441"/>
            <a:chExt cx="11890158" cy="441173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C648ADC-6B8C-47DE-A0D5-C14B35CDEFBE}"/>
                </a:ext>
              </a:extLst>
            </p:cNvPr>
            <p:cNvGrpSpPr/>
            <p:nvPr/>
          </p:nvGrpSpPr>
          <p:grpSpPr>
            <a:xfrm>
              <a:off x="25925959" y="27360441"/>
              <a:ext cx="11890158" cy="4411739"/>
              <a:chOff x="924295" y="17443613"/>
              <a:chExt cx="11890162" cy="6209454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04F7B46-4CA9-401C-9A0C-D4335CDF5A18}"/>
                  </a:ext>
                </a:extLst>
              </p:cNvPr>
              <p:cNvSpPr/>
              <p:nvPr/>
            </p:nvSpPr>
            <p:spPr>
              <a:xfrm>
                <a:off x="924296" y="17443613"/>
                <a:ext cx="11890161" cy="6209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65DF5BE-A9FC-4629-8BB5-E5400B5FB452}"/>
                  </a:ext>
                </a:extLst>
              </p:cNvPr>
              <p:cNvSpPr/>
              <p:nvPr/>
            </p:nvSpPr>
            <p:spPr>
              <a:xfrm>
                <a:off x="924295" y="17443613"/>
                <a:ext cx="11890160" cy="11162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030127-608A-46FC-8947-F449C2C37851}"/>
                </a:ext>
              </a:extLst>
            </p:cNvPr>
            <p:cNvSpPr txBox="1"/>
            <p:nvPr/>
          </p:nvSpPr>
          <p:spPr>
            <a:xfrm>
              <a:off x="27040099" y="27443454"/>
              <a:ext cx="9535885" cy="49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 and Acknowledgements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1532C3D-813E-4978-A3F8-90A7070B59AF}"/>
              </a:ext>
            </a:extLst>
          </p:cNvPr>
          <p:cNvGrpSpPr/>
          <p:nvPr/>
        </p:nvGrpSpPr>
        <p:grpSpPr>
          <a:xfrm>
            <a:off x="12306797" y="18557893"/>
            <a:ext cx="25667336" cy="9205440"/>
            <a:chOff x="904022" y="17051174"/>
            <a:chExt cx="11855962" cy="7200692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43C7D52-6A21-437A-B78B-3BD7019E0166}"/>
                </a:ext>
              </a:extLst>
            </p:cNvPr>
            <p:cNvSpPr/>
            <p:nvPr/>
          </p:nvSpPr>
          <p:spPr>
            <a:xfrm>
              <a:off x="904022" y="17051174"/>
              <a:ext cx="11855962" cy="7200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100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683B350-CFCE-4B9B-8424-AD9EB9C0372A}"/>
                </a:ext>
              </a:extLst>
            </p:cNvPr>
            <p:cNvSpPr/>
            <p:nvPr/>
          </p:nvSpPr>
          <p:spPr>
            <a:xfrm>
              <a:off x="904022" y="17055848"/>
              <a:ext cx="11855962" cy="5009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E72984A-FE90-474A-9E13-18538A47C02D}"/>
              </a:ext>
            </a:extLst>
          </p:cNvPr>
          <p:cNvSpPr txBox="1"/>
          <p:nvPr/>
        </p:nvSpPr>
        <p:spPr>
          <a:xfrm>
            <a:off x="20304721" y="18468168"/>
            <a:ext cx="9535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 Hardness Results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70815-C7C2-4C00-83EE-9F210A49F3C2}"/>
              </a:ext>
            </a:extLst>
          </p:cNvPr>
          <p:cNvGrpSpPr/>
          <p:nvPr/>
        </p:nvGrpSpPr>
        <p:grpSpPr>
          <a:xfrm>
            <a:off x="12299834" y="27826006"/>
            <a:ext cx="12616212" cy="4436750"/>
            <a:chOff x="13258792" y="16646297"/>
            <a:chExt cx="11795759" cy="137102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8E04442-D9BD-4EE8-BFBA-206C9BC7BB7B}"/>
                </a:ext>
              </a:extLst>
            </p:cNvPr>
            <p:cNvGrpSpPr/>
            <p:nvPr/>
          </p:nvGrpSpPr>
          <p:grpSpPr>
            <a:xfrm>
              <a:off x="13258792" y="16649532"/>
              <a:ext cx="11795759" cy="13707040"/>
              <a:chOff x="853753" y="16844972"/>
              <a:chExt cx="11795763" cy="652547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6073544-29A4-4991-8503-907BB731928A}"/>
                  </a:ext>
                </a:extLst>
              </p:cNvPr>
              <p:cNvSpPr/>
              <p:nvPr/>
            </p:nvSpPr>
            <p:spPr>
              <a:xfrm>
                <a:off x="853756" y="16849351"/>
                <a:ext cx="11795760" cy="6521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751A605-F12E-40A1-B98B-2CD3AF9414B3}"/>
                  </a:ext>
                </a:extLst>
              </p:cNvPr>
              <p:cNvSpPr/>
              <p:nvPr/>
            </p:nvSpPr>
            <p:spPr>
              <a:xfrm>
                <a:off x="853753" y="16844972"/>
                <a:ext cx="11795762" cy="115892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0402452-6ACA-45BB-9175-0F2B806CCB54}"/>
                </a:ext>
              </a:extLst>
            </p:cNvPr>
            <p:cNvSpPr txBox="1"/>
            <p:nvPr/>
          </p:nvSpPr>
          <p:spPr>
            <a:xfrm>
              <a:off x="13258792" y="16646297"/>
              <a:ext cx="11795758" cy="256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endParaRPr lang="en-US" sz="48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ED6E14-D408-4ABE-B668-D24A42595765}"/>
              </a:ext>
            </a:extLst>
          </p:cNvPr>
          <p:cNvGrpSpPr/>
          <p:nvPr/>
        </p:nvGrpSpPr>
        <p:grpSpPr>
          <a:xfrm>
            <a:off x="12295473" y="3157687"/>
            <a:ext cx="9282169" cy="15200922"/>
            <a:chOff x="13307827" y="4158276"/>
            <a:chExt cx="4211068" cy="141553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2F4AE5-C87B-4478-9773-9BC7E9FBC5AA}"/>
                </a:ext>
              </a:extLst>
            </p:cNvPr>
            <p:cNvGrpSpPr/>
            <p:nvPr/>
          </p:nvGrpSpPr>
          <p:grpSpPr>
            <a:xfrm>
              <a:off x="13307827" y="4158276"/>
              <a:ext cx="4211068" cy="14155318"/>
              <a:chOff x="924292" y="17722334"/>
              <a:chExt cx="4213432" cy="652205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8F7260-5978-4EE6-964F-F260825FC954}"/>
                  </a:ext>
                </a:extLst>
              </p:cNvPr>
              <p:cNvSpPr/>
              <p:nvPr/>
            </p:nvSpPr>
            <p:spPr>
              <a:xfrm>
                <a:off x="924297" y="17723286"/>
                <a:ext cx="4213427" cy="6521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b="1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41183D3-3032-45F7-B078-D0252C2F6CEB}"/>
                  </a:ext>
                </a:extLst>
              </p:cNvPr>
              <p:cNvSpPr/>
              <p:nvPr/>
            </p:nvSpPr>
            <p:spPr>
              <a:xfrm>
                <a:off x="924292" y="17722334"/>
                <a:ext cx="4213427" cy="4184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B869BDE-5CCA-41EA-A82D-3122F7E5D511}"/>
                </a:ext>
              </a:extLst>
            </p:cNvPr>
            <p:cNvSpPr txBox="1"/>
            <p:nvPr/>
          </p:nvSpPr>
          <p:spPr>
            <a:xfrm>
              <a:off x="13352869" y="4231253"/>
              <a:ext cx="4068028" cy="77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Wrought Microstructure</a:t>
              </a:r>
              <a:endParaRPr lang="en-US" sz="4800" b="1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354BFF9-1D74-4D91-9D7F-BD23691FD69E}"/>
                </a:ext>
              </a:extLst>
            </p:cNvPr>
            <p:cNvGrpSpPr/>
            <p:nvPr/>
          </p:nvGrpSpPr>
          <p:grpSpPr>
            <a:xfrm>
              <a:off x="16142721" y="7562896"/>
              <a:ext cx="989737" cy="2988807"/>
              <a:chOff x="22783800" y="21121321"/>
              <a:chExt cx="533400" cy="1561995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6D67A0-6E8C-46E0-B828-1D7FBBD46843}"/>
                  </a:ext>
                </a:extLst>
              </p:cNvPr>
              <p:cNvSpPr txBox="1"/>
              <p:nvPr/>
            </p:nvSpPr>
            <p:spPr>
              <a:xfrm>
                <a:off x="22961600" y="21121321"/>
                <a:ext cx="355600" cy="180073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1607F9F-A2B3-49C9-B8C7-05E0134B194B}"/>
                  </a:ext>
                </a:extLst>
              </p:cNvPr>
              <p:cNvSpPr txBox="1"/>
              <p:nvPr/>
            </p:nvSpPr>
            <p:spPr>
              <a:xfrm>
                <a:off x="22783800" y="22503243"/>
                <a:ext cx="533400" cy="180073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</p:grp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166D08B-AC63-4976-A4D9-84585F631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300" b="100000" l="11276" r="71185">
                        <a14:backgroundMark x1="40433" y1="38448" x2="39066" y2="58664"/>
                        <a14:backgroundMark x1="40205" y1="61191" x2="52506" y2="51805"/>
                        <a14:backgroundMark x1="58542" y1="83755" x2="60251" y2="79603"/>
                        <a14:backgroundMark x1="32574" y1="87184" x2="33144" y2="83213"/>
                        <a14:backgroundMark x1="32118" y1="87365" x2="35421" y2="85740"/>
                        <a14:backgroundMark x1="42027" y1="25271" x2="39522" y2="24188"/>
                        <a14:backgroundMark x1="50683" y1="57581" x2="53531" y2="49458"/>
                      </a14:backgroundRemoval>
                    </a14:imgEffect>
                  </a14:imgLayer>
                </a14:imgProps>
              </a:ext>
            </a:extLst>
          </a:blip>
          <a:srcRect l="10592" t="20743" r="25717"/>
          <a:stretch/>
        </p:blipFill>
        <p:spPr>
          <a:xfrm>
            <a:off x="3119542" y="20798009"/>
            <a:ext cx="6309140" cy="4953863"/>
          </a:xfrm>
          <a:prstGeom prst="rect">
            <a:avLst/>
          </a:prstGeom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CE416BC-446C-405C-B150-5D2CCE35D90B}"/>
              </a:ext>
            </a:extLst>
          </p:cNvPr>
          <p:cNvSpPr/>
          <p:nvPr/>
        </p:nvSpPr>
        <p:spPr>
          <a:xfrm>
            <a:off x="271406" y="14759734"/>
            <a:ext cx="11940771" cy="1172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D85D072-392D-44FA-BEB7-4A44CA55C89E}"/>
              </a:ext>
            </a:extLst>
          </p:cNvPr>
          <p:cNvSpPr txBox="1"/>
          <p:nvPr/>
        </p:nvSpPr>
        <p:spPr>
          <a:xfrm>
            <a:off x="25478217" y="28813266"/>
            <a:ext cx="12713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provided by the NASA-MSFC CAN, “Evaluation of Alternative Nickel Based Superalloys for Additive Manufacturing of Liquid Rocket Components,” Grant # 80MSFC19M0017.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 F3301-18a,”Post Processing Methods/Thermal Post Processing Metal Parts Made Via Powder Bed Fusion”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AMS/SAE Specification 5664e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 Standard E384-17,”Microindentation Hardness of Materials”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29CB35D-FB51-439E-BF56-9EEA77823356}"/>
              </a:ext>
            </a:extLst>
          </p:cNvPr>
          <p:cNvSpPr txBox="1"/>
          <p:nvPr/>
        </p:nvSpPr>
        <p:spPr>
          <a:xfrm>
            <a:off x="12508823" y="28712360"/>
            <a:ext cx="11987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interface bonding was visually observed from the LP-BPD process onto wrought alloy.</a:t>
            </a:r>
          </a:p>
          <a:p>
            <a:pPr marL="10287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Differences were observed between the LP-BPD and wrought microstructures.</a:t>
            </a:r>
          </a:p>
          <a:p>
            <a:pPr marL="1028700" indent="-5715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Uniform hardness measurements across the interface was observed after the heat treatments.</a:t>
            </a:r>
          </a:p>
        </p:txBody>
      </p:sp>
      <p:pic>
        <p:nvPicPr>
          <p:cNvPr id="75" name="Picture 74" descr="A close up of a dirt field&#10;&#10;Description automatically generated">
            <a:extLst>
              <a:ext uri="{FF2B5EF4-FFF2-40B4-BE49-F238E27FC236}">
                <a16:creationId xmlns:a16="http://schemas.microsoft.com/office/drawing/2014/main" id="{696338E8-5CFA-4BD5-891B-09981D574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3542" y="5677023"/>
            <a:ext cx="4352912" cy="10567864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E69DE3FD-990C-4E81-AE70-D564996DAE8A}"/>
              </a:ext>
            </a:extLst>
          </p:cNvPr>
          <p:cNvSpPr txBox="1"/>
          <p:nvPr/>
        </p:nvSpPr>
        <p:spPr>
          <a:xfrm>
            <a:off x="13736312" y="16864550"/>
            <a:ext cx="165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Built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26B3C-150A-42F9-ACA2-B2CFDFF86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0" y="5661503"/>
            <a:ext cx="4143333" cy="1061160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3BCFFF3-2C2C-4C31-8270-B67FD57829B9}"/>
              </a:ext>
            </a:extLst>
          </p:cNvPr>
          <p:cNvSpPr txBox="1"/>
          <p:nvPr/>
        </p:nvSpPr>
        <p:spPr>
          <a:xfrm>
            <a:off x="17334319" y="16824874"/>
            <a:ext cx="41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Heat Treatment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B8F9E1F-4DFB-4FB2-9934-A99F015EF31F}"/>
              </a:ext>
            </a:extLst>
          </p:cNvPr>
          <p:cNvGrpSpPr/>
          <p:nvPr/>
        </p:nvGrpSpPr>
        <p:grpSpPr>
          <a:xfrm>
            <a:off x="21769247" y="3128834"/>
            <a:ext cx="16204905" cy="9012335"/>
            <a:chOff x="13307827" y="4158276"/>
            <a:chExt cx="4211068" cy="1415531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C953D4C-C4B2-4213-8C02-A8CB1E95A5AE}"/>
                </a:ext>
              </a:extLst>
            </p:cNvPr>
            <p:cNvGrpSpPr/>
            <p:nvPr/>
          </p:nvGrpSpPr>
          <p:grpSpPr>
            <a:xfrm>
              <a:off x="13307827" y="4158276"/>
              <a:ext cx="4211068" cy="14155318"/>
              <a:chOff x="924292" y="17722334"/>
              <a:chExt cx="4213432" cy="6522052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074DDCA-0D7B-48B2-ABC7-99D62AC2D208}"/>
                  </a:ext>
                </a:extLst>
              </p:cNvPr>
              <p:cNvSpPr/>
              <p:nvPr/>
            </p:nvSpPr>
            <p:spPr>
              <a:xfrm>
                <a:off x="924297" y="17723286"/>
                <a:ext cx="4213427" cy="6521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 b="1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C0E831F-DC79-4501-914B-0CB646966D57}"/>
                  </a:ext>
                </a:extLst>
              </p:cNvPr>
              <p:cNvSpPr/>
              <p:nvPr/>
            </p:nvSpPr>
            <p:spPr>
              <a:xfrm>
                <a:off x="924292" y="17722334"/>
                <a:ext cx="4213427" cy="7266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749112D-C96C-415D-81B7-0D1FC737132B}"/>
                </a:ext>
              </a:extLst>
            </p:cNvPr>
            <p:cNvSpPr txBox="1"/>
            <p:nvPr/>
          </p:nvSpPr>
          <p:spPr>
            <a:xfrm>
              <a:off x="13352869" y="4231254"/>
              <a:ext cx="4068028" cy="130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BP-DED Fin Microstructure</a:t>
              </a:r>
              <a:endParaRPr lang="en-US" sz="4800" b="1" dirty="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3901A73-7E58-4E72-BE72-F734436BF28F}"/>
                </a:ext>
              </a:extLst>
            </p:cNvPr>
            <p:cNvGrpSpPr/>
            <p:nvPr/>
          </p:nvGrpSpPr>
          <p:grpSpPr>
            <a:xfrm>
              <a:off x="16142721" y="7562896"/>
              <a:ext cx="989737" cy="2988807"/>
              <a:chOff x="22783800" y="21121321"/>
              <a:chExt cx="533400" cy="1561995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36F67F0-9E60-4F33-B789-25C5A67F78D9}"/>
                  </a:ext>
                </a:extLst>
              </p:cNvPr>
              <p:cNvSpPr txBox="1"/>
              <p:nvPr/>
            </p:nvSpPr>
            <p:spPr>
              <a:xfrm>
                <a:off x="22961600" y="21121321"/>
                <a:ext cx="355600" cy="180073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CDC08AC-3A75-455D-9CD5-539E94D0DFC1}"/>
                  </a:ext>
                </a:extLst>
              </p:cNvPr>
              <p:cNvSpPr txBox="1"/>
              <p:nvPr/>
            </p:nvSpPr>
            <p:spPr>
              <a:xfrm>
                <a:off x="22783800" y="22503243"/>
                <a:ext cx="533400" cy="180073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</p:grpSp>
      </p:grpSp>
      <p:pic>
        <p:nvPicPr>
          <p:cNvPr id="108" name="Picture 107" descr="A picture containing building, brick&#10;&#10;Description automatically generated">
            <a:extLst>
              <a:ext uri="{FF2B5EF4-FFF2-40B4-BE49-F238E27FC236}">
                <a16:creationId xmlns:a16="http://schemas.microsoft.com/office/drawing/2014/main" id="{D9A98F7E-74B9-4E8F-A579-B0E631393B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5" r="16425"/>
          <a:stretch/>
        </p:blipFill>
        <p:spPr>
          <a:xfrm>
            <a:off x="22107996" y="4394616"/>
            <a:ext cx="5267852" cy="6250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387593A4-AA0D-400F-B8FA-0599CD6E744B}"/>
              </a:ext>
            </a:extLst>
          </p:cNvPr>
          <p:cNvSpPr/>
          <p:nvPr/>
        </p:nvSpPr>
        <p:spPr>
          <a:xfrm>
            <a:off x="21791019" y="12357007"/>
            <a:ext cx="16183134" cy="6001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1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FF3D007-AD12-41D9-A7F7-2DFC5B417327}"/>
              </a:ext>
            </a:extLst>
          </p:cNvPr>
          <p:cNvSpPr txBox="1"/>
          <p:nvPr/>
        </p:nvSpPr>
        <p:spPr>
          <a:xfrm>
            <a:off x="21763244" y="12525244"/>
            <a:ext cx="1606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Microstructure</a:t>
            </a:r>
            <a:endParaRPr lang="en-US" sz="4800" b="1" dirty="0"/>
          </a:p>
        </p:txBody>
      </p:sp>
      <p:pic>
        <p:nvPicPr>
          <p:cNvPr id="113" name="Picture 112" descr="An old brick building&#10;&#10;Description automatically generated">
            <a:extLst>
              <a:ext uri="{FF2B5EF4-FFF2-40B4-BE49-F238E27FC236}">
                <a16:creationId xmlns:a16="http://schemas.microsoft.com/office/drawing/2014/main" id="{28795F1F-CCCA-44B6-8E1A-0FFB1DDADF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26"/>
          <a:stretch/>
        </p:blipFill>
        <p:spPr>
          <a:xfrm rot="16200000">
            <a:off x="30557502" y="2861211"/>
            <a:ext cx="4278874" cy="9633659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59420752-835C-4CD6-A930-2BF8A844E48C}"/>
              </a:ext>
            </a:extLst>
          </p:cNvPr>
          <p:cNvSpPr txBox="1"/>
          <p:nvPr/>
        </p:nvSpPr>
        <p:spPr>
          <a:xfrm>
            <a:off x="33990390" y="16572163"/>
            <a:ext cx="414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Heat Treatment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04B1E-2FB2-493F-8070-D233BE0ED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69833" y="13486327"/>
            <a:ext cx="12196002" cy="203132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6E558A0-965C-40FE-A966-470804233A96}"/>
              </a:ext>
            </a:extLst>
          </p:cNvPr>
          <p:cNvSpPr txBox="1"/>
          <p:nvPr/>
        </p:nvSpPr>
        <p:spPr>
          <a:xfrm>
            <a:off x="34720855" y="14174959"/>
            <a:ext cx="341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Built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B4331EB-E029-4AA9-BB1F-39370A7BCF14}"/>
              </a:ext>
            </a:extLst>
          </p:cNvPr>
          <p:cNvSpPr/>
          <p:nvPr/>
        </p:nvSpPr>
        <p:spPr>
          <a:xfrm>
            <a:off x="21800761" y="12324382"/>
            <a:ext cx="16173372" cy="10870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684AC17-2071-4529-92BE-D6DCCEF993D8}"/>
              </a:ext>
            </a:extLst>
          </p:cNvPr>
          <p:cNvSpPr txBox="1"/>
          <p:nvPr/>
        </p:nvSpPr>
        <p:spPr>
          <a:xfrm>
            <a:off x="23447709" y="10689717"/>
            <a:ext cx="165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Built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E90F678-914C-4479-9241-AA90E5AECA93}"/>
              </a:ext>
            </a:extLst>
          </p:cNvPr>
          <p:cNvSpPr txBox="1"/>
          <p:nvPr/>
        </p:nvSpPr>
        <p:spPr>
          <a:xfrm>
            <a:off x="30156667" y="10064513"/>
            <a:ext cx="41430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Heat Treatment</a:t>
            </a:r>
          </a:p>
        </p:txBody>
      </p:sp>
      <p:pic>
        <p:nvPicPr>
          <p:cNvPr id="160" name="Picture 159" descr="A picture containing grass, rug&#10;&#10;Description automatically generated">
            <a:extLst>
              <a:ext uri="{FF2B5EF4-FFF2-40B4-BE49-F238E27FC236}">
                <a16:creationId xmlns:a16="http://schemas.microsoft.com/office/drawing/2014/main" id="{DE4086E4-5DB5-45C4-B1B9-6F0052C59F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9833" y="15726490"/>
            <a:ext cx="12266117" cy="2310567"/>
          </a:xfrm>
          <a:prstGeom prst="rect">
            <a:avLst/>
          </a:prstGeom>
        </p:spPr>
      </p:pic>
      <p:graphicFrame>
        <p:nvGraphicFramePr>
          <p:cNvPr id="92" name="Table 4">
            <a:extLst>
              <a:ext uri="{FF2B5EF4-FFF2-40B4-BE49-F238E27FC236}">
                <a16:creationId xmlns:a16="http://schemas.microsoft.com/office/drawing/2014/main" id="{0942B0C7-58C7-4E53-9D06-4FADF4A9B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36283"/>
              </p:ext>
            </p:extLst>
          </p:nvPr>
        </p:nvGraphicFramePr>
        <p:xfrm>
          <a:off x="462433" y="26778214"/>
          <a:ext cx="11520837" cy="3802493"/>
        </p:xfrm>
        <a:graphic>
          <a:graphicData uri="http://schemas.openxmlformats.org/drawingml/2006/table">
            <a:tbl>
              <a:tblPr firstRow="1" bandRow="1"/>
              <a:tblGrid>
                <a:gridCol w="3619697">
                  <a:extLst>
                    <a:ext uri="{9D8B030D-6E8A-4147-A177-3AD203B41FA5}">
                      <a16:colId xmlns:a16="http://schemas.microsoft.com/office/drawing/2014/main" val="3107824490"/>
                    </a:ext>
                  </a:extLst>
                </a:gridCol>
                <a:gridCol w="2494236">
                  <a:extLst>
                    <a:ext uri="{9D8B030D-6E8A-4147-A177-3AD203B41FA5}">
                      <a16:colId xmlns:a16="http://schemas.microsoft.com/office/drawing/2014/main" val="2154234872"/>
                    </a:ext>
                  </a:extLst>
                </a:gridCol>
                <a:gridCol w="2703452">
                  <a:extLst>
                    <a:ext uri="{9D8B030D-6E8A-4147-A177-3AD203B41FA5}">
                      <a16:colId xmlns:a16="http://schemas.microsoft.com/office/drawing/2014/main" val="2131934501"/>
                    </a:ext>
                  </a:extLst>
                </a:gridCol>
                <a:gridCol w="2703452">
                  <a:extLst>
                    <a:ext uri="{9D8B030D-6E8A-4147-A177-3AD203B41FA5}">
                      <a16:colId xmlns:a16="http://schemas.microsoft.com/office/drawing/2014/main" val="3089911228"/>
                    </a:ext>
                  </a:extLst>
                </a:gridCol>
              </a:tblGrid>
              <a:tr h="771496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2600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Temperature (</a:t>
                      </a:r>
                      <a:r>
                        <a:rPr lang="en-US" sz="2600" dirty="0"/>
                        <a:t>˚F)</a:t>
                      </a:r>
                      <a:endParaRPr lang="en-US" sz="2600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Time (</a:t>
                      </a:r>
                      <a:r>
                        <a:rPr lang="en-US" sz="2600" b="1" dirty="0" err="1"/>
                        <a:t>hr</a:t>
                      </a:r>
                      <a:r>
                        <a:rPr lang="en-US" sz="2600" b="1" dirty="0"/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Standard for PBF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439755"/>
                  </a:ext>
                </a:extLst>
              </a:tr>
              <a:tr h="571613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Stress Relief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1950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ASTM F3301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11739"/>
                  </a:ext>
                </a:extLst>
              </a:tr>
              <a:tr h="745818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Hot Isostatic Pressing (HIP)/Homogenization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2125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ASTM F3301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336621"/>
                  </a:ext>
                </a:extLst>
              </a:tr>
              <a:tr h="420816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Solution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1950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F3301/AMS 5664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060672"/>
                  </a:ext>
                </a:extLst>
              </a:tr>
              <a:tr h="431490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Age Part 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1400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F3301/AMS 5664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904954"/>
                  </a:ext>
                </a:extLst>
              </a:tr>
              <a:tr h="431490"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b="1" dirty="0"/>
                        <a:t>Age Part 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1200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26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19202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38404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57607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768096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960120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1152144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1344168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15361920" algn="l" defTabSz="3840480" rtl="0" eaLnBrk="1" latinLnBrk="0" hangingPunct="1">
                        <a:defRPr sz="756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F3301/AMS 5664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85268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2C49EA2C-B764-4AAC-AE16-C5A7CA992B08}"/>
              </a:ext>
            </a:extLst>
          </p:cNvPr>
          <p:cNvSpPr/>
          <p:nvPr/>
        </p:nvSpPr>
        <p:spPr>
          <a:xfrm>
            <a:off x="21248914" y="15547521"/>
            <a:ext cx="144236" cy="178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2C0B86E-AC1D-49B7-B0A3-B36171B40607}"/>
              </a:ext>
            </a:extLst>
          </p:cNvPr>
          <p:cNvSpPr/>
          <p:nvPr/>
        </p:nvSpPr>
        <p:spPr>
          <a:xfrm>
            <a:off x="16556980" y="15838714"/>
            <a:ext cx="359420" cy="178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94E1740-3A17-44D8-A73E-44835563DE0C}"/>
              </a:ext>
            </a:extLst>
          </p:cNvPr>
          <p:cNvSpPr/>
          <p:nvPr/>
        </p:nvSpPr>
        <p:spPr>
          <a:xfrm>
            <a:off x="33752635" y="17435753"/>
            <a:ext cx="475509" cy="178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B1CB579-0311-4ED4-85FF-0E3A49B8103C}"/>
              </a:ext>
            </a:extLst>
          </p:cNvPr>
          <p:cNvSpPr/>
          <p:nvPr/>
        </p:nvSpPr>
        <p:spPr>
          <a:xfrm>
            <a:off x="33794986" y="17714964"/>
            <a:ext cx="433158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1F14F33-8945-4E94-87AA-50D244A68031}"/>
              </a:ext>
            </a:extLst>
          </p:cNvPr>
          <p:cNvSpPr/>
          <p:nvPr/>
        </p:nvSpPr>
        <p:spPr>
          <a:xfrm rot="5400000">
            <a:off x="33987319" y="17474140"/>
            <a:ext cx="362810" cy="1188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5C01B2-46DD-43CB-9676-F350D81478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9" y="9471966"/>
            <a:ext cx="11855172" cy="4108147"/>
          </a:xfrm>
          <a:prstGeom prst="rect">
            <a:avLst/>
          </a:prstGeom>
        </p:spPr>
      </p:pic>
      <p:pic>
        <p:nvPicPr>
          <p:cNvPr id="31" name="Picture 30" descr="A roll of toilet paper&#10;&#10;Description automatically generated with medium confidence">
            <a:extLst>
              <a:ext uri="{FF2B5EF4-FFF2-40B4-BE49-F238E27FC236}">
                <a16:creationId xmlns:a16="http://schemas.microsoft.com/office/drawing/2014/main" id="{B7995A36-91C2-46F6-BBD6-851D5ECB84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8" y="15066698"/>
            <a:ext cx="4812687" cy="4302250"/>
          </a:xfrm>
          <a:prstGeom prst="rect">
            <a:avLst/>
          </a:prstGeom>
        </p:spPr>
      </p:pic>
      <p:pic>
        <p:nvPicPr>
          <p:cNvPr id="34" name="Picture 33" descr="Chart&#10;&#10;Description automatically generated with medium confidence">
            <a:extLst>
              <a:ext uri="{FF2B5EF4-FFF2-40B4-BE49-F238E27FC236}">
                <a16:creationId xmlns:a16="http://schemas.microsoft.com/office/drawing/2014/main" id="{6BCEFCF7-5464-4885-965E-D8CAEF2D7C1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14918" r="312" b="-7394"/>
          <a:stretch/>
        </p:blipFill>
        <p:spPr>
          <a:xfrm>
            <a:off x="6564279" y="14858135"/>
            <a:ext cx="4635537" cy="47046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23E80A-B3E5-4829-BA67-8ED6D6730893}"/>
              </a:ext>
            </a:extLst>
          </p:cNvPr>
          <p:cNvSpPr txBox="1"/>
          <p:nvPr/>
        </p:nvSpPr>
        <p:spPr>
          <a:xfrm>
            <a:off x="1315253" y="13849873"/>
            <a:ext cx="933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LP-BPD process through a co-axial nozzle.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E7D1F8-10EF-4E9E-9430-355A5A0C0904}"/>
              </a:ext>
            </a:extLst>
          </p:cNvPr>
          <p:cNvSpPr txBox="1"/>
          <p:nvPr/>
        </p:nvSpPr>
        <p:spPr>
          <a:xfrm>
            <a:off x="740600" y="19562752"/>
            <a:ext cx="469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Received Inducer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2A254F9D-01A0-47EE-BED3-115ED63F8002}"/>
              </a:ext>
            </a:extLst>
          </p:cNvPr>
          <p:cNvSpPr txBox="1"/>
          <p:nvPr/>
        </p:nvSpPr>
        <p:spPr>
          <a:xfrm>
            <a:off x="6483119" y="19516527"/>
            <a:ext cx="469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Top-Down Schematic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033A11-5EEF-42EB-8D26-6C8494870608}"/>
              </a:ext>
            </a:extLst>
          </p:cNvPr>
          <p:cNvSpPr txBox="1"/>
          <p:nvPr/>
        </p:nvSpPr>
        <p:spPr>
          <a:xfrm>
            <a:off x="1427933" y="25840554"/>
            <a:ext cx="988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Inducer Sectioned Cut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5FF434-6A3F-4CA6-8745-959FC38A8ADC}"/>
              </a:ext>
            </a:extLst>
          </p:cNvPr>
          <p:cNvSpPr txBox="1"/>
          <p:nvPr/>
        </p:nvSpPr>
        <p:spPr>
          <a:xfrm>
            <a:off x="5251257" y="24999650"/>
            <a:ext cx="32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Wrought Base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B275A136-4714-4F3C-9536-9D7237910599}"/>
              </a:ext>
            </a:extLst>
          </p:cNvPr>
          <p:cNvSpPr txBox="1"/>
          <p:nvPr/>
        </p:nvSpPr>
        <p:spPr>
          <a:xfrm rot="17145582">
            <a:off x="3458695" y="21761341"/>
            <a:ext cx="32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53D5C699-7D82-4F52-AE0D-4F1C0F573E49}"/>
              </a:ext>
            </a:extLst>
          </p:cNvPr>
          <p:cNvSpPr txBox="1"/>
          <p:nvPr/>
        </p:nvSpPr>
        <p:spPr>
          <a:xfrm rot="17667542">
            <a:off x="6367470" y="22009960"/>
            <a:ext cx="32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6564DBB2-3006-4FA1-BC35-A5552011C121}"/>
              </a:ext>
            </a:extLst>
          </p:cNvPr>
          <p:cNvSpPr txBox="1"/>
          <p:nvPr/>
        </p:nvSpPr>
        <p:spPr>
          <a:xfrm rot="617234">
            <a:off x="3826997" y="23486776"/>
            <a:ext cx="32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CA7554F-77D9-43B3-B23C-1CBE77AB3A9C}"/>
              </a:ext>
            </a:extLst>
          </p:cNvPr>
          <p:cNvSpPr txBox="1"/>
          <p:nvPr/>
        </p:nvSpPr>
        <p:spPr>
          <a:xfrm>
            <a:off x="1361959" y="31044088"/>
            <a:ext cx="988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Treatment for the Inconel 718 Inducer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8B186-C079-4BBC-BA51-7AE391C9FD5E}"/>
              </a:ext>
            </a:extLst>
          </p:cNvPr>
          <p:cNvSpPr/>
          <p:nvPr/>
        </p:nvSpPr>
        <p:spPr>
          <a:xfrm>
            <a:off x="22947086" y="14560731"/>
            <a:ext cx="4946468" cy="496389"/>
          </a:xfrm>
          <a:custGeom>
            <a:avLst/>
            <a:gdLst>
              <a:gd name="connsiteX0" fmla="*/ 0 w 4946468"/>
              <a:gd name="connsiteY0" fmla="*/ 0 h 496389"/>
              <a:gd name="connsiteX1" fmla="*/ 809897 w 4946468"/>
              <a:gd name="connsiteY1" fmla="*/ 191589 h 496389"/>
              <a:gd name="connsiteX2" fmla="*/ 1889760 w 4946468"/>
              <a:gd name="connsiteY2" fmla="*/ 34835 h 496389"/>
              <a:gd name="connsiteX3" fmla="*/ 2647405 w 4946468"/>
              <a:gd name="connsiteY3" fmla="*/ 322218 h 496389"/>
              <a:gd name="connsiteX4" fmla="*/ 3718560 w 4946468"/>
              <a:gd name="connsiteY4" fmla="*/ 174172 h 496389"/>
              <a:gd name="connsiteX5" fmla="*/ 4197531 w 4946468"/>
              <a:gd name="connsiteY5" fmla="*/ 104503 h 496389"/>
              <a:gd name="connsiteX6" fmla="*/ 4946468 w 4946468"/>
              <a:gd name="connsiteY6" fmla="*/ 496389 h 4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6468" h="496389">
                <a:moveTo>
                  <a:pt x="0" y="0"/>
                </a:moveTo>
                <a:cubicBezTo>
                  <a:pt x="247468" y="92891"/>
                  <a:pt x="494937" y="185783"/>
                  <a:pt x="809897" y="191589"/>
                </a:cubicBezTo>
                <a:cubicBezTo>
                  <a:pt x="1124857" y="197395"/>
                  <a:pt x="1583509" y="13064"/>
                  <a:pt x="1889760" y="34835"/>
                </a:cubicBezTo>
                <a:cubicBezTo>
                  <a:pt x="2196011" y="56606"/>
                  <a:pt x="2342605" y="298995"/>
                  <a:pt x="2647405" y="322218"/>
                </a:cubicBezTo>
                <a:cubicBezTo>
                  <a:pt x="2952205" y="345441"/>
                  <a:pt x="3718560" y="174172"/>
                  <a:pt x="3718560" y="174172"/>
                </a:cubicBezTo>
                <a:cubicBezTo>
                  <a:pt x="3976914" y="137886"/>
                  <a:pt x="3992880" y="50800"/>
                  <a:pt x="4197531" y="104503"/>
                </a:cubicBezTo>
                <a:cubicBezTo>
                  <a:pt x="4402182" y="158206"/>
                  <a:pt x="4674325" y="327297"/>
                  <a:pt x="4946468" y="496389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EC451DD-7961-47AB-880E-32A24BC78BA9}"/>
              </a:ext>
            </a:extLst>
          </p:cNvPr>
          <p:cNvSpPr/>
          <p:nvPr/>
        </p:nvSpPr>
        <p:spPr>
          <a:xfrm>
            <a:off x="22790331" y="17120407"/>
            <a:ext cx="4082493" cy="618999"/>
          </a:xfrm>
          <a:custGeom>
            <a:avLst/>
            <a:gdLst>
              <a:gd name="connsiteX0" fmla="*/ 0 w 4082493"/>
              <a:gd name="connsiteY0" fmla="*/ 35479 h 618999"/>
              <a:gd name="connsiteX1" fmla="*/ 696686 w 4082493"/>
              <a:gd name="connsiteY1" fmla="*/ 514450 h 618999"/>
              <a:gd name="connsiteX2" fmla="*/ 1402080 w 4082493"/>
              <a:gd name="connsiteY2" fmla="*/ 235776 h 618999"/>
              <a:gd name="connsiteX3" fmla="*/ 2290355 w 4082493"/>
              <a:gd name="connsiteY3" fmla="*/ 618953 h 618999"/>
              <a:gd name="connsiteX4" fmla="*/ 3344092 w 4082493"/>
              <a:gd name="connsiteY4" fmla="*/ 261902 h 618999"/>
              <a:gd name="connsiteX5" fmla="*/ 3439886 w 4082493"/>
              <a:gd name="connsiteY5" fmla="*/ 261902 h 618999"/>
              <a:gd name="connsiteX6" fmla="*/ 4040778 w 4082493"/>
              <a:gd name="connsiteY6" fmla="*/ 18062 h 618999"/>
              <a:gd name="connsiteX7" fmla="*/ 4032069 w 4082493"/>
              <a:gd name="connsiteY7" fmla="*/ 18062 h 618999"/>
              <a:gd name="connsiteX8" fmla="*/ 4032069 w 4082493"/>
              <a:gd name="connsiteY8" fmla="*/ 18062 h 61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493" h="618999">
                <a:moveTo>
                  <a:pt x="0" y="35479"/>
                </a:moveTo>
                <a:cubicBezTo>
                  <a:pt x="231503" y="258273"/>
                  <a:pt x="463006" y="481067"/>
                  <a:pt x="696686" y="514450"/>
                </a:cubicBezTo>
                <a:cubicBezTo>
                  <a:pt x="930366" y="547833"/>
                  <a:pt x="1136469" y="218359"/>
                  <a:pt x="1402080" y="235776"/>
                </a:cubicBezTo>
                <a:cubicBezTo>
                  <a:pt x="1667691" y="253193"/>
                  <a:pt x="1966686" y="614599"/>
                  <a:pt x="2290355" y="618953"/>
                </a:cubicBezTo>
                <a:cubicBezTo>
                  <a:pt x="2614024" y="623307"/>
                  <a:pt x="3152504" y="321410"/>
                  <a:pt x="3344092" y="261902"/>
                </a:cubicBezTo>
                <a:cubicBezTo>
                  <a:pt x="3535680" y="202394"/>
                  <a:pt x="3323772" y="302542"/>
                  <a:pt x="3439886" y="261902"/>
                </a:cubicBezTo>
                <a:cubicBezTo>
                  <a:pt x="3556000" y="221262"/>
                  <a:pt x="4040778" y="18062"/>
                  <a:pt x="4040778" y="18062"/>
                </a:cubicBezTo>
                <a:cubicBezTo>
                  <a:pt x="4139475" y="-22578"/>
                  <a:pt x="4032069" y="18062"/>
                  <a:pt x="4032069" y="18062"/>
                </a:cubicBezTo>
                <a:lnTo>
                  <a:pt x="4032069" y="18062"/>
                </a:lnTo>
              </a:path>
            </a:pathLst>
          </a:cu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654990-8851-4ADE-997D-C9F194AC76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70530" y="19226621"/>
            <a:ext cx="23543406" cy="8287559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38EB69-3ABE-48B4-8F39-1007C8CF0E7B}"/>
              </a:ext>
            </a:extLst>
          </p:cNvPr>
          <p:cNvCxnSpPr>
            <a:cxnSpLocks/>
          </p:cNvCxnSpPr>
          <p:nvPr/>
        </p:nvCxnSpPr>
        <p:spPr>
          <a:xfrm flipH="1" flipV="1">
            <a:off x="24304656" y="20352152"/>
            <a:ext cx="55364" cy="5366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E12105A7-63A4-4DD6-B406-B0E6B90CBDB9}"/>
              </a:ext>
            </a:extLst>
          </p:cNvPr>
          <p:cNvSpPr txBox="1"/>
          <p:nvPr/>
        </p:nvSpPr>
        <p:spPr>
          <a:xfrm>
            <a:off x="17420489" y="23949077"/>
            <a:ext cx="158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(BPD)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C78E49-E91D-4936-91B1-1C02BFEC4685}"/>
              </a:ext>
            </a:extLst>
          </p:cNvPr>
          <p:cNvSpPr txBox="1"/>
          <p:nvPr/>
        </p:nvSpPr>
        <p:spPr>
          <a:xfrm>
            <a:off x="20733710" y="23991935"/>
            <a:ext cx="276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(Interface)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9FA1194-9EEB-4720-BD6B-6A179801AB54}"/>
              </a:ext>
            </a:extLst>
          </p:cNvPr>
          <p:cNvSpPr txBox="1"/>
          <p:nvPr/>
        </p:nvSpPr>
        <p:spPr>
          <a:xfrm>
            <a:off x="25063567" y="23943821"/>
            <a:ext cx="216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(Wrought)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E3AF5EE-A084-4543-9CF5-D08404D5B9DF}"/>
              </a:ext>
            </a:extLst>
          </p:cNvPr>
          <p:cNvCxnSpPr>
            <a:cxnSpLocks/>
          </p:cNvCxnSpPr>
          <p:nvPr/>
        </p:nvCxnSpPr>
        <p:spPr>
          <a:xfrm flipV="1">
            <a:off x="19724630" y="20209083"/>
            <a:ext cx="0" cy="5505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A2492FD-5D22-4F19-AD6B-5DC3DECBD814}"/>
              </a:ext>
            </a:extLst>
          </p:cNvPr>
          <p:cNvSpPr txBox="1"/>
          <p:nvPr/>
        </p:nvSpPr>
        <p:spPr>
          <a:xfrm>
            <a:off x="27938958" y="20511000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Heat Treatment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A188BFC7-E8B3-4A86-BA5B-503647C9A5C3}"/>
              </a:ext>
            </a:extLst>
          </p:cNvPr>
          <p:cNvSpPr txBox="1"/>
          <p:nvPr/>
        </p:nvSpPr>
        <p:spPr>
          <a:xfrm>
            <a:off x="30231515" y="21632087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Wrought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29C97A38-C077-4A59-8221-F87570F9F3D7}"/>
              </a:ext>
            </a:extLst>
          </p:cNvPr>
          <p:cNvSpPr txBox="1"/>
          <p:nvPr/>
        </p:nvSpPr>
        <p:spPr>
          <a:xfrm>
            <a:off x="28258113" y="22256959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Relief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900C1C1C-9823-4FB4-98DC-2EA36518709B}"/>
              </a:ext>
            </a:extLst>
          </p:cNvPr>
          <p:cNvSpPr txBox="1"/>
          <p:nvPr/>
        </p:nvSpPr>
        <p:spPr>
          <a:xfrm>
            <a:off x="28388855" y="22815353"/>
            <a:ext cx="409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Built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BF733B5-B2DE-4FAA-96E3-FCE58FA93111}"/>
              </a:ext>
            </a:extLst>
          </p:cNvPr>
          <p:cNvSpPr txBox="1"/>
          <p:nvPr/>
        </p:nvSpPr>
        <p:spPr>
          <a:xfrm>
            <a:off x="28194254" y="23435142"/>
            <a:ext cx="526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Homogenization       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FF5ED11-FFEF-4CBD-9DAD-64A4DD6B1733}"/>
              </a:ext>
            </a:extLst>
          </p:cNvPr>
          <p:cNvCxnSpPr/>
          <p:nvPr/>
        </p:nvCxnSpPr>
        <p:spPr>
          <a:xfrm>
            <a:off x="31594361" y="23791617"/>
            <a:ext cx="109561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A8705476-6664-45C1-A658-0062C4F76AC0}"/>
              </a:ext>
            </a:extLst>
          </p:cNvPr>
          <p:cNvCxnSpPr/>
          <p:nvPr/>
        </p:nvCxnSpPr>
        <p:spPr>
          <a:xfrm>
            <a:off x="30205766" y="23140704"/>
            <a:ext cx="109561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B341F31-F348-4D50-8ADF-D7E9FBF407ED}"/>
              </a:ext>
            </a:extLst>
          </p:cNvPr>
          <p:cNvCxnSpPr/>
          <p:nvPr/>
        </p:nvCxnSpPr>
        <p:spPr>
          <a:xfrm>
            <a:off x="30896826" y="22675195"/>
            <a:ext cx="1095612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05667AE2-58DB-4B36-AD2B-D2DD38CB3BB0}"/>
              </a:ext>
            </a:extLst>
          </p:cNvPr>
          <p:cNvCxnSpPr/>
          <p:nvPr/>
        </p:nvCxnSpPr>
        <p:spPr>
          <a:xfrm>
            <a:off x="31877772" y="20834165"/>
            <a:ext cx="109561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uah.edu/images/administrative/communications/logo/png/UAH_blk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637" y="-974698"/>
            <a:ext cx="9428651" cy="500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5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8447</TotalTime>
  <Words>326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Strobel</dc:creator>
  <cp:lastModifiedBy>Hill, Chris (MSFC-ER13)</cp:lastModifiedBy>
  <cp:revision>234</cp:revision>
  <dcterms:created xsi:type="dcterms:W3CDTF">2019-01-04T20:58:36Z</dcterms:created>
  <dcterms:modified xsi:type="dcterms:W3CDTF">2021-02-23T20:11:49Z</dcterms:modified>
</cp:coreProperties>
</file>