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3"/>
  </p:sldMasterIdLst>
  <p:notesMasterIdLst>
    <p:notesMasterId r:id="rId10"/>
  </p:notesMasterIdLst>
  <p:handoutMasterIdLst>
    <p:handoutMasterId r:id="rId11"/>
  </p:handoutMasterIdLst>
  <p:sldIdLst>
    <p:sldId id="285" r:id="rId4"/>
    <p:sldId id="291" r:id="rId5"/>
    <p:sldId id="296" r:id="rId6"/>
    <p:sldId id="283" r:id="rId7"/>
    <p:sldId id="297" r:id="rId8"/>
    <p:sldId id="301" r:id="rId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oks, Stacey (HQ-OC000)" initials="BS(" lastIdx="147" clrIdx="0">
    <p:extLst>
      <p:ext uri="{19B8F6BF-5375-455C-9EA6-DF929625EA0E}">
        <p15:presenceInfo xmlns:p15="http://schemas.microsoft.com/office/powerpoint/2012/main" userId="S-1-5-21-330711430-3775241029-4075259233-38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0FF"/>
    <a:srgbClr val="0066FF"/>
    <a:srgbClr val="DF813D"/>
    <a:srgbClr val="D0D8E8"/>
    <a:srgbClr val="7C7C7C"/>
    <a:srgbClr val="222A35"/>
    <a:srgbClr val="393E45"/>
    <a:srgbClr val="0F243E"/>
    <a:srgbClr val="E9EDF4"/>
    <a:srgbClr val="484A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6583" autoAdjust="0"/>
    <p:restoredTop sz="92691" autoAdjust="0"/>
  </p:normalViewPr>
  <p:slideViewPr>
    <p:cSldViewPr snapToGrid="0">
      <p:cViewPr varScale="1">
        <p:scale>
          <a:sx n="129" d="100"/>
          <a:sy n="129" d="100"/>
        </p:scale>
        <p:origin x="2280" y="200"/>
      </p:cViewPr>
      <p:guideLst/>
    </p:cSldViewPr>
  </p:slideViewPr>
  <p:outlineViewPr>
    <p:cViewPr>
      <p:scale>
        <a:sx n="33" d="100"/>
        <a:sy n="33" d="100"/>
      </p:scale>
      <p:origin x="0" y="-2961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88B12475-5FEB-4E50-8A03-7C5CF098FEFE}" type="datetimeFigureOut">
              <a:rPr lang="en-US" smtClean="0"/>
              <a:t>3/5/21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C64C4AB9-9415-409E-80A5-0E6499EC3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7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B53023C-F7AB-47B9-92D5-D601069A9254}" type="datetimeFigureOut">
              <a:rPr lang="en-US" smtClean="0"/>
              <a:t>3/5/21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9B4345E-6940-40A9-BDDF-3D1AD8864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0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3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329B-69EE-4CB8-8BE2-9B5A1D58BA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450" y="0"/>
            <a:ext cx="7886700" cy="657274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450" y="857693"/>
            <a:ext cx="8472150" cy="56351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600" y="6492875"/>
            <a:ext cx="35775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1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3CD4C-7CED-4EB8-834A-B93DB50F03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5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4224-ECD6-4026-88A3-13E8FFDDA2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8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242D5-41DC-4C84-9CCF-C365EBDE52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6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EB7-A7B0-4680-8250-D12322F766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7067-17E4-45DA-9F98-826079429F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5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8BFEC-B91C-4F92-9F77-5E4CE523AC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B18F5-CB54-406E-A37F-7512470FE6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1C07-2321-4991-AB43-6AFF0DD042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36EC4-95B1-4C7D-9E8E-A822B1972D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7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092" y="319367"/>
            <a:ext cx="6338455" cy="508130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504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91400" cy="105438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63000" y="6719888"/>
            <a:ext cx="381000" cy="13811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fld id="{C4CA8F6E-FEAE-3B4E-B275-17DDD45724F1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719888"/>
            <a:ext cx="1447800" cy="1381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fld id="{FC40632E-1D78-4A60-ADFE-F59DFF7010E7}" type="datetime1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3/5/21</a:t>
            </a:fld>
            <a:endParaRPr 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69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6B1FE3A8-5585-410B-AD24-E570C67BB5F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803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38294BE0-2EAF-45C5-A2B7-ECC9BFE4F82B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3827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476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02D524B3-1179-40C8-A93F-2CC5860FB1A1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8867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628246"/>
            <a:ext cx="2133600" cy="210205"/>
          </a:xfrm>
          <a:prstGeom prst="rect">
            <a:avLst/>
          </a:prstGeom>
        </p:spPr>
        <p:txBody>
          <a:bodyPr/>
          <a:lstStyle/>
          <a:p>
            <a:fld id="{151CB6C5-4D31-45BE-889A-AA2DF6A7CA6E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6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388" tIns="45694" rIns="91388" bIns="4569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05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32667"/>
            <a:ext cx="9144000" cy="2506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009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6F3A95-5407-4920-A260-7C6E931870BD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3/5/21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2989" y="6637338"/>
            <a:ext cx="481012" cy="2206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B832E3-8C39-492D-B877-0E7BABDD06E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990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990600" y="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800"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idx="10" hasCustomPrompt="1"/>
          </p:nvPr>
        </p:nvSpPr>
        <p:spPr>
          <a:xfrm>
            <a:off x="533400" y="1447800"/>
            <a:ext cx="8077200" cy="5029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 b="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 b="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i="0">
                <a:solidFill>
                  <a:schemeClr val="tx1">
                    <a:tint val="7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26F88C-E073-416B-9A89-E9B2E756E502}" type="datetime1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001000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900" i="0" kern="1200">
                <a:solidFill>
                  <a:schemeClr val="tx1">
                    <a:tint val="75000"/>
                  </a:schemeClr>
                </a:solidFill>
                <a:effectLst/>
                <a:latin typeface="Arial"/>
                <a:ea typeface="+mn-ea"/>
                <a:cs typeface="Arial"/>
              </a:defRPr>
            </a:lvl1pPr>
            <a:lvl2pPr marL="4572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9pPr>
          </a:lstStyle>
          <a:p>
            <a:pPr algn="r"/>
            <a:fld id="{2D6F4C3F-8BCF-204F-86C4-B5D818319A7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289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67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DE65C-3DFD-49F6-9A55-C7510B109D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3/5/21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159561" y="99758"/>
            <a:ext cx="6860722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5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van.r.bertaska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6038E-F7D3-264C-B710-F18B7640F1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SVGS:</a:t>
            </a:r>
            <a:br>
              <a:rPr lang="en-US" dirty="0"/>
            </a:br>
            <a:r>
              <a:rPr lang="en-US" dirty="0"/>
              <a:t> Smart Video Guidance Sensor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C0970-2551-A74E-8408-BF8D668965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Ivan Bertaska (</a:t>
            </a:r>
            <a:r>
              <a:rPr lang="en-US" dirty="0">
                <a:hlinkClick r:id="rId3"/>
              </a:rPr>
              <a:t>ivan.r.bertaska@nasa.gov</a:t>
            </a:r>
            <a:r>
              <a:rPr lang="en-US" dirty="0"/>
              <a:t>)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669A8-E643-4D4B-B6F6-CC1772D1E9C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7AD08-143E-EA44-99E2-0B909F28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127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E515-777A-784A-8BC4-F6BE55EB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9927FA5-9F3F-EC4E-B01D-AB1D2FC13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50" y="4823612"/>
            <a:ext cx="8472150" cy="1902443"/>
          </a:xfrm>
        </p:spPr>
        <p:txBody>
          <a:bodyPr>
            <a:normAutofit fontScale="32500" lnSpcReduction="20000"/>
          </a:bodyPr>
          <a:lstStyle/>
          <a:p>
            <a:r>
              <a:rPr lang="en-US" dirty="0"/>
              <a:t>SVGS (Smart Video Guidance Sensor) will be a camera-based sensor that produces the relative position and orientation between a camera and a known target configuration.</a:t>
            </a:r>
          </a:p>
          <a:p>
            <a:r>
              <a:rPr lang="en-US" dirty="0"/>
              <a:t>Technology development of the Video Guidance Sensor family: </a:t>
            </a:r>
          </a:p>
          <a:p>
            <a:pPr lvl="1"/>
            <a:r>
              <a:rPr lang="en-US" dirty="0"/>
              <a:t>1990’s: Video Guidance Sensor (VGS) flew on STS-87 and STS-95 and validated the VGS concept for autonomous rendezvous and docking (AR&amp;D).</a:t>
            </a:r>
          </a:p>
          <a:p>
            <a:pPr lvl="1"/>
            <a:r>
              <a:rPr lang="en-US" dirty="0"/>
              <a:t>2000’s: Advanced Video Guidance Sensor (AVGS) flew on DART and Orbital Express missions. Successful demonstrated AR&amp;D. </a:t>
            </a:r>
          </a:p>
          <a:p>
            <a:pPr lvl="1"/>
            <a:r>
              <a:rPr lang="en-US" dirty="0"/>
              <a:t>2010’s: Smartphone VGS ported the VGS/AVGS functionality to a Smartphone app. Successfully demonstrated EMFF on ground-based RINGS devices. </a:t>
            </a:r>
          </a:p>
          <a:p>
            <a:pPr lvl="1"/>
            <a:r>
              <a:rPr lang="en-US" dirty="0"/>
              <a:t>2020’s: Smart Video Guidance Sensor is the space-qualifiable version of Smartphone VGS and the miniaturized version of AVGS/VGS. Target &lt;1.5kg, &lt;1U in size, and &lt;12W power (split between target and camera).</a:t>
            </a:r>
          </a:p>
          <a:p>
            <a:r>
              <a:rPr lang="en-US" dirty="0"/>
              <a:t>Applications for SVGS include Rendezvous, Proximity Operations, and Docking (RPOD); Entry, Descent, and Landing (EDL) and lunar surface navigation.</a:t>
            </a:r>
          </a:p>
          <a:p>
            <a:r>
              <a:rPr lang="en-US" b="1" dirty="0"/>
              <a:t>Current funding goals (FY21-FY22 Game Changing Development Funding): </a:t>
            </a:r>
          </a:p>
          <a:p>
            <a:pPr lvl="1"/>
            <a:r>
              <a:rPr lang="en-US" u="sng" dirty="0"/>
              <a:t>TRL6 camera subsystem</a:t>
            </a:r>
            <a:r>
              <a:rPr lang="en-US" dirty="0"/>
              <a:t> that has been environmentally qualified for both RPOD and EDL applications. </a:t>
            </a:r>
          </a:p>
          <a:p>
            <a:pPr lvl="1"/>
            <a:r>
              <a:rPr lang="en-US" u="sng" dirty="0"/>
              <a:t>TRL6 target subsystem</a:t>
            </a:r>
            <a:r>
              <a:rPr lang="en-US" dirty="0"/>
              <a:t> that has been qualified for RPOD applications.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B2094-3115-8B44-A350-F3AF6B18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4809D1-20D3-324D-95C8-744C712B1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2" y="860762"/>
            <a:ext cx="8521218" cy="38145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6379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E515-777A-784A-8BC4-F6BE55EB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5DBCB-1158-D642-8402-A7E7D2CBB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50" y="4878845"/>
            <a:ext cx="8472150" cy="1614029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dirty="0"/>
              <a:t>SVGS and Smartphone VGS Concept of Operations: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Camera images target and passes image to processor (top left)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Processor performs light image processing to isolate “blobs” - i.e., return signature from retroreflective or LED markers – (top right).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Core Photogrammetry Engine (CPE) is applied to post-processed image to return the relative distances and relative orientation between target and camera (“relative pose”). </a:t>
            </a:r>
          </a:p>
          <a:p>
            <a:pPr lvl="3"/>
            <a:r>
              <a:rPr lang="en-US" dirty="0"/>
              <a:t>Linear optimization algorithm provides fast and robust method of computing relative pose.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B2094-3115-8B44-A350-F3AF6B185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09B07F7-5EFA-2E45-9703-740170BE6C03}"/>
              </a:ext>
            </a:extLst>
          </p:cNvPr>
          <p:cNvGrpSpPr/>
          <p:nvPr/>
        </p:nvGrpSpPr>
        <p:grpSpPr>
          <a:xfrm>
            <a:off x="104328" y="697712"/>
            <a:ext cx="5257919" cy="3863442"/>
            <a:chOff x="2523171" y="792560"/>
            <a:chExt cx="5257919" cy="38634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02398A0-9644-C944-94CB-17F7638C6C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87"/>
            <a:stretch/>
          </p:blipFill>
          <p:spPr>
            <a:xfrm>
              <a:off x="2523171" y="792560"/>
              <a:ext cx="5257919" cy="386344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61CCAD-C56D-1C4E-B192-11C98CC74E42}"/>
                </a:ext>
              </a:extLst>
            </p:cNvPr>
            <p:cNvSpPr/>
            <p:nvPr/>
          </p:nvSpPr>
          <p:spPr>
            <a:xfrm>
              <a:off x="2583640" y="1190561"/>
              <a:ext cx="1251930" cy="668924"/>
            </a:xfrm>
            <a:prstGeom prst="rect">
              <a:avLst/>
            </a:prstGeom>
            <a:noFill/>
            <a:ln w="31750">
              <a:solidFill>
                <a:srgbClr val="F6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7FD78C-EFDE-F14D-9FE5-B18B8E1D43B3}"/>
                </a:ext>
              </a:extLst>
            </p:cNvPr>
            <p:cNvSpPr txBox="1"/>
            <p:nvPr/>
          </p:nvSpPr>
          <p:spPr>
            <a:xfrm>
              <a:off x="3921140" y="1005895"/>
              <a:ext cx="905120" cy="36933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600FF"/>
                  </a:solidFill>
                </a:rPr>
                <a:t>TARGET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A48448D-F501-1341-82BB-6B2CFECE555C}"/>
                </a:ext>
              </a:extLst>
            </p:cNvPr>
            <p:cNvSpPr/>
            <p:nvPr/>
          </p:nvSpPr>
          <p:spPr>
            <a:xfrm>
              <a:off x="5897573" y="3553272"/>
              <a:ext cx="1773567" cy="994180"/>
            </a:xfrm>
            <a:prstGeom prst="rect">
              <a:avLst/>
            </a:prstGeom>
            <a:noFill/>
            <a:ln w="31750">
              <a:solidFill>
                <a:srgbClr val="F6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580849-8C74-4F42-957A-3997614F890C}"/>
                </a:ext>
              </a:extLst>
            </p:cNvPr>
            <p:cNvSpPr txBox="1"/>
            <p:nvPr/>
          </p:nvSpPr>
          <p:spPr>
            <a:xfrm>
              <a:off x="4826260" y="4213426"/>
              <a:ext cx="1008609" cy="36933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600FF"/>
                  </a:solidFill>
                </a:rPr>
                <a:t>CAMERA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34CEEBA-0950-2B4F-A40F-D9E42345182F}"/>
                </a:ext>
              </a:extLst>
            </p:cNvPr>
            <p:cNvCxnSpPr>
              <a:cxnSpLocks/>
            </p:cNvCxnSpPr>
            <p:nvPr/>
          </p:nvCxnSpPr>
          <p:spPr>
            <a:xfrm>
              <a:off x="3504177" y="1773228"/>
              <a:ext cx="2602051" cy="2099164"/>
            </a:xfrm>
            <a:prstGeom prst="straightConnector1">
              <a:avLst/>
            </a:prstGeom>
            <a:ln w="25400">
              <a:solidFill>
                <a:srgbClr val="F600FF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rved Down Arrow 18">
              <a:extLst>
                <a:ext uri="{FF2B5EF4-FFF2-40B4-BE49-F238E27FC236}">
                  <a16:creationId xmlns:a16="http://schemas.microsoft.com/office/drawing/2014/main" id="{6E8E7F5E-6450-C248-8806-FF28928D0174}"/>
                </a:ext>
              </a:extLst>
            </p:cNvPr>
            <p:cNvSpPr/>
            <p:nvPr/>
          </p:nvSpPr>
          <p:spPr>
            <a:xfrm rot="19330279">
              <a:off x="4439959" y="2621487"/>
              <a:ext cx="558652" cy="205586"/>
            </a:xfrm>
            <a:prstGeom prst="curvedDownArrow">
              <a:avLst/>
            </a:prstGeom>
            <a:solidFill>
              <a:srgbClr val="F6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633B433-7D19-A24D-928E-3CD9DB32EAA8}"/>
              </a:ext>
            </a:extLst>
          </p:cNvPr>
          <p:cNvSpPr/>
          <p:nvPr/>
        </p:nvSpPr>
        <p:spPr>
          <a:xfrm>
            <a:off x="164797" y="4011059"/>
            <a:ext cx="2062902" cy="47685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900" i="1" dirty="0"/>
              <a:t>Image is Smartphone VGS calibration activity from partnership with Florida Institute of Technology.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3979BC9-3A41-2A4B-81AC-A59F68E64C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9" t="22230" r="48524" b="40794"/>
          <a:stretch/>
        </p:blipFill>
        <p:spPr>
          <a:xfrm>
            <a:off x="5694060" y="801140"/>
            <a:ext cx="3240726" cy="2903318"/>
          </a:xfrm>
          <a:prstGeom prst="rect">
            <a:avLst/>
          </a:prstGeom>
          <a:ln w="19050">
            <a:solidFill>
              <a:srgbClr val="F6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C98C672-C946-9D4E-AFA5-1F54853C9DA8}"/>
              </a:ext>
            </a:extLst>
          </p:cNvPr>
          <p:cNvCxnSpPr>
            <a:cxnSpLocks/>
          </p:cNvCxnSpPr>
          <p:nvPr/>
        </p:nvCxnSpPr>
        <p:spPr>
          <a:xfrm flipV="1">
            <a:off x="5252297" y="801139"/>
            <a:ext cx="430413" cy="2657284"/>
          </a:xfrm>
          <a:prstGeom prst="line">
            <a:avLst/>
          </a:prstGeom>
          <a:ln w="19050">
            <a:solidFill>
              <a:srgbClr val="F6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6D912B2-58CB-A44C-A8A5-4F7FF081B0D5}"/>
              </a:ext>
            </a:extLst>
          </p:cNvPr>
          <p:cNvCxnSpPr>
            <a:cxnSpLocks/>
          </p:cNvCxnSpPr>
          <p:nvPr/>
        </p:nvCxnSpPr>
        <p:spPr>
          <a:xfrm flipV="1">
            <a:off x="5263647" y="3704458"/>
            <a:ext cx="419063" cy="748146"/>
          </a:xfrm>
          <a:prstGeom prst="line">
            <a:avLst/>
          </a:prstGeom>
          <a:ln w="19050">
            <a:solidFill>
              <a:srgbClr val="F6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CB85BDED-F5D1-3B45-A333-0FDCF4E0C13F}"/>
              </a:ext>
            </a:extLst>
          </p:cNvPr>
          <p:cNvSpPr/>
          <p:nvPr/>
        </p:nvSpPr>
        <p:spPr>
          <a:xfrm>
            <a:off x="6178442" y="3438479"/>
            <a:ext cx="2271961" cy="2163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900" i="1" dirty="0"/>
              <a:t>Camera image after filtering and processing.</a:t>
            </a:r>
          </a:p>
        </p:txBody>
      </p:sp>
    </p:spTree>
    <p:extLst>
      <p:ext uri="{BB962C8B-B14F-4D97-AF65-F5344CB8AC3E}">
        <p14:creationId xmlns:p14="http://schemas.microsoft.com/office/powerpoint/2010/main" val="468349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FCFC1F-129F-5343-A41F-2065DDAAA4EB}"/>
              </a:ext>
            </a:extLst>
          </p:cNvPr>
          <p:cNvSpPr/>
          <p:nvPr/>
        </p:nvSpPr>
        <p:spPr>
          <a:xfrm>
            <a:off x="324195" y="2333974"/>
            <a:ext cx="8528857" cy="4159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9361CF0C-6773-0642-B9CD-F0F8A7365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4" y="713256"/>
            <a:ext cx="8844741" cy="1951510"/>
          </a:xfrm>
        </p:spPr>
        <p:txBody>
          <a:bodyPr>
            <a:normAutofit fontScale="85000" lnSpcReduction="20000"/>
          </a:bodyPr>
          <a:lstStyle/>
          <a:p>
            <a:r>
              <a:rPr lang="en-US" sz="1400" dirty="0"/>
              <a:t>SVGS algorithm has a high level of maturity, while there is an opportunity to raise TRL of hardware through center TIP funding and agency GCD/ECI/SSTP funding.</a:t>
            </a:r>
          </a:p>
          <a:p>
            <a:r>
              <a:rPr lang="en-US" sz="1400" dirty="0"/>
              <a:t>Past developments:</a:t>
            </a:r>
          </a:p>
          <a:p>
            <a:pPr lvl="1"/>
            <a:r>
              <a:rPr lang="en-US" sz="1050" b="1" dirty="0"/>
              <a:t>FY13 Center Investment Fund (CIF):</a:t>
            </a:r>
            <a:r>
              <a:rPr lang="en-US" sz="1050" dirty="0"/>
              <a:t> SVGS algorithm is ported from VGS/AVGS and implemented in Android OS on a Google Nexus “smartphone.”</a:t>
            </a:r>
          </a:p>
          <a:p>
            <a:pPr lvl="1"/>
            <a:r>
              <a:rPr lang="en-US" sz="1050" b="1" dirty="0"/>
              <a:t>FY15 Technology Investment Program (TIP):</a:t>
            </a:r>
            <a:r>
              <a:rPr lang="en-US" sz="1050" dirty="0"/>
              <a:t> First external customer for SVGS is a CubeSat ground demonstration vehicle. External interface and API created. TIPs are internally funded by MSFC.</a:t>
            </a:r>
          </a:p>
          <a:p>
            <a:pPr lvl="1"/>
            <a:r>
              <a:rPr lang="en-US" sz="1050" b="1" dirty="0"/>
              <a:t>FY15-FY17 Intern Projects: </a:t>
            </a:r>
            <a:r>
              <a:rPr lang="en-US" sz="1050" dirty="0"/>
              <a:t>Student interns integrate SVGS into new platforms and bring in new features, such as color blob tracking.</a:t>
            </a:r>
            <a:endParaRPr lang="en-US" sz="1050" b="1" dirty="0"/>
          </a:p>
          <a:p>
            <a:pPr lvl="1"/>
            <a:r>
              <a:rPr lang="en-US" sz="1050" b="1" dirty="0"/>
              <a:t>FY17-FY18 Cooperative Agreement Notice (CAN): </a:t>
            </a:r>
            <a:r>
              <a:rPr lang="en-US" sz="1050" dirty="0"/>
              <a:t>SVGS is used in closed-loop formation flying of multiple RINGS units with FIT.</a:t>
            </a:r>
          </a:p>
          <a:p>
            <a:pPr lvl="1"/>
            <a:r>
              <a:rPr lang="en-US" sz="1050" b="1" dirty="0"/>
              <a:t>FY18-FY19 Small Business Technology Transfer (STTR):</a:t>
            </a:r>
            <a:r>
              <a:rPr lang="en-US" sz="1050" dirty="0"/>
              <a:t> SVGS is ported to </a:t>
            </a:r>
            <a:r>
              <a:rPr lang="en-US" sz="1050" dirty="0" err="1"/>
              <a:t>Astrobee</a:t>
            </a:r>
            <a:r>
              <a:rPr lang="en-US" sz="1050" dirty="0"/>
              <a:t> hardware and validated in preparation for 6DOF experiments on ISS by FY21. These experiments will be run on two </a:t>
            </a:r>
            <a:r>
              <a:rPr lang="en-US" sz="1050" dirty="0" err="1"/>
              <a:t>Astrobee</a:t>
            </a:r>
            <a:r>
              <a:rPr lang="en-US" sz="1050" dirty="0"/>
              <a:t> units using SVGS to obtain their relative poses.</a:t>
            </a:r>
          </a:p>
          <a:p>
            <a:pPr lvl="2"/>
            <a:endParaRPr lang="en-US" sz="800" b="1" dirty="0"/>
          </a:p>
          <a:p>
            <a:pPr lvl="1"/>
            <a:r>
              <a:rPr lang="en-US" sz="1050" b="1" dirty="0"/>
              <a:t>Present Day: </a:t>
            </a:r>
            <a:r>
              <a:rPr lang="en-US" sz="1050" dirty="0"/>
              <a:t>Developing SVGS technology on flight qualifiable hardware. </a:t>
            </a:r>
            <a:endParaRPr lang="en-US" sz="1050" b="1" i="1" dirty="0"/>
          </a:p>
        </p:txBody>
      </p:sp>
      <p:graphicFrame>
        <p:nvGraphicFramePr>
          <p:cNvPr id="8" name="Content Placeholder 4"/>
          <p:cNvGraphicFramePr>
            <a:graphicFrameLocks/>
          </p:cNvGraphicFramePr>
          <p:nvPr/>
        </p:nvGraphicFramePr>
        <p:xfrm>
          <a:off x="407645" y="3299461"/>
          <a:ext cx="8347734" cy="3421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024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1457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FY23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68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Technology Development Plan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78226" y="6472442"/>
            <a:ext cx="2133600" cy="365125"/>
          </a:xfrm>
          <a:prstGeom prst="rect">
            <a:avLst/>
          </a:prstGeom>
        </p:spPr>
        <p:txBody>
          <a:bodyPr lIns="91429" tIns="45714" rIns="91429" bIns="45714"/>
          <a:lstStyle/>
          <a:p>
            <a:pPr algn="r"/>
            <a:fld id="{4336D8BB-1FBA-4ECE-B83B-DC345E7EB0EF}" type="slidenum">
              <a:rPr lang="en-US" sz="1200" smtClean="0"/>
              <a:pPr algn="r"/>
              <a:t>4</a:t>
            </a:fld>
            <a:endParaRPr lang="en-US" sz="1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498558" y="3444240"/>
          <a:ext cx="586105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1696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TRL 3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r>
                        <a:rPr lang="en-US" sz="1200" dirty="0"/>
                        <a:t>TRL 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r>
                        <a:rPr lang="en-US" sz="1200" dirty="0"/>
                        <a:t>TRL 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r>
                        <a:rPr lang="en-US" sz="1200" dirty="0"/>
                        <a:t>TRL 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r>
                        <a:rPr lang="en-US" sz="1200" dirty="0"/>
                        <a:t>TRL 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/>
                        <a:t>TRL 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128DF84-FEE0-9640-A8BF-AF918C516817}"/>
              </a:ext>
            </a:extLst>
          </p:cNvPr>
          <p:cNvCxnSpPr>
            <a:cxnSpLocks/>
          </p:cNvCxnSpPr>
          <p:nvPr/>
        </p:nvCxnSpPr>
        <p:spPr>
          <a:xfrm>
            <a:off x="2706808" y="3949737"/>
            <a:ext cx="128804" cy="6539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7E5D270-22AD-E142-B3FB-86B4C8560CB7}"/>
              </a:ext>
            </a:extLst>
          </p:cNvPr>
          <p:cNvCxnSpPr>
            <a:cxnSpLocks/>
            <a:stCxn id="92" idx="3"/>
            <a:endCxn id="97" idx="1"/>
          </p:cNvCxnSpPr>
          <p:nvPr/>
        </p:nvCxnSpPr>
        <p:spPr>
          <a:xfrm>
            <a:off x="1490620" y="3938095"/>
            <a:ext cx="700961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D3AC96E7-F5EC-434B-BAF8-E0CC36475578}"/>
              </a:ext>
            </a:extLst>
          </p:cNvPr>
          <p:cNvCxnSpPr>
            <a:cxnSpLocks/>
            <a:stCxn id="98" idx="2"/>
            <a:endCxn id="105" idx="0"/>
          </p:cNvCxnSpPr>
          <p:nvPr/>
        </p:nvCxnSpPr>
        <p:spPr>
          <a:xfrm rot="16200000" flipH="1">
            <a:off x="4241488" y="3828506"/>
            <a:ext cx="259095" cy="73436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9D549B3-AB4E-E249-9AF5-FA8D4156CE3D}"/>
              </a:ext>
            </a:extLst>
          </p:cNvPr>
          <p:cNvCxnSpPr>
            <a:cxnSpLocks/>
            <a:endCxn id="111" idx="1"/>
          </p:cNvCxnSpPr>
          <p:nvPr/>
        </p:nvCxnSpPr>
        <p:spPr>
          <a:xfrm>
            <a:off x="5106441" y="4529299"/>
            <a:ext cx="264619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AD07439-3CB3-3B4A-8F7D-33CCE1E81715}"/>
              </a:ext>
            </a:extLst>
          </p:cNvPr>
          <p:cNvCxnSpPr>
            <a:cxnSpLocks/>
            <a:stCxn id="99" idx="3"/>
            <a:endCxn id="104" idx="1"/>
          </p:cNvCxnSpPr>
          <p:nvPr/>
        </p:nvCxnSpPr>
        <p:spPr>
          <a:xfrm>
            <a:off x="5396787" y="3942697"/>
            <a:ext cx="442614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18237F1C-7CA1-0140-8E73-0F97B7A90BD7}"/>
              </a:ext>
            </a:extLst>
          </p:cNvPr>
          <p:cNvSpPr/>
          <p:nvPr/>
        </p:nvSpPr>
        <p:spPr>
          <a:xfrm>
            <a:off x="711495" y="3814651"/>
            <a:ext cx="779125" cy="246888"/>
          </a:xfrm>
          <a:prstGeom prst="rect">
            <a:avLst/>
          </a:prstGeom>
          <a:gradFill>
            <a:gsLst>
              <a:gs pos="0">
                <a:srgbClr val="5F0000"/>
              </a:gs>
              <a:gs pos="100000">
                <a:srgbClr val="FF0000"/>
              </a:gs>
              <a:gs pos="100000">
                <a:schemeClr val="bg1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FY13 CIF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913E913-6871-0A4E-BABB-42C7E9EC9F50}"/>
              </a:ext>
            </a:extLst>
          </p:cNvPr>
          <p:cNvSpPr/>
          <p:nvPr/>
        </p:nvSpPr>
        <p:spPr>
          <a:xfrm>
            <a:off x="2191581" y="3814651"/>
            <a:ext cx="988316" cy="246888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DF813D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FY15 TIP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ADD1D68-2A1E-1E4B-99AB-F0AFF742FAF6}"/>
              </a:ext>
            </a:extLst>
          </p:cNvPr>
          <p:cNvSpPr/>
          <p:nvPr/>
        </p:nvSpPr>
        <p:spPr>
          <a:xfrm>
            <a:off x="3649272" y="3819253"/>
            <a:ext cx="709164" cy="246888"/>
          </a:xfrm>
          <a:prstGeom prst="rect">
            <a:avLst/>
          </a:prstGeom>
          <a:gradFill>
            <a:gsLst>
              <a:gs pos="0">
                <a:srgbClr val="DF813D"/>
              </a:gs>
              <a:gs pos="100000">
                <a:srgbClr val="FFFF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FY17 CAN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A11965A-F1DB-1D47-85D7-4F83AFFD5FDC}"/>
              </a:ext>
            </a:extLst>
          </p:cNvPr>
          <p:cNvSpPr/>
          <p:nvPr/>
        </p:nvSpPr>
        <p:spPr>
          <a:xfrm>
            <a:off x="4695826" y="3819253"/>
            <a:ext cx="700961" cy="2468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FY18 CAN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FFF2649-2EFB-6649-94B9-7197068E84B4}"/>
              </a:ext>
            </a:extLst>
          </p:cNvPr>
          <p:cNvSpPr/>
          <p:nvPr/>
        </p:nvSpPr>
        <p:spPr>
          <a:xfrm>
            <a:off x="5839401" y="3819253"/>
            <a:ext cx="2000011" cy="246888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B05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FY20 CAN and/or Other Funding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F0AA825-063B-C449-BAF8-2788F343A839}"/>
              </a:ext>
            </a:extLst>
          </p:cNvPr>
          <p:cNvSpPr/>
          <p:nvPr/>
        </p:nvSpPr>
        <p:spPr>
          <a:xfrm>
            <a:off x="4369992" y="4325236"/>
            <a:ext cx="736449" cy="408126"/>
          </a:xfrm>
          <a:prstGeom prst="rect">
            <a:avLst/>
          </a:prstGeom>
          <a:gradFill>
            <a:gsLst>
              <a:gs pos="0">
                <a:srgbClr val="DF813D"/>
              </a:gs>
              <a:gs pos="100000">
                <a:srgbClr val="FFFF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FY18 STTR Phase I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B5C9A50-31D1-A047-9DEF-3C3DF941B6DD}"/>
              </a:ext>
            </a:extLst>
          </p:cNvPr>
          <p:cNvSpPr/>
          <p:nvPr/>
        </p:nvSpPr>
        <p:spPr>
          <a:xfrm>
            <a:off x="5371060" y="4325236"/>
            <a:ext cx="1888063" cy="408126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66FF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FY19 STTR Phase II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3109201-0614-7647-B48A-66AA462B4EFE}"/>
              </a:ext>
            </a:extLst>
          </p:cNvPr>
          <p:cNvSpPr/>
          <p:nvPr/>
        </p:nvSpPr>
        <p:spPr>
          <a:xfrm>
            <a:off x="5839401" y="4878129"/>
            <a:ext cx="674543" cy="326322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DF813D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FY20 TIP</a:t>
            </a:r>
          </a:p>
        </p:txBody>
      </p:sp>
      <p:cxnSp>
        <p:nvCxnSpPr>
          <p:cNvPr id="116" name="Elbow Connector 115">
            <a:extLst>
              <a:ext uri="{FF2B5EF4-FFF2-40B4-BE49-F238E27FC236}">
                <a16:creationId xmlns:a16="http://schemas.microsoft.com/office/drawing/2014/main" id="{007346AF-0173-C543-B4DD-4A20A85B2F6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70919" y="2186843"/>
            <a:ext cx="979751" cy="4738343"/>
          </a:xfrm>
          <a:prstGeom prst="bentConnector2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432E2D5E-15AE-874B-BF2D-A23C6A76976B}"/>
              </a:ext>
            </a:extLst>
          </p:cNvPr>
          <p:cNvCxnSpPr>
            <a:cxnSpLocks/>
            <a:endCxn id="99" idx="1"/>
          </p:cNvCxnSpPr>
          <p:nvPr/>
        </p:nvCxnSpPr>
        <p:spPr>
          <a:xfrm>
            <a:off x="4369992" y="3942697"/>
            <a:ext cx="325834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E3379ED1-E510-E441-B145-295E711BE075}"/>
              </a:ext>
            </a:extLst>
          </p:cNvPr>
          <p:cNvCxnSpPr>
            <a:cxnSpLocks/>
            <a:stCxn id="97" idx="3"/>
            <a:endCxn id="98" idx="1"/>
          </p:cNvCxnSpPr>
          <p:nvPr/>
        </p:nvCxnSpPr>
        <p:spPr>
          <a:xfrm>
            <a:off x="3179897" y="3938095"/>
            <a:ext cx="469375" cy="4602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CAFF4FA-EB91-4647-A3D4-ACDDB9328E5E}"/>
              </a:ext>
            </a:extLst>
          </p:cNvPr>
          <p:cNvSpPr/>
          <p:nvPr/>
        </p:nvSpPr>
        <p:spPr>
          <a:xfrm>
            <a:off x="6585731" y="5404110"/>
            <a:ext cx="1057130" cy="417569"/>
          </a:xfrm>
          <a:prstGeom prst="rect">
            <a:avLst/>
          </a:prstGeom>
          <a:gradFill>
            <a:gsLst>
              <a:gs pos="0">
                <a:srgbClr val="DF813D"/>
              </a:gs>
              <a:gs pos="100000">
                <a:srgbClr val="FFFF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GCD/ECI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1105E07-87E8-6D4B-B0FA-D54ED58E13B6}"/>
              </a:ext>
            </a:extLst>
          </p:cNvPr>
          <p:cNvSpPr/>
          <p:nvPr/>
        </p:nvSpPr>
        <p:spPr>
          <a:xfrm>
            <a:off x="6585731" y="6038867"/>
            <a:ext cx="1057130" cy="417569"/>
          </a:xfrm>
          <a:prstGeom prst="rect">
            <a:avLst/>
          </a:prstGeom>
          <a:gradFill>
            <a:gsLst>
              <a:gs pos="0">
                <a:srgbClr val="DF813D"/>
              </a:gs>
              <a:gs pos="100000">
                <a:srgbClr val="FFFF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Lunar Lander Module/EDL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E6D7FBB-1CF3-AD41-B8BC-F4287391E60B}"/>
              </a:ext>
            </a:extLst>
          </p:cNvPr>
          <p:cNvSpPr/>
          <p:nvPr/>
        </p:nvSpPr>
        <p:spPr>
          <a:xfrm>
            <a:off x="7839411" y="5405158"/>
            <a:ext cx="873607" cy="417569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B05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X-Project/TDM</a:t>
            </a:r>
          </a:p>
        </p:txBody>
      </p:sp>
      <p:cxnSp>
        <p:nvCxnSpPr>
          <p:cNvPr id="152" name="Elbow Connector 151">
            <a:extLst>
              <a:ext uri="{FF2B5EF4-FFF2-40B4-BE49-F238E27FC236}">
                <a16:creationId xmlns:a16="http://schemas.microsoft.com/office/drawing/2014/main" id="{E9A45BCB-BAB6-5240-8787-2097F518167E}"/>
              </a:ext>
            </a:extLst>
          </p:cNvPr>
          <p:cNvCxnSpPr>
            <a:cxnSpLocks/>
            <a:endCxn id="148" idx="1"/>
          </p:cNvCxnSpPr>
          <p:nvPr/>
        </p:nvCxnSpPr>
        <p:spPr>
          <a:xfrm rot="16200000" flipH="1">
            <a:off x="6178554" y="5205718"/>
            <a:ext cx="408444" cy="405910"/>
          </a:xfrm>
          <a:prstGeom prst="bentConnector2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Elbow Connector 153">
            <a:extLst>
              <a:ext uri="{FF2B5EF4-FFF2-40B4-BE49-F238E27FC236}">
                <a16:creationId xmlns:a16="http://schemas.microsoft.com/office/drawing/2014/main" id="{BA3DFE43-E424-944C-BF6B-A8F3251035AB}"/>
              </a:ext>
            </a:extLst>
          </p:cNvPr>
          <p:cNvCxnSpPr>
            <a:endCxn id="149" idx="1"/>
          </p:cNvCxnSpPr>
          <p:nvPr/>
        </p:nvCxnSpPr>
        <p:spPr>
          <a:xfrm rot="16200000" flipH="1">
            <a:off x="6066920" y="5728841"/>
            <a:ext cx="631712" cy="405910"/>
          </a:xfrm>
          <a:prstGeom prst="bentConnector2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89495B2B-BA55-7D4C-86C1-0B4C95683B50}"/>
              </a:ext>
            </a:extLst>
          </p:cNvPr>
          <p:cNvCxnSpPr>
            <a:cxnSpLocks/>
            <a:stCxn id="148" idx="3"/>
            <a:endCxn id="150" idx="1"/>
          </p:cNvCxnSpPr>
          <p:nvPr/>
        </p:nvCxnSpPr>
        <p:spPr>
          <a:xfrm>
            <a:off x="7642861" y="5612895"/>
            <a:ext cx="196550" cy="1048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11E3022E-1A85-F843-BF44-CC09ECED6AFE}"/>
              </a:ext>
            </a:extLst>
          </p:cNvPr>
          <p:cNvCxnSpPr/>
          <p:nvPr/>
        </p:nvCxnSpPr>
        <p:spPr>
          <a:xfrm>
            <a:off x="7642861" y="6247652"/>
            <a:ext cx="944880" cy="0"/>
          </a:xfrm>
          <a:prstGeom prst="straightConnector1">
            <a:avLst/>
          </a:prstGeom>
          <a:ln w="12700">
            <a:solidFill>
              <a:srgbClr val="DF813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>
            <a:extLst>
              <a:ext uri="{FF2B5EF4-FFF2-40B4-BE49-F238E27FC236}">
                <a16:creationId xmlns:a16="http://schemas.microsoft.com/office/drawing/2014/main" id="{5905D637-B56A-E84C-9C34-04ACE538A735}"/>
              </a:ext>
            </a:extLst>
          </p:cNvPr>
          <p:cNvSpPr/>
          <p:nvPr/>
        </p:nvSpPr>
        <p:spPr>
          <a:xfrm>
            <a:off x="1874520" y="3083040"/>
            <a:ext cx="1645920" cy="171732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SVGS on Flat Floor CubeSats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E1CF1DE-E500-0144-AE1E-F06BEC48715B}"/>
              </a:ext>
            </a:extLst>
          </p:cNvPr>
          <p:cNvSpPr/>
          <p:nvPr/>
        </p:nvSpPr>
        <p:spPr>
          <a:xfrm>
            <a:off x="5707966" y="3083040"/>
            <a:ext cx="2296289" cy="106761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SVGS on Aerial Drones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9CB627F0-B8D6-5C4B-B051-104275E547C0}"/>
              </a:ext>
            </a:extLst>
          </p:cNvPr>
          <p:cNvGrpSpPr/>
          <p:nvPr/>
        </p:nvGrpSpPr>
        <p:grpSpPr>
          <a:xfrm>
            <a:off x="3633324" y="3083040"/>
            <a:ext cx="3918096" cy="1717329"/>
            <a:chOff x="3633324" y="3083040"/>
            <a:chExt cx="3918096" cy="1717329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56BD9FE-C600-964D-846A-6D4EFBC3C788}"/>
                </a:ext>
              </a:extLst>
            </p:cNvPr>
            <p:cNvCxnSpPr/>
            <p:nvPr/>
          </p:nvCxnSpPr>
          <p:spPr>
            <a:xfrm>
              <a:off x="3649272" y="3084540"/>
              <a:ext cx="1859988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8411BB8-E617-424B-9338-43968246ACCF}"/>
                </a:ext>
              </a:extLst>
            </p:cNvPr>
            <p:cNvCxnSpPr>
              <a:cxnSpLocks/>
            </p:cNvCxnSpPr>
            <p:nvPr/>
          </p:nvCxnSpPr>
          <p:spPr>
            <a:xfrm>
              <a:off x="3633324" y="3083040"/>
              <a:ext cx="0" cy="1717329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C03A7A2D-C6D4-BB4F-88A8-04B78ED2A60B}"/>
                </a:ext>
              </a:extLst>
            </p:cNvPr>
            <p:cNvCxnSpPr>
              <a:cxnSpLocks/>
            </p:cNvCxnSpPr>
            <p:nvPr/>
          </p:nvCxnSpPr>
          <p:spPr>
            <a:xfrm>
              <a:off x="3633324" y="4800369"/>
              <a:ext cx="3918096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A355C87D-F138-F043-9267-754B9BBBA152}"/>
                </a:ext>
              </a:extLst>
            </p:cNvPr>
            <p:cNvCxnSpPr>
              <a:cxnSpLocks/>
            </p:cNvCxnSpPr>
            <p:nvPr/>
          </p:nvCxnSpPr>
          <p:spPr>
            <a:xfrm>
              <a:off x="7534764" y="4267200"/>
              <a:ext cx="0" cy="533169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B2839F2A-5C7F-144C-8326-8D694F92790A}"/>
                </a:ext>
              </a:extLst>
            </p:cNvPr>
            <p:cNvCxnSpPr>
              <a:cxnSpLocks/>
            </p:cNvCxnSpPr>
            <p:nvPr/>
          </p:nvCxnSpPr>
          <p:spPr>
            <a:xfrm>
              <a:off x="5577840" y="4267200"/>
              <a:ext cx="1956924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2BDCE53-6967-0B48-8172-5210DF3BD254}"/>
                </a:ext>
              </a:extLst>
            </p:cNvPr>
            <p:cNvCxnSpPr>
              <a:cxnSpLocks/>
            </p:cNvCxnSpPr>
            <p:nvPr/>
          </p:nvCxnSpPr>
          <p:spPr>
            <a:xfrm>
              <a:off x="5538324" y="3083040"/>
              <a:ext cx="0" cy="118416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AD5A83E9-3027-1E4E-8E03-D3CF512D12AF}"/>
              </a:ext>
            </a:extLst>
          </p:cNvPr>
          <p:cNvSpPr txBox="1"/>
          <p:nvPr/>
        </p:nvSpPr>
        <p:spPr>
          <a:xfrm>
            <a:off x="3796583" y="3068845"/>
            <a:ext cx="1781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SVGS on RINGS/</a:t>
            </a:r>
            <a:r>
              <a:rPr lang="en-US" sz="1000" dirty="0" err="1"/>
              <a:t>Astrobee</a:t>
            </a:r>
            <a:r>
              <a:rPr lang="en-US" sz="1000" dirty="0"/>
              <a:t> (ISS) </a:t>
            </a:r>
          </a:p>
          <a:p>
            <a:endParaRPr lang="en-US" sz="1000" dirty="0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5F51F068-5EE4-2144-8CA4-E360A0C0F7B5}"/>
              </a:ext>
            </a:extLst>
          </p:cNvPr>
          <p:cNvSpPr/>
          <p:nvPr/>
        </p:nvSpPr>
        <p:spPr>
          <a:xfrm>
            <a:off x="6554093" y="5204450"/>
            <a:ext cx="2310774" cy="66039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SVGS on </a:t>
            </a:r>
            <a:r>
              <a:rPr lang="en-US" sz="1000" dirty="0" err="1">
                <a:solidFill>
                  <a:schemeClr val="tx1"/>
                </a:solidFill>
              </a:rPr>
              <a:t>SmallSats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4ACD46A-925C-C744-8ED1-1D56BA34162F}"/>
              </a:ext>
            </a:extLst>
          </p:cNvPr>
          <p:cNvSpPr/>
          <p:nvPr/>
        </p:nvSpPr>
        <p:spPr>
          <a:xfrm>
            <a:off x="6554092" y="5938734"/>
            <a:ext cx="2118777" cy="7348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SVGS for Lunar Applications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F6D59D6-499B-7647-9BA5-8D61693ABC67}"/>
              </a:ext>
            </a:extLst>
          </p:cNvPr>
          <p:cNvSpPr/>
          <p:nvPr/>
        </p:nvSpPr>
        <p:spPr>
          <a:xfrm>
            <a:off x="2212650" y="5326475"/>
            <a:ext cx="2145786" cy="246888"/>
          </a:xfrm>
          <a:prstGeom prst="rect">
            <a:avLst/>
          </a:prstGeom>
          <a:solidFill>
            <a:srgbClr val="DF8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Intern Labor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5971743-75F6-D149-89FE-44E12D1C2DBE}"/>
              </a:ext>
            </a:extLst>
          </p:cNvPr>
          <p:cNvCxnSpPr>
            <a:cxnSpLocks/>
          </p:cNvCxnSpPr>
          <p:nvPr/>
        </p:nvCxnSpPr>
        <p:spPr>
          <a:xfrm>
            <a:off x="2706808" y="4061539"/>
            <a:ext cx="4404" cy="1264936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55AFE1E-C0A8-8F42-84D5-6DFBAFA559F1}"/>
              </a:ext>
            </a:extLst>
          </p:cNvPr>
          <p:cNvCxnSpPr>
            <a:cxnSpLocks/>
          </p:cNvCxnSpPr>
          <p:nvPr/>
        </p:nvCxnSpPr>
        <p:spPr>
          <a:xfrm flipV="1">
            <a:off x="3870808" y="4061539"/>
            <a:ext cx="0" cy="1264937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AE5C050-9E08-8C42-ABB5-70BC34854CCE}"/>
              </a:ext>
            </a:extLst>
          </p:cNvPr>
          <p:cNvCxnSpPr>
            <a:cxnSpLocks/>
          </p:cNvCxnSpPr>
          <p:nvPr/>
        </p:nvCxnSpPr>
        <p:spPr>
          <a:xfrm flipV="1">
            <a:off x="4358436" y="5460265"/>
            <a:ext cx="1709078" cy="1"/>
          </a:xfrm>
          <a:prstGeom prst="straightConnector1">
            <a:avLst/>
          </a:prstGeom>
          <a:ln w="127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32496FC-C978-C04E-9D22-46B2A60D829F}"/>
              </a:ext>
            </a:extLst>
          </p:cNvPr>
          <p:cNvCxnSpPr>
            <a:cxnSpLocks/>
          </p:cNvCxnSpPr>
          <p:nvPr/>
        </p:nvCxnSpPr>
        <p:spPr>
          <a:xfrm flipV="1">
            <a:off x="6057625" y="5204450"/>
            <a:ext cx="0" cy="255816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461EC42E-BD4C-D440-8F3F-C12BC9BA0F6B}"/>
              </a:ext>
            </a:extLst>
          </p:cNvPr>
          <p:cNvSpPr/>
          <p:nvPr/>
        </p:nvSpPr>
        <p:spPr>
          <a:xfrm>
            <a:off x="1874521" y="5239110"/>
            <a:ext cx="2821306" cy="62053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Advanced Features for SVGS Image Processing</a:t>
            </a:r>
          </a:p>
        </p:txBody>
      </p:sp>
    </p:spTree>
    <p:extLst>
      <p:ext uri="{BB962C8B-B14F-4D97-AF65-F5344CB8AC3E}">
        <p14:creationId xmlns:p14="http://schemas.microsoft.com/office/powerpoint/2010/main" val="257039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B890-0B2D-F542-8BF8-CCF76D822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GCD FY21-FY22 Organization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77CEB-B727-784F-B2D7-47B40D78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A45633-2E43-3444-A2D6-788BB3620B2A}"/>
              </a:ext>
            </a:extLst>
          </p:cNvPr>
          <p:cNvSpPr/>
          <p:nvPr/>
        </p:nvSpPr>
        <p:spPr>
          <a:xfrm>
            <a:off x="123524" y="2580365"/>
            <a:ext cx="1513703" cy="562232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Project Manager</a:t>
            </a:r>
          </a:p>
          <a:p>
            <a:pPr algn="ctr"/>
            <a:r>
              <a:rPr lang="en-US" sz="1050" i="1" dirty="0"/>
              <a:t>Mallory Johnston</a:t>
            </a:r>
          </a:p>
          <a:p>
            <a:pPr algn="ctr"/>
            <a:r>
              <a:rPr lang="en-US" sz="1050" dirty="0"/>
              <a:t>ST23 | </a:t>
            </a:r>
            <a:r>
              <a:rPr lang="en-US" sz="1050" i="1" dirty="0"/>
              <a:t>1.0 FTE</a:t>
            </a:r>
            <a:endParaRPr lang="en-US" sz="10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0BF3B-167D-7548-B27C-4C92336E6EEF}"/>
              </a:ext>
            </a:extLst>
          </p:cNvPr>
          <p:cNvSpPr/>
          <p:nvPr/>
        </p:nvSpPr>
        <p:spPr>
          <a:xfrm>
            <a:off x="2057360" y="2580365"/>
            <a:ext cx="6718376" cy="5622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Technical Lead</a:t>
            </a:r>
          </a:p>
          <a:p>
            <a:pPr algn="ctr"/>
            <a:r>
              <a:rPr lang="en-US" sz="1050" i="1" dirty="0"/>
              <a:t>Ivan Bertaska</a:t>
            </a:r>
          </a:p>
          <a:p>
            <a:pPr algn="ctr"/>
            <a:r>
              <a:rPr lang="en-US" sz="1050" dirty="0"/>
              <a:t>EV41 | </a:t>
            </a:r>
            <a:r>
              <a:rPr lang="en-US" sz="1050" i="1" dirty="0"/>
              <a:t>0.5 FTE</a:t>
            </a:r>
            <a:endParaRPr lang="en-US" sz="105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7F14DE-6E0B-6E48-97F3-AFDAAD3C2A57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1637227" y="2861481"/>
            <a:ext cx="420133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97345-D3D9-EB4E-B347-5B82F82FC835}"/>
              </a:ext>
            </a:extLst>
          </p:cNvPr>
          <p:cNvSpPr/>
          <p:nvPr/>
        </p:nvSpPr>
        <p:spPr>
          <a:xfrm>
            <a:off x="123524" y="3433704"/>
            <a:ext cx="1513703" cy="562232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Resource Analyst</a:t>
            </a:r>
          </a:p>
          <a:p>
            <a:pPr algn="ctr"/>
            <a:r>
              <a:rPr lang="en-US" sz="1100" i="1" dirty="0"/>
              <a:t>Lynne </a:t>
            </a:r>
            <a:r>
              <a:rPr lang="en-US" sz="1100" i="1" dirty="0" err="1"/>
              <a:t>Ellett</a:t>
            </a:r>
            <a:r>
              <a:rPr lang="en-US" sz="1100" i="1" dirty="0"/>
              <a:t> Hines</a:t>
            </a:r>
          </a:p>
          <a:p>
            <a:pPr algn="ctr"/>
            <a:r>
              <a:rPr lang="en-US" sz="1100" dirty="0"/>
              <a:t>RS60 | </a:t>
            </a:r>
            <a:r>
              <a:rPr lang="en-US" sz="1100" i="1" dirty="0"/>
              <a:t>0.1 WYE</a:t>
            </a:r>
            <a:endParaRPr lang="en-US" sz="11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46C0A2-0B7E-934A-881B-81B87A32C55C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880376" y="3142597"/>
            <a:ext cx="0" cy="2911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0989BC80-BC7E-BB43-8605-4A4A22B13BD0}"/>
              </a:ext>
            </a:extLst>
          </p:cNvPr>
          <p:cNvSpPr/>
          <p:nvPr/>
        </p:nvSpPr>
        <p:spPr>
          <a:xfrm>
            <a:off x="755904" y="1756143"/>
            <a:ext cx="8198707" cy="56223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Space Technology Mission Directive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7F2CE9-06CA-6046-AF5F-E29620385ADD}"/>
              </a:ext>
            </a:extLst>
          </p:cNvPr>
          <p:cNvSpPr/>
          <p:nvPr/>
        </p:nvSpPr>
        <p:spPr>
          <a:xfrm>
            <a:off x="2057360" y="3423714"/>
            <a:ext cx="1513703" cy="5622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Algorithm Support</a:t>
            </a:r>
          </a:p>
          <a:p>
            <a:pPr algn="ctr"/>
            <a:r>
              <a:rPr lang="en-US" sz="1050" i="1" dirty="0"/>
              <a:t>Alex Summers</a:t>
            </a:r>
            <a:r>
              <a:rPr lang="en-US" sz="1050" dirty="0"/>
              <a:t> </a:t>
            </a:r>
          </a:p>
          <a:p>
            <a:pPr algn="ctr"/>
            <a:r>
              <a:rPr lang="en-US" sz="1050" dirty="0"/>
              <a:t>EV41 | </a:t>
            </a:r>
            <a:r>
              <a:rPr lang="en-US" sz="1050" i="1" dirty="0"/>
              <a:t>0.25 FTE</a:t>
            </a:r>
            <a:endParaRPr lang="en-US" sz="10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87BE51-54F2-844B-94A4-8145050A2FEB}"/>
              </a:ext>
            </a:extLst>
          </p:cNvPr>
          <p:cNvSpPr/>
          <p:nvPr/>
        </p:nvSpPr>
        <p:spPr>
          <a:xfrm>
            <a:off x="3782809" y="3423714"/>
            <a:ext cx="1513703" cy="56223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Software Lead</a:t>
            </a:r>
          </a:p>
          <a:p>
            <a:pPr algn="ctr"/>
            <a:r>
              <a:rPr lang="en-US" sz="1050" i="1" dirty="0"/>
              <a:t>Bridgette Steiner</a:t>
            </a:r>
            <a:r>
              <a:rPr lang="en-US" sz="1050" dirty="0"/>
              <a:t> </a:t>
            </a:r>
          </a:p>
          <a:p>
            <a:pPr algn="ctr"/>
            <a:r>
              <a:rPr lang="en-US" sz="1050" dirty="0"/>
              <a:t>ES52 | </a:t>
            </a:r>
            <a:r>
              <a:rPr lang="en-US" sz="1050" i="1" dirty="0"/>
              <a:t>0.20 FTE</a:t>
            </a:r>
            <a:endParaRPr lang="en-US" sz="10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DBED43-08E2-544C-9F73-92EDF716730B}"/>
              </a:ext>
            </a:extLst>
          </p:cNvPr>
          <p:cNvSpPr/>
          <p:nvPr/>
        </p:nvSpPr>
        <p:spPr>
          <a:xfrm>
            <a:off x="3782809" y="4193177"/>
            <a:ext cx="1513703" cy="56223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Software Support</a:t>
            </a:r>
          </a:p>
          <a:p>
            <a:pPr algn="ctr"/>
            <a:r>
              <a:rPr lang="en-US" sz="1050" i="1" dirty="0"/>
              <a:t>TBD</a:t>
            </a:r>
            <a:endParaRPr lang="en-US" sz="1050" dirty="0"/>
          </a:p>
          <a:p>
            <a:pPr algn="ctr"/>
            <a:r>
              <a:rPr lang="en-US" sz="1050" dirty="0"/>
              <a:t>ES52 | </a:t>
            </a:r>
            <a:r>
              <a:rPr lang="en-US" sz="1050" i="1" dirty="0"/>
              <a:t>0.8 FTE</a:t>
            </a:r>
            <a:endParaRPr lang="en-US" sz="105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3714CD-DC6B-9142-8806-420C2600129F}"/>
              </a:ext>
            </a:extLst>
          </p:cNvPr>
          <p:cNvSpPr/>
          <p:nvPr/>
        </p:nvSpPr>
        <p:spPr>
          <a:xfrm>
            <a:off x="5508258" y="3423714"/>
            <a:ext cx="1513703" cy="5622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Hardware Lead</a:t>
            </a:r>
          </a:p>
          <a:p>
            <a:pPr algn="ctr"/>
            <a:r>
              <a:rPr lang="en-US" sz="1050" i="1" dirty="0"/>
              <a:t>Garrick Merrill</a:t>
            </a:r>
            <a:r>
              <a:rPr lang="en-US" sz="1050" dirty="0"/>
              <a:t> </a:t>
            </a:r>
          </a:p>
          <a:p>
            <a:pPr algn="ctr"/>
            <a:r>
              <a:rPr lang="en-US" sz="1050" dirty="0"/>
              <a:t>ES34 | </a:t>
            </a:r>
            <a:r>
              <a:rPr lang="en-US" sz="1050" i="1" dirty="0"/>
              <a:t>1.0 FTE</a:t>
            </a:r>
            <a:endParaRPr lang="en-US" sz="105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289CE1-62CB-6545-8953-8D4A455D1A0D}"/>
              </a:ext>
            </a:extLst>
          </p:cNvPr>
          <p:cNvSpPr/>
          <p:nvPr/>
        </p:nvSpPr>
        <p:spPr>
          <a:xfrm>
            <a:off x="5508257" y="4179168"/>
            <a:ext cx="1513703" cy="5622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Hardware Support</a:t>
            </a:r>
          </a:p>
          <a:p>
            <a:pPr algn="ctr"/>
            <a:r>
              <a:rPr lang="en-US" sz="1050" i="1" dirty="0"/>
              <a:t>Brian Gibson</a:t>
            </a:r>
            <a:endParaRPr lang="en-US" sz="1050" dirty="0"/>
          </a:p>
          <a:p>
            <a:pPr algn="ctr"/>
            <a:r>
              <a:rPr lang="en-US" sz="1050" dirty="0"/>
              <a:t>ES34 | </a:t>
            </a:r>
            <a:r>
              <a:rPr lang="en-US" sz="1050" i="1" dirty="0"/>
              <a:t>1.0 FTE</a:t>
            </a:r>
            <a:endParaRPr lang="en-US" sz="105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0DE69E-28CA-164C-A9E6-94AF4A2171D6}"/>
              </a:ext>
            </a:extLst>
          </p:cNvPr>
          <p:cNvSpPr/>
          <p:nvPr/>
        </p:nvSpPr>
        <p:spPr>
          <a:xfrm>
            <a:off x="7233707" y="3423714"/>
            <a:ext cx="1513703" cy="562232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Fabrication/Packaging Support</a:t>
            </a:r>
          </a:p>
          <a:p>
            <a:pPr algn="ctr"/>
            <a:r>
              <a:rPr lang="en-US" sz="800" i="1" dirty="0"/>
              <a:t>Matthew Strickland</a:t>
            </a:r>
            <a:r>
              <a:rPr lang="en-US" sz="800" dirty="0"/>
              <a:t> </a:t>
            </a:r>
          </a:p>
          <a:p>
            <a:pPr algn="ctr"/>
            <a:r>
              <a:rPr lang="en-US" sz="800" dirty="0"/>
              <a:t>ES33 | </a:t>
            </a:r>
            <a:r>
              <a:rPr lang="en-US" sz="800" i="1" dirty="0"/>
              <a:t>0.2 FTE</a:t>
            </a:r>
            <a:endParaRPr lang="en-US" sz="800" dirty="0"/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EE2FB91E-4DA8-EA44-A43A-3CA6A8BFCD67}"/>
              </a:ext>
            </a:extLst>
          </p:cNvPr>
          <p:cNvCxnSpPr>
            <a:stCxn id="7" idx="0"/>
            <a:endCxn id="15" idx="4"/>
          </p:cNvCxnSpPr>
          <p:nvPr/>
        </p:nvCxnSpPr>
        <p:spPr>
          <a:xfrm rot="16200000" flipV="1">
            <a:off x="5004908" y="2168725"/>
            <a:ext cx="261990" cy="561290"/>
          </a:xfrm>
          <a:prstGeom prst="bentConnector3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96C6C98B-9D78-624B-B058-73D55FEFABB8}"/>
              </a:ext>
            </a:extLst>
          </p:cNvPr>
          <p:cNvCxnSpPr>
            <a:stCxn id="6" idx="0"/>
            <a:endCxn id="15" idx="4"/>
          </p:cNvCxnSpPr>
          <p:nvPr/>
        </p:nvCxnSpPr>
        <p:spPr>
          <a:xfrm rot="5400000" flipH="1" flipV="1">
            <a:off x="2736822" y="461929"/>
            <a:ext cx="261990" cy="3974882"/>
          </a:xfrm>
          <a:prstGeom prst="bentConnector3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DE83E8-DE67-C640-86E9-6DCB8BDD0242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2814210" y="3142597"/>
            <a:ext cx="2" cy="28111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B60CDB0-5D82-1A49-BCE3-989EF07A610F}"/>
              </a:ext>
            </a:extLst>
          </p:cNvPr>
          <p:cNvCxnSpPr>
            <a:cxnSpLocks/>
          </p:cNvCxnSpPr>
          <p:nvPr/>
        </p:nvCxnSpPr>
        <p:spPr>
          <a:xfrm>
            <a:off x="4539658" y="3137008"/>
            <a:ext cx="2" cy="28111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FF505A0-C51B-244E-94CF-1BA0172DF754}"/>
              </a:ext>
            </a:extLst>
          </p:cNvPr>
          <p:cNvCxnSpPr>
            <a:cxnSpLocks/>
          </p:cNvCxnSpPr>
          <p:nvPr/>
        </p:nvCxnSpPr>
        <p:spPr>
          <a:xfrm>
            <a:off x="6305269" y="3147591"/>
            <a:ext cx="2" cy="28111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CCB089A-A0E1-2F43-8149-38291D7E70EA}"/>
              </a:ext>
            </a:extLst>
          </p:cNvPr>
          <p:cNvCxnSpPr>
            <a:cxnSpLocks/>
          </p:cNvCxnSpPr>
          <p:nvPr/>
        </p:nvCxnSpPr>
        <p:spPr>
          <a:xfrm>
            <a:off x="7990558" y="3137008"/>
            <a:ext cx="2" cy="28111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AA6A324-D770-1E46-9D58-87B175647D5E}"/>
              </a:ext>
            </a:extLst>
          </p:cNvPr>
          <p:cNvCxnSpPr>
            <a:stCxn id="19" idx="2"/>
            <a:endCxn id="22" idx="0"/>
          </p:cNvCxnSpPr>
          <p:nvPr/>
        </p:nvCxnSpPr>
        <p:spPr>
          <a:xfrm>
            <a:off x="4539661" y="3985946"/>
            <a:ext cx="0" cy="20723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B927C33-E21E-7344-922D-2DD959302C16}"/>
              </a:ext>
            </a:extLst>
          </p:cNvPr>
          <p:cNvCxnSpPr/>
          <p:nvPr/>
        </p:nvCxnSpPr>
        <p:spPr>
          <a:xfrm>
            <a:off x="6305269" y="3971295"/>
            <a:ext cx="0" cy="20723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FE291C5-5783-254C-9F5A-D3592070CB8A}"/>
              </a:ext>
            </a:extLst>
          </p:cNvPr>
          <p:cNvSpPr/>
          <p:nvPr/>
        </p:nvSpPr>
        <p:spPr>
          <a:xfrm>
            <a:off x="199084" y="4175408"/>
            <a:ext cx="3273778" cy="7789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b="1" dirty="0">
                <a:solidFill>
                  <a:schemeClr val="tx1"/>
                </a:solidFill>
              </a:rPr>
              <a:t>Mentors: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John </a:t>
            </a:r>
            <a:r>
              <a:rPr lang="en-US" sz="1100" dirty="0" err="1">
                <a:solidFill>
                  <a:schemeClr val="tx1"/>
                </a:solidFill>
              </a:rPr>
              <a:t>Rakoczy</a:t>
            </a:r>
            <a:r>
              <a:rPr lang="en-US" sz="1100" dirty="0">
                <a:solidFill>
                  <a:schemeClr val="tx1"/>
                </a:solidFill>
              </a:rPr>
              <a:t> (EV41)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Ricky Howard (</a:t>
            </a:r>
            <a:r>
              <a:rPr lang="en-US" sz="1100" i="1" dirty="0">
                <a:solidFill>
                  <a:schemeClr val="tx1"/>
                </a:solidFill>
              </a:rPr>
              <a:t>Retired</a:t>
            </a:r>
            <a:r>
              <a:rPr lang="en-US" sz="1100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Tom Bryan (ES35)</a:t>
            </a:r>
          </a:p>
        </p:txBody>
      </p:sp>
    </p:spTree>
    <p:extLst>
      <p:ext uri="{BB962C8B-B14F-4D97-AF65-F5344CB8AC3E}">
        <p14:creationId xmlns:p14="http://schemas.microsoft.com/office/powerpoint/2010/main" val="181766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E5BE0-B7B8-0B49-B36C-3B2D0EF7A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6FE9D-D35E-414F-9E78-AC7DE1EEE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Backup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E4428-AC51-A446-A30B-DBD41A46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1467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2.3.2.62482</Revision>
</Application>
</file>

<file path=customXml/item2.xml><?xml version="1.0" encoding="utf-8"?>
<Application xmlns="http://www.sap.com/cof/ao/powerpoint/application">
  <com.sap.ip.bi.pioneer>
    <Version>4</Version>
    <AAO_Revision>2.3.2.62482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F20FFD42-0A55-415A-AD10-DBFFDE14C19C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6963D4D3-5C78-4313-88FE-B71F921C2D4A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22248</TotalTime>
  <Words>744</Words>
  <Application>Microsoft Macintosh PowerPoint</Application>
  <PresentationFormat>On-screen Show (4:3)</PresentationFormat>
  <Paragraphs>109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Neue</vt:lpstr>
      <vt:lpstr>1_Office Theme</vt:lpstr>
      <vt:lpstr>SVGS:  Smart Video Guidance Sensor</vt:lpstr>
      <vt:lpstr>Overview</vt:lpstr>
      <vt:lpstr>Concept of Operations</vt:lpstr>
      <vt:lpstr>Technology Development Plan</vt:lpstr>
      <vt:lpstr>GCD FY21-FY22 Organization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Brooks, Stacey (HQ-OC000)</dc:creator>
  <cp:lastModifiedBy>Bertaska, Ivan R. (MSFC-EV41)</cp:lastModifiedBy>
  <cp:revision>1055</cp:revision>
  <cp:lastPrinted>2018-10-02T15:24:14Z</cp:lastPrinted>
  <dcterms:created xsi:type="dcterms:W3CDTF">2018-09-06T17:05:11Z</dcterms:created>
  <dcterms:modified xsi:type="dcterms:W3CDTF">2021-03-05T17:17:51Z</dcterms:modified>
</cp:coreProperties>
</file>