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21031200" cy="27432000"/>
  <p:notesSz cx="6858000" cy="9144000"/>
  <p:defaultTex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66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2015"/>
    <a:srgbClr val="853123"/>
    <a:srgbClr val="A23B2A"/>
    <a:srgbClr val="520F17"/>
    <a:srgbClr val="6F6F6F"/>
    <a:srgbClr val="004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4023" autoAdjust="0"/>
    <p:restoredTop sz="96327" autoAdjust="0"/>
  </p:normalViewPr>
  <p:slideViewPr>
    <p:cSldViewPr snapToGrid="0" snapToObjects="1">
      <p:cViewPr>
        <p:scale>
          <a:sx n="50" d="100"/>
          <a:sy n="50" d="100"/>
        </p:scale>
        <p:origin x="282" y="-2226"/>
      </p:cViewPr>
      <p:guideLst>
        <p:guide orient="horz" pos="8640"/>
        <p:guide pos="66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77340" y="8521709"/>
            <a:ext cx="17876520" cy="5880099"/>
          </a:xfrm>
        </p:spPr>
        <p:txBody>
          <a:bodyPr/>
          <a:lstStyle/>
          <a:p>
            <a:r>
              <a:rPr lang="en-US"/>
              <a:t>Click to edit Master title style</a:t>
            </a:r>
          </a:p>
        </p:txBody>
      </p:sp>
      <p:sp>
        <p:nvSpPr>
          <p:cNvPr id="3" name="Subtitle 2"/>
          <p:cNvSpPr>
            <a:spLocks noGrp="1"/>
          </p:cNvSpPr>
          <p:nvPr>
            <p:ph type="subTitle" idx="1"/>
          </p:nvPr>
        </p:nvSpPr>
        <p:spPr>
          <a:xfrm>
            <a:off x="3154680" y="15544800"/>
            <a:ext cx="14721840" cy="7010400"/>
          </a:xfrm>
        </p:spPr>
        <p:txBody>
          <a:bodyPr/>
          <a:lstStyle>
            <a:lvl1pPr marL="0" indent="0" algn="ctr">
              <a:buNone/>
              <a:defRPr>
                <a:solidFill>
                  <a:schemeClr val="tx1">
                    <a:tint val="75000"/>
                  </a:schemeClr>
                </a:solidFill>
              </a:defRPr>
            </a:lvl1pPr>
            <a:lvl2pPr marL="1383819" indent="0" algn="ctr">
              <a:buNone/>
              <a:defRPr>
                <a:solidFill>
                  <a:schemeClr val="tx1">
                    <a:tint val="75000"/>
                  </a:schemeClr>
                </a:solidFill>
              </a:defRPr>
            </a:lvl2pPr>
            <a:lvl3pPr marL="2767643" indent="0" algn="ctr">
              <a:buNone/>
              <a:defRPr>
                <a:solidFill>
                  <a:schemeClr val="tx1">
                    <a:tint val="75000"/>
                  </a:schemeClr>
                </a:solidFill>
              </a:defRPr>
            </a:lvl3pPr>
            <a:lvl4pPr marL="4151462" indent="0" algn="ctr">
              <a:buNone/>
              <a:defRPr>
                <a:solidFill>
                  <a:schemeClr val="tx1">
                    <a:tint val="75000"/>
                  </a:schemeClr>
                </a:solidFill>
              </a:defRPr>
            </a:lvl4pPr>
            <a:lvl5pPr marL="5535286" indent="0" algn="ctr">
              <a:buNone/>
              <a:defRPr>
                <a:solidFill>
                  <a:schemeClr val="tx1">
                    <a:tint val="75000"/>
                  </a:schemeClr>
                </a:solidFill>
              </a:defRPr>
            </a:lvl5pPr>
            <a:lvl6pPr marL="6919105" indent="0" algn="ctr">
              <a:buNone/>
              <a:defRPr>
                <a:solidFill>
                  <a:schemeClr val="tx1">
                    <a:tint val="75000"/>
                  </a:schemeClr>
                </a:solidFill>
              </a:defRPr>
            </a:lvl6pPr>
            <a:lvl7pPr marL="8302930" indent="0" algn="ctr">
              <a:buNone/>
              <a:defRPr>
                <a:solidFill>
                  <a:schemeClr val="tx1">
                    <a:tint val="75000"/>
                  </a:schemeClr>
                </a:solidFill>
              </a:defRPr>
            </a:lvl7pPr>
            <a:lvl8pPr marL="9686748" indent="0" algn="ctr">
              <a:buNone/>
              <a:defRPr>
                <a:solidFill>
                  <a:schemeClr val="tx1">
                    <a:tint val="75000"/>
                  </a:schemeClr>
                </a:solidFill>
              </a:defRPr>
            </a:lvl8pPr>
            <a:lvl9pPr marL="1107057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2/26/2021</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25756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2/26/2021</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00327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1321" y="17627601"/>
            <a:ext cx="17876520" cy="5448300"/>
          </a:xfrm>
        </p:spPr>
        <p:txBody>
          <a:bodyPr anchor="t"/>
          <a:lstStyle>
            <a:lvl1pPr algn="l">
              <a:defRPr sz="12100" b="1" cap="all"/>
            </a:lvl1pPr>
          </a:lstStyle>
          <a:p>
            <a:r>
              <a:rPr lang="en-US"/>
              <a:t>Click to edit Master title style</a:t>
            </a:r>
          </a:p>
        </p:txBody>
      </p:sp>
      <p:sp>
        <p:nvSpPr>
          <p:cNvPr id="3" name="Text Placeholder 2"/>
          <p:cNvSpPr>
            <a:spLocks noGrp="1"/>
          </p:cNvSpPr>
          <p:nvPr>
            <p:ph type="body" idx="1"/>
          </p:nvPr>
        </p:nvSpPr>
        <p:spPr>
          <a:xfrm>
            <a:off x="1661321" y="11626859"/>
            <a:ext cx="17876520" cy="6000747"/>
          </a:xfrm>
        </p:spPr>
        <p:txBody>
          <a:bodyPr anchor="b"/>
          <a:lstStyle>
            <a:lvl1pPr marL="0" indent="0">
              <a:buNone/>
              <a:defRPr sz="6100">
                <a:solidFill>
                  <a:schemeClr val="tx1">
                    <a:tint val="75000"/>
                  </a:schemeClr>
                </a:solidFill>
              </a:defRPr>
            </a:lvl1pPr>
            <a:lvl2pPr marL="1383819" indent="0">
              <a:buNone/>
              <a:defRPr sz="5500">
                <a:solidFill>
                  <a:schemeClr val="tx1">
                    <a:tint val="75000"/>
                  </a:schemeClr>
                </a:solidFill>
              </a:defRPr>
            </a:lvl2pPr>
            <a:lvl3pPr marL="2767643" indent="0">
              <a:buNone/>
              <a:defRPr sz="4800">
                <a:solidFill>
                  <a:schemeClr val="tx1">
                    <a:tint val="75000"/>
                  </a:schemeClr>
                </a:solidFill>
              </a:defRPr>
            </a:lvl3pPr>
            <a:lvl4pPr marL="4151462" indent="0">
              <a:buNone/>
              <a:defRPr sz="4200">
                <a:solidFill>
                  <a:schemeClr val="tx1">
                    <a:tint val="75000"/>
                  </a:schemeClr>
                </a:solidFill>
              </a:defRPr>
            </a:lvl4pPr>
            <a:lvl5pPr marL="5535286" indent="0">
              <a:buNone/>
              <a:defRPr sz="4200">
                <a:solidFill>
                  <a:schemeClr val="tx1">
                    <a:tint val="75000"/>
                  </a:schemeClr>
                </a:solidFill>
              </a:defRPr>
            </a:lvl5pPr>
            <a:lvl6pPr marL="6919105" indent="0">
              <a:buNone/>
              <a:defRPr sz="4200">
                <a:solidFill>
                  <a:schemeClr val="tx1">
                    <a:tint val="75000"/>
                  </a:schemeClr>
                </a:solidFill>
              </a:defRPr>
            </a:lvl6pPr>
            <a:lvl7pPr marL="8302930" indent="0">
              <a:buNone/>
              <a:defRPr sz="4200">
                <a:solidFill>
                  <a:schemeClr val="tx1">
                    <a:tint val="75000"/>
                  </a:schemeClr>
                </a:solidFill>
              </a:defRPr>
            </a:lvl7pPr>
            <a:lvl8pPr marL="9686748" indent="0">
              <a:buNone/>
              <a:defRPr sz="4200">
                <a:solidFill>
                  <a:schemeClr val="tx1">
                    <a:tint val="75000"/>
                  </a:schemeClr>
                </a:solidFill>
              </a:defRPr>
            </a:lvl8pPr>
            <a:lvl9pPr marL="11070573" indent="0">
              <a:buNone/>
              <a:defRPr sz="4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2/26/2021</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91601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17128" y="25603205"/>
            <a:ext cx="21593492" cy="72415401"/>
          </a:xfrm>
        </p:spPr>
        <p:txBody>
          <a:bodyPr/>
          <a:lstStyle>
            <a:lvl1pPr>
              <a:defRPr sz="8500"/>
            </a:lvl1pPr>
            <a:lvl2pPr>
              <a:defRPr sz="7300"/>
            </a:lvl2pPr>
            <a:lvl3pPr>
              <a:defRPr sz="61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4361143" y="25603205"/>
            <a:ext cx="21593492" cy="72415401"/>
          </a:xfrm>
        </p:spPr>
        <p:txBody>
          <a:bodyPr/>
          <a:lstStyle>
            <a:lvl1pPr>
              <a:defRPr sz="8500"/>
            </a:lvl1pPr>
            <a:lvl2pPr>
              <a:defRPr sz="7300"/>
            </a:lvl2pPr>
            <a:lvl3pPr>
              <a:defRPr sz="61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2/26/2021</a:t>
            </a:fld>
            <a:endParaRPr lang="en-US"/>
          </a:p>
        </p:txBody>
      </p:sp>
      <p:sp>
        <p:nvSpPr>
          <p:cNvPr id="6" name="Footer Placeholder 5"/>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617167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51560" y="1098552"/>
            <a:ext cx="18928080" cy="4572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51565" y="6140451"/>
            <a:ext cx="9292432" cy="2559048"/>
          </a:xfrm>
        </p:spPr>
        <p:txBody>
          <a:bodyPr anchor="b"/>
          <a:lstStyle>
            <a:lvl1pPr marL="0" indent="0">
              <a:buNone/>
              <a:defRPr sz="7300" b="1"/>
            </a:lvl1pPr>
            <a:lvl2pPr marL="1383819" indent="0">
              <a:buNone/>
              <a:defRPr sz="6100" b="1"/>
            </a:lvl2pPr>
            <a:lvl3pPr marL="2767643" indent="0">
              <a:buNone/>
              <a:defRPr sz="5500" b="1"/>
            </a:lvl3pPr>
            <a:lvl4pPr marL="4151462" indent="0">
              <a:buNone/>
              <a:defRPr sz="4800" b="1"/>
            </a:lvl4pPr>
            <a:lvl5pPr marL="5535286" indent="0">
              <a:buNone/>
              <a:defRPr sz="4800" b="1"/>
            </a:lvl5pPr>
            <a:lvl6pPr marL="6919105" indent="0">
              <a:buNone/>
              <a:defRPr sz="4800" b="1"/>
            </a:lvl6pPr>
            <a:lvl7pPr marL="8302930" indent="0">
              <a:buNone/>
              <a:defRPr sz="4800" b="1"/>
            </a:lvl7pPr>
            <a:lvl8pPr marL="9686748" indent="0">
              <a:buNone/>
              <a:defRPr sz="4800" b="1"/>
            </a:lvl8pPr>
            <a:lvl9pPr marL="11070573" indent="0">
              <a:buNone/>
              <a:defRPr sz="4800" b="1"/>
            </a:lvl9pPr>
          </a:lstStyle>
          <a:p>
            <a:pPr lvl="0"/>
            <a:r>
              <a:rPr lang="en-US"/>
              <a:t>Click to edit Master text styles</a:t>
            </a:r>
          </a:p>
        </p:txBody>
      </p:sp>
      <p:sp>
        <p:nvSpPr>
          <p:cNvPr id="4" name="Content Placeholder 3"/>
          <p:cNvSpPr>
            <a:spLocks noGrp="1"/>
          </p:cNvSpPr>
          <p:nvPr>
            <p:ph sz="half" idx="2"/>
          </p:nvPr>
        </p:nvSpPr>
        <p:spPr>
          <a:xfrm>
            <a:off x="1051565" y="8699499"/>
            <a:ext cx="9292432" cy="15805152"/>
          </a:xfrm>
        </p:spPr>
        <p:txBody>
          <a:bodyPr/>
          <a:lstStyle>
            <a:lvl1pPr>
              <a:defRPr sz="7300"/>
            </a:lvl1pPr>
            <a:lvl2pPr>
              <a:defRPr sz="6100"/>
            </a:lvl2pPr>
            <a:lvl3pPr>
              <a:defRPr sz="55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0683563" y="6140451"/>
            <a:ext cx="9296082" cy="2559048"/>
          </a:xfrm>
        </p:spPr>
        <p:txBody>
          <a:bodyPr anchor="b"/>
          <a:lstStyle>
            <a:lvl1pPr marL="0" indent="0">
              <a:buNone/>
              <a:defRPr sz="7300" b="1"/>
            </a:lvl1pPr>
            <a:lvl2pPr marL="1383819" indent="0">
              <a:buNone/>
              <a:defRPr sz="6100" b="1"/>
            </a:lvl2pPr>
            <a:lvl3pPr marL="2767643" indent="0">
              <a:buNone/>
              <a:defRPr sz="5500" b="1"/>
            </a:lvl3pPr>
            <a:lvl4pPr marL="4151462" indent="0">
              <a:buNone/>
              <a:defRPr sz="4800" b="1"/>
            </a:lvl4pPr>
            <a:lvl5pPr marL="5535286" indent="0">
              <a:buNone/>
              <a:defRPr sz="4800" b="1"/>
            </a:lvl5pPr>
            <a:lvl6pPr marL="6919105" indent="0">
              <a:buNone/>
              <a:defRPr sz="4800" b="1"/>
            </a:lvl6pPr>
            <a:lvl7pPr marL="8302930" indent="0">
              <a:buNone/>
              <a:defRPr sz="4800" b="1"/>
            </a:lvl7pPr>
            <a:lvl8pPr marL="9686748" indent="0">
              <a:buNone/>
              <a:defRPr sz="4800" b="1"/>
            </a:lvl8pPr>
            <a:lvl9pPr marL="11070573" indent="0">
              <a:buNone/>
              <a:defRPr sz="4800" b="1"/>
            </a:lvl9pPr>
          </a:lstStyle>
          <a:p>
            <a:pPr lvl="0"/>
            <a:r>
              <a:rPr lang="en-US"/>
              <a:t>Click to edit Master text styles</a:t>
            </a:r>
          </a:p>
        </p:txBody>
      </p:sp>
      <p:sp>
        <p:nvSpPr>
          <p:cNvPr id="6" name="Content Placeholder 5"/>
          <p:cNvSpPr>
            <a:spLocks noGrp="1"/>
          </p:cNvSpPr>
          <p:nvPr>
            <p:ph sz="quarter" idx="4"/>
          </p:nvPr>
        </p:nvSpPr>
        <p:spPr>
          <a:xfrm>
            <a:off x="10683563" y="8699499"/>
            <a:ext cx="9296082" cy="15805152"/>
          </a:xfrm>
        </p:spPr>
        <p:txBody>
          <a:bodyPr/>
          <a:lstStyle>
            <a:lvl1pPr>
              <a:defRPr sz="7300"/>
            </a:lvl1pPr>
            <a:lvl2pPr>
              <a:defRPr sz="6100"/>
            </a:lvl2pPr>
            <a:lvl3pPr>
              <a:defRPr sz="55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2/26/2021</a:t>
            </a:fld>
            <a:endParaRPr lang="en-US"/>
          </a:p>
        </p:txBody>
      </p:sp>
      <p:sp>
        <p:nvSpPr>
          <p:cNvPr id="8" name="Footer Placeholder 7"/>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9" name="Slide Number Placeholder 8"/>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58374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2/26/2021</a:t>
            </a:fld>
            <a:endParaRPr lang="en-US"/>
          </a:p>
        </p:txBody>
      </p:sp>
      <p:sp>
        <p:nvSpPr>
          <p:cNvPr id="4" name="Footer Placeholder 3"/>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5" name="Slide Number Placeholder 4"/>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628207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2/26/2021</a:t>
            </a:fld>
            <a:endParaRPr lang="en-US"/>
          </a:p>
        </p:txBody>
      </p:sp>
      <p:sp>
        <p:nvSpPr>
          <p:cNvPr id="3" name="Footer Placeholder 2"/>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4" name="Slide Number Placeholder 3"/>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023802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1564" y="1092201"/>
            <a:ext cx="6919121" cy="4648200"/>
          </a:xfrm>
        </p:spPr>
        <p:txBody>
          <a:bodyPr anchor="b"/>
          <a:lstStyle>
            <a:lvl1pPr algn="l">
              <a:defRPr sz="6100" b="1"/>
            </a:lvl1pPr>
          </a:lstStyle>
          <a:p>
            <a:r>
              <a:rPr lang="en-US"/>
              <a:t>Click to edit Master title style</a:t>
            </a:r>
          </a:p>
        </p:txBody>
      </p:sp>
      <p:sp>
        <p:nvSpPr>
          <p:cNvPr id="3" name="Content Placeholder 2"/>
          <p:cNvSpPr>
            <a:spLocks noGrp="1"/>
          </p:cNvSpPr>
          <p:nvPr>
            <p:ph idx="1"/>
          </p:nvPr>
        </p:nvSpPr>
        <p:spPr>
          <a:xfrm>
            <a:off x="8222618" y="1092206"/>
            <a:ext cx="11757027" cy="23412453"/>
          </a:xfrm>
        </p:spPr>
        <p:txBody>
          <a:bodyPr/>
          <a:lstStyle>
            <a:lvl1pPr>
              <a:defRPr sz="9700"/>
            </a:lvl1pPr>
            <a:lvl2pPr>
              <a:defRPr sz="8500"/>
            </a:lvl2pPr>
            <a:lvl3pPr>
              <a:defRPr sz="7300"/>
            </a:lvl3pPr>
            <a:lvl4pPr>
              <a:defRPr sz="6100"/>
            </a:lvl4pPr>
            <a:lvl5pPr>
              <a:defRPr sz="6100"/>
            </a:lvl5pPr>
            <a:lvl6pPr>
              <a:defRPr sz="6100"/>
            </a:lvl6pPr>
            <a:lvl7pPr>
              <a:defRPr sz="6100"/>
            </a:lvl7pPr>
            <a:lvl8pPr>
              <a:defRPr sz="6100"/>
            </a:lvl8pPr>
            <a:lvl9pPr>
              <a:defRPr sz="6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51564" y="5740406"/>
            <a:ext cx="6919121" cy="18764253"/>
          </a:xfrm>
        </p:spPr>
        <p:txBody>
          <a:bodyPr/>
          <a:lstStyle>
            <a:lvl1pPr marL="0" indent="0">
              <a:buNone/>
              <a:defRPr sz="4200"/>
            </a:lvl1pPr>
            <a:lvl2pPr marL="1383819" indent="0">
              <a:buNone/>
              <a:defRPr sz="3600"/>
            </a:lvl2pPr>
            <a:lvl3pPr marL="2767643" indent="0">
              <a:buNone/>
              <a:defRPr sz="3000"/>
            </a:lvl3pPr>
            <a:lvl4pPr marL="4151462" indent="0">
              <a:buNone/>
              <a:defRPr sz="2700"/>
            </a:lvl4pPr>
            <a:lvl5pPr marL="5535286" indent="0">
              <a:buNone/>
              <a:defRPr sz="2700"/>
            </a:lvl5pPr>
            <a:lvl6pPr marL="6919105" indent="0">
              <a:buNone/>
              <a:defRPr sz="2700"/>
            </a:lvl6pPr>
            <a:lvl7pPr marL="8302930" indent="0">
              <a:buNone/>
              <a:defRPr sz="2700"/>
            </a:lvl7pPr>
            <a:lvl8pPr marL="9686748" indent="0">
              <a:buNone/>
              <a:defRPr sz="2700"/>
            </a:lvl8pPr>
            <a:lvl9pPr marL="11070573" indent="0">
              <a:buNone/>
              <a:defRPr sz="2700"/>
            </a:lvl9pPr>
          </a:lstStyle>
          <a:p>
            <a:pPr lvl="0"/>
            <a:r>
              <a:rPr lang="en-US"/>
              <a:t>Click to edit Master text styles</a:t>
            </a:r>
          </a:p>
        </p:txBody>
      </p:sp>
      <p:sp>
        <p:nvSpPr>
          <p:cNvPr id="5" name="Date Placeholder 4"/>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2/26/2021</a:t>
            </a:fld>
            <a:endParaRPr lang="en-US"/>
          </a:p>
        </p:txBody>
      </p:sp>
      <p:sp>
        <p:nvSpPr>
          <p:cNvPr id="6" name="Footer Placeholder 5"/>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705585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22262" y="19202405"/>
            <a:ext cx="12618720" cy="2266953"/>
          </a:xfrm>
        </p:spPr>
        <p:txBody>
          <a:bodyPr anchor="b"/>
          <a:lstStyle>
            <a:lvl1pPr algn="l">
              <a:defRPr sz="6100" b="1"/>
            </a:lvl1pPr>
          </a:lstStyle>
          <a:p>
            <a:r>
              <a:rPr lang="en-US"/>
              <a:t>Click to edit Master title style</a:t>
            </a:r>
          </a:p>
        </p:txBody>
      </p:sp>
      <p:sp>
        <p:nvSpPr>
          <p:cNvPr id="3" name="Picture Placeholder 2"/>
          <p:cNvSpPr>
            <a:spLocks noGrp="1"/>
          </p:cNvSpPr>
          <p:nvPr>
            <p:ph type="pic" idx="1"/>
          </p:nvPr>
        </p:nvSpPr>
        <p:spPr>
          <a:xfrm>
            <a:off x="4122262" y="2451099"/>
            <a:ext cx="12618720" cy="16459200"/>
          </a:xfrm>
        </p:spPr>
        <p:txBody>
          <a:bodyPr/>
          <a:lstStyle>
            <a:lvl1pPr marL="0" indent="0">
              <a:buNone/>
              <a:defRPr sz="9700"/>
            </a:lvl1pPr>
            <a:lvl2pPr marL="1383819" indent="0">
              <a:buNone/>
              <a:defRPr sz="8500"/>
            </a:lvl2pPr>
            <a:lvl3pPr marL="2767643" indent="0">
              <a:buNone/>
              <a:defRPr sz="7300"/>
            </a:lvl3pPr>
            <a:lvl4pPr marL="4151462" indent="0">
              <a:buNone/>
              <a:defRPr sz="6100"/>
            </a:lvl4pPr>
            <a:lvl5pPr marL="5535286" indent="0">
              <a:buNone/>
              <a:defRPr sz="6100"/>
            </a:lvl5pPr>
            <a:lvl6pPr marL="6919105" indent="0">
              <a:buNone/>
              <a:defRPr sz="6100"/>
            </a:lvl6pPr>
            <a:lvl7pPr marL="8302930" indent="0">
              <a:buNone/>
              <a:defRPr sz="6100"/>
            </a:lvl7pPr>
            <a:lvl8pPr marL="9686748" indent="0">
              <a:buNone/>
              <a:defRPr sz="6100"/>
            </a:lvl8pPr>
            <a:lvl9pPr marL="11070573" indent="0">
              <a:buNone/>
              <a:defRPr sz="6100"/>
            </a:lvl9pPr>
          </a:lstStyle>
          <a:p>
            <a:endParaRPr lang="en-US"/>
          </a:p>
        </p:txBody>
      </p:sp>
      <p:sp>
        <p:nvSpPr>
          <p:cNvPr id="4" name="Text Placeholder 3"/>
          <p:cNvSpPr>
            <a:spLocks noGrp="1"/>
          </p:cNvSpPr>
          <p:nvPr>
            <p:ph type="body" sz="half" idx="2"/>
          </p:nvPr>
        </p:nvSpPr>
        <p:spPr>
          <a:xfrm>
            <a:off x="4122262" y="21469358"/>
            <a:ext cx="12618720" cy="3219447"/>
          </a:xfrm>
        </p:spPr>
        <p:txBody>
          <a:bodyPr/>
          <a:lstStyle>
            <a:lvl1pPr marL="0" indent="0">
              <a:buNone/>
              <a:defRPr sz="4200"/>
            </a:lvl1pPr>
            <a:lvl2pPr marL="1383819" indent="0">
              <a:buNone/>
              <a:defRPr sz="3600"/>
            </a:lvl2pPr>
            <a:lvl3pPr marL="2767643" indent="0">
              <a:buNone/>
              <a:defRPr sz="3000"/>
            </a:lvl3pPr>
            <a:lvl4pPr marL="4151462" indent="0">
              <a:buNone/>
              <a:defRPr sz="2700"/>
            </a:lvl4pPr>
            <a:lvl5pPr marL="5535286" indent="0">
              <a:buNone/>
              <a:defRPr sz="2700"/>
            </a:lvl5pPr>
            <a:lvl6pPr marL="6919105" indent="0">
              <a:buNone/>
              <a:defRPr sz="2700"/>
            </a:lvl6pPr>
            <a:lvl7pPr marL="8302930" indent="0">
              <a:buNone/>
              <a:defRPr sz="2700"/>
            </a:lvl7pPr>
            <a:lvl8pPr marL="9686748" indent="0">
              <a:buNone/>
              <a:defRPr sz="2700"/>
            </a:lvl8pPr>
            <a:lvl9pPr marL="11070573" indent="0">
              <a:buNone/>
              <a:defRPr sz="2700"/>
            </a:lvl9pPr>
          </a:lstStyle>
          <a:p>
            <a:pPr lvl="0"/>
            <a:r>
              <a:rPr lang="en-US"/>
              <a:t>Click to edit Master text styles</a:t>
            </a:r>
          </a:p>
        </p:txBody>
      </p:sp>
      <p:sp>
        <p:nvSpPr>
          <p:cNvPr id="5" name="Date Placeholder 4"/>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2/26/2021</a:t>
            </a:fld>
            <a:endParaRPr lang="en-US"/>
          </a:p>
        </p:txBody>
      </p:sp>
      <p:sp>
        <p:nvSpPr>
          <p:cNvPr id="6" name="Footer Placeholder 5"/>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174287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2/26/2021</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514611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5070260" y="4394207"/>
            <a:ext cx="10884376" cy="9362439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417128" y="4394207"/>
            <a:ext cx="32302611" cy="936243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2/26/2021</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221028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51560" y="1975492"/>
            <a:ext cx="18928080" cy="4436279"/>
          </a:xfrm>
          <a:prstGeom prst="rect">
            <a:avLst/>
          </a:prstGeom>
        </p:spPr>
        <p:txBody>
          <a:bodyPr vert="horz" lIns="0" tIns="0" rIns="0" bIns="0" rtlCol="0" anchor="t" anchorCtr="0">
            <a:noAutofit/>
          </a:bodyPr>
          <a:lstStyle/>
          <a:p>
            <a:r>
              <a:rPr lang="en-US" dirty="0"/>
              <a:t>Click to edit Master </a:t>
            </a:r>
            <a:br>
              <a:rPr lang="en-US" dirty="0"/>
            </a:br>
            <a:r>
              <a:rPr lang="en-US" dirty="0"/>
              <a:t>title style</a:t>
            </a:r>
          </a:p>
        </p:txBody>
      </p:sp>
      <p:sp>
        <p:nvSpPr>
          <p:cNvPr id="3" name="Text Placeholder 2"/>
          <p:cNvSpPr>
            <a:spLocks noGrp="1"/>
          </p:cNvSpPr>
          <p:nvPr>
            <p:ph type="body" idx="1"/>
          </p:nvPr>
        </p:nvSpPr>
        <p:spPr>
          <a:xfrm>
            <a:off x="1051560" y="6845418"/>
            <a:ext cx="18928080" cy="17659236"/>
          </a:xfrm>
          <a:prstGeom prst="rect">
            <a:avLst/>
          </a:prstGeom>
        </p:spPr>
        <p:txBody>
          <a:bodyPr vert="horz" lIns="276763" tIns="138384" rIns="276763" bIns="138384" numCol="2" spcCol="913865"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6570954" y="26426640"/>
            <a:ext cx="3408686" cy="1005360"/>
          </a:xfrm>
          <a:prstGeom prst="rect">
            <a:avLst/>
          </a:prstGeom>
        </p:spPr>
        <p:txBody>
          <a:bodyPr vert="horz" lIns="0" tIns="0" rIns="0" bIns="0" rtlCol="0" anchor="t" anchorCtr="0"/>
          <a:lstStyle>
            <a:lvl1pPr algn="r">
              <a:defRPr sz="3600">
                <a:solidFill>
                  <a:schemeClr val="tx1">
                    <a:tint val="75000"/>
                  </a:schemeClr>
                </a:solidFill>
              </a:defRPr>
            </a:lvl1pPr>
          </a:lstStyle>
          <a:p>
            <a:fld id="{DE534768-B4B7-C84F-B015-AC2290ADC8EF}" type="slidenum">
              <a:rPr lang="en-US" smtClean="0"/>
              <a:pPr/>
              <a:t>‹#›</a:t>
            </a:fld>
            <a:endParaRPr lang="en-US"/>
          </a:p>
        </p:txBody>
      </p:sp>
      <p:pic>
        <p:nvPicPr>
          <p:cNvPr id="4" name="Picture 3" descr="TechPortQRCode[1].jp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9507200" y="25972370"/>
            <a:ext cx="1107278" cy="1107278"/>
          </a:xfrm>
          <a:prstGeom prst="rect">
            <a:avLst/>
          </a:prstGeom>
        </p:spPr>
      </p:pic>
    </p:spTree>
    <p:extLst>
      <p:ext uri="{BB962C8B-B14F-4D97-AF65-F5344CB8AC3E}">
        <p14:creationId xmlns:p14="http://schemas.microsoft.com/office/powerpoint/2010/main" val="2227971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383819" rtl="0" eaLnBrk="1" latinLnBrk="0" hangingPunct="1">
        <a:lnSpc>
          <a:spcPct val="100000"/>
        </a:lnSpc>
        <a:spcBef>
          <a:spcPct val="0"/>
        </a:spcBef>
        <a:buNone/>
        <a:defRPr sz="7900" kern="1200" baseline="0">
          <a:solidFill>
            <a:srgbClr val="004080"/>
          </a:solidFill>
          <a:latin typeface="Arial Black"/>
          <a:ea typeface="+mj-ea"/>
          <a:cs typeface="+mj-cs"/>
        </a:defRPr>
      </a:lvl1pPr>
    </p:titleStyle>
    <p:bodyStyle>
      <a:lvl1pPr marL="1037867" indent="-1037867" algn="l" defTabSz="1383819" rtl="0" eaLnBrk="1" latinLnBrk="0" hangingPunct="1">
        <a:spcBef>
          <a:spcPct val="20000"/>
        </a:spcBef>
        <a:buFont typeface="Arial"/>
        <a:buChar char="•"/>
        <a:defRPr sz="9700" kern="1200">
          <a:solidFill>
            <a:schemeClr val="tx1"/>
          </a:solidFill>
          <a:latin typeface="+mn-lt"/>
          <a:ea typeface="+mn-ea"/>
          <a:cs typeface="+mn-cs"/>
        </a:defRPr>
      </a:lvl1pPr>
      <a:lvl2pPr marL="2248710" indent="-864891" algn="l" defTabSz="1383819" rtl="0" eaLnBrk="1" latinLnBrk="0" hangingPunct="1">
        <a:spcBef>
          <a:spcPct val="20000"/>
        </a:spcBef>
        <a:buFont typeface="Arial"/>
        <a:buChar char="–"/>
        <a:defRPr sz="8500" kern="1200">
          <a:solidFill>
            <a:schemeClr val="tx1"/>
          </a:solidFill>
          <a:latin typeface="+mn-lt"/>
          <a:ea typeface="+mn-ea"/>
          <a:cs typeface="+mn-cs"/>
        </a:defRPr>
      </a:lvl2pPr>
      <a:lvl3pPr marL="3459552" indent="-691909" algn="l" defTabSz="1383819" rtl="0" eaLnBrk="1" latinLnBrk="0" hangingPunct="1">
        <a:spcBef>
          <a:spcPct val="20000"/>
        </a:spcBef>
        <a:buFont typeface="Arial"/>
        <a:buChar char="•"/>
        <a:defRPr sz="7300" kern="1200">
          <a:solidFill>
            <a:schemeClr val="tx1"/>
          </a:solidFill>
          <a:latin typeface="+mn-lt"/>
          <a:ea typeface="+mn-ea"/>
          <a:cs typeface="+mn-cs"/>
        </a:defRPr>
      </a:lvl3pPr>
      <a:lvl4pPr marL="4843377" indent="-691909" algn="l" defTabSz="1383819" rtl="0" eaLnBrk="1" latinLnBrk="0" hangingPunct="1">
        <a:spcBef>
          <a:spcPct val="20000"/>
        </a:spcBef>
        <a:buFont typeface="Arial"/>
        <a:buChar char="–"/>
        <a:defRPr sz="6100" kern="1200">
          <a:solidFill>
            <a:schemeClr val="tx1"/>
          </a:solidFill>
          <a:latin typeface="+mn-lt"/>
          <a:ea typeface="+mn-ea"/>
          <a:cs typeface="+mn-cs"/>
        </a:defRPr>
      </a:lvl4pPr>
      <a:lvl5pPr marL="6227196" indent="-691909" algn="l" defTabSz="1383819" rtl="0" eaLnBrk="1" latinLnBrk="0" hangingPunct="1">
        <a:spcBef>
          <a:spcPct val="20000"/>
        </a:spcBef>
        <a:buFont typeface="Arial"/>
        <a:buChar char="»"/>
        <a:defRPr sz="6100" kern="1200">
          <a:solidFill>
            <a:schemeClr val="tx1"/>
          </a:solidFill>
          <a:latin typeface="+mn-lt"/>
          <a:ea typeface="+mn-ea"/>
          <a:cs typeface="+mn-cs"/>
        </a:defRPr>
      </a:lvl5pPr>
      <a:lvl6pPr marL="7611017" indent="-691909" algn="l" defTabSz="1383819" rtl="0" eaLnBrk="1" latinLnBrk="0" hangingPunct="1">
        <a:spcBef>
          <a:spcPct val="20000"/>
        </a:spcBef>
        <a:buFont typeface="Arial"/>
        <a:buChar char="•"/>
        <a:defRPr sz="6100" kern="1200">
          <a:solidFill>
            <a:schemeClr val="tx1"/>
          </a:solidFill>
          <a:latin typeface="+mn-lt"/>
          <a:ea typeface="+mn-ea"/>
          <a:cs typeface="+mn-cs"/>
        </a:defRPr>
      </a:lvl6pPr>
      <a:lvl7pPr marL="8994839" indent="-691909" algn="l" defTabSz="1383819" rtl="0" eaLnBrk="1" latinLnBrk="0" hangingPunct="1">
        <a:spcBef>
          <a:spcPct val="20000"/>
        </a:spcBef>
        <a:buFont typeface="Arial"/>
        <a:buChar char="•"/>
        <a:defRPr sz="6100" kern="1200">
          <a:solidFill>
            <a:schemeClr val="tx1"/>
          </a:solidFill>
          <a:latin typeface="+mn-lt"/>
          <a:ea typeface="+mn-ea"/>
          <a:cs typeface="+mn-cs"/>
        </a:defRPr>
      </a:lvl7pPr>
      <a:lvl8pPr marL="10378660" indent="-691909" algn="l" defTabSz="1383819" rtl="0" eaLnBrk="1" latinLnBrk="0" hangingPunct="1">
        <a:spcBef>
          <a:spcPct val="20000"/>
        </a:spcBef>
        <a:buFont typeface="Arial"/>
        <a:buChar char="•"/>
        <a:defRPr sz="6100" kern="1200">
          <a:solidFill>
            <a:schemeClr val="tx1"/>
          </a:solidFill>
          <a:latin typeface="+mn-lt"/>
          <a:ea typeface="+mn-ea"/>
          <a:cs typeface="+mn-cs"/>
        </a:defRPr>
      </a:lvl8pPr>
      <a:lvl9pPr marL="11762482" indent="-691909" algn="l" defTabSz="1383819" rtl="0" eaLnBrk="1" latinLnBrk="0" hangingPunct="1">
        <a:spcBef>
          <a:spcPct val="20000"/>
        </a:spcBef>
        <a:buFont typeface="Arial"/>
        <a:buChar char="•"/>
        <a:defRPr sz="6100" kern="1200">
          <a:solidFill>
            <a:schemeClr val="tx1"/>
          </a:solidFill>
          <a:latin typeface="+mn-lt"/>
          <a:ea typeface="+mn-ea"/>
          <a:cs typeface="+mn-cs"/>
        </a:defRPr>
      </a:lvl9pPr>
    </p:bodyStyle>
    <p:other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67806" y="6047898"/>
            <a:ext cx="13219910" cy="1293417"/>
          </a:xfrm>
          <a:prstGeom prst="rect">
            <a:avLst/>
          </a:prstGeom>
        </p:spPr>
        <p:txBody>
          <a:bodyPr vert="horz" lIns="0" tIns="0" rIns="0" bIns="0" rtlCol="0" anchor="t" anchorCtr="0">
            <a:noAutofit/>
          </a:bodyPr>
          <a:lstStyle>
            <a:lvl1pPr algn="l" defTabSz="1384630" rtl="0" eaLnBrk="1" latinLnBrk="0" hangingPunct="1">
              <a:lnSpc>
                <a:spcPct val="100000"/>
              </a:lnSpc>
              <a:spcBef>
                <a:spcPct val="0"/>
              </a:spcBef>
              <a:buNone/>
              <a:defRPr sz="8000" kern="1200" baseline="0">
                <a:solidFill>
                  <a:schemeClr val="tx1"/>
                </a:solidFill>
                <a:latin typeface="Arial Black"/>
                <a:ea typeface="+mj-ea"/>
                <a:cs typeface="+mj-cs"/>
              </a:defRPr>
            </a:lvl1pPr>
          </a:lstStyle>
          <a:p>
            <a:pPr defTabSz="913865">
              <a:spcBef>
                <a:spcPts val="1799"/>
              </a:spcBef>
              <a:spcAft>
                <a:spcPts val="1199"/>
              </a:spcAft>
              <a:defRPr/>
            </a:pPr>
            <a:r>
              <a:rPr lang="en-US" sz="2800" b="1" dirty="0">
                <a:solidFill>
                  <a:schemeClr val="bg1">
                    <a:lumMod val="50000"/>
                  </a:schemeClr>
                </a:solidFill>
                <a:latin typeface="Arial"/>
                <a:cs typeface="Arial"/>
              </a:rPr>
              <a:t>Technology Taxonomy Area (TX): </a:t>
            </a:r>
            <a:r>
              <a:rPr lang="en-US" sz="2400" b="1" dirty="0">
                <a:solidFill>
                  <a:schemeClr val="bg1">
                    <a:lumMod val="50000"/>
                  </a:schemeClr>
                </a:solidFill>
                <a:latin typeface="Arial"/>
                <a:cs typeface="Arial"/>
              </a:rPr>
              <a:t>11.2.4.5 - Software Infrastructure for Sensor Webs; 11.4.6 Cyber Infrastructure</a:t>
            </a:r>
            <a:endParaRPr lang="en-US" sz="2700" b="1" dirty="0">
              <a:solidFill>
                <a:schemeClr val="bg1">
                  <a:lumMod val="50000"/>
                </a:schemeClr>
              </a:solidFill>
              <a:latin typeface="Arial"/>
              <a:cs typeface="Arial"/>
            </a:endParaRPr>
          </a:p>
        </p:txBody>
      </p:sp>
      <p:sp>
        <p:nvSpPr>
          <p:cNvPr id="5" name="Footer Placeholder 4"/>
          <p:cNvSpPr>
            <a:spLocks noGrp="1"/>
          </p:cNvSpPr>
          <p:nvPr>
            <p:ph type="ftr" sz="quarter" idx="4294967295"/>
          </p:nvPr>
        </p:nvSpPr>
        <p:spPr>
          <a:xfrm>
            <a:off x="1051560" y="26463827"/>
            <a:ext cx="18844030" cy="888656"/>
          </a:xfrm>
          <a:prstGeom prst="rect">
            <a:avLst/>
          </a:prstGeom>
        </p:spPr>
        <p:txBody>
          <a:bodyPr vert="horz" lIns="0" tIns="0" rIns="0" bIns="0" rtlCol="0" anchor="t" anchorCtr="0"/>
          <a:lstStyle>
            <a:lvl1pPr algn="l">
              <a:defRPr sz="2700" b="0" i="1" kern="1200">
                <a:solidFill>
                  <a:schemeClr val="bg1">
                    <a:lumMod val="50000"/>
                  </a:schemeClr>
                </a:solidFill>
                <a:latin typeface="Arial"/>
              </a:defRPr>
            </a:lvl1pPr>
          </a:lstStyle>
          <a:p>
            <a:endParaRPr lang="en-US" dirty="0">
              <a:solidFill>
                <a:srgbClr val="00B0F0"/>
              </a:solidFill>
            </a:endParaRPr>
          </a:p>
          <a:p>
            <a:r>
              <a:rPr lang="en-US" dirty="0">
                <a:solidFill>
                  <a:srgbClr val="00B0F0"/>
                </a:solidFill>
              </a:rPr>
              <a:t>2020 JSC Technology Showcase</a:t>
            </a:r>
            <a:r>
              <a:rPr lang="en-US" dirty="0">
                <a:solidFill>
                  <a:srgbClr val="002060"/>
                </a:solidFill>
              </a:rPr>
              <a:t>							 </a:t>
            </a:r>
            <a:r>
              <a:rPr lang="en-US" dirty="0">
                <a:solidFill>
                  <a:srgbClr val="00B0F0"/>
                </a:solidFill>
              </a:rPr>
              <a:t>MSC#</a:t>
            </a:r>
            <a:r>
              <a:rPr lang="en-US" dirty="0">
                <a:solidFill>
                  <a:srgbClr val="002060"/>
                </a:solidFill>
              </a:rPr>
              <a:t> _________________</a:t>
            </a:r>
          </a:p>
        </p:txBody>
      </p:sp>
      <p:sp>
        <p:nvSpPr>
          <p:cNvPr id="145" name="TextBox 144"/>
          <p:cNvSpPr txBox="1"/>
          <p:nvPr/>
        </p:nvSpPr>
        <p:spPr>
          <a:xfrm>
            <a:off x="10999969" y="19538907"/>
            <a:ext cx="9284272" cy="7263474"/>
          </a:xfrm>
          <a:prstGeom prst="rect">
            <a:avLst/>
          </a:prstGeom>
          <a:noFill/>
        </p:spPr>
        <p:txBody>
          <a:bodyPr wrap="square" lIns="91385" tIns="45694" rIns="91385" bIns="45694" rtlCol="0">
            <a:spAutoFit/>
          </a:bodyPr>
          <a:lstStyle/>
          <a:p>
            <a:pPr marL="477558" indent="-477558">
              <a:spcBef>
                <a:spcPts val="1199"/>
              </a:spcBef>
              <a:spcAft>
                <a:spcPts val="599"/>
              </a:spcAft>
            </a:pPr>
            <a:r>
              <a:rPr lang="en-US" sz="3200" cap="all" dirty="0">
                <a:solidFill>
                  <a:srgbClr val="00B0F0"/>
                </a:solidFill>
                <a:latin typeface="Arial Black" pitchFamily="34" charset="0"/>
                <a:cs typeface="Times New Roman" pitchFamily="18" charset="0"/>
              </a:rPr>
              <a:t>PARTNERSHIPS / collaborations</a:t>
            </a:r>
          </a:p>
          <a:p>
            <a:pPr>
              <a:spcBef>
                <a:spcPts val="1199"/>
              </a:spcBef>
              <a:spcAft>
                <a:spcPts val="1199"/>
              </a:spcAft>
            </a:pPr>
            <a:r>
              <a:rPr lang="en-US" sz="2200" dirty="0">
                <a:latin typeface="Arial" panose="020B0604020202020204" pitchFamily="34" charset="0"/>
                <a:cs typeface="Arial" panose="020B0604020202020204" pitchFamily="34" charset="0"/>
              </a:rPr>
              <a:t>This work has been proceeding with support from the following divisions and directorates: NE, SA/SK, OZ, OI, EA/ER EC, CK, AD, and XT/XA.  These JSC partners are providing data source sharing and user data insights. IFDA capitalized upon previous collaboration between the ER Concept Exploration Lab, the Hobby Center for Public Affairs, the University of Houston, the State of Texas DFPS, and </a:t>
            </a:r>
            <a:r>
              <a:rPr lang="en-US" sz="2200" dirty="0" err="1">
                <a:latin typeface="Arial" panose="020B0604020202020204" pitchFamily="34" charset="0"/>
                <a:cs typeface="Arial" panose="020B0604020202020204" pitchFamily="34" charset="0"/>
              </a:rPr>
              <a:t>Katoen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Natie</a:t>
            </a:r>
            <a:r>
              <a:rPr lang="en-US" sz="2200" dirty="0">
                <a:latin typeface="Arial" panose="020B0604020202020204" pitchFamily="34" charset="0"/>
                <a:cs typeface="Arial" panose="020B0604020202020204" pitchFamily="34" charset="0"/>
              </a:rPr>
              <a:t> Gulf Coast. The toolkits, libraries, and algorithms of past collaboration technologies were modified to create the IFDA toolset.</a:t>
            </a:r>
          </a:p>
          <a:p>
            <a:pPr marL="477558" indent="-477558">
              <a:spcBef>
                <a:spcPts val="1199"/>
              </a:spcBef>
              <a:spcAft>
                <a:spcPts val="599"/>
              </a:spcAft>
            </a:pPr>
            <a:r>
              <a:rPr lang="en-US" sz="3200" cap="all" dirty="0">
                <a:solidFill>
                  <a:srgbClr val="00B0F0"/>
                </a:solidFill>
                <a:latin typeface="Arial Black" pitchFamily="34" charset="0"/>
                <a:cs typeface="Times New Roman" pitchFamily="18" charset="0"/>
              </a:rPr>
              <a:t>Future Work</a:t>
            </a:r>
          </a:p>
          <a:p>
            <a:pPr>
              <a:spcBef>
                <a:spcPts val="1199"/>
              </a:spcBef>
              <a:spcAft>
                <a:spcPts val="1199"/>
              </a:spcAft>
            </a:pPr>
            <a:r>
              <a:rPr lang="en-US" sz="2200" dirty="0">
                <a:latin typeface="Arial" pitchFamily="34" charset="0"/>
                <a:cs typeface="Arial" pitchFamily="34" charset="0"/>
              </a:rPr>
              <a:t>The second year of this project has focused exclusively on creating information fusion tools to perform advanced data mining and analytics. These tools take the disparate data supplied in the first year and analyze  the data, providing actionable information to user. Given the data is made accessible, IFDA will easily identify and significantly minimize risk gaps between NASA programs, commercial providers, and new NASA programs such as Gateway, lunar exploration, operations, as well as future Mars programs</a:t>
            </a:r>
          </a:p>
        </p:txBody>
      </p:sp>
      <p:sp>
        <p:nvSpPr>
          <p:cNvPr id="143" name="Title 1"/>
          <p:cNvSpPr txBox="1">
            <a:spLocks/>
          </p:cNvSpPr>
          <p:nvPr/>
        </p:nvSpPr>
        <p:spPr>
          <a:xfrm>
            <a:off x="4687742" y="5513134"/>
            <a:ext cx="11155680" cy="560422"/>
          </a:xfrm>
          <a:prstGeom prst="rect">
            <a:avLst/>
          </a:prstGeom>
        </p:spPr>
        <p:txBody>
          <a:bodyPr vert="horz" lIns="0" tIns="0" rIns="0" bIns="0" rtlCol="0" anchor="t" anchorCtr="0">
            <a:noAutofit/>
          </a:bodyPr>
          <a:lstStyle>
            <a:lvl1pPr algn="l" defTabSz="1384630" rtl="0" eaLnBrk="1" latinLnBrk="0" hangingPunct="1">
              <a:lnSpc>
                <a:spcPct val="100000"/>
              </a:lnSpc>
              <a:spcBef>
                <a:spcPct val="0"/>
              </a:spcBef>
              <a:buNone/>
              <a:defRPr sz="8000" kern="1200" baseline="0">
                <a:solidFill>
                  <a:schemeClr val="tx1"/>
                </a:solidFill>
                <a:latin typeface="Arial Black"/>
                <a:ea typeface="+mj-ea"/>
                <a:cs typeface="+mj-cs"/>
              </a:defRPr>
            </a:lvl1pPr>
          </a:lstStyle>
          <a:p>
            <a:pPr defTabSz="913865">
              <a:spcBef>
                <a:spcPts val="1799"/>
              </a:spcBef>
              <a:spcAft>
                <a:spcPts val="1199"/>
              </a:spcAft>
              <a:defRPr/>
            </a:pPr>
            <a:r>
              <a:rPr lang="en-US" sz="2800" b="1" dirty="0">
                <a:latin typeface="Arial" pitchFamily="34" charset="0"/>
                <a:cs typeface="Arial" pitchFamily="34" charset="0"/>
              </a:rPr>
              <a:t>John Euker / john.euker@nasa.gov, Tom Duncavage, Terry Mayes</a:t>
            </a:r>
            <a:br>
              <a:rPr lang="en-US" sz="2700" b="1" dirty="0">
                <a:solidFill>
                  <a:schemeClr val="accent2">
                    <a:lumMod val="75000"/>
                  </a:schemeClr>
                </a:solidFill>
                <a:latin typeface="Arial" pitchFamily="34" charset="0"/>
                <a:cs typeface="Arial" pitchFamily="34" charset="0"/>
              </a:rPr>
            </a:br>
            <a:endParaRPr lang="en-US" sz="2700" dirty="0">
              <a:solidFill>
                <a:schemeClr val="accent2">
                  <a:lumMod val="75000"/>
                </a:schemeClr>
              </a:solidFill>
            </a:endParaRPr>
          </a:p>
        </p:txBody>
      </p:sp>
      <p:sp>
        <p:nvSpPr>
          <p:cNvPr id="12" name="Rectangle 11"/>
          <p:cNvSpPr/>
          <p:nvPr/>
        </p:nvSpPr>
        <p:spPr>
          <a:xfrm>
            <a:off x="16355001" y="26634032"/>
            <a:ext cx="3318666" cy="518091"/>
          </a:xfrm>
          <a:prstGeom prst="rect">
            <a:avLst/>
          </a:prstGeom>
        </p:spPr>
        <p:txBody>
          <a:bodyPr wrap="square">
            <a:spAutoFit/>
          </a:bodyPr>
          <a:lstStyle/>
          <a:p>
            <a:pPr>
              <a:lnSpc>
                <a:spcPct val="107000"/>
              </a:lnSpc>
              <a:spcAft>
                <a:spcPts val="800"/>
              </a:spcAft>
            </a:pPr>
            <a:r>
              <a:rPr lang="en-US" sz="2800" b="1"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26883-1</a:t>
            </a:r>
            <a:endParaRPr lang="en-US" sz="32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9" name="Oval 8"/>
          <p:cNvSpPr/>
          <p:nvPr/>
        </p:nvSpPr>
        <p:spPr>
          <a:xfrm>
            <a:off x="18500058" y="165418"/>
            <a:ext cx="83217" cy="82232"/>
          </a:xfrm>
          <a:prstGeom prst="ellipse">
            <a:avLst/>
          </a:prstGeom>
          <a:solidFill>
            <a:srgbClr val="8D2015"/>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itle 1"/>
          <p:cNvSpPr>
            <a:spLocks noGrp="1"/>
          </p:cNvSpPr>
          <p:nvPr>
            <p:ph type="ctrTitle"/>
          </p:nvPr>
        </p:nvSpPr>
        <p:spPr>
          <a:xfrm>
            <a:off x="563255" y="4356873"/>
            <a:ext cx="19900141" cy="1030948"/>
          </a:xfrm>
        </p:spPr>
        <p:txBody>
          <a:bodyPr/>
          <a:lstStyle/>
          <a:p>
            <a:pPr algn="ctr" defTabSz="913865">
              <a:lnSpc>
                <a:spcPts val="8395"/>
              </a:lnSpc>
              <a:spcBef>
                <a:spcPts val="1799"/>
              </a:spcBef>
              <a:spcAft>
                <a:spcPts val="1199"/>
              </a:spcAft>
              <a:defRPr/>
            </a:pPr>
            <a:r>
              <a:rPr lang="en-US" sz="6500" b="1" dirty="0">
                <a:solidFill>
                  <a:srgbClr val="00B0F0"/>
                </a:solidFill>
                <a:latin typeface="Arial Narrow" pitchFamily="34" charset="0"/>
              </a:rPr>
              <a:t>Information Fusion &amp; Analytics for Human Lunar Exploration</a:t>
            </a:r>
            <a:endParaRPr lang="en-US" sz="6500" dirty="0">
              <a:solidFill>
                <a:srgbClr val="00B0F0"/>
              </a:solidFill>
            </a:endParaRPr>
          </a:p>
        </p:txBody>
      </p:sp>
      <p:sp>
        <p:nvSpPr>
          <p:cNvPr id="39" name="Title 1"/>
          <p:cNvSpPr txBox="1">
            <a:spLocks/>
          </p:cNvSpPr>
          <p:nvPr/>
        </p:nvSpPr>
        <p:spPr>
          <a:xfrm>
            <a:off x="16649700" y="6130394"/>
            <a:ext cx="3813696" cy="728029"/>
          </a:xfrm>
          <a:prstGeom prst="rect">
            <a:avLst/>
          </a:prstGeom>
        </p:spPr>
        <p:txBody>
          <a:bodyPr vert="horz" lIns="0" tIns="0" rIns="0" bIns="0" rtlCol="0" anchor="t" anchorCtr="0">
            <a:noAutofit/>
          </a:bodyPr>
          <a:lstStyle>
            <a:lvl1pPr algn="l" defTabSz="1384630" rtl="0" eaLnBrk="1" latinLnBrk="0" hangingPunct="1">
              <a:lnSpc>
                <a:spcPct val="100000"/>
              </a:lnSpc>
              <a:spcBef>
                <a:spcPct val="0"/>
              </a:spcBef>
              <a:buNone/>
              <a:defRPr sz="8000" kern="1200" baseline="0">
                <a:solidFill>
                  <a:schemeClr val="tx1"/>
                </a:solidFill>
                <a:latin typeface="Arial Black"/>
                <a:ea typeface="+mj-ea"/>
                <a:cs typeface="+mj-cs"/>
              </a:defRPr>
            </a:lvl1pPr>
          </a:lstStyle>
          <a:p>
            <a:pPr defTabSz="913865">
              <a:spcBef>
                <a:spcPts val="1799"/>
              </a:spcBef>
              <a:spcAft>
                <a:spcPts val="1199"/>
              </a:spcAft>
              <a:defRPr/>
            </a:pPr>
            <a:r>
              <a:rPr lang="en-US" sz="2400" b="1" dirty="0">
                <a:solidFill>
                  <a:schemeClr val="bg1">
                    <a:lumMod val="50000"/>
                  </a:schemeClr>
                </a:solidFill>
                <a:latin typeface="Arial"/>
                <a:cs typeface="Arial"/>
              </a:rPr>
              <a:t> </a:t>
            </a:r>
            <a:r>
              <a:rPr lang="en-US" sz="2800" b="1" dirty="0">
                <a:solidFill>
                  <a:schemeClr val="bg1">
                    <a:lumMod val="50000"/>
                  </a:schemeClr>
                </a:solidFill>
                <a:latin typeface="Arial"/>
                <a:cs typeface="Arial"/>
              </a:rPr>
              <a:t>TRL: </a:t>
            </a:r>
            <a:r>
              <a:rPr lang="en-US" sz="2400" b="1" dirty="0">
                <a:solidFill>
                  <a:schemeClr val="bg1">
                    <a:lumMod val="50000"/>
                  </a:schemeClr>
                </a:solidFill>
                <a:latin typeface="Arial"/>
                <a:cs typeface="Arial"/>
              </a:rPr>
              <a:t>start 2 / current 4</a:t>
            </a:r>
            <a:endParaRPr lang="en-US" sz="2700" b="1" dirty="0">
              <a:solidFill>
                <a:schemeClr val="bg1">
                  <a:lumMod val="50000"/>
                </a:schemeClr>
              </a:solidFill>
              <a:latin typeface="Arial"/>
              <a:cs typeface="Arial"/>
            </a:endParaRPr>
          </a:p>
        </p:txBody>
      </p:sp>
      <p:cxnSp>
        <p:nvCxnSpPr>
          <p:cNvPr id="43" name="Straight Connector 42"/>
          <p:cNvCxnSpPr/>
          <p:nvPr/>
        </p:nvCxnSpPr>
        <p:spPr>
          <a:xfrm>
            <a:off x="10278048" y="7316889"/>
            <a:ext cx="5541" cy="18301574"/>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141141" y="7018430"/>
            <a:ext cx="10142447" cy="19774644"/>
          </a:xfrm>
          <a:prstGeom prst="rect">
            <a:avLst/>
          </a:prstGeom>
          <a:noFill/>
        </p:spPr>
        <p:txBody>
          <a:bodyPr wrap="square" rtlCol="0">
            <a:spAutoFit/>
          </a:bodyPr>
          <a:lstStyle/>
          <a:p>
            <a:pPr marL="228467" indent="-228467">
              <a:spcAft>
                <a:spcPts val="599"/>
              </a:spcAft>
            </a:pPr>
            <a:r>
              <a:rPr lang="en-US" sz="3200" cap="all" dirty="0">
                <a:solidFill>
                  <a:srgbClr val="00B0F0"/>
                </a:solidFill>
                <a:latin typeface="Arial Black" pitchFamily="34" charset="0"/>
                <a:cs typeface="Times New Roman" pitchFamily="18" charset="0"/>
              </a:rPr>
              <a:t>FY20 IRAD PROJECT Overview </a:t>
            </a:r>
          </a:p>
          <a:p>
            <a:pPr marL="228467" indent="-228467">
              <a:spcAft>
                <a:spcPts val="599"/>
              </a:spcAft>
            </a:pPr>
            <a:endParaRPr lang="en-US" sz="900" cap="all" dirty="0">
              <a:solidFill>
                <a:srgbClr val="00B0F0"/>
              </a:solidFill>
              <a:latin typeface="Arial Black" pitchFamily="34" charset="0"/>
              <a:cs typeface="Times New Roman" pitchFamily="18" charset="0"/>
            </a:endParaRPr>
          </a:p>
          <a:p>
            <a:r>
              <a:rPr lang="en-US" sz="2200" dirty="0">
                <a:latin typeface="Arial" pitchFamily="34" charset="0"/>
                <a:cs typeface="Arial" pitchFamily="34" charset="0"/>
              </a:rPr>
              <a:t>The Information Fusion &amp; Data  Analytics (IFDA) project commenced in FY20. The objective is the fusion and rapid accessibility of large quantities of disparate sourced human spaceflight data.  IFDA leverages the JSC ER7 modeling, simulation, and data fusion capabilities to collect, warehouse, and augment human exploration, data integration and analysis techniques.  IFDA is a platform tailored for NA (S&amp;MA) to develop highly advanced operational data integration and analysis techniques.  The IFDA project’s integrated data will be utilized in two validation scenarios and provide the concept for development of a full-scale data analysis suite and storage solution useful to all JSC organizations engaged in real time operations and safety tasks.  IFDA will be useful as a pathfinder for the Digital Transformation Program.</a:t>
            </a:r>
          </a:p>
          <a:p>
            <a:endParaRPr lang="en-US" sz="2200" cap="all" dirty="0">
              <a:solidFill>
                <a:schemeClr val="tx1">
                  <a:lumMod val="65000"/>
                  <a:lumOff val="35000"/>
                </a:schemeClr>
              </a:solidFill>
              <a:latin typeface="Arial" panose="020B0604020202020204" pitchFamily="34" charset="0"/>
              <a:cs typeface="Arial" panose="020B0604020202020204" pitchFamily="34" charset="0"/>
            </a:endParaRPr>
          </a:p>
          <a:p>
            <a:r>
              <a:rPr lang="en-US" sz="3200" cap="all" dirty="0">
                <a:solidFill>
                  <a:srgbClr val="00B0F0"/>
                </a:solidFill>
                <a:latin typeface="Arial Black" pitchFamily="34" charset="0"/>
                <a:cs typeface="Times New Roman" pitchFamily="18" charset="0"/>
              </a:rPr>
              <a:t>INNOVATION</a:t>
            </a:r>
          </a:p>
          <a:p>
            <a:endParaRPr lang="en-US" sz="900" cap="all" dirty="0">
              <a:solidFill>
                <a:srgbClr val="00B0F0"/>
              </a:solidFill>
              <a:latin typeface="Arial Black" pitchFamily="34" charset="0"/>
              <a:cs typeface="Times New Roman" pitchFamily="18" charset="0"/>
            </a:endParaRPr>
          </a:p>
          <a:p>
            <a:r>
              <a:rPr lang="en-US" sz="2200" dirty="0">
                <a:latin typeface="Arial" pitchFamily="34" charset="0"/>
                <a:cs typeface="Arial" pitchFamily="34" charset="0"/>
              </a:rPr>
              <a:t>The NASA Human Spaceflight data and informatics isolation problem exists due to technology and cultural barriers that have not been addressed historically.   Lack of data analysis causes cost overruns, technical missteps, and program terminations. The solution is data fusion and subsequent data analysis. This data integration and utilization will take on more complexity with Gateway as NASA assets are spread over immense areas and with TBD connectivity. This project will address the gap by demonstrating how to:  A. Import disparate source data sets to include very large (big data genre) sets and multiples into a single interactive and easily accessible visualization environment.  B. Fuse such data without content interpolation or other core modification.  C. Generate visualizations that are data-interactive for test and evaluation. D. Generate final product data-driven visualizations for program knowledge base, public transport, and knowledge archive.</a:t>
            </a:r>
          </a:p>
          <a:p>
            <a:endParaRPr lang="en-US" sz="1400" cap="all" dirty="0">
              <a:solidFill>
                <a:srgbClr val="00B0F0"/>
              </a:solidFill>
              <a:latin typeface="Arial Black" panose="020B0A04020102020204" pitchFamily="34" charset="0"/>
              <a:cs typeface="Times New Roman" pitchFamily="18" charset="0"/>
            </a:endParaRPr>
          </a:p>
          <a:p>
            <a:pPr marL="477558" indent="-477558">
              <a:spcBef>
                <a:spcPts val="1199"/>
              </a:spcBef>
              <a:spcAft>
                <a:spcPts val="599"/>
              </a:spcAft>
            </a:pPr>
            <a:r>
              <a:rPr lang="en-US" sz="3200" cap="all" dirty="0">
                <a:solidFill>
                  <a:srgbClr val="00B0F0"/>
                </a:solidFill>
                <a:latin typeface="Arial Black" panose="020B0A04020102020204" pitchFamily="34" charset="0"/>
                <a:cs typeface="Times New Roman" pitchFamily="18" charset="0"/>
              </a:rPr>
              <a:t>Outcome (FY20 Products)</a:t>
            </a:r>
            <a:endParaRPr lang="en-US" sz="2200" dirty="0">
              <a:latin typeface="Arial" panose="020B0604020202020204" pitchFamily="34" charset="0"/>
              <a:cs typeface="Arial" pitchFamily="34" charset="0"/>
            </a:endParaRPr>
          </a:p>
          <a:p>
            <a:pPr marL="477558" indent="-477558">
              <a:spcAft>
                <a:spcPts val="1199"/>
              </a:spcAft>
              <a:buFont typeface="+mj-lt"/>
              <a:buAutoNum type="arabicPeriod"/>
            </a:pPr>
            <a:r>
              <a:rPr lang="en-US" sz="2200" dirty="0">
                <a:latin typeface="Arial" panose="020B0604020202020204" pitchFamily="34" charset="0"/>
                <a:cs typeface="Arial" pitchFamily="34" charset="0"/>
              </a:rPr>
              <a:t>Delivered prototypical hardware &amp; software system with the following features:</a:t>
            </a:r>
          </a:p>
          <a:p>
            <a:pPr marL="1861377" lvl="1" indent="-477558">
              <a:buFont typeface="Arial" panose="020B0604020202020204" pitchFamily="34" charset="0"/>
              <a:buChar char="•"/>
            </a:pPr>
            <a:r>
              <a:rPr lang="en-US" sz="2200" dirty="0">
                <a:latin typeface="Arial" panose="020B0604020202020204" pitchFamily="34" charset="0"/>
                <a:cs typeface="Arial" pitchFamily="34" charset="0"/>
              </a:rPr>
              <a:t>Mini-ITX embedded system motherboard </a:t>
            </a:r>
          </a:p>
          <a:p>
            <a:pPr marL="1861377" lvl="1" indent="-477558">
              <a:buFont typeface="Arial" panose="020B0604020202020204" pitchFamily="34" charset="0"/>
              <a:buChar char="•"/>
            </a:pPr>
            <a:r>
              <a:rPr lang="en-US" sz="2200" dirty="0">
                <a:latin typeface="Arial" panose="020B0604020202020204" pitchFamily="34" charset="0"/>
                <a:cs typeface="Arial" pitchFamily="34" charset="0"/>
              </a:rPr>
              <a:t>5 SATA controllers w/SSD</a:t>
            </a:r>
          </a:p>
          <a:p>
            <a:pPr marL="1861377" lvl="1" indent="-477558">
              <a:buFont typeface="Arial" panose="020B0604020202020204" pitchFamily="34" charset="0"/>
              <a:buChar char="•"/>
            </a:pPr>
            <a:r>
              <a:rPr lang="en-US" sz="2200" dirty="0">
                <a:latin typeface="Arial" panose="020B0604020202020204" pitchFamily="34" charset="0"/>
                <a:cs typeface="Arial" pitchFamily="34" charset="0"/>
              </a:rPr>
              <a:t>Ultra low power (35 Watt) core i7 processor with 8 GB memory</a:t>
            </a:r>
          </a:p>
          <a:p>
            <a:pPr marL="1861377" lvl="1" indent="-477558">
              <a:buFont typeface="Arial" panose="020B0604020202020204" pitchFamily="34" charset="0"/>
              <a:buChar char="•"/>
            </a:pPr>
            <a:r>
              <a:rPr lang="en-US" sz="2200" dirty="0">
                <a:latin typeface="Arial" panose="020B0604020202020204" pitchFamily="34" charset="0"/>
                <a:cs typeface="Arial" pitchFamily="34" charset="0"/>
              </a:rPr>
              <a:t>12 TB (expandable) of hard drive space in a case 7.5” x 7.75” x 10”</a:t>
            </a:r>
          </a:p>
          <a:p>
            <a:pPr marL="1861377" lvl="1" indent="-477558">
              <a:buFont typeface="+mj-lt"/>
              <a:buAutoNum type="arabicPeriod"/>
            </a:pPr>
            <a:endParaRPr lang="en-US" sz="1200" dirty="0"/>
          </a:p>
          <a:p>
            <a:pPr marL="457200" indent="-457200">
              <a:buFont typeface="+mj-lt"/>
              <a:buAutoNum type="arabicPeriod"/>
            </a:pPr>
            <a:r>
              <a:rPr lang="en-US" sz="2200" dirty="0">
                <a:latin typeface="Arial" panose="020B0604020202020204" pitchFamily="34" charset="0"/>
                <a:cs typeface="Arial" pitchFamily="34" charset="0"/>
              </a:rPr>
              <a:t>Data collected includes ISS telemetry 1998-2005, ISS acoustic data, Safety Console Notes, MCC anomalies, Operations Tag-up  minutes, </a:t>
            </a:r>
            <a:r>
              <a:rPr lang="en-US" sz="2200" dirty="0" err="1">
                <a:latin typeface="Arial" panose="020B0604020202020204" pitchFamily="34" charset="0"/>
                <a:cs typeface="Arial" pitchFamily="34" charset="0"/>
              </a:rPr>
              <a:t>CHiTS</a:t>
            </a:r>
            <a:r>
              <a:rPr lang="en-US" sz="2200" dirty="0">
                <a:latin typeface="Arial" panose="020B0604020202020204" pitchFamily="34" charset="0"/>
                <a:cs typeface="Arial" pitchFamily="34" charset="0"/>
              </a:rPr>
              <a:t>, and ISS hazard reports.</a:t>
            </a:r>
          </a:p>
          <a:p>
            <a:pPr marL="457200" indent="-457200">
              <a:buFont typeface="+mj-lt"/>
              <a:buAutoNum type="arabicPeriod"/>
            </a:pPr>
            <a:endParaRPr lang="en-US" sz="800" dirty="0">
              <a:latin typeface="Arial" panose="020B0604020202020204" pitchFamily="34" charset="0"/>
              <a:cs typeface="Arial" pitchFamily="34" charset="0"/>
            </a:endParaRPr>
          </a:p>
          <a:p>
            <a:pPr marL="457200" indent="-457200">
              <a:buFont typeface="+mj-lt"/>
              <a:buAutoNum type="arabicPeriod"/>
            </a:pPr>
            <a:r>
              <a:rPr lang="en-US" sz="2200" dirty="0">
                <a:latin typeface="Arial" panose="020B0604020202020204" pitchFamily="34" charset="0"/>
                <a:cs typeface="Arial" pitchFamily="34" charset="0"/>
              </a:rPr>
              <a:t>Histogram analysis of common phrases, Microsoft Outlook parser, Microsoft Excel parser, and full English language thesaurus.</a:t>
            </a:r>
          </a:p>
          <a:p>
            <a:pPr marL="457200" indent="-457200">
              <a:buFont typeface="+mj-lt"/>
              <a:buAutoNum type="arabicPeriod"/>
            </a:pPr>
            <a:endParaRPr lang="en-US" sz="1800" dirty="0">
              <a:latin typeface="Arial" panose="020B0604020202020204" pitchFamily="34" charset="0"/>
              <a:cs typeface="Arial" pitchFamily="34" charset="0"/>
            </a:endParaRPr>
          </a:p>
          <a:p>
            <a:pPr>
              <a:spcAft>
                <a:spcPts val="1199"/>
              </a:spcAft>
            </a:pPr>
            <a:endParaRPr lang="en-US" sz="900" cap="all" dirty="0">
              <a:solidFill>
                <a:srgbClr val="00B0F0"/>
              </a:solidFill>
              <a:latin typeface="Arial Black" pitchFamily="34" charset="0"/>
              <a:cs typeface="Times New Roman" pitchFamily="18" charset="0"/>
            </a:endParaRPr>
          </a:p>
          <a:p>
            <a:pPr>
              <a:spcAft>
                <a:spcPts val="1199"/>
              </a:spcAft>
            </a:pPr>
            <a:r>
              <a:rPr lang="en-US" sz="3200" cap="all" dirty="0">
                <a:solidFill>
                  <a:srgbClr val="00B0F0"/>
                </a:solidFill>
                <a:latin typeface="Arial Black" pitchFamily="34" charset="0"/>
                <a:cs typeface="Times New Roman" pitchFamily="18" charset="0"/>
              </a:rPr>
              <a:t>Infusion Space / Earth</a:t>
            </a:r>
          </a:p>
          <a:p>
            <a:pPr>
              <a:spcAft>
                <a:spcPts val="1199"/>
              </a:spcAft>
            </a:pPr>
            <a:r>
              <a:rPr lang="en-US" sz="2200" dirty="0">
                <a:latin typeface="Arial" panose="020B0604020202020204" pitchFamily="34" charset="0"/>
                <a:cs typeface="Arial" panose="020B0604020202020204" pitchFamily="34" charset="0"/>
              </a:rPr>
              <a:t>IFDA’s tooling and analytics visualization environment allows astronauts, flight controllers, engineers, and managers to observe a detailed and integrated visual composite of relevant data sets </a:t>
            </a:r>
            <a:r>
              <a:rPr lang="en-US" sz="2200" i="1" dirty="0">
                <a:latin typeface="Arial" panose="020B0604020202020204" pitchFamily="34" charset="0"/>
                <a:cs typeface="Arial" panose="020B0604020202020204" pitchFamily="34" charset="0"/>
              </a:rPr>
              <a:t>simultaneously, </a:t>
            </a:r>
            <a:r>
              <a:rPr lang="en-US" sz="2200" dirty="0">
                <a:latin typeface="Arial" panose="020B0604020202020204" pitchFamily="34" charset="0"/>
                <a:cs typeface="Arial" panose="020B0604020202020204" pitchFamily="34" charset="0"/>
              </a:rPr>
              <a:t>thereby detecting trends and latent safety risks that might otherwise be overlooked when data sets are individually analyzed using traditional methods and computational environments.  </a:t>
            </a:r>
          </a:p>
          <a:p>
            <a:pPr>
              <a:spcAft>
                <a:spcPts val="1199"/>
              </a:spcAft>
            </a:pPr>
            <a:r>
              <a:rPr lang="en-US" sz="2200" dirty="0">
                <a:latin typeface="Arial" panose="020B0604020202020204" pitchFamily="34" charset="0"/>
                <a:cs typeface="Arial" panose="020B0604020202020204" pitchFamily="34" charset="0"/>
              </a:rPr>
              <a:t>As an example, IFDA’s </a:t>
            </a:r>
            <a:r>
              <a:rPr lang="en-US" sz="2200" b="1" dirty="0" err="1">
                <a:latin typeface="Arial" panose="020B0604020202020204" pitchFamily="34" charset="0"/>
                <a:cs typeface="Arial" panose="020B0604020202020204" pitchFamily="34" charset="0"/>
              </a:rPr>
              <a:t>SafetyView</a:t>
            </a:r>
            <a:r>
              <a:rPr lang="en-US" sz="2200" b="1" i="1"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application is a dynamic histogram tool that displays historical trends of incidents, warnings, and lessons learned in an interactive calendar formatted visual presentation.</a:t>
            </a:r>
          </a:p>
        </p:txBody>
      </p:sp>
      <p:pic>
        <p:nvPicPr>
          <p:cNvPr id="2" name="Picture 1"/>
          <p:cNvPicPr>
            <a:picLocks noChangeAspect="1"/>
          </p:cNvPicPr>
          <p:nvPr/>
        </p:nvPicPr>
        <p:blipFill>
          <a:blip r:embed="rId2"/>
          <a:stretch>
            <a:fillRect/>
          </a:stretch>
        </p:blipFill>
        <p:spPr>
          <a:xfrm>
            <a:off x="0" y="-72558"/>
            <a:ext cx="21031200" cy="4379036"/>
          </a:xfrm>
          <a:prstGeom prst="rect">
            <a:avLst/>
          </a:prstGeom>
        </p:spPr>
      </p:pic>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142" y="2763402"/>
            <a:ext cx="1401238" cy="1419068"/>
          </a:xfrm>
          <a:prstGeom prst="rect">
            <a:avLst/>
          </a:prstGeom>
        </p:spPr>
      </p:pic>
      <p:cxnSp>
        <p:nvCxnSpPr>
          <p:cNvPr id="26" name="Straight Connector 25"/>
          <p:cNvCxnSpPr/>
          <p:nvPr/>
        </p:nvCxnSpPr>
        <p:spPr>
          <a:xfrm>
            <a:off x="1636497" y="2955930"/>
            <a:ext cx="0" cy="1219034"/>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sp>
        <p:nvSpPr>
          <p:cNvPr id="29" name="Rectangle 28"/>
          <p:cNvSpPr/>
          <p:nvPr/>
        </p:nvSpPr>
        <p:spPr>
          <a:xfrm>
            <a:off x="1724285" y="3686613"/>
            <a:ext cx="19230715" cy="400110"/>
          </a:xfrm>
          <a:prstGeom prst="rect">
            <a:avLst/>
          </a:prstGeom>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Johnson Space Center (JSC) / White Sands Test Facility (WSTF</a:t>
            </a:r>
            <a:r>
              <a:rPr lang="en-US" sz="2000">
                <a:solidFill>
                  <a:schemeClr val="bg1"/>
                </a:solidFill>
                <a:latin typeface="Arial" panose="020B0604020202020204" pitchFamily="34" charset="0"/>
                <a:cs typeface="Arial" panose="020B0604020202020204" pitchFamily="34" charset="0"/>
              </a:rPr>
              <a:t>)                                                      </a:t>
            </a:r>
            <a:r>
              <a:rPr lang="en-US" sz="2000" dirty="0">
                <a:solidFill>
                  <a:schemeClr val="bg1"/>
                </a:solidFill>
                <a:latin typeface="Arial" panose="020B0604020202020204" pitchFamily="34" charset="0"/>
                <a:cs typeface="Arial" panose="020B0604020202020204" pitchFamily="34" charset="0"/>
              </a:rPr>
              <a:t>2020 JSC Technology Showcase</a:t>
            </a:r>
            <a:r>
              <a:rPr lang="en-US" sz="2000">
                <a:solidFill>
                  <a:schemeClr val="bg1"/>
                </a:solidFill>
                <a:latin typeface="Arial" panose="020B0604020202020204" pitchFamily="34" charset="0"/>
                <a:cs typeface="Arial" panose="020B0604020202020204" pitchFamily="34" charset="0"/>
              </a:rPr>
              <a:t>: </a:t>
            </a:r>
            <a:r>
              <a:rPr lang="en-US" sz="2000">
                <a:solidFill>
                  <a:srgbClr val="FF0000"/>
                </a:solidFill>
                <a:latin typeface="Arial" panose="020B0604020202020204" pitchFamily="34" charset="0"/>
                <a:cs typeface="Arial" panose="020B0604020202020204" pitchFamily="34" charset="0"/>
              </a:rPr>
              <a:t> </a:t>
            </a:r>
            <a:r>
              <a:rPr lang="en-US" sz="2000" i="1">
                <a:solidFill>
                  <a:schemeClr val="bg1"/>
                </a:solidFill>
                <a:latin typeface="Arial" panose="020B0604020202020204" pitchFamily="34" charset="0"/>
                <a:cs typeface="Arial" panose="020B0604020202020204" pitchFamily="34" charset="0"/>
                <a:sym typeface="Wingdings" panose="05000000000000000000" pitchFamily="2" charset="2"/>
              </a:rPr>
              <a:t> </a:t>
            </a:r>
            <a:r>
              <a:rPr lang="en-US" sz="2000" i="1" dirty="0">
                <a:solidFill>
                  <a:schemeClr val="bg1"/>
                </a:solidFill>
                <a:latin typeface="Arial" panose="020B0604020202020204" pitchFamily="34" charset="0"/>
                <a:cs typeface="Arial" panose="020B0604020202020204" pitchFamily="34" charset="0"/>
                <a:sym typeface="Wingdings" panose="05000000000000000000" pitchFamily="2" charset="2"/>
              </a:rPr>
              <a:t>FY20 CIF IRAD</a:t>
            </a:r>
            <a:endParaRPr lang="en-US" sz="2000" dirty="0">
              <a:solidFill>
                <a:schemeClr val="bg1"/>
              </a:solidFill>
              <a:latin typeface="Arial" panose="020B0604020202020204" pitchFamily="34" charset="0"/>
              <a:cs typeface="Arial" panose="020B0604020202020204" pitchFamily="34" charset="0"/>
            </a:endParaRPr>
          </a:p>
        </p:txBody>
      </p:sp>
      <p:sp>
        <p:nvSpPr>
          <p:cNvPr id="28" name="TextBox 27"/>
          <p:cNvSpPr txBox="1"/>
          <p:nvPr/>
        </p:nvSpPr>
        <p:spPr>
          <a:xfrm>
            <a:off x="1738766" y="3232682"/>
            <a:ext cx="7778974"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National Aeronautics and Space Administration</a:t>
            </a:r>
          </a:p>
        </p:txBody>
      </p:sp>
      <p:pic>
        <p:nvPicPr>
          <p:cNvPr id="3" name="Picture 2">
            <a:extLst>
              <a:ext uri="{FF2B5EF4-FFF2-40B4-BE49-F238E27FC236}">
                <a16:creationId xmlns:a16="http://schemas.microsoft.com/office/drawing/2014/main" id="{00267B71-E11D-4ED8-A2F4-D3C381264879}"/>
              </a:ext>
            </a:extLst>
          </p:cNvPr>
          <p:cNvPicPr>
            <a:picLocks noChangeAspect="1"/>
          </p:cNvPicPr>
          <p:nvPr/>
        </p:nvPicPr>
        <p:blipFill>
          <a:blip r:embed="rId4"/>
          <a:stretch>
            <a:fillRect/>
          </a:stretch>
        </p:blipFill>
        <p:spPr>
          <a:xfrm>
            <a:off x="10727027" y="7198035"/>
            <a:ext cx="6703466" cy="5961959"/>
          </a:xfrm>
          <a:prstGeom prst="rect">
            <a:avLst/>
          </a:prstGeom>
        </p:spPr>
      </p:pic>
      <p:pic>
        <p:nvPicPr>
          <p:cNvPr id="6" name="Picture 5">
            <a:extLst>
              <a:ext uri="{FF2B5EF4-FFF2-40B4-BE49-F238E27FC236}">
                <a16:creationId xmlns:a16="http://schemas.microsoft.com/office/drawing/2014/main" id="{C3A20F97-3602-4184-B3F5-02981657F861}"/>
              </a:ext>
            </a:extLst>
          </p:cNvPr>
          <p:cNvPicPr>
            <a:picLocks noChangeAspect="1"/>
          </p:cNvPicPr>
          <p:nvPr/>
        </p:nvPicPr>
        <p:blipFill>
          <a:blip r:embed="rId5"/>
          <a:stretch>
            <a:fillRect/>
          </a:stretch>
        </p:blipFill>
        <p:spPr>
          <a:xfrm>
            <a:off x="11986306" y="12611345"/>
            <a:ext cx="8297935" cy="6772579"/>
          </a:xfrm>
          <a:prstGeom prst="rect">
            <a:avLst/>
          </a:prstGeom>
        </p:spPr>
      </p:pic>
      <p:sp>
        <p:nvSpPr>
          <p:cNvPr id="7" name="TextBox 6">
            <a:extLst>
              <a:ext uri="{FF2B5EF4-FFF2-40B4-BE49-F238E27FC236}">
                <a16:creationId xmlns:a16="http://schemas.microsoft.com/office/drawing/2014/main" id="{71097408-702C-44B8-B69C-5F2C04236065}"/>
              </a:ext>
            </a:extLst>
          </p:cNvPr>
          <p:cNvSpPr txBox="1"/>
          <p:nvPr/>
        </p:nvSpPr>
        <p:spPr>
          <a:xfrm>
            <a:off x="11986305" y="12781464"/>
            <a:ext cx="2572948" cy="707886"/>
          </a:xfrm>
          <a:prstGeom prst="rect">
            <a:avLst/>
          </a:prstGeom>
          <a:noFill/>
        </p:spPr>
        <p:txBody>
          <a:bodyPr wrap="none" rtlCol="0">
            <a:spAutoFit/>
          </a:bodyPr>
          <a:lstStyle/>
          <a:p>
            <a:r>
              <a:rPr lang="en-US" sz="4000" b="1" dirty="0" err="1"/>
              <a:t>SafetyView</a:t>
            </a:r>
            <a:endParaRPr lang="en-US" sz="4000" b="1" dirty="0"/>
          </a:p>
        </p:txBody>
      </p:sp>
    </p:spTree>
    <p:extLst>
      <p:ext uri="{BB962C8B-B14F-4D97-AF65-F5344CB8AC3E}">
        <p14:creationId xmlns:p14="http://schemas.microsoft.com/office/powerpoint/2010/main" val="1328324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2187</TotalTime>
  <Words>791</Words>
  <Application>Microsoft Office PowerPoint</Application>
  <PresentationFormat>Custom</PresentationFormat>
  <Paragraphs>37</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Black</vt:lpstr>
      <vt:lpstr>Arial Narrow</vt:lpstr>
      <vt:lpstr>Calibri</vt:lpstr>
      <vt:lpstr>Office Theme</vt:lpstr>
      <vt:lpstr>Information Fusion &amp; Analytics for Human Lunar Exploration</vt:lpstr>
    </vt:vector>
  </TitlesOfParts>
  <Manager/>
  <Company>LMIT IS&amp;GS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ODIN</dc:creator>
  <cp:keywords/>
  <dc:description/>
  <cp:lastModifiedBy>Euker, John (JSC-NE411)</cp:lastModifiedBy>
  <cp:revision>145</cp:revision>
  <dcterms:created xsi:type="dcterms:W3CDTF">2014-09-29T15:33:51Z</dcterms:created>
  <dcterms:modified xsi:type="dcterms:W3CDTF">2021-02-26T14:29:37Z</dcterms:modified>
  <cp:category/>
</cp:coreProperties>
</file>