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93" r:id="rId3"/>
    <p:sldId id="299" r:id="rId4"/>
    <p:sldId id="301" r:id="rId5"/>
    <p:sldId id="292" r:id="rId6"/>
    <p:sldId id="281" r:id="rId7"/>
    <p:sldId id="267" r:id="rId8"/>
    <p:sldId id="295" r:id="rId9"/>
    <p:sldId id="302" r:id="rId10"/>
    <p:sldId id="296" r:id="rId11"/>
    <p:sldId id="308" r:id="rId12"/>
    <p:sldId id="305" r:id="rId13"/>
    <p:sldId id="306" r:id="rId14"/>
    <p:sldId id="303" r:id="rId15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 Hochhalter" initials="JH" lastIdx="3" clrIdx="0">
    <p:extLst>
      <p:ext uri="{19B8F6BF-5375-455C-9EA6-DF929625EA0E}">
        <p15:presenceInfo xmlns:p15="http://schemas.microsoft.com/office/powerpoint/2012/main" userId="8d336efa0173d7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D60000"/>
    <a:srgbClr val="C41230"/>
    <a:srgbClr val="FF9933"/>
    <a:srgbClr val="A6A6A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88187" autoAdjust="0"/>
  </p:normalViewPr>
  <p:slideViewPr>
    <p:cSldViewPr snapToGrid="0">
      <p:cViewPr varScale="1">
        <p:scale>
          <a:sx n="79" d="100"/>
          <a:sy n="79" d="100"/>
        </p:scale>
        <p:origin x="76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61936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61936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85703AD-6B8E-4C9D-ACA8-9CDE7286508E}" type="datetimeFigureOut">
              <a:rPr lang="en-US" smtClean="0"/>
              <a:pPr/>
              <a:t>2/26/2021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4100" cy="4165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940743"/>
            <a:ext cx="5852160" cy="4860608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725038"/>
            <a:ext cx="3169920" cy="61936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11725038"/>
            <a:ext cx="3169920" cy="61936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F39266E-0680-4BD2-9EBA-F8E21980E1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5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9266E-0680-4BD2-9EBA-F8E21980E1F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56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9266E-0680-4BD2-9EBA-F8E21980E1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8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9266E-0680-4BD2-9EBA-F8E21980E1F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3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9266E-0680-4BD2-9EBA-F8E21980E1F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76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E9C6B-502C-4749-9A59-2FFBF8805FA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55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E9C6B-502C-4749-9A59-2FFBF8805FA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9266E-0680-4BD2-9EBA-F8E21980E1F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58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e148c1d8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e148c1d8a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g9e148c1d8a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227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E9C6B-502C-4749-9A59-2FFBF8805FA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37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A0422-374D-4930-9ED8-FC5A13009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9399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AB0CF-A32B-4D8C-836D-A91273F8E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5909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53D89-C9D8-415B-B06A-8B51F27A5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5D5E6B-A0B1-416A-A1D6-B136F8DBC8A6}" type="datetime1">
              <a:rPr lang="en-US" smtClean="0"/>
              <a:pPr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4EDD-86A6-4E22-875A-0A9CCFFE1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82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DF612-C6F6-4971-B080-3DF65C5F5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F7FB0-70C6-4686-A617-5841C49CB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4901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86EFC-0641-40BB-8AC1-BC451EEC1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B220-9AEA-415C-A0BC-0710894C9705}" type="datetime1">
              <a:rPr lang="en-US" smtClean="0"/>
              <a:pPr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2A331-8207-48F7-B499-90DD1EC9D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2FD99-7CDF-49D2-A92F-94249877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6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DB49-3F6D-4C89-AE0E-405965F9B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78"/>
            <a:ext cx="10515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D8611-3971-4E7A-AE7C-772DF35BB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94099"/>
            <a:ext cx="5181600" cy="49828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0C728-0E49-4215-B158-50F2A95DE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94099"/>
            <a:ext cx="5181600" cy="49828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048B4-2F53-4734-9324-016B493A9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305A-B164-4199-8958-2EA7357CE72C}" type="datetime1">
              <a:rPr lang="en-US" smtClean="0"/>
              <a:pPr/>
              <a:t>2/26/2021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ABFB0-1E0E-448B-88C3-51FA82CD3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25391-2B11-48F6-9F56-53BA790E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70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C068-CB8A-472E-B4E5-0B01E4952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86"/>
            <a:ext cx="10515600" cy="8884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1A1248-C00E-4CB4-8F38-47DC12958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E8CAC-9B45-4ABE-9ECF-60691F0202CE}" type="datetime1">
              <a:rPr lang="en-US" smtClean="0"/>
              <a:pPr/>
              <a:t>2/26/2021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D73A8-EFD4-42E2-B1F4-21C735BE5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A70F5-496A-496A-9348-E50B79B8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8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3478FFD-A4A1-4078-BBCB-9CF0925E4139}"/>
              </a:ext>
            </a:extLst>
          </p:cNvPr>
          <p:cNvSpPr/>
          <p:nvPr/>
        </p:nvSpPr>
        <p:spPr>
          <a:xfrm>
            <a:off x="0" y="6492240"/>
            <a:ext cx="12204192" cy="365760"/>
          </a:xfrm>
          <a:prstGeom prst="rect">
            <a:avLst/>
          </a:prstGeom>
          <a:solidFill>
            <a:srgbClr val="8080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09D35F5-14B1-42F8-B18A-65CE5D56C649}"/>
              </a:ext>
            </a:extLst>
          </p:cNvPr>
          <p:cNvCxnSpPr/>
          <p:nvPr/>
        </p:nvCxnSpPr>
        <p:spPr>
          <a:xfrm>
            <a:off x="-7620" y="6492240"/>
            <a:ext cx="12207240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AE1F200-71AB-4A38-A842-586D8437E1AA}"/>
              </a:ext>
            </a:extLst>
          </p:cNvPr>
          <p:cNvGrpSpPr/>
          <p:nvPr/>
        </p:nvGrpSpPr>
        <p:grpSpPr>
          <a:xfrm>
            <a:off x="-6096" y="0"/>
            <a:ext cx="12198096" cy="914400"/>
            <a:chOff x="-6096" y="0"/>
            <a:chExt cx="12198096" cy="9144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B1568B0-C123-4638-90EB-C24CC0357B23}"/>
                </a:ext>
              </a:extLst>
            </p:cNvPr>
            <p:cNvSpPr/>
            <p:nvPr userDrawn="1"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808080">
                <a:alpha val="49804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3D382FD8-A4F4-4004-8B6C-EB12F2DEC5A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95689" y="53150"/>
              <a:ext cx="754422" cy="7544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40162C6-AAAD-4EC2-9244-7E3E9C5B9DC0}"/>
                </a:ext>
              </a:extLst>
            </p:cNvPr>
            <p:cNvCxnSpPr/>
            <p:nvPr userDrawn="1"/>
          </p:nvCxnSpPr>
          <p:spPr>
            <a:xfrm>
              <a:off x="-6096" y="914400"/>
              <a:ext cx="12198096" cy="0"/>
            </a:xfrm>
            <a:prstGeom prst="line">
              <a:avLst/>
            </a:prstGeom>
            <a:ln w="38100">
              <a:solidFill>
                <a:srgbClr val="C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CD082EF-42E5-43EC-A8C1-3AE9CCB624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email"/>
            <a:stretch>
              <a:fillRect/>
            </a:stretch>
          </p:blipFill>
          <p:spPr>
            <a:xfrm>
              <a:off x="41889" y="62298"/>
              <a:ext cx="2908322" cy="693877"/>
            </a:xfrm>
            <a:prstGeom prst="rect">
              <a:avLst/>
            </a:prstGeom>
          </p:spPr>
        </p:pic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E713F6-BAC9-45C3-A3E7-7287A847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6" y="0"/>
            <a:ext cx="7378148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134A1-4CD6-4FF2-A693-0F1AB8231C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025031"/>
            <a:ext cx="10515600" cy="5185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60B2-2939-4889-9A9F-D388EBE25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7011" y="653796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3085F18-0DFB-40B2-9AF6-3A27F0B94DFD}" type="datetime1">
              <a:rPr lang="en-US" smtClean="0"/>
              <a:pPr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6200F-AF7F-49F6-8CF8-537BCE2F0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1161" y="6559381"/>
            <a:ext cx="4114800" cy="2717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A6DF8-95DB-4448-B460-ED954DA50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06911" y="6559381"/>
            <a:ext cx="2743200" cy="2717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FFBE48F-B2AB-472C-B6BD-EB28977F6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9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79" y="1746859"/>
            <a:ext cx="11767987" cy="1060119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US" sz="3400" b="1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Simultaneous Development and Robust Optimization of a Microstructure Dependent Material Model</a:t>
            </a:r>
            <a:endParaRPr lang="en-US" sz="3400" dirty="0">
              <a:latin typeface="Calibri (Body)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43572" y="4183053"/>
            <a:ext cx="10769600" cy="5619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sz="2200" b="0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Karl Garbrecht</a:t>
            </a:r>
            <a:r>
              <a:rPr lang="en-US" sz="2200" b="0" i="0" baseline="3000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1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, Nolan Strauss</a:t>
            </a:r>
            <a:r>
              <a:rPr lang="en-US" sz="2200" baseline="30000" dirty="0">
                <a:solidFill>
                  <a:srgbClr val="000000"/>
                </a:solidFill>
                <a:latin typeface="Calibri (Body)"/>
                <a:cs typeface="Arial" panose="020B0604020202020204" pitchFamily="34" charset="0"/>
              </a:rPr>
              <a:t>1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, Geoffrey Bomarito</a:t>
            </a:r>
            <a:r>
              <a:rPr lang="en-US" sz="2200" baseline="30000" dirty="0">
                <a:solidFill>
                  <a:srgbClr val="000000"/>
                </a:solidFill>
                <a:latin typeface="Calibri (Body)"/>
                <a:cs typeface="Arial" panose="020B0604020202020204" pitchFamily="34" charset="0"/>
              </a:rPr>
              <a:t>2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, Patrick Leser</a:t>
            </a:r>
            <a:r>
              <a:rPr lang="en-US" sz="2200" baseline="30000" dirty="0">
                <a:solidFill>
                  <a:srgbClr val="000000"/>
                </a:solidFill>
                <a:latin typeface="Calibri (Body)"/>
                <a:cs typeface="Arial" panose="020B0604020202020204" pitchFamily="34" charset="0"/>
              </a:rPr>
              <a:t>2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, Jacob Hochhalter</a:t>
            </a:r>
            <a:r>
              <a:rPr lang="en-US" sz="2200" baseline="30000" dirty="0">
                <a:solidFill>
                  <a:srgbClr val="000000"/>
                </a:solidFill>
                <a:latin typeface="Calibri (Body)"/>
                <a:cs typeface="Arial" panose="020B0604020202020204" pitchFamily="34" charset="0"/>
              </a:rPr>
              <a:t>1</a:t>
            </a:r>
            <a:endParaRPr kumimoji="0" lang="en-US" sz="22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(Body)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16017" y="5664202"/>
            <a:ext cx="11206867" cy="4984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baseline="30000" noProof="0" dirty="0">
                <a:latin typeface="+mj-lt"/>
                <a:ea typeface="+mj-ea"/>
                <a:cs typeface="+mj-cs"/>
              </a:rPr>
              <a:t>1</a:t>
            </a:r>
            <a:r>
              <a:rPr lang="en-US" noProof="0" dirty="0">
                <a:latin typeface="+mj-lt"/>
                <a:ea typeface="+mj-ea"/>
                <a:cs typeface="+mj-cs"/>
              </a:rPr>
              <a:t> University of Utah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en-US" baseline="30000" noProof="0" dirty="0">
                <a:latin typeface="+mj-lt"/>
                <a:ea typeface="+mj-ea"/>
                <a:cs typeface="+mj-cs"/>
              </a:rPr>
              <a:t> 2</a:t>
            </a:r>
            <a:r>
              <a:rPr lang="en-US" noProof="0" dirty="0">
                <a:latin typeface="+mj-lt"/>
                <a:ea typeface="+mj-ea"/>
                <a:cs typeface="+mj-cs"/>
              </a:rPr>
              <a:t> NASA Langley Research Center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BF95A-1F58-4056-8686-BDC3970EBFEB}"/>
              </a:ext>
            </a:extLst>
          </p:cNvPr>
          <p:cNvSpPr txBox="1"/>
          <p:nvPr/>
        </p:nvSpPr>
        <p:spPr>
          <a:xfrm>
            <a:off x="0" y="2950432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0" i="0" dirty="0">
                <a:solidFill>
                  <a:srgbClr val="000000"/>
                </a:solidFill>
                <a:effectLst/>
                <a:latin typeface="Calibri (Body)"/>
                <a:cs typeface="Arial" panose="020B0604020202020204" pitchFamily="34" charset="0"/>
              </a:rPr>
              <a:t>Leveraging Sequential Monte-Carlo Methods to Enhance Symbolic Regression Analysis</a:t>
            </a:r>
            <a:endParaRPr lang="en-US" sz="2600" dirty="0">
              <a:latin typeface="Calibri (Body)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E8D5C94-667F-4B97-B89B-1A02643F311F}"/>
              </a:ext>
            </a:extLst>
          </p:cNvPr>
          <p:cNvSpPr/>
          <p:nvPr/>
        </p:nvSpPr>
        <p:spPr>
          <a:xfrm>
            <a:off x="0" y="2212095"/>
            <a:ext cx="12192000" cy="27068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1D852-57F0-4584-9B2A-82C7F36E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Multi-Scale Material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F13BB-28A9-4811-8CDA-6247D624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257" y="1561795"/>
            <a:ext cx="12156368" cy="461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Macroscale Response   =    </a:t>
            </a:r>
            <a:r>
              <a:rPr lang="en-US" sz="2600" i="1" dirty="0"/>
              <a:t>f</a:t>
            </a:r>
            <a:r>
              <a:rPr lang="en-US" sz="2600" dirty="0"/>
              <a:t>(Continuum Properties)  =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CF2FF-4B20-4646-A427-B9026D7C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F92A9-0028-4A6D-8743-6EC1843073F9}"/>
              </a:ext>
            </a:extLst>
          </p:cNvPr>
          <p:cNvSpPr txBox="1"/>
          <p:nvPr/>
        </p:nvSpPr>
        <p:spPr>
          <a:xfrm>
            <a:off x="1510240" y="5233470"/>
            <a:ext cx="2266559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Design Scale of Interest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506457-A390-4CF3-9943-53934CD7B1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2831" y="2614009"/>
            <a:ext cx="1956995" cy="181472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E1B841F-4264-416F-ABCE-71DF082795A5}"/>
              </a:ext>
            </a:extLst>
          </p:cNvPr>
          <p:cNvGrpSpPr/>
          <p:nvPr/>
        </p:nvGrpSpPr>
        <p:grpSpPr>
          <a:xfrm>
            <a:off x="3904056" y="2581692"/>
            <a:ext cx="2587389" cy="1876889"/>
            <a:chOff x="3339809" y="2261806"/>
            <a:chExt cx="2476859" cy="1667869"/>
          </a:xfrm>
        </p:grpSpPr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0443DA76-7752-4403-A505-D264AEF57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797629" y="2261806"/>
              <a:ext cx="2019039" cy="1502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AE867F-C24C-4819-8D1F-5F92E7013E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386" t="19428" r="7120" b="20610"/>
            <a:stretch/>
          </p:blipFill>
          <p:spPr>
            <a:xfrm>
              <a:off x="3339809" y="2950923"/>
              <a:ext cx="2071346" cy="978752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973D506-A435-4D9E-9679-508687475C87}"/>
              </a:ext>
            </a:extLst>
          </p:cNvPr>
          <p:cNvSpPr txBox="1"/>
          <p:nvPr/>
        </p:nvSpPr>
        <p:spPr>
          <a:xfrm>
            <a:off x="3961184" y="4260241"/>
            <a:ext cx="22629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u="sng" dirty="0">
                <a:solidFill>
                  <a:schemeClr val="accent1"/>
                </a:solidFill>
              </a:rPr>
              <a:t>https://en.wikipedia.org/wiki/Fracture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979CF9-695D-48CD-8D2F-5CC1256D90CB}"/>
              </a:ext>
            </a:extLst>
          </p:cNvPr>
          <p:cNvSpPr txBox="1"/>
          <p:nvPr/>
        </p:nvSpPr>
        <p:spPr>
          <a:xfrm>
            <a:off x="7560188" y="4202931"/>
            <a:ext cx="2256937" cy="247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u="sng" dirty="0">
                <a:solidFill>
                  <a:schemeClr val="accent1"/>
                </a:solidFill>
              </a:rPr>
              <a:t>https://en.wikipedia.org/wiki/Forging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70AD74F-4003-4A82-9F13-04A9E812FE35}"/>
              </a:ext>
            </a:extLst>
          </p:cNvPr>
          <p:cNvCxnSpPr>
            <a:cxnSpLocks/>
          </p:cNvCxnSpPr>
          <p:nvPr/>
        </p:nvCxnSpPr>
        <p:spPr>
          <a:xfrm flipH="1">
            <a:off x="2911880" y="3359194"/>
            <a:ext cx="476121" cy="0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24EF61A-F1C5-48EA-8C95-C5064CBEC736}"/>
              </a:ext>
            </a:extLst>
          </p:cNvPr>
          <p:cNvCxnSpPr>
            <a:cxnSpLocks/>
          </p:cNvCxnSpPr>
          <p:nvPr/>
        </p:nvCxnSpPr>
        <p:spPr>
          <a:xfrm flipH="1">
            <a:off x="6761825" y="3383578"/>
            <a:ext cx="476121" cy="0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7BF7762-501C-461E-8D7E-8E11C7B7E463}"/>
              </a:ext>
            </a:extLst>
          </p:cNvPr>
          <p:cNvSpPr txBox="1">
            <a:spLocks/>
          </p:cNvSpPr>
          <p:nvPr/>
        </p:nvSpPr>
        <p:spPr>
          <a:xfrm>
            <a:off x="7324825" y="1551246"/>
            <a:ext cx="4856407" cy="46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i="1" dirty="0"/>
              <a:t>f</a:t>
            </a:r>
            <a:r>
              <a:rPr lang="en-US" sz="2600" dirty="0"/>
              <a:t>(Physical, Meso, Micro Properties)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FE1AC1-4F05-400C-A5B3-1386A86FC10D}"/>
              </a:ext>
            </a:extLst>
          </p:cNvPr>
          <p:cNvSpPr txBox="1"/>
          <p:nvPr/>
        </p:nvSpPr>
        <p:spPr>
          <a:xfrm>
            <a:off x="7632831" y="5233470"/>
            <a:ext cx="2341575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Scale of</a:t>
            </a:r>
          </a:p>
          <a:p>
            <a:pPr algn="ctr"/>
            <a:r>
              <a:rPr lang="en-US" sz="2600" dirty="0"/>
              <a:t>Variables 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18D9E4F1-675A-454A-A4D8-25299B40F055}"/>
              </a:ext>
            </a:extLst>
          </p:cNvPr>
          <p:cNvSpPr/>
          <p:nvPr/>
        </p:nvSpPr>
        <p:spPr>
          <a:xfrm rot="5400000">
            <a:off x="5296146" y="4809848"/>
            <a:ext cx="686577" cy="1751724"/>
          </a:xfrm>
          <a:prstGeom prst="downArrow">
            <a:avLst>
              <a:gd name="adj1" fmla="val 50000"/>
              <a:gd name="adj2" fmla="val 72431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ECE3F2B-695B-4AA3-9D3B-239AC3601417}"/>
              </a:ext>
            </a:extLst>
          </p:cNvPr>
          <p:cNvGrpSpPr/>
          <p:nvPr/>
        </p:nvGrpSpPr>
        <p:grpSpPr>
          <a:xfrm>
            <a:off x="9815325" y="2614009"/>
            <a:ext cx="1999425" cy="1821178"/>
            <a:chOff x="9815325" y="2614009"/>
            <a:chExt cx="1999425" cy="182117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ADA93F6-FEE5-428E-8BC5-97672EAA4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15325" y="2614009"/>
              <a:ext cx="1703278" cy="14440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8194B53-D5DA-4573-AC45-8D58D91566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87448" y="3133281"/>
              <a:ext cx="1627302" cy="1301906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56C270D-CA8B-4C06-B9D1-C0A589E38B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753" y="2581692"/>
            <a:ext cx="2517647" cy="18757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396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>
            <a:extLst>
              <a:ext uri="{FF2B5EF4-FFF2-40B4-BE49-F238E27FC236}">
                <a16:creationId xmlns:a16="http://schemas.microsoft.com/office/drawing/2014/main" id="{55806D2E-A359-4174-B109-6689F8B79EBA}"/>
              </a:ext>
            </a:extLst>
          </p:cNvPr>
          <p:cNvSpPr txBox="1"/>
          <p:nvPr/>
        </p:nvSpPr>
        <p:spPr>
          <a:xfrm>
            <a:off x="8935882" y="4571654"/>
            <a:ext cx="32828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400" dirty="0"/>
              <a:t>-   texture tensor </a:t>
            </a:r>
            <a:r>
              <a:rPr lang="en-US" sz="2800" baseline="28000" dirty="0"/>
              <a:t>1</a:t>
            </a:r>
            <a:r>
              <a:rPr lang="en-US" sz="2400" dirty="0"/>
              <a:t>  </a:t>
            </a:r>
          </a:p>
          <a:p>
            <a:pPr marL="342900" indent="-342900">
              <a:spcAft>
                <a:spcPts val="1800"/>
              </a:spcAft>
              <a:buFontTx/>
              <a:buChar char="-"/>
            </a:pPr>
            <a:r>
              <a:rPr lang="en-US" sz="2400" dirty="0"/>
              <a:t>cos sim / projection</a:t>
            </a:r>
          </a:p>
          <a:p>
            <a:pPr marL="342900" indent="-342900">
              <a:spcAft>
                <a:spcPts val="1800"/>
              </a:spcAft>
              <a:buFontTx/>
              <a:buChar char="-"/>
            </a:pPr>
            <a:r>
              <a:rPr lang="en-US" sz="2400" dirty="0"/>
              <a:t>magnitude, mean/var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1D852-57F0-4584-9B2A-82C7F36E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Homogenized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CF2FF-4B20-4646-A427-B9026D7C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672" y="6567871"/>
            <a:ext cx="2743200" cy="271726"/>
          </a:xfrm>
        </p:spPr>
        <p:txBody>
          <a:bodyPr/>
          <a:lstStyle/>
          <a:p>
            <a:fld id="{A9429D2B-BADC-463F-8352-6552CA586F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594035-38E6-4605-B340-33855BEAD519}"/>
              </a:ext>
            </a:extLst>
          </p:cNvPr>
          <p:cNvSpPr txBox="1"/>
          <p:nvPr/>
        </p:nvSpPr>
        <p:spPr>
          <a:xfrm>
            <a:off x="-14057" y="6473022"/>
            <a:ext cx="11882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1 - S.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Kotha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D. Ozturk 2019 (presentation of several microstructural homogenization parameters)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387746-40F1-4E3D-8D0E-406EE6C60312}"/>
              </a:ext>
            </a:extLst>
          </p:cNvPr>
          <p:cNvSpPr txBox="1"/>
          <p:nvPr/>
        </p:nvSpPr>
        <p:spPr>
          <a:xfrm>
            <a:off x="418706" y="1412153"/>
            <a:ext cx="484308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u="sng" dirty="0"/>
              <a:t>Parameter homogenization 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dirty="0"/>
              <a:t>provides method around microscale modeling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dirty="0"/>
              <a:t>loss of fidelity 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dirty="0"/>
              <a:t>potentially abstract variables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dirty="0"/>
              <a:t>additional processing steps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295EDCD-483C-49EE-BAEF-31C3148F18F2}"/>
              </a:ext>
            </a:extLst>
          </p:cNvPr>
          <p:cNvSpPr txBox="1"/>
          <p:nvPr/>
        </p:nvSpPr>
        <p:spPr>
          <a:xfrm>
            <a:off x="9639371" y="2079664"/>
            <a:ext cx="226334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- mean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- variability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72BFC2-AC74-4CE4-841E-A2C053F98794}"/>
              </a:ext>
            </a:extLst>
          </p:cNvPr>
          <p:cNvSpPr txBox="1"/>
          <p:nvPr/>
        </p:nvSpPr>
        <p:spPr>
          <a:xfrm>
            <a:off x="5689174" y="3553717"/>
            <a:ext cx="6502826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Texture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EEAB9BD-BB38-4417-B9F6-D78E9C268600}"/>
              </a:ext>
            </a:extLst>
          </p:cNvPr>
          <p:cNvSpPr txBox="1"/>
          <p:nvPr/>
        </p:nvSpPr>
        <p:spPr>
          <a:xfrm>
            <a:off x="9639371" y="1645618"/>
            <a:ext cx="175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Scalars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3165AEF-2C71-486A-BC78-316F74578A4B}"/>
              </a:ext>
            </a:extLst>
          </p:cNvPr>
          <p:cNvCxnSpPr>
            <a:cxnSpLocks/>
          </p:cNvCxnSpPr>
          <p:nvPr/>
        </p:nvCxnSpPr>
        <p:spPr>
          <a:xfrm>
            <a:off x="9641698" y="2052229"/>
            <a:ext cx="1751648" cy="6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7E831A00-830A-4931-A955-3719B36D75D8}"/>
              </a:ext>
            </a:extLst>
          </p:cNvPr>
          <p:cNvSpPr txBox="1"/>
          <p:nvPr/>
        </p:nvSpPr>
        <p:spPr>
          <a:xfrm>
            <a:off x="8960688" y="4103933"/>
            <a:ext cx="3180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/>
              <a:t>Tensors, Vectors, Scalars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66C7BAC-9084-4F59-AA5C-47448030DA79}"/>
              </a:ext>
            </a:extLst>
          </p:cNvPr>
          <p:cNvCxnSpPr>
            <a:cxnSpLocks/>
          </p:cNvCxnSpPr>
          <p:nvPr/>
        </p:nvCxnSpPr>
        <p:spPr>
          <a:xfrm>
            <a:off x="8989563" y="4504379"/>
            <a:ext cx="31690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74CBAE7-16C5-4C84-8308-8C295C12BCC4}"/>
              </a:ext>
            </a:extLst>
          </p:cNvPr>
          <p:cNvGrpSpPr/>
          <p:nvPr/>
        </p:nvGrpSpPr>
        <p:grpSpPr>
          <a:xfrm>
            <a:off x="5895420" y="1643465"/>
            <a:ext cx="2800740" cy="1660288"/>
            <a:chOff x="1203404" y="2992169"/>
            <a:chExt cx="3299190" cy="189053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B56CCF7-1060-4740-8922-5CC586FD532D}"/>
                </a:ext>
              </a:extLst>
            </p:cNvPr>
            <p:cNvGrpSpPr/>
            <p:nvPr/>
          </p:nvGrpSpPr>
          <p:grpSpPr>
            <a:xfrm>
              <a:off x="1203404" y="2992169"/>
              <a:ext cx="3299190" cy="1890537"/>
              <a:chOff x="3283330" y="4528722"/>
              <a:chExt cx="3299190" cy="189053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6FBD6FC-A1B4-4893-AC30-E527685349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83330" y="4528722"/>
                <a:ext cx="3299190" cy="189053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DBE561D2-3066-4765-9E80-2339B93061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82625" y="5435084"/>
                <a:ext cx="982908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prstDash val="dash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Diamond 11">
                <a:extLst>
                  <a:ext uri="{FF2B5EF4-FFF2-40B4-BE49-F238E27FC236}">
                    <a16:creationId xmlns:a16="http://schemas.microsoft.com/office/drawing/2014/main" id="{D86806D8-44A4-42BC-A316-69658CB4DFB6}"/>
                  </a:ext>
                </a:extLst>
              </p:cNvPr>
              <p:cNvSpPr/>
              <p:nvPr/>
            </p:nvSpPr>
            <p:spPr>
              <a:xfrm>
                <a:off x="5300379" y="4850157"/>
                <a:ext cx="146692" cy="115219"/>
              </a:xfrm>
              <a:prstGeom prst="diamond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0CAEEFC-91B1-4595-B9C0-F7F42CFE115F}"/>
                </a:ext>
              </a:extLst>
            </p:cNvPr>
            <p:cNvSpPr/>
            <p:nvPr/>
          </p:nvSpPr>
          <p:spPr>
            <a:xfrm>
              <a:off x="1354239" y="4745842"/>
              <a:ext cx="3108420" cy="79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FF312D0-B9BF-4E21-A61A-BD32F1B9888D}"/>
              </a:ext>
            </a:extLst>
          </p:cNvPr>
          <p:cNvSpPr txBox="1"/>
          <p:nvPr/>
        </p:nvSpPr>
        <p:spPr>
          <a:xfrm>
            <a:off x="5678046" y="933671"/>
            <a:ext cx="6502826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Grain Size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255CF6F-C2E3-43EE-BC4A-5DC7079F4EEF}"/>
              </a:ext>
            </a:extLst>
          </p:cNvPr>
          <p:cNvSpPr/>
          <p:nvPr/>
        </p:nvSpPr>
        <p:spPr>
          <a:xfrm rot="5400000">
            <a:off x="2889431" y="3668533"/>
            <a:ext cx="5560882" cy="52619"/>
          </a:xfrm>
          <a:prstGeom prst="rect">
            <a:avLst/>
          </a:prstGeom>
          <a:solidFill>
            <a:srgbClr val="CC000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41FA8B4-07E5-4C62-944D-BD9A229B0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903" y="4489234"/>
            <a:ext cx="2760257" cy="173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3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val 85">
            <a:extLst>
              <a:ext uri="{FF2B5EF4-FFF2-40B4-BE49-F238E27FC236}">
                <a16:creationId xmlns:a16="http://schemas.microsoft.com/office/drawing/2014/main" id="{6D7F774E-15A4-4EE1-8EA4-210423ED655E}"/>
              </a:ext>
            </a:extLst>
          </p:cNvPr>
          <p:cNvSpPr/>
          <p:nvPr/>
        </p:nvSpPr>
        <p:spPr>
          <a:xfrm>
            <a:off x="764150" y="2849387"/>
            <a:ext cx="4066421" cy="2380285"/>
          </a:xfrm>
          <a:prstGeom prst="ellipse">
            <a:avLst/>
          </a:prstGeom>
          <a:solidFill>
            <a:schemeClr val="bg2">
              <a:lumMod val="90000"/>
              <a:alpha val="62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B200BD-0395-40CD-9BA5-F2C77F31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87" y="1018604"/>
            <a:ext cx="11468716" cy="5279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Genetic Programming Symbolic Regression (GPSR) - proposes, evaluates, and evolves solutions given fitness function and training data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1D852-57F0-4584-9B2A-82C7F36E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592" y="0"/>
            <a:ext cx="10230207" cy="914400"/>
          </a:xfrm>
        </p:spPr>
        <p:txBody>
          <a:bodyPr/>
          <a:lstStyle/>
          <a:p>
            <a:r>
              <a:rPr lang="en-US" dirty="0"/>
              <a:t>Symbolic 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CF2FF-4B20-4646-A427-B9026D7C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83DC10-58EE-4F33-B43B-1DB681274559}"/>
              </a:ext>
            </a:extLst>
          </p:cNvPr>
          <p:cNvGrpSpPr/>
          <p:nvPr/>
        </p:nvGrpSpPr>
        <p:grpSpPr>
          <a:xfrm>
            <a:off x="7279174" y="3224585"/>
            <a:ext cx="3544385" cy="3050133"/>
            <a:chOff x="6926706" y="2068621"/>
            <a:chExt cx="4061763" cy="3767754"/>
          </a:xfrm>
        </p:grpSpPr>
        <p:sp>
          <p:nvSpPr>
            <p:cNvPr id="5" name="Google Shape;78;p5">
              <a:extLst>
                <a:ext uri="{FF2B5EF4-FFF2-40B4-BE49-F238E27FC236}">
                  <a16:creationId xmlns:a16="http://schemas.microsoft.com/office/drawing/2014/main" id="{9EA0CB6B-925E-4E92-9BE4-9181A0E1E5E7}"/>
                </a:ext>
              </a:extLst>
            </p:cNvPr>
            <p:cNvSpPr/>
            <p:nvPr/>
          </p:nvSpPr>
          <p:spPr>
            <a:xfrm>
              <a:off x="8301598" y="2287901"/>
              <a:ext cx="685800" cy="685800"/>
            </a:xfrm>
            <a:prstGeom prst="ellipse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79;p5">
              <a:extLst>
                <a:ext uri="{FF2B5EF4-FFF2-40B4-BE49-F238E27FC236}">
                  <a16:creationId xmlns:a16="http://schemas.microsoft.com/office/drawing/2014/main" id="{E489D0B1-A13C-4DF0-9FE2-173734AE7E9E}"/>
                </a:ext>
              </a:extLst>
            </p:cNvPr>
            <p:cNvSpPr/>
            <p:nvPr/>
          </p:nvSpPr>
          <p:spPr>
            <a:xfrm>
              <a:off x="8987398" y="3279328"/>
              <a:ext cx="685800" cy="685800"/>
            </a:xfrm>
            <a:prstGeom prst="ellipse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" name="Google Shape;80;p5">
              <a:extLst>
                <a:ext uri="{FF2B5EF4-FFF2-40B4-BE49-F238E27FC236}">
                  <a16:creationId xmlns:a16="http://schemas.microsoft.com/office/drawing/2014/main" id="{5A5D55D1-3B1D-45F1-AA67-19CB16E5C30D}"/>
                </a:ext>
              </a:extLst>
            </p:cNvPr>
            <p:cNvCxnSpPr>
              <a:stCxn id="5" idx="3"/>
              <a:endCxn id="9" idx="7"/>
            </p:cNvCxnSpPr>
            <p:nvPr/>
          </p:nvCxnSpPr>
          <p:spPr>
            <a:xfrm flipH="1">
              <a:off x="8201031" y="2873268"/>
              <a:ext cx="201000" cy="506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9" name="Google Shape;81;p5">
              <a:extLst>
                <a:ext uri="{FF2B5EF4-FFF2-40B4-BE49-F238E27FC236}">
                  <a16:creationId xmlns:a16="http://schemas.microsoft.com/office/drawing/2014/main" id="{CA672748-2626-459C-885B-B0013F6B37D9}"/>
                </a:ext>
              </a:extLst>
            </p:cNvPr>
            <p:cNvSpPr/>
            <p:nvPr/>
          </p:nvSpPr>
          <p:spPr>
            <a:xfrm>
              <a:off x="7615798" y="3279328"/>
              <a:ext cx="685800" cy="685800"/>
            </a:xfrm>
            <a:prstGeom prst="ellipse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" name="Google Shape;82;p5">
              <a:extLst>
                <a:ext uri="{FF2B5EF4-FFF2-40B4-BE49-F238E27FC236}">
                  <a16:creationId xmlns:a16="http://schemas.microsoft.com/office/drawing/2014/main" id="{20954652-07D8-4A07-A759-6606F07425D9}"/>
                </a:ext>
              </a:extLst>
            </p:cNvPr>
            <p:cNvCxnSpPr>
              <a:stCxn id="5" idx="5"/>
              <a:endCxn id="6" idx="1"/>
            </p:cNvCxnSpPr>
            <p:nvPr/>
          </p:nvCxnSpPr>
          <p:spPr>
            <a:xfrm>
              <a:off x="8886965" y="2873268"/>
              <a:ext cx="201000" cy="506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1" name="Google Shape;83;p5">
              <a:extLst>
                <a:ext uri="{FF2B5EF4-FFF2-40B4-BE49-F238E27FC236}">
                  <a16:creationId xmlns:a16="http://schemas.microsoft.com/office/drawing/2014/main" id="{77D544AD-9041-41BF-966D-B29217E23C76}"/>
                </a:ext>
              </a:extLst>
            </p:cNvPr>
            <p:cNvSpPr txBox="1"/>
            <p:nvPr/>
          </p:nvSpPr>
          <p:spPr>
            <a:xfrm>
              <a:off x="8316083" y="2068621"/>
              <a:ext cx="588624" cy="923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 dirty="0"/>
            </a:p>
          </p:txBody>
        </p:sp>
        <p:sp>
          <p:nvSpPr>
            <p:cNvPr id="12" name="Google Shape;84;p5">
              <a:extLst>
                <a:ext uri="{FF2B5EF4-FFF2-40B4-BE49-F238E27FC236}">
                  <a16:creationId xmlns:a16="http://schemas.microsoft.com/office/drawing/2014/main" id="{8BA457B8-F57A-4040-A5C5-240A1F40F295}"/>
                </a:ext>
              </a:extLst>
            </p:cNvPr>
            <p:cNvSpPr txBox="1"/>
            <p:nvPr/>
          </p:nvSpPr>
          <p:spPr>
            <a:xfrm>
              <a:off x="9065771" y="3135392"/>
              <a:ext cx="52770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dirty="0"/>
            </a:p>
          </p:txBody>
        </p:sp>
        <p:sp>
          <p:nvSpPr>
            <p:cNvPr id="13" name="Google Shape;85;p5">
              <a:extLst>
                <a:ext uri="{FF2B5EF4-FFF2-40B4-BE49-F238E27FC236}">
                  <a16:creationId xmlns:a16="http://schemas.microsoft.com/office/drawing/2014/main" id="{05CBECAE-CF68-45BF-AF95-7614E766A010}"/>
                </a:ext>
              </a:extLst>
            </p:cNvPr>
            <p:cNvSpPr/>
            <p:nvPr/>
          </p:nvSpPr>
          <p:spPr>
            <a:xfrm>
              <a:off x="6926706" y="4222044"/>
              <a:ext cx="685800" cy="685800"/>
            </a:xfrm>
            <a:prstGeom prst="ellipse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" name="Google Shape;86;p5">
              <a:extLst>
                <a:ext uri="{FF2B5EF4-FFF2-40B4-BE49-F238E27FC236}">
                  <a16:creationId xmlns:a16="http://schemas.microsoft.com/office/drawing/2014/main" id="{F0761F91-F8CB-4EE1-A65A-939CF1CC63BE}"/>
                </a:ext>
              </a:extLst>
            </p:cNvPr>
            <p:cNvCxnSpPr>
              <a:endCxn id="13" idx="7"/>
            </p:cNvCxnSpPr>
            <p:nvPr/>
          </p:nvCxnSpPr>
          <p:spPr>
            <a:xfrm flipH="1">
              <a:off x="7512073" y="3841277"/>
              <a:ext cx="201000" cy="4812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5" name="Google Shape;87;p5">
              <a:extLst>
                <a:ext uri="{FF2B5EF4-FFF2-40B4-BE49-F238E27FC236}">
                  <a16:creationId xmlns:a16="http://schemas.microsoft.com/office/drawing/2014/main" id="{29D1DA31-E303-409A-8083-3B7CEE0163C9}"/>
                </a:ext>
              </a:extLst>
            </p:cNvPr>
            <p:cNvSpPr/>
            <p:nvPr/>
          </p:nvSpPr>
          <p:spPr>
            <a:xfrm>
              <a:off x="8320223" y="4222044"/>
              <a:ext cx="685800" cy="685800"/>
            </a:xfrm>
            <a:prstGeom prst="ellipse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" name="Google Shape;88;p5">
              <a:extLst>
                <a:ext uri="{FF2B5EF4-FFF2-40B4-BE49-F238E27FC236}">
                  <a16:creationId xmlns:a16="http://schemas.microsoft.com/office/drawing/2014/main" id="{B1296CB2-43C3-4FF1-860A-9F2A7BED82EE}"/>
                </a:ext>
              </a:extLst>
            </p:cNvPr>
            <p:cNvCxnSpPr>
              <a:stCxn id="9" idx="5"/>
              <a:endCxn id="15" idx="1"/>
            </p:cNvCxnSpPr>
            <p:nvPr/>
          </p:nvCxnSpPr>
          <p:spPr>
            <a:xfrm>
              <a:off x="8201165" y="3864695"/>
              <a:ext cx="219600" cy="457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7" name="Google Shape;89;p5">
              <a:extLst>
                <a:ext uri="{FF2B5EF4-FFF2-40B4-BE49-F238E27FC236}">
                  <a16:creationId xmlns:a16="http://schemas.microsoft.com/office/drawing/2014/main" id="{2ED04ECD-02FC-417D-82BE-14DAC725365D}"/>
                </a:ext>
              </a:extLst>
            </p:cNvPr>
            <p:cNvSpPr txBox="1"/>
            <p:nvPr/>
          </p:nvSpPr>
          <p:spPr>
            <a:xfrm>
              <a:off x="6960328" y="3989735"/>
              <a:ext cx="50496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dirty="0"/>
            </a:p>
          </p:txBody>
        </p:sp>
        <p:sp>
          <p:nvSpPr>
            <p:cNvPr id="18" name="Google Shape;91;p5">
              <a:extLst>
                <a:ext uri="{FF2B5EF4-FFF2-40B4-BE49-F238E27FC236}">
                  <a16:creationId xmlns:a16="http://schemas.microsoft.com/office/drawing/2014/main" id="{B5904A06-326C-43E3-9896-69EAF473BAF7}"/>
                </a:ext>
              </a:extLst>
            </p:cNvPr>
            <p:cNvSpPr txBox="1"/>
            <p:nvPr/>
          </p:nvSpPr>
          <p:spPr>
            <a:xfrm>
              <a:off x="9151941" y="4139179"/>
              <a:ext cx="1836528" cy="21544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2053" r="-1368" b="-44443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sp>
          <p:nvSpPr>
            <p:cNvPr id="19" name="Google Shape;92;p5">
              <a:extLst>
                <a:ext uri="{FF2B5EF4-FFF2-40B4-BE49-F238E27FC236}">
                  <a16:creationId xmlns:a16="http://schemas.microsoft.com/office/drawing/2014/main" id="{733407C5-BBF6-4915-8590-39A5CEC2ECD1}"/>
                </a:ext>
              </a:extLst>
            </p:cNvPr>
            <p:cNvSpPr txBox="1"/>
            <p:nvPr/>
          </p:nvSpPr>
          <p:spPr>
            <a:xfrm>
              <a:off x="8279397" y="4333026"/>
              <a:ext cx="7972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SIN</a:t>
              </a:r>
              <a:endParaRPr dirty="0"/>
            </a:p>
          </p:txBody>
        </p:sp>
        <p:sp>
          <p:nvSpPr>
            <p:cNvPr id="20" name="Google Shape;93;p5">
              <a:extLst>
                <a:ext uri="{FF2B5EF4-FFF2-40B4-BE49-F238E27FC236}">
                  <a16:creationId xmlns:a16="http://schemas.microsoft.com/office/drawing/2014/main" id="{B1E56D63-7F8B-4882-A573-2E9F8CE9212D}"/>
                </a:ext>
              </a:extLst>
            </p:cNvPr>
            <p:cNvSpPr txBox="1"/>
            <p:nvPr/>
          </p:nvSpPr>
          <p:spPr>
            <a:xfrm>
              <a:off x="7704533" y="3251156"/>
              <a:ext cx="453970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*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94;p5">
              <a:extLst>
                <a:ext uri="{FF2B5EF4-FFF2-40B4-BE49-F238E27FC236}">
                  <a16:creationId xmlns:a16="http://schemas.microsoft.com/office/drawing/2014/main" id="{11690410-7BCB-4C5E-ACA8-8D07396DB22F}"/>
                </a:ext>
              </a:extLst>
            </p:cNvPr>
            <p:cNvSpPr/>
            <p:nvPr/>
          </p:nvSpPr>
          <p:spPr>
            <a:xfrm>
              <a:off x="9006023" y="5150575"/>
              <a:ext cx="685800" cy="685800"/>
            </a:xfrm>
            <a:prstGeom prst="ellipse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" name="Google Shape;95;p5">
              <a:extLst>
                <a:ext uri="{FF2B5EF4-FFF2-40B4-BE49-F238E27FC236}">
                  <a16:creationId xmlns:a16="http://schemas.microsoft.com/office/drawing/2014/main" id="{0CC598BE-A0A4-4680-8FDE-480FCBD8097A}"/>
                </a:ext>
              </a:extLst>
            </p:cNvPr>
            <p:cNvCxnSpPr>
              <a:stCxn id="15" idx="5"/>
              <a:endCxn id="21" idx="1"/>
            </p:cNvCxnSpPr>
            <p:nvPr/>
          </p:nvCxnSpPr>
          <p:spPr>
            <a:xfrm>
              <a:off x="8905590" y="4807411"/>
              <a:ext cx="201000" cy="443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3" name="Google Shape;96;p5">
              <a:extLst>
                <a:ext uri="{FF2B5EF4-FFF2-40B4-BE49-F238E27FC236}">
                  <a16:creationId xmlns:a16="http://schemas.microsoft.com/office/drawing/2014/main" id="{13656A14-F31D-4DC1-B0C6-9FC028BE7BF2}"/>
                </a:ext>
              </a:extLst>
            </p:cNvPr>
            <p:cNvSpPr txBox="1"/>
            <p:nvPr/>
          </p:nvSpPr>
          <p:spPr>
            <a:xfrm>
              <a:off x="9112585" y="5208791"/>
              <a:ext cx="428557" cy="5218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0D16278-372A-45F8-9389-2C2D9F4F6EEC}"/>
              </a:ext>
            </a:extLst>
          </p:cNvPr>
          <p:cNvSpPr/>
          <p:nvPr/>
        </p:nvSpPr>
        <p:spPr>
          <a:xfrm>
            <a:off x="1415824" y="1913075"/>
            <a:ext cx="2772750" cy="619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Initial Solution Generation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242178C-1A3A-425C-BC7D-E0D2E6B91375}"/>
              </a:ext>
            </a:extLst>
          </p:cNvPr>
          <p:cNvSpPr/>
          <p:nvPr/>
        </p:nvSpPr>
        <p:spPr>
          <a:xfrm>
            <a:off x="1464985" y="5542757"/>
            <a:ext cx="2674428" cy="6191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Potential Solutions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4F11FE3-80FC-41E7-90BE-F4A0EED23923}"/>
              </a:ext>
            </a:extLst>
          </p:cNvPr>
          <p:cNvCxnSpPr>
            <a:cxnSpLocks/>
            <a:stCxn id="25" idx="2"/>
            <a:endCxn id="86" idx="0"/>
          </p:cNvCxnSpPr>
          <p:nvPr/>
        </p:nvCxnSpPr>
        <p:spPr>
          <a:xfrm flipH="1">
            <a:off x="2797361" y="2532200"/>
            <a:ext cx="4838" cy="317187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F91F60E-FB07-4506-BE84-137CC56D1FD9}"/>
              </a:ext>
            </a:extLst>
          </p:cNvPr>
          <p:cNvCxnSpPr>
            <a:cxnSpLocks/>
            <a:stCxn id="86" idx="4"/>
            <a:endCxn id="61" idx="0"/>
          </p:cNvCxnSpPr>
          <p:nvPr/>
        </p:nvCxnSpPr>
        <p:spPr>
          <a:xfrm>
            <a:off x="2797361" y="5229672"/>
            <a:ext cx="4838" cy="313085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120C28E-BF6B-4B8A-99F1-97E09F079A3F}"/>
              </a:ext>
            </a:extLst>
          </p:cNvPr>
          <p:cNvGrpSpPr/>
          <p:nvPr/>
        </p:nvGrpSpPr>
        <p:grpSpPr>
          <a:xfrm>
            <a:off x="1166309" y="2969134"/>
            <a:ext cx="3300562" cy="1684943"/>
            <a:chOff x="1033822" y="3161468"/>
            <a:chExt cx="3300562" cy="1684943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63A6F98-4FDE-45BD-9826-F5EEBDF51186}"/>
                </a:ext>
              </a:extLst>
            </p:cNvPr>
            <p:cNvGrpSpPr/>
            <p:nvPr/>
          </p:nvGrpSpPr>
          <p:grpSpPr>
            <a:xfrm>
              <a:off x="1033822" y="3161468"/>
              <a:ext cx="3300562" cy="1684943"/>
              <a:chOff x="884001" y="2835006"/>
              <a:chExt cx="3300562" cy="1684943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36F0571-E1CC-4C82-86AB-94ADB5CE12B1}"/>
                  </a:ext>
                </a:extLst>
              </p:cNvPr>
              <p:cNvSpPr/>
              <p:nvPr/>
            </p:nvSpPr>
            <p:spPr>
              <a:xfrm>
                <a:off x="2899509" y="3900824"/>
                <a:ext cx="1285054" cy="6191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Evolution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053B57D-705E-44EB-B28B-E1DC20B1BB48}"/>
                  </a:ext>
                </a:extLst>
              </p:cNvPr>
              <p:cNvSpPr/>
              <p:nvPr/>
            </p:nvSpPr>
            <p:spPr>
              <a:xfrm>
                <a:off x="1946500" y="2835006"/>
                <a:ext cx="1285054" cy="6191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Evaluation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C1F335E-1B92-47AD-BCC2-A2800F7EDE37}"/>
                  </a:ext>
                </a:extLst>
              </p:cNvPr>
              <p:cNvSpPr/>
              <p:nvPr/>
            </p:nvSpPr>
            <p:spPr>
              <a:xfrm>
                <a:off x="884001" y="3895877"/>
                <a:ext cx="1369913" cy="6191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Propose New Models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51DA1C15-8A27-4A08-95BA-A104ECB6FFBD}"/>
                  </a:ext>
                </a:extLst>
              </p:cNvPr>
              <p:cNvCxnSpPr>
                <a:cxnSpLocks/>
                <a:stCxn id="24" idx="1"/>
                <a:endCxn id="27" idx="3"/>
              </p:cNvCxnSpPr>
              <p:nvPr/>
            </p:nvCxnSpPr>
            <p:spPr>
              <a:xfrm flipH="1" flipV="1">
                <a:off x="2253914" y="4205440"/>
                <a:ext cx="645595" cy="4947"/>
              </a:xfrm>
              <a:prstGeom prst="straightConnector1">
                <a:avLst/>
              </a:prstGeom>
              <a:ln w="5080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17401AC-1EA7-4035-BCB8-3A5DBF8BC3B3}"/>
                </a:ext>
              </a:extLst>
            </p:cNvPr>
            <p:cNvCxnSpPr>
              <a:cxnSpLocks/>
              <a:stCxn id="26" idx="3"/>
              <a:endCxn id="24" idx="0"/>
            </p:cNvCxnSpPr>
            <p:nvPr/>
          </p:nvCxnSpPr>
          <p:spPr>
            <a:xfrm>
              <a:off x="3381375" y="3471031"/>
              <a:ext cx="310482" cy="756255"/>
            </a:xfrm>
            <a:prstGeom prst="straightConnector1">
              <a:avLst/>
            </a:prstGeom>
            <a:ln w="5080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2F3F8FC1-381C-480A-B0DA-3C0DCF5615E2}"/>
                </a:ext>
              </a:extLst>
            </p:cNvPr>
            <p:cNvCxnSpPr>
              <a:cxnSpLocks/>
              <a:stCxn id="27" idx="0"/>
              <a:endCxn id="26" idx="1"/>
            </p:cNvCxnSpPr>
            <p:nvPr/>
          </p:nvCxnSpPr>
          <p:spPr>
            <a:xfrm flipV="1">
              <a:off x="1718779" y="3471031"/>
              <a:ext cx="377542" cy="751308"/>
            </a:xfrm>
            <a:prstGeom prst="straightConnector1">
              <a:avLst/>
            </a:prstGeom>
            <a:ln w="5080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CDD9B23-6240-4381-96F8-C80DECD9B719}"/>
              </a:ext>
            </a:extLst>
          </p:cNvPr>
          <p:cNvSpPr/>
          <p:nvPr/>
        </p:nvSpPr>
        <p:spPr>
          <a:xfrm>
            <a:off x="5780621" y="1828800"/>
            <a:ext cx="6279047" cy="305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Model Represented as a Directed Acyclic Graph</a:t>
            </a:r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AA4A9766-AA58-479E-8AA2-F2D6E03A5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2786" y="5348296"/>
            <a:ext cx="1457325" cy="1112866"/>
          </a:xfrm>
          <a:prstGeom prst="rect">
            <a:avLst/>
          </a:prstGeom>
        </p:spPr>
      </p:pic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897EB567-276F-4BCC-90BB-542824454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248745"/>
              </p:ext>
            </p:extLst>
          </p:nvPr>
        </p:nvGraphicFramePr>
        <p:xfrm>
          <a:off x="6103801" y="2182059"/>
          <a:ext cx="5778802" cy="1013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3723">
                  <a:extLst>
                    <a:ext uri="{9D8B030D-6E8A-4147-A177-3AD203B41FA5}">
                      <a16:colId xmlns:a16="http://schemas.microsoft.com/office/drawing/2014/main" val="3971715674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251537216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938584387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2909094442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2094020987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4234195989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1602516774"/>
                    </a:ext>
                  </a:extLst>
                </a:gridCol>
                <a:gridCol w="609297">
                  <a:extLst>
                    <a:ext uri="{9D8B030D-6E8A-4147-A177-3AD203B41FA5}">
                      <a16:colId xmlns:a16="http://schemas.microsoft.com/office/drawing/2014/main" val="304656637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Chromosome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39942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Main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+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 *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sin()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b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X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372449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Topological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 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985430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 -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1663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B876C92-20EB-40F1-BC7C-983FC4F2BDF7}"/>
                  </a:ext>
                </a:extLst>
              </p:cNvPr>
              <p:cNvSpPr txBox="1"/>
              <p:nvPr/>
            </p:nvSpPr>
            <p:spPr>
              <a:xfrm>
                <a:off x="9164866" y="4789150"/>
                <a:ext cx="210183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B876C92-20EB-40F1-BC7C-983FC4F2B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4866" y="4789150"/>
                <a:ext cx="2101831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04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B200BD-0395-40CD-9BA5-F2C77F314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" y="1188719"/>
            <a:ext cx="10993255" cy="5192829"/>
          </a:xfrm>
        </p:spPr>
        <p:txBody>
          <a:bodyPr>
            <a:normAutofit fontScale="92500"/>
          </a:bodyPr>
          <a:lstStyle/>
          <a:p>
            <a:pPr>
              <a:spcAft>
                <a:spcPts val="1600"/>
              </a:spcAft>
            </a:pPr>
            <a:r>
              <a:rPr lang="en-US" dirty="0"/>
              <a:t>Effectively, regression analysis without specifying model form </a:t>
            </a:r>
          </a:p>
          <a:p>
            <a:pPr>
              <a:spcAft>
                <a:spcPts val="800"/>
              </a:spcAft>
            </a:pPr>
            <a:r>
              <a:rPr lang="en-US" dirty="0"/>
              <a:t>Similar to traditional regression: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response will be given as a function of selected input variables (implicit possible)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data quality important (size, scaling, variability, domain sample locations)</a:t>
            </a:r>
          </a:p>
          <a:p>
            <a:pPr lvl="1">
              <a:spcAft>
                <a:spcPts val="1600"/>
              </a:spcAft>
            </a:pPr>
            <a:r>
              <a:rPr lang="en-US" dirty="0"/>
              <a:t>extrapolation and interpolation accuracy unknown</a:t>
            </a:r>
          </a:p>
          <a:p>
            <a:pPr>
              <a:spcAft>
                <a:spcPts val="800"/>
              </a:spcAft>
            </a:pPr>
            <a:r>
              <a:rPr lang="en-US" dirty="0"/>
              <a:t>Unlike traditional regression: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coefficient significance/feature selection is automated 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no closed form solution: </a:t>
            </a:r>
            <a:r>
              <a:rPr lang="en-US" dirty="0" smtClean="0"/>
              <a:t>computationally </a:t>
            </a:r>
            <a:r>
              <a:rPr lang="en-US" dirty="0"/>
              <a:t>expensive, no guarantee of optimum solution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larger data set required (possibly much larger) </a:t>
            </a:r>
          </a:p>
          <a:p>
            <a:pPr lvl="1">
              <a:spcAft>
                <a:spcPts val="800"/>
              </a:spcAft>
            </a:pPr>
            <a:r>
              <a:rPr lang="en-US" dirty="0"/>
              <a:t>currently developing technique, less established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1D852-57F0-4584-9B2A-82C7F36E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550" y="0"/>
            <a:ext cx="10287000" cy="914400"/>
          </a:xfrm>
        </p:spPr>
        <p:txBody>
          <a:bodyPr/>
          <a:lstStyle/>
          <a:p>
            <a:r>
              <a:rPr lang="en-US" dirty="0"/>
              <a:t>   GPSR        Traditional Regression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CF2FF-4B20-4646-A427-B9026D7C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B24AB0FB-FD91-40DD-BD59-E90A498BA9B0}"/>
              </a:ext>
            </a:extLst>
          </p:cNvPr>
          <p:cNvSpPr/>
          <p:nvPr/>
        </p:nvSpPr>
        <p:spPr>
          <a:xfrm>
            <a:off x="4448775" y="330636"/>
            <a:ext cx="657225" cy="25312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1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D66868E-13E7-474A-8BA6-521AC8FAE347}"/>
              </a:ext>
            </a:extLst>
          </p:cNvPr>
          <p:cNvSpPr/>
          <p:nvPr/>
        </p:nvSpPr>
        <p:spPr>
          <a:xfrm rot="16200000">
            <a:off x="10666292" y="4948237"/>
            <a:ext cx="2743201" cy="3143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Continue to Machine Learning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-1115771" y="4774911"/>
            <a:ext cx="2819400" cy="584775"/>
          </a:xfrm>
          <a:prstGeom prst="rect">
            <a:avLst/>
          </a:prstGeom>
          <a:solidFill>
            <a:srgbClr val="FF9933"/>
          </a:solidFill>
          <a:ln w="12700">
            <a:solidFill>
              <a:srgbClr val="FF99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VPSC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825" y="0"/>
            <a:ext cx="10515600" cy="914400"/>
          </a:xfrm>
        </p:spPr>
        <p:txBody>
          <a:bodyPr>
            <a:normAutofit/>
          </a:bodyPr>
          <a:lstStyle/>
          <a:p>
            <a:r>
              <a:rPr lang="en-US" dirty="0"/>
              <a:t>Data Collection and Generation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-1098549" y="2025649"/>
            <a:ext cx="2794001" cy="59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99694" y="4185009"/>
            <a:ext cx="3018725" cy="224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24519" y="4187986"/>
            <a:ext cx="3023109" cy="223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8" name="Picture 14" descr="http://dream3d.bluequartz.net/wp-content/uploads/Intro_Image.png"/>
          <p:cNvPicPr>
            <a:picLocks noChangeAspect="1" noChangeArrowheads="1"/>
          </p:cNvPicPr>
          <p:nvPr/>
        </p:nvPicPr>
        <p:blipFill>
          <a:blip r:embed="rId6" cstate="email"/>
          <a:srcRect l="-3892"/>
          <a:stretch>
            <a:fillRect/>
          </a:stretch>
        </p:blipFill>
        <p:spPr bwMode="auto">
          <a:xfrm>
            <a:off x="991100" y="1286306"/>
            <a:ext cx="3879353" cy="198120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346212" y="961705"/>
            <a:ext cx="2696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Microscopy Data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2794" y="3733923"/>
            <a:ext cx="44708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Calibrate with Measured Data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339878" y="5420710"/>
            <a:ext cx="1869946" cy="63768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Response Variables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15967" y="3769473"/>
            <a:ext cx="4432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Create Training Data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023894" y="5232400"/>
            <a:ext cx="901700" cy="0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8205938" y="5183806"/>
            <a:ext cx="901700" cy="0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0" y="3721100"/>
            <a:ext cx="12192000" cy="127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15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016125" y="3226481"/>
            <a:ext cx="216535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D4A46E-AB16-485D-9BC4-5CE016C2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D965D6-BCCC-4E5B-B3A5-FD3B9CF49A8C}"/>
              </a:ext>
            </a:extLst>
          </p:cNvPr>
          <p:cNvSpPr/>
          <p:nvPr/>
        </p:nvSpPr>
        <p:spPr>
          <a:xfrm>
            <a:off x="10050746" y="1530903"/>
            <a:ext cx="1498600" cy="7602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Independent Variables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EDA751-05A0-4285-97E3-C8D4FC76213A}"/>
              </a:ext>
            </a:extLst>
          </p:cNvPr>
          <p:cNvSpPr/>
          <p:nvPr/>
        </p:nvSpPr>
        <p:spPr>
          <a:xfrm>
            <a:off x="10050746" y="2446475"/>
            <a:ext cx="1498600" cy="8173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Response Variables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AF60C7-2661-4150-8BD4-12C8BD3156E2}"/>
              </a:ext>
            </a:extLst>
          </p:cNvPr>
          <p:cNvSpPr txBox="1"/>
          <p:nvPr/>
        </p:nvSpPr>
        <p:spPr>
          <a:xfrm>
            <a:off x="4943760" y="1920172"/>
            <a:ext cx="422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&amp;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D9DF67-7BF0-46A2-972A-3F3955ED4CDA}"/>
              </a:ext>
            </a:extLst>
          </p:cNvPr>
          <p:cNvGrpSpPr/>
          <p:nvPr/>
        </p:nvGrpSpPr>
        <p:grpSpPr>
          <a:xfrm>
            <a:off x="5812938" y="1440718"/>
            <a:ext cx="2197590" cy="2129022"/>
            <a:chOff x="4800311" y="1815277"/>
            <a:chExt cx="2461747" cy="29591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D4846C-9B7A-4C8B-BC97-C1F302D10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779" t="11583" r="12903" b="19241"/>
            <a:stretch/>
          </p:blipFill>
          <p:spPr>
            <a:xfrm>
              <a:off x="4800311" y="1815277"/>
              <a:ext cx="2461747" cy="290578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02FDC3-DF6E-4D7E-AB22-0A8230258E8F}"/>
                </a:ext>
              </a:extLst>
            </p:cNvPr>
            <p:cNvSpPr txBox="1"/>
            <p:nvPr/>
          </p:nvSpPr>
          <p:spPr>
            <a:xfrm>
              <a:off x="4800311" y="4199059"/>
              <a:ext cx="2424603" cy="5753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https://en.wikipedia.org/wiki/Tensile_testing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48F26F6-DE14-4517-8371-E1E4C5102537}"/>
              </a:ext>
            </a:extLst>
          </p:cNvPr>
          <p:cNvSpPr txBox="1"/>
          <p:nvPr/>
        </p:nvSpPr>
        <p:spPr>
          <a:xfrm>
            <a:off x="5094305" y="1006557"/>
            <a:ext cx="3441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Mechanical Test Data 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F6EF10B-065D-4D96-BE18-64AB7ADF0B2E}"/>
              </a:ext>
            </a:extLst>
          </p:cNvPr>
          <p:cNvCxnSpPr/>
          <p:nvPr/>
        </p:nvCxnSpPr>
        <p:spPr>
          <a:xfrm>
            <a:off x="8598034" y="2173104"/>
            <a:ext cx="901700" cy="0"/>
          </a:xfrm>
          <a:prstGeom prst="straightConnector1">
            <a:avLst/>
          </a:prstGeom>
          <a:ln w="508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72D8A944-F218-4FA8-8D52-A3170532864C}"/>
              </a:ext>
            </a:extLst>
          </p:cNvPr>
          <p:cNvSpPr/>
          <p:nvPr/>
        </p:nvSpPr>
        <p:spPr>
          <a:xfrm>
            <a:off x="9323702" y="4514441"/>
            <a:ext cx="1898821" cy="76759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Homogenized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Material Parameters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BDD67D-30A7-401F-BAA5-D623C17164E9}"/>
              </a:ext>
            </a:extLst>
          </p:cNvPr>
          <p:cNvSpPr txBox="1"/>
          <p:nvPr/>
        </p:nvSpPr>
        <p:spPr>
          <a:xfrm>
            <a:off x="9408078" y="1063843"/>
            <a:ext cx="27170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Measured Data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FD762A-FD54-4E37-B8C4-45BE579E8907}"/>
              </a:ext>
            </a:extLst>
          </p:cNvPr>
          <p:cNvSpPr txBox="1"/>
          <p:nvPr/>
        </p:nvSpPr>
        <p:spPr>
          <a:xfrm>
            <a:off x="8638947" y="3682133"/>
            <a:ext cx="3175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Measured </a:t>
            </a:r>
            <a:r>
              <a:rPr lang="en-US" dirty="0"/>
              <a:t>&amp;</a:t>
            </a:r>
            <a:r>
              <a:rPr lang="en-US" sz="2200" dirty="0"/>
              <a:t> </a:t>
            </a:r>
          </a:p>
          <a:p>
            <a:pPr algn="ctr"/>
            <a:r>
              <a:rPr lang="en-US" sz="2200" dirty="0"/>
              <a:t>Modeled Data</a:t>
            </a:r>
          </a:p>
        </p:txBody>
      </p:sp>
    </p:spTree>
    <p:extLst>
      <p:ext uri="{BB962C8B-B14F-4D97-AF65-F5344CB8AC3E}">
        <p14:creationId xmlns:p14="http://schemas.microsoft.com/office/powerpoint/2010/main" val="187179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3019424"/>
            <a:ext cx="12192000" cy="34575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5250"/>
            <a:ext cx="10972800" cy="752475"/>
          </a:xfrm>
        </p:spPr>
        <p:txBody>
          <a:bodyPr>
            <a:normAutofit/>
          </a:bodyPr>
          <a:lstStyle/>
          <a:p>
            <a:r>
              <a:rPr lang="en-US" dirty="0"/>
              <a:t> GPSR Solution Results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8559"/>
              </p:ext>
            </p:extLst>
          </p:nvPr>
        </p:nvGraphicFramePr>
        <p:xfrm>
          <a:off x="7432485" y="1279826"/>
          <a:ext cx="33020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Error Metric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Results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US" sz="1600" dirty="0"/>
                        <a:t>MAPE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0.78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160">
                <a:tc>
                  <a:txBody>
                    <a:bodyPr/>
                    <a:lstStyle/>
                    <a:p>
                      <a:r>
                        <a:rPr lang="en-US" sz="1600" dirty="0"/>
                        <a:t>MSE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140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65556" y="3975549"/>
            <a:ext cx="1056219" cy="376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1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25714" y="3648876"/>
            <a:ext cx="4332518" cy="270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11125" y="3045084"/>
            <a:ext cx="5486400" cy="59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Scatter Plot of 500 Randomly Sampled Data Points vs. GPSR Predicted 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94400" y="3028951"/>
            <a:ext cx="6197600" cy="59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Plot of  3 Randomly Sampled Specimen Stress-Strain Training Data vs. GPSR Predicted Solution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0" y="2337655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/>
              <a:t>ε</a:t>
            </a:r>
            <a:r>
              <a:rPr lang="en-US" sz="1600" dirty="0"/>
              <a:t> = Plastic Strain (%)  </a:t>
            </a:r>
            <a:r>
              <a:rPr lang="el-GR" sz="1600" b="1" dirty="0"/>
              <a:t>α</a:t>
            </a:r>
            <a:r>
              <a:rPr lang="en-US" sz="1600" dirty="0"/>
              <a:t> = Texture Alignment   </a:t>
            </a:r>
            <a:r>
              <a:rPr lang="el-GR" sz="1600" b="1" dirty="0"/>
              <a:t>β</a:t>
            </a:r>
            <a:r>
              <a:rPr lang="en-US" sz="1600" dirty="0"/>
              <a:t> = Texture Alignment Variability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7485" y="2337655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MAPE = Mean Absolute Percent Error (%)</a:t>
            </a:r>
          </a:p>
          <a:p>
            <a:pPr algn="ctr"/>
            <a:r>
              <a:rPr lang="en-US" sz="1300" dirty="0"/>
              <a:t>MSE = Mean Square Error (MPa^2)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4910" y="1279826"/>
            <a:ext cx="4976980" cy="771523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184731" y="6488668"/>
            <a:ext cx="4779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ε</a:t>
            </a:r>
            <a:r>
              <a:rPr lang="en-US" dirty="0"/>
              <a:t> = True Plastic Strain (%)     σ = True Stress (MPa)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10614" y="3614420"/>
            <a:ext cx="4332517" cy="274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4D5C5-636F-4B07-A8F5-ADE00317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27EDF85-72A6-4039-9D22-FCEAEAEDA3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8693" y="987621"/>
            <a:ext cx="1023307" cy="7835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2AE193-3BA3-4202-839B-C242B7D296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-486" b="20124"/>
          <a:stretch/>
        </p:blipFill>
        <p:spPr>
          <a:xfrm>
            <a:off x="10038819" y="5264149"/>
            <a:ext cx="423693" cy="1336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E643D-1F4A-4D08-A9EF-906EE4A7A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GPSR Results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BACD8-B16A-4B92-B895-A95551CD7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790" y="1092468"/>
            <a:ext cx="6825401" cy="2406890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u="sng" dirty="0"/>
              <a:t>Deterministic Algorithm</a:t>
            </a:r>
            <a:r>
              <a:rPr lang="en-US" dirty="0"/>
              <a:t>: deterministic fitness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can find linear or nonlinear multi-         dimensional solutions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prone to generate complex or overfitted       models with many parameters and terms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must </a:t>
            </a:r>
            <a:r>
              <a:rPr lang="en-US" dirty="0"/>
              <a:t>select “best” model out of final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pool </a:t>
            </a:r>
            <a:r>
              <a:rPr lang="en-US" dirty="0"/>
              <a:t>of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876CA-E12A-4B00-8C30-57C77E63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14FB3D6-16F4-455C-BA92-B126D9276FC2}"/>
              </a:ext>
            </a:extLst>
          </p:cNvPr>
          <p:cNvSpPr txBox="1">
            <a:spLocks/>
          </p:cNvSpPr>
          <p:nvPr/>
        </p:nvSpPr>
        <p:spPr>
          <a:xfrm>
            <a:off x="172127" y="4526213"/>
            <a:ext cx="6685873" cy="1896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u="sng" dirty="0"/>
              <a:t>Probabilistic Algorithm:</a:t>
            </a:r>
            <a:r>
              <a:rPr lang="en-US" dirty="0"/>
              <a:t> Bayesian fitness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allows for unbiased model comparisons            </a:t>
            </a:r>
            <a:r>
              <a:rPr lang="en-US" i="1" dirty="0" err="1"/>
              <a:t>wrt</a:t>
            </a:r>
            <a:r>
              <a:rPr lang="en-US" i="1" dirty="0"/>
              <a:t> </a:t>
            </a:r>
            <a:r>
              <a:rPr lang="en-US" dirty="0"/>
              <a:t>observed data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evaluation includes model complexity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81A2B-28FE-4CAB-BA97-0C61F2D3D2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5554" y="1518636"/>
            <a:ext cx="5534558" cy="37899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4EB209-8F78-49A0-8FE1-9C24C2F58005}"/>
              </a:ext>
            </a:extLst>
          </p:cNvPr>
          <p:cNvSpPr txBox="1"/>
          <p:nvPr/>
        </p:nvSpPr>
        <p:spPr>
          <a:xfrm>
            <a:off x="7789925" y="1936712"/>
            <a:ext cx="3563875" cy="35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200" dirty="0"/>
              <a:t>Complexity vs Fitness</a:t>
            </a:r>
          </a:p>
        </p:txBody>
      </p:sp>
    </p:spTree>
    <p:extLst>
      <p:ext uri="{BB962C8B-B14F-4D97-AF65-F5344CB8AC3E}">
        <p14:creationId xmlns:p14="http://schemas.microsoft.com/office/powerpoint/2010/main" val="1785555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e148c1d8a_0_1"/>
          <p:cNvSpPr txBox="1">
            <a:spLocks noGrp="1"/>
          </p:cNvSpPr>
          <p:nvPr>
            <p:ph type="ctrTitle"/>
          </p:nvPr>
        </p:nvSpPr>
        <p:spPr>
          <a:xfrm>
            <a:off x="3200400" y="121573"/>
            <a:ext cx="8583707" cy="62112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Calibri Light (Headings)"/>
                <a:cs typeface="Arial" panose="020B0604020202020204" pitchFamily="34" charset="0"/>
              </a:rPr>
              <a:t>GPSR with Sequential Monte </a:t>
            </a:r>
            <a:r>
              <a:rPr lang="en-US" sz="3200" dirty="0" smtClean="0">
                <a:latin typeface="Calibri Light (Headings)"/>
                <a:cs typeface="Arial" panose="020B0604020202020204" pitchFamily="34" charset="0"/>
              </a:rPr>
              <a:t>Carlo (SMC) </a:t>
            </a:r>
            <a:endParaRPr sz="3200" dirty="0">
              <a:latin typeface="Calibri Light (Headings)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02064A-95C7-FD4F-8B26-AB1CB86E85D2}"/>
              </a:ext>
            </a:extLst>
          </p:cNvPr>
          <p:cNvSpPr/>
          <p:nvPr/>
        </p:nvSpPr>
        <p:spPr>
          <a:xfrm>
            <a:off x="7804696" y="1988756"/>
            <a:ext cx="1877444" cy="1275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BBD496-661F-5140-9ABC-26C5ED54D1B6}"/>
              </a:ext>
            </a:extLst>
          </p:cNvPr>
          <p:cNvSpPr/>
          <p:nvPr/>
        </p:nvSpPr>
        <p:spPr>
          <a:xfrm>
            <a:off x="10143541" y="1988755"/>
            <a:ext cx="1373587" cy="12754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81A9F-5568-7F4D-A03F-281D0A669C87}"/>
              </a:ext>
            </a:extLst>
          </p:cNvPr>
          <p:cNvSpPr txBox="1"/>
          <p:nvPr/>
        </p:nvSpPr>
        <p:spPr>
          <a:xfrm>
            <a:off x="5400238" y="2073675"/>
            <a:ext cx="1991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 (Body)"/>
                <a:cs typeface="Arial" panose="020B0604020202020204" pitchFamily="34" charset="0"/>
              </a:rPr>
              <a:t>Set Equation Priors Around Optimized Parameters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7D4628-0074-EE4F-8305-97E3D4F7E370}"/>
              </a:ext>
            </a:extLst>
          </p:cNvPr>
          <p:cNvSpPr txBox="1"/>
          <p:nvPr/>
        </p:nvSpPr>
        <p:spPr>
          <a:xfrm>
            <a:off x="7693037" y="2077406"/>
            <a:ext cx="2152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 (Body)"/>
                <a:cs typeface="Arial" panose="020B0604020202020204" pitchFamily="34" charset="0"/>
              </a:rPr>
              <a:t>Sequentially Temper Posterior and Evaluate Equation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A460D-14B6-6745-9AA9-B631CC904B06}"/>
              </a:ext>
            </a:extLst>
          </p:cNvPr>
          <p:cNvSpPr txBox="1"/>
          <p:nvPr/>
        </p:nvSpPr>
        <p:spPr>
          <a:xfrm>
            <a:off x="10080265" y="2151905"/>
            <a:ext cx="150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 (Body)"/>
                <a:cs typeface="Arial" panose="020B0604020202020204" pitchFamily="34" charset="0"/>
              </a:rPr>
              <a:t>Selection via Bayesian Comparison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B2D8E1-803B-AE4A-A68D-9DA0A98A0BF4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7343295" y="2626498"/>
            <a:ext cx="46140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CE3E230-9274-D043-A533-61B739F01BF2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9682140" y="2626498"/>
            <a:ext cx="46140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5C5B44F-DB8C-DF45-BB5F-29EB3E239DA2}"/>
              </a:ext>
            </a:extLst>
          </p:cNvPr>
          <p:cNvSpPr/>
          <p:nvPr/>
        </p:nvSpPr>
        <p:spPr>
          <a:xfrm>
            <a:off x="5404688" y="1988756"/>
            <a:ext cx="1938607" cy="1275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090711-FD15-447F-ADD8-FB22F2A52413}"/>
              </a:ext>
            </a:extLst>
          </p:cNvPr>
          <p:cNvGrpSpPr/>
          <p:nvPr/>
        </p:nvGrpSpPr>
        <p:grpSpPr>
          <a:xfrm>
            <a:off x="248413" y="1381374"/>
            <a:ext cx="4066421" cy="4316182"/>
            <a:chOff x="372238" y="1714749"/>
            <a:chExt cx="4066421" cy="431618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8D2D3DE-E9B9-4BC8-902D-E715952C4DC5}"/>
                </a:ext>
              </a:extLst>
            </p:cNvPr>
            <p:cNvSpPr/>
            <p:nvPr/>
          </p:nvSpPr>
          <p:spPr>
            <a:xfrm>
              <a:off x="372238" y="2718436"/>
              <a:ext cx="4066421" cy="2380285"/>
            </a:xfrm>
            <a:prstGeom prst="ellipse">
              <a:avLst/>
            </a:prstGeom>
            <a:solidFill>
              <a:schemeClr val="bg2">
                <a:lumMod val="90000"/>
                <a:alpha val="62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0C0154E-7518-497C-A248-37B951941A84}"/>
                </a:ext>
              </a:extLst>
            </p:cNvPr>
            <p:cNvSpPr/>
            <p:nvPr/>
          </p:nvSpPr>
          <p:spPr>
            <a:xfrm>
              <a:off x="1023912" y="1714749"/>
              <a:ext cx="2772750" cy="619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Initial Solution Generation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AE02385-DC7C-4FE0-88FB-DF90C331A7C8}"/>
                </a:ext>
              </a:extLst>
            </p:cNvPr>
            <p:cNvSpPr/>
            <p:nvPr/>
          </p:nvSpPr>
          <p:spPr>
            <a:xfrm>
              <a:off x="1073073" y="5411806"/>
              <a:ext cx="2674428" cy="619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Potential Solutions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0744019-1BBF-4372-A8AF-CF96B1CAC823}"/>
                </a:ext>
              </a:extLst>
            </p:cNvPr>
            <p:cNvCxnSpPr>
              <a:cxnSpLocks/>
              <a:stCxn id="21" idx="2"/>
              <a:endCxn id="20" idx="0"/>
            </p:cNvCxnSpPr>
            <p:nvPr/>
          </p:nvCxnSpPr>
          <p:spPr>
            <a:xfrm flipH="1">
              <a:off x="2405449" y="2333874"/>
              <a:ext cx="4838" cy="38456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EA90801-5237-4CFB-AD2D-2F8A088430C2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405449" y="5098721"/>
              <a:ext cx="4838" cy="313085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DE48468-B1AE-4BA2-9BB7-511DF139E7AC}"/>
                </a:ext>
              </a:extLst>
            </p:cNvPr>
            <p:cNvGrpSpPr/>
            <p:nvPr/>
          </p:nvGrpSpPr>
          <p:grpSpPr>
            <a:xfrm>
              <a:off x="774397" y="2838183"/>
              <a:ext cx="3300562" cy="1684943"/>
              <a:chOff x="1033822" y="3161468"/>
              <a:chExt cx="3300562" cy="168494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C5A4DE2-B9B0-4622-90E0-2E699AFCFA30}"/>
                  </a:ext>
                </a:extLst>
              </p:cNvPr>
              <p:cNvGrpSpPr/>
              <p:nvPr/>
            </p:nvGrpSpPr>
            <p:grpSpPr>
              <a:xfrm>
                <a:off x="1033822" y="3161468"/>
                <a:ext cx="3300562" cy="1684943"/>
                <a:chOff x="884001" y="2835006"/>
                <a:chExt cx="3300562" cy="1684943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8B84463-6C11-4268-A2DE-43FEB0C34805}"/>
                    </a:ext>
                  </a:extLst>
                </p:cNvPr>
                <p:cNvSpPr/>
                <p:nvPr/>
              </p:nvSpPr>
              <p:spPr>
                <a:xfrm>
                  <a:off x="2899509" y="3900824"/>
                  <a:ext cx="1285054" cy="6191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Evolution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8C47630-5D3F-408F-85EF-116D942278F5}"/>
                    </a:ext>
                  </a:extLst>
                </p:cNvPr>
                <p:cNvSpPr/>
                <p:nvPr/>
              </p:nvSpPr>
              <p:spPr>
                <a:xfrm>
                  <a:off x="1946500" y="2835006"/>
                  <a:ext cx="1285054" cy="6191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Evaluation</a:t>
                  </a: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642B2AB8-1C8E-4397-AF54-3D88FF6194B9}"/>
                    </a:ext>
                  </a:extLst>
                </p:cNvPr>
                <p:cNvSpPr/>
                <p:nvPr/>
              </p:nvSpPr>
              <p:spPr>
                <a:xfrm>
                  <a:off x="884001" y="3895877"/>
                  <a:ext cx="1369913" cy="619125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Propose New Models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42338D8F-ADED-4234-BA2D-C0C046DCEE69}"/>
                    </a:ext>
                  </a:extLst>
                </p:cNvPr>
                <p:cNvCxnSpPr>
                  <a:cxnSpLocks/>
                  <a:stCxn id="31" idx="1"/>
                  <a:endCxn id="33" idx="3"/>
                </p:cNvCxnSpPr>
                <p:nvPr/>
              </p:nvCxnSpPr>
              <p:spPr>
                <a:xfrm flipH="1" flipV="1">
                  <a:off x="2253914" y="4205440"/>
                  <a:ext cx="645595" cy="4947"/>
                </a:xfrm>
                <a:prstGeom prst="straightConnector1">
                  <a:avLst/>
                </a:prstGeom>
                <a:ln w="50800" cmpd="sng">
                  <a:solidFill>
                    <a:schemeClr val="tx1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887D054F-D98F-4323-8617-C2B30501C066}"/>
                  </a:ext>
                </a:extLst>
              </p:cNvPr>
              <p:cNvCxnSpPr>
                <a:cxnSpLocks/>
                <a:stCxn id="32" idx="3"/>
                <a:endCxn id="31" idx="0"/>
              </p:cNvCxnSpPr>
              <p:nvPr/>
            </p:nvCxnSpPr>
            <p:spPr>
              <a:xfrm>
                <a:off x="3381375" y="3471031"/>
                <a:ext cx="310482" cy="756255"/>
              </a:xfrm>
              <a:prstGeom prst="straightConnector1">
                <a:avLst/>
              </a:prstGeom>
              <a:ln w="5080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32CC572-D231-4B62-8CB4-0B3B61E2190D}"/>
                  </a:ext>
                </a:extLst>
              </p:cNvPr>
              <p:cNvCxnSpPr>
                <a:cxnSpLocks/>
                <a:stCxn id="33" idx="0"/>
                <a:endCxn id="32" idx="1"/>
              </p:cNvCxnSpPr>
              <p:nvPr/>
            </p:nvCxnSpPr>
            <p:spPr>
              <a:xfrm flipV="1">
                <a:off x="1718779" y="3471031"/>
                <a:ext cx="377542" cy="751308"/>
              </a:xfrm>
              <a:prstGeom prst="straightConnector1">
                <a:avLst/>
              </a:prstGeom>
              <a:ln w="5080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595B84EB-BB95-4F19-AAF0-9E0126364BA8}"/>
              </a:ext>
            </a:extLst>
          </p:cNvPr>
          <p:cNvSpPr/>
          <p:nvPr/>
        </p:nvSpPr>
        <p:spPr>
          <a:xfrm>
            <a:off x="5497021" y="1256980"/>
            <a:ext cx="5865972" cy="619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>
                <a:solidFill>
                  <a:schemeClr val="tx1"/>
                </a:solidFill>
              </a:rPr>
              <a:t>Bayesian Reformulation of  Evaluation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7180E0D-85DD-49DD-B60C-21487C468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054" y="5241122"/>
            <a:ext cx="1457070" cy="11156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F80EABE-9071-4C68-ABCB-5AE40EDA9A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28" r="9114"/>
          <a:stretch/>
        </p:blipFill>
        <p:spPr>
          <a:xfrm>
            <a:off x="5275671" y="3660787"/>
            <a:ext cx="2693726" cy="68066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699F0AE-6B52-4CB7-BC32-B9974137A237}"/>
              </a:ext>
            </a:extLst>
          </p:cNvPr>
          <p:cNvSpPr txBox="1"/>
          <p:nvPr/>
        </p:nvSpPr>
        <p:spPr>
          <a:xfrm>
            <a:off x="5081819" y="3315920"/>
            <a:ext cx="2887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 (Body)"/>
                <a:cs typeface="Arial" panose="020B0604020202020204" pitchFamily="34" charset="0"/>
              </a:rPr>
              <a:t>- Iteratively Increase </a:t>
            </a:r>
            <a:r>
              <a:rPr lang="en-US" sz="2000" i="1" dirty="0">
                <a:latin typeface="Calibri (Body)"/>
                <a:cs typeface="Arial" panose="020B0604020202020204" pitchFamily="34" charset="0"/>
              </a:rPr>
              <a:t>T,</a:t>
            </a:r>
            <a:endParaRPr lang="en-US" sz="2000" dirty="0">
              <a:latin typeface="Calibri (Body)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8FB89B-A06B-4B7D-B090-9AE8BB2A8B64}"/>
              </a:ext>
            </a:extLst>
          </p:cNvPr>
          <p:cNvSpPr txBox="1"/>
          <p:nvPr/>
        </p:nvSpPr>
        <p:spPr>
          <a:xfrm>
            <a:off x="5081819" y="4557932"/>
            <a:ext cx="6856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 (Body)"/>
                <a:cs typeface="Arial" panose="020B0604020202020204" pitchFamily="34" charset="0"/>
              </a:rPr>
              <a:t>- Then use Fractional Bayes Factor</a:t>
            </a:r>
            <a:r>
              <a:rPr lang="en-US" sz="2000" baseline="30000" dirty="0">
                <a:latin typeface="Calibri (Body)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 (FBF) for model selection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C2D32E-7B9D-4A3F-B06A-04A5D081CC2F}"/>
              </a:ext>
            </a:extLst>
          </p:cNvPr>
          <p:cNvSpPr txBox="1"/>
          <p:nvPr/>
        </p:nvSpPr>
        <p:spPr>
          <a:xfrm>
            <a:off x="-14056" y="6473022"/>
            <a:ext cx="2677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3 – A. O’Hagan, 1995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E819B7-FF8B-43B0-8893-E3CC43FD6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055" y="5009722"/>
            <a:ext cx="3328229" cy="646330"/>
          </a:xfrm>
          <a:prstGeom prst="rect">
            <a:avLst/>
          </a:prstGeom>
        </p:spPr>
      </p:pic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0861DF8F-1E00-4A24-BC8D-581FF1812275}"/>
              </a:ext>
            </a:extLst>
          </p:cNvPr>
          <p:cNvSpPr txBox="1">
            <a:spLocks/>
          </p:cNvSpPr>
          <p:nvPr/>
        </p:nvSpPr>
        <p:spPr>
          <a:xfrm>
            <a:off x="9406911" y="6559381"/>
            <a:ext cx="2743200" cy="2717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>
              <a:defRPr sz="1200"/>
            </a:lvl1pPr>
          </a:lstStyle>
          <a:p>
            <a:fld id="{A9429D2B-BADC-463F-8352-6552CA586F91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353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B781B-BCB6-47BD-900C-93A56C1F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0"/>
            <a:ext cx="7197111" cy="914400"/>
          </a:xfrm>
        </p:spPr>
        <p:txBody>
          <a:bodyPr>
            <a:normAutofit/>
          </a:bodyPr>
          <a:lstStyle/>
          <a:p>
            <a:r>
              <a:rPr lang="en-US" dirty="0">
                <a:latin typeface="Calibri Light (Headings)"/>
                <a:cs typeface="Arial" panose="020B0604020202020204" pitchFamily="34" charset="0"/>
              </a:rPr>
              <a:t>SMC Implementation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1DF8F-1E00-4A24-BC8D-581FF1812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490B14C0-85E6-498A-9A8F-BF64F8103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41" y="5352887"/>
            <a:ext cx="1457070" cy="11156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137B5D-412B-4F21-B3B5-8553F95A1F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98"/>
          <a:stretch/>
        </p:blipFill>
        <p:spPr>
          <a:xfrm>
            <a:off x="6600825" y="1472464"/>
            <a:ext cx="5418915" cy="38867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DE3EA18-8AE8-426B-944B-F5444CFF6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60" y="1453415"/>
            <a:ext cx="5548591" cy="4317395"/>
          </a:xfrm>
          <a:prstGeom prst="rect">
            <a:avLst/>
          </a:prstGeom>
        </p:spPr>
      </p:pic>
      <p:cxnSp>
        <p:nvCxnSpPr>
          <p:cNvPr id="2049" name="Straight Arrow Connector 2048">
            <a:extLst>
              <a:ext uri="{FF2B5EF4-FFF2-40B4-BE49-F238E27FC236}">
                <a16:creationId xmlns:a16="http://schemas.microsoft.com/office/drawing/2014/main" id="{096FEC5C-C05D-47E5-812A-EE03A0E67CDF}"/>
              </a:ext>
            </a:extLst>
          </p:cNvPr>
          <p:cNvCxnSpPr>
            <a:cxnSpLocks/>
          </p:cNvCxnSpPr>
          <p:nvPr/>
        </p:nvCxnSpPr>
        <p:spPr>
          <a:xfrm>
            <a:off x="10731541" y="2747010"/>
            <a:ext cx="0" cy="112391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CA368BE-2793-4909-B809-4075E28BCF13}"/>
              </a:ext>
            </a:extLst>
          </p:cNvPr>
          <p:cNvCxnSpPr>
            <a:cxnSpLocks/>
          </p:cNvCxnSpPr>
          <p:nvPr/>
        </p:nvCxnSpPr>
        <p:spPr>
          <a:xfrm>
            <a:off x="11673881" y="2739390"/>
            <a:ext cx="0" cy="115820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C71001E-11FD-438F-A769-F2DFC63DEB8F}"/>
              </a:ext>
            </a:extLst>
          </p:cNvPr>
          <p:cNvCxnSpPr>
            <a:cxnSpLocks/>
          </p:cNvCxnSpPr>
          <p:nvPr/>
        </p:nvCxnSpPr>
        <p:spPr>
          <a:xfrm>
            <a:off x="8991641" y="2754630"/>
            <a:ext cx="0" cy="93726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66D2E69-8E74-4EB2-9EF5-6A8BA2AC1CD2}"/>
              </a:ext>
            </a:extLst>
          </p:cNvPr>
          <p:cNvCxnSpPr>
            <a:cxnSpLocks/>
          </p:cNvCxnSpPr>
          <p:nvPr/>
        </p:nvCxnSpPr>
        <p:spPr>
          <a:xfrm>
            <a:off x="8255041" y="3415850"/>
            <a:ext cx="0" cy="41316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66FDCAF-2DA0-4DDD-98F7-6481DA0D4218}"/>
              </a:ext>
            </a:extLst>
          </p:cNvPr>
          <p:cNvCxnSpPr>
            <a:cxnSpLocks/>
          </p:cNvCxnSpPr>
          <p:nvPr/>
        </p:nvCxnSpPr>
        <p:spPr>
          <a:xfrm>
            <a:off x="7226341" y="3448050"/>
            <a:ext cx="0" cy="45716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C3BA839-3DC2-4FB5-8939-EC1F3AADFB2C}"/>
              </a:ext>
            </a:extLst>
          </p:cNvPr>
          <p:cNvCxnSpPr>
            <a:cxnSpLocks/>
          </p:cNvCxnSpPr>
          <p:nvPr/>
        </p:nvCxnSpPr>
        <p:spPr>
          <a:xfrm>
            <a:off x="7569241" y="3423470"/>
            <a:ext cx="0" cy="44745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5713CC6-854E-4104-9DEE-CA2DA32B1059}"/>
              </a:ext>
            </a:extLst>
          </p:cNvPr>
          <p:cNvCxnSpPr>
            <a:cxnSpLocks/>
          </p:cNvCxnSpPr>
          <p:nvPr/>
        </p:nvCxnSpPr>
        <p:spPr>
          <a:xfrm>
            <a:off x="8282940" y="4133850"/>
            <a:ext cx="289560" cy="100584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3C3D9A4-2AA1-4F20-971E-81C09AE446D6}"/>
              </a:ext>
            </a:extLst>
          </p:cNvPr>
          <p:cNvCxnSpPr>
            <a:cxnSpLocks/>
          </p:cNvCxnSpPr>
          <p:nvPr/>
        </p:nvCxnSpPr>
        <p:spPr>
          <a:xfrm flipH="1">
            <a:off x="8967323" y="4187190"/>
            <a:ext cx="12659" cy="100330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559305C-681D-45F0-ABD3-71E3471D6AE4}"/>
              </a:ext>
            </a:extLst>
          </p:cNvPr>
          <p:cNvCxnSpPr>
            <a:cxnSpLocks/>
          </p:cNvCxnSpPr>
          <p:nvPr/>
        </p:nvCxnSpPr>
        <p:spPr>
          <a:xfrm>
            <a:off x="7589520" y="4011930"/>
            <a:ext cx="220980" cy="113538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7689842-EC93-49A9-AC02-4141785AE3BD}"/>
              </a:ext>
            </a:extLst>
          </p:cNvPr>
          <p:cNvCxnSpPr>
            <a:cxnSpLocks/>
          </p:cNvCxnSpPr>
          <p:nvPr/>
        </p:nvCxnSpPr>
        <p:spPr>
          <a:xfrm flipH="1">
            <a:off x="8122920" y="4104583"/>
            <a:ext cx="145109" cy="1057967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BE3313C-B944-4E86-AB95-C9465624772E}"/>
              </a:ext>
            </a:extLst>
          </p:cNvPr>
          <p:cNvCxnSpPr>
            <a:cxnSpLocks/>
          </p:cNvCxnSpPr>
          <p:nvPr/>
        </p:nvCxnSpPr>
        <p:spPr>
          <a:xfrm flipH="1">
            <a:off x="10370820" y="4072890"/>
            <a:ext cx="327660" cy="109728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E763D4E-FF56-45C8-9873-8835C067967F}"/>
              </a:ext>
            </a:extLst>
          </p:cNvPr>
          <p:cNvCxnSpPr>
            <a:cxnSpLocks/>
          </p:cNvCxnSpPr>
          <p:nvPr/>
        </p:nvCxnSpPr>
        <p:spPr>
          <a:xfrm>
            <a:off x="9022080" y="4179570"/>
            <a:ext cx="620466" cy="101092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1D3F9E-EE19-49C7-A426-584FDB8669D0}"/>
              </a:ext>
            </a:extLst>
          </p:cNvPr>
          <p:cNvCxnSpPr>
            <a:cxnSpLocks/>
          </p:cNvCxnSpPr>
          <p:nvPr/>
        </p:nvCxnSpPr>
        <p:spPr>
          <a:xfrm>
            <a:off x="7226341" y="2739390"/>
            <a:ext cx="0" cy="18288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AE470DC-5E5C-47E6-A7B5-7483FF5CFE37}"/>
              </a:ext>
            </a:extLst>
          </p:cNvPr>
          <p:cNvCxnSpPr>
            <a:cxnSpLocks/>
          </p:cNvCxnSpPr>
          <p:nvPr/>
        </p:nvCxnSpPr>
        <p:spPr>
          <a:xfrm>
            <a:off x="7378741" y="2958650"/>
            <a:ext cx="0" cy="11602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107E955-8145-48B2-9484-54850B48A22B}"/>
              </a:ext>
            </a:extLst>
          </p:cNvPr>
          <p:cNvCxnSpPr>
            <a:cxnSpLocks/>
          </p:cNvCxnSpPr>
          <p:nvPr/>
        </p:nvCxnSpPr>
        <p:spPr>
          <a:xfrm>
            <a:off x="7569241" y="2724150"/>
            <a:ext cx="0" cy="18288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A7AE67DE-CCF3-4CE1-92F2-3C66ED2CB918}"/>
              </a:ext>
            </a:extLst>
          </p:cNvPr>
          <p:cNvCxnSpPr>
            <a:cxnSpLocks/>
          </p:cNvCxnSpPr>
          <p:nvPr/>
        </p:nvCxnSpPr>
        <p:spPr>
          <a:xfrm>
            <a:off x="8250002" y="2739390"/>
            <a:ext cx="0" cy="26965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205D500-83CA-475C-BD1D-B9700B81FE66}"/>
              </a:ext>
            </a:extLst>
          </p:cNvPr>
          <p:cNvSpPr txBox="1"/>
          <p:nvPr/>
        </p:nvSpPr>
        <p:spPr>
          <a:xfrm>
            <a:off x="6600825" y="1062906"/>
            <a:ext cx="5431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Probability Weighted Particle Filtering</a:t>
            </a:r>
          </a:p>
        </p:txBody>
      </p:sp>
    </p:spTree>
    <p:extLst>
      <p:ext uri="{BB962C8B-B14F-4D97-AF65-F5344CB8AC3E}">
        <p14:creationId xmlns:p14="http://schemas.microsoft.com/office/powerpoint/2010/main" val="449756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3019424"/>
            <a:ext cx="12192000" cy="34575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5250"/>
            <a:ext cx="10972800" cy="752475"/>
          </a:xfrm>
        </p:spPr>
        <p:txBody>
          <a:bodyPr>
            <a:normAutofit/>
          </a:bodyPr>
          <a:lstStyle/>
          <a:p>
            <a:r>
              <a:rPr lang="en-US" dirty="0"/>
              <a:t> SMC-GPSR Solution Results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8045"/>
              </p:ext>
            </p:extLst>
          </p:nvPr>
        </p:nvGraphicFramePr>
        <p:xfrm>
          <a:off x="7432485" y="1279826"/>
          <a:ext cx="33020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Error Metric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ysClr val="windowText" lastClr="000000"/>
                          </a:solidFill>
                        </a:rPr>
                        <a:t>Results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r>
                        <a:rPr lang="en-US" sz="1600" dirty="0"/>
                        <a:t>MAPE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2.2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160">
                <a:tc>
                  <a:txBody>
                    <a:bodyPr/>
                    <a:lstStyle/>
                    <a:p>
                      <a:r>
                        <a:rPr lang="en-US" sz="1600" dirty="0"/>
                        <a:t>NMLL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410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1125" y="3045084"/>
            <a:ext cx="5486400" cy="59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Scatter Plot of 500 Randomly Sampled Data Points vs. GPSR Predicted 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94400" y="3028951"/>
            <a:ext cx="6197600" cy="59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Plot of  3 Randomly Sampled Specimen Stress-Strain Training Data vs. GPSR Predicted Solution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84731" y="2414757"/>
            <a:ext cx="3788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/>
              <a:t>ε</a:t>
            </a:r>
            <a:r>
              <a:rPr lang="en-US" sz="1600" dirty="0"/>
              <a:t> = Plastic Strain (%)  </a:t>
            </a:r>
            <a:r>
              <a:rPr lang="el-GR" sz="1600" b="1" dirty="0"/>
              <a:t>α</a:t>
            </a:r>
            <a:r>
              <a:rPr lang="en-US" sz="1600" dirty="0"/>
              <a:t> = Texture Alignment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7485" y="2337655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MAPE = Mean Absolute Percent Error (%)</a:t>
            </a:r>
          </a:p>
          <a:p>
            <a:pPr algn="ctr"/>
            <a:r>
              <a:rPr lang="en-US" sz="1300" dirty="0"/>
              <a:t>NMLL = Normalized Marginal Log Likelihood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84731" y="6488668"/>
            <a:ext cx="4779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ε</a:t>
            </a:r>
            <a:r>
              <a:rPr lang="en-US" dirty="0"/>
              <a:t> = True Plastic Strain (%)     σ = True Stress (MPa)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4D5C5-636F-4B07-A8F5-ADE00317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27EDF85-72A6-4039-9D22-FCEAEAEDA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8693" y="987621"/>
            <a:ext cx="1023307" cy="7835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5F0D3F-1573-4912-846C-E30550C13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679" y="3638425"/>
            <a:ext cx="4332517" cy="2680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725407-E6BF-4647-BE34-ADC5E1115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121" y="5244586"/>
            <a:ext cx="426757" cy="1280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F671FCA-6D67-4602-8FBD-10EA11554FBC}"/>
                  </a:ext>
                </a:extLst>
              </p:cNvPr>
              <p:cNvSpPr txBox="1"/>
              <p:nvPr/>
            </p:nvSpPr>
            <p:spPr>
              <a:xfrm>
                <a:off x="184731" y="1821251"/>
                <a:ext cx="1834925" cy="419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CC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 smtClean="0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 smtClean="0">
                                  <a:solidFill>
                                    <a:srgbClr val="CC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 smtClean="0">
                                  <a:solidFill>
                                    <a:srgbClr val="CC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F671FCA-6D67-4602-8FBD-10EA11554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31" y="1821251"/>
                <a:ext cx="1834925" cy="4199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BA739E-2AD1-46CD-B5CA-26BC53D1B102}"/>
                  </a:ext>
                </a:extLst>
              </p:cNvPr>
              <p:cNvSpPr txBox="1"/>
              <p:nvPr/>
            </p:nvSpPr>
            <p:spPr>
              <a:xfrm>
                <a:off x="184731" y="1318341"/>
                <a:ext cx="6544292" cy="384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=1432+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−1056∗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m:rPr>
                          <m:nor/>
                        </m:rPr>
                        <a:rPr lang="el-GR" sz="2400" dirty="0" smtClean="0">
                          <a:solidFill>
                            <a:srgbClr val="CC0000"/>
                          </a:solidFill>
                        </a:rPr>
                        <m:t>α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+1056∗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⁡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2400" i="1" smtClean="0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BA739E-2AD1-46CD-B5CA-26BC53D1B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31" y="1318341"/>
                <a:ext cx="6544292" cy="384657"/>
              </a:xfrm>
              <a:prstGeom prst="rect">
                <a:avLst/>
              </a:prstGeom>
              <a:blipFill>
                <a:blip r:embed="rId7"/>
                <a:stretch>
                  <a:fillRect l="-93" t="-3175" r="-372" b="-36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9A426CE-CE7B-4C22-B604-2C68C3B8C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112" y="3642121"/>
            <a:ext cx="4332517" cy="267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78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5206-35FB-4385-88A8-B7727C3D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SMC-GPSR Results Discussion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63F95-7105-4325-AC91-1AA7B4CAC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110"/>
            <a:ext cx="10515600" cy="4580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Direct comparison difficult due to different hyperparameters (HP)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6BD98-BF3E-4EBD-9571-90BE96E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8041F2-8B89-445C-8659-57CA2D032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041" y="5222613"/>
            <a:ext cx="1457070" cy="111566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5563F55-9BF2-4842-918B-92430F5BC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512482"/>
              </p:ext>
            </p:extLst>
          </p:nvPr>
        </p:nvGraphicFramePr>
        <p:xfrm>
          <a:off x="916243" y="1557841"/>
          <a:ext cx="8894507" cy="1764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6310">
                  <a:extLst>
                    <a:ext uri="{9D8B030D-6E8A-4147-A177-3AD203B41FA5}">
                      <a16:colId xmlns:a16="http://schemas.microsoft.com/office/drawing/2014/main" val="397171567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51537216"/>
                    </a:ext>
                  </a:extLst>
                </a:gridCol>
                <a:gridCol w="1020278">
                  <a:extLst>
                    <a:ext uri="{9D8B030D-6E8A-4147-A177-3AD203B41FA5}">
                      <a16:colId xmlns:a16="http://schemas.microsoft.com/office/drawing/2014/main" val="938584387"/>
                    </a:ext>
                  </a:extLst>
                </a:gridCol>
                <a:gridCol w="1058779">
                  <a:extLst>
                    <a:ext uri="{9D8B030D-6E8A-4147-A177-3AD203B41FA5}">
                      <a16:colId xmlns:a16="http://schemas.microsoft.com/office/drawing/2014/main" val="2909094442"/>
                    </a:ext>
                  </a:extLst>
                </a:gridCol>
                <a:gridCol w="1068404">
                  <a:extLst>
                    <a:ext uri="{9D8B030D-6E8A-4147-A177-3AD203B41FA5}">
                      <a16:colId xmlns:a16="http://schemas.microsoft.com/office/drawing/2014/main" val="2094020987"/>
                    </a:ext>
                  </a:extLst>
                </a:gridCol>
                <a:gridCol w="1068404">
                  <a:extLst>
                    <a:ext uri="{9D8B030D-6E8A-4147-A177-3AD203B41FA5}">
                      <a16:colId xmlns:a16="http://schemas.microsoft.com/office/drawing/2014/main" val="4234195989"/>
                    </a:ext>
                  </a:extLst>
                </a:gridCol>
                <a:gridCol w="1232034">
                  <a:extLst>
                    <a:ext uri="{9D8B030D-6E8A-4147-A177-3AD203B41FA5}">
                      <a16:colId xmlns:a16="http://schemas.microsoft.com/office/drawing/2014/main" val="2476254281"/>
                    </a:ext>
                  </a:extLst>
                </a:gridCol>
                <a:gridCol w="858778">
                  <a:extLst>
                    <a:ext uri="{9D8B030D-6E8A-4147-A177-3AD203B41FA5}">
                      <a16:colId xmlns:a16="http://schemas.microsoft.com/office/drawing/2014/main" val="22979895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Islands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Population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Generations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Data Set Size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Test Error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Training Error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Time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39942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Parallel GPSR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libri (Body)"/>
                        </a:rPr>
                        <a:t> 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libri (Body)"/>
                        </a:rPr>
                        <a:t> 3,000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  <a:latin typeface="Calibri (Body)"/>
                        </a:rPr>
                        <a:t> 4,000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2,000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11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hr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3724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GPSR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6.5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6.2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2 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39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GPSR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4.0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3.6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(Body)"/>
                        </a:rPr>
                        <a:t>&lt;0.5 min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5450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SMC – GPSR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100 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 100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2.0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1.5 </a:t>
                      </a:r>
                      <a:r>
                        <a:rPr lang="en-US" sz="1600" b="1" i="0" u="none" strike="noStrike" dirty="0" err="1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hr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6304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SMC – GPSR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100 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 100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2.3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1.5 </a:t>
                      </a:r>
                      <a:r>
                        <a:rPr lang="en-US" sz="1600" b="1" i="0" u="none" strike="noStrike" dirty="0" err="1">
                          <a:solidFill>
                            <a:schemeClr val="accent1"/>
                          </a:solidFill>
                          <a:effectLst/>
                          <a:latin typeface="Calibri (Body)"/>
                        </a:rPr>
                        <a:t>hr</a:t>
                      </a:r>
                      <a:endParaRPr lang="en-US" sz="1600" b="1" i="0" u="none" strike="noStrike" dirty="0">
                        <a:solidFill>
                          <a:schemeClr val="accent1"/>
                        </a:solidFill>
                        <a:effectLst/>
                        <a:latin typeface="Calibri (Body)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380158"/>
                  </a:ext>
                </a:extLst>
              </a:tr>
            </a:tbl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7B82C06-263D-4CDE-BBC5-A29D2CD69013}"/>
              </a:ext>
            </a:extLst>
          </p:cNvPr>
          <p:cNvSpPr txBox="1">
            <a:spLocks/>
          </p:cNvSpPr>
          <p:nvPr/>
        </p:nvSpPr>
        <p:spPr>
          <a:xfrm>
            <a:off x="619124" y="3677491"/>
            <a:ext cx="11572875" cy="2569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Initial Observations of SMC-GPSR Implementation</a:t>
            </a:r>
          </a:p>
          <a:p>
            <a:r>
              <a:rPr lang="en-US" sz="2400" dirty="0"/>
              <a:t>good performance vs generation (more testing required due to influence of initialization)</a:t>
            </a:r>
          </a:p>
          <a:p>
            <a:r>
              <a:rPr lang="en-US" sz="2400" dirty="0"/>
              <a:t>models generalized from small data set</a:t>
            </a:r>
          </a:p>
          <a:p>
            <a:r>
              <a:rPr lang="en-US" sz="2400" dirty="0"/>
              <a:t>computationally expensive</a:t>
            </a:r>
          </a:p>
          <a:p>
            <a:r>
              <a:rPr lang="en-US" sz="2400" dirty="0"/>
              <a:t>additional HPs associated with SMC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D385C2-192E-4093-941D-BD13764959EB}"/>
              </a:ext>
            </a:extLst>
          </p:cNvPr>
          <p:cNvSpPr txBox="1"/>
          <p:nvPr/>
        </p:nvSpPr>
        <p:spPr>
          <a:xfrm>
            <a:off x="1527769" y="1517076"/>
            <a:ext cx="1571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 (Body)"/>
              </a:rPr>
              <a:t>HP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F839D0-ED03-4AF9-BF55-E5052C7DA587}"/>
              </a:ext>
            </a:extLst>
          </p:cNvPr>
          <p:cNvSpPr txBox="1"/>
          <p:nvPr/>
        </p:nvSpPr>
        <p:spPr>
          <a:xfrm>
            <a:off x="953010" y="1723886"/>
            <a:ext cx="936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"/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 (Body)"/>
              </a:rPr>
              <a:t>Run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19E8A2-9A40-4678-B285-805AF7B175E8}"/>
              </a:ext>
            </a:extLst>
          </p:cNvPr>
          <p:cNvCxnSpPr>
            <a:cxnSpLocks/>
          </p:cNvCxnSpPr>
          <p:nvPr/>
        </p:nvCxnSpPr>
        <p:spPr>
          <a:xfrm>
            <a:off x="921544" y="1564481"/>
            <a:ext cx="1847850" cy="48101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680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5206-35FB-4385-88A8-B7727C3DB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550" y="0"/>
            <a:ext cx="9620250" cy="914400"/>
          </a:xfrm>
        </p:spPr>
        <p:txBody>
          <a:bodyPr/>
          <a:lstStyle/>
          <a:p>
            <a:r>
              <a:rPr lang="en-US" dirty="0"/>
              <a:t>Conclusions and Continuing Efforts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63F95-7105-4325-AC91-1AA7B4CAC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3800"/>
            <a:ext cx="10820400" cy="4730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With current serial implementation:</a:t>
            </a:r>
          </a:p>
          <a:p>
            <a:r>
              <a:rPr lang="en-US" dirty="0"/>
              <a:t>GPSR with Bayesian selection feasible</a:t>
            </a:r>
          </a:p>
          <a:p>
            <a:r>
              <a:rPr lang="en-US" dirty="0"/>
              <a:t>significant increase in run time to achieve equivalent results to deterministic GPSR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dirty="0"/>
              <a:t>Continuing Efforts:</a:t>
            </a:r>
          </a:p>
          <a:p>
            <a:r>
              <a:rPr lang="en-US" dirty="0"/>
              <a:t>full-scale testing of parallel implementation</a:t>
            </a:r>
          </a:p>
          <a:p>
            <a:r>
              <a:rPr lang="en-US" dirty="0"/>
              <a:t>formal evaluation against GPSR</a:t>
            </a:r>
          </a:p>
          <a:p>
            <a:r>
              <a:rPr lang="en-US" dirty="0"/>
              <a:t>improve algorithm efficiency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6BD98-BF3E-4EBD-9571-90BE96ED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8041F2-8B89-445C-8659-57CA2D032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041" y="5349613"/>
            <a:ext cx="1457070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9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9372600" cy="914400"/>
          </a:xfrm>
        </p:spPr>
        <p:txBody>
          <a:bodyPr>
            <a:normAutofit/>
          </a:bodyPr>
          <a:lstStyle/>
          <a:p>
            <a:r>
              <a:rPr lang="en-US" dirty="0"/>
              <a:t>Acknowledgments and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25" y="3147795"/>
            <a:ext cx="12026285" cy="3019583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AutoNum type="arabicPeriod"/>
            </a:pPr>
            <a:r>
              <a:rPr lang="en-US" sz="2000" dirty="0">
                <a:latin typeface="Calibri (Body)"/>
                <a:cs typeface="Arial" panose="020B0604020202020204" pitchFamily="34" charset="0"/>
              </a:rPr>
              <a:t>Shravan </a:t>
            </a:r>
            <a:r>
              <a:rPr lang="en-US" sz="2000" dirty="0" err="1">
                <a:latin typeface="Calibri (Body)"/>
                <a:cs typeface="Arial" panose="020B0604020202020204" pitchFamily="34" charset="0"/>
              </a:rPr>
              <a:t>Kotha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, Deniz Ozturk. 2019. Somnath Ghosh. “Parametrically homogenized constitutive models (PHCMs) from micromechanical crystal plasticity FE simulations, part I: Sensitivity analysis and parameter identification for Titanium alloys</a:t>
            </a:r>
            <a:r>
              <a:rPr lang="en-US" sz="2000" i="1" dirty="0">
                <a:latin typeface="Calibri (Body)"/>
                <a:cs typeface="Arial" panose="020B0604020202020204" pitchFamily="34" charset="0"/>
              </a:rPr>
              <a:t>”. International Journal of Plasticity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, vol.120, p. 296-319. ISSN 0749-6419.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AutoNum type="arabicPeriod"/>
            </a:pPr>
            <a:r>
              <a:rPr lang="en-US" sz="2000" dirty="0" err="1">
                <a:latin typeface="Calibri (Body)"/>
                <a:cs typeface="Arial" panose="020B0604020202020204" pitchFamily="34" charset="0"/>
              </a:rPr>
              <a:t>Thi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 Le Thu Nguyen, Francois </a:t>
            </a:r>
            <a:r>
              <a:rPr lang="en-US" sz="2000" dirty="0" err="1">
                <a:latin typeface="Calibri (Body)"/>
                <a:cs typeface="Arial" panose="020B0604020202020204" pitchFamily="34" charset="0"/>
              </a:rPr>
              <a:t>Septier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, Gareth W. Peters, and Yves </a:t>
            </a:r>
            <a:r>
              <a:rPr lang="en-US" sz="2000" dirty="0" err="1">
                <a:latin typeface="Calibri (Body)"/>
                <a:cs typeface="Arial" panose="020B0604020202020204" pitchFamily="34" charset="0"/>
              </a:rPr>
              <a:t>Delignon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. 2015. “Efficient Sequential Monte-Carlo Samplers for Bayesian Inference”. </a:t>
            </a:r>
            <a:r>
              <a:rPr lang="en-US" sz="2000" i="1" dirty="0">
                <a:latin typeface="Calibri (Body)"/>
                <a:cs typeface="Arial" panose="020B0604020202020204" pitchFamily="34" charset="0"/>
              </a:rPr>
              <a:t>IEEE Transactions on Signal Processing, 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vol. 64, no. 5, p. 1305-1319, DOI: 10.1109/TSP.2015.2504342.	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AutoNum type="arabicPeriod"/>
            </a:pPr>
            <a:r>
              <a:rPr lang="en-US" sz="2000" dirty="0">
                <a:latin typeface="Calibri (Body)"/>
                <a:cs typeface="Arial" panose="020B0604020202020204" pitchFamily="34" charset="0"/>
              </a:rPr>
              <a:t>O'Hagan, A. 1995. “Fractional Bayes Factors for Model Comparison”. </a:t>
            </a:r>
            <a:r>
              <a:rPr lang="en-US" sz="2000" i="1" dirty="0">
                <a:latin typeface="Calibri (Body)"/>
                <a:cs typeface="Arial" panose="020B0604020202020204" pitchFamily="34" charset="0"/>
              </a:rPr>
              <a:t>Journal of the Royal Statistical Society</a:t>
            </a:r>
            <a:r>
              <a:rPr lang="en-US" sz="2000" dirty="0">
                <a:latin typeface="Calibri (Body)"/>
                <a:cs typeface="Arial" panose="020B0604020202020204" pitchFamily="34" charset="0"/>
              </a:rPr>
              <a:t>: Series B (Methodological), vol. 57: p. 99-118. DOI: 10.1111/j.2517-6161.1995.tb02017.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000" dirty="0">
                <a:latin typeface="Calibri (Body)"/>
              </a:rPr>
              <a:t>			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000" dirty="0">
                <a:latin typeface="Calibri (Body)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n-US" sz="2000" dirty="0">
              <a:latin typeface="Calibri (Body)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000" dirty="0">
                <a:latin typeface="Calibri (Body)"/>
              </a:rPr>
              <a:t>				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000" dirty="0">
                <a:latin typeface="Calibri (Body)"/>
              </a:rPr>
              <a:t>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29D2B-BADC-463F-8352-6552CA586F9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A2815-1D4A-4974-A9D1-78CF2AFCC3B2}"/>
              </a:ext>
            </a:extLst>
          </p:cNvPr>
          <p:cNvSpPr txBox="1"/>
          <p:nvPr/>
        </p:nvSpPr>
        <p:spPr>
          <a:xfrm>
            <a:off x="123825" y="998440"/>
            <a:ext cx="3114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/>
              <a:t>Acknowledgments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39BFE0-AC4B-4A07-A520-6A11A9B4EB6C}"/>
              </a:ext>
            </a:extLst>
          </p:cNvPr>
          <p:cNvSpPr txBox="1"/>
          <p:nvPr/>
        </p:nvSpPr>
        <p:spPr>
          <a:xfrm>
            <a:off x="123825" y="2582080"/>
            <a:ext cx="3114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u="sng" dirty="0"/>
              <a:t>References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202CFC-5900-4E17-8218-08AC929EB9B6}"/>
              </a:ext>
            </a:extLst>
          </p:cNvPr>
          <p:cNvSpPr txBox="1"/>
          <p:nvPr/>
        </p:nvSpPr>
        <p:spPr>
          <a:xfrm>
            <a:off x="123825" y="1437870"/>
            <a:ext cx="11449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 (Body)"/>
              </a:rPr>
              <a:t>The authors are grateful for experimental data made available by MID3AS Additive Manufacturing Challenge and project support from NASA Grant 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Calibri (Body)"/>
              </a:rPr>
              <a:t>80NSSC20M0128</a:t>
            </a:r>
            <a:endParaRPr lang="en-US" sz="20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905046502"/>
      </p:ext>
    </p:extLst>
  </p:cSld>
  <p:clrMapOvr>
    <a:masterClrMapping/>
  </p:clrMapOvr>
</p:sld>
</file>

<file path=ppt/theme/theme1.xml><?xml version="1.0" encoding="utf-8"?>
<a:theme xmlns:a="http://schemas.openxmlformats.org/drawingml/2006/main" name="MPrime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3BD4381-4FE7-4DF6-A41D-BB84A8A7B7BD}" vid="{BC855366-66A2-4315-B1EA-682022E317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MPrimeTemplate</Template>
  <TotalTime>2620</TotalTime>
  <Words>1041</Words>
  <Application>Microsoft Office PowerPoint</Application>
  <PresentationFormat>Widescreen</PresentationFormat>
  <Paragraphs>264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(Body)</vt:lpstr>
      <vt:lpstr>Calibri Light</vt:lpstr>
      <vt:lpstr>Calibri Light (Headings)</vt:lpstr>
      <vt:lpstr>Cambria Math</vt:lpstr>
      <vt:lpstr>MPrimeTemplate</vt:lpstr>
      <vt:lpstr>Simultaneous Development and Robust Optimization of a Microstructure Dependent Material Model</vt:lpstr>
      <vt:lpstr>Multi-Scale Material Models</vt:lpstr>
      <vt:lpstr>Homogenized Parameters</vt:lpstr>
      <vt:lpstr>Symbolic Regression</vt:lpstr>
      <vt:lpstr>   GPSR        Traditional Regression</vt:lpstr>
      <vt:lpstr>Data Collection and Generation</vt:lpstr>
      <vt:lpstr> GPSR Solution Results</vt:lpstr>
      <vt:lpstr>GPSR Results Discussion</vt:lpstr>
      <vt:lpstr>GPSR with Sequential Monte Carlo (SMC) </vt:lpstr>
      <vt:lpstr>SMC Implementation </vt:lpstr>
      <vt:lpstr> SMC-GPSR Solution Results</vt:lpstr>
      <vt:lpstr>SMC-GPSR Results Discussion </vt:lpstr>
      <vt:lpstr>Conclusions and Continuing Efforts </vt:lpstr>
      <vt:lpstr>Acknowledgments and 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GPSR Derived Plastic Stress Model Based on Strain and Texture</dc:title>
  <dc:creator>KG</dc:creator>
  <cp:lastModifiedBy>Leser, Patrick E. (LARC-D309)</cp:lastModifiedBy>
  <cp:revision>249</cp:revision>
  <dcterms:created xsi:type="dcterms:W3CDTF">2020-08-13T14:59:40Z</dcterms:created>
  <dcterms:modified xsi:type="dcterms:W3CDTF">2021-02-26T20:11:54Z</dcterms:modified>
</cp:coreProperties>
</file>