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handoutMasterIdLst>
    <p:handoutMasterId r:id="rId20"/>
  </p:handoutMasterIdLst>
  <p:sldIdLst>
    <p:sldId id="256" r:id="rId2"/>
    <p:sldId id="279" r:id="rId3"/>
    <p:sldId id="287" r:id="rId4"/>
    <p:sldId id="274" r:id="rId5"/>
    <p:sldId id="286" r:id="rId6"/>
    <p:sldId id="272" r:id="rId7"/>
    <p:sldId id="278" r:id="rId8"/>
    <p:sldId id="282" r:id="rId9"/>
    <p:sldId id="281" r:id="rId10"/>
    <p:sldId id="283" r:id="rId11"/>
    <p:sldId id="280" r:id="rId12"/>
    <p:sldId id="285" r:id="rId13"/>
    <p:sldId id="277" r:id="rId14"/>
    <p:sldId id="265" r:id="rId15"/>
    <p:sldId id="288" r:id="rId16"/>
    <p:sldId id="262" r:id="rId17"/>
    <p:sldId id="269" r:id="rId18"/>
  </p:sldIdLst>
  <p:sldSz cx="12192000" cy="6858000"/>
  <p:notesSz cx="6858000" cy="9144000"/>
  <p:defaultTextStyle>
    <a:defPPr>
      <a:defRPr lang="en-US"/>
    </a:defPPr>
    <a:lvl1pPr algn="l" rtl="0" eaLnBrk="0" fontAlgn="base" hangingPunct="0">
      <a:spcBef>
        <a:spcPct val="0"/>
      </a:spcBef>
      <a:spcAft>
        <a:spcPct val="0"/>
      </a:spcAft>
      <a:defRPr sz="2800" b="1" kern="1200" baseline="-250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kern="1200" baseline="-250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800" b="1" kern="1200" baseline="-250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800" b="1" kern="1200" baseline="-250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800" b="1" kern="1200" baseline="-25000">
        <a:solidFill>
          <a:schemeClr val="tx1"/>
        </a:solidFill>
        <a:latin typeface="Arial" panose="020B0604020202020204" pitchFamily="34" charset="0"/>
        <a:ea typeface="+mn-ea"/>
        <a:cs typeface="+mn-cs"/>
      </a:defRPr>
    </a:lvl5pPr>
    <a:lvl6pPr marL="2286000" algn="l" defTabSz="914400" rtl="0" eaLnBrk="1" latinLnBrk="0" hangingPunct="1">
      <a:defRPr sz="2800" b="1" kern="1200" baseline="-25000">
        <a:solidFill>
          <a:schemeClr val="tx1"/>
        </a:solidFill>
        <a:latin typeface="Arial" panose="020B0604020202020204" pitchFamily="34" charset="0"/>
        <a:ea typeface="+mn-ea"/>
        <a:cs typeface="+mn-cs"/>
      </a:defRPr>
    </a:lvl6pPr>
    <a:lvl7pPr marL="2743200" algn="l" defTabSz="914400" rtl="0" eaLnBrk="1" latinLnBrk="0" hangingPunct="1">
      <a:defRPr sz="2800" b="1" kern="1200" baseline="-25000">
        <a:solidFill>
          <a:schemeClr val="tx1"/>
        </a:solidFill>
        <a:latin typeface="Arial" panose="020B0604020202020204" pitchFamily="34" charset="0"/>
        <a:ea typeface="+mn-ea"/>
        <a:cs typeface="+mn-cs"/>
      </a:defRPr>
    </a:lvl7pPr>
    <a:lvl8pPr marL="3200400" algn="l" defTabSz="914400" rtl="0" eaLnBrk="1" latinLnBrk="0" hangingPunct="1">
      <a:defRPr sz="2800" b="1" kern="1200" baseline="-25000">
        <a:solidFill>
          <a:schemeClr val="tx1"/>
        </a:solidFill>
        <a:latin typeface="Arial" panose="020B0604020202020204" pitchFamily="34" charset="0"/>
        <a:ea typeface="+mn-ea"/>
        <a:cs typeface="+mn-cs"/>
      </a:defRPr>
    </a:lvl8pPr>
    <a:lvl9pPr marL="3657600" algn="l" defTabSz="914400" rtl="0" eaLnBrk="1" latinLnBrk="0" hangingPunct="1">
      <a:defRPr sz="2800" b="1" kern="1200" baseline="-250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0039"/>
    <a:srgbClr val="321E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75"/>
    <p:restoredTop sz="94627" autoAdjust="0"/>
  </p:normalViewPr>
  <p:slideViewPr>
    <p:cSldViewPr>
      <p:cViewPr varScale="1">
        <p:scale>
          <a:sx n="131" d="100"/>
          <a:sy n="131" d="100"/>
        </p:scale>
        <p:origin x="117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78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081918F-1E6D-4718-A3C8-21A9BD73E3BF}"/>
              </a:ext>
            </a:extLst>
          </p:cNvPr>
          <p:cNvSpPr>
            <a:spLocks noGrp="1" noChangeArrowheads="1"/>
          </p:cNvSpPr>
          <p:nvPr>
            <p:ph type="hdr" sz="quarter"/>
          </p:nvPr>
        </p:nvSpPr>
        <p:spPr bwMode="auto">
          <a:xfrm>
            <a:off x="0" y="0"/>
            <a:ext cx="2973388" cy="455613"/>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defTabSz="912983">
              <a:spcBef>
                <a:spcPct val="0"/>
              </a:spcBef>
              <a:buFontTx/>
              <a:buNone/>
              <a:defRPr sz="1200" b="0" baseline="0">
                <a:latin typeface="Times New Roman" pitchFamily="18" charset="0"/>
              </a:defRPr>
            </a:lvl1pPr>
          </a:lstStyle>
          <a:p>
            <a:pPr>
              <a:defRPr/>
            </a:pPr>
            <a:endParaRPr lang="en-US"/>
          </a:p>
        </p:txBody>
      </p:sp>
      <p:sp>
        <p:nvSpPr>
          <p:cNvPr id="25603" name="Rectangle 3">
            <a:extLst>
              <a:ext uri="{FF2B5EF4-FFF2-40B4-BE49-F238E27FC236}">
                <a16:creationId xmlns:a16="http://schemas.microsoft.com/office/drawing/2014/main" id="{D0686353-5A60-42B5-B5E4-ED5898733EDF}"/>
              </a:ext>
            </a:extLst>
          </p:cNvPr>
          <p:cNvSpPr>
            <a:spLocks noGrp="1" noChangeArrowheads="1"/>
          </p:cNvSpPr>
          <p:nvPr>
            <p:ph type="dt" sz="quarter" idx="1"/>
          </p:nvPr>
        </p:nvSpPr>
        <p:spPr bwMode="auto">
          <a:xfrm>
            <a:off x="3884613" y="0"/>
            <a:ext cx="2973387" cy="455613"/>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lgn="r" defTabSz="912983">
              <a:spcBef>
                <a:spcPct val="0"/>
              </a:spcBef>
              <a:buFontTx/>
              <a:buNone/>
              <a:defRPr sz="1200" b="0" baseline="0">
                <a:latin typeface="Times New Roman" pitchFamily="18" charset="0"/>
              </a:defRPr>
            </a:lvl1pPr>
          </a:lstStyle>
          <a:p>
            <a:pPr>
              <a:defRPr/>
            </a:pPr>
            <a:endParaRPr lang="en-US"/>
          </a:p>
        </p:txBody>
      </p:sp>
      <p:sp>
        <p:nvSpPr>
          <p:cNvPr id="25604" name="Rectangle 4">
            <a:extLst>
              <a:ext uri="{FF2B5EF4-FFF2-40B4-BE49-F238E27FC236}">
                <a16:creationId xmlns:a16="http://schemas.microsoft.com/office/drawing/2014/main" id="{4A773994-1C54-47AE-B9EE-90E98825DA0B}"/>
              </a:ext>
            </a:extLst>
          </p:cNvPr>
          <p:cNvSpPr>
            <a:spLocks noGrp="1" noChangeArrowheads="1"/>
          </p:cNvSpPr>
          <p:nvPr>
            <p:ph type="ftr" sz="quarter" idx="2"/>
          </p:nvPr>
        </p:nvSpPr>
        <p:spPr bwMode="auto">
          <a:xfrm>
            <a:off x="0" y="8688388"/>
            <a:ext cx="2973388" cy="455612"/>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defTabSz="912983">
              <a:spcBef>
                <a:spcPct val="0"/>
              </a:spcBef>
              <a:buFontTx/>
              <a:buNone/>
              <a:defRPr sz="1200" b="0" baseline="0">
                <a:latin typeface="Times New Roman" pitchFamily="18" charset="0"/>
              </a:defRPr>
            </a:lvl1pPr>
          </a:lstStyle>
          <a:p>
            <a:pPr>
              <a:defRPr/>
            </a:pPr>
            <a:endParaRPr lang="en-US"/>
          </a:p>
        </p:txBody>
      </p:sp>
      <p:sp>
        <p:nvSpPr>
          <p:cNvPr id="25605" name="Rectangle 5">
            <a:extLst>
              <a:ext uri="{FF2B5EF4-FFF2-40B4-BE49-F238E27FC236}">
                <a16:creationId xmlns:a16="http://schemas.microsoft.com/office/drawing/2014/main" id="{3902D1EA-792F-488B-889F-6FE145BA68B9}"/>
              </a:ext>
            </a:extLst>
          </p:cNvPr>
          <p:cNvSpPr>
            <a:spLocks noGrp="1" noChangeArrowheads="1"/>
          </p:cNvSpPr>
          <p:nvPr>
            <p:ph type="sldNum" sz="quarter" idx="3"/>
          </p:nvPr>
        </p:nvSpPr>
        <p:spPr bwMode="auto">
          <a:xfrm>
            <a:off x="3884613" y="8688388"/>
            <a:ext cx="2973387" cy="455612"/>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lgn="r" defTabSz="912813">
              <a:defRPr sz="1200" b="0" baseline="0">
                <a:latin typeface="Times New Roman" panose="02020603050405020304" pitchFamily="18" charset="0"/>
              </a:defRPr>
            </a:lvl1pPr>
          </a:lstStyle>
          <a:p>
            <a:fld id="{014D6CB7-9A8A-41A8-8A4A-14894A38291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03D5A75-8A7E-4FCD-84F2-443AFAC427FC}"/>
              </a:ext>
            </a:extLst>
          </p:cNvPr>
          <p:cNvSpPr>
            <a:spLocks noGrp="1" noChangeArrowheads="1"/>
          </p:cNvSpPr>
          <p:nvPr>
            <p:ph type="hdr" sz="quarter"/>
          </p:nvPr>
        </p:nvSpPr>
        <p:spPr bwMode="auto">
          <a:xfrm>
            <a:off x="0" y="0"/>
            <a:ext cx="2973388" cy="455613"/>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defTabSz="912983">
              <a:spcBef>
                <a:spcPct val="0"/>
              </a:spcBef>
              <a:buFontTx/>
              <a:buNone/>
              <a:defRPr sz="1200" b="0" baseline="0">
                <a:latin typeface="Times New Roman" pitchFamily="18" charset="0"/>
              </a:defRPr>
            </a:lvl1pPr>
          </a:lstStyle>
          <a:p>
            <a:pPr>
              <a:defRPr/>
            </a:pPr>
            <a:endParaRPr lang="en-US"/>
          </a:p>
        </p:txBody>
      </p:sp>
      <p:sp>
        <p:nvSpPr>
          <p:cNvPr id="3075" name="Rectangle 3">
            <a:extLst>
              <a:ext uri="{FF2B5EF4-FFF2-40B4-BE49-F238E27FC236}">
                <a16:creationId xmlns:a16="http://schemas.microsoft.com/office/drawing/2014/main" id="{BE612112-930C-4362-ABEE-6E1D09D5504C}"/>
              </a:ext>
            </a:extLst>
          </p:cNvPr>
          <p:cNvSpPr>
            <a:spLocks noGrp="1" noChangeArrowheads="1"/>
          </p:cNvSpPr>
          <p:nvPr>
            <p:ph type="dt" idx="1"/>
          </p:nvPr>
        </p:nvSpPr>
        <p:spPr bwMode="auto">
          <a:xfrm>
            <a:off x="3884613" y="0"/>
            <a:ext cx="2973387" cy="455613"/>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lgn="r" defTabSz="912983">
              <a:spcBef>
                <a:spcPct val="0"/>
              </a:spcBef>
              <a:buFontTx/>
              <a:buNone/>
              <a:defRPr sz="1200" b="0" baseline="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257C8BEF-3CB7-448A-A102-661476108B17}"/>
              </a:ext>
            </a:extLst>
          </p:cNvPr>
          <p:cNvSpPr>
            <a:spLocks noGrp="1" noRot="1" noChangeAspect="1" noChangeArrowheads="1" noTextEdit="1"/>
          </p:cNvSpPr>
          <p:nvPr>
            <p:ph type="sldImg" idx="2"/>
          </p:nvPr>
        </p:nvSpPr>
        <p:spPr bwMode="auto">
          <a:xfrm>
            <a:off x="382588" y="687388"/>
            <a:ext cx="6094412"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03162E7-1276-44AD-BF08-25838D52FCB2}"/>
              </a:ext>
            </a:extLst>
          </p:cNvPr>
          <p:cNvSpPr>
            <a:spLocks noGrp="1" noChangeArrowheads="1"/>
          </p:cNvSpPr>
          <p:nvPr>
            <p:ph type="body" sz="quarter" idx="3"/>
          </p:nvPr>
        </p:nvSpPr>
        <p:spPr bwMode="auto">
          <a:xfrm>
            <a:off x="914400" y="4343400"/>
            <a:ext cx="5029200" cy="4113213"/>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D4FC3FF6-7B36-436F-A916-A9F5807D990A}"/>
              </a:ext>
            </a:extLst>
          </p:cNvPr>
          <p:cNvSpPr>
            <a:spLocks noGrp="1" noChangeArrowheads="1"/>
          </p:cNvSpPr>
          <p:nvPr>
            <p:ph type="ftr" sz="quarter" idx="4"/>
          </p:nvPr>
        </p:nvSpPr>
        <p:spPr bwMode="auto">
          <a:xfrm>
            <a:off x="0" y="8688388"/>
            <a:ext cx="2973388" cy="455612"/>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defTabSz="912983">
              <a:spcBef>
                <a:spcPct val="0"/>
              </a:spcBef>
              <a:buFontTx/>
              <a:buNone/>
              <a:defRPr sz="1200" b="0" baseline="0">
                <a:latin typeface="Times New Roman" pitchFamily="18" charset="0"/>
              </a:defRPr>
            </a:lvl1pPr>
          </a:lstStyle>
          <a:p>
            <a:pPr>
              <a:defRPr/>
            </a:pPr>
            <a:endParaRPr lang="en-US"/>
          </a:p>
        </p:txBody>
      </p:sp>
      <p:sp>
        <p:nvSpPr>
          <p:cNvPr id="3079" name="Rectangle 7">
            <a:extLst>
              <a:ext uri="{FF2B5EF4-FFF2-40B4-BE49-F238E27FC236}">
                <a16:creationId xmlns:a16="http://schemas.microsoft.com/office/drawing/2014/main" id="{1938DB8C-8A57-40FC-807C-417F48BE4A95}"/>
              </a:ext>
            </a:extLst>
          </p:cNvPr>
          <p:cNvSpPr>
            <a:spLocks noGrp="1" noChangeArrowheads="1"/>
          </p:cNvSpPr>
          <p:nvPr>
            <p:ph type="sldNum" sz="quarter" idx="5"/>
          </p:nvPr>
        </p:nvSpPr>
        <p:spPr bwMode="auto">
          <a:xfrm>
            <a:off x="3884613" y="8688388"/>
            <a:ext cx="2973387" cy="455612"/>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lgn="r" defTabSz="912813">
              <a:defRPr sz="1200" b="0" baseline="0">
                <a:latin typeface="Times New Roman" panose="02020603050405020304" pitchFamily="18" charset="0"/>
              </a:defRPr>
            </a:lvl1pPr>
          </a:lstStyle>
          <a:p>
            <a:fld id="{B18E33B3-019C-44A6-9016-07E12197EBA7}"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9AAE6DC8-BF12-40B1-9E77-674B135280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F0AE263E-A6F4-459E-8A9B-310741CD9D6B}" type="slidenum">
              <a:rPr lang="en-US" altLang="en-US" sz="1200" b="0" baseline="0">
                <a:latin typeface="Times New Roman" panose="02020603050405020304" pitchFamily="18" charset="0"/>
              </a:rPr>
              <a:pPr/>
              <a:t>1</a:t>
            </a:fld>
            <a:endParaRPr lang="en-US" altLang="en-US" sz="1200" b="0" baseline="0">
              <a:latin typeface="Times New Roman" panose="02020603050405020304" pitchFamily="18" charset="0"/>
            </a:endParaRPr>
          </a:p>
        </p:txBody>
      </p:sp>
      <p:sp>
        <p:nvSpPr>
          <p:cNvPr id="5123" name="Rectangle 2">
            <a:extLst>
              <a:ext uri="{FF2B5EF4-FFF2-40B4-BE49-F238E27FC236}">
                <a16:creationId xmlns:a16="http://schemas.microsoft.com/office/drawing/2014/main" id="{8E743BDC-B565-4F81-8C5C-0D5B84B28E6A}"/>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A481F532-A6C1-435F-AF67-BA5CF1B365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Arial" panose="020B0604020202020204" pitchFamily="34" charset="0"/>
              </a:rPr>
              <a:t>Enter speaker notes here.</a:t>
            </a:r>
          </a:p>
          <a:p>
            <a:endParaRPr lang="en-US" altLang="en-US"/>
          </a:p>
        </p:txBody>
      </p:sp>
      <p:sp>
        <p:nvSpPr>
          <p:cNvPr id="5125" name="Footer Placeholder 1">
            <a:extLst>
              <a:ext uri="{FF2B5EF4-FFF2-40B4-BE49-F238E27FC236}">
                <a16:creationId xmlns:a16="http://schemas.microsoft.com/office/drawing/2014/main" id="{5701B0DE-E235-43F7-A4C0-E60DDE87DCB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8AE65321-494B-4985-842B-C83F32A19E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8BADAC04-103A-4736-8F00-AC3EB49D5744}" type="slidenum">
              <a:rPr lang="en-US" altLang="en-US" sz="1200" b="0" baseline="0">
                <a:latin typeface="Times New Roman" panose="02020603050405020304" pitchFamily="18" charset="0"/>
              </a:rPr>
              <a:pPr/>
              <a:t>4</a:t>
            </a:fld>
            <a:endParaRPr lang="en-US" altLang="en-US" sz="1200" b="0" baseline="0">
              <a:latin typeface="Times New Roman" panose="02020603050405020304" pitchFamily="18" charset="0"/>
            </a:endParaRPr>
          </a:p>
        </p:txBody>
      </p:sp>
      <p:sp>
        <p:nvSpPr>
          <p:cNvPr id="7171" name="Rectangle 1026">
            <a:extLst>
              <a:ext uri="{FF2B5EF4-FFF2-40B4-BE49-F238E27FC236}">
                <a16:creationId xmlns:a16="http://schemas.microsoft.com/office/drawing/2014/main" id="{4154E391-9348-4844-80A6-98FF0954B07F}"/>
              </a:ext>
            </a:extLst>
          </p:cNvPr>
          <p:cNvSpPr>
            <a:spLocks noGrp="1" noRot="1" noChangeAspect="1" noChangeArrowheads="1" noTextEdit="1"/>
          </p:cNvSpPr>
          <p:nvPr>
            <p:ph type="sldImg"/>
          </p:nvPr>
        </p:nvSpPr>
        <p:spPr>
          <a:solidFill>
            <a:srgbClr val="FFFFFF"/>
          </a:solidFill>
          <a:ln/>
        </p:spPr>
      </p:sp>
      <p:sp>
        <p:nvSpPr>
          <p:cNvPr id="7172" name="Rectangle 1027">
            <a:extLst>
              <a:ext uri="{FF2B5EF4-FFF2-40B4-BE49-F238E27FC236}">
                <a16:creationId xmlns:a16="http://schemas.microsoft.com/office/drawing/2014/main" id="{CEE0F3F3-495E-4DF3-A46A-D379B698E549}"/>
              </a:ext>
            </a:extLst>
          </p:cNvPr>
          <p:cNvSpPr>
            <a:spLocks noGrp="1" noChangeArrowheads="1"/>
          </p:cNvSpPr>
          <p:nvPr>
            <p:ph type="body" idx="1"/>
          </p:nvPr>
        </p:nvSpPr>
        <p:spPr>
          <a:solidFill>
            <a:srgbClr val="FFFFFF"/>
          </a:solidFill>
          <a:ln>
            <a:solidFill>
              <a:srgbClr val="000000"/>
            </a:solidFill>
          </a:ln>
        </p:spPr>
        <p:txBody>
          <a:bodyPr/>
          <a:lstStyle/>
          <a:p>
            <a:pPr marL="171450" indent="-171450">
              <a:buFontTx/>
              <a:buChar char="-"/>
            </a:pPr>
            <a:r>
              <a:rPr lang="en-US" altLang="en-US" sz="900" dirty="0"/>
              <a:t>Heterogeneities</a:t>
            </a:r>
          </a:p>
          <a:p>
            <a:pPr marL="171450" indent="-171450">
              <a:buFontTx/>
              <a:buChar char="-"/>
            </a:pPr>
            <a:r>
              <a:rPr lang="en-US" altLang="en-US" sz="900" dirty="0"/>
              <a:t>DECLIC-DSI: two campaigns</a:t>
            </a:r>
            <a:endParaRPr lang="en-US" altLang="en-US" sz="900" dirty="0">
              <a:latin typeface="Arial" panose="020B0604020202020204" pitchFamily="34" charset="0"/>
            </a:endParaRPr>
          </a:p>
        </p:txBody>
      </p:sp>
      <p:sp>
        <p:nvSpPr>
          <p:cNvPr id="7173" name="Footer Placeholder 1">
            <a:extLst>
              <a:ext uri="{FF2B5EF4-FFF2-40B4-BE49-F238E27FC236}">
                <a16:creationId xmlns:a16="http://schemas.microsoft.com/office/drawing/2014/main" id="{5D0325C9-11D4-4E29-B032-E6AB71B96AC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Use a transparent alloy</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B18E33B3-019C-44A6-9016-07E12197EBA7}" type="slidenum">
              <a:rPr lang="en-US" altLang="en-US" smtClean="0"/>
              <a:pPr/>
              <a:t>5</a:t>
            </a:fld>
            <a:endParaRPr lang="en-US" altLang="en-US"/>
          </a:p>
        </p:txBody>
      </p:sp>
    </p:spTree>
    <p:extLst>
      <p:ext uri="{BB962C8B-B14F-4D97-AF65-F5344CB8AC3E}">
        <p14:creationId xmlns:p14="http://schemas.microsoft.com/office/powerpoint/2010/main" val="309057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EBB27445-A1BC-4D8B-879E-31E0D723FD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BC110898-1B86-4000-BB51-DFC9E5E250A0}" type="slidenum">
              <a:rPr lang="en-US" altLang="en-US" sz="1200" b="0" baseline="0">
                <a:latin typeface="Times New Roman" panose="02020603050405020304" pitchFamily="18" charset="0"/>
              </a:rPr>
              <a:pPr/>
              <a:t>6</a:t>
            </a:fld>
            <a:endParaRPr lang="en-US" altLang="en-US" sz="1200" b="0" baseline="0">
              <a:latin typeface="Times New Roman" panose="02020603050405020304" pitchFamily="18" charset="0"/>
            </a:endParaRPr>
          </a:p>
        </p:txBody>
      </p:sp>
      <p:sp>
        <p:nvSpPr>
          <p:cNvPr id="9219" name="Rectangle 2">
            <a:extLst>
              <a:ext uri="{FF2B5EF4-FFF2-40B4-BE49-F238E27FC236}">
                <a16:creationId xmlns:a16="http://schemas.microsoft.com/office/drawing/2014/main" id="{C1376ECF-6CF7-4ADB-B0F7-E8C6B09F8388}"/>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60B15832-EF58-4C8B-80A5-DD412B6E58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Arial" panose="020B0604020202020204" pitchFamily="34" charset="0"/>
              </a:rPr>
              <a:t>For a flat interface, the primary spacing evolves due to </a:t>
            </a:r>
          </a:p>
          <a:p>
            <a:endParaRPr lang="en-US" altLang="en-US"/>
          </a:p>
        </p:txBody>
      </p:sp>
      <p:sp>
        <p:nvSpPr>
          <p:cNvPr id="9221" name="Footer Placeholder 1">
            <a:extLst>
              <a:ext uri="{FF2B5EF4-FFF2-40B4-BE49-F238E27FC236}">
                <a16:creationId xmlns:a16="http://schemas.microsoft.com/office/drawing/2014/main" id="{2919C6A2-4D14-47CF-A669-98169C2046C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Cell elimination at the boundaries.</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B18E33B3-019C-44A6-9016-07E12197EBA7}" type="slidenum">
              <a:rPr lang="en-US" altLang="en-US" smtClean="0"/>
              <a:pPr/>
              <a:t>11</a:t>
            </a:fld>
            <a:endParaRPr lang="en-US" altLang="en-US"/>
          </a:p>
        </p:txBody>
      </p:sp>
    </p:spTree>
    <p:extLst>
      <p:ext uri="{BB962C8B-B14F-4D97-AF65-F5344CB8AC3E}">
        <p14:creationId xmlns:p14="http://schemas.microsoft.com/office/powerpoint/2010/main" val="3672279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Sources at the boundaries.</a:t>
            </a:r>
          </a:p>
        </p:txBody>
      </p:sp>
      <p:sp>
        <p:nvSpPr>
          <p:cNvPr id="4" name="Footer Placeholder 3"/>
          <p:cNvSpPr>
            <a:spLocks noGrp="1"/>
          </p:cNvSpPr>
          <p:nvPr>
            <p:ph type="ftr" sz="quarter" idx="4"/>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B18E33B3-019C-44A6-9016-07E12197EBA7}" type="slidenum">
              <a:rPr lang="en-US" altLang="en-US" smtClean="0"/>
              <a:pPr/>
              <a:t>12</a:t>
            </a:fld>
            <a:endParaRPr lang="en-US" altLang="en-US"/>
          </a:p>
        </p:txBody>
      </p:sp>
    </p:spTree>
    <p:extLst>
      <p:ext uri="{BB962C8B-B14F-4D97-AF65-F5344CB8AC3E}">
        <p14:creationId xmlns:p14="http://schemas.microsoft.com/office/powerpoint/2010/main" val="688724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EBB27445-A1BC-4D8B-879E-31E0D723FD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BC110898-1B86-4000-BB51-DFC9E5E250A0}" type="slidenum">
              <a:rPr lang="en-US" altLang="en-US" sz="1200" b="0" baseline="0">
                <a:latin typeface="Times New Roman" panose="02020603050405020304" pitchFamily="18" charset="0"/>
              </a:rPr>
              <a:pPr/>
              <a:t>13</a:t>
            </a:fld>
            <a:endParaRPr lang="en-US" altLang="en-US" sz="1200" b="0" baseline="0">
              <a:latin typeface="Times New Roman" panose="02020603050405020304" pitchFamily="18" charset="0"/>
            </a:endParaRPr>
          </a:p>
        </p:txBody>
      </p:sp>
      <p:sp>
        <p:nvSpPr>
          <p:cNvPr id="9219" name="Rectangle 2">
            <a:extLst>
              <a:ext uri="{FF2B5EF4-FFF2-40B4-BE49-F238E27FC236}">
                <a16:creationId xmlns:a16="http://schemas.microsoft.com/office/drawing/2014/main" id="{C1376ECF-6CF7-4ADB-B0F7-E8C6B09F8388}"/>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60B15832-EF58-4C8B-80A5-DD412B6E58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Arial" panose="020B0604020202020204" pitchFamily="34" charset="0"/>
              </a:rPr>
              <a:t>Enter speaker notes here.</a:t>
            </a:r>
          </a:p>
          <a:p>
            <a:endParaRPr lang="en-US" altLang="en-US"/>
          </a:p>
        </p:txBody>
      </p:sp>
      <p:sp>
        <p:nvSpPr>
          <p:cNvPr id="9221" name="Footer Placeholder 1">
            <a:extLst>
              <a:ext uri="{FF2B5EF4-FFF2-40B4-BE49-F238E27FC236}">
                <a16:creationId xmlns:a16="http://schemas.microsoft.com/office/drawing/2014/main" id="{2919C6A2-4D14-47CF-A669-98169C2046C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extLst>
      <p:ext uri="{BB962C8B-B14F-4D97-AF65-F5344CB8AC3E}">
        <p14:creationId xmlns:p14="http://schemas.microsoft.com/office/powerpoint/2010/main" val="3237075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E189FFB9-EDC6-4AFD-AF07-26180D8335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1B639CF3-0477-4081-9158-8595720314B7}" type="slidenum">
              <a:rPr lang="en-US" altLang="en-US" sz="1200" b="0" baseline="0">
                <a:latin typeface="Times New Roman" panose="02020603050405020304" pitchFamily="18" charset="0"/>
              </a:rPr>
              <a:pPr/>
              <a:t>14</a:t>
            </a:fld>
            <a:endParaRPr lang="en-US" altLang="en-US" sz="1200" b="0" baseline="0">
              <a:latin typeface="Times New Roman" panose="02020603050405020304" pitchFamily="18" charset="0"/>
            </a:endParaRPr>
          </a:p>
        </p:txBody>
      </p:sp>
      <p:sp>
        <p:nvSpPr>
          <p:cNvPr id="11267" name="Rectangle 2">
            <a:extLst>
              <a:ext uri="{FF2B5EF4-FFF2-40B4-BE49-F238E27FC236}">
                <a16:creationId xmlns:a16="http://schemas.microsoft.com/office/drawing/2014/main" id="{1FC577F6-F923-45B6-9D54-36EC2D1AE945}"/>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79A840D7-9D67-48FA-A42B-FBC8A4DFB1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Arial" panose="020B0604020202020204" pitchFamily="34" charset="0"/>
              </a:rPr>
              <a:t>Enter speaker notes here.</a:t>
            </a:r>
          </a:p>
          <a:p>
            <a:endParaRPr lang="en-US" altLang="en-US"/>
          </a:p>
        </p:txBody>
      </p:sp>
      <p:sp>
        <p:nvSpPr>
          <p:cNvPr id="11269" name="Footer Placeholder 1">
            <a:extLst>
              <a:ext uri="{FF2B5EF4-FFF2-40B4-BE49-F238E27FC236}">
                <a16:creationId xmlns:a16="http://schemas.microsoft.com/office/drawing/2014/main" id="{04ECE7B4-4CF5-4579-BD19-2501EDD8F3A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DDEFE528-FBAC-4F49-995F-B6A3313229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E7F10DB0-1B20-4461-B04E-28850AAFCC8A}" type="slidenum">
              <a:rPr lang="en-US" altLang="en-US" sz="1200" b="0" baseline="0">
                <a:latin typeface="Times New Roman" panose="02020603050405020304" pitchFamily="18" charset="0"/>
              </a:rPr>
              <a:pPr/>
              <a:t>16</a:t>
            </a:fld>
            <a:endParaRPr lang="en-US" altLang="en-US" sz="1200" b="0" baseline="0">
              <a:latin typeface="Times New Roman" panose="02020603050405020304" pitchFamily="18" charset="0"/>
            </a:endParaRPr>
          </a:p>
        </p:txBody>
      </p:sp>
      <p:sp>
        <p:nvSpPr>
          <p:cNvPr id="13315" name="Rectangle 2">
            <a:extLst>
              <a:ext uri="{FF2B5EF4-FFF2-40B4-BE49-F238E27FC236}">
                <a16:creationId xmlns:a16="http://schemas.microsoft.com/office/drawing/2014/main" id="{AEEAF5B3-0938-4B79-B0FB-F4B05F76A7A5}"/>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FE76FB42-E6CE-4E36-BA8C-D08DACF327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Arial" panose="020B0604020202020204" pitchFamily="34" charset="0"/>
              </a:rPr>
              <a:t>Enter speaker notes here.</a:t>
            </a:r>
          </a:p>
          <a:p>
            <a:endParaRPr lang="en-US" altLang="en-US" sz="900" b="1">
              <a:latin typeface="Arial" panose="020B0604020202020204" pitchFamily="34" charset="0"/>
            </a:endParaRPr>
          </a:p>
          <a:p>
            <a:endParaRPr lang="en-US" altLang="en-US"/>
          </a:p>
        </p:txBody>
      </p:sp>
      <p:sp>
        <p:nvSpPr>
          <p:cNvPr id="13317" name="Footer Placeholder 1">
            <a:extLst>
              <a:ext uri="{FF2B5EF4-FFF2-40B4-BE49-F238E27FC236}">
                <a16:creationId xmlns:a16="http://schemas.microsoft.com/office/drawing/2014/main" id="{CC70E943-77D4-4A96-8E9F-ED0C3D5911B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C8B68173-0075-4C7F-A3AA-8E105A68C9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fld id="{59E595C9-B57E-4EBB-AADB-18D1005CC627}" type="slidenum">
              <a:rPr lang="en-US" altLang="en-US" sz="1200" b="0" baseline="0">
                <a:latin typeface="Times New Roman" panose="02020603050405020304" pitchFamily="18" charset="0"/>
              </a:rPr>
              <a:pPr/>
              <a:t>17</a:t>
            </a:fld>
            <a:endParaRPr lang="en-US" altLang="en-US" sz="1200" b="0" baseline="0">
              <a:latin typeface="Times New Roman" panose="02020603050405020304" pitchFamily="18" charset="0"/>
            </a:endParaRPr>
          </a:p>
        </p:txBody>
      </p:sp>
      <p:sp>
        <p:nvSpPr>
          <p:cNvPr id="21507" name="Rectangle 2">
            <a:extLst>
              <a:ext uri="{FF2B5EF4-FFF2-40B4-BE49-F238E27FC236}">
                <a16:creationId xmlns:a16="http://schemas.microsoft.com/office/drawing/2014/main" id="{54F166EA-979A-4950-9D96-C845C132F617}"/>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0CEDF2A2-6E2D-4DA3-9179-A26A2F73FB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900">
                <a:latin typeface="Arial" panose="020B0604020202020204" pitchFamily="34" charset="0"/>
              </a:rPr>
              <a:t>Enter speaker notes here.</a:t>
            </a:r>
          </a:p>
          <a:p>
            <a:endParaRPr lang="en-US" altLang="en-US"/>
          </a:p>
        </p:txBody>
      </p:sp>
      <p:sp>
        <p:nvSpPr>
          <p:cNvPr id="21509" name="Footer Placeholder 1">
            <a:extLst>
              <a:ext uri="{FF2B5EF4-FFF2-40B4-BE49-F238E27FC236}">
                <a16:creationId xmlns:a16="http://schemas.microsoft.com/office/drawing/2014/main" id="{5E49D118-A236-44EB-8876-311D8B845D2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800" b="1" baseline="-25000">
                <a:solidFill>
                  <a:schemeClr val="tx1"/>
                </a:solidFill>
                <a:latin typeface="Arial" panose="020B0604020202020204" pitchFamily="34" charset="0"/>
              </a:defRPr>
            </a:lvl1pPr>
            <a:lvl2pPr marL="742950" indent="-285750" defTabSz="912813">
              <a:defRPr sz="2800" b="1" baseline="-25000">
                <a:solidFill>
                  <a:schemeClr val="tx1"/>
                </a:solidFill>
                <a:latin typeface="Arial" panose="020B0604020202020204" pitchFamily="34" charset="0"/>
              </a:defRPr>
            </a:lvl2pPr>
            <a:lvl3pPr marL="1143000" indent="-228600" defTabSz="912813">
              <a:defRPr sz="2800" b="1" baseline="-25000">
                <a:solidFill>
                  <a:schemeClr val="tx1"/>
                </a:solidFill>
                <a:latin typeface="Arial" panose="020B0604020202020204" pitchFamily="34" charset="0"/>
              </a:defRPr>
            </a:lvl3pPr>
            <a:lvl4pPr marL="1600200" indent="-228600" defTabSz="912813">
              <a:defRPr sz="2800" b="1" baseline="-25000">
                <a:solidFill>
                  <a:schemeClr val="tx1"/>
                </a:solidFill>
                <a:latin typeface="Arial" panose="020B0604020202020204" pitchFamily="34" charset="0"/>
              </a:defRPr>
            </a:lvl4pPr>
            <a:lvl5pPr marL="2057400" indent="-228600" defTabSz="912813">
              <a:defRPr sz="2800" b="1" baseline="-25000">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sz="2800" b="1" baseline="-25000">
                <a:solidFill>
                  <a:schemeClr val="tx1"/>
                </a:solidFill>
                <a:latin typeface="Arial" panose="020B0604020202020204" pitchFamily="34" charset="0"/>
              </a:defRPr>
            </a:lvl9pPr>
          </a:lstStyle>
          <a:p>
            <a:endParaRPr lang="en-US" altLang="en-US" sz="1200" b="0" baseline="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968620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2260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3898771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0845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616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548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43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58156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96447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3596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4633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3657600"/>
          </a:xfrm>
        </p:spPr>
        <p:txBody>
          <a:bodyPr/>
          <a:lstStyle/>
          <a:p>
            <a:pPr lvl="0"/>
            <a:endParaRPr lang="en-US" noProof="0"/>
          </a:p>
        </p:txBody>
      </p:sp>
    </p:spTree>
    <p:extLst>
      <p:ext uri="{BB962C8B-B14F-4D97-AF65-F5344CB8AC3E}">
        <p14:creationId xmlns:p14="http://schemas.microsoft.com/office/powerpoint/2010/main" val="158217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3657600"/>
          </a:xfrm>
        </p:spPr>
        <p:txBody>
          <a:bodyPr/>
          <a:lstStyle/>
          <a:p>
            <a:pPr lvl="0"/>
            <a:endParaRPr lang="en-US" noProof="0"/>
          </a:p>
        </p:txBody>
      </p:sp>
    </p:spTree>
    <p:extLst>
      <p:ext uri="{BB962C8B-B14F-4D97-AF65-F5344CB8AC3E}">
        <p14:creationId xmlns:p14="http://schemas.microsoft.com/office/powerpoint/2010/main" val="105582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3657600"/>
          </a:xfrm>
        </p:spPr>
        <p:txBody>
          <a:bodyPr/>
          <a:lstStyle/>
          <a:p>
            <a:pPr lvl="0"/>
            <a:endParaRPr lang="en-US" noProof="0"/>
          </a:p>
        </p:txBody>
      </p:sp>
    </p:spTree>
    <p:extLst>
      <p:ext uri="{BB962C8B-B14F-4D97-AF65-F5344CB8AC3E}">
        <p14:creationId xmlns:p14="http://schemas.microsoft.com/office/powerpoint/2010/main" val="3502332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3657600"/>
          </a:xfrm>
        </p:spPr>
        <p:txBody>
          <a:bodyPr/>
          <a:lstStyle/>
          <a:p>
            <a:pPr lvl="0"/>
            <a:endParaRPr lang="en-US" noProof="0"/>
          </a:p>
        </p:txBody>
      </p:sp>
      <p:sp>
        <p:nvSpPr>
          <p:cNvPr id="4" name="Text Placeholder 3"/>
          <p:cNvSpPr>
            <a:spLocks noGrp="1"/>
          </p:cNvSpPr>
          <p:nvPr>
            <p:ph type="body" sz="half" idx="2"/>
          </p:nvPr>
        </p:nvSpPr>
        <p:spPr>
          <a:xfrm>
            <a:off x="6197600" y="1981200"/>
            <a:ext cx="5080000" cy="3657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9832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8671B597-CE29-4DEC-9920-2FB6A6BF8F67}"/>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bwMode="auto">
          <a:xfrm>
            <a:off x="5127" y="6248400"/>
            <a:ext cx="12181746" cy="60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C4661597-2569-4212-9809-59644CB85E11}"/>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0B4B70DA-E559-4799-A46B-6FFEAAE12FEE}"/>
              </a:ext>
            </a:extLst>
          </p:cNvPr>
          <p:cNvSpPr>
            <a:spLocks noGrp="1" noChangeArrowheads="1"/>
          </p:cNvSpPr>
          <p:nvPr>
            <p:ph type="body" idx="1"/>
          </p:nvPr>
        </p:nvSpPr>
        <p:spPr bwMode="auto">
          <a:xfrm>
            <a:off x="914400" y="1981200"/>
            <a:ext cx="10363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TextBox 1">
            <a:extLst>
              <a:ext uri="{FF2B5EF4-FFF2-40B4-BE49-F238E27FC236}">
                <a16:creationId xmlns:a16="http://schemas.microsoft.com/office/drawing/2014/main" id="{38175F61-BE7D-42E6-9B57-3671F2599414}"/>
              </a:ext>
            </a:extLst>
          </p:cNvPr>
          <p:cNvSpPr txBox="1">
            <a:spLocks noChangeArrowheads="1"/>
          </p:cNvSpPr>
          <p:nvPr userDrawn="1"/>
        </p:nvSpPr>
        <p:spPr bwMode="auto">
          <a:xfrm>
            <a:off x="9982200" y="6324600"/>
            <a:ext cx="742604"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lnSpc>
                <a:spcPct val="200000"/>
              </a:lnSpc>
              <a:spcBef>
                <a:spcPct val="20000"/>
              </a:spcBef>
            </a:pPr>
            <a:fld id="{A0973FBF-CA28-461E-BF51-F68573DDDFF5}" type="slidenum">
              <a:rPr lang="en-US" altLang="en-US" sz="1800"/>
              <a:pPr algn="ctr">
                <a:lnSpc>
                  <a:spcPct val="200000"/>
                </a:lnSpc>
                <a:spcBef>
                  <a:spcPct val="20000"/>
                </a:spcBef>
              </a:pPr>
              <a:t>‹#›</a:t>
            </a:fld>
            <a:endParaRPr lang="en-US" altLang="en-US" sz="200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dt="0"/>
  <p:txStyles>
    <p:title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2"/>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bg2"/>
          </a:solidFill>
          <a:latin typeface="+mn-lt"/>
        </a:defRPr>
      </a:lvl2pPr>
      <a:lvl3pPr marL="1143000" indent="-228600" algn="l" rtl="0" eaLnBrk="0" fontAlgn="base" hangingPunct="0">
        <a:spcBef>
          <a:spcPct val="20000"/>
        </a:spcBef>
        <a:spcAft>
          <a:spcPct val="0"/>
        </a:spcAft>
        <a:buChar char="•"/>
        <a:defRPr sz="2400" b="1">
          <a:solidFill>
            <a:schemeClr val="bg2"/>
          </a:solidFill>
          <a:latin typeface="+mn-lt"/>
        </a:defRPr>
      </a:lvl3pPr>
      <a:lvl4pPr marL="1600200" indent="-228600" algn="l" rtl="0" eaLnBrk="0" fontAlgn="base" hangingPunct="0">
        <a:spcBef>
          <a:spcPct val="20000"/>
        </a:spcBef>
        <a:spcAft>
          <a:spcPct val="0"/>
        </a:spcAft>
        <a:buChar char="–"/>
        <a:defRPr sz="2000" b="1">
          <a:solidFill>
            <a:schemeClr val="bg2"/>
          </a:solidFill>
          <a:latin typeface="+mn-lt"/>
        </a:defRPr>
      </a:lvl4pPr>
      <a:lvl5pPr marL="2057400" indent="-228600" algn="l" rtl="0" eaLnBrk="0" fontAlgn="base" hangingPunct="0">
        <a:spcBef>
          <a:spcPct val="20000"/>
        </a:spcBef>
        <a:spcAft>
          <a:spcPct val="0"/>
        </a:spcAft>
        <a:buChar char="»"/>
        <a:defRPr sz="2000" b="1">
          <a:solidFill>
            <a:schemeClr val="bg2"/>
          </a:solidFill>
          <a:latin typeface="+mn-lt"/>
        </a:defRPr>
      </a:lvl5pPr>
      <a:lvl6pPr marL="2514600" indent="-228600" algn="l" rtl="0" eaLnBrk="0" fontAlgn="base" hangingPunct="0">
        <a:spcBef>
          <a:spcPct val="20000"/>
        </a:spcBef>
        <a:spcAft>
          <a:spcPct val="0"/>
        </a:spcAft>
        <a:buChar char="»"/>
        <a:defRPr sz="2000" b="1">
          <a:solidFill>
            <a:schemeClr val="bg2"/>
          </a:solidFill>
          <a:latin typeface="+mn-lt"/>
        </a:defRPr>
      </a:lvl6pPr>
      <a:lvl7pPr marL="2971800" indent="-228600" algn="l" rtl="0" eaLnBrk="0" fontAlgn="base" hangingPunct="0">
        <a:spcBef>
          <a:spcPct val="20000"/>
        </a:spcBef>
        <a:spcAft>
          <a:spcPct val="0"/>
        </a:spcAft>
        <a:buChar char="»"/>
        <a:defRPr sz="2000" b="1">
          <a:solidFill>
            <a:schemeClr val="bg2"/>
          </a:solidFill>
          <a:latin typeface="+mn-lt"/>
        </a:defRPr>
      </a:lvl7pPr>
      <a:lvl8pPr marL="3429000" indent="-228600" algn="l" rtl="0" eaLnBrk="0" fontAlgn="base" hangingPunct="0">
        <a:spcBef>
          <a:spcPct val="20000"/>
        </a:spcBef>
        <a:spcAft>
          <a:spcPct val="0"/>
        </a:spcAft>
        <a:buChar char="»"/>
        <a:defRPr sz="2000" b="1">
          <a:solidFill>
            <a:schemeClr val="bg2"/>
          </a:solidFill>
          <a:latin typeface="+mn-lt"/>
        </a:defRPr>
      </a:lvl8pPr>
      <a:lvl9pPr marL="3886200" indent="-228600" algn="l" rtl="0" eaLnBrk="0" fontAlgn="base" hangingPunct="0">
        <a:spcBef>
          <a:spcPct val="20000"/>
        </a:spcBef>
        <a:spcAft>
          <a:spcPct val="0"/>
        </a:spcAft>
        <a:buChar char="»"/>
        <a:defRPr sz="2000" b="1">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png"/><Relationship Id="rId4" Type="http://schemas.openxmlformats.org/officeDocument/2006/relationships/image" Target="../media/image20.emf"/></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2.mp4"/><Relationship Id="rId7" Type="http://schemas.openxmlformats.org/officeDocument/2006/relationships/slideLayout" Target="../slideLayouts/slideLayout2.xml"/><Relationship Id="rId12"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31.png"/><Relationship Id="rId5" Type="http://schemas.microsoft.com/office/2007/relationships/media" Target="../media/media3.mp4"/><Relationship Id="rId10" Type="http://schemas.openxmlformats.org/officeDocument/2006/relationships/image" Target="../media/image30.emf"/><Relationship Id="rId4" Type="http://schemas.openxmlformats.org/officeDocument/2006/relationships/video" Target="../media/media2.mp4"/><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5.tiff"/><Relationship Id="rId7"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38.tiff"/><Relationship Id="rId5" Type="http://schemas.openxmlformats.org/officeDocument/2006/relationships/image" Target="../media/image37.tiff"/><Relationship Id="rId4" Type="http://schemas.openxmlformats.org/officeDocument/2006/relationships/image" Target="../media/image36.tiff"/></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2.emf"/><Relationship Id="rId5" Type="http://schemas.openxmlformats.org/officeDocument/2006/relationships/image" Target="../media/image41.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4.emf"/><Relationship Id="rId5" Type="http://schemas.openxmlformats.org/officeDocument/2006/relationships/image" Target="../media/image43.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8" Type="http://schemas.openxmlformats.org/officeDocument/2006/relationships/image" Target="../media/image46.emf"/><Relationship Id="rId3" Type="http://schemas.microsoft.com/office/2007/relationships/media" Target="../media/media7.mp4"/><Relationship Id="rId7" Type="http://schemas.openxmlformats.org/officeDocument/2006/relationships/image" Target="../media/image45.emf"/><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7.xml"/><Relationship Id="rId5" Type="http://schemas.openxmlformats.org/officeDocument/2006/relationships/slideLayout" Target="../slideLayouts/slideLayout2.xml"/><Relationship Id="rId10" Type="http://schemas.openxmlformats.org/officeDocument/2006/relationships/image" Target="../media/image48.png"/><Relationship Id="rId4" Type="http://schemas.openxmlformats.org/officeDocument/2006/relationships/video" Target="../media/media7.mp4"/><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51.png"/><Relationship Id="rId5" Type="http://schemas.openxmlformats.org/officeDocument/2006/relationships/image" Target="../media/image50.tiff"/><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 Id="rId9" Type="http://schemas.openxmlformats.org/officeDocument/2006/relationships/image" Target="../media/image58.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ADEBB9D-636E-E24D-9695-8872C31C62CF}"/>
              </a:ext>
            </a:extLst>
          </p:cNvPr>
          <p:cNvSpPr txBox="1">
            <a:spLocks noChangeArrowheads="1"/>
          </p:cNvSpPr>
          <p:nvPr/>
        </p:nvSpPr>
        <p:spPr bwMode="auto">
          <a:xfrm>
            <a:off x="95250" y="0"/>
            <a:ext cx="12001500"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r>
              <a:rPr lang="en-US" altLang="en-US" sz="3600" kern="0" baseline="0" dirty="0"/>
              <a:t>Characterization of Dendritic Spatially Extended 3D Patterns in Directional Solidification: Microgravity Experiments in DECLIC-DSI Onboard ISS and 3D Phase-field Simulations</a:t>
            </a:r>
          </a:p>
        </p:txBody>
      </p:sp>
      <p:sp>
        <p:nvSpPr>
          <p:cNvPr id="7" name="Rectangle 3">
            <a:extLst>
              <a:ext uri="{FF2B5EF4-FFF2-40B4-BE49-F238E27FC236}">
                <a16:creationId xmlns:a16="http://schemas.microsoft.com/office/drawing/2014/main" id="{04FB5FBE-E100-6D4A-BD6C-0B587E42C323}"/>
              </a:ext>
            </a:extLst>
          </p:cNvPr>
          <p:cNvSpPr txBox="1">
            <a:spLocks noChangeArrowheads="1"/>
          </p:cNvSpPr>
          <p:nvPr/>
        </p:nvSpPr>
        <p:spPr bwMode="auto">
          <a:xfrm>
            <a:off x="0" y="2743200"/>
            <a:ext cx="121920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b="1">
                <a:solidFill>
                  <a:schemeClr val="bg2"/>
                </a:solidFill>
                <a:latin typeface="+mn-lt"/>
                <a:ea typeface="+mn-ea"/>
                <a:cs typeface="+mn-cs"/>
              </a:defRPr>
            </a:lvl1pPr>
            <a:lvl2pPr marL="457200" indent="0" algn="ctr" rtl="0" eaLnBrk="0" fontAlgn="base" hangingPunct="0">
              <a:spcBef>
                <a:spcPct val="20000"/>
              </a:spcBef>
              <a:spcAft>
                <a:spcPct val="0"/>
              </a:spcAft>
              <a:buNone/>
              <a:defRPr sz="2800" b="1">
                <a:solidFill>
                  <a:schemeClr val="bg2"/>
                </a:solidFill>
                <a:latin typeface="+mn-lt"/>
              </a:defRPr>
            </a:lvl2pPr>
            <a:lvl3pPr marL="914400" indent="0" algn="ctr" rtl="0" eaLnBrk="0" fontAlgn="base" hangingPunct="0">
              <a:spcBef>
                <a:spcPct val="20000"/>
              </a:spcBef>
              <a:spcAft>
                <a:spcPct val="0"/>
              </a:spcAft>
              <a:buNone/>
              <a:defRPr sz="2400" b="1">
                <a:solidFill>
                  <a:schemeClr val="bg2"/>
                </a:solidFill>
                <a:latin typeface="+mn-lt"/>
              </a:defRPr>
            </a:lvl3pPr>
            <a:lvl4pPr marL="1371600" indent="0" algn="ctr" rtl="0" eaLnBrk="0" fontAlgn="base" hangingPunct="0">
              <a:spcBef>
                <a:spcPct val="20000"/>
              </a:spcBef>
              <a:spcAft>
                <a:spcPct val="0"/>
              </a:spcAft>
              <a:buNone/>
              <a:defRPr sz="2000" b="1">
                <a:solidFill>
                  <a:schemeClr val="bg2"/>
                </a:solidFill>
                <a:latin typeface="+mn-lt"/>
              </a:defRPr>
            </a:lvl4pPr>
            <a:lvl5pPr marL="1828800" indent="0" algn="ctr" rtl="0" eaLnBrk="0" fontAlgn="base" hangingPunct="0">
              <a:spcBef>
                <a:spcPct val="20000"/>
              </a:spcBef>
              <a:spcAft>
                <a:spcPct val="0"/>
              </a:spcAft>
              <a:buNone/>
              <a:defRPr sz="2000" b="1">
                <a:solidFill>
                  <a:schemeClr val="bg2"/>
                </a:solidFill>
                <a:latin typeface="+mn-lt"/>
              </a:defRPr>
            </a:lvl5pPr>
            <a:lvl6pPr marL="2286000" indent="0" algn="ctr" rtl="0" eaLnBrk="0" fontAlgn="base" hangingPunct="0">
              <a:spcBef>
                <a:spcPct val="20000"/>
              </a:spcBef>
              <a:spcAft>
                <a:spcPct val="0"/>
              </a:spcAft>
              <a:buNone/>
              <a:defRPr sz="2000" b="1">
                <a:solidFill>
                  <a:schemeClr val="bg2"/>
                </a:solidFill>
                <a:latin typeface="+mn-lt"/>
              </a:defRPr>
            </a:lvl6pPr>
            <a:lvl7pPr marL="2743200" indent="0" algn="ctr" rtl="0" eaLnBrk="0" fontAlgn="base" hangingPunct="0">
              <a:spcBef>
                <a:spcPct val="20000"/>
              </a:spcBef>
              <a:spcAft>
                <a:spcPct val="0"/>
              </a:spcAft>
              <a:buNone/>
              <a:defRPr sz="2000" b="1">
                <a:solidFill>
                  <a:schemeClr val="bg2"/>
                </a:solidFill>
                <a:latin typeface="+mn-lt"/>
              </a:defRPr>
            </a:lvl7pPr>
            <a:lvl8pPr marL="3200400" indent="0" algn="ctr" rtl="0" eaLnBrk="0" fontAlgn="base" hangingPunct="0">
              <a:spcBef>
                <a:spcPct val="20000"/>
              </a:spcBef>
              <a:spcAft>
                <a:spcPct val="0"/>
              </a:spcAft>
              <a:buNone/>
              <a:defRPr sz="2000" b="1">
                <a:solidFill>
                  <a:schemeClr val="bg2"/>
                </a:solidFill>
                <a:latin typeface="+mn-lt"/>
              </a:defRPr>
            </a:lvl8pPr>
            <a:lvl9pPr marL="3657600" indent="0" algn="ctr" rtl="0" eaLnBrk="0" fontAlgn="base" hangingPunct="0">
              <a:spcBef>
                <a:spcPct val="20000"/>
              </a:spcBef>
              <a:spcAft>
                <a:spcPct val="0"/>
              </a:spcAft>
              <a:buNone/>
              <a:defRPr sz="2000" b="1">
                <a:solidFill>
                  <a:schemeClr val="bg2"/>
                </a:solidFill>
                <a:latin typeface="+mn-lt"/>
              </a:defRPr>
            </a:lvl9pPr>
          </a:lstStyle>
          <a:p>
            <a:r>
              <a:rPr lang="en-US" altLang="en-US" sz="3600" b="0" u="sng" kern="0" baseline="0" dirty="0"/>
              <a:t>Kaihua Ji</a:t>
            </a:r>
            <a:r>
              <a:rPr lang="en-US" altLang="en-US" sz="3600" b="0" kern="0" baseline="30000" dirty="0"/>
              <a:t>1</a:t>
            </a:r>
            <a:r>
              <a:rPr lang="en-US" altLang="en-US" sz="3600" b="0" kern="0" baseline="0" dirty="0"/>
              <a:t>, F.L. Mota</a:t>
            </a:r>
            <a:r>
              <a:rPr lang="en-US" altLang="en-US" sz="3600" b="0" kern="0" baseline="30000" dirty="0"/>
              <a:t>2</a:t>
            </a:r>
            <a:r>
              <a:rPr lang="en-US" altLang="en-US" sz="3600" b="0" kern="0" baseline="0" dirty="0"/>
              <a:t>, L.L. Strutzenberg</a:t>
            </a:r>
            <a:r>
              <a:rPr lang="en-US" altLang="en-US" sz="3600" b="0" kern="0" baseline="30000" dirty="0"/>
              <a:t>3</a:t>
            </a:r>
            <a:r>
              <a:rPr lang="en-US" altLang="en-US" sz="3600" b="0" kern="0" baseline="0" dirty="0"/>
              <a:t>, </a:t>
            </a:r>
          </a:p>
          <a:p>
            <a:r>
              <a:rPr lang="en-US" altLang="en-US" sz="3600" b="0" kern="0" baseline="0" dirty="0"/>
              <a:t>R. Trivedi</a:t>
            </a:r>
            <a:r>
              <a:rPr lang="en-US" altLang="en-US" sz="3600" b="0" kern="0" baseline="30000" dirty="0"/>
              <a:t>4</a:t>
            </a:r>
            <a:r>
              <a:rPr lang="en-US" altLang="en-US" sz="3600" b="0" kern="0" baseline="0" dirty="0"/>
              <a:t>, N. Bergeon</a:t>
            </a:r>
            <a:r>
              <a:rPr lang="en-US" altLang="en-US" sz="3600" b="0" kern="0" baseline="30000" dirty="0"/>
              <a:t>2</a:t>
            </a:r>
            <a:r>
              <a:rPr lang="en-US" altLang="en-US" sz="3600" b="0" kern="0" baseline="0" dirty="0"/>
              <a:t>, A. Karma</a:t>
            </a:r>
            <a:r>
              <a:rPr lang="en-US" altLang="en-US" sz="3600" b="0" kern="0" baseline="30000" dirty="0"/>
              <a:t>1</a:t>
            </a:r>
            <a:endParaRPr lang="en-US" altLang="en-US" sz="3600" b="0" kern="0" baseline="0" dirty="0"/>
          </a:p>
          <a:p>
            <a:endParaRPr lang="en-US" altLang="en-US" sz="1800" b="0" kern="0" baseline="0" dirty="0"/>
          </a:p>
          <a:p>
            <a:pPr>
              <a:lnSpc>
                <a:spcPct val="90000"/>
              </a:lnSpc>
            </a:pPr>
            <a:r>
              <a:rPr lang="en-US" altLang="en-US" sz="2400" b="0" kern="0" baseline="30000" dirty="0"/>
              <a:t>1</a:t>
            </a:r>
            <a:r>
              <a:rPr lang="en-US" altLang="en-US" sz="2400" b="0" kern="0" baseline="0" dirty="0"/>
              <a:t>Northeastern University</a:t>
            </a:r>
          </a:p>
          <a:p>
            <a:pPr>
              <a:lnSpc>
                <a:spcPct val="90000"/>
              </a:lnSpc>
            </a:pPr>
            <a:r>
              <a:rPr lang="en-US" altLang="en-US" sz="2400" b="0" kern="0" baseline="30000" dirty="0"/>
              <a:t>2</a:t>
            </a:r>
            <a:r>
              <a:rPr lang="en-US" altLang="en-US" sz="2400" b="0" kern="0" baseline="0" dirty="0"/>
              <a:t>IM2NP, Aix-Marseille </a:t>
            </a:r>
            <a:r>
              <a:rPr lang="en-US" altLang="en-US" sz="2400" b="0" kern="0" baseline="0" dirty="0" err="1"/>
              <a:t>Université</a:t>
            </a:r>
            <a:endParaRPr lang="en-US" altLang="en-US" sz="2400" b="0" kern="0" baseline="0"/>
          </a:p>
          <a:p>
            <a:pPr>
              <a:lnSpc>
                <a:spcPct val="90000"/>
              </a:lnSpc>
            </a:pPr>
            <a:r>
              <a:rPr lang="en-US" altLang="en-US" sz="2400" b="0" kern="0" baseline="30000"/>
              <a:t>3</a:t>
            </a:r>
            <a:r>
              <a:rPr lang="en-US" altLang="en-US" sz="2400" b="0" kern="0" baseline="0"/>
              <a:t>Marshall Space Flight Center</a:t>
            </a:r>
          </a:p>
          <a:p>
            <a:pPr>
              <a:lnSpc>
                <a:spcPct val="90000"/>
              </a:lnSpc>
            </a:pPr>
            <a:r>
              <a:rPr lang="en-US" altLang="en-US" sz="2400" b="0" kern="0" baseline="30000"/>
              <a:t>4</a:t>
            </a:r>
            <a:r>
              <a:rPr lang="en-US" altLang="en-US" sz="2400" b="0" kern="0" baseline="0"/>
              <a:t>Iowa State University </a:t>
            </a:r>
          </a:p>
        </p:txBody>
      </p:sp>
      <p:pic>
        <p:nvPicPr>
          <p:cNvPr id="8" name="Picture 1" descr="E:\CETSOL\figures\index.png">
            <a:extLst>
              <a:ext uri="{FF2B5EF4-FFF2-40B4-BE49-F238E27FC236}">
                <a16:creationId xmlns:a16="http://schemas.microsoft.com/office/drawing/2014/main" id="{9ACB2388-F9E8-224B-A1AA-557FA73FEA3B}"/>
              </a:ext>
            </a:extLst>
          </p:cNvPr>
          <p:cNvPicPr>
            <a:picLocks noChangeAspect="1" noChangeArrowheads="1"/>
          </p:cNvPicPr>
          <p:nvPr/>
        </p:nvPicPr>
        <p:blipFill>
          <a:blip r:embed="rId3"/>
          <a:srcRect/>
          <a:stretch>
            <a:fillRect/>
          </a:stretch>
        </p:blipFill>
        <p:spPr bwMode="auto">
          <a:xfrm>
            <a:off x="2057400" y="4456906"/>
            <a:ext cx="984650" cy="820542"/>
          </a:xfrm>
          <a:prstGeom prst="rect">
            <a:avLst/>
          </a:prstGeom>
          <a:noFill/>
        </p:spPr>
      </p:pic>
      <p:pic>
        <p:nvPicPr>
          <p:cNvPr id="9" name="Picture 8" descr="cnes.png">
            <a:extLst>
              <a:ext uri="{FF2B5EF4-FFF2-40B4-BE49-F238E27FC236}">
                <a16:creationId xmlns:a16="http://schemas.microsoft.com/office/drawing/2014/main" id="{5CF2AF69-A245-3043-AF2D-B2A1B3901831}"/>
              </a:ext>
            </a:extLst>
          </p:cNvPr>
          <p:cNvPicPr>
            <a:picLocks noChangeAspect="1"/>
          </p:cNvPicPr>
          <p:nvPr/>
        </p:nvPicPr>
        <p:blipFill>
          <a:blip r:embed="rId4"/>
          <a:stretch>
            <a:fillRect/>
          </a:stretch>
        </p:blipFill>
        <p:spPr>
          <a:xfrm>
            <a:off x="685800" y="4456906"/>
            <a:ext cx="936104" cy="831289"/>
          </a:xfrm>
          <a:prstGeom prst="rect">
            <a:avLst/>
          </a:prstGeom>
        </p:spPr>
      </p:pic>
      <p:pic>
        <p:nvPicPr>
          <p:cNvPr id="10" name="Picture 9" descr="declic.png">
            <a:extLst>
              <a:ext uri="{FF2B5EF4-FFF2-40B4-BE49-F238E27FC236}">
                <a16:creationId xmlns:a16="http://schemas.microsoft.com/office/drawing/2014/main" id="{3455FF0A-635D-2542-8A54-2874AFCA6BE5}"/>
              </a:ext>
            </a:extLst>
          </p:cNvPr>
          <p:cNvPicPr>
            <a:picLocks noChangeAspect="1"/>
          </p:cNvPicPr>
          <p:nvPr/>
        </p:nvPicPr>
        <p:blipFill>
          <a:blip r:embed="rId5"/>
          <a:stretch>
            <a:fillRect/>
          </a:stretch>
        </p:blipFill>
        <p:spPr>
          <a:xfrm>
            <a:off x="9296400" y="4467653"/>
            <a:ext cx="1505516" cy="8205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780BF13-2E68-D346-9DA4-94EC4AD26BF3}"/>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Outline</a:t>
            </a:r>
          </a:p>
          <a:p>
            <a:pPr>
              <a:defRPr/>
            </a:pPr>
            <a:endParaRPr lang="en-US" altLang="en-US" sz="3600" kern="0" baseline="0"/>
          </a:p>
        </p:txBody>
      </p:sp>
      <p:sp>
        <p:nvSpPr>
          <p:cNvPr id="5" name="TextBox 26">
            <a:extLst>
              <a:ext uri="{FF2B5EF4-FFF2-40B4-BE49-F238E27FC236}">
                <a16:creationId xmlns:a16="http://schemas.microsoft.com/office/drawing/2014/main" id="{7904CC99-8A5D-6147-8F6F-3B4FC3BEDF27}"/>
              </a:ext>
            </a:extLst>
          </p:cNvPr>
          <p:cNvSpPr txBox="1">
            <a:spLocks noChangeArrowheads="1"/>
          </p:cNvSpPr>
          <p:nvPr/>
        </p:nvSpPr>
        <p:spPr bwMode="auto">
          <a:xfrm>
            <a:off x="885567" y="1219200"/>
            <a:ext cx="1034466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buFont typeface="Arial" panose="020B0604020202020204" pitchFamily="34" charset="0"/>
              <a:buChar char="•"/>
            </a:pPr>
            <a:r>
              <a:rPr lang="en-US" altLang="en-US" sz="2400" b="0" baseline="0">
                <a:solidFill>
                  <a:schemeClr val="bg2"/>
                </a:solidFill>
                <a:cs typeface="Arial" panose="020B0604020202020204" pitchFamily="34" charset="0"/>
              </a:rPr>
              <a:t>Microgravity experiment: </a:t>
            </a:r>
            <a:r>
              <a:rPr lang="en-US" altLang="en-US" sz="2400" b="0" baseline="0" err="1">
                <a:solidFill>
                  <a:schemeClr val="bg2"/>
                </a:solidFill>
                <a:cs typeface="Arial" panose="020B0604020202020204" pitchFamily="34" charset="0"/>
              </a:rPr>
              <a:t>DEvice</a:t>
            </a:r>
            <a:r>
              <a:rPr lang="en-US" altLang="en-US" sz="2400" b="0" baseline="0">
                <a:solidFill>
                  <a:schemeClr val="bg2"/>
                </a:solidFill>
                <a:cs typeface="Arial" panose="020B0604020202020204" pitchFamily="34" charset="0"/>
              </a:rPr>
              <a:t> for the study of Critical </a:t>
            </a:r>
            <a:r>
              <a:rPr lang="en-US" altLang="en-US" sz="2400" b="0" baseline="0" err="1">
                <a:solidFill>
                  <a:schemeClr val="bg2"/>
                </a:solidFill>
                <a:cs typeface="Arial" panose="020B0604020202020204" pitchFamily="34" charset="0"/>
              </a:rPr>
              <a:t>LIquids</a:t>
            </a:r>
            <a:r>
              <a:rPr lang="en-US" altLang="en-US" sz="2400" b="0" baseline="0">
                <a:solidFill>
                  <a:schemeClr val="bg2"/>
                </a:solidFill>
                <a:cs typeface="Arial" panose="020B0604020202020204" pitchFamily="34" charset="0"/>
              </a:rPr>
              <a:t> and Crystallization - Directional Solidification Insert (DECLIC-DSI).</a:t>
            </a:r>
          </a:p>
          <a:p>
            <a:pPr>
              <a:buFont typeface="Arial" panose="020B0604020202020204" pitchFamily="34" charset="0"/>
              <a:buChar char="•"/>
            </a:pPr>
            <a:endParaRPr lang="en-US" altLang="en-US" sz="2400" b="0" baseline="0">
              <a:solidFill>
                <a:schemeClr val="bg2"/>
              </a:solidFill>
              <a:cs typeface="Arial" panose="020B0604020202020204" pitchFamily="34" charset="0"/>
            </a:endParaRPr>
          </a:p>
          <a:p>
            <a:pPr>
              <a:buFont typeface="Arial" panose="020B0604020202020204" pitchFamily="34" charset="0"/>
              <a:buChar char="•"/>
            </a:pPr>
            <a:r>
              <a:rPr lang="en-US" altLang="en-US" sz="2400" b="0" baseline="0">
                <a:solidFill>
                  <a:schemeClr val="bg2"/>
                </a:solidFill>
                <a:cs typeface="Arial" panose="020B0604020202020204" pitchFamily="34" charset="0"/>
              </a:rPr>
              <a:t>Evolution of the primary spacing with </a:t>
            </a:r>
            <a:r>
              <a:rPr lang="en-US" altLang="en-US" sz="2400" baseline="0">
                <a:solidFill>
                  <a:schemeClr val="bg2"/>
                </a:solidFill>
                <a:cs typeface="Arial" panose="020B0604020202020204" pitchFamily="34" charset="0"/>
              </a:rPr>
              <a:t>a flat solid-liquid interface</a:t>
            </a:r>
            <a:r>
              <a:rPr lang="en-US" altLang="en-US" sz="2400" b="0" baseline="0">
                <a:solidFill>
                  <a:schemeClr val="bg2"/>
                </a:solidFill>
                <a:cs typeface="Arial" panose="020B0604020202020204" pitchFamily="34" charset="0"/>
              </a:rPr>
              <a:t>. The effect of divergent and convergent sub-grain boundaries.</a:t>
            </a:r>
          </a:p>
          <a:p>
            <a:pPr>
              <a:buFont typeface="Arial" panose="020B0604020202020204" pitchFamily="34" charset="0"/>
              <a:buChar char="•"/>
            </a:pPr>
            <a:endParaRPr lang="en-US" altLang="en-US" sz="2400" b="0" baseline="0">
              <a:solidFill>
                <a:schemeClr val="bg2"/>
              </a:solidFill>
              <a:cs typeface="Arial" panose="020B0604020202020204" pitchFamily="34" charset="0"/>
            </a:endParaRPr>
          </a:p>
          <a:p>
            <a:pPr>
              <a:buFont typeface="Arial" panose="020B0604020202020204" pitchFamily="34" charset="0"/>
              <a:buChar char="•"/>
            </a:pPr>
            <a:r>
              <a:rPr lang="en-US" altLang="en-US" sz="2400" b="0" baseline="0">
                <a:solidFill>
                  <a:schemeClr val="bg2"/>
                </a:solidFill>
                <a:cs typeface="Arial" panose="020B0604020202020204" pitchFamily="34" charset="0"/>
              </a:rPr>
              <a:t>Evolution of the primary spacing with </a:t>
            </a:r>
            <a:r>
              <a:rPr lang="en-US" altLang="en-US" sz="2400" baseline="0">
                <a:solidFill>
                  <a:schemeClr val="bg2"/>
                </a:solidFill>
                <a:cs typeface="Arial" panose="020B0604020202020204" pitchFamily="34" charset="0"/>
              </a:rPr>
              <a:t>a macroscopically curved solid-liquid interface</a:t>
            </a:r>
            <a:r>
              <a:rPr lang="en-US" altLang="en-US" sz="2400" b="0" baseline="0">
                <a:solidFill>
                  <a:schemeClr val="bg2"/>
                </a:solidFill>
                <a:cs typeface="Arial" panose="020B0604020202020204" pitchFamily="34" charset="0"/>
              </a:rPr>
              <a:t>. Effects of the macroscopic curvature.</a:t>
            </a:r>
          </a:p>
          <a:p>
            <a:pPr>
              <a:buFont typeface="Arial" panose="020B0604020202020204" pitchFamily="34" charset="0"/>
              <a:buChar char="•"/>
            </a:pPr>
            <a:endParaRPr lang="en-US" altLang="en-US" sz="2400" b="0" baseline="0">
              <a:solidFill>
                <a:schemeClr val="bg2"/>
              </a:solidFill>
              <a:cs typeface="Arial" panose="020B0604020202020204" pitchFamily="34" charset="0"/>
            </a:endParaRPr>
          </a:p>
          <a:p>
            <a:pPr>
              <a:buFont typeface="Arial" panose="020B0604020202020204" pitchFamily="34" charset="0"/>
              <a:buChar char="•"/>
            </a:pPr>
            <a:r>
              <a:rPr lang="en-US" altLang="en-US" sz="2400" b="0" baseline="0">
                <a:solidFill>
                  <a:schemeClr val="bg2"/>
                </a:solidFill>
                <a:cs typeface="Arial" panose="020B0604020202020204" pitchFamily="34" charset="0"/>
              </a:rPr>
              <a:t>Summary and outlook.</a:t>
            </a:r>
          </a:p>
          <a:p>
            <a:pPr>
              <a:buFont typeface="Arial" panose="020B0604020202020204" pitchFamily="34" charset="0"/>
              <a:buChar char="•"/>
            </a:pPr>
            <a:endParaRPr lang="en-US" altLang="en-US" sz="2400" b="0" baseline="0">
              <a:solidFill>
                <a:schemeClr val="bg2"/>
              </a:solidFill>
              <a:cs typeface="Arial" panose="020B0604020202020204" pitchFamily="34" charset="0"/>
            </a:endParaRPr>
          </a:p>
        </p:txBody>
      </p:sp>
      <p:pic>
        <p:nvPicPr>
          <p:cNvPr id="6" name="Picture 2">
            <a:extLst>
              <a:ext uri="{FF2B5EF4-FFF2-40B4-BE49-F238E27FC236}">
                <a16:creationId xmlns:a16="http://schemas.microsoft.com/office/drawing/2014/main" id="{CB936B06-465E-BD45-BE37-65B67B9530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528" t="50099" r="24550" b="38540"/>
          <a:stretch/>
        </p:blipFill>
        <p:spPr bwMode="auto">
          <a:xfrm>
            <a:off x="7858479" y="4951699"/>
            <a:ext cx="4181121" cy="122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127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129B7A09-8BFF-D641-9213-9F46B8EEC8E1}"/>
              </a:ext>
            </a:extLst>
          </p:cNvPr>
          <p:cNvPicPr>
            <a:picLocks noChangeAspect="1"/>
          </p:cNvPicPr>
          <p:nvPr/>
        </p:nvPicPr>
        <p:blipFill rotWithShape="1">
          <a:blip r:embed="rId2">
            <a:extLst>
              <a:ext uri="{28A0092B-C50C-407E-A947-70E740481C1C}">
                <a14:useLocalDpi xmlns:a14="http://schemas.microsoft.com/office/drawing/2010/main" val="0"/>
              </a:ext>
            </a:extLst>
          </a:blip>
          <a:srcRect t="5011" b="4146"/>
          <a:stretch/>
        </p:blipFill>
        <p:spPr>
          <a:xfrm>
            <a:off x="3252788" y="1676400"/>
            <a:ext cx="2065744" cy="2125662"/>
          </a:xfrm>
          <a:prstGeom prst="rect">
            <a:avLst/>
          </a:prstGeom>
        </p:spPr>
      </p:pic>
      <p:pic>
        <p:nvPicPr>
          <p:cNvPr id="5" name="Picture 58" descr="A close up of a sign&#10;&#10;Description automatically generated">
            <a:extLst>
              <a:ext uri="{FF2B5EF4-FFF2-40B4-BE49-F238E27FC236}">
                <a16:creationId xmlns:a16="http://schemas.microsoft.com/office/drawing/2014/main" id="{3D2638B4-41CD-4145-922A-BBB0BE7F4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4325"/>
            <a:ext cx="3163888"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1">
            <a:extLst>
              <a:ext uri="{FF2B5EF4-FFF2-40B4-BE49-F238E27FC236}">
                <a16:creationId xmlns:a16="http://schemas.microsoft.com/office/drawing/2014/main" id="{EE52B647-EEA9-5745-9EB4-CBCF5B95C02B}"/>
              </a:ext>
            </a:extLst>
          </p:cNvPr>
          <p:cNvSpPr txBox="1">
            <a:spLocks noChangeArrowheads="1"/>
          </p:cNvSpPr>
          <p:nvPr/>
        </p:nvSpPr>
        <p:spPr bwMode="auto">
          <a:xfrm>
            <a:off x="9463088" y="4987925"/>
            <a:ext cx="2763837" cy="215900"/>
          </a:xfrm>
          <a:prstGeom prst="rect">
            <a:avLst/>
          </a:prstGeom>
          <a:noFill/>
          <a:ln>
            <a:noFill/>
          </a:ln>
        </p:spPr>
        <p:txBody>
          <a:bodyPr lIns="0" tIns="0" rIns="0" bIns="0">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lgn="ctr">
              <a:spcBef>
                <a:spcPct val="20000"/>
              </a:spcBef>
              <a:defRPr/>
            </a:pPr>
            <a:r>
              <a:rPr lang="en-US" sz="1400" b="0" i="1" baseline="0" err="1">
                <a:solidFill>
                  <a:schemeClr val="bg2"/>
                </a:solidFill>
                <a:latin typeface="+mn-lt"/>
              </a:rPr>
              <a:t>Losert</a:t>
            </a:r>
            <a:r>
              <a:rPr lang="en-US" sz="1400" b="0" i="1" baseline="0">
                <a:solidFill>
                  <a:schemeClr val="bg2"/>
                </a:solidFill>
                <a:latin typeface="+mn-lt"/>
              </a:rPr>
              <a:t>, Shi, and Cummins (1998)</a:t>
            </a:r>
          </a:p>
        </p:txBody>
      </p:sp>
      <p:grpSp>
        <p:nvGrpSpPr>
          <p:cNvPr id="7" name="Group 6">
            <a:extLst>
              <a:ext uri="{FF2B5EF4-FFF2-40B4-BE49-F238E27FC236}">
                <a16:creationId xmlns:a16="http://schemas.microsoft.com/office/drawing/2014/main" id="{FB3D09A7-7899-8242-B976-1D6AEF2C220E}"/>
              </a:ext>
            </a:extLst>
          </p:cNvPr>
          <p:cNvGrpSpPr>
            <a:grpSpLocks/>
          </p:cNvGrpSpPr>
          <p:nvPr/>
        </p:nvGrpSpPr>
        <p:grpSpPr bwMode="auto">
          <a:xfrm>
            <a:off x="6096980" y="3422650"/>
            <a:ext cx="3415929" cy="1828800"/>
            <a:chOff x="6193411" y="3423139"/>
            <a:chExt cx="3414713" cy="1828800"/>
          </a:xfrm>
        </p:grpSpPr>
        <p:sp>
          <p:nvSpPr>
            <p:cNvPr id="8" name="Rectangle 3">
              <a:extLst>
                <a:ext uri="{FF2B5EF4-FFF2-40B4-BE49-F238E27FC236}">
                  <a16:creationId xmlns:a16="http://schemas.microsoft.com/office/drawing/2014/main" id="{DB4024BF-0DE7-2F45-A7EF-CF4747923D95}"/>
                </a:ext>
              </a:extLst>
            </p:cNvPr>
            <p:cNvSpPr>
              <a:spLocks noChangeArrowheads="1"/>
            </p:cNvSpPr>
            <p:nvPr/>
          </p:nvSpPr>
          <p:spPr bwMode="auto">
            <a:xfrm>
              <a:off x="6193411" y="3423139"/>
              <a:ext cx="3414713"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spcBef>
                  <a:spcPct val="20000"/>
                </a:spcBef>
                <a:buFontTx/>
                <a:buChar char="•"/>
              </a:pPr>
              <a:endParaRPr lang="en-US" altLang="en-US"/>
            </a:p>
          </p:txBody>
        </p:sp>
        <p:pic>
          <p:nvPicPr>
            <p:cNvPr id="9" name="Picture 75" descr="1998_LosertShiCummings_PNAS_p431.pdf">
              <a:extLst>
                <a:ext uri="{FF2B5EF4-FFF2-40B4-BE49-F238E27FC236}">
                  <a16:creationId xmlns:a16="http://schemas.microsoft.com/office/drawing/2014/main" id="{C2E4B13A-F8BE-B949-9AD0-633ACDEA90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249" t="44815" r="55202" b="36813"/>
            <a:stretch>
              <a:fillRect/>
            </a:stretch>
          </p:blipFill>
          <p:spPr bwMode="auto">
            <a:xfrm rot="5400000">
              <a:off x="8153974" y="3810489"/>
              <a:ext cx="169545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7" descr="1998_LosertShiCummings_PNAS_p431.pdf">
              <a:extLst>
                <a:ext uri="{FF2B5EF4-FFF2-40B4-BE49-F238E27FC236}">
                  <a16:creationId xmlns:a16="http://schemas.microsoft.com/office/drawing/2014/main" id="{D6EEB553-8F34-B241-BAB2-5CCDF50DA1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114" t="14754" r="55591" b="75635"/>
            <a:stretch>
              <a:fillRect/>
            </a:stretch>
          </p:blipFill>
          <p:spPr bwMode="auto">
            <a:xfrm rot="5400000">
              <a:off x="6074349" y="4061314"/>
              <a:ext cx="16859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8" descr="1998_LosertShiCummings_PNAS_p431.pdf">
              <a:extLst>
                <a:ext uri="{FF2B5EF4-FFF2-40B4-BE49-F238E27FC236}">
                  <a16:creationId xmlns:a16="http://schemas.microsoft.com/office/drawing/2014/main" id="{123EB75D-57EA-E542-8317-C186D04AE2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063" t="27792" r="55411" b="58318"/>
            <a:stretch>
              <a:fillRect/>
            </a:stretch>
          </p:blipFill>
          <p:spPr bwMode="auto">
            <a:xfrm rot="5400000">
              <a:off x="6906993" y="3941457"/>
              <a:ext cx="16954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6" descr="1998_LosertShiCummings_PNAS_p431.pdf">
              <a:extLst>
                <a:ext uri="{FF2B5EF4-FFF2-40B4-BE49-F238E27FC236}">
                  <a16:creationId xmlns:a16="http://schemas.microsoft.com/office/drawing/2014/main" id="{A8B04E89-022E-864B-BACB-92C709457D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7246" t="7600" r="55418" b="89697"/>
            <a:stretch>
              <a:fillRect/>
            </a:stretch>
          </p:blipFill>
          <p:spPr bwMode="auto">
            <a:xfrm rot="5400000">
              <a:off x="5497292" y="4263721"/>
              <a:ext cx="1687513"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a:extLst>
              <a:ext uri="{FF2B5EF4-FFF2-40B4-BE49-F238E27FC236}">
                <a16:creationId xmlns:a16="http://schemas.microsoft.com/office/drawing/2014/main" id="{14DD2393-D90C-B647-88BF-EA97519E5143}"/>
              </a:ext>
            </a:extLst>
          </p:cNvPr>
          <p:cNvGrpSpPr>
            <a:grpSpLocks/>
          </p:cNvGrpSpPr>
          <p:nvPr/>
        </p:nvGrpSpPr>
        <p:grpSpPr bwMode="auto">
          <a:xfrm>
            <a:off x="5638800" y="1584325"/>
            <a:ext cx="6553200" cy="1390650"/>
            <a:chOff x="5734624" y="1584814"/>
            <a:chExt cx="6553193" cy="1390650"/>
          </a:xfrm>
        </p:grpSpPr>
        <p:sp>
          <p:nvSpPr>
            <p:cNvPr id="14" name="Text Box 15">
              <a:extLst>
                <a:ext uri="{FF2B5EF4-FFF2-40B4-BE49-F238E27FC236}">
                  <a16:creationId xmlns:a16="http://schemas.microsoft.com/office/drawing/2014/main" id="{3B61B9FA-752B-FE49-843F-223B60FC90CB}"/>
                </a:ext>
              </a:extLst>
            </p:cNvPr>
            <p:cNvSpPr txBox="1">
              <a:spLocks noChangeArrowheads="1"/>
            </p:cNvSpPr>
            <p:nvPr/>
          </p:nvSpPr>
          <p:spPr bwMode="auto">
            <a:xfrm>
              <a:off x="9558908" y="2661139"/>
              <a:ext cx="2728909" cy="307975"/>
            </a:xfrm>
            <a:prstGeom prst="rect">
              <a:avLst/>
            </a:prstGeom>
            <a:noFill/>
            <a:ln>
              <a:noFill/>
            </a:ln>
          </p:spPr>
          <p:txBody>
            <a:bodyPr lIns="0" tIns="0" rIns="0" bIns="0">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spcBef>
                  <a:spcPct val="20000"/>
                </a:spcBef>
                <a:defRPr/>
              </a:pPr>
              <a:r>
                <a:rPr lang="fr-FR" sz="2000" b="0" baseline="0" err="1">
                  <a:solidFill>
                    <a:srgbClr val="A50021"/>
                  </a:solidFill>
                  <a:latin typeface="+mn-lt"/>
                </a:rPr>
                <a:t>Solute</a:t>
              </a:r>
              <a:r>
                <a:rPr lang="fr-FR" sz="2000" b="0" baseline="0">
                  <a:solidFill>
                    <a:srgbClr val="A50021"/>
                  </a:solidFill>
                  <a:latin typeface="+mn-lt"/>
                </a:rPr>
                <a:t> concentration C</a:t>
              </a:r>
              <a:r>
                <a:rPr lang="fr-FR" sz="2000" b="0">
                  <a:solidFill>
                    <a:srgbClr val="A50021"/>
                  </a:solidFill>
                  <a:latin typeface="+mn-lt"/>
                </a:rPr>
                <a:t>0</a:t>
              </a:r>
            </a:p>
          </p:txBody>
        </p:sp>
        <p:sp>
          <p:nvSpPr>
            <p:cNvPr id="15" name="Text Box 15">
              <a:extLst>
                <a:ext uri="{FF2B5EF4-FFF2-40B4-BE49-F238E27FC236}">
                  <a16:creationId xmlns:a16="http://schemas.microsoft.com/office/drawing/2014/main" id="{27F5B975-0C14-D147-8610-2FF40F542CFE}"/>
                </a:ext>
              </a:extLst>
            </p:cNvPr>
            <p:cNvSpPr txBox="1">
              <a:spLocks noChangeArrowheads="1"/>
            </p:cNvSpPr>
            <p:nvPr/>
          </p:nvSpPr>
          <p:spPr bwMode="auto">
            <a:xfrm>
              <a:off x="9527158" y="2157902"/>
              <a:ext cx="2382834" cy="307975"/>
            </a:xfrm>
            <a:prstGeom prst="rect">
              <a:avLst/>
            </a:prstGeom>
            <a:noFill/>
            <a:ln>
              <a:noFill/>
            </a:ln>
          </p:spPr>
          <p:txBody>
            <a:bodyPr lIns="0" tIns="0" rIns="0" bIns="0">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spcBef>
                  <a:spcPct val="20000"/>
                </a:spcBef>
                <a:defRPr/>
              </a:pPr>
              <a:r>
                <a:rPr lang="fr-FR" sz="2000" b="0" baseline="0" err="1">
                  <a:solidFill>
                    <a:srgbClr val="008000"/>
                  </a:solidFill>
                  <a:latin typeface="+mn-lt"/>
                </a:rPr>
                <a:t>Growth</a:t>
              </a:r>
              <a:r>
                <a:rPr lang="fr-FR" sz="2000" b="0" baseline="0">
                  <a:solidFill>
                    <a:srgbClr val="008000"/>
                  </a:solidFill>
                  <a:latin typeface="+mn-lt"/>
                </a:rPr>
                <a:t> </a:t>
              </a:r>
              <a:r>
                <a:rPr lang="fr-FR" sz="2000" b="0" baseline="0" err="1">
                  <a:solidFill>
                    <a:srgbClr val="008000"/>
                  </a:solidFill>
                  <a:latin typeface="+mn-lt"/>
                </a:rPr>
                <a:t>velocity</a:t>
              </a:r>
              <a:r>
                <a:rPr lang="fr-FR" sz="2000" b="0" baseline="0">
                  <a:solidFill>
                    <a:srgbClr val="008000"/>
                  </a:solidFill>
                  <a:latin typeface="+mn-lt"/>
                </a:rPr>
                <a:t> V</a:t>
              </a:r>
              <a:endParaRPr lang="fr-FR" sz="2000" b="0">
                <a:solidFill>
                  <a:srgbClr val="008000"/>
                </a:solidFill>
                <a:latin typeface="+mn-lt"/>
              </a:endParaRPr>
            </a:p>
          </p:txBody>
        </p:sp>
        <p:sp>
          <p:nvSpPr>
            <p:cNvPr id="16" name="AutoShape 11">
              <a:extLst>
                <a:ext uri="{FF2B5EF4-FFF2-40B4-BE49-F238E27FC236}">
                  <a16:creationId xmlns:a16="http://schemas.microsoft.com/office/drawing/2014/main" id="{DBC403A3-230E-7745-8DA7-6FA6CC988552}"/>
                </a:ext>
              </a:extLst>
            </p:cNvPr>
            <p:cNvSpPr>
              <a:spLocks/>
            </p:cNvSpPr>
            <p:nvPr/>
          </p:nvSpPr>
          <p:spPr bwMode="auto">
            <a:xfrm>
              <a:off x="5734624" y="2186477"/>
              <a:ext cx="3695700" cy="23653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8 w 21600"/>
                <a:gd name="T13" fmla="*/ 7331 h 21600"/>
                <a:gd name="T14" fmla="*/ 20921 w 21600"/>
                <a:gd name="T15" fmla="*/ 14269 h 21600"/>
              </a:gdLst>
              <a:ahLst/>
              <a:cxnLst>
                <a:cxn ang="T8">
                  <a:pos x="T0" y="T1"/>
                </a:cxn>
                <a:cxn ang="T9">
                  <a:pos x="T2" y="T3"/>
                </a:cxn>
                <a:cxn ang="T10">
                  <a:pos x="T4" y="T5"/>
                </a:cxn>
                <a:cxn ang="T11">
                  <a:pos x="T6" y="T7"/>
                </a:cxn>
              </a:cxnLst>
              <a:rect l="T12" t="T13" r="T14" b="T15"/>
              <a:pathLst>
                <a:path w="21600" h="21600">
                  <a:moveTo>
                    <a:pt x="19504" y="0"/>
                  </a:moveTo>
                  <a:lnTo>
                    <a:pt x="19504" y="7280"/>
                  </a:lnTo>
                  <a:lnTo>
                    <a:pt x="3375" y="7280"/>
                  </a:lnTo>
                  <a:lnTo>
                    <a:pt x="3375" y="14320"/>
                  </a:lnTo>
                  <a:lnTo>
                    <a:pt x="19504" y="14320"/>
                  </a:lnTo>
                  <a:lnTo>
                    <a:pt x="19504" y="21600"/>
                  </a:lnTo>
                  <a:lnTo>
                    <a:pt x="21600" y="10800"/>
                  </a:lnTo>
                  <a:lnTo>
                    <a:pt x="19504" y="0"/>
                  </a:lnTo>
                  <a:close/>
                </a:path>
                <a:path w="21600" h="21600">
                  <a:moveTo>
                    <a:pt x="1350" y="7280"/>
                  </a:moveTo>
                  <a:lnTo>
                    <a:pt x="1350" y="14320"/>
                  </a:lnTo>
                  <a:lnTo>
                    <a:pt x="2700" y="14320"/>
                  </a:lnTo>
                  <a:lnTo>
                    <a:pt x="2700" y="7280"/>
                  </a:lnTo>
                  <a:lnTo>
                    <a:pt x="1350" y="7280"/>
                  </a:lnTo>
                  <a:close/>
                </a:path>
                <a:path w="21600" h="21600">
                  <a:moveTo>
                    <a:pt x="0" y="7280"/>
                  </a:moveTo>
                  <a:lnTo>
                    <a:pt x="0" y="14320"/>
                  </a:lnTo>
                  <a:lnTo>
                    <a:pt x="675" y="14320"/>
                  </a:lnTo>
                  <a:lnTo>
                    <a:pt x="675" y="7280"/>
                  </a:lnTo>
                  <a:lnTo>
                    <a:pt x="0" y="728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endParaRPr lang="en-US"/>
            </a:p>
          </p:txBody>
        </p:sp>
        <p:sp>
          <p:nvSpPr>
            <p:cNvPr id="17" name="AutoShape 12">
              <a:extLst>
                <a:ext uri="{FF2B5EF4-FFF2-40B4-BE49-F238E27FC236}">
                  <a16:creationId xmlns:a16="http://schemas.microsoft.com/office/drawing/2014/main" id="{B43F4628-B924-4E45-BC49-23F48D64598B}"/>
                </a:ext>
              </a:extLst>
            </p:cNvPr>
            <p:cNvSpPr>
              <a:spLocks/>
            </p:cNvSpPr>
            <p:nvPr/>
          </p:nvSpPr>
          <p:spPr bwMode="auto">
            <a:xfrm>
              <a:off x="5734624" y="2745277"/>
              <a:ext cx="3695700" cy="23018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8 w 21600"/>
                <a:gd name="T13" fmla="*/ 7331 h 21600"/>
                <a:gd name="T14" fmla="*/ 20921 w 21600"/>
                <a:gd name="T15" fmla="*/ 14269 h 21600"/>
              </a:gdLst>
              <a:ahLst/>
              <a:cxnLst>
                <a:cxn ang="T8">
                  <a:pos x="T0" y="T1"/>
                </a:cxn>
                <a:cxn ang="T9">
                  <a:pos x="T2" y="T3"/>
                </a:cxn>
                <a:cxn ang="T10">
                  <a:pos x="T4" y="T5"/>
                </a:cxn>
                <a:cxn ang="T11">
                  <a:pos x="T6" y="T7"/>
                </a:cxn>
              </a:cxnLst>
              <a:rect l="T12" t="T13" r="T14" b="T15"/>
              <a:pathLst>
                <a:path w="21600" h="21600">
                  <a:moveTo>
                    <a:pt x="19504" y="0"/>
                  </a:moveTo>
                  <a:lnTo>
                    <a:pt x="19504" y="7280"/>
                  </a:lnTo>
                  <a:lnTo>
                    <a:pt x="3375" y="7280"/>
                  </a:lnTo>
                  <a:lnTo>
                    <a:pt x="3375" y="14320"/>
                  </a:lnTo>
                  <a:lnTo>
                    <a:pt x="19504" y="14320"/>
                  </a:lnTo>
                  <a:lnTo>
                    <a:pt x="19504" y="21600"/>
                  </a:lnTo>
                  <a:lnTo>
                    <a:pt x="21600" y="10800"/>
                  </a:lnTo>
                  <a:lnTo>
                    <a:pt x="19504" y="0"/>
                  </a:lnTo>
                  <a:close/>
                </a:path>
                <a:path w="21600" h="21600">
                  <a:moveTo>
                    <a:pt x="1350" y="7280"/>
                  </a:moveTo>
                  <a:lnTo>
                    <a:pt x="1350" y="14320"/>
                  </a:lnTo>
                  <a:lnTo>
                    <a:pt x="2700" y="14320"/>
                  </a:lnTo>
                  <a:lnTo>
                    <a:pt x="2700" y="7280"/>
                  </a:lnTo>
                  <a:lnTo>
                    <a:pt x="1350" y="7280"/>
                  </a:lnTo>
                  <a:close/>
                </a:path>
                <a:path w="21600" h="21600">
                  <a:moveTo>
                    <a:pt x="0" y="7280"/>
                  </a:moveTo>
                  <a:lnTo>
                    <a:pt x="0" y="14320"/>
                  </a:lnTo>
                  <a:lnTo>
                    <a:pt x="675" y="14320"/>
                  </a:lnTo>
                  <a:lnTo>
                    <a:pt x="675" y="7280"/>
                  </a:lnTo>
                  <a:lnTo>
                    <a:pt x="0" y="7280"/>
                  </a:lnTo>
                  <a:close/>
                </a:path>
              </a:pathLst>
            </a:custGeom>
            <a:solidFill>
              <a:srgbClr val="A5002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endParaRPr lang="en-US"/>
            </a:p>
          </p:txBody>
        </p:sp>
        <p:sp>
          <p:nvSpPr>
            <p:cNvPr id="18" name="Text Box 15">
              <a:extLst>
                <a:ext uri="{FF2B5EF4-FFF2-40B4-BE49-F238E27FC236}">
                  <a16:creationId xmlns:a16="http://schemas.microsoft.com/office/drawing/2014/main" id="{510A8013-4BB2-CF4F-8793-1BCD0E56B923}"/>
                </a:ext>
              </a:extLst>
            </p:cNvPr>
            <p:cNvSpPr txBox="1">
              <a:spLocks noChangeArrowheads="1"/>
            </p:cNvSpPr>
            <p:nvPr/>
          </p:nvSpPr>
          <p:spPr bwMode="auto">
            <a:xfrm>
              <a:off x="9531920" y="1584814"/>
              <a:ext cx="2589210" cy="307975"/>
            </a:xfrm>
            <a:prstGeom prst="rect">
              <a:avLst/>
            </a:prstGeom>
            <a:noFill/>
            <a:ln>
              <a:noFill/>
            </a:ln>
          </p:spPr>
          <p:txBody>
            <a:bodyPr lIns="0" tIns="0" rIns="0" bIns="0">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spcBef>
                  <a:spcPct val="20000"/>
                </a:spcBef>
                <a:defRPr/>
              </a:pPr>
              <a:r>
                <a:rPr lang="fr-FR" sz="2000" b="0" baseline="0" err="1">
                  <a:solidFill>
                    <a:srgbClr val="800080"/>
                  </a:solidFill>
                  <a:latin typeface="+mn-lt"/>
                </a:rPr>
                <a:t>Temperature</a:t>
              </a:r>
              <a:r>
                <a:rPr lang="fr-FR" sz="2000" b="0" baseline="0">
                  <a:solidFill>
                    <a:srgbClr val="800080"/>
                  </a:solidFill>
                  <a:latin typeface="+mn-lt"/>
                </a:rPr>
                <a:t> gradient G</a:t>
              </a:r>
            </a:p>
          </p:txBody>
        </p:sp>
        <p:sp>
          <p:nvSpPr>
            <p:cNvPr id="19" name="AutoShape 9">
              <a:extLst>
                <a:ext uri="{FF2B5EF4-FFF2-40B4-BE49-F238E27FC236}">
                  <a16:creationId xmlns:a16="http://schemas.microsoft.com/office/drawing/2014/main" id="{728B1504-B38C-704C-A824-A4CD35FFC041}"/>
                </a:ext>
              </a:extLst>
            </p:cNvPr>
            <p:cNvSpPr>
              <a:spLocks/>
            </p:cNvSpPr>
            <p:nvPr/>
          </p:nvSpPr>
          <p:spPr bwMode="auto">
            <a:xfrm flipH="1">
              <a:off x="5734624" y="1653077"/>
              <a:ext cx="3667125" cy="25241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4 w 21600"/>
                <a:gd name="T13" fmla="*/ 7280 h 21600"/>
                <a:gd name="T14" fmla="*/ 20915 w 21600"/>
                <a:gd name="T15" fmla="*/ 14320 h 21600"/>
              </a:gdLst>
              <a:ahLst/>
              <a:cxnLst>
                <a:cxn ang="T8">
                  <a:pos x="T0" y="T1"/>
                </a:cxn>
                <a:cxn ang="T9">
                  <a:pos x="T2" y="T3"/>
                </a:cxn>
                <a:cxn ang="T10">
                  <a:pos x="T4" y="T5"/>
                </a:cxn>
                <a:cxn ang="T11">
                  <a:pos x="T6" y="T7"/>
                </a:cxn>
              </a:cxnLst>
              <a:rect l="T12" t="T13" r="T14" b="T15"/>
              <a:pathLst>
                <a:path w="21600" h="21600">
                  <a:moveTo>
                    <a:pt x="19504" y="0"/>
                  </a:moveTo>
                  <a:lnTo>
                    <a:pt x="19504" y="7280"/>
                  </a:lnTo>
                  <a:lnTo>
                    <a:pt x="3375" y="7280"/>
                  </a:lnTo>
                  <a:lnTo>
                    <a:pt x="3375" y="14320"/>
                  </a:lnTo>
                  <a:lnTo>
                    <a:pt x="19504" y="14320"/>
                  </a:lnTo>
                  <a:lnTo>
                    <a:pt x="19504" y="21600"/>
                  </a:lnTo>
                  <a:lnTo>
                    <a:pt x="21600" y="10800"/>
                  </a:lnTo>
                  <a:lnTo>
                    <a:pt x="19504" y="0"/>
                  </a:lnTo>
                  <a:close/>
                </a:path>
                <a:path w="21600" h="21600">
                  <a:moveTo>
                    <a:pt x="1350" y="7280"/>
                  </a:moveTo>
                  <a:lnTo>
                    <a:pt x="1350" y="14320"/>
                  </a:lnTo>
                  <a:lnTo>
                    <a:pt x="2700" y="14320"/>
                  </a:lnTo>
                  <a:lnTo>
                    <a:pt x="2700" y="7280"/>
                  </a:lnTo>
                  <a:lnTo>
                    <a:pt x="1350" y="7280"/>
                  </a:lnTo>
                  <a:close/>
                </a:path>
                <a:path w="21600" h="21600">
                  <a:moveTo>
                    <a:pt x="0" y="7280"/>
                  </a:moveTo>
                  <a:lnTo>
                    <a:pt x="0" y="14320"/>
                  </a:lnTo>
                  <a:lnTo>
                    <a:pt x="675" y="14320"/>
                  </a:lnTo>
                  <a:lnTo>
                    <a:pt x="675" y="7280"/>
                  </a:lnTo>
                  <a:lnTo>
                    <a:pt x="0" y="7280"/>
                  </a:lnTo>
                  <a:close/>
                </a:path>
              </a:pathLst>
            </a:custGeom>
            <a:solidFill>
              <a:srgbClr val="800080"/>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endParaRPr lang="en-US"/>
            </a:p>
          </p:txBody>
        </p:sp>
      </p:grpSp>
      <p:sp>
        <p:nvSpPr>
          <p:cNvPr id="20" name="TextBox 2">
            <a:extLst>
              <a:ext uri="{FF2B5EF4-FFF2-40B4-BE49-F238E27FC236}">
                <a16:creationId xmlns:a16="http://schemas.microsoft.com/office/drawing/2014/main" id="{FDAA7D04-E67D-8B45-AF18-5F227947EC36}"/>
              </a:ext>
            </a:extLst>
          </p:cNvPr>
          <p:cNvSpPr txBox="1">
            <a:spLocks noChangeArrowheads="1"/>
          </p:cNvSpPr>
          <p:nvPr/>
        </p:nvSpPr>
        <p:spPr bwMode="auto">
          <a:xfrm>
            <a:off x="6096000" y="5353050"/>
            <a:ext cx="1828800" cy="708025"/>
          </a:xfrm>
          <a:prstGeom prst="rect">
            <a:avLst/>
          </a:prstGeom>
          <a:noFill/>
          <a:ln>
            <a:noFill/>
          </a:ln>
        </p:spPr>
        <p:txBody>
          <a:bodyPr>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defRPr/>
            </a:pPr>
            <a:r>
              <a:rPr lang="en-US" sz="2000" b="0" baseline="0">
                <a:solidFill>
                  <a:schemeClr val="bg2"/>
                </a:solidFill>
                <a:latin typeface="+mn-lt"/>
              </a:rPr>
              <a:t>Constitutional supercooling</a:t>
            </a:r>
          </a:p>
        </p:txBody>
      </p:sp>
      <p:sp>
        <p:nvSpPr>
          <p:cNvPr id="21" name="Line 25">
            <a:extLst>
              <a:ext uri="{FF2B5EF4-FFF2-40B4-BE49-F238E27FC236}">
                <a16:creationId xmlns:a16="http://schemas.microsoft.com/office/drawing/2014/main" id="{5699398F-954A-0D4B-99C0-8151DD3F99D7}"/>
              </a:ext>
            </a:extLst>
          </p:cNvPr>
          <p:cNvSpPr>
            <a:spLocks noChangeShapeType="1"/>
          </p:cNvSpPr>
          <p:nvPr/>
        </p:nvSpPr>
        <p:spPr bwMode="auto">
          <a:xfrm flipV="1">
            <a:off x="6400800" y="1584325"/>
            <a:ext cx="0" cy="3595688"/>
          </a:xfrm>
          <a:prstGeom prst="line">
            <a:avLst/>
          </a:prstGeom>
          <a:noFill/>
          <a:ln w="38100">
            <a:solidFill>
              <a:schemeClr val="bg2">
                <a:lumMod val="65000"/>
                <a:lumOff val="35000"/>
              </a:schemeClr>
            </a:solidFill>
            <a:prstDash val="dash"/>
            <a:round/>
            <a:headEnd/>
            <a:tailEnd/>
          </a:ln>
        </p:spPr>
        <p:txBody>
          <a:bodyPr lIns="0" tIns="0" rIns="0" bIns="0"/>
          <a:lstStyle/>
          <a:p>
            <a:pPr>
              <a:spcBef>
                <a:spcPct val="20000"/>
              </a:spcBef>
              <a:buFontTx/>
              <a:buChar char="•"/>
              <a:defRPr/>
            </a:pPr>
            <a:endParaRPr lang="en-US" sz="1400">
              <a:ln>
                <a:solidFill>
                  <a:srgbClr val="000000"/>
                </a:solidFill>
              </a:ln>
            </a:endParaRPr>
          </a:p>
        </p:txBody>
      </p:sp>
      <p:sp>
        <p:nvSpPr>
          <p:cNvPr id="22" name="Line 25">
            <a:extLst>
              <a:ext uri="{FF2B5EF4-FFF2-40B4-BE49-F238E27FC236}">
                <a16:creationId xmlns:a16="http://schemas.microsoft.com/office/drawing/2014/main" id="{B852C6E6-260D-C24E-89F0-F6C90531B1E7}"/>
              </a:ext>
            </a:extLst>
          </p:cNvPr>
          <p:cNvSpPr>
            <a:spLocks noChangeShapeType="1"/>
          </p:cNvSpPr>
          <p:nvPr/>
        </p:nvSpPr>
        <p:spPr bwMode="auto">
          <a:xfrm flipV="1">
            <a:off x="8229600" y="1584325"/>
            <a:ext cx="0" cy="3595688"/>
          </a:xfrm>
          <a:prstGeom prst="line">
            <a:avLst/>
          </a:prstGeom>
          <a:noFill/>
          <a:ln w="38100">
            <a:solidFill>
              <a:schemeClr val="bg2">
                <a:lumMod val="65000"/>
                <a:lumOff val="35000"/>
              </a:schemeClr>
            </a:solidFill>
            <a:prstDash val="dash"/>
            <a:round/>
            <a:headEnd/>
            <a:tailEnd/>
          </a:ln>
        </p:spPr>
        <p:txBody>
          <a:bodyPr lIns="0" tIns="0" rIns="0" bIns="0"/>
          <a:lstStyle/>
          <a:p>
            <a:pPr>
              <a:defRPr/>
            </a:pPr>
            <a:endParaRPr lang="en-US"/>
          </a:p>
        </p:txBody>
      </p:sp>
      <p:pic>
        <p:nvPicPr>
          <p:cNvPr id="23" name="Picture 2" descr="V_&gt;_frac_k_D_G_m.pdf">
            <a:extLst>
              <a:ext uri="{FF2B5EF4-FFF2-40B4-BE49-F238E27FC236}">
                <a16:creationId xmlns:a16="http://schemas.microsoft.com/office/drawing/2014/main" id="{5129B936-00C5-2C4F-ABE5-44AC43BC6F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0350" y="5491163"/>
            <a:ext cx="15001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6">
            <a:extLst>
              <a:ext uri="{FF2B5EF4-FFF2-40B4-BE49-F238E27FC236}">
                <a16:creationId xmlns:a16="http://schemas.microsoft.com/office/drawing/2014/main" id="{7169A969-938D-7A4D-BC5E-1BD450FE12EA}"/>
              </a:ext>
            </a:extLst>
          </p:cNvPr>
          <p:cNvSpPr txBox="1">
            <a:spLocks noChangeArrowheads="1"/>
          </p:cNvSpPr>
          <p:nvPr/>
        </p:nvSpPr>
        <p:spPr bwMode="auto">
          <a:xfrm>
            <a:off x="796925" y="774700"/>
            <a:ext cx="11055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buFont typeface="Arial" panose="020B0604020202020204" pitchFamily="34" charset="0"/>
              <a:buChar char="•"/>
            </a:pPr>
            <a:r>
              <a:rPr lang="en-US" altLang="en-US" sz="2000" b="0" baseline="0">
                <a:solidFill>
                  <a:schemeClr val="bg2"/>
                </a:solidFill>
                <a:cs typeface="Arial" panose="020B0604020202020204" pitchFamily="34" charset="0"/>
              </a:rPr>
              <a:t>Microstructure formation under well-controlled growth conditions (G, V, C</a:t>
            </a:r>
            <a:r>
              <a:rPr lang="en-US" altLang="en-US" sz="2000" b="0">
                <a:solidFill>
                  <a:schemeClr val="bg2"/>
                </a:solidFill>
                <a:cs typeface="Arial" panose="020B0604020202020204" pitchFamily="34" charset="0"/>
              </a:rPr>
              <a:t>0</a:t>
            </a:r>
            <a:r>
              <a:rPr lang="en-US" altLang="en-US" sz="2000" b="0" baseline="0">
                <a:solidFill>
                  <a:schemeClr val="bg2"/>
                </a:solidFill>
                <a:cs typeface="Arial" panose="020B0604020202020204" pitchFamily="34" charset="0"/>
              </a:rPr>
              <a:t>)</a:t>
            </a:r>
          </a:p>
        </p:txBody>
      </p:sp>
      <p:sp>
        <p:nvSpPr>
          <p:cNvPr id="26" name="Rectangle 2">
            <a:extLst>
              <a:ext uri="{FF2B5EF4-FFF2-40B4-BE49-F238E27FC236}">
                <a16:creationId xmlns:a16="http://schemas.microsoft.com/office/drawing/2014/main" id="{8DC42601-15AD-6F47-A2D3-A9905FF0F061}"/>
              </a:ext>
            </a:extLst>
          </p:cNvPr>
          <p:cNvSpPr>
            <a:spLocks noGrp="1" noChangeArrowheads="1"/>
          </p:cNvSpPr>
          <p:nvPr>
            <p:ph type="title"/>
          </p:nvPr>
        </p:nvSpPr>
        <p:spPr>
          <a:xfrm>
            <a:off x="571500" y="90488"/>
            <a:ext cx="10972800" cy="611187"/>
          </a:xfrm>
        </p:spPr>
        <p:txBody>
          <a:bodyPr/>
          <a:lstStyle/>
          <a:p>
            <a:r>
              <a:rPr lang="en-US" altLang="en-US" sz="3600" dirty="0"/>
              <a:t>The system – directional solidification</a:t>
            </a:r>
          </a:p>
        </p:txBody>
      </p:sp>
      <p:sp>
        <p:nvSpPr>
          <p:cNvPr id="36" name="TextBox 13">
            <a:extLst>
              <a:ext uri="{FF2B5EF4-FFF2-40B4-BE49-F238E27FC236}">
                <a16:creationId xmlns:a16="http://schemas.microsoft.com/office/drawing/2014/main" id="{8AF29D2B-1FA5-9945-B2EC-4222F6B5C70C}"/>
              </a:ext>
            </a:extLst>
          </p:cNvPr>
          <p:cNvSpPr txBox="1">
            <a:spLocks noChangeArrowheads="1"/>
          </p:cNvSpPr>
          <p:nvPr/>
        </p:nvSpPr>
        <p:spPr bwMode="auto">
          <a:xfrm>
            <a:off x="3227733" y="3552844"/>
            <a:ext cx="18816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1200" b="0" i="1" baseline="0" err="1">
                <a:cs typeface="Arial" panose="020B0604020202020204" pitchFamily="34" charset="0"/>
              </a:rPr>
              <a:t>Giamei</a:t>
            </a:r>
            <a:r>
              <a:rPr lang="en-US" altLang="en-US" sz="1200" b="0" i="1" baseline="0">
                <a:cs typeface="Arial" panose="020B0604020202020204" pitchFamily="34" charset="0"/>
              </a:rPr>
              <a:t> (2013)</a:t>
            </a:r>
          </a:p>
        </p:txBody>
      </p:sp>
      <p:pic>
        <p:nvPicPr>
          <p:cNvPr id="39" name="Picture 4" descr="P02_Dendrites.jpg">
            <a:extLst>
              <a:ext uri="{FF2B5EF4-FFF2-40B4-BE49-F238E27FC236}">
                <a16:creationId xmlns:a16="http://schemas.microsoft.com/office/drawing/2014/main" id="{23447949-AA72-6C45-89B1-C0E136A7619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4458"/>
          <a:stretch/>
        </p:blipFill>
        <p:spPr bwMode="auto">
          <a:xfrm>
            <a:off x="3252788" y="3898900"/>
            <a:ext cx="2081212"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Box 13">
            <a:extLst>
              <a:ext uri="{FF2B5EF4-FFF2-40B4-BE49-F238E27FC236}">
                <a16:creationId xmlns:a16="http://schemas.microsoft.com/office/drawing/2014/main" id="{13EA6F82-426F-D743-8B0B-F8907520940F}"/>
              </a:ext>
            </a:extLst>
          </p:cNvPr>
          <p:cNvSpPr txBox="1">
            <a:spLocks noChangeArrowheads="1"/>
          </p:cNvSpPr>
          <p:nvPr/>
        </p:nvSpPr>
        <p:spPr bwMode="auto">
          <a:xfrm>
            <a:off x="3212165" y="5678506"/>
            <a:ext cx="18816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1200" b="0" i="1" baseline="0" dirty="0">
                <a:cs typeface="Arial" panose="020B0604020202020204" pitchFamily="34" charset="0"/>
              </a:rPr>
              <a:t>David et al. (1992)</a:t>
            </a:r>
          </a:p>
        </p:txBody>
      </p:sp>
    </p:spTree>
    <p:extLst>
      <p:ext uri="{BB962C8B-B14F-4D97-AF65-F5344CB8AC3E}">
        <p14:creationId xmlns:p14="http://schemas.microsoft.com/office/powerpoint/2010/main" val="151801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1" descr="Convection.png">
            <a:extLst>
              <a:ext uri="{FF2B5EF4-FFF2-40B4-BE49-F238E27FC236}">
                <a16:creationId xmlns:a16="http://schemas.microsoft.com/office/drawing/2014/main" id="{A566E13D-8220-F646-98F5-8378F4B4E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600" y="1263650"/>
            <a:ext cx="3627438"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2001_JamgotchianEtAl_PRL.pdf">
            <a:extLst>
              <a:ext uri="{FF2B5EF4-FFF2-40B4-BE49-F238E27FC236}">
                <a16:creationId xmlns:a16="http://schemas.microsoft.com/office/drawing/2014/main" id="{507A7E93-B59A-254C-9F68-774BD94133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6384" t="44600" r="13750" b="14401"/>
          <a:stretch>
            <a:fillRect/>
          </a:stretch>
        </p:blipFill>
        <p:spPr bwMode="auto">
          <a:xfrm rot="5400000">
            <a:off x="1581151" y="3578225"/>
            <a:ext cx="1809750"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6">
            <a:extLst>
              <a:ext uri="{FF2B5EF4-FFF2-40B4-BE49-F238E27FC236}">
                <a16:creationId xmlns:a16="http://schemas.microsoft.com/office/drawing/2014/main" id="{DF1A622D-2D9E-194F-8924-D7F1ECF06351}"/>
              </a:ext>
            </a:extLst>
          </p:cNvPr>
          <p:cNvSpPr txBox="1">
            <a:spLocks noChangeArrowheads="1"/>
          </p:cNvSpPr>
          <p:nvPr/>
        </p:nvSpPr>
        <p:spPr bwMode="auto">
          <a:xfrm>
            <a:off x="814388" y="815975"/>
            <a:ext cx="3470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2000" b="0" baseline="0">
                <a:solidFill>
                  <a:schemeClr val="bg2"/>
                </a:solidFill>
                <a:cs typeface="Arial" panose="020B0604020202020204" pitchFamily="34" charset="0"/>
              </a:rPr>
              <a:t>Gravity-induced convection</a:t>
            </a:r>
          </a:p>
        </p:txBody>
      </p:sp>
      <p:sp>
        <p:nvSpPr>
          <p:cNvPr id="10" name="TextBox 7">
            <a:extLst>
              <a:ext uri="{FF2B5EF4-FFF2-40B4-BE49-F238E27FC236}">
                <a16:creationId xmlns:a16="http://schemas.microsoft.com/office/drawing/2014/main" id="{A060BB1A-C45A-0B45-A6C3-AFBC105DFB6C}"/>
              </a:ext>
            </a:extLst>
          </p:cNvPr>
          <p:cNvSpPr txBox="1">
            <a:spLocks noChangeArrowheads="1"/>
          </p:cNvSpPr>
          <p:nvPr/>
        </p:nvSpPr>
        <p:spPr bwMode="auto">
          <a:xfrm>
            <a:off x="677863" y="3881438"/>
            <a:ext cx="374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2000" b="0" baseline="0">
                <a:solidFill>
                  <a:schemeClr val="bg2"/>
                </a:solidFill>
                <a:cs typeface="Arial" panose="020B0604020202020204" pitchFamily="34" charset="0"/>
              </a:rPr>
              <a:t>Microstructure heterogeneities</a:t>
            </a:r>
          </a:p>
        </p:txBody>
      </p:sp>
      <p:pic>
        <p:nvPicPr>
          <p:cNvPr id="11" name="Picture 8" descr="A close up of a sign&#10;&#10;Description automatically generated">
            <a:extLst>
              <a:ext uri="{FF2B5EF4-FFF2-40B4-BE49-F238E27FC236}">
                <a16:creationId xmlns:a16="http://schemas.microsoft.com/office/drawing/2014/main" id="{BE73A3C5-ECEB-6044-8CA5-2254993DD3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2273"/>
          <a:stretch>
            <a:fillRect/>
          </a:stretch>
        </p:blipFill>
        <p:spPr bwMode="auto">
          <a:xfrm>
            <a:off x="5676900" y="1216025"/>
            <a:ext cx="3319463"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a:extLst>
              <a:ext uri="{FF2B5EF4-FFF2-40B4-BE49-F238E27FC236}">
                <a16:creationId xmlns:a16="http://schemas.microsoft.com/office/drawing/2014/main" id="{87D119E6-A19B-BA4B-A124-348EFBAEE6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3429000"/>
            <a:ext cx="36195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8">
            <a:extLst>
              <a:ext uri="{FF2B5EF4-FFF2-40B4-BE49-F238E27FC236}">
                <a16:creationId xmlns:a16="http://schemas.microsoft.com/office/drawing/2014/main" id="{C0F6A0F3-0AEE-694C-8B2B-2C275B821D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435"/>
          <a:stretch>
            <a:fillRect/>
          </a:stretch>
        </p:blipFill>
        <p:spPr bwMode="auto">
          <a:xfrm>
            <a:off x="9606756" y="4145573"/>
            <a:ext cx="2039938"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1C359678-D632-6041-B71C-5796AF913B92}"/>
              </a:ext>
            </a:extLst>
          </p:cNvPr>
          <p:cNvSpPr txBox="1">
            <a:spLocks noChangeArrowheads="1"/>
          </p:cNvSpPr>
          <p:nvPr/>
        </p:nvSpPr>
        <p:spPr bwMode="auto">
          <a:xfrm>
            <a:off x="5849938" y="815975"/>
            <a:ext cx="297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2000" b="0" baseline="0">
                <a:solidFill>
                  <a:schemeClr val="bg2"/>
                </a:solidFill>
                <a:cs typeface="Arial" panose="020B0604020202020204" pitchFamily="34" charset="0"/>
              </a:rPr>
              <a:t>Microgravity experiment</a:t>
            </a:r>
          </a:p>
        </p:txBody>
      </p:sp>
      <p:cxnSp>
        <p:nvCxnSpPr>
          <p:cNvPr id="15" name="Straight Arrow Connector 14">
            <a:extLst>
              <a:ext uri="{FF2B5EF4-FFF2-40B4-BE49-F238E27FC236}">
                <a16:creationId xmlns:a16="http://schemas.microsoft.com/office/drawing/2014/main" id="{787E5A47-AA1E-4846-A512-AC3721E8882D}"/>
              </a:ext>
            </a:extLst>
          </p:cNvPr>
          <p:cNvCxnSpPr>
            <a:cxnSpLocks/>
          </p:cNvCxnSpPr>
          <p:nvPr/>
        </p:nvCxnSpPr>
        <p:spPr bwMode="auto">
          <a:xfrm>
            <a:off x="8876506" y="4821447"/>
            <a:ext cx="610394" cy="283953"/>
          </a:xfrm>
          <a:prstGeom prst="straightConnector1">
            <a:avLst/>
          </a:prstGeom>
          <a:ln w="50800">
            <a:solidFill>
              <a:schemeClr val="bg2">
                <a:lumMod val="65000"/>
                <a:lumOff val="35000"/>
              </a:schemeClr>
            </a:solidFill>
            <a:headEnd type="none" w="med" len="med"/>
            <a:tailEnd type="arrow"/>
          </a:ln>
        </p:spPr>
        <p:style>
          <a:lnRef idx="1">
            <a:schemeClr val="dk1"/>
          </a:lnRef>
          <a:fillRef idx="0">
            <a:schemeClr val="dk1"/>
          </a:fillRef>
          <a:effectRef idx="0">
            <a:schemeClr val="dk1"/>
          </a:effectRef>
          <a:fontRef idx="minor">
            <a:schemeClr val="tx1"/>
          </a:fontRef>
        </p:style>
      </p:cxnSp>
      <p:sp>
        <p:nvSpPr>
          <p:cNvPr id="16" name="TextBox 13">
            <a:extLst>
              <a:ext uri="{FF2B5EF4-FFF2-40B4-BE49-F238E27FC236}">
                <a16:creationId xmlns:a16="http://schemas.microsoft.com/office/drawing/2014/main" id="{6F93B7A3-7994-7B47-B7F2-162A45022997}"/>
              </a:ext>
            </a:extLst>
          </p:cNvPr>
          <p:cNvSpPr txBox="1">
            <a:spLocks noChangeArrowheads="1"/>
          </p:cNvSpPr>
          <p:nvPr/>
        </p:nvSpPr>
        <p:spPr bwMode="auto">
          <a:xfrm>
            <a:off x="9048376" y="1263650"/>
            <a:ext cx="272452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1600" b="0" baseline="0" dirty="0">
                <a:solidFill>
                  <a:schemeClr val="bg2"/>
                </a:solidFill>
                <a:cs typeface="Arial" panose="020B0604020202020204" pitchFamily="34" charset="0"/>
              </a:rPr>
              <a:t>Two campaigns:</a:t>
            </a:r>
          </a:p>
          <a:p>
            <a:endParaRPr lang="en-US" altLang="en-US" sz="800" b="0" baseline="0" dirty="0">
              <a:solidFill>
                <a:schemeClr val="bg2"/>
              </a:solidFill>
              <a:cs typeface="Arial" panose="020B0604020202020204" pitchFamily="34" charset="0"/>
            </a:endParaRPr>
          </a:p>
          <a:p>
            <a:r>
              <a:rPr lang="en-US" altLang="en-US" sz="1600" b="0" baseline="0" dirty="0">
                <a:solidFill>
                  <a:schemeClr val="bg2"/>
                </a:solidFill>
                <a:cs typeface="Arial" panose="020B0604020202020204" pitchFamily="34" charset="0"/>
              </a:rPr>
              <a:t>1) Microgravity experiments from 2009-2011 dedicated to cellular regime (</a:t>
            </a:r>
            <a:r>
              <a:rPr lang="en-US" altLang="en-US" sz="1600" baseline="0" dirty="0">
                <a:solidFill>
                  <a:schemeClr val="bg2"/>
                </a:solidFill>
                <a:cs typeface="Arial" panose="020B0604020202020204" pitchFamily="34" charset="0"/>
              </a:rPr>
              <a:t>DSI</a:t>
            </a:r>
            <a:r>
              <a:rPr lang="en-US" altLang="en-US" sz="1600" b="0" baseline="0" dirty="0">
                <a:solidFill>
                  <a:schemeClr val="bg2"/>
                </a:solidFill>
                <a:cs typeface="Arial" panose="020B0604020202020204" pitchFamily="34" charset="0"/>
              </a:rPr>
              <a:t>).</a:t>
            </a:r>
          </a:p>
          <a:p>
            <a:endParaRPr lang="en-US" altLang="en-US" sz="800" b="0" baseline="0" dirty="0">
              <a:solidFill>
                <a:schemeClr val="bg2"/>
              </a:solidFill>
              <a:cs typeface="Arial" panose="020B0604020202020204" pitchFamily="34" charset="0"/>
            </a:endParaRPr>
          </a:p>
          <a:p>
            <a:r>
              <a:rPr lang="en-US" altLang="en-US" sz="1600" b="0" baseline="0" dirty="0">
                <a:solidFill>
                  <a:schemeClr val="bg2"/>
                </a:solidFill>
                <a:cs typeface="Arial" panose="020B0604020202020204" pitchFamily="34" charset="0"/>
              </a:rPr>
              <a:t>2) Microgravity experiments from 2017-2018 dedicated to dendritic regime (</a:t>
            </a:r>
            <a:r>
              <a:rPr lang="en-US" altLang="en-US" sz="1600" baseline="0" dirty="0">
                <a:solidFill>
                  <a:schemeClr val="bg2"/>
                </a:solidFill>
                <a:cs typeface="Arial" panose="020B0604020202020204" pitchFamily="34" charset="0"/>
              </a:rPr>
              <a:t>DSI-R</a:t>
            </a:r>
            <a:r>
              <a:rPr lang="en-US" altLang="en-US" sz="1600" b="0" baseline="0" dirty="0">
                <a:solidFill>
                  <a:schemeClr val="bg2"/>
                </a:solidFill>
                <a:cs typeface="Arial" panose="020B0604020202020204" pitchFamily="34" charset="0"/>
              </a:rPr>
              <a:t>).</a:t>
            </a:r>
          </a:p>
        </p:txBody>
      </p:sp>
      <p:sp>
        <p:nvSpPr>
          <p:cNvPr id="17" name="Rectangle 2">
            <a:extLst>
              <a:ext uri="{FF2B5EF4-FFF2-40B4-BE49-F238E27FC236}">
                <a16:creationId xmlns:a16="http://schemas.microsoft.com/office/drawing/2014/main" id="{D445182F-FA8F-8442-B1A3-0F33A7064B0F}"/>
              </a:ext>
            </a:extLst>
          </p:cNvPr>
          <p:cNvSpPr txBox="1">
            <a:spLocks noChangeArrowheads="1"/>
          </p:cNvSpPr>
          <p:nvPr/>
        </p:nvSpPr>
        <p:spPr>
          <a:xfrm>
            <a:off x="609600" y="76200"/>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Microgravity experiments</a:t>
            </a:r>
          </a:p>
          <a:p>
            <a:pPr>
              <a:defRPr/>
            </a:pPr>
            <a:endParaRPr lang="en-US" altLang="en-US" sz="3600" kern="0" baseline="0"/>
          </a:p>
        </p:txBody>
      </p:sp>
      <p:sp>
        <p:nvSpPr>
          <p:cNvPr id="18" name="Rectangle 6">
            <a:extLst>
              <a:ext uri="{FF2B5EF4-FFF2-40B4-BE49-F238E27FC236}">
                <a16:creationId xmlns:a16="http://schemas.microsoft.com/office/drawing/2014/main" id="{8FD3CC26-4B36-584C-8699-AFD3EE1996E4}"/>
              </a:ext>
            </a:extLst>
          </p:cNvPr>
          <p:cNvSpPr>
            <a:spLocks noChangeArrowheads="1"/>
          </p:cNvSpPr>
          <p:nvPr/>
        </p:nvSpPr>
        <p:spPr bwMode="auto">
          <a:xfrm>
            <a:off x="838969" y="6042025"/>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spcBef>
                <a:spcPct val="20000"/>
              </a:spcBef>
            </a:pPr>
            <a:r>
              <a:rPr lang="en-US" altLang="en-US" sz="1400" b="0" i="1" baseline="0" err="1">
                <a:solidFill>
                  <a:schemeClr val="bg2"/>
                </a:solidFill>
              </a:rPr>
              <a:t>Jamgotchian</a:t>
            </a:r>
            <a:r>
              <a:rPr lang="en-US" altLang="en-US" sz="1400" b="0" i="1" baseline="0">
                <a:solidFill>
                  <a:schemeClr val="bg2"/>
                </a:solidFill>
              </a:rPr>
              <a:t> et al., PRL (2001)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4794C5D-F899-5F46-A71D-C0A5A538357F}"/>
              </a:ext>
            </a:extLst>
          </p:cNvPr>
          <p:cNvSpPr txBox="1">
            <a:spLocks noChangeArrowheads="1"/>
          </p:cNvSpPr>
          <p:nvPr/>
        </p:nvSpPr>
        <p:spPr>
          <a:xfrm>
            <a:off x="609600" y="76200"/>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Evolution of the primary spacing</a:t>
            </a:r>
          </a:p>
          <a:p>
            <a:pPr>
              <a:defRPr/>
            </a:pPr>
            <a:endParaRPr lang="en-US" altLang="en-US" sz="3600" kern="0" baseline="0"/>
          </a:p>
        </p:txBody>
      </p:sp>
      <p:pic>
        <p:nvPicPr>
          <p:cNvPr id="6" name="Picture 5">
            <a:extLst>
              <a:ext uri="{FF2B5EF4-FFF2-40B4-BE49-F238E27FC236}">
                <a16:creationId xmlns:a16="http://schemas.microsoft.com/office/drawing/2014/main" id="{402F803D-C2E6-C043-ADEC-5F631BBDDC1F}"/>
              </a:ext>
            </a:extLst>
          </p:cNvPr>
          <p:cNvPicPr>
            <a:picLocks noChangeAspect="1"/>
          </p:cNvPicPr>
          <p:nvPr/>
        </p:nvPicPr>
        <p:blipFill>
          <a:blip r:embed="rId3"/>
          <a:stretch>
            <a:fillRect/>
          </a:stretch>
        </p:blipFill>
        <p:spPr>
          <a:xfrm>
            <a:off x="814887" y="1608581"/>
            <a:ext cx="2442820" cy="3340483"/>
          </a:xfrm>
          <a:prstGeom prst="rect">
            <a:avLst/>
          </a:prstGeom>
        </p:spPr>
      </p:pic>
      <p:pic>
        <p:nvPicPr>
          <p:cNvPr id="7" name="Picture 6">
            <a:extLst>
              <a:ext uri="{FF2B5EF4-FFF2-40B4-BE49-F238E27FC236}">
                <a16:creationId xmlns:a16="http://schemas.microsoft.com/office/drawing/2014/main" id="{76051644-9ACE-7C43-8522-3AC3C778A318}"/>
              </a:ext>
            </a:extLst>
          </p:cNvPr>
          <p:cNvPicPr>
            <a:picLocks noChangeAspect="1"/>
          </p:cNvPicPr>
          <p:nvPr/>
        </p:nvPicPr>
        <p:blipFill rotWithShape="1">
          <a:blip r:embed="rId4"/>
          <a:srcRect r="48180"/>
          <a:stretch/>
        </p:blipFill>
        <p:spPr>
          <a:xfrm>
            <a:off x="3497525" y="1524000"/>
            <a:ext cx="1919743" cy="1901063"/>
          </a:xfrm>
          <a:prstGeom prst="rect">
            <a:avLst/>
          </a:prstGeom>
        </p:spPr>
      </p:pic>
      <p:pic>
        <p:nvPicPr>
          <p:cNvPr id="9" name="Picture 6">
            <a:extLst>
              <a:ext uri="{FF2B5EF4-FFF2-40B4-BE49-F238E27FC236}">
                <a16:creationId xmlns:a16="http://schemas.microsoft.com/office/drawing/2014/main" id="{72875804-3650-764F-8766-E677A7DEB9C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59" t="4791" r="2815" b="4025"/>
          <a:stretch/>
        </p:blipFill>
        <p:spPr bwMode="auto">
          <a:xfrm>
            <a:off x="6477000" y="2286000"/>
            <a:ext cx="4876800" cy="3640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E67E1C59-D05C-7443-8B47-7E64ACA4A327}"/>
              </a:ext>
            </a:extLst>
          </p:cNvPr>
          <p:cNvPicPr>
            <a:picLocks noChangeAspect="1"/>
          </p:cNvPicPr>
          <p:nvPr/>
        </p:nvPicPr>
        <p:blipFill rotWithShape="1">
          <a:blip r:embed="rId6"/>
          <a:srcRect l="51266" r="-127"/>
          <a:stretch/>
        </p:blipFill>
        <p:spPr>
          <a:xfrm>
            <a:off x="3512268" y="3378550"/>
            <a:ext cx="1919743" cy="2016226"/>
          </a:xfrm>
          <a:prstGeom prst="rect">
            <a:avLst/>
          </a:prstGeom>
        </p:spPr>
      </p:pic>
      <p:sp>
        <p:nvSpPr>
          <p:cNvPr id="13" name="TextBox 13">
            <a:extLst>
              <a:ext uri="{FF2B5EF4-FFF2-40B4-BE49-F238E27FC236}">
                <a16:creationId xmlns:a16="http://schemas.microsoft.com/office/drawing/2014/main" id="{D7553ED7-B3A9-3B4F-BE43-B107483A9847}"/>
              </a:ext>
            </a:extLst>
          </p:cNvPr>
          <p:cNvSpPr txBox="1">
            <a:spLocks noChangeArrowheads="1"/>
          </p:cNvSpPr>
          <p:nvPr/>
        </p:nvSpPr>
        <p:spPr bwMode="auto">
          <a:xfrm>
            <a:off x="533400" y="5394776"/>
            <a:ext cx="25836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1400" b="0" baseline="0">
                <a:solidFill>
                  <a:schemeClr val="bg2"/>
                </a:solidFill>
                <a:cs typeface="Arial" panose="020B0604020202020204" pitchFamily="34" charset="0"/>
              </a:rPr>
              <a:t>Representation of the optical apparatus of the DECLIC-DSI.</a:t>
            </a:r>
          </a:p>
        </p:txBody>
      </p:sp>
      <p:sp>
        <p:nvSpPr>
          <p:cNvPr id="14" name="TextBox 13">
            <a:extLst>
              <a:ext uri="{FF2B5EF4-FFF2-40B4-BE49-F238E27FC236}">
                <a16:creationId xmlns:a16="http://schemas.microsoft.com/office/drawing/2014/main" id="{74C54426-0109-9248-9AB5-71BEFF29641B}"/>
              </a:ext>
            </a:extLst>
          </p:cNvPr>
          <p:cNvSpPr txBox="1">
            <a:spLocks noChangeArrowheads="1"/>
          </p:cNvSpPr>
          <p:nvPr/>
        </p:nvSpPr>
        <p:spPr bwMode="auto">
          <a:xfrm>
            <a:off x="3165559" y="5394776"/>
            <a:ext cx="25836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r>
              <a:rPr lang="en-US" altLang="en-US" sz="1400" b="0" baseline="0">
                <a:solidFill>
                  <a:schemeClr val="bg2"/>
                </a:solidFill>
                <a:cs typeface="Arial" panose="020B0604020202020204" pitchFamily="34" charset="0"/>
              </a:rPr>
              <a:t>Direct observation from the axial and transverse views</a:t>
            </a:r>
          </a:p>
        </p:txBody>
      </p:sp>
      <p:sp>
        <p:nvSpPr>
          <p:cNvPr id="15" name="TextBox 13">
            <a:extLst>
              <a:ext uri="{FF2B5EF4-FFF2-40B4-BE49-F238E27FC236}">
                <a16:creationId xmlns:a16="http://schemas.microsoft.com/office/drawing/2014/main" id="{6E5E32ED-19CD-3441-90BC-B8C5557CA6BB}"/>
              </a:ext>
            </a:extLst>
          </p:cNvPr>
          <p:cNvSpPr txBox="1">
            <a:spLocks noChangeArrowheads="1"/>
          </p:cNvSpPr>
          <p:nvPr/>
        </p:nvSpPr>
        <p:spPr bwMode="auto">
          <a:xfrm>
            <a:off x="57389" y="838200"/>
            <a:ext cx="62173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The DECLIC-DSI setup enables to observe the solid-liquid interface from axial and transverse views.</a:t>
            </a:r>
          </a:p>
        </p:txBody>
      </p:sp>
      <p:sp>
        <p:nvSpPr>
          <p:cNvPr id="16" name="TextBox 13">
            <a:extLst>
              <a:ext uri="{FF2B5EF4-FFF2-40B4-BE49-F238E27FC236}">
                <a16:creationId xmlns:a16="http://schemas.microsoft.com/office/drawing/2014/main" id="{F4546BA5-DA06-5243-A560-A1518265AEA8}"/>
              </a:ext>
            </a:extLst>
          </p:cNvPr>
          <p:cNvSpPr txBox="1">
            <a:spLocks noChangeArrowheads="1"/>
          </p:cNvSpPr>
          <p:nvPr/>
        </p:nvSpPr>
        <p:spPr bwMode="auto">
          <a:xfrm>
            <a:off x="6364200" y="838200"/>
            <a:ext cx="5102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The average of the primary spacing evolves over time. Two factors need to be considered: the </a:t>
            </a:r>
            <a:r>
              <a:rPr lang="en-US" altLang="en-US" sz="1800" baseline="0">
                <a:solidFill>
                  <a:schemeClr val="bg2"/>
                </a:solidFill>
                <a:cs typeface="Arial" panose="020B0604020202020204" pitchFamily="34" charset="0"/>
              </a:rPr>
              <a:t>sub-grain boundary</a:t>
            </a:r>
            <a:r>
              <a:rPr lang="en-US" altLang="en-US" sz="1800" b="0" baseline="0">
                <a:solidFill>
                  <a:schemeClr val="bg2"/>
                </a:solidFill>
                <a:cs typeface="Arial" panose="020B0604020202020204" pitchFamily="34" charset="0"/>
              </a:rPr>
              <a:t> and the </a:t>
            </a:r>
            <a:r>
              <a:rPr lang="en-US" altLang="en-US" sz="1800" baseline="0">
                <a:solidFill>
                  <a:schemeClr val="bg2"/>
                </a:solidFill>
                <a:cs typeface="Arial" panose="020B0604020202020204" pitchFamily="34" charset="0"/>
              </a:rPr>
              <a:t>macroscopic curvature</a:t>
            </a:r>
            <a:r>
              <a:rPr lang="en-US" altLang="en-US" sz="1800" b="0" baseline="0">
                <a:solidFill>
                  <a:schemeClr val="bg2"/>
                </a:solidFill>
                <a:cs typeface="Arial" panose="020B0604020202020204" pitchFamily="34" charset="0"/>
              </a:rPr>
              <a:t>.</a:t>
            </a:r>
          </a:p>
        </p:txBody>
      </p:sp>
      <p:sp>
        <p:nvSpPr>
          <p:cNvPr id="17" name="Rectangle 6">
            <a:extLst>
              <a:ext uri="{FF2B5EF4-FFF2-40B4-BE49-F238E27FC236}">
                <a16:creationId xmlns:a16="http://schemas.microsoft.com/office/drawing/2014/main" id="{1B9E9366-E9D3-0B49-A910-527685B79E18}"/>
              </a:ext>
            </a:extLst>
          </p:cNvPr>
          <p:cNvSpPr>
            <a:spLocks noChangeArrowheads="1"/>
          </p:cNvSpPr>
          <p:nvPr/>
        </p:nvSpPr>
        <p:spPr bwMode="auto">
          <a:xfrm>
            <a:off x="0" y="6018311"/>
            <a:ext cx="10744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spcBef>
                <a:spcPct val="20000"/>
              </a:spcBef>
            </a:pPr>
            <a:r>
              <a:rPr lang="en-US" altLang="en-US" sz="1400" b="0" i="1" baseline="0" err="1">
                <a:solidFill>
                  <a:schemeClr val="bg2"/>
                </a:solidFill>
              </a:rPr>
              <a:t>Mota</a:t>
            </a:r>
            <a:r>
              <a:rPr lang="en-US" altLang="en-US" sz="1400" b="0" i="1" baseline="0">
                <a:solidFill>
                  <a:schemeClr val="bg2"/>
                </a:solidFill>
              </a:rPr>
              <a:t>, F. L., K. Ji, T. Lyons, L. </a:t>
            </a:r>
            <a:r>
              <a:rPr lang="en-US" altLang="en-US" sz="1400" b="0" i="1" baseline="0" err="1">
                <a:solidFill>
                  <a:schemeClr val="bg2"/>
                </a:solidFill>
              </a:rPr>
              <a:t>Strutzenberg</a:t>
            </a:r>
            <a:r>
              <a:rPr lang="en-US" altLang="en-US" sz="1400" b="0" i="1" baseline="0">
                <a:solidFill>
                  <a:schemeClr val="bg2"/>
                </a:solidFill>
              </a:rPr>
              <a:t>, R. Trivedi, A. Karma, and N. </a:t>
            </a:r>
            <a:r>
              <a:rPr lang="en-US" altLang="en-US" sz="1400" b="0" i="1" baseline="0" err="1">
                <a:solidFill>
                  <a:schemeClr val="bg2"/>
                </a:solidFill>
              </a:rPr>
              <a:t>Bergeon</a:t>
            </a:r>
            <a:r>
              <a:rPr lang="en-US" altLang="en-US" sz="1400" b="0" i="1" baseline="0">
                <a:solidFill>
                  <a:schemeClr val="bg2"/>
                </a:solidFill>
              </a:rPr>
              <a:t>. 70th International Astronautical Congress. 2019.</a:t>
            </a:r>
          </a:p>
        </p:txBody>
      </p:sp>
    </p:spTree>
    <p:extLst>
      <p:ext uri="{BB962C8B-B14F-4D97-AF65-F5344CB8AC3E}">
        <p14:creationId xmlns:p14="http://schemas.microsoft.com/office/powerpoint/2010/main" val="427118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4">
            <a:extLst>
              <a:ext uri="{FF2B5EF4-FFF2-40B4-BE49-F238E27FC236}">
                <a16:creationId xmlns:a16="http://schemas.microsoft.com/office/drawing/2014/main" id="{856B1A29-98AB-2D47-9748-0FF5EADDDF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31" t="9447" r="22367" b="2283"/>
          <a:stretch/>
        </p:blipFill>
        <p:spPr>
          <a:xfrm>
            <a:off x="8599602" y="3052354"/>
            <a:ext cx="2601798" cy="2752626"/>
          </a:xfrm>
          <a:prstGeom prst="rect">
            <a:avLst/>
          </a:prstGeom>
        </p:spPr>
      </p:pic>
      <p:pic>
        <p:nvPicPr>
          <p:cNvPr id="11" name="Image 10">
            <a:extLst>
              <a:ext uri="{FF2B5EF4-FFF2-40B4-BE49-F238E27FC236}">
                <a16:creationId xmlns:a16="http://schemas.microsoft.com/office/drawing/2014/main" id="{9D4BB7EF-4FFC-334A-B76C-C8AFDE3F095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411" t="11092" r="22893" b="2450"/>
          <a:stretch/>
        </p:blipFill>
        <p:spPr>
          <a:xfrm>
            <a:off x="6018228" y="3080219"/>
            <a:ext cx="2592372" cy="2696066"/>
          </a:xfrm>
          <a:prstGeom prst="rect">
            <a:avLst/>
          </a:prstGeom>
        </p:spPr>
      </p:pic>
      <p:pic>
        <p:nvPicPr>
          <p:cNvPr id="10" name="Image 9">
            <a:extLst>
              <a:ext uri="{FF2B5EF4-FFF2-40B4-BE49-F238E27FC236}">
                <a16:creationId xmlns:a16="http://schemas.microsoft.com/office/drawing/2014/main" id="{0E62DACB-DF2A-C34F-B2B0-79F4093567A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157" t="10581" r="22292" b="2660"/>
          <a:stretch/>
        </p:blipFill>
        <p:spPr>
          <a:xfrm>
            <a:off x="3352800" y="3075920"/>
            <a:ext cx="2677212" cy="270549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88B8AEB3-DF65-EB49-A581-E29EDE7FE3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4823" y="914400"/>
            <a:ext cx="10036577" cy="1968500"/>
          </a:xfrm>
          <a:prstGeom prst="rect">
            <a:avLst/>
          </a:prstGeom>
        </p:spPr>
      </p:pic>
      <p:pic>
        <p:nvPicPr>
          <p:cNvPr id="8" name="Image 1">
            <a:extLst>
              <a:ext uri="{FF2B5EF4-FFF2-40B4-BE49-F238E27FC236}">
                <a16:creationId xmlns:a16="http://schemas.microsoft.com/office/drawing/2014/main" id="{C189A02A-7DF2-4F43-A1F6-2247BDDBF30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0411" t="10279" r="22893"/>
          <a:stretch/>
        </p:blipFill>
        <p:spPr>
          <a:xfrm>
            <a:off x="838200" y="3056836"/>
            <a:ext cx="2592372" cy="2797864"/>
          </a:xfrm>
          <a:prstGeom prst="rect">
            <a:avLst/>
          </a:prstGeom>
        </p:spPr>
      </p:pic>
      <p:sp>
        <p:nvSpPr>
          <p:cNvPr id="12" name="Rectangle 2">
            <a:extLst>
              <a:ext uri="{FF2B5EF4-FFF2-40B4-BE49-F238E27FC236}">
                <a16:creationId xmlns:a16="http://schemas.microsoft.com/office/drawing/2014/main" id="{361139C1-34C4-D644-B6A5-BD67F6C01837}"/>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Spacing evolution with a flat interface</a:t>
            </a:r>
          </a:p>
        </p:txBody>
      </p:sp>
      <p:sp>
        <p:nvSpPr>
          <p:cNvPr id="6" name="TextBox 5">
            <a:extLst>
              <a:ext uri="{FF2B5EF4-FFF2-40B4-BE49-F238E27FC236}">
                <a16:creationId xmlns:a16="http://schemas.microsoft.com/office/drawing/2014/main" id="{DC7692C7-126F-5440-B3E0-646786CF391E}"/>
              </a:ext>
            </a:extLst>
          </p:cNvPr>
          <p:cNvSpPr txBox="1"/>
          <p:nvPr/>
        </p:nvSpPr>
        <p:spPr>
          <a:xfrm rot="16200000">
            <a:off x="-49848" y="4088449"/>
            <a:ext cx="1047851" cy="338554"/>
          </a:xfrm>
          <a:prstGeom prst="rect">
            <a:avLst/>
          </a:prstGeom>
          <a:noFill/>
        </p:spPr>
        <p:txBody>
          <a:bodyPr wrap="none" rtlCol="0">
            <a:spAutoFit/>
          </a:bodyPr>
          <a:lstStyle/>
          <a:p>
            <a:pPr>
              <a:buNone/>
            </a:pPr>
            <a:r>
              <a:rPr lang="en-US" sz="1800" baseline="0">
                <a:solidFill>
                  <a:schemeClr val="bg2"/>
                </a:solidFill>
              </a:rPr>
              <a:t>Top view</a:t>
            </a:r>
          </a:p>
        </p:txBody>
      </p:sp>
      <p:sp>
        <p:nvSpPr>
          <p:cNvPr id="14" name="TextBox 13">
            <a:extLst>
              <a:ext uri="{FF2B5EF4-FFF2-40B4-BE49-F238E27FC236}">
                <a16:creationId xmlns:a16="http://schemas.microsoft.com/office/drawing/2014/main" id="{55C8A9DB-B3C6-2649-8176-2763266F5E52}"/>
              </a:ext>
            </a:extLst>
          </p:cNvPr>
          <p:cNvSpPr txBox="1"/>
          <p:nvPr/>
        </p:nvSpPr>
        <p:spPr>
          <a:xfrm rot="16200000">
            <a:off x="-79919" y="1713983"/>
            <a:ext cx="1107996" cy="369332"/>
          </a:xfrm>
          <a:prstGeom prst="rect">
            <a:avLst/>
          </a:prstGeom>
          <a:noFill/>
        </p:spPr>
        <p:txBody>
          <a:bodyPr wrap="none" rtlCol="0">
            <a:spAutoFit/>
          </a:bodyPr>
          <a:lstStyle/>
          <a:p>
            <a:pPr>
              <a:buNone/>
            </a:pPr>
            <a:r>
              <a:rPr lang="en-US" sz="1800" baseline="0">
                <a:solidFill>
                  <a:schemeClr val="bg2"/>
                </a:solidFill>
              </a:rPr>
              <a:t>Side view</a:t>
            </a:r>
          </a:p>
        </p:txBody>
      </p:sp>
      <p:sp>
        <p:nvSpPr>
          <p:cNvPr id="15" name="Rectangle 6">
            <a:extLst>
              <a:ext uri="{FF2B5EF4-FFF2-40B4-BE49-F238E27FC236}">
                <a16:creationId xmlns:a16="http://schemas.microsoft.com/office/drawing/2014/main" id="{121151D8-FA9F-7F48-A85A-1455634C5DD5}"/>
              </a:ext>
            </a:extLst>
          </p:cNvPr>
          <p:cNvSpPr>
            <a:spLocks noChangeArrowheads="1"/>
          </p:cNvSpPr>
          <p:nvPr/>
        </p:nvSpPr>
        <p:spPr bwMode="auto">
          <a:xfrm>
            <a:off x="3173812" y="5998000"/>
            <a:ext cx="9018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r">
              <a:spcBef>
                <a:spcPct val="20000"/>
              </a:spcBef>
            </a:pPr>
            <a:r>
              <a:rPr lang="en-US" altLang="en-US" sz="1400" b="0" i="1" baseline="0" err="1">
                <a:solidFill>
                  <a:schemeClr val="bg2"/>
                </a:solidFill>
              </a:rPr>
              <a:t>Mota</a:t>
            </a:r>
            <a:r>
              <a:rPr lang="en-US" altLang="en-US" sz="1400" b="0" i="1" baseline="0">
                <a:solidFill>
                  <a:schemeClr val="bg2"/>
                </a:solidFill>
              </a:rPr>
              <a:t>, F. L., J. Pereda, K. Ji, Y. Song, R. Trivedi, A. Karma, and N. </a:t>
            </a:r>
            <a:r>
              <a:rPr lang="en-US" altLang="en-US" sz="1400" b="0" i="1" baseline="0" err="1">
                <a:solidFill>
                  <a:schemeClr val="bg2"/>
                </a:solidFill>
              </a:rPr>
              <a:t>Bergeon</a:t>
            </a:r>
            <a:r>
              <a:rPr lang="en-US" altLang="en-US" sz="1400" b="0" i="1" baseline="0">
                <a:solidFill>
                  <a:schemeClr val="bg2"/>
                </a:solidFill>
              </a:rPr>
              <a:t>. Acta </a:t>
            </a:r>
            <a:r>
              <a:rPr lang="en-US" altLang="en-US" sz="1400" b="0" i="1" baseline="0" err="1">
                <a:solidFill>
                  <a:schemeClr val="bg2"/>
                </a:solidFill>
              </a:rPr>
              <a:t>Materialia</a:t>
            </a:r>
            <a:r>
              <a:rPr lang="en-US" altLang="en-US" sz="1400" b="0" i="1" baseline="0">
                <a:solidFill>
                  <a:schemeClr val="bg2"/>
                </a:solidFill>
              </a:rPr>
              <a:t> 204 (2021): 116500.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18" descr="Online Media 18">
            <a:hlinkClick r:id="" action="ppaction://media"/>
            <a:extLst>
              <a:ext uri="{FF2B5EF4-FFF2-40B4-BE49-F238E27FC236}">
                <a16:creationId xmlns:a16="http://schemas.microsoft.com/office/drawing/2014/main" id="{B94BE85F-D2D6-DF4E-9BAA-1AC036672B0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4287" t="22361" r="4740" b="25278"/>
          <a:stretch/>
        </p:blipFill>
        <p:spPr>
          <a:xfrm>
            <a:off x="15219" y="907573"/>
            <a:ext cx="7315200" cy="2491266"/>
          </a:xfrm>
          <a:prstGeom prst="rect">
            <a:avLst/>
          </a:prstGeom>
        </p:spPr>
      </p:pic>
      <p:pic>
        <p:nvPicPr>
          <p:cNvPr id="6" name="Picture 11" descr="A picture containing drawing&#10;&#10;Description automatically generated">
            <a:extLst>
              <a:ext uri="{FF2B5EF4-FFF2-40B4-BE49-F238E27FC236}">
                <a16:creationId xmlns:a16="http://schemas.microsoft.com/office/drawing/2014/main" id="{2788BFC3-DC6D-9F47-85DA-9E35502FD28D}"/>
              </a:ext>
            </a:extLst>
          </p:cNvPr>
          <p:cNvPicPr>
            <a:picLocks noChangeAspect="1"/>
          </p:cNvPicPr>
          <p:nvPr/>
        </p:nvPicPr>
        <p:blipFill>
          <a:blip r:embed="rId9">
            <a:extLst>
              <a:ext uri="{28A0092B-C50C-407E-A947-70E740481C1C}">
                <a14:useLocalDpi xmlns:a14="http://schemas.microsoft.com/office/drawing/2010/main" val="0"/>
              </a:ext>
            </a:extLst>
          </a:blip>
          <a:srcRect l="3976" t="17674" r="4817" b="2448"/>
          <a:stretch>
            <a:fillRect/>
          </a:stretch>
        </p:blipFill>
        <p:spPr bwMode="auto">
          <a:xfrm>
            <a:off x="8509000" y="884238"/>
            <a:ext cx="3557588" cy="2151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7" name="Straight Arrow Connector 22">
            <a:extLst>
              <a:ext uri="{FF2B5EF4-FFF2-40B4-BE49-F238E27FC236}">
                <a16:creationId xmlns:a16="http://schemas.microsoft.com/office/drawing/2014/main" id="{0EE530C9-3852-DF4C-9934-B10AB20907D1}"/>
              </a:ext>
            </a:extLst>
          </p:cNvPr>
          <p:cNvCxnSpPr>
            <a:cxnSpLocks/>
          </p:cNvCxnSpPr>
          <p:nvPr/>
        </p:nvCxnSpPr>
        <p:spPr>
          <a:xfrm>
            <a:off x="3074988" y="5865813"/>
            <a:ext cx="508000" cy="77787"/>
          </a:xfrm>
          <a:prstGeom prst="straightConnector1">
            <a:avLst/>
          </a:prstGeom>
          <a:ln w="50800">
            <a:solidFill>
              <a:srgbClr val="0000FF"/>
            </a:solidFill>
            <a:tailEnd type="triangle"/>
          </a:ln>
          <a:effectLst/>
        </p:spPr>
        <p:style>
          <a:lnRef idx="3">
            <a:schemeClr val="accent1"/>
          </a:lnRef>
          <a:fillRef idx="0">
            <a:schemeClr val="accent1"/>
          </a:fillRef>
          <a:effectRef idx="2">
            <a:schemeClr val="accent1"/>
          </a:effectRef>
          <a:fontRef idx="minor">
            <a:schemeClr val="tx1"/>
          </a:fontRef>
        </p:style>
      </p:cxnSp>
      <p:cxnSp>
        <p:nvCxnSpPr>
          <p:cNvPr id="8" name="Straight Arrow Connector 23">
            <a:extLst>
              <a:ext uri="{FF2B5EF4-FFF2-40B4-BE49-F238E27FC236}">
                <a16:creationId xmlns:a16="http://schemas.microsoft.com/office/drawing/2014/main" id="{8079AF25-4962-954A-BC7A-D5BB3A067863}"/>
              </a:ext>
            </a:extLst>
          </p:cNvPr>
          <p:cNvCxnSpPr>
            <a:cxnSpLocks/>
          </p:cNvCxnSpPr>
          <p:nvPr/>
        </p:nvCxnSpPr>
        <p:spPr>
          <a:xfrm>
            <a:off x="3840163" y="5778500"/>
            <a:ext cx="584200" cy="165100"/>
          </a:xfrm>
          <a:prstGeom prst="straightConnector1">
            <a:avLst/>
          </a:prstGeom>
          <a:ln w="50800">
            <a:solidFill>
              <a:srgbClr val="D90039"/>
            </a:solidFill>
            <a:tailEnd type="triangle"/>
          </a:ln>
          <a:effectLst/>
        </p:spPr>
        <p:style>
          <a:lnRef idx="3">
            <a:schemeClr val="accent1"/>
          </a:lnRef>
          <a:fillRef idx="0">
            <a:schemeClr val="accent1"/>
          </a:fillRef>
          <a:effectRef idx="2">
            <a:schemeClr val="accent1"/>
          </a:effectRef>
          <a:fontRef idx="minor">
            <a:schemeClr val="tx1"/>
          </a:fontRef>
        </p:style>
      </p:cxnSp>
      <p:sp>
        <p:nvSpPr>
          <p:cNvPr id="9" name="Rectangle 6">
            <a:extLst>
              <a:ext uri="{FF2B5EF4-FFF2-40B4-BE49-F238E27FC236}">
                <a16:creationId xmlns:a16="http://schemas.microsoft.com/office/drawing/2014/main" id="{FA065CA5-FD62-7943-8E30-5F2162BA31F1}"/>
              </a:ext>
            </a:extLst>
          </p:cNvPr>
          <p:cNvSpPr>
            <a:spLocks noChangeArrowheads="1"/>
          </p:cNvSpPr>
          <p:nvPr/>
        </p:nvSpPr>
        <p:spPr bwMode="auto">
          <a:xfrm>
            <a:off x="8810625" y="3008313"/>
            <a:ext cx="2954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spcBef>
                <a:spcPct val="20000"/>
              </a:spcBef>
            </a:pPr>
            <a:r>
              <a:rPr lang="en-US" altLang="en-US" sz="1400" b="0" baseline="0">
                <a:solidFill>
                  <a:schemeClr val="bg2"/>
                </a:solidFill>
              </a:rPr>
              <a:t>Simulation geometry</a:t>
            </a:r>
          </a:p>
        </p:txBody>
      </p:sp>
      <p:sp>
        <p:nvSpPr>
          <p:cNvPr id="10" name="TextBox 25">
            <a:extLst>
              <a:ext uri="{FF2B5EF4-FFF2-40B4-BE49-F238E27FC236}">
                <a16:creationId xmlns:a16="http://schemas.microsoft.com/office/drawing/2014/main" id="{2D6DD3B2-BDC9-E54D-9CE3-181318E3BD02}"/>
              </a:ext>
            </a:extLst>
          </p:cNvPr>
          <p:cNvSpPr txBox="1">
            <a:spLocks noChangeArrowheads="1"/>
          </p:cNvSpPr>
          <p:nvPr/>
        </p:nvSpPr>
        <p:spPr bwMode="auto">
          <a:xfrm>
            <a:off x="8443913" y="4400550"/>
            <a:ext cx="35575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1600" b="0" baseline="0">
                <a:solidFill>
                  <a:schemeClr val="bg2"/>
                </a:solidFill>
              </a:rPr>
              <a:t>Grid dimensions: 600×1586×306 ≈ 300 million, over 4 million iterations!</a:t>
            </a:r>
          </a:p>
        </p:txBody>
      </p:sp>
      <p:grpSp>
        <p:nvGrpSpPr>
          <p:cNvPr id="11" name="Group 10">
            <a:extLst>
              <a:ext uri="{FF2B5EF4-FFF2-40B4-BE49-F238E27FC236}">
                <a16:creationId xmlns:a16="http://schemas.microsoft.com/office/drawing/2014/main" id="{1E888002-2EE6-3346-85FF-BB9037EC4B63}"/>
              </a:ext>
            </a:extLst>
          </p:cNvPr>
          <p:cNvGrpSpPr>
            <a:grpSpLocks/>
          </p:cNvGrpSpPr>
          <p:nvPr/>
        </p:nvGrpSpPr>
        <p:grpSpPr bwMode="auto">
          <a:xfrm>
            <a:off x="8421688" y="3352800"/>
            <a:ext cx="3557587" cy="2974744"/>
            <a:chOff x="8508489" y="3336807"/>
            <a:chExt cx="3557973" cy="2975065"/>
          </a:xfrm>
        </p:grpSpPr>
        <p:pic>
          <p:nvPicPr>
            <p:cNvPr id="12" name="Picture 12">
              <a:extLst>
                <a:ext uri="{FF2B5EF4-FFF2-40B4-BE49-F238E27FC236}">
                  <a16:creationId xmlns:a16="http://schemas.microsoft.com/office/drawing/2014/main" id="{1A3171E8-1B86-0D47-92B6-2C9F388B0D36}"/>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508489" y="3336807"/>
              <a:ext cx="3557973" cy="27308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6">
              <a:extLst>
                <a:ext uri="{FF2B5EF4-FFF2-40B4-BE49-F238E27FC236}">
                  <a16:creationId xmlns:a16="http://schemas.microsoft.com/office/drawing/2014/main" id="{F770E59E-62FC-6648-9215-E7993C607C12}"/>
                </a:ext>
              </a:extLst>
            </p:cNvPr>
            <p:cNvSpPr>
              <a:spLocks noChangeArrowheads="1"/>
            </p:cNvSpPr>
            <p:nvPr/>
          </p:nvSpPr>
          <p:spPr bwMode="auto">
            <a:xfrm>
              <a:off x="8658454" y="6004095"/>
              <a:ext cx="3256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spcBef>
                  <a:spcPct val="20000"/>
                </a:spcBef>
              </a:pPr>
              <a:r>
                <a:rPr lang="en-US" altLang="en-US" sz="1400" b="0" baseline="0">
                  <a:solidFill>
                    <a:schemeClr val="bg2"/>
                  </a:solidFill>
                </a:rPr>
                <a:t>Multi-GPU intra-node communication</a:t>
              </a:r>
            </a:p>
          </p:txBody>
        </p:sp>
      </p:grpSp>
      <p:sp>
        <p:nvSpPr>
          <p:cNvPr id="14" name="Rectangle 6">
            <a:extLst>
              <a:ext uri="{FF2B5EF4-FFF2-40B4-BE49-F238E27FC236}">
                <a16:creationId xmlns:a16="http://schemas.microsoft.com/office/drawing/2014/main" id="{A66B9F5D-155A-0C41-8D1E-B502DF3DD779}"/>
              </a:ext>
            </a:extLst>
          </p:cNvPr>
          <p:cNvSpPr>
            <a:spLocks noChangeArrowheads="1"/>
          </p:cNvSpPr>
          <p:nvPr/>
        </p:nvSpPr>
        <p:spPr bwMode="auto">
          <a:xfrm>
            <a:off x="504825" y="6016625"/>
            <a:ext cx="6372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spcBef>
                <a:spcPct val="20000"/>
              </a:spcBef>
            </a:pPr>
            <a:r>
              <a:rPr lang="en-US" altLang="en-US" sz="1400" b="0" i="1" baseline="0">
                <a:solidFill>
                  <a:schemeClr val="bg2"/>
                </a:solidFill>
              </a:rPr>
              <a:t>Simulation of SCN-0.24wt% Camphor, G = 19 K/cm, V = 2 </a:t>
            </a:r>
            <a:r>
              <a:rPr lang="el-GR" altLang="en-US" sz="1400" b="0" i="1" baseline="0">
                <a:solidFill>
                  <a:schemeClr val="bg2"/>
                </a:solidFill>
              </a:rPr>
              <a:t>μ</a:t>
            </a:r>
            <a:r>
              <a:rPr lang="en-US" altLang="en-US" sz="1400" b="0" i="1" baseline="0">
                <a:solidFill>
                  <a:schemeClr val="bg2"/>
                </a:solidFill>
              </a:rPr>
              <a:t>m/s over 4 hours</a:t>
            </a:r>
          </a:p>
        </p:txBody>
      </p:sp>
      <p:cxnSp>
        <p:nvCxnSpPr>
          <p:cNvPr id="15" name="Straight Arrow Connector 14">
            <a:extLst>
              <a:ext uri="{FF2B5EF4-FFF2-40B4-BE49-F238E27FC236}">
                <a16:creationId xmlns:a16="http://schemas.microsoft.com/office/drawing/2014/main" id="{DCAFCD7B-7793-A244-82FA-9B885B4C37EB}"/>
              </a:ext>
            </a:extLst>
          </p:cNvPr>
          <p:cNvCxnSpPr>
            <a:cxnSpLocks/>
          </p:cNvCxnSpPr>
          <p:nvPr/>
        </p:nvCxnSpPr>
        <p:spPr>
          <a:xfrm>
            <a:off x="517525" y="1060450"/>
            <a:ext cx="6359525"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6" name="Rectangle 6">
            <a:extLst>
              <a:ext uri="{FF2B5EF4-FFF2-40B4-BE49-F238E27FC236}">
                <a16:creationId xmlns:a16="http://schemas.microsoft.com/office/drawing/2014/main" id="{4531B9CC-332D-FB4E-A22A-689C483ED94C}"/>
              </a:ext>
            </a:extLst>
          </p:cNvPr>
          <p:cNvSpPr>
            <a:spLocks noChangeArrowheads="1"/>
          </p:cNvSpPr>
          <p:nvPr/>
        </p:nvSpPr>
        <p:spPr bwMode="auto">
          <a:xfrm>
            <a:off x="719138" y="1112838"/>
            <a:ext cx="596106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spcBef>
                <a:spcPct val="20000"/>
              </a:spcBef>
            </a:pPr>
            <a:r>
              <a:rPr lang="fr-FR" altLang="en-US" sz="1400" b="0" baseline="0">
                <a:solidFill>
                  <a:schemeClr val="bg2"/>
                </a:solidFill>
              </a:rPr>
              <a:t>3960 </a:t>
            </a:r>
            <a:r>
              <a:rPr lang="el-GR" altLang="en-US" sz="1400" b="0" baseline="0">
                <a:solidFill>
                  <a:schemeClr val="bg2"/>
                </a:solidFill>
              </a:rPr>
              <a:t>μ</a:t>
            </a:r>
            <a:r>
              <a:rPr lang="en-US" altLang="en-US" sz="1400" b="0" baseline="0">
                <a:solidFill>
                  <a:schemeClr val="bg2"/>
                </a:solidFill>
              </a:rPr>
              <a:t>m</a:t>
            </a:r>
          </a:p>
        </p:txBody>
      </p:sp>
      <p:cxnSp>
        <p:nvCxnSpPr>
          <p:cNvPr id="17" name="Straight Arrow Connector 16">
            <a:extLst>
              <a:ext uri="{FF2B5EF4-FFF2-40B4-BE49-F238E27FC236}">
                <a16:creationId xmlns:a16="http://schemas.microsoft.com/office/drawing/2014/main" id="{C4607C9A-4EDF-4841-A0B2-6EF541927BDF}"/>
              </a:ext>
            </a:extLst>
          </p:cNvPr>
          <p:cNvCxnSpPr>
            <a:cxnSpLocks/>
          </p:cNvCxnSpPr>
          <p:nvPr/>
        </p:nvCxnSpPr>
        <p:spPr>
          <a:xfrm>
            <a:off x="6951663" y="1143000"/>
            <a:ext cx="211137" cy="55086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8" name="Rectangle 6">
            <a:extLst>
              <a:ext uri="{FF2B5EF4-FFF2-40B4-BE49-F238E27FC236}">
                <a16:creationId xmlns:a16="http://schemas.microsoft.com/office/drawing/2014/main" id="{22FD5E24-7126-DE4D-9978-C87B245F6DE0}"/>
              </a:ext>
            </a:extLst>
          </p:cNvPr>
          <p:cNvSpPr>
            <a:spLocks noChangeArrowheads="1"/>
          </p:cNvSpPr>
          <p:nvPr/>
        </p:nvSpPr>
        <p:spPr bwMode="auto">
          <a:xfrm>
            <a:off x="7042150" y="1230313"/>
            <a:ext cx="957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ctr">
              <a:spcBef>
                <a:spcPct val="20000"/>
              </a:spcBef>
            </a:pPr>
            <a:r>
              <a:rPr lang="fr-FR" altLang="en-US" sz="1400" b="0" baseline="0">
                <a:solidFill>
                  <a:schemeClr val="bg2"/>
                </a:solidFill>
              </a:rPr>
              <a:t>760 </a:t>
            </a:r>
            <a:r>
              <a:rPr lang="el-GR" altLang="en-US" sz="1400" b="0" baseline="0">
                <a:solidFill>
                  <a:schemeClr val="bg2"/>
                </a:solidFill>
              </a:rPr>
              <a:t>μ</a:t>
            </a:r>
            <a:r>
              <a:rPr lang="en-US" altLang="en-US" sz="1400" b="0" baseline="0">
                <a:solidFill>
                  <a:schemeClr val="bg2"/>
                </a:solidFill>
              </a:rPr>
              <a:t>m</a:t>
            </a:r>
          </a:p>
        </p:txBody>
      </p:sp>
      <p:sp>
        <p:nvSpPr>
          <p:cNvPr id="19" name="Rectangle 2">
            <a:extLst>
              <a:ext uri="{FF2B5EF4-FFF2-40B4-BE49-F238E27FC236}">
                <a16:creationId xmlns:a16="http://schemas.microsoft.com/office/drawing/2014/main" id="{3950F7EE-7A2E-C946-9C7F-CAA45B0223C0}"/>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Phase-field simulation</a:t>
            </a:r>
          </a:p>
        </p:txBody>
      </p:sp>
      <p:pic>
        <p:nvPicPr>
          <p:cNvPr id="20" name="Online Media 19" descr="Online Media 19">
            <a:hlinkClick r:id="" action="ppaction://media"/>
            <a:extLst>
              <a:ext uri="{FF2B5EF4-FFF2-40B4-BE49-F238E27FC236}">
                <a16:creationId xmlns:a16="http://schemas.microsoft.com/office/drawing/2014/main" id="{2E0C7846-B870-DF4D-807A-1D49F4DD5C18}"/>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1"/>
          <a:srcRect l="5930" t="57199" r="6041" b="20740"/>
          <a:stretch/>
        </p:blipFill>
        <p:spPr>
          <a:xfrm>
            <a:off x="693738" y="3532517"/>
            <a:ext cx="5976144" cy="886146"/>
          </a:xfrm>
          <a:prstGeom prst="rect">
            <a:avLst/>
          </a:prstGeom>
        </p:spPr>
      </p:pic>
      <p:pic>
        <p:nvPicPr>
          <p:cNvPr id="21" name="Online Media 17" descr="Online Media 17">
            <a:hlinkClick r:id="" action="ppaction://media"/>
            <a:extLst>
              <a:ext uri="{FF2B5EF4-FFF2-40B4-BE49-F238E27FC236}">
                <a16:creationId xmlns:a16="http://schemas.microsoft.com/office/drawing/2014/main" id="{516AC329-631D-404E-8612-7024AF6C5213}"/>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12"/>
          <a:srcRect l="4863" t="34421" r="4738" b="34213"/>
          <a:stretch/>
        </p:blipFill>
        <p:spPr>
          <a:xfrm>
            <a:off x="687730" y="4480273"/>
            <a:ext cx="5970177" cy="1225694"/>
          </a:xfrm>
          <a:prstGeom prst="rect">
            <a:avLst/>
          </a:prstGeom>
        </p:spPr>
      </p:pic>
    </p:spTree>
    <p:extLst>
      <p:ext uri="{BB962C8B-B14F-4D97-AF65-F5344CB8AC3E}">
        <p14:creationId xmlns:p14="http://schemas.microsoft.com/office/powerpoint/2010/main" val="28587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00" fill="hold"/>
                                        <p:tgtEl>
                                          <p:spTgt spid="5"/>
                                        </p:tgtEl>
                                      </p:cBhvr>
                                    </p:cmd>
                                  </p:childTnLst>
                                </p:cTn>
                              </p:par>
                              <p:par>
                                <p:cTn id="7" presetID="1" presetClass="mediacall" presetSubtype="0" fill="hold" nodeType="withEffect">
                                  <p:stCondLst>
                                    <p:cond delay="0"/>
                                  </p:stCondLst>
                                  <p:childTnLst>
                                    <p:cmd type="call" cmd="playFrom(0.0)">
                                      <p:cBhvr>
                                        <p:cTn id="8" dur="14500" fill="hold"/>
                                        <p:tgtEl>
                                          <p:spTgt spid="20"/>
                                        </p:tgtEl>
                                      </p:cBhvr>
                                    </p:cmd>
                                  </p:childTnLst>
                                </p:cTn>
                              </p:par>
                              <p:par>
                                <p:cTn id="9" presetID="1" presetClass="mediacall" presetSubtype="0" fill="hold" nodeType="withEffect">
                                  <p:stCondLst>
                                    <p:cond delay="0"/>
                                  </p:stCondLst>
                                  <p:childTnLst>
                                    <p:cmd type="call" cmd="playFrom(0.0)">
                                      <p:cBhvr>
                                        <p:cTn id="10" dur="14500" fill="hold"/>
                                        <p:tgtEl>
                                          <p:spTgt spid="21"/>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5"/>
                </p:tgtEl>
              </p:cMediaNode>
            </p:video>
            <p:video>
              <p:cMediaNode vol="80000">
                <p:cTn id="18" fill="hold" display="0">
                  <p:stCondLst>
                    <p:cond delay="indefinite"/>
                  </p:stCondLst>
                </p:cTn>
                <p:tgtEl>
                  <p:spTgt spid="20"/>
                </p:tgtEl>
              </p:cMediaNode>
            </p:video>
            <p:video>
              <p:cMediaNode vol="80000">
                <p:cTn id="19" fill="hold" display="0">
                  <p:stCondLst>
                    <p:cond delay="indefinite"/>
                  </p:stCondLst>
                </p:cTn>
                <p:tgtEl>
                  <p:spTgt spid="21"/>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B070591E-784D-3C48-A35B-A6E1C400A25A}"/>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Phase-field simulation</a:t>
            </a:r>
          </a:p>
        </p:txBody>
      </p:sp>
      <p:pic>
        <p:nvPicPr>
          <p:cNvPr id="11" name="Picture 10" descr="A close up of text on a white background&#10;&#10;Description automatically generated">
            <a:extLst>
              <a:ext uri="{FF2B5EF4-FFF2-40B4-BE49-F238E27FC236}">
                <a16:creationId xmlns:a16="http://schemas.microsoft.com/office/drawing/2014/main" id="{4189EE49-50D3-8945-BBAB-F1770B7C9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0156"/>
            <a:ext cx="7162800" cy="3964694"/>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16BBD011-CD71-0545-9FAD-AC964F8B0D72}"/>
              </a:ext>
            </a:extLst>
          </p:cNvPr>
          <p:cNvPicPr>
            <a:picLocks noChangeAspect="1"/>
          </p:cNvPicPr>
          <p:nvPr/>
        </p:nvPicPr>
        <p:blipFill rotWithShape="1">
          <a:blip r:embed="rId3">
            <a:extLst>
              <a:ext uri="{28A0092B-C50C-407E-A947-70E740481C1C}">
                <a14:useLocalDpi xmlns:a14="http://schemas.microsoft.com/office/drawing/2010/main" val="0"/>
              </a:ext>
            </a:extLst>
          </a:blip>
          <a:srcRect l="4341" r="47033"/>
          <a:stretch/>
        </p:blipFill>
        <p:spPr>
          <a:xfrm>
            <a:off x="8152091" y="1743956"/>
            <a:ext cx="3963709" cy="4199644"/>
          </a:xfrm>
          <a:prstGeom prst="rect">
            <a:avLst/>
          </a:prstGeom>
        </p:spPr>
      </p:pic>
      <p:sp>
        <p:nvSpPr>
          <p:cNvPr id="13" name="Rectangle 12">
            <a:extLst>
              <a:ext uri="{FF2B5EF4-FFF2-40B4-BE49-F238E27FC236}">
                <a16:creationId xmlns:a16="http://schemas.microsoft.com/office/drawing/2014/main" id="{7CAF734A-5F01-2648-A3AB-5A0853DA0600}"/>
              </a:ext>
            </a:extLst>
          </p:cNvPr>
          <p:cNvSpPr/>
          <p:nvPr/>
        </p:nvSpPr>
        <p:spPr bwMode="auto">
          <a:xfrm>
            <a:off x="0" y="1896356"/>
            <a:ext cx="304800" cy="2286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sp>
        <p:nvSpPr>
          <p:cNvPr id="14" name="Rectangle 13">
            <a:extLst>
              <a:ext uri="{FF2B5EF4-FFF2-40B4-BE49-F238E27FC236}">
                <a16:creationId xmlns:a16="http://schemas.microsoft.com/office/drawing/2014/main" id="{F4F022C3-9858-C14C-9B97-EE2D74584B1A}"/>
              </a:ext>
            </a:extLst>
          </p:cNvPr>
          <p:cNvSpPr/>
          <p:nvPr/>
        </p:nvSpPr>
        <p:spPr bwMode="auto">
          <a:xfrm>
            <a:off x="3581400" y="1896356"/>
            <a:ext cx="304800" cy="2286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sp>
        <p:nvSpPr>
          <p:cNvPr id="15" name="Rectangle 14">
            <a:extLst>
              <a:ext uri="{FF2B5EF4-FFF2-40B4-BE49-F238E27FC236}">
                <a16:creationId xmlns:a16="http://schemas.microsoft.com/office/drawing/2014/main" id="{ADA4E920-456F-5341-889E-3D2C986714C1}"/>
              </a:ext>
            </a:extLst>
          </p:cNvPr>
          <p:cNvSpPr/>
          <p:nvPr/>
        </p:nvSpPr>
        <p:spPr bwMode="auto">
          <a:xfrm>
            <a:off x="3581400" y="3648956"/>
            <a:ext cx="304800" cy="2286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sp>
        <p:nvSpPr>
          <p:cNvPr id="16" name="Rectangle 15">
            <a:extLst>
              <a:ext uri="{FF2B5EF4-FFF2-40B4-BE49-F238E27FC236}">
                <a16:creationId xmlns:a16="http://schemas.microsoft.com/office/drawing/2014/main" id="{E9C5AC8A-EB5A-0C4B-B46F-AE1B82280B8D}"/>
              </a:ext>
            </a:extLst>
          </p:cNvPr>
          <p:cNvSpPr/>
          <p:nvPr/>
        </p:nvSpPr>
        <p:spPr bwMode="auto">
          <a:xfrm>
            <a:off x="8326315" y="1820156"/>
            <a:ext cx="304800" cy="2286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sp>
        <p:nvSpPr>
          <p:cNvPr id="17" name="TextBox 13">
            <a:extLst>
              <a:ext uri="{FF2B5EF4-FFF2-40B4-BE49-F238E27FC236}">
                <a16:creationId xmlns:a16="http://schemas.microsoft.com/office/drawing/2014/main" id="{F58C7685-52F8-AF4E-834C-32B01EE0B90B}"/>
              </a:ext>
            </a:extLst>
          </p:cNvPr>
          <p:cNvSpPr txBox="1">
            <a:spLocks noChangeArrowheads="1"/>
          </p:cNvSpPr>
          <p:nvPr/>
        </p:nvSpPr>
        <p:spPr bwMode="auto">
          <a:xfrm>
            <a:off x="0" y="1066800"/>
            <a:ext cx="7162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Primary spacing evolution near a </a:t>
            </a:r>
            <a:r>
              <a:rPr lang="en-US" altLang="en-US" sz="1800" baseline="0">
                <a:solidFill>
                  <a:schemeClr val="bg2"/>
                </a:solidFill>
                <a:cs typeface="Arial" panose="020B0604020202020204" pitchFamily="34" charset="0"/>
              </a:rPr>
              <a:t>divergent</a:t>
            </a:r>
            <a:r>
              <a:rPr lang="en-US" altLang="en-US" sz="1800" b="0" baseline="0">
                <a:solidFill>
                  <a:schemeClr val="bg2"/>
                </a:solidFill>
                <a:cs typeface="Arial" panose="020B0604020202020204" pitchFamily="34" charset="0"/>
              </a:rPr>
              <a:t> sub-grain boundary.</a:t>
            </a:r>
          </a:p>
        </p:txBody>
      </p:sp>
      <p:sp>
        <p:nvSpPr>
          <p:cNvPr id="18" name="TextBox 13">
            <a:extLst>
              <a:ext uri="{FF2B5EF4-FFF2-40B4-BE49-F238E27FC236}">
                <a16:creationId xmlns:a16="http://schemas.microsoft.com/office/drawing/2014/main" id="{5F043EF2-D120-B64C-B459-97E2CD024108}"/>
              </a:ext>
            </a:extLst>
          </p:cNvPr>
          <p:cNvSpPr txBox="1">
            <a:spLocks noChangeArrowheads="1"/>
          </p:cNvSpPr>
          <p:nvPr/>
        </p:nvSpPr>
        <p:spPr bwMode="auto">
          <a:xfrm>
            <a:off x="8229600" y="1030069"/>
            <a:ext cx="4114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Primary spacing evolution near a </a:t>
            </a:r>
            <a:r>
              <a:rPr lang="en-US" altLang="en-US" sz="1800" baseline="0">
                <a:solidFill>
                  <a:schemeClr val="bg2"/>
                </a:solidFill>
                <a:cs typeface="Arial" panose="020B0604020202020204" pitchFamily="34" charset="0"/>
              </a:rPr>
              <a:t>convergent</a:t>
            </a:r>
            <a:r>
              <a:rPr lang="en-US" altLang="en-US" sz="1800" b="0" baseline="0">
                <a:solidFill>
                  <a:schemeClr val="bg2"/>
                </a:solidFill>
                <a:cs typeface="Arial" panose="020B0604020202020204" pitchFamily="34" charset="0"/>
              </a:rPr>
              <a:t> sub-grain boundary.</a:t>
            </a:r>
          </a:p>
        </p:txBody>
      </p:sp>
      <p:sp>
        <p:nvSpPr>
          <p:cNvPr id="20" name="Rectangle 6">
            <a:extLst>
              <a:ext uri="{FF2B5EF4-FFF2-40B4-BE49-F238E27FC236}">
                <a16:creationId xmlns:a16="http://schemas.microsoft.com/office/drawing/2014/main" id="{2A013229-CA28-E349-848E-F38B1B556B30}"/>
              </a:ext>
            </a:extLst>
          </p:cNvPr>
          <p:cNvSpPr>
            <a:spLocks noChangeArrowheads="1"/>
          </p:cNvSpPr>
          <p:nvPr/>
        </p:nvSpPr>
        <p:spPr bwMode="auto">
          <a:xfrm>
            <a:off x="0" y="5999433"/>
            <a:ext cx="9018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spcBef>
                <a:spcPct val="20000"/>
              </a:spcBef>
            </a:pPr>
            <a:r>
              <a:rPr lang="en-US" altLang="en-US" sz="1400" b="0" i="1" baseline="0" err="1">
                <a:solidFill>
                  <a:schemeClr val="bg2"/>
                </a:solidFill>
              </a:rPr>
              <a:t>Mota</a:t>
            </a:r>
            <a:r>
              <a:rPr lang="en-US" altLang="en-US" sz="1400" b="0" i="1" baseline="0">
                <a:solidFill>
                  <a:schemeClr val="bg2"/>
                </a:solidFill>
              </a:rPr>
              <a:t>, F. L., J. Pereda, K. Ji, Y. Song, R. Trivedi, A. Karma, and N. </a:t>
            </a:r>
            <a:r>
              <a:rPr lang="en-US" altLang="en-US" sz="1400" b="0" i="1" baseline="0" err="1">
                <a:solidFill>
                  <a:schemeClr val="bg2"/>
                </a:solidFill>
              </a:rPr>
              <a:t>Bergeon</a:t>
            </a:r>
            <a:r>
              <a:rPr lang="en-US" altLang="en-US" sz="1400" b="0" i="1" baseline="0">
                <a:solidFill>
                  <a:schemeClr val="bg2"/>
                </a:solidFill>
              </a:rPr>
              <a:t>. Acta </a:t>
            </a:r>
            <a:r>
              <a:rPr lang="en-US" altLang="en-US" sz="1400" b="0" i="1" baseline="0" err="1">
                <a:solidFill>
                  <a:schemeClr val="bg2"/>
                </a:solidFill>
              </a:rPr>
              <a:t>Materialia</a:t>
            </a:r>
            <a:r>
              <a:rPr lang="en-US" altLang="en-US" sz="1400" b="0" i="1" baseline="0">
                <a:solidFill>
                  <a:schemeClr val="bg2"/>
                </a:solidFill>
              </a:rPr>
              <a:t> 204 (2021): 116500.</a:t>
            </a:r>
          </a:p>
        </p:txBody>
      </p:sp>
    </p:spTree>
    <p:extLst>
      <p:ext uri="{BB962C8B-B14F-4D97-AF65-F5344CB8AC3E}">
        <p14:creationId xmlns:p14="http://schemas.microsoft.com/office/powerpoint/2010/main" val="48406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38E33A3E-C86A-6041-87B8-7DB1A0B8DA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9" t="4791" r="2815" b="4025"/>
          <a:stretch/>
        </p:blipFill>
        <p:spPr bwMode="auto">
          <a:xfrm>
            <a:off x="5867400" y="2229256"/>
            <a:ext cx="5486400" cy="409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N:\IM2NP\DSIR\G_12\V_1-5 G_12 DSIR S4\primary spacing\general\9_fiji.tif">
            <a:extLst>
              <a:ext uri="{FF2B5EF4-FFF2-40B4-BE49-F238E27FC236}">
                <a16:creationId xmlns:a16="http://schemas.microsoft.com/office/drawing/2014/main" id="{221C6C79-3378-E346-8C04-1187B76DD7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289975"/>
            <a:ext cx="2278936" cy="2278936"/>
          </a:xfrm>
          <a:prstGeom prst="rect">
            <a:avLst/>
          </a:prstGeom>
          <a:noFill/>
        </p:spPr>
      </p:pic>
      <p:pic>
        <p:nvPicPr>
          <p:cNvPr id="5" name="Picture 3" descr="N:\IM2NP\DSIR\G_12\V_3 G_12 DSIR S4 03_07_18\primary spacing\general\9_fiji.tif">
            <a:extLst>
              <a:ext uri="{FF2B5EF4-FFF2-40B4-BE49-F238E27FC236}">
                <a16:creationId xmlns:a16="http://schemas.microsoft.com/office/drawing/2014/main" id="{8C7F86DE-A277-524C-BC02-A2BB958CDE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4967" y="1289975"/>
            <a:ext cx="2278936" cy="22789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N:\IM2NP\DSIR\G_12\V_6 G_12 DSIR S4\primary spacing\general\8_fiji.tif">
            <a:extLst>
              <a:ext uri="{FF2B5EF4-FFF2-40B4-BE49-F238E27FC236}">
                <a16:creationId xmlns:a16="http://schemas.microsoft.com/office/drawing/2014/main" id="{12AF31ED-FA65-1F4A-8A77-F322A57CCA5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3588464"/>
            <a:ext cx="2278936" cy="22789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N:\IM2NP\DSIR\G_12\V_12 G_12 DSIR S4\primary spacing\7_fiji.tif">
            <a:extLst>
              <a:ext uri="{FF2B5EF4-FFF2-40B4-BE49-F238E27FC236}">
                <a16:creationId xmlns:a16="http://schemas.microsoft.com/office/drawing/2014/main" id="{9FCBB695-766D-FB46-998D-359762FE326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4967" y="3588464"/>
            <a:ext cx="2278936" cy="2278936"/>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823">
            <a:extLst>
              <a:ext uri="{FF2B5EF4-FFF2-40B4-BE49-F238E27FC236}">
                <a16:creationId xmlns:a16="http://schemas.microsoft.com/office/drawing/2014/main" id="{DAD16FC7-DE2C-8B40-9B20-A02B98308C4C}"/>
              </a:ext>
            </a:extLst>
          </p:cNvPr>
          <p:cNvSpPr txBox="1">
            <a:spLocks noChangeAspect="1" noChangeArrowheads="1"/>
          </p:cNvSpPr>
          <p:nvPr/>
        </p:nvSpPr>
        <p:spPr bwMode="auto">
          <a:xfrm>
            <a:off x="3164967" y="3587007"/>
            <a:ext cx="953010" cy="207176"/>
          </a:xfrm>
          <a:prstGeom prst="rect">
            <a:avLst/>
          </a:prstGeom>
          <a:noFill/>
          <a:ln>
            <a:noFill/>
          </a:ln>
          <a:effectLst/>
        </p:spPr>
        <p:txBody>
          <a:bodyPr wrap="square" anchor="ctr">
            <a:spAutoFit/>
          </a:bodyPr>
          <a:lstStyle/>
          <a:p>
            <a:r>
              <a:rPr lang="fr-FR" altLang="fr-FR" sz="1000" b="1"/>
              <a:t>V = 12 µm/s</a:t>
            </a:r>
          </a:p>
        </p:txBody>
      </p:sp>
      <p:sp>
        <p:nvSpPr>
          <p:cNvPr id="17" name="Text Box 823">
            <a:extLst>
              <a:ext uri="{FF2B5EF4-FFF2-40B4-BE49-F238E27FC236}">
                <a16:creationId xmlns:a16="http://schemas.microsoft.com/office/drawing/2014/main" id="{F420F7CB-3DDB-CA41-910A-11D609E48D43}"/>
              </a:ext>
            </a:extLst>
          </p:cNvPr>
          <p:cNvSpPr txBox="1">
            <a:spLocks noChangeArrowheads="1"/>
          </p:cNvSpPr>
          <p:nvPr/>
        </p:nvSpPr>
        <p:spPr bwMode="auto">
          <a:xfrm>
            <a:off x="3164967" y="1289975"/>
            <a:ext cx="953010" cy="276999"/>
          </a:xfrm>
          <a:prstGeom prst="rect">
            <a:avLst/>
          </a:prstGeom>
          <a:solidFill>
            <a:schemeClr val="tx1"/>
          </a:solidFill>
          <a:ln>
            <a:noFill/>
          </a:ln>
          <a:effectLst/>
        </p:spPr>
        <p:txBody>
          <a:bodyPr wrap="square" anchor="ctr">
            <a:spAutoFit/>
          </a:bodyPr>
          <a:lstStyle/>
          <a:p>
            <a:pPr algn="ctr"/>
            <a:r>
              <a:rPr lang="fr-FR" altLang="fr-FR" sz="1200" b="1" baseline="0">
                <a:solidFill>
                  <a:schemeClr val="bg2"/>
                </a:solidFill>
              </a:rPr>
              <a:t>V = 3 µm/s</a:t>
            </a:r>
          </a:p>
        </p:txBody>
      </p:sp>
      <p:sp>
        <p:nvSpPr>
          <p:cNvPr id="18" name="Text Box 823">
            <a:extLst>
              <a:ext uri="{FF2B5EF4-FFF2-40B4-BE49-F238E27FC236}">
                <a16:creationId xmlns:a16="http://schemas.microsoft.com/office/drawing/2014/main" id="{1A17E116-459F-BB48-A9FF-12278D4029F7}"/>
              </a:ext>
            </a:extLst>
          </p:cNvPr>
          <p:cNvSpPr txBox="1">
            <a:spLocks noChangeArrowheads="1"/>
          </p:cNvSpPr>
          <p:nvPr/>
        </p:nvSpPr>
        <p:spPr bwMode="auto">
          <a:xfrm>
            <a:off x="836825" y="1289975"/>
            <a:ext cx="1063362" cy="276999"/>
          </a:xfrm>
          <a:prstGeom prst="rect">
            <a:avLst/>
          </a:prstGeom>
          <a:solidFill>
            <a:schemeClr val="tx1"/>
          </a:solidFill>
          <a:ln>
            <a:noFill/>
          </a:ln>
          <a:effectLst/>
        </p:spPr>
        <p:txBody>
          <a:bodyPr wrap="square" anchor="ctr">
            <a:spAutoFit/>
          </a:bodyPr>
          <a:lstStyle/>
          <a:p>
            <a:pPr algn="ctr"/>
            <a:r>
              <a:rPr lang="fr-FR" altLang="fr-FR" sz="1200" b="1" baseline="0">
                <a:solidFill>
                  <a:schemeClr val="bg2"/>
                </a:solidFill>
              </a:rPr>
              <a:t>V = </a:t>
            </a:r>
            <a:r>
              <a:rPr lang="fr-FR" altLang="fr-FR" sz="1200" baseline="0">
                <a:solidFill>
                  <a:schemeClr val="bg2"/>
                </a:solidFill>
              </a:rPr>
              <a:t>1.5</a:t>
            </a:r>
            <a:r>
              <a:rPr lang="fr-FR" altLang="fr-FR" sz="1200" b="1" baseline="0">
                <a:solidFill>
                  <a:schemeClr val="bg2"/>
                </a:solidFill>
              </a:rPr>
              <a:t> µm/s</a:t>
            </a:r>
          </a:p>
        </p:txBody>
      </p:sp>
      <p:sp>
        <p:nvSpPr>
          <p:cNvPr id="19" name="Text Box 823">
            <a:extLst>
              <a:ext uri="{FF2B5EF4-FFF2-40B4-BE49-F238E27FC236}">
                <a16:creationId xmlns:a16="http://schemas.microsoft.com/office/drawing/2014/main" id="{A522DBE7-4A75-1C4E-A855-B28B2186A66E}"/>
              </a:ext>
            </a:extLst>
          </p:cNvPr>
          <p:cNvSpPr txBox="1">
            <a:spLocks noChangeArrowheads="1"/>
          </p:cNvSpPr>
          <p:nvPr/>
        </p:nvSpPr>
        <p:spPr bwMode="auto">
          <a:xfrm>
            <a:off x="836825" y="3587007"/>
            <a:ext cx="953010" cy="276999"/>
          </a:xfrm>
          <a:prstGeom prst="rect">
            <a:avLst/>
          </a:prstGeom>
          <a:solidFill>
            <a:schemeClr val="tx1"/>
          </a:solidFill>
          <a:ln>
            <a:noFill/>
          </a:ln>
          <a:effectLst/>
        </p:spPr>
        <p:txBody>
          <a:bodyPr wrap="square" anchor="ctr">
            <a:spAutoFit/>
          </a:bodyPr>
          <a:lstStyle/>
          <a:p>
            <a:pPr algn="ctr"/>
            <a:r>
              <a:rPr lang="fr-FR" altLang="fr-FR" sz="1200" b="1" baseline="0">
                <a:solidFill>
                  <a:schemeClr val="bg2"/>
                </a:solidFill>
              </a:rPr>
              <a:t>V = </a:t>
            </a:r>
            <a:r>
              <a:rPr lang="fr-FR" altLang="fr-FR" sz="1200" baseline="0">
                <a:solidFill>
                  <a:schemeClr val="bg2"/>
                </a:solidFill>
              </a:rPr>
              <a:t>6</a:t>
            </a:r>
            <a:r>
              <a:rPr lang="fr-FR" altLang="fr-FR" sz="1200" b="1" baseline="0">
                <a:solidFill>
                  <a:schemeClr val="bg2"/>
                </a:solidFill>
              </a:rPr>
              <a:t> µm/s</a:t>
            </a:r>
          </a:p>
        </p:txBody>
      </p:sp>
      <p:sp>
        <p:nvSpPr>
          <p:cNvPr id="20" name="Text Box 823">
            <a:extLst>
              <a:ext uri="{FF2B5EF4-FFF2-40B4-BE49-F238E27FC236}">
                <a16:creationId xmlns:a16="http://schemas.microsoft.com/office/drawing/2014/main" id="{0C0FFD17-C13C-2B4C-A69A-30D7D2B7C1AB}"/>
              </a:ext>
            </a:extLst>
          </p:cNvPr>
          <p:cNvSpPr txBox="1">
            <a:spLocks noChangeArrowheads="1"/>
          </p:cNvSpPr>
          <p:nvPr/>
        </p:nvSpPr>
        <p:spPr bwMode="auto">
          <a:xfrm>
            <a:off x="3164966" y="3587007"/>
            <a:ext cx="1026033" cy="276999"/>
          </a:xfrm>
          <a:prstGeom prst="rect">
            <a:avLst/>
          </a:prstGeom>
          <a:solidFill>
            <a:schemeClr val="tx1"/>
          </a:solidFill>
          <a:ln>
            <a:noFill/>
          </a:ln>
          <a:effectLst/>
        </p:spPr>
        <p:txBody>
          <a:bodyPr wrap="square" anchor="ctr">
            <a:spAutoFit/>
          </a:bodyPr>
          <a:lstStyle/>
          <a:p>
            <a:pPr algn="ctr"/>
            <a:r>
              <a:rPr lang="fr-FR" altLang="fr-FR" sz="1200" b="1" baseline="0">
                <a:solidFill>
                  <a:schemeClr val="bg2"/>
                </a:solidFill>
              </a:rPr>
              <a:t>V = 12 µm/s</a:t>
            </a:r>
          </a:p>
        </p:txBody>
      </p:sp>
      <p:sp>
        <p:nvSpPr>
          <p:cNvPr id="21" name="Rectangle 2">
            <a:extLst>
              <a:ext uri="{FF2B5EF4-FFF2-40B4-BE49-F238E27FC236}">
                <a16:creationId xmlns:a16="http://schemas.microsoft.com/office/drawing/2014/main" id="{7BA99815-8BC1-C14F-A52D-2F7DDBC1D890}"/>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Spacing evolution with a macroscopic curvature</a:t>
            </a:r>
          </a:p>
        </p:txBody>
      </p:sp>
      <p:pic>
        <p:nvPicPr>
          <p:cNvPr id="23" name="Picture 2">
            <a:extLst>
              <a:ext uri="{FF2B5EF4-FFF2-40B4-BE49-F238E27FC236}">
                <a16:creationId xmlns:a16="http://schemas.microsoft.com/office/drawing/2014/main" id="{CB76CB60-6EBA-A849-90D4-FBC1853463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6528" t="50099" r="24550" b="38540"/>
          <a:stretch/>
        </p:blipFill>
        <p:spPr bwMode="auto">
          <a:xfrm>
            <a:off x="8305800" y="4724400"/>
            <a:ext cx="2842718" cy="829811"/>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823">
            <a:extLst>
              <a:ext uri="{FF2B5EF4-FFF2-40B4-BE49-F238E27FC236}">
                <a16:creationId xmlns:a16="http://schemas.microsoft.com/office/drawing/2014/main" id="{43D5EDBB-9604-9E42-BA73-61AF6EDC765D}"/>
              </a:ext>
            </a:extLst>
          </p:cNvPr>
          <p:cNvSpPr txBox="1">
            <a:spLocks noChangeArrowheads="1"/>
          </p:cNvSpPr>
          <p:nvPr/>
        </p:nvSpPr>
        <p:spPr bwMode="auto">
          <a:xfrm>
            <a:off x="10085156" y="5277212"/>
            <a:ext cx="1063362" cy="276999"/>
          </a:xfrm>
          <a:prstGeom prst="rect">
            <a:avLst/>
          </a:prstGeom>
          <a:noFill/>
          <a:ln>
            <a:noFill/>
          </a:ln>
          <a:effectLst/>
        </p:spPr>
        <p:txBody>
          <a:bodyPr wrap="square" anchor="ctr">
            <a:spAutoFit/>
          </a:bodyPr>
          <a:lstStyle/>
          <a:p>
            <a:pPr algn="ctr"/>
            <a:r>
              <a:rPr lang="fr-FR" altLang="fr-FR" sz="1200" b="1" baseline="0"/>
              <a:t>V = </a:t>
            </a:r>
            <a:r>
              <a:rPr lang="fr-FR" altLang="fr-FR" sz="1200" baseline="0"/>
              <a:t>1.5</a:t>
            </a:r>
            <a:r>
              <a:rPr lang="fr-FR" altLang="fr-FR" sz="1200" b="1" baseline="0"/>
              <a:t> µm/s</a:t>
            </a:r>
          </a:p>
        </p:txBody>
      </p:sp>
      <p:sp>
        <p:nvSpPr>
          <p:cNvPr id="25" name="TextBox 13">
            <a:extLst>
              <a:ext uri="{FF2B5EF4-FFF2-40B4-BE49-F238E27FC236}">
                <a16:creationId xmlns:a16="http://schemas.microsoft.com/office/drawing/2014/main" id="{6C99CF7A-1F21-2C45-9E34-FD9F226A7B08}"/>
              </a:ext>
            </a:extLst>
          </p:cNvPr>
          <p:cNvSpPr txBox="1">
            <a:spLocks noChangeArrowheads="1"/>
          </p:cNvSpPr>
          <p:nvPr/>
        </p:nvSpPr>
        <p:spPr bwMode="auto">
          <a:xfrm>
            <a:off x="6095999" y="1143000"/>
            <a:ext cx="56812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Combined effects of sub-grain boundaries and the macroscopic curvature.</a:t>
            </a:r>
          </a:p>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Spacing evolution depends on the growth velocity.</a:t>
            </a:r>
          </a:p>
        </p:txBody>
      </p:sp>
      <p:sp>
        <p:nvSpPr>
          <p:cNvPr id="27" name="Rectangle 6">
            <a:extLst>
              <a:ext uri="{FF2B5EF4-FFF2-40B4-BE49-F238E27FC236}">
                <a16:creationId xmlns:a16="http://schemas.microsoft.com/office/drawing/2014/main" id="{AE5F964A-C5DF-A848-B843-240EB2FC4376}"/>
              </a:ext>
            </a:extLst>
          </p:cNvPr>
          <p:cNvSpPr>
            <a:spLocks noChangeArrowheads="1"/>
          </p:cNvSpPr>
          <p:nvPr/>
        </p:nvSpPr>
        <p:spPr bwMode="auto">
          <a:xfrm>
            <a:off x="762000" y="5943600"/>
            <a:ext cx="3366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spcBef>
                <a:spcPct val="20000"/>
              </a:spcBef>
            </a:pPr>
            <a:r>
              <a:rPr lang="en-US" altLang="en-US" sz="1400" b="0" i="1" baseline="0">
                <a:solidFill>
                  <a:schemeClr val="bg2"/>
                </a:solidFill>
              </a:rPr>
              <a:t>SCN-0.46wt% Camphor, G = 12 K/cm</a:t>
            </a:r>
          </a:p>
        </p:txBody>
      </p:sp>
    </p:spTree>
    <p:extLst>
      <p:ext uri="{BB962C8B-B14F-4D97-AF65-F5344CB8AC3E}">
        <p14:creationId xmlns:p14="http://schemas.microsoft.com/office/powerpoint/2010/main" val="172775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93E9F2-DCC0-B049-8BE1-6CF8997BA7F7}"/>
              </a:ext>
            </a:extLst>
          </p:cNvPr>
          <p:cNvPicPr>
            <a:picLocks noChangeAspect="1"/>
          </p:cNvPicPr>
          <p:nvPr/>
        </p:nvPicPr>
        <p:blipFill>
          <a:blip r:embed="rId2"/>
          <a:stretch>
            <a:fillRect/>
          </a:stretch>
        </p:blipFill>
        <p:spPr>
          <a:xfrm>
            <a:off x="5562600" y="547331"/>
            <a:ext cx="6477000" cy="5777269"/>
          </a:xfrm>
          <a:prstGeom prst="rect">
            <a:avLst/>
          </a:prstGeom>
        </p:spPr>
      </p:pic>
      <p:grpSp>
        <p:nvGrpSpPr>
          <p:cNvPr id="11" name="Group 10">
            <a:extLst>
              <a:ext uri="{FF2B5EF4-FFF2-40B4-BE49-F238E27FC236}">
                <a16:creationId xmlns:a16="http://schemas.microsoft.com/office/drawing/2014/main" id="{49317357-C241-EE4E-902B-2E01E2AF035F}"/>
              </a:ext>
            </a:extLst>
          </p:cNvPr>
          <p:cNvGrpSpPr>
            <a:grpSpLocks noChangeAspect="1"/>
          </p:cNvGrpSpPr>
          <p:nvPr/>
        </p:nvGrpSpPr>
        <p:grpSpPr>
          <a:xfrm>
            <a:off x="1030224" y="1670961"/>
            <a:ext cx="3922776" cy="4348839"/>
            <a:chOff x="877824" y="1272911"/>
            <a:chExt cx="4246626" cy="4707864"/>
          </a:xfrm>
        </p:grpSpPr>
        <p:pic>
          <p:nvPicPr>
            <p:cNvPr id="5" name="Picture 4" descr="A picture containing text&#10;&#10;Description automatically generated">
              <a:extLst>
                <a:ext uri="{FF2B5EF4-FFF2-40B4-BE49-F238E27FC236}">
                  <a16:creationId xmlns:a16="http://schemas.microsoft.com/office/drawing/2014/main" id="{B11574E6-5DB0-754D-8338-95B2F0245D06}"/>
                </a:ext>
              </a:extLst>
            </p:cNvPr>
            <p:cNvPicPr>
              <a:picLocks noChangeAspect="1"/>
            </p:cNvPicPr>
            <p:nvPr/>
          </p:nvPicPr>
          <p:blipFill rotWithShape="1">
            <a:blip r:embed="rId3">
              <a:extLst>
                <a:ext uri="{28A0092B-C50C-407E-A947-70E740481C1C}">
                  <a14:useLocalDpi xmlns:a14="http://schemas.microsoft.com/office/drawing/2010/main" val="0"/>
                </a:ext>
              </a:extLst>
            </a:blip>
            <a:srcRect r="59072"/>
            <a:stretch/>
          </p:blipFill>
          <p:spPr>
            <a:xfrm>
              <a:off x="877824" y="1272911"/>
              <a:ext cx="4111065" cy="2398121"/>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E8AABF1C-EF4A-514D-AE5A-3285C7D14E2B}"/>
                </a:ext>
              </a:extLst>
            </p:cNvPr>
            <p:cNvPicPr>
              <a:picLocks noChangeAspect="1"/>
            </p:cNvPicPr>
            <p:nvPr/>
          </p:nvPicPr>
          <p:blipFill rotWithShape="1">
            <a:blip r:embed="rId3">
              <a:extLst>
                <a:ext uri="{28A0092B-C50C-407E-A947-70E740481C1C}">
                  <a14:useLocalDpi xmlns:a14="http://schemas.microsoft.com/office/drawing/2010/main" val="0"/>
                </a:ext>
              </a:extLst>
            </a:blip>
            <a:srcRect l="59754"/>
            <a:stretch/>
          </p:blipFill>
          <p:spPr>
            <a:xfrm>
              <a:off x="1009650" y="3539792"/>
              <a:ext cx="4114800" cy="2440983"/>
            </a:xfrm>
            <a:prstGeom prst="rect">
              <a:avLst/>
            </a:prstGeom>
          </p:spPr>
        </p:pic>
      </p:grpSp>
      <p:sp>
        <p:nvSpPr>
          <p:cNvPr id="8" name="Rectangle 2">
            <a:extLst>
              <a:ext uri="{FF2B5EF4-FFF2-40B4-BE49-F238E27FC236}">
                <a16:creationId xmlns:a16="http://schemas.microsoft.com/office/drawing/2014/main" id="{C029ED0C-484A-9641-BFDD-1DA71F2FD378}"/>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Macroscopic curvature of the interface</a:t>
            </a:r>
          </a:p>
        </p:txBody>
      </p:sp>
      <p:sp>
        <p:nvSpPr>
          <p:cNvPr id="10" name="Rectangle 6">
            <a:extLst>
              <a:ext uri="{FF2B5EF4-FFF2-40B4-BE49-F238E27FC236}">
                <a16:creationId xmlns:a16="http://schemas.microsoft.com/office/drawing/2014/main" id="{CCD92EF6-7E37-0B47-BB0D-6949A35752AC}"/>
              </a:ext>
            </a:extLst>
          </p:cNvPr>
          <p:cNvSpPr>
            <a:spLocks noChangeArrowheads="1"/>
          </p:cNvSpPr>
          <p:nvPr/>
        </p:nvSpPr>
        <p:spPr bwMode="auto">
          <a:xfrm>
            <a:off x="856145" y="6016823"/>
            <a:ext cx="441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spcBef>
                <a:spcPct val="20000"/>
              </a:spcBef>
            </a:pPr>
            <a:r>
              <a:rPr lang="en-US" altLang="en-US" sz="1400" b="0" i="1" baseline="0" err="1">
                <a:solidFill>
                  <a:schemeClr val="bg2"/>
                </a:solidFill>
              </a:rPr>
              <a:t>Mota</a:t>
            </a:r>
            <a:r>
              <a:rPr lang="en-US" altLang="en-US" sz="1400" b="0" i="1" baseline="0">
                <a:solidFill>
                  <a:schemeClr val="bg2"/>
                </a:solidFill>
              </a:rPr>
              <a:t>, F. L., et al. Acta </a:t>
            </a:r>
            <a:r>
              <a:rPr lang="en-US" altLang="en-US" sz="1400" b="0" i="1" baseline="0" err="1">
                <a:solidFill>
                  <a:schemeClr val="bg2"/>
                </a:solidFill>
              </a:rPr>
              <a:t>Materialia</a:t>
            </a:r>
            <a:r>
              <a:rPr lang="en-US" altLang="en-US" sz="1400" b="0" i="1" baseline="0">
                <a:solidFill>
                  <a:schemeClr val="bg2"/>
                </a:solidFill>
              </a:rPr>
              <a:t> 85 (2015): 362-377.</a:t>
            </a:r>
          </a:p>
        </p:txBody>
      </p:sp>
      <p:sp>
        <p:nvSpPr>
          <p:cNvPr id="12" name="TextBox 13">
            <a:extLst>
              <a:ext uri="{FF2B5EF4-FFF2-40B4-BE49-F238E27FC236}">
                <a16:creationId xmlns:a16="http://schemas.microsoft.com/office/drawing/2014/main" id="{3DEC183E-AF6D-6648-BC5F-186ABB9AECDF}"/>
              </a:ext>
            </a:extLst>
          </p:cNvPr>
          <p:cNvSpPr txBox="1">
            <a:spLocks noChangeArrowheads="1"/>
          </p:cNvSpPr>
          <p:nvPr/>
        </p:nvSpPr>
        <p:spPr bwMode="auto">
          <a:xfrm>
            <a:off x="775587" y="893930"/>
            <a:ext cx="44196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a:solidFill>
                  <a:schemeClr val="bg2"/>
                </a:solidFill>
                <a:cs typeface="Arial" panose="020B0604020202020204" pitchFamily="34" charset="0"/>
              </a:rPr>
              <a:t>The amplitude of curvature depends on the growth velocity.</a:t>
            </a:r>
          </a:p>
        </p:txBody>
      </p:sp>
    </p:spTree>
    <p:extLst>
      <p:ext uri="{BB962C8B-B14F-4D97-AF65-F5344CB8AC3E}">
        <p14:creationId xmlns:p14="http://schemas.microsoft.com/office/powerpoint/2010/main" val="1574260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1D54562-6B64-FD41-BF09-6EAE35DB2B5A}"/>
              </a:ext>
            </a:extLst>
          </p:cNvPr>
          <p:cNvGrpSpPr/>
          <p:nvPr/>
        </p:nvGrpSpPr>
        <p:grpSpPr>
          <a:xfrm>
            <a:off x="825285" y="4953000"/>
            <a:ext cx="1129473" cy="1231908"/>
            <a:chOff x="-75864" y="5383695"/>
            <a:chExt cx="1129473" cy="1231908"/>
          </a:xfrm>
        </p:grpSpPr>
        <p:cxnSp>
          <p:nvCxnSpPr>
            <p:cNvPr id="6" name="Straight Arrow Connector 5">
              <a:extLst>
                <a:ext uri="{FF2B5EF4-FFF2-40B4-BE49-F238E27FC236}">
                  <a16:creationId xmlns:a16="http://schemas.microsoft.com/office/drawing/2014/main" id="{38970BBF-9964-F14D-B980-FDC656370EAC}"/>
                </a:ext>
              </a:extLst>
            </p:cNvPr>
            <p:cNvCxnSpPr/>
            <p:nvPr/>
          </p:nvCxnSpPr>
          <p:spPr>
            <a:xfrm flipV="1">
              <a:off x="188843" y="5854148"/>
              <a:ext cx="0" cy="566530"/>
            </a:xfrm>
            <a:prstGeom prst="straightConnector1">
              <a:avLst/>
            </a:prstGeom>
            <a:ln w="25400">
              <a:solidFill>
                <a:schemeClr val="bg2">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0F80C3DC-714D-0F46-8C47-96A74CC3DBBF}"/>
                </a:ext>
              </a:extLst>
            </p:cNvPr>
            <p:cNvCxnSpPr/>
            <p:nvPr/>
          </p:nvCxnSpPr>
          <p:spPr>
            <a:xfrm flipV="1">
              <a:off x="178904" y="6414052"/>
              <a:ext cx="566928" cy="0"/>
            </a:xfrm>
            <a:prstGeom prst="straightConnector1">
              <a:avLst/>
            </a:prstGeom>
            <a:ln w="25400">
              <a:solidFill>
                <a:schemeClr val="bg2">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EAAFD0A6-D5F1-2640-9658-B7018930BA91}"/>
                </a:ext>
              </a:extLst>
            </p:cNvPr>
            <p:cNvSpPr txBox="1"/>
            <p:nvPr/>
          </p:nvSpPr>
          <p:spPr>
            <a:xfrm>
              <a:off x="735893" y="6236012"/>
              <a:ext cx="317716" cy="379591"/>
            </a:xfrm>
            <a:prstGeom prst="rect">
              <a:avLst/>
            </a:prstGeom>
            <a:noFill/>
          </p:spPr>
          <p:txBody>
            <a:bodyPr wrap="none" rtlCol="0">
              <a:spAutoFit/>
            </a:bodyPr>
            <a:lstStyle/>
            <a:p>
              <a:r>
                <a:rPr lang="en-US" i="1">
                  <a:solidFill>
                    <a:schemeClr val="bg2">
                      <a:lumMod val="65000"/>
                      <a:lumOff val="35000"/>
                    </a:schemeClr>
                  </a:solidFill>
                </a:rPr>
                <a:t>x</a:t>
              </a:r>
            </a:p>
          </p:txBody>
        </p:sp>
        <p:sp>
          <p:nvSpPr>
            <p:cNvPr id="9" name="TextBox 8">
              <a:extLst>
                <a:ext uri="{FF2B5EF4-FFF2-40B4-BE49-F238E27FC236}">
                  <a16:creationId xmlns:a16="http://schemas.microsoft.com/office/drawing/2014/main" id="{4ED68DEB-7E75-8043-93B2-BF69F779C987}"/>
                </a:ext>
              </a:extLst>
            </p:cNvPr>
            <p:cNvSpPr txBox="1"/>
            <p:nvPr/>
          </p:nvSpPr>
          <p:spPr>
            <a:xfrm>
              <a:off x="-75864" y="5383695"/>
              <a:ext cx="317716" cy="379591"/>
            </a:xfrm>
            <a:prstGeom prst="rect">
              <a:avLst/>
            </a:prstGeom>
            <a:noFill/>
          </p:spPr>
          <p:txBody>
            <a:bodyPr wrap="none" rtlCol="0">
              <a:spAutoFit/>
            </a:bodyPr>
            <a:lstStyle/>
            <a:p>
              <a:r>
                <a:rPr lang="en-US" i="1">
                  <a:solidFill>
                    <a:schemeClr val="bg2">
                      <a:lumMod val="65000"/>
                      <a:lumOff val="35000"/>
                    </a:schemeClr>
                  </a:solidFill>
                </a:rPr>
                <a:t>y</a:t>
              </a:r>
            </a:p>
          </p:txBody>
        </p:sp>
      </p:grpSp>
      <p:pic>
        <p:nvPicPr>
          <p:cNvPr id="11" name="side (1)" descr="side (1)">
            <a:hlinkClick r:id="" action="ppaction://media"/>
            <a:extLst>
              <a:ext uri="{FF2B5EF4-FFF2-40B4-BE49-F238E27FC236}">
                <a16:creationId xmlns:a16="http://schemas.microsoft.com/office/drawing/2014/main" id="{7D211B96-D5FE-064D-A2F4-0C29071EA5A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6654" t="49948" r="7631" b="8957"/>
          <a:stretch/>
        </p:blipFill>
        <p:spPr>
          <a:xfrm>
            <a:off x="1295400" y="3276600"/>
            <a:ext cx="9753601" cy="2505208"/>
          </a:xfrm>
          <a:prstGeom prst="rect">
            <a:avLst/>
          </a:prstGeom>
        </p:spPr>
      </p:pic>
      <p:sp>
        <p:nvSpPr>
          <p:cNvPr id="18" name="Rectangle 2">
            <a:extLst>
              <a:ext uri="{FF2B5EF4-FFF2-40B4-BE49-F238E27FC236}">
                <a16:creationId xmlns:a16="http://schemas.microsoft.com/office/drawing/2014/main" id="{9567A246-1D25-4A49-B353-5C4974FCEA25}"/>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Simulation of a macroscopically convex interface</a:t>
            </a:r>
          </a:p>
        </p:txBody>
      </p:sp>
      <p:sp>
        <p:nvSpPr>
          <p:cNvPr id="21" name="TextBox 13">
            <a:extLst>
              <a:ext uri="{FF2B5EF4-FFF2-40B4-BE49-F238E27FC236}">
                <a16:creationId xmlns:a16="http://schemas.microsoft.com/office/drawing/2014/main" id="{F8121E34-3D45-5546-A89B-308BF103FDA7}"/>
              </a:ext>
            </a:extLst>
          </p:cNvPr>
          <p:cNvSpPr txBox="1">
            <a:spLocks noChangeArrowheads="1"/>
          </p:cNvSpPr>
          <p:nvPr/>
        </p:nvSpPr>
        <p:spPr bwMode="auto">
          <a:xfrm>
            <a:off x="914400" y="1066800"/>
            <a:ext cx="586740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dirty="0">
                <a:solidFill>
                  <a:schemeClr val="bg2"/>
                </a:solidFill>
                <a:cs typeface="Arial" panose="020B0604020202020204" pitchFamily="34" charset="0"/>
              </a:rPr>
              <a:t>In PF simulations, the temperature is 𝑇(𝑥,𝑦)=[𝑇(𝑦)+∆𝑇(𝑥)], where 𝑇(𝑦) follows frozen temperature approximation and ∆𝑇(𝑥) is the </a:t>
            </a:r>
            <a:r>
              <a:rPr lang="en-US" altLang="en-US" sz="1800" baseline="0" dirty="0">
                <a:solidFill>
                  <a:schemeClr val="bg2"/>
                </a:solidFill>
                <a:cs typeface="Arial" panose="020B0604020202020204" pitchFamily="34" charset="0"/>
              </a:rPr>
              <a:t>lateral temperature profile</a:t>
            </a:r>
            <a:r>
              <a:rPr lang="en-US" altLang="en-US" sz="1800" b="0" baseline="0" dirty="0">
                <a:solidFill>
                  <a:schemeClr val="bg2"/>
                </a:solidFill>
                <a:cs typeface="Arial" panose="020B0604020202020204" pitchFamily="34" charset="0"/>
              </a:rPr>
              <a:t> (on the right).</a:t>
            </a:r>
          </a:p>
          <a:p>
            <a:pPr marL="285750" indent="-285750">
              <a:buFont typeface="Arial" panose="020B0604020202020204" pitchFamily="34" charset="0"/>
              <a:buChar char="•"/>
            </a:pPr>
            <a:endParaRPr lang="en-US" altLang="en-US" sz="1400" b="0" baseline="0" dirty="0">
              <a:solidFill>
                <a:schemeClr val="bg2"/>
              </a:solidFill>
              <a:cs typeface="Arial" panose="020B0604020202020204" pitchFamily="34" charset="0"/>
            </a:endParaRPr>
          </a:p>
          <a:p>
            <a:pPr marL="285750" indent="-285750">
              <a:buFont typeface="Arial" panose="020B0604020202020204" pitchFamily="34" charset="0"/>
              <a:buChar char="•"/>
            </a:pPr>
            <a:r>
              <a:rPr lang="en-US" altLang="en-US" sz="1800" b="0" baseline="0" dirty="0">
                <a:solidFill>
                  <a:schemeClr val="bg2"/>
                </a:solidFill>
                <a:cs typeface="Arial" panose="020B0604020202020204" pitchFamily="34" charset="0"/>
              </a:rPr>
              <a:t>Cells drifting towards the boundaries. The average primary spacing </a:t>
            </a:r>
            <a:r>
              <a:rPr lang="en-US" altLang="en-US" sz="1800" baseline="0" dirty="0">
                <a:solidFill>
                  <a:schemeClr val="bg2"/>
                </a:solidFill>
                <a:cs typeface="Arial" panose="020B0604020202020204" pitchFamily="34" charset="0"/>
              </a:rPr>
              <a:t>increases</a:t>
            </a:r>
            <a:r>
              <a:rPr lang="en-US" altLang="en-US" sz="1800" b="0" baseline="0" dirty="0">
                <a:solidFill>
                  <a:schemeClr val="bg2"/>
                </a:solidFill>
                <a:cs typeface="Arial" panose="020B0604020202020204" pitchFamily="34" charset="0"/>
              </a:rPr>
              <a:t>.</a:t>
            </a:r>
          </a:p>
        </p:txBody>
      </p:sp>
      <p:pic>
        <p:nvPicPr>
          <p:cNvPr id="23" name="Picture 22">
            <a:extLst>
              <a:ext uri="{FF2B5EF4-FFF2-40B4-BE49-F238E27FC236}">
                <a16:creationId xmlns:a16="http://schemas.microsoft.com/office/drawing/2014/main" id="{8234CE86-3BAF-3E49-859B-EBB35BC693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3070" y="990600"/>
            <a:ext cx="4114800" cy="2286000"/>
          </a:xfrm>
          <a:prstGeom prst="rect">
            <a:avLst/>
          </a:prstGeom>
        </p:spPr>
      </p:pic>
      <p:sp>
        <p:nvSpPr>
          <p:cNvPr id="24" name="Rectangle 6">
            <a:extLst>
              <a:ext uri="{FF2B5EF4-FFF2-40B4-BE49-F238E27FC236}">
                <a16:creationId xmlns:a16="http://schemas.microsoft.com/office/drawing/2014/main" id="{70DF53F0-8D82-EB45-A0F5-6CE0111C08BF}"/>
              </a:ext>
            </a:extLst>
          </p:cNvPr>
          <p:cNvSpPr>
            <a:spLocks noChangeArrowheads="1"/>
          </p:cNvSpPr>
          <p:nvPr/>
        </p:nvSpPr>
        <p:spPr bwMode="auto">
          <a:xfrm>
            <a:off x="5819775" y="5989983"/>
            <a:ext cx="6372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r">
              <a:spcBef>
                <a:spcPct val="20000"/>
              </a:spcBef>
            </a:pPr>
            <a:r>
              <a:rPr lang="en-US" altLang="en-US" sz="1400" b="0" i="1" baseline="0">
                <a:solidFill>
                  <a:schemeClr val="bg2"/>
                </a:solidFill>
              </a:rPr>
              <a:t>PF simulation of SCN-0.24wt% Camphor, G = 19 K/cm, V = 2 </a:t>
            </a:r>
            <a:r>
              <a:rPr lang="el-GR" altLang="en-US" sz="1400" b="0" i="1" baseline="0">
                <a:solidFill>
                  <a:schemeClr val="bg2"/>
                </a:solidFill>
              </a:rPr>
              <a:t>μ</a:t>
            </a:r>
            <a:r>
              <a:rPr lang="en-US" altLang="en-US" sz="1400" b="0" i="1" baseline="0">
                <a:solidFill>
                  <a:schemeClr val="bg2"/>
                </a:solidFill>
              </a:rPr>
              <a:t>m/s</a:t>
            </a:r>
          </a:p>
        </p:txBody>
      </p:sp>
    </p:spTree>
    <p:extLst>
      <p:ext uri="{BB962C8B-B14F-4D97-AF65-F5344CB8AC3E}">
        <p14:creationId xmlns:p14="http://schemas.microsoft.com/office/powerpoint/2010/main" val="2545515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endCondLst>
                </p:cTn>
                <p:tgtEl>
                  <p:spTgt spid="11"/>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1D54562-6B64-FD41-BF09-6EAE35DB2B5A}"/>
              </a:ext>
            </a:extLst>
          </p:cNvPr>
          <p:cNvGrpSpPr/>
          <p:nvPr/>
        </p:nvGrpSpPr>
        <p:grpSpPr>
          <a:xfrm>
            <a:off x="825285" y="4953000"/>
            <a:ext cx="1129473" cy="1231908"/>
            <a:chOff x="-75864" y="5383695"/>
            <a:chExt cx="1129473" cy="1231908"/>
          </a:xfrm>
        </p:grpSpPr>
        <p:cxnSp>
          <p:nvCxnSpPr>
            <p:cNvPr id="6" name="Straight Arrow Connector 5">
              <a:extLst>
                <a:ext uri="{FF2B5EF4-FFF2-40B4-BE49-F238E27FC236}">
                  <a16:creationId xmlns:a16="http://schemas.microsoft.com/office/drawing/2014/main" id="{38970BBF-9964-F14D-B980-FDC656370EAC}"/>
                </a:ext>
              </a:extLst>
            </p:cNvPr>
            <p:cNvCxnSpPr/>
            <p:nvPr/>
          </p:nvCxnSpPr>
          <p:spPr>
            <a:xfrm flipV="1">
              <a:off x="188843" y="5854148"/>
              <a:ext cx="0" cy="566530"/>
            </a:xfrm>
            <a:prstGeom prst="straightConnector1">
              <a:avLst/>
            </a:prstGeom>
            <a:ln w="25400">
              <a:solidFill>
                <a:schemeClr val="bg2">
                  <a:lumMod val="65000"/>
                  <a:lumOff val="35000"/>
                </a:schemeClr>
              </a:solidFill>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0F80C3DC-714D-0F46-8C47-96A74CC3DBBF}"/>
                </a:ext>
              </a:extLst>
            </p:cNvPr>
            <p:cNvCxnSpPr/>
            <p:nvPr/>
          </p:nvCxnSpPr>
          <p:spPr>
            <a:xfrm flipV="1">
              <a:off x="178904" y="6414052"/>
              <a:ext cx="566928" cy="0"/>
            </a:xfrm>
            <a:prstGeom prst="straightConnector1">
              <a:avLst/>
            </a:prstGeom>
            <a:ln w="25400">
              <a:solidFill>
                <a:schemeClr val="bg2">
                  <a:lumMod val="65000"/>
                  <a:lumOff val="35000"/>
                </a:schemeClr>
              </a:solidFill>
              <a:tailEnd type="triangle"/>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EAAFD0A6-D5F1-2640-9658-B7018930BA91}"/>
                </a:ext>
              </a:extLst>
            </p:cNvPr>
            <p:cNvSpPr txBox="1"/>
            <p:nvPr/>
          </p:nvSpPr>
          <p:spPr>
            <a:xfrm>
              <a:off x="735893" y="6236012"/>
              <a:ext cx="317716" cy="379591"/>
            </a:xfrm>
            <a:prstGeom prst="rect">
              <a:avLst/>
            </a:prstGeom>
            <a:noFill/>
          </p:spPr>
          <p:txBody>
            <a:bodyPr wrap="none" rtlCol="0">
              <a:spAutoFit/>
            </a:bodyPr>
            <a:lstStyle/>
            <a:p>
              <a:r>
                <a:rPr lang="en-US" i="1">
                  <a:solidFill>
                    <a:schemeClr val="bg2">
                      <a:lumMod val="65000"/>
                      <a:lumOff val="35000"/>
                    </a:schemeClr>
                  </a:solidFill>
                </a:rPr>
                <a:t>x</a:t>
              </a:r>
            </a:p>
          </p:txBody>
        </p:sp>
        <p:sp>
          <p:nvSpPr>
            <p:cNvPr id="9" name="TextBox 8">
              <a:extLst>
                <a:ext uri="{FF2B5EF4-FFF2-40B4-BE49-F238E27FC236}">
                  <a16:creationId xmlns:a16="http://schemas.microsoft.com/office/drawing/2014/main" id="{4ED68DEB-7E75-8043-93B2-BF69F779C987}"/>
                </a:ext>
              </a:extLst>
            </p:cNvPr>
            <p:cNvSpPr txBox="1"/>
            <p:nvPr/>
          </p:nvSpPr>
          <p:spPr>
            <a:xfrm>
              <a:off x="-75864" y="5383695"/>
              <a:ext cx="317716" cy="379591"/>
            </a:xfrm>
            <a:prstGeom prst="rect">
              <a:avLst/>
            </a:prstGeom>
            <a:noFill/>
          </p:spPr>
          <p:txBody>
            <a:bodyPr wrap="none" rtlCol="0">
              <a:spAutoFit/>
            </a:bodyPr>
            <a:lstStyle/>
            <a:p>
              <a:r>
                <a:rPr lang="en-US" i="1">
                  <a:solidFill>
                    <a:schemeClr val="bg2">
                      <a:lumMod val="65000"/>
                      <a:lumOff val="35000"/>
                    </a:schemeClr>
                  </a:solidFill>
                </a:rPr>
                <a:t>y</a:t>
              </a:r>
            </a:p>
          </p:txBody>
        </p:sp>
      </p:grpSp>
      <p:sp>
        <p:nvSpPr>
          <p:cNvPr id="21" name="TextBox 13">
            <a:extLst>
              <a:ext uri="{FF2B5EF4-FFF2-40B4-BE49-F238E27FC236}">
                <a16:creationId xmlns:a16="http://schemas.microsoft.com/office/drawing/2014/main" id="{F8121E34-3D45-5546-A89B-308BF103FDA7}"/>
              </a:ext>
            </a:extLst>
          </p:cNvPr>
          <p:cNvSpPr txBox="1">
            <a:spLocks noChangeArrowheads="1"/>
          </p:cNvSpPr>
          <p:nvPr/>
        </p:nvSpPr>
        <p:spPr bwMode="auto">
          <a:xfrm>
            <a:off x="914400" y="1066800"/>
            <a:ext cx="586740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dirty="0">
                <a:solidFill>
                  <a:schemeClr val="bg2"/>
                </a:solidFill>
                <a:cs typeface="Arial" panose="020B0604020202020204" pitchFamily="34" charset="0"/>
              </a:rPr>
              <a:t>In PF simulations, the temperature is 𝑇(𝑥,𝑦)=[𝑇(𝑦)+∆𝑇(𝑥)], where 𝑇(𝑦) follows frozen temperature approximation and ∆𝑇(𝑥) is the </a:t>
            </a:r>
            <a:r>
              <a:rPr lang="en-US" altLang="en-US" sz="1800" baseline="0" dirty="0">
                <a:solidFill>
                  <a:schemeClr val="bg2"/>
                </a:solidFill>
                <a:cs typeface="Arial" panose="020B0604020202020204" pitchFamily="34" charset="0"/>
              </a:rPr>
              <a:t>lateral temperature profile</a:t>
            </a:r>
            <a:r>
              <a:rPr lang="en-US" altLang="en-US" sz="1800" b="0" baseline="0" dirty="0">
                <a:solidFill>
                  <a:schemeClr val="bg2"/>
                </a:solidFill>
                <a:cs typeface="Arial" panose="020B0604020202020204" pitchFamily="34" charset="0"/>
              </a:rPr>
              <a:t> (on the right).</a:t>
            </a:r>
          </a:p>
          <a:p>
            <a:pPr marL="285750" indent="-285750">
              <a:buFont typeface="Arial" panose="020B0604020202020204" pitchFamily="34" charset="0"/>
              <a:buChar char="•"/>
            </a:pPr>
            <a:endParaRPr lang="en-US" altLang="en-US" sz="1400" b="0" baseline="0" dirty="0">
              <a:solidFill>
                <a:schemeClr val="bg2"/>
              </a:solidFill>
              <a:cs typeface="Arial" panose="020B0604020202020204" pitchFamily="34" charset="0"/>
            </a:endParaRPr>
          </a:p>
          <a:p>
            <a:pPr marL="285750" indent="-285750">
              <a:buFont typeface="Arial" panose="020B0604020202020204" pitchFamily="34" charset="0"/>
              <a:buChar char="•"/>
            </a:pPr>
            <a:r>
              <a:rPr lang="en-US" altLang="en-US" sz="1800" b="0" baseline="0" dirty="0">
                <a:solidFill>
                  <a:schemeClr val="bg2"/>
                </a:solidFill>
                <a:cs typeface="Arial" panose="020B0604020202020204" pitchFamily="34" charset="0"/>
              </a:rPr>
              <a:t>Cells drifting towards the center. The average primary spacing </a:t>
            </a:r>
            <a:r>
              <a:rPr lang="en-US" altLang="en-US" sz="1800" baseline="0" dirty="0">
                <a:solidFill>
                  <a:schemeClr val="bg2"/>
                </a:solidFill>
                <a:cs typeface="Arial" panose="020B0604020202020204" pitchFamily="34" charset="0"/>
              </a:rPr>
              <a:t>decreases</a:t>
            </a:r>
            <a:r>
              <a:rPr lang="en-US" altLang="en-US" sz="1800" b="0" baseline="0" dirty="0">
                <a:solidFill>
                  <a:schemeClr val="bg2"/>
                </a:solidFill>
                <a:cs typeface="Arial" panose="020B0604020202020204" pitchFamily="34" charset="0"/>
              </a:rPr>
              <a:t>.</a:t>
            </a:r>
          </a:p>
        </p:txBody>
      </p:sp>
      <p:pic>
        <p:nvPicPr>
          <p:cNvPr id="13" name="side43" descr="side43">
            <a:hlinkClick r:id="" action="ppaction://media"/>
            <a:extLst>
              <a:ext uri="{FF2B5EF4-FFF2-40B4-BE49-F238E27FC236}">
                <a16:creationId xmlns:a16="http://schemas.microsoft.com/office/drawing/2014/main" id="{2352E1C7-48E8-F848-AA71-8A69E2E0554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3391" t="39164" r="3348" b="17482"/>
          <a:stretch/>
        </p:blipFill>
        <p:spPr>
          <a:xfrm>
            <a:off x="1295400" y="3299673"/>
            <a:ext cx="9753601" cy="2505643"/>
          </a:xfrm>
          <a:prstGeom prst="rect">
            <a:avLst/>
          </a:prstGeom>
        </p:spPr>
      </p:pic>
      <p:pic>
        <p:nvPicPr>
          <p:cNvPr id="3" name="Picture 2">
            <a:extLst>
              <a:ext uri="{FF2B5EF4-FFF2-40B4-BE49-F238E27FC236}">
                <a16:creationId xmlns:a16="http://schemas.microsoft.com/office/drawing/2014/main" id="{0A3C40E1-F571-2546-965E-A7CA2B9446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51786" y="990600"/>
            <a:ext cx="4114800" cy="2286000"/>
          </a:xfrm>
          <a:prstGeom prst="rect">
            <a:avLst/>
          </a:prstGeom>
        </p:spPr>
      </p:pic>
      <p:sp>
        <p:nvSpPr>
          <p:cNvPr id="15" name="Rectangle 6">
            <a:extLst>
              <a:ext uri="{FF2B5EF4-FFF2-40B4-BE49-F238E27FC236}">
                <a16:creationId xmlns:a16="http://schemas.microsoft.com/office/drawing/2014/main" id="{4622BA77-AA43-F24B-9835-9EB4367B4343}"/>
              </a:ext>
            </a:extLst>
          </p:cNvPr>
          <p:cNvSpPr>
            <a:spLocks noChangeArrowheads="1"/>
          </p:cNvSpPr>
          <p:nvPr/>
        </p:nvSpPr>
        <p:spPr bwMode="auto">
          <a:xfrm>
            <a:off x="5819775" y="5989983"/>
            <a:ext cx="6372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r">
              <a:spcBef>
                <a:spcPct val="20000"/>
              </a:spcBef>
            </a:pPr>
            <a:r>
              <a:rPr lang="en-US" altLang="en-US" sz="1400" b="0" i="1" baseline="0" dirty="0">
                <a:solidFill>
                  <a:schemeClr val="bg2"/>
                </a:solidFill>
              </a:rPr>
              <a:t>PF simulation of SCN-0.24wt% Camphor, G = 19 K/cm, V = 2 </a:t>
            </a:r>
            <a:r>
              <a:rPr lang="el-GR" altLang="en-US" sz="1400" b="0" i="1" baseline="0" dirty="0">
                <a:solidFill>
                  <a:schemeClr val="bg2"/>
                </a:solidFill>
              </a:rPr>
              <a:t>μ</a:t>
            </a:r>
            <a:r>
              <a:rPr lang="en-US" altLang="en-US" sz="1400" b="0" i="1" baseline="0" dirty="0">
                <a:solidFill>
                  <a:schemeClr val="bg2"/>
                </a:solidFill>
              </a:rPr>
              <a:t>m/s</a:t>
            </a:r>
          </a:p>
        </p:txBody>
      </p:sp>
      <p:sp>
        <p:nvSpPr>
          <p:cNvPr id="16" name="Rectangle 2">
            <a:extLst>
              <a:ext uri="{FF2B5EF4-FFF2-40B4-BE49-F238E27FC236}">
                <a16:creationId xmlns:a16="http://schemas.microsoft.com/office/drawing/2014/main" id="{E0847ED3-566F-C541-B886-8C876BD31679}"/>
              </a:ext>
            </a:extLst>
          </p:cNvPr>
          <p:cNvSpPr txBox="1">
            <a:spLocks noChangeArrowheads="1"/>
          </p:cNvSpPr>
          <p:nvPr/>
        </p:nvSpPr>
        <p:spPr>
          <a:xfrm>
            <a:off x="514350" y="73819"/>
            <a:ext cx="111633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Simulation of a macroscopically concave interface</a:t>
            </a:r>
          </a:p>
        </p:txBody>
      </p:sp>
    </p:spTree>
    <p:extLst>
      <p:ext uri="{BB962C8B-B14F-4D97-AF65-F5344CB8AC3E}">
        <p14:creationId xmlns:p14="http://schemas.microsoft.com/office/powerpoint/2010/main" val="343587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endCondLst>
                </p:cTn>
                <p:tgtEl>
                  <p:spTgt spid="1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F057AA-FFDB-C749-AE92-DF61AE887A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800" y="1025229"/>
            <a:ext cx="4800600" cy="2743200"/>
          </a:xfrm>
          <a:prstGeom prst="rect">
            <a:avLst/>
          </a:prstGeom>
        </p:spPr>
      </p:pic>
      <p:sp>
        <p:nvSpPr>
          <p:cNvPr id="13" name="TextBox 13">
            <a:extLst>
              <a:ext uri="{FF2B5EF4-FFF2-40B4-BE49-F238E27FC236}">
                <a16:creationId xmlns:a16="http://schemas.microsoft.com/office/drawing/2014/main" id="{C31D4185-E7C8-B641-91CE-151A6909F1BA}"/>
              </a:ext>
            </a:extLst>
          </p:cNvPr>
          <p:cNvSpPr txBox="1">
            <a:spLocks noChangeArrowheads="1"/>
          </p:cNvSpPr>
          <p:nvPr/>
        </p:nvSpPr>
        <p:spPr bwMode="auto">
          <a:xfrm>
            <a:off x="6234023" y="957659"/>
            <a:ext cx="56675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dirty="0">
                <a:solidFill>
                  <a:schemeClr val="bg2"/>
                </a:solidFill>
                <a:cs typeface="Arial" panose="020B0604020202020204" pitchFamily="34" charset="0"/>
              </a:rPr>
              <a:t>For a microscopically convex interface, the </a:t>
            </a:r>
            <a:r>
              <a:rPr lang="en-US" altLang="en-US" sz="1800" baseline="0" dirty="0">
                <a:solidFill>
                  <a:schemeClr val="bg2"/>
                </a:solidFill>
                <a:cs typeface="Arial" panose="020B0604020202020204" pitchFamily="34" charset="0"/>
              </a:rPr>
              <a:t>tail instability</a:t>
            </a:r>
            <a:r>
              <a:rPr lang="en-US" altLang="en-US" sz="1800" b="0" baseline="0" dirty="0">
                <a:solidFill>
                  <a:schemeClr val="bg2"/>
                </a:solidFill>
                <a:cs typeface="Arial" panose="020B0604020202020204" pitchFamily="34" charset="0"/>
              </a:rPr>
              <a:t> at the center can cause the average spacing to decrease.</a:t>
            </a:r>
          </a:p>
        </p:txBody>
      </p:sp>
      <p:sp>
        <p:nvSpPr>
          <p:cNvPr id="14" name="Rectangle 2">
            <a:extLst>
              <a:ext uri="{FF2B5EF4-FFF2-40B4-BE49-F238E27FC236}">
                <a16:creationId xmlns:a16="http://schemas.microsoft.com/office/drawing/2014/main" id="{F5869304-4B05-6F48-A766-4451ED616A84}"/>
              </a:ext>
            </a:extLst>
          </p:cNvPr>
          <p:cNvSpPr txBox="1">
            <a:spLocks noChangeArrowheads="1"/>
          </p:cNvSpPr>
          <p:nvPr/>
        </p:nvSpPr>
        <p:spPr>
          <a:xfrm>
            <a:off x="514350" y="73819"/>
            <a:ext cx="111633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Spacing evolution in a thin sample</a:t>
            </a:r>
          </a:p>
        </p:txBody>
      </p:sp>
      <p:grpSp>
        <p:nvGrpSpPr>
          <p:cNvPr id="12" name="Group 11">
            <a:extLst>
              <a:ext uri="{FF2B5EF4-FFF2-40B4-BE49-F238E27FC236}">
                <a16:creationId xmlns:a16="http://schemas.microsoft.com/office/drawing/2014/main" id="{E4C9E841-0EFD-834E-989F-B2EE14FDBDF2}"/>
              </a:ext>
            </a:extLst>
          </p:cNvPr>
          <p:cNvGrpSpPr>
            <a:grpSpLocks noChangeAspect="1"/>
          </p:cNvGrpSpPr>
          <p:nvPr/>
        </p:nvGrpSpPr>
        <p:grpSpPr>
          <a:xfrm>
            <a:off x="762000" y="3505200"/>
            <a:ext cx="4648200" cy="2817091"/>
            <a:chOff x="381000" y="3200399"/>
            <a:chExt cx="5029200" cy="3048000"/>
          </a:xfrm>
        </p:grpSpPr>
        <p:pic>
          <p:nvPicPr>
            <p:cNvPr id="10" name="Picture 9">
              <a:extLst>
                <a:ext uri="{FF2B5EF4-FFF2-40B4-BE49-F238E27FC236}">
                  <a16:creationId xmlns:a16="http://schemas.microsoft.com/office/drawing/2014/main" id="{33E30419-35FF-4B43-8E98-F58C9E8FE96D}"/>
                </a:ext>
              </a:extLst>
            </p:cNvPr>
            <p:cNvPicPr>
              <a:picLocks noChangeAspect="1"/>
            </p:cNvPicPr>
            <p:nvPr/>
          </p:nvPicPr>
          <p:blipFill rotWithShape="1">
            <a:blip r:embed="rId8"/>
            <a:srcRect t="4762"/>
            <a:stretch/>
          </p:blipFill>
          <p:spPr>
            <a:xfrm>
              <a:off x="381000" y="3374570"/>
              <a:ext cx="5029200" cy="2873829"/>
            </a:xfrm>
            <a:prstGeom prst="rect">
              <a:avLst/>
            </a:prstGeom>
          </p:spPr>
        </p:pic>
        <p:sp>
          <p:nvSpPr>
            <p:cNvPr id="16" name="Rectangle 15">
              <a:extLst>
                <a:ext uri="{FF2B5EF4-FFF2-40B4-BE49-F238E27FC236}">
                  <a16:creationId xmlns:a16="http://schemas.microsoft.com/office/drawing/2014/main" id="{0E17AD3B-BE44-8144-8912-16BB59423B27}"/>
                </a:ext>
              </a:extLst>
            </p:cNvPr>
            <p:cNvSpPr/>
            <p:nvPr/>
          </p:nvSpPr>
          <p:spPr bwMode="auto">
            <a:xfrm>
              <a:off x="1066800" y="3200399"/>
              <a:ext cx="1788886" cy="284805"/>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grpSp>
      <p:sp>
        <p:nvSpPr>
          <p:cNvPr id="36" name="Oval 35">
            <a:extLst>
              <a:ext uri="{FF2B5EF4-FFF2-40B4-BE49-F238E27FC236}">
                <a16:creationId xmlns:a16="http://schemas.microsoft.com/office/drawing/2014/main" id="{F16DDA30-17CC-1843-879A-C2D65C34A31E}"/>
              </a:ext>
            </a:extLst>
          </p:cNvPr>
          <p:cNvSpPr/>
          <p:nvPr/>
        </p:nvSpPr>
        <p:spPr bwMode="auto">
          <a:xfrm>
            <a:off x="4495800" y="1219200"/>
            <a:ext cx="533400" cy="490141"/>
          </a:xfrm>
          <a:prstGeom prst="ellipse">
            <a:avLst/>
          </a:prstGeom>
          <a:noFill/>
          <a:ln>
            <a:solidFill>
              <a:srgbClr val="92D05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cxnSp>
        <p:nvCxnSpPr>
          <p:cNvPr id="38" name="Straight Arrow Connector 37">
            <a:extLst>
              <a:ext uri="{FF2B5EF4-FFF2-40B4-BE49-F238E27FC236}">
                <a16:creationId xmlns:a16="http://schemas.microsoft.com/office/drawing/2014/main" id="{06D38554-D8A8-1B44-8CFA-668394DA1FF3}"/>
              </a:ext>
            </a:extLst>
          </p:cNvPr>
          <p:cNvCxnSpPr/>
          <p:nvPr/>
        </p:nvCxnSpPr>
        <p:spPr bwMode="auto">
          <a:xfrm>
            <a:off x="5029200" y="1524000"/>
            <a:ext cx="1190446" cy="469106"/>
          </a:xfrm>
          <a:prstGeom prst="straightConnector1">
            <a:avLst/>
          </a:prstGeom>
          <a:noFill/>
          <a:ln w="19050" cap="flat" cmpd="sng" algn="ctr">
            <a:solidFill>
              <a:srgbClr val="92D050"/>
            </a:solidFill>
            <a:prstDash val="solid"/>
            <a:round/>
            <a:headEnd type="none" w="med" len="med"/>
            <a:tailEnd type="stealth" w="lg" len="lg"/>
          </a:ln>
          <a:effectLst/>
        </p:spPr>
      </p:cxnSp>
      <p:sp>
        <p:nvSpPr>
          <p:cNvPr id="41" name="TextBox 13">
            <a:extLst>
              <a:ext uri="{FF2B5EF4-FFF2-40B4-BE49-F238E27FC236}">
                <a16:creationId xmlns:a16="http://schemas.microsoft.com/office/drawing/2014/main" id="{564CCF26-3C1C-3E4B-A0E4-E913C7CBFF82}"/>
              </a:ext>
            </a:extLst>
          </p:cNvPr>
          <p:cNvSpPr txBox="1">
            <a:spLocks noChangeArrowheads="1"/>
          </p:cNvSpPr>
          <p:nvPr/>
        </p:nvSpPr>
        <p:spPr bwMode="auto">
          <a:xfrm>
            <a:off x="6211978" y="3637216"/>
            <a:ext cx="56675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marL="285750" indent="-285750">
              <a:buFont typeface="Arial" panose="020B0604020202020204" pitchFamily="34" charset="0"/>
              <a:buChar char="•"/>
            </a:pPr>
            <a:r>
              <a:rPr lang="en-US" altLang="en-US" sz="1800" b="0" baseline="0" dirty="0">
                <a:solidFill>
                  <a:schemeClr val="bg2"/>
                </a:solidFill>
                <a:cs typeface="Arial" panose="020B0604020202020204" pitchFamily="34" charset="0"/>
              </a:rPr>
              <a:t>For a microscopically concave interface, the </a:t>
            </a:r>
            <a:r>
              <a:rPr lang="en-US" altLang="en-US" sz="1800" baseline="0" dirty="0">
                <a:solidFill>
                  <a:schemeClr val="bg2"/>
                </a:solidFill>
                <a:cs typeface="Arial" panose="020B0604020202020204" pitchFamily="34" charset="0"/>
              </a:rPr>
              <a:t>cell elimination instability</a:t>
            </a:r>
            <a:r>
              <a:rPr lang="en-US" altLang="en-US" sz="1800" b="0" baseline="0" dirty="0">
                <a:solidFill>
                  <a:schemeClr val="bg2"/>
                </a:solidFill>
                <a:cs typeface="Arial" panose="020B0604020202020204" pitchFamily="34" charset="0"/>
              </a:rPr>
              <a:t> at the center can cause the average spacing to increase.</a:t>
            </a:r>
          </a:p>
        </p:txBody>
      </p:sp>
      <p:pic>
        <p:nvPicPr>
          <p:cNvPr id="17" name="side39" descr="side39">
            <a:hlinkClick r:id="" action="ppaction://media"/>
            <a:extLst>
              <a:ext uri="{FF2B5EF4-FFF2-40B4-BE49-F238E27FC236}">
                <a16:creationId xmlns:a16="http://schemas.microsoft.com/office/drawing/2014/main" id="{43FC6ED8-64FA-A040-8417-7DF28C6656C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4284" t="55349" r="3841" b="18638"/>
          <a:stretch>
            <a:fillRect/>
          </a:stretch>
        </p:blipFill>
        <p:spPr>
          <a:xfrm>
            <a:off x="6581955" y="4651828"/>
            <a:ext cx="5334000" cy="834572"/>
          </a:xfrm>
          <a:prstGeom prst="rect">
            <a:avLst/>
          </a:prstGeom>
          <a:ln>
            <a:solidFill>
              <a:schemeClr val="accent1"/>
            </a:solidFill>
          </a:ln>
        </p:spPr>
      </p:pic>
      <p:pic>
        <p:nvPicPr>
          <p:cNvPr id="18" name="side (2)" descr="side (2)">
            <a:hlinkClick r:id="" action="ppaction://media"/>
            <a:extLst>
              <a:ext uri="{FF2B5EF4-FFF2-40B4-BE49-F238E27FC236}">
                <a16:creationId xmlns:a16="http://schemas.microsoft.com/office/drawing/2014/main" id="{97D8B9B0-487D-DB48-B2FB-E444B83EC0E3}"/>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l="7684" t="64126" r="8681" b="10735"/>
          <a:stretch/>
        </p:blipFill>
        <p:spPr>
          <a:xfrm>
            <a:off x="6580001" y="1972271"/>
            <a:ext cx="5337908" cy="859494"/>
          </a:xfrm>
          <a:prstGeom prst="rect">
            <a:avLst/>
          </a:prstGeom>
          <a:ln>
            <a:solidFill>
              <a:srgbClr val="92D050"/>
            </a:solidFill>
          </a:ln>
        </p:spPr>
      </p:pic>
      <p:sp>
        <p:nvSpPr>
          <p:cNvPr id="19" name="Oval 18">
            <a:extLst>
              <a:ext uri="{FF2B5EF4-FFF2-40B4-BE49-F238E27FC236}">
                <a16:creationId xmlns:a16="http://schemas.microsoft.com/office/drawing/2014/main" id="{7F2C6FCF-64C6-7948-8157-1ECDF2BCEC87}"/>
              </a:ext>
            </a:extLst>
          </p:cNvPr>
          <p:cNvSpPr/>
          <p:nvPr/>
        </p:nvSpPr>
        <p:spPr bwMode="auto">
          <a:xfrm>
            <a:off x="4724400" y="2608596"/>
            <a:ext cx="457200" cy="490141"/>
          </a:xfrm>
          <a:prstGeom prst="ellipse">
            <a:avLst/>
          </a:prstGeom>
          <a:noFill/>
          <a:ln>
            <a:solidFill>
              <a:schemeClr val="accent1"/>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Tx/>
              <a:buSzTx/>
              <a:buFontTx/>
              <a:buChar char="•"/>
              <a:tabLst/>
            </a:pPr>
            <a:endParaRPr kumimoji="0" lang="en-US" sz="2800" b="1" i="0" u="none" strike="noStrike" cap="none" normalizeH="0" baseline="-25000">
              <a:ln>
                <a:noFill/>
              </a:ln>
              <a:solidFill>
                <a:schemeClr val="tx1"/>
              </a:solidFill>
              <a:effectLst/>
              <a:latin typeface="Arial" charset="0"/>
            </a:endParaRPr>
          </a:p>
        </p:txBody>
      </p:sp>
      <p:cxnSp>
        <p:nvCxnSpPr>
          <p:cNvPr id="20" name="Straight Arrow Connector 19">
            <a:extLst>
              <a:ext uri="{FF2B5EF4-FFF2-40B4-BE49-F238E27FC236}">
                <a16:creationId xmlns:a16="http://schemas.microsoft.com/office/drawing/2014/main" id="{B078923F-D062-8A4C-A52E-4D3593F55E2D}"/>
              </a:ext>
            </a:extLst>
          </p:cNvPr>
          <p:cNvCxnSpPr>
            <a:cxnSpLocks/>
          </p:cNvCxnSpPr>
          <p:nvPr/>
        </p:nvCxnSpPr>
        <p:spPr bwMode="auto">
          <a:xfrm>
            <a:off x="5141822" y="2971800"/>
            <a:ext cx="978423" cy="923330"/>
          </a:xfrm>
          <a:prstGeom prst="straightConnector1">
            <a:avLst/>
          </a:prstGeom>
          <a:noFill/>
          <a:ln w="19050" cap="flat" cmpd="sng" algn="ctr">
            <a:solidFill>
              <a:schemeClr val="accent1"/>
            </a:solidFill>
            <a:prstDash val="solid"/>
            <a:round/>
            <a:headEnd type="none" w="med" len="med"/>
            <a:tailEnd type="stealth" w="lg" len="lg"/>
          </a:ln>
          <a:effectLst/>
        </p:spPr>
      </p:cxnSp>
      <p:sp>
        <p:nvSpPr>
          <p:cNvPr id="23" name="TextBox 13">
            <a:extLst>
              <a:ext uri="{FF2B5EF4-FFF2-40B4-BE49-F238E27FC236}">
                <a16:creationId xmlns:a16="http://schemas.microsoft.com/office/drawing/2014/main" id="{485C72B3-1EF0-5546-9979-692DC7457764}"/>
              </a:ext>
            </a:extLst>
          </p:cNvPr>
          <p:cNvSpPr txBox="1">
            <a:spLocks noChangeArrowheads="1"/>
          </p:cNvSpPr>
          <p:nvPr/>
        </p:nvSpPr>
        <p:spPr bwMode="auto">
          <a:xfrm>
            <a:off x="1395845" y="5555772"/>
            <a:ext cx="18816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r>
              <a:rPr lang="en-US" altLang="en-US" sz="1200" b="0" i="1" baseline="0" dirty="0">
                <a:solidFill>
                  <a:schemeClr val="bg2"/>
                </a:solidFill>
                <a:cs typeface="Arial" panose="020B0604020202020204" pitchFamily="34" charset="0"/>
              </a:rPr>
              <a:t>Song et al. (2018)</a:t>
            </a:r>
          </a:p>
        </p:txBody>
      </p:sp>
      <p:sp>
        <p:nvSpPr>
          <p:cNvPr id="24" name="Rectangle 6">
            <a:extLst>
              <a:ext uri="{FF2B5EF4-FFF2-40B4-BE49-F238E27FC236}">
                <a16:creationId xmlns:a16="http://schemas.microsoft.com/office/drawing/2014/main" id="{5B58330F-64BA-6541-B7F7-9EC499E959C1}"/>
              </a:ext>
            </a:extLst>
          </p:cNvPr>
          <p:cNvSpPr>
            <a:spLocks noChangeArrowheads="1"/>
          </p:cNvSpPr>
          <p:nvPr/>
        </p:nvSpPr>
        <p:spPr bwMode="auto">
          <a:xfrm>
            <a:off x="5819775" y="5989983"/>
            <a:ext cx="6372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lgn="r">
              <a:spcBef>
                <a:spcPct val="20000"/>
              </a:spcBef>
            </a:pPr>
            <a:r>
              <a:rPr lang="en-US" altLang="en-US" sz="1400" b="0" i="1" baseline="0" dirty="0">
                <a:solidFill>
                  <a:schemeClr val="bg2"/>
                </a:solidFill>
              </a:rPr>
              <a:t>PF simulations of SCN-0.24wt% Camphor, G = 19 K/cm, V = 2 </a:t>
            </a:r>
            <a:r>
              <a:rPr lang="el-GR" altLang="en-US" sz="1400" b="0" i="1" baseline="0" dirty="0">
                <a:solidFill>
                  <a:schemeClr val="bg2"/>
                </a:solidFill>
              </a:rPr>
              <a:t>μ</a:t>
            </a:r>
            <a:r>
              <a:rPr lang="en-US" altLang="en-US" sz="1400" b="0" i="1" baseline="0" dirty="0">
                <a:solidFill>
                  <a:schemeClr val="bg2"/>
                </a:solidFill>
              </a:rPr>
              <a:t>m/s</a:t>
            </a:r>
          </a:p>
        </p:txBody>
      </p:sp>
    </p:spTree>
    <p:extLst>
      <p:ext uri="{BB962C8B-B14F-4D97-AF65-F5344CB8AC3E}">
        <p14:creationId xmlns:p14="http://schemas.microsoft.com/office/powerpoint/2010/main" val="80508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17"/>
                </p:tgtEl>
              </p:cMediaNode>
            </p:video>
            <p:video>
              <p:cMediaNode vol="80000">
                <p:cTn id="26" fill="hold" display="0">
                  <p:stCondLst>
                    <p:cond delay="indefinite"/>
                  </p:stCondLst>
                </p:cTn>
                <p:tgtEl>
                  <p:spTgt spid="18"/>
                </p:tgtEl>
              </p:cMediaNode>
            </p:video>
          </p:childTnLst>
        </p:cTn>
      </p:par>
    </p:tnLst>
    <p:bldLst>
      <p:bldP spid="13" grpId="0"/>
      <p:bldP spid="36" grpId="0" animBg="1"/>
      <p:bldP spid="41" grpId="0"/>
      <p:bldP spid="19"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6088170-59AF-2D43-972D-D68C146BFA14}"/>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Summary</a:t>
            </a:r>
          </a:p>
          <a:p>
            <a:pPr>
              <a:defRPr/>
            </a:pPr>
            <a:endParaRPr lang="en-US" altLang="en-US" sz="3600" kern="0" baseline="0"/>
          </a:p>
        </p:txBody>
      </p:sp>
      <p:sp>
        <p:nvSpPr>
          <p:cNvPr id="7" name="TextBox 26">
            <a:extLst>
              <a:ext uri="{FF2B5EF4-FFF2-40B4-BE49-F238E27FC236}">
                <a16:creationId xmlns:a16="http://schemas.microsoft.com/office/drawing/2014/main" id="{81469001-A352-0D4E-A06C-6BD6180ECDA4}"/>
              </a:ext>
            </a:extLst>
          </p:cNvPr>
          <p:cNvSpPr txBox="1">
            <a:spLocks noChangeArrowheads="1"/>
          </p:cNvSpPr>
          <p:nvPr/>
        </p:nvSpPr>
        <p:spPr bwMode="auto">
          <a:xfrm>
            <a:off x="885567" y="962085"/>
            <a:ext cx="10344665"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buFont typeface="Arial" panose="020B0604020202020204" pitchFamily="34" charset="0"/>
              <a:buChar char="•"/>
            </a:pPr>
            <a:r>
              <a:rPr lang="en-US" altLang="en-US" sz="2400" b="0" baseline="0" dirty="0">
                <a:solidFill>
                  <a:schemeClr val="bg2"/>
                </a:solidFill>
                <a:cs typeface="Arial" panose="020B0604020202020204" pitchFamily="34" charset="0"/>
              </a:rPr>
              <a:t>Both the divergent and convergent grain boundaries can affect the </a:t>
            </a:r>
            <a:r>
              <a:rPr lang="en-US" altLang="en-US" sz="2400" baseline="0" dirty="0">
                <a:solidFill>
                  <a:schemeClr val="bg2"/>
                </a:solidFill>
                <a:cs typeface="Arial" panose="020B0604020202020204" pitchFamily="34" charset="0"/>
              </a:rPr>
              <a:t>primary spacing distribution</a:t>
            </a:r>
            <a:r>
              <a:rPr lang="en-US" altLang="en-US" sz="2400" b="0" baseline="0" dirty="0">
                <a:solidFill>
                  <a:schemeClr val="bg2"/>
                </a:solidFill>
                <a:cs typeface="Arial" panose="020B0604020202020204" pitchFamily="34" charset="0"/>
              </a:rPr>
              <a:t> during directional solidification of binary alloys, even for the low angle sub-boundaries.</a:t>
            </a:r>
          </a:p>
          <a:p>
            <a:pPr>
              <a:buFont typeface="Arial" panose="020B0604020202020204" pitchFamily="34" charset="0"/>
              <a:buChar char="•"/>
            </a:pPr>
            <a:endParaRPr lang="en-US" altLang="en-US" sz="2400" b="0" baseline="0" dirty="0">
              <a:solidFill>
                <a:schemeClr val="bg2"/>
              </a:solidFill>
              <a:cs typeface="Arial" panose="020B0604020202020204" pitchFamily="34" charset="0"/>
            </a:endParaRPr>
          </a:p>
          <a:p>
            <a:pPr>
              <a:buFont typeface="Arial" panose="020B0604020202020204" pitchFamily="34" charset="0"/>
              <a:buChar char="•"/>
            </a:pPr>
            <a:r>
              <a:rPr lang="en-US" altLang="en-US" sz="2400" baseline="0" dirty="0">
                <a:solidFill>
                  <a:schemeClr val="bg2"/>
                </a:solidFill>
                <a:cs typeface="Arial" panose="020B0604020202020204" pitchFamily="34" charset="0"/>
              </a:rPr>
              <a:t>A macroscopically convex interface </a:t>
            </a:r>
            <a:r>
              <a:rPr lang="en-US" altLang="en-US" sz="2400" b="0" baseline="0" dirty="0">
                <a:solidFill>
                  <a:schemeClr val="bg2"/>
                </a:solidFill>
                <a:cs typeface="Arial" panose="020B0604020202020204" pitchFamily="34" charset="0"/>
              </a:rPr>
              <a:t>can cause cells to drift away from the center. As cells eliminated at boundaries, the average spacing increases. Meanwhile, the tail instability at the center can cause the average spacing to decrease.</a:t>
            </a:r>
          </a:p>
          <a:p>
            <a:pPr>
              <a:buFont typeface="Arial" panose="020B0604020202020204" pitchFamily="34" charset="0"/>
              <a:buChar char="•"/>
            </a:pPr>
            <a:endParaRPr lang="en-US" altLang="en-US" sz="2400" b="0" baseline="0" dirty="0">
              <a:solidFill>
                <a:schemeClr val="bg2"/>
              </a:solidFill>
              <a:cs typeface="Arial" panose="020B0604020202020204" pitchFamily="34" charset="0"/>
            </a:endParaRPr>
          </a:p>
          <a:p>
            <a:pPr>
              <a:buFont typeface="Arial" panose="020B0604020202020204" pitchFamily="34" charset="0"/>
              <a:buChar char="•"/>
            </a:pPr>
            <a:r>
              <a:rPr lang="en-US" altLang="en-US" sz="2400" baseline="0" dirty="0">
                <a:solidFill>
                  <a:schemeClr val="bg2"/>
                </a:solidFill>
                <a:cs typeface="Arial" panose="020B0604020202020204" pitchFamily="34" charset="0"/>
              </a:rPr>
              <a:t>A macroscopically concave interface </a:t>
            </a:r>
            <a:r>
              <a:rPr lang="en-US" altLang="en-US" sz="2400" b="0" baseline="0" dirty="0">
                <a:solidFill>
                  <a:schemeClr val="bg2"/>
                </a:solidFill>
                <a:cs typeface="Arial" panose="020B0604020202020204" pitchFamily="34" charset="0"/>
              </a:rPr>
              <a:t>can cause cells to drift towards the center. As cells created at boundaries, the average primary spacing decreases. Meanwhile, the cell elimination instability at the center can cause the average spacing to increase.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07B79FF-CE3D-BA4D-AC00-2FF1324DDC86}"/>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Outlook</a:t>
            </a:r>
          </a:p>
          <a:p>
            <a:pPr>
              <a:defRPr/>
            </a:pPr>
            <a:endParaRPr lang="en-US" altLang="en-US" sz="3600" kern="0" baseline="0"/>
          </a:p>
        </p:txBody>
      </p:sp>
      <p:sp>
        <p:nvSpPr>
          <p:cNvPr id="5" name="TextBox 26">
            <a:extLst>
              <a:ext uri="{FF2B5EF4-FFF2-40B4-BE49-F238E27FC236}">
                <a16:creationId xmlns:a16="http://schemas.microsoft.com/office/drawing/2014/main" id="{A0314EC6-D705-464B-BCC5-7192ED8C7C0B}"/>
              </a:ext>
            </a:extLst>
          </p:cNvPr>
          <p:cNvSpPr txBox="1">
            <a:spLocks noChangeArrowheads="1"/>
          </p:cNvSpPr>
          <p:nvPr/>
        </p:nvSpPr>
        <p:spPr bwMode="auto">
          <a:xfrm>
            <a:off x="885567" y="962085"/>
            <a:ext cx="1034466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800" b="1" baseline="-25000">
                <a:solidFill>
                  <a:schemeClr val="tx1"/>
                </a:solidFill>
                <a:latin typeface="Arial" panose="020B0604020202020204" pitchFamily="34" charset="0"/>
              </a:defRPr>
            </a:lvl1pPr>
            <a:lvl2pPr marL="742950" indent="-285750">
              <a:defRPr sz="2800" b="1" baseline="-25000">
                <a:solidFill>
                  <a:schemeClr val="tx1"/>
                </a:solidFill>
                <a:latin typeface="Arial" panose="020B0604020202020204" pitchFamily="34" charset="0"/>
              </a:defRPr>
            </a:lvl2pPr>
            <a:lvl3pPr marL="1143000" indent="-228600">
              <a:defRPr sz="2800" b="1" baseline="-25000">
                <a:solidFill>
                  <a:schemeClr val="tx1"/>
                </a:solidFill>
                <a:latin typeface="Arial" panose="020B0604020202020204" pitchFamily="34" charset="0"/>
              </a:defRPr>
            </a:lvl3pPr>
            <a:lvl4pPr marL="1600200" indent="-228600">
              <a:defRPr sz="2800" b="1" baseline="-25000">
                <a:solidFill>
                  <a:schemeClr val="tx1"/>
                </a:solidFill>
                <a:latin typeface="Arial" panose="020B0604020202020204" pitchFamily="34" charset="0"/>
              </a:defRPr>
            </a:lvl4pPr>
            <a:lvl5pPr marL="2057400" indent="-228600">
              <a:defRPr sz="2800" b="1" baseline="-25000">
                <a:solidFill>
                  <a:schemeClr val="tx1"/>
                </a:solidFill>
                <a:latin typeface="Arial" panose="020B0604020202020204" pitchFamily="34" charset="0"/>
              </a:defRPr>
            </a:lvl5pPr>
            <a:lvl6pPr marL="2514600" indent="-228600" eaLnBrk="0" fontAlgn="base" hangingPunct="0">
              <a:spcBef>
                <a:spcPct val="0"/>
              </a:spcBef>
              <a:spcAft>
                <a:spcPct val="0"/>
              </a:spcAft>
              <a:defRPr sz="2800" b="1" baseline="-25000">
                <a:solidFill>
                  <a:schemeClr val="tx1"/>
                </a:solidFill>
                <a:latin typeface="Arial" panose="020B0604020202020204" pitchFamily="34" charset="0"/>
              </a:defRPr>
            </a:lvl6pPr>
            <a:lvl7pPr marL="2971800" indent="-228600" eaLnBrk="0" fontAlgn="base" hangingPunct="0">
              <a:spcBef>
                <a:spcPct val="0"/>
              </a:spcBef>
              <a:spcAft>
                <a:spcPct val="0"/>
              </a:spcAft>
              <a:defRPr sz="2800" b="1" baseline="-25000">
                <a:solidFill>
                  <a:schemeClr val="tx1"/>
                </a:solidFill>
                <a:latin typeface="Arial" panose="020B0604020202020204" pitchFamily="34" charset="0"/>
              </a:defRPr>
            </a:lvl7pPr>
            <a:lvl8pPr marL="3429000" indent="-228600" eaLnBrk="0" fontAlgn="base" hangingPunct="0">
              <a:spcBef>
                <a:spcPct val="0"/>
              </a:spcBef>
              <a:spcAft>
                <a:spcPct val="0"/>
              </a:spcAft>
              <a:defRPr sz="2800" b="1" baseline="-25000">
                <a:solidFill>
                  <a:schemeClr val="tx1"/>
                </a:solidFill>
                <a:latin typeface="Arial" panose="020B0604020202020204" pitchFamily="34" charset="0"/>
              </a:defRPr>
            </a:lvl8pPr>
            <a:lvl9pPr marL="3886200" indent="-228600" eaLnBrk="0" fontAlgn="base" hangingPunct="0">
              <a:spcBef>
                <a:spcPct val="0"/>
              </a:spcBef>
              <a:spcAft>
                <a:spcPct val="0"/>
              </a:spcAft>
              <a:defRPr sz="2800" b="1" baseline="-25000">
                <a:solidFill>
                  <a:schemeClr val="tx1"/>
                </a:solidFill>
                <a:latin typeface="Arial" panose="020B0604020202020204" pitchFamily="34" charset="0"/>
              </a:defRPr>
            </a:lvl9pPr>
          </a:lstStyle>
          <a:p>
            <a:pPr>
              <a:buFont typeface="Arial" panose="020B0604020202020204" pitchFamily="34" charset="0"/>
              <a:buChar char="•"/>
            </a:pPr>
            <a:r>
              <a:rPr lang="en-US" altLang="en-US" sz="2400" b="0" baseline="0" dirty="0">
                <a:solidFill>
                  <a:schemeClr val="bg2"/>
                </a:solidFill>
                <a:cs typeface="Arial" panose="020B0604020202020204" pitchFamily="34" charset="0"/>
              </a:rPr>
              <a:t>Phase-field simulations of the macroscopically curved interface in a 3D bulk sample. Quantitative comparison with microgravity experiments.</a:t>
            </a:r>
          </a:p>
          <a:p>
            <a:pPr>
              <a:buFont typeface="Arial" panose="020B0604020202020204" pitchFamily="34" charset="0"/>
              <a:buChar char="•"/>
            </a:pPr>
            <a:endParaRPr lang="en-US" altLang="en-US" sz="2000" b="0" baseline="0" dirty="0">
              <a:solidFill>
                <a:schemeClr val="bg2"/>
              </a:solidFill>
              <a:cs typeface="Arial" panose="020B0604020202020204" pitchFamily="34" charset="0"/>
            </a:endParaRPr>
          </a:p>
          <a:p>
            <a:pPr>
              <a:buFont typeface="Arial" panose="020B0604020202020204" pitchFamily="34" charset="0"/>
              <a:buChar char="•"/>
            </a:pPr>
            <a:r>
              <a:rPr lang="en-US" altLang="en-US" sz="2400" b="0" baseline="0" dirty="0">
                <a:solidFill>
                  <a:schemeClr val="bg2"/>
                </a:solidFill>
                <a:cs typeface="Arial" panose="020B0604020202020204" pitchFamily="34" charset="0"/>
              </a:rPr>
              <a:t>Solidification with pulling rate jump for studying the “history-dependence” of the primary spacing selection.</a:t>
            </a:r>
          </a:p>
          <a:p>
            <a:pPr>
              <a:buFont typeface="Arial" panose="020B0604020202020204" pitchFamily="34" charset="0"/>
              <a:buChar char="•"/>
            </a:pPr>
            <a:endParaRPr lang="en-US" altLang="en-US" sz="2400" b="0" baseline="0" dirty="0">
              <a:solidFill>
                <a:schemeClr val="bg2"/>
              </a:solidFill>
              <a:cs typeface="Arial" panose="020B0604020202020204" pitchFamily="34" charset="0"/>
            </a:endParaRPr>
          </a:p>
        </p:txBody>
      </p:sp>
      <p:pic>
        <p:nvPicPr>
          <p:cNvPr id="6" name="Picture 5">
            <a:extLst>
              <a:ext uri="{FF2B5EF4-FFF2-40B4-BE49-F238E27FC236}">
                <a16:creationId xmlns:a16="http://schemas.microsoft.com/office/drawing/2014/main" id="{34207FE9-61F1-2646-917F-DDEEBE2710B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80" t="4036" r="5517" b="4486"/>
          <a:stretch/>
        </p:blipFill>
        <p:spPr bwMode="auto">
          <a:xfrm>
            <a:off x="762000" y="3033184"/>
            <a:ext cx="4114800" cy="3139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N:\IM2NP\DSIR\G_12\V1_1-5 V2_3 G_12 DSIR S5\spacing\18_fiji.tif">
            <a:extLst>
              <a:ext uri="{FF2B5EF4-FFF2-40B4-BE49-F238E27FC236}">
                <a16:creationId xmlns:a16="http://schemas.microsoft.com/office/drawing/2014/main" id="{8A63A83B-2C03-AE4A-BA14-B4074639A7D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3112892"/>
            <a:ext cx="2667000" cy="2667000"/>
          </a:xfrm>
          <a:prstGeom prst="rect">
            <a:avLst/>
          </a:prstGeom>
          <a:noFill/>
          <a:ln>
            <a:solidFill>
              <a:srgbClr val="00FF05"/>
            </a:solidFill>
          </a:ln>
          <a:extLst>
            <a:ext uri="{909E8E84-426E-40DD-AFC4-6F175D3DCCD1}">
              <a14:hiddenFill xmlns:a14="http://schemas.microsoft.com/office/drawing/2010/main">
                <a:solidFill>
                  <a:srgbClr val="FFFFFF"/>
                </a:solidFill>
              </a14:hiddenFill>
            </a:ext>
          </a:extLst>
        </p:spPr>
      </p:pic>
      <p:pic>
        <p:nvPicPr>
          <p:cNvPr id="9" name="top9" descr="top9">
            <a:hlinkClick r:id="" action="ppaction://media"/>
            <a:extLst>
              <a:ext uri="{FF2B5EF4-FFF2-40B4-BE49-F238E27FC236}">
                <a16:creationId xmlns:a16="http://schemas.microsoft.com/office/drawing/2014/main" id="{F0FE3696-99B8-F343-AEDD-BF2B3FD4C96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27002" t="7925" r="27165" b="9135"/>
          <a:stretch/>
        </p:blipFill>
        <p:spPr>
          <a:xfrm>
            <a:off x="8153400" y="3112892"/>
            <a:ext cx="2667000" cy="2667000"/>
          </a:xfrm>
          <a:prstGeom prst="rect">
            <a:avLst/>
          </a:prstGeom>
          <a:ln>
            <a:solidFill>
              <a:schemeClr val="bg2"/>
            </a:solidFill>
          </a:ln>
        </p:spPr>
      </p:pic>
      <p:sp>
        <p:nvSpPr>
          <p:cNvPr id="11" name="Rectangle 10">
            <a:extLst>
              <a:ext uri="{FF2B5EF4-FFF2-40B4-BE49-F238E27FC236}">
                <a16:creationId xmlns:a16="http://schemas.microsoft.com/office/drawing/2014/main" id="{E442FC52-9B9D-1749-8FEA-47F4D37692A6}"/>
              </a:ext>
            </a:extLst>
          </p:cNvPr>
          <p:cNvSpPr/>
          <p:nvPr/>
        </p:nvSpPr>
        <p:spPr bwMode="auto">
          <a:xfrm>
            <a:off x="5175504" y="3108960"/>
            <a:ext cx="1066800" cy="26041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20000"/>
              </a:spcBef>
              <a:spcAft>
                <a:spcPct val="0"/>
              </a:spcAft>
              <a:buClrTx/>
              <a:buSzTx/>
              <a:tabLst/>
            </a:pPr>
            <a:r>
              <a:rPr kumimoji="0" lang="en-US" sz="1200" b="1" i="0" u="none" strike="noStrike" cap="none" normalizeH="0" baseline="0" dirty="0">
                <a:ln>
                  <a:noFill/>
                </a:ln>
                <a:solidFill>
                  <a:schemeClr val="bg2"/>
                </a:solidFill>
                <a:effectLst/>
                <a:latin typeface="Arial" charset="0"/>
              </a:rPr>
              <a:t>Experiment</a:t>
            </a:r>
          </a:p>
        </p:txBody>
      </p:sp>
      <p:sp>
        <p:nvSpPr>
          <p:cNvPr id="12" name="Rectangle 11">
            <a:extLst>
              <a:ext uri="{FF2B5EF4-FFF2-40B4-BE49-F238E27FC236}">
                <a16:creationId xmlns:a16="http://schemas.microsoft.com/office/drawing/2014/main" id="{3059E133-1B3D-7945-8636-F3D25DAC4F78}"/>
              </a:ext>
            </a:extLst>
          </p:cNvPr>
          <p:cNvSpPr/>
          <p:nvPr/>
        </p:nvSpPr>
        <p:spPr bwMode="auto">
          <a:xfrm>
            <a:off x="8153400" y="3112892"/>
            <a:ext cx="990600" cy="26041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0" fontAlgn="base" latinLnBrk="0" hangingPunct="0">
              <a:lnSpc>
                <a:spcPct val="100000"/>
              </a:lnSpc>
              <a:spcBef>
                <a:spcPct val="20000"/>
              </a:spcBef>
              <a:spcAft>
                <a:spcPct val="0"/>
              </a:spcAft>
              <a:buClrTx/>
              <a:buSzTx/>
              <a:tabLst/>
            </a:pPr>
            <a:r>
              <a:rPr kumimoji="0" lang="en-US" sz="1200" b="1" i="0" u="none" strike="noStrike" cap="none" normalizeH="0" baseline="0" dirty="0">
                <a:ln>
                  <a:noFill/>
                </a:ln>
                <a:solidFill>
                  <a:schemeClr val="bg2"/>
                </a:solidFill>
                <a:effectLst/>
                <a:latin typeface="Arial" charset="0"/>
              </a:rPr>
              <a:t>Simulation</a:t>
            </a:r>
          </a:p>
        </p:txBody>
      </p:sp>
    </p:spTree>
    <p:extLst>
      <p:ext uri="{BB962C8B-B14F-4D97-AF65-F5344CB8AC3E}">
        <p14:creationId xmlns:p14="http://schemas.microsoft.com/office/powerpoint/2010/main" val="124915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endCondLst>
                </p:cTn>
                <p:tgtEl>
                  <p:spTgt spid="9"/>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NES_logo.png">
            <a:extLst>
              <a:ext uri="{FF2B5EF4-FFF2-40B4-BE49-F238E27FC236}">
                <a16:creationId xmlns:a16="http://schemas.microsoft.com/office/drawing/2014/main" id="{33E1FDE6-1918-2D45-A31E-CF7119F06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0800" y="4983162"/>
            <a:ext cx="1522413"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4">
            <a:extLst>
              <a:ext uri="{FF2B5EF4-FFF2-40B4-BE49-F238E27FC236}">
                <a16:creationId xmlns:a16="http://schemas.microsoft.com/office/drawing/2014/main" id="{C21F4CA9-80C4-E14B-B583-76FECC468A48}"/>
              </a:ext>
            </a:extLst>
          </p:cNvPr>
          <p:cNvSpPr txBox="1">
            <a:spLocks noChangeArrowheads="1"/>
          </p:cNvSpPr>
          <p:nvPr/>
        </p:nvSpPr>
        <p:spPr bwMode="auto">
          <a:xfrm>
            <a:off x="227013" y="4914900"/>
            <a:ext cx="7164387" cy="1015663"/>
          </a:xfrm>
          <a:prstGeom prst="rect">
            <a:avLst/>
          </a:prstGeom>
          <a:noFill/>
          <a:ln>
            <a:noFill/>
          </a:ln>
        </p:spPr>
        <p:txBody>
          <a:bodyPr wrap="square">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lgn="just">
              <a:spcBef>
                <a:spcPct val="50000"/>
              </a:spcBef>
              <a:defRPr/>
            </a:pPr>
            <a:r>
              <a:rPr lang="en-US" sz="2000" b="0" baseline="0">
                <a:solidFill>
                  <a:schemeClr val="bg2"/>
                </a:solidFill>
                <a:latin typeface="+mn-lt"/>
                <a:cs typeface="Arial" charset="0"/>
              </a:rPr>
              <a:t>This research is supported by </a:t>
            </a:r>
            <a:r>
              <a:rPr lang="en-US" sz="2000" baseline="0">
                <a:solidFill>
                  <a:srgbClr val="FF0000"/>
                </a:solidFill>
                <a:latin typeface="+mn-lt"/>
                <a:cs typeface="Arial" charset="0"/>
              </a:rPr>
              <a:t>NASA</a:t>
            </a:r>
            <a:r>
              <a:rPr lang="en-US" sz="2000" b="0" baseline="0">
                <a:solidFill>
                  <a:schemeClr val="bg2"/>
                </a:solidFill>
                <a:latin typeface="+mn-lt"/>
                <a:cs typeface="Arial" charset="0"/>
              </a:rPr>
              <a:t> through awards 80NSSC19K0135 and NNX16AL77G, and </a:t>
            </a:r>
            <a:r>
              <a:rPr lang="en-US" sz="2000" baseline="0">
                <a:solidFill>
                  <a:srgbClr val="FF0000"/>
                </a:solidFill>
                <a:latin typeface="+mn-lt"/>
                <a:cs typeface="Arial" charset="0"/>
              </a:rPr>
              <a:t>CNES</a:t>
            </a:r>
            <a:r>
              <a:rPr lang="en-US" sz="2000" b="0" baseline="0">
                <a:solidFill>
                  <a:schemeClr val="bg2"/>
                </a:solidFill>
                <a:latin typeface="+mn-lt"/>
                <a:cs typeface="Arial" charset="0"/>
              </a:rPr>
              <a:t> through the MISOL3D project (Microstructures de </a:t>
            </a:r>
            <a:r>
              <a:rPr lang="en-US" sz="2000" b="0" baseline="0" err="1">
                <a:solidFill>
                  <a:schemeClr val="bg2"/>
                </a:solidFill>
                <a:latin typeface="+mn-lt"/>
                <a:cs typeface="Arial" charset="0"/>
              </a:rPr>
              <a:t>SOLidification</a:t>
            </a:r>
            <a:r>
              <a:rPr lang="en-US" sz="2000" b="0" baseline="0">
                <a:solidFill>
                  <a:schemeClr val="bg2"/>
                </a:solidFill>
                <a:latin typeface="+mn-lt"/>
                <a:cs typeface="Arial" charset="0"/>
              </a:rPr>
              <a:t> 3D).  </a:t>
            </a:r>
          </a:p>
        </p:txBody>
      </p:sp>
      <p:sp>
        <p:nvSpPr>
          <p:cNvPr id="8" name="Text Box 4">
            <a:extLst>
              <a:ext uri="{FF2B5EF4-FFF2-40B4-BE49-F238E27FC236}">
                <a16:creationId xmlns:a16="http://schemas.microsoft.com/office/drawing/2014/main" id="{87141BEE-C220-B84F-8647-3AA5CF96EBDE}"/>
              </a:ext>
            </a:extLst>
          </p:cNvPr>
          <p:cNvSpPr txBox="1">
            <a:spLocks noChangeArrowheads="1"/>
          </p:cNvSpPr>
          <p:nvPr/>
        </p:nvSpPr>
        <p:spPr bwMode="auto">
          <a:xfrm>
            <a:off x="228600" y="1128713"/>
            <a:ext cx="5029200" cy="812800"/>
          </a:xfrm>
          <a:prstGeom prst="rect">
            <a:avLst/>
          </a:prstGeom>
          <a:noFill/>
          <a:ln>
            <a:noFill/>
          </a:ln>
        </p:spPr>
        <p:txBody>
          <a:bodyPr>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lgn="just">
              <a:lnSpc>
                <a:spcPct val="70000"/>
              </a:lnSpc>
              <a:spcBef>
                <a:spcPct val="50000"/>
              </a:spcBef>
              <a:defRPr/>
            </a:pPr>
            <a:r>
              <a:rPr lang="en-US" sz="2400" b="0" baseline="0" dirty="0">
                <a:solidFill>
                  <a:schemeClr val="bg2"/>
                </a:solidFill>
                <a:latin typeface="+mn-lt"/>
              </a:rPr>
              <a:t>Kaihua Ji, A</a:t>
            </a:r>
            <a:r>
              <a:rPr lang="en-US" altLang="ko-KR" sz="2400" b="0" baseline="0" dirty="0">
                <a:solidFill>
                  <a:schemeClr val="bg2"/>
                </a:solidFill>
                <a:latin typeface="+mn-lt"/>
              </a:rPr>
              <a:t>.</a:t>
            </a:r>
            <a:r>
              <a:rPr lang="en-US" sz="2400" b="0" baseline="0" dirty="0">
                <a:solidFill>
                  <a:schemeClr val="bg2"/>
                </a:solidFill>
                <a:latin typeface="+mn-lt"/>
              </a:rPr>
              <a:t> Karma</a:t>
            </a:r>
            <a:endParaRPr lang="el-GR" sz="2400" b="0" baseline="0" dirty="0">
              <a:solidFill>
                <a:schemeClr val="bg2"/>
              </a:solidFill>
              <a:latin typeface="+mn-lt"/>
            </a:endParaRPr>
          </a:p>
          <a:p>
            <a:pPr algn="just">
              <a:lnSpc>
                <a:spcPct val="70000"/>
              </a:lnSpc>
              <a:spcBef>
                <a:spcPct val="50000"/>
              </a:spcBef>
              <a:defRPr/>
            </a:pPr>
            <a:r>
              <a:rPr lang="en-US" sz="2400" b="0" i="1" baseline="0" dirty="0">
                <a:solidFill>
                  <a:schemeClr val="bg2"/>
                </a:solidFill>
                <a:latin typeface="+mn-lt"/>
              </a:rPr>
              <a:t>Northeastern University</a:t>
            </a:r>
          </a:p>
        </p:txBody>
      </p:sp>
      <p:sp>
        <p:nvSpPr>
          <p:cNvPr id="9" name="Text Box 4">
            <a:extLst>
              <a:ext uri="{FF2B5EF4-FFF2-40B4-BE49-F238E27FC236}">
                <a16:creationId xmlns:a16="http://schemas.microsoft.com/office/drawing/2014/main" id="{4D755516-3B7A-F041-AFD6-168CFC749076}"/>
              </a:ext>
            </a:extLst>
          </p:cNvPr>
          <p:cNvSpPr txBox="1">
            <a:spLocks noChangeArrowheads="1"/>
          </p:cNvSpPr>
          <p:nvPr/>
        </p:nvSpPr>
        <p:spPr bwMode="auto">
          <a:xfrm>
            <a:off x="6416675" y="1128713"/>
            <a:ext cx="5638800" cy="799450"/>
          </a:xfrm>
          <a:prstGeom prst="rect">
            <a:avLst/>
          </a:prstGeom>
          <a:noFill/>
          <a:ln>
            <a:noFill/>
          </a:ln>
        </p:spPr>
        <p:txBody>
          <a:bodyPr>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lgn="just">
              <a:lnSpc>
                <a:spcPct val="70000"/>
              </a:lnSpc>
              <a:spcBef>
                <a:spcPct val="50000"/>
              </a:spcBef>
              <a:defRPr/>
            </a:pPr>
            <a:r>
              <a:rPr lang="en-US" sz="2400" b="0" baseline="0">
                <a:solidFill>
                  <a:schemeClr val="bg2"/>
                </a:solidFill>
                <a:latin typeface="+mn-lt"/>
                <a:cs typeface="Arial" charset="0"/>
              </a:rPr>
              <a:t>F.L. </a:t>
            </a:r>
            <a:r>
              <a:rPr lang="en-US" sz="2400" b="0" baseline="0" err="1">
                <a:solidFill>
                  <a:schemeClr val="bg2"/>
                </a:solidFill>
                <a:latin typeface="+mn-lt"/>
                <a:cs typeface="Arial" charset="0"/>
              </a:rPr>
              <a:t>Mota</a:t>
            </a:r>
            <a:r>
              <a:rPr lang="en-US" sz="2400" b="0" baseline="0">
                <a:solidFill>
                  <a:schemeClr val="bg2"/>
                </a:solidFill>
                <a:latin typeface="+mn-lt"/>
                <a:cs typeface="Arial" charset="0"/>
              </a:rPr>
              <a:t>, N. </a:t>
            </a:r>
            <a:r>
              <a:rPr lang="en-US" sz="2400" b="0" baseline="0" err="1">
                <a:solidFill>
                  <a:schemeClr val="bg2"/>
                </a:solidFill>
                <a:latin typeface="+mn-lt"/>
                <a:cs typeface="Arial" charset="0"/>
              </a:rPr>
              <a:t>Bergeon</a:t>
            </a:r>
            <a:endParaRPr lang="en-US" sz="2400" b="0" baseline="0">
              <a:solidFill>
                <a:schemeClr val="bg2"/>
              </a:solidFill>
              <a:latin typeface="+mn-lt"/>
              <a:cs typeface="Arial" charset="0"/>
            </a:endParaRPr>
          </a:p>
          <a:p>
            <a:pPr algn="just">
              <a:lnSpc>
                <a:spcPct val="70000"/>
              </a:lnSpc>
              <a:spcBef>
                <a:spcPct val="50000"/>
              </a:spcBef>
              <a:defRPr/>
            </a:pPr>
            <a:r>
              <a:rPr lang="en-US" sz="2400" b="0" i="1" baseline="0">
                <a:solidFill>
                  <a:schemeClr val="bg2"/>
                </a:solidFill>
                <a:latin typeface="+mn-lt"/>
                <a:cs typeface="Arial" charset="0"/>
              </a:rPr>
              <a:t>Aix-</a:t>
            </a:r>
            <a:r>
              <a:rPr lang="en-US" sz="2400" b="0" i="1" baseline="0" err="1">
                <a:solidFill>
                  <a:schemeClr val="bg2"/>
                </a:solidFill>
                <a:latin typeface="+mn-lt"/>
                <a:cs typeface="Arial" charset="0"/>
              </a:rPr>
              <a:t>Marseillé</a:t>
            </a:r>
            <a:r>
              <a:rPr lang="en-US" sz="2400" b="0" i="1" baseline="0">
                <a:solidFill>
                  <a:schemeClr val="bg2"/>
                </a:solidFill>
                <a:latin typeface="+mn-lt"/>
                <a:cs typeface="Arial" charset="0"/>
              </a:rPr>
              <a:t> </a:t>
            </a:r>
            <a:r>
              <a:rPr lang="en-US" sz="2400" b="0" i="1" baseline="0" err="1">
                <a:solidFill>
                  <a:schemeClr val="bg2"/>
                </a:solidFill>
                <a:latin typeface="+mn-lt"/>
                <a:cs typeface="Arial" charset="0"/>
              </a:rPr>
              <a:t>Université</a:t>
            </a:r>
            <a:endParaRPr lang="en-US" sz="2400" b="0" i="1" baseline="0">
              <a:solidFill>
                <a:schemeClr val="bg2"/>
              </a:solidFill>
              <a:latin typeface="+mn-lt"/>
              <a:cs typeface="Arial" charset="0"/>
            </a:endParaRPr>
          </a:p>
        </p:txBody>
      </p:sp>
      <p:sp>
        <p:nvSpPr>
          <p:cNvPr id="10" name="Text Box 4">
            <a:extLst>
              <a:ext uri="{FF2B5EF4-FFF2-40B4-BE49-F238E27FC236}">
                <a16:creationId xmlns:a16="http://schemas.microsoft.com/office/drawing/2014/main" id="{00FA5C60-FCE6-B847-8953-44276974A2A4}"/>
              </a:ext>
            </a:extLst>
          </p:cNvPr>
          <p:cNvSpPr txBox="1">
            <a:spLocks noChangeArrowheads="1"/>
          </p:cNvSpPr>
          <p:nvPr/>
        </p:nvSpPr>
        <p:spPr bwMode="auto">
          <a:xfrm>
            <a:off x="228600" y="3240088"/>
            <a:ext cx="4419600" cy="812800"/>
          </a:xfrm>
          <a:prstGeom prst="rect">
            <a:avLst/>
          </a:prstGeom>
          <a:noFill/>
          <a:ln>
            <a:noFill/>
          </a:ln>
        </p:spPr>
        <p:txBody>
          <a:bodyPr>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lgn="just">
              <a:lnSpc>
                <a:spcPct val="70000"/>
              </a:lnSpc>
              <a:spcBef>
                <a:spcPct val="50000"/>
              </a:spcBef>
              <a:defRPr/>
            </a:pPr>
            <a:r>
              <a:rPr lang="en-US" sz="2400" b="0" baseline="0">
                <a:solidFill>
                  <a:schemeClr val="bg2"/>
                </a:solidFill>
                <a:latin typeface="+mn-lt"/>
                <a:cs typeface="Arial" charset="0"/>
              </a:rPr>
              <a:t>R. Trivedi</a:t>
            </a:r>
          </a:p>
          <a:p>
            <a:pPr algn="just">
              <a:lnSpc>
                <a:spcPct val="70000"/>
              </a:lnSpc>
              <a:spcBef>
                <a:spcPct val="50000"/>
              </a:spcBef>
              <a:defRPr/>
            </a:pPr>
            <a:r>
              <a:rPr lang="en-US" sz="2400" b="0" i="1" baseline="0">
                <a:solidFill>
                  <a:schemeClr val="bg2"/>
                </a:solidFill>
                <a:latin typeface="+mn-lt"/>
                <a:cs typeface="Arial" charset="0"/>
              </a:rPr>
              <a:t>Iowa State University</a:t>
            </a:r>
          </a:p>
        </p:txBody>
      </p:sp>
      <p:pic>
        <p:nvPicPr>
          <p:cNvPr id="11" name="Picture 1" descr="NASA_logo.jpg">
            <a:extLst>
              <a:ext uri="{FF2B5EF4-FFF2-40B4-BE49-F238E27FC236}">
                <a16:creationId xmlns:a16="http://schemas.microsoft.com/office/drawing/2014/main" id="{CD666A52-2063-AA44-A1D6-57A72C919C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6400" y="4983162"/>
            <a:ext cx="115252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DECLIC_logo.png">
            <a:extLst>
              <a:ext uri="{FF2B5EF4-FFF2-40B4-BE49-F238E27FC236}">
                <a16:creationId xmlns:a16="http://schemas.microsoft.com/office/drawing/2014/main" id="{AC22399E-01F4-1B4D-B102-DDEB6B8FC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4983162"/>
            <a:ext cx="1771650" cy="960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3" name="Picture 16" descr="Aix-Marseille_University.png">
            <a:extLst>
              <a:ext uri="{FF2B5EF4-FFF2-40B4-BE49-F238E27FC236}">
                <a16:creationId xmlns:a16="http://schemas.microsoft.com/office/drawing/2014/main" id="{52D0BA5F-A61A-2043-8AF7-95394816FF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6901" y="1054894"/>
            <a:ext cx="2671762" cy="9604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4" name="Picture 18" descr="IowaStateUniversity.png">
            <a:extLst>
              <a:ext uri="{FF2B5EF4-FFF2-40B4-BE49-F238E27FC236}">
                <a16:creationId xmlns:a16="http://schemas.microsoft.com/office/drawing/2014/main" id="{FD13E41E-5245-B047-A572-FD9E767181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8350" y="3168650"/>
            <a:ext cx="24955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3" descr="Northeastern.png">
            <a:extLst>
              <a:ext uri="{FF2B5EF4-FFF2-40B4-BE49-F238E27FC236}">
                <a16:creationId xmlns:a16="http://schemas.microsoft.com/office/drawing/2014/main" id="{C52ACBAB-715F-B645-A99A-AF3E344D6E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r="83797"/>
          <a:stretch>
            <a:fillRect/>
          </a:stretch>
        </p:blipFill>
        <p:spPr bwMode="auto">
          <a:xfrm>
            <a:off x="4551363" y="1044575"/>
            <a:ext cx="1223962"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2">
            <a:extLst>
              <a:ext uri="{FF2B5EF4-FFF2-40B4-BE49-F238E27FC236}">
                <a16:creationId xmlns:a16="http://schemas.microsoft.com/office/drawing/2014/main" id="{C8CBD3CE-14AD-C94A-9B1A-D18AAF3A4F56}"/>
              </a:ext>
            </a:extLst>
          </p:cNvPr>
          <p:cNvSpPr txBox="1">
            <a:spLocks noChangeArrowheads="1"/>
          </p:cNvSpPr>
          <p:nvPr/>
        </p:nvSpPr>
        <p:spPr>
          <a:xfrm>
            <a:off x="571500" y="90488"/>
            <a:ext cx="10972800" cy="611187"/>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3600" kern="0" baseline="0"/>
              <a:t>Acknowledgement</a:t>
            </a:r>
          </a:p>
          <a:p>
            <a:pPr>
              <a:defRPr/>
            </a:pPr>
            <a:endParaRPr lang="en-US" altLang="en-US" sz="3600" kern="0" baseline="0"/>
          </a:p>
        </p:txBody>
      </p:sp>
      <p:sp>
        <p:nvSpPr>
          <p:cNvPr id="17" name="Text Box 4">
            <a:extLst>
              <a:ext uri="{FF2B5EF4-FFF2-40B4-BE49-F238E27FC236}">
                <a16:creationId xmlns:a16="http://schemas.microsoft.com/office/drawing/2014/main" id="{36CE2455-8340-2548-A7A6-06401BE2EAC1}"/>
              </a:ext>
            </a:extLst>
          </p:cNvPr>
          <p:cNvSpPr txBox="1">
            <a:spLocks noChangeArrowheads="1"/>
          </p:cNvSpPr>
          <p:nvPr/>
        </p:nvSpPr>
        <p:spPr bwMode="auto">
          <a:xfrm>
            <a:off x="6441637" y="3189287"/>
            <a:ext cx="4419600" cy="799450"/>
          </a:xfrm>
          <a:prstGeom prst="rect">
            <a:avLst/>
          </a:prstGeom>
          <a:noFill/>
          <a:ln>
            <a:noFill/>
          </a:ln>
        </p:spPr>
        <p:txBody>
          <a:bodyPr>
            <a:spAutoFit/>
          </a:bodyPr>
          <a:lstStyle>
            <a:lvl1pPr>
              <a:defRPr sz="2800" b="1" baseline="-25000">
                <a:solidFill>
                  <a:schemeClr val="tx1"/>
                </a:solidFill>
                <a:latin typeface="Arial" charset="0"/>
                <a:ea typeface="ＭＳ Ｐゴシック" charset="0"/>
                <a:cs typeface="ＭＳ Ｐゴシック" charset="0"/>
              </a:defRPr>
            </a:lvl1pPr>
            <a:lvl2pPr marL="742950" indent="-285750">
              <a:defRPr sz="2800" b="1" baseline="-25000">
                <a:solidFill>
                  <a:schemeClr val="tx1"/>
                </a:solidFill>
                <a:latin typeface="Arial" charset="0"/>
                <a:ea typeface="ＭＳ Ｐゴシック" charset="0"/>
              </a:defRPr>
            </a:lvl2pPr>
            <a:lvl3pPr marL="1143000" indent="-228600">
              <a:defRPr sz="2800" b="1" baseline="-25000">
                <a:solidFill>
                  <a:schemeClr val="tx1"/>
                </a:solidFill>
                <a:latin typeface="Arial" charset="0"/>
                <a:ea typeface="ＭＳ Ｐゴシック" charset="0"/>
              </a:defRPr>
            </a:lvl3pPr>
            <a:lvl4pPr marL="1600200" indent="-228600">
              <a:defRPr sz="2800" b="1" baseline="-25000">
                <a:solidFill>
                  <a:schemeClr val="tx1"/>
                </a:solidFill>
                <a:latin typeface="Arial" charset="0"/>
                <a:ea typeface="ＭＳ Ｐゴシック" charset="0"/>
              </a:defRPr>
            </a:lvl4pPr>
            <a:lvl5pPr marL="2057400" indent="-228600">
              <a:defRPr sz="2800" b="1" baseline="-25000">
                <a:solidFill>
                  <a:schemeClr val="tx1"/>
                </a:solidFill>
                <a:latin typeface="Arial" charset="0"/>
                <a:ea typeface="ＭＳ Ｐゴシック" charset="0"/>
              </a:defRPr>
            </a:lvl5pPr>
            <a:lvl6pPr marL="2514600" indent="-228600" eaLnBrk="0" fontAlgn="base" hangingPunct="0">
              <a:spcBef>
                <a:spcPct val="0"/>
              </a:spcBef>
              <a:spcAft>
                <a:spcPct val="0"/>
              </a:spcAft>
              <a:defRPr sz="2800" b="1" baseline="-25000">
                <a:solidFill>
                  <a:schemeClr val="tx1"/>
                </a:solidFill>
                <a:latin typeface="Arial" charset="0"/>
                <a:ea typeface="ＭＳ Ｐゴシック" charset="0"/>
              </a:defRPr>
            </a:lvl6pPr>
            <a:lvl7pPr marL="2971800" indent="-228600" eaLnBrk="0" fontAlgn="base" hangingPunct="0">
              <a:spcBef>
                <a:spcPct val="0"/>
              </a:spcBef>
              <a:spcAft>
                <a:spcPct val="0"/>
              </a:spcAft>
              <a:defRPr sz="2800" b="1" baseline="-25000">
                <a:solidFill>
                  <a:schemeClr val="tx1"/>
                </a:solidFill>
                <a:latin typeface="Arial" charset="0"/>
                <a:ea typeface="ＭＳ Ｐゴシック" charset="0"/>
              </a:defRPr>
            </a:lvl7pPr>
            <a:lvl8pPr marL="3429000" indent="-228600" eaLnBrk="0" fontAlgn="base" hangingPunct="0">
              <a:spcBef>
                <a:spcPct val="0"/>
              </a:spcBef>
              <a:spcAft>
                <a:spcPct val="0"/>
              </a:spcAft>
              <a:defRPr sz="2800" b="1" baseline="-25000">
                <a:solidFill>
                  <a:schemeClr val="tx1"/>
                </a:solidFill>
                <a:latin typeface="Arial" charset="0"/>
                <a:ea typeface="ＭＳ Ｐゴシック" charset="0"/>
              </a:defRPr>
            </a:lvl8pPr>
            <a:lvl9pPr marL="3886200" indent="-228600" eaLnBrk="0" fontAlgn="base" hangingPunct="0">
              <a:spcBef>
                <a:spcPct val="0"/>
              </a:spcBef>
              <a:spcAft>
                <a:spcPct val="0"/>
              </a:spcAft>
              <a:defRPr sz="2800" b="1" baseline="-25000">
                <a:solidFill>
                  <a:schemeClr val="tx1"/>
                </a:solidFill>
                <a:latin typeface="Arial" charset="0"/>
                <a:ea typeface="ＭＳ Ｐゴシック" charset="0"/>
              </a:defRPr>
            </a:lvl9pPr>
          </a:lstStyle>
          <a:p>
            <a:pPr algn="just">
              <a:lnSpc>
                <a:spcPct val="70000"/>
              </a:lnSpc>
              <a:spcBef>
                <a:spcPct val="50000"/>
              </a:spcBef>
              <a:defRPr/>
            </a:pPr>
            <a:r>
              <a:rPr lang="en-US" sz="2400" b="0" baseline="0">
                <a:solidFill>
                  <a:schemeClr val="bg2"/>
                </a:solidFill>
                <a:latin typeface="+mn-lt"/>
                <a:cs typeface="Arial" charset="0"/>
              </a:rPr>
              <a:t>L.L. </a:t>
            </a:r>
            <a:r>
              <a:rPr lang="en-US" sz="2400" b="0" baseline="0" err="1">
                <a:solidFill>
                  <a:schemeClr val="bg2"/>
                </a:solidFill>
                <a:latin typeface="+mn-lt"/>
                <a:cs typeface="Arial" charset="0"/>
              </a:rPr>
              <a:t>Strutzenberg</a:t>
            </a:r>
            <a:endParaRPr lang="en-US" sz="2400" b="0" baseline="0">
              <a:solidFill>
                <a:schemeClr val="bg2"/>
              </a:solidFill>
              <a:latin typeface="+mn-lt"/>
              <a:cs typeface="Arial" charset="0"/>
            </a:endParaRPr>
          </a:p>
          <a:p>
            <a:pPr algn="just">
              <a:lnSpc>
                <a:spcPct val="70000"/>
              </a:lnSpc>
              <a:spcBef>
                <a:spcPct val="50000"/>
              </a:spcBef>
              <a:defRPr/>
            </a:pPr>
            <a:r>
              <a:rPr lang="en-US" sz="2400" b="0" i="1" baseline="0">
                <a:solidFill>
                  <a:schemeClr val="bg2"/>
                </a:solidFill>
                <a:latin typeface="+mn-lt"/>
                <a:cs typeface="Arial" charset="0"/>
              </a:rPr>
              <a:t>Marshall Space Flight Center</a:t>
            </a:r>
          </a:p>
        </p:txBody>
      </p:sp>
      <p:pic>
        <p:nvPicPr>
          <p:cNvPr id="18" name="Picture 17" descr="A close up of a sign&#10;&#10;Description automatically generated">
            <a:extLst>
              <a:ext uri="{FF2B5EF4-FFF2-40B4-BE49-F238E27FC236}">
                <a16:creationId xmlns:a16="http://schemas.microsoft.com/office/drawing/2014/main" id="{77836367-7305-B448-8174-99AED73F98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83850" y="2685065"/>
            <a:ext cx="1638300" cy="16383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51644BC-8669-E048-BFAF-F0804B62A807}"/>
              </a:ext>
            </a:extLst>
          </p:cNvPr>
          <p:cNvSpPr txBox="1">
            <a:spLocks noChangeArrowheads="1"/>
          </p:cNvSpPr>
          <p:nvPr/>
        </p:nvSpPr>
        <p:spPr>
          <a:xfrm>
            <a:off x="609600" y="2667000"/>
            <a:ext cx="10972800" cy="1752600"/>
          </a:xfrm>
          <a:prstGeom prst="rect">
            <a:avLst/>
          </a:prstGeom>
        </p:spPr>
        <p:txBody>
          <a:bodyPr/>
          <a:lstStyle>
            <a:lvl1pPr algn="ctr" rtl="0" eaLnBrk="0" fontAlgn="base" hangingPunct="0">
              <a:spcBef>
                <a:spcPct val="0"/>
              </a:spcBef>
              <a:spcAft>
                <a:spcPct val="0"/>
              </a:spcAft>
              <a:defRPr sz="4400" b="1">
                <a:solidFill>
                  <a:schemeClr val="bg2"/>
                </a:solidFill>
                <a:latin typeface="+mj-lt"/>
                <a:ea typeface="+mj-ea"/>
                <a:cs typeface="+mj-cs"/>
              </a:defRPr>
            </a:lvl1pPr>
            <a:lvl2pPr algn="ctr" rtl="0" eaLnBrk="0" fontAlgn="base" hangingPunct="0">
              <a:spcBef>
                <a:spcPct val="0"/>
              </a:spcBef>
              <a:spcAft>
                <a:spcPct val="0"/>
              </a:spcAft>
              <a:defRPr sz="4400" b="1">
                <a:solidFill>
                  <a:schemeClr val="bg2"/>
                </a:solidFill>
                <a:latin typeface="Arial" charset="0"/>
              </a:defRPr>
            </a:lvl2pPr>
            <a:lvl3pPr algn="ctr" rtl="0" eaLnBrk="0" fontAlgn="base" hangingPunct="0">
              <a:spcBef>
                <a:spcPct val="0"/>
              </a:spcBef>
              <a:spcAft>
                <a:spcPct val="0"/>
              </a:spcAft>
              <a:defRPr sz="4400" b="1">
                <a:solidFill>
                  <a:schemeClr val="bg2"/>
                </a:solidFill>
                <a:latin typeface="Arial" charset="0"/>
              </a:defRPr>
            </a:lvl3pPr>
            <a:lvl4pPr algn="ctr" rtl="0" eaLnBrk="0" fontAlgn="base" hangingPunct="0">
              <a:spcBef>
                <a:spcPct val="0"/>
              </a:spcBef>
              <a:spcAft>
                <a:spcPct val="0"/>
              </a:spcAft>
              <a:defRPr sz="4400" b="1">
                <a:solidFill>
                  <a:schemeClr val="bg2"/>
                </a:solidFill>
                <a:latin typeface="Arial" charset="0"/>
              </a:defRPr>
            </a:lvl4pPr>
            <a:lvl5pPr algn="ctr" rtl="0" eaLnBrk="0" fontAlgn="base" hangingPunct="0">
              <a:spcBef>
                <a:spcPct val="0"/>
              </a:spcBef>
              <a:spcAft>
                <a:spcPct val="0"/>
              </a:spcAft>
              <a:defRPr sz="4400" b="1">
                <a:solidFill>
                  <a:schemeClr val="bg2"/>
                </a:solidFill>
                <a:latin typeface="Arial" charset="0"/>
              </a:defRPr>
            </a:lvl5pPr>
            <a:lvl6pPr marL="457200" algn="ctr" rtl="0" eaLnBrk="0" fontAlgn="base" hangingPunct="0">
              <a:spcBef>
                <a:spcPct val="0"/>
              </a:spcBef>
              <a:spcAft>
                <a:spcPct val="0"/>
              </a:spcAft>
              <a:defRPr sz="4400" b="1">
                <a:solidFill>
                  <a:schemeClr val="bg2"/>
                </a:solidFill>
                <a:latin typeface="Arial" charset="0"/>
              </a:defRPr>
            </a:lvl6pPr>
            <a:lvl7pPr marL="914400" algn="ctr" rtl="0" eaLnBrk="0" fontAlgn="base" hangingPunct="0">
              <a:spcBef>
                <a:spcPct val="0"/>
              </a:spcBef>
              <a:spcAft>
                <a:spcPct val="0"/>
              </a:spcAft>
              <a:defRPr sz="4400" b="1">
                <a:solidFill>
                  <a:schemeClr val="bg2"/>
                </a:solidFill>
                <a:latin typeface="Arial" charset="0"/>
              </a:defRPr>
            </a:lvl7pPr>
            <a:lvl8pPr marL="1371600" algn="ctr" rtl="0" eaLnBrk="0" fontAlgn="base" hangingPunct="0">
              <a:spcBef>
                <a:spcPct val="0"/>
              </a:spcBef>
              <a:spcAft>
                <a:spcPct val="0"/>
              </a:spcAft>
              <a:defRPr sz="4400" b="1">
                <a:solidFill>
                  <a:schemeClr val="bg2"/>
                </a:solidFill>
                <a:latin typeface="Arial" charset="0"/>
              </a:defRPr>
            </a:lvl8pPr>
            <a:lvl9pPr marL="1828800" algn="ctr" rtl="0" eaLnBrk="0" fontAlgn="base" hangingPunct="0">
              <a:spcBef>
                <a:spcPct val="0"/>
              </a:spcBef>
              <a:spcAft>
                <a:spcPct val="0"/>
              </a:spcAft>
              <a:defRPr sz="4400" b="1">
                <a:solidFill>
                  <a:schemeClr val="bg2"/>
                </a:solidFill>
                <a:latin typeface="Arial" charset="0"/>
              </a:defRPr>
            </a:lvl9pPr>
          </a:lstStyle>
          <a:p>
            <a:pPr>
              <a:defRPr/>
            </a:pPr>
            <a:r>
              <a:rPr lang="en-US" altLang="en-US" sz="5400" kern="0" baseline="0"/>
              <a:t>Thank you</a:t>
            </a:r>
          </a:p>
          <a:p>
            <a:pPr>
              <a:defRPr/>
            </a:pPr>
            <a:r>
              <a:rPr lang="en-US" altLang="en-US" sz="3600" kern="0" baseline="0"/>
              <a:t> </a:t>
            </a:r>
            <a:r>
              <a:rPr lang="en-US" altLang="en-US" sz="3600" b="0" kern="0" baseline="0"/>
              <a:t>for your attention</a:t>
            </a:r>
          </a:p>
          <a:p>
            <a:pPr>
              <a:defRPr/>
            </a:pPr>
            <a:endParaRPr lang="en-US" altLang="en-US" sz="3600" kern="0" baseline="0"/>
          </a:p>
        </p:txBody>
      </p:sp>
    </p:spTree>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00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Tx/>
          <a:buSzTx/>
          <a:buFontTx/>
          <a:buChar char="•"/>
          <a:tabLst/>
          <a:defRPr kumimoji="0" lang="en-US" sz="28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Tx/>
          <a:buSzTx/>
          <a:buFontTx/>
          <a:buChar char="•"/>
          <a:tabLst/>
          <a:defRPr kumimoji="0" lang="en-US" sz="2800" b="1" i="0" u="none" strike="noStrike" cap="none" normalizeH="0" baseline="-25000" smtClean="0">
            <a:ln>
              <a:noFill/>
            </a:ln>
            <a:solidFill>
              <a:schemeClr val="tx1"/>
            </a:solidFill>
            <a:effectLst/>
            <a:latin typeface="Arial" charset="0"/>
          </a:defRPr>
        </a:defPPr>
      </a:lstStyle>
    </a:lnDef>
    <a:txDef>
      <a:spPr>
        <a:noFill/>
      </a:spPr>
      <a:bodyPr wrap="square" rtlCol="0">
        <a:spAutoFit/>
      </a:bodyPr>
      <a:lstStyle>
        <a:defPPr>
          <a:buNone/>
          <a:defRPr sz="1600" baseline="0" dirty="0" err="1" smtClean="0">
            <a:solidFill>
              <a:schemeClr val="bg2"/>
            </a:solidFill>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1425</TotalTime>
  <Words>1110</Words>
  <Application>Microsoft Macintosh PowerPoint</Application>
  <PresentationFormat>Widescreen</PresentationFormat>
  <Paragraphs>133</Paragraphs>
  <Slides>17</Slides>
  <Notes>10</Notes>
  <HiddenSlides>0</HiddenSlides>
  <MMClips>8</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Times New Roman</vt:lpstr>
      <vt:lpstr>Default Design</vt:lpstr>
      <vt:lpstr>PowerPoint Presentation</vt:lpstr>
      <vt:lpstr>PowerPoint Presentation</vt:lpstr>
      <vt:lpstr>The system – directional solidification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skendall</dc:creator>
  <cp:lastModifiedBy>Kaihua Ji</cp:lastModifiedBy>
  <cp:revision>177</cp:revision>
  <dcterms:created xsi:type="dcterms:W3CDTF">2002-07-09T18:53:13Z</dcterms:created>
  <dcterms:modified xsi:type="dcterms:W3CDTF">2021-02-24T17:10:40Z</dcterms:modified>
</cp:coreProperties>
</file>