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39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7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40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35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8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16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1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45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65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73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93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5C10-3DF6-41CB-A307-29E019FFF4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7622D-11D0-4D17-AFC4-64773C8D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914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" y="1"/>
            <a:ext cx="12192001" cy="141773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Predicting the Seawater Chemistry of an Ocean World Using Machine Learning on Isotopic Measurements of Volatile CO</a:t>
            </a:r>
            <a:r>
              <a:rPr lang="en-US" sz="3600" baseline="-25000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sz="3600" baseline="-25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642" y="1305198"/>
            <a:ext cx="7131651" cy="48377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Dr. Bethany Theiling</a:t>
            </a:r>
            <a:r>
              <a:rPr lang="en-US" sz="2000" baseline="30000" dirty="0" smtClean="0">
                <a:solidFill>
                  <a:schemeClr val="bg1"/>
                </a:solidFill>
              </a:rPr>
              <a:t>1</a:t>
            </a:r>
            <a:r>
              <a:rPr lang="en-US" sz="2000" dirty="0" smtClean="0">
                <a:solidFill>
                  <a:schemeClr val="bg1"/>
                </a:solidFill>
              </a:rPr>
              <a:t>, Victoria Da Poian</a:t>
            </a:r>
            <a:r>
              <a:rPr lang="en-US" sz="2000" baseline="30000" dirty="0" smtClean="0">
                <a:solidFill>
                  <a:schemeClr val="bg1"/>
                </a:solidFill>
              </a:rPr>
              <a:t>1,2</a:t>
            </a:r>
            <a:r>
              <a:rPr lang="en-US" sz="2000" dirty="0" smtClean="0">
                <a:solidFill>
                  <a:schemeClr val="bg1"/>
                </a:solidFill>
              </a:rPr>
              <a:t>, Brian </a:t>
            </a:r>
            <a:r>
              <a:rPr lang="en-US" sz="2000" dirty="0" smtClean="0">
                <a:solidFill>
                  <a:schemeClr val="bg1"/>
                </a:solidFill>
              </a:rPr>
              <a:t>Powell</a:t>
            </a:r>
            <a:r>
              <a:rPr lang="en-US" sz="2000" baseline="30000" dirty="0" smtClean="0">
                <a:solidFill>
                  <a:schemeClr val="bg1"/>
                </a:solidFill>
              </a:rPr>
              <a:t>1  </a:t>
            </a:r>
          </a:p>
        </p:txBody>
      </p:sp>
      <p:pic>
        <p:nvPicPr>
          <p:cNvPr id="18" name="Picture 8" descr="Image result for NASA goddard logo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6353894"/>
            <a:ext cx="1542752" cy="4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48193" y="1619985"/>
            <a:ext cx="7516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NASA Goddard Space Flight Center, 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Southeastern Universities Research Association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2037105" y="2218392"/>
            <a:ext cx="4471678" cy="3475041"/>
            <a:chOff x="-59" y="-870"/>
            <a:chExt cx="7798" cy="6060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-59" y="-870"/>
              <a:ext cx="7798" cy="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" y="-870"/>
              <a:ext cx="7805" cy="6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7776E6EB-D4EB-4B77-9F3C-437093B25B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69153" y="2124715"/>
            <a:ext cx="2934286" cy="3662397"/>
            <a:chOff x="2631" y="651"/>
            <a:chExt cx="2418" cy="3018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388A171E-55E7-42A8-BA7F-640E7DC8E0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31" y="651"/>
              <a:ext cx="2418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54F95400-34D3-49C4-B1E7-4C7DBDCA7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" y="651"/>
              <a:ext cx="2422" cy="3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ED29B4A-93E0-426C-B4B5-BDBDC5F57197}"/>
              </a:ext>
            </a:extLst>
          </p:cNvPr>
          <p:cNvSpPr txBox="1">
            <a:spLocks/>
          </p:cNvSpPr>
          <p:nvPr/>
        </p:nvSpPr>
        <p:spPr>
          <a:xfrm>
            <a:off x="1911926" y="5798391"/>
            <a:ext cx="4594430" cy="75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96" indent="0" algn="ctr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91" indent="0" algn="ctr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87" indent="0" algn="ctr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83" indent="0" algn="ctr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78" indent="0" algn="ctr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74" indent="0" algn="ctr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70" indent="0" algn="ctr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65" indent="0" algn="ctr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Could we use machine learning to perform rapid ground-in-the loop data analysis?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764299" y="5793217"/>
            <a:ext cx="293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Laboratory analogs of planetary processes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35BD68-6AF3-44CD-B7E8-43684DFFF4E6}"/>
              </a:ext>
            </a:extLst>
          </p:cNvPr>
          <p:cNvSpPr txBox="1"/>
          <p:nvPr/>
        </p:nvSpPr>
        <p:spPr>
          <a:xfrm>
            <a:off x="2049987" y="1228319"/>
            <a:ext cx="10023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848 IRMS spectra of CO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 lab-generated ‘seawaters’ with known salt composition and amount initial CO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33D37F-299C-49F0-8BC7-0BDD6DF864B4}"/>
              </a:ext>
            </a:extLst>
          </p:cNvPr>
          <p:cNvGrpSpPr/>
          <p:nvPr/>
        </p:nvGrpSpPr>
        <p:grpSpPr>
          <a:xfrm>
            <a:off x="334314" y="988976"/>
            <a:ext cx="1569188" cy="5273107"/>
            <a:chOff x="2135145" y="1235772"/>
            <a:chExt cx="1569188" cy="5273107"/>
          </a:xfrm>
        </p:grpSpPr>
        <p:sp>
          <p:nvSpPr>
            <p:cNvPr id="9" name="Flowchart: Delay 8">
              <a:extLst>
                <a:ext uri="{FF2B5EF4-FFF2-40B4-BE49-F238E27FC236}">
                  <a16:creationId xmlns:a16="http://schemas.microsoft.com/office/drawing/2014/main" id="{C81F9F91-7596-41A2-940D-0A6CD088CDE6}"/>
                </a:ext>
              </a:extLst>
            </p:cNvPr>
            <p:cNvSpPr/>
            <p:nvPr/>
          </p:nvSpPr>
          <p:spPr>
            <a:xfrm rot="5400000">
              <a:off x="982711" y="4162733"/>
              <a:ext cx="3772887" cy="919405"/>
            </a:xfrm>
            <a:prstGeom prst="flowChartDelay">
              <a:avLst/>
            </a:prstGeom>
            <a:solidFill>
              <a:srgbClr val="33CCFF">
                <a:alpha val="54902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6A840C-909E-44FD-A3D3-CE40ADB6E23A}"/>
                </a:ext>
              </a:extLst>
            </p:cNvPr>
            <p:cNvSpPr/>
            <p:nvPr/>
          </p:nvSpPr>
          <p:spPr>
            <a:xfrm>
              <a:off x="2409452" y="1581293"/>
              <a:ext cx="914207" cy="1130419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4FA836-ABE1-4306-A243-258C4B4DF011}"/>
                </a:ext>
              </a:extLst>
            </p:cNvPr>
            <p:cNvSpPr txBox="1"/>
            <p:nvPr/>
          </p:nvSpPr>
          <p:spPr>
            <a:xfrm>
              <a:off x="2543119" y="3942133"/>
              <a:ext cx="78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1EC83B-FF44-468E-A202-4268EDDCFE94}"/>
                </a:ext>
              </a:extLst>
            </p:cNvPr>
            <p:cNvSpPr txBox="1"/>
            <p:nvPr/>
          </p:nvSpPr>
          <p:spPr>
            <a:xfrm>
              <a:off x="2557019" y="5259204"/>
              <a:ext cx="939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2-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38B222-C89B-4D48-A19B-269CC30417C5}"/>
                </a:ext>
              </a:extLst>
            </p:cNvPr>
            <p:cNvSpPr txBox="1"/>
            <p:nvPr/>
          </p:nvSpPr>
          <p:spPr>
            <a:xfrm>
              <a:off x="2646460" y="4831683"/>
              <a:ext cx="1057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HCO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11F992-A0E6-40F1-8B6E-CC041C38E4DC}"/>
                </a:ext>
              </a:extLst>
            </p:cNvPr>
            <p:cNvSpPr txBox="1"/>
            <p:nvPr/>
          </p:nvSpPr>
          <p:spPr>
            <a:xfrm>
              <a:off x="2617101" y="5721978"/>
              <a:ext cx="939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Mg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6338F8-E1F6-45DE-BDCC-D78DFA6A01B3}"/>
                </a:ext>
              </a:extLst>
            </p:cNvPr>
            <p:cNvSpPr txBox="1"/>
            <p:nvPr/>
          </p:nvSpPr>
          <p:spPr>
            <a:xfrm>
              <a:off x="2467353" y="4466688"/>
              <a:ext cx="757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83FD4B-2E32-4B06-8371-A808A7638F13}"/>
                </a:ext>
              </a:extLst>
            </p:cNvPr>
            <p:cNvSpPr txBox="1"/>
            <p:nvPr/>
          </p:nvSpPr>
          <p:spPr>
            <a:xfrm>
              <a:off x="2917957" y="4304197"/>
              <a:ext cx="592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AF60B4-FFF9-47AB-8F05-29E6081BA8D7}"/>
                </a:ext>
              </a:extLst>
            </p:cNvPr>
            <p:cNvSpPr txBox="1"/>
            <p:nvPr/>
          </p:nvSpPr>
          <p:spPr>
            <a:xfrm>
              <a:off x="2611335" y="1897106"/>
              <a:ext cx="780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B2B3EEB-5CE0-455F-8404-7D28ABAA28B6}"/>
                </a:ext>
              </a:extLst>
            </p:cNvPr>
            <p:cNvGrpSpPr/>
            <p:nvPr/>
          </p:nvGrpSpPr>
          <p:grpSpPr>
            <a:xfrm>
              <a:off x="2135145" y="1235772"/>
              <a:ext cx="1441366" cy="359416"/>
              <a:chOff x="12369128" y="12100846"/>
              <a:chExt cx="3334986" cy="134621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A828C5-E100-4B05-9306-C1F353CBAF94}"/>
                  </a:ext>
                </a:extLst>
              </p:cNvPr>
              <p:cNvSpPr/>
              <p:nvPr/>
            </p:nvSpPr>
            <p:spPr>
              <a:xfrm>
                <a:off x="12369128" y="12100846"/>
                <a:ext cx="3334986" cy="134621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D9E4B63-A8A2-4016-9264-AE495443F358}"/>
                  </a:ext>
                </a:extLst>
              </p:cNvPr>
              <p:cNvGrpSpPr/>
              <p:nvPr/>
            </p:nvGrpSpPr>
            <p:grpSpPr>
              <a:xfrm>
                <a:off x="12604525" y="12137221"/>
                <a:ext cx="2913963" cy="1276848"/>
                <a:chOff x="12568688" y="12137341"/>
                <a:chExt cx="2913963" cy="1276848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389666B-64EA-4C61-BA36-161E79B20DB7}"/>
                    </a:ext>
                  </a:extLst>
                </p:cNvPr>
                <p:cNvCxnSpPr/>
                <p:nvPr/>
              </p:nvCxnSpPr>
              <p:spPr>
                <a:xfrm>
                  <a:off x="12568688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40AF60E-A726-4687-811F-7A9EB71D7290}"/>
                    </a:ext>
                  </a:extLst>
                </p:cNvPr>
                <p:cNvCxnSpPr/>
                <p:nvPr/>
              </p:nvCxnSpPr>
              <p:spPr>
                <a:xfrm>
                  <a:off x="15465399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05B6DAF-A34F-4607-8604-D8FE874A59BF}"/>
                    </a:ext>
                  </a:extLst>
                </p:cNvPr>
                <p:cNvCxnSpPr/>
                <p:nvPr/>
              </p:nvCxnSpPr>
              <p:spPr>
                <a:xfrm>
                  <a:off x="15224011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54AED09-1CBE-4DE5-8202-E961C2D0F0E7}"/>
                    </a:ext>
                  </a:extLst>
                </p:cNvPr>
                <p:cNvCxnSpPr/>
                <p:nvPr/>
              </p:nvCxnSpPr>
              <p:spPr>
                <a:xfrm>
                  <a:off x="14982618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6C2C8715-027C-4203-A7B6-27795FE55C37}"/>
                    </a:ext>
                  </a:extLst>
                </p:cNvPr>
                <p:cNvCxnSpPr/>
                <p:nvPr/>
              </p:nvCxnSpPr>
              <p:spPr>
                <a:xfrm>
                  <a:off x="14741225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16F9EEB-596D-40EC-8582-AE815DD7F9A7}"/>
                    </a:ext>
                  </a:extLst>
                </p:cNvPr>
                <p:cNvCxnSpPr/>
                <p:nvPr/>
              </p:nvCxnSpPr>
              <p:spPr>
                <a:xfrm>
                  <a:off x="14499832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7E5886A-6AF5-4186-85E4-C52194107B3D}"/>
                    </a:ext>
                  </a:extLst>
                </p:cNvPr>
                <p:cNvCxnSpPr/>
                <p:nvPr/>
              </p:nvCxnSpPr>
              <p:spPr>
                <a:xfrm>
                  <a:off x="14258439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E895056-EAB8-4536-8AF0-17B22BCA6F26}"/>
                    </a:ext>
                  </a:extLst>
                </p:cNvPr>
                <p:cNvCxnSpPr/>
                <p:nvPr/>
              </p:nvCxnSpPr>
              <p:spPr>
                <a:xfrm>
                  <a:off x="14017046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FD404E7-0FE8-42BF-A5C4-573D077AEEE7}"/>
                    </a:ext>
                  </a:extLst>
                </p:cNvPr>
                <p:cNvCxnSpPr/>
                <p:nvPr/>
              </p:nvCxnSpPr>
              <p:spPr>
                <a:xfrm>
                  <a:off x="13775653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77F98E1-2B50-43D3-9325-673E4897A7B8}"/>
                    </a:ext>
                  </a:extLst>
                </p:cNvPr>
                <p:cNvCxnSpPr/>
                <p:nvPr/>
              </p:nvCxnSpPr>
              <p:spPr>
                <a:xfrm>
                  <a:off x="13534260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E4717EF-9F4D-4812-87B5-099FD9D6ECD1}"/>
                    </a:ext>
                  </a:extLst>
                </p:cNvPr>
                <p:cNvCxnSpPr/>
                <p:nvPr/>
              </p:nvCxnSpPr>
              <p:spPr>
                <a:xfrm>
                  <a:off x="13292867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A0D105CE-417D-40E3-A406-FA0078ABB8D2}"/>
                    </a:ext>
                  </a:extLst>
                </p:cNvPr>
                <p:cNvCxnSpPr/>
                <p:nvPr/>
              </p:nvCxnSpPr>
              <p:spPr>
                <a:xfrm>
                  <a:off x="13051474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2CC9611-EA70-4A65-BB8F-09F5E8830FDF}"/>
                    </a:ext>
                  </a:extLst>
                </p:cNvPr>
                <p:cNvCxnSpPr/>
                <p:nvPr/>
              </p:nvCxnSpPr>
              <p:spPr>
                <a:xfrm>
                  <a:off x="12810081" y="12137341"/>
                  <a:ext cx="17252" cy="127684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D3FAFA89-7392-463E-82A0-9CE870A0FB76}"/>
              </a:ext>
            </a:extLst>
          </p:cNvPr>
          <p:cNvSpPr/>
          <p:nvPr/>
        </p:nvSpPr>
        <p:spPr>
          <a:xfrm>
            <a:off x="666522" y="1536379"/>
            <a:ext cx="820276" cy="65842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314" y="58261"/>
            <a:ext cx="12048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we know the composition of the seawater from CO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 alone?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0" name="Picture 8" descr="Image result for NASA goddard logo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6362207"/>
            <a:ext cx="1542752" cy="4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ontent Placeholder 6">
            <a:extLst>
              <a:ext uri="{FF2B5EF4-FFF2-40B4-BE49-F238E27FC236}">
                <a16:creationId xmlns:a16="http://schemas.microsoft.com/office/drawing/2014/main" id="{32D31330-EF57-4CD8-8032-47EA6A95B26F}"/>
              </a:ext>
            </a:extLst>
          </p:cNvPr>
          <p:cNvSpPr txBox="1">
            <a:spLocks/>
          </p:cNvSpPr>
          <p:nvPr/>
        </p:nvSpPr>
        <p:spPr>
          <a:xfrm>
            <a:off x="1973432" y="2392646"/>
            <a:ext cx="9346175" cy="1824334"/>
          </a:xfrm>
          <a:prstGeom prst="rect">
            <a:avLst/>
          </a:prstGeom>
        </p:spPr>
        <p:txBody>
          <a:bodyPr>
            <a:normAutofit/>
          </a:bodyPr>
          <a:lstStyle>
            <a:lvl1pPr marL="342897" indent="-342897" algn="l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3" indent="-285747" algn="l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Can we know the composition of the seawater from CO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alone?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AC32B4-6C3E-432C-B553-F1A52E439726}"/>
              </a:ext>
            </a:extLst>
          </p:cNvPr>
          <p:cNvSpPr txBox="1"/>
          <p:nvPr/>
        </p:nvSpPr>
        <p:spPr>
          <a:xfrm>
            <a:off x="1978630" y="3242359"/>
            <a:ext cx="105571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Machine learning analysis: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varying </a:t>
            </a:r>
            <a:r>
              <a:rPr lang="en-US" sz="2400" dirty="0">
                <a:solidFill>
                  <a:schemeClr val="bg1"/>
                </a:solidFill>
              </a:rPr>
              <a:t>levels of ‘supervision’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UMAP (Uniform Manifold Approximation and Projection) visualization </a:t>
            </a:r>
          </a:p>
        </p:txBody>
      </p:sp>
      <p:sp>
        <p:nvSpPr>
          <p:cNvPr id="43" name="Oval 42"/>
          <p:cNvSpPr/>
          <p:nvPr/>
        </p:nvSpPr>
        <p:spPr>
          <a:xfrm>
            <a:off x="8490586" y="5475444"/>
            <a:ext cx="518746" cy="51874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085616" y="6108456"/>
            <a:ext cx="14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UMAP ‘point’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5" name="Table 19">
            <a:extLst>
              <a:ext uri="{FF2B5EF4-FFF2-40B4-BE49-F238E27FC236}">
                <a16:creationId xmlns:a16="http://schemas.microsoft.com/office/drawing/2014/main" id="{2CB6FCD0-A26D-4BEC-84EB-DBCB18F29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78790"/>
              </p:ext>
            </p:extLst>
          </p:nvPr>
        </p:nvGraphicFramePr>
        <p:xfrm>
          <a:off x="1735675" y="4984496"/>
          <a:ext cx="6480229" cy="949960"/>
        </p:xfrm>
        <a:graphic>
          <a:graphicData uri="http://schemas.openxmlformats.org/drawingml/2006/table">
            <a:tbl>
              <a:tblPr firstRow="1" bandRow="1"/>
              <a:tblGrid>
                <a:gridCol w="1273040">
                  <a:extLst>
                    <a:ext uri="{9D8B030D-6E8A-4147-A177-3AD203B41FA5}">
                      <a16:colId xmlns:a16="http://schemas.microsoft.com/office/drawing/2014/main" val="2683376033"/>
                    </a:ext>
                  </a:extLst>
                </a:gridCol>
                <a:gridCol w="889593">
                  <a:extLst>
                    <a:ext uri="{9D8B030D-6E8A-4147-A177-3AD203B41FA5}">
                      <a16:colId xmlns:a16="http://schemas.microsoft.com/office/drawing/2014/main" val="4092076008"/>
                    </a:ext>
                  </a:extLst>
                </a:gridCol>
                <a:gridCol w="1073648">
                  <a:extLst>
                    <a:ext uri="{9D8B030D-6E8A-4147-A177-3AD203B41FA5}">
                      <a16:colId xmlns:a16="http://schemas.microsoft.com/office/drawing/2014/main" val="4232024535"/>
                    </a:ext>
                  </a:extLst>
                </a:gridCol>
                <a:gridCol w="1046754">
                  <a:extLst>
                    <a:ext uri="{9D8B030D-6E8A-4147-A177-3AD203B41FA5}">
                      <a16:colId xmlns:a16="http://schemas.microsoft.com/office/drawing/2014/main" val="170385783"/>
                    </a:ext>
                  </a:extLst>
                </a:gridCol>
                <a:gridCol w="948982">
                  <a:extLst>
                    <a:ext uri="{9D8B030D-6E8A-4147-A177-3AD203B41FA5}">
                      <a16:colId xmlns:a16="http://schemas.microsoft.com/office/drawing/2014/main" val="3001174972"/>
                    </a:ext>
                  </a:extLst>
                </a:gridCol>
                <a:gridCol w="615557">
                  <a:extLst>
                    <a:ext uri="{9D8B030D-6E8A-4147-A177-3AD203B41FA5}">
                      <a16:colId xmlns:a16="http://schemas.microsoft.com/office/drawing/2014/main" val="3127792916"/>
                    </a:ext>
                  </a:extLst>
                </a:gridCol>
                <a:gridCol w="632655">
                  <a:extLst>
                    <a:ext uri="{9D8B030D-6E8A-4147-A177-3AD203B41FA5}">
                      <a16:colId xmlns:a16="http://schemas.microsoft.com/office/drawing/2014/main" val="42117525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Seawater Composition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Amount CO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Retention time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Peak area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Intensity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074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96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91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87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83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78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74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70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65" algn="l" defTabSz="914391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499054"/>
                  </a:ext>
                </a:extLst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9933048" y="6430491"/>
            <a:ext cx="518746" cy="7365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933048" y="6184235"/>
            <a:ext cx="518746" cy="7365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933048" y="5937980"/>
            <a:ext cx="518746" cy="7365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933048" y="5691725"/>
            <a:ext cx="518746" cy="7365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933048" y="5445470"/>
            <a:ext cx="518746" cy="7365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933048" y="5199215"/>
            <a:ext cx="518746" cy="7365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451794" y="6262341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Composition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9275885" y="5734817"/>
            <a:ext cx="545123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421077" y="5768708"/>
            <a:ext cx="142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Retention time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51794" y="6015525"/>
            <a:ext cx="691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% CO</a:t>
            </a:r>
            <a:r>
              <a:rPr lang="en-US" sz="1600" baseline="-25000" dirty="0" smtClean="0">
                <a:solidFill>
                  <a:schemeClr val="bg1"/>
                </a:solidFill>
              </a:rPr>
              <a:t>2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421077" y="5275074"/>
            <a:ext cx="901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intensity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21077" y="5521891"/>
            <a:ext cx="99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Peak area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421077" y="5028257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</a:rPr>
              <a:t>δ</a:t>
            </a:r>
            <a:r>
              <a:rPr lang="en-US" sz="1600" baseline="30000" dirty="0" smtClean="0">
                <a:solidFill>
                  <a:schemeClr val="bg1"/>
                </a:solidFill>
              </a:rPr>
              <a:t>13</a:t>
            </a:r>
            <a:r>
              <a:rPr lang="en-US" sz="1600" dirty="0" smtClean="0">
                <a:solidFill>
                  <a:schemeClr val="bg1"/>
                </a:solidFill>
              </a:rPr>
              <a:t>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421077" y="4781440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</a:rPr>
              <a:t>δ</a:t>
            </a:r>
            <a:r>
              <a:rPr lang="en-US" sz="1600" baseline="30000" dirty="0" smtClean="0">
                <a:solidFill>
                  <a:schemeClr val="bg1"/>
                </a:solidFill>
              </a:rPr>
              <a:t>18</a:t>
            </a:r>
            <a:r>
              <a:rPr lang="en-US" sz="1600" dirty="0" smtClean="0">
                <a:solidFill>
                  <a:schemeClr val="bg1"/>
                </a:solidFill>
              </a:rPr>
              <a:t>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933048" y="4952960"/>
            <a:ext cx="518746" cy="7365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/>
      <p:bldP spid="43" grpId="0" animBg="1"/>
      <p:bldP spid="44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1C45F9E-9F9E-5946-AB13-816DC27009AB}"/>
              </a:ext>
            </a:extLst>
          </p:cNvPr>
          <p:cNvGrpSpPr/>
          <p:nvPr/>
        </p:nvGrpSpPr>
        <p:grpSpPr>
          <a:xfrm>
            <a:off x="5442761" y="1947333"/>
            <a:ext cx="6647641" cy="4859867"/>
            <a:chOff x="-39756" y="209528"/>
            <a:chExt cx="9142746" cy="618366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EC653B3-259A-054F-BADE-8D5336DF0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55" r="10322" b="6777"/>
            <a:stretch/>
          </p:blipFill>
          <p:spPr>
            <a:xfrm>
              <a:off x="-39756" y="209528"/>
              <a:ext cx="9142746" cy="618366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1DACF5-6B88-E04A-8BCB-A6B1A8AF9EF8}"/>
                </a:ext>
              </a:extLst>
            </p:cNvPr>
            <p:cNvSpPr txBox="1"/>
            <p:nvPr/>
          </p:nvSpPr>
          <p:spPr>
            <a:xfrm>
              <a:off x="8264409" y="3476088"/>
              <a:ext cx="28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FBEC03-84ED-304C-A37C-EDC01CDE73C1}"/>
                </a:ext>
              </a:extLst>
            </p:cNvPr>
            <p:cNvSpPr txBox="1"/>
            <p:nvPr/>
          </p:nvSpPr>
          <p:spPr>
            <a:xfrm>
              <a:off x="7940598" y="5042281"/>
              <a:ext cx="28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Preliminary algorithm development suggests: 1) CO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mass spectra have inherent features that are characteristic of the seawater the gas interacted </a:t>
            </a:r>
            <a:r>
              <a:rPr lang="en-US" sz="3200" dirty="0" smtClean="0">
                <a:solidFill>
                  <a:schemeClr val="bg1"/>
                </a:solidFill>
              </a:rPr>
              <a:t>with, and that 2) we </a:t>
            </a:r>
            <a:r>
              <a:rPr lang="en-US" sz="3200" dirty="0">
                <a:solidFill>
                  <a:schemeClr val="bg1"/>
                </a:solidFill>
              </a:rPr>
              <a:t>could identify known and ‘new’ spectra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474866C-1FC9-4D1C-8D87-3FC7A88CE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/>
          <a:stretch/>
        </p:blipFill>
        <p:spPr bwMode="auto">
          <a:xfrm>
            <a:off x="95844" y="1955185"/>
            <a:ext cx="5064421" cy="48546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2FCF46-CA41-411F-9796-A781F207567C}"/>
              </a:ext>
            </a:extLst>
          </p:cNvPr>
          <p:cNvSpPr/>
          <p:nvPr/>
        </p:nvSpPr>
        <p:spPr>
          <a:xfrm>
            <a:off x="109688" y="2232129"/>
            <a:ext cx="2582401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Unsupervised: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Pretty Good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 fully connected neural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autoencoder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Clustering ≈ amount of CO</a:t>
            </a:r>
            <a:r>
              <a: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gas interacting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183" y="5638891"/>
            <a:ext cx="952335" cy="107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1DACF5-6B88-E04A-8BCB-A6B1A8AF9EF8}"/>
              </a:ext>
            </a:extLst>
          </p:cNvPr>
          <p:cNvSpPr txBox="1"/>
          <p:nvPr/>
        </p:nvSpPr>
        <p:spPr>
          <a:xfrm>
            <a:off x="11256851" y="4141466"/>
            <a:ext cx="209008" cy="28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FBEC03-84ED-304C-A37C-EDC01CDE73C1}"/>
              </a:ext>
            </a:extLst>
          </p:cNvPr>
          <p:cNvSpPr txBox="1"/>
          <p:nvPr/>
        </p:nvSpPr>
        <p:spPr>
          <a:xfrm>
            <a:off x="11022046" y="5368719"/>
            <a:ext cx="209008" cy="28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F8A623-1822-440E-A58C-911751E890C0}"/>
              </a:ext>
            </a:extLst>
          </p:cNvPr>
          <p:cNvSpPr/>
          <p:nvPr/>
        </p:nvSpPr>
        <p:spPr>
          <a:xfrm>
            <a:off x="10837290" y="2023138"/>
            <a:ext cx="1190362" cy="478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32CA17-E2B0-4301-8A4E-E6D474F740C0}"/>
              </a:ext>
            </a:extLst>
          </p:cNvPr>
          <p:cNvSpPr/>
          <p:nvPr/>
        </p:nvSpPr>
        <p:spPr>
          <a:xfrm>
            <a:off x="8977253" y="4641990"/>
            <a:ext cx="3179675" cy="195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Somewhat supervised: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Temporal Convolutional Network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Autoencoder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Clustering = chemical composition of ‘seawater’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amount of CO</a:t>
            </a:r>
            <a:r>
              <a: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gas interacting</a:t>
            </a:r>
          </a:p>
        </p:txBody>
      </p:sp>
      <p:sp>
        <p:nvSpPr>
          <p:cNvPr id="25" name="Oval 24"/>
          <p:cNvSpPr/>
          <p:nvPr/>
        </p:nvSpPr>
        <p:spPr>
          <a:xfrm>
            <a:off x="8034721" y="3386491"/>
            <a:ext cx="264297" cy="27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25478" y="3219855"/>
            <a:ext cx="264297" cy="27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24097" y="2996530"/>
            <a:ext cx="264297" cy="27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070536" y="2853196"/>
            <a:ext cx="243081" cy="256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196054" y="3704019"/>
            <a:ext cx="264297" cy="27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845105" y="4453072"/>
            <a:ext cx="264297" cy="27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14567" y="1989016"/>
            <a:ext cx="5589057" cy="384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NASA Testimonial — Praecis Inc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4"/>
          <a:stretch/>
        </p:blipFill>
        <p:spPr bwMode="auto">
          <a:xfrm>
            <a:off x="95844" y="6298472"/>
            <a:ext cx="1726113" cy="4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239</Words>
  <Application>Microsoft Office PowerPoint</Application>
  <PresentationFormat>Widescreen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1_Office Theme</vt:lpstr>
      <vt:lpstr>Predicting the Seawater Chemistry of an Ocean World Using Machine Learning on Isotopic Measurements of Volatile CO2</vt:lpstr>
      <vt:lpstr>PowerPoint Presentation</vt:lpstr>
      <vt:lpstr>Preliminary algorithm development suggests: 1) CO2 mass spectra have inherent features that are characteristic of the seawater the gas interacted with, and that 2) we could identify known and ‘new’ spectra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the Seawater Chemistry of an Ocean World Using Machine Learning on Isotopic Measurements of Volatile CO2</dc:title>
  <dc:creator>Theiling, Bethany P. (GSFC-6990)</dc:creator>
  <cp:lastModifiedBy>Theiling, Bethany P. (GSFC-6990)</cp:lastModifiedBy>
  <cp:revision>9</cp:revision>
  <dcterms:created xsi:type="dcterms:W3CDTF">2021-02-26T21:10:21Z</dcterms:created>
  <dcterms:modified xsi:type="dcterms:W3CDTF">2021-02-28T21:48:49Z</dcterms:modified>
</cp:coreProperties>
</file>