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3"/>
  </p:notesMasterIdLst>
  <p:sldIdLst>
    <p:sldId id="4761" r:id="rId2"/>
    <p:sldId id="4764" r:id="rId3"/>
    <p:sldId id="4082" r:id="rId4"/>
    <p:sldId id="4083" r:id="rId5"/>
    <p:sldId id="4760" r:id="rId6"/>
    <p:sldId id="4191" r:id="rId7"/>
    <p:sldId id="4102" r:id="rId8"/>
    <p:sldId id="4092" r:id="rId9"/>
    <p:sldId id="4762" r:id="rId10"/>
    <p:sldId id="4763" r:id="rId11"/>
    <p:sldId id="324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DB5E"/>
    <a:srgbClr val="F7E1A2"/>
    <a:srgbClr val="FCFFE3"/>
    <a:srgbClr val="EEEED1"/>
    <a:srgbClr val="D9D8BE"/>
    <a:srgbClr val="C58C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09"/>
    <p:restoredTop sz="92789"/>
  </p:normalViewPr>
  <p:slideViewPr>
    <p:cSldViewPr snapToGrid="0" snapToObjects="1">
      <p:cViewPr varScale="1">
        <p:scale>
          <a:sx n="62" d="100"/>
          <a:sy n="62" d="100"/>
        </p:scale>
        <p:origin x="684" y="40"/>
      </p:cViewPr>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D8B548-C785-FA4F-88C1-41C9BF9DD335}" type="datetimeFigureOut">
              <a:rPr lang="en-US" smtClean="0"/>
              <a:t>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5028F-6C2B-1F46-9570-F1AC6099187A}" type="slidenum">
              <a:rPr lang="en-US" smtClean="0"/>
              <a:t>‹#›</a:t>
            </a:fld>
            <a:endParaRPr lang="en-US"/>
          </a:p>
        </p:txBody>
      </p:sp>
    </p:spTree>
    <p:extLst>
      <p:ext uri="{BB962C8B-B14F-4D97-AF65-F5344CB8AC3E}">
        <p14:creationId xmlns:p14="http://schemas.microsoft.com/office/powerpoint/2010/main" val="1263415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a:extLst>
              <a:ext uri="{FF2B5EF4-FFF2-40B4-BE49-F238E27FC236}">
                <a16:creationId xmlns:a16="http://schemas.microsoft.com/office/drawing/2014/main" id="{BF05170A-523B-CE4E-B8C8-1E19B0983518}"/>
              </a:ext>
            </a:extLst>
          </p:cNvPr>
          <p:cNvSpPr>
            <a:spLocks noGrp="1" noRot="1" noChangeAspect="1" noTextEdit="1"/>
          </p:cNvSpPr>
          <p:nvPr>
            <p:ph type="sldImg"/>
          </p:nvPr>
        </p:nvSpPr>
        <p:spPr bwMode="auto">
          <a:xfrm>
            <a:off x="2540000" y="854075"/>
            <a:ext cx="4098925" cy="23050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a:extLst>
              <a:ext uri="{FF2B5EF4-FFF2-40B4-BE49-F238E27FC236}">
                <a16:creationId xmlns:a16="http://schemas.microsoft.com/office/drawing/2014/main" id="{F8D15DC6-00A1-B940-A119-7262F4E9B8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a:extLst>
              <a:ext uri="{FF2B5EF4-FFF2-40B4-BE49-F238E27FC236}">
                <a16:creationId xmlns:a16="http://schemas.microsoft.com/office/drawing/2014/main" id="{349F647E-EB55-214A-8CA1-61D9F97C525F}"/>
              </a:ext>
            </a:extLst>
          </p:cNvPr>
          <p:cNvSpPr>
            <a:spLocks noGrp="1"/>
          </p:cNvSpPr>
          <p:nvPr>
            <p:ph type="sldNum" sz="quarter" idx="5"/>
          </p:nvPr>
        </p:nvSpPr>
        <p:spPr/>
        <p:txBody>
          <a:bodyPr/>
          <a:lstStyle/>
          <a:p>
            <a:pPr>
              <a:defRPr/>
            </a:pPr>
            <a:fld id="{2490FC4A-9C62-1F4B-8B77-F05891492AD6}" type="slidenum">
              <a:rPr lang="en-US" smtClean="0"/>
              <a:pPr>
                <a:defRPr/>
              </a:pPr>
              <a:t>1</a:t>
            </a:fld>
            <a:endParaRPr lang="en-US"/>
          </a:p>
        </p:txBody>
      </p:sp>
    </p:spTree>
    <p:extLst>
      <p:ext uri="{BB962C8B-B14F-4D97-AF65-F5344CB8AC3E}">
        <p14:creationId xmlns:p14="http://schemas.microsoft.com/office/powerpoint/2010/main" val="2396941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FAA engagement:  TO BE VERIFIED BY LORI</a:t>
            </a:r>
          </a:p>
          <a:p>
            <a:r>
              <a:rPr lang="en-US" sz="1200" b="0" i="0" u="none" strike="noStrike" kern="1200" dirty="0">
                <a:solidFill>
                  <a:schemeClr val="tx1"/>
                </a:solidFill>
                <a:effectLst/>
                <a:latin typeface="+mn-lt"/>
                <a:ea typeface="+mn-ea"/>
                <a:cs typeface="+mn-cs"/>
              </a:rPr>
              <a:t>FAA Office of Environment &amp; Energy:</a:t>
            </a:r>
          </a:p>
          <a:p>
            <a:r>
              <a:rPr lang="en-US" sz="1200" b="0" i="0" u="none" strike="noStrike" kern="1200" dirty="0">
                <a:solidFill>
                  <a:schemeClr val="tx1"/>
                </a:solidFill>
                <a:effectLst/>
                <a:latin typeface="+mn-lt"/>
                <a:ea typeface="+mn-ea"/>
                <a:cs typeface="+mn-cs"/>
              </a:rPr>
              <a:t>Coordination with ASCENT COE on Over the Top Boom (with PSU), High Altitude Emissions (Projects 47 and 48)</a:t>
            </a:r>
          </a:p>
          <a:p>
            <a:r>
              <a:rPr lang="en-US" sz="1200" b="0" i="0" u="none" strike="noStrike" kern="1200" dirty="0">
                <a:solidFill>
                  <a:schemeClr val="tx1"/>
                </a:solidFill>
                <a:effectLst/>
                <a:latin typeface="+mn-lt"/>
                <a:ea typeface="+mn-ea"/>
                <a:cs typeface="+mn-cs"/>
              </a:rPr>
              <a:t>Guidance/input on community response planning</a:t>
            </a:r>
          </a:p>
          <a:p>
            <a:r>
              <a:rPr lang="en-US" sz="1200" b="0" i="0" u="none" strike="noStrike" kern="1200" dirty="0">
                <a:solidFill>
                  <a:schemeClr val="tx1"/>
                </a:solidFill>
                <a:effectLst/>
                <a:latin typeface="+mn-lt"/>
                <a:ea typeface="+mn-ea"/>
                <a:cs typeface="+mn-cs"/>
              </a:rPr>
              <a:t>Support for and engagement with ICAO; specifically STCA modeling and LTO noise predictions</a:t>
            </a:r>
          </a:p>
          <a:p>
            <a:r>
              <a:rPr lang="en-US" sz="1200" b="0" i="0" u="none" strike="noStrike" kern="1200" dirty="0">
                <a:solidFill>
                  <a:schemeClr val="tx1"/>
                </a:solidFill>
                <a:effectLst/>
                <a:latin typeface="+mn-lt"/>
                <a:ea typeface="+mn-ea"/>
                <a:cs typeface="+mn-cs"/>
              </a:rPr>
              <a:t>Support for the Notice of Proposed Rulemaking for supersonic aircraft</a:t>
            </a:r>
          </a:p>
          <a:p>
            <a:endParaRPr lang="en-US" dirty="0"/>
          </a:p>
        </p:txBody>
      </p:sp>
      <p:sp>
        <p:nvSpPr>
          <p:cNvPr id="4" name="Slide Number Placeholder 3"/>
          <p:cNvSpPr>
            <a:spLocks noGrp="1"/>
          </p:cNvSpPr>
          <p:nvPr>
            <p:ph type="sldNum" sz="quarter" idx="5"/>
          </p:nvPr>
        </p:nvSpPr>
        <p:spPr/>
        <p:txBody>
          <a:bodyPr/>
          <a:lstStyle/>
          <a:p>
            <a:fld id="{A335028F-6C2B-1F46-9570-F1AC6099187A}" type="slidenum">
              <a:rPr lang="en-US" smtClean="0"/>
              <a:t>5</a:t>
            </a:fld>
            <a:endParaRPr lang="en-US"/>
          </a:p>
        </p:txBody>
      </p:sp>
    </p:spTree>
    <p:extLst>
      <p:ext uri="{BB962C8B-B14F-4D97-AF65-F5344CB8AC3E}">
        <p14:creationId xmlns:p14="http://schemas.microsoft.com/office/powerpoint/2010/main" val="40059669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050" dirty="0"/>
              <a:t>Although there have been budget cuts to our airport noise work, we are still committed to kicking off a new technical challenge. We have descoped it to be focused on reducing the uncertainty in LTO predictions. As shown the uncertainty in the predictions for LTO noise are currently much larger than that for subsonic vehicles.</a:t>
            </a:r>
          </a:p>
          <a:p>
            <a:endParaRPr lang="en-US" sz="1050" dirty="0"/>
          </a:p>
          <a:p>
            <a:r>
              <a:rPr lang="en-US" sz="1050" dirty="0"/>
              <a:t>We had a contract with GE to design and test a releasable flow-path and fan which we re-negotiated to include just the design aspect. The budget profile shown highlights that we were able to fully fund that renegotiated contract to offset our inability to get the CTPE contract awarded. This allowed us to obligate most of our FY20 funding and that contract should complete in FY21. The TC will be planned with the ability for on ramps for testing if budgets allow.</a:t>
            </a:r>
          </a:p>
          <a:p>
            <a:endParaRPr lang="en-US" sz="1050" dirty="0"/>
          </a:p>
          <a:p>
            <a:r>
              <a:rPr lang="en-US" sz="1050" dirty="0"/>
              <a:t>But we feel even with this reduced scope, this work is so critical that it needs to be raised to the level of a technical challenge. </a:t>
            </a:r>
          </a:p>
          <a:p>
            <a:endParaRPr lang="en-US" sz="1050" dirty="0"/>
          </a:p>
          <a:p>
            <a:r>
              <a:rPr lang="en-US" sz="1050" dirty="0"/>
              <a:t>Develop a releasable flow-path and fan design for a commercial supersonic transport relevant geometry to enable Landing/Take-Off noise predictions and testing.</a:t>
            </a:r>
          </a:p>
          <a:p>
            <a:endParaRPr lang="en-US" dirty="0"/>
          </a:p>
        </p:txBody>
      </p:sp>
    </p:spTree>
    <p:extLst>
      <p:ext uri="{BB962C8B-B14F-4D97-AF65-F5344CB8AC3E}">
        <p14:creationId xmlns:p14="http://schemas.microsoft.com/office/powerpoint/2010/main" val="2449960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4831FD-5957-481A-9FB3-C462A9317358}" type="slidenum">
              <a:rPr lang="en-US" smtClean="0">
                <a:solidFill>
                  <a:prstClr val="black"/>
                </a:solidFill>
              </a:rPr>
              <a:pPr>
                <a:defRPr/>
              </a:pPr>
              <a:t>11</a:t>
            </a:fld>
            <a:endParaRPr lang="en-US">
              <a:solidFill>
                <a:prstClr val="black"/>
              </a:solidFill>
            </a:endParaRPr>
          </a:p>
        </p:txBody>
      </p:sp>
    </p:spTree>
    <p:extLst>
      <p:ext uri="{BB962C8B-B14F-4D97-AF65-F5344CB8AC3E}">
        <p14:creationId xmlns:p14="http://schemas.microsoft.com/office/powerpoint/2010/main" val="1202826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lIns="91128" tIns="45564" rIns="91128" bIns="45564"/>
          <a:lstStyle/>
          <a:p>
            <a:r>
              <a:rPr lang="en-US"/>
              <a:t>Click to edit Master title style</a:t>
            </a:r>
          </a:p>
        </p:txBody>
      </p:sp>
    </p:spTree>
    <p:extLst>
      <p:ext uri="{BB962C8B-B14F-4D97-AF65-F5344CB8AC3E}">
        <p14:creationId xmlns:p14="http://schemas.microsoft.com/office/powerpoint/2010/main" val="1255438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62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B2C1D-0BDB-D648-84AF-CA821EB1A2EC}"/>
              </a:ext>
            </a:extLst>
          </p:cNvPr>
          <p:cNvSpPr>
            <a:spLocks noGrp="1"/>
          </p:cNvSpPr>
          <p:nvPr>
            <p:ph type="title"/>
          </p:nvPr>
        </p:nvSpPr>
        <p:spPr>
          <a:xfrm>
            <a:off x="786346" y="3476073"/>
            <a:ext cx="10515600" cy="1325563"/>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01812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005648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1" y="1219200"/>
            <a:ext cx="11571817" cy="50434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0014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bg>
      <p:bgRef idx="1001">
        <a:schemeClr val="bg1"/>
      </p:bgRef>
    </p:bg>
    <p:spTree>
      <p:nvGrpSpPr>
        <p:cNvPr id="1" name="Shape 94"/>
        <p:cNvGrpSpPr/>
        <p:nvPr/>
      </p:nvGrpSpPr>
      <p:grpSpPr>
        <a:xfrm>
          <a:off x="0" y="0"/>
          <a:ext cx="0" cy="0"/>
          <a:chOff x="0" y="0"/>
          <a:chExt cx="0" cy="0"/>
        </a:xfrm>
      </p:grpSpPr>
      <p:sp>
        <p:nvSpPr>
          <p:cNvPr id="96" name="Google Shape;96;p5"/>
          <p:cNvSpPr txBox="1">
            <a:spLocks noGrp="1"/>
          </p:cNvSpPr>
          <p:nvPr>
            <p:ph type="body" idx="1"/>
          </p:nvPr>
        </p:nvSpPr>
        <p:spPr>
          <a:xfrm>
            <a:off x="2310267" y="3006833"/>
            <a:ext cx="6592400" cy="2213200"/>
          </a:xfrm>
          <a:prstGeom prst="rect">
            <a:avLst/>
          </a:prstGeom>
        </p:spPr>
        <p:txBody>
          <a:bodyPr spcFirstLastPara="1" wrap="square" lIns="91425" tIns="91425" rIns="91425" bIns="91425" anchor="t" anchorCtr="0"/>
          <a:lstStyle>
            <a:lvl1pPr marL="609585" lvl="0" indent="-423323">
              <a:spcBef>
                <a:spcPts val="800"/>
              </a:spcBef>
              <a:spcAft>
                <a:spcPts val="0"/>
              </a:spcAft>
              <a:buSzPts val="1400"/>
              <a:buFont typeface="Muli"/>
              <a:buChar char="◇"/>
              <a:defRPr>
                <a:latin typeface="Muli"/>
                <a:ea typeface="Muli"/>
                <a:cs typeface="Muli"/>
                <a:sym typeface="Muli"/>
              </a:defRPr>
            </a:lvl1pPr>
            <a:lvl2pPr marL="1219170" lvl="1" indent="-423323">
              <a:spcBef>
                <a:spcPts val="0"/>
              </a:spcBef>
              <a:spcAft>
                <a:spcPts val="0"/>
              </a:spcAft>
              <a:buSzPts val="1400"/>
              <a:buFont typeface="Muli"/>
              <a:buChar char="￭"/>
              <a:defRPr>
                <a:latin typeface="Muli"/>
                <a:ea typeface="Muli"/>
                <a:cs typeface="Muli"/>
                <a:sym typeface="Muli"/>
              </a:defRPr>
            </a:lvl2pPr>
            <a:lvl3pPr marL="1828754" lvl="2" indent="-423323">
              <a:spcBef>
                <a:spcPts val="0"/>
              </a:spcBef>
              <a:spcAft>
                <a:spcPts val="0"/>
              </a:spcAft>
              <a:buSzPts val="1400"/>
              <a:buFont typeface="Muli"/>
              <a:buChar char="￮"/>
              <a:defRPr>
                <a:latin typeface="Muli"/>
                <a:ea typeface="Muli"/>
                <a:cs typeface="Muli"/>
                <a:sym typeface="Muli"/>
              </a:defRPr>
            </a:lvl3pPr>
            <a:lvl4pPr marL="2438339" lvl="3" indent="-423323">
              <a:spcBef>
                <a:spcPts val="0"/>
              </a:spcBef>
              <a:spcAft>
                <a:spcPts val="0"/>
              </a:spcAft>
              <a:buSzPts val="1400"/>
              <a:buFont typeface="Muli"/>
              <a:buChar char="●"/>
              <a:defRPr>
                <a:latin typeface="Muli"/>
                <a:ea typeface="Muli"/>
                <a:cs typeface="Muli"/>
                <a:sym typeface="Muli"/>
              </a:defRPr>
            </a:lvl4pPr>
            <a:lvl5pPr marL="3047924" lvl="4" indent="-423323">
              <a:spcBef>
                <a:spcPts val="0"/>
              </a:spcBef>
              <a:spcAft>
                <a:spcPts val="0"/>
              </a:spcAft>
              <a:buSzPts val="1400"/>
              <a:buFont typeface="Muli"/>
              <a:buChar char="○"/>
              <a:defRPr>
                <a:latin typeface="Muli"/>
                <a:ea typeface="Muli"/>
                <a:cs typeface="Muli"/>
                <a:sym typeface="Muli"/>
              </a:defRPr>
            </a:lvl5pPr>
            <a:lvl6pPr marL="3657509" lvl="5" indent="-423323">
              <a:spcBef>
                <a:spcPts val="0"/>
              </a:spcBef>
              <a:spcAft>
                <a:spcPts val="0"/>
              </a:spcAft>
              <a:buSzPts val="1400"/>
              <a:buFont typeface="Muli"/>
              <a:buChar char="■"/>
              <a:defRPr>
                <a:latin typeface="Muli"/>
                <a:ea typeface="Muli"/>
                <a:cs typeface="Muli"/>
                <a:sym typeface="Muli"/>
              </a:defRPr>
            </a:lvl6pPr>
            <a:lvl7pPr marL="4267093" lvl="6" indent="-423323">
              <a:spcBef>
                <a:spcPts val="0"/>
              </a:spcBef>
              <a:spcAft>
                <a:spcPts val="0"/>
              </a:spcAft>
              <a:buSzPts val="1400"/>
              <a:buFont typeface="Muli"/>
              <a:buChar char="●"/>
              <a:defRPr>
                <a:latin typeface="Muli"/>
                <a:ea typeface="Muli"/>
                <a:cs typeface="Muli"/>
                <a:sym typeface="Muli"/>
              </a:defRPr>
            </a:lvl7pPr>
            <a:lvl8pPr marL="4876678" lvl="7" indent="-423323">
              <a:spcBef>
                <a:spcPts val="0"/>
              </a:spcBef>
              <a:spcAft>
                <a:spcPts val="0"/>
              </a:spcAft>
              <a:buSzPts val="1400"/>
              <a:buFont typeface="Muli"/>
              <a:buChar char="○"/>
              <a:defRPr>
                <a:latin typeface="Muli"/>
                <a:ea typeface="Muli"/>
                <a:cs typeface="Muli"/>
                <a:sym typeface="Muli"/>
              </a:defRPr>
            </a:lvl8pPr>
            <a:lvl9pPr marL="5486263" lvl="8" indent="-423323">
              <a:spcBef>
                <a:spcPts val="0"/>
              </a:spcBef>
              <a:spcAft>
                <a:spcPts val="0"/>
              </a:spcAft>
              <a:buSzPts val="1400"/>
              <a:buFont typeface="Muli"/>
              <a:buChar char="■"/>
              <a:defRPr>
                <a:latin typeface="Muli"/>
                <a:ea typeface="Muli"/>
                <a:cs typeface="Muli"/>
                <a:sym typeface="Muli"/>
              </a:defRPr>
            </a:lvl9pPr>
          </a:lstStyle>
          <a:p>
            <a:endParaRPr dirty="0"/>
          </a:p>
        </p:txBody>
      </p:sp>
      <p:sp>
        <p:nvSpPr>
          <p:cNvPr id="2" name="Title 1">
            <a:extLst>
              <a:ext uri="{FF2B5EF4-FFF2-40B4-BE49-F238E27FC236}">
                <a16:creationId xmlns:a16="http://schemas.microsoft.com/office/drawing/2014/main" id="{D487E666-D5FB-124D-A4B9-5631928C5E52}"/>
              </a:ext>
            </a:extLst>
          </p:cNvPr>
          <p:cNvSpPr>
            <a:spLocks noGrp="1"/>
          </p:cNvSpPr>
          <p:nvPr>
            <p:ph type="title"/>
          </p:nvPr>
        </p:nvSpPr>
        <p:spPr>
          <a:xfrm>
            <a:off x="2310267" y="2314133"/>
            <a:ext cx="6592400" cy="860400"/>
          </a:xfrm>
        </p:spPr>
        <p:txBody>
          <a:bodyPr/>
          <a:lstStyle/>
          <a:p>
            <a:r>
              <a:rPr lang="en-US" dirty="0"/>
              <a:t>Click to edit Master title style</a:t>
            </a:r>
          </a:p>
        </p:txBody>
      </p:sp>
    </p:spTree>
    <p:extLst>
      <p:ext uri="{BB962C8B-B14F-4D97-AF65-F5344CB8AC3E}">
        <p14:creationId xmlns:p14="http://schemas.microsoft.com/office/powerpoint/2010/main" val="152707965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p:cNvCxnSpPr>
            <a:cxnSpLocks/>
          </p:cNvCxnSpPr>
          <p:nvPr userDrawn="1"/>
        </p:nvCxnSpPr>
        <p:spPr bwMode="auto">
          <a:xfrm>
            <a:off x="157655" y="890588"/>
            <a:ext cx="10681796" cy="0"/>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8" name="Picture 13" descr="NASA insigniaCMYK">
            <a:extLst>
              <a:ext uri="{FF2B5EF4-FFF2-40B4-BE49-F238E27FC236}">
                <a16:creationId xmlns:a16="http://schemas.microsoft.com/office/drawing/2014/main" id="{6998EFE4-61CC-954A-8629-71472262CB3F}"/>
              </a:ext>
            </a:extLst>
          </p:cNvPr>
          <p:cNvPicPr preferRelativeResize="0">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11087097" y="182560"/>
            <a:ext cx="881457" cy="705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3">
            <a:extLst>
              <a:ext uri="{FF2B5EF4-FFF2-40B4-BE49-F238E27FC236}">
                <a16:creationId xmlns:a16="http://schemas.microsoft.com/office/drawing/2014/main" id="{0C5476BD-F00A-0D4C-B060-D13F31F90434}"/>
              </a:ext>
            </a:extLst>
          </p:cNvPr>
          <p:cNvSpPr txBox="1">
            <a:spLocks/>
          </p:cNvSpPr>
          <p:nvPr userDrawn="1"/>
        </p:nvSpPr>
        <p:spPr>
          <a:xfrm>
            <a:off x="173037" y="6492875"/>
            <a:ext cx="1020036" cy="365125"/>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www.nasa.gov    | </a:t>
            </a:r>
          </a:p>
        </p:txBody>
      </p:sp>
      <p:sp>
        <p:nvSpPr>
          <p:cNvPr id="6" name="Slide Number Placeholder 5">
            <a:extLst>
              <a:ext uri="{FF2B5EF4-FFF2-40B4-BE49-F238E27FC236}">
                <a16:creationId xmlns:a16="http://schemas.microsoft.com/office/drawing/2014/main" id="{5E1E47AA-8567-144E-9C30-6FC0EB6BC39C}"/>
              </a:ext>
            </a:extLst>
          </p:cNvPr>
          <p:cNvSpPr txBox="1">
            <a:spLocks/>
          </p:cNvSpPr>
          <p:nvPr userDrawn="1"/>
        </p:nvSpPr>
        <p:spPr>
          <a:xfrm>
            <a:off x="1027611" y="6492875"/>
            <a:ext cx="310943"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812ADB-0C09-964E-BA31-EB411B871C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3669970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752" r:id="rId3"/>
    <p:sldLayoutId id="2147483753" r:id="rId4"/>
    <p:sldLayoutId id="2147483754" r:id="rId5"/>
    <p:sldLayoutId id="2147483755"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5648"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1296"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66944"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2591"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1735" indent="-341735" algn="l" rtl="0" eaLnBrk="0" fontAlgn="base" hangingPunct="0">
        <a:spcBef>
          <a:spcPct val="20000"/>
        </a:spcBef>
        <a:spcAft>
          <a:spcPct val="0"/>
        </a:spcAft>
        <a:buChar char="•"/>
        <a:defRPr>
          <a:solidFill>
            <a:schemeClr val="tx1"/>
          </a:solidFill>
          <a:latin typeface="+mn-lt"/>
          <a:ea typeface="+mn-ea"/>
          <a:cs typeface="+mn-cs"/>
        </a:defRPr>
      </a:lvl1pPr>
      <a:lvl2pPr marL="740426" indent="-284774" algn="l" rtl="0" eaLnBrk="0" fontAlgn="base" hangingPunct="0">
        <a:spcBef>
          <a:spcPct val="20000"/>
        </a:spcBef>
        <a:spcAft>
          <a:spcPct val="0"/>
        </a:spcAft>
        <a:buChar char="–"/>
        <a:defRPr sz="1600">
          <a:solidFill>
            <a:schemeClr val="tx1"/>
          </a:solidFill>
          <a:latin typeface="+mn-lt"/>
          <a:ea typeface="+mn-ea"/>
        </a:defRPr>
      </a:lvl2pPr>
      <a:lvl3pPr marL="1139118"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3pPr>
      <a:lvl4pPr marL="1594760"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4pPr>
      <a:lvl5pPr marL="2050413"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5pPr>
      <a:lvl6pPr marL="2506064" indent="-227824" algn="l" rtl="0" fontAlgn="base">
        <a:spcBef>
          <a:spcPct val="20000"/>
        </a:spcBef>
        <a:spcAft>
          <a:spcPct val="0"/>
        </a:spcAft>
        <a:buChar char="»"/>
        <a:defRPr sz="1600">
          <a:solidFill>
            <a:schemeClr val="tx1"/>
          </a:solidFill>
          <a:latin typeface="+mn-lt"/>
          <a:ea typeface="+mn-ea"/>
        </a:defRPr>
      </a:lvl6pPr>
      <a:lvl7pPr marL="2961709" indent="-227824" algn="l" rtl="0" fontAlgn="base">
        <a:spcBef>
          <a:spcPct val="20000"/>
        </a:spcBef>
        <a:spcAft>
          <a:spcPct val="0"/>
        </a:spcAft>
        <a:buChar char="»"/>
        <a:defRPr sz="1600">
          <a:solidFill>
            <a:schemeClr val="tx1"/>
          </a:solidFill>
          <a:latin typeface="+mn-lt"/>
          <a:ea typeface="+mn-ea"/>
        </a:defRPr>
      </a:lvl7pPr>
      <a:lvl8pPr marL="3417357" indent="-227824" algn="l" rtl="0" fontAlgn="base">
        <a:spcBef>
          <a:spcPct val="20000"/>
        </a:spcBef>
        <a:spcAft>
          <a:spcPct val="0"/>
        </a:spcAft>
        <a:buChar char="»"/>
        <a:defRPr sz="1600">
          <a:solidFill>
            <a:schemeClr val="tx1"/>
          </a:solidFill>
          <a:latin typeface="+mn-lt"/>
          <a:ea typeface="+mn-ea"/>
        </a:defRPr>
      </a:lvl8pPr>
      <a:lvl9pPr marL="3873000" indent="-227824"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5648" rtl="0" eaLnBrk="1" latinLnBrk="0" hangingPunct="1">
        <a:defRPr sz="1800" kern="1200">
          <a:solidFill>
            <a:schemeClr val="tx1"/>
          </a:solidFill>
          <a:latin typeface="+mn-lt"/>
          <a:ea typeface="+mn-ea"/>
          <a:cs typeface="+mn-cs"/>
        </a:defRPr>
      </a:lvl1pPr>
      <a:lvl2pPr marL="455648" algn="l" defTabSz="455648" rtl="0" eaLnBrk="1" latinLnBrk="0" hangingPunct="1">
        <a:defRPr sz="1800" kern="1200">
          <a:solidFill>
            <a:schemeClr val="tx1"/>
          </a:solidFill>
          <a:latin typeface="+mn-lt"/>
          <a:ea typeface="+mn-ea"/>
          <a:cs typeface="+mn-cs"/>
        </a:defRPr>
      </a:lvl2pPr>
      <a:lvl3pPr marL="911296" algn="l" defTabSz="455648" rtl="0" eaLnBrk="1" latinLnBrk="0" hangingPunct="1">
        <a:defRPr sz="1800" kern="1200">
          <a:solidFill>
            <a:schemeClr val="tx1"/>
          </a:solidFill>
          <a:latin typeface="+mn-lt"/>
          <a:ea typeface="+mn-ea"/>
          <a:cs typeface="+mn-cs"/>
        </a:defRPr>
      </a:lvl3pPr>
      <a:lvl4pPr marL="1366944" algn="l" defTabSz="455648" rtl="0" eaLnBrk="1" latinLnBrk="0" hangingPunct="1">
        <a:defRPr sz="1800" kern="1200">
          <a:solidFill>
            <a:schemeClr val="tx1"/>
          </a:solidFill>
          <a:latin typeface="+mn-lt"/>
          <a:ea typeface="+mn-ea"/>
          <a:cs typeface="+mn-cs"/>
        </a:defRPr>
      </a:lvl4pPr>
      <a:lvl5pPr marL="1822591" algn="l" defTabSz="455648" rtl="0" eaLnBrk="1" latinLnBrk="0" hangingPunct="1">
        <a:defRPr sz="1800" kern="1200">
          <a:solidFill>
            <a:schemeClr val="tx1"/>
          </a:solidFill>
          <a:latin typeface="+mn-lt"/>
          <a:ea typeface="+mn-ea"/>
          <a:cs typeface="+mn-cs"/>
        </a:defRPr>
      </a:lvl5pPr>
      <a:lvl6pPr marL="2278235" algn="l" defTabSz="455648" rtl="0" eaLnBrk="1" latinLnBrk="0" hangingPunct="1">
        <a:defRPr sz="1800" kern="1200">
          <a:solidFill>
            <a:schemeClr val="tx1"/>
          </a:solidFill>
          <a:latin typeface="+mn-lt"/>
          <a:ea typeface="+mn-ea"/>
          <a:cs typeface="+mn-cs"/>
        </a:defRPr>
      </a:lvl6pPr>
      <a:lvl7pPr marL="2733886" algn="l" defTabSz="455648" rtl="0" eaLnBrk="1" latinLnBrk="0" hangingPunct="1">
        <a:defRPr sz="1800" kern="1200">
          <a:solidFill>
            <a:schemeClr val="tx1"/>
          </a:solidFill>
          <a:latin typeface="+mn-lt"/>
          <a:ea typeface="+mn-ea"/>
          <a:cs typeface="+mn-cs"/>
        </a:defRPr>
      </a:lvl7pPr>
      <a:lvl8pPr marL="3189537" algn="l" defTabSz="455648" rtl="0" eaLnBrk="1" latinLnBrk="0" hangingPunct="1">
        <a:defRPr sz="1800" kern="1200">
          <a:solidFill>
            <a:schemeClr val="tx1"/>
          </a:solidFill>
          <a:latin typeface="+mn-lt"/>
          <a:ea typeface="+mn-ea"/>
          <a:cs typeface="+mn-cs"/>
        </a:defRPr>
      </a:lvl8pPr>
      <a:lvl9pPr marL="3645183" algn="l" defTabSz="45564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8">
            <a:extLst>
              <a:ext uri="{FF2B5EF4-FFF2-40B4-BE49-F238E27FC236}">
                <a16:creationId xmlns:a16="http://schemas.microsoft.com/office/drawing/2014/main" id="{38D8E25B-9220-4F45-A1BD-CC75080AF90F}"/>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TextBox 6">
            <a:extLst>
              <a:ext uri="{FF2B5EF4-FFF2-40B4-BE49-F238E27FC236}">
                <a16:creationId xmlns:a16="http://schemas.microsoft.com/office/drawing/2014/main" id="{96DFCE4D-E45D-9B4B-A82A-922A8887FDE0}"/>
              </a:ext>
            </a:extLst>
          </p:cNvPr>
          <p:cNvSpPr txBox="1">
            <a:spLocks noChangeArrowheads="1"/>
          </p:cNvSpPr>
          <p:nvPr/>
        </p:nvSpPr>
        <p:spPr bwMode="auto">
          <a:xfrm>
            <a:off x="163513" y="276225"/>
            <a:ext cx="32162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000">
                <a:solidFill>
                  <a:srgbClr val="0070C0"/>
                </a:solidFill>
                <a:cs typeface="Arial" panose="020B0604020202020204" pitchFamily="34" charset="0"/>
              </a:rPr>
              <a:t>National Aeronautics and Space Administration</a:t>
            </a:r>
          </a:p>
        </p:txBody>
      </p:sp>
      <p:sp>
        <p:nvSpPr>
          <p:cNvPr id="6" name="TextBox 5">
            <a:extLst>
              <a:ext uri="{FF2B5EF4-FFF2-40B4-BE49-F238E27FC236}">
                <a16:creationId xmlns:a16="http://schemas.microsoft.com/office/drawing/2014/main" id="{2D3527ED-15CD-9E41-BE14-DD53F11DA578}"/>
              </a:ext>
            </a:extLst>
          </p:cNvPr>
          <p:cNvSpPr txBox="1">
            <a:spLocks noChangeArrowheads="1"/>
          </p:cNvSpPr>
          <p:nvPr/>
        </p:nvSpPr>
        <p:spPr bwMode="auto">
          <a:xfrm>
            <a:off x="59068" y="5162427"/>
            <a:ext cx="9042400" cy="163121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defRPr/>
            </a:pPr>
            <a:r>
              <a:rPr lang="en-US" dirty="0">
                <a:solidFill>
                  <a:schemeClr val="bg1"/>
                </a:solidFill>
                <a:effectLst>
                  <a:outerShdw blurRad="50800" dist="38100" dir="2700000" algn="tl" rotWithShape="0">
                    <a:prstClr val="black">
                      <a:alpha val="40000"/>
                    </a:prstClr>
                  </a:outerShdw>
                </a:effectLst>
                <a:latin typeface="Arial"/>
                <a:cs typeface="Arial"/>
              </a:rPr>
              <a:t>NASA High Speed Flight Research</a:t>
            </a:r>
          </a:p>
          <a:p>
            <a:pPr eaLnBrk="1" hangingPunct="1">
              <a:defRPr/>
            </a:pPr>
            <a:endParaRPr lang="en-US" sz="1600" dirty="0">
              <a:solidFill>
                <a:schemeClr val="bg1"/>
              </a:solidFill>
              <a:effectLst>
                <a:outerShdw blurRad="50800" dist="38100" dir="2700000" algn="tl" rotWithShape="0">
                  <a:prstClr val="black">
                    <a:alpha val="40000"/>
                  </a:prstClr>
                </a:outerShdw>
              </a:effectLst>
              <a:latin typeface="Arial"/>
              <a:cs typeface="Arial"/>
            </a:endParaRPr>
          </a:p>
          <a:p>
            <a:pPr eaLnBrk="1" hangingPunct="1">
              <a:defRPr/>
            </a:pPr>
            <a:r>
              <a:rPr lang="en-US" sz="1600" dirty="0">
                <a:solidFill>
                  <a:schemeClr val="bg1"/>
                </a:solidFill>
                <a:effectLst>
                  <a:outerShdw blurRad="50800" dist="38100" dir="2700000" algn="tl" rotWithShape="0">
                    <a:prstClr val="black">
                      <a:alpha val="40000"/>
                    </a:prstClr>
                  </a:outerShdw>
                </a:effectLst>
                <a:latin typeface="Arial"/>
                <a:cs typeface="Arial"/>
              </a:rPr>
              <a:t>Jimmy Kenyon</a:t>
            </a:r>
          </a:p>
          <a:p>
            <a:pPr eaLnBrk="1" hangingPunct="1">
              <a:defRPr/>
            </a:pPr>
            <a:r>
              <a:rPr lang="en-US" sz="1600" dirty="0">
                <a:solidFill>
                  <a:schemeClr val="bg1"/>
                </a:solidFill>
                <a:effectLst>
                  <a:outerShdw blurRad="50800" dist="38100" dir="2700000" algn="tl" rotWithShape="0">
                    <a:prstClr val="black">
                      <a:alpha val="40000"/>
                    </a:prstClr>
                  </a:outerShdw>
                </a:effectLst>
                <a:latin typeface="Arial"/>
                <a:cs typeface="Arial"/>
              </a:rPr>
              <a:t>Director, Advanced Air Vehicles Program</a:t>
            </a:r>
          </a:p>
          <a:p>
            <a:pPr eaLnBrk="1" hangingPunct="1">
              <a:defRPr/>
            </a:pPr>
            <a:endParaRPr lang="en-US" sz="1400" dirty="0">
              <a:solidFill>
                <a:schemeClr val="bg1"/>
              </a:solidFill>
              <a:effectLst>
                <a:outerShdw blurRad="50800" dist="38100" dir="2700000" algn="tl" rotWithShape="0">
                  <a:prstClr val="black">
                    <a:alpha val="40000"/>
                  </a:prstClr>
                </a:outerShdw>
              </a:effectLst>
              <a:latin typeface="Arial"/>
              <a:cs typeface="Arial"/>
            </a:endParaRPr>
          </a:p>
          <a:p>
            <a:pPr eaLnBrk="1" hangingPunct="1">
              <a:defRPr/>
            </a:pPr>
            <a:r>
              <a:rPr lang="en-US" sz="1400" dirty="0">
                <a:solidFill>
                  <a:schemeClr val="bg1"/>
                </a:solidFill>
                <a:effectLst>
                  <a:outerShdw blurRad="50800" dist="38100" dir="2700000" algn="tl" rotWithShape="0">
                    <a:prstClr val="black">
                      <a:alpha val="40000"/>
                    </a:prstClr>
                  </a:outerShdw>
                </a:effectLst>
                <a:latin typeface="Arial"/>
                <a:cs typeface="Arial"/>
              </a:rPr>
              <a:t>March 2, 2021</a:t>
            </a:r>
          </a:p>
        </p:txBody>
      </p:sp>
    </p:spTree>
    <p:extLst>
      <p:ext uri="{BB962C8B-B14F-4D97-AF65-F5344CB8AC3E}">
        <p14:creationId xmlns:p14="http://schemas.microsoft.com/office/powerpoint/2010/main" val="1029462658"/>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BFD21-B31B-BA42-A544-D1D1DE09ECF9}"/>
              </a:ext>
            </a:extLst>
          </p:cNvPr>
          <p:cNvSpPr>
            <a:spLocks noGrp="1"/>
          </p:cNvSpPr>
          <p:nvPr>
            <p:ph type="title"/>
          </p:nvPr>
        </p:nvSpPr>
        <p:spPr/>
        <p:txBody>
          <a:bodyPr/>
          <a:lstStyle/>
          <a:p>
            <a:r>
              <a:rPr lang="en-US" dirty="0"/>
              <a:t>Bottom Line Up Front</a:t>
            </a:r>
          </a:p>
        </p:txBody>
      </p:sp>
      <p:sp>
        <p:nvSpPr>
          <p:cNvPr id="3" name="Content Placeholder 2">
            <a:extLst>
              <a:ext uri="{FF2B5EF4-FFF2-40B4-BE49-F238E27FC236}">
                <a16:creationId xmlns:a16="http://schemas.microsoft.com/office/drawing/2014/main" id="{17B7E9EC-3223-784D-9E09-7688DA6FFB8E}"/>
              </a:ext>
            </a:extLst>
          </p:cNvPr>
          <p:cNvSpPr>
            <a:spLocks noGrp="1"/>
          </p:cNvSpPr>
          <p:nvPr>
            <p:ph idx="1"/>
          </p:nvPr>
        </p:nvSpPr>
        <p:spPr/>
        <p:txBody>
          <a:bodyPr/>
          <a:lstStyle/>
          <a:p>
            <a:r>
              <a:rPr lang="en-US" sz="2000" dirty="0"/>
              <a:t>NASA is progressing high-speed flight research to connect people faster open new markets for U.S. leadership</a:t>
            </a:r>
          </a:p>
          <a:p>
            <a:endParaRPr lang="en-US" sz="2000" dirty="0"/>
          </a:p>
          <a:p>
            <a:r>
              <a:rPr lang="en-US" sz="2000" dirty="0"/>
              <a:t>The Low Boom Flight Demonstrator Mission is developing to gather the data needed to establish an </a:t>
            </a:r>
            <a:r>
              <a:rPr lang="en-US" sz="2000" dirty="0" err="1"/>
              <a:t>en</a:t>
            </a:r>
            <a:r>
              <a:rPr lang="en-US" sz="2000" dirty="0"/>
              <a:t> route noise standard for overland supersonic flight</a:t>
            </a:r>
          </a:p>
          <a:p>
            <a:endParaRPr lang="en-US" sz="2000" dirty="0"/>
          </a:p>
          <a:p>
            <a:r>
              <a:rPr lang="en-US" sz="2000" dirty="0"/>
              <a:t>NASA recently launched Technical Challenge to reduce LTO noise prediction uncertainty</a:t>
            </a:r>
          </a:p>
          <a:p>
            <a:endParaRPr lang="en-US" sz="2000" dirty="0"/>
          </a:p>
          <a:p>
            <a:r>
              <a:rPr lang="en-US" sz="2000" dirty="0"/>
              <a:t>NASA is engaged in fundamental research on dual-use applications to enable routine, reusable, airbreathing hypersonic flight</a:t>
            </a:r>
          </a:p>
          <a:p>
            <a:endParaRPr lang="en-US" sz="2000" dirty="0"/>
          </a:p>
          <a:p>
            <a:r>
              <a:rPr lang="en-US" sz="2000" dirty="0"/>
              <a:t>Recent market studies identified potentially viable markets for high-speed air transportation </a:t>
            </a:r>
          </a:p>
        </p:txBody>
      </p:sp>
    </p:spTree>
    <p:extLst>
      <p:ext uri="{BB962C8B-B14F-4D97-AF65-F5344CB8AC3E}">
        <p14:creationId xmlns:p14="http://schemas.microsoft.com/office/powerpoint/2010/main" val="3766799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459FF4-85AF-FE4E-A3B1-9BB6C8B5381F}"/>
              </a:ext>
            </a:extLst>
          </p:cNvPr>
          <p:cNvPicPr>
            <a:picLocks noChangeAspect="1"/>
          </p:cNvPicPr>
          <p:nvPr/>
        </p:nvPicPr>
        <p:blipFill rotWithShape="1">
          <a:blip r:embed="rId2" cstate="print">
            <a:alphaModFix/>
            <a:extLst>
              <a:ext uri="{28A0092B-C50C-407E-A947-70E740481C1C}">
                <a14:useLocalDpi xmlns:a14="http://schemas.microsoft.com/office/drawing/2010/main"/>
              </a:ext>
            </a:extLst>
          </a:blip>
          <a:srcRect t="5504" b="19553"/>
          <a:stretch/>
        </p:blipFill>
        <p:spPr>
          <a:xfrm>
            <a:off x="-1" y="0"/>
            <a:ext cx="12187914" cy="6858000"/>
          </a:xfrm>
          <a:prstGeom prst="rect">
            <a:avLst/>
          </a:prstGeom>
        </p:spPr>
      </p:pic>
      <p:sp>
        <p:nvSpPr>
          <p:cNvPr id="2" name="Title 1">
            <a:extLst>
              <a:ext uri="{FF2B5EF4-FFF2-40B4-BE49-F238E27FC236}">
                <a16:creationId xmlns:a16="http://schemas.microsoft.com/office/drawing/2014/main" id="{5D858A71-FC52-804C-8B59-BACA575C9177}"/>
              </a:ext>
            </a:extLst>
          </p:cNvPr>
          <p:cNvSpPr>
            <a:spLocks noGrp="1"/>
          </p:cNvSpPr>
          <p:nvPr>
            <p:ph type="title"/>
          </p:nvPr>
        </p:nvSpPr>
        <p:spPr/>
        <p:txBody>
          <a:bodyPr/>
          <a:lstStyle/>
          <a:p>
            <a:r>
              <a:rPr lang="en-US" dirty="0">
                <a:solidFill>
                  <a:schemeClr val="bg1"/>
                </a:solidFill>
              </a:rPr>
              <a:t>Overcoming the Barrier to Overland Flight</a:t>
            </a:r>
            <a:endParaRPr lang="en-US" dirty="0"/>
          </a:p>
        </p:txBody>
      </p:sp>
      <p:sp>
        <p:nvSpPr>
          <p:cNvPr id="3" name="Content Placeholder 2">
            <a:extLst>
              <a:ext uri="{FF2B5EF4-FFF2-40B4-BE49-F238E27FC236}">
                <a16:creationId xmlns:a16="http://schemas.microsoft.com/office/drawing/2014/main" id="{1D410460-76BE-9F4F-84FC-1B67DD835C52}"/>
              </a:ext>
            </a:extLst>
          </p:cNvPr>
          <p:cNvSpPr>
            <a:spLocks noGrp="1"/>
          </p:cNvSpPr>
          <p:nvPr>
            <p:ph idx="1"/>
          </p:nvPr>
        </p:nvSpPr>
        <p:spPr>
          <a:xfrm>
            <a:off x="293650" y="4583149"/>
            <a:ext cx="11571817" cy="1940313"/>
          </a:xfrm>
        </p:spPr>
        <p:txBody>
          <a:bodyPr/>
          <a:lstStyle/>
          <a:p>
            <a:r>
              <a:rPr lang="en-US" b="1" dirty="0">
                <a:solidFill>
                  <a:schemeClr val="bg1"/>
                </a:solidFill>
              </a:rPr>
              <a:t>New Environmental Standards are needed to open the market to supersonic flight </a:t>
            </a:r>
          </a:p>
          <a:p>
            <a:r>
              <a:rPr lang="en-US" b="1" dirty="0">
                <a:solidFill>
                  <a:schemeClr val="bg1"/>
                </a:solidFill>
              </a:rPr>
              <a:t>An </a:t>
            </a:r>
            <a:r>
              <a:rPr lang="en-US" b="1" dirty="0" err="1">
                <a:solidFill>
                  <a:schemeClr val="bg1"/>
                </a:solidFill>
              </a:rPr>
              <a:t>En</a:t>
            </a:r>
            <a:r>
              <a:rPr lang="en-US" b="1" dirty="0">
                <a:solidFill>
                  <a:schemeClr val="bg1"/>
                </a:solidFill>
              </a:rPr>
              <a:t> Route Noise Standard is the biggest challenge</a:t>
            </a:r>
          </a:p>
          <a:p>
            <a:pPr lvl="1"/>
            <a:r>
              <a:rPr lang="en-US" b="1" dirty="0">
                <a:solidFill>
                  <a:schemeClr val="bg1"/>
                </a:solidFill>
              </a:rPr>
              <a:t>Requires proof of new design approaches, test procedures and response metrics</a:t>
            </a:r>
          </a:p>
          <a:p>
            <a:pPr lvl="1"/>
            <a:r>
              <a:rPr lang="en-US" b="1" dirty="0">
                <a:solidFill>
                  <a:schemeClr val="bg1"/>
                </a:solidFill>
              </a:rPr>
              <a:t>No relevant data exists to define limits - community data from large, diverse population is a requirement</a:t>
            </a:r>
          </a:p>
          <a:p>
            <a:pPr lvl="1"/>
            <a:r>
              <a:rPr lang="en-US" b="1" dirty="0">
                <a:solidFill>
                  <a:schemeClr val="bg1"/>
                </a:solidFill>
              </a:rPr>
              <a:t>Standard must be accepted internationally</a:t>
            </a:r>
          </a:p>
        </p:txBody>
      </p:sp>
      <p:sp>
        <p:nvSpPr>
          <p:cNvPr id="6" name="TextBox 1">
            <a:extLst>
              <a:ext uri="{FF2B5EF4-FFF2-40B4-BE49-F238E27FC236}">
                <a16:creationId xmlns:a16="http://schemas.microsoft.com/office/drawing/2014/main" id="{FF8E04FC-2891-2144-B9B0-9726E1BF31B4}"/>
              </a:ext>
            </a:extLst>
          </p:cNvPr>
          <p:cNvSpPr txBox="1">
            <a:spLocks noChangeArrowheads="1"/>
          </p:cNvSpPr>
          <p:nvPr/>
        </p:nvSpPr>
        <p:spPr bwMode="auto">
          <a:xfrm>
            <a:off x="306917" y="888888"/>
            <a:ext cx="11372715" cy="369332"/>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eaLnBrk="1" fontAlgn="base" hangingPunct="1">
              <a:spcBef>
                <a:spcPct val="0"/>
              </a:spcBef>
              <a:spcAft>
                <a:spcPct val="0"/>
              </a:spcAft>
            </a:pPr>
            <a:r>
              <a:rPr lang="en-US" sz="1800" b="1" dirty="0">
                <a:solidFill>
                  <a:schemeClr val="bg1"/>
                </a:solidFill>
                <a:cs typeface="Arial" charset="0"/>
              </a:rPr>
              <a:t>Standards to Replace Current Prohibitions</a:t>
            </a:r>
          </a:p>
        </p:txBody>
      </p:sp>
      <p:pic>
        <p:nvPicPr>
          <p:cNvPr id="7" name="Picture 13" descr="NASA insigniaCMYK">
            <a:extLst>
              <a:ext uri="{FF2B5EF4-FFF2-40B4-BE49-F238E27FC236}">
                <a16:creationId xmlns:a16="http://schemas.microsoft.com/office/drawing/2014/main" id="{3000D450-331B-6A47-9A9C-7A93330A887E}"/>
              </a:ext>
            </a:extLst>
          </p:cNvPr>
          <p:cNvPicPr preferRelativeResize="0">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087097" y="182560"/>
            <a:ext cx="881457" cy="7051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4842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2F7EB-B5EF-3049-BC7D-8F30CE2900F7}"/>
              </a:ext>
            </a:extLst>
          </p:cNvPr>
          <p:cNvSpPr>
            <a:spLocks noGrp="1"/>
          </p:cNvSpPr>
          <p:nvPr>
            <p:ph type="title"/>
          </p:nvPr>
        </p:nvSpPr>
        <p:spPr/>
        <p:txBody>
          <a:bodyPr/>
          <a:lstStyle/>
          <a:p>
            <a:r>
              <a:rPr lang="en-US" dirty="0"/>
              <a:t>Low Boom Flight Demonstration Mission</a:t>
            </a:r>
          </a:p>
        </p:txBody>
      </p:sp>
      <p:pic>
        <p:nvPicPr>
          <p:cNvPr id="4" name="Picture 3">
            <a:extLst>
              <a:ext uri="{FF2B5EF4-FFF2-40B4-BE49-F238E27FC236}">
                <a16:creationId xmlns:a16="http://schemas.microsoft.com/office/drawing/2014/main" id="{5446EF3F-2872-0741-B944-092E142CD357}"/>
              </a:ext>
            </a:extLst>
          </p:cNvPr>
          <p:cNvPicPr>
            <a:picLocks noChangeAspect="1"/>
          </p:cNvPicPr>
          <p:nvPr/>
        </p:nvPicPr>
        <p:blipFill>
          <a:blip r:embed="rId2"/>
          <a:stretch>
            <a:fillRect/>
          </a:stretch>
        </p:blipFill>
        <p:spPr>
          <a:xfrm>
            <a:off x="0" y="803870"/>
            <a:ext cx="3998591" cy="2340773"/>
          </a:xfrm>
          <a:prstGeom prst="rect">
            <a:avLst/>
          </a:prstGeom>
        </p:spPr>
      </p:pic>
      <p:sp>
        <p:nvSpPr>
          <p:cNvPr id="5" name="TextBox 4">
            <a:extLst>
              <a:ext uri="{FF2B5EF4-FFF2-40B4-BE49-F238E27FC236}">
                <a16:creationId xmlns:a16="http://schemas.microsoft.com/office/drawing/2014/main" id="{7E2F2913-8735-8445-91E1-F4EEF6386989}"/>
              </a:ext>
            </a:extLst>
          </p:cNvPr>
          <p:cNvSpPr txBox="1"/>
          <p:nvPr/>
        </p:nvSpPr>
        <p:spPr>
          <a:xfrm>
            <a:off x="4595075" y="3190918"/>
            <a:ext cx="6285221" cy="1323439"/>
          </a:xfrm>
          <a:prstGeom prst="rect">
            <a:avLst/>
          </a:prstGeom>
          <a:noFill/>
        </p:spPr>
        <p:txBody>
          <a:bodyPr wrap="square" rtlCol="0">
            <a:spAutoFit/>
          </a:bodyPr>
          <a:lstStyle/>
          <a:p>
            <a:pPr marL="0" marR="0" lvl="0" indent="0" algn="l" defTabSz="914400" rtl="0" eaLnBrk="1" fontAlgn="base" latinLnBrk="0" hangingPunct="0">
              <a:lnSpc>
                <a:spcPct val="100000"/>
              </a:lnSpc>
              <a:spcBef>
                <a:spcPct val="0"/>
              </a:spcBef>
              <a:spcAft>
                <a:spcPct val="0"/>
              </a:spcAft>
              <a:buClrTx/>
              <a:buSzTx/>
              <a:buFontTx/>
              <a:buNone/>
              <a:tabLst/>
              <a:defRPr/>
            </a:pPr>
            <a:r>
              <a:rPr kumimoji="0" lang="en-US" sz="1600" b="1" i="0" u="sng" strike="noStrike" kern="0" cap="none" spc="0" normalizeH="0" baseline="0" noProof="0" dirty="0">
                <a:ln>
                  <a:noFill/>
                </a:ln>
                <a:solidFill>
                  <a:srgbClr val="000000"/>
                </a:solidFill>
                <a:effectLst/>
                <a:uLnTx/>
                <a:uFillTx/>
                <a:latin typeface="Helvetica"/>
                <a:cs typeface="Arial"/>
                <a:sym typeface="Helvetica"/>
              </a:rPr>
              <a:t>Phase 2 – Acoustic Validation (FY22 - 24)</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Aircraft operations &amp; support, range ops, support aircraft</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Ground and in-flight measurement capabilities</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Validation of X-59 boom signature and prediction tools</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Development of acoustic prediction tools</a:t>
            </a:r>
          </a:p>
        </p:txBody>
      </p:sp>
      <p:sp>
        <p:nvSpPr>
          <p:cNvPr id="6" name="TextBox 5">
            <a:extLst>
              <a:ext uri="{FF2B5EF4-FFF2-40B4-BE49-F238E27FC236}">
                <a16:creationId xmlns:a16="http://schemas.microsoft.com/office/drawing/2014/main" id="{A9C62FD2-1AF4-A542-ADAC-4A023A669BD0}"/>
              </a:ext>
            </a:extLst>
          </p:cNvPr>
          <p:cNvSpPr txBox="1"/>
          <p:nvPr/>
        </p:nvSpPr>
        <p:spPr>
          <a:xfrm>
            <a:off x="7529889" y="5146868"/>
            <a:ext cx="4580332" cy="1569660"/>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solidFill>
                  <a:srgbClr val="000000"/>
                </a:solidFill>
                <a:effectLst/>
                <a:uLnTx/>
                <a:uFillTx/>
                <a:latin typeface="Helvetica"/>
                <a:cs typeface="Arial"/>
                <a:sym typeface="Helvetica"/>
              </a:rPr>
              <a:t>Phase 3 – Community Response (FY24 - 26)</a:t>
            </a:r>
          </a:p>
          <a:p>
            <a:pPr marL="117475" marR="0" lvl="0" indent="-117475"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Initial community response overflight study</a:t>
            </a:r>
          </a:p>
          <a:p>
            <a:pPr marL="117475" marR="0" lvl="0" indent="-117475"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Multiple campaigns (4 to 6) over representative communities and weather across the U.S.</a:t>
            </a:r>
          </a:p>
          <a:p>
            <a:pPr marL="117475" marR="0" lvl="0" indent="-117475"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1600" kern="0" dirty="0">
                <a:solidFill>
                  <a:srgbClr val="000000"/>
                </a:solidFill>
                <a:latin typeface="Helvetica"/>
                <a:cs typeface="Arial"/>
                <a:sym typeface="Helvetica"/>
              </a:rPr>
              <a:t>Noise exposure measurements and community response surveys</a:t>
            </a:r>
            <a:r>
              <a:rPr kumimoji="0" lang="en-US" sz="1600" b="0" i="0" u="none" strike="noStrike" kern="0" cap="none" spc="0" normalizeH="0" baseline="0" noProof="0" dirty="0">
                <a:ln>
                  <a:noFill/>
                </a:ln>
                <a:solidFill>
                  <a:srgbClr val="000000"/>
                </a:solidFill>
                <a:effectLst/>
                <a:uLnTx/>
                <a:uFillTx/>
                <a:latin typeface="Helvetica"/>
                <a:cs typeface="Arial"/>
                <a:sym typeface="Helvetica"/>
              </a:rPr>
              <a:t> </a:t>
            </a:r>
          </a:p>
        </p:txBody>
      </p:sp>
      <p:sp>
        <p:nvSpPr>
          <p:cNvPr id="7" name="TextBox 6">
            <a:extLst>
              <a:ext uri="{FF2B5EF4-FFF2-40B4-BE49-F238E27FC236}">
                <a16:creationId xmlns:a16="http://schemas.microsoft.com/office/drawing/2014/main" id="{E0980B45-9B6C-5E48-BD3D-11868BBC2910}"/>
              </a:ext>
            </a:extLst>
          </p:cNvPr>
          <p:cNvSpPr txBox="1"/>
          <p:nvPr/>
        </p:nvSpPr>
        <p:spPr>
          <a:xfrm>
            <a:off x="3353781" y="1300990"/>
            <a:ext cx="5991379" cy="1323439"/>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solidFill>
                  <a:srgbClr val="000000"/>
                </a:solidFill>
                <a:effectLst/>
                <a:uLnTx/>
                <a:uFillTx/>
                <a:latin typeface="Helvetica"/>
                <a:cs typeface="Arial"/>
                <a:sym typeface="Helvetica"/>
              </a:rPr>
              <a:t>Phase 1 – X-59 Aircraft Development </a:t>
            </a:r>
            <a:r>
              <a:rPr lang="en-US" sz="1600" b="1" u="sng" kern="0" dirty="0">
                <a:solidFill>
                  <a:srgbClr val="000000"/>
                </a:solidFill>
                <a:latin typeface="Helvetica"/>
                <a:cs typeface="Arial"/>
                <a:sym typeface="Helvetica"/>
              </a:rPr>
              <a:t>(</a:t>
            </a:r>
            <a:r>
              <a:rPr kumimoji="0" lang="en-US" sz="1600" b="1" i="0" u="sng" strike="noStrike" kern="0" cap="none" spc="0" normalizeH="0" baseline="0" noProof="0" dirty="0">
                <a:ln>
                  <a:noFill/>
                </a:ln>
                <a:solidFill>
                  <a:srgbClr val="000000"/>
                </a:solidFill>
                <a:effectLst/>
                <a:uLnTx/>
                <a:uFillTx/>
                <a:latin typeface="Helvetica"/>
                <a:cs typeface="Arial"/>
                <a:sym typeface="Helvetica"/>
              </a:rPr>
              <a:t>FY18 - 22)</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Detailed design</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Fabrication, integration, ground </a:t>
            </a:r>
            <a:r>
              <a:rPr lang="en-US" sz="1600" kern="0" dirty="0">
                <a:solidFill>
                  <a:srgbClr val="000000"/>
                </a:solidFill>
                <a:latin typeface="Helvetica"/>
                <a:cs typeface="Arial"/>
                <a:sym typeface="Helvetica"/>
              </a:rPr>
              <a:t>t</a:t>
            </a:r>
            <a:r>
              <a:rPr kumimoji="0" lang="en-US" sz="1600" b="0" i="0" u="none" strike="noStrike" kern="0" cap="none" spc="0" normalizeH="0" baseline="0" noProof="0" dirty="0" err="1">
                <a:ln>
                  <a:noFill/>
                </a:ln>
                <a:solidFill>
                  <a:srgbClr val="000000"/>
                </a:solidFill>
                <a:effectLst/>
                <a:uLnTx/>
                <a:uFillTx/>
                <a:latin typeface="Helvetica"/>
                <a:cs typeface="Arial"/>
                <a:sym typeface="Helvetica"/>
              </a:rPr>
              <a:t>est</a:t>
            </a:r>
            <a:endParaRPr kumimoji="0" lang="en-US" sz="1600" b="0" i="0" u="none" strike="noStrike" kern="0" cap="none" spc="0" normalizeH="0" baseline="0" noProof="0" dirty="0">
              <a:ln>
                <a:noFill/>
              </a:ln>
              <a:solidFill>
                <a:srgbClr val="000000"/>
              </a:solidFill>
              <a:effectLst/>
              <a:uLnTx/>
              <a:uFillTx/>
              <a:latin typeface="Helvetica"/>
              <a:cs typeface="Arial"/>
              <a:sym typeface="Helvetica"/>
            </a:endParaRP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Checkout flights</a:t>
            </a:r>
          </a:p>
          <a:p>
            <a:pPr marL="117475" marR="0" lvl="1" indent="-106363" algn="l" defTabSz="914400" rtl="0" eaLnBrk="1" fontAlgn="auto" latinLnBrk="0" hangingPunct="0">
              <a:lnSpc>
                <a:spcPct val="100000"/>
              </a:lnSpc>
              <a:spcBef>
                <a:spcPts val="0"/>
              </a:spcBef>
              <a:spcAft>
                <a:spcPts val="0"/>
              </a:spcAft>
              <a:buClrTx/>
              <a:buSzTx/>
              <a:buFont typeface="Arial" panose="020B0604020202020204" pitchFamily="34" charset="0"/>
              <a:buChar char="•"/>
              <a:defRPr/>
            </a:pPr>
            <a:r>
              <a:rPr kumimoji="0" lang="en-US" sz="1600" b="0" i="0" u="none" strike="noStrike" kern="0" cap="none" spc="0" normalizeH="0" baseline="0" noProof="0" dirty="0">
                <a:ln>
                  <a:noFill/>
                </a:ln>
                <a:solidFill>
                  <a:srgbClr val="000000"/>
                </a:solidFill>
                <a:effectLst/>
                <a:uLnTx/>
                <a:uFillTx/>
                <a:latin typeface="Helvetica"/>
                <a:cs typeface="Arial"/>
                <a:sym typeface="Helvetica"/>
              </a:rPr>
              <a:t>Subsonic and supersonic </a:t>
            </a:r>
            <a:r>
              <a:rPr lang="en-US" sz="1600" kern="0" dirty="0">
                <a:solidFill>
                  <a:srgbClr val="000000"/>
                </a:solidFill>
                <a:latin typeface="Helvetica"/>
                <a:cs typeface="Arial"/>
                <a:sym typeface="Helvetica"/>
              </a:rPr>
              <a:t>e</a:t>
            </a:r>
            <a:r>
              <a:rPr kumimoji="0" lang="en-US" sz="1600" b="0" i="0" u="none" strike="noStrike" kern="0" cap="none" spc="0" normalizeH="0" baseline="0" noProof="0" dirty="0" err="1">
                <a:ln>
                  <a:noFill/>
                </a:ln>
                <a:solidFill>
                  <a:srgbClr val="000000"/>
                </a:solidFill>
                <a:effectLst/>
                <a:uLnTx/>
                <a:uFillTx/>
                <a:latin typeface="Helvetica"/>
                <a:cs typeface="Arial"/>
                <a:sym typeface="Helvetica"/>
              </a:rPr>
              <a:t>nvelope</a:t>
            </a:r>
            <a:r>
              <a:rPr kumimoji="0" lang="en-US" sz="1600" b="0" i="0" u="none" strike="noStrike" kern="0" cap="none" spc="0" normalizeH="0" baseline="0" noProof="0" dirty="0">
                <a:ln>
                  <a:noFill/>
                </a:ln>
                <a:solidFill>
                  <a:srgbClr val="000000"/>
                </a:solidFill>
                <a:effectLst/>
                <a:uLnTx/>
                <a:uFillTx/>
                <a:latin typeface="Helvetica"/>
                <a:cs typeface="Arial"/>
                <a:sym typeface="Helvetica"/>
              </a:rPr>
              <a:t> </a:t>
            </a:r>
            <a:r>
              <a:rPr lang="en-US" sz="1600" kern="0" dirty="0">
                <a:solidFill>
                  <a:srgbClr val="000000"/>
                </a:solidFill>
                <a:latin typeface="Helvetica"/>
                <a:cs typeface="Arial"/>
                <a:sym typeface="Helvetica"/>
              </a:rPr>
              <a:t>e</a:t>
            </a:r>
            <a:r>
              <a:rPr kumimoji="0" lang="en-US" sz="1600" b="0" i="0" u="none" strike="noStrike" kern="0" cap="none" spc="0" normalizeH="0" baseline="0" noProof="0" dirty="0" err="1">
                <a:ln>
                  <a:noFill/>
                </a:ln>
                <a:solidFill>
                  <a:srgbClr val="000000"/>
                </a:solidFill>
                <a:effectLst/>
                <a:uLnTx/>
                <a:uFillTx/>
                <a:latin typeface="Helvetica"/>
                <a:cs typeface="Arial"/>
                <a:sym typeface="Helvetica"/>
              </a:rPr>
              <a:t>xpansion</a:t>
            </a:r>
            <a:endParaRPr kumimoji="0" lang="en-US" sz="1600" b="0" i="0" u="none" strike="noStrike" kern="0" cap="none" spc="0" normalizeH="0" baseline="0" noProof="0" dirty="0">
              <a:ln>
                <a:noFill/>
              </a:ln>
              <a:solidFill>
                <a:srgbClr val="000000"/>
              </a:solidFill>
              <a:effectLst/>
              <a:uLnTx/>
              <a:uFillTx/>
              <a:latin typeface="Helvetica"/>
              <a:cs typeface="Arial"/>
              <a:sym typeface="Helvetica"/>
            </a:endParaRPr>
          </a:p>
        </p:txBody>
      </p:sp>
      <p:pic>
        <p:nvPicPr>
          <p:cNvPr id="8" name="Picture 7">
            <a:extLst>
              <a:ext uri="{FF2B5EF4-FFF2-40B4-BE49-F238E27FC236}">
                <a16:creationId xmlns:a16="http://schemas.microsoft.com/office/drawing/2014/main" id="{2CF85421-9680-C148-AD4E-ED58E2906CFB}"/>
              </a:ext>
            </a:extLst>
          </p:cNvPr>
          <p:cNvPicPr>
            <a:picLocks noChangeAspect="1"/>
          </p:cNvPicPr>
          <p:nvPr/>
        </p:nvPicPr>
        <p:blipFill rotWithShape="1">
          <a:blip r:embed="rId3">
            <a:extLst>
              <a:ext uri="{28A0092B-C50C-407E-A947-70E740481C1C}">
                <a14:useLocalDpi xmlns:a14="http://schemas.microsoft.com/office/drawing/2010/main"/>
              </a:ext>
            </a:extLst>
          </a:blip>
          <a:srcRect l="4016" t="3485" r="5001" b="4563"/>
          <a:stretch/>
        </p:blipFill>
        <p:spPr>
          <a:xfrm>
            <a:off x="1614099" y="2982596"/>
            <a:ext cx="2857538" cy="2165991"/>
          </a:xfrm>
          <a:prstGeom prst="rect">
            <a:avLst/>
          </a:prstGeom>
        </p:spPr>
      </p:pic>
      <p:pic>
        <p:nvPicPr>
          <p:cNvPr id="9" name="Picture 8">
            <a:extLst>
              <a:ext uri="{FF2B5EF4-FFF2-40B4-BE49-F238E27FC236}">
                <a16:creationId xmlns:a16="http://schemas.microsoft.com/office/drawing/2014/main" id="{96967B87-C38B-844F-A764-C5FAE662F751}"/>
              </a:ext>
            </a:extLst>
          </p:cNvPr>
          <p:cNvPicPr>
            <a:picLocks noChangeAspect="1"/>
          </p:cNvPicPr>
          <p:nvPr/>
        </p:nvPicPr>
        <p:blipFill>
          <a:blip r:embed="rId4"/>
          <a:stretch>
            <a:fillRect/>
          </a:stretch>
        </p:blipFill>
        <p:spPr>
          <a:xfrm>
            <a:off x="4595076" y="4756289"/>
            <a:ext cx="2820476" cy="2005942"/>
          </a:xfrm>
          <a:prstGeom prst="rect">
            <a:avLst/>
          </a:prstGeom>
        </p:spPr>
      </p:pic>
    </p:spTree>
    <p:extLst>
      <p:ext uri="{BB962C8B-B14F-4D97-AF65-F5344CB8AC3E}">
        <p14:creationId xmlns:p14="http://schemas.microsoft.com/office/powerpoint/2010/main" val="115949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0B3E630-310D-D14F-9CCB-17028CE646FE}"/>
              </a:ext>
            </a:extLst>
          </p:cNvPr>
          <p:cNvPicPr>
            <a:picLocks noChangeAspect="1"/>
          </p:cNvPicPr>
          <p:nvPr/>
        </p:nvPicPr>
        <p:blipFill>
          <a:blip r:embed="rId3"/>
          <a:stretch>
            <a:fillRect/>
          </a:stretch>
        </p:blipFill>
        <p:spPr>
          <a:xfrm>
            <a:off x="8482668" y="2791469"/>
            <a:ext cx="2259367" cy="1592171"/>
          </a:xfrm>
          <a:prstGeom prst="rect">
            <a:avLst/>
          </a:prstGeom>
        </p:spPr>
      </p:pic>
      <p:sp>
        <p:nvSpPr>
          <p:cNvPr id="10" name="Title 9">
            <a:extLst>
              <a:ext uri="{FF2B5EF4-FFF2-40B4-BE49-F238E27FC236}">
                <a16:creationId xmlns:a16="http://schemas.microsoft.com/office/drawing/2014/main" id="{DD05F291-BB38-CF47-8768-FED87D5CA89F}"/>
              </a:ext>
            </a:extLst>
          </p:cNvPr>
          <p:cNvSpPr>
            <a:spLocks noGrp="1"/>
          </p:cNvSpPr>
          <p:nvPr>
            <p:ph type="title"/>
          </p:nvPr>
        </p:nvSpPr>
        <p:spPr/>
        <p:txBody>
          <a:bodyPr/>
          <a:lstStyle/>
          <a:p>
            <a:r>
              <a:rPr lang="en-US" dirty="0"/>
              <a:t>Low Boom Flight Demonstration Progress</a:t>
            </a:r>
          </a:p>
        </p:txBody>
      </p:sp>
      <p:sp>
        <p:nvSpPr>
          <p:cNvPr id="11" name="Content Placeholder 10">
            <a:extLst>
              <a:ext uri="{FF2B5EF4-FFF2-40B4-BE49-F238E27FC236}">
                <a16:creationId xmlns:a16="http://schemas.microsoft.com/office/drawing/2014/main" id="{D20E5D23-F662-F449-B53D-30F4EAD1F349}"/>
              </a:ext>
            </a:extLst>
          </p:cNvPr>
          <p:cNvSpPr>
            <a:spLocks noGrp="1"/>
          </p:cNvSpPr>
          <p:nvPr>
            <p:ph idx="1"/>
          </p:nvPr>
        </p:nvSpPr>
        <p:spPr>
          <a:xfrm>
            <a:off x="306917" y="1483508"/>
            <a:ext cx="6932340" cy="5231588"/>
          </a:xfrm>
        </p:spPr>
        <p:txBody>
          <a:bodyPr/>
          <a:lstStyle/>
          <a:p>
            <a:pPr marL="0" indent="0">
              <a:buNone/>
            </a:pPr>
            <a:r>
              <a:rPr lang="en-US" dirty="0"/>
              <a:t>X-59 Aircraft Development</a:t>
            </a:r>
          </a:p>
          <a:p>
            <a:r>
              <a:rPr lang="en-US" sz="1600" dirty="0"/>
              <a:t>Design and drawings complete</a:t>
            </a:r>
          </a:p>
          <a:p>
            <a:r>
              <a:rPr lang="en-US" sz="1600" dirty="0"/>
              <a:t>Assembly and systems testing underway</a:t>
            </a:r>
          </a:p>
          <a:p>
            <a:endParaRPr lang="en-US" dirty="0"/>
          </a:p>
          <a:p>
            <a:pPr marL="0" indent="0">
              <a:buNone/>
            </a:pPr>
            <a:r>
              <a:rPr lang="en-US" dirty="0"/>
              <a:t>Acoustic Measurement </a:t>
            </a:r>
          </a:p>
          <a:p>
            <a:r>
              <a:rPr lang="en-US" sz="1600" dirty="0"/>
              <a:t>Awarding contract for Ground Recording System development</a:t>
            </a:r>
          </a:p>
          <a:p>
            <a:r>
              <a:rPr lang="en-US" sz="1600" dirty="0"/>
              <a:t>Continuing progress on airborne acoustic measurement systems </a:t>
            </a:r>
          </a:p>
          <a:p>
            <a:endParaRPr lang="en-US" dirty="0"/>
          </a:p>
          <a:p>
            <a:pPr marL="0" indent="0">
              <a:buNone/>
            </a:pPr>
            <a:r>
              <a:rPr lang="en-US" dirty="0"/>
              <a:t>Community Test Planning</a:t>
            </a:r>
          </a:p>
          <a:p>
            <a:r>
              <a:rPr lang="en-US" sz="1600" dirty="0"/>
              <a:t>Test airfield selection process underway</a:t>
            </a:r>
          </a:p>
          <a:p>
            <a:r>
              <a:rPr lang="en-US" sz="1600" dirty="0"/>
              <a:t>Test support team contract solicitation in progress</a:t>
            </a:r>
          </a:p>
          <a:p>
            <a:r>
              <a:rPr lang="en-US" sz="1600" dirty="0"/>
              <a:t>Conducted Community Test International Workshop</a:t>
            </a:r>
          </a:p>
          <a:p>
            <a:endParaRPr lang="en-US" dirty="0"/>
          </a:p>
          <a:p>
            <a:pPr marL="0" indent="0">
              <a:buNone/>
            </a:pPr>
            <a:r>
              <a:rPr lang="en-US" dirty="0"/>
              <a:t>International Standards Development</a:t>
            </a:r>
          </a:p>
          <a:p>
            <a:r>
              <a:rPr lang="en-US" sz="1600" dirty="0"/>
              <a:t>On-going engagement with ICAO CAEP and international research community</a:t>
            </a:r>
          </a:p>
        </p:txBody>
      </p:sp>
      <p:pic>
        <p:nvPicPr>
          <p:cNvPr id="14" name="Picture 13">
            <a:extLst>
              <a:ext uri="{FF2B5EF4-FFF2-40B4-BE49-F238E27FC236}">
                <a16:creationId xmlns:a16="http://schemas.microsoft.com/office/drawing/2014/main" id="{8C3CC83A-E8CF-F44E-AD96-DA05F421EAE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762140" y="986496"/>
            <a:ext cx="3606440" cy="1673244"/>
          </a:xfrm>
          <a:prstGeom prst="rect">
            <a:avLst/>
          </a:prstGeom>
          <a:ln w="28575">
            <a:noFill/>
          </a:ln>
          <a:effectLst>
            <a:outerShdw blurRad="50800" dist="38100" dir="2700000" algn="tl" rotWithShape="0">
              <a:prstClr val="black">
                <a:alpha val="40000"/>
              </a:prstClr>
            </a:outerShdw>
          </a:effectLst>
        </p:spPr>
      </p:pic>
      <p:sp>
        <p:nvSpPr>
          <p:cNvPr id="15" name="TextBox 14">
            <a:extLst>
              <a:ext uri="{FF2B5EF4-FFF2-40B4-BE49-F238E27FC236}">
                <a16:creationId xmlns:a16="http://schemas.microsoft.com/office/drawing/2014/main" id="{904D2A79-14FD-1B45-B91D-963B3535692C}"/>
              </a:ext>
            </a:extLst>
          </p:cNvPr>
          <p:cNvSpPr txBox="1"/>
          <p:nvPr/>
        </p:nvSpPr>
        <p:spPr>
          <a:xfrm>
            <a:off x="9398966" y="2405173"/>
            <a:ext cx="1199863" cy="157187"/>
          </a:xfrm>
          <a:prstGeom prst="rect">
            <a:avLst/>
          </a:prstGeom>
          <a:noFill/>
          <a:effectLst>
            <a:outerShdw blurRad="50800" dist="38100" dir="2700000" algn="tl" rotWithShape="0">
              <a:prstClr val="black">
                <a:alpha val="67000"/>
              </a:prstClr>
            </a:outerShdw>
          </a:effectLst>
        </p:spPr>
        <p:txBody>
          <a:bodyPr wrap="none" rtlCol="0">
            <a:spAutoFit/>
          </a:bodyPr>
          <a:lstStyle/>
          <a:p>
            <a:r>
              <a:rPr lang="en-US" sz="900" i="1">
                <a:solidFill>
                  <a:schemeClr val="bg1"/>
                </a:solidFill>
                <a:effectLst>
                  <a:outerShdw blurRad="50800" dist="38100" dir="2700000" algn="tl" rotWithShape="0">
                    <a:prstClr val="black">
                      <a:alpha val="40000"/>
                    </a:prstClr>
                  </a:outerShdw>
                </a:effectLst>
                <a:latin typeface="Helvetica" pitchFamily="2" charset="0"/>
              </a:rPr>
              <a:t>Image Credit: Lockheed Martin</a:t>
            </a:r>
          </a:p>
        </p:txBody>
      </p:sp>
      <p:sp>
        <p:nvSpPr>
          <p:cNvPr id="16" name="TextBox 1">
            <a:extLst>
              <a:ext uri="{FF2B5EF4-FFF2-40B4-BE49-F238E27FC236}">
                <a16:creationId xmlns:a16="http://schemas.microsoft.com/office/drawing/2014/main" id="{078FB3E3-5E66-674F-B736-6F62C3299449}"/>
              </a:ext>
            </a:extLst>
          </p:cNvPr>
          <p:cNvSpPr txBox="1">
            <a:spLocks noChangeArrowheads="1"/>
          </p:cNvSpPr>
          <p:nvPr/>
        </p:nvSpPr>
        <p:spPr bwMode="auto">
          <a:xfrm>
            <a:off x="306917" y="888888"/>
            <a:ext cx="11372715"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eaLnBrk="1" fontAlgn="base" hangingPunct="1">
              <a:spcBef>
                <a:spcPct val="0"/>
              </a:spcBef>
              <a:spcAft>
                <a:spcPct val="0"/>
              </a:spcAft>
            </a:pPr>
            <a:r>
              <a:rPr lang="en-US" sz="1800" b="1" i="1" dirty="0">
                <a:solidFill>
                  <a:srgbClr val="45445A"/>
                </a:solidFill>
                <a:cs typeface="Arial" charset="0"/>
              </a:rPr>
              <a:t>Significant progress despite COVID-19 pandemic impacts</a:t>
            </a:r>
          </a:p>
        </p:txBody>
      </p:sp>
      <p:pic>
        <p:nvPicPr>
          <p:cNvPr id="17" name="Picture 16">
            <a:extLst>
              <a:ext uri="{FF2B5EF4-FFF2-40B4-BE49-F238E27FC236}">
                <a16:creationId xmlns:a16="http://schemas.microsoft.com/office/drawing/2014/main" id="{AC6CA88D-4CBB-644A-ABB7-C856ACE9A77C}"/>
              </a:ext>
            </a:extLst>
          </p:cNvPr>
          <p:cNvPicPr>
            <a:picLocks noChangeAspect="1"/>
          </p:cNvPicPr>
          <p:nvPr/>
        </p:nvPicPr>
        <p:blipFill>
          <a:blip r:embed="rId5"/>
          <a:stretch>
            <a:fillRect/>
          </a:stretch>
        </p:blipFill>
        <p:spPr>
          <a:xfrm>
            <a:off x="8240752" y="4446847"/>
            <a:ext cx="2743200" cy="1989572"/>
          </a:xfrm>
          <a:prstGeom prst="rect">
            <a:avLst/>
          </a:prstGeom>
        </p:spPr>
      </p:pic>
      <p:sp>
        <p:nvSpPr>
          <p:cNvPr id="18" name="TextBox 17">
            <a:extLst>
              <a:ext uri="{FF2B5EF4-FFF2-40B4-BE49-F238E27FC236}">
                <a16:creationId xmlns:a16="http://schemas.microsoft.com/office/drawing/2014/main" id="{63C0A95D-5312-0245-9A66-3EC08D92465F}"/>
              </a:ext>
            </a:extLst>
          </p:cNvPr>
          <p:cNvSpPr txBox="1"/>
          <p:nvPr/>
        </p:nvSpPr>
        <p:spPr>
          <a:xfrm>
            <a:off x="7468930" y="6360467"/>
            <a:ext cx="41928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Arial" panose="020B0604020202020204" pitchFamily="34" charset="0"/>
                <a:ea typeface="ＭＳ Ｐゴシック"/>
                <a:cs typeface="Arial" panose="020B0604020202020204" pitchFamily="34" charset="0"/>
              </a:rPr>
              <a:t>Potential Community Test Airfield Locations Combined with Regions of Noise-Sensitive Considerations</a:t>
            </a:r>
          </a:p>
        </p:txBody>
      </p:sp>
    </p:spTree>
    <p:extLst>
      <p:ext uri="{BB962C8B-B14F-4D97-AF65-F5344CB8AC3E}">
        <p14:creationId xmlns:p14="http://schemas.microsoft.com/office/powerpoint/2010/main" val="2041419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B329F4C-69A0-FC4C-933A-7588FD12D8A0}"/>
              </a:ext>
            </a:extLst>
          </p:cNvPr>
          <p:cNvSpPr>
            <a:spLocks noGrp="1"/>
          </p:cNvSpPr>
          <p:nvPr>
            <p:ph type="title"/>
          </p:nvPr>
        </p:nvSpPr>
        <p:spPr/>
        <p:txBody>
          <a:bodyPr/>
          <a:lstStyle/>
          <a:p>
            <a:r>
              <a:rPr lang="en-US" dirty="0"/>
              <a:t>LTO Noise Prediction Uncertainty Reduction</a:t>
            </a:r>
          </a:p>
        </p:txBody>
      </p:sp>
      <p:sp>
        <p:nvSpPr>
          <p:cNvPr id="6" name="Content Placeholder 4">
            <a:extLst>
              <a:ext uri="{FF2B5EF4-FFF2-40B4-BE49-F238E27FC236}">
                <a16:creationId xmlns:a16="http://schemas.microsoft.com/office/drawing/2014/main" id="{97935987-C592-FA40-B0E5-D3835453D48C}"/>
              </a:ext>
            </a:extLst>
          </p:cNvPr>
          <p:cNvSpPr>
            <a:spLocks noGrp="1"/>
          </p:cNvSpPr>
          <p:nvPr>
            <p:ph idx="1"/>
          </p:nvPr>
        </p:nvSpPr>
        <p:spPr>
          <a:xfrm>
            <a:off x="304801" y="1455433"/>
            <a:ext cx="8334670" cy="4818406"/>
          </a:xfrm>
        </p:spPr>
        <p:txBody>
          <a:bodyPr>
            <a:normAutofit/>
          </a:bodyPr>
          <a:lstStyle/>
          <a:p>
            <a:pPr>
              <a:spcBef>
                <a:spcPts val="1200"/>
              </a:spcBef>
            </a:pPr>
            <a:r>
              <a:rPr lang="en-US" dirty="0"/>
              <a:t>LTO Noise prediction uncertainty is a key problem for emerging supersonic market</a:t>
            </a:r>
          </a:p>
          <a:p>
            <a:pPr>
              <a:spcBef>
                <a:spcPts val="1200"/>
              </a:spcBef>
            </a:pPr>
            <a:r>
              <a:rPr lang="en-US" dirty="0"/>
              <a:t>FAA’s NPRM based on NASA predictions for ICAO, despite large uncertainty</a:t>
            </a:r>
          </a:p>
          <a:p>
            <a:pPr>
              <a:spcBef>
                <a:spcPts val="1200"/>
              </a:spcBef>
            </a:pPr>
            <a:r>
              <a:rPr lang="en-US" dirty="0"/>
              <a:t>Launched new Technical Challenge to reduce uncertainty in prediction of noise for supersonic aircraft</a:t>
            </a:r>
          </a:p>
          <a:p>
            <a:pPr lvl="1"/>
            <a:r>
              <a:rPr lang="en-US" dirty="0"/>
              <a:t>Physics-based simulations of supersonic-relevant inlet, fan, and nozzle designs</a:t>
            </a:r>
            <a:br>
              <a:rPr lang="en-US" dirty="0"/>
            </a:br>
            <a:r>
              <a:rPr lang="en-US" dirty="0"/>
              <a:t>with OEM input</a:t>
            </a:r>
          </a:p>
          <a:p>
            <a:pPr lvl="1"/>
            <a:r>
              <a:rPr lang="en-US" dirty="0"/>
              <a:t>Input to system-level tools and Monte Carlo simulations</a:t>
            </a:r>
          </a:p>
          <a:p>
            <a:pPr lvl="1"/>
            <a:r>
              <a:rPr lang="en-US" dirty="0"/>
              <a:t>Data releasable for impact on international regulators</a:t>
            </a:r>
          </a:p>
          <a:p>
            <a:pPr lvl="1"/>
            <a:r>
              <a:rPr lang="en-US" dirty="0"/>
              <a:t>Potential validation approaches being assessed</a:t>
            </a:r>
          </a:p>
        </p:txBody>
      </p:sp>
      <p:grpSp>
        <p:nvGrpSpPr>
          <p:cNvPr id="8" name="Group 7">
            <a:extLst>
              <a:ext uri="{FF2B5EF4-FFF2-40B4-BE49-F238E27FC236}">
                <a16:creationId xmlns:a16="http://schemas.microsoft.com/office/drawing/2014/main" id="{8967EB39-4B13-D845-9764-D92DEAB3DB76}"/>
              </a:ext>
            </a:extLst>
          </p:cNvPr>
          <p:cNvGrpSpPr/>
          <p:nvPr/>
        </p:nvGrpSpPr>
        <p:grpSpPr>
          <a:xfrm>
            <a:off x="8495299" y="1256685"/>
            <a:ext cx="3389784" cy="5254766"/>
            <a:chOff x="8674595" y="1125651"/>
            <a:chExt cx="3389784" cy="5254766"/>
          </a:xfrm>
        </p:grpSpPr>
        <p:sp>
          <p:nvSpPr>
            <p:cNvPr id="9" name="Rectangle 8">
              <a:extLst>
                <a:ext uri="{FF2B5EF4-FFF2-40B4-BE49-F238E27FC236}">
                  <a16:creationId xmlns:a16="http://schemas.microsoft.com/office/drawing/2014/main" id="{3C614FAA-0819-5D48-B563-64F39C8E6C6C}"/>
                </a:ext>
              </a:extLst>
            </p:cNvPr>
            <p:cNvSpPr/>
            <p:nvPr/>
          </p:nvSpPr>
          <p:spPr>
            <a:xfrm>
              <a:off x="9321179" y="1424667"/>
              <a:ext cx="1371600" cy="4955017"/>
            </a:xfrm>
            <a:prstGeom prst="rect">
              <a:avLst/>
            </a:prstGeom>
            <a:ln>
              <a:solidFill>
                <a:schemeClr val="bg1">
                  <a:lumMod val="50000"/>
                </a:schemeClr>
              </a:solidFill>
            </a:ln>
          </p:spPr>
          <p:txBody>
            <a:bodyPr wrap="square" lIns="0" r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dirty="0">
                <a:ln>
                  <a:noFill/>
                </a:ln>
                <a:solidFill>
                  <a:prstClr val="black"/>
                </a:solidFill>
                <a:effectLst/>
                <a:uLnTx/>
                <a:uFillTx/>
                <a:latin typeface="Arial Narrow" panose="020B0604020202020204" pitchFamily="34" charset="0"/>
                <a:ea typeface="ＭＳ Ｐゴシック"/>
                <a:cs typeface="Arial Narrow"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rial Narrow" panose="020B0604020202020204" pitchFamily="34" charset="0"/>
                  <a:ea typeface="ＭＳ Ｐゴシック"/>
                  <a:cs typeface="Arial Narrow" panose="020B0604020202020204" pitchFamily="34" charset="0"/>
                </a:rPr>
                <a:t>Conventional Product Development</a:t>
              </a:r>
            </a:p>
          </p:txBody>
        </p:sp>
        <p:sp>
          <p:nvSpPr>
            <p:cNvPr id="10" name="Rectangle 9">
              <a:extLst>
                <a:ext uri="{FF2B5EF4-FFF2-40B4-BE49-F238E27FC236}">
                  <a16:creationId xmlns:a16="http://schemas.microsoft.com/office/drawing/2014/main" id="{F9E16DD6-A900-E049-99B6-CB0C221143C3}"/>
                </a:ext>
              </a:extLst>
            </p:cNvPr>
            <p:cNvSpPr/>
            <p:nvPr/>
          </p:nvSpPr>
          <p:spPr>
            <a:xfrm rot="10800000">
              <a:off x="9615954" y="2930467"/>
              <a:ext cx="764908" cy="1358595"/>
            </a:xfrm>
            <a:prstGeom prst="rect">
              <a:avLst/>
            </a:prstGeom>
            <a:gradFill flip="none" rotWithShape="1">
              <a:gsLst>
                <a:gs pos="31000">
                  <a:srgbClr val="FF0000"/>
                </a:gs>
                <a:gs pos="41000">
                  <a:srgbClr val="00B050"/>
                </a:gs>
                <a:gs pos="72000">
                  <a:srgbClr val="00B050"/>
                </a:gs>
                <a:gs pos="85000">
                  <a:srgbClr val="0432FF"/>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11" name="Rectangle 10">
              <a:extLst>
                <a:ext uri="{FF2B5EF4-FFF2-40B4-BE49-F238E27FC236}">
                  <a16:creationId xmlns:a16="http://schemas.microsoft.com/office/drawing/2014/main" id="{01F143EB-E209-574F-B931-D7693B823CEB}"/>
                </a:ext>
              </a:extLst>
            </p:cNvPr>
            <p:cNvSpPr/>
            <p:nvPr/>
          </p:nvSpPr>
          <p:spPr>
            <a:xfrm>
              <a:off x="10958439" y="2251169"/>
              <a:ext cx="764908" cy="203789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a:ea typeface="ＭＳ Ｐゴシック"/>
              </a:endParaRPr>
            </a:p>
          </p:txBody>
        </p:sp>
        <p:sp>
          <p:nvSpPr>
            <p:cNvPr id="12" name="Rectangle 11">
              <a:extLst>
                <a:ext uri="{FF2B5EF4-FFF2-40B4-BE49-F238E27FC236}">
                  <a16:creationId xmlns:a16="http://schemas.microsoft.com/office/drawing/2014/main" id="{C3D82CE2-5881-FB4C-A1BA-D49E3FA6A9F6}"/>
                </a:ext>
              </a:extLst>
            </p:cNvPr>
            <p:cNvSpPr/>
            <p:nvPr/>
          </p:nvSpPr>
          <p:spPr>
            <a:xfrm>
              <a:off x="9685799" y="2979687"/>
              <a:ext cx="625218" cy="157342"/>
            </a:xfrm>
            <a:prstGeom prst="rect">
              <a:avLst/>
            </a:prstGeom>
            <a:solidFill>
              <a:srgbClr val="0432FF"/>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prstClr val="white"/>
                  </a:solidFill>
                  <a:effectLst/>
                  <a:uLnTx/>
                  <a:uFillTx/>
                  <a:latin typeface="Arial Narrow" panose="020B0604020202020204" pitchFamily="34" charset="0"/>
                  <a:ea typeface="ＭＳ Ｐゴシック"/>
                  <a:cs typeface="Arial Narrow" panose="020B0604020202020204" pitchFamily="34" charset="0"/>
                </a:rPr>
                <a:t>Test</a:t>
              </a:r>
            </a:p>
          </p:txBody>
        </p:sp>
        <p:sp>
          <p:nvSpPr>
            <p:cNvPr id="13" name="Rectangle 12">
              <a:extLst>
                <a:ext uri="{FF2B5EF4-FFF2-40B4-BE49-F238E27FC236}">
                  <a16:creationId xmlns:a16="http://schemas.microsoft.com/office/drawing/2014/main" id="{3FC78E59-B635-2F4F-8FA9-AE898FC28E09}"/>
                </a:ext>
              </a:extLst>
            </p:cNvPr>
            <p:cNvSpPr/>
            <p:nvPr/>
          </p:nvSpPr>
          <p:spPr>
            <a:xfrm>
              <a:off x="9633603" y="3396069"/>
              <a:ext cx="747260" cy="269942"/>
            </a:xfrm>
            <a:prstGeom prst="rect">
              <a:avLst/>
            </a:prstGeom>
            <a:solidFill>
              <a:srgbClr val="00B050"/>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rial Narrow" panose="020B0604020202020204" pitchFamily="34" charset="0"/>
                  <a:ea typeface="ＭＳ Ｐゴシック"/>
                  <a:cs typeface="Arial Narrow" panose="020B0604020202020204" pitchFamily="34" charset="0"/>
                </a:rPr>
                <a:t>Design</a:t>
              </a:r>
            </a:p>
          </p:txBody>
        </p:sp>
        <p:sp>
          <p:nvSpPr>
            <p:cNvPr id="14" name="Rectangle 13">
              <a:extLst>
                <a:ext uri="{FF2B5EF4-FFF2-40B4-BE49-F238E27FC236}">
                  <a16:creationId xmlns:a16="http://schemas.microsoft.com/office/drawing/2014/main" id="{E6A7E3EF-E0E8-9C4B-ADA3-F5C34A0C6334}"/>
                </a:ext>
              </a:extLst>
            </p:cNvPr>
            <p:cNvSpPr/>
            <p:nvPr/>
          </p:nvSpPr>
          <p:spPr>
            <a:xfrm>
              <a:off x="9607914" y="3918825"/>
              <a:ext cx="764908" cy="370239"/>
            </a:xfrm>
            <a:prstGeom prst="rect">
              <a:avLst/>
            </a:prstGeom>
            <a:solidFill>
              <a:srgbClr val="FF0000"/>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white"/>
                  </a:solidFill>
                  <a:effectLst/>
                  <a:uLnTx/>
                  <a:uFillTx/>
                  <a:latin typeface="Arial Narrow" panose="020B0604020202020204" pitchFamily="34" charset="0"/>
                  <a:ea typeface="ＭＳ Ｐゴシック"/>
                  <a:cs typeface="Arial Narrow" panose="020B0604020202020204" pitchFamily="34" charset="0"/>
                </a:rPr>
                <a:t>Prediction</a:t>
              </a:r>
            </a:p>
          </p:txBody>
        </p:sp>
        <p:sp>
          <p:nvSpPr>
            <p:cNvPr id="15" name="Rectangle 14">
              <a:extLst>
                <a:ext uri="{FF2B5EF4-FFF2-40B4-BE49-F238E27FC236}">
                  <a16:creationId xmlns:a16="http://schemas.microsoft.com/office/drawing/2014/main" id="{2E88FB52-4790-594C-941B-0EDE975CD0E6}"/>
                </a:ext>
              </a:extLst>
            </p:cNvPr>
            <p:cNvSpPr/>
            <p:nvPr/>
          </p:nvSpPr>
          <p:spPr>
            <a:xfrm>
              <a:off x="10955947" y="3139712"/>
              <a:ext cx="767399" cy="424197"/>
            </a:xfrm>
            <a:prstGeom prst="rect">
              <a:avLst/>
            </a:prstGeom>
            <a:solidFill>
              <a:srgbClr val="FF0000"/>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white"/>
                  </a:solidFill>
                  <a:effectLst/>
                  <a:uLnTx/>
                  <a:uFillTx/>
                  <a:latin typeface="Arial Narrow" panose="020B0604020202020204" pitchFamily="34" charset="0"/>
                  <a:ea typeface="ＭＳ Ｐゴシック"/>
                  <a:cs typeface="Arial Narrow" panose="020B0604020202020204" pitchFamily="34" charset="0"/>
                </a:rPr>
                <a:t>Prediction</a:t>
              </a:r>
            </a:p>
          </p:txBody>
        </p:sp>
        <p:sp>
          <p:nvSpPr>
            <p:cNvPr id="16" name="TextBox 15">
              <a:extLst>
                <a:ext uri="{FF2B5EF4-FFF2-40B4-BE49-F238E27FC236}">
                  <a16:creationId xmlns:a16="http://schemas.microsoft.com/office/drawing/2014/main" id="{AEDF6CB1-1C79-5E4C-A03C-A292D7185ADD}"/>
                </a:ext>
              </a:extLst>
            </p:cNvPr>
            <p:cNvSpPr txBox="1"/>
            <p:nvPr/>
          </p:nvSpPr>
          <p:spPr>
            <a:xfrm>
              <a:off x="8674595" y="3393232"/>
              <a:ext cx="920445" cy="492443"/>
            </a:xfrm>
            <a:prstGeom prst="rect">
              <a:avLst/>
            </a:prstGeom>
            <a:solidFill>
              <a:schemeClr val="bg1"/>
            </a:solid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rial Narrow" panose="020B0604020202020204" pitchFamily="34" charset="0"/>
                  <a:ea typeface="ＭＳ Ｐゴシック"/>
                  <a:cs typeface="Arial Narrow" panose="020B0604020202020204" pitchFamily="34" charset="0"/>
                </a:rPr>
                <a:t>Cumulative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a:ea typeface="ＭＳ Ｐゴシック"/>
                </a:rPr>
                <a:t>EPNL</a:t>
              </a:r>
            </a:p>
          </p:txBody>
        </p:sp>
        <p:sp>
          <p:nvSpPr>
            <p:cNvPr id="17" name="Rectangle 16">
              <a:extLst>
                <a:ext uri="{FF2B5EF4-FFF2-40B4-BE49-F238E27FC236}">
                  <a16:creationId xmlns:a16="http://schemas.microsoft.com/office/drawing/2014/main" id="{25C85E3A-4857-0E43-94CA-AD49D47D82E2}"/>
                </a:ext>
              </a:extLst>
            </p:cNvPr>
            <p:cNvSpPr/>
            <p:nvPr/>
          </p:nvSpPr>
          <p:spPr>
            <a:xfrm>
              <a:off x="10692779" y="1425400"/>
              <a:ext cx="1371600" cy="4955017"/>
            </a:xfrm>
            <a:prstGeom prst="rect">
              <a:avLst/>
            </a:prstGeom>
            <a:ln>
              <a:solidFill>
                <a:schemeClr val="bg1">
                  <a:lumMod val="50000"/>
                </a:schemeClr>
              </a:solidFill>
            </a:ln>
          </p:spPr>
          <p:txBody>
            <a:bodyPr wrap="square" lIns="0" r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u="none" strike="noStrike" kern="1200" cap="none" spc="0" normalizeH="0" baseline="0" noProof="0" dirty="0">
                <a:ln>
                  <a:noFill/>
                </a:ln>
                <a:solidFill>
                  <a:prstClr val="black"/>
                </a:solidFill>
                <a:effectLst/>
                <a:uLnTx/>
                <a:uFillTx/>
                <a:latin typeface="Arial Narrow" panose="020B0604020202020204" pitchFamily="34" charset="0"/>
                <a:ea typeface="ＭＳ Ｐゴシック"/>
                <a:cs typeface="Arial Narrow"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prstClr val="black"/>
                  </a:solidFill>
                  <a:effectLst/>
                  <a:uLnTx/>
                  <a:uFillTx/>
                  <a:latin typeface="Arial Narrow" panose="020B0604020202020204" pitchFamily="34" charset="0"/>
                  <a:ea typeface="ＭＳ Ｐゴシック"/>
                  <a:cs typeface="Arial Narrow" panose="020B0604020202020204" pitchFamily="34" charset="0"/>
                </a:rPr>
                <a:t>2019 ICAO Study Supersonic</a:t>
              </a:r>
            </a:p>
          </p:txBody>
        </p:sp>
        <p:pic>
          <p:nvPicPr>
            <p:cNvPr id="18" name="Picture 17">
              <a:extLst>
                <a:ext uri="{FF2B5EF4-FFF2-40B4-BE49-F238E27FC236}">
                  <a16:creationId xmlns:a16="http://schemas.microsoft.com/office/drawing/2014/main" id="{F002984F-F19E-6B47-BE90-91C410AAF9F9}"/>
                </a:ext>
              </a:extLst>
            </p:cNvPr>
            <p:cNvPicPr>
              <a:picLocks noChangeAspect="1"/>
            </p:cNvPicPr>
            <p:nvPr/>
          </p:nvPicPr>
          <p:blipFill>
            <a:blip r:embed="rId3"/>
            <a:stretch>
              <a:fillRect/>
            </a:stretch>
          </p:blipFill>
          <p:spPr>
            <a:xfrm>
              <a:off x="10692779" y="4524333"/>
              <a:ext cx="1115965" cy="640080"/>
            </a:xfrm>
            <a:prstGeom prst="rect">
              <a:avLst/>
            </a:prstGeom>
          </p:spPr>
        </p:pic>
        <p:pic>
          <p:nvPicPr>
            <p:cNvPr id="19" name="Picture 18">
              <a:extLst>
                <a:ext uri="{FF2B5EF4-FFF2-40B4-BE49-F238E27FC236}">
                  <a16:creationId xmlns:a16="http://schemas.microsoft.com/office/drawing/2014/main" id="{F1D78400-B16B-FD4C-A5C8-7C583CB03C51}"/>
                </a:ext>
              </a:extLst>
            </p:cNvPr>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10970600" y="5337191"/>
              <a:ext cx="1049082" cy="731520"/>
            </a:xfrm>
            <a:prstGeom prst="rect">
              <a:avLst/>
            </a:prstGeom>
          </p:spPr>
        </p:pic>
        <p:pic>
          <p:nvPicPr>
            <p:cNvPr id="20" name="Picture 19">
              <a:extLst>
                <a:ext uri="{FF2B5EF4-FFF2-40B4-BE49-F238E27FC236}">
                  <a16:creationId xmlns:a16="http://schemas.microsoft.com/office/drawing/2014/main" id="{1A4852A4-11EC-444C-BFDA-387CA786572A}"/>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9321179" y="4409153"/>
              <a:ext cx="1160662" cy="914400"/>
            </a:xfrm>
            <a:prstGeom prst="rect">
              <a:avLst/>
            </a:prstGeom>
          </p:spPr>
        </p:pic>
        <p:pic>
          <p:nvPicPr>
            <p:cNvPr id="21" name="Picture 20">
              <a:extLst>
                <a:ext uri="{FF2B5EF4-FFF2-40B4-BE49-F238E27FC236}">
                  <a16:creationId xmlns:a16="http://schemas.microsoft.com/office/drawing/2014/main" id="{B9045D9B-02EF-C741-9AFB-29B98495B79F}"/>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a:ext>
              </a:extLst>
            </a:blip>
            <a:srcRect l="25420" t="6409" r="33312" b="13278"/>
            <a:stretch/>
          </p:blipFill>
          <p:spPr>
            <a:xfrm>
              <a:off x="9911595" y="5484448"/>
              <a:ext cx="707132" cy="640080"/>
            </a:xfrm>
            <a:prstGeom prst="rect">
              <a:avLst/>
            </a:prstGeom>
          </p:spPr>
        </p:pic>
        <p:sp>
          <p:nvSpPr>
            <p:cNvPr id="22" name="TextBox 21">
              <a:extLst>
                <a:ext uri="{FF2B5EF4-FFF2-40B4-BE49-F238E27FC236}">
                  <a16:creationId xmlns:a16="http://schemas.microsoft.com/office/drawing/2014/main" id="{10FB89B0-AEA7-E845-ABF5-76B5D67236EB}"/>
                </a:ext>
              </a:extLst>
            </p:cNvPr>
            <p:cNvSpPr txBox="1"/>
            <p:nvPr/>
          </p:nvSpPr>
          <p:spPr>
            <a:xfrm>
              <a:off x="9321179" y="1125651"/>
              <a:ext cx="2743200" cy="307777"/>
            </a:xfrm>
            <a:prstGeom prst="rect">
              <a:avLst/>
            </a:prstGeom>
            <a:solidFill>
              <a:schemeClr val="bg1"/>
            </a:solidFill>
            <a:ln>
              <a:solidFill>
                <a:schemeClr val="bg1">
                  <a:lumMod val="50000"/>
                </a:schemeClr>
              </a:solidFill>
            </a:ln>
            <a:effectLst>
              <a:outerShdw blurRad="50800" dist="38100" dir="5400000" algn="t"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u="none" strike="noStrike" kern="1200" cap="none" spc="0" normalizeH="0" baseline="0" noProof="0" dirty="0">
                  <a:ln>
                    <a:noFill/>
                  </a:ln>
                  <a:solidFill>
                    <a:srgbClr val="4472C4"/>
                  </a:solidFill>
                  <a:effectLst/>
                  <a:uLnTx/>
                  <a:uFillTx/>
                  <a:latin typeface="Arial Narrow" panose="020B0604020202020204" pitchFamily="34" charset="0"/>
                  <a:ea typeface="ＭＳ Ｐゴシック"/>
                  <a:cs typeface="Arial Narrow" panose="020B0604020202020204" pitchFamily="34" charset="0"/>
                </a:rPr>
                <a:t>Noise Uncertainties</a:t>
              </a:r>
            </a:p>
          </p:txBody>
        </p:sp>
        <p:sp>
          <p:nvSpPr>
            <p:cNvPr id="23" name="TextBox 22">
              <a:extLst>
                <a:ext uri="{FF2B5EF4-FFF2-40B4-BE49-F238E27FC236}">
                  <a16:creationId xmlns:a16="http://schemas.microsoft.com/office/drawing/2014/main" id="{05464286-65AA-1F40-B208-6D9E622EB7DC}"/>
                </a:ext>
              </a:extLst>
            </p:cNvPr>
            <p:cNvSpPr txBox="1"/>
            <p:nvPr/>
          </p:nvSpPr>
          <p:spPr>
            <a:xfrm>
              <a:off x="8906587" y="4492008"/>
              <a:ext cx="437940" cy="307777"/>
            </a:xfrm>
            <a:prstGeom prst="rect">
              <a:avLst/>
            </a:prstGeom>
            <a:noFill/>
          </p:spPr>
          <p:txBody>
            <a:bodyPr wrap="none" rtlCol="0">
              <a:spAutoFit/>
            </a:bodyPr>
            <a:lstStyle/>
            <a:p>
              <a:r>
                <a:rPr lang="en-US" sz="1400" dirty="0">
                  <a:latin typeface="Arial Narrow" panose="020B0604020202020204" pitchFamily="34" charset="0"/>
                  <a:cs typeface="Arial Narrow" panose="020B0604020202020204" pitchFamily="34" charset="0"/>
                </a:rPr>
                <a:t>Fan</a:t>
              </a:r>
            </a:p>
          </p:txBody>
        </p:sp>
        <p:sp>
          <p:nvSpPr>
            <p:cNvPr id="24" name="TextBox 23">
              <a:extLst>
                <a:ext uri="{FF2B5EF4-FFF2-40B4-BE49-F238E27FC236}">
                  <a16:creationId xmlns:a16="http://schemas.microsoft.com/office/drawing/2014/main" id="{16F12E0B-CE12-2A47-908A-AE07C31CB0E9}"/>
                </a:ext>
              </a:extLst>
            </p:cNvPr>
            <p:cNvSpPr txBox="1"/>
            <p:nvPr/>
          </p:nvSpPr>
          <p:spPr>
            <a:xfrm>
              <a:off x="9333025" y="5655640"/>
              <a:ext cx="381836" cy="307777"/>
            </a:xfrm>
            <a:prstGeom prst="rect">
              <a:avLst/>
            </a:prstGeom>
            <a:noFill/>
          </p:spPr>
          <p:txBody>
            <a:bodyPr wrap="none" rtlCol="0">
              <a:spAutoFit/>
            </a:bodyPr>
            <a:lstStyle/>
            <a:p>
              <a:r>
                <a:rPr lang="en-US" sz="1400" dirty="0">
                  <a:latin typeface="Arial Narrow" panose="020B0604020202020204" pitchFamily="34" charset="0"/>
                  <a:cs typeface="Arial Narrow" panose="020B0604020202020204" pitchFamily="34" charset="0"/>
                </a:rPr>
                <a:t>Jet</a:t>
              </a:r>
            </a:p>
          </p:txBody>
        </p:sp>
      </p:grpSp>
      <p:sp>
        <p:nvSpPr>
          <p:cNvPr id="25" name="TextBox 1">
            <a:extLst>
              <a:ext uri="{FF2B5EF4-FFF2-40B4-BE49-F238E27FC236}">
                <a16:creationId xmlns:a16="http://schemas.microsoft.com/office/drawing/2014/main" id="{6FF39182-6776-794B-B419-9C5C14F0A924}"/>
              </a:ext>
            </a:extLst>
          </p:cNvPr>
          <p:cNvSpPr txBox="1">
            <a:spLocks noChangeArrowheads="1"/>
          </p:cNvSpPr>
          <p:nvPr/>
        </p:nvSpPr>
        <p:spPr bwMode="auto">
          <a:xfrm>
            <a:off x="306917" y="888888"/>
            <a:ext cx="11372715"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eaLnBrk="1" fontAlgn="base" hangingPunct="1">
              <a:spcBef>
                <a:spcPct val="0"/>
              </a:spcBef>
              <a:spcAft>
                <a:spcPct val="0"/>
              </a:spcAft>
            </a:pPr>
            <a:r>
              <a:rPr lang="en-US" sz="1800" b="1" i="1" dirty="0">
                <a:solidFill>
                  <a:srgbClr val="45445A"/>
                </a:solidFill>
                <a:cs typeface="Arial" charset="0"/>
              </a:rPr>
              <a:t>New effort reduce uncertainty in LTO noise predictions</a:t>
            </a:r>
          </a:p>
        </p:txBody>
      </p:sp>
      <p:pic>
        <p:nvPicPr>
          <p:cNvPr id="27" name="Picture 26">
            <a:extLst>
              <a:ext uri="{FF2B5EF4-FFF2-40B4-BE49-F238E27FC236}">
                <a16:creationId xmlns:a16="http://schemas.microsoft.com/office/drawing/2014/main" id="{3168D478-1E34-CD4C-9247-C2119EC0EC82}"/>
              </a:ext>
            </a:extLst>
          </p:cNvPr>
          <p:cNvPicPr>
            <a:picLocks noChangeAspect="1"/>
          </p:cNvPicPr>
          <p:nvPr/>
        </p:nvPicPr>
        <p:blipFill>
          <a:blip r:embed="rId7"/>
          <a:stretch>
            <a:fillRect/>
          </a:stretch>
        </p:blipFill>
        <p:spPr>
          <a:xfrm>
            <a:off x="370495" y="4773632"/>
            <a:ext cx="2116227" cy="1859525"/>
          </a:xfrm>
          <a:prstGeom prst="rect">
            <a:avLst/>
          </a:prstGeom>
        </p:spPr>
      </p:pic>
      <p:pic>
        <p:nvPicPr>
          <p:cNvPr id="28" name="Picture 27">
            <a:extLst>
              <a:ext uri="{FF2B5EF4-FFF2-40B4-BE49-F238E27FC236}">
                <a16:creationId xmlns:a16="http://schemas.microsoft.com/office/drawing/2014/main" id="{6C156888-E9D7-CF43-9C4C-3A1402F711C1}"/>
              </a:ext>
            </a:extLst>
          </p:cNvPr>
          <p:cNvPicPr>
            <a:picLocks noChangeAspect="1"/>
          </p:cNvPicPr>
          <p:nvPr/>
        </p:nvPicPr>
        <p:blipFill>
          <a:blip r:embed="rId8"/>
          <a:stretch>
            <a:fillRect/>
          </a:stretch>
        </p:blipFill>
        <p:spPr>
          <a:xfrm>
            <a:off x="5241785" y="4913408"/>
            <a:ext cx="3120675" cy="1635202"/>
          </a:xfrm>
          <a:prstGeom prst="rect">
            <a:avLst/>
          </a:prstGeom>
        </p:spPr>
      </p:pic>
      <p:pic>
        <p:nvPicPr>
          <p:cNvPr id="29" name="Picture 6">
            <a:extLst>
              <a:ext uri="{FF2B5EF4-FFF2-40B4-BE49-F238E27FC236}">
                <a16:creationId xmlns:a16="http://schemas.microsoft.com/office/drawing/2014/main" id="{FDB16014-D80B-044A-B740-F7ECB2C37DEB}"/>
              </a:ext>
            </a:extLst>
          </p:cNvPr>
          <p:cNvPicPr>
            <a:picLocks noChangeAspect="1"/>
          </p:cNvPicPr>
          <p:nvPr/>
        </p:nvPicPr>
        <p:blipFill rotWithShape="1">
          <a:blip r:embed="rId9">
            <a:clrChange>
              <a:clrFrom>
                <a:srgbClr val="FFFFFF"/>
              </a:clrFrom>
              <a:clrTo>
                <a:srgbClr val="FFFFFF">
                  <a:alpha val="0"/>
                </a:srgbClr>
              </a:clrTo>
            </a:clrChange>
          </a:blip>
          <a:srcRect t="12440" b="14126"/>
          <a:stretch/>
        </p:blipFill>
        <p:spPr>
          <a:xfrm>
            <a:off x="2250293" y="4716830"/>
            <a:ext cx="2979646" cy="2028359"/>
          </a:xfrm>
          <a:prstGeom prst="rect">
            <a:avLst/>
          </a:prstGeom>
        </p:spPr>
      </p:pic>
    </p:spTree>
    <p:extLst>
      <p:ext uri="{BB962C8B-B14F-4D97-AF65-F5344CB8AC3E}">
        <p14:creationId xmlns:p14="http://schemas.microsoft.com/office/powerpoint/2010/main" val="329516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664086-70F9-3E46-AFE8-CDF727B8C377}"/>
              </a:ext>
            </a:extLst>
          </p:cNvPr>
          <p:cNvPicPr>
            <a:picLocks noChangeAspect="1"/>
          </p:cNvPicPr>
          <p:nvPr/>
        </p:nvPicPr>
        <p:blipFill>
          <a:blip r:embed="rId2"/>
          <a:stretch>
            <a:fillRect/>
          </a:stretch>
        </p:blipFill>
        <p:spPr>
          <a:xfrm>
            <a:off x="345686" y="992105"/>
            <a:ext cx="4646213" cy="2855065"/>
          </a:xfrm>
          <a:prstGeom prst="rect">
            <a:avLst/>
          </a:prstGeom>
        </p:spPr>
      </p:pic>
      <p:pic>
        <p:nvPicPr>
          <p:cNvPr id="5" name="Picture 4">
            <a:extLst>
              <a:ext uri="{FF2B5EF4-FFF2-40B4-BE49-F238E27FC236}">
                <a16:creationId xmlns:a16="http://schemas.microsoft.com/office/drawing/2014/main" id="{A7AD78B2-F049-F64C-9227-A9B78733637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42835" y="4059046"/>
            <a:ext cx="6351087" cy="2642835"/>
          </a:xfrm>
          <a:prstGeom prst="rect">
            <a:avLst/>
          </a:prstGeom>
          <a:ln w="19050">
            <a:solidFill>
              <a:schemeClr val="tx1"/>
            </a:solidFill>
          </a:ln>
        </p:spPr>
      </p:pic>
      <p:pic>
        <p:nvPicPr>
          <p:cNvPr id="7" name="Picture 19">
            <a:extLst>
              <a:ext uri="{FF2B5EF4-FFF2-40B4-BE49-F238E27FC236}">
                <a16:creationId xmlns:a16="http://schemas.microsoft.com/office/drawing/2014/main" id="{22575CFA-2D20-E046-8461-90B6051485DA}"/>
              </a:ext>
            </a:extLst>
          </p:cNvPr>
          <p:cNvPicPr>
            <a:picLocks noChangeAspect="1"/>
          </p:cNvPicPr>
          <p:nvPr/>
        </p:nvPicPr>
        <p:blipFill>
          <a:blip r:embed="rId4" cstate="print">
            <a:clrChange>
              <a:clrFrom>
                <a:srgbClr val="FDFEFF"/>
              </a:clrFrom>
              <a:clrTo>
                <a:srgbClr val="FDFEFF">
                  <a:alpha val="0"/>
                </a:srgbClr>
              </a:clrTo>
            </a:clrChange>
          </a:blip>
          <a:srcRect/>
          <a:stretch>
            <a:fillRect/>
          </a:stretch>
        </p:blipFill>
        <p:spPr bwMode="auto">
          <a:xfrm>
            <a:off x="5463377" y="980964"/>
            <a:ext cx="6230112" cy="3843800"/>
          </a:xfrm>
          <a:prstGeom prst="rect">
            <a:avLst/>
          </a:prstGeom>
          <a:noFill/>
          <a:ln w="9525">
            <a:noFill/>
            <a:miter lim="800000"/>
            <a:headEnd/>
            <a:tailEnd/>
          </a:ln>
          <a:effectLst/>
        </p:spPr>
      </p:pic>
      <p:sp>
        <p:nvSpPr>
          <p:cNvPr id="8" name="TextBox 7">
            <a:extLst>
              <a:ext uri="{FF2B5EF4-FFF2-40B4-BE49-F238E27FC236}">
                <a16:creationId xmlns:a16="http://schemas.microsoft.com/office/drawing/2014/main" id="{2C9E3AA7-3B2D-4B4B-BFEA-F72E866F19CB}"/>
              </a:ext>
            </a:extLst>
          </p:cNvPr>
          <p:cNvSpPr txBox="1"/>
          <p:nvPr/>
        </p:nvSpPr>
        <p:spPr>
          <a:xfrm>
            <a:off x="1939593" y="6100008"/>
            <a:ext cx="3066585" cy="523220"/>
          </a:xfrm>
          <a:prstGeom prst="rect">
            <a:avLst/>
          </a:prstGeom>
          <a:noFill/>
        </p:spPr>
        <p:txBody>
          <a:bodyPr wrap="square" rtlCol="0">
            <a:spAutoFit/>
          </a:bodyPr>
          <a:lstStyle/>
          <a:p>
            <a:pPr algn="ctr"/>
            <a:r>
              <a:rPr lang="en-US" sz="1400" b="1" dirty="0">
                <a:solidFill>
                  <a:schemeClr val="bg1"/>
                </a:solidFill>
              </a:rPr>
              <a:t>Industry Engagement on Future Commercial Hypersonic Vision</a:t>
            </a:r>
          </a:p>
        </p:txBody>
      </p:sp>
      <p:sp>
        <p:nvSpPr>
          <p:cNvPr id="9" name="TextBox 8">
            <a:extLst>
              <a:ext uri="{FF2B5EF4-FFF2-40B4-BE49-F238E27FC236}">
                <a16:creationId xmlns:a16="http://schemas.microsoft.com/office/drawing/2014/main" id="{05D88A2F-F37D-6042-AC3C-DC2FE07B5E54}"/>
              </a:ext>
            </a:extLst>
          </p:cNvPr>
          <p:cNvSpPr txBox="1"/>
          <p:nvPr/>
        </p:nvSpPr>
        <p:spPr>
          <a:xfrm>
            <a:off x="4991899" y="980964"/>
            <a:ext cx="2687444" cy="523220"/>
          </a:xfrm>
          <a:prstGeom prst="rect">
            <a:avLst/>
          </a:prstGeom>
          <a:noFill/>
        </p:spPr>
        <p:txBody>
          <a:bodyPr wrap="square" rtlCol="0">
            <a:spAutoFit/>
          </a:bodyPr>
          <a:lstStyle/>
          <a:p>
            <a:pPr algn="ctr"/>
            <a:r>
              <a:rPr lang="en-US" sz="1400" b="1" dirty="0"/>
              <a:t>Fundamental Research on Dual-Use Applications</a:t>
            </a:r>
          </a:p>
        </p:txBody>
      </p:sp>
      <p:sp>
        <p:nvSpPr>
          <p:cNvPr id="10" name="TextBox 9">
            <a:extLst>
              <a:ext uri="{FF2B5EF4-FFF2-40B4-BE49-F238E27FC236}">
                <a16:creationId xmlns:a16="http://schemas.microsoft.com/office/drawing/2014/main" id="{4ECCA769-B2CE-7746-A289-6935A371D24C}"/>
              </a:ext>
            </a:extLst>
          </p:cNvPr>
          <p:cNvSpPr txBox="1"/>
          <p:nvPr/>
        </p:nvSpPr>
        <p:spPr>
          <a:xfrm>
            <a:off x="8708024" y="5240102"/>
            <a:ext cx="2687444" cy="307777"/>
          </a:xfrm>
          <a:prstGeom prst="rect">
            <a:avLst/>
          </a:prstGeom>
          <a:noFill/>
        </p:spPr>
        <p:txBody>
          <a:bodyPr wrap="square" rtlCol="0">
            <a:spAutoFit/>
          </a:bodyPr>
          <a:lstStyle/>
          <a:p>
            <a:pPr algn="ctr"/>
            <a:r>
              <a:rPr lang="en-US" sz="1400" b="1" dirty="0"/>
              <a:t>Strong DoD Partnership</a:t>
            </a:r>
          </a:p>
        </p:txBody>
      </p:sp>
      <p:sp>
        <p:nvSpPr>
          <p:cNvPr id="2" name="Title 1">
            <a:extLst>
              <a:ext uri="{FF2B5EF4-FFF2-40B4-BE49-F238E27FC236}">
                <a16:creationId xmlns:a16="http://schemas.microsoft.com/office/drawing/2014/main" id="{7BDE67E3-7E22-094C-B7BC-71A0EAD3D6CA}"/>
              </a:ext>
            </a:extLst>
          </p:cNvPr>
          <p:cNvSpPr>
            <a:spLocks noGrp="1"/>
          </p:cNvSpPr>
          <p:nvPr>
            <p:ph type="title"/>
          </p:nvPr>
        </p:nvSpPr>
        <p:spPr/>
        <p:txBody>
          <a:bodyPr/>
          <a:lstStyle/>
          <a:p>
            <a:r>
              <a:rPr lang="en-US" dirty="0"/>
              <a:t>Hypersonic Technology Project</a:t>
            </a:r>
          </a:p>
        </p:txBody>
      </p:sp>
    </p:spTree>
    <p:extLst>
      <p:ext uri="{BB962C8B-B14F-4D97-AF65-F5344CB8AC3E}">
        <p14:creationId xmlns:p14="http://schemas.microsoft.com/office/powerpoint/2010/main" val="365960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C2CA5-D45C-FD46-8AF2-BBD0CA1A5783}"/>
              </a:ext>
            </a:extLst>
          </p:cNvPr>
          <p:cNvSpPr>
            <a:spLocks noGrp="1"/>
          </p:cNvSpPr>
          <p:nvPr>
            <p:ph type="title"/>
          </p:nvPr>
        </p:nvSpPr>
        <p:spPr/>
        <p:txBody>
          <a:bodyPr/>
          <a:lstStyle/>
          <a:p>
            <a:r>
              <a:rPr lang="en-US" dirty="0"/>
              <a:t>Hypersonic Strategy Assessment</a:t>
            </a:r>
          </a:p>
        </p:txBody>
      </p:sp>
      <p:sp>
        <p:nvSpPr>
          <p:cNvPr id="3" name="Content Placeholder 2">
            <a:extLst>
              <a:ext uri="{FF2B5EF4-FFF2-40B4-BE49-F238E27FC236}">
                <a16:creationId xmlns:a16="http://schemas.microsoft.com/office/drawing/2014/main" id="{5A59E987-731E-9E47-AFEC-FB17BB7831E1}"/>
              </a:ext>
            </a:extLst>
          </p:cNvPr>
          <p:cNvSpPr>
            <a:spLocks noGrp="1"/>
          </p:cNvSpPr>
          <p:nvPr>
            <p:ph idx="1"/>
          </p:nvPr>
        </p:nvSpPr>
        <p:spPr>
          <a:xfrm>
            <a:off x="304801" y="1703189"/>
            <a:ext cx="5973336" cy="4559498"/>
          </a:xfrm>
        </p:spPr>
        <p:txBody>
          <a:bodyPr/>
          <a:lstStyle/>
          <a:p>
            <a:pPr>
              <a:spcBef>
                <a:spcPts val="1800"/>
              </a:spcBef>
            </a:pPr>
            <a:r>
              <a:rPr lang="en-US" sz="2000" dirty="0"/>
              <a:t>Industry announcements reveal interest in commercial applications</a:t>
            </a:r>
          </a:p>
          <a:p>
            <a:pPr>
              <a:spcBef>
                <a:spcPts val="1800"/>
              </a:spcBef>
            </a:pPr>
            <a:r>
              <a:rPr lang="en-US" sz="2000" dirty="0"/>
              <a:t>Workshop held to understand interest and identify needs</a:t>
            </a:r>
          </a:p>
          <a:p>
            <a:pPr lvl="1"/>
            <a:r>
              <a:rPr lang="en-US" sz="2000" dirty="0"/>
              <a:t>Independent market study</a:t>
            </a:r>
          </a:p>
          <a:p>
            <a:pPr lvl="1"/>
            <a:r>
              <a:rPr lang="en-US" sz="2000" dirty="0"/>
              <a:t>Regulatory and data protection concerns</a:t>
            </a:r>
          </a:p>
          <a:p>
            <a:pPr lvl="1"/>
            <a:r>
              <a:rPr lang="en-US" sz="2000" dirty="0"/>
              <a:t>Hypersonic ground and flight test capability</a:t>
            </a:r>
          </a:p>
          <a:p>
            <a:pPr lvl="1"/>
            <a:r>
              <a:rPr lang="en-US" sz="2000" dirty="0"/>
              <a:t>Technology development</a:t>
            </a:r>
          </a:p>
          <a:p>
            <a:pPr>
              <a:spcBef>
                <a:spcPts val="1800"/>
              </a:spcBef>
            </a:pPr>
            <a:r>
              <a:rPr lang="en-US" sz="2000" dirty="0"/>
              <a:t>Assessing strategy in light of growing industry interest</a:t>
            </a:r>
          </a:p>
        </p:txBody>
      </p:sp>
      <p:pic>
        <p:nvPicPr>
          <p:cNvPr id="4" name="Picture 3">
            <a:extLst>
              <a:ext uri="{FF2B5EF4-FFF2-40B4-BE49-F238E27FC236}">
                <a16:creationId xmlns:a16="http://schemas.microsoft.com/office/drawing/2014/main" id="{E41AF7F0-1438-734D-A5B1-FBAE4A82141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315199" y="1594624"/>
            <a:ext cx="4571999" cy="2068032"/>
          </a:xfrm>
          <a:prstGeom prst="rect">
            <a:avLst/>
          </a:prstGeom>
        </p:spPr>
      </p:pic>
      <p:sp>
        <p:nvSpPr>
          <p:cNvPr id="6" name="TextBox 1">
            <a:extLst>
              <a:ext uri="{FF2B5EF4-FFF2-40B4-BE49-F238E27FC236}">
                <a16:creationId xmlns:a16="http://schemas.microsoft.com/office/drawing/2014/main" id="{2FDE4C1E-F2C5-7447-9227-C60F130D2046}"/>
              </a:ext>
            </a:extLst>
          </p:cNvPr>
          <p:cNvSpPr txBox="1">
            <a:spLocks noChangeArrowheads="1"/>
          </p:cNvSpPr>
          <p:nvPr/>
        </p:nvSpPr>
        <p:spPr bwMode="auto">
          <a:xfrm>
            <a:off x="306917" y="888888"/>
            <a:ext cx="11372715"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eaLnBrk="1" fontAlgn="base" hangingPunct="1">
              <a:spcBef>
                <a:spcPct val="0"/>
              </a:spcBef>
              <a:spcAft>
                <a:spcPct val="0"/>
              </a:spcAft>
            </a:pPr>
            <a:r>
              <a:rPr lang="en-US" sz="1800" b="1" i="1" dirty="0">
                <a:solidFill>
                  <a:srgbClr val="45445A"/>
                </a:solidFill>
                <a:cs typeface="Arial" charset="0"/>
              </a:rPr>
              <a:t>Enabling routine, reusable, airbreathing hypersonic flight</a:t>
            </a:r>
          </a:p>
        </p:txBody>
      </p:sp>
      <p:sp>
        <p:nvSpPr>
          <p:cNvPr id="8" name="Rectangle 7">
            <a:extLst>
              <a:ext uri="{FF2B5EF4-FFF2-40B4-BE49-F238E27FC236}">
                <a16:creationId xmlns:a16="http://schemas.microsoft.com/office/drawing/2014/main" id="{F41C933B-F688-E94B-8075-82E0DAE34EB6}"/>
              </a:ext>
            </a:extLst>
          </p:cNvPr>
          <p:cNvSpPr/>
          <p:nvPr/>
        </p:nvSpPr>
        <p:spPr>
          <a:xfrm>
            <a:off x="802887" y="6047262"/>
            <a:ext cx="10638263" cy="369332"/>
          </a:xfrm>
          <a:prstGeom prst="rect">
            <a:avLst/>
          </a:prstGeom>
          <a:solidFill>
            <a:srgbClr val="4F81BD">
              <a:lumMod val="75000"/>
            </a:srgbClr>
          </a:solidFill>
          <a:ln>
            <a:solidFill>
              <a:srgbClr val="4F81BD">
                <a:lumMod val="75000"/>
              </a:srgbClr>
            </a:solidFill>
          </a:ln>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rPr>
              <a:t>Emerging industry vision for potential future commercial hypersonic market</a:t>
            </a:r>
          </a:p>
        </p:txBody>
      </p:sp>
      <p:pic>
        <p:nvPicPr>
          <p:cNvPr id="9" name="Picture 8" descr="A plane flying in the sky&#10;&#10;Description automatically generated">
            <a:extLst>
              <a:ext uri="{FF2B5EF4-FFF2-40B4-BE49-F238E27FC236}">
                <a16:creationId xmlns:a16="http://schemas.microsoft.com/office/drawing/2014/main" id="{346171C0-15CF-554D-8096-EA97847AC8E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15199" y="3898701"/>
            <a:ext cx="4571999" cy="1814377"/>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955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C3E04-14FE-DE4A-A08C-CEFD9095D194}"/>
              </a:ext>
            </a:extLst>
          </p:cNvPr>
          <p:cNvSpPr>
            <a:spLocks noGrp="1"/>
          </p:cNvSpPr>
          <p:nvPr>
            <p:ph type="title"/>
          </p:nvPr>
        </p:nvSpPr>
        <p:spPr/>
        <p:txBody>
          <a:bodyPr/>
          <a:lstStyle/>
          <a:p>
            <a:r>
              <a:rPr lang="en-US" dirty="0"/>
              <a:t>Independent Market Studies</a:t>
            </a:r>
          </a:p>
        </p:txBody>
      </p:sp>
      <p:sp>
        <p:nvSpPr>
          <p:cNvPr id="3" name="Content Placeholder 2">
            <a:extLst>
              <a:ext uri="{FF2B5EF4-FFF2-40B4-BE49-F238E27FC236}">
                <a16:creationId xmlns:a16="http://schemas.microsoft.com/office/drawing/2014/main" id="{5D5F7007-4141-E34B-B3A5-ED53E608A070}"/>
              </a:ext>
            </a:extLst>
          </p:cNvPr>
          <p:cNvSpPr>
            <a:spLocks noGrp="1"/>
          </p:cNvSpPr>
          <p:nvPr>
            <p:ph idx="1"/>
          </p:nvPr>
        </p:nvSpPr>
        <p:spPr>
          <a:xfrm>
            <a:off x="304800" y="1349298"/>
            <a:ext cx="11102897" cy="5508702"/>
          </a:xfrm>
        </p:spPr>
        <p:txBody>
          <a:bodyPr/>
          <a:lstStyle/>
          <a:p>
            <a:pPr>
              <a:spcBef>
                <a:spcPts val="600"/>
              </a:spcBef>
            </a:pPr>
            <a:r>
              <a:rPr lang="en-US" dirty="0"/>
              <a:t>Key Findings</a:t>
            </a:r>
          </a:p>
          <a:p>
            <a:pPr lvl="1">
              <a:spcBef>
                <a:spcPts val="600"/>
              </a:spcBef>
            </a:pPr>
            <a:r>
              <a:rPr lang="en-US" dirty="0"/>
              <a:t>SAIC: Commercial and private segments are most</a:t>
            </a:r>
            <a:br>
              <a:rPr lang="en-US" dirty="0"/>
            </a:br>
            <a:r>
              <a:rPr lang="en-US" dirty="0"/>
              <a:t>viable. Cargo demand not strong for civil use.</a:t>
            </a:r>
          </a:p>
          <a:p>
            <a:pPr lvl="1">
              <a:spcBef>
                <a:spcPts val="600"/>
              </a:spcBef>
            </a:pPr>
            <a:r>
              <a:rPr lang="en-US" dirty="0"/>
              <a:t>Deloitte: Commercial, private, and cargo are all</a:t>
            </a:r>
            <a:br>
              <a:rPr lang="en-US" dirty="0"/>
            </a:br>
            <a:r>
              <a:rPr lang="en-US" dirty="0"/>
              <a:t>viable segments. Top routes vary by segment.</a:t>
            </a:r>
          </a:p>
          <a:p>
            <a:pPr lvl="1">
              <a:spcBef>
                <a:spcPts val="600"/>
              </a:spcBef>
            </a:pPr>
            <a:r>
              <a:rPr lang="en-US" dirty="0"/>
              <a:t>Barriers largely similar to commercial supersonic</a:t>
            </a:r>
            <a:br>
              <a:rPr lang="en-US" dirty="0"/>
            </a:br>
            <a:r>
              <a:rPr lang="en-US" dirty="0"/>
              <a:t>flight, e.g., certification, LTO noise, emissions,</a:t>
            </a:r>
            <a:br>
              <a:rPr lang="en-US" dirty="0"/>
            </a:br>
            <a:r>
              <a:rPr lang="en-US" dirty="0"/>
              <a:t>field length, airspace integration</a:t>
            </a:r>
          </a:p>
          <a:p>
            <a:pPr lvl="1">
              <a:spcBef>
                <a:spcPts val="600"/>
              </a:spcBef>
            </a:pPr>
            <a:r>
              <a:rPr lang="en-US" dirty="0"/>
              <a:t>Concern with export controls and market impacts</a:t>
            </a:r>
          </a:p>
          <a:p>
            <a:pPr>
              <a:spcBef>
                <a:spcPts val="600"/>
              </a:spcBef>
            </a:pPr>
            <a:endParaRPr lang="en-US" dirty="0"/>
          </a:p>
          <a:p>
            <a:pPr>
              <a:spcBef>
                <a:spcPts val="600"/>
              </a:spcBef>
            </a:pPr>
            <a:r>
              <a:rPr lang="en-US" dirty="0"/>
              <a:t>Industry Feedback on Results</a:t>
            </a:r>
          </a:p>
          <a:p>
            <a:pPr lvl="1">
              <a:spcBef>
                <a:spcPts val="600"/>
              </a:spcBef>
            </a:pPr>
            <a:r>
              <a:rPr lang="en-US" dirty="0"/>
              <a:t>Favorable markets in a speed regime between</a:t>
            </a:r>
            <a:br>
              <a:rPr lang="en-US" dirty="0"/>
            </a:br>
            <a:r>
              <a:rPr lang="en-US" dirty="0"/>
              <a:t>NASA’s current supersonic and hypersonic portfolios</a:t>
            </a:r>
          </a:p>
          <a:p>
            <a:pPr lvl="1">
              <a:spcBef>
                <a:spcPts val="600"/>
              </a:spcBef>
            </a:pPr>
            <a:r>
              <a:rPr lang="en-US" dirty="0"/>
              <a:t>Desire to extend market study to explore additional areas (e.g., including transpacific routes and alternative aircraft fuels)</a:t>
            </a:r>
          </a:p>
          <a:p>
            <a:pPr lvl="1">
              <a:spcBef>
                <a:spcPts val="600"/>
              </a:spcBef>
            </a:pPr>
            <a:r>
              <a:rPr lang="en-US" dirty="0"/>
              <a:t>Interest in potential synergy between civil and defense applications for lowering required investment</a:t>
            </a:r>
          </a:p>
          <a:p>
            <a:pPr lvl="1">
              <a:spcBef>
                <a:spcPts val="600"/>
              </a:spcBef>
            </a:pPr>
            <a:r>
              <a:rPr lang="en-US" dirty="0"/>
              <a:t>Role for NASA in facilitating working group with FAA, Department of State, Department of Defense, airport authorities, and industry to address certification, regulatory, and environmental barriers</a:t>
            </a:r>
          </a:p>
        </p:txBody>
      </p:sp>
      <p:graphicFrame>
        <p:nvGraphicFramePr>
          <p:cNvPr id="4" name="Table 3">
            <a:extLst>
              <a:ext uri="{FF2B5EF4-FFF2-40B4-BE49-F238E27FC236}">
                <a16:creationId xmlns:a16="http://schemas.microsoft.com/office/drawing/2014/main" id="{C0FB0F45-8120-0B4E-BB1C-FEF833AC5881}"/>
              </a:ext>
            </a:extLst>
          </p:cNvPr>
          <p:cNvGraphicFramePr>
            <a:graphicFrameLocks noGrp="1"/>
          </p:cNvGraphicFramePr>
          <p:nvPr>
            <p:extLst>
              <p:ext uri="{D42A27DB-BD31-4B8C-83A1-F6EECF244321}">
                <p14:modId xmlns:p14="http://schemas.microsoft.com/office/powerpoint/2010/main" val="1095732138"/>
              </p:ext>
            </p:extLst>
          </p:nvPr>
        </p:nvGraphicFramePr>
        <p:xfrm>
          <a:off x="5993274" y="1701055"/>
          <a:ext cx="6099854" cy="2505979"/>
        </p:xfrm>
        <a:graphic>
          <a:graphicData uri="http://schemas.openxmlformats.org/drawingml/2006/table">
            <a:tbl>
              <a:tblPr firstRow="1" bandRow="1">
                <a:tableStyleId>{93296810-A885-4BE3-A3E7-6D5BEEA58F35}</a:tableStyleId>
              </a:tblPr>
              <a:tblGrid>
                <a:gridCol w="1913991">
                  <a:extLst>
                    <a:ext uri="{9D8B030D-6E8A-4147-A177-3AD203B41FA5}">
                      <a16:colId xmlns:a16="http://schemas.microsoft.com/office/drawing/2014/main" val="3889255279"/>
                    </a:ext>
                  </a:extLst>
                </a:gridCol>
                <a:gridCol w="2206432">
                  <a:extLst>
                    <a:ext uri="{9D8B030D-6E8A-4147-A177-3AD203B41FA5}">
                      <a16:colId xmlns:a16="http://schemas.microsoft.com/office/drawing/2014/main" val="2138553477"/>
                    </a:ext>
                  </a:extLst>
                </a:gridCol>
                <a:gridCol w="1979431">
                  <a:extLst>
                    <a:ext uri="{9D8B030D-6E8A-4147-A177-3AD203B41FA5}">
                      <a16:colId xmlns:a16="http://schemas.microsoft.com/office/drawing/2014/main" val="3783924015"/>
                    </a:ext>
                  </a:extLst>
                </a:gridCol>
              </a:tblGrid>
              <a:tr h="729703">
                <a:tc>
                  <a:txBody>
                    <a:bodyPr/>
                    <a:lstStyle/>
                    <a:p>
                      <a:endParaRPr lang="en-US" sz="1600" dirty="0">
                        <a:latin typeface="Calibri" panose="020F0502020204030204" pitchFamily="34" charset="0"/>
                        <a:cs typeface="Calibri" panose="020F0502020204030204" pitchFamily="34" charset="0"/>
                      </a:endParaRPr>
                    </a:p>
                  </a:txBody>
                  <a:tcPr/>
                </a:tc>
                <a:tc>
                  <a:txBody>
                    <a:bodyPr/>
                    <a:lstStyle/>
                    <a:p>
                      <a:pPr algn="ctr"/>
                      <a:r>
                        <a:rPr lang="en-US" sz="1600" dirty="0">
                          <a:latin typeface="Calibri" panose="020F0502020204030204" pitchFamily="34" charset="0"/>
                          <a:cs typeface="Calibri" panose="020F0502020204030204" pitchFamily="34" charset="0"/>
                        </a:rPr>
                        <a:t>SAIC</a:t>
                      </a:r>
                    </a:p>
                    <a:p>
                      <a:pPr algn="ctr"/>
                      <a:r>
                        <a:rPr lang="en-US" sz="1400" dirty="0">
                          <a:latin typeface="Calibri" panose="020F0502020204030204" pitchFamily="34" charset="0"/>
                          <a:cs typeface="Calibri" panose="020F0502020204030204" pitchFamily="34" charset="0"/>
                        </a:rPr>
                        <a:t>(with Bryce Space and Technology)</a:t>
                      </a:r>
                    </a:p>
                  </a:txBody>
                  <a:tcPr/>
                </a:tc>
                <a:tc>
                  <a:txBody>
                    <a:bodyPr/>
                    <a:lstStyle/>
                    <a:p>
                      <a:pPr algn="ctr"/>
                      <a:r>
                        <a:rPr lang="en-US" sz="1600" dirty="0">
                          <a:latin typeface="Calibri" panose="020F0502020204030204" pitchFamily="34" charset="0"/>
                          <a:cs typeface="Calibri" panose="020F0502020204030204" pitchFamily="34" charset="0"/>
                        </a:rPr>
                        <a:t>Deloitte</a:t>
                      </a:r>
                    </a:p>
                    <a:p>
                      <a:pPr algn="ctr"/>
                      <a:r>
                        <a:rPr lang="en-US" sz="1400" dirty="0">
                          <a:latin typeface="Calibri" panose="020F0502020204030204" pitchFamily="34" charset="0"/>
                          <a:cs typeface="Calibri" panose="020F0502020204030204" pitchFamily="34" charset="0"/>
                        </a:rPr>
                        <a:t>(with </a:t>
                      </a:r>
                      <a:r>
                        <a:rPr lang="en-US" sz="1400" dirty="0" err="1">
                          <a:latin typeface="Calibri" panose="020F0502020204030204" pitchFamily="34" charset="0"/>
                          <a:cs typeface="Calibri" panose="020F0502020204030204" pitchFamily="34" charset="0"/>
                        </a:rPr>
                        <a:t>SpaceWorks</a:t>
                      </a:r>
                      <a:r>
                        <a:rPr lang="en-US" sz="1400" dirty="0">
                          <a:latin typeface="Calibri" panose="020F0502020204030204" pitchFamily="34" charset="0"/>
                          <a:cs typeface="Calibri" panose="020F0502020204030204" pitchFamily="34" charset="0"/>
                        </a:rPr>
                        <a:t> &amp; NIA)</a:t>
                      </a:r>
                    </a:p>
                  </a:txBody>
                  <a:tcPr/>
                </a:tc>
                <a:extLst>
                  <a:ext uri="{0D108BD9-81ED-4DB2-BD59-A6C34878D82A}">
                    <a16:rowId xmlns:a16="http://schemas.microsoft.com/office/drawing/2014/main" val="52368805"/>
                  </a:ext>
                </a:extLst>
              </a:tr>
              <a:tr h="321069">
                <a:tc>
                  <a:txBody>
                    <a:bodyPr/>
                    <a:lstStyle/>
                    <a:p>
                      <a:r>
                        <a:rPr lang="en-US" sz="1600" b="1" dirty="0">
                          <a:latin typeface="Calibri" panose="020F0502020204030204" pitchFamily="34" charset="0"/>
                          <a:cs typeface="Calibri" panose="020F0502020204030204" pitchFamily="34" charset="0"/>
                        </a:rPr>
                        <a:t>Mach</a:t>
                      </a:r>
                    </a:p>
                  </a:txBody>
                  <a:tcPr/>
                </a:tc>
                <a:tc>
                  <a:txBody>
                    <a:bodyPr/>
                    <a:lstStyle/>
                    <a:p>
                      <a:pPr algn="ctr"/>
                      <a:r>
                        <a:rPr lang="en-US" sz="1600" dirty="0">
                          <a:latin typeface="Calibri" panose="020F0502020204030204" pitchFamily="34" charset="0"/>
                          <a:cs typeface="Calibri" panose="020F0502020204030204" pitchFamily="34" charset="0"/>
                        </a:rPr>
                        <a:t>3</a:t>
                      </a:r>
                    </a:p>
                  </a:txBody>
                  <a:tcPr/>
                </a:tc>
                <a:tc>
                  <a:txBody>
                    <a:bodyPr/>
                    <a:lstStyle/>
                    <a:p>
                      <a:pPr algn="ctr"/>
                      <a:r>
                        <a:rPr lang="en-US" sz="1600" dirty="0">
                          <a:latin typeface="Calibri" panose="020F0502020204030204" pitchFamily="34" charset="0"/>
                          <a:cs typeface="Calibri" panose="020F0502020204030204" pitchFamily="34" charset="0"/>
                        </a:rPr>
                        <a:t>2 - 4 </a:t>
                      </a:r>
                    </a:p>
                  </a:txBody>
                  <a:tcPr/>
                </a:tc>
                <a:extLst>
                  <a:ext uri="{0D108BD9-81ED-4DB2-BD59-A6C34878D82A}">
                    <a16:rowId xmlns:a16="http://schemas.microsoft.com/office/drawing/2014/main" val="2538600763"/>
                  </a:ext>
                </a:extLst>
              </a:tr>
              <a:tr h="355151">
                <a:tc>
                  <a:txBody>
                    <a:bodyPr/>
                    <a:lstStyle/>
                    <a:p>
                      <a:r>
                        <a:rPr lang="en-US" sz="1600" b="1" dirty="0">
                          <a:latin typeface="Calibri" panose="020F0502020204030204" pitchFamily="34" charset="0"/>
                          <a:cs typeface="Calibri" panose="020F0502020204030204" pitchFamily="34" charset="0"/>
                        </a:rPr>
                        <a:t>Range </a:t>
                      </a:r>
                    </a:p>
                  </a:txBody>
                  <a:tcPr/>
                </a:tc>
                <a:tc>
                  <a:txBody>
                    <a:bodyPr/>
                    <a:lstStyle/>
                    <a:p>
                      <a:pPr algn="ctr"/>
                      <a:r>
                        <a:rPr lang="en-US" sz="1600" dirty="0">
                          <a:latin typeface="Calibri" panose="020F0502020204030204" pitchFamily="34" charset="0"/>
                          <a:cs typeface="Calibri" panose="020F0502020204030204" pitchFamily="34" charset="0"/>
                        </a:rPr>
                        <a:t>4500 nmi</a:t>
                      </a:r>
                    </a:p>
                  </a:txBody>
                  <a:tcPr/>
                </a:tc>
                <a:tc>
                  <a:txBody>
                    <a:bodyPr/>
                    <a:lstStyle/>
                    <a:p>
                      <a:pPr algn="ctr"/>
                      <a:r>
                        <a:rPr lang="en-US" sz="1600" dirty="0">
                          <a:latin typeface="Calibri" panose="020F0502020204030204" pitchFamily="34" charset="0"/>
                          <a:cs typeface="Calibri" panose="020F0502020204030204" pitchFamily="34" charset="0"/>
                        </a:rPr>
                        <a:t>4000 </a:t>
                      </a:r>
                      <a:r>
                        <a:rPr lang="en-US" sz="1600" dirty="0" err="1">
                          <a:latin typeface="Calibri" panose="020F0502020204030204" pitchFamily="34" charset="0"/>
                          <a:cs typeface="Calibri" panose="020F0502020204030204" pitchFamily="34" charset="0"/>
                        </a:rPr>
                        <a:t>nmi</a:t>
                      </a:r>
                      <a:r>
                        <a:rPr lang="en-US" sz="1600" dirty="0">
                          <a:latin typeface="Calibri" panose="020F0502020204030204" pitchFamily="34" charset="0"/>
                          <a:cs typeface="Calibri" panose="020F0502020204030204" pitchFamily="34" charset="0"/>
                        </a:rPr>
                        <a:t> – 4500 nmi</a:t>
                      </a:r>
                    </a:p>
                  </a:txBody>
                  <a:tcPr/>
                </a:tc>
                <a:extLst>
                  <a:ext uri="{0D108BD9-81ED-4DB2-BD59-A6C34878D82A}">
                    <a16:rowId xmlns:a16="http://schemas.microsoft.com/office/drawing/2014/main" val="531612728"/>
                  </a:ext>
                </a:extLst>
              </a:tr>
              <a:tr h="321069">
                <a:tc>
                  <a:txBody>
                    <a:bodyPr/>
                    <a:lstStyle/>
                    <a:p>
                      <a:pPr marL="0" lvl="0" indent="0">
                        <a:lnSpc>
                          <a:spcPct val="90000"/>
                        </a:lnSpc>
                        <a:spcBef>
                          <a:spcPts val="1000"/>
                        </a:spcBef>
                        <a:buFont typeface="Arial" panose="020B0604020202020204" pitchFamily="34" charset="0"/>
                        <a:buNone/>
                      </a:pPr>
                      <a:r>
                        <a:rPr lang="en-US" sz="1600" b="1" dirty="0">
                          <a:solidFill>
                            <a:prstClr val="black"/>
                          </a:solidFill>
                          <a:latin typeface="Calibri" panose="020F0502020204030204" pitchFamily="34" charset="0"/>
                          <a:cs typeface="Calibri" panose="020F0502020204030204" pitchFamily="34" charset="0"/>
                        </a:rPr>
                        <a:t>Number of routes</a:t>
                      </a:r>
                      <a:r>
                        <a:rPr lang="en-US" sz="1600" b="1" baseline="30000" dirty="0">
                          <a:solidFill>
                            <a:prstClr val="black"/>
                          </a:solidFill>
                          <a:latin typeface="Calibri" panose="020F0502020204030204" pitchFamily="34" charset="0"/>
                          <a:cs typeface="Calibri" panose="020F0502020204030204" pitchFamily="34" charset="0"/>
                        </a:rPr>
                        <a:t>(1)</a:t>
                      </a:r>
                      <a:endParaRPr lang="en-US" sz="1600" b="1" dirty="0">
                        <a:solidFill>
                          <a:prstClr val="black"/>
                        </a:solidFill>
                        <a:latin typeface="Calibri" panose="020F0502020204030204" pitchFamily="34" charset="0"/>
                        <a:cs typeface="Calibri" panose="020F0502020204030204" pitchFamily="34" charset="0"/>
                      </a:endParaRPr>
                    </a:p>
                  </a:txBody>
                  <a:tcPr/>
                </a:tc>
                <a:tc>
                  <a:txBody>
                    <a:bodyPr/>
                    <a:lstStyle/>
                    <a:p>
                      <a:pPr algn="ctr"/>
                      <a:r>
                        <a:rPr lang="en-US" sz="1600" dirty="0">
                          <a:latin typeface="Calibri" panose="020F0502020204030204" pitchFamily="34" charset="0"/>
                          <a:cs typeface="Calibri" panose="020F0502020204030204" pitchFamily="34" charset="0"/>
                        </a:rPr>
                        <a:t>300</a:t>
                      </a:r>
                    </a:p>
                  </a:txBody>
                  <a:tcPr/>
                </a:tc>
                <a:tc>
                  <a:txBody>
                    <a:bodyPr/>
                    <a:lstStyle/>
                    <a:p>
                      <a:pPr algn="ctr"/>
                      <a:r>
                        <a:rPr lang="en-US" sz="1600" dirty="0">
                          <a:latin typeface="Calibri" panose="020F0502020204030204" pitchFamily="34" charset="0"/>
                          <a:cs typeface="Calibri" panose="020F0502020204030204" pitchFamily="34" charset="0"/>
                        </a:rPr>
                        <a:t>90</a:t>
                      </a:r>
                    </a:p>
                  </a:txBody>
                  <a:tcPr/>
                </a:tc>
                <a:extLst>
                  <a:ext uri="{0D108BD9-81ED-4DB2-BD59-A6C34878D82A}">
                    <a16:rowId xmlns:a16="http://schemas.microsoft.com/office/drawing/2014/main" val="2458401068"/>
                  </a:ext>
                </a:extLst>
              </a:tr>
              <a:tr h="380338">
                <a:tc>
                  <a:txBody>
                    <a:bodyPr/>
                    <a:lstStyle/>
                    <a:p>
                      <a:r>
                        <a:rPr lang="en-US" sz="1600" b="1" dirty="0">
                          <a:latin typeface="Calibri" panose="020F0502020204030204" pitchFamily="34" charset="0"/>
                          <a:cs typeface="Calibri" panose="020F0502020204030204" pitchFamily="34" charset="0"/>
                        </a:rPr>
                        <a:t>Aircraft Size (# PAX)</a:t>
                      </a:r>
                    </a:p>
                  </a:txBody>
                  <a:tcPr/>
                </a:tc>
                <a:tc>
                  <a:txBody>
                    <a:bodyPr/>
                    <a:lstStyle/>
                    <a:p>
                      <a:pPr algn="ctr"/>
                      <a:r>
                        <a:rPr lang="en-US" sz="1600" dirty="0">
                          <a:latin typeface="Calibri" panose="020F0502020204030204" pitchFamily="34" charset="0"/>
                          <a:cs typeface="Calibri" panose="020F0502020204030204" pitchFamily="34" charset="0"/>
                        </a:rPr>
                        <a:t>10 GA or 50 Commercial</a:t>
                      </a:r>
                    </a:p>
                  </a:txBody>
                  <a:tcPr/>
                </a:tc>
                <a:tc>
                  <a:txBody>
                    <a:bodyPr/>
                    <a:lstStyle/>
                    <a:p>
                      <a:pPr algn="ctr"/>
                      <a:r>
                        <a:rPr lang="en-US" sz="1600" dirty="0">
                          <a:latin typeface="Calibri" panose="020F0502020204030204" pitchFamily="34" charset="0"/>
                          <a:cs typeface="Calibri" panose="020F0502020204030204" pitchFamily="34" charset="0"/>
                        </a:rPr>
                        <a:t>20 to 50</a:t>
                      </a:r>
                    </a:p>
                  </a:txBody>
                  <a:tcPr/>
                </a:tc>
                <a:extLst>
                  <a:ext uri="{0D108BD9-81ED-4DB2-BD59-A6C34878D82A}">
                    <a16:rowId xmlns:a16="http://schemas.microsoft.com/office/drawing/2014/main" val="2874473339"/>
                  </a:ext>
                </a:extLst>
              </a:tr>
              <a:tr h="337930">
                <a:tc>
                  <a:txBody>
                    <a:bodyPr/>
                    <a:lstStyle/>
                    <a:p>
                      <a:r>
                        <a:rPr lang="en-US" sz="1600" b="1" dirty="0">
                          <a:latin typeface="Calibri" panose="020F0502020204030204" pitchFamily="34" charset="0"/>
                          <a:cs typeface="Calibri" panose="020F0502020204030204" pitchFamily="34" charset="0"/>
                        </a:rPr>
                        <a:t>Aircraft Cost</a:t>
                      </a:r>
                    </a:p>
                  </a:txBody>
                  <a:tcPr/>
                </a:tc>
                <a:tc>
                  <a:txBody>
                    <a:bodyPr/>
                    <a:lstStyle/>
                    <a:p>
                      <a:pPr algn="ctr"/>
                      <a:r>
                        <a:rPr lang="en-US" sz="1600" dirty="0">
                          <a:latin typeface="Calibri" panose="020F0502020204030204" pitchFamily="34" charset="0"/>
                          <a:cs typeface="Calibri" panose="020F0502020204030204" pitchFamily="34" charset="0"/>
                        </a:rPr>
                        <a:t>$200M</a:t>
                      </a:r>
                      <a:r>
                        <a:rPr lang="en-US" sz="1600" baseline="0" dirty="0">
                          <a:latin typeface="Calibri" panose="020F0502020204030204" pitchFamily="34" charset="0"/>
                          <a:cs typeface="Calibri" panose="020F0502020204030204" pitchFamily="34" charset="0"/>
                        </a:rPr>
                        <a:t> - $300M</a:t>
                      </a:r>
                      <a:endParaRPr lang="en-US" sz="1600" dirty="0">
                        <a:latin typeface="Calibri" panose="020F0502020204030204" pitchFamily="34" charset="0"/>
                        <a:cs typeface="Calibri" panose="020F0502020204030204" pitchFamily="34" charset="0"/>
                      </a:endParaRPr>
                    </a:p>
                  </a:txBody>
                  <a:tcPr/>
                </a:tc>
                <a:tc>
                  <a:txBody>
                    <a:bodyPr/>
                    <a:lstStyle/>
                    <a:p>
                      <a:pPr algn="ctr"/>
                      <a:r>
                        <a:rPr lang="en-US" sz="1600" dirty="0">
                          <a:latin typeface="Calibri" panose="020F0502020204030204" pitchFamily="34" charset="0"/>
                          <a:cs typeface="Calibri" panose="020F0502020204030204" pitchFamily="34" charset="0"/>
                        </a:rPr>
                        <a:t>$131M</a:t>
                      </a:r>
                      <a:r>
                        <a:rPr lang="en-US" sz="1600" baseline="0" dirty="0">
                          <a:latin typeface="Calibri" panose="020F0502020204030204" pitchFamily="34" charset="0"/>
                          <a:cs typeface="Calibri" panose="020F0502020204030204" pitchFamily="34" charset="0"/>
                        </a:rPr>
                        <a:t> - </a:t>
                      </a:r>
                      <a:r>
                        <a:rPr lang="en-US" sz="1600" dirty="0">
                          <a:latin typeface="Calibri" panose="020F0502020204030204" pitchFamily="34" charset="0"/>
                          <a:cs typeface="Calibri" panose="020F0502020204030204" pitchFamily="34" charset="0"/>
                        </a:rPr>
                        <a:t>$228M</a:t>
                      </a:r>
                      <a:r>
                        <a:rPr lang="en-US" sz="1600" baseline="30000" dirty="0">
                          <a:latin typeface="Calibri" panose="020F0502020204030204" pitchFamily="34" charset="0"/>
                          <a:cs typeface="Calibri" panose="020F0502020204030204" pitchFamily="34" charset="0"/>
                        </a:rPr>
                        <a:t>(2)</a:t>
                      </a:r>
                    </a:p>
                  </a:txBody>
                  <a:tcPr/>
                </a:tc>
                <a:extLst>
                  <a:ext uri="{0D108BD9-81ED-4DB2-BD59-A6C34878D82A}">
                    <a16:rowId xmlns:a16="http://schemas.microsoft.com/office/drawing/2014/main" val="258187471"/>
                  </a:ext>
                </a:extLst>
              </a:tr>
            </a:tbl>
          </a:graphicData>
        </a:graphic>
      </p:graphicFrame>
      <p:sp>
        <p:nvSpPr>
          <p:cNvPr id="5" name="TextBox 4">
            <a:extLst>
              <a:ext uri="{FF2B5EF4-FFF2-40B4-BE49-F238E27FC236}">
                <a16:creationId xmlns:a16="http://schemas.microsoft.com/office/drawing/2014/main" id="{E26FCEE4-BA4A-0048-8235-617F123D6D5A}"/>
              </a:ext>
            </a:extLst>
          </p:cNvPr>
          <p:cNvSpPr txBox="1"/>
          <p:nvPr/>
        </p:nvSpPr>
        <p:spPr>
          <a:xfrm>
            <a:off x="8341113" y="4223521"/>
            <a:ext cx="3752016" cy="452111"/>
          </a:xfrm>
          <a:prstGeom prst="rect">
            <a:avLst/>
          </a:prstGeom>
          <a:noFill/>
        </p:spPr>
        <p:txBody>
          <a:bodyPr wrap="square" rtlCol="0">
            <a:spAutoFit/>
          </a:bodyPr>
          <a:lstStyle/>
          <a:p>
            <a:pPr>
              <a:lnSpc>
                <a:spcPts val="1180"/>
              </a:lnSpc>
              <a:spcBef>
                <a:spcPct val="20000"/>
              </a:spcBef>
            </a:pPr>
            <a:r>
              <a:rPr lang="en-US" sz="1400" baseline="30000" dirty="0">
                <a:solidFill>
                  <a:prstClr val="black"/>
                </a:solidFill>
                <a:latin typeface="Calibri" panose="020F0502020204030204" pitchFamily="34" charset="0"/>
                <a:cs typeface="Calibri" panose="020F0502020204030204" pitchFamily="34" charset="0"/>
              </a:rPr>
              <a:t>(1)</a:t>
            </a:r>
            <a:r>
              <a:rPr lang="en-US" sz="1400" dirty="0">
                <a:solidFill>
                  <a:prstClr val="black"/>
                </a:solidFill>
                <a:latin typeface="Calibri" panose="020F0502020204030204" pitchFamily="34" charset="0"/>
                <a:cs typeface="Calibri" panose="020F0502020204030204" pitchFamily="34" charset="0"/>
              </a:rPr>
              <a:t> Deloitte only considers over water routes</a:t>
            </a:r>
          </a:p>
          <a:p>
            <a:pPr>
              <a:lnSpc>
                <a:spcPts val="1180"/>
              </a:lnSpc>
              <a:spcBef>
                <a:spcPct val="20000"/>
              </a:spcBef>
            </a:pPr>
            <a:r>
              <a:rPr lang="en-US" sz="1400" baseline="30000" dirty="0">
                <a:solidFill>
                  <a:prstClr val="black"/>
                </a:solidFill>
                <a:latin typeface="Calibri" panose="020F0502020204030204" pitchFamily="34" charset="0"/>
                <a:cs typeface="Calibri" panose="020F0502020204030204" pitchFamily="34" charset="0"/>
              </a:rPr>
              <a:t>(2)</a:t>
            </a:r>
            <a:r>
              <a:rPr lang="en-US" sz="1400" dirty="0">
                <a:solidFill>
                  <a:prstClr val="black"/>
                </a:solidFill>
                <a:latin typeface="Calibri" panose="020F0502020204030204" pitchFamily="34" charset="0"/>
                <a:cs typeface="Calibri" panose="020F0502020204030204" pitchFamily="34" charset="0"/>
              </a:rPr>
              <a:t> Mach 3 at 4500 nmi</a:t>
            </a:r>
          </a:p>
        </p:txBody>
      </p:sp>
      <p:sp>
        <p:nvSpPr>
          <p:cNvPr id="6" name="TextBox 5">
            <a:extLst>
              <a:ext uri="{FF2B5EF4-FFF2-40B4-BE49-F238E27FC236}">
                <a16:creationId xmlns:a16="http://schemas.microsoft.com/office/drawing/2014/main" id="{A6DA1A5B-1D12-A046-8528-0CA991A96ABE}"/>
              </a:ext>
            </a:extLst>
          </p:cNvPr>
          <p:cNvSpPr txBox="1"/>
          <p:nvPr/>
        </p:nvSpPr>
        <p:spPr>
          <a:xfrm>
            <a:off x="6381790" y="1331667"/>
            <a:ext cx="5505410" cy="369332"/>
          </a:xfrm>
          <a:prstGeom prst="rect">
            <a:avLst/>
          </a:prstGeom>
          <a:noFill/>
        </p:spPr>
        <p:txBody>
          <a:bodyPr wrap="square" rtlCol="0">
            <a:spAutoFit/>
          </a:bodyPr>
          <a:lstStyle/>
          <a:p>
            <a:pPr algn="ctr"/>
            <a:r>
              <a:rPr lang="en-US" sz="1800" b="1" dirty="0">
                <a:latin typeface="Calibri" panose="020F0502020204030204" pitchFamily="34" charset="0"/>
                <a:cs typeface="Calibri" panose="020F0502020204030204" pitchFamily="34" charset="0"/>
              </a:rPr>
              <a:t>Favorable High-Speed Market Characteristics</a:t>
            </a:r>
          </a:p>
        </p:txBody>
      </p:sp>
      <p:sp>
        <p:nvSpPr>
          <p:cNvPr id="7" name="TextBox 1">
            <a:extLst>
              <a:ext uri="{FF2B5EF4-FFF2-40B4-BE49-F238E27FC236}">
                <a16:creationId xmlns:a16="http://schemas.microsoft.com/office/drawing/2014/main" id="{CE02A74B-2D59-6A4A-A097-D9AE48B279F7}"/>
              </a:ext>
            </a:extLst>
          </p:cNvPr>
          <p:cNvSpPr txBox="1">
            <a:spLocks noChangeArrowheads="1"/>
          </p:cNvSpPr>
          <p:nvPr/>
        </p:nvSpPr>
        <p:spPr bwMode="auto">
          <a:xfrm>
            <a:off x="306917" y="888888"/>
            <a:ext cx="11372715" cy="369332"/>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marL="342900" indent="-342900"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lvl="1" eaLnBrk="1" fontAlgn="base" hangingPunct="1">
              <a:spcBef>
                <a:spcPct val="0"/>
              </a:spcBef>
              <a:spcAft>
                <a:spcPct val="0"/>
              </a:spcAft>
            </a:pPr>
            <a:r>
              <a:rPr lang="en-US" sz="1800" b="1" i="1" dirty="0">
                <a:solidFill>
                  <a:srgbClr val="45445A"/>
                </a:solidFill>
                <a:cs typeface="Arial" charset="0"/>
              </a:rPr>
              <a:t>Potentially viable markets for high-speed air transportation </a:t>
            </a:r>
          </a:p>
        </p:txBody>
      </p:sp>
    </p:spTree>
    <p:extLst>
      <p:ext uri="{BB962C8B-B14F-4D97-AF65-F5344CB8AC3E}">
        <p14:creationId xmlns:p14="http://schemas.microsoft.com/office/powerpoint/2010/main" val="44102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BFD21-B31B-BA42-A544-D1D1DE09ECF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17B7E9EC-3223-784D-9E09-7688DA6FFB8E}"/>
              </a:ext>
            </a:extLst>
          </p:cNvPr>
          <p:cNvSpPr>
            <a:spLocks noGrp="1"/>
          </p:cNvSpPr>
          <p:nvPr>
            <p:ph idx="1"/>
          </p:nvPr>
        </p:nvSpPr>
        <p:spPr/>
        <p:txBody>
          <a:bodyPr/>
          <a:lstStyle/>
          <a:p>
            <a:r>
              <a:rPr lang="en-US" sz="2000" dirty="0"/>
              <a:t>NASA is progressing high-speed flight research to connect people faster open new markets for U.S. leadership</a:t>
            </a:r>
          </a:p>
          <a:p>
            <a:endParaRPr lang="en-US" sz="2000" dirty="0"/>
          </a:p>
          <a:p>
            <a:r>
              <a:rPr lang="en-US" sz="2000" dirty="0"/>
              <a:t>The Low Boom Flight Demonstrator Mission is developing to gather the data needed to establish an </a:t>
            </a:r>
            <a:r>
              <a:rPr lang="en-US" sz="2000" dirty="0" err="1"/>
              <a:t>en</a:t>
            </a:r>
            <a:r>
              <a:rPr lang="en-US" sz="2000" dirty="0"/>
              <a:t> route noise standard for overland supersonic flight</a:t>
            </a:r>
          </a:p>
          <a:p>
            <a:endParaRPr lang="en-US" sz="2000" dirty="0"/>
          </a:p>
          <a:p>
            <a:r>
              <a:rPr lang="en-US" sz="2000" dirty="0"/>
              <a:t>NASA recently launched Technical Challenge to reduce LTO noise prediction uncertainty</a:t>
            </a:r>
          </a:p>
          <a:p>
            <a:endParaRPr lang="en-US" sz="2000" dirty="0"/>
          </a:p>
          <a:p>
            <a:r>
              <a:rPr lang="en-US" sz="2000" dirty="0"/>
              <a:t>NASA is engaged in fundamental research on dual-use applications to enable routine, reusable, airbreathing hypersonic flight</a:t>
            </a:r>
          </a:p>
          <a:p>
            <a:endParaRPr lang="en-US" sz="2000" dirty="0"/>
          </a:p>
          <a:p>
            <a:r>
              <a:rPr lang="en-US" sz="2000" dirty="0"/>
              <a:t>Recent market studies identified potentially viable markets for high-speed air transportation </a:t>
            </a:r>
          </a:p>
        </p:txBody>
      </p:sp>
    </p:spTree>
    <p:extLst>
      <p:ext uri="{BB962C8B-B14F-4D97-AF65-F5344CB8AC3E}">
        <p14:creationId xmlns:p14="http://schemas.microsoft.com/office/powerpoint/2010/main" val="148344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descr="NASA insigniaCMYK"/>
          <p:cNvPicPr preferRelativeResize="0">
            <a:picLocks noChangeAspect="1" noChangeArrowheads="1"/>
          </p:cNvPicPr>
          <p:nvPr/>
        </p:nvPicPr>
        <p:blipFill>
          <a:blip r:embed="rId3" cstate="print"/>
          <a:srcRect/>
          <a:stretch>
            <a:fillRect/>
          </a:stretch>
        </p:blipFill>
        <p:spPr bwMode="auto">
          <a:xfrm>
            <a:off x="4267200" y="2590800"/>
            <a:ext cx="3826280" cy="2971803"/>
          </a:xfrm>
          <a:prstGeom prst="rect">
            <a:avLst/>
          </a:prstGeom>
          <a:noFill/>
          <a:ln w="9525">
            <a:noFill/>
            <a:miter lim="800000"/>
            <a:headEnd/>
            <a:tailEnd/>
          </a:ln>
        </p:spPr>
      </p:pic>
      <p:pic>
        <p:nvPicPr>
          <p:cNvPr id="3" name="Picture 2">
            <a:extLst>
              <a:ext uri="{FF2B5EF4-FFF2-40B4-BE49-F238E27FC236}">
                <a16:creationId xmlns:a16="http://schemas.microsoft.com/office/drawing/2014/main" id="{E5668C93-46CF-B849-A7F5-8E398624B55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907"/>
            <a:ext cx="12191999" cy="6858000"/>
          </a:xfrm>
          <a:prstGeom prst="rect">
            <a:avLst/>
          </a:prstGeom>
        </p:spPr>
      </p:pic>
      <p:pic>
        <p:nvPicPr>
          <p:cNvPr id="6" name="Picture 2">
            <a:extLst>
              <a:ext uri="{FF2B5EF4-FFF2-40B4-BE49-F238E27FC236}">
                <a16:creationId xmlns:a16="http://schemas.microsoft.com/office/drawing/2014/main" id="{AF9CC8D1-CB8B-C044-9479-E8BA3D81DBD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57955" y="2654479"/>
            <a:ext cx="1627517" cy="134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25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lank Presentation_NASA_Log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11255</TotalTime>
  <Words>1158</Words>
  <Application>Microsoft Office PowerPoint</Application>
  <PresentationFormat>Widescreen</PresentationFormat>
  <Paragraphs>155</Paragraphs>
  <Slides>11</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Arial Narrow</vt:lpstr>
      <vt:lpstr>Calibri</vt:lpstr>
      <vt:lpstr>Helvetica</vt:lpstr>
      <vt:lpstr>Muli</vt:lpstr>
      <vt:lpstr>Blank Presentation_NASA_Logo</vt:lpstr>
      <vt:lpstr>PowerPoint Presentation</vt:lpstr>
      <vt:lpstr>Bottom Line Up Front</vt:lpstr>
      <vt:lpstr>Overcoming the Barrier to Overland Flight</vt:lpstr>
      <vt:lpstr>Low Boom Flight Demonstration Mission</vt:lpstr>
      <vt:lpstr>Low Boom Flight Demonstration Progress</vt:lpstr>
      <vt:lpstr>LTO Noise Prediction Uncertainty Reduction</vt:lpstr>
      <vt:lpstr>Hypersonic Technology Project</vt:lpstr>
      <vt:lpstr>Hypersonic Strategy Assessment</vt:lpstr>
      <vt:lpstr>Independent Market Studies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Gorton, Susan A. (LARC-E1A)</dc:creator>
  <cp:lastModifiedBy>Boylan, Kristy A. (HQ-EA000)[SAIC]</cp:lastModifiedBy>
  <cp:revision>440</cp:revision>
  <cp:lastPrinted>2019-08-13T14:28:49Z</cp:lastPrinted>
  <dcterms:created xsi:type="dcterms:W3CDTF">2019-07-25T15:50:29Z</dcterms:created>
  <dcterms:modified xsi:type="dcterms:W3CDTF">2021-03-01T12:41:22Z</dcterms:modified>
</cp:coreProperties>
</file>