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5"/>
  </p:notesMasterIdLst>
  <p:sldIdLst>
    <p:sldId id="256" r:id="rId3"/>
    <p:sldId id="403" r:id="rId4"/>
    <p:sldId id="258" r:id="rId5"/>
    <p:sldId id="259" r:id="rId6"/>
    <p:sldId id="413" r:id="rId7"/>
    <p:sldId id="412" r:id="rId8"/>
    <p:sldId id="408" r:id="rId9"/>
    <p:sldId id="263" r:id="rId10"/>
    <p:sldId id="414" r:id="rId11"/>
    <p:sldId id="909" r:id="rId12"/>
    <p:sldId id="411" r:id="rId13"/>
    <p:sldId id="415"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1900"/>
    <a:srgbClr val="122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65"/>
    <p:restoredTop sz="80408"/>
  </p:normalViewPr>
  <p:slideViewPr>
    <p:cSldViewPr snapToGrid="0" snapToObjects="1">
      <p:cViewPr varScale="1">
        <p:scale>
          <a:sx n="31" d="100"/>
          <a:sy n="31" d="100"/>
        </p:scale>
        <p:origin x="996"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FBA063-D9CB-7048-A8B8-0D91CB7E2A40}" type="datetimeFigureOut">
              <a:rPr lang="en-US" smtClean="0"/>
              <a:t>3/1/2021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2200A2-8110-BB43-A1A0-E28EA721B2DD}" type="slidenum">
              <a:rPr lang="en-US" smtClean="0"/>
              <a:t>‹#›</a:t>
            </a:fld>
            <a:endParaRPr lang="en-US"/>
          </a:p>
        </p:txBody>
      </p:sp>
    </p:spTree>
    <p:extLst>
      <p:ext uri="{BB962C8B-B14F-4D97-AF65-F5344CB8AC3E}">
        <p14:creationId xmlns:p14="http://schemas.microsoft.com/office/powerpoint/2010/main" val="3520047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a:t>
            </a:r>
            <a:r>
              <a:rPr lang="en-US" baseline="0" dirty="0"/>
              <a:t> general, any lander mission goes through these phases during the descent. An IMU is active the entire flight, and usually landers have altimeters and </a:t>
            </a:r>
            <a:r>
              <a:rPr lang="en-US" baseline="0" dirty="0" err="1"/>
              <a:t>velocimeters</a:t>
            </a:r>
            <a:r>
              <a:rPr lang="en-US" baseline="0" dirty="0"/>
              <a:t> that are active during powered descent. </a:t>
            </a:r>
          </a:p>
          <a:p>
            <a:endParaRPr lang="en-US" baseline="0" dirty="0"/>
          </a:p>
          <a:p>
            <a:r>
              <a:rPr lang="en-US" baseline="0" dirty="0"/>
              <a:t>Also during powered descent, a TRN system would provide global position estimates that would reduce landing errors. </a:t>
            </a:r>
          </a:p>
          <a:p>
            <a:endParaRPr lang="en-US" baseline="0" dirty="0"/>
          </a:p>
          <a:p>
            <a:r>
              <a:rPr lang="en-US" baseline="0" dirty="0"/>
              <a:t>Lower to the ground, reconnaissance images do break down because of poor resolution when compared against the images taken during flight. Once this happens, sensors and algorithms that perform hazard detection and avoidance would take over TRN to scan the ground for smaller hazards and provide the vehicle with coordinates for safe landing sites. </a:t>
            </a:r>
          </a:p>
          <a:p>
            <a:endParaRPr lang="en-US" baseline="0" dirty="0"/>
          </a:p>
          <a:p>
            <a:r>
              <a:rPr lang="en-US" baseline="0" dirty="0"/>
              <a:t>Once a safe landing site is selected, the lander would likely dead-reckon to it only with its IMU since dust near the ground affects the sensors functionality. </a:t>
            </a:r>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fld id="{97BABA4B-BA82-F74B-B7A0-0F57DDEA3930}" type="slidenum">
              <a:rPr lang="en-US" smtClean="0"/>
              <a:t>2</a:t>
            </a:fld>
            <a:endParaRPr lang="en-US"/>
          </a:p>
        </p:txBody>
      </p:sp>
    </p:spTree>
    <p:extLst>
      <p:ext uri="{BB962C8B-B14F-4D97-AF65-F5344CB8AC3E}">
        <p14:creationId xmlns:p14="http://schemas.microsoft.com/office/powerpoint/2010/main" val="1939376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the precision landing and hazard avoidance</a:t>
            </a:r>
            <a:r>
              <a:rPr lang="en-US" baseline="0" dirty="0"/>
              <a:t> </a:t>
            </a:r>
            <a:r>
              <a:rPr lang="en-US" dirty="0"/>
              <a:t>community </a:t>
            </a:r>
            <a:r>
              <a:rPr lang="en-US" baseline="0" dirty="0"/>
              <a:t>considers that we need for future lander missions. </a:t>
            </a:r>
          </a:p>
          <a:p>
            <a:endParaRPr lang="en-US" dirty="0"/>
          </a:p>
          <a:p>
            <a:r>
              <a:rPr lang="en-US" dirty="0"/>
              <a:t>Controlled landing requires IMU, altimeter, velocimeter and Touch</a:t>
            </a:r>
            <a:r>
              <a:rPr lang="en-US" baseline="0" dirty="0"/>
              <a:t>down sensor. However, this still constitutes a blind landing without any knowledge of global position or position relative to the ground. </a:t>
            </a:r>
          </a:p>
          <a:p>
            <a:endParaRPr lang="en-US" baseline="0" dirty="0"/>
          </a:p>
          <a:p>
            <a:r>
              <a:rPr lang="en-US" baseline="0" dirty="0"/>
              <a:t>Precise Landing means knowing where we are and currently can be achieved with Terrain relative Nav.  JPL has shown TRN with their Lander Vision System on Mars2020. TRN allows us to spot large craters and boulders and even possibly avoid them while we are still flying high. But onboard maps resolution breaks down before small lander-sized hazards can be avoided. TRN is not enough to plan real-time divert maneuvers to avoid small hazards on the ground last minute. </a:t>
            </a:r>
          </a:p>
          <a:p>
            <a:endParaRPr lang="en-US" baseline="0" dirty="0"/>
          </a:p>
          <a:p>
            <a:r>
              <a:rPr lang="en-US" baseline="0" dirty="0"/>
              <a:t>In order to avoid those hazards and make the landing actually safe, we need hazard detection systems onboard and the computational power to quickly calculate a new trajectory that takes the lander to a safe place right away. </a:t>
            </a:r>
          </a:p>
          <a:p>
            <a:r>
              <a:rPr lang="en-US" baseline="0" dirty="0"/>
              <a:t>So for future human missions, and likely even for some future robotic missions, we need all of these things.</a:t>
            </a:r>
          </a:p>
          <a:p>
            <a:endParaRPr lang="en-US" dirty="0"/>
          </a:p>
        </p:txBody>
      </p:sp>
      <p:sp>
        <p:nvSpPr>
          <p:cNvPr id="4" name="Slide Number Placeholder 3"/>
          <p:cNvSpPr>
            <a:spLocks noGrp="1"/>
          </p:cNvSpPr>
          <p:nvPr>
            <p:ph type="sldNum" sz="quarter" idx="5"/>
          </p:nvPr>
        </p:nvSpPr>
        <p:spPr/>
        <p:txBody>
          <a:bodyPr/>
          <a:lstStyle/>
          <a:p>
            <a:fld id="{3F2200A2-8110-BB43-A1A0-E28EA721B2DD}" type="slidenum">
              <a:rPr lang="en-US" smtClean="0"/>
              <a:t>3</a:t>
            </a:fld>
            <a:endParaRPr lang="en-US"/>
          </a:p>
        </p:txBody>
      </p:sp>
    </p:spTree>
    <p:extLst>
      <p:ext uri="{BB962C8B-B14F-4D97-AF65-F5344CB8AC3E}">
        <p14:creationId xmlns:p14="http://schemas.microsoft.com/office/powerpoint/2010/main" val="33743002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200A2-8110-BB43-A1A0-E28EA721B2DD}" type="slidenum">
              <a:rPr lang="en-US" smtClean="0"/>
              <a:t>5</a:t>
            </a:fld>
            <a:endParaRPr lang="en-US"/>
          </a:p>
        </p:txBody>
      </p:sp>
    </p:spTree>
    <p:extLst>
      <p:ext uri="{BB962C8B-B14F-4D97-AF65-F5344CB8AC3E}">
        <p14:creationId xmlns:p14="http://schemas.microsoft.com/office/powerpoint/2010/main" val="11726817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2200A2-8110-BB43-A1A0-E28EA721B2DD}" type="slidenum">
              <a:rPr lang="en-US" smtClean="0"/>
              <a:t>8</a:t>
            </a:fld>
            <a:endParaRPr lang="en-US"/>
          </a:p>
        </p:txBody>
      </p:sp>
    </p:spTree>
    <p:extLst>
      <p:ext uri="{BB962C8B-B14F-4D97-AF65-F5344CB8AC3E}">
        <p14:creationId xmlns:p14="http://schemas.microsoft.com/office/powerpoint/2010/main" val="1789322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2296D99-F623-7C4A-8CD1-6AEB9FF40CB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117667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Very quick overview of NFT as used on OSRISI-</a:t>
            </a:r>
            <a:r>
              <a:rPr lang="en-US" sz="1200" b="0" i="0" kern="1200" dirty="0" err="1">
                <a:solidFill>
                  <a:schemeClr val="tx1"/>
                </a:solidFill>
                <a:effectLst/>
                <a:latin typeface="+mn-lt"/>
                <a:ea typeface="+mn-ea"/>
                <a:cs typeface="+mn-cs"/>
              </a:rPr>
              <a:t>REx</a:t>
            </a:r>
            <a:r>
              <a:rPr lang="en-US" sz="1200" b="0" i="0" kern="1200" dirty="0">
                <a:solidFill>
                  <a:schemeClr val="tx1"/>
                </a:solidFill>
                <a:effectLst/>
                <a:latin typeface="+mn-lt"/>
                <a:ea typeface="+mn-ea"/>
                <a:cs typeface="+mn-cs"/>
              </a:rPr>
              <a:t>. More details will be given later. NFT operates on the same principles as LVS, we are taking DTMs to render what we expect the camera to see, finding those points in the captured image, and then navigating based off of the located image points. </a:t>
            </a:r>
          </a:p>
          <a:p>
            <a:r>
              <a:rPr lang="en-US" sz="1200" b="0" i="0" kern="1200" dirty="0">
                <a:solidFill>
                  <a:schemeClr val="tx1"/>
                </a:solidFill>
                <a:effectLst/>
                <a:latin typeface="+mn-lt"/>
                <a:ea typeface="+mn-ea"/>
                <a:cs typeface="+mn-cs"/>
              </a:rPr>
              <a:t>The primary difference is that instead of pre-rendering our map based on our expect descent trajectory, we render each one "on the fly" based off the predicted spacecraft location from the on-board filter. </a:t>
            </a:r>
          </a:p>
          <a:p>
            <a:pPr lvl="1"/>
            <a:r>
              <a:rPr lang="en-US" sz="1200" b="0" i="0" kern="1200" dirty="0">
                <a:solidFill>
                  <a:schemeClr val="tx1"/>
                </a:solidFill>
                <a:effectLst/>
                <a:latin typeface="+mn-lt"/>
                <a:ea typeface="+mn-ea"/>
                <a:cs typeface="+mn-cs"/>
              </a:rPr>
              <a:t>This gives flexibility in the errors that we can handles, but leads to slower updates since we need to render the maps as we go. </a:t>
            </a:r>
          </a:p>
          <a:p>
            <a:r>
              <a:rPr lang="en-US" sz="1200" b="0" i="0" kern="1200" dirty="0">
                <a:solidFill>
                  <a:schemeClr val="tx1"/>
                </a:solidFill>
                <a:effectLst/>
                <a:latin typeface="+mn-lt"/>
                <a:ea typeface="+mn-ea"/>
                <a:cs typeface="+mn-cs"/>
              </a:rPr>
              <a:t>We also don't render a full map, but rather "</a:t>
            </a:r>
            <a:r>
              <a:rPr lang="en-US" sz="1200" b="0" i="0" kern="1200" dirty="0" err="1">
                <a:solidFill>
                  <a:schemeClr val="tx1"/>
                </a:solidFill>
                <a:effectLst/>
                <a:latin typeface="+mn-lt"/>
                <a:ea typeface="+mn-ea"/>
                <a:cs typeface="+mn-cs"/>
              </a:rPr>
              <a:t>maplets</a:t>
            </a:r>
            <a:r>
              <a:rPr lang="en-US" sz="1200" b="0" i="0" kern="1200" dirty="0">
                <a:solidFill>
                  <a:schemeClr val="tx1"/>
                </a:solidFill>
                <a:effectLst/>
                <a:latin typeface="+mn-lt"/>
                <a:ea typeface="+mn-ea"/>
                <a:cs typeface="+mn-cs"/>
              </a:rPr>
              <a:t>" which are small portions of surface (much smaller than the footprint of the image). The location of these </a:t>
            </a:r>
            <a:r>
              <a:rPr lang="en-US" sz="1200" b="0" i="0" kern="1200" dirty="0" err="1">
                <a:solidFill>
                  <a:schemeClr val="tx1"/>
                </a:solidFill>
                <a:effectLst/>
                <a:latin typeface="+mn-lt"/>
                <a:ea typeface="+mn-ea"/>
                <a:cs typeface="+mn-cs"/>
              </a:rPr>
              <a:t>maplets</a:t>
            </a:r>
            <a:r>
              <a:rPr lang="en-US" sz="1200" b="0" i="0" kern="1200" dirty="0">
                <a:solidFill>
                  <a:schemeClr val="tx1"/>
                </a:solidFill>
                <a:effectLst/>
                <a:latin typeface="+mn-lt"/>
                <a:ea typeface="+mn-ea"/>
                <a:cs typeface="+mn-cs"/>
              </a:rPr>
              <a:t> in the image are tied to the body-fixed location of the center of the </a:t>
            </a:r>
            <a:r>
              <a:rPr lang="en-US" sz="1200" b="0" i="0" kern="1200" dirty="0" err="1">
                <a:solidFill>
                  <a:schemeClr val="tx1"/>
                </a:solidFill>
                <a:effectLst/>
                <a:latin typeface="+mn-lt"/>
                <a:ea typeface="+mn-ea"/>
                <a:cs typeface="+mn-cs"/>
              </a:rPr>
              <a:t>maplet</a:t>
            </a:r>
            <a:r>
              <a:rPr lang="en-US" sz="1200" b="0" i="0" kern="1200" dirty="0">
                <a:solidFill>
                  <a:schemeClr val="tx1"/>
                </a:solidFill>
                <a:effectLst/>
                <a:latin typeface="+mn-lt"/>
                <a:ea typeface="+mn-ea"/>
                <a:cs typeface="+mn-cs"/>
              </a:rPr>
              <a:t> and fed to the navigation filter. </a:t>
            </a:r>
          </a:p>
          <a:p>
            <a:r>
              <a:rPr lang="en-US" sz="1200" b="0" i="0" kern="1200" dirty="0">
                <a:solidFill>
                  <a:schemeClr val="tx1"/>
                </a:solidFill>
                <a:effectLst/>
                <a:latin typeface="+mn-lt"/>
                <a:ea typeface="+mn-ea"/>
                <a:cs typeface="+mn-cs"/>
              </a:rPr>
              <a:t>That's some basic talking points. Once I get an idea of what you will discuss for LVS I might suggest some modifications.</a:t>
            </a:r>
          </a:p>
          <a:p>
            <a:r>
              <a:rPr lang="en-US" sz="1200" b="0" i="0" kern="1200" dirty="0">
                <a:solidFill>
                  <a:schemeClr val="tx1"/>
                </a:solidFill>
                <a:effectLst/>
                <a:latin typeface="+mn-lt"/>
                <a:ea typeface="+mn-ea"/>
                <a:cs typeface="+mn-cs"/>
              </a:rPr>
              <a:t>When I use that graphic I normally don't even credit it, since I'm presenting on behalf of the mission. I guess you can just credit the website. Also, I normally make it the full slide and then just talk through it</a:t>
            </a:r>
          </a:p>
          <a:p>
            <a:endParaRPr lang="en-US" dirty="0"/>
          </a:p>
        </p:txBody>
      </p:sp>
      <p:sp>
        <p:nvSpPr>
          <p:cNvPr id="4" name="Slide Number Placeholder 3"/>
          <p:cNvSpPr>
            <a:spLocks noGrp="1"/>
          </p:cNvSpPr>
          <p:nvPr>
            <p:ph type="sldNum" sz="quarter" idx="5"/>
          </p:nvPr>
        </p:nvSpPr>
        <p:spPr/>
        <p:txBody>
          <a:bodyPr/>
          <a:lstStyle/>
          <a:p>
            <a:fld id="{3F2200A2-8110-BB43-A1A0-E28EA721B2DD}" type="slidenum">
              <a:rPr lang="en-US" smtClean="0"/>
              <a:t>11</a:t>
            </a:fld>
            <a:endParaRPr lang="en-US"/>
          </a:p>
        </p:txBody>
      </p:sp>
    </p:spTree>
    <p:extLst>
      <p:ext uri="{BB962C8B-B14F-4D97-AF65-F5344CB8AC3E}">
        <p14:creationId xmlns:p14="http://schemas.microsoft.com/office/powerpoint/2010/main" val="9633632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5EEB0-D1A5-B243-9957-E73E54B68D6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C218890-A5F1-5E49-B380-856B2D4D233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59BC4B-A65A-F640-A458-29DEF16E1F0B}"/>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5" name="Footer Placeholder 4">
            <a:extLst>
              <a:ext uri="{FF2B5EF4-FFF2-40B4-BE49-F238E27FC236}">
                <a16:creationId xmlns:a16="http://schemas.microsoft.com/office/drawing/2014/main" id="{4645A401-649F-6840-9393-973A1B10D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64BC77-9C34-9B48-94B9-C33C966A4A68}"/>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2780117611"/>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1365-3F34-DF4F-BD09-2F10E5F86C53}"/>
              </a:ext>
            </a:extLst>
          </p:cNvPr>
          <p:cNvSpPr>
            <a:spLocks noGrp="1"/>
          </p:cNvSpPr>
          <p:nvPr>
            <p:ph type="title"/>
          </p:nvPr>
        </p:nvSpPr>
        <p:spPr>
          <a:xfrm>
            <a:off x="1242646" y="216146"/>
            <a:ext cx="9483968" cy="84235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57B40C44-2588-6D4A-B143-508FB6685ECD}"/>
              </a:ext>
            </a:extLst>
          </p:cNvPr>
          <p:cNvSpPr>
            <a:spLocks noGrp="1"/>
          </p:cNvSpPr>
          <p:nvPr>
            <p:ph idx="1"/>
          </p:nvPr>
        </p:nvSpPr>
        <p:spPr>
          <a:xfrm>
            <a:off x="175846" y="1397226"/>
            <a:ext cx="11687908" cy="501909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6F01C23-1085-6F43-8C6F-BBE1D47D611F}"/>
              </a:ext>
            </a:extLst>
          </p:cNvPr>
          <p:cNvSpPr>
            <a:spLocks noGrp="1"/>
          </p:cNvSpPr>
          <p:nvPr>
            <p:ph type="dt" sz="half" idx="10"/>
          </p:nvPr>
        </p:nvSpPr>
        <p:spPr>
          <a:xfrm>
            <a:off x="0" y="6494460"/>
            <a:ext cx="2743200" cy="365125"/>
          </a:xfrm>
        </p:spPr>
        <p:txBody>
          <a:bodyPr/>
          <a:lstStyle>
            <a:lvl1pPr>
              <a:defRPr>
                <a:solidFill>
                  <a:schemeClr val="tx1"/>
                </a:solidFill>
              </a:defRPr>
            </a:lvl1pPr>
          </a:lstStyle>
          <a:p>
            <a:r>
              <a:rPr lang="en-US"/>
              <a:t>3/2/2021</a:t>
            </a:r>
            <a:endParaRPr lang="en-US" dirty="0"/>
          </a:p>
        </p:txBody>
      </p:sp>
      <p:sp>
        <p:nvSpPr>
          <p:cNvPr id="5" name="Footer Placeholder 4">
            <a:extLst>
              <a:ext uri="{FF2B5EF4-FFF2-40B4-BE49-F238E27FC236}">
                <a16:creationId xmlns:a16="http://schemas.microsoft.com/office/drawing/2014/main" id="{FFD09802-9A26-F84E-BDA5-5ED15EB37D85}"/>
              </a:ext>
            </a:extLst>
          </p:cNvPr>
          <p:cNvSpPr>
            <a:spLocks noGrp="1"/>
          </p:cNvSpPr>
          <p:nvPr>
            <p:ph type="ftr" sz="quarter" idx="11"/>
          </p:nvPr>
        </p:nvSpPr>
        <p:spPr>
          <a:xfrm>
            <a:off x="4038600" y="6485304"/>
            <a:ext cx="4114800" cy="365125"/>
          </a:xfrm>
        </p:spPr>
        <p:txBody>
          <a:bodyPr/>
          <a:lstStyle>
            <a:lvl1pPr>
              <a:defRPr>
                <a:solidFill>
                  <a:schemeClr val="tx1"/>
                </a:solidFill>
              </a:defRPr>
            </a:lvl1pPr>
          </a:lstStyle>
          <a:p>
            <a:r>
              <a:rPr lang="en-US"/>
              <a:t>LSIC Workshop on Lunar Mapping for Precision Landing</a:t>
            </a:r>
            <a:endParaRPr lang="en-US" dirty="0"/>
          </a:p>
        </p:txBody>
      </p:sp>
      <p:sp>
        <p:nvSpPr>
          <p:cNvPr id="6" name="Slide Number Placeholder 5">
            <a:extLst>
              <a:ext uri="{FF2B5EF4-FFF2-40B4-BE49-F238E27FC236}">
                <a16:creationId xmlns:a16="http://schemas.microsoft.com/office/drawing/2014/main" id="{CFE6FDA3-0475-924A-A534-EA194ED23BAC}"/>
              </a:ext>
            </a:extLst>
          </p:cNvPr>
          <p:cNvSpPr>
            <a:spLocks noGrp="1"/>
          </p:cNvSpPr>
          <p:nvPr>
            <p:ph type="sldNum" sz="quarter" idx="12"/>
          </p:nvPr>
        </p:nvSpPr>
        <p:spPr>
          <a:xfrm>
            <a:off x="9448800" y="6471014"/>
            <a:ext cx="2743200" cy="365125"/>
          </a:xfrm>
        </p:spPr>
        <p:txBody>
          <a:bodyPr/>
          <a:lstStyle>
            <a:lvl1pPr>
              <a:defRPr>
                <a:solidFill>
                  <a:schemeClr val="tx1"/>
                </a:solidFill>
              </a:defRPr>
            </a:lvl1pPr>
          </a:lstStyle>
          <a:p>
            <a:fld id="{6DD915FF-2904-B043-824A-7A75F9176272}" type="slidenum">
              <a:rPr lang="en-US" smtClean="0"/>
              <a:pPr/>
              <a:t>‹#›</a:t>
            </a:fld>
            <a:endParaRPr lang="en-US" dirty="0"/>
          </a:p>
        </p:txBody>
      </p:sp>
      <p:pic>
        <p:nvPicPr>
          <p:cNvPr id="7" name="Picture 6">
            <a:extLst>
              <a:ext uri="{FF2B5EF4-FFF2-40B4-BE49-F238E27FC236}">
                <a16:creationId xmlns:a16="http://schemas.microsoft.com/office/drawing/2014/main" id="{992F88BD-690B-B14E-973B-67523663E090}"/>
              </a:ext>
            </a:extLst>
          </p:cNvPr>
          <p:cNvPicPr>
            <a:picLocks noChangeAspect="1"/>
          </p:cNvPicPr>
          <p:nvPr userDrawn="1"/>
        </p:nvPicPr>
        <p:blipFill>
          <a:blip r:embed="rId2"/>
          <a:stretch>
            <a:fillRect/>
          </a:stretch>
        </p:blipFill>
        <p:spPr>
          <a:xfrm>
            <a:off x="10828172" y="11723"/>
            <a:ext cx="1129366" cy="1140438"/>
          </a:xfrm>
          <a:prstGeom prst="rect">
            <a:avLst/>
          </a:prstGeom>
        </p:spPr>
      </p:pic>
      <p:cxnSp>
        <p:nvCxnSpPr>
          <p:cNvPr id="8" name="Straight Connector 7">
            <a:extLst>
              <a:ext uri="{FF2B5EF4-FFF2-40B4-BE49-F238E27FC236}">
                <a16:creationId xmlns:a16="http://schemas.microsoft.com/office/drawing/2014/main" id="{929D41A8-05EC-2542-9168-3A5412099562}"/>
              </a:ext>
            </a:extLst>
          </p:cNvPr>
          <p:cNvCxnSpPr/>
          <p:nvPr userDrawn="1"/>
        </p:nvCxnSpPr>
        <p:spPr>
          <a:xfrm>
            <a:off x="0" y="1251199"/>
            <a:ext cx="12192000" cy="0"/>
          </a:xfrm>
          <a:prstGeom prst="line">
            <a:avLst/>
          </a:prstGeom>
          <a:ln w="38100">
            <a:solidFill>
              <a:schemeClr val="tx1">
                <a:lumMod val="75000"/>
                <a:lumOff val="25000"/>
              </a:schemeClr>
            </a:solidFill>
          </a:ln>
        </p:spPr>
        <p:style>
          <a:lnRef idx="1">
            <a:schemeClr val="dk1"/>
          </a:lnRef>
          <a:fillRef idx="0">
            <a:schemeClr val="dk1"/>
          </a:fillRef>
          <a:effectRef idx="0">
            <a:schemeClr val="dk1"/>
          </a:effectRef>
          <a:fontRef idx="minor">
            <a:schemeClr val="tx1"/>
          </a:fontRef>
        </p:style>
      </p:cxnSp>
      <p:pic>
        <p:nvPicPr>
          <p:cNvPr id="1028" name="Picture 4" descr="Symbols of NASA | NASA">
            <a:extLst>
              <a:ext uri="{FF2B5EF4-FFF2-40B4-BE49-F238E27FC236}">
                <a16:creationId xmlns:a16="http://schemas.microsoft.com/office/drawing/2014/main" id="{CF6B43B0-DA11-0B4E-B1A1-154421FC844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09915" y="1134"/>
            <a:ext cx="2362162" cy="1181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8747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93C1F-5526-F840-8D40-27AA387A41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31A91F-D7DF-7647-BDA0-4429E35F999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DF186F-4AB8-F548-8196-4738D9202C76}"/>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5" name="Footer Placeholder 4">
            <a:extLst>
              <a:ext uri="{FF2B5EF4-FFF2-40B4-BE49-F238E27FC236}">
                <a16:creationId xmlns:a16="http://schemas.microsoft.com/office/drawing/2014/main" id="{7170087E-3A97-FC42-BFD1-57652919AE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9417C3-F5C6-894D-A9C2-48407357FCC6}"/>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3941430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05936-979F-EF40-AA7B-1A3C170D918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AF5C929-CCDC-9C43-AAE6-E44D0A09E71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B147DEF-B2F1-FB46-BC66-D9BD4721AE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6BF3F8-156B-AE40-A624-14E74E00D07A}"/>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6" name="Footer Placeholder 5">
            <a:extLst>
              <a:ext uri="{FF2B5EF4-FFF2-40B4-BE49-F238E27FC236}">
                <a16:creationId xmlns:a16="http://schemas.microsoft.com/office/drawing/2014/main" id="{1B26D7FE-4BD5-D94F-BD7C-A223F3B284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53AEBF-A900-EB4F-8D8A-2C702620C159}"/>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188929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CBA3C-DFCF-C84E-99CB-E47AB71D71E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5DB11AA-1986-E74C-B546-7D01DD7AE16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FB62615-392B-E94A-9AA1-2DFD9D919A9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81E387-13C0-2144-B519-23BE11CDF1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EA27101-A9C7-7B49-A343-359840471C0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C1B3180-92AA-0A46-A0B8-97820638FAF6}"/>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8" name="Footer Placeholder 7">
            <a:extLst>
              <a:ext uri="{FF2B5EF4-FFF2-40B4-BE49-F238E27FC236}">
                <a16:creationId xmlns:a16="http://schemas.microsoft.com/office/drawing/2014/main" id="{4F7FEBEC-145F-1740-815C-C425529798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9A3905-DBBE-224F-AC09-6162AF8344DA}"/>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2468315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4DDEA-FCDA-C74F-862E-C6E38109BA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E37B82-DE4C-C14E-9BBA-79A915F834AC}"/>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4" name="Footer Placeholder 3">
            <a:extLst>
              <a:ext uri="{FF2B5EF4-FFF2-40B4-BE49-F238E27FC236}">
                <a16:creationId xmlns:a16="http://schemas.microsoft.com/office/drawing/2014/main" id="{5A9A74B2-5FFF-C243-9E11-1384AEC09B7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7379408-DBF9-6146-8A6E-F808A48522E7}"/>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342296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F25BF9-11FF-8B4C-80F9-B4358B7BA5B1}"/>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3" name="Footer Placeholder 2">
            <a:extLst>
              <a:ext uri="{FF2B5EF4-FFF2-40B4-BE49-F238E27FC236}">
                <a16:creationId xmlns:a16="http://schemas.microsoft.com/office/drawing/2014/main" id="{EB1E1A31-7690-8C4D-8165-AFD41D5338D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EC49D00-FFB6-194E-9AC7-397FC548F61D}"/>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18757396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71F24-EDE8-224A-B966-11F4FFED58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B473455-6BFB-1349-BB24-6ABFAF05303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B17113-8856-1143-AB55-9C20F3D626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586E15-8438-9447-90BC-3CD54E3F46AB}"/>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6" name="Footer Placeholder 5">
            <a:extLst>
              <a:ext uri="{FF2B5EF4-FFF2-40B4-BE49-F238E27FC236}">
                <a16:creationId xmlns:a16="http://schemas.microsoft.com/office/drawing/2014/main" id="{43C2F65B-3F7A-A943-8BD4-77FD353DDF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2944B0-26BE-1C42-B679-B5C80A104E52}"/>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38241029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AE6AF-B3F9-ED49-AFE8-4A0B6F1017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9DA16E-CF52-224A-B3A7-4707B19381C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7076B6D-7A9E-8142-BF6A-0043540290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84D444-234B-7344-981B-C223AE81354D}"/>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6" name="Footer Placeholder 5">
            <a:extLst>
              <a:ext uri="{FF2B5EF4-FFF2-40B4-BE49-F238E27FC236}">
                <a16:creationId xmlns:a16="http://schemas.microsoft.com/office/drawing/2014/main" id="{80BE894B-557A-3949-89FE-FBF5AB53B7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63619-252B-3742-A716-FC33481CF96F}"/>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15056238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9A64F-E15F-9243-A56E-B37C0F4F77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67552F-0025-0E4F-BC0B-F511DFDD89B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3CCF0C-919F-8446-AAA3-2D514A2FDABE}"/>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5" name="Footer Placeholder 4">
            <a:extLst>
              <a:ext uri="{FF2B5EF4-FFF2-40B4-BE49-F238E27FC236}">
                <a16:creationId xmlns:a16="http://schemas.microsoft.com/office/drawing/2014/main" id="{2B887522-17C0-D348-84DA-F8F312CB144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2CDFD7-EBBA-C540-AFD9-2062DC359AB0}"/>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3490678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7ABACF-944B-E541-8EED-DCCF8907D6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CF40242-4700-794B-9D1E-36DA68C37B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91B19F-4774-9B46-A6D3-031BB7D9C90C}"/>
              </a:ext>
            </a:extLst>
          </p:cNvPr>
          <p:cNvSpPr>
            <a:spLocks noGrp="1"/>
          </p:cNvSpPr>
          <p:nvPr>
            <p:ph type="dt" sz="half" idx="10"/>
          </p:nvPr>
        </p:nvSpPr>
        <p:spPr/>
        <p:txBody>
          <a:bodyPr/>
          <a:lstStyle/>
          <a:p>
            <a:fld id="{AB6D8B9E-245A-6E44-A878-335BEA959A7C}" type="datetimeFigureOut">
              <a:rPr lang="en-US" smtClean="0"/>
              <a:t>3/1/2021</a:t>
            </a:fld>
            <a:endParaRPr lang="en-US"/>
          </a:p>
        </p:txBody>
      </p:sp>
      <p:sp>
        <p:nvSpPr>
          <p:cNvPr id="5" name="Footer Placeholder 4">
            <a:extLst>
              <a:ext uri="{FF2B5EF4-FFF2-40B4-BE49-F238E27FC236}">
                <a16:creationId xmlns:a16="http://schemas.microsoft.com/office/drawing/2014/main" id="{D4ECA800-01C5-B946-AA41-7E8EB5A6E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12D42-58C2-544B-9E02-529734E1E4F8}"/>
              </a:ext>
            </a:extLst>
          </p:cNvPr>
          <p:cNvSpPr>
            <a:spLocks noGrp="1"/>
          </p:cNvSpPr>
          <p:nvPr>
            <p:ph type="sldNum" sz="quarter" idx="12"/>
          </p:nvPr>
        </p:nvSpPr>
        <p:spPr/>
        <p:txBody>
          <a:bodyPr/>
          <a:lstStyle/>
          <a:p>
            <a:fld id="{7E1059BE-6F0B-5442-BB27-FA76B2F5162D}" type="slidenum">
              <a:rPr lang="en-US" smtClean="0"/>
              <a:t>‹#›</a:t>
            </a:fld>
            <a:endParaRPr lang="en-US"/>
          </a:p>
        </p:txBody>
      </p:sp>
    </p:spTree>
    <p:extLst>
      <p:ext uri="{BB962C8B-B14F-4D97-AF65-F5344CB8AC3E}">
        <p14:creationId xmlns:p14="http://schemas.microsoft.com/office/powerpoint/2010/main" val="824607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9" name="Text Placeholder 14"/>
          <p:cNvSpPr>
            <a:spLocks noGrp="1"/>
          </p:cNvSpPr>
          <p:nvPr>
            <p:ph type="body" sz="quarter" idx="14" hasCustomPrompt="1"/>
          </p:nvPr>
        </p:nvSpPr>
        <p:spPr>
          <a:xfrm>
            <a:off x="886069" y="927990"/>
            <a:ext cx="10055471" cy="869447"/>
          </a:xfrm>
        </p:spPr>
        <p:txBody>
          <a:bodyPr bIns="0" anchor="b">
            <a:noAutofit/>
          </a:bodyPr>
          <a:lstStyle>
            <a:lvl1pPr marL="0" indent="0">
              <a:spcBef>
                <a:spcPts val="0"/>
              </a:spcBef>
              <a:buNone/>
              <a:defRPr sz="4400">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&lt;Presentation Title&gt;</a:t>
            </a:r>
          </a:p>
        </p:txBody>
      </p:sp>
      <p:sp>
        <p:nvSpPr>
          <p:cNvPr id="10" name="Text Placeholder 14"/>
          <p:cNvSpPr>
            <a:spLocks noGrp="1"/>
          </p:cNvSpPr>
          <p:nvPr>
            <p:ph type="body" sz="quarter" idx="15" hasCustomPrompt="1"/>
          </p:nvPr>
        </p:nvSpPr>
        <p:spPr>
          <a:xfrm>
            <a:off x="880857" y="1803300"/>
            <a:ext cx="10058400" cy="394689"/>
          </a:xfrm>
        </p:spPr>
        <p:txBody>
          <a:bodyPr tIns="0" bIns="0" anchor="t">
            <a:noAutofit/>
          </a:bodyPr>
          <a:lstStyle>
            <a:lvl1pPr marL="0" indent="0">
              <a:spcBef>
                <a:spcPts val="0"/>
              </a:spcBef>
              <a:buNone/>
              <a:defRPr sz="2400">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&lt;Meeting/Review Title&gt;</a:t>
            </a:r>
          </a:p>
        </p:txBody>
      </p:sp>
      <p:sp>
        <p:nvSpPr>
          <p:cNvPr id="11" name="Text Placeholder 14"/>
          <p:cNvSpPr>
            <a:spLocks noGrp="1"/>
          </p:cNvSpPr>
          <p:nvPr>
            <p:ph type="body" sz="quarter" idx="16" hasCustomPrompt="1"/>
          </p:nvPr>
        </p:nvSpPr>
        <p:spPr>
          <a:xfrm>
            <a:off x="888673" y="2440167"/>
            <a:ext cx="5363635" cy="463061"/>
          </a:xfrm>
        </p:spPr>
        <p:txBody>
          <a:bodyPr bIns="0" anchor="b">
            <a:noAutofit/>
          </a:bodyPr>
          <a:lstStyle>
            <a:lvl1pPr marL="0" indent="0">
              <a:spcBef>
                <a:spcPts val="0"/>
              </a:spcBef>
              <a:buNone/>
              <a:defRPr sz="2400">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&lt;Your Name&gt;</a:t>
            </a:r>
          </a:p>
        </p:txBody>
      </p:sp>
      <p:sp>
        <p:nvSpPr>
          <p:cNvPr id="12" name="Text Placeholder 14"/>
          <p:cNvSpPr>
            <a:spLocks noGrp="1"/>
          </p:cNvSpPr>
          <p:nvPr>
            <p:ph type="body" sz="quarter" idx="17" hasCustomPrompt="1"/>
          </p:nvPr>
        </p:nvSpPr>
        <p:spPr>
          <a:xfrm>
            <a:off x="883461" y="2914952"/>
            <a:ext cx="5363635" cy="353658"/>
          </a:xfrm>
        </p:spPr>
        <p:txBody>
          <a:bodyPr tIns="0" anchor="t">
            <a:noAutofit/>
          </a:bodyPr>
          <a:lstStyle>
            <a:lvl1pPr marL="0" indent="0">
              <a:spcBef>
                <a:spcPts val="0"/>
              </a:spcBef>
              <a:buNone/>
              <a:defRPr sz="1600">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&lt;Title, JPL Org&gt;</a:t>
            </a:r>
          </a:p>
        </p:txBody>
      </p:sp>
      <p:sp>
        <p:nvSpPr>
          <p:cNvPr id="13" name="Text Placeholder 14"/>
          <p:cNvSpPr>
            <a:spLocks noGrp="1"/>
          </p:cNvSpPr>
          <p:nvPr>
            <p:ph type="body" sz="quarter" idx="18" hasCustomPrompt="1"/>
          </p:nvPr>
        </p:nvSpPr>
        <p:spPr>
          <a:xfrm>
            <a:off x="891276" y="3565574"/>
            <a:ext cx="4266877" cy="353658"/>
          </a:xfrm>
        </p:spPr>
        <p:txBody>
          <a:bodyPr>
            <a:noAutofit/>
          </a:bodyPr>
          <a:lstStyle>
            <a:lvl1pPr marL="0" indent="0">
              <a:buNone/>
              <a:defRPr sz="1600">
                <a:latin typeface="Arial"/>
                <a:cs typeface="Aria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&lt;Date&gt;</a:t>
            </a:r>
          </a:p>
        </p:txBody>
      </p:sp>
      <p:pic>
        <p:nvPicPr>
          <p:cNvPr id="17" name="Picture 16" descr="NASA insignia2Color.eps">
            <a:extLst>
              <a:ext uri="{FF2B5EF4-FFF2-40B4-BE49-F238E27FC236}">
                <a16:creationId xmlns:a16="http://schemas.microsoft.com/office/drawing/2014/main" id="{3CC76B3A-686D-DF49-82BC-4BD6700A46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71558" y="114090"/>
            <a:ext cx="1058605" cy="656539"/>
          </a:xfrm>
          <a:prstGeom prst="rect">
            <a:avLst/>
          </a:prstGeom>
        </p:spPr>
      </p:pic>
      <p:sp>
        <p:nvSpPr>
          <p:cNvPr id="18" name="Rectangle 17">
            <a:extLst>
              <a:ext uri="{FF2B5EF4-FFF2-40B4-BE49-F238E27FC236}">
                <a16:creationId xmlns:a16="http://schemas.microsoft.com/office/drawing/2014/main" id="{F753CABE-9783-8F42-92AD-7331AAD36725}"/>
              </a:ext>
            </a:extLst>
          </p:cNvPr>
          <p:cNvSpPr/>
          <p:nvPr userDrawn="1"/>
        </p:nvSpPr>
        <p:spPr>
          <a:xfrm>
            <a:off x="9730163" y="234134"/>
            <a:ext cx="2318555" cy="415498"/>
          </a:xfrm>
          <a:prstGeom prst="rect">
            <a:avLst/>
          </a:prstGeom>
        </p:spPr>
        <p:txBody>
          <a:bodyPr wrap="square">
            <a:spAutoFit/>
          </a:bodyPr>
          <a:lstStyle/>
          <a:p>
            <a:r>
              <a:rPr lang="en-US" sz="1150" dirty="0">
                <a:solidFill>
                  <a:srgbClr val="000000"/>
                </a:solidFill>
                <a:latin typeface="Calibri"/>
              </a:rPr>
              <a:t>Jet Propulsion Laboratory</a:t>
            </a:r>
          </a:p>
          <a:p>
            <a:r>
              <a:rPr lang="en-US" sz="900" dirty="0">
                <a:solidFill>
                  <a:srgbClr val="000000"/>
                </a:solidFill>
                <a:latin typeface="Calibri"/>
              </a:rPr>
              <a:t>California Institute of Technology</a:t>
            </a:r>
          </a:p>
        </p:txBody>
      </p:sp>
      <p:sp>
        <p:nvSpPr>
          <p:cNvPr id="14" name="Rectangle 13">
            <a:extLst>
              <a:ext uri="{FF2B5EF4-FFF2-40B4-BE49-F238E27FC236}">
                <a16:creationId xmlns:a16="http://schemas.microsoft.com/office/drawing/2014/main" id="{3C943833-6A71-2E43-915C-7A9721BE46D5}"/>
              </a:ext>
            </a:extLst>
          </p:cNvPr>
          <p:cNvSpPr/>
          <p:nvPr userDrawn="1"/>
        </p:nvSpPr>
        <p:spPr>
          <a:xfrm>
            <a:off x="198782" y="6572091"/>
            <a:ext cx="6692348" cy="246221"/>
          </a:xfrm>
          <a:prstGeom prst="rect">
            <a:avLst/>
          </a:prstGeom>
        </p:spPr>
        <p:txBody>
          <a:bodyPr wrap="square">
            <a:spAutoFit/>
          </a:bodyPr>
          <a:lstStyle/>
          <a:p>
            <a:r>
              <a:rPr lang="en-US" sz="1000" dirty="0">
                <a:solidFill>
                  <a:schemeClr val="tx1"/>
                </a:solidFill>
              </a:rPr>
              <a:t>© 2020 California Institute of Technology. Government sponsorship acknowledged.</a:t>
            </a:r>
          </a:p>
        </p:txBody>
      </p:sp>
      <p:sp>
        <p:nvSpPr>
          <p:cNvPr id="15" name="TextBox 14">
            <a:extLst>
              <a:ext uri="{FF2B5EF4-FFF2-40B4-BE49-F238E27FC236}">
                <a16:creationId xmlns:a16="http://schemas.microsoft.com/office/drawing/2014/main" id="{47942FDA-6A6F-E64D-8F50-ECEEAADBD605}"/>
              </a:ext>
            </a:extLst>
          </p:cNvPr>
          <p:cNvSpPr txBox="1"/>
          <p:nvPr userDrawn="1"/>
        </p:nvSpPr>
        <p:spPr>
          <a:xfrm>
            <a:off x="11552035" y="6587545"/>
            <a:ext cx="325730" cy="230832"/>
          </a:xfrm>
          <a:prstGeom prst="rect">
            <a:avLst/>
          </a:prstGeom>
          <a:noFill/>
        </p:spPr>
        <p:txBody>
          <a:bodyPr wrap="none" rtlCol="0">
            <a:spAutoFit/>
          </a:bodyPr>
          <a:lstStyle/>
          <a:p>
            <a:fld id="{EA137E88-2EE7-1842-809C-7D2770D5B8FC}" type="slidenum">
              <a:rPr lang="en-US" sz="900" i="1" smtClean="0">
                <a:solidFill>
                  <a:schemeClr val="bg1">
                    <a:lumMod val="50000"/>
                  </a:schemeClr>
                </a:solidFill>
              </a:rPr>
              <a:t>‹#›</a:t>
            </a:fld>
            <a:endParaRPr lang="en-US" sz="900" i="1" dirty="0">
              <a:solidFill>
                <a:schemeClr val="bg1">
                  <a:lumMod val="50000"/>
                </a:schemeClr>
              </a:solidFill>
            </a:endParaRPr>
          </a:p>
        </p:txBody>
      </p:sp>
    </p:spTree>
    <p:extLst>
      <p:ext uri="{BB962C8B-B14F-4D97-AF65-F5344CB8AC3E}">
        <p14:creationId xmlns:p14="http://schemas.microsoft.com/office/powerpoint/2010/main" val="1345670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4" name="Rectangle 62">
            <a:extLst>
              <a:ext uri="{FF2B5EF4-FFF2-40B4-BE49-F238E27FC236}">
                <a16:creationId xmlns:a16="http://schemas.microsoft.com/office/drawing/2014/main" id="{0AFE1342-3EF8-FB45-9312-F2552C4A7A2D}"/>
              </a:ext>
            </a:extLst>
          </p:cNvPr>
          <p:cNvSpPr>
            <a:spLocks noChangeArrowheads="1"/>
          </p:cNvSpPr>
          <p:nvPr userDrawn="1"/>
        </p:nvSpPr>
        <p:spPr bwMode="auto">
          <a:xfrm>
            <a:off x="0" y="0"/>
            <a:ext cx="12192000" cy="850188"/>
          </a:xfrm>
          <a:prstGeom prst="rect">
            <a:avLst/>
          </a:prstGeom>
          <a:solidFill>
            <a:srgbClr val="E6E5EC"/>
          </a:solidFill>
          <a:ln>
            <a:noFill/>
          </a:ln>
          <a:effectLst/>
        </p:spPr>
        <p:txBody>
          <a:bodyPr wrap="none" anchor="ctr"/>
          <a:lstStyle/>
          <a:p>
            <a:pPr>
              <a:defRPr/>
            </a:pPr>
            <a:endParaRPr lang="en-US" sz="1800" dirty="0">
              <a:solidFill>
                <a:prstClr val="black"/>
              </a:solidFill>
              <a:latin typeface="Times New Roman" charset="0"/>
              <a:ea typeface="ＭＳ Ｐゴシック" charset="0"/>
            </a:endParaRPr>
          </a:p>
        </p:txBody>
      </p:sp>
      <p:graphicFrame>
        <p:nvGraphicFramePr>
          <p:cNvPr id="5" name="Group 66">
            <a:extLst>
              <a:ext uri="{FF2B5EF4-FFF2-40B4-BE49-F238E27FC236}">
                <a16:creationId xmlns:a16="http://schemas.microsoft.com/office/drawing/2014/main" id="{DDB2CCFF-2E3E-1744-AAED-63E3E87F6A3D}"/>
              </a:ext>
            </a:extLst>
          </p:cNvPr>
          <p:cNvGraphicFramePr>
            <a:graphicFrameLocks noGrp="1"/>
          </p:cNvGraphicFramePr>
          <p:nvPr userDrawn="1"/>
        </p:nvGraphicFramePr>
        <p:xfrm>
          <a:off x="0" y="841832"/>
          <a:ext cx="12192000" cy="137160"/>
        </p:xfrm>
        <a:graphic>
          <a:graphicData uri="http://schemas.openxmlformats.org/drawingml/2006/table">
            <a:tbl>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76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cap="flat">
                      <a:noFill/>
                    </a:lnL>
                    <a:lnR>
                      <a:noFill/>
                    </a:lnR>
                    <a:lnT cap="flat">
                      <a:noFill/>
                    </a:lnT>
                    <a:lnB cap="flat">
                      <a:noFill/>
                    </a:lnB>
                    <a:lnTlToBr>
                      <a:noFill/>
                    </a:lnTlToBr>
                    <a:lnBlToTr>
                      <a:noFill/>
                    </a:lnBlToTr>
                    <a:solidFill>
                      <a:srgbClr val="13418B"/>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a:noFill/>
                    </a:lnL>
                    <a:lnR cap="flat">
                      <a:noFill/>
                    </a:lnR>
                    <a:lnT cap="flat">
                      <a:noFill/>
                    </a:lnT>
                    <a:lnB cap="flat">
                      <a:noFill/>
                    </a:lnB>
                    <a:lnTlToBr>
                      <a:noFill/>
                    </a:lnTlToBr>
                    <a:lnBlToTr>
                      <a:noFill/>
                    </a:lnBlToTr>
                    <a:solidFill>
                      <a:srgbClr val="13418B"/>
                    </a:solidFill>
                  </a:tcPr>
                </a:tc>
                <a:extLst>
                  <a:ext uri="{0D108BD9-81ED-4DB2-BD59-A6C34878D82A}">
                    <a16:rowId xmlns:a16="http://schemas.microsoft.com/office/drawing/2014/main" val="10000"/>
                  </a:ext>
                </a:extLst>
              </a:tr>
            </a:tbl>
          </a:graphicData>
        </a:graphic>
      </p:graphicFrame>
      <p:pic>
        <p:nvPicPr>
          <p:cNvPr id="6" name="Picture 5" descr="NASA insignia2Color.eps">
            <a:extLst>
              <a:ext uri="{FF2B5EF4-FFF2-40B4-BE49-F238E27FC236}">
                <a16:creationId xmlns:a16="http://schemas.microsoft.com/office/drawing/2014/main" id="{4E5C2EFE-E039-A24B-B4C1-66B4E7473DB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71558" y="114090"/>
            <a:ext cx="1058605" cy="656539"/>
          </a:xfrm>
          <a:prstGeom prst="rect">
            <a:avLst/>
          </a:prstGeom>
        </p:spPr>
      </p:pic>
      <p:sp>
        <p:nvSpPr>
          <p:cNvPr id="7" name="Rectangle 6">
            <a:extLst>
              <a:ext uri="{FF2B5EF4-FFF2-40B4-BE49-F238E27FC236}">
                <a16:creationId xmlns:a16="http://schemas.microsoft.com/office/drawing/2014/main" id="{FE3B47BD-6FAA-C740-86EE-AC885BC16A18}"/>
              </a:ext>
            </a:extLst>
          </p:cNvPr>
          <p:cNvSpPr/>
          <p:nvPr userDrawn="1"/>
        </p:nvSpPr>
        <p:spPr>
          <a:xfrm>
            <a:off x="9730163" y="234134"/>
            <a:ext cx="2318555" cy="415498"/>
          </a:xfrm>
          <a:prstGeom prst="rect">
            <a:avLst/>
          </a:prstGeom>
        </p:spPr>
        <p:txBody>
          <a:bodyPr wrap="square">
            <a:spAutoFit/>
          </a:bodyPr>
          <a:lstStyle/>
          <a:p>
            <a:r>
              <a:rPr lang="en-US" sz="1150" dirty="0">
                <a:solidFill>
                  <a:srgbClr val="000000"/>
                </a:solidFill>
                <a:latin typeface="Calibri"/>
              </a:rPr>
              <a:t>Jet Propulsion Laboratory</a:t>
            </a:r>
          </a:p>
          <a:p>
            <a:r>
              <a:rPr lang="en-US" sz="900" dirty="0">
                <a:solidFill>
                  <a:srgbClr val="000000"/>
                </a:solidFill>
                <a:latin typeface="Calibri"/>
              </a:rPr>
              <a:t>California Institute of Technology</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01A96085-A25A-DE47-8827-69B4913711ED}"/>
              </a:ext>
            </a:extLst>
          </p:cNvPr>
          <p:cNvSpPr/>
          <p:nvPr userDrawn="1"/>
        </p:nvSpPr>
        <p:spPr>
          <a:xfrm>
            <a:off x="198782" y="6572091"/>
            <a:ext cx="6692348" cy="246221"/>
          </a:xfrm>
          <a:prstGeom prst="rect">
            <a:avLst/>
          </a:prstGeom>
        </p:spPr>
        <p:txBody>
          <a:bodyPr wrap="square">
            <a:spAutoFit/>
          </a:bodyPr>
          <a:lstStyle/>
          <a:p>
            <a:r>
              <a:rPr lang="en-US" sz="1000" dirty="0">
                <a:solidFill>
                  <a:schemeClr val="tx1"/>
                </a:solidFill>
              </a:rPr>
              <a:t>© 2020 California Institute of Technology. Government sponsorship acknowledged.</a:t>
            </a:r>
          </a:p>
        </p:txBody>
      </p:sp>
      <p:sp>
        <p:nvSpPr>
          <p:cNvPr id="9" name="TextBox 8">
            <a:extLst>
              <a:ext uri="{FF2B5EF4-FFF2-40B4-BE49-F238E27FC236}">
                <a16:creationId xmlns:a16="http://schemas.microsoft.com/office/drawing/2014/main" id="{4ADC38F4-6EBD-4046-A865-B019F73EE0CC}"/>
              </a:ext>
            </a:extLst>
          </p:cNvPr>
          <p:cNvSpPr txBox="1"/>
          <p:nvPr userDrawn="1"/>
        </p:nvSpPr>
        <p:spPr>
          <a:xfrm>
            <a:off x="11552035" y="6587545"/>
            <a:ext cx="325730" cy="230832"/>
          </a:xfrm>
          <a:prstGeom prst="rect">
            <a:avLst/>
          </a:prstGeom>
          <a:noFill/>
        </p:spPr>
        <p:txBody>
          <a:bodyPr wrap="none" rtlCol="0">
            <a:spAutoFit/>
          </a:bodyPr>
          <a:lstStyle/>
          <a:p>
            <a:fld id="{EA137E88-2EE7-1842-809C-7D2770D5B8FC}" type="slidenum">
              <a:rPr lang="en-US" sz="900" i="1" smtClean="0">
                <a:solidFill>
                  <a:schemeClr val="bg1">
                    <a:lumMod val="50000"/>
                  </a:schemeClr>
                </a:solidFill>
              </a:rPr>
              <a:t>‹#›</a:t>
            </a:fld>
            <a:endParaRPr lang="en-US" sz="900" i="1" dirty="0">
              <a:solidFill>
                <a:schemeClr val="bg1">
                  <a:lumMod val="50000"/>
                </a:schemeClr>
              </a:solidFill>
            </a:endParaRPr>
          </a:p>
        </p:txBody>
      </p:sp>
    </p:spTree>
    <p:extLst>
      <p:ext uri="{BB962C8B-B14F-4D97-AF65-F5344CB8AC3E}">
        <p14:creationId xmlns:p14="http://schemas.microsoft.com/office/powerpoint/2010/main" val="32736817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3165663"/>
            <a:ext cx="10363200" cy="1362075"/>
          </a:xfrm>
        </p:spPr>
        <p:txBody>
          <a:bodyPr anchor="t"/>
          <a:lstStyle>
            <a:lvl1pPr algn="ctr">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963084" y="1665476"/>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Rectangle 3">
            <a:extLst>
              <a:ext uri="{FF2B5EF4-FFF2-40B4-BE49-F238E27FC236}">
                <a16:creationId xmlns:a16="http://schemas.microsoft.com/office/drawing/2014/main" id="{FB715B1D-8D62-F849-8F45-AFF703FA97B6}"/>
              </a:ext>
            </a:extLst>
          </p:cNvPr>
          <p:cNvSpPr/>
          <p:nvPr userDrawn="1"/>
        </p:nvSpPr>
        <p:spPr>
          <a:xfrm>
            <a:off x="198782" y="6572091"/>
            <a:ext cx="6692348" cy="246221"/>
          </a:xfrm>
          <a:prstGeom prst="rect">
            <a:avLst/>
          </a:prstGeom>
        </p:spPr>
        <p:txBody>
          <a:bodyPr wrap="square">
            <a:spAutoFit/>
          </a:bodyPr>
          <a:lstStyle/>
          <a:p>
            <a:r>
              <a:rPr lang="en-US" sz="1000" dirty="0">
                <a:solidFill>
                  <a:schemeClr val="tx1"/>
                </a:solidFill>
              </a:rPr>
              <a:t>© 2020 California Institute of Technology. Government sponsorship acknowledged.</a:t>
            </a:r>
          </a:p>
        </p:txBody>
      </p:sp>
      <p:sp>
        <p:nvSpPr>
          <p:cNvPr id="5" name="TextBox 4">
            <a:extLst>
              <a:ext uri="{FF2B5EF4-FFF2-40B4-BE49-F238E27FC236}">
                <a16:creationId xmlns:a16="http://schemas.microsoft.com/office/drawing/2014/main" id="{130E493F-90CA-5745-B664-0D8FFF010849}"/>
              </a:ext>
            </a:extLst>
          </p:cNvPr>
          <p:cNvSpPr txBox="1"/>
          <p:nvPr userDrawn="1"/>
        </p:nvSpPr>
        <p:spPr>
          <a:xfrm>
            <a:off x="11552035" y="6587545"/>
            <a:ext cx="325730" cy="230832"/>
          </a:xfrm>
          <a:prstGeom prst="rect">
            <a:avLst/>
          </a:prstGeom>
          <a:noFill/>
        </p:spPr>
        <p:txBody>
          <a:bodyPr wrap="none" rtlCol="0">
            <a:spAutoFit/>
          </a:bodyPr>
          <a:lstStyle/>
          <a:p>
            <a:fld id="{EA137E88-2EE7-1842-809C-7D2770D5B8FC}" type="slidenum">
              <a:rPr lang="en-US" sz="900" i="1" smtClean="0">
                <a:solidFill>
                  <a:schemeClr val="bg1">
                    <a:lumMod val="50000"/>
                  </a:schemeClr>
                </a:solidFill>
              </a:rPr>
              <a:t>‹#›</a:t>
            </a:fld>
            <a:endParaRPr lang="en-US" sz="900" i="1" dirty="0">
              <a:solidFill>
                <a:schemeClr val="bg1">
                  <a:lumMod val="50000"/>
                </a:schemeClr>
              </a:solidFill>
            </a:endParaRPr>
          </a:p>
        </p:txBody>
      </p:sp>
    </p:spTree>
    <p:extLst>
      <p:ext uri="{BB962C8B-B14F-4D97-AF65-F5344CB8AC3E}">
        <p14:creationId xmlns:p14="http://schemas.microsoft.com/office/powerpoint/2010/main" val="80601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3" name="Rectangle 62">
            <a:extLst>
              <a:ext uri="{FF2B5EF4-FFF2-40B4-BE49-F238E27FC236}">
                <a16:creationId xmlns:a16="http://schemas.microsoft.com/office/drawing/2014/main" id="{CFE88CE3-F914-D943-80AE-4D8C355D8E64}"/>
              </a:ext>
            </a:extLst>
          </p:cNvPr>
          <p:cNvSpPr>
            <a:spLocks noChangeArrowheads="1"/>
          </p:cNvSpPr>
          <p:nvPr userDrawn="1"/>
        </p:nvSpPr>
        <p:spPr bwMode="auto">
          <a:xfrm>
            <a:off x="0" y="0"/>
            <a:ext cx="12192000" cy="850188"/>
          </a:xfrm>
          <a:prstGeom prst="rect">
            <a:avLst/>
          </a:prstGeom>
          <a:solidFill>
            <a:srgbClr val="E6E5EC"/>
          </a:solidFill>
          <a:ln>
            <a:noFill/>
          </a:ln>
          <a:effectLst/>
        </p:spPr>
        <p:txBody>
          <a:bodyPr wrap="none" anchor="ctr"/>
          <a:lstStyle/>
          <a:p>
            <a:pPr>
              <a:defRPr/>
            </a:pPr>
            <a:endParaRPr lang="en-US" sz="1800" dirty="0">
              <a:solidFill>
                <a:prstClr val="black"/>
              </a:solidFill>
              <a:latin typeface="Times New Roman" charset="0"/>
              <a:ea typeface="ＭＳ Ｐゴシック" charset="0"/>
            </a:endParaRPr>
          </a:p>
        </p:txBody>
      </p:sp>
      <p:graphicFrame>
        <p:nvGraphicFramePr>
          <p:cNvPr id="4" name="Group 66">
            <a:extLst>
              <a:ext uri="{FF2B5EF4-FFF2-40B4-BE49-F238E27FC236}">
                <a16:creationId xmlns:a16="http://schemas.microsoft.com/office/drawing/2014/main" id="{2F7F2A90-B7DE-2944-9E6F-5DF3F1A5CE98}"/>
              </a:ext>
            </a:extLst>
          </p:cNvPr>
          <p:cNvGraphicFramePr>
            <a:graphicFrameLocks noGrp="1"/>
          </p:cNvGraphicFramePr>
          <p:nvPr userDrawn="1"/>
        </p:nvGraphicFramePr>
        <p:xfrm>
          <a:off x="0" y="841832"/>
          <a:ext cx="12192000" cy="137160"/>
        </p:xfrm>
        <a:graphic>
          <a:graphicData uri="http://schemas.openxmlformats.org/drawingml/2006/table">
            <a:tbl>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76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cap="flat">
                      <a:noFill/>
                    </a:lnL>
                    <a:lnR>
                      <a:noFill/>
                    </a:lnR>
                    <a:lnT cap="flat">
                      <a:noFill/>
                    </a:lnT>
                    <a:lnB cap="flat">
                      <a:noFill/>
                    </a:lnB>
                    <a:lnTlToBr>
                      <a:noFill/>
                    </a:lnTlToBr>
                    <a:lnBlToTr>
                      <a:noFill/>
                    </a:lnBlToTr>
                    <a:solidFill>
                      <a:srgbClr val="13418B"/>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a:noFill/>
                    </a:lnL>
                    <a:lnR cap="flat">
                      <a:noFill/>
                    </a:lnR>
                    <a:lnT cap="flat">
                      <a:noFill/>
                    </a:lnT>
                    <a:lnB cap="flat">
                      <a:noFill/>
                    </a:lnB>
                    <a:lnTlToBr>
                      <a:noFill/>
                    </a:lnTlToBr>
                    <a:lnBlToTr>
                      <a:noFill/>
                    </a:lnBlToTr>
                    <a:solidFill>
                      <a:srgbClr val="13418B"/>
                    </a:solidFill>
                  </a:tcPr>
                </a:tc>
                <a:extLst>
                  <a:ext uri="{0D108BD9-81ED-4DB2-BD59-A6C34878D82A}">
                    <a16:rowId xmlns:a16="http://schemas.microsoft.com/office/drawing/2014/main" val="10000"/>
                  </a:ext>
                </a:extLst>
              </a:tr>
            </a:tbl>
          </a:graphicData>
        </a:graphic>
      </p:graphicFrame>
      <p:pic>
        <p:nvPicPr>
          <p:cNvPr id="5" name="Picture 4" descr="NASA insignia2Color.eps">
            <a:extLst>
              <a:ext uri="{FF2B5EF4-FFF2-40B4-BE49-F238E27FC236}">
                <a16:creationId xmlns:a16="http://schemas.microsoft.com/office/drawing/2014/main" id="{B3C7DC87-F1C2-BB46-BD3F-8F2ABD4910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671558" y="114090"/>
            <a:ext cx="1058605" cy="656539"/>
          </a:xfrm>
          <a:prstGeom prst="rect">
            <a:avLst/>
          </a:prstGeom>
        </p:spPr>
      </p:pic>
      <p:sp>
        <p:nvSpPr>
          <p:cNvPr id="6" name="Rectangle 5">
            <a:extLst>
              <a:ext uri="{FF2B5EF4-FFF2-40B4-BE49-F238E27FC236}">
                <a16:creationId xmlns:a16="http://schemas.microsoft.com/office/drawing/2014/main" id="{E0EADA1D-1BD7-DC4B-A5B2-527AC0E5FCB1}"/>
              </a:ext>
            </a:extLst>
          </p:cNvPr>
          <p:cNvSpPr/>
          <p:nvPr userDrawn="1"/>
        </p:nvSpPr>
        <p:spPr>
          <a:xfrm>
            <a:off x="9730163" y="234134"/>
            <a:ext cx="2318555" cy="415498"/>
          </a:xfrm>
          <a:prstGeom prst="rect">
            <a:avLst/>
          </a:prstGeom>
        </p:spPr>
        <p:txBody>
          <a:bodyPr wrap="square">
            <a:spAutoFit/>
          </a:bodyPr>
          <a:lstStyle/>
          <a:p>
            <a:r>
              <a:rPr lang="en-US" sz="1150" dirty="0">
                <a:solidFill>
                  <a:srgbClr val="000000"/>
                </a:solidFill>
                <a:latin typeface="Calibri"/>
              </a:rPr>
              <a:t>Jet Propulsion Laboratory</a:t>
            </a:r>
          </a:p>
          <a:p>
            <a:r>
              <a:rPr lang="en-US" sz="900" dirty="0">
                <a:solidFill>
                  <a:srgbClr val="000000"/>
                </a:solidFill>
                <a:latin typeface="Calibri"/>
              </a:rPr>
              <a:t>California Institute of Technology</a:t>
            </a:r>
          </a:p>
        </p:txBody>
      </p:sp>
      <p:sp>
        <p:nvSpPr>
          <p:cNvPr id="2" name="Title 1"/>
          <p:cNvSpPr>
            <a:spLocks noGrp="1"/>
          </p:cNvSpPr>
          <p:nvPr>
            <p:ph type="title"/>
          </p:nvPr>
        </p:nvSpPr>
        <p:spPr/>
        <p:txBody>
          <a:bodyPr/>
          <a:lstStyle/>
          <a:p>
            <a:r>
              <a:rPr lang="en-US"/>
              <a:t>Click to edit Master title style</a:t>
            </a:r>
          </a:p>
        </p:txBody>
      </p:sp>
      <p:sp>
        <p:nvSpPr>
          <p:cNvPr id="7" name="TextBox 6">
            <a:extLst>
              <a:ext uri="{FF2B5EF4-FFF2-40B4-BE49-F238E27FC236}">
                <a16:creationId xmlns:a16="http://schemas.microsoft.com/office/drawing/2014/main" id="{685F2D82-5BD9-D94B-B40A-AD5B60469058}"/>
              </a:ext>
            </a:extLst>
          </p:cNvPr>
          <p:cNvSpPr txBox="1"/>
          <p:nvPr userDrawn="1"/>
        </p:nvSpPr>
        <p:spPr>
          <a:xfrm>
            <a:off x="11552035" y="6587545"/>
            <a:ext cx="325730" cy="230832"/>
          </a:xfrm>
          <a:prstGeom prst="rect">
            <a:avLst/>
          </a:prstGeom>
          <a:noFill/>
        </p:spPr>
        <p:txBody>
          <a:bodyPr wrap="none" rtlCol="0">
            <a:spAutoFit/>
          </a:bodyPr>
          <a:lstStyle/>
          <a:p>
            <a:fld id="{EA137E88-2EE7-1842-809C-7D2770D5B8FC}" type="slidenum">
              <a:rPr lang="en-US" sz="900" i="1" smtClean="0">
                <a:solidFill>
                  <a:schemeClr val="bg1">
                    <a:lumMod val="50000"/>
                  </a:schemeClr>
                </a:solidFill>
              </a:rPr>
              <a:t>‹#›</a:t>
            </a:fld>
            <a:endParaRPr lang="en-US" sz="900" i="1" dirty="0">
              <a:solidFill>
                <a:schemeClr val="bg1">
                  <a:lumMod val="50000"/>
                </a:schemeClr>
              </a:solidFill>
            </a:endParaRPr>
          </a:p>
        </p:txBody>
      </p:sp>
      <p:sp>
        <p:nvSpPr>
          <p:cNvPr id="8" name="Rectangle 7">
            <a:extLst>
              <a:ext uri="{FF2B5EF4-FFF2-40B4-BE49-F238E27FC236}">
                <a16:creationId xmlns:a16="http://schemas.microsoft.com/office/drawing/2014/main" id="{4B7DB9A9-80C9-F04C-B914-454469639844}"/>
              </a:ext>
            </a:extLst>
          </p:cNvPr>
          <p:cNvSpPr/>
          <p:nvPr userDrawn="1"/>
        </p:nvSpPr>
        <p:spPr>
          <a:xfrm>
            <a:off x="198782" y="6572091"/>
            <a:ext cx="6692348" cy="246221"/>
          </a:xfrm>
          <a:prstGeom prst="rect">
            <a:avLst/>
          </a:prstGeom>
        </p:spPr>
        <p:txBody>
          <a:bodyPr wrap="square">
            <a:spAutoFit/>
          </a:bodyPr>
          <a:lstStyle/>
          <a:p>
            <a:r>
              <a:rPr lang="en-US" sz="1000" dirty="0">
                <a:solidFill>
                  <a:schemeClr val="tx1"/>
                </a:solidFill>
              </a:rPr>
              <a:t>© 2020 California Institute of Technology. Government sponsorship acknowledged.</a:t>
            </a:r>
          </a:p>
        </p:txBody>
      </p:sp>
    </p:spTree>
    <p:extLst>
      <p:ext uri="{BB962C8B-B14F-4D97-AF65-F5344CB8AC3E}">
        <p14:creationId xmlns:p14="http://schemas.microsoft.com/office/powerpoint/2010/main" val="21158960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3.emf"/><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DCF441-C21F-0A45-8726-D6063900B7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402A60F-CBF8-3747-8869-FC7714E8F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885CEA-43CA-8C4C-BBDD-3D4861DF02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D8B9E-245A-6E44-A878-335BEA959A7C}" type="datetimeFigureOut">
              <a:rPr lang="en-US" smtClean="0"/>
              <a:t>3/1/2021</a:t>
            </a:fld>
            <a:endParaRPr lang="en-US"/>
          </a:p>
        </p:txBody>
      </p:sp>
      <p:sp>
        <p:nvSpPr>
          <p:cNvPr id="5" name="Footer Placeholder 4">
            <a:extLst>
              <a:ext uri="{FF2B5EF4-FFF2-40B4-BE49-F238E27FC236}">
                <a16:creationId xmlns:a16="http://schemas.microsoft.com/office/drawing/2014/main" id="{450A2B22-67D8-4D4B-8E9A-FAB9CB4DDC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7353E6-FD73-6241-B673-25B83F6ADE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1059BE-6F0B-5442-BB27-FA76B2F5162D}" type="slidenum">
              <a:rPr lang="en-US" smtClean="0"/>
              <a:t>‹#›</a:t>
            </a:fld>
            <a:endParaRPr lang="en-US"/>
          </a:p>
        </p:txBody>
      </p:sp>
    </p:spTree>
    <p:extLst>
      <p:ext uri="{BB962C8B-B14F-4D97-AF65-F5344CB8AC3E}">
        <p14:creationId xmlns:p14="http://schemas.microsoft.com/office/powerpoint/2010/main" val="1443543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2"/>
          <p:cNvSpPr>
            <a:spLocks noChangeArrowheads="1"/>
          </p:cNvSpPr>
          <p:nvPr/>
        </p:nvSpPr>
        <p:spPr bwMode="auto">
          <a:xfrm>
            <a:off x="0" y="0"/>
            <a:ext cx="12192000" cy="850188"/>
          </a:xfrm>
          <a:prstGeom prst="rect">
            <a:avLst/>
          </a:prstGeom>
          <a:solidFill>
            <a:srgbClr val="E6E5EC"/>
          </a:solidFill>
          <a:ln>
            <a:noFill/>
          </a:ln>
          <a:effectLst/>
        </p:spPr>
        <p:txBody>
          <a:bodyPr wrap="none" anchor="ctr"/>
          <a:lstStyle/>
          <a:p>
            <a:pPr>
              <a:defRPr/>
            </a:pPr>
            <a:endParaRPr lang="en-US" sz="1800" dirty="0">
              <a:solidFill>
                <a:prstClr val="black"/>
              </a:solidFill>
              <a:latin typeface="Times New Roman" charset="0"/>
              <a:ea typeface="ＭＳ Ｐゴシック" charset="0"/>
            </a:endParaRPr>
          </a:p>
        </p:txBody>
      </p:sp>
      <p:sp>
        <p:nvSpPr>
          <p:cNvPr id="2" name="Title Placeholder 1"/>
          <p:cNvSpPr>
            <a:spLocks noGrp="1"/>
          </p:cNvSpPr>
          <p:nvPr>
            <p:ph type="title"/>
          </p:nvPr>
        </p:nvSpPr>
        <p:spPr>
          <a:xfrm>
            <a:off x="286998" y="114090"/>
            <a:ext cx="8122021" cy="656539"/>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304800" y="1097280"/>
            <a:ext cx="11582400" cy="54210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aphicFrame>
        <p:nvGraphicFramePr>
          <p:cNvPr id="8" name="Group 66"/>
          <p:cNvGraphicFramePr>
            <a:graphicFrameLocks noGrp="1"/>
          </p:cNvGraphicFramePr>
          <p:nvPr/>
        </p:nvGraphicFramePr>
        <p:xfrm>
          <a:off x="0" y="841832"/>
          <a:ext cx="12192000" cy="137160"/>
        </p:xfrm>
        <a:graphic>
          <a:graphicData uri="http://schemas.openxmlformats.org/drawingml/2006/table">
            <a:tbl>
              <a:tblPr/>
              <a:tblGrid>
                <a:gridCol w="6096000">
                  <a:extLst>
                    <a:ext uri="{9D8B030D-6E8A-4147-A177-3AD203B41FA5}">
                      <a16:colId xmlns:a16="http://schemas.microsoft.com/office/drawing/2014/main" val="20000"/>
                    </a:ext>
                  </a:extLst>
                </a:gridCol>
                <a:gridCol w="6096000">
                  <a:extLst>
                    <a:ext uri="{9D8B030D-6E8A-4147-A177-3AD203B41FA5}">
                      <a16:colId xmlns:a16="http://schemas.microsoft.com/office/drawing/2014/main" val="20001"/>
                    </a:ext>
                  </a:extLst>
                </a:gridCol>
              </a:tblGrid>
              <a:tr h="762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cap="flat">
                      <a:noFill/>
                    </a:lnL>
                    <a:lnR>
                      <a:noFill/>
                    </a:lnR>
                    <a:lnT cap="flat">
                      <a:noFill/>
                    </a:lnT>
                    <a:lnB cap="flat">
                      <a:noFill/>
                    </a:lnB>
                    <a:lnTlToBr>
                      <a:noFill/>
                    </a:lnTlToBr>
                    <a:lnBlToTr>
                      <a:noFill/>
                    </a:lnBlToTr>
                    <a:solidFill>
                      <a:srgbClr val="13418B"/>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900" b="1" i="0" u="none" strike="noStrike" cap="none" normalizeH="0" baseline="0" dirty="0">
                        <a:ln>
                          <a:noFill/>
                        </a:ln>
                        <a:solidFill>
                          <a:schemeClr val="bg1"/>
                        </a:solidFill>
                        <a:effectLst/>
                        <a:latin typeface="Arial" charset="0"/>
                        <a:ea typeface="ＭＳ Ｐゴシック" charset="0"/>
                      </a:endParaRPr>
                    </a:p>
                  </a:txBody>
                  <a:tcPr marL="121920" marR="121920" marT="0" marB="0" horzOverflow="overflow">
                    <a:lnL>
                      <a:noFill/>
                    </a:lnL>
                    <a:lnR cap="flat">
                      <a:noFill/>
                    </a:lnR>
                    <a:lnT cap="flat">
                      <a:noFill/>
                    </a:lnT>
                    <a:lnB cap="flat">
                      <a:noFill/>
                    </a:lnB>
                    <a:lnTlToBr>
                      <a:noFill/>
                    </a:lnTlToBr>
                    <a:lnBlToTr>
                      <a:noFill/>
                    </a:lnBlToTr>
                    <a:solidFill>
                      <a:srgbClr val="13418B"/>
                    </a:solidFill>
                  </a:tcPr>
                </a:tc>
                <a:extLst>
                  <a:ext uri="{0D108BD9-81ED-4DB2-BD59-A6C34878D82A}">
                    <a16:rowId xmlns:a16="http://schemas.microsoft.com/office/drawing/2014/main" val="10000"/>
                  </a:ext>
                </a:extLst>
              </a:tr>
            </a:tbl>
          </a:graphicData>
        </a:graphic>
      </p:graphicFrame>
      <p:pic>
        <p:nvPicPr>
          <p:cNvPr id="9" name="Picture 8" descr="NASA insignia2Color.eps"/>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671558" y="114090"/>
            <a:ext cx="1058605" cy="656539"/>
          </a:xfrm>
          <a:prstGeom prst="rect">
            <a:avLst/>
          </a:prstGeom>
        </p:spPr>
      </p:pic>
      <p:sp>
        <p:nvSpPr>
          <p:cNvPr id="10" name="Rectangle 9"/>
          <p:cNvSpPr/>
          <p:nvPr/>
        </p:nvSpPr>
        <p:spPr>
          <a:xfrm>
            <a:off x="9730163" y="234134"/>
            <a:ext cx="2318555" cy="415498"/>
          </a:xfrm>
          <a:prstGeom prst="rect">
            <a:avLst/>
          </a:prstGeom>
        </p:spPr>
        <p:txBody>
          <a:bodyPr wrap="square">
            <a:spAutoFit/>
          </a:bodyPr>
          <a:lstStyle/>
          <a:p>
            <a:r>
              <a:rPr lang="en-US" sz="1150" dirty="0">
                <a:solidFill>
                  <a:srgbClr val="000000"/>
                </a:solidFill>
                <a:latin typeface="Calibri"/>
              </a:rPr>
              <a:t>Jet Propulsion Laboratory</a:t>
            </a:r>
          </a:p>
          <a:p>
            <a:r>
              <a:rPr lang="en-US" sz="900" dirty="0">
                <a:solidFill>
                  <a:srgbClr val="000000"/>
                </a:solidFill>
                <a:latin typeface="Calibri"/>
              </a:rPr>
              <a:t>California Institute of Technology</a:t>
            </a:r>
          </a:p>
        </p:txBody>
      </p:sp>
      <p:sp>
        <p:nvSpPr>
          <p:cNvPr id="11" name="Line 65"/>
          <p:cNvSpPr>
            <a:spLocks noChangeShapeType="1"/>
          </p:cNvSpPr>
          <p:nvPr/>
        </p:nvSpPr>
        <p:spPr bwMode="auto">
          <a:xfrm flipH="1">
            <a:off x="8576099" y="89602"/>
            <a:ext cx="0" cy="698500"/>
          </a:xfrm>
          <a:prstGeom prst="line">
            <a:avLst/>
          </a:prstGeom>
          <a:noFill/>
          <a:ln w="12700" cmpd="sng">
            <a:solidFill>
              <a:schemeClr val="tx1">
                <a:lumMod val="65000"/>
                <a:lumOff val="35000"/>
              </a:schemeClr>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sz="1800" dirty="0">
              <a:solidFill>
                <a:prstClr val="black"/>
              </a:solidFill>
              <a:latin typeface="Arial"/>
            </a:endParaRPr>
          </a:p>
        </p:txBody>
      </p:sp>
      <p:sp>
        <p:nvSpPr>
          <p:cNvPr id="13" name="TextBox 12"/>
          <p:cNvSpPr txBox="1"/>
          <p:nvPr/>
        </p:nvSpPr>
        <p:spPr>
          <a:xfrm>
            <a:off x="11552035" y="6587545"/>
            <a:ext cx="325730" cy="230832"/>
          </a:xfrm>
          <a:prstGeom prst="rect">
            <a:avLst/>
          </a:prstGeom>
          <a:noFill/>
        </p:spPr>
        <p:txBody>
          <a:bodyPr wrap="none" rtlCol="0">
            <a:spAutoFit/>
          </a:bodyPr>
          <a:lstStyle/>
          <a:p>
            <a:fld id="{EA137E88-2EE7-1842-809C-7D2770D5B8FC}" type="slidenum">
              <a:rPr lang="en-US" sz="900" i="1" smtClean="0">
                <a:solidFill>
                  <a:schemeClr val="bg1">
                    <a:lumMod val="50000"/>
                  </a:schemeClr>
                </a:solidFill>
              </a:rPr>
              <a:t>‹#›</a:t>
            </a:fld>
            <a:endParaRPr lang="en-US" sz="900" i="1" dirty="0">
              <a:solidFill>
                <a:schemeClr val="bg1">
                  <a:lumMod val="50000"/>
                </a:schemeClr>
              </a:solidFill>
            </a:endParaRPr>
          </a:p>
        </p:txBody>
      </p:sp>
      <p:sp>
        <p:nvSpPr>
          <p:cNvPr id="15" name="Rectangle 14">
            <a:extLst>
              <a:ext uri="{FF2B5EF4-FFF2-40B4-BE49-F238E27FC236}">
                <a16:creationId xmlns:a16="http://schemas.microsoft.com/office/drawing/2014/main" id="{8E0CBD27-DEBD-BB45-9183-C43303DBE302}"/>
              </a:ext>
            </a:extLst>
          </p:cNvPr>
          <p:cNvSpPr/>
          <p:nvPr userDrawn="1"/>
        </p:nvSpPr>
        <p:spPr>
          <a:xfrm>
            <a:off x="198782" y="6572091"/>
            <a:ext cx="6692348" cy="246221"/>
          </a:xfrm>
          <a:prstGeom prst="rect">
            <a:avLst/>
          </a:prstGeom>
        </p:spPr>
        <p:txBody>
          <a:bodyPr wrap="square">
            <a:spAutoFit/>
          </a:bodyPr>
          <a:lstStyle/>
          <a:p>
            <a:r>
              <a:rPr lang="en-US" sz="1000" dirty="0">
                <a:solidFill>
                  <a:schemeClr val="tx1"/>
                </a:solidFill>
              </a:rPr>
              <a:t>© 2020 California Institute of Technology. Government sponsorship acknowledged.</a:t>
            </a:r>
          </a:p>
        </p:txBody>
      </p:sp>
    </p:spTree>
    <p:extLst>
      <p:ext uri="{BB962C8B-B14F-4D97-AF65-F5344CB8AC3E}">
        <p14:creationId xmlns:p14="http://schemas.microsoft.com/office/powerpoint/2010/main" val="25663012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p:txStyles>
    <p:titleStyle>
      <a:lvl1pPr algn="l" defTabSz="457200" rtl="0" eaLnBrk="1" latinLnBrk="0" hangingPunct="1">
        <a:spcBef>
          <a:spcPct val="0"/>
        </a:spcBef>
        <a:buNone/>
        <a:defRPr sz="2800" kern="1200">
          <a:solidFill>
            <a:schemeClr val="tx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17.jpeg"/><Relationship Id="rId13" Type="http://schemas.openxmlformats.org/officeDocument/2006/relationships/image" Target="../media/image20.jpeg"/><Relationship Id="rId3" Type="http://schemas.openxmlformats.org/officeDocument/2006/relationships/notesSlide" Target="../notesSlides/notesSlide5.xml"/><Relationship Id="rId7" Type="http://schemas.microsoft.com/office/2007/relationships/hdphoto" Target="../media/hdphoto1.wdp"/><Relationship Id="rId12" Type="http://schemas.openxmlformats.org/officeDocument/2006/relationships/image" Target="../media/image19.jpeg"/><Relationship Id="rId17" Type="http://schemas.openxmlformats.org/officeDocument/2006/relationships/image" Target="../media/image24.jpeg"/><Relationship Id="rId2" Type="http://schemas.openxmlformats.org/officeDocument/2006/relationships/slideLayout" Target="../slideLayouts/slideLayout13.xml"/><Relationship Id="rId16" Type="http://schemas.openxmlformats.org/officeDocument/2006/relationships/image" Target="../media/image23.jpeg"/><Relationship Id="rId1" Type="http://schemas.openxmlformats.org/officeDocument/2006/relationships/vmlDrawing" Target="../drawings/vmlDrawing1.vml"/><Relationship Id="rId6" Type="http://schemas.openxmlformats.org/officeDocument/2006/relationships/image" Target="../media/image16.png"/><Relationship Id="rId11" Type="http://schemas.openxmlformats.org/officeDocument/2006/relationships/image" Target="../media/image13.png"/><Relationship Id="rId5" Type="http://schemas.openxmlformats.org/officeDocument/2006/relationships/image" Target="../media/image15.png"/><Relationship Id="rId15" Type="http://schemas.openxmlformats.org/officeDocument/2006/relationships/image" Target="../media/image22.jpeg"/><Relationship Id="rId10" Type="http://schemas.openxmlformats.org/officeDocument/2006/relationships/oleObject" Target="../embeddings/oleObject1.bin"/><Relationship Id="rId4" Type="http://schemas.openxmlformats.org/officeDocument/2006/relationships/image" Target="../media/image14.png"/><Relationship Id="rId9" Type="http://schemas.openxmlformats.org/officeDocument/2006/relationships/image" Target="../media/image18.jpeg"/><Relationship Id="rId1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4D59-1A04-7D4C-811E-2185B0ABE250}"/>
              </a:ext>
            </a:extLst>
          </p:cNvPr>
          <p:cNvSpPr>
            <a:spLocks noGrp="1"/>
          </p:cNvSpPr>
          <p:nvPr>
            <p:ph type="ctrTitle"/>
          </p:nvPr>
        </p:nvSpPr>
        <p:spPr>
          <a:xfrm>
            <a:off x="920261" y="856132"/>
            <a:ext cx="10351477" cy="965929"/>
          </a:xfrm>
        </p:spPr>
        <p:txBody>
          <a:bodyPr>
            <a:normAutofit/>
          </a:bodyPr>
          <a:lstStyle/>
          <a:p>
            <a:r>
              <a:rPr lang="en-US" dirty="0"/>
              <a:t>Terrain Relative Navigation Basics</a:t>
            </a:r>
          </a:p>
        </p:txBody>
      </p:sp>
      <p:sp>
        <p:nvSpPr>
          <p:cNvPr id="3" name="Subtitle 2">
            <a:extLst>
              <a:ext uri="{FF2B5EF4-FFF2-40B4-BE49-F238E27FC236}">
                <a16:creationId xmlns:a16="http://schemas.microsoft.com/office/drawing/2014/main" id="{DDA68641-7CD3-314E-B394-4073FFEBC58D}"/>
              </a:ext>
            </a:extLst>
          </p:cNvPr>
          <p:cNvSpPr>
            <a:spLocks noGrp="1"/>
          </p:cNvSpPr>
          <p:nvPr>
            <p:ph type="subTitle" idx="1"/>
          </p:nvPr>
        </p:nvSpPr>
        <p:spPr>
          <a:xfrm>
            <a:off x="1217294" y="5313642"/>
            <a:ext cx="9757410" cy="1088356"/>
          </a:xfrm>
        </p:spPr>
        <p:txBody>
          <a:bodyPr>
            <a:normAutofit/>
          </a:bodyPr>
          <a:lstStyle/>
          <a:p>
            <a:r>
              <a:rPr lang="en-US" dirty="0"/>
              <a:t>Workshop on Lunar Mapping for Precision Landing</a:t>
            </a:r>
          </a:p>
          <a:p>
            <a:r>
              <a:rPr lang="en-US" dirty="0"/>
              <a:t>March 2, 2021</a:t>
            </a:r>
          </a:p>
        </p:txBody>
      </p:sp>
      <p:sp>
        <p:nvSpPr>
          <p:cNvPr id="4" name="Subtitle 2">
            <a:extLst>
              <a:ext uri="{FF2B5EF4-FFF2-40B4-BE49-F238E27FC236}">
                <a16:creationId xmlns:a16="http://schemas.microsoft.com/office/drawing/2014/main" id="{F08AD205-C119-6A47-91E2-40B5A0F5A0D5}"/>
              </a:ext>
            </a:extLst>
          </p:cNvPr>
          <p:cNvSpPr txBox="1">
            <a:spLocks/>
          </p:cNvSpPr>
          <p:nvPr/>
        </p:nvSpPr>
        <p:spPr>
          <a:xfrm>
            <a:off x="1771650" y="2798974"/>
            <a:ext cx="9144000" cy="16097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t>Carolina Restrepo (NASA Goddard) </a:t>
            </a:r>
          </a:p>
          <a:p>
            <a:r>
              <a:rPr lang="en-US" dirty="0"/>
              <a:t>Andrew Johnson (NASA JPL) </a:t>
            </a:r>
          </a:p>
          <a:p>
            <a:r>
              <a:rPr lang="en-US" dirty="0"/>
              <a:t>with contributions from ALHAT, SPLICE, Mars2020, and OSIRIS-Rex</a:t>
            </a:r>
          </a:p>
        </p:txBody>
      </p:sp>
      <p:pic>
        <p:nvPicPr>
          <p:cNvPr id="6" name="Picture 4" descr="Symbols of NASA | NASA">
            <a:extLst>
              <a:ext uri="{FF2B5EF4-FFF2-40B4-BE49-F238E27FC236}">
                <a16:creationId xmlns:a16="http://schemas.microsoft.com/office/drawing/2014/main" id="{CAE26840-6393-0547-88EB-AE37CD9638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436" y="5613937"/>
            <a:ext cx="2362162" cy="11810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57C9659C-7E14-9F4D-8B4F-ABA81A84AFE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671371" y="6001868"/>
            <a:ext cx="3457129" cy="800261"/>
          </a:xfrm>
          <a:prstGeom prst="rect">
            <a:avLst/>
          </a:prstGeom>
          <a:effectLst>
            <a:outerShdw blurRad="50800" dir="2700000" algn="tl" rotWithShape="0">
              <a:prstClr val="black">
                <a:alpha val="40000"/>
              </a:prstClr>
            </a:outerShdw>
          </a:effectLst>
        </p:spPr>
      </p:pic>
    </p:spTree>
    <p:extLst>
      <p:ext uri="{BB962C8B-B14F-4D97-AF65-F5344CB8AC3E}">
        <p14:creationId xmlns:p14="http://schemas.microsoft.com/office/powerpoint/2010/main" val="328919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Rectangle 2"/>
          <p:cNvSpPr>
            <a:spLocks noChangeArrowheads="1"/>
          </p:cNvSpPr>
          <p:nvPr/>
        </p:nvSpPr>
        <p:spPr bwMode="auto">
          <a:xfrm>
            <a:off x="1524000" y="0"/>
            <a:ext cx="9144000" cy="68580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dirty="0"/>
          </a:p>
        </p:txBody>
      </p:sp>
      <p:pic>
        <p:nvPicPr>
          <p:cNvPr id="5" name="Picture 3" descr="surfa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6064" y="0"/>
            <a:ext cx="13475364" cy="6868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4"/>
          <p:cNvSpPr>
            <a:spLocks/>
          </p:cNvSpPr>
          <p:nvPr/>
        </p:nvSpPr>
        <p:spPr bwMode="auto">
          <a:xfrm rot="10389458">
            <a:off x="1464083" y="-32716"/>
            <a:ext cx="6597353" cy="5817896"/>
          </a:xfrm>
          <a:custGeom>
            <a:avLst/>
            <a:gdLst>
              <a:gd name="T0" fmla="*/ 2147483647 w 824"/>
              <a:gd name="T1" fmla="*/ 0 h 1632"/>
              <a:gd name="T2" fmla="*/ 2147483647 w 824"/>
              <a:gd name="T3" fmla="*/ 2147483647 h 1632"/>
              <a:gd name="T4" fmla="*/ 2147483647 w 824"/>
              <a:gd name="T5" fmla="*/ 2147483647 h 1632"/>
              <a:gd name="T6" fmla="*/ 2147483647 w 824"/>
              <a:gd name="T7" fmla="*/ 2147483647 h 1632"/>
              <a:gd name="T8" fmla="*/ 0 60000 65536"/>
              <a:gd name="T9" fmla="*/ 0 60000 65536"/>
              <a:gd name="T10" fmla="*/ 0 60000 65536"/>
              <a:gd name="T11" fmla="*/ 0 60000 65536"/>
              <a:gd name="T12" fmla="*/ 0 w 824"/>
              <a:gd name="T13" fmla="*/ 0 h 1632"/>
              <a:gd name="T14" fmla="*/ 824 w 824"/>
              <a:gd name="T15" fmla="*/ 1632 h 1632"/>
            </a:gdLst>
            <a:ahLst/>
            <a:cxnLst>
              <a:cxn ang="T8">
                <a:pos x="T0" y="T1"/>
              </a:cxn>
              <a:cxn ang="T9">
                <a:pos x="T2" y="T3"/>
              </a:cxn>
              <a:cxn ang="T10">
                <a:pos x="T4" y="T5"/>
              </a:cxn>
              <a:cxn ang="T11">
                <a:pos x="T6" y="T7"/>
              </a:cxn>
            </a:cxnLst>
            <a:rect l="T12" t="T13" r="T14" b="T15"/>
            <a:pathLst>
              <a:path w="824" h="1632">
                <a:moveTo>
                  <a:pt x="8" y="0"/>
                </a:moveTo>
                <a:cubicBezTo>
                  <a:pt x="4" y="160"/>
                  <a:pt x="0" y="320"/>
                  <a:pt x="56" y="480"/>
                </a:cubicBezTo>
                <a:cubicBezTo>
                  <a:pt x="112" y="640"/>
                  <a:pt x="216" y="768"/>
                  <a:pt x="344" y="960"/>
                </a:cubicBezTo>
                <a:cubicBezTo>
                  <a:pt x="472" y="1152"/>
                  <a:pt x="744" y="1520"/>
                  <a:pt x="824" y="1632"/>
                </a:cubicBezTo>
              </a:path>
            </a:pathLst>
          </a:custGeom>
          <a:noFill/>
          <a:ln w="12700">
            <a:solidFill>
              <a:srgbClr val="FFFFFF"/>
            </a:solidFill>
            <a:round/>
            <a:headEnd/>
            <a:tailEnd/>
          </a:ln>
          <a:extLst>
            <a:ext uri="{909E8E84-426E-40DD-AFC4-6F175D3DCCD1}">
              <a14:hiddenFill xmlns:a14="http://schemas.microsoft.com/office/drawing/2010/main">
                <a:solidFill>
                  <a:srgbClr val="FFFFFF"/>
                </a:solidFill>
              </a14:hiddenFill>
            </a:ext>
          </a:extLst>
        </p:spPr>
        <p:txBody>
          <a:bodyPr wrap="square" anchor="ctr">
            <a:spAutoFit/>
          </a:bodyPr>
          <a:lstStyle/>
          <a:p>
            <a:endParaRPr lang="en-US" dirty="0"/>
          </a:p>
        </p:txBody>
      </p:sp>
      <p:sp>
        <p:nvSpPr>
          <p:cNvPr id="7" name="Text Box 5"/>
          <p:cNvSpPr txBox="1">
            <a:spLocks noChangeArrowheads="1"/>
          </p:cNvSpPr>
          <p:nvPr/>
        </p:nvSpPr>
        <p:spPr bwMode="auto">
          <a:xfrm>
            <a:off x="6359455" y="3691374"/>
            <a:ext cx="13250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b="1">
                <a:solidFill>
                  <a:srgbClr val="FFFFFF"/>
                </a:solidFill>
              </a:rPr>
              <a:t>Terminal</a:t>
            </a:r>
            <a:br>
              <a:rPr lang="en-US" b="1">
                <a:solidFill>
                  <a:srgbClr val="FFFFFF"/>
                </a:solidFill>
              </a:rPr>
            </a:br>
            <a:r>
              <a:rPr lang="en-US" b="1">
                <a:solidFill>
                  <a:srgbClr val="FFFFFF"/>
                </a:solidFill>
              </a:rPr>
              <a:t>Descent</a:t>
            </a:r>
          </a:p>
        </p:txBody>
      </p:sp>
      <p:sp>
        <p:nvSpPr>
          <p:cNvPr id="8" name="Text Box 6"/>
          <p:cNvSpPr txBox="1">
            <a:spLocks noChangeArrowheads="1"/>
          </p:cNvSpPr>
          <p:nvPr/>
        </p:nvSpPr>
        <p:spPr bwMode="auto">
          <a:xfrm>
            <a:off x="3323551" y="2240407"/>
            <a:ext cx="12066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b="1" dirty="0">
                <a:solidFill>
                  <a:srgbClr val="FFFFFF"/>
                </a:solidFill>
              </a:rPr>
              <a:t>Braking</a:t>
            </a:r>
            <a:br>
              <a:rPr lang="en-US" b="1" dirty="0">
                <a:solidFill>
                  <a:srgbClr val="FFFFFF"/>
                </a:solidFill>
              </a:rPr>
            </a:br>
            <a:r>
              <a:rPr lang="en-US" b="1" dirty="0">
                <a:solidFill>
                  <a:srgbClr val="FFFFFF"/>
                </a:solidFill>
              </a:rPr>
              <a:t>Burn</a:t>
            </a:r>
          </a:p>
        </p:txBody>
      </p:sp>
      <p:pic>
        <p:nvPicPr>
          <p:cNvPr id="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0226" y="1460501"/>
            <a:ext cx="734726" cy="66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41426" y="622301"/>
            <a:ext cx="734726" cy="66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3476" y="2308226"/>
            <a:ext cx="734726" cy="66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77065" y="4022726"/>
            <a:ext cx="734724" cy="566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 Box 11"/>
          <p:cNvSpPr txBox="1">
            <a:spLocks noChangeArrowheads="1"/>
          </p:cNvSpPr>
          <p:nvPr/>
        </p:nvSpPr>
        <p:spPr bwMode="auto">
          <a:xfrm>
            <a:off x="1912046" y="1373624"/>
            <a:ext cx="12806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b="1">
                <a:solidFill>
                  <a:srgbClr val="FFFFFF"/>
                </a:solidFill>
              </a:rPr>
              <a:t>De-Orbit</a:t>
            </a:r>
            <a:br>
              <a:rPr lang="en-US" b="1">
                <a:solidFill>
                  <a:srgbClr val="FFFFFF"/>
                </a:solidFill>
              </a:rPr>
            </a:br>
            <a:r>
              <a:rPr lang="en-US" b="1">
                <a:solidFill>
                  <a:srgbClr val="FFFFFF"/>
                </a:solidFill>
              </a:rPr>
              <a:t>Coast</a:t>
            </a:r>
          </a:p>
        </p:txBody>
      </p:sp>
      <p:sp>
        <p:nvSpPr>
          <p:cNvPr id="14" name="Line 12"/>
          <p:cNvSpPr>
            <a:spLocks noChangeShapeType="1"/>
          </p:cNvSpPr>
          <p:nvPr/>
        </p:nvSpPr>
        <p:spPr bwMode="auto">
          <a:xfrm>
            <a:off x="887362" y="5087032"/>
            <a:ext cx="8536185" cy="12620"/>
          </a:xfrm>
          <a:prstGeom prst="line">
            <a:avLst/>
          </a:prstGeom>
          <a:noFill/>
          <a:ln w="12700">
            <a:solidFill>
              <a:srgbClr val="FFFFFF"/>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endParaRPr lang="en-US"/>
          </a:p>
        </p:txBody>
      </p:sp>
      <p:sp>
        <p:nvSpPr>
          <p:cNvPr id="15" name="Text Box 13"/>
          <p:cNvSpPr txBox="1">
            <a:spLocks noChangeArrowheads="1"/>
          </p:cNvSpPr>
          <p:nvPr/>
        </p:nvSpPr>
        <p:spPr bwMode="auto">
          <a:xfrm>
            <a:off x="4423163" y="4972733"/>
            <a:ext cx="328904" cy="189738"/>
          </a:xfrm>
          <a:prstGeom prst="rect">
            <a:avLst/>
          </a:prstGeom>
          <a:solidFill>
            <a:schemeClr val="bg1"/>
          </a:solidFill>
          <a:ln>
            <a:noFill/>
          </a:ln>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200" b="1" dirty="0">
                <a:solidFill>
                  <a:srgbClr val="FFFFFF"/>
                </a:solidFill>
              </a:rPr>
              <a:t>IMU</a:t>
            </a:r>
          </a:p>
        </p:txBody>
      </p:sp>
      <p:sp>
        <p:nvSpPr>
          <p:cNvPr id="18" name="Rectangle 16"/>
          <p:cNvSpPr>
            <a:spLocks noChangeAspect="1" noChangeArrowheads="1"/>
          </p:cNvSpPr>
          <p:nvPr/>
        </p:nvSpPr>
        <p:spPr bwMode="auto">
          <a:xfrm>
            <a:off x="6675584" y="2197483"/>
            <a:ext cx="39370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0" hangingPunct="0"/>
            <a:r>
              <a:rPr lang="en-US" sz="1400" b="1" dirty="0">
                <a:solidFill>
                  <a:srgbClr val="FF6666"/>
                </a:solidFill>
                <a:latin typeface="Helvetica" pitchFamily="34" charset="0"/>
              </a:rPr>
              <a:t>Hazard Detection and Avoidance (HDA) </a:t>
            </a:r>
          </a:p>
          <a:p>
            <a:pPr algn="ctr" eaLnBrk="0" hangingPunct="0"/>
            <a:r>
              <a:rPr lang="en-US" sz="1400" dirty="0">
                <a:solidFill>
                  <a:srgbClr val="FF6666"/>
                </a:solidFill>
                <a:latin typeface="Helvetica" pitchFamily="34" charset="0"/>
              </a:rPr>
              <a:t>Detect Crater, Rock and Slope Hazards </a:t>
            </a:r>
            <a:br>
              <a:rPr lang="en-US" sz="1400" dirty="0">
                <a:solidFill>
                  <a:srgbClr val="FF6666"/>
                </a:solidFill>
                <a:latin typeface="Helvetica" pitchFamily="34" charset="0"/>
              </a:rPr>
            </a:br>
            <a:r>
              <a:rPr lang="en-US" sz="1400" dirty="0">
                <a:solidFill>
                  <a:srgbClr val="FF6666"/>
                </a:solidFill>
                <a:latin typeface="Helvetica" pitchFamily="34" charset="0"/>
              </a:rPr>
              <a:t>and Select a Reachable Safe Site</a:t>
            </a:r>
            <a:r>
              <a:rPr lang="en-US" sz="1400" b="1" dirty="0">
                <a:solidFill>
                  <a:srgbClr val="FF6666"/>
                </a:solidFill>
                <a:latin typeface="Helvetica" pitchFamily="34" charset="0"/>
              </a:rPr>
              <a:t> </a:t>
            </a:r>
            <a:endParaRPr lang="en-US" sz="5400" b="1" dirty="0">
              <a:solidFill>
                <a:srgbClr val="FF6666"/>
              </a:solidFill>
              <a:latin typeface="Helvetica" pitchFamily="34" charset="0"/>
            </a:endParaRPr>
          </a:p>
        </p:txBody>
      </p:sp>
      <p:sp>
        <p:nvSpPr>
          <p:cNvPr id="19" name="Rectangle 17"/>
          <p:cNvSpPr>
            <a:spLocks noChangeAspect="1" noChangeArrowheads="1"/>
          </p:cNvSpPr>
          <p:nvPr/>
        </p:nvSpPr>
        <p:spPr bwMode="auto">
          <a:xfrm>
            <a:off x="7972148" y="3047552"/>
            <a:ext cx="3328274"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0" hangingPunct="0"/>
            <a:r>
              <a:rPr lang="en-US" sz="1400" b="1" dirty="0">
                <a:solidFill>
                  <a:srgbClr val="6666FF"/>
                </a:solidFill>
                <a:latin typeface="Helvetica" pitchFamily="34" charset="0"/>
              </a:rPr>
              <a:t>Hazard Relative Navigation (HRN)</a:t>
            </a:r>
            <a:br>
              <a:rPr lang="en-US" sz="1400" b="1" dirty="0">
                <a:solidFill>
                  <a:srgbClr val="6666FF"/>
                </a:solidFill>
                <a:latin typeface="Helvetica" pitchFamily="34" charset="0"/>
              </a:rPr>
            </a:br>
            <a:r>
              <a:rPr lang="en-US" sz="1400" dirty="0">
                <a:solidFill>
                  <a:srgbClr val="6666FF"/>
                </a:solidFill>
                <a:latin typeface="Helvetica" pitchFamily="34" charset="0"/>
              </a:rPr>
              <a:t>Navigate Precisely Relative to </a:t>
            </a:r>
            <a:br>
              <a:rPr lang="en-US" sz="1400" dirty="0">
                <a:solidFill>
                  <a:srgbClr val="6666FF"/>
                </a:solidFill>
                <a:latin typeface="Helvetica" pitchFamily="34" charset="0"/>
              </a:rPr>
            </a:br>
            <a:r>
              <a:rPr lang="en-US" sz="1400" dirty="0">
                <a:solidFill>
                  <a:srgbClr val="6666FF"/>
                </a:solidFill>
                <a:latin typeface="Helvetica" pitchFamily="34" charset="0"/>
              </a:rPr>
              <a:t>Hazards Detected On-Board to</a:t>
            </a:r>
            <a:br>
              <a:rPr lang="en-US" sz="1400" dirty="0">
                <a:solidFill>
                  <a:srgbClr val="6666FF"/>
                </a:solidFill>
                <a:latin typeface="Helvetica" pitchFamily="34" charset="0"/>
              </a:rPr>
            </a:br>
            <a:r>
              <a:rPr lang="en-US" sz="1400" dirty="0">
                <a:solidFill>
                  <a:srgbClr val="6666FF"/>
                </a:solidFill>
                <a:latin typeface="Helvetica" pitchFamily="34" charset="0"/>
              </a:rPr>
              <a:t>Land at Specified Safe Site</a:t>
            </a:r>
            <a:endParaRPr lang="en-US" sz="5400" b="1" dirty="0">
              <a:solidFill>
                <a:srgbClr val="6666FF"/>
              </a:solidFill>
              <a:latin typeface="Helvetica" pitchFamily="34" charset="0"/>
            </a:endParaRPr>
          </a:p>
        </p:txBody>
      </p:sp>
      <p:sp>
        <p:nvSpPr>
          <p:cNvPr id="20" name="Rectangle 18"/>
          <p:cNvSpPr>
            <a:spLocks noChangeAspect="1" noChangeArrowheads="1"/>
          </p:cNvSpPr>
          <p:nvPr/>
        </p:nvSpPr>
        <p:spPr bwMode="auto">
          <a:xfrm>
            <a:off x="4441817" y="1231901"/>
            <a:ext cx="39672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eaLnBrk="0" hangingPunct="0"/>
            <a:r>
              <a:rPr lang="en-US" sz="1400" b="1" dirty="0">
                <a:solidFill>
                  <a:srgbClr val="6666FF"/>
                </a:solidFill>
                <a:latin typeface="Helvetica" pitchFamily="34" charset="0"/>
              </a:rPr>
              <a:t>Terrain Relative Navigation (TRN)</a:t>
            </a:r>
          </a:p>
          <a:p>
            <a:pPr algn="ctr" eaLnBrk="0" hangingPunct="0"/>
            <a:r>
              <a:rPr lang="en-US" sz="1400" dirty="0">
                <a:solidFill>
                  <a:srgbClr val="6666FF"/>
                </a:solidFill>
                <a:latin typeface="Helvetica" pitchFamily="34" charset="0"/>
              </a:rPr>
              <a:t>Reduce Navigation Dispersions During </a:t>
            </a:r>
            <a:br>
              <a:rPr lang="en-US" sz="1400" dirty="0">
                <a:solidFill>
                  <a:srgbClr val="6666FF"/>
                </a:solidFill>
                <a:latin typeface="Helvetica" pitchFamily="34" charset="0"/>
              </a:rPr>
            </a:br>
            <a:r>
              <a:rPr lang="en-US" sz="1400" dirty="0">
                <a:solidFill>
                  <a:srgbClr val="6666FF"/>
                </a:solidFill>
                <a:latin typeface="Helvetica" pitchFamily="34" charset="0"/>
              </a:rPr>
              <a:t>Braking Burn and Eliminate Map Tie Error</a:t>
            </a:r>
            <a:endParaRPr lang="en-US" sz="5400" b="1" dirty="0">
              <a:solidFill>
                <a:srgbClr val="6666FF"/>
              </a:solidFill>
              <a:latin typeface="Helvetica" pitchFamily="34" charset="0"/>
            </a:endParaRPr>
          </a:p>
        </p:txBody>
      </p:sp>
      <p:sp>
        <p:nvSpPr>
          <p:cNvPr id="21" name="Text Box 19"/>
          <p:cNvSpPr txBox="1">
            <a:spLocks noChangeArrowheads="1"/>
          </p:cNvSpPr>
          <p:nvPr/>
        </p:nvSpPr>
        <p:spPr bwMode="auto">
          <a:xfrm>
            <a:off x="-876101" y="268552"/>
            <a:ext cx="159714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600" b="1" dirty="0">
                <a:solidFill>
                  <a:srgbClr val="6666FF"/>
                </a:solidFill>
              </a:rPr>
              <a:t>PRECISION</a:t>
            </a:r>
            <a:br>
              <a:rPr lang="en-US" sz="1600" b="1" dirty="0">
                <a:solidFill>
                  <a:srgbClr val="6666FF"/>
                </a:solidFill>
              </a:rPr>
            </a:br>
            <a:r>
              <a:rPr lang="en-US" sz="1600" b="1" dirty="0">
                <a:solidFill>
                  <a:srgbClr val="6666FF"/>
                </a:solidFill>
              </a:rPr>
              <a:t>LANDING</a:t>
            </a:r>
            <a:br>
              <a:rPr lang="en-US" sz="1600" b="1" dirty="0">
                <a:solidFill>
                  <a:srgbClr val="6666FF"/>
                </a:solidFill>
              </a:rPr>
            </a:br>
            <a:r>
              <a:rPr lang="en-US" sz="1600" b="1" dirty="0">
                <a:solidFill>
                  <a:srgbClr val="6666FF"/>
                </a:solidFill>
              </a:rPr>
              <a:t>FUNCTIONS</a:t>
            </a:r>
          </a:p>
        </p:txBody>
      </p:sp>
      <p:sp>
        <p:nvSpPr>
          <p:cNvPr id="22" name="Text Box 20"/>
          <p:cNvSpPr txBox="1">
            <a:spLocks noChangeArrowheads="1"/>
          </p:cNvSpPr>
          <p:nvPr/>
        </p:nvSpPr>
        <p:spPr bwMode="auto">
          <a:xfrm>
            <a:off x="-1023982" y="1783513"/>
            <a:ext cx="199134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600" b="1" dirty="0">
                <a:solidFill>
                  <a:srgbClr val="FF6666"/>
                </a:solidFill>
              </a:rPr>
              <a:t>SAFE LANDING</a:t>
            </a:r>
            <a:br>
              <a:rPr lang="en-US" sz="1600" b="1" dirty="0">
                <a:solidFill>
                  <a:srgbClr val="FF6666"/>
                </a:solidFill>
              </a:rPr>
            </a:br>
            <a:r>
              <a:rPr lang="en-US" sz="1600" b="1" dirty="0">
                <a:solidFill>
                  <a:srgbClr val="FF6666"/>
                </a:solidFill>
              </a:rPr>
              <a:t>FUNCTIONS</a:t>
            </a:r>
          </a:p>
        </p:txBody>
      </p:sp>
      <p:sp>
        <p:nvSpPr>
          <p:cNvPr id="23" name="Line 21"/>
          <p:cNvSpPr>
            <a:spLocks noChangeShapeType="1"/>
          </p:cNvSpPr>
          <p:nvPr/>
        </p:nvSpPr>
        <p:spPr bwMode="auto">
          <a:xfrm>
            <a:off x="891164" y="5696733"/>
            <a:ext cx="8966347" cy="27833"/>
          </a:xfrm>
          <a:prstGeom prst="line">
            <a:avLst/>
          </a:prstGeom>
          <a:noFill/>
          <a:ln w="12700">
            <a:solidFill>
              <a:srgbClr val="FFFFFF"/>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endParaRPr lang="en-US"/>
          </a:p>
        </p:txBody>
      </p:sp>
      <p:sp>
        <p:nvSpPr>
          <p:cNvPr id="24" name="Text Box 22"/>
          <p:cNvSpPr txBox="1">
            <a:spLocks noChangeArrowheads="1"/>
          </p:cNvSpPr>
          <p:nvPr/>
        </p:nvSpPr>
        <p:spPr bwMode="auto">
          <a:xfrm>
            <a:off x="4818808" y="5666847"/>
            <a:ext cx="1627172" cy="189738"/>
          </a:xfrm>
          <a:prstGeom prst="rect">
            <a:avLst/>
          </a:prstGeom>
          <a:solidFill>
            <a:schemeClr val="bg1"/>
          </a:solidFill>
          <a:ln>
            <a:noFill/>
          </a:ln>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200" b="1" dirty="0">
                <a:solidFill>
                  <a:srgbClr val="FFFFFF"/>
                </a:solidFill>
              </a:rPr>
              <a:t>Velocity &amp; Ranging</a:t>
            </a:r>
          </a:p>
        </p:txBody>
      </p:sp>
      <p:sp>
        <p:nvSpPr>
          <p:cNvPr id="25" name="Rectangle 23"/>
          <p:cNvSpPr txBox="1">
            <a:spLocks noChangeArrowheads="1"/>
          </p:cNvSpPr>
          <p:nvPr/>
        </p:nvSpPr>
        <p:spPr bwMode="auto">
          <a:xfrm>
            <a:off x="2029650" y="268552"/>
            <a:ext cx="7743301" cy="33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solidFill>
                  <a:srgbClr val="FFFFFF"/>
                </a:solidFill>
                <a:ea typeface="ＭＳ Ｐゴシック" pitchFamily="34" charset="-128"/>
              </a:rPr>
              <a:t>Terrain Sensing and Recognition Functions</a:t>
            </a:r>
          </a:p>
        </p:txBody>
      </p:sp>
      <p:sp>
        <p:nvSpPr>
          <p:cNvPr id="26" name="Text Box 24"/>
          <p:cNvSpPr txBox="1">
            <a:spLocks noChangeArrowheads="1"/>
          </p:cNvSpPr>
          <p:nvPr/>
        </p:nvSpPr>
        <p:spPr bwMode="auto">
          <a:xfrm>
            <a:off x="-1234004" y="6578079"/>
            <a:ext cx="1373459" cy="215444"/>
          </a:xfrm>
          <a:prstGeom prst="rect">
            <a:avLst/>
          </a:prstGeom>
          <a:solidFill>
            <a:schemeClr val="bg1"/>
          </a:solidFill>
          <a:ln>
            <a:noFill/>
          </a:ln>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400" dirty="0"/>
              <a:t>not to scale</a:t>
            </a:r>
          </a:p>
        </p:txBody>
      </p:sp>
      <p:sp>
        <p:nvSpPr>
          <p:cNvPr id="31" name="Text Box 6"/>
          <p:cNvSpPr txBox="1">
            <a:spLocks noChangeArrowheads="1"/>
          </p:cNvSpPr>
          <p:nvPr/>
        </p:nvSpPr>
        <p:spPr bwMode="auto">
          <a:xfrm>
            <a:off x="4584609" y="2854294"/>
            <a:ext cx="1336542" cy="66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b="1" dirty="0">
                <a:solidFill>
                  <a:srgbClr val="FFFFFF"/>
                </a:solidFill>
              </a:rPr>
              <a:t>Powered</a:t>
            </a:r>
          </a:p>
          <a:p>
            <a:pPr algn="ctr"/>
            <a:r>
              <a:rPr lang="en-US" b="1" dirty="0">
                <a:solidFill>
                  <a:srgbClr val="FFFFFF"/>
                </a:solidFill>
              </a:rPr>
              <a:t>Descent</a:t>
            </a:r>
          </a:p>
        </p:txBody>
      </p:sp>
      <p:sp>
        <p:nvSpPr>
          <p:cNvPr id="34" name="Line 12"/>
          <p:cNvSpPr>
            <a:spLocks noChangeShapeType="1"/>
          </p:cNvSpPr>
          <p:nvPr/>
        </p:nvSpPr>
        <p:spPr bwMode="auto">
          <a:xfrm>
            <a:off x="887362" y="5371463"/>
            <a:ext cx="5502087" cy="27833"/>
          </a:xfrm>
          <a:prstGeom prst="line">
            <a:avLst/>
          </a:prstGeom>
          <a:noFill/>
          <a:ln w="12700">
            <a:solidFill>
              <a:srgbClr val="FFFFFF"/>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endParaRPr lang="en-US"/>
          </a:p>
        </p:txBody>
      </p:sp>
      <p:sp>
        <p:nvSpPr>
          <p:cNvPr id="35" name="Text Box 13"/>
          <p:cNvSpPr txBox="1">
            <a:spLocks noChangeArrowheads="1"/>
          </p:cNvSpPr>
          <p:nvPr/>
        </p:nvSpPr>
        <p:spPr bwMode="auto">
          <a:xfrm>
            <a:off x="2948629" y="5251253"/>
            <a:ext cx="1108179" cy="189738"/>
          </a:xfrm>
          <a:prstGeom prst="rect">
            <a:avLst/>
          </a:prstGeom>
          <a:solidFill>
            <a:schemeClr val="bg1"/>
          </a:solidFill>
          <a:ln>
            <a:noFill/>
          </a:ln>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200" b="1" dirty="0">
                <a:solidFill>
                  <a:srgbClr val="FFFFFF"/>
                </a:solidFill>
              </a:rPr>
              <a:t>TRN Imaging</a:t>
            </a:r>
          </a:p>
        </p:txBody>
      </p:sp>
      <p:sp>
        <p:nvSpPr>
          <p:cNvPr id="36" name="Text Box 5"/>
          <p:cNvSpPr txBox="1">
            <a:spLocks noChangeArrowheads="1"/>
          </p:cNvSpPr>
          <p:nvPr/>
        </p:nvSpPr>
        <p:spPr bwMode="auto">
          <a:xfrm>
            <a:off x="9522839" y="4435706"/>
            <a:ext cx="1471093" cy="664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nchor="ct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b="1" dirty="0">
                <a:solidFill>
                  <a:srgbClr val="FFFFFF"/>
                </a:solidFill>
              </a:rPr>
              <a:t>Divert</a:t>
            </a:r>
          </a:p>
          <a:p>
            <a:pPr algn="ctr"/>
            <a:r>
              <a:rPr lang="en-US" b="1" dirty="0">
                <a:solidFill>
                  <a:srgbClr val="FFFFFF"/>
                </a:solidFill>
              </a:rPr>
              <a:t>Maneuver</a:t>
            </a:r>
          </a:p>
        </p:txBody>
      </p:sp>
      <p:sp>
        <p:nvSpPr>
          <p:cNvPr id="27" name="TextBox 26"/>
          <p:cNvSpPr txBox="1"/>
          <p:nvPr/>
        </p:nvSpPr>
        <p:spPr>
          <a:xfrm rot="1772144">
            <a:off x="9511725" y="5372019"/>
            <a:ext cx="442341" cy="474345"/>
          </a:xfrm>
          <a:prstGeom prst="rect">
            <a:avLst/>
          </a:prstGeom>
          <a:noFill/>
        </p:spPr>
        <p:txBody>
          <a:bodyPr wrap="square" rtlCol="0">
            <a:spAutoFit/>
          </a:bodyPr>
          <a:lstStyle/>
          <a:p>
            <a:r>
              <a:rPr lang="en-US" sz="2400" b="1" dirty="0">
                <a:latin typeface="Arial" charset="0"/>
                <a:ea typeface="Arial" charset="0"/>
                <a:cs typeface="Arial" charset="0"/>
              </a:rPr>
              <a:t>X</a:t>
            </a:r>
            <a:endParaRPr lang="en-US" sz="1600" b="1" dirty="0">
              <a:latin typeface="Arial" charset="0"/>
              <a:ea typeface="Arial" charset="0"/>
              <a:cs typeface="Arial" charset="0"/>
            </a:endParaRPr>
          </a:p>
        </p:txBody>
      </p:sp>
      <p:sp>
        <p:nvSpPr>
          <p:cNvPr id="2" name="Arc 1"/>
          <p:cNvSpPr/>
          <p:nvPr/>
        </p:nvSpPr>
        <p:spPr>
          <a:xfrm rot="20810640">
            <a:off x="8005293" y="4205821"/>
            <a:ext cx="1563599" cy="2602565"/>
          </a:xfrm>
          <a:prstGeom prst="arc">
            <a:avLst>
              <a:gd name="adj1" fmla="val 16200000"/>
              <a:gd name="adj2" fmla="val 564613"/>
            </a:avLst>
          </a:prstGeom>
          <a:ln w="12700">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7" name="TextBox 36"/>
          <p:cNvSpPr txBox="1"/>
          <p:nvPr/>
        </p:nvSpPr>
        <p:spPr>
          <a:xfrm>
            <a:off x="9782976" y="5609621"/>
            <a:ext cx="1823467" cy="379476"/>
          </a:xfrm>
          <a:prstGeom prst="rect">
            <a:avLst/>
          </a:prstGeom>
          <a:noFill/>
        </p:spPr>
        <p:txBody>
          <a:bodyPr wrap="square" rtlCol="0">
            <a:spAutoFit/>
          </a:bodyPr>
          <a:lstStyle/>
          <a:p>
            <a:r>
              <a:rPr lang="en-US" b="1" dirty="0">
                <a:latin typeface="Arial" charset="0"/>
                <a:ea typeface="Arial" charset="0"/>
                <a:cs typeface="Arial" charset="0"/>
              </a:rPr>
              <a:t>Safe Site</a:t>
            </a:r>
          </a:p>
        </p:txBody>
      </p:sp>
      <p:sp>
        <p:nvSpPr>
          <p:cNvPr id="38" name="Line 12"/>
          <p:cNvSpPr>
            <a:spLocks noChangeShapeType="1"/>
          </p:cNvSpPr>
          <p:nvPr/>
        </p:nvSpPr>
        <p:spPr bwMode="auto">
          <a:xfrm>
            <a:off x="6434531" y="5405846"/>
            <a:ext cx="2989016" cy="14804"/>
          </a:xfrm>
          <a:prstGeom prst="line">
            <a:avLst/>
          </a:prstGeom>
          <a:noFill/>
          <a:ln w="12700">
            <a:solidFill>
              <a:srgbClr val="FFFFFF"/>
            </a:solidFill>
            <a:round/>
            <a:headEnd type="triangle" w="med" len="med"/>
            <a:tailEnd type="triangle" w="med" len="med"/>
          </a:ln>
          <a:extLst>
            <a:ext uri="{909E8E84-426E-40DD-AFC4-6F175D3DCCD1}">
              <a14:hiddenFill xmlns:a14="http://schemas.microsoft.com/office/drawing/2010/main">
                <a:noFill/>
              </a14:hiddenFill>
            </a:ext>
          </a:extLst>
        </p:spPr>
        <p:txBody>
          <a:bodyPr wrap="square" anchor="ctr">
            <a:spAutoFit/>
          </a:bodyPr>
          <a:lstStyle/>
          <a:p>
            <a:endParaRPr lang="en-US"/>
          </a:p>
        </p:txBody>
      </p:sp>
      <p:sp>
        <p:nvSpPr>
          <p:cNvPr id="39" name="Text Box 13"/>
          <p:cNvSpPr txBox="1">
            <a:spLocks noChangeArrowheads="1"/>
          </p:cNvSpPr>
          <p:nvPr/>
        </p:nvSpPr>
        <p:spPr bwMode="auto">
          <a:xfrm>
            <a:off x="6616482" y="5264545"/>
            <a:ext cx="1564159" cy="189738"/>
          </a:xfrm>
          <a:prstGeom prst="rect">
            <a:avLst/>
          </a:prstGeom>
          <a:solidFill>
            <a:schemeClr val="bg1"/>
          </a:solidFill>
          <a:ln>
            <a:noFill/>
          </a:ln>
        </p:spPr>
        <p:txBody>
          <a:bodyPr wrap="squar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200" b="1" dirty="0">
                <a:solidFill>
                  <a:srgbClr val="FFFFFF"/>
                </a:solidFill>
              </a:rPr>
              <a:t>HDA/HRN Imaging</a:t>
            </a:r>
          </a:p>
        </p:txBody>
      </p:sp>
      <p:sp>
        <p:nvSpPr>
          <p:cNvPr id="40" name="Text Box 22">
            <a:extLst>
              <a:ext uri="{FF2B5EF4-FFF2-40B4-BE49-F238E27FC236}">
                <a16:creationId xmlns:a16="http://schemas.microsoft.com/office/drawing/2014/main" id="{3D1901BF-B522-FA43-A5DF-90483E7103DB}"/>
              </a:ext>
            </a:extLst>
          </p:cNvPr>
          <p:cNvSpPr txBox="1">
            <a:spLocks noChangeArrowheads="1"/>
          </p:cNvSpPr>
          <p:nvPr/>
        </p:nvSpPr>
        <p:spPr bwMode="auto">
          <a:xfrm>
            <a:off x="6359455" y="6596293"/>
            <a:ext cx="5707012" cy="184666"/>
          </a:xfrm>
          <a:prstGeom prst="rect">
            <a:avLst/>
          </a:prstGeom>
          <a:solidFill>
            <a:schemeClr val="bg1"/>
          </a:solidFill>
          <a:ln>
            <a:noFill/>
          </a:ln>
        </p:spPr>
        <p:txBody>
          <a:bodyPr wrap="none" lIns="0" tIns="0" rIns="0" bIns="0">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a:r>
              <a:rPr lang="en-US" sz="1200" b="1" dirty="0">
                <a:solidFill>
                  <a:srgbClr val="FFFFFF"/>
                </a:solidFill>
              </a:rPr>
              <a:t>Image Credit: Autonomous Landing and Hazard Avoidance Technology Project</a:t>
            </a:r>
          </a:p>
        </p:txBody>
      </p:sp>
    </p:spTree>
    <p:extLst>
      <p:ext uri="{BB962C8B-B14F-4D97-AF65-F5344CB8AC3E}">
        <p14:creationId xmlns:p14="http://schemas.microsoft.com/office/powerpoint/2010/main" val="417520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8" grpId="0"/>
      <p:bldP spid="19" grpId="0"/>
      <p:bldP spid="20" grpId="0"/>
      <p:bldP spid="21" grpId="0"/>
      <p:bldP spid="22" grpId="0"/>
      <p:bldP spid="23" grpId="0" animBg="1"/>
      <p:bldP spid="24" grpId="0" animBg="1"/>
      <p:bldP spid="34" grpId="0" animBg="1"/>
      <p:bldP spid="35" grpId="0" animBg="1"/>
      <p:bldP spid="38"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08278-379D-DA41-A349-E7172F41FCB1}"/>
              </a:ext>
            </a:extLst>
          </p:cNvPr>
          <p:cNvSpPr>
            <a:spLocks noGrp="1"/>
          </p:cNvSpPr>
          <p:nvPr>
            <p:ph type="title"/>
          </p:nvPr>
        </p:nvSpPr>
        <p:spPr/>
        <p:txBody>
          <a:bodyPr/>
          <a:lstStyle/>
          <a:p>
            <a:r>
              <a:rPr lang="en-US" dirty="0"/>
              <a:t>Precision Landing Definitions</a:t>
            </a:r>
          </a:p>
        </p:txBody>
      </p:sp>
      <p:sp>
        <p:nvSpPr>
          <p:cNvPr id="3" name="Content Placeholder 2">
            <a:extLst>
              <a:ext uri="{FF2B5EF4-FFF2-40B4-BE49-F238E27FC236}">
                <a16:creationId xmlns:a16="http://schemas.microsoft.com/office/drawing/2014/main" id="{32BAF80B-DA2B-B646-90B4-A59CF4C729F3}"/>
              </a:ext>
            </a:extLst>
          </p:cNvPr>
          <p:cNvSpPr>
            <a:spLocks noGrp="1"/>
          </p:cNvSpPr>
          <p:nvPr>
            <p:ph idx="1"/>
          </p:nvPr>
        </p:nvSpPr>
        <p:spPr>
          <a:xfrm>
            <a:off x="175846" y="1397226"/>
            <a:ext cx="8066060" cy="5019091"/>
          </a:xfrm>
        </p:spPr>
        <p:txBody>
          <a:bodyPr>
            <a:normAutofit fontScale="85000" lnSpcReduction="10000"/>
          </a:bodyPr>
          <a:lstStyle/>
          <a:p>
            <a:pPr marL="514350" indent="-514350">
              <a:buFont typeface="+mj-lt"/>
              <a:buAutoNum type="arabicPeriod"/>
            </a:pPr>
            <a:r>
              <a:rPr lang="en-US" dirty="0"/>
              <a:t>Precise Landing – Where are we exactly?</a:t>
            </a:r>
          </a:p>
          <a:p>
            <a:pPr lvl="1"/>
            <a:r>
              <a:rPr lang="en-US" i="1" dirty="0"/>
              <a:t>Global</a:t>
            </a:r>
            <a:r>
              <a:rPr lang="en-US" dirty="0"/>
              <a:t> navigation solution obtained by matching terrain sensing data with a priori reconnaissance data</a:t>
            </a:r>
          </a:p>
          <a:p>
            <a:pPr lvl="1"/>
            <a:r>
              <a:rPr lang="en-US" dirty="0"/>
              <a:t>Minimizes landing errors from target site and large surface hazards are identified ahead of time</a:t>
            </a:r>
          </a:p>
          <a:p>
            <a:pPr lvl="1"/>
            <a:r>
              <a:rPr lang="en-US" dirty="0">
                <a:solidFill>
                  <a:srgbClr val="1222FF"/>
                </a:solidFill>
              </a:rPr>
              <a:t>DEMs must be as close as possible to the truth terrain</a:t>
            </a:r>
          </a:p>
          <a:p>
            <a:pPr marL="514350" indent="-514350">
              <a:buFont typeface="+mj-lt"/>
              <a:buAutoNum type="arabicPeriod"/>
            </a:pPr>
            <a:r>
              <a:rPr lang="en-US" dirty="0"/>
              <a:t>Safe Landing – Hazard Detection and Avoidance</a:t>
            </a:r>
          </a:p>
          <a:p>
            <a:pPr lvl="1"/>
            <a:r>
              <a:rPr lang="en-US" dirty="0"/>
              <a:t>Real-time terrain sensing of lander-scale surface hazards to identify safe landing sites that are undetectable in orbital imagery</a:t>
            </a:r>
          </a:p>
          <a:p>
            <a:pPr lvl="1"/>
            <a:r>
              <a:rPr lang="en-US" dirty="0"/>
              <a:t>Enables real-time divert maneuver planning </a:t>
            </a:r>
            <a:r>
              <a:rPr lang="en-US" i="1" dirty="0"/>
              <a:t>relative</a:t>
            </a:r>
            <a:r>
              <a:rPr lang="en-US" dirty="0"/>
              <a:t> to local hazards</a:t>
            </a:r>
          </a:p>
          <a:p>
            <a:pPr lvl="1"/>
            <a:r>
              <a:rPr lang="en-US" dirty="0">
                <a:solidFill>
                  <a:srgbClr val="1222FF"/>
                </a:solidFill>
              </a:rPr>
              <a:t>DEMs must show lander-scale surface hazards</a:t>
            </a:r>
          </a:p>
          <a:p>
            <a:pPr marL="514350" indent="-514350">
              <a:buFont typeface="+mj-lt"/>
              <a:buAutoNum type="arabicPeriod"/>
            </a:pPr>
            <a:r>
              <a:rPr lang="en-US" dirty="0"/>
              <a:t>Controlled Landing – soft touchdown</a:t>
            </a:r>
          </a:p>
          <a:p>
            <a:pPr lvl="1"/>
            <a:r>
              <a:rPr lang="en-US" dirty="0"/>
              <a:t>Surface-relative velocity measurements independent of global positioning errors</a:t>
            </a:r>
          </a:p>
          <a:p>
            <a:pPr marL="514350" indent="-514350">
              <a:buFont typeface="+mj-lt"/>
              <a:buAutoNum type="arabicPeriod"/>
            </a:pPr>
            <a:r>
              <a:rPr lang="en-US" dirty="0">
                <a:solidFill>
                  <a:srgbClr val="1222FF"/>
                </a:solidFill>
              </a:rPr>
              <a:t>DEM - Digital Elevation Map</a:t>
            </a:r>
          </a:p>
        </p:txBody>
      </p:sp>
      <p:sp>
        <p:nvSpPr>
          <p:cNvPr id="4" name="Oval 3">
            <a:extLst>
              <a:ext uri="{FF2B5EF4-FFF2-40B4-BE49-F238E27FC236}">
                <a16:creationId xmlns:a16="http://schemas.microsoft.com/office/drawing/2014/main" id="{909D4F95-7914-7B4B-BDCB-BD29BC914949}"/>
              </a:ext>
            </a:extLst>
          </p:cNvPr>
          <p:cNvSpPr/>
          <p:nvPr/>
        </p:nvSpPr>
        <p:spPr>
          <a:xfrm>
            <a:off x="9253536" y="1625956"/>
            <a:ext cx="1778000" cy="1676400"/>
          </a:xfrm>
          <a:prstGeom prst="ellipse">
            <a:avLst/>
          </a:prstGeom>
          <a:noFill/>
          <a:ln>
            <a:solidFill>
              <a:srgbClr val="122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 name="TextBox 4">
            <a:extLst>
              <a:ext uri="{FF2B5EF4-FFF2-40B4-BE49-F238E27FC236}">
                <a16:creationId xmlns:a16="http://schemas.microsoft.com/office/drawing/2014/main" id="{C0CD8CD4-54B7-9A4A-98AF-DF4CF8472F21}"/>
              </a:ext>
            </a:extLst>
          </p:cNvPr>
          <p:cNvSpPr txBox="1"/>
          <p:nvPr/>
        </p:nvSpPr>
        <p:spPr>
          <a:xfrm>
            <a:off x="8646718" y="4753256"/>
            <a:ext cx="3055140" cy="1200329"/>
          </a:xfrm>
          <a:prstGeom prst="rect">
            <a:avLst/>
          </a:prstGeom>
          <a:noFill/>
          <a:ln>
            <a:solidFill>
              <a:schemeClr val="tx1"/>
            </a:solidFill>
          </a:ln>
        </p:spPr>
        <p:txBody>
          <a:bodyPr wrap="square" rtlCol="0">
            <a:spAutoFit/>
          </a:bodyPr>
          <a:lstStyle/>
          <a:p>
            <a:pPr algn="ctr"/>
            <a:r>
              <a:rPr lang="en-US" dirty="0">
                <a:solidFill>
                  <a:srgbClr val="1222FF"/>
                </a:solidFill>
              </a:rPr>
              <a:t>NASA has given the Human Landing System a requirement to land within 100m of the target site. </a:t>
            </a:r>
          </a:p>
        </p:txBody>
      </p:sp>
      <p:sp>
        <p:nvSpPr>
          <p:cNvPr id="6" name="Oval 5">
            <a:extLst>
              <a:ext uri="{FF2B5EF4-FFF2-40B4-BE49-F238E27FC236}">
                <a16:creationId xmlns:a16="http://schemas.microsoft.com/office/drawing/2014/main" id="{AC1AF36F-EC1E-AA46-805D-1DB78D549EC9}"/>
              </a:ext>
            </a:extLst>
          </p:cNvPr>
          <p:cNvSpPr/>
          <p:nvPr/>
        </p:nvSpPr>
        <p:spPr>
          <a:xfrm>
            <a:off x="9658348" y="2383772"/>
            <a:ext cx="1778000" cy="1676400"/>
          </a:xfrm>
          <a:prstGeom prst="ellipse">
            <a:avLst/>
          </a:prstGeom>
          <a:noFill/>
          <a:ln>
            <a:solidFill>
              <a:srgbClr val="122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7" name="Oval 6">
            <a:extLst>
              <a:ext uri="{FF2B5EF4-FFF2-40B4-BE49-F238E27FC236}">
                <a16:creationId xmlns:a16="http://schemas.microsoft.com/office/drawing/2014/main" id="{BCED80A1-B14A-364F-A3D7-ADB29CFC3F32}"/>
              </a:ext>
            </a:extLst>
          </p:cNvPr>
          <p:cNvSpPr/>
          <p:nvPr/>
        </p:nvSpPr>
        <p:spPr>
          <a:xfrm>
            <a:off x="8848724" y="2383772"/>
            <a:ext cx="1778000" cy="1676400"/>
          </a:xfrm>
          <a:prstGeom prst="ellipse">
            <a:avLst/>
          </a:prstGeom>
          <a:noFill/>
          <a:ln>
            <a:solidFill>
              <a:srgbClr val="1222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8" name="TextBox 7">
            <a:extLst>
              <a:ext uri="{FF2B5EF4-FFF2-40B4-BE49-F238E27FC236}">
                <a16:creationId xmlns:a16="http://schemas.microsoft.com/office/drawing/2014/main" id="{AFBFDE91-DA2F-4848-A42E-3CE95A60D4D5}"/>
              </a:ext>
            </a:extLst>
          </p:cNvPr>
          <p:cNvSpPr txBox="1"/>
          <p:nvPr/>
        </p:nvSpPr>
        <p:spPr>
          <a:xfrm>
            <a:off x="9645651" y="1752244"/>
            <a:ext cx="1057274" cy="523220"/>
          </a:xfrm>
          <a:prstGeom prst="rect">
            <a:avLst/>
          </a:prstGeom>
          <a:noFill/>
          <a:ln>
            <a:noFill/>
          </a:ln>
        </p:spPr>
        <p:txBody>
          <a:bodyPr wrap="square" rtlCol="0">
            <a:spAutoFit/>
          </a:bodyPr>
          <a:lstStyle/>
          <a:p>
            <a:pPr algn="ctr"/>
            <a:r>
              <a:rPr lang="en-US" sz="1400" dirty="0"/>
              <a:t>Precise Landing</a:t>
            </a:r>
          </a:p>
        </p:txBody>
      </p:sp>
      <p:sp>
        <p:nvSpPr>
          <p:cNvPr id="9" name="TextBox 8">
            <a:extLst>
              <a:ext uri="{FF2B5EF4-FFF2-40B4-BE49-F238E27FC236}">
                <a16:creationId xmlns:a16="http://schemas.microsoft.com/office/drawing/2014/main" id="{0D1DB14A-BD36-BE4B-97DD-CCC1D2EB86D3}"/>
              </a:ext>
            </a:extLst>
          </p:cNvPr>
          <p:cNvSpPr txBox="1"/>
          <p:nvPr/>
        </p:nvSpPr>
        <p:spPr>
          <a:xfrm>
            <a:off x="8810626" y="3144636"/>
            <a:ext cx="1057274" cy="523220"/>
          </a:xfrm>
          <a:prstGeom prst="rect">
            <a:avLst/>
          </a:prstGeom>
          <a:noFill/>
          <a:ln>
            <a:noFill/>
          </a:ln>
        </p:spPr>
        <p:txBody>
          <a:bodyPr wrap="square" rtlCol="0">
            <a:spAutoFit/>
          </a:bodyPr>
          <a:lstStyle/>
          <a:p>
            <a:pPr algn="ctr"/>
            <a:r>
              <a:rPr lang="en-US" sz="1400" dirty="0"/>
              <a:t>Safe</a:t>
            </a:r>
          </a:p>
          <a:p>
            <a:pPr algn="ctr"/>
            <a:r>
              <a:rPr lang="en-US" sz="1400" dirty="0"/>
              <a:t>Landing</a:t>
            </a:r>
          </a:p>
        </p:txBody>
      </p:sp>
      <p:sp>
        <p:nvSpPr>
          <p:cNvPr id="10" name="TextBox 9">
            <a:extLst>
              <a:ext uri="{FF2B5EF4-FFF2-40B4-BE49-F238E27FC236}">
                <a16:creationId xmlns:a16="http://schemas.microsoft.com/office/drawing/2014/main" id="{3F863369-DA00-C340-8E61-88F50789F695}"/>
              </a:ext>
            </a:extLst>
          </p:cNvPr>
          <p:cNvSpPr txBox="1"/>
          <p:nvPr/>
        </p:nvSpPr>
        <p:spPr>
          <a:xfrm>
            <a:off x="10410028" y="3140261"/>
            <a:ext cx="1217612" cy="523220"/>
          </a:xfrm>
          <a:prstGeom prst="rect">
            <a:avLst/>
          </a:prstGeom>
          <a:noFill/>
          <a:ln>
            <a:noFill/>
          </a:ln>
        </p:spPr>
        <p:txBody>
          <a:bodyPr wrap="square" rtlCol="0">
            <a:spAutoFit/>
          </a:bodyPr>
          <a:lstStyle/>
          <a:p>
            <a:pPr algn="ctr"/>
            <a:r>
              <a:rPr lang="en-US" sz="1400" dirty="0"/>
              <a:t>Controlled Landing</a:t>
            </a:r>
          </a:p>
        </p:txBody>
      </p:sp>
      <p:sp>
        <p:nvSpPr>
          <p:cNvPr id="11" name="TextBox 10">
            <a:extLst>
              <a:ext uri="{FF2B5EF4-FFF2-40B4-BE49-F238E27FC236}">
                <a16:creationId xmlns:a16="http://schemas.microsoft.com/office/drawing/2014/main" id="{1D386160-94DB-FD49-B2A3-0A60B6D652E0}"/>
              </a:ext>
            </a:extLst>
          </p:cNvPr>
          <p:cNvSpPr txBox="1"/>
          <p:nvPr/>
        </p:nvSpPr>
        <p:spPr>
          <a:xfrm>
            <a:off x="9607548" y="2781491"/>
            <a:ext cx="1057274" cy="307777"/>
          </a:xfrm>
          <a:prstGeom prst="rect">
            <a:avLst/>
          </a:prstGeom>
          <a:noFill/>
          <a:ln>
            <a:noFill/>
          </a:ln>
        </p:spPr>
        <p:txBody>
          <a:bodyPr wrap="square" rtlCol="0">
            <a:spAutoFit/>
          </a:bodyPr>
          <a:lstStyle/>
          <a:p>
            <a:pPr algn="ctr"/>
            <a:r>
              <a:rPr lang="en-US" sz="1400" b="1" dirty="0">
                <a:solidFill>
                  <a:srgbClr val="1222FF"/>
                </a:solidFill>
              </a:rPr>
              <a:t>PL&amp;HA</a:t>
            </a:r>
          </a:p>
        </p:txBody>
      </p:sp>
    </p:spTree>
    <p:extLst>
      <p:ext uri="{BB962C8B-B14F-4D97-AF65-F5344CB8AC3E}">
        <p14:creationId xmlns:p14="http://schemas.microsoft.com/office/powerpoint/2010/main" val="363296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16008-6237-8B49-8210-4C69CF33B722}"/>
              </a:ext>
            </a:extLst>
          </p:cNvPr>
          <p:cNvSpPr>
            <a:spLocks noGrp="1"/>
          </p:cNvSpPr>
          <p:nvPr>
            <p:ph type="title"/>
          </p:nvPr>
        </p:nvSpPr>
        <p:spPr/>
        <p:txBody>
          <a:bodyPr/>
          <a:lstStyle/>
          <a:p>
            <a:r>
              <a:rPr lang="en-US" dirty="0"/>
              <a:t>What is TRN?</a:t>
            </a:r>
          </a:p>
        </p:txBody>
      </p:sp>
      <p:sp>
        <p:nvSpPr>
          <p:cNvPr id="3" name="Content Placeholder 2">
            <a:extLst>
              <a:ext uri="{FF2B5EF4-FFF2-40B4-BE49-F238E27FC236}">
                <a16:creationId xmlns:a16="http://schemas.microsoft.com/office/drawing/2014/main" id="{38881DB3-258E-E44F-92D0-D9CF3D33A37F}"/>
              </a:ext>
            </a:extLst>
          </p:cNvPr>
          <p:cNvSpPr>
            <a:spLocks noGrp="1"/>
          </p:cNvSpPr>
          <p:nvPr>
            <p:ph idx="1"/>
          </p:nvPr>
        </p:nvSpPr>
        <p:spPr/>
        <p:txBody>
          <a:bodyPr/>
          <a:lstStyle/>
          <a:p>
            <a:r>
              <a:rPr lang="en-US" dirty="0"/>
              <a:t>Terrain Relative Navigation uses onboard camera images and/or range sensor data of the surface taken with an onboard camera to localize the spacecraft with respect to a map that is generated ahead of time and loaded on the flight computer</a:t>
            </a:r>
          </a:p>
          <a:p>
            <a:pPr marL="0" indent="0">
              <a:buNone/>
            </a:pPr>
            <a:endParaRPr lang="en-US" dirty="0"/>
          </a:p>
          <a:p>
            <a:r>
              <a:rPr lang="en-US" dirty="0"/>
              <a:t>TRN measurements that go into the Navigation filter are essentially the errors obtained when comparing the images/data to the onboard maps that represent the “truth” terrain</a:t>
            </a:r>
          </a:p>
          <a:p>
            <a:pPr lvl="1"/>
            <a:r>
              <a:rPr lang="en-US" dirty="0"/>
              <a:t>Measurements are only as good as the onboard map</a:t>
            </a:r>
          </a:p>
          <a:p>
            <a:pPr lvl="1"/>
            <a:r>
              <a:rPr lang="en-US" dirty="0"/>
              <a:t>Clean, high-resolution maps with minimal error sources are required</a:t>
            </a:r>
            <a:br>
              <a:rPr lang="en-US" dirty="0"/>
            </a:br>
            <a:endParaRPr lang="en-US" dirty="0"/>
          </a:p>
        </p:txBody>
      </p:sp>
      <p:sp>
        <p:nvSpPr>
          <p:cNvPr id="4" name="TextBox 3">
            <a:extLst>
              <a:ext uri="{FF2B5EF4-FFF2-40B4-BE49-F238E27FC236}">
                <a16:creationId xmlns:a16="http://schemas.microsoft.com/office/drawing/2014/main" id="{6DA9715D-EACB-D745-8B40-D041603C2667}"/>
              </a:ext>
            </a:extLst>
          </p:cNvPr>
          <p:cNvSpPr txBox="1"/>
          <p:nvPr/>
        </p:nvSpPr>
        <p:spPr>
          <a:xfrm>
            <a:off x="785864" y="5898395"/>
            <a:ext cx="10695236" cy="400110"/>
          </a:xfrm>
          <a:prstGeom prst="rect">
            <a:avLst/>
          </a:prstGeom>
          <a:noFill/>
        </p:spPr>
        <p:txBody>
          <a:bodyPr wrap="none" rtlCol="0">
            <a:spAutoFit/>
          </a:bodyPr>
          <a:lstStyle/>
          <a:p>
            <a:r>
              <a:rPr lang="en-US" sz="2000" dirty="0">
                <a:solidFill>
                  <a:srgbClr val="1222FF"/>
                </a:solidFill>
              </a:rPr>
              <a:t>TRN can work at various altitudes and with varying map resolution, but here we will focus on Landing</a:t>
            </a:r>
          </a:p>
        </p:txBody>
      </p:sp>
    </p:spTree>
    <p:extLst>
      <p:ext uri="{BB962C8B-B14F-4D97-AF65-F5344CB8AC3E}">
        <p14:creationId xmlns:p14="http://schemas.microsoft.com/office/powerpoint/2010/main" val="12017318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FFE53E9-411B-6C4A-B695-9FCD6499D534}"/>
              </a:ext>
            </a:extLst>
          </p:cNvPr>
          <p:cNvSpPr/>
          <p:nvPr/>
        </p:nvSpPr>
        <p:spPr>
          <a:xfrm>
            <a:off x="111370" y="1334402"/>
            <a:ext cx="11992999" cy="55235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6ECC326-A714-604C-A746-80F66476E6CD}"/>
              </a:ext>
            </a:extLst>
          </p:cNvPr>
          <p:cNvSpPr>
            <a:spLocks noGrp="1"/>
          </p:cNvSpPr>
          <p:nvPr>
            <p:ph type="title"/>
          </p:nvPr>
        </p:nvSpPr>
        <p:spPr/>
        <p:txBody>
          <a:bodyPr/>
          <a:lstStyle/>
          <a:p>
            <a:r>
              <a:rPr lang="en-US" dirty="0"/>
              <a:t>What is TRN?</a:t>
            </a:r>
          </a:p>
        </p:txBody>
      </p:sp>
      <p:pic>
        <p:nvPicPr>
          <p:cNvPr id="4" name="Picture 3">
            <a:extLst>
              <a:ext uri="{FF2B5EF4-FFF2-40B4-BE49-F238E27FC236}">
                <a16:creationId xmlns:a16="http://schemas.microsoft.com/office/drawing/2014/main" id="{A6928675-BE8C-C845-B80B-80CDD800111A}"/>
              </a:ext>
            </a:extLst>
          </p:cNvPr>
          <p:cNvPicPr>
            <a:picLocks noChangeAspect="1"/>
          </p:cNvPicPr>
          <p:nvPr/>
        </p:nvPicPr>
        <p:blipFill rotWithShape="1">
          <a:blip r:embed="rId3">
            <a:extLst>
              <a:ext uri="{28A0092B-C50C-407E-A947-70E740481C1C}">
                <a14:useLocalDpi xmlns:a14="http://schemas.microsoft.com/office/drawing/2010/main" val="0"/>
              </a:ext>
            </a:extLst>
          </a:blip>
          <a:srcRect l="56603" t="3649" r="6589" b="54560"/>
          <a:stretch/>
        </p:blipFill>
        <p:spPr>
          <a:xfrm>
            <a:off x="5210136" y="3323763"/>
            <a:ext cx="3341078" cy="3318091"/>
          </a:xfrm>
          <a:prstGeom prst="rect">
            <a:avLst/>
          </a:prstGeom>
        </p:spPr>
      </p:pic>
      <p:pic>
        <p:nvPicPr>
          <p:cNvPr id="5" name="Picture 4">
            <a:extLst>
              <a:ext uri="{FF2B5EF4-FFF2-40B4-BE49-F238E27FC236}">
                <a16:creationId xmlns:a16="http://schemas.microsoft.com/office/drawing/2014/main" id="{B50410B4-30C8-EE4A-BFD5-B37F1E3B841E}"/>
              </a:ext>
            </a:extLst>
          </p:cNvPr>
          <p:cNvPicPr>
            <a:picLocks noChangeAspect="1"/>
          </p:cNvPicPr>
          <p:nvPr/>
        </p:nvPicPr>
        <p:blipFill rotWithShape="1">
          <a:blip r:embed="rId3">
            <a:extLst>
              <a:ext uri="{28A0092B-C50C-407E-A947-70E740481C1C}">
                <a14:useLocalDpi xmlns:a14="http://schemas.microsoft.com/office/drawing/2010/main" val="0"/>
              </a:ext>
            </a:extLst>
          </a:blip>
          <a:srcRect l="78172" t="7526" r="8268" b="80219"/>
          <a:stretch/>
        </p:blipFill>
        <p:spPr>
          <a:xfrm>
            <a:off x="7167890" y="3631595"/>
            <a:ext cx="1230923" cy="973017"/>
          </a:xfrm>
          <a:prstGeom prst="rect">
            <a:avLst/>
          </a:prstGeom>
          <a:ln w="57150">
            <a:solidFill>
              <a:srgbClr val="FFFF00"/>
            </a:solidFill>
          </a:ln>
        </p:spPr>
      </p:pic>
      <p:pic>
        <p:nvPicPr>
          <p:cNvPr id="7" name="Picture 8">
            <a:extLst>
              <a:ext uri="{FF2B5EF4-FFF2-40B4-BE49-F238E27FC236}">
                <a16:creationId xmlns:a16="http://schemas.microsoft.com/office/drawing/2014/main" id="{A96067D1-7543-C143-B3BC-A0BCE4E94B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83129">
            <a:off x="358243" y="2194121"/>
            <a:ext cx="734726" cy="66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362B8431-401D-174C-8498-7EDABA4F4E35}"/>
              </a:ext>
            </a:extLst>
          </p:cNvPr>
          <p:cNvPicPr>
            <a:picLocks noChangeAspect="1"/>
          </p:cNvPicPr>
          <p:nvPr/>
        </p:nvPicPr>
        <p:blipFill rotWithShape="1">
          <a:blip r:embed="rId3">
            <a:extLst>
              <a:ext uri="{28A0092B-C50C-407E-A947-70E740481C1C}">
                <a14:useLocalDpi xmlns:a14="http://schemas.microsoft.com/office/drawing/2010/main" val="0"/>
              </a:ext>
            </a:extLst>
          </a:blip>
          <a:srcRect l="56603" t="3649" r="6589" b="55443"/>
          <a:stretch/>
        </p:blipFill>
        <p:spPr>
          <a:xfrm rot="496681">
            <a:off x="885960" y="3512193"/>
            <a:ext cx="3341078" cy="3247963"/>
          </a:xfrm>
          <a:prstGeom prst="rect">
            <a:avLst/>
          </a:prstGeom>
          <a:scene3d>
            <a:camera prst="isometricTopUp"/>
            <a:lightRig rig="threePt" dir="t"/>
          </a:scene3d>
        </p:spPr>
      </p:pic>
      <p:cxnSp>
        <p:nvCxnSpPr>
          <p:cNvPr id="13" name="Straight Connector 12">
            <a:extLst>
              <a:ext uri="{FF2B5EF4-FFF2-40B4-BE49-F238E27FC236}">
                <a16:creationId xmlns:a16="http://schemas.microsoft.com/office/drawing/2014/main" id="{C9A53C8D-9840-2E4A-B9CB-A0604C014E5D}"/>
              </a:ext>
            </a:extLst>
          </p:cNvPr>
          <p:cNvCxnSpPr>
            <a:cxnSpLocks/>
          </p:cNvCxnSpPr>
          <p:nvPr/>
        </p:nvCxnSpPr>
        <p:spPr>
          <a:xfrm>
            <a:off x="757811" y="2299999"/>
            <a:ext cx="1225673" cy="493978"/>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54CEDE3-0044-124A-AA95-8EA161FFA15F}"/>
              </a:ext>
            </a:extLst>
          </p:cNvPr>
          <p:cNvCxnSpPr>
            <a:cxnSpLocks/>
          </p:cNvCxnSpPr>
          <p:nvPr/>
        </p:nvCxnSpPr>
        <p:spPr>
          <a:xfrm>
            <a:off x="757811" y="2299999"/>
            <a:ext cx="882775" cy="1335600"/>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4F7A1E5-F1A3-DC45-93BF-2D5C3CEC21D1}"/>
              </a:ext>
            </a:extLst>
          </p:cNvPr>
          <p:cNvCxnSpPr>
            <a:cxnSpLocks/>
          </p:cNvCxnSpPr>
          <p:nvPr/>
        </p:nvCxnSpPr>
        <p:spPr>
          <a:xfrm>
            <a:off x="757811" y="2299999"/>
            <a:ext cx="1765550" cy="578359"/>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42BD0C-1A4B-B748-8307-698DB64144A7}"/>
              </a:ext>
            </a:extLst>
          </p:cNvPr>
          <p:cNvCxnSpPr>
            <a:cxnSpLocks/>
          </p:cNvCxnSpPr>
          <p:nvPr/>
        </p:nvCxnSpPr>
        <p:spPr>
          <a:xfrm>
            <a:off x="757811" y="2311317"/>
            <a:ext cx="216997" cy="1190784"/>
          </a:xfrm>
          <a:prstGeom prst="line">
            <a:avLst/>
          </a:prstGeom>
          <a:ln w="3810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A3C5806D-3179-C249-9FAA-9CA9F18F6A85}"/>
              </a:ext>
            </a:extLst>
          </p:cNvPr>
          <p:cNvCxnSpPr>
            <a:cxnSpLocks/>
          </p:cNvCxnSpPr>
          <p:nvPr/>
        </p:nvCxnSpPr>
        <p:spPr>
          <a:xfrm>
            <a:off x="1566538" y="3567143"/>
            <a:ext cx="510822" cy="1229185"/>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1C477E5-7C1A-BE43-8D1F-6F30271EB982}"/>
              </a:ext>
            </a:extLst>
          </p:cNvPr>
          <p:cNvCxnSpPr>
            <a:cxnSpLocks/>
          </p:cNvCxnSpPr>
          <p:nvPr/>
        </p:nvCxnSpPr>
        <p:spPr>
          <a:xfrm>
            <a:off x="2463621" y="2861824"/>
            <a:ext cx="772244" cy="1544406"/>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4701F44A-ACA8-C349-87D8-DB8B6914B606}"/>
              </a:ext>
            </a:extLst>
          </p:cNvPr>
          <p:cNvCxnSpPr>
            <a:cxnSpLocks/>
          </p:cNvCxnSpPr>
          <p:nvPr/>
        </p:nvCxnSpPr>
        <p:spPr>
          <a:xfrm>
            <a:off x="1933684" y="2793977"/>
            <a:ext cx="610707" cy="1335600"/>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5EDBFDB-DBE4-5148-9BA0-D22FBD2C8A19}"/>
              </a:ext>
            </a:extLst>
          </p:cNvPr>
          <p:cNvCxnSpPr>
            <a:cxnSpLocks/>
          </p:cNvCxnSpPr>
          <p:nvPr/>
        </p:nvCxnSpPr>
        <p:spPr>
          <a:xfrm>
            <a:off x="988142" y="3481476"/>
            <a:ext cx="510822" cy="1098628"/>
          </a:xfrm>
          <a:prstGeom prst="line">
            <a:avLst/>
          </a:prstGeom>
          <a:ln w="38100">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79905AAE-6EC9-3742-A471-EBA8D6088505}"/>
              </a:ext>
            </a:extLst>
          </p:cNvPr>
          <p:cNvSpPr/>
          <p:nvPr/>
        </p:nvSpPr>
        <p:spPr>
          <a:xfrm rot="20916441">
            <a:off x="1653182" y="3860194"/>
            <a:ext cx="1366726" cy="1286148"/>
          </a:xfrm>
          <a:prstGeom prst="rect">
            <a:avLst/>
          </a:prstGeom>
          <a:noFill/>
          <a:ln w="38100">
            <a:solidFill>
              <a:srgbClr val="FFFF00"/>
            </a:solidFill>
          </a:ln>
          <a:scene3d>
            <a:camera prst="isometricOffAxis1To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F0D53EB-4287-5A45-A868-FCA7AB9B85F4}"/>
              </a:ext>
            </a:extLst>
          </p:cNvPr>
          <p:cNvPicPr>
            <a:picLocks noChangeAspect="1"/>
          </p:cNvPicPr>
          <p:nvPr/>
        </p:nvPicPr>
        <p:blipFill rotWithShape="1">
          <a:blip r:embed="rId3">
            <a:extLst>
              <a:ext uri="{28A0092B-C50C-407E-A947-70E740481C1C}">
                <a14:useLocalDpi xmlns:a14="http://schemas.microsoft.com/office/drawing/2010/main" val="0"/>
              </a:ext>
            </a:extLst>
          </a:blip>
          <a:srcRect l="78172" t="7526" r="8268" b="80219"/>
          <a:stretch/>
        </p:blipFill>
        <p:spPr>
          <a:xfrm rot="19856831">
            <a:off x="1133623" y="2690743"/>
            <a:ext cx="1230923" cy="973017"/>
          </a:xfrm>
          <a:prstGeom prst="rect">
            <a:avLst/>
          </a:prstGeom>
          <a:ln w="57150">
            <a:solidFill>
              <a:schemeClr val="bg1"/>
            </a:solidFill>
          </a:ln>
          <a:scene3d>
            <a:camera prst="isometricOffAxis1Top"/>
            <a:lightRig rig="threePt" dir="t"/>
          </a:scene3d>
        </p:spPr>
      </p:pic>
      <p:sp>
        <p:nvSpPr>
          <p:cNvPr id="37" name="TextBox 36">
            <a:extLst>
              <a:ext uri="{FF2B5EF4-FFF2-40B4-BE49-F238E27FC236}">
                <a16:creationId xmlns:a16="http://schemas.microsoft.com/office/drawing/2014/main" id="{F08E1027-6764-2240-9B02-0921CA89D595}"/>
              </a:ext>
            </a:extLst>
          </p:cNvPr>
          <p:cNvSpPr txBox="1"/>
          <p:nvPr/>
        </p:nvSpPr>
        <p:spPr>
          <a:xfrm>
            <a:off x="2336545" y="5510761"/>
            <a:ext cx="1756065" cy="369332"/>
          </a:xfrm>
          <a:prstGeom prst="rect">
            <a:avLst/>
          </a:prstGeom>
          <a:noFill/>
        </p:spPr>
        <p:txBody>
          <a:bodyPr wrap="square" rtlCol="0">
            <a:spAutoFit/>
          </a:bodyPr>
          <a:lstStyle/>
          <a:p>
            <a:r>
              <a:rPr lang="en-US" dirty="0">
                <a:solidFill>
                  <a:schemeClr val="bg1"/>
                </a:solidFill>
              </a:rPr>
              <a:t>Reference Map</a:t>
            </a:r>
          </a:p>
        </p:txBody>
      </p:sp>
      <p:sp>
        <p:nvSpPr>
          <p:cNvPr id="38" name="TextBox 37">
            <a:extLst>
              <a:ext uri="{FF2B5EF4-FFF2-40B4-BE49-F238E27FC236}">
                <a16:creationId xmlns:a16="http://schemas.microsoft.com/office/drawing/2014/main" id="{E31C7A59-ED17-EB4B-8D40-A26AD0FD72E9}"/>
              </a:ext>
            </a:extLst>
          </p:cNvPr>
          <p:cNvSpPr txBox="1"/>
          <p:nvPr/>
        </p:nvSpPr>
        <p:spPr>
          <a:xfrm>
            <a:off x="2578936" y="2491536"/>
            <a:ext cx="2143551" cy="369332"/>
          </a:xfrm>
          <a:prstGeom prst="rect">
            <a:avLst/>
          </a:prstGeom>
          <a:noFill/>
        </p:spPr>
        <p:txBody>
          <a:bodyPr wrap="square" rtlCol="0">
            <a:spAutoFit/>
          </a:bodyPr>
          <a:lstStyle/>
          <a:p>
            <a:r>
              <a:rPr lang="en-US" dirty="0">
                <a:solidFill>
                  <a:schemeClr val="bg1"/>
                </a:solidFill>
              </a:rPr>
              <a:t>2D Camera image</a:t>
            </a:r>
          </a:p>
        </p:txBody>
      </p:sp>
      <p:sp>
        <p:nvSpPr>
          <p:cNvPr id="39" name="TextBox 38">
            <a:extLst>
              <a:ext uri="{FF2B5EF4-FFF2-40B4-BE49-F238E27FC236}">
                <a16:creationId xmlns:a16="http://schemas.microsoft.com/office/drawing/2014/main" id="{87A0E5C4-9A3C-D74F-BFFD-18078DED43D5}"/>
              </a:ext>
            </a:extLst>
          </p:cNvPr>
          <p:cNvSpPr txBox="1"/>
          <p:nvPr/>
        </p:nvSpPr>
        <p:spPr>
          <a:xfrm>
            <a:off x="1213634" y="1476928"/>
            <a:ext cx="2686761" cy="400110"/>
          </a:xfrm>
          <a:prstGeom prst="rect">
            <a:avLst/>
          </a:prstGeom>
          <a:noFill/>
        </p:spPr>
        <p:txBody>
          <a:bodyPr wrap="none" rtlCol="0">
            <a:spAutoFit/>
          </a:bodyPr>
          <a:lstStyle/>
          <a:p>
            <a:r>
              <a:rPr lang="en-US" sz="2000" dirty="0">
                <a:solidFill>
                  <a:schemeClr val="bg1"/>
                </a:solidFill>
              </a:rPr>
              <a:t>1. Take Image of surface</a:t>
            </a:r>
          </a:p>
        </p:txBody>
      </p:sp>
      <p:pic>
        <p:nvPicPr>
          <p:cNvPr id="40" name="Picture 39">
            <a:extLst>
              <a:ext uri="{FF2B5EF4-FFF2-40B4-BE49-F238E27FC236}">
                <a16:creationId xmlns:a16="http://schemas.microsoft.com/office/drawing/2014/main" id="{8CF18A6B-7A20-E742-884A-5EFDD058C146}"/>
              </a:ext>
            </a:extLst>
          </p:cNvPr>
          <p:cNvPicPr>
            <a:picLocks noChangeAspect="1"/>
          </p:cNvPicPr>
          <p:nvPr/>
        </p:nvPicPr>
        <p:blipFill rotWithShape="1">
          <a:blip r:embed="rId3">
            <a:extLst>
              <a:ext uri="{28A0092B-C50C-407E-A947-70E740481C1C}">
                <a14:useLocalDpi xmlns:a14="http://schemas.microsoft.com/office/drawing/2010/main" val="0"/>
              </a:ext>
            </a:extLst>
          </a:blip>
          <a:srcRect l="78172" t="7526" r="8268" b="80219"/>
          <a:stretch/>
        </p:blipFill>
        <p:spPr>
          <a:xfrm rot="19856831">
            <a:off x="6552429" y="2060479"/>
            <a:ext cx="1230923" cy="973017"/>
          </a:xfrm>
          <a:prstGeom prst="rect">
            <a:avLst/>
          </a:prstGeom>
          <a:ln w="57150">
            <a:solidFill>
              <a:schemeClr val="bg1"/>
            </a:solidFill>
          </a:ln>
          <a:scene3d>
            <a:camera prst="isometricOffAxis1Top"/>
            <a:lightRig rig="threePt" dir="t"/>
          </a:scene3d>
        </p:spPr>
      </p:pic>
      <p:cxnSp>
        <p:nvCxnSpPr>
          <p:cNvPr id="42" name="Straight Arrow Connector 41">
            <a:extLst>
              <a:ext uri="{FF2B5EF4-FFF2-40B4-BE49-F238E27FC236}">
                <a16:creationId xmlns:a16="http://schemas.microsoft.com/office/drawing/2014/main" id="{821FB0EE-903A-404D-BB42-EB8740C126F0}"/>
              </a:ext>
            </a:extLst>
          </p:cNvPr>
          <p:cNvCxnSpPr>
            <a:cxnSpLocks/>
          </p:cNvCxnSpPr>
          <p:nvPr/>
        </p:nvCxnSpPr>
        <p:spPr>
          <a:xfrm>
            <a:off x="7373815" y="2720738"/>
            <a:ext cx="227383" cy="505667"/>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CA87A4F7-E0B8-864C-8AEA-DAA5C2D74784}"/>
              </a:ext>
            </a:extLst>
          </p:cNvPr>
          <p:cNvSpPr txBox="1"/>
          <p:nvPr/>
        </p:nvSpPr>
        <p:spPr>
          <a:xfrm>
            <a:off x="4885727" y="1449570"/>
            <a:ext cx="3456426" cy="1015663"/>
          </a:xfrm>
          <a:prstGeom prst="rect">
            <a:avLst/>
          </a:prstGeom>
          <a:noFill/>
        </p:spPr>
        <p:txBody>
          <a:bodyPr wrap="square" rtlCol="0">
            <a:spAutoFit/>
          </a:bodyPr>
          <a:lstStyle/>
          <a:p>
            <a:r>
              <a:rPr lang="en-US" sz="2000" dirty="0">
                <a:solidFill>
                  <a:schemeClr val="bg1"/>
                </a:solidFill>
              </a:rPr>
              <a:t>2. Process Image (alignment, distortion) and match* to reference map</a:t>
            </a:r>
          </a:p>
        </p:txBody>
      </p:sp>
      <p:sp>
        <p:nvSpPr>
          <p:cNvPr id="45" name="TextBox 44">
            <a:extLst>
              <a:ext uri="{FF2B5EF4-FFF2-40B4-BE49-F238E27FC236}">
                <a16:creationId xmlns:a16="http://schemas.microsoft.com/office/drawing/2014/main" id="{C217D299-43C5-7947-AE3D-2B12C21B5755}"/>
              </a:ext>
            </a:extLst>
          </p:cNvPr>
          <p:cNvSpPr txBox="1"/>
          <p:nvPr/>
        </p:nvSpPr>
        <p:spPr>
          <a:xfrm>
            <a:off x="8935699" y="1446052"/>
            <a:ext cx="2876721" cy="1015663"/>
          </a:xfrm>
          <a:prstGeom prst="rect">
            <a:avLst/>
          </a:prstGeom>
          <a:noFill/>
        </p:spPr>
        <p:txBody>
          <a:bodyPr wrap="square" rtlCol="0">
            <a:spAutoFit/>
          </a:bodyPr>
          <a:lstStyle/>
          <a:p>
            <a:r>
              <a:rPr lang="en-US" sz="2000" dirty="0">
                <a:solidFill>
                  <a:schemeClr val="bg1"/>
                </a:solidFill>
              </a:rPr>
              <a:t>3. Derive spacecraft position and attitude relative to surface</a:t>
            </a:r>
          </a:p>
        </p:txBody>
      </p:sp>
      <p:pic>
        <p:nvPicPr>
          <p:cNvPr id="46" name="Picture 45">
            <a:extLst>
              <a:ext uri="{FF2B5EF4-FFF2-40B4-BE49-F238E27FC236}">
                <a16:creationId xmlns:a16="http://schemas.microsoft.com/office/drawing/2014/main" id="{860EF5BD-E46F-F84D-AC65-DECB72215717}"/>
              </a:ext>
            </a:extLst>
          </p:cNvPr>
          <p:cNvPicPr>
            <a:picLocks noChangeAspect="1"/>
          </p:cNvPicPr>
          <p:nvPr/>
        </p:nvPicPr>
        <p:blipFill rotWithShape="1">
          <a:blip r:embed="rId3">
            <a:extLst>
              <a:ext uri="{28A0092B-C50C-407E-A947-70E740481C1C}">
                <a14:useLocalDpi xmlns:a14="http://schemas.microsoft.com/office/drawing/2010/main" val="0"/>
              </a:ext>
            </a:extLst>
          </a:blip>
          <a:srcRect l="56603" t="3649" r="6589" b="56423"/>
          <a:stretch/>
        </p:blipFill>
        <p:spPr>
          <a:xfrm rot="496681">
            <a:off x="9440672" y="4116221"/>
            <a:ext cx="2159478" cy="2049045"/>
          </a:xfrm>
          <a:prstGeom prst="rect">
            <a:avLst/>
          </a:prstGeom>
          <a:scene3d>
            <a:camera prst="isometricTopUp"/>
            <a:lightRig rig="threePt" dir="t"/>
          </a:scene3d>
        </p:spPr>
      </p:pic>
      <p:pic>
        <p:nvPicPr>
          <p:cNvPr id="47" name="Picture 8">
            <a:extLst>
              <a:ext uri="{FF2B5EF4-FFF2-40B4-BE49-F238E27FC236}">
                <a16:creationId xmlns:a16="http://schemas.microsoft.com/office/drawing/2014/main" id="{C3EE2193-C852-C647-B7EA-79F436E791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583129">
            <a:off x="9245701" y="2804566"/>
            <a:ext cx="734726" cy="669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TextBox 47">
            <a:extLst>
              <a:ext uri="{FF2B5EF4-FFF2-40B4-BE49-F238E27FC236}">
                <a16:creationId xmlns:a16="http://schemas.microsoft.com/office/drawing/2014/main" id="{6DE7297B-A3ED-CE4D-B1CC-CBD39842CDD8}"/>
              </a:ext>
            </a:extLst>
          </p:cNvPr>
          <p:cNvSpPr txBox="1"/>
          <p:nvPr/>
        </p:nvSpPr>
        <p:spPr>
          <a:xfrm>
            <a:off x="10374059" y="3133950"/>
            <a:ext cx="1161599" cy="923330"/>
          </a:xfrm>
          <a:prstGeom prst="rect">
            <a:avLst/>
          </a:prstGeom>
          <a:noFill/>
        </p:spPr>
        <p:txBody>
          <a:bodyPr wrap="square" rtlCol="0">
            <a:spAutoFit/>
          </a:bodyPr>
          <a:lstStyle/>
          <a:p>
            <a:r>
              <a:rPr lang="en-US" dirty="0">
                <a:solidFill>
                  <a:schemeClr val="bg1"/>
                </a:solidFill>
              </a:rPr>
              <a:t>(</a:t>
            </a:r>
            <a:r>
              <a:rPr lang="en-US" dirty="0" err="1">
                <a:solidFill>
                  <a:schemeClr val="bg1"/>
                </a:solidFill>
              </a:rPr>
              <a:t>lat</a:t>
            </a:r>
            <a:r>
              <a:rPr lang="en-US" dirty="0">
                <a:solidFill>
                  <a:schemeClr val="bg1"/>
                </a:solidFill>
              </a:rPr>
              <a:t>, </a:t>
            </a:r>
            <a:r>
              <a:rPr lang="en-US" dirty="0" err="1">
                <a:solidFill>
                  <a:schemeClr val="bg1"/>
                </a:solidFill>
              </a:rPr>
              <a:t>lon</a:t>
            </a:r>
            <a:r>
              <a:rPr lang="en-US" dirty="0">
                <a:solidFill>
                  <a:schemeClr val="bg1"/>
                </a:solidFill>
              </a:rPr>
              <a:t>)</a:t>
            </a:r>
          </a:p>
          <a:p>
            <a:r>
              <a:rPr lang="en-US" dirty="0">
                <a:solidFill>
                  <a:schemeClr val="bg1"/>
                </a:solidFill>
              </a:rPr>
              <a:t>Position</a:t>
            </a:r>
          </a:p>
          <a:p>
            <a:r>
              <a:rPr lang="en-US" dirty="0">
                <a:solidFill>
                  <a:schemeClr val="bg1"/>
                </a:solidFill>
              </a:rPr>
              <a:t>Attitude</a:t>
            </a:r>
          </a:p>
        </p:txBody>
      </p:sp>
      <p:cxnSp>
        <p:nvCxnSpPr>
          <p:cNvPr id="51" name="Straight Arrow Connector 50">
            <a:extLst>
              <a:ext uri="{FF2B5EF4-FFF2-40B4-BE49-F238E27FC236}">
                <a16:creationId xmlns:a16="http://schemas.microsoft.com/office/drawing/2014/main" id="{C0E7459F-DE32-CF46-81CB-5ED03DDEE3B6}"/>
              </a:ext>
            </a:extLst>
          </p:cNvPr>
          <p:cNvCxnSpPr>
            <a:cxnSpLocks/>
          </p:cNvCxnSpPr>
          <p:nvPr/>
        </p:nvCxnSpPr>
        <p:spPr>
          <a:xfrm>
            <a:off x="9688285" y="3237453"/>
            <a:ext cx="95785" cy="1794389"/>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9A4C2B5D-47B4-4F4E-8983-AD5DEA3E7D0D}"/>
              </a:ext>
            </a:extLst>
          </p:cNvPr>
          <p:cNvCxnSpPr>
            <a:cxnSpLocks/>
          </p:cNvCxnSpPr>
          <p:nvPr/>
        </p:nvCxnSpPr>
        <p:spPr>
          <a:xfrm>
            <a:off x="9728379" y="3237453"/>
            <a:ext cx="780589" cy="1558875"/>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57" name="Arc 56">
            <a:extLst>
              <a:ext uri="{FF2B5EF4-FFF2-40B4-BE49-F238E27FC236}">
                <a16:creationId xmlns:a16="http://schemas.microsoft.com/office/drawing/2014/main" id="{AA33C70D-0BB5-3E48-A4FA-98A64DA1E1D7}"/>
              </a:ext>
            </a:extLst>
          </p:cNvPr>
          <p:cNvSpPr/>
          <p:nvPr/>
        </p:nvSpPr>
        <p:spPr>
          <a:xfrm rot="5400000">
            <a:off x="9527904" y="3663112"/>
            <a:ext cx="512331" cy="548956"/>
          </a:xfrm>
          <a:prstGeom prst="arc">
            <a:avLst/>
          </a:prstGeom>
          <a:ln w="28575">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8" name="TextBox 57">
            <a:extLst>
              <a:ext uri="{FF2B5EF4-FFF2-40B4-BE49-F238E27FC236}">
                <a16:creationId xmlns:a16="http://schemas.microsoft.com/office/drawing/2014/main" id="{AFF7F4B1-8E8B-7642-BEF1-5163168BF332}"/>
              </a:ext>
            </a:extLst>
          </p:cNvPr>
          <p:cNvSpPr txBox="1"/>
          <p:nvPr/>
        </p:nvSpPr>
        <p:spPr>
          <a:xfrm>
            <a:off x="7961451" y="6337103"/>
            <a:ext cx="4411124" cy="338554"/>
          </a:xfrm>
          <a:prstGeom prst="rect">
            <a:avLst/>
          </a:prstGeom>
          <a:noFill/>
        </p:spPr>
        <p:txBody>
          <a:bodyPr wrap="square" rtlCol="0">
            <a:spAutoFit/>
          </a:bodyPr>
          <a:lstStyle/>
          <a:p>
            <a:r>
              <a:rPr lang="en-US" sz="1600" dirty="0">
                <a:solidFill>
                  <a:schemeClr val="bg1"/>
                </a:solidFill>
              </a:rPr>
              <a:t>* Can be image correlation or feature matching</a:t>
            </a:r>
          </a:p>
        </p:txBody>
      </p:sp>
    </p:spTree>
    <p:extLst>
      <p:ext uri="{BB962C8B-B14F-4D97-AF65-F5344CB8AC3E}">
        <p14:creationId xmlns:p14="http://schemas.microsoft.com/office/powerpoint/2010/main" val="21364155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41A0E-5AA2-9445-A725-0F7FC017F5DA}"/>
              </a:ext>
            </a:extLst>
          </p:cNvPr>
          <p:cNvSpPr>
            <a:spLocks noGrp="1"/>
          </p:cNvSpPr>
          <p:nvPr>
            <p:ph type="title"/>
          </p:nvPr>
        </p:nvSpPr>
        <p:spPr/>
        <p:txBody>
          <a:bodyPr/>
          <a:lstStyle/>
          <a:p>
            <a:r>
              <a:rPr lang="en-US" dirty="0"/>
              <a:t>TRN, Feature Tracking, Visual Odometry</a:t>
            </a:r>
          </a:p>
        </p:txBody>
      </p:sp>
      <p:sp>
        <p:nvSpPr>
          <p:cNvPr id="3" name="Content Placeholder 2">
            <a:extLst>
              <a:ext uri="{FF2B5EF4-FFF2-40B4-BE49-F238E27FC236}">
                <a16:creationId xmlns:a16="http://schemas.microsoft.com/office/drawing/2014/main" id="{EC08BB4A-E243-C342-BC55-9CCC27E0D3A1}"/>
              </a:ext>
            </a:extLst>
          </p:cNvPr>
          <p:cNvSpPr>
            <a:spLocks noGrp="1"/>
          </p:cNvSpPr>
          <p:nvPr>
            <p:ph idx="1"/>
          </p:nvPr>
        </p:nvSpPr>
        <p:spPr/>
        <p:txBody>
          <a:bodyPr>
            <a:normAutofit fontScale="92500"/>
          </a:bodyPr>
          <a:lstStyle/>
          <a:p>
            <a:r>
              <a:rPr lang="en-US" dirty="0"/>
              <a:t>In the context of this presentation, </a:t>
            </a:r>
            <a:r>
              <a:rPr lang="en-US" dirty="0">
                <a:solidFill>
                  <a:srgbClr val="1222FF"/>
                </a:solidFill>
              </a:rPr>
              <a:t>TRN means matching a camera image to its location on an onboard map to extract the spacecraft altitude and attitude with respect to that map</a:t>
            </a:r>
          </a:p>
          <a:p>
            <a:pPr lvl="1"/>
            <a:r>
              <a:rPr lang="en-US" dirty="0"/>
              <a:t>The onboard map has been loaded ahead of time and built from orbital imagery data</a:t>
            </a:r>
          </a:p>
          <a:p>
            <a:pPr lvl="1"/>
            <a:r>
              <a:rPr lang="en-US" dirty="0"/>
              <a:t>The onboard map is typically an image rendered under the expected day-of-flight lighting conditions, and with the necessary resolution to meet the mission’s navigation requirements. </a:t>
            </a:r>
          </a:p>
          <a:p>
            <a:pPr lvl="1"/>
            <a:r>
              <a:rPr lang="en-US" dirty="0"/>
              <a:t>Image matching can be based on either image correlation or feature matching</a:t>
            </a:r>
          </a:p>
          <a:p>
            <a:r>
              <a:rPr lang="en-US" dirty="0"/>
              <a:t>Features can be identified on any image and can be tracked from image-to-image. These features can be either known (landmarks with coordinates) or unknown (identified in real-time by a computer vision algorithm). </a:t>
            </a:r>
          </a:p>
          <a:p>
            <a:r>
              <a:rPr lang="en-US" dirty="0"/>
              <a:t>Visual Odometry relies on tracking features in a sequence of images to yield information about the change of spacecraft position and attitude with respect to those surface features</a:t>
            </a:r>
          </a:p>
        </p:txBody>
      </p:sp>
    </p:spTree>
    <p:extLst>
      <p:ext uri="{BB962C8B-B14F-4D97-AF65-F5344CB8AC3E}">
        <p14:creationId xmlns:p14="http://schemas.microsoft.com/office/powerpoint/2010/main" val="28835116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E38B5-506F-4740-A27C-E9BE2C13C6DE}"/>
              </a:ext>
            </a:extLst>
          </p:cNvPr>
          <p:cNvSpPr>
            <a:spLocks noGrp="1"/>
          </p:cNvSpPr>
          <p:nvPr>
            <p:ph type="title"/>
          </p:nvPr>
        </p:nvSpPr>
        <p:spPr/>
        <p:txBody>
          <a:bodyPr>
            <a:normAutofit fontScale="90000"/>
          </a:bodyPr>
          <a:lstStyle/>
          <a:p>
            <a:r>
              <a:rPr lang="en-US" dirty="0"/>
              <a:t>What is Hazard Detection and Avoidance?</a:t>
            </a:r>
          </a:p>
        </p:txBody>
      </p:sp>
      <p:sp>
        <p:nvSpPr>
          <p:cNvPr id="3" name="Content Placeholder 2">
            <a:extLst>
              <a:ext uri="{FF2B5EF4-FFF2-40B4-BE49-F238E27FC236}">
                <a16:creationId xmlns:a16="http://schemas.microsoft.com/office/drawing/2014/main" id="{B9580983-E5DB-3F46-BE76-20E433E4BA57}"/>
              </a:ext>
            </a:extLst>
          </p:cNvPr>
          <p:cNvSpPr>
            <a:spLocks noGrp="1"/>
          </p:cNvSpPr>
          <p:nvPr>
            <p:ph idx="1"/>
          </p:nvPr>
        </p:nvSpPr>
        <p:spPr/>
        <p:txBody>
          <a:bodyPr/>
          <a:lstStyle/>
          <a:p>
            <a:r>
              <a:rPr lang="en-US" dirty="0"/>
              <a:t>Real-time sensing of surface features during descent with a LIDAR (or camera-based approaches) generates high-resolution Digital Elevation Map of the surface</a:t>
            </a:r>
          </a:p>
          <a:p>
            <a:r>
              <a:rPr lang="en-US" dirty="0"/>
              <a:t>DEM coordinates are tied to Lander’s Navigation state at the time the DEM was built</a:t>
            </a:r>
          </a:p>
          <a:p>
            <a:r>
              <a:rPr lang="en-US" dirty="0"/>
              <a:t>HD Algorithm analyzes DEM and detects safe landing sites in local DEM coordinates</a:t>
            </a:r>
          </a:p>
          <a:p>
            <a:r>
              <a:rPr lang="en-US" dirty="0"/>
              <a:t>The local DEM or the coordinates of the candidate safe sites are provided to the Lander’s guidance system for planning divert maneuvers </a:t>
            </a:r>
          </a:p>
        </p:txBody>
      </p:sp>
      <p:sp>
        <p:nvSpPr>
          <p:cNvPr id="4" name="TextBox 3">
            <a:extLst>
              <a:ext uri="{FF2B5EF4-FFF2-40B4-BE49-F238E27FC236}">
                <a16:creationId xmlns:a16="http://schemas.microsoft.com/office/drawing/2014/main" id="{5DF6DCAC-913B-8042-8412-671C3447FB58}"/>
              </a:ext>
            </a:extLst>
          </p:cNvPr>
          <p:cNvSpPr txBox="1"/>
          <p:nvPr/>
        </p:nvSpPr>
        <p:spPr>
          <a:xfrm>
            <a:off x="870826" y="5656435"/>
            <a:ext cx="10297947" cy="400110"/>
          </a:xfrm>
          <a:prstGeom prst="rect">
            <a:avLst/>
          </a:prstGeom>
          <a:noFill/>
        </p:spPr>
        <p:txBody>
          <a:bodyPr wrap="none" rtlCol="0">
            <a:spAutoFit/>
          </a:bodyPr>
          <a:lstStyle/>
          <a:p>
            <a:r>
              <a:rPr lang="en-US" sz="2000" dirty="0">
                <a:solidFill>
                  <a:srgbClr val="1222FF"/>
                </a:solidFill>
              </a:rPr>
              <a:t>TRN can be performed with respect to an a-priori DEM but also with respect to the HD Lidar DEM</a:t>
            </a:r>
          </a:p>
        </p:txBody>
      </p:sp>
    </p:spTree>
    <p:extLst>
      <p:ext uri="{BB962C8B-B14F-4D97-AF65-F5344CB8AC3E}">
        <p14:creationId xmlns:p14="http://schemas.microsoft.com/office/powerpoint/2010/main" val="185724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3EE7E570-1A72-4743-82AC-C56578AA4591}"/>
              </a:ext>
            </a:extLst>
          </p:cNvPr>
          <p:cNvSpPr/>
          <p:nvPr/>
        </p:nvSpPr>
        <p:spPr>
          <a:xfrm>
            <a:off x="7424530" y="1864150"/>
            <a:ext cx="3929270" cy="31835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AFFBA5-D830-8849-BDD1-8F209202CB45}"/>
              </a:ext>
            </a:extLst>
          </p:cNvPr>
          <p:cNvSpPr>
            <a:spLocks noGrp="1"/>
          </p:cNvSpPr>
          <p:nvPr>
            <p:ph type="title"/>
          </p:nvPr>
        </p:nvSpPr>
        <p:spPr/>
        <p:txBody>
          <a:bodyPr>
            <a:normAutofit/>
          </a:bodyPr>
          <a:lstStyle/>
          <a:p>
            <a:r>
              <a:rPr lang="en-US" dirty="0"/>
              <a:t>Terrain Relative Navigation Flowchart </a:t>
            </a:r>
          </a:p>
        </p:txBody>
      </p:sp>
      <p:sp>
        <p:nvSpPr>
          <p:cNvPr id="5" name="Slide Number Placeholder 4">
            <a:extLst>
              <a:ext uri="{FF2B5EF4-FFF2-40B4-BE49-F238E27FC236}">
                <a16:creationId xmlns:a16="http://schemas.microsoft.com/office/drawing/2014/main" id="{01AFFD21-0C82-CF4F-BC4D-1F65AA1BB125}"/>
              </a:ext>
            </a:extLst>
          </p:cNvPr>
          <p:cNvSpPr>
            <a:spLocks noGrp="1"/>
          </p:cNvSpPr>
          <p:nvPr>
            <p:ph type="sldNum" sz="quarter" idx="12"/>
          </p:nvPr>
        </p:nvSpPr>
        <p:spPr/>
        <p:txBody>
          <a:bodyPr/>
          <a:lstStyle/>
          <a:p>
            <a:fld id="{5E67DF6F-902F-4341-BA51-370E78241AFF}" type="slidenum">
              <a:rPr lang="en-US" smtClean="0"/>
              <a:t>8</a:t>
            </a:fld>
            <a:endParaRPr lang="en-US"/>
          </a:p>
        </p:txBody>
      </p:sp>
      <p:sp>
        <p:nvSpPr>
          <p:cNvPr id="7" name="TextBox 6">
            <a:extLst>
              <a:ext uri="{FF2B5EF4-FFF2-40B4-BE49-F238E27FC236}">
                <a16:creationId xmlns:a16="http://schemas.microsoft.com/office/drawing/2014/main" id="{9B59DEA8-8530-2345-A855-F90ABDB784D3}"/>
              </a:ext>
            </a:extLst>
          </p:cNvPr>
          <p:cNvSpPr txBox="1"/>
          <p:nvPr/>
        </p:nvSpPr>
        <p:spPr>
          <a:xfrm>
            <a:off x="1398104" y="1787045"/>
            <a:ext cx="1543879" cy="646331"/>
          </a:xfrm>
          <a:prstGeom prst="rect">
            <a:avLst/>
          </a:prstGeom>
          <a:solidFill>
            <a:srgbClr val="1222FF"/>
          </a:solidFill>
          <a:ln>
            <a:noFill/>
          </a:ln>
        </p:spPr>
        <p:txBody>
          <a:bodyPr wrap="square" rtlCol="0">
            <a:spAutoFit/>
          </a:bodyPr>
          <a:lstStyle/>
          <a:p>
            <a:r>
              <a:rPr lang="en-US" dirty="0">
                <a:solidFill>
                  <a:schemeClr val="bg1"/>
                </a:solidFill>
              </a:rPr>
              <a:t>2D Camera images</a:t>
            </a:r>
          </a:p>
        </p:txBody>
      </p:sp>
      <p:sp>
        <p:nvSpPr>
          <p:cNvPr id="9" name="Oval 8">
            <a:extLst>
              <a:ext uri="{FF2B5EF4-FFF2-40B4-BE49-F238E27FC236}">
                <a16:creationId xmlns:a16="http://schemas.microsoft.com/office/drawing/2014/main" id="{D25C4FA9-3495-7C4F-AAA0-BC452595844B}"/>
              </a:ext>
            </a:extLst>
          </p:cNvPr>
          <p:cNvSpPr/>
          <p:nvPr/>
        </p:nvSpPr>
        <p:spPr>
          <a:xfrm>
            <a:off x="145774" y="2924175"/>
            <a:ext cx="1364974" cy="1325563"/>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Surface</a:t>
            </a:r>
          </a:p>
        </p:txBody>
      </p:sp>
      <p:sp>
        <p:nvSpPr>
          <p:cNvPr id="10" name="TextBox 9">
            <a:extLst>
              <a:ext uri="{FF2B5EF4-FFF2-40B4-BE49-F238E27FC236}">
                <a16:creationId xmlns:a16="http://schemas.microsoft.com/office/drawing/2014/main" id="{C9B2AF29-5832-0347-BAD2-E0660934319B}"/>
              </a:ext>
            </a:extLst>
          </p:cNvPr>
          <p:cNvSpPr txBox="1"/>
          <p:nvPr/>
        </p:nvSpPr>
        <p:spPr>
          <a:xfrm>
            <a:off x="3393474" y="1459160"/>
            <a:ext cx="2993869" cy="646331"/>
          </a:xfrm>
          <a:prstGeom prst="rect">
            <a:avLst/>
          </a:prstGeom>
          <a:solidFill>
            <a:srgbClr val="1222FF"/>
          </a:solidFill>
          <a:ln>
            <a:noFill/>
          </a:ln>
        </p:spPr>
        <p:txBody>
          <a:bodyPr wrap="square" rtlCol="0">
            <a:spAutoFit/>
          </a:bodyPr>
          <a:lstStyle/>
          <a:p>
            <a:r>
              <a:rPr lang="en-US" dirty="0">
                <a:solidFill>
                  <a:schemeClr val="bg1"/>
                </a:solidFill>
              </a:rPr>
              <a:t>Process Images (warping, alignment, feature ID, </a:t>
            </a:r>
            <a:r>
              <a:rPr lang="en-US" dirty="0" err="1">
                <a:solidFill>
                  <a:schemeClr val="bg1"/>
                </a:solidFill>
              </a:rPr>
              <a:t>etc</a:t>
            </a:r>
            <a:r>
              <a:rPr lang="en-US" dirty="0">
                <a:solidFill>
                  <a:schemeClr val="bg1"/>
                </a:solidFill>
              </a:rPr>
              <a:t>)</a:t>
            </a:r>
          </a:p>
        </p:txBody>
      </p:sp>
      <p:sp>
        <p:nvSpPr>
          <p:cNvPr id="11" name="TextBox 10">
            <a:extLst>
              <a:ext uri="{FF2B5EF4-FFF2-40B4-BE49-F238E27FC236}">
                <a16:creationId xmlns:a16="http://schemas.microsoft.com/office/drawing/2014/main" id="{05A2DCEC-C741-004D-A0B2-99F17092753F}"/>
              </a:ext>
            </a:extLst>
          </p:cNvPr>
          <p:cNvSpPr txBox="1"/>
          <p:nvPr/>
        </p:nvSpPr>
        <p:spPr>
          <a:xfrm>
            <a:off x="1285445" y="4808670"/>
            <a:ext cx="1729435" cy="369332"/>
          </a:xfrm>
          <a:prstGeom prst="rect">
            <a:avLst/>
          </a:prstGeom>
          <a:solidFill>
            <a:srgbClr val="1222FF"/>
          </a:solidFill>
          <a:ln>
            <a:noFill/>
          </a:ln>
        </p:spPr>
        <p:txBody>
          <a:bodyPr wrap="square" rtlCol="0">
            <a:spAutoFit/>
          </a:bodyPr>
          <a:lstStyle/>
          <a:p>
            <a:r>
              <a:rPr lang="en-US" dirty="0">
                <a:solidFill>
                  <a:schemeClr val="bg1"/>
                </a:solidFill>
              </a:rPr>
              <a:t>LIDAR  Altimetry</a:t>
            </a:r>
          </a:p>
        </p:txBody>
      </p:sp>
      <p:sp>
        <p:nvSpPr>
          <p:cNvPr id="12" name="TextBox 11">
            <a:extLst>
              <a:ext uri="{FF2B5EF4-FFF2-40B4-BE49-F238E27FC236}">
                <a16:creationId xmlns:a16="http://schemas.microsoft.com/office/drawing/2014/main" id="{FA38A4AC-8FE5-CD4B-BAD7-E663A7FCBE8F}"/>
              </a:ext>
            </a:extLst>
          </p:cNvPr>
          <p:cNvSpPr txBox="1"/>
          <p:nvPr/>
        </p:nvSpPr>
        <p:spPr>
          <a:xfrm>
            <a:off x="1467676" y="6047303"/>
            <a:ext cx="2449998" cy="369332"/>
          </a:xfrm>
          <a:prstGeom prst="rect">
            <a:avLst/>
          </a:prstGeom>
          <a:solidFill>
            <a:srgbClr val="FF1900"/>
          </a:solidFill>
          <a:ln>
            <a:noFill/>
          </a:ln>
        </p:spPr>
        <p:txBody>
          <a:bodyPr wrap="square" rtlCol="0">
            <a:spAutoFit/>
          </a:bodyPr>
          <a:lstStyle/>
          <a:p>
            <a:r>
              <a:rPr lang="en-US" dirty="0">
                <a:solidFill>
                  <a:schemeClr val="bg1"/>
                </a:solidFill>
              </a:rPr>
              <a:t>Hazard Detection LIDAR</a:t>
            </a:r>
          </a:p>
        </p:txBody>
      </p:sp>
      <p:cxnSp>
        <p:nvCxnSpPr>
          <p:cNvPr id="14" name="Elbow Connector 13">
            <a:extLst>
              <a:ext uri="{FF2B5EF4-FFF2-40B4-BE49-F238E27FC236}">
                <a16:creationId xmlns:a16="http://schemas.microsoft.com/office/drawing/2014/main" id="{828F9706-8462-FD4A-9293-AEEE2244AEC0}"/>
              </a:ext>
            </a:extLst>
          </p:cNvPr>
          <p:cNvCxnSpPr>
            <a:stCxn id="9" idx="0"/>
            <a:endCxn id="7" idx="1"/>
          </p:cNvCxnSpPr>
          <p:nvPr/>
        </p:nvCxnSpPr>
        <p:spPr>
          <a:xfrm rot="5400000" flipH="1" flipV="1">
            <a:off x="706200" y="2232272"/>
            <a:ext cx="813964" cy="569843"/>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Elbow Connector 15">
            <a:extLst>
              <a:ext uri="{FF2B5EF4-FFF2-40B4-BE49-F238E27FC236}">
                <a16:creationId xmlns:a16="http://schemas.microsoft.com/office/drawing/2014/main" id="{74CF70A5-9AA6-B049-8232-277F40C7B298}"/>
              </a:ext>
            </a:extLst>
          </p:cNvPr>
          <p:cNvCxnSpPr>
            <a:cxnSpLocks/>
            <a:stCxn id="9" idx="4"/>
            <a:endCxn id="11" idx="1"/>
          </p:cNvCxnSpPr>
          <p:nvPr/>
        </p:nvCxnSpPr>
        <p:spPr>
          <a:xfrm rot="16200000" flipH="1">
            <a:off x="685054" y="4392945"/>
            <a:ext cx="743598" cy="457184"/>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7E08A56A-2943-C746-93F5-9A68EC93DE3F}"/>
              </a:ext>
            </a:extLst>
          </p:cNvPr>
          <p:cNvCxnSpPr>
            <a:cxnSpLocks/>
            <a:stCxn id="9" idx="4"/>
            <a:endCxn id="12" idx="1"/>
          </p:cNvCxnSpPr>
          <p:nvPr/>
        </p:nvCxnSpPr>
        <p:spPr>
          <a:xfrm rot="16200000" flipH="1">
            <a:off x="156853" y="4921145"/>
            <a:ext cx="1982231" cy="639415"/>
          </a:xfrm>
          <a:prstGeom prst="bentConnector2">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2E60F75-3413-7A45-A630-7A05D84F9C6E}"/>
              </a:ext>
            </a:extLst>
          </p:cNvPr>
          <p:cNvCxnSpPr>
            <a:cxnSpLocks/>
            <a:stCxn id="7" idx="3"/>
          </p:cNvCxnSpPr>
          <p:nvPr/>
        </p:nvCxnSpPr>
        <p:spPr>
          <a:xfrm>
            <a:off x="2941983" y="2110211"/>
            <a:ext cx="328819"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62A95FCA-8ABC-684D-A31F-819852BAE88E}"/>
              </a:ext>
            </a:extLst>
          </p:cNvPr>
          <p:cNvSpPr txBox="1"/>
          <p:nvPr/>
        </p:nvSpPr>
        <p:spPr>
          <a:xfrm>
            <a:off x="7586032" y="2030819"/>
            <a:ext cx="3581549" cy="2862322"/>
          </a:xfrm>
          <a:prstGeom prst="rect">
            <a:avLst/>
          </a:prstGeom>
          <a:noFill/>
        </p:spPr>
        <p:txBody>
          <a:bodyPr wrap="square" rtlCol="0">
            <a:spAutoFit/>
          </a:bodyPr>
          <a:lstStyle/>
          <a:p>
            <a:r>
              <a:rPr lang="en-US" dirty="0"/>
              <a:t>Spacecraft Navigation Filter ingests available TRN Measurements (either global or surface-relative):</a:t>
            </a:r>
          </a:p>
          <a:p>
            <a:endParaRPr lang="en-US" dirty="0"/>
          </a:p>
          <a:p>
            <a:pPr marL="285750" indent="-285750">
              <a:buFontTx/>
              <a:buChar char="-"/>
            </a:pPr>
            <a:r>
              <a:rPr lang="en-US" dirty="0"/>
              <a:t>Position </a:t>
            </a:r>
          </a:p>
          <a:p>
            <a:pPr marL="285750" indent="-285750">
              <a:buFontTx/>
              <a:buChar char="-"/>
            </a:pPr>
            <a:r>
              <a:rPr lang="en-US" dirty="0"/>
              <a:t>Velocity</a:t>
            </a:r>
          </a:p>
          <a:p>
            <a:pPr marL="285750" indent="-285750">
              <a:buFontTx/>
              <a:buChar char="-"/>
            </a:pPr>
            <a:r>
              <a:rPr lang="en-US" dirty="0"/>
              <a:t>Attitude</a:t>
            </a:r>
          </a:p>
          <a:p>
            <a:pPr marL="285750" indent="-285750">
              <a:buFontTx/>
              <a:buChar char="-"/>
            </a:pPr>
            <a:r>
              <a:rPr lang="en-US" dirty="0"/>
              <a:t>Bearing</a:t>
            </a:r>
          </a:p>
          <a:p>
            <a:pPr marL="285750" indent="-285750">
              <a:buFontTx/>
              <a:buChar char="-"/>
            </a:pPr>
            <a:r>
              <a:rPr lang="en-US" dirty="0"/>
              <a:t>Direction of motion</a:t>
            </a:r>
          </a:p>
          <a:p>
            <a:pPr marL="285750" indent="-285750">
              <a:buFontTx/>
              <a:buChar char="-"/>
            </a:pPr>
            <a:r>
              <a:rPr lang="en-US" dirty="0"/>
              <a:t>Distance to surface landmarks</a:t>
            </a:r>
          </a:p>
        </p:txBody>
      </p:sp>
      <p:sp>
        <p:nvSpPr>
          <p:cNvPr id="34" name="Rectangle 33">
            <a:extLst>
              <a:ext uri="{FF2B5EF4-FFF2-40B4-BE49-F238E27FC236}">
                <a16:creationId xmlns:a16="http://schemas.microsoft.com/office/drawing/2014/main" id="{A3540602-F52A-444B-8539-97CF38F3215D}"/>
              </a:ext>
            </a:extLst>
          </p:cNvPr>
          <p:cNvSpPr/>
          <p:nvPr/>
        </p:nvSpPr>
        <p:spPr>
          <a:xfrm>
            <a:off x="3270803" y="1388238"/>
            <a:ext cx="3211557" cy="2408193"/>
          </a:xfrm>
          <a:prstGeom prst="rect">
            <a:avLst/>
          </a:prstGeom>
          <a:noFill/>
          <a:ln>
            <a:solidFill>
              <a:srgbClr val="1222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C6345AC5-CAB7-5E4D-AEA3-8DD05B0F6E82}"/>
              </a:ext>
            </a:extLst>
          </p:cNvPr>
          <p:cNvSpPr txBox="1"/>
          <p:nvPr/>
        </p:nvSpPr>
        <p:spPr>
          <a:xfrm>
            <a:off x="3412046" y="3338539"/>
            <a:ext cx="3070314" cy="338554"/>
          </a:xfrm>
          <a:prstGeom prst="rect">
            <a:avLst/>
          </a:prstGeom>
          <a:noFill/>
        </p:spPr>
        <p:txBody>
          <a:bodyPr wrap="square" rtlCol="0">
            <a:spAutoFit/>
          </a:bodyPr>
          <a:lstStyle/>
          <a:p>
            <a:r>
              <a:rPr lang="en-US" sz="1600" dirty="0">
                <a:solidFill>
                  <a:schemeClr val="accent1">
                    <a:lumMod val="75000"/>
                  </a:schemeClr>
                </a:solidFill>
              </a:rPr>
              <a:t>Compare images to onboard map</a:t>
            </a:r>
          </a:p>
        </p:txBody>
      </p:sp>
      <p:sp>
        <p:nvSpPr>
          <p:cNvPr id="36" name="TextBox 35">
            <a:extLst>
              <a:ext uri="{FF2B5EF4-FFF2-40B4-BE49-F238E27FC236}">
                <a16:creationId xmlns:a16="http://schemas.microsoft.com/office/drawing/2014/main" id="{D39C229F-1463-5D43-8DB5-0E1B6F390113}"/>
              </a:ext>
            </a:extLst>
          </p:cNvPr>
          <p:cNvSpPr txBox="1"/>
          <p:nvPr/>
        </p:nvSpPr>
        <p:spPr>
          <a:xfrm>
            <a:off x="3451369" y="4027604"/>
            <a:ext cx="2935974" cy="369332"/>
          </a:xfrm>
          <a:prstGeom prst="rect">
            <a:avLst/>
          </a:prstGeom>
          <a:solidFill>
            <a:srgbClr val="1222FF"/>
          </a:solidFill>
          <a:ln>
            <a:noFill/>
          </a:ln>
        </p:spPr>
        <p:txBody>
          <a:bodyPr wrap="square" rtlCol="0">
            <a:spAutoFit/>
          </a:bodyPr>
          <a:lstStyle/>
          <a:p>
            <a:pPr algn="ctr"/>
            <a:r>
              <a:rPr lang="en-US" dirty="0">
                <a:solidFill>
                  <a:schemeClr val="bg1"/>
                </a:solidFill>
              </a:rPr>
              <a:t>Process range measurements</a:t>
            </a:r>
          </a:p>
        </p:txBody>
      </p:sp>
      <p:sp>
        <p:nvSpPr>
          <p:cNvPr id="37" name="Rectangle 36">
            <a:extLst>
              <a:ext uri="{FF2B5EF4-FFF2-40B4-BE49-F238E27FC236}">
                <a16:creationId xmlns:a16="http://schemas.microsoft.com/office/drawing/2014/main" id="{9A69DAE1-B82B-CB4C-B0F0-7F06070CDB1D}"/>
              </a:ext>
            </a:extLst>
          </p:cNvPr>
          <p:cNvSpPr/>
          <p:nvPr/>
        </p:nvSpPr>
        <p:spPr>
          <a:xfrm>
            <a:off x="3302021" y="3899368"/>
            <a:ext cx="3180331" cy="1982383"/>
          </a:xfrm>
          <a:prstGeom prst="rect">
            <a:avLst/>
          </a:prstGeom>
          <a:noFill/>
          <a:ln>
            <a:solidFill>
              <a:srgbClr val="1222FF"/>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6075C8CC-72B7-1741-AD57-446B1C25FED1}"/>
              </a:ext>
            </a:extLst>
          </p:cNvPr>
          <p:cNvSpPr txBox="1"/>
          <p:nvPr/>
        </p:nvSpPr>
        <p:spPr>
          <a:xfrm>
            <a:off x="3485394" y="5336596"/>
            <a:ext cx="2867923" cy="523220"/>
          </a:xfrm>
          <a:prstGeom prst="rect">
            <a:avLst/>
          </a:prstGeom>
          <a:noFill/>
        </p:spPr>
        <p:txBody>
          <a:bodyPr wrap="square" rtlCol="0">
            <a:spAutoFit/>
          </a:bodyPr>
          <a:lstStyle/>
          <a:p>
            <a:pPr algn="ctr"/>
            <a:r>
              <a:rPr lang="en-US" sz="1400" dirty="0">
                <a:solidFill>
                  <a:srgbClr val="1222FF"/>
                </a:solidFill>
              </a:rPr>
              <a:t>Compare Lidar ranges to known onboard topography data</a:t>
            </a:r>
          </a:p>
        </p:txBody>
      </p:sp>
      <p:cxnSp>
        <p:nvCxnSpPr>
          <p:cNvPr id="42" name="Straight Arrow Connector 41">
            <a:extLst>
              <a:ext uri="{FF2B5EF4-FFF2-40B4-BE49-F238E27FC236}">
                <a16:creationId xmlns:a16="http://schemas.microsoft.com/office/drawing/2014/main" id="{5731374B-1226-3045-B19C-F4BDD315D524}"/>
              </a:ext>
            </a:extLst>
          </p:cNvPr>
          <p:cNvCxnSpPr>
            <a:cxnSpLocks/>
            <a:stCxn id="11" idx="3"/>
          </p:cNvCxnSpPr>
          <p:nvPr/>
        </p:nvCxnSpPr>
        <p:spPr>
          <a:xfrm>
            <a:off x="3014880" y="4993336"/>
            <a:ext cx="28714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68ABF208-5CCA-C049-9C13-331BF1A1C82F}"/>
              </a:ext>
            </a:extLst>
          </p:cNvPr>
          <p:cNvSpPr txBox="1"/>
          <p:nvPr/>
        </p:nvSpPr>
        <p:spPr>
          <a:xfrm>
            <a:off x="4480308" y="6047303"/>
            <a:ext cx="2660182" cy="369332"/>
          </a:xfrm>
          <a:prstGeom prst="rect">
            <a:avLst/>
          </a:prstGeom>
          <a:solidFill>
            <a:srgbClr val="FF1900"/>
          </a:solidFill>
          <a:ln>
            <a:noFill/>
          </a:ln>
        </p:spPr>
        <p:txBody>
          <a:bodyPr wrap="square" rtlCol="0">
            <a:spAutoFit/>
          </a:bodyPr>
          <a:lstStyle/>
          <a:p>
            <a:r>
              <a:rPr lang="en-US" dirty="0">
                <a:solidFill>
                  <a:schemeClr val="bg1"/>
                </a:solidFill>
              </a:rPr>
              <a:t>3D Map of surface hazards</a:t>
            </a:r>
          </a:p>
        </p:txBody>
      </p:sp>
      <p:sp>
        <p:nvSpPr>
          <p:cNvPr id="45" name="TextBox 44">
            <a:extLst>
              <a:ext uri="{FF2B5EF4-FFF2-40B4-BE49-F238E27FC236}">
                <a16:creationId xmlns:a16="http://schemas.microsoft.com/office/drawing/2014/main" id="{ACA68579-4665-8F44-B04A-4F9EC0B33FA7}"/>
              </a:ext>
            </a:extLst>
          </p:cNvPr>
          <p:cNvSpPr txBox="1"/>
          <p:nvPr/>
        </p:nvSpPr>
        <p:spPr>
          <a:xfrm>
            <a:off x="7711693" y="6049173"/>
            <a:ext cx="3242400" cy="369332"/>
          </a:xfrm>
          <a:prstGeom prst="rect">
            <a:avLst/>
          </a:prstGeom>
          <a:solidFill>
            <a:srgbClr val="FF1900"/>
          </a:solidFill>
          <a:ln>
            <a:noFill/>
          </a:ln>
        </p:spPr>
        <p:txBody>
          <a:bodyPr wrap="square" rtlCol="0">
            <a:spAutoFit/>
          </a:bodyPr>
          <a:lstStyle/>
          <a:p>
            <a:r>
              <a:rPr lang="en-US" dirty="0">
                <a:solidFill>
                  <a:schemeClr val="bg1"/>
                </a:solidFill>
              </a:rPr>
              <a:t>Provide DEM or hazard locations</a:t>
            </a:r>
          </a:p>
        </p:txBody>
      </p:sp>
      <p:cxnSp>
        <p:nvCxnSpPr>
          <p:cNvPr id="48" name="Straight Arrow Connector 47">
            <a:extLst>
              <a:ext uri="{FF2B5EF4-FFF2-40B4-BE49-F238E27FC236}">
                <a16:creationId xmlns:a16="http://schemas.microsoft.com/office/drawing/2014/main" id="{23DBA1C2-E6DA-6342-99E6-F164BE0CF00B}"/>
              </a:ext>
            </a:extLst>
          </p:cNvPr>
          <p:cNvCxnSpPr>
            <a:cxnSpLocks/>
            <a:stCxn id="34" idx="3"/>
          </p:cNvCxnSpPr>
          <p:nvPr/>
        </p:nvCxnSpPr>
        <p:spPr>
          <a:xfrm>
            <a:off x="6482360" y="2592335"/>
            <a:ext cx="942170" cy="0"/>
          </a:xfrm>
          <a:prstGeom prst="straightConnector1">
            <a:avLst/>
          </a:prstGeom>
          <a:ln w="57150">
            <a:solidFill>
              <a:srgbClr val="1222FF"/>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911BCFFB-5CAC-B443-8642-6CB2A693DF2B}"/>
              </a:ext>
            </a:extLst>
          </p:cNvPr>
          <p:cNvCxnSpPr>
            <a:cxnSpLocks/>
          </p:cNvCxnSpPr>
          <p:nvPr/>
        </p:nvCxnSpPr>
        <p:spPr>
          <a:xfrm>
            <a:off x="6482352" y="4547637"/>
            <a:ext cx="942179" cy="0"/>
          </a:xfrm>
          <a:prstGeom prst="straightConnector1">
            <a:avLst/>
          </a:prstGeom>
          <a:ln w="57150">
            <a:solidFill>
              <a:srgbClr val="1222FF"/>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B9E86C95-BAEC-B843-B55B-8492D6AD8F68}"/>
              </a:ext>
            </a:extLst>
          </p:cNvPr>
          <p:cNvCxnSpPr>
            <a:cxnSpLocks/>
            <a:stCxn id="12" idx="3"/>
            <a:endCxn id="44" idx="1"/>
          </p:cNvCxnSpPr>
          <p:nvPr/>
        </p:nvCxnSpPr>
        <p:spPr>
          <a:xfrm>
            <a:off x="3917674" y="6231969"/>
            <a:ext cx="56263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31A8F16E-4637-C94E-A1CE-14C548353D5D}"/>
              </a:ext>
            </a:extLst>
          </p:cNvPr>
          <p:cNvCxnSpPr>
            <a:cxnSpLocks/>
            <a:stCxn id="44" idx="3"/>
            <a:endCxn id="45" idx="1"/>
          </p:cNvCxnSpPr>
          <p:nvPr/>
        </p:nvCxnSpPr>
        <p:spPr>
          <a:xfrm>
            <a:off x="7140490" y="6231969"/>
            <a:ext cx="571203" cy="187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330F76CF-67BA-AF48-B834-10A30C86B85B}"/>
              </a:ext>
            </a:extLst>
          </p:cNvPr>
          <p:cNvCxnSpPr>
            <a:cxnSpLocks/>
            <a:stCxn id="45" idx="0"/>
          </p:cNvCxnSpPr>
          <p:nvPr/>
        </p:nvCxnSpPr>
        <p:spPr>
          <a:xfrm flipV="1">
            <a:off x="9332893" y="5059377"/>
            <a:ext cx="0" cy="989796"/>
          </a:xfrm>
          <a:prstGeom prst="straightConnector1">
            <a:avLst/>
          </a:prstGeom>
          <a:ln w="57150">
            <a:solidFill>
              <a:srgbClr val="FF1900"/>
            </a:solidFill>
            <a:tailEnd type="triangle"/>
          </a:ln>
        </p:spPr>
        <p:style>
          <a:lnRef idx="1">
            <a:schemeClr val="accent1"/>
          </a:lnRef>
          <a:fillRef idx="0">
            <a:schemeClr val="accent1"/>
          </a:fillRef>
          <a:effectRef idx="0">
            <a:schemeClr val="accent1"/>
          </a:effectRef>
          <a:fontRef idx="minor">
            <a:schemeClr val="tx1"/>
          </a:fontRef>
        </p:style>
      </p:cxnSp>
      <p:pic>
        <p:nvPicPr>
          <p:cNvPr id="8" name="Picture 7" descr="Chart, surface chart&#10;&#10;Description automatically generated">
            <a:extLst>
              <a:ext uri="{FF2B5EF4-FFF2-40B4-BE49-F238E27FC236}">
                <a16:creationId xmlns:a16="http://schemas.microsoft.com/office/drawing/2014/main" id="{A1292588-98EB-1648-8C6A-C8EF38B38BAA}"/>
              </a:ext>
            </a:extLst>
          </p:cNvPr>
          <p:cNvPicPr>
            <a:picLocks noChangeAspect="1"/>
          </p:cNvPicPr>
          <p:nvPr/>
        </p:nvPicPr>
        <p:blipFill rotWithShape="1">
          <a:blip r:embed="rId3"/>
          <a:srcRect t="14384" b="10151"/>
          <a:stretch/>
        </p:blipFill>
        <p:spPr>
          <a:xfrm>
            <a:off x="4054547" y="4420411"/>
            <a:ext cx="1644068" cy="930250"/>
          </a:xfrm>
          <a:prstGeom prst="rect">
            <a:avLst/>
          </a:prstGeom>
        </p:spPr>
      </p:pic>
      <p:pic>
        <p:nvPicPr>
          <p:cNvPr id="1026" name="Picture 2" descr="Moon White Background Images, Stock Photos &amp; Vectors | Shutterstock">
            <a:extLst>
              <a:ext uri="{FF2B5EF4-FFF2-40B4-BE49-F238E27FC236}">
                <a16:creationId xmlns:a16="http://schemas.microsoft.com/office/drawing/2014/main" id="{EBF3E0AF-3E00-4748-9844-94F8556F16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368" t="8425" r="19854" b="15625"/>
          <a:stretch/>
        </p:blipFill>
        <p:spPr bwMode="auto">
          <a:xfrm>
            <a:off x="112967" y="2833748"/>
            <a:ext cx="1493140" cy="148122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15041824-7FEF-FE49-86A8-4A4045B80E2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57244" t="10991" r="6794" b="14554"/>
          <a:stretch/>
        </p:blipFill>
        <p:spPr>
          <a:xfrm>
            <a:off x="4394983" y="2304242"/>
            <a:ext cx="980692" cy="970179"/>
          </a:xfrm>
          <a:prstGeom prst="rect">
            <a:avLst/>
          </a:prstGeom>
        </p:spPr>
      </p:pic>
    </p:spTree>
    <p:extLst>
      <p:ext uri="{BB962C8B-B14F-4D97-AF65-F5344CB8AC3E}">
        <p14:creationId xmlns:p14="http://schemas.microsoft.com/office/powerpoint/2010/main" val="40807968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DD7D5-A5C3-DB45-90F0-BA0BDA7DF6E6}"/>
              </a:ext>
            </a:extLst>
          </p:cNvPr>
          <p:cNvSpPr>
            <a:spLocks noGrp="1"/>
          </p:cNvSpPr>
          <p:nvPr>
            <p:ph type="title"/>
          </p:nvPr>
        </p:nvSpPr>
        <p:spPr/>
        <p:txBody>
          <a:bodyPr/>
          <a:lstStyle/>
          <a:p>
            <a:r>
              <a:rPr lang="en-US" dirty="0"/>
              <a:t>Maps for TRN</a:t>
            </a:r>
          </a:p>
        </p:txBody>
      </p:sp>
      <p:sp>
        <p:nvSpPr>
          <p:cNvPr id="3" name="Content Placeholder 2">
            <a:extLst>
              <a:ext uri="{FF2B5EF4-FFF2-40B4-BE49-F238E27FC236}">
                <a16:creationId xmlns:a16="http://schemas.microsoft.com/office/drawing/2014/main" id="{1C4F9269-3A6E-7B4B-BE64-6EE44D097650}"/>
              </a:ext>
            </a:extLst>
          </p:cNvPr>
          <p:cNvSpPr>
            <a:spLocks noGrp="1"/>
          </p:cNvSpPr>
          <p:nvPr>
            <p:ph idx="1"/>
          </p:nvPr>
        </p:nvSpPr>
        <p:spPr>
          <a:xfrm>
            <a:off x="175846" y="1397226"/>
            <a:ext cx="5591908" cy="5019091"/>
          </a:xfrm>
        </p:spPr>
        <p:txBody>
          <a:bodyPr/>
          <a:lstStyle/>
          <a:p>
            <a:r>
              <a:rPr lang="en-US" dirty="0"/>
              <a:t>The Day-of-Flight TRN measurements are the errors between real-time camera images of the surface and the set of onboard </a:t>
            </a:r>
            <a:r>
              <a:rPr lang="en-US" dirty="0">
                <a:solidFill>
                  <a:srgbClr val="1222FF"/>
                </a:solidFill>
              </a:rPr>
              <a:t>maps rendered a-priori</a:t>
            </a:r>
          </a:p>
          <a:p>
            <a:pPr marL="0" indent="0">
              <a:buNone/>
            </a:pPr>
            <a:endParaRPr lang="en-US" dirty="0">
              <a:solidFill>
                <a:schemeClr val="accent1"/>
              </a:solidFill>
            </a:endParaRPr>
          </a:p>
          <a:p>
            <a:r>
              <a:rPr lang="en-US" dirty="0"/>
              <a:t>The TRN system development and testing flow requires the same </a:t>
            </a:r>
            <a:r>
              <a:rPr lang="en-US" dirty="0">
                <a:solidFill>
                  <a:srgbClr val="1222FF"/>
                </a:solidFill>
              </a:rPr>
              <a:t>rendered onboard maps </a:t>
            </a:r>
            <a:r>
              <a:rPr lang="en-US" dirty="0"/>
              <a:t>but also separately </a:t>
            </a:r>
            <a:r>
              <a:rPr lang="en-US" dirty="0">
                <a:solidFill>
                  <a:srgbClr val="00B050"/>
                </a:solidFill>
              </a:rPr>
              <a:t>rendered camera images as seen from a simulated camera model</a:t>
            </a:r>
          </a:p>
        </p:txBody>
      </p:sp>
      <p:pic>
        <p:nvPicPr>
          <p:cNvPr id="7" name="Picture 6">
            <a:extLst>
              <a:ext uri="{FF2B5EF4-FFF2-40B4-BE49-F238E27FC236}">
                <a16:creationId xmlns:a16="http://schemas.microsoft.com/office/drawing/2014/main" id="{5DF574A7-6B07-B64C-98EC-9B0FAC9F4219}"/>
              </a:ext>
            </a:extLst>
          </p:cNvPr>
          <p:cNvPicPr>
            <a:picLocks noChangeAspect="1"/>
          </p:cNvPicPr>
          <p:nvPr/>
        </p:nvPicPr>
        <p:blipFill>
          <a:blip r:embed="rId2"/>
          <a:stretch>
            <a:fillRect/>
          </a:stretch>
        </p:blipFill>
        <p:spPr>
          <a:xfrm>
            <a:off x="5984630" y="1397226"/>
            <a:ext cx="6021928" cy="5169877"/>
          </a:xfrm>
          <a:prstGeom prst="rect">
            <a:avLst/>
          </a:prstGeom>
        </p:spPr>
      </p:pic>
    </p:spTree>
    <p:extLst>
      <p:ext uri="{BB962C8B-B14F-4D97-AF65-F5344CB8AC3E}">
        <p14:creationId xmlns:p14="http://schemas.microsoft.com/office/powerpoint/2010/main" val="3323116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1" name="Picture 130">
            <a:extLst>
              <a:ext uri="{FF2B5EF4-FFF2-40B4-BE49-F238E27FC236}">
                <a16:creationId xmlns:a16="http://schemas.microsoft.com/office/drawing/2014/main" id="{B612172F-5348-0B4B-B52B-A0B8080DCC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91400" y="1371601"/>
            <a:ext cx="2743200" cy="2491697"/>
          </a:xfrm>
          <a:prstGeom prst="rect">
            <a:avLst/>
          </a:prstGeom>
        </p:spPr>
      </p:pic>
      <p:sp>
        <p:nvSpPr>
          <p:cNvPr id="2" name="Title 1"/>
          <p:cNvSpPr>
            <a:spLocks noGrp="1"/>
          </p:cNvSpPr>
          <p:nvPr>
            <p:ph type="title"/>
          </p:nvPr>
        </p:nvSpPr>
        <p:spPr/>
        <p:txBody>
          <a:bodyPr/>
          <a:lstStyle/>
          <a:p>
            <a:r>
              <a:rPr lang="en-US" sz="2400" dirty="0"/>
              <a:t>Mars 2020 Terrain Relative Navigation</a:t>
            </a:r>
          </a:p>
        </p:txBody>
      </p:sp>
      <p:sp>
        <p:nvSpPr>
          <p:cNvPr id="3" name="Content Placeholder 2"/>
          <p:cNvSpPr>
            <a:spLocks noGrp="1"/>
          </p:cNvSpPr>
          <p:nvPr>
            <p:ph idx="1"/>
          </p:nvPr>
        </p:nvSpPr>
        <p:spPr/>
        <p:txBody>
          <a:bodyPr>
            <a:normAutofit/>
          </a:bodyPr>
          <a:lstStyle/>
          <a:p>
            <a:endParaRPr lang="en-US" dirty="0"/>
          </a:p>
          <a:p>
            <a:pPr lvl="1"/>
            <a:endParaRPr lang="en-US" dirty="0"/>
          </a:p>
        </p:txBody>
      </p:sp>
      <p:pic>
        <p:nvPicPr>
          <p:cNvPr id="4" name="Picture 3" descr="DEM">
            <a:extLst>
              <a:ext uri="{FF2B5EF4-FFF2-40B4-BE49-F238E27FC236}">
                <a16:creationId xmlns:a16="http://schemas.microsoft.com/office/drawing/2014/main" id="{17C6256A-C7C3-B149-8CAD-4E65829B5FB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flipH="1">
            <a:off x="1923361" y="4419601"/>
            <a:ext cx="5497154" cy="1343981"/>
          </a:xfrm>
          <a:prstGeom prst="rect">
            <a:avLst/>
          </a:prstGeom>
          <a:noFill/>
          <a:ln w="9525">
            <a:noFill/>
            <a:miter lim="800000"/>
            <a:headEnd/>
            <a:tailEnd/>
          </a:ln>
        </p:spPr>
      </p:pic>
      <p:grpSp>
        <p:nvGrpSpPr>
          <p:cNvPr id="5" name="Group 4">
            <a:extLst>
              <a:ext uri="{FF2B5EF4-FFF2-40B4-BE49-F238E27FC236}">
                <a16:creationId xmlns:a16="http://schemas.microsoft.com/office/drawing/2014/main" id="{4C37987B-7E14-7B4A-927E-35D95A46C8D0}"/>
              </a:ext>
            </a:extLst>
          </p:cNvPr>
          <p:cNvGrpSpPr/>
          <p:nvPr/>
        </p:nvGrpSpPr>
        <p:grpSpPr>
          <a:xfrm>
            <a:off x="1923361" y="4419600"/>
            <a:ext cx="5497154" cy="1348750"/>
            <a:chOff x="870795" y="4061450"/>
            <a:chExt cx="5497154" cy="1348750"/>
          </a:xfrm>
        </p:grpSpPr>
        <p:pic>
          <p:nvPicPr>
            <p:cNvPr id="6" name="Picture 3" descr="DEM">
              <a:extLst>
                <a:ext uri="{FF2B5EF4-FFF2-40B4-BE49-F238E27FC236}">
                  <a16:creationId xmlns:a16="http://schemas.microsoft.com/office/drawing/2014/main" id="{B167B9C1-3C82-674C-AC3A-3DE4983FC267}"/>
                </a:ext>
              </a:extLst>
            </p:cNvPr>
            <p:cNvPicPr>
              <a:picLocks noChangeAspect="1" noChangeArrowheads="1"/>
            </p:cNvPicPr>
            <p:nvPr/>
          </p:nvPicPr>
          <p:blipFill>
            <a:blip r:embed="rId6" cstate="email">
              <a:duotone>
                <a:prstClr val="black"/>
                <a:schemeClr val="accent3">
                  <a:tint val="45000"/>
                  <a:satMod val="400000"/>
                </a:schemeClr>
              </a:duotone>
              <a:extLst>
                <a:ext uri="{BEBA8EAE-BF5A-486C-A8C5-ECC9F3942E4B}">
                  <a14:imgProps xmlns:a14="http://schemas.microsoft.com/office/drawing/2010/main">
                    <a14:imgLayer r:embed="rId7">
                      <a14:imgEffect>
                        <a14:backgroundRemoval t="0" b="100000" l="0" r="99840"/>
                      </a14:imgEffect>
                    </a14:imgLayer>
                  </a14:imgProps>
                </a:ext>
                <a:ext uri="{28A0092B-C50C-407E-A947-70E740481C1C}">
                  <a14:useLocalDpi xmlns:a14="http://schemas.microsoft.com/office/drawing/2010/main"/>
                </a:ext>
              </a:extLst>
            </a:blip>
            <a:srcRect/>
            <a:stretch>
              <a:fillRect/>
            </a:stretch>
          </p:blipFill>
          <p:spPr bwMode="auto">
            <a:xfrm flipH="1">
              <a:off x="870795" y="4066219"/>
              <a:ext cx="5497154" cy="1343981"/>
            </a:xfrm>
            <a:prstGeom prst="rect">
              <a:avLst/>
            </a:prstGeom>
            <a:noFill/>
            <a:ln w="9525">
              <a:noFill/>
              <a:miter lim="800000"/>
              <a:headEnd/>
              <a:tailEnd/>
            </a:ln>
          </p:spPr>
        </p:pic>
        <p:sp>
          <p:nvSpPr>
            <p:cNvPr id="7" name="Freeform 6">
              <a:extLst>
                <a:ext uri="{FF2B5EF4-FFF2-40B4-BE49-F238E27FC236}">
                  <a16:creationId xmlns:a16="http://schemas.microsoft.com/office/drawing/2014/main" id="{6EE2DAB6-3EF3-434B-B071-0F999D0C4A2B}"/>
                </a:ext>
              </a:extLst>
            </p:cNvPr>
            <p:cNvSpPr/>
            <p:nvPr/>
          </p:nvSpPr>
          <p:spPr>
            <a:xfrm>
              <a:off x="4768483" y="4390631"/>
              <a:ext cx="1413163" cy="891729"/>
            </a:xfrm>
            <a:custGeom>
              <a:avLst/>
              <a:gdLst>
                <a:gd name="connsiteX0" fmla="*/ 627233 w 1413163"/>
                <a:gd name="connsiteY0" fmla="*/ 0 h 891729"/>
                <a:gd name="connsiteX1" fmla="*/ 0 w 1413163"/>
                <a:gd name="connsiteY1" fmla="*/ 120913 h 891729"/>
                <a:gd name="connsiteX2" fmla="*/ 226710 w 1413163"/>
                <a:gd name="connsiteY2" fmla="*/ 521435 h 891729"/>
                <a:gd name="connsiteX3" fmla="*/ 1231795 w 1413163"/>
                <a:gd name="connsiteY3" fmla="*/ 891729 h 891729"/>
                <a:gd name="connsiteX4" fmla="*/ 1413163 w 1413163"/>
                <a:gd name="connsiteY4" fmla="*/ 657462 h 891729"/>
                <a:gd name="connsiteX5" fmla="*/ 1065540 w 1413163"/>
                <a:gd name="connsiteY5" fmla="*/ 173812 h 891729"/>
                <a:gd name="connsiteX6" fmla="*/ 627233 w 1413163"/>
                <a:gd name="connsiteY6" fmla="*/ 0 h 891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13163" h="891729">
                  <a:moveTo>
                    <a:pt x="627233" y="0"/>
                  </a:moveTo>
                  <a:lnTo>
                    <a:pt x="0" y="120913"/>
                  </a:lnTo>
                  <a:lnTo>
                    <a:pt x="226710" y="521435"/>
                  </a:lnTo>
                  <a:lnTo>
                    <a:pt x="1231795" y="891729"/>
                  </a:lnTo>
                  <a:lnTo>
                    <a:pt x="1413163" y="657462"/>
                  </a:lnTo>
                  <a:lnTo>
                    <a:pt x="1065540" y="173812"/>
                  </a:lnTo>
                  <a:lnTo>
                    <a:pt x="627233" y="0"/>
                  </a:lnTo>
                  <a:close/>
                </a:path>
              </a:pathLst>
            </a:custGeom>
            <a:solidFill>
              <a:srgbClr val="FF93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sp>
          <p:nvSpPr>
            <p:cNvPr id="8" name="Freeform 7">
              <a:extLst>
                <a:ext uri="{FF2B5EF4-FFF2-40B4-BE49-F238E27FC236}">
                  <a16:creationId xmlns:a16="http://schemas.microsoft.com/office/drawing/2014/main" id="{51437BA4-D677-7942-8C02-D621AA0C6CCA}"/>
                </a:ext>
              </a:extLst>
            </p:cNvPr>
            <p:cNvSpPr/>
            <p:nvPr/>
          </p:nvSpPr>
          <p:spPr>
            <a:xfrm>
              <a:off x="1299411" y="4061450"/>
              <a:ext cx="2444816" cy="837809"/>
            </a:xfrm>
            <a:custGeom>
              <a:avLst/>
              <a:gdLst>
                <a:gd name="connsiteX0" fmla="*/ 2444816 w 2444816"/>
                <a:gd name="connsiteY0" fmla="*/ 549051 h 837809"/>
                <a:gd name="connsiteX1" fmla="*/ 2030930 w 2444816"/>
                <a:gd name="connsiteY1" fmla="*/ 115914 h 837809"/>
                <a:gd name="connsiteX2" fmla="*/ 1655545 w 2444816"/>
                <a:gd name="connsiteY2" fmla="*/ 48537 h 837809"/>
                <a:gd name="connsiteX3" fmla="*/ 1424538 w 2444816"/>
                <a:gd name="connsiteY3" fmla="*/ 67788 h 837809"/>
                <a:gd name="connsiteX4" fmla="*/ 1424538 w 2444816"/>
                <a:gd name="connsiteY4" fmla="*/ 67788 h 837809"/>
                <a:gd name="connsiteX5" fmla="*/ 1337911 w 2444816"/>
                <a:gd name="connsiteY5" fmla="*/ 48537 h 837809"/>
                <a:gd name="connsiteX6" fmla="*/ 1309035 w 2444816"/>
                <a:gd name="connsiteY6" fmla="*/ 29287 h 837809"/>
                <a:gd name="connsiteX7" fmla="*/ 1280160 w 2444816"/>
                <a:gd name="connsiteY7" fmla="*/ 19662 h 837809"/>
                <a:gd name="connsiteX8" fmla="*/ 1222408 w 2444816"/>
                <a:gd name="connsiteY8" fmla="*/ 29287 h 837809"/>
                <a:gd name="connsiteX9" fmla="*/ 1164656 w 2444816"/>
                <a:gd name="connsiteY9" fmla="*/ 67788 h 837809"/>
                <a:gd name="connsiteX10" fmla="*/ 1049153 w 2444816"/>
                <a:gd name="connsiteY10" fmla="*/ 67788 h 837809"/>
                <a:gd name="connsiteX11" fmla="*/ 1020277 w 2444816"/>
                <a:gd name="connsiteY11" fmla="*/ 58163 h 837809"/>
                <a:gd name="connsiteX12" fmla="*/ 1001027 w 2444816"/>
                <a:gd name="connsiteY12" fmla="*/ 29287 h 837809"/>
                <a:gd name="connsiteX13" fmla="*/ 972151 w 2444816"/>
                <a:gd name="connsiteY13" fmla="*/ 19662 h 837809"/>
                <a:gd name="connsiteX14" fmla="*/ 847023 w 2444816"/>
                <a:gd name="connsiteY14" fmla="*/ 29287 h 837809"/>
                <a:gd name="connsiteX15" fmla="*/ 818147 w 2444816"/>
                <a:gd name="connsiteY15" fmla="*/ 38912 h 837809"/>
                <a:gd name="connsiteX16" fmla="*/ 808522 w 2444816"/>
                <a:gd name="connsiteY16" fmla="*/ 67788 h 837809"/>
                <a:gd name="connsiteX17" fmla="*/ 770021 w 2444816"/>
                <a:gd name="connsiteY17" fmla="*/ 58163 h 837809"/>
                <a:gd name="connsiteX18" fmla="*/ 712269 w 2444816"/>
                <a:gd name="connsiteY18" fmla="*/ 29287 h 837809"/>
                <a:gd name="connsiteX19" fmla="*/ 693018 w 2444816"/>
                <a:gd name="connsiteY19" fmla="*/ 411 h 837809"/>
                <a:gd name="connsiteX20" fmla="*/ 596766 w 2444816"/>
                <a:gd name="connsiteY20" fmla="*/ 19662 h 837809"/>
                <a:gd name="connsiteX21" fmla="*/ 567890 w 2444816"/>
                <a:gd name="connsiteY21" fmla="*/ 38912 h 837809"/>
                <a:gd name="connsiteX22" fmla="*/ 500513 w 2444816"/>
                <a:gd name="connsiteY22" fmla="*/ 58163 h 837809"/>
                <a:gd name="connsiteX23" fmla="*/ 346509 w 2444816"/>
                <a:gd name="connsiteY23" fmla="*/ 67788 h 837809"/>
                <a:gd name="connsiteX24" fmla="*/ 327258 w 2444816"/>
                <a:gd name="connsiteY24" fmla="*/ 77413 h 837809"/>
                <a:gd name="connsiteX25" fmla="*/ 182880 w 2444816"/>
                <a:gd name="connsiteY25" fmla="*/ 212167 h 837809"/>
                <a:gd name="connsiteX26" fmla="*/ 0 w 2444816"/>
                <a:gd name="connsiteY26" fmla="*/ 635678 h 837809"/>
                <a:gd name="connsiteX27" fmla="*/ 519764 w 2444816"/>
                <a:gd name="connsiteY27" fmla="*/ 837809 h 837809"/>
                <a:gd name="connsiteX28" fmla="*/ 933650 w 2444816"/>
                <a:gd name="connsiteY28" fmla="*/ 722306 h 837809"/>
                <a:gd name="connsiteX29" fmla="*/ 1116530 w 2444816"/>
                <a:gd name="connsiteY29" fmla="*/ 770432 h 837809"/>
                <a:gd name="connsiteX30" fmla="*/ 1212783 w 2444816"/>
                <a:gd name="connsiteY30" fmla="*/ 683805 h 837809"/>
                <a:gd name="connsiteX31" fmla="*/ 1703671 w 2444816"/>
                <a:gd name="connsiteY31" fmla="*/ 510550 h 837809"/>
                <a:gd name="connsiteX32" fmla="*/ 1886551 w 2444816"/>
                <a:gd name="connsiteY32" fmla="*/ 452798 h 837809"/>
                <a:gd name="connsiteX33" fmla="*/ 2377440 w 2444816"/>
                <a:gd name="connsiteY33" fmla="*/ 606803 h 837809"/>
                <a:gd name="connsiteX34" fmla="*/ 2444816 w 2444816"/>
                <a:gd name="connsiteY34" fmla="*/ 549051 h 837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444816" h="837809">
                  <a:moveTo>
                    <a:pt x="2444816" y="549051"/>
                  </a:moveTo>
                  <a:lnTo>
                    <a:pt x="2030930" y="115914"/>
                  </a:lnTo>
                  <a:lnTo>
                    <a:pt x="1655545" y="48537"/>
                  </a:lnTo>
                  <a:lnTo>
                    <a:pt x="1424538" y="67788"/>
                  </a:lnTo>
                  <a:lnTo>
                    <a:pt x="1424538" y="67788"/>
                  </a:lnTo>
                  <a:cubicBezTo>
                    <a:pt x="1395662" y="61371"/>
                    <a:pt x="1365973" y="57891"/>
                    <a:pt x="1337911" y="48537"/>
                  </a:cubicBezTo>
                  <a:cubicBezTo>
                    <a:pt x="1326937" y="44879"/>
                    <a:pt x="1319382" y="34460"/>
                    <a:pt x="1309035" y="29287"/>
                  </a:cubicBezTo>
                  <a:cubicBezTo>
                    <a:pt x="1299960" y="24750"/>
                    <a:pt x="1289785" y="22870"/>
                    <a:pt x="1280160" y="19662"/>
                  </a:cubicBezTo>
                  <a:cubicBezTo>
                    <a:pt x="1260909" y="22870"/>
                    <a:pt x="1240423" y="21781"/>
                    <a:pt x="1222408" y="29287"/>
                  </a:cubicBezTo>
                  <a:cubicBezTo>
                    <a:pt x="1201051" y="38185"/>
                    <a:pt x="1164656" y="67788"/>
                    <a:pt x="1164656" y="67788"/>
                  </a:cubicBezTo>
                  <a:cubicBezTo>
                    <a:pt x="1096961" y="45223"/>
                    <a:pt x="1178101" y="67788"/>
                    <a:pt x="1049153" y="67788"/>
                  </a:cubicBezTo>
                  <a:cubicBezTo>
                    <a:pt x="1039007" y="67788"/>
                    <a:pt x="1029902" y="61371"/>
                    <a:pt x="1020277" y="58163"/>
                  </a:cubicBezTo>
                  <a:cubicBezTo>
                    <a:pt x="1013860" y="48538"/>
                    <a:pt x="1010060" y="36514"/>
                    <a:pt x="1001027" y="29287"/>
                  </a:cubicBezTo>
                  <a:cubicBezTo>
                    <a:pt x="993104" y="22949"/>
                    <a:pt x="982297" y="19662"/>
                    <a:pt x="972151" y="19662"/>
                  </a:cubicBezTo>
                  <a:cubicBezTo>
                    <a:pt x="930318" y="19662"/>
                    <a:pt x="888732" y="26079"/>
                    <a:pt x="847023" y="29287"/>
                  </a:cubicBezTo>
                  <a:cubicBezTo>
                    <a:pt x="837398" y="32495"/>
                    <a:pt x="825321" y="31738"/>
                    <a:pt x="818147" y="38912"/>
                  </a:cubicBezTo>
                  <a:cubicBezTo>
                    <a:pt x="810973" y="46086"/>
                    <a:pt x="817942" y="64020"/>
                    <a:pt x="808522" y="67788"/>
                  </a:cubicBezTo>
                  <a:cubicBezTo>
                    <a:pt x="796240" y="72701"/>
                    <a:pt x="782741" y="61797"/>
                    <a:pt x="770021" y="58163"/>
                  </a:cubicBezTo>
                  <a:cubicBezTo>
                    <a:pt x="735154" y="48201"/>
                    <a:pt x="743905" y="50377"/>
                    <a:pt x="712269" y="29287"/>
                  </a:cubicBezTo>
                  <a:cubicBezTo>
                    <a:pt x="705852" y="19662"/>
                    <a:pt x="704311" y="2921"/>
                    <a:pt x="693018" y="411"/>
                  </a:cubicBezTo>
                  <a:cubicBezTo>
                    <a:pt x="680735" y="-2319"/>
                    <a:pt x="618033" y="9028"/>
                    <a:pt x="596766" y="19662"/>
                  </a:cubicBezTo>
                  <a:cubicBezTo>
                    <a:pt x="586419" y="24835"/>
                    <a:pt x="578237" y="33739"/>
                    <a:pt x="567890" y="38912"/>
                  </a:cubicBezTo>
                  <a:cubicBezTo>
                    <a:pt x="557632" y="44041"/>
                    <a:pt x="508219" y="57392"/>
                    <a:pt x="500513" y="58163"/>
                  </a:cubicBezTo>
                  <a:cubicBezTo>
                    <a:pt x="449333" y="63281"/>
                    <a:pt x="397844" y="64580"/>
                    <a:pt x="346509" y="67788"/>
                  </a:cubicBezTo>
                  <a:cubicBezTo>
                    <a:pt x="301783" y="78969"/>
                    <a:pt x="294779" y="77413"/>
                    <a:pt x="327258" y="77413"/>
                  </a:cubicBezTo>
                  <a:lnTo>
                    <a:pt x="182880" y="212167"/>
                  </a:lnTo>
                  <a:lnTo>
                    <a:pt x="0" y="635678"/>
                  </a:lnTo>
                  <a:lnTo>
                    <a:pt x="519764" y="837809"/>
                  </a:lnTo>
                  <a:lnTo>
                    <a:pt x="933650" y="722306"/>
                  </a:lnTo>
                  <a:lnTo>
                    <a:pt x="1116530" y="770432"/>
                  </a:lnTo>
                  <a:lnTo>
                    <a:pt x="1212783" y="683805"/>
                  </a:lnTo>
                  <a:lnTo>
                    <a:pt x="1703671" y="510550"/>
                  </a:lnTo>
                  <a:lnTo>
                    <a:pt x="1886551" y="452798"/>
                  </a:lnTo>
                  <a:lnTo>
                    <a:pt x="2377440" y="606803"/>
                  </a:lnTo>
                  <a:lnTo>
                    <a:pt x="2444816" y="549051"/>
                  </a:lnTo>
                  <a:close/>
                </a:path>
              </a:pathLst>
            </a:custGeom>
            <a:solidFill>
              <a:srgbClr val="FF00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sp>
          <p:nvSpPr>
            <p:cNvPr id="9" name="Freeform 8">
              <a:extLst>
                <a:ext uri="{FF2B5EF4-FFF2-40B4-BE49-F238E27FC236}">
                  <a16:creationId xmlns:a16="http://schemas.microsoft.com/office/drawing/2014/main" id="{E094B1D9-BCE4-D942-8113-781D3E762155}"/>
                </a:ext>
              </a:extLst>
            </p:cNvPr>
            <p:cNvSpPr/>
            <p:nvPr/>
          </p:nvSpPr>
          <p:spPr>
            <a:xfrm>
              <a:off x="4032985" y="4196615"/>
              <a:ext cx="462013" cy="202130"/>
            </a:xfrm>
            <a:custGeom>
              <a:avLst/>
              <a:gdLst>
                <a:gd name="connsiteX0" fmla="*/ 0 w 462013"/>
                <a:gd name="connsiteY0" fmla="*/ 0 h 202130"/>
                <a:gd name="connsiteX1" fmla="*/ 86628 w 462013"/>
                <a:gd name="connsiteY1" fmla="*/ 202130 h 202130"/>
                <a:gd name="connsiteX2" fmla="*/ 462013 w 462013"/>
                <a:gd name="connsiteY2" fmla="*/ 173254 h 202130"/>
                <a:gd name="connsiteX3" fmla="*/ 404261 w 462013"/>
                <a:gd name="connsiteY3" fmla="*/ 0 h 202130"/>
                <a:gd name="connsiteX4" fmla="*/ 0 w 462013"/>
                <a:gd name="connsiteY4" fmla="*/ 0 h 2021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2013" h="202130">
                  <a:moveTo>
                    <a:pt x="0" y="0"/>
                  </a:moveTo>
                  <a:lnTo>
                    <a:pt x="86628" y="202130"/>
                  </a:lnTo>
                  <a:lnTo>
                    <a:pt x="462013" y="173254"/>
                  </a:lnTo>
                  <a:lnTo>
                    <a:pt x="404261" y="0"/>
                  </a:lnTo>
                  <a:lnTo>
                    <a:pt x="0" y="0"/>
                  </a:lnTo>
                  <a:close/>
                </a:path>
              </a:pathLst>
            </a:custGeom>
            <a:solidFill>
              <a:srgbClr val="FF93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sp>
          <p:nvSpPr>
            <p:cNvPr id="10" name="Freeform 9">
              <a:extLst>
                <a:ext uri="{FF2B5EF4-FFF2-40B4-BE49-F238E27FC236}">
                  <a16:creationId xmlns:a16="http://schemas.microsoft.com/office/drawing/2014/main" id="{D7824DB6-6A30-104D-B632-68D681A854EF}"/>
                </a:ext>
              </a:extLst>
            </p:cNvPr>
            <p:cNvSpPr/>
            <p:nvPr/>
          </p:nvSpPr>
          <p:spPr>
            <a:xfrm>
              <a:off x="1328286" y="4697128"/>
              <a:ext cx="2175310" cy="702645"/>
            </a:xfrm>
            <a:custGeom>
              <a:avLst/>
              <a:gdLst>
                <a:gd name="connsiteX0" fmla="*/ 0 w 2175310"/>
                <a:gd name="connsiteY0" fmla="*/ 529390 h 702645"/>
                <a:gd name="connsiteX1" fmla="*/ 490889 w 2175310"/>
                <a:gd name="connsiteY1" fmla="*/ 250257 h 702645"/>
                <a:gd name="connsiteX2" fmla="*/ 1135781 w 2175310"/>
                <a:gd name="connsiteY2" fmla="*/ 192506 h 702645"/>
                <a:gd name="connsiteX3" fmla="*/ 1568918 w 2175310"/>
                <a:gd name="connsiteY3" fmla="*/ 0 h 702645"/>
                <a:gd name="connsiteX4" fmla="*/ 2175310 w 2175310"/>
                <a:gd name="connsiteY4" fmla="*/ 182880 h 702645"/>
                <a:gd name="connsiteX5" fmla="*/ 1309036 w 2175310"/>
                <a:gd name="connsiteY5" fmla="*/ 423512 h 702645"/>
                <a:gd name="connsiteX6" fmla="*/ 1212783 w 2175310"/>
                <a:gd name="connsiteY6" fmla="*/ 539015 h 702645"/>
                <a:gd name="connsiteX7" fmla="*/ 1087655 w 2175310"/>
                <a:gd name="connsiteY7" fmla="*/ 577516 h 702645"/>
                <a:gd name="connsiteX8" fmla="*/ 1087655 w 2175310"/>
                <a:gd name="connsiteY8" fmla="*/ 702645 h 702645"/>
                <a:gd name="connsiteX9" fmla="*/ 154005 w 2175310"/>
                <a:gd name="connsiteY9" fmla="*/ 693019 h 702645"/>
                <a:gd name="connsiteX10" fmla="*/ 0 w 2175310"/>
                <a:gd name="connsiteY10" fmla="*/ 529390 h 702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75310" h="702645">
                  <a:moveTo>
                    <a:pt x="0" y="529390"/>
                  </a:moveTo>
                  <a:lnTo>
                    <a:pt x="490889" y="250257"/>
                  </a:lnTo>
                  <a:lnTo>
                    <a:pt x="1135781" y="192506"/>
                  </a:lnTo>
                  <a:lnTo>
                    <a:pt x="1568918" y="0"/>
                  </a:lnTo>
                  <a:lnTo>
                    <a:pt x="2175310" y="182880"/>
                  </a:lnTo>
                  <a:lnTo>
                    <a:pt x="1309036" y="423512"/>
                  </a:lnTo>
                  <a:lnTo>
                    <a:pt x="1212783" y="539015"/>
                  </a:lnTo>
                  <a:lnTo>
                    <a:pt x="1087655" y="577516"/>
                  </a:lnTo>
                  <a:lnTo>
                    <a:pt x="1087655" y="702645"/>
                  </a:lnTo>
                  <a:lnTo>
                    <a:pt x="154005" y="693019"/>
                  </a:lnTo>
                  <a:lnTo>
                    <a:pt x="0" y="529390"/>
                  </a:lnTo>
                  <a:close/>
                </a:path>
              </a:pathLst>
            </a:custGeom>
            <a:solidFill>
              <a:srgbClr val="FF930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grpSp>
      <p:sp>
        <p:nvSpPr>
          <p:cNvPr id="11" name="Freeform 10">
            <a:extLst>
              <a:ext uri="{FF2B5EF4-FFF2-40B4-BE49-F238E27FC236}">
                <a16:creationId xmlns:a16="http://schemas.microsoft.com/office/drawing/2014/main" id="{7AA76382-AD00-9E4A-93D2-93F4BDD5B197}"/>
              </a:ext>
            </a:extLst>
          </p:cNvPr>
          <p:cNvSpPr/>
          <p:nvPr/>
        </p:nvSpPr>
        <p:spPr>
          <a:xfrm>
            <a:off x="3523561" y="1915076"/>
            <a:ext cx="2415988" cy="3629156"/>
          </a:xfrm>
          <a:custGeom>
            <a:avLst/>
            <a:gdLst>
              <a:gd name="connsiteX0" fmla="*/ 19490 w 2127900"/>
              <a:gd name="connsiteY0" fmla="*/ 0 h 2992582"/>
              <a:gd name="connsiteX1" fmla="*/ 253758 w 2127900"/>
              <a:gd name="connsiteY1" fmla="*/ 1692774 h 2992582"/>
              <a:gd name="connsiteX2" fmla="*/ 1802948 w 2127900"/>
              <a:gd name="connsiteY2" fmla="*/ 2138638 h 2992582"/>
              <a:gd name="connsiteX3" fmla="*/ 2127900 w 2127900"/>
              <a:gd name="connsiteY3" fmla="*/ 2992582 h 2992582"/>
              <a:gd name="connsiteX4" fmla="*/ 2127900 w 2127900"/>
              <a:gd name="connsiteY4" fmla="*/ 2992582 h 2992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7900" h="2992582">
                <a:moveTo>
                  <a:pt x="19490" y="0"/>
                </a:moveTo>
                <a:cubicBezTo>
                  <a:pt x="-11998" y="668167"/>
                  <a:pt x="-43485" y="1336334"/>
                  <a:pt x="253758" y="1692774"/>
                </a:cubicBezTo>
                <a:cubicBezTo>
                  <a:pt x="551001" y="2049214"/>
                  <a:pt x="1490591" y="1922003"/>
                  <a:pt x="1802948" y="2138638"/>
                </a:cubicBezTo>
                <a:cubicBezTo>
                  <a:pt x="2115305" y="2355273"/>
                  <a:pt x="2127900" y="2992582"/>
                  <a:pt x="2127900" y="2992582"/>
                </a:cubicBezTo>
                <a:lnTo>
                  <a:pt x="2127900" y="2992582"/>
                </a:lnTo>
              </a:path>
            </a:pathLst>
          </a:custGeom>
          <a:noFill/>
          <a:ln>
            <a:solidFill>
              <a:schemeClr val="tx1"/>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grpSp>
        <p:nvGrpSpPr>
          <p:cNvPr id="12" name="Group 11">
            <a:extLst>
              <a:ext uri="{FF2B5EF4-FFF2-40B4-BE49-F238E27FC236}">
                <a16:creationId xmlns:a16="http://schemas.microsoft.com/office/drawing/2014/main" id="{E4DB5F81-AFCD-8F4B-8ADB-6168DAC33FA5}"/>
              </a:ext>
            </a:extLst>
          </p:cNvPr>
          <p:cNvGrpSpPr>
            <a:grpSpLocks noChangeAspect="1"/>
          </p:cNvGrpSpPr>
          <p:nvPr/>
        </p:nvGrpSpPr>
        <p:grpSpPr>
          <a:xfrm>
            <a:off x="4115238" y="1350322"/>
            <a:ext cx="2680903" cy="1600200"/>
            <a:chOff x="2347437" y="1067912"/>
            <a:chExt cx="1919796" cy="1145904"/>
          </a:xfrm>
        </p:grpSpPr>
        <p:pic>
          <p:nvPicPr>
            <p:cNvPr id="13" name="Picture 12">
              <a:extLst>
                <a:ext uri="{FF2B5EF4-FFF2-40B4-BE49-F238E27FC236}">
                  <a16:creationId xmlns:a16="http://schemas.microsoft.com/office/drawing/2014/main" id="{01684B2A-FAEF-334A-AC2B-AC59E2FE5B3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2347437" y="1067912"/>
              <a:ext cx="1808023" cy="1145904"/>
            </a:xfrm>
            <a:prstGeom prst="rect">
              <a:avLst/>
            </a:prstGeom>
          </p:spPr>
        </p:pic>
        <p:sp>
          <p:nvSpPr>
            <p:cNvPr id="14" name="TextBox 13">
              <a:extLst>
                <a:ext uri="{FF2B5EF4-FFF2-40B4-BE49-F238E27FC236}">
                  <a16:creationId xmlns:a16="http://schemas.microsoft.com/office/drawing/2014/main" id="{26957E26-9101-3A4D-BC98-1F3477009687}"/>
                </a:ext>
              </a:extLst>
            </p:cNvPr>
            <p:cNvSpPr txBox="1"/>
            <p:nvPr/>
          </p:nvSpPr>
          <p:spPr>
            <a:xfrm>
              <a:off x="2649370" y="1466292"/>
              <a:ext cx="606475" cy="396718"/>
            </a:xfrm>
            <a:prstGeom prst="rect">
              <a:avLst/>
            </a:prstGeom>
            <a:noFill/>
          </p:spPr>
          <p:txBody>
            <a:bodyPr wrap="square" rtlCol="0">
              <a:spAutoFit/>
            </a:bodyPr>
            <a:lstStyle/>
            <a:p>
              <a:pPr defTabSz="457200"/>
              <a:r>
                <a:rPr lang="en-US" sz="1000" b="1" dirty="0">
                  <a:solidFill>
                    <a:prstClr val="white"/>
                  </a:solidFill>
                  <a:latin typeface="Arial"/>
                </a:rPr>
                <a:t>Vision Compute Element</a:t>
              </a:r>
            </a:p>
          </p:txBody>
        </p:sp>
        <p:sp>
          <p:nvSpPr>
            <p:cNvPr id="15" name="TextBox 14">
              <a:extLst>
                <a:ext uri="{FF2B5EF4-FFF2-40B4-BE49-F238E27FC236}">
                  <a16:creationId xmlns:a16="http://schemas.microsoft.com/office/drawing/2014/main" id="{5C8DE342-F65D-364E-A302-8001F6D90AA3}"/>
                </a:ext>
              </a:extLst>
            </p:cNvPr>
            <p:cNvSpPr txBox="1"/>
            <p:nvPr/>
          </p:nvSpPr>
          <p:spPr>
            <a:xfrm>
              <a:off x="3660758" y="1962123"/>
              <a:ext cx="606475" cy="176319"/>
            </a:xfrm>
            <a:prstGeom prst="rect">
              <a:avLst/>
            </a:prstGeom>
            <a:noFill/>
          </p:spPr>
          <p:txBody>
            <a:bodyPr wrap="square" rtlCol="0">
              <a:spAutoFit/>
            </a:bodyPr>
            <a:lstStyle/>
            <a:p>
              <a:pPr defTabSz="457200"/>
              <a:r>
                <a:rPr lang="en-US" sz="1000" b="1" dirty="0">
                  <a:solidFill>
                    <a:prstClr val="white"/>
                  </a:solidFill>
                  <a:latin typeface="Arial"/>
                </a:rPr>
                <a:t>LCAM</a:t>
              </a:r>
            </a:p>
          </p:txBody>
        </p:sp>
      </p:grpSp>
      <p:sp>
        <p:nvSpPr>
          <p:cNvPr id="16" name="TextBox 15">
            <a:extLst>
              <a:ext uri="{FF2B5EF4-FFF2-40B4-BE49-F238E27FC236}">
                <a16:creationId xmlns:a16="http://schemas.microsoft.com/office/drawing/2014/main" id="{BD55FC44-8BC0-0249-9B18-5669721224A3}"/>
              </a:ext>
            </a:extLst>
          </p:cNvPr>
          <p:cNvSpPr txBox="1"/>
          <p:nvPr/>
        </p:nvSpPr>
        <p:spPr>
          <a:xfrm>
            <a:off x="4232612" y="2959395"/>
            <a:ext cx="2315867" cy="461665"/>
          </a:xfrm>
          <a:prstGeom prst="rect">
            <a:avLst/>
          </a:prstGeom>
          <a:noFill/>
        </p:spPr>
        <p:txBody>
          <a:bodyPr wrap="square" rtlCol="0">
            <a:spAutoFit/>
          </a:bodyPr>
          <a:lstStyle/>
          <a:p>
            <a:pPr algn="ctr" defTabSz="457200"/>
            <a:r>
              <a:rPr lang="en-US" sz="1200" dirty="0">
                <a:solidFill>
                  <a:prstClr val="black"/>
                </a:solidFill>
                <a:latin typeface="Arial"/>
              </a:rPr>
              <a:t>The </a:t>
            </a:r>
            <a:r>
              <a:rPr lang="en-US" sz="1200" b="1" dirty="0">
                <a:solidFill>
                  <a:prstClr val="black"/>
                </a:solidFill>
                <a:latin typeface="Arial"/>
              </a:rPr>
              <a:t>Lander Vision System </a:t>
            </a:r>
            <a:r>
              <a:rPr lang="en-US" sz="1200" dirty="0">
                <a:solidFill>
                  <a:prstClr val="black"/>
                </a:solidFill>
                <a:latin typeface="Arial"/>
              </a:rPr>
              <a:t>estimates map relative position</a:t>
            </a:r>
          </a:p>
        </p:txBody>
      </p:sp>
      <p:sp>
        <p:nvSpPr>
          <p:cNvPr id="17" name="TextBox 16">
            <a:extLst>
              <a:ext uri="{FF2B5EF4-FFF2-40B4-BE49-F238E27FC236}">
                <a16:creationId xmlns:a16="http://schemas.microsoft.com/office/drawing/2014/main" id="{F39FECB6-B39D-B748-8444-48AB8B8F1DB0}"/>
              </a:ext>
            </a:extLst>
          </p:cNvPr>
          <p:cNvSpPr txBox="1"/>
          <p:nvPr/>
        </p:nvSpPr>
        <p:spPr>
          <a:xfrm>
            <a:off x="7284258" y="4027117"/>
            <a:ext cx="3089474" cy="646331"/>
          </a:xfrm>
          <a:prstGeom prst="rect">
            <a:avLst/>
          </a:prstGeom>
          <a:noFill/>
        </p:spPr>
        <p:txBody>
          <a:bodyPr wrap="square" rtlCol="0">
            <a:spAutoFit/>
          </a:bodyPr>
          <a:lstStyle/>
          <a:p>
            <a:pPr algn="ctr" defTabSz="457200"/>
            <a:r>
              <a:rPr lang="en-US" sz="1200" b="1" dirty="0">
                <a:solidFill>
                  <a:prstClr val="black"/>
                </a:solidFill>
                <a:latin typeface="Arial"/>
              </a:rPr>
              <a:t>Safe Target Selection</a:t>
            </a:r>
            <a:r>
              <a:rPr lang="en-US" sz="1200" dirty="0">
                <a:solidFill>
                  <a:prstClr val="black"/>
                </a:solidFill>
                <a:latin typeface="Arial"/>
              </a:rPr>
              <a:t> picks a landing site that avoids hazards and existing MSL systems guide the vehicle to a safe landing</a:t>
            </a:r>
          </a:p>
        </p:txBody>
      </p:sp>
      <p:grpSp>
        <p:nvGrpSpPr>
          <p:cNvPr id="21" name="Group 200">
            <a:extLst>
              <a:ext uri="{FF2B5EF4-FFF2-40B4-BE49-F238E27FC236}">
                <a16:creationId xmlns:a16="http://schemas.microsoft.com/office/drawing/2014/main" id="{F62D8968-F6B8-1141-990B-0E03457A347B}"/>
              </a:ext>
            </a:extLst>
          </p:cNvPr>
          <p:cNvGrpSpPr>
            <a:grpSpLocks noChangeAspect="1"/>
          </p:cNvGrpSpPr>
          <p:nvPr/>
        </p:nvGrpSpPr>
        <p:grpSpPr bwMode="auto">
          <a:xfrm rot="21048509">
            <a:off x="5151383" y="4214924"/>
            <a:ext cx="329470" cy="372336"/>
            <a:chOff x="1126" y="1072"/>
            <a:chExt cx="386" cy="425"/>
          </a:xfrm>
        </p:grpSpPr>
        <p:grpSp>
          <p:nvGrpSpPr>
            <p:cNvPr id="22" name="Group 21">
              <a:extLst>
                <a:ext uri="{FF2B5EF4-FFF2-40B4-BE49-F238E27FC236}">
                  <a16:creationId xmlns:a16="http://schemas.microsoft.com/office/drawing/2014/main" id="{091F2E44-D563-924B-B7DE-C37681DD844E}"/>
                </a:ext>
              </a:extLst>
            </p:cNvPr>
            <p:cNvGrpSpPr>
              <a:grpSpLocks noChangeAspect="1"/>
            </p:cNvGrpSpPr>
            <p:nvPr/>
          </p:nvGrpSpPr>
          <p:grpSpPr bwMode="auto">
            <a:xfrm>
              <a:off x="1267" y="1287"/>
              <a:ext cx="134" cy="210"/>
              <a:chOff x="1390" y="1634"/>
              <a:chExt cx="261" cy="431"/>
            </a:xfrm>
          </p:grpSpPr>
          <p:sp>
            <p:nvSpPr>
              <p:cNvPr id="28" name="Arc 202">
                <a:extLst>
                  <a:ext uri="{FF2B5EF4-FFF2-40B4-BE49-F238E27FC236}">
                    <a16:creationId xmlns:a16="http://schemas.microsoft.com/office/drawing/2014/main" id="{0FDABB50-F81B-544A-A281-DD3911A28FAA}"/>
                  </a:ext>
                </a:extLst>
              </p:cNvPr>
              <p:cNvSpPr>
                <a:spLocks noChangeAspect="1"/>
              </p:cNvSpPr>
              <p:nvPr/>
            </p:nvSpPr>
            <p:spPr bwMode="auto">
              <a:xfrm rot="5400000">
                <a:off x="1477" y="1708"/>
                <a:ext cx="83" cy="131"/>
              </a:xfrm>
              <a:custGeom>
                <a:avLst/>
                <a:gdLst>
                  <a:gd name="G0" fmla="+- 0 0 0"/>
                  <a:gd name="G1" fmla="+- 17024 0 0"/>
                  <a:gd name="G2" fmla="+- 21600 0 0"/>
                  <a:gd name="T0" fmla="*/ 13295 w 21600"/>
                  <a:gd name="T1" fmla="*/ 0 h 34144"/>
                  <a:gd name="T2" fmla="*/ 13170 w 21600"/>
                  <a:gd name="T3" fmla="*/ 34144 h 34144"/>
                  <a:gd name="T4" fmla="*/ 0 w 21600"/>
                  <a:gd name="T5" fmla="*/ 17024 h 34144"/>
                </a:gdLst>
                <a:ahLst/>
                <a:cxnLst>
                  <a:cxn ang="0">
                    <a:pos x="T0" y="T1"/>
                  </a:cxn>
                  <a:cxn ang="0">
                    <a:pos x="T2" y="T3"/>
                  </a:cxn>
                  <a:cxn ang="0">
                    <a:pos x="T4" y="T5"/>
                  </a:cxn>
                </a:cxnLst>
                <a:rect l="0" t="0" r="r" b="b"/>
                <a:pathLst>
                  <a:path w="21600" h="34144" fill="none" extrusionOk="0">
                    <a:moveTo>
                      <a:pt x="13294" y="0"/>
                    </a:moveTo>
                    <a:cubicBezTo>
                      <a:pt x="18536" y="4093"/>
                      <a:pt x="21600" y="10373"/>
                      <a:pt x="21600" y="17024"/>
                    </a:cubicBezTo>
                    <a:cubicBezTo>
                      <a:pt x="21600" y="23729"/>
                      <a:pt x="18485" y="30055"/>
                      <a:pt x="13170" y="34144"/>
                    </a:cubicBezTo>
                  </a:path>
                  <a:path w="21600" h="34144" stroke="0" extrusionOk="0">
                    <a:moveTo>
                      <a:pt x="13294" y="0"/>
                    </a:moveTo>
                    <a:cubicBezTo>
                      <a:pt x="18536" y="4093"/>
                      <a:pt x="21600" y="10373"/>
                      <a:pt x="21600" y="17024"/>
                    </a:cubicBezTo>
                    <a:cubicBezTo>
                      <a:pt x="21600" y="23729"/>
                      <a:pt x="18485" y="30055"/>
                      <a:pt x="13170" y="34144"/>
                    </a:cubicBezTo>
                    <a:lnTo>
                      <a:pt x="0" y="17024"/>
                    </a:lnTo>
                    <a:close/>
                  </a:path>
                </a:pathLst>
              </a:custGeom>
              <a:noFill/>
              <a:ln w="9525">
                <a:solidFill>
                  <a:schemeClr val="tx1"/>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29" name="Arc 203">
                <a:extLst>
                  <a:ext uri="{FF2B5EF4-FFF2-40B4-BE49-F238E27FC236}">
                    <a16:creationId xmlns:a16="http://schemas.microsoft.com/office/drawing/2014/main" id="{5D57EC8C-EB71-8640-9F78-F96AFFA9DDB2}"/>
                  </a:ext>
                </a:extLst>
              </p:cNvPr>
              <p:cNvSpPr>
                <a:spLocks noChangeAspect="1"/>
              </p:cNvSpPr>
              <p:nvPr/>
            </p:nvSpPr>
            <p:spPr bwMode="auto">
              <a:xfrm rot="5400000">
                <a:off x="1455" y="1725"/>
                <a:ext cx="138" cy="150"/>
              </a:xfrm>
              <a:custGeom>
                <a:avLst/>
                <a:gdLst>
                  <a:gd name="G0" fmla="+- 0 0 0"/>
                  <a:gd name="G1" fmla="+- 13145 0 0"/>
                  <a:gd name="G2" fmla="+- 21600 0 0"/>
                  <a:gd name="T0" fmla="*/ 17140 w 21600"/>
                  <a:gd name="T1" fmla="*/ 0 h 26290"/>
                  <a:gd name="T2" fmla="*/ 17140 w 21600"/>
                  <a:gd name="T3" fmla="*/ 26290 h 26290"/>
                  <a:gd name="T4" fmla="*/ 0 w 21600"/>
                  <a:gd name="T5" fmla="*/ 13145 h 26290"/>
                </a:gdLst>
                <a:ahLst/>
                <a:cxnLst>
                  <a:cxn ang="0">
                    <a:pos x="T0" y="T1"/>
                  </a:cxn>
                  <a:cxn ang="0">
                    <a:pos x="T2" y="T3"/>
                  </a:cxn>
                  <a:cxn ang="0">
                    <a:pos x="T4" y="T5"/>
                  </a:cxn>
                </a:cxnLst>
                <a:rect l="0" t="0" r="r" b="b"/>
                <a:pathLst>
                  <a:path w="21600" h="26290" fill="none" extrusionOk="0">
                    <a:moveTo>
                      <a:pt x="17139" y="0"/>
                    </a:moveTo>
                    <a:cubicBezTo>
                      <a:pt x="20032" y="3771"/>
                      <a:pt x="21600" y="8391"/>
                      <a:pt x="21600" y="13145"/>
                    </a:cubicBezTo>
                    <a:cubicBezTo>
                      <a:pt x="21600" y="17898"/>
                      <a:pt x="20032" y="22518"/>
                      <a:pt x="17139" y="26289"/>
                    </a:cubicBezTo>
                  </a:path>
                  <a:path w="21600" h="26290" stroke="0" extrusionOk="0">
                    <a:moveTo>
                      <a:pt x="17139" y="0"/>
                    </a:moveTo>
                    <a:cubicBezTo>
                      <a:pt x="20032" y="3771"/>
                      <a:pt x="21600" y="8391"/>
                      <a:pt x="21600" y="13145"/>
                    </a:cubicBezTo>
                    <a:cubicBezTo>
                      <a:pt x="21600" y="17898"/>
                      <a:pt x="20032" y="22518"/>
                      <a:pt x="17139" y="26289"/>
                    </a:cubicBezTo>
                    <a:lnTo>
                      <a:pt x="0" y="13145"/>
                    </a:lnTo>
                    <a:close/>
                  </a:path>
                </a:pathLst>
              </a:custGeom>
              <a:noFill/>
              <a:ln w="9525">
                <a:solidFill>
                  <a:srgbClr val="333333"/>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0" name="Arc 204">
                <a:extLst>
                  <a:ext uri="{FF2B5EF4-FFF2-40B4-BE49-F238E27FC236}">
                    <a16:creationId xmlns:a16="http://schemas.microsoft.com/office/drawing/2014/main" id="{19C9E804-083F-4E41-AA21-69BE664DD015}"/>
                  </a:ext>
                </a:extLst>
              </p:cNvPr>
              <p:cNvSpPr>
                <a:spLocks noChangeAspect="1"/>
              </p:cNvSpPr>
              <p:nvPr/>
            </p:nvSpPr>
            <p:spPr bwMode="auto">
              <a:xfrm rot="5400000">
                <a:off x="1423" y="1739"/>
                <a:ext cx="196" cy="186"/>
              </a:xfrm>
              <a:custGeom>
                <a:avLst/>
                <a:gdLst>
                  <a:gd name="G0" fmla="+- 0 0 0"/>
                  <a:gd name="G1" fmla="+- 10469 0 0"/>
                  <a:gd name="G2" fmla="+- 21600 0 0"/>
                  <a:gd name="T0" fmla="*/ 18893 w 21600"/>
                  <a:gd name="T1" fmla="*/ 0 h 22977"/>
                  <a:gd name="T2" fmla="*/ 17610 w 21600"/>
                  <a:gd name="T3" fmla="*/ 22977 h 22977"/>
                  <a:gd name="T4" fmla="*/ 0 w 21600"/>
                  <a:gd name="T5" fmla="*/ 10469 h 22977"/>
                </a:gdLst>
                <a:ahLst/>
                <a:cxnLst>
                  <a:cxn ang="0">
                    <a:pos x="T0" y="T1"/>
                  </a:cxn>
                  <a:cxn ang="0">
                    <a:pos x="T2" y="T3"/>
                  </a:cxn>
                  <a:cxn ang="0">
                    <a:pos x="T4" y="T5"/>
                  </a:cxn>
                </a:cxnLst>
                <a:rect l="0" t="0" r="r" b="b"/>
                <a:pathLst>
                  <a:path w="21600" h="22977" fill="none" extrusionOk="0">
                    <a:moveTo>
                      <a:pt x="18893" y="-1"/>
                    </a:moveTo>
                    <a:cubicBezTo>
                      <a:pt x="20668" y="3203"/>
                      <a:pt x="21600" y="6806"/>
                      <a:pt x="21600" y="10469"/>
                    </a:cubicBezTo>
                    <a:cubicBezTo>
                      <a:pt x="21600" y="14951"/>
                      <a:pt x="20205" y="19322"/>
                      <a:pt x="17609" y="22976"/>
                    </a:cubicBezTo>
                  </a:path>
                  <a:path w="21600" h="22977" stroke="0" extrusionOk="0">
                    <a:moveTo>
                      <a:pt x="18893" y="-1"/>
                    </a:moveTo>
                    <a:cubicBezTo>
                      <a:pt x="20668" y="3203"/>
                      <a:pt x="21600" y="6806"/>
                      <a:pt x="21600" y="10469"/>
                    </a:cubicBezTo>
                    <a:cubicBezTo>
                      <a:pt x="21600" y="14951"/>
                      <a:pt x="20205" y="19322"/>
                      <a:pt x="17609" y="22976"/>
                    </a:cubicBezTo>
                    <a:lnTo>
                      <a:pt x="0" y="10469"/>
                    </a:lnTo>
                    <a:close/>
                  </a:path>
                </a:pathLst>
              </a:custGeom>
              <a:noFill/>
              <a:ln w="9525">
                <a:solidFill>
                  <a:srgbClr val="808080"/>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1" name="Arc 205">
                <a:extLst>
                  <a:ext uri="{FF2B5EF4-FFF2-40B4-BE49-F238E27FC236}">
                    <a16:creationId xmlns:a16="http://schemas.microsoft.com/office/drawing/2014/main" id="{239BF955-F8FB-274E-B6CE-1D1249CB9444}"/>
                  </a:ext>
                </a:extLst>
              </p:cNvPr>
              <p:cNvSpPr>
                <a:spLocks noChangeAspect="1"/>
              </p:cNvSpPr>
              <p:nvPr/>
            </p:nvSpPr>
            <p:spPr bwMode="auto">
              <a:xfrm rot="5400000">
                <a:off x="1391" y="1754"/>
                <a:ext cx="271" cy="213"/>
              </a:xfrm>
              <a:custGeom>
                <a:avLst/>
                <a:gdLst>
                  <a:gd name="G0" fmla="+- 0 0 0"/>
                  <a:gd name="G1" fmla="+- 8748 0 0"/>
                  <a:gd name="G2" fmla="+- 21600 0 0"/>
                  <a:gd name="T0" fmla="*/ 19749 w 21600"/>
                  <a:gd name="T1" fmla="*/ 0 h 18996"/>
                  <a:gd name="T2" fmla="*/ 19014 w 21600"/>
                  <a:gd name="T3" fmla="*/ 18996 h 18996"/>
                  <a:gd name="T4" fmla="*/ 0 w 21600"/>
                  <a:gd name="T5" fmla="*/ 8748 h 18996"/>
                </a:gdLst>
                <a:ahLst/>
                <a:cxnLst>
                  <a:cxn ang="0">
                    <a:pos x="T0" y="T1"/>
                  </a:cxn>
                  <a:cxn ang="0">
                    <a:pos x="T2" y="T3"/>
                  </a:cxn>
                  <a:cxn ang="0">
                    <a:pos x="T4" y="T5"/>
                  </a:cxn>
                </a:cxnLst>
                <a:rect l="0" t="0" r="r" b="b"/>
                <a:pathLst>
                  <a:path w="21600" h="18996" fill="none" extrusionOk="0">
                    <a:moveTo>
                      <a:pt x="19749" y="-1"/>
                    </a:moveTo>
                    <a:cubicBezTo>
                      <a:pt x="20969" y="2754"/>
                      <a:pt x="21600" y="5734"/>
                      <a:pt x="21600" y="8748"/>
                    </a:cubicBezTo>
                    <a:cubicBezTo>
                      <a:pt x="21600" y="12325"/>
                      <a:pt x="20711" y="15846"/>
                      <a:pt x="19014" y="18996"/>
                    </a:cubicBezTo>
                  </a:path>
                  <a:path w="21600" h="18996" stroke="0" extrusionOk="0">
                    <a:moveTo>
                      <a:pt x="19749" y="-1"/>
                    </a:moveTo>
                    <a:cubicBezTo>
                      <a:pt x="20969" y="2754"/>
                      <a:pt x="21600" y="5734"/>
                      <a:pt x="21600" y="8748"/>
                    </a:cubicBezTo>
                    <a:cubicBezTo>
                      <a:pt x="21600" y="12325"/>
                      <a:pt x="20711" y="15846"/>
                      <a:pt x="19014" y="18996"/>
                    </a:cubicBezTo>
                    <a:lnTo>
                      <a:pt x="0" y="8748"/>
                    </a:lnTo>
                    <a:close/>
                  </a:path>
                </a:pathLst>
              </a:custGeom>
              <a:noFill/>
              <a:ln w="9525">
                <a:solidFill>
                  <a:srgbClr val="969696"/>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2" name="Arc 206">
                <a:extLst>
                  <a:ext uri="{FF2B5EF4-FFF2-40B4-BE49-F238E27FC236}">
                    <a16:creationId xmlns:a16="http://schemas.microsoft.com/office/drawing/2014/main" id="{F1CB197A-03BE-4947-9577-4FB49AA37293}"/>
                  </a:ext>
                </a:extLst>
              </p:cNvPr>
              <p:cNvSpPr>
                <a:spLocks noChangeAspect="1"/>
              </p:cNvSpPr>
              <p:nvPr/>
            </p:nvSpPr>
            <p:spPr bwMode="auto">
              <a:xfrm rot="5400000">
                <a:off x="1305" y="1719"/>
                <a:ext cx="431" cy="261"/>
              </a:xfrm>
              <a:custGeom>
                <a:avLst/>
                <a:gdLst>
                  <a:gd name="G0" fmla="+- 0 0 0"/>
                  <a:gd name="G1" fmla="+- 8054 0 0"/>
                  <a:gd name="G2" fmla="+- 21600 0 0"/>
                  <a:gd name="T0" fmla="*/ 20042 w 21600"/>
                  <a:gd name="T1" fmla="*/ 0 h 16845"/>
                  <a:gd name="T2" fmla="*/ 19730 w 21600"/>
                  <a:gd name="T3" fmla="*/ 16845 h 16845"/>
                  <a:gd name="T4" fmla="*/ 0 w 21600"/>
                  <a:gd name="T5" fmla="*/ 8054 h 16845"/>
                </a:gdLst>
                <a:ahLst/>
                <a:cxnLst>
                  <a:cxn ang="0">
                    <a:pos x="T0" y="T1"/>
                  </a:cxn>
                  <a:cxn ang="0">
                    <a:pos x="T2" y="T3"/>
                  </a:cxn>
                  <a:cxn ang="0">
                    <a:pos x="T4" y="T5"/>
                  </a:cxn>
                </a:cxnLst>
                <a:rect l="0" t="0" r="r" b="b"/>
                <a:pathLst>
                  <a:path w="21600" h="16845" fill="none" extrusionOk="0">
                    <a:moveTo>
                      <a:pt x="20042" y="-1"/>
                    </a:moveTo>
                    <a:cubicBezTo>
                      <a:pt x="21071" y="2560"/>
                      <a:pt x="21600" y="5294"/>
                      <a:pt x="21600" y="8054"/>
                    </a:cubicBezTo>
                    <a:cubicBezTo>
                      <a:pt x="21600" y="11083"/>
                      <a:pt x="20962" y="14078"/>
                      <a:pt x="19730" y="16845"/>
                    </a:cubicBezTo>
                  </a:path>
                  <a:path w="21600" h="16845" stroke="0" extrusionOk="0">
                    <a:moveTo>
                      <a:pt x="20042" y="-1"/>
                    </a:moveTo>
                    <a:cubicBezTo>
                      <a:pt x="21071" y="2560"/>
                      <a:pt x="21600" y="5294"/>
                      <a:pt x="21600" y="8054"/>
                    </a:cubicBezTo>
                    <a:cubicBezTo>
                      <a:pt x="21600" y="11083"/>
                      <a:pt x="20962" y="14078"/>
                      <a:pt x="19730" y="16845"/>
                    </a:cubicBezTo>
                    <a:lnTo>
                      <a:pt x="0" y="8054"/>
                    </a:lnTo>
                    <a:close/>
                  </a:path>
                </a:pathLst>
              </a:custGeom>
              <a:noFill/>
              <a:ln w="9525">
                <a:solidFill>
                  <a:srgbClr val="C0C0C0"/>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pSp>
        <p:pic>
          <p:nvPicPr>
            <p:cNvPr id="23" name="Picture 207" descr="MSL_Powered_Descent_Vehicle_5-20070308">
              <a:extLst>
                <a:ext uri="{FF2B5EF4-FFF2-40B4-BE49-F238E27FC236}">
                  <a16:creationId xmlns:a16="http://schemas.microsoft.com/office/drawing/2014/main" id="{518DF977-14EC-2E46-8DFF-CAB1329D7B21}"/>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26" y="1072"/>
              <a:ext cx="386" cy="242"/>
            </a:xfrm>
            <a:prstGeom prst="rect">
              <a:avLst/>
            </a:prstGeom>
            <a:noFill/>
          </p:spPr>
        </p:pic>
        <p:sp>
          <p:nvSpPr>
            <p:cNvPr id="24" name="Freeform 208">
              <a:extLst>
                <a:ext uri="{FF2B5EF4-FFF2-40B4-BE49-F238E27FC236}">
                  <a16:creationId xmlns:a16="http://schemas.microsoft.com/office/drawing/2014/main" id="{E0D7CC3F-DDF7-264A-AF7A-E9FD9735C289}"/>
                </a:ext>
              </a:extLst>
            </p:cNvPr>
            <p:cNvSpPr>
              <a:spLocks noChangeAspect="1"/>
            </p:cNvSpPr>
            <p:nvPr/>
          </p:nvSpPr>
          <p:spPr bwMode="auto">
            <a:xfrm rot="16456659" flipH="1">
              <a:off x="1132" y="1364"/>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25" name="Freeform 209">
              <a:extLst>
                <a:ext uri="{FF2B5EF4-FFF2-40B4-BE49-F238E27FC236}">
                  <a16:creationId xmlns:a16="http://schemas.microsoft.com/office/drawing/2014/main" id="{5CBA549D-6C6E-4E41-9D70-F6AD869D2023}"/>
                </a:ext>
              </a:extLst>
            </p:cNvPr>
            <p:cNvSpPr>
              <a:spLocks noChangeAspect="1"/>
            </p:cNvSpPr>
            <p:nvPr/>
          </p:nvSpPr>
          <p:spPr bwMode="auto">
            <a:xfrm rot="16223042" flipH="1">
              <a:off x="1164" y="1356"/>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26" name="Freeform 210">
              <a:extLst>
                <a:ext uri="{FF2B5EF4-FFF2-40B4-BE49-F238E27FC236}">
                  <a16:creationId xmlns:a16="http://schemas.microsoft.com/office/drawing/2014/main" id="{AAB394FB-FA07-1946-B910-218DF0780DC5}"/>
                </a:ext>
              </a:extLst>
            </p:cNvPr>
            <p:cNvSpPr>
              <a:spLocks noChangeAspect="1"/>
            </p:cNvSpPr>
            <p:nvPr/>
          </p:nvSpPr>
          <p:spPr bwMode="auto">
            <a:xfrm rot="16246084" flipH="1">
              <a:off x="1328" y="1360"/>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27" name="Freeform 211">
              <a:extLst>
                <a:ext uri="{FF2B5EF4-FFF2-40B4-BE49-F238E27FC236}">
                  <a16:creationId xmlns:a16="http://schemas.microsoft.com/office/drawing/2014/main" id="{ABF94E2F-B249-DC4D-9340-9A5787F0D984}"/>
                </a:ext>
              </a:extLst>
            </p:cNvPr>
            <p:cNvSpPr>
              <a:spLocks noChangeAspect="1"/>
            </p:cNvSpPr>
            <p:nvPr/>
          </p:nvSpPr>
          <p:spPr bwMode="auto">
            <a:xfrm rot="16243623" flipH="1">
              <a:off x="1352" y="1360"/>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pSp>
      <p:grpSp>
        <p:nvGrpSpPr>
          <p:cNvPr id="33" name="Group 200">
            <a:extLst>
              <a:ext uri="{FF2B5EF4-FFF2-40B4-BE49-F238E27FC236}">
                <a16:creationId xmlns:a16="http://schemas.microsoft.com/office/drawing/2014/main" id="{0FA3C8DC-A7EE-1F46-865A-08F5CB5F0474}"/>
              </a:ext>
            </a:extLst>
          </p:cNvPr>
          <p:cNvGrpSpPr>
            <a:grpSpLocks noChangeAspect="1"/>
          </p:cNvGrpSpPr>
          <p:nvPr/>
        </p:nvGrpSpPr>
        <p:grpSpPr bwMode="auto">
          <a:xfrm rot="1586886">
            <a:off x="4056961" y="4038600"/>
            <a:ext cx="329470" cy="372336"/>
            <a:chOff x="1126" y="1072"/>
            <a:chExt cx="386" cy="425"/>
          </a:xfrm>
        </p:grpSpPr>
        <p:grpSp>
          <p:nvGrpSpPr>
            <p:cNvPr id="34" name="Group 201">
              <a:extLst>
                <a:ext uri="{FF2B5EF4-FFF2-40B4-BE49-F238E27FC236}">
                  <a16:creationId xmlns:a16="http://schemas.microsoft.com/office/drawing/2014/main" id="{E44FCE0F-8865-1149-9A92-798D2D49C7AC}"/>
                </a:ext>
              </a:extLst>
            </p:cNvPr>
            <p:cNvGrpSpPr>
              <a:grpSpLocks noChangeAspect="1"/>
            </p:cNvGrpSpPr>
            <p:nvPr/>
          </p:nvGrpSpPr>
          <p:grpSpPr bwMode="auto">
            <a:xfrm>
              <a:off x="1267" y="1287"/>
              <a:ext cx="134" cy="210"/>
              <a:chOff x="1390" y="1634"/>
              <a:chExt cx="261" cy="431"/>
            </a:xfrm>
          </p:grpSpPr>
          <p:sp>
            <p:nvSpPr>
              <p:cNvPr id="40" name="Arc 202">
                <a:extLst>
                  <a:ext uri="{FF2B5EF4-FFF2-40B4-BE49-F238E27FC236}">
                    <a16:creationId xmlns:a16="http://schemas.microsoft.com/office/drawing/2014/main" id="{00418692-67F5-F243-89F0-180DE393D168}"/>
                  </a:ext>
                </a:extLst>
              </p:cNvPr>
              <p:cNvSpPr>
                <a:spLocks noChangeAspect="1"/>
              </p:cNvSpPr>
              <p:nvPr/>
            </p:nvSpPr>
            <p:spPr bwMode="auto">
              <a:xfrm rot="5400000">
                <a:off x="1477" y="1708"/>
                <a:ext cx="83" cy="131"/>
              </a:xfrm>
              <a:custGeom>
                <a:avLst/>
                <a:gdLst>
                  <a:gd name="G0" fmla="+- 0 0 0"/>
                  <a:gd name="G1" fmla="+- 17024 0 0"/>
                  <a:gd name="G2" fmla="+- 21600 0 0"/>
                  <a:gd name="T0" fmla="*/ 13295 w 21600"/>
                  <a:gd name="T1" fmla="*/ 0 h 34144"/>
                  <a:gd name="T2" fmla="*/ 13170 w 21600"/>
                  <a:gd name="T3" fmla="*/ 34144 h 34144"/>
                  <a:gd name="T4" fmla="*/ 0 w 21600"/>
                  <a:gd name="T5" fmla="*/ 17024 h 34144"/>
                </a:gdLst>
                <a:ahLst/>
                <a:cxnLst>
                  <a:cxn ang="0">
                    <a:pos x="T0" y="T1"/>
                  </a:cxn>
                  <a:cxn ang="0">
                    <a:pos x="T2" y="T3"/>
                  </a:cxn>
                  <a:cxn ang="0">
                    <a:pos x="T4" y="T5"/>
                  </a:cxn>
                </a:cxnLst>
                <a:rect l="0" t="0" r="r" b="b"/>
                <a:pathLst>
                  <a:path w="21600" h="34144" fill="none" extrusionOk="0">
                    <a:moveTo>
                      <a:pt x="13294" y="0"/>
                    </a:moveTo>
                    <a:cubicBezTo>
                      <a:pt x="18536" y="4093"/>
                      <a:pt x="21600" y="10373"/>
                      <a:pt x="21600" y="17024"/>
                    </a:cubicBezTo>
                    <a:cubicBezTo>
                      <a:pt x="21600" y="23729"/>
                      <a:pt x="18485" y="30055"/>
                      <a:pt x="13170" y="34144"/>
                    </a:cubicBezTo>
                  </a:path>
                  <a:path w="21600" h="34144" stroke="0" extrusionOk="0">
                    <a:moveTo>
                      <a:pt x="13294" y="0"/>
                    </a:moveTo>
                    <a:cubicBezTo>
                      <a:pt x="18536" y="4093"/>
                      <a:pt x="21600" y="10373"/>
                      <a:pt x="21600" y="17024"/>
                    </a:cubicBezTo>
                    <a:cubicBezTo>
                      <a:pt x="21600" y="23729"/>
                      <a:pt x="18485" y="30055"/>
                      <a:pt x="13170" y="34144"/>
                    </a:cubicBezTo>
                    <a:lnTo>
                      <a:pt x="0" y="17024"/>
                    </a:lnTo>
                    <a:close/>
                  </a:path>
                </a:pathLst>
              </a:custGeom>
              <a:noFill/>
              <a:ln w="9525">
                <a:solidFill>
                  <a:schemeClr val="tx1"/>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41" name="Arc 203">
                <a:extLst>
                  <a:ext uri="{FF2B5EF4-FFF2-40B4-BE49-F238E27FC236}">
                    <a16:creationId xmlns:a16="http://schemas.microsoft.com/office/drawing/2014/main" id="{29E98940-BF4F-8D4A-A04E-041F2C366F2C}"/>
                  </a:ext>
                </a:extLst>
              </p:cNvPr>
              <p:cNvSpPr>
                <a:spLocks noChangeAspect="1"/>
              </p:cNvSpPr>
              <p:nvPr/>
            </p:nvSpPr>
            <p:spPr bwMode="auto">
              <a:xfrm rot="5400000">
                <a:off x="1455" y="1725"/>
                <a:ext cx="138" cy="150"/>
              </a:xfrm>
              <a:custGeom>
                <a:avLst/>
                <a:gdLst>
                  <a:gd name="G0" fmla="+- 0 0 0"/>
                  <a:gd name="G1" fmla="+- 13145 0 0"/>
                  <a:gd name="G2" fmla="+- 21600 0 0"/>
                  <a:gd name="T0" fmla="*/ 17140 w 21600"/>
                  <a:gd name="T1" fmla="*/ 0 h 26290"/>
                  <a:gd name="T2" fmla="*/ 17140 w 21600"/>
                  <a:gd name="T3" fmla="*/ 26290 h 26290"/>
                  <a:gd name="T4" fmla="*/ 0 w 21600"/>
                  <a:gd name="T5" fmla="*/ 13145 h 26290"/>
                </a:gdLst>
                <a:ahLst/>
                <a:cxnLst>
                  <a:cxn ang="0">
                    <a:pos x="T0" y="T1"/>
                  </a:cxn>
                  <a:cxn ang="0">
                    <a:pos x="T2" y="T3"/>
                  </a:cxn>
                  <a:cxn ang="0">
                    <a:pos x="T4" y="T5"/>
                  </a:cxn>
                </a:cxnLst>
                <a:rect l="0" t="0" r="r" b="b"/>
                <a:pathLst>
                  <a:path w="21600" h="26290" fill="none" extrusionOk="0">
                    <a:moveTo>
                      <a:pt x="17139" y="0"/>
                    </a:moveTo>
                    <a:cubicBezTo>
                      <a:pt x="20032" y="3771"/>
                      <a:pt x="21600" y="8391"/>
                      <a:pt x="21600" y="13145"/>
                    </a:cubicBezTo>
                    <a:cubicBezTo>
                      <a:pt x="21600" y="17898"/>
                      <a:pt x="20032" y="22518"/>
                      <a:pt x="17139" y="26289"/>
                    </a:cubicBezTo>
                  </a:path>
                  <a:path w="21600" h="26290" stroke="0" extrusionOk="0">
                    <a:moveTo>
                      <a:pt x="17139" y="0"/>
                    </a:moveTo>
                    <a:cubicBezTo>
                      <a:pt x="20032" y="3771"/>
                      <a:pt x="21600" y="8391"/>
                      <a:pt x="21600" y="13145"/>
                    </a:cubicBezTo>
                    <a:cubicBezTo>
                      <a:pt x="21600" y="17898"/>
                      <a:pt x="20032" y="22518"/>
                      <a:pt x="17139" y="26289"/>
                    </a:cubicBezTo>
                    <a:lnTo>
                      <a:pt x="0" y="13145"/>
                    </a:lnTo>
                    <a:close/>
                  </a:path>
                </a:pathLst>
              </a:custGeom>
              <a:noFill/>
              <a:ln w="9525">
                <a:solidFill>
                  <a:srgbClr val="333333"/>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42" name="Arc 204">
                <a:extLst>
                  <a:ext uri="{FF2B5EF4-FFF2-40B4-BE49-F238E27FC236}">
                    <a16:creationId xmlns:a16="http://schemas.microsoft.com/office/drawing/2014/main" id="{3CA91381-6BF4-8C44-A67C-0DA209F02F4B}"/>
                  </a:ext>
                </a:extLst>
              </p:cNvPr>
              <p:cNvSpPr>
                <a:spLocks noChangeAspect="1"/>
              </p:cNvSpPr>
              <p:nvPr/>
            </p:nvSpPr>
            <p:spPr bwMode="auto">
              <a:xfrm rot="5400000">
                <a:off x="1423" y="1739"/>
                <a:ext cx="196" cy="186"/>
              </a:xfrm>
              <a:custGeom>
                <a:avLst/>
                <a:gdLst>
                  <a:gd name="G0" fmla="+- 0 0 0"/>
                  <a:gd name="G1" fmla="+- 10469 0 0"/>
                  <a:gd name="G2" fmla="+- 21600 0 0"/>
                  <a:gd name="T0" fmla="*/ 18893 w 21600"/>
                  <a:gd name="T1" fmla="*/ 0 h 22977"/>
                  <a:gd name="T2" fmla="*/ 17610 w 21600"/>
                  <a:gd name="T3" fmla="*/ 22977 h 22977"/>
                  <a:gd name="T4" fmla="*/ 0 w 21600"/>
                  <a:gd name="T5" fmla="*/ 10469 h 22977"/>
                </a:gdLst>
                <a:ahLst/>
                <a:cxnLst>
                  <a:cxn ang="0">
                    <a:pos x="T0" y="T1"/>
                  </a:cxn>
                  <a:cxn ang="0">
                    <a:pos x="T2" y="T3"/>
                  </a:cxn>
                  <a:cxn ang="0">
                    <a:pos x="T4" y="T5"/>
                  </a:cxn>
                </a:cxnLst>
                <a:rect l="0" t="0" r="r" b="b"/>
                <a:pathLst>
                  <a:path w="21600" h="22977" fill="none" extrusionOk="0">
                    <a:moveTo>
                      <a:pt x="18893" y="-1"/>
                    </a:moveTo>
                    <a:cubicBezTo>
                      <a:pt x="20668" y="3203"/>
                      <a:pt x="21600" y="6806"/>
                      <a:pt x="21600" y="10469"/>
                    </a:cubicBezTo>
                    <a:cubicBezTo>
                      <a:pt x="21600" y="14951"/>
                      <a:pt x="20205" y="19322"/>
                      <a:pt x="17609" y="22976"/>
                    </a:cubicBezTo>
                  </a:path>
                  <a:path w="21600" h="22977" stroke="0" extrusionOk="0">
                    <a:moveTo>
                      <a:pt x="18893" y="-1"/>
                    </a:moveTo>
                    <a:cubicBezTo>
                      <a:pt x="20668" y="3203"/>
                      <a:pt x="21600" y="6806"/>
                      <a:pt x="21600" y="10469"/>
                    </a:cubicBezTo>
                    <a:cubicBezTo>
                      <a:pt x="21600" y="14951"/>
                      <a:pt x="20205" y="19322"/>
                      <a:pt x="17609" y="22976"/>
                    </a:cubicBezTo>
                    <a:lnTo>
                      <a:pt x="0" y="10469"/>
                    </a:lnTo>
                    <a:close/>
                  </a:path>
                </a:pathLst>
              </a:custGeom>
              <a:noFill/>
              <a:ln w="9525">
                <a:solidFill>
                  <a:srgbClr val="808080"/>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43" name="Arc 205">
                <a:extLst>
                  <a:ext uri="{FF2B5EF4-FFF2-40B4-BE49-F238E27FC236}">
                    <a16:creationId xmlns:a16="http://schemas.microsoft.com/office/drawing/2014/main" id="{67099FB2-9068-0841-916C-C4E09C98170E}"/>
                  </a:ext>
                </a:extLst>
              </p:cNvPr>
              <p:cNvSpPr>
                <a:spLocks noChangeAspect="1"/>
              </p:cNvSpPr>
              <p:nvPr/>
            </p:nvSpPr>
            <p:spPr bwMode="auto">
              <a:xfrm rot="5400000">
                <a:off x="1391" y="1754"/>
                <a:ext cx="271" cy="213"/>
              </a:xfrm>
              <a:custGeom>
                <a:avLst/>
                <a:gdLst>
                  <a:gd name="G0" fmla="+- 0 0 0"/>
                  <a:gd name="G1" fmla="+- 8748 0 0"/>
                  <a:gd name="G2" fmla="+- 21600 0 0"/>
                  <a:gd name="T0" fmla="*/ 19749 w 21600"/>
                  <a:gd name="T1" fmla="*/ 0 h 18996"/>
                  <a:gd name="T2" fmla="*/ 19014 w 21600"/>
                  <a:gd name="T3" fmla="*/ 18996 h 18996"/>
                  <a:gd name="T4" fmla="*/ 0 w 21600"/>
                  <a:gd name="T5" fmla="*/ 8748 h 18996"/>
                </a:gdLst>
                <a:ahLst/>
                <a:cxnLst>
                  <a:cxn ang="0">
                    <a:pos x="T0" y="T1"/>
                  </a:cxn>
                  <a:cxn ang="0">
                    <a:pos x="T2" y="T3"/>
                  </a:cxn>
                  <a:cxn ang="0">
                    <a:pos x="T4" y="T5"/>
                  </a:cxn>
                </a:cxnLst>
                <a:rect l="0" t="0" r="r" b="b"/>
                <a:pathLst>
                  <a:path w="21600" h="18996" fill="none" extrusionOk="0">
                    <a:moveTo>
                      <a:pt x="19749" y="-1"/>
                    </a:moveTo>
                    <a:cubicBezTo>
                      <a:pt x="20969" y="2754"/>
                      <a:pt x="21600" y="5734"/>
                      <a:pt x="21600" y="8748"/>
                    </a:cubicBezTo>
                    <a:cubicBezTo>
                      <a:pt x="21600" y="12325"/>
                      <a:pt x="20711" y="15846"/>
                      <a:pt x="19014" y="18996"/>
                    </a:cubicBezTo>
                  </a:path>
                  <a:path w="21600" h="18996" stroke="0" extrusionOk="0">
                    <a:moveTo>
                      <a:pt x="19749" y="-1"/>
                    </a:moveTo>
                    <a:cubicBezTo>
                      <a:pt x="20969" y="2754"/>
                      <a:pt x="21600" y="5734"/>
                      <a:pt x="21600" y="8748"/>
                    </a:cubicBezTo>
                    <a:cubicBezTo>
                      <a:pt x="21600" y="12325"/>
                      <a:pt x="20711" y="15846"/>
                      <a:pt x="19014" y="18996"/>
                    </a:cubicBezTo>
                    <a:lnTo>
                      <a:pt x="0" y="8748"/>
                    </a:lnTo>
                    <a:close/>
                  </a:path>
                </a:pathLst>
              </a:custGeom>
              <a:noFill/>
              <a:ln w="9525">
                <a:solidFill>
                  <a:srgbClr val="969696"/>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44" name="Arc 206">
                <a:extLst>
                  <a:ext uri="{FF2B5EF4-FFF2-40B4-BE49-F238E27FC236}">
                    <a16:creationId xmlns:a16="http://schemas.microsoft.com/office/drawing/2014/main" id="{F1D2BEBF-559A-874D-827B-0E32E31C8B0A}"/>
                  </a:ext>
                </a:extLst>
              </p:cNvPr>
              <p:cNvSpPr>
                <a:spLocks noChangeAspect="1"/>
              </p:cNvSpPr>
              <p:nvPr/>
            </p:nvSpPr>
            <p:spPr bwMode="auto">
              <a:xfrm rot="5400000">
                <a:off x="1305" y="1719"/>
                <a:ext cx="431" cy="261"/>
              </a:xfrm>
              <a:custGeom>
                <a:avLst/>
                <a:gdLst>
                  <a:gd name="G0" fmla="+- 0 0 0"/>
                  <a:gd name="G1" fmla="+- 8054 0 0"/>
                  <a:gd name="G2" fmla="+- 21600 0 0"/>
                  <a:gd name="T0" fmla="*/ 20042 w 21600"/>
                  <a:gd name="T1" fmla="*/ 0 h 16845"/>
                  <a:gd name="T2" fmla="*/ 19730 w 21600"/>
                  <a:gd name="T3" fmla="*/ 16845 h 16845"/>
                  <a:gd name="T4" fmla="*/ 0 w 21600"/>
                  <a:gd name="T5" fmla="*/ 8054 h 16845"/>
                </a:gdLst>
                <a:ahLst/>
                <a:cxnLst>
                  <a:cxn ang="0">
                    <a:pos x="T0" y="T1"/>
                  </a:cxn>
                  <a:cxn ang="0">
                    <a:pos x="T2" y="T3"/>
                  </a:cxn>
                  <a:cxn ang="0">
                    <a:pos x="T4" y="T5"/>
                  </a:cxn>
                </a:cxnLst>
                <a:rect l="0" t="0" r="r" b="b"/>
                <a:pathLst>
                  <a:path w="21600" h="16845" fill="none" extrusionOk="0">
                    <a:moveTo>
                      <a:pt x="20042" y="-1"/>
                    </a:moveTo>
                    <a:cubicBezTo>
                      <a:pt x="21071" y="2560"/>
                      <a:pt x="21600" y="5294"/>
                      <a:pt x="21600" y="8054"/>
                    </a:cubicBezTo>
                    <a:cubicBezTo>
                      <a:pt x="21600" y="11083"/>
                      <a:pt x="20962" y="14078"/>
                      <a:pt x="19730" y="16845"/>
                    </a:cubicBezTo>
                  </a:path>
                  <a:path w="21600" h="16845" stroke="0" extrusionOk="0">
                    <a:moveTo>
                      <a:pt x="20042" y="-1"/>
                    </a:moveTo>
                    <a:cubicBezTo>
                      <a:pt x="21071" y="2560"/>
                      <a:pt x="21600" y="5294"/>
                      <a:pt x="21600" y="8054"/>
                    </a:cubicBezTo>
                    <a:cubicBezTo>
                      <a:pt x="21600" y="11083"/>
                      <a:pt x="20962" y="14078"/>
                      <a:pt x="19730" y="16845"/>
                    </a:cubicBezTo>
                    <a:lnTo>
                      <a:pt x="0" y="8054"/>
                    </a:lnTo>
                    <a:close/>
                  </a:path>
                </a:pathLst>
              </a:custGeom>
              <a:noFill/>
              <a:ln w="9525">
                <a:solidFill>
                  <a:srgbClr val="C0C0C0"/>
                </a:solidFill>
                <a:miter lim="800000"/>
                <a:headEnd/>
                <a:tailEnd/>
              </a:ln>
              <a:effectLst/>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pSp>
        <p:pic>
          <p:nvPicPr>
            <p:cNvPr id="35" name="Picture 207" descr="MSL_Powered_Descent_Vehicle_5-20070308">
              <a:extLst>
                <a:ext uri="{FF2B5EF4-FFF2-40B4-BE49-F238E27FC236}">
                  <a16:creationId xmlns:a16="http://schemas.microsoft.com/office/drawing/2014/main" id="{47848F96-C30A-334C-9D57-D4A8F22DE8AB}"/>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126" y="1072"/>
              <a:ext cx="386" cy="242"/>
            </a:xfrm>
            <a:prstGeom prst="rect">
              <a:avLst/>
            </a:prstGeom>
            <a:noFill/>
          </p:spPr>
        </p:pic>
        <p:sp>
          <p:nvSpPr>
            <p:cNvPr id="36" name="Freeform 208">
              <a:extLst>
                <a:ext uri="{FF2B5EF4-FFF2-40B4-BE49-F238E27FC236}">
                  <a16:creationId xmlns:a16="http://schemas.microsoft.com/office/drawing/2014/main" id="{C1BF6D4B-78BF-0A42-ABA1-4333C90CBF34}"/>
                </a:ext>
              </a:extLst>
            </p:cNvPr>
            <p:cNvSpPr>
              <a:spLocks noChangeAspect="1"/>
            </p:cNvSpPr>
            <p:nvPr/>
          </p:nvSpPr>
          <p:spPr bwMode="auto">
            <a:xfrm rot="16456659" flipH="1">
              <a:off x="1132" y="1364"/>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7" name="Freeform 209">
              <a:extLst>
                <a:ext uri="{FF2B5EF4-FFF2-40B4-BE49-F238E27FC236}">
                  <a16:creationId xmlns:a16="http://schemas.microsoft.com/office/drawing/2014/main" id="{3C4EFBED-AC8C-BB45-BB36-1B4ACB8E7813}"/>
                </a:ext>
              </a:extLst>
            </p:cNvPr>
            <p:cNvSpPr>
              <a:spLocks noChangeAspect="1"/>
            </p:cNvSpPr>
            <p:nvPr/>
          </p:nvSpPr>
          <p:spPr bwMode="auto">
            <a:xfrm rot="16223042" flipH="1">
              <a:off x="1164" y="1356"/>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8" name="Freeform 210">
              <a:extLst>
                <a:ext uri="{FF2B5EF4-FFF2-40B4-BE49-F238E27FC236}">
                  <a16:creationId xmlns:a16="http://schemas.microsoft.com/office/drawing/2014/main" id="{7C8AC6DC-F462-2342-9E8B-FE4599123518}"/>
                </a:ext>
              </a:extLst>
            </p:cNvPr>
            <p:cNvSpPr>
              <a:spLocks noChangeAspect="1"/>
            </p:cNvSpPr>
            <p:nvPr/>
          </p:nvSpPr>
          <p:spPr bwMode="auto">
            <a:xfrm rot="16246084" flipH="1">
              <a:off x="1328" y="1360"/>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39" name="Freeform 211">
              <a:extLst>
                <a:ext uri="{FF2B5EF4-FFF2-40B4-BE49-F238E27FC236}">
                  <a16:creationId xmlns:a16="http://schemas.microsoft.com/office/drawing/2014/main" id="{88B21DA4-374F-8F41-80C4-FE979CA079F5}"/>
                </a:ext>
              </a:extLst>
            </p:cNvPr>
            <p:cNvSpPr>
              <a:spLocks noChangeAspect="1"/>
            </p:cNvSpPr>
            <p:nvPr/>
          </p:nvSpPr>
          <p:spPr bwMode="auto">
            <a:xfrm rot="16243623" flipH="1">
              <a:off x="1352" y="1360"/>
              <a:ext cx="169" cy="28"/>
            </a:xfrm>
            <a:custGeom>
              <a:avLst/>
              <a:gdLst/>
              <a:ahLst/>
              <a:cxnLst>
                <a:cxn ang="0">
                  <a:pos x="0" y="177"/>
                </a:cxn>
                <a:cxn ang="0">
                  <a:pos x="3" y="84"/>
                </a:cxn>
                <a:cxn ang="0">
                  <a:pos x="156" y="54"/>
                </a:cxn>
                <a:cxn ang="0">
                  <a:pos x="354" y="30"/>
                </a:cxn>
                <a:cxn ang="0">
                  <a:pos x="483" y="18"/>
                </a:cxn>
                <a:cxn ang="0">
                  <a:pos x="597" y="18"/>
                </a:cxn>
                <a:cxn ang="0">
                  <a:pos x="708" y="36"/>
                </a:cxn>
                <a:cxn ang="0">
                  <a:pos x="822" y="57"/>
                </a:cxn>
                <a:cxn ang="0">
                  <a:pos x="936" y="63"/>
                </a:cxn>
                <a:cxn ang="0">
                  <a:pos x="1044" y="36"/>
                </a:cxn>
                <a:cxn ang="0">
                  <a:pos x="1143" y="6"/>
                </a:cxn>
                <a:cxn ang="0">
                  <a:pos x="1197" y="0"/>
                </a:cxn>
                <a:cxn ang="0">
                  <a:pos x="1284" y="0"/>
                </a:cxn>
                <a:cxn ang="0">
                  <a:pos x="1404" y="9"/>
                </a:cxn>
                <a:cxn ang="0">
                  <a:pos x="1557" y="27"/>
                </a:cxn>
                <a:cxn ang="0">
                  <a:pos x="1653" y="36"/>
                </a:cxn>
                <a:cxn ang="0">
                  <a:pos x="1653" y="225"/>
                </a:cxn>
                <a:cxn ang="0">
                  <a:pos x="1515" y="243"/>
                </a:cxn>
                <a:cxn ang="0">
                  <a:pos x="1350" y="252"/>
                </a:cxn>
                <a:cxn ang="0">
                  <a:pos x="1224" y="255"/>
                </a:cxn>
                <a:cxn ang="0">
                  <a:pos x="1158" y="249"/>
                </a:cxn>
                <a:cxn ang="0">
                  <a:pos x="1080" y="234"/>
                </a:cxn>
                <a:cxn ang="0">
                  <a:pos x="1005" y="213"/>
                </a:cxn>
                <a:cxn ang="0">
                  <a:pos x="942" y="198"/>
                </a:cxn>
                <a:cxn ang="0">
                  <a:pos x="894" y="198"/>
                </a:cxn>
                <a:cxn ang="0">
                  <a:pos x="828" y="207"/>
                </a:cxn>
                <a:cxn ang="0">
                  <a:pos x="744" y="216"/>
                </a:cxn>
                <a:cxn ang="0">
                  <a:pos x="657" y="234"/>
                </a:cxn>
                <a:cxn ang="0">
                  <a:pos x="567" y="246"/>
                </a:cxn>
                <a:cxn ang="0">
                  <a:pos x="459" y="246"/>
                </a:cxn>
                <a:cxn ang="0">
                  <a:pos x="360" y="234"/>
                </a:cxn>
                <a:cxn ang="0">
                  <a:pos x="219" y="216"/>
                </a:cxn>
                <a:cxn ang="0">
                  <a:pos x="90" y="195"/>
                </a:cxn>
                <a:cxn ang="0">
                  <a:pos x="0" y="177"/>
                </a:cxn>
              </a:cxnLst>
              <a:rect l="0" t="0" r="r" b="b"/>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w="9525">
              <a:noFill/>
              <a:round/>
              <a:headEnd/>
              <a:tailEnd/>
            </a:ln>
            <a:effectLst/>
          </p:spPr>
          <p:txBody>
            <a:bodyP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pSp>
      <p:sp>
        <p:nvSpPr>
          <p:cNvPr id="46" name="TextBox 45">
            <a:extLst>
              <a:ext uri="{FF2B5EF4-FFF2-40B4-BE49-F238E27FC236}">
                <a16:creationId xmlns:a16="http://schemas.microsoft.com/office/drawing/2014/main" id="{1ADC97FF-24AE-5742-B211-120B2F10F144}"/>
              </a:ext>
            </a:extLst>
          </p:cNvPr>
          <p:cNvSpPr txBox="1"/>
          <p:nvPr/>
        </p:nvSpPr>
        <p:spPr>
          <a:xfrm>
            <a:off x="2205254" y="5081139"/>
            <a:ext cx="482824" cy="461665"/>
          </a:xfrm>
          <a:prstGeom prst="rect">
            <a:avLst/>
          </a:prstGeom>
          <a:noFill/>
        </p:spPr>
        <p:txBody>
          <a:bodyPr wrap="none" rtlCol="0">
            <a:spAutoFit/>
          </a:bodyPr>
          <a:lstStyle/>
          <a:p>
            <a:pPr eaLnBrk="0" fontAlgn="base" hangingPunct="0">
              <a:spcBef>
                <a:spcPct val="0"/>
              </a:spcBef>
              <a:spcAft>
                <a:spcPct val="0"/>
              </a:spcAft>
            </a:pPr>
            <a:r>
              <a:rPr lang="en-US" sz="1200" dirty="0">
                <a:solidFill>
                  <a:srgbClr val="0000D9"/>
                </a:solidFill>
                <a:latin typeface="Arial"/>
                <a:ea typeface="ＭＳ Ｐゴシック"/>
              </a:rPr>
              <a:t>LVS</a:t>
            </a:r>
            <a:br>
              <a:rPr lang="en-US" sz="1200" dirty="0">
                <a:solidFill>
                  <a:srgbClr val="0000D9"/>
                </a:solidFill>
                <a:latin typeface="Arial"/>
                <a:ea typeface="ＭＳ Ｐゴシック"/>
              </a:rPr>
            </a:br>
            <a:r>
              <a:rPr lang="en-US" sz="1200" dirty="0">
                <a:solidFill>
                  <a:srgbClr val="0000D9"/>
                </a:solidFill>
                <a:latin typeface="Arial"/>
                <a:ea typeface="ＭＳ Ｐゴシック"/>
              </a:rPr>
              <a:t>map</a:t>
            </a:r>
          </a:p>
        </p:txBody>
      </p:sp>
      <p:cxnSp>
        <p:nvCxnSpPr>
          <p:cNvPr id="66" name="Straight Connector 65">
            <a:extLst>
              <a:ext uri="{FF2B5EF4-FFF2-40B4-BE49-F238E27FC236}">
                <a16:creationId xmlns:a16="http://schemas.microsoft.com/office/drawing/2014/main" id="{63A10070-CA62-E142-AF00-73EDB48FEBA7}"/>
              </a:ext>
            </a:extLst>
          </p:cNvPr>
          <p:cNvCxnSpPr>
            <a:cxnSpLocks/>
          </p:cNvCxnSpPr>
          <p:nvPr/>
        </p:nvCxnSpPr>
        <p:spPr>
          <a:xfrm>
            <a:off x="7573502" y="1325583"/>
            <a:ext cx="1073551" cy="133784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CC1A488F-7867-9A42-9A60-0C516A0CCA00}"/>
              </a:ext>
            </a:extLst>
          </p:cNvPr>
          <p:cNvCxnSpPr>
            <a:cxnSpLocks/>
          </p:cNvCxnSpPr>
          <p:nvPr/>
        </p:nvCxnSpPr>
        <p:spPr>
          <a:xfrm rot="19800000">
            <a:off x="8631862" y="2630505"/>
            <a:ext cx="146304" cy="0"/>
          </a:xfrm>
          <a:prstGeom prst="line">
            <a:avLst/>
          </a:prstGeom>
          <a:ln w="12700">
            <a:solidFill>
              <a:schemeClr val="bg1"/>
            </a:solidFill>
          </a:ln>
        </p:spPr>
        <p:style>
          <a:lnRef idx="2">
            <a:schemeClr val="accent1"/>
          </a:lnRef>
          <a:fillRef idx="0">
            <a:schemeClr val="accent1"/>
          </a:fillRef>
          <a:effectRef idx="1">
            <a:schemeClr val="accent1"/>
          </a:effectRef>
          <a:fontRef idx="minor">
            <a:schemeClr val="tx1"/>
          </a:fontRef>
        </p:style>
      </p:cxnSp>
      <p:sp>
        <p:nvSpPr>
          <p:cNvPr id="87" name="Freeform 86">
            <a:extLst>
              <a:ext uri="{FF2B5EF4-FFF2-40B4-BE49-F238E27FC236}">
                <a16:creationId xmlns:a16="http://schemas.microsoft.com/office/drawing/2014/main" id="{E030F4B2-EBB3-1241-91BD-6BEC8A73BD0F}"/>
              </a:ext>
            </a:extLst>
          </p:cNvPr>
          <p:cNvSpPr/>
          <p:nvPr/>
        </p:nvSpPr>
        <p:spPr>
          <a:xfrm rot="1009264">
            <a:off x="5847174" y="5016633"/>
            <a:ext cx="625446" cy="187703"/>
          </a:xfrm>
          <a:custGeom>
            <a:avLst/>
            <a:gdLst>
              <a:gd name="connsiteX0" fmla="*/ 291499 w 1437595"/>
              <a:gd name="connsiteY0" fmla="*/ 984738 h 1007554"/>
              <a:gd name="connsiteX1" fmla="*/ 331692 w 1437595"/>
              <a:gd name="connsiteY1" fmla="*/ 974690 h 1007554"/>
              <a:gd name="connsiteX2" fmla="*/ 391982 w 1437595"/>
              <a:gd name="connsiteY2" fmla="*/ 954593 h 1007554"/>
              <a:gd name="connsiteX3" fmla="*/ 432176 w 1437595"/>
              <a:gd name="connsiteY3" fmla="*/ 944545 h 1007554"/>
              <a:gd name="connsiteX4" fmla="*/ 824062 w 1437595"/>
              <a:gd name="connsiteY4" fmla="*/ 954593 h 1007554"/>
              <a:gd name="connsiteX5" fmla="*/ 884352 w 1437595"/>
              <a:gd name="connsiteY5" fmla="*/ 974690 h 1007554"/>
              <a:gd name="connsiteX6" fmla="*/ 914497 w 1437595"/>
              <a:gd name="connsiteY6" fmla="*/ 994786 h 1007554"/>
              <a:gd name="connsiteX7" fmla="*/ 954690 w 1437595"/>
              <a:gd name="connsiteY7" fmla="*/ 934496 h 1007554"/>
              <a:gd name="connsiteX8" fmla="*/ 974787 w 1437595"/>
              <a:gd name="connsiteY8" fmla="*/ 904351 h 1007554"/>
              <a:gd name="connsiteX9" fmla="*/ 1004932 w 1437595"/>
              <a:gd name="connsiteY9" fmla="*/ 884255 h 1007554"/>
              <a:gd name="connsiteX10" fmla="*/ 1045125 w 1437595"/>
              <a:gd name="connsiteY10" fmla="*/ 834013 h 1007554"/>
              <a:gd name="connsiteX11" fmla="*/ 1085319 w 1437595"/>
              <a:gd name="connsiteY11" fmla="*/ 773723 h 1007554"/>
              <a:gd name="connsiteX12" fmla="*/ 1115464 w 1437595"/>
              <a:gd name="connsiteY12" fmla="*/ 743578 h 1007554"/>
              <a:gd name="connsiteX13" fmla="*/ 1155657 w 1437595"/>
              <a:gd name="connsiteY13" fmla="*/ 683288 h 1007554"/>
              <a:gd name="connsiteX14" fmla="*/ 1175754 w 1437595"/>
              <a:gd name="connsiteY14" fmla="*/ 653142 h 1007554"/>
              <a:gd name="connsiteX15" fmla="*/ 1205899 w 1437595"/>
              <a:gd name="connsiteY15" fmla="*/ 633046 h 1007554"/>
              <a:gd name="connsiteX16" fmla="*/ 1215947 w 1437595"/>
              <a:gd name="connsiteY16" fmla="*/ 602901 h 1007554"/>
              <a:gd name="connsiteX17" fmla="*/ 1246092 w 1437595"/>
              <a:gd name="connsiteY17" fmla="*/ 582804 h 1007554"/>
              <a:gd name="connsiteX18" fmla="*/ 1266189 w 1437595"/>
              <a:gd name="connsiteY18" fmla="*/ 552659 h 1007554"/>
              <a:gd name="connsiteX19" fmla="*/ 1316431 w 1437595"/>
              <a:gd name="connsiteY19" fmla="*/ 462224 h 1007554"/>
              <a:gd name="connsiteX20" fmla="*/ 1356624 w 1437595"/>
              <a:gd name="connsiteY20" fmla="*/ 401934 h 1007554"/>
              <a:gd name="connsiteX21" fmla="*/ 1376721 w 1437595"/>
              <a:gd name="connsiteY21" fmla="*/ 371789 h 1007554"/>
              <a:gd name="connsiteX22" fmla="*/ 1406866 w 1437595"/>
              <a:gd name="connsiteY22" fmla="*/ 351692 h 1007554"/>
              <a:gd name="connsiteX23" fmla="*/ 1437011 w 1437595"/>
              <a:gd name="connsiteY23" fmla="*/ 291402 h 1007554"/>
              <a:gd name="connsiteX24" fmla="*/ 1406866 w 1437595"/>
              <a:gd name="connsiteY24" fmla="*/ 271305 h 1007554"/>
              <a:gd name="connsiteX25" fmla="*/ 1386769 w 1437595"/>
              <a:gd name="connsiteY25" fmla="*/ 241160 h 1007554"/>
              <a:gd name="connsiteX26" fmla="*/ 1296334 w 1437595"/>
              <a:gd name="connsiteY26" fmla="*/ 190918 h 1007554"/>
              <a:gd name="connsiteX27" fmla="*/ 1266189 w 1437595"/>
              <a:gd name="connsiteY27" fmla="*/ 170822 h 1007554"/>
              <a:gd name="connsiteX28" fmla="*/ 1175754 w 1437595"/>
              <a:gd name="connsiteY28" fmla="*/ 140677 h 1007554"/>
              <a:gd name="connsiteX29" fmla="*/ 1145609 w 1437595"/>
              <a:gd name="connsiteY29" fmla="*/ 130628 h 1007554"/>
              <a:gd name="connsiteX30" fmla="*/ 1025029 w 1437595"/>
              <a:gd name="connsiteY30" fmla="*/ 70338 h 1007554"/>
              <a:gd name="connsiteX31" fmla="*/ 994883 w 1437595"/>
              <a:gd name="connsiteY31" fmla="*/ 60290 h 1007554"/>
              <a:gd name="connsiteX32" fmla="*/ 964738 w 1437595"/>
              <a:gd name="connsiteY32" fmla="*/ 40193 h 1007554"/>
              <a:gd name="connsiteX33" fmla="*/ 884352 w 1437595"/>
              <a:gd name="connsiteY33" fmla="*/ 20096 h 1007554"/>
              <a:gd name="connsiteX34" fmla="*/ 854207 w 1437595"/>
              <a:gd name="connsiteY34" fmla="*/ 10048 h 1007554"/>
              <a:gd name="connsiteX35" fmla="*/ 814013 w 1437595"/>
              <a:gd name="connsiteY35" fmla="*/ 0 h 1007554"/>
              <a:gd name="connsiteX36" fmla="*/ 623094 w 1437595"/>
              <a:gd name="connsiteY36" fmla="*/ 10048 h 1007554"/>
              <a:gd name="connsiteX37" fmla="*/ 562804 w 1437595"/>
              <a:gd name="connsiteY37" fmla="*/ 20096 h 1007554"/>
              <a:gd name="connsiteX38" fmla="*/ 351789 w 1437595"/>
              <a:gd name="connsiteY38" fmla="*/ 30145 h 1007554"/>
              <a:gd name="connsiteX39" fmla="*/ 251305 w 1437595"/>
              <a:gd name="connsiteY39" fmla="*/ 60290 h 1007554"/>
              <a:gd name="connsiteX40" fmla="*/ 221160 w 1437595"/>
              <a:gd name="connsiteY40" fmla="*/ 70338 h 1007554"/>
              <a:gd name="connsiteX41" fmla="*/ 120677 w 1437595"/>
              <a:gd name="connsiteY41" fmla="*/ 90435 h 1007554"/>
              <a:gd name="connsiteX42" fmla="*/ 60387 w 1437595"/>
              <a:gd name="connsiteY42" fmla="*/ 110531 h 1007554"/>
              <a:gd name="connsiteX43" fmla="*/ 97 w 1437595"/>
              <a:gd name="connsiteY43" fmla="*/ 150725 h 1007554"/>
              <a:gd name="connsiteX44" fmla="*/ 10145 w 1437595"/>
              <a:gd name="connsiteY44" fmla="*/ 251208 h 1007554"/>
              <a:gd name="connsiteX45" fmla="*/ 20193 w 1437595"/>
              <a:gd name="connsiteY45" fmla="*/ 281353 h 1007554"/>
              <a:gd name="connsiteX46" fmla="*/ 50338 w 1437595"/>
              <a:gd name="connsiteY46" fmla="*/ 381837 h 1007554"/>
              <a:gd name="connsiteX47" fmla="*/ 70435 w 1437595"/>
              <a:gd name="connsiteY47" fmla="*/ 411982 h 1007554"/>
              <a:gd name="connsiteX48" fmla="*/ 100580 w 1437595"/>
              <a:gd name="connsiteY48" fmla="*/ 502417 h 1007554"/>
              <a:gd name="connsiteX49" fmla="*/ 120677 w 1437595"/>
              <a:gd name="connsiteY49" fmla="*/ 562707 h 1007554"/>
              <a:gd name="connsiteX50" fmla="*/ 140774 w 1437595"/>
              <a:gd name="connsiteY50" fmla="*/ 663191 h 1007554"/>
              <a:gd name="connsiteX51" fmla="*/ 150822 w 1437595"/>
              <a:gd name="connsiteY51" fmla="*/ 693336 h 1007554"/>
              <a:gd name="connsiteX52" fmla="*/ 160870 w 1437595"/>
              <a:gd name="connsiteY52" fmla="*/ 733529 h 1007554"/>
              <a:gd name="connsiteX53" fmla="*/ 170919 w 1437595"/>
              <a:gd name="connsiteY53" fmla="*/ 763674 h 1007554"/>
              <a:gd name="connsiteX54" fmla="*/ 180967 w 1437595"/>
              <a:gd name="connsiteY54" fmla="*/ 813916 h 1007554"/>
              <a:gd name="connsiteX55" fmla="*/ 201064 w 1437595"/>
              <a:gd name="connsiteY55" fmla="*/ 884255 h 1007554"/>
              <a:gd name="connsiteX56" fmla="*/ 221160 w 1437595"/>
              <a:gd name="connsiteY56" fmla="*/ 974690 h 1007554"/>
              <a:gd name="connsiteX57" fmla="*/ 241257 w 1437595"/>
              <a:gd name="connsiteY57" fmla="*/ 1004835 h 1007554"/>
              <a:gd name="connsiteX58" fmla="*/ 291499 w 1437595"/>
              <a:gd name="connsiteY58" fmla="*/ 984738 h 100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37595" h="1007554">
                <a:moveTo>
                  <a:pt x="291499" y="984738"/>
                </a:moveTo>
                <a:cubicBezTo>
                  <a:pt x="306572" y="979714"/>
                  <a:pt x="318464" y="978658"/>
                  <a:pt x="331692" y="974690"/>
                </a:cubicBezTo>
                <a:cubicBezTo>
                  <a:pt x="351982" y="968603"/>
                  <a:pt x="371431" y="959731"/>
                  <a:pt x="391982" y="954593"/>
                </a:cubicBezTo>
                <a:lnTo>
                  <a:pt x="432176" y="944545"/>
                </a:lnTo>
                <a:cubicBezTo>
                  <a:pt x="562805" y="947894"/>
                  <a:pt x="693680" y="945901"/>
                  <a:pt x="824062" y="954593"/>
                </a:cubicBezTo>
                <a:cubicBezTo>
                  <a:pt x="845199" y="956002"/>
                  <a:pt x="866726" y="962940"/>
                  <a:pt x="884352" y="974690"/>
                </a:cubicBezTo>
                <a:lnTo>
                  <a:pt x="914497" y="994786"/>
                </a:lnTo>
                <a:lnTo>
                  <a:pt x="954690" y="934496"/>
                </a:lnTo>
                <a:cubicBezTo>
                  <a:pt x="961389" y="924448"/>
                  <a:pt x="964739" y="911050"/>
                  <a:pt x="974787" y="904351"/>
                </a:cubicBezTo>
                <a:lnTo>
                  <a:pt x="1004932" y="884255"/>
                </a:lnTo>
                <a:cubicBezTo>
                  <a:pt x="1027559" y="816371"/>
                  <a:pt x="996179" y="889951"/>
                  <a:pt x="1045125" y="834013"/>
                </a:cubicBezTo>
                <a:cubicBezTo>
                  <a:pt x="1061030" y="815836"/>
                  <a:pt x="1068240" y="790802"/>
                  <a:pt x="1085319" y="773723"/>
                </a:cubicBezTo>
                <a:cubicBezTo>
                  <a:pt x="1095367" y="763675"/>
                  <a:pt x="1106740" y="754795"/>
                  <a:pt x="1115464" y="743578"/>
                </a:cubicBezTo>
                <a:cubicBezTo>
                  <a:pt x="1130293" y="724513"/>
                  <a:pt x="1142259" y="703385"/>
                  <a:pt x="1155657" y="683288"/>
                </a:cubicBezTo>
                <a:cubicBezTo>
                  <a:pt x="1162356" y="673239"/>
                  <a:pt x="1165705" y="659841"/>
                  <a:pt x="1175754" y="653142"/>
                </a:cubicBezTo>
                <a:lnTo>
                  <a:pt x="1205899" y="633046"/>
                </a:lnTo>
                <a:cubicBezTo>
                  <a:pt x="1209248" y="622998"/>
                  <a:pt x="1209330" y="611172"/>
                  <a:pt x="1215947" y="602901"/>
                </a:cubicBezTo>
                <a:cubicBezTo>
                  <a:pt x="1223491" y="593471"/>
                  <a:pt x="1237553" y="591343"/>
                  <a:pt x="1246092" y="582804"/>
                </a:cubicBezTo>
                <a:cubicBezTo>
                  <a:pt x="1254631" y="574265"/>
                  <a:pt x="1259490" y="562707"/>
                  <a:pt x="1266189" y="552659"/>
                </a:cubicBezTo>
                <a:cubicBezTo>
                  <a:pt x="1283875" y="499599"/>
                  <a:pt x="1270361" y="531329"/>
                  <a:pt x="1316431" y="462224"/>
                </a:cubicBezTo>
                <a:lnTo>
                  <a:pt x="1356624" y="401934"/>
                </a:lnTo>
                <a:cubicBezTo>
                  <a:pt x="1363323" y="391886"/>
                  <a:pt x="1366673" y="378488"/>
                  <a:pt x="1376721" y="371789"/>
                </a:cubicBezTo>
                <a:lnTo>
                  <a:pt x="1406866" y="351692"/>
                </a:lnTo>
                <a:cubicBezTo>
                  <a:pt x="1411098" y="345344"/>
                  <a:pt x="1442212" y="304403"/>
                  <a:pt x="1437011" y="291402"/>
                </a:cubicBezTo>
                <a:cubicBezTo>
                  <a:pt x="1432526" y="280189"/>
                  <a:pt x="1416914" y="278004"/>
                  <a:pt x="1406866" y="271305"/>
                </a:cubicBezTo>
                <a:cubicBezTo>
                  <a:pt x="1400167" y="261257"/>
                  <a:pt x="1395858" y="249112"/>
                  <a:pt x="1386769" y="241160"/>
                </a:cubicBezTo>
                <a:cubicBezTo>
                  <a:pt x="1302289" y="167241"/>
                  <a:pt x="1356136" y="220819"/>
                  <a:pt x="1296334" y="190918"/>
                </a:cubicBezTo>
                <a:cubicBezTo>
                  <a:pt x="1285532" y="185517"/>
                  <a:pt x="1277225" y="175727"/>
                  <a:pt x="1266189" y="170822"/>
                </a:cubicBezTo>
                <a:cubicBezTo>
                  <a:pt x="1266174" y="170815"/>
                  <a:pt x="1190834" y="145704"/>
                  <a:pt x="1175754" y="140677"/>
                </a:cubicBezTo>
                <a:cubicBezTo>
                  <a:pt x="1165706" y="137327"/>
                  <a:pt x="1154422" y="136503"/>
                  <a:pt x="1145609" y="130628"/>
                </a:cubicBezTo>
                <a:cubicBezTo>
                  <a:pt x="1067696" y="78686"/>
                  <a:pt x="1108230" y="98071"/>
                  <a:pt x="1025029" y="70338"/>
                </a:cubicBezTo>
                <a:lnTo>
                  <a:pt x="994883" y="60290"/>
                </a:lnTo>
                <a:cubicBezTo>
                  <a:pt x="984835" y="53591"/>
                  <a:pt x="975540" y="45594"/>
                  <a:pt x="964738" y="40193"/>
                </a:cubicBezTo>
                <a:cubicBezTo>
                  <a:pt x="941773" y="28711"/>
                  <a:pt x="907276" y="25827"/>
                  <a:pt x="884352" y="20096"/>
                </a:cubicBezTo>
                <a:cubicBezTo>
                  <a:pt x="874076" y="17527"/>
                  <a:pt x="864391" y="12958"/>
                  <a:pt x="854207" y="10048"/>
                </a:cubicBezTo>
                <a:cubicBezTo>
                  <a:pt x="840928" y="6254"/>
                  <a:pt x="827411" y="3349"/>
                  <a:pt x="814013" y="0"/>
                </a:cubicBezTo>
                <a:cubicBezTo>
                  <a:pt x="750373" y="3349"/>
                  <a:pt x="686619" y="4966"/>
                  <a:pt x="623094" y="10048"/>
                </a:cubicBezTo>
                <a:cubicBezTo>
                  <a:pt x="602785" y="11673"/>
                  <a:pt x="583122" y="18591"/>
                  <a:pt x="562804" y="20096"/>
                </a:cubicBezTo>
                <a:cubicBezTo>
                  <a:pt x="492578" y="25298"/>
                  <a:pt x="422127" y="26795"/>
                  <a:pt x="351789" y="30145"/>
                </a:cubicBezTo>
                <a:cubicBezTo>
                  <a:pt x="291042" y="45331"/>
                  <a:pt x="324701" y="35825"/>
                  <a:pt x="251305" y="60290"/>
                </a:cubicBezTo>
                <a:cubicBezTo>
                  <a:pt x="241257" y="63639"/>
                  <a:pt x="231546" y="68261"/>
                  <a:pt x="221160" y="70338"/>
                </a:cubicBezTo>
                <a:cubicBezTo>
                  <a:pt x="187666" y="77037"/>
                  <a:pt x="153082" y="79634"/>
                  <a:pt x="120677" y="90435"/>
                </a:cubicBezTo>
                <a:lnTo>
                  <a:pt x="60387" y="110531"/>
                </a:lnTo>
                <a:cubicBezTo>
                  <a:pt x="40290" y="123929"/>
                  <a:pt x="-2306" y="126692"/>
                  <a:pt x="97" y="150725"/>
                </a:cubicBezTo>
                <a:cubicBezTo>
                  <a:pt x="3446" y="184219"/>
                  <a:pt x="5027" y="217938"/>
                  <a:pt x="10145" y="251208"/>
                </a:cubicBezTo>
                <a:cubicBezTo>
                  <a:pt x="11756" y="261677"/>
                  <a:pt x="17283" y="271169"/>
                  <a:pt x="20193" y="281353"/>
                </a:cubicBezTo>
                <a:cubicBezTo>
                  <a:pt x="27213" y="305924"/>
                  <a:pt x="38402" y="363933"/>
                  <a:pt x="50338" y="381837"/>
                </a:cubicBezTo>
                <a:lnTo>
                  <a:pt x="70435" y="411982"/>
                </a:lnTo>
                <a:lnTo>
                  <a:pt x="100580" y="502417"/>
                </a:lnTo>
                <a:cubicBezTo>
                  <a:pt x="100582" y="502424"/>
                  <a:pt x="120676" y="562699"/>
                  <a:pt x="120677" y="562707"/>
                </a:cubicBezTo>
                <a:cubicBezTo>
                  <a:pt x="128574" y="610092"/>
                  <a:pt x="128780" y="621213"/>
                  <a:pt x="140774" y="663191"/>
                </a:cubicBezTo>
                <a:cubicBezTo>
                  <a:pt x="143684" y="673375"/>
                  <a:pt x="147912" y="683152"/>
                  <a:pt x="150822" y="693336"/>
                </a:cubicBezTo>
                <a:cubicBezTo>
                  <a:pt x="154616" y="706615"/>
                  <a:pt x="157076" y="720250"/>
                  <a:pt x="160870" y="733529"/>
                </a:cubicBezTo>
                <a:cubicBezTo>
                  <a:pt x="163780" y="743713"/>
                  <a:pt x="168350" y="753398"/>
                  <a:pt x="170919" y="763674"/>
                </a:cubicBezTo>
                <a:cubicBezTo>
                  <a:pt x="175061" y="780243"/>
                  <a:pt x="176825" y="797347"/>
                  <a:pt x="180967" y="813916"/>
                </a:cubicBezTo>
                <a:cubicBezTo>
                  <a:pt x="200120" y="890531"/>
                  <a:pt x="182268" y="790277"/>
                  <a:pt x="201064" y="884255"/>
                </a:cubicBezTo>
                <a:cubicBezTo>
                  <a:pt x="206209" y="909981"/>
                  <a:pt x="208123" y="948617"/>
                  <a:pt x="221160" y="974690"/>
                </a:cubicBezTo>
                <a:cubicBezTo>
                  <a:pt x="226561" y="985492"/>
                  <a:pt x="231827" y="997291"/>
                  <a:pt x="241257" y="1004835"/>
                </a:cubicBezTo>
                <a:cubicBezTo>
                  <a:pt x="255141" y="1015942"/>
                  <a:pt x="276426" y="989762"/>
                  <a:pt x="291499" y="984738"/>
                </a:cubicBezTo>
                <a:close/>
              </a:path>
            </a:pathLst>
          </a:cu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sp>
        <p:nvSpPr>
          <p:cNvPr id="88" name="Freeform 87">
            <a:extLst>
              <a:ext uri="{FF2B5EF4-FFF2-40B4-BE49-F238E27FC236}">
                <a16:creationId xmlns:a16="http://schemas.microsoft.com/office/drawing/2014/main" id="{21B92CB4-3149-634F-8739-DBA1A12F53F3}"/>
              </a:ext>
            </a:extLst>
          </p:cNvPr>
          <p:cNvSpPr/>
          <p:nvPr/>
        </p:nvSpPr>
        <p:spPr>
          <a:xfrm rot="12093054">
            <a:off x="5587635" y="5421192"/>
            <a:ext cx="625446" cy="187703"/>
          </a:xfrm>
          <a:custGeom>
            <a:avLst/>
            <a:gdLst>
              <a:gd name="connsiteX0" fmla="*/ 291499 w 1437595"/>
              <a:gd name="connsiteY0" fmla="*/ 984738 h 1007554"/>
              <a:gd name="connsiteX1" fmla="*/ 331692 w 1437595"/>
              <a:gd name="connsiteY1" fmla="*/ 974690 h 1007554"/>
              <a:gd name="connsiteX2" fmla="*/ 391982 w 1437595"/>
              <a:gd name="connsiteY2" fmla="*/ 954593 h 1007554"/>
              <a:gd name="connsiteX3" fmla="*/ 432176 w 1437595"/>
              <a:gd name="connsiteY3" fmla="*/ 944545 h 1007554"/>
              <a:gd name="connsiteX4" fmla="*/ 824062 w 1437595"/>
              <a:gd name="connsiteY4" fmla="*/ 954593 h 1007554"/>
              <a:gd name="connsiteX5" fmla="*/ 884352 w 1437595"/>
              <a:gd name="connsiteY5" fmla="*/ 974690 h 1007554"/>
              <a:gd name="connsiteX6" fmla="*/ 914497 w 1437595"/>
              <a:gd name="connsiteY6" fmla="*/ 994786 h 1007554"/>
              <a:gd name="connsiteX7" fmla="*/ 954690 w 1437595"/>
              <a:gd name="connsiteY7" fmla="*/ 934496 h 1007554"/>
              <a:gd name="connsiteX8" fmla="*/ 974787 w 1437595"/>
              <a:gd name="connsiteY8" fmla="*/ 904351 h 1007554"/>
              <a:gd name="connsiteX9" fmla="*/ 1004932 w 1437595"/>
              <a:gd name="connsiteY9" fmla="*/ 884255 h 1007554"/>
              <a:gd name="connsiteX10" fmla="*/ 1045125 w 1437595"/>
              <a:gd name="connsiteY10" fmla="*/ 834013 h 1007554"/>
              <a:gd name="connsiteX11" fmla="*/ 1085319 w 1437595"/>
              <a:gd name="connsiteY11" fmla="*/ 773723 h 1007554"/>
              <a:gd name="connsiteX12" fmla="*/ 1115464 w 1437595"/>
              <a:gd name="connsiteY12" fmla="*/ 743578 h 1007554"/>
              <a:gd name="connsiteX13" fmla="*/ 1155657 w 1437595"/>
              <a:gd name="connsiteY13" fmla="*/ 683288 h 1007554"/>
              <a:gd name="connsiteX14" fmla="*/ 1175754 w 1437595"/>
              <a:gd name="connsiteY14" fmla="*/ 653142 h 1007554"/>
              <a:gd name="connsiteX15" fmla="*/ 1205899 w 1437595"/>
              <a:gd name="connsiteY15" fmla="*/ 633046 h 1007554"/>
              <a:gd name="connsiteX16" fmla="*/ 1215947 w 1437595"/>
              <a:gd name="connsiteY16" fmla="*/ 602901 h 1007554"/>
              <a:gd name="connsiteX17" fmla="*/ 1246092 w 1437595"/>
              <a:gd name="connsiteY17" fmla="*/ 582804 h 1007554"/>
              <a:gd name="connsiteX18" fmla="*/ 1266189 w 1437595"/>
              <a:gd name="connsiteY18" fmla="*/ 552659 h 1007554"/>
              <a:gd name="connsiteX19" fmla="*/ 1316431 w 1437595"/>
              <a:gd name="connsiteY19" fmla="*/ 462224 h 1007554"/>
              <a:gd name="connsiteX20" fmla="*/ 1356624 w 1437595"/>
              <a:gd name="connsiteY20" fmla="*/ 401934 h 1007554"/>
              <a:gd name="connsiteX21" fmla="*/ 1376721 w 1437595"/>
              <a:gd name="connsiteY21" fmla="*/ 371789 h 1007554"/>
              <a:gd name="connsiteX22" fmla="*/ 1406866 w 1437595"/>
              <a:gd name="connsiteY22" fmla="*/ 351692 h 1007554"/>
              <a:gd name="connsiteX23" fmla="*/ 1437011 w 1437595"/>
              <a:gd name="connsiteY23" fmla="*/ 291402 h 1007554"/>
              <a:gd name="connsiteX24" fmla="*/ 1406866 w 1437595"/>
              <a:gd name="connsiteY24" fmla="*/ 271305 h 1007554"/>
              <a:gd name="connsiteX25" fmla="*/ 1386769 w 1437595"/>
              <a:gd name="connsiteY25" fmla="*/ 241160 h 1007554"/>
              <a:gd name="connsiteX26" fmla="*/ 1296334 w 1437595"/>
              <a:gd name="connsiteY26" fmla="*/ 190918 h 1007554"/>
              <a:gd name="connsiteX27" fmla="*/ 1266189 w 1437595"/>
              <a:gd name="connsiteY27" fmla="*/ 170822 h 1007554"/>
              <a:gd name="connsiteX28" fmla="*/ 1175754 w 1437595"/>
              <a:gd name="connsiteY28" fmla="*/ 140677 h 1007554"/>
              <a:gd name="connsiteX29" fmla="*/ 1145609 w 1437595"/>
              <a:gd name="connsiteY29" fmla="*/ 130628 h 1007554"/>
              <a:gd name="connsiteX30" fmla="*/ 1025029 w 1437595"/>
              <a:gd name="connsiteY30" fmla="*/ 70338 h 1007554"/>
              <a:gd name="connsiteX31" fmla="*/ 994883 w 1437595"/>
              <a:gd name="connsiteY31" fmla="*/ 60290 h 1007554"/>
              <a:gd name="connsiteX32" fmla="*/ 964738 w 1437595"/>
              <a:gd name="connsiteY32" fmla="*/ 40193 h 1007554"/>
              <a:gd name="connsiteX33" fmla="*/ 884352 w 1437595"/>
              <a:gd name="connsiteY33" fmla="*/ 20096 h 1007554"/>
              <a:gd name="connsiteX34" fmla="*/ 854207 w 1437595"/>
              <a:gd name="connsiteY34" fmla="*/ 10048 h 1007554"/>
              <a:gd name="connsiteX35" fmla="*/ 814013 w 1437595"/>
              <a:gd name="connsiteY35" fmla="*/ 0 h 1007554"/>
              <a:gd name="connsiteX36" fmla="*/ 623094 w 1437595"/>
              <a:gd name="connsiteY36" fmla="*/ 10048 h 1007554"/>
              <a:gd name="connsiteX37" fmla="*/ 562804 w 1437595"/>
              <a:gd name="connsiteY37" fmla="*/ 20096 h 1007554"/>
              <a:gd name="connsiteX38" fmla="*/ 351789 w 1437595"/>
              <a:gd name="connsiteY38" fmla="*/ 30145 h 1007554"/>
              <a:gd name="connsiteX39" fmla="*/ 251305 w 1437595"/>
              <a:gd name="connsiteY39" fmla="*/ 60290 h 1007554"/>
              <a:gd name="connsiteX40" fmla="*/ 221160 w 1437595"/>
              <a:gd name="connsiteY40" fmla="*/ 70338 h 1007554"/>
              <a:gd name="connsiteX41" fmla="*/ 120677 w 1437595"/>
              <a:gd name="connsiteY41" fmla="*/ 90435 h 1007554"/>
              <a:gd name="connsiteX42" fmla="*/ 60387 w 1437595"/>
              <a:gd name="connsiteY42" fmla="*/ 110531 h 1007554"/>
              <a:gd name="connsiteX43" fmla="*/ 97 w 1437595"/>
              <a:gd name="connsiteY43" fmla="*/ 150725 h 1007554"/>
              <a:gd name="connsiteX44" fmla="*/ 10145 w 1437595"/>
              <a:gd name="connsiteY44" fmla="*/ 251208 h 1007554"/>
              <a:gd name="connsiteX45" fmla="*/ 20193 w 1437595"/>
              <a:gd name="connsiteY45" fmla="*/ 281353 h 1007554"/>
              <a:gd name="connsiteX46" fmla="*/ 50338 w 1437595"/>
              <a:gd name="connsiteY46" fmla="*/ 381837 h 1007554"/>
              <a:gd name="connsiteX47" fmla="*/ 70435 w 1437595"/>
              <a:gd name="connsiteY47" fmla="*/ 411982 h 1007554"/>
              <a:gd name="connsiteX48" fmla="*/ 100580 w 1437595"/>
              <a:gd name="connsiteY48" fmla="*/ 502417 h 1007554"/>
              <a:gd name="connsiteX49" fmla="*/ 120677 w 1437595"/>
              <a:gd name="connsiteY49" fmla="*/ 562707 h 1007554"/>
              <a:gd name="connsiteX50" fmla="*/ 140774 w 1437595"/>
              <a:gd name="connsiteY50" fmla="*/ 663191 h 1007554"/>
              <a:gd name="connsiteX51" fmla="*/ 150822 w 1437595"/>
              <a:gd name="connsiteY51" fmla="*/ 693336 h 1007554"/>
              <a:gd name="connsiteX52" fmla="*/ 160870 w 1437595"/>
              <a:gd name="connsiteY52" fmla="*/ 733529 h 1007554"/>
              <a:gd name="connsiteX53" fmla="*/ 170919 w 1437595"/>
              <a:gd name="connsiteY53" fmla="*/ 763674 h 1007554"/>
              <a:gd name="connsiteX54" fmla="*/ 180967 w 1437595"/>
              <a:gd name="connsiteY54" fmla="*/ 813916 h 1007554"/>
              <a:gd name="connsiteX55" fmla="*/ 201064 w 1437595"/>
              <a:gd name="connsiteY55" fmla="*/ 884255 h 1007554"/>
              <a:gd name="connsiteX56" fmla="*/ 221160 w 1437595"/>
              <a:gd name="connsiteY56" fmla="*/ 974690 h 1007554"/>
              <a:gd name="connsiteX57" fmla="*/ 241257 w 1437595"/>
              <a:gd name="connsiteY57" fmla="*/ 1004835 h 1007554"/>
              <a:gd name="connsiteX58" fmla="*/ 291499 w 1437595"/>
              <a:gd name="connsiteY58" fmla="*/ 984738 h 1007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37595" h="1007554">
                <a:moveTo>
                  <a:pt x="291499" y="984738"/>
                </a:moveTo>
                <a:cubicBezTo>
                  <a:pt x="306572" y="979714"/>
                  <a:pt x="318464" y="978658"/>
                  <a:pt x="331692" y="974690"/>
                </a:cubicBezTo>
                <a:cubicBezTo>
                  <a:pt x="351982" y="968603"/>
                  <a:pt x="371431" y="959731"/>
                  <a:pt x="391982" y="954593"/>
                </a:cubicBezTo>
                <a:lnTo>
                  <a:pt x="432176" y="944545"/>
                </a:lnTo>
                <a:cubicBezTo>
                  <a:pt x="562805" y="947894"/>
                  <a:pt x="693680" y="945901"/>
                  <a:pt x="824062" y="954593"/>
                </a:cubicBezTo>
                <a:cubicBezTo>
                  <a:pt x="845199" y="956002"/>
                  <a:pt x="866726" y="962940"/>
                  <a:pt x="884352" y="974690"/>
                </a:cubicBezTo>
                <a:lnTo>
                  <a:pt x="914497" y="994786"/>
                </a:lnTo>
                <a:lnTo>
                  <a:pt x="954690" y="934496"/>
                </a:lnTo>
                <a:cubicBezTo>
                  <a:pt x="961389" y="924448"/>
                  <a:pt x="964739" y="911050"/>
                  <a:pt x="974787" y="904351"/>
                </a:cubicBezTo>
                <a:lnTo>
                  <a:pt x="1004932" y="884255"/>
                </a:lnTo>
                <a:cubicBezTo>
                  <a:pt x="1027559" y="816371"/>
                  <a:pt x="996179" y="889951"/>
                  <a:pt x="1045125" y="834013"/>
                </a:cubicBezTo>
                <a:cubicBezTo>
                  <a:pt x="1061030" y="815836"/>
                  <a:pt x="1068240" y="790802"/>
                  <a:pt x="1085319" y="773723"/>
                </a:cubicBezTo>
                <a:cubicBezTo>
                  <a:pt x="1095367" y="763675"/>
                  <a:pt x="1106740" y="754795"/>
                  <a:pt x="1115464" y="743578"/>
                </a:cubicBezTo>
                <a:cubicBezTo>
                  <a:pt x="1130293" y="724513"/>
                  <a:pt x="1142259" y="703385"/>
                  <a:pt x="1155657" y="683288"/>
                </a:cubicBezTo>
                <a:cubicBezTo>
                  <a:pt x="1162356" y="673239"/>
                  <a:pt x="1165705" y="659841"/>
                  <a:pt x="1175754" y="653142"/>
                </a:cubicBezTo>
                <a:lnTo>
                  <a:pt x="1205899" y="633046"/>
                </a:lnTo>
                <a:cubicBezTo>
                  <a:pt x="1209248" y="622998"/>
                  <a:pt x="1209330" y="611172"/>
                  <a:pt x="1215947" y="602901"/>
                </a:cubicBezTo>
                <a:cubicBezTo>
                  <a:pt x="1223491" y="593471"/>
                  <a:pt x="1237553" y="591343"/>
                  <a:pt x="1246092" y="582804"/>
                </a:cubicBezTo>
                <a:cubicBezTo>
                  <a:pt x="1254631" y="574265"/>
                  <a:pt x="1259490" y="562707"/>
                  <a:pt x="1266189" y="552659"/>
                </a:cubicBezTo>
                <a:cubicBezTo>
                  <a:pt x="1283875" y="499599"/>
                  <a:pt x="1270361" y="531329"/>
                  <a:pt x="1316431" y="462224"/>
                </a:cubicBezTo>
                <a:lnTo>
                  <a:pt x="1356624" y="401934"/>
                </a:lnTo>
                <a:cubicBezTo>
                  <a:pt x="1363323" y="391886"/>
                  <a:pt x="1366673" y="378488"/>
                  <a:pt x="1376721" y="371789"/>
                </a:cubicBezTo>
                <a:lnTo>
                  <a:pt x="1406866" y="351692"/>
                </a:lnTo>
                <a:cubicBezTo>
                  <a:pt x="1411098" y="345344"/>
                  <a:pt x="1442212" y="304403"/>
                  <a:pt x="1437011" y="291402"/>
                </a:cubicBezTo>
                <a:cubicBezTo>
                  <a:pt x="1432526" y="280189"/>
                  <a:pt x="1416914" y="278004"/>
                  <a:pt x="1406866" y="271305"/>
                </a:cubicBezTo>
                <a:cubicBezTo>
                  <a:pt x="1400167" y="261257"/>
                  <a:pt x="1395858" y="249112"/>
                  <a:pt x="1386769" y="241160"/>
                </a:cubicBezTo>
                <a:cubicBezTo>
                  <a:pt x="1302289" y="167241"/>
                  <a:pt x="1356136" y="220819"/>
                  <a:pt x="1296334" y="190918"/>
                </a:cubicBezTo>
                <a:cubicBezTo>
                  <a:pt x="1285532" y="185517"/>
                  <a:pt x="1277225" y="175727"/>
                  <a:pt x="1266189" y="170822"/>
                </a:cubicBezTo>
                <a:cubicBezTo>
                  <a:pt x="1266174" y="170815"/>
                  <a:pt x="1190834" y="145704"/>
                  <a:pt x="1175754" y="140677"/>
                </a:cubicBezTo>
                <a:cubicBezTo>
                  <a:pt x="1165706" y="137327"/>
                  <a:pt x="1154422" y="136503"/>
                  <a:pt x="1145609" y="130628"/>
                </a:cubicBezTo>
                <a:cubicBezTo>
                  <a:pt x="1067696" y="78686"/>
                  <a:pt x="1108230" y="98071"/>
                  <a:pt x="1025029" y="70338"/>
                </a:cubicBezTo>
                <a:lnTo>
                  <a:pt x="994883" y="60290"/>
                </a:lnTo>
                <a:cubicBezTo>
                  <a:pt x="984835" y="53591"/>
                  <a:pt x="975540" y="45594"/>
                  <a:pt x="964738" y="40193"/>
                </a:cubicBezTo>
                <a:cubicBezTo>
                  <a:pt x="941773" y="28711"/>
                  <a:pt x="907276" y="25827"/>
                  <a:pt x="884352" y="20096"/>
                </a:cubicBezTo>
                <a:cubicBezTo>
                  <a:pt x="874076" y="17527"/>
                  <a:pt x="864391" y="12958"/>
                  <a:pt x="854207" y="10048"/>
                </a:cubicBezTo>
                <a:cubicBezTo>
                  <a:pt x="840928" y="6254"/>
                  <a:pt x="827411" y="3349"/>
                  <a:pt x="814013" y="0"/>
                </a:cubicBezTo>
                <a:cubicBezTo>
                  <a:pt x="750373" y="3349"/>
                  <a:pt x="686619" y="4966"/>
                  <a:pt x="623094" y="10048"/>
                </a:cubicBezTo>
                <a:cubicBezTo>
                  <a:pt x="602785" y="11673"/>
                  <a:pt x="583122" y="18591"/>
                  <a:pt x="562804" y="20096"/>
                </a:cubicBezTo>
                <a:cubicBezTo>
                  <a:pt x="492578" y="25298"/>
                  <a:pt x="422127" y="26795"/>
                  <a:pt x="351789" y="30145"/>
                </a:cubicBezTo>
                <a:cubicBezTo>
                  <a:pt x="291042" y="45331"/>
                  <a:pt x="324701" y="35825"/>
                  <a:pt x="251305" y="60290"/>
                </a:cubicBezTo>
                <a:cubicBezTo>
                  <a:pt x="241257" y="63639"/>
                  <a:pt x="231546" y="68261"/>
                  <a:pt x="221160" y="70338"/>
                </a:cubicBezTo>
                <a:cubicBezTo>
                  <a:pt x="187666" y="77037"/>
                  <a:pt x="153082" y="79634"/>
                  <a:pt x="120677" y="90435"/>
                </a:cubicBezTo>
                <a:lnTo>
                  <a:pt x="60387" y="110531"/>
                </a:lnTo>
                <a:cubicBezTo>
                  <a:pt x="40290" y="123929"/>
                  <a:pt x="-2306" y="126692"/>
                  <a:pt x="97" y="150725"/>
                </a:cubicBezTo>
                <a:cubicBezTo>
                  <a:pt x="3446" y="184219"/>
                  <a:pt x="5027" y="217938"/>
                  <a:pt x="10145" y="251208"/>
                </a:cubicBezTo>
                <a:cubicBezTo>
                  <a:pt x="11756" y="261677"/>
                  <a:pt x="17283" y="271169"/>
                  <a:pt x="20193" y="281353"/>
                </a:cubicBezTo>
                <a:cubicBezTo>
                  <a:pt x="27213" y="305924"/>
                  <a:pt x="38402" y="363933"/>
                  <a:pt x="50338" y="381837"/>
                </a:cubicBezTo>
                <a:lnTo>
                  <a:pt x="70435" y="411982"/>
                </a:lnTo>
                <a:lnTo>
                  <a:pt x="100580" y="502417"/>
                </a:lnTo>
                <a:cubicBezTo>
                  <a:pt x="100582" y="502424"/>
                  <a:pt x="120676" y="562699"/>
                  <a:pt x="120677" y="562707"/>
                </a:cubicBezTo>
                <a:cubicBezTo>
                  <a:pt x="128574" y="610092"/>
                  <a:pt x="128780" y="621213"/>
                  <a:pt x="140774" y="663191"/>
                </a:cubicBezTo>
                <a:cubicBezTo>
                  <a:pt x="143684" y="673375"/>
                  <a:pt x="147912" y="683152"/>
                  <a:pt x="150822" y="693336"/>
                </a:cubicBezTo>
                <a:cubicBezTo>
                  <a:pt x="154616" y="706615"/>
                  <a:pt x="157076" y="720250"/>
                  <a:pt x="160870" y="733529"/>
                </a:cubicBezTo>
                <a:cubicBezTo>
                  <a:pt x="163780" y="743713"/>
                  <a:pt x="168350" y="753398"/>
                  <a:pt x="170919" y="763674"/>
                </a:cubicBezTo>
                <a:cubicBezTo>
                  <a:pt x="175061" y="780243"/>
                  <a:pt x="176825" y="797347"/>
                  <a:pt x="180967" y="813916"/>
                </a:cubicBezTo>
                <a:cubicBezTo>
                  <a:pt x="200120" y="890531"/>
                  <a:pt x="182268" y="790277"/>
                  <a:pt x="201064" y="884255"/>
                </a:cubicBezTo>
                <a:cubicBezTo>
                  <a:pt x="206209" y="909981"/>
                  <a:pt x="208123" y="948617"/>
                  <a:pt x="221160" y="974690"/>
                </a:cubicBezTo>
                <a:cubicBezTo>
                  <a:pt x="226561" y="985492"/>
                  <a:pt x="231827" y="997291"/>
                  <a:pt x="241257" y="1004835"/>
                </a:cubicBezTo>
                <a:cubicBezTo>
                  <a:pt x="255141" y="1015942"/>
                  <a:pt x="276426" y="989762"/>
                  <a:pt x="291499" y="984738"/>
                </a:cubicBezTo>
                <a:close/>
              </a:path>
            </a:pathLst>
          </a:cu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grpSp>
        <p:nvGrpSpPr>
          <p:cNvPr id="89" name="Group 88">
            <a:extLst>
              <a:ext uri="{FF2B5EF4-FFF2-40B4-BE49-F238E27FC236}">
                <a16:creationId xmlns:a16="http://schemas.microsoft.com/office/drawing/2014/main" id="{6A246C8B-16DE-3C4B-B455-564CAFECC177}"/>
              </a:ext>
            </a:extLst>
          </p:cNvPr>
          <p:cNvGrpSpPr/>
          <p:nvPr/>
        </p:nvGrpSpPr>
        <p:grpSpPr>
          <a:xfrm>
            <a:off x="2967708" y="2479567"/>
            <a:ext cx="1011898" cy="2439745"/>
            <a:chOff x="1958747" y="2098566"/>
            <a:chExt cx="1011898" cy="2439745"/>
          </a:xfrm>
        </p:grpSpPr>
        <p:sp>
          <p:nvSpPr>
            <p:cNvPr id="90" name="AutoShape 4">
              <a:extLst>
                <a:ext uri="{FF2B5EF4-FFF2-40B4-BE49-F238E27FC236}">
                  <a16:creationId xmlns:a16="http://schemas.microsoft.com/office/drawing/2014/main" id="{8C8F34FD-6FF9-C945-BCE2-A1F985EB353B}"/>
                </a:ext>
              </a:extLst>
            </p:cNvPr>
            <p:cNvSpPr>
              <a:spLocks noChangeArrowheads="1"/>
            </p:cNvSpPr>
            <p:nvPr/>
          </p:nvSpPr>
          <p:spPr bwMode="auto">
            <a:xfrm>
              <a:off x="2076188" y="3682531"/>
              <a:ext cx="894457" cy="259471"/>
            </a:xfrm>
            <a:prstGeom prst="parallelogram">
              <a:avLst>
                <a:gd name="adj" fmla="val 86111"/>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1" name="AutoShape 5">
              <a:extLst>
                <a:ext uri="{FF2B5EF4-FFF2-40B4-BE49-F238E27FC236}">
                  <a16:creationId xmlns:a16="http://schemas.microsoft.com/office/drawing/2014/main" id="{46405227-36D8-434D-9A50-E6ADA5088ADB}"/>
                </a:ext>
              </a:extLst>
            </p:cNvPr>
            <p:cNvSpPr>
              <a:spLocks noChangeAspect="1" noChangeArrowheads="1"/>
            </p:cNvSpPr>
            <p:nvPr/>
          </p:nvSpPr>
          <p:spPr bwMode="auto">
            <a:xfrm>
              <a:off x="2234883" y="3855512"/>
              <a:ext cx="104594" cy="30633"/>
            </a:xfrm>
            <a:prstGeom prst="parallelogram">
              <a:avLst>
                <a:gd name="adj" fmla="val 85293"/>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2" name="AutoShape 6">
              <a:extLst>
                <a:ext uri="{FF2B5EF4-FFF2-40B4-BE49-F238E27FC236}">
                  <a16:creationId xmlns:a16="http://schemas.microsoft.com/office/drawing/2014/main" id="{CC47DA97-E63B-9744-8DD0-5B584C90E3AE}"/>
                </a:ext>
              </a:extLst>
            </p:cNvPr>
            <p:cNvSpPr>
              <a:spLocks noChangeAspect="1" noChangeArrowheads="1"/>
            </p:cNvSpPr>
            <p:nvPr/>
          </p:nvSpPr>
          <p:spPr bwMode="auto">
            <a:xfrm>
              <a:off x="2564894" y="3826729"/>
              <a:ext cx="104594" cy="30633"/>
            </a:xfrm>
            <a:prstGeom prst="parallelogram">
              <a:avLst>
                <a:gd name="adj" fmla="val 85293"/>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3" name="AutoShape 7">
              <a:extLst>
                <a:ext uri="{FF2B5EF4-FFF2-40B4-BE49-F238E27FC236}">
                  <a16:creationId xmlns:a16="http://schemas.microsoft.com/office/drawing/2014/main" id="{7415BA8B-699E-9C46-809B-4F7AC1D1EFE0}"/>
                </a:ext>
              </a:extLst>
            </p:cNvPr>
            <p:cNvSpPr>
              <a:spLocks noChangeAspect="1" noChangeArrowheads="1"/>
            </p:cNvSpPr>
            <p:nvPr/>
          </p:nvSpPr>
          <p:spPr bwMode="auto">
            <a:xfrm>
              <a:off x="2357508" y="3740190"/>
              <a:ext cx="104594" cy="30633"/>
            </a:xfrm>
            <a:prstGeom prst="parallelogram">
              <a:avLst>
                <a:gd name="adj" fmla="val 85293"/>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4" name="AutoShape 8">
              <a:extLst>
                <a:ext uri="{FF2B5EF4-FFF2-40B4-BE49-F238E27FC236}">
                  <a16:creationId xmlns:a16="http://schemas.microsoft.com/office/drawing/2014/main" id="{B1A4736A-5F77-CE4A-BD75-3C117FD3F81D}"/>
                </a:ext>
              </a:extLst>
            </p:cNvPr>
            <p:cNvSpPr>
              <a:spLocks noChangeAspect="1" noChangeArrowheads="1"/>
            </p:cNvSpPr>
            <p:nvPr/>
          </p:nvSpPr>
          <p:spPr bwMode="auto">
            <a:xfrm>
              <a:off x="2701187" y="3840195"/>
              <a:ext cx="104594" cy="30633"/>
            </a:xfrm>
            <a:prstGeom prst="parallelogram">
              <a:avLst>
                <a:gd name="adj" fmla="val 85293"/>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5" name="AutoShape 9">
              <a:extLst>
                <a:ext uri="{FF2B5EF4-FFF2-40B4-BE49-F238E27FC236}">
                  <a16:creationId xmlns:a16="http://schemas.microsoft.com/office/drawing/2014/main" id="{3FCC55B2-50DC-8440-BD43-76A98AFE353E}"/>
                </a:ext>
              </a:extLst>
            </p:cNvPr>
            <p:cNvSpPr>
              <a:spLocks noChangeAspect="1" noChangeArrowheads="1"/>
            </p:cNvSpPr>
            <p:nvPr/>
          </p:nvSpPr>
          <p:spPr bwMode="auto">
            <a:xfrm>
              <a:off x="2627251" y="3754606"/>
              <a:ext cx="104594" cy="30633"/>
            </a:xfrm>
            <a:prstGeom prst="parallelogram">
              <a:avLst>
                <a:gd name="adj" fmla="val 85293"/>
              </a:avLst>
            </a:prstGeom>
            <a:noFill/>
            <a:ln w="9525">
              <a:solidFill>
                <a:srgbClr val="0000FF"/>
              </a:solidFill>
              <a:miter lim="800000"/>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6" name="Line 11">
              <a:extLst>
                <a:ext uri="{FF2B5EF4-FFF2-40B4-BE49-F238E27FC236}">
                  <a16:creationId xmlns:a16="http://schemas.microsoft.com/office/drawing/2014/main" id="{E05B5CEE-E86A-D141-B003-FEFA8267427E}"/>
                </a:ext>
              </a:extLst>
            </p:cNvPr>
            <p:cNvSpPr>
              <a:spLocks noChangeShapeType="1"/>
            </p:cNvSpPr>
            <p:nvPr/>
          </p:nvSpPr>
          <p:spPr bwMode="auto">
            <a:xfrm flipH="1" flipV="1">
              <a:off x="2609217" y="3311344"/>
              <a:ext cx="144268" cy="855780"/>
            </a:xfrm>
            <a:prstGeom prst="line">
              <a:avLst/>
            </a:prstGeom>
            <a:noFill/>
            <a:ln w="9525">
              <a:solidFill>
                <a:schemeClr val="tx1"/>
              </a:solidFill>
              <a:prstDash val="sysDot"/>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7" name="Line 12">
              <a:extLst>
                <a:ext uri="{FF2B5EF4-FFF2-40B4-BE49-F238E27FC236}">
                  <a16:creationId xmlns:a16="http://schemas.microsoft.com/office/drawing/2014/main" id="{D8A16F3B-994A-1F45-846F-072AB1D2B63F}"/>
                </a:ext>
              </a:extLst>
            </p:cNvPr>
            <p:cNvSpPr>
              <a:spLocks noChangeShapeType="1"/>
            </p:cNvSpPr>
            <p:nvPr/>
          </p:nvSpPr>
          <p:spPr bwMode="auto">
            <a:xfrm flipV="1">
              <a:off x="2262975" y="3296930"/>
              <a:ext cx="346242" cy="783704"/>
            </a:xfrm>
            <a:prstGeom prst="line">
              <a:avLst/>
            </a:prstGeom>
            <a:noFill/>
            <a:ln w="9525">
              <a:solidFill>
                <a:schemeClr val="tx1"/>
              </a:solidFill>
              <a:prstDash val="sysDot"/>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8" name="Line 13">
              <a:extLst>
                <a:ext uri="{FF2B5EF4-FFF2-40B4-BE49-F238E27FC236}">
                  <a16:creationId xmlns:a16="http://schemas.microsoft.com/office/drawing/2014/main" id="{1DF53D9D-FEE4-D84B-A3D6-84C2BE68E8A5}"/>
                </a:ext>
              </a:extLst>
            </p:cNvPr>
            <p:cNvSpPr>
              <a:spLocks noChangeShapeType="1"/>
            </p:cNvSpPr>
            <p:nvPr/>
          </p:nvSpPr>
          <p:spPr bwMode="auto">
            <a:xfrm flipH="1" flipV="1">
              <a:off x="2605610" y="3300534"/>
              <a:ext cx="22399" cy="992722"/>
            </a:xfrm>
            <a:prstGeom prst="line">
              <a:avLst/>
            </a:prstGeom>
            <a:noFill/>
            <a:ln w="9525">
              <a:solidFill>
                <a:schemeClr val="tx1"/>
              </a:solidFill>
              <a:prstDash val="sysDot"/>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99" name="Line 14">
              <a:extLst>
                <a:ext uri="{FF2B5EF4-FFF2-40B4-BE49-F238E27FC236}">
                  <a16:creationId xmlns:a16="http://schemas.microsoft.com/office/drawing/2014/main" id="{0A1A91F2-D23F-214E-9608-82D5D41EDE1A}"/>
                </a:ext>
              </a:extLst>
            </p:cNvPr>
            <p:cNvSpPr>
              <a:spLocks noChangeShapeType="1"/>
            </p:cNvSpPr>
            <p:nvPr/>
          </p:nvSpPr>
          <p:spPr bwMode="auto">
            <a:xfrm flipH="1" flipV="1">
              <a:off x="2609217" y="3307740"/>
              <a:ext cx="314541" cy="1158495"/>
            </a:xfrm>
            <a:prstGeom prst="line">
              <a:avLst/>
            </a:prstGeom>
            <a:noFill/>
            <a:ln w="9525">
              <a:solidFill>
                <a:schemeClr val="tx1"/>
              </a:solidFill>
              <a:prstDash val="sysDot"/>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0" name="Line 17">
              <a:extLst>
                <a:ext uri="{FF2B5EF4-FFF2-40B4-BE49-F238E27FC236}">
                  <a16:creationId xmlns:a16="http://schemas.microsoft.com/office/drawing/2014/main" id="{54A7EC2C-5B6D-3D4B-A51E-D3055C170EB6}"/>
                </a:ext>
              </a:extLst>
            </p:cNvPr>
            <p:cNvSpPr>
              <a:spLocks noChangeShapeType="1"/>
            </p:cNvSpPr>
            <p:nvPr/>
          </p:nvSpPr>
          <p:spPr bwMode="auto">
            <a:xfrm flipV="1">
              <a:off x="2003295" y="3304138"/>
              <a:ext cx="605924" cy="1037882"/>
            </a:xfrm>
            <a:prstGeom prst="line">
              <a:avLst/>
            </a:prstGeom>
            <a:noFill/>
            <a:ln w="9525">
              <a:solidFill>
                <a:schemeClr val="tx1"/>
              </a:solidFill>
              <a:prstDash val="sysDot"/>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1" name="Line 23">
              <a:extLst>
                <a:ext uri="{FF2B5EF4-FFF2-40B4-BE49-F238E27FC236}">
                  <a16:creationId xmlns:a16="http://schemas.microsoft.com/office/drawing/2014/main" id="{0B596D69-0A91-2345-B1B2-4D0E1208EC2D}"/>
                </a:ext>
              </a:extLst>
            </p:cNvPr>
            <p:cNvSpPr>
              <a:spLocks noChangeShapeType="1"/>
            </p:cNvSpPr>
            <p:nvPr/>
          </p:nvSpPr>
          <p:spPr bwMode="auto">
            <a:xfrm>
              <a:off x="2252914" y="4080633"/>
              <a:ext cx="0" cy="86491"/>
            </a:xfrm>
            <a:prstGeom prst="line">
              <a:avLst/>
            </a:prstGeom>
            <a:noFill/>
            <a:ln w="9525">
              <a:solidFill>
                <a:srgbClr val="0000FF"/>
              </a:solid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2" name="Line 25">
              <a:extLst>
                <a:ext uri="{FF2B5EF4-FFF2-40B4-BE49-F238E27FC236}">
                  <a16:creationId xmlns:a16="http://schemas.microsoft.com/office/drawing/2014/main" id="{CA1B7DE0-E1C9-6447-A9D0-B8651061C379}"/>
                </a:ext>
              </a:extLst>
            </p:cNvPr>
            <p:cNvSpPr>
              <a:spLocks noChangeShapeType="1"/>
            </p:cNvSpPr>
            <p:nvPr/>
          </p:nvSpPr>
          <p:spPr bwMode="auto">
            <a:xfrm>
              <a:off x="2000447" y="4379746"/>
              <a:ext cx="0" cy="86491"/>
            </a:xfrm>
            <a:prstGeom prst="line">
              <a:avLst/>
            </a:prstGeom>
            <a:noFill/>
            <a:ln w="9525">
              <a:solidFill>
                <a:srgbClr val="0000FF"/>
              </a:solid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3" name="Line 28">
              <a:extLst>
                <a:ext uri="{FF2B5EF4-FFF2-40B4-BE49-F238E27FC236}">
                  <a16:creationId xmlns:a16="http://schemas.microsoft.com/office/drawing/2014/main" id="{C4A4F65C-C2BB-1D41-A55E-4538E3412B1B}"/>
                </a:ext>
              </a:extLst>
            </p:cNvPr>
            <p:cNvSpPr>
              <a:spLocks noChangeShapeType="1"/>
            </p:cNvSpPr>
            <p:nvPr/>
          </p:nvSpPr>
          <p:spPr bwMode="auto">
            <a:xfrm>
              <a:off x="2628010" y="4289651"/>
              <a:ext cx="0" cy="86491"/>
            </a:xfrm>
            <a:prstGeom prst="line">
              <a:avLst/>
            </a:prstGeom>
            <a:noFill/>
            <a:ln w="9525">
              <a:solidFill>
                <a:srgbClr val="0000FF"/>
              </a:solid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4" name="Line 31">
              <a:extLst>
                <a:ext uri="{FF2B5EF4-FFF2-40B4-BE49-F238E27FC236}">
                  <a16:creationId xmlns:a16="http://schemas.microsoft.com/office/drawing/2014/main" id="{B2D1682D-FA39-1749-B87C-3D09E799A576}"/>
                </a:ext>
              </a:extLst>
            </p:cNvPr>
            <p:cNvSpPr>
              <a:spLocks noChangeShapeType="1"/>
            </p:cNvSpPr>
            <p:nvPr/>
          </p:nvSpPr>
          <p:spPr bwMode="auto">
            <a:xfrm>
              <a:off x="2747030" y="4149105"/>
              <a:ext cx="0" cy="86491"/>
            </a:xfrm>
            <a:prstGeom prst="line">
              <a:avLst/>
            </a:prstGeom>
            <a:noFill/>
            <a:ln w="9525">
              <a:solidFill>
                <a:srgbClr val="0000FF"/>
              </a:solid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5" name="Line 34">
              <a:extLst>
                <a:ext uri="{FF2B5EF4-FFF2-40B4-BE49-F238E27FC236}">
                  <a16:creationId xmlns:a16="http://schemas.microsoft.com/office/drawing/2014/main" id="{90A38EC2-48A7-094A-858B-C7914A9FD1BF}"/>
                </a:ext>
              </a:extLst>
            </p:cNvPr>
            <p:cNvSpPr>
              <a:spLocks noChangeShapeType="1"/>
            </p:cNvSpPr>
            <p:nvPr/>
          </p:nvSpPr>
          <p:spPr bwMode="auto">
            <a:xfrm>
              <a:off x="2923758" y="4451820"/>
              <a:ext cx="0" cy="86491"/>
            </a:xfrm>
            <a:prstGeom prst="line">
              <a:avLst/>
            </a:prstGeom>
            <a:noFill/>
            <a:ln w="9525">
              <a:solidFill>
                <a:srgbClr val="0000FF"/>
              </a:solid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aphicFrame>
          <p:nvGraphicFramePr>
            <p:cNvPr id="106" name="Object 36">
              <a:extLst>
                <a:ext uri="{FF2B5EF4-FFF2-40B4-BE49-F238E27FC236}">
                  <a16:creationId xmlns:a16="http://schemas.microsoft.com/office/drawing/2014/main" id="{4D23EF77-39D7-D94A-85F6-9D33F2715915}"/>
                </a:ext>
              </a:extLst>
            </p:cNvPr>
            <p:cNvGraphicFramePr>
              <a:graphicFrameLocks noChangeAspect="1"/>
            </p:cNvGraphicFramePr>
            <p:nvPr/>
          </p:nvGraphicFramePr>
          <p:xfrm>
            <a:off x="2110779" y="2098566"/>
            <a:ext cx="677251" cy="1091802"/>
          </p:xfrm>
          <a:graphic>
            <a:graphicData uri="http://schemas.openxmlformats.org/presentationml/2006/ole">
              <mc:AlternateContent xmlns:mc="http://schemas.openxmlformats.org/markup-compatibility/2006">
                <mc:Choice xmlns:v="urn:schemas-microsoft-com:vml" Requires="v">
                  <p:oleObj spid="_x0000_s5129" name="Photo Editor Photo" r:id="rId10" imgW="2980952" imgH="4809524" progId="">
                    <p:embed/>
                  </p:oleObj>
                </mc:Choice>
                <mc:Fallback>
                  <p:oleObj name="Photo Editor Photo" r:id="rId10" imgW="2980952" imgH="4809524" progId="">
                    <p:embed/>
                    <p:pic>
                      <p:nvPicPr>
                        <p:cNvPr id="106" name="Object 36">
                          <a:extLst>
                            <a:ext uri="{FF2B5EF4-FFF2-40B4-BE49-F238E27FC236}">
                              <a16:creationId xmlns:a16="http://schemas.microsoft.com/office/drawing/2014/main" id="{4D23EF77-39D7-D94A-85F6-9D33F2715915}"/>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110779" y="2098566"/>
                          <a:ext cx="677251" cy="10918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pic>
          <p:nvPicPr>
            <p:cNvPr id="107" name="Picture 196" descr="pics_Aeroshell_FS_Baseline_Prep_9-20070306">
              <a:extLst>
                <a:ext uri="{FF2B5EF4-FFF2-40B4-BE49-F238E27FC236}">
                  <a16:creationId xmlns:a16="http://schemas.microsoft.com/office/drawing/2014/main" id="{E5503CAF-BA95-514B-88E2-834EF0BE2CD7}"/>
                </a:ext>
              </a:extLst>
            </p:cNvPr>
            <p:cNvPicPr>
              <a:picLocks noChangeAspect="1" noChangeArrowheads="1"/>
            </p:cNvPicPr>
            <p:nvPr/>
          </p:nvPicPr>
          <p:blipFill>
            <a:blip r:embed="rId12" cstate="email">
              <a:clrChange>
                <a:clrFrom>
                  <a:srgbClr val="311E0D"/>
                </a:clrFrom>
                <a:clrTo>
                  <a:srgbClr val="311E0D">
                    <a:alpha val="0"/>
                  </a:srgbClr>
                </a:clrTo>
              </a:clrChange>
              <a:extLst>
                <a:ext uri="{28A0092B-C50C-407E-A947-70E740481C1C}">
                  <a14:useLocalDpi xmlns:a14="http://schemas.microsoft.com/office/drawing/2010/main"/>
                </a:ext>
              </a:extLst>
            </a:blip>
            <a:srcRect/>
            <a:stretch>
              <a:fillRect/>
            </a:stretch>
          </p:blipFill>
          <p:spPr bwMode="auto">
            <a:xfrm rot="20583189">
              <a:off x="2442720" y="3110965"/>
              <a:ext cx="325782" cy="212294"/>
            </a:xfrm>
            <a:prstGeom prst="rect">
              <a:avLst/>
            </a:prstGeom>
            <a:noFill/>
          </p:spPr>
        </p:pic>
        <p:sp>
          <p:nvSpPr>
            <p:cNvPr id="108" name="Oval 24">
              <a:extLst>
                <a:ext uri="{FF2B5EF4-FFF2-40B4-BE49-F238E27FC236}">
                  <a16:creationId xmlns:a16="http://schemas.microsoft.com/office/drawing/2014/main" id="{B5505AD8-F0E2-B54F-87ED-2909AB13A57C}"/>
                </a:ext>
              </a:extLst>
            </p:cNvPr>
            <p:cNvSpPr>
              <a:spLocks noChangeArrowheads="1"/>
            </p:cNvSpPr>
            <p:nvPr/>
          </p:nvSpPr>
          <p:spPr bwMode="auto">
            <a:xfrm>
              <a:off x="2881990" y="4411915"/>
              <a:ext cx="86561" cy="86491"/>
            </a:xfrm>
            <a:prstGeom prst="ellipse">
              <a:avLst/>
            </a:prstGeom>
            <a:gradFill rotWithShape="0">
              <a:gsLst>
                <a:gs pos="0">
                  <a:srgbClr val="0000FF"/>
                </a:gs>
                <a:gs pos="100000">
                  <a:srgbClr val="000090"/>
                </a:gs>
              </a:gsLst>
              <a:path path="shape">
                <a:fillToRect l="50000" t="50000" r="50000" b="50000"/>
              </a:path>
            </a:gradFill>
            <a:ln w="9525">
              <a:no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09" name="Oval 24">
              <a:extLst>
                <a:ext uri="{FF2B5EF4-FFF2-40B4-BE49-F238E27FC236}">
                  <a16:creationId xmlns:a16="http://schemas.microsoft.com/office/drawing/2014/main" id="{10FD94BD-03D3-9249-8585-63546F44AD26}"/>
                </a:ext>
              </a:extLst>
            </p:cNvPr>
            <p:cNvSpPr>
              <a:spLocks noChangeArrowheads="1"/>
            </p:cNvSpPr>
            <p:nvPr/>
          </p:nvSpPr>
          <p:spPr bwMode="auto">
            <a:xfrm>
              <a:off x="2210147" y="4058942"/>
              <a:ext cx="86561" cy="86491"/>
            </a:xfrm>
            <a:prstGeom prst="ellipse">
              <a:avLst/>
            </a:prstGeom>
            <a:gradFill rotWithShape="0">
              <a:gsLst>
                <a:gs pos="0">
                  <a:srgbClr val="0000FF"/>
                </a:gs>
                <a:gs pos="100000">
                  <a:srgbClr val="000090"/>
                </a:gs>
              </a:gsLst>
              <a:path path="shape">
                <a:fillToRect l="50000" t="50000" r="50000" b="50000"/>
              </a:path>
            </a:gradFill>
            <a:ln w="9525">
              <a:no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10" name="Oval 24">
              <a:extLst>
                <a:ext uri="{FF2B5EF4-FFF2-40B4-BE49-F238E27FC236}">
                  <a16:creationId xmlns:a16="http://schemas.microsoft.com/office/drawing/2014/main" id="{6950A1A3-097F-DA42-A57C-89F621AC0CD6}"/>
                </a:ext>
              </a:extLst>
            </p:cNvPr>
            <p:cNvSpPr>
              <a:spLocks noChangeArrowheads="1"/>
            </p:cNvSpPr>
            <p:nvPr/>
          </p:nvSpPr>
          <p:spPr bwMode="auto">
            <a:xfrm>
              <a:off x="2704277" y="4108748"/>
              <a:ext cx="86561" cy="86491"/>
            </a:xfrm>
            <a:prstGeom prst="ellipse">
              <a:avLst/>
            </a:prstGeom>
            <a:gradFill rotWithShape="0">
              <a:gsLst>
                <a:gs pos="0">
                  <a:srgbClr val="0000FF"/>
                </a:gs>
                <a:gs pos="100000">
                  <a:srgbClr val="000090"/>
                </a:gs>
              </a:gsLst>
              <a:path path="shape">
                <a:fillToRect l="50000" t="50000" r="50000" b="50000"/>
              </a:path>
            </a:gradFill>
            <a:ln w="9525">
              <a:no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11" name="Oval 24">
              <a:extLst>
                <a:ext uri="{FF2B5EF4-FFF2-40B4-BE49-F238E27FC236}">
                  <a16:creationId xmlns:a16="http://schemas.microsoft.com/office/drawing/2014/main" id="{90AB2FFF-92EB-B646-90FD-B57CBEA40F31}"/>
                </a:ext>
              </a:extLst>
            </p:cNvPr>
            <p:cNvSpPr>
              <a:spLocks noChangeArrowheads="1"/>
            </p:cNvSpPr>
            <p:nvPr/>
          </p:nvSpPr>
          <p:spPr bwMode="auto">
            <a:xfrm>
              <a:off x="2582911" y="4253834"/>
              <a:ext cx="86561" cy="86491"/>
            </a:xfrm>
            <a:prstGeom prst="ellipse">
              <a:avLst/>
            </a:prstGeom>
            <a:gradFill rotWithShape="0">
              <a:gsLst>
                <a:gs pos="0">
                  <a:srgbClr val="0000FF"/>
                </a:gs>
                <a:gs pos="100000">
                  <a:srgbClr val="000090"/>
                </a:gs>
              </a:gsLst>
              <a:path path="shape">
                <a:fillToRect l="50000" t="50000" r="50000" b="50000"/>
              </a:path>
            </a:gradFill>
            <a:ln w="9525">
              <a:no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sp>
          <p:nvSpPr>
            <p:cNvPr id="112" name="Oval 24">
              <a:extLst>
                <a:ext uri="{FF2B5EF4-FFF2-40B4-BE49-F238E27FC236}">
                  <a16:creationId xmlns:a16="http://schemas.microsoft.com/office/drawing/2014/main" id="{252157A6-0847-C545-84D8-4C459251F604}"/>
                </a:ext>
              </a:extLst>
            </p:cNvPr>
            <p:cNvSpPr>
              <a:spLocks noChangeArrowheads="1"/>
            </p:cNvSpPr>
            <p:nvPr/>
          </p:nvSpPr>
          <p:spPr bwMode="auto">
            <a:xfrm>
              <a:off x="1958747" y="4327461"/>
              <a:ext cx="86561" cy="86491"/>
            </a:xfrm>
            <a:prstGeom prst="ellipse">
              <a:avLst/>
            </a:prstGeom>
            <a:gradFill rotWithShape="0">
              <a:gsLst>
                <a:gs pos="0">
                  <a:srgbClr val="0000FF"/>
                </a:gs>
                <a:gs pos="100000">
                  <a:srgbClr val="000090"/>
                </a:gs>
              </a:gsLst>
              <a:path path="shape">
                <a:fillToRect l="50000" t="50000" r="50000" b="50000"/>
              </a:path>
            </a:gradFill>
            <a:ln w="9525">
              <a:noFill/>
              <a:round/>
              <a:headEnd/>
              <a:tailEnd/>
            </a:ln>
          </p:spPr>
          <p:txBody>
            <a:bodyPr wrap="none" anchor="ctr">
              <a:prstTxWarp prst="textNoShape">
                <a:avLst/>
              </a:prstTxWarp>
            </a:bodyPr>
            <a:lstStyle/>
            <a:p>
              <a:pPr eaLnBrk="0" fontAlgn="base" hangingPunct="0">
                <a:spcBef>
                  <a:spcPct val="0"/>
                </a:spcBef>
                <a:spcAft>
                  <a:spcPct val="0"/>
                </a:spcAft>
              </a:pPr>
              <a:endParaRPr lang="en-US">
                <a:solidFill>
                  <a:srgbClr val="000000"/>
                </a:solidFill>
                <a:latin typeface="Arial"/>
                <a:ea typeface="ＭＳ Ｐゴシック"/>
              </a:endParaRPr>
            </a:p>
          </p:txBody>
        </p:sp>
      </p:grpSp>
      <p:graphicFrame>
        <p:nvGraphicFramePr>
          <p:cNvPr id="113" name="Object 36">
            <a:extLst>
              <a:ext uri="{FF2B5EF4-FFF2-40B4-BE49-F238E27FC236}">
                <a16:creationId xmlns:a16="http://schemas.microsoft.com/office/drawing/2014/main" id="{57E59FE0-3AB4-B44B-903A-40FD8C6A957D}"/>
              </a:ext>
            </a:extLst>
          </p:cNvPr>
          <p:cNvGraphicFramePr>
            <a:graphicFrameLocks noChangeAspect="1"/>
          </p:cNvGraphicFramePr>
          <p:nvPr/>
        </p:nvGraphicFramePr>
        <p:xfrm>
          <a:off x="3066362" y="990600"/>
          <a:ext cx="677251" cy="1091802"/>
        </p:xfrm>
        <a:graphic>
          <a:graphicData uri="http://schemas.openxmlformats.org/presentationml/2006/ole">
            <mc:AlternateContent xmlns:mc="http://schemas.openxmlformats.org/markup-compatibility/2006">
              <mc:Choice xmlns:v="urn:schemas-microsoft-com:vml" Requires="v">
                <p:oleObj spid="_x0000_s5130" name="Photo Editor Photo" r:id="rId10" imgW="2980952" imgH="4809524" progId="">
                  <p:embed/>
                </p:oleObj>
              </mc:Choice>
              <mc:Fallback>
                <p:oleObj name="Photo Editor Photo" r:id="rId10" imgW="2980952" imgH="4809524" progId="">
                  <p:embed/>
                  <p:pic>
                    <p:nvPicPr>
                      <p:cNvPr id="113" name="Object 36">
                        <a:extLst>
                          <a:ext uri="{FF2B5EF4-FFF2-40B4-BE49-F238E27FC236}">
                            <a16:creationId xmlns:a16="http://schemas.microsoft.com/office/drawing/2014/main" id="{57E59FE0-3AB4-B44B-903A-40FD8C6A957D}"/>
                          </a:ext>
                        </a:extLst>
                      </p:cNvPr>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066362" y="990600"/>
                        <a:ext cx="677251" cy="109180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7" dir="2700000" algn="ctr" rotWithShape="0">
                                <a:schemeClr val="bg2">
                                  <a:alpha val="74997"/>
                                </a:schemeClr>
                              </a:outerShdw>
                            </a:effectLst>
                          </a14:hiddenEffects>
                        </a:ext>
                      </a:extLst>
                    </p:spPr>
                  </p:pic>
                </p:oleObj>
              </mc:Fallback>
            </mc:AlternateContent>
          </a:graphicData>
        </a:graphic>
      </p:graphicFrame>
      <p:pic>
        <p:nvPicPr>
          <p:cNvPr id="114" name="Picture 196" descr="pics_Aeroshell_FS_Baseline_Prep_9-20070306">
            <a:extLst>
              <a:ext uri="{FF2B5EF4-FFF2-40B4-BE49-F238E27FC236}">
                <a16:creationId xmlns:a16="http://schemas.microsoft.com/office/drawing/2014/main" id="{3AABB078-A79F-234E-809D-0296ABBE5D55}"/>
              </a:ext>
            </a:extLst>
          </p:cNvPr>
          <p:cNvPicPr>
            <a:picLocks noChangeAspect="1" noChangeArrowheads="1"/>
          </p:cNvPicPr>
          <p:nvPr/>
        </p:nvPicPr>
        <p:blipFill>
          <a:blip r:embed="rId12" cstate="email">
            <a:clrChange>
              <a:clrFrom>
                <a:srgbClr val="311E0D"/>
              </a:clrFrom>
              <a:clrTo>
                <a:srgbClr val="311E0D">
                  <a:alpha val="0"/>
                </a:srgbClr>
              </a:clrTo>
            </a:clrChange>
            <a:extLst>
              <a:ext uri="{28A0092B-C50C-407E-A947-70E740481C1C}">
                <a14:useLocalDpi xmlns:a14="http://schemas.microsoft.com/office/drawing/2010/main"/>
              </a:ext>
            </a:extLst>
          </a:blip>
          <a:srcRect/>
          <a:stretch>
            <a:fillRect/>
          </a:stretch>
        </p:blipFill>
        <p:spPr bwMode="auto">
          <a:xfrm rot="21251424">
            <a:off x="3381069" y="2073343"/>
            <a:ext cx="325782" cy="212294"/>
          </a:xfrm>
          <a:prstGeom prst="rect">
            <a:avLst/>
          </a:prstGeom>
          <a:noFill/>
        </p:spPr>
      </p:pic>
      <p:grpSp>
        <p:nvGrpSpPr>
          <p:cNvPr id="115" name="Group 94">
            <a:extLst>
              <a:ext uri="{FF2B5EF4-FFF2-40B4-BE49-F238E27FC236}">
                <a16:creationId xmlns:a16="http://schemas.microsoft.com/office/drawing/2014/main" id="{2B120E40-588A-974E-957D-ED9C55BC012E}"/>
              </a:ext>
            </a:extLst>
          </p:cNvPr>
          <p:cNvGrpSpPr>
            <a:grpSpLocks noChangeAspect="1"/>
          </p:cNvGrpSpPr>
          <p:nvPr/>
        </p:nvGrpSpPr>
        <p:grpSpPr bwMode="auto">
          <a:xfrm>
            <a:off x="5827489" y="5208056"/>
            <a:ext cx="182880" cy="412564"/>
            <a:chOff x="3544" y="2877"/>
            <a:chExt cx="280" cy="632"/>
          </a:xfrm>
        </p:grpSpPr>
        <p:grpSp>
          <p:nvGrpSpPr>
            <p:cNvPr id="116" name="Group 95">
              <a:extLst>
                <a:ext uri="{FF2B5EF4-FFF2-40B4-BE49-F238E27FC236}">
                  <a16:creationId xmlns:a16="http://schemas.microsoft.com/office/drawing/2014/main" id="{C60868B4-5466-A848-8745-00E254C8D3BD}"/>
                </a:ext>
              </a:extLst>
            </p:cNvPr>
            <p:cNvGrpSpPr>
              <a:grpSpLocks/>
            </p:cNvGrpSpPr>
            <p:nvPr/>
          </p:nvGrpSpPr>
          <p:grpSpPr bwMode="auto">
            <a:xfrm>
              <a:off x="3545" y="2877"/>
              <a:ext cx="279" cy="632"/>
              <a:chOff x="3545" y="2853"/>
              <a:chExt cx="279" cy="632"/>
            </a:xfrm>
          </p:grpSpPr>
          <p:pic>
            <p:nvPicPr>
              <p:cNvPr id="120" name="Picture 96" descr="PDV_Skycrane_BL_3-20070305">
                <a:extLst>
                  <a:ext uri="{FF2B5EF4-FFF2-40B4-BE49-F238E27FC236}">
                    <a16:creationId xmlns:a16="http://schemas.microsoft.com/office/drawing/2014/main" id="{EA441B64-87A8-E145-BA92-AAA162F8F660}"/>
                  </a:ext>
                </a:extLst>
              </p:cNvPr>
              <p:cNvPicPr>
                <a:picLocks noChangeAspect="1" noChangeArrowheads="1"/>
              </p:cNvPicPr>
              <p:nvPr/>
            </p:nvPicPr>
            <p:blipFill>
              <a:blip r:embed="rId1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545" y="2853"/>
                <a:ext cx="279" cy="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21" name="Group 97">
                <a:extLst>
                  <a:ext uri="{FF2B5EF4-FFF2-40B4-BE49-F238E27FC236}">
                    <a16:creationId xmlns:a16="http://schemas.microsoft.com/office/drawing/2014/main" id="{42B39800-B3D9-B044-9A25-07A2C4DDEE18}"/>
                  </a:ext>
                </a:extLst>
              </p:cNvPr>
              <p:cNvGrpSpPr>
                <a:grpSpLocks/>
              </p:cNvGrpSpPr>
              <p:nvPr/>
            </p:nvGrpSpPr>
            <p:grpSpPr bwMode="auto">
              <a:xfrm>
                <a:off x="3613" y="2940"/>
                <a:ext cx="76" cy="425"/>
                <a:chOff x="2122" y="2540"/>
                <a:chExt cx="76" cy="707"/>
              </a:xfrm>
            </p:grpSpPr>
            <p:sp>
              <p:nvSpPr>
                <p:cNvPr id="122" name="Freeform 98">
                  <a:extLst>
                    <a:ext uri="{FF2B5EF4-FFF2-40B4-BE49-F238E27FC236}">
                      <a16:creationId xmlns:a16="http://schemas.microsoft.com/office/drawing/2014/main" id="{AF6F5AC4-1468-7A40-A639-F77C2DC05A78}"/>
                    </a:ext>
                  </a:extLst>
                </p:cNvPr>
                <p:cNvSpPr>
                  <a:spLocks noChangeAspect="1"/>
                </p:cNvSpPr>
                <p:nvPr/>
              </p:nvSpPr>
              <p:spPr bwMode="auto">
                <a:xfrm>
                  <a:off x="2164" y="2555"/>
                  <a:ext cx="15" cy="692"/>
                </a:xfrm>
                <a:custGeom>
                  <a:avLst/>
                  <a:gdLst>
                    <a:gd name="T0" fmla="*/ 0 w 49"/>
                    <a:gd name="T1" fmla="*/ 0 h 2652"/>
                    <a:gd name="T2" fmla="*/ 0 w 49"/>
                    <a:gd name="T3" fmla="*/ 0 h 2652"/>
                    <a:gd name="T4" fmla="*/ 0 w 49"/>
                    <a:gd name="T5" fmla="*/ 0 h 2652"/>
                    <a:gd name="T6" fmla="*/ 0 w 49"/>
                    <a:gd name="T7" fmla="*/ 0 h 2652"/>
                    <a:gd name="T8" fmla="*/ 0 w 49"/>
                    <a:gd name="T9" fmla="*/ 0 h 2652"/>
                    <a:gd name="T10" fmla="*/ 0 w 49"/>
                    <a:gd name="T11" fmla="*/ 0 h 2652"/>
                    <a:gd name="T12" fmla="*/ 0 w 49"/>
                    <a:gd name="T13" fmla="*/ 0 h 2652"/>
                    <a:gd name="T14" fmla="*/ 0 w 49"/>
                    <a:gd name="T15" fmla="*/ 0 h 2652"/>
                    <a:gd name="T16" fmla="*/ 0 w 49"/>
                    <a:gd name="T17" fmla="*/ 0 h 2652"/>
                    <a:gd name="T18" fmla="*/ 0 w 49"/>
                    <a:gd name="T19" fmla="*/ 0 h 2652"/>
                    <a:gd name="T20" fmla="*/ 0 w 49"/>
                    <a:gd name="T21" fmla="*/ 0 h 2652"/>
                    <a:gd name="T22" fmla="*/ 0 w 49"/>
                    <a:gd name="T23" fmla="*/ 0 h 2652"/>
                    <a:gd name="T24" fmla="*/ 0 w 49"/>
                    <a:gd name="T25" fmla="*/ 0 h 2652"/>
                    <a:gd name="T26" fmla="*/ 0 w 49"/>
                    <a:gd name="T27" fmla="*/ 0 h 2652"/>
                    <a:gd name="T28" fmla="*/ 0 w 49"/>
                    <a:gd name="T29" fmla="*/ 0 h 2652"/>
                    <a:gd name="T30" fmla="*/ 0 w 49"/>
                    <a:gd name="T31" fmla="*/ 0 h 2652"/>
                    <a:gd name="T32" fmla="*/ 0 w 49"/>
                    <a:gd name="T33" fmla="*/ 0 h 2652"/>
                    <a:gd name="T34" fmla="*/ 0 w 49"/>
                    <a:gd name="T35" fmla="*/ 0 h 2652"/>
                    <a:gd name="T36" fmla="*/ 0 w 49"/>
                    <a:gd name="T37" fmla="*/ 0 h 2652"/>
                    <a:gd name="T38" fmla="*/ 0 w 49"/>
                    <a:gd name="T39" fmla="*/ 0 h 2652"/>
                    <a:gd name="T40" fmla="*/ 0 w 49"/>
                    <a:gd name="T41" fmla="*/ 0 h 2652"/>
                    <a:gd name="T42" fmla="*/ 0 w 49"/>
                    <a:gd name="T43" fmla="*/ 0 h 2652"/>
                    <a:gd name="T44" fmla="*/ 0 w 49"/>
                    <a:gd name="T45" fmla="*/ 0 h 2652"/>
                    <a:gd name="T46" fmla="*/ 0 w 49"/>
                    <a:gd name="T47" fmla="*/ 0 h 2652"/>
                    <a:gd name="T48" fmla="*/ 0 w 49"/>
                    <a:gd name="T49" fmla="*/ 0 h 2652"/>
                    <a:gd name="T50" fmla="*/ 0 w 49"/>
                    <a:gd name="T51" fmla="*/ 0 h 2652"/>
                    <a:gd name="T52" fmla="*/ 0 w 49"/>
                    <a:gd name="T53" fmla="*/ 0 h 265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9"/>
                    <a:gd name="T82" fmla="*/ 0 h 2652"/>
                    <a:gd name="T83" fmla="*/ 49 w 49"/>
                    <a:gd name="T84" fmla="*/ 2652 h 265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9" h="2652">
                      <a:moveTo>
                        <a:pt x="28" y="0"/>
                      </a:moveTo>
                      <a:cubicBezTo>
                        <a:pt x="20" y="47"/>
                        <a:pt x="15" y="89"/>
                        <a:pt x="34" y="135"/>
                      </a:cubicBezTo>
                      <a:cubicBezTo>
                        <a:pt x="30" y="164"/>
                        <a:pt x="25" y="186"/>
                        <a:pt x="18" y="213"/>
                      </a:cubicBezTo>
                      <a:cubicBezTo>
                        <a:pt x="21" y="263"/>
                        <a:pt x="20" y="316"/>
                        <a:pt x="34" y="364"/>
                      </a:cubicBezTo>
                      <a:cubicBezTo>
                        <a:pt x="21" y="416"/>
                        <a:pt x="36" y="474"/>
                        <a:pt x="23" y="530"/>
                      </a:cubicBezTo>
                      <a:cubicBezTo>
                        <a:pt x="25" y="587"/>
                        <a:pt x="34" y="644"/>
                        <a:pt x="34" y="701"/>
                      </a:cubicBezTo>
                      <a:cubicBezTo>
                        <a:pt x="34" y="745"/>
                        <a:pt x="16" y="788"/>
                        <a:pt x="8" y="831"/>
                      </a:cubicBezTo>
                      <a:cubicBezTo>
                        <a:pt x="12" y="858"/>
                        <a:pt x="14" y="871"/>
                        <a:pt x="28" y="893"/>
                      </a:cubicBezTo>
                      <a:cubicBezTo>
                        <a:pt x="26" y="924"/>
                        <a:pt x="27" y="955"/>
                        <a:pt x="23" y="986"/>
                      </a:cubicBezTo>
                      <a:cubicBezTo>
                        <a:pt x="21" y="1002"/>
                        <a:pt x="8" y="1033"/>
                        <a:pt x="8" y="1033"/>
                      </a:cubicBezTo>
                      <a:cubicBezTo>
                        <a:pt x="0" y="1118"/>
                        <a:pt x="16" y="1181"/>
                        <a:pt x="34" y="1261"/>
                      </a:cubicBezTo>
                      <a:cubicBezTo>
                        <a:pt x="32" y="1277"/>
                        <a:pt x="31" y="1293"/>
                        <a:pt x="28" y="1308"/>
                      </a:cubicBezTo>
                      <a:cubicBezTo>
                        <a:pt x="26" y="1319"/>
                        <a:pt x="21" y="1329"/>
                        <a:pt x="18" y="1339"/>
                      </a:cubicBezTo>
                      <a:cubicBezTo>
                        <a:pt x="16" y="1344"/>
                        <a:pt x="13" y="1355"/>
                        <a:pt x="13" y="1355"/>
                      </a:cubicBezTo>
                      <a:cubicBezTo>
                        <a:pt x="16" y="1408"/>
                        <a:pt x="16" y="1439"/>
                        <a:pt x="34" y="1484"/>
                      </a:cubicBezTo>
                      <a:cubicBezTo>
                        <a:pt x="31" y="1533"/>
                        <a:pt x="29" y="1596"/>
                        <a:pt x="13" y="1645"/>
                      </a:cubicBezTo>
                      <a:cubicBezTo>
                        <a:pt x="17" y="1691"/>
                        <a:pt x="28" y="1734"/>
                        <a:pt x="34" y="1780"/>
                      </a:cubicBezTo>
                      <a:cubicBezTo>
                        <a:pt x="30" y="1825"/>
                        <a:pt x="23" y="1862"/>
                        <a:pt x="13" y="1905"/>
                      </a:cubicBezTo>
                      <a:cubicBezTo>
                        <a:pt x="15" y="1938"/>
                        <a:pt x="14" y="1971"/>
                        <a:pt x="18" y="2003"/>
                      </a:cubicBezTo>
                      <a:cubicBezTo>
                        <a:pt x="19" y="2008"/>
                        <a:pt x="26" y="2009"/>
                        <a:pt x="28" y="2014"/>
                      </a:cubicBezTo>
                      <a:cubicBezTo>
                        <a:pt x="33" y="2025"/>
                        <a:pt x="39" y="2050"/>
                        <a:pt x="39" y="2050"/>
                      </a:cubicBezTo>
                      <a:cubicBezTo>
                        <a:pt x="33" y="2124"/>
                        <a:pt x="29" y="2107"/>
                        <a:pt x="18" y="2164"/>
                      </a:cubicBezTo>
                      <a:cubicBezTo>
                        <a:pt x="15" y="2181"/>
                        <a:pt x="8" y="2216"/>
                        <a:pt x="8" y="2216"/>
                      </a:cubicBezTo>
                      <a:cubicBezTo>
                        <a:pt x="14" y="2284"/>
                        <a:pt x="18" y="2349"/>
                        <a:pt x="23" y="2418"/>
                      </a:cubicBezTo>
                      <a:cubicBezTo>
                        <a:pt x="25" y="2447"/>
                        <a:pt x="32" y="2479"/>
                        <a:pt x="39" y="2507"/>
                      </a:cubicBezTo>
                      <a:cubicBezTo>
                        <a:pt x="42" y="2518"/>
                        <a:pt x="49" y="2538"/>
                        <a:pt x="49" y="2538"/>
                      </a:cubicBezTo>
                      <a:cubicBezTo>
                        <a:pt x="43" y="2576"/>
                        <a:pt x="28" y="2614"/>
                        <a:pt x="28" y="2652"/>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pPr defTabSz="457200"/>
                  <a:endParaRPr lang="en-US" dirty="0">
                    <a:solidFill>
                      <a:prstClr val="black"/>
                    </a:solidFill>
                    <a:latin typeface="Arial"/>
                  </a:endParaRPr>
                </a:p>
              </p:txBody>
            </p:sp>
            <p:sp>
              <p:nvSpPr>
                <p:cNvPr id="123" name="Line 99">
                  <a:extLst>
                    <a:ext uri="{FF2B5EF4-FFF2-40B4-BE49-F238E27FC236}">
                      <a16:creationId xmlns:a16="http://schemas.microsoft.com/office/drawing/2014/main" id="{0C9EB274-1679-5646-AE5C-E9AE873D6017}"/>
                    </a:ext>
                  </a:extLst>
                </p:cNvPr>
                <p:cNvSpPr>
                  <a:spLocks noChangeAspect="1" noChangeShapeType="1"/>
                </p:cNvSpPr>
                <p:nvPr/>
              </p:nvSpPr>
              <p:spPr bwMode="auto">
                <a:xfrm flipV="1">
                  <a:off x="2122" y="2540"/>
                  <a:ext cx="50" cy="700"/>
                </a:xfrm>
                <a:prstGeom prst="line">
                  <a:avLst/>
                </a:prstGeom>
                <a:noFill/>
                <a:ln w="9525">
                  <a:solidFill>
                    <a:srgbClr val="0000FF"/>
                  </a:solidFill>
                  <a:round/>
                  <a:headEnd/>
                  <a:tailEnd/>
                </a:ln>
                <a:extLst>
                  <a:ext uri="{909E8E84-426E-40dd-AFC4-6F175D3DCCD1}">
                    <a14:hiddenFill xmlns:a14="http://schemas.microsoft.com/office/drawing/2010/main" xmlns="">
                      <a:noFill/>
                    </a14:hiddenFill>
                  </a:ext>
                </a:extLst>
              </p:spPr>
              <p:txBody>
                <a:bodyPr/>
                <a:lstStyle/>
                <a:p>
                  <a:pPr defTabSz="457200"/>
                  <a:endParaRPr lang="en-US" dirty="0">
                    <a:solidFill>
                      <a:prstClr val="black"/>
                    </a:solidFill>
                    <a:latin typeface="Arial"/>
                  </a:endParaRPr>
                </a:p>
              </p:txBody>
            </p:sp>
            <p:sp>
              <p:nvSpPr>
                <p:cNvPr id="124" name="Line 100">
                  <a:extLst>
                    <a:ext uri="{FF2B5EF4-FFF2-40B4-BE49-F238E27FC236}">
                      <a16:creationId xmlns:a16="http://schemas.microsoft.com/office/drawing/2014/main" id="{1FC578D2-D3D1-7A47-B85C-D1614D29C639}"/>
                    </a:ext>
                  </a:extLst>
                </p:cNvPr>
                <p:cNvSpPr>
                  <a:spLocks noChangeAspect="1" noChangeShapeType="1"/>
                </p:cNvSpPr>
                <p:nvPr/>
              </p:nvSpPr>
              <p:spPr bwMode="auto">
                <a:xfrm flipH="1" flipV="1">
                  <a:off x="2173" y="2540"/>
                  <a:ext cx="25" cy="699"/>
                </a:xfrm>
                <a:prstGeom prst="line">
                  <a:avLst/>
                </a:prstGeom>
                <a:noFill/>
                <a:ln w="9525">
                  <a:solidFill>
                    <a:srgbClr val="0000FF"/>
                  </a:solidFill>
                  <a:round/>
                  <a:headEnd/>
                  <a:tailEnd/>
                </a:ln>
                <a:extLst>
                  <a:ext uri="{909E8E84-426E-40dd-AFC4-6F175D3DCCD1}">
                    <a14:hiddenFill xmlns:a14="http://schemas.microsoft.com/office/drawing/2010/main" xmlns="">
                      <a:noFill/>
                    </a14:hiddenFill>
                  </a:ext>
                </a:extLst>
              </p:spPr>
              <p:txBody>
                <a:bodyPr/>
                <a:lstStyle/>
                <a:p>
                  <a:pPr defTabSz="457200"/>
                  <a:endParaRPr lang="en-US" dirty="0">
                    <a:solidFill>
                      <a:prstClr val="black"/>
                    </a:solidFill>
                    <a:latin typeface="Arial"/>
                  </a:endParaRPr>
                </a:p>
              </p:txBody>
            </p:sp>
          </p:grpSp>
        </p:grpSp>
        <p:sp>
          <p:nvSpPr>
            <p:cNvPr id="117" name="Freeform 101">
              <a:extLst>
                <a:ext uri="{FF2B5EF4-FFF2-40B4-BE49-F238E27FC236}">
                  <a16:creationId xmlns:a16="http://schemas.microsoft.com/office/drawing/2014/main" id="{974A8CAC-43F9-6B40-9714-70652090A63E}"/>
                </a:ext>
              </a:extLst>
            </p:cNvPr>
            <p:cNvSpPr>
              <a:spLocks noChangeAspect="1"/>
            </p:cNvSpPr>
            <p:nvPr/>
          </p:nvSpPr>
          <p:spPr bwMode="auto">
            <a:xfrm rot="15575391" flipH="1">
              <a:off x="3711" y="3046"/>
              <a:ext cx="162" cy="30"/>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latin typeface="Arial"/>
              </a:endParaRPr>
            </a:p>
          </p:txBody>
        </p:sp>
        <p:sp>
          <p:nvSpPr>
            <p:cNvPr id="118" name="Freeform 102">
              <a:extLst>
                <a:ext uri="{FF2B5EF4-FFF2-40B4-BE49-F238E27FC236}">
                  <a16:creationId xmlns:a16="http://schemas.microsoft.com/office/drawing/2014/main" id="{19614C21-4D02-0D4E-83DD-7DFCE3FB1D8C}"/>
                </a:ext>
              </a:extLst>
            </p:cNvPr>
            <p:cNvSpPr>
              <a:spLocks noChangeAspect="1"/>
            </p:cNvSpPr>
            <p:nvPr/>
          </p:nvSpPr>
          <p:spPr bwMode="auto">
            <a:xfrm rot="16694257" flipH="1">
              <a:off x="3480" y="3060"/>
              <a:ext cx="160" cy="31"/>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latin typeface="Arial"/>
              </a:endParaRPr>
            </a:p>
          </p:txBody>
        </p:sp>
        <p:sp>
          <p:nvSpPr>
            <p:cNvPr id="119" name="Freeform 103">
              <a:extLst>
                <a:ext uri="{FF2B5EF4-FFF2-40B4-BE49-F238E27FC236}">
                  <a16:creationId xmlns:a16="http://schemas.microsoft.com/office/drawing/2014/main" id="{DCB4DF61-3E86-0D4E-8CF4-C049B5245685}"/>
                </a:ext>
              </a:extLst>
            </p:cNvPr>
            <p:cNvSpPr>
              <a:spLocks noChangeAspect="1"/>
            </p:cNvSpPr>
            <p:nvPr/>
          </p:nvSpPr>
          <p:spPr bwMode="auto">
            <a:xfrm rot="16694257" flipH="1">
              <a:off x="3536" y="3083"/>
              <a:ext cx="160" cy="31"/>
            </a:xfrm>
            <a:custGeom>
              <a:avLst/>
              <a:gdLst>
                <a:gd name="T0" fmla="*/ 0 w 1653"/>
                <a:gd name="T1" fmla="*/ 0 h 255"/>
                <a:gd name="T2" fmla="*/ 0 w 1653"/>
                <a:gd name="T3" fmla="*/ 0 h 255"/>
                <a:gd name="T4" fmla="*/ 0 w 1653"/>
                <a:gd name="T5" fmla="*/ 0 h 255"/>
                <a:gd name="T6" fmla="*/ 0 w 1653"/>
                <a:gd name="T7" fmla="*/ 0 h 255"/>
                <a:gd name="T8" fmla="*/ 0 w 1653"/>
                <a:gd name="T9" fmla="*/ 0 h 255"/>
                <a:gd name="T10" fmla="*/ 0 w 1653"/>
                <a:gd name="T11" fmla="*/ 0 h 255"/>
                <a:gd name="T12" fmla="*/ 0 w 1653"/>
                <a:gd name="T13" fmla="*/ 0 h 255"/>
                <a:gd name="T14" fmla="*/ 0 w 1653"/>
                <a:gd name="T15" fmla="*/ 0 h 255"/>
                <a:gd name="T16" fmla="*/ 0 w 1653"/>
                <a:gd name="T17" fmla="*/ 0 h 255"/>
                <a:gd name="T18" fmla="*/ 0 w 1653"/>
                <a:gd name="T19" fmla="*/ 0 h 255"/>
                <a:gd name="T20" fmla="*/ 0 w 1653"/>
                <a:gd name="T21" fmla="*/ 0 h 255"/>
                <a:gd name="T22" fmla="*/ 0 w 1653"/>
                <a:gd name="T23" fmla="*/ 0 h 255"/>
                <a:gd name="T24" fmla="*/ 0 w 1653"/>
                <a:gd name="T25" fmla="*/ 0 h 255"/>
                <a:gd name="T26" fmla="*/ 0 w 1653"/>
                <a:gd name="T27" fmla="*/ 0 h 255"/>
                <a:gd name="T28" fmla="*/ 0 w 1653"/>
                <a:gd name="T29" fmla="*/ 0 h 255"/>
                <a:gd name="T30" fmla="*/ 0 w 1653"/>
                <a:gd name="T31" fmla="*/ 0 h 255"/>
                <a:gd name="T32" fmla="*/ 0 w 1653"/>
                <a:gd name="T33" fmla="*/ 0 h 255"/>
                <a:gd name="T34" fmla="*/ 0 w 1653"/>
                <a:gd name="T35" fmla="*/ 0 h 255"/>
                <a:gd name="T36" fmla="*/ 0 w 1653"/>
                <a:gd name="T37" fmla="*/ 0 h 255"/>
                <a:gd name="T38" fmla="*/ 0 w 1653"/>
                <a:gd name="T39" fmla="*/ 0 h 255"/>
                <a:gd name="T40" fmla="*/ 0 w 1653"/>
                <a:gd name="T41" fmla="*/ 0 h 255"/>
                <a:gd name="T42" fmla="*/ 0 w 1653"/>
                <a:gd name="T43" fmla="*/ 0 h 255"/>
                <a:gd name="T44" fmla="*/ 0 w 1653"/>
                <a:gd name="T45" fmla="*/ 0 h 255"/>
                <a:gd name="T46" fmla="*/ 0 w 1653"/>
                <a:gd name="T47" fmla="*/ 0 h 255"/>
                <a:gd name="T48" fmla="*/ 0 w 1653"/>
                <a:gd name="T49" fmla="*/ 0 h 255"/>
                <a:gd name="T50" fmla="*/ 0 w 1653"/>
                <a:gd name="T51" fmla="*/ 0 h 255"/>
                <a:gd name="T52" fmla="*/ 0 w 1653"/>
                <a:gd name="T53" fmla="*/ 0 h 255"/>
                <a:gd name="T54" fmla="*/ 0 w 1653"/>
                <a:gd name="T55" fmla="*/ 0 h 255"/>
                <a:gd name="T56" fmla="*/ 0 w 1653"/>
                <a:gd name="T57" fmla="*/ 0 h 255"/>
                <a:gd name="T58" fmla="*/ 0 w 1653"/>
                <a:gd name="T59" fmla="*/ 0 h 255"/>
                <a:gd name="T60" fmla="*/ 0 w 1653"/>
                <a:gd name="T61" fmla="*/ 0 h 255"/>
                <a:gd name="T62" fmla="*/ 0 w 1653"/>
                <a:gd name="T63" fmla="*/ 0 h 255"/>
                <a:gd name="T64" fmla="*/ 0 w 1653"/>
                <a:gd name="T65" fmla="*/ 0 h 255"/>
                <a:gd name="T66" fmla="*/ 0 w 1653"/>
                <a:gd name="T67" fmla="*/ 0 h 25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653"/>
                <a:gd name="T103" fmla="*/ 0 h 255"/>
                <a:gd name="T104" fmla="*/ 1653 w 1653"/>
                <a:gd name="T105" fmla="*/ 255 h 25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653" h="255">
                  <a:moveTo>
                    <a:pt x="0" y="177"/>
                  </a:moveTo>
                  <a:lnTo>
                    <a:pt x="3" y="84"/>
                  </a:lnTo>
                  <a:lnTo>
                    <a:pt x="156" y="54"/>
                  </a:lnTo>
                  <a:lnTo>
                    <a:pt x="354" y="30"/>
                  </a:lnTo>
                  <a:lnTo>
                    <a:pt x="483" y="18"/>
                  </a:lnTo>
                  <a:lnTo>
                    <a:pt x="597" y="18"/>
                  </a:lnTo>
                  <a:lnTo>
                    <a:pt x="708" y="36"/>
                  </a:lnTo>
                  <a:lnTo>
                    <a:pt x="822" y="57"/>
                  </a:lnTo>
                  <a:lnTo>
                    <a:pt x="936" y="63"/>
                  </a:lnTo>
                  <a:lnTo>
                    <a:pt x="1044" y="36"/>
                  </a:lnTo>
                  <a:lnTo>
                    <a:pt x="1143" y="6"/>
                  </a:lnTo>
                  <a:lnTo>
                    <a:pt x="1197" y="0"/>
                  </a:lnTo>
                  <a:lnTo>
                    <a:pt x="1284" y="0"/>
                  </a:lnTo>
                  <a:lnTo>
                    <a:pt x="1404" y="9"/>
                  </a:lnTo>
                  <a:lnTo>
                    <a:pt x="1557" y="27"/>
                  </a:lnTo>
                  <a:lnTo>
                    <a:pt x="1653" y="36"/>
                  </a:lnTo>
                  <a:lnTo>
                    <a:pt x="1653" y="225"/>
                  </a:lnTo>
                  <a:lnTo>
                    <a:pt x="1515" y="243"/>
                  </a:lnTo>
                  <a:lnTo>
                    <a:pt x="1350" y="252"/>
                  </a:lnTo>
                  <a:lnTo>
                    <a:pt x="1224" y="255"/>
                  </a:lnTo>
                  <a:lnTo>
                    <a:pt x="1158" y="249"/>
                  </a:lnTo>
                  <a:lnTo>
                    <a:pt x="1080" y="234"/>
                  </a:lnTo>
                  <a:lnTo>
                    <a:pt x="1005" y="213"/>
                  </a:lnTo>
                  <a:lnTo>
                    <a:pt x="942" y="198"/>
                  </a:lnTo>
                  <a:lnTo>
                    <a:pt x="894" y="198"/>
                  </a:lnTo>
                  <a:lnTo>
                    <a:pt x="828" y="207"/>
                  </a:lnTo>
                  <a:lnTo>
                    <a:pt x="744" y="216"/>
                  </a:lnTo>
                  <a:lnTo>
                    <a:pt x="657" y="234"/>
                  </a:lnTo>
                  <a:lnTo>
                    <a:pt x="567" y="246"/>
                  </a:lnTo>
                  <a:lnTo>
                    <a:pt x="459" y="246"/>
                  </a:lnTo>
                  <a:lnTo>
                    <a:pt x="360" y="234"/>
                  </a:lnTo>
                  <a:lnTo>
                    <a:pt x="219" y="216"/>
                  </a:lnTo>
                  <a:lnTo>
                    <a:pt x="90" y="195"/>
                  </a:lnTo>
                  <a:lnTo>
                    <a:pt x="0" y="177"/>
                  </a:lnTo>
                  <a:close/>
                </a:path>
              </a:pathLst>
            </a:custGeom>
            <a:gradFill rotWithShape="0">
              <a:gsLst>
                <a:gs pos="0">
                  <a:srgbClr val="9999FF"/>
                </a:gs>
                <a:gs pos="100000">
                  <a:srgbClr val="FFFFFF"/>
                </a:gs>
              </a:gsLst>
              <a:path path="rect">
                <a:fillToRect l="100000" b="100000"/>
              </a:path>
            </a:gra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defTabSz="457200"/>
              <a:endParaRPr lang="en-US" dirty="0">
                <a:solidFill>
                  <a:prstClr val="black"/>
                </a:solidFill>
                <a:latin typeface="Arial"/>
              </a:endParaRPr>
            </a:p>
          </p:txBody>
        </p:sp>
      </p:grpSp>
      <p:sp>
        <p:nvSpPr>
          <p:cNvPr id="125" name="Freeform 124">
            <a:extLst>
              <a:ext uri="{FF2B5EF4-FFF2-40B4-BE49-F238E27FC236}">
                <a16:creationId xmlns:a16="http://schemas.microsoft.com/office/drawing/2014/main" id="{A0949822-3192-8948-AFE7-457B9046E18D}"/>
              </a:ext>
            </a:extLst>
          </p:cNvPr>
          <p:cNvSpPr/>
          <p:nvPr/>
        </p:nvSpPr>
        <p:spPr>
          <a:xfrm>
            <a:off x="5338914" y="4396751"/>
            <a:ext cx="774817" cy="754687"/>
          </a:xfrm>
          <a:custGeom>
            <a:avLst/>
            <a:gdLst>
              <a:gd name="connsiteX0" fmla="*/ 0 w 735106"/>
              <a:gd name="connsiteY0" fmla="*/ 0 h 797859"/>
              <a:gd name="connsiteX1" fmla="*/ 600635 w 735106"/>
              <a:gd name="connsiteY1" fmla="*/ 421341 h 797859"/>
              <a:gd name="connsiteX2" fmla="*/ 735106 w 735106"/>
              <a:gd name="connsiteY2" fmla="*/ 797859 h 797859"/>
              <a:gd name="connsiteX3" fmla="*/ 735106 w 735106"/>
              <a:gd name="connsiteY3" fmla="*/ 797859 h 797859"/>
            </a:gdLst>
            <a:ahLst/>
            <a:cxnLst>
              <a:cxn ang="0">
                <a:pos x="connsiteX0" y="connsiteY0"/>
              </a:cxn>
              <a:cxn ang="0">
                <a:pos x="connsiteX1" y="connsiteY1"/>
              </a:cxn>
              <a:cxn ang="0">
                <a:pos x="connsiteX2" y="connsiteY2"/>
              </a:cxn>
              <a:cxn ang="0">
                <a:pos x="connsiteX3" y="connsiteY3"/>
              </a:cxn>
            </a:cxnLst>
            <a:rect l="l" t="t" r="r" b="b"/>
            <a:pathLst>
              <a:path w="735106" h="797859">
                <a:moveTo>
                  <a:pt x="0" y="0"/>
                </a:moveTo>
                <a:cubicBezTo>
                  <a:pt x="239059" y="144182"/>
                  <a:pt x="478118" y="288365"/>
                  <a:pt x="600635" y="421341"/>
                </a:cubicBezTo>
                <a:cubicBezTo>
                  <a:pt x="723152" y="554317"/>
                  <a:pt x="735106" y="797859"/>
                  <a:pt x="735106" y="797859"/>
                </a:cubicBezTo>
                <a:lnTo>
                  <a:pt x="735106" y="797859"/>
                </a:lnTo>
              </a:path>
            </a:pathLst>
          </a:custGeom>
          <a:noFill/>
          <a:ln>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Arial"/>
            </a:endParaRPr>
          </a:p>
        </p:txBody>
      </p:sp>
      <p:cxnSp>
        <p:nvCxnSpPr>
          <p:cNvPr id="126" name="Straight Connector 125">
            <a:extLst>
              <a:ext uri="{FF2B5EF4-FFF2-40B4-BE49-F238E27FC236}">
                <a16:creationId xmlns:a16="http://schemas.microsoft.com/office/drawing/2014/main" id="{D3B844A1-13C9-0A4B-A028-7880AB45A0BB}"/>
              </a:ext>
            </a:extLst>
          </p:cNvPr>
          <p:cNvCxnSpPr>
            <a:cxnSpLocks/>
            <a:stCxn id="16" idx="1"/>
          </p:cNvCxnSpPr>
          <p:nvPr/>
        </p:nvCxnSpPr>
        <p:spPr>
          <a:xfrm flipH="1">
            <a:off x="3828361" y="3190228"/>
            <a:ext cx="404250" cy="292123"/>
          </a:xfrm>
          <a:prstGeom prst="line">
            <a:avLst/>
          </a:prstGeom>
          <a:ln w="12700">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2DF65EBA-D3A2-1949-A2E9-A79689D9F3F8}"/>
              </a:ext>
            </a:extLst>
          </p:cNvPr>
          <p:cNvCxnSpPr>
            <a:cxnSpLocks/>
          </p:cNvCxnSpPr>
          <p:nvPr/>
        </p:nvCxnSpPr>
        <p:spPr>
          <a:xfrm flipH="1">
            <a:off x="5622037" y="3558550"/>
            <a:ext cx="1482924" cy="567496"/>
          </a:xfrm>
          <a:prstGeom prst="line">
            <a:avLst/>
          </a:prstGeom>
          <a:ln w="12700">
            <a:solidFill>
              <a:schemeClr val="tx1"/>
            </a:solidFill>
            <a:tailEnd type="stealth"/>
          </a:ln>
          <a:effectLst/>
        </p:spPr>
        <p:style>
          <a:lnRef idx="2">
            <a:schemeClr val="accent1"/>
          </a:lnRef>
          <a:fillRef idx="0">
            <a:schemeClr val="accent1"/>
          </a:fillRef>
          <a:effectRef idx="1">
            <a:schemeClr val="accent1"/>
          </a:effectRef>
          <a:fontRef idx="minor">
            <a:schemeClr val="tx1"/>
          </a:fontRef>
        </p:style>
      </p:cxnSp>
      <p:sp>
        <p:nvSpPr>
          <p:cNvPr id="128" name="TextBox 127">
            <a:extLst>
              <a:ext uri="{FF2B5EF4-FFF2-40B4-BE49-F238E27FC236}">
                <a16:creationId xmlns:a16="http://schemas.microsoft.com/office/drawing/2014/main" id="{71C00FD1-2838-3442-9A98-04953E72DE95}"/>
              </a:ext>
            </a:extLst>
          </p:cNvPr>
          <p:cNvSpPr txBox="1"/>
          <p:nvPr/>
        </p:nvSpPr>
        <p:spPr>
          <a:xfrm>
            <a:off x="7864343" y="5109325"/>
            <a:ext cx="2414124" cy="954107"/>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txBody>
          <a:bodyPr wrap="square" rtlCol="0">
            <a:spAutoFit/>
          </a:bodyPr>
          <a:lstStyle/>
          <a:p>
            <a:pPr defTabSz="457200"/>
            <a:r>
              <a:rPr lang="en-US" sz="1400" dirty="0">
                <a:solidFill>
                  <a:prstClr val="black"/>
                </a:solidFill>
                <a:latin typeface="Arial"/>
              </a:rPr>
              <a:t>Simple TRN interface “does no harm” to MSL EDL </a:t>
            </a:r>
          </a:p>
          <a:p>
            <a:pPr defTabSz="457200"/>
            <a:endParaRPr lang="en-US" sz="1400" dirty="0">
              <a:solidFill>
                <a:prstClr val="black"/>
              </a:solidFill>
              <a:latin typeface="Arial"/>
            </a:endParaRPr>
          </a:p>
          <a:p>
            <a:pPr defTabSz="457200"/>
            <a:r>
              <a:rPr lang="en-US" sz="1400" dirty="0">
                <a:solidFill>
                  <a:prstClr val="black"/>
                </a:solidFill>
                <a:latin typeface="Arial"/>
              </a:rPr>
              <a:t>Can still land without TRN</a:t>
            </a:r>
          </a:p>
        </p:txBody>
      </p:sp>
      <p:sp>
        <p:nvSpPr>
          <p:cNvPr id="129" name="TextBox 128">
            <a:extLst>
              <a:ext uri="{FF2B5EF4-FFF2-40B4-BE49-F238E27FC236}">
                <a16:creationId xmlns:a16="http://schemas.microsoft.com/office/drawing/2014/main" id="{F43C6C17-4DB2-F743-B39E-F5DADE70AC7A}"/>
              </a:ext>
            </a:extLst>
          </p:cNvPr>
          <p:cNvSpPr txBox="1"/>
          <p:nvPr/>
        </p:nvSpPr>
        <p:spPr>
          <a:xfrm>
            <a:off x="1905000" y="5791200"/>
            <a:ext cx="2895600" cy="685800"/>
          </a:xfrm>
          <a:prstGeom prst="rect">
            <a:avLst/>
          </a:prstGeom>
          <a:noFill/>
          <a:ln>
            <a:noFill/>
          </a:ln>
          <a:effectLst/>
        </p:spPr>
        <p:txBody>
          <a:bodyPr wrap="square" numCol="1" rtlCol="0">
            <a:noAutofit/>
          </a:bodyPr>
          <a:lstStyle/>
          <a:p>
            <a:pPr defTabSz="457200"/>
            <a:r>
              <a:rPr lang="en-US" dirty="0">
                <a:solidFill>
                  <a:prstClr val="black"/>
                </a:solidFill>
                <a:latin typeface="Arial"/>
              </a:rPr>
              <a:t>Launch: July 2020</a:t>
            </a:r>
          </a:p>
          <a:p>
            <a:pPr defTabSz="457200"/>
            <a:r>
              <a:rPr lang="en-US" dirty="0">
                <a:solidFill>
                  <a:prstClr val="black"/>
                </a:solidFill>
                <a:latin typeface="Arial"/>
              </a:rPr>
              <a:t>EDL: February 18</a:t>
            </a:r>
            <a:r>
              <a:rPr lang="en-US" baseline="30000" dirty="0">
                <a:solidFill>
                  <a:prstClr val="black"/>
                </a:solidFill>
                <a:latin typeface="Arial"/>
              </a:rPr>
              <a:t>th</a:t>
            </a:r>
            <a:r>
              <a:rPr lang="en-US">
                <a:solidFill>
                  <a:prstClr val="black"/>
                </a:solidFill>
                <a:latin typeface="Arial"/>
              </a:rPr>
              <a:t>, 2021 </a:t>
            </a:r>
            <a:endParaRPr lang="en-US" dirty="0">
              <a:solidFill>
                <a:prstClr val="black"/>
              </a:solidFill>
              <a:latin typeface="Arial"/>
            </a:endParaRPr>
          </a:p>
        </p:txBody>
      </p:sp>
      <p:sp>
        <p:nvSpPr>
          <p:cNvPr id="47" name="TextBox 46">
            <a:extLst>
              <a:ext uri="{FF2B5EF4-FFF2-40B4-BE49-F238E27FC236}">
                <a16:creationId xmlns:a16="http://schemas.microsoft.com/office/drawing/2014/main" id="{E025D44D-A349-5D46-97DA-1F359EE61E34}"/>
              </a:ext>
            </a:extLst>
          </p:cNvPr>
          <p:cNvSpPr txBox="1"/>
          <p:nvPr/>
        </p:nvSpPr>
        <p:spPr>
          <a:xfrm>
            <a:off x="7308112" y="999461"/>
            <a:ext cx="2929007" cy="369332"/>
          </a:xfrm>
          <a:prstGeom prst="rect">
            <a:avLst/>
          </a:prstGeom>
          <a:noFill/>
        </p:spPr>
        <p:txBody>
          <a:bodyPr wrap="none" rtlCol="0">
            <a:spAutoFit/>
          </a:bodyPr>
          <a:lstStyle/>
          <a:p>
            <a:pPr defTabSz="457200"/>
            <a:r>
              <a:rPr lang="en-US" dirty="0">
                <a:solidFill>
                  <a:prstClr val="black"/>
                </a:solidFill>
                <a:latin typeface="Arial"/>
              </a:rPr>
              <a:t>Jezero Crater Landing Site</a:t>
            </a:r>
          </a:p>
        </p:txBody>
      </p:sp>
      <p:sp>
        <p:nvSpPr>
          <p:cNvPr id="130" name="TextBox 129">
            <a:extLst>
              <a:ext uri="{FF2B5EF4-FFF2-40B4-BE49-F238E27FC236}">
                <a16:creationId xmlns:a16="http://schemas.microsoft.com/office/drawing/2014/main" id="{EDC8BFC0-520E-1540-B604-5670418B520B}"/>
              </a:ext>
            </a:extLst>
          </p:cNvPr>
          <p:cNvSpPr txBox="1"/>
          <p:nvPr/>
        </p:nvSpPr>
        <p:spPr>
          <a:xfrm>
            <a:off x="2267774" y="1184968"/>
            <a:ext cx="721672" cy="461665"/>
          </a:xfrm>
          <a:prstGeom prst="rect">
            <a:avLst/>
          </a:prstGeom>
          <a:noFill/>
        </p:spPr>
        <p:txBody>
          <a:bodyPr wrap="none" rtlCol="0">
            <a:spAutoFit/>
          </a:bodyPr>
          <a:lstStyle/>
          <a:p>
            <a:pPr eaLnBrk="0" fontAlgn="base" hangingPunct="0">
              <a:spcBef>
                <a:spcPct val="0"/>
              </a:spcBef>
              <a:spcAft>
                <a:spcPct val="0"/>
              </a:spcAft>
            </a:pPr>
            <a:r>
              <a:rPr lang="en-US" sz="1200" dirty="0">
                <a:solidFill>
                  <a:srgbClr val="0000D9"/>
                </a:solidFill>
                <a:latin typeface="Arial"/>
                <a:ea typeface="ＭＳ Ｐゴシック"/>
              </a:rPr>
              <a:t>descent</a:t>
            </a:r>
            <a:br>
              <a:rPr lang="en-US" sz="1200" dirty="0">
                <a:solidFill>
                  <a:srgbClr val="0000D9"/>
                </a:solidFill>
                <a:latin typeface="Arial"/>
                <a:ea typeface="ＭＳ Ｐゴシック"/>
              </a:rPr>
            </a:br>
            <a:r>
              <a:rPr lang="en-US" sz="1200" dirty="0">
                <a:solidFill>
                  <a:srgbClr val="0000D9"/>
                </a:solidFill>
                <a:latin typeface="Arial"/>
                <a:ea typeface="ＭＳ Ｐゴシック"/>
              </a:rPr>
              <a:t>imaging</a:t>
            </a:r>
          </a:p>
        </p:txBody>
      </p:sp>
      <p:pic>
        <p:nvPicPr>
          <p:cNvPr id="132" name="Picture 131">
            <a:extLst>
              <a:ext uri="{FF2B5EF4-FFF2-40B4-BE49-F238E27FC236}">
                <a16:creationId xmlns:a16="http://schemas.microsoft.com/office/drawing/2014/main" id="{399C22F5-DF75-7441-A804-87BC6E771B9A}"/>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2191574" y="1642167"/>
            <a:ext cx="914400" cy="914400"/>
          </a:xfrm>
          <a:prstGeom prst="rect">
            <a:avLst/>
          </a:prstGeom>
          <a:ln>
            <a:solidFill>
              <a:srgbClr val="0432FF"/>
            </a:solidFill>
          </a:ln>
        </p:spPr>
      </p:pic>
      <p:pic>
        <p:nvPicPr>
          <p:cNvPr id="133" name="Picture 132">
            <a:extLst>
              <a:ext uri="{FF2B5EF4-FFF2-40B4-BE49-F238E27FC236}">
                <a16:creationId xmlns:a16="http://schemas.microsoft.com/office/drawing/2014/main" id="{A0A0CFF6-59B2-554E-A3B3-83ACF3CDB9E2}"/>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2039174" y="2099367"/>
            <a:ext cx="914400" cy="914400"/>
          </a:xfrm>
          <a:prstGeom prst="rect">
            <a:avLst/>
          </a:prstGeom>
          <a:ln>
            <a:solidFill>
              <a:srgbClr val="0432FF"/>
            </a:solidFill>
          </a:ln>
        </p:spPr>
      </p:pic>
      <p:pic>
        <p:nvPicPr>
          <p:cNvPr id="134" name="Picture 133">
            <a:extLst>
              <a:ext uri="{FF2B5EF4-FFF2-40B4-BE49-F238E27FC236}">
                <a16:creationId xmlns:a16="http://schemas.microsoft.com/office/drawing/2014/main" id="{80C17888-9168-7D40-8030-4F77127510EA}"/>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1886774" y="2556567"/>
            <a:ext cx="914400" cy="914400"/>
          </a:xfrm>
          <a:prstGeom prst="rect">
            <a:avLst/>
          </a:prstGeom>
          <a:ln>
            <a:solidFill>
              <a:srgbClr val="0432FF"/>
            </a:solidFill>
          </a:ln>
        </p:spPr>
      </p:pic>
      <p:pic>
        <p:nvPicPr>
          <p:cNvPr id="135" name="Picture 842" descr="YG9666DB12N123">
            <a:extLst>
              <a:ext uri="{FF2B5EF4-FFF2-40B4-BE49-F238E27FC236}">
                <a16:creationId xmlns:a16="http://schemas.microsoft.com/office/drawing/2014/main" id="{A3DD1E54-6D52-4C42-89DF-1DE0380F5783}"/>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687539" y="3905123"/>
            <a:ext cx="758283" cy="68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6" name="TextBox 135">
            <a:extLst>
              <a:ext uri="{FF2B5EF4-FFF2-40B4-BE49-F238E27FC236}">
                <a16:creationId xmlns:a16="http://schemas.microsoft.com/office/drawing/2014/main" id="{B7576C6C-0502-4642-B012-4C50F1A16555}"/>
              </a:ext>
            </a:extLst>
          </p:cNvPr>
          <p:cNvSpPr txBox="1"/>
          <p:nvPr/>
        </p:nvSpPr>
        <p:spPr>
          <a:xfrm>
            <a:off x="1854116" y="3609192"/>
            <a:ext cx="466794" cy="276999"/>
          </a:xfrm>
          <a:prstGeom prst="rect">
            <a:avLst/>
          </a:prstGeom>
          <a:noFill/>
        </p:spPr>
        <p:txBody>
          <a:bodyPr wrap="none" rtlCol="0">
            <a:spAutoFit/>
          </a:bodyPr>
          <a:lstStyle/>
          <a:p>
            <a:pPr eaLnBrk="0" fontAlgn="base" hangingPunct="0">
              <a:spcBef>
                <a:spcPct val="0"/>
              </a:spcBef>
              <a:spcAft>
                <a:spcPct val="0"/>
              </a:spcAft>
            </a:pPr>
            <a:r>
              <a:rPr lang="en-US" sz="1200" dirty="0">
                <a:solidFill>
                  <a:srgbClr val="0000D9"/>
                </a:solidFill>
                <a:latin typeface="Arial"/>
                <a:ea typeface="ＭＳ Ｐゴシック"/>
              </a:rPr>
              <a:t>IMU</a:t>
            </a:r>
          </a:p>
        </p:txBody>
      </p:sp>
      <p:sp>
        <p:nvSpPr>
          <p:cNvPr id="137" name="TextBox 136">
            <a:extLst>
              <a:ext uri="{FF2B5EF4-FFF2-40B4-BE49-F238E27FC236}">
                <a16:creationId xmlns:a16="http://schemas.microsoft.com/office/drawing/2014/main" id="{B8D6CA65-4B8D-1B43-9B16-E9EB04EDB6DC}"/>
              </a:ext>
            </a:extLst>
          </p:cNvPr>
          <p:cNvSpPr txBox="1"/>
          <p:nvPr/>
        </p:nvSpPr>
        <p:spPr>
          <a:xfrm>
            <a:off x="9276755" y="1363484"/>
            <a:ext cx="902811" cy="246221"/>
          </a:xfrm>
          <a:prstGeom prst="rect">
            <a:avLst/>
          </a:prstGeom>
          <a:noFill/>
        </p:spPr>
        <p:txBody>
          <a:bodyPr wrap="none" rtlCol="0">
            <a:spAutoFit/>
          </a:bodyPr>
          <a:lstStyle/>
          <a:p>
            <a:pPr defTabSz="457200">
              <a:tabLst>
                <a:tab pos="223838" algn="l"/>
              </a:tabLst>
            </a:pPr>
            <a:r>
              <a:rPr lang="en-US" sz="1000" b="1" dirty="0">
                <a:solidFill>
                  <a:prstClr val="white"/>
                </a:solidFill>
                <a:latin typeface="Arial"/>
              </a:rPr>
              <a:t>Hazard Map</a:t>
            </a:r>
          </a:p>
        </p:txBody>
      </p:sp>
      <p:sp>
        <p:nvSpPr>
          <p:cNvPr id="138" name="TextBox 137">
            <a:extLst>
              <a:ext uri="{FF2B5EF4-FFF2-40B4-BE49-F238E27FC236}">
                <a16:creationId xmlns:a16="http://schemas.microsoft.com/office/drawing/2014/main" id="{2D78989D-6EA9-7147-B771-2D0B17470924}"/>
              </a:ext>
            </a:extLst>
          </p:cNvPr>
          <p:cNvSpPr txBox="1"/>
          <p:nvPr/>
        </p:nvSpPr>
        <p:spPr>
          <a:xfrm>
            <a:off x="8471211" y="2223457"/>
            <a:ext cx="1306768" cy="246221"/>
          </a:xfrm>
          <a:prstGeom prst="rect">
            <a:avLst/>
          </a:prstGeom>
          <a:noFill/>
        </p:spPr>
        <p:txBody>
          <a:bodyPr wrap="none" rtlCol="0">
            <a:spAutoFit/>
          </a:bodyPr>
          <a:lstStyle/>
          <a:p>
            <a:pPr defTabSz="457200">
              <a:tabLst>
                <a:tab pos="223838" algn="l"/>
              </a:tabLst>
            </a:pPr>
            <a:r>
              <a:rPr lang="en-US" sz="1000" b="1" dirty="0">
                <a:solidFill>
                  <a:prstClr val="white"/>
                </a:solidFill>
                <a:latin typeface="Arial"/>
              </a:rPr>
              <a:t>Safe Target Points</a:t>
            </a:r>
          </a:p>
        </p:txBody>
      </p:sp>
    </p:spTree>
    <p:extLst>
      <p:ext uri="{BB962C8B-B14F-4D97-AF65-F5344CB8AC3E}">
        <p14:creationId xmlns:p14="http://schemas.microsoft.com/office/powerpoint/2010/main" val="26038467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Content Placeholder 4" descr="Graphical user interface, map&#10;&#10;Description automatically generated with medium confidence">
            <a:extLst>
              <a:ext uri="{FF2B5EF4-FFF2-40B4-BE49-F238E27FC236}">
                <a16:creationId xmlns:a16="http://schemas.microsoft.com/office/drawing/2014/main" id="{65C615D5-D216-D04C-9357-91B6DB745211}"/>
              </a:ext>
            </a:extLst>
          </p:cNvPr>
          <p:cNvPicPr>
            <a:picLocks noGrp="1" noChangeAspect="1"/>
          </p:cNvPicPr>
          <p:nvPr>
            <p:ph idx="4294967295"/>
          </p:nvPr>
        </p:nvPicPr>
        <p:blipFill rotWithShape="1">
          <a:blip r:embed="rId3"/>
          <a:srcRect l="2065" t="4431" r="2277" b="2172"/>
          <a:stretch/>
        </p:blipFill>
        <p:spPr>
          <a:xfrm>
            <a:off x="0" y="0"/>
            <a:ext cx="8601075" cy="6858000"/>
          </a:xfrm>
        </p:spPr>
      </p:pic>
      <p:sp>
        <p:nvSpPr>
          <p:cNvPr id="6" name="TextBox 5">
            <a:extLst>
              <a:ext uri="{FF2B5EF4-FFF2-40B4-BE49-F238E27FC236}">
                <a16:creationId xmlns:a16="http://schemas.microsoft.com/office/drawing/2014/main" id="{9CBBECA6-495B-F546-B08A-98660AD441B8}"/>
              </a:ext>
            </a:extLst>
          </p:cNvPr>
          <p:cNvSpPr txBox="1"/>
          <p:nvPr/>
        </p:nvSpPr>
        <p:spPr>
          <a:xfrm>
            <a:off x="8737600" y="6488668"/>
            <a:ext cx="3309689" cy="369332"/>
          </a:xfrm>
          <a:prstGeom prst="rect">
            <a:avLst/>
          </a:prstGeom>
          <a:noFill/>
        </p:spPr>
        <p:txBody>
          <a:bodyPr wrap="none" rtlCol="0">
            <a:spAutoFit/>
          </a:bodyPr>
          <a:lstStyle/>
          <a:p>
            <a:r>
              <a:rPr lang="en-US" dirty="0">
                <a:solidFill>
                  <a:schemeClr val="bg1"/>
                </a:solidFill>
              </a:rPr>
              <a:t>Image credit: </a:t>
            </a:r>
            <a:r>
              <a:rPr lang="en-US" dirty="0" err="1">
                <a:solidFill>
                  <a:schemeClr val="bg1"/>
                </a:solidFill>
              </a:rPr>
              <a:t>asteroidmission.org</a:t>
            </a:r>
            <a:endParaRPr lang="en-US" dirty="0">
              <a:solidFill>
                <a:schemeClr val="bg1"/>
              </a:solidFill>
            </a:endParaRPr>
          </a:p>
        </p:txBody>
      </p:sp>
    </p:spTree>
    <p:extLst>
      <p:ext uri="{BB962C8B-B14F-4D97-AF65-F5344CB8AC3E}">
        <p14:creationId xmlns:p14="http://schemas.microsoft.com/office/powerpoint/2010/main" val="30036152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213E-FB32-CD41-97A8-D131A98D68E6}"/>
              </a:ext>
            </a:extLst>
          </p:cNvPr>
          <p:cNvSpPr>
            <a:spLocks noGrp="1"/>
          </p:cNvSpPr>
          <p:nvPr>
            <p:ph type="title"/>
          </p:nvPr>
        </p:nvSpPr>
        <p:spPr/>
        <p:txBody>
          <a:bodyPr/>
          <a:lstStyle/>
          <a:p>
            <a:r>
              <a:rPr lang="en-US" dirty="0"/>
              <a:t>Closing Thoughts</a:t>
            </a:r>
          </a:p>
        </p:txBody>
      </p:sp>
      <p:sp>
        <p:nvSpPr>
          <p:cNvPr id="3" name="Content Placeholder 2">
            <a:extLst>
              <a:ext uri="{FF2B5EF4-FFF2-40B4-BE49-F238E27FC236}">
                <a16:creationId xmlns:a16="http://schemas.microsoft.com/office/drawing/2014/main" id="{6946D670-EFB3-1B44-AD16-265DC1BB365A}"/>
              </a:ext>
            </a:extLst>
          </p:cNvPr>
          <p:cNvSpPr>
            <a:spLocks noGrp="1"/>
          </p:cNvSpPr>
          <p:nvPr>
            <p:ph idx="1"/>
          </p:nvPr>
        </p:nvSpPr>
        <p:spPr/>
        <p:txBody>
          <a:bodyPr/>
          <a:lstStyle/>
          <a:p>
            <a:r>
              <a:rPr lang="en-US" dirty="0"/>
              <a:t>TRN works by comparing day of flight images to an onboard accurate map built ahead of time to navigate with respect to that map</a:t>
            </a:r>
          </a:p>
          <a:p>
            <a:endParaRPr lang="en-US" dirty="0"/>
          </a:p>
          <a:p>
            <a:r>
              <a:rPr lang="en-US" dirty="0"/>
              <a:t>TRN algorithms must account for the fact that the onboard maps have inherent error sources (i.e. maps are not perfect) and those error sources </a:t>
            </a:r>
          </a:p>
          <a:p>
            <a:endParaRPr lang="en-US" dirty="0"/>
          </a:p>
          <a:p>
            <a:r>
              <a:rPr lang="en-US" dirty="0"/>
              <a:t>TRN systems need rendered images for development and testing </a:t>
            </a:r>
          </a:p>
          <a:p>
            <a:pPr lvl="1"/>
            <a:r>
              <a:rPr lang="en-US" dirty="0"/>
              <a:t>Rendered onboard maps for navigation and testing</a:t>
            </a:r>
          </a:p>
          <a:p>
            <a:pPr lvl="1"/>
            <a:r>
              <a:rPr lang="en-US" dirty="0"/>
              <a:t>Rendered camera images for testing</a:t>
            </a:r>
          </a:p>
          <a:p>
            <a:endParaRPr lang="en-US" dirty="0"/>
          </a:p>
        </p:txBody>
      </p:sp>
    </p:spTree>
    <p:extLst>
      <p:ext uri="{BB962C8B-B14F-4D97-AF65-F5344CB8AC3E}">
        <p14:creationId xmlns:p14="http://schemas.microsoft.com/office/powerpoint/2010/main" val="5835062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aej_M2020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1536</TotalTime>
  <Words>1585</Words>
  <Application>Microsoft Office PowerPoint</Application>
  <PresentationFormat>Widescreen</PresentationFormat>
  <Paragraphs>154</Paragraphs>
  <Slides>12</Slides>
  <Notes>6</Notes>
  <HiddenSlides>0</HiddenSlides>
  <MMClips>0</MMClips>
  <ScaleCrop>false</ScaleCrop>
  <HeadingPairs>
    <vt:vector size="8" baseType="variant">
      <vt:variant>
        <vt:lpstr>Fonts Used</vt:lpstr>
      </vt:variant>
      <vt:variant>
        <vt:i4>6</vt:i4>
      </vt:variant>
      <vt:variant>
        <vt:lpstr>Theme</vt:lpstr>
      </vt:variant>
      <vt:variant>
        <vt:i4>2</vt:i4>
      </vt:variant>
      <vt:variant>
        <vt:lpstr>Embedded OLE Servers</vt:lpstr>
      </vt:variant>
      <vt:variant>
        <vt:i4>1</vt:i4>
      </vt:variant>
      <vt:variant>
        <vt:lpstr>Slide Titles</vt:lpstr>
      </vt:variant>
      <vt:variant>
        <vt:i4>12</vt:i4>
      </vt:variant>
    </vt:vector>
  </HeadingPairs>
  <TitlesOfParts>
    <vt:vector size="21" baseType="lpstr">
      <vt:lpstr>ＭＳ Ｐゴシック</vt:lpstr>
      <vt:lpstr>Arial</vt:lpstr>
      <vt:lpstr>Calibri</vt:lpstr>
      <vt:lpstr>Calibri Light</vt:lpstr>
      <vt:lpstr>Helvetica</vt:lpstr>
      <vt:lpstr>Times New Roman</vt:lpstr>
      <vt:lpstr>Office Theme</vt:lpstr>
      <vt:lpstr>aej_M2020_template</vt:lpstr>
      <vt:lpstr>Photo Editor Photo</vt:lpstr>
      <vt:lpstr>Terrain Relative Navigation Basics</vt:lpstr>
      <vt:lpstr>PowerPoint Presentation</vt:lpstr>
      <vt:lpstr>Precision Landing Definitions</vt:lpstr>
      <vt:lpstr>What is TRN?</vt:lpstr>
      <vt:lpstr>What is TRN?</vt:lpstr>
      <vt:lpstr>TRN, Feature Tracking, Visual Odometry</vt:lpstr>
      <vt:lpstr>What is Hazard Detection and Avoidance?</vt:lpstr>
      <vt:lpstr>Terrain Relative Navigation Flowchart </vt:lpstr>
      <vt:lpstr>Maps for TRN</vt:lpstr>
      <vt:lpstr>Mars 2020 Terrain Relative Navigation</vt:lpstr>
      <vt:lpstr>PowerPoint Presentation</vt:lpstr>
      <vt:lpstr>Closing Thoughts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Terrain Relative Navigation</dc:title>
  <dc:creator>Restrepo, Carolina I. (GSFC-5950)</dc:creator>
  <cp:lastModifiedBy>Jackson, Amy (GSFC-591.0)[MELWOOD HORTICULTUR TRAIN CTR]</cp:lastModifiedBy>
  <cp:revision>78</cp:revision>
  <dcterms:created xsi:type="dcterms:W3CDTF">2021-02-23T16:39:36Z</dcterms:created>
  <dcterms:modified xsi:type="dcterms:W3CDTF">2021-03-01T14:59:41Z</dcterms:modified>
</cp:coreProperties>
</file>