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60" r:id="rId2"/>
    <p:sldId id="269" r:id="rId3"/>
    <p:sldId id="286" r:id="rId4"/>
    <p:sldId id="258" r:id="rId5"/>
    <p:sldId id="273" r:id="rId6"/>
    <p:sldId id="271" r:id="rId7"/>
    <p:sldId id="261" r:id="rId8"/>
    <p:sldId id="287" r:id="rId9"/>
    <p:sldId id="288" r:id="rId10"/>
    <p:sldId id="282" r:id="rId11"/>
    <p:sldId id="281" r:id="rId12"/>
    <p:sldId id="265" r:id="rId13"/>
    <p:sldId id="272" r:id="rId14"/>
    <p:sldId id="270" r:id="rId15"/>
    <p:sldId id="296" r:id="rId16"/>
    <p:sldId id="295" r:id="rId17"/>
    <p:sldId id="297" r:id="rId18"/>
    <p:sldId id="298" r:id="rId19"/>
    <p:sldId id="291" r:id="rId20"/>
    <p:sldId id="292" r:id="rId21"/>
    <p:sldId id="293" r:id="rId22"/>
    <p:sldId id="290" r:id="rId23"/>
    <p:sldId id="294" r:id="rId24"/>
    <p:sldId id="267" r:id="rId2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6357" autoAdjust="0"/>
  </p:normalViewPr>
  <p:slideViewPr>
    <p:cSldViewPr snapToGrid="0">
      <p:cViewPr varScale="1">
        <p:scale>
          <a:sx n="114" d="100"/>
          <a:sy n="114" d="100"/>
        </p:scale>
        <p:origin x="15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EBC128AC-6FAF-49D0-81E7-A708E90F982E}" type="datetimeFigureOut">
              <a:rPr lang="en-US" smtClean="0"/>
              <a:t>3/1/2021</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07E8A1B-B476-4236-AED9-AA0A75D85194}" type="slidenum">
              <a:rPr lang="en-US" smtClean="0"/>
              <a:t>‹#›</a:t>
            </a:fld>
            <a:endParaRPr lang="en-US"/>
          </a:p>
        </p:txBody>
      </p:sp>
    </p:spTree>
    <p:extLst>
      <p:ext uri="{BB962C8B-B14F-4D97-AF65-F5344CB8AC3E}">
        <p14:creationId xmlns:p14="http://schemas.microsoft.com/office/powerpoint/2010/main" val="9405152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9F5330C-9E88-4100-8A71-83EE104D2CDB}" type="datetimeFigureOut">
              <a:rPr lang="en-US" smtClean="0"/>
              <a:t>3/1/2021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C8A7652-494B-48BA-B371-56540BAB6203}" type="slidenum">
              <a:rPr lang="en-US" smtClean="0"/>
              <a:t>‹#›</a:t>
            </a:fld>
            <a:endParaRPr lang="en-US"/>
          </a:p>
        </p:txBody>
      </p:sp>
    </p:spTree>
    <p:extLst>
      <p:ext uri="{BB962C8B-B14F-4D97-AF65-F5344CB8AC3E}">
        <p14:creationId xmlns:p14="http://schemas.microsoft.com/office/powerpoint/2010/main" val="693242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08485C-47B1-4873-B61D-48931EED99C4}" type="slidenum">
              <a:rPr lang="en-US" smtClean="0"/>
              <a:t>1</a:t>
            </a:fld>
            <a:endParaRPr lang="en-US" dirty="0"/>
          </a:p>
        </p:txBody>
      </p:sp>
    </p:spTree>
    <p:extLst>
      <p:ext uri="{BB962C8B-B14F-4D97-AF65-F5344CB8AC3E}">
        <p14:creationId xmlns:p14="http://schemas.microsoft.com/office/powerpoint/2010/main" val="2440592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Competitive</a:t>
            </a:r>
            <a:r>
              <a:rPr lang="en-US" baseline="0" dirty="0"/>
              <a:t> = you have to apply and be selected</a:t>
            </a:r>
          </a:p>
          <a:p>
            <a:r>
              <a:rPr lang="en-US" baseline="0" dirty="0"/>
              <a:t>Educational = learning experience</a:t>
            </a:r>
          </a:p>
          <a:p>
            <a:r>
              <a:rPr lang="en-US" baseline="0" dirty="0"/>
              <a:t>Mentor-directed = you work closely with a scientist/researcher at the top of their field</a:t>
            </a:r>
          </a:p>
          <a:p>
            <a:r>
              <a:rPr lang="en-US" baseline="0" dirty="0"/>
              <a:t>Degree-related = working on a project relevant to your major</a:t>
            </a:r>
          </a:p>
          <a:p>
            <a:r>
              <a:rPr lang="en-US" baseline="0" dirty="0"/>
              <a:t>Advancement of NASA’s missions = working hands-on on a NASA project. You are directly contributing to NASA’s work!</a:t>
            </a:r>
          </a:p>
          <a:p>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2</a:t>
            </a:fld>
            <a:endParaRPr lang="en-US"/>
          </a:p>
        </p:txBody>
      </p:sp>
    </p:spTree>
    <p:extLst>
      <p:ext uri="{BB962C8B-B14F-4D97-AF65-F5344CB8AC3E}">
        <p14:creationId xmlns:p14="http://schemas.microsoft.com/office/powerpoint/2010/main" val="2638603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a:t>
            </a:r>
            <a:r>
              <a:rPr lang="en-US" baseline="0" dirty="0"/>
              <a:t> intern.nasa.gov. Used for all projects at all centers. </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3</a:t>
            </a:fld>
            <a:endParaRPr lang="en-US"/>
          </a:p>
        </p:txBody>
      </p:sp>
    </p:spTree>
    <p:extLst>
      <p:ext uri="{BB962C8B-B14F-4D97-AF65-F5344CB8AC3E}">
        <p14:creationId xmlns:p14="http://schemas.microsoft.com/office/powerpoint/2010/main" val="467297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Eligible</a:t>
            </a:r>
            <a:r>
              <a:rPr lang="en-US" baseline="0" dirty="0"/>
              <a:t> for an internship within 6 months of graduating</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4</a:t>
            </a:fld>
            <a:endParaRPr lang="en-US"/>
          </a:p>
        </p:txBody>
      </p:sp>
    </p:spTree>
    <p:extLst>
      <p:ext uri="{BB962C8B-B14F-4D97-AF65-F5344CB8AC3E}">
        <p14:creationId xmlns:p14="http://schemas.microsoft.com/office/powerpoint/2010/main" val="2928930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 types of projects vary by center. At Ames specifically,</a:t>
            </a:r>
            <a:r>
              <a:rPr lang="en-US" baseline="0" dirty="0"/>
              <a:t> we have a lot of engineering, computer science, and biosciences. Our internships are predominantly in STEM, However, we have opportunities in business, communications, and law. </a:t>
            </a:r>
          </a:p>
          <a:p>
            <a:pPr defTabSz="931774">
              <a:defRPr/>
            </a:pPr>
            <a:endParaRPr lang="en-US" baseline="0" dirty="0"/>
          </a:p>
          <a:p>
            <a:pPr defTabSz="931774">
              <a:defRPr/>
            </a:pPr>
            <a:r>
              <a:rPr lang="en-US" baseline="0" dirty="0"/>
              <a:t>The skills listed can make a big impact on your application. Mentors love to see that you have experience coding or using certain software or hardware. </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5</a:t>
            </a:fld>
            <a:endParaRPr lang="en-US"/>
          </a:p>
        </p:txBody>
      </p:sp>
    </p:spTree>
    <p:extLst>
      <p:ext uri="{BB962C8B-B14F-4D97-AF65-F5344CB8AC3E}">
        <p14:creationId xmlns:p14="http://schemas.microsoft.com/office/powerpoint/2010/main" val="40691767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You need one letter</a:t>
            </a:r>
            <a:r>
              <a:rPr lang="en-US" baseline="0" dirty="0"/>
              <a:t> of recommendation for your application to be complete, but you can add more than one if you’d like. </a:t>
            </a:r>
          </a:p>
          <a:p>
            <a:pPr defTabSz="931774">
              <a:defRPr/>
            </a:pPr>
            <a:endParaRPr lang="en-US" baseline="0" dirty="0"/>
          </a:p>
          <a:p>
            <a:pPr defTabSz="931774">
              <a:defRPr/>
            </a:pPr>
            <a:r>
              <a:rPr lang="en-US" baseline="0" dirty="0"/>
              <a:t>Housing is not provided. Ames has a lodge available for interns to stay on-site during their internship for a discounted rate. </a:t>
            </a:r>
          </a:p>
          <a:p>
            <a:pPr defTabSz="931774">
              <a:defRPr/>
            </a:pPr>
            <a:endParaRPr lang="en-US" baseline="0" dirty="0"/>
          </a:p>
          <a:p>
            <a:pPr defTabSz="931774">
              <a:defRPr/>
            </a:pPr>
            <a:r>
              <a:rPr lang="en-US" baseline="0" dirty="0"/>
              <a:t>Undergrads paid $730/week, graduates $900/week. </a:t>
            </a:r>
            <a:endParaRPr lang="en-US" dirty="0"/>
          </a:p>
          <a:p>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6</a:t>
            </a:fld>
            <a:endParaRPr lang="en-US"/>
          </a:p>
        </p:txBody>
      </p:sp>
    </p:spTree>
    <p:extLst>
      <p:ext uri="{BB962C8B-B14F-4D97-AF65-F5344CB8AC3E}">
        <p14:creationId xmlns:p14="http://schemas.microsoft.com/office/powerpoint/2010/main" val="4353633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have 10 NASA centers, plus a few field sites. Each center has it’s own focus. Some students prefer to apply to centers nearby, some apply to centers based on specialty, some apply to all centers. At intern.nasa.gov you only need to submit one application and are able to apply to projects at any center. </a:t>
            </a:r>
          </a:p>
          <a:p>
            <a:endParaRPr lang="en-US" baseline="0" dirty="0"/>
          </a:p>
          <a:p>
            <a:r>
              <a:rPr lang="en-US" baseline="0" dirty="0"/>
              <a:t>At Ames we have a wide variety of specialties. Armstrong is just outside LA and specializes in flight testing. Johnson in Houston has more business opportunities. Etc. </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7</a:t>
            </a:fld>
            <a:endParaRPr lang="en-US"/>
          </a:p>
        </p:txBody>
      </p:sp>
    </p:spTree>
    <p:extLst>
      <p:ext uri="{BB962C8B-B14F-4D97-AF65-F5344CB8AC3E}">
        <p14:creationId xmlns:p14="http://schemas.microsoft.com/office/powerpoint/2010/main" val="1223123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These are Ames’ focus areas.</a:t>
            </a:r>
            <a:r>
              <a:rPr lang="en-US" baseline="0" dirty="0"/>
              <a:t> </a:t>
            </a:r>
          </a:p>
          <a:p>
            <a:pPr defTabSz="931774">
              <a:defRPr/>
            </a:pPr>
            <a:r>
              <a:rPr lang="en-US" baseline="0" dirty="0"/>
              <a:t>Air traffic management: Entry systems: Heat shields, entry and reentry, working on making sure when we send our astronauts to Mars that we can bring them back safely</a:t>
            </a:r>
          </a:p>
          <a:p>
            <a:pPr defTabSz="931774">
              <a:defRPr/>
            </a:pPr>
            <a:r>
              <a:rPr lang="en-US" baseline="0" dirty="0"/>
              <a:t>Computing: We have one of the world’s fastest super computers</a:t>
            </a:r>
          </a:p>
          <a:p>
            <a:pPr defTabSz="931774">
              <a:defRPr/>
            </a:pPr>
            <a:r>
              <a:rPr lang="en-US" baseline="0" dirty="0"/>
              <a:t>Intelligent/Adaptive systems: lots of robotics projects, including </a:t>
            </a:r>
            <a:r>
              <a:rPr lang="en-US" baseline="0" dirty="0" err="1"/>
              <a:t>Astrobee</a:t>
            </a:r>
            <a:endParaRPr lang="en-US" baseline="0" dirty="0"/>
          </a:p>
          <a:p>
            <a:pPr defTabSz="931774">
              <a:defRPr/>
            </a:pPr>
            <a:r>
              <a:rPr lang="en-US" baseline="0" dirty="0"/>
              <a:t>Cost-Effective space missions: satellites and sending payloads to the ISS</a:t>
            </a:r>
          </a:p>
          <a:p>
            <a:pPr defTabSz="931774">
              <a:defRPr/>
            </a:pPr>
            <a:r>
              <a:rPr lang="en-US" baseline="0" dirty="0" err="1"/>
              <a:t>Aeroscience</a:t>
            </a:r>
            <a:r>
              <a:rPr lang="en-US" baseline="0" dirty="0"/>
              <a:t>: We have lots of wind tunnels! Including the world’s largest wind tunnel (80x120). We do testing on military aircraft and for the Space Launch System. </a:t>
            </a:r>
          </a:p>
          <a:p>
            <a:pPr defTabSz="931774">
              <a:defRPr/>
            </a:pPr>
            <a:r>
              <a:rPr lang="en-US" baseline="0" dirty="0"/>
              <a:t>Astrobiology and Life Science: We have researchers studying space dust to find the origin of life. We also do experiments in collaboration with the ISS. </a:t>
            </a:r>
          </a:p>
          <a:p>
            <a:pPr defTabSz="931774">
              <a:defRPr/>
            </a:pPr>
            <a:r>
              <a:rPr lang="en-US" baseline="0" dirty="0"/>
              <a:t>Space and Earth Sciences: We have projects in geology that study both the Earth and other planets. SOFIA = Giant telescope on board a 747 airplane. We’ve had interns take a ride on SOFIA in the past. </a:t>
            </a:r>
          </a:p>
          <a:p>
            <a:pPr defTabSz="931774">
              <a:defRPr/>
            </a:pPr>
            <a:endParaRPr lang="en-US" baseline="0" dirty="0"/>
          </a:p>
          <a:p>
            <a:pPr defTabSz="931774">
              <a:defRPr/>
            </a:pPr>
            <a:r>
              <a:rPr lang="en-US" baseline="0" dirty="0"/>
              <a:t>We have interns in all of these areas. </a:t>
            </a:r>
          </a:p>
        </p:txBody>
      </p:sp>
      <p:sp>
        <p:nvSpPr>
          <p:cNvPr id="4" name="Slide Number Placeholder 3"/>
          <p:cNvSpPr>
            <a:spLocks noGrp="1"/>
          </p:cNvSpPr>
          <p:nvPr>
            <p:ph type="sldNum" sz="quarter" idx="10"/>
          </p:nvPr>
        </p:nvSpPr>
        <p:spPr/>
        <p:txBody>
          <a:bodyPr/>
          <a:lstStyle/>
          <a:p>
            <a:fld id="{BC8A7652-494B-48BA-B371-56540BAB6203}" type="slidenum">
              <a:rPr lang="en-US" smtClean="0"/>
              <a:t>8</a:t>
            </a:fld>
            <a:endParaRPr lang="en-US"/>
          </a:p>
        </p:txBody>
      </p:sp>
    </p:spTree>
    <p:extLst>
      <p:ext uri="{BB962C8B-B14F-4D97-AF65-F5344CB8AC3E}">
        <p14:creationId xmlns:p14="http://schemas.microsoft.com/office/powerpoint/2010/main" val="3211290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9</a:t>
            </a:fld>
            <a:endParaRPr lang="en-US"/>
          </a:p>
        </p:txBody>
      </p:sp>
    </p:spTree>
    <p:extLst>
      <p:ext uri="{BB962C8B-B14F-4D97-AF65-F5344CB8AC3E}">
        <p14:creationId xmlns:p14="http://schemas.microsoft.com/office/powerpoint/2010/main" val="1077152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Able to preview</a:t>
            </a:r>
            <a:r>
              <a:rPr lang="en-US" baseline="0" dirty="0"/>
              <a:t> the available projects before submitting your application. </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10</a:t>
            </a:fld>
            <a:endParaRPr lang="en-US"/>
          </a:p>
        </p:txBody>
      </p:sp>
    </p:spTree>
    <p:extLst>
      <p:ext uri="{BB962C8B-B14F-4D97-AF65-F5344CB8AC3E}">
        <p14:creationId xmlns:p14="http://schemas.microsoft.com/office/powerpoint/2010/main" val="1748746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out the application once,</a:t>
            </a:r>
            <a:r>
              <a:rPr lang="en-US" baseline="0" dirty="0"/>
              <a:t> then search for projects to submit your application to. </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11</a:t>
            </a:fld>
            <a:endParaRPr lang="en-US"/>
          </a:p>
        </p:txBody>
      </p:sp>
    </p:spTree>
    <p:extLst>
      <p:ext uri="{BB962C8B-B14F-4D97-AF65-F5344CB8AC3E}">
        <p14:creationId xmlns:p14="http://schemas.microsoft.com/office/powerpoint/2010/main" val="679283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a:t>
            </a:r>
            <a:r>
              <a:rPr lang="en-US" baseline="0" dirty="0"/>
              <a:t> advantage of your 15 applications! Not all positions end up getting funded. Even if you are offered a position that isn’t your top choice, you have your foot in the door and that increases your chances of getting the position you want in the future. Learn new skills and network to help you get your dream position. </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12</a:t>
            </a:fld>
            <a:endParaRPr lang="en-US"/>
          </a:p>
        </p:txBody>
      </p:sp>
    </p:spTree>
    <p:extLst>
      <p:ext uri="{BB962C8B-B14F-4D97-AF65-F5344CB8AC3E}">
        <p14:creationId xmlns:p14="http://schemas.microsoft.com/office/powerpoint/2010/main" val="4063496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your interests fit with a</a:t>
            </a:r>
            <a:r>
              <a:rPr lang="en-US" baseline="0" dirty="0"/>
              <a:t> NASA opportunity – tell us why you want to work at NASA and how it aligns with your interests/academic and professional goals. How will your skills contribute to NASA’s missions?</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13</a:t>
            </a:fld>
            <a:endParaRPr lang="en-US"/>
          </a:p>
        </p:txBody>
      </p:sp>
    </p:spTree>
    <p:extLst>
      <p:ext uri="{BB962C8B-B14F-4D97-AF65-F5344CB8AC3E}">
        <p14:creationId xmlns:p14="http://schemas.microsoft.com/office/powerpoint/2010/main" val="1370533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a:t>
            </a:r>
            <a:r>
              <a:rPr lang="en-US" baseline="0" dirty="0"/>
              <a:t> about our current interns and projects by following us on social media. </a:t>
            </a:r>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14</a:t>
            </a:fld>
            <a:endParaRPr lang="en-US"/>
          </a:p>
        </p:txBody>
      </p:sp>
    </p:spTree>
    <p:extLst>
      <p:ext uri="{BB962C8B-B14F-4D97-AF65-F5344CB8AC3E}">
        <p14:creationId xmlns:p14="http://schemas.microsoft.com/office/powerpoint/2010/main" val="731894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8A7652-494B-48BA-B371-56540BAB6203}" type="slidenum">
              <a:rPr lang="en-US" smtClean="0"/>
              <a:t>24</a:t>
            </a:fld>
            <a:endParaRPr lang="en-US"/>
          </a:p>
        </p:txBody>
      </p:sp>
    </p:spTree>
    <p:extLst>
      <p:ext uri="{BB962C8B-B14F-4D97-AF65-F5344CB8AC3E}">
        <p14:creationId xmlns:p14="http://schemas.microsoft.com/office/powerpoint/2010/main" val="4131788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77CDE4-92F9-4AFD-8621-A9E67855277C}"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338867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CDE4-92F9-4AFD-8621-A9E67855277C}"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2008652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77CDE4-92F9-4AFD-8621-A9E67855277C}"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3141144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77CDE4-92F9-4AFD-8621-A9E67855277C}" type="datetimeFigureOut">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342103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77CDE4-92F9-4AFD-8621-A9E67855277C}" type="datetimeFigureOut">
              <a:rPr lang="en-US" smtClean="0"/>
              <a:t>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799980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377CDE4-92F9-4AFD-8621-A9E67855277C}" type="datetimeFigureOut">
              <a:rPr lang="en-US" smtClean="0"/>
              <a:t>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3190765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77CDE4-92F9-4AFD-8621-A9E67855277C}" type="datetimeFigureOut">
              <a:rPr lang="en-US" smtClean="0"/>
              <a:t>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20307103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77CDE4-92F9-4AFD-8621-A9E67855277C}" type="datetimeFigureOut">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1299818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77CDE4-92F9-4AFD-8621-A9E67855277C}" type="datetimeFigureOut">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2011365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CDE4-92F9-4AFD-8621-A9E67855277C}"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920139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77CDE4-92F9-4AFD-8621-A9E67855277C}" type="datetimeFigureOut">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D0352-537E-4234-A1B6-806C018EE8B1}" type="slidenum">
              <a:rPr lang="en-US" smtClean="0"/>
              <a:t>‹#›</a:t>
            </a:fld>
            <a:endParaRPr lang="en-US"/>
          </a:p>
        </p:txBody>
      </p:sp>
    </p:spTree>
    <p:extLst>
      <p:ext uri="{BB962C8B-B14F-4D97-AF65-F5344CB8AC3E}">
        <p14:creationId xmlns:p14="http://schemas.microsoft.com/office/powerpoint/2010/main" val="3880932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77CDE4-92F9-4AFD-8621-A9E67855277C}" type="datetimeFigureOut">
              <a:rPr lang="en-US" smtClean="0"/>
              <a:t>3/1/2021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3D0352-537E-4234-A1B6-806C018EE8B1}" type="slidenum">
              <a:rPr lang="en-US" smtClean="0"/>
              <a:t>‹#›</a:t>
            </a:fld>
            <a:endParaRPr lang="en-US"/>
          </a:p>
        </p:txBody>
      </p:sp>
    </p:spTree>
    <p:extLst>
      <p:ext uri="{BB962C8B-B14F-4D97-AF65-F5344CB8AC3E}">
        <p14:creationId xmlns:p14="http://schemas.microsoft.com/office/powerpoint/2010/main" val="29695426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3" Type="http://schemas.openxmlformats.org/officeDocument/2006/relationships/image" Target="../media/image14.png"/><Relationship Id="rId18" Type="http://schemas.openxmlformats.org/officeDocument/2006/relationships/image" Target="../media/image19.jpeg"/><Relationship Id="rId26" Type="http://schemas.openxmlformats.org/officeDocument/2006/relationships/image" Target="../media/image25.jpeg"/><Relationship Id="rId21" Type="http://schemas.openxmlformats.org/officeDocument/2006/relationships/image" Target="../media/image21.jpeg"/><Relationship Id="rId34" Type="http://schemas.openxmlformats.org/officeDocument/2006/relationships/image" Target="../media/image33.jpeg"/><Relationship Id="rId7" Type="http://schemas.microsoft.com/office/2007/relationships/hdphoto" Target="../media/hdphoto1.wdp"/><Relationship Id="rId12" Type="http://schemas.openxmlformats.org/officeDocument/2006/relationships/image" Target="../media/image13.png"/><Relationship Id="rId17" Type="http://schemas.openxmlformats.org/officeDocument/2006/relationships/image" Target="../media/image18.jpeg"/><Relationship Id="rId25" Type="http://schemas.openxmlformats.org/officeDocument/2006/relationships/image" Target="../media/image24.png"/><Relationship Id="rId33" Type="http://schemas.openxmlformats.org/officeDocument/2006/relationships/image" Target="../media/image32.jpeg"/><Relationship Id="rId38" Type="http://schemas.openxmlformats.org/officeDocument/2006/relationships/image" Target="../media/image37.png"/><Relationship Id="rId2" Type="http://schemas.openxmlformats.org/officeDocument/2006/relationships/notesSlide" Target="../notesSlides/notesSlide8.xml"/><Relationship Id="rId16" Type="http://schemas.openxmlformats.org/officeDocument/2006/relationships/image" Target="../media/image17.png"/><Relationship Id="rId20" Type="http://schemas.openxmlformats.org/officeDocument/2006/relationships/image" Target="../media/image20.jpeg"/><Relationship Id="rId29"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2.jpeg"/><Relationship Id="rId24" Type="http://schemas.openxmlformats.org/officeDocument/2006/relationships/image" Target="../media/image23.png"/><Relationship Id="rId32" Type="http://schemas.openxmlformats.org/officeDocument/2006/relationships/image" Target="../media/image31.jpeg"/><Relationship Id="rId37" Type="http://schemas.openxmlformats.org/officeDocument/2006/relationships/image" Target="../media/image36.png"/><Relationship Id="rId5" Type="http://schemas.openxmlformats.org/officeDocument/2006/relationships/image" Target="../media/image7.jpeg"/><Relationship Id="rId15" Type="http://schemas.openxmlformats.org/officeDocument/2006/relationships/image" Target="../media/image16.jpeg"/><Relationship Id="rId23" Type="http://schemas.microsoft.com/office/2007/relationships/hdphoto" Target="../media/hdphoto3.wdp"/><Relationship Id="rId28" Type="http://schemas.openxmlformats.org/officeDocument/2006/relationships/image" Target="../media/image27.jpeg"/><Relationship Id="rId36" Type="http://schemas.openxmlformats.org/officeDocument/2006/relationships/image" Target="../media/image35.jpeg"/><Relationship Id="rId10" Type="http://schemas.openxmlformats.org/officeDocument/2006/relationships/image" Target="../media/image11.jpeg"/><Relationship Id="rId19" Type="http://schemas.microsoft.com/office/2007/relationships/hdphoto" Target="../media/hdphoto2.wdp"/><Relationship Id="rId31" Type="http://schemas.openxmlformats.org/officeDocument/2006/relationships/image" Target="../media/image30.png"/><Relationship Id="rId4" Type="http://schemas.openxmlformats.org/officeDocument/2006/relationships/image" Target="../media/image6.png"/><Relationship Id="rId9" Type="http://schemas.openxmlformats.org/officeDocument/2006/relationships/image" Target="../media/image10.jpeg"/><Relationship Id="rId14" Type="http://schemas.openxmlformats.org/officeDocument/2006/relationships/image" Target="../media/image15.jpeg"/><Relationship Id="rId22" Type="http://schemas.openxmlformats.org/officeDocument/2006/relationships/image" Target="../media/image22.png"/><Relationship Id="rId27" Type="http://schemas.openxmlformats.org/officeDocument/2006/relationships/image" Target="../media/image26.jpeg"/><Relationship Id="rId30" Type="http://schemas.openxmlformats.org/officeDocument/2006/relationships/image" Target="../media/image29.png"/><Relationship Id="rId35" Type="http://schemas.openxmlformats.org/officeDocument/2006/relationships/image" Target="../media/image34.jpeg"/><Relationship Id="rId8" Type="http://schemas.openxmlformats.org/officeDocument/2006/relationships/image" Target="../media/image9.png"/><Relationship Id="rId3"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9.tmp"/></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JSC home pg.jpg"/>
          <p:cNvPicPr>
            <a:picLocks noChangeAspect="1"/>
          </p:cNvPicPr>
          <p:nvPr/>
        </p:nvPicPr>
        <p:blipFill>
          <a:blip r:embed="rId3" cstate="print"/>
          <a:stretch>
            <a:fillRect/>
          </a:stretch>
        </p:blipFill>
        <p:spPr>
          <a:xfrm>
            <a:off x="714" y="0"/>
            <a:ext cx="9137668" cy="6858000"/>
          </a:xfrm>
          <a:prstGeom prst="rect">
            <a:avLst/>
          </a:prstGeom>
        </p:spPr>
      </p:pic>
      <p:sp>
        <p:nvSpPr>
          <p:cNvPr id="6" name="TextBox 5"/>
          <p:cNvSpPr txBox="1"/>
          <p:nvPr/>
        </p:nvSpPr>
        <p:spPr>
          <a:xfrm>
            <a:off x="259644" y="5655815"/>
            <a:ext cx="4086300" cy="1261884"/>
          </a:xfrm>
          <a:prstGeom prst="rect">
            <a:avLst/>
          </a:prstGeom>
          <a:noFill/>
        </p:spPr>
        <p:txBody>
          <a:bodyPr wrap="square" rtlCol="0">
            <a:spAutoFit/>
          </a:bodyPr>
          <a:lstStyle/>
          <a:p>
            <a:r>
              <a:rPr lang="en-US" sz="2400" b="1" dirty="0">
                <a:solidFill>
                  <a:schemeClr val="bg1"/>
                </a:solidFill>
                <a:effectLst>
                  <a:outerShdw blurRad="38100" dist="38100" dir="2700000" algn="tl">
                    <a:srgbClr val="000000">
                      <a:alpha val="43137"/>
                    </a:srgbClr>
                  </a:outerShdw>
                </a:effectLst>
                <a:latin typeface="Arial" panose="020B0604020202020204" pitchFamily="34" charset="0"/>
                <a:ea typeface="Arial Unicode MS" panose="020B0604020202020204" pitchFamily="34" charset="-128"/>
                <a:cs typeface="Arial" panose="020B0604020202020204" pitchFamily="34" charset="0"/>
              </a:rPr>
              <a:t>NASA Internships</a:t>
            </a:r>
          </a:p>
          <a:p>
            <a:r>
              <a:rPr lang="en-US" sz="2000" dirty="0">
                <a:solidFill>
                  <a:schemeClr val="accent5">
                    <a:lumMod val="60000"/>
                    <a:lumOff val="40000"/>
                  </a:schemeClr>
                </a:solidFill>
                <a:latin typeface="Arial" panose="020B0604020202020204" pitchFamily="34" charset="0"/>
                <a:ea typeface="Arial Unicode MS" panose="020B0604020202020204" pitchFamily="34" charset="-128"/>
                <a:cs typeface="Arial" panose="020B0604020202020204" pitchFamily="34" charset="0"/>
              </a:rPr>
              <a:t>at Ames Research Center </a:t>
            </a:r>
          </a:p>
          <a:p>
            <a:r>
              <a:rPr lang="en-US" sz="2000" dirty="0">
                <a:solidFill>
                  <a:schemeClr val="accent5">
                    <a:lumMod val="60000"/>
                    <a:lumOff val="40000"/>
                  </a:schemeClr>
                </a:solidFill>
                <a:latin typeface="Arial" panose="020B0604020202020204" pitchFamily="34" charset="0"/>
                <a:ea typeface="Arial Unicode MS" panose="020B0604020202020204" pitchFamily="34" charset="-128"/>
                <a:cs typeface="Arial" panose="020B0604020202020204" pitchFamily="34" charset="0"/>
              </a:rPr>
              <a:t>in Silicon Valley</a:t>
            </a:r>
          </a:p>
          <a:p>
            <a:endParaRPr lang="en-US" sz="1200" dirty="0">
              <a:solidFill>
                <a:schemeClr val="bg1"/>
              </a:solidFill>
              <a:latin typeface="Arial" panose="020B0604020202020204" pitchFamily="34" charset="0"/>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1061095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200" y="766297"/>
            <a:ext cx="617220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NASA Internships Overview</a:t>
            </a:r>
          </a:p>
        </p:txBody>
      </p:sp>
      <p:sp>
        <p:nvSpPr>
          <p:cNvPr id="7" name="TextBox 6"/>
          <p:cNvSpPr txBox="1"/>
          <p:nvPr/>
        </p:nvSpPr>
        <p:spPr>
          <a:xfrm>
            <a:off x="457200" y="1793952"/>
            <a:ext cx="3724102" cy="2800767"/>
          </a:xfrm>
          <a:prstGeom prst="rect">
            <a:avLst/>
          </a:prstGeom>
          <a:noFill/>
        </p:spPr>
        <p:txBody>
          <a:bodyPr wrap="square" rtlCol="0">
            <a:spAutoFit/>
          </a:bodyPr>
          <a:lstStyle/>
          <a:p>
            <a:r>
              <a:rPr lang="en-US" sz="1600" dirty="0">
                <a:solidFill>
                  <a:schemeClr val="bg1"/>
                </a:solidFill>
                <a:latin typeface="Arial Narrow" panose="020B0606020202030204" pitchFamily="34" charset="0"/>
              </a:rPr>
              <a:t>NASA Internships are </a:t>
            </a:r>
            <a:r>
              <a:rPr lang="en-US" sz="1600" b="1" dirty="0">
                <a:solidFill>
                  <a:schemeClr val="bg1"/>
                </a:solidFill>
                <a:latin typeface="Arial Narrow" panose="020B0606020202030204" pitchFamily="34" charset="0"/>
              </a:rPr>
              <a:t>competitive </a:t>
            </a:r>
            <a:r>
              <a:rPr lang="en-US" sz="1600" dirty="0">
                <a:solidFill>
                  <a:schemeClr val="bg1"/>
                </a:solidFill>
                <a:latin typeface="Arial Narrow" panose="020B0606020202030204" pitchFamily="34" charset="0"/>
              </a:rPr>
              <a:t>awards to support </a:t>
            </a:r>
            <a:r>
              <a:rPr lang="en-US" sz="1600" b="1" dirty="0">
                <a:solidFill>
                  <a:schemeClr val="bg1"/>
                </a:solidFill>
                <a:latin typeface="Arial Narrow" panose="020B0606020202030204" pitchFamily="34" charset="0"/>
              </a:rPr>
              <a:t>educational</a:t>
            </a:r>
            <a:r>
              <a:rPr lang="en-US" sz="1600" dirty="0">
                <a:solidFill>
                  <a:schemeClr val="bg1"/>
                </a:solidFill>
                <a:latin typeface="Arial Narrow" panose="020B0606020202030204" pitchFamily="34" charset="0"/>
              </a:rPr>
              <a:t> opportunities that provide unique NASA-related research &amp; operational experiences for educators, high school, undergraduate &amp; graduate students.  </a:t>
            </a:r>
          </a:p>
          <a:p>
            <a:endParaRPr lang="en-US" sz="1600" dirty="0">
              <a:solidFill>
                <a:schemeClr val="bg1"/>
              </a:solidFill>
              <a:latin typeface="Arial Narrow" panose="020B0606020202030204" pitchFamily="34" charset="0"/>
            </a:endParaRPr>
          </a:p>
          <a:p>
            <a:r>
              <a:rPr lang="en-US" sz="1600" dirty="0">
                <a:solidFill>
                  <a:schemeClr val="bg1"/>
                </a:solidFill>
                <a:latin typeface="Arial Narrow" panose="020B0606020202030204" pitchFamily="34" charset="0"/>
              </a:rPr>
              <a:t>These opportunities integrate interns with career professionals emphasizing </a:t>
            </a:r>
            <a:r>
              <a:rPr lang="en-US" sz="1600" b="1" dirty="0">
                <a:solidFill>
                  <a:schemeClr val="bg1"/>
                </a:solidFill>
                <a:latin typeface="Arial Narrow" panose="020B0606020202030204" pitchFamily="34" charset="0"/>
              </a:rPr>
              <a:t>mentor-directed</a:t>
            </a:r>
            <a:r>
              <a:rPr lang="en-US" sz="1600" dirty="0">
                <a:solidFill>
                  <a:schemeClr val="bg1"/>
                </a:solidFill>
                <a:latin typeface="Arial Narrow" panose="020B0606020202030204" pitchFamily="34" charset="0"/>
              </a:rPr>
              <a:t>, </a:t>
            </a:r>
            <a:r>
              <a:rPr lang="en-US" sz="1600" b="1" dirty="0">
                <a:solidFill>
                  <a:schemeClr val="bg1"/>
                </a:solidFill>
                <a:latin typeface="Arial Narrow" panose="020B0606020202030204" pitchFamily="34" charset="0"/>
              </a:rPr>
              <a:t>degree-related</a:t>
            </a:r>
            <a:r>
              <a:rPr lang="en-US" sz="1600" dirty="0">
                <a:solidFill>
                  <a:schemeClr val="bg1"/>
                </a:solidFill>
                <a:latin typeface="Arial Narrow" panose="020B0606020202030204" pitchFamily="34" charset="0"/>
              </a:rPr>
              <a:t> tasks, while contributing to the operation of a NASA facility or the </a:t>
            </a:r>
            <a:r>
              <a:rPr lang="en-US" sz="1600" b="1" dirty="0">
                <a:solidFill>
                  <a:schemeClr val="bg1"/>
                </a:solidFill>
                <a:latin typeface="Arial Narrow" panose="020B0606020202030204" pitchFamily="34" charset="0"/>
              </a:rPr>
              <a:t>advancement of NASA’s missions</a:t>
            </a:r>
            <a:r>
              <a:rPr lang="en-US" sz="1600" dirty="0">
                <a:solidFill>
                  <a:schemeClr val="bg1"/>
                </a:solidFill>
                <a:latin typeface="Arial Narrow" panose="020B0606020202030204" pitchFamily="34" charset="0"/>
              </a:rPr>
              <a:t>.</a:t>
            </a:r>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444" r="12301"/>
          <a:stretch/>
        </p:blipFill>
        <p:spPr>
          <a:xfrm>
            <a:off x="4738254" y="1490769"/>
            <a:ext cx="4522124" cy="3407135"/>
          </a:xfrm>
          <a:prstGeom prst="rect">
            <a:avLst/>
          </a:prstGeom>
          <a:ln>
            <a:noFill/>
          </a:ln>
          <a:effectLst>
            <a:softEdge rad="112500"/>
          </a:effectLst>
        </p:spPr>
      </p:pic>
    </p:spTree>
    <p:extLst>
      <p:ext uri="{BB962C8B-B14F-4D97-AF65-F5344CB8AC3E}">
        <p14:creationId xmlns:p14="http://schemas.microsoft.com/office/powerpoint/2010/main" val="2567166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200" y="766297"/>
            <a:ext cx="617220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NASA Internships Overview</a:t>
            </a:r>
          </a:p>
        </p:txBody>
      </p:sp>
      <p:sp>
        <p:nvSpPr>
          <p:cNvPr id="7" name="TextBox 6"/>
          <p:cNvSpPr txBox="1"/>
          <p:nvPr/>
        </p:nvSpPr>
        <p:spPr>
          <a:xfrm>
            <a:off x="231234" y="1600106"/>
            <a:ext cx="4472609" cy="286232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solidFill>
                <a:latin typeface="Arial Narrow" panose="020B0606020202030204" pitchFamily="34" charset="0"/>
              </a:rPr>
              <a:t>Three sessions:</a:t>
            </a:r>
          </a:p>
          <a:p>
            <a:pPr marL="742950" lvl="1" indent="-285750">
              <a:buFont typeface="Arial" panose="020B0604020202020204" pitchFamily="34" charset="0"/>
              <a:buChar char="•"/>
            </a:pPr>
            <a:r>
              <a:rPr lang="en-US" sz="2400" dirty="0">
                <a:solidFill>
                  <a:schemeClr val="bg1"/>
                </a:solidFill>
                <a:latin typeface="Arial Narrow" panose="020B0606020202030204" pitchFamily="34" charset="0"/>
              </a:rPr>
              <a:t>16-week Spring</a:t>
            </a:r>
          </a:p>
          <a:p>
            <a:pPr marL="742950" lvl="1" indent="-285750">
              <a:buFont typeface="Arial" panose="020B0604020202020204" pitchFamily="34" charset="0"/>
              <a:buChar char="•"/>
            </a:pPr>
            <a:r>
              <a:rPr lang="en-US" sz="2400" dirty="0">
                <a:solidFill>
                  <a:schemeClr val="bg1"/>
                </a:solidFill>
                <a:latin typeface="Arial Narrow" panose="020B0606020202030204" pitchFamily="34" charset="0"/>
              </a:rPr>
              <a:t>10 or 12-week Summer</a:t>
            </a:r>
          </a:p>
          <a:p>
            <a:pPr marL="742950" lvl="1" indent="-285750">
              <a:buFont typeface="Arial" panose="020B0604020202020204" pitchFamily="34" charset="0"/>
              <a:buChar char="•"/>
            </a:pPr>
            <a:r>
              <a:rPr lang="en-US" sz="2400" dirty="0">
                <a:solidFill>
                  <a:schemeClr val="bg1"/>
                </a:solidFill>
                <a:latin typeface="Arial Narrow" panose="020B0606020202030204" pitchFamily="34" charset="0"/>
              </a:rPr>
              <a:t>16-week Fall Sessions</a:t>
            </a:r>
          </a:p>
          <a:p>
            <a:pPr marL="742950" lvl="1" indent="-285750">
              <a:buFont typeface="Arial" panose="020B0604020202020204" pitchFamily="34" charset="0"/>
              <a:buChar char="•"/>
            </a:pPr>
            <a:endParaRPr lang="en-US" sz="2400" dirty="0">
              <a:solidFill>
                <a:schemeClr val="bg1"/>
              </a:solidFill>
              <a:latin typeface="Arial Narrow" panose="020B0606020202030204" pitchFamily="34" charset="0"/>
            </a:endParaRPr>
          </a:p>
          <a:p>
            <a:r>
              <a:rPr lang="en-US" sz="2400" dirty="0">
                <a:solidFill>
                  <a:schemeClr val="bg1"/>
                </a:solidFill>
                <a:latin typeface="Arial Narrow" panose="020B0606020202030204" pitchFamily="34" charset="0"/>
              </a:rPr>
              <a:t>One application is used agency wide</a:t>
            </a:r>
            <a:r>
              <a:rPr lang="en-US" dirty="0">
                <a:solidFill>
                  <a:schemeClr val="bg1"/>
                </a:solidFill>
                <a:latin typeface="Arial Narrow" panose="020B0606020202030204" pitchFamily="34" charset="0"/>
              </a:rPr>
              <a:t>:</a:t>
            </a:r>
          </a:p>
          <a:p>
            <a:r>
              <a:rPr lang="en-US" sz="2800" dirty="0">
                <a:solidFill>
                  <a:schemeClr val="bg1"/>
                </a:solidFill>
                <a:latin typeface="Arial Narrow" panose="020B0606020202030204" pitchFamily="34" charset="0"/>
              </a:rPr>
              <a:t>	   </a:t>
            </a:r>
            <a:r>
              <a:rPr lang="en-US" sz="3600" dirty="0">
                <a:solidFill>
                  <a:schemeClr val="bg1"/>
                </a:solidFill>
                <a:latin typeface="Arial Narrow" panose="020B0606020202030204" pitchFamily="34" charset="0"/>
              </a:rPr>
              <a:t>Intern.nasa.gov</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7876" y="1149817"/>
            <a:ext cx="4515480" cy="3762900"/>
          </a:xfrm>
          <a:prstGeom prst="rect">
            <a:avLst/>
          </a:prstGeom>
        </p:spPr>
      </p:pic>
    </p:spTree>
    <p:extLst>
      <p:ext uri="{BB962C8B-B14F-4D97-AF65-F5344CB8AC3E}">
        <p14:creationId xmlns:p14="http://schemas.microsoft.com/office/powerpoint/2010/main" val="939676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200" y="766297"/>
            <a:ext cx="617220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Internship Requirements</a:t>
            </a:r>
          </a:p>
        </p:txBody>
      </p:sp>
      <p:sp>
        <p:nvSpPr>
          <p:cNvPr id="7" name="TextBox 6"/>
          <p:cNvSpPr txBox="1"/>
          <p:nvPr/>
        </p:nvSpPr>
        <p:spPr>
          <a:xfrm>
            <a:off x="628650" y="1574800"/>
            <a:ext cx="7385050" cy="286232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US citizen (by birth or naturalization)</a:t>
            </a:r>
          </a:p>
          <a:p>
            <a:pPr marL="285750"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Minimum 3.0 GPA on a 4.0 grade scale </a:t>
            </a:r>
          </a:p>
          <a:p>
            <a:pPr marL="285750"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Undergraduate and graduate students must be accepted/enrolled full-time in an accredited community college or four-year college or university. (</a:t>
            </a:r>
            <a:r>
              <a:rPr lang="en-US" i="1" dirty="0">
                <a:solidFill>
                  <a:schemeClr val="bg1"/>
                </a:solidFill>
                <a:latin typeface="Arial" panose="020B0604020202020204" pitchFamily="34" charset="0"/>
                <a:cs typeface="Arial" panose="020B0604020202020204" pitchFamily="34" charset="0"/>
              </a:rPr>
              <a:t>Note: If you graduate before the opportunity start date, you must be able to demonstrate pursuit of next academic level.)</a:t>
            </a:r>
          </a:p>
          <a:p>
            <a:endParaRPr lang="en-US" dirty="0">
              <a:solidFill>
                <a:schemeClr val="bg1"/>
              </a:solidFill>
            </a:endParaRPr>
          </a:p>
        </p:txBody>
      </p:sp>
    </p:spTree>
    <p:extLst>
      <p:ext uri="{BB962C8B-B14F-4D97-AF65-F5344CB8AC3E}">
        <p14:creationId xmlns:p14="http://schemas.microsoft.com/office/powerpoint/2010/main" val="690796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199" y="766297"/>
            <a:ext cx="6774873"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What Majors Does NASA Look For?</a:t>
            </a:r>
          </a:p>
        </p:txBody>
      </p:sp>
      <p:sp>
        <p:nvSpPr>
          <p:cNvPr id="7" name="TextBox 6"/>
          <p:cNvSpPr txBox="1"/>
          <p:nvPr/>
        </p:nvSpPr>
        <p:spPr>
          <a:xfrm>
            <a:off x="628650" y="1574800"/>
            <a:ext cx="7385050" cy="2308324"/>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Primarily we look for STEM Majors (Science, Technology, Engineering, and Mathematics). Additionally, some projects will call for Communications, Public Affairs, Journalism, Education, Graphics, Business and Finance. </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Project needs change each session according to the organization’s needs. Some skills that NASA routinely needs are:</a:t>
            </a:r>
          </a:p>
          <a:p>
            <a:endParaRPr lang="en-US"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1104148" y="3883124"/>
            <a:ext cx="4099447" cy="147732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Programming: C++, JAVA, HTML</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CAD, PRO-E, </a:t>
            </a:r>
            <a:r>
              <a:rPr lang="en-US" dirty="0" err="1">
                <a:solidFill>
                  <a:schemeClr val="bg1"/>
                </a:solidFill>
                <a:latin typeface="Arial" panose="020B0604020202020204" pitchFamily="34" charset="0"/>
                <a:cs typeface="Arial" panose="020B0604020202020204" pitchFamily="34" charset="0"/>
              </a:rPr>
              <a:t>Matlab</a:t>
            </a:r>
            <a:r>
              <a:rPr lang="en-US" dirty="0">
                <a:solidFill>
                  <a:schemeClr val="bg1"/>
                </a:solidFill>
                <a:latin typeface="Arial" panose="020B0604020202020204" pitchFamily="34" charset="0"/>
                <a:cs typeface="Arial" panose="020B0604020202020204" pitchFamily="34" charset="0"/>
              </a:rPr>
              <a:t>, 3D Modeling</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Networking</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Machine Shop, fabricating</a:t>
            </a:r>
            <a:r>
              <a:rPr lang="en-US" dirty="0">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design, prototyping </a:t>
            </a:r>
          </a:p>
        </p:txBody>
      </p:sp>
      <p:sp>
        <p:nvSpPr>
          <p:cNvPr id="8" name="TextBox 7"/>
          <p:cNvSpPr txBox="1"/>
          <p:nvPr/>
        </p:nvSpPr>
        <p:spPr>
          <a:xfrm>
            <a:off x="5926974" y="3883124"/>
            <a:ext cx="2981356" cy="147732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3D printing</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Social Media</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Technical Writing</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Database Administration</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1521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200" y="766297"/>
            <a:ext cx="617220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Frequently Asked Questions</a:t>
            </a:r>
          </a:p>
        </p:txBody>
      </p:sp>
      <p:sp>
        <p:nvSpPr>
          <p:cNvPr id="7" name="TextBox 6"/>
          <p:cNvSpPr txBox="1"/>
          <p:nvPr/>
        </p:nvSpPr>
        <p:spPr>
          <a:xfrm>
            <a:off x="628650" y="1574800"/>
            <a:ext cx="7385050" cy="3847207"/>
          </a:xfrm>
          <a:prstGeom prst="rect">
            <a:avLst/>
          </a:prstGeom>
          <a:noFill/>
        </p:spPr>
        <p:txBody>
          <a:bodyPr wrap="square" rtlCol="0">
            <a:spAutoFit/>
          </a:bodyPr>
          <a:lstStyle/>
          <a:p>
            <a:pPr lvl="0"/>
            <a:r>
              <a:rPr lang="en-US" sz="1600" b="1" dirty="0">
                <a:solidFill>
                  <a:schemeClr val="accent1">
                    <a:lumMod val="75000"/>
                  </a:schemeClr>
                </a:solidFill>
                <a:latin typeface="Arial" panose="020B0604020202020204" pitchFamily="34" charset="0"/>
                <a:cs typeface="Arial" panose="020B0604020202020204" pitchFamily="34" charset="0"/>
              </a:rPr>
              <a:t>Do I Need a Letter of Recommendation?</a:t>
            </a:r>
            <a:endParaRPr lang="en-US" sz="1600" dirty="0">
              <a:solidFill>
                <a:schemeClr val="accent1">
                  <a:lumMod val="75000"/>
                </a:schemeClr>
              </a:solidFill>
              <a:latin typeface="Arial" panose="020B0604020202020204" pitchFamily="34" charset="0"/>
              <a:cs typeface="Arial" panose="020B0604020202020204" pitchFamily="34" charset="0"/>
            </a:endParaRPr>
          </a:p>
          <a:p>
            <a:pPr lvl="0"/>
            <a:r>
              <a:rPr lang="en-US" sz="1400" dirty="0">
                <a:solidFill>
                  <a:schemeClr val="bg1"/>
                </a:solidFill>
                <a:latin typeface="Arial" panose="020B0604020202020204" pitchFamily="34" charset="0"/>
                <a:cs typeface="Arial" panose="020B0604020202020204" pitchFamily="34" charset="0"/>
              </a:rPr>
              <a:t>Yes, applicants must submit at least one letter of recommendation however, 2-3 letters are common. Your letter(s) of recommendation can weigh a great amount in the final decision. Assure that your recommender is someone who can speak highly of your skills, work ethic and leadership.</a:t>
            </a:r>
            <a:r>
              <a:rPr lang="en-US" sz="1400" dirty="0">
                <a:solidFill>
                  <a:prstClr val="black"/>
                </a:solidFill>
                <a:latin typeface="Arial" panose="020B0604020202020204" pitchFamily="34" charset="0"/>
                <a:cs typeface="Arial" panose="020B0604020202020204" pitchFamily="34" charset="0"/>
              </a:rPr>
              <a:t>. </a:t>
            </a:r>
          </a:p>
          <a:p>
            <a:pPr marL="342900" lvl="0" indent="-342900">
              <a:buFont typeface="Arial"/>
              <a:buChar char="•"/>
            </a:pPr>
            <a:endParaRPr lang="en-US" sz="1400" dirty="0">
              <a:solidFill>
                <a:prstClr val="black"/>
              </a:solidFill>
              <a:latin typeface="Arial" panose="020B0604020202020204" pitchFamily="34" charset="0"/>
              <a:cs typeface="Arial" panose="020B0604020202020204" pitchFamily="34" charset="0"/>
            </a:endParaRPr>
          </a:p>
          <a:p>
            <a:pPr lvl="0"/>
            <a:r>
              <a:rPr lang="en-US" sz="1600" b="1" dirty="0">
                <a:solidFill>
                  <a:schemeClr val="accent1">
                    <a:lumMod val="75000"/>
                  </a:schemeClr>
                </a:solidFill>
                <a:latin typeface="Arial" panose="020B0604020202020204" pitchFamily="34" charset="0"/>
                <a:cs typeface="Arial" panose="020B0604020202020204" pitchFamily="34" charset="0"/>
              </a:rPr>
              <a:t>Will Housing Be Provided?</a:t>
            </a:r>
            <a:endParaRPr lang="en-US" sz="1600" dirty="0">
              <a:solidFill>
                <a:schemeClr val="accent1">
                  <a:lumMod val="75000"/>
                </a:schemeClr>
              </a:solidFill>
              <a:latin typeface="Arial" panose="020B0604020202020204" pitchFamily="34" charset="0"/>
              <a:cs typeface="Arial" panose="020B0604020202020204" pitchFamily="34" charset="0"/>
            </a:endParaRPr>
          </a:p>
          <a:p>
            <a:pPr lvl="0"/>
            <a:r>
              <a:rPr lang="en-US" sz="1400" dirty="0">
                <a:solidFill>
                  <a:schemeClr val="bg1"/>
                </a:solidFill>
                <a:latin typeface="Arial" panose="020B0604020202020204" pitchFamily="34" charset="0"/>
                <a:cs typeface="Arial" panose="020B0604020202020204" pitchFamily="34" charset="0"/>
              </a:rPr>
              <a:t>Interns must provide for their own housing and relocation expenses. Upon acceptance, interns will be forwarded a Housing Guide that may be helpful in identifying housing options in the area.</a:t>
            </a:r>
          </a:p>
          <a:p>
            <a:pPr marL="342900" lvl="0" indent="-342900">
              <a:buFont typeface="Arial"/>
              <a:buChar char="•"/>
            </a:pPr>
            <a:endParaRPr lang="en-US" sz="1400" dirty="0">
              <a:solidFill>
                <a:schemeClr val="bg1"/>
              </a:solidFill>
              <a:latin typeface="Arial" panose="020B0604020202020204" pitchFamily="34" charset="0"/>
              <a:cs typeface="Arial" panose="020B0604020202020204" pitchFamily="34" charset="0"/>
            </a:endParaRPr>
          </a:p>
          <a:p>
            <a:pPr lvl="0"/>
            <a:r>
              <a:rPr lang="en-US" sz="1600" b="1" dirty="0">
                <a:solidFill>
                  <a:schemeClr val="accent1">
                    <a:lumMod val="75000"/>
                  </a:schemeClr>
                </a:solidFill>
                <a:latin typeface="Arial" panose="020B0604020202020204" pitchFamily="34" charset="0"/>
                <a:cs typeface="Arial" panose="020B0604020202020204" pitchFamily="34" charset="0"/>
              </a:rPr>
              <a:t>How Much Will I Be Paid?</a:t>
            </a:r>
            <a:endParaRPr lang="en-US" sz="1600" dirty="0">
              <a:solidFill>
                <a:schemeClr val="accent1">
                  <a:lumMod val="75000"/>
                </a:schemeClr>
              </a:solidFill>
              <a:latin typeface="Arial" panose="020B0604020202020204" pitchFamily="34" charset="0"/>
              <a:cs typeface="Arial" panose="020B0604020202020204" pitchFamily="34" charset="0"/>
            </a:endParaRPr>
          </a:p>
          <a:p>
            <a:pPr lvl="0"/>
            <a:r>
              <a:rPr lang="en-US" sz="1400" dirty="0">
                <a:solidFill>
                  <a:schemeClr val="bg1"/>
                </a:solidFill>
                <a:latin typeface="Arial" panose="020B0604020202020204" pitchFamily="34" charset="0"/>
                <a:cs typeface="Arial" panose="020B0604020202020204" pitchFamily="34" charset="0"/>
              </a:rPr>
              <a:t>Fall/Spring Internship – 16 Weeks</a:t>
            </a:r>
          </a:p>
          <a:p>
            <a:pPr lvl="0"/>
            <a:r>
              <a:rPr lang="en-US" sz="1400" dirty="0">
                <a:solidFill>
                  <a:schemeClr val="bg1"/>
                </a:solidFill>
                <a:latin typeface="Arial" panose="020B0604020202020204" pitchFamily="34" charset="0"/>
                <a:cs typeface="Arial" panose="020B0604020202020204" pitchFamily="34" charset="0"/>
              </a:rPr>
              <a:t>Undergraduates: $11,680</a:t>
            </a:r>
          </a:p>
          <a:p>
            <a:pPr lvl="0"/>
            <a:r>
              <a:rPr lang="en-US" sz="1400" dirty="0">
                <a:solidFill>
                  <a:schemeClr val="bg1"/>
                </a:solidFill>
                <a:latin typeface="Arial" panose="020B0604020202020204" pitchFamily="34" charset="0"/>
                <a:cs typeface="Arial" panose="020B0604020202020204" pitchFamily="34" charset="0"/>
              </a:rPr>
              <a:t>Graduates: $14,400</a:t>
            </a:r>
          </a:p>
          <a:p>
            <a:pPr lvl="0"/>
            <a:endParaRPr lang="en-US" sz="1400" dirty="0">
              <a:solidFill>
                <a:schemeClr val="bg1"/>
              </a:solidFill>
              <a:latin typeface="Arial" panose="020B0604020202020204" pitchFamily="34" charset="0"/>
              <a:cs typeface="Arial" panose="020B0604020202020204" pitchFamily="34" charset="0"/>
            </a:endParaRPr>
          </a:p>
          <a:p>
            <a:pPr lvl="0"/>
            <a:endParaRPr lang="en-US" sz="1400" dirty="0">
              <a:solidFill>
                <a:prstClr val="black"/>
              </a:solidFill>
              <a:latin typeface="Arial" panose="020B0604020202020204" pitchFamily="34" charset="0"/>
              <a:cs typeface="Arial" panose="020B0604020202020204" pitchFamily="34" charset="0"/>
            </a:endParaRPr>
          </a:p>
        </p:txBody>
      </p:sp>
      <p:sp>
        <p:nvSpPr>
          <p:cNvPr id="2" name="TextBox 1"/>
          <p:cNvSpPr txBox="1"/>
          <p:nvPr/>
        </p:nvSpPr>
        <p:spPr>
          <a:xfrm>
            <a:off x="3898668" y="4206240"/>
            <a:ext cx="3183775" cy="738664"/>
          </a:xfrm>
          <a:prstGeom prst="rect">
            <a:avLst/>
          </a:prstGeom>
          <a:noFill/>
        </p:spPr>
        <p:txBody>
          <a:bodyPr wrap="square" rtlCol="0">
            <a:spAutoFit/>
          </a:bodyPr>
          <a:lstStyle/>
          <a:p>
            <a:r>
              <a:rPr lang="en-US" sz="1400" dirty="0">
                <a:solidFill>
                  <a:schemeClr val="bg1"/>
                </a:solidFill>
                <a:latin typeface="Arial" panose="020B0604020202020204" pitchFamily="34" charset="0"/>
                <a:cs typeface="Arial" panose="020B0604020202020204" pitchFamily="34" charset="0"/>
              </a:rPr>
              <a:t>Summer Internship – 10 Weeks</a:t>
            </a:r>
          </a:p>
          <a:p>
            <a:r>
              <a:rPr lang="en-US" sz="1400" dirty="0">
                <a:solidFill>
                  <a:schemeClr val="bg1"/>
                </a:solidFill>
                <a:latin typeface="Arial" panose="020B0604020202020204" pitchFamily="34" charset="0"/>
                <a:cs typeface="Arial" panose="020B0604020202020204" pitchFamily="34" charset="0"/>
              </a:rPr>
              <a:t>Undergraduates: $7,300</a:t>
            </a:r>
          </a:p>
          <a:p>
            <a:r>
              <a:rPr lang="en-US" sz="1400" dirty="0">
                <a:solidFill>
                  <a:schemeClr val="bg1"/>
                </a:solidFill>
                <a:latin typeface="Arial" panose="020B0604020202020204" pitchFamily="34" charset="0"/>
                <a:cs typeface="Arial" panose="020B0604020202020204" pitchFamily="34" charset="0"/>
              </a:rPr>
              <a:t>Graduates: $9,000</a:t>
            </a:r>
          </a:p>
        </p:txBody>
      </p:sp>
    </p:spTree>
    <p:extLst>
      <p:ext uri="{BB962C8B-B14F-4D97-AF65-F5344CB8AC3E}">
        <p14:creationId xmlns:p14="http://schemas.microsoft.com/office/powerpoint/2010/main" val="3537168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nasa center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164" b="4661"/>
          <a:stretch/>
        </p:blipFill>
        <p:spPr bwMode="auto">
          <a:xfrm>
            <a:off x="1290102" y="1307869"/>
            <a:ext cx="6711950" cy="492613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25438" y="423504"/>
            <a:ext cx="6172200" cy="523220"/>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NASA Centers and Field Sites</a:t>
            </a:r>
          </a:p>
        </p:txBody>
      </p:sp>
    </p:spTree>
    <p:extLst>
      <p:ext uri="{BB962C8B-B14F-4D97-AF65-F5344CB8AC3E}">
        <p14:creationId xmlns:p14="http://schemas.microsoft.com/office/powerpoint/2010/main" val="416215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txBox="1">
            <a:spLocks/>
          </p:cNvSpPr>
          <p:nvPr/>
        </p:nvSpPr>
        <p:spPr>
          <a:xfrm>
            <a:off x="228600" y="990601"/>
            <a:ext cx="8639227" cy="483611"/>
          </a:xfrm>
          <a:prstGeom prst="rect">
            <a:avLst/>
          </a:prstGeom>
          <a:solidFill>
            <a:schemeClr val="tx1">
              <a:alpha val="59000"/>
            </a:schemeClr>
          </a:solidFill>
          <a:effectLst>
            <a:softEdge rad="38100"/>
          </a:effectLst>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Arial Narrow"/>
                <a:ea typeface="ヒラギノ角ゴ Pro W3" charset="0"/>
              </a:rPr>
              <a:t>Core Competencies at NASA Ames Research Center</a:t>
            </a:r>
            <a:endParaRPr lang="en-US" sz="3600" b="1" dirty="0">
              <a:solidFill>
                <a:schemeClr val="bg1"/>
              </a:solidFill>
              <a:latin typeface="Arial Narrow"/>
            </a:endParaRPr>
          </a:p>
        </p:txBody>
      </p:sp>
      <p:grpSp>
        <p:nvGrpSpPr>
          <p:cNvPr id="10" name="Group 9"/>
          <p:cNvGrpSpPr/>
          <p:nvPr/>
        </p:nvGrpSpPr>
        <p:grpSpPr>
          <a:xfrm>
            <a:off x="2238815" y="1559856"/>
            <a:ext cx="2493968" cy="1984177"/>
            <a:chOff x="2286000" y="666750"/>
            <a:chExt cx="2493968" cy="1984177"/>
          </a:xfrm>
        </p:grpSpPr>
        <p:pic>
          <p:nvPicPr>
            <p:cNvPr id="11" name="Picture 10" descr="adept.psd"/>
            <p:cNvPicPr>
              <a:picLocks noChangeAspect="1"/>
            </p:cNvPicPr>
            <p:nvPr/>
          </p:nvPicPr>
          <p:blipFill rotWithShape="1">
            <a:blip r:embed="rId4" cstate="print">
              <a:alphaModFix amt="85000"/>
              <a:extLst>
                <a:ext uri="{28A0092B-C50C-407E-A947-70E740481C1C}">
                  <a14:useLocalDpi xmlns:a14="http://schemas.microsoft.com/office/drawing/2010/main"/>
                </a:ext>
              </a:extLst>
            </a:blip>
            <a:srcRect/>
            <a:stretch/>
          </p:blipFill>
          <p:spPr>
            <a:xfrm flipH="1">
              <a:off x="2286000" y="666750"/>
              <a:ext cx="2493968" cy="1870476"/>
            </a:xfrm>
            <a:prstGeom prst="rect">
              <a:avLst/>
            </a:prstGeom>
            <a:ln>
              <a:noFill/>
            </a:ln>
            <a:effectLst>
              <a:softEdge rad="112500"/>
            </a:effectLst>
          </p:spPr>
        </p:pic>
        <p:pic>
          <p:nvPicPr>
            <p:cNvPr id="12" name="Picture 11" descr="147840main_cev_arcjet_001.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414992" y="1987373"/>
              <a:ext cx="1066799" cy="621510"/>
            </a:xfrm>
            <a:prstGeom prst="rect">
              <a:avLst/>
            </a:prstGeom>
            <a:ln>
              <a:noFill/>
            </a:ln>
            <a:effectLst>
              <a:softEdge rad="63500"/>
            </a:effectLst>
          </p:spPr>
        </p:pic>
        <p:pic>
          <p:nvPicPr>
            <p:cNvPr id="13" name="Picture 12" descr="3.png"/>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a:ext>
              </a:extLst>
            </a:blip>
            <a:stretch>
              <a:fillRect/>
            </a:stretch>
          </p:blipFill>
          <p:spPr>
            <a:xfrm>
              <a:off x="2414992" y="1402574"/>
              <a:ext cx="819773" cy="485072"/>
            </a:xfrm>
            <a:prstGeom prst="rect">
              <a:avLst/>
            </a:prstGeom>
            <a:effectLst>
              <a:softEdge rad="63500"/>
            </a:effectLst>
          </p:spPr>
        </p:pic>
        <p:pic>
          <p:nvPicPr>
            <p:cNvPr id="14" name="Picture 13" descr="Untitled-1.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414992" y="742950"/>
              <a:ext cx="896336" cy="559896"/>
            </a:xfrm>
            <a:prstGeom prst="rect">
              <a:avLst/>
            </a:prstGeom>
          </p:spPr>
        </p:pic>
        <p:sp>
          <p:nvSpPr>
            <p:cNvPr id="15" name="Text Box 15"/>
            <p:cNvSpPr txBox="1">
              <a:spLocks noChangeArrowheads="1"/>
            </p:cNvSpPr>
            <p:nvPr/>
          </p:nvSpPr>
          <p:spPr bwMode="auto">
            <a:xfrm>
              <a:off x="3481577" y="2343150"/>
              <a:ext cx="1166623" cy="307777"/>
            </a:xfrm>
            <a:prstGeom prst="rect">
              <a:avLst/>
            </a:prstGeom>
            <a:solidFill>
              <a:schemeClr val="tx1">
                <a:alpha val="66000"/>
              </a:schemeClr>
            </a:solidFill>
            <a:ln w="9525">
              <a:noFill/>
              <a:miter lim="800000"/>
              <a:headEnd/>
              <a:tailEnd/>
            </a:ln>
            <a:effectLst>
              <a:softEdge rad="25400"/>
            </a:effectLst>
          </p:spPr>
          <p:txBody>
            <a:bodyPr wrap="square" anchor="ctr" anchorCtr="0">
              <a:spAutoFit/>
            </a:bodyPr>
            <a:lstStyle>
              <a:lvl1pPr eaLnBrk="0" hangingPunct="0">
                <a:defRPr sz="1400" b="1">
                  <a:solidFill>
                    <a:srgbClr val="000000"/>
                  </a:solidFill>
                  <a:latin typeface="Arial" charset="0"/>
                  <a:ea typeface="MS PGothic" charset="0"/>
                  <a:cs typeface="MS PGothic" charset="0"/>
                </a:defRPr>
              </a:lvl1pPr>
              <a:lvl2pPr marL="742950" indent="-285750" eaLnBrk="0" hangingPunct="0">
                <a:defRPr sz="1400" b="1">
                  <a:solidFill>
                    <a:srgbClr val="000000"/>
                  </a:solidFill>
                  <a:latin typeface="Arial" charset="0"/>
                  <a:ea typeface="MS PGothic" charset="0"/>
                  <a:cs typeface="MS PGothic" charset="0"/>
                </a:defRPr>
              </a:lvl2pPr>
              <a:lvl3pPr marL="1143000" indent="-228600" eaLnBrk="0" hangingPunct="0">
                <a:defRPr sz="1400" b="1">
                  <a:solidFill>
                    <a:srgbClr val="000000"/>
                  </a:solidFill>
                  <a:latin typeface="Arial" charset="0"/>
                  <a:ea typeface="MS PGothic" charset="0"/>
                  <a:cs typeface="MS PGothic" charset="0"/>
                </a:defRPr>
              </a:lvl3pPr>
              <a:lvl4pPr marL="1600200" indent="-228600" eaLnBrk="0" hangingPunct="0">
                <a:defRPr sz="1400" b="1">
                  <a:solidFill>
                    <a:srgbClr val="000000"/>
                  </a:solidFill>
                  <a:latin typeface="Arial" charset="0"/>
                  <a:ea typeface="MS PGothic" charset="0"/>
                  <a:cs typeface="MS PGothic" charset="0"/>
                </a:defRPr>
              </a:lvl4pPr>
              <a:lvl5pPr marL="2057400" indent="-228600" eaLnBrk="0" hangingPunct="0">
                <a:defRPr sz="1400" b="1">
                  <a:solidFill>
                    <a:srgbClr val="000000"/>
                  </a:solidFill>
                  <a:latin typeface="Arial" charset="0"/>
                  <a:ea typeface="MS PGothic" charset="0"/>
                  <a:cs typeface="MS PGothic" charset="0"/>
                </a:defRPr>
              </a:lvl5pPr>
              <a:lvl6pPr marL="2514600" indent="-228600" eaLnBrk="0" fontAlgn="base" hangingPunct="0">
                <a:spcBef>
                  <a:spcPct val="0"/>
                </a:spcBef>
                <a:spcAft>
                  <a:spcPct val="0"/>
                </a:spcAft>
                <a:defRPr sz="1400" b="1">
                  <a:solidFill>
                    <a:srgbClr val="000000"/>
                  </a:solidFill>
                  <a:latin typeface="Arial" charset="0"/>
                  <a:ea typeface="MS PGothic" charset="0"/>
                  <a:cs typeface="MS PGothic" charset="0"/>
                </a:defRPr>
              </a:lvl6pPr>
              <a:lvl7pPr marL="2971800" indent="-228600" eaLnBrk="0" fontAlgn="base" hangingPunct="0">
                <a:spcBef>
                  <a:spcPct val="0"/>
                </a:spcBef>
                <a:spcAft>
                  <a:spcPct val="0"/>
                </a:spcAft>
                <a:defRPr sz="1400" b="1">
                  <a:solidFill>
                    <a:srgbClr val="000000"/>
                  </a:solidFill>
                  <a:latin typeface="Arial" charset="0"/>
                  <a:ea typeface="MS PGothic" charset="0"/>
                  <a:cs typeface="MS PGothic" charset="0"/>
                </a:defRPr>
              </a:lvl7pPr>
              <a:lvl8pPr marL="3429000" indent="-228600" eaLnBrk="0" fontAlgn="base" hangingPunct="0">
                <a:spcBef>
                  <a:spcPct val="0"/>
                </a:spcBef>
                <a:spcAft>
                  <a:spcPct val="0"/>
                </a:spcAft>
                <a:defRPr sz="1400" b="1">
                  <a:solidFill>
                    <a:srgbClr val="000000"/>
                  </a:solidFill>
                  <a:latin typeface="Arial" charset="0"/>
                  <a:ea typeface="MS PGothic" charset="0"/>
                  <a:cs typeface="MS PGothic" charset="0"/>
                </a:defRPr>
              </a:lvl8pPr>
              <a:lvl9pPr marL="3886200" indent="-228600" eaLnBrk="0" fontAlgn="base" hangingPunct="0">
                <a:spcBef>
                  <a:spcPct val="0"/>
                </a:spcBef>
                <a:spcAft>
                  <a:spcPct val="0"/>
                </a:spcAft>
                <a:defRPr sz="1400" b="1">
                  <a:solidFill>
                    <a:srgbClr val="000000"/>
                  </a:solidFill>
                  <a:latin typeface="Arial" charset="0"/>
                  <a:ea typeface="MS PGothic" charset="0"/>
                  <a:cs typeface="MS PGothic" charset="0"/>
                </a:defRPr>
              </a:lvl9pPr>
            </a:lstStyle>
            <a:p>
              <a:pPr algn="r"/>
              <a:r>
                <a:rPr lang="en-US" b="0" dirty="0">
                  <a:solidFill>
                    <a:srgbClr val="FFFFFF"/>
                  </a:solidFill>
                  <a:latin typeface="Arial Narrow"/>
                  <a:ea typeface="ＭＳ Ｐゴシック" charset="0"/>
                  <a:cs typeface="Arial Narrow"/>
                </a:rPr>
                <a:t>Entry Systems</a:t>
              </a:r>
            </a:p>
          </p:txBody>
        </p:sp>
      </p:grpSp>
      <p:grpSp>
        <p:nvGrpSpPr>
          <p:cNvPr id="16" name="Group 15"/>
          <p:cNvGrpSpPr/>
          <p:nvPr/>
        </p:nvGrpSpPr>
        <p:grpSpPr>
          <a:xfrm>
            <a:off x="7034426" y="3757330"/>
            <a:ext cx="2033374" cy="2191382"/>
            <a:chOff x="6977816" y="2900080"/>
            <a:chExt cx="2033374" cy="2191382"/>
          </a:xfrm>
        </p:grpSpPr>
        <p:pic>
          <p:nvPicPr>
            <p:cNvPr id="17" name="Picture 16" descr="k2_graphic_sm.jpeg"/>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990638" y="2900080"/>
              <a:ext cx="1934258" cy="908107"/>
            </a:xfrm>
            <a:prstGeom prst="rect">
              <a:avLst/>
            </a:prstGeom>
            <a:effectLst>
              <a:softEdge rad="50800"/>
            </a:effectLst>
          </p:spPr>
        </p:pic>
        <p:pic>
          <p:nvPicPr>
            <p:cNvPr id="18" name="Picture 17" descr="ES Composite.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20381" y="3016806"/>
              <a:ext cx="744990" cy="469344"/>
            </a:xfrm>
            <a:prstGeom prst="rect">
              <a:avLst/>
            </a:prstGeom>
            <a:ln>
              <a:noFill/>
            </a:ln>
            <a:effectLst>
              <a:softEdge rad="63500"/>
            </a:effectLst>
          </p:spPr>
        </p:pic>
        <p:pic>
          <p:nvPicPr>
            <p:cNvPr id="19" name="Picture 30" descr="Screen shot 2012-01-17 at 12.09.14 PM.png"/>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bwMode="auto">
            <a:xfrm rot="2223092">
              <a:off x="7604598" y="3533718"/>
              <a:ext cx="884593" cy="498231"/>
            </a:xfrm>
            <a:prstGeom prst="rect">
              <a:avLst/>
            </a:prstGeom>
            <a:ln>
              <a:noFill/>
            </a:ln>
            <a:effectLst>
              <a:softEdge rad="63500"/>
            </a:effectLst>
            <a:extLst>
              <a:ext uri="{909E8E84-426E-40dd-AFC4-6F175D3DCCD1}">
                <a14:hiddenFill xmlns="" xmlns:a14="http://schemas.microsoft.com/office/drawing/2010/main">
                  <a:solidFill>
                    <a:srgbClr val="FFFFFF"/>
                  </a:solidFill>
                </a14:hiddenFill>
              </a:ext>
            </a:extLst>
          </p:spPr>
        </p:pic>
        <p:pic>
          <p:nvPicPr>
            <p:cNvPr id="20" name="Picture 19"/>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977816" y="4248150"/>
              <a:ext cx="1165229" cy="588069"/>
            </a:xfrm>
            <a:prstGeom prst="rect">
              <a:avLst/>
            </a:prstGeom>
            <a:ln>
              <a:noFill/>
            </a:ln>
            <a:effectLst>
              <a:softEdge rad="63500"/>
            </a:effectLst>
          </p:spPr>
        </p:pic>
        <p:pic>
          <p:nvPicPr>
            <p:cNvPr id="21" name="Picture 20" descr="sofia.png"/>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7052175" y="3746989"/>
              <a:ext cx="1959015" cy="868399"/>
            </a:xfrm>
            <a:prstGeom prst="rect">
              <a:avLst/>
            </a:prstGeom>
          </p:spPr>
        </p:pic>
        <p:sp>
          <p:nvSpPr>
            <p:cNvPr id="22" name="Text Box 31"/>
            <p:cNvSpPr txBox="1">
              <a:spLocks noChangeArrowheads="1"/>
            </p:cNvSpPr>
            <p:nvPr/>
          </p:nvSpPr>
          <p:spPr bwMode="auto">
            <a:xfrm>
              <a:off x="6977816" y="4783685"/>
              <a:ext cx="1981200" cy="307777"/>
            </a:xfrm>
            <a:prstGeom prst="rect">
              <a:avLst/>
            </a:prstGeom>
            <a:solidFill>
              <a:schemeClr val="tx1">
                <a:alpha val="66000"/>
              </a:schemeClr>
            </a:solidFill>
            <a:ln w="9525">
              <a:noFill/>
              <a:miter lim="800000"/>
              <a:headEnd/>
              <a:tailEnd/>
            </a:ln>
            <a:effectLst>
              <a:softEdge rad="25400"/>
            </a:effectLst>
          </p:spPr>
          <p:txBody>
            <a:bodyPr wrap="square" anchor="ctr" anchorCtr="0">
              <a:spAutoFit/>
            </a:bodyPr>
            <a:lstStyle>
              <a:lvl1pPr eaLnBrk="0" hangingPunct="0">
                <a:defRPr sz="1400" b="1">
                  <a:solidFill>
                    <a:srgbClr val="000000"/>
                  </a:solidFill>
                  <a:latin typeface="Arial" charset="0"/>
                  <a:ea typeface="MS PGothic" charset="0"/>
                  <a:cs typeface="MS PGothic" charset="0"/>
                </a:defRPr>
              </a:lvl1pPr>
              <a:lvl2pPr marL="742950" indent="-285750" eaLnBrk="0" hangingPunct="0">
                <a:defRPr sz="1400" b="1">
                  <a:solidFill>
                    <a:srgbClr val="000000"/>
                  </a:solidFill>
                  <a:latin typeface="Arial" charset="0"/>
                  <a:ea typeface="MS PGothic" charset="0"/>
                  <a:cs typeface="MS PGothic" charset="0"/>
                </a:defRPr>
              </a:lvl2pPr>
              <a:lvl3pPr marL="1143000" indent="-228600" eaLnBrk="0" hangingPunct="0">
                <a:defRPr sz="1400" b="1">
                  <a:solidFill>
                    <a:srgbClr val="000000"/>
                  </a:solidFill>
                  <a:latin typeface="Arial" charset="0"/>
                  <a:ea typeface="MS PGothic" charset="0"/>
                  <a:cs typeface="MS PGothic" charset="0"/>
                </a:defRPr>
              </a:lvl3pPr>
              <a:lvl4pPr marL="1600200" indent="-228600" eaLnBrk="0" hangingPunct="0">
                <a:defRPr sz="1400" b="1">
                  <a:solidFill>
                    <a:srgbClr val="000000"/>
                  </a:solidFill>
                  <a:latin typeface="Arial" charset="0"/>
                  <a:ea typeface="MS PGothic" charset="0"/>
                  <a:cs typeface="MS PGothic" charset="0"/>
                </a:defRPr>
              </a:lvl4pPr>
              <a:lvl5pPr marL="2057400" indent="-228600" eaLnBrk="0" hangingPunct="0">
                <a:defRPr sz="1400" b="1">
                  <a:solidFill>
                    <a:srgbClr val="000000"/>
                  </a:solidFill>
                  <a:latin typeface="Arial" charset="0"/>
                  <a:ea typeface="MS PGothic" charset="0"/>
                  <a:cs typeface="MS PGothic" charset="0"/>
                </a:defRPr>
              </a:lvl5pPr>
              <a:lvl6pPr marL="2514600" indent="-228600" eaLnBrk="0" fontAlgn="base" hangingPunct="0">
                <a:spcBef>
                  <a:spcPct val="0"/>
                </a:spcBef>
                <a:spcAft>
                  <a:spcPct val="0"/>
                </a:spcAft>
                <a:defRPr sz="1400" b="1">
                  <a:solidFill>
                    <a:srgbClr val="000000"/>
                  </a:solidFill>
                  <a:latin typeface="Arial" charset="0"/>
                  <a:ea typeface="MS PGothic" charset="0"/>
                  <a:cs typeface="MS PGothic" charset="0"/>
                </a:defRPr>
              </a:lvl6pPr>
              <a:lvl7pPr marL="2971800" indent="-228600" eaLnBrk="0" fontAlgn="base" hangingPunct="0">
                <a:spcBef>
                  <a:spcPct val="0"/>
                </a:spcBef>
                <a:spcAft>
                  <a:spcPct val="0"/>
                </a:spcAft>
                <a:defRPr sz="1400" b="1">
                  <a:solidFill>
                    <a:srgbClr val="000000"/>
                  </a:solidFill>
                  <a:latin typeface="Arial" charset="0"/>
                  <a:ea typeface="MS PGothic" charset="0"/>
                  <a:cs typeface="MS PGothic" charset="0"/>
                </a:defRPr>
              </a:lvl7pPr>
              <a:lvl8pPr marL="3429000" indent="-228600" eaLnBrk="0" fontAlgn="base" hangingPunct="0">
                <a:spcBef>
                  <a:spcPct val="0"/>
                </a:spcBef>
                <a:spcAft>
                  <a:spcPct val="0"/>
                </a:spcAft>
                <a:defRPr sz="1400" b="1">
                  <a:solidFill>
                    <a:srgbClr val="000000"/>
                  </a:solidFill>
                  <a:latin typeface="Arial" charset="0"/>
                  <a:ea typeface="MS PGothic" charset="0"/>
                  <a:cs typeface="MS PGothic" charset="0"/>
                </a:defRPr>
              </a:lvl8pPr>
              <a:lvl9pPr marL="3886200" indent="-228600" eaLnBrk="0" fontAlgn="base" hangingPunct="0">
                <a:spcBef>
                  <a:spcPct val="0"/>
                </a:spcBef>
                <a:spcAft>
                  <a:spcPct val="0"/>
                </a:spcAft>
                <a:defRPr sz="1400" b="1">
                  <a:solidFill>
                    <a:srgbClr val="000000"/>
                  </a:solidFill>
                  <a:latin typeface="Arial" charset="0"/>
                  <a:ea typeface="MS PGothic" charset="0"/>
                  <a:cs typeface="MS PGothic" charset="0"/>
                </a:defRPr>
              </a:lvl9pPr>
            </a:lstStyle>
            <a:p>
              <a:pPr algn="r"/>
              <a:r>
                <a:rPr lang="en-US" b="0" dirty="0">
                  <a:solidFill>
                    <a:srgbClr val="FFFFFF"/>
                  </a:solidFill>
                  <a:latin typeface="Arial Narrow"/>
                  <a:ea typeface="ＭＳ Ｐゴシック" charset="0"/>
                  <a:cs typeface="Arial Narrow"/>
                </a:rPr>
                <a:t>Space and Earth Sciences</a:t>
              </a:r>
            </a:p>
          </p:txBody>
        </p:sp>
      </p:grpSp>
      <p:grpSp>
        <p:nvGrpSpPr>
          <p:cNvPr id="23" name="Group 22"/>
          <p:cNvGrpSpPr/>
          <p:nvPr/>
        </p:nvGrpSpPr>
        <p:grpSpPr>
          <a:xfrm>
            <a:off x="4699506" y="3883185"/>
            <a:ext cx="2209801" cy="1939675"/>
            <a:chOff x="4640136" y="3020431"/>
            <a:chExt cx="2209801" cy="1939675"/>
          </a:xfrm>
        </p:grpSpPr>
        <p:pic>
          <p:nvPicPr>
            <p:cNvPr id="24" name="Picture 1" descr="lifefinal.jpg"/>
            <p:cNvPicPr>
              <a:picLocks noChangeAspect="1"/>
            </p:cNvPicPr>
            <p:nvPr/>
          </p:nvPicPr>
          <p:blipFill rotWithShape="1">
            <a:blip r:embed="rId14" cstate="hqprint">
              <a:extLst>
                <a:ext uri="{28A0092B-C50C-407E-A947-70E740481C1C}">
                  <a14:useLocalDpi xmlns:a14="http://schemas.microsoft.com/office/drawing/2010/main"/>
                </a:ext>
              </a:extLst>
            </a:blip>
            <a:srcRect l="-1066"/>
            <a:stretch/>
          </p:blipFill>
          <p:spPr bwMode="auto">
            <a:xfrm>
              <a:off x="4938093" y="3746989"/>
              <a:ext cx="1762852" cy="1010233"/>
            </a:xfrm>
            <a:prstGeom prst="rect">
              <a:avLst/>
            </a:prstGeom>
            <a:ln>
              <a:noFill/>
            </a:ln>
            <a:effectLst>
              <a:softEdge rad="112500"/>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 name="Text Box 31"/>
            <p:cNvSpPr txBox="1">
              <a:spLocks noChangeArrowheads="1"/>
            </p:cNvSpPr>
            <p:nvPr/>
          </p:nvSpPr>
          <p:spPr bwMode="auto">
            <a:xfrm>
              <a:off x="4640136" y="4652329"/>
              <a:ext cx="2209801" cy="307777"/>
            </a:xfrm>
            <a:prstGeom prst="rect">
              <a:avLst/>
            </a:prstGeom>
            <a:solidFill>
              <a:schemeClr val="tx1">
                <a:alpha val="66000"/>
              </a:schemeClr>
            </a:solidFill>
            <a:ln w="9525">
              <a:noFill/>
              <a:miter lim="800000"/>
              <a:headEnd/>
              <a:tailEnd/>
            </a:ln>
            <a:effectLst>
              <a:softEdge rad="25400"/>
            </a:effectLst>
          </p:spPr>
          <p:txBody>
            <a:bodyPr wrap="square" anchor="ctr" anchorCtr="0">
              <a:spAutoFit/>
            </a:bodyPr>
            <a:lstStyle>
              <a:lvl1pPr eaLnBrk="0" hangingPunct="0">
                <a:defRPr sz="1400" b="1">
                  <a:solidFill>
                    <a:srgbClr val="000000"/>
                  </a:solidFill>
                  <a:latin typeface="Arial" charset="0"/>
                  <a:ea typeface="MS PGothic" charset="0"/>
                  <a:cs typeface="MS PGothic" charset="0"/>
                </a:defRPr>
              </a:lvl1pPr>
              <a:lvl2pPr marL="742950" indent="-285750" eaLnBrk="0" hangingPunct="0">
                <a:defRPr sz="1400" b="1">
                  <a:solidFill>
                    <a:srgbClr val="000000"/>
                  </a:solidFill>
                  <a:latin typeface="Arial" charset="0"/>
                  <a:ea typeface="MS PGothic" charset="0"/>
                  <a:cs typeface="MS PGothic" charset="0"/>
                </a:defRPr>
              </a:lvl2pPr>
              <a:lvl3pPr marL="1143000" indent="-228600" eaLnBrk="0" hangingPunct="0">
                <a:defRPr sz="1400" b="1">
                  <a:solidFill>
                    <a:srgbClr val="000000"/>
                  </a:solidFill>
                  <a:latin typeface="Arial" charset="0"/>
                  <a:ea typeface="MS PGothic" charset="0"/>
                  <a:cs typeface="MS PGothic" charset="0"/>
                </a:defRPr>
              </a:lvl3pPr>
              <a:lvl4pPr marL="1600200" indent="-228600" eaLnBrk="0" hangingPunct="0">
                <a:defRPr sz="1400" b="1">
                  <a:solidFill>
                    <a:srgbClr val="000000"/>
                  </a:solidFill>
                  <a:latin typeface="Arial" charset="0"/>
                  <a:ea typeface="MS PGothic" charset="0"/>
                  <a:cs typeface="MS PGothic" charset="0"/>
                </a:defRPr>
              </a:lvl4pPr>
              <a:lvl5pPr marL="2057400" indent="-228600" eaLnBrk="0" hangingPunct="0">
                <a:defRPr sz="1400" b="1">
                  <a:solidFill>
                    <a:srgbClr val="000000"/>
                  </a:solidFill>
                  <a:latin typeface="Arial" charset="0"/>
                  <a:ea typeface="MS PGothic" charset="0"/>
                  <a:cs typeface="MS PGothic" charset="0"/>
                </a:defRPr>
              </a:lvl5pPr>
              <a:lvl6pPr marL="2514600" indent="-228600" eaLnBrk="0" fontAlgn="base" hangingPunct="0">
                <a:spcBef>
                  <a:spcPct val="0"/>
                </a:spcBef>
                <a:spcAft>
                  <a:spcPct val="0"/>
                </a:spcAft>
                <a:defRPr sz="1400" b="1">
                  <a:solidFill>
                    <a:srgbClr val="000000"/>
                  </a:solidFill>
                  <a:latin typeface="Arial" charset="0"/>
                  <a:ea typeface="MS PGothic" charset="0"/>
                  <a:cs typeface="MS PGothic" charset="0"/>
                </a:defRPr>
              </a:lvl6pPr>
              <a:lvl7pPr marL="2971800" indent="-228600" eaLnBrk="0" fontAlgn="base" hangingPunct="0">
                <a:spcBef>
                  <a:spcPct val="0"/>
                </a:spcBef>
                <a:spcAft>
                  <a:spcPct val="0"/>
                </a:spcAft>
                <a:defRPr sz="1400" b="1">
                  <a:solidFill>
                    <a:srgbClr val="000000"/>
                  </a:solidFill>
                  <a:latin typeface="Arial" charset="0"/>
                  <a:ea typeface="MS PGothic" charset="0"/>
                  <a:cs typeface="MS PGothic" charset="0"/>
                </a:defRPr>
              </a:lvl7pPr>
              <a:lvl8pPr marL="3429000" indent="-228600" eaLnBrk="0" fontAlgn="base" hangingPunct="0">
                <a:spcBef>
                  <a:spcPct val="0"/>
                </a:spcBef>
                <a:spcAft>
                  <a:spcPct val="0"/>
                </a:spcAft>
                <a:defRPr sz="1400" b="1">
                  <a:solidFill>
                    <a:srgbClr val="000000"/>
                  </a:solidFill>
                  <a:latin typeface="Arial" charset="0"/>
                  <a:ea typeface="MS PGothic" charset="0"/>
                  <a:cs typeface="MS PGothic" charset="0"/>
                </a:defRPr>
              </a:lvl8pPr>
              <a:lvl9pPr marL="3886200" indent="-228600" eaLnBrk="0" fontAlgn="base" hangingPunct="0">
                <a:spcBef>
                  <a:spcPct val="0"/>
                </a:spcBef>
                <a:spcAft>
                  <a:spcPct val="0"/>
                </a:spcAft>
                <a:defRPr sz="1400" b="1">
                  <a:solidFill>
                    <a:srgbClr val="000000"/>
                  </a:solidFill>
                  <a:latin typeface="Arial" charset="0"/>
                  <a:ea typeface="MS PGothic" charset="0"/>
                  <a:cs typeface="MS PGothic" charset="0"/>
                </a:defRPr>
              </a:lvl9pPr>
            </a:lstStyle>
            <a:p>
              <a:pPr algn="r"/>
              <a:r>
                <a:rPr lang="en-US" b="0" dirty="0">
                  <a:solidFill>
                    <a:srgbClr val="FFFFFF"/>
                  </a:solidFill>
                  <a:latin typeface="Arial Narrow"/>
                  <a:ea typeface="ＭＳ Ｐゴシック" charset="0"/>
                  <a:cs typeface="Arial Narrow"/>
                </a:rPr>
                <a:t>Astrobiology and Life Science</a:t>
              </a:r>
            </a:p>
          </p:txBody>
        </p:sp>
        <p:pic>
          <p:nvPicPr>
            <p:cNvPr id="26" name="Picture 25" descr="scott_kelly_rodent_research_facility-1.jpg"/>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5043541" y="3465365"/>
              <a:ext cx="917893" cy="695571"/>
            </a:xfrm>
            <a:prstGeom prst="rect">
              <a:avLst/>
            </a:prstGeom>
            <a:ln>
              <a:noFill/>
            </a:ln>
            <a:effectLst>
              <a:softEdge rad="50800"/>
            </a:effectLst>
          </p:spPr>
        </p:pic>
        <p:pic>
          <p:nvPicPr>
            <p:cNvPr id="27" name="Picture 26" descr="Untitled.png"/>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5826963" y="3020431"/>
              <a:ext cx="740505" cy="749949"/>
            </a:xfrm>
            <a:prstGeom prst="rect">
              <a:avLst/>
            </a:prstGeom>
            <a:ln>
              <a:noFill/>
            </a:ln>
            <a:effectLst>
              <a:outerShdw blurRad="50800" dist="38100" dir="8700000" algn="tl" rotWithShape="0">
                <a:srgbClr val="000000">
                  <a:alpha val="43000"/>
                </a:srgbClr>
              </a:outerShdw>
              <a:softEdge rad="50800"/>
            </a:effectLst>
          </p:spPr>
        </p:pic>
      </p:grpSp>
      <p:grpSp>
        <p:nvGrpSpPr>
          <p:cNvPr id="28" name="Group 27"/>
          <p:cNvGrpSpPr/>
          <p:nvPr/>
        </p:nvGrpSpPr>
        <p:grpSpPr>
          <a:xfrm>
            <a:off x="2188372" y="3809706"/>
            <a:ext cx="2386014" cy="2086630"/>
            <a:chOff x="2262186" y="2900506"/>
            <a:chExt cx="2386014" cy="2086630"/>
          </a:xfrm>
        </p:grpSpPr>
        <p:pic>
          <p:nvPicPr>
            <p:cNvPr id="29" name="Picture 28" descr="landingcover.jpeg"/>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2414991" y="2966036"/>
              <a:ext cx="457064" cy="640080"/>
            </a:xfrm>
            <a:prstGeom prst="rect">
              <a:avLst/>
            </a:prstGeom>
            <a:solidFill>
              <a:srgbClr val="FFFFFF">
                <a:shade val="85000"/>
              </a:srgbClr>
            </a:solidFill>
            <a:ln w="127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Picture 29" descr="a38286-aerial.jpg"/>
            <p:cNvPicPr>
              <a:picLocks noChangeAspect="1"/>
            </p:cNvPicPr>
            <p:nvPr/>
          </p:nvPicPr>
          <p:blipFill rotWithShape="1">
            <a:blip r:embed="rId18" cstate="print">
              <a:extLst>
                <a:ext uri="{BEBA8EAE-BF5A-486C-A8C5-ECC9F3942E4B}">
                  <a14:imgProps xmlns:a14="http://schemas.microsoft.com/office/drawing/2010/main">
                    <a14:imgLayer r:embed="rId19">
                      <a14:imgEffect>
                        <a14:brightnessContrast bright="-20000"/>
                      </a14:imgEffect>
                    </a14:imgLayer>
                  </a14:imgProps>
                </a:ext>
                <a:ext uri="{28A0092B-C50C-407E-A947-70E740481C1C}">
                  <a14:useLocalDpi xmlns:a14="http://schemas.microsoft.com/office/drawing/2010/main"/>
                </a:ext>
              </a:extLst>
            </a:blip>
            <a:srcRect/>
            <a:stretch/>
          </p:blipFill>
          <p:spPr>
            <a:xfrm>
              <a:off x="2904257" y="3892638"/>
              <a:ext cx="1743943" cy="839310"/>
            </a:xfrm>
            <a:prstGeom prst="rect">
              <a:avLst/>
            </a:prstGeom>
            <a:ln>
              <a:noFill/>
            </a:ln>
            <a:effectLst>
              <a:softEdge rad="63500"/>
            </a:effectLst>
          </p:spPr>
        </p:pic>
        <p:pic>
          <p:nvPicPr>
            <p:cNvPr id="31" name="Picture 30" descr="20150907.jpeg"/>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2590800" y="3268859"/>
              <a:ext cx="457053" cy="640080"/>
            </a:xfrm>
            <a:prstGeom prst="rect">
              <a:avLst/>
            </a:prstGeom>
            <a:solidFill>
              <a:srgbClr val="FFFFFF">
                <a:shade val="85000"/>
              </a:srgbClr>
            </a:solidFill>
            <a:ln w="127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Picture 31" descr="S3009233616052314540.pdf"/>
            <p:cNvPicPr>
              <a:picLocks noChangeAspect="1"/>
            </p:cNvPicPr>
            <p:nvPr/>
          </p:nvPicPr>
          <p:blipFill rotWithShape="1">
            <a:blip r:embed="rId21" cstate="print">
              <a:extLst>
                <a:ext uri="{28A0092B-C50C-407E-A947-70E740481C1C}">
                  <a14:useLocalDpi xmlns:a14="http://schemas.microsoft.com/office/drawing/2010/main"/>
                </a:ext>
              </a:extLst>
            </a:blip>
            <a:srcRect/>
            <a:stretch/>
          </p:blipFill>
          <p:spPr>
            <a:xfrm>
              <a:off x="2815248" y="3608070"/>
              <a:ext cx="465209" cy="640080"/>
            </a:xfrm>
            <a:prstGeom prst="rect">
              <a:avLst/>
            </a:prstGeom>
            <a:solidFill>
              <a:srgbClr val="FFFFFF">
                <a:shade val="85000"/>
              </a:srgbClr>
            </a:solidFill>
            <a:ln w="127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Picture 32" descr="LAV_Plumes.jpg"/>
            <p:cNvPicPr>
              <a:picLocks noChangeAspect="1"/>
            </p:cNvPicPr>
            <p:nvPr/>
          </p:nvPicPr>
          <p:blipFill>
            <a:blip r:embed="rId22" cstate="print">
              <a:extLst>
                <a:ext uri="{BEBA8EAE-BF5A-486C-A8C5-ECC9F3942E4B}">
                  <a14:imgProps xmlns:a14="http://schemas.microsoft.com/office/drawing/2010/main">
                    <a14:imgLayer r:embed="rId23">
                      <a14:imgEffect>
                        <a14:backgroundRemoval t="9873" b="89809" l="1563" r="89955">
                          <a14:foregroundMark x1="1563" y1="63057" x2="1563" y2="63057"/>
                          <a14:foregroundMark x1="14955" y1="74204" x2="14955" y2="74204"/>
                        </a14:backgroundRemoval>
                      </a14:imgEffect>
                    </a14:imgLayer>
                  </a14:imgProps>
                </a:ext>
                <a:ext uri="{28A0092B-C50C-407E-A947-70E740481C1C}">
                  <a14:useLocalDpi xmlns:a14="http://schemas.microsoft.com/office/drawing/2010/main"/>
                </a:ext>
              </a:extLst>
            </a:blip>
            <a:stretch>
              <a:fillRect/>
            </a:stretch>
          </p:blipFill>
          <p:spPr>
            <a:xfrm rot="1332005">
              <a:off x="2262186" y="3946274"/>
              <a:ext cx="1106124" cy="775275"/>
            </a:xfrm>
            <a:prstGeom prst="rect">
              <a:avLst/>
            </a:prstGeom>
          </p:spPr>
        </p:pic>
        <p:sp>
          <p:nvSpPr>
            <p:cNvPr id="34" name="Text Box 28"/>
            <p:cNvSpPr txBox="1">
              <a:spLocks noChangeArrowheads="1"/>
            </p:cNvSpPr>
            <p:nvPr/>
          </p:nvSpPr>
          <p:spPr bwMode="auto">
            <a:xfrm>
              <a:off x="2947542" y="4679359"/>
              <a:ext cx="1068497" cy="307777"/>
            </a:xfrm>
            <a:prstGeom prst="rect">
              <a:avLst/>
            </a:prstGeom>
            <a:solidFill>
              <a:schemeClr val="tx1">
                <a:alpha val="66000"/>
              </a:schemeClr>
            </a:solidFill>
            <a:ln w="9525">
              <a:noFill/>
              <a:miter lim="800000"/>
              <a:headEnd/>
              <a:tailEnd/>
            </a:ln>
            <a:effectLst>
              <a:softEdge rad="25400"/>
            </a:effectLst>
          </p:spPr>
          <p:txBody>
            <a:bodyPr wrap="none" anchor="ctr" anchorCtr="0">
              <a:spAutoFit/>
            </a:bodyPr>
            <a:lstStyle>
              <a:lvl1pPr eaLnBrk="0" hangingPunct="0">
                <a:defRPr sz="1400" b="1">
                  <a:solidFill>
                    <a:srgbClr val="000000"/>
                  </a:solidFill>
                  <a:latin typeface="Arial" charset="0"/>
                  <a:ea typeface="MS PGothic" charset="0"/>
                  <a:cs typeface="MS PGothic" charset="0"/>
                </a:defRPr>
              </a:lvl1pPr>
              <a:lvl2pPr marL="742950" indent="-285750" eaLnBrk="0" hangingPunct="0">
                <a:defRPr sz="1400" b="1">
                  <a:solidFill>
                    <a:srgbClr val="000000"/>
                  </a:solidFill>
                  <a:latin typeface="Arial" charset="0"/>
                  <a:ea typeface="MS PGothic" charset="0"/>
                  <a:cs typeface="MS PGothic" charset="0"/>
                </a:defRPr>
              </a:lvl2pPr>
              <a:lvl3pPr marL="1143000" indent="-228600" eaLnBrk="0" hangingPunct="0">
                <a:defRPr sz="1400" b="1">
                  <a:solidFill>
                    <a:srgbClr val="000000"/>
                  </a:solidFill>
                  <a:latin typeface="Arial" charset="0"/>
                  <a:ea typeface="MS PGothic" charset="0"/>
                  <a:cs typeface="MS PGothic" charset="0"/>
                </a:defRPr>
              </a:lvl3pPr>
              <a:lvl4pPr marL="1600200" indent="-228600" eaLnBrk="0" hangingPunct="0">
                <a:defRPr sz="1400" b="1">
                  <a:solidFill>
                    <a:srgbClr val="000000"/>
                  </a:solidFill>
                  <a:latin typeface="Arial" charset="0"/>
                  <a:ea typeface="MS PGothic" charset="0"/>
                  <a:cs typeface="MS PGothic" charset="0"/>
                </a:defRPr>
              </a:lvl4pPr>
              <a:lvl5pPr marL="2057400" indent="-228600" eaLnBrk="0" hangingPunct="0">
                <a:defRPr sz="1400" b="1">
                  <a:solidFill>
                    <a:srgbClr val="000000"/>
                  </a:solidFill>
                  <a:latin typeface="Arial" charset="0"/>
                  <a:ea typeface="MS PGothic" charset="0"/>
                  <a:cs typeface="MS PGothic" charset="0"/>
                </a:defRPr>
              </a:lvl5pPr>
              <a:lvl6pPr marL="2514600" indent="-228600" eaLnBrk="0" fontAlgn="base" hangingPunct="0">
                <a:spcBef>
                  <a:spcPct val="0"/>
                </a:spcBef>
                <a:spcAft>
                  <a:spcPct val="0"/>
                </a:spcAft>
                <a:defRPr sz="1400" b="1">
                  <a:solidFill>
                    <a:srgbClr val="000000"/>
                  </a:solidFill>
                  <a:latin typeface="Arial" charset="0"/>
                  <a:ea typeface="MS PGothic" charset="0"/>
                  <a:cs typeface="MS PGothic" charset="0"/>
                </a:defRPr>
              </a:lvl6pPr>
              <a:lvl7pPr marL="2971800" indent="-228600" eaLnBrk="0" fontAlgn="base" hangingPunct="0">
                <a:spcBef>
                  <a:spcPct val="0"/>
                </a:spcBef>
                <a:spcAft>
                  <a:spcPct val="0"/>
                </a:spcAft>
                <a:defRPr sz="1400" b="1">
                  <a:solidFill>
                    <a:srgbClr val="000000"/>
                  </a:solidFill>
                  <a:latin typeface="Arial" charset="0"/>
                  <a:ea typeface="MS PGothic" charset="0"/>
                  <a:cs typeface="MS PGothic" charset="0"/>
                </a:defRPr>
              </a:lvl7pPr>
              <a:lvl8pPr marL="3429000" indent="-228600" eaLnBrk="0" fontAlgn="base" hangingPunct="0">
                <a:spcBef>
                  <a:spcPct val="0"/>
                </a:spcBef>
                <a:spcAft>
                  <a:spcPct val="0"/>
                </a:spcAft>
                <a:defRPr sz="1400" b="1">
                  <a:solidFill>
                    <a:srgbClr val="000000"/>
                  </a:solidFill>
                  <a:latin typeface="Arial" charset="0"/>
                  <a:ea typeface="MS PGothic" charset="0"/>
                  <a:cs typeface="MS PGothic" charset="0"/>
                </a:defRPr>
              </a:lvl8pPr>
              <a:lvl9pPr marL="3886200" indent="-228600" eaLnBrk="0" fontAlgn="base" hangingPunct="0">
                <a:spcBef>
                  <a:spcPct val="0"/>
                </a:spcBef>
                <a:spcAft>
                  <a:spcPct val="0"/>
                </a:spcAft>
                <a:defRPr sz="1400" b="1">
                  <a:solidFill>
                    <a:srgbClr val="000000"/>
                  </a:solidFill>
                  <a:latin typeface="Arial" charset="0"/>
                  <a:ea typeface="MS PGothic" charset="0"/>
                  <a:cs typeface="MS PGothic" charset="0"/>
                </a:defRPr>
              </a:lvl9pPr>
            </a:lstStyle>
            <a:p>
              <a:pPr algn="r"/>
              <a:r>
                <a:rPr lang="en-US" b="0" dirty="0" err="1">
                  <a:solidFill>
                    <a:srgbClr val="FFFFFF"/>
                  </a:solidFill>
                  <a:latin typeface="Arial Narrow"/>
                  <a:ea typeface="ＭＳ Ｐゴシック" charset="0"/>
                  <a:cs typeface="Arial Narrow"/>
                </a:rPr>
                <a:t>Aerosciences</a:t>
              </a:r>
              <a:endParaRPr lang="en-US" b="0" dirty="0">
                <a:solidFill>
                  <a:srgbClr val="FFFFFF"/>
                </a:solidFill>
                <a:latin typeface="Arial Narrow"/>
                <a:ea typeface="ＭＳ Ｐゴシック" charset="0"/>
                <a:cs typeface="Arial Narrow"/>
              </a:endParaRPr>
            </a:p>
          </p:txBody>
        </p:sp>
        <p:pic>
          <p:nvPicPr>
            <p:cNvPr id="35" name="Picture 34" descr="Untitled-2 copy.png"/>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3153849" y="2900506"/>
              <a:ext cx="1494351" cy="890444"/>
            </a:xfrm>
            <a:prstGeom prst="rect">
              <a:avLst/>
            </a:prstGeom>
          </p:spPr>
        </p:pic>
      </p:grpSp>
      <p:grpSp>
        <p:nvGrpSpPr>
          <p:cNvPr id="36" name="Group 35"/>
          <p:cNvGrpSpPr/>
          <p:nvPr/>
        </p:nvGrpSpPr>
        <p:grpSpPr>
          <a:xfrm>
            <a:off x="4902908" y="1524000"/>
            <a:ext cx="1902942" cy="2055886"/>
            <a:chOff x="4733792" y="742950"/>
            <a:chExt cx="1902942" cy="2055886"/>
          </a:xfrm>
        </p:grpSpPr>
        <p:pic>
          <p:nvPicPr>
            <p:cNvPr id="37" name="Picture 36"/>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4733792" y="742950"/>
              <a:ext cx="1559457" cy="997509"/>
            </a:xfrm>
            <a:prstGeom prst="rect">
              <a:avLst/>
            </a:prstGeom>
            <a:ln>
              <a:noFill/>
            </a:ln>
            <a:effectLst>
              <a:softEdge rad="38100"/>
            </a:effectLst>
          </p:spPr>
        </p:pic>
        <p:pic>
          <p:nvPicPr>
            <p:cNvPr id="38" name="Picture 37" descr="ACD15-0062-006.jpg"/>
            <p:cNvPicPr>
              <a:picLocks noChangeAspect="1"/>
            </p:cNvPicPr>
            <p:nvPr/>
          </p:nvPicPr>
          <p:blipFill rotWithShape="1">
            <a:blip r:embed="rId26" cstate="print">
              <a:extLst>
                <a:ext uri="{28A0092B-C50C-407E-A947-70E740481C1C}">
                  <a14:useLocalDpi xmlns:a14="http://schemas.microsoft.com/office/drawing/2010/main"/>
                </a:ext>
              </a:extLst>
            </a:blip>
            <a:srcRect/>
            <a:stretch/>
          </p:blipFill>
          <p:spPr>
            <a:xfrm>
              <a:off x="5678816" y="1296862"/>
              <a:ext cx="957918" cy="816872"/>
            </a:xfrm>
            <a:prstGeom prst="rect">
              <a:avLst/>
            </a:prstGeom>
            <a:ln>
              <a:noFill/>
            </a:ln>
            <a:effectLst>
              <a:softEdge rad="38100"/>
            </a:effectLst>
          </p:spPr>
        </p:pic>
        <p:pic>
          <p:nvPicPr>
            <p:cNvPr id="39" name="Picture 38" descr="466590main_07-2010_soc-img2.jpg"/>
            <p:cNvPicPr>
              <a:picLocks noChangeAspect="1"/>
            </p:cNvPicPr>
            <p:nvPr/>
          </p:nvPicPr>
          <p:blipFill rotWithShape="1">
            <a:blip r:embed="rId27" cstate="print">
              <a:extLst>
                <a:ext uri="{28A0092B-C50C-407E-A947-70E740481C1C}">
                  <a14:useLocalDpi xmlns:a14="http://schemas.microsoft.com/office/drawing/2010/main"/>
                </a:ext>
              </a:extLst>
            </a:blip>
            <a:srcRect/>
            <a:stretch/>
          </p:blipFill>
          <p:spPr>
            <a:xfrm>
              <a:off x="4733792" y="1758434"/>
              <a:ext cx="1246828" cy="482701"/>
            </a:xfrm>
            <a:prstGeom prst="rect">
              <a:avLst/>
            </a:prstGeom>
            <a:effectLst>
              <a:softEdge rad="50800"/>
            </a:effectLst>
          </p:spPr>
        </p:pic>
        <p:pic>
          <p:nvPicPr>
            <p:cNvPr id="40" name="Picture 39" descr="D-Wave2.jpg"/>
            <p:cNvPicPr>
              <a:picLocks noChangeAspect="1"/>
            </p:cNvPicPr>
            <p:nvPr/>
          </p:nvPicPr>
          <p:blipFill rotWithShape="1">
            <a:blip r:embed="rId28" cstate="print">
              <a:extLst>
                <a:ext uri="{28A0092B-C50C-407E-A947-70E740481C1C}">
                  <a14:useLocalDpi xmlns:a14="http://schemas.microsoft.com/office/drawing/2010/main"/>
                </a:ext>
              </a:extLst>
            </a:blip>
            <a:srcRect/>
            <a:stretch/>
          </p:blipFill>
          <p:spPr>
            <a:xfrm>
              <a:off x="4735195" y="2123595"/>
              <a:ext cx="684207" cy="642412"/>
            </a:xfrm>
            <a:prstGeom prst="rect">
              <a:avLst/>
            </a:prstGeom>
            <a:ln>
              <a:noFill/>
            </a:ln>
            <a:effectLst>
              <a:softEdge rad="38100"/>
            </a:effectLst>
          </p:spPr>
        </p:pic>
        <p:sp>
          <p:nvSpPr>
            <p:cNvPr id="41" name="Text Box 29"/>
            <p:cNvSpPr txBox="1">
              <a:spLocks noChangeArrowheads="1"/>
            </p:cNvSpPr>
            <p:nvPr/>
          </p:nvSpPr>
          <p:spPr bwMode="auto">
            <a:xfrm>
              <a:off x="5015849" y="2275616"/>
              <a:ext cx="1620885" cy="523220"/>
            </a:xfrm>
            <a:prstGeom prst="rect">
              <a:avLst/>
            </a:prstGeom>
            <a:solidFill>
              <a:schemeClr val="tx1">
                <a:alpha val="66000"/>
              </a:schemeClr>
            </a:solidFill>
            <a:ln w="9525">
              <a:noFill/>
              <a:miter lim="800000"/>
              <a:headEnd/>
              <a:tailEnd/>
            </a:ln>
            <a:effectLst>
              <a:softEdge rad="25400"/>
            </a:effectLst>
          </p:spPr>
          <p:txBody>
            <a:bodyPr wrap="square" anchor="ctr" anchorCtr="0">
              <a:spAutoFit/>
            </a:bodyPr>
            <a:lstStyle>
              <a:lvl1pPr eaLnBrk="0" hangingPunct="0">
                <a:defRPr sz="1400" b="1">
                  <a:solidFill>
                    <a:srgbClr val="000000"/>
                  </a:solidFill>
                  <a:latin typeface="Arial" charset="0"/>
                  <a:ea typeface="MS PGothic" charset="0"/>
                  <a:cs typeface="MS PGothic" charset="0"/>
                </a:defRPr>
              </a:lvl1pPr>
              <a:lvl2pPr marL="742950" indent="-285750" eaLnBrk="0" hangingPunct="0">
                <a:defRPr sz="1400" b="1">
                  <a:solidFill>
                    <a:srgbClr val="000000"/>
                  </a:solidFill>
                  <a:latin typeface="Arial" charset="0"/>
                  <a:ea typeface="MS PGothic" charset="0"/>
                  <a:cs typeface="MS PGothic" charset="0"/>
                </a:defRPr>
              </a:lvl2pPr>
              <a:lvl3pPr marL="1143000" indent="-228600" eaLnBrk="0" hangingPunct="0">
                <a:defRPr sz="1400" b="1">
                  <a:solidFill>
                    <a:srgbClr val="000000"/>
                  </a:solidFill>
                  <a:latin typeface="Arial" charset="0"/>
                  <a:ea typeface="MS PGothic" charset="0"/>
                  <a:cs typeface="MS PGothic" charset="0"/>
                </a:defRPr>
              </a:lvl3pPr>
              <a:lvl4pPr marL="1600200" indent="-228600" eaLnBrk="0" hangingPunct="0">
                <a:defRPr sz="1400" b="1">
                  <a:solidFill>
                    <a:srgbClr val="000000"/>
                  </a:solidFill>
                  <a:latin typeface="Arial" charset="0"/>
                  <a:ea typeface="MS PGothic" charset="0"/>
                  <a:cs typeface="MS PGothic" charset="0"/>
                </a:defRPr>
              </a:lvl4pPr>
              <a:lvl5pPr marL="2057400" indent="-228600" eaLnBrk="0" hangingPunct="0">
                <a:defRPr sz="1400" b="1">
                  <a:solidFill>
                    <a:srgbClr val="000000"/>
                  </a:solidFill>
                  <a:latin typeface="Arial" charset="0"/>
                  <a:ea typeface="MS PGothic" charset="0"/>
                  <a:cs typeface="MS PGothic" charset="0"/>
                </a:defRPr>
              </a:lvl5pPr>
              <a:lvl6pPr marL="2514600" indent="-228600" eaLnBrk="0" fontAlgn="base" hangingPunct="0">
                <a:spcBef>
                  <a:spcPct val="0"/>
                </a:spcBef>
                <a:spcAft>
                  <a:spcPct val="0"/>
                </a:spcAft>
                <a:defRPr sz="1400" b="1">
                  <a:solidFill>
                    <a:srgbClr val="000000"/>
                  </a:solidFill>
                  <a:latin typeface="Arial" charset="0"/>
                  <a:ea typeface="MS PGothic" charset="0"/>
                  <a:cs typeface="MS PGothic" charset="0"/>
                </a:defRPr>
              </a:lvl6pPr>
              <a:lvl7pPr marL="2971800" indent="-228600" eaLnBrk="0" fontAlgn="base" hangingPunct="0">
                <a:spcBef>
                  <a:spcPct val="0"/>
                </a:spcBef>
                <a:spcAft>
                  <a:spcPct val="0"/>
                </a:spcAft>
                <a:defRPr sz="1400" b="1">
                  <a:solidFill>
                    <a:srgbClr val="000000"/>
                  </a:solidFill>
                  <a:latin typeface="Arial" charset="0"/>
                  <a:ea typeface="MS PGothic" charset="0"/>
                  <a:cs typeface="MS PGothic" charset="0"/>
                </a:defRPr>
              </a:lvl7pPr>
              <a:lvl8pPr marL="3429000" indent="-228600" eaLnBrk="0" fontAlgn="base" hangingPunct="0">
                <a:spcBef>
                  <a:spcPct val="0"/>
                </a:spcBef>
                <a:spcAft>
                  <a:spcPct val="0"/>
                </a:spcAft>
                <a:defRPr sz="1400" b="1">
                  <a:solidFill>
                    <a:srgbClr val="000000"/>
                  </a:solidFill>
                  <a:latin typeface="Arial" charset="0"/>
                  <a:ea typeface="MS PGothic" charset="0"/>
                  <a:cs typeface="MS PGothic" charset="0"/>
                </a:defRPr>
              </a:lvl8pPr>
              <a:lvl9pPr marL="3886200" indent="-228600" eaLnBrk="0" fontAlgn="base" hangingPunct="0">
                <a:spcBef>
                  <a:spcPct val="0"/>
                </a:spcBef>
                <a:spcAft>
                  <a:spcPct val="0"/>
                </a:spcAft>
                <a:defRPr sz="1400" b="1">
                  <a:solidFill>
                    <a:srgbClr val="000000"/>
                  </a:solidFill>
                  <a:latin typeface="Arial" charset="0"/>
                  <a:ea typeface="MS PGothic" charset="0"/>
                  <a:cs typeface="MS PGothic" charset="0"/>
                </a:defRPr>
              </a:lvl9pPr>
            </a:lstStyle>
            <a:p>
              <a:pPr algn="r"/>
              <a:r>
                <a:rPr lang="en-US" b="0" dirty="0">
                  <a:solidFill>
                    <a:srgbClr val="FFFFFF"/>
                  </a:solidFill>
                  <a:latin typeface="Arial Narrow"/>
                  <a:ea typeface="ＭＳ Ｐゴシック" charset="0"/>
                  <a:cs typeface="Arial Narrow"/>
                </a:rPr>
                <a:t>Advanced Computing &amp; IT Systems</a:t>
              </a:r>
            </a:p>
          </p:txBody>
        </p:sp>
      </p:grpSp>
      <p:grpSp>
        <p:nvGrpSpPr>
          <p:cNvPr id="42" name="Group 41"/>
          <p:cNvGrpSpPr/>
          <p:nvPr/>
        </p:nvGrpSpPr>
        <p:grpSpPr>
          <a:xfrm>
            <a:off x="239892" y="1709850"/>
            <a:ext cx="1828799" cy="1684189"/>
            <a:chOff x="239891" y="814338"/>
            <a:chExt cx="1828799" cy="1684189"/>
          </a:xfrm>
        </p:grpSpPr>
        <p:sp>
          <p:nvSpPr>
            <p:cNvPr id="43" name="Text Box 27"/>
            <p:cNvSpPr txBox="1">
              <a:spLocks noChangeArrowheads="1"/>
            </p:cNvSpPr>
            <p:nvPr/>
          </p:nvSpPr>
          <p:spPr bwMode="auto">
            <a:xfrm>
              <a:off x="276418" y="2190750"/>
              <a:ext cx="1755744" cy="307777"/>
            </a:xfrm>
            <a:prstGeom prst="rect">
              <a:avLst/>
            </a:prstGeom>
            <a:solidFill>
              <a:schemeClr val="tx1">
                <a:alpha val="66000"/>
              </a:schemeClr>
            </a:solidFill>
            <a:ln w="9525">
              <a:noFill/>
              <a:miter lim="800000"/>
              <a:headEnd/>
              <a:tailEnd/>
            </a:ln>
            <a:effectLst>
              <a:softEdge rad="25400"/>
            </a:effectLst>
          </p:spPr>
          <p:txBody>
            <a:bodyPr wrap="square" anchor="ctr" anchorCtr="0">
              <a:spAutoFit/>
            </a:bodyPr>
            <a:lstStyle>
              <a:lvl1pPr eaLnBrk="0" hangingPunct="0">
                <a:defRPr sz="1400" b="1">
                  <a:solidFill>
                    <a:srgbClr val="000000"/>
                  </a:solidFill>
                  <a:latin typeface="Arial" charset="0"/>
                  <a:ea typeface="MS PGothic" charset="0"/>
                  <a:cs typeface="MS PGothic" charset="0"/>
                </a:defRPr>
              </a:lvl1pPr>
              <a:lvl2pPr marL="742950" indent="-285750" eaLnBrk="0" hangingPunct="0">
                <a:defRPr sz="1400" b="1">
                  <a:solidFill>
                    <a:srgbClr val="000000"/>
                  </a:solidFill>
                  <a:latin typeface="Arial" charset="0"/>
                  <a:ea typeface="MS PGothic" charset="0"/>
                  <a:cs typeface="MS PGothic" charset="0"/>
                </a:defRPr>
              </a:lvl2pPr>
              <a:lvl3pPr marL="1143000" indent="-228600" eaLnBrk="0" hangingPunct="0">
                <a:defRPr sz="1400" b="1">
                  <a:solidFill>
                    <a:srgbClr val="000000"/>
                  </a:solidFill>
                  <a:latin typeface="Arial" charset="0"/>
                  <a:ea typeface="MS PGothic" charset="0"/>
                  <a:cs typeface="MS PGothic" charset="0"/>
                </a:defRPr>
              </a:lvl3pPr>
              <a:lvl4pPr marL="1600200" indent="-228600" eaLnBrk="0" hangingPunct="0">
                <a:defRPr sz="1400" b="1">
                  <a:solidFill>
                    <a:srgbClr val="000000"/>
                  </a:solidFill>
                  <a:latin typeface="Arial" charset="0"/>
                  <a:ea typeface="MS PGothic" charset="0"/>
                  <a:cs typeface="MS PGothic" charset="0"/>
                </a:defRPr>
              </a:lvl4pPr>
              <a:lvl5pPr marL="2057400" indent="-228600" eaLnBrk="0" hangingPunct="0">
                <a:defRPr sz="1400" b="1">
                  <a:solidFill>
                    <a:srgbClr val="000000"/>
                  </a:solidFill>
                  <a:latin typeface="Arial" charset="0"/>
                  <a:ea typeface="MS PGothic" charset="0"/>
                  <a:cs typeface="MS PGothic" charset="0"/>
                </a:defRPr>
              </a:lvl5pPr>
              <a:lvl6pPr marL="2514600" indent="-228600" eaLnBrk="0" fontAlgn="base" hangingPunct="0">
                <a:spcBef>
                  <a:spcPct val="0"/>
                </a:spcBef>
                <a:spcAft>
                  <a:spcPct val="0"/>
                </a:spcAft>
                <a:defRPr sz="1400" b="1">
                  <a:solidFill>
                    <a:srgbClr val="000000"/>
                  </a:solidFill>
                  <a:latin typeface="Arial" charset="0"/>
                  <a:ea typeface="MS PGothic" charset="0"/>
                  <a:cs typeface="MS PGothic" charset="0"/>
                </a:defRPr>
              </a:lvl6pPr>
              <a:lvl7pPr marL="2971800" indent="-228600" eaLnBrk="0" fontAlgn="base" hangingPunct="0">
                <a:spcBef>
                  <a:spcPct val="0"/>
                </a:spcBef>
                <a:spcAft>
                  <a:spcPct val="0"/>
                </a:spcAft>
                <a:defRPr sz="1400" b="1">
                  <a:solidFill>
                    <a:srgbClr val="000000"/>
                  </a:solidFill>
                  <a:latin typeface="Arial" charset="0"/>
                  <a:ea typeface="MS PGothic" charset="0"/>
                  <a:cs typeface="MS PGothic" charset="0"/>
                </a:defRPr>
              </a:lvl7pPr>
              <a:lvl8pPr marL="3429000" indent="-228600" eaLnBrk="0" fontAlgn="base" hangingPunct="0">
                <a:spcBef>
                  <a:spcPct val="0"/>
                </a:spcBef>
                <a:spcAft>
                  <a:spcPct val="0"/>
                </a:spcAft>
                <a:defRPr sz="1400" b="1">
                  <a:solidFill>
                    <a:srgbClr val="000000"/>
                  </a:solidFill>
                  <a:latin typeface="Arial" charset="0"/>
                  <a:ea typeface="MS PGothic" charset="0"/>
                  <a:cs typeface="MS PGothic" charset="0"/>
                </a:defRPr>
              </a:lvl8pPr>
              <a:lvl9pPr marL="3886200" indent="-228600" eaLnBrk="0" fontAlgn="base" hangingPunct="0">
                <a:spcBef>
                  <a:spcPct val="0"/>
                </a:spcBef>
                <a:spcAft>
                  <a:spcPct val="0"/>
                </a:spcAft>
                <a:defRPr sz="1400" b="1">
                  <a:solidFill>
                    <a:srgbClr val="000000"/>
                  </a:solidFill>
                  <a:latin typeface="Arial" charset="0"/>
                  <a:ea typeface="MS PGothic" charset="0"/>
                  <a:cs typeface="MS PGothic" charset="0"/>
                </a:defRPr>
              </a:lvl9pPr>
            </a:lstStyle>
            <a:p>
              <a:pPr algn="ctr"/>
              <a:r>
                <a:rPr lang="en-US" b="0" dirty="0">
                  <a:solidFill>
                    <a:srgbClr val="FFFFFF"/>
                  </a:solidFill>
                  <a:latin typeface="Arial Narrow"/>
                  <a:ea typeface="ＭＳ Ｐゴシック" charset="0"/>
                  <a:cs typeface="Arial Narrow"/>
                </a:rPr>
                <a:t>Air Traffic  Management</a:t>
              </a:r>
            </a:p>
          </p:txBody>
        </p:sp>
        <p:pic>
          <p:nvPicPr>
            <p:cNvPr id="44" name="Picture 43" descr="ATM core competencies graphic 2016-09-30.jpg"/>
            <p:cNvPicPr>
              <a:picLocks noChangeAspect="1"/>
            </p:cNvPicPr>
            <p:nvPr/>
          </p:nvPicPr>
          <p:blipFill rotWithShape="1">
            <a:blip r:embed="rId29" cstate="print">
              <a:extLst>
                <a:ext uri="{28A0092B-C50C-407E-A947-70E740481C1C}">
                  <a14:useLocalDpi xmlns:a14="http://schemas.microsoft.com/office/drawing/2010/main"/>
                </a:ext>
              </a:extLst>
            </a:blip>
            <a:srcRect/>
            <a:stretch/>
          </p:blipFill>
          <p:spPr>
            <a:xfrm>
              <a:off x="239891" y="814338"/>
              <a:ext cx="1828799" cy="1463632"/>
            </a:xfrm>
            <a:prstGeom prst="rect">
              <a:avLst/>
            </a:prstGeom>
            <a:ln>
              <a:noFill/>
            </a:ln>
            <a:effectLst>
              <a:softEdge rad="112500"/>
            </a:effectLst>
          </p:spPr>
        </p:pic>
      </p:grpSp>
      <p:grpSp>
        <p:nvGrpSpPr>
          <p:cNvPr id="45" name="Group 44"/>
          <p:cNvGrpSpPr/>
          <p:nvPr/>
        </p:nvGrpSpPr>
        <p:grpSpPr>
          <a:xfrm>
            <a:off x="120651" y="3829920"/>
            <a:ext cx="2220527" cy="2038367"/>
            <a:chOff x="120650" y="2972669"/>
            <a:chExt cx="2220527" cy="2038367"/>
          </a:xfrm>
        </p:grpSpPr>
        <p:grpSp>
          <p:nvGrpSpPr>
            <p:cNvPr id="46" name="Group 45"/>
            <p:cNvGrpSpPr/>
            <p:nvPr/>
          </p:nvGrpSpPr>
          <p:grpSpPr>
            <a:xfrm>
              <a:off x="239891" y="4032755"/>
              <a:ext cx="1823362" cy="969992"/>
              <a:chOff x="120650" y="1540485"/>
              <a:chExt cx="6483433" cy="3449057"/>
            </a:xfrm>
          </p:grpSpPr>
          <p:pic>
            <p:nvPicPr>
              <p:cNvPr id="50" name="Picture 49" descr="deploy.pct"/>
              <p:cNvPicPr>
                <a:picLocks noChangeAspect="1"/>
              </p:cNvPicPr>
              <p:nvPr/>
            </p:nvPicPr>
            <p:blipFill rotWithShape="1">
              <a:blip r:embed="rId30" cstate="print">
                <a:extLst>
                  <a:ext uri="{28A0092B-C50C-407E-A947-70E740481C1C}">
                    <a14:useLocalDpi xmlns:a14="http://schemas.microsoft.com/office/drawing/2010/main"/>
                  </a:ext>
                </a:extLst>
              </a:blip>
              <a:srcRect/>
              <a:stretch/>
            </p:blipFill>
            <p:spPr>
              <a:xfrm>
                <a:off x="120650" y="1540485"/>
                <a:ext cx="5087675" cy="3449057"/>
              </a:xfrm>
              <a:prstGeom prst="rect">
                <a:avLst/>
              </a:prstGeom>
              <a:effectLst>
                <a:softEdge rad="63500"/>
              </a:effectLst>
            </p:spPr>
          </p:pic>
          <p:pic>
            <p:nvPicPr>
              <p:cNvPr id="51" name="Picture 50" descr="deploy.pct"/>
              <p:cNvPicPr>
                <a:picLocks noChangeAspect="1"/>
              </p:cNvPicPr>
              <p:nvPr/>
            </p:nvPicPr>
            <p:blipFill rotWithShape="1">
              <a:blip r:embed="rId31" cstate="print">
                <a:extLst>
                  <a:ext uri="{28A0092B-C50C-407E-A947-70E740481C1C}">
                    <a14:useLocalDpi xmlns:a14="http://schemas.microsoft.com/office/drawing/2010/main"/>
                  </a:ext>
                </a:extLst>
              </a:blip>
              <a:srcRect/>
              <a:stretch/>
            </p:blipFill>
            <p:spPr>
              <a:xfrm>
                <a:off x="4267200" y="2074034"/>
                <a:ext cx="2336883" cy="2670883"/>
              </a:xfrm>
              <a:prstGeom prst="rect">
                <a:avLst/>
              </a:prstGeom>
              <a:effectLst>
                <a:softEdge rad="38100"/>
              </a:effectLst>
            </p:spPr>
          </p:pic>
        </p:grpSp>
        <p:pic>
          <p:nvPicPr>
            <p:cNvPr id="47" name="Picture 46" descr="acd13-0101-012_0-1.jpg"/>
            <p:cNvPicPr>
              <a:picLocks noChangeAspect="1"/>
            </p:cNvPicPr>
            <p:nvPr/>
          </p:nvPicPr>
          <p:blipFill rotWithShape="1">
            <a:blip r:embed="rId32" cstate="print">
              <a:extLst>
                <a:ext uri="{28A0092B-C50C-407E-A947-70E740481C1C}">
                  <a14:useLocalDpi xmlns:a14="http://schemas.microsoft.com/office/drawing/2010/main"/>
                </a:ext>
              </a:extLst>
            </a:blip>
            <a:srcRect/>
            <a:stretch/>
          </p:blipFill>
          <p:spPr>
            <a:xfrm rot="7683034">
              <a:off x="1057156" y="3145437"/>
              <a:ext cx="1003432" cy="657896"/>
            </a:xfrm>
            <a:prstGeom prst="rect">
              <a:avLst/>
            </a:prstGeom>
            <a:ln>
              <a:noFill/>
            </a:ln>
            <a:effectLst>
              <a:softEdge rad="63500"/>
            </a:effectLst>
          </p:spPr>
        </p:pic>
        <p:pic>
          <p:nvPicPr>
            <p:cNvPr id="48" name="Picture 47" descr="146511main_lunarorbiter2.jpg"/>
            <p:cNvPicPr>
              <a:picLocks noChangeAspect="1"/>
            </p:cNvPicPr>
            <p:nvPr/>
          </p:nvPicPr>
          <p:blipFill rotWithShape="1">
            <a:blip r:embed="rId33" cstate="print">
              <a:extLst>
                <a:ext uri="{28A0092B-C50C-407E-A947-70E740481C1C}">
                  <a14:useLocalDpi xmlns:a14="http://schemas.microsoft.com/office/drawing/2010/main"/>
                </a:ext>
              </a:extLst>
            </a:blip>
            <a:srcRect/>
            <a:stretch/>
          </p:blipFill>
          <p:spPr>
            <a:xfrm>
              <a:off x="239891" y="3013028"/>
              <a:ext cx="914400" cy="1075319"/>
            </a:xfrm>
            <a:prstGeom prst="rect">
              <a:avLst/>
            </a:prstGeom>
            <a:ln>
              <a:noFill/>
            </a:ln>
            <a:effectLst>
              <a:softEdge rad="63500"/>
            </a:effectLst>
          </p:spPr>
        </p:pic>
        <p:sp>
          <p:nvSpPr>
            <p:cNvPr id="49" name="Text Box 30"/>
            <p:cNvSpPr txBox="1">
              <a:spLocks noChangeArrowheads="1"/>
            </p:cNvSpPr>
            <p:nvPr/>
          </p:nvSpPr>
          <p:spPr bwMode="auto">
            <a:xfrm>
              <a:off x="120650" y="4703259"/>
              <a:ext cx="2220527" cy="307777"/>
            </a:xfrm>
            <a:prstGeom prst="rect">
              <a:avLst/>
            </a:prstGeom>
            <a:solidFill>
              <a:schemeClr val="tx1">
                <a:alpha val="66000"/>
              </a:schemeClr>
            </a:solidFill>
            <a:ln w="9525">
              <a:noFill/>
              <a:miter lim="800000"/>
              <a:headEnd/>
              <a:tailEnd/>
            </a:ln>
            <a:effectLst>
              <a:softEdge rad="25400"/>
            </a:effectLst>
          </p:spPr>
          <p:txBody>
            <a:bodyPr wrap="square" anchor="ctr" anchorCtr="0">
              <a:spAutoFit/>
            </a:bodyPr>
            <a:lstStyle>
              <a:lvl1pPr eaLnBrk="0" hangingPunct="0">
                <a:defRPr sz="1400" b="1">
                  <a:solidFill>
                    <a:srgbClr val="000000"/>
                  </a:solidFill>
                  <a:latin typeface="Arial" charset="0"/>
                  <a:ea typeface="MS PGothic" charset="0"/>
                  <a:cs typeface="MS PGothic" charset="0"/>
                </a:defRPr>
              </a:lvl1pPr>
              <a:lvl2pPr marL="742950" indent="-285750" eaLnBrk="0" hangingPunct="0">
                <a:defRPr sz="1400" b="1">
                  <a:solidFill>
                    <a:srgbClr val="000000"/>
                  </a:solidFill>
                  <a:latin typeface="Arial" charset="0"/>
                  <a:ea typeface="MS PGothic" charset="0"/>
                  <a:cs typeface="MS PGothic" charset="0"/>
                </a:defRPr>
              </a:lvl2pPr>
              <a:lvl3pPr marL="1143000" indent="-228600" eaLnBrk="0" hangingPunct="0">
                <a:defRPr sz="1400" b="1">
                  <a:solidFill>
                    <a:srgbClr val="000000"/>
                  </a:solidFill>
                  <a:latin typeface="Arial" charset="0"/>
                  <a:ea typeface="MS PGothic" charset="0"/>
                  <a:cs typeface="MS PGothic" charset="0"/>
                </a:defRPr>
              </a:lvl3pPr>
              <a:lvl4pPr marL="1600200" indent="-228600" eaLnBrk="0" hangingPunct="0">
                <a:defRPr sz="1400" b="1">
                  <a:solidFill>
                    <a:srgbClr val="000000"/>
                  </a:solidFill>
                  <a:latin typeface="Arial" charset="0"/>
                  <a:ea typeface="MS PGothic" charset="0"/>
                  <a:cs typeface="MS PGothic" charset="0"/>
                </a:defRPr>
              </a:lvl4pPr>
              <a:lvl5pPr marL="2057400" indent="-228600" eaLnBrk="0" hangingPunct="0">
                <a:defRPr sz="1400" b="1">
                  <a:solidFill>
                    <a:srgbClr val="000000"/>
                  </a:solidFill>
                  <a:latin typeface="Arial" charset="0"/>
                  <a:ea typeface="MS PGothic" charset="0"/>
                  <a:cs typeface="MS PGothic" charset="0"/>
                </a:defRPr>
              </a:lvl5pPr>
              <a:lvl6pPr marL="2514600" indent="-228600" eaLnBrk="0" fontAlgn="base" hangingPunct="0">
                <a:spcBef>
                  <a:spcPct val="0"/>
                </a:spcBef>
                <a:spcAft>
                  <a:spcPct val="0"/>
                </a:spcAft>
                <a:defRPr sz="1400" b="1">
                  <a:solidFill>
                    <a:srgbClr val="000000"/>
                  </a:solidFill>
                  <a:latin typeface="Arial" charset="0"/>
                  <a:ea typeface="MS PGothic" charset="0"/>
                  <a:cs typeface="MS PGothic" charset="0"/>
                </a:defRPr>
              </a:lvl6pPr>
              <a:lvl7pPr marL="2971800" indent="-228600" eaLnBrk="0" fontAlgn="base" hangingPunct="0">
                <a:spcBef>
                  <a:spcPct val="0"/>
                </a:spcBef>
                <a:spcAft>
                  <a:spcPct val="0"/>
                </a:spcAft>
                <a:defRPr sz="1400" b="1">
                  <a:solidFill>
                    <a:srgbClr val="000000"/>
                  </a:solidFill>
                  <a:latin typeface="Arial" charset="0"/>
                  <a:ea typeface="MS PGothic" charset="0"/>
                  <a:cs typeface="MS PGothic" charset="0"/>
                </a:defRPr>
              </a:lvl7pPr>
              <a:lvl8pPr marL="3429000" indent="-228600" eaLnBrk="0" fontAlgn="base" hangingPunct="0">
                <a:spcBef>
                  <a:spcPct val="0"/>
                </a:spcBef>
                <a:spcAft>
                  <a:spcPct val="0"/>
                </a:spcAft>
                <a:defRPr sz="1400" b="1">
                  <a:solidFill>
                    <a:srgbClr val="000000"/>
                  </a:solidFill>
                  <a:latin typeface="Arial" charset="0"/>
                  <a:ea typeface="MS PGothic" charset="0"/>
                  <a:cs typeface="MS PGothic" charset="0"/>
                </a:defRPr>
              </a:lvl8pPr>
              <a:lvl9pPr marL="3886200" indent="-228600" eaLnBrk="0" fontAlgn="base" hangingPunct="0">
                <a:spcBef>
                  <a:spcPct val="0"/>
                </a:spcBef>
                <a:spcAft>
                  <a:spcPct val="0"/>
                </a:spcAft>
                <a:defRPr sz="1400" b="1">
                  <a:solidFill>
                    <a:srgbClr val="000000"/>
                  </a:solidFill>
                  <a:latin typeface="Arial" charset="0"/>
                  <a:ea typeface="MS PGothic" charset="0"/>
                  <a:cs typeface="MS PGothic" charset="0"/>
                </a:defRPr>
              </a:lvl9pPr>
            </a:lstStyle>
            <a:p>
              <a:pPr algn="ctr"/>
              <a:r>
                <a:rPr lang="en-US" b="0" dirty="0">
                  <a:solidFill>
                    <a:srgbClr val="FFFFFF"/>
                  </a:solidFill>
                  <a:latin typeface="Arial Narrow"/>
                  <a:ea typeface="ＭＳ Ｐゴシック" charset="0"/>
                  <a:cs typeface="Arial Narrow"/>
                </a:rPr>
                <a:t>Cost-Effective Space Missions</a:t>
              </a:r>
            </a:p>
          </p:txBody>
        </p:sp>
      </p:grpSp>
      <p:grpSp>
        <p:nvGrpSpPr>
          <p:cNvPr id="52" name="Group 51"/>
          <p:cNvGrpSpPr/>
          <p:nvPr/>
        </p:nvGrpSpPr>
        <p:grpSpPr>
          <a:xfrm>
            <a:off x="6975976" y="1600986"/>
            <a:ext cx="2091824" cy="1901914"/>
            <a:chOff x="6975976" y="743736"/>
            <a:chExt cx="2091824" cy="1901914"/>
          </a:xfrm>
        </p:grpSpPr>
        <p:sp>
          <p:nvSpPr>
            <p:cNvPr id="53" name="Text Box 32"/>
            <p:cNvSpPr txBox="1">
              <a:spLocks noChangeArrowheads="1"/>
            </p:cNvSpPr>
            <p:nvPr/>
          </p:nvSpPr>
          <p:spPr bwMode="auto">
            <a:xfrm>
              <a:off x="6975976" y="2337873"/>
              <a:ext cx="2091824" cy="307777"/>
            </a:xfrm>
            <a:prstGeom prst="rect">
              <a:avLst/>
            </a:prstGeom>
            <a:solidFill>
              <a:schemeClr val="tx1">
                <a:alpha val="66000"/>
              </a:schemeClr>
            </a:solidFill>
            <a:ln w="9525">
              <a:noFill/>
              <a:miter lim="800000"/>
              <a:headEnd/>
              <a:tailEnd/>
            </a:ln>
            <a:effectLst>
              <a:softEdge rad="25400"/>
            </a:effectLst>
          </p:spPr>
          <p:txBody>
            <a:bodyPr wrap="square" anchor="ctr" anchorCtr="0">
              <a:spAutoFit/>
            </a:bodyPr>
            <a:lstStyle>
              <a:lvl1pPr eaLnBrk="0" hangingPunct="0">
                <a:defRPr sz="1400" b="1">
                  <a:solidFill>
                    <a:srgbClr val="000000"/>
                  </a:solidFill>
                  <a:latin typeface="Arial" charset="0"/>
                  <a:ea typeface="MS PGothic" charset="0"/>
                  <a:cs typeface="MS PGothic" charset="0"/>
                </a:defRPr>
              </a:lvl1pPr>
              <a:lvl2pPr marL="742950" indent="-285750" eaLnBrk="0" hangingPunct="0">
                <a:defRPr sz="1400" b="1">
                  <a:solidFill>
                    <a:srgbClr val="000000"/>
                  </a:solidFill>
                  <a:latin typeface="Arial" charset="0"/>
                  <a:ea typeface="MS PGothic" charset="0"/>
                  <a:cs typeface="MS PGothic" charset="0"/>
                </a:defRPr>
              </a:lvl2pPr>
              <a:lvl3pPr marL="1143000" indent="-228600" eaLnBrk="0" hangingPunct="0">
                <a:defRPr sz="1400" b="1">
                  <a:solidFill>
                    <a:srgbClr val="000000"/>
                  </a:solidFill>
                  <a:latin typeface="Arial" charset="0"/>
                  <a:ea typeface="MS PGothic" charset="0"/>
                  <a:cs typeface="MS PGothic" charset="0"/>
                </a:defRPr>
              </a:lvl3pPr>
              <a:lvl4pPr marL="1600200" indent="-228600" eaLnBrk="0" hangingPunct="0">
                <a:defRPr sz="1400" b="1">
                  <a:solidFill>
                    <a:srgbClr val="000000"/>
                  </a:solidFill>
                  <a:latin typeface="Arial" charset="0"/>
                  <a:ea typeface="MS PGothic" charset="0"/>
                  <a:cs typeface="MS PGothic" charset="0"/>
                </a:defRPr>
              </a:lvl4pPr>
              <a:lvl5pPr marL="2057400" indent="-228600" eaLnBrk="0" hangingPunct="0">
                <a:defRPr sz="1400" b="1">
                  <a:solidFill>
                    <a:srgbClr val="000000"/>
                  </a:solidFill>
                  <a:latin typeface="Arial" charset="0"/>
                  <a:ea typeface="MS PGothic" charset="0"/>
                  <a:cs typeface="MS PGothic" charset="0"/>
                </a:defRPr>
              </a:lvl5pPr>
              <a:lvl6pPr marL="2514600" indent="-228600" eaLnBrk="0" fontAlgn="base" hangingPunct="0">
                <a:spcBef>
                  <a:spcPct val="0"/>
                </a:spcBef>
                <a:spcAft>
                  <a:spcPct val="0"/>
                </a:spcAft>
                <a:defRPr sz="1400" b="1">
                  <a:solidFill>
                    <a:srgbClr val="000000"/>
                  </a:solidFill>
                  <a:latin typeface="Arial" charset="0"/>
                  <a:ea typeface="MS PGothic" charset="0"/>
                  <a:cs typeface="MS PGothic" charset="0"/>
                </a:defRPr>
              </a:lvl6pPr>
              <a:lvl7pPr marL="2971800" indent="-228600" eaLnBrk="0" fontAlgn="base" hangingPunct="0">
                <a:spcBef>
                  <a:spcPct val="0"/>
                </a:spcBef>
                <a:spcAft>
                  <a:spcPct val="0"/>
                </a:spcAft>
                <a:defRPr sz="1400" b="1">
                  <a:solidFill>
                    <a:srgbClr val="000000"/>
                  </a:solidFill>
                  <a:latin typeface="Arial" charset="0"/>
                  <a:ea typeface="MS PGothic" charset="0"/>
                  <a:cs typeface="MS PGothic" charset="0"/>
                </a:defRPr>
              </a:lvl7pPr>
              <a:lvl8pPr marL="3429000" indent="-228600" eaLnBrk="0" fontAlgn="base" hangingPunct="0">
                <a:spcBef>
                  <a:spcPct val="0"/>
                </a:spcBef>
                <a:spcAft>
                  <a:spcPct val="0"/>
                </a:spcAft>
                <a:defRPr sz="1400" b="1">
                  <a:solidFill>
                    <a:srgbClr val="000000"/>
                  </a:solidFill>
                  <a:latin typeface="Arial" charset="0"/>
                  <a:ea typeface="MS PGothic" charset="0"/>
                  <a:cs typeface="MS PGothic" charset="0"/>
                </a:defRPr>
              </a:lvl8pPr>
              <a:lvl9pPr marL="3886200" indent="-228600" eaLnBrk="0" fontAlgn="base" hangingPunct="0">
                <a:spcBef>
                  <a:spcPct val="0"/>
                </a:spcBef>
                <a:spcAft>
                  <a:spcPct val="0"/>
                </a:spcAft>
                <a:defRPr sz="1400" b="1">
                  <a:solidFill>
                    <a:srgbClr val="000000"/>
                  </a:solidFill>
                  <a:latin typeface="Arial" charset="0"/>
                  <a:ea typeface="MS PGothic" charset="0"/>
                  <a:cs typeface="MS PGothic" charset="0"/>
                </a:defRPr>
              </a:lvl9pPr>
            </a:lstStyle>
            <a:p>
              <a:pPr algn="ctr"/>
              <a:r>
                <a:rPr lang="en-US" b="0" dirty="0">
                  <a:solidFill>
                    <a:srgbClr val="FFFFFF"/>
                  </a:solidFill>
                  <a:latin typeface="Arial Narrow"/>
                  <a:ea typeface="ＭＳ Ｐゴシック" charset="0"/>
                  <a:cs typeface="Arial Narrow"/>
                </a:rPr>
                <a:t>Intelligent/ Adaptive Systems</a:t>
              </a:r>
            </a:p>
          </p:txBody>
        </p:sp>
        <p:grpSp>
          <p:nvGrpSpPr>
            <p:cNvPr id="54" name="Group 53"/>
            <p:cNvGrpSpPr/>
            <p:nvPr/>
          </p:nvGrpSpPr>
          <p:grpSpPr>
            <a:xfrm>
              <a:off x="7130131" y="743736"/>
              <a:ext cx="1783514" cy="1635269"/>
              <a:chOff x="7105022" y="743736"/>
              <a:chExt cx="1783514" cy="1635269"/>
            </a:xfrm>
          </p:grpSpPr>
          <p:pic>
            <p:nvPicPr>
              <p:cNvPr id="55" name="Picture 54" descr="iss040e139620.jpg"/>
              <p:cNvPicPr>
                <a:picLocks noChangeAspect="1"/>
              </p:cNvPicPr>
              <p:nvPr/>
            </p:nvPicPr>
            <p:blipFill rotWithShape="1">
              <a:blip r:embed="rId34" cstate="print">
                <a:extLst>
                  <a:ext uri="{28A0092B-C50C-407E-A947-70E740481C1C}">
                    <a14:useLocalDpi xmlns:a14="http://schemas.microsoft.com/office/drawing/2010/main"/>
                  </a:ext>
                </a:extLst>
              </a:blip>
              <a:srcRect/>
              <a:stretch/>
            </p:blipFill>
            <p:spPr>
              <a:xfrm>
                <a:off x="7106479" y="814413"/>
                <a:ext cx="818321" cy="934948"/>
              </a:xfrm>
              <a:prstGeom prst="rect">
                <a:avLst/>
              </a:prstGeom>
              <a:ln>
                <a:noFill/>
              </a:ln>
              <a:effectLst>
                <a:softEdge rad="63500"/>
              </a:effectLst>
            </p:spPr>
          </p:pic>
          <p:pic>
            <p:nvPicPr>
              <p:cNvPr id="56" name="Picture 55" descr="Vibration.jpg"/>
              <p:cNvPicPr>
                <a:picLocks noChangeAspect="1"/>
              </p:cNvPicPr>
              <p:nvPr/>
            </p:nvPicPr>
            <p:blipFill>
              <a:blip r:embed="rId35" cstate="print">
                <a:extLst>
                  <a:ext uri="{28A0092B-C50C-407E-A947-70E740481C1C}">
                    <a14:useLocalDpi xmlns:a14="http://schemas.microsoft.com/office/drawing/2010/main"/>
                  </a:ext>
                </a:extLst>
              </a:blip>
              <a:stretch>
                <a:fillRect/>
              </a:stretch>
            </p:blipFill>
            <p:spPr>
              <a:xfrm>
                <a:off x="8092563" y="1782025"/>
                <a:ext cx="795973" cy="596980"/>
              </a:xfrm>
              <a:prstGeom prst="rect">
                <a:avLst/>
              </a:prstGeom>
              <a:ln>
                <a:noFill/>
              </a:ln>
              <a:effectLst>
                <a:softEdge rad="63500"/>
              </a:effectLst>
            </p:spPr>
          </p:pic>
          <p:pic>
            <p:nvPicPr>
              <p:cNvPr id="57" name="Picture 56" descr="a.jpg"/>
              <p:cNvPicPr>
                <a:picLocks noChangeAspect="1"/>
              </p:cNvPicPr>
              <p:nvPr/>
            </p:nvPicPr>
            <p:blipFill rotWithShape="1">
              <a:blip r:embed="rId36" cstate="print">
                <a:extLst>
                  <a:ext uri="{28A0092B-C50C-407E-A947-70E740481C1C}">
                    <a14:useLocalDpi xmlns:a14="http://schemas.microsoft.com/office/drawing/2010/main"/>
                  </a:ext>
                </a:extLst>
              </a:blip>
              <a:srcRect/>
              <a:stretch/>
            </p:blipFill>
            <p:spPr>
              <a:xfrm>
                <a:off x="8092563" y="743736"/>
                <a:ext cx="750156" cy="992962"/>
              </a:xfrm>
              <a:prstGeom prst="rect">
                <a:avLst/>
              </a:prstGeom>
              <a:ln>
                <a:noFill/>
              </a:ln>
              <a:effectLst>
                <a:softEdge rad="50800"/>
              </a:effectLst>
            </p:spPr>
          </p:pic>
          <p:pic>
            <p:nvPicPr>
              <p:cNvPr id="58" name="Picture 57" descr="ab.png"/>
              <p:cNvPicPr>
                <a:picLocks noChangeAspect="1"/>
              </p:cNvPicPr>
              <p:nvPr/>
            </p:nvPicPr>
            <p:blipFill>
              <a:blip r:embed="rId37" cstate="print">
                <a:extLst>
                  <a:ext uri="{28A0092B-C50C-407E-A947-70E740481C1C}">
                    <a14:useLocalDpi xmlns:a14="http://schemas.microsoft.com/office/drawing/2010/main"/>
                  </a:ext>
                </a:extLst>
              </a:blip>
              <a:stretch>
                <a:fillRect/>
              </a:stretch>
            </p:blipFill>
            <p:spPr>
              <a:xfrm>
                <a:off x="7691899" y="776747"/>
                <a:ext cx="530572" cy="485775"/>
              </a:xfrm>
              <a:prstGeom prst="rect">
                <a:avLst/>
              </a:prstGeom>
            </p:spPr>
          </p:pic>
          <p:pic>
            <p:nvPicPr>
              <p:cNvPr id="59" name="Picture 58"/>
              <p:cNvPicPr>
                <a:picLocks noChangeAspect="1"/>
              </p:cNvPicPr>
              <p:nvPr/>
            </p:nvPicPr>
            <p:blipFill rotWithShape="1">
              <a:blip r:embed="rId38" cstate="hqprint">
                <a:extLst>
                  <a:ext uri="{28A0092B-C50C-407E-A947-70E740481C1C}">
                    <a14:useLocalDpi xmlns:a14="http://schemas.microsoft.com/office/drawing/2010/main"/>
                  </a:ext>
                </a:extLst>
              </a:blip>
              <a:srcRect/>
              <a:stretch/>
            </p:blipFill>
            <p:spPr>
              <a:xfrm>
                <a:off x="7105022" y="1780917"/>
                <a:ext cx="1014884" cy="598088"/>
              </a:xfrm>
              <a:prstGeom prst="rect">
                <a:avLst/>
              </a:prstGeom>
              <a:ln>
                <a:noFill/>
              </a:ln>
              <a:effectLst>
                <a:softEdge rad="63500"/>
              </a:effectLst>
            </p:spPr>
          </p:pic>
        </p:grpSp>
      </p:grpSp>
    </p:spTree>
    <p:extLst>
      <p:ext uri="{BB962C8B-B14F-4D97-AF65-F5344CB8AC3E}">
        <p14:creationId xmlns:p14="http://schemas.microsoft.com/office/powerpoint/2010/main" val="167826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700"/>
                            </p:stCondLst>
                            <p:childTnLst>
                              <p:par>
                                <p:cTn id="9" presetID="10" presetClass="entr" presetSubtype="0" fill="hold" nodeType="afterEffect">
                                  <p:stCondLst>
                                    <p:cond delay="2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400"/>
                            </p:stCondLst>
                            <p:childTnLst>
                              <p:par>
                                <p:cTn id="13" presetID="10" presetClass="entr" presetSubtype="0" fill="hold" nodeType="afterEffect">
                                  <p:stCondLst>
                                    <p:cond delay="20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childTnLst>
                                </p:cTn>
                              </p:par>
                            </p:childTnLst>
                          </p:cTn>
                        </p:par>
                        <p:par>
                          <p:cTn id="16" fill="hold">
                            <p:stCondLst>
                              <p:cond delay="2100"/>
                            </p:stCondLst>
                            <p:childTnLst>
                              <p:par>
                                <p:cTn id="17" presetID="10" presetClass="entr" presetSubtype="0" fill="hold" nodeType="afterEffect">
                                  <p:stCondLst>
                                    <p:cond delay="2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childTnLst>
                          </p:cTn>
                        </p:par>
                        <p:par>
                          <p:cTn id="20" fill="hold">
                            <p:stCondLst>
                              <p:cond delay="2800"/>
                            </p:stCondLst>
                            <p:childTnLst>
                              <p:par>
                                <p:cTn id="21" presetID="10" presetClass="entr" presetSubtype="0" fill="hold" nodeType="afterEffect">
                                  <p:stCondLst>
                                    <p:cond delay="20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childTnLst>
                          </p:cTn>
                        </p:par>
                        <p:par>
                          <p:cTn id="24" fill="hold">
                            <p:stCondLst>
                              <p:cond delay="3500"/>
                            </p:stCondLst>
                            <p:childTnLst>
                              <p:par>
                                <p:cTn id="25" presetID="10" presetClass="entr" presetSubtype="0" fill="hold" nodeType="afterEffect">
                                  <p:stCondLst>
                                    <p:cond delay="20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4200"/>
                            </p:stCondLst>
                            <p:childTnLst>
                              <p:par>
                                <p:cTn id="29" presetID="10" presetClass="entr" presetSubtype="0" fill="hold" nodeType="afterEffect">
                                  <p:stCondLst>
                                    <p:cond delay="2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4900"/>
                            </p:stCondLst>
                            <p:childTnLst>
                              <p:par>
                                <p:cTn id="33" presetID="10" presetClass="entr" presetSubtype="0" fill="hold" nodeType="afterEffect">
                                  <p:stCondLst>
                                    <p:cond delay="2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1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200" y="766297"/>
            <a:ext cx="617220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Ready to Apply?</a:t>
            </a:r>
          </a:p>
        </p:txBody>
      </p:sp>
      <p:sp>
        <p:nvSpPr>
          <p:cNvPr id="7" name="TextBox 6"/>
          <p:cNvSpPr txBox="1"/>
          <p:nvPr/>
        </p:nvSpPr>
        <p:spPr>
          <a:xfrm>
            <a:off x="644524" y="5013313"/>
            <a:ext cx="7854951" cy="900246"/>
          </a:xfrm>
          <a:prstGeom prst="rect">
            <a:avLst/>
          </a:prstGeom>
          <a:noFill/>
        </p:spPr>
        <p:txBody>
          <a:bodyPr wrap="square" rtlCol="0">
            <a:spAutoFit/>
          </a:bodyPr>
          <a:lstStyle/>
          <a:p>
            <a:pPr algn="ctr"/>
            <a:r>
              <a:rPr lang="en-US" sz="2400" b="1" dirty="0">
                <a:solidFill>
                  <a:schemeClr val="bg1"/>
                </a:solidFill>
                <a:latin typeface="Arial" panose="020B0604020202020204" pitchFamily="34" charset="0"/>
                <a:cs typeface="Arial" panose="020B0604020202020204" pitchFamily="34" charset="0"/>
              </a:rPr>
              <a:t>intern.nasa.gov</a:t>
            </a:r>
          </a:p>
          <a:p>
            <a:pPr algn="ctr"/>
            <a:endParaRPr lang="en-US" sz="1050" b="1" i="1" dirty="0">
              <a:solidFill>
                <a:schemeClr val="bg1"/>
              </a:solidFill>
              <a:latin typeface="Arial" panose="020B0604020202020204" pitchFamily="34" charset="0"/>
              <a:cs typeface="Arial" panose="020B0604020202020204" pitchFamily="34" charset="0"/>
            </a:endParaRPr>
          </a:p>
          <a:p>
            <a:pPr algn="ctr"/>
            <a:r>
              <a:rPr lang="en-US" dirty="0">
                <a:solidFill>
                  <a:schemeClr val="bg1"/>
                </a:solidFill>
                <a:latin typeface="Arial" panose="020B0604020202020204" pitchFamily="34" charset="0"/>
                <a:cs typeface="Arial" panose="020B0604020202020204" pitchFamily="34" charset="0"/>
              </a:rPr>
              <a:t>Apply early! </a:t>
            </a:r>
          </a:p>
        </p:txBody>
      </p:sp>
      <p:pic>
        <p:nvPicPr>
          <p:cNvPr id="3" name="Picture 2">
            <a:extLst>
              <a:ext uri="{FF2B5EF4-FFF2-40B4-BE49-F238E27FC236}">
                <a16:creationId xmlns:a16="http://schemas.microsoft.com/office/drawing/2014/main" id="{EFA4FCD5-F8AA-482E-BCDA-E3EB2B6B7144}"/>
              </a:ext>
            </a:extLst>
          </p:cNvPr>
          <p:cNvPicPr>
            <a:picLocks noChangeAspect="1"/>
          </p:cNvPicPr>
          <p:nvPr/>
        </p:nvPicPr>
        <p:blipFill>
          <a:blip r:embed="rId4"/>
          <a:stretch>
            <a:fillRect/>
          </a:stretch>
        </p:blipFill>
        <p:spPr>
          <a:xfrm>
            <a:off x="1626317" y="1450366"/>
            <a:ext cx="5891363" cy="3562947"/>
          </a:xfrm>
          <a:prstGeom prst="rect">
            <a:avLst/>
          </a:prstGeom>
        </p:spPr>
      </p:pic>
      <p:sp>
        <p:nvSpPr>
          <p:cNvPr id="10" name="Right Arrow 8">
            <a:extLst>
              <a:ext uri="{FF2B5EF4-FFF2-40B4-BE49-F238E27FC236}">
                <a16:creationId xmlns:a16="http://schemas.microsoft.com/office/drawing/2014/main" id="{B4267FB4-7D69-4CF1-AE5E-0B77BA85BC2E}"/>
              </a:ext>
            </a:extLst>
          </p:cNvPr>
          <p:cNvSpPr/>
          <p:nvPr/>
        </p:nvSpPr>
        <p:spPr>
          <a:xfrm>
            <a:off x="371146" y="3072005"/>
            <a:ext cx="2141034" cy="31966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0070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1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12" descr="Graphical user interface, application&#10;&#10;Description automatically generated">
            <a:extLst>
              <a:ext uri="{FF2B5EF4-FFF2-40B4-BE49-F238E27FC236}">
                <a16:creationId xmlns:a16="http://schemas.microsoft.com/office/drawing/2014/main" id="{0C680B3C-253B-481D-B6BD-24CDAB2E286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8710" y="962011"/>
            <a:ext cx="9111922" cy="4496108"/>
          </a:xfrm>
        </p:spPr>
      </p:pic>
    </p:spTree>
    <p:extLst>
      <p:ext uri="{BB962C8B-B14F-4D97-AF65-F5344CB8AC3E}">
        <p14:creationId xmlns:p14="http://schemas.microsoft.com/office/powerpoint/2010/main" val="2507457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71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rotWithShape="1">
          <a:blip r:embed="rId4"/>
          <a:srcRect t="9659" b="8484"/>
          <a:stretch/>
        </p:blipFill>
        <p:spPr>
          <a:xfrm>
            <a:off x="248478" y="1056037"/>
            <a:ext cx="8686800" cy="4265281"/>
          </a:xfrm>
          <a:prstGeom prst="rect">
            <a:avLst/>
          </a:prstGeom>
        </p:spPr>
      </p:pic>
    </p:spTree>
    <p:extLst>
      <p:ext uri="{BB962C8B-B14F-4D97-AF65-F5344CB8AC3E}">
        <p14:creationId xmlns:p14="http://schemas.microsoft.com/office/powerpoint/2010/main" val="3528558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200" y="766297"/>
            <a:ext cx="617220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Make Your Application Stand Out</a:t>
            </a:r>
          </a:p>
        </p:txBody>
      </p:sp>
      <p:sp>
        <p:nvSpPr>
          <p:cNvPr id="7" name="TextBox 6"/>
          <p:cNvSpPr txBox="1"/>
          <p:nvPr/>
        </p:nvSpPr>
        <p:spPr>
          <a:xfrm>
            <a:off x="628650" y="1574800"/>
            <a:ext cx="7385050" cy="4385816"/>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Apply to every session that you are available for an internship.</a:t>
            </a:r>
          </a:p>
          <a:p>
            <a:pPr marL="285750"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Apply to as many opportunities that interest you. You can apply to up to 15 opportunities!</a:t>
            </a:r>
          </a:p>
          <a:p>
            <a:pPr marL="285750"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Spell out any program acronyms</a:t>
            </a:r>
          </a:p>
          <a:p>
            <a:pPr marL="742950" lvl="1"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NCAS: NASA Community College Aerospace Scholars</a:t>
            </a:r>
          </a:p>
          <a:p>
            <a:pPr marL="285750"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Explain in detail your research interests and technical skills. Think “filters,” using key words may boost the chances of your application being viewed by a mentor.</a:t>
            </a:r>
          </a:p>
          <a:p>
            <a:pPr marL="285750" indent="-285750">
              <a:lnSpc>
                <a:spcPct val="150000"/>
              </a:lnSpc>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3566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200" y="766297"/>
            <a:ext cx="617220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Make Your Application Stand Out</a:t>
            </a:r>
          </a:p>
        </p:txBody>
      </p:sp>
      <p:sp>
        <p:nvSpPr>
          <p:cNvPr id="2" name="TextBox 1"/>
          <p:cNvSpPr txBox="1"/>
          <p:nvPr/>
        </p:nvSpPr>
        <p:spPr>
          <a:xfrm>
            <a:off x="457200" y="1230283"/>
            <a:ext cx="7631084" cy="4801314"/>
          </a:xfrm>
          <a:prstGeom prst="rect">
            <a:avLst/>
          </a:prstGeom>
          <a:noFill/>
        </p:spPr>
        <p:txBody>
          <a:bodyPr wrap="square" rtlCol="0">
            <a:spAutoFit/>
          </a:bodyPr>
          <a:lstStyle/>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Important sections of your application are:</a:t>
            </a:r>
          </a:p>
          <a:p>
            <a:pPr marL="742950" lvl="1" indent="-285750">
              <a:buFont typeface="Arial" panose="020B0604020202020204" pitchFamily="34" charset="0"/>
              <a:buChar char="•"/>
            </a:pPr>
            <a:r>
              <a:rPr lang="en-US" b="1" dirty="0">
                <a:solidFill>
                  <a:schemeClr val="accent1">
                    <a:lumMod val="75000"/>
                  </a:schemeClr>
                </a:solidFill>
                <a:latin typeface="Arial" panose="020B0604020202020204" pitchFamily="34" charset="0"/>
                <a:cs typeface="Arial" panose="020B0604020202020204" pitchFamily="34" charset="0"/>
              </a:rPr>
              <a:t>Computer Skills </a:t>
            </a:r>
            <a:r>
              <a:rPr lang="en-US" dirty="0">
                <a:solidFill>
                  <a:schemeClr val="bg1"/>
                </a:solidFill>
                <a:latin typeface="Arial" panose="020B0604020202020204" pitchFamily="34" charset="0"/>
                <a:cs typeface="Arial" panose="020B0604020202020204" pitchFamily="34" charset="0"/>
              </a:rPr>
              <a:t>– Be thorough, as this is what filters will catch. Avoid exhaustive paragraphs.</a:t>
            </a:r>
          </a:p>
          <a:p>
            <a:pPr marL="742950" lvl="1" indent="-285750">
              <a:buFont typeface="Arial" panose="020B0604020202020204" pitchFamily="34" charset="0"/>
              <a:buChar char="•"/>
            </a:pPr>
            <a:r>
              <a:rPr lang="en-US" b="1" dirty="0">
                <a:solidFill>
                  <a:schemeClr val="accent1">
                    <a:lumMod val="75000"/>
                  </a:schemeClr>
                </a:solidFill>
                <a:latin typeface="Arial" panose="020B0604020202020204" pitchFamily="34" charset="0"/>
                <a:cs typeface="Arial" panose="020B0604020202020204" pitchFamily="34" charset="0"/>
              </a:rPr>
              <a:t>Special Skills </a:t>
            </a:r>
            <a:r>
              <a:rPr lang="en-US" dirty="0">
                <a:solidFill>
                  <a:schemeClr val="bg1"/>
                </a:solidFill>
                <a:latin typeface="Arial" panose="020B0604020202020204" pitchFamily="34" charset="0"/>
                <a:cs typeface="Arial" panose="020B0604020202020204" pitchFamily="34" charset="0"/>
              </a:rPr>
              <a:t>– List any skill you are proficient in that you feel may be helpful (social media, foreign languages, sewing, machine shop, graphic artist, acoustical analysis, heat transfer, gas spectroscopy, chromatography, anthropometry, technical writing, photography, etc.). List anything that will separate you from other candidates. Use key words.</a:t>
            </a:r>
          </a:p>
          <a:p>
            <a:pPr marL="742950" lvl="1" indent="-285750">
              <a:buFont typeface="Arial" panose="020B0604020202020204" pitchFamily="34" charset="0"/>
              <a:buChar char="•"/>
            </a:pPr>
            <a:r>
              <a:rPr lang="en-US" b="1" dirty="0">
                <a:solidFill>
                  <a:schemeClr val="accent1">
                    <a:lumMod val="75000"/>
                  </a:schemeClr>
                </a:solidFill>
                <a:latin typeface="Arial" panose="020B0604020202020204" pitchFamily="34" charset="0"/>
                <a:cs typeface="Arial" panose="020B0604020202020204" pitchFamily="34" charset="0"/>
              </a:rPr>
              <a:t>How your interests fit with a NASA opportunity </a:t>
            </a:r>
            <a:r>
              <a:rPr lang="en-US" dirty="0">
                <a:solidFill>
                  <a:schemeClr val="bg1"/>
                </a:solidFill>
                <a:latin typeface="Arial" panose="020B0604020202020204" pitchFamily="34" charset="0"/>
                <a:cs typeface="Arial" panose="020B0604020202020204" pitchFamily="34" charset="0"/>
              </a:rPr>
              <a:t>– State how you can advance this project to the next level. What is it about you that distinguishes your skills from others that inspires NASA to select you? Be concise. Describe your experiences and how your skill set will benefit NASA now and in the future.</a:t>
            </a:r>
          </a:p>
          <a:p>
            <a:pPr marL="742950" lvl="1"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endParaRPr>
          </a:p>
        </p:txBody>
      </p:sp>
    </p:spTree>
    <p:extLst>
      <p:ext uri="{BB962C8B-B14F-4D97-AF65-F5344CB8AC3E}">
        <p14:creationId xmlns:p14="http://schemas.microsoft.com/office/powerpoint/2010/main" val="2046502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200" y="766297"/>
            <a:ext cx="6172200"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Stay Connected</a:t>
            </a:r>
          </a:p>
        </p:txBody>
      </p:sp>
      <p:sp>
        <p:nvSpPr>
          <p:cNvPr id="7" name="TextBox 6"/>
          <p:cNvSpPr txBox="1"/>
          <p:nvPr/>
        </p:nvSpPr>
        <p:spPr>
          <a:xfrm>
            <a:off x="628649" y="1574800"/>
            <a:ext cx="7868805" cy="2308324"/>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You can stay connected with NASA Internships through social media. </a:t>
            </a:r>
          </a:p>
          <a:p>
            <a:endParaRPr lang="en-US" dirty="0">
              <a:solidFill>
                <a:schemeClr val="bg1"/>
              </a:solidFill>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Follow us on Twitter : @</a:t>
            </a:r>
            <a:r>
              <a:rPr lang="en-US" dirty="0" err="1">
                <a:solidFill>
                  <a:schemeClr val="bg1"/>
                </a:solidFill>
                <a:latin typeface="Arial" panose="020B0604020202020204" pitchFamily="34" charset="0"/>
                <a:cs typeface="Arial" panose="020B0604020202020204" pitchFamily="34" charset="0"/>
              </a:rPr>
              <a:t>NASAInterns</a:t>
            </a:r>
            <a:r>
              <a:rPr lang="en-US" dirty="0">
                <a:solidFill>
                  <a:schemeClr val="bg1"/>
                </a:solidFill>
                <a:latin typeface="Arial" panose="020B0604020202020204" pitchFamily="34" charset="0"/>
                <a:cs typeface="Arial" panose="020B0604020202020204" pitchFamily="34" charset="0"/>
              </a:rPr>
              <a:t> </a:t>
            </a:r>
          </a:p>
          <a:p>
            <a:pPr marL="742950" lvl="1"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Follow us on Facebook: @</a:t>
            </a:r>
            <a:r>
              <a:rPr lang="en-US" dirty="0" err="1">
                <a:solidFill>
                  <a:schemeClr val="bg1"/>
                </a:solidFill>
                <a:latin typeface="Arial" panose="020B0604020202020204" pitchFamily="34" charset="0"/>
                <a:cs typeface="Arial" panose="020B0604020202020204" pitchFamily="34" charset="0"/>
              </a:rPr>
              <a:t>NASAinterns</a:t>
            </a:r>
            <a:r>
              <a:rPr lang="en-US" dirty="0">
                <a:solidFill>
                  <a:schemeClr val="bg1"/>
                </a:solidFill>
                <a:latin typeface="Arial" panose="020B0604020202020204" pitchFamily="34" charset="0"/>
                <a:cs typeface="Arial" panose="020B0604020202020204" pitchFamily="34" charset="0"/>
              </a:rPr>
              <a:t> </a:t>
            </a:r>
          </a:p>
          <a:p>
            <a:pPr marL="742950" lvl="1"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Follow us on Instagram: @</a:t>
            </a:r>
            <a:r>
              <a:rPr lang="en-US" dirty="0" err="1">
                <a:solidFill>
                  <a:schemeClr val="bg1"/>
                </a:solidFill>
                <a:latin typeface="Arial" panose="020B0604020202020204" pitchFamily="34" charset="0"/>
                <a:cs typeface="Arial" panose="020B0604020202020204" pitchFamily="34" charset="0"/>
              </a:rPr>
              <a:t>NASAinternships</a:t>
            </a:r>
            <a:endParaRPr lang="en-US" dirty="0">
              <a:solidFill>
                <a:schemeClr val="bg1"/>
              </a:solidFill>
              <a:latin typeface="Arial" panose="020B0604020202020204" pitchFamily="34" charset="0"/>
              <a:cs typeface="Arial" panose="020B0604020202020204" pitchFamily="34" charset="0"/>
            </a:endParaRPr>
          </a:p>
          <a:p>
            <a:pPr marL="742950" lvl="1" indent="-285750">
              <a:lnSpc>
                <a:spcPct val="150000"/>
              </a:lnSpc>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Follow Ames on Twitter, Facebook, and Instagram: @</a:t>
            </a:r>
            <a:r>
              <a:rPr lang="en-US" dirty="0" err="1">
                <a:solidFill>
                  <a:schemeClr val="bg1"/>
                </a:solidFill>
                <a:latin typeface="Arial" panose="020B0604020202020204" pitchFamily="34" charset="0"/>
                <a:cs typeface="Arial" panose="020B0604020202020204" pitchFamily="34" charset="0"/>
              </a:rPr>
              <a:t>NASAames</a:t>
            </a:r>
            <a:endParaRPr lang="en-US" dirty="0">
              <a:solidFill>
                <a:schemeClr val="bg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4"/>
          <a:stretch>
            <a:fillRect/>
          </a:stretch>
        </p:blipFill>
        <p:spPr>
          <a:xfrm>
            <a:off x="2004291" y="4168407"/>
            <a:ext cx="5255486" cy="1995484"/>
          </a:xfrm>
          <a:prstGeom prst="rect">
            <a:avLst/>
          </a:prstGeom>
        </p:spPr>
      </p:pic>
    </p:spTree>
    <p:extLst>
      <p:ext uri="{BB962C8B-B14F-4D97-AF65-F5344CB8AC3E}">
        <p14:creationId xmlns:p14="http://schemas.microsoft.com/office/powerpoint/2010/main" val="371729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111C53-1A5D-4F98-863D-D06BE22BF166}"/>
              </a:ext>
            </a:extLst>
          </p:cNvPr>
          <p:cNvSpPr txBox="1"/>
          <p:nvPr/>
        </p:nvSpPr>
        <p:spPr>
          <a:xfrm>
            <a:off x="596348" y="2345634"/>
            <a:ext cx="8040756" cy="1815882"/>
          </a:xfrm>
          <a:prstGeom prst="rect">
            <a:avLst/>
          </a:prstGeom>
          <a:noFill/>
        </p:spPr>
        <p:txBody>
          <a:bodyPr wrap="square" rtlCol="0">
            <a:spAutoFit/>
          </a:bodyPr>
          <a:lstStyle/>
          <a:p>
            <a:pPr algn="ctr"/>
            <a:r>
              <a:rPr lang="en-US" sz="2800" b="1" dirty="0">
                <a:solidFill>
                  <a:schemeClr val="bg1"/>
                </a:solidFill>
              </a:rPr>
              <a:t>What does an in-person NASA Ames Research Center </a:t>
            </a:r>
          </a:p>
          <a:p>
            <a:pPr algn="ctr"/>
            <a:r>
              <a:rPr lang="en-US" sz="2800" b="1" dirty="0">
                <a:solidFill>
                  <a:schemeClr val="bg1"/>
                </a:solidFill>
              </a:rPr>
              <a:t>and </a:t>
            </a:r>
          </a:p>
          <a:p>
            <a:pPr algn="ctr"/>
            <a:r>
              <a:rPr lang="en-US" sz="2800" b="1" dirty="0">
                <a:solidFill>
                  <a:schemeClr val="bg1"/>
                </a:solidFill>
              </a:rPr>
              <a:t>NASA Armstrong Flight Research Center </a:t>
            </a:r>
          </a:p>
          <a:p>
            <a:pPr algn="ctr"/>
            <a:r>
              <a:rPr lang="en-US" sz="2800" b="1" dirty="0">
                <a:solidFill>
                  <a:schemeClr val="bg1"/>
                </a:solidFill>
              </a:rPr>
              <a:t>internship look like?</a:t>
            </a:r>
          </a:p>
        </p:txBody>
      </p:sp>
    </p:spTree>
    <p:extLst>
      <p:ext uri="{BB962C8B-B14F-4D97-AF65-F5344CB8AC3E}">
        <p14:creationId xmlns:p14="http://schemas.microsoft.com/office/powerpoint/2010/main" val="2101343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erson standing in a room&#10;&#10;Description automatically generated">
            <a:extLst>
              <a:ext uri="{FF2B5EF4-FFF2-40B4-BE49-F238E27FC236}">
                <a16:creationId xmlns:a16="http://schemas.microsoft.com/office/drawing/2014/main" id="{BFF9496C-EA9D-4D68-9406-621FD732B21D}"/>
              </a:ext>
            </a:extLst>
          </p:cNvPr>
          <p:cNvPicPr>
            <a:picLocks noChangeAspect="1"/>
          </p:cNvPicPr>
          <p:nvPr/>
        </p:nvPicPr>
        <p:blipFill rotWithShape="1">
          <a:blip r:embed="rId2">
            <a:extLst>
              <a:ext uri="{28A0092B-C50C-407E-A947-70E740481C1C}">
                <a14:useLocalDpi xmlns:a14="http://schemas.microsoft.com/office/drawing/2010/main" val="0"/>
              </a:ext>
            </a:extLst>
          </a:blip>
          <a:srcRect l="1162"/>
          <a:stretch/>
        </p:blipFill>
        <p:spPr>
          <a:xfrm>
            <a:off x="2188710" y="131975"/>
            <a:ext cx="5315674" cy="6433794"/>
          </a:xfrm>
          <a:prstGeom prst="rect">
            <a:avLst/>
          </a:prstGeom>
        </p:spPr>
      </p:pic>
    </p:spTree>
    <p:extLst>
      <p:ext uri="{BB962C8B-B14F-4D97-AF65-F5344CB8AC3E}">
        <p14:creationId xmlns:p14="http://schemas.microsoft.com/office/powerpoint/2010/main" val="267205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3" name="Picture 2" descr="A group of people standing in front of a store&#10;&#10;Description automatically generated">
            <a:extLst>
              <a:ext uri="{FF2B5EF4-FFF2-40B4-BE49-F238E27FC236}">
                <a16:creationId xmlns:a16="http://schemas.microsoft.com/office/drawing/2014/main" id="{923AA037-82B2-4C78-85C3-89DD33C8BAA9}"/>
              </a:ext>
            </a:extLst>
          </p:cNvPr>
          <p:cNvPicPr>
            <a:picLocks noChangeAspect="1"/>
          </p:cNvPicPr>
          <p:nvPr/>
        </p:nvPicPr>
        <p:blipFill rotWithShape="1">
          <a:blip r:embed="rId2">
            <a:extLst>
              <a:ext uri="{28A0092B-C50C-407E-A947-70E740481C1C}">
                <a14:useLocalDpi xmlns:a14="http://schemas.microsoft.com/office/drawing/2010/main" val="0"/>
              </a:ext>
            </a:extLst>
          </a:blip>
          <a:srcRect r="2" b="4336"/>
          <a:stretch/>
        </p:blipFill>
        <p:spPr>
          <a:xfrm>
            <a:off x="241299" y="321733"/>
            <a:ext cx="8661401" cy="6214534"/>
          </a:xfrm>
          <a:prstGeom prst="rect">
            <a:avLst/>
          </a:prstGeom>
        </p:spPr>
      </p:pic>
    </p:spTree>
    <p:extLst>
      <p:ext uri="{BB962C8B-B14F-4D97-AF65-F5344CB8AC3E}">
        <p14:creationId xmlns:p14="http://schemas.microsoft.com/office/powerpoint/2010/main" val="380195564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4B2829-0B33-4B86-A84B-5FDE3B1EEE33}"/>
              </a:ext>
            </a:extLst>
          </p:cNvPr>
          <p:cNvPicPr>
            <a:picLocks noChangeAspect="1"/>
          </p:cNvPicPr>
          <p:nvPr/>
        </p:nvPicPr>
        <p:blipFill rotWithShape="1">
          <a:blip r:embed="rId2"/>
          <a:srcRect t="4334" r="2" b="2"/>
          <a:stretch/>
        </p:blipFill>
        <p:spPr>
          <a:xfrm>
            <a:off x="241299" y="321733"/>
            <a:ext cx="8661401" cy="6214534"/>
          </a:xfrm>
          <a:prstGeom prst="rect">
            <a:avLst/>
          </a:prstGeom>
        </p:spPr>
      </p:pic>
    </p:spTree>
    <p:extLst>
      <p:ext uri="{BB962C8B-B14F-4D97-AF65-F5344CB8AC3E}">
        <p14:creationId xmlns:p14="http://schemas.microsoft.com/office/powerpoint/2010/main" val="130409580"/>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group of people sitting at a table using a computer&#10;&#10;Description automatically generated">
            <a:extLst>
              <a:ext uri="{FF2B5EF4-FFF2-40B4-BE49-F238E27FC236}">
                <a16:creationId xmlns:a16="http://schemas.microsoft.com/office/drawing/2014/main" id="{17A6A01E-5E59-4E74-9948-CCD4235B832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54" y="383485"/>
            <a:ext cx="9136546" cy="6091030"/>
          </a:xfrm>
          <a:prstGeom prst="rect">
            <a:avLst/>
          </a:prstGeom>
        </p:spPr>
      </p:pic>
    </p:spTree>
    <p:extLst>
      <p:ext uri="{BB962C8B-B14F-4D97-AF65-F5344CB8AC3E}">
        <p14:creationId xmlns:p14="http://schemas.microsoft.com/office/powerpoint/2010/main" val="3523484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indoor, building, transport, truck&#10;&#10;Description automatically generated">
            <a:extLst>
              <a:ext uri="{FF2B5EF4-FFF2-40B4-BE49-F238E27FC236}">
                <a16:creationId xmlns:a16="http://schemas.microsoft.com/office/drawing/2014/main" id="{B129E281-B9F5-473B-A1BD-508D0B19DF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428"/>
            <a:ext cx="9144000" cy="6095143"/>
          </a:xfrm>
          <a:prstGeom prst="rect">
            <a:avLst/>
          </a:prstGeom>
        </p:spPr>
      </p:pic>
    </p:spTree>
    <p:extLst>
      <p:ext uri="{BB962C8B-B14F-4D97-AF65-F5344CB8AC3E}">
        <p14:creationId xmlns:p14="http://schemas.microsoft.com/office/powerpoint/2010/main" val="915396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indoor, table, room, sitting&#10;&#10;Description automatically generated">
            <a:extLst>
              <a:ext uri="{FF2B5EF4-FFF2-40B4-BE49-F238E27FC236}">
                <a16:creationId xmlns:a16="http://schemas.microsoft.com/office/drawing/2014/main" id="{0DF6E3DF-21DA-4AF4-B550-3C43E45075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076"/>
            <a:ext cx="9144000" cy="6097848"/>
          </a:xfrm>
          <a:prstGeom prst="rect">
            <a:avLst/>
          </a:prstGeom>
        </p:spPr>
      </p:pic>
    </p:spTree>
    <p:extLst>
      <p:ext uri="{BB962C8B-B14F-4D97-AF65-F5344CB8AC3E}">
        <p14:creationId xmlns:p14="http://schemas.microsoft.com/office/powerpoint/2010/main" val="569907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erson preparing food in a kitchen&#10;&#10;Description automatically generated">
            <a:extLst>
              <a:ext uri="{FF2B5EF4-FFF2-40B4-BE49-F238E27FC236}">
                <a16:creationId xmlns:a16="http://schemas.microsoft.com/office/drawing/2014/main" id="{5D0C6417-E42F-4361-80CC-A9F1CD06E2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8739" y="150648"/>
            <a:ext cx="5776546" cy="6556704"/>
          </a:xfrm>
          <a:prstGeom prst="rect">
            <a:avLst/>
          </a:prstGeom>
        </p:spPr>
      </p:pic>
    </p:spTree>
    <p:extLst>
      <p:ext uri="{BB962C8B-B14F-4D97-AF65-F5344CB8AC3E}">
        <p14:creationId xmlns:p14="http://schemas.microsoft.com/office/powerpoint/2010/main" val="3886291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42713" y="-1142284"/>
            <a:ext cx="6858000" cy="9143425"/>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733" y="0"/>
            <a:ext cx="6803134"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125298" y="-161647"/>
            <a:ext cx="4894564" cy="9145160"/>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group of people posing for a photo&#10;&#10;Description automatically generated">
            <a:extLst>
              <a:ext uri="{FF2B5EF4-FFF2-40B4-BE49-F238E27FC236}">
                <a16:creationId xmlns:a16="http://schemas.microsoft.com/office/drawing/2014/main" id="{20B7C6F8-7301-4FD9-A401-162C397C68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278" y="89239"/>
            <a:ext cx="8348869" cy="6679094"/>
          </a:xfrm>
          <a:prstGeom prst="rect">
            <a:avLst/>
          </a:prstGeom>
        </p:spPr>
      </p:pic>
    </p:spTree>
    <p:extLst>
      <p:ext uri="{BB962C8B-B14F-4D97-AF65-F5344CB8AC3E}">
        <p14:creationId xmlns:p14="http://schemas.microsoft.com/office/powerpoint/2010/main" val="752638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296"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57199" y="766297"/>
            <a:ext cx="7199745"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ARC Internships Team - Coordinators</a:t>
            </a:r>
          </a:p>
        </p:txBody>
      </p:sp>
      <p:sp>
        <p:nvSpPr>
          <p:cNvPr id="7" name="TextBox 6"/>
          <p:cNvSpPr txBox="1"/>
          <p:nvPr/>
        </p:nvSpPr>
        <p:spPr>
          <a:xfrm>
            <a:off x="457200" y="1875417"/>
            <a:ext cx="4142096" cy="3016210"/>
          </a:xfrm>
          <a:prstGeom prst="rect">
            <a:avLst/>
          </a:prstGeom>
          <a:noFill/>
        </p:spPr>
        <p:txBody>
          <a:bodyPr wrap="square" rtlCol="0">
            <a:spAutoFit/>
          </a:bodyPr>
          <a:lstStyle/>
          <a:p>
            <a:endParaRPr lang="en-US" b="1" dirty="0">
              <a:solidFill>
                <a:schemeClr val="bg1"/>
              </a:solidFill>
              <a:latin typeface="Arial" panose="020B0604020202020204" pitchFamily="34" charset="0"/>
              <a:cs typeface="Arial" panose="020B0604020202020204" pitchFamily="34" charset="0"/>
            </a:endParaRPr>
          </a:p>
          <a:p>
            <a:r>
              <a:rPr lang="en-US" b="1" dirty="0">
                <a:solidFill>
                  <a:schemeClr val="bg1"/>
                </a:solidFill>
                <a:latin typeface="Arial" panose="020B0604020202020204" pitchFamily="34" charset="0"/>
                <a:cs typeface="Arial" panose="020B0604020202020204" pitchFamily="34" charset="0"/>
              </a:rPr>
              <a:t>Haley Feck</a:t>
            </a:r>
          </a:p>
          <a:p>
            <a:r>
              <a:rPr lang="en-US" dirty="0">
                <a:solidFill>
                  <a:schemeClr val="bg1"/>
                </a:solidFill>
                <a:latin typeface="Arial" panose="020B0604020202020204" pitchFamily="34" charset="0"/>
                <a:cs typeface="Arial" panose="020B0604020202020204" pitchFamily="34" charset="0"/>
              </a:rPr>
              <a:t>haley.feck@nasa.gov </a:t>
            </a:r>
          </a:p>
          <a:p>
            <a:endParaRPr lang="en-US" dirty="0">
              <a:solidFill>
                <a:schemeClr val="bg1"/>
              </a:solidFill>
              <a:latin typeface="Arial" panose="020B0604020202020204" pitchFamily="34" charset="0"/>
              <a:cs typeface="Arial" panose="020B0604020202020204" pitchFamily="34" charset="0"/>
            </a:endParaRPr>
          </a:p>
          <a:p>
            <a:r>
              <a:rPr lang="en-US" b="1" dirty="0">
                <a:solidFill>
                  <a:schemeClr val="bg1"/>
                </a:solidFill>
                <a:latin typeface="Arial" panose="020B0604020202020204" pitchFamily="34" charset="0"/>
                <a:cs typeface="Arial" panose="020B0604020202020204" pitchFamily="34" charset="0"/>
              </a:rPr>
              <a:t>Carlos Aguirre</a:t>
            </a:r>
          </a:p>
          <a:p>
            <a:r>
              <a:rPr lang="en-US" sz="1600" dirty="0">
                <a:solidFill>
                  <a:schemeClr val="bg1"/>
                </a:solidFill>
                <a:latin typeface="Arial" panose="020B0604020202020204" pitchFamily="34" charset="0"/>
                <a:cs typeface="Arial" panose="020B0604020202020204" pitchFamily="34" charset="0"/>
              </a:rPr>
              <a:t>carlos.a.aguirre@nasa.gov</a:t>
            </a:r>
          </a:p>
          <a:p>
            <a:endParaRPr lang="en-US" sz="1600" i="1" dirty="0">
              <a:solidFill>
                <a:schemeClr val="bg1"/>
              </a:solidFill>
              <a:latin typeface="Arial" panose="020B0604020202020204" pitchFamily="34" charset="0"/>
              <a:cs typeface="Arial" panose="020B0604020202020204" pitchFamily="34" charset="0"/>
            </a:endParaRPr>
          </a:p>
          <a:p>
            <a:endParaRPr lang="en-US" sz="1600" i="1" dirty="0">
              <a:solidFill>
                <a:schemeClr val="bg1"/>
              </a:solidFill>
              <a:latin typeface="Arial" panose="020B0604020202020204" pitchFamily="34" charset="0"/>
              <a:cs typeface="Arial" panose="020B0604020202020204" pitchFamily="34" charset="0"/>
            </a:endParaRPr>
          </a:p>
          <a:p>
            <a:endParaRPr lang="en-US" sz="1600" i="1"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5569527" y="3136612"/>
            <a:ext cx="2881746"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Questions?</a:t>
            </a:r>
            <a:endParaRPr lang="en-US" sz="2800" i="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87837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1421</Words>
  <Application>Microsoft Office PowerPoint</Application>
  <PresentationFormat>On-screen Show (4:3)</PresentationFormat>
  <Paragraphs>142</Paragraphs>
  <Slides>24</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Arial Narrow</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Aguirre, Carlos A. (ARC-D)[University Space Research Association]</dc:creator>
  <cp:lastModifiedBy>Aguirre, Carlos A. (ARC-D)[University Space Research Association]</cp:lastModifiedBy>
  <cp:revision>22</cp:revision>
  <dcterms:created xsi:type="dcterms:W3CDTF">2020-12-04T00:46:17Z</dcterms:created>
  <dcterms:modified xsi:type="dcterms:W3CDTF">2021-03-02T00:31:58Z</dcterms:modified>
</cp:coreProperties>
</file>