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264" r:id="rId2"/>
    <p:sldId id="911" r:id="rId3"/>
    <p:sldId id="310" r:id="rId4"/>
    <p:sldId id="257" r:id="rId5"/>
    <p:sldId id="311" r:id="rId6"/>
    <p:sldId id="910" r:id="rId7"/>
    <p:sldId id="303" r:id="rId8"/>
    <p:sldId id="304" r:id="rId9"/>
    <p:sldId id="305" r:id="rId10"/>
    <p:sldId id="306" r:id="rId11"/>
    <p:sldId id="307" r:id="rId12"/>
    <p:sldId id="309" r:id="rId13"/>
    <p:sldId id="909" r:id="rId14"/>
    <p:sldId id="904" r:id="rId15"/>
    <p:sldId id="905" r:id="rId16"/>
    <p:sldId id="908" r:id="rId17"/>
    <p:sldId id="907" r:id="rId18"/>
    <p:sldId id="300" r:id="rId19"/>
    <p:sldId id="29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84DB6CA4-AA40-2741-A9A2-37B618DBAA15}">
          <p14:sldIdLst>
            <p14:sldId id="264"/>
          </p14:sldIdLst>
        </p14:section>
        <p14:section name="Welcome" id="{EF2083E4-89AB-2149-8EB7-1FCB8F7EA0A9}">
          <p14:sldIdLst>
            <p14:sldId id="911"/>
            <p14:sldId id="310"/>
            <p14:sldId id="257"/>
            <p14:sldId id="311"/>
          </p14:sldIdLst>
        </p14:section>
        <p14:section name="Vir" id="{7C8D36CA-B5E2-D54A-A002-8B7D436C1FCE}">
          <p14:sldIdLst>
            <p14:sldId id="910"/>
            <p14:sldId id="303"/>
            <p14:sldId id="304"/>
            <p14:sldId id="305"/>
            <p14:sldId id="306"/>
            <p14:sldId id="307"/>
            <p14:sldId id="309"/>
          </p14:sldIdLst>
        </p14:section>
        <p14:section name="Dave" id="{6A885B3A-9C9F-2348-948B-35E9E5A3545B}">
          <p14:sldIdLst>
            <p14:sldId id="909"/>
            <p14:sldId id="904"/>
            <p14:sldId id="905"/>
            <p14:sldId id="908"/>
            <p14:sldId id="907"/>
          </p14:sldIdLst>
        </p14:section>
        <p14:section name="Upcoming Events" id="{34C7AFE5-9D0A-9049-92AC-9FFBEC5310EA}">
          <p14:sldIdLst>
            <p14:sldId id="300"/>
          </p14:sldIdLst>
        </p14:section>
        <p14:section name="Q &amp; A" id="{DAAEC515-96F7-F245-A7BE-22A41CFF5FAC}">
          <p14:sldIdLst>
            <p14:sldId id="2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84DC"/>
    <a:srgbClr val="056137"/>
    <a:srgbClr val="008E40"/>
    <a:srgbClr val="A9D18E"/>
    <a:srgbClr val="0F9854"/>
    <a:srgbClr val="FFFFFF"/>
    <a:srgbClr val="C8C8C8"/>
    <a:srgbClr val="AAC8BA"/>
    <a:srgbClr val="95C8B1"/>
    <a:srgbClr val="6292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53"/>
    <p:restoredTop sz="94652"/>
  </p:normalViewPr>
  <p:slideViewPr>
    <p:cSldViewPr snapToGrid="0" snapToObjects="1">
      <p:cViewPr varScale="1">
        <p:scale>
          <a:sx n="117" d="100"/>
          <a:sy n="117" d="100"/>
        </p:scale>
        <p:origin x="192" y="52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190" d="100"/>
          <a:sy n="190" d="100"/>
        </p:scale>
        <p:origin x="4528"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B9DEB-49C3-C340-8A75-C2D69053F682}" type="doc">
      <dgm:prSet loTypeId="urn:microsoft.com/office/officeart/2005/8/layout/venn3" loCatId="cycle" qsTypeId="urn:microsoft.com/office/officeart/2005/8/quickstyle/simple1" qsCatId="simple" csTypeId="urn:microsoft.com/office/officeart/2005/8/colors/colorful5" csCatId="colorful" phldr="1"/>
      <dgm:spPr/>
      <dgm:t>
        <a:bodyPr/>
        <a:lstStyle/>
        <a:p>
          <a:endParaRPr lang="en-US"/>
        </a:p>
      </dgm:t>
    </dgm:pt>
    <dgm:pt modelId="{8297F208-A996-4E45-9EF0-762556517604}">
      <dgm:prSet custT="1"/>
      <dgm:spPr>
        <a:ln>
          <a:noFill/>
        </a:ln>
      </dgm:spPr>
      <dgm:t>
        <a:bodyPr/>
        <a:lstStyle/>
        <a:p>
          <a:r>
            <a:rPr lang="en-US" sz="1000" b="1" dirty="0">
              <a:solidFill>
                <a:schemeClr val="bg1"/>
              </a:solidFill>
            </a:rPr>
            <a:t>Communications Analysis</a:t>
          </a:r>
        </a:p>
      </dgm:t>
    </dgm:pt>
    <dgm:pt modelId="{97B1F881-F6DC-C443-B67E-FC6C7AE9E945}" type="parTrans" cxnId="{E74B38A9-D273-D74B-8B60-12B24B40BD7C}">
      <dgm:prSet/>
      <dgm:spPr/>
      <dgm:t>
        <a:bodyPr/>
        <a:lstStyle/>
        <a:p>
          <a:endParaRPr lang="en-US" sz="1200" b="1">
            <a:solidFill>
              <a:schemeClr val="bg1"/>
            </a:solidFill>
          </a:endParaRPr>
        </a:p>
      </dgm:t>
    </dgm:pt>
    <dgm:pt modelId="{BEB886FA-13F5-7040-B24C-9671D1DBC5C5}" type="sibTrans" cxnId="{E74B38A9-D273-D74B-8B60-12B24B40BD7C}">
      <dgm:prSet/>
      <dgm:spPr/>
      <dgm:t>
        <a:bodyPr/>
        <a:lstStyle/>
        <a:p>
          <a:endParaRPr lang="en-US" sz="1200" b="1">
            <a:solidFill>
              <a:schemeClr val="bg1"/>
            </a:solidFill>
          </a:endParaRPr>
        </a:p>
      </dgm:t>
    </dgm:pt>
    <dgm:pt modelId="{ABA89D2D-3C7F-7549-A6AB-AAE106372E59}">
      <dgm:prSet custT="1"/>
      <dgm:spPr>
        <a:ln>
          <a:noFill/>
        </a:ln>
      </dgm:spPr>
      <dgm:t>
        <a:bodyPr/>
        <a:lstStyle/>
        <a:p>
          <a:r>
            <a:rPr lang="en-US" sz="1000" b="1" dirty="0">
              <a:solidFill>
                <a:schemeClr val="bg1"/>
              </a:solidFill>
            </a:rPr>
            <a:t>Spectrum Management</a:t>
          </a:r>
        </a:p>
      </dgm:t>
    </dgm:pt>
    <dgm:pt modelId="{8A0DE581-804E-6147-8F98-397A64F4520A}" type="parTrans" cxnId="{388F39C1-53F9-5C40-9A92-E904EB294FB4}">
      <dgm:prSet/>
      <dgm:spPr/>
      <dgm:t>
        <a:bodyPr/>
        <a:lstStyle/>
        <a:p>
          <a:endParaRPr lang="en-US" sz="1200" b="1">
            <a:solidFill>
              <a:schemeClr val="bg1"/>
            </a:solidFill>
          </a:endParaRPr>
        </a:p>
      </dgm:t>
    </dgm:pt>
    <dgm:pt modelId="{A1593F7A-B5E4-754E-8400-F9A48B09F0D8}" type="sibTrans" cxnId="{388F39C1-53F9-5C40-9A92-E904EB294FB4}">
      <dgm:prSet/>
      <dgm:spPr/>
      <dgm:t>
        <a:bodyPr/>
        <a:lstStyle/>
        <a:p>
          <a:endParaRPr lang="en-US" sz="1200" b="1">
            <a:solidFill>
              <a:schemeClr val="bg1"/>
            </a:solidFill>
          </a:endParaRPr>
        </a:p>
      </dgm:t>
    </dgm:pt>
    <dgm:pt modelId="{BEC0DC26-CCFA-A545-8CBA-60544C55FD01}">
      <dgm:prSet custT="1"/>
      <dgm:spPr>
        <a:ln>
          <a:noFill/>
        </a:ln>
      </dgm:spPr>
      <dgm:t>
        <a:bodyPr/>
        <a:lstStyle/>
        <a:p>
          <a:r>
            <a:rPr lang="en-US" sz="1000" b="1" dirty="0">
              <a:solidFill>
                <a:schemeClr val="bg1"/>
              </a:solidFill>
            </a:rPr>
            <a:t>Mission Design and Planning</a:t>
          </a:r>
        </a:p>
      </dgm:t>
    </dgm:pt>
    <dgm:pt modelId="{D8C06C6E-7783-EC40-9C62-5A7FC1BDEB64}" type="parTrans" cxnId="{C8EDF1DA-B500-B140-A0C3-3B9BD6948093}">
      <dgm:prSet/>
      <dgm:spPr/>
      <dgm:t>
        <a:bodyPr/>
        <a:lstStyle/>
        <a:p>
          <a:endParaRPr lang="en-US" sz="1200" b="1">
            <a:solidFill>
              <a:schemeClr val="bg1"/>
            </a:solidFill>
          </a:endParaRPr>
        </a:p>
      </dgm:t>
    </dgm:pt>
    <dgm:pt modelId="{D5CEAFF1-1FAF-7E4F-B5AE-408F0A2CC645}" type="sibTrans" cxnId="{C8EDF1DA-B500-B140-A0C3-3B9BD6948093}">
      <dgm:prSet/>
      <dgm:spPr/>
      <dgm:t>
        <a:bodyPr/>
        <a:lstStyle/>
        <a:p>
          <a:endParaRPr lang="en-US" sz="1200" b="1">
            <a:solidFill>
              <a:schemeClr val="bg1"/>
            </a:solidFill>
          </a:endParaRPr>
        </a:p>
      </dgm:t>
    </dgm:pt>
    <dgm:pt modelId="{90F2F882-01C9-FE44-8FFA-DADD2949BA98}">
      <dgm:prSet custT="1"/>
      <dgm:spPr>
        <a:ln>
          <a:noFill/>
        </a:ln>
      </dgm:spPr>
      <dgm:t>
        <a:bodyPr/>
        <a:lstStyle/>
        <a:p>
          <a:r>
            <a:rPr lang="en-US" sz="1000" b="1" dirty="0">
              <a:solidFill>
                <a:schemeClr val="bg1"/>
              </a:solidFill>
            </a:rPr>
            <a:t>Service Agreements</a:t>
          </a:r>
        </a:p>
      </dgm:t>
    </dgm:pt>
    <dgm:pt modelId="{07F703FB-C686-3746-995D-BDF201612DF4}" type="parTrans" cxnId="{13DCDED0-3118-2A4C-AE95-5AEF9E6E282E}">
      <dgm:prSet/>
      <dgm:spPr/>
      <dgm:t>
        <a:bodyPr/>
        <a:lstStyle/>
        <a:p>
          <a:endParaRPr lang="en-US" sz="1200" b="1">
            <a:solidFill>
              <a:schemeClr val="bg1"/>
            </a:solidFill>
          </a:endParaRPr>
        </a:p>
      </dgm:t>
    </dgm:pt>
    <dgm:pt modelId="{6559E14F-2C26-624C-A3AC-3AD207628F7D}" type="sibTrans" cxnId="{13DCDED0-3118-2A4C-AE95-5AEF9E6E282E}">
      <dgm:prSet/>
      <dgm:spPr/>
      <dgm:t>
        <a:bodyPr/>
        <a:lstStyle/>
        <a:p>
          <a:endParaRPr lang="en-US" sz="1200" b="1">
            <a:solidFill>
              <a:schemeClr val="bg1"/>
            </a:solidFill>
          </a:endParaRPr>
        </a:p>
      </dgm:t>
    </dgm:pt>
    <dgm:pt modelId="{E8E11BA7-B76B-4944-B494-7FC6F65E62EE}">
      <dgm:prSet custT="1"/>
      <dgm:spPr>
        <a:ln>
          <a:noFill/>
        </a:ln>
      </dgm:spPr>
      <dgm:t>
        <a:bodyPr/>
        <a:lstStyle/>
        <a:p>
          <a:r>
            <a:rPr lang="en-US" sz="1000" b="1" dirty="0">
              <a:solidFill>
                <a:schemeClr val="bg1"/>
              </a:solidFill>
            </a:rPr>
            <a:t>Launch</a:t>
          </a:r>
        </a:p>
      </dgm:t>
    </dgm:pt>
    <dgm:pt modelId="{5B79493A-0B0D-444A-A253-B72EC37B9D71}" type="parTrans" cxnId="{4846C6D3-08D0-C14D-9B60-6AFEB8260B4C}">
      <dgm:prSet/>
      <dgm:spPr/>
      <dgm:t>
        <a:bodyPr/>
        <a:lstStyle/>
        <a:p>
          <a:endParaRPr lang="en-US" sz="1200" b="1">
            <a:solidFill>
              <a:schemeClr val="bg1"/>
            </a:solidFill>
          </a:endParaRPr>
        </a:p>
      </dgm:t>
    </dgm:pt>
    <dgm:pt modelId="{7E72C3D5-46AE-7744-9525-CA57613B9CDF}" type="sibTrans" cxnId="{4846C6D3-08D0-C14D-9B60-6AFEB8260B4C}">
      <dgm:prSet/>
      <dgm:spPr/>
      <dgm:t>
        <a:bodyPr/>
        <a:lstStyle/>
        <a:p>
          <a:endParaRPr lang="en-US" sz="1200" b="1">
            <a:solidFill>
              <a:schemeClr val="bg1"/>
            </a:solidFill>
          </a:endParaRPr>
        </a:p>
      </dgm:t>
    </dgm:pt>
    <dgm:pt modelId="{7FE3A043-3077-F347-956F-642A1737A0AB}">
      <dgm:prSet custT="1"/>
      <dgm:spPr>
        <a:ln>
          <a:noFill/>
        </a:ln>
      </dgm:spPr>
      <dgm:t>
        <a:bodyPr/>
        <a:lstStyle/>
        <a:p>
          <a:r>
            <a:rPr lang="en-US" sz="1000" b="1" dirty="0">
              <a:solidFill>
                <a:schemeClr val="bg1"/>
              </a:solidFill>
            </a:rPr>
            <a:t>Operations</a:t>
          </a:r>
        </a:p>
      </dgm:t>
    </dgm:pt>
    <dgm:pt modelId="{C769A821-3A1E-D544-8A59-E50A3EBDCFB4}" type="parTrans" cxnId="{50E9DFC9-6A58-FE46-9F83-80096701DE12}">
      <dgm:prSet/>
      <dgm:spPr/>
      <dgm:t>
        <a:bodyPr/>
        <a:lstStyle/>
        <a:p>
          <a:endParaRPr lang="en-US" sz="1200" b="1">
            <a:solidFill>
              <a:schemeClr val="bg1"/>
            </a:solidFill>
          </a:endParaRPr>
        </a:p>
      </dgm:t>
    </dgm:pt>
    <dgm:pt modelId="{F7B94339-F19C-E448-A06B-3EFDF4F57FC0}" type="sibTrans" cxnId="{50E9DFC9-6A58-FE46-9F83-80096701DE12}">
      <dgm:prSet/>
      <dgm:spPr/>
      <dgm:t>
        <a:bodyPr/>
        <a:lstStyle/>
        <a:p>
          <a:endParaRPr lang="en-US" sz="1200" b="1">
            <a:solidFill>
              <a:schemeClr val="bg1"/>
            </a:solidFill>
          </a:endParaRPr>
        </a:p>
      </dgm:t>
    </dgm:pt>
    <dgm:pt modelId="{124922AE-5AE9-A945-A5BB-283225614851}">
      <dgm:prSet custT="1"/>
      <dgm:spPr>
        <a:ln>
          <a:noFill/>
        </a:ln>
      </dgm:spPr>
      <dgm:t>
        <a:bodyPr/>
        <a:lstStyle/>
        <a:p>
          <a:r>
            <a:rPr lang="en-US" sz="1000" b="1" dirty="0">
              <a:solidFill>
                <a:schemeClr val="bg1"/>
              </a:solidFill>
            </a:rPr>
            <a:t>Post-Mission Support Activities</a:t>
          </a:r>
        </a:p>
      </dgm:t>
    </dgm:pt>
    <dgm:pt modelId="{64321A21-17DF-9943-AEAC-B3E1295EE438}" type="parTrans" cxnId="{949EAC73-C5CC-404D-8BAC-E3B7A944D2DE}">
      <dgm:prSet/>
      <dgm:spPr/>
      <dgm:t>
        <a:bodyPr/>
        <a:lstStyle/>
        <a:p>
          <a:endParaRPr lang="en-US" sz="1200" b="1">
            <a:solidFill>
              <a:schemeClr val="bg1"/>
            </a:solidFill>
          </a:endParaRPr>
        </a:p>
      </dgm:t>
    </dgm:pt>
    <dgm:pt modelId="{75321476-146B-1C49-8B8F-4679EB20B1B1}" type="sibTrans" cxnId="{949EAC73-C5CC-404D-8BAC-E3B7A944D2DE}">
      <dgm:prSet/>
      <dgm:spPr/>
      <dgm:t>
        <a:bodyPr/>
        <a:lstStyle/>
        <a:p>
          <a:endParaRPr lang="en-US" sz="1200" b="1">
            <a:solidFill>
              <a:schemeClr val="bg1"/>
            </a:solidFill>
          </a:endParaRPr>
        </a:p>
      </dgm:t>
    </dgm:pt>
    <dgm:pt modelId="{7C53F0F6-F41D-3641-9486-7A29C6FBD69E}">
      <dgm:prSet custT="1"/>
      <dgm:spPr>
        <a:ln>
          <a:noFill/>
        </a:ln>
      </dgm:spPr>
      <dgm:t>
        <a:bodyPr/>
        <a:lstStyle/>
        <a:p>
          <a:r>
            <a:rPr lang="en-US" sz="1000" b="1" dirty="0">
              <a:solidFill>
                <a:schemeClr val="bg1"/>
              </a:solidFill>
            </a:rPr>
            <a:t>Requirements Analysis</a:t>
          </a:r>
        </a:p>
      </dgm:t>
    </dgm:pt>
    <dgm:pt modelId="{2C48E357-891B-DD4A-A5C8-8D9EE8F252A2}" type="sibTrans" cxnId="{29C07E3E-93D5-0A43-8728-AA099EAEBC33}">
      <dgm:prSet/>
      <dgm:spPr/>
      <dgm:t>
        <a:bodyPr/>
        <a:lstStyle/>
        <a:p>
          <a:endParaRPr lang="en-US" sz="1200" b="1">
            <a:solidFill>
              <a:schemeClr val="bg1"/>
            </a:solidFill>
          </a:endParaRPr>
        </a:p>
      </dgm:t>
    </dgm:pt>
    <dgm:pt modelId="{0AEA4627-88C3-6146-BECC-A5A317AA599F}" type="parTrans" cxnId="{29C07E3E-93D5-0A43-8728-AA099EAEBC33}">
      <dgm:prSet/>
      <dgm:spPr/>
      <dgm:t>
        <a:bodyPr/>
        <a:lstStyle/>
        <a:p>
          <a:endParaRPr lang="en-US" sz="1200" b="1">
            <a:solidFill>
              <a:schemeClr val="bg1"/>
            </a:solidFill>
          </a:endParaRPr>
        </a:p>
      </dgm:t>
    </dgm:pt>
    <dgm:pt modelId="{E72DB731-143D-9D45-9E84-06299303F1D9}">
      <dgm:prSet custT="1"/>
      <dgm:spPr>
        <a:ln>
          <a:noFill/>
        </a:ln>
      </dgm:spPr>
      <dgm:t>
        <a:bodyPr/>
        <a:lstStyle/>
        <a:p>
          <a:r>
            <a:rPr lang="en-US" sz="1000" b="1" dirty="0">
              <a:solidFill>
                <a:schemeClr val="bg1"/>
              </a:solidFill>
            </a:rPr>
            <a:t>Mission/</a:t>
          </a:r>
        </a:p>
        <a:p>
          <a:r>
            <a:rPr lang="en-US" sz="1000" b="1" dirty="0">
              <a:solidFill>
                <a:schemeClr val="bg1"/>
              </a:solidFill>
            </a:rPr>
            <a:t>Provider</a:t>
          </a:r>
        </a:p>
        <a:p>
          <a:r>
            <a:rPr lang="en-US" sz="1000" b="1" dirty="0">
              <a:solidFill>
                <a:schemeClr val="bg1"/>
              </a:solidFill>
            </a:rPr>
            <a:t>Engagement</a:t>
          </a:r>
        </a:p>
      </dgm:t>
    </dgm:pt>
    <dgm:pt modelId="{EE894234-F05F-5A41-9CEE-6014758F0A04}" type="parTrans" cxnId="{45947C31-F343-004B-ABA9-952AD7679396}">
      <dgm:prSet/>
      <dgm:spPr/>
      <dgm:t>
        <a:bodyPr/>
        <a:lstStyle/>
        <a:p>
          <a:endParaRPr lang="en-US"/>
        </a:p>
      </dgm:t>
    </dgm:pt>
    <dgm:pt modelId="{55DA3669-A920-5A4A-B260-441CA8553D8C}" type="sibTrans" cxnId="{45947C31-F343-004B-ABA9-952AD7679396}">
      <dgm:prSet/>
      <dgm:spPr/>
      <dgm:t>
        <a:bodyPr/>
        <a:lstStyle/>
        <a:p>
          <a:endParaRPr lang="en-US"/>
        </a:p>
      </dgm:t>
    </dgm:pt>
    <dgm:pt modelId="{90FDC544-F38F-844F-9C5A-E4855EEC02CF}">
      <dgm:prSet custT="1"/>
      <dgm:spPr>
        <a:ln>
          <a:noFill/>
        </a:ln>
      </dgm:spPr>
      <dgm:t>
        <a:bodyPr/>
        <a:lstStyle/>
        <a:p>
          <a:r>
            <a:rPr lang="en-US" sz="1000" b="1" dirty="0">
              <a:solidFill>
                <a:schemeClr val="bg1"/>
              </a:solidFill>
            </a:rPr>
            <a:t>Viability Assessment</a:t>
          </a:r>
        </a:p>
      </dgm:t>
    </dgm:pt>
    <dgm:pt modelId="{94B6EB9E-FEF8-4045-831D-44590795F754}" type="parTrans" cxnId="{5321261A-A1A1-1647-8E10-37B45BFE71DD}">
      <dgm:prSet/>
      <dgm:spPr/>
      <dgm:t>
        <a:bodyPr/>
        <a:lstStyle/>
        <a:p>
          <a:endParaRPr lang="en-US"/>
        </a:p>
      </dgm:t>
    </dgm:pt>
    <dgm:pt modelId="{FB7ECE48-96AA-7942-A7CD-E7B9B78CD488}" type="sibTrans" cxnId="{5321261A-A1A1-1647-8E10-37B45BFE71DD}">
      <dgm:prSet/>
      <dgm:spPr/>
      <dgm:t>
        <a:bodyPr/>
        <a:lstStyle/>
        <a:p>
          <a:endParaRPr lang="en-US"/>
        </a:p>
      </dgm:t>
    </dgm:pt>
    <dgm:pt modelId="{85707AD4-98E0-3247-8C2E-DF1D07D10DC3}" type="pres">
      <dgm:prSet presAssocID="{E33B9DEB-49C3-C340-8A75-C2D69053F682}" presName="Name0" presStyleCnt="0">
        <dgm:presLayoutVars>
          <dgm:dir/>
          <dgm:resizeHandles val="exact"/>
        </dgm:presLayoutVars>
      </dgm:prSet>
      <dgm:spPr/>
    </dgm:pt>
    <dgm:pt modelId="{58323EFA-CC1F-E445-8A1F-C763F0FA6185}" type="pres">
      <dgm:prSet presAssocID="{E72DB731-143D-9D45-9E84-06299303F1D9}" presName="Name5" presStyleLbl="vennNode1" presStyleIdx="0" presStyleCnt="10">
        <dgm:presLayoutVars>
          <dgm:bulletEnabled val="1"/>
        </dgm:presLayoutVars>
      </dgm:prSet>
      <dgm:spPr/>
    </dgm:pt>
    <dgm:pt modelId="{A9086443-0DAE-1148-97DB-016B42564F30}" type="pres">
      <dgm:prSet presAssocID="{55DA3669-A920-5A4A-B260-441CA8553D8C}" presName="space" presStyleCnt="0"/>
      <dgm:spPr/>
    </dgm:pt>
    <dgm:pt modelId="{554C7C7B-3294-4F4B-B2CD-21FC65D1B56A}" type="pres">
      <dgm:prSet presAssocID="{ABA89D2D-3C7F-7549-A6AB-AAE106372E59}" presName="Name5" presStyleLbl="vennNode1" presStyleIdx="1" presStyleCnt="10">
        <dgm:presLayoutVars>
          <dgm:bulletEnabled val="1"/>
        </dgm:presLayoutVars>
      </dgm:prSet>
      <dgm:spPr/>
    </dgm:pt>
    <dgm:pt modelId="{ED3DCA91-CA85-E349-81D7-A55225E7DC8A}" type="pres">
      <dgm:prSet presAssocID="{A1593F7A-B5E4-754E-8400-F9A48B09F0D8}" presName="space" presStyleCnt="0"/>
      <dgm:spPr/>
    </dgm:pt>
    <dgm:pt modelId="{937C9C79-CEC1-0F4A-96AE-F010B04B9FD8}" type="pres">
      <dgm:prSet presAssocID="{7C53F0F6-F41D-3641-9486-7A29C6FBD69E}" presName="Name5" presStyleLbl="vennNode1" presStyleIdx="2" presStyleCnt="10">
        <dgm:presLayoutVars>
          <dgm:bulletEnabled val="1"/>
        </dgm:presLayoutVars>
      </dgm:prSet>
      <dgm:spPr/>
    </dgm:pt>
    <dgm:pt modelId="{664AD528-3863-FD4D-BDAB-A6F4010BDC5D}" type="pres">
      <dgm:prSet presAssocID="{2C48E357-891B-DD4A-A5C8-8D9EE8F252A2}" presName="space" presStyleCnt="0"/>
      <dgm:spPr/>
    </dgm:pt>
    <dgm:pt modelId="{D2178582-DBE8-E840-BFB3-AC5E99CF484A}" type="pres">
      <dgm:prSet presAssocID="{BEC0DC26-CCFA-A545-8CBA-60544C55FD01}" presName="Name5" presStyleLbl="vennNode1" presStyleIdx="3" presStyleCnt="10">
        <dgm:presLayoutVars>
          <dgm:bulletEnabled val="1"/>
        </dgm:presLayoutVars>
      </dgm:prSet>
      <dgm:spPr/>
    </dgm:pt>
    <dgm:pt modelId="{1677B367-243E-784B-93C9-ABE1ECCDC3F5}" type="pres">
      <dgm:prSet presAssocID="{D5CEAFF1-1FAF-7E4F-B5AE-408F0A2CC645}" presName="space" presStyleCnt="0"/>
      <dgm:spPr/>
    </dgm:pt>
    <dgm:pt modelId="{573B7763-F542-9340-A965-56746EACB5D6}" type="pres">
      <dgm:prSet presAssocID="{8297F208-A996-4E45-9EF0-762556517604}" presName="Name5" presStyleLbl="vennNode1" presStyleIdx="4" presStyleCnt="10">
        <dgm:presLayoutVars>
          <dgm:bulletEnabled val="1"/>
        </dgm:presLayoutVars>
      </dgm:prSet>
      <dgm:spPr/>
    </dgm:pt>
    <dgm:pt modelId="{B3A762C7-6C5E-BC43-A0E3-AE6A3C2BDF45}" type="pres">
      <dgm:prSet presAssocID="{BEB886FA-13F5-7040-B24C-9671D1DBC5C5}" presName="space" presStyleCnt="0"/>
      <dgm:spPr/>
    </dgm:pt>
    <dgm:pt modelId="{31E186F5-E031-7F43-B998-09527566BAA2}" type="pres">
      <dgm:prSet presAssocID="{90F2F882-01C9-FE44-8FFA-DADD2949BA98}" presName="Name5" presStyleLbl="vennNode1" presStyleIdx="5" presStyleCnt="10">
        <dgm:presLayoutVars>
          <dgm:bulletEnabled val="1"/>
        </dgm:presLayoutVars>
      </dgm:prSet>
      <dgm:spPr/>
    </dgm:pt>
    <dgm:pt modelId="{1BED587C-B8E8-2643-8A18-AC9A65CDDFFF}" type="pres">
      <dgm:prSet presAssocID="{6559E14F-2C26-624C-A3AC-3AD207628F7D}" presName="space" presStyleCnt="0"/>
      <dgm:spPr/>
    </dgm:pt>
    <dgm:pt modelId="{08536885-AF1A-2644-8338-64EB349212F3}" type="pres">
      <dgm:prSet presAssocID="{E8E11BA7-B76B-4944-B494-7FC6F65E62EE}" presName="Name5" presStyleLbl="vennNode1" presStyleIdx="6" presStyleCnt="10">
        <dgm:presLayoutVars>
          <dgm:bulletEnabled val="1"/>
        </dgm:presLayoutVars>
      </dgm:prSet>
      <dgm:spPr/>
    </dgm:pt>
    <dgm:pt modelId="{16A18CED-1EBB-2B4E-BF16-70FBF1808E92}" type="pres">
      <dgm:prSet presAssocID="{7E72C3D5-46AE-7744-9525-CA57613B9CDF}" presName="space" presStyleCnt="0"/>
      <dgm:spPr/>
    </dgm:pt>
    <dgm:pt modelId="{0833B4E5-A8DA-AD45-B195-81CCB841D6A1}" type="pres">
      <dgm:prSet presAssocID="{7FE3A043-3077-F347-956F-642A1737A0AB}" presName="Name5" presStyleLbl="vennNode1" presStyleIdx="7" presStyleCnt="10">
        <dgm:presLayoutVars>
          <dgm:bulletEnabled val="1"/>
        </dgm:presLayoutVars>
      </dgm:prSet>
      <dgm:spPr/>
    </dgm:pt>
    <dgm:pt modelId="{F346B041-3A41-194E-88F2-1795A6352CE3}" type="pres">
      <dgm:prSet presAssocID="{F7B94339-F19C-E448-A06B-3EFDF4F57FC0}" presName="space" presStyleCnt="0"/>
      <dgm:spPr/>
    </dgm:pt>
    <dgm:pt modelId="{4F4543FB-365A-EF49-8B10-3F5A0C94AE8C}" type="pres">
      <dgm:prSet presAssocID="{124922AE-5AE9-A945-A5BB-283225614851}" presName="Name5" presStyleLbl="vennNode1" presStyleIdx="8" presStyleCnt="10">
        <dgm:presLayoutVars>
          <dgm:bulletEnabled val="1"/>
        </dgm:presLayoutVars>
      </dgm:prSet>
      <dgm:spPr/>
    </dgm:pt>
    <dgm:pt modelId="{614FE521-CF57-4F48-95C8-ABD15FE1EFF0}" type="pres">
      <dgm:prSet presAssocID="{75321476-146B-1C49-8B8F-4679EB20B1B1}" presName="space" presStyleCnt="0"/>
      <dgm:spPr/>
    </dgm:pt>
    <dgm:pt modelId="{D699D6E2-DA51-3E46-A7E9-A1624BFD194A}" type="pres">
      <dgm:prSet presAssocID="{90FDC544-F38F-844F-9C5A-E4855EEC02CF}" presName="Name5" presStyleLbl="vennNode1" presStyleIdx="9" presStyleCnt="10">
        <dgm:presLayoutVars>
          <dgm:bulletEnabled val="1"/>
        </dgm:presLayoutVars>
      </dgm:prSet>
      <dgm:spPr/>
    </dgm:pt>
  </dgm:ptLst>
  <dgm:cxnLst>
    <dgm:cxn modelId="{5321261A-A1A1-1647-8E10-37B45BFE71DD}" srcId="{E33B9DEB-49C3-C340-8A75-C2D69053F682}" destId="{90FDC544-F38F-844F-9C5A-E4855EEC02CF}" srcOrd="9" destOrd="0" parTransId="{94B6EB9E-FEF8-4045-831D-44590795F754}" sibTransId="{FB7ECE48-96AA-7942-A7CD-E7B9B78CD488}"/>
    <dgm:cxn modelId="{FF830C26-4EFC-6E41-9D04-E0F1E9D1D881}" type="presOf" srcId="{8297F208-A996-4E45-9EF0-762556517604}" destId="{573B7763-F542-9340-A965-56746EACB5D6}" srcOrd="0" destOrd="0" presId="urn:microsoft.com/office/officeart/2005/8/layout/venn3"/>
    <dgm:cxn modelId="{45947C31-F343-004B-ABA9-952AD7679396}" srcId="{E33B9DEB-49C3-C340-8A75-C2D69053F682}" destId="{E72DB731-143D-9D45-9E84-06299303F1D9}" srcOrd="0" destOrd="0" parTransId="{EE894234-F05F-5A41-9CEE-6014758F0A04}" sibTransId="{55DA3669-A920-5A4A-B260-441CA8553D8C}"/>
    <dgm:cxn modelId="{29C07E3E-93D5-0A43-8728-AA099EAEBC33}" srcId="{E33B9DEB-49C3-C340-8A75-C2D69053F682}" destId="{7C53F0F6-F41D-3641-9486-7A29C6FBD69E}" srcOrd="2" destOrd="0" parTransId="{0AEA4627-88C3-6146-BECC-A5A317AA599F}" sibTransId="{2C48E357-891B-DD4A-A5C8-8D9EE8F252A2}"/>
    <dgm:cxn modelId="{80BDC85A-2839-0E44-B1B3-5F02EFA085CC}" type="presOf" srcId="{7C53F0F6-F41D-3641-9486-7A29C6FBD69E}" destId="{937C9C79-CEC1-0F4A-96AE-F010B04B9FD8}" srcOrd="0" destOrd="0" presId="urn:microsoft.com/office/officeart/2005/8/layout/venn3"/>
    <dgm:cxn modelId="{949EAC73-C5CC-404D-8BAC-E3B7A944D2DE}" srcId="{E33B9DEB-49C3-C340-8A75-C2D69053F682}" destId="{124922AE-5AE9-A945-A5BB-283225614851}" srcOrd="8" destOrd="0" parTransId="{64321A21-17DF-9943-AEAC-B3E1295EE438}" sibTransId="{75321476-146B-1C49-8B8F-4679EB20B1B1}"/>
    <dgm:cxn modelId="{F778987C-60D7-EE4A-859A-8AF4C30F707D}" type="presOf" srcId="{ABA89D2D-3C7F-7549-A6AB-AAE106372E59}" destId="{554C7C7B-3294-4F4B-B2CD-21FC65D1B56A}" srcOrd="0" destOrd="0" presId="urn:microsoft.com/office/officeart/2005/8/layout/venn3"/>
    <dgm:cxn modelId="{3558C0A5-235B-A14C-9CBA-F44F5ECF12A8}" type="presOf" srcId="{7FE3A043-3077-F347-956F-642A1737A0AB}" destId="{0833B4E5-A8DA-AD45-B195-81CCB841D6A1}" srcOrd="0" destOrd="0" presId="urn:microsoft.com/office/officeart/2005/8/layout/venn3"/>
    <dgm:cxn modelId="{1B8B9DA8-C080-A646-9E09-D224EC81C627}" type="presOf" srcId="{90F2F882-01C9-FE44-8FFA-DADD2949BA98}" destId="{31E186F5-E031-7F43-B998-09527566BAA2}" srcOrd="0" destOrd="0" presId="urn:microsoft.com/office/officeart/2005/8/layout/venn3"/>
    <dgm:cxn modelId="{E74B38A9-D273-D74B-8B60-12B24B40BD7C}" srcId="{E33B9DEB-49C3-C340-8A75-C2D69053F682}" destId="{8297F208-A996-4E45-9EF0-762556517604}" srcOrd="4" destOrd="0" parTransId="{97B1F881-F6DC-C443-B67E-FC6C7AE9E945}" sibTransId="{BEB886FA-13F5-7040-B24C-9671D1DBC5C5}"/>
    <dgm:cxn modelId="{0CAC67B0-35B6-0941-8CD4-0AD2E247B29C}" type="presOf" srcId="{90FDC544-F38F-844F-9C5A-E4855EEC02CF}" destId="{D699D6E2-DA51-3E46-A7E9-A1624BFD194A}" srcOrd="0" destOrd="0" presId="urn:microsoft.com/office/officeart/2005/8/layout/venn3"/>
    <dgm:cxn modelId="{388F39C1-53F9-5C40-9A92-E904EB294FB4}" srcId="{E33B9DEB-49C3-C340-8A75-C2D69053F682}" destId="{ABA89D2D-3C7F-7549-A6AB-AAE106372E59}" srcOrd="1" destOrd="0" parTransId="{8A0DE581-804E-6147-8F98-397A64F4520A}" sibTransId="{A1593F7A-B5E4-754E-8400-F9A48B09F0D8}"/>
    <dgm:cxn modelId="{3E87E7C1-2CDD-304B-AE37-BDE23ED16D9A}" type="presOf" srcId="{124922AE-5AE9-A945-A5BB-283225614851}" destId="{4F4543FB-365A-EF49-8B10-3F5A0C94AE8C}" srcOrd="0" destOrd="0" presId="urn:microsoft.com/office/officeart/2005/8/layout/venn3"/>
    <dgm:cxn modelId="{E4B89BC3-FD73-8141-8E07-A3E48AAD095D}" type="presOf" srcId="{BEC0DC26-CCFA-A545-8CBA-60544C55FD01}" destId="{D2178582-DBE8-E840-BFB3-AC5E99CF484A}" srcOrd="0" destOrd="0" presId="urn:microsoft.com/office/officeart/2005/8/layout/venn3"/>
    <dgm:cxn modelId="{50E9DFC9-6A58-FE46-9F83-80096701DE12}" srcId="{E33B9DEB-49C3-C340-8A75-C2D69053F682}" destId="{7FE3A043-3077-F347-956F-642A1737A0AB}" srcOrd="7" destOrd="0" parTransId="{C769A821-3A1E-D544-8A59-E50A3EBDCFB4}" sibTransId="{F7B94339-F19C-E448-A06B-3EFDF4F57FC0}"/>
    <dgm:cxn modelId="{13DCDED0-3118-2A4C-AE95-5AEF9E6E282E}" srcId="{E33B9DEB-49C3-C340-8A75-C2D69053F682}" destId="{90F2F882-01C9-FE44-8FFA-DADD2949BA98}" srcOrd="5" destOrd="0" parTransId="{07F703FB-C686-3746-995D-BDF201612DF4}" sibTransId="{6559E14F-2C26-624C-A3AC-3AD207628F7D}"/>
    <dgm:cxn modelId="{4846C6D3-08D0-C14D-9B60-6AFEB8260B4C}" srcId="{E33B9DEB-49C3-C340-8A75-C2D69053F682}" destId="{E8E11BA7-B76B-4944-B494-7FC6F65E62EE}" srcOrd="6" destOrd="0" parTransId="{5B79493A-0B0D-444A-A253-B72EC37B9D71}" sibTransId="{7E72C3D5-46AE-7744-9525-CA57613B9CDF}"/>
    <dgm:cxn modelId="{7B0CD4D3-5140-4144-8479-9D239D5D32B1}" type="presOf" srcId="{E8E11BA7-B76B-4944-B494-7FC6F65E62EE}" destId="{08536885-AF1A-2644-8338-64EB349212F3}" srcOrd="0" destOrd="0" presId="urn:microsoft.com/office/officeart/2005/8/layout/venn3"/>
    <dgm:cxn modelId="{C8EDF1DA-B500-B140-A0C3-3B9BD6948093}" srcId="{E33B9DEB-49C3-C340-8A75-C2D69053F682}" destId="{BEC0DC26-CCFA-A545-8CBA-60544C55FD01}" srcOrd="3" destOrd="0" parTransId="{D8C06C6E-7783-EC40-9C62-5A7FC1BDEB64}" sibTransId="{D5CEAFF1-1FAF-7E4F-B5AE-408F0A2CC645}"/>
    <dgm:cxn modelId="{4A8A5CDE-8554-4540-9949-867E0DA1ECEF}" type="presOf" srcId="{E72DB731-143D-9D45-9E84-06299303F1D9}" destId="{58323EFA-CC1F-E445-8A1F-C763F0FA6185}" srcOrd="0" destOrd="0" presId="urn:microsoft.com/office/officeart/2005/8/layout/venn3"/>
    <dgm:cxn modelId="{75C272EE-F486-FB4B-874F-D74230991E97}" type="presOf" srcId="{E33B9DEB-49C3-C340-8A75-C2D69053F682}" destId="{85707AD4-98E0-3247-8C2E-DF1D07D10DC3}" srcOrd="0" destOrd="0" presId="urn:microsoft.com/office/officeart/2005/8/layout/venn3"/>
    <dgm:cxn modelId="{1114B453-2B3A-4545-964C-2204AD4E0424}" type="presParOf" srcId="{85707AD4-98E0-3247-8C2E-DF1D07D10DC3}" destId="{58323EFA-CC1F-E445-8A1F-C763F0FA6185}" srcOrd="0" destOrd="0" presId="urn:microsoft.com/office/officeart/2005/8/layout/venn3"/>
    <dgm:cxn modelId="{73E24E09-0546-3840-AB31-94EA0CC90567}" type="presParOf" srcId="{85707AD4-98E0-3247-8C2E-DF1D07D10DC3}" destId="{A9086443-0DAE-1148-97DB-016B42564F30}" srcOrd="1" destOrd="0" presId="urn:microsoft.com/office/officeart/2005/8/layout/venn3"/>
    <dgm:cxn modelId="{2A5A9687-A0DC-524F-8803-FB447BC12B3D}" type="presParOf" srcId="{85707AD4-98E0-3247-8C2E-DF1D07D10DC3}" destId="{554C7C7B-3294-4F4B-B2CD-21FC65D1B56A}" srcOrd="2" destOrd="0" presId="urn:microsoft.com/office/officeart/2005/8/layout/venn3"/>
    <dgm:cxn modelId="{DF9A139C-A40D-B547-9E72-33DA9C189905}" type="presParOf" srcId="{85707AD4-98E0-3247-8C2E-DF1D07D10DC3}" destId="{ED3DCA91-CA85-E349-81D7-A55225E7DC8A}" srcOrd="3" destOrd="0" presId="urn:microsoft.com/office/officeart/2005/8/layout/venn3"/>
    <dgm:cxn modelId="{861E5C98-CDB8-344B-9B14-CC242148D369}" type="presParOf" srcId="{85707AD4-98E0-3247-8C2E-DF1D07D10DC3}" destId="{937C9C79-CEC1-0F4A-96AE-F010B04B9FD8}" srcOrd="4" destOrd="0" presId="urn:microsoft.com/office/officeart/2005/8/layout/venn3"/>
    <dgm:cxn modelId="{A2FAE52A-7CA3-6A43-A661-5B4FAD806848}" type="presParOf" srcId="{85707AD4-98E0-3247-8C2E-DF1D07D10DC3}" destId="{664AD528-3863-FD4D-BDAB-A6F4010BDC5D}" srcOrd="5" destOrd="0" presId="urn:microsoft.com/office/officeart/2005/8/layout/venn3"/>
    <dgm:cxn modelId="{16833CCF-A95D-E841-99FE-CEB9C82D6D62}" type="presParOf" srcId="{85707AD4-98E0-3247-8C2E-DF1D07D10DC3}" destId="{D2178582-DBE8-E840-BFB3-AC5E99CF484A}" srcOrd="6" destOrd="0" presId="urn:microsoft.com/office/officeart/2005/8/layout/venn3"/>
    <dgm:cxn modelId="{E280B6D7-4922-C94B-AE53-4A581948A7F5}" type="presParOf" srcId="{85707AD4-98E0-3247-8C2E-DF1D07D10DC3}" destId="{1677B367-243E-784B-93C9-ABE1ECCDC3F5}" srcOrd="7" destOrd="0" presId="urn:microsoft.com/office/officeart/2005/8/layout/venn3"/>
    <dgm:cxn modelId="{930D8694-2C9D-854A-9EB3-716459FE0E8F}" type="presParOf" srcId="{85707AD4-98E0-3247-8C2E-DF1D07D10DC3}" destId="{573B7763-F542-9340-A965-56746EACB5D6}" srcOrd="8" destOrd="0" presId="urn:microsoft.com/office/officeart/2005/8/layout/venn3"/>
    <dgm:cxn modelId="{689774A3-8BAD-2342-A28F-604CEED5344A}" type="presParOf" srcId="{85707AD4-98E0-3247-8C2E-DF1D07D10DC3}" destId="{B3A762C7-6C5E-BC43-A0E3-AE6A3C2BDF45}" srcOrd="9" destOrd="0" presId="urn:microsoft.com/office/officeart/2005/8/layout/venn3"/>
    <dgm:cxn modelId="{B72DD8B7-1939-3042-A4F8-4100595B0CFE}" type="presParOf" srcId="{85707AD4-98E0-3247-8C2E-DF1D07D10DC3}" destId="{31E186F5-E031-7F43-B998-09527566BAA2}" srcOrd="10" destOrd="0" presId="urn:microsoft.com/office/officeart/2005/8/layout/venn3"/>
    <dgm:cxn modelId="{562C2AF4-F0A6-7741-8AC4-567F0F95C1C4}" type="presParOf" srcId="{85707AD4-98E0-3247-8C2E-DF1D07D10DC3}" destId="{1BED587C-B8E8-2643-8A18-AC9A65CDDFFF}" srcOrd="11" destOrd="0" presId="urn:microsoft.com/office/officeart/2005/8/layout/venn3"/>
    <dgm:cxn modelId="{8348F500-92F6-D645-9EAC-BCE4756AB55E}" type="presParOf" srcId="{85707AD4-98E0-3247-8C2E-DF1D07D10DC3}" destId="{08536885-AF1A-2644-8338-64EB349212F3}" srcOrd="12" destOrd="0" presId="urn:microsoft.com/office/officeart/2005/8/layout/venn3"/>
    <dgm:cxn modelId="{065345A4-56C8-C243-9547-8A59B39CEC92}" type="presParOf" srcId="{85707AD4-98E0-3247-8C2E-DF1D07D10DC3}" destId="{16A18CED-1EBB-2B4E-BF16-70FBF1808E92}" srcOrd="13" destOrd="0" presId="urn:microsoft.com/office/officeart/2005/8/layout/venn3"/>
    <dgm:cxn modelId="{8DEC3C58-1FA8-9A42-AEF8-3EB89E64B8D6}" type="presParOf" srcId="{85707AD4-98E0-3247-8C2E-DF1D07D10DC3}" destId="{0833B4E5-A8DA-AD45-B195-81CCB841D6A1}" srcOrd="14" destOrd="0" presId="urn:microsoft.com/office/officeart/2005/8/layout/venn3"/>
    <dgm:cxn modelId="{AF8F9873-5E6B-5948-A9D0-436187261886}" type="presParOf" srcId="{85707AD4-98E0-3247-8C2E-DF1D07D10DC3}" destId="{F346B041-3A41-194E-88F2-1795A6352CE3}" srcOrd="15" destOrd="0" presId="urn:microsoft.com/office/officeart/2005/8/layout/venn3"/>
    <dgm:cxn modelId="{816B8BB3-8679-6340-AECE-35BF449918CD}" type="presParOf" srcId="{85707AD4-98E0-3247-8C2E-DF1D07D10DC3}" destId="{4F4543FB-365A-EF49-8B10-3F5A0C94AE8C}" srcOrd="16" destOrd="0" presId="urn:microsoft.com/office/officeart/2005/8/layout/venn3"/>
    <dgm:cxn modelId="{49C9D619-1323-7A4D-A79A-AB5749111025}" type="presParOf" srcId="{85707AD4-98E0-3247-8C2E-DF1D07D10DC3}" destId="{614FE521-CF57-4F48-95C8-ABD15FE1EFF0}" srcOrd="17" destOrd="0" presId="urn:microsoft.com/office/officeart/2005/8/layout/venn3"/>
    <dgm:cxn modelId="{0C0BD4EF-6D39-8B45-8B5D-A0D8D35ADC13}" type="presParOf" srcId="{85707AD4-98E0-3247-8C2E-DF1D07D10DC3}" destId="{D699D6E2-DA51-3E46-A7E9-A1624BFD194A}" srcOrd="18" destOrd="0" presId="urn:microsoft.com/office/officeart/2005/8/layout/venn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23EFA-CC1F-E445-8A1F-C763F0FA6185}">
      <dsp:nvSpPr>
        <dsp:cNvPr id="0" name=""/>
        <dsp:cNvSpPr/>
      </dsp:nvSpPr>
      <dsp:spPr>
        <a:xfrm>
          <a:off x="148" y="1847516"/>
          <a:ext cx="1486792" cy="1486792"/>
        </a:xfrm>
        <a:prstGeom prst="ellipse">
          <a:avLst/>
        </a:prstGeom>
        <a:solidFill>
          <a:schemeClr val="accent5">
            <a:alpha val="5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Mission/</a:t>
          </a:r>
        </a:p>
        <a:p>
          <a:pPr marL="0" lvl="0" indent="0" algn="ctr" defTabSz="444500">
            <a:lnSpc>
              <a:spcPct val="90000"/>
            </a:lnSpc>
            <a:spcBef>
              <a:spcPct val="0"/>
            </a:spcBef>
            <a:spcAft>
              <a:spcPct val="35000"/>
            </a:spcAft>
            <a:buNone/>
          </a:pPr>
          <a:r>
            <a:rPr lang="en-US" sz="1000" b="1" kern="1200" dirty="0">
              <a:solidFill>
                <a:schemeClr val="bg1"/>
              </a:solidFill>
            </a:rPr>
            <a:t>Provider</a:t>
          </a:r>
        </a:p>
        <a:p>
          <a:pPr marL="0" lvl="0" indent="0" algn="ctr" defTabSz="444500">
            <a:lnSpc>
              <a:spcPct val="90000"/>
            </a:lnSpc>
            <a:spcBef>
              <a:spcPct val="0"/>
            </a:spcBef>
            <a:spcAft>
              <a:spcPct val="35000"/>
            </a:spcAft>
            <a:buNone/>
          </a:pPr>
          <a:r>
            <a:rPr lang="en-US" sz="1000" b="1" kern="1200" dirty="0">
              <a:solidFill>
                <a:schemeClr val="bg1"/>
              </a:solidFill>
            </a:rPr>
            <a:t>Engagement</a:t>
          </a:r>
        </a:p>
      </dsp:txBody>
      <dsp:txXfrm>
        <a:off x="217884" y="2065252"/>
        <a:ext cx="1051320" cy="1051320"/>
      </dsp:txXfrm>
    </dsp:sp>
    <dsp:sp modelId="{554C7C7B-3294-4F4B-B2CD-21FC65D1B56A}">
      <dsp:nvSpPr>
        <dsp:cNvPr id="0" name=""/>
        <dsp:cNvSpPr/>
      </dsp:nvSpPr>
      <dsp:spPr>
        <a:xfrm>
          <a:off x="1189583" y="1847516"/>
          <a:ext cx="1486792" cy="1486792"/>
        </a:xfrm>
        <a:prstGeom prst="ellipse">
          <a:avLst/>
        </a:prstGeom>
        <a:solidFill>
          <a:schemeClr val="accent5">
            <a:alpha val="50000"/>
            <a:hueOff val="-750949"/>
            <a:satOff val="-1935"/>
            <a:lumOff val="-1307"/>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Spectrum Management</a:t>
          </a:r>
        </a:p>
      </dsp:txBody>
      <dsp:txXfrm>
        <a:off x="1407319" y="2065252"/>
        <a:ext cx="1051320" cy="1051320"/>
      </dsp:txXfrm>
    </dsp:sp>
    <dsp:sp modelId="{937C9C79-CEC1-0F4A-96AE-F010B04B9FD8}">
      <dsp:nvSpPr>
        <dsp:cNvPr id="0" name=""/>
        <dsp:cNvSpPr/>
      </dsp:nvSpPr>
      <dsp:spPr>
        <a:xfrm>
          <a:off x="2379017" y="1847516"/>
          <a:ext cx="1486792" cy="1486792"/>
        </a:xfrm>
        <a:prstGeom prst="ellipse">
          <a:avLst/>
        </a:prstGeom>
        <a:solidFill>
          <a:schemeClr val="accent5">
            <a:alpha val="50000"/>
            <a:hueOff val="-1501898"/>
            <a:satOff val="-3871"/>
            <a:lumOff val="-261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Requirements Analysis</a:t>
          </a:r>
        </a:p>
      </dsp:txBody>
      <dsp:txXfrm>
        <a:off x="2596753" y="2065252"/>
        <a:ext cx="1051320" cy="1051320"/>
      </dsp:txXfrm>
    </dsp:sp>
    <dsp:sp modelId="{D2178582-DBE8-E840-BFB3-AC5E99CF484A}">
      <dsp:nvSpPr>
        <dsp:cNvPr id="0" name=""/>
        <dsp:cNvSpPr/>
      </dsp:nvSpPr>
      <dsp:spPr>
        <a:xfrm>
          <a:off x="3568451" y="1847516"/>
          <a:ext cx="1486792" cy="1486792"/>
        </a:xfrm>
        <a:prstGeom prst="ellipse">
          <a:avLst/>
        </a:prstGeom>
        <a:solidFill>
          <a:schemeClr val="accent5">
            <a:alpha val="50000"/>
            <a:hueOff val="-2252848"/>
            <a:satOff val="-5806"/>
            <a:lumOff val="-392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Mission Design and Planning</a:t>
          </a:r>
        </a:p>
      </dsp:txBody>
      <dsp:txXfrm>
        <a:off x="3786187" y="2065252"/>
        <a:ext cx="1051320" cy="1051320"/>
      </dsp:txXfrm>
    </dsp:sp>
    <dsp:sp modelId="{573B7763-F542-9340-A965-56746EACB5D6}">
      <dsp:nvSpPr>
        <dsp:cNvPr id="0" name=""/>
        <dsp:cNvSpPr/>
      </dsp:nvSpPr>
      <dsp:spPr>
        <a:xfrm>
          <a:off x="4757886" y="1847516"/>
          <a:ext cx="1486792" cy="1486792"/>
        </a:xfrm>
        <a:prstGeom prst="ellipse">
          <a:avLst/>
        </a:prstGeom>
        <a:solidFill>
          <a:schemeClr val="accent5">
            <a:alpha val="50000"/>
            <a:hueOff val="-3003797"/>
            <a:satOff val="-7742"/>
            <a:lumOff val="-5229"/>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Communications Analysis</a:t>
          </a:r>
        </a:p>
      </dsp:txBody>
      <dsp:txXfrm>
        <a:off x="4975622" y="2065252"/>
        <a:ext cx="1051320" cy="1051320"/>
      </dsp:txXfrm>
    </dsp:sp>
    <dsp:sp modelId="{31E186F5-E031-7F43-B998-09527566BAA2}">
      <dsp:nvSpPr>
        <dsp:cNvPr id="0" name=""/>
        <dsp:cNvSpPr/>
      </dsp:nvSpPr>
      <dsp:spPr>
        <a:xfrm>
          <a:off x="5947320" y="1847516"/>
          <a:ext cx="1486792" cy="1486792"/>
        </a:xfrm>
        <a:prstGeom prst="ellipse">
          <a:avLst/>
        </a:prstGeom>
        <a:solidFill>
          <a:schemeClr val="accent5">
            <a:alpha val="50000"/>
            <a:hueOff val="-3754746"/>
            <a:satOff val="-9677"/>
            <a:lumOff val="-6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Service Agreements</a:t>
          </a:r>
        </a:p>
      </dsp:txBody>
      <dsp:txXfrm>
        <a:off x="6165056" y="2065252"/>
        <a:ext cx="1051320" cy="1051320"/>
      </dsp:txXfrm>
    </dsp:sp>
    <dsp:sp modelId="{08536885-AF1A-2644-8338-64EB349212F3}">
      <dsp:nvSpPr>
        <dsp:cNvPr id="0" name=""/>
        <dsp:cNvSpPr/>
      </dsp:nvSpPr>
      <dsp:spPr>
        <a:xfrm>
          <a:off x="7136755" y="1847516"/>
          <a:ext cx="1486792" cy="1486792"/>
        </a:xfrm>
        <a:prstGeom prst="ellipse">
          <a:avLst/>
        </a:prstGeom>
        <a:solidFill>
          <a:schemeClr val="accent5">
            <a:alpha val="50000"/>
            <a:hueOff val="-4505695"/>
            <a:satOff val="-11613"/>
            <a:lumOff val="-7843"/>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Launch</a:t>
          </a:r>
        </a:p>
      </dsp:txBody>
      <dsp:txXfrm>
        <a:off x="7354491" y="2065252"/>
        <a:ext cx="1051320" cy="1051320"/>
      </dsp:txXfrm>
    </dsp:sp>
    <dsp:sp modelId="{0833B4E5-A8DA-AD45-B195-81CCB841D6A1}">
      <dsp:nvSpPr>
        <dsp:cNvPr id="0" name=""/>
        <dsp:cNvSpPr/>
      </dsp:nvSpPr>
      <dsp:spPr>
        <a:xfrm>
          <a:off x="8326189" y="1847516"/>
          <a:ext cx="1486792" cy="1486792"/>
        </a:xfrm>
        <a:prstGeom prst="ellipse">
          <a:avLst/>
        </a:prstGeom>
        <a:solidFill>
          <a:schemeClr val="accent5">
            <a:alpha val="50000"/>
            <a:hueOff val="-5256644"/>
            <a:satOff val="-13548"/>
            <a:lumOff val="-9151"/>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Operations</a:t>
          </a:r>
        </a:p>
      </dsp:txBody>
      <dsp:txXfrm>
        <a:off x="8543925" y="2065252"/>
        <a:ext cx="1051320" cy="1051320"/>
      </dsp:txXfrm>
    </dsp:sp>
    <dsp:sp modelId="{4F4543FB-365A-EF49-8B10-3F5A0C94AE8C}">
      <dsp:nvSpPr>
        <dsp:cNvPr id="0" name=""/>
        <dsp:cNvSpPr/>
      </dsp:nvSpPr>
      <dsp:spPr>
        <a:xfrm>
          <a:off x="9515623" y="1847516"/>
          <a:ext cx="1486792" cy="1486792"/>
        </a:xfrm>
        <a:prstGeom prst="ellipse">
          <a:avLst/>
        </a:prstGeom>
        <a:solidFill>
          <a:schemeClr val="accent5">
            <a:alpha val="50000"/>
            <a:hueOff val="-6007594"/>
            <a:satOff val="-15484"/>
            <a:lumOff val="-1045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Post-Mission Support Activities</a:t>
          </a:r>
        </a:p>
      </dsp:txBody>
      <dsp:txXfrm>
        <a:off x="9733359" y="2065252"/>
        <a:ext cx="1051320" cy="1051320"/>
      </dsp:txXfrm>
    </dsp:sp>
    <dsp:sp modelId="{D699D6E2-DA51-3E46-A7E9-A1624BFD194A}">
      <dsp:nvSpPr>
        <dsp:cNvPr id="0" name=""/>
        <dsp:cNvSpPr/>
      </dsp:nvSpPr>
      <dsp:spPr>
        <a:xfrm>
          <a:off x="10705058" y="1847516"/>
          <a:ext cx="1486792" cy="1486792"/>
        </a:xfrm>
        <a:prstGeom prst="ellipse">
          <a:avLst/>
        </a:prstGeom>
        <a:solidFill>
          <a:schemeClr val="accent5">
            <a:alpha val="50000"/>
            <a:hueOff val="-6758543"/>
            <a:satOff val="-17419"/>
            <a:lumOff val="-1176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81823" tIns="12700" rIns="81823" bIns="127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chemeClr val="bg1"/>
              </a:solidFill>
            </a:rPr>
            <a:t>Viability Assessment</a:t>
          </a:r>
        </a:p>
      </dsp:txBody>
      <dsp:txXfrm>
        <a:off x="10922794" y="2065252"/>
        <a:ext cx="1051320" cy="1051320"/>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3/2/21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ANIMATED</a:t>
            </a:r>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dirty="0"/>
          </a:p>
        </p:txBody>
      </p:sp>
    </p:spTree>
    <p:extLst>
      <p:ext uri="{BB962C8B-B14F-4D97-AF65-F5344CB8AC3E}">
        <p14:creationId xmlns:p14="http://schemas.microsoft.com/office/powerpoint/2010/main" val="61432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dirty="0"/>
          </a:p>
        </p:txBody>
      </p:sp>
    </p:spTree>
    <p:extLst>
      <p:ext uri="{BB962C8B-B14F-4D97-AF65-F5344CB8AC3E}">
        <p14:creationId xmlns:p14="http://schemas.microsoft.com/office/powerpoint/2010/main" val="3764132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957441-F859-45C5-9857-A2473C1904C2}" type="slidenum">
              <a:rPr lang="en-US" smtClean="0"/>
              <a:t>14</a:t>
            </a:fld>
            <a:endParaRPr lang="en-US"/>
          </a:p>
        </p:txBody>
      </p:sp>
    </p:spTree>
    <p:extLst>
      <p:ext uri="{BB962C8B-B14F-4D97-AF65-F5344CB8AC3E}">
        <p14:creationId xmlns:p14="http://schemas.microsoft.com/office/powerpoint/2010/main" val="4277391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6263" indent="-347663"/>
            <a:r>
              <a:rPr lang="en-US" sz="1200" dirty="0"/>
              <a:t>Services will be supplied through a blend of commercial and government providers.</a:t>
            </a:r>
          </a:p>
          <a:p>
            <a:pPr marL="569913" indent="-344488">
              <a:spcBef>
                <a:spcPts val="600"/>
              </a:spcBef>
            </a:pPr>
            <a:r>
              <a:rPr lang="en-US" sz="1200" dirty="0"/>
              <a:t>The transition to the Near Space Network will seamlessly integrate new capabilities and providers without interruption to any mission services.</a:t>
            </a:r>
          </a:p>
          <a:p>
            <a:pPr marL="569913" indent="-344488">
              <a:spcBef>
                <a:spcPts val="600"/>
              </a:spcBef>
            </a:pPr>
            <a:r>
              <a:rPr lang="en-US" sz="1200" dirty="0"/>
              <a:t>NSN covers the near-space region, from Earth to 2 million kilometers.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957441-F859-45C5-9857-A2473C1904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664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tx1"/>
                </a:solidFill>
                <a:effectLst/>
                <a:uLnTx/>
                <a:uFillTx/>
                <a:latin typeface="Arial" panose="020B0604020202020204"/>
              </a:rPr>
              <a:t>A flexible</a:t>
            </a:r>
            <a:r>
              <a:rPr kumimoji="0" lang="en-US" sz="1200" b="0" i="0" u="none" strike="noStrike" kern="1200" cap="none" spc="0" normalizeH="0" noProof="0" dirty="0">
                <a:ln>
                  <a:noFill/>
                </a:ln>
                <a:solidFill>
                  <a:schemeClr val="tx1"/>
                </a:solidFill>
                <a:effectLst/>
                <a:uLnTx/>
                <a:uFillTx/>
                <a:latin typeface="Arial" panose="020B0604020202020204"/>
              </a:rPr>
              <a:t> scalable architecture for providing communications and navigation services to all lunar missions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dirty="0">
                <a:solidFill>
                  <a:schemeClr val="tx1"/>
                </a:solidFill>
                <a:latin typeface="Arial" panose="020B0604020202020204"/>
              </a:rPr>
              <a:t>Disaggregated approach allows for phased implementation of infrastructure as driven by user needs and technology developments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dirty="0">
                <a:solidFill>
                  <a:schemeClr val="tx1"/>
                </a:solidFill>
                <a:latin typeface="Arial" panose="020B0604020202020204"/>
              </a:rPr>
              <a:t>Architecture implementation comprised of NASA, International, and Commercial interoperable lunar surface, lunar orbiting, and earth-based elements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dirty="0">
                <a:solidFill>
                  <a:schemeClr val="tx1"/>
                </a:solidFill>
                <a:latin typeface="Arial" panose="020B0604020202020204"/>
              </a:rPr>
              <a:t>Incorporates in-situ capabilities to detect events and distribute situational alerts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dirty="0">
                <a:solidFill>
                  <a:schemeClr val="tx1"/>
                </a:solidFill>
                <a:latin typeface="Arial" panose="020B0604020202020204"/>
              </a:rPr>
              <a:t>Is fully compatible with future deployments at Mars or any other destination</a:t>
            </a:r>
          </a:p>
          <a:p>
            <a:endParaRPr lang="en-US" dirty="0"/>
          </a:p>
        </p:txBody>
      </p:sp>
      <p:sp>
        <p:nvSpPr>
          <p:cNvPr id="4" name="Slide Number Placeholder 3"/>
          <p:cNvSpPr>
            <a:spLocks noGrp="1"/>
          </p:cNvSpPr>
          <p:nvPr>
            <p:ph type="sldNum" sz="quarter" idx="10"/>
          </p:nvPr>
        </p:nvSpPr>
        <p:spPr/>
        <p:txBody>
          <a:bodyPr/>
          <a:lstStyle/>
          <a:p>
            <a:fld id="{41957441-F859-45C5-9857-A2473C1904C2}" type="slidenum">
              <a:rPr lang="en-US" smtClean="0"/>
              <a:t>17</a:t>
            </a:fld>
            <a:endParaRPr lang="en-US"/>
          </a:p>
        </p:txBody>
      </p:sp>
    </p:spTree>
    <p:extLst>
      <p:ext uri="{BB962C8B-B14F-4D97-AF65-F5344CB8AC3E}">
        <p14:creationId xmlns:p14="http://schemas.microsoft.com/office/powerpoint/2010/main" val="9044009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F83BB8B-E66E-544F-9D2B-68A0847B6268}"/>
              </a:ext>
            </a:extLst>
          </p:cNvPr>
          <p:cNvPicPr>
            <a:picLocks noChangeAspect="1"/>
          </p:cNvPicPr>
          <p:nvPr userDrawn="1"/>
        </p:nvPicPr>
        <p:blipFill>
          <a:blip r:embed="rId2"/>
          <a:stretch>
            <a:fillRect/>
          </a:stretch>
        </p:blipFill>
        <p:spPr>
          <a:xfrm>
            <a:off x="-93785" y="-54568"/>
            <a:ext cx="12428422" cy="699463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p:txBody>
          <a:bodyPr/>
          <a:lstStyle/>
          <a:p>
            <a:fld id="{372CC95E-30A4-D744-8BC0-DDA2BE0BB564}" type="datetime1">
              <a:rPr lang="en-US" smtClean="0"/>
              <a:t>3/2/21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21" name="Picture 20">
            <a:extLst>
              <a:ext uri="{FF2B5EF4-FFF2-40B4-BE49-F238E27FC236}">
                <a16:creationId xmlns:a16="http://schemas.microsoft.com/office/drawing/2014/main" id="{6EB35260-6306-BC40-B650-C58F4BFD897E}"/>
              </a:ext>
            </a:extLst>
          </p:cNvPr>
          <p:cNvPicPr>
            <a:picLocks noChangeAspect="1"/>
          </p:cNvPicPr>
          <p:nvPr userDrawn="1"/>
        </p:nvPicPr>
        <p:blipFill>
          <a:blip r:embed="rId3"/>
          <a:stretch>
            <a:fillRect/>
          </a:stretch>
        </p:blipFill>
        <p:spPr>
          <a:xfrm>
            <a:off x="9142390" y="304799"/>
            <a:ext cx="2769575" cy="840423"/>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848100" y="4152900"/>
            <a:ext cx="4156129" cy="1431161"/>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a:p>
            <a:endParaRPr lang="en-US" dirty="0"/>
          </a:p>
        </p:txBody>
      </p:sp>
      <p:pic>
        <p:nvPicPr>
          <p:cNvPr id="14" name="Picture 13">
            <a:extLst>
              <a:ext uri="{FF2B5EF4-FFF2-40B4-BE49-F238E27FC236}">
                <a16:creationId xmlns:a16="http://schemas.microsoft.com/office/drawing/2014/main" id="{B58B8E34-3743-1F4B-B164-6E3EEE7550D5}"/>
              </a:ext>
            </a:extLst>
          </p:cNvPr>
          <p:cNvPicPr>
            <a:picLocks noChangeAspect="1"/>
          </p:cNvPicPr>
          <p:nvPr userDrawn="1"/>
        </p:nvPicPr>
        <p:blipFill>
          <a:blip r:embed="rId4"/>
          <a:stretch>
            <a:fillRect/>
          </a:stretch>
        </p:blipFill>
        <p:spPr>
          <a:xfrm>
            <a:off x="-1809946" y="1342395"/>
            <a:ext cx="12192000" cy="2909008"/>
          </a:xfrm>
          <a:prstGeom prst="rect">
            <a:avLst/>
          </a:prstGeom>
        </p:spPr>
      </p:pic>
    </p:spTree>
    <p:extLst>
      <p:ext uri="{BB962C8B-B14F-4D97-AF65-F5344CB8AC3E}">
        <p14:creationId xmlns:p14="http://schemas.microsoft.com/office/powerpoint/2010/main" val="287325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userDrawn="1">
          <p15:clr>
            <a:srgbClr val="FBAE40"/>
          </p15:clr>
        </p15:guide>
        <p15:guide id="2" pos="2424" userDrawn="1">
          <p15:clr>
            <a:srgbClr val="FBAE40"/>
          </p15:clr>
        </p15:guide>
        <p15:guide id="3" orient="horz" pos="2040" userDrawn="1">
          <p15:clr>
            <a:srgbClr val="FBAE40"/>
          </p15:clr>
        </p15:guide>
        <p15:guide id="4" pos="33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76800" y="1104900"/>
            <a:ext cx="6678105"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876801" y="2215466"/>
            <a:ext cx="6678104"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3/2/21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307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A77BCEDB-3728-0C46-97E4-4CD63A284548}"/>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3/2/21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146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718D7C7-0C2B-C649-A8ED-C45C2DF54822}"/>
              </a:ext>
            </a:extLst>
          </p:cNvPr>
          <p:cNvPicPr>
            <a:picLocks noChangeAspect="1"/>
          </p:cNvPicPr>
          <p:nvPr userDrawn="1"/>
        </p:nvPicPr>
        <p:blipFill>
          <a:blip r:embed="rId2"/>
          <a:stretch>
            <a:fillRect/>
          </a:stretch>
        </p:blipFill>
        <p:spPr>
          <a:xfrm>
            <a:off x="-93785" y="-54568"/>
            <a:ext cx="12428422" cy="6994630"/>
          </a:xfrm>
          <a:prstGeom prst="rect">
            <a:avLst/>
          </a:prstGeom>
        </p:spPr>
      </p:pic>
      <p:grpSp>
        <p:nvGrpSpPr>
          <p:cNvPr id="15" name="Group 14">
            <a:extLst>
              <a:ext uri="{FF2B5EF4-FFF2-40B4-BE49-F238E27FC236}">
                <a16:creationId xmlns:a16="http://schemas.microsoft.com/office/drawing/2014/main" id="{98A9CCDC-751F-5D45-814B-8D61636A966B}"/>
              </a:ext>
            </a:extLst>
          </p:cNvPr>
          <p:cNvGrpSpPr/>
          <p:nvPr userDrawn="1"/>
        </p:nvGrpSpPr>
        <p:grpSpPr>
          <a:xfrm>
            <a:off x="517664" y="-19393"/>
            <a:ext cx="4628149" cy="6890327"/>
            <a:chOff x="3308351" y="2370138"/>
            <a:chExt cx="2760662" cy="4110037"/>
          </a:xfrm>
          <a:solidFill>
            <a:srgbClr val="056137"/>
          </a:solidFill>
        </p:grpSpPr>
        <p:sp>
          <p:nvSpPr>
            <p:cNvPr id="16" name="Freeform 10">
              <a:extLst>
                <a:ext uri="{FF2B5EF4-FFF2-40B4-BE49-F238E27FC236}">
                  <a16:creationId xmlns:a16="http://schemas.microsoft.com/office/drawing/2014/main" id="{7C15B47E-41AA-7E48-834E-05DF0BD07F9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a:extLst>
                <a:ext uri="{FF2B5EF4-FFF2-40B4-BE49-F238E27FC236}">
                  <a16:creationId xmlns:a16="http://schemas.microsoft.com/office/drawing/2014/main" id="{AE1EB05F-6C55-F748-BE9B-3FECA1569F85}"/>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59F4A018-8A86-D24D-A807-2C6C436447B7}"/>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3" name="Rectangle 22">
            <a:extLst>
              <a:ext uri="{FF2B5EF4-FFF2-40B4-BE49-F238E27FC236}">
                <a16:creationId xmlns:a16="http://schemas.microsoft.com/office/drawing/2014/main" id="{7884B7EA-0459-0F48-928E-373FA162A1CA}"/>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3/2/21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607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userDrawn="1">
          <p15:clr>
            <a:srgbClr val="FBAE40"/>
          </p15:clr>
        </p15:guide>
        <p15:guide id="2" pos="60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D3A701B-08EC-BD47-8D9A-6BE136545553}"/>
              </a:ext>
            </a:extLst>
          </p:cNvPr>
          <p:cNvPicPr>
            <a:picLocks noChangeAspect="1"/>
          </p:cNvPicPr>
          <p:nvPr userDrawn="1"/>
        </p:nvPicPr>
        <p:blipFill>
          <a:blip r:embed="rId2"/>
          <a:stretch>
            <a:fillRect/>
          </a:stretch>
        </p:blipFill>
        <p:spPr>
          <a:xfrm>
            <a:off x="-93785" y="-54568"/>
            <a:ext cx="12428422" cy="6994630"/>
          </a:xfrm>
          <a:prstGeom prst="rect">
            <a:avLst/>
          </a:prstGeom>
        </p:spPr>
      </p:pic>
      <p:grpSp>
        <p:nvGrpSpPr>
          <p:cNvPr id="15" name="Group 14">
            <a:extLst>
              <a:ext uri="{FF2B5EF4-FFF2-40B4-BE49-F238E27FC236}">
                <a16:creationId xmlns:a16="http://schemas.microsoft.com/office/drawing/2014/main" id="{4F29D089-5198-6449-808A-E3A59340C4B3}"/>
              </a:ext>
            </a:extLst>
          </p:cNvPr>
          <p:cNvGrpSpPr/>
          <p:nvPr userDrawn="1"/>
        </p:nvGrpSpPr>
        <p:grpSpPr>
          <a:xfrm>
            <a:off x="517664" y="-19393"/>
            <a:ext cx="4628149" cy="6890327"/>
            <a:chOff x="3308351" y="2370138"/>
            <a:chExt cx="2760662" cy="4110037"/>
          </a:xfrm>
          <a:solidFill>
            <a:srgbClr val="056137"/>
          </a:solidFill>
        </p:grpSpPr>
        <p:sp>
          <p:nvSpPr>
            <p:cNvPr id="16" name="Freeform 10">
              <a:extLst>
                <a:ext uri="{FF2B5EF4-FFF2-40B4-BE49-F238E27FC236}">
                  <a16:creationId xmlns:a16="http://schemas.microsoft.com/office/drawing/2014/main" id="{FE8EBCFE-E929-4D4E-BDB5-903FBAD606DE}"/>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a:extLst>
                <a:ext uri="{FF2B5EF4-FFF2-40B4-BE49-F238E27FC236}">
                  <a16:creationId xmlns:a16="http://schemas.microsoft.com/office/drawing/2014/main" id="{E0BA6FE6-123E-554C-9066-191F30C8B372}"/>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a:extLst>
                <a:ext uri="{FF2B5EF4-FFF2-40B4-BE49-F238E27FC236}">
                  <a16:creationId xmlns:a16="http://schemas.microsoft.com/office/drawing/2014/main" id="{28C50401-B817-3541-BA52-B247943D997F}"/>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9" name="Rectangle 48">
            <a:extLst>
              <a:ext uri="{FF2B5EF4-FFF2-40B4-BE49-F238E27FC236}">
                <a16:creationId xmlns:a16="http://schemas.microsoft.com/office/drawing/2014/main" id="{3B1885E1-182D-9C48-9525-F0A587A2A9EB}"/>
              </a:ext>
            </a:extLst>
          </p:cNvPr>
          <p:cNvSpPr/>
          <p:nvPr userDrawn="1"/>
        </p:nvSpPr>
        <p:spPr>
          <a:xfrm>
            <a:off x="0" y="237439"/>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187664"/>
            <a:ext cx="6169057"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p>
            <a:fld id="{DECC2AD0-9452-684A-9802-A7E12BA97DE7}" type="datetime1">
              <a:rPr lang="en-US" smtClean="0"/>
              <a:t>3/2/21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
        <p:nvSpPr>
          <p:cNvPr id="32" name="Title 1">
            <a:extLst>
              <a:ext uri="{FF2B5EF4-FFF2-40B4-BE49-F238E27FC236}">
                <a16:creationId xmlns:a16="http://schemas.microsoft.com/office/drawing/2014/main" id="{82317AB9-F35E-3B42-B94B-857C01D1C4E9}"/>
              </a:ext>
            </a:extLst>
          </p:cNvPr>
          <p:cNvSpPr>
            <a:spLocks noGrp="1"/>
          </p:cNvSpPr>
          <p:nvPr>
            <p:ph type="title"/>
          </p:nvPr>
        </p:nvSpPr>
        <p:spPr>
          <a:xfrm>
            <a:off x="5410985" y="1081962"/>
            <a:ext cx="6687533" cy="646331"/>
          </a:xfrm>
        </p:spPr>
        <p:txBody>
          <a:bodyPr wrap="square">
            <a:spAutoFit/>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744" userDrawn="1">
          <p15:clr>
            <a:srgbClr val="FBAE40"/>
          </p15:clr>
        </p15:guide>
        <p15:guide id="2" pos="340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91DF62E-07F2-2941-80E6-2DCBD7EF4F47}"/>
              </a:ext>
            </a:extLst>
          </p:cNvPr>
          <p:cNvPicPr>
            <a:picLocks noChangeAspect="1"/>
          </p:cNvPicPr>
          <p:nvPr userDrawn="1"/>
        </p:nvPicPr>
        <p:blipFill>
          <a:blip r:embed="rId2"/>
          <a:stretch>
            <a:fillRect/>
          </a:stretch>
        </p:blipFill>
        <p:spPr>
          <a:xfrm>
            <a:off x="-93785" y="-54568"/>
            <a:ext cx="12428422" cy="6994630"/>
          </a:xfrm>
          <a:prstGeom prst="rect">
            <a:avLst/>
          </a:prstGeom>
        </p:spPr>
      </p:pic>
      <p:sp>
        <p:nvSpPr>
          <p:cNvPr id="9" name="Rectangle 8">
            <a:extLst>
              <a:ext uri="{FF2B5EF4-FFF2-40B4-BE49-F238E27FC236}">
                <a16:creationId xmlns:a16="http://schemas.microsoft.com/office/drawing/2014/main" id="{72A1C410-936C-A946-AF97-54C52E42FE65}"/>
              </a:ext>
            </a:extLst>
          </p:cNvPr>
          <p:cNvSpPr/>
          <p:nvPr userDrawn="1"/>
        </p:nvSpPr>
        <p:spPr>
          <a:xfrm>
            <a:off x="0" y="2463616"/>
            <a:ext cx="12192000" cy="1713654"/>
          </a:xfrm>
          <a:prstGeom prst="rect">
            <a:avLst/>
          </a:prstGeom>
          <a:solidFill>
            <a:srgbClr val="0F9854"/>
          </a:solidFill>
          <a:ln>
            <a:noFill/>
          </a:ln>
          <a:effectLst>
            <a:outerShdw blurRad="2540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b="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p>
            <a:fld id="{88685A74-EB09-424A-AA9B-5418F2407945}" type="datetime1">
              <a:rPr lang="en-US" smtClean="0"/>
              <a:t>3/2/21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3/2/21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a:p>
        </p:txBody>
      </p:sp>
    </p:spTree>
    <p:extLst>
      <p:ext uri="{BB962C8B-B14F-4D97-AF65-F5344CB8AC3E}">
        <p14:creationId xmlns:p14="http://schemas.microsoft.com/office/powerpoint/2010/main" val="77284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a:xfrm>
            <a:off x="4546060" y="1039166"/>
            <a:ext cx="6807739" cy="776288"/>
          </a:xfr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5BAE4564-26CF-C242-8FF6-CB2D9CD242A2}" type="datetime1">
              <a:rPr lang="en-US" smtClean="0"/>
              <a:pPr/>
              <a:t>3/2/21</a:t>
            </a:fld>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74374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3/2/21</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a:xfrm>
            <a:off x="4695218" y="1039166"/>
            <a:ext cx="6658582" cy="776288"/>
          </a:xfrm>
        </p:spPr>
        <p:txBody>
          <a:bodyPr/>
          <a:lstStyle>
            <a:lvl1pPr>
              <a:defRPr b="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3/2/21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299D4562-C5B8-CB44-9474-120177024E1C}" type="datetime1">
              <a:rPr lang="en-US" smtClean="0"/>
              <a:pPr/>
              <a:t>3/2/21</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NSN Bas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299D4562-C5B8-CB44-9474-120177024E1C}" type="datetime1">
              <a:rPr lang="en-US" smtClean="0"/>
              <a:pPr/>
              <a:t>3/2/21</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5" name="Picture 4">
            <a:extLst>
              <a:ext uri="{FF2B5EF4-FFF2-40B4-BE49-F238E27FC236}">
                <a16:creationId xmlns:a16="http://schemas.microsoft.com/office/drawing/2014/main" id="{FAADB437-1AC9-C04D-BBE3-4245198443A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EAE7A8AE-C34C-0D4E-B265-92ED8CE0F395}"/>
              </a:ext>
            </a:extLst>
          </p:cNvPr>
          <p:cNvSpPr/>
          <p:nvPr userDrawn="1"/>
        </p:nvSpPr>
        <p:spPr>
          <a:xfrm>
            <a:off x="0" y="0"/>
            <a:ext cx="12192000" cy="1350335"/>
          </a:xfrm>
          <a:prstGeom prst="rect">
            <a:avLst/>
          </a:prstGeom>
          <a:solidFill>
            <a:srgbClr val="0F9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556EA4F-F479-8B42-95B2-8A064DEC3FCA}"/>
              </a:ext>
            </a:extLst>
          </p:cNvPr>
          <p:cNvSpPr>
            <a:spLocks noGrp="1"/>
          </p:cNvSpPr>
          <p:nvPr>
            <p:ph type="title"/>
          </p:nvPr>
        </p:nvSpPr>
        <p:spPr>
          <a:xfrm>
            <a:off x="838200" y="364114"/>
            <a:ext cx="6658582" cy="646331"/>
          </a:xfrm>
        </p:spPr>
        <p:txBody>
          <a:bodyPr/>
          <a:lstStyle>
            <a:lvl1pPr>
              <a:defRPr b="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9873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3/2/21</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3/2/21</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3/2/21</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rgbClr val="33CDFF"/>
                </a:solidFill>
              </a:defRPr>
            </a:lvl1pPr>
          </a:lstStyle>
          <a:p>
            <a:fld id="{7E9FD414-97F5-4349-956F-7065147EBD6A}" type="datetime1">
              <a:rPr lang="en-US" smtClean="0"/>
              <a:pPr/>
              <a:t>3/2/21</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CaN 2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F579CD-B2AE-4E46-B436-C6677D1ED80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781F8934-E0C4-124E-B3D6-39969D256784}"/>
              </a:ext>
            </a:extLst>
          </p:cNvPr>
          <p:cNvSpPr/>
          <p:nvPr userDrawn="1"/>
        </p:nvSpPr>
        <p:spPr>
          <a:xfrm>
            <a:off x="0" y="0"/>
            <a:ext cx="12192000" cy="1350335"/>
          </a:xfrm>
          <a:prstGeom prst="rect">
            <a:avLst/>
          </a:prstGeom>
          <a:solidFill>
            <a:srgbClr val="0F9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D4DDFC9-2FBC-4A0C-915A-C51733231545}"/>
              </a:ext>
            </a:extLst>
          </p:cNvPr>
          <p:cNvSpPr>
            <a:spLocks noGrp="1"/>
          </p:cNvSpPr>
          <p:nvPr userDrawn="1">
            <p:ph type="title" hasCustomPrompt="1"/>
          </p:nvPr>
        </p:nvSpPr>
        <p:spPr>
          <a:xfrm>
            <a:off x="596037" y="75002"/>
            <a:ext cx="10304192" cy="1200329"/>
          </a:xfrm>
        </p:spPr>
        <p:txBody>
          <a:bodyPr/>
          <a:lstStyle>
            <a:lvl1pPr>
              <a:defRPr>
                <a:solidFill>
                  <a:schemeClr val="bg1"/>
                </a:solidFill>
              </a:defRPr>
            </a:lvl1pPr>
          </a:lstStyle>
          <a:p>
            <a:r>
              <a:rPr lang="en-US" dirty="0"/>
              <a:t>Click to Edit Master Title: Font is Calibri 36pt</a:t>
            </a:r>
          </a:p>
        </p:txBody>
      </p:sp>
      <p:sp>
        <p:nvSpPr>
          <p:cNvPr id="8" name="Slide Number Placeholder 79">
            <a:extLst>
              <a:ext uri="{FF2B5EF4-FFF2-40B4-BE49-F238E27FC236}">
                <a16:creationId xmlns:a16="http://schemas.microsoft.com/office/drawing/2014/main" id="{B94DDB41-69C6-46EB-B5D3-2495638A87F1}"/>
              </a:ext>
            </a:extLst>
          </p:cNvPr>
          <p:cNvSpPr txBox="1">
            <a:spLocks/>
          </p:cNvSpPr>
          <p:nvPr userDrawn="1"/>
        </p:nvSpPr>
        <p:spPr>
          <a:xfrm>
            <a:off x="9352644" y="6332237"/>
            <a:ext cx="2742595" cy="364629"/>
          </a:xfrm>
          <a:prstGeom prst="rect">
            <a:avLst/>
          </a:prstGeom>
        </p:spPr>
        <p:txBody>
          <a:bodyPr/>
          <a:lstStyle>
            <a:defPPr>
              <a:defRPr lang="ru-RU"/>
            </a:defPPr>
            <a:lvl1pPr marL="0" algn="l" defTabSz="965606" rtl="0" eaLnBrk="1" latinLnBrk="0" hangingPunct="1">
              <a:defRPr sz="1901" kern="1200">
                <a:solidFill>
                  <a:schemeClr val="tx1"/>
                </a:solidFill>
                <a:latin typeface="+mn-lt"/>
                <a:ea typeface="+mn-ea"/>
                <a:cs typeface="+mn-cs"/>
              </a:defRPr>
            </a:lvl1pPr>
            <a:lvl2pPr marL="482803" algn="l" defTabSz="965606" rtl="0" eaLnBrk="1" latinLnBrk="0" hangingPunct="1">
              <a:defRPr sz="1901" kern="1200">
                <a:solidFill>
                  <a:schemeClr val="tx1"/>
                </a:solidFill>
                <a:latin typeface="+mn-lt"/>
                <a:ea typeface="+mn-ea"/>
                <a:cs typeface="+mn-cs"/>
              </a:defRPr>
            </a:lvl2pPr>
            <a:lvl3pPr marL="965606" algn="l" defTabSz="965606" rtl="0" eaLnBrk="1" latinLnBrk="0" hangingPunct="1">
              <a:defRPr sz="1901" kern="1200">
                <a:solidFill>
                  <a:schemeClr val="tx1"/>
                </a:solidFill>
                <a:latin typeface="+mn-lt"/>
                <a:ea typeface="+mn-ea"/>
                <a:cs typeface="+mn-cs"/>
              </a:defRPr>
            </a:lvl3pPr>
            <a:lvl4pPr marL="1448410" algn="l" defTabSz="965606" rtl="0" eaLnBrk="1" latinLnBrk="0" hangingPunct="1">
              <a:defRPr sz="1901" kern="1200">
                <a:solidFill>
                  <a:schemeClr val="tx1"/>
                </a:solidFill>
                <a:latin typeface="+mn-lt"/>
                <a:ea typeface="+mn-ea"/>
                <a:cs typeface="+mn-cs"/>
              </a:defRPr>
            </a:lvl4pPr>
            <a:lvl5pPr marL="1931213" algn="l" defTabSz="965606" rtl="0" eaLnBrk="1" latinLnBrk="0" hangingPunct="1">
              <a:defRPr sz="1901" kern="1200">
                <a:solidFill>
                  <a:schemeClr val="tx1"/>
                </a:solidFill>
                <a:latin typeface="+mn-lt"/>
                <a:ea typeface="+mn-ea"/>
                <a:cs typeface="+mn-cs"/>
              </a:defRPr>
            </a:lvl5pPr>
            <a:lvl6pPr marL="2414016" algn="l" defTabSz="965606" rtl="0" eaLnBrk="1" latinLnBrk="0" hangingPunct="1">
              <a:defRPr sz="1901" kern="1200">
                <a:solidFill>
                  <a:schemeClr val="tx1"/>
                </a:solidFill>
                <a:latin typeface="+mn-lt"/>
                <a:ea typeface="+mn-ea"/>
                <a:cs typeface="+mn-cs"/>
              </a:defRPr>
            </a:lvl6pPr>
            <a:lvl7pPr marL="2896819" algn="l" defTabSz="965606" rtl="0" eaLnBrk="1" latinLnBrk="0" hangingPunct="1">
              <a:defRPr sz="1901" kern="1200">
                <a:solidFill>
                  <a:schemeClr val="tx1"/>
                </a:solidFill>
                <a:latin typeface="+mn-lt"/>
                <a:ea typeface="+mn-ea"/>
                <a:cs typeface="+mn-cs"/>
              </a:defRPr>
            </a:lvl7pPr>
            <a:lvl8pPr marL="3379622" algn="l" defTabSz="965606" rtl="0" eaLnBrk="1" latinLnBrk="0" hangingPunct="1">
              <a:defRPr sz="1901" kern="1200">
                <a:solidFill>
                  <a:schemeClr val="tx1"/>
                </a:solidFill>
                <a:latin typeface="+mn-lt"/>
                <a:ea typeface="+mn-ea"/>
                <a:cs typeface="+mn-cs"/>
              </a:defRPr>
            </a:lvl8pPr>
            <a:lvl9pPr marL="3862426" algn="l" defTabSz="965606" rtl="0" eaLnBrk="1" latinLnBrk="0" hangingPunct="1">
              <a:defRPr sz="1901" kern="1200">
                <a:solidFill>
                  <a:schemeClr val="tx1"/>
                </a:solidFill>
                <a:latin typeface="+mn-lt"/>
                <a:ea typeface="+mn-ea"/>
                <a:cs typeface="+mn-cs"/>
              </a:defRPr>
            </a:lvl9pPr>
          </a:lstStyle>
          <a:p>
            <a:pPr algn="r"/>
            <a:fld id="{EFF71948-E2E2-6041-95DB-4C03EE5F2F12}" type="slidenum">
              <a:rPr lang="en-US" sz="1293" smtClean="0">
                <a:solidFill>
                  <a:schemeClr val="bg1"/>
                </a:solidFill>
              </a:rPr>
              <a:pPr algn="r"/>
              <a:t>‹#›</a:t>
            </a:fld>
            <a:endParaRPr lang="en-US" sz="1293" dirty="0">
              <a:solidFill>
                <a:schemeClr val="bg1"/>
              </a:solidFill>
            </a:endParaRPr>
          </a:p>
        </p:txBody>
      </p:sp>
      <p:sp>
        <p:nvSpPr>
          <p:cNvPr id="7" name="Text Placeholder 2"/>
          <p:cNvSpPr>
            <a:spLocks noGrp="1"/>
          </p:cNvSpPr>
          <p:nvPr>
            <p:ph idx="1"/>
          </p:nvPr>
        </p:nvSpPr>
        <p:spPr>
          <a:xfrm>
            <a:off x="596037" y="1472306"/>
            <a:ext cx="8913537" cy="4572037"/>
          </a:xfrm>
          <a:prstGeom prst="rect">
            <a:avLst/>
          </a:prstGeom>
        </p:spPr>
        <p:txBody>
          <a:bodyPr vert="horz" lIns="91440" tIns="45720" rIns="91440" bIns="45720" rtlCol="0">
            <a:normAutofit/>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dirty="0"/>
              <a:t>Edit Caption Titles: Font is Calibri 24pt</a:t>
            </a:r>
          </a:p>
          <a:p>
            <a:pPr lvl="2"/>
            <a:r>
              <a:rPr lang="en-US" dirty="0"/>
              <a:t>Second level: Font is Calibri 20pt</a:t>
            </a:r>
          </a:p>
          <a:p>
            <a:pPr lvl="3"/>
            <a:r>
              <a:rPr lang="en-US" dirty="0"/>
              <a:t>Third level: Font is Calibri 18pt</a:t>
            </a:r>
          </a:p>
          <a:p>
            <a:pPr lvl="4"/>
            <a:r>
              <a:rPr lang="en-US" dirty="0"/>
              <a:t>Fourth level: Font is Calibri 16pt</a:t>
            </a:r>
          </a:p>
          <a:p>
            <a:pPr lvl="5"/>
            <a:r>
              <a:rPr lang="en-US" dirty="0"/>
              <a:t>Fifth level: Font is Calibri 14pt</a:t>
            </a:r>
          </a:p>
        </p:txBody>
      </p:sp>
    </p:spTree>
    <p:extLst>
      <p:ext uri="{BB962C8B-B14F-4D97-AF65-F5344CB8AC3E}">
        <p14:creationId xmlns:p14="http://schemas.microsoft.com/office/powerpoint/2010/main" val="876605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E2CE3069-E6DF-6B44-9E62-7C42183F10DE}"/>
              </a:ext>
            </a:extLst>
          </p:cNvPr>
          <p:cNvPicPr>
            <a:picLocks noChangeAspect="1"/>
          </p:cNvPicPr>
          <p:nvPr userDrawn="1"/>
        </p:nvPicPr>
        <p:blipFill>
          <a:blip r:embed="rId19"/>
          <a:stretch>
            <a:fillRect/>
          </a:stretch>
        </p:blipFill>
        <p:spPr>
          <a:xfrm>
            <a:off x="0" y="0"/>
            <a:ext cx="12214102" cy="6910740"/>
          </a:xfrm>
          <a:prstGeom prst="rect">
            <a:avLst/>
          </a:prstGeom>
        </p:spPr>
      </p:pic>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678105"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3/2/21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
        <p:nvSpPr>
          <p:cNvPr id="13" name="Freeform 10">
            <a:extLst>
              <a:ext uri="{FF2B5EF4-FFF2-40B4-BE49-F238E27FC236}">
                <a16:creationId xmlns:a16="http://schemas.microsoft.com/office/drawing/2014/main" id="{C05DE5C8-51A6-C142-A747-C99141C78904}"/>
              </a:ext>
            </a:extLst>
          </p:cNvPr>
          <p:cNvSpPr>
            <a:spLocks/>
          </p:cNvSpPr>
          <p:nvPr userDrawn="1"/>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DF6DF"/>
              </a:gs>
              <a:gs pos="80000">
                <a:srgbClr val="F2F7FA"/>
              </a:gs>
              <a:gs pos="65000">
                <a:schemeClr val="bg1"/>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9">
            <a:extLst>
              <a:ext uri="{FF2B5EF4-FFF2-40B4-BE49-F238E27FC236}">
                <a16:creationId xmlns:a16="http://schemas.microsoft.com/office/drawing/2014/main" id="{29A33123-C8BD-E144-8D6A-FE5868290250}"/>
              </a:ext>
            </a:extLst>
          </p:cNvPr>
          <p:cNvSpPr>
            <a:spLocks/>
          </p:cNvSpPr>
          <p:nvPr userDrawn="1"/>
        </p:nvSpPr>
        <p:spPr bwMode="auto">
          <a:xfrm>
            <a:off x="-431550" y="5328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0">
                <a:schemeClr val="accent6">
                  <a:lumMod val="0"/>
                  <a:lumOff val="100000"/>
                </a:schemeClr>
              </a:gs>
              <a:gs pos="35000">
                <a:schemeClr val="accent6">
                  <a:lumMod val="0"/>
                  <a:lumOff val="100000"/>
                </a:schemeClr>
              </a:gs>
              <a:gs pos="100000">
                <a:srgbClr val="089253"/>
              </a:gs>
            </a:gsLst>
            <a:path path="circle">
              <a:fillToRect l="50000" t="-80000" r="50000" b="180000"/>
            </a:path>
            <a:tileRect/>
          </a:gra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3" r:id="rId5"/>
    <p:sldLayoutId id="2147483651" r:id="rId6"/>
    <p:sldLayoutId id="2147483665" r:id="rId7"/>
    <p:sldLayoutId id="2147483652" r:id="rId8"/>
    <p:sldLayoutId id="2147483653" r:id="rId9"/>
    <p:sldLayoutId id="2147483654" r:id="rId10"/>
    <p:sldLayoutId id="2147483655" r:id="rId11"/>
    <p:sldLayoutId id="2147483667" r:id="rId12"/>
    <p:sldLayoutId id="2147483656" r:id="rId13"/>
    <p:sldLayoutId id="2147483657" r:id="rId14"/>
    <p:sldLayoutId id="2147483658" r:id="rId15"/>
    <p:sldLayoutId id="2147483659" r:id="rId16"/>
    <p:sldLayoutId id="214748366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ubtitle 21">
            <a:extLst>
              <a:ext uri="{FF2B5EF4-FFF2-40B4-BE49-F238E27FC236}">
                <a16:creationId xmlns:a16="http://schemas.microsoft.com/office/drawing/2014/main" id="{579E7833-5782-C340-A16A-44FABE08AD4D}"/>
              </a:ext>
            </a:extLst>
          </p:cNvPr>
          <p:cNvSpPr>
            <a:spLocks noGrp="1"/>
          </p:cNvSpPr>
          <p:nvPr>
            <p:ph type="subTitle" idx="1"/>
          </p:nvPr>
        </p:nvSpPr>
        <p:spPr>
          <a:xfrm>
            <a:off x="2792401" y="4236027"/>
            <a:ext cx="7087871" cy="1195199"/>
          </a:xfrm>
        </p:spPr>
        <p:txBody>
          <a:bodyPr/>
          <a:lstStyle/>
          <a:p>
            <a:pPr>
              <a:spcBef>
                <a:spcPts val="400"/>
              </a:spcBef>
            </a:pPr>
            <a:r>
              <a:rPr lang="en-US" sz="2000" b="1" dirty="0"/>
              <a:t>KIRA BLACKWELL, DAVE ISRAEL, VIR THANVI</a:t>
            </a:r>
            <a:endParaRPr lang="en-US" sz="2000" dirty="0"/>
          </a:p>
          <a:p>
            <a:pPr>
              <a:spcBef>
                <a:spcPts val="400"/>
              </a:spcBef>
            </a:pPr>
            <a:r>
              <a:rPr lang="en-US" sz="2000" dirty="0"/>
              <a:t>March 4, 2021</a:t>
            </a:r>
          </a:p>
          <a:p>
            <a:endParaRPr lang="en-US" sz="2000" dirty="0"/>
          </a:p>
        </p:txBody>
      </p:sp>
      <p:pic>
        <p:nvPicPr>
          <p:cNvPr id="3" name="Picture 2">
            <a:extLst>
              <a:ext uri="{FF2B5EF4-FFF2-40B4-BE49-F238E27FC236}">
                <a16:creationId xmlns:a16="http://schemas.microsoft.com/office/drawing/2014/main" id="{FB29DB1F-973A-7045-BA61-0A32E424C1B4}"/>
              </a:ext>
            </a:extLst>
          </p:cNvPr>
          <p:cNvPicPr>
            <a:picLocks noChangeAspect="1"/>
          </p:cNvPicPr>
          <p:nvPr/>
        </p:nvPicPr>
        <p:blipFill>
          <a:blip r:embed="rId3"/>
          <a:stretch>
            <a:fillRect/>
          </a:stretch>
        </p:blipFill>
        <p:spPr>
          <a:xfrm>
            <a:off x="10200395" y="837281"/>
            <a:ext cx="1991605" cy="1493704"/>
          </a:xfrm>
          <a:prstGeom prst="rect">
            <a:avLst/>
          </a:prstGeom>
        </p:spPr>
      </p:pic>
    </p:spTree>
    <p:extLst>
      <p:ext uri="{BB962C8B-B14F-4D97-AF65-F5344CB8AC3E}">
        <p14:creationId xmlns:p14="http://schemas.microsoft.com/office/powerpoint/2010/main" val="404173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12539-99F5-AF44-BF16-1742C858D98F}"/>
              </a:ext>
            </a:extLst>
          </p:cNvPr>
          <p:cNvSpPr>
            <a:spLocks noGrp="1"/>
          </p:cNvSpPr>
          <p:nvPr>
            <p:ph idx="1"/>
          </p:nvPr>
        </p:nvSpPr>
        <p:spPr>
          <a:xfrm>
            <a:off x="7416734" y="2069983"/>
            <a:ext cx="4078573" cy="3785652"/>
          </a:xfrm>
        </p:spPr>
        <p:txBody>
          <a:bodyPr/>
          <a:lstStyle/>
          <a:p>
            <a:r>
              <a:rPr lang="en-US" sz="2400" b="1" dirty="0"/>
              <a:t>CIS Introduction</a:t>
            </a:r>
            <a:br>
              <a:rPr lang="en-US" sz="2400" b="1" dirty="0"/>
            </a:br>
            <a:r>
              <a:rPr lang="en-US" i="1" dirty="0"/>
              <a:t>Kira Blackwell</a:t>
            </a:r>
            <a:br>
              <a:rPr lang="en-US" i="1" dirty="0"/>
            </a:br>
            <a:br>
              <a:rPr lang="en-US" i="1" dirty="0"/>
            </a:br>
            <a:r>
              <a:rPr lang="en-US" sz="2400" b="1" dirty="0"/>
              <a:t>DTE Capabilities Overview</a:t>
            </a:r>
            <a:br>
              <a:rPr lang="en-US" sz="2400" b="1" dirty="0"/>
            </a:br>
            <a:r>
              <a:rPr lang="en-US" i="1" dirty="0" err="1"/>
              <a:t>Vir</a:t>
            </a:r>
            <a:r>
              <a:rPr lang="en-US" i="1" dirty="0"/>
              <a:t> </a:t>
            </a:r>
            <a:r>
              <a:rPr lang="en-US" i="1" dirty="0" err="1"/>
              <a:t>Thanvi</a:t>
            </a:r>
            <a:br>
              <a:rPr lang="en-US" sz="2400" i="1" dirty="0"/>
            </a:br>
            <a:br>
              <a:rPr lang="en-US" sz="2400" i="1" dirty="0"/>
            </a:br>
            <a:r>
              <a:rPr lang="en-US" sz="2400" b="1" dirty="0"/>
              <a:t>NASA’s DTE &amp; LUNAR Architecture</a:t>
            </a:r>
            <a:br>
              <a:rPr lang="en-US" sz="2400" b="1" dirty="0"/>
            </a:br>
            <a:r>
              <a:rPr lang="en-US" i="1" dirty="0"/>
              <a:t>Dave Israel</a:t>
            </a:r>
            <a:br>
              <a:rPr lang="en-US" i="1" dirty="0"/>
            </a:br>
            <a:br>
              <a:rPr lang="en-US" i="1" dirty="0"/>
            </a:br>
            <a:r>
              <a:rPr lang="en-US" sz="2400" b="1" dirty="0"/>
              <a:t>Q &amp; A</a:t>
            </a:r>
            <a:endParaRPr lang="en-US" b="1" dirty="0"/>
          </a:p>
        </p:txBody>
      </p:sp>
      <p:sp>
        <p:nvSpPr>
          <p:cNvPr id="4" name="Slide Number Placeholder 3">
            <a:extLst>
              <a:ext uri="{FF2B5EF4-FFF2-40B4-BE49-F238E27FC236}">
                <a16:creationId xmlns:a16="http://schemas.microsoft.com/office/drawing/2014/main" id="{9ABA62E9-4638-EE46-838D-B2666C8440E8}"/>
              </a:ext>
            </a:extLst>
          </p:cNvPr>
          <p:cNvSpPr>
            <a:spLocks noGrp="1"/>
          </p:cNvSpPr>
          <p:nvPr>
            <p:ph type="sldNum" sz="quarter" idx="12"/>
          </p:nvPr>
        </p:nvSpPr>
        <p:spPr/>
        <p:txBody>
          <a:bodyPr/>
          <a:lstStyle/>
          <a:p>
            <a:fld id="{2E8C51FE-49D9-314D-9957-ABBF7DDE8782}" type="slidenum">
              <a:rPr lang="en-US" smtClean="0"/>
              <a:pPr/>
              <a:t>2</a:t>
            </a:fld>
            <a:endParaRPr lang="en-US" dirty="0"/>
          </a:p>
        </p:txBody>
      </p:sp>
      <p:sp>
        <p:nvSpPr>
          <p:cNvPr id="5" name="Content Placeholder 2">
            <a:extLst>
              <a:ext uri="{FF2B5EF4-FFF2-40B4-BE49-F238E27FC236}">
                <a16:creationId xmlns:a16="http://schemas.microsoft.com/office/drawing/2014/main" id="{CBC6E767-0E73-504E-8FB8-466FB409C6BD}"/>
              </a:ext>
            </a:extLst>
          </p:cNvPr>
          <p:cNvSpPr txBox="1">
            <a:spLocks/>
          </p:cNvSpPr>
          <p:nvPr/>
        </p:nvSpPr>
        <p:spPr>
          <a:xfrm>
            <a:off x="4181346" y="2150582"/>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1:00 - 1:05 pm</a:t>
            </a:r>
          </a:p>
        </p:txBody>
      </p:sp>
      <p:sp>
        <p:nvSpPr>
          <p:cNvPr id="7" name="Content Placeholder 2">
            <a:extLst>
              <a:ext uri="{FF2B5EF4-FFF2-40B4-BE49-F238E27FC236}">
                <a16:creationId xmlns:a16="http://schemas.microsoft.com/office/drawing/2014/main" id="{1C986A82-4168-6448-AD0B-A4A2A8DE0494}"/>
              </a:ext>
            </a:extLst>
          </p:cNvPr>
          <p:cNvSpPr txBox="1">
            <a:spLocks/>
          </p:cNvSpPr>
          <p:nvPr/>
        </p:nvSpPr>
        <p:spPr>
          <a:xfrm>
            <a:off x="4181346" y="3048733"/>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1:05 - 1:20 pm</a:t>
            </a:r>
          </a:p>
        </p:txBody>
      </p:sp>
      <p:sp>
        <p:nvSpPr>
          <p:cNvPr id="8" name="Content Placeholder 2">
            <a:extLst>
              <a:ext uri="{FF2B5EF4-FFF2-40B4-BE49-F238E27FC236}">
                <a16:creationId xmlns:a16="http://schemas.microsoft.com/office/drawing/2014/main" id="{E243B29E-AB92-F145-B0B9-95C5E6007610}"/>
              </a:ext>
            </a:extLst>
          </p:cNvPr>
          <p:cNvSpPr txBox="1">
            <a:spLocks/>
          </p:cNvSpPr>
          <p:nvPr/>
        </p:nvSpPr>
        <p:spPr>
          <a:xfrm>
            <a:off x="4181346" y="4087525"/>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1:20 - 1:35 pm</a:t>
            </a:r>
          </a:p>
        </p:txBody>
      </p:sp>
      <p:sp>
        <p:nvSpPr>
          <p:cNvPr id="10" name="Content Placeholder 2">
            <a:extLst>
              <a:ext uri="{FF2B5EF4-FFF2-40B4-BE49-F238E27FC236}">
                <a16:creationId xmlns:a16="http://schemas.microsoft.com/office/drawing/2014/main" id="{FE66C7C2-A9EA-BD49-8613-3065DBB0597A}"/>
              </a:ext>
            </a:extLst>
          </p:cNvPr>
          <p:cNvSpPr txBox="1">
            <a:spLocks/>
          </p:cNvSpPr>
          <p:nvPr/>
        </p:nvSpPr>
        <p:spPr>
          <a:xfrm>
            <a:off x="4181346" y="5351936"/>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1:35 - 2:00 pm</a:t>
            </a:r>
          </a:p>
        </p:txBody>
      </p:sp>
      <p:cxnSp>
        <p:nvCxnSpPr>
          <p:cNvPr id="12" name="Straight Connector 11">
            <a:extLst>
              <a:ext uri="{FF2B5EF4-FFF2-40B4-BE49-F238E27FC236}">
                <a16:creationId xmlns:a16="http://schemas.microsoft.com/office/drawing/2014/main" id="{132709CF-64D7-1B44-AA58-AF3BEE71E690}"/>
              </a:ext>
            </a:extLst>
          </p:cNvPr>
          <p:cNvCxnSpPr>
            <a:cxnSpLocks/>
          </p:cNvCxnSpPr>
          <p:nvPr/>
        </p:nvCxnSpPr>
        <p:spPr>
          <a:xfrm>
            <a:off x="7190643" y="2046014"/>
            <a:ext cx="0" cy="374914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3D8B268F-FF29-3644-842B-721599344186}"/>
              </a:ext>
            </a:extLst>
          </p:cNvPr>
          <p:cNvPicPr>
            <a:picLocks noChangeAspect="1"/>
          </p:cNvPicPr>
          <p:nvPr/>
        </p:nvPicPr>
        <p:blipFill>
          <a:blip r:embed="rId2"/>
          <a:stretch>
            <a:fillRect/>
          </a:stretch>
        </p:blipFill>
        <p:spPr>
          <a:xfrm>
            <a:off x="9142390" y="304799"/>
            <a:ext cx="2769575" cy="840423"/>
          </a:xfrm>
          <a:prstGeom prst="rect">
            <a:avLst/>
          </a:prstGeom>
        </p:spPr>
      </p:pic>
      <p:pic>
        <p:nvPicPr>
          <p:cNvPr id="9" name="Picture 8">
            <a:extLst>
              <a:ext uri="{FF2B5EF4-FFF2-40B4-BE49-F238E27FC236}">
                <a16:creationId xmlns:a16="http://schemas.microsoft.com/office/drawing/2014/main" id="{08657ADA-A100-2440-8D01-CCDB7CD43A2F}"/>
              </a:ext>
            </a:extLst>
          </p:cNvPr>
          <p:cNvPicPr>
            <a:picLocks noChangeAspect="1"/>
          </p:cNvPicPr>
          <p:nvPr/>
        </p:nvPicPr>
        <p:blipFill rotWithShape="1">
          <a:blip r:embed="rId3"/>
          <a:srcRect r="21880"/>
          <a:stretch/>
        </p:blipFill>
        <p:spPr>
          <a:xfrm>
            <a:off x="0" y="199505"/>
            <a:ext cx="4754880" cy="6222834"/>
          </a:xfrm>
          <a:prstGeom prst="rect">
            <a:avLst/>
          </a:prstGeom>
          <a:effectLst>
            <a:outerShdw blurRad="330200" dist="406400" dir="8100000" algn="tr" rotWithShape="0">
              <a:prstClr val="black">
                <a:alpha val="40000"/>
              </a:prstClr>
            </a:outerShdw>
          </a:effectLst>
        </p:spPr>
      </p:pic>
      <p:sp>
        <p:nvSpPr>
          <p:cNvPr id="13" name="Title 12">
            <a:extLst>
              <a:ext uri="{FF2B5EF4-FFF2-40B4-BE49-F238E27FC236}">
                <a16:creationId xmlns:a16="http://schemas.microsoft.com/office/drawing/2014/main" id="{F50B81DF-69A2-254E-9A89-8B883E0C7A21}"/>
              </a:ext>
            </a:extLst>
          </p:cNvPr>
          <p:cNvSpPr>
            <a:spLocks noGrp="1"/>
          </p:cNvSpPr>
          <p:nvPr>
            <p:ph type="title"/>
          </p:nvPr>
        </p:nvSpPr>
        <p:spPr>
          <a:xfrm>
            <a:off x="5267504" y="1088500"/>
            <a:ext cx="5051732" cy="646331"/>
          </a:xfrm>
        </p:spPr>
        <p:txBody>
          <a:bodyPr/>
          <a:lstStyle/>
          <a:p>
            <a:r>
              <a:rPr lang="en-US" dirty="0"/>
              <a:t>Today’s Agenda</a:t>
            </a:r>
          </a:p>
        </p:txBody>
      </p:sp>
    </p:spTree>
    <p:extLst>
      <p:ext uri="{BB962C8B-B14F-4D97-AF65-F5344CB8AC3E}">
        <p14:creationId xmlns:p14="http://schemas.microsoft.com/office/powerpoint/2010/main" val="1555185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B0182-B805-7142-9163-EFFDBAC3E95C}"/>
              </a:ext>
            </a:extLst>
          </p:cNvPr>
          <p:cNvSpPr>
            <a:spLocks noGrp="1"/>
          </p:cNvSpPr>
          <p:nvPr>
            <p:ph type="title"/>
          </p:nvPr>
        </p:nvSpPr>
        <p:spPr>
          <a:xfrm>
            <a:off x="831850" y="2822668"/>
            <a:ext cx="10515600" cy="1034129"/>
          </a:xfrm>
        </p:spPr>
        <p:txBody>
          <a:bodyPr/>
          <a:lstStyle/>
          <a:p>
            <a:r>
              <a:rPr lang="en-US" dirty="0"/>
              <a:t>Kira Blackwell</a:t>
            </a:r>
            <a:br>
              <a:rPr lang="en-US" dirty="0"/>
            </a:br>
            <a:r>
              <a:rPr lang="en-US" sz="2800" dirty="0"/>
              <a:t>Industry Engagement Manager</a:t>
            </a:r>
          </a:p>
        </p:txBody>
      </p:sp>
      <p:sp>
        <p:nvSpPr>
          <p:cNvPr id="3" name="Slide Number Placeholder 2">
            <a:extLst>
              <a:ext uri="{FF2B5EF4-FFF2-40B4-BE49-F238E27FC236}">
                <a16:creationId xmlns:a16="http://schemas.microsoft.com/office/drawing/2014/main" id="{FA635B18-17B8-004E-A691-15AAFB00C862}"/>
              </a:ext>
            </a:extLst>
          </p:cNvPr>
          <p:cNvSpPr>
            <a:spLocks noGrp="1"/>
          </p:cNvSpPr>
          <p:nvPr>
            <p:ph type="sldNum" sz="quarter" idx="12"/>
          </p:nvPr>
        </p:nvSpPr>
        <p:spPr/>
        <p:txBody>
          <a:bodyPr/>
          <a:lstStyle/>
          <a:p>
            <a:fld id="{2E8C51FE-49D9-314D-9957-ABBF7DDE8782}" type="slidenum">
              <a:rPr lang="en-US" smtClean="0"/>
              <a:pPr/>
              <a:t>3</a:t>
            </a:fld>
            <a:endParaRPr lang="en-US" dirty="0"/>
          </a:p>
        </p:txBody>
      </p:sp>
      <p:pic>
        <p:nvPicPr>
          <p:cNvPr id="6" name="Picture 5">
            <a:extLst>
              <a:ext uri="{FF2B5EF4-FFF2-40B4-BE49-F238E27FC236}">
                <a16:creationId xmlns:a16="http://schemas.microsoft.com/office/drawing/2014/main" id="{52807B1E-43C1-5A4D-87A8-ADDB58F378CF}"/>
              </a:ext>
            </a:extLst>
          </p:cNvPr>
          <p:cNvPicPr>
            <a:picLocks noChangeAspect="1"/>
          </p:cNvPicPr>
          <p:nvPr/>
        </p:nvPicPr>
        <p:blipFill>
          <a:blip r:embed="rId2"/>
          <a:stretch>
            <a:fillRect/>
          </a:stretch>
        </p:blipFill>
        <p:spPr>
          <a:xfrm>
            <a:off x="9142390" y="304799"/>
            <a:ext cx="2769575" cy="840423"/>
          </a:xfrm>
          <a:prstGeom prst="rect">
            <a:avLst/>
          </a:prstGeom>
        </p:spPr>
      </p:pic>
      <p:pic>
        <p:nvPicPr>
          <p:cNvPr id="5" name="Picture 4">
            <a:extLst>
              <a:ext uri="{FF2B5EF4-FFF2-40B4-BE49-F238E27FC236}">
                <a16:creationId xmlns:a16="http://schemas.microsoft.com/office/drawing/2014/main" id="{2CA714ED-1989-114A-9370-FC0DD12CBF7B}"/>
              </a:ext>
            </a:extLst>
          </p:cNvPr>
          <p:cNvPicPr>
            <a:picLocks noChangeAspect="1"/>
          </p:cNvPicPr>
          <p:nvPr/>
        </p:nvPicPr>
        <p:blipFill>
          <a:blip r:embed="rId3"/>
          <a:stretch>
            <a:fillRect/>
          </a:stretch>
        </p:blipFill>
        <p:spPr>
          <a:xfrm>
            <a:off x="10200395" y="837281"/>
            <a:ext cx="1991605" cy="1493704"/>
          </a:xfrm>
          <a:prstGeom prst="rect">
            <a:avLst/>
          </a:prstGeom>
        </p:spPr>
      </p:pic>
    </p:spTree>
    <p:extLst>
      <p:ext uri="{BB962C8B-B14F-4D97-AF65-F5344CB8AC3E}">
        <p14:creationId xmlns:p14="http://schemas.microsoft.com/office/powerpoint/2010/main" val="309646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5">
            <a:extLst>
              <a:ext uri="{FF2B5EF4-FFF2-40B4-BE49-F238E27FC236}">
                <a16:creationId xmlns:a16="http://schemas.microsoft.com/office/drawing/2014/main" id="{08F6A885-F751-E243-A460-9227F96375B8}"/>
              </a:ext>
            </a:extLst>
          </p:cNvPr>
          <p:cNvSpPr>
            <a:spLocks noGrp="1"/>
          </p:cNvSpPr>
          <p:nvPr>
            <p:ph idx="1"/>
          </p:nvPr>
        </p:nvSpPr>
        <p:spPr>
          <a:xfrm>
            <a:off x="4914901" y="2214710"/>
            <a:ext cx="6373988" cy="3416320"/>
          </a:xfrm>
        </p:spPr>
        <p:txBody>
          <a:bodyPr wrap="square">
            <a:spAutoFit/>
          </a:bodyPr>
          <a:lstStyle/>
          <a:p>
            <a:r>
              <a:rPr lang="en-US" dirty="0"/>
              <a:t>Thank you for attending NASA’s first-ever </a:t>
            </a:r>
            <a:r>
              <a:rPr lang="en-US" dirty="0" err="1"/>
              <a:t>OneLink</a:t>
            </a:r>
            <a:r>
              <a:rPr lang="en-US" dirty="0"/>
              <a:t> Session. During the event you will learn about the Near Space Network, the changes NASA has made to network architecture, the Commercialization, Innovation, and Synergies (CIS) office, and our goals for fostering industry partnerships.</a:t>
            </a:r>
            <a:br>
              <a:rPr lang="en-US" dirty="0"/>
            </a:br>
            <a:br>
              <a:rPr lang="en-US" dirty="0"/>
            </a:br>
            <a:r>
              <a:rPr lang="en-US" dirty="0"/>
              <a:t>By attending today’s </a:t>
            </a:r>
            <a:r>
              <a:rPr lang="en-US" dirty="0" err="1"/>
              <a:t>OneLink</a:t>
            </a:r>
            <a:r>
              <a:rPr lang="en-US" dirty="0"/>
              <a:t> Session, companies will be invited to </a:t>
            </a:r>
            <a:r>
              <a:rPr lang="en-US" dirty="0" err="1"/>
              <a:t>UpLink</a:t>
            </a:r>
            <a:r>
              <a:rPr lang="en-US" dirty="0"/>
              <a:t> Sessions from March 8-12, 2021. These sessions are deeper, one-on-one meetings with the CIS office and NASA leadership to learn more about each company’s capabilities.</a:t>
            </a:r>
          </a:p>
        </p:txBody>
      </p:sp>
      <p:sp>
        <p:nvSpPr>
          <p:cNvPr id="10" name="Slide Number Placeholder 9">
            <a:extLst>
              <a:ext uri="{FF2B5EF4-FFF2-40B4-BE49-F238E27FC236}">
                <a16:creationId xmlns:a16="http://schemas.microsoft.com/office/drawing/2014/main" id="{C646F6F1-E682-0C49-AAE7-7D5D3251A731}"/>
              </a:ext>
            </a:extLst>
          </p:cNvPr>
          <p:cNvSpPr>
            <a:spLocks noGrp="1"/>
          </p:cNvSpPr>
          <p:nvPr>
            <p:ph type="sldNum" sz="quarter" idx="12"/>
          </p:nvPr>
        </p:nvSpPr>
        <p:spPr/>
        <p:txBody>
          <a:bodyPr/>
          <a:lstStyle/>
          <a:p>
            <a:fld id="{2E8C51FE-49D9-314D-9957-ABBF7DDE8782}" type="slidenum">
              <a:rPr lang="en-US" smtClean="0"/>
              <a:pPr/>
              <a:t>4</a:t>
            </a:fld>
            <a:endParaRPr lang="en-US"/>
          </a:p>
        </p:txBody>
      </p:sp>
      <p:pic>
        <p:nvPicPr>
          <p:cNvPr id="4" name="Graphic 3">
            <a:extLst>
              <a:ext uri="{FF2B5EF4-FFF2-40B4-BE49-F238E27FC236}">
                <a16:creationId xmlns:a16="http://schemas.microsoft.com/office/drawing/2014/main" id="{1AD60573-52CA-5E43-BCF3-6A15AC27CC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73421" y="975398"/>
            <a:ext cx="3270219" cy="943000"/>
          </a:xfrm>
          <a:prstGeom prst="rect">
            <a:avLst/>
          </a:prstGeom>
        </p:spPr>
      </p:pic>
      <p:pic>
        <p:nvPicPr>
          <p:cNvPr id="5" name="Picture 4">
            <a:extLst>
              <a:ext uri="{FF2B5EF4-FFF2-40B4-BE49-F238E27FC236}">
                <a16:creationId xmlns:a16="http://schemas.microsoft.com/office/drawing/2014/main" id="{24953F2D-E62B-EC4D-855A-D6CE2DAA9030}"/>
              </a:ext>
            </a:extLst>
          </p:cNvPr>
          <p:cNvPicPr>
            <a:picLocks noChangeAspect="1"/>
          </p:cNvPicPr>
          <p:nvPr/>
        </p:nvPicPr>
        <p:blipFill>
          <a:blip r:embed="rId5"/>
          <a:stretch>
            <a:fillRect/>
          </a:stretch>
        </p:blipFill>
        <p:spPr>
          <a:xfrm>
            <a:off x="9142390" y="304799"/>
            <a:ext cx="2769575" cy="840423"/>
          </a:xfrm>
          <a:prstGeom prst="rect">
            <a:avLst/>
          </a:prstGeom>
        </p:spPr>
      </p:pic>
    </p:spTree>
    <p:extLst>
      <p:ext uri="{BB962C8B-B14F-4D97-AF65-F5344CB8AC3E}">
        <p14:creationId xmlns:p14="http://schemas.microsoft.com/office/powerpoint/2010/main" val="148295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DF17A6-D511-E84B-9F70-482031AC8B3F}"/>
              </a:ext>
            </a:extLst>
          </p:cNvPr>
          <p:cNvSpPr>
            <a:spLocks noGrp="1"/>
          </p:cNvSpPr>
          <p:nvPr>
            <p:ph type="sldNum" sz="quarter" idx="12"/>
          </p:nvPr>
        </p:nvSpPr>
        <p:spPr/>
        <p:txBody>
          <a:bodyPr/>
          <a:lstStyle/>
          <a:p>
            <a:fld id="{2E8C51FE-49D9-314D-9957-ABBF7DDE8782}" type="slidenum">
              <a:rPr lang="en-US" smtClean="0"/>
              <a:pPr/>
              <a:t>5</a:t>
            </a:fld>
            <a:endParaRPr lang="en-US" dirty="0"/>
          </a:p>
        </p:txBody>
      </p:sp>
      <p:pic>
        <p:nvPicPr>
          <p:cNvPr id="7" name="Picture 6" descr="Timeline&#10;&#10;Description automatically generated">
            <a:extLst>
              <a:ext uri="{FF2B5EF4-FFF2-40B4-BE49-F238E27FC236}">
                <a16:creationId xmlns:a16="http://schemas.microsoft.com/office/drawing/2014/main" id="{E149F812-FE26-6545-A6AB-F2919774BE97}"/>
              </a:ext>
            </a:extLst>
          </p:cNvPr>
          <p:cNvPicPr>
            <a:picLocks noChangeAspect="1"/>
          </p:cNvPicPr>
          <p:nvPr/>
        </p:nvPicPr>
        <p:blipFill>
          <a:blip r:embed="rId2"/>
          <a:stretch>
            <a:fillRect/>
          </a:stretch>
        </p:blipFill>
        <p:spPr>
          <a:xfrm>
            <a:off x="673779" y="302628"/>
            <a:ext cx="10631534" cy="5985775"/>
          </a:xfrm>
          <a:prstGeom prst="rect">
            <a:avLst/>
          </a:prstGeom>
        </p:spPr>
      </p:pic>
      <p:sp>
        <p:nvSpPr>
          <p:cNvPr id="2" name="Rectangle 1">
            <a:extLst>
              <a:ext uri="{FF2B5EF4-FFF2-40B4-BE49-F238E27FC236}">
                <a16:creationId xmlns:a16="http://schemas.microsoft.com/office/drawing/2014/main" id="{D5514A4C-0381-D041-844F-C17D2F2B81BC}"/>
              </a:ext>
            </a:extLst>
          </p:cNvPr>
          <p:cNvSpPr/>
          <p:nvPr/>
        </p:nvSpPr>
        <p:spPr>
          <a:xfrm>
            <a:off x="4928577" y="687279"/>
            <a:ext cx="6033052" cy="606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2">
            <a:extLst>
              <a:ext uri="{FF2B5EF4-FFF2-40B4-BE49-F238E27FC236}">
                <a16:creationId xmlns:a16="http://schemas.microsoft.com/office/drawing/2014/main" id="{E7BB7FEA-8DA4-2748-8F5A-39C224ED9214}"/>
              </a:ext>
            </a:extLst>
          </p:cNvPr>
          <p:cNvSpPr>
            <a:spLocks noGrp="1"/>
          </p:cNvSpPr>
          <p:nvPr>
            <p:ph type="title"/>
          </p:nvPr>
        </p:nvSpPr>
        <p:spPr>
          <a:xfrm>
            <a:off x="886687" y="647235"/>
            <a:ext cx="10123429" cy="646331"/>
          </a:xfrm>
        </p:spPr>
        <p:txBody>
          <a:bodyPr/>
          <a:lstStyle/>
          <a:p>
            <a:pPr algn="r"/>
            <a:r>
              <a:rPr lang="en-US" dirty="0"/>
              <a:t>Industry Engagement Activities</a:t>
            </a:r>
          </a:p>
        </p:txBody>
      </p:sp>
    </p:spTree>
    <p:extLst>
      <p:ext uri="{BB962C8B-B14F-4D97-AF65-F5344CB8AC3E}">
        <p14:creationId xmlns:p14="http://schemas.microsoft.com/office/powerpoint/2010/main" val="1752408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B0182-B805-7142-9163-EFFDBAC3E95C}"/>
              </a:ext>
            </a:extLst>
          </p:cNvPr>
          <p:cNvSpPr>
            <a:spLocks noGrp="1"/>
          </p:cNvSpPr>
          <p:nvPr>
            <p:ph type="title"/>
          </p:nvPr>
        </p:nvSpPr>
        <p:spPr>
          <a:xfrm>
            <a:off x="831850" y="2822668"/>
            <a:ext cx="10515600" cy="1034129"/>
          </a:xfrm>
        </p:spPr>
        <p:txBody>
          <a:bodyPr/>
          <a:lstStyle/>
          <a:p>
            <a:r>
              <a:rPr lang="en-US" dirty="0" err="1"/>
              <a:t>Vir</a:t>
            </a:r>
            <a:r>
              <a:rPr lang="en-US" dirty="0"/>
              <a:t> </a:t>
            </a:r>
            <a:r>
              <a:rPr lang="en-US" dirty="0" err="1"/>
              <a:t>Thanvi</a:t>
            </a:r>
            <a:br>
              <a:rPr lang="en-US" dirty="0"/>
            </a:br>
            <a:r>
              <a:rPr lang="en-US" sz="2800" dirty="0"/>
              <a:t>Near Space Network (NSN) Project Manager</a:t>
            </a:r>
          </a:p>
        </p:txBody>
      </p:sp>
      <p:sp>
        <p:nvSpPr>
          <p:cNvPr id="3" name="Slide Number Placeholder 2">
            <a:extLst>
              <a:ext uri="{FF2B5EF4-FFF2-40B4-BE49-F238E27FC236}">
                <a16:creationId xmlns:a16="http://schemas.microsoft.com/office/drawing/2014/main" id="{FA635B18-17B8-004E-A691-15AAFB00C862}"/>
              </a:ext>
            </a:extLst>
          </p:cNvPr>
          <p:cNvSpPr>
            <a:spLocks noGrp="1"/>
          </p:cNvSpPr>
          <p:nvPr>
            <p:ph type="sldNum" sz="quarter" idx="12"/>
          </p:nvPr>
        </p:nvSpPr>
        <p:spPr/>
        <p:txBody>
          <a:bodyPr/>
          <a:lstStyle/>
          <a:p>
            <a:fld id="{2E8C51FE-49D9-314D-9957-ABBF7DDE8782}" type="slidenum">
              <a:rPr lang="en-US" smtClean="0"/>
              <a:pPr/>
              <a:t>6</a:t>
            </a:fld>
            <a:endParaRPr lang="en-US" dirty="0"/>
          </a:p>
        </p:txBody>
      </p:sp>
      <p:pic>
        <p:nvPicPr>
          <p:cNvPr id="5" name="Picture 4">
            <a:extLst>
              <a:ext uri="{FF2B5EF4-FFF2-40B4-BE49-F238E27FC236}">
                <a16:creationId xmlns:a16="http://schemas.microsoft.com/office/drawing/2014/main" id="{4FC9B186-D5B8-BB4F-9395-8749414D06D2}"/>
              </a:ext>
            </a:extLst>
          </p:cNvPr>
          <p:cNvPicPr>
            <a:picLocks noChangeAspect="1"/>
          </p:cNvPicPr>
          <p:nvPr/>
        </p:nvPicPr>
        <p:blipFill>
          <a:blip r:embed="rId2"/>
          <a:stretch>
            <a:fillRect/>
          </a:stretch>
        </p:blipFill>
        <p:spPr>
          <a:xfrm>
            <a:off x="9142390" y="304799"/>
            <a:ext cx="2769575" cy="840423"/>
          </a:xfrm>
          <a:prstGeom prst="rect">
            <a:avLst/>
          </a:prstGeom>
        </p:spPr>
      </p:pic>
      <p:pic>
        <p:nvPicPr>
          <p:cNvPr id="6" name="Picture 5">
            <a:extLst>
              <a:ext uri="{FF2B5EF4-FFF2-40B4-BE49-F238E27FC236}">
                <a16:creationId xmlns:a16="http://schemas.microsoft.com/office/drawing/2014/main" id="{A5B9F375-0065-A54C-A3A9-18F9EC3FEDE5}"/>
              </a:ext>
            </a:extLst>
          </p:cNvPr>
          <p:cNvPicPr>
            <a:picLocks noChangeAspect="1"/>
          </p:cNvPicPr>
          <p:nvPr/>
        </p:nvPicPr>
        <p:blipFill>
          <a:blip r:embed="rId3"/>
          <a:stretch>
            <a:fillRect/>
          </a:stretch>
        </p:blipFill>
        <p:spPr>
          <a:xfrm>
            <a:off x="10200395" y="837281"/>
            <a:ext cx="1991605" cy="1493704"/>
          </a:xfrm>
          <a:prstGeom prst="rect">
            <a:avLst/>
          </a:prstGeom>
        </p:spPr>
      </p:pic>
    </p:spTree>
    <p:extLst>
      <p:ext uri="{BB962C8B-B14F-4D97-AF65-F5344CB8AC3E}">
        <p14:creationId xmlns:p14="http://schemas.microsoft.com/office/powerpoint/2010/main" val="621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7DD9F4-5DED-7444-942C-165D40316D03}"/>
              </a:ext>
            </a:extLst>
          </p:cNvPr>
          <p:cNvSpPr>
            <a:spLocks noGrp="1"/>
          </p:cNvSpPr>
          <p:nvPr>
            <p:ph type="sldNum" sz="quarter" idx="12"/>
          </p:nvPr>
        </p:nvSpPr>
        <p:spPr/>
        <p:txBody>
          <a:bodyPr/>
          <a:lstStyle/>
          <a:p>
            <a:fld id="{2E8C51FE-49D9-314D-9957-ABBF7DDE8782}" type="slidenum">
              <a:rPr lang="en-US" smtClean="0"/>
              <a:t>7</a:t>
            </a:fld>
            <a:endParaRPr lang="en-US" dirty="0"/>
          </a:p>
        </p:txBody>
      </p:sp>
      <p:sp>
        <p:nvSpPr>
          <p:cNvPr id="3" name="Title 2">
            <a:extLst>
              <a:ext uri="{FF2B5EF4-FFF2-40B4-BE49-F238E27FC236}">
                <a16:creationId xmlns:a16="http://schemas.microsoft.com/office/drawing/2014/main" id="{BCF5AAD3-97F7-E143-908D-9369E939118E}"/>
              </a:ext>
            </a:extLst>
          </p:cNvPr>
          <p:cNvSpPr>
            <a:spLocks noGrp="1"/>
          </p:cNvSpPr>
          <p:nvPr>
            <p:ph type="title"/>
          </p:nvPr>
        </p:nvSpPr>
        <p:spPr/>
        <p:txBody>
          <a:bodyPr/>
          <a:lstStyle/>
          <a:p>
            <a:r>
              <a:rPr lang="en-US" dirty="0"/>
              <a:t>Our Domain</a:t>
            </a:r>
          </a:p>
        </p:txBody>
      </p:sp>
      <p:sp>
        <p:nvSpPr>
          <p:cNvPr id="4" name="Slide Number Placeholder 1">
            <a:extLst>
              <a:ext uri="{FF2B5EF4-FFF2-40B4-BE49-F238E27FC236}">
                <a16:creationId xmlns:a16="http://schemas.microsoft.com/office/drawing/2014/main" id="{847F0CB8-D1E6-A447-9EF8-D3A453FF6CA8}"/>
              </a:ext>
            </a:extLst>
          </p:cNvPr>
          <p:cNvSpPr txBox="1">
            <a:spLocks/>
          </p:cNvSpPr>
          <p:nvPr/>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BEE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7</a:t>
            </a:fld>
            <a:endParaRPr lang="en-US" dirty="0"/>
          </a:p>
        </p:txBody>
      </p:sp>
      <p:sp>
        <p:nvSpPr>
          <p:cNvPr id="6" name="Content Placeholder 4">
            <a:extLst>
              <a:ext uri="{FF2B5EF4-FFF2-40B4-BE49-F238E27FC236}">
                <a16:creationId xmlns:a16="http://schemas.microsoft.com/office/drawing/2014/main" id="{55AC354F-24DA-3041-9682-5A449FE4E7FD}"/>
              </a:ext>
            </a:extLst>
          </p:cNvPr>
          <p:cNvSpPr txBox="1">
            <a:spLocks/>
          </p:cNvSpPr>
          <p:nvPr/>
        </p:nvSpPr>
        <p:spPr>
          <a:xfrm>
            <a:off x="838200" y="1778821"/>
            <a:ext cx="6632846" cy="2691334"/>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rPr>
              <a:t>Near Space</a:t>
            </a:r>
            <a:r>
              <a:rPr lang="en-US" sz="2000" dirty="0">
                <a:solidFill>
                  <a:schemeClr val="bg1"/>
                </a:solidFill>
              </a:rPr>
              <a:t>: the volume of space from the Earth’s surface to 2,000,000 kilometers</a:t>
            </a:r>
          </a:p>
          <a:p>
            <a:r>
              <a:rPr lang="en-US" sz="2000" b="1" dirty="0">
                <a:solidFill>
                  <a:schemeClr val="bg1"/>
                </a:solidFill>
                <a:ea typeface="Times New Roman" panose="02020603050405020304" pitchFamily="18" charset="0"/>
              </a:rPr>
              <a:t>Earth Proximity Region</a:t>
            </a:r>
            <a:r>
              <a:rPr lang="en-US" sz="2000" dirty="0">
                <a:solidFill>
                  <a:schemeClr val="bg1"/>
                </a:solidFill>
                <a:ea typeface="Times New Roman" panose="02020603050405020304" pitchFamily="18" charset="0"/>
              </a:rPr>
              <a:t>: a subset of near space; the volume from Earth’s surface to GEO (36,000 km) and the initial focus of service commercialization</a:t>
            </a:r>
          </a:p>
          <a:p>
            <a:r>
              <a:rPr lang="en-US" sz="2000" b="1" dirty="0">
                <a:solidFill>
                  <a:schemeClr val="bg1"/>
                </a:solidFill>
              </a:rPr>
              <a:t>Deep Space</a:t>
            </a:r>
            <a:r>
              <a:rPr lang="en-US" sz="2000" dirty="0">
                <a:solidFill>
                  <a:schemeClr val="bg1"/>
                </a:solidFill>
              </a:rPr>
              <a:t>: volume of space starting at 2,000,000 km from Earth’s surface and proceeding out into the solar system and beyond and supported by the Deep Space Network</a:t>
            </a:r>
          </a:p>
        </p:txBody>
      </p:sp>
      <p:pic>
        <p:nvPicPr>
          <p:cNvPr id="7" name="Picture 6" descr="A picture containing star, outdoor object, orange&#10;&#10;Description automatically generated">
            <a:extLst>
              <a:ext uri="{FF2B5EF4-FFF2-40B4-BE49-F238E27FC236}">
                <a16:creationId xmlns:a16="http://schemas.microsoft.com/office/drawing/2014/main" id="{E31504B5-1374-2D4D-8520-9C78E5BBF5DF}"/>
              </a:ext>
            </a:extLst>
          </p:cNvPr>
          <p:cNvPicPr>
            <a:picLocks noChangeAspect="1"/>
          </p:cNvPicPr>
          <p:nvPr/>
        </p:nvPicPr>
        <p:blipFill rotWithShape="1">
          <a:blip r:embed="rId2">
            <a:extLst>
              <a:ext uri="{28A0092B-C50C-407E-A947-70E740481C1C}">
                <a14:useLocalDpi xmlns:a14="http://schemas.microsoft.com/office/drawing/2010/main" val="0"/>
              </a:ext>
            </a:extLst>
          </a:blip>
          <a:srcRect l="79796" t="13866" b="36480"/>
          <a:stretch/>
        </p:blipFill>
        <p:spPr>
          <a:xfrm>
            <a:off x="0" y="2633123"/>
            <a:ext cx="1727928" cy="4246525"/>
          </a:xfrm>
          <a:prstGeom prst="rect">
            <a:avLst/>
          </a:prstGeom>
        </p:spPr>
      </p:pic>
      <p:pic>
        <p:nvPicPr>
          <p:cNvPr id="8" name="Picture 7">
            <a:extLst>
              <a:ext uri="{FF2B5EF4-FFF2-40B4-BE49-F238E27FC236}">
                <a16:creationId xmlns:a16="http://schemas.microsoft.com/office/drawing/2014/main" id="{8DA81D24-96DF-0C46-B7BE-6A945D47CA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3766" y="5163274"/>
            <a:ext cx="914400" cy="914400"/>
          </a:xfrm>
          <a:prstGeom prst="rect">
            <a:avLst/>
          </a:prstGeom>
        </p:spPr>
      </p:pic>
      <p:sp>
        <p:nvSpPr>
          <p:cNvPr id="9" name="Oval 8">
            <a:extLst>
              <a:ext uri="{FF2B5EF4-FFF2-40B4-BE49-F238E27FC236}">
                <a16:creationId xmlns:a16="http://schemas.microsoft.com/office/drawing/2014/main" id="{FCBAB38C-5ABA-6742-85B1-346CDEB8B67E}"/>
              </a:ext>
            </a:extLst>
          </p:cNvPr>
          <p:cNvSpPr/>
          <p:nvPr/>
        </p:nvSpPr>
        <p:spPr>
          <a:xfrm>
            <a:off x="6190886" y="4980394"/>
            <a:ext cx="1280160" cy="1280160"/>
          </a:xfrm>
          <a:prstGeom prst="ellipse">
            <a:avLst/>
          </a:prstGeom>
          <a:noFill/>
          <a:ln>
            <a:solidFill>
              <a:schemeClr val="bg1">
                <a:lumMod val="75000"/>
              </a:schemeClr>
            </a:solidFill>
            <a:prstDash val="dash"/>
            <a:extLst>
              <a:ext uri="{C807C97D-BFC1-408E-A445-0C87EB9F89A2}">
                <ask:lineSketchStyleProps xmlns:ask="http://schemas.microsoft.com/office/drawing/2018/sketchyshapes" sd="1219033472">
                  <a:custGeom>
                    <a:avLst/>
                    <a:gdLst>
                      <a:gd name="connsiteX0" fmla="*/ 0 w 1554480"/>
                      <a:gd name="connsiteY0" fmla="*/ 777240 h 1554480"/>
                      <a:gd name="connsiteX1" fmla="*/ 777240 w 1554480"/>
                      <a:gd name="connsiteY1" fmla="*/ 0 h 1554480"/>
                      <a:gd name="connsiteX2" fmla="*/ 1554480 w 1554480"/>
                      <a:gd name="connsiteY2" fmla="*/ 777240 h 1554480"/>
                      <a:gd name="connsiteX3" fmla="*/ 777240 w 1554480"/>
                      <a:gd name="connsiteY3" fmla="*/ 1554480 h 1554480"/>
                      <a:gd name="connsiteX4" fmla="*/ 0 w 1554480"/>
                      <a:gd name="connsiteY4" fmla="*/ 77724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extrusionOk="0">
                        <a:moveTo>
                          <a:pt x="0" y="777240"/>
                        </a:moveTo>
                        <a:cubicBezTo>
                          <a:pt x="-75509" y="301406"/>
                          <a:pt x="294332" y="20136"/>
                          <a:pt x="777240" y="0"/>
                        </a:cubicBezTo>
                        <a:cubicBezTo>
                          <a:pt x="1268090" y="12967"/>
                          <a:pt x="1490584" y="350014"/>
                          <a:pt x="1554480" y="777240"/>
                        </a:cubicBezTo>
                        <a:cubicBezTo>
                          <a:pt x="1538516" y="1222088"/>
                          <a:pt x="1203208" y="1572666"/>
                          <a:pt x="777240" y="1554480"/>
                        </a:cubicBezTo>
                        <a:cubicBezTo>
                          <a:pt x="316787" y="1537412"/>
                          <a:pt x="65767" y="1237922"/>
                          <a:pt x="0" y="77724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Left Brace 9">
            <a:extLst>
              <a:ext uri="{FF2B5EF4-FFF2-40B4-BE49-F238E27FC236}">
                <a16:creationId xmlns:a16="http://schemas.microsoft.com/office/drawing/2014/main" id="{B7F3125C-5455-354B-81DC-64CC87432C31}"/>
              </a:ext>
            </a:extLst>
          </p:cNvPr>
          <p:cNvSpPr/>
          <p:nvPr/>
        </p:nvSpPr>
        <p:spPr>
          <a:xfrm rot="16200000">
            <a:off x="6734041" y="5700881"/>
            <a:ext cx="193850" cy="1280159"/>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DD7098C9-88D3-3F49-9DD1-4B2F2D3669BE}"/>
              </a:ext>
            </a:extLst>
          </p:cNvPr>
          <p:cNvSpPr txBox="1"/>
          <p:nvPr/>
        </p:nvSpPr>
        <p:spPr>
          <a:xfrm>
            <a:off x="5645104" y="6431536"/>
            <a:ext cx="2371725" cy="276999"/>
          </a:xfrm>
          <a:prstGeom prst="rect">
            <a:avLst/>
          </a:prstGeom>
          <a:noFill/>
        </p:spPr>
        <p:txBody>
          <a:bodyPr wrap="square" rtlCol="0">
            <a:spAutoFit/>
          </a:bodyPr>
          <a:lstStyle/>
          <a:p>
            <a:pPr algn="ctr"/>
            <a:r>
              <a:rPr lang="en-US" sz="1200" b="1" dirty="0">
                <a:solidFill>
                  <a:schemeClr val="bg1"/>
                </a:solidFill>
              </a:rPr>
              <a:t>Earth Proximity: GEO and Below</a:t>
            </a:r>
          </a:p>
        </p:txBody>
      </p:sp>
      <p:sp>
        <p:nvSpPr>
          <p:cNvPr id="12" name="TextBox 11">
            <a:extLst>
              <a:ext uri="{FF2B5EF4-FFF2-40B4-BE49-F238E27FC236}">
                <a16:creationId xmlns:a16="http://schemas.microsoft.com/office/drawing/2014/main" id="{3850BFA2-9F73-2940-AC71-C5953116E705}"/>
              </a:ext>
            </a:extLst>
          </p:cNvPr>
          <p:cNvSpPr txBox="1"/>
          <p:nvPr/>
        </p:nvSpPr>
        <p:spPr>
          <a:xfrm>
            <a:off x="4628260" y="5041501"/>
            <a:ext cx="1371600" cy="276999"/>
          </a:xfrm>
          <a:prstGeom prst="rect">
            <a:avLst/>
          </a:prstGeom>
          <a:noFill/>
        </p:spPr>
        <p:txBody>
          <a:bodyPr wrap="square" rtlCol="0">
            <a:spAutoFit/>
          </a:bodyPr>
          <a:lstStyle/>
          <a:p>
            <a:pPr algn="ctr"/>
            <a:r>
              <a:rPr lang="en-US" sz="1200" b="1" dirty="0">
                <a:solidFill>
                  <a:schemeClr val="bg1"/>
                </a:solidFill>
              </a:rPr>
              <a:t>HEO</a:t>
            </a:r>
          </a:p>
        </p:txBody>
      </p:sp>
      <p:pic>
        <p:nvPicPr>
          <p:cNvPr id="13" name="Picture 12">
            <a:extLst>
              <a:ext uri="{FF2B5EF4-FFF2-40B4-BE49-F238E27FC236}">
                <a16:creationId xmlns:a16="http://schemas.microsoft.com/office/drawing/2014/main" id="{DDF4347C-9F87-4C4D-815A-EF4921F014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17660" y="5506174"/>
            <a:ext cx="228600" cy="228600"/>
          </a:xfrm>
          <a:prstGeom prst="rect">
            <a:avLst/>
          </a:prstGeom>
        </p:spPr>
      </p:pic>
      <p:sp>
        <p:nvSpPr>
          <p:cNvPr id="14" name="TextBox 13">
            <a:extLst>
              <a:ext uri="{FF2B5EF4-FFF2-40B4-BE49-F238E27FC236}">
                <a16:creationId xmlns:a16="http://schemas.microsoft.com/office/drawing/2014/main" id="{70136726-B467-2B4E-9C60-8963E9D01325}"/>
              </a:ext>
            </a:extLst>
          </p:cNvPr>
          <p:cNvSpPr txBox="1"/>
          <p:nvPr/>
        </p:nvSpPr>
        <p:spPr>
          <a:xfrm>
            <a:off x="7946160" y="4993922"/>
            <a:ext cx="1371600" cy="276999"/>
          </a:xfrm>
          <a:prstGeom prst="rect">
            <a:avLst/>
          </a:prstGeom>
          <a:noFill/>
        </p:spPr>
        <p:txBody>
          <a:bodyPr wrap="square" rtlCol="0">
            <a:spAutoFit/>
          </a:bodyPr>
          <a:lstStyle/>
          <a:p>
            <a:pPr algn="ctr"/>
            <a:r>
              <a:rPr lang="en-US" sz="1200" b="1" dirty="0">
                <a:solidFill>
                  <a:schemeClr val="bg1"/>
                </a:solidFill>
              </a:rPr>
              <a:t>Lunar</a:t>
            </a:r>
          </a:p>
        </p:txBody>
      </p:sp>
      <p:sp>
        <p:nvSpPr>
          <p:cNvPr id="15" name="Circle: Hollow 16">
            <a:extLst>
              <a:ext uri="{FF2B5EF4-FFF2-40B4-BE49-F238E27FC236}">
                <a16:creationId xmlns:a16="http://schemas.microsoft.com/office/drawing/2014/main" id="{F6AD1B4F-A84F-934A-A5FD-04BB153113F3}"/>
              </a:ext>
            </a:extLst>
          </p:cNvPr>
          <p:cNvSpPr/>
          <p:nvPr/>
        </p:nvSpPr>
        <p:spPr>
          <a:xfrm>
            <a:off x="2836675" y="5483314"/>
            <a:ext cx="274320" cy="274320"/>
          </a:xfrm>
          <a:prstGeom prst="donut">
            <a:avLst>
              <a:gd name="adj" fmla="val 1288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a:solidFill>
                  <a:schemeClr val="bg1"/>
                </a:solidFill>
              </a:rPr>
              <a:t>L1</a:t>
            </a:r>
          </a:p>
        </p:txBody>
      </p:sp>
      <p:sp>
        <p:nvSpPr>
          <p:cNvPr id="16" name="TextBox 15">
            <a:extLst>
              <a:ext uri="{FF2B5EF4-FFF2-40B4-BE49-F238E27FC236}">
                <a16:creationId xmlns:a16="http://schemas.microsoft.com/office/drawing/2014/main" id="{98477E32-E15E-414A-9A48-E7DC336D6136}"/>
              </a:ext>
            </a:extLst>
          </p:cNvPr>
          <p:cNvSpPr txBox="1"/>
          <p:nvPr/>
        </p:nvSpPr>
        <p:spPr>
          <a:xfrm>
            <a:off x="2288035" y="5041501"/>
            <a:ext cx="1371600" cy="276999"/>
          </a:xfrm>
          <a:prstGeom prst="rect">
            <a:avLst/>
          </a:prstGeom>
          <a:noFill/>
        </p:spPr>
        <p:txBody>
          <a:bodyPr wrap="square" rtlCol="0">
            <a:spAutoFit/>
          </a:bodyPr>
          <a:lstStyle/>
          <a:p>
            <a:pPr algn="ctr"/>
            <a:r>
              <a:rPr lang="en-US" sz="1200" b="1" dirty="0">
                <a:solidFill>
                  <a:schemeClr val="bg1"/>
                </a:solidFill>
              </a:rPr>
              <a:t>SEL1</a:t>
            </a:r>
          </a:p>
        </p:txBody>
      </p:sp>
      <p:sp>
        <p:nvSpPr>
          <p:cNvPr id="17" name="Circle: Hollow 18">
            <a:extLst>
              <a:ext uri="{FF2B5EF4-FFF2-40B4-BE49-F238E27FC236}">
                <a16:creationId xmlns:a16="http://schemas.microsoft.com/office/drawing/2014/main" id="{1399ECEB-1AA7-8B4A-8BF2-2902799CDF01}"/>
              </a:ext>
            </a:extLst>
          </p:cNvPr>
          <p:cNvSpPr/>
          <p:nvPr/>
        </p:nvSpPr>
        <p:spPr>
          <a:xfrm>
            <a:off x="10575738" y="5483314"/>
            <a:ext cx="274320" cy="274320"/>
          </a:xfrm>
          <a:prstGeom prst="donut">
            <a:avLst>
              <a:gd name="adj" fmla="val 12880"/>
            </a:avLst>
          </a:pr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00" b="1" dirty="0">
                <a:solidFill>
                  <a:schemeClr val="bg1"/>
                </a:solidFill>
              </a:rPr>
              <a:t>L2</a:t>
            </a:r>
          </a:p>
        </p:txBody>
      </p:sp>
      <p:sp>
        <p:nvSpPr>
          <p:cNvPr id="18" name="TextBox 17">
            <a:extLst>
              <a:ext uri="{FF2B5EF4-FFF2-40B4-BE49-F238E27FC236}">
                <a16:creationId xmlns:a16="http://schemas.microsoft.com/office/drawing/2014/main" id="{EB60A525-872C-C64C-B12C-A24F63527ECA}"/>
              </a:ext>
            </a:extLst>
          </p:cNvPr>
          <p:cNvSpPr txBox="1"/>
          <p:nvPr/>
        </p:nvSpPr>
        <p:spPr>
          <a:xfrm>
            <a:off x="10027098" y="5016568"/>
            <a:ext cx="1371600" cy="276999"/>
          </a:xfrm>
          <a:prstGeom prst="rect">
            <a:avLst/>
          </a:prstGeom>
          <a:noFill/>
        </p:spPr>
        <p:txBody>
          <a:bodyPr wrap="square" rtlCol="0">
            <a:spAutoFit/>
          </a:bodyPr>
          <a:lstStyle/>
          <a:p>
            <a:pPr algn="ctr"/>
            <a:r>
              <a:rPr lang="en-US" sz="1200" b="1" dirty="0">
                <a:solidFill>
                  <a:schemeClr val="bg1"/>
                </a:solidFill>
              </a:rPr>
              <a:t>SEL2</a:t>
            </a:r>
          </a:p>
        </p:txBody>
      </p:sp>
      <p:sp>
        <p:nvSpPr>
          <p:cNvPr id="19" name="Left Brace 18">
            <a:extLst>
              <a:ext uri="{FF2B5EF4-FFF2-40B4-BE49-F238E27FC236}">
                <a16:creationId xmlns:a16="http://schemas.microsoft.com/office/drawing/2014/main" id="{BB92859E-250C-B94C-8DE1-E6E4D00FC48D}"/>
              </a:ext>
            </a:extLst>
          </p:cNvPr>
          <p:cNvSpPr/>
          <p:nvPr/>
        </p:nvSpPr>
        <p:spPr>
          <a:xfrm rot="5400000">
            <a:off x="4382941" y="3279062"/>
            <a:ext cx="193850" cy="3286385"/>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e 19">
            <a:extLst>
              <a:ext uri="{FF2B5EF4-FFF2-40B4-BE49-F238E27FC236}">
                <a16:creationId xmlns:a16="http://schemas.microsoft.com/office/drawing/2014/main" id="{585F887E-4AFE-9D45-884B-2512A47F1ACD}"/>
              </a:ext>
            </a:extLst>
          </p:cNvPr>
          <p:cNvSpPr/>
          <p:nvPr/>
        </p:nvSpPr>
        <p:spPr>
          <a:xfrm rot="5400000">
            <a:off x="9086487" y="3208030"/>
            <a:ext cx="193850" cy="3333292"/>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B09E0E14-BD68-D248-B709-830E34115A5E}"/>
              </a:ext>
            </a:extLst>
          </p:cNvPr>
          <p:cNvSpPr txBox="1"/>
          <p:nvPr/>
        </p:nvSpPr>
        <p:spPr>
          <a:xfrm>
            <a:off x="1346700" y="6562695"/>
            <a:ext cx="1655064" cy="276999"/>
          </a:xfrm>
          <a:prstGeom prst="rect">
            <a:avLst/>
          </a:prstGeom>
          <a:noFill/>
        </p:spPr>
        <p:txBody>
          <a:bodyPr wrap="square" rtlCol="0">
            <a:spAutoFit/>
          </a:bodyPr>
          <a:lstStyle/>
          <a:p>
            <a:r>
              <a:rPr lang="en-US" sz="1200" b="1" dirty="0">
                <a:solidFill>
                  <a:schemeClr val="bg1"/>
                </a:solidFill>
              </a:rPr>
              <a:t> </a:t>
            </a:r>
            <a:r>
              <a:rPr lang="en-US" sz="1100" b="1" dirty="0">
                <a:solidFill>
                  <a:schemeClr val="bg1"/>
                </a:solidFill>
              </a:rPr>
              <a:t>Not Drawn to Scale</a:t>
            </a:r>
            <a:endParaRPr lang="en-US" sz="1050" i="1" u="sng" dirty="0">
              <a:solidFill>
                <a:schemeClr val="bg1"/>
              </a:solidFill>
            </a:endParaRPr>
          </a:p>
        </p:txBody>
      </p:sp>
      <p:cxnSp>
        <p:nvCxnSpPr>
          <p:cNvPr id="22" name="Straight Connector 21">
            <a:extLst>
              <a:ext uri="{FF2B5EF4-FFF2-40B4-BE49-F238E27FC236}">
                <a16:creationId xmlns:a16="http://schemas.microsoft.com/office/drawing/2014/main" id="{BA6BA2B7-1ADF-2547-BD45-8B2335961172}"/>
              </a:ext>
            </a:extLst>
          </p:cNvPr>
          <p:cNvCxnSpPr>
            <a:cxnSpLocks/>
          </p:cNvCxnSpPr>
          <p:nvPr/>
        </p:nvCxnSpPr>
        <p:spPr>
          <a:xfrm flipH="1">
            <a:off x="4506780" y="5620474"/>
            <a:ext cx="1614560" cy="0"/>
          </a:xfrm>
          <a:prstGeom prst="line">
            <a:avLst/>
          </a:prstGeom>
          <a:noFill/>
          <a:ln>
            <a:gradFill flip="none" rotWithShape="1">
              <a:gsLst>
                <a:gs pos="0">
                  <a:schemeClr val="bg1">
                    <a:lumMod val="85000"/>
                  </a:schemeClr>
                </a:gs>
                <a:gs pos="91000">
                  <a:schemeClr val="tx1">
                    <a:lumMod val="95000"/>
                    <a:lumOff val="5000"/>
                  </a:schemeClr>
                </a:gs>
              </a:gsLst>
              <a:lin ang="0" scaled="1"/>
              <a:tileRect/>
            </a:gradFill>
            <a:prstDash val="sysDash"/>
            <a:extLst>
              <a:ext uri="{C807C97D-BFC1-408E-A445-0C87EB9F89A2}">
                <ask:lineSketchStyleProps xmlns:ask="http://schemas.microsoft.com/office/drawing/2018/sketchyshapes" sd="1219033472">
                  <a:custGeom>
                    <a:avLst/>
                    <a:gdLst>
                      <a:gd name="connsiteX0" fmla="*/ 0 w 1554480"/>
                      <a:gd name="connsiteY0" fmla="*/ 777240 h 1554480"/>
                      <a:gd name="connsiteX1" fmla="*/ 777240 w 1554480"/>
                      <a:gd name="connsiteY1" fmla="*/ 0 h 1554480"/>
                      <a:gd name="connsiteX2" fmla="*/ 1554480 w 1554480"/>
                      <a:gd name="connsiteY2" fmla="*/ 777240 h 1554480"/>
                      <a:gd name="connsiteX3" fmla="*/ 777240 w 1554480"/>
                      <a:gd name="connsiteY3" fmla="*/ 1554480 h 1554480"/>
                      <a:gd name="connsiteX4" fmla="*/ 0 w 1554480"/>
                      <a:gd name="connsiteY4" fmla="*/ 777240 h 155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80" h="1554480" extrusionOk="0">
                        <a:moveTo>
                          <a:pt x="0" y="777240"/>
                        </a:moveTo>
                        <a:cubicBezTo>
                          <a:pt x="-75509" y="301406"/>
                          <a:pt x="294332" y="20136"/>
                          <a:pt x="777240" y="0"/>
                        </a:cubicBezTo>
                        <a:cubicBezTo>
                          <a:pt x="1268090" y="12967"/>
                          <a:pt x="1490584" y="350014"/>
                          <a:pt x="1554480" y="777240"/>
                        </a:cubicBezTo>
                        <a:cubicBezTo>
                          <a:pt x="1538516" y="1222088"/>
                          <a:pt x="1203208" y="1572666"/>
                          <a:pt x="777240" y="1554480"/>
                        </a:cubicBezTo>
                        <a:cubicBezTo>
                          <a:pt x="316787" y="1537412"/>
                          <a:pt x="65767" y="1237922"/>
                          <a:pt x="0" y="77724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23" name="Table 22">
            <a:extLst>
              <a:ext uri="{FF2B5EF4-FFF2-40B4-BE49-F238E27FC236}">
                <a16:creationId xmlns:a16="http://schemas.microsoft.com/office/drawing/2014/main" id="{D877E7AA-07F9-BE44-BD55-CAA30271F133}"/>
              </a:ext>
            </a:extLst>
          </p:cNvPr>
          <p:cNvGraphicFramePr>
            <a:graphicFrameLocks noGrp="1"/>
          </p:cNvGraphicFramePr>
          <p:nvPr>
            <p:extLst>
              <p:ext uri="{D42A27DB-BD31-4B8C-83A1-F6EECF244321}">
                <p14:modId xmlns:p14="http://schemas.microsoft.com/office/powerpoint/2010/main" val="3194473799"/>
              </p:ext>
            </p:extLst>
          </p:nvPr>
        </p:nvGraphicFramePr>
        <p:xfrm>
          <a:off x="7399926" y="1740223"/>
          <a:ext cx="4553950" cy="2590800"/>
        </p:xfrm>
        <a:graphic>
          <a:graphicData uri="http://schemas.openxmlformats.org/drawingml/2006/table">
            <a:tbl>
              <a:tblPr firstRow="1" bandRow="1">
                <a:tableStyleId>{5C22544A-7EE6-4342-B048-85BDC9FD1C3A}</a:tableStyleId>
              </a:tblPr>
              <a:tblGrid>
                <a:gridCol w="1858374">
                  <a:extLst>
                    <a:ext uri="{9D8B030D-6E8A-4147-A177-3AD203B41FA5}">
                      <a16:colId xmlns:a16="http://schemas.microsoft.com/office/drawing/2014/main" val="4143484599"/>
                    </a:ext>
                  </a:extLst>
                </a:gridCol>
                <a:gridCol w="922701">
                  <a:extLst>
                    <a:ext uri="{9D8B030D-6E8A-4147-A177-3AD203B41FA5}">
                      <a16:colId xmlns:a16="http://schemas.microsoft.com/office/drawing/2014/main" val="3401538035"/>
                    </a:ext>
                  </a:extLst>
                </a:gridCol>
                <a:gridCol w="1772875">
                  <a:extLst>
                    <a:ext uri="{9D8B030D-6E8A-4147-A177-3AD203B41FA5}">
                      <a16:colId xmlns:a16="http://schemas.microsoft.com/office/drawing/2014/main" val="2498659264"/>
                    </a:ext>
                  </a:extLst>
                </a:gridCol>
              </a:tblGrid>
              <a:tr h="155082">
                <a:tc>
                  <a:txBody>
                    <a:bodyPr/>
                    <a:lstStyle/>
                    <a:p>
                      <a:endParaRPr lang="en-US" sz="1000" dirty="0">
                        <a:latin typeface="Arial Narrow" panose="020B0606020202030204" pitchFamily="34" charset="0"/>
                      </a:endParaRPr>
                    </a:p>
                  </a:txBody>
                  <a:tcPr/>
                </a:tc>
                <a:tc>
                  <a:txBody>
                    <a:bodyPr/>
                    <a:lstStyle/>
                    <a:p>
                      <a:r>
                        <a:rPr lang="en-US" sz="1000" dirty="0">
                          <a:latin typeface="Arial Narrow" panose="020B0606020202030204" pitchFamily="34" charset="0"/>
                        </a:rPr>
                        <a:t>FY20</a:t>
                      </a:r>
                    </a:p>
                  </a:txBody>
                  <a:tcPr/>
                </a:tc>
                <a:tc>
                  <a:txBody>
                    <a:bodyPr/>
                    <a:lstStyle/>
                    <a:p>
                      <a:r>
                        <a:rPr lang="en-US" sz="1000" dirty="0">
                          <a:latin typeface="Arial Narrow" panose="020B0606020202030204" pitchFamily="34" charset="0"/>
                        </a:rPr>
                        <a:t>FY25 Projections</a:t>
                      </a:r>
                    </a:p>
                  </a:txBody>
                  <a:tcPr/>
                </a:tc>
                <a:extLst>
                  <a:ext uri="{0D108BD9-81ED-4DB2-BD59-A6C34878D82A}">
                    <a16:rowId xmlns:a16="http://schemas.microsoft.com/office/drawing/2014/main" val="3149539192"/>
                  </a:ext>
                </a:extLst>
              </a:tr>
              <a:tr h="155082">
                <a:tc>
                  <a:txBody>
                    <a:bodyPr/>
                    <a:lstStyle/>
                    <a:p>
                      <a:r>
                        <a:rPr lang="en-US" sz="1000" dirty="0">
                          <a:latin typeface="Arial Narrow" panose="020B0606020202030204" pitchFamily="34" charset="0"/>
                        </a:rPr>
                        <a:t>Number of Earth Proximity</a:t>
                      </a:r>
                      <a:r>
                        <a:rPr lang="en-US" sz="1000" baseline="0" dirty="0">
                          <a:latin typeface="Arial Narrow" panose="020B0606020202030204" pitchFamily="34" charset="0"/>
                        </a:rPr>
                        <a:t> Missions</a:t>
                      </a:r>
                      <a:endParaRPr lang="en-US" sz="1000" dirty="0">
                        <a:latin typeface="Arial Narrow" panose="020B0606020202030204" pitchFamily="34" charset="0"/>
                      </a:endParaRPr>
                    </a:p>
                  </a:txBody>
                  <a:tcPr/>
                </a:tc>
                <a:tc>
                  <a:txBody>
                    <a:bodyPr/>
                    <a:lstStyle/>
                    <a:p>
                      <a:r>
                        <a:rPr lang="en-US" sz="1000" dirty="0">
                          <a:latin typeface="Arial Narrow" panose="020B0606020202030204" pitchFamily="34" charset="0"/>
                        </a:rPr>
                        <a:t>43 missions</a:t>
                      </a:r>
                    </a:p>
                  </a:txBody>
                  <a:tcPr/>
                </a:tc>
                <a:tc>
                  <a:txBody>
                    <a:bodyPr/>
                    <a:lstStyle/>
                    <a:p>
                      <a:r>
                        <a:rPr lang="en-US" sz="1000" dirty="0">
                          <a:latin typeface="Arial Narrow" panose="020B0606020202030204" pitchFamily="34" charset="0"/>
                        </a:rPr>
                        <a:t>62 missions</a:t>
                      </a:r>
                    </a:p>
                  </a:txBody>
                  <a:tcPr/>
                </a:tc>
                <a:extLst>
                  <a:ext uri="{0D108BD9-81ED-4DB2-BD59-A6C34878D82A}">
                    <a16:rowId xmlns:a16="http://schemas.microsoft.com/office/drawing/2014/main" val="179407009"/>
                  </a:ext>
                </a:extLst>
              </a:tr>
              <a:tr h="155082">
                <a:tc>
                  <a:txBody>
                    <a:bodyPr/>
                    <a:lstStyle/>
                    <a:p>
                      <a:r>
                        <a:rPr lang="en-US" sz="1000" dirty="0">
                          <a:latin typeface="Arial Narrow" panose="020B0606020202030204" pitchFamily="34" charset="0"/>
                        </a:rPr>
                        <a:t>Number of HEO Missions</a:t>
                      </a:r>
                    </a:p>
                  </a:txBody>
                  <a:tcPr/>
                </a:tc>
                <a:tc>
                  <a:txBody>
                    <a:bodyPr/>
                    <a:lstStyle/>
                    <a:p>
                      <a:r>
                        <a:rPr lang="en-US" sz="1000" dirty="0">
                          <a:latin typeface="Arial Narrow" panose="020B0606020202030204" pitchFamily="34" charset="0"/>
                        </a:rPr>
                        <a:t>5 missions</a:t>
                      </a:r>
                    </a:p>
                  </a:txBody>
                  <a:tcPr/>
                </a:tc>
                <a:tc>
                  <a:txBody>
                    <a:bodyPr/>
                    <a:lstStyle/>
                    <a:p>
                      <a:r>
                        <a:rPr lang="en-US" sz="1000" dirty="0">
                          <a:latin typeface="Arial Narrow" panose="020B0606020202030204" pitchFamily="34" charset="0"/>
                        </a:rPr>
                        <a:t>4 missions</a:t>
                      </a:r>
                    </a:p>
                  </a:txBody>
                  <a:tcPr/>
                </a:tc>
                <a:extLst>
                  <a:ext uri="{0D108BD9-81ED-4DB2-BD59-A6C34878D82A}">
                    <a16:rowId xmlns:a16="http://schemas.microsoft.com/office/drawing/2014/main" val="344767643"/>
                  </a:ext>
                </a:extLst>
              </a:tr>
              <a:tr h="155082">
                <a:tc>
                  <a:txBody>
                    <a:bodyPr/>
                    <a:lstStyle/>
                    <a:p>
                      <a:r>
                        <a:rPr lang="en-US" sz="1000" dirty="0">
                          <a:latin typeface="Arial Narrow" panose="020B0606020202030204" pitchFamily="34" charset="0"/>
                        </a:rPr>
                        <a:t>Number of Lunar Missions</a:t>
                      </a:r>
                    </a:p>
                  </a:txBody>
                  <a:tcPr/>
                </a:tc>
                <a:tc>
                  <a:txBody>
                    <a:bodyPr/>
                    <a:lstStyle/>
                    <a:p>
                      <a:r>
                        <a:rPr lang="en-US" sz="1000" dirty="0">
                          <a:latin typeface="Arial Narrow" panose="020B0606020202030204" pitchFamily="34" charset="0"/>
                        </a:rPr>
                        <a:t>3 missions</a:t>
                      </a:r>
                    </a:p>
                  </a:txBody>
                  <a:tcPr/>
                </a:tc>
                <a:tc>
                  <a:txBody>
                    <a:bodyPr/>
                    <a:lstStyle/>
                    <a:p>
                      <a:r>
                        <a:rPr lang="en-US" sz="1000" dirty="0">
                          <a:latin typeface="Arial Narrow" panose="020B0606020202030204" pitchFamily="34" charset="0"/>
                        </a:rPr>
                        <a:t>5 missions</a:t>
                      </a:r>
                    </a:p>
                  </a:txBody>
                  <a:tcPr/>
                </a:tc>
                <a:extLst>
                  <a:ext uri="{0D108BD9-81ED-4DB2-BD59-A6C34878D82A}">
                    <a16:rowId xmlns:a16="http://schemas.microsoft.com/office/drawing/2014/main" val="605608737"/>
                  </a:ext>
                </a:extLst>
              </a:tr>
              <a:tr h="155082">
                <a:tc>
                  <a:txBody>
                    <a:bodyPr/>
                    <a:lstStyle/>
                    <a:p>
                      <a:r>
                        <a:rPr lang="en-US" sz="1000" dirty="0">
                          <a:latin typeface="Arial Narrow" panose="020B0606020202030204" pitchFamily="34" charset="0"/>
                        </a:rPr>
                        <a:t>Number of SEL1/2 Missions</a:t>
                      </a:r>
                    </a:p>
                  </a:txBody>
                  <a:tcPr/>
                </a:tc>
                <a:tc>
                  <a:txBody>
                    <a:bodyPr/>
                    <a:lstStyle/>
                    <a:p>
                      <a:r>
                        <a:rPr lang="en-US" sz="1000" dirty="0">
                          <a:latin typeface="Arial Narrow" panose="020B0606020202030204" pitchFamily="34" charset="0"/>
                        </a:rPr>
                        <a:t>2 missions</a:t>
                      </a:r>
                    </a:p>
                  </a:txBody>
                  <a:tcPr/>
                </a:tc>
                <a:tc>
                  <a:txBody>
                    <a:bodyPr/>
                    <a:lstStyle/>
                    <a:p>
                      <a:r>
                        <a:rPr lang="en-US" sz="1000" dirty="0">
                          <a:latin typeface="Arial Narrow" panose="020B0606020202030204" pitchFamily="34" charset="0"/>
                        </a:rPr>
                        <a:t>3 missions</a:t>
                      </a:r>
                    </a:p>
                  </a:txBody>
                  <a:tcPr/>
                </a:tc>
                <a:extLst>
                  <a:ext uri="{0D108BD9-81ED-4DB2-BD59-A6C34878D82A}">
                    <a16:rowId xmlns:a16="http://schemas.microsoft.com/office/drawing/2014/main" val="1940953810"/>
                  </a:ext>
                </a:extLst>
              </a:tr>
              <a:tr h="155082">
                <a:tc>
                  <a:txBody>
                    <a:bodyPr/>
                    <a:lstStyle/>
                    <a:p>
                      <a:r>
                        <a:rPr lang="en-US" sz="1000" dirty="0">
                          <a:latin typeface="Arial Narrow" panose="020B0606020202030204" pitchFamily="34" charset="0"/>
                        </a:rPr>
                        <a:t>Frequency Bands</a:t>
                      </a:r>
                    </a:p>
                  </a:txBody>
                  <a:tcPr/>
                </a:tc>
                <a:tc>
                  <a:txBody>
                    <a:bodyPr/>
                    <a:lstStyle/>
                    <a:p>
                      <a:r>
                        <a:rPr lang="en-US" sz="1000" dirty="0">
                          <a:latin typeface="Arial Narrow" panose="020B0606020202030204" pitchFamily="34" charset="0"/>
                        </a:rPr>
                        <a:t>S, X, Ku, Ka</a:t>
                      </a:r>
                    </a:p>
                  </a:txBody>
                  <a:tcPr/>
                </a:tc>
                <a:tc>
                  <a:txBody>
                    <a:bodyPr/>
                    <a:lstStyle/>
                    <a:p>
                      <a:r>
                        <a:rPr lang="en-US" sz="1000" dirty="0">
                          <a:latin typeface="Arial Narrow" panose="020B0606020202030204" pitchFamily="34" charset="0"/>
                        </a:rPr>
                        <a:t>S, X, Ku, Ka, Optical (Infrared)</a:t>
                      </a:r>
                    </a:p>
                  </a:txBody>
                  <a:tcPr/>
                </a:tc>
                <a:extLst>
                  <a:ext uri="{0D108BD9-81ED-4DB2-BD59-A6C34878D82A}">
                    <a16:rowId xmlns:a16="http://schemas.microsoft.com/office/drawing/2014/main" val="2064375833"/>
                  </a:ext>
                </a:extLst>
              </a:tr>
              <a:tr h="155082">
                <a:tc>
                  <a:txBody>
                    <a:bodyPr/>
                    <a:lstStyle/>
                    <a:p>
                      <a:r>
                        <a:rPr lang="en-US" sz="1000" dirty="0">
                          <a:latin typeface="Arial Narrow" panose="020B0606020202030204" pitchFamily="34" charset="0"/>
                        </a:rPr>
                        <a:t>Data Rates (DTE)</a:t>
                      </a:r>
                    </a:p>
                  </a:txBody>
                  <a:tcPr/>
                </a:tc>
                <a:tc>
                  <a:txBody>
                    <a:bodyPr/>
                    <a:lstStyle/>
                    <a:p>
                      <a:r>
                        <a:rPr lang="en-US" sz="1000" dirty="0">
                          <a:latin typeface="Arial Narrow" panose="020B0606020202030204" pitchFamily="34" charset="0"/>
                        </a:rPr>
                        <a:t>Up to 3.5 Gbps</a:t>
                      </a:r>
                    </a:p>
                  </a:txBody>
                  <a:tcPr/>
                </a:tc>
                <a:tc>
                  <a:txBody>
                    <a:bodyPr/>
                    <a:lstStyle/>
                    <a:p>
                      <a:r>
                        <a:rPr lang="en-US" sz="1000" dirty="0">
                          <a:latin typeface="Arial Narrow" panose="020B0606020202030204" pitchFamily="34" charset="0"/>
                        </a:rPr>
                        <a:t>Up to 3.5 Gbps</a:t>
                      </a:r>
                    </a:p>
                  </a:txBody>
                  <a:tcPr/>
                </a:tc>
                <a:extLst>
                  <a:ext uri="{0D108BD9-81ED-4DB2-BD59-A6C34878D82A}">
                    <a16:rowId xmlns:a16="http://schemas.microsoft.com/office/drawing/2014/main" val="3431645782"/>
                  </a:ext>
                </a:extLst>
              </a:tr>
              <a:tr h="155082">
                <a:tc>
                  <a:txBody>
                    <a:bodyPr/>
                    <a:lstStyle/>
                    <a:p>
                      <a:r>
                        <a:rPr lang="en-US" sz="1000" dirty="0">
                          <a:latin typeface="Arial Narrow" panose="020B0606020202030204" pitchFamily="34" charset="0"/>
                        </a:rPr>
                        <a:t>Data Rates (Earth Relay)</a:t>
                      </a:r>
                    </a:p>
                  </a:txBody>
                  <a:tcPr/>
                </a:tc>
                <a:tc>
                  <a:txBody>
                    <a:bodyPr/>
                    <a:lstStyle/>
                    <a:p>
                      <a:r>
                        <a:rPr lang="en-US" sz="1000" dirty="0">
                          <a:latin typeface="Arial Narrow" panose="020B0606020202030204" pitchFamily="34" charset="0"/>
                        </a:rPr>
                        <a:t>Up to 1.2 Gbps</a:t>
                      </a:r>
                    </a:p>
                  </a:txBody>
                  <a:tcPr/>
                </a:tc>
                <a:tc>
                  <a:txBody>
                    <a:bodyPr/>
                    <a:lstStyle/>
                    <a:p>
                      <a:r>
                        <a:rPr lang="en-US" sz="1000" dirty="0">
                          <a:latin typeface="Arial Narrow" panose="020B0606020202030204" pitchFamily="34" charset="0"/>
                        </a:rPr>
                        <a:t>Up to 1.2 Gbps</a:t>
                      </a:r>
                    </a:p>
                  </a:txBody>
                  <a:tcPr/>
                </a:tc>
                <a:extLst>
                  <a:ext uri="{0D108BD9-81ED-4DB2-BD59-A6C34878D82A}">
                    <a16:rowId xmlns:a16="http://schemas.microsoft.com/office/drawing/2014/main" val="3949895216"/>
                  </a:ext>
                </a:extLst>
              </a:tr>
              <a:tr h="155082">
                <a:tc>
                  <a:txBody>
                    <a:bodyPr/>
                    <a:lstStyle/>
                    <a:p>
                      <a:r>
                        <a:rPr lang="en-US" sz="1000" dirty="0">
                          <a:latin typeface="Arial Narrow" panose="020B0606020202030204" pitchFamily="34" charset="0"/>
                        </a:rPr>
                        <a:t>Data Rates (Lunar Relay)</a:t>
                      </a:r>
                    </a:p>
                  </a:txBody>
                  <a:tcPr/>
                </a:tc>
                <a:tc>
                  <a:txBody>
                    <a:bodyPr/>
                    <a:lstStyle/>
                    <a:p>
                      <a:r>
                        <a:rPr lang="en-US" sz="1000" dirty="0">
                          <a:latin typeface="Arial Narrow" panose="020B0606020202030204" pitchFamily="34" charset="0"/>
                        </a:rPr>
                        <a:t>N/A</a:t>
                      </a:r>
                    </a:p>
                  </a:txBody>
                  <a:tcPr/>
                </a:tc>
                <a:tc>
                  <a:txBody>
                    <a:bodyPr/>
                    <a:lstStyle/>
                    <a:p>
                      <a:r>
                        <a:rPr lang="en-US" sz="1000" b="0" dirty="0">
                          <a:latin typeface="Arial Narrow" panose="020B0606020202030204" pitchFamily="34" charset="0"/>
                        </a:rPr>
                        <a:t>Up to 100 Mbps</a:t>
                      </a:r>
                    </a:p>
                  </a:txBody>
                  <a:tcPr/>
                </a:tc>
                <a:extLst>
                  <a:ext uri="{0D108BD9-81ED-4DB2-BD59-A6C34878D82A}">
                    <a16:rowId xmlns:a16="http://schemas.microsoft.com/office/drawing/2014/main" val="2434171144"/>
                  </a:ext>
                </a:extLst>
              </a:tr>
              <a:tr h="155082">
                <a:tc>
                  <a:txBody>
                    <a:bodyPr/>
                    <a:lstStyle/>
                    <a:p>
                      <a:r>
                        <a:rPr lang="en-US" sz="1000" dirty="0">
                          <a:latin typeface="Arial Narrow" panose="020B0606020202030204" pitchFamily="34" charset="0"/>
                        </a:rPr>
                        <a:t>Space Internetworking Services</a:t>
                      </a:r>
                    </a:p>
                  </a:txBody>
                  <a:tcPr/>
                </a:tc>
                <a:tc>
                  <a:txBody>
                    <a:bodyPr/>
                    <a:lstStyle/>
                    <a:p>
                      <a:r>
                        <a:rPr lang="en-US" sz="1000" dirty="0">
                          <a:latin typeface="Arial Narrow" panose="020B0606020202030204" pitchFamily="34" charset="0"/>
                        </a:rPr>
                        <a:t>N/A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Narrow" panose="020B0606020202030204" pitchFamily="34" charset="0"/>
                        </a:rPr>
                        <a:t>Delay/Disruption Tolerant Networking (DTN)</a:t>
                      </a:r>
                    </a:p>
                  </a:txBody>
                  <a:tcPr/>
                </a:tc>
                <a:extLst>
                  <a:ext uri="{0D108BD9-81ED-4DB2-BD59-A6C34878D82A}">
                    <a16:rowId xmlns:a16="http://schemas.microsoft.com/office/drawing/2014/main" val="1701557593"/>
                  </a:ext>
                </a:extLst>
              </a:tr>
            </a:tbl>
          </a:graphicData>
        </a:graphic>
      </p:graphicFrame>
    </p:spTree>
    <p:extLst>
      <p:ext uri="{BB962C8B-B14F-4D97-AF65-F5344CB8AC3E}">
        <p14:creationId xmlns:p14="http://schemas.microsoft.com/office/powerpoint/2010/main" val="282910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786465-FF82-1B4E-BFCF-023D423F7026}"/>
              </a:ext>
            </a:extLst>
          </p:cNvPr>
          <p:cNvSpPr>
            <a:spLocks noGrp="1"/>
          </p:cNvSpPr>
          <p:nvPr>
            <p:ph type="sldNum" sz="quarter" idx="12"/>
          </p:nvPr>
        </p:nvSpPr>
        <p:spPr/>
        <p:txBody>
          <a:bodyPr/>
          <a:lstStyle/>
          <a:p>
            <a:fld id="{2E8C51FE-49D9-314D-9957-ABBF7DDE8782}" type="slidenum">
              <a:rPr lang="en-US" smtClean="0"/>
              <a:t>8</a:t>
            </a:fld>
            <a:endParaRPr lang="en-US" dirty="0"/>
          </a:p>
        </p:txBody>
      </p:sp>
      <p:sp>
        <p:nvSpPr>
          <p:cNvPr id="3" name="Title 2">
            <a:extLst>
              <a:ext uri="{FF2B5EF4-FFF2-40B4-BE49-F238E27FC236}">
                <a16:creationId xmlns:a16="http://schemas.microsoft.com/office/drawing/2014/main" id="{DB358DBC-8738-7441-B3D7-453231CB3BEC}"/>
              </a:ext>
            </a:extLst>
          </p:cNvPr>
          <p:cNvSpPr>
            <a:spLocks noGrp="1"/>
          </p:cNvSpPr>
          <p:nvPr>
            <p:ph type="title"/>
          </p:nvPr>
        </p:nvSpPr>
        <p:spPr/>
        <p:txBody>
          <a:bodyPr/>
          <a:lstStyle/>
          <a:p>
            <a:r>
              <a:rPr lang="en-US" dirty="0"/>
              <a:t>What We Do</a:t>
            </a:r>
          </a:p>
        </p:txBody>
      </p:sp>
      <p:sp>
        <p:nvSpPr>
          <p:cNvPr id="5" name="Content Placeholder 2">
            <a:extLst>
              <a:ext uri="{FF2B5EF4-FFF2-40B4-BE49-F238E27FC236}">
                <a16:creationId xmlns:a16="http://schemas.microsoft.com/office/drawing/2014/main" id="{7353574D-5F04-6248-BF49-74EAFF8A4CAA}"/>
              </a:ext>
            </a:extLst>
          </p:cNvPr>
          <p:cNvSpPr txBox="1">
            <a:spLocks/>
          </p:cNvSpPr>
          <p:nvPr/>
        </p:nvSpPr>
        <p:spPr>
          <a:xfrm>
            <a:off x="838200" y="1825625"/>
            <a:ext cx="5923175" cy="4351338"/>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b="1" dirty="0">
                <a:solidFill>
                  <a:schemeClr val="bg1"/>
                </a:solidFill>
              </a:rPr>
              <a:t>The Near Space Network empowers diverse missions up to two million kilometers away with communications and navigation services.</a:t>
            </a:r>
          </a:p>
          <a:p>
            <a:pPr>
              <a:lnSpc>
                <a:spcPct val="110000"/>
              </a:lnSpc>
            </a:pPr>
            <a:r>
              <a:rPr lang="en-US" sz="1600" dirty="0">
                <a:solidFill>
                  <a:schemeClr val="bg1"/>
                </a:solidFill>
              </a:rPr>
              <a:t>We connect customer missions to essential communications and navigation services. </a:t>
            </a:r>
          </a:p>
          <a:p>
            <a:pPr>
              <a:lnSpc>
                <a:spcPct val="110000"/>
              </a:lnSpc>
            </a:pPr>
            <a:r>
              <a:rPr lang="en-US" sz="1600" dirty="0">
                <a:solidFill>
                  <a:schemeClr val="bg1"/>
                </a:solidFill>
              </a:rPr>
              <a:t>We alleviate the need for users to do in-depth background research on which services or service providers best fit their mission.</a:t>
            </a:r>
          </a:p>
          <a:p>
            <a:pPr>
              <a:lnSpc>
                <a:spcPct val="110000"/>
              </a:lnSpc>
            </a:pPr>
            <a:r>
              <a:rPr lang="en-US" sz="2000" b="1" dirty="0">
                <a:solidFill>
                  <a:schemeClr val="bg1"/>
                </a:solidFill>
              </a:rPr>
              <a:t>We provide trusted and time-tested expertise to missions as they formulate, design, launch, and operate their missions.</a:t>
            </a:r>
          </a:p>
          <a:p>
            <a:pPr>
              <a:lnSpc>
                <a:spcPct val="110000"/>
              </a:lnSpc>
            </a:pPr>
            <a:r>
              <a:rPr lang="en-US" sz="1600" dirty="0">
                <a:solidFill>
                  <a:schemeClr val="bg1"/>
                </a:solidFill>
              </a:rPr>
              <a:t>We utilize government and commercial assets to achieve user goals through the entire mission lifecycle. </a:t>
            </a:r>
          </a:p>
        </p:txBody>
      </p:sp>
      <p:grpSp>
        <p:nvGrpSpPr>
          <p:cNvPr id="7" name="Group 6">
            <a:extLst>
              <a:ext uri="{FF2B5EF4-FFF2-40B4-BE49-F238E27FC236}">
                <a16:creationId xmlns:a16="http://schemas.microsoft.com/office/drawing/2014/main" id="{DF09F092-148D-9A4A-83CF-FA8DDEE716A9}"/>
              </a:ext>
            </a:extLst>
          </p:cNvPr>
          <p:cNvGrpSpPr/>
          <p:nvPr/>
        </p:nvGrpSpPr>
        <p:grpSpPr>
          <a:xfrm>
            <a:off x="6863075" y="865770"/>
            <a:ext cx="5076523" cy="5311190"/>
            <a:chOff x="6863075" y="865770"/>
            <a:chExt cx="5076523" cy="5311190"/>
          </a:xfrm>
        </p:grpSpPr>
        <p:sp>
          <p:nvSpPr>
            <p:cNvPr id="8" name="Oval 7">
              <a:extLst>
                <a:ext uri="{FF2B5EF4-FFF2-40B4-BE49-F238E27FC236}">
                  <a16:creationId xmlns:a16="http://schemas.microsoft.com/office/drawing/2014/main" id="{ED14C5CA-0A89-FF43-8247-A97560DBD3FC}"/>
                </a:ext>
              </a:extLst>
            </p:cNvPr>
            <p:cNvSpPr/>
            <p:nvPr/>
          </p:nvSpPr>
          <p:spPr>
            <a:xfrm>
              <a:off x="6863075" y="865770"/>
              <a:ext cx="1106816" cy="1106816"/>
            </a:xfrm>
            <a:prstGeom prst="ellipse">
              <a:avLst/>
            </a:prstGeom>
            <a:blipFill>
              <a:blip r:embed="rId2"/>
              <a:srcRect/>
              <a:stretch>
                <a:fillRect l="-24836" r="-24836"/>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540DF19-62A9-3D49-81E0-2440876B7C47}"/>
                </a:ext>
              </a:extLst>
            </p:cNvPr>
            <p:cNvGrpSpPr/>
            <p:nvPr/>
          </p:nvGrpSpPr>
          <p:grpSpPr>
            <a:xfrm>
              <a:off x="7192537" y="1326995"/>
              <a:ext cx="4747061" cy="4849965"/>
              <a:chOff x="5443457" y="2464652"/>
              <a:chExt cx="2645500" cy="2675753"/>
            </a:xfrm>
          </p:grpSpPr>
          <p:sp>
            <p:nvSpPr>
              <p:cNvPr id="10" name="Rectangle 9">
                <a:extLst>
                  <a:ext uri="{FF2B5EF4-FFF2-40B4-BE49-F238E27FC236}">
                    <a16:creationId xmlns:a16="http://schemas.microsoft.com/office/drawing/2014/main" id="{753A41F9-5F36-844C-84D4-CCC8E234304B}"/>
                  </a:ext>
                </a:extLst>
              </p:cNvPr>
              <p:cNvSpPr/>
              <p:nvPr/>
            </p:nvSpPr>
            <p:spPr>
              <a:xfrm>
                <a:off x="5443457" y="3451953"/>
                <a:ext cx="487234" cy="1688452"/>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vert="vert270" rtlCol="0" anchor="ctr"/>
              <a:lstStyle/>
              <a:p>
                <a:pPr algn="ctr"/>
                <a:r>
                  <a:rPr lang="en-US" sz="1165" b="1" dirty="0"/>
                  <a:t>Near Space Network</a:t>
                </a:r>
              </a:p>
            </p:txBody>
          </p:sp>
          <p:sp>
            <p:nvSpPr>
              <p:cNvPr id="11" name="Rectangle 10">
                <a:extLst>
                  <a:ext uri="{FF2B5EF4-FFF2-40B4-BE49-F238E27FC236}">
                    <a16:creationId xmlns:a16="http://schemas.microsoft.com/office/drawing/2014/main" id="{26EF3A17-F2B8-B84B-AAA5-00E0FD85FAA9}"/>
                  </a:ext>
                </a:extLst>
              </p:cNvPr>
              <p:cNvSpPr/>
              <p:nvPr/>
            </p:nvSpPr>
            <p:spPr>
              <a:xfrm>
                <a:off x="6766990" y="3451953"/>
                <a:ext cx="1321967" cy="532503"/>
              </a:xfrm>
              <a:prstGeom prst="rect">
                <a:avLst/>
              </a:prstGeom>
              <a:solidFill>
                <a:srgbClr val="5384DC"/>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dirty="0">
                    <a:solidFill>
                      <a:schemeClr val="bg1"/>
                    </a:solidFill>
                  </a:rPr>
                  <a:t>NASA Network Assets</a:t>
                </a:r>
              </a:p>
            </p:txBody>
          </p:sp>
          <p:sp>
            <p:nvSpPr>
              <p:cNvPr id="12" name="Rectangle 11">
                <a:extLst>
                  <a:ext uri="{FF2B5EF4-FFF2-40B4-BE49-F238E27FC236}">
                    <a16:creationId xmlns:a16="http://schemas.microsoft.com/office/drawing/2014/main" id="{67AC4B69-6539-5E46-903D-9A9293B067B0}"/>
                  </a:ext>
                </a:extLst>
              </p:cNvPr>
              <p:cNvSpPr/>
              <p:nvPr/>
            </p:nvSpPr>
            <p:spPr>
              <a:xfrm>
                <a:off x="6766990" y="4029928"/>
                <a:ext cx="1321967" cy="532503"/>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dirty="0"/>
                  <a:t>Commercial 1 Network Assets</a:t>
                </a:r>
              </a:p>
            </p:txBody>
          </p:sp>
          <p:sp>
            <p:nvSpPr>
              <p:cNvPr id="13" name="Rectangle 12">
                <a:extLst>
                  <a:ext uri="{FF2B5EF4-FFF2-40B4-BE49-F238E27FC236}">
                    <a16:creationId xmlns:a16="http://schemas.microsoft.com/office/drawing/2014/main" id="{F9F2F8A0-1290-D241-97DD-AED4637B141D}"/>
                  </a:ext>
                </a:extLst>
              </p:cNvPr>
              <p:cNvSpPr/>
              <p:nvPr/>
            </p:nvSpPr>
            <p:spPr>
              <a:xfrm>
                <a:off x="6766990" y="4607902"/>
                <a:ext cx="1321967" cy="532503"/>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dirty="0"/>
                  <a:t>Commercial N Network Assets</a:t>
                </a:r>
              </a:p>
            </p:txBody>
          </p:sp>
          <p:sp>
            <p:nvSpPr>
              <p:cNvPr id="14" name="Rectangle 13">
                <a:extLst>
                  <a:ext uri="{FF2B5EF4-FFF2-40B4-BE49-F238E27FC236}">
                    <a16:creationId xmlns:a16="http://schemas.microsoft.com/office/drawing/2014/main" id="{193FD3E8-9EFA-5B4A-87AD-E6FB8F98A6AF}"/>
                  </a:ext>
                </a:extLst>
              </p:cNvPr>
              <p:cNvSpPr/>
              <p:nvPr/>
            </p:nvSpPr>
            <p:spPr>
              <a:xfrm>
                <a:off x="6575056" y="3491501"/>
                <a:ext cx="177502" cy="17750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5" name="Rectangle 14">
                <a:extLst>
                  <a:ext uri="{FF2B5EF4-FFF2-40B4-BE49-F238E27FC236}">
                    <a16:creationId xmlns:a16="http://schemas.microsoft.com/office/drawing/2014/main" id="{0D7ED4D4-012C-6B42-A89E-E15ADEC1EF4B}"/>
                  </a:ext>
                </a:extLst>
              </p:cNvPr>
              <p:cNvSpPr/>
              <p:nvPr/>
            </p:nvSpPr>
            <p:spPr>
              <a:xfrm>
                <a:off x="6575056" y="4334138"/>
                <a:ext cx="177502" cy="177502"/>
              </a:xfrm>
              <a:prstGeom prst="rect">
                <a:avLst/>
              </a:prstGeom>
              <a:solidFill>
                <a:srgbClr val="33CC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6" name="Rectangle 15">
                <a:extLst>
                  <a:ext uri="{FF2B5EF4-FFF2-40B4-BE49-F238E27FC236}">
                    <a16:creationId xmlns:a16="http://schemas.microsoft.com/office/drawing/2014/main" id="{B3397501-E0FF-674F-BD29-BD5B3A910ACD}"/>
                  </a:ext>
                </a:extLst>
              </p:cNvPr>
              <p:cNvSpPr/>
              <p:nvPr/>
            </p:nvSpPr>
            <p:spPr>
              <a:xfrm>
                <a:off x="6575056" y="4673109"/>
                <a:ext cx="177502" cy="177502"/>
              </a:xfrm>
              <a:prstGeom prst="rect">
                <a:avLst/>
              </a:prstGeom>
              <a:solidFill>
                <a:srgbClr val="CCFF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7" name="Rectangle 16">
                <a:extLst>
                  <a:ext uri="{FF2B5EF4-FFF2-40B4-BE49-F238E27FC236}">
                    <a16:creationId xmlns:a16="http://schemas.microsoft.com/office/drawing/2014/main" id="{6A5B4D95-2998-0540-A14F-8B439E879739}"/>
                  </a:ext>
                </a:extLst>
              </p:cNvPr>
              <p:cNvSpPr/>
              <p:nvPr/>
            </p:nvSpPr>
            <p:spPr>
              <a:xfrm rot="10800000">
                <a:off x="5491054" y="3275940"/>
                <a:ext cx="177502" cy="177502"/>
              </a:xfrm>
              <a:prstGeom prst="rect">
                <a:avLst/>
              </a:prstGeom>
              <a:solidFill>
                <a:srgbClr val="BC8F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8" name="Rectangle 17">
                <a:extLst>
                  <a:ext uri="{FF2B5EF4-FFF2-40B4-BE49-F238E27FC236}">
                    <a16:creationId xmlns:a16="http://schemas.microsoft.com/office/drawing/2014/main" id="{FDFA7637-C9BC-C949-B049-7DCCCE424308}"/>
                  </a:ext>
                </a:extLst>
              </p:cNvPr>
              <p:cNvSpPr/>
              <p:nvPr/>
            </p:nvSpPr>
            <p:spPr>
              <a:xfrm rot="10800000">
                <a:off x="5699169" y="3275940"/>
                <a:ext cx="177502" cy="17750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19" name="Straight Connector 18">
                <a:extLst>
                  <a:ext uri="{FF2B5EF4-FFF2-40B4-BE49-F238E27FC236}">
                    <a16:creationId xmlns:a16="http://schemas.microsoft.com/office/drawing/2014/main" id="{CCA1D8F7-5EC1-8C47-A7A3-E6F4239BAAAE}"/>
                  </a:ext>
                </a:extLst>
              </p:cNvPr>
              <p:cNvCxnSpPr>
                <a:cxnSpLocks/>
                <a:stCxn id="17" idx="2"/>
                <a:endCxn id="36" idx="0"/>
              </p:cNvCxnSpPr>
              <p:nvPr/>
            </p:nvCxnSpPr>
            <p:spPr>
              <a:xfrm flipV="1">
                <a:off x="5579805" y="3114902"/>
                <a:ext cx="1" cy="161038"/>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8224D9B-F7B0-5145-8810-22920FD46230}"/>
                  </a:ext>
                </a:extLst>
              </p:cNvPr>
              <p:cNvCxnSpPr>
                <a:cxnSpLocks/>
                <a:endCxn id="37" idx="0"/>
              </p:cNvCxnSpPr>
              <p:nvPr/>
            </p:nvCxnSpPr>
            <p:spPr>
              <a:xfrm flipH="1" flipV="1">
                <a:off x="5787920" y="3114902"/>
                <a:ext cx="4032" cy="161038"/>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FB21B0A9-F197-0140-AB6D-B0A0DE43BFF7}"/>
                  </a:ext>
                </a:extLst>
              </p:cNvPr>
              <p:cNvSpPr/>
              <p:nvPr/>
            </p:nvSpPr>
            <p:spPr>
              <a:xfrm>
                <a:off x="5922547" y="3491501"/>
                <a:ext cx="177502" cy="17750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2" name="Rectangle 21">
                <a:extLst>
                  <a:ext uri="{FF2B5EF4-FFF2-40B4-BE49-F238E27FC236}">
                    <a16:creationId xmlns:a16="http://schemas.microsoft.com/office/drawing/2014/main" id="{AF5C2514-923F-7E4A-B60C-B052431A96CC}"/>
                  </a:ext>
                </a:extLst>
              </p:cNvPr>
              <p:cNvSpPr/>
              <p:nvPr/>
            </p:nvSpPr>
            <p:spPr>
              <a:xfrm>
                <a:off x="5922547" y="4334138"/>
                <a:ext cx="177502" cy="177502"/>
              </a:xfrm>
              <a:prstGeom prst="rect">
                <a:avLst/>
              </a:prstGeom>
              <a:solidFill>
                <a:srgbClr val="33CC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3" name="Rectangle 22">
                <a:extLst>
                  <a:ext uri="{FF2B5EF4-FFF2-40B4-BE49-F238E27FC236}">
                    <a16:creationId xmlns:a16="http://schemas.microsoft.com/office/drawing/2014/main" id="{938FC346-EAA2-9E43-AA6A-BB474E4D894B}"/>
                  </a:ext>
                </a:extLst>
              </p:cNvPr>
              <p:cNvSpPr/>
              <p:nvPr/>
            </p:nvSpPr>
            <p:spPr>
              <a:xfrm>
                <a:off x="5922547" y="4681483"/>
                <a:ext cx="177502" cy="177502"/>
              </a:xfrm>
              <a:prstGeom prst="rect">
                <a:avLst/>
              </a:prstGeom>
              <a:solidFill>
                <a:srgbClr val="CCFF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24" name="Straight Connector 23">
                <a:extLst>
                  <a:ext uri="{FF2B5EF4-FFF2-40B4-BE49-F238E27FC236}">
                    <a16:creationId xmlns:a16="http://schemas.microsoft.com/office/drawing/2014/main" id="{A4BE91E4-3C70-694B-945F-81BDC8DFE4DA}"/>
                  </a:ext>
                </a:extLst>
              </p:cNvPr>
              <p:cNvCxnSpPr>
                <a:cxnSpLocks/>
                <a:stCxn id="21" idx="3"/>
                <a:endCxn id="14" idx="1"/>
              </p:cNvCxnSpPr>
              <p:nvPr/>
            </p:nvCxnSpPr>
            <p:spPr>
              <a:xfrm>
                <a:off x="6100048" y="3580251"/>
                <a:ext cx="475008"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585FBAB0-C4F4-C54F-9512-A304348A6C06}"/>
                  </a:ext>
                </a:extLst>
              </p:cNvPr>
              <p:cNvSpPr/>
              <p:nvPr/>
            </p:nvSpPr>
            <p:spPr>
              <a:xfrm>
                <a:off x="6575056" y="3705373"/>
                <a:ext cx="177502" cy="177502"/>
              </a:xfrm>
              <a:prstGeom prst="rect">
                <a:avLst/>
              </a:prstGeom>
              <a:solidFill>
                <a:srgbClr val="377B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6" name="Rectangle 25">
                <a:extLst>
                  <a:ext uri="{FF2B5EF4-FFF2-40B4-BE49-F238E27FC236}">
                    <a16:creationId xmlns:a16="http://schemas.microsoft.com/office/drawing/2014/main" id="{2D5B4701-938C-A143-BB62-A71CA01D580F}"/>
                  </a:ext>
                </a:extLst>
              </p:cNvPr>
              <p:cNvSpPr/>
              <p:nvPr/>
            </p:nvSpPr>
            <p:spPr>
              <a:xfrm>
                <a:off x="5922547" y="3705373"/>
                <a:ext cx="177502" cy="177502"/>
              </a:xfrm>
              <a:prstGeom prst="rect">
                <a:avLst/>
              </a:prstGeom>
              <a:solidFill>
                <a:srgbClr val="377B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7" name="Rectangle 26">
                <a:extLst>
                  <a:ext uri="{FF2B5EF4-FFF2-40B4-BE49-F238E27FC236}">
                    <a16:creationId xmlns:a16="http://schemas.microsoft.com/office/drawing/2014/main" id="{163031B8-EC61-8548-876A-7C322F5E2176}"/>
                  </a:ext>
                </a:extLst>
              </p:cNvPr>
              <p:cNvSpPr/>
              <p:nvPr/>
            </p:nvSpPr>
            <p:spPr>
              <a:xfrm>
                <a:off x="6575056" y="4930731"/>
                <a:ext cx="177502" cy="177502"/>
              </a:xfrm>
              <a:prstGeom prst="rect">
                <a:avLst/>
              </a:prstGeom>
              <a:solidFill>
                <a:srgbClr val="F5FFE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8" name="Rectangle 27">
                <a:extLst>
                  <a:ext uri="{FF2B5EF4-FFF2-40B4-BE49-F238E27FC236}">
                    <a16:creationId xmlns:a16="http://schemas.microsoft.com/office/drawing/2014/main" id="{E5489EF4-6BF9-A846-90FB-F9272B06896C}"/>
                  </a:ext>
                </a:extLst>
              </p:cNvPr>
              <p:cNvSpPr/>
              <p:nvPr/>
            </p:nvSpPr>
            <p:spPr>
              <a:xfrm>
                <a:off x="5922547" y="4939106"/>
                <a:ext cx="177502" cy="177502"/>
              </a:xfrm>
              <a:prstGeom prst="rect">
                <a:avLst/>
              </a:prstGeom>
              <a:solidFill>
                <a:srgbClr val="F5FFE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9" name="Rectangle 28">
                <a:extLst>
                  <a:ext uri="{FF2B5EF4-FFF2-40B4-BE49-F238E27FC236}">
                    <a16:creationId xmlns:a16="http://schemas.microsoft.com/office/drawing/2014/main" id="{FADDFA51-A2A0-3248-A942-199E55DE7758}"/>
                  </a:ext>
                </a:extLst>
              </p:cNvPr>
              <p:cNvSpPr/>
              <p:nvPr/>
            </p:nvSpPr>
            <p:spPr>
              <a:xfrm>
                <a:off x="6575056" y="4108505"/>
                <a:ext cx="177502" cy="177502"/>
              </a:xfrm>
              <a:prstGeom prst="rect">
                <a:avLst/>
              </a:prstGeom>
              <a:solidFill>
                <a:srgbClr val="228A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30" name="Rectangle 29">
                <a:extLst>
                  <a:ext uri="{FF2B5EF4-FFF2-40B4-BE49-F238E27FC236}">
                    <a16:creationId xmlns:a16="http://schemas.microsoft.com/office/drawing/2014/main" id="{73D3FAAB-9AE5-F142-BF4E-F1364667252E}"/>
                  </a:ext>
                </a:extLst>
              </p:cNvPr>
              <p:cNvSpPr/>
              <p:nvPr/>
            </p:nvSpPr>
            <p:spPr>
              <a:xfrm>
                <a:off x="5922547" y="4108505"/>
                <a:ext cx="177502" cy="177502"/>
              </a:xfrm>
              <a:prstGeom prst="rect">
                <a:avLst/>
              </a:prstGeom>
              <a:solidFill>
                <a:srgbClr val="228A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31" name="Straight Connector 30">
                <a:extLst>
                  <a:ext uri="{FF2B5EF4-FFF2-40B4-BE49-F238E27FC236}">
                    <a16:creationId xmlns:a16="http://schemas.microsoft.com/office/drawing/2014/main" id="{B6FA6E63-2033-064A-A69D-87AB093BCC82}"/>
                  </a:ext>
                </a:extLst>
              </p:cNvPr>
              <p:cNvCxnSpPr>
                <a:cxnSpLocks/>
                <a:stCxn id="26" idx="3"/>
                <a:endCxn id="25" idx="1"/>
              </p:cNvCxnSpPr>
              <p:nvPr/>
            </p:nvCxnSpPr>
            <p:spPr>
              <a:xfrm>
                <a:off x="6100048" y="3794123"/>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E4BB3281-9162-C74B-8D41-EF6AB2268BC1}"/>
                  </a:ext>
                </a:extLst>
              </p:cNvPr>
              <p:cNvCxnSpPr>
                <a:cxnSpLocks/>
                <a:stCxn id="30" idx="3"/>
                <a:endCxn id="29" idx="1"/>
              </p:cNvCxnSpPr>
              <p:nvPr/>
            </p:nvCxnSpPr>
            <p:spPr>
              <a:xfrm>
                <a:off x="6100048" y="4197256"/>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3DAF83B-7EE0-B649-B881-7F6D11C116A3}"/>
                  </a:ext>
                </a:extLst>
              </p:cNvPr>
              <p:cNvCxnSpPr>
                <a:cxnSpLocks/>
                <a:stCxn id="22" idx="3"/>
                <a:endCxn id="15" idx="1"/>
              </p:cNvCxnSpPr>
              <p:nvPr/>
            </p:nvCxnSpPr>
            <p:spPr>
              <a:xfrm>
                <a:off x="6100048" y="4422888"/>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F15A802F-D8FB-3C4E-B9D6-5172E0656AF2}"/>
                  </a:ext>
                </a:extLst>
              </p:cNvPr>
              <p:cNvCxnSpPr>
                <a:cxnSpLocks/>
                <a:stCxn id="23" idx="3"/>
                <a:endCxn id="16" idx="1"/>
              </p:cNvCxnSpPr>
              <p:nvPr/>
            </p:nvCxnSpPr>
            <p:spPr>
              <a:xfrm flipV="1">
                <a:off x="6100048" y="4761859"/>
                <a:ext cx="475008" cy="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444FAE6B-D461-2542-9B26-97C4E8548797}"/>
                  </a:ext>
                </a:extLst>
              </p:cNvPr>
              <p:cNvCxnSpPr>
                <a:cxnSpLocks/>
                <a:stCxn id="28" idx="3"/>
                <a:endCxn id="27" idx="1"/>
              </p:cNvCxnSpPr>
              <p:nvPr/>
            </p:nvCxnSpPr>
            <p:spPr>
              <a:xfrm flipV="1">
                <a:off x="6100048" y="5019482"/>
                <a:ext cx="475008" cy="8375"/>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207E9B86-F1B1-E449-BC3D-2AAE82D64AD2}"/>
                  </a:ext>
                </a:extLst>
              </p:cNvPr>
              <p:cNvSpPr/>
              <p:nvPr/>
            </p:nvSpPr>
            <p:spPr>
              <a:xfrm rot="10800000">
                <a:off x="5491055" y="2937400"/>
                <a:ext cx="177502" cy="177502"/>
              </a:xfrm>
              <a:prstGeom prst="rect">
                <a:avLst/>
              </a:prstGeom>
              <a:solidFill>
                <a:srgbClr val="BC8F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37" name="Rectangle 36">
                <a:extLst>
                  <a:ext uri="{FF2B5EF4-FFF2-40B4-BE49-F238E27FC236}">
                    <a16:creationId xmlns:a16="http://schemas.microsoft.com/office/drawing/2014/main" id="{0A3DDC92-2B36-D24B-BD35-32AB25AAF28D}"/>
                  </a:ext>
                </a:extLst>
              </p:cNvPr>
              <p:cNvSpPr/>
              <p:nvPr/>
            </p:nvSpPr>
            <p:spPr>
              <a:xfrm rot="10800000">
                <a:off x="5699169" y="2937400"/>
                <a:ext cx="177502" cy="17750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pic>
            <p:nvPicPr>
              <p:cNvPr id="38" name="Picture 37">
                <a:extLst>
                  <a:ext uri="{FF2B5EF4-FFF2-40B4-BE49-F238E27FC236}">
                    <a16:creationId xmlns:a16="http://schemas.microsoft.com/office/drawing/2014/main" id="{C21A05DB-B5E4-FD44-A5B9-1F07124FA53F}"/>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tretch>
                <a:fillRect/>
              </a:stretch>
            </p:blipFill>
            <p:spPr>
              <a:xfrm rot="21068392">
                <a:off x="5466074" y="2464652"/>
                <a:ext cx="821193" cy="423841"/>
              </a:xfrm>
              <a:prstGeom prst="rect">
                <a:avLst/>
              </a:prstGeom>
            </p:spPr>
          </p:pic>
        </p:grpSp>
      </p:grpSp>
    </p:spTree>
    <p:extLst>
      <p:ext uri="{BB962C8B-B14F-4D97-AF65-F5344CB8AC3E}">
        <p14:creationId xmlns:p14="http://schemas.microsoft.com/office/powerpoint/2010/main" val="310148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B874D5-9D8F-2742-9941-C54C0C9A8603}"/>
              </a:ext>
            </a:extLst>
          </p:cNvPr>
          <p:cNvSpPr>
            <a:spLocks noGrp="1"/>
          </p:cNvSpPr>
          <p:nvPr>
            <p:ph type="sldNum" sz="quarter" idx="12"/>
          </p:nvPr>
        </p:nvSpPr>
        <p:spPr/>
        <p:txBody>
          <a:bodyPr/>
          <a:lstStyle/>
          <a:p>
            <a:fld id="{2E8C51FE-49D9-314D-9957-ABBF7DDE8782}" type="slidenum">
              <a:rPr lang="en-US" smtClean="0"/>
              <a:t>9</a:t>
            </a:fld>
            <a:endParaRPr lang="en-US" dirty="0"/>
          </a:p>
        </p:txBody>
      </p:sp>
      <p:sp>
        <p:nvSpPr>
          <p:cNvPr id="3" name="Title 2">
            <a:extLst>
              <a:ext uri="{FF2B5EF4-FFF2-40B4-BE49-F238E27FC236}">
                <a16:creationId xmlns:a16="http://schemas.microsoft.com/office/drawing/2014/main" id="{1191582D-D7E8-5B4E-8E2E-23747373D4D9}"/>
              </a:ext>
            </a:extLst>
          </p:cNvPr>
          <p:cNvSpPr>
            <a:spLocks noGrp="1"/>
          </p:cNvSpPr>
          <p:nvPr>
            <p:ph type="title"/>
          </p:nvPr>
        </p:nvSpPr>
        <p:spPr/>
        <p:txBody>
          <a:bodyPr/>
          <a:lstStyle/>
          <a:p>
            <a:r>
              <a:rPr lang="en-US" dirty="0"/>
              <a:t>2020 Snapshot</a:t>
            </a:r>
          </a:p>
        </p:txBody>
      </p:sp>
      <p:sp>
        <p:nvSpPr>
          <p:cNvPr id="4" name="Snip Single Corner Rectangle 3">
            <a:extLst>
              <a:ext uri="{FF2B5EF4-FFF2-40B4-BE49-F238E27FC236}">
                <a16:creationId xmlns:a16="http://schemas.microsoft.com/office/drawing/2014/main" id="{5B6E53F5-2C7E-9140-B40C-2A967DF76FF2}"/>
              </a:ext>
            </a:extLst>
          </p:cNvPr>
          <p:cNvSpPr/>
          <p:nvPr/>
        </p:nvSpPr>
        <p:spPr>
          <a:xfrm flipH="1">
            <a:off x="6627701" y="0"/>
            <a:ext cx="5564299" cy="6872514"/>
          </a:xfrm>
          <a:prstGeom prst="snip1Rect">
            <a:avLst>
              <a:gd name="adj" fmla="val 46532"/>
            </a:avLst>
          </a:prstGeom>
          <a:solidFill>
            <a:srgbClr val="378A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Commercial Crew Program</a:t>
            </a:r>
          </a:p>
          <a:p>
            <a:pPr algn="ctr"/>
            <a:r>
              <a:rPr lang="en-US" dirty="0"/>
              <a:t>SpaceX DM-2</a:t>
            </a:r>
          </a:p>
        </p:txBody>
      </p:sp>
      <p:sp>
        <p:nvSpPr>
          <p:cNvPr id="5" name="Snip Single Corner Rectangle 4">
            <a:extLst>
              <a:ext uri="{FF2B5EF4-FFF2-40B4-BE49-F238E27FC236}">
                <a16:creationId xmlns:a16="http://schemas.microsoft.com/office/drawing/2014/main" id="{D3581884-63FB-6F4C-96B2-237E9D0199A8}"/>
              </a:ext>
            </a:extLst>
          </p:cNvPr>
          <p:cNvSpPr/>
          <p:nvPr/>
        </p:nvSpPr>
        <p:spPr>
          <a:xfrm flipH="1">
            <a:off x="6737618" y="0"/>
            <a:ext cx="5454382" cy="6872514"/>
          </a:xfrm>
          <a:prstGeom prst="snip1Rect">
            <a:avLst>
              <a:gd name="adj" fmla="val 479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Commercial Crew Program</a:t>
            </a:r>
          </a:p>
          <a:p>
            <a:pPr algn="ctr"/>
            <a:r>
              <a:rPr lang="en-US" dirty="0"/>
              <a:t>SpaceX DM-2</a:t>
            </a:r>
          </a:p>
        </p:txBody>
      </p:sp>
      <p:sp>
        <p:nvSpPr>
          <p:cNvPr id="7" name="Snip Single Corner Rectangle 6">
            <a:extLst>
              <a:ext uri="{FF2B5EF4-FFF2-40B4-BE49-F238E27FC236}">
                <a16:creationId xmlns:a16="http://schemas.microsoft.com/office/drawing/2014/main" id="{FC5369D4-D322-EE45-804B-9C1F026E6365}"/>
              </a:ext>
            </a:extLst>
          </p:cNvPr>
          <p:cNvSpPr/>
          <p:nvPr/>
        </p:nvSpPr>
        <p:spPr>
          <a:xfrm flipH="1">
            <a:off x="6835589" y="0"/>
            <a:ext cx="5356411" cy="6872514"/>
          </a:xfrm>
          <a:prstGeom prst="snip1Rect">
            <a:avLst>
              <a:gd name="adj" fmla="val 50000"/>
            </a:avLst>
          </a:prstGeom>
          <a:blipFill>
            <a:blip r:embed="rId2"/>
            <a:stretch>
              <a:fillRect l="-24146" r="-138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TextBox 7">
            <a:extLst>
              <a:ext uri="{FF2B5EF4-FFF2-40B4-BE49-F238E27FC236}">
                <a16:creationId xmlns:a16="http://schemas.microsoft.com/office/drawing/2014/main" id="{AD5C3B4D-B115-584A-A163-5DCC66D81F3E}"/>
              </a:ext>
            </a:extLst>
          </p:cNvPr>
          <p:cNvSpPr txBox="1"/>
          <p:nvPr/>
        </p:nvSpPr>
        <p:spPr>
          <a:xfrm>
            <a:off x="10208712" y="226625"/>
            <a:ext cx="1808639" cy="276999"/>
          </a:xfrm>
          <a:prstGeom prst="rect">
            <a:avLst/>
          </a:prstGeom>
          <a:noFill/>
        </p:spPr>
        <p:txBody>
          <a:bodyPr wrap="square" rtlCol="0">
            <a:spAutoFit/>
          </a:bodyPr>
          <a:lstStyle/>
          <a:p>
            <a:pPr algn="r"/>
            <a:r>
              <a:rPr lang="en-US" sz="1200" i="1" dirty="0">
                <a:solidFill>
                  <a:schemeClr val="bg1"/>
                </a:solidFill>
              </a:rPr>
              <a:t>SpaceX DM-2 Mission</a:t>
            </a:r>
          </a:p>
        </p:txBody>
      </p:sp>
      <p:grpSp>
        <p:nvGrpSpPr>
          <p:cNvPr id="9" name="Group 8">
            <a:extLst>
              <a:ext uri="{FF2B5EF4-FFF2-40B4-BE49-F238E27FC236}">
                <a16:creationId xmlns:a16="http://schemas.microsoft.com/office/drawing/2014/main" id="{C4D17D0F-8B86-B34F-943A-22ED2731F512}"/>
              </a:ext>
            </a:extLst>
          </p:cNvPr>
          <p:cNvGrpSpPr/>
          <p:nvPr/>
        </p:nvGrpSpPr>
        <p:grpSpPr>
          <a:xfrm>
            <a:off x="162679" y="1613930"/>
            <a:ext cx="4091687" cy="1569660"/>
            <a:chOff x="162679" y="1613930"/>
            <a:chExt cx="4091687" cy="1569660"/>
          </a:xfrm>
        </p:grpSpPr>
        <p:sp>
          <p:nvSpPr>
            <p:cNvPr id="10" name="TextBox 9">
              <a:extLst>
                <a:ext uri="{FF2B5EF4-FFF2-40B4-BE49-F238E27FC236}">
                  <a16:creationId xmlns:a16="http://schemas.microsoft.com/office/drawing/2014/main" id="{382ABDC4-5F36-C84A-AEF1-5CE609D68D93}"/>
                </a:ext>
              </a:extLst>
            </p:cNvPr>
            <p:cNvSpPr txBox="1"/>
            <p:nvPr/>
          </p:nvSpPr>
          <p:spPr>
            <a:xfrm>
              <a:off x="307656" y="1613930"/>
              <a:ext cx="808235" cy="1569660"/>
            </a:xfrm>
            <a:prstGeom prst="rect">
              <a:avLst/>
            </a:prstGeom>
            <a:noFill/>
          </p:spPr>
          <p:txBody>
            <a:bodyPr wrap="none" rtlCol="0">
              <a:spAutoFit/>
            </a:bodyPr>
            <a:lstStyle/>
            <a:p>
              <a:pPr algn="r"/>
              <a:r>
                <a:rPr lang="en-US" sz="9600" dirty="0">
                  <a:solidFill>
                    <a:schemeClr val="bg1"/>
                  </a:solidFill>
                  <a:latin typeface="Impact" panose="020B0806030902050204" pitchFamily="34" charset="0"/>
                </a:rPr>
                <a:t>2</a:t>
              </a:r>
            </a:p>
          </p:txBody>
        </p:sp>
        <p:grpSp>
          <p:nvGrpSpPr>
            <p:cNvPr id="11" name="Group 10">
              <a:extLst>
                <a:ext uri="{FF2B5EF4-FFF2-40B4-BE49-F238E27FC236}">
                  <a16:creationId xmlns:a16="http://schemas.microsoft.com/office/drawing/2014/main" id="{FEDAA9CE-8ECA-464F-AFFC-29D589D0F1AF}"/>
                </a:ext>
              </a:extLst>
            </p:cNvPr>
            <p:cNvGrpSpPr/>
            <p:nvPr/>
          </p:nvGrpSpPr>
          <p:grpSpPr>
            <a:xfrm>
              <a:off x="162679" y="1800044"/>
              <a:ext cx="4091687" cy="1342866"/>
              <a:chOff x="162679" y="1800044"/>
              <a:chExt cx="4091687" cy="1342866"/>
            </a:xfrm>
          </p:grpSpPr>
          <p:sp>
            <p:nvSpPr>
              <p:cNvPr id="12" name="Parallelogram 11">
                <a:extLst>
                  <a:ext uri="{FF2B5EF4-FFF2-40B4-BE49-F238E27FC236}">
                    <a16:creationId xmlns:a16="http://schemas.microsoft.com/office/drawing/2014/main" id="{8959B7F4-BB3D-FE40-9AFA-C3BACC3462A9}"/>
                  </a:ext>
                </a:extLst>
              </p:cNvPr>
              <p:cNvSpPr/>
              <p:nvPr/>
            </p:nvSpPr>
            <p:spPr>
              <a:xfrm>
                <a:off x="1279333" y="1800044"/>
                <a:ext cx="1574545"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rallelogram 12">
                <a:extLst>
                  <a:ext uri="{FF2B5EF4-FFF2-40B4-BE49-F238E27FC236}">
                    <a16:creationId xmlns:a16="http://schemas.microsoft.com/office/drawing/2014/main" id="{F8025C65-6F92-8946-B055-B61EDEB4E036}"/>
                  </a:ext>
                </a:extLst>
              </p:cNvPr>
              <p:cNvSpPr/>
              <p:nvPr/>
            </p:nvSpPr>
            <p:spPr>
              <a:xfrm>
                <a:off x="1827087" y="1817347"/>
                <a:ext cx="1342894"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13">
                <a:extLst>
                  <a:ext uri="{FF2B5EF4-FFF2-40B4-BE49-F238E27FC236}">
                    <a16:creationId xmlns:a16="http://schemas.microsoft.com/office/drawing/2014/main" id="{8BFFFDCC-4A2D-064F-A71D-98246A507A52}"/>
                  </a:ext>
                </a:extLst>
              </p:cNvPr>
              <p:cNvSpPr/>
              <p:nvPr/>
            </p:nvSpPr>
            <p:spPr>
              <a:xfrm>
                <a:off x="162679" y="1800044"/>
                <a:ext cx="2093276"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A496FC5-A9D1-234D-91B3-8361D2554EA6}"/>
                  </a:ext>
                </a:extLst>
              </p:cNvPr>
              <p:cNvSpPr txBox="1"/>
              <p:nvPr/>
            </p:nvSpPr>
            <p:spPr>
              <a:xfrm>
                <a:off x="1027036" y="2104411"/>
                <a:ext cx="3227330" cy="830997"/>
              </a:xfrm>
              <a:prstGeom prst="rect">
                <a:avLst/>
              </a:prstGeom>
              <a:noFill/>
            </p:spPr>
            <p:txBody>
              <a:bodyPr wrap="square" rtlCol="0">
                <a:spAutoFit/>
              </a:bodyPr>
              <a:lstStyle/>
              <a:p>
                <a:r>
                  <a:rPr lang="en-US" sz="2400" b="1" i="1" dirty="0">
                    <a:solidFill>
                      <a:schemeClr val="bg1"/>
                    </a:solidFill>
                  </a:rPr>
                  <a:t>Million Direct-to-Earth</a:t>
                </a:r>
              </a:p>
              <a:p>
                <a:r>
                  <a:rPr lang="en-US" sz="2400" b="1" i="1" dirty="0">
                    <a:solidFill>
                      <a:schemeClr val="bg1"/>
                    </a:solidFill>
                  </a:rPr>
                  <a:t>Service Minutes</a:t>
                </a:r>
              </a:p>
            </p:txBody>
          </p:sp>
        </p:grpSp>
      </p:grpSp>
      <p:grpSp>
        <p:nvGrpSpPr>
          <p:cNvPr id="16" name="Group 15">
            <a:extLst>
              <a:ext uri="{FF2B5EF4-FFF2-40B4-BE49-F238E27FC236}">
                <a16:creationId xmlns:a16="http://schemas.microsoft.com/office/drawing/2014/main" id="{2E192432-3B37-EC43-8109-FDD885C3D038}"/>
              </a:ext>
            </a:extLst>
          </p:cNvPr>
          <p:cNvGrpSpPr/>
          <p:nvPr/>
        </p:nvGrpSpPr>
        <p:grpSpPr>
          <a:xfrm>
            <a:off x="1485544" y="3187027"/>
            <a:ext cx="3973721" cy="1569660"/>
            <a:chOff x="-198893" y="1613930"/>
            <a:chExt cx="3973721" cy="1569660"/>
          </a:xfrm>
        </p:grpSpPr>
        <p:sp>
          <p:nvSpPr>
            <p:cNvPr id="17" name="TextBox 16">
              <a:extLst>
                <a:ext uri="{FF2B5EF4-FFF2-40B4-BE49-F238E27FC236}">
                  <a16:creationId xmlns:a16="http://schemas.microsoft.com/office/drawing/2014/main" id="{342166A8-DE4B-A34D-B913-BF366EBD6E45}"/>
                </a:ext>
              </a:extLst>
            </p:cNvPr>
            <p:cNvSpPr txBox="1"/>
            <p:nvPr/>
          </p:nvSpPr>
          <p:spPr>
            <a:xfrm>
              <a:off x="-198893" y="1613930"/>
              <a:ext cx="1314784" cy="1569660"/>
            </a:xfrm>
            <a:prstGeom prst="rect">
              <a:avLst/>
            </a:prstGeom>
            <a:noFill/>
          </p:spPr>
          <p:txBody>
            <a:bodyPr wrap="none" rtlCol="0">
              <a:spAutoFit/>
            </a:bodyPr>
            <a:lstStyle/>
            <a:p>
              <a:pPr algn="r"/>
              <a:r>
                <a:rPr lang="en-US" sz="9600" dirty="0">
                  <a:solidFill>
                    <a:schemeClr val="bg1"/>
                  </a:solidFill>
                  <a:latin typeface="Impact" panose="020B0806030902050204" pitchFamily="34" charset="0"/>
                </a:rPr>
                <a:t>10</a:t>
              </a:r>
            </a:p>
          </p:txBody>
        </p:sp>
        <p:grpSp>
          <p:nvGrpSpPr>
            <p:cNvPr id="18" name="Group 17">
              <a:extLst>
                <a:ext uri="{FF2B5EF4-FFF2-40B4-BE49-F238E27FC236}">
                  <a16:creationId xmlns:a16="http://schemas.microsoft.com/office/drawing/2014/main" id="{CEC6683E-3EDF-2344-AC4E-4FC6E9DA0931}"/>
                </a:ext>
              </a:extLst>
            </p:cNvPr>
            <p:cNvGrpSpPr/>
            <p:nvPr/>
          </p:nvGrpSpPr>
          <p:grpSpPr>
            <a:xfrm>
              <a:off x="162679" y="1800044"/>
              <a:ext cx="3612149" cy="1342866"/>
              <a:chOff x="162679" y="1800044"/>
              <a:chExt cx="3612149" cy="1342866"/>
            </a:xfrm>
          </p:grpSpPr>
          <p:sp>
            <p:nvSpPr>
              <p:cNvPr id="19" name="Parallelogram 18">
                <a:extLst>
                  <a:ext uri="{FF2B5EF4-FFF2-40B4-BE49-F238E27FC236}">
                    <a16:creationId xmlns:a16="http://schemas.microsoft.com/office/drawing/2014/main" id="{9AFA6A76-FB3C-1D4E-BC23-B61B15DCB962}"/>
                  </a:ext>
                </a:extLst>
              </p:cNvPr>
              <p:cNvSpPr/>
              <p:nvPr/>
            </p:nvSpPr>
            <p:spPr>
              <a:xfrm>
                <a:off x="1279333" y="1800044"/>
                <a:ext cx="1574545"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12D126AE-7EBC-C34C-915F-F75A94909C9F}"/>
                  </a:ext>
                </a:extLst>
              </p:cNvPr>
              <p:cNvSpPr/>
              <p:nvPr/>
            </p:nvSpPr>
            <p:spPr>
              <a:xfrm>
                <a:off x="1827087" y="1817347"/>
                <a:ext cx="1342894"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arallelogram 20">
                <a:extLst>
                  <a:ext uri="{FF2B5EF4-FFF2-40B4-BE49-F238E27FC236}">
                    <a16:creationId xmlns:a16="http://schemas.microsoft.com/office/drawing/2014/main" id="{D4316610-4428-E24E-B11F-C051A884205C}"/>
                  </a:ext>
                </a:extLst>
              </p:cNvPr>
              <p:cNvSpPr/>
              <p:nvPr/>
            </p:nvSpPr>
            <p:spPr>
              <a:xfrm>
                <a:off x="162679" y="1800044"/>
                <a:ext cx="2093276"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039178D-5D18-794C-A194-A84BA4B44529}"/>
                  </a:ext>
                </a:extLst>
              </p:cNvPr>
              <p:cNvSpPr txBox="1"/>
              <p:nvPr/>
            </p:nvSpPr>
            <p:spPr>
              <a:xfrm>
                <a:off x="1027036" y="2104411"/>
                <a:ext cx="2747792" cy="830997"/>
              </a:xfrm>
              <a:prstGeom prst="rect">
                <a:avLst/>
              </a:prstGeom>
              <a:noFill/>
            </p:spPr>
            <p:txBody>
              <a:bodyPr wrap="square" rtlCol="0">
                <a:spAutoFit/>
              </a:bodyPr>
              <a:lstStyle/>
              <a:p>
                <a:r>
                  <a:rPr lang="en-US" sz="2400" b="1" i="1" dirty="0">
                    <a:solidFill>
                      <a:schemeClr val="bg1"/>
                    </a:solidFill>
                  </a:rPr>
                  <a:t>Million Space Relay</a:t>
                </a:r>
              </a:p>
              <a:p>
                <a:r>
                  <a:rPr lang="en-US" sz="2400" b="1" i="1" dirty="0">
                    <a:solidFill>
                      <a:schemeClr val="bg1"/>
                    </a:solidFill>
                  </a:rPr>
                  <a:t>Service Minutes</a:t>
                </a:r>
              </a:p>
            </p:txBody>
          </p:sp>
        </p:grpSp>
      </p:grpSp>
      <p:grpSp>
        <p:nvGrpSpPr>
          <p:cNvPr id="23" name="Group 22">
            <a:extLst>
              <a:ext uri="{FF2B5EF4-FFF2-40B4-BE49-F238E27FC236}">
                <a16:creationId xmlns:a16="http://schemas.microsoft.com/office/drawing/2014/main" id="{AA39F355-89F2-6D4D-9CC7-8125DE8ABC97}"/>
              </a:ext>
            </a:extLst>
          </p:cNvPr>
          <p:cNvGrpSpPr/>
          <p:nvPr/>
        </p:nvGrpSpPr>
        <p:grpSpPr>
          <a:xfrm>
            <a:off x="3169981" y="4760123"/>
            <a:ext cx="3980133" cy="1569660"/>
            <a:chOff x="-205305" y="1613930"/>
            <a:chExt cx="3980133" cy="1569660"/>
          </a:xfrm>
        </p:grpSpPr>
        <p:sp>
          <p:nvSpPr>
            <p:cNvPr id="24" name="TextBox 23">
              <a:extLst>
                <a:ext uri="{FF2B5EF4-FFF2-40B4-BE49-F238E27FC236}">
                  <a16:creationId xmlns:a16="http://schemas.microsoft.com/office/drawing/2014/main" id="{16B6282B-7114-3E4B-A34A-E0C1EEBC78EF}"/>
                </a:ext>
              </a:extLst>
            </p:cNvPr>
            <p:cNvSpPr txBox="1"/>
            <p:nvPr/>
          </p:nvSpPr>
          <p:spPr>
            <a:xfrm>
              <a:off x="-205305" y="1613930"/>
              <a:ext cx="1321196" cy="1569660"/>
            </a:xfrm>
            <a:prstGeom prst="rect">
              <a:avLst/>
            </a:prstGeom>
            <a:noFill/>
          </p:spPr>
          <p:txBody>
            <a:bodyPr wrap="none" rtlCol="0">
              <a:spAutoFit/>
            </a:bodyPr>
            <a:lstStyle/>
            <a:p>
              <a:pPr algn="r"/>
              <a:r>
                <a:rPr lang="en-US" sz="9600" dirty="0">
                  <a:solidFill>
                    <a:schemeClr val="bg1"/>
                  </a:solidFill>
                  <a:latin typeface="Impact" panose="020B0806030902050204" pitchFamily="34" charset="0"/>
                </a:rPr>
                <a:t>16</a:t>
              </a:r>
            </a:p>
          </p:txBody>
        </p:sp>
        <p:grpSp>
          <p:nvGrpSpPr>
            <p:cNvPr id="25" name="Group 24">
              <a:extLst>
                <a:ext uri="{FF2B5EF4-FFF2-40B4-BE49-F238E27FC236}">
                  <a16:creationId xmlns:a16="http://schemas.microsoft.com/office/drawing/2014/main" id="{AC1A39BA-A288-404E-B4A5-1D7F7C2F1FFF}"/>
                </a:ext>
              </a:extLst>
            </p:cNvPr>
            <p:cNvGrpSpPr/>
            <p:nvPr/>
          </p:nvGrpSpPr>
          <p:grpSpPr>
            <a:xfrm>
              <a:off x="162679" y="1800044"/>
              <a:ext cx="3612149" cy="1342866"/>
              <a:chOff x="162679" y="1800044"/>
              <a:chExt cx="3612149" cy="1342866"/>
            </a:xfrm>
          </p:grpSpPr>
          <p:sp>
            <p:nvSpPr>
              <p:cNvPr id="26" name="Parallelogram 25">
                <a:extLst>
                  <a:ext uri="{FF2B5EF4-FFF2-40B4-BE49-F238E27FC236}">
                    <a16:creationId xmlns:a16="http://schemas.microsoft.com/office/drawing/2014/main" id="{72D46F6D-D594-6C46-961C-AE890E14CE9A}"/>
                  </a:ext>
                </a:extLst>
              </p:cNvPr>
              <p:cNvSpPr/>
              <p:nvPr/>
            </p:nvSpPr>
            <p:spPr>
              <a:xfrm>
                <a:off x="1279333" y="1800044"/>
                <a:ext cx="1574545"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B0D55409-A253-A542-9C7D-9EF6AEB60C22}"/>
                  </a:ext>
                </a:extLst>
              </p:cNvPr>
              <p:cNvSpPr/>
              <p:nvPr/>
            </p:nvSpPr>
            <p:spPr>
              <a:xfrm>
                <a:off x="1827087" y="1817347"/>
                <a:ext cx="1342894"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B855AE8A-81D6-594C-8D06-7613F791F84B}"/>
                  </a:ext>
                </a:extLst>
              </p:cNvPr>
              <p:cNvSpPr/>
              <p:nvPr/>
            </p:nvSpPr>
            <p:spPr>
              <a:xfrm>
                <a:off x="162679" y="1800044"/>
                <a:ext cx="2093276" cy="1325563"/>
              </a:xfrm>
              <a:prstGeom prst="parallelogram">
                <a:avLst>
                  <a:gd name="adj" fmla="val 86411"/>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67E210D7-17B8-6245-913B-1B55A22E9937}"/>
                  </a:ext>
                </a:extLst>
              </p:cNvPr>
              <p:cNvSpPr txBox="1"/>
              <p:nvPr/>
            </p:nvSpPr>
            <p:spPr>
              <a:xfrm>
                <a:off x="1027036" y="2104411"/>
                <a:ext cx="2747792" cy="830997"/>
              </a:xfrm>
              <a:prstGeom prst="rect">
                <a:avLst/>
              </a:prstGeom>
              <a:noFill/>
            </p:spPr>
            <p:txBody>
              <a:bodyPr wrap="square" rtlCol="0">
                <a:spAutoFit/>
              </a:bodyPr>
              <a:lstStyle/>
              <a:p>
                <a:r>
                  <a:rPr lang="en-US" sz="2400" b="1" i="1" dirty="0">
                    <a:solidFill>
                      <a:schemeClr val="bg1"/>
                    </a:solidFill>
                  </a:rPr>
                  <a:t>Launches</a:t>
                </a:r>
              </a:p>
              <a:p>
                <a:r>
                  <a:rPr lang="en-US" sz="2400" b="1" i="1" dirty="0">
                    <a:solidFill>
                      <a:schemeClr val="bg1"/>
                    </a:solidFill>
                  </a:rPr>
                  <a:t>Supported</a:t>
                </a:r>
              </a:p>
            </p:txBody>
          </p:sp>
        </p:grpSp>
      </p:grpSp>
      <p:sp>
        <p:nvSpPr>
          <p:cNvPr id="30" name="Slide Number Placeholder 52">
            <a:extLst>
              <a:ext uri="{FF2B5EF4-FFF2-40B4-BE49-F238E27FC236}">
                <a16:creationId xmlns:a16="http://schemas.microsoft.com/office/drawing/2014/main" id="{5A07C819-F55F-B843-9555-BE318DE93E2E}"/>
              </a:ext>
            </a:extLst>
          </p:cNvPr>
          <p:cNvSpPr txBox="1">
            <a:spLocks/>
          </p:cNvSpPr>
          <p:nvPr/>
        </p:nvSpPr>
        <p:spPr>
          <a:xfrm>
            <a:off x="9373541" y="6443878"/>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00BEE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2BAA667-7E2D-E54C-B33E-D3103CED52DC}"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181214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E4A80E-9C77-0147-AD16-5F3A83104CB8}"/>
              </a:ext>
            </a:extLst>
          </p:cNvPr>
          <p:cNvSpPr>
            <a:spLocks noGrp="1"/>
          </p:cNvSpPr>
          <p:nvPr>
            <p:ph type="sldNum" sz="quarter" idx="12"/>
          </p:nvPr>
        </p:nvSpPr>
        <p:spPr/>
        <p:txBody>
          <a:bodyPr/>
          <a:lstStyle/>
          <a:p>
            <a:fld id="{2E8C51FE-49D9-314D-9957-ABBF7DDE8782}" type="slidenum">
              <a:rPr lang="en-US" smtClean="0"/>
              <a:t>10</a:t>
            </a:fld>
            <a:endParaRPr lang="en-US" dirty="0"/>
          </a:p>
        </p:txBody>
      </p:sp>
      <p:sp>
        <p:nvSpPr>
          <p:cNvPr id="3" name="Title 2">
            <a:extLst>
              <a:ext uri="{FF2B5EF4-FFF2-40B4-BE49-F238E27FC236}">
                <a16:creationId xmlns:a16="http://schemas.microsoft.com/office/drawing/2014/main" id="{3D060946-DF3E-E74D-80CB-C8433A6EEF03}"/>
              </a:ext>
            </a:extLst>
          </p:cNvPr>
          <p:cNvSpPr>
            <a:spLocks noGrp="1"/>
          </p:cNvSpPr>
          <p:nvPr>
            <p:ph type="title"/>
          </p:nvPr>
        </p:nvSpPr>
        <p:spPr>
          <a:xfrm>
            <a:off x="838200" y="364114"/>
            <a:ext cx="6658582" cy="646331"/>
          </a:xfrm>
        </p:spPr>
        <p:txBody>
          <a:bodyPr/>
          <a:lstStyle/>
          <a:p>
            <a:r>
              <a:rPr lang="en-US" dirty="0"/>
              <a:t>Architecture Overview</a:t>
            </a:r>
          </a:p>
        </p:txBody>
      </p:sp>
      <p:sp>
        <p:nvSpPr>
          <p:cNvPr id="5" name="Content Placeholder 2">
            <a:extLst>
              <a:ext uri="{FF2B5EF4-FFF2-40B4-BE49-F238E27FC236}">
                <a16:creationId xmlns:a16="http://schemas.microsoft.com/office/drawing/2014/main" id="{F9571944-9245-EA4B-82F6-558C07B15A74}"/>
              </a:ext>
            </a:extLst>
          </p:cNvPr>
          <p:cNvSpPr txBox="1">
            <a:spLocks/>
          </p:cNvSpPr>
          <p:nvPr/>
        </p:nvSpPr>
        <p:spPr>
          <a:xfrm>
            <a:off x="838200" y="1825625"/>
            <a:ext cx="5181600" cy="4351338"/>
          </a:xfrm>
          <a:prstGeom prst="rect">
            <a:avLst/>
          </a:prstGeom>
        </p:spPr>
        <p:txBody>
          <a:bodyPr>
            <a:normAutofit fontScale="70000" lnSpcReduction="20000"/>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600" dirty="0">
                <a:solidFill>
                  <a:schemeClr val="bg1"/>
                </a:solidFill>
              </a:rPr>
              <a:t>The Near Space Network synthesizes both government and commercial service providers into a comprehensive network of services for missions. These include space link providers (SLPs) and terrestrial link providers (TLPs). </a:t>
            </a:r>
          </a:p>
          <a:p>
            <a:pPr>
              <a:lnSpc>
                <a:spcPct val="110000"/>
              </a:lnSpc>
            </a:pPr>
            <a:r>
              <a:rPr lang="en-US" sz="2600" dirty="0">
                <a:solidFill>
                  <a:schemeClr val="bg1"/>
                </a:solidFill>
              </a:rPr>
              <a:t>SLPs fulfill their service through direct-to-Earth (DTE) connections via a robust arrangement of ground stations worldwide and space relay services through multiple generations of relay satellites. </a:t>
            </a:r>
          </a:p>
          <a:p>
            <a:pPr>
              <a:lnSpc>
                <a:spcPct val="110000"/>
              </a:lnSpc>
            </a:pPr>
            <a:r>
              <a:rPr lang="en-US" sz="2600" dirty="0">
                <a:solidFill>
                  <a:schemeClr val="bg1"/>
                </a:solidFill>
              </a:rPr>
              <a:t>Terrestrial link providers (TLP) transmit data from ground stations to users and mission operations centers across the U.S. and globally. </a:t>
            </a:r>
          </a:p>
        </p:txBody>
      </p:sp>
      <p:grpSp>
        <p:nvGrpSpPr>
          <p:cNvPr id="7" name="Group 6">
            <a:extLst>
              <a:ext uri="{FF2B5EF4-FFF2-40B4-BE49-F238E27FC236}">
                <a16:creationId xmlns:a16="http://schemas.microsoft.com/office/drawing/2014/main" id="{EFCFF78F-E276-5A42-946F-2F54F2FF84DA}"/>
              </a:ext>
            </a:extLst>
          </p:cNvPr>
          <p:cNvGrpSpPr/>
          <p:nvPr/>
        </p:nvGrpSpPr>
        <p:grpSpPr>
          <a:xfrm>
            <a:off x="6863075" y="865770"/>
            <a:ext cx="5076523" cy="5311190"/>
            <a:chOff x="6863075" y="865770"/>
            <a:chExt cx="5076523" cy="5311190"/>
          </a:xfrm>
        </p:grpSpPr>
        <p:sp>
          <p:nvSpPr>
            <p:cNvPr id="8" name="Oval 7">
              <a:extLst>
                <a:ext uri="{FF2B5EF4-FFF2-40B4-BE49-F238E27FC236}">
                  <a16:creationId xmlns:a16="http://schemas.microsoft.com/office/drawing/2014/main" id="{0C1997DA-C26E-E74A-9669-228907356BF2}"/>
                </a:ext>
              </a:extLst>
            </p:cNvPr>
            <p:cNvSpPr/>
            <p:nvPr/>
          </p:nvSpPr>
          <p:spPr>
            <a:xfrm>
              <a:off x="6863075" y="865770"/>
              <a:ext cx="1106816" cy="1106816"/>
            </a:xfrm>
            <a:prstGeom prst="ellipse">
              <a:avLst/>
            </a:prstGeom>
            <a:blipFill>
              <a:blip r:embed="rId2"/>
              <a:srcRect/>
              <a:stretch>
                <a:fillRect l="-24836" r="-24836"/>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3AB19541-5B17-D546-8757-5B78AB79B582}"/>
                </a:ext>
              </a:extLst>
            </p:cNvPr>
            <p:cNvGrpSpPr/>
            <p:nvPr/>
          </p:nvGrpSpPr>
          <p:grpSpPr>
            <a:xfrm>
              <a:off x="7192537" y="1326995"/>
              <a:ext cx="4747061" cy="4849965"/>
              <a:chOff x="5443457" y="2464652"/>
              <a:chExt cx="2645500" cy="2675753"/>
            </a:xfrm>
          </p:grpSpPr>
          <p:sp>
            <p:nvSpPr>
              <p:cNvPr id="10" name="Rectangle 9">
                <a:extLst>
                  <a:ext uri="{FF2B5EF4-FFF2-40B4-BE49-F238E27FC236}">
                    <a16:creationId xmlns:a16="http://schemas.microsoft.com/office/drawing/2014/main" id="{DF22E87C-977D-014B-A340-2DA5EA32E230}"/>
                  </a:ext>
                </a:extLst>
              </p:cNvPr>
              <p:cNvSpPr/>
              <p:nvPr/>
            </p:nvSpPr>
            <p:spPr>
              <a:xfrm>
                <a:off x="5443457" y="3451953"/>
                <a:ext cx="487234" cy="1688452"/>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vert="vert270" rtlCol="0" anchor="ctr"/>
              <a:lstStyle/>
              <a:p>
                <a:pPr algn="ctr"/>
                <a:r>
                  <a:rPr lang="en-US" dirty="0">
                    <a:latin typeface="Arial" panose="020B0604020202020204" pitchFamily="34" charset="0"/>
                    <a:cs typeface="Arial" panose="020B0604020202020204" pitchFamily="34" charset="0"/>
                  </a:rPr>
                  <a:t>Near Space Network</a:t>
                </a:r>
              </a:p>
            </p:txBody>
          </p:sp>
          <p:sp>
            <p:nvSpPr>
              <p:cNvPr id="11" name="Rectangle 10">
                <a:extLst>
                  <a:ext uri="{FF2B5EF4-FFF2-40B4-BE49-F238E27FC236}">
                    <a16:creationId xmlns:a16="http://schemas.microsoft.com/office/drawing/2014/main" id="{360102EC-BEE9-DB4C-BFA6-F474119E0A49}"/>
                  </a:ext>
                </a:extLst>
              </p:cNvPr>
              <p:cNvSpPr/>
              <p:nvPr/>
            </p:nvSpPr>
            <p:spPr>
              <a:xfrm>
                <a:off x="6766990" y="3451953"/>
                <a:ext cx="1321967" cy="532503"/>
              </a:xfrm>
              <a:prstGeom prst="rect">
                <a:avLst/>
              </a:prstGeom>
              <a:solidFill>
                <a:srgbClr val="5384DC"/>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dirty="0">
                    <a:solidFill>
                      <a:schemeClr val="bg1"/>
                    </a:solidFill>
                    <a:latin typeface="Arial" panose="020B0604020202020204" pitchFamily="34" charset="0"/>
                    <a:cs typeface="Arial" panose="020B0604020202020204" pitchFamily="34" charset="0"/>
                  </a:rPr>
                  <a:t>NASA Network Assets</a:t>
                </a:r>
              </a:p>
            </p:txBody>
          </p:sp>
          <p:sp>
            <p:nvSpPr>
              <p:cNvPr id="12" name="Rectangle 11">
                <a:extLst>
                  <a:ext uri="{FF2B5EF4-FFF2-40B4-BE49-F238E27FC236}">
                    <a16:creationId xmlns:a16="http://schemas.microsoft.com/office/drawing/2014/main" id="{C1A4EFC6-E74D-6E4B-9935-8A26B5F74830}"/>
                  </a:ext>
                </a:extLst>
              </p:cNvPr>
              <p:cNvSpPr/>
              <p:nvPr/>
            </p:nvSpPr>
            <p:spPr>
              <a:xfrm>
                <a:off x="6766990" y="4029928"/>
                <a:ext cx="1321967" cy="532503"/>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dirty="0">
                    <a:latin typeface="Arial" panose="020B0604020202020204" pitchFamily="34" charset="0"/>
                    <a:cs typeface="Arial" panose="020B0604020202020204" pitchFamily="34" charset="0"/>
                  </a:rPr>
                  <a:t>Commercial 1 Network Assets</a:t>
                </a:r>
              </a:p>
            </p:txBody>
          </p:sp>
          <p:sp>
            <p:nvSpPr>
              <p:cNvPr id="13" name="Rectangle 12">
                <a:extLst>
                  <a:ext uri="{FF2B5EF4-FFF2-40B4-BE49-F238E27FC236}">
                    <a16:creationId xmlns:a16="http://schemas.microsoft.com/office/drawing/2014/main" id="{7D6F9E93-3238-B34C-8A52-EDEA6DD5B6D5}"/>
                  </a:ext>
                </a:extLst>
              </p:cNvPr>
              <p:cNvSpPr/>
              <p:nvPr/>
            </p:nvSpPr>
            <p:spPr>
              <a:xfrm>
                <a:off x="6766990" y="4607902"/>
                <a:ext cx="1321967" cy="532503"/>
              </a:xfrm>
              <a:prstGeom prst="rect">
                <a:avLst/>
              </a:prstGeom>
              <a:solidFill>
                <a:schemeClr val="accent6">
                  <a:lumMod val="60000"/>
                  <a:lumOff val="40000"/>
                </a:schemeClr>
              </a:solidFill>
              <a:ln w="15875" cap="flat" cmpd="sng" algn="ctr">
                <a:noFill/>
                <a:prstDash val="solid"/>
                <a:round/>
                <a:headEnd type="none" w="med" len="med"/>
                <a:tailEnd type="none" w="med" len="med"/>
              </a:ln>
              <a:effectLst>
                <a:outerShdw blurRad="50800" dist="38100" dir="5400000" algn="t" rotWithShape="0">
                  <a:prstClr val="black">
                    <a:alpha val="40000"/>
                  </a:prstClr>
                </a:outerShdw>
              </a:effectLst>
              <a:scene3d>
                <a:camera prst="orthographicFront"/>
                <a:lightRig rig="threePt" dir="t"/>
              </a:scene3d>
              <a:sp3d>
                <a:bevelT w="50800" h="50800"/>
              </a:sp3d>
            </p:spPr>
            <p:txBody>
              <a:bodyPr rtlCol="0" anchor="ctr"/>
              <a:lstStyle/>
              <a:p>
                <a:pPr algn="ctr"/>
                <a:r>
                  <a:rPr lang="en-US" sz="1165" dirty="0">
                    <a:latin typeface="Arial" panose="020B0604020202020204" pitchFamily="34" charset="0"/>
                    <a:cs typeface="Arial" panose="020B0604020202020204" pitchFamily="34" charset="0"/>
                  </a:rPr>
                  <a:t>Commercial N Network Assets</a:t>
                </a:r>
              </a:p>
            </p:txBody>
          </p:sp>
          <p:sp>
            <p:nvSpPr>
              <p:cNvPr id="14" name="Rectangle 13">
                <a:extLst>
                  <a:ext uri="{FF2B5EF4-FFF2-40B4-BE49-F238E27FC236}">
                    <a16:creationId xmlns:a16="http://schemas.microsoft.com/office/drawing/2014/main" id="{22D36334-E8AE-BF40-99B0-6C826A9BA140}"/>
                  </a:ext>
                </a:extLst>
              </p:cNvPr>
              <p:cNvSpPr/>
              <p:nvPr/>
            </p:nvSpPr>
            <p:spPr>
              <a:xfrm>
                <a:off x="6575056" y="3491501"/>
                <a:ext cx="177502" cy="17750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5" name="Rectangle 14">
                <a:extLst>
                  <a:ext uri="{FF2B5EF4-FFF2-40B4-BE49-F238E27FC236}">
                    <a16:creationId xmlns:a16="http://schemas.microsoft.com/office/drawing/2014/main" id="{52176CE0-8C67-EC48-9534-5E7BE26DC318}"/>
                  </a:ext>
                </a:extLst>
              </p:cNvPr>
              <p:cNvSpPr/>
              <p:nvPr/>
            </p:nvSpPr>
            <p:spPr>
              <a:xfrm>
                <a:off x="6575056" y="4334138"/>
                <a:ext cx="177502" cy="177502"/>
              </a:xfrm>
              <a:prstGeom prst="rect">
                <a:avLst/>
              </a:prstGeom>
              <a:solidFill>
                <a:srgbClr val="33CC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6" name="Rectangle 15">
                <a:extLst>
                  <a:ext uri="{FF2B5EF4-FFF2-40B4-BE49-F238E27FC236}">
                    <a16:creationId xmlns:a16="http://schemas.microsoft.com/office/drawing/2014/main" id="{70B11DBF-8521-934D-8B4C-8A8DEAB07DF7}"/>
                  </a:ext>
                </a:extLst>
              </p:cNvPr>
              <p:cNvSpPr/>
              <p:nvPr/>
            </p:nvSpPr>
            <p:spPr>
              <a:xfrm>
                <a:off x="6575056" y="4673109"/>
                <a:ext cx="177502" cy="177502"/>
              </a:xfrm>
              <a:prstGeom prst="rect">
                <a:avLst/>
              </a:prstGeom>
              <a:solidFill>
                <a:srgbClr val="CCFF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7" name="Rectangle 16">
                <a:extLst>
                  <a:ext uri="{FF2B5EF4-FFF2-40B4-BE49-F238E27FC236}">
                    <a16:creationId xmlns:a16="http://schemas.microsoft.com/office/drawing/2014/main" id="{29DBAD04-6B99-004E-A818-5CF6BA3A0B87}"/>
                  </a:ext>
                </a:extLst>
              </p:cNvPr>
              <p:cNvSpPr/>
              <p:nvPr/>
            </p:nvSpPr>
            <p:spPr>
              <a:xfrm rot="10800000">
                <a:off x="5491054" y="3275940"/>
                <a:ext cx="177502" cy="177502"/>
              </a:xfrm>
              <a:prstGeom prst="rect">
                <a:avLst/>
              </a:prstGeom>
              <a:solidFill>
                <a:srgbClr val="BC8F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18" name="Rectangle 17">
                <a:extLst>
                  <a:ext uri="{FF2B5EF4-FFF2-40B4-BE49-F238E27FC236}">
                    <a16:creationId xmlns:a16="http://schemas.microsoft.com/office/drawing/2014/main" id="{8D3FE7DB-5739-EA4B-8E4D-E1C12D34C346}"/>
                  </a:ext>
                </a:extLst>
              </p:cNvPr>
              <p:cNvSpPr/>
              <p:nvPr/>
            </p:nvSpPr>
            <p:spPr>
              <a:xfrm rot="10800000">
                <a:off x="5699169" y="3275940"/>
                <a:ext cx="177502" cy="17750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19" name="Straight Connector 18">
                <a:extLst>
                  <a:ext uri="{FF2B5EF4-FFF2-40B4-BE49-F238E27FC236}">
                    <a16:creationId xmlns:a16="http://schemas.microsoft.com/office/drawing/2014/main" id="{9C92B32C-C43C-2D4C-BFDF-5092D0C07EC1}"/>
                  </a:ext>
                </a:extLst>
              </p:cNvPr>
              <p:cNvCxnSpPr>
                <a:cxnSpLocks/>
                <a:stCxn id="17" idx="2"/>
                <a:endCxn id="36" idx="0"/>
              </p:cNvCxnSpPr>
              <p:nvPr/>
            </p:nvCxnSpPr>
            <p:spPr>
              <a:xfrm flipV="1">
                <a:off x="5579805" y="3114902"/>
                <a:ext cx="1" cy="161038"/>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9543F92-1DC6-B745-8CE2-908915798E61}"/>
                  </a:ext>
                </a:extLst>
              </p:cNvPr>
              <p:cNvCxnSpPr>
                <a:cxnSpLocks/>
                <a:endCxn id="37" idx="0"/>
              </p:cNvCxnSpPr>
              <p:nvPr/>
            </p:nvCxnSpPr>
            <p:spPr>
              <a:xfrm flipH="1" flipV="1">
                <a:off x="5787920" y="3114902"/>
                <a:ext cx="4032" cy="161038"/>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BA2A5A2F-8591-5A43-98EB-5C5AB2AF31D6}"/>
                  </a:ext>
                </a:extLst>
              </p:cNvPr>
              <p:cNvSpPr/>
              <p:nvPr/>
            </p:nvSpPr>
            <p:spPr>
              <a:xfrm>
                <a:off x="5922547" y="3491501"/>
                <a:ext cx="177502" cy="177502"/>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2" name="Rectangle 21">
                <a:extLst>
                  <a:ext uri="{FF2B5EF4-FFF2-40B4-BE49-F238E27FC236}">
                    <a16:creationId xmlns:a16="http://schemas.microsoft.com/office/drawing/2014/main" id="{49E972E0-6CA6-E040-AF00-C327D935A9AD}"/>
                  </a:ext>
                </a:extLst>
              </p:cNvPr>
              <p:cNvSpPr/>
              <p:nvPr/>
            </p:nvSpPr>
            <p:spPr>
              <a:xfrm>
                <a:off x="5922547" y="4334138"/>
                <a:ext cx="177502" cy="177502"/>
              </a:xfrm>
              <a:prstGeom prst="rect">
                <a:avLst/>
              </a:prstGeom>
              <a:solidFill>
                <a:srgbClr val="33CC3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3" name="Rectangle 22">
                <a:extLst>
                  <a:ext uri="{FF2B5EF4-FFF2-40B4-BE49-F238E27FC236}">
                    <a16:creationId xmlns:a16="http://schemas.microsoft.com/office/drawing/2014/main" id="{507EB6F8-3624-134D-8D15-7D9869ED8A68}"/>
                  </a:ext>
                </a:extLst>
              </p:cNvPr>
              <p:cNvSpPr/>
              <p:nvPr/>
            </p:nvSpPr>
            <p:spPr>
              <a:xfrm>
                <a:off x="5922547" y="4681483"/>
                <a:ext cx="177502" cy="177502"/>
              </a:xfrm>
              <a:prstGeom prst="rect">
                <a:avLst/>
              </a:prstGeom>
              <a:solidFill>
                <a:srgbClr val="CCFF99"/>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24" name="Straight Connector 23">
                <a:extLst>
                  <a:ext uri="{FF2B5EF4-FFF2-40B4-BE49-F238E27FC236}">
                    <a16:creationId xmlns:a16="http://schemas.microsoft.com/office/drawing/2014/main" id="{6690E473-299C-FD41-9772-5D7CB0858733}"/>
                  </a:ext>
                </a:extLst>
              </p:cNvPr>
              <p:cNvCxnSpPr>
                <a:cxnSpLocks/>
                <a:stCxn id="21" idx="3"/>
                <a:endCxn id="14" idx="1"/>
              </p:cNvCxnSpPr>
              <p:nvPr/>
            </p:nvCxnSpPr>
            <p:spPr>
              <a:xfrm>
                <a:off x="6100048" y="3580251"/>
                <a:ext cx="475008" cy="0"/>
              </a:xfrm>
              <a:prstGeom prst="line">
                <a:avLst/>
              </a:prstGeom>
            </p:spPr>
            <p:style>
              <a:lnRef idx="2">
                <a:schemeClr val="accent1"/>
              </a:lnRef>
              <a:fillRef idx="0">
                <a:schemeClr val="accent1"/>
              </a:fillRef>
              <a:effectRef idx="1">
                <a:schemeClr val="accent1"/>
              </a:effectRef>
              <a:fontRef idx="minor">
                <a:schemeClr val="tx1"/>
              </a:fontRef>
            </p:style>
          </p:cxnSp>
          <p:sp>
            <p:nvSpPr>
              <p:cNvPr id="25" name="Rectangle 24">
                <a:extLst>
                  <a:ext uri="{FF2B5EF4-FFF2-40B4-BE49-F238E27FC236}">
                    <a16:creationId xmlns:a16="http://schemas.microsoft.com/office/drawing/2014/main" id="{A11D5F63-5631-3443-86BF-F26A77AFCCF1}"/>
                  </a:ext>
                </a:extLst>
              </p:cNvPr>
              <p:cNvSpPr/>
              <p:nvPr/>
            </p:nvSpPr>
            <p:spPr>
              <a:xfrm>
                <a:off x="6575056" y="3705373"/>
                <a:ext cx="177502" cy="177502"/>
              </a:xfrm>
              <a:prstGeom prst="rect">
                <a:avLst/>
              </a:prstGeom>
              <a:solidFill>
                <a:srgbClr val="377B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6" name="Rectangle 25">
                <a:extLst>
                  <a:ext uri="{FF2B5EF4-FFF2-40B4-BE49-F238E27FC236}">
                    <a16:creationId xmlns:a16="http://schemas.microsoft.com/office/drawing/2014/main" id="{4494D40A-B301-0146-A121-C473CF7A841C}"/>
                  </a:ext>
                </a:extLst>
              </p:cNvPr>
              <p:cNvSpPr/>
              <p:nvPr/>
            </p:nvSpPr>
            <p:spPr>
              <a:xfrm>
                <a:off x="5922547" y="3705373"/>
                <a:ext cx="177502" cy="177502"/>
              </a:xfrm>
              <a:prstGeom prst="rect">
                <a:avLst/>
              </a:prstGeom>
              <a:solidFill>
                <a:srgbClr val="377BC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7" name="Rectangle 26">
                <a:extLst>
                  <a:ext uri="{FF2B5EF4-FFF2-40B4-BE49-F238E27FC236}">
                    <a16:creationId xmlns:a16="http://schemas.microsoft.com/office/drawing/2014/main" id="{6D8A00A6-B649-C14B-A6D1-016EB419FF20}"/>
                  </a:ext>
                </a:extLst>
              </p:cNvPr>
              <p:cNvSpPr/>
              <p:nvPr/>
            </p:nvSpPr>
            <p:spPr>
              <a:xfrm>
                <a:off x="6575056" y="4930731"/>
                <a:ext cx="177502" cy="177502"/>
              </a:xfrm>
              <a:prstGeom prst="rect">
                <a:avLst/>
              </a:prstGeom>
              <a:solidFill>
                <a:srgbClr val="F5FFE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8" name="Rectangle 27">
                <a:extLst>
                  <a:ext uri="{FF2B5EF4-FFF2-40B4-BE49-F238E27FC236}">
                    <a16:creationId xmlns:a16="http://schemas.microsoft.com/office/drawing/2014/main" id="{03440BB7-1ADD-744F-8D7D-14C6AB231982}"/>
                  </a:ext>
                </a:extLst>
              </p:cNvPr>
              <p:cNvSpPr/>
              <p:nvPr/>
            </p:nvSpPr>
            <p:spPr>
              <a:xfrm>
                <a:off x="5922547" y="4939106"/>
                <a:ext cx="177502" cy="177502"/>
              </a:xfrm>
              <a:prstGeom prst="rect">
                <a:avLst/>
              </a:prstGeom>
              <a:solidFill>
                <a:srgbClr val="F5FFE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29" name="Rectangle 28">
                <a:extLst>
                  <a:ext uri="{FF2B5EF4-FFF2-40B4-BE49-F238E27FC236}">
                    <a16:creationId xmlns:a16="http://schemas.microsoft.com/office/drawing/2014/main" id="{2F8F7217-DB8B-4147-BA0E-20E2278A24F5}"/>
                  </a:ext>
                </a:extLst>
              </p:cNvPr>
              <p:cNvSpPr/>
              <p:nvPr/>
            </p:nvSpPr>
            <p:spPr>
              <a:xfrm>
                <a:off x="6575056" y="4108505"/>
                <a:ext cx="177502" cy="177502"/>
              </a:xfrm>
              <a:prstGeom prst="rect">
                <a:avLst/>
              </a:prstGeom>
              <a:solidFill>
                <a:srgbClr val="228A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30" name="Rectangle 29">
                <a:extLst>
                  <a:ext uri="{FF2B5EF4-FFF2-40B4-BE49-F238E27FC236}">
                    <a16:creationId xmlns:a16="http://schemas.microsoft.com/office/drawing/2014/main" id="{04ABF663-FAB1-144D-A0F9-4152D90093F2}"/>
                  </a:ext>
                </a:extLst>
              </p:cNvPr>
              <p:cNvSpPr/>
              <p:nvPr/>
            </p:nvSpPr>
            <p:spPr>
              <a:xfrm>
                <a:off x="5922547" y="4108505"/>
                <a:ext cx="177502" cy="177502"/>
              </a:xfrm>
              <a:prstGeom prst="rect">
                <a:avLst/>
              </a:prstGeom>
              <a:solidFill>
                <a:srgbClr val="228A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cxnSp>
            <p:nvCxnSpPr>
              <p:cNvPr id="31" name="Straight Connector 30">
                <a:extLst>
                  <a:ext uri="{FF2B5EF4-FFF2-40B4-BE49-F238E27FC236}">
                    <a16:creationId xmlns:a16="http://schemas.microsoft.com/office/drawing/2014/main" id="{E6602C62-971F-284B-BCF5-CE46541F40ED}"/>
                  </a:ext>
                </a:extLst>
              </p:cNvPr>
              <p:cNvCxnSpPr>
                <a:cxnSpLocks/>
                <a:stCxn id="26" idx="3"/>
                <a:endCxn id="25" idx="1"/>
              </p:cNvCxnSpPr>
              <p:nvPr/>
            </p:nvCxnSpPr>
            <p:spPr>
              <a:xfrm>
                <a:off x="6100048" y="3794123"/>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0189280D-79FA-D447-BFD6-F3390E4B34AA}"/>
                  </a:ext>
                </a:extLst>
              </p:cNvPr>
              <p:cNvCxnSpPr>
                <a:cxnSpLocks/>
                <a:stCxn id="30" idx="3"/>
                <a:endCxn id="29" idx="1"/>
              </p:cNvCxnSpPr>
              <p:nvPr/>
            </p:nvCxnSpPr>
            <p:spPr>
              <a:xfrm>
                <a:off x="6100048" y="4197256"/>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65BA6650-FF6C-3B40-B457-4CA56DCABCCA}"/>
                  </a:ext>
                </a:extLst>
              </p:cNvPr>
              <p:cNvCxnSpPr>
                <a:cxnSpLocks/>
                <a:stCxn id="22" idx="3"/>
                <a:endCxn id="15" idx="1"/>
              </p:cNvCxnSpPr>
              <p:nvPr/>
            </p:nvCxnSpPr>
            <p:spPr>
              <a:xfrm>
                <a:off x="6100048" y="4422888"/>
                <a:ext cx="4750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CA325C22-C204-364F-9129-9F1BC1A819D3}"/>
                  </a:ext>
                </a:extLst>
              </p:cNvPr>
              <p:cNvCxnSpPr>
                <a:cxnSpLocks/>
                <a:stCxn id="23" idx="3"/>
                <a:endCxn id="16" idx="1"/>
              </p:cNvCxnSpPr>
              <p:nvPr/>
            </p:nvCxnSpPr>
            <p:spPr>
              <a:xfrm flipV="1">
                <a:off x="6100048" y="4761859"/>
                <a:ext cx="475008" cy="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3CE93-3078-3441-8B9D-E3E265BBF7E0}"/>
                  </a:ext>
                </a:extLst>
              </p:cNvPr>
              <p:cNvCxnSpPr>
                <a:cxnSpLocks/>
                <a:stCxn id="28" idx="3"/>
                <a:endCxn id="27" idx="1"/>
              </p:cNvCxnSpPr>
              <p:nvPr/>
            </p:nvCxnSpPr>
            <p:spPr>
              <a:xfrm flipV="1">
                <a:off x="6100048" y="5019482"/>
                <a:ext cx="475008" cy="8375"/>
              </a:xfrm>
              <a:prstGeom prst="line">
                <a:avLst/>
              </a:prstGeom>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BC5294D1-0323-204C-B5B9-68DB5DA27D97}"/>
                  </a:ext>
                </a:extLst>
              </p:cNvPr>
              <p:cNvSpPr/>
              <p:nvPr/>
            </p:nvSpPr>
            <p:spPr>
              <a:xfrm rot="10800000">
                <a:off x="5491055" y="2937400"/>
                <a:ext cx="177502" cy="177502"/>
              </a:xfrm>
              <a:prstGeom prst="rect">
                <a:avLst/>
              </a:prstGeom>
              <a:solidFill>
                <a:srgbClr val="BC8FD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sp>
            <p:nvSpPr>
              <p:cNvPr id="37" name="Rectangle 36">
                <a:extLst>
                  <a:ext uri="{FF2B5EF4-FFF2-40B4-BE49-F238E27FC236}">
                    <a16:creationId xmlns:a16="http://schemas.microsoft.com/office/drawing/2014/main" id="{5BDDF5AD-F92D-E545-B030-8A4E7AE5FAB1}"/>
                  </a:ext>
                </a:extLst>
              </p:cNvPr>
              <p:cNvSpPr/>
              <p:nvPr/>
            </p:nvSpPr>
            <p:spPr>
              <a:xfrm rot="10800000">
                <a:off x="5699169" y="2937400"/>
                <a:ext cx="177502" cy="177502"/>
              </a:xfrm>
              <a:prstGeom prst="rect">
                <a:avLst/>
              </a:prstGeom>
              <a:solidFill>
                <a:srgbClr val="7030A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47"/>
              </a:p>
            </p:txBody>
          </p:sp>
          <p:pic>
            <p:nvPicPr>
              <p:cNvPr id="38" name="Picture 37">
                <a:extLst>
                  <a:ext uri="{FF2B5EF4-FFF2-40B4-BE49-F238E27FC236}">
                    <a16:creationId xmlns:a16="http://schemas.microsoft.com/office/drawing/2014/main" id="{B8527E9E-B9F5-E746-9D3E-65D3B8B84B1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33000"/>
                        </a14:imgEffect>
                      </a14:imgLayer>
                    </a14:imgProps>
                  </a:ext>
                  <a:ext uri="{28A0092B-C50C-407E-A947-70E740481C1C}">
                    <a14:useLocalDpi xmlns:a14="http://schemas.microsoft.com/office/drawing/2010/main" val="0"/>
                  </a:ext>
                </a:extLst>
              </a:blip>
              <a:stretch>
                <a:fillRect/>
              </a:stretch>
            </p:blipFill>
            <p:spPr>
              <a:xfrm rot="21068392">
                <a:off x="5466074" y="2464652"/>
                <a:ext cx="821193" cy="423841"/>
              </a:xfrm>
              <a:prstGeom prst="rect">
                <a:avLst/>
              </a:prstGeom>
            </p:spPr>
          </p:pic>
        </p:grpSp>
      </p:grpSp>
    </p:spTree>
    <p:extLst>
      <p:ext uri="{BB962C8B-B14F-4D97-AF65-F5344CB8AC3E}">
        <p14:creationId xmlns:p14="http://schemas.microsoft.com/office/powerpoint/2010/main" val="156647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15B252-2C40-C840-8852-13CB9D4A8C12}"/>
              </a:ext>
            </a:extLst>
          </p:cNvPr>
          <p:cNvSpPr/>
          <p:nvPr/>
        </p:nvSpPr>
        <p:spPr>
          <a:xfrm>
            <a:off x="0" y="1366344"/>
            <a:ext cx="12192000" cy="5491655"/>
          </a:xfrm>
          <a:prstGeom prst="rect">
            <a:avLst/>
          </a:prstGeom>
          <a:solidFill>
            <a:schemeClr val="tx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9B2D26A0-E72E-E841-9020-14DF423B7483}"/>
              </a:ext>
            </a:extLst>
          </p:cNvPr>
          <p:cNvSpPr>
            <a:spLocks noGrp="1"/>
          </p:cNvSpPr>
          <p:nvPr>
            <p:ph type="sldNum" sz="quarter" idx="12"/>
          </p:nvPr>
        </p:nvSpPr>
        <p:spPr/>
        <p:txBody>
          <a:bodyPr/>
          <a:lstStyle/>
          <a:p>
            <a:fld id="{2E8C51FE-49D9-314D-9957-ABBF7DDE8782}" type="slidenum">
              <a:rPr lang="en-US" smtClean="0"/>
              <a:t>11</a:t>
            </a:fld>
            <a:endParaRPr lang="en-US" dirty="0"/>
          </a:p>
        </p:txBody>
      </p:sp>
      <p:sp>
        <p:nvSpPr>
          <p:cNvPr id="3" name="Title 2">
            <a:extLst>
              <a:ext uri="{FF2B5EF4-FFF2-40B4-BE49-F238E27FC236}">
                <a16:creationId xmlns:a16="http://schemas.microsoft.com/office/drawing/2014/main" id="{C3553860-1A24-4D46-A20F-8F087F5C63AB}"/>
              </a:ext>
            </a:extLst>
          </p:cNvPr>
          <p:cNvSpPr>
            <a:spLocks noGrp="1"/>
          </p:cNvSpPr>
          <p:nvPr>
            <p:ph type="title"/>
          </p:nvPr>
        </p:nvSpPr>
        <p:spPr>
          <a:xfrm>
            <a:off x="838199" y="87115"/>
            <a:ext cx="8295861" cy="1200329"/>
          </a:xfrm>
        </p:spPr>
        <p:txBody>
          <a:bodyPr/>
          <a:lstStyle/>
          <a:p>
            <a:r>
              <a:rPr lang="en-US" dirty="0"/>
              <a:t>Current Network Infrastructure</a:t>
            </a:r>
          </a:p>
        </p:txBody>
      </p:sp>
      <p:pic>
        <p:nvPicPr>
          <p:cNvPr id="6" name="Picture 5">
            <a:extLst>
              <a:ext uri="{FF2B5EF4-FFF2-40B4-BE49-F238E27FC236}">
                <a16:creationId xmlns:a16="http://schemas.microsoft.com/office/drawing/2014/main" id="{2C373FA0-8BD9-9940-A519-0218E77FF0DF}"/>
              </a:ext>
            </a:extLst>
          </p:cNvPr>
          <p:cNvPicPr>
            <a:picLocks noChangeAspect="1"/>
          </p:cNvPicPr>
          <p:nvPr/>
        </p:nvPicPr>
        <p:blipFill>
          <a:blip r:embed="rId2"/>
          <a:stretch>
            <a:fillRect/>
          </a:stretch>
        </p:blipFill>
        <p:spPr>
          <a:xfrm>
            <a:off x="1666406" y="1555619"/>
            <a:ext cx="8859187" cy="4983293"/>
          </a:xfrm>
          <a:prstGeom prst="rect">
            <a:avLst/>
          </a:prstGeom>
          <a:ln w="38100">
            <a:noFill/>
          </a:ln>
        </p:spPr>
      </p:pic>
    </p:spTree>
    <p:extLst>
      <p:ext uri="{BB962C8B-B14F-4D97-AF65-F5344CB8AC3E}">
        <p14:creationId xmlns:p14="http://schemas.microsoft.com/office/powerpoint/2010/main" val="222928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F9A7504-5D4F-9C46-9881-AE178FBB3B7C}"/>
              </a:ext>
            </a:extLst>
          </p:cNvPr>
          <p:cNvSpPr>
            <a:spLocks noGrp="1"/>
          </p:cNvSpPr>
          <p:nvPr>
            <p:ph type="sldNum" sz="quarter" idx="12"/>
          </p:nvPr>
        </p:nvSpPr>
        <p:spPr/>
        <p:txBody>
          <a:bodyPr/>
          <a:lstStyle/>
          <a:p>
            <a:fld id="{2E8C51FE-49D9-314D-9957-ABBF7DDE8782}" type="slidenum">
              <a:rPr lang="en-US" smtClean="0"/>
              <a:t>12</a:t>
            </a:fld>
            <a:endParaRPr lang="en-US" dirty="0"/>
          </a:p>
        </p:txBody>
      </p:sp>
      <p:sp>
        <p:nvSpPr>
          <p:cNvPr id="3" name="Title 2">
            <a:extLst>
              <a:ext uri="{FF2B5EF4-FFF2-40B4-BE49-F238E27FC236}">
                <a16:creationId xmlns:a16="http://schemas.microsoft.com/office/drawing/2014/main" id="{90984F1B-0C73-014C-9B14-B31C5FF6E7D0}"/>
              </a:ext>
            </a:extLst>
          </p:cNvPr>
          <p:cNvSpPr>
            <a:spLocks noGrp="1"/>
          </p:cNvSpPr>
          <p:nvPr>
            <p:ph type="title"/>
          </p:nvPr>
        </p:nvSpPr>
        <p:spPr/>
        <p:txBody>
          <a:bodyPr/>
          <a:lstStyle/>
          <a:p>
            <a:r>
              <a:rPr lang="en-US" dirty="0"/>
              <a:t>Services Provided</a:t>
            </a:r>
          </a:p>
        </p:txBody>
      </p:sp>
      <p:graphicFrame>
        <p:nvGraphicFramePr>
          <p:cNvPr id="4" name="Content Placeholder 2">
            <a:extLst>
              <a:ext uri="{FF2B5EF4-FFF2-40B4-BE49-F238E27FC236}">
                <a16:creationId xmlns:a16="http://schemas.microsoft.com/office/drawing/2014/main" id="{92BF6F63-5286-6C4D-90F1-ABD7B3CA609C}"/>
              </a:ext>
            </a:extLst>
          </p:cNvPr>
          <p:cNvGraphicFramePr>
            <a:graphicFrameLocks/>
          </p:cNvGraphicFramePr>
          <p:nvPr>
            <p:extLst>
              <p:ext uri="{D42A27DB-BD31-4B8C-83A1-F6EECF244321}">
                <p14:modId xmlns:p14="http://schemas.microsoft.com/office/powerpoint/2010/main" val="1390573810"/>
              </p:ext>
            </p:extLst>
          </p:nvPr>
        </p:nvGraphicFramePr>
        <p:xfrm>
          <a:off x="0" y="1311049"/>
          <a:ext cx="12192000" cy="5181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id="{CC5CBEDC-F869-544D-82C8-864D6A066DC9}"/>
              </a:ext>
            </a:extLst>
          </p:cNvPr>
          <p:cNvSpPr/>
          <p:nvPr/>
        </p:nvSpPr>
        <p:spPr>
          <a:xfrm>
            <a:off x="3214698" y="5346896"/>
            <a:ext cx="5762603" cy="400110"/>
          </a:xfrm>
          <a:prstGeom prst="rect">
            <a:avLst/>
          </a:prstGeom>
        </p:spPr>
        <p:txBody>
          <a:bodyPr wrap="none">
            <a:spAutoFit/>
          </a:bodyPr>
          <a:lstStyle/>
          <a:p>
            <a:pPr algn="ctr"/>
            <a:r>
              <a:rPr lang="en-US" sz="2000" b="1" i="1" dirty="0">
                <a:solidFill>
                  <a:schemeClr val="bg1"/>
                </a:solidFill>
              </a:rPr>
              <a:t>Comm &amp; Nav Support for the Entire Mission Lifecycle</a:t>
            </a:r>
          </a:p>
        </p:txBody>
      </p:sp>
      <p:sp>
        <p:nvSpPr>
          <p:cNvPr id="6" name="Rectangle: Rounded Corners 3">
            <a:extLst>
              <a:ext uri="{FF2B5EF4-FFF2-40B4-BE49-F238E27FC236}">
                <a16:creationId xmlns:a16="http://schemas.microsoft.com/office/drawing/2014/main" id="{1FAA2E53-04E2-F544-8E79-D68B4C5F0138}"/>
              </a:ext>
            </a:extLst>
          </p:cNvPr>
          <p:cNvSpPr/>
          <p:nvPr/>
        </p:nvSpPr>
        <p:spPr>
          <a:xfrm>
            <a:off x="1443789" y="2331087"/>
            <a:ext cx="2273577" cy="580007"/>
          </a:xfrm>
          <a:prstGeom prst="roundRect">
            <a:avLst>
              <a:gd name="adj" fmla="val 0"/>
            </a:avLst>
          </a:prstGeom>
          <a:solidFill>
            <a:schemeClr val="bg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latin typeface="Arial Narrow" panose="020B0606020202030204" pitchFamily="34" charset="0"/>
              </a:rPr>
              <a:t>Phase B: Prelim Design</a:t>
            </a:r>
            <a:br>
              <a:rPr lang="en-US" sz="1100" b="1" kern="0" dirty="0">
                <a:latin typeface="Arial Narrow" panose="020B0606020202030204" pitchFamily="34" charset="0"/>
              </a:rPr>
            </a:br>
            <a:r>
              <a:rPr lang="en-US" sz="1100" b="1" kern="0" dirty="0">
                <a:latin typeface="Arial Narrow" panose="020B0606020202030204" pitchFamily="34" charset="0"/>
              </a:rPr>
              <a:t>&amp; Tech Completion</a:t>
            </a:r>
            <a:endParaRPr lang="en-US" sz="1100" kern="0" dirty="0">
              <a:latin typeface="Arial Narrow" panose="020B0606020202030204" pitchFamily="34" charset="0"/>
            </a:endParaRPr>
          </a:p>
        </p:txBody>
      </p:sp>
      <p:sp>
        <p:nvSpPr>
          <p:cNvPr id="7" name="Rectangle: Rounded Corners 3">
            <a:extLst>
              <a:ext uri="{FF2B5EF4-FFF2-40B4-BE49-F238E27FC236}">
                <a16:creationId xmlns:a16="http://schemas.microsoft.com/office/drawing/2014/main" id="{F9E2EB09-8DFA-2641-BFB9-F84883819102}"/>
              </a:ext>
            </a:extLst>
          </p:cNvPr>
          <p:cNvSpPr/>
          <p:nvPr/>
        </p:nvSpPr>
        <p:spPr>
          <a:xfrm>
            <a:off x="3801979" y="2331087"/>
            <a:ext cx="1089669" cy="578109"/>
          </a:xfrm>
          <a:prstGeom prst="roundRect">
            <a:avLst>
              <a:gd name="adj" fmla="val 0"/>
            </a:avLst>
          </a:prstGeom>
          <a:solidFill>
            <a:schemeClr val="bg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latin typeface="Arial Narrow" panose="020B0606020202030204" pitchFamily="34" charset="0"/>
              </a:rPr>
              <a:t>Phase C: </a:t>
            </a:r>
            <a:br>
              <a:rPr lang="en-US" sz="1100" b="1" kern="0" dirty="0">
                <a:latin typeface="Arial Narrow" panose="020B0606020202030204" pitchFamily="34" charset="0"/>
              </a:rPr>
            </a:br>
            <a:r>
              <a:rPr lang="en-US" sz="1100" b="1" kern="0" dirty="0">
                <a:latin typeface="Arial Narrow" panose="020B0606020202030204" pitchFamily="34" charset="0"/>
              </a:rPr>
              <a:t>Final Design &amp; Fab</a:t>
            </a:r>
            <a:endParaRPr lang="en-US" sz="1100" kern="0" dirty="0">
              <a:latin typeface="Arial Narrow" panose="020B0606020202030204" pitchFamily="34" charset="0"/>
            </a:endParaRPr>
          </a:p>
        </p:txBody>
      </p:sp>
      <p:sp>
        <p:nvSpPr>
          <p:cNvPr id="8" name="Rectangle: Rounded Corners 3">
            <a:extLst>
              <a:ext uri="{FF2B5EF4-FFF2-40B4-BE49-F238E27FC236}">
                <a16:creationId xmlns:a16="http://schemas.microsoft.com/office/drawing/2014/main" id="{C549489F-F791-2446-AD02-8EC65A9110F1}"/>
              </a:ext>
            </a:extLst>
          </p:cNvPr>
          <p:cNvSpPr/>
          <p:nvPr/>
        </p:nvSpPr>
        <p:spPr>
          <a:xfrm>
            <a:off x="7411357" y="2332131"/>
            <a:ext cx="2276930" cy="577065"/>
          </a:xfrm>
          <a:prstGeom prst="roundRect">
            <a:avLst>
              <a:gd name="adj" fmla="val 0"/>
            </a:avLst>
          </a:prstGeom>
          <a:solidFill>
            <a:schemeClr val="bg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latin typeface="Arial Narrow" panose="020B0606020202030204" pitchFamily="34" charset="0"/>
              </a:rPr>
              <a:t>Phase E: </a:t>
            </a:r>
            <a:br>
              <a:rPr lang="en-US" sz="1100" b="1" kern="0" dirty="0">
                <a:latin typeface="Arial Narrow" panose="020B0606020202030204" pitchFamily="34" charset="0"/>
              </a:rPr>
            </a:br>
            <a:r>
              <a:rPr lang="en-US" sz="1100" b="1" kern="0" dirty="0">
                <a:latin typeface="Arial Narrow" panose="020B0606020202030204" pitchFamily="34" charset="0"/>
              </a:rPr>
              <a:t>O&amp;M</a:t>
            </a:r>
            <a:endParaRPr lang="en-US" sz="1100" kern="0" dirty="0">
              <a:latin typeface="Arial Narrow" panose="020B0606020202030204" pitchFamily="34" charset="0"/>
            </a:endParaRPr>
          </a:p>
        </p:txBody>
      </p:sp>
      <p:sp>
        <p:nvSpPr>
          <p:cNvPr id="9" name="Rectangle: Rounded Corners 3">
            <a:extLst>
              <a:ext uri="{FF2B5EF4-FFF2-40B4-BE49-F238E27FC236}">
                <a16:creationId xmlns:a16="http://schemas.microsoft.com/office/drawing/2014/main" id="{8D3AD665-676F-E443-80C7-D669F5CA9EED}"/>
              </a:ext>
            </a:extLst>
          </p:cNvPr>
          <p:cNvSpPr/>
          <p:nvPr/>
        </p:nvSpPr>
        <p:spPr>
          <a:xfrm>
            <a:off x="4976261" y="2331087"/>
            <a:ext cx="2350484" cy="581907"/>
          </a:xfrm>
          <a:prstGeom prst="roundRect">
            <a:avLst>
              <a:gd name="adj" fmla="val 0"/>
            </a:avLst>
          </a:prstGeom>
          <a:solidFill>
            <a:schemeClr val="bg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latin typeface="Arial Narrow" panose="020B0606020202030204" pitchFamily="34" charset="0"/>
              </a:rPr>
              <a:t>Phase D: </a:t>
            </a:r>
            <a:br>
              <a:rPr lang="en-US" sz="1100" b="1" kern="0" dirty="0">
                <a:latin typeface="Arial Narrow" panose="020B0606020202030204" pitchFamily="34" charset="0"/>
              </a:rPr>
            </a:br>
            <a:r>
              <a:rPr lang="en-US" sz="1100" b="1" kern="0" dirty="0">
                <a:latin typeface="Arial Narrow" panose="020B0606020202030204" pitchFamily="34" charset="0"/>
              </a:rPr>
              <a:t>Sys I&amp;T Checkout</a:t>
            </a:r>
            <a:endParaRPr lang="en-US" sz="1100" kern="0" dirty="0">
              <a:latin typeface="Arial Narrow" panose="020B0606020202030204" pitchFamily="34" charset="0"/>
            </a:endParaRPr>
          </a:p>
        </p:txBody>
      </p:sp>
      <p:sp>
        <p:nvSpPr>
          <p:cNvPr id="10" name="Rectangle: Rounded Corners 3">
            <a:extLst>
              <a:ext uri="{FF2B5EF4-FFF2-40B4-BE49-F238E27FC236}">
                <a16:creationId xmlns:a16="http://schemas.microsoft.com/office/drawing/2014/main" id="{813962F8-66DE-8B4B-98EB-DD6693CBD437}"/>
              </a:ext>
            </a:extLst>
          </p:cNvPr>
          <p:cNvSpPr/>
          <p:nvPr/>
        </p:nvSpPr>
        <p:spPr>
          <a:xfrm>
            <a:off x="9772899" y="2331087"/>
            <a:ext cx="2325620" cy="579427"/>
          </a:xfrm>
          <a:prstGeom prst="roundRect">
            <a:avLst>
              <a:gd name="adj" fmla="val 0"/>
            </a:avLst>
          </a:prstGeom>
          <a:solidFill>
            <a:schemeClr val="bg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latin typeface="Arial Narrow" panose="020B0606020202030204" pitchFamily="34" charset="0"/>
              </a:rPr>
              <a:t>Phase F: </a:t>
            </a:r>
            <a:br>
              <a:rPr lang="en-US" sz="1100" b="1" kern="0" dirty="0">
                <a:latin typeface="Arial Narrow" panose="020B0606020202030204" pitchFamily="34" charset="0"/>
              </a:rPr>
            </a:br>
            <a:r>
              <a:rPr lang="en-US" sz="1100" b="1" kern="0" dirty="0">
                <a:latin typeface="Arial Narrow" panose="020B0606020202030204" pitchFamily="34" charset="0"/>
              </a:rPr>
              <a:t>Closeout</a:t>
            </a:r>
            <a:endParaRPr lang="en-US" sz="1100" kern="0" dirty="0">
              <a:latin typeface="Arial Narrow" panose="020B0606020202030204" pitchFamily="34" charset="0"/>
            </a:endParaRPr>
          </a:p>
        </p:txBody>
      </p:sp>
      <p:sp>
        <p:nvSpPr>
          <p:cNvPr id="11" name="Rectangle: Rounded Corners 3">
            <a:extLst>
              <a:ext uri="{FF2B5EF4-FFF2-40B4-BE49-F238E27FC236}">
                <a16:creationId xmlns:a16="http://schemas.microsoft.com/office/drawing/2014/main" id="{880199D2-B373-0149-B68F-9760B7445D1B}"/>
              </a:ext>
            </a:extLst>
          </p:cNvPr>
          <p:cNvSpPr/>
          <p:nvPr/>
        </p:nvSpPr>
        <p:spPr>
          <a:xfrm>
            <a:off x="111006" y="2329189"/>
            <a:ext cx="1244819" cy="580007"/>
          </a:xfrm>
          <a:prstGeom prst="roundRect">
            <a:avLst>
              <a:gd name="adj" fmla="val 0"/>
            </a:avLst>
          </a:prstGeom>
          <a:solidFill>
            <a:schemeClr val="bg1"/>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latin typeface="Arial Narrow" panose="020B0606020202030204" pitchFamily="34" charset="0"/>
              </a:rPr>
              <a:t>Studies/Pre-Phase A</a:t>
            </a:r>
            <a:endParaRPr lang="en-US" sz="1100" kern="0" dirty="0">
              <a:latin typeface="Arial Narrow" panose="020B0606020202030204" pitchFamily="34" charset="0"/>
            </a:endParaRPr>
          </a:p>
        </p:txBody>
      </p:sp>
      <p:sp>
        <p:nvSpPr>
          <p:cNvPr id="12" name="Rectangle: Rounded Corners 3">
            <a:extLst>
              <a:ext uri="{FF2B5EF4-FFF2-40B4-BE49-F238E27FC236}">
                <a16:creationId xmlns:a16="http://schemas.microsoft.com/office/drawing/2014/main" id="{F97507FC-1FDE-B842-8F0F-92E2B7E8BABF}"/>
              </a:ext>
            </a:extLst>
          </p:cNvPr>
          <p:cNvSpPr/>
          <p:nvPr/>
        </p:nvSpPr>
        <p:spPr>
          <a:xfrm>
            <a:off x="111005" y="1880704"/>
            <a:ext cx="11987514" cy="365126"/>
          </a:xfrm>
          <a:prstGeom prst="roundRect">
            <a:avLst>
              <a:gd name="adj" fmla="val 0"/>
            </a:avLst>
          </a:prstGeom>
          <a:solidFill>
            <a:srgbClr val="5384DC"/>
          </a:solidFill>
          <a:ln w="12700" cap="flat" cmpd="sng" algn="ctr">
            <a:noFill/>
            <a:prstDash val="solid"/>
            <a:miter lim="800000"/>
          </a:ln>
          <a:effectLst/>
        </p:spPr>
        <p:txBody>
          <a:bodyPr lIns="0" r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98262">
              <a:lnSpc>
                <a:spcPts val="961"/>
              </a:lnSpc>
              <a:spcAft>
                <a:spcPts val="481"/>
              </a:spcAft>
            </a:pPr>
            <a:r>
              <a:rPr lang="en-US" sz="1100" b="1" kern="0" dirty="0">
                <a:solidFill>
                  <a:schemeClr val="bg1"/>
                </a:solidFill>
                <a:latin typeface="Arial Narrow" panose="020B0606020202030204" pitchFamily="34" charset="0"/>
              </a:rPr>
              <a:t>Ongoing Engagement</a:t>
            </a:r>
            <a:endParaRPr lang="en-US" sz="1100" kern="0" dirty="0">
              <a:solidFill>
                <a:schemeClr val="bg1"/>
              </a:solidFill>
              <a:latin typeface="Arial Narrow" panose="020B0606020202030204" pitchFamily="34" charset="0"/>
            </a:endParaRPr>
          </a:p>
        </p:txBody>
      </p:sp>
      <p:grpSp>
        <p:nvGrpSpPr>
          <p:cNvPr id="16" name="Group 15">
            <a:extLst>
              <a:ext uri="{FF2B5EF4-FFF2-40B4-BE49-F238E27FC236}">
                <a16:creationId xmlns:a16="http://schemas.microsoft.com/office/drawing/2014/main" id="{BE1EE572-1174-1E40-AA43-716A5E69C9BC}"/>
              </a:ext>
            </a:extLst>
          </p:cNvPr>
          <p:cNvGrpSpPr/>
          <p:nvPr/>
        </p:nvGrpSpPr>
        <p:grpSpPr>
          <a:xfrm>
            <a:off x="893102" y="4473470"/>
            <a:ext cx="925446" cy="669443"/>
            <a:chOff x="893102" y="4473470"/>
            <a:chExt cx="925446" cy="669443"/>
          </a:xfrm>
        </p:grpSpPr>
        <p:cxnSp>
          <p:nvCxnSpPr>
            <p:cNvPr id="13" name="Straight Arrow Connector 12">
              <a:extLst>
                <a:ext uri="{FF2B5EF4-FFF2-40B4-BE49-F238E27FC236}">
                  <a16:creationId xmlns:a16="http://schemas.microsoft.com/office/drawing/2014/main" id="{E3E3E2FC-9B4A-D444-89E0-C16BCFC77036}"/>
                </a:ext>
              </a:extLst>
            </p:cNvPr>
            <p:cNvCxnSpPr>
              <a:cxnSpLocks/>
            </p:cNvCxnSpPr>
            <p:nvPr/>
          </p:nvCxnSpPr>
          <p:spPr>
            <a:xfrm>
              <a:off x="1355825" y="4473470"/>
              <a:ext cx="0" cy="392444"/>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8CF3CA25-0989-434C-972C-2AEC7B313559}"/>
                </a:ext>
              </a:extLst>
            </p:cNvPr>
            <p:cNvSpPr txBox="1"/>
            <p:nvPr/>
          </p:nvSpPr>
          <p:spPr>
            <a:xfrm>
              <a:off x="893102" y="4865914"/>
              <a:ext cx="925446" cy="276999"/>
            </a:xfrm>
            <a:prstGeom prst="rect">
              <a:avLst/>
            </a:prstGeom>
            <a:noFill/>
          </p:spPr>
          <p:txBody>
            <a:bodyPr wrap="none" rtlCol="0">
              <a:spAutoFit/>
            </a:bodyPr>
            <a:lstStyle/>
            <a:p>
              <a:r>
                <a:rPr lang="en-US" sz="1200" dirty="0">
                  <a:solidFill>
                    <a:schemeClr val="bg1"/>
                  </a:solidFill>
                </a:rPr>
                <a:t>Assessment</a:t>
              </a:r>
            </a:p>
          </p:txBody>
        </p:sp>
      </p:grpSp>
      <p:grpSp>
        <p:nvGrpSpPr>
          <p:cNvPr id="17" name="Group 16">
            <a:extLst>
              <a:ext uri="{FF2B5EF4-FFF2-40B4-BE49-F238E27FC236}">
                <a16:creationId xmlns:a16="http://schemas.microsoft.com/office/drawing/2014/main" id="{940B3275-AD54-6B4A-A631-87089CC13AF7}"/>
              </a:ext>
            </a:extLst>
          </p:cNvPr>
          <p:cNvGrpSpPr/>
          <p:nvPr/>
        </p:nvGrpSpPr>
        <p:grpSpPr>
          <a:xfrm>
            <a:off x="3255302" y="4473470"/>
            <a:ext cx="925446" cy="669443"/>
            <a:chOff x="893102" y="4473470"/>
            <a:chExt cx="925446" cy="669443"/>
          </a:xfrm>
        </p:grpSpPr>
        <p:cxnSp>
          <p:nvCxnSpPr>
            <p:cNvPr id="18" name="Straight Arrow Connector 17">
              <a:extLst>
                <a:ext uri="{FF2B5EF4-FFF2-40B4-BE49-F238E27FC236}">
                  <a16:creationId xmlns:a16="http://schemas.microsoft.com/office/drawing/2014/main" id="{76B86851-75BF-2046-9D7C-49969BDA26D7}"/>
                </a:ext>
              </a:extLst>
            </p:cNvPr>
            <p:cNvCxnSpPr>
              <a:cxnSpLocks/>
            </p:cNvCxnSpPr>
            <p:nvPr/>
          </p:nvCxnSpPr>
          <p:spPr>
            <a:xfrm>
              <a:off x="1355825" y="4473470"/>
              <a:ext cx="0" cy="392444"/>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24FBF624-31D5-E344-AEA5-F744A407B279}"/>
                </a:ext>
              </a:extLst>
            </p:cNvPr>
            <p:cNvSpPr txBox="1"/>
            <p:nvPr/>
          </p:nvSpPr>
          <p:spPr>
            <a:xfrm>
              <a:off x="893102" y="4865914"/>
              <a:ext cx="925446" cy="276999"/>
            </a:xfrm>
            <a:prstGeom prst="rect">
              <a:avLst/>
            </a:prstGeom>
            <a:noFill/>
          </p:spPr>
          <p:txBody>
            <a:bodyPr wrap="none" rtlCol="0">
              <a:spAutoFit/>
            </a:bodyPr>
            <a:lstStyle/>
            <a:p>
              <a:r>
                <a:rPr lang="en-US" sz="1200" dirty="0">
                  <a:solidFill>
                    <a:schemeClr val="bg1"/>
                  </a:solidFill>
                </a:rPr>
                <a:t>Assessment</a:t>
              </a:r>
            </a:p>
          </p:txBody>
        </p:sp>
      </p:grpSp>
      <p:grpSp>
        <p:nvGrpSpPr>
          <p:cNvPr id="20" name="Group 19">
            <a:extLst>
              <a:ext uri="{FF2B5EF4-FFF2-40B4-BE49-F238E27FC236}">
                <a16:creationId xmlns:a16="http://schemas.microsoft.com/office/drawing/2014/main" id="{04D756BF-857D-A84E-9153-1785B26C8986}"/>
              </a:ext>
            </a:extLst>
          </p:cNvPr>
          <p:cNvGrpSpPr/>
          <p:nvPr/>
        </p:nvGrpSpPr>
        <p:grpSpPr>
          <a:xfrm>
            <a:off x="4441845" y="4473470"/>
            <a:ext cx="925446" cy="669443"/>
            <a:chOff x="893102" y="4473470"/>
            <a:chExt cx="925446" cy="669443"/>
          </a:xfrm>
        </p:grpSpPr>
        <p:cxnSp>
          <p:nvCxnSpPr>
            <p:cNvPr id="21" name="Straight Arrow Connector 20">
              <a:extLst>
                <a:ext uri="{FF2B5EF4-FFF2-40B4-BE49-F238E27FC236}">
                  <a16:creationId xmlns:a16="http://schemas.microsoft.com/office/drawing/2014/main" id="{AC6394B2-A045-0C40-AF64-9A6DC9729F6D}"/>
                </a:ext>
              </a:extLst>
            </p:cNvPr>
            <p:cNvCxnSpPr>
              <a:cxnSpLocks/>
            </p:cNvCxnSpPr>
            <p:nvPr/>
          </p:nvCxnSpPr>
          <p:spPr>
            <a:xfrm>
              <a:off x="1355825" y="4473470"/>
              <a:ext cx="0" cy="392444"/>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3C346D23-2AFC-424E-BF56-58BEE29E0EDA}"/>
                </a:ext>
              </a:extLst>
            </p:cNvPr>
            <p:cNvSpPr txBox="1"/>
            <p:nvPr/>
          </p:nvSpPr>
          <p:spPr>
            <a:xfrm>
              <a:off x="893102" y="4865914"/>
              <a:ext cx="925446" cy="276999"/>
            </a:xfrm>
            <a:prstGeom prst="rect">
              <a:avLst/>
            </a:prstGeom>
            <a:noFill/>
          </p:spPr>
          <p:txBody>
            <a:bodyPr wrap="none" rtlCol="0">
              <a:spAutoFit/>
            </a:bodyPr>
            <a:lstStyle/>
            <a:p>
              <a:r>
                <a:rPr lang="en-US" sz="1200" dirty="0">
                  <a:solidFill>
                    <a:schemeClr val="bg1"/>
                  </a:solidFill>
                </a:rPr>
                <a:t>Assessment</a:t>
              </a:r>
            </a:p>
          </p:txBody>
        </p:sp>
      </p:grpSp>
      <p:grpSp>
        <p:nvGrpSpPr>
          <p:cNvPr id="23" name="Group 22">
            <a:extLst>
              <a:ext uri="{FF2B5EF4-FFF2-40B4-BE49-F238E27FC236}">
                <a16:creationId xmlns:a16="http://schemas.microsoft.com/office/drawing/2014/main" id="{7586EB0A-26E9-6447-AF79-206CAFFBD09F}"/>
              </a:ext>
            </a:extLst>
          </p:cNvPr>
          <p:cNvGrpSpPr/>
          <p:nvPr/>
        </p:nvGrpSpPr>
        <p:grpSpPr>
          <a:xfrm>
            <a:off x="6825816" y="4473470"/>
            <a:ext cx="925446" cy="669443"/>
            <a:chOff x="893102" y="4473470"/>
            <a:chExt cx="925446" cy="669443"/>
          </a:xfrm>
        </p:grpSpPr>
        <p:cxnSp>
          <p:nvCxnSpPr>
            <p:cNvPr id="24" name="Straight Arrow Connector 23">
              <a:extLst>
                <a:ext uri="{FF2B5EF4-FFF2-40B4-BE49-F238E27FC236}">
                  <a16:creationId xmlns:a16="http://schemas.microsoft.com/office/drawing/2014/main" id="{4960C566-4928-D440-9646-160D105CAE8E}"/>
                </a:ext>
              </a:extLst>
            </p:cNvPr>
            <p:cNvCxnSpPr>
              <a:cxnSpLocks/>
            </p:cNvCxnSpPr>
            <p:nvPr/>
          </p:nvCxnSpPr>
          <p:spPr>
            <a:xfrm>
              <a:off x="1355825" y="4473470"/>
              <a:ext cx="0" cy="392444"/>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94A287E2-A7B3-534E-AD61-154802A8EB66}"/>
                </a:ext>
              </a:extLst>
            </p:cNvPr>
            <p:cNvSpPr txBox="1"/>
            <p:nvPr/>
          </p:nvSpPr>
          <p:spPr>
            <a:xfrm>
              <a:off x="893102" y="4865914"/>
              <a:ext cx="925446" cy="276999"/>
            </a:xfrm>
            <a:prstGeom prst="rect">
              <a:avLst/>
            </a:prstGeom>
            <a:noFill/>
          </p:spPr>
          <p:txBody>
            <a:bodyPr wrap="none" rtlCol="0">
              <a:spAutoFit/>
            </a:bodyPr>
            <a:lstStyle/>
            <a:p>
              <a:r>
                <a:rPr lang="en-US" sz="1200" dirty="0">
                  <a:solidFill>
                    <a:schemeClr val="bg1"/>
                  </a:solidFill>
                </a:rPr>
                <a:t>Assessment</a:t>
              </a:r>
            </a:p>
          </p:txBody>
        </p:sp>
      </p:grpSp>
      <p:grpSp>
        <p:nvGrpSpPr>
          <p:cNvPr id="26" name="Group 25">
            <a:extLst>
              <a:ext uri="{FF2B5EF4-FFF2-40B4-BE49-F238E27FC236}">
                <a16:creationId xmlns:a16="http://schemas.microsoft.com/office/drawing/2014/main" id="{40DD3788-5221-C040-A835-5E0313B65E2D}"/>
              </a:ext>
            </a:extLst>
          </p:cNvPr>
          <p:cNvGrpSpPr/>
          <p:nvPr/>
        </p:nvGrpSpPr>
        <p:grpSpPr>
          <a:xfrm>
            <a:off x="9198902" y="4473470"/>
            <a:ext cx="925446" cy="669443"/>
            <a:chOff x="893102" y="4473470"/>
            <a:chExt cx="925446" cy="669443"/>
          </a:xfrm>
        </p:grpSpPr>
        <p:cxnSp>
          <p:nvCxnSpPr>
            <p:cNvPr id="27" name="Straight Arrow Connector 26">
              <a:extLst>
                <a:ext uri="{FF2B5EF4-FFF2-40B4-BE49-F238E27FC236}">
                  <a16:creationId xmlns:a16="http://schemas.microsoft.com/office/drawing/2014/main" id="{28554B20-6C71-524A-8967-8E4FF0190C09}"/>
                </a:ext>
              </a:extLst>
            </p:cNvPr>
            <p:cNvCxnSpPr>
              <a:cxnSpLocks/>
            </p:cNvCxnSpPr>
            <p:nvPr/>
          </p:nvCxnSpPr>
          <p:spPr>
            <a:xfrm>
              <a:off x="1355825" y="4473470"/>
              <a:ext cx="0" cy="392444"/>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ECEACC69-AA8E-C947-A1D4-3428F37295C6}"/>
                </a:ext>
              </a:extLst>
            </p:cNvPr>
            <p:cNvSpPr txBox="1"/>
            <p:nvPr/>
          </p:nvSpPr>
          <p:spPr>
            <a:xfrm>
              <a:off x="893102" y="4865914"/>
              <a:ext cx="925446" cy="276999"/>
            </a:xfrm>
            <a:prstGeom prst="rect">
              <a:avLst/>
            </a:prstGeom>
            <a:noFill/>
          </p:spPr>
          <p:txBody>
            <a:bodyPr wrap="none" rtlCol="0">
              <a:spAutoFit/>
            </a:bodyPr>
            <a:lstStyle/>
            <a:p>
              <a:r>
                <a:rPr lang="en-US" sz="1200" dirty="0">
                  <a:solidFill>
                    <a:schemeClr val="bg1"/>
                  </a:solidFill>
                </a:rPr>
                <a:t>Assessment</a:t>
              </a:r>
            </a:p>
          </p:txBody>
        </p:sp>
      </p:grpSp>
    </p:spTree>
    <p:extLst>
      <p:ext uri="{BB962C8B-B14F-4D97-AF65-F5344CB8AC3E}">
        <p14:creationId xmlns:p14="http://schemas.microsoft.com/office/powerpoint/2010/main" val="6583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B0182-B805-7142-9163-EFFDBAC3E95C}"/>
              </a:ext>
            </a:extLst>
          </p:cNvPr>
          <p:cNvSpPr>
            <a:spLocks noGrp="1"/>
          </p:cNvSpPr>
          <p:nvPr>
            <p:ph type="title"/>
          </p:nvPr>
        </p:nvSpPr>
        <p:spPr>
          <a:xfrm>
            <a:off x="831850" y="2822668"/>
            <a:ext cx="10515600" cy="1034129"/>
          </a:xfrm>
        </p:spPr>
        <p:txBody>
          <a:bodyPr/>
          <a:lstStyle/>
          <a:p>
            <a:r>
              <a:rPr lang="en-US" dirty="0"/>
              <a:t>Dave Israel</a:t>
            </a:r>
            <a:br>
              <a:rPr lang="en-US" dirty="0"/>
            </a:br>
            <a:r>
              <a:rPr lang="en-US" sz="2800" dirty="0"/>
              <a:t>Exploration &amp; Space Communications Architect</a:t>
            </a:r>
          </a:p>
        </p:txBody>
      </p:sp>
      <p:sp>
        <p:nvSpPr>
          <p:cNvPr id="3" name="Slide Number Placeholder 2">
            <a:extLst>
              <a:ext uri="{FF2B5EF4-FFF2-40B4-BE49-F238E27FC236}">
                <a16:creationId xmlns:a16="http://schemas.microsoft.com/office/drawing/2014/main" id="{FA635B18-17B8-004E-A691-15AAFB00C862}"/>
              </a:ext>
            </a:extLst>
          </p:cNvPr>
          <p:cNvSpPr>
            <a:spLocks noGrp="1"/>
          </p:cNvSpPr>
          <p:nvPr>
            <p:ph type="sldNum" sz="quarter" idx="12"/>
          </p:nvPr>
        </p:nvSpPr>
        <p:spPr/>
        <p:txBody>
          <a:bodyPr/>
          <a:lstStyle/>
          <a:p>
            <a:fld id="{2E8C51FE-49D9-314D-9957-ABBF7DDE8782}" type="slidenum">
              <a:rPr lang="en-US" smtClean="0"/>
              <a:pPr/>
              <a:t>13</a:t>
            </a:fld>
            <a:endParaRPr lang="en-US" dirty="0"/>
          </a:p>
        </p:txBody>
      </p:sp>
      <p:pic>
        <p:nvPicPr>
          <p:cNvPr id="5" name="Picture 4">
            <a:extLst>
              <a:ext uri="{FF2B5EF4-FFF2-40B4-BE49-F238E27FC236}">
                <a16:creationId xmlns:a16="http://schemas.microsoft.com/office/drawing/2014/main" id="{ABF13EE4-82D7-264E-9E23-DAB072CCBC91}"/>
              </a:ext>
            </a:extLst>
          </p:cNvPr>
          <p:cNvPicPr>
            <a:picLocks noChangeAspect="1"/>
          </p:cNvPicPr>
          <p:nvPr/>
        </p:nvPicPr>
        <p:blipFill>
          <a:blip r:embed="rId2"/>
          <a:stretch>
            <a:fillRect/>
          </a:stretch>
        </p:blipFill>
        <p:spPr>
          <a:xfrm>
            <a:off x="9142390" y="304799"/>
            <a:ext cx="2769575" cy="840423"/>
          </a:xfrm>
          <a:prstGeom prst="rect">
            <a:avLst/>
          </a:prstGeom>
        </p:spPr>
      </p:pic>
      <p:pic>
        <p:nvPicPr>
          <p:cNvPr id="6" name="Picture 5">
            <a:extLst>
              <a:ext uri="{FF2B5EF4-FFF2-40B4-BE49-F238E27FC236}">
                <a16:creationId xmlns:a16="http://schemas.microsoft.com/office/drawing/2014/main" id="{CE27B9DC-AB0F-974F-8CFF-65A0DF585C27}"/>
              </a:ext>
            </a:extLst>
          </p:cNvPr>
          <p:cNvPicPr>
            <a:picLocks noChangeAspect="1"/>
          </p:cNvPicPr>
          <p:nvPr/>
        </p:nvPicPr>
        <p:blipFill>
          <a:blip r:embed="rId3"/>
          <a:stretch>
            <a:fillRect/>
          </a:stretch>
        </p:blipFill>
        <p:spPr>
          <a:xfrm>
            <a:off x="10200395" y="837281"/>
            <a:ext cx="1991605" cy="1493704"/>
          </a:xfrm>
          <a:prstGeom prst="rect">
            <a:avLst/>
          </a:prstGeom>
        </p:spPr>
      </p:pic>
    </p:spTree>
    <p:extLst>
      <p:ext uri="{BB962C8B-B14F-4D97-AF65-F5344CB8AC3E}">
        <p14:creationId xmlns:p14="http://schemas.microsoft.com/office/powerpoint/2010/main" val="298866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22DDC5D4-0312-F943-963F-AD7CE264EC5E}"/>
              </a:ext>
            </a:extLst>
          </p:cNvPr>
          <p:cNvSpPr/>
          <p:nvPr/>
        </p:nvSpPr>
        <p:spPr>
          <a:xfrm>
            <a:off x="0" y="1366344"/>
            <a:ext cx="12192000" cy="5491655"/>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4022637" y="2413832"/>
            <a:ext cx="0" cy="553533"/>
          </a:xfrm>
          <a:prstGeom prst="line">
            <a:avLst/>
          </a:prstGeom>
          <a:ln w="50800">
            <a:solidFill>
              <a:srgbClr val="5384DC"/>
            </a:solidFill>
          </a:ln>
        </p:spPr>
        <p:style>
          <a:lnRef idx="1">
            <a:schemeClr val="accent1"/>
          </a:lnRef>
          <a:fillRef idx="0">
            <a:schemeClr val="accent1"/>
          </a:fillRef>
          <a:effectRef idx="0">
            <a:schemeClr val="accent1"/>
          </a:effectRef>
          <a:fontRef idx="minor">
            <a:schemeClr val="tx1"/>
          </a:fontRef>
        </p:style>
      </p:cxnSp>
      <p:sp>
        <p:nvSpPr>
          <p:cNvPr id="10" name="Title 9"/>
          <p:cNvSpPr>
            <a:spLocks noGrp="1"/>
          </p:cNvSpPr>
          <p:nvPr>
            <p:ph type="title"/>
          </p:nvPr>
        </p:nvSpPr>
        <p:spPr>
          <a:xfrm>
            <a:off x="576327" y="185737"/>
            <a:ext cx="9664382" cy="1037648"/>
          </a:xfrm>
        </p:spPr>
        <p:txBody>
          <a:bodyPr>
            <a:noAutofit/>
          </a:bodyPr>
          <a:lstStyle/>
          <a:p>
            <a:r>
              <a:rPr lang="en-US" dirty="0">
                <a:solidFill>
                  <a:schemeClr val="bg1"/>
                </a:solidFill>
              </a:rPr>
              <a:t>New NASA Network Architectural View: Introducing the Near Space Network</a:t>
            </a:r>
          </a:p>
        </p:txBody>
      </p:sp>
      <p:grpSp>
        <p:nvGrpSpPr>
          <p:cNvPr id="72" name="Group 71"/>
          <p:cNvGrpSpPr/>
          <p:nvPr/>
        </p:nvGrpSpPr>
        <p:grpSpPr>
          <a:xfrm>
            <a:off x="991583" y="2967365"/>
            <a:ext cx="4572000" cy="3306762"/>
            <a:chOff x="2387600" y="3124200"/>
            <a:chExt cx="6553200" cy="5029200"/>
          </a:xfrm>
        </p:grpSpPr>
        <p:sp>
          <p:nvSpPr>
            <p:cNvPr id="73" name="TextBox 72"/>
            <p:cNvSpPr txBox="1"/>
            <p:nvPr/>
          </p:nvSpPr>
          <p:spPr>
            <a:xfrm>
              <a:off x="2664827" y="3429000"/>
              <a:ext cx="5943600" cy="8425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Arial"/>
                </a:rPr>
                <a:t>Deep Space Network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(JPL Managed)</a:t>
              </a:r>
            </a:p>
          </p:txBody>
        </p:sp>
        <p:sp>
          <p:nvSpPr>
            <p:cNvPr id="74" name="TextBox 73"/>
            <p:cNvSpPr txBox="1"/>
            <p:nvPr/>
          </p:nvSpPr>
          <p:spPr>
            <a:xfrm>
              <a:off x="3861353" y="4393212"/>
              <a:ext cx="3533031" cy="795757"/>
            </a:xfrm>
            <a:prstGeom prst="rect">
              <a:avLst/>
            </a:prstGeom>
            <a:solidFill>
              <a:srgbClr val="4F81BD">
                <a:lumMod val="40000"/>
                <a:lumOff val="60000"/>
              </a:srgbClr>
            </a:solidFill>
            <a:ln>
              <a:solidFill>
                <a:srgbClr val="4F81BD">
                  <a:lumMod val="60000"/>
                  <a:lumOff val="4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a:rPr>
                <a:t>DSN / </a:t>
              </a:r>
              <a:r>
                <a:rPr lang="en-US" sz="1400" kern="0" dirty="0">
                  <a:latin typeface="Arial"/>
                </a:rPr>
                <a:t>Deep Space Operations Control Center</a:t>
              </a:r>
              <a:endParaRPr kumimoji="0" lang="en-US" sz="1400" b="0" i="0" u="none" strike="noStrike" kern="0" cap="none" spc="0" normalizeH="0" baseline="0" noProof="0" dirty="0">
                <a:ln>
                  <a:noFill/>
                </a:ln>
                <a:effectLst/>
                <a:uLnTx/>
                <a:uFillTx/>
                <a:latin typeface="Arial"/>
              </a:endParaRPr>
            </a:p>
          </p:txBody>
        </p:sp>
        <p:sp>
          <p:nvSpPr>
            <p:cNvPr id="75" name="TextBox 74"/>
            <p:cNvSpPr txBox="1"/>
            <p:nvPr/>
          </p:nvSpPr>
          <p:spPr>
            <a:xfrm>
              <a:off x="2595201" y="6227090"/>
              <a:ext cx="1730445" cy="795757"/>
            </a:xfrm>
            <a:prstGeom prst="rect">
              <a:avLst/>
            </a:prstGeom>
            <a:solidFill>
              <a:srgbClr val="4F81BD">
                <a:lumMod val="40000"/>
                <a:lumOff val="60000"/>
              </a:srgbClr>
            </a:solidFill>
            <a:ln>
              <a:solidFill>
                <a:srgbClr val="4F81BD">
                  <a:lumMod val="60000"/>
                  <a:lumOff val="4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a:rPr>
                <a:t>Goldstone, California</a:t>
              </a:r>
            </a:p>
          </p:txBody>
        </p:sp>
        <p:sp>
          <p:nvSpPr>
            <p:cNvPr id="76" name="TextBox 75"/>
            <p:cNvSpPr txBox="1"/>
            <p:nvPr/>
          </p:nvSpPr>
          <p:spPr>
            <a:xfrm>
              <a:off x="6945710" y="6227090"/>
              <a:ext cx="1730445" cy="795757"/>
            </a:xfrm>
            <a:prstGeom prst="rect">
              <a:avLst/>
            </a:prstGeom>
            <a:solidFill>
              <a:srgbClr val="4F81BD">
                <a:lumMod val="40000"/>
                <a:lumOff val="60000"/>
              </a:srgbClr>
            </a:solidFill>
            <a:ln>
              <a:solidFill>
                <a:srgbClr val="4F81BD">
                  <a:lumMod val="60000"/>
                  <a:lumOff val="4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a:rPr>
                <a:t>Canberra, Australia</a:t>
              </a:r>
            </a:p>
          </p:txBody>
        </p:sp>
        <p:sp>
          <p:nvSpPr>
            <p:cNvPr id="77" name="TextBox 76"/>
            <p:cNvSpPr txBox="1"/>
            <p:nvPr/>
          </p:nvSpPr>
          <p:spPr>
            <a:xfrm>
              <a:off x="4770456" y="7151910"/>
              <a:ext cx="1730445" cy="795757"/>
            </a:xfrm>
            <a:prstGeom prst="rect">
              <a:avLst/>
            </a:prstGeom>
            <a:solidFill>
              <a:srgbClr val="4F81BD">
                <a:lumMod val="40000"/>
                <a:lumOff val="60000"/>
              </a:srgbClr>
            </a:solidFill>
            <a:ln>
              <a:solidFill>
                <a:srgbClr val="4F81BD">
                  <a:lumMod val="60000"/>
                  <a:lumOff val="4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a:rPr>
                <a:t>Madrid, Spain</a:t>
              </a:r>
            </a:p>
          </p:txBody>
        </p:sp>
        <p:sp>
          <p:nvSpPr>
            <p:cNvPr id="78" name="Rounded Rectangle 77"/>
            <p:cNvSpPr/>
            <p:nvPr/>
          </p:nvSpPr>
          <p:spPr>
            <a:xfrm>
              <a:off x="2387600" y="3124200"/>
              <a:ext cx="6553200" cy="5029200"/>
            </a:xfrm>
            <a:prstGeom prst="roundRect">
              <a:avLst/>
            </a:prstGeom>
            <a:noFill/>
            <a:ln w="1905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Arial"/>
                <a:ea typeface="+mn-ea"/>
                <a:cs typeface="+mn-cs"/>
              </a:endParaRPr>
            </a:p>
          </p:txBody>
        </p:sp>
        <p:cxnSp>
          <p:nvCxnSpPr>
            <p:cNvPr id="79" name="Straight Arrow Connector 78"/>
            <p:cNvCxnSpPr>
              <a:stCxn id="74" idx="2"/>
              <a:endCxn id="77" idx="0"/>
            </p:cNvCxnSpPr>
            <p:nvPr/>
          </p:nvCxnSpPr>
          <p:spPr>
            <a:xfrm>
              <a:off x="5627869" y="5188968"/>
              <a:ext cx="7810" cy="1962942"/>
            </a:xfrm>
            <a:prstGeom prst="straightConnector1">
              <a:avLst/>
            </a:prstGeom>
            <a:noFill/>
            <a:ln w="28575" cap="flat" cmpd="sng" algn="ctr">
              <a:solidFill>
                <a:schemeClr val="bg1"/>
              </a:solidFill>
              <a:prstDash val="solid"/>
              <a:headEnd type="none"/>
              <a:tailEnd type="triangle"/>
            </a:ln>
            <a:effectLst>
              <a:outerShdw blurRad="40000" dist="20000" dir="5400000" rotWithShape="0">
                <a:srgbClr val="000000">
                  <a:alpha val="38000"/>
                </a:srgbClr>
              </a:outerShdw>
            </a:effectLst>
          </p:spPr>
        </p:cxnSp>
        <p:cxnSp>
          <p:nvCxnSpPr>
            <p:cNvPr id="80" name="Straight Arrow Connector 79"/>
            <p:cNvCxnSpPr>
              <a:stCxn id="74" idx="2"/>
              <a:endCxn id="75" idx="0"/>
            </p:cNvCxnSpPr>
            <p:nvPr/>
          </p:nvCxnSpPr>
          <p:spPr>
            <a:xfrm flipH="1">
              <a:off x="3460424" y="5188968"/>
              <a:ext cx="2167445" cy="1038122"/>
            </a:xfrm>
            <a:prstGeom prst="straightConnector1">
              <a:avLst/>
            </a:prstGeom>
            <a:noFill/>
            <a:ln w="28575" cap="flat" cmpd="sng" algn="ctr">
              <a:solidFill>
                <a:schemeClr val="bg1"/>
              </a:solidFill>
              <a:prstDash val="solid"/>
              <a:headEnd type="none"/>
              <a:tailEnd type="triangle"/>
            </a:ln>
            <a:effectLst>
              <a:outerShdw blurRad="40000" dist="20000" dir="5400000" rotWithShape="0">
                <a:srgbClr val="000000">
                  <a:alpha val="38000"/>
                </a:srgbClr>
              </a:outerShdw>
            </a:effectLst>
          </p:spPr>
        </p:cxnSp>
        <p:cxnSp>
          <p:nvCxnSpPr>
            <p:cNvPr id="81" name="Straight Arrow Connector 80"/>
            <p:cNvCxnSpPr>
              <a:stCxn id="74" idx="2"/>
              <a:endCxn id="76" idx="0"/>
            </p:cNvCxnSpPr>
            <p:nvPr/>
          </p:nvCxnSpPr>
          <p:spPr>
            <a:xfrm>
              <a:off x="5627869" y="5188968"/>
              <a:ext cx="2183064" cy="1038122"/>
            </a:xfrm>
            <a:prstGeom prst="straightConnector1">
              <a:avLst/>
            </a:prstGeom>
            <a:noFill/>
            <a:ln w="28575" cap="flat" cmpd="sng" algn="ctr">
              <a:solidFill>
                <a:schemeClr val="bg1"/>
              </a:solidFill>
              <a:prstDash val="solid"/>
              <a:headEnd type="none"/>
              <a:tailEnd type="triangle"/>
            </a:ln>
            <a:effectLst>
              <a:outerShdw blurRad="40000" dist="20000" dir="5400000" rotWithShape="0">
                <a:srgbClr val="000000">
                  <a:alpha val="38000"/>
                </a:srgbClr>
              </a:outerShdw>
            </a:effectLst>
          </p:spPr>
        </p:cxnSp>
      </p:grpSp>
      <p:grpSp>
        <p:nvGrpSpPr>
          <p:cNvPr id="82" name="Group 81"/>
          <p:cNvGrpSpPr/>
          <p:nvPr/>
        </p:nvGrpSpPr>
        <p:grpSpPr>
          <a:xfrm>
            <a:off x="6467437" y="2967365"/>
            <a:ext cx="4572000" cy="3306762"/>
            <a:chOff x="10641523" y="3206885"/>
            <a:chExt cx="6553200" cy="5029200"/>
          </a:xfrm>
        </p:grpSpPr>
        <p:sp>
          <p:nvSpPr>
            <p:cNvPr id="83" name="TextBox 82"/>
            <p:cNvSpPr txBox="1"/>
            <p:nvPr/>
          </p:nvSpPr>
          <p:spPr>
            <a:xfrm>
              <a:off x="10799320" y="3511446"/>
              <a:ext cx="5943600" cy="84256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Arial"/>
                </a:rPr>
                <a:t>Near Space Network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(GSFC Managed)</a:t>
              </a:r>
            </a:p>
          </p:txBody>
        </p:sp>
        <p:sp>
          <p:nvSpPr>
            <p:cNvPr id="84" name="TextBox 83"/>
            <p:cNvSpPr txBox="1"/>
            <p:nvPr/>
          </p:nvSpPr>
          <p:spPr>
            <a:xfrm>
              <a:off x="12391024" y="4460904"/>
              <a:ext cx="3279693" cy="795757"/>
            </a:xfrm>
            <a:prstGeom prst="rect">
              <a:avLst/>
            </a:prstGeom>
            <a:solidFill>
              <a:srgbClr val="008E40"/>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NSN </a:t>
              </a:r>
              <a:r>
                <a:rPr lang="en-US" sz="1400" kern="0" dirty="0">
                  <a:solidFill>
                    <a:schemeClr val="bg1"/>
                  </a:solidFill>
                  <a:latin typeface="Arial"/>
                </a:rPr>
                <a:t>/ Near Space Operations Control Center</a:t>
              </a:r>
              <a:endParaRPr kumimoji="0" lang="en-US" sz="1400" b="0" i="0" u="none" strike="noStrike" kern="0" cap="none" spc="0" normalizeH="0" baseline="0" noProof="0" dirty="0">
                <a:ln>
                  <a:noFill/>
                </a:ln>
                <a:solidFill>
                  <a:schemeClr val="bg1"/>
                </a:solidFill>
                <a:effectLst/>
                <a:uLnTx/>
                <a:uFillTx/>
                <a:latin typeface="Arial"/>
              </a:endParaRPr>
            </a:p>
          </p:txBody>
        </p:sp>
        <p:sp>
          <p:nvSpPr>
            <p:cNvPr id="85" name="Rounded Rectangle 84"/>
            <p:cNvSpPr/>
            <p:nvPr/>
          </p:nvSpPr>
          <p:spPr>
            <a:xfrm>
              <a:off x="10641523" y="3206885"/>
              <a:ext cx="6553200" cy="5029200"/>
            </a:xfrm>
            <a:prstGeom prst="roundRect">
              <a:avLst/>
            </a:prstGeom>
            <a:noFill/>
            <a:ln w="1905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Arial"/>
                <a:ea typeface="+mn-ea"/>
                <a:cs typeface="+mn-cs"/>
              </a:endParaRPr>
            </a:p>
          </p:txBody>
        </p:sp>
        <p:cxnSp>
          <p:nvCxnSpPr>
            <p:cNvPr id="86" name="Straight Arrow Connector 85"/>
            <p:cNvCxnSpPr>
              <a:stCxn id="84" idx="2"/>
              <a:endCxn id="95" idx="0"/>
            </p:cNvCxnSpPr>
            <p:nvPr/>
          </p:nvCxnSpPr>
          <p:spPr>
            <a:xfrm flipH="1">
              <a:off x="12099045" y="5256660"/>
              <a:ext cx="1931825" cy="1087503"/>
            </a:xfrm>
            <a:prstGeom prst="straightConnector1">
              <a:avLst/>
            </a:prstGeom>
            <a:noFill/>
            <a:ln w="28575" cap="flat" cmpd="sng" algn="ctr">
              <a:solidFill>
                <a:schemeClr val="bg1"/>
              </a:solidFill>
              <a:prstDash val="solid"/>
              <a:headEnd type="none"/>
              <a:tailEnd type="triangle"/>
            </a:ln>
            <a:effectLst>
              <a:outerShdw blurRad="40000" dist="20000" dir="5400000" rotWithShape="0">
                <a:srgbClr val="000000">
                  <a:alpha val="38000"/>
                </a:srgbClr>
              </a:outerShdw>
            </a:effectLst>
          </p:spPr>
        </p:cxnSp>
        <p:cxnSp>
          <p:nvCxnSpPr>
            <p:cNvPr id="87" name="Straight Arrow Connector 86"/>
            <p:cNvCxnSpPr>
              <a:stCxn id="84" idx="2"/>
              <a:endCxn id="92" idx="0"/>
            </p:cNvCxnSpPr>
            <p:nvPr/>
          </p:nvCxnSpPr>
          <p:spPr>
            <a:xfrm>
              <a:off x="14030870" y="5256660"/>
              <a:ext cx="1211290" cy="1100128"/>
            </a:xfrm>
            <a:prstGeom prst="straightConnector1">
              <a:avLst/>
            </a:prstGeom>
            <a:noFill/>
            <a:ln w="28575" cap="flat" cmpd="sng" algn="ctr">
              <a:solidFill>
                <a:schemeClr val="bg1"/>
              </a:solidFill>
              <a:prstDash val="solid"/>
              <a:headEnd type="none"/>
              <a:tailEnd type="triangle"/>
            </a:ln>
            <a:effectLst>
              <a:outerShdw blurRad="40000" dist="20000" dir="5400000" rotWithShape="0">
                <a:srgbClr val="000000">
                  <a:alpha val="38000"/>
                </a:srgbClr>
              </a:outerShdw>
            </a:effectLst>
          </p:spPr>
        </p:cxnSp>
        <p:grpSp>
          <p:nvGrpSpPr>
            <p:cNvPr id="88" name="Group 87"/>
            <p:cNvGrpSpPr/>
            <p:nvPr/>
          </p:nvGrpSpPr>
          <p:grpSpPr>
            <a:xfrm>
              <a:off x="10903085" y="6344164"/>
              <a:ext cx="2696721" cy="1422790"/>
              <a:chOff x="11197078" y="6340105"/>
              <a:chExt cx="2696721" cy="1422790"/>
            </a:xfrm>
          </p:grpSpPr>
          <p:sp>
            <p:nvSpPr>
              <p:cNvPr id="93" name="TextBox 92"/>
              <p:cNvSpPr txBox="1"/>
              <p:nvPr/>
            </p:nvSpPr>
            <p:spPr>
              <a:xfrm>
                <a:off x="11501878" y="6639473"/>
                <a:ext cx="2391921" cy="1123422"/>
              </a:xfrm>
              <a:prstGeom prst="rect">
                <a:avLst/>
              </a:prstGeom>
              <a:solidFill>
                <a:srgbClr val="9BBB59">
                  <a:lumMod val="40000"/>
                  <a:lumOff val="60000"/>
                </a:srgbClr>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Government Space Link Provider (SLP)</a:t>
                </a:r>
              </a:p>
            </p:txBody>
          </p:sp>
          <p:sp>
            <p:nvSpPr>
              <p:cNvPr id="94" name="TextBox 93"/>
              <p:cNvSpPr txBox="1"/>
              <p:nvPr/>
            </p:nvSpPr>
            <p:spPr>
              <a:xfrm>
                <a:off x="11349479" y="6487073"/>
                <a:ext cx="2391921" cy="1123422"/>
              </a:xfrm>
              <a:prstGeom prst="rect">
                <a:avLst/>
              </a:prstGeom>
              <a:solidFill>
                <a:srgbClr val="9BBB59">
                  <a:lumMod val="40000"/>
                  <a:lumOff val="60000"/>
                </a:srgbClr>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Government Space Link Provider (SLP)</a:t>
                </a:r>
              </a:p>
            </p:txBody>
          </p:sp>
          <p:sp>
            <p:nvSpPr>
              <p:cNvPr id="95" name="TextBox 94"/>
              <p:cNvSpPr txBox="1"/>
              <p:nvPr/>
            </p:nvSpPr>
            <p:spPr>
              <a:xfrm>
                <a:off x="11197078" y="6340105"/>
                <a:ext cx="2391921" cy="1112557"/>
              </a:xfrm>
              <a:prstGeom prst="rect">
                <a:avLst/>
              </a:prstGeom>
              <a:solidFill>
                <a:srgbClr val="9BBB59">
                  <a:lumMod val="40000"/>
                  <a:lumOff val="60000"/>
                </a:srgbClr>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a:rPr>
                  <a:t>Government Space Link Provider (SLP)</a:t>
                </a:r>
              </a:p>
            </p:txBody>
          </p:sp>
        </p:grpSp>
        <p:grpSp>
          <p:nvGrpSpPr>
            <p:cNvPr id="89" name="Group 88"/>
            <p:cNvGrpSpPr/>
            <p:nvPr/>
          </p:nvGrpSpPr>
          <p:grpSpPr>
            <a:xfrm>
              <a:off x="14046200" y="6356789"/>
              <a:ext cx="2696721" cy="1240900"/>
              <a:chOff x="14275337" y="6356789"/>
              <a:chExt cx="2696721" cy="1240900"/>
            </a:xfrm>
          </p:grpSpPr>
          <p:sp>
            <p:nvSpPr>
              <p:cNvPr id="90" name="TextBox 89"/>
              <p:cNvSpPr txBox="1"/>
              <p:nvPr/>
            </p:nvSpPr>
            <p:spPr>
              <a:xfrm>
                <a:off x="14580137" y="6801932"/>
                <a:ext cx="2391921" cy="795757"/>
              </a:xfrm>
              <a:prstGeom prst="rect">
                <a:avLst/>
              </a:prstGeom>
              <a:solidFill>
                <a:srgbClr val="9BBB59">
                  <a:lumMod val="40000"/>
                  <a:lumOff val="60000"/>
                </a:srgbClr>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Commercial  Link Provider (SLP)</a:t>
                </a:r>
              </a:p>
            </p:txBody>
          </p:sp>
          <p:sp>
            <p:nvSpPr>
              <p:cNvPr id="91" name="TextBox 90"/>
              <p:cNvSpPr txBox="1"/>
              <p:nvPr/>
            </p:nvSpPr>
            <p:spPr>
              <a:xfrm>
                <a:off x="14427738" y="6660397"/>
                <a:ext cx="2391921" cy="795757"/>
              </a:xfrm>
              <a:prstGeom prst="rect">
                <a:avLst/>
              </a:prstGeom>
              <a:solidFill>
                <a:srgbClr val="9BBB59">
                  <a:lumMod val="40000"/>
                  <a:lumOff val="60000"/>
                </a:srgbClr>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Arial"/>
                  </a:rPr>
                  <a:t>Commercial e Link Provider (SLP)</a:t>
                </a:r>
              </a:p>
            </p:txBody>
          </p:sp>
          <p:sp>
            <p:nvSpPr>
              <p:cNvPr id="92" name="TextBox 91"/>
              <p:cNvSpPr txBox="1"/>
              <p:nvPr/>
            </p:nvSpPr>
            <p:spPr>
              <a:xfrm>
                <a:off x="14275337" y="6356789"/>
                <a:ext cx="2391921" cy="1123423"/>
              </a:xfrm>
              <a:prstGeom prst="rect">
                <a:avLst/>
              </a:prstGeom>
              <a:solidFill>
                <a:srgbClr val="D7E4BD"/>
              </a:solidFill>
              <a:ln>
                <a:solidFill>
                  <a:srgbClr val="9BBB59">
                    <a:lumMod val="50000"/>
                  </a:srgbClr>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Arial"/>
                  </a:rPr>
                  <a:t>Commercial Space Link Provider (SLP)</a:t>
                </a:r>
              </a:p>
            </p:txBody>
          </p:sp>
        </p:grpSp>
      </p:grpSp>
      <p:sp>
        <p:nvSpPr>
          <p:cNvPr id="2" name="Rectangle 1"/>
          <p:cNvSpPr/>
          <p:nvPr/>
        </p:nvSpPr>
        <p:spPr>
          <a:xfrm>
            <a:off x="2520172" y="1703508"/>
            <a:ext cx="7026965" cy="821818"/>
          </a:xfrm>
          <a:prstGeom prst="rect">
            <a:avLst/>
          </a:prstGeom>
          <a:solidFill>
            <a:srgbClr val="5384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Space Communications and Navigation (SCaN) Program Office</a:t>
            </a:r>
          </a:p>
        </p:txBody>
      </p:sp>
      <p:cxnSp>
        <p:nvCxnSpPr>
          <p:cNvPr id="40" name="Straight Connector 39"/>
          <p:cNvCxnSpPr/>
          <p:nvPr/>
        </p:nvCxnSpPr>
        <p:spPr>
          <a:xfrm>
            <a:off x="7723306" y="2413832"/>
            <a:ext cx="0" cy="553533"/>
          </a:xfrm>
          <a:prstGeom prst="line">
            <a:avLst/>
          </a:prstGeom>
          <a:ln w="50800">
            <a:solidFill>
              <a:srgbClr val="5384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612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D0BCC5E8-9C4E-7649-ABA8-B55C163AF18A}"/>
              </a:ext>
            </a:extLst>
          </p:cNvPr>
          <p:cNvSpPr/>
          <p:nvPr/>
        </p:nvSpPr>
        <p:spPr>
          <a:xfrm>
            <a:off x="0" y="1366344"/>
            <a:ext cx="12192000" cy="5491655"/>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594193" y="338876"/>
            <a:ext cx="8954217" cy="646331"/>
          </a:xfrm>
        </p:spPr>
        <p:txBody>
          <a:bodyPr/>
          <a:lstStyle/>
          <a:p>
            <a:r>
              <a:rPr lang="en-US" dirty="0">
                <a:solidFill>
                  <a:schemeClr val="bg1"/>
                </a:solidFill>
              </a:rPr>
              <a:t>The Near Space Network (NSN)</a:t>
            </a:r>
          </a:p>
        </p:txBody>
      </p:sp>
      <p:sp>
        <p:nvSpPr>
          <p:cNvPr id="18" name="Content Placeholder 3"/>
          <p:cNvSpPr>
            <a:spLocks noGrp="1"/>
          </p:cNvSpPr>
          <p:nvPr>
            <p:ph idx="1"/>
          </p:nvPr>
        </p:nvSpPr>
        <p:spPr>
          <a:xfrm>
            <a:off x="1835971" y="1694197"/>
            <a:ext cx="8227191" cy="858178"/>
          </a:xfrm>
        </p:spPr>
        <p:txBody>
          <a:bodyPr>
            <a:normAutofit/>
          </a:bodyPr>
          <a:lstStyle/>
          <a:p>
            <a:pPr marL="0" indent="0" algn="ctr">
              <a:buNone/>
            </a:pPr>
            <a:r>
              <a:rPr lang="en-US" sz="2400" dirty="0">
                <a:solidFill>
                  <a:schemeClr val="bg1"/>
                </a:solidFill>
              </a:rPr>
              <a:t>The Near Space Network provides missions with communications and navigation services.</a:t>
            </a:r>
          </a:p>
        </p:txBody>
      </p:sp>
      <p:sp>
        <p:nvSpPr>
          <p:cNvPr id="11" name="TextBox 10"/>
          <p:cNvSpPr txBox="1"/>
          <p:nvPr/>
        </p:nvSpPr>
        <p:spPr>
          <a:xfrm>
            <a:off x="1435403" y="2817305"/>
            <a:ext cx="3556357" cy="400110"/>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Before</a:t>
            </a:r>
          </a:p>
        </p:txBody>
      </p:sp>
      <p:sp>
        <p:nvSpPr>
          <p:cNvPr id="12" name="TextBox 11"/>
          <p:cNvSpPr txBox="1"/>
          <p:nvPr/>
        </p:nvSpPr>
        <p:spPr>
          <a:xfrm>
            <a:off x="7064613" y="2817305"/>
            <a:ext cx="3556357" cy="400110"/>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After</a:t>
            </a:r>
          </a:p>
        </p:txBody>
      </p:sp>
      <p:cxnSp>
        <p:nvCxnSpPr>
          <p:cNvPr id="13" name="Straight Connector 12"/>
          <p:cNvCxnSpPr/>
          <p:nvPr/>
        </p:nvCxnSpPr>
        <p:spPr>
          <a:xfrm>
            <a:off x="5949566" y="2842418"/>
            <a:ext cx="51684" cy="2919622"/>
          </a:xfrm>
          <a:prstGeom prst="line">
            <a:avLst/>
          </a:prstGeom>
          <a:ln w="19050">
            <a:solidFill>
              <a:schemeClr val="bg1"/>
            </a:solidFill>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4" name="Rectangle 33"/>
          <p:cNvSpPr/>
          <p:nvPr/>
        </p:nvSpPr>
        <p:spPr>
          <a:xfrm>
            <a:off x="9834994" y="3281158"/>
            <a:ext cx="1348144" cy="1046940"/>
          </a:xfrm>
          <a:prstGeom prst="rect">
            <a:avLst/>
          </a:prstGeom>
          <a:solidFill>
            <a:srgbClr val="5384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ACCESS</a:t>
            </a:r>
          </a:p>
          <a:p>
            <a:pPr algn="ctr"/>
            <a:r>
              <a:rPr lang="en-US" sz="1400" dirty="0">
                <a:solidFill>
                  <a:schemeClr val="bg1"/>
                </a:solidFill>
                <a:latin typeface="Arial" panose="020B0604020202020204" pitchFamily="34" charset="0"/>
                <a:cs typeface="Arial" panose="020B0604020202020204" pitchFamily="34" charset="0"/>
              </a:rPr>
              <a:t>DTE and Relay Govt. Assets</a:t>
            </a:r>
          </a:p>
        </p:txBody>
      </p:sp>
      <p:sp>
        <p:nvSpPr>
          <p:cNvPr id="35" name="Rectangle 34"/>
          <p:cNvSpPr/>
          <p:nvPr/>
        </p:nvSpPr>
        <p:spPr>
          <a:xfrm>
            <a:off x="6359253" y="3304193"/>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sp>
        <p:nvSpPr>
          <p:cNvPr id="36" name="Rectangle 35"/>
          <p:cNvSpPr/>
          <p:nvPr/>
        </p:nvSpPr>
        <p:spPr>
          <a:xfrm>
            <a:off x="9834994" y="4495018"/>
            <a:ext cx="1348144" cy="462043"/>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Other Govt. SLP</a:t>
            </a:r>
          </a:p>
        </p:txBody>
      </p:sp>
      <p:sp>
        <p:nvSpPr>
          <p:cNvPr id="37" name="Rectangle 36"/>
          <p:cNvSpPr/>
          <p:nvPr/>
        </p:nvSpPr>
        <p:spPr>
          <a:xfrm>
            <a:off x="9834994" y="5123982"/>
            <a:ext cx="1348144" cy="462043"/>
          </a:xfrm>
          <a:prstGeom prst="rect">
            <a:avLst/>
          </a:prstGeom>
          <a:solidFill>
            <a:srgbClr val="008E4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Commercial DTE</a:t>
            </a:r>
          </a:p>
        </p:txBody>
      </p:sp>
      <p:sp>
        <p:nvSpPr>
          <p:cNvPr id="39" name="Rectangle 38"/>
          <p:cNvSpPr/>
          <p:nvPr/>
        </p:nvSpPr>
        <p:spPr>
          <a:xfrm>
            <a:off x="6359253" y="3933157"/>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sp>
        <p:nvSpPr>
          <p:cNvPr id="40" name="Rectangle 39"/>
          <p:cNvSpPr/>
          <p:nvPr/>
        </p:nvSpPr>
        <p:spPr>
          <a:xfrm>
            <a:off x="6359253" y="4562121"/>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sp>
        <p:nvSpPr>
          <p:cNvPr id="41" name="Rectangle 40"/>
          <p:cNvSpPr/>
          <p:nvPr/>
        </p:nvSpPr>
        <p:spPr>
          <a:xfrm>
            <a:off x="6359253" y="5191086"/>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cxnSp>
        <p:nvCxnSpPr>
          <p:cNvPr id="42" name="Straight Arrow Connector 41"/>
          <p:cNvCxnSpPr>
            <a:cxnSpLocks/>
            <a:stCxn id="35" idx="3"/>
            <a:endCxn id="46" idx="1"/>
          </p:cNvCxnSpPr>
          <p:nvPr/>
        </p:nvCxnSpPr>
        <p:spPr>
          <a:xfrm>
            <a:off x="7827701" y="3535215"/>
            <a:ext cx="595744" cy="982896"/>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Arrow Connector 42"/>
          <p:cNvCxnSpPr>
            <a:cxnSpLocks/>
            <a:stCxn id="39" idx="3"/>
            <a:endCxn id="46" idx="1"/>
          </p:cNvCxnSpPr>
          <p:nvPr/>
        </p:nvCxnSpPr>
        <p:spPr>
          <a:xfrm>
            <a:off x="7827701" y="4164179"/>
            <a:ext cx="595744" cy="353932"/>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Arrow Connector 43"/>
          <p:cNvCxnSpPr>
            <a:cxnSpLocks/>
            <a:stCxn id="46" idx="3"/>
            <a:endCxn id="36" idx="1"/>
          </p:cNvCxnSpPr>
          <p:nvPr/>
        </p:nvCxnSpPr>
        <p:spPr>
          <a:xfrm>
            <a:off x="9239249" y="4518111"/>
            <a:ext cx="595745" cy="207929"/>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5" name="Straight Arrow Connector 44"/>
          <p:cNvCxnSpPr>
            <a:cxnSpLocks/>
          </p:cNvCxnSpPr>
          <p:nvPr/>
        </p:nvCxnSpPr>
        <p:spPr>
          <a:xfrm>
            <a:off x="7827701" y="6107663"/>
            <a:ext cx="413359"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6" name="Rectangle 45"/>
          <p:cNvSpPr/>
          <p:nvPr/>
        </p:nvSpPr>
        <p:spPr>
          <a:xfrm>
            <a:off x="8423445" y="4017564"/>
            <a:ext cx="815804" cy="1001093"/>
          </a:xfrm>
          <a:prstGeom prst="rect">
            <a:avLst/>
          </a:prstGeom>
          <a:solidFill>
            <a:srgbClr val="5384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NSN</a:t>
            </a:r>
          </a:p>
        </p:txBody>
      </p:sp>
      <p:cxnSp>
        <p:nvCxnSpPr>
          <p:cNvPr id="47" name="Straight Arrow Connector 46"/>
          <p:cNvCxnSpPr>
            <a:cxnSpLocks/>
            <a:stCxn id="34" idx="1"/>
            <a:endCxn id="46" idx="3"/>
          </p:cNvCxnSpPr>
          <p:nvPr/>
        </p:nvCxnSpPr>
        <p:spPr>
          <a:xfrm flipH="1">
            <a:off x="9239249" y="3804628"/>
            <a:ext cx="595745" cy="713483"/>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Arrow Connector 47"/>
          <p:cNvCxnSpPr>
            <a:cxnSpLocks/>
            <a:stCxn id="46" idx="1"/>
            <a:endCxn id="40" idx="3"/>
          </p:cNvCxnSpPr>
          <p:nvPr/>
        </p:nvCxnSpPr>
        <p:spPr>
          <a:xfrm flipH="1">
            <a:off x="7827701" y="4518111"/>
            <a:ext cx="595744" cy="275032"/>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9" name="Straight Arrow Connector 48"/>
          <p:cNvCxnSpPr>
            <a:cxnSpLocks/>
            <a:stCxn id="37" idx="1"/>
            <a:endCxn id="46" idx="3"/>
          </p:cNvCxnSpPr>
          <p:nvPr/>
        </p:nvCxnSpPr>
        <p:spPr>
          <a:xfrm flipH="1" flipV="1">
            <a:off x="9239249" y="4518111"/>
            <a:ext cx="595745" cy="836893"/>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52" name="Rectangle 51">
            <a:extLst>
              <a:ext uri="{FF2B5EF4-FFF2-40B4-BE49-F238E27FC236}">
                <a16:creationId xmlns:a16="http://schemas.microsoft.com/office/drawing/2014/main" id="{1F3EC297-BABF-AE43-9C09-EF2C8554E4E7}"/>
              </a:ext>
            </a:extLst>
          </p:cNvPr>
          <p:cNvSpPr/>
          <p:nvPr/>
        </p:nvSpPr>
        <p:spPr>
          <a:xfrm>
            <a:off x="4255457" y="3295391"/>
            <a:ext cx="1348144" cy="462043"/>
          </a:xfrm>
          <a:prstGeom prst="rect">
            <a:avLst/>
          </a:prstGeom>
          <a:solidFill>
            <a:srgbClr val="5384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SN</a:t>
            </a:r>
          </a:p>
        </p:txBody>
      </p:sp>
      <p:sp>
        <p:nvSpPr>
          <p:cNvPr id="53" name="Rectangle 52">
            <a:extLst>
              <a:ext uri="{FF2B5EF4-FFF2-40B4-BE49-F238E27FC236}">
                <a16:creationId xmlns:a16="http://schemas.microsoft.com/office/drawing/2014/main" id="{59ACADD9-EEB0-F441-8607-3685EE139176}"/>
              </a:ext>
            </a:extLst>
          </p:cNvPr>
          <p:cNvSpPr/>
          <p:nvPr/>
        </p:nvSpPr>
        <p:spPr>
          <a:xfrm>
            <a:off x="779716" y="3295391"/>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sp>
        <p:nvSpPr>
          <p:cNvPr id="55" name="Rectangle 54">
            <a:extLst>
              <a:ext uri="{FF2B5EF4-FFF2-40B4-BE49-F238E27FC236}">
                <a16:creationId xmlns:a16="http://schemas.microsoft.com/office/drawing/2014/main" id="{AAD4D172-B4E1-574C-B60B-330CADA9C81A}"/>
              </a:ext>
            </a:extLst>
          </p:cNvPr>
          <p:cNvSpPr/>
          <p:nvPr/>
        </p:nvSpPr>
        <p:spPr>
          <a:xfrm>
            <a:off x="4255457" y="3924355"/>
            <a:ext cx="1336106" cy="462043"/>
          </a:xfrm>
          <a:prstGeom prst="rect">
            <a:avLst/>
          </a:prstGeom>
          <a:solidFill>
            <a:srgbClr val="5384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Government</a:t>
            </a:r>
          </a:p>
          <a:p>
            <a:pPr algn="ctr"/>
            <a:r>
              <a:rPr lang="en-US" sz="1400" dirty="0">
                <a:solidFill>
                  <a:schemeClr val="bg1"/>
                </a:solidFill>
                <a:latin typeface="Arial" panose="020B0604020202020204" pitchFamily="34" charset="0"/>
                <a:cs typeface="Arial" panose="020B0604020202020204" pitchFamily="34" charset="0"/>
              </a:rPr>
              <a:t>DTE</a:t>
            </a:r>
          </a:p>
        </p:txBody>
      </p:sp>
      <p:sp>
        <p:nvSpPr>
          <p:cNvPr id="56" name="Rectangle 55">
            <a:extLst>
              <a:ext uri="{FF2B5EF4-FFF2-40B4-BE49-F238E27FC236}">
                <a16:creationId xmlns:a16="http://schemas.microsoft.com/office/drawing/2014/main" id="{D9321858-92F2-2A44-984F-C6A66D76510D}"/>
              </a:ext>
            </a:extLst>
          </p:cNvPr>
          <p:cNvSpPr/>
          <p:nvPr/>
        </p:nvSpPr>
        <p:spPr>
          <a:xfrm>
            <a:off x="4255457" y="4553319"/>
            <a:ext cx="1348144" cy="462043"/>
          </a:xfrm>
          <a:prstGeom prst="rect">
            <a:avLst/>
          </a:prstGeom>
          <a:solidFill>
            <a:schemeClr val="bg1">
              <a:lumMod val="50000"/>
            </a:schemeClr>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Other Govt. SLP</a:t>
            </a:r>
          </a:p>
        </p:txBody>
      </p:sp>
      <p:sp>
        <p:nvSpPr>
          <p:cNvPr id="57" name="Rectangle 56">
            <a:extLst>
              <a:ext uri="{FF2B5EF4-FFF2-40B4-BE49-F238E27FC236}">
                <a16:creationId xmlns:a16="http://schemas.microsoft.com/office/drawing/2014/main" id="{B5430DDB-DD20-194C-B793-4FB3ABDB428E}"/>
              </a:ext>
            </a:extLst>
          </p:cNvPr>
          <p:cNvSpPr/>
          <p:nvPr/>
        </p:nvSpPr>
        <p:spPr>
          <a:xfrm>
            <a:off x="4255457" y="5182284"/>
            <a:ext cx="1348144" cy="462043"/>
          </a:xfrm>
          <a:prstGeom prst="rect">
            <a:avLst/>
          </a:prstGeom>
          <a:solidFill>
            <a:srgbClr val="008E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Commercial DTE</a:t>
            </a:r>
          </a:p>
        </p:txBody>
      </p:sp>
      <p:sp>
        <p:nvSpPr>
          <p:cNvPr id="58" name="Rectangle 57">
            <a:extLst>
              <a:ext uri="{FF2B5EF4-FFF2-40B4-BE49-F238E27FC236}">
                <a16:creationId xmlns:a16="http://schemas.microsoft.com/office/drawing/2014/main" id="{3D11D160-77AE-8645-A4A3-E0227159B40F}"/>
              </a:ext>
            </a:extLst>
          </p:cNvPr>
          <p:cNvSpPr/>
          <p:nvPr/>
        </p:nvSpPr>
        <p:spPr>
          <a:xfrm>
            <a:off x="779716" y="3924355"/>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sp>
        <p:nvSpPr>
          <p:cNvPr id="59" name="Rectangle 58">
            <a:extLst>
              <a:ext uri="{FF2B5EF4-FFF2-40B4-BE49-F238E27FC236}">
                <a16:creationId xmlns:a16="http://schemas.microsoft.com/office/drawing/2014/main" id="{4A1A181C-4040-E244-8CA0-496072CC5F0A}"/>
              </a:ext>
            </a:extLst>
          </p:cNvPr>
          <p:cNvSpPr/>
          <p:nvPr/>
        </p:nvSpPr>
        <p:spPr>
          <a:xfrm>
            <a:off x="779716" y="4543380"/>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cxnSp>
        <p:nvCxnSpPr>
          <p:cNvPr id="62" name="Straight Arrow Connector 61">
            <a:extLst>
              <a:ext uri="{FF2B5EF4-FFF2-40B4-BE49-F238E27FC236}">
                <a16:creationId xmlns:a16="http://schemas.microsoft.com/office/drawing/2014/main" id="{DF0F12CC-F208-E747-BFF0-EAF45C59DD6D}"/>
              </a:ext>
            </a:extLst>
          </p:cNvPr>
          <p:cNvCxnSpPr>
            <a:cxnSpLocks/>
            <a:stCxn id="53" idx="3"/>
            <a:endCxn id="66" idx="1"/>
          </p:cNvCxnSpPr>
          <p:nvPr/>
        </p:nvCxnSpPr>
        <p:spPr>
          <a:xfrm>
            <a:off x="2248164" y="3526413"/>
            <a:ext cx="595744" cy="982896"/>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E2398D0A-24F5-EB49-88E4-A52D25BE79EB}"/>
              </a:ext>
            </a:extLst>
          </p:cNvPr>
          <p:cNvCxnSpPr>
            <a:cxnSpLocks/>
            <a:stCxn id="58" idx="3"/>
            <a:endCxn id="66" idx="1"/>
          </p:cNvCxnSpPr>
          <p:nvPr/>
        </p:nvCxnSpPr>
        <p:spPr>
          <a:xfrm>
            <a:off x="2248164" y="4155377"/>
            <a:ext cx="595744" cy="353932"/>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64" name="Straight Arrow Connector 63">
            <a:extLst>
              <a:ext uri="{FF2B5EF4-FFF2-40B4-BE49-F238E27FC236}">
                <a16:creationId xmlns:a16="http://schemas.microsoft.com/office/drawing/2014/main" id="{E131EB28-1CEB-694F-AD1D-C13A8877F556}"/>
              </a:ext>
            </a:extLst>
          </p:cNvPr>
          <p:cNvCxnSpPr>
            <a:cxnSpLocks/>
            <a:stCxn id="66" idx="3"/>
            <a:endCxn id="55" idx="1"/>
          </p:cNvCxnSpPr>
          <p:nvPr/>
        </p:nvCxnSpPr>
        <p:spPr>
          <a:xfrm flipV="1">
            <a:off x="3659712" y="4155377"/>
            <a:ext cx="595745" cy="353932"/>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5" name="Straight Arrow Connector 64">
            <a:extLst>
              <a:ext uri="{FF2B5EF4-FFF2-40B4-BE49-F238E27FC236}">
                <a16:creationId xmlns:a16="http://schemas.microsoft.com/office/drawing/2014/main" id="{3936DD99-C87A-254F-9B0A-D2399C415380}"/>
              </a:ext>
            </a:extLst>
          </p:cNvPr>
          <p:cNvCxnSpPr>
            <a:cxnSpLocks/>
          </p:cNvCxnSpPr>
          <p:nvPr/>
        </p:nvCxnSpPr>
        <p:spPr>
          <a:xfrm>
            <a:off x="2248164" y="3405357"/>
            <a:ext cx="2007293" cy="0"/>
          </a:xfrm>
          <a:prstGeom prst="straightConnector1">
            <a:avLst/>
          </a:prstGeom>
          <a:ln w="19050" cap="flat" cmpd="sng" algn="ctr">
            <a:solidFill>
              <a:schemeClr val="bg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66" name="Rectangle 65">
            <a:extLst>
              <a:ext uri="{FF2B5EF4-FFF2-40B4-BE49-F238E27FC236}">
                <a16:creationId xmlns:a16="http://schemas.microsoft.com/office/drawing/2014/main" id="{9B683610-1180-F24B-A520-D392203522B9}"/>
              </a:ext>
            </a:extLst>
          </p:cNvPr>
          <p:cNvSpPr/>
          <p:nvPr/>
        </p:nvSpPr>
        <p:spPr>
          <a:xfrm>
            <a:off x="2843908" y="4008762"/>
            <a:ext cx="815804" cy="1001093"/>
          </a:xfrm>
          <a:prstGeom prst="rect">
            <a:avLst/>
          </a:prstGeom>
          <a:solidFill>
            <a:srgbClr val="5384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Arial" panose="020B0604020202020204" pitchFamily="34" charset="0"/>
                <a:cs typeface="Arial" panose="020B0604020202020204" pitchFamily="34" charset="0"/>
              </a:rPr>
              <a:t>NEN</a:t>
            </a:r>
          </a:p>
        </p:txBody>
      </p:sp>
      <p:cxnSp>
        <p:nvCxnSpPr>
          <p:cNvPr id="67" name="Straight Arrow Connector 66">
            <a:extLst>
              <a:ext uri="{FF2B5EF4-FFF2-40B4-BE49-F238E27FC236}">
                <a16:creationId xmlns:a16="http://schemas.microsoft.com/office/drawing/2014/main" id="{B6C6A20F-3638-0741-B3FF-E5C16E4A7A5D}"/>
              </a:ext>
            </a:extLst>
          </p:cNvPr>
          <p:cNvCxnSpPr>
            <a:cxnSpLocks/>
            <a:stCxn id="52" idx="1"/>
            <a:endCxn id="66" idx="3"/>
          </p:cNvCxnSpPr>
          <p:nvPr/>
        </p:nvCxnSpPr>
        <p:spPr>
          <a:xfrm flipH="1">
            <a:off x="3659712" y="3526413"/>
            <a:ext cx="595745" cy="982896"/>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68" name="Straight Arrow Connector 67">
            <a:extLst>
              <a:ext uri="{FF2B5EF4-FFF2-40B4-BE49-F238E27FC236}">
                <a16:creationId xmlns:a16="http://schemas.microsoft.com/office/drawing/2014/main" id="{4AD9F98F-DF9B-7B41-BFB1-9F8D65E75CAE}"/>
              </a:ext>
            </a:extLst>
          </p:cNvPr>
          <p:cNvCxnSpPr>
            <a:cxnSpLocks/>
            <a:stCxn id="66" idx="1"/>
            <a:endCxn id="59" idx="3"/>
          </p:cNvCxnSpPr>
          <p:nvPr/>
        </p:nvCxnSpPr>
        <p:spPr>
          <a:xfrm flipH="1">
            <a:off x="2248164" y="4509309"/>
            <a:ext cx="595744" cy="265093"/>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9" name="Straight Arrow Connector 68">
            <a:extLst>
              <a:ext uri="{FF2B5EF4-FFF2-40B4-BE49-F238E27FC236}">
                <a16:creationId xmlns:a16="http://schemas.microsoft.com/office/drawing/2014/main" id="{43DDD064-9938-2E4A-AC51-60CE3B3949F9}"/>
              </a:ext>
            </a:extLst>
          </p:cNvPr>
          <p:cNvCxnSpPr>
            <a:cxnSpLocks/>
            <a:stCxn id="56" idx="1"/>
            <a:endCxn id="66" idx="3"/>
          </p:cNvCxnSpPr>
          <p:nvPr/>
        </p:nvCxnSpPr>
        <p:spPr>
          <a:xfrm flipH="1" flipV="1">
            <a:off x="3659712" y="4509309"/>
            <a:ext cx="595745" cy="275032"/>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cxnSp>
        <p:nvCxnSpPr>
          <p:cNvPr id="70" name="Straight Arrow Connector 69">
            <a:extLst>
              <a:ext uri="{FF2B5EF4-FFF2-40B4-BE49-F238E27FC236}">
                <a16:creationId xmlns:a16="http://schemas.microsoft.com/office/drawing/2014/main" id="{47381537-EF72-B645-B066-4E9D1863C0ED}"/>
              </a:ext>
            </a:extLst>
          </p:cNvPr>
          <p:cNvCxnSpPr>
            <a:cxnSpLocks/>
            <a:stCxn id="57" idx="1"/>
            <a:endCxn id="66" idx="3"/>
          </p:cNvCxnSpPr>
          <p:nvPr/>
        </p:nvCxnSpPr>
        <p:spPr>
          <a:xfrm flipH="1" flipV="1">
            <a:off x="3659712" y="4509309"/>
            <a:ext cx="595745" cy="903997"/>
          </a:xfrm>
          <a:prstGeom prst="straightConnector1">
            <a:avLst/>
          </a:prstGeom>
          <a:ln w="19050" cap="flat" cmpd="sng" algn="ctr">
            <a:solidFill>
              <a:schemeClr val="bg1"/>
            </a:solidFill>
            <a:prstDash val="solid"/>
            <a:round/>
            <a:headEnd type="arrow" w="med" len="med"/>
            <a:tailEnd type="none" w="med" len="med"/>
          </a:ln>
        </p:spPr>
        <p:style>
          <a:lnRef idx="0">
            <a:scrgbClr r="0" g="0" b="0"/>
          </a:lnRef>
          <a:fillRef idx="0">
            <a:scrgbClr r="0" g="0" b="0"/>
          </a:fillRef>
          <a:effectRef idx="0">
            <a:scrgbClr r="0" g="0" b="0"/>
          </a:effectRef>
          <a:fontRef idx="minor">
            <a:schemeClr val="tx1"/>
          </a:fontRef>
        </p:style>
      </p:cxnSp>
      <p:sp>
        <p:nvSpPr>
          <p:cNvPr id="71" name="Rectangle 70">
            <a:extLst>
              <a:ext uri="{FF2B5EF4-FFF2-40B4-BE49-F238E27FC236}">
                <a16:creationId xmlns:a16="http://schemas.microsoft.com/office/drawing/2014/main" id="{FCDDC2C6-0883-9547-B354-D4850F2D7189}"/>
              </a:ext>
            </a:extLst>
          </p:cNvPr>
          <p:cNvSpPr/>
          <p:nvPr/>
        </p:nvSpPr>
        <p:spPr>
          <a:xfrm>
            <a:off x="785982" y="5172016"/>
            <a:ext cx="1468448" cy="462043"/>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User Mission</a:t>
            </a:r>
          </a:p>
        </p:txBody>
      </p:sp>
      <p:cxnSp>
        <p:nvCxnSpPr>
          <p:cNvPr id="72" name="Straight Arrow Connector 71">
            <a:extLst>
              <a:ext uri="{FF2B5EF4-FFF2-40B4-BE49-F238E27FC236}">
                <a16:creationId xmlns:a16="http://schemas.microsoft.com/office/drawing/2014/main" id="{6CD1EA6A-014F-474B-BD5D-3DA224F1DD37}"/>
              </a:ext>
            </a:extLst>
          </p:cNvPr>
          <p:cNvCxnSpPr>
            <a:cxnSpLocks/>
          </p:cNvCxnSpPr>
          <p:nvPr/>
        </p:nvCxnSpPr>
        <p:spPr>
          <a:xfrm flipH="1">
            <a:off x="2248164" y="4553319"/>
            <a:ext cx="595744" cy="834426"/>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3" name="Straight Arrow Connector 72">
            <a:extLst>
              <a:ext uri="{FF2B5EF4-FFF2-40B4-BE49-F238E27FC236}">
                <a16:creationId xmlns:a16="http://schemas.microsoft.com/office/drawing/2014/main" id="{853B16BA-3094-614B-AE07-5CEDF71A58EE}"/>
              </a:ext>
            </a:extLst>
          </p:cNvPr>
          <p:cNvCxnSpPr>
            <a:cxnSpLocks/>
          </p:cNvCxnSpPr>
          <p:nvPr/>
        </p:nvCxnSpPr>
        <p:spPr>
          <a:xfrm flipH="1">
            <a:off x="7827700" y="4527979"/>
            <a:ext cx="595744" cy="834426"/>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4" name="Rectangle 73">
            <a:extLst>
              <a:ext uri="{FF2B5EF4-FFF2-40B4-BE49-F238E27FC236}">
                <a16:creationId xmlns:a16="http://schemas.microsoft.com/office/drawing/2014/main" id="{64A08C86-A124-B54C-A613-CF4EBF50194E}"/>
              </a:ext>
            </a:extLst>
          </p:cNvPr>
          <p:cNvSpPr/>
          <p:nvPr/>
        </p:nvSpPr>
        <p:spPr>
          <a:xfrm>
            <a:off x="6359253" y="5938500"/>
            <a:ext cx="1468448" cy="462043"/>
          </a:xfrm>
          <a:prstGeom prst="rect">
            <a:avLst/>
          </a:prstGeom>
          <a:solidFill>
            <a:srgbClr val="008E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latin typeface="Arial" panose="020B0604020202020204" pitchFamily="34" charset="0"/>
                <a:cs typeface="Arial" panose="020B0604020202020204" pitchFamily="34" charset="0"/>
              </a:rPr>
              <a:t>New Commercial Providers</a:t>
            </a:r>
          </a:p>
        </p:txBody>
      </p:sp>
      <p:sp>
        <p:nvSpPr>
          <p:cNvPr id="75" name="Rectangle 74">
            <a:extLst>
              <a:ext uri="{FF2B5EF4-FFF2-40B4-BE49-F238E27FC236}">
                <a16:creationId xmlns:a16="http://schemas.microsoft.com/office/drawing/2014/main" id="{85D5B9BE-12CB-7546-BE94-19D3CFC1548E}"/>
              </a:ext>
            </a:extLst>
          </p:cNvPr>
          <p:cNvSpPr/>
          <p:nvPr/>
        </p:nvSpPr>
        <p:spPr>
          <a:xfrm>
            <a:off x="8241060" y="5743542"/>
            <a:ext cx="2135391" cy="775581"/>
          </a:xfrm>
          <a:prstGeom prst="rect">
            <a:avLst/>
          </a:prstGeom>
          <a:solidFill>
            <a:srgbClr val="0561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latin typeface="Arial" panose="020B0604020202020204" pitchFamily="34" charset="0"/>
                <a:cs typeface="Arial" panose="020B0604020202020204" pitchFamily="34" charset="0"/>
              </a:rPr>
              <a:t>Commercialization, Innovation, and Synergies (CIS) Office</a:t>
            </a:r>
          </a:p>
        </p:txBody>
      </p:sp>
      <p:cxnSp>
        <p:nvCxnSpPr>
          <p:cNvPr id="76" name="Elbow Connector 75">
            <a:extLst>
              <a:ext uri="{FF2B5EF4-FFF2-40B4-BE49-F238E27FC236}">
                <a16:creationId xmlns:a16="http://schemas.microsoft.com/office/drawing/2014/main" id="{F7F6F065-C542-3A4B-BCD4-A2E9E438DF69}"/>
              </a:ext>
            </a:extLst>
          </p:cNvPr>
          <p:cNvCxnSpPr>
            <a:cxnSpLocks/>
          </p:cNvCxnSpPr>
          <p:nvPr/>
        </p:nvCxnSpPr>
        <p:spPr>
          <a:xfrm flipV="1">
            <a:off x="10376451" y="5644327"/>
            <a:ext cx="508214" cy="427719"/>
          </a:xfrm>
          <a:prstGeom prst="bentConnector3">
            <a:avLst>
              <a:gd name="adj1" fmla="val 99859"/>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790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F3994A6-B4A0-F54D-98E2-26667D55A5FD}"/>
              </a:ext>
            </a:extLst>
          </p:cNvPr>
          <p:cNvSpPr/>
          <p:nvPr/>
        </p:nvSpPr>
        <p:spPr>
          <a:xfrm>
            <a:off x="0" y="1366344"/>
            <a:ext cx="12192000" cy="5491655"/>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Cloud 37">
            <a:extLst>
              <a:ext uri="{FF2B5EF4-FFF2-40B4-BE49-F238E27FC236}">
                <a16:creationId xmlns:a16="http://schemas.microsoft.com/office/drawing/2014/main" id="{ADC723BD-0104-4ABC-A39D-2DB43C5D1275}"/>
              </a:ext>
            </a:extLst>
          </p:cNvPr>
          <p:cNvSpPr/>
          <p:nvPr/>
        </p:nvSpPr>
        <p:spPr>
          <a:xfrm>
            <a:off x="1165351" y="4568296"/>
            <a:ext cx="8531601" cy="1501282"/>
          </a:xfrm>
          <a:prstGeom prst="cloud">
            <a:avLst/>
          </a:prstGeom>
          <a:noFill/>
          <a:ln w="19050">
            <a:solidFill>
              <a:schemeClr val="bg1">
                <a:alpha val="37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Cloud 36">
            <a:extLst>
              <a:ext uri="{FF2B5EF4-FFF2-40B4-BE49-F238E27FC236}">
                <a16:creationId xmlns:a16="http://schemas.microsoft.com/office/drawing/2014/main" id="{50D1B943-81CE-48B0-A3D4-38BC02A9A038}"/>
              </a:ext>
            </a:extLst>
          </p:cNvPr>
          <p:cNvSpPr/>
          <p:nvPr/>
        </p:nvSpPr>
        <p:spPr>
          <a:xfrm>
            <a:off x="3481831" y="2156139"/>
            <a:ext cx="3532031" cy="1545420"/>
          </a:xfrm>
          <a:prstGeom prst="cloud">
            <a:avLst/>
          </a:prstGeom>
          <a:noFill/>
          <a:ln w="19050">
            <a:solidFill>
              <a:schemeClr val="bg1">
                <a:alpha val="37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596037" y="368297"/>
            <a:ext cx="10839607" cy="646331"/>
          </a:xfrm>
        </p:spPr>
        <p:txBody>
          <a:bodyPr/>
          <a:lstStyle/>
          <a:p>
            <a:r>
              <a:rPr lang="en-US" dirty="0">
                <a:solidFill>
                  <a:schemeClr val="bg1"/>
                </a:solidFill>
              </a:rPr>
              <a:t>Near Space Network Functions and Interfaces</a:t>
            </a:r>
          </a:p>
        </p:txBody>
      </p:sp>
      <p:sp>
        <p:nvSpPr>
          <p:cNvPr id="4" name="Rectangle 3">
            <a:extLst>
              <a:ext uri="{FF2B5EF4-FFF2-40B4-BE49-F238E27FC236}">
                <a16:creationId xmlns:a16="http://schemas.microsoft.com/office/drawing/2014/main" id="{BF9C85C5-BE26-4302-A8F1-49321A5D3D84}"/>
              </a:ext>
            </a:extLst>
          </p:cNvPr>
          <p:cNvSpPr/>
          <p:nvPr/>
        </p:nvSpPr>
        <p:spPr>
          <a:xfrm>
            <a:off x="8287730" y="2400991"/>
            <a:ext cx="914400" cy="2071441"/>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7F07280-D82B-4E31-8BDD-A34BCE9A9FB7}"/>
              </a:ext>
            </a:extLst>
          </p:cNvPr>
          <p:cNvSpPr/>
          <p:nvPr/>
        </p:nvSpPr>
        <p:spPr>
          <a:xfrm>
            <a:off x="1483939" y="2433458"/>
            <a:ext cx="914400" cy="2071441"/>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5AB22D0F-A7F1-429E-A444-AC34CF9F13E0}"/>
              </a:ext>
            </a:extLst>
          </p:cNvPr>
          <p:cNvSpPr/>
          <p:nvPr/>
        </p:nvSpPr>
        <p:spPr>
          <a:xfrm>
            <a:off x="1620863" y="2493009"/>
            <a:ext cx="914400" cy="2419134"/>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User MOC</a:t>
            </a:r>
          </a:p>
        </p:txBody>
      </p:sp>
      <p:sp>
        <p:nvSpPr>
          <p:cNvPr id="7" name="Rectangle 6">
            <a:extLst>
              <a:ext uri="{FF2B5EF4-FFF2-40B4-BE49-F238E27FC236}">
                <a16:creationId xmlns:a16="http://schemas.microsoft.com/office/drawing/2014/main" id="{7C64F66C-914D-42E9-991D-CF2AB6D2C581}"/>
              </a:ext>
            </a:extLst>
          </p:cNvPr>
          <p:cNvSpPr/>
          <p:nvPr/>
        </p:nvSpPr>
        <p:spPr>
          <a:xfrm>
            <a:off x="3629154" y="2433458"/>
            <a:ext cx="3106993" cy="2919427"/>
          </a:xfrm>
          <a:prstGeom prst="rect">
            <a:avLst/>
          </a:prstGeom>
          <a:solidFill>
            <a:srgbClr val="A9D18E"/>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NSN</a:t>
            </a:r>
          </a:p>
          <a:p>
            <a:pPr algn="ctr"/>
            <a:r>
              <a:rPr lang="en-US" sz="1600" dirty="0">
                <a:solidFill>
                  <a:schemeClr val="tx1"/>
                </a:solidFill>
                <a:latin typeface="Arial" panose="020B0604020202020204" pitchFamily="34" charset="0"/>
                <a:cs typeface="Arial" panose="020B0604020202020204" pitchFamily="34" charset="0"/>
              </a:rPr>
              <a:t>Virtual Network Manager</a:t>
            </a:r>
          </a:p>
        </p:txBody>
      </p:sp>
      <p:sp>
        <p:nvSpPr>
          <p:cNvPr id="8" name="Rectangle 7">
            <a:extLst>
              <a:ext uri="{FF2B5EF4-FFF2-40B4-BE49-F238E27FC236}">
                <a16:creationId xmlns:a16="http://schemas.microsoft.com/office/drawing/2014/main" id="{B18B0202-BA99-49AC-850B-EF75B40F707A}"/>
              </a:ext>
            </a:extLst>
          </p:cNvPr>
          <p:cNvSpPr/>
          <p:nvPr/>
        </p:nvSpPr>
        <p:spPr>
          <a:xfrm>
            <a:off x="8165325" y="2490973"/>
            <a:ext cx="904570" cy="2421170"/>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Service Provider</a:t>
            </a:r>
          </a:p>
        </p:txBody>
      </p:sp>
      <p:sp>
        <p:nvSpPr>
          <p:cNvPr id="9" name="TextBox 8">
            <a:extLst>
              <a:ext uri="{FF2B5EF4-FFF2-40B4-BE49-F238E27FC236}">
                <a16:creationId xmlns:a16="http://schemas.microsoft.com/office/drawing/2014/main" id="{CE00004D-E4CE-4333-AFFC-3646D5492FB6}"/>
              </a:ext>
            </a:extLst>
          </p:cNvPr>
          <p:cNvSpPr txBox="1"/>
          <p:nvPr/>
        </p:nvSpPr>
        <p:spPr>
          <a:xfrm>
            <a:off x="2820840" y="2515706"/>
            <a:ext cx="656553"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Service Request</a:t>
            </a:r>
          </a:p>
        </p:txBody>
      </p:sp>
      <p:sp>
        <p:nvSpPr>
          <p:cNvPr id="10" name="Rectangle 9">
            <a:extLst>
              <a:ext uri="{FF2B5EF4-FFF2-40B4-BE49-F238E27FC236}">
                <a16:creationId xmlns:a16="http://schemas.microsoft.com/office/drawing/2014/main" id="{83F2EF62-1CBA-4F3F-876B-29120419F9C3}"/>
              </a:ext>
            </a:extLst>
          </p:cNvPr>
          <p:cNvSpPr/>
          <p:nvPr/>
        </p:nvSpPr>
        <p:spPr>
          <a:xfrm>
            <a:off x="3722727" y="2493009"/>
            <a:ext cx="2866104" cy="1025254"/>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1400" dirty="0">
                <a:solidFill>
                  <a:schemeClr val="tx1"/>
                </a:solidFill>
                <a:latin typeface="Arial" panose="020B0604020202020204" pitchFamily="34" charset="0"/>
                <a:cs typeface="Arial" panose="020B0604020202020204" pitchFamily="34" charset="0"/>
              </a:rPr>
              <a:t>Service Planning and Scheduling Management</a:t>
            </a:r>
          </a:p>
        </p:txBody>
      </p:sp>
      <p:sp>
        <p:nvSpPr>
          <p:cNvPr id="11" name="Rectangle 10">
            <a:extLst>
              <a:ext uri="{FF2B5EF4-FFF2-40B4-BE49-F238E27FC236}">
                <a16:creationId xmlns:a16="http://schemas.microsoft.com/office/drawing/2014/main" id="{07671ED2-98D0-4212-9E76-A241F0C1415A}"/>
              </a:ext>
            </a:extLst>
          </p:cNvPr>
          <p:cNvSpPr/>
          <p:nvPr/>
        </p:nvSpPr>
        <p:spPr>
          <a:xfrm>
            <a:off x="5067237" y="3026839"/>
            <a:ext cx="1440425" cy="434103"/>
          </a:xfrm>
          <a:prstGeom prst="rect">
            <a:avLst/>
          </a:prstGeom>
          <a:solidFill>
            <a:srgbClr val="5384D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Service Orchestration</a:t>
            </a:r>
          </a:p>
        </p:txBody>
      </p:sp>
      <p:sp>
        <p:nvSpPr>
          <p:cNvPr id="12" name="TextBox 11">
            <a:extLst>
              <a:ext uri="{FF2B5EF4-FFF2-40B4-BE49-F238E27FC236}">
                <a16:creationId xmlns:a16="http://schemas.microsoft.com/office/drawing/2014/main" id="{5A3A4EFC-C665-49AA-810F-2F0582AD95CC}"/>
              </a:ext>
            </a:extLst>
          </p:cNvPr>
          <p:cNvSpPr txBox="1"/>
          <p:nvPr/>
        </p:nvSpPr>
        <p:spPr>
          <a:xfrm>
            <a:off x="2438357" y="3717348"/>
            <a:ext cx="1035890"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Service Response</a:t>
            </a:r>
          </a:p>
        </p:txBody>
      </p:sp>
      <p:cxnSp>
        <p:nvCxnSpPr>
          <p:cNvPr id="13" name="Elbow Connector 22">
            <a:extLst>
              <a:ext uri="{FF2B5EF4-FFF2-40B4-BE49-F238E27FC236}">
                <a16:creationId xmlns:a16="http://schemas.microsoft.com/office/drawing/2014/main" id="{C2D0E600-6640-4F93-A056-25FA213E03D9}"/>
              </a:ext>
            </a:extLst>
          </p:cNvPr>
          <p:cNvCxnSpPr>
            <a:cxnSpLocks/>
            <a:stCxn id="6" idx="3"/>
            <a:endCxn id="10" idx="1"/>
          </p:cNvCxnSpPr>
          <p:nvPr/>
        </p:nvCxnSpPr>
        <p:spPr>
          <a:xfrm flipV="1">
            <a:off x="2535263" y="3005636"/>
            <a:ext cx="1187464" cy="696940"/>
          </a:xfrm>
          <a:prstGeom prst="bentConnector3">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4" name="Elbow Connector 29">
            <a:extLst>
              <a:ext uri="{FF2B5EF4-FFF2-40B4-BE49-F238E27FC236}">
                <a16:creationId xmlns:a16="http://schemas.microsoft.com/office/drawing/2014/main" id="{88797817-512A-4BC6-AFBD-86A6DED837CE}"/>
              </a:ext>
            </a:extLst>
          </p:cNvPr>
          <p:cNvCxnSpPr>
            <a:stCxn id="11" idx="3"/>
            <a:endCxn id="8" idx="1"/>
          </p:cNvCxnSpPr>
          <p:nvPr/>
        </p:nvCxnSpPr>
        <p:spPr>
          <a:xfrm>
            <a:off x="6507662" y="3243891"/>
            <a:ext cx="1657663" cy="457667"/>
          </a:xfrm>
          <a:prstGeom prst="bentConnector3">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C9AAB5E-006C-46C6-9DA6-0D16364255C6}"/>
              </a:ext>
            </a:extLst>
          </p:cNvPr>
          <p:cNvSpPr txBox="1"/>
          <p:nvPr/>
        </p:nvSpPr>
        <p:spPr>
          <a:xfrm>
            <a:off x="6951901" y="2529373"/>
            <a:ext cx="656553" cy="553998"/>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Network Unused Time</a:t>
            </a:r>
          </a:p>
        </p:txBody>
      </p:sp>
      <p:sp>
        <p:nvSpPr>
          <p:cNvPr id="16" name="TextBox 15">
            <a:extLst>
              <a:ext uri="{FF2B5EF4-FFF2-40B4-BE49-F238E27FC236}">
                <a16:creationId xmlns:a16="http://schemas.microsoft.com/office/drawing/2014/main" id="{771F2D87-7338-419B-AA98-55E75B94D842}"/>
              </a:ext>
            </a:extLst>
          </p:cNvPr>
          <p:cNvSpPr txBox="1"/>
          <p:nvPr/>
        </p:nvSpPr>
        <p:spPr>
          <a:xfrm>
            <a:off x="7476624" y="3308834"/>
            <a:ext cx="656553"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Service Request</a:t>
            </a:r>
          </a:p>
        </p:txBody>
      </p:sp>
      <p:sp>
        <p:nvSpPr>
          <p:cNvPr id="17" name="TextBox 16">
            <a:extLst>
              <a:ext uri="{FF2B5EF4-FFF2-40B4-BE49-F238E27FC236}">
                <a16:creationId xmlns:a16="http://schemas.microsoft.com/office/drawing/2014/main" id="{A4B41ECF-F8B8-4F58-98BE-B5E1D5ADE21D}"/>
              </a:ext>
            </a:extLst>
          </p:cNvPr>
          <p:cNvSpPr txBox="1"/>
          <p:nvPr/>
        </p:nvSpPr>
        <p:spPr>
          <a:xfrm>
            <a:off x="6677524" y="3227208"/>
            <a:ext cx="767082"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Service Response</a:t>
            </a:r>
          </a:p>
        </p:txBody>
      </p:sp>
      <p:sp>
        <p:nvSpPr>
          <p:cNvPr id="18" name="Rectangle 17">
            <a:extLst>
              <a:ext uri="{FF2B5EF4-FFF2-40B4-BE49-F238E27FC236}">
                <a16:creationId xmlns:a16="http://schemas.microsoft.com/office/drawing/2014/main" id="{A2540847-8934-4AA5-AB41-7E35F4E6F276}"/>
              </a:ext>
            </a:extLst>
          </p:cNvPr>
          <p:cNvSpPr/>
          <p:nvPr/>
        </p:nvSpPr>
        <p:spPr>
          <a:xfrm>
            <a:off x="3722727" y="4242729"/>
            <a:ext cx="2866104" cy="914400"/>
          </a:xfrm>
          <a:prstGeom prst="rect">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t"/>
          <a:lstStyle/>
          <a:p>
            <a:pPr algn="ctr"/>
            <a:r>
              <a:rPr lang="en-US" sz="1400" dirty="0">
                <a:solidFill>
                  <a:schemeClr val="tx1"/>
                </a:solidFill>
                <a:latin typeface="Arial" panose="020B0604020202020204" pitchFamily="34" charset="0"/>
                <a:cs typeface="Arial" panose="020B0604020202020204" pitchFamily="34" charset="0"/>
              </a:rPr>
              <a:t>Service Execution Management</a:t>
            </a:r>
          </a:p>
        </p:txBody>
      </p:sp>
      <p:sp>
        <p:nvSpPr>
          <p:cNvPr id="19" name="Rectangle 18">
            <a:extLst>
              <a:ext uri="{FF2B5EF4-FFF2-40B4-BE49-F238E27FC236}">
                <a16:creationId xmlns:a16="http://schemas.microsoft.com/office/drawing/2014/main" id="{FA2B4EBA-7D24-47C1-AF0C-35BBF9F6A2BF}"/>
              </a:ext>
            </a:extLst>
          </p:cNvPr>
          <p:cNvSpPr/>
          <p:nvPr/>
        </p:nvSpPr>
        <p:spPr>
          <a:xfrm>
            <a:off x="1620863" y="4912142"/>
            <a:ext cx="914400" cy="516752"/>
          </a:xfrm>
          <a:prstGeom prst="rect">
            <a:avLst/>
          </a:prstGeom>
          <a:solidFill>
            <a:srgbClr val="0000FF">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NSN </a:t>
            </a:r>
            <a:r>
              <a:rPr lang="en-US" sz="1400" dirty="0" err="1">
                <a:solidFill>
                  <a:schemeClr val="bg1"/>
                </a:solidFill>
                <a:latin typeface="Arial" panose="020B0604020202020204" pitchFamily="34" charset="0"/>
                <a:cs typeface="Arial" panose="020B0604020202020204" pitchFamily="34" charset="0"/>
              </a:rPr>
              <a:t>PoP</a:t>
            </a:r>
            <a:endParaRPr lang="en-US" sz="1400" dirty="0">
              <a:solidFill>
                <a:schemeClr val="bg1"/>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D4F671CC-8B6F-4839-B890-313339B81115}"/>
              </a:ext>
            </a:extLst>
          </p:cNvPr>
          <p:cNvSpPr/>
          <p:nvPr/>
        </p:nvSpPr>
        <p:spPr>
          <a:xfrm>
            <a:off x="4462437" y="4660505"/>
            <a:ext cx="1440425" cy="434103"/>
          </a:xfrm>
          <a:prstGeom prst="rect">
            <a:avLst/>
          </a:prstGeom>
          <a:solidFill>
            <a:srgbClr val="5384D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solidFill>
                <a:latin typeface="Arial" panose="020B0604020202020204" pitchFamily="34" charset="0"/>
                <a:cs typeface="Arial" panose="020B0604020202020204" pitchFamily="34" charset="0"/>
              </a:rPr>
              <a:t>Data Transport Orchestration</a:t>
            </a:r>
          </a:p>
        </p:txBody>
      </p:sp>
      <p:sp>
        <p:nvSpPr>
          <p:cNvPr id="21" name="Rectangle 20">
            <a:extLst>
              <a:ext uri="{FF2B5EF4-FFF2-40B4-BE49-F238E27FC236}">
                <a16:creationId xmlns:a16="http://schemas.microsoft.com/office/drawing/2014/main" id="{F993AEEA-7D11-48AF-AD42-B721B6FD3C4B}"/>
              </a:ext>
            </a:extLst>
          </p:cNvPr>
          <p:cNvSpPr/>
          <p:nvPr/>
        </p:nvSpPr>
        <p:spPr>
          <a:xfrm>
            <a:off x="8155495" y="4912142"/>
            <a:ext cx="914400" cy="516752"/>
          </a:xfrm>
          <a:prstGeom prst="rect">
            <a:avLst/>
          </a:prstGeom>
          <a:solidFill>
            <a:srgbClr val="0000FF">
              <a:alpha val="50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cs typeface="Arial" panose="020B0604020202020204" pitchFamily="34" charset="0"/>
              </a:rPr>
              <a:t>NSN </a:t>
            </a:r>
            <a:r>
              <a:rPr lang="en-US" sz="1600" dirty="0" err="1">
                <a:solidFill>
                  <a:schemeClr val="bg1"/>
                </a:solidFill>
                <a:latin typeface="Arial" panose="020B0604020202020204" pitchFamily="34" charset="0"/>
                <a:cs typeface="Arial" panose="020B0604020202020204" pitchFamily="34" charset="0"/>
              </a:rPr>
              <a:t>PoP</a:t>
            </a:r>
            <a:endParaRPr lang="en-US" sz="1600" dirty="0">
              <a:solidFill>
                <a:schemeClr val="bg1"/>
              </a:solidFill>
              <a:latin typeface="Arial" panose="020B0604020202020204" pitchFamily="34" charset="0"/>
              <a:cs typeface="Arial" panose="020B0604020202020204" pitchFamily="34" charset="0"/>
            </a:endParaRPr>
          </a:p>
        </p:txBody>
      </p:sp>
      <p:cxnSp>
        <p:nvCxnSpPr>
          <p:cNvPr id="22" name="Elbow Connector 32">
            <a:extLst>
              <a:ext uri="{FF2B5EF4-FFF2-40B4-BE49-F238E27FC236}">
                <a16:creationId xmlns:a16="http://schemas.microsoft.com/office/drawing/2014/main" id="{750A4F50-A240-4BED-9412-E5DE1BF7CC17}"/>
              </a:ext>
            </a:extLst>
          </p:cNvPr>
          <p:cNvCxnSpPr>
            <a:cxnSpLocks/>
            <a:stCxn id="20" idx="1"/>
            <a:endCxn id="19" idx="3"/>
          </p:cNvCxnSpPr>
          <p:nvPr/>
        </p:nvCxnSpPr>
        <p:spPr>
          <a:xfrm rot="10800000" flipV="1">
            <a:off x="2535263" y="4877556"/>
            <a:ext cx="1927174" cy="292961"/>
          </a:xfrm>
          <a:prstGeom prst="bentConnector3">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3" name="Elbow Connector 41">
            <a:extLst>
              <a:ext uri="{FF2B5EF4-FFF2-40B4-BE49-F238E27FC236}">
                <a16:creationId xmlns:a16="http://schemas.microsoft.com/office/drawing/2014/main" id="{9E97E63A-6873-4555-A074-B9A46839C555}"/>
              </a:ext>
            </a:extLst>
          </p:cNvPr>
          <p:cNvCxnSpPr>
            <a:cxnSpLocks/>
            <a:stCxn id="20" idx="3"/>
            <a:endCxn id="21" idx="1"/>
          </p:cNvCxnSpPr>
          <p:nvPr/>
        </p:nvCxnSpPr>
        <p:spPr>
          <a:xfrm>
            <a:off x="5902862" y="4877557"/>
            <a:ext cx="2252633" cy="292961"/>
          </a:xfrm>
          <a:prstGeom prst="bentConnector3">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pic>
        <p:nvPicPr>
          <p:cNvPr id="24" name="Picture 23">
            <a:extLst>
              <a:ext uri="{FF2B5EF4-FFF2-40B4-BE49-F238E27FC236}">
                <a16:creationId xmlns:a16="http://schemas.microsoft.com/office/drawing/2014/main" id="{BC489349-5128-4E3D-AF91-3D7513A863CF}"/>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33000"/>
                    </a14:imgEffect>
                  </a14:imgLayer>
                </a14:imgProps>
              </a:ext>
              <a:ext uri="{28A0092B-C50C-407E-A947-70E740481C1C}">
                <a14:useLocalDpi xmlns:a14="http://schemas.microsoft.com/office/drawing/2010/main" val="0"/>
              </a:ext>
            </a:extLst>
          </a:blip>
          <a:stretch>
            <a:fillRect/>
          </a:stretch>
        </p:blipFill>
        <p:spPr>
          <a:xfrm rot="20584569">
            <a:off x="9437058" y="1759976"/>
            <a:ext cx="2249361" cy="1160959"/>
          </a:xfrm>
          <a:prstGeom prst="rect">
            <a:avLst/>
          </a:prstGeom>
        </p:spPr>
      </p:pic>
      <p:sp>
        <p:nvSpPr>
          <p:cNvPr id="25" name="Rectangle 24">
            <a:extLst>
              <a:ext uri="{FF2B5EF4-FFF2-40B4-BE49-F238E27FC236}">
                <a16:creationId xmlns:a16="http://schemas.microsoft.com/office/drawing/2014/main" id="{101DA38D-7DFF-4563-9AE6-D1ADBB6C9696}"/>
              </a:ext>
            </a:extLst>
          </p:cNvPr>
          <p:cNvSpPr/>
          <p:nvPr/>
        </p:nvSpPr>
        <p:spPr>
          <a:xfrm>
            <a:off x="1620862" y="4334511"/>
            <a:ext cx="914400" cy="576890"/>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User </a:t>
            </a:r>
            <a:r>
              <a:rPr lang="en-US" sz="1400" dirty="0" err="1">
                <a:solidFill>
                  <a:schemeClr val="tx1"/>
                </a:solidFill>
                <a:latin typeface="Arial" panose="020B0604020202020204" pitchFamily="34" charset="0"/>
                <a:cs typeface="Arial" panose="020B0604020202020204" pitchFamily="34" charset="0"/>
              </a:rPr>
              <a:t>Demarc</a:t>
            </a:r>
            <a:endParaRPr lang="en-US" sz="1400" dirty="0">
              <a:solidFill>
                <a:schemeClr val="tx1"/>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72E9FB4F-8B32-48D2-AEEF-CA3BA49DD475}"/>
              </a:ext>
            </a:extLst>
          </p:cNvPr>
          <p:cNvSpPr/>
          <p:nvPr/>
        </p:nvSpPr>
        <p:spPr>
          <a:xfrm>
            <a:off x="8155495" y="4391142"/>
            <a:ext cx="914400" cy="520259"/>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Provider </a:t>
            </a:r>
            <a:r>
              <a:rPr lang="en-US" sz="1400" dirty="0" err="1">
                <a:solidFill>
                  <a:schemeClr val="tx1"/>
                </a:solidFill>
                <a:latin typeface="Arial" panose="020B0604020202020204" pitchFamily="34" charset="0"/>
                <a:cs typeface="Arial" panose="020B0604020202020204" pitchFamily="34" charset="0"/>
              </a:rPr>
              <a:t>Demarc</a:t>
            </a:r>
            <a:endParaRPr lang="en-US" sz="1400" dirty="0">
              <a:solidFill>
                <a:schemeClr val="tx1"/>
              </a:solidFill>
              <a:latin typeface="Arial" panose="020B0604020202020204" pitchFamily="34" charset="0"/>
              <a:cs typeface="Arial" panose="020B0604020202020204" pitchFamily="34" charset="0"/>
            </a:endParaRPr>
          </a:p>
        </p:txBody>
      </p:sp>
      <p:cxnSp>
        <p:nvCxnSpPr>
          <p:cNvPr id="27" name="Elbow Connector 47">
            <a:extLst>
              <a:ext uri="{FF2B5EF4-FFF2-40B4-BE49-F238E27FC236}">
                <a16:creationId xmlns:a16="http://schemas.microsoft.com/office/drawing/2014/main" id="{27F94ABF-C949-4D60-B07A-80FAC1EAE5F7}"/>
              </a:ext>
            </a:extLst>
          </p:cNvPr>
          <p:cNvCxnSpPr>
            <a:cxnSpLocks/>
            <a:stCxn id="25" idx="1"/>
            <a:endCxn id="19" idx="1"/>
          </p:cNvCxnSpPr>
          <p:nvPr/>
        </p:nvCxnSpPr>
        <p:spPr>
          <a:xfrm rot="10800000" flipH="1" flipV="1">
            <a:off x="1620861" y="4622956"/>
            <a:ext cx="1" cy="547562"/>
          </a:xfrm>
          <a:prstGeom prst="bentConnector3">
            <a:avLst>
              <a:gd name="adj1" fmla="val -22860000000"/>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8" name="Elbow Connector 51">
            <a:extLst>
              <a:ext uri="{FF2B5EF4-FFF2-40B4-BE49-F238E27FC236}">
                <a16:creationId xmlns:a16="http://schemas.microsoft.com/office/drawing/2014/main" id="{F08A3A62-45CC-45AD-AC2E-7117ED36C46F}"/>
              </a:ext>
            </a:extLst>
          </p:cNvPr>
          <p:cNvCxnSpPr>
            <a:cxnSpLocks/>
            <a:stCxn id="21" idx="3"/>
            <a:endCxn id="26" idx="3"/>
          </p:cNvCxnSpPr>
          <p:nvPr/>
        </p:nvCxnSpPr>
        <p:spPr>
          <a:xfrm flipV="1">
            <a:off x="9069895" y="4651272"/>
            <a:ext cx="12700" cy="519246"/>
          </a:xfrm>
          <a:prstGeom prst="bentConnector3">
            <a:avLst>
              <a:gd name="adj1" fmla="val 1800000"/>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9" name="Elbow Connector 53">
            <a:extLst>
              <a:ext uri="{FF2B5EF4-FFF2-40B4-BE49-F238E27FC236}">
                <a16:creationId xmlns:a16="http://schemas.microsoft.com/office/drawing/2014/main" id="{F00BE405-E2D2-4A04-BBA5-8CA1377AB2CC}"/>
              </a:ext>
            </a:extLst>
          </p:cNvPr>
          <p:cNvCxnSpPr>
            <a:cxnSpLocks/>
            <a:stCxn id="8" idx="3"/>
            <a:endCxn id="24" idx="2"/>
          </p:cNvCxnSpPr>
          <p:nvPr/>
        </p:nvCxnSpPr>
        <p:spPr>
          <a:xfrm flipV="1">
            <a:off x="9069895" y="2895796"/>
            <a:ext cx="1660822" cy="805762"/>
          </a:xfrm>
          <a:prstGeom prst="bentConnector2">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Elbow Connector 55">
            <a:extLst>
              <a:ext uri="{FF2B5EF4-FFF2-40B4-BE49-F238E27FC236}">
                <a16:creationId xmlns:a16="http://schemas.microsoft.com/office/drawing/2014/main" id="{55A2C448-03BF-4634-9E1D-1BBC99F30E5E}"/>
              </a:ext>
            </a:extLst>
          </p:cNvPr>
          <p:cNvCxnSpPr>
            <a:cxnSpLocks/>
            <a:stCxn id="19" idx="2"/>
            <a:endCxn id="21" idx="2"/>
          </p:cNvCxnSpPr>
          <p:nvPr/>
        </p:nvCxnSpPr>
        <p:spPr>
          <a:xfrm rot="16200000" flipH="1">
            <a:off x="5345379" y="2161578"/>
            <a:ext cx="12700" cy="6534632"/>
          </a:xfrm>
          <a:prstGeom prst="bentConnector3">
            <a:avLst>
              <a:gd name="adj1" fmla="val 1800000"/>
            </a:avLst>
          </a:prstGeom>
          <a:ln w="19050">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B78BBEC8-4B93-4B3C-AFF9-78B9FA18A909}"/>
              </a:ext>
            </a:extLst>
          </p:cNvPr>
          <p:cNvSpPr txBox="1"/>
          <p:nvPr/>
        </p:nvSpPr>
        <p:spPr>
          <a:xfrm>
            <a:off x="9573664" y="3243445"/>
            <a:ext cx="801381"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FWD/RTN Data</a:t>
            </a:r>
          </a:p>
        </p:txBody>
      </p:sp>
      <p:sp>
        <p:nvSpPr>
          <p:cNvPr id="32" name="TextBox 31">
            <a:extLst>
              <a:ext uri="{FF2B5EF4-FFF2-40B4-BE49-F238E27FC236}">
                <a16:creationId xmlns:a16="http://schemas.microsoft.com/office/drawing/2014/main" id="{FF69F536-9DFB-498F-AB98-6976A16AE830}"/>
              </a:ext>
            </a:extLst>
          </p:cNvPr>
          <p:cNvSpPr txBox="1"/>
          <p:nvPr/>
        </p:nvSpPr>
        <p:spPr>
          <a:xfrm>
            <a:off x="9234151" y="4711345"/>
            <a:ext cx="801381"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FWD/RTN Data</a:t>
            </a:r>
          </a:p>
        </p:txBody>
      </p:sp>
      <p:sp>
        <p:nvSpPr>
          <p:cNvPr id="33" name="TextBox 32">
            <a:extLst>
              <a:ext uri="{FF2B5EF4-FFF2-40B4-BE49-F238E27FC236}">
                <a16:creationId xmlns:a16="http://schemas.microsoft.com/office/drawing/2014/main" id="{66264900-90FA-4660-B162-66DDB955E5BB}"/>
              </a:ext>
            </a:extLst>
          </p:cNvPr>
          <p:cNvSpPr txBox="1"/>
          <p:nvPr/>
        </p:nvSpPr>
        <p:spPr>
          <a:xfrm>
            <a:off x="5067237" y="5592339"/>
            <a:ext cx="801381"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FWD/RTN Data</a:t>
            </a:r>
          </a:p>
        </p:txBody>
      </p:sp>
      <p:sp>
        <p:nvSpPr>
          <p:cNvPr id="34" name="TextBox 33">
            <a:extLst>
              <a:ext uri="{FF2B5EF4-FFF2-40B4-BE49-F238E27FC236}">
                <a16:creationId xmlns:a16="http://schemas.microsoft.com/office/drawing/2014/main" id="{BC2CA065-A76F-45E3-92A6-34558F7186E2}"/>
              </a:ext>
            </a:extLst>
          </p:cNvPr>
          <p:cNvSpPr txBox="1"/>
          <p:nvPr/>
        </p:nvSpPr>
        <p:spPr>
          <a:xfrm>
            <a:off x="652364" y="4711345"/>
            <a:ext cx="801381"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FWD/RTN Data</a:t>
            </a:r>
          </a:p>
        </p:txBody>
      </p:sp>
      <p:sp>
        <p:nvSpPr>
          <p:cNvPr id="35" name="TextBox 34">
            <a:extLst>
              <a:ext uri="{FF2B5EF4-FFF2-40B4-BE49-F238E27FC236}">
                <a16:creationId xmlns:a16="http://schemas.microsoft.com/office/drawing/2014/main" id="{679FFC83-ED22-4B1C-A32E-3EDA7886E6A8}"/>
              </a:ext>
            </a:extLst>
          </p:cNvPr>
          <p:cNvSpPr txBox="1"/>
          <p:nvPr/>
        </p:nvSpPr>
        <p:spPr>
          <a:xfrm>
            <a:off x="2591771" y="4751833"/>
            <a:ext cx="801381"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Dynamic Routing</a:t>
            </a:r>
          </a:p>
        </p:txBody>
      </p:sp>
      <p:sp>
        <p:nvSpPr>
          <p:cNvPr id="36" name="TextBox 35">
            <a:extLst>
              <a:ext uri="{FF2B5EF4-FFF2-40B4-BE49-F238E27FC236}">
                <a16:creationId xmlns:a16="http://schemas.microsoft.com/office/drawing/2014/main" id="{9EA4034F-611E-4C2D-A97E-91CFD3BC0E15}"/>
              </a:ext>
            </a:extLst>
          </p:cNvPr>
          <p:cNvSpPr txBox="1"/>
          <p:nvPr/>
        </p:nvSpPr>
        <p:spPr>
          <a:xfrm>
            <a:off x="7215888" y="4751833"/>
            <a:ext cx="801381" cy="400110"/>
          </a:xfrm>
          <a:prstGeom prst="rect">
            <a:avLst/>
          </a:prstGeom>
          <a:noFill/>
        </p:spPr>
        <p:txBody>
          <a:bodyPr wrap="square" rtlCol="0">
            <a:spAutoFit/>
          </a:bodyPr>
          <a:lstStyle/>
          <a:p>
            <a:pPr algn="ctr"/>
            <a:r>
              <a:rPr lang="en-US" sz="1000" dirty="0">
                <a:solidFill>
                  <a:schemeClr val="bg1"/>
                </a:solidFill>
                <a:latin typeface="Arial" panose="020B0604020202020204" pitchFamily="34" charset="0"/>
                <a:cs typeface="Arial" panose="020B0604020202020204" pitchFamily="34" charset="0"/>
              </a:rPr>
              <a:t>Dynamic Routing</a:t>
            </a:r>
          </a:p>
        </p:txBody>
      </p:sp>
    </p:spTree>
    <p:extLst>
      <p:ext uri="{BB962C8B-B14F-4D97-AF65-F5344CB8AC3E}">
        <p14:creationId xmlns:p14="http://schemas.microsoft.com/office/powerpoint/2010/main" val="392520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1E6A910-D083-8340-A658-3F64BFA353FA}"/>
              </a:ext>
            </a:extLst>
          </p:cNvPr>
          <p:cNvSpPr/>
          <p:nvPr/>
        </p:nvSpPr>
        <p:spPr>
          <a:xfrm>
            <a:off x="0" y="1366344"/>
            <a:ext cx="12192000" cy="5491655"/>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txBox="1">
            <a:spLocks/>
          </p:cNvSpPr>
          <p:nvPr/>
        </p:nvSpPr>
        <p:spPr>
          <a:xfrm>
            <a:off x="6433297" y="1678936"/>
            <a:ext cx="5511041" cy="1810787"/>
          </a:xfrm>
          <a:prstGeom prst="rect">
            <a:avLst/>
          </a:prstGeom>
        </p:spPr>
        <p:txBody>
          <a:bodyPr vert="horz" lIns="91440" tIns="45720" rIns="91440" bIns="45720" rtlCol="0">
            <a:noAutofit/>
          </a:bodyPr>
          <a:lstStyle>
            <a:lvl1pPr marL="517525" indent="-517525" algn="l" defTabSz="914400" rtl="0" eaLnBrk="1" latinLnBrk="0" hangingPunct="1">
              <a:lnSpc>
                <a:spcPct val="100000"/>
              </a:lnSpc>
              <a:spcBef>
                <a:spcPts val="1000"/>
              </a:spcBef>
              <a:spcAft>
                <a:spcPts val="600"/>
              </a:spcAft>
              <a:buFont typeface="+mj-lt"/>
              <a:buAutoNum type="arabicPeriod"/>
              <a:defRPr sz="3600" kern="1200">
                <a:solidFill>
                  <a:schemeClr val="bg1"/>
                </a:solidFill>
                <a:latin typeface="+mn-lt"/>
                <a:ea typeface="+mn-ea"/>
                <a:cs typeface="+mn-cs"/>
              </a:defRPr>
            </a:lvl1pPr>
            <a:lvl2pPr marL="971550" indent="-454025" algn="l" defTabSz="914400" rtl="0" eaLnBrk="1" latinLnBrk="0" hangingPunct="1">
              <a:lnSpc>
                <a:spcPct val="100000"/>
              </a:lnSpc>
              <a:spcBef>
                <a:spcPts val="500"/>
              </a:spcBef>
              <a:buFont typeface="+mj-lt"/>
              <a:buAutoNum type="alphaLcPeriod"/>
              <a:defRPr sz="3200" kern="1200">
                <a:solidFill>
                  <a:schemeClr val="bg1"/>
                </a:solidFill>
                <a:latin typeface="+mn-lt"/>
                <a:ea typeface="+mn-ea"/>
                <a:cs typeface="+mn-cs"/>
              </a:defRPr>
            </a:lvl2pPr>
            <a:lvl3pPr marL="1428750" indent="-514350" algn="l" defTabSz="914400" rtl="0" eaLnBrk="1" latinLnBrk="0" hangingPunct="1">
              <a:lnSpc>
                <a:spcPct val="90000"/>
              </a:lnSpc>
              <a:spcBef>
                <a:spcPts val="500"/>
              </a:spcBef>
              <a:buFont typeface="+mj-lt"/>
              <a:buAutoNum type="arabicPeriod"/>
              <a:defRPr sz="2800" kern="1200">
                <a:solidFill>
                  <a:schemeClr val="bg1"/>
                </a:solidFill>
                <a:latin typeface="+mn-lt"/>
                <a:ea typeface="+mn-ea"/>
                <a:cs typeface="+mn-cs"/>
              </a:defRPr>
            </a:lvl3pPr>
            <a:lvl4pPr marL="1828800" indent="-457200" algn="l" defTabSz="914400" rtl="0" eaLnBrk="1" latinLnBrk="0" hangingPunct="1">
              <a:lnSpc>
                <a:spcPct val="90000"/>
              </a:lnSpc>
              <a:spcBef>
                <a:spcPts val="500"/>
              </a:spcBef>
              <a:buFont typeface="+mj-lt"/>
              <a:buAutoNum type="arabicPeriod"/>
              <a:defRPr sz="2400" kern="1200">
                <a:solidFill>
                  <a:schemeClr val="bg1"/>
                </a:solidFill>
                <a:latin typeface="+mn-lt"/>
                <a:ea typeface="+mn-ea"/>
                <a:cs typeface="+mn-cs"/>
              </a:defRPr>
            </a:lvl4pPr>
            <a:lvl5pPr marL="2286000" indent="-457200" algn="l" defTabSz="914400" rtl="0" eaLnBrk="1" latinLnBrk="0" hangingPunct="1">
              <a:lnSpc>
                <a:spcPct val="90000"/>
              </a:lnSpc>
              <a:spcBef>
                <a:spcPts val="500"/>
              </a:spcBef>
              <a:buFont typeface="+mj-lt"/>
              <a:buAutoNum type="arabicPeriod"/>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600"/>
              </a:spcBef>
              <a:spcAft>
                <a:spcPts val="600"/>
              </a:spcAft>
              <a:buClrTx/>
              <a:buSzTx/>
              <a:buNone/>
              <a:tabLst/>
              <a:defRPr/>
            </a:pPr>
            <a:r>
              <a:rPr kumimoji="0" lang="en-US" sz="1800" i="0" u="none" strike="noStrike" kern="1200" cap="none" spc="0" normalizeH="0" baseline="0" noProof="0" dirty="0">
                <a:ln>
                  <a:noFill/>
                </a:ln>
                <a:effectLst/>
                <a:uLnTx/>
                <a:uFillTx/>
                <a:latin typeface="Arial" panose="020B0604020202020204"/>
                <a:ea typeface="+mn-ea"/>
                <a:cs typeface="+mn-cs"/>
              </a:rPr>
              <a:t>LunaNet Service Types</a:t>
            </a:r>
          </a:p>
          <a:p>
            <a:pPr marL="285750" lvl="0" indent="-285750">
              <a:spcBef>
                <a:spcPts val="600"/>
              </a:spcBef>
              <a:buFont typeface="Arial" panose="020B0604020202020204" pitchFamily="34" charset="0"/>
              <a:buChar char="•"/>
              <a:defRPr/>
            </a:pPr>
            <a:r>
              <a:rPr lang="en-US" sz="1400" b="1" dirty="0">
                <a:latin typeface="Arial" panose="020B0604020202020204" pitchFamily="34" charset="0"/>
                <a:cs typeface="Arial" panose="020B0604020202020204" pitchFamily="34" charset="0"/>
              </a:rPr>
              <a:t>Communications Services (Com)</a:t>
            </a:r>
          </a:p>
          <a:p>
            <a:pPr marL="285750" lvl="0" indent="-285750">
              <a:spcBef>
                <a:spcPts val="600"/>
              </a:spcBef>
              <a:buFont typeface="Arial" panose="020B0604020202020204" pitchFamily="34" charset="0"/>
              <a:buChar char="•"/>
              <a:defRPr/>
            </a:pPr>
            <a:r>
              <a:rPr lang="en-US" sz="1400" b="1" dirty="0">
                <a:latin typeface="Arial" panose="020B0604020202020204" pitchFamily="34" charset="0"/>
                <a:cs typeface="Arial" panose="020B0604020202020204" pitchFamily="34" charset="0"/>
              </a:rPr>
              <a:t>Position, Navigation, and Timing Services (PNT)</a:t>
            </a:r>
          </a:p>
          <a:p>
            <a:pPr marL="285750" lvl="0" indent="-285750">
              <a:spcBef>
                <a:spcPts val="600"/>
              </a:spcBef>
              <a:buFont typeface="Arial" panose="020B0604020202020204" pitchFamily="34" charset="0"/>
              <a:buChar char="•"/>
              <a:defRPr/>
            </a:pPr>
            <a:r>
              <a:rPr lang="en-US" sz="1400" b="1" dirty="0">
                <a:latin typeface="Arial" panose="020B0604020202020204" pitchFamily="34" charset="0"/>
                <a:cs typeface="Arial" panose="020B0604020202020204" pitchFamily="34" charset="0"/>
              </a:rPr>
              <a:t>Detection and Information Services (Det)</a:t>
            </a:r>
          </a:p>
          <a:p>
            <a:pPr marL="285750" lvl="0" indent="-285750">
              <a:spcBef>
                <a:spcPts val="600"/>
              </a:spcBef>
              <a:buFont typeface="Arial" panose="020B0604020202020204" pitchFamily="34" charset="0"/>
              <a:buChar char="•"/>
              <a:defRPr/>
            </a:pPr>
            <a:r>
              <a:rPr lang="en-US" sz="1400" b="1" dirty="0">
                <a:latin typeface="Arial" panose="020B0604020202020204" pitchFamily="34" charset="0"/>
                <a:cs typeface="Arial" panose="020B0604020202020204" pitchFamily="34" charset="0"/>
              </a:rPr>
              <a:t>Science (Sci)</a:t>
            </a:r>
            <a:endParaRPr lang="en-US" sz="1400" dirty="0">
              <a:latin typeface="Arial" panose="020B0604020202020204" pitchFamily="34" charset="0"/>
              <a:cs typeface="Arial" panose="020B0604020202020204" pitchFamily="34" charset="0"/>
            </a:endParaRPr>
          </a:p>
        </p:txBody>
      </p:sp>
      <p:sp>
        <p:nvSpPr>
          <p:cNvPr id="5" name="Content Placeholder 2"/>
          <p:cNvSpPr txBox="1">
            <a:spLocks/>
          </p:cNvSpPr>
          <p:nvPr/>
        </p:nvSpPr>
        <p:spPr>
          <a:xfrm>
            <a:off x="451808" y="1762830"/>
            <a:ext cx="5860774" cy="2926080"/>
          </a:xfrm>
          <a:prstGeom prst="rect">
            <a:avLst/>
          </a:prstGeom>
        </p:spPr>
        <p:txBody>
          <a:bodyPr vert="horz" lIns="91440" tIns="45720" rIns="91440" bIns="45720" rtlCol="0">
            <a:noAutofit/>
          </a:bodyPr>
          <a:lstStyle>
            <a:lvl1pPr marL="517525" indent="-517525" algn="l" defTabSz="914400" rtl="0" eaLnBrk="1" latinLnBrk="0" hangingPunct="1">
              <a:lnSpc>
                <a:spcPct val="100000"/>
              </a:lnSpc>
              <a:spcBef>
                <a:spcPts val="1000"/>
              </a:spcBef>
              <a:spcAft>
                <a:spcPts val="600"/>
              </a:spcAft>
              <a:buFont typeface="+mj-lt"/>
              <a:buAutoNum type="arabicPeriod"/>
              <a:defRPr sz="3600" kern="1200">
                <a:solidFill>
                  <a:schemeClr val="bg1"/>
                </a:solidFill>
                <a:latin typeface="+mn-lt"/>
                <a:ea typeface="+mn-ea"/>
                <a:cs typeface="+mn-cs"/>
              </a:defRPr>
            </a:lvl1pPr>
            <a:lvl2pPr marL="971550" indent="-454025" algn="l" defTabSz="914400" rtl="0" eaLnBrk="1" latinLnBrk="0" hangingPunct="1">
              <a:lnSpc>
                <a:spcPct val="100000"/>
              </a:lnSpc>
              <a:spcBef>
                <a:spcPts val="500"/>
              </a:spcBef>
              <a:buFont typeface="+mj-lt"/>
              <a:buAutoNum type="alphaLcPeriod"/>
              <a:defRPr sz="3200" kern="1200">
                <a:solidFill>
                  <a:schemeClr val="bg1"/>
                </a:solidFill>
                <a:latin typeface="+mn-lt"/>
                <a:ea typeface="+mn-ea"/>
                <a:cs typeface="+mn-cs"/>
              </a:defRPr>
            </a:lvl2pPr>
            <a:lvl3pPr marL="1428750" indent="-514350" algn="l" defTabSz="914400" rtl="0" eaLnBrk="1" latinLnBrk="0" hangingPunct="1">
              <a:lnSpc>
                <a:spcPct val="90000"/>
              </a:lnSpc>
              <a:spcBef>
                <a:spcPts val="500"/>
              </a:spcBef>
              <a:buFont typeface="+mj-lt"/>
              <a:buAutoNum type="arabicPeriod"/>
              <a:defRPr sz="2800" kern="1200">
                <a:solidFill>
                  <a:schemeClr val="bg1"/>
                </a:solidFill>
                <a:latin typeface="+mn-lt"/>
                <a:ea typeface="+mn-ea"/>
                <a:cs typeface="+mn-cs"/>
              </a:defRPr>
            </a:lvl3pPr>
            <a:lvl4pPr marL="1828800" indent="-457200" algn="l" defTabSz="914400" rtl="0" eaLnBrk="1" latinLnBrk="0" hangingPunct="1">
              <a:lnSpc>
                <a:spcPct val="90000"/>
              </a:lnSpc>
              <a:spcBef>
                <a:spcPts val="500"/>
              </a:spcBef>
              <a:buFont typeface="+mj-lt"/>
              <a:buAutoNum type="arabicPeriod"/>
              <a:defRPr sz="2400" kern="1200">
                <a:solidFill>
                  <a:schemeClr val="bg1"/>
                </a:solidFill>
                <a:latin typeface="+mn-lt"/>
                <a:ea typeface="+mn-ea"/>
                <a:cs typeface="+mn-cs"/>
              </a:defRPr>
            </a:lvl4pPr>
            <a:lvl5pPr marL="2286000" indent="-457200" algn="l" defTabSz="914400" rtl="0" eaLnBrk="1" latinLnBrk="0" hangingPunct="1">
              <a:lnSpc>
                <a:spcPct val="90000"/>
              </a:lnSpc>
              <a:spcBef>
                <a:spcPts val="500"/>
              </a:spcBef>
              <a:buFont typeface="+mj-lt"/>
              <a:buAutoNum type="arabicPeriod"/>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tx1"/>
              </a:solidFill>
              <a:effectLst/>
              <a:uLnTx/>
              <a:uFillTx/>
              <a:latin typeface="Arial" panose="020B0604020202020204"/>
            </a:endParaRPr>
          </a:p>
        </p:txBody>
      </p:sp>
      <p:sp>
        <p:nvSpPr>
          <p:cNvPr id="7" name="TextBox 6"/>
          <p:cNvSpPr txBox="1"/>
          <p:nvPr/>
        </p:nvSpPr>
        <p:spPr>
          <a:xfrm>
            <a:off x="8327064" y="3607848"/>
            <a:ext cx="3195221" cy="1077218"/>
          </a:xfrm>
          <a:prstGeom prst="rect">
            <a:avLst/>
          </a:prstGeom>
          <a:noFill/>
        </p:spPr>
        <p:txBody>
          <a:bodyPr wrap="square" rtlCol="0">
            <a:spAutoFit/>
          </a:bodyPr>
          <a:lstStyle/>
          <a:p>
            <a:r>
              <a:rPr lang="en-US" sz="1600" i="1" dirty="0">
                <a:solidFill>
                  <a:schemeClr val="bg1"/>
                </a:solidFill>
                <a:latin typeface="Arial" panose="020B0604020202020204" pitchFamily="34" charset="0"/>
                <a:cs typeface="Arial" panose="020B0604020202020204" pitchFamily="34" charset="0"/>
              </a:rPr>
              <a:t>Just as the internet and GPS have transformed our lives on Earth, LunaNet will transform lunar science and exploration.</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76764" y="1456182"/>
            <a:ext cx="4810859" cy="2476629"/>
          </a:xfrm>
          <a:prstGeom prst="rect">
            <a:avLst/>
          </a:prstGeom>
        </p:spPr>
      </p:pic>
      <p:pic>
        <p:nvPicPr>
          <p:cNvPr id="11" name="Picture 10">
            <a:extLst>
              <a:ext uri="{FF2B5EF4-FFF2-40B4-BE49-F238E27FC236}">
                <a16:creationId xmlns:a16="http://schemas.microsoft.com/office/drawing/2014/main" id="{BEB9BD62-1305-4FC8-8FB6-785000FF05FB}"/>
              </a:ext>
            </a:extLst>
          </p:cNvPr>
          <p:cNvPicPr>
            <a:picLocks noChangeAspect="1"/>
          </p:cNvPicPr>
          <p:nvPr/>
        </p:nvPicPr>
        <p:blipFill rotWithShape="1">
          <a:blip r:embed="rId4"/>
          <a:srcRect b="30665"/>
          <a:stretch/>
        </p:blipFill>
        <p:spPr>
          <a:xfrm>
            <a:off x="6689454" y="3689649"/>
            <a:ext cx="1359632" cy="1810787"/>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2036" y="4028112"/>
            <a:ext cx="4400317" cy="2476630"/>
          </a:xfrm>
          <a:prstGeom prst="rect">
            <a:avLst/>
          </a:prstGeom>
        </p:spPr>
      </p:pic>
      <p:sp>
        <p:nvSpPr>
          <p:cNvPr id="13" name="TextBox 12"/>
          <p:cNvSpPr txBox="1"/>
          <p:nvPr/>
        </p:nvSpPr>
        <p:spPr>
          <a:xfrm>
            <a:off x="6559273" y="5435761"/>
            <a:ext cx="559555" cy="307777"/>
          </a:xfrm>
          <a:prstGeom prst="rect">
            <a:avLst/>
          </a:prstGeom>
          <a:noFill/>
        </p:spPr>
        <p:txBody>
          <a:bodyPr wrap="square" rtlCol="0">
            <a:spAutoFit/>
          </a:bodyPr>
          <a:lstStyle/>
          <a:p>
            <a:r>
              <a:rPr lang="en-US" sz="1400" dirty="0">
                <a:solidFill>
                  <a:schemeClr val="bg1"/>
                </a:solidFill>
              </a:rPr>
              <a:t>Com</a:t>
            </a:r>
          </a:p>
        </p:txBody>
      </p:sp>
      <p:sp>
        <p:nvSpPr>
          <p:cNvPr id="14" name="TextBox 13"/>
          <p:cNvSpPr txBox="1"/>
          <p:nvPr/>
        </p:nvSpPr>
        <p:spPr>
          <a:xfrm>
            <a:off x="6982132" y="5551112"/>
            <a:ext cx="559555" cy="307777"/>
          </a:xfrm>
          <a:prstGeom prst="rect">
            <a:avLst/>
          </a:prstGeom>
          <a:noFill/>
        </p:spPr>
        <p:txBody>
          <a:bodyPr wrap="square" rtlCol="0">
            <a:spAutoFit/>
          </a:bodyPr>
          <a:lstStyle/>
          <a:p>
            <a:r>
              <a:rPr lang="en-US" sz="1400" dirty="0">
                <a:solidFill>
                  <a:schemeClr val="bg1"/>
                </a:solidFill>
              </a:rPr>
              <a:t>PNT</a:t>
            </a:r>
          </a:p>
        </p:txBody>
      </p:sp>
      <p:sp>
        <p:nvSpPr>
          <p:cNvPr id="15" name="TextBox 14"/>
          <p:cNvSpPr txBox="1"/>
          <p:nvPr/>
        </p:nvSpPr>
        <p:spPr>
          <a:xfrm>
            <a:off x="7369270" y="5543191"/>
            <a:ext cx="474715" cy="307777"/>
          </a:xfrm>
          <a:prstGeom prst="rect">
            <a:avLst/>
          </a:prstGeom>
          <a:noFill/>
        </p:spPr>
        <p:txBody>
          <a:bodyPr wrap="square" rtlCol="0">
            <a:spAutoFit/>
          </a:bodyPr>
          <a:lstStyle/>
          <a:p>
            <a:r>
              <a:rPr lang="en-US" sz="1400" dirty="0" err="1">
                <a:solidFill>
                  <a:schemeClr val="bg1"/>
                </a:solidFill>
              </a:rPr>
              <a:t>Det</a:t>
            </a:r>
            <a:endParaRPr lang="en-US" sz="1400" dirty="0">
              <a:solidFill>
                <a:schemeClr val="bg1"/>
              </a:solidFill>
            </a:endParaRPr>
          </a:p>
        </p:txBody>
      </p:sp>
      <p:sp>
        <p:nvSpPr>
          <p:cNvPr id="16" name="TextBox 15"/>
          <p:cNvSpPr txBox="1"/>
          <p:nvPr/>
        </p:nvSpPr>
        <p:spPr>
          <a:xfrm>
            <a:off x="7735462" y="5452865"/>
            <a:ext cx="474715" cy="307777"/>
          </a:xfrm>
          <a:prstGeom prst="rect">
            <a:avLst/>
          </a:prstGeom>
          <a:noFill/>
        </p:spPr>
        <p:txBody>
          <a:bodyPr wrap="square" rtlCol="0">
            <a:spAutoFit/>
          </a:bodyPr>
          <a:lstStyle/>
          <a:p>
            <a:r>
              <a:rPr lang="en-US" sz="1400" dirty="0">
                <a:solidFill>
                  <a:schemeClr val="bg1"/>
                </a:solidFill>
              </a:rPr>
              <a:t>Sci</a:t>
            </a:r>
          </a:p>
        </p:txBody>
      </p:sp>
      <p:sp>
        <p:nvSpPr>
          <p:cNvPr id="17" name="TextBox 16"/>
          <p:cNvSpPr txBox="1"/>
          <p:nvPr/>
        </p:nvSpPr>
        <p:spPr>
          <a:xfrm>
            <a:off x="6229782" y="6061846"/>
            <a:ext cx="2278975" cy="369332"/>
          </a:xfrm>
          <a:prstGeom prst="rect">
            <a:avLst/>
          </a:prstGeom>
          <a:noFill/>
        </p:spPr>
        <p:txBody>
          <a:bodyPr wrap="square" rtlCol="0">
            <a:spAutoFit/>
          </a:bodyPr>
          <a:lstStyle/>
          <a:p>
            <a:pPr algn="ctr"/>
            <a:r>
              <a:rPr lang="en-US" b="1" dirty="0">
                <a:solidFill>
                  <a:schemeClr val="bg1"/>
                </a:solidFill>
                <a:latin typeface="Arial" panose="020B0604020202020204" pitchFamily="34" charset="0"/>
                <a:cs typeface="Arial" panose="020B0604020202020204" pitchFamily="34" charset="0"/>
              </a:rPr>
              <a:t>Service Interfaces</a:t>
            </a:r>
          </a:p>
        </p:txBody>
      </p:sp>
      <p:sp>
        <p:nvSpPr>
          <p:cNvPr id="18" name="Left Brace 17"/>
          <p:cNvSpPr/>
          <p:nvPr/>
        </p:nvSpPr>
        <p:spPr>
          <a:xfrm rot="16200000">
            <a:off x="7331268" y="5243383"/>
            <a:ext cx="174907" cy="1260728"/>
          </a:xfrm>
          <a:prstGeom prst="leftBrace">
            <a:avLst>
              <a:gd name="adj1" fmla="val 8333"/>
              <a:gd name="adj2" fmla="val 47837"/>
            </a:avLst>
          </a:prstGeom>
          <a:ln w="158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sp>
        <p:nvSpPr>
          <p:cNvPr id="9" name="Title 8">
            <a:extLst>
              <a:ext uri="{FF2B5EF4-FFF2-40B4-BE49-F238E27FC236}">
                <a16:creationId xmlns:a16="http://schemas.microsoft.com/office/drawing/2014/main" id="{5F1F9491-3D1F-D443-8797-2AE4BA960BA6}"/>
              </a:ext>
            </a:extLst>
          </p:cNvPr>
          <p:cNvSpPr>
            <a:spLocks noGrp="1"/>
          </p:cNvSpPr>
          <p:nvPr>
            <p:ph type="title"/>
          </p:nvPr>
        </p:nvSpPr>
        <p:spPr>
          <a:xfrm>
            <a:off x="596037" y="352001"/>
            <a:ext cx="10304192" cy="646331"/>
          </a:xfrm>
        </p:spPr>
        <p:txBody>
          <a:bodyPr/>
          <a:lstStyle/>
          <a:p>
            <a:r>
              <a:rPr lang="en-US" dirty="0" err="1"/>
              <a:t>LunaNet</a:t>
            </a:r>
            <a:endParaRPr lang="en-US" dirty="0"/>
          </a:p>
        </p:txBody>
      </p:sp>
    </p:spTree>
    <p:extLst>
      <p:ext uri="{BB962C8B-B14F-4D97-AF65-F5344CB8AC3E}">
        <p14:creationId xmlns:p14="http://schemas.microsoft.com/office/powerpoint/2010/main" val="849267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E1D60-414A-7045-942E-F321BA0E4338}"/>
              </a:ext>
            </a:extLst>
          </p:cNvPr>
          <p:cNvSpPr>
            <a:spLocks noGrp="1"/>
          </p:cNvSpPr>
          <p:nvPr>
            <p:ph type="title"/>
          </p:nvPr>
        </p:nvSpPr>
        <p:spPr/>
        <p:txBody>
          <a:bodyPr/>
          <a:lstStyle/>
          <a:p>
            <a:r>
              <a:rPr lang="en-US" dirty="0"/>
              <a:t>Upcoming Events</a:t>
            </a:r>
          </a:p>
        </p:txBody>
      </p:sp>
      <p:sp>
        <p:nvSpPr>
          <p:cNvPr id="3" name="Content Placeholder 2">
            <a:extLst>
              <a:ext uri="{FF2B5EF4-FFF2-40B4-BE49-F238E27FC236}">
                <a16:creationId xmlns:a16="http://schemas.microsoft.com/office/drawing/2014/main" id="{8E012539-99F5-AF44-BF16-1742C858D98F}"/>
              </a:ext>
            </a:extLst>
          </p:cNvPr>
          <p:cNvSpPr>
            <a:spLocks noGrp="1"/>
          </p:cNvSpPr>
          <p:nvPr>
            <p:ph idx="1"/>
          </p:nvPr>
        </p:nvSpPr>
        <p:spPr>
          <a:xfrm>
            <a:off x="6165101" y="2271860"/>
            <a:ext cx="3283693" cy="3431709"/>
          </a:xfrm>
        </p:spPr>
        <p:txBody>
          <a:bodyPr/>
          <a:lstStyle/>
          <a:p>
            <a:r>
              <a:rPr lang="en-US" sz="2400" b="1" dirty="0"/>
              <a:t>Uplink Sessions</a:t>
            </a:r>
          </a:p>
          <a:p>
            <a:br>
              <a:rPr lang="en-US" sz="2400" b="1" dirty="0"/>
            </a:br>
            <a:r>
              <a:rPr lang="en-US" sz="2400" b="1" dirty="0"/>
              <a:t>BEAM Sessions</a:t>
            </a:r>
          </a:p>
          <a:p>
            <a:br>
              <a:rPr lang="en-US" sz="2400" b="1" dirty="0"/>
            </a:br>
            <a:r>
              <a:rPr lang="en-US" sz="2400" b="1" dirty="0"/>
              <a:t>Amplifier Session</a:t>
            </a:r>
          </a:p>
          <a:p>
            <a:br>
              <a:rPr lang="en-US" sz="2400" b="1" dirty="0"/>
            </a:br>
            <a:r>
              <a:rPr lang="en-US" sz="2400" b="1" dirty="0"/>
              <a:t>Ignite the Flight</a:t>
            </a:r>
            <a:endParaRPr lang="en-US" b="1" dirty="0"/>
          </a:p>
        </p:txBody>
      </p:sp>
      <p:sp>
        <p:nvSpPr>
          <p:cNvPr id="4" name="Slide Number Placeholder 3">
            <a:extLst>
              <a:ext uri="{FF2B5EF4-FFF2-40B4-BE49-F238E27FC236}">
                <a16:creationId xmlns:a16="http://schemas.microsoft.com/office/drawing/2014/main" id="{9ABA62E9-4638-EE46-838D-B2666C8440E8}"/>
              </a:ext>
            </a:extLst>
          </p:cNvPr>
          <p:cNvSpPr>
            <a:spLocks noGrp="1"/>
          </p:cNvSpPr>
          <p:nvPr>
            <p:ph type="sldNum" sz="quarter" idx="12"/>
          </p:nvPr>
        </p:nvSpPr>
        <p:spPr/>
        <p:txBody>
          <a:bodyPr/>
          <a:lstStyle/>
          <a:p>
            <a:fld id="{2E8C51FE-49D9-314D-9957-ABBF7DDE8782}" type="slidenum">
              <a:rPr lang="en-US" smtClean="0"/>
              <a:pPr/>
              <a:t>18</a:t>
            </a:fld>
            <a:endParaRPr lang="en-US" dirty="0"/>
          </a:p>
        </p:txBody>
      </p:sp>
      <p:sp>
        <p:nvSpPr>
          <p:cNvPr id="5" name="Content Placeholder 2">
            <a:extLst>
              <a:ext uri="{FF2B5EF4-FFF2-40B4-BE49-F238E27FC236}">
                <a16:creationId xmlns:a16="http://schemas.microsoft.com/office/drawing/2014/main" id="{CBC6E767-0E73-504E-8FB8-466FB409C6BD}"/>
              </a:ext>
            </a:extLst>
          </p:cNvPr>
          <p:cNvSpPr txBox="1">
            <a:spLocks/>
          </p:cNvSpPr>
          <p:nvPr/>
        </p:nvSpPr>
        <p:spPr>
          <a:xfrm>
            <a:off x="2478450" y="2340584"/>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March 8-12</a:t>
            </a:r>
          </a:p>
        </p:txBody>
      </p:sp>
      <p:sp>
        <p:nvSpPr>
          <p:cNvPr id="7" name="Content Placeholder 2">
            <a:extLst>
              <a:ext uri="{FF2B5EF4-FFF2-40B4-BE49-F238E27FC236}">
                <a16:creationId xmlns:a16="http://schemas.microsoft.com/office/drawing/2014/main" id="{1C986A82-4168-6448-AD0B-A4A2A8DE0494}"/>
              </a:ext>
            </a:extLst>
          </p:cNvPr>
          <p:cNvSpPr txBox="1">
            <a:spLocks/>
          </p:cNvSpPr>
          <p:nvPr/>
        </p:nvSpPr>
        <p:spPr>
          <a:xfrm>
            <a:off x="2478450" y="3203114"/>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April 12-13</a:t>
            </a:r>
          </a:p>
        </p:txBody>
      </p:sp>
      <p:sp>
        <p:nvSpPr>
          <p:cNvPr id="8" name="Content Placeholder 2">
            <a:extLst>
              <a:ext uri="{FF2B5EF4-FFF2-40B4-BE49-F238E27FC236}">
                <a16:creationId xmlns:a16="http://schemas.microsoft.com/office/drawing/2014/main" id="{E243B29E-AB92-F145-B0B9-95C5E6007610}"/>
              </a:ext>
            </a:extLst>
          </p:cNvPr>
          <p:cNvSpPr txBox="1">
            <a:spLocks/>
          </p:cNvSpPr>
          <p:nvPr/>
        </p:nvSpPr>
        <p:spPr>
          <a:xfrm>
            <a:off x="2478450" y="4051892"/>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April 21</a:t>
            </a:r>
          </a:p>
        </p:txBody>
      </p:sp>
      <p:sp>
        <p:nvSpPr>
          <p:cNvPr id="10" name="Content Placeholder 2">
            <a:extLst>
              <a:ext uri="{FF2B5EF4-FFF2-40B4-BE49-F238E27FC236}">
                <a16:creationId xmlns:a16="http://schemas.microsoft.com/office/drawing/2014/main" id="{FE66C7C2-A9EA-BD49-8613-3065DBB0597A}"/>
              </a:ext>
            </a:extLst>
          </p:cNvPr>
          <p:cNvSpPr txBox="1">
            <a:spLocks/>
          </p:cNvSpPr>
          <p:nvPr/>
        </p:nvSpPr>
        <p:spPr>
          <a:xfrm>
            <a:off x="2478450" y="4900670"/>
            <a:ext cx="2754796" cy="369332"/>
          </a:xfrm>
          <a:prstGeom prst="rect">
            <a:avLst/>
          </a:prstGeom>
        </p:spPr>
        <p:txBody>
          <a:bodyPr vert="horz"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t>June 10-17</a:t>
            </a:r>
          </a:p>
        </p:txBody>
      </p:sp>
      <p:cxnSp>
        <p:nvCxnSpPr>
          <p:cNvPr id="12" name="Straight Connector 11">
            <a:extLst>
              <a:ext uri="{FF2B5EF4-FFF2-40B4-BE49-F238E27FC236}">
                <a16:creationId xmlns:a16="http://schemas.microsoft.com/office/drawing/2014/main" id="{132709CF-64D7-1B44-AA58-AF3BEE71E690}"/>
              </a:ext>
            </a:extLst>
          </p:cNvPr>
          <p:cNvCxnSpPr/>
          <p:nvPr/>
        </p:nvCxnSpPr>
        <p:spPr>
          <a:xfrm>
            <a:off x="5642122" y="2152891"/>
            <a:ext cx="0" cy="33335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3D8B268F-FF29-3644-842B-721599344186}"/>
              </a:ext>
            </a:extLst>
          </p:cNvPr>
          <p:cNvPicPr>
            <a:picLocks noChangeAspect="1"/>
          </p:cNvPicPr>
          <p:nvPr/>
        </p:nvPicPr>
        <p:blipFill>
          <a:blip r:embed="rId2"/>
          <a:stretch>
            <a:fillRect/>
          </a:stretch>
        </p:blipFill>
        <p:spPr>
          <a:xfrm>
            <a:off x="9142390" y="304799"/>
            <a:ext cx="2769575" cy="840423"/>
          </a:xfrm>
          <a:prstGeom prst="rect">
            <a:avLst/>
          </a:prstGeom>
        </p:spPr>
      </p:pic>
    </p:spTree>
    <p:extLst>
      <p:ext uri="{BB962C8B-B14F-4D97-AF65-F5344CB8AC3E}">
        <p14:creationId xmlns:p14="http://schemas.microsoft.com/office/powerpoint/2010/main" val="169787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6DCC4-9CAE-D447-AB54-5F4293705ECE}"/>
              </a:ext>
            </a:extLst>
          </p:cNvPr>
          <p:cNvSpPr>
            <a:spLocks noGrp="1"/>
          </p:cNvSpPr>
          <p:nvPr>
            <p:ph type="title"/>
          </p:nvPr>
        </p:nvSpPr>
        <p:spPr/>
        <p:txBody>
          <a:bodyPr/>
          <a:lstStyle/>
          <a:p>
            <a:r>
              <a:rPr lang="en-US" dirty="0"/>
              <a:t>Q &amp; A</a:t>
            </a:r>
          </a:p>
        </p:txBody>
      </p:sp>
      <p:sp>
        <p:nvSpPr>
          <p:cNvPr id="3" name="Slide Number Placeholder 2">
            <a:extLst>
              <a:ext uri="{FF2B5EF4-FFF2-40B4-BE49-F238E27FC236}">
                <a16:creationId xmlns:a16="http://schemas.microsoft.com/office/drawing/2014/main" id="{FF15823C-A085-BA4B-AACC-E38B0A325B13}"/>
              </a:ext>
            </a:extLst>
          </p:cNvPr>
          <p:cNvSpPr>
            <a:spLocks noGrp="1"/>
          </p:cNvSpPr>
          <p:nvPr>
            <p:ph type="sldNum" sz="quarter" idx="12"/>
          </p:nvPr>
        </p:nvSpPr>
        <p:spPr/>
        <p:txBody>
          <a:bodyPr/>
          <a:lstStyle/>
          <a:p>
            <a:fld id="{2E8C51FE-49D9-314D-9957-ABBF7DDE8782}" type="slidenum">
              <a:rPr lang="en-US" smtClean="0"/>
              <a:t>19</a:t>
            </a:fld>
            <a:endParaRPr lang="en-US"/>
          </a:p>
        </p:txBody>
      </p:sp>
      <p:sp>
        <p:nvSpPr>
          <p:cNvPr id="4" name="Content Placeholder 4">
            <a:extLst>
              <a:ext uri="{FF2B5EF4-FFF2-40B4-BE49-F238E27FC236}">
                <a16:creationId xmlns:a16="http://schemas.microsoft.com/office/drawing/2014/main" id="{F1B3BC63-99A2-784E-8042-5C9ACB29EC47}"/>
              </a:ext>
            </a:extLst>
          </p:cNvPr>
          <p:cNvSpPr txBox="1">
            <a:spLocks/>
          </p:cNvSpPr>
          <p:nvPr/>
        </p:nvSpPr>
        <p:spPr>
          <a:xfrm>
            <a:off x="831850" y="4719453"/>
            <a:ext cx="10619923" cy="769441"/>
          </a:xfrm>
          <a:prstGeom prst="rect">
            <a:avLst/>
          </a:prstGeom>
        </p:spPr>
        <p:txBody>
          <a:bodyPr>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4400" dirty="0">
                <a:solidFill>
                  <a:schemeClr val="bg1"/>
                </a:solidFill>
              </a:rPr>
              <a:t>https://</a:t>
            </a:r>
            <a:r>
              <a:rPr lang="en-US" sz="4400" dirty="0" err="1">
                <a:solidFill>
                  <a:schemeClr val="bg1"/>
                </a:solidFill>
              </a:rPr>
              <a:t>www.menti.com</a:t>
            </a:r>
            <a:r>
              <a:rPr lang="en-US" sz="4400" dirty="0">
                <a:solidFill>
                  <a:schemeClr val="bg1"/>
                </a:solidFill>
              </a:rPr>
              <a:t>/1gcngp54k8</a:t>
            </a:r>
          </a:p>
        </p:txBody>
      </p:sp>
      <p:pic>
        <p:nvPicPr>
          <p:cNvPr id="6" name="Picture 5">
            <a:extLst>
              <a:ext uri="{FF2B5EF4-FFF2-40B4-BE49-F238E27FC236}">
                <a16:creationId xmlns:a16="http://schemas.microsoft.com/office/drawing/2014/main" id="{55CDCDD8-AB74-564D-BC50-3F423FB49E64}"/>
              </a:ext>
            </a:extLst>
          </p:cNvPr>
          <p:cNvPicPr>
            <a:picLocks noChangeAspect="1"/>
          </p:cNvPicPr>
          <p:nvPr/>
        </p:nvPicPr>
        <p:blipFill>
          <a:blip r:embed="rId2"/>
          <a:stretch>
            <a:fillRect/>
          </a:stretch>
        </p:blipFill>
        <p:spPr>
          <a:xfrm>
            <a:off x="9142390" y="304799"/>
            <a:ext cx="2769575" cy="840423"/>
          </a:xfrm>
          <a:prstGeom prst="rect">
            <a:avLst/>
          </a:prstGeom>
        </p:spPr>
      </p:pic>
      <p:pic>
        <p:nvPicPr>
          <p:cNvPr id="7" name="Picture 6">
            <a:extLst>
              <a:ext uri="{FF2B5EF4-FFF2-40B4-BE49-F238E27FC236}">
                <a16:creationId xmlns:a16="http://schemas.microsoft.com/office/drawing/2014/main" id="{01E1E2EA-C8AC-7D4D-9577-342833FC3063}"/>
              </a:ext>
            </a:extLst>
          </p:cNvPr>
          <p:cNvPicPr>
            <a:picLocks noChangeAspect="1"/>
          </p:cNvPicPr>
          <p:nvPr/>
        </p:nvPicPr>
        <p:blipFill>
          <a:blip r:embed="rId3"/>
          <a:stretch>
            <a:fillRect/>
          </a:stretch>
        </p:blipFill>
        <p:spPr>
          <a:xfrm>
            <a:off x="10200395" y="837281"/>
            <a:ext cx="1991605" cy="1493704"/>
          </a:xfrm>
          <a:prstGeom prst="rect">
            <a:avLst/>
          </a:prstGeom>
        </p:spPr>
      </p:pic>
    </p:spTree>
    <p:extLst>
      <p:ext uri="{BB962C8B-B14F-4D97-AF65-F5344CB8AC3E}">
        <p14:creationId xmlns:p14="http://schemas.microsoft.com/office/powerpoint/2010/main" val="4289343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4602</TotalTime>
  <Words>1177</Words>
  <Application>Microsoft Macintosh PowerPoint</Application>
  <PresentationFormat>Widescreen</PresentationFormat>
  <Paragraphs>233</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 Narrow</vt:lpstr>
      <vt:lpstr>Calibri</vt:lpstr>
      <vt:lpstr>Impact</vt:lpstr>
      <vt:lpstr>Office Theme</vt:lpstr>
      <vt:lpstr>PowerPoint Presentation</vt:lpstr>
      <vt:lpstr>Today’s Agenda</vt:lpstr>
      <vt:lpstr>Kira Blackwell Industry Engagement Manager</vt:lpstr>
      <vt:lpstr>PowerPoint Presentation</vt:lpstr>
      <vt:lpstr>Industry Engagement Activities</vt:lpstr>
      <vt:lpstr>Vir Thanvi Near Space Network (NSN) Project Manager</vt:lpstr>
      <vt:lpstr>Our Domain</vt:lpstr>
      <vt:lpstr>What We Do</vt:lpstr>
      <vt:lpstr>2020 Snapshot</vt:lpstr>
      <vt:lpstr>Architecture Overview</vt:lpstr>
      <vt:lpstr>Current Network Infrastructure</vt:lpstr>
      <vt:lpstr>Services Provided</vt:lpstr>
      <vt:lpstr>Dave Israel Exploration &amp; Space Communications Architect</vt:lpstr>
      <vt:lpstr>New NASA Network Architectural View: Introducing the Near Space Network</vt:lpstr>
      <vt:lpstr>The Near Space Network (NSN)</vt:lpstr>
      <vt:lpstr>Near Space Network Functions and Interfaces</vt:lpstr>
      <vt:lpstr>LunaNet</vt:lpstr>
      <vt:lpstr>Upcoming Events</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Ryan, David J. (GSFC-450.0)[ASRC FEDERAL SYSTEM SOLUTIONS]</cp:lastModifiedBy>
  <cp:revision>229</cp:revision>
  <dcterms:created xsi:type="dcterms:W3CDTF">2018-07-16T01:24:17Z</dcterms:created>
  <dcterms:modified xsi:type="dcterms:W3CDTF">2021-03-02T15:41:02Z</dcterms:modified>
</cp:coreProperties>
</file>