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80" r:id="rId5"/>
    <p:sldId id="291" r:id="rId6"/>
    <p:sldId id="2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3FA70-A7FA-4679-9B9B-28E649AA768C}" v="19" dt="2021-03-01T23:39:31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87871" autoAdjust="0"/>
  </p:normalViewPr>
  <p:slideViewPr>
    <p:cSldViewPr snapToGrid="0">
      <p:cViewPr varScale="1">
        <p:scale>
          <a:sx n="73" d="100"/>
          <a:sy n="73" d="100"/>
        </p:scale>
        <p:origin x="859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A4975-8D36-45F2-BDE1-4DF93B3F19F8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79D88-D927-4348-BAE1-B554C72CC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1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3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appreciate the opportunity to present these results virtually although we do miss face to face interactions and look forward to when we can return to that format.</a:t>
            </a:r>
          </a:p>
          <a:p>
            <a:pPr marL="742950" marR="0" lvl="1" indent="-2857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3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Solar Wind at the Moon</a:t>
            </a:r>
          </a:p>
          <a:p>
            <a:pPr marL="1143000" marR="0" lvl="2" indent="-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1" i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solar wind is composed electrons and ions, 95% protons, 4% alpha, and trace elements such has oxygen, carbon, and iron. These ratios will vary depending on the conditions at the sun</a:t>
            </a:r>
          </a:p>
          <a:p>
            <a:pPr marL="1143000" marR="0" lvl="2" indent="-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1" i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the Moon, the average velocity of SW ions is around 400 km/s around one kV for the protons and since other SW ions travel close to the same velocity their energy is proportional to their mass. </a:t>
            </a:r>
          </a:p>
          <a:p>
            <a:pPr marL="742950" marR="0" lvl="1" indent="-28575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100" b="1" i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 of the SW on the lunar surface</a:t>
            </a:r>
          </a:p>
          <a:p>
            <a:pPr marL="1143000" marR="0" lvl="2" indent="-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1" i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the SW modifies the surface by bond breaking and forming processes and by implantation.  Since the SW is primarily hydrogen, the lunar surface is driven to a chemically reduced state as seen by the formation of nano-phase iron</a:t>
            </a:r>
          </a:p>
          <a:p>
            <a:pPr marL="1143000" marR="0" lvl="2" indent="-22860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1" i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this process is further accelerated by micrometeorite impacts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79D88-D927-4348-BAE1-B554C72CCD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4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Comment that the OH to O ratio changes considerably depending on whether or not the sample is heated, with OH signal more intense that O prior to heating.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79D88-D927-4348-BAE1-B554C72CCD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83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Supported by internal funds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79D88-D927-4348-BAE1-B554C72CCD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4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5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3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0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7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0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6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4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65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4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0BD42-A732-4FD0-9689-36B7E4E2554C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4011D-06A7-489D-85A3-2B97DFE59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8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AA08A71-31C0-5E43-BAD6-A6F5EB06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265986"/>
            <a:ext cx="11318240" cy="496014"/>
          </a:xfrm>
        </p:spPr>
        <p:txBody>
          <a:bodyPr anchor="t">
            <a:noAutofit/>
          </a:bodyPr>
          <a:lstStyle/>
          <a:p>
            <a:r>
              <a:rPr lang="en-US" sz="2800" b="1" dirty="0">
                <a:latin typeface="+mn-lt"/>
              </a:rPr>
              <a:t>Negative Ion Sputtering from Lunar Samples by Solar Wind Ions</a:t>
            </a:r>
            <a:br>
              <a:rPr lang="en-US" sz="2800" b="1" dirty="0">
                <a:latin typeface="+mn-lt"/>
              </a:rPr>
            </a:br>
            <a:endParaRPr lang="en-US" sz="2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50F6EA-8907-6143-95DF-441489F06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2280" y="1046480"/>
            <a:ext cx="6598920" cy="5577839"/>
          </a:xfrm>
        </p:spPr>
        <p:txBody>
          <a:bodyPr>
            <a:normAutofit/>
          </a:bodyPr>
          <a:lstStyle/>
          <a:p>
            <a:r>
              <a:rPr lang="en-US" sz="2400" dirty="0"/>
              <a:t>J. W. Keller, J. L. McLain, D. J. Chornay</a:t>
            </a:r>
          </a:p>
          <a:p>
            <a:pPr marL="0" indent="0">
              <a:buNone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Why this work?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Solar Wind Sputtering is one of several physical processes altering the lunar surface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Others include impacts and solar photons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Solar Wind’s composition drives chemical alteration of the surface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Hydrogen is a reducing element leading to the formation of nano-phase iron and allows formation of water. (proton irradiation alone does not seem to form water by reaction with oxygen in the lunar soil)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Sputtered particles contributes to the lunar exosphere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low energy tail of the distributions and heavier elements are gravitationally bound.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47D189-8B14-4F2A-922F-9E2F092A8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42" y="939545"/>
            <a:ext cx="4473258" cy="539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51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F6042-AB38-4B90-99FE-F1C2C59C3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1" y="2284978"/>
            <a:ext cx="4499460" cy="4573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A9274-0F51-4C0D-AFDF-92F8A10B86D0}"/>
              </a:ext>
            </a:extLst>
          </p:cNvPr>
          <p:cNvSpPr txBox="1"/>
          <p:nvPr/>
        </p:nvSpPr>
        <p:spPr>
          <a:xfrm>
            <a:off x="1334815" y="73573"/>
            <a:ext cx="9913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Negative Ion Sputtering by 2 keV H</a:t>
            </a:r>
            <a:r>
              <a:rPr lang="en-US" sz="2800" baseline="-25000" dirty="0"/>
              <a:t>2</a:t>
            </a:r>
            <a:r>
              <a:rPr lang="en-US" sz="2800" baseline="30000" dirty="0"/>
              <a:t>+</a:t>
            </a:r>
            <a:r>
              <a:rPr lang="en-US" sz="2800" dirty="0"/>
              <a:t> from Apollo 16 Sample 62241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A10F7E-27D5-4B64-9DFB-DE16699F2933}"/>
              </a:ext>
            </a:extLst>
          </p:cNvPr>
          <p:cNvSpPr txBox="1"/>
          <p:nvPr/>
        </p:nvSpPr>
        <p:spPr>
          <a:xfrm>
            <a:off x="1219199" y="45699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E8278F-A30A-4436-BFE5-FC52D9B17C12}"/>
              </a:ext>
            </a:extLst>
          </p:cNvPr>
          <p:cNvSpPr txBox="1"/>
          <p:nvPr/>
        </p:nvSpPr>
        <p:spPr>
          <a:xfrm>
            <a:off x="1392620" y="543701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OH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9D8416-5C21-4A71-B230-9446234CA310}"/>
              </a:ext>
            </a:extLst>
          </p:cNvPr>
          <p:cNvSpPr txBox="1"/>
          <p:nvPr/>
        </p:nvSpPr>
        <p:spPr>
          <a:xfrm>
            <a:off x="1655379" y="5773349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D7F8B-CD13-4513-93A3-557A2C1360BA}"/>
              </a:ext>
            </a:extLst>
          </p:cNvPr>
          <p:cNvSpPr txBox="1"/>
          <p:nvPr/>
        </p:nvSpPr>
        <p:spPr>
          <a:xfrm>
            <a:off x="3746937" y="335597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EAFFD8-A57E-4154-819D-8A2006A2ACE9}"/>
              </a:ext>
            </a:extLst>
          </p:cNvPr>
          <p:cNvSpPr txBox="1"/>
          <p:nvPr/>
        </p:nvSpPr>
        <p:spPr>
          <a:xfrm>
            <a:off x="4035971" y="533717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A4060450-FDB7-47EA-BE24-D5F6674EA42E}"/>
              </a:ext>
            </a:extLst>
          </p:cNvPr>
          <p:cNvSpPr/>
          <p:nvPr/>
        </p:nvSpPr>
        <p:spPr>
          <a:xfrm rot="16200000">
            <a:off x="2448911" y="4843184"/>
            <a:ext cx="409903" cy="651642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BD288-6E64-47DA-8ADD-1BAF2E96C625}"/>
              </a:ext>
            </a:extLst>
          </p:cNvPr>
          <p:cNvSpPr txBox="1"/>
          <p:nvPr/>
        </p:nvSpPr>
        <p:spPr>
          <a:xfrm>
            <a:off x="2149365" y="4165267"/>
            <a:ext cx="1098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HC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2,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DF756E-486D-41A4-ACBD-E731B8837D00}"/>
              </a:ext>
            </a:extLst>
          </p:cNvPr>
          <p:cNvSpPr txBox="1"/>
          <p:nvPr/>
        </p:nvSpPr>
        <p:spPr>
          <a:xfrm>
            <a:off x="346842" y="1019503"/>
            <a:ext cx="38257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Ion TOF Spectra taking after baking sample for 1 </a:t>
            </a:r>
            <a:r>
              <a:rPr lang="en-US" sz="2000" dirty="0" err="1"/>
              <a:t>hr</a:t>
            </a:r>
            <a:r>
              <a:rPr lang="en-US" sz="2000" dirty="0"/>
              <a:t> at 400 C and irradiating with 4 keV Argon ions for 2 </a:t>
            </a:r>
            <a:r>
              <a:rPr lang="en-US" sz="2000" dirty="0" err="1"/>
              <a:t>hr.s</a:t>
            </a:r>
            <a:endParaRPr lang="en-US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493FC43-36AF-48B6-9E1B-F6F569438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706" y="4218207"/>
            <a:ext cx="3742819" cy="241907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03FCBCA-2E95-42F5-82B8-9AAEF33F2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976" y="2190291"/>
            <a:ext cx="1857657" cy="321728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26183CB-1FE9-4D71-8DA4-9F287022F520}"/>
              </a:ext>
            </a:extLst>
          </p:cNvPr>
          <p:cNvSpPr txBox="1"/>
          <p:nvPr/>
        </p:nvSpPr>
        <p:spPr>
          <a:xfrm>
            <a:off x="4903075" y="5365532"/>
            <a:ext cx="2243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Extract sputtered ions at different time delays to map out distribution.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134787-2E6C-4905-8C51-028508E4C6B0}"/>
              </a:ext>
            </a:extLst>
          </p:cNvPr>
          <p:cNvSpPr txBox="1"/>
          <p:nvPr/>
        </p:nvSpPr>
        <p:spPr>
          <a:xfrm>
            <a:off x="4792718" y="672663"/>
            <a:ext cx="7231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detect a low energy population of sputtered particles possibly arising after initial impact as the sputterer loses energy and random walks through the material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07D10DE-6DD3-41E7-BDFB-AE33C52922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4786" y="1596510"/>
            <a:ext cx="4035270" cy="2386911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5A5FB80-CFE2-4092-90C0-5D6D981245B1}"/>
              </a:ext>
            </a:extLst>
          </p:cNvPr>
          <p:cNvCxnSpPr/>
          <p:nvPr/>
        </p:nvCxnSpPr>
        <p:spPr>
          <a:xfrm>
            <a:off x="4992414" y="1965434"/>
            <a:ext cx="2228193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14F9C8B-E7D3-4A95-ABA4-145E3B58AAB1}"/>
              </a:ext>
            </a:extLst>
          </p:cNvPr>
          <p:cNvCxnSpPr>
            <a:cxnSpLocks/>
          </p:cNvCxnSpPr>
          <p:nvPr/>
        </p:nvCxnSpPr>
        <p:spPr>
          <a:xfrm>
            <a:off x="7204842" y="1928648"/>
            <a:ext cx="73572" cy="463769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30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27596-BE91-44A0-B836-180FD216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43D2D-A6E4-4A13-B8AE-B333946A5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Very preliminary results</a:t>
            </a:r>
          </a:p>
          <a:p>
            <a:r>
              <a:rPr lang="en-US" b="1" dirty="0"/>
              <a:t>We have identified a low energy population of particles sputtered by solar wind energy ions</a:t>
            </a:r>
          </a:p>
          <a:p>
            <a:pPr lvl="1"/>
            <a:r>
              <a:rPr lang="en-US" b="1" dirty="0"/>
              <a:t>May arise after initial impact as particles lose energy while random walking in the matrix</a:t>
            </a:r>
          </a:p>
          <a:p>
            <a:r>
              <a:rPr lang="en-US" dirty="0"/>
              <a:t>Some evidence of chemically driven process seen in negative ions sputtering</a:t>
            </a:r>
          </a:p>
          <a:p>
            <a:pPr lvl="1"/>
            <a:r>
              <a:rPr lang="en-US" dirty="0"/>
              <a:t>More work is needed to confirm</a:t>
            </a:r>
          </a:p>
          <a:p>
            <a:endParaRPr lang="en-US" dirty="0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FC8C0E17-C9E2-4D6A-B089-9F7D82DBB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952" y="147145"/>
            <a:ext cx="2301765" cy="2200147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ED6582F-149B-45AB-9153-F64102E83A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049" y="123738"/>
            <a:ext cx="2194943" cy="214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88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B9300AB196EE4BA80B16710F58E734" ma:contentTypeVersion="8" ma:contentTypeDescription="Create a new document." ma:contentTypeScope="" ma:versionID="0917d65216ad8099911e23808276f85f">
  <xsd:schema xmlns:xsd="http://www.w3.org/2001/XMLSchema" xmlns:xs="http://www.w3.org/2001/XMLSchema" xmlns:p="http://schemas.microsoft.com/office/2006/metadata/properties" xmlns:ns2="fd9d5043-237b-4c63-8ec3-0d0d218dc774" targetNamespace="http://schemas.microsoft.com/office/2006/metadata/properties" ma:root="true" ma:fieldsID="33582992de127e161bca533006241372" ns2:_="">
    <xsd:import namespace="fd9d5043-237b-4c63-8ec3-0d0d218dc7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d5043-237b-4c63-8ec3-0d0d218dc7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1F9932-C3B7-4E81-AAC5-D417B674BFC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d9d5043-237b-4c63-8ec3-0d0d218dc77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AE0FEB8-62DF-423D-8716-8F43A907B7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d5043-237b-4c63-8ec3-0d0d218dc7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BA74CD-B283-4E64-8B65-AE949AD9C0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3384</TotalTime>
  <Words>466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Negative Ion Sputtering from Lunar Samples by Solar Wind Ions 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Keller</dc:creator>
  <cp:lastModifiedBy>Keller, John W. (GSFC-6910)</cp:lastModifiedBy>
  <cp:revision>69</cp:revision>
  <dcterms:created xsi:type="dcterms:W3CDTF">2019-11-12T15:06:38Z</dcterms:created>
  <dcterms:modified xsi:type="dcterms:W3CDTF">2021-03-02T14:54:33Z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0x010100C8B9300AB196EE4BA80B16710F58E734</vt:lpwstr>
  </property>
</Properties>
</file>