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  <p:sldMasterId id="2147483691" r:id="rId5"/>
  </p:sldMasterIdLst>
  <p:notesMasterIdLst>
    <p:notesMasterId r:id="rId9"/>
  </p:notesMasterIdLst>
  <p:sldIdLst>
    <p:sldId id="3535" r:id="rId6"/>
    <p:sldId id="3534" r:id="rId7"/>
    <p:sldId id="353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ADC51-AF18-45D8-97F7-070428FA7FB8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DE02A-4985-47DF-AEC2-54E6A7125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501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E1AF0F-0024-4CBF-951F-3F7B10256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5439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E1AF0F-0024-4CBF-951F-3F7B10256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11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E1AF0F-0024-4CBF-951F-3F7B102565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8156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90410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522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4189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164000"/>
            <a:ext cx="10632671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0851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1306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164000"/>
            <a:ext cx="1063818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8017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045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0E896-5679-2A4D-B908-F74CE13EC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E2429-26E8-9342-8A53-5AC42B5E9E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D1DFB-093E-2546-ABDD-0BD8D3F46A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3B1A2-6396-B64E-ABCE-CB6A330CDB16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F197D-3875-2944-9622-4899C7FAF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3E81EF-8564-CC43-A47F-118759E3C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BB81A-504D-3D4E-B65A-E4C4C6FE79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704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7845" y="71188"/>
            <a:ext cx="9983305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5168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4946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853" y="71188"/>
            <a:ext cx="9894959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63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183" y="71188"/>
            <a:ext cx="9947967" cy="499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552845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310299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A014-09B9-4A69-AE4B-6D8C40F418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F9514-4B15-459E-B5D9-6787AB6A8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4F161-99F5-49DB-8931-AC2CD5D03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631C-80F9-433B-A361-F4B8B2DECE6E}" type="datetimeFigureOut">
              <a:rPr lang="en-US" smtClean="0"/>
              <a:t>3/3/2021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0AF4D-508F-4558-8359-47F2D555C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95AA0-9BF7-4715-A553-890AC7BB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41EC28-9B82-47E5-A4E3-F7CA6AF36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211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164000"/>
            <a:ext cx="10889904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2353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6869" y="71188"/>
            <a:ext cx="9826947" cy="499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3361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419639"/>
            <a:ext cx="9783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48000">
                  <a:schemeClr val="accent1">
                    <a:lumMod val="45000"/>
                    <a:lumOff val="55000"/>
                  </a:schemeClr>
                </a:gs>
                <a:gs pos="69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9" name="Picture 13" descr="NASA insigniaCMYK"/>
          <p:cNvPicPr preferRelativeResize="0"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020" y="44555"/>
            <a:ext cx="872914" cy="745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3968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Public Acceptance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323" y="1516784"/>
            <a:ext cx="6481218" cy="3256861"/>
          </a:xfrm>
          <a:prstGeom prst="rect">
            <a:avLst/>
          </a:prstGeom>
        </p:spPr>
      </p:pic>
      <p:pic>
        <p:nvPicPr>
          <p:cNvPr id="7" name="Picture 6" descr="Puzzle Pieces Of The - Free image on Pixabay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74" t="48372" b="-1"/>
          <a:stretch/>
        </p:blipFill>
        <p:spPr>
          <a:xfrm>
            <a:off x="9107307" y="4031684"/>
            <a:ext cx="1541417" cy="1212123"/>
          </a:xfrm>
          <a:prstGeom prst="rect">
            <a:avLst/>
          </a:prstGeom>
        </p:spPr>
      </p:pic>
      <p:pic>
        <p:nvPicPr>
          <p:cNvPr id="9" name="Picture 8" descr="Puzzle Pieces Of The - Free image on Pixabay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273" b="46413"/>
          <a:stretch/>
        </p:blipFill>
        <p:spPr>
          <a:xfrm>
            <a:off x="1571895" y="1183891"/>
            <a:ext cx="1554481" cy="1258083"/>
          </a:xfrm>
          <a:prstGeom prst="rect">
            <a:avLst/>
          </a:prstGeom>
        </p:spPr>
      </p:pic>
      <p:pic>
        <p:nvPicPr>
          <p:cNvPr id="10" name="Picture 9" descr="Puzzle Pieces Of The - Free image on Pixabay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62" b="51444"/>
          <a:stretch/>
        </p:blipFill>
        <p:spPr>
          <a:xfrm>
            <a:off x="8691155" y="1059754"/>
            <a:ext cx="1685108" cy="1139988"/>
          </a:xfrm>
          <a:prstGeom prst="rect">
            <a:avLst/>
          </a:prstGeom>
        </p:spPr>
      </p:pic>
      <p:pic>
        <p:nvPicPr>
          <p:cNvPr id="11" name="Picture 10" descr="Puzzle Pieces Of The - Free image on Pixabay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582" r="46169"/>
          <a:stretch/>
        </p:blipFill>
        <p:spPr>
          <a:xfrm>
            <a:off x="1592446" y="4049826"/>
            <a:ext cx="1753280" cy="11367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663338" y="1561228"/>
            <a:ext cx="1114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Education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49731" y="6001316"/>
            <a:ext cx="10533785" cy="170897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20000"/>
                  <a:lumOff val="80000"/>
                </a:schemeClr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9E4401B-5435-3B42-A470-65914F04F2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731" y="5574704"/>
            <a:ext cx="802218" cy="18970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59501" y="6336955"/>
            <a:ext cx="12525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CIWG Meeting</a:t>
            </a:r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1183341" y="5749241"/>
            <a:ext cx="1" cy="25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Fil:Wikt puzzle favicon.svg – Wikipedia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9413" y="2373071"/>
            <a:ext cx="1600347" cy="1500691"/>
          </a:xfrm>
          <a:prstGeom prst="rect">
            <a:avLst/>
          </a:prstGeom>
        </p:spPr>
      </p:pic>
      <p:pic>
        <p:nvPicPr>
          <p:cNvPr id="21" name="Picture 20" descr="Fil:Wikt puzzle favicon.svg – Wikipedia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01" y="2347763"/>
            <a:ext cx="1600347" cy="15006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9E4401B-5435-3B42-A470-65914F04F2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57" y="5587254"/>
            <a:ext cx="802218" cy="18970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 flipH="1">
            <a:off x="2217867" y="5761791"/>
            <a:ext cx="1" cy="25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812088" y="6357304"/>
            <a:ext cx="49852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Pull together stakeholder POCs and identify “pieces of the puzzle”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89E4401B-5435-3B42-A470-65914F04F2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6980" y="5599800"/>
            <a:ext cx="802218" cy="189701"/>
          </a:xfrm>
          <a:prstGeom prst="rect">
            <a:avLst/>
          </a:prstGeom>
        </p:spPr>
      </p:pic>
      <p:cxnSp>
        <p:nvCxnSpPr>
          <p:cNvPr id="27" name="Straight Connector 26"/>
          <p:cNvCxnSpPr/>
          <p:nvPr/>
        </p:nvCxnSpPr>
        <p:spPr>
          <a:xfrm flipH="1">
            <a:off x="7060590" y="5774337"/>
            <a:ext cx="1" cy="25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868627" y="6357304"/>
            <a:ext cx="39510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Socialize “pieces of the puzzle” with the community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89E4401B-5435-3B42-A470-65914F04F25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3032" y="5623107"/>
            <a:ext cx="802218" cy="189701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>
          <a:xfrm flipH="1">
            <a:off x="10956642" y="5797644"/>
            <a:ext cx="1" cy="25207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819645" y="6287632"/>
            <a:ext cx="1043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Next steps-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Framework</a:t>
            </a:r>
          </a:p>
        </p:txBody>
      </p:sp>
    </p:spTree>
    <p:extLst>
      <p:ext uri="{BB962C8B-B14F-4D97-AF65-F5344CB8AC3E}">
        <p14:creationId xmlns:p14="http://schemas.microsoft.com/office/powerpoint/2010/main" val="3050740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Puzzle Pieces (In no particular order)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0424" y="890680"/>
            <a:ext cx="5443360" cy="582441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1600" dirty="0"/>
              <a:t>Education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Public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Decision Makers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Planners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Outreach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Privacy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1600" dirty="0"/>
              <a:t>Noise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Aural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Visual 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Liability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Flying public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Non-user risk exposure/safety of the non-flying public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Insurance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Local Department of Transportations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Planner(s) – process and analysis </a:t>
            </a:r>
            <a:endParaRPr lang="en-US" sz="1600" dirty="0"/>
          </a:p>
          <a:p>
            <a:pPr lvl="1">
              <a:lnSpc>
                <a:spcPct val="80000"/>
              </a:lnSpc>
            </a:pPr>
            <a:r>
              <a:rPr lang="en-US" sz="1400" dirty="0"/>
              <a:t>Investment timelines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Near and long-range planning and policies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Effects of increasing autonomy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Public consensus/inputs on plans</a:t>
            </a: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1600" dirty="0"/>
              <a:t>Security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Workforce development and job creation</a:t>
            </a:r>
          </a:p>
          <a:p>
            <a:pPr>
              <a:lnSpc>
                <a:spcPct val="80000"/>
              </a:lnSpc>
            </a:pPr>
            <a:r>
              <a:rPr lang="en-US" sz="1600" dirty="0"/>
              <a:t>Local vs Federal Roles</a:t>
            </a:r>
          </a:p>
          <a:p>
            <a:pPr lvl="1">
              <a:lnSpc>
                <a:spcPct val="80000"/>
              </a:lnSpc>
            </a:pPr>
            <a:r>
              <a:rPr lang="en-US" sz="1400" dirty="0"/>
              <a:t>When and how to engage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6500447" y="873262"/>
            <a:ext cx="5443360" cy="58244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1" marR="0" lvl="0" indent="-342891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Multi-modal transportation integration</a:t>
            </a:r>
          </a:p>
          <a:p>
            <a:pPr marL="342891" marR="0" lvl="0" indent="-342891" algn="l" defTabSz="45718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Risks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Equitable</a:t>
            </a:r>
          </a:p>
          <a:p>
            <a:pPr marL="742932" marR="0" lvl="1" indent="-285744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Access to benefits including ADA</a:t>
            </a:r>
          </a:p>
          <a:p>
            <a:pPr marL="742932" marR="0" lvl="1" indent="-285744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Pricing</a:t>
            </a:r>
          </a:p>
          <a:p>
            <a:pPr marL="742932" marR="0" lvl="1" indent="-285744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Displacement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Affordability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Commonality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Locality Tailoring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Flight paths &amp; Location of Vertiports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Land Use</a:t>
            </a:r>
          </a:p>
          <a:p>
            <a:pPr marL="742932" marR="0" lvl="1" indent="-285744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Zoning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Mode Choice </a:t>
            </a:r>
          </a:p>
          <a:p>
            <a:pPr marL="742932" marR="0" lvl="1" indent="-285744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Factors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Congestion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Electrification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Consumer Protections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Paths to public acceptance (e.g., actually flying in a UAM vehicle for a trip)</a:t>
            </a:r>
          </a:p>
          <a:p>
            <a:pPr marL="342891" marR="0" lvl="0" indent="-342891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References</a:t>
            </a:r>
          </a:p>
          <a:p>
            <a:pPr marL="742932" marR="0" lvl="1" indent="-285744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 of studies looking at public acceptance</a:t>
            </a:r>
          </a:p>
          <a:p>
            <a:pPr marL="742932" marR="0" lvl="1" indent="-285744" algn="l" defTabSz="457189" rtl="0" eaLnBrk="1" fontAlgn="auto" latinLnBrk="0" hangingPunct="1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 of case studies on AAM public acceptance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55" y="1083926"/>
            <a:ext cx="3043259" cy="260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617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Public Acceptance- Frameworks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1066" y="870986"/>
            <a:ext cx="8759001" cy="5724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to consider public acceptance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Consider from a role’s perspective: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Public Intuitions – Boards of Supervisors, Departments of Transportations…..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“Community” Public – people who live where AAM/UAM operations occur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“Flying Public” – AAM/UAM Customers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Cross-cutting areas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areas of commonality and areas where localities can tailor to their requirements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From a process perspective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Early adopter locations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Design vs Operations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From an authority perspective (RACI)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knowns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unknowns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areas in between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Engineering perspective</a:t>
            </a:r>
          </a:p>
        </p:txBody>
      </p:sp>
      <p:grpSp>
        <p:nvGrpSpPr>
          <p:cNvPr id="50" name="Group 49"/>
          <p:cNvGrpSpPr/>
          <p:nvPr/>
        </p:nvGrpSpPr>
        <p:grpSpPr>
          <a:xfrm>
            <a:off x="8821786" y="371146"/>
            <a:ext cx="3198140" cy="3103574"/>
            <a:chOff x="3436035" y="852853"/>
            <a:chExt cx="3184573" cy="3112477"/>
          </a:xfrm>
        </p:grpSpPr>
        <p:sp>
          <p:nvSpPr>
            <p:cNvPr id="51" name="Oval 50"/>
            <p:cNvSpPr/>
            <p:nvPr/>
          </p:nvSpPr>
          <p:spPr>
            <a:xfrm>
              <a:off x="3436035" y="852853"/>
              <a:ext cx="3184573" cy="3112477"/>
            </a:xfrm>
            <a:prstGeom prst="ellipse">
              <a:avLst/>
            </a:prstGeom>
            <a:solidFill>
              <a:srgbClr val="BF95D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3788187" y="1513362"/>
              <a:ext cx="24967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 “Community” Public</a:t>
              </a:r>
            </a:p>
          </p:txBody>
        </p:sp>
        <p:sp>
          <p:nvSpPr>
            <p:cNvPr id="53" name="Oval 52"/>
            <p:cNvSpPr/>
            <p:nvPr/>
          </p:nvSpPr>
          <p:spPr>
            <a:xfrm>
              <a:off x="4906110" y="2048665"/>
              <a:ext cx="1353016" cy="1345167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5169878" y="2224455"/>
              <a:ext cx="1239715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The “Flying” Public</a:t>
              </a:r>
            </a:p>
          </p:txBody>
        </p:sp>
        <p:sp>
          <p:nvSpPr>
            <p:cNvPr id="55" name="Oval 54"/>
            <p:cNvSpPr/>
            <p:nvPr/>
          </p:nvSpPr>
          <p:spPr>
            <a:xfrm>
              <a:off x="3766040" y="2051595"/>
              <a:ext cx="1353016" cy="1345167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3814983" y="2362954"/>
              <a:ext cx="123971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Public Institutions</a:t>
              </a: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458" y="3840646"/>
            <a:ext cx="3270068" cy="263471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1234" y="4263953"/>
            <a:ext cx="2559095" cy="2101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01053"/>
      </p:ext>
    </p:extLst>
  </p:cSld>
  <p:clrMapOvr>
    <a:masterClrMapping/>
  </p:clrMapOvr>
</p:sld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2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DE0BF9370479E42937914BF2DFC8226" ma:contentTypeVersion="11" ma:contentTypeDescription="Create a new document." ma:contentTypeScope="" ma:versionID="a64b272aac2d9c9300ea69a9e1ed287e">
  <xsd:schema xmlns:xsd="http://www.w3.org/2001/XMLSchema" xmlns:xs="http://www.w3.org/2001/XMLSchema" xmlns:p="http://schemas.microsoft.com/office/2006/metadata/properties" xmlns:ns3="42a225a7-ed23-459a-b838-3bc0b670b98d" xmlns:ns4="9ceea287-4331-4c9b-b5ee-d04a7bd4c60f" targetNamespace="http://schemas.microsoft.com/office/2006/metadata/properties" ma:root="true" ma:fieldsID="f18836abe8ff9c57ee6b22fa85b3e1fd" ns3:_="" ns4:_="">
    <xsd:import namespace="42a225a7-ed23-459a-b838-3bc0b670b98d"/>
    <xsd:import namespace="9ceea287-4331-4c9b-b5ee-d04a7bd4c60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a225a7-ed23-459a-b838-3bc0b670b98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eea287-4331-4c9b-b5ee-d04a7bd4c6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320EA34-BA91-4B4E-A729-4E4D47DF1F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2a225a7-ed23-459a-b838-3bc0b670b98d"/>
    <ds:schemaRef ds:uri="9ceea287-4331-4c9b-b5ee-d04a7bd4c6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790E187-4311-4CBE-BBF1-12D163D6AE5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06BBC1-8FC3-41A3-BFCC-BF745C99940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283</Words>
  <Application>Microsoft Office PowerPoint</Application>
  <PresentationFormat>Widescreen</PresentationFormat>
  <Paragraphs>82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21_Office Theme</vt:lpstr>
      <vt:lpstr>20_Office Theme</vt:lpstr>
      <vt:lpstr>Public Acceptance</vt:lpstr>
      <vt:lpstr>Puzzle Pieces (In no particular order)</vt:lpstr>
      <vt:lpstr>Public Acceptance- Frameworks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Cavolowsky, Anna E. (ARC-AFS)[SimLabs III Contract Management &amp; Technical Services]</dc:creator>
  <cp:lastModifiedBy>Brown, Lexie Nicole (AFRC-300)[CROWN CONSULTING INC]</cp:lastModifiedBy>
  <cp:revision>7</cp:revision>
  <dcterms:created xsi:type="dcterms:W3CDTF">2021-03-01T18:06:16Z</dcterms:created>
  <dcterms:modified xsi:type="dcterms:W3CDTF">2021-03-03T14:41:53Z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0x0101004DE0BF9370479E42937914BF2DFC8226</vt:lpwstr>
  </property>
</Properties>
</file>