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87" r:id="rId2"/>
  </p:sldMasterIdLst>
  <p:notesMasterIdLst>
    <p:notesMasterId r:id="rId17"/>
  </p:notesMasterIdLst>
  <p:sldIdLst>
    <p:sldId id="257" r:id="rId3"/>
    <p:sldId id="778" r:id="rId4"/>
    <p:sldId id="779" r:id="rId5"/>
    <p:sldId id="794" r:id="rId6"/>
    <p:sldId id="799" r:id="rId7"/>
    <p:sldId id="796" r:id="rId8"/>
    <p:sldId id="263" r:id="rId9"/>
    <p:sldId id="766" r:id="rId10"/>
    <p:sldId id="798" r:id="rId11"/>
    <p:sldId id="765" r:id="rId12"/>
    <p:sldId id="769" r:id="rId13"/>
    <p:sldId id="777" r:id="rId14"/>
    <p:sldId id="802" r:id="rId15"/>
    <p:sldId id="789" r:id="rId1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00FB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43"/>
  </p:normalViewPr>
  <p:slideViewPr>
    <p:cSldViewPr snapToGrid="0" snapToObjects="1">
      <p:cViewPr varScale="1">
        <p:scale>
          <a:sx n="124" d="100"/>
          <a:sy n="124" d="100"/>
        </p:scale>
        <p:origin x="5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CDB0EAC-A7F8-4D48-A047-E1E2BF82F685}" type="datetimeFigureOut">
              <a:rPr lang="en-US" smtClean="0"/>
              <a:t>2/12/21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6A89208-19D7-9E47-969D-1A76A4CEE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640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7987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Calibri" charset="0"/>
              <a:cs typeface="ＭＳ Ｐゴシック" charset="0"/>
            </a:endParaRPr>
          </a:p>
        </p:txBody>
      </p:sp>
      <p:sp>
        <p:nvSpPr>
          <p:cNvPr id="798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09" indent="-285734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2937" indent="-228587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111" indent="-228587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287" indent="-228587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461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635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8811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5985" indent="-228587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fld id="{750BB3CC-5599-3048-9C00-B7A118248894}" type="slidenum">
              <a:rPr lang="en-US" sz="1200">
                <a:solidFill>
                  <a:prstClr val="black"/>
                </a:solidFill>
              </a:rPr>
              <a:pPr/>
              <a:t>1</a:t>
            </a:fld>
            <a:endParaRPr lang="en-US" sz="1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11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FB02745-A473-4429-9938-F9E1BB2951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730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Expect to award some STTR Phase IIs,</a:t>
            </a:r>
            <a:r>
              <a:rPr lang="en-US" baseline="0" dirty="0"/>
              <a:t> soon.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A89208-19D7-9E47-969D-1A76A4CEEE2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549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0" y="5147188"/>
            <a:ext cx="12192000" cy="17108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Text Box 74"/>
          <p:cNvSpPr txBox="1">
            <a:spLocks noChangeArrowheads="1"/>
          </p:cNvSpPr>
          <p:nvPr userDrawn="1"/>
        </p:nvSpPr>
        <p:spPr bwMode="auto">
          <a:xfrm>
            <a:off x="317502" y="544513"/>
            <a:ext cx="2832100" cy="1841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4572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600" dirty="0">
                <a:solidFill>
                  <a:srgbClr val="FFFFFF"/>
                </a:solidFill>
                <a:latin typeface="Arial" charset="0"/>
                <a:ea typeface="ヒラギノ角ゴ Pro W3" charset="0"/>
              </a:rPr>
              <a:t>National Aeronautics and Space Administration</a:t>
            </a:r>
          </a:p>
        </p:txBody>
      </p:sp>
      <p:sp>
        <p:nvSpPr>
          <p:cNvPr id="7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374651" y="5338916"/>
            <a:ext cx="10198100" cy="882289"/>
          </a:xfrm>
          <a:ln>
            <a:noFill/>
          </a:ln>
        </p:spPr>
        <p:txBody>
          <a:bodyPr anchor="t"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Rectangle 163"/>
          <p:cNvSpPr>
            <a:spLocks noGrp="1" noChangeArrowheads="1"/>
          </p:cNvSpPr>
          <p:nvPr>
            <p:ph type="subTitle" idx="1"/>
          </p:nvPr>
        </p:nvSpPr>
        <p:spPr>
          <a:xfrm>
            <a:off x="374651" y="6315980"/>
            <a:ext cx="10198100" cy="430903"/>
          </a:xfrm>
          <a:ln>
            <a:noFill/>
          </a:ln>
        </p:spPr>
        <p:txBody>
          <a:bodyPr/>
          <a:lstStyle>
            <a:lvl1pPr>
              <a:buNone/>
              <a:defRPr sz="1600" b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1"/>
            <a:ext cx="12189646" cy="5089177"/>
          </a:xfrm>
          <a:prstGeom prst="rect">
            <a:avLst/>
          </a:prstGeom>
        </p:spPr>
      </p:pic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12537-B55F-1D4C-AACF-3B10E75227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>
                <a:latin typeface="Arial" charset="0"/>
                <a:ea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7222B-4B3E-3943-AD3F-B164339970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2800A-40B0-9F47-AA4E-26F2C6069B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4EEBA-EC9D-884B-A76C-51E8805C66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059B5-FA2A-D14A-9FA4-0D0A48FB7D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BA73B-62DA-7C45-A31D-D6B41ED9CB9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06772-625F-0E46-B934-F9082C83F5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50982-42F3-5447-871F-AFA39A36BE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7A66C-9E60-1449-A623-238DBBA6AF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386AC575-653E-4439-AA59-2B406492A33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A168E58-362E-438E-ACB3-5E5CAE5012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blue and black Americ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D99FF8D-6D2F-4A50-8CDF-4097B74CB8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Click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5147188"/>
            <a:ext cx="12192000" cy="171081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Text Box 74"/>
          <p:cNvSpPr txBox="1">
            <a:spLocks noChangeArrowheads="1"/>
          </p:cNvSpPr>
          <p:nvPr/>
        </p:nvSpPr>
        <p:spPr bwMode="auto">
          <a:xfrm>
            <a:off x="317502" y="544513"/>
            <a:ext cx="2832100" cy="1841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defTabSz="4572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600" dirty="0">
                <a:solidFill>
                  <a:srgbClr val="FFFFFF"/>
                </a:solidFill>
                <a:latin typeface="Arial" charset="0"/>
                <a:ea typeface="ヒラギノ角ゴ Pro W3" charset="0"/>
              </a:rPr>
              <a:t>National Aeronautics and Space Administration</a:t>
            </a:r>
          </a:p>
        </p:txBody>
      </p:sp>
      <p:sp>
        <p:nvSpPr>
          <p:cNvPr id="7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374651" y="5338916"/>
            <a:ext cx="10198100" cy="882289"/>
          </a:xfrm>
          <a:ln>
            <a:noFill/>
          </a:ln>
        </p:spPr>
        <p:txBody>
          <a:bodyPr anchor="t"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Rectangle 163"/>
          <p:cNvSpPr>
            <a:spLocks noGrp="1" noChangeArrowheads="1"/>
          </p:cNvSpPr>
          <p:nvPr>
            <p:ph type="subTitle" idx="1"/>
          </p:nvPr>
        </p:nvSpPr>
        <p:spPr>
          <a:xfrm>
            <a:off x="374651" y="6315980"/>
            <a:ext cx="10198100" cy="430903"/>
          </a:xfrm>
          <a:ln>
            <a:noFill/>
          </a:ln>
        </p:spPr>
        <p:txBody>
          <a:bodyPr/>
          <a:lstStyle>
            <a:lvl1pPr>
              <a:buNone/>
              <a:defRPr sz="1600" b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1"/>
            <a:ext cx="12189646" cy="5089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933399"/>
      </p:ext>
    </p:extLst>
  </p:cSld>
  <p:clrMapOvr>
    <a:masterClrMapping/>
  </p:clrMapOvr>
  <p:transition advClick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4C8D4FF-3D46-4E80-9AEA-AEF3C220AC2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900"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888076"/>
      </p:ext>
    </p:extLst>
  </p:cSld>
  <p:clrMapOvr>
    <a:masterClrMapping/>
  </p:clrMapOvr>
  <p:transition advClick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4C8D4FF-3D46-4E80-9AEA-AEF3C220A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736350"/>
      </p:ext>
    </p:extLst>
  </p:cSld>
  <p:clrMapOvr>
    <a:masterClrMapping/>
  </p:clrMapOvr>
  <p:transition advClick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4C8D4FF-3D46-4E80-9AEA-AEF3C220A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528045"/>
      </p:ext>
    </p:extLst>
  </p:cSld>
  <p:clrMapOvr>
    <a:masterClrMapping/>
  </p:clrMapOvr>
  <p:transition advClick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4C8D4FF-3D46-4E80-9AEA-AEF3C220A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645964"/>
      </p:ext>
    </p:extLst>
  </p:cSld>
  <p:clrMapOvr>
    <a:masterClrMapping/>
  </p:clrMapOvr>
  <p:transition advClick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4C8D4FF-3D46-4E80-9AEA-AEF3C220A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007049"/>
      </p:ext>
    </p:extLst>
  </p:cSld>
  <p:clrMapOvr>
    <a:masterClrMapping/>
  </p:clrMapOvr>
  <p:transition advClick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4C8D4FF-3D46-4E80-9AEA-AEF3C220A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05955"/>
      </p:ext>
    </p:extLst>
  </p:cSld>
  <p:clrMapOvr>
    <a:masterClrMapping/>
  </p:clrMapOvr>
  <p:transition advClick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4C8D4FF-3D46-4E80-9AEA-AEF3C220A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372976"/>
      </p:ext>
    </p:extLst>
  </p:cSld>
  <p:clrMapOvr>
    <a:masterClrMapping/>
  </p:clrMapOvr>
  <p:transition advClick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4C8D4FF-3D46-4E80-9AEA-AEF3C220A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480450"/>
      </p:ext>
    </p:extLst>
  </p:cSld>
  <p:clrMapOvr>
    <a:masterClrMapping/>
  </p:clrMapOvr>
  <p:transition advClick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4C8D4FF-3D46-4E80-9AEA-AEF3C220A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338354"/>
      </p:ext>
    </p:extLst>
  </p:cSld>
  <p:clrMapOvr>
    <a:masterClrMapping/>
  </p:clrMapOvr>
  <p:transition advClick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14C8D4FF-3D46-4E80-9AEA-AEF3C220A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502066"/>
      </p:ext>
    </p:extLst>
  </p:cSld>
  <p:clrMapOvr>
    <a:masterClrMapping/>
  </p:clrMapOvr>
  <p:transition spd="med" advClick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4C8D4FF-3D46-4E80-9AEA-AEF3C220A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051908"/>
      </p:ext>
    </p:extLst>
  </p:cSld>
  <p:clrMapOvr>
    <a:masterClrMapping/>
  </p:clrMapOvr>
  <p:transition spd="med" advClick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blue and black Americ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14C8D4FF-3D46-4E80-9AEA-AEF3C220A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962616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4C8D4FF-3D46-4E80-9AEA-AEF3C220AC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992605"/>
      </p:ext>
    </p:extLst>
  </p:cSld>
  <p:clrMapOvr>
    <a:masterClrMapping/>
  </p:clrMapOvr>
  <p:transition spd="med"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 userDrawn="1"/>
        </p:nvSpPr>
        <p:spPr bwMode="auto">
          <a:xfrm>
            <a:off x="0" y="0"/>
            <a:ext cx="12192000" cy="8461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defTabSz="457200" eaLnBrk="1" fontAlgn="base" hangingPunct="1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800" dirty="0">
              <a:solidFill>
                <a:srgbClr val="000000"/>
              </a:solidFill>
              <a:latin typeface="Arial" pitchFamily="34" charset="0"/>
              <a:cs typeface="ＭＳ Ｐゴシック" charset="0"/>
            </a:endParaRPr>
          </a:p>
        </p:txBody>
      </p:sp>
      <p:pic>
        <p:nvPicPr>
          <p:cNvPr id="1027" name="Picture 7" descr="NASA insignia RGB.pn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2838" y="158752"/>
            <a:ext cx="78793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315384" y="103188"/>
            <a:ext cx="10769600" cy="7429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03303"/>
            <a:ext cx="10972800" cy="51228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fld id="{F9B15C5C-0988-094E-B1BA-EF1B8BCD2926}" type="slidenum">
              <a:rPr lang="en-US">
                <a:ea typeface="ＭＳ Ｐゴシック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ea typeface="ＭＳ Ｐゴシック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914400" eaLnBrk="1" hangingPunct="1">
              <a:defRPr sz="9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810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ransition advClick="0"/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chemeClr val="bg1"/>
          </a:solidFill>
          <a:latin typeface="Arial"/>
          <a:ea typeface="ヒラギノ角ゴ Pro W3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0" indent="-1778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6858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/>
        </p:nvSpPr>
        <p:spPr bwMode="auto">
          <a:xfrm>
            <a:off x="0" y="0"/>
            <a:ext cx="12192000" cy="8461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defTabSz="457200" eaLnBrk="1" fontAlgn="base" hangingPunct="1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800" dirty="0">
              <a:solidFill>
                <a:srgbClr val="000000"/>
              </a:solidFill>
              <a:latin typeface="Arial" pitchFamily="34" charset="0"/>
              <a:cs typeface="ＭＳ Ｐゴシック" charset="0"/>
            </a:endParaRPr>
          </a:p>
        </p:txBody>
      </p:sp>
      <p:pic>
        <p:nvPicPr>
          <p:cNvPr id="1027" name="Picture 7" descr="NASA insignia RGB.png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2838" y="158752"/>
            <a:ext cx="78793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315384" y="103188"/>
            <a:ext cx="10769600" cy="7429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03303"/>
            <a:ext cx="10972800" cy="51228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000000"/>
                </a:solidFill>
                <a:latin typeface="Arial" charset="0"/>
                <a:cs typeface="Arial" charset="0"/>
              </a:defRPr>
            </a:lvl1pPr>
          </a:lstStyle>
          <a:p>
            <a:fld id="{14C8D4FF-3D46-4E80-9AEA-AEF3C220AC2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914400" eaLnBrk="1" hangingPunct="1">
              <a:defRPr sz="900">
                <a:solidFill>
                  <a:schemeClr val="tx1"/>
                </a:solidFill>
                <a:latin typeface="Arial" charset="0"/>
                <a:ea typeface="MS PGothic" charset="0"/>
                <a:cs typeface="Arial" charset="0"/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854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</p:sldLayoutIdLst>
  <p:transition advClick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chemeClr val="bg1"/>
          </a:solidFill>
          <a:latin typeface="Arial"/>
          <a:ea typeface="ヒラギノ角ゴ Pro W3" charset="-128"/>
          <a:cs typeface="Arial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0" indent="-1778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6858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strobotic.com/2019/6/18/astrobotic-awarded-nasa-study-contract-for-polar-mission-to-the-moon" TargetMode="External"/><Relationship Id="rId3" Type="http://schemas.openxmlformats.org/officeDocument/2006/relationships/hyperlink" Target="https://www.astrobotic.com/2019/9/30/astrobotic-commends-senate-nasa-funding-bill-s-strong-resources-for-lunar-science-exploration" TargetMode="External"/><Relationship Id="rId7" Type="http://schemas.openxmlformats.org/officeDocument/2006/relationships/hyperlink" Target="https://www.astrobotic.com/2019/7/1/astrobotic-awarded-5-6-million-nasa-contract-to-deliver-autonomous-moon-rover" TargetMode="External"/><Relationship Id="rId12" Type="http://schemas.openxmlformats.org/officeDocument/2006/relationships/hyperlink" Target="https://www.astrobotic.com/2019/3/18/astrobotic-commends-strong-support-for-lunar-exploration-in-nasa-s-fy2020-budget-request" TargetMode="External"/><Relationship Id="rId2" Type="http://schemas.openxmlformats.org/officeDocument/2006/relationships/hyperlink" Target="https://www.astrobotic.com/2019/10/2/astrobotic-s-cuberover-program-awarded-2-million-contract-by-nas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strobotic.com/2019/8/19/astrobotic-selects-united-launch-alliance-vulcan-centaur-rocket-to-launch-its-first-mission-to-the-moon" TargetMode="External"/><Relationship Id="rId11" Type="http://schemas.openxmlformats.org/officeDocument/2006/relationships/hyperlink" Target="https://www.astrobotic.com/2019/3/19/drone-maps-icy-lava-tube-in-iceland-in-preparation-for-cave-exploration-on-the-moon-and-mars" TargetMode="External"/><Relationship Id="rId5" Type="http://schemas.openxmlformats.org/officeDocument/2006/relationships/hyperlink" Target="https://www.astrobotic.com/2019/9/24/astrobotic-and-spacebit-announce-agreement-to-bring-the-first-uk-commercial-payload-to-the-moon" TargetMode="External"/><Relationship Id="rId10" Type="http://schemas.openxmlformats.org/officeDocument/2006/relationships/hyperlink" Target="https://www.astrobotic.com/2019/5/20/astrobotic-signs-lunar-payload-agreement-with-canadensys-aerospace" TargetMode="External"/><Relationship Id="rId4" Type="http://schemas.openxmlformats.org/officeDocument/2006/relationships/hyperlink" Target="https://www.astrobotic.com/2019/9/27/astrobotic-s-john-thornton-named-ceo-of-the-year-at-the-pittsburgh-tech50-awards" TargetMode="External"/><Relationship Id="rId9" Type="http://schemas.openxmlformats.org/officeDocument/2006/relationships/hyperlink" Target="https://www.astrobotic.com/2019/5/31/astrobotic-awarded-79-5-million-contract-to-deliver-14-nasa-payloads-to-the-moon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Title 1"/>
          <p:cNvSpPr>
            <a:spLocks noGrp="1"/>
          </p:cNvSpPr>
          <p:nvPr>
            <p:ph type="ctrTitle"/>
          </p:nvPr>
        </p:nvSpPr>
        <p:spPr>
          <a:xfrm>
            <a:off x="305383" y="5490040"/>
            <a:ext cx="7648575" cy="1001713"/>
          </a:xfrm>
        </p:spPr>
        <p:txBody>
          <a:bodyPr anchor="ctr"/>
          <a:lstStyle/>
          <a:p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Lander Technologies (SBU data removed)</a:t>
            </a:r>
            <a:br>
              <a:rPr lang="en-US" dirty="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1800" dirty="0">
                <a:latin typeface="Arial" charset="0"/>
                <a:ea typeface="ＭＳ Ｐゴシック" charset="0"/>
                <a:cs typeface="ＭＳ Ｐゴシック" charset="0"/>
              </a:rPr>
              <a:t>October 16, 2019 </a:t>
            </a:r>
            <a:br>
              <a:rPr lang="en-US" dirty="0">
                <a:latin typeface="Arial Narrow" charset="0"/>
                <a:ea typeface="ヒラギノ角ゴ Pro W3" charset="0"/>
                <a:cs typeface="Arial Narrow" charset="0"/>
              </a:rPr>
            </a:br>
            <a:br>
              <a:rPr lang="en-US" dirty="0">
                <a:latin typeface="Arial Narrow" charset="0"/>
                <a:ea typeface="ヒラギノ角ゴ Pro W3" charset="0"/>
                <a:cs typeface="Arial Narrow" charset="0"/>
              </a:rPr>
            </a:br>
            <a:r>
              <a:rPr lang="en-US" dirty="0">
                <a:latin typeface="Arial Narrow" charset="0"/>
                <a:ea typeface="ヒラギノ角ゴ Pro W3" charset="0"/>
                <a:cs typeface="Arial Narrow" charset="0"/>
              </a:rPr>
              <a:t>Debra Terrell </a:t>
            </a:r>
            <a:br>
              <a:rPr lang="en-US" dirty="0">
                <a:latin typeface="Arial Narrow" charset="0"/>
                <a:ea typeface="ヒラギノ角ゴ Pro W3" charset="0"/>
                <a:cs typeface="Arial Narrow" charset="0"/>
              </a:rPr>
            </a:br>
            <a:r>
              <a:rPr lang="en-US" sz="2000" dirty="0"/>
              <a:t>Lunar CATALYST Astrobotic Partner Manager </a:t>
            </a:r>
            <a:endParaRPr lang="en-US" sz="1800" dirty="0">
              <a:latin typeface="Arial" charset="0"/>
              <a:ea typeface="ヒラギノ角ゴ Pro W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061698"/>
      </p:ext>
    </p:extLst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0" dirty="0"/>
              <a:t>Lander Technologies</a:t>
            </a:r>
            <a:br>
              <a:rPr lang="en-US" dirty="0"/>
            </a:br>
            <a:r>
              <a:rPr lang="en-US" dirty="0"/>
              <a:t>Project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384" y="926046"/>
            <a:ext cx="5120707" cy="51228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300" u="sng" dirty="0"/>
              <a:t>Why is this project important?</a:t>
            </a:r>
          </a:p>
          <a:p>
            <a:r>
              <a:rPr lang="en-US" sz="1300" b="0" dirty="0"/>
              <a:t>Government and commercial interest in exploration of cis-lunar space and the lunar surface is growing.</a:t>
            </a:r>
          </a:p>
          <a:p>
            <a:r>
              <a:rPr lang="en-US" sz="1300" b="0" dirty="0"/>
              <a:t>Lander capabilities, completed designs, and overall access (especially low cost) to the lunar surface are still relatively limited. </a:t>
            </a:r>
          </a:p>
          <a:p>
            <a:pPr marL="0" indent="0">
              <a:buNone/>
            </a:pPr>
            <a:endParaRPr lang="en-US" sz="1300" u="sng" dirty="0"/>
          </a:p>
          <a:p>
            <a:pPr marL="0" indent="0">
              <a:buNone/>
            </a:pPr>
            <a:r>
              <a:rPr lang="en-US" sz="1300" u="sng" dirty="0"/>
              <a:t>Objectives</a:t>
            </a:r>
          </a:p>
          <a:p>
            <a:r>
              <a:rPr lang="en-US" sz="1300" b="0" dirty="0"/>
              <a:t>Lunar CATALYST</a:t>
            </a:r>
            <a:br>
              <a:rPr lang="en-US" sz="1300" b="0" dirty="0"/>
            </a:br>
            <a:r>
              <a:rPr lang="en-US" sz="1300" b="0" dirty="0"/>
              <a:t>This project targets improving access to the lunar surface by supporting commercial efforts to build landers, reducing risk on key lander technologies &amp; developing a lander-smart work force and identifying key technologies thru lander design activities. </a:t>
            </a:r>
          </a:p>
          <a:p>
            <a:pPr>
              <a:spcBef>
                <a:spcPts val="1200"/>
              </a:spcBef>
            </a:pPr>
            <a:r>
              <a:rPr lang="en-US" sz="1300" b="0" dirty="0"/>
              <a:t>CryoFILL</a:t>
            </a:r>
            <a:br>
              <a:rPr lang="en-US" sz="1300" b="0" dirty="0"/>
            </a:br>
            <a:r>
              <a:rPr lang="en-US" sz="1300" b="0" dirty="0"/>
              <a:t>Demonstrate propellant liquefaction capabilities for ISRU at a relevant scale and in a relevant environment. This includes</a:t>
            </a:r>
            <a:r>
              <a:rPr lang="en-US" sz="1300" b="0" kern="0" dirty="0">
                <a:ea typeface="ＭＳ Ｐゴシック"/>
              </a:rPr>
              <a:t> Brassboard testing, transient system modeling, insulation system risk reduction, and the assembly/demo of a prototype liquefaction system.</a:t>
            </a:r>
          </a:p>
          <a:p>
            <a:pPr marL="0" indent="0">
              <a:buNone/>
            </a:pPr>
            <a:endParaRPr lang="en-US" sz="1300" u="sng" dirty="0"/>
          </a:p>
          <a:p>
            <a:pPr marL="0" indent="0">
              <a:buNone/>
            </a:pPr>
            <a:r>
              <a:rPr lang="en-US" sz="1300" u="sng" dirty="0"/>
              <a:t>FY19 activities</a:t>
            </a:r>
          </a:p>
          <a:p>
            <a:r>
              <a:rPr lang="en-US" sz="1300" b="0" dirty="0"/>
              <a:t>Lunar CATALYST:</a:t>
            </a:r>
          </a:p>
          <a:p>
            <a:pPr lvl="1"/>
            <a:r>
              <a:rPr lang="en-US" sz="1300" b="0" dirty="0"/>
              <a:t>Astrobotic Technology, Inc.</a:t>
            </a:r>
          </a:p>
          <a:p>
            <a:pPr lvl="1"/>
            <a:r>
              <a:rPr lang="en-US" sz="1300" dirty="0"/>
              <a:t>Masten Space Systems</a:t>
            </a:r>
          </a:p>
          <a:p>
            <a:pPr lvl="1"/>
            <a:r>
              <a:rPr lang="en-US" sz="1300" b="0" dirty="0"/>
              <a:t>Moon Express</a:t>
            </a:r>
          </a:p>
          <a:p>
            <a:r>
              <a:rPr lang="en-US" sz="1300" b="0" dirty="0"/>
              <a:t>CryoFILL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B12537-B55F-1D4C-AACF-3B10E7522722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-17" t="-45" r="5750" b="-45"/>
          <a:stretch/>
        </p:blipFill>
        <p:spPr>
          <a:xfrm>
            <a:off x="5707381" y="3517422"/>
            <a:ext cx="3873498" cy="21945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7861" y="1688622"/>
            <a:ext cx="2560320" cy="36576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7381" y="957102"/>
            <a:ext cx="3840480" cy="256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164663"/>
      </p:ext>
    </p:extLst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b="0" dirty="0"/>
              <a:t>Lander Technologies</a:t>
            </a:r>
            <a:br>
              <a:rPr lang="en-US" dirty="0"/>
            </a:br>
            <a:r>
              <a:rPr lang="en-US" dirty="0"/>
              <a:t>Astrobotic Technology, Inc. Accomplishments &amp; Activities FY19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94292" y="877183"/>
            <a:ext cx="5927834" cy="5838927"/>
          </a:xfrm>
        </p:spPr>
        <p:txBody>
          <a:bodyPr/>
          <a:lstStyle/>
          <a:p>
            <a:pPr marL="0" indent="0">
              <a:buNone/>
            </a:pPr>
            <a:r>
              <a:rPr lang="en-US" sz="1400" dirty="0"/>
              <a:t>Accomplishments:</a:t>
            </a:r>
          </a:p>
          <a:p>
            <a:r>
              <a:rPr lang="en-US" sz="1400" b="0" dirty="0">
                <a:latin typeface="+mj-lt"/>
              </a:rPr>
              <a:t>Astrobotic signed a launch contract with ULA for the first Vulcan mission</a:t>
            </a:r>
          </a:p>
          <a:p>
            <a:r>
              <a:rPr lang="en-US" sz="1400" b="0" dirty="0">
                <a:latin typeface="+mj-lt"/>
              </a:rPr>
              <a:t>All Peregrine Long Lead Procurements have been initiated</a:t>
            </a:r>
          </a:p>
          <a:p>
            <a:r>
              <a:rPr lang="en-US" sz="1400" b="0" dirty="0">
                <a:latin typeface="+mj-lt"/>
              </a:rPr>
              <a:t>NASA IV&amp;V of GNC simulation validated model and assumptions with 99.6% successful landing </a:t>
            </a:r>
          </a:p>
          <a:p>
            <a:r>
              <a:rPr lang="en-US" sz="1400" b="0" dirty="0">
                <a:latin typeface="+mj-lt"/>
              </a:rPr>
              <a:t>Component/payload steady-state and dynamic loads and thermal environment derived</a:t>
            </a:r>
          </a:p>
          <a:p>
            <a:r>
              <a:rPr lang="en-US" sz="1400" b="0" dirty="0">
                <a:latin typeface="+mj-lt"/>
              </a:rPr>
              <a:t>Power System Architecture matured and refined</a:t>
            </a:r>
          </a:p>
          <a:p>
            <a:r>
              <a:rPr lang="en-US" sz="1400" b="0" dirty="0">
                <a:latin typeface="+mj-lt"/>
              </a:rPr>
              <a:t>Communications architecture updated to reflect data rate capability spacecraft-to-ground increase to 3.0 Mbps </a:t>
            </a:r>
          </a:p>
          <a:p>
            <a:r>
              <a:rPr lang="en-US" sz="1400" b="0" dirty="0">
                <a:latin typeface="+mj-lt"/>
              </a:rPr>
              <a:t>Mission Ops Plan was developed and refined</a:t>
            </a:r>
          </a:p>
          <a:p>
            <a:r>
              <a:rPr lang="en-US" sz="1400" b="0" dirty="0">
                <a:latin typeface="+mj-lt"/>
              </a:rPr>
              <a:t>Astrobotic Quality Management System (QMS) and AS9100 procedures/forms aligned to Peregrine risk posture</a:t>
            </a:r>
          </a:p>
          <a:p>
            <a:r>
              <a:rPr lang="en-US" sz="1400" b="0" dirty="0">
                <a:latin typeface="+mj-lt"/>
              </a:rPr>
              <a:t>Produced multiple trajectory options and analyses, lunar dust obscuration and plume lunar surface interaction analyses.</a:t>
            </a:r>
          </a:p>
          <a:p>
            <a:pPr marL="0" indent="0">
              <a:buNone/>
            </a:pPr>
            <a:r>
              <a:rPr lang="en-US" sz="1400" dirty="0">
                <a:latin typeface="+mj-lt"/>
              </a:rPr>
              <a:t>FY20 Look Ahead</a:t>
            </a:r>
          </a:p>
          <a:p>
            <a:r>
              <a:rPr lang="en-US" sz="1400" b="0" dirty="0">
                <a:latin typeface="+mj-lt"/>
              </a:rPr>
              <a:t>Build and test STM and multiple in-house subsystem designs</a:t>
            </a:r>
          </a:p>
          <a:p>
            <a:r>
              <a:rPr lang="en-US" sz="1400" b="0" dirty="0">
                <a:latin typeface="+mj-lt"/>
              </a:rPr>
              <a:t>Mature design to enable Peregrine System Critical Design Review (CDR)</a:t>
            </a:r>
          </a:p>
          <a:p>
            <a:endParaRPr lang="en-US" sz="1400" b="0" dirty="0"/>
          </a:p>
          <a:p>
            <a:endParaRPr lang="en-US" sz="1400" b="0" dirty="0"/>
          </a:p>
          <a:p>
            <a:endParaRPr lang="en-US" dirty="0"/>
          </a:p>
        </p:txBody>
      </p:sp>
      <p:sp>
        <p:nvSpPr>
          <p:cNvPr id="10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025348" y="6409189"/>
            <a:ext cx="2844800" cy="365064"/>
          </a:xfrm>
        </p:spPr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6336792" y="955548"/>
            <a:ext cx="3041904" cy="2523811"/>
            <a:chOff x="6336792" y="955548"/>
            <a:chExt cx="3041904" cy="252381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6792" y="955548"/>
              <a:ext cx="3041904" cy="228142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7021618" y="3248527"/>
              <a:ext cx="1672253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latin typeface="Arial"/>
                  <a:cs typeface="Arial"/>
                </a:rPr>
                <a:t>Astrobotic and CLPS Team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9432496" y="954308"/>
            <a:ext cx="2566998" cy="2156082"/>
            <a:chOff x="9432496" y="954308"/>
            <a:chExt cx="2566998" cy="2156082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32496" y="954308"/>
              <a:ext cx="2566998" cy="1925249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9891979" y="2879558"/>
              <a:ext cx="174919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latin typeface="Arial"/>
                  <a:cs typeface="Arial"/>
                </a:rPr>
                <a:t>Astrobotic tours ULA facility</a:t>
              </a: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797" y="3559875"/>
            <a:ext cx="2961510" cy="28921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307541" y="6459438"/>
            <a:ext cx="2794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latin typeface="Arial"/>
                <a:cs typeface="Arial"/>
              </a:rPr>
              <a:t>Sharad Bhaskaran, Peregrine Mission Manager </a:t>
            </a:r>
          </a:p>
          <a:p>
            <a:r>
              <a:rPr lang="en-US" sz="900" b="1" dirty="0">
                <a:latin typeface="Arial"/>
                <a:cs typeface="Arial"/>
              </a:rPr>
              <a:t>on Von Braun Symposium Lunar Lander Panel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9236701" y="3574542"/>
            <a:ext cx="2868168" cy="2379940"/>
            <a:chOff x="9236701" y="3574542"/>
            <a:chExt cx="2868168" cy="237994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36701" y="3574542"/>
              <a:ext cx="2868168" cy="1914024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9273608" y="5585150"/>
              <a:ext cx="27943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b="1" dirty="0">
                  <a:latin typeface="Arial"/>
                  <a:cs typeface="Arial"/>
                </a:rPr>
                <a:t>Sharad Bhaskaran, Peregrine Mission Manager </a:t>
              </a:r>
            </a:p>
            <a:p>
              <a:r>
                <a:rPr lang="en-US" sz="900" b="1" dirty="0">
                  <a:latin typeface="Arial"/>
                  <a:cs typeface="Arial"/>
                </a:rPr>
                <a:t>addresses capacity crowd at MSFC Tech Talk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1169791"/>
      </p:ext>
    </p:extLst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b="0" dirty="0"/>
              <a:t>Lander Technologies</a:t>
            </a:r>
            <a:br>
              <a:rPr lang="en-US" dirty="0"/>
            </a:br>
            <a:r>
              <a:rPr lang="en-US" dirty="0"/>
              <a:t>Masten Space Systems Accomplishments &amp; Activities FY19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49809" y="900299"/>
            <a:ext cx="5352955" cy="5715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latin typeface="+mj-lt"/>
              </a:rPr>
              <a:t>Accomplishments</a:t>
            </a:r>
          </a:p>
          <a:p>
            <a:r>
              <a:rPr lang="en-US" b="0" dirty="0">
                <a:latin typeface="+mj-lt"/>
              </a:rPr>
              <a:t>Shipped the XL-1T to Masten Space Systems!</a:t>
            </a:r>
          </a:p>
          <a:p>
            <a:pPr lvl="1"/>
            <a:r>
              <a:rPr lang="en-US" dirty="0">
                <a:latin typeface="+mj-lt"/>
              </a:rPr>
              <a:t>Included primary structure with tanks (some secondary structures)</a:t>
            </a:r>
          </a:p>
          <a:p>
            <a:pPr lvl="1"/>
            <a:r>
              <a:rPr lang="en-US" b="0" dirty="0">
                <a:latin typeface="+mj-lt"/>
              </a:rPr>
              <a:t>Integrated avionics, FSW, and GN&amp;C designs</a:t>
            </a:r>
          </a:p>
          <a:p>
            <a:r>
              <a:rPr lang="en-US" b="0" dirty="0">
                <a:latin typeface="+mj-lt"/>
              </a:rPr>
              <a:t>Completed the Integrated Avionics, FSW, and GN&amp;C Hardware-in-the-loop testing</a:t>
            </a:r>
            <a:endParaRPr lang="en-US" b="0" dirty="0">
              <a:latin typeface="+mn-lt"/>
            </a:endParaRPr>
          </a:p>
          <a:p>
            <a:r>
              <a:rPr lang="en-US" b="0" dirty="0">
                <a:latin typeface="+mj-lt"/>
              </a:rPr>
              <a:t>Finished new landing feet design and plume interaction thermal model analysis</a:t>
            </a:r>
          </a:p>
          <a:p>
            <a:r>
              <a:rPr lang="en-US" b="0" dirty="0">
                <a:latin typeface="+mj-lt"/>
              </a:rPr>
              <a:t>Completed GNC GLASS simulation code</a:t>
            </a:r>
          </a:p>
          <a:p>
            <a:r>
              <a:rPr lang="en-US" b="0" dirty="0">
                <a:latin typeface="+mj-lt"/>
              </a:rPr>
              <a:t>Completed hot-fire test campaign for META4 #4</a:t>
            </a:r>
          </a:p>
          <a:p>
            <a:r>
              <a:rPr lang="en-US" b="0" dirty="0">
                <a:latin typeface="+mj-lt"/>
              </a:rPr>
              <a:t>Completed preliminary Easy-5 analysis for propulsion system flow</a:t>
            </a:r>
          </a:p>
          <a:p>
            <a:r>
              <a:rPr lang="en-US" b="0" dirty="0">
                <a:latin typeface="+mj-lt"/>
              </a:rPr>
              <a:t>Completed 5k ablative engine testing in Mojave, CA</a:t>
            </a:r>
          </a:p>
          <a:p>
            <a:r>
              <a:rPr lang="en-US" b="0" dirty="0">
                <a:latin typeface="+mj-lt"/>
              </a:rPr>
              <a:t>Down-selected battery for the XL-1T</a:t>
            </a:r>
          </a:p>
          <a:p>
            <a:r>
              <a:rPr lang="en-US" b="0" dirty="0">
                <a:latin typeface="+mj-lt"/>
              </a:rPr>
              <a:t>Engine controller and several other avionics components ready for box builds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6029655" y="4674512"/>
            <a:ext cx="2777069" cy="1838132"/>
            <a:chOff x="4185062" y="3281434"/>
            <a:chExt cx="2777069" cy="1838132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52" r="12713" b="3255"/>
            <a:stretch/>
          </p:blipFill>
          <p:spPr>
            <a:xfrm>
              <a:off x="4185062" y="3281434"/>
              <a:ext cx="2777069" cy="182880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4354355" y="4842567"/>
              <a:ext cx="243021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/>
                <a:t>AS-Built XL-1T Structure with Tanks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029655" y="1039106"/>
            <a:ext cx="2655598" cy="1499751"/>
            <a:chOff x="8109363" y="846138"/>
            <a:chExt cx="3372657" cy="2055782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09363" y="846138"/>
              <a:ext cx="3372657" cy="1999798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8347933" y="2538159"/>
              <a:ext cx="2887248" cy="3637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FFFF00"/>
                  </a:solidFill>
                </a:rPr>
                <a:t>System-Level Structural Model</a:t>
              </a:r>
            </a:p>
          </p:txBody>
        </p:sp>
      </p:grpSp>
      <p:sp>
        <p:nvSpPr>
          <p:cNvPr id="17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025348" y="6409189"/>
            <a:ext cx="2844800" cy="365064"/>
          </a:xfrm>
        </p:spPr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953" y="4689750"/>
            <a:ext cx="3224110" cy="181356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195787" y="6234543"/>
            <a:ext cx="2882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cs typeface="Arial"/>
              </a:rPr>
              <a:t>5k Engine Hot-Fire Testing (Mojave, CA)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655" y="2580714"/>
            <a:ext cx="2669007" cy="200128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198948" y="3394202"/>
            <a:ext cx="23644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cs typeface="Arial"/>
              </a:rPr>
              <a:t>Hardware-in-the-loop Test Setup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2695" y="2573926"/>
            <a:ext cx="3348368" cy="183787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077596" y="4356357"/>
            <a:ext cx="28828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cs typeface="Arial"/>
              </a:rPr>
              <a:t>META-4 Hot-Fire Testing (MSFC)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8278" y="983186"/>
            <a:ext cx="2357202" cy="1570748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545111" y="2305132"/>
            <a:ext cx="19032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cs typeface="Arial"/>
              </a:rPr>
              <a:t>Tank Burst Testing</a:t>
            </a:r>
          </a:p>
        </p:txBody>
      </p:sp>
    </p:spTree>
    <p:extLst>
      <p:ext uri="{BB962C8B-B14F-4D97-AF65-F5344CB8AC3E}">
        <p14:creationId xmlns:p14="http://schemas.microsoft.com/office/powerpoint/2010/main" val="2865354210"/>
      </p:ext>
    </p:extLst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Lander Technologies</a:t>
            </a:r>
            <a:br>
              <a:rPr lang="en-US" dirty="0"/>
            </a:br>
            <a:r>
              <a:rPr lang="en-US" dirty="0"/>
              <a:t>Moon Express Accomplishments &amp; Activities FY19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12537-B55F-1D4C-AACF-3B10E752272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526513" y="1575182"/>
            <a:ext cx="1320165" cy="532133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02699"/>
              </a:lnSpc>
              <a:spcBef>
                <a:spcPts val="1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Monoprop test during startup pulsing sequence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 bwMode="auto">
          <a:xfrm>
            <a:off x="0" y="1300209"/>
            <a:ext cx="6747380" cy="4827021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77800" indent="-1778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b="1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1pPr>
            <a:lvl2pPr marL="6858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5080" lvl="0" indent="0" algn="l" defTabSz="457200" rtl="0" eaLnBrk="0" fontAlgn="base" latinLnBrk="0" hangingPunct="0">
              <a:lnSpc>
                <a:spcPct val="102200"/>
              </a:lnSpc>
              <a:spcBef>
                <a:spcPts val="175"/>
              </a:spcBef>
              <a:spcAft>
                <a:spcPct val="0"/>
              </a:spcAft>
              <a:buClrTx/>
              <a:buSzTx/>
              <a:buFont typeface="Arial" charset="0"/>
              <a:buNone/>
              <a:tabLst>
                <a:tab pos="154940" algn="l"/>
              </a:tabLst>
              <a:defRPr/>
            </a:pPr>
            <a:r>
              <a:rPr kumimoji="0" lang="en-US" sz="14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Accomplishments</a:t>
            </a:r>
          </a:p>
          <a:p>
            <a:pPr marL="184150" marR="5080" lvl="0" indent="-171450" algn="l" defTabSz="457200" rtl="0" eaLnBrk="0" fontAlgn="base" latinLnBrk="0" hangingPunct="0">
              <a:lnSpc>
                <a:spcPct val="102200"/>
              </a:lnSpc>
              <a:spcBef>
                <a:spcPts val="175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54940" algn="l"/>
              </a:tabLst>
              <a:defRPr/>
            </a:pPr>
            <a:r>
              <a:rPr kumimoji="0" lang="en-US" sz="1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Engine Build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&amp; </a:t>
            </a:r>
            <a:r>
              <a:rPr kumimoji="0" lang="en-US" sz="1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Test activity for </a:t>
            </a:r>
            <a:r>
              <a:rPr kumimoji="0" lang="en-US" sz="14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Moon Express </a:t>
            </a:r>
            <a:r>
              <a:rPr kumimoji="0" lang="en-US" sz="1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PECO Engine</a:t>
            </a:r>
            <a:r>
              <a:rPr kumimoji="0" lang="en-US" sz="14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, </a:t>
            </a:r>
            <a:r>
              <a:rPr kumimoji="0" lang="en-US" sz="14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CT </a:t>
            </a:r>
            <a:r>
              <a:rPr kumimoji="0" lang="en-US" sz="1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scans, stress </a:t>
            </a:r>
            <a:r>
              <a:rPr kumimoji="0" lang="en-US" sz="14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relief/removal </a:t>
            </a:r>
            <a:r>
              <a:rPr kumimoji="0" lang="en-US" sz="1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from build</a:t>
            </a:r>
            <a:r>
              <a:rPr kumimoji="0" lang="en-US" sz="1400" b="0" i="0" u="none" strike="noStrike" kern="1200" cap="none" spc="-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 </a:t>
            </a:r>
            <a:r>
              <a:rPr kumimoji="0" lang="en-US" sz="14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plate, machining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ヒラギノ角ゴ Pro W3" charset="-128"/>
              <a:cs typeface="Arial"/>
            </a:endParaRPr>
          </a:p>
          <a:p>
            <a:pPr marL="184150" marR="0" lvl="0" indent="-171450" algn="l" defTabSz="457200" rtl="0" eaLnBrk="0" fontAlgn="base" latinLnBrk="0" hangingPunct="0">
              <a:lnSpc>
                <a:spcPct val="100000"/>
              </a:lnSpc>
              <a:spcBef>
                <a:spcPts val="219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54940" algn="l"/>
              </a:tabLst>
              <a:defRPr/>
            </a:pPr>
            <a:r>
              <a:rPr kumimoji="0" lang="en-US" sz="14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Monoprop engine testing (HTP only) performed at MSFC in September including two 300 second runs</a:t>
            </a:r>
          </a:p>
          <a:p>
            <a:pPr marL="184150" marR="0" lvl="0" indent="-171450" algn="l" defTabSz="457200" rtl="0" eaLnBrk="0" fontAlgn="base" latinLnBrk="0" hangingPunct="0">
              <a:lnSpc>
                <a:spcPct val="100000"/>
              </a:lnSpc>
              <a:spcBef>
                <a:spcPts val="219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54940" algn="l"/>
              </a:tabLst>
              <a:defRPr/>
            </a:pPr>
            <a:r>
              <a:rPr kumimoji="0" lang="en-US" sz="14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GMAT task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delivered a </a:t>
            </a:r>
            <a:r>
              <a:rPr kumimoji="0" lang="en-US" sz="1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new drop of SW with </a:t>
            </a:r>
            <a:r>
              <a:rPr kumimoji="0" lang="en-US" sz="14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upgraded</a:t>
            </a:r>
            <a:r>
              <a:rPr kumimoji="0" lang="en-US" sz="1400" b="0" i="0" u="none" strike="noStrike" kern="1200" cap="none" spc="-17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 </a:t>
            </a:r>
            <a:r>
              <a:rPr kumimoji="0" lang="en-US" sz="1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capabilities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ヒラギノ角ゴ Pro W3" charset="-128"/>
              <a:cs typeface="Arial"/>
            </a:endParaRPr>
          </a:p>
          <a:p>
            <a:pPr marL="371475" marR="0" lvl="0" indent="-171450" algn="l" defTabSz="457200" rtl="0" eaLnBrk="0" fontAlgn="base" latinLnBrk="0" hangingPunct="0">
              <a:lnSpc>
                <a:spcPct val="100000"/>
              </a:lnSpc>
              <a:spcBef>
                <a:spcPts val="12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4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Work </a:t>
            </a:r>
            <a:r>
              <a:rPr kumimoji="0" lang="en-US" sz="1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on </a:t>
            </a:r>
            <a:r>
              <a:rPr kumimoji="0" lang="en-US" sz="14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GMAT </a:t>
            </a:r>
            <a:r>
              <a:rPr kumimoji="0" lang="en-US" sz="1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task </a:t>
            </a:r>
            <a:r>
              <a:rPr kumimoji="0" lang="en-US" sz="14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supports other </a:t>
            </a:r>
            <a:r>
              <a:rPr kumimoji="0" lang="en-US" sz="1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NASA</a:t>
            </a:r>
            <a:r>
              <a:rPr kumimoji="0" lang="en-US" sz="1400" b="0" i="0" u="none" strike="noStrike" kern="1200" cap="none" spc="-14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 </a:t>
            </a:r>
            <a:r>
              <a:rPr kumimoji="0" lang="en-US" sz="1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missions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ヒラギノ角ゴ Pro W3" charset="-128"/>
              <a:cs typeface="Arial"/>
            </a:endParaRPr>
          </a:p>
          <a:p>
            <a:pPr marL="184150" marR="88265" lvl="0" indent="-171450" algn="l" defTabSz="457200" rtl="0" eaLnBrk="0" fontAlgn="base" latinLnBrk="0" hangingPunct="0">
              <a:lnSpc>
                <a:spcPct val="100000"/>
              </a:lnSpc>
              <a:spcBef>
                <a:spcPts val="24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54940" algn="l"/>
              </a:tabLst>
              <a:defRPr/>
            </a:pPr>
            <a:r>
              <a:rPr kumimoji="0" lang="en-US" sz="1400" b="0" i="0" u="none" strike="noStrike" kern="1200" cap="none" spc="-1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cFS</a:t>
            </a:r>
            <a:r>
              <a:rPr kumimoji="0" lang="en-US" sz="1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 </a:t>
            </a:r>
            <a:r>
              <a:rPr kumimoji="0" lang="en-US" sz="14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development </a:t>
            </a:r>
            <a:r>
              <a:rPr kumimoji="0" lang="en-US" sz="1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with </a:t>
            </a:r>
            <a:r>
              <a:rPr kumimoji="0" lang="en-US" sz="14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GSFC continued </a:t>
            </a:r>
            <a:r>
              <a:rPr kumimoji="0" lang="en-US" sz="1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to refine </a:t>
            </a:r>
            <a:r>
              <a:rPr kumimoji="0" lang="en-US" sz="14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MATLAB </a:t>
            </a:r>
            <a:r>
              <a:rPr kumimoji="0" lang="en-US" sz="1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SIL </a:t>
            </a:r>
            <a:r>
              <a:rPr kumimoji="0" lang="en-US" sz="14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interfaces and  streamline Moon </a:t>
            </a:r>
            <a:r>
              <a:rPr kumimoji="0" lang="en-US" sz="1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Express</a:t>
            </a:r>
            <a:r>
              <a:rPr kumimoji="0" lang="en-US" sz="1400" b="0" i="0" u="none" strike="noStrike" kern="1200" cap="none" spc="-4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 </a:t>
            </a:r>
            <a:r>
              <a:rPr kumimoji="0" lang="en-US" sz="14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workflows.</a:t>
            </a:r>
          </a:p>
          <a:p>
            <a:pPr marL="184150" marR="88265" lvl="0" indent="-171450" algn="l" defTabSz="457200" rtl="0" eaLnBrk="0" fontAlgn="base" latinLnBrk="0" hangingPunct="0">
              <a:lnSpc>
                <a:spcPct val="100000"/>
              </a:lnSpc>
              <a:spcBef>
                <a:spcPts val="24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54940" algn="l"/>
              </a:tabLst>
              <a:defRPr/>
            </a:pPr>
            <a:r>
              <a:rPr kumimoji="0" lang="en-US" sz="14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Performed two re-tests of the NASA-designed thermal shroud for TVAC testing</a:t>
            </a:r>
          </a:p>
          <a:p>
            <a:pPr marL="184150" marR="88265" lvl="0" indent="-171450" algn="l" defTabSz="457200" rtl="0" eaLnBrk="0" fontAlgn="base" latinLnBrk="0" hangingPunct="0">
              <a:lnSpc>
                <a:spcPct val="100000"/>
              </a:lnSpc>
              <a:spcBef>
                <a:spcPts val="24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54940" algn="l"/>
              </a:tabLst>
              <a:defRPr/>
            </a:pPr>
            <a:r>
              <a:rPr kumimoji="0" lang="en-US" sz="1400" b="0" i="0" u="none" strike="noStrike" kern="1200" cap="none" spc="-1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Performed radiation testing on sensors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FY20 Period</a:t>
            </a:r>
          </a:p>
          <a:p>
            <a:pPr marL="184150" marR="0" lvl="0" indent="-171450" algn="l" defTabSz="457200" rtl="0" eaLnBrk="0" fontAlgn="base" latinLnBrk="0" hangingPunct="0">
              <a:lnSpc>
                <a:spcPct val="100000"/>
              </a:lnSpc>
              <a:spcBef>
                <a:spcPts val="219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5494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Deliver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monoprop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 test data including design comments to Moon Express</a:t>
            </a:r>
          </a:p>
          <a:p>
            <a:pPr marL="184150" marR="0" lvl="0" indent="-171450" algn="l" defTabSz="457200" rtl="0" eaLnBrk="0" fontAlgn="base" latinLnBrk="0" hangingPunct="0">
              <a:lnSpc>
                <a:spcPct val="100000"/>
              </a:lnSpc>
              <a:spcBef>
                <a:spcPts val="219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54940" algn="l"/>
              </a:tabLst>
              <a:defRPr/>
            </a:pPr>
            <a:r>
              <a:rPr kumimoji="0" lang="en-US" sz="1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Complete </a:t>
            </a:r>
            <a:r>
              <a:rPr kumimoji="0" lang="en-US" sz="1400" b="0" i="0" u="none" strike="noStrike" kern="1200" cap="none" spc="-1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monoprop</a:t>
            </a:r>
            <a:r>
              <a:rPr kumimoji="0" lang="en-US" sz="1400" b="0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 test report after receive final set of test data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ヒラギノ角ゴ Pro W3" charset="-128"/>
              <a:cs typeface="Arial"/>
            </a:endParaRPr>
          </a:p>
          <a:p>
            <a:pPr marL="184150" marR="0" lvl="0" indent="-171450" algn="l" defTabSz="457200" rtl="0" eaLnBrk="0" fontAlgn="base" latinLnBrk="0" hangingPunct="0">
              <a:lnSpc>
                <a:spcPct val="100000"/>
              </a:lnSpc>
              <a:spcBef>
                <a:spcPts val="219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5494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ヒラギノ角ゴ Pro W3" charset="-128"/>
                <a:cs typeface="Arial"/>
              </a:rPr>
              <a:t>Ship hardware to appropriate final destination</a:t>
            </a:r>
          </a:p>
        </p:txBody>
      </p:sp>
      <p:sp>
        <p:nvSpPr>
          <p:cNvPr id="20" name="object 16"/>
          <p:cNvSpPr txBox="1"/>
          <p:nvPr/>
        </p:nvSpPr>
        <p:spPr>
          <a:xfrm>
            <a:off x="6653166" y="3958937"/>
            <a:ext cx="1009047" cy="706475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02699"/>
              </a:lnSpc>
              <a:spcBef>
                <a:spcPts val="1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NASA Heat cage redesign with four concepts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21" name="object 16"/>
          <p:cNvSpPr txBox="1"/>
          <p:nvPr/>
        </p:nvSpPr>
        <p:spPr>
          <a:xfrm>
            <a:off x="5927253" y="5417984"/>
            <a:ext cx="1008215" cy="892232"/>
          </a:xfrm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02699"/>
              </a:lnSpc>
              <a:spcBef>
                <a:spcPts val="1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NASA Radiation testing setup and X-ray results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5988" y="913166"/>
            <a:ext cx="1609344" cy="236524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561" y="3517241"/>
            <a:ext cx="4279392" cy="1609344"/>
          </a:xfrm>
          <a:prstGeom prst="rect">
            <a:avLst/>
          </a:prstGeom>
        </p:spPr>
      </p:pic>
      <p:pic>
        <p:nvPicPr>
          <p:cNvPr id="14" name="Content Placeholder 1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597" y="5246858"/>
            <a:ext cx="1633728" cy="1225296"/>
          </a:xfr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0597" y="5218642"/>
            <a:ext cx="1505712" cy="123748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2581" y="5193613"/>
            <a:ext cx="1536192" cy="126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704610"/>
      </p:ext>
    </p:extLst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CryoFILL Accomplishments &amp; Activities FY19</a:t>
            </a:r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457201" y="966788"/>
            <a:ext cx="5712780" cy="5828566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Monotype Sorts" charset="2"/>
              <a:buChar char="u"/>
              <a:defRPr sz="1600" b="1"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" charset="0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2pPr>
            <a:lvl3pPr marL="10858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3pPr>
            <a:lvl4pPr marL="14287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400"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+mn-lt"/>
                <a:ea typeface="+mn-ea"/>
                <a:cs typeface="ＭＳ Ｐゴシック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 typeface="Monotype Sorts" charset="2"/>
              <a:buChar char="u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Perform “</a:t>
            </a:r>
            <a:r>
              <a:rPr kumimoji="0" lang="en-US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Brassboard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” testing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Completed constant flow liquefaction testing (~1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lbm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/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hr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) with nitrogen at 5 different fill levels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Completed transient testing with inlet gas flow (12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hr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 on, 12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hr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 off) at 3 fill levels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Completed testing using dip tube to simulate bubbling gas up through main fill/drain line.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Added thermocouple probe to try to help determine vapor stratification and repeated 5 tests.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Consulting with Prototype team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Presented initial results at Space Cryogenics Workshop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 typeface="Monotype Sorts" charset="2"/>
              <a:buChar char="u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Transient system modeling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Performing validation modeling against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brassboard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 nitrogen testing.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Performed initial CFD approaches to help improve modeling of the condensation and stratification during condensation processes.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Presented initial results at Cryogenic Engineering Conference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 typeface="Monotype Sorts" charset="2"/>
              <a:buChar char="u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Soft Vacuum Insulation system risk reduction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Performed room temperature and low temperatures testing on samples provided by Quest Thermal Systems under an SBIR Phase II contract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Awarded </a:t>
            </a: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MarVACS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 procurement to Lockheed Martin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 typeface="Monotype Sorts" charset="2"/>
              <a:buChar char="u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Fiber Optic Sensing System (FOSS)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 typeface="Times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Developed new coated sensor to double sensitivity in cryogenic regime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 typeface="Times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Tested and calibrating (in process) new coated sensor in nitrogen at a variety of pressures and using cryocooler system as a function of temperature.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 typeface="Monotype Sorts" charset="2"/>
              <a:buChar char="u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Prototype system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Completed Design Analysis Cycle-2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Procured tank, industrial cryocooler, instrumentation, multilayer insulation, 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Fabricated tank internals and tank handling fixtures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Instrumented tank and starting MLI installation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Prepared test facility for liquid oxygen service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/>
              </a:rPr>
              <a:t>Conflict in test facility usage with HLS App E Partner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Times" charset="0"/>
              <a:buChar char="•"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0000"/>
              </a:buClr>
              <a:buSzTx/>
              <a:buFont typeface="Monotype Sorts" charset="2"/>
              <a:buChar char="u"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24788" y="3794852"/>
            <a:ext cx="538270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Transient flow test pressure and model predictions for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Brassboard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test, 50% full, 12 hours double flow, 12 hours no flow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5810" y="4275999"/>
            <a:ext cx="4803710" cy="25193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1643" y="5241166"/>
            <a:ext cx="1473656" cy="14405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69981" y="4526668"/>
            <a:ext cx="126474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Prototype Industrial Cryocooler</a:t>
            </a:r>
          </a:p>
        </p:txBody>
      </p:sp>
      <p:pic>
        <p:nvPicPr>
          <p:cNvPr id="10" name="Content Placeholder 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15579" y="1136774"/>
            <a:ext cx="1920258" cy="190687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658254" y="3063036"/>
            <a:ext cx="22349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FOSS encased in grease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during testing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28" t="22684" r="28431" b="28064"/>
          <a:stretch/>
        </p:blipFill>
        <p:spPr>
          <a:xfrm>
            <a:off x="8993170" y="954541"/>
            <a:ext cx="1614587" cy="280938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692536" y="1951163"/>
            <a:ext cx="14149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Prototype tank being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coldshocked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12690586"/>
      </p:ext>
    </p:extLst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0" dirty="0"/>
              <a:t>Lander Technologies</a:t>
            </a:r>
            <a:br>
              <a:rPr lang="en-US" sz="2000" b="0" dirty="0"/>
            </a:br>
            <a:r>
              <a:rPr lang="en-US" dirty="0"/>
              <a:t>Plans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184" y="1134089"/>
            <a:ext cx="11540124" cy="5864226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Plans for FY20</a:t>
            </a:r>
          </a:p>
          <a:p>
            <a:endParaRPr lang="en-US" dirty="0"/>
          </a:p>
          <a:p>
            <a:r>
              <a:rPr lang="en-US" sz="1600" b="0" dirty="0"/>
              <a:t>Complete Risk Reduction and Technology Development activities relevant to lunar exploration needs to include large lander needs</a:t>
            </a:r>
          </a:p>
          <a:p>
            <a:pPr lvl="1"/>
            <a:r>
              <a:rPr lang="en-US" sz="1600" dirty="0"/>
              <a:t>CryoFILL will resume work on the Prototype system buildup</a:t>
            </a:r>
          </a:p>
          <a:p>
            <a:pPr lvl="1"/>
            <a:r>
              <a:rPr lang="en-US" sz="1600" b="0" dirty="0"/>
              <a:t>Execute MarVACS contract and oversee Quest Phase II SBIR</a:t>
            </a:r>
          </a:p>
          <a:p>
            <a:r>
              <a:rPr lang="en-US" sz="1600" b="0" dirty="0"/>
              <a:t>Support SMD’s Commercial Lunar Payload Services (CLPS) activities, as needed</a:t>
            </a:r>
          </a:p>
          <a:p>
            <a:r>
              <a:rPr lang="en-US" sz="1600" b="0" dirty="0"/>
              <a:t>Support SMD’s Thruster Advancement for Low-temperature Operation in Space (TALOS) activities, as needed</a:t>
            </a:r>
          </a:p>
          <a:p>
            <a:r>
              <a:rPr lang="en-US" sz="1600" b="0" dirty="0"/>
              <a:t>Position NASA workforce and processes plus strengthen commercial capabilities for increased, sustained Lunar exploration and development</a:t>
            </a:r>
          </a:p>
          <a:p>
            <a:pPr marL="0" indent="0">
              <a:buNone/>
            </a:pPr>
            <a:endParaRPr lang="en-US" sz="1600" b="0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B12537-B55F-1D4C-AACF-3B10E7522722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475219"/>
      </p:ext>
    </p:extLst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4638"/>
            <a:ext cx="12192000" cy="5886449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Lunar CATALYST</a:t>
            </a:r>
          </a:p>
          <a:p>
            <a:pPr lvl="1"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Astrobotic Technology – broad spectrum engineering support and low-cost thruster development</a:t>
            </a:r>
          </a:p>
          <a:p>
            <a:pPr lvl="2"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RSAA in signature loop for FY20-21 activities</a:t>
            </a:r>
          </a:p>
          <a:p>
            <a:pPr lvl="1"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Masten Space Systems – broad spectrum engineering support, fabrication of test bed, support of cryogenic engine development</a:t>
            </a:r>
          </a:p>
          <a:p>
            <a:pPr lvl="1"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Moon Express – broad spectrum engineering support and wide variety of testing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Other external companies:</a:t>
            </a:r>
          </a:p>
          <a:p>
            <a:pPr lvl="1"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United Launch Alliance (ULA) – HEO/CCSC XEUS/ACES landing kit (GNC, trajectory, landing gear)</a:t>
            </a:r>
          </a:p>
          <a:p>
            <a:pPr lvl="1"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ULA – Launch provider for Astrobotic Peregrine Mission 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AES</a:t>
            </a:r>
          </a:p>
          <a:p>
            <a:pPr lvl="1"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Moon Trek for Astrobotic landing site</a:t>
            </a:r>
          </a:p>
          <a:p>
            <a:pPr lvl="1"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Moon Trek for Mexican Space Agency/Astrobotic payload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STMD:   </a:t>
            </a:r>
          </a:p>
          <a:p>
            <a:pPr lvl="1"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NDL – baselined as Astrobotic landing sensor</a:t>
            </a:r>
          </a:p>
          <a:p>
            <a:pPr lvl="1"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TALOS – working Frontier Aerospace Corp. under Game Changing Development to qualify this engine </a:t>
            </a:r>
            <a:endParaRPr lang="en-US" sz="1600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GCD Fluid Technologies project on 150 W/90 K Cryocoolers</a:t>
            </a:r>
          </a:p>
          <a:p>
            <a:pPr lvl="1"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Multiple Tipping Point Selections:</a:t>
            </a:r>
          </a:p>
          <a:p>
            <a:pPr lvl="2"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CFM integrated propulsion testing for robust lander services (Blue Origin) </a:t>
            </a:r>
          </a:p>
          <a:p>
            <a:pPr lvl="2"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Flight Qualification of the TALOS, Mon25/MMH Thruster (Frontier)</a:t>
            </a:r>
          </a:p>
          <a:p>
            <a:pPr lvl="2"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Stand-Alone Sensor for High Precision Planetary Landing (Astrobotic)</a:t>
            </a:r>
          </a:p>
          <a:p>
            <a:pPr lvl="2"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Advancing Sensor Suites to Enable Landing Anywhere on the lunar surface (Blue Origin)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B12537-B55F-1D4C-AACF-3B10E7522722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0" dirty="0"/>
              <a:t>Lander Technologies</a:t>
            </a:r>
            <a:br>
              <a:rPr lang="en-US" sz="2000" b="0" dirty="0"/>
            </a:br>
            <a:r>
              <a:rPr lang="en-US" dirty="0"/>
              <a:t>Partnerships</a:t>
            </a:r>
          </a:p>
        </p:txBody>
      </p:sp>
    </p:spTree>
    <p:extLst>
      <p:ext uri="{BB962C8B-B14F-4D97-AF65-F5344CB8AC3E}">
        <p14:creationId xmlns:p14="http://schemas.microsoft.com/office/powerpoint/2010/main" val="3899647246"/>
      </p:ext>
    </p:extLst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648" y="837326"/>
            <a:ext cx="11769217" cy="5886449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SMD: </a:t>
            </a:r>
          </a:p>
          <a:p>
            <a:pPr lvl="1"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Commercial Lunar Payload Services – All three Lunar CATALYST Partners selected</a:t>
            </a:r>
          </a:p>
          <a:p>
            <a:pPr lvl="2"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Astrobotic Peregrine awarded one of the first CLPS missions (2021)</a:t>
            </a:r>
          </a:p>
          <a:p>
            <a:pPr marL="0" indent="0">
              <a:buNone/>
            </a:pPr>
            <a:r>
              <a:rPr lang="en-US" sz="1600" dirty="0"/>
              <a:t>CryoFILL:</a:t>
            </a:r>
          </a:p>
          <a:p>
            <a:pPr lvl="1"/>
            <a:r>
              <a:rPr lang="en-US" sz="1600" dirty="0"/>
              <a:t>GCD Cryogenic Fluid Technologies (Cryocoolers)</a:t>
            </a:r>
          </a:p>
          <a:p>
            <a:pPr lvl="1"/>
            <a:r>
              <a:rPr lang="en-US" sz="1600" dirty="0"/>
              <a:t>Launch Service Program (LSP) on FOSS</a:t>
            </a:r>
          </a:p>
          <a:p>
            <a:pPr lvl="1"/>
            <a:r>
              <a:rPr lang="en-US" sz="1600" dirty="0"/>
              <a:t>Evolvable Cryogenics – modeling resources (CPUs and licenses)</a:t>
            </a:r>
          </a:p>
          <a:p>
            <a:pPr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MSC/Mars Lander and Ascent Vehicle</a:t>
            </a:r>
          </a:p>
          <a:p>
            <a:pPr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Human Lander System (HLS)</a:t>
            </a:r>
          </a:p>
          <a:p>
            <a:pPr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NASA Centers: </a:t>
            </a:r>
          </a:p>
          <a:p>
            <a:pPr lvl="1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Distributed Lander Team; increased involvement of additional NASA centers beyond original team</a:t>
            </a:r>
          </a:p>
          <a:p>
            <a:pPr lvl="1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Center IRAD (MSFC and LaRC) </a:t>
            </a:r>
          </a:p>
          <a:p>
            <a:pPr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Cooperative Agreement Notice (CAN) </a:t>
            </a:r>
          </a:p>
          <a:p>
            <a:pPr lvl="1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With AU: investigate automotive sensors for landers (Astrobotic) </a:t>
            </a:r>
          </a:p>
          <a:p>
            <a:pPr lvl="1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With MSS: ePump development</a:t>
            </a:r>
          </a:p>
          <a:p>
            <a:pPr lvl="1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/>
              <a:t>With Agile Space Propulsion Company (formerly Advanced Mobile Propulsion Test): Additively Manufactured Advanced Space Engines</a:t>
            </a:r>
          </a:p>
          <a:p>
            <a:pPr lvl="1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With Frontier Aerospace Corporation: </a:t>
            </a:r>
            <a:r>
              <a:rPr lang="en-US" sz="1400" dirty="0"/>
              <a:t>Development of a Low Cost, Low Pressure, Light Weight, MON/MMH Bi-prop 100lb Thruster with 300 </a:t>
            </a:r>
            <a:r>
              <a:rPr lang="en-US" sz="1400" dirty="0" err="1"/>
              <a:t>Isp</a:t>
            </a:r>
            <a:r>
              <a:rPr lang="en-US" sz="1400" dirty="0"/>
              <a:t>.</a:t>
            </a:r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CoECI:  </a:t>
            </a:r>
          </a:p>
          <a:p>
            <a:pPr lvl="1" indent="-18288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YET2 on Automotive Sensors for autonomous lunar landing</a:t>
            </a:r>
          </a:p>
          <a:p>
            <a:pPr lvl="1"/>
            <a:endParaRPr lang="en-US" sz="16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B12537-B55F-1D4C-AACF-3B10E7522722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0" dirty="0"/>
              <a:t>Lander Technologies</a:t>
            </a:r>
            <a:br>
              <a:rPr lang="en-US" sz="2000" b="0" dirty="0"/>
            </a:br>
            <a:r>
              <a:rPr lang="en-US" dirty="0"/>
              <a:t>Partnerships</a:t>
            </a:r>
          </a:p>
        </p:txBody>
      </p:sp>
    </p:spTree>
    <p:extLst>
      <p:ext uri="{BB962C8B-B14F-4D97-AF65-F5344CB8AC3E}">
        <p14:creationId xmlns:p14="http://schemas.microsoft.com/office/powerpoint/2010/main" val="324807731"/>
      </p:ext>
    </p:extLst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03302"/>
            <a:ext cx="12192000" cy="5854697"/>
          </a:xfrm>
        </p:spPr>
        <p:txBody>
          <a:bodyPr/>
          <a:lstStyle/>
          <a:p>
            <a:pPr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SBIR:  </a:t>
            </a:r>
          </a:p>
          <a:p>
            <a:pPr lvl="1"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TALOS (SBIR Phase III)</a:t>
            </a:r>
          </a:p>
          <a:p>
            <a:pPr lvl="1"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Cryogenic fluid management sub-topic to begin technology development on long lead items for liquefaction sub-system </a:t>
            </a:r>
          </a:p>
          <a:p>
            <a:pPr lvl="1"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Working multiple Phase II’s on High Turndown ratio heat rejection for lunar lander applications; </a:t>
            </a:r>
            <a:r>
              <a:rPr lang="en-US" sz="1600" dirty="0"/>
              <a:t>advanced thermal switch with JPL; Phase IIX for the Variable Conductance Heat Pipe (VCHP) for potential flight demo </a:t>
            </a:r>
          </a:p>
          <a:p>
            <a:pPr lvl="1"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STTR/SBIR Phase I subtopic Lander Systems Technologies T9.01 (STTR 2018) and Z7.04 (SBIR 2019)</a:t>
            </a:r>
          </a:p>
          <a:p>
            <a:pPr lvl="2"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T9.01-8762  Regeneratively Cooled Ceramic Matrix Composite Nozzle Assembly for Reduced Weight  -	Physical Sciences, Inc.</a:t>
            </a:r>
          </a:p>
          <a:p>
            <a:pPr lvl="2"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T1.01-3842  Refractory Additively Manufactured Affordable Launch Vehicle RCS   -	Valley Tech Systems, Inc.</a:t>
            </a:r>
          </a:p>
          <a:p>
            <a:pPr lvl="2"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T9.01-5313  Properties Investigation of High-MON Oxidizers for Use in Deep Space Exploration   -	Frontier Aerospace Corp</a:t>
            </a:r>
          </a:p>
          <a:p>
            <a:pPr lvl="2"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T9.01-6232  Prediction of Plume Induced Rock Fracture for Landers	   -	CFD Research Corporation</a:t>
            </a:r>
          </a:p>
          <a:p>
            <a:pPr lvl="2"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Z7.04-2725</a:t>
            </a:r>
            <a:r>
              <a:rPr lang="en-US" b="1" dirty="0"/>
              <a:t>  </a:t>
            </a:r>
            <a:r>
              <a:rPr lang="en-US" sz="1600" dirty="0"/>
              <a:t>Plume-Surface Interaction in Rarefied Environments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	   -	CFD Research Corporation</a:t>
            </a:r>
          </a:p>
          <a:p>
            <a:pPr lvl="2"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Z7.04-2726</a:t>
            </a:r>
            <a:r>
              <a:rPr lang="en-US" sz="1600" b="1" dirty="0"/>
              <a:t>  </a:t>
            </a:r>
            <a:r>
              <a:rPr lang="en-US" sz="1600" dirty="0"/>
              <a:t>Measurement and Modeling of High Speed </a:t>
            </a:r>
            <a:r>
              <a:rPr lang="en-US" sz="1600" dirty="0" err="1"/>
              <a:t>Polydisperse</a:t>
            </a:r>
            <a:r>
              <a:rPr lang="en-US" sz="1600" dirty="0"/>
              <a:t> Granular Flow Under Plume/Surface Interaction Conditions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	   -	CFD Research Corporation</a:t>
            </a:r>
          </a:p>
          <a:p>
            <a:pPr lvl="2"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Z7.04-3492  </a:t>
            </a:r>
            <a:r>
              <a:rPr lang="en-US" sz="1600" dirty="0"/>
              <a:t>High Temperature Nozzle Seals for Dissimilar Materials  - Physical Science, Inc.</a:t>
            </a:r>
          </a:p>
          <a:p>
            <a:pPr lvl="2"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Z7.04-3871  </a:t>
            </a:r>
            <a:r>
              <a:rPr lang="en-US" sz="1600" dirty="0"/>
              <a:t>Testing Deep Cratering Physics to Inform Plume Effects Modeling for Masten Space Systems  - Masten Space Systems, Inc.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 indent="-182880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B12537-B55F-1D4C-AACF-3B10E7522722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0" dirty="0"/>
              <a:t>Lander Technologies</a:t>
            </a:r>
            <a:br>
              <a:rPr lang="en-US" sz="2000" b="0" dirty="0"/>
            </a:br>
            <a:r>
              <a:rPr lang="en-US" dirty="0"/>
              <a:t>Partnerships (continued)</a:t>
            </a:r>
          </a:p>
        </p:txBody>
      </p:sp>
    </p:spTree>
    <p:extLst>
      <p:ext uri="{BB962C8B-B14F-4D97-AF65-F5344CB8AC3E}">
        <p14:creationId xmlns:p14="http://schemas.microsoft.com/office/powerpoint/2010/main" val="3819402656"/>
      </p:ext>
    </p:extLst>
  </p:cSld>
  <p:clrMapOvr>
    <a:masterClrMapping/>
  </p:clrMapOvr>
  <p:transition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9578" y="3328987"/>
            <a:ext cx="2081212" cy="1268416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/>
              <a:t>Back-up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B12537-B55F-1D4C-AACF-3B10E7522722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423864"/>
      </p:ext>
    </p:extLst>
  </p:cSld>
  <p:clrMapOvr>
    <a:masterClrMapping/>
  </p:clrMapOvr>
  <p:transition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CATALYST Partner Press Releases/Papers/Presentations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508" y="1140440"/>
            <a:ext cx="11983915" cy="5572246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1900" dirty="0"/>
              <a:t>Lunar CATALYST Team</a:t>
            </a:r>
          </a:p>
          <a:p>
            <a:pPr>
              <a:spcAft>
                <a:spcPts val="600"/>
              </a:spcAft>
            </a:pPr>
            <a:r>
              <a:rPr lang="en-US" b="0" dirty="0"/>
              <a:t>Challenges of Designing a Passive Thermal Control System for the Astrobotic Peregrine Lunar Lander, Stephanie Mauro/ES22/MSFC, Thermal and Fluids Analysis Workshop.</a:t>
            </a:r>
          </a:p>
          <a:p>
            <a:pPr>
              <a:spcAft>
                <a:spcPts val="600"/>
              </a:spcAft>
            </a:pPr>
            <a:r>
              <a:rPr lang="en-US" b="0" dirty="0"/>
              <a:t>Thermal Environment Modeling Practices for the Descent Trajectory of Lunar Landers, Alex Szerszen/ES22-ESSCA/MSFC, Thermal and Fluids Analysis Workshop.</a:t>
            </a:r>
          </a:p>
          <a:p>
            <a:pPr>
              <a:spcAft>
                <a:spcPts val="600"/>
              </a:spcAft>
            </a:pPr>
            <a:r>
              <a:rPr lang="en-US" b="0" dirty="0"/>
              <a:t>Challenges of Designing a Passive Thermal Control System for the Astrobotic Peregrine Lunar Lander, Stephanie Mauro/ES22/MSFC, International Conference on Environmental Systems (ICES). </a:t>
            </a:r>
          </a:p>
          <a:p>
            <a:endParaRPr lang="en-US" dirty="0"/>
          </a:p>
          <a:p>
            <a:endParaRPr lang="en-US" dirty="0"/>
          </a:p>
          <a:p>
            <a:endParaRPr lang="en-US" sz="1900" dirty="0"/>
          </a:p>
          <a:p>
            <a:pPr marL="0" indent="-50800">
              <a:buNone/>
            </a:pPr>
            <a:endParaRPr lang="en-US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B12537-B55F-1D4C-AACF-3B10E7522722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357387"/>
      </p:ext>
    </p:extLst>
  </p:cSld>
  <p:clrMapOvr>
    <a:masterClrMapping/>
  </p:clrMapOvr>
  <p:transition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CATALYST Partner Press Releases/Papers/Presentations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508" y="1140440"/>
            <a:ext cx="11983915" cy="557224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1900" dirty="0" err="1"/>
              <a:t>Masten</a:t>
            </a:r>
            <a:endParaRPr lang="en-US" sz="1900" dirty="0"/>
          </a:p>
          <a:p>
            <a:pPr marL="0" indent="0">
              <a:buNone/>
            </a:pPr>
            <a:endParaRPr lang="en-US" sz="1900" dirty="0"/>
          </a:p>
          <a:p>
            <a:r>
              <a:rPr lang="en-US" sz="1900" b="0" dirty="0"/>
              <a:t>JANNAF paper on Plume Integration Thermal Model Analysis – will be presented in Dayton, Ohio for the JANNAF/37</a:t>
            </a:r>
            <a:r>
              <a:rPr lang="en-US" sz="1900" b="0" baseline="30000" dirty="0"/>
              <a:t>th</a:t>
            </a:r>
            <a:r>
              <a:rPr lang="en-US" sz="1900" b="0" dirty="0"/>
              <a:t> Exhaust Plume and Signature meeting in early June</a:t>
            </a:r>
          </a:p>
          <a:p>
            <a:endParaRPr lang="en-US" sz="1900" dirty="0"/>
          </a:p>
          <a:p>
            <a:endParaRPr lang="en-US" sz="1900" dirty="0"/>
          </a:p>
          <a:p>
            <a:pPr marL="0" indent="0">
              <a:buNone/>
            </a:pPr>
            <a:r>
              <a:rPr lang="en-US" sz="1900" dirty="0"/>
              <a:t>Astrobotic</a:t>
            </a:r>
          </a:p>
          <a:p>
            <a:pPr marL="0" indent="0">
              <a:buNone/>
            </a:pPr>
            <a:endParaRPr lang="en-US" sz="19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Astrobotic’s CubeRover Program Awarded $2 Million Contract by NASA                                                                                                           </a:t>
            </a:r>
            <a:r>
              <a:rPr lang="en-US" sz="1900" u="sng" dirty="0">
                <a:hlinkClick r:id="rId2"/>
              </a:rPr>
              <a:t>https://www.astrobotic.com/2019/10/2/astrobotic-s-cuberover-program-awarded-2-million-contract-by-nasa</a:t>
            </a:r>
            <a:r>
              <a:rPr lang="en-US" sz="1900" dirty="0"/>
              <a:t>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Astrobotic Commends Senate NASA Funding Bill’s Strong Resources for Lunar Science, Exploration                                               </a:t>
            </a:r>
            <a:r>
              <a:rPr lang="en-US" sz="1900" u="sng" dirty="0">
                <a:hlinkClick r:id="rId3"/>
              </a:rPr>
              <a:t>https://www.astrobotic.com/2019/9/30/astrobotic-commends-senate-nasa-funding-bill-s-strong-resources-for-lunar-science-exploration</a:t>
            </a:r>
            <a:endParaRPr lang="en-US" sz="19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Astrobotic’s John Thornton Named ‘CEO of the Year’ at the Pittsburgh Tech50 Awards                                                                              </a:t>
            </a:r>
            <a:r>
              <a:rPr lang="en-US" sz="1900" u="sng" dirty="0">
                <a:hlinkClick r:id="rId4"/>
              </a:rPr>
              <a:t>https://www.astrobotic.com/2019/9/27/astrobotic-s-john-thornton-named-ceo-of-the-year-at-the-pittsburgh-tech50-awards</a:t>
            </a:r>
            <a:endParaRPr lang="en-US" sz="19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Astrobotic and </a:t>
            </a:r>
            <a:r>
              <a:rPr lang="en-US" sz="1900" dirty="0" err="1"/>
              <a:t>Spacebit</a:t>
            </a:r>
            <a:r>
              <a:rPr lang="en-US" sz="1900" dirty="0"/>
              <a:t> Announce Agreement to Bring the First UK Commercial Payload to the Moon                                                </a:t>
            </a:r>
            <a:r>
              <a:rPr lang="en-US" sz="1900" u="sng" dirty="0">
                <a:hlinkClick r:id="rId5"/>
              </a:rPr>
              <a:t>https://www.astrobotic.com/2019/9/24/astrobotic-and-spacebit-announce-agreement-to-bring-the-first-uk-commercial-payload-to-the-moon</a:t>
            </a:r>
            <a:r>
              <a:rPr lang="en-US" sz="1900" dirty="0"/>
              <a:t>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Astrobotic Selects United Launch Alliance Vulcan Centaur Rocket to Launch its First Mission to the Moon                                                                      </a:t>
            </a:r>
            <a:r>
              <a:rPr lang="en-US" sz="1900" u="sng" dirty="0">
                <a:hlinkClick r:id="rId6"/>
              </a:rPr>
              <a:t>https://www.astrobotic.com/2019/8/19/astrobotic-selects-united-launch-alliance-vulcan-centaur-rocket-to-launch-its-first-mission-to-the-moon</a:t>
            </a:r>
            <a:r>
              <a:rPr lang="en-US" sz="1900" dirty="0"/>
              <a:t>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Astrobotic Awarded $5.6 Million NASA Contract to Deliver Autonomous Moon Rover                                                                                 </a:t>
            </a:r>
            <a:r>
              <a:rPr lang="en-US" sz="1900" u="sng" dirty="0">
                <a:hlinkClick r:id="rId7"/>
              </a:rPr>
              <a:t>https://www.astrobotic.com/2019/7/1/astrobotic-awarded-5-6-million-nasa-contract-to-deliver-autonomous-moon-rover</a:t>
            </a:r>
            <a:endParaRPr lang="en-US" sz="19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Astrobotic Awarded NASA Study Contract for Polar Mission to the Moon                                                                                                     </a:t>
            </a:r>
            <a:r>
              <a:rPr lang="en-US" sz="1900" u="sng" dirty="0">
                <a:hlinkClick r:id="rId8"/>
              </a:rPr>
              <a:t>https://www.astrobotic.com/2019/6/18/astrobotic-awarded-nasa-study-contract-for-polar-mission-to-the-moon</a:t>
            </a:r>
            <a:endParaRPr lang="en-US" sz="19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Astrobotic Awarded $79.5 Million Contract to Deliver 14 NASA Payloads to the Moon                                                                                          </a:t>
            </a:r>
            <a:r>
              <a:rPr lang="en-US" sz="1900" u="sng" dirty="0">
                <a:hlinkClick r:id="rId9"/>
              </a:rPr>
              <a:t>https://www.astrobotic.com/2019/5/31/astrobotic-awarded-79-5-million-contract-to-deliver-14-nasa-payloads-to-the-moon</a:t>
            </a:r>
            <a:r>
              <a:rPr lang="en-US" sz="1900" dirty="0"/>
              <a:t>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Astrobotic Signs Lunar Payload Agreement with </a:t>
            </a:r>
            <a:r>
              <a:rPr lang="en-US" sz="1900" dirty="0" err="1"/>
              <a:t>Canadensys</a:t>
            </a:r>
            <a:r>
              <a:rPr lang="en-US" sz="1900" dirty="0"/>
              <a:t> Aerospace                                                                                              </a:t>
            </a:r>
            <a:r>
              <a:rPr lang="en-US" sz="1900" u="sng" dirty="0">
                <a:hlinkClick r:id="rId10"/>
              </a:rPr>
              <a:t>https://www.astrobotic.com/2019/5/20/astrobotic-signs-lunar-payload-agreement-with-canadensys-aerospace</a:t>
            </a:r>
            <a:endParaRPr lang="en-US" sz="19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Drone Maps Icy Lava Tube in Iceland in Preparation for Cave Exploration on the Moon and Mars                                                                </a:t>
            </a:r>
            <a:r>
              <a:rPr lang="en-US" sz="1900" u="sng" dirty="0">
                <a:hlinkClick r:id="rId11"/>
              </a:rPr>
              <a:t>https://www.astrobotic.com/2019/3/19/drone-maps-icy-lava-tube-in-iceland-in-preparation-for-cave-exploration-on-the-moon-and-mars</a:t>
            </a:r>
            <a:endParaRPr lang="en-US" sz="19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900" dirty="0"/>
              <a:t>Astrobotic Commends Strong Support for Lunar Exploration in NASA’s FY2020 Budget Request                                                                    </a:t>
            </a:r>
            <a:r>
              <a:rPr lang="en-US" sz="1900" u="sng" dirty="0">
                <a:hlinkClick r:id="rId12"/>
              </a:rPr>
              <a:t>https://www.astrobotic.com/2019/3/18/astrobotic-commends-strong-support-for-lunar-exploration-in-nasa-s-fy2020-budget-request</a:t>
            </a:r>
            <a:r>
              <a:rPr lang="en-US" sz="1900" dirty="0"/>
              <a:t> </a:t>
            </a:r>
          </a:p>
          <a:p>
            <a:pPr marL="0" indent="-50800">
              <a:buNone/>
            </a:pPr>
            <a:endParaRPr lang="en-US" b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B12537-B55F-1D4C-AACF-3B10E7522722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589482"/>
      </p:ext>
    </p:extLst>
  </p:cSld>
  <p:clrMapOvr>
    <a:masterClrMapping/>
  </p:clrMapOvr>
  <p:transition advClick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Conferences FY19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en-US" dirty="0"/>
          </a:p>
          <a:p>
            <a:pPr marL="0" lvl="0" indent="0"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Astrobotic Technology presentations:</a:t>
            </a:r>
          </a:p>
          <a:p>
            <a:pPr marL="0" lvl="0" indent="0">
              <a:buNone/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1600" b="0" dirty="0">
                <a:latin typeface="Arial" panose="020B0604020202020204" pitchFamily="34" charset="0"/>
                <a:cs typeface="Arial" panose="020B0604020202020204" pitchFamily="34" charset="0"/>
              </a:rPr>
              <a:t>March 18 - </a:t>
            </a:r>
            <a:r>
              <a:rPr lang="en-US" sz="1600" b="0" dirty="0" err="1">
                <a:latin typeface="Arial" panose="020B0604020202020204" pitchFamily="34" charset="0"/>
                <a:cs typeface="Arial" panose="020B0604020202020204" pitchFamily="34" charset="0"/>
              </a:rPr>
              <a:t>RoboBurgh</a:t>
            </a:r>
            <a:r>
              <a:rPr lang="en-US" sz="1600" b="0" dirty="0">
                <a:latin typeface="Arial" panose="020B0604020202020204" pitchFamily="34" charset="0"/>
                <a:cs typeface="Arial" panose="020B0604020202020204" pitchFamily="34" charset="0"/>
              </a:rPr>
              <a:t> as part of the “Tech of Pittsburgh” panel. Event held at CMU’s </a:t>
            </a:r>
            <a:r>
              <a:rPr lang="en-US" sz="1600" b="0" dirty="0" err="1">
                <a:latin typeface="Arial" panose="020B0604020202020204" pitchFamily="34" charset="0"/>
                <a:cs typeface="Arial" panose="020B0604020202020204" pitchFamily="34" charset="0"/>
              </a:rPr>
              <a:t>Osher</a:t>
            </a:r>
            <a:r>
              <a:rPr lang="en-US" sz="1600" b="0" dirty="0">
                <a:latin typeface="Arial" panose="020B0604020202020204" pitchFamily="34" charset="0"/>
                <a:cs typeface="Arial" panose="020B0604020202020204" pitchFamily="34" charset="0"/>
              </a:rPr>
              <a:t> Lifelong Learning Institute. Hosted by the Pittsburgh Business Times.</a:t>
            </a:r>
          </a:p>
          <a:p>
            <a:pPr>
              <a:spcAft>
                <a:spcPts val="600"/>
              </a:spcAft>
            </a:pPr>
            <a:r>
              <a:rPr lang="en-US" sz="1600" b="0" dirty="0">
                <a:latin typeface="Arial" panose="020B0604020202020204" pitchFamily="34" charset="0"/>
                <a:cs typeface="Arial" panose="020B0604020202020204" pitchFamily="34" charset="0"/>
              </a:rPr>
              <a:t>March 18 - 22 – LPI Lunar and Planetary Science Conference in The Woodlands, TX.</a:t>
            </a:r>
          </a:p>
          <a:p>
            <a:pPr>
              <a:spcAft>
                <a:spcPts val="600"/>
              </a:spcAft>
            </a:pPr>
            <a:r>
              <a:rPr lang="en-US" sz="1600" b="0" dirty="0">
                <a:latin typeface="Arial" panose="020B0604020202020204" pitchFamily="34" charset="0"/>
                <a:cs typeface="Arial" panose="020B0604020202020204" pitchFamily="34" charset="0"/>
              </a:rPr>
              <a:t>April 5-7 – ASME E-Fest North in Detroit, MI. </a:t>
            </a:r>
          </a:p>
          <a:p>
            <a:pPr>
              <a:spcAft>
                <a:spcPts val="600"/>
              </a:spcAft>
            </a:pPr>
            <a:r>
              <a:rPr lang="en-US" sz="1600" b="0" dirty="0">
                <a:latin typeface="Arial" panose="020B0604020202020204" pitchFamily="34" charset="0"/>
                <a:cs typeface="Arial" panose="020B0604020202020204" pitchFamily="34" charset="0"/>
              </a:rPr>
              <a:t>April 8 – Fusion Forum during the Space Symposium held in Colorado Springs, CO.</a:t>
            </a:r>
          </a:p>
          <a:p>
            <a:pPr>
              <a:spcAft>
                <a:spcPts val="600"/>
              </a:spcAft>
            </a:pPr>
            <a:r>
              <a:rPr lang="en-US" sz="1600" b="0" dirty="0">
                <a:latin typeface="Arial" panose="020B0604020202020204" pitchFamily="34" charset="0"/>
                <a:cs typeface="Arial" panose="020B0604020202020204" pitchFamily="34" charset="0"/>
              </a:rPr>
              <a:t>May 6 - 2019 Fulbright “From Lab to Market” Enrichment Seminar hosted at the Omni William Penn Hotel in Pittsburgh.</a:t>
            </a:r>
          </a:p>
          <a:p>
            <a:pPr>
              <a:spcAft>
                <a:spcPts val="600"/>
              </a:spcAft>
            </a:pPr>
            <a:r>
              <a:rPr lang="en-US" sz="1600" b="0" dirty="0">
                <a:latin typeface="Arial" panose="020B0604020202020204" pitchFamily="34" charset="0"/>
                <a:cs typeface="Arial" panose="020B0604020202020204" pitchFamily="34" charset="0"/>
              </a:rPr>
              <a:t>June 15 – </a:t>
            </a:r>
            <a:r>
              <a:rPr lang="en-US" sz="1600" b="0" dirty="0" err="1">
                <a:latin typeface="Arial" panose="020B0604020202020204" pitchFamily="34" charset="0"/>
                <a:cs typeface="Arial" panose="020B0604020202020204" pitchFamily="34" charset="0"/>
              </a:rPr>
              <a:t>TEDxPittsburgh</a:t>
            </a:r>
            <a:endParaRPr lang="en-US" sz="16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1600" b="0" dirty="0">
                <a:latin typeface="Arial" panose="020B0604020202020204" pitchFamily="34" charset="0"/>
                <a:cs typeface="Arial" panose="020B0604020202020204" pitchFamily="34" charset="0"/>
              </a:rPr>
              <a:t>June 26 – Space Enterprise Summit in Washington D.C. </a:t>
            </a:r>
          </a:p>
          <a:p>
            <a:pPr>
              <a:spcAft>
                <a:spcPts val="600"/>
              </a:spcAft>
            </a:pPr>
            <a:r>
              <a:rPr lang="en-US" sz="1600" b="0" dirty="0">
                <a:latin typeface="Arial" panose="020B0604020202020204" pitchFamily="34" charset="0"/>
                <a:cs typeface="Arial" panose="020B0604020202020204" pitchFamily="34" charset="0"/>
              </a:rPr>
              <a:t>September 12 – Von Braun Symposium and MSFC Tech Talk held at NASA Marshall Space Flight Center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FB12537-B55F-1D4C-AACF-3B10E7522722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856570"/>
      </p:ext>
    </p:extLst>
  </p:cSld>
  <p:clrMapOvr>
    <a:masterClrMapping/>
  </p:clrMapOvr>
  <p:transition advClick="0"/>
</p:sld>
</file>

<file path=ppt/theme/theme1.xml><?xml version="1.0" encoding="utf-8"?>
<a:theme xmlns:a="http://schemas.openxmlformats.org/drawingml/2006/main" name="3_ExplorationScenario-Updat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/>
            <a:cs typeface="Arial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AES Eo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/>
            <a:cs typeface="Arial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ES EoY" id="{4411EF57-D361-4934-8F8A-7B9E7A22DEAA}" vid="{E20D4E6B-43D3-498F-893B-CAE977DC4B2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2163</Words>
  <Application>Microsoft Macintosh PowerPoint</Application>
  <PresentationFormat>Widescreen</PresentationFormat>
  <Paragraphs>225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Arial Narrow</vt:lpstr>
      <vt:lpstr>Calibri</vt:lpstr>
      <vt:lpstr>Courier New</vt:lpstr>
      <vt:lpstr>Monotype Sorts</vt:lpstr>
      <vt:lpstr>Times</vt:lpstr>
      <vt:lpstr>3_ExplorationScenario-Updated</vt:lpstr>
      <vt:lpstr>AES EoY</vt:lpstr>
      <vt:lpstr>Lander Technologies (SBU data removed) October 16, 2019   Debra Terrell  Lunar CATALYST Astrobotic Partner Manager </vt:lpstr>
      <vt:lpstr>Lander Technologies Project Overview</vt:lpstr>
      <vt:lpstr>Lander Technologies Astrobotic Technology, Inc. Accomplishments &amp; Activities FY19</vt:lpstr>
      <vt:lpstr>Lander Technologies Masten Space Systems Accomplishments &amp; Activities FY19</vt:lpstr>
      <vt:lpstr>Lander Technologies Moon Express Accomplishments &amp; Activities FY19</vt:lpstr>
      <vt:lpstr>CryoFILL Accomplishments &amp; Activities FY19</vt:lpstr>
      <vt:lpstr>Lander Technologies Plans</vt:lpstr>
      <vt:lpstr>Lander Technologies Partnerships</vt:lpstr>
      <vt:lpstr>Lander Technologies Partnerships</vt:lpstr>
      <vt:lpstr>Lander Technologies Partnerships (continued)</vt:lpstr>
      <vt:lpstr>PowerPoint Presentation</vt:lpstr>
      <vt:lpstr>CATALYST Partner Press Releases/Papers/Presentations</vt:lpstr>
      <vt:lpstr>CATALYST Partner Press Releases/Papers/Presentations</vt:lpstr>
      <vt:lpstr>Conferences FY19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Terrell, Debra W. (MSFC-ST24)</dc:creator>
  <cp:lastModifiedBy>Chabot, Valerie A. (HQ-CQ000)[STELLAR SOLUTIONS, INC]</cp:lastModifiedBy>
  <cp:revision>8</cp:revision>
  <cp:lastPrinted>2021-02-12T20:44:22Z</cp:lastPrinted>
  <dcterms:modified xsi:type="dcterms:W3CDTF">2021-02-12T20:44:30Z</dcterms:modified>
</cp:coreProperties>
</file>