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626" r:id="rId2"/>
    <p:sldId id="5726" r:id="rId3"/>
    <p:sldId id="1056" r:id="rId4"/>
    <p:sldId id="258" r:id="rId5"/>
    <p:sldId id="5724" r:id="rId6"/>
    <p:sldId id="5725" r:id="rId7"/>
    <p:sldId id="5721" r:id="rId8"/>
    <p:sldId id="257" r:id="rId9"/>
    <p:sldId id="5722" r:id="rId10"/>
    <p:sldId id="1055" r:id="rId11"/>
    <p:sldId id="259" r:id="rId12"/>
  </p:sldIdLst>
  <p:sldSz cx="12192000" cy="6858000"/>
  <p:notesSz cx="6858000" cy="9144000"/>
  <p:defaultTextStyle>
    <a:defPPr>
      <a:defRPr lang="en-US"/>
    </a:defPPr>
    <a:lvl1pPr algn="l" rtl="0" fontAlgn="base">
      <a:spcBef>
        <a:spcPct val="0"/>
      </a:spcBef>
      <a:spcAft>
        <a:spcPct val="0"/>
      </a:spcAft>
      <a:defRPr sz="900" b="1" kern="1200">
        <a:solidFill>
          <a:schemeClr val="tx1"/>
        </a:solidFill>
        <a:latin typeface="Arial" pitchFamily="-109" charset="0"/>
        <a:ea typeface="ＭＳ Ｐゴシック" pitchFamily="-109" charset="-128"/>
        <a:cs typeface="ＭＳ Ｐゴシック" pitchFamily="-109" charset="-128"/>
      </a:defRPr>
    </a:lvl1pPr>
    <a:lvl2pPr marL="457200" algn="l" rtl="0" fontAlgn="base">
      <a:spcBef>
        <a:spcPct val="0"/>
      </a:spcBef>
      <a:spcAft>
        <a:spcPct val="0"/>
      </a:spcAft>
      <a:defRPr sz="900" b="1" kern="1200">
        <a:solidFill>
          <a:schemeClr val="tx1"/>
        </a:solidFill>
        <a:latin typeface="Arial" pitchFamily="-109" charset="0"/>
        <a:ea typeface="ＭＳ Ｐゴシック" pitchFamily="-109" charset="-128"/>
        <a:cs typeface="ＭＳ Ｐゴシック" pitchFamily="-109" charset="-128"/>
      </a:defRPr>
    </a:lvl2pPr>
    <a:lvl3pPr marL="914400" algn="l" rtl="0" fontAlgn="base">
      <a:spcBef>
        <a:spcPct val="0"/>
      </a:spcBef>
      <a:spcAft>
        <a:spcPct val="0"/>
      </a:spcAft>
      <a:defRPr sz="900" b="1" kern="1200">
        <a:solidFill>
          <a:schemeClr val="tx1"/>
        </a:solidFill>
        <a:latin typeface="Arial" pitchFamily="-109" charset="0"/>
        <a:ea typeface="ＭＳ Ｐゴシック" pitchFamily="-109" charset="-128"/>
        <a:cs typeface="ＭＳ Ｐゴシック" pitchFamily="-109" charset="-128"/>
      </a:defRPr>
    </a:lvl3pPr>
    <a:lvl4pPr marL="1371600" algn="l" rtl="0" fontAlgn="base">
      <a:spcBef>
        <a:spcPct val="0"/>
      </a:spcBef>
      <a:spcAft>
        <a:spcPct val="0"/>
      </a:spcAft>
      <a:defRPr sz="900" b="1" kern="1200">
        <a:solidFill>
          <a:schemeClr val="tx1"/>
        </a:solidFill>
        <a:latin typeface="Arial" pitchFamily="-109" charset="0"/>
        <a:ea typeface="ＭＳ Ｐゴシック" pitchFamily="-109" charset="-128"/>
        <a:cs typeface="ＭＳ Ｐゴシック" pitchFamily="-109" charset="-128"/>
      </a:defRPr>
    </a:lvl4pPr>
    <a:lvl5pPr marL="1828800" algn="l" rtl="0" fontAlgn="base">
      <a:spcBef>
        <a:spcPct val="0"/>
      </a:spcBef>
      <a:spcAft>
        <a:spcPct val="0"/>
      </a:spcAft>
      <a:defRPr sz="900" b="1" kern="1200">
        <a:solidFill>
          <a:schemeClr val="tx1"/>
        </a:solidFill>
        <a:latin typeface="Arial" pitchFamily="-109" charset="0"/>
        <a:ea typeface="ＭＳ Ｐゴシック" pitchFamily="-109" charset="-128"/>
        <a:cs typeface="ＭＳ Ｐゴシック" pitchFamily="-109" charset="-128"/>
      </a:defRPr>
    </a:lvl5pPr>
    <a:lvl6pPr marL="2286000" algn="l" defTabSz="457200" rtl="0" eaLnBrk="1" latinLnBrk="0" hangingPunct="1">
      <a:defRPr sz="900" b="1" kern="1200">
        <a:solidFill>
          <a:schemeClr val="tx1"/>
        </a:solidFill>
        <a:latin typeface="Arial" pitchFamily="-109" charset="0"/>
        <a:ea typeface="ＭＳ Ｐゴシック" pitchFamily="-109" charset="-128"/>
        <a:cs typeface="ＭＳ Ｐゴシック" pitchFamily="-109" charset="-128"/>
      </a:defRPr>
    </a:lvl6pPr>
    <a:lvl7pPr marL="2743200" algn="l" defTabSz="457200" rtl="0" eaLnBrk="1" latinLnBrk="0" hangingPunct="1">
      <a:defRPr sz="900" b="1" kern="1200">
        <a:solidFill>
          <a:schemeClr val="tx1"/>
        </a:solidFill>
        <a:latin typeface="Arial" pitchFamily="-109" charset="0"/>
        <a:ea typeface="ＭＳ Ｐゴシック" pitchFamily="-109" charset="-128"/>
        <a:cs typeface="ＭＳ Ｐゴシック" pitchFamily="-109" charset="-128"/>
      </a:defRPr>
    </a:lvl7pPr>
    <a:lvl8pPr marL="3200400" algn="l" defTabSz="457200" rtl="0" eaLnBrk="1" latinLnBrk="0" hangingPunct="1">
      <a:defRPr sz="900" b="1" kern="1200">
        <a:solidFill>
          <a:schemeClr val="tx1"/>
        </a:solidFill>
        <a:latin typeface="Arial" pitchFamily="-109" charset="0"/>
        <a:ea typeface="ＭＳ Ｐゴシック" pitchFamily="-109" charset="-128"/>
        <a:cs typeface="ＭＳ Ｐゴシック" pitchFamily="-109" charset="-128"/>
      </a:defRPr>
    </a:lvl8pPr>
    <a:lvl9pPr marL="3657600" algn="l" defTabSz="457200" rtl="0" eaLnBrk="1" latinLnBrk="0" hangingPunct="1">
      <a:defRPr sz="900" b="1" kern="1200">
        <a:solidFill>
          <a:schemeClr val="tx1"/>
        </a:solidFill>
        <a:latin typeface="Arial" pitchFamily="-109" charset="0"/>
        <a:ea typeface="ＭＳ Ｐゴシック" pitchFamily="-109" charset="-128"/>
        <a:cs typeface="ＭＳ Ｐゴシック" pitchFamily="-109" charset="-128"/>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237" autoAdjust="0"/>
    <p:restoredTop sz="89676"/>
  </p:normalViewPr>
  <p:slideViewPr>
    <p:cSldViewPr snapToGrid="0">
      <p:cViewPr varScale="1">
        <p:scale>
          <a:sx n="100" d="100"/>
          <a:sy n="100" d="100"/>
        </p:scale>
        <p:origin x="1536" y="1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U.S.</a:t>
            </a:r>
            <a:r>
              <a:rPr lang="en-US" baseline="0"/>
              <a:t> </a:t>
            </a:r>
            <a:r>
              <a:rPr lang="en-US"/>
              <a:t>Aviation Fatal Accident Rates (2005-2009)</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cat>
            <c:strRef>
              <c:f>Sheet1!$A$2:$A$9</c:f>
              <c:strCache>
                <c:ptCount val="8"/>
                <c:pt idx="0">
                  <c:v>Scheduled Part 121</c:v>
                </c:pt>
                <c:pt idx="1">
                  <c:v>Corporate</c:v>
                </c:pt>
                <c:pt idx="2">
                  <c:v>Scheduled Part 135</c:v>
                </c:pt>
                <c:pt idx="3">
                  <c:v>On Demand Part 135</c:v>
                </c:pt>
                <c:pt idx="4">
                  <c:v>Business</c:v>
                </c:pt>
                <c:pt idx="5">
                  <c:v>Personal</c:v>
                </c:pt>
                <c:pt idx="6">
                  <c:v>LSA</c:v>
                </c:pt>
                <c:pt idx="7">
                  <c:v>Amateur Built</c:v>
                </c:pt>
              </c:strCache>
            </c:strRef>
          </c:cat>
          <c:val>
            <c:numRef>
              <c:f>Sheet1!$B$2:$B$9</c:f>
              <c:numCache>
                <c:formatCode>General</c:formatCode>
                <c:ptCount val="8"/>
                <c:pt idx="0">
                  <c:v>0</c:v>
                </c:pt>
                <c:pt idx="1">
                  <c:v>0.06</c:v>
                </c:pt>
                <c:pt idx="2" formatCode="0.00000000">
                  <c:v>0.1</c:v>
                </c:pt>
                <c:pt idx="3">
                  <c:v>0.3</c:v>
                </c:pt>
                <c:pt idx="4">
                  <c:v>0.5</c:v>
                </c:pt>
                <c:pt idx="5">
                  <c:v>2.5</c:v>
                </c:pt>
                <c:pt idx="6">
                  <c:v>4</c:v>
                </c:pt>
                <c:pt idx="7">
                  <c:v>6.8</c:v>
                </c:pt>
              </c:numCache>
            </c:numRef>
          </c:val>
          <c:extLst>
            <c:ext xmlns:c16="http://schemas.microsoft.com/office/drawing/2014/chart" uri="{C3380CC4-5D6E-409C-BE32-E72D297353CC}">
              <c16:uniqueId val="{00000000-C645-414B-AAD2-D37E9ECC2658}"/>
            </c:ext>
          </c:extLst>
        </c:ser>
        <c:dLbls>
          <c:showLegendKey val="0"/>
          <c:showVal val="0"/>
          <c:showCatName val="0"/>
          <c:showSerName val="0"/>
          <c:showPercent val="0"/>
          <c:showBubbleSize val="0"/>
        </c:dLbls>
        <c:gapWidth val="182"/>
        <c:axId val="801281823"/>
        <c:axId val="812601759"/>
      </c:barChart>
      <c:catAx>
        <c:axId val="8012818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12601759"/>
        <c:crosses val="autoZero"/>
        <c:auto val="1"/>
        <c:lblAlgn val="ctr"/>
        <c:lblOffset val="100"/>
        <c:noMultiLvlLbl val="0"/>
      </c:catAx>
      <c:valAx>
        <c:axId val="81260175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Fatal Accidents Per</a:t>
                </a:r>
                <a:r>
                  <a:rPr lang="en-US" baseline="0"/>
                  <a:t> 100,000 Flight Hours</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12818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2F932-58E5-4B7A-995D-7F275ADD927A}" type="datetimeFigureOut">
              <a:rPr lang="en-US" smtClean="0"/>
              <a:t>3/8/21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97BEA3-3C49-41F7-8F4E-0B9724C45516}" type="slidenum">
              <a:rPr lang="en-US" smtClean="0"/>
              <a:t>‹#›</a:t>
            </a:fld>
            <a:endParaRPr lang="en-US"/>
          </a:p>
        </p:txBody>
      </p:sp>
    </p:spTree>
    <p:extLst>
      <p:ext uri="{BB962C8B-B14F-4D97-AF65-F5344CB8AC3E}">
        <p14:creationId xmlns:p14="http://schemas.microsoft.com/office/powerpoint/2010/main" val="1810943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theregister.co.uk/2020/05/04/latvian_drone_breaks_fre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8e9caab04f792d93d0738c9d3290164e&amp;term_occur=999&amp;term_src=Title:14:Chapter:I:Subchapter:F:Part:91:Subpart:B:Subjgrp:4:91.113"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law.cornell.edu/definitions/index.php?width=840&amp;height=800&amp;iframe=true&amp;def_id=8e9caab04f792d93d0738c9d3290164e&amp;term_occur=999&amp;term_src=Title:14:Chapter:I:Subchapter:F:Part:91:Subpart:A:91.3" TargetMode="External"/><Relationship Id="rId4" Type="http://schemas.openxmlformats.org/officeDocument/2006/relationships/hyperlink" Target="https://www.law.cornell.edu/definitions/index.php?width=840&amp;height=800&amp;iframe=true&amp;def_id=d6746fcc8c91658e56adcdfd8fbd4068&amp;term_occur=999&amp;term_src=Title:14:Chapter:I:Subchapter:F:Part:91:Subpart:A:91.3"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New_York_Airways" TargetMode="External"/><Relationship Id="rId3" Type="http://schemas.openxmlformats.org/officeDocument/2006/relationships/hyperlink" Target="https://en.wikipedia.org/wiki/United_Airlines" TargetMode="External"/><Relationship Id="rId7" Type="http://schemas.openxmlformats.org/officeDocument/2006/relationships/hyperlink" Target="https://en.wikipedia.org/wiki/Grand_Canyon_National_Park"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n.wikipedia.org/wiki/Lockheed_L-1049_Super_Constellation" TargetMode="External"/><Relationship Id="rId5" Type="http://schemas.openxmlformats.org/officeDocument/2006/relationships/hyperlink" Target="https://en.wikipedia.org/wiki/Trans_World_Airlines" TargetMode="External"/><Relationship Id="rId4" Type="http://schemas.openxmlformats.org/officeDocument/2006/relationships/hyperlink" Target="https://en.wikipedia.org/wiki/Douglas_DC-7" TargetMode="External"/><Relationship Id="rId9" Type="http://schemas.openxmlformats.org/officeDocument/2006/relationships/hyperlink" Target="https://www.nytimes.com/1977/05/17/archives/5-killed-as-copter-on-pan-am-building-throws-rotor-blade-one-victim.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sz="1200" b="0" i="0" u="none" strike="noStrike" kern="1200" dirty="0">
                <a:solidFill>
                  <a:schemeClr val="tx1"/>
                </a:solidFill>
                <a:effectLst/>
                <a:latin typeface="+mn-lt"/>
                <a:ea typeface="+mn-ea"/>
                <a:cs typeface="+mn-cs"/>
                <a:hlinkClick r:id="rId3"/>
              </a:rPr>
              <a:t>The Register reports</a:t>
            </a:r>
            <a:r>
              <a:rPr lang="en-US" sz="1200" b="0" i="0" u="none" strike="noStrike" kern="1200" dirty="0">
                <a:solidFill>
                  <a:schemeClr val="tx1"/>
                </a:solidFill>
                <a:effectLst/>
                <a:latin typeface="+mn-lt"/>
                <a:ea typeface="+mn-ea"/>
                <a:cs typeface="+mn-cs"/>
              </a:rPr>
              <a:t> that things went haywire on Saturday after a drone company, SIA </a:t>
            </a:r>
            <a:r>
              <a:rPr lang="en-US" sz="1200" b="0" i="0" u="none" strike="noStrike" kern="1200" dirty="0" err="1">
                <a:solidFill>
                  <a:schemeClr val="tx1"/>
                </a:solidFill>
                <a:effectLst/>
                <a:latin typeface="+mn-lt"/>
                <a:ea typeface="+mn-ea"/>
                <a:cs typeface="+mn-cs"/>
              </a:rPr>
              <a:t>UAVFactory</a:t>
            </a:r>
            <a:r>
              <a:rPr lang="en-US" sz="1200" b="0" i="0" u="none" strike="noStrike" kern="1200" dirty="0">
                <a:solidFill>
                  <a:schemeClr val="tx1"/>
                </a:solidFill>
                <a:effectLst/>
                <a:latin typeface="+mn-lt"/>
                <a:ea typeface="+mn-ea"/>
                <a:cs typeface="+mn-cs"/>
              </a:rPr>
              <a:t>, lost contact with its 26kg (57-pound) drone during a testing run. Making matters worse: this drone was fueled for up to 90 hours of flight, the better part of a week.</a:t>
            </a:r>
          </a:p>
          <a:p>
            <a:endParaRPr lang="en-US" dirty="0"/>
          </a:p>
        </p:txBody>
      </p:sp>
      <p:sp>
        <p:nvSpPr>
          <p:cNvPr id="4" name="Slide Number Placeholder 3"/>
          <p:cNvSpPr>
            <a:spLocks noGrp="1"/>
          </p:cNvSpPr>
          <p:nvPr>
            <p:ph type="sldNum" sz="quarter" idx="5"/>
          </p:nvPr>
        </p:nvSpPr>
        <p:spPr/>
        <p:txBody>
          <a:bodyPr/>
          <a:lstStyle/>
          <a:p>
            <a:fld id="{7997BEA3-3C49-41F7-8F4E-0B9724C45516}" type="slidenum">
              <a:rPr lang="en-US" smtClean="0"/>
              <a:t>2</a:t>
            </a:fld>
            <a:endParaRPr lang="en-US"/>
          </a:p>
        </p:txBody>
      </p:sp>
    </p:spTree>
    <p:extLst>
      <p:ext uri="{BB962C8B-B14F-4D97-AF65-F5344CB8AC3E}">
        <p14:creationId xmlns:p14="http://schemas.microsoft.com/office/powerpoint/2010/main" val="9200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Safety Engineering:  The system engineering process used to prevent accidents by identifying and eliminating or controlling hazards.  Note that hazards are not the same as failures; dealing with failures is usually the province of reliability engineering.</a:t>
            </a:r>
          </a:p>
        </p:txBody>
      </p:sp>
      <p:sp>
        <p:nvSpPr>
          <p:cNvPr id="4" name="Slide Number Placeholder 3"/>
          <p:cNvSpPr>
            <a:spLocks noGrp="1"/>
          </p:cNvSpPr>
          <p:nvPr>
            <p:ph type="sldNum" sz="quarter" idx="5"/>
          </p:nvPr>
        </p:nvSpPr>
        <p:spPr/>
        <p:txBody>
          <a:bodyPr/>
          <a:lstStyle/>
          <a:p>
            <a:fld id="{7997BEA3-3C49-41F7-8F4E-0B9724C45516}" type="slidenum">
              <a:rPr lang="en-US" smtClean="0"/>
              <a:t>3</a:t>
            </a:fld>
            <a:endParaRPr lang="en-US"/>
          </a:p>
        </p:txBody>
      </p:sp>
    </p:spTree>
    <p:extLst>
      <p:ext uri="{BB962C8B-B14F-4D97-AF65-F5344CB8AC3E}">
        <p14:creationId xmlns:p14="http://schemas.microsoft.com/office/powerpoint/2010/main" val="630149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Pax vs non-pax:  Hull loss may not be a hazard depending on your operation</a:t>
            </a:r>
          </a:p>
          <a:p>
            <a:r>
              <a:rPr lang="en-US" dirty="0"/>
              <a:t>Remote vs Onboard pilot:  91.11 3 (b) …</a:t>
            </a:r>
            <a:r>
              <a:rPr lang="en-US" sz="1200" b="0" i="0" u="none" strike="noStrike" kern="1200" dirty="0">
                <a:solidFill>
                  <a:schemeClr val="tx1"/>
                </a:solidFill>
                <a:effectLst/>
                <a:latin typeface="+mn-lt"/>
                <a:ea typeface="+mn-ea"/>
                <a:cs typeface="+mn-cs"/>
              </a:rPr>
              <a:t>When a rule of this section gives another  </a:t>
            </a:r>
            <a:r>
              <a:rPr lang="en-US" sz="1200" b="0" i="0" u="none" strike="noStrike" kern="1200" dirty="0">
                <a:solidFill>
                  <a:schemeClr val="tx1"/>
                </a:solidFill>
                <a:effectLst/>
                <a:latin typeface="+mn-lt"/>
                <a:ea typeface="+mn-ea"/>
                <a:cs typeface="+mn-cs"/>
                <a:hlinkClick r:id="rId3"/>
              </a:rPr>
              <a:t>aircraft</a:t>
            </a:r>
            <a:r>
              <a:rPr lang="en-US" sz="1200" b="0" i="0" u="none" strike="noStrike" kern="1200" dirty="0">
                <a:solidFill>
                  <a:schemeClr val="tx1"/>
                </a:solidFill>
                <a:effectLst/>
                <a:latin typeface="+mn-lt"/>
                <a:ea typeface="+mn-ea"/>
                <a:cs typeface="+mn-cs"/>
              </a:rPr>
              <a:t> the right-of-way, the pilot shall give way to that  </a:t>
            </a:r>
            <a:r>
              <a:rPr lang="en-US" sz="1200" b="0" i="0" u="none" strike="noStrike" kern="1200" dirty="0">
                <a:solidFill>
                  <a:schemeClr val="tx1"/>
                </a:solidFill>
                <a:effectLst/>
                <a:latin typeface="+mn-lt"/>
                <a:ea typeface="+mn-ea"/>
                <a:cs typeface="+mn-cs"/>
                <a:hlinkClick r:id="rId3"/>
              </a:rPr>
              <a:t>aircraft</a:t>
            </a:r>
            <a:r>
              <a:rPr lang="en-US" sz="1200" b="0" i="0" u="none" strike="noStrike" kern="1200" dirty="0">
                <a:solidFill>
                  <a:schemeClr val="tx1"/>
                </a:solidFill>
                <a:effectLst/>
                <a:latin typeface="+mn-lt"/>
                <a:ea typeface="+mn-ea"/>
                <a:cs typeface="+mn-cs"/>
              </a:rPr>
              <a:t> and may not pass over, under, or ahead of it unless well clear.</a:t>
            </a:r>
          </a:p>
          <a:p>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m:N</a:t>
            </a:r>
            <a:r>
              <a:rPr lang="en-US" sz="1200" b="0" i="0" u="none" strike="noStrike" kern="1200" dirty="0">
                <a:solidFill>
                  <a:schemeClr val="tx1"/>
                </a:solidFill>
                <a:effectLst/>
                <a:latin typeface="+mn-lt"/>
                <a:ea typeface="+mn-ea"/>
                <a:cs typeface="+mn-cs"/>
              </a:rPr>
              <a:t>):  91.3 (a) The </a:t>
            </a:r>
            <a:r>
              <a:rPr lang="en-US" sz="1200" b="0" i="0" u="none" strike="noStrike" kern="1200" dirty="0">
                <a:solidFill>
                  <a:schemeClr val="tx1"/>
                </a:solidFill>
                <a:effectLst/>
                <a:latin typeface="+mn-lt"/>
                <a:ea typeface="+mn-ea"/>
                <a:cs typeface="+mn-cs"/>
                <a:hlinkClick r:id="rId4"/>
              </a:rPr>
              <a:t>pilot in command</a:t>
            </a:r>
            <a:r>
              <a:rPr lang="en-US" sz="1200" b="0" i="0" u="none" strike="noStrike" kern="1200" dirty="0">
                <a:solidFill>
                  <a:schemeClr val="tx1"/>
                </a:solidFill>
                <a:effectLst/>
                <a:latin typeface="+mn-lt"/>
                <a:ea typeface="+mn-ea"/>
                <a:cs typeface="+mn-cs"/>
              </a:rPr>
              <a:t> of an  </a:t>
            </a:r>
            <a:r>
              <a:rPr lang="en-US" sz="1200" b="0" i="0" u="none" strike="noStrike" kern="1200" dirty="0">
                <a:solidFill>
                  <a:schemeClr val="tx1"/>
                </a:solidFill>
                <a:effectLst/>
                <a:latin typeface="+mn-lt"/>
                <a:ea typeface="+mn-ea"/>
                <a:cs typeface="+mn-cs"/>
                <a:hlinkClick r:id="rId5"/>
              </a:rPr>
              <a:t>aircraft</a:t>
            </a:r>
            <a:r>
              <a:rPr lang="en-US" sz="1200" b="0" i="0" u="none" strike="noStrike" kern="1200" dirty="0">
                <a:solidFill>
                  <a:schemeClr val="tx1"/>
                </a:solidFill>
                <a:effectLst/>
                <a:latin typeface="+mn-lt"/>
                <a:ea typeface="+mn-ea"/>
                <a:cs typeface="+mn-cs"/>
              </a:rPr>
              <a:t> is directly responsible for, and is the final authority as to, the operation of that  </a:t>
            </a:r>
            <a:r>
              <a:rPr lang="en-US" sz="1200" b="0" i="0" u="none" strike="noStrike" kern="1200" dirty="0">
                <a:solidFill>
                  <a:schemeClr val="tx1"/>
                </a:solidFill>
                <a:effectLst/>
                <a:latin typeface="+mn-lt"/>
                <a:ea typeface="+mn-ea"/>
                <a:cs typeface="+mn-cs"/>
                <a:hlinkClick r:id="rId5"/>
              </a:rPr>
              <a:t>aircraft</a:t>
            </a:r>
            <a:r>
              <a:rPr lang="en-US" sz="1200" b="0" i="0" u="none" strike="noStrike" kern="1200" dirty="0">
                <a:solidFill>
                  <a:schemeClr val="tx1"/>
                </a:solidFill>
                <a:effectLst/>
                <a:latin typeface="+mn-lt"/>
                <a:ea typeface="+mn-ea"/>
                <a:cs typeface="+mn-cs"/>
              </a:rPr>
              <a:t>. (for 1:1)</a:t>
            </a:r>
          </a:p>
          <a:p>
            <a:pPr marL="285750" indent="-285750">
              <a:buFont typeface="Arial" panose="020B0604020202020204" pitchFamily="34" charset="0"/>
              <a:buChar char="•"/>
            </a:pPr>
            <a:r>
              <a:rPr lang="en-US" sz="1200" dirty="0"/>
              <a:t>Right-size the vehicle to the business case</a:t>
            </a:r>
          </a:p>
          <a:p>
            <a:pPr marL="285750" indent="-285750">
              <a:buFont typeface="Arial" panose="020B0604020202020204" pitchFamily="34" charset="0"/>
              <a:buChar char="•"/>
            </a:pPr>
            <a:r>
              <a:rPr lang="en-US" sz="1200" dirty="0"/>
              <a:t>Right-size operational environment to business case</a:t>
            </a:r>
          </a:p>
          <a:p>
            <a:pPr marL="285750" indent="-285750">
              <a:buFont typeface="Arial" panose="020B0604020202020204" pitchFamily="34" charset="0"/>
              <a:buChar char="•"/>
            </a:pPr>
            <a:r>
              <a:rPr lang="en-US" sz="1200" dirty="0"/>
              <a:t>Understand regulatory details (weight, speed, altitude, overflown area) that induce more assurance evidence</a:t>
            </a:r>
          </a:p>
          <a:p>
            <a:pPr marL="285750" indent="-285750">
              <a:buFont typeface="Arial" panose="020B0604020202020204" pitchFamily="34" charset="0"/>
              <a:buChar char="•"/>
            </a:pPr>
            <a:r>
              <a:rPr lang="en-US" sz="1200" dirty="0"/>
              <a:t>Complex avionics for safety critical functions are a key driver</a:t>
            </a:r>
          </a:p>
          <a:p>
            <a:pPr marL="285750" indent="-285750">
              <a:buFont typeface="Arial" panose="020B0604020202020204" pitchFamily="34" charset="0"/>
              <a:buChar char="•"/>
            </a:pPr>
            <a:r>
              <a:rPr lang="en-US" sz="1200" dirty="0"/>
              <a:t>Allow for informed tradeoffs regarding mitigations</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997BEA3-3C49-41F7-8F4E-0B9724C45516}" type="slidenum">
              <a:rPr lang="en-US" smtClean="0"/>
              <a:t>4</a:t>
            </a:fld>
            <a:endParaRPr lang="en-US"/>
          </a:p>
        </p:txBody>
      </p:sp>
    </p:spTree>
    <p:extLst>
      <p:ext uri="{BB962C8B-B14F-4D97-AF65-F5344CB8AC3E}">
        <p14:creationId xmlns:p14="http://schemas.microsoft.com/office/powerpoint/2010/main" val="2227422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(1)  Command &amp; Control Regulation:  </a:t>
            </a:r>
            <a:r>
              <a:rPr lang="en-US" sz="1200" b="0" i="0" u="none" strike="noStrike" kern="1200" dirty="0">
                <a:solidFill>
                  <a:schemeClr val="tx1"/>
                </a:solidFill>
                <a:effectLst/>
                <a:latin typeface="+mn-lt"/>
                <a:ea typeface="+mn-ea"/>
                <a:cs typeface="+mn-cs"/>
              </a:rPr>
              <a:t>Prosecution if regulation not followed.  </a:t>
            </a:r>
            <a:r>
              <a:rPr lang="en-US" sz="1200" b="1" i="0" u="none" strike="noStrike" kern="1200" dirty="0">
                <a:solidFill>
                  <a:schemeClr val="tx1"/>
                </a:solidFill>
                <a:effectLst/>
                <a:latin typeface="+mn-lt"/>
                <a:ea typeface="+mn-ea"/>
                <a:cs typeface="+mn-cs"/>
              </a:rPr>
              <a:t>(2)Delegation to Agency:  </a:t>
            </a:r>
            <a:r>
              <a:rPr lang="en-US" sz="1200" b="0" i="0" u="none" strike="noStrike" kern="1200" dirty="0">
                <a:solidFill>
                  <a:schemeClr val="tx1"/>
                </a:solidFill>
                <a:effectLst/>
                <a:latin typeface="+mn-lt"/>
                <a:ea typeface="+mn-ea"/>
                <a:cs typeface="+mn-cs"/>
              </a:rPr>
              <a:t>Audit with or without penalty</a:t>
            </a:r>
            <a:r>
              <a:rPr lang="en-US" sz="1200" b="1" i="0" u="none" strike="noStrike" kern="1200" dirty="0">
                <a:solidFill>
                  <a:schemeClr val="tx1"/>
                </a:solidFill>
                <a:effectLst/>
                <a:latin typeface="+mn-lt"/>
                <a:ea typeface="+mn-ea"/>
                <a:cs typeface="+mn-cs"/>
              </a:rPr>
              <a:t> (3)  Delegation to Agency + Negotiation:  </a:t>
            </a:r>
            <a:r>
              <a:rPr lang="en-US" sz="1200" b="0" i="0" u="none" strike="noStrike" kern="1200" dirty="0">
                <a:solidFill>
                  <a:schemeClr val="tx1"/>
                </a:solidFill>
                <a:effectLst/>
                <a:latin typeface="+mn-lt"/>
                <a:ea typeface="+mn-ea"/>
                <a:cs typeface="+mn-cs"/>
              </a:rPr>
              <a:t>Audit with or without penalty, </a:t>
            </a:r>
            <a:r>
              <a:rPr lang="en-US" sz="1200" b="1" i="0" u="none" strike="noStrike" kern="1200" dirty="0">
                <a:solidFill>
                  <a:schemeClr val="tx1"/>
                </a:solidFill>
                <a:effectLst/>
                <a:latin typeface="+mn-lt"/>
                <a:ea typeface="+mn-ea"/>
                <a:cs typeface="+mn-cs"/>
              </a:rPr>
              <a:t>(4) Enforced Self-Regulation:  </a:t>
            </a:r>
            <a:r>
              <a:rPr lang="en-US" sz="1200" b="0" i="0" u="none" strike="noStrike" kern="1200" dirty="0">
                <a:solidFill>
                  <a:schemeClr val="tx1"/>
                </a:solidFill>
                <a:effectLst/>
                <a:latin typeface="+mn-lt"/>
                <a:ea typeface="+mn-ea"/>
                <a:cs typeface="+mn-cs"/>
              </a:rPr>
              <a:t>Realtime business examinations/record keeping reviews</a:t>
            </a:r>
            <a:r>
              <a:rPr lang="en-US" sz="1200" b="1" i="0" u="none" strike="noStrike" kern="1200" dirty="0">
                <a:solidFill>
                  <a:schemeClr val="tx1"/>
                </a:solidFill>
                <a:effectLst/>
                <a:latin typeface="+mn-lt"/>
                <a:ea typeface="+mn-ea"/>
                <a:cs typeface="+mn-cs"/>
              </a:rPr>
              <a:t>, (5) Voluntary Self-Regulation:  </a:t>
            </a:r>
            <a:r>
              <a:rPr lang="en-US" sz="1200" b="0" i="0" u="none" strike="noStrike" kern="1200" dirty="0">
                <a:solidFill>
                  <a:schemeClr val="tx1"/>
                </a:solidFill>
                <a:effectLst/>
                <a:latin typeface="+mn-lt"/>
                <a:ea typeface="+mn-ea"/>
                <a:cs typeface="+mn-cs"/>
              </a:rPr>
              <a:t>Education, record keeping, service delivery (convenience, access, choice, control)</a:t>
            </a:r>
            <a:endParaRPr lang="en-US" sz="1200" b="1" i="0" u="none" strike="noStrike" kern="1200" dirty="0">
              <a:solidFill>
                <a:schemeClr val="tx1"/>
              </a:solidFill>
              <a:effectLst/>
              <a:latin typeface="+mn-lt"/>
              <a:ea typeface="+mn-ea"/>
              <a:cs typeface="+mn-cs"/>
            </a:endParaRPr>
          </a:p>
          <a:p>
            <a:endParaRPr lang="en-US" sz="1200" b="1" i="0" u="none" strike="noStrike" kern="1200" dirty="0">
              <a:solidFill>
                <a:schemeClr val="tx1"/>
              </a:solidFill>
              <a:effectLst/>
              <a:latin typeface="+mn-lt"/>
              <a:ea typeface="+mn-ea"/>
              <a:cs typeface="+mn-cs"/>
            </a:endParaRPr>
          </a:p>
          <a:p>
            <a:r>
              <a:rPr lang="en-US" dirty="0"/>
              <a:t>Government Ownership</a:t>
            </a:r>
            <a:r>
              <a:rPr lang="en-US" dirty="0">
                <a:sym typeface="Wingdings" pitchFamily="2" charset="2"/>
              </a:rPr>
              <a:t>(Mandatory government guidance --&gt;Legal penalties)Mandatory code of practice--&gt;Voluntary code of practice/guidance with government backing--&gt;Voluntary code of practice/guidance without government backing--&gt;Corporate Social Responsibility policy—&gt;Market led actions</a:t>
            </a:r>
          </a:p>
          <a:p>
            <a:endParaRPr lang="en-US" dirty="0">
              <a:sym typeface="Wingdings" pitchFamily="2" charset="2"/>
            </a:endParaRPr>
          </a:p>
          <a:p>
            <a:endParaRPr lang="en-US" sz="1200" b="1" i="0" u="none" strike="noStrike" kern="1200" dirty="0">
              <a:solidFill>
                <a:schemeClr val="tx1"/>
              </a:solidFill>
              <a:effectLst/>
              <a:latin typeface="+mn-lt"/>
              <a:ea typeface="+mn-ea"/>
              <a:cs typeface="+mn-cs"/>
            </a:endParaRP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Market:</a:t>
            </a:r>
          </a:p>
          <a:p>
            <a:r>
              <a:rPr lang="en-US" sz="1200" b="1" i="0" u="none" strike="noStrike" kern="1200" dirty="0">
                <a:solidFill>
                  <a:schemeClr val="tx1"/>
                </a:solidFill>
                <a:effectLst/>
                <a:latin typeface="+mn-lt"/>
                <a:ea typeface="+mn-ea"/>
                <a:cs typeface="+mn-cs"/>
              </a:rPr>
              <a:t>Non</a:t>
            </a:r>
            <a:r>
              <a:rPr lang="en-US" sz="1200" b="0" i="0" u="none" strike="noStrike" kern="1200" dirty="0">
                <a:solidFill>
                  <a:schemeClr val="tx1"/>
                </a:solidFill>
                <a:effectLst/>
                <a:latin typeface="+mn-lt"/>
                <a:ea typeface="+mn-ea"/>
                <a:cs typeface="+mn-cs"/>
              </a:rPr>
              <a:t>-</a:t>
            </a:r>
            <a:r>
              <a:rPr lang="en-US" sz="1200" b="1" i="0" u="none" strike="noStrike" kern="1200" dirty="0">
                <a:solidFill>
                  <a:schemeClr val="tx1"/>
                </a:solidFill>
                <a:effectLst/>
                <a:latin typeface="+mn-lt"/>
                <a:ea typeface="+mn-ea"/>
                <a:cs typeface="+mn-cs"/>
              </a:rPr>
              <a:t>excludable goods</a:t>
            </a:r>
            <a:r>
              <a:rPr lang="en-US" sz="1200" b="0" i="0" u="none" strike="noStrike" kern="1200" dirty="0">
                <a:solidFill>
                  <a:schemeClr val="tx1"/>
                </a:solidFill>
                <a:effectLst/>
                <a:latin typeface="+mn-lt"/>
                <a:ea typeface="+mn-ea"/>
                <a:cs typeface="+mn-cs"/>
              </a:rPr>
              <a:t>: Non-paying consumers cannot be prevented from accessing a good. Air is an example of a non-excludable good.</a:t>
            </a:r>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Non</a:t>
            </a:r>
            <a:r>
              <a:rPr lang="en-US" sz="1200" b="0" i="0" u="none" strike="noStrike" kern="1200" dirty="0">
                <a:solidFill>
                  <a:schemeClr val="tx1"/>
                </a:solidFill>
                <a:effectLst/>
                <a:latin typeface="+mn-lt"/>
                <a:ea typeface="+mn-ea"/>
                <a:cs typeface="+mn-cs"/>
              </a:rPr>
              <a:t>-</a:t>
            </a:r>
            <a:r>
              <a:rPr lang="en-US" sz="1200" b="1" i="0" u="none" strike="noStrike" kern="1200" dirty="0">
                <a:solidFill>
                  <a:schemeClr val="tx1"/>
                </a:solidFill>
                <a:effectLst/>
                <a:latin typeface="+mn-lt"/>
                <a:ea typeface="+mn-ea"/>
                <a:cs typeface="+mn-cs"/>
              </a:rPr>
              <a:t>rivalrous goods</a:t>
            </a:r>
            <a:r>
              <a:rPr lang="en-US" sz="1200" b="0" i="0" u="none" strike="noStrike" kern="1200" dirty="0">
                <a:solidFill>
                  <a:schemeClr val="tx1"/>
                </a:solidFill>
                <a:effectLst/>
                <a:latin typeface="+mn-lt"/>
                <a:ea typeface="+mn-ea"/>
                <a:cs typeface="+mn-cs"/>
              </a:rPr>
              <a:t>: A good whose consumption by one consumer does not prevent simultaneous consumption by other consumers.</a:t>
            </a:r>
            <a:endParaRPr lang="en-US" dirty="0"/>
          </a:p>
          <a:p>
            <a:r>
              <a:rPr lang="en-US" dirty="0"/>
              <a:t>Broadcast television is an example of a non-rival good. (Note:  Spectrum is a rival good)</a:t>
            </a:r>
          </a:p>
          <a:p>
            <a:r>
              <a:rPr lang="en-US" dirty="0"/>
              <a:t>Rivalrous and fully excludable:  your car.  Rivalrous and non-excludable: water, fish etc. (common pool resources)</a:t>
            </a:r>
          </a:p>
          <a:p>
            <a:r>
              <a:rPr lang="en-US" dirty="0"/>
              <a:t>Non-rivalrous and excludable: Television signal, private parks; non-rivalrous and non-excludable: street lighting, lighthouses, defense, air…</a:t>
            </a:r>
          </a:p>
          <a:p>
            <a:endParaRPr lang="en-US" dirty="0"/>
          </a:p>
        </p:txBody>
      </p:sp>
      <p:sp>
        <p:nvSpPr>
          <p:cNvPr id="4" name="Slide Number Placeholder 3"/>
          <p:cNvSpPr>
            <a:spLocks noGrp="1"/>
          </p:cNvSpPr>
          <p:nvPr>
            <p:ph type="sldNum" sz="quarter" idx="5"/>
          </p:nvPr>
        </p:nvSpPr>
        <p:spPr/>
        <p:txBody>
          <a:bodyPr/>
          <a:lstStyle/>
          <a:p>
            <a:fld id="{7997BEA3-3C49-41F7-8F4E-0B9724C45516}" type="slidenum">
              <a:rPr lang="en-US" smtClean="0"/>
              <a:t>5</a:t>
            </a:fld>
            <a:endParaRPr lang="en-US"/>
          </a:p>
        </p:txBody>
      </p:sp>
    </p:spTree>
    <p:extLst>
      <p:ext uri="{BB962C8B-B14F-4D97-AF65-F5344CB8AC3E}">
        <p14:creationId xmlns:p14="http://schemas.microsoft.com/office/powerpoint/2010/main" val="4077794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(1)  Command &amp; Control Regulation:  </a:t>
            </a:r>
            <a:r>
              <a:rPr lang="en-US" sz="1200" b="0" i="0" u="none" strike="noStrike" kern="1200" dirty="0">
                <a:solidFill>
                  <a:schemeClr val="tx1"/>
                </a:solidFill>
                <a:effectLst/>
                <a:latin typeface="+mn-lt"/>
                <a:ea typeface="+mn-ea"/>
                <a:cs typeface="+mn-cs"/>
              </a:rPr>
              <a:t>Prosecution if regulation not followed. (most environmental regulation)  </a:t>
            </a:r>
            <a:r>
              <a:rPr lang="en-US" sz="1200" b="1" i="0" u="none" strike="noStrike" kern="1200" dirty="0">
                <a:solidFill>
                  <a:schemeClr val="tx1"/>
                </a:solidFill>
                <a:effectLst/>
                <a:latin typeface="+mn-lt"/>
                <a:ea typeface="+mn-ea"/>
                <a:cs typeface="+mn-cs"/>
              </a:rPr>
              <a:t>(2)Delegation to Agency:  </a:t>
            </a:r>
            <a:r>
              <a:rPr lang="en-US" sz="1200" b="0" i="0" u="none" strike="noStrike" kern="1200" dirty="0">
                <a:solidFill>
                  <a:schemeClr val="tx1"/>
                </a:solidFill>
                <a:effectLst/>
                <a:latin typeface="+mn-lt"/>
                <a:ea typeface="+mn-ea"/>
                <a:cs typeface="+mn-cs"/>
              </a:rPr>
              <a:t>Audit with or without penalty (FDA)</a:t>
            </a:r>
            <a:r>
              <a:rPr lang="en-US" sz="1200" b="1" i="0" u="none" strike="noStrike" kern="1200" dirty="0">
                <a:solidFill>
                  <a:schemeClr val="tx1"/>
                </a:solidFill>
                <a:effectLst/>
                <a:latin typeface="+mn-lt"/>
                <a:ea typeface="+mn-ea"/>
                <a:cs typeface="+mn-cs"/>
              </a:rPr>
              <a:t> (3)  Delegation to Agency + Negotiation:  </a:t>
            </a:r>
            <a:r>
              <a:rPr lang="en-US" sz="1200" b="0" i="0" u="none" strike="noStrike" kern="1200" dirty="0">
                <a:solidFill>
                  <a:schemeClr val="tx1"/>
                </a:solidFill>
                <a:effectLst/>
                <a:latin typeface="+mn-lt"/>
                <a:ea typeface="+mn-ea"/>
                <a:cs typeface="+mn-cs"/>
              </a:rPr>
              <a:t>Audit with or without penalty, </a:t>
            </a:r>
            <a:r>
              <a:rPr lang="en-US" sz="1200" b="1" i="0" u="none" strike="noStrike" kern="1200" dirty="0">
                <a:solidFill>
                  <a:schemeClr val="tx1"/>
                </a:solidFill>
                <a:effectLst/>
                <a:latin typeface="+mn-lt"/>
                <a:ea typeface="+mn-ea"/>
                <a:cs typeface="+mn-cs"/>
              </a:rPr>
              <a:t>(4) Enforced Self-Regulation:  </a:t>
            </a:r>
            <a:r>
              <a:rPr lang="en-US" sz="1200" b="0" i="0" u="none" strike="noStrike" kern="1200" dirty="0">
                <a:solidFill>
                  <a:schemeClr val="tx1"/>
                </a:solidFill>
                <a:effectLst/>
                <a:latin typeface="+mn-lt"/>
                <a:ea typeface="+mn-ea"/>
                <a:cs typeface="+mn-cs"/>
              </a:rPr>
              <a:t>Realtime business examinations/record keeping reviews</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(American Bar Association, American Medical Association)</a:t>
            </a:r>
            <a:r>
              <a:rPr lang="en-US" sz="1200" b="1" i="0" u="none" strike="noStrike" kern="1200" dirty="0">
                <a:solidFill>
                  <a:schemeClr val="tx1"/>
                </a:solidFill>
                <a:effectLst/>
                <a:latin typeface="+mn-lt"/>
                <a:ea typeface="+mn-ea"/>
                <a:cs typeface="+mn-cs"/>
              </a:rPr>
              <a:t> (5) Voluntary Self-Regulation:  </a:t>
            </a:r>
            <a:r>
              <a:rPr lang="en-US" sz="1200" b="0" i="0" u="none" strike="noStrike" kern="1200" dirty="0">
                <a:solidFill>
                  <a:schemeClr val="tx1"/>
                </a:solidFill>
                <a:effectLst/>
                <a:latin typeface="+mn-lt"/>
                <a:ea typeface="+mn-ea"/>
                <a:cs typeface="+mn-cs"/>
              </a:rPr>
              <a:t>Education, record keeping, service delivery (convenience, access, choice, control) (The internet…)</a:t>
            </a:r>
            <a:endParaRPr lang="en-US" sz="1200" b="1" i="0" u="none" strike="noStrike" kern="1200" dirty="0">
              <a:solidFill>
                <a:schemeClr val="tx1"/>
              </a:solidFill>
              <a:effectLst/>
              <a:latin typeface="+mn-lt"/>
              <a:ea typeface="+mn-ea"/>
              <a:cs typeface="+mn-cs"/>
            </a:endParaRPr>
          </a:p>
          <a:p>
            <a:endParaRPr lang="en-US" sz="1200" b="1" i="0" u="none" strike="noStrike" kern="1200" dirty="0">
              <a:solidFill>
                <a:schemeClr val="tx1"/>
              </a:solidFill>
              <a:effectLst/>
              <a:latin typeface="+mn-lt"/>
              <a:ea typeface="+mn-ea"/>
              <a:cs typeface="+mn-cs"/>
            </a:endParaRPr>
          </a:p>
          <a:p>
            <a:r>
              <a:rPr lang="en-US" dirty="0"/>
              <a:t>Government Ownership</a:t>
            </a:r>
            <a:r>
              <a:rPr lang="en-US" dirty="0">
                <a:sym typeface="Wingdings" pitchFamily="2" charset="2"/>
              </a:rPr>
              <a:t>(Mandatory government guidance --&gt;Legal penalties)Mandatory code of practice--&gt;Voluntary code of practice/guidance with government backing--&gt;Voluntary code of practice/guidance without government backing--&gt;Corporate Social Responsibility policy—&gt;Market led actions</a:t>
            </a:r>
          </a:p>
          <a:p>
            <a:endParaRPr lang="en-US" dirty="0">
              <a:sym typeface="Wingdings" pitchFamily="2" charset="2"/>
            </a:endParaRPr>
          </a:p>
          <a:p>
            <a:endParaRPr lang="en-US" sz="1200" b="1" i="0" u="none" strike="noStrike" kern="1200" dirty="0">
              <a:solidFill>
                <a:schemeClr val="tx1"/>
              </a:solidFill>
              <a:effectLst/>
              <a:latin typeface="+mn-lt"/>
              <a:ea typeface="+mn-ea"/>
              <a:cs typeface="+mn-cs"/>
            </a:endParaRP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Market:</a:t>
            </a:r>
          </a:p>
          <a:p>
            <a:r>
              <a:rPr lang="en-US" sz="1200" b="1" i="0" u="none" strike="noStrike" kern="1200" dirty="0">
                <a:solidFill>
                  <a:schemeClr val="tx1"/>
                </a:solidFill>
                <a:effectLst/>
                <a:latin typeface="+mn-lt"/>
                <a:ea typeface="+mn-ea"/>
                <a:cs typeface="+mn-cs"/>
              </a:rPr>
              <a:t>Non</a:t>
            </a:r>
            <a:r>
              <a:rPr lang="en-US" sz="1200" b="0" i="0" u="none" strike="noStrike" kern="1200" dirty="0">
                <a:solidFill>
                  <a:schemeClr val="tx1"/>
                </a:solidFill>
                <a:effectLst/>
                <a:latin typeface="+mn-lt"/>
                <a:ea typeface="+mn-ea"/>
                <a:cs typeface="+mn-cs"/>
              </a:rPr>
              <a:t>-</a:t>
            </a:r>
            <a:r>
              <a:rPr lang="en-US" sz="1200" b="1" i="0" u="none" strike="noStrike" kern="1200" dirty="0">
                <a:solidFill>
                  <a:schemeClr val="tx1"/>
                </a:solidFill>
                <a:effectLst/>
                <a:latin typeface="+mn-lt"/>
                <a:ea typeface="+mn-ea"/>
                <a:cs typeface="+mn-cs"/>
              </a:rPr>
              <a:t>excludable goods</a:t>
            </a:r>
            <a:r>
              <a:rPr lang="en-US" sz="1200" b="0" i="0" u="none" strike="noStrike" kern="1200" dirty="0">
                <a:solidFill>
                  <a:schemeClr val="tx1"/>
                </a:solidFill>
                <a:effectLst/>
                <a:latin typeface="+mn-lt"/>
                <a:ea typeface="+mn-ea"/>
                <a:cs typeface="+mn-cs"/>
              </a:rPr>
              <a:t>: Non-paying consumers cannot be prevented from accessing a good. Air is an example of a non-excludable good.</a:t>
            </a:r>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Non</a:t>
            </a:r>
            <a:r>
              <a:rPr lang="en-US" sz="1200" b="0" i="0" u="none" strike="noStrike" kern="1200" dirty="0">
                <a:solidFill>
                  <a:schemeClr val="tx1"/>
                </a:solidFill>
                <a:effectLst/>
                <a:latin typeface="+mn-lt"/>
                <a:ea typeface="+mn-ea"/>
                <a:cs typeface="+mn-cs"/>
              </a:rPr>
              <a:t>-</a:t>
            </a:r>
            <a:r>
              <a:rPr lang="en-US" sz="1200" b="1" i="0" u="none" strike="noStrike" kern="1200" dirty="0">
                <a:solidFill>
                  <a:schemeClr val="tx1"/>
                </a:solidFill>
                <a:effectLst/>
                <a:latin typeface="+mn-lt"/>
                <a:ea typeface="+mn-ea"/>
                <a:cs typeface="+mn-cs"/>
              </a:rPr>
              <a:t>rivalrous goods</a:t>
            </a:r>
            <a:r>
              <a:rPr lang="en-US" sz="1200" b="0" i="0" u="none" strike="noStrike" kern="1200" dirty="0">
                <a:solidFill>
                  <a:schemeClr val="tx1"/>
                </a:solidFill>
                <a:effectLst/>
                <a:latin typeface="+mn-lt"/>
                <a:ea typeface="+mn-ea"/>
                <a:cs typeface="+mn-cs"/>
              </a:rPr>
              <a:t>: A good whose consumption by one consumer does not prevent simultaneous consumption by other consumers.</a:t>
            </a:r>
            <a:endParaRPr lang="en-US" dirty="0"/>
          </a:p>
          <a:p>
            <a:r>
              <a:rPr lang="en-US" dirty="0"/>
              <a:t>Broadcast television is an example of a non-rival good. (Note:  Spectrum is a rival good)</a:t>
            </a:r>
          </a:p>
          <a:p>
            <a:r>
              <a:rPr lang="en-US" dirty="0"/>
              <a:t>Rivalrous and fully excludable:  your car.  Rivalrous and non-excludable: water, fish etc. (common pool resources)</a:t>
            </a:r>
          </a:p>
          <a:p>
            <a:r>
              <a:rPr lang="en-US" dirty="0"/>
              <a:t>Non-rivalrous and excludable: Television signal, private parks; non-rivalrous and non-excludable: street lighting, lighthouses, defense, air…</a:t>
            </a:r>
          </a:p>
          <a:p>
            <a:endParaRPr lang="en-US" dirty="0"/>
          </a:p>
        </p:txBody>
      </p:sp>
      <p:sp>
        <p:nvSpPr>
          <p:cNvPr id="4" name="Slide Number Placeholder 3"/>
          <p:cNvSpPr>
            <a:spLocks noGrp="1"/>
          </p:cNvSpPr>
          <p:nvPr>
            <p:ph type="sldNum" sz="quarter" idx="5"/>
          </p:nvPr>
        </p:nvSpPr>
        <p:spPr/>
        <p:txBody>
          <a:bodyPr/>
          <a:lstStyle/>
          <a:p>
            <a:fld id="{7997BEA3-3C49-41F7-8F4E-0B9724C45516}" type="slidenum">
              <a:rPr lang="en-US" smtClean="0"/>
              <a:t>6</a:t>
            </a:fld>
            <a:endParaRPr lang="en-US"/>
          </a:p>
        </p:txBody>
      </p:sp>
    </p:spTree>
    <p:extLst>
      <p:ext uri="{BB962C8B-B14F-4D97-AF65-F5344CB8AC3E}">
        <p14:creationId xmlns:p14="http://schemas.microsoft.com/office/powerpoint/2010/main" val="2352263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97BEA3-3C49-41F7-8F4E-0B9724C45516}" type="slidenum">
              <a:rPr lang="en-US" smtClean="0"/>
              <a:t>8</a:t>
            </a:fld>
            <a:endParaRPr lang="en-US"/>
          </a:p>
        </p:txBody>
      </p:sp>
    </p:spTree>
    <p:extLst>
      <p:ext uri="{BB962C8B-B14F-4D97-AF65-F5344CB8AC3E}">
        <p14:creationId xmlns:p14="http://schemas.microsoft.com/office/powerpoint/2010/main" val="193784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Within two years of entering service two of the Comet fleet fell apart during ascent to cruise altitude with a total loss of the aircrafts and the death of 56 passengers. The first production aircraft G-ALYP, scheduled on BOAC Flight 781 from Rome </a:t>
            </a:r>
            <a:r>
              <a:rPr lang="en-US" sz="1200" b="0" i="0" u="none" strike="noStrike" kern="1200" dirty="0" err="1">
                <a:solidFill>
                  <a:schemeClr val="tx1"/>
                </a:solidFill>
                <a:effectLst/>
                <a:latin typeface="+mn-lt"/>
                <a:ea typeface="+mn-ea"/>
                <a:cs typeface="+mn-cs"/>
              </a:rPr>
              <a:t>Ciampino</a:t>
            </a:r>
            <a:r>
              <a:rPr lang="en-US" sz="1200" b="0" i="0" u="none" strike="noStrike" kern="1200" dirty="0">
                <a:solidFill>
                  <a:schemeClr val="tx1"/>
                </a:solidFill>
                <a:effectLst/>
                <a:latin typeface="+mn-lt"/>
                <a:ea typeface="+mn-ea"/>
                <a:cs typeface="+mn-cs"/>
              </a:rPr>
              <a:t> to London Heathrow, was lost on January 10, 1954 by the fuselage breaking up in mid-air 20 minutes after taking off. BOAC voluntarily grounded its fleet and engineers suggested 60 immediate modifications to the design to rectify some of the design flaws that were believed to have caused the accident (2). Comet flights resumed on March 23, 1954 but only two weeks later on April 8, 1954 Comet G-ALYY, on the chartered South African Airways Flight 201 from Rome </a:t>
            </a:r>
            <a:r>
              <a:rPr lang="en-US" sz="1200" b="0" i="0" u="none" strike="noStrike" kern="1200" dirty="0" err="1">
                <a:solidFill>
                  <a:schemeClr val="tx1"/>
                </a:solidFill>
                <a:effectLst/>
                <a:latin typeface="+mn-lt"/>
                <a:ea typeface="+mn-ea"/>
                <a:cs typeface="+mn-cs"/>
              </a:rPr>
              <a:t>Ciampino</a:t>
            </a:r>
            <a:r>
              <a:rPr lang="en-US" sz="1200" b="0" i="0" u="none" strike="noStrike" kern="1200" dirty="0">
                <a:solidFill>
                  <a:schemeClr val="tx1"/>
                </a:solidFill>
                <a:effectLst/>
                <a:latin typeface="+mn-lt"/>
                <a:ea typeface="+mn-ea"/>
                <a:cs typeface="+mn-cs"/>
              </a:rPr>
              <a:t> to Cairo, again crashed into the Mediterranean sea within 30 minutes of take-off. The entire Comet 1 fleet was then grounded, its Certificate of Airworthiness revoked and the line production at </a:t>
            </a:r>
            <a:r>
              <a:rPr lang="en-US" sz="1200" b="0" i="0" u="none" strike="noStrike" kern="1200" dirty="0" err="1">
                <a:solidFill>
                  <a:schemeClr val="tx1"/>
                </a:solidFill>
                <a:effectLst/>
                <a:latin typeface="+mn-lt"/>
                <a:ea typeface="+mn-ea"/>
                <a:cs typeface="+mn-cs"/>
              </a:rPr>
              <a:t>DeHavilland</a:t>
            </a:r>
            <a:r>
              <a:rPr lang="en-US" sz="1200" b="0" i="0" u="none" strike="noStrike" kern="1200" dirty="0">
                <a:solidFill>
                  <a:schemeClr val="tx1"/>
                </a:solidFill>
                <a:effectLst/>
                <a:latin typeface="+mn-lt"/>
                <a:ea typeface="+mn-ea"/>
                <a:cs typeface="+mn-cs"/>
              </a:rPr>
              <a:t> in Hatfield suspended.</a:t>
            </a:r>
          </a:p>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aerospaceengineeringblog.com</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dehavilland</a:t>
            </a:r>
            <a:r>
              <a:rPr lang="en-US" sz="1200" b="0" i="0" u="none" strike="noStrike" kern="1200" dirty="0">
                <a:solidFill>
                  <a:schemeClr val="tx1"/>
                </a:solidFill>
                <a:effectLst/>
                <a:latin typeface="+mn-lt"/>
                <a:ea typeface="+mn-ea"/>
                <a:cs typeface="+mn-cs"/>
              </a:rPr>
              <a:t>-comet-crash/</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a:t>
            </a:r>
            <a:r>
              <a:rPr lang="en-US" sz="1200" b="1" i="0" u="none" strike="noStrike" kern="1200" dirty="0">
                <a:solidFill>
                  <a:schemeClr val="tx1"/>
                </a:solidFill>
                <a:effectLst/>
                <a:latin typeface="+mn-lt"/>
                <a:ea typeface="+mn-ea"/>
                <a:cs typeface="+mn-cs"/>
              </a:rPr>
              <a:t>Grand Canyon mid-air collision</a:t>
            </a:r>
            <a:r>
              <a:rPr lang="en-US" sz="1200" b="0" i="0" u="none" strike="noStrike" kern="1200" dirty="0">
                <a:solidFill>
                  <a:schemeClr val="tx1"/>
                </a:solidFill>
                <a:effectLst/>
                <a:latin typeface="+mn-lt"/>
                <a:ea typeface="+mn-ea"/>
                <a:cs typeface="+mn-cs"/>
              </a:rPr>
              <a:t> occurred on June 30, 1956, when a </a:t>
            </a:r>
            <a:r>
              <a:rPr lang="en-US" sz="1200" b="0" i="0" u="none" strike="noStrike" kern="1200" dirty="0">
                <a:solidFill>
                  <a:schemeClr val="tx1"/>
                </a:solidFill>
                <a:effectLst/>
                <a:latin typeface="+mn-lt"/>
                <a:ea typeface="+mn-ea"/>
                <a:cs typeface="+mn-cs"/>
                <a:hlinkClick r:id="rId3" tooltip="United Airlines"/>
              </a:rPr>
              <a:t>United Airlines</a:t>
            </a:r>
            <a:r>
              <a:rPr lang="en-US"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tooltip="Douglas DC-7"/>
              </a:rPr>
              <a:t>Douglas DC-7</a:t>
            </a:r>
            <a:r>
              <a:rPr lang="en-US" sz="1200" b="0" i="0" u="none" strike="noStrike" kern="1200" dirty="0">
                <a:solidFill>
                  <a:schemeClr val="tx1"/>
                </a:solidFill>
                <a:effectLst/>
                <a:latin typeface="+mn-lt"/>
                <a:ea typeface="+mn-ea"/>
                <a:cs typeface="+mn-cs"/>
              </a:rPr>
              <a:t>struck a </a:t>
            </a:r>
            <a:r>
              <a:rPr lang="en-US" sz="1200" b="0" i="0" u="none" strike="noStrike" kern="1200" dirty="0">
                <a:solidFill>
                  <a:schemeClr val="tx1"/>
                </a:solidFill>
                <a:effectLst/>
                <a:latin typeface="+mn-lt"/>
                <a:ea typeface="+mn-ea"/>
                <a:cs typeface="+mn-cs"/>
                <a:hlinkClick r:id="rId5" tooltip="Trans World Airlines"/>
              </a:rPr>
              <a:t>Trans World Airlines</a:t>
            </a:r>
            <a:r>
              <a:rPr lang="en-US"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6" tooltip="Lockheed L-1049 Super Constellation"/>
              </a:rPr>
              <a:t>Lockheed L-1049 Super Constellation</a:t>
            </a:r>
            <a:r>
              <a:rPr lang="en-US" sz="1200" b="0" i="0" u="none" strike="noStrike" kern="1200" dirty="0">
                <a:solidFill>
                  <a:schemeClr val="tx1"/>
                </a:solidFill>
                <a:effectLst/>
                <a:latin typeface="+mn-lt"/>
                <a:ea typeface="+mn-ea"/>
                <a:cs typeface="+mn-cs"/>
              </a:rPr>
              <a:t> over the </a:t>
            </a:r>
            <a:r>
              <a:rPr lang="en-US" sz="1200" b="0" i="0" u="none" strike="noStrike" kern="1200" dirty="0">
                <a:solidFill>
                  <a:schemeClr val="tx1"/>
                </a:solidFill>
                <a:effectLst/>
                <a:latin typeface="+mn-lt"/>
                <a:ea typeface="+mn-ea"/>
                <a:cs typeface="+mn-cs"/>
                <a:hlinkClick r:id="rId7" tooltip="Grand Canyon National Park"/>
              </a:rPr>
              <a:t>Grand Canyon National Park</a:t>
            </a:r>
            <a:r>
              <a:rPr lang="en-US" sz="1200" b="0" i="0" u="none" strike="noStrike" kern="1200" dirty="0">
                <a:solidFill>
                  <a:schemeClr val="tx1"/>
                </a:solidFill>
                <a:effectLst/>
                <a:latin typeface="+mn-lt"/>
                <a:ea typeface="+mn-ea"/>
                <a:cs typeface="+mn-cs"/>
              </a:rPr>
              <a:t>. All 128 on board both flights perished, making it the first commercial airline crash to result in more than 100 deaths.  The collision took place in uncontrolled airspace, where it was the pilots' own responsibility to maintain separation ("See and avoid"). This highlighted the antiquated state of air traffic control, which became the focus of major aviation reforms.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https://</a:t>
            </a:r>
            <a:r>
              <a:rPr lang="en-US" sz="1200" b="0" i="0" u="none" strike="noStrike" kern="1200" dirty="0" err="1">
                <a:solidFill>
                  <a:schemeClr val="tx1"/>
                </a:solidFill>
                <a:effectLst/>
                <a:latin typeface="+mn-lt"/>
                <a:ea typeface="+mn-ea"/>
                <a:cs typeface="+mn-cs"/>
              </a:rPr>
              <a:t>durangoherald.com</a:t>
            </a:r>
            <a:r>
              <a:rPr lang="en-US" sz="1200" b="0" i="0" u="none" strike="noStrike" kern="1200" dirty="0">
                <a:solidFill>
                  <a:schemeClr val="tx1"/>
                </a:solidFill>
                <a:effectLst/>
                <a:latin typeface="+mn-lt"/>
                <a:ea typeface="+mn-ea"/>
                <a:cs typeface="+mn-cs"/>
              </a:rPr>
              <a:t>/articles/75580</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On May 16th, 1977, a </a:t>
            </a:r>
            <a:r>
              <a:rPr lang="en-US" sz="1200" b="0" i="0" kern="1200" dirty="0">
                <a:solidFill>
                  <a:schemeClr val="tx1"/>
                </a:solidFill>
                <a:effectLst/>
                <a:latin typeface="+mn-lt"/>
                <a:ea typeface="+mn-ea"/>
                <a:cs typeface="+mn-cs"/>
                <a:hlinkClick r:id="rId8"/>
              </a:rPr>
              <a:t>New York Airways</a:t>
            </a:r>
            <a:r>
              <a:rPr lang="en-US" sz="1200" b="0" i="0" u="none" strike="noStrike" kern="1200" dirty="0">
                <a:solidFill>
                  <a:schemeClr val="tx1"/>
                </a:solidFill>
                <a:effectLst/>
                <a:latin typeface="+mn-lt"/>
                <a:ea typeface="+mn-ea"/>
                <a:cs typeface="+mn-cs"/>
              </a:rPr>
              <a:t> helicopter killed five people in Manhattan. While it did not crash, it did tip over as it sat idling on the heliport atop the Pan Am Building (now the MetLife Building, at 200 Park Ave) in Midtown. This caused the aircraft to come apart—as it tipped over a large rotor blade snapped off and, as </a:t>
            </a:r>
            <a:r>
              <a:rPr lang="en-US" sz="1200" b="0" i="0" kern="1200" dirty="0">
                <a:solidFill>
                  <a:schemeClr val="tx1"/>
                </a:solidFill>
                <a:effectLst/>
                <a:latin typeface="+mn-lt"/>
                <a:ea typeface="+mn-ea"/>
                <a:cs typeface="+mn-cs"/>
                <a:hlinkClick r:id="rId9"/>
              </a:rPr>
              <a:t>the NY Times</a:t>
            </a:r>
            <a:r>
              <a:rPr lang="en-US" sz="1200" b="0" i="0" u="none" strike="noStrike" kern="1200" dirty="0">
                <a:solidFill>
                  <a:schemeClr val="tx1"/>
                </a:solidFill>
                <a:effectLst/>
                <a:latin typeface="+mn-lt"/>
                <a:ea typeface="+mn-ea"/>
                <a:cs typeface="+mn-cs"/>
              </a:rPr>
              <a:t> described it the next day, "slashed people to death before coming to rest 59 stories below and a block away on Madison Avenue." The first four victims were on the roof, the fifth was on the street below. Others suffered non-fatal injuries.</a:t>
            </a:r>
          </a:p>
          <a:p>
            <a:r>
              <a:rPr lang="en-US" dirty="0"/>
              <a:t>https://</a:t>
            </a:r>
            <a:r>
              <a:rPr lang="en-US" dirty="0" err="1"/>
              <a:t>gothamist.com</a:t>
            </a:r>
            <a:r>
              <a:rPr lang="en-US" dirty="0"/>
              <a:t>/news/in-1977-five-were-killed-in-helicopter-accident-atop-midtowns-pan-am-building</a:t>
            </a:r>
          </a:p>
        </p:txBody>
      </p:sp>
      <p:sp>
        <p:nvSpPr>
          <p:cNvPr id="4" name="Slide Number Placeholder 3"/>
          <p:cNvSpPr>
            <a:spLocks noGrp="1"/>
          </p:cNvSpPr>
          <p:nvPr>
            <p:ph type="sldNum" sz="quarter" idx="5"/>
          </p:nvPr>
        </p:nvSpPr>
        <p:spPr/>
        <p:txBody>
          <a:bodyPr/>
          <a:lstStyle/>
          <a:p>
            <a:fld id="{7997BEA3-3C49-41F7-8F4E-0B9724C45516}" type="slidenum">
              <a:rPr lang="en-US" smtClean="0"/>
              <a:t>9</a:t>
            </a:fld>
            <a:endParaRPr lang="en-US"/>
          </a:p>
        </p:txBody>
      </p:sp>
    </p:spTree>
    <p:extLst>
      <p:ext uri="{BB962C8B-B14F-4D97-AF65-F5344CB8AC3E}">
        <p14:creationId xmlns:p14="http://schemas.microsoft.com/office/powerpoint/2010/main" val="3955807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Aviation in itself is not inherently dangerous. But to an even greater degree than the sea, it is terribly unforgiving of any carelessness, incapacity or neglect. </a:t>
            </a:r>
          </a:p>
          <a:p>
            <a:r>
              <a:rPr lang="en-US" sz="1200" b="0" i="1" u="none" strike="noStrike" kern="1200" dirty="0">
                <a:solidFill>
                  <a:schemeClr val="tx1"/>
                </a:solidFill>
                <a:effectLst/>
                <a:latin typeface="+mn-lt"/>
                <a:ea typeface="+mn-ea"/>
                <a:cs typeface="+mn-cs"/>
              </a:rPr>
              <a:t>Captain Alfred Gilmer 'Lamps' Lamplugh, British Aviation Insurance Group, London. circa early 1930’s.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 The road must be run safe first, and fast afterward. </a:t>
            </a:r>
          </a:p>
          <a:p>
            <a:r>
              <a:rPr lang="en-US" sz="1200" b="0" i="1" u="none" strike="noStrike" kern="1200" dirty="0">
                <a:solidFill>
                  <a:schemeClr val="tx1"/>
                </a:solidFill>
                <a:effectLst/>
                <a:latin typeface="+mn-lt"/>
                <a:ea typeface="+mn-ea"/>
                <a:cs typeface="+mn-cs"/>
              </a:rPr>
              <a:t>Rulebook of the New York &amp; Erie Railroad, 1854.</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 Usually [the cause of aviation accidents] is because someone does too much too soon, followed very quickly by too little too late. </a:t>
            </a:r>
          </a:p>
          <a:p>
            <a:r>
              <a:rPr lang="en-US" sz="1200" b="0" i="1" u="none" strike="noStrike" kern="1200" dirty="0">
                <a:solidFill>
                  <a:schemeClr val="tx1"/>
                </a:solidFill>
                <a:effectLst/>
                <a:latin typeface="+mn-lt"/>
                <a:ea typeface="+mn-ea"/>
                <a:cs typeface="+mn-cs"/>
              </a:rPr>
              <a:t>Steve Wilson, NTSB investigator, Oshkosh, WI, August 1996.</a:t>
            </a:r>
          </a:p>
          <a:p>
            <a:br>
              <a:rPr lang="en-US" dirty="0"/>
            </a:br>
            <a:r>
              <a:rPr lang="en-US" sz="1200" b="0" i="0" u="none" strike="noStrike" kern="1200" dirty="0">
                <a:solidFill>
                  <a:schemeClr val="tx1"/>
                </a:solidFill>
                <a:effectLst/>
                <a:latin typeface="+mn-lt"/>
                <a:ea typeface="+mn-ea"/>
                <a:cs typeface="+mn-cs"/>
              </a:rPr>
              <a:t>Mishaps are like knives that either serve us or cut us as we grasp them by the blade or the handle. </a:t>
            </a:r>
          </a:p>
          <a:p>
            <a:r>
              <a:rPr lang="en-US" sz="1200" b="0" i="1" u="none" strike="noStrike" kern="1200" dirty="0">
                <a:solidFill>
                  <a:schemeClr val="tx1"/>
                </a:solidFill>
                <a:effectLst/>
                <a:latin typeface="+mn-lt"/>
                <a:ea typeface="+mn-ea"/>
                <a:cs typeface="+mn-cs"/>
              </a:rPr>
              <a:t>James Russell Lowell, Cambridge Thirty Years Ago, Literary Essays, volume I, 1864-1890.</a:t>
            </a:r>
          </a:p>
          <a:p>
            <a:endParaRPr lang="en-US" sz="1200" b="0" i="1"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Of the major incentives to improve safety, by far the most compelling is that of economics. The moral incentive, which is most evident following an accident, is more intense but is relatively short lived. </a:t>
            </a:r>
          </a:p>
          <a:p>
            <a:r>
              <a:rPr lang="en-US" sz="1200" b="0" i="1" u="none" strike="noStrike" kern="1200" dirty="0">
                <a:solidFill>
                  <a:schemeClr val="tx1"/>
                </a:solidFill>
                <a:effectLst/>
                <a:latin typeface="+mn-lt"/>
                <a:ea typeface="+mn-ea"/>
                <a:cs typeface="+mn-cs"/>
              </a:rPr>
              <a:t>Jerome Lederer, director of the Flight Safety Foundation for 20 years and NASA's first director of Manned Flight Safety, quoted in Memorial Tributes: National Academy of Engineering, Volume 11, 2007.</a:t>
            </a:r>
          </a:p>
          <a:p>
            <a:endParaRPr lang="en-US" sz="1200" b="0" i="1"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 Better safe than sorry. </a:t>
            </a:r>
          </a:p>
          <a:p>
            <a:r>
              <a:rPr lang="en-US" sz="1200" b="0" i="1" u="none" strike="noStrike" kern="1200" dirty="0">
                <a:solidFill>
                  <a:schemeClr val="tx1"/>
                </a:solidFill>
                <a:effectLst/>
                <a:latin typeface="+mn-lt"/>
                <a:ea typeface="+mn-ea"/>
                <a:cs typeface="+mn-cs"/>
              </a:rPr>
              <a:t>Nineteenth-century proverb.</a:t>
            </a:r>
          </a:p>
          <a:p>
            <a:endParaRPr lang="en-US" sz="1200" b="0" i="1" u="none" strike="noStrike" kern="1200" dirty="0">
              <a:solidFill>
                <a:schemeClr val="tx1"/>
              </a:solidFill>
              <a:effectLst/>
              <a:latin typeface="+mn-lt"/>
              <a:ea typeface="+mn-ea"/>
              <a:cs typeface="+mn-cs"/>
            </a:endParaRPr>
          </a:p>
          <a:p>
            <a:endParaRPr lang="en-US" sz="1200" b="0" i="1"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997BEA3-3C49-41F7-8F4E-0B9724C45516}" type="slidenum">
              <a:rPr lang="en-US" smtClean="0"/>
              <a:t>10</a:t>
            </a:fld>
            <a:endParaRPr lang="en-US"/>
          </a:p>
        </p:txBody>
      </p:sp>
    </p:spTree>
    <p:extLst>
      <p:ext uri="{BB962C8B-B14F-4D97-AF65-F5344CB8AC3E}">
        <p14:creationId xmlns:p14="http://schemas.microsoft.com/office/powerpoint/2010/main" val="15189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83170" name="Rectangle 2"/>
          <p:cNvSpPr>
            <a:spLocks noGrp="1" noChangeArrowheads="1"/>
          </p:cNvSpPr>
          <p:nvPr>
            <p:ph type="ctrTitle"/>
          </p:nvPr>
        </p:nvSpPr>
        <p:spPr>
          <a:xfrm>
            <a:off x="914400" y="2130428"/>
            <a:ext cx="10363200" cy="1470025"/>
          </a:xfrm>
        </p:spPr>
        <p:txBody>
          <a:bodyPr/>
          <a:lstStyle>
            <a:lvl1pPr>
              <a:defRPr/>
            </a:lvl1pPr>
          </a:lstStyle>
          <a:p>
            <a:r>
              <a:rPr lang="en-US"/>
              <a:t>Click to edit Master title style</a:t>
            </a:r>
          </a:p>
        </p:txBody>
      </p:sp>
      <p:sp>
        <p:nvSpPr>
          <p:cNvPr id="2183171" name="Rectangle 3"/>
          <p:cNvSpPr>
            <a:spLocks noGrp="1" noChangeArrowheads="1"/>
          </p:cNvSpPr>
          <p:nvPr>
            <p:ph type="subTitle" idx="1"/>
          </p:nvPr>
        </p:nvSpPr>
        <p:spPr>
          <a:xfrm>
            <a:off x="1828800" y="3886200"/>
            <a:ext cx="8534400" cy="1752600"/>
          </a:xfrm>
          <a:prstGeom prst="rect">
            <a:avLst/>
          </a:prstGeo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357014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Box 8"/>
          <p:cNvSpPr txBox="1">
            <a:spLocks noChangeArrowheads="1"/>
          </p:cNvSpPr>
          <p:nvPr/>
        </p:nvSpPr>
        <p:spPr bwMode="auto">
          <a:xfrm>
            <a:off x="1117600" y="4800600"/>
            <a:ext cx="2032000" cy="369332"/>
          </a:xfrm>
          <a:prstGeom prst="rect">
            <a:avLst/>
          </a:prstGeom>
          <a:noFill/>
          <a:ln w="9525">
            <a:noFill/>
            <a:miter lim="800000"/>
            <a:headEnd/>
            <a:tailEnd/>
          </a:ln>
          <a:effectLst/>
        </p:spPr>
        <p:txBody>
          <a:bodyPr rIns="45720">
            <a:prstTxWarp prst="textNoShape">
              <a:avLst/>
            </a:prstTxWarp>
            <a:spAutoFit/>
          </a:bodyPr>
          <a:lstStyle/>
          <a:p>
            <a:pPr>
              <a:spcBef>
                <a:spcPct val="50000"/>
              </a:spcBef>
              <a:spcAft>
                <a:spcPct val="25000"/>
              </a:spcAft>
              <a:defRPr/>
            </a:pPr>
            <a:endParaRPr lang="en-US" sz="1800" dirty="0">
              <a:latin typeface="Arial" pitchFamily="-110" charset="0"/>
              <a:ea typeface="+mn-ea"/>
              <a:cs typeface="+mn-cs"/>
            </a:endParaRPr>
          </a:p>
        </p:txBody>
      </p:sp>
      <p:sp>
        <p:nvSpPr>
          <p:cNvPr id="3" name="Content Placeholder 2"/>
          <p:cNvSpPr>
            <a:spLocks noGrp="1"/>
          </p:cNvSpPr>
          <p:nvPr>
            <p:ph idx="1"/>
          </p:nvPr>
        </p:nvSpPr>
        <p:spPr>
          <a:xfrm>
            <a:off x="609600" y="1295402"/>
            <a:ext cx="10972800" cy="5175067"/>
          </a:xfrm>
          <a:prstGeom prst="rect">
            <a:avLst/>
          </a:prstGeom>
        </p:spPr>
        <p:txBody>
          <a:bodyPr>
            <a:normAutofit/>
          </a:bodyPr>
          <a:lstStyle>
            <a:lvl1pPr>
              <a:defRPr sz="20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2"/>
          <p:cNvSpPr>
            <a:spLocks noGrp="1" noChangeArrowheads="1"/>
          </p:cNvSpPr>
          <p:nvPr>
            <p:ph type="title"/>
          </p:nvPr>
        </p:nvSpPr>
        <p:spPr bwMode="auto">
          <a:xfrm>
            <a:off x="2" y="189534"/>
            <a:ext cx="10933044" cy="660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337591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1117600" y="4800600"/>
            <a:ext cx="2032000" cy="369332"/>
          </a:xfrm>
          <a:prstGeom prst="rect">
            <a:avLst/>
          </a:prstGeom>
          <a:noFill/>
          <a:ln w="9525">
            <a:noFill/>
            <a:miter lim="800000"/>
            <a:headEnd/>
            <a:tailEnd/>
          </a:ln>
          <a:effectLst/>
        </p:spPr>
        <p:txBody>
          <a:bodyPr rIns="45720">
            <a:prstTxWarp prst="textNoShape">
              <a:avLst/>
            </a:prstTxWarp>
            <a:spAutoFit/>
          </a:bodyPr>
          <a:lstStyle/>
          <a:p>
            <a:pPr>
              <a:spcBef>
                <a:spcPct val="50000"/>
              </a:spcBef>
              <a:spcAft>
                <a:spcPct val="25000"/>
              </a:spcAft>
              <a:defRPr/>
            </a:pPr>
            <a:endParaRPr lang="en-US" sz="1800" dirty="0">
              <a:latin typeface="Arial" pitchFamily="-110" charset="0"/>
              <a:ea typeface="+mn-ea"/>
              <a:cs typeface="+mn-cs"/>
            </a:endParaRPr>
          </a:p>
        </p:txBody>
      </p:sp>
      <p:sp>
        <p:nvSpPr>
          <p:cNvPr id="5" name="Rectangle 2"/>
          <p:cNvSpPr>
            <a:spLocks noGrp="1" noChangeArrowheads="1"/>
          </p:cNvSpPr>
          <p:nvPr>
            <p:ph type="title"/>
          </p:nvPr>
        </p:nvSpPr>
        <p:spPr bwMode="auto">
          <a:xfrm>
            <a:off x="2" y="189534"/>
            <a:ext cx="10933044" cy="660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026351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A0617-4584-C543-A784-6F328C592F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0C64E1-E83C-A34D-97DC-6BC6333511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FB2367-B578-B44C-84EE-1290C306C8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621D82-8638-4D40-8176-32E89BBDCB8F}"/>
              </a:ext>
            </a:extLst>
          </p:cNvPr>
          <p:cNvSpPr>
            <a:spLocks noGrp="1"/>
          </p:cNvSpPr>
          <p:nvPr>
            <p:ph type="dt" sz="half" idx="10"/>
          </p:nvPr>
        </p:nvSpPr>
        <p:spPr/>
        <p:txBody>
          <a:bodyPr/>
          <a:lstStyle/>
          <a:p>
            <a:fld id="{924B2204-CD7C-6241-ADB5-E5395B6B6186}" type="datetimeFigureOut">
              <a:rPr lang="en-US" smtClean="0"/>
              <a:t>3/8/21</a:t>
            </a:fld>
            <a:endParaRPr lang="en-US"/>
          </a:p>
        </p:txBody>
      </p:sp>
      <p:sp>
        <p:nvSpPr>
          <p:cNvPr id="6" name="Footer Placeholder 5">
            <a:extLst>
              <a:ext uri="{FF2B5EF4-FFF2-40B4-BE49-F238E27FC236}">
                <a16:creationId xmlns:a16="http://schemas.microsoft.com/office/drawing/2014/main" id="{AEC41CF8-F13B-ED41-A115-4104E4BD12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94F784-A0A9-AE4A-8EF0-89EFE2B21D4E}"/>
              </a:ext>
            </a:extLst>
          </p:cNvPr>
          <p:cNvSpPr>
            <a:spLocks noGrp="1"/>
          </p:cNvSpPr>
          <p:nvPr>
            <p:ph type="sldNum" sz="quarter" idx="12"/>
          </p:nvPr>
        </p:nvSpPr>
        <p:spPr/>
        <p:txBody>
          <a:bodyPr/>
          <a:lstStyle/>
          <a:p>
            <a:fld id="{4D513715-729D-6146-BA21-722BEA120C28}" type="slidenum">
              <a:rPr lang="en-US" smtClean="0"/>
              <a:t>‹#›</a:t>
            </a:fld>
            <a:endParaRPr lang="en-US"/>
          </a:p>
        </p:txBody>
      </p:sp>
    </p:spTree>
    <p:extLst>
      <p:ext uri="{BB962C8B-B14F-4D97-AF65-F5344CB8AC3E}">
        <p14:creationId xmlns:p14="http://schemas.microsoft.com/office/powerpoint/2010/main" val="1831397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CC65-8691-C345-B63A-CD123BD314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298DF3-0031-A545-8305-A5A6F805FF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94AEC3-DAC0-AE43-B564-9C9AC2226E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40406-7EB7-E249-85A2-C39EF334AD72}"/>
              </a:ext>
            </a:extLst>
          </p:cNvPr>
          <p:cNvSpPr>
            <a:spLocks noGrp="1"/>
          </p:cNvSpPr>
          <p:nvPr>
            <p:ph type="dt" sz="half" idx="10"/>
          </p:nvPr>
        </p:nvSpPr>
        <p:spPr/>
        <p:txBody>
          <a:bodyPr/>
          <a:lstStyle/>
          <a:p>
            <a:fld id="{924B2204-CD7C-6241-ADB5-E5395B6B6186}" type="datetimeFigureOut">
              <a:rPr lang="en-US" smtClean="0"/>
              <a:t>3/8/21</a:t>
            </a:fld>
            <a:endParaRPr lang="en-US"/>
          </a:p>
        </p:txBody>
      </p:sp>
      <p:sp>
        <p:nvSpPr>
          <p:cNvPr id="6" name="Footer Placeholder 5">
            <a:extLst>
              <a:ext uri="{FF2B5EF4-FFF2-40B4-BE49-F238E27FC236}">
                <a16:creationId xmlns:a16="http://schemas.microsoft.com/office/drawing/2014/main" id="{1401EBB6-86BE-3F4F-887E-31D8E3A00D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4F2D60-FC06-8B49-8023-B4BDF683218F}"/>
              </a:ext>
            </a:extLst>
          </p:cNvPr>
          <p:cNvSpPr>
            <a:spLocks noGrp="1"/>
          </p:cNvSpPr>
          <p:nvPr>
            <p:ph type="sldNum" sz="quarter" idx="12"/>
          </p:nvPr>
        </p:nvSpPr>
        <p:spPr/>
        <p:txBody>
          <a:bodyPr/>
          <a:lstStyle/>
          <a:p>
            <a:fld id="{4D513715-729D-6146-BA21-722BEA120C28}" type="slidenum">
              <a:rPr lang="en-US" smtClean="0"/>
              <a:t>‹#›</a:t>
            </a:fld>
            <a:endParaRPr lang="en-US"/>
          </a:p>
        </p:txBody>
      </p:sp>
    </p:spTree>
    <p:extLst>
      <p:ext uri="{BB962C8B-B14F-4D97-AF65-F5344CB8AC3E}">
        <p14:creationId xmlns:p14="http://schemas.microsoft.com/office/powerpoint/2010/main" val="23069065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 y="189534"/>
            <a:ext cx="10933044" cy="660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cxnSp>
        <p:nvCxnSpPr>
          <p:cNvPr id="4" name="Straight Connector 3"/>
          <p:cNvCxnSpPr/>
          <p:nvPr/>
        </p:nvCxnSpPr>
        <p:spPr bwMode="auto">
          <a:xfrm>
            <a:off x="0" y="890588"/>
            <a:ext cx="12192000" cy="0"/>
          </a:xfrm>
          <a:prstGeom prst="line">
            <a:avLst/>
          </a:prstGeom>
          <a:solidFill>
            <a:schemeClr val="accent1"/>
          </a:solidFill>
          <a:ln w="38100" cap="flat" cmpd="sng" algn="ctr">
            <a:gradFill flip="none" rotWithShape="1">
              <a:gsLst>
                <a:gs pos="0">
                  <a:srgbClr val="C00000"/>
                </a:gs>
                <a:gs pos="100000">
                  <a:srgbClr val="2286BD"/>
                </a:gs>
              </a:gsLst>
              <a:lin ang="0" scaled="1"/>
              <a:tileRect/>
            </a:gradFill>
            <a:prstDash val="solid"/>
            <a:round/>
            <a:headEnd type="none" w="med" len="med"/>
            <a:tailEnd type="none" w="med" len="med"/>
          </a:ln>
          <a:effectLst/>
        </p:spPr>
      </p:cxnSp>
      <p:sp>
        <p:nvSpPr>
          <p:cNvPr id="7" name="Rectangle 6"/>
          <p:cNvSpPr/>
          <p:nvPr/>
        </p:nvSpPr>
        <p:spPr>
          <a:xfrm>
            <a:off x="0" y="6611779"/>
            <a:ext cx="12192000" cy="230832"/>
          </a:xfrm>
          <a:prstGeom prst="rect">
            <a:avLst/>
          </a:prstGeom>
        </p:spPr>
        <p:txBody>
          <a:bodyPr wrap="square">
            <a:spAutoFit/>
          </a:bodyPr>
          <a:lstStyle/>
          <a:p>
            <a:pPr>
              <a:tabLst>
                <a:tab pos="11488738" algn="ctr"/>
              </a:tabLst>
            </a:pPr>
            <a:r>
              <a:rPr lang="en-US" sz="900" b="0" i="1" kern="1200" baseline="0" dirty="0">
                <a:solidFill>
                  <a:schemeClr val="tx1"/>
                </a:solidFill>
                <a:effectLst/>
                <a:latin typeface="Arial" pitchFamily="-109" charset="0"/>
                <a:ea typeface="ＭＳ Ｐゴシック" pitchFamily="-109" charset="-128"/>
                <a:cs typeface="ＭＳ Ｐゴシック" pitchFamily="-109" charset="-128"/>
              </a:rPr>
              <a:t>	</a:t>
            </a:r>
            <a:fld id="{6575FD90-CC73-4692-AA11-73DCCE44F193}" type="slidenum">
              <a:rPr lang="en-US" sz="900" b="0" i="1" kern="1200" baseline="0" smtClean="0">
                <a:solidFill>
                  <a:schemeClr val="tx1"/>
                </a:solidFill>
                <a:effectLst/>
                <a:latin typeface="Arial" pitchFamily="-109" charset="0"/>
                <a:ea typeface="ＭＳ Ｐゴシック" pitchFamily="-109" charset="-128"/>
                <a:cs typeface="ＭＳ Ｐゴシック" pitchFamily="-109" charset="-128"/>
              </a:rPr>
              <a:pPr>
                <a:tabLst>
                  <a:tab pos="11488738" algn="ctr"/>
                </a:tabLst>
              </a:pPr>
              <a:t>‹#›</a:t>
            </a:fld>
            <a:endParaRPr lang="en-US" sz="1000" b="0" kern="0" dirty="0">
              <a:latin typeface="+mj-lt"/>
            </a:endParaRPr>
          </a:p>
        </p:txBody>
      </p:sp>
      <p:pic>
        <p:nvPicPr>
          <p:cNvPr id="6" name="Picture 5" descr="https://upload.wikimedia.org/wikipedia/commons/thumb/e/e5/NASA_logo.svg/580px-NASA_logo.svg.png"/>
          <p:cNvPicPr>
            <a:picLocks noChangeAspect="1" noChangeArrowheads="1"/>
          </p:cNvPicPr>
          <p:nvPr userDrawn="1"/>
        </p:nvPicPr>
        <p:blipFill>
          <a:blip r:embed="rId7" cstate="screen">
            <a:extLst>
              <a:ext uri="{28A0092B-C50C-407E-A947-70E740481C1C}">
                <a14:useLocalDpi xmlns:a14="http://schemas.microsoft.com/office/drawing/2010/main" val="0"/>
              </a:ext>
            </a:extLst>
          </a:blip>
          <a:srcRect/>
          <a:stretch>
            <a:fillRect/>
          </a:stretch>
        </p:blipFill>
        <p:spPr bwMode="auto">
          <a:xfrm>
            <a:off x="11189212" y="189534"/>
            <a:ext cx="750823" cy="622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544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67" r:id="rId5"/>
  </p:sldLayoutIdLst>
  <p:hf sldNum="0" hdr="0" ftr="0" dt="0"/>
  <p:txStyles>
    <p:titleStyle>
      <a:lvl1pPr algn="ctr" rtl="0" eaLnBrk="1" fontAlgn="base" hangingPunct="1">
        <a:spcBef>
          <a:spcPct val="0"/>
        </a:spcBef>
        <a:spcAft>
          <a:spcPct val="0"/>
        </a:spcAft>
        <a:defRPr lang="en-US" sz="3600" b="1" i="1" dirty="0">
          <a:solidFill>
            <a:srgbClr val="000000"/>
          </a:solidFill>
          <a:latin typeface="Calibri" panose="020F0502020204030204" pitchFamily="34" charset="0"/>
          <a:ea typeface="ＭＳ Ｐゴシック" charset="-128"/>
          <a:cs typeface="ＭＳ Ｐゴシック" charset="-128"/>
        </a:defRPr>
      </a:lvl1pPr>
      <a:lvl2pPr algn="ctr" rtl="0" eaLnBrk="1" fontAlgn="base" hangingPunct="1">
        <a:spcBef>
          <a:spcPct val="0"/>
        </a:spcBef>
        <a:spcAft>
          <a:spcPct val="0"/>
        </a:spcAft>
        <a:defRPr sz="2800" b="1">
          <a:solidFill>
            <a:schemeClr val="accent2"/>
          </a:solidFill>
          <a:latin typeface="Arial" charset="0"/>
          <a:ea typeface="ＭＳ Ｐゴシック" charset="-128"/>
          <a:cs typeface="ＭＳ Ｐゴシック" charset="-128"/>
        </a:defRPr>
      </a:lvl2pPr>
      <a:lvl3pPr algn="ctr" rtl="0" eaLnBrk="1" fontAlgn="base" hangingPunct="1">
        <a:spcBef>
          <a:spcPct val="0"/>
        </a:spcBef>
        <a:spcAft>
          <a:spcPct val="0"/>
        </a:spcAft>
        <a:defRPr sz="2800" b="1">
          <a:solidFill>
            <a:schemeClr val="accent2"/>
          </a:solidFill>
          <a:latin typeface="Arial" charset="0"/>
          <a:ea typeface="ＭＳ Ｐゴシック" charset="-128"/>
          <a:cs typeface="ＭＳ Ｐゴシック" charset="-128"/>
        </a:defRPr>
      </a:lvl3pPr>
      <a:lvl4pPr algn="ctr" rtl="0" eaLnBrk="1" fontAlgn="base" hangingPunct="1">
        <a:spcBef>
          <a:spcPct val="0"/>
        </a:spcBef>
        <a:spcAft>
          <a:spcPct val="0"/>
        </a:spcAft>
        <a:defRPr sz="2800" b="1">
          <a:solidFill>
            <a:schemeClr val="accent2"/>
          </a:solidFill>
          <a:latin typeface="Arial" charset="0"/>
          <a:ea typeface="ＭＳ Ｐゴシック" charset="-128"/>
          <a:cs typeface="ＭＳ Ｐゴシック" charset="-128"/>
        </a:defRPr>
      </a:lvl4pPr>
      <a:lvl5pPr algn="ctr" rtl="0" eaLnBrk="1" fontAlgn="base" hangingPunct="1">
        <a:spcBef>
          <a:spcPct val="0"/>
        </a:spcBef>
        <a:spcAft>
          <a:spcPct val="0"/>
        </a:spcAft>
        <a:defRPr sz="2800" b="1">
          <a:solidFill>
            <a:schemeClr val="accent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accent2"/>
          </a:solidFill>
          <a:latin typeface="Arial" charset="0"/>
        </a:defRPr>
      </a:lvl6pPr>
      <a:lvl7pPr marL="914400" algn="ctr" rtl="0" eaLnBrk="1" fontAlgn="base" hangingPunct="1">
        <a:spcBef>
          <a:spcPct val="0"/>
        </a:spcBef>
        <a:spcAft>
          <a:spcPct val="0"/>
        </a:spcAft>
        <a:defRPr sz="4400">
          <a:solidFill>
            <a:schemeClr val="accent2"/>
          </a:solidFill>
          <a:latin typeface="Arial" charset="0"/>
        </a:defRPr>
      </a:lvl7pPr>
      <a:lvl8pPr marL="1371600" algn="ctr" rtl="0" eaLnBrk="1" fontAlgn="base" hangingPunct="1">
        <a:spcBef>
          <a:spcPct val="0"/>
        </a:spcBef>
        <a:spcAft>
          <a:spcPct val="0"/>
        </a:spcAft>
        <a:defRPr sz="4400">
          <a:solidFill>
            <a:schemeClr val="accent2"/>
          </a:solidFill>
          <a:latin typeface="Arial" charset="0"/>
        </a:defRPr>
      </a:lvl8pPr>
      <a:lvl9pPr marL="1828800" algn="ctr" rtl="0" eaLnBrk="1" fontAlgn="base" hangingPunct="1">
        <a:spcBef>
          <a:spcPct val="0"/>
        </a:spcBef>
        <a:spcAft>
          <a:spcPct val="0"/>
        </a:spcAft>
        <a:defRPr sz="4400">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charset="-128"/>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charset="-128"/>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charset="-128"/>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4CD42-FFB7-B047-B030-66CDD163468A}"/>
              </a:ext>
            </a:extLst>
          </p:cNvPr>
          <p:cNvSpPr>
            <a:spLocks noGrp="1"/>
          </p:cNvSpPr>
          <p:nvPr>
            <p:ph type="ctrTitle"/>
          </p:nvPr>
        </p:nvSpPr>
        <p:spPr/>
        <p:txBody>
          <a:bodyPr/>
          <a:lstStyle/>
          <a:p>
            <a:r>
              <a:rPr lang="en-US" dirty="0"/>
              <a:t>Safety and Public Acceptance</a:t>
            </a:r>
          </a:p>
        </p:txBody>
      </p:sp>
      <p:sp>
        <p:nvSpPr>
          <p:cNvPr id="3" name="Subtitle 2">
            <a:extLst>
              <a:ext uri="{FF2B5EF4-FFF2-40B4-BE49-F238E27FC236}">
                <a16:creationId xmlns:a16="http://schemas.microsoft.com/office/drawing/2014/main" id="{EC5D1D79-2EFD-F742-A819-E73F5A207C45}"/>
              </a:ext>
            </a:extLst>
          </p:cNvPr>
          <p:cNvSpPr>
            <a:spLocks noGrp="1"/>
          </p:cNvSpPr>
          <p:nvPr>
            <p:ph type="subTitle" idx="1"/>
          </p:nvPr>
        </p:nvSpPr>
        <p:spPr>
          <a:xfrm>
            <a:off x="1828800" y="4240530"/>
            <a:ext cx="8534400" cy="1752600"/>
          </a:xfrm>
        </p:spPr>
        <p:txBody>
          <a:bodyPr/>
          <a:lstStyle/>
          <a:p>
            <a:r>
              <a:rPr lang="en-US" sz="2400" dirty="0"/>
              <a:t>Dr. Natasha </a:t>
            </a:r>
            <a:r>
              <a:rPr lang="en-US" sz="2400" dirty="0" err="1"/>
              <a:t>Neogi</a:t>
            </a:r>
            <a:endParaRPr lang="en-US" sz="2400" dirty="0"/>
          </a:p>
          <a:p>
            <a:r>
              <a:rPr lang="en-US" sz="2400" dirty="0"/>
              <a:t>NASA Langley Research Center</a:t>
            </a:r>
          </a:p>
          <a:p>
            <a:r>
              <a:rPr lang="en-US" sz="2400" dirty="0"/>
              <a:t>SAE </a:t>
            </a:r>
            <a:r>
              <a:rPr lang="en-US" sz="2400" dirty="0" err="1"/>
              <a:t>AeroTech</a:t>
            </a:r>
            <a:r>
              <a:rPr lang="en-US" sz="2400" dirty="0"/>
              <a:t> Digital Summit</a:t>
            </a:r>
          </a:p>
          <a:p>
            <a:r>
              <a:rPr lang="en-US" sz="2400" dirty="0"/>
              <a:t>AAM Use Cases and Public Acceptance Panel</a:t>
            </a:r>
          </a:p>
          <a:p>
            <a:r>
              <a:rPr lang="en-US" sz="2400" dirty="0"/>
              <a:t>March 10</a:t>
            </a:r>
            <a:r>
              <a:rPr lang="en-US" sz="2400" baseline="30000" dirty="0"/>
              <a:t>th</a:t>
            </a:r>
            <a:r>
              <a:rPr lang="en-US" sz="2400" dirty="0"/>
              <a:t>, 2021</a:t>
            </a:r>
          </a:p>
          <a:p>
            <a:endParaRPr lang="en-US" sz="2400" dirty="0"/>
          </a:p>
        </p:txBody>
      </p:sp>
    </p:spTree>
    <p:extLst>
      <p:ext uri="{BB962C8B-B14F-4D97-AF65-F5344CB8AC3E}">
        <p14:creationId xmlns:p14="http://schemas.microsoft.com/office/powerpoint/2010/main" val="2965056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0EA4FB-E41F-7443-9622-2D4BA5723E19}"/>
              </a:ext>
            </a:extLst>
          </p:cNvPr>
          <p:cNvSpPr>
            <a:spLocks noGrp="1"/>
          </p:cNvSpPr>
          <p:nvPr>
            <p:ph idx="1"/>
          </p:nvPr>
        </p:nvSpPr>
        <p:spPr/>
        <p:txBody>
          <a:bodyPr/>
          <a:lstStyle/>
          <a:p>
            <a:r>
              <a:rPr lang="en-US" sz="2800" dirty="0" err="1"/>
              <a:t>DeHavilland</a:t>
            </a:r>
            <a:r>
              <a:rPr lang="en-US" sz="2800" dirty="0"/>
              <a:t> Comet Crashes: January 10, 1954; April 8, 1954</a:t>
            </a:r>
          </a:p>
          <a:p>
            <a:r>
              <a:rPr lang="en-US" sz="2800" dirty="0"/>
              <a:t>Grand Canyon Midair Collision: June 30, 1956</a:t>
            </a:r>
          </a:p>
          <a:p>
            <a:r>
              <a:rPr lang="en-US" sz="2800"/>
              <a:t>New York </a:t>
            </a:r>
            <a:r>
              <a:rPr lang="en-US" sz="2800" dirty="0"/>
              <a:t>Airways Helicopter Crash (</a:t>
            </a:r>
            <a:r>
              <a:rPr lang="en-US" sz="2800" dirty="0" err="1"/>
              <a:t>PanAm</a:t>
            </a:r>
            <a:r>
              <a:rPr lang="en-US" sz="2800" dirty="0"/>
              <a:t> Rooftop): June </a:t>
            </a:r>
            <a:r>
              <a:rPr lang="en-US" sz="2800" kern="1200" dirty="0"/>
              <a:t>16, 1977</a:t>
            </a:r>
          </a:p>
          <a:p>
            <a:r>
              <a:rPr lang="en-US" sz="2800" kern="1200" dirty="0"/>
              <a:t>Drone crashes near White House: October 9, 2015</a:t>
            </a:r>
          </a:p>
          <a:p>
            <a:r>
              <a:rPr lang="en-US" sz="2800" kern="1200" dirty="0"/>
              <a:t>Drone hits army helicopter flying over Staten Island: September 22, 2017</a:t>
            </a:r>
          </a:p>
          <a:p>
            <a:r>
              <a:rPr lang="en-US" sz="2800" kern="1200" dirty="0"/>
              <a:t>Missing Army Drone found 600 miles away in Colorado: February 10, 2017</a:t>
            </a:r>
          </a:p>
          <a:p>
            <a:r>
              <a:rPr lang="en-US" sz="2800" kern="1200" dirty="0"/>
              <a:t>Missing Drone shuts down Latvian Airspace: May 4, 2020</a:t>
            </a:r>
          </a:p>
          <a:p>
            <a:pPr marL="0" indent="0">
              <a:buNone/>
            </a:pPr>
            <a:endParaRPr lang="en-US" kern="1200" dirty="0"/>
          </a:p>
          <a:p>
            <a:endParaRPr lang="en-US" dirty="0"/>
          </a:p>
          <a:p>
            <a:endParaRPr lang="en-US" dirty="0"/>
          </a:p>
        </p:txBody>
      </p:sp>
      <p:sp>
        <p:nvSpPr>
          <p:cNvPr id="3" name="Title 2">
            <a:extLst>
              <a:ext uri="{FF2B5EF4-FFF2-40B4-BE49-F238E27FC236}">
                <a16:creationId xmlns:a16="http://schemas.microsoft.com/office/drawing/2014/main" id="{F80C0341-4872-C543-A96C-6E72348B1D46}"/>
              </a:ext>
            </a:extLst>
          </p:cNvPr>
          <p:cNvSpPr>
            <a:spLocks noGrp="1"/>
          </p:cNvSpPr>
          <p:nvPr>
            <p:ph type="title"/>
          </p:nvPr>
        </p:nvSpPr>
        <p:spPr/>
        <p:txBody>
          <a:bodyPr/>
          <a:lstStyle/>
          <a:p>
            <a:r>
              <a:rPr lang="en-US" dirty="0"/>
              <a:t>Why is safety important?</a:t>
            </a:r>
          </a:p>
        </p:txBody>
      </p:sp>
      <p:sp>
        <p:nvSpPr>
          <p:cNvPr id="4" name="TextBox 3">
            <a:extLst>
              <a:ext uri="{FF2B5EF4-FFF2-40B4-BE49-F238E27FC236}">
                <a16:creationId xmlns:a16="http://schemas.microsoft.com/office/drawing/2014/main" id="{AF5FFC46-7F4C-0B47-B5D7-C49FD5409262}"/>
              </a:ext>
            </a:extLst>
          </p:cNvPr>
          <p:cNvSpPr txBox="1"/>
          <p:nvPr/>
        </p:nvSpPr>
        <p:spPr>
          <a:xfrm>
            <a:off x="927100" y="5885694"/>
            <a:ext cx="10655300" cy="584775"/>
          </a:xfrm>
          <a:prstGeom prst="rect">
            <a:avLst/>
          </a:prstGeom>
          <a:noFill/>
        </p:spPr>
        <p:txBody>
          <a:bodyPr wrap="square" rtlCol="0">
            <a:spAutoFit/>
          </a:bodyPr>
          <a:lstStyle/>
          <a:p>
            <a:r>
              <a:rPr lang="en-US" sz="3200" b="0" dirty="0">
                <a:solidFill>
                  <a:srgbClr val="FF0000"/>
                </a:solidFill>
              </a:rPr>
              <a:t>Better safe than sorry.  </a:t>
            </a:r>
            <a:r>
              <a:rPr lang="en-US" sz="3200" b="0" dirty="0"/>
              <a:t>-</a:t>
            </a:r>
            <a:r>
              <a:rPr lang="en-US" sz="3200" b="0" i="1" dirty="0"/>
              <a:t>Nineteenth-century proverb.</a:t>
            </a:r>
            <a:r>
              <a:rPr lang="en-US" sz="3200" dirty="0"/>
              <a:t> </a:t>
            </a:r>
          </a:p>
        </p:txBody>
      </p:sp>
    </p:spTree>
    <p:extLst>
      <p:ext uri="{BB962C8B-B14F-4D97-AF65-F5344CB8AC3E}">
        <p14:creationId xmlns:p14="http://schemas.microsoft.com/office/powerpoint/2010/main" val="393021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237DFA-5902-CF4D-B9F3-20A7DD69C70F}"/>
              </a:ext>
            </a:extLst>
          </p:cNvPr>
          <p:cNvSpPr>
            <a:spLocks noGrp="1"/>
          </p:cNvSpPr>
          <p:nvPr>
            <p:ph idx="1"/>
          </p:nvPr>
        </p:nvSpPr>
        <p:spPr>
          <a:xfrm>
            <a:off x="609600" y="1040572"/>
            <a:ext cx="10972800" cy="5175067"/>
          </a:xfrm>
        </p:spPr>
        <p:txBody>
          <a:bodyPr/>
          <a:lstStyle/>
          <a:p>
            <a:r>
              <a:rPr lang="en-US" dirty="0"/>
              <a:t>Safety:  Freedom from accidents or loss events.</a:t>
            </a:r>
          </a:p>
          <a:p>
            <a:r>
              <a:rPr lang="en-US" dirty="0"/>
              <a:t>Accident:  An undesired and unplanned event that results in a loss (including loss of human life or injury, property damage, environmental pollution, etc.).</a:t>
            </a:r>
          </a:p>
          <a:p>
            <a:r>
              <a:rPr lang="en-US" dirty="0"/>
              <a:t>Hazard:  A system state or set of conditions that, together with a particular set of worst-case environmental conditions, will lead to an accident (loss event).</a:t>
            </a:r>
          </a:p>
          <a:p>
            <a:r>
              <a:rPr lang="en-US" dirty="0"/>
              <a:t>Hazard Level:  A function of the hazard severity (worst case damage that could result from the hazard given the environment is in its most unfavorable state) and the likelihood (qualitative or quantitative) of its occurrence.</a:t>
            </a:r>
          </a:p>
          <a:p>
            <a:r>
              <a:rPr lang="en-US" dirty="0"/>
              <a:t>Risk:  A function of the hazard level combined with (1) the likelihood of the hazard leading to an accident and (2) hazard exposure or duration.</a:t>
            </a:r>
          </a:p>
        </p:txBody>
      </p:sp>
      <p:sp>
        <p:nvSpPr>
          <p:cNvPr id="3" name="Title 2">
            <a:extLst>
              <a:ext uri="{FF2B5EF4-FFF2-40B4-BE49-F238E27FC236}">
                <a16:creationId xmlns:a16="http://schemas.microsoft.com/office/drawing/2014/main" id="{DBEAA85B-F41B-5943-87C0-0A3CD864CF1E}"/>
              </a:ext>
            </a:extLst>
          </p:cNvPr>
          <p:cNvSpPr>
            <a:spLocks noGrp="1"/>
          </p:cNvSpPr>
          <p:nvPr>
            <p:ph type="title"/>
          </p:nvPr>
        </p:nvSpPr>
        <p:spPr/>
        <p:txBody>
          <a:bodyPr/>
          <a:lstStyle/>
          <a:p>
            <a:r>
              <a:rPr lang="en-US" dirty="0"/>
              <a:t>What is safety, really?</a:t>
            </a:r>
          </a:p>
        </p:txBody>
      </p:sp>
      <p:sp>
        <p:nvSpPr>
          <p:cNvPr id="10" name="Rectangle 9">
            <a:extLst>
              <a:ext uri="{FF2B5EF4-FFF2-40B4-BE49-F238E27FC236}">
                <a16:creationId xmlns:a16="http://schemas.microsoft.com/office/drawing/2014/main" id="{BDFC0F94-E287-6C47-9C9E-B351446920EF}"/>
              </a:ext>
            </a:extLst>
          </p:cNvPr>
          <p:cNvSpPr/>
          <p:nvPr/>
        </p:nvSpPr>
        <p:spPr bwMode="auto">
          <a:xfrm>
            <a:off x="404734" y="4572001"/>
            <a:ext cx="11467476" cy="1978701"/>
          </a:xfrm>
          <a:prstGeom prst="rect">
            <a:avLst/>
          </a:prstGeom>
          <a:solidFill>
            <a:schemeClr val="accent1">
              <a:lumMod val="60000"/>
              <a:lumOff val="40000"/>
            </a:schemeClr>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Arial" charset="0"/>
              </a:rPr>
              <a:t>Risk</a:t>
            </a:r>
            <a:endParaRPr kumimoji="0" lang="en-US" sz="900" b="1" i="0" u="none" strike="noStrike" cap="none" normalizeH="0" baseline="0" dirty="0">
              <a:ln>
                <a:noFill/>
              </a:ln>
              <a:solidFill>
                <a:schemeClr val="tx1"/>
              </a:solidFill>
              <a:effectLst/>
              <a:latin typeface="Arial" charset="0"/>
            </a:endParaRPr>
          </a:p>
        </p:txBody>
      </p:sp>
      <p:sp>
        <p:nvSpPr>
          <p:cNvPr id="9" name="Rectangle 8">
            <a:extLst>
              <a:ext uri="{FF2B5EF4-FFF2-40B4-BE49-F238E27FC236}">
                <a16:creationId xmlns:a16="http://schemas.microsoft.com/office/drawing/2014/main" id="{057DAAD9-8A20-8A42-956B-D6E73D181CC6}"/>
              </a:ext>
            </a:extLst>
          </p:cNvPr>
          <p:cNvSpPr/>
          <p:nvPr/>
        </p:nvSpPr>
        <p:spPr bwMode="auto">
          <a:xfrm>
            <a:off x="779489" y="4901784"/>
            <a:ext cx="5066675" cy="1493735"/>
          </a:xfrm>
          <a:prstGeom prst="rect">
            <a:avLst/>
          </a:prstGeom>
          <a:solidFill>
            <a:schemeClr val="accent1">
              <a:lumMod val="75000"/>
            </a:schemeClr>
          </a:soli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1"/>
                </a:solidFill>
                <a:effectLst/>
                <a:latin typeface="Arial" charset="0"/>
              </a:rPr>
              <a:t>Hazard Level</a:t>
            </a:r>
          </a:p>
        </p:txBody>
      </p:sp>
      <p:sp>
        <p:nvSpPr>
          <p:cNvPr id="4" name="Rectangle 3">
            <a:extLst>
              <a:ext uri="{FF2B5EF4-FFF2-40B4-BE49-F238E27FC236}">
                <a16:creationId xmlns:a16="http://schemas.microsoft.com/office/drawing/2014/main" id="{3380C376-0CF1-5E41-A9F7-0035675325B0}"/>
              </a:ext>
            </a:extLst>
          </p:cNvPr>
          <p:cNvSpPr/>
          <p:nvPr/>
        </p:nvSpPr>
        <p:spPr bwMode="auto">
          <a:xfrm>
            <a:off x="978732" y="5283410"/>
            <a:ext cx="2076450" cy="8382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25000"/>
              </a:spcAft>
              <a:buClrTx/>
              <a:buSzTx/>
              <a:buFontTx/>
              <a:buNone/>
              <a:tabLst/>
            </a:pPr>
            <a:r>
              <a:rPr kumimoji="0" lang="en-US" sz="2400" b="1" i="0" u="none" strike="noStrike" cap="none" normalizeH="0" baseline="0" dirty="0">
                <a:ln>
                  <a:noFill/>
                </a:ln>
                <a:solidFill>
                  <a:schemeClr val="bg1"/>
                </a:solidFill>
                <a:effectLst/>
                <a:latin typeface="Arial" charset="0"/>
              </a:rPr>
              <a:t>Hazard Severity</a:t>
            </a:r>
          </a:p>
        </p:txBody>
      </p:sp>
      <p:sp>
        <p:nvSpPr>
          <p:cNvPr id="6" name="Rectangle 5">
            <a:extLst>
              <a:ext uri="{FF2B5EF4-FFF2-40B4-BE49-F238E27FC236}">
                <a16:creationId xmlns:a16="http://schemas.microsoft.com/office/drawing/2014/main" id="{AA404174-3AA8-5746-B37F-85A30DD6A580}"/>
              </a:ext>
            </a:extLst>
          </p:cNvPr>
          <p:cNvSpPr/>
          <p:nvPr/>
        </p:nvSpPr>
        <p:spPr bwMode="auto">
          <a:xfrm>
            <a:off x="3554856" y="5283410"/>
            <a:ext cx="2076450" cy="8382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25000"/>
              </a:spcAft>
              <a:buClrTx/>
              <a:buSzTx/>
              <a:buFontTx/>
              <a:buNone/>
              <a:tabLst/>
            </a:pPr>
            <a:r>
              <a:rPr kumimoji="0" lang="en-US" sz="2400" b="1" i="0" u="none" strike="noStrike" cap="none" normalizeH="0" baseline="0" dirty="0">
                <a:ln>
                  <a:noFill/>
                </a:ln>
                <a:solidFill>
                  <a:schemeClr val="bg1"/>
                </a:solidFill>
                <a:effectLst/>
                <a:latin typeface="Arial" charset="0"/>
              </a:rPr>
              <a:t>Hazard Likelihood</a:t>
            </a:r>
          </a:p>
        </p:txBody>
      </p:sp>
      <p:sp>
        <p:nvSpPr>
          <p:cNvPr id="7" name="Rectangle 6">
            <a:extLst>
              <a:ext uri="{FF2B5EF4-FFF2-40B4-BE49-F238E27FC236}">
                <a16:creationId xmlns:a16="http://schemas.microsoft.com/office/drawing/2014/main" id="{7D23CFB8-CD5C-D841-8050-8F8366324F13}"/>
              </a:ext>
            </a:extLst>
          </p:cNvPr>
          <p:cNvSpPr/>
          <p:nvPr/>
        </p:nvSpPr>
        <p:spPr bwMode="auto">
          <a:xfrm>
            <a:off x="6130980" y="5283410"/>
            <a:ext cx="2076450" cy="8382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25000"/>
              </a:spcAft>
              <a:buClrTx/>
              <a:buSzTx/>
              <a:buFontTx/>
              <a:buNone/>
              <a:tabLst/>
            </a:pPr>
            <a:r>
              <a:rPr kumimoji="0" lang="en-US" sz="2400" b="1" i="0" u="none" strike="noStrike" cap="none" normalizeH="0" baseline="0" dirty="0">
                <a:ln>
                  <a:noFill/>
                </a:ln>
                <a:solidFill>
                  <a:schemeClr val="bg1"/>
                </a:solidFill>
                <a:effectLst/>
                <a:latin typeface="Arial" charset="0"/>
              </a:rPr>
              <a:t>Hazard Exposure</a:t>
            </a:r>
          </a:p>
        </p:txBody>
      </p:sp>
      <p:sp>
        <p:nvSpPr>
          <p:cNvPr id="8" name="Rectangle 7">
            <a:extLst>
              <a:ext uri="{FF2B5EF4-FFF2-40B4-BE49-F238E27FC236}">
                <a16:creationId xmlns:a16="http://schemas.microsoft.com/office/drawing/2014/main" id="{3FC09C9E-DB88-7045-8EFB-5092048A1EBC}"/>
              </a:ext>
            </a:extLst>
          </p:cNvPr>
          <p:cNvSpPr/>
          <p:nvPr/>
        </p:nvSpPr>
        <p:spPr bwMode="auto">
          <a:xfrm>
            <a:off x="8707103" y="5283410"/>
            <a:ext cx="2875297" cy="83820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25000"/>
              </a:spcAft>
              <a:buClrTx/>
              <a:buSzTx/>
              <a:buFontTx/>
              <a:buNone/>
              <a:tabLst/>
            </a:pPr>
            <a:r>
              <a:rPr kumimoji="0" lang="en-US" sz="2400" b="1" i="0" u="none" strike="noStrike" cap="none" normalizeH="0" baseline="0" dirty="0">
                <a:ln>
                  <a:noFill/>
                </a:ln>
                <a:solidFill>
                  <a:schemeClr val="bg1"/>
                </a:solidFill>
                <a:effectLst/>
                <a:latin typeface="Arial" charset="0"/>
              </a:rPr>
              <a:t>Likelihood Hazard Leads to Accident</a:t>
            </a:r>
          </a:p>
        </p:txBody>
      </p:sp>
      <p:sp>
        <p:nvSpPr>
          <p:cNvPr id="12" name="TextBox 11">
            <a:extLst>
              <a:ext uri="{FF2B5EF4-FFF2-40B4-BE49-F238E27FC236}">
                <a16:creationId xmlns:a16="http://schemas.microsoft.com/office/drawing/2014/main" id="{6424C91A-D9E8-D14C-8261-B69FD236E57E}"/>
              </a:ext>
            </a:extLst>
          </p:cNvPr>
          <p:cNvSpPr txBox="1"/>
          <p:nvPr/>
        </p:nvSpPr>
        <p:spPr>
          <a:xfrm>
            <a:off x="209862" y="6597265"/>
            <a:ext cx="7255240" cy="230832"/>
          </a:xfrm>
          <a:prstGeom prst="rect">
            <a:avLst/>
          </a:prstGeom>
          <a:noFill/>
        </p:spPr>
        <p:txBody>
          <a:bodyPr wrap="square" rtlCol="0">
            <a:spAutoFit/>
          </a:bodyPr>
          <a:lstStyle/>
          <a:p>
            <a:r>
              <a:rPr lang="en-US" b="0" i="1" dirty="0"/>
              <a:t>Nancy G. Leveson. 1995. </a:t>
            </a:r>
            <a:r>
              <a:rPr lang="en-US" b="0" i="1" dirty="0" err="1"/>
              <a:t>Safeware</a:t>
            </a:r>
            <a:r>
              <a:rPr lang="en-US" b="0" i="1" dirty="0"/>
              <a:t>: system safety and computers. Association for Computing Machinery, New York, NY, USA.</a:t>
            </a:r>
            <a:endParaRPr lang="en-US" dirty="0"/>
          </a:p>
        </p:txBody>
      </p:sp>
    </p:spTree>
    <p:extLst>
      <p:ext uri="{BB962C8B-B14F-4D97-AF65-F5344CB8AC3E}">
        <p14:creationId xmlns:p14="http://schemas.microsoft.com/office/powerpoint/2010/main" val="119605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5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500"/>
                                  </p:stCondLst>
                                  <p:childTnLst>
                                    <p:set>
                                      <p:cBhvr>
                                        <p:cTn id="24" dur="1" fill="hold">
                                          <p:stCondLst>
                                            <p:cond delay="0"/>
                                          </p:stCondLst>
                                        </p:cTn>
                                        <p:tgtEl>
                                          <p:spTgt spid="4"/>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0" nodeType="afterEffect">
                                  <p:stCondLst>
                                    <p:cond delay="50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500"/>
                                  </p:stCondLst>
                                  <p:childTnLst>
                                    <p:set>
                                      <p:cBhvr>
                                        <p:cTn id="34" dur="1" fill="hold">
                                          <p:stCondLst>
                                            <p:cond delay="0"/>
                                          </p:stCondLst>
                                        </p:cTn>
                                        <p:tgtEl>
                                          <p:spTgt spid="10"/>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500"/>
                                  </p:stCondLst>
                                  <p:childTnLst>
                                    <p:set>
                                      <p:cBhvr>
                                        <p:cTn id="37" dur="1" fill="hold">
                                          <p:stCondLst>
                                            <p:cond delay="0"/>
                                          </p:stCondLst>
                                        </p:cTn>
                                        <p:tgtEl>
                                          <p:spTgt spid="7"/>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grpId="0" nodeType="afterEffect">
                                  <p:stCondLst>
                                    <p:cond delay="50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0" grpId="0" animBg="1"/>
      <p:bldP spid="9" grpId="0" animBg="1"/>
      <p:bldP spid="4"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F0F2A4D-56EA-9047-8B22-A3FF23A77D77}"/>
              </a:ext>
            </a:extLst>
          </p:cNvPr>
          <p:cNvSpPr>
            <a:spLocks noGrp="1"/>
          </p:cNvSpPr>
          <p:nvPr>
            <p:ph type="body" sz="half" idx="2"/>
          </p:nvPr>
        </p:nvSpPr>
        <p:spPr>
          <a:xfrm>
            <a:off x="299457" y="1227265"/>
            <a:ext cx="3932237" cy="5292805"/>
          </a:xfrm>
        </p:spPr>
        <p:txBody>
          <a:bodyPr>
            <a:normAutofit/>
          </a:bodyPr>
          <a:lstStyle/>
          <a:p>
            <a:pPr marL="285750" indent="-285750">
              <a:buFont typeface="Arial" panose="020B0604020202020204" pitchFamily="34" charset="0"/>
              <a:buChar char="•"/>
            </a:pPr>
            <a:r>
              <a:rPr lang="en-US" sz="2000" dirty="0"/>
              <a:t>Passenger carrying vs non-passenger carrying</a:t>
            </a:r>
          </a:p>
          <a:p>
            <a:pPr marL="285750" indent="-285750">
              <a:buFont typeface="Arial" panose="020B0604020202020204" pitchFamily="34" charset="0"/>
              <a:buChar char="•"/>
            </a:pPr>
            <a:r>
              <a:rPr lang="en-US" sz="2000" dirty="0"/>
              <a:t>Piloting Paradigm</a:t>
            </a:r>
          </a:p>
          <a:p>
            <a:pPr marL="742950" lvl="1" indent="-285750">
              <a:buFont typeface="Arial" panose="020B0604020202020204" pitchFamily="34" charset="0"/>
              <a:buChar char="•"/>
            </a:pPr>
            <a:r>
              <a:rPr lang="en-US" sz="1800" dirty="0"/>
              <a:t>Remote pilot vs Onboard pilot</a:t>
            </a:r>
          </a:p>
          <a:p>
            <a:pPr marL="742950" lvl="1" indent="-285750">
              <a:buFont typeface="Arial" panose="020B0604020202020204" pitchFamily="34" charset="0"/>
              <a:buChar char="•"/>
            </a:pPr>
            <a:r>
              <a:rPr lang="en-US" sz="1800" dirty="0"/>
              <a:t>GCS to UA ratio (</a:t>
            </a:r>
            <a:r>
              <a:rPr lang="en-US" sz="1800" dirty="0" err="1"/>
              <a:t>m:N</a:t>
            </a:r>
            <a:r>
              <a:rPr lang="en-US" sz="1800" dirty="0"/>
              <a:t>)</a:t>
            </a:r>
          </a:p>
          <a:p>
            <a:pPr marL="285750" indent="-285750">
              <a:buFont typeface="Arial" panose="020B0604020202020204" pitchFamily="34" charset="0"/>
              <a:buChar char="•"/>
            </a:pPr>
            <a:r>
              <a:rPr lang="en-US" sz="2000" dirty="0"/>
              <a:t>Overflown Area</a:t>
            </a:r>
          </a:p>
          <a:p>
            <a:pPr marL="742950" lvl="1" indent="-285750">
              <a:buFont typeface="Arial" panose="020B0604020202020204" pitchFamily="34" charset="0"/>
              <a:buChar char="•"/>
            </a:pPr>
            <a:r>
              <a:rPr lang="en-US" sz="1800" dirty="0"/>
              <a:t>Rural vs. Urban</a:t>
            </a:r>
          </a:p>
          <a:p>
            <a:pPr marL="285750" indent="-285750">
              <a:buFont typeface="Arial" panose="020B0604020202020204" pitchFamily="34" charset="0"/>
              <a:buChar char="•"/>
            </a:pPr>
            <a:r>
              <a:rPr lang="en-US" sz="2000" dirty="0"/>
              <a:t>Airspace Class (</a:t>
            </a:r>
            <a:r>
              <a:rPr lang="en-US" sz="2000" dirty="0" err="1"/>
              <a:t>e.g</a:t>
            </a:r>
            <a:r>
              <a:rPr lang="en-US" sz="2000" dirty="0"/>
              <a:t>, A, B, G, etc.)</a:t>
            </a:r>
          </a:p>
          <a:p>
            <a:pPr marL="742950" lvl="1" indent="-285750">
              <a:buFont typeface="Arial" panose="020B0604020202020204" pitchFamily="34" charset="0"/>
              <a:buChar char="•"/>
            </a:pPr>
            <a:r>
              <a:rPr lang="en-US" sz="1800" dirty="0"/>
              <a:t>Air Traffic Density</a:t>
            </a:r>
          </a:p>
          <a:p>
            <a:pPr marL="285750" indent="-285750">
              <a:buFont typeface="Arial" panose="020B0604020202020204" pitchFamily="34" charset="0"/>
              <a:buChar char="•"/>
            </a:pPr>
            <a:r>
              <a:rPr lang="en-US" sz="2000" dirty="0"/>
              <a:t>Environmental Conditions</a:t>
            </a:r>
          </a:p>
          <a:p>
            <a:pPr marL="742950" lvl="1" indent="-285750">
              <a:buFont typeface="Arial" panose="020B0604020202020204" pitchFamily="34" charset="0"/>
              <a:buChar char="•"/>
            </a:pPr>
            <a:r>
              <a:rPr lang="en-US" sz="1800" dirty="0"/>
              <a:t>VMC vs. IMC</a:t>
            </a:r>
          </a:p>
          <a:p>
            <a:pPr marL="285750" indent="-285750">
              <a:buFont typeface="Arial" panose="020B0604020202020204" pitchFamily="34" charset="0"/>
              <a:buChar char="•"/>
            </a:pPr>
            <a:r>
              <a:rPr lang="en-US" sz="2000" dirty="0"/>
              <a:t>VLOS vs. BVLOS...</a:t>
            </a:r>
          </a:p>
        </p:txBody>
      </p:sp>
      <p:graphicFrame>
        <p:nvGraphicFramePr>
          <p:cNvPr id="8" name="Content Placeholder 4">
            <a:extLst>
              <a:ext uri="{FF2B5EF4-FFF2-40B4-BE49-F238E27FC236}">
                <a16:creationId xmlns:a16="http://schemas.microsoft.com/office/drawing/2014/main" id="{2C9572C5-8474-3D41-876A-9E78660C0007}"/>
              </a:ext>
            </a:extLst>
          </p:cNvPr>
          <p:cNvGraphicFramePr>
            <a:graphicFrameLocks noGrp="1"/>
          </p:cNvGraphicFramePr>
          <p:nvPr>
            <p:ph idx="1"/>
            <p:extLst>
              <p:ext uri="{D42A27DB-BD31-4B8C-83A1-F6EECF244321}">
                <p14:modId xmlns:p14="http://schemas.microsoft.com/office/powerpoint/2010/main" val="2020655550"/>
              </p:ext>
            </p:extLst>
          </p:nvPr>
        </p:nvGraphicFramePr>
        <p:xfrm>
          <a:off x="4338052" y="1227265"/>
          <a:ext cx="7723527" cy="4881558"/>
        </p:xfrm>
        <a:graphic>
          <a:graphicData uri="http://schemas.openxmlformats.org/drawingml/2006/table">
            <a:tbl>
              <a:tblPr/>
              <a:tblGrid>
                <a:gridCol w="1798015">
                  <a:extLst>
                    <a:ext uri="{9D8B030D-6E8A-4147-A177-3AD203B41FA5}">
                      <a16:colId xmlns:a16="http://schemas.microsoft.com/office/drawing/2014/main" val="20000"/>
                    </a:ext>
                  </a:extLst>
                </a:gridCol>
                <a:gridCol w="3069739">
                  <a:extLst>
                    <a:ext uri="{9D8B030D-6E8A-4147-A177-3AD203B41FA5}">
                      <a16:colId xmlns:a16="http://schemas.microsoft.com/office/drawing/2014/main" val="20001"/>
                    </a:ext>
                  </a:extLst>
                </a:gridCol>
                <a:gridCol w="2855773">
                  <a:extLst>
                    <a:ext uri="{9D8B030D-6E8A-4147-A177-3AD203B41FA5}">
                      <a16:colId xmlns:a16="http://schemas.microsoft.com/office/drawing/2014/main" val="20002"/>
                    </a:ext>
                  </a:extLst>
                </a:gridCol>
              </a:tblGrid>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dirty="0">
                          <a:ln>
                            <a:noFill/>
                          </a:ln>
                          <a:solidFill>
                            <a:schemeClr val="tx1"/>
                          </a:solidFill>
                          <a:effectLst/>
                          <a:latin typeface="Calibri" charset="0"/>
                          <a:ea typeface="ＭＳ Ｐゴシック" charset="-128"/>
                        </a:rPr>
                        <a:t>Design Factors</a:t>
                      </a:r>
                      <a:endParaRPr kumimoji="0" lang="en-US" altLang="x-none" sz="1300" b="0" i="0" u="none" strike="noStrike" cap="none" normalizeH="0" baseline="0" dirty="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8CCE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Representative Range</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8CCE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Reason this Factor Matters</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8CCE6"/>
                    </a:solidFill>
                  </a:tcPr>
                </a:tc>
                <a:extLst>
                  <a:ext uri="{0D108BD9-81ED-4DB2-BD59-A6C34878D82A}">
                    <a16:rowId xmlns:a16="http://schemas.microsoft.com/office/drawing/2014/main" val="10000"/>
                  </a:ext>
                </a:extLst>
              </a:tr>
              <a:tr h="424483">
                <a:tc>
                  <a:txBody>
                    <a:body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 People Onboard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0, 1-2, 3-4, 5-8, 9-19</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1"/>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Mass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Micro (&lt;4.4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 Small (&lt;55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 Medium (&lt;7000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 Large (&gt;7000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2"/>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Operational Speed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Low Speed, Medium Speed, Subsonic, Supersonic</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3"/>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Remote Control Authority</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Inner Loop, Outer Loop, Autonomous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4"/>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GCS to UA Ratio</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0:1, 1:1, 1:n, m:1, m:n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5"/>
                  </a:ext>
                </a:extLst>
              </a:tr>
              <a:tr h="212242">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Operational Factors</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8B"/>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 </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8B"/>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 </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8B"/>
                    </a:solidFill>
                  </a:tcPr>
                </a:tc>
                <a:extLst>
                  <a:ext uri="{0D108BD9-81ED-4DB2-BD59-A6C34878D82A}">
                    <a16:rowId xmlns:a16="http://schemas.microsoft.com/office/drawing/2014/main" val="10006"/>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Population Density</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None, Sparse, Medium, Dense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7"/>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Operational Altitude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&lt;500 ft, &lt;18000 ft, &lt;60000 ft, &gt;60000 ft</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8"/>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Air Traffic Density </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None, Light, Moderate, Heavy</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9"/>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Mission Duration/ Range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Minutes, Hours, Days, Weeks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0"/>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Visual Conditions </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Day VMC, Night VMC, IMC</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1"/>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Operational Volume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Contained, Uncontained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2"/>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Access to Overflown Area</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Controlled, Uncontrolled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3"/>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Pilot locality </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VLOS-RLOS, BVLOS-RLOS, VLOS-BRLOS, BVLOS-BRLOS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4"/>
                  </a:ext>
                </a:extLst>
              </a:tr>
            </a:tbl>
          </a:graphicData>
        </a:graphic>
      </p:graphicFrame>
      <p:sp>
        <p:nvSpPr>
          <p:cNvPr id="9" name="Title 2">
            <a:extLst>
              <a:ext uri="{FF2B5EF4-FFF2-40B4-BE49-F238E27FC236}">
                <a16:creationId xmlns:a16="http://schemas.microsoft.com/office/drawing/2014/main" id="{BC93BF68-1100-6E48-A7F4-0CC314195765}"/>
              </a:ext>
            </a:extLst>
          </p:cNvPr>
          <p:cNvSpPr>
            <a:spLocks noGrp="1"/>
          </p:cNvSpPr>
          <p:nvPr>
            <p:ph type="title"/>
          </p:nvPr>
        </p:nvSpPr>
        <p:spPr>
          <a:xfrm>
            <a:off x="2" y="189534"/>
            <a:ext cx="10933044" cy="660400"/>
          </a:xfrm>
        </p:spPr>
        <p:txBody>
          <a:bodyPr/>
          <a:lstStyle/>
          <a:p>
            <a:r>
              <a:rPr lang="en-US" dirty="0"/>
              <a:t>Factors that affect risk based on Use Case</a:t>
            </a:r>
          </a:p>
        </p:txBody>
      </p:sp>
      <p:sp>
        <p:nvSpPr>
          <p:cNvPr id="10" name="TextBox 9">
            <a:extLst>
              <a:ext uri="{FF2B5EF4-FFF2-40B4-BE49-F238E27FC236}">
                <a16:creationId xmlns:a16="http://schemas.microsoft.com/office/drawing/2014/main" id="{264675F3-05C0-1B46-8E2E-E219DAE8B978}"/>
              </a:ext>
            </a:extLst>
          </p:cNvPr>
          <p:cNvSpPr txBox="1">
            <a:spLocks noChangeArrowheads="1"/>
          </p:cNvSpPr>
          <p:nvPr/>
        </p:nvSpPr>
        <p:spPr bwMode="auto">
          <a:xfrm>
            <a:off x="1926167" y="6400800"/>
            <a:ext cx="8496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r>
              <a:rPr lang="en-US" altLang="en-US" sz="1000" dirty="0" err="1">
                <a:latin typeface="Calibri" charset="0"/>
              </a:rPr>
              <a:t>Hayhurst</a:t>
            </a:r>
            <a:r>
              <a:rPr lang="en-US" altLang="en-US" sz="1000" dirty="0">
                <a:latin typeface="Calibri" charset="0"/>
              </a:rPr>
              <a:t>, K. J., </a:t>
            </a:r>
            <a:r>
              <a:rPr lang="en-US" altLang="en-US" sz="1000" dirty="0" err="1">
                <a:latin typeface="Calibri" charset="0"/>
              </a:rPr>
              <a:t>Maddalon</a:t>
            </a:r>
            <a:r>
              <a:rPr lang="en-US" altLang="en-US" sz="1000" dirty="0">
                <a:latin typeface="Calibri" charset="0"/>
              </a:rPr>
              <a:t>, J. M., </a:t>
            </a:r>
            <a:r>
              <a:rPr lang="en-US" altLang="en-US" sz="1000" dirty="0" err="1">
                <a:latin typeface="Calibri" charset="0"/>
              </a:rPr>
              <a:t>Neogi</a:t>
            </a:r>
            <a:r>
              <a:rPr lang="en-US" altLang="en-US" sz="1000" dirty="0">
                <a:latin typeface="Calibri" charset="0"/>
              </a:rPr>
              <a:t>, N. A., and </a:t>
            </a:r>
            <a:r>
              <a:rPr lang="en-US" altLang="en-US" sz="1000" dirty="0" err="1">
                <a:latin typeface="Calibri" charset="0"/>
              </a:rPr>
              <a:t>Verstynen</a:t>
            </a:r>
            <a:r>
              <a:rPr lang="en-US" altLang="en-US" sz="1000" dirty="0">
                <a:latin typeface="Calibri" charset="0"/>
              </a:rPr>
              <a:t>, H. A., Design Requirements for Unmanned Rotorcraft Used in Low-Risk Concepts of Operations, NASA/TM-2016-219345, November 2016</a:t>
            </a:r>
            <a:endParaRPr lang="en-US" altLang="x-none" sz="1000" dirty="0">
              <a:latin typeface="Calibri" charset="0"/>
            </a:endParaRPr>
          </a:p>
        </p:txBody>
      </p:sp>
    </p:spTree>
    <p:extLst>
      <p:ext uri="{BB962C8B-B14F-4D97-AF65-F5344CB8AC3E}">
        <p14:creationId xmlns:p14="http://schemas.microsoft.com/office/powerpoint/2010/main" val="209846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262191-69A5-F541-A8DA-38CC7A930FC5}"/>
              </a:ext>
            </a:extLst>
          </p:cNvPr>
          <p:cNvSpPr>
            <a:spLocks noGrp="1"/>
          </p:cNvSpPr>
          <p:nvPr>
            <p:ph idx="1"/>
          </p:nvPr>
        </p:nvSpPr>
        <p:spPr/>
        <p:txBody>
          <a:bodyPr>
            <a:normAutofit/>
          </a:bodyPr>
          <a:lstStyle/>
          <a:p>
            <a:r>
              <a:rPr lang="en-US" dirty="0"/>
              <a:t>Public acceptance of risk related to (aviation) industry often predicted by four factors </a:t>
            </a:r>
          </a:p>
          <a:p>
            <a:pPr lvl="1"/>
            <a:r>
              <a:rPr lang="en-US" dirty="0"/>
              <a:t>the public’s perception of their own personal knowledge about the (aviation) industry, </a:t>
            </a:r>
          </a:p>
          <a:p>
            <a:pPr lvl="1"/>
            <a:r>
              <a:rPr lang="en-US" dirty="0"/>
              <a:t>the perceived effect of accidents related to the (aviation) industry, </a:t>
            </a:r>
          </a:p>
          <a:p>
            <a:pPr lvl="1"/>
            <a:r>
              <a:rPr lang="en-US" dirty="0"/>
              <a:t>the perceived benefit obtained from the (aviation) industry, and </a:t>
            </a:r>
          </a:p>
          <a:p>
            <a:pPr lvl="1"/>
            <a:r>
              <a:rPr lang="en-US" dirty="0"/>
              <a:t>the trust in the government’s risk management abilities. </a:t>
            </a:r>
          </a:p>
          <a:p>
            <a:r>
              <a:rPr lang="en-US" b="1" dirty="0">
                <a:solidFill>
                  <a:srgbClr val="FF0000"/>
                </a:solidFill>
              </a:rPr>
              <a:t>Dominant factor:  Trust in the government’s risk management abilities!</a:t>
            </a:r>
          </a:p>
          <a:p>
            <a:r>
              <a:rPr lang="en-US" dirty="0"/>
              <a:t>Role of Regulation:  Regulatory Continuum</a:t>
            </a:r>
          </a:p>
        </p:txBody>
      </p:sp>
      <p:sp>
        <p:nvSpPr>
          <p:cNvPr id="3" name="Title 2">
            <a:extLst>
              <a:ext uri="{FF2B5EF4-FFF2-40B4-BE49-F238E27FC236}">
                <a16:creationId xmlns:a16="http://schemas.microsoft.com/office/drawing/2014/main" id="{8F29288B-D830-D84C-ABA0-EB6026CA7D57}"/>
              </a:ext>
            </a:extLst>
          </p:cNvPr>
          <p:cNvSpPr>
            <a:spLocks noGrp="1"/>
          </p:cNvSpPr>
          <p:nvPr>
            <p:ph type="title"/>
          </p:nvPr>
        </p:nvSpPr>
        <p:spPr/>
        <p:txBody>
          <a:bodyPr/>
          <a:lstStyle/>
          <a:p>
            <a:r>
              <a:rPr lang="en-US" dirty="0"/>
              <a:t>Safety, Risk, and Public Acceptance</a:t>
            </a:r>
          </a:p>
        </p:txBody>
      </p:sp>
      <p:sp>
        <p:nvSpPr>
          <p:cNvPr id="6" name="Rectangle 5">
            <a:extLst>
              <a:ext uri="{FF2B5EF4-FFF2-40B4-BE49-F238E27FC236}">
                <a16:creationId xmlns:a16="http://schemas.microsoft.com/office/drawing/2014/main" id="{3195E688-3FD2-8141-BB37-AB0BEB3FD353}"/>
              </a:ext>
            </a:extLst>
          </p:cNvPr>
          <p:cNvSpPr/>
          <p:nvPr/>
        </p:nvSpPr>
        <p:spPr bwMode="auto">
          <a:xfrm>
            <a:off x="1239187" y="4767053"/>
            <a:ext cx="10058400" cy="539646"/>
          </a:xfrm>
          <a:prstGeom prst="rect">
            <a:avLst/>
          </a:prstGeom>
          <a:gradFill>
            <a:gsLst>
              <a:gs pos="0">
                <a:srgbClr val="00B0F0"/>
              </a:gs>
              <a:gs pos="50000">
                <a:srgbClr val="00B09D">
                  <a:alpha val="50000"/>
                </a:srgbClr>
              </a:gs>
              <a:gs pos="100000">
                <a:srgbClr val="00B050"/>
              </a:gs>
            </a:gsLst>
            <a:lin ang="0" scaled="0"/>
          </a:gra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DBFE415D-544A-7B48-8E54-9EF1152D41C2}"/>
              </a:ext>
            </a:extLst>
          </p:cNvPr>
          <p:cNvSpPr txBox="1"/>
          <p:nvPr/>
        </p:nvSpPr>
        <p:spPr>
          <a:xfrm>
            <a:off x="609600" y="3931196"/>
            <a:ext cx="1259174" cy="584775"/>
          </a:xfrm>
          <a:prstGeom prst="rect">
            <a:avLst/>
          </a:prstGeom>
          <a:noFill/>
          <a:ln w="38100">
            <a:solidFill>
              <a:srgbClr val="00B0F0"/>
            </a:solidFill>
          </a:ln>
        </p:spPr>
        <p:txBody>
          <a:bodyPr wrap="square" rtlCol="0">
            <a:spAutoFit/>
          </a:bodyPr>
          <a:lstStyle/>
          <a:p>
            <a:r>
              <a:rPr lang="en-US" sz="1600" dirty="0">
                <a:solidFill>
                  <a:srgbClr val="00B0F0"/>
                </a:solidFill>
                <a:latin typeface="Calibri" panose="020F0502020204030204" pitchFamily="34" charset="0"/>
                <a:cs typeface="Calibri" panose="020F0502020204030204" pitchFamily="34" charset="0"/>
              </a:rPr>
              <a:t>Government Ownership</a:t>
            </a:r>
          </a:p>
        </p:txBody>
      </p:sp>
      <p:sp>
        <p:nvSpPr>
          <p:cNvPr id="8" name="TextBox 7">
            <a:extLst>
              <a:ext uri="{FF2B5EF4-FFF2-40B4-BE49-F238E27FC236}">
                <a16:creationId xmlns:a16="http://schemas.microsoft.com/office/drawing/2014/main" id="{2CC2885F-6F74-524D-A86F-A72350BD6C9C}"/>
              </a:ext>
            </a:extLst>
          </p:cNvPr>
          <p:cNvSpPr txBox="1"/>
          <p:nvPr/>
        </p:nvSpPr>
        <p:spPr>
          <a:xfrm>
            <a:off x="10668000" y="4054306"/>
            <a:ext cx="1259174" cy="338554"/>
          </a:xfrm>
          <a:prstGeom prst="rect">
            <a:avLst/>
          </a:prstGeom>
          <a:noFill/>
          <a:ln w="38100">
            <a:solidFill>
              <a:srgbClr val="00B050"/>
            </a:solidFill>
          </a:ln>
        </p:spPr>
        <p:txBody>
          <a:bodyPr wrap="square" rtlCol="0">
            <a:spAutoFit/>
          </a:bodyPr>
          <a:lstStyle/>
          <a:p>
            <a:r>
              <a:rPr lang="en-US" sz="1600" dirty="0">
                <a:solidFill>
                  <a:srgbClr val="00B050"/>
                </a:solidFill>
                <a:latin typeface="Calibri" panose="020F0502020204030204" pitchFamily="34" charset="0"/>
                <a:cs typeface="Calibri" panose="020F0502020204030204" pitchFamily="34" charset="0"/>
              </a:rPr>
              <a:t>Free Market</a:t>
            </a:r>
          </a:p>
        </p:txBody>
      </p:sp>
      <p:cxnSp>
        <p:nvCxnSpPr>
          <p:cNvPr id="9" name="Straight Arrow Connector 8">
            <a:extLst>
              <a:ext uri="{FF2B5EF4-FFF2-40B4-BE49-F238E27FC236}">
                <a16:creationId xmlns:a16="http://schemas.microsoft.com/office/drawing/2014/main" id="{419A5E70-7866-5942-889F-6D854746B3E1}"/>
              </a:ext>
            </a:extLst>
          </p:cNvPr>
          <p:cNvCxnSpPr>
            <a:stCxn id="8" idx="2"/>
          </p:cNvCxnSpPr>
          <p:nvPr/>
        </p:nvCxnSpPr>
        <p:spPr bwMode="auto">
          <a:xfrm>
            <a:off x="11297587" y="4392860"/>
            <a:ext cx="0" cy="374193"/>
          </a:xfrm>
          <a:prstGeom prst="straightConnector1">
            <a:avLst/>
          </a:prstGeom>
          <a:ln w="38100">
            <a:solidFill>
              <a:srgbClr val="00B050"/>
            </a:solidFill>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1FA1A3C2-942D-D644-9D7B-9F0C63F208B8}"/>
              </a:ext>
            </a:extLst>
          </p:cNvPr>
          <p:cNvCxnSpPr>
            <a:stCxn id="7" idx="2"/>
          </p:cNvCxnSpPr>
          <p:nvPr/>
        </p:nvCxnSpPr>
        <p:spPr bwMode="auto">
          <a:xfrm flipH="1">
            <a:off x="1239186" y="4515971"/>
            <a:ext cx="1" cy="251082"/>
          </a:xfrm>
          <a:prstGeom prst="straightConnector1">
            <a:avLst/>
          </a:prstGeom>
          <a:ln w="38100">
            <a:solidFill>
              <a:srgbClr val="00B0F0"/>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F9BC6EF-186C-DA47-8066-90AA90D6CCE6}"/>
              </a:ext>
            </a:extLst>
          </p:cNvPr>
          <p:cNvSpPr txBox="1"/>
          <p:nvPr/>
        </p:nvSpPr>
        <p:spPr>
          <a:xfrm>
            <a:off x="2279597" y="3954442"/>
            <a:ext cx="1259174" cy="584775"/>
          </a:xfrm>
          <a:prstGeom prst="rect">
            <a:avLst/>
          </a:prstGeom>
          <a:noFill/>
          <a:ln w="38100">
            <a:solidFill>
              <a:srgbClr val="00B0F0"/>
            </a:solidFill>
          </a:ln>
        </p:spPr>
        <p:txBody>
          <a:bodyPr wrap="square" rtlCol="0">
            <a:spAutoFit/>
          </a:bodyPr>
          <a:lstStyle/>
          <a:p>
            <a:r>
              <a:rPr lang="en-US" sz="1600" dirty="0">
                <a:latin typeface="Calibri" panose="020F0502020204030204" pitchFamily="34" charset="0"/>
                <a:cs typeface="Calibri" panose="020F0502020204030204" pitchFamily="34" charset="0"/>
              </a:rPr>
              <a:t>Command and Control</a:t>
            </a:r>
          </a:p>
        </p:txBody>
      </p:sp>
      <p:sp>
        <p:nvSpPr>
          <p:cNvPr id="12" name="TextBox 11">
            <a:extLst>
              <a:ext uri="{FF2B5EF4-FFF2-40B4-BE49-F238E27FC236}">
                <a16:creationId xmlns:a16="http://schemas.microsoft.com/office/drawing/2014/main" id="{BA9792B3-E59E-2B48-8627-97F0C86C942F}"/>
              </a:ext>
            </a:extLst>
          </p:cNvPr>
          <p:cNvSpPr txBox="1"/>
          <p:nvPr/>
        </p:nvSpPr>
        <p:spPr>
          <a:xfrm>
            <a:off x="3949594" y="3954442"/>
            <a:ext cx="1259174" cy="584775"/>
          </a:xfrm>
          <a:prstGeom prst="rect">
            <a:avLst/>
          </a:prstGeom>
          <a:noFill/>
          <a:ln w="38100">
            <a:solidFill>
              <a:srgbClr val="00B0F0"/>
            </a:solidFill>
          </a:ln>
        </p:spPr>
        <p:txBody>
          <a:bodyPr wrap="square" rtlCol="0">
            <a:spAutoFit/>
          </a:bodyPr>
          <a:lstStyle/>
          <a:p>
            <a:r>
              <a:rPr lang="en-US" sz="1600" dirty="0">
                <a:latin typeface="Calibri" panose="020F0502020204030204" pitchFamily="34" charset="0"/>
                <a:cs typeface="Calibri" panose="020F0502020204030204" pitchFamily="34" charset="0"/>
              </a:rPr>
              <a:t>Delegation to Agency</a:t>
            </a:r>
          </a:p>
        </p:txBody>
      </p:sp>
      <p:sp>
        <p:nvSpPr>
          <p:cNvPr id="13" name="TextBox 12">
            <a:extLst>
              <a:ext uri="{FF2B5EF4-FFF2-40B4-BE49-F238E27FC236}">
                <a16:creationId xmlns:a16="http://schemas.microsoft.com/office/drawing/2014/main" id="{D92CD3D3-7BF8-1F44-A05F-CBA81C215EFD}"/>
              </a:ext>
            </a:extLst>
          </p:cNvPr>
          <p:cNvSpPr txBox="1"/>
          <p:nvPr/>
        </p:nvSpPr>
        <p:spPr>
          <a:xfrm>
            <a:off x="5684626" y="3804897"/>
            <a:ext cx="1259174" cy="830997"/>
          </a:xfrm>
          <a:prstGeom prst="rect">
            <a:avLst/>
          </a:prstGeom>
          <a:noFill/>
          <a:ln w="38100">
            <a:gradFill>
              <a:gsLst>
                <a:gs pos="0">
                  <a:srgbClr val="00B050"/>
                </a:gs>
                <a:gs pos="100000">
                  <a:srgbClr val="00B0F0"/>
                </a:gs>
              </a:gsLst>
              <a:lin ang="0" scaled="0"/>
            </a:gradFill>
          </a:ln>
        </p:spPr>
        <p:txBody>
          <a:bodyPr wrap="square" rtlCol="0">
            <a:spAutoFit/>
          </a:bodyPr>
          <a:lstStyle/>
          <a:p>
            <a:r>
              <a:rPr lang="en-US" sz="1600" dirty="0">
                <a:latin typeface="Calibri" panose="020F0502020204030204" pitchFamily="34" charset="0"/>
                <a:cs typeface="Calibri" panose="020F0502020204030204" pitchFamily="34" charset="0"/>
              </a:rPr>
              <a:t>Delegation to Agency + Negotiation</a:t>
            </a:r>
          </a:p>
        </p:txBody>
      </p:sp>
      <p:sp>
        <p:nvSpPr>
          <p:cNvPr id="14" name="TextBox 13">
            <a:extLst>
              <a:ext uri="{FF2B5EF4-FFF2-40B4-BE49-F238E27FC236}">
                <a16:creationId xmlns:a16="http://schemas.microsoft.com/office/drawing/2014/main" id="{33B84EAB-A463-3246-95E7-76E976319059}"/>
              </a:ext>
            </a:extLst>
          </p:cNvPr>
          <p:cNvSpPr txBox="1"/>
          <p:nvPr/>
        </p:nvSpPr>
        <p:spPr>
          <a:xfrm>
            <a:off x="7360243" y="3801350"/>
            <a:ext cx="1259174" cy="830997"/>
          </a:xfrm>
          <a:prstGeom prst="rect">
            <a:avLst/>
          </a:prstGeom>
          <a:noFill/>
          <a:ln w="38100">
            <a:solidFill>
              <a:srgbClr val="00B050"/>
            </a:solidFill>
          </a:ln>
        </p:spPr>
        <p:txBody>
          <a:bodyPr wrap="square" rtlCol="0">
            <a:spAutoFit/>
          </a:bodyPr>
          <a:lstStyle/>
          <a:p>
            <a:r>
              <a:rPr lang="en-US" sz="1600" dirty="0">
                <a:latin typeface="Calibri" panose="020F0502020204030204" pitchFamily="34" charset="0"/>
                <a:cs typeface="Calibri" panose="020F0502020204030204" pitchFamily="34" charset="0"/>
              </a:rPr>
              <a:t>Enforced Self-Regulation</a:t>
            </a:r>
          </a:p>
        </p:txBody>
      </p:sp>
      <p:sp>
        <p:nvSpPr>
          <p:cNvPr id="15" name="TextBox 14">
            <a:extLst>
              <a:ext uri="{FF2B5EF4-FFF2-40B4-BE49-F238E27FC236}">
                <a16:creationId xmlns:a16="http://schemas.microsoft.com/office/drawing/2014/main" id="{EDE924E8-9BA5-F846-946D-CFBE2F0CFD8B}"/>
              </a:ext>
            </a:extLst>
          </p:cNvPr>
          <p:cNvSpPr txBox="1"/>
          <p:nvPr/>
        </p:nvSpPr>
        <p:spPr>
          <a:xfrm>
            <a:off x="8998940" y="3786925"/>
            <a:ext cx="1259174" cy="830997"/>
          </a:xfrm>
          <a:prstGeom prst="rect">
            <a:avLst/>
          </a:prstGeom>
          <a:noFill/>
          <a:ln w="38100">
            <a:solidFill>
              <a:srgbClr val="00B050"/>
            </a:solidFill>
          </a:ln>
        </p:spPr>
        <p:txBody>
          <a:bodyPr wrap="square" rtlCol="0">
            <a:spAutoFit/>
          </a:bodyPr>
          <a:lstStyle/>
          <a:p>
            <a:r>
              <a:rPr lang="en-US" sz="1600" dirty="0">
                <a:latin typeface="Calibri" panose="020F0502020204030204" pitchFamily="34" charset="0"/>
                <a:cs typeface="Calibri" panose="020F0502020204030204" pitchFamily="34" charset="0"/>
              </a:rPr>
              <a:t>Voluntary Self Regulation</a:t>
            </a:r>
          </a:p>
        </p:txBody>
      </p:sp>
      <p:sp>
        <p:nvSpPr>
          <p:cNvPr id="18" name="TextBox 17">
            <a:extLst>
              <a:ext uri="{FF2B5EF4-FFF2-40B4-BE49-F238E27FC236}">
                <a16:creationId xmlns:a16="http://schemas.microsoft.com/office/drawing/2014/main" id="{AF5D7F0E-7726-764C-957B-15628EE7A51D}"/>
              </a:ext>
            </a:extLst>
          </p:cNvPr>
          <p:cNvSpPr txBox="1"/>
          <p:nvPr/>
        </p:nvSpPr>
        <p:spPr>
          <a:xfrm>
            <a:off x="490330" y="5455830"/>
            <a:ext cx="1259174" cy="584775"/>
          </a:xfrm>
          <a:prstGeom prst="rect">
            <a:avLst/>
          </a:prstGeom>
          <a:noFill/>
        </p:spPr>
        <p:txBody>
          <a:bodyPr wrap="square" rtlCol="0">
            <a:spAutoFit/>
          </a:bodyPr>
          <a:lstStyle/>
          <a:p>
            <a:pPr algn="ctr"/>
            <a:r>
              <a:rPr lang="en-US" sz="1600" dirty="0"/>
              <a:t>Air Traffic Control</a:t>
            </a:r>
          </a:p>
        </p:txBody>
      </p:sp>
      <p:sp>
        <p:nvSpPr>
          <p:cNvPr id="20" name="TextBox 19">
            <a:extLst>
              <a:ext uri="{FF2B5EF4-FFF2-40B4-BE49-F238E27FC236}">
                <a16:creationId xmlns:a16="http://schemas.microsoft.com/office/drawing/2014/main" id="{53914968-7BCF-894A-BA2C-6673AF99B817}"/>
              </a:ext>
            </a:extLst>
          </p:cNvPr>
          <p:cNvSpPr txBox="1"/>
          <p:nvPr/>
        </p:nvSpPr>
        <p:spPr>
          <a:xfrm>
            <a:off x="10056763" y="5389490"/>
            <a:ext cx="1259174" cy="584775"/>
          </a:xfrm>
          <a:prstGeom prst="rect">
            <a:avLst/>
          </a:prstGeom>
          <a:noFill/>
        </p:spPr>
        <p:txBody>
          <a:bodyPr wrap="square" rtlCol="0">
            <a:spAutoFit/>
          </a:bodyPr>
          <a:lstStyle/>
          <a:p>
            <a:pPr algn="ctr"/>
            <a:r>
              <a:rPr lang="en-US" sz="1600" dirty="0"/>
              <a:t>Health Insurance</a:t>
            </a:r>
          </a:p>
        </p:txBody>
      </p:sp>
      <p:sp>
        <p:nvSpPr>
          <p:cNvPr id="22" name="TextBox 21">
            <a:extLst>
              <a:ext uri="{FF2B5EF4-FFF2-40B4-BE49-F238E27FC236}">
                <a16:creationId xmlns:a16="http://schemas.microsoft.com/office/drawing/2014/main" id="{E808EF0E-6713-AF4A-BCDC-7A75565EECAB}"/>
              </a:ext>
            </a:extLst>
          </p:cNvPr>
          <p:cNvSpPr txBox="1"/>
          <p:nvPr/>
        </p:nvSpPr>
        <p:spPr>
          <a:xfrm>
            <a:off x="5556466" y="5403043"/>
            <a:ext cx="1382448" cy="584775"/>
          </a:xfrm>
          <a:prstGeom prst="rect">
            <a:avLst/>
          </a:prstGeom>
          <a:noFill/>
        </p:spPr>
        <p:txBody>
          <a:bodyPr wrap="square" rtlCol="0">
            <a:spAutoFit/>
          </a:bodyPr>
          <a:lstStyle/>
          <a:p>
            <a:pPr algn="ctr"/>
            <a:r>
              <a:rPr lang="en-US" sz="1600" dirty="0"/>
              <a:t>Aircraft Certification</a:t>
            </a:r>
          </a:p>
        </p:txBody>
      </p:sp>
    </p:spTree>
    <p:extLst>
      <p:ext uri="{BB962C8B-B14F-4D97-AF65-F5344CB8AC3E}">
        <p14:creationId xmlns:p14="http://schemas.microsoft.com/office/powerpoint/2010/main" val="129512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animBg="1"/>
      <p:bldP spid="7" grpId="0" animBg="1"/>
      <p:bldP spid="8" grpId="0" animBg="1"/>
      <p:bldP spid="11" grpId="0" animBg="1"/>
      <p:bldP spid="12" grpId="0" animBg="1"/>
      <p:bldP spid="13" grpId="0" animBg="1"/>
      <p:bldP spid="14" grpId="0" animBg="1"/>
      <p:bldP spid="15" grpId="0" animBg="1"/>
      <p:bldP spid="18" grpId="0"/>
      <p:bldP spid="20"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262191-69A5-F541-A8DA-38CC7A930FC5}"/>
              </a:ext>
            </a:extLst>
          </p:cNvPr>
          <p:cNvSpPr>
            <a:spLocks noGrp="1"/>
          </p:cNvSpPr>
          <p:nvPr>
            <p:ph idx="1"/>
          </p:nvPr>
        </p:nvSpPr>
        <p:spPr/>
        <p:txBody>
          <a:bodyPr>
            <a:normAutofit/>
          </a:bodyPr>
          <a:lstStyle/>
          <a:p>
            <a:r>
              <a:rPr lang="en-US" dirty="0"/>
              <a:t>Public acceptance of risk related to (aviation) industry often predicted by four factors </a:t>
            </a:r>
          </a:p>
          <a:p>
            <a:pPr lvl="1"/>
            <a:r>
              <a:rPr lang="en-US" dirty="0"/>
              <a:t>the public’s perception of their own personal knowledge about the (aviation) industry, </a:t>
            </a:r>
          </a:p>
          <a:p>
            <a:pPr lvl="1"/>
            <a:r>
              <a:rPr lang="en-US" dirty="0"/>
              <a:t>the perceived effect of accidents related to the (aviation) industry, </a:t>
            </a:r>
          </a:p>
          <a:p>
            <a:pPr lvl="1"/>
            <a:r>
              <a:rPr lang="en-US" dirty="0"/>
              <a:t>the perceived benefit obtained from the (aviation) industry, and </a:t>
            </a:r>
          </a:p>
          <a:p>
            <a:pPr lvl="1"/>
            <a:r>
              <a:rPr lang="en-US" dirty="0"/>
              <a:t>the trust in the government’s risk management abilities. </a:t>
            </a:r>
          </a:p>
          <a:p>
            <a:r>
              <a:rPr lang="en-US" b="1" dirty="0">
                <a:solidFill>
                  <a:srgbClr val="FF0000"/>
                </a:solidFill>
              </a:rPr>
              <a:t>Dominant factor:  Trust in the government’s risk management abilities!</a:t>
            </a:r>
          </a:p>
          <a:p>
            <a:r>
              <a:rPr lang="en-US" dirty="0"/>
              <a:t>Role of Regulation:  Regulatory Continuum</a:t>
            </a:r>
          </a:p>
        </p:txBody>
      </p:sp>
      <p:sp>
        <p:nvSpPr>
          <p:cNvPr id="3" name="Title 2">
            <a:extLst>
              <a:ext uri="{FF2B5EF4-FFF2-40B4-BE49-F238E27FC236}">
                <a16:creationId xmlns:a16="http://schemas.microsoft.com/office/drawing/2014/main" id="{8F29288B-D830-D84C-ABA0-EB6026CA7D57}"/>
              </a:ext>
            </a:extLst>
          </p:cNvPr>
          <p:cNvSpPr>
            <a:spLocks noGrp="1"/>
          </p:cNvSpPr>
          <p:nvPr>
            <p:ph type="title"/>
          </p:nvPr>
        </p:nvSpPr>
        <p:spPr/>
        <p:txBody>
          <a:bodyPr/>
          <a:lstStyle/>
          <a:p>
            <a:r>
              <a:rPr lang="en-US" dirty="0"/>
              <a:t>Safety, Risk, and Public Acceptance</a:t>
            </a:r>
          </a:p>
        </p:txBody>
      </p:sp>
      <p:sp>
        <p:nvSpPr>
          <p:cNvPr id="4" name="TextBox 3">
            <a:extLst>
              <a:ext uri="{FF2B5EF4-FFF2-40B4-BE49-F238E27FC236}">
                <a16:creationId xmlns:a16="http://schemas.microsoft.com/office/drawing/2014/main" id="{04890356-D517-084D-800B-FFCA88988C20}"/>
              </a:ext>
            </a:extLst>
          </p:cNvPr>
          <p:cNvSpPr txBox="1"/>
          <p:nvPr/>
        </p:nvSpPr>
        <p:spPr>
          <a:xfrm>
            <a:off x="1239186" y="5971407"/>
            <a:ext cx="10058401" cy="707886"/>
          </a:xfrm>
          <a:prstGeom prst="rect">
            <a:avLst/>
          </a:prstGeom>
          <a:noFill/>
        </p:spPr>
        <p:txBody>
          <a:bodyPr wrap="square" rtlCol="0">
            <a:spAutoFit/>
          </a:bodyPr>
          <a:lstStyle/>
          <a:p>
            <a:pPr algn="ctr"/>
            <a:r>
              <a:rPr lang="en-US" sz="2000" dirty="0"/>
              <a:t>Public Acceptance will depend on the risk tolerance and (cultural) characteristics of the general public.</a:t>
            </a:r>
          </a:p>
        </p:txBody>
      </p:sp>
      <p:grpSp>
        <p:nvGrpSpPr>
          <p:cNvPr id="16" name="Group 15">
            <a:extLst>
              <a:ext uri="{FF2B5EF4-FFF2-40B4-BE49-F238E27FC236}">
                <a16:creationId xmlns:a16="http://schemas.microsoft.com/office/drawing/2014/main" id="{EBEB9E96-F7EC-944C-98D7-F8AA59DD2756}"/>
              </a:ext>
            </a:extLst>
          </p:cNvPr>
          <p:cNvGrpSpPr/>
          <p:nvPr/>
        </p:nvGrpSpPr>
        <p:grpSpPr>
          <a:xfrm>
            <a:off x="609600" y="3786925"/>
            <a:ext cx="11317574" cy="1519774"/>
            <a:chOff x="197373" y="4011594"/>
            <a:chExt cx="11317574" cy="1519774"/>
          </a:xfrm>
        </p:grpSpPr>
        <p:sp>
          <p:nvSpPr>
            <p:cNvPr id="6" name="Rectangle 5">
              <a:extLst>
                <a:ext uri="{FF2B5EF4-FFF2-40B4-BE49-F238E27FC236}">
                  <a16:creationId xmlns:a16="http://schemas.microsoft.com/office/drawing/2014/main" id="{3195E688-3FD2-8141-BB37-AB0BEB3FD353}"/>
                </a:ext>
              </a:extLst>
            </p:cNvPr>
            <p:cNvSpPr/>
            <p:nvPr/>
          </p:nvSpPr>
          <p:spPr bwMode="auto">
            <a:xfrm>
              <a:off x="826960" y="4991722"/>
              <a:ext cx="10058400" cy="539646"/>
            </a:xfrm>
            <a:prstGeom prst="rect">
              <a:avLst/>
            </a:prstGeom>
            <a:gradFill>
              <a:gsLst>
                <a:gs pos="0">
                  <a:srgbClr val="00B0F0"/>
                </a:gs>
                <a:gs pos="50000">
                  <a:srgbClr val="00B09D">
                    <a:alpha val="50000"/>
                  </a:srgbClr>
                </a:gs>
                <a:gs pos="100000">
                  <a:srgbClr val="00B050"/>
                </a:gs>
              </a:gsLst>
              <a:lin ang="0" scaled="0"/>
            </a:gradFill>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4572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25000"/>
                </a:spcAft>
                <a:buClrTx/>
                <a:buSzTx/>
                <a:buFontTx/>
                <a:buNone/>
                <a:tabLst/>
              </a:pPr>
              <a:endParaRPr kumimoji="0" lang="en-US" sz="9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DBFE415D-544A-7B48-8E54-9EF1152D41C2}"/>
                </a:ext>
              </a:extLst>
            </p:cNvPr>
            <p:cNvSpPr txBox="1"/>
            <p:nvPr/>
          </p:nvSpPr>
          <p:spPr>
            <a:xfrm>
              <a:off x="197373" y="4155865"/>
              <a:ext cx="1259174" cy="584775"/>
            </a:xfrm>
            <a:prstGeom prst="rect">
              <a:avLst/>
            </a:prstGeom>
            <a:noFill/>
            <a:ln w="38100">
              <a:solidFill>
                <a:srgbClr val="00B0F0"/>
              </a:solidFill>
            </a:ln>
          </p:spPr>
          <p:txBody>
            <a:bodyPr wrap="square" rtlCol="0">
              <a:spAutoFit/>
            </a:bodyPr>
            <a:lstStyle/>
            <a:p>
              <a:r>
                <a:rPr lang="en-US" sz="1600" dirty="0">
                  <a:solidFill>
                    <a:srgbClr val="00B0F0"/>
                  </a:solidFill>
                  <a:latin typeface="Calibri" panose="020F0502020204030204" pitchFamily="34" charset="0"/>
                  <a:cs typeface="Calibri" panose="020F0502020204030204" pitchFamily="34" charset="0"/>
                </a:rPr>
                <a:t>Government Ownership</a:t>
              </a:r>
            </a:p>
          </p:txBody>
        </p:sp>
        <p:sp>
          <p:nvSpPr>
            <p:cNvPr id="8" name="TextBox 7">
              <a:extLst>
                <a:ext uri="{FF2B5EF4-FFF2-40B4-BE49-F238E27FC236}">
                  <a16:creationId xmlns:a16="http://schemas.microsoft.com/office/drawing/2014/main" id="{2CC2885F-6F74-524D-A86F-A72350BD6C9C}"/>
                </a:ext>
              </a:extLst>
            </p:cNvPr>
            <p:cNvSpPr txBox="1"/>
            <p:nvPr/>
          </p:nvSpPr>
          <p:spPr>
            <a:xfrm>
              <a:off x="10255773" y="4278975"/>
              <a:ext cx="1259174" cy="338554"/>
            </a:xfrm>
            <a:prstGeom prst="rect">
              <a:avLst/>
            </a:prstGeom>
            <a:noFill/>
            <a:ln w="38100">
              <a:solidFill>
                <a:srgbClr val="00B050"/>
              </a:solidFill>
            </a:ln>
          </p:spPr>
          <p:txBody>
            <a:bodyPr wrap="square" rtlCol="0">
              <a:spAutoFit/>
            </a:bodyPr>
            <a:lstStyle/>
            <a:p>
              <a:r>
                <a:rPr lang="en-US" sz="1600" dirty="0">
                  <a:solidFill>
                    <a:srgbClr val="00B050"/>
                  </a:solidFill>
                  <a:latin typeface="Calibri" panose="020F0502020204030204" pitchFamily="34" charset="0"/>
                  <a:cs typeface="Calibri" panose="020F0502020204030204" pitchFamily="34" charset="0"/>
                </a:rPr>
                <a:t>Free Market</a:t>
              </a:r>
            </a:p>
          </p:txBody>
        </p:sp>
        <p:cxnSp>
          <p:nvCxnSpPr>
            <p:cNvPr id="9" name="Straight Arrow Connector 8">
              <a:extLst>
                <a:ext uri="{FF2B5EF4-FFF2-40B4-BE49-F238E27FC236}">
                  <a16:creationId xmlns:a16="http://schemas.microsoft.com/office/drawing/2014/main" id="{419A5E70-7866-5942-889F-6D854746B3E1}"/>
                </a:ext>
              </a:extLst>
            </p:cNvPr>
            <p:cNvCxnSpPr>
              <a:stCxn id="8" idx="2"/>
            </p:cNvCxnSpPr>
            <p:nvPr/>
          </p:nvCxnSpPr>
          <p:spPr bwMode="auto">
            <a:xfrm>
              <a:off x="10885360" y="4617529"/>
              <a:ext cx="0" cy="374193"/>
            </a:xfrm>
            <a:prstGeom prst="straightConnector1">
              <a:avLst/>
            </a:prstGeom>
            <a:ln w="38100">
              <a:solidFill>
                <a:srgbClr val="00B050"/>
              </a:solidFill>
              <a:headEnd type="none" w="med" len="med"/>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1FA1A3C2-942D-D644-9D7B-9F0C63F208B8}"/>
                </a:ext>
              </a:extLst>
            </p:cNvPr>
            <p:cNvCxnSpPr>
              <a:stCxn id="7" idx="2"/>
            </p:cNvCxnSpPr>
            <p:nvPr/>
          </p:nvCxnSpPr>
          <p:spPr bwMode="auto">
            <a:xfrm flipH="1">
              <a:off x="826959" y="4740640"/>
              <a:ext cx="1" cy="251082"/>
            </a:xfrm>
            <a:prstGeom prst="straightConnector1">
              <a:avLst/>
            </a:prstGeom>
            <a:ln w="38100">
              <a:solidFill>
                <a:srgbClr val="00B0F0"/>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6F9BC6EF-186C-DA47-8066-90AA90D6CCE6}"/>
                </a:ext>
              </a:extLst>
            </p:cNvPr>
            <p:cNvSpPr txBox="1"/>
            <p:nvPr/>
          </p:nvSpPr>
          <p:spPr>
            <a:xfrm>
              <a:off x="1867370" y="4179111"/>
              <a:ext cx="1259174" cy="584775"/>
            </a:xfrm>
            <a:prstGeom prst="rect">
              <a:avLst/>
            </a:prstGeom>
            <a:noFill/>
            <a:ln w="38100">
              <a:solidFill>
                <a:srgbClr val="00B0F0"/>
              </a:solidFill>
            </a:ln>
          </p:spPr>
          <p:txBody>
            <a:bodyPr wrap="square" rtlCol="0">
              <a:spAutoFit/>
            </a:bodyPr>
            <a:lstStyle/>
            <a:p>
              <a:r>
                <a:rPr lang="en-US" sz="1600" dirty="0">
                  <a:latin typeface="Calibri" panose="020F0502020204030204" pitchFamily="34" charset="0"/>
                  <a:cs typeface="Calibri" panose="020F0502020204030204" pitchFamily="34" charset="0"/>
                </a:rPr>
                <a:t>Command and Control</a:t>
              </a:r>
            </a:p>
          </p:txBody>
        </p:sp>
        <p:sp>
          <p:nvSpPr>
            <p:cNvPr id="12" name="TextBox 11">
              <a:extLst>
                <a:ext uri="{FF2B5EF4-FFF2-40B4-BE49-F238E27FC236}">
                  <a16:creationId xmlns:a16="http://schemas.microsoft.com/office/drawing/2014/main" id="{BA9792B3-E59E-2B48-8627-97F0C86C942F}"/>
                </a:ext>
              </a:extLst>
            </p:cNvPr>
            <p:cNvSpPr txBox="1"/>
            <p:nvPr/>
          </p:nvSpPr>
          <p:spPr>
            <a:xfrm>
              <a:off x="3537367" y="4179111"/>
              <a:ext cx="1259174" cy="584775"/>
            </a:xfrm>
            <a:prstGeom prst="rect">
              <a:avLst/>
            </a:prstGeom>
            <a:noFill/>
            <a:ln w="38100">
              <a:solidFill>
                <a:srgbClr val="00B0F0"/>
              </a:solidFill>
            </a:ln>
          </p:spPr>
          <p:txBody>
            <a:bodyPr wrap="square" rtlCol="0">
              <a:spAutoFit/>
            </a:bodyPr>
            <a:lstStyle/>
            <a:p>
              <a:r>
                <a:rPr lang="en-US" sz="1600" dirty="0">
                  <a:latin typeface="Calibri" panose="020F0502020204030204" pitchFamily="34" charset="0"/>
                  <a:cs typeface="Calibri" panose="020F0502020204030204" pitchFamily="34" charset="0"/>
                </a:rPr>
                <a:t>Delegation to Agency</a:t>
              </a:r>
            </a:p>
          </p:txBody>
        </p:sp>
        <p:sp>
          <p:nvSpPr>
            <p:cNvPr id="13" name="TextBox 12">
              <a:extLst>
                <a:ext uri="{FF2B5EF4-FFF2-40B4-BE49-F238E27FC236}">
                  <a16:creationId xmlns:a16="http://schemas.microsoft.com/office/drawing/2014/main" id="{D92CD3D3-7BF8-1F44-A05F-CBA81C215EFD}"/>
                </a:ext>
              </a:extLst>
            </p:cNvPr>
            <p:cNvSpPr txBox="1"/>
            <p:nvPr/>
          </p:nvSpPr>
          <p:spPr>
            <a:xfrm>
              <a:off x="5272399" y="4029566"/>
              <a:ext cx="1259174" cy="830997"/>
            </a:xfrm>
            <a:prstGeom prst="rect">
              <a:avLst/>
            </a:prstGeom>
            <a:noFill/>
            <a:ln w="38100">
              <a:gradFill>
                <a:gsLst>
                  <a:gs pos="0">
                    <a:srgbClr val="00B050"/>
                  </a:gs>
                  <a:gs pos="100000">
                    <a:srgbClr val="00B0F0"/>
                  </a:gs>
                </a:gsLst>
                <a:lin ang="0" scaled="0"/>
              </a:gradFill>
            </a:ln>
          </p:spPr>
          <p:txBody>
            <a:bodyPr wrap="square" rtlCol="0">
              <a:spAutoFit/>
            </a:bodyPr>
            <a:lstStyle/>
            <a:p>
              <a:r>
                <a:rPr lang="en-US" sz="1600" dirty="0">
                  <a:latin typeface="Calibri" panose="020F0502020204030204" pitchFamily="34" charset="0"/>
                  <a:cs typeface="Calibri" panose="020F0502020204030204" pitchFamily="34" charset="0"/>
                </a:rPr>
                <a:t>Delegation to Agency + Negotiation</a:t>
              </a:r>
            </a:p>
          </p:txBody>
        </p:sp>
        <p:sp>
          <p:nvSpPr>
            <p:cNvPr id="14" name="TextBox 13">
              <a:extLst>
                <a:ext uri="{FF2B5EF4-FFF2-40B4-BE49-F238E27FC236}">
                  <a16:creationId xmlns:a16="http://schemas.microsoft.com/office/drawing/2014/main" id="{33B84EAB-A463-3246-95E7-76E976319059}"/>
                </a:ext>
              </a:extLst>
            </p:cNvPr>
            <p:cNvSpPr txBox="1"/>
            <p:nvPr/>
          </p:nvSpPr>
          <p:spPr>
            <a:xfrm>
              <a:off x="6948016" y="4026019"/>
              <a:ext cx="1259174" cy="830997"/>
            </a:xfrm>
            <a:prstGeom prst="rect">
              <a:avLst/>
            </a:prstGeom>
            <a:noFill/>
            <a:ln w="38100">
              <a:solidFill>
                <a:srgbClr val="00B050"/>
              </a:solidFill>
            </a:ln>
          </p:spPr>
          <p:txBody>
            <a:bodyPr wrap="square" rtlCol="0">
              <a:spAutoFit/>
            </a:bodyPr>
            <a:lstStyle/>
            <a:p>
              <a:r>
                <a:rPr lang="en-US" sz="1600" dirty="0">
                  <a:latin typeface="Calibri" panose="020F0502020204030204" pitchFamily="34" charset="0"/>
                  <a:cs typeface="Calibri" panose="020F0502020204030204" pitchFamily="34" charset="0"/>
                </a:rPr>
                <a:t>Enforced Self-Regulation</a:t>
              </a:r>
            </a:p>
          </p:txBody>
        </p:sp>
        <p:sp>
          <p:nvSpPr>
            <p:cNvPr id="15" name="TextBox 14">
              <a:extLst>
                <a:ext uri="{FF2B5EF4-FFF2-40B4-BE49-F238E27FC236}">
                  <a16:creationId xmlns:a16="http://schemas.microsoft.com/office/drawing/2014/main" id="{EDE924E8-9BA5-F846-946D-CFBE2F0CFD8B}"/>
                </a:ext>
              </a:extLst>
            </p:cNvPr>
            <p:cNvSpPr txBox="1"/>
            <p:nvPr/>
          </p:nvSpPr>
          <p:spPr>
            <a:xfrm>
              <a:off x="8586713" y="4011594"/>
              <a:ext cx="1259174" cy="830997"/>
            </a:xfrm>
            <a:prstGeom prst="rect">
              <a:avLst/>
            </a:prstGeom>
            <a:noFill/>
            <a:ln w="38100">
              <a:solidFill>
                <a:srgbClr val="00B050"/>
              </a:solidFill>
            </a:ln>
          </p:spPr>
          <p:txBody>
            <a:bodyPr wrap="square" rtlCol="0">
              <a:spAutoFit/>
            </a:bodyPr>
            <a:lstStyle/>
            <a:p>
              <a:r>
                <a:rPr lang="en-US" sz="1600" dirty="0">
                  <a:latin typeface="Calibri" panose="020F0502020204030204" pitchFamily="34" charset="0"/>
                  <a:cs typeface="Calibri" panose="020F0502020204030204" pitchFamily="34" charset="0"/>
                </a:rPr>
                <a:t>Voluntary Self Regulation</a:t>
              </a:r>
            </a:p>
          </p:txBody>
        </p:sp>
      </p:grpSp>
      <p:sp>
        <p:nvSpPr>
          <p:cNvPr id="18" name="TextBox 17">
            <a:extLst>
              <a:ext uri="{FF2B5EF4-FFF2-40B4-BE49-F238E27FC236}">
                <a16:creationId xmlns:a16="http://schemas.microsoft.com/office/drawing/2014/main" id="{AF5D7F0E-7726-764C-957B-15628EE7A51D}"/>
              </a:ext>
            </a:extLst>
          </p:cNvPr>
          <p:cNvSpPr txBox="1"/>
          <p:nvPr/>
        </p:nvSpPr>
        <p:spPr>
          <a:xfrm>
            <a:off x="490330" y="5455830"/>
            <a:ext cx="1259174" cy="584775"/>
          </a:xfrm>
          <a:prstGeom prst="rect">
            <a:avLst/>
          </a:prstGeom>
          <a:noFill/>
        </p:spPr>
        <p:txBody>
          <a:bodyPr wrap="square" rtlCol="0">
            <a:spAutoFit/>
          </a:bodyPr>
          <a:lstStyle/>
          <a:p>
            <a:pPr algn="ctr"/>
            <a:r>
              <a:rPr lang="en-US" sz="1600" dirty="0"/>
              <a:t>Health Insurance</a:t>
            </a:r>
          </a:p>
        </p:txBody>
      </p:sp>
      <p:sp>
        <p:nvSpPr>
          <p:cNvPr id="20" name="TextBox 19">
            <a:extLst>
              <a:ext uri="{FF2B5EF4-FFF2-40B4-BE49-F238E27FC236}">
                <a16:creationId xmlns:a16="http://schemas.microsoft.com/office/drawing/2014/main" id="{53914968-7BCF-894A-BA2C-6673AF99B817}"/>
              </a:ext>
            </a:extLst>
          </p:cNvPr>
          <p:cNvSpPr txBox="1"/>
          <p:nvPr/>
        </p:nvSpPr>
        <p:spPr>
          <a:xfrm>
            <a:off x="10056763" y="5389490"/>
            <a:ext cx="1259174" cy="584775"/>
          </a:xfrm>
          <a:prstGeom prst="rect">
            <a:avLst/>
          </a:prstGeom>
          <a:noFill/>
        </p:spPr>
        <p:txBody>
          <a:bodyPr wrap="square" rtlCol="0">
            <a:spAutoFit/>
          </a:bodyPr>
          <a:lstStyle/>
          <a:p>
            <a:pPr algn="ctr"/>
            <a:r>
              <a:rPr lang="en-US" sz="1600" dirty="0"/>
              <a:t>Air Traffic Control</a:t>
            </a:r>
          </a:p>
        </p:txBody>
      </p:sp>
      <p:sp>
        <p:nvSpPr>
          <p:cNvPr id="22" name="TextBox 21">
            <a:extLst>
              <a:ext uri="{FF2B5EF4-FFF2-40B4-BE49-F238E27FC236}">
                <a16:creationId xmlns:a16="http://schemas.microsoft.com/office/drawing/2014/main" id="{E808EF0E-6713-AF4A-BCDC-7A75565EECAB}"/>
              </a:ext>
            </a:extLst>
          </p:cNvPr>
          <p:cNvSpPr txBox="1"/>
          <p:nvPr/>
        </p:nvSpPr>
        <p:spPr>
          <a:xfrm>
            <a:off x="5556466" y="5403043"/>
            <a:ext cx="1382448" cy="584775"/>
          </a:xfrm>
          <a:prstGeom prst="rect">
            <a:avLst/>
          </a:prstGeom>
          <a:noFill/>
        </p:spPr>
        <p:txBody>
          <a:bodyPr wrap="square" rtlCol="0">
            <a:spAutoFit/>
          </a:bodyPr>
          <a:lstStyle/>
          <a:p>
            <a:pPr algn="ctr"/>
            <a:r>
              <a:rPr lang="en-US" sz="1600" dirty="0"/>
              <a:t>Aircraft Certification</a:t>
            </a:r>
          </a:p>
        </p:txBody>
      </p:sp>
      <p:pic>
        <p:nvPicPr>
          <p:cNvPr id="17" name="Picture 16" descr="Shape&#10;&#10;Description automatically generated">
            <a:extLst>
              <a:ext uri="{FF2B5EF4-FFF2-40B4-BE49-F238E27FC236}">
                <a16:creationId xmlns:a16="http://schemas.microsoft.com/office/drawing/2014/main" id="{BD46BFFD-F6B4-894B-A576-DCB8389485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748" y="5485187"/>
            <a:ext cx="526060" cy="526060"/>
          </a:xfrm>
          <a:prstGeom prst="rect">
            <a:avLst/>
          </a:prstGeom>
        </p:spPr>
      </p:pic>
      <p:pic>
        <p:nvPicPr>
          <p:cNvPr id="21" name="Picture 20" descr="Logo, company name&#10;&#10;Description automatically generated">
            <a:extLst>
              <a:ext uri="{FF2B5EF4-FFF2-40B4-BE49-F238E27FC236}">
                <a16:creationId xmlns:a16="http://schemas.microsoft.com/office/drawing/2014/main" id="{321BE9BC-76CB-F840-A351-A49B635C22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148" y="5512991"/>
            <a:ext cx="470452" cy="235226"/>
          </a:xfrm>
          <a:prstGeom prst="rect">
            <a:avLst/>
          </a:prstGeom>
        </p:spPr>
      </p:pic>
      <p:pic>
        <p:nvPicPr>
          <p:cNvPr id="25" name="Picture 24" descr="Shape&#10;&#10;Description automatically generated">
            <a:extLst>
              <a:ext uri="{FF2B5EF4-FFF2-40B4-BE49-F238E27FC236}">
                <a16:creationId xmlns:a16="http://schemas.microsoft.com/office/drawing/2014/main" id="{D0D646DA-AFF0-E449-955D-D21468D11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5610" y="5349003"/>
            <a:ext cx="526060" cy="526060"/>
          </a:xfrm>
          <a:prstGeom prst="rect">
            <a:avLst/>
          </a:prstGeom>
        </p:spPr>
      </p:pic>
      <p:pic>
        <p:nvPicPr>
          <p:cNvPr id="26" name="Picture 25" descr="Logo, company name&#10;&#10;Description automatically generated">
            <a:extLst>
              <a:ext uri="{FF2B5EF4-FFF2-40B4-BE49-F238E27FC236}">
                <a16:creationId xmlns:a16="http://schemas.microsoft.com/office/drawing/2014/main" id="{43003E97-473D-B540-99D2-6FA4C56A44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6311" y="5440293"/>
            <a:ext cx="470452" cy="235226"/>
          </a:xfrm>
          <a:prstGeom prst="rect">
            <a:avLst/>
          </a:prstGeom>
        </p:spPr>
      </p:pic>
    </p:spTree>
    <p:extLst>
      <p:ext uri="{BB962C8B-B14F-4D97-AF65-F5344CB8AC3E}">
        <p14:creationId xmlns:p14="http://schemas.microsoft.com/office/powerpoint/2010/main" val="146744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21"/>
                                        </p:tgtEl>
                                      </p:cBhvr>
                                    </p:animEffect>
                                    <p:set>
                                      <p:cBhvr>
                                        <p:cTn id="21" dur="1" fill="hold">
                                          <p:stCondLst>
                                            <p:cond delay="499"/>
                                          </p:stCondLst>
                                        </p:cTn>
                                        <p:tgtEl>
                                          <p:spTgt spid="21"/>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8"/>
                                        </p:tgtEl>
                                      </p:cBhvr>
                                    </p:animEffect>
                                    <p:set>
                                      <p:cBhvr>
                                        <p:cTn id="24" dur="1" fill="hold">
                                          <p:stCondLst>
                                            <p:cond delay="499"/>
                                          </p:stCondLst>
                                        </p:cTn>
                                        <p:tgtEl>
                                          <p:spTgt spid="18"/>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22"/>
                                        </p:tgtEl>
                                      </p:cBhvr>
                                    </p:animEffect>
                                    <p:set>
                                      <p:cBhvr>
                                        <p:cTn id="30" dur="1" fill="hold">
                                          <p:stCondLst>
                                            <p:cond delay="499"/>
                                          </p:stCondLst>
                                        </p:cTn>
                                        <p:tgtEl>
                                          <p:spTgt spid="22"/>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26"/>
                                        </p:tgtEl>
                                      </p:cBhvr>
                                    </p:animEffect>
                                    <p:set>
                                      <p:cBhvr>
                                        <p:cTn id="33" dur="1" fill="hold">
                                          <p:stCondLst>
                                            <p:cond delay="499"/>
                                          </p:stCondLst>
                                        </p:cTn>
                                        <p:tgtEl>
                                          <p:spTgt spid="26"/>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20"/>
                                        </p:tgtEl>
                                      </p:cBhvr>
                                    </p:animEffect>
                                    <p:set>
                                      <p:cBhvr>
                                        <p:cTn id="36" dur="1" fill="hold">
                                          <p:stCondLst>
                                            <p:cond delay="499"/>
                                          </p:stCondLst>
                                        </p:cTn>
                                        <p:tgtEl>
                                          <p:spTgt spid="20"/>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25"/>
                                        </p:tgtEl>
                                      </p:cBhvr>
                                    </p:animEffect>
                                    <p:set>
                                      <p:cBhvr>
                                        <p:cTn id="39" dur="1" fill="hold">
                                          <p:stCondLst>
                                            <p:cond delay="499"/>
                                          </p:stCondLst>
                                        </p:cTn>
                                        <p:tgtEl>
                                          <p:spTgt spid="25"/>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8" grpId="1"/>
      <p:bldP spid="20" grpId="0"/>
      <p:bldP spid="20" grpId="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B0E6D9-6738-FB44-8F6B-6EA1899AB8B5}"/>
              </a:ext>
            </a:extLst>
          </p:cNvPr>
          <p:cNvSpPr>
            <a:spLocks noGrp="1"/>
          </p:cNvSpPr>
          <p:nvPr>
            <p:ph type="ctrTitle"/>
          </p:nvPr>
        </p:nvSpPr>
        <p:spPr/>
        <p:txBody>
          <a:bodyPr/>
          <a:lstStyle/>
          <a:p>
            <a:r>
              <a:rPr lang="en-US" dirty="0"/>
              <a:t>Backups</a:t>
            </a:r>
          </a:p>
        </p:txBody>
      </p:sp>
      <p:sp>
        <p:nvSpPr>
          <p:cNvPr id="5" name="Subtitle 4">
            <a:extLst>
              <a:ext uri="{FF2B5EF4-FFF2-40B4-BE49-F238E27FC236}">
                <a16:creationId xmlns:a16="http://schemas.microsoft.com/office/drawing/2014/main" id="{9FC88871-B6B9-AC4E-AF37-039C9A842ED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98960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F7FCA9-6C30-F74E-87E7-609BA5B43A51}"/>
              </a:ext>
            </a:extLst>
          </p:cNvPr>
          <p:cNvSpPr>
            <a:spLocks noGrp="1"/>
          </p:cNvSpPr>
          <p:nvPr>
            <p:ph type="title"/>
          </p:nvPr>
        </p:nvSpPr>
        <p:spPr/>
        <p:txBody>
          <a:bodyPr/>
          <a:lstStyle/>
          <a:p>
            <a:r>
              <a:rPr lang="en-US" dirty="0"/>
              <a:t>What is safety, really?</a:t>
            </a:r>
          </a:p>
        </p:txBody>
      </p:sp>
      <p:graphicFrame>
        <p:nvGraphicFramePr>
          <p:cNvPr id="12" name="Content Placeholder 11">
            <a:extLst>
              <a:ext uri="{FF2B5EF4-FFF2-40B4-BE49-F238E27FC236}">
                <a16:creationId xmlns:a16="http://schemas.microsoft.com/office/drawing/2014/main" id="{290F5404-9E40-1540-871B-76C7CB3C77F6}"/>
              </a:ext>
            </a:extLst>
          </p:cNvPr>
          <p:cNvGraphicFramePr>
            <a:graphicFrameLocks noGrp="1"/>
          </p:cNvGraphicFramePr>
          <p:nvPr>
            <p:ph sz="half" idx="1"/>
            <p:extLst>
              <p:ext uri="{D42A27DB-BD31-4B8C-83A1-F6EECF244321}">
                <p14:modId xmlns:p14="http://schemas.microsoft.com/office/powerpoint/2010/main" val="3581173731"/>
              </p:ext>
            </p:extLst>
          </p:nvPr>
        </p:nvGraphicFramePr>
        <p:xfrm>
          <a:off x="280813" y="1463041"/>
          <a:ext cx="5738987" cy="4713922"/>
        </p:xfrm>
        <a:graphic>
          <a:graphicData uri="http://schemas.openxmlformats.org/drawingml/2006/chart">
            <c:chart xmlns:c="http://schemas.openxmlformats.org/drawingml/2006/chart" xmlns:r="http://schemas.openxmlformats.org/officeDocument/2006/relationships" r:id="rId3"/>
          </a:graphicData>
        </a:graphic>
      </p:graphicFrame>
      <p:pic>
        <p:nvPicPr>
          <p:cNvPr id="19" name="Content Placeholder 18" descr="Chart, line chart&#10;&#10;Description automatically generated">
            <a:extLst>
              <a:ext uri="{FF2B5EF4-FFF2-40B4-BE49-F238E27FC236}">
                <a16:creationId xmlns:a16="http://schemas.microsoft.com/office/drawing/2014/main" id="{9D52438F-50D0-5941-B249-F66A1A8CFA82}"/>
              </a:ext>
            </a:extLst>
          </p:cNvPr>
          <p:cNvPicPr>
            <a:picLocks noGrp="1" noChangeAspect="1"/>
          </p:cNvPicPr>
          <p:nvPr>
            <p:ph sz="half" idx="2"/>
          </p:nvPr>
        </p:nvPicPr>
        <p:blipFill>
          <a:blip r:embed="rId4"/>
          <a:stretch>
            <a:fillRect/>
          </a:stretch>
        </p:blipFill>
        <p:spPr>
          <a:xfrm>
            <a:off x="6172200" y="1874071"/>
            <a:ext cx="5181600" cy="4254445"/>
          </a:xfrm>
        </p:spPr>
      </p:pic>
      <p:sp>
        <p:nvSpPr>
          <p:cNvPr id="13" name="TextBox 12">
            <a:extLst>
              <a:ext uri="{FF2B5EF4-FFF2-40B4-BE49-F238E27FC236}">
                <a16:creationId xmlns:a16="http://schemas.microsoft.com/office/drawing/2014/main" id="{6C9D4AA1-9A43-FF47-96E1-0E4F7F5DDADF}"/>
              </a:ext>
            </a:extLst>
          </p:cNvPr>
          <p:cNvSpPr txBox="1"/>
          <p:nvPr/>
        </p:nvSpPr>
        <p:spPr>
          <a:xfrm>
            <a:off x="1048484" y="6207876"/>
            <a:ext cx="3778251" cy="553998"/>
          </a:xfrm>
          <a:prstGeom prst="rect">
            <a:avLst/>
          </a:prstGeom>
          <a:noFill/>
        </p:spPr>
        <p:txBody>
          <a:bodyPr wrap="square" rtlCol="0">
            <a:spAutoFit/>
          </a:bodyPr>
          <a:lstStyle/>
          <a:p>
            <a:r>
              <a:rPr lang="en-US" sz="1000" dirty="0"/>
              <a:t>NASA SVO Study, https://</a:t>
            </a:r>
            <a:r>
              <a:rPr lang="en-US" sz="1000" dirty="0" err="1"/>
              <a:t>www.atca.org</a:t>
            </a:r>
            <a:r>
              <a:rPr lang="en-US" sz="1000" dirty="0"/>
              <a:t>/Uploads/symposium/2019/</a:t>
            </a:r>
            <a:r>
              <a:rPr lang="en-US" sz="1000" dirty="0" err="1"/>
              <a:t>WhitePapers</a:t>
            </a:r>
            <a:r>
              <a:rPr lang="en-US" sz="1000" dirty="0"/>
              <a:t>/A%20Roadmap%20to%20Certify%20Flying%20Cars.pdf </a:t>
            </a:r>
          </a:p>
        </p:txBody>
      </p:sp>
      <p:sp>
        <p:nvSpPr>
          <p:cNvPr id="20" name="TextBox 19">
            <a:extLst>
              <a:ext uri="{FF2B5EF4-FFF2-40B4-BE49-F238E27FC236}">
                <a16:creationId xmlns:a16="http://schemas.microsoft.com/office/drawing/2014/main" id="{0D61252F-4DF6-D54E-B4CA-21B9F656FAD4}"/>
              </a:ext>
            </a:extLst>
          </p:cNvPr>
          <p:cNvSpPr txBox="1"/>
          <p:nvPr/>
        </p:nvSpPr>
        <p:spPr>
          <a:xfrm>
            <a:off x="6771151" y="6207876"/>
            <a:ext cx="5140036" cy="553998"/>
          </a:xfrm>
          <a:prstGeom prst="rect">
            <a:avLst/>
          </a:prstGeom>
          <a:noFill/>
        </p:spPr>
        <p:txBody>
          <a:bodyPr wrap="square" rtlCol="0">
            <a:spAutoFit/>
          </a:bodyPr>
          <a:lstStyle/>
          <a:p>
            <a:r>
              <a:rPr lang="en-US" sz="1000" dirty="0"/>
              <a:t>IATA Safety and Flight Ops Conference, April 2, 2019</a:t>
            </a:r>
          </a:p>
          <a:p>
            <a:r>
              <a:rPr lang="en-US" sz="1000" dirty="0"/>
              <a:t>https://</a:t>
            </a:r>
            <a:r>
              <a:rPr lang="en-US" sz="1000" dirty="0" err="1"/>
              <a:t>www.iata.org</a:t>
            </a:r>
            <a:r>
              <a:rPr lang="en-US" sz="1000" dirty="0"/>
              <a:t>/</a:t>
            </a:r>
            <a:r>
              <a:rPr lang="en-US" sz="1000" dirty="0" err="1"/>
              <a:t>contentassets</a:t>
            </a:r>
            <a:r>
              <a:rPr lang="en-US" sz="1000" dirty="0"/>
              <a:t>/0772118eec2e40bbba472b862e4f45ec/sfo2019-day1-aircraft-automation.pdf</a:t>
            </a:r>
          </a:p>
        </p:txBody>
      </p:sp>
      <p:pic>
        <p:nvPicPr>
          <p:cNvPr id="5" name="Picture 4" descr="Chart, line chart&#10;&#10;Description automatically generated">
            <a:extLst>
              <a:ext uri="{FF2B5EF4-FFF2-40B4-BE49-F238E27FC236}">
                <a16:creationId xmlns:a16="http://schemas.microsoft.com/office/drawing/2014/main" id="{C620EC6E-96E1-324B-A4DC-564E92CE5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5108" y="1463041"/>
            <a:ext cx="5586079" cy="4586550"/>
          </a:xfrm>
          <a:prstGeom prst="rect">
            <a:avLst/>
          </a:prstGeom>
        </p:spPr>
      </p:pic>
      <p:sp>
        <p:nvSpPr>
          <p:cNvPr id="6" name="TextBox 5">
            <a:extLst>
              <a:ext uri="{FF2B5EF4-FFF2-40B4-BE49-F238E27FC236}">
                <a16:creationId xmlns:a16="http://schemas.microsoft.com/office/drawing/2014/main" id="{B8723365-23BB-B249-AFDF-B8492B2782A6}"/>
              </a:ext>
            </a:extLst>
          </p:cNvPr>
          <p:cNvSpPr txBox="1"/>
          <p:nvPr/>
        </p:nvSpPr>
        <p:spPr>
          <a:xfrm>
            <a:off x="121920" y="975360"/>
            <a:ext cx="5166360" cy="369332"/>
          </a:xfrm>
          <a:prstGeom prst="rect">
            <a:avLst/>
          </a:prstGeom>
          <a:noFill/>
        </p:spPr>
        <p:txBody>
          <a:bodyPr wrap="square" rtlCol="0">
            <a:spAutoFit/>
          </a:bodyPr>
          <a:lstStyle/>
          <a:p>
            <a:r>
              <a:rPr lang="en-US" sz="1800" dirty="0"/>
              <a:t>How the FAA sees it…</a:t>
            </a:r>
          </a:p>
        </p:txBody>
      </p:sp>
      <p:sp>
        <p:nvSpPr>
          <p:cNvPr id="14" name="TextBox 13">
            <a:extLst>
              <a:ext uri="{FF2B5EF4-FFF2-40B4-BE49-F238E27FC236}">
                <a16:creationId xmlns:a16="http://schemas.microsoft.com/office/drawing/2014/main" id="{BA01F462-7BD4-024A-A276-89D775217397}"/>
              </a:ext>
            </a:extLst>
          </p:cNvPr>
          <p:cNvSpPr txBox="1"/>
          <p:nvPr/>
        </p:nvSpPr>
        <p:spPr>
          <a:xfrm>
            <a:off x="6325108" y="981580"/>
            <a:ext cx="5166360" cy="369332"/>
          </a:xfrm>
          <a:prstGeom prst="rect">
            <a:avLst/>
          </a:prstGeom>
          <a:noFill/>
        </p:spPr>
        <p:txBody>
          <a:bodyPr wrap="square" rtlCol="0">
            <a:spAutoFit/>
          </a:bodyPr>
          <a:lstStyle/>
          <a:p>
            <a:r>
              <a:rPr lang="en-US" sz="1800" dirty="0"/>
              <a:t>How industry sees it…</a:t>
            </a:r>
          </a:p>
        </p:txBody>
      </p:sp>
    </p:spTree>
    <p:extLst>
      <p:ext uri="{BB962C8B-B14F-4D97-AF65-F5344CB8AC3E}">
        <p14:creationId xmlns:p14="http://schemas.microsoft.com/office/powerpoint/2010/main" val="380177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3" grpId="0"/>
      <p:bldP spid="20" grpId="0"/>
      <p:bldP spid="6"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C6BA05-BE86-BC4C-BD72-4FDDF932A170}"/>
              </a:ext>
            </a:extLst>
          </p:cNvPr>
          <p:cNvSpPr>
            <a:spLocks noGrp="1"/>
          </p:cNvSpPr>
          <p:nvPr>
            <p:ph type="title"/>
          </p:nvPr>
        </p:nvSpPr>
        <p:spPr/>
        <p:txBody>
          <a:bodyPr/>
          <a:lstStyle/>
          <a:p>
            <a:r>
              <a:rPr lang="en-US" dirty="0"/>
              <a:t>Why is safety important?</a:t>
            </a:r>
          </a:p>
        </p:txBody>
      </p:sp>
      <p:grpSp>
        <p:nvGrpSpPr>
          <p:cNvPr id="15" name="Group 14">
            <a:extLst>
              <a:ext uri="{FF2B5EF4-FFF2-40B4-BE49-F238E27FC236}">
                <a16:creationId xmlns:a16="http://schemas.microsoft.com/office/drawing/2014/main" id="{C2C9EE0E-8FC3-B749-BEA2-1CFE6CAA0EAE}"/>
              </a:ext>
            </a:extLst>
          </p:cNvPr>
          <p:cNvGrpSpPr/>
          <p:nvPr/>
        </p:nvGrpSpPr>
        <p:grpSpPr>
          <a:xfrm>
            <a:off x="675861" y="2833343"/>
            <a:ext cx="2888974" cy="3543578"/>
            <a:chOff x="675861" y="2833343"/>
            <a:chExt cx="2888974" cy="3543578"/>
          </a:xfrm>
        </p:grpSpPr>
        <p:pic>
          <p:nvPicPr>
            <p:cNvPr id="6" name="Picture 5">
              <a:extLst>
                <a:ext uri="{FF2B5EF4-FFF2-40B4-BE49-F238E27FC236}">
                  <a16:creationId xmlns:a16="http://schemas.microsoft.com/office/drawing/2014/main" id="{AB4977DF-2398-AA47-8F4F-CE31D87A7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174" y="3733112"/>
              <a:ext cx="2342352" cy="2643809"/>
            </a:xfrm>
            <a:prstGeom prst="rect">
              <a:avLst/>
            </a:prstGeom>
          </p:spPr>
        </p:pic>
        <p:sp>
          <p:nvSpPr>
            <p:cNvPr id="9" name="TextBox 8">
              <a:extLst>
                <a:ext uri="{FF2B5EF4-FFF2-40B4-BE49-F238E27FC236}">
                  <a16:creationId xmlns:a16="http://schemas.microsoft.com/office/drawing/2014/main" id="{912F7416-E637-4043-AA27-BCB3D4F87FFE}"/>
                </a:ext>
              </a:extLst>
            </p:cNvPr>
            <p:cNvSpPr txBox="1"/>
            <p:nvPr/>
          </p:nvSpPr>
          <p:spPr>
            <a:xfrm>
              <a:off x="675861" y="2833343"/>
              <a:ext cx="2888974" cy="830997"/>
            </a:xfrm>
            <a:prstGeom prst="rect">
              <a:avLst/>
            </a:prstGeom>
            <a:noFill/>
          </p:spPr>
          <p:txBody>
            <a:bodyPr wrap="square" rtlCol="0">
              <a:spAutoFit/>
            </a:bodyPr>
            <a:lstStyle/>
            <a:p>
              <a:r>
                <a:rPr lang="en-US" altLang="en-US" sz="2400" dirty="0">
                  <a:latin typeface="Bodoni MT Poster Compressed" panose="02070706080601050204" pitchFamily="18" charset="0"/>
                </a:rPr>
                <a:t>Grand Canyon Midair Collision, 1956</a:t>
              </a:r>
            </a:p>
            <a:p>
              <a:r>
                <a:rPr lang="en-US" altLang="en-US" sz="2400" dirty="0">
                  <a:latin typeface="Bodoni MT Poster Compressed" panose="02070706080601050204" pitchFamily="18" charset="0"/>
                </a:rPr>
                <a:t>~ Durango Herald, July 8, 2014</a:t>
              </a:r>
              <a:endParaRPr lang="en-US" sz="2400" dirty="0"/>
            </a:p>
          </p:txBody>
        </p:sp>
      </p:grpSp>
      <p:grpSp>
        <p:nvGrpSpPr>
          <p:cNvPr id="14" name="Group 13">
            <a:extLst>
              <a:ext uri="{FF2B5EF4-FFF2-40B4-BE49-F238E27FC236}">
                <a16:creationId xmlns:a16="http://schemas.microsoft.com/office/drawing/2014/main" id="{D9D3EA10-9979-A74A-BF50-B218703DCBB0}"/>
              </a:ext>
            </a:extLst>
          </p:cNvPr>
          <p:cNvGrpSpPr/>
          <p:nvPr/>
        </p:nvGrpSpPr>
        <p:grpSpPr>
          <a:xfrm>
            <a:off x="3981775" y="1781729"/>
            <a:ext cx="3250167" cy="4663835"/>
            <a:chOff x="3981775" y="1781729"/>
            <a:chExt cx="3250167" cy="4663835"/>
          </a:xfrm>
        </p:grpSpPr>
        <p:sp>
          <p:nvSpPr>
            <p:cNvPr id="10" name="TextBox 9">
              <a:extLst>
                <a:ext uri="{FF2B5EF4-FFF2-40B4-BE49-F238E27FC236}">
                  <a16:creationId xmlns:a16="http://schemas.microsoft.com/office/drawing/2014/main" id="{173F9BC2-6D44-3740-8FBF-5D0D992FA11E}"/>
                </a:ext>
              </a:extLst>
            </p:cNvPr>
            <p:cNvSpPr txBox="1"/>
            <p:nvPr/>
          </p:nvSpPr>
          <p:spPr>
            <a:xfrm>
              <a:off x="4342968" y="5245235"/>
              <a:ext cx="2888974" cy="1200329"/>
            </a:xfrm>
            <a:prstGeom prst="rect">
              <a:avLst/>
            </a:prstGeom>
            <a:noFill/>
          </p:spPr>
          <p:txBody>
            <a:bodyPr wrap="square" rtlCol="0">
              <a:spAutoFit/>
            </a:bodyPr>
            <a:lstStyle/>
            <a:p>
              <a:r>
                <a:rPr lang="en-US" altLang="en-US" sz="2400" dirty="0">
                  <a:latin typeface="Bodoni MT Poster Compressed" panose="02070706080601050204" pitchFamily="18" charset="0"/>
                </a:rPr>
                <a:t>US Airways accident on Pan Am Building, 1977</a:t>
              </a:r>
            </a:p>
            <a:p>
              <a:r>
                <a:rPr lang="en-US" altLang="en-US" sz="2400" dirty="0">
                  <a:latin typeface="Bodoni MT Poster Compressed" panose="02070706080601050204" pitchFamily="18" charset="0"/>
                </a:rPr>
                <a:t>~ Gothamist, June 11, 2019</a:t>
              </a:r>
              <a:endParaRPr lang="en-US" sz="2400" dirty="0"/>
            </a:p>
          </p:txBody>
        </p:sp>
        <p:pic>
          <p:nvPicPr>
            <p:cNvPr id="12" name="Picture 11">
              <a:extLst>
                <a:ext uri="{FF2B5EF4-FFF2-40B4-BE49-F238E27FC236}">
                  <a16:creationId xmlns:a16="http://schemas.microsoft.com/office/drawing/2014/main" id="{0003F3EE-CB86-9548-A36E-458CE05321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1775" y="1781729"/>
              <a:ext cx="3247107" cy="3294542"/>
            </a:xfrm>
            <a:prstGeom prst="rect">
              <a:avLst/>
            </a:prstGeom>
          </p:spPr>
        </p:pic>
      </p:grpSp>
      <p:grpSp>
        <p:nvGrpSpPr>
          <p:cNvPr id="16" name="Group 15">
            <a:extLst>
              <a:ext uri="{FF2B5EF4-FFF2-40B4-BE49-F238E27FC236}">
                <a16:creationId xmlns:a16="http://schemas.microsoft.com/office/drawing/2014/main" id="{4D1F8CCF-C206-E54D-A39F-760A2F617D0A}"/>
              </a:ext>
            </a:extLst>
          </p:cNvPr>
          <p:cNvGrpSpPr/>
          <p:nvPr/>
        </p:nvGrpSpPr>
        <p:grpSpPr>
          <a:xfrm>
            <a:off x="8096191" y="3429000"/>
            <a:ext cx="3937401" cy="2985580"/>
            <a:chOff x="8096191" y="3429000"/>
            <a:chExt cx="3937401" cy="2985580"/>
          </a:xfrm>
        </p:grpSpPr>
        <p:pic>
          <p:nvPicPr>
            <p:cNvPr id="7" name="Picture 6" descr="Graphical user interface, text, application, Word&#10;&#10;Description automatically generated">
              <a:extLst>
                <a:ext uri="{FF2B5EF4-FFF2-40B4-BE49-F238E27FC236}">
                  <a16:creationId xmlns:a16="http://schemas.microsoft.com/office/drawing/2014/main" id="{8DF46085-93DF-A846-930A-4658B5E578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6191" y="4630232"/>
              <a:ext cx="3937401" cy="1784348"/>
            </a:xfrm>
            <a:prstGeom prst="rect">
              <a:avLst/>
            </a:prstGeom>
          </p:spPr>
        </p:pic>
        <p:sp>
          <p:nvSpPr>
            <p:cNvPr id="13" name="TextBox 12">
              <a:extLst>
                <a:ext uri="{FF2B5EF4-FFF2-40B4-BE49-F238E27FC236}">
                  <a16:creationId xmlns:a16="http://schemas.microsoft.com/office/drawing/2014/main" id="{A5B98558-DBF2-D649-85D7-43E92CA296F2}"/>
                </a:ext>
              </a:extLst>
            </p:cNvPr>
            <p:cNvSpPr txBox="1"/>
            <p:nvPr/>
          </p:nvSpPr>
          <p:spPr>
            <a:xfrm>
              <a:off x="8418011" y="3429000"/>
              <a:ext cx="2888974" cy="1200329"/>
            </a:xfrm>
            <a:prstGeom prst="rect">
              <a:avLst/>
            </a:prstGeom>
            <a:noFill/>
          </p:spPr>
          <p:txBody>
            <a:bodyPr wrap="square" rtlCol="0">
              <a:spAutoFit/>
            </a:bodyPr>
            <a:lstStyle/>
            <a:p>
              <a:r>
                <a:rPr lang="en-US" altLang="en-US" sz="2400" dirty="0">
                  <a:latin typeface="Bodoni MT Poster Compressed" panose="02070706080601050204" pitchFamily="18" charset="0"/>
                </a:rPr>
                <a:t>De Havilland Comet Crashes, 1953-4</a:t>
              </a:r>
            </a:p>
            <a:p>
              <a:r>
                <a:rPr lang="en-US" altLang="en-US" sz="2400" dirty="0">
                  <a:latin typeface="Bodoni MT Poster Compressed" panose="02070706080601050204" pitchFamily="18" charset="0"/>
                </a:rPr>
                <a:t>~ Aerospace Engineering, June 9, 2012</a:t>
              </a:r>
              <a:endParaRPr lang="en-US" sz="2400" dirty="0"/>
            </a:p>
          </p:txBody>
        </p:sp>
      </p:grpSp>
    </p:spTree>
    <p:extLst>
      <p:ext uri="{BB962C8B-B14F-4D97-AF65-F5344CB8AC3E}">
        <p14:creationId xmlns:p14="http://schemas.microsoft.com/office/powerpoint/2010/main" val="221557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16"/>
                                        </p:tgtEl>
                                      </p:cBhvr>
                                    </p:animEffect>
                                    <p:set>
                                      <p:cBhvr>
                                        <p:cTn id="11" dur="1" fill="hold">
                                          <p:stCondLst>
                                            <p:cond delay="499"/>
                                          </p:stCondLst>
                                        </p:cTn>
                                        <p:tgtEl>
                                          <p:spTgt spid="16"/>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5"/>
                                        </p:tgtEl>
                                      </p:cBhvr>
                                    </p:animEffect>
                                    <p:set>
                                      <p:cBhvr>
                                        <p:cTn id="18" dur="1" fill="hold">
                                          <p:stCondLst>
                                            <p:cond delay="499"/>
                                          </p:stCondLst>
                                        </p:cTn>
                                        <p:tgtEl>
                                          <p:spTgt spid="1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Why is safety important?</a:t>
            </a:r>
            <a:endParaRPr lang="en-US" dirty="0"/>
          </a:p>
        </p:txBody>
      </p:sp>
      <p:grpSp>
        <p:nvGrpSpPr>
          <p:cNvPr id="8" name="Group 4"/>
          <p:cNvGrpSpPr>
            <a:grpSpLocks/>
          </p:cNvGrpSpPr>
          <p:nvPr/>
        </p:nvGrpSpPr>
        <p:grpSpPr bwMode="auto">
          <a:xfrm>
            <a:off x="1515643" y="1240499"/>
            <a:ext cx="4497930" cy="1026407"/>
            <a:chOff x="34207" y="2321592"/>
            <a:chExt cx="4543094" cy="1085838"/>
          </a:xfrm>
        </p:grpSpPr>
        <p:pic>
          <p:nvPicPr>
            <p:cNvPr id="9" name="Picture 8" descr="og-image.png (1200×630)"/>
            <p:cNvPicPr>
              <a:picLocks noChangeAspect="1" noChangeArrowheads="1"/>
            </p:cNvPicPr>
            <p:nvPr/>
          </p:nvPicPr>
          <p:blipFill>
            <a:blip r:embed="rId3"/>
            <a:srcRect/>
            <a:stretch>
              <a:fillRect/>
            </a:stretch>
          </p:blipFill>
          <p:spPr bwMode="auto">
            <a:xfrm>
              <a:off x="2860017" y="2505581"/>
              <a:ext cx="1717284" cy="901849"/>
            </a:xfrm>
            <a:prstGeom prst="rect">
              <a:avLst/>
            </a:prstGeom>
            <a:noFill/>
            <a:effectLst>
              <a:outerShdw blurRad="63500" sx="103000" sy="103000" algn="ctr" rotWithShape="0">
                <a:prstClr val="black"/>
              </a:outerShdw>
            </a:effectLst>
            <a:extLst>
              <a:ext uri="{909E8E84-426E-40DD-AFC4-6F175D3DCCD1}">
                <a14:hiddenFill xmlns:a14="http://schemas.microsoft.com/office/drawing/2010/main">
                  <a:solidFill>
                    <a:srgbClr val="FFFFFF"/>
                  </a:solidFill>
                </a14:hiddenFill>
              </a:ext>
            </a:extLst>
          </p:spPr>
        </p:pic>
        <p:sp>
          <p:nvSpPr>
            <p:cNvPr id="10" name="TextBox 3"/>
            <p:cNvSpPr txBox="1">
              <a:spLocks noChangeArrowheads="1"/>
            </p:cNvSpPr>
            <p:nvPr/>
          </p:nvSpPr>
          <p:spPr bwMode="auto">
            <a:xfrm>
              <a:off x="34207" y="2321592"/>
              <a:ext cx="3038561" cy="97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800" dirty="0">
                  <a:latin typeface="Bodoni MT Poster Compressed" panose="02070706080601050204" pitchFamily="18" charset="0"/>
                </a:rPr>
                <a:t>“Small Drone Crashes Near White House Despite Ban Against Flights in D.C.” </a:t>
              </a:r>
            </a:p>
            <a:p>
              <a:r>
                <a:rPr lang="en-US" altLang="en-US" sz="1800" dirty="0">
                  <a:latin typeface="Bodoni MT Poster Compressed" panose="02070706080601050204" pitchFamily="18" charset="0"/>
                </a:rPr>
                <a:t>~ USA Today, Oct. 9, 2015</a:t>
              </a:r>
            </a:p>
          </p:txBody>
        </p:sp>
      </p:grpSp>
      <p:grpSp>
        <p:nvGrpSpPr>
          <p:cNvPr id="12" name="Group 11"/>
          <p:cNvGrpSpPr/>
          <p:nvPr/>
        </p:nvGrpSpPr>
        <p:grpSpPr>
          <a:xfrm>
            <a:off x="6168512" y="944978"/>
            <a:ext cx="4598199" cy="1650058"/>
            <a:chOff x="477039" y="4296209"/>
            <a:chExt cx="4598199" cy="1650058"/>
          </a:xfrm>
        </p:grpSpPr>
        <p:sp>
          <p:nvSpPr>
            <p:cNvPr id="13" name="TextBox 3"/>
            <p:cNvSpPr txBox="1">
              <a:spLocks noChangeArrowheads="1"/>
            </p:cNvSpPr>
            <p:nvPr/>
          </p:nvSpPr>
          <p:spPr bwMode="auto">
            <a:xfrm>
              <a:off x="2514600" y="4522788"/>
              <a:ext cx="25606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800" dirty="0">
                  <a:latin typeface="Bodoni MT Poster Compressed" panose="02070706080601050204" pitchFamily="18" charset="0"/>
                </a:rPr>
                <a:t>“Drone Hits Army Helicopter Flying Over Staten Island ” </a:t>
              </a:r>
            </a:p>
            <a:p>
              <a:r>
                <a:rPr lang="en-US" altLang="en-US" sz="1800" dirty="0">
                  <a:latin typeface="Bodoni MT Poster Compressed" panose="02070706080601050204" pitchFamily="18" charset="0"/>
                </a:rPr>
                <a:t>~ CBS News, Sep. 22, 2017</a:t>
              </a:r>
            </a:p>
          </p:txBody>
        </p:sp>
        <p:pic>
          <p:nvPicPr>
            <p:cNvPr id="14"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039" y="4296209"/>
              <a:ext cx="1166358" cy="151199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
            <p:cNvPicPr>
              <a:picLocks noChangeAspect="1"/>
            </p:cNvPicPr>
            <p:nvPr/>
          </p:nvPicPr>
          <p:blipFill>
            <a:blip r:embed="rId5" cstate="print">
              <a:extLst>
                <a:ext uri="{28A0092B-C50C-407E-A947-70E740481C1C}">
                  <a14:useLocalDpi xmlns:a14="http://schemas.microsoft.com/office/drawing/2010/main" val="0"/>
                </a:ext>
              </a:extLst>
            </a:blip>
            <a:srcRect r="7452"/>
            <a:stretch>
              <a:fillRect/>
            </a:stretch>
          </p:blipFill>
          <p:spPr bwMode="auto">
            <a:xfrm>
              <a:off x="812965" y="4960436"/>
              <a:ext cx="1660864" cy="98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5"/>
          <p:cNvGrpSpPr/>
          <p:nvPr/>
        </p:nvGrpSpPr>
        <p:grpSpPr>
          <a:xfrm>
            <a:off x="4019443" y="4331185"/>
            <a:ext cx="4565116" cy="1863000"/>
            <a:chOff x="651460" y="4557358"/>
            <a:chExt cx="4565116" cy="1863000"/>
          </a:xfrm>
        </p:grpSpPr>
        <p:grpSp>
          <p:nvGrpSpPr>
            <p:cNvPr id="17" name="Group 16"/>
            <p:cNvGrpSpPr/>
            <p:nvPr/>
          </p:nvGrpSpPr>
          <p:grpSpPr>
            <a:xfrm>
              <a:off x="651460" y="4557358"/>
              <a:ext cx="4565116" cy="1081049"/>
              <a:chOff x="-2222700" y="1441062"/>
              <a:chExt cx="4565116" cy="1081049"/>
            </a:xfrm>
          </p:grpSpPr>
          <p:sp>
            <p:nvSpPr>
              <p:cNvPr id="19" name="TextBox 3"/>
              <p:cNvSpPr txBox="1">
                <a:spLocks noChangeArrowheads="1"/>
              </p:cNvSpPr>
              <p:nvPr/>
            </p:nvSpPr>
            <p:spPr bwMode="auto">
              <a:xfrm>
                <a:off x="-218222" y="1441062"/>
                <a:ext cx="25606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800" dirty="0">
                    <a:latin typeface="Bodoni MT Poster Compressed" panose="02070706080601050204" pitchFamily="18" charset="0"/>
                  </a:rPr>
                  <a:t>“Missing Army Drone From Arizona Found about 600 miles away in Colorado” </a:t>
                </a:r>
              </a:p>
              <a:p>
                <a:r>
                  <a:rPr lang="en-US" altLang="en-US" sz="1800" dirty="0">
                    <a:latin typeface="Bodoni MT Poster Compressed" panose="02070706080601050204" pitchFamily="18" charset="0"/>
                  </a:rPr>
                  <a:t>~ Denver Post, Feb. 10, 2017</a:t>
                </a:r>
              </a:p>
            </p:txBody>
          </p:sp>
          <p:pic>
            <p:nvPicPr>
              <p:cNvPr id="20" name="Picture 2" descr="drone-found-2.jpg (420×236)"/>
              <p:cNvPicPr>
                <a:picLocks noChangeAspect="1" noChangeArrowheads="1"/>
              </p:cNvPicPr>
              <p:nvPr/>
            </p:nvPicPr>
            <p:blipFill rotWithShape="1">
              <a:blip r:embed="rId6">
                <a:extLst>
                  <a:ext uri="{28A0092B-C50C-407E-A947-70E740481C1C}">
                    <a14:useLocalDpi xmlns:a14="http://schemas.microsoft.com/office/drawing/2010/main" val="0"/>
                  </a:ext>
                </a:extLst>
              </a:blip>
              <a:srcRect l="5737" r="7504"/>
              <a:stretch/>
            </p:blipFill>
            <p:spPr bwMode="auto">
              <a:xfrm>
                <a:off x="-2222700" y="1475415"/>
                <a:ext cx="1617134" cy="104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Picture 4" descr="(credit: US Army)"/>
            <p:cNvPicPr>
              <a:picLocks noChangeAspect="1" noChangeArrowheads="1"/>
            </p:cNvPicPr>
            <p:nvPr/>
          </p:nvPicPr>
          <p:blipFill rotWithShape="1">
            <a:blip r:embed="rId7">
              <a:extLst>
                <a:ext uri="{28A0092B-C50C-407E-A947-70E740481C1C}">
                  <a14:useLocalDpi xmlns:a14="http://schemas.microsoft.com/office/drawing/2010/main" val="0"/>
                </a:ext>
              </a:extLst>
            </a:blip>
            <a:srcRect l="3168" t="1208" r="10289" b="-1208"/>
            <a:stretch/>
          </p:blipFill>
          <p:spPr bwMode="auto">
            <a:xfrm>
              <a:off x="1097238" y="5368798"/>
              <a:ext cx="1619667" cy="105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2">
            <a:extLst>
              <a:ext uri="{FF2B5EF4-FFF2-40B4-BE49-F238E27FC236}">
                <a16:creationId xmlns:a16="http://schemas.microsoft.com/office/drawing/2014/main" id="{417E057C-7F7D-DB4D-A4EF-A8699C327273}"/>
              </a:ext>
            </a:extLst>
          </p:cNvPr>
          <p:cNvSpPr txBox="1"/>
          <p:nvPr/>
        </p:nvSpPr>
        <p:spPr>
          <a:xfrm>
            <a:off x="1219200" y="2875722"/>
            <a:ext cx="10071652" cy="1200329"/>
          </a:xfrm>
          <a:prstGeom prst="rect">
            <a:avLst/>
          </a:prstGeom>
          <a:noFill/>
        </p:spPr>
        <p:txBody>
          <a:bodyPr wrap="square" rtlCol="0">
            <a:spAutoFit/>
          </a:bodyPr>
          <a:lstStyle/>
          <a:p>
            <a:r>
              <a:rPr lang="en-US" sz="1800" b="0" dirty="0"/>
              <a:t>Aviation in itself is not inherently dangerous. But…it is terribly unforgiving of any carelessness, incapacity or neglect. </a:t>
            </a:r>
          </a:p>
          <a:p>
            <a:r>
              <a:rPr lang="en-US" sz="1800" b="0" i="1" dirty="0"/>
              <a:t>Captain Alfred Gilmer 'Lamps' Lamplugh, British Aviation Insurance Group, London. circa early 1930’s.</a:t>
            </a:r>
          </a:p>
        </p:txBody>
      </p:sp>
      <p:sp>
        <p:nvSpPr>
          <p:cNvPr id="24" name="TextBox 23">
            <a:extLst>
              <a:ext uri="{FF2B5EF4-FFF2-40B4-BE49-F238E27FC236}">
                <a16:creationId xmlns:a16="http://schemas.microsoft.com/office/drawing/2014/main" id="{44721801-CA88-B74F-8F84-20592C791E6D}"/>
              </a:ext>
            </a:extLst>
          </p:cNvPr>
          <p:cNvSpPr txBox="1"/>
          <p:nvPr/>
        </p:nvSpPr>
        <p:spPr>
          <a:xfrm>
            <a:off x="3747986" y="3969487"/>
            <a:ext cx="5512904" cy="369332"/>
          </a:xfrm>
          <a:prstGeom prst="rect">
            <a:avLst/>
          </a:prstGeom>
          <a:noFill/>
        </p:spPr>
        <p:txBody>
          <a:bodyPr wrap="square" rtlCol="0">
            <a:spAutoFit/>
          </a:bodyPr>
          <a:lstStyle/>
          <a:p>
            <a:r>
              <a:rPr lang="en-US" sz="1800" b="0" dirty="0"/>
              <a:t>Better safe than sorry.  -</a:t>
            </a:r>
            <a:r>
              <a:rPr lang="en-US" sz="1800" b="0" i="1" dirty="0"/>
              <a:t>Nineteenth-century proverb.</a:t>
            </a:r>
            <a:r>
              <a:rPr lang="en-US" sz="1800" dirty="0"/>
              <a:t> </a:t>
            </a:r>
          </a:p>
        </p:txBody>
      </p:sp>
    </p:spTree>
    <p:extLst>
      <p:ext uri="{BB962C8B-B14F-4D97-AF65-F5344CB8AC3E}">
        <p14:creationId xmlns:p14="http://schemas.microsoft.com/office/powerpoint/2010/main" val="393922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6"/>
                                        </p:tgtEl>
                                      </p:cBhvr>
                                    </p:animEffect>
                                    <p:set>
                                      <p:cBhvr>
                                        <p:cTn id="28" dur="1" fill="hold">
                                          <p:stCondLst>
                                            <p:cond delay="499"/>
                                          </p:stCondLst>
                                        </p:cTn>
                                        <p:tgtEl>
                                          <p:spTgt spid="16"/>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F0F2A4D-56EA-9047-8B22-A3FF23A77D77}"/>
              </a:ext>
            </a:extLst>
          </p:cNvPr>
          <p:cNvSpPr>
            <a:spLocks noGrp="1"/>
          </p:cNvSpPr>
          <p:nvPr>
            <p:ph type="body" sz="half" idx="2"/>
          </p:nvPr>
        </p:nvSpPr>
        <p:spPr>
          <a:xfrm>
            <a:off x="299457" y="1272236"/>
            <a:ext cx="3932237" cy="5033963"/>
          </a:xfrm>
        </p:spPr>
        <p:txBody>
          <a:bodyPr>
            <a:normAutofit fontScale="92500" lnSpcReduction="10000"/>
          </a:bodyPr>
          <a:lstStyle/>
          <a:p>
            <a:pPr marL="285750" indent="-285750">
              <a:buFont typeface="Arial" panose="020B0604020202020204" pitchFamily="34" charset="0"/>
              <a:buChar char="•"/>
            </a:pPr>
            <a:r>
              <a:rPr lang="en-US" sz="2400" dirty="0"/>
              <a:t>Right-size the vehicle to the business case</a:t>
            </a:r>
          </a:p>
          <a:p>
            <a:pPr marL="285750" indent="-285750">
              <a:buFont typeface="Arial" panose="020B0604020202020204" pitchFamily="34" charset="0"/>
              <a:buChar char="•"/>
            </a:pPr>
            <a:r>
              <a:rPr lang="en-US" sz="2400" dirty="0"/>
              <a:t>Right-size operational environment to business case</a:t>
            </a:r>
          </a:p>
          <a:p>
            <a:pPr marL="285750" indent="-285750">
              <a:buFont typeface="Arial" panose="020B0604020202020204" pitchFamily="34" charset="0"/>
              <a:buChar char="•"/>
            </a:pPr>
            <a:r>
              <a:rPr lang="en-US" sz="2400" dirty="0"/>
              <a:t>Understand regulatory details (weight, speed, altitude, overflown area) that induce more assurance evidence</a:t>
            </a:r>
          </a:p>
          <a:p>
            <a:pPr marL="285750" indent="-285750">
              <a:buFont typeface="Arial" panose="020B0604020202020204" pitchFamily="34" charset="0"/>
              <a:buChar char="•"/>
            </a:pPr>
            <a:r>
              <a:rPr lang="en-US" sz="2400" dirty="0"/>
              <a:t>Complex avionics for safety critical functions are a key driver</a:t>
            </a:r>
          </a:p>
          <a:p>
            <a:pPr marL="285750" indent="-285750">
              <a:buFont typeface="Arial" panose="020B0604020202020204" pitchFamily="34" charset="0"/>
              <a:buChar char="•"/>
            </a:pPr>
            <a:r>
              <a:rPr lang="en-US" sz="2400" dirty="0"/>
              <a:t>Allow for informed tradeoffs regarding mitigations</a:t>
            </a:r>
          </a:p>
        </p:txBody>
      </p:sp>
      <p:sp>
        <p:nvSpPr>
          <p:cNvPr id="10" name="Title 2">
            <a:extLst>
              <a:ext uri="{FF2B5EF4-FFF2-40B4-BE49-F238E27FC236}">
                <a16:creationId xmlns:a16="http://schemas.microsoft.com/office/drawing/2014/main" id="{CD529902-41F2-B544-B232-07E330CA0925}"/>
              </a:ext>
            </a:extLst>
          </p:cNvPr>
          <p:cNvSpPr>
            <a:spLocks noGrp="1"/>
          </p:cNvSpPr>
          <p:nvPr>
            <p:ph type="title"/>
          </p:nvPr>
        </p:nvSpPr>
        <p:spPr>
          <a:xfrm>
            <a:off x="2" y="189534"/>
            <a:ext cx="10933044" cy="660400"/>
          </a:xfrm>
        </p:spPr>
        <p:txBody>
          <a:bodyPr/>
          <a:lstStyle/>
          <a:p>
            <a:r>
              <a:rPr lang="en-US" dirty="0"/>
              <a:t>Factors that affect risk based on Use Case—Takeaways</a:t>
            </a:r>
          </a:p>
        </p:txBody>
      </p:sp>
      <p:graphicFrame>
        <p:nvGraphicFramePr>
          <p:cNvPr id="11" name="Content Placeholder 4">
            <a:extLst>
              <a:ext uri="{FF2B5EF4-FFF2-40B4-BE49-F238E27FC236}">
                <a16:creationId xmlns:a16="http://schemas.microsoft.com/office/drawing/2014/main" id="{185731C4-FA78-E943-BA31-0E63662C5EB7}"/>
              </a:ext>
            </a:extLst>
          </p:cNvPr>
          <p:cNvGraphicFramePr>
            <a:graphicFrameLocks/>
          </p:cNvGraphicFramePr>
          <p:nvPr>
            <p:extLst>
              <p:ext uri="{D42A27DB-BD31-4B8C-83A1-F6EECF244321}">
                <p14:modId xmlns:p14="http://schemas.microsoft.com/office/powerpoint/2010/main" val="2547847109"/>
              </p:ext>
            </p:extLst>
          </p:nvPr>
        </p:nvGraphicFramePr>
        <p:xfrm>
          <a:off x="4338052" y="1227265"/>
          <a:ext cx="7723527" cy="4881558"/>
        </p:xfrm>
        <a:graphic>
          <a:graphicData uri="http://schemas.openxmlformats.org/drawingml/2006/table">
            <a:tbl>
              <a:tblPr/>
              <a:tblGrid>
                <a:gridCol w="1798015">
                  <a:extLst>
                    <a:ext uri="{9D8B030D-6E8A-4147-A177-3AD203B41FA5}">
                      <a16:colId xmlns:a16="http://schemas.microsoft.com/office/drawing/2014/main" val="20000"/>
                    </a:ext>
                  </a:extLst>
                </a:gridCol>
                <a:gridCol w="3069739">
                  <a:extLst>
                    <a:ext uri="{9D8B030D-6E8A-4147-A177-3AD203B41FA5}">
                      <a16:colId xmlns:a16="http://schemas.microsoft.com/office/drawing/2014/main" val="20001"/>
                    </a:ext>
                  </a:extLst>
                </a:gridCol>
                <a:gridCol w="2855773">
                  <a:extLst>
                    <a:ext uri="{9D8B030D-6E8A-4147-A177-3AD203B41FA5}">
                      <a16:colId xmlns:a16="http://schemas.microsoft.com/office/drawing/2014/main" val="20002"/>
                    </a:ext>
                  </a:extLst>
                </a:gridCol>
              </a:tblGrid>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dirty="0">
                          <a:ln>
                            <a:noFill/>
                          </a:ln>
                          <a:solidFill>
                            <a:schemeClr val="tx1"/>
                          </a:solidFill>
                          <a:effectLst/>
                          <a:latin typeface="Calibri" charset="0"/>
                          <a:ea typeface="ＭＳ Ｐゴシック" charset="-128"/>
                        </a:rPr>
                        <a:t>Design Factors</a:t>
                      </a:r>
                      <a:endParaRPr kumimoji="0" lang="en-US" altLang="x-none" sz="1300" b="0" i="0" u="none" strike="noStrike" cap="none" normalizeH="0" baseline="0" dirty="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8CCE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Representative Range</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8CCE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Reason this Factor Matters</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8CCE6"/>
                    </a:solidFill>
                  </a:tcPr>
                </a:tc>
                <a:extLst>
                  <a:ext uri="{0D108BD9-81ED-4DB2-BD59-A6C34878D82A}">
                    <a16:rowId xmlns:a16="http://schemas.microsoft.com/office/drawing/2014/main" val="10000"/>
                  </a:ext>
                </a:extLst>
              </a:tr>
              <a:tr h="424483">
                <a:tc>
                  <a:txBody>
                    <a:body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 People Onboard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0, 1-2, 3-4, 5-8, 9-19</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1"/>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Mass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Micro (&lt;4.4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 Small (&lt;55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 Medium (&lt;7000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 Large (&gt;7000 </a:t>
                      </a:r>
                      <a:r>
                        <a:rPr kumimoji="0" lang="en-US" altLang="x-none" sz="1300" b="0" i="0" u="none" strike="noStrike" cap="none" normalizeH="0" baseline="0" dirty="0" err="1">
                          <a:ln>
                            <a:noFill/>
                          </a:ln>
                          <a:solidFill>
                            <a:schemeClr val="tx1"/>
                          </a:solidFill>
                          <a:effectLst/>
                          <a:latin typeface="Calibri" charset="0"/>
                          <a:ea typeface="ＭＳ Ｐゴシック" charset="-128"/>
                        </a:rPr>
                        <a:t>lb</a:t>
                      </a:r>
                      <a:r>
                        <a:rPr kumimoji="0" lang="en-US" altLang="x-none" sz="1300" b="0" i="0" u="none" strike="noStrike" cap="none" normalizeH="0" baseline="0" dirty="0">
                          <a:ln>
                            <a:noFill/>
                          </a:ln>
                          <a:solidFill>
                            <a:schemeClr val="tx1"/>
                          </a:solidFill>
                          <a:effectLst/>
                          <a:latin typeface="Calibri" charset="0"/>
                          <a:ea typeface="ＭＳ Ｐゴシック" charset="-128"/>
                        </a:rPr>
                        <a:t>)</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2"/>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Operational Speed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Low Speed, Medium Speed, Subsonic, Supersonic</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3"/>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Remote Control Authority</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Inner Loop, Outer Loop, Autonomous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4"/>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GCS to UA Ratio</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0:1, 1:1, 1:n, m:1, m:n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DF6"/>
                    </a:solidFill>
                  </a:tcPr>
                </a:tc>
                <a:extLst>
                  <a:ext uri="{0D108BD9-81ED-4DB2-BD59-A6C34878D82A}">
                    <a16:rowId xmlns:a16="http://schemas.microsoft.com/office/drawing/2014/main" val="10005"/>
                  </a:ext>
                </a:extLst>
              </a:tr>
              <a:tr h="212242">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Operational Factors</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8B"/>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 </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8B"/>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1" i="0" u="none" strike="noStrike" cap="none" normalizeH="0" baseline="0">
                          <a:ln>
                            <a:noFill/>
                          </a:ln>
                          <a:solidFill>
                            <a:schemeClr val="tx1"/>
                          </a:solidFill>
                          <a:effectLst/>
                          <a:latin typeface="Calibri" charset="0"/>
                          <a:ea typeface="ＭＳ Ｐゴシック" charset="-128"/>
                        </a:rPr>
                        <a:t> </a:t>
                      </a:r>
                      <a:endParaRPr kumimoji="0" lang="en-US" altLang="x-none" sz="1300" b="0" i="0" u="none" strike="noStrike" cap="none" normalizeH="0" baseline="0">
                        <a:ln>
                          <a:noFill/>
                        </a:ln>
                        <a:solidFill>
                          <a:schemeClr val="tx1"/>
                        </a:solidFill>
                        <a:effectLst/>
                        <a:latin typeface="Calibri" charset="0"/>
                        <a:ea typeface="ＭＳ Ｐゴシック" charset="-128"/>
                      </a:endParaRP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8B"/>
                    </a:solidFill>
                  </a:tcPr>
                </a:tc>
                <a:extLst>
                  <a:ext uri="{0D108BD9-81ED-4DB2-BD59-A6C34878D82A}">
                    <a16:rowId xmlns:a16="http://schemas.microsoft.com/office/drawing/2014/main" val="10006"/>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Population Density</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None, Sparse, Medium, Dense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7"/>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Operational Altitude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&lt;500 ft, &lt;18000 ft, &lt;60000 ft, &gt;60000 ft</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8"/>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Air Traffic Density </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None, Light, Moderate, Heavy</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9"/>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Mission Duration/ Range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Minutes, Hours, Days, Weeks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0"/>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Visual Conditions </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Day VMC, Night VMC, IMC</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1"/>
                  </a:ext>
                </a:extLst>
              </a:tr>
              <a:tr h="212242">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Operational Volume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Contained, Uncontained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Degradation of safety margin</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2"/>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Access to Overflown Area</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Controlled, Uncontrolled</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Harm to people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3"/>
                  </a:ext>
                </a:extLst>
              </a:tr>
              <a:tr h="424483">
                <a:tc>
                  <a:txBody>
                    <a:bodyPr/>
                    <a:lstStyle>
                      <a:lvl1pPr marL="12700">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1270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Pilot locality </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a:ln>
                            <a:noFill/>
                          </a:ln>
                          <a:solidFill>
                            <a:schemeClr val="tx1"/>
                          </a:solidFill>
                          <a:effectLst/>
                          <a:latin typeface="Calibri" charset="0"/>
                          <a:ea typeface="ＭＳ Ｐゴシック" charset="-128"/>
                        </a:rPr>
                        <a:t>VLOS-RLOS, BVLOS-RLOS, VLOS-BRLOS, BVLOS-BRLOS</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a:spcBef>
                          <a:spcPct val="20000"/>
                        </a:spcBef>
                        <a:defRPr>
                          <a:solidFill>
                            <a:schemeClr val="tx1"/>
                          </a:solidFill>
                          <a:latin typeface="Arial" charset="0"/>
                          <a:ea typeface="ＭＳ Ｐゴシック" charset="-128"/>
                        </a:defRPr>
                      </a:lvl1pPr>
                      <a:lvl2pPr marL="742950" indent="-285750">
                        <a:spcBef>
                          <a:spcPct val="20000"/>
                        </a:spcBef>
                        <a:defRPr sz="1600">
                          <a:solidFill>
                            <a:schemeClr val="tx1"/>
                          </a:solidFill>
                          <a:latin typeface="Arial" charset="0"/>
                          <a:ea typeface="ＭＳ Ｐゴシック" charset="-128"/>
                        </a:defRPr>
                      </a:lvl2pPr>
                      <a:lvl3pPr marL="1143000" indent="-228600">
                        <a:spcBef>
                          <a:spcPct val="20000"/>
                        </a:spcBef>
                        <a:defRPr sz="1400">
                          <a:solidFill>
                            <a:schemeClr val="tx1"/>
                          </a:solidFill>
                          <a:latin typeface="Arial" charset="0"/>
                          <a:ea typeface="ＭＳ Ｐゴシック" charset="-128"/>
                        </a:defRPr>
                      </a:lvl3pPr>
                      <a:lvl4pPr marL="1600200" indent="-228600">
                        <a:spcBef>
                          <a:spcPct val="20000"/>
                        </a:spcBef>
                        <a:defRPr sz="1200">
                          <a:solidFill>
                            <a:schemeClr val="tx1"/>
                          </a:solidFill>
                          <a:latin typeface="Arial" charset="0"/>
                          <a:ea typeface="ＭＳ Ｐゴシック" charset="-128"/>
                        </a:defRPr>
                      </a:lvl4pPr>
                      <a:lvl5pPr marL="2057400" indent="-228600">
                        <a:spcBef>
                          <a:spcPct val="20000"/>
                        </a:spcBef>
                        <a:defRPr sz="1200">
                          <a:solidFill>
                            <a:schemeClr val="tx1"/>
                          </a:solidFill>
                          <a:latin typeface="Arial" charset="0"/>
                          <a:ea typeface="ＭＳ Ｐゴシック" charset="-128"/>
                        </a:defRPr>
                      </a:lvl5pPr>
                      <a:lvl6pPr marL="2514600" indent="-228600" eaLnBrk="0" fontAlgn="base" hangingPunct="0">
                        <a:spcBef>
                          <a:spcPct val="20000"/>
                        </a:spcBef>
                        <a:spcAft>
                          <a:spcPct val="0"/>
                        </a:spcAft>
                        <a:defRPr sz="1200">
                          <a:solidFill>
                            <a:schemeClr val="tx1"/>
                          </a:solidFill>
                          <a:latin typeface="Arial" charset="0"/>
                          <a:ea typeface="ＭＳ Ｐゴシック" charset="-128"/>
                        </a:defRPr>
                      </a:lvl6pPr>
                      <a:lvl7pPr marL="2971800" indent="-228600" eaLnBrk="0" fontAlgn="base" hangingPunct="0">
                        <a:spcBef>
                          <a:spcPct val="20000"/>
                        </a:spcBef>
                        <a:spcAft>
                          <a:spcPct val="0"/>
                        </a:spcAft>
                        <a:defRPr sz="1200">
                          <a:solidFill>
                            <a:schemeClr val="tx1"/>
                          </a:solidFill>
                          <a:latin typeface="Arial" charset="0"/>
                          <a:ea typeface="ＭＳ Ｐゴシック" charset="-128"/>
                        </a:defRPr>
                      </a:lvl7pPr>
                      <a:lvl8pPr marL="3429000" indent="-228600" eaLnBrk="0" fontAlgn="base" hangingPunct="0">
                        <a:spcBef>
                          <a:spcPct val="20000"/>
                        </a:spcBef>
                        <a:spcAft>
                          <a:spcPct val="0"/>
                        </a:spcAft>
                        <a:defRPr sz="1200">
                          <a:solidFill>
                            <a:schemeClr val="tx1"/>
                          </a:solidFill>
                          <a:latin typeface="Arial" charset="0"/>
                          <a:ea typeface="ＭＳ Ｐゴシック" charset="-128"/>
                        </a:defRPr>
                      </a:lvl8pPr>
                      <a:lvl9pPr marL="3886200" indent="-228600" eaLnBrk="0" fontAlgn="base" hangingPunct="0">
                        <a:spcBef>
                          <a:spcPct val="20000"/>
                        </a:spcBef>
                        <a:spcAft>
                          <a:spcPct val="0"/>
                        </a:spcAft>
                        <a:defRPr sz="12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ts val="100"/>
                        </a:spcAft>
                        <a:buClrTx/>
                        <a:buSzTx/>
                        <a:buFontTx/>
                        <a:buNone/>
                        <a:tabLst/>
                      </a:pPr>
                      <a:r>
                        <a:rPr kumimoji="0" lang="en-US" altLang="x-none" sz="1300" b="0" i="0" u="none" strike="noStrike" cap="none" normalizeH="0" baseline="0" dirty="0">
                          <a:ln>
                            <a:noFill/>
                          </a:ln>
                          <a:solidFill>
                            <a:schemeClr val="tx1"/>
                          </a:solidFill>
                          <a:effectLst/>
                          <a:latin typeface="Calibri" charset="0"/>
                          <a:ea typeface="ＭＳ Ｐゴシック" charset="-128"/>
                        </a:rPr>
                        <a:t>Interference with crew safety role</a:t>
                      </a:r>
                    </a:p>
                  </a:txBody>
                  <a:tcPr marL="74541" marR="74541"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14"/>
                  </a:ext>
                </a:extLst>
              </a:tr>
            </a:tbl>
          </a:graphicData>
        </a:graphic>
      </p:graphicFrame>
      <p:sp>
        <p:nvSpPr>
          <p:cNvPr id="12" name="TextBox 11">
            <a:extLst>
              <a:ext uri="{FF2B5EF4-FFF2-40B4-BE49-F238E27FC236}">
                <a16:creationId xmlns:a16="http://schemas.microsoft.com/office/drawing/2014/main" id="{5620944D-4AFC-3941-9D36-2AC53D5EFDDC}"/>
              </a:ext>
            </a:extLst>
          </p:cNvPr>
          <p:cNvSpPr txBox="1">
            <a:spLocks noChangeArrowheads="1"/>
          </p:cNvSpPr>
          <p:nvPr/>
        </p:nvSpPr>
        <p:spPr bwMode="auto">
          <a:xfrm>
            <a:off x="1926167" y="6400800"/>
            <a:ext cx="8496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r>
              <a:rPr lang="en-US" altLang="en-US" sz="1000" dirty="0" err="1">
                <a:latin typeface="Calibri" charset="0"/>
              </a:rPr>
              <a:t>Maddalon</a:t>
            </a:r>
            <a:r>
              <a:rPr lang="en-US" altLang="en-US" sz="1000" dirty="0">
                <a:latin typeface="Calibri" charset="0"/>
              </a:rPr>
              <a:t>, J. M., </a:t>
            </a:r>
            <a:r>
              <a:rPr lang="en-US" altLang="en-US" sz="1000" dirty="0" err="1">
                <a:latin typeface="Calibri" charset="0"/>
              </a:rPr>
              <a:t>Swieringa</a:t>
            </a:r>
            <a:r>
              <a:rPr lang="en-US" altLang="en-US" sz="1000" dirty="0">
                <a:latin typeface="Calibri" charset="0"/>
              </a:rPr>
              <a:t>, K.A., </a:t>
            </a:r>
            <a:r>
              <a:rPr lang="en-US" altLang="en-US" sz="1000" dirty="0" err="1">
                <a:latin typeface="Calibri" charset="0"/>
              </a:rPr>
              <a:t>Greenfeld</a:t>
            </a:r>
            <a:r>
              <a:rPr lang="en-US" altLang="en-US" sz="1000" dirty="0">
                <a:latin typeface="Calibri" charset="0"/>
              </a:rPr>
              <a:t>, I., Brandt, S. L., Robinson, P. I., Wu., M. G., Lee, S., Volk, P., and J. Del Frate, Best Practices Identified through the Completion of UAS Flight Demonstrations, NASA/TM-2020-5011606, January 2021</a:t>
            </a:r>
            <a:endParaRPr lang="en-US" altLang="x-none" sz="1000" dirty="0">
              <a:latin typeface="Calibri" charset="0"/>
            </a:endParaRPr>
          </a:p>
        </p:txBody>
      </p:sp>
    </p:spTree>
    <p:extLst>
      <p:ext uri="{BB962C8B-B14F-4D97-AF65-F5344CB8AC3E}">
        <p14:creationId xmlns:p14="http://schemas.microsoft.com/office/powerpoint/2010/main" val="177008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NASAdj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10_Airspace_FY08_12Month_FI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40" tIns="45720" rIns="45720" bIns="45720" numCol="1" rtlCol="0"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25000"/>
          </a:spcAft>
          <a:buClrTx/>
          <a:buSzTx/>
          <a:buFontTx/>
          <a:buNone/>
          <a:tabLst/>
          <a:defRPr kumimoji="0" sz="900" b="1" i="0" u="none" strike="noStrike" cap="none" normalizeH="0" baseline="0">
            <a:ln>
              <a:noFill/>
            </a:ln>
            <a:solidFill>
              <a:schemeClr val="tx1"/>
            </a:solidFill>
            <a:effectLst/>
            <a:latin typeface="Arial" charset="0"/>
          </a:defRPr>
        </a:defPPr>
      </a:lstStyle>
      <a:style>
        <a:lnRef idx="2">
          <a:schemeClr val="accent5">
            <a:shade val="50000"/>
          </a:schemeClr>
        </a:lnRef>
        <a:fillRef idx="1">
          <a:schemeClr val="accent5"/>
        </a:fillRef>
        <a:effectRef idx="0">
          <a:schemeClr val="accent5"/>
        </a:effectRef>
        <a:fontRef idx="minor">
          <a:schemeClr val="lt1"/>
        </a:fontRef>
      </a:style>
    </a:spDef>
    <a:lnDef>
      <a:spPr bwMode="auto">
        <a:ln>
          <a:headEnd type="none" w="med" len="med"/>
          <a:tailEnd type="triangle"/>
        </a:ln>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Airspace_FY08_12Month_FIN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irspace_FY08_12Month_FIN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irspace_FY08_12Month_FIN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irspace_FY08_12Month_FIN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irspace_FY08_12Month_FIN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irspace_FY08_12Month_FIN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irspace_FY08_12Month_FIN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irspace_FY08_12Month_FIN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irspace_FY08_12Month_FIN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irspace_FY08_12Month_FIN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irspace_FY08_12Month_FIN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irspace_FY08_12Month_FIN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ing Template" id="{034FF85D-AD67-4871-8A7F-F16F80150B3A}" vid="{60323337-A5A3-4D71-B013-F10A3593D9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Wing Template</Template>
  <TotalTime>1565</TotalTime>
  <Words>2867</Words>
  <Application>Microsoft Macintosh PowerPoint</Application>
  <PresentationFormat>Widescreen</PresentationFormat>
  <Paragraphs>271</Paragraphs>
  <Slides>11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Bodoni MT Poster Compressed</vt:lpstr>
      <vt:lpstr>Calibri</vt:lpstr>
      <vt:lpstr>NASAdjw</vt:lpstr>
      <vt:lpstr>Safety and Public Acceptance</vt:lpstr>
      <vt:lpstr>Why is safety important?</vt:lpstr>
      <vt:lpstr>What is safety, really?</vt:lpstr>
      <vt:lpstr>Factors that affect risk based on Use Case</vt:lpstr>
      <vt:lpstr>Safety, Risk, and Public Acceptance</vt:lpstr>
      <vt:lpstr>Safety, Risk, and Public Acceptance</vt:lpstr>
      <vt:lpstr>Backups</vt:lpstr>
      <vt:lpstr>What is safety, really?</vt:lpstr>
      <vt:lpstr>Why is safety important?</vt:lpstr>
      <vt:lpstr>Why is safety important?</vt:lpstr>
      <vt:lpstr>Factors that affect risk based on Use Case—Takeaways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AFCM Flight Path Management (FPM)</dc:title>
  <dc:creator>Wing, David J. (LARC-D318)</dc:creator>
  <cp:lastModifiedBy>Neogi, Natasha A. (LARC-D320)</cp:lastModifiedBy>
  <cp:revision>85</cp:revision>
  <dcterms:created xsi:type="dcterms:W3CDTF">2020-12-15T15:34:47Z</dcterms:created>
  <dcterms:modified xsi:type="dcterms:W3CDTF">2021-03-08T17:55:51Z</dcterms:modified>
</cp:coreProperties>
</file>