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21031200" cy="27432000"/>
  <p:notesSz cx="6858000" cy="9144000"/>
  <p:defaultText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640">
          <p15:clr>
            <a:srgbClr val="A4A3A4"/>
          </p15:clr>
        </p15:guide>
        <p15:guide id="2" pos="6624">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ostroscio, Kaitlin H. (JSC-ER711)" initials="LKH(" lastIdx="1" clrIdx="0">
    <p:extLst>
      <p:ext uri="{19B8F6BF-5375-455C-9EA6-DF929625EA0E}">
        <p15:presenceInfo xmlns:p15="http://schemas.microsoft.com/office/powerpoint/2012/main" userId="S-1-5-21-330711430-3775241029-4075259233-726934" providerId="AD"/>
      </p:ext>
    </p:extLst>
  </p:cmAuthor>
  <p:cmAuthor id="2" name="Bell, Charlotte A. (JSC-ER711)[CACI NSS, INC]" initials="BCA(NI" lastIdx="1" clrIdx="1">
    <p:extLst>
      <p:ext uri="{19B8F6BF-5375-455C-9EA6-DF929625EA0E}">
        <p15:presenceInfo xmlns:p15="http://schemas.microsoft.com/office/powerpoint/2012/main" userId="S::cabell7@ndc.nasa.gov::12585b32-8be7-44cf-8640-e41053c087e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C8FF"/>
    <a:srgbClr val="00B0F0"/>
    <a:srgbClr val="00CCFF"/>
    <a:srgbClr val="8D2015"/>
    <a:srgbClr val="853123"/>
    <a:srgbClr val="A23B2A"/>
    <a:srgbClr val="520F17"/>
    <a:srgbClr val="6F6F6F"/>
    <a:srgbClr val="004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4023" autoAdjust="0"/>
    <p:restoredTop sz="94659"/>
  </p:normalViewPr>
  <p:slideViewPr>
    <p:cSldViewPr snapToGrid="0" snapToObjects="1">
      <p:cViewPr>
        <p:scale>
          <a:sx n="40" d="100"/>
          <a:sy n="40" d="100"/>
        </p:scale>
        <p:origin x="2760" y="-1572"/>
      </p:cViewPr>
      <p:guideLst>
        <p:guide orient="horz" pos="8640"/>
        <p:guide pos="662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F775D-8E27-EE40-937D-1D8DB13D7660}" type="datetimeFigureOut">
              <a:rPr lang="en-US" smtClean="0"/>
              <a:t>3/25/2021</a:t>
            </a:fld>
            <a:endParaRPr lang="en-US"/>
          </a:p>
        </p:txBody>
      </p:sp>
      <p:sp>
        <p:nvSpPr>
          <p:cNvPr id="4" name="Slide Image Placeholder 3"/>
          <p:cNvSpPr>
            <a:spLocks noGrp="1" noRot="1" noChangeAspect="1"/>
          </p:cNvSpPr>
          <p:nvPr>
            <p:ph type="sldImg" idx="2"/>
          </p:nvPr>
        </p:nvSpPr>
        <p:spPr>
          <a:xfrm>
            <a:off x="2246313" y="1143000"/>
            <a:ext cx="23653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D1A822-49C9-7A42-97A9-D3BB78CAAFAE}" type="slidenum">
              <a:rPr lang="en-US" smtClean="0"/>
              <a:t>‹#›</a:t>
            </a:fld>
            <a:endParaRPr lang="en-US"/>
          </a:p>
        </p:txBody>
      </p:sp>
    </p:spTree>
    <p:extLst>
      <p:ext uri="{BB962C8B-B14F-4D97-AF65-F5344CB8AC3E}">
        <p14:creationId xmlns:p14="http://schemas.microsoft.com/office/powerpoint/2010/main" val="1065281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AD1A822-49C9-7A42-97A9-D3BB78CAAFAE}" type="slidenum">
              <a:rPr lang="en-US" smtClean="0"/>
              <a:t>1</a:t>
            </a:fld>
            <a:endParaRPr lang="en-US"/>
          </a:p>
        </p:txBody>
      </p:sp>
    </p:spTree>
    <p:extLst>
      <p:ext uri="{BB962C8B-B14F-4D97-AF65-F5344CB8AC3E}">
        <p14:creationId xmlns:p14="http://schemas.microsoft.com/office/powerpoint/2010/main" val="41699398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77340" y="8521709"/>
            <a:ext cx="17876520" cy="5880099"/>
          </a:xfrm>
        </p:spPr>
        <p:txBody>
          <a:bodyPr/>
          <a:lstStyle/>
          <a:p>
            <a:r>
              <a:rPr lang="en-US"/>
              <a:t>Click to edit Master title style</a:t>
            </a:r>
          </a:p>
        </p:txBody>
      </p:sp>
      <p:sp>
        <p:nvSpPr>
          <p:cNvPr id="3" name="Subtitle 2"/>
          <p:cNvSpPr>
            <a:spLocks noGrp="1"/>
          </p:cNvSpPr>
          <p:nvPr>
            <p:ph type="subTitle" idx="1"/>
          </p:nvPr>
        </p:nvSpPr>
        <p:spPr>
          <a:xfrm>
            <a:off x="3154680" y="15544800"/>
            <a:ext cx="14721840" cy="7010400"/>
          </a:xfrm>
        </p:spPr>
        <p:txBody>
          <a:bodyPr/>
          <a:lstStyle>
            <a:lvl1pPr marL="0" indent="0" algn="ctr">
              <a:buNone/>
              <a:defRPr>
                <a:solidFill>
                  <a:schemeClr val="tx1">
                    <a:tint val="75000"/>
                  </a:schemeClr>
                </a:solidFill>
              </a:defRPr>
            </a:lvl1pPr>
            <a:lvl2pPr marL="1383819" indent="0" algn="ctr">
              <a:buNone/>
              <a:defRPr>
                <a:solidFill>
                  <a:schemeClr val="tx1">
                    <a:tint val="75000"/>
                  </a:schemeClr>
                </a:solidFill>
              </a:defRPr>
            </a:lvl2pPr>
            <a:lvl3pPr marL="2767643" indent="0" algn="ctr">
              <a:buNone/>
              <a:defRPr>
                <a:solidFill>
                  <a:schemeClr val="tx1">
                    <a:tint val="75000"/>
                  </a:schemeClr>
                </a:solidFill>
              </a:defRPr>
            </a:lvl3pPr>
            <a:lvl4pPr marL="4151462" indent="0" algn="ctr">
              <a:buNone/>
              <a:defRPr>
                <a:solidFill>
                  <a:schemeClr val="tx1">
                    <a:tint val="75000"/>
                  </a:schemeClr>
                </a:solidFill>
              </a:defRPr>
            </a:lvl4pPr>
            <a:lvl5pPr marL="5535286" indent="0" algn="ctr">
              <a:buNone/>
              <a:defRPr>
                <a:solidFill>
                  <a:schemeClr val="tx1">
                    <a:tint val="75000"/>
                  </a:schemeClr>
                </a:solidFill>
              </a:defRPr>
            </a:lvl5pPr>
            <a:lvl6pPr marL="6919105" indent="0" algn="ctr">
              <a:buNone/>
              <a:defRPr>
                <a:solidFill>
                  <a:schemeClr val="tx1">
                    <a:tint val="75000"/>
                  </a:schemeClr>
                </a:solidFill>
              </a:defRPr>
            </a:lvl6pPr>
            <a:lvl7pPr marL="8302930" indent="0" algn="ctr">
              <a:buNone/>
              <a:defRPr>
                <a:solidFill>
                  <a:schemeClr val="tx1">
                    <a:tint val="75000"/>
                  </a:schemeClr>
                </a:solidFill>
              </a:defRPr>
            </a:lvl7pPr>
            <a:lvl8pPr marL="9686748" indent="0" algn="ctr">
              <a:buNone/>
              <a:defRPr>
                <a:solidFill>
                  <a:schemeClr val="tx1">
                    <a:tint val="75000"/>
                  </a:schemeClr>
                </a:solidFill>
              </a:defRPr>
            </a:lvl8pPr>
            <a:lvl9pPr marL="1107057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257568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146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070260" y="4394207"/>
            <a:ext cx="10884376" cy="9362439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417128" y="4394207"/>
            <a:ext cx="32302611" cy="936243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2210284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00327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1321" y="17627601"/>
            <a:ext cx="17876520" cy="5448300"/>
          </a:xfrm>
        </p:spPr>
        <p:txBody>
          <a:bodyPr anchor="t"/>
          <a:lstStyle>
            <a:lvl1pPr algn="l">
              <a:defRPr sz="12100" b="1" cap="all"/>
            </a:lvl1pPr>
          </a:lstStyle>
          <a:p>
            <a:r>
              <a:rPr lang="en-US"/>
              <a:t>Click to edit Master title style</a:t>
            </a:r>
          </a:p>
        </p:txBody>
      </p:sp>
      <p:sp>
        <p:nvSpPr>
          <p:cNvPr id="3" name="Text Placeholder 2"/>
          <p:cNvSpPr>
            <a:spLocks noGrp="1"/>
          </p:cNvSpPr>
          <p:nvPr>
            <p:ph type="body" idx="1"/>
          </p:nvPr>
        </p:nvSpPr>
        <p:spPr>
          <a:xfrm>
            <a:off x="1661321" y="11626859"/>
            <a:ext cx="17876520" cy="6000747"/>
          </a:xfrm>
        </p:spPr>
        <p:txBody>
          <a:bodyPr anchor="b"/>
          <a:lstStyle>
            <a:lvl1pPr marL="0" indent="0">
              <a:buNone/>
              <a:defRPr sz="6100">
                <a:solidFill>
                  <a:schemeClr val="tx1">
                    <a:tint val="75000"/>
                  </a:schemeClr>
                </a:solidFill>
              </a:defRPr>
            </a:lvl1pPr>
            <a:lvl2pPr marL="1383819" indent="0">
              <a:buNone/>
              <a:defRPr sz="5500">
                <a:solidFill>
                  <a:schemeClr val="tx1">
                    <a:tint val="75000"/>
                  </a:schemeClr>
                </a:solidFill>
              </a:defRPr>
            </a:lvl2pPr>
            <a:lvl3pPr marL="2767643" indent="0">
              <a:buNone/>
              <a:defRPr sz="4800">
                <a:solidFill>
                  <a:schemeClr val="tx1">
                    <a:tint val="75000"/>
                  </a:schemeClr>
                </a:solidFill>
              </a:defRPr>
            </a:lvl3pPr>
            <a:lvl4pPr marL="4151462" indent="0">
              <a:buNone/>
              <a:defRPr sz="4200">
                <a:solidFill>
                  <a:schemeClr val="tx1">
                    <a:tint val="75000"/>
                  </a:schemeClr>
                </a:solidFill>
              </a:defRPr>
            </a:lvl4pPr>
            <a:lvl5pPr marL="5535286" indent="0">
              <a:buNone/>
              <a:defRPr sz="4200">
                <a:solidFill>
                  <a:schemeClr val="tx1">
                    <a:tint val="75000"/>
                  </a:schemeClr>
                </a:solidFill>
              </a:defRPr>
            </a:lvl5pPr>
            <a:lvl6pPr marL="6919105" indent="0">
              <a:buNone/>
              <a:defRPr sz="4200">
                <a:solidFill>
                  <a:schemeClr val="tx1">
                    <a:tint val="75000"/>
                  </a:schemeClr>
                </a:solidFill>
              </a:defRPr>
            </a:lvl6pPr>
            <a:lvl7pPr marL="8302930" indent="0">
              <a:buNone/>
              <a:defRPr sz="4200">
                <a:solidFill>
                  <a:schemeClr val="tx1">
                    <a:tint val="75000"/>
                  </a:schemeClr>
                </a:solidFill>
              </a:defRPr>
            </a:lvl7pPr>
            <a:lvl8pPr marL="9686748" indent="0">
              <a:buNone/>
              <a:defRPr sz="4200">
                <a:solidFill>
                  <a:schemeClr val="tx1">
                    <a:tint val="75000"/>
                  </a:schemeClr>
                </a:solidFill>
              </a:defRPr>
            </a:lvl8pPr>
            <a:lvl9pPr marL="11070573" indent="0">
              <a:buNone/>
              <a:defRPr sz="4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5" name="Footer Placeholder 4"/>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6" name="Slide Number Placeholder 5"/>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9160181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17128"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4361143" y="25603205"/>
            <a:ext cx="21593492" cy="72415401"/>
          </a:xfrm>
        </p:spPr>
        <p:txBody>
          <a:bodyPr/>
          <a:lstStyle>
            <a:lvl1pPr>
              <a:defRPr sz="8500"/>
            </a:lvl1pPr>
            <a:lvl2pPr>
              <a:defRPr sz="7300"/>
            </a:lvl2pPr>
            <a:lvl3pPr>
              <a:defRPr sz="6100"/>
            </a:lvl3pPr>
            <a:lvl4pPr>
              <a:defRPr sz="5500"/>
            </a:lvl4pPr>
            <a:lvl5pPr>
              <a:defRPr sz="5500"/>
            </a:lvl5pPr>
            <a:lvl6pPr>
              <a:defRPr sz="5500"/>
            </a:lvl6pPr>
            <a:lvl7pPr>
              <a:defRPr sz="5500"/>
            </a:lvl7pPr>
            <a:lvl8pPr>
              <a:defRPr sz="5500"/>
            </a:lvl8pPr>
            <a:lvl9pPr>
              <a:defRPr sz="5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6171676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51560" y="1098552"/>
            <a:ext cx="18928080" cy="4572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5" y="6140451"/>
            <a:ext cx="929243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4" name="Content Placeholder 3"/>
          <p:cNvSpPr>
            <a:spLocks noGrp="1"/>
          </p:cNvSpPr>
          <p:nvPr>
            <p:ph sz="half" idx="2"/>
          </p:nvPr>
        </p:nvSpPr>
        <p:spPr>
          <a:xfrm>
            <a:off x="1051565" y="8699499"/>
            <a:ext cx="929243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0683563" y="6140451"/>
            <a:ext cx="9296082" cy="2559048"/>
          </a:xfrm>
        </p:spPr>
        <p:txBody>
          <a:bodyPr anchor="b"/>
          <a:lstStyle>
            <a:lvl1pPr marL="0" indent="0">
              <a:buNone/>
              <a:defRPr sz="7300" b="1"/>
            </a:lvl1pPr>
            <a:lvl2pPr marL="1383819" indent="0">
              <a:buNone/>
              <a:defRPr sz="6100" b="1"/>
            </a:lvl2pPr>
            <a:lvl3pPr marL="2767643" indent="0">
              <a:buNone/>
              <a:defRPr sz="5500" b="1"/>
            </a:lvl3pPr>
            <a:lvl4pPr marL="4151462" indent="0">
              <a:buNone/>
              <a:defRPr sz="4800" b="1"/>
            </a:lvl4pPr>
            <a:lvl5pPr marL="5535286" indent="0">
              <a:buNone/>
              <a:defRPr sz="4800" b="1"/>
            </a:lvl5pPr>
            <a:lvl6pPr marL="6919105" indent="0">
              <a:buNone/>
              <a:defRPr sz="4800" b="1"/>
            </a:lvl6pPr>
            <a:lvl7pPr marL="8302930" indent="0">
              <a:buNone/>
              <a:defRPr sz="4800" b="1"/>
            </a:lvl7pPr>
            <a:lvl8pPr marL="9686748" indent="0">
              <a:buNone/>
              <a:defRPr sz="4800" b="1"/>
            </a:lvl8pPr>
            <a:lvl9pPr marL="11070573" indent="0">
              <a:buNone/>
              <a:defRPr sz="4800" b="1"/>
            </a:lvl9pPr>
          </a:lstStyle>
          <a:p>
            <a:pPr lvl="0"/>
            <a:r>
              <a:rPr lang="en-US"/>
              <a:t>Click to edit Master text styles</a:t>
            </a:r>
          </a:p>
        </p:txBody>
      </p:sp>
      <p:sp>
        <p:nvSpPr>
          <p:cNvPr id="6" name="Content Placeholder 5"/>
          <p:cNvSpPr>
            <a:spLocks noGrp="1"/>
          </p:cNvSpPr>
          <p:nvPr>
            <p:ph sz="quarter" idx="4"/>
          </p:nvPr>
        </p:nvSpPr>
        <p:spPr>
          <a:xfrm>
            <a:off x="10683563" y="8699499"/>
            <a:ext cx="9296082" cy="15805152"/>
          </a:xfrm>
        </p:spPr>
        <p:txBody>
          <a:bodyPr/>
          <a:lstStyle>
            <a:lvl1pPr>
              <a:defRPr sz="7300"/>
            </a:lvl1pPr>
            <a:lvl2pPr>
              <a:defRPr sz="6100"/>
            </a:lvl2pPr>
            <a:lvl3pPr>
              <a:defRPr sz="55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8" name="Footer Placeholder 7"/>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9" name="Slide Number Placeholder 8"/>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583740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4" name="Footer Placeholder 3"/>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5" name="Slide Number Placeholder 4"/>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162820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3" name="Footer Placeholder 2"/>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4" name="Slide Number Placeholder 3"/>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023802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51564" y="1092201"/>
            <a:ext cx="6919121" cy="4648200"/>
          </a:xfrm>
        </p:spPr>
        <p:txBody>
          <a:bodyPr anchor="b"/>
          <a:lstStyle>
            <a:lvl1pPr algn="l">
              <a:defRPr sz="6100" b="1"/>
            </a:lvl1pPr>
          </a:lstStyle>
          <a:p>
            <a:r>
              <a:rPr lang="en-US"/>
              <a:t>Click to edit Master title style</a:t>
            </a:r>
          </a:p>
        </p:txBody>
      </p:sp>
      <p:sp>
        <p:nvSpPr>
          <p:cNvPr id="3" name="Content Placeholder 2"/>
          <p:cNvSpPr>
            <a:spLocks noGrp="1"/>
          </p:cNvSpPr>
          <p:nvPr>
            <p:ph idx="1"/>
          </p:nvPr>
        </p:nvSpPr>
        <p:spPr>
          <a:xfrm>
            <a:off x="8222618" y="1092206"/>
            <a:ext cx="11757027" cy="23412453"/>
          </a:xfrm>
        </p:spPr>
        <p:txBody>
          <a:bodyPr/>
          <a:lstStyle>
            <a:lvl1pPr>
              <a:defRPr sz="9700"/>
            </a:lvl1pPr>
            <a:lvl2pPr>
              <a:defRPr sz="8500"/>
            </a:lvl2pPr>
            <a:lvl3pPr>
              <a:defRPr sz="7300"/>
            </a:lvl3pPr>
            <a:lvl4pPr>
              <a:defRPr sz="6100"/>
            </a:lvl4pPr>
            <a:lvl5pPr>
              <a:defRPr sz="6100"/>
            </a:lvl5pPr>
            <a:lvl6pPr>
              <a:defRPr sz="6100"/>
            </a:lvl6pPr>
            <a:lvl7pPr>
              <a:defRPr sz="6100"/>
            </a:lvl7pPr>
            <a:lvl8pPr>
              <a:defRPr sz="6100"/>
            </a:lvl8pPr>
            <a:lvl9pPr>
              <a:defRPr sz="6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051564" y="5740406"/>
            <a:ext cx="6919121" cy="18764253"/>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7055850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22262" y="19202405"/>
            <a:ext cx="12618720" cy="2266953"/>
          </a:xfrm>
        </p:spPr>
        <p:txBody>
          <a:bodyPr anchor="b"/>
          <a:lstStyle>
            <a:lvl1pPr algn="l">
              <a:defRPr sz="6100" b="1"/>
            </a:lvl1pPr>
          </a:lstStyle>
          <a:p>
            <a:r>
              <a:rPr lang="en-US"/>
              <a:t>Click to edit Master title style</a:t>
            </a:r>
          </a:p>
        </p:txBody>
      </p:sp>
      <p:sp>
        <p:nvSpPr>
          <p:cNvPr id="3" name="Picture Placeholder 2"/>
          <p:cNvSpPr>
            <a:spLocks noGrp="1"/>
          </p:cNvSpPr>
          <p:nvPr>
            <p:ph type="pic" idx="1"/>
          </p:nvPr>
        </p:nvSpPr>
        <p:spPr>
          <a:xfrm>
            <a:off x="4122262" y="2451099"/>
            <a:ext cx="12618720" cy="16459200"/>
          </a:xfrm>
        </p:spPr>
        <p:txBody>
          <a:bodyPr/>
          <a:lstStyle>
            <a:lvl1pPr marL="0" indent="0">
              <a:buNone/>
              <a:defRPr sz="9700"/>
            </a:lvl1pPr>
            <a:lvl2pPr marL="1383819" indent="0">
              <a:buNone/>
              <a:defRPr sz="8500"/>
            </a:lvl2pPr>
            <a:lvl3pPr marL="2767643" indent="0">
              <a:buNone/>
              <a:defRPr sz="7300"/>
            </a:lvl3pPr>
            <a:lvl4pPr marL="4151462" indent="0">
              <a:buNone/>
              <a:defRPr sz="6100"/>
            </a:lvl4pPr>
            <a:lvl5pPr marL="5535286" indent="0">
              <a:buNone/>
              <a:defRPr sz="6100"/>
            </a:lvl5pPr>
            <a:lvl6pPr marL="6919105" indent="0">
              <a:buNone/>
              <a:defRPr sz="6100"/>
            </a:lvl6pPr>
            <a:lvl7pPr marL="8302930" indent="0">
              <a:buNone/>
              <a:defRPr sz="6100"/>
            </a:lvl7pPr>
            <a:lvl8pPr marL="9686748" indent="0">
              <a:buNone/>
              <a:defRPr sz="6100"/>
            </a:lvl8pPr>
            <a:lvl9pPr marL="11070573" indent="0">
              <a:buNone/>
              <a:defRPr sz="6100"/>
            </a:lvl9pPr>
          </a:lstStyle>
          <a:p>
            <a:endParaRPr lang="en-US"/>
          </a:p>
        </p:txBody>
      </p:sp>
      <p:sp>
        <p:nvSpPr>
          <p:cNvPr id="4" name="Text Placeholder 3"/>
          <p:cNvSpPr>
            <a:spLocks noGrp="1"/>
          </p:cNvSpPr>
          <p:nvPr>
            <p:ph type="body" sz="half" idx="2"/>
          </p:nvPr>
        </p:nvSpPr>
        <p:spPr>
          <a:xfrm>
            <a:off x="4122262" y="21469358"/>
            <a:ext cx="12618720" cy="3219447"/>
          </a:xfrm>
        </p:spPr>
        <p:txBody>
          <a:bodyPr/>
          <a:lstStyle>
            <a:lvl1pPr marL="0" indent="0">
              <a:buNone/>
              <a:defRPr sz="4200"/>
            </a:lvl1pPr>
            <a:lvl2pPr marL="1383819" indent="0">
              <a:buNone/>
              <a:defRPr sz="3600"/>
            </a:lvl2pPr>
            <a:lvl3pPr marL="2767643" indent="0">
              <a:buNone/>
              <a:defRPr sz="3000"/>
            </a:lvl3pPr>
            <a:lvl4pPr marL="4151462" indent="0">
              <a:buNone/>
              <a:defRPr sz="2700"/>
            </a:lvl4pPr>
            <a:lvl5pPr marL="5535286" indent="0">
              <a:buNone/>
              <a:defRPr sz="2700"/>
            </a:lvl5pPr>
            <a:lvl6pPr marL="6919105" indent="0">
              <a:buNone/>
              <a:defRPr sz="2700"/>
            </a:lvl6pPr>
            <a:lvl7pPr marL="8302930" indent="0">
              <a:buNone/>
              <a:defRPr sz="2700"/>
            </a:lvl7pPr>
            <a:lvl8pPr marL="9686748" indent="0">
              <a:buNone/>
              <a:defRPr sz="2700"/>
            </a:lvl8pPr>
            <a:lvl9pPr marL="11070573" indent="0">
              <a:buNone/>
              <a:defRPr sz="2700"/>
            </a:lvl9pPr>
          </a:lstStyle>
          <a:p>
            <a:pPr lvl="0"/>
            <a:r>
              <a:rPr lang="en-US"/>
              <a:t>Click to edit Master text styles</a:t>
            </a:r>
          </a:p>
        </p:txBody>
      </p:sp>
      <p:sp>
        <p:nvSpPr>
          <p:cNvPr id="5" name="Date Placeholder 4"/>
          <p:cNvSpPr>
            <a:spLocks noGrp="1"/>
          </p:cNvSpPr>
          <p:nvPr>
            <p:ph type="dt" sz="half" idx="10"/>
          </p:nvPr>
        </p:nvSpPr>
        <p:spPr>
          <a:xfrm>
            <a:off x="1051560" y="25425407"/>
            <a:ext cx="4907280" cy="1460499"/>
          </a:xfrm>
          <a:prstGeom prst="rect">
            <a:avLst/>
          </a:prstGeom>
        </p:spPr>
        <p:txBody>
          <a:bodyPr lIns="91385" tIns="45694" rIns="91385" bIns="45694"/>
          <a:lstStyle/>
          <a:p>
            <a:fld id="{63873D1C-FED8-D14E-A1B2-AE423CA3D382}" type="datetimeFigureOut">
              <a:rPr lang="en-US" smtClean="0"/>
              <a:t>3/25/2021</a:t>
            </a:fld>
            <a:endParaRPr lang="en-US"/>
          </a:p>
        </p:txBody>
      </p:sp>
      <p:sp>
        <p:nvSpPr>
          <p:cNvPr id="6" name="Footer Placeholder 5"/>
          <p:cNvSpPr>
            <a:spLocks noGrp="1"/>
          </p:cNvSpPr>
          <p:nvPr>
            <p:ph type="ftr" sz="quarter" idx="11"/>
          </p:nvPr>
        </p:nvSpPr>
        <p:spPr>
          <a:xfrm>
            <a:off x="1051560" y="26426637"/>
            <a:ext cx="14020800" cy="1005360"/>
          </a:xfrm>
          <a:prstGeom prst="rect">
            <a:avLst/>
          </a:prstGeom>
        </p:spPr>
        <p:txBody>
          <a:bodyPr lIns="91385" tIns="45694" rIns="91385" bIns="45694"/>
          <a:lstStyle/>
          <a:p>
            <a:endParaRPr lang="en-US"/>
          </a:p>
        </p:txBody>
      </p:sp>
      <p:sp>
        <p:nvSpPr>
          <p:cNvPr id="7" name="Slide Number Placeholder 6"/>
          <p:cNvSpPr>
            <a:spLocks noGrp="1"/>
          </p:cNvSpPr>
          <p:nvPr>
            <p:ph type="sldNum" sz="quarter" idx="12"/>
          </p:nvPr>
        </p:nvSpPr>
        <p:spPr/>
        <p:txBody>
          <a:bodyPr/>
          <a:lstStyle/>
          <a:p>
            <a:fld id="{DE534768-B4B7-C84F-B015-AC2290ADC8EF}" type="slidenum">
              <a:rPr lang="en-US" smtClean="0"/>
              <a:t>‹#›</a:t>
            </a:fld>
            <a:endParaRPr lang="en-US"/>
          </a:p>
        </p:txBody>
      </p:sp>
    </p:spTree>
    <p:extLst>
      <p:ext uri="{BB962C8B-B14F-4D97-AF65-F5344CB8AC3E}">
        <p14:creationId xmlns:p14="http://schemas.microsoft.com/office/powerpoint/2010/main" val="2174287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1560" y="1975492"/>
            <a:ext cx="18928080" cy="4436279"/>
          </a:xfrm>
          <a:prstGeom prst="rect">
            <a:avLst/>
          </a:prstGeom>
        </p:spPr>
        <p:txBody>
          <a:bodyPr vert="horz" lIns="0" tIns="0" rIns="0" bIns="0" rtlCol="0" anchor="t" anchorCtr="0">
            <a:noAutofit/>
          </a:bodyPr>
          <a:lstStyle/>
          <a:p>
            <a:r>
              <a:rPr lang="en-US" dirty="0"/>
              <a:t>Click to edit Master </a:t>
            </a:r>
            <a:br>
              <a:rPr lang="en-US" dirty="0"/>
            </a:br>
            <a:r>
              <a:rPr lang="en-US" dirty="0"/>
              <a:t>title style</a:t>
            </a:r>
          </a:p>
        </p:txBody>
      </p:sp>
      <p:sp>
        <p:nvSpPr>
          <p:cNvPr id="3" name="Text Placeholder 2"/>
          <p:cNvSpPr>
            <a:spLocks noGrp="1"/>
          </p:cNvSpPr>
          <p:nvPr>
            <p:ph type="body" idx="1"/>
          </p:nvPr>
        </p:nvSpPr>
        <p:spPr>
          <a:xfrm>
            <a:off x="1051560" y="6845418"/>
            <a:ext cx="18928080" cy="17659236"/>
          </a:xfrm>
          <a:prstGeom prst="rect">
            <a:avLst/>
          </a:prstGeom>
        </p:spPr>
        <p:txBody>
          <a:bodyPr vert="horz" lIns="276763" tIns="138384" rIns="276763" bIns="138384" numCol="2" spcCol="913865"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16570954" y="26426640"/>
            <a:ext cx="3408686" cy="1005360"/>
          </a:xfrm>
          <a:prstGeom prst="rect">
            <a:avLst/>
          </a:prstGeom>
        </p:spPr>
        <p:txBody>
          <a:bodyPr vert="horz" lIns="0" tIns="0" rIns="0" bIns="0" rtlCol="0" anchor="t" anchorCtr="0"/>
          <a:lstStyle>
            <a:lvl1pPr algn="r">
              <a:defRPr sz="3600">
                <a:solidFill>
                  <a:schemeClr val="tx1">
                    <a:tint val="75000"/>
                  </a:schemeClr>
                </a:solidFill>
              </a:defRPr>
            </a:lvl1pPr>
          </a:lstStyle>
          <a:p>
            <a:fld id="{DE534768-B4B7-C84F-B015-AC2290ADC8EF}" type="slidenum">
              <a:rPr lang="en-US" smtClean="0"/>
              <a:pPr/>
              <a:t>‹#›</a:t>
            </a:fld>
            <a:endParaRPr lang="en-US"/>
          </a:p>
        </p:txBody>
      </p:sp>
      <p:pic>
        <p:nvPicPr>
          <p:cNvPr id="4" name="Picture 3" descr="TechPortQRCode[1].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9507200" y="25972370"/>
            <a:ext cx="1107278" cy="1107278"/>
          </a:xfrm>
          <a:prstGeom prst="rect">
            <a:avLst/>
          </a:prstGeom>
        </p:spPr>
      </p:pic>
    </p:spTree>
    <p:extLst>
      <p:ext uri="{BB962C8B-B14F-4D97-AF65-F5344CB8AC3E}">
        <p14:creationId xmlns:p14="http://schemas.microsoft.com/office/powerpoint/2010/main" val="2227971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1383819" rtl="0" eaLnBrk="1" latinLnBrk="0" hangingPunct="1">
        <a:lnSpc>
          <a:spcPct val="100000"/>
        </a:lnSpc>
        <a:spcBef>
          <a:spcPct val="0"/>
        </a:spcBef>
        <a:buNone/>
        <a:defRPr sz="7900" kern="1200" baseline="0">
          <a:solidFill>
            <a:srgbClr val="004080"/>
          </a:solidFill>
          <a:latin typeface="Arial Black"/>
          <a:ea typeface="+mj-ea"/>
          <a:cs typeface="+mj-cs"/>
        </a:defRPr>
      </a:lvl1pPr>
    </p:titleStyle>
    <p:bodyStyle>
      <a:lvl1pPr marL="1037867" indent="-1037867" algn="l" defTabSz="1383819" rtl="0" eaLnBrk="1" latinLnBrk="0" hangingPunct="1">
        <a:spcBef>
          <a:spcPct val="20000"/>
        </a:spcBef>
        <a:buFont typeface="Arial"/>
        <a:buChar char="•"/>
        <a:defRPr sz="9700" kern="1200">
          <a:solidFill>
            <a:schemeClr val="tx1"/>
          </a:solidFill>
          <a:latin typeface="+mn-lt"/>
          <a:ea typeface="+mn-ea"/>
          <a:cs typeface="+mn-cs"/>
        </a:defRPr>
      </a:lvl1pPr>
      <a:lvl2pPr marL="2248710" indent="-864891" algn="l" defTabSz="1383819" rtl="0" eaLnBrk="1" latinLnBrk="0" hangingPunct="1">
        <a:spcBef>
          <a:spcPct val="20000"/>
        </a:spcBef>
        <a:buFont typeface="Arial"/>
        <a:buChar char="–"/>
        <a:defRPr sz="8500" kern="1200">
          <a:solidFill>
            <a:schemeClr val="tx1"/>
          </a:solidFill>
          <a:latin typeface="+mn-lt"/>
          <a:ea typeface="+mn-ea"/>
          <a:cs typeface="+mn-cs"/>
        </a:defRPr>
      </a:lvl2pPr>
      <a:lvl3pPr marL="3459552" indent="-691909" algn="l" defTabSz="1383819" rtl="0" eaLnBrk="1" latinLnBrk="0" hangingPunct="1">
        <a:spcBef>
          <a:spcPct val="20000"/>
        </a:spcBef>
        <a:buFont typeface="Arial"/>
        <a:buChar char="•"/>
        <a:defRPr sz="7300" kern="1200">
          <a:solidFill>
            <a:schemeClr val="tx1"/>
          </a:solidFill>
          <a:latin typeface="+mn-lt"/>
          <a:ea typeface="+mn-ea"/>
          <a:cs typeface="+mn-cs"/>
        </a:defRPr>
      </a:lvl3pPr>
      <a:lvl4pPr marL="4843377" indent="-691909" algn="l" defTabSz="1383819" rtl="0" eaLnBrk="1" latinLnBrk="0" hangingPunct="1">
        <a:spcBef>
          <a:spcPct val="20000"/>
        </a:spcBef>
        <a:buFont typeface="Arial"/>
        <a:buChar char="–"/>
        <a:defRPr sz="6100" kern="1200">
          <a:solidFill>
            <a:schemeClr val="tx1"/>
          </a:solidFill>
          <a:latin typeface="+mn-lt"/>
          <a:ea typeface="+mn-ea"/>
          <a:cs typeface="+mn-cs"/>
        </a:defRPr>
      </a:lvl4pPr>
      <a:lvl5pPr marL="6227196" indent="-691909" algn="l" defTabSz="1383819" rtl="0" eaLnBrk="1" latinLnBrk="0" hangingPunct="1">
        <a:spcBef>
          <a:spcPct val="20000"/>
        </a:spcBef>
        <a:buFont typeface="Arial"/>
        <a:buChar char="»"/>
        <a:defRPr sz="6100" kern="1200">
          <a:solidFill>
            <a:schemeClr val="tx1"/>
          </a:solidFill>
          <a:latin typeface="+mn-lt"/>
          <a:ea typeface="+mn-ea"/>
          <a:cs typeface="+mn-cs"/>
        </a:defRPr>
      </a:lvl5pPr>
      <a:lvl6pPr marL="7611017" indent="-691909" algn="l" defTabSz="1383819" rtl="0" eaLnBrk="1" latinLnBrk="0" hangingPunct="1">
        <a:spcBef>
          <a:spcPct val="20000"/>
        </a:spcBef>
        <a:buFont typeface="Arial"/>
        <a:buChar char="•"/>
        <a:defRPr sz="6100" kern="1200">
          <a:solidFill>
            <a:schemeClr val="tx1"/>
          </a:solidFill>
          <a:latin typeface="+mn-lt"/>
          <a:ea typeface="+mn-ea"/>
          <a:cs typeface="+mn-cs"/>
        </a:defRPr>
      </a:lvl6pPr>
      <a:lvl7pPr marL="8994839" indent="-691909" algn="l" defTabSz="1383819" rtl="0" eaLnBrk="1" latinLnBrk="0" hangingPunct="1">
        <a:spcBef>
          <a:spcPct val="20000"/>
        </a:spcBef>
        <a:buFont typeface="Arial"/>
        <a:buChar char="•"/>
        <a:defRPr sz="6100" kern="1200">
          <a:solidFill>
            <a:schemeClr val="tx1"/>
          </a:solidFill>
          <a:latin typeface="+mn-lt"/>
          <a:ea typeface="+mn-ea"/>
          <a:cs typeface="+mn-cs"/>
        </a:defRPr>
      </a:lvl7pPr>
      <a:lvl8pPr marL="10378660" indent="-691909" algn="l" defTabSz="1383819" rtl="0" eaLnBrk="1" latinLnBrk="0" hangingPunct="1">
        <a:spcBef>
          <a:spcPct val="20000"/>
        </a:spcBef>
        <a:buFont typeface="Arial"/>
        <a:buChar char="•"/>
        <a:defRPr sz="6100" kern="1200">
          <a:solidFill>
            <a:schemeClr val="tx1"/>
          </a:solidFill>
          <a:latin typeface="+mn-lt"/>
          <a:ea typeface="+mn-ea"/>
          <a:cs typeface="+mn-cs"/>
        </a:defRPr>
      </a:lvl8pPr>
      <a:lvl9pPr marL="11762482" indent="-691909" algn="l" defTabSz="1383819" rtl="0" eaLnBrk="1" latinLnBrk="0" hangingPunct="1">
        <a:spcBef>
          <a:spcPct val="20000"/>
        </a:spcBef>
        <a:buFont typeface="Arial"/>
        <a:buChar char="•"/>
        <a:defRPr sz="6100" kern="1200">
          <a:solidFill>
            <a:schemeClr val="tx1"/>
          </a:solidFill>
          <a:latin typeface="+mn-lt"/>
          <a:ea typeface="+mn-ea"/>
          <a:cs typeface="+mn-cs"/>
        </a:defRPr>
      </a:lvl9pPr>
    </p:bodyStyle>
    <p:otherStyle>
      <a:defPPr>
        <a:defRPr lang="en-US"/>
      </a:defPPr>
      <a:lvl1pPr marL="0" algn="l" defTabSz="1383819" rtl="0" eaLnBrk="1" latinLnBrk="0" hangingPunct="1">
        <a:defRPr sz="5500" kern="1200">
          <a:solidFill>
            <a:schemeClr val="tx1"/>
          </a:solidFill>
          <a:latin typeface="+mn-lt"/>
          <a:ea typeface="+mn-ea"/>
          <a:cs typeface="+mn-cs"/>
        </a:defRPr>
      </a:lvl1pPr>
      <a:lvl2pPr marL="1383819" algn="l" defTabSz="1383819" rtl="0" eaLnBrk="1" latinLnBrk="0" hangingPunct="1">
        <a:defRPr sz="5500" kern="1200">
          <a:solidFill>
            <a:schemeClr val="tx1"/>
          </a:solidFill>
          <a:latin typeface="+mn-lt"/>
          <a:ea typeface="+mn-ea"/>
          <a:cs typeface="+mn-cs"/>
        </a:defRPr>
      </a:lvl2pPr>
      <a:lvl3pPr marL="2767643" algn="l" defTabSz="1383819" rtl="0" eaLnBrk="1" latinLnBrk="0" hangingPunct="1">
        <a:defRPr sz="5500" kern="1200">
          <a:solidFill>
            <a:schemeClr val="tx1"/>
          </a:solidFill>
          <a:latin typeface="+mn-lt"/>
          <a:ea typeface="+mn-ea"/>
          <a:cs typeface="+mn-cs"/>
        </a:defRPr>
      </a:lvl3pPr>
      <a:lvl4pPr marL="4151462" algn="l" defTabSz="1383819" rtl="0" eaLnBrk="1" latinLnBrk="0" hangingPunct="1">
        <a:defRPr sz="5500" kern="1200">
          <a:solidFill>
            <a:schemeClr val="tx1"/>
          </a:solidFill>
          <a:latin typeface="+mn-lt"/>
          <a:ea typeface="+mn-ea"/>
          <a:cs typeface="+mn-cs"/>
        </a:defRPr>
      </a:lvl4pPr>
      <a:lvl5pPr marL="5535286" algn="l" defTabSz="1383819" rtl="0" eaLnBrk="1" latinLnBrk="0" hangingPunct="1">
        <a:defRPr sz="5500" kern="1200">
          <a:solidFill>
            <a:schemeClr val="tx1"/>
          </a:solidFill>
          <a:latin typeface="+mn-lt"/>
          <a:ea typeface="+mn-ea"/>
          <a:cs typeface="+mn-cs"/>
        </a:defRPr>
      </a:lvl5pPr>
      <a:lvl6pPr marL="6919105" algn="l" defTabSz="1383819" rtl="0" eaLnBrk="1" latinLnBrk="0" hangingPunct="1">
        <a:defRPr sz="5500" kern="1200">
          <a:solidFill>
            <a:schemeClr val="tx1"/>
          </a:solidFill>
          <a:latin typeface="+mn-lt"/>
          <a:ea typeface="+mn-ea"/>
          <a:cs typeface="+mn-cs"/>
        </a:defRPr>
      </a:lvl6pPr>
      <a:lvl7pPr marL="8302930" algn="l" defTabSz="1383819" rtl="0" eaLnBrk="1" latinLnBrk="0" hangingPunct="1">
        <a:defRPr sz="5500" kern="1200">
          <a:solidFill>
            <a:schemeClr val="tx1"/>
          </a:solidFill>
          <a:latin typeface="+mn-lt"/>
          <a:ea typeface="+mn-ea"/>
          <a:cs typeface="+mn-cs"/>
        </a:defRPr>
      </a:lvl7pPr>
      <a:lvl8pPr marL="9686748" algn="l" defTabSz="1383819" rtl="0" eaLnBrk="1" latinLnBrk="0" hangingPunct="1">
        <a:defRPr sz="5500" kern="1200">
          <a:solidFill>
            <a:schemeClr val="tx1"/>
          </a:solidFill>
          <a:latin typeface="+mn-lt"/>
          <a:ea typeface="+mn-ea"/>
          <a:cs typeface="+mn-cs"/>
        </a:defRPr>
      </a:lvl8pPr>
      <a:lvl9pPr marL="11070573" algn="l" defTabSz="1383819" rtl="0" eaLnBrk="1" latinLnBrk="0" hangingPunct="1">
        <a:defRPr sz="5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notesSlide" Target="../notesSlides/notesSlide1.xml"/><Relationship Id="rId16" Type="http://schemas.openxmlformats.org/officeDocument/2006/relationships/hyperlink" Target="https://simtk.org/home/full_body/" TargetMode="Externa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40.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953D2349-4A18-4FCD-96F7-A3818CF069B9}"/>
              </a:ext>
            </a:extLst>
          </p:cNvPr>
          <p:cNvGrpSpPr/>
          <p:nvPr/>
        </p:nvGrpSpPr>
        <p:grpSpPr>
          <a:xfrm>
            <a:off x="5996110" y="19262835"/>
            <a:ext cx="4349724" cy="4925795"/>
            <a:chOff x="5996110" y="19129485"/>
            <a:chExt cx="4349724" cy="4925795"/>
          </a:xfrm>
        </p:grpSpPr>
        <p:pic>
          <p:nvPicPr>
            <p:cNvPr id="40" name="Picture 39">
              <a:extLst>
                <a:ext uri="{FF2B5EF4-FFF2-40B4-BE49-F238E27FC236}">
                  <a16:creationId xmlns:a16="http://schemas.microsoft.com/office/drawing/2014/main" id="{A617084F-ABC8-4DBF-B901-57E604D7A372}"/>
                </a:ext>
              </a:extLst>
            </p:cNvPr>
            <p:cNvPicPr>
              <a:picLocks noChangeAspect="1"/>
            </p:cNvPicPr>
            <p:nvPr/>
          </p:nvPicPr>
          <p:blipFill rotWithShape="1">
            <a:blip r:embed="rId3"/>
            <a:srcRect l="22305"/>
            <a:stretch/>
          </p:blipFill>
          <p:spPr>
            <a:xfrm>
              <a:off x="5996110" y="19129485"/>
              <a:ext cx="2093640" cy="4566300"/>
            </a:xfrm>
            <a:prstGeom prst="rect">
              <a:avLst/>
            </a:prstGeom>
          </p:spPr>
        </p:pic>
        <p:pic>
          <p:nvPicPr>
            <p:cNvPr id="36" name="Picture 35">
              <a:extLst>
                <a:ext uri="{FF2B5EF4-FFF2-40B4-BE49-F238E27FC236}">
                  <a16:creationId xmlns:a16="http://schemas.microsoft.com/office/drawing/2014/main" id="{CCE9EEB7-E54C-4F85-971E-E68A3154C501}"/>
                </a:ext>
              </a:extLst>
            </p:cNvPr>
            <p:cNvPicPr>
              <a:picLocks noChangeAspect="1"/>
            </p:cNvPicPr>
            <p:nvPr/>
          </p:nvPicPr>
          <p:blipFill rotWithShape="1">
            <a:blip r:embed="rId4"/>
            <a:srcRect l="22885"/>
            <a:stretch/>
          </p:blipFill>
          <p:spPr>
            <a:xfrm>
              <a:off x="8145596" y="19129485"/>
              <a:ext cx="2200238" cy="4645555"/>
            </a:xfrm>
            <a:prstGeom prst="rect">
              <a:avLst/>
            </a:prstGeom>
          </p:spPr>
        </p:pic>
        <p:grpSp>
          <p:nvGrpSpPr>
            <p:cNvPr id="50" name="Group 49">
              <a:extLst>
                <a:ext uri="{FF2B5EF4-FFF2-40B4-BE49-F238E27FC236}">
                  <a16:creationId xmlns:a16="http://schemas.microsoft.com/office/drawing/2014/main" id="{6DB232DC-35AB-4B06-B12A-C46940155F79}"/>
                </a:ext>
              </a:extLst>
            </p:cNvPr>
            <p:cNvGrpSpPr/>
            <p:nvPr/>
          </p:nvGrpSpPr>
          <p:grpSpPr>
            <a:xfrm>
              <a:off x="7665563" y="23624393"/>
              <a:ext cx="1200657" cy="430887"/>
              <a:chOff x="5008720" y="23070616"/>
              <a:chExt cx="1200657" cy="430887"/>
            </a:xfrm>
          </p:grpSpPr>
          <p:sp>
            <p:nvSpPr>
              <p:cNvPr id="57" name="Rectangle 56">
                <a:extLst>
                  <a:ext uri="{FF2B5EF4-FFF2-40B4-BE49-F238E27FC236}">
                    <a16:creationId xmlns:a16="http://schemas.microsoft.com/office/drawing/2014/main" id="{C4167698-8D6D-4096-AD4B-924E040ABB0D}"/>
                  </a:ext>
                </a:extLst>
              </p:cNvPr>
              <p:cNvSpPr/>
              <p:nvPr/>
            </p:nvSpPr>
            <p:spPr>
              <a:xfrm>
                <a:off x="5178326" y="23070616"/>
                <a:ext cx="1031051" cy="430887"/>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Scan CM</a:t>
                </a:r>
                <a:br>
                  <a:rPr lang="en-US" sz="1100" dirty="0">
                    <a:latin typeface="Arial" panose="020B0604020202020204" pitchFamily="34" charset="0"/>
                    <a:cs typeface="Arial" panose="020B0604020202020204" pitchFamily="34" charset="0"/>
                  </a:rPr>
                </a:br>
                <a:r>
                  <a:rPr lang="en-US" sz="1100" dirty="0">
                    <a:latin typeface="Arial" panose="020B0604020202020204" pitchFamily="34" charset="0"/>
                    <a:cs typeface="Arial" panose="020B0604020202020204" pitchFamily="34" charset="0"/>
                  </a:rPr>
                  <a:t>OpenSim CM</a:t>
                </a:r>
              </a:p>
            </p:txBody>
          </p:sp>
          <p:pic>
            <p:nvPicPr>
              <p:cNvPr id="34" name="Picture 33">
                <a:extLst>
                  <a:ext uri="{FF2B5EF4-FFF2-40B4-BE49-F238E27FC236}">
                    <a16:creationId xmlns:a16="http://schemas.microsoft.com/office/drawing/2014/main" id="{8294AA99-C992-43BD-8A4C-40845D4510D5}"/>
                  </a:ext>
                </a:extLst>
              </p:cNvPr>
              <p:cNvPicPr>
                <a:picLocks noChangeAspect="1"/>
              </p:cNvPicPr>
              <p:nvPr/>
            </p:nvPicPr>
            <p:blipFill rotWithShape="1">
              <a:blip r:embed="rId5"/>
              <a:srcRect t="50020" b="1"/>
              <a:stretch/>
            </p:blipFill>
            <p:spPr>
              <a:xfrm>
                <a:off x="5012040" y="23286818"/>
                <a:ext cx="211402" cy="189969"/>
              </a:xfrm>
              <a:prstGeom prst="rect">
                <a:avLst/>
              </a:prstGeom>
            </p:spPr>
          </p:pic>
          <p:pic>
            <p:nvPicPr>
              <p:cNvPr id="63" name="Picture 62">
                <a:extLst>
                  <a:ext uri="{FF2B5EF4-FFF2-40B4-BE49-F238E27FC236}">
                    <a16:creationId xmlns:a16="http://schemas.microsoft.com/office/drawing/2014/main" id="{AC793D78-CF18-4985-B3E2-D95AB7FEECEE}"/>
                  </a:ext>
                </a:extLst>
              </p:cNvPr>
              <p:cNvPicPr>
                <a:picLocks noChangeAspect="1"/>
              </p:cNvPicPr>
              <p:nvPr/>
            </p:nvPicPr>
            <p:blipFill rotWithShape="1">
              <a:blip r:embed="rId5"/>
              <a:srcRect b="50678"/>
              <a:stretch/>
            </p:blipFill>
            <p:spPr>
              <a:xfrm>
                <a:off x="5008720" y="23096402"/>
                <a:ext cx="214722" cy="190416"/>
              </a:xfrm>
              <a:prstGeom prst="rect">
                <a:avLst/>
              </a:prstGeom>
            </p:spPr>
          </p:pic>
        </p:grpSp>
      </p:grpSp>
      <p:pic>
        <p:nvPicPr>
          <p:cNvPr id="23" name="Picture 22">
            <a:extLst>
              <a:ext uri="{FF2B5EF4-FFF2-40B4-BE49-F238E27FC236}">
                <a16:creationId xmlns:a16="http://schemas.microsoft.com/office/drawing/2014/main" id="{31E83AD9-3E46-4E0B-A2DD-BF66BBEB36C1}"/>
              </a:ext>
            </a:extLst>
          </p:cNvPr>
          <p:cNvPicPr>
            <a:picLocks noChangeAspect="1"/>
          </p:cNvPicPr>
          <p:nvPr/>
        </p:nvPicPr>
        <p:blipFill>
          <a:blip r:embed="rId6"/>
          <a:stretch>
            <a:fillRect/>
          </a:stretch>
        </p:blipFill>
        <p:spPr>
          <a:xfrm>
            <a:off x="1636497" y="21848307"/>
            <a:ext cx="2680288" cy="2431639"/>
          </a:xfrm>
          <a:prstGeom prst="rect">
            <a:avLst/>
          </a:prstGeom>
        </p:spPr>
      </p:pic>
      <p:pic>
        <p:nvPicPr>
          <p:cNvPr id="16" name="Picture 15"/>
          <p:cNvPicPr>
            <a:picLocks noChangeAspect="1"/>
          </p:cNvPicPr>
          <p:nvPr/>
        </p:nvPicPr>
        <p:blipFill rotWithShape="1">
          <a:blip r:embed="rId7"/>
          <a:srcRect l="1434"/>
          <a:stretch/>
        </p:blipFill>
        <p:spPr>
          <a:xfrm>
            <a:off x="6418736" y="12532743"/>
            <a:ext cx="3624067" cy="507499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45" name="TextBox 144"/>
          <p:cNvSpPr txBox="1"/>
          <p:nvPr/>
        </p:nvSpPr>
        <p:spPr>
          <a:xfrm>
            <a:off x="10870841" y="16953051"/>
            <a:ext cx="9394067" cy="9433299"/>
          </a:xfrm>
          <a:prstGeom prst="rect">
            <a:avLst/>
          </a:prstGeom>
          <a:noFill/>
        </p:spPr>
        <p:txBody>
          <a:bodyPr wrap="square" lIns="91385" tIns="45694" rIns="91385" bIns="45694" rtlCol="0">
            <a:spAutoFit/>
          </a:bodyPr>
          <a:lstStyle/>
          <a:p>
            <a:pPr marL="477558" indent="-477558">
              <a:spcBef>
                <a:spcPts val="1199"/>
              </a:spcBef>
              <a:spcAft>
                <a:spcPts val="599"/>
              </a:spcAft>
            </a:pPr>
            <a:r>
              <a:rPr lang="en-US" sz="3200" cap="all" dirty="0">
                <a:solidFill>
                  <a:srgbClr val="00B0F0"/>
                </a:solidFill>
                <a:latin typeface="Arial Black" pitchFamily="34" charset="0"/>
                <a:cs typeface="Times New Roman" pitchFamily="18" charset="0"/>
              </a:rPr>
              <a:t>INFUSION SPACE / EARTH</a:t>
            </a:r>
          </a:p>
          <a:p>
            <a:pPr>
              <a:spcAft>
                <a:spcPts val="1199"/>
              </a:spcAft>
            </a:pPr>
            <a:r>
              <a:rPr lang="en-US" sz="2200" dirty="0">
                <a:latin typeface="Arial" pitchFamily="34" charset="0"/>
                <a:cs typeface="Arial" pitchFamily="34" charset="0"/>
              </a:rPr>
              <a:t>This technology is applicable toward preparations for Artemis and missions in alternate gravity environments. With infusion in ground-based training and testing, this tool can prospectively assess representativeness of analog environments/systems and inform conceptual operations. </a:t>
            </a:r>
          </a:p>
          <a:p>
            <a:endParaRPr lang="en-US" sz="1600" dirty="0">
              <a:latin typeface="Arial" pitchFamily="34" charset="0"/>
              <a:cs typeface="Arial" pitchFamily="34" charset="0"/>
            </a:endParaRPr>
          </a:p>
          <a:p>
            <a:pPr>
              <a:spcAft>
                <a:spcPts val="1199"/>
              </a:spcAft>
            </a:pPr>
            <a:r>
              <a:rPr lang="en-US" sz="3200" cap="all" dirty="0">
                <a:solidFill>
                  <a:srgbClr val="00B0F0"/>
                </a:solidFill>
                <a:latin typeface="Arial Black" pitchFamily="34" charset="0"/>
                <a:cs typeface="Times New Roman" pitchFamily="18" charset="0"/>
              </a:rPr>
              <a:t>PARTNERSHIPS / collaborations</a:t>
            </a:r>
          </a:p>
          <a:p>
            <a:pPr>
              <a:spcAft>
                <a:spcPts val="1199"/>
              </a:spcAft>
            </a:pPr>
            <a:r>
              <a:rPr lang="en-US" sz="2200" dirty="0">
                <a:latin typeface="Arial" panose="020B0604020202020204" pitchFamily="34" charset="0"/>
                <a:cs typeface="Arial" panose="020B0604020202020204" pitchFamily="34" charset="0"/>
              </a:rPr>
              <a:t>The Anthropometry &amp; Biomechanics Facility (ABF/SK3) team provided 3D scan and anthropometric data to compare with our human models for the scaling investigation. ABF also provided insights and consultation based on their experience with suited and lunar operations, which motivated our joint hosting of a TCC Wearable Technologies Challenge for Human-Suit Interaction Measurement. Our partnership with the University of South Florida’s CARRT provided initial data to compare our motion-based method of calculating COP with force plate measurements. The project team also thanks John DeWitt (</a:t>
            </a:r>
            <a:r>
              <a:rPr lang="en-US" sz="2200" dirty="0" err="1">
                <a:latin typeface="Arial" panose="020B0604020202020204" pitchFamily="34" charset="0"/>
                <a:cs typeface="Arial" panose="020B0604020202020204" pitchFamily="34" charset="0"/>
              </a:rPr>
              <a:t>KBRwyle</a:t>
            </a:r>
            <a:r>
              <a:rPr lang="en-US" sz="2200" dirty="0">
                <a:latin typeface="Arial" panose="020B0604020202020204" pitchFamily="34" charset="0"/>
                <a:cs typeface="Arial" panose="020B0604020202020204" pitchFamily="34" charset="0"/>
              </a:rPr>
              <a:t>) and Beth </a:t>
            </a:r>
            <a:r>
              <a:rPr lang="en-US" sz="2200" dirty="0" err="1">
                <a:latin typeface="Arial" panose="020B0604020202020204" pitchFamily="34" charset="0"/>
                <a:cs typeface="Arial" panose="020B0604020202020204" pitchFamily="34" charset="0"/>
              </a:rPr>
              <a:t>LeWandowski</a:t>
            </a:r>
            <a:r>
              <a:rPr lang="en-US" sz="2200" dirty="0">
                <a:latin typeface="Arial" panose="020B0604020202020204" pitchFamily="34" charset="0"/>
                <a:cs typeface="Arial" panose="020B0604020202020204" pitchFamily="34" charset="0"/>
              </a:rPr>
              <a:t> (GRC) for their consultation in the formulation of the work as well as ER facilities for test support.</a:t>
            </a:r>
          </a:p>
          <a:p>
            <a:pPr marL="477558" indent="-477558">
              <a:spcBef>
                <a:spcPts val="1199"/>
              </a:spcBef>
            </a:pPr>
            <a:r>
              <a:rPr lang="en-US" sz="3200" cap="all" dirty="0">
                <a:solidFill>
                  <a:srgbClr val="00B0F0"/>
                </a:solidFill>
                <a:latin typeface="Arial Black" pitchFamily="34" charset="0"/>
                <a:cs typeface="Times New Roman" pitchFamily="18" charset="0"/>
              </a:rPr>
              <a:t>Future Work </a:t>
            </a:r>
          </a:p>
          <a:p>
            <a:pPr>
              <a:spcBef>
                <a:spcPts val="1199"/>
              </a:spcBef>
              <a:spcAft>
                <a:spcPts val="1199"/>
              </a:spcAft>
            </a:pPr>
            <a:r>
              <a:rPr lang="en-US" sz="2200" dirty="0">
                <a:latin typeface="Arial" pitchFamily="34" charset="0"/>
                <a:cs typeface="Arial" pitchFamily="34" charset="0"/>
              </a:rPr>
              <a:t>This work will continue as a Year-2 Center Innovation Fund award involving verification activities in the Prototype Immersive Technology (PIT) lab and application for the Active Response Gravity Offload System (ARGOS), and/or incorporation of additional </a:t>
            </a:r>
            <a:r>
              <a:rPr lang="en-US" sz="2200" dirty="0" err="1">
                <a:latin typeface="Arial" pitchFamily="34" charset="0"/>
                <a:cs typeface="Arial" pitchFamily="34" charset="0"/>
              </a:rPr>
              <a:t>xEVA</a:t>
            </a:r>
            <a:r>
              <a:rPr lang="en-US" sz="2200" dirty="0">
                <a:latin typeface="Arial" pitchFamily="34" charset="0"/>
                <a:cs typeface="Arial" pitchFamily="34" charset="0"/>
              </a:rPr>
              <a:t> aspects.</a:t>
            </a:r>
          </a:p>
        </p:txBody>
      </p:sp>
      <p:sp>
        <p:nvSpPr>
          <p:cNvPr id="4" name="Title 1"/>
          <p:cNvSpPr txBox="1">
            <a:spLocks/>
          </p:cNvSpPr>
          <p:nvPr/>
        </p:nvSpPr>
        <p:spPr>
          <a:xfrm>
            <a:off x="567806" y="6047898"/>
            <a:ext cx="15559138" cy="1293417"/>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800" b="1" dirty="0">
                <a:solidFill>
                  <a:schemeClr val="bg1">
                    <a:lumMod val="50000"/>
                  </a:schemeClr>
                </a:solidFill>
                <a:latin typeface="Arial"/>
                <a:cs typeface="Arial"/>
              </a:rPr>
              <a:t>Technology Area (TA): </a:t>
            </a:r>
            <a:r>
              <a:rPr lang="en-US" sz="2400" b="1" dirty="0">
                <a:solidFill>
                  <a:schemeClr val="bg1">
                    <a:lumMod val="50000"/>
                  </a:schemeClr>
                </a:solidFill>
                <a:latin typeface="Arial"/>
                <a:cs typeface="Arial"/>
              </a:rPr>
              <a:t>6.3.2 – Long Duration Health; 6.3.3 – Behavioral Health; 6.3.4 – Human Factors; 11.2.3 – Human-System Performance Modeling; EA TIP 4.2.3.2 – Digital Astronaut (DAS)</a:t>
            </a:r>
            <a:endParaRPr lang="en-US" sz="2700" b="1" dirty="0">
              <a:solidFill>
                <a:schemeClr val="bg1">
                  <a:lumMod val="50000"/>
                </a:schemeClr>
              </a:solidFill>
              <a:latin typeface="Arial"/>
              <a:cs typeface="Arial"/>
            </a:endParaRPr>
          </a:p>
        </p:txBody>
      </p:sp>
      <p:sp>
        <p:nvSpPr>
          <p:cNvPr id="5" name="Footer Placeholder 4"/>
          <p:cNvSpPr>
            <a:spLocks noGrp="1"/>
          </p:cNvSpPr>
          <p:nvPr>
            <p:ph type="ftr" sz="quarter" idx="4294967295"/>
          </p:nvPr>
        </p:nvSpPr>
        <p:spPr>
          <a:xfrm>
            <a:off x="1051560" y="26347123"/>
            <a:ext cx="18844030" cy="1005360"/>
          </a:xfrm>
          <a:prstGeom prst="rect">
            <a:avLst/>
          </a:prstGeom>
        </p:spPr>
        <p:txBody>
          <a:bodyPr vert="horz" lIns="0" tIns="0" rIns="0" bIns="0" rtlCol="0" anchor="t" anchorCtr="0"/>
          <a:lstStyle>
            <a:lvl1pPr algn="l">
              <a:defRPr sz="2700" b="0" i="1" kern="1200">
                <a:solidFill>
                  <a:schemeClr val="bg1">
                    <a:lumMod val="50000"/>
                  </a:schemeClr>
                </a:solidFill>
                <a:latin typeface="Arial"/>
              </a:defRPr>
            </a:lvl1pPr>
          </a:lstStyle>
          <a:p>
            <a:r>
              <a:rPr lang="en-US" dirty="0">
                <a:solidFill>
                  <a:srgbClr val="00B0F0"/>
                </a:solidFill>
              </a:rPr>
              <a:t>2020 JSC Technology Showcase</a:t>
            </a:r>
            <a:r>
              <a:rPr lang="en-US" dirty="0">
                <a:solidFill>
                  <a:srgbClr val="002060"/>
                </a:solidFill>
              </a:rPr>
              <a:t>							 </a:t>
            </a:r>
            <a:r>
              <a:rPr lang="en-US" dirty="0">
                <a:solidFill>
                  <a:srgbClr val="00B0F0"/>
                </a:solidFill>
              </a:rPr>
              <a:t>MSC#</a:t>
            </a:r>
            <a:r>
              <a:rPr lang="en-US" dirty="0">
                <a:solidFill>
                  <a:srgbClr val="002060"/>
                </a:solidFill>
              </a:rPr>
              <a:t> ___________</a:t>
            </a:r>
            <a:r>
              <a:rPr lang="en-US" dirty="0">
                <a:solidFill>
                  <a:schemeClr val="tx1"/>
                </a:solidFill>
              </a:rPr>
              <a:t>______</a:t>
            </a:r>
            <a:endParaRPr lang="en-US" dirty="0">
              <a:solidFill>
                <a:srgbClr val="002060"/>
              </a:solidFill>
            </a:endParaRPr>
          </a:p>
        </p:txBody>
      </p:sp>
      <p:sp>
        <p:nvSpPr>
          <p:cNvPr id="143" name="Title 1"/>
          <p:cNvSpPr txBox="1">
            <a:spLocks/>
          </p:cNvSpPr>
          <p:nvPr/>
        </p:nvSpPr>
        <p:spPr>
          <a:xfrm>
            <a:off x="1001305" y="5456633"/>
            <a:ext cx="19028589" cy="503232"/>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latin typeface="Arial" pitchFamily="34" charset="0"/>
                <a:cs typeface="Arial" pitchFamily="34" charset="0"/>
              </a:rPr>
              <a:t>Kaitlin H. Lostroscio/ kaitlin.h.lostroscio@nasa.gov, Leslie J. Quiocho, Ken Huffman, David Frenkel, Charlotte Bell, Fouad Matari</a:t>
            </a:r>
            <a:r>
              <a:rPr lang="en-US" sz="2400" b="1" dirty="0">
                <a:solidFill>
                  <a:schemeClr val="accent2">
                    <a:lumMod val="75000"/>
                  </a:schemeClr>
                </a:solidFill>
                <a:latin typeface="Arial" pitchFamily="34" charset="0"/>
                <a:cs typeface="Arial" pitchFamily="34" charset="0"/>
              </a:rPr>
              <a:t/>
            </a:r>
            <a:br>
              <a:rPr lang="en-US" sz="2400" b="1" dirty="0">
                <a:solidFill>
                  <a:schemeClr val="accent2">
                    <a:lumMod val="75000"/>
                  </a:schemeClr>
                </a:solidFill>
                <a:latin typeface="Arial" pitchFamily="34" charset="0"/>
                <a:cs typeface="Arial" pitchFamily="34" charset="0"/>
              </a:rPr>
            </a:br>
            <a:endParaRPr lang="en-US" sz="2400" dirty="0">
              <a:solidFill>
                <a:schemeClr val="accent2">
                  <a:lumMod val="75000"/>
                </a:schemeClr>
              </a:solidFill>
            </a:endParaRPr>
          </a:p>
        </p:txBody>
      </p:sp>
      <p:sp>
        <p:nvSpPr>
          <p:cNvPr id="12" name="Rectangle 11"/>
          <p:cNvSpPr/>
          <p:nvPr/>
        </p:nvSpPr>
        <p:spPr>
          <a:xfrm>
            <a:off x="16696195" y="26260391"/>
            <a:ext cx="3318666" cy="518091"/>
          </a:xfrm>
          <a:prstGeom prst="rect">
            <a:avLst/>
          </a:prstGeom>
        </p:spPr>
        <p:txBody>
          <a:bodyPr wrap="square">
            <a:spAutoFit/>
          </a:bodyPr>
          <a:lstStyle/>
          <a:p>
            <a:pPr>
              <a:lnSpc>
                <a:spcPct val="107000"/>
              </a:lnSpc>
              <a:spcAft>
                <a:spcPts val="800"/>
              </a:spcAft>
            </a:pPr>
            <a:r>
              <a:rPr lang="en-US" sz="2800" b="1" dirty="0">
                <a:latin typeface="Arial Narrow" panose="020B0606020202030204" pitchFamily="34" charset="0"/>
                <a:ea typeface="Calibri" panose="020F0502020204030204" pitchFamily="34" charset="0"/>
                <a:cs typeface="Times New Roman" panose="02020603050405020304" pitchFamily="18" charset="0"/>
              </a:rPr>
              <a:t>27021-1</a:t>
            </a:r>
            <a:endParaRPr lang="en-US" sz="3200" dirty="0">
              <a:effectLst/>
              <a:latin typeface="Arial Narrow" panose="020B0606020202030204" pitchFamily="34" charset="0"/>
              <a:ea typeface="Calibri" panose="020F0502020204030204" pitchFamily="34" charset="0"/>
              <a:cs typeface="Times New Roman" panose="02020603050405020304" pitchFamily="18" charset="0"/>
            </a:endParaRPr>
          </a:p>
        </p:txBody>
      </p:sp>
      <p:sp>
        <p:nvSpPr>
          <p:cNvPr id="9" name="Oval 8"/>
          <p:cNvSpPr/>
          <p:nvPr/>
        </p:nvSpPr>
        <p:spPr>
          <a:xfrm>
            <a:off x="18500058" y="165418"/>
            <a:ext cx="83217" cy="82232"/>
          </a:xfrm>
          <a:prstGeom prst="ellipse">
            <a:avLst/>
          </a:prstGeom>
          <a:solidFill>
            <a:srgbClr val="8D2015"/>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Title 1"/>
          <p:cNvSpPr>
            <a:spLocks noGrp="1"/>
          </p:cNvSpPr>
          <p:nvPr>
            <p:ph type="ctrTitle"/>
          </p:nvPr>
        </p:nvSpPr>
        <p:spPr>
          <a:xfrm>
            <a:off x="567806" y="4356873"/>
            <a:ext cx="19895589" cy="1030948"/>
          </a:xfrm>
        </p:spPr>
        <p:txBody>
          <a:bodyPr/>
          <a:lstStyle/>
          <a:p>
            <a:pPr algn="ctr" defTabSz="913865">
              <a:lnSpc>
                <a:spcPts val="8395"/>
              </a:lnSpc>
              <a:spcBef>
                <a:spcPts val="1799"/>
              </a:spcBef>
              <a:spcAft>
                <a:spcPts val="1199"/>
              </a:spcAft>
              <a:defRPr/>
            </a:pPr>
            <a:r>
              <a:rPr lang="en-US" sz="5400" b="1" dirty="0">
                <a:solidFill>
                  <a:srgbClr val="00B0F0"/>
                </a:solidFill>
                <a:latin typeface="Arial Narrow" pitchFamily="34" charset="0"/>
              </a:rPr>
              <a:t>Lunar Surface Operations Modeling Using Digital Astronaut Simulation </a:t>
            </a:r>
            <a:endParaRPr lang="en-US" sz="5400" dirty="0">
              <a:solidFill>
                <a:srgbClr val="00B0F0"/>
              </a:solidFill>
            </a:endParaRPr>
          </a:p>
        </p:txBody>
      </p:sp>
      <p:sp>
        <p:nvSpPr>
          <p:cNvPr id="39" name="Title 1"/>
          <p:cNvSpPr txBox="1">
            <a:spLocks/>
          </p:cNvSpPr>
          <p:nvPr/>
        </p:nvSpPr>
        <p:spPr>
          <a:xfrm>
            <a:off x="16649700" y="6130394"/>
            <a:ext cx="3813696" cy="728029"/>
          </a:xfrm>
          <a:prstGeom prst="rect">
            <a:avLst/>
          </a:prstGeom>
        </p:spPr>
        <p:txBody>
          <a:bodyPr vert="horz" lIns="0" tIns="0" rIns="0" bIns="0" rtlCol="0" anchor="t" anchorCtr="0">
            <a:noAutofit/>
          </a:bodyPr>
          <a:lstStyle>
            <a:lvl1pPr algn="l" defTabSz="1384630" rtl="0" eaLnBrk="1" latinLnBrk="0" hangingPunct="1">
              <a:lnSpc>
                <a:spcPct val="100000"/>
              </a:lnSpc>
              <a:spcBef>
                <a:spcPct val="0"/>
              </a:spcBef>
              <a:buNone/>
              <a:defRPr sz="8000" kern="1200" baseline="0">
                <a:solidFill>
                  <a:schemeClr val="tx1"/>
                </a:solidFill>
                <a:latin typeface="Arial Black"/>
                <a:ea typeface="+mj-ea"/>
                <a:cs typeface="+mj-cs"/>
              </a:defRPr>
            </a:lvl1pPr>
          </a:lstStyle>
          <a:p>
            <a:pPr defTabSz="913865">
              <a:spcBef>
                <a:spcPts val="1799"/>
              </a:spcBef>
              <a:spcAft>
                <a:spcPts val="1199"/>
              </a:spcAft>
              <a:defRPr/>
            </a:pPr>
            <a:r>
              <a:rPr lang="en-US" sz="2400" b="1" dirty="0">
                <a:solidFill>
                  <a:schemeClr val="bg1">
                    <a:lumMod val="50000"/>
                  </a:schemeClr>
                </a:solidFill>
                <a:latin typeface="Arial"/>
                <a:cs typeface="Arial"/>
              </a:rPr>
              <a:t> </a:t>
            </a:r>
            <a:r>
              <a:rPr lang="en-US" sz="2800" b="1" dirty="0">
                <a:solidFill>
                  <a:schemeClr val="bg1">
                    <a:lumMod val="50000"/>
                  </a:schemeClr>
                </a:solidFill>
                <a:latin typeface="Arial"/>
                <a:cs typeface="Arial"/>
              </a:rPr>
              <a:t>TRL: </a:t>
            </a:r>
            <a:r>
              <a:rPr lang="en-US" sz="2400" b="1" dirty="0">
                <a:solidFill>
                  <a:schemeClr val="bg1">
                    <a:lumMod val="50000"/>
                  </a:schemeClr>
                </a:solidFill>
                <a:latin typeface="Arial"/>
                <a:cs typeface="Arial"/>
              </a:rPr>
              <a:t>start 4 / current 6</a:t>
            </a:r>
            <a:endParaRPr lang="en-US" sz="2700" b="1" dirty="0">
              <a:solidFill>
                <a:schemeClr val="bg1">
                  <a:lumMod val="50000"/>
                </a:schemeClr>
              </a:solidFill>
              <a:latin typeface="Arial"/>
              <a:cs typeface="Arial"/>
            </a:endParaRPr>
          </a:p>
        </p:txBody>
      </p:sp>
      <p:cxnSp>
        <p:nvCxnSpPr>
          <p:cNvPr id="43" name="Straight Connector 42"/>
          <p:cNvCxnSpPr/>
          <p:nvPr/>
        </p:nvCxnSpPr>
        <p:spPr>
          <a:xfrm>
            <a:off x="10400880" y="7316889"/>
            <a:ext cx="5541" cy="18301574"/>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p:cNvSpPr txBox="1"/>
          <p:nvPr/>
        </p:nvSpPr>
        <p:spPr>
          <a:xfrm>
            <a:off x="563255" y="7145318"/>
            <a:ext cx="9566928" cy="5447645"/>
          </a:xfrm>
          <a:prstGeom prst="rect">
            <a:avLst/>
          </a:prstGeom>
          <a:noFill/>
        </p:spPr>
        <p:txBody>
          <a:bodyPr wrap="square" rtlCol="0">
            <a:spAutoFit/>
          </a:bodyPr>
          <a:lstStyle/>
          <a:p>
            <a:pPr marL="228467" indent="-228467">
              <a:spcAft>
                <a:spcPts val="599"/>
              </a:spcAft>
            </a:pPr>
            <a:r>
              <a:rPr lang="en-US" sz="3200" cap="all" dirty="0">
                <a:solidFill>
                  <a:srgbClr val="00B0F0"/>
                </a:solidFill>
                <a:latin typeface="Arial Black" pitchFamily="34" charset="0"/>
                <a:cs typeface="Times New Roman" pitchFamily="18" charset="0"/>
              </a:rPr>
              <a:t>FY20 IRAD PROJECT Overview </a:t>
            </a:r>
          </a:p>
          <a:p>
            <a:r>
              <a:rPr lang="en-US" sz="2200" dirty="0">
                <a:latin typeface="Arial" panose="020B0604020202020204" pitchFamily="34" charset="0"/>
                <a:cs typeface="Arial" panose="020B0604020202020204" pitchFamily="34" charset="0"/>
              </a:rPr>
              <a:t>During Apollo, crew members experienced a number of falls while engaging in extravehicular activity. The Digital Astronaut Simulation (DAS) expanded  human biomechanics modeling tools to begin investigating this prospective mission safety and success challenge for the Artemis program. </a:t>
            </a:r>
          </a:p>
          <a:p>
            <a:endParaRPr lang="en-US" sz="2200" cap="all" dirty="0">
              <a:solidFill>
                <a:schemeClr val="tx1">
                  <a:lumMod val="65000"/>
                  <a:lumOff val="35000"/>
                </a:schemeClr>
              </a:solidFill>
              <a:latin typeface="Arial" panose="020B0604020202020204" pitchFamily="34" charset="0"/>
              <a:cs typeface="Arial" panose="020B0604020202020204" pitchFamily="34" charset="0"/>
            </a:endParaRPr>
          </a:p>
          <a:p>
            <a:r>
              <a:rPr lang="en-US" sz="3200" cap="all" dirty="0">
                <a:solidFill>
                  <a:srgbClr val="00B0F0"/>
                </a:solidFill>
                <a:latin typeface="Arial Black" pitchFamily="34" charset="0"/>
                <a:cs typeface="Times New Roman" pitchFamily="18" charset="0"/>
              </a:rPr>
              <a:t>INNOVATION</a:t>
            </a:r>
          </a:p>
          <a:p>
            <a:r>
              <a:rPr lang="en-US" sz="2200" dirty="0">
                <a:latin typeface="Arial" pitchFamily="34" charset="0"/>
                <a:cs typeface="Arial" pitchFamily="34" charset="0"/>
              </a:rPr>
              <a:t>A core capability was developed to detect if a motion is dynamically feasible in a given gravitational environment. Fed by motion capture and mass properties data, this technology enables observation of whether tasks performed in 1G can be performed the same way in lunar gravity or if they require modifications. </a:t>
            </a:r>
          </a:p>
          <a:p>
            <a:endParaRPr lang="en-US" sz="2200" dirty="0">
              <a:latin typeface="Arial" pitchFamily="34" charset="0"/>
              <a:cs typeface="Arial" pitchFamily="34" charset="0"/>
            </a:endParaRPr>
          </a:p>
          <a:p>
            <a:pPr marL="477558" indent="-477558">
              <a:spcAft>
                <a:spcPts val="599"/>
              </a:spcAft>
            </a:pPr>
            <a:r>
              <a:rPr lang="en-US" sz="3200" cap="all" dirty="0">
                <a:solidFill>
                  <a:srgbClr val="00B0F0"/>
                </a:solidFill>
                <a:latin typeface="Arial Black" panose="020B0A04020102020204" pitchFamily="34" charset="0"/>
                <a:cs typeface="Times New Roman" pitchFamily="18" charset="0"/>
              </a:rPr>
              <a:t>Outcomes </a:t>
            </a:r>
            <a:endParaRPr lang="en-US" sz="3200" cap="all" dirty="0">
              <a:solidFill>
                <a:srgbClr val="00B0F0"/>
              </a:solidFill>
              <a:latin typeface="Arial Black" panose="020B0A04020102020204" pitchFamily="34" charset="0"/>
              <a:cs typeface="Arial" pitchFamily="34" charset="0"/>
            </a:endParaRPr>
          </a:p>
        </p:txBody>
      </p:sp>
      <p:sp>
        <p:nvSpPr>
          <p:cNvPr id="79" name="TextBox 78"/>
          <p:cNvSpPr txBox="1"/>
          <p:nvPr/>
        </p:nvSpPr>
        <p:spPr>
          <a:xfrm>
            <a:off x="6280094" y="17700425"/>
            <a:ext cx="3793092" cy="1323439"/>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Visualizer displaying case where ground-based motion is </a:t>
            </a:r>
            <a:r>
              <a:rPr lang="en-US" sz="1600" i="1" dirty="0">
                <a:latin typeface="Arial" panose="020B0604020202020204" pitchFamily="34" charset="0"/>
                <a:cs typeface="Arial" panose="020B0604020202020204" pitchFamily="34" charset="0"/>
              </a:rPr>
              <a:t>not</a:t>
            </a:r>
            <a:r>
              <a:rPr lang="en-US" sz="1600" dirty="0">
                <a:latin typeface="Arial" panose="020B0604020202020204" pitchFamily="34" charset="0"/>
                <a:cs typeface="Arial" panose="020B0604020202020204" pitchFamily="34" charset="0"/>
              </a:rPr>
              <a:t> feasible in lunar gravity. Lateral accelerations and angular momentum were too large;  hence adjustments are needed.</a:t>
            </a:r>
          </a:p>
        </p:txBody>
      </p:sp>
      <p:pic>
        <p:nvPicPr>
          <p:cNvPr id="2" name="Picture 1"/>
          <p:cNvPicPr>
            <a:picLocks noChangeAspect="1"/>
          </p:cNvPicPr>
          <p:nvPr/>
        </p:nvPicPr>
        <p:blipFill>
          <a:blip r:embed="rId8"/>
          <a:stretch>
            <a:fillRect/>
          </a:stretch>
        </p:blipFill>
        <p:spPr>
          <a:xfrm>
            <a:off x="0" y="-72558"/>
            <a:ext cx="21031200" cy="4379036"/>
          </a:xfrm>
          <a:prstGeom prst="rect">
            <a:avLst/>
          </a:prstGeom>
        </p:spPr>
      </p:pic>
      <p:pic>
        <p:nvPicPr>
          <p:cNvPr id="24" name="Picture 2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41142" y="2763402"/>
            <a:ext cx="1401238" cy="1419068"/>
          </a:xfrm>
          <a:prstGeom prst="rect">
            <a:avLst/>
          </a:prstGeom>
        </p:spPr>
      </p:pic>
      <p:cxnSp>
        <p:nvCxnSpPr>
          <p:cNvPr id="26" name="Straight Connector 25"/>
          <p:cNvCxnSpPr/>
          <p:nvPr/>
        </p:nvCxnSpPr>
        <p:spPr>
          <a:xfrm>
            <a:off x="1636497" y="2955930"/>
            <a:ext cx="0" cy="1219034"/>
          </a:xfrm>
          <a:prstGeom prst="line">
            <a:avLst/>
          </a:prstGeom>
          <a:ln>
            <a:solidFill>
              <a:schemeClr val="bg1"/>
            </a:solidFill>
          </a:ln>
        </p:spPr>
        <p:style>
          <a:lnRef idx="3">
            <a:schemeClr val="accent1"/>
          </a:lnRef>
          <a:fillRef idx="0">
            <a:schemeClr val="accent1"/>
          </a:fillRef>
          <a:effectRef idx="2">
            <a:schemeClr val="accent1"/>
          </a:effectRef>
          <a:fontRef idx="minor">
            <a:schemeClr val="tx1"/>
          </a:fontRef>
        </p:style>
      </p:cxnSp>
      <p:sp>
        <p:nvSpPr>
          <p:cNvPr id="29" name="Rectangle 28"/>
          <p:cNvSpPr/>
          <p:nvPr/>
        </p:nvSpPr>
        <p:spPr>
          <a:xfrm>
            <a:off x="1724285" y="3686613"/>
            <a:ext cx="19230715" cy="400110"/>
          </a:xfrm>
          <a:prstGeom prst="rect">
            <a:avLst/>
          </a:prstGeom>
        </p:spPr>
        <p:txBody>
          <a:bodyPr wrap="square">
            <a:spAutoFit/>
          </a:bodyPr>
          <a:lstStyle/>
          <a:p>
            <a:r>
              <a:rPr lang="en-US" sz="2000" dirty="0">
                <a:solidFill>
                  <a:schemeClr val="bg1"/>
                </a:solidFill>
                <a:latin typeface="Arial" panose="020B0604020202020204" pitchFamily="34" charset="0"/>
                <a:cs typeface="Arial" panose="020B0604020202020204" pitchFamily="34" charset="0"/>
              </a:rPr>
              <a:t>Johnson Space Center (JSC) 				                                              2020 JSC Technology Showcase: </a:t>
            </a:r>
            <a:r>
              <a:rPr lang="en-US" sz="2000" i="1" dirty="0">
                <a:solidFill>
                  <a:schemeClr val="bg1"/>
                </a:solidFill>
                <a:latin typeface="Arial" panose="020B0604020202020204" pitchFamily="34" charset="0"/>
                <a:cs typeface="Arial" panose="020B0604020202020204" pitchFamily="34" charset="0"/>
                <a:sym typeface="Wingdings" panose="05000000000000000000" pitchFamily="2" charset="2"/>
              </a:rPr>
              <a:t>FY20 CIF IRAD</a:t>
            </a:r>
            <a:endParaRPr lang="en-US" sz="2000" dirty="0">
              <a:solidFill>
                <a:schemeClr val="bg1"/>
              </a:solidFill>
              <a:latin typeface="Arial" panose="020B0604020202020204" pitchFamily="34" charset="0"/>
              <a:cs typeface="Arial" panose="020B0604020202020204" pitchFamily="34" charset="0"/>
            </a:endParaRPr>
          </a:p>
        </p:txBody>
      </p:sp>
      <p:sp>
        <p:nvSpPr>
          <p:cNvPr id="28" name="TextBox 27"/>
          <p:cNvSpPr txBox="1"/>
          <p:nvPr/>
        </p:nvSpPr>
        <p:spPr>
          <a:xfrm>
            <a:off x="1738766" y="3232682"/>
            <a:ext cx="7778974" cy="400110"/>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National Aeronautics and Space Administration</a:t>
            </a:r>
          </a:p>
        </p:txBody>
      </p:sp>
      <p:cxnSp>
        <p:nvCxnSpPr>
          <p:cNvPr id="6" name="Straight Arrow Connector 5"/>
          <p:cNvCxnSpPr/>
          <p:nvPr/>
        </p:nvCxnSpPr>
        <p:spPr>
          <a:xfrm flipH="1">
            <a:off x="8354377" y="17058058"/>
            <a:ext cx="3938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0" name="TextBox 9"/>
          <p:cNvSpPr txBox="1"/>
          <p:nvPr/>
        </p:nvSpPr>
        <p:spPr>
          <a:xfrm>
            <a:off x="8708998" y="16914658"/>
            <a:ext cx="1073435" cy="276999"/>
          </a:xfrm>
          <a:prstGeom prst="rect">
            <a:avLst/>
          </a:prstGeom>
          <a:noFill/>
        </p:spPr>
        <p:txBody>
          <a:bodyPr wrap="none" rtlCol="0">
            <a:spAutoFit/>
          </a:bodyPr>
          <a:lstStyle/>
          <a:p>
            <a:r>
              <a:rPr lang="en-US" sz="1200" dirty="0"/>
              <a:t>CM projection</a:t>
            </a:r>
          </a:p>
        </p:txBody>
      </p:sp>
      <p:cxnSp>
        <p:nvCxnSpPr>
          <p:cNvPr id="202" name="Straight Arrow Connector 201"/>
          <p:cNvCxnSpPr/>
          <p:nvPr/>
        </p:nvCxnSpPr>
        <p:spPr>
          <a:xfrm flipH="1">
            <a:off x="8614089" y="17262669"/>
            <a:ext cx="393835"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03" name="TextBox 202"/>
          <p:cNvSpPr txBox="1"/>
          <p:nvPr/>
        </p:nvSpPr>
        <p:spPr>
          <a:xfrm>
            <a:off x="8968710" y="17119269"/>
            <a:ext cx="447815" cy="276999"/>
          </a:xfrm>
          <a:prstGeom prst="rect">
            <a:avLst/>
          </a:prstGeom>
          <a:noFill/>
        </p:spPr>
        <p:txBody>
          <a:bodyPr wrap="none" rtlCol="0">
            <a:spAutoFit/>
          </a:bodyPr>
          <a:lstStyle/>
          <a:p>
            <a:r>
              <a:rPr lang="en-US" sz="1200" dirty="0"/>
              <a:t>COP</a:t>
            </a:r>
          </a:p>
        </p:txBody>
      </p:sp>
      <p:sp>
        <p:nvSpPr>
          <p:cNvPr id="15" name="Rectangle 14"/>
          <p:cNvSpPr/>
          <p:nvPr/>
        </p:nvSpPr>
        <p:spPr>
          <a:xfrm>
            <a:off x="567807" y="12443092"/>
            <a:ext cx="5712287" cy="10495181"/>
          </a:xfrm>
          <a:prstGeom prst="rect">
            <a:avLst/>
          </a:prstGeom>
        </p:spPr>
        <p:txBody>
          <a:bodyPr wrap="square">
            <a:spAutoFit/>
          </a:bodyPr>
          <a:lstStyle/>
          <a:p>
            <a:pPr lvl="0">
              <a:spcAft>
                <a:spcPts val="1199"/>
              </a:spcAft>
            </a:pPr>
            <a:r>
              <a:rPr lang="en-US" sz="2200" b="1" dirty="0">
                <a:solidFill>
                  <a:prstClr val="black"/>
                </a:solidFill>
                <a:latin typeface="Arial" panose="020B0604020202020204" pitchFamily="34" charset="0"/>
                <a:cs typeface="Arial" pitchFamily="34" charset="0"/>
              </a:rPr>
              <a:t>Feasibility Criteria Established</a:t>
            </a:r>
          </a:p>
          <a:p>
            <a:pPr marL="477558" lvl="0" indent="-477558">
              <a:spcAft>
                <a:spcPts val="1199"/>
              </a:spcAft>
              <a:buFont typeface="Arial" pitchFamily="34" charset="0"/>
              <a:buChar char="•"/>
            </a:pPr>
            <a:r>
              <a:rPr lang="en-US" sz="2200" dirty="0">
                <a:solidFill>
                  <a:prstClr val="black"/>
                </a:solidFill>
                <a:latin typeface="Arial" panose="020B0604020202020204" pitchFamily="34" charset="0"/>
                <a:cs typeface="Arial" pitchFamily="34" charset="0"/>
              </a:rPr>
              <a:t>If the projection of the Center of Mass (CM) on ground goes outside the human Base of Support (BOS), without a correcting step, the motion is not </a:t>
            </a:r>
            <a:r>
              <a:rPr lang="en-US" sz="2200" dirty="0">
                <a:latin typeface="Arial" panose="020B0604020202020204" pitchFamily="34" charset="0"/>
                <a:cs typeface="Arial" pitchFamily="34" charset="0"/>
              </a:rPr>
              <a:t>dynamically</a:t>
            </a:r>
            <a:r>
              <a:rPr lang="en-US" sz="2200" dirty="0">
                <a:solidFill>
                  <a:prstClr val="black"/>
                </a:solidFill>
                <a:latin typeface="Arial" panose="020B0604020202020204" pitchFamily="34" charset="0"/>
                <a:cs typeface="Arial" pitchFamily="34" charset="0"/>
              </a:rPr>
              <a:t> feasible.</a:t>
            </a:r>
          </a:p>
          <a:p>
            <a:pPr marL="477558" lvl="0" indent="-477558">
              <a:spcAft>
                <a:spcPts val="1199"/>
              </a:spcAft>
              <a:buFont typeface="Arial" pitchFamily="34" charset="0"/>
              <a:buChar char="•"/>
            </a:pPr>
            <a:r>
              <a:rPr lang="en-US" sz="2200" dirty="0">
                <a:solidFill>
                  <a:prstClr val="black"/>
                </a:solidFill>
                <a:latin typeface="Arial" panose="020B0604020202020204" pitchFamily="34" charset="0"/>
                <a:cs typeface="Arial" pitchFamily="34" charset="0"/>
              </a:rPr>
              <a:t>If the ground force Center of Pressure (COP) goes outside the BOS, the motion is not </a:t>
            </a:r>
            <a:r>
              <a:rPr lang="en-US" sz="2200" dirty="0">
                <a:latin typeface="Arial" panose="020B0604020202020204" pitchFamily="34" charset="0"/>
                <a:cs typeface="Arial" pitchFamily="34" charset="0"/>
              </a:rPr>
              <a:t>dynamically</a:t>
            </a:r>
            <a:r>
              <a:rPr lang="en-US" sz="2200" dirty="0">
                <a:solidFill>
                  <a:prstClr val="black"/>
                </a:solidFill>
                <a:latin typeface="Arial" panose="020B0604020202020204" pitchFamily="34" charset="0"/>
                <a:cs typeface="Arial" pitchFamily="34" charset="0"/>
              </a:rPr>
              <a:t> feasible.</a:t>
            </a:r>
          </a:p>
          <a:p>
            <a:pPr lvl="0">
              <a:spcAft>
                <a:spcPts val="1199"/>
              </a:spcAft>
            </a:pPr>
            <a:r>
              <a:rPr lang="en-US" sz="2200" b="1" dirty="0">
                <a:solidFill>
                  <a:prstClr val="black"/>
                </a:solidFill>
                <a:latin typeface="Arial" panose="020B0604020202020204" pitchFamily="34" charset="0"/>
                <a:cs typeface="Arial" pitchFamily="34" charset="0"/>
              </a:rPr>
              <a:t>Model Scaling Investigated</a:t>
            </a:r>
          </a:p>
          <a:p>
            <a:pPr>
              <a:spcAft>
                <a:spcPts val="1199"/>
              </a:spcAft>
            </a:pPr>
            <a:r>
              <a:rPr lang="en-US" sz="2200" dirty="0">
                <a:solidFill>
                  <a:prstClr val="black"/>
                </a:solidFill>
                <a:latin typeface="Arial" panose="020B0604020202020204" pitchFamily="34" charset="0"/>
                <a:cs typeface="Arial" pitchFamily="34" charset="0"/>
              </a:rPr>
              <a:t>Accurate size and mass distribution of each subject-specific OpenSim model </a:t>
            </a:r>
            <a:r>
              <a:rPr lang="en-US" sz="2200" dirty="0" smtClean="0">
                <a:solidFill>
                  <a:prstClr val="black"/>
                </a:solidFill>
                <a:latin typeface="Arial" panose="020B0604020202020204" pitchFamily="34" charset="0"/>
                <a:cs typeface="Arial" pitchFamily="34" charset="0"/>
              </a:rPr>
              <a:t>[1-3] is </a:t>
            </a:r>
            <a:r>
              <a:rPr lang="en-US" sz="2200" dirty="0">
                <a:solidFill>
                  <a:prstClr val="black"/>
                </a:solidFill>
                <a:latin typeface="Arial" panose="020B0604020202020204" pitchFamily="34" charset="0"/>
                <a:cs typeface="Arial" pitchFamily="34" charset="0"/>
              </a:rPr>
              <a:t>important in producing reliable calculated terms for checking motion feasibility. Manual scaling techniques were investigated for ensuring accurate foot geometry is used in defining the BOS. OpenSim model CM locations and mass distribution results were compared with those obtained via 3D body scans.  Improvements to the accuracy of OpenSim model mass distribution and CM location did not significantly improve calculated ground reaction force and moment results. Additional study of COP results and segment CM locations may lead to actionable improvements to consider. </a:t>
            </a:r>
            <a:endParaRPr lang="en-US" sz="2200" dirty="0"/>
          </a:p>
          <a:p>
            <a:pPr lvl="0">
              <a:spcAft>
                <a:spcPts val="1199"/>
              </a:spcAft>
            </a:pPr>
            <a:endParaRPr lang="en-US" sz="2200" dirty="0">
              <a:solidFill>
                <a:prstClr val="black"/>
              </a:solidFill>
              <a:latin typeface="Arial" panose="020B0604020202020204" pitchFamily="34" charset="0"/>
              <a:cs typeface="Arial" pitchFamily="34" charset="0"/>
            </a:endParaRPr>
          </a:p>
          <a:p>
            <a:pPr lvl="0">
              <a:spcAft>
                <a:spcPts val="1199"/>
              </a:spcAft>
            </a:pPr>
            <a:endParaRPr lang="en-US" sz="2200" dirty="0">
              <a:solidFill>
                <a:prstClr val="black"/>
              </a:solidFill>
              <a:latin typeface="Arial" panose="020B0604020202020204" pitchFamily="34" charset="0"/>
              <a:cs typeface="Arial" pitchFamily="34" charset="0"/>
            </a:endParaRPr>
          </a:p>
        </p:txBody>
      </p:sp>
      <p:sp>
        <p:nvSpPr>
          <p:cNvPr id="215" name="TextBox 214"/>
          <p:cNvSpPr txBox="1"/>
          <p:nvPr/>
        </p:nvSpPr>
        <p:spPr>
          <a:xfrm>
            <a:off x="5522400" y="24118755"/>
            <a:ext cx="4809786" cy="1815882"/>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Overlays of scan on </a:t>
            </a:r>
            <a:r>
              <a:rPr lang="en-US" sz="1600" dirty="0" err="1">
                <a:latin typeface="Arial" panose="020B0604020202020204" pitchFamily="34" charset="0"/>
                <a:cs typeface="Arial" panose="020B0604020202020204" pitchFamily="34" charset="0"/>
              </a:rPr>
              <a:t>OpenSim</a:t>
            </a:r>
            <a:r>
              <a:rPr lang="en-US" sz="1600" dirty="0">
                <a:latin typeface="Arial" panose="020B0604020202020204" pitchFamily="34" charset="0"/>
                <a:cs typeface="Arial" panose="020B0604020202020204" pitchFamily="34" charset="0"/>
              </a:rPr>
              <a:t> model before (left) and after (right) mass redistribution demonstrate the resulting shift in </a:t>
            </a:r>
            <a:r>
              <a:rPr lang="en-US" sz="1600" dirty="0" err="1">
                <a:latin typeface="Arial" panose="020B0604020202020204" pitchFamily="34" charset="0"/>
                <a:cs typeface="Arial" panose="020B0604020202020204" pitchFamily="34" charset="0"/>
              </a:rPr>
              <a:t>OpenSim</a:t>
            </a:r>
            <a:r>
              <a:rPr lang="en-US" sz="1600" dirty="0">
                <a:latin typeface="Arial" panose="020B0604020202020204" pitchFamily="34" charset="0"/>
                <a:cs typeface="Arial" panose="020B0604020202020204" pitchFamily="34" charset="0"/>
              </a:rPr>
              <a:t> CM position. It was confirmed that the remaining offset in CM positions was not attributed to model alignment, but rather could be indicative of differences in individual body segment partitioning, grouping, and CM locations.</a:t>
            </a:r>
          </a:p>
        </p:txBody>
      </p:sp>
      <mc:AlternateContent xmlns:mc="http://schemas.openxmlformats.org/markup-compatibility/2006" xmlns:a14="http://schemas.microsoft.com/office/drawing/2010/main">
        <mc:Choice Requires="a14">
          <p:sp>
            <p:nvSpPr>
              <p:cNvPr id="32" name="Rectangle 31"/>
              <p:cNvSpPr/>
              <p:nvPr/>
            </p:nvSpPr>
            <p:spPr>
              <a:xfrm>
                <a:off x="10960708" y="7172874"/>
                <a:ext cx="7744387" cy="3631763"/>
              </a:xfrm>
              <a:prstGeom prst="rect">
                <a:avLst/>
              </a:prstGeom>
            </p:spPr>
            <p:txBody>
              <a:bodyPr wrap="square">
                <a:spAutoFit/>
              </a:bodyPr>
              <a:lstStyle/>
              <a:p>
                <a:pPr lvl="0" algn="just">
                  <a:spcAft>
                    <a:spcPts val="1199"/>
                  </a:spcAft>
                </a:pPr>
                <a:r>
                  <a:rPr lang="en-US" sz="2200" b="1" dirty="0">
                    <a:solidFill>
                      <a:prstClr val="black"/>
                    </a:solidFill>
                    <a:latin typeface="Arial" panose="020B0604020202020204" pitchFamily="34" charset="0"/>
                    <a:cs typeface="Arial" pitchFamily="34" charset="0"/>
                  </a:rPr>
                  <a:t>Time Scaling Modification for Task Feasibility Assessed</a:t>
                </a:r>
              </a:p>
              <a:p>
                <a:pPr lvl="0" algn="just">
                  <a:spcAft>
                    <a:spcPts val="1199"/>
                  </a:spcAft>
                </a:pPr>
                <a:r>
                  <a:rPr lang="en-US" sz="2200" dirty="0">
                    <a:solidFill>
                      <a:prstClr val="black"/>
                    </a:solidFill>
                    <a:latin typeface="Arial" panose="020B0604020202020204" pitchFamily="34" charset="0"/>
                    <a:cs typeface="Arial" pitchFamily="34" charset="0"/>
                  </a:rPr>
                  <a:t>Theoretical analysis and </a:t>
                </a:r>
                <a:r>
                  <a:rPr lang="en-US" sz="2200" dirty="0" err="1">
                    <a:solidFill>
                      <a:prstClr val="black"/>
                    </a:solidFill>
                    <a:latin typeface="Arial" panose="020B0604020202020204" pitchFamily="34" charset="0"/>
                    <a:cs typeface="Arial" pitchFamily="34" charset="0"/>
                  </a:rPr>
                  <a:t>OpenSim</a:t>
                </a:r>
                <a:r>
                  <a:rPr lang="en-US" sz="2200" dirty="0">
                    <a:solidFill>
                      <a:prstClr val="black"/>
                    </a:solidFill>
                    <a:latin typeface="Arial" panose="020B0604020202020204" pitchFamily="34" charset="0"/>
                    <a:cs typeface="Arial" pitchFamily="34" charset="0"/>
                  </a:rPr>
                  <a:t> tests showed that slowing motion between earth gravity (</a:t>
                </a:r>
                <a14:m>
                  <m:oMath xmlns:m="http://schemas.openxmlformats.org/officeDocument/2006/math">
                    <m:r>
                      <a:rPr lang="en-US" sz="2200" b="0" i="1" smtClean="0">
                        <a:solidFill>
                          <a:prstClr val="black"/>
                        </a:solidFill>
                        <a:latin typeface="Cambria Math" panose="02040503050406030204" pitchFamily="18" charset="0"/>
                        <a:cs typeface="Arial" pitchFamily="34" charset="0"/>
                      </a:rPr>
                      <m:t>𝑔</m:t>
                    </m:r>
                  </m:oMath>
                </a14:m>
                <a:r>
                  <a:rPr lang="en-US" sz="2200" dirty="0">
                    <a:solidFill>
                      <a:prstClr val="black"/>
                    </a:solidFill>
                    <a:latin typeface="Arial" panose="020B0604020202020204" pitchFamily="34" charset="0"/>
                    <a:cs typeface="Arial" pitchFamily="34" charset="0"/>
                  </a:rPr>
                  <a:t>) and lunar gravity (</a:t>
                </a:r>
                <a14:m>
                  <m:oMath xmlns:m="http://schemas.openxmlformats.org/officeDocument/2006/math">
                    <m:sSub>
                      <m:sSubPr>
                        <m:ctrlPr>
                          <a:rPr lang="en-US" sz="2200" i="1" smtClean="0">
                            <a:solidFill>
                              <a:prstClr val="black"/>
                            </a:solidFill>
                            <a:latin typeface="Cambria Math" panose="02040503050406030204" pitchFamily="18" charset="0"/>
                            <a:cs typeface="Arial" pitchFamily="34" charset="0"/>
                          </a:rPr>
                        </m:ctrlPr>
                      </m:sSubPr>
                      <m:e>
                        <m:r>
                          <a:rPr lang="en-US" sz="2200" b="0" i="1" smtClean="0">
                            <a:solidFill>
                              <a:prstClr val="black"/>
                            </a:solidFill>
                            <a:latin typeface="Cambria Math" panose="02040503050406030204" pitchFamily="18" charset="0"/>
                            <a:cs typeface="Arial" pitchFamily="34" charset="0"/>
                          </a:rPr>
                          <m:t>𝑔</m:t>
                        </m:r>
                      </m:e>
                      <m:sub>
                        <m:r>
                          <a:rPr lang="en-US" sz="2200" b="0" i="1" smtClean="0">
                            <a:solidFill>
                              <a:prstClr val="black"/>
                            </a:solidFill>
                            <a:latin typeface="Cambria Math" panose="02040503050406030204" pitchFamily="18" charset="0"/>
                            <a:cs typeface="Arial" pitchFamily="34" charset="0"/>
                          </a:rPr>
                          <m:t>𝐿</m:t>
                        </m:r>
                      </m:sub>
                    </m:sSub>
                  </m:oMath>
                </a14:m>
                <a:r>
                  <a:rPr lang="en-US" sz="2200" dirty="0">
                    <a:solidFill>
                      <a:prstClr val="black"/>
                    </a:solidFill>
                    <a:latin typeface="Arial" panose="020B0604020202020204" pitchFamily="34" charset="0"/>
                    <a:cs typeface="Arial" pitchFamily="34" charset="0"/>
                  </a:rPr>
                  <a:t>) by a specific factor will yield a matching COP trajectory between ground and flight. While there may be lesser reductions in speed necessary to meet feasibility criteria, this introduces a strategy to </a:t>
                </a:r>
                <a:r>
                  <a:rPr lang="en-US" sz="2200" dirty="0">
                    <a:latin typeface="Arial" panose="020B0604020202020204" pitchFamily="34" charset="0"/>
                    <a:cs typeface="Arial" pitchFamily="34" charset="0"/>
                  </a:rPr>
                  <a:t>guarantee</a:t>
                </a:r>
                <a:r>
                  <a:rPr lang="en-US" sz="2200" dirty="0">
                    <a:solidFill>
                      <a:prstClr val="black"/>
                    </a:solidFill>
                    <a:latin typeface="Arial" panose="020B0604020202020204" pitchFamily="34" charset="0"/>
                    <a:cs typeface="Arial" pitchFamily="34" charset="0"/>
                  </a:rPr>
                  <a:t> a task will be achievable. When a task performed in </a:t>
                </a:r>
                <a:r>
                  <a:rPr lang="en-US" sz="2200" dirty="0" smtClean="0">
                    <a:solidFill>
                      <a:prstClr val="black"/>
                    </a:solidFill>
                    <a:latin typeface="Arial" panose="020B0604020202020204" pitchFamily="34" charset="0"/>
                    <a:cs typeface="Arial" pitchFamily="34" charset="0"/>
                  </a:rPr>
                  <a:t>1</a:t>
                </a:r>
                <a:r>
                  <a:rPr lang="en-US" sz="2200" dirty="0">
                    <a:latin typeface="Arial" panose="020B0604020202020204" pitchFamily="34" charset="0"/>
                    <a:cs typeface="Arial" pitchFamily="34" charset="0"/>
                  </a:rPr>
                  <a:t>g</a:t>
                </a:r>
                <a:r>
                  <a:rPr lang="en-US" sz="2200" dirty="0" smtClean="0">
                    <a:solidFill>
                      <a:prstClr val="black"/>
                    </a:solidFill>
                    <a:latin typeface="Arial" panose="020B0604020202020204" pitchFamily="34" charset="0"/>
                    <a:cs typeface="Arial" pitchFamily="34" charset="0"/>
                  </a:rPr>
                  <a:t>, </a:t>
                </a:r>
                <a:r>
                  <a:rPr lang="en-US" sz="2200" dirty="0">
                    <a:solidFill>
                      <a:prstClr val="black"/>
                    </a:solidFill>
                    <a:latin typeface="Arial" panose="020B0604020202020204" pitchFamily="34" charset="0"/>
                    <a:cs typeface="Arial" pitchFamily="34" charset="0"/>
                  </a:rPr>
                  <a:t>with flight system mass </a:t>
                </a:r>
                <a:r>
                  <a:rPr lang="en-US" sz="2200" dirty="0">
                    <a:latin typeface="Arial" panose="020B0604020202020204" pitchFamily="34" charset="0"/>
                    <a:cs typeface="Arial" pitchFamily="34" charset="0"/>
                  </a:rPr>
                  <a:t>and</a:t>
                </a:r>
                <a:r>
                  <a:rPr lang="en-US" sz="2200" dirty="0">
                    <a:solidFill>
                      <a:prstClr val="black"/>
                    </a:solidFill>
                    <a:latin typeface="Arial" panose="020B0604020202020204" pitchFamily="34" charset="0"/>
                    <a:cs typeface="Arial" pitchFamily="34" charset="0"/>
                  </a:rPr>
                  <a:t> inertia, is feasible, it will be feasible on the moon when scaling the speed of motion as shown in Eqn. 1. </a:t>
                </a:r>
              </a:p>
            </p:txBody>
          </p:sp>
        </mc:Choice>
        <mc:Fallback xmlns="">
          <p:sp>
            <p:nvSpPr>
              <p:cNvPr id="32" name="Rectangle 31"/>
              <p:cNvSpPr>
                <a:spLocks noRot="1" noChangeAspect="1" noMove="1" noResize="1" noEditPoints="1" noAdjustHandles="1" noChangeArrowheads="1" noChangeShapeType="1" noTextEdit="1"/>
              </p:cNvSpPr>
              <p:nvPr/>
            </p:nvSpPr>
            <p:spPr>
              <a:xfrm>
                <a:off x="10960708" y="7172874"/>
                <a:ext cx="7744387" cy="3631763"/>
              </a:xfrm>
              <a:prstGeom prst="rect">
                <a:avLst/>
              </a:prstGeom>
              <a:blipFill>
                <a:blip r:embed="rId10"/>
                <a:stretch>
                  <a:fillRect l="-1024" t="-1008" r="-1024" b="-2689"/>
                </a:stretch>
              </a:blipFill>
            </p:spPr>
            <p:txBody>
              <a:bodyPr/>
              <a:lstStyle/>
              <a:p>
                <a:r>
                  <a:rPr lang="en-US">
                    <a:noFill/>
                  </a:rPr>
                  <a:t> </a:t>
                </a:r>
              </a:p>
            </p:txBody>
          </p:sp>
        </mc:Fallback>
      </mc:AlternateContent>
      <p:pic>
        <p:nvPicPr>
          <p:cNvPr id="7" name="Picture 6"/>
          <p:cNvPicPr>
            <a:picLocks noChangeAspect="1"/>
          </p:cNvPicPr>
          <p:nvPr/>
        </p:nvPicPr>
        <p:blipFill>
          <a:blip r:embed="rId11"/>
          <a:stretch>
            <a:fillRect/>
          </a:stretch>
        </p:blipFill>
        <p:spPr>
          <a:xfrm>
            <a:off x="11091393" y="11591380"/>
            <a:ext cx="2648669" cy="4288806"/>
          </a:xfrm>
          <a:prstGeom prst="rect">
            <a:avLst/>
          </a:prstGeom>
        </p:spPr>
      </p:pic>
      <p:pic>
        <p:nvPicPr>
          <p:cNvPr id="8" name="Picture 7"/>
          <p:cNvPicPr>
            <a:picLocks noChangeAspect="1"/>
          </p:cNvPicPr>
          <p:nvPr/>
        </p:nvPicPr>
        <p:blipFill rotWithShape="1">
          <a:blip r:embed="rId12"/>
          <a:srcRect l="5242" t="2254" b="982"/>
          <a:stretch/>
        </p:blipFill>
        <p:spPr>
          <a:xfrm>
            <a:off x="14231332" y="11622133"/>
            <a:ext cx="2733194" cy="4284907"/>
          </a:xfrm>
          <a:prstGeom prst="rect">
            <a:avLst/>
          </a:prstGeom>
        </p:spPr>
      </p:pic>
      <p:pic>
        <p:nvPicPr>
          <p:cNvPr id="11" name="Picture 10"/>
          <p:cNvPicPr>
            <a:picLocks noChangeAspect="1"/>
          </p:cNvPicPr>
          <p:nvPr/>
        </p:nvPicPr>
        <p:blipFill rotWithShape="1">
          <a:blip r:embed="rId13"/>
          <a:srcRect t="4088" b="896"/>
          <a:stretch/>
        </p:blipFill>
        <p:spPr>
          <a:xfrm>
            <a:off x="17458063" y="11622134"/>
            <a:ext cx="2697051" cy="4274142"/>
          </a:xfrm>
          <a:prstGeom prst="rect">
            <a:avLst/>
          </a:prstGeom>
        </p:spPr>
      </p:pic>
      <p:cxnSp>
        <p:nvCxnSpPr>
          <p:cNvPr id="41" name="Straight Arrow Connector 40"/>
          <p:cNvCxnSpPr/>
          <p:nvPr/>
        </p:nvCxnSpPr>
        <p:spPr>
          <a:xfrm>
            <a:off x="7184186" y="17153557"/>
            <a:ext cx="37030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2" name="TextBox 41"/>
          <p:cNvSpPr txBox="1"/>
          <p:nvPr/>
        </p:nvSpPr>
        <p:spPr>
          <a:xfrm>
            <a:off x="6753537" y="17020481"/>
            <a:ext cx="441146" cy="276999"/>
          </a:xfrm>
          <a:prstGeom prst="rect">
            <a:avLst/>
          </a:prstGeom>
          <a:noFill/>
        </p:spPr>
        <p:txBody>
          <a:bodyPr wrap="none" rtlCol="0">
            <a:spAutoFit/>
          </a:bodyPr>
          <a:lstStyle/>
          <a:p>
            <a:r>
              <a:rPr lang="en-US" sz="1200" dirty="0"/>
              <a:t>BOS</a:t>
            </a:r>
          </a:p>
        </p:txBody>
      </p:sp>
      <p:sp>
        <p:nvSpPr>
          <p:cNvPr id="44" name="TextBox 43"/>
          <p:cNvSpPr txBox="1"/>
          <p:nvPr/>
        </p:nvSpPr>
        <p:spPr>
          <a:xfrm>
            <a:off x="11337419" y="15929438"/>
            <a:ext cx="1996059" cy="707886"/>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1g </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Motion Feasible</a:t>
            </a:r>
          </a:p>
        </p:txBody>
      </p:sp>
      <p:sp>
        <p:nvSpPr>
          <p:cNvPr id="45" name="TextBox 44"/>
          <p:cNvSpPr txBox="1"/>
          <p:nvPr/>
        </p:nvSpPr>
        <p:spPr>
          <a:xfrm>
            <a:off x="14328885" y="15972367"/>
            <a:ext cx="2465740" cy="707886"/>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1/6g </a:t>
            </a:r>
            <a:endParaRPr lang="en-US" sz="2000" dirty="0">
              <a:latin typeface="Arial" panose="020B0604020202020204" pitchFamily="34" charset="0"/>
              <a:cs typeface="Arial" panose="020B0604020202020204" pitchFamily="34" charset="0"/>
            </a:endParaRPr>
          </a:p>
          <a:p>
            <a:pPr algn="ctr"/>
            <a:r>
              <a:rPr lang="en-US" sz="2000" dirty="0">
                <a:latin typeface="Arial" panose="020B0604020202020204" pitchFamily="34" charset="0"/>
                <a:cs typeface="Arial" panose="020B0604020202020204" pitchFamily="34" charset="0"/>
              </a:rPr>
              <a:t>Motion Not Feasible</a:t>
            </a:r>
          </a:p>
        </p:txBody>
      </p:sp>
      <mc:AlternateContent xmlns:mc="http://schemas.openxmlformats.org/markup-compatibility/2006" xmlns:a14="http://schemas.microsoft.com/office/drawing/2010/main">
        <mc:Choice Requires="a14">
          <p:sp>
            <p:nvSpPr>
              <p:cNvPr id="46" name="TextBox 45"/>
              <p:cNvSpPr txBox="1"/>
              <p:nvPr/>
            </p:nvSpPr>
            <p:spPr>
              <a:xfrm>
                <a:off x="17487258" y="16016170"/>
                <a:ext cx="2610138" cy="736868"/>
              </a:xfrm>
              <a:prstGeom prst="rect">
                <a:avLst/>
              </a:prstGeom>
              <a:noFill/>
            </p:spPr>
            <p:txBody>
              <a:bodyPr wrap="none" rtlCol="0">
                <a:spAutoFit/>
              </a:bodyPr>
              <a:lstStyle/>
              <a:p>
                <a:pPr algn="ctr"/>
                <a:r>
                  <a:rPr lang="en-US" sz="2000" dirty="0" smtClean="0">
                    <a:latin typeface="Arial" panose="020B0604020202020204" pitchFamily="34" charset="0"/>
                    <a:cs typeface="Arial" panose="020B0604020202020204" pitchFamily="34" charset="0"/>
                  </a:rPr>
                  <a:t>1/6g </a:t>
                </a:r>
                <a:r>
                  <a:rPr lang="en-US" sz="2000" dirty="0">
                    <a:latin typeface="Arial" panose="020B0604020202020204" pitchFamily="34" charset="0"/>
                    <a:cs typeface="Arial" panose="020B0604020202020204" pitchFamily="34" charset="0"/>
                  </a:rPr>
                  <a:t>+ Slowed by </a:t>
                </a:r>
                <a14:m>
                  <m:oMath xmlns:m="http://schemas.openxmlformats.org/officeDocument/2006/math">
                    <m:rad>
                      <m:radPr>
                        <m:degHide m:val="on"/>
                        <m:ctrlPr>
                          <a:rPr lang="en-US" sz="2000" i="1" smtClean="0">
                            <a:latin typeface="Cambria Math" panose="02040503050406030204" pitchFamily="18" charset="0"/>
                            <a:cs typeface="Arial" panose="020B0604020202020204" pitchFamily="34" charset="0"/>
                          </a:rPr>
                        </m:ctrlPr>
                      </m:radPr>
                      <m:deg/>
                      <m:e>
                        <m:r>
                          <a:rPr lang="en-US" sz="2000" b="0" i="1" smtClean="0">
                            <a:latin typeface="Cambria Math" panose="02040503050406030204" pitchFamily="18" charset="0"/>
                            <a:cs typeface="Arial" panose="020B0604020202020204" pitchFamily="34" charset="0"/>
                          </a:rPr>
                          <m:t>6</m:t>
                        </m:r>
                      </m:e>
                    </m:rad>
                  </m:oMath>
                </a14:m>
                <a:r>
                  <a:rPr lang="en-US" sz="2000" dirty="0">
                    <a:latin typeface="Arial" panose="020B0604020202020204" pitchFamily="34" charset="0"/>
                    <a:cs typeface="Arial" panose="020B0604020202020204" pitchFamily="34" charset="0"/>
                  </a:rPr>
                  <a:t> </a:t>
                </a:r>
              </a:p>
              <a:p>
                <a:pPr algn="ctr"/>
                <a:r>
                  <a:rPr lang="en-US" sz="2000" dirty="0">
                    <a:latin typeface="Arial" panose="020B0604020202020204" pitchFamily="34" charset="0"/>
                    <a:cs typeface="Arial" panose="020B0604020202020204" pitchFamily="34" charset="0"/>
                  </a:rPr>
                  <a:t>Motion Feasible</a:t>
                </a:r>
              </a:p>
            </p:txBody>
          </p:sp>
        </mc:Choice>
        <mc:Fallback xmlns="">
          <p:sp>
            <p:nvSpPr>
              <p:cNvPr id="46" name="TextBox 45"/>
              <p:cNvSpPr txBox="1">
                <a:spLocks noRot="1" noChangeAspect="1" noMove="1" noResize="1" noEditPoints="1" noAdjustHandles="1" noChangeArrowheads="1" noChangeShapeType="1" noTextEdit="1"/>
              </p:cNvSpPr>
              <p:nvPr/>
            </p:nvSpPr>
            <p:spPr>
              <a:xfrm>
                <a:off x="17487258" y="16016170"/>
                <a:ext cx="2610138" cy="736868"/>
              </a:xfrm>
              <a:prstGeom prst="rect">
                <a:avLst/>
              </a:prstGeom>
              <a:blipFill>
                <a:blip r:embed="rId14"/>
                <a:stretch>
                  <a:fillRect l="-2336" b="-14050"/>
                </a:stretch>
              </a:blipFill>
            </p:spPr>
            <p:txBody>
              <a:bodyPr/>
              <a:lstStyle/>
              <a:p>
                <a:r>
                  <a:rPr lang="en-US">
                    <a:noFill/>
                  </a:rPr>
                  <a:t> </a:t>
                </a:r>
              </a:p>
            </p:txBody>
          </p:sp>
        </mc:Fallback>
      </mc:AlternateContent>
      <p:grpSp>
        <p:nvGrpSpPr>
          <p:cNvPr id="17" name="Group 16"/>
          <p:cNvGrpSpPr/>
          <p:nvPr/>
        </p:nvGrpSpPr>
        <p:grpSpPr>
          <a:xfrm>
            <a:off x="18792327" y="7215822"/>
            <a:ext cx="1869905" cy="2979298"/>
            <a:chOff x="18792327" y="7863338"/>
            <a:chExt cx="1869905" cy="2979298"/>
          </a:xfrm>
          <a:solidFill>
            <a:srgbClr val="2DC8FF"/>
          </a:solidFill>
        </p:grpSpPr>
        <p:sp>
          <p:nvSpPr>
            <p:cNvPr id="14" name="Rectangle 13"/>
            <p:cNvSpPr/>
            <p:nvPr/>
          </p:nvSpPr>
          <p:spPr>
            <a:xfrm>
              <a:off x="18792327" y="7863338"/>
              <a:ext cx="1869905" cy="2979298"/>
            </a:xfrm>
            <a:prstGeom prst="rect">
              <a:avLst/>
            </a:prstGeom>
            <a:grp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Rectangle 2"/>
                <p:cNvSpPr/>
                <p:nvPr/>
              </p:nvSpPr>
              <p:spPr>
                <a:xfrm>
                  <a:off x="18815756" y="9183233"/>
                  <a:ext cx="1647640" cy="1054199"/>
                </a:xfrm>
                <a:prstGeom prst="rect">
                  <a:avLst/>
                </a:prstGeom>
                <a:grpFill/>
              </p:spPr>
              <p:txBody>
                <a:bodyPr wrap="square">
                  <a:spAutoFit/>
                </a:bodyPr>
                <a:lstStyle/>
                <a:p>
                  <a:pPr/>
                  <a14:m>
                    <m:oMathPara xmlns:m="http://schemas.openxmlformats.org/officeDocument/2006/math">
                      <m:oMathParaPr>
                        <m:jc m:val="centerGroup"/>
                      </m:oMathParaPr>
                      <m:oMath xmlns:m="http://schemas.openxmlformats.org/officeDocument/2006/math">
                        <m:rad>
                          <m:radPr>
                            <m:degHide m:val="on"/>
                            <m:ctrlPr>
                              <a:rPr lang="en-US" sz="2000" b="1" i="1" smtClean="0">
                                <a:solidFill>
                                  <a:prstClr val="black"/>
                                </a:solidFill>
                                <a:latin typeface="Cambria Math" panose="02040503050406030204" pitchFamily="18" charset="0"/>
                                <a:cs typeface="Arial" pitchFamily="34" charset="0"/>
                              </a:rPr>
                            </m:ctrlPr>
                          </m:radPr>
                          <m:deg/>
                          <m:e>
                            <m:f>
                              <m:fPr>
                                <m:ctrlPr>
                                  <a:rPr lang="en-US" sz="2000" b="1" i="1">
                                    <a:solidFill>
                                      <a:prstClr val="black"/>
                                    </a:solidFill>
                                    <a:latin typeface="Cambria Math" panose="02040503050406030204" pitchFamily="18" charset="0"/>
                                    <a:cs typeface="Arial" pitchFamily="34" charset="0"/>
                                  </a:rPr>
                                </m:ctrlPr>
                              </m:fPr>
                              <m:num>
                                <m:sSub>
                                  <m:sSubPr>
                                    <m:ctrlPr>
                                      <a:rPr lang="en-US" sz="2000" b="1" i="1">
                                        <a:solidFill>
                                          <a:prstClr val="black"/>
                                        </a:solidFill>
                                        <a:latin typeface="Cambria Math" panose="02040503050406030204" pitchFamily="18" charset="0"/>
                                        <a:cs typeface="Arial" pitchFamily="34" charset="0"/>
                                      </a:rPr>
                                    </m:ctrlPr>
                                  </m:sSubPr>
                                  <m:e>
                                    <m:r>
                                      <a:rPr lang="en-US" sz="2000" b="1" i="1">
                                        <a:solidFill>
                                          <a:prstClr val="black"/>
                                        </a:solidFill>
                                        <a:latin typeface="Cambria Math" panose="02040503050406030204" pitchFamily="18" charset="0"/>
                                        <a:cs typeface="Arial" pitchFamily="34" charset="0"/>
                                      </a:rPr>
                                      <m:t>𝒈</m:t>
                                    </m:r>
                                  </m:e>
                                  <m:sub>
                                    <m:r>
                                      <a:rPr lang="en-US" sz="2000" b="1" i="1">
                                        <a:solidFill>
                                          <a:prstClr val="black"/>
                                        </a:solidFill>
                                        <a:latin typeface="Cambria Math" panose="02040503050406030204" pitchFamily="18" charset="0"/>
                                        <a:cs typeface="Arial" pitchFamily="34" charset="0"/>
                                      </a:rPr>
                                      <m:t>𝑳</m:t>
                                    </m:r>
                                  </m:sub>
                                </m:sSub>
                              </m:num>
                              <m:den>
                                <m:r>
                                  <a:rPr lang="en-US" sz="2000" b="1" i="1">
                                    <a:solidFill>
                                      <a:prstClr val="black"/>
                                    </a:solidFill>
                                    <a:latin typeface="Cambria Math" panose="02040503050406030204" pitchFamily="18" charset="0"/>
                                    <a:cs typeface="Arial" pitchFamily="34" charset="0"/>
                                  </a:rPr>
                                  <m:t>𝒈</m:t>
                                </m:r>
                              </m:den>
                            </m:f>
                          </m:e>
                        </m:rad>
                        <m:r>
                          <a:rPr lang="en-US" sz="2000" b="1" i="1">
                            <a:solidFill>
                              <a:prstClr val="black"/>
                            </a:solidFill>
                            <a:latin typeface="Cambria Math" panose="02040503050406030204" pitchFamily="18" charset="0"/>
                            <a:ea typeface="Cambria Math" panose="02040503050406030204" pitchFamily="18" charset="0"/>
                            <a:cs typeface="Arial" pitchFamily="34" charset="0"/>
                          </a:rPr>
                          <m:t>≅</m:t>
                        </m:r>
                        <m:rad>
                          <m:radPr>
                            <m:degHide m:val="on"/>
                            <m:ctrlPr>
                              <a:rPr lang="en-US" sz="2000" b="1" i="1">
                                <a:solidFill>
                                  <a:prstClr val="black"/>
                                </a:solidFill>
                                <a:latin typeface="Cambria Math" panose="02040503050406030204" pitchFamily="18" charset="0"/>
                                <a:ea typeface="Cambria Math" panose="02040503050406030204" pitchFamily="18" charset="0"/>
                                <a:cs typeface="Arial" pitchFamily="34" charset="0"/>
                              </a:rPr>
                            </m:ctrlPr>
                          </m:radPr>
                          <m:deg/>
                          <m:e>
                            <m:f>
                              <m:fPr>
                                <m:ctrlPr>
                                  <a:rPr lang="en-US" sz="2000" b="1" i="1">
                                    <a:solidFill>
                                      <a:prstClr val="black"/>
                                    </a:solidFill>
                                    <a:latin typeface="Cambria Math" panose="02040503050406030204" pitchFamily="18" charset="0"/>
                                    <a:ea typeface="Cambria Math" panose="02040503050406030204" pitchFamily="18" charset="0"/>
                                    <a:cs typeface="Arial" pitchFamily="34" charset="0"/>
                                  </a:rPr>
                                </m:ctrlPr>
                              </m:fPr>
                              <m:num>
                                <m:r>
                                  <a:rPr lang="en-US" sz="2000" b="1" i="1">
                                    <a:solidFill>
                                      <a:prstClr val="black"/>
                                    </a:solidFill>
                                    <a:latin typeface="Cambria Math" panose="02040503050406030204" pitchFamily="18" charset="0"/>
                                    <a:ea typeface="Cambria Math" panose="02040503050406030204" pitchFamily="18" charset="0"/>
                                    <a:cs typeface="Arial" pitchFamily="34" charset="0"/>
                                  </a:rPr>
                                  <m:t>𝟏</m:t>
                                </m:r>
                              </m:num>
                              <m:den>
                                <m:r>
                                  <a:rPr lang="en-US" sz="2000" b="1" i="1">
                                    <a:solidFill>
                                      <a:prstClr val="black"/>
                                    </a:solidFill>
                                    <a:latin typeface="Cambria Math" panose="02040503050406030204" pitchFamily="18" charset="0"/>
                                    <a:ea typeface="Cambria Math" panose="02040503050406030204" pitchFamily="18" charset="0"/>
                                    <a:cs typeface="Arial" pitchFamily="34" charset="0"/>
                                  </a:rPr>
                                  <m:t>𝟔</m:t>
                                </m:r>
                              </m:den>
                            </m:f>
                          </m:e>
                        </m:rad>
                      </m:oMath>
                    </m:oMathPara>
                  </a14:m>
                  <a:endParaRPr lang="en-US" sz="2000" b="1" dirty="0"/>
                </a:p>
              </p:txBody>
            </p:sp>
          </mc:Choice>
          <mc:Fallback xmlns="">
            <p:sp>
              <p:nvSpPr>
                <p:cNvPr id="3" name="Rectangle 2"/>
                <p:cNvSpPr>
                  <a:spLocks noRot="1" noChangeAspect="1" noMove="1" noResize="1" noEditPoints="1" noAdjustHandles="1" noChangeArrowheads="1" noChangeShapeType="1" noTextEdit="1"/>
                </p:cNvSpPr>
                <p:nvPr/>
              </p:nvSpPr>
              <p:spPr>
                <a:xfrm>
                  <a:off x="18815756" y="9183233"/>
                  <a:ext cx="1647640" cy="1054199"/>
                </a:xfrm>
                <a:prstGeom prst="rect">
                  <a:avLst/>
                </a:prstGeom>
                <a:blipFill>
                  <a:blip r:embed="rId15"/>
                  <a:stretch>
                    <a:fillRect/>
                  </a:stretch>
                </a:blipFill>
              </p:spPr>
              <p:txBody>
                <a:bodyPr/>
                <a:lstStyle/>
                <a:p>
                  <a:r>
                    <a:rPr lang="en-US">
                      <a:noFill/>
                    </a:rPr>
                    <a:t> </a:t>
                  </a:r>
                </a:p>
              </p:txBody>
            </p:sp>
          </mc:Fallback>
        </mc:AlternateContent>
        <p:sp>
          <p:nvSpPr>
            <p:cNvPr id="13" name="TextBox 12"/>
            <p:cNvSpPr txBox="1"/>
            <p:nvPr/>
          </p:nvSpPr>
          <p:spPr>
            <a:xfrm>
              <a:off x="19122930" y="10380971"/>
              <a:ext cx="1141979" cy="461665"/>
            </a:xfrm>
            <a:prstGeom prst="rect">
              <a:avLst/>
            </a:prstGeom>
            <a:grpFill/>
          </p:spPr>
          <p:txBody>
            <a:bodyPr wrap="none" rtlCol="0">
              <a:spAutoFit/>
            </a:bodyPr>
            <a:lstStyle/>
            <a:p>
              <a:r>
                <a:rPr lang="en-US" sz="2400" dirty="0"/>
                <a:t>(Eqn. 1)</a:t>
              </a:r>
            </a:p>
          </p:txBody>
        </p:sp>
        <p:sp>
          <p:nvSpPr>
            <p:cNvPr id="47" name="TextBox 46"/>
            <p:cNvSpPr txBox="1"/>
            <p:nvPr/>
          </p:nvSpPr>
          <p:spPr>
            <a:xfrm>
              <a:off x="18843559" y="7863338"/>
              <a:ext cx="1700723" cy="1200329"/>
            </a:xfrm>
            <a:prstGeom prst="rect">
              <a:avLst/>
            </a:prstGeom>
            <a:grpFill/>
          </p:spPr>
          <p:txBody>
            <a:bodyPr wrap="none" rtlCol="0">
              <a:spAutoFit/>
            </a:bodyPr>
            <a:lstStyle/>
            <a:p>
              <a:pPr algn="ctr"/>
              <a:r>
                <a:rPr lang="en-US" sz="2400" b="1" dirty="0" smtClean="0"/>
                <a:t>1g </a:t>
              </a:r>
              <a:r>
                <a:rPr lang="en-US" sz="2400" b="1" dirty="0"/>
                <a:t>to </a:t>
              </a:r>
              <a:r>
                <a:rPr lang="en-US" sz="2400" b="1" dirty="0" smtClean="0"/>
                <a:t>1/6g</a:t>
              </a:r>
              <a:endParaRPr lang="en-US" sz="2400" b="1" dirty="0"/>
            </a:p>
            <a:p>
              <a:pPr algn="ctr"/>
              <a:r>
                <a:rPr lang="en-US" sz="2400" b="1" dirty="0"/>
                <a:t>Feasibility</a:t>
              </a:r>
            </a:p>
            <a:p>
              <a:pPr algn="ctr"/>
              <a:r>
                <a:rPr lang="en-US" sz="2400" b="1" dirty="0"/>
                <a:t>Scale Factor</a:t>
              </a:r>
            </a:p>
          </p:txBody>
        </p:sp>
      </p:grpSp>
      <p:sp>
        <p:nvSpPr>
          <p:cNvPr id="22" name="Rectangle 21"/>
          <p:cNvSpPr/>
          <p:nvPr/>
        </p:nvSpPr>
        <p:spPr>
          <a:xfrm>
            <a:off x="10973444" y="10355813"/>
            <a:ext cx="9570838" cy="1107996"/>
          </a:xfrm>
          <a:prstGeom prst="rect">
            <a:avLst/>
          </a:prstGeom>
        </p:spPr>
        <p:txBody>
          <a:bodyPr wrap="square">
            <a:spAutoFit/>
          </a:bodyPr>
          <a:lstStyle/>
          <a:p>
            <a:pPr lvl="0" algn="just">
              <a:spcAft>
                <a:spcPts val="1199"/>
              </a:spcAft>
            </a:pPr>
            <a:r>
              <a:rPr lang="en-US" sz="2200" dirty="0" smtClean="0">
                <a:solidFill>
                  <a:prstClr val="black"/>
                </a:solidFill>
                <a:latin typeface="Arial" panose="020B0604020202020204" pitchFamily="34" charset="0"/>
                <a:cs typeface="Arial" pitchFamily="34" charset="0"/>
              </a:rPr>
              <a:t>  			      When </a:t>
            </a:r>
            <a:r>
              <a:rPr lang="en-US" sz="2200" dirty="0">
                <a:solidFill>
                  <a:prstClr val="black"/>
                </a:solidFill>
                <a:latin typeface="Arial" panose="020B0604020202020204" pitchFamily="34" charset="0"/>
                <a:cs typeface="Arial" pitchFamily="34" charset="0"/>
              </a:rPr>
              <a:t>scaling time by Eqn. 1 is performed, ground reaction forces and moments as well as joint forces and torques are theoretically scaled by the same </a:t>
            </a:r>
            <a:r>
              <a:rPr lang="en-US" sz="2200" dirty="0" smtClean="0">
                <a:solidFill>
                  <a:prstClr val="black"/>
                </a:solidFill>
                <a:latin typeface="Arial" panose="020B0604020202020204" pitchFamily="34" charset="0"/>
                <a:cs typeface="Arial" pitchFamily="34" charset="0"/>
              </a:rPr>
              <a:t>amount.</a:t>
            </a:r>
            <a:endParaRPr lang="en-US" sz="2200" dirty="0">
              <a:solidFill>
                <a:prstClr val="black"/>
              </a:solidFill>
              <a:highlight>
                <a:srgbClr val="FFFF00"/>
              </a:highlight>
              <a:latin typeface="Arial" panose="020B0604020202020204" pitchFamily="34" charset="0"/>
              <a:cs typeface="Arial" pitchFamily="34" charset="0"/>
            </a:endParaRPr>
          </a:p>
        </p:txBody>
      </p:sp>
      <p:sp>
        <p:nvSpPr>
          <p:cNvPr id="48" name="Rectangle 47">
            <a:extLst>
              <a:ext uri="{FF2B5EF4-FFF2-40B4-BE49-F238E27FC236}">
                <a16:creationId xmlns:a16="http://schemas.microsoft.com/office/drawing/2014/main" id="{118F511E-24E7-468C-9560-F3E16AEC0A7D}"/>
              </a:ext>
            </a:extLst>
          </p:cNvPr>
          <p:cNvSpPr/>
          <p:nvPr/>
        </p:nvSpPr>
        <p:spPr>
          <a:xfrm>
            <a:off x="567807" y="24118755"/>
            <a:ext cx="4925277" cy="1815882"/>
          </a:xfrm>
          <a:prstGeom prst="rect">
            <a:avLst/>
          </a:prstGeom>
        </p:spPr>
        <p:txBody>
          <a:bodyPr wrap="square">
            <a:spAutoFit/>
          </a:bodyPr>
          <a:lstStyle/>
          <a:p>
            <a:pPr lvl="0">
              <a:spcAft>
                <a:spcPts val="1199"/>
              </a:spcAft>
            </a:pPr>
            <a:r>
              <a:rPr lang="en-US" sz="1600" dirty="0">
                <a:solidFill>
                  <a:prstClr val="black"/>
                </a:solidFill>
                <a:latin typeface="Arial" panose="020B0604020202020204" pitchFamily="34" charset="0"/>
                <a:cs typeface="Arial" pitchFamily="34" charset="0"/>
              </a:rPr>
              <a:t>Representative foot geometry is critical for defining the BOS during stand-in-place type tasks. A method was developed to augment foot scaling with manual measurements instead of motion capture data which used few markers to define. The image (above) depicts the foot scaled based on marker position in yellow and the manually scaled foot in blue. </a:t>
            </a:r>
          </a:p>
        </p:txBody>
      </p:sp>
      <p:cxnSp>
        <p:nvCxnSpPr>
          <p:cNvPr id="58" name="Straight Connector 57">
            <a:extLst>
              <a:ext uri="{FF2B5EF4-FFF2-40B4-BE49-F238E27FC236}">
                <a16:creationId xmlns:a16="http://schemas.microsoft.com/office/drawing/2014/main" id="{0A147D8F-9535-4A1C-9EBC-58ADD438CF73}"/>
              </a:ext>
            </a:extLst>
          </p:cNvPr>
          <p:cNvCxnSpPr>
            <a:cxnSpLocks/>
          </p:cNvCxnSpPr>
          <p:nvPr/>
        </p:nvCxnSpPr>
        <p:spPr>
          <a:xfrm flipH="1">
            <a:off x="8089750" y="20038487"/>
            <a:ext cx="12023" cy="2726132"/>
          </a:xfrm>
          <a:prstGeom prst="line">
            <a:avLst/>
          </a:prstGeom>
          <a:ln>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6339066" y="26129071"/>
            <a:ext cx="8353066" cy="1061829"/>
          </a:xfrm>
          <a:prstGeom prst="rect">
            <a:avLst/>
          </a:prstGeom>
          <a:noFill/>
        </p:spPr>
        <p:txBody>
          <a:bodyPr wrap="square" rtlCol="0">
            <a:spAutoFit/>
          </a:bodyPr>
          <a:lstStyle/>
          <a:p>
            <a:r>
              <a:rPr lang="en-US" sz="1050" dirty="0" smtClean="0">
                <a:latin typeface="Arial" panose="020B0604020202020204" pitchFamily="34" charset="0"/>
                <a:cs typeface="Arial" panose="020B0604020202020204" pitchFamily="34" charset="0"/>
              </a:rPr>
              <a:t>[1] S</a:t>
            </a:r>
            <a:r>
              <a:rPr lang="en-US" sz="1050" dirty="0">
                <a:latin typeface="Arial" panose="020B0604020202020204" pitchFamily="34" charset="0"/>
                <a:cs typeface="Arial" panose="020B0604020202020204" pitchFamily="34" charset="0"/>
              </a:rPr>
              <a:t>. L. </a:t>
            </a:r>
            <a:r>
              <a:rPr lang="en-US" sz="1050" dirty="0" err="1">
                <a:latin typeface="Arial" panose="020B0604020202020204" pitchFamily="34" charset="0"/>
                <a:cs typeface="Arial" panose="020B0604020202020204" pitchFamily="34" charset="0"/>
              </a:rPr>
              <a:t>Delp</a:t>
            </a:r>
            <a:r>
              <a:rPr lang="en-US" sz="1050" dirty="0">
                <a:latin typeface="Arial" panose="020B0604020202020204" pitchFamily="34" charset="0"/>
                <a:cs typeface="Arial" panose="020B0604020202020204" pitchFamily="34" charset="0"/>
              </a:rPr>
              <a:t>, F. C. Anderson, A. S. Arnold, P. Loan, A. Habib, C. T. John, E. </a:t>
            </a:r>
            <a:r>
              <a:rPr lang="en-US" sz="1050" dirty="0" err="1">
                <a:latin typeface="Arial" panose="020B0604020202020204" pitchFamily="34" charset="0"/>
                <a:cs typeface="Arial" panose="020B0604020202020204" pitchFamily="34" charset="0"/>
              </a:rPr>
              <a:t>Guendelman</a:t>
            </a:r>
            <a:r>
              <a:rPr lang="en-US" sz="1050" dirty="0">
                <a:latin typeface="Arial" panose="020B0604020202020204" pitchFamily="34" charset="0"/>
                <a:cs typeface="Arial" panose="020B0604020202020204" pitchFamily="34" charset="0"/>
              </a:rPr>
              <a:t>, and D. G. </a:t>
            </a:r>
            <a:r>
              <a:rPr lang="en-US" sz="1050" dirty="0" err="1">
                <a:latin typeface="Arial" panose="020B0604020202020204" pitchFamily="34" charset="0"/>
                <a:cs typeface="Arial" panose="020B0604020202020204" pitchFamily="34" charset="0"/>
              </a:rPr>
              <a:t>Thelen</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OpenSim</a:t>
            </a:r>
            <a:r>
              <a:rPr lang="en-US" sz="1050" dirty="0">
                <a:latin typeface="Arial" panose="020B0604020202020204" pitchFamily="34" charset="0"/>
                <a:cs typeface="Arial" panose="020B0604020202020204" pitchFamily="34" charset="0"/>
              </a:rPr>
              <a:t>: open-source software to create and analyze dynamic simulations of movement,” IEEE Trans Biomed </a:t>
            </a:r>
            <a:r>
              <a:rPr lang="en-US" sz="1050" dirty="0" err="1">
                <a:latin typeface="Arial" panose="020B0604020202020204" pitchFamily="34" charset="0"/>
                <a:cs typeface="Arial" panose="020B0604020202020204" pitchFamily="34" charset="0"/>
              </a:rPr>
              <a:t>Eng</a:t>
            </a:r>
            <a:r>
              <a:rPr lang="en-US" sz="1050" dirty="0">
                <a:latin typeface="Arial" panose="020B0604020202020204" pitchFamily="34" charset="0"/>
                <a:cs typeface="Arial" panose="020B0604020202020204" pitchFamily="34" charset="0"/>
              </a:rPr>
              <a:t>, vol. 54, no. 11, pp. 1940–1950, 2007 (2007</a:t>
            </a:r>
            <a:r>
              <a:rPr lang="en-US" sz="1050" dirty="0" smtClean="0">
                <a:latin typeface="Arial" panose="020B0604020202020204" pitchFamily="34" charset="0"/>
                <a:cs typeface="Arial" panose="020B0604020202020204" pitchFamily="34" charset="0"/>
              </a:rPr>
              <a:t>)</a:t>
            </a:r>
            <a:endParaRPr lang="en-US" sz="1050" dirty="0">
              <a:latin typeface="Arial" panose="020B0604020202020204" pitchFamily="34" charset="0"/>
              <a:cs typeface="Arial" panose="020B0604020202020204" pitchFamily="34" charset="0"/>
            </a:endParaRPr>
          </a:p>
          <a:p>
            <a:r>
              <a:rPr lang="en-US" sz="1050" dirty="0" smtClean="0">
                <a:latin typeface="Arial" panose="020B0604020202020204" pitchFamily="34" charset="0"/>
                <a:cs typeface="Arial" panose="020B0604020202020204" pitchFamily="34" charset="0"/>
              </a:rPr>
              <a:t>[2] </a:t>
            </a:r>
            <a:r>
              <a:rPr lang="en-US" sz="1050" dirty="0" err="1" smtClean="0">
                <a:latin typeface="Arial" panose="020B0604020202020204" pitchFamily="34" charset="0"/>
                <a:cs typeface="Arial" panose="020B0604020202020204" pitchFamily="34" charset="0"/>
              </a:rPr>
              <a:t>Rajagopal</a:t>
            </a:r>
            <a:r>
              <a:rPr lang="en-US" sz="1050" dirty="0">
                <a:latin typeface="Arial" panose="020B0604020202020204" pitchFamily="34" charset="0"/>
                <a:cs typeface="Arial" panose="020B0604020202020204" pitchFamily="34" charset="0"/>
              </a:rPr>
              <a:t>, </a:t>
            </a:r>
            <a:r>
              <a:rPr lang="en-US" sz="1050" dirty="0" err="1">
                <a:latin typeface="Arial" panose="020B0604020202020204" pitchFamily="34" charset="0"/>
                <a:cs typeface="Arial" panose="020B0604020202020204" pitchFamily="34" charset="0"/>
              </a:rPr>
              <a:t>Apoorva</a:t>
            </a:r>
            <a:r>
              <a:rPr lang="en-US" sz="1050" dirty="0">
                <a:latin typeface="Arial" panose="020B0604020202020204" pitchFamily="34" charset="0"/>
                <a:cs typeface="Arial" panose="020B0604020202020204" pitchFamily="34" charset="0"/>
              </a:rPr>
              <a:t>, et al. "Full-Body Musculoskeletal Model for Muscle-Driven Simulation of Human Gait." IEEE Transactions on Biomedical Engineering 63.10 (2016): 2068-2079. (2016) </a:t>
            </a:r>
            <a:r>
              <a:rPr lang="en-US" sz="1050" dirty="0">
                <a:latin typeface="Arial" panose="020B0604020202020204" pitchFamily="34" charset="0"/>
                <a:cs typeface="Arial" panose="020B0604020202020204" pitchFamily="34" charset="0"/>
                <a:hlinkClick r:id="rId16"/>
              </a:rPr>
              <a:t>https://simtk.org/home/full_body</a:t>
            </a:r>
            <a:r>
              <a:rPr lang="en-US" sz="1050" dirty="0" smtClean="0">
                <a:latin typeface="Arial" panose="020B0604020202020204" pitchFamily="34" charset="0"/>
                <a:cs typeface="Arial" panose="020B0604020202020204" pitchFamily="34" charset="0"/>
                <a:hlinkClick r:id="rId16"/>
              </a:rPr>
              <a:t>/ </a:t>
            </a:r>
            <a:endParaRPr lang="en-US" sz="1050" dirty="0">
              <a:latin typeface="Arial" panose="020B0604020202020204" pitchFamily="34" charset="0"/>
              <a:cs typeface="Arial" panose="020B0604020202020204" pitchFamily="34" charset="0"/>
            </a:endParaRPr>
          </a:p>
          <a:p>
            <a:r>
              <a:rPr lang="en-US" sz="1050" dirty="0">
                <a:latin typeface="Arial" panose="020B0604020202020204" pitchFamily="34" charset="0"/>
                <a:cs typeface="Arial" panose="020B0604020202020204" pitchFamily="34" charset="0"/>
              </a:rPr>
              <a:t>[3] R. K. Huffman, W. K. Thompson, C. A. Gallo, L. J. Quiocho, </a:t>
            </a:r>
            <a:r>
              <a:rPr lang="en-US" sz="1050" dirty="0" smtClean="0">
                <a:latin typeface="Arial" panose="020B0604020202020204" pitchFamily="34" charset="0"/>
                <a:cs typeface="Arial" panose="020B0604020202020204" pitchFamily="34" charset="0"/>
              </a:rPr>
              <a:t>“Improvement Of Scaling And Inverse Kinematic Results with Additional Upper Body Joints Added to </a:t>
            </a:r>
            <a:r>
              <a:rPr lang="en-US" sz="1050" dirty="0" err="1" smtClean="0">
                <a:latin typeface="Arial" panose="020B0604020202020204" pitchFamily="34" charset="0"/>
                <a:cs typeface="Arial" panose="020B0604020202020204" pitchFamily="34" charset="0"/>
              </a:rPr>
              <a:t>Opensim</a:t>
            </a:r>
            <a:r>
              <a:rPr lang="en-US" sz="1050" dirty="0" smtClean="0">
                <a:latin typeface="Arial" panose="020B0604020202020204" pitchFamily="34" charset="0"/>
                <a:cs typeface="Arial" panose="020B0604020202020204" pitchFamily="34" charset="0"/>
              </a:rPr>
              <a:t> </a:t>
            </a:r>
            <a:r>
              <a:rPr lang="en-US" sz="1050" dirty="0" err="1" smtClean="0">
                <a:latin typeface="Arial" panose="020B0604020202020204" pitchFamily="34" charset="0"/>
                <a:cs typeface="Arial" panose="020B0604020202020204" pitchFamily="34" charset="0"/>
              </a:rPr>
              <a:t>Rajagopal</a:t>
            </a:r>
            <a:r>
              <a:rPr lang="en-US" sz="1050" dirty="0" smtClean="0">
                <a:latin typeface="Arial" panose="020B0604020202020204" pitchFamily="34" charset="0"/>
                <a:cs typeface="Arial" panose="020B0604020202020204" pitchFamily="34" charset="0"/>
              </a:rPr>
              <a:t> Model”, </a:t>
            </a:r>
            <a:r>
              <a:rPr lang="en-US" sz="1050" dirty="0">
                <a:latin typeface="Arial" panose="020B0604020202020204" pitchFamily="34" charset="0"/>
                <a:cs typeface="Arial" panose="020B0604020202020204" pitchFamily="34" charset="0"/>
              </a:rPr>
              <a:t>NASA Human Research Program Investigator’s Workshop, (2019).</a:t>
            </a:r>
          </a:p>
        </p:txBody>
      </p:sp>
    </p:spTree>
    <p:extLst>
      <p:ext uri="{BB962C8B-B14F-4D97-AF65-F5344CB8AC3E}">
        <p14:creationId xmlns:p14="http://schemas.microsoft.com/office/powerpoint/2010/main" val="1328324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33690</TotalTime>
  <Words>1120</Words>
  <Application>Microsoft Office PowerPoint</Application>
  <PresentationFormat>Custom</PresentationFormat>
  <Paragraphs>52</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Arial Black</vt:lpstr>
      <vt:lpstr>Arial Narrow</vt:lpstr>
      <vt:lpstr>Calibri</vt:lpstr>
      <vt:lpstr>Cambria Math</vt:lpstr>
      <vt:lpstr>Times New Roman</vt:lpstr>
      <vt:lpstr>Wingdings</vt:lpstr>
      <vt:lpstr>Office Theme</vt:lpstr>
      <vt:lpstr>Lunar Surface Operations Modeling Using Digital Astronaut Simulation </vt:lpstr>
    </vt:vector>
  </TitlesOfParts>
  <Manager/>
  <Company>LMIT IS&amp;GS</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ODIN</dc:creator>
  <cp:keywords/>
  <dc:description/>
  <cp:lastModifiedBy>Lostroscio, Kaitlin H. (JSC-ER711)</cp:lastModifiedBy>
  <cp:revision>197</cp:revision>
  <dcterms:created xsi:type="dcterms:W3CDTF">2014-09-29T15:33:51Z</dcterms:created>
  <dcterms:modified xsi:type="dcterms:W3CDTF">2021-03-29T23:51:24Z</dcterms:modified>
  <cp:category/>
</cp:coreProperties>
</file>