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21031200" cy="27432000"/>
  <p:notesSz cx="6858000" cy="9144000"/>
  <p:defaultTex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66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2015"/>
    <a:srgbClr val="853123"/>
    <a:srgbClr val="A23B2A"/>
    <a:srgbClr val="520F17"/>
    <a:srgbClr val="6F6F6F"/>
    <a:srgbClr val="004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54017F-7C48-E547-BACF-E9007E142F4D}" v="6" dt="2021-03-19T15:34:20.8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4023" autoAdjust="0"/>
    <p:restoredTop sz="94663"/>
  </p:normalViewPr>
  <p:slideViewPr>
    <p:cSldViewPr snapToGrid="0" snapToObjects="1">
      <p:cViewPr varScale="1">
        <p:scale>
          <a:sx n="28" d="100"/>
          <a:sy n="28" d="100"/>
        </p:scale>
        <p:origin x="3800" y="200"/>
      </p:cViewPr>
      <p:guideLst>
        <p:guide orient="horz" pos="8640"/>
        <p:guide pos="66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hata, Aly (JSC-ER611)" userId="17c1bbca-cf6b-4f99-8a55-4fd0ec7ab4a4" providerId="ADAL" clId="{7B54017F-7C48-E547-BACF-E9007E142F4D}"/>
    <pc:docChg chg="undo custSel modSld">
      <pc:chgData name="Shehata, Aly (JSC-ER611)" userId="17c1bbca-cf6b-4f99-8a55-4fd0ec7ab4a4" providerId="ADAL" clId="{7B54017F-7C48-E547-BACF-E9007E142F4D}" dt="2021-03-19T15:34:20.846" v="14"/>
      <pc:docMkLst>
        <pc:docMk/>
      </pc:docMkLst>
      <pc:sldChg chg="modSp mod">
        <pc:chgData name="Shehata, Aly (JSC-ER611)" userId="17c1bbca-cf6b-4f99-8a55-4fd0ec7ab4a4" providerId="ADAL" clId="{7B54017F-7C48-E547-BACF-E9007E142F4D}" dt="2021-03-19T15:34:20.846" v="14"/>
        <pc:sldMkLst>
          <pc:docMk/>
          <pc:sldMk cId="132832488" sldId="256"/>
        </pc:sldMkLst>
        <pc:spChg chg="mod">
          <ac:chgData name="Shehata, Aly (JSC-ER611)" userId="17c1bbca-cf6b-4f99-8a55-4fd0ec7ab4a4" providerId="ADAL" clId="{7B54017F-7C48-E547-BACF-E9007E142F4D}" dt="2021-03-19T15:34:20.846" v="14"/>
          <ac:spMkLst>
            <pc:docMk/>
            <pc:sldMk cId="132832488" sldId="256"/>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D5926E-9131-3940-9167-38BA0E06EE18}" type="datetimeFigureOut">
              <a:rPr lang="en-US" smtClean="0"/>
              <a:t>3/19/21</a:t>
            </a:fld>
            <a:endParaRPr lang="en-US"/>
          </a:p>
        </p:txBody>
      </p:sp>
      <p:sp>
        <p:nvSpPr>
          <p:cNvPr id="4" name="Slide Image Placeholder 3"/>
          <p:cNvSpPr>
            <a:spLocks noGrp="1" noRot="1" noChangeAspect="1"/>
          </p:cNvSpPr>
          <p:nvPr>
            <p:ph type="sldImg" idx="2"/>
          </p:nvPr>
        </p:nvSpPr>
        <p:spPr>
          <a:xfrm>
            <a:off x="2246313" y="1143000"/>
            <a:ext cx="23653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61D317-A752-F24E-8459-B9220A14E95D}" type="slidenum">
              <a:rPr lang="en-US" smtClean="0"/>
              <a:t>‹#›</a:t>
            </a:fld>
            <a:endParaRPr lang="en-US"/>
          </a:p>
        </p:txBody>
      </p:sp>
    </p:spTree>
    <p:extLst>
      <p:ext uri="{BB962C8B-B14F-4D97-AF65-F5344CB8AC3E}">
        <p14:creationId xmlns:p14="http://schemas.microsoft.com/office/powerpoint/2010/main" val="3590751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61D317-A752-F24E-8459-B9220A14E95D}" type="slidenum">
              <a:rPr lang="en-US" smtClean="0"/>
              <a:t>1</a:t>
            </a:fld>
            <a:endParaRPr lang="en-US"/>
          </a:p>
        </p:txBody>
      </p:sp>
    </p:spTree>
    <p:extLst>
      <p:ext uri="{BB962C8B-B14F-4D97-AF65-F5344CB8AC3E}">
        <p14:creationId xmlns:p14="http://schemas.microsoft.com/office/powerpoint/2010/main" val="29356119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77340" y="8521709"/>
            <a:ext cx="17876520" cy="5880099"/>
          </a:xfrm>
        </p:spPr>
        <p:txBody>
          <a:bodyPr/>
          <a:lstStyle/>
          <a:p>
            <a:r>
              <a:rPr lang="en-US"/>
              <a:t>Click to edit Master title style</a:t>
            </a:r>
          </a:p>
        </p:txBody>
      </p:sp>
      <p:sp>
        <p:nvSpPr>
          <p:cNvPr id="3" name="Subtitle 2"/>
          <p:cNvSpPr>
            <a:spLocks noGrp="1"/>
          </p:cNvSpPr>
          <p:nvPr>
            <p:ph type="subTitle" idx="1"/>
          </p:nvPr>
        </p:nvSpPr>
        <p:spPr>
          <a:xfrm>
            <a:off x="3154680" y="15544800"/>
            <a:ext cx="14721840" cy="7010400"/>
          </a:xfrm>
        </p:spPr>
        <p:txBody>
          <a:bodyPr/>
          <a:lstStyle>
            <a:lvl1pPr marL="0" indent="0" algn="ctr">
              <a:buNone/>
              <a:defRPr>
                <a:solidFill>
                  <a:schemeClr val="tx1">
                    <a:tint val="75000"/>
                  </a:schemeClr>
                </a:solidFill>
              </a:defRPr>
            </a:lvl1pPr>
            <a:lvl2pPr marL="1383819" indent="0" algn="ctr">
              <a:buNone/>
              <a:defRPr>
                <a:solidFill>
                  <a:schemeClr val="tx1">
                    <a:tint val="75000"/>
                  </a:schemeClr>
                </a:solidFill>
              </a:defRPr>
            </a:lvl2pPr>
            <a:lvl3pPr marL="2767643" indent="0" algn="ctr">
              <a:buNone/>
              <a:defRPr>
                <a:solidFill>
                  <a:schemeClr val="tx1">
                    <a:tint val="75000"/>
                  </a:schemeClr>
                </a:solidFill>
              </a:defRPr>
            </a:lvl3pPr>
            <a:lvl4pPr marL="4151462" indent="0" algn="ctr">
              <a:buNone/>
              <a:defRPr>
                <a:solidFill>
                  <a:schemeClr val="tx1">
                    <a:tint val="75000"/>
                  </a:schemeClr>
                </a:solidFill>
              </a:defRPr>
            </a:lvl4pPr>
            <a:lvl5pPr marL="5535286" indent="0" algn="ctr">
              <a:buNone/>
              <a:defRPr>
                <a:solidFill>
                  <a:schemeClr val="tx1">
                    <a:tint val="75000"/>
                  </a:schemeClr>
                </a:solidFill>
              </a:defRPr>
            </a:lvl5pPr>
            <a:lvl6pPr marL="6919105" indent="0" algn="ctr">
              <a:buNone/>
              <a:defRPr>
                <a:solidFill>
                  <a:schemeClr val="tx1">
                    <a:tint val="75000"/>
                  </a:schemeClr>
                </a:solidFill>
              </a:defRPr>
            </a:lvl6pPr>
            <a:lvl7pPr marL="8302930" indent="0" algn="ctr">
              <a:buNone/>
              <a:defRPr>
                <a:solidFill>
                  <a:schemeClr val="tx1">
                    <a:tint val="75000"/>
                  </a:schemeClr>
                </a:solidFill>
              </a:defRPr>
            </a:lvl7pPr>
            <a:lvl8pPr marL="9686748" indent="0" algn="ctr">
              <a:buNone/>
              <a:defRPr>
                <a:solidFill>
                  <a:schemeClr val="tx1">
                    <a:tint val="75000"/>
                  </a:schemeClr>
                </a:solidFill>
              </a:defRPr>
            </a:lvl8pPr>
            <a:lvl9pPr marL="1107057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3/19/21</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25756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3/19/21</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00327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1321" y="17627601"/>
            <a:ext cx="17876520" cy="5448300"/>
          </a:xfrm>
        </p:spPr>
        <p:txBody>
          <a:bodyPr anchor="t"/>
          <a:lstStyle>
            <a:lvl1pPr algn="l">
              <a:defRPr sz="12100" b="1" cap="all"/>
            </a:lvl1pPr>
          </a:lstStyle>
          <a:p>
            <a:r>
              <a:rPr lang="en-US"/>
              <a:t>Click to edit Master title style</a:t>
            </a:r>
          </a:p>
        </p:txBody>
      </p:sp>
      <p:sp>
        <p:nvSpPr>
          <p:cNvPr id="3" name="Text Placeholder 2"/>
          <p:cNvSpPr>
            <a:spLocks noGrp="1"/>
          </p:cNvSpPr>
          <p:nvPr>
            <p:ph type="body" idx="1"/>
          </p:nvPr>
        </p:nvSpPr>
        <p:spPr>
          <a:xfrm>
            <a:off x="1661321" y="11626859"/>
            <a:ext cx="17876520" cy="6000747"/>
          </a:xfrm>
        </p:spPr>
        <p:txBody>
          <a:bodyPr anchor="b"/>
          <a:lstStyle>
            <a:lvl1pPr marL="0" indent="0">
              <a:buNone/>
              <a:defRPr sz="6100">
                <a:solidFill>
                  <a:schemeClr val="tx1">
                    <a:tint val="75000"/>
                  </a:schemeClr>
                </a:solidFill>
              </a:defRPr>
            </a:lvl1pPr>
            <a:lvl2pPr marL="1383819" indent="0">
              <a:buNone/>
              <a:defRPr sz="5500">
                <a:solidFill>
                  <a:schemeClr val="tx1">
                    <a:tint val="75000"/>
                  </a:schemeClr>
                </a:solidFill>
              </a:defRPr>
            </a:lvl2pPr>
            <a:lvl3pPr marL="2767643" indent="0">
              <a:buNone/>
              <a:defRPr sz="4800">
                <a:solidFill>
                  <a:schemeClr val="tx1">
                    <a:tint val="75000"/>
                  </a:schemeClr>
                </a:solidFill>
              </a:defRPr>
            </a:lvl3pPr>
            <a:lvl4pPr marL="4151462" indent="0">
              <a:buNone/>
              <a:defRPr sz="4200">
                <a:solidFill>
                  <a:schemeClr val="tx1">
                    <a:tint val="75000"/>
                  </a:schemeClr>
                </a:solidFill>
              </a:defRPr>
            </a:lvl4pPr>
            <a:lvl5pPr marL="5535286" indent="0">
              <a:buNone/>
              <a:defRPr sz="4200">
                <a:solidFill>
                  <a:schemeClr val="tx1">
                    <a:tint val="75000"/>
                  </a:schemeClr>
                </a:solidFill>
              </a:defRPr>
            </a:lvl5pPr>
            <a:lvl6pPr marL="6919105" indent="0">
              <a:buNone/>
              <a:defRPr sz="4200">
                <a:solidFill>
                  <a:schemeClr val="tx1">
                    <a:tint val="75000"/>
                  </a:schemeClr>
                </a:solidFill>
              </a:defRPr>
            </a:lvl6pPr>
            <a:lvl7pPr marL="8302930" indent="0">
              <a:buNone/>
              <a:defRPr sz="4200">
                <a:solidFill>
                  <a:schemeClr val="tx1">
                    <a:tint val="75000"/>
                  </a:schemeClr>
                </a:solidFill>
              </a:defRPr>
            </a:lvl7pPr>
            <a:lvl8pPr marL="9686748" indent="0">
              <a:buNone/>
              <a:defRPr sz="4200">
                <a:solidFill>
                  <a:schemeClr val="tx1">
                    <a:tint val="75000"/>
                  </a:schemeClr>
                </a:solidFill>
              </a:defRPr>
            </a:lvl8pPr>
            <a:lvl9pPr marL="11070573" indent="0">
              <a:buNone/>
              <a:defRPr sz="4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3/19/21</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91601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17128" y="25603205"/>
            <a:ext cx="21593492" cy="72415401"/>
          </a:xfrm>
        </p:spPr>
        <p:txBody>
          <a:bodyPr/>
          <a:lstStyle>
            <a:lvl1pPr>
              <a:defRPr sz="8500"/>
            </a:lvl1pPr>
            <a:lvl2pPr>
              <a:defRPr sz="7300"/>
            </a:lvl2pPr>
            <a:lvl3pPr>
              <a:defRPr sz="61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4361143" y="25603205"/>
            <a:ext cx="21593492" cy="72415401"/>
          </a:xfrm>
        </p:spPr>
        <p:txBody>
          <a:bodyPr/>
          <a:lstStyle>
            <a:lvl1pPr>
              <a:defRPr sz="8500"/>
            </a:lvl1pPr>
            <a:lvl2pPr>
              <a:defRPr sz="7300"/>
            </a:lvl2pPr>
            <a:lvl3pPr>
              <a:defRPr sz="61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3/19/21</a:t>
            </a:fld>
            <a:endParaRPr lang="en-US"/>
          </a:p>
        </p:txBody>
      </p:sp>
      <p:sp>
        <p:nvSpPr>
          <p:cNvPr id="6" name="Footer Placeholder 5"/>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617167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51560" y="1098552"/>
            <a:ext cx="18928080" cy="4572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51565" y="6140451"/>
            <a:ext cx="9292432" cy="2559048"/>
          </a:xfrm>
        </p:spPr>
        <p:txBody>
          <a:bodyPr anchor="b"/>
          <a:lstStyle>
            <a:lvl1pPr marL="0" indent="0">
              <a:buNone/>
              <a:defRPr sz="7300" b="1"/>
            </a:lvl1pPr>
            <a:lvl2pPr marL="1383819" indent="0">
              <a:buNone/>
              <a:defRPr sz="6100" b="1"/>
            </a:lvl2pPr>
            <a:lvl3pPr marL="2767643" indent="0">
              <a:buNone/>
              <a:defRPr sz="5500" b="1"/>
            </a:lvl3pPr>
            <a:lvl4pPr marL="4151462" indent="0">
              <a:buNone/>
              <a:defRPr sz="4800" b="1"/>
            </a:lvl4pPr>
            <a:lvl5pPr marL="5535286" indent="0">
              <a:buNone/>
              <a:defRPr sz="4800" b="1"/>
            </a:lvl5pPr>
            <a:lvl6pPr marL="6919105" indent="0">
              <a:buNone/>
              <a:defRPr sz="4800" b="1"/>
            </a:lvl6pPr>
            <a:lvl7pPr marL="8302930" indent="0">
              <a:buNone/>
              <a:defRPr sz="4800" b="1"/>
            </a:lvl7pPr>
            <a:lvl8pPr marL="9686748" indent="0">
              <a:buNone/>
              <a:defRPr sz="4800" b="1"/>
            </a:lvl8pPr>
            <a:lvl9pPr marL="11070573" indent="0">
              <a:buNone/>
              <a:defRPr sz="4800" b="1"/>
            </a:lvl9pPr>
          </a:lstStyle>
          <a:p>
            <a:pPr lvl="0"/>
            <a:r>
              <a:rPr lang="en-US"/>
              <a:t>Click to edit Master text styles</a:t>
            </a:r>
          </a:p>
        </p:txBody>
      </p:sp>
      <p:sp>
        <p:nvSpPr>
          <p:cNvPr id="4" name="Content Placeholder 3"/>
          <p:cNvSpPr>
            <a:spLocks noGrp="1"/>
          </p:cNvSpPr>
          <p:nvPr>
            <p:ph sz="half" idx="2"/>
          </p:nvPr>
        </p:nvSpPr>
        <p:spPr>
          <a:xfrm>
            <a:off x="1051565" y="8699499"/>
            <a:ext cx="9292432" cy="15805152"/>
          </a:xfrm>
        </p:spPr>
        <p:txBody>
          <a:bodyPr/>
          <a:lstStyle>
            <a:lvl1pPr>
              <a:defRPr sz="7300"/>
            </a:lvl1pPr>
            <a:lvl2pPr>
              <a:defRPr sz="6100"/>
            </a:lvl2pPr>
            <a:lvl3pPr>
              <a:defRPr sz="55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683563" y="6140451"/>
            <a:ext cx="9296082" cy="2559048"/>
          </a:xfrm>
        </p:spPr>
        <p:txBody>
          <a:bodyPr anchor="b"/>
          <a:lstStyle>
            <a:lvl1pPr marL="0" indent="0">
              <a:buNone/>
              <a:defRPr sz="7300" b="1"/>
            </a:lvl1pPr>
            <a:lvl2pPr marL="1383819" indent="0">
              <a:buNone/>
              <a:defRPr sz="6100" b="1"/>
            </a:lvl2pPr>
            <a:lvl3pPr marL="2767643" indent="0">
              <a:buNone/>
              <a:defRPr sz="5500" b="1"/>
            </a:lvl3pPr>
            <a:lvl4pPr marL="4151462" indent="0">
              <a:buNone/>
              <a:defRPr sz="4800" b="1"/>
            </a:lvl4pPr>
            <a:lvl5pPr marL="5535286" indent="0">
              <a:buNone/>
              <a:defRPr sz="4800" b="1"/>
            </a:lvl5pPr>
            <a:lvl6pPr marL="6919105" indent="0">
              <a:buNone/>
              <a:defRPr sz="4800" b="1"/>
            </a:lvl6pPr>
            <a:lvl7pPr marL="8302930" indent="0">
              <a:buNone/>
              <a:defRPr sz="4800" b="1"/>
            </a:lvl7pPr>
            <a:lvl8pPr marL="9686748" indent="0">
              <a:buNone/>
              <a:defRPr sz="4800" b="1"/>
            </a:lvl8pPr>
            <a:lvl9pPr marL="11070573" indent="0">
              <a:buNone/>
              <a:defRPr sz="4800" b="1"/>
            </a:lvl9pPr>
          </a:lstStyle>
          <a:p>
            <a:pPr lvl="0"/>
            <a:r>
              <a:rPr lang="en-US"/>
              <a:t>Click to edit Master text styles</a:t>
            </a:r>
          </a:p>
        </p:txBody>
      </p:sp>
      <p:sp>
        <p:nvSpPr>
          <p:cNvPr id="6" name="Content Placeholder 5"/>
          <p:cNvSpPr>
            <a:spLocks noGrp="1"/>
          </p:cNvSpPr>
          <p:nvPr>
            <p:ph sz="quarter" idx="4"/>
          </p:nvPr>
        </p:nvSpPr>
        <p:spPr>
          <a:xfrm>
            <a:off x="10683563" y="8699499"/>
            <a:ext cx="9296082" cy="15805152"/>
          </a:xfrm>
        </p:spPr>
        <p:txBody>
          <a:bodyPr/>
          <a:lstStyle>
            <a:lvl1pPr>
              <a:defRPr sz="7300"/>
            </a:lvl1pPr>
            <a:lvl2pPr>
              <a:defRPr sz="6100"/>
            </a:lvl2pPr>
            <a:lvl3pPr>
              <a:defRPr sz="55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3/19/21</a:t>
            </a:fld>
            <a:endParaRPr lang="en-US"/>
          </a:p>
        </p:txBody>
      </p:sp>
      <p:sp>
        <p:nvSpPr>
          <p:cNvPr id="8" name="Footer Placeholder 7"/>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9" name="Slide Number Placeholder 8"/>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58374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3/19/21</a:t>
            </a:fld>
            <a:endParaRPr lang="en-US"/>
          </a:p>
        </p:txBody>
      </p:sp>
      <p:sp>
        <p:nvSpPr>
          <p:cNvPr id="4" name="Footer Placeholder 3"/>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5" name="Slide Number Placeholder 4"/>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62820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3/19/21</a:t>
            </a:fld>
            <a:endParaRPr lang="en-US"/>
          </a:p>
        </p:txBody>
      </p:sp>
      <p:sp>
        <p:nvSpPr>
          <p:cNvPr id="3" name="Footer Placeholder 2"/>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4" name="Slide Number Placeholder 3"/>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023802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1564" y="1092201"/>
            <a:ext cx="6919121" cy="4648200"/>
          </a:xfrm>
        </p:spPr>
        <p:txBody>
          <a:bodyPr anchor="b"/>
          <a:lstStyle>
            <a:lvl1pPr algn="l">
              <a:defRPr sz="6100" b="1"/>
            </a:lvl1pPr>
          </a:lstStyle>
          <a:p>
            <a:r>
              <a:rPr lang="en-US"/>
              <a:t>Click to edit Master title style</a:t>
            </a:r>
          </a:p>
        </p:txBody>
      </p:sp>
      <p:sp>
        <p:nvSpPr>
          <p:cNvPr id="3" name="Content Placeholder 2"/>
          <p:cNvSpPr>
            <a:spLocks noGrp="1"/>
          </p:cNvSpPr>
          <p:nvPr>
            <p:ph idx="1"/>
          </p:nvPr>
        </p:nvSpPr>
        <p:spPr>
          <a:xfrm>
            <a:off x="8222618" y="1092206"/>
            <a:ext cx="11757027" cy="23412453"/>
          </a:xfrm>
        </p:spPr>
        <p:txBody>
          <a:bodyPr/>
          <a:lstStyle>
            <a:lvl1pPr>
              <a:defRPr sz="9700"/>
            </a:lvl1pPr>
            <a:lvl2pPr>
              <a:defRPr sz="8500"/>
            </a:lvl2pPr>
            <a:lvl3pPr>
              <a:defRPr sz="7300"/>
            </a:lvl3pPr>
            <a:lvl4pPr>
              <a:defRPr sz="6100"/>
            </a:lvl4pPr>
            <a:lvl5pPr>
              <a:defRPr sz="6100"/>
            </a:lvl5pPr>
            <a:lvl6pPr>
              <a:defRPr sz="6100"/>
            </a:lvl6pPr>
            <a:lvl7pPr>
              <a:defRPr sz="6100"/>
            </a:lvl7pPr>
            <a:lvl8pPr>
              <a:defRPr sz="6100"/>
            </a:lvl8pPr>
            <a:lvl9pPr>
              <a:defRPr sz="6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51564" y="5740406"/>
            <a:ext cx="6919121" cy="18764253"/>
          </a:xfrm>
        </p:spPr>
        <p:txBody>
          <a:bodyPr/>
          <a:lstStyle>
            <a:lvl1pPr marL="0" indent="0">
              <a:buNone/>
              <a:defRPr sz="4200"/>
            </a:lvl1pPr>
            <a:lvl2pPr marL="1383819" indent="0">
              <a:buNone/>
              <a:defRPr sz="3600"/>
            </a:lvl2pPr>
            <a:lvl3pPr marL="2767643" indent="0">
              <a:buNone/>
              <a:defRPr sz="3000"/>
            </a:lvl3pPr>
            <a:lvl4pPr marL="4151462" indent="0">
              <a:buNone/>
              <a:defRPr sz="2700"/>
            </a:lvl4pPr>
            <a:lvl5pPr marL="5535286" indent="0">
              <a:buNone/>
              <a:defRPr sz="2700"/>
            </a:lvl5pPr>
            <a:lvl6pPr marL="6919105" indent="0">
              <a:buNone/>
              <a:defRPr sz="2700"/>
            </a:lvl6pPr>
            <a:lvl7pPr marL="8302930" indent="0">
              <a:buNone/>
              <a:defRPr sz="2700"/>
            </a:lvl7pPr>
            <a:lvl8pPr marL="9686748" indent="0">
              <a:buNone/>
              <a:defRPr sz="2700"/>
            </a:lvl8pPr>
            <a:lvl9pPr marL="11070573" indent="0">
              <a:buNone/>
              <a:defRPr sz="2700"/>
            </a:lvl9pPr>
          </a:lstStyle>
          <a:p>
            <a:pPr lvl="0"/>
            <a:r>
              <a:rPr lang="en-US"/>
              <a:t>Click to edit Master text styles</a:t>
            </a:r>
          </a:p>
        </p:txBody>
      </p:sp>
      <p:sp>
        <p:nvSpPr>
          <p:cNvPr id="5" name="Date Placeholder 4"/>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3/19/21</a:t>
            </a:fld>
            <a:endParaRPr lang="en-US"/>
          </a:p>
        </p:txBody>
      </p:sp>
      <p:sp>
        <p:nvSpPr>
          <p:cNvPr id="6" name="Footer Placeholder 5"/>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705585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22262" y="19202405"/>
            <a:ext cx="12618720" cy="2266953"/>
          </a:xfrm>
        </p:spPr>
        <p:txBody>
          <a:bodyPr anchor="b"/>
          <a:lstStyle>
            <a:lvl1pPr algn="l">
              <a:defRPr sz="6100" b="1"/>
            </a:lvl1pPr>
          </a:lstStyle>
          <a:p>
            <a:r>
              <a:rPr lang="en-US"/>
              <a:t>Click to edit Master title style</a:t>
            </a:r>
          </a:p>
        </p:txBody>
      </p:sp>
      <p:sp>
        <p:nvSpPr>
          <p:cNvPr id="3" name="Picture Placeholder 2"/>
          <p:cNvSpPr>
            <a:spLocks noGrp="1"/>
          </p:cNvSpPr>
          <p:nvPr>
            <p:ph type="pic" idx="1"/>
          </p:nvPr>
        </p:nvSpPr>
        <p:spPr>
          <a:xfrm>
            <a:off x="4122262" y="2451099"/>
            <a:ext cx="12618720" cy="16459200"/>
          </a:xfrm>
        </p:spPr>
        <p:txBody>
          <a:bodyPr/>
          <a:lstStyle>
            <a:lvl1pPr marL="0" indent="0">
              <a:buNone/>
              <a:defRPr sz="9700"/>
            </a:lvl1pPr>
            <a:lvl2pPr marL="1383819" indent="0">
              <a:buNone/>
              <a:defRPr sz="8500"/>
            </a:lvl2pPr>
            <a:lvl3pPr marL="2767643" indent="0">
              <a:buNone/>
              <a:defRPr sz="7300"/>
            </a:lvl3pPr>
            <a:lvl4pPr marL="4151462" indent="0">
              <a:buNone/>
              <a:defRPr sz="6100"/>
            </a:lvl4pPr>
            <a:lvl5pPr marL="5535286" indent="0">
              <a:buNone/>
              <a:defRPr sz="6100"/>
            </a:lvl5pPr>
            <a:lvl6pPr marL="6919105" indent="0">
              <a:buNone/>
              <a:defRPr sz="6100"/>
            </a:lvl6pPr>
            <a:lvl7pPr marL="8302930" indent="0">
              <a:buNone/>
              <a:defRPr sz="6100"/>
            </a:lvl7pPr>
            <a:lvl8pPr marL="9686748" indent="0">
              <a:buNone/>
              <a:defRPr sz="6100"/>
            </a:lvl8pPr>
            <a:lvl9pPr marL="11070573" indent="0">
              <a:buNone/>
              <a:defRPr sz="6100"/>
            </a:lvl9pPr>
          </a:lstStyle>
          <a:p>
            <a:endParaRPr lang="en-US"/>
          </a:p>
        </p:txBody>
      </p:sp>
      <p:sp>
        <p:nvSpPr>
          <p:cNvPr id="4" name="Text Placeholder 3"/>
          <p:cNvSpPr>
            <a:spLocks noGrp="1"/>
          </p:cNvSpPr>
          <p:nvPr>
            <p:ph type="body" sz="half" idx="2"/>
          </p:nvPr>
        </p:nvSpPr>
        <p:spPr>
          <a:xfrm>
            <a:off x="4122262" y="21469358"/>
            <a:ext cx="12618720" cy="3219447"/>
          </a:xfrm>
        </p:spPr>
        <p:txBody>
          <a:bodyPr/>
          <a:lstStyle>
            <a:lvl1pPr marL="0" indent="0">
              <a:buNone/>
              <a:defRPr sz="4200"/>
            </a:lvl1pPr>
            <a:lvl2pPr marL="1383819" indent="0">
              <a:buNone/>
              <a:defRPr sz="3600"/>
            </a:lvl2pPr>
            <a:lvl3pPr marL="2767643" indent="0">
              <a:buNone/>
              <a:defRPr sz="3000"/>
            </a:lvl3pPr>
            <a:lvl4pPr marL="4151462" indent="0">
              <a:buNone/>
              <a:defRPr sz="2700"/>
            </a:lvl4pPr>
            <a:lvl5pPr marL="5535286" indent="0">
              <a:buNone/>
              <a:defRPr sz="2700"/>
            </a:lvl5pPr>
            <a:lvl6pPr marL="6919105" indent="0">
              <a:buNone/>
              <a:defRPr sz="2700"/>
            </a:lvl6pPr>
            <a:lvl7pPr marL="8302930" indent="0">
              <a:buNone/>
              <a:defRPr sz="2700"/>
            </a:lvl7pPr>
            <a:lvl8pPr marL="9686748" indent="0">
              <a:buNone/>
              <a:defRPr sz="2700"/>
            </a:lvl8pPr>
            <a:lvl9pPr marL="11070573" indent="0">
              <a:buNone/>
              <a:defRPr sz="2700"/>
            </a:lvl9pPr>
          </a:lstStyle>
          <a:p>
            <a:pPr lvl="0"/>
            <a:r>
              <a:rPr lang="en-US"/>
              <a:t>Click to edit Master text styles</a:t>
            </a:r>
          </a:p>
        </p:txBody>
      </p:sp>
      <p:sp>
        <p:nvSpPr>
          <p:cNvPr id="5" name="Date Placeholder 4"/>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3/19/21</a:t>
            </a:fld>
            <a:endParaRPr lang="en-US"/>
          </a:p>
        </p:txBody>
      </p:sp>
      <p:sp>
        <p:nvSpPr>
          <p:cNvPr id="6" name="Footer Placeholder 5"/>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174287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3/19/21</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514611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5070260" y="4394207"/>
            <a:ext cx="10884376" cy="9362439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17128" y="4394207"/>
            <a:ext cx="32302611" cy="936243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3/19/21</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221028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51560" y="1975492"/>
            <a:ext cx="18928080" cy="4436279"/>
          </a:xfrm>
          <a:prstGeom prst="rect">
            <a:avLst/>
          </a:prstGeom>
        </p:spPr>
        <p:txBody>
          <a:bodyPr vert="horz" lIns="0" tIns="0" rIns="0" bIns="0" rtlCol="0" anchor="t" anchorCtr="0">
            <a:noAutofit/>
          </a:bodyPr>
          <a:lstStyle/>
          <a:p>
            <a:r>
              <a:rPr lang="en-US" dirty="0"/>
              <a:t>Click to edit Master </a:t>
            </a:r>
            <a:br>
              <a:rPr lang="en-US" dirty="0"/>
            </a:br>
            <a:r>
              <a:rPr lang="en-US" dirty="0"/>
              <a:t>title style</a:t>
            </a:r>
          </a:p>
        </p:txBody>
      </p:sp>
      <p:sp>
        <p:nvSpPr>
          <p:cNvPr id="3" name="Text Placeholder 2"/>
          <p:cNvSpPr>
            <a:spLocks noGrp="1"/>
          </p:cNvSpPr>
          <p:nvPr>
            <p:ph type="body" idx="1"/>
          </p:nvPr>
        </p:nvSpPr>
        <p:spPr>
          <a:xfrm>
            <a:off x="1051560" y="6845418"/>
            <a:ext cx="18928080" cy="17659236"/>
          </a:xfrm>
          <a:prstGeom prst="rect">
            <a:avLst/>
          </a:prstGeom>
        </p:spPr>
        <p:txBody>
          <a:bodyPr vert="horz" lIns="276763" tIns="138384" rIns="276763" bIns="138384" numCol="2" spcCol="913865"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6570954" y="26426640"/>
            <a:ext cx="3408686" cy="1005360"/>
          </a:xfrm>
          <a:prstGeom prst="rect">
            <a:avLst/>
          </a:prstGeom>
        </p:spPr>
        <p:txBody>
          <a:bodyPr vert="horz" lIns="0" tIns="0" rIns="0" bIns="0" rtlCol="0" anchor="t" anchorCtr="0"/>
          <a:lstStyle>
            <a:lvl1pPr algn="r">
              <a:defRPr sz="3600">
                <a:solidFill>
                  <a:schemeClr val="tx1">
                    <a:tint val="75000"/>
                  </a:schemeClr>
                </a:solidFill>
              </a:defRPr>
            </a:lvl1pPr>
          </a:lstStyle>
          <a:p>
            <a:fld id="{DE534768-B4B7-C84F-B015-AC2290ADC8EF}" type="slidenum">
              <a:rPr lang="en-US" smtClean="0"/>
              <a:pPr/>
              <a:t>‹#›</a:t>
            </a:fld>
            <a:endParaRPr lang="en-US"/>
          </a:p>
        </p:txBody>
      </p:sp>
      <p:pic>
        <p:nvPicPr>
          <p:cNvPr id="4" name="Picture 3" descr="TechPortQRCode[1].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9507200" y="25972370"/>
            <a:ext cx="1107278" cy="1107278"/>
          </a:xfrm>
          <a:prstGeom prst="rect">
            <a:avLst/>
          </a:prstGeom>
        </p:spPr>
      </p:pic>
    </p:spTree>
    <p:extLst>
      <p:ext uri="{BB962C8B-B14F-4D97-AF65-F5344CB8AC3E}">
        <p14:creationId xmlns:p14="http://schemas.microsoft.com/office/powerpoint/2010/main" val="2227971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383819" rtl="0" eaLnBrk="1" latinLnBrk="0" hangingPunct="1">
        <a:lnSpc>
          <a:spcPct val="100000"/>
        </a:lnSpc>
        <a:spcBef>
          <a:spcPct val="0"/>
        </a:spcBef>
        <a:buNone/>
        <a:defRPr sz="7900" kern="1200" baseline="0">
          <a:solidFill>
            <a:srgbClr val="004080"/>
          </a:solidFill>
          <a:latin typeface="Arial Black"/>
          <a:ea typeface="+mj-ea"/>
          <a:cs typeface="+mj-cs"/>
        </a:defRPr>
      </a:lvl1pPr>
    </p:titleStyle>
    <p:bodyStyle>
      <a:lvl1pPr marL="1037867" indent="-1037867" algn="l" defTabSz="1383819" rtl="0" eaLnBrk="1" latinLnBrk="0" hangingPunct="1">
        <a:spcBef>
          <a:spcPct val="20000"/>
        </a:spcBef>
        <a:buFont typeface="Arial"/>
        <a:buChar char="•"/>
        <a:defRPr sz="9700" kern="1200">
          <a:solidFill>
            <a:schemeClr val="tx1"/>
          </a:solidFill>
          <a:latin typeface="+mn-lt"/>
          <a:ea typeface="+mn-ea"/>
          <a:cs typeface="+mn-cs"/>
        </a:defRPr>
      </a:lvl1pPr>
      <a:lvl2pPr marL="2248710" indent="-864891" algn="l" defTabSz="1383819" rtl="0" eaLnBrk="1" latinLnBrk="0" hangingPunct="1">
        <a:spcBef>
          <a:spcPct val="20000"/>
        </a:spcBef>
        <a:buFont typeface="Arial"/>
        <a:buChar char="–"/>
        <a:defRPr sz="8500" kern="1200">
          <a:solidFill>
            <a:schemeClr val="tx1"/>
          </a:solidFill>
          <a:latin typeface="+mn-lt"/>
          <a:ea typeface="+mn-ea"/>
          <a:cs typeface="+mn-cs"/>
        </a:defRPr>
      </a:lvl2pPr>
      <a:lvl3pPr marL="3459552" indent="-691909" algn="l" defTabSz="1383819" rtl="0" eaLnBrk="1" latinLnBrk="0" hangingPunct="1">
        <a:spcBef>
          <a:spcPct val="20000"/>
        </a:spcBef>
        <a:buFont typeface="Arial"/>
        <a:buChar char="•"/>
        <a:defRPr sz="7300" kern="1200">
          <a:solidFill>
            <a:schemeClr val="tx1"/>
          </a:solidFill>
          <a:latin typeface="+mn-lt"/>
          <a:ea typeface="+mn-ea"/>
          <a:cs typeface="+mn-cs"/>
        </a:defRPr>
      </a:lvl3pPr>
      <a:lvl4pPr marL="4843377" indent="-691909" algn="l" defTabSz="1383819" rtl="0" eaLnBrk="1" latinLnBrk="0" hangingPunct="1">
        <a:spcBef>
          <a:spcPct val="20000"/>
        </a:spcBef>
        <a:buFont typeface="Arial"/>
        <a:buChar char="–"/>
        <a:defRPr sz="6100" kern="1200">
          <a:solidFill>
            <a:schemeClr val="tx1"/>
          </a:solidFill>
          <a:latin typeface="+mn-lt"/>
          <a:ea typeface="+mn-ea"/>
          <a:cs typeface="+mn-cs"/>
        </a:defRPr>
      </a:lvl4pPr>
      <a:lvl5pPr marL="6227196" indent="-691909" algn="l" defTabSz="1383819" rtl="0" eaLnBrk="1" latinLnBrk="0" hangingPunct="1">
        <a:spcBef>
          <a:spcPct val="20000"/>
        </a:spcBef>
        <a:buFont typeface="Arial"/>
        <a:buChar char="»"/>
        <a:defRPr sz="6100" kern="1200">
          <a:solidFill>
            <a:schemeClr val="tx1"/>
          </a:solidFill>
          <a:latin typeface="+mn-lt"/>
          <a:ea typeface="+mn-ea"/>
          <a:cs typeface="+mn-cs"/>
        </a:defRPr>
      </a:lvl5pPr>
      <a:lvl6pPr marL="7611017" indent="-691909" algn="l" defTabSz="1383819" rtl="0" eaLnBrk="1" latinLnBrk="0" hangingPunct="1">
        <a:spcBef>
          <a:spcPct val="20000"/>
        </a:spcBef>
        <a:buFont typeface="Arial"/>
        <a:buChar char="•"/>
        <a:defRPr sz="6100" kern="1200">
          <a:solidFill>
            <a:schemeClr val="tx1"/>
          </a:solidFill>
          <a:latin typeface="+mn-lt"/>
          <a:ea typeface="+mn-ea"/>
          <a:cs typeface="+mn-cs"/>
        </a:defRPr>
      </a:lvl6pPr>
      <a:lvl7pPr marL="8994839" indent="-691909" algn="l" defTabSz="1383819" rtl="0" eaLnBrk="1" latinLnBrk="0" hangingPunct="1">
        <a:spcBef>
          <a:spcPct val="20000"/>
        </a:spcBef>
        <a:buFont typeface="Arial"/>
        <a:buChar char="•"/>
        <a:defRPr sz="6100" kern="1200">
          <a:solidFill>
            <a:schemeClr val="tx1"/>
          </a:solidFill>
          <a:latin typeface="+mn-lt"/>
          <a:ea typeface="+mn-ea"/>
          <a:cs typeface="+mn-cs"/>
        </a:defRPr>
      </a:lvl7pPr>
      <a:lvl8pPr marL="10378660" indent="-691909" algn="l" defTabSz="1383819" rtl="0" eaLnBrk="1" latinLnBrk="0" hangingPunct="1">
        <a:spcBef>
          <a:spcPct val="20000"/>
        </a:spcBef>
        <a:buFont typeface="Arial"/>
        <a:buChar char="•"/>
        <a:defRPr sz="6100" kern="1200">
          <a:solidFill>
            <a:schemeClr val="tx1"/>
          </a:solidFill>
          <a:latin typeface="+mn-lt"/>
          <a:ea typeface="+mn-ea"/>
          <a:cs typeface="+mn-cs"/>
        </a:defRPr>
      </a:lvl8pPr>
      <a:lvl9pPr marL="11762482" indent="-691909" algn="l" defTabSz="1383819" rtl="0" eaLnBrk="1" latinLnBrk="0" hangingPunct="1">
        <a:spcBef>
          <a:spcPct val="20000"/>
        </a:spcBef>
        <a:buFont typeface="Arial"/>
        <a:buChar char="•"/>
        <a:defRPr sz="6100" kern="1200">
          <a:solidFill>
            <a:schemeClr val="tx1"/>
          </a:solidFill>
          <a:latin typeface="+mn-lt"/>
          <a:ea typeface="+mn-ea"/>
          <a:cs typeface="+mn-cs"/>
        </a:defRPr>
      </a:lvl9pPr>
    </p:bodyStyle>
    <p:other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72558"/>
            <a:ext cx="21031200" cy="4379036"/>
          </a:xfrm>
          <a:prstGeom prst="rect">
            <a:avLst/>
          </a:prstGeom>
        </p:spPr>
      </p:pic>
      <p:sp>
        <p:nvSpPr>
          <p:cNvPr id="4" name="Title 1"/>
          <p:cNvSpPr txBox="1">
            <a:spLocks/>
          </p:cNvSpPr>
          <p:nvPr/>
        </p:nvSpPr>
        <p:spPr>
          <a:xfrm>
            <a:off x="567806" y="6047898"/>
            <a:ext cx="16081894" cy="1293417"/>
          </a:xfrm>
          <a:prstGeom prst="rect">
            <a:avLst/>
          </a:prstGeom>
        </p:spPr>
        <p:txBody>
          <a:bodyPr vert="horz" lIns="0" tIns="0" rIns="0" bIns="0" rtlCol="0" anchor="t" anchorCtr="0">
            <a:noAutofit/>
          </a:bodyPr>
          <a:lstStyle>
            <a:lvl1pPr algn="l" defTabSz="1384630" rtl="0" eaLnBrk="1" latinLnBrk="0" hangingPunct="1">
              <a:lnSpc>
                <a:spcPct val="100000"/>
              </a:lnSpc>
              <a:spcBef>
                <a:spcPct val="0"/>
              </a:spcBef>
              <a:buNone/>
              <a:defRPr sz="8000" kern="1200" baseline="0">
                <a:solidFill>
                  <a:schemeClr val="tx1"/>
                </a:solidFill>
                <a:latin typeface="Arial Black"/>
                <a:ea typeface="+mj-ea"/>
                <a:cs typeface="+mj-cs"/>
              </a:defRPr>
            </a:lvl1pPr>
          </a:lstStyle>
          <a:p>
            <a:pPr defTabSz="913865">
              <a:spcBef>
                <a:spcPts val="1799"/>
              </a:spcBef>
              <a:spcAft>
                <a:spcPts val="1199"/>
              </a:spcAft>
              <a:defRPr/>
            </a:pPr>
            <a:r>
              <a:rPr lang="en-US" sz="2800" b="1" dirty="0">
                <a:solidFill>
                  <a:schemeClr val="bg1">
                    <a:lumMod val="50000"/>
                  </a:schemeClr>
                </a:solidFill>
                <a:latin typeface="Arial"/>
                <a:cs typeface="Arial"/>
              </a:rPr>
              <a:t>Technology Taxonomy Area (TX): </a:t>
            </a:r>
            <a:r>
              <a:rPr lang="en-US" sz="1800" b="1" dirty="0">
                <a:solidFill>
                  <a:schemeClr val="bg1">
                    <a:lumMod val="50000"/>
                  </a:schemeClr>
                </a:solidFill>
                <a:latin typeface="Arial"/>
                <a:cs typeface="Arial"/>
              </a:rPr>
              <a:t>EA Domain Plan Gap Number (DPN) – 4.4.2 (Intelligent Advisor Product Line). HAT Needs Numbers - 4.7.a.E (Crew Autonomy beyond LEO) and  7.5.a.E (Mission Control Automation beyond LEO). Related TABS Numbers – Crew Automated Planning &amp; Execution, Adjustable Automation, JIT training and integrated flight operation system 4.5.2.4, 4.5.5.0, 7.5.1.0, 7.5.3.1 and 7.5.3.2</a:t>
            </a:r>
          </a:p>
          <a:p>
            <a:pPr defTabSz="913865">
              <a:spcBef>
                <a:spcPts val="1799"/>
              </a:spcBef>
              <a:spcAft>
                <a:spcPts val="1199"/>
              </a:spcAft>
              <a:defRPr/>
            </a:pPr>
            <a:endParaRPr lang="en-US" sz="2000" b="1" dirty="0">
              <a:solidFill>
                <a:schemeClr val="bg1">
                  <a:lumMod val="50000"/>
                </a:schemeClr>
              </a:solidFill>
              <a:latin typeface="Arial"/>
              <a:cs typeface="Arial"/>
            </a:endParaRPr>
          </a:p>
          <a:p>
            <a:pPr defTabSz="913865">
              <a:spcBef>
                <a:spcPts val="1799"/>
              </a:spcBef>
              <a:spcAft>
                <a:spcPts val="1199"/>
              </a:spcAft>
              <a:defRPr/>
            </a:pPr>
            <a:endParaRPr lang="en-US" sz="2400" b="1" dirty="0">
              <a:solidFill>
                <a:schemeClr val="bg1">
                  <a:lumMod val="50000"/>
                </a:schemeClr>
              </a:solidFill>
              <a:latin typeface="Arial"/>
              <a:cs typeface="Arial"/>
            </a:endParaRPr>
          </a:p>
          <a:p>
            <a:pPr defTabSz="913865">
              <a:spcBef>
                <a:spcPts val="1799"/>
              </a:spcBef>
              <a:spcAft>
                <a:spcPts val="1199"/>
              </a:spcAft>
              <a:defRPr/>
            </a:pPr>
            <a:endParaRPr lang="en-US" sz="2700" b="1" dirty="0">
              <a:solidFill>
                <a:schemeClr val="bg1">
                  <a:lumMod val="50000"/>
                </a:schemeClr>
              </a:solidFill>
              <a:latin typeface="Arial"/>
              <a:cs typeface="Arial"/>
            </a:endParaRPr>
          </a:p>
        </p:txBody>
      </p:sp>
      <p:sp>
        <p:nvSpPr>
          <p:cNvPr id="5" name="Footer Placeholder 4"/>
          <p:cNvSpPr>
            <a:spLocks noGrp="1"/>
          </p:cNvSpPr>
          <p:nvPr>
            <p:ph type="ftr" sz="quarter" idx="4294967295"/>
          </p:nvPr>
        </p:nvSpPr>
        <p:spPr>
          <a:xfrm>
            <a:off x="1051560" y="26347123"/>
            <a:ext cx="18844030" cy="1005360"/>
          </a:xfrm>
          <a:prstGeom prst="rect">
            <a:avLst/>
          </a:prstGeom>
        </p:spPr>
        <p:txBody>
          <a:bodyPr vert="horz" lIns="0" tIns="0" rIns="0" bIns="0" rtlCol="0" anchor="t" anchorCtr="0"/>
          <a:lstStyle>
            <a:lvl1pPr algn="l">
              <a:defRPr sz="2700" b="0" i="1" kern="1200">
                <a:solidFill>
                  <a:schemeClr val="bg1">
                    <a:lumMod val="50000"/>
                  </a:schemeClr>
                </a:solidFill>
                <a:latin typeface="Arial"/>
              </a:defRPr>
            </a:lvl1pPr>
          </a:lstStyle>
          <a:p>
            <a:r>
              <a:rPr lang="en-US" dirty="0">
                <a:solidFill>
                  <a:srgbClr val="00B0F0"/>
                </a:solidFill>
              </a:rPr>
              <a:t>2020 JSC Technology Showcase</a:t>
            </a:r>
            <a:r>
              <a:rPr lang="en-US" dirty="0">
                <a:solidFill>
                  <a:srgbClr val="002060"/>
                </a:solidFill>
              </a:rPr>
              <a:t>							 </a:t>
            </a:r>
            <a:r>
              <a:rPr lang="en-US" dirty="0">
                <a:solidFill>
                  <a:srgbClr val="00B0F0"/>
                </a:solidFill>
              </a:rPr>
              <a:t>MSC# 27044-1</a:t>
            </a:r>
            <a:endParaRPr lang="en-US" dirty="0">
              <a:solidFill>
                <a:srgbClr val="002060"/>
              </a:solidFill>
            </a:endParaRPr>
          </a:p>
        </p:txBody>
      </p:sp>
      <p:sp>
        <p:nvSpPr>
          <p:cNvPr id="145" name="TextBox 144"/>
          <p:cNvSpPr txBox="1"/>
          <p:nvPr/>
        </p:nvSpPr>
        <p:spPr>
          <a:xfrm>
            <a:off x="10624027" y="13352521"/>
            <a:ext cx="9284272" cy="11572346"/>
          </a:xfrm>
          <a:prstGeom prst="rect">
            <a:avLst/>
          </a:prstGeom>
          <a:noFill/>
        </p:spPr>
        <p:txBody>
          <a:bodyPr wrap="square" lIns="91385" tIns="45694" rIns="91385" bIns="45694" rtlCol="0">
            <a:spAutoFit/>
          </a:bodyPr>
          <a:lstStyle/>
          <a:p>
            <a:pPr marL="477558" indent="-477558">
              <a:spcBef>
                <a:spcPts val="600"/>
              </a:spcBef>
              <a:spcAft>
                <a:spcPts val="600"/>
              </a:spcAft>
            </a:pPr>
            <a:r>
              <a:rPr lang="en-US" sz="3200" cap="all" dirty="0">
                <a:solidFill>
                  <a:srgbClr val="00B0F0"/>
                </a:solidFill>
                <a:latin typeface="Arial Black" pitchFamily="34" charset="0"/>
                <a:cs typeface="Times New Roman" pitchFamily="18" charset="0"/>
              </a:rPr>
              <a:t>INFUSION SPACE / EARTH</a:t>
            </a:r>
          </a:p>
          <a:p>
            <a:pPr>
              <a:spcBef>
                <a:spcPts val="600"/>
              </a:spcBef>
              <a:spcAft>
                <a:spcPts val="600"/>
              </a:spcAft>
            </a:pPr>
            <a:r>
              <a:rPr lang="en-US" sz="2200" dirty="0">
                <a:latin typeface="Arial" pitchFamily="34" charset="0"/>
                <a:cs typeface="Arial" pitchFamily="34" charset="0"/>
              </a:rPr>
              <a:t>As machine learning applications become more widely adopted throughout the NASA software and hardware community, certification and integration of these new computing platforms, within flight systems, will be necessary.</a:t>
            </a:r>
          </a:p>
          <a:p>
            <a:pPr marL="342900" indent="-342900">
              <a:spcBef>
                <a:spcPts val="600"/>
              </a:spcBef>
              <a:spcAft>
                <a:spcPts val="600"/>
              </a:spcAft>
              <a:buFont typeface="Arial" panose="020B0604020202020204" pitchFamily="34" charset="0"/>
              <a:buChar char="•"/>
            </a:pPr>
            <a:r>
              <a:rPr lang="en-US" sz="2200" dirty="0">
                <a:latin typeface="Arial" pitchFamily="34" charset="0"/>
                <a:cs typeface="Arial" pitchFamily="34" charset="0"/>
              </a:rPr>
              <a:t>The IRIS Voice Assistant will be unique capability to all Human Spaceflight Programs, AES, STMD, Orion and Commercial Crew.</a:t>
            </a:r>
          </a:p>
          <a:p>
            <a:pPr marL="342900" indent="-342900">
              <a:spcBef>
                <a:spcPts val="600"/>
              </a:spcBef>
              <a:spcAft>
                <a:spcPts val="600"/>
              </a:spcAft>
              <a:buFont typeface="Arial" panose="020B0604020202020204" pitchFamily="34" charset="0"/>
              <a:buChar char="•"/>
            </a:pPr>
            <a:r>
              <a:rPr lang="en-US" sz="2200" dirty="0">
                <a:latin typeface="Arial" pitchFamily="34" charset="0"/>
                <a:cs typeface="Arial" pitchFamily="34" charset="0"/>
              </a:rPr>
              <a:t>Seeking ground demonstrations opportunities including Gateway </a:t>
            </a:r>
            <a:r>
              <a:rPr lang="en-US" sz="2200" dirty="0" err="1">
                <a:latin typeface="Arial" pitchFamily="34" charset="0"/>
                <a:cs typeface="Arial" pitchFamily="34" charset="0"/>
              </a:rPr>
              <a:t>iPAS</a:t>
            </a:r>
            <a:r>
              <a:rPr lang="en-US" sz="2200" dirty="0">
                <a:latin typeface="Arial" pitchFamily="34" charset="0"/>
                <a:cs typeface="Arial" pitchFamily="34" charset="0"/>
              </a:rPr>
              <a:t>, NEEMO and HERA analog testing facilities (FY 20)</a:t>
            </a:r>
          </a:p>
          <a:p>
            <a:pPr marL="342900" indent="-342900">
              <a:spcBef>
                <a:spcPts val="600"/>
              </a:spcBef>
              <a:spcAft>
                <a:spcPts val="600"/>
              </a:spcAft>
              <a:buFont typeface="Arial" panose="020B0604020202020204" pitchFamily="34" charset="0"/>
              <a:buChar char="•"/>
            </a:pPr>
            <a:r>
              <a:rPr lang="en-US" sz="2200" dirty="0">
                <a:latin typeface="Arial" pitchFamily="34" charset="0"/>
                <a:cs typeface="Arial" pitchFamily="34" charset="0"/>
              </a:rPr>
              <a:t>Based on feedback from evaluation and testing, the proposed system will be productized and deployed for flight demonstration during Artemis or on ISS.  (FY 22) </a:t>
            </a:r>
            <a:endParaRPr lang="en-US" sz="3200" cap="all" dirty="0">
              <a:solidFill>
                <a:srgbClr val="00B0F0"/>
              </a:solidFill>
              <a:latin typeface="Arial Black" pitchFamily="34" charset="0"/>
              <a:cs typeface="Times New Roman" pitchFamily="18" charset="0"/>
            </a:endParaRPr>
          </a:p>
          <a:p>
            <a:pPr marL="477558" indent="-477558">
              <a:spcBef>
                <a:spcPts val="600"/>
              </a:spcBef>
              <a:spcAft>
                <a:spcPts val="600"/>
              </a:spcAft>
            </a:pPr>
            <a:r>
              <a:rPr lang="en-US" sz="3200" cap="all" dirty="0">
                <a:solidFill>
                  <a:srgbClr val="00B0F0"/>
                </a:solidFill>
                <a:latin typeface="Arial Black" pitchFamily="34" charset="0"/>
                <a:cs typeface="Times New Roman" pitchFamily="18" charset="0"/>
              </a:rPr>
              <a:t>PARTNERSHIPS / collaborations</a:t>
            </a:r>
          </a:p>
          <a:p>
            <a:pPr>
              <a:spcBef>
                <a:spcPts val="600"/>
              </a:spcBef>
              <a:spcAft>
                <a:spcPts val="600"/>
              </a:spcAft>
            </a:pPr>
            <a:r>
              <a:rPr lang="en-US" sz="2200" dirty="0">
                <a:latin typeface="Arial" panose="020B0604020202020204" pitchFamily="34" charset="0"/>
                <a:cs typeface="Arial" panose="020B0604020202020204" pitchFamily="34" charset="0"/>
              </a:rPr>
              <a:t>JSC - Engineering: ER, EV, MCC: CD, SD, Support: IO, CTO, APPDAT, Digital Transformation</a:t>
            </a:r>
          </a:p>
          <a:p>
            <a:pPr>
              <a:spcBef>
                <a:spcPts val="600"/>
              </a:spcBef>
              <a:spcAft>
                <a:spcPts val="600"/>
              </a:spcAft>
            </a:pPr>
            <a:r>
              <a:rPr lang="en-US" sz="2200" dirty="0">
                <a:latin typeface="Arial" panose="020B0604020202020204" pitchFamily="34" charset="0"/>
                <a:cs typeface="Arial" panose="020B0604020202020204" pitchFamily="34" charset="0"/>
              </a:rPr>
              <a:t>Google – Google Cloud &amp; Applied AI, Engineering Support</a:t>
            </a:r>
          </a:p>
          <a:p>
            <a:pPr marL="477558" indent="-477558">
              <a:spcBef>
                <a:spcPts val="600"/>
              </a:spcBef>
              <a:spcAft>
                <a:spcPts val="600"/>
              </a:spcAft>
            </a:pPr>
            <a:r>
              <a:rPr lang="en-US" sz="3200" cap="all" dirty="0">
                <a:solidFill>
                  <a:srgbClr val="00B0F0"/>
                </a:solidFill>
                <a:latin typeface="Arial Black" pitchFamily="34" charset="0"/>
                <a:cs typeface="Times New Roman" pitchFamily="18" charset="0"/>
              </a:rPr>
              <a:t>Future Work</a:t>
            </a:r>
          </a:p>
          <a:p>
            <a:pPr>
              <a:spcBef>
                <a:spcPts val="600"/>
              </a:spcBef>
              <a:spcAft>
                <a:spcPts val="600"/>
              </a:spcAft>
            </a:pPr>
            <a:r>
              <a:rPr lang="en-US" sz="2200" dirty="0">
                <a:latin typeface="Arial" pitchFamily="34" charset="0"/>
                <a:cs typeface="Arial" pitchFamily="34" charset="0"/>
              </a:rPr>
              <a:t>Machine learning paradigms can be applied to solve a new class of problems that can be applied to multiple domains. Inherently, state-of-the-art voice recognition, machine-vision, and fault-detection solutions are gravitating towards these machine learning paradigms and are enabling a whole new suite of applications to support autonomy, such as self-driving vehicles. </a:t>
            </a:r>
          </a:p>
          <a:p>
            <a:pPr>
              <a:spcBef>
                <a:spcPts val="600"/>
              </a:spcBef>
              <a:spcAft>
                <a:spcPts val="600"/>
              </a:spcAft>
            </a:pPr>
            <a:r>
              <a:rPr lang="en-US" sz="2200" dirty="0">
                <a:latin typeface="Arial" pitchFamily="34" charset="0"/>
                <a:cs typeface="Arial" pitchFamily="34" charset="0"/>
              </a:rPr>
              <a:t>These technologies are readily becoming available to be applied within the NASA use-case to support crew autonomy on deep-space missions. Through this work, we have also identified that “on-prem” capabilities are required to support machine-learning application in an offline space-environment. </a:t>
            </a:r>
          </a:p>
        </p:txBody>
      </p:sp>
      <p:sp>
        <p:nvSpPr>
          <p:cNvPr id="143" name="Title 1"/>
          <p:cNvSpPr txBox="1">
            <a:spLocks/>
          </p:cNvSpPr>
          <p:nvPr/>
        </p:nvSpPr>
        <p:spPr>
          <a:xfrm>
            <a:off x="2088925" y="5513134"/>
            <a:ext cx="17078305" cy="560422"/>
          </a:xfrm>
          <a:prstGeom prst="rect">
            <a:avLst/>
          </a:prstGeom>
        </p:spPr>
        <p:txBody>
          <a:bodyPr vert="horz" lIns="0" tIns="0" rIns="0" bIns="0" rtlCol="0" anchor="t" anchorCtr="0">
            <a:noAutofit/>
          </a:bodyPr>
          <a:lstStyle>
            <a:lvl1pPr algn="l" defTabSz="1384630" rtl="0" eaLnBrk="1" latinLnBrk="0" hangingPunct="1">
              <a:lnSpc>
                <a:spcPct val="100000"/>
              </a:lnSpc>
              <a:spcBef>
                <a:spcPct val="0"/>
              </a:spcBef>
              <a:buNone/>
              <a:defRPr sz="8000" kern="1200" baseline="0">
                <a:solidFill>
                  <a:schemeClr val="tx1"/>
                </a:solidFill>
                <a:latin typeface="Arial Black"/>
                <a:ea typeface="+mj-ea"/>
                <a:cs typeface="+mj-cs"/>
              </a:defRPr>
            </a:lvl1pPr>
          </a:lstStyle>
          <a:p>
            <a:pPr algn="ctr" defTabSz="913865">
              <a:spcBef>
                <a:spcPts val="1799"/>
              </a:spcBef>
              <a:spcAft>
                <a:spcPts val="1199"/>
              </a:spcAft>
              <a:defRPr/>
            </a:pPr>
            <a:r>
              <a:rPr lang="en-US" sz="2800" b="1" dirty="0">
                <a:latin typeface="Arial" pitchFamily="34" charset="0"/>
                <a:cs typeface="Arial" pitchFamily="34" charset="0"/>
              </a:rPr>
              <a:t>Aly Shehata / </a:t>
            </a:r>
            <a:r>
              <a:rPr lang="en-US" sz="2800" b="1" dirty="0" err="1">
                <a:latin typeface="Arial" pitchFamily="34" charset="0"/>
                <a:cs typeface="Arial" pitchFamily="34" charset="0"/>
              </a:rPr>
              <a:t>aly.shehata@nasa.gov</a:t>
            </a:r>
            <a:r>
              <a:rPr lang="en-US" sz="2800" b="1" dirty="0">
                <a:latin typeface="Arial" pitchFamily="34" charset="0"/>
                <a:cs typeface="Arial" pitchFamily="34" charset="0"/>
              </a:rPr>
              <a:t>, Lui Wang, William Baker</a:t>
            </a:r>
            <a:br>
              <a:rPr lang="en-US" sz="2700" b="1" dirty="0">
                <a:solidFill>
                  <a:schemeClr val="accent2">
                    <a:lumMod val="75000"/>
                  </a:schemeClr>
                </a:solidFill>
                <a:latin typeface="Arial" pitchFamily="34" charset="0"/>
                <a:cs typeface="Arial" pitchFamily="34" charset="0"/>
              </a:rPr>
            </a:br>
            <a:endParaRPr lang="en-US" sz="2700" dirty="0">
              <a:solidFill>
                <a:schemeClr val="accent2">
                  <a:lumMod val="75000"/>
                </a:schemeClr>
              </a:solidFill>
            </a:endParaRPr>
          </a:p>
        </p:txBody>
      </p:sp>
      <p:sp>
        <p:nvSpPr>
          <p:cNvPr id="9" name="Oval 8"/>
          <p:cNvSpPr/>
          <p:nvPr/>
        </p:nvSpPr>
        <p:spPr>
          <a:xfrm>
            <a:off x="18500058" y="165418"/>
            <a:ext cx="83217" cy="82232"/>
          </a:xfrm>
          <a:prstGeom prst="ellipse">
            <a:avLst/>
          </a:prstGeom>
          <a:solidFill>
            <a:srgbClr val="8D2015"/>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itle 1"/>
          <p:cNvSpPr>
            <a:spLocks noGrp="1"/>
          </p:cNvSpPr>
          <p:nvPr>
            <p:ph type="ctrTitle"/>
          </p:nvPr>
        </p:nvSpPr>
        <p:spPr>
          <a:xfrm>
            <a:off x="567806" y="4356873"/>
            <a:ext cx="19895589" cy="1030948"/>
          </a:xfrm>
        </p:spPr>
        <p:txBody>
          <a:bodyPr/>
          <a:lstStyle/>
          <a:p>
            <a:pPr algn="ctr" defTabSz="913865">
              <a:lnSpc>
                <a:spcPts val="8395"/>
              </a:lnSpc>
              <a:spcBef>
                <a:spcPts val="1799"/>
              </a:spcBef>
              <a:spcAft>
                <a:spcPts val="1199"/>
              </a:spcAft>
              <a:defRPr/>
            </a:pPr>
            <a:r>
              <a:rPr lang="en-US" sz="6500" b="1" dirty="0">
                <a:solidFill>
                  <a:srgbClr val="00B0F0"/>
                </a:solidFill>
                <a:latin typeface="Arial Narrow" pitchFamily="34" charset="0"/>
              </a:rPr>
              <a:t>Intelligent Response and Interaction System (IRIS)</a:t>
            </a:r>
            <a:endParaRPr lang="en-US" sz="6500" dirty="0">
              <a:solidFill>
                <a:srgbClr val="00B0F0"/>
              </a:solidFill>
            </a:endParaRPr>
          </a:p>
        </p:txBody>
      </p:sp>
      <p:sp>
        <p:nvSpPr>
          <p:cNvPr id="39" name="Title 1"/>
          <p:cNvSpPr txBox="1">
            <a:spLocks/>
          </p:cNvSpPr>
          <p:nvPr/>
        </p:nvSpPr>
        <p:spPr>
          <a:xfrm>
            <a:off x="16649700" y="6130394"/>
            <a:ext cx="3813696" cy="728029"/>
          </a:xfrm>
          <a:prstGeom prst="rect">
            <a:avLst/>
          </a:prstGeom>
        </p:spPr>
        <p:txBody>
          <a:bodyPr vert="horz" lIns="0" tIns="0" rIns="0" bIns="0" rtlCol="0" anchor="t" anchorCtr="0">
            <a:noAutofit/>
          </a:bodyPr>
          <a:lstStyle>
            <a:lvl1pPr algn="l" defTabSz="1384630" rtl="0" eaLnBrk="1" latinLnBrk="0" hangingPunct="1">
              <a:lnSpc>
                <a:spcPct val="100000"/>
              </a:lnSpc>
              <a:spcBef>
                <a:spcPct val="0"/>
              </a:spcBef>
              <a:buNone/>
              <a:defRPr sz="8000" kern="1200" baseline="0">
                <a:solidFill>
                  <a:schemeClr val="tx1"/>
                </a:solidFill>
                <a:latin typeface="Arial Black"/>
                <a:ea typeface="+mj-ea"/>
                <a:cs typeface="+mj-cs"/>
              </a:defRPr>
            </a:lvl1pPr>
          </a:lstStyle>
          <a:p>
            <a:pPr defTabSz="913865">
              <a:spcBef>
                <a:spcPts val="1799"/>
              </a:spcBef>
              <a:spcAft>
                <a:spcPts val="1199"/>
              </a:spcAft>
              <a:defRPr/>
            </a:pPr>
            <a:r>
              <a:rPr lang="en-US" sz="2400" b="1" dirty="0">
                <a:solidFill>
                  <a:schemeClr val="bg1">
                    <a:lumMod val="50000"/>
                  </a:schemeClr>
                </a:solidFill>
                <a:latin typeface="Arial"/>
                <a:cs typeface="Arial"/>
              </a:rPr>
              <a:t> </a:t>
            </a:r>
            <a:r>
              <a:rPr lang="en-US" sz="2800" b="1" dirty="0">
                <a:solidFill>
                  <a:schemeClr val="bg1">
                    <a:lumMod val="50000"/>
                  </a:schemeClr>
                </a:solidFill>
                <a:latin typeface="Arial"/>
                <a:cs typeface="Arial"/>
              </a:rPr>
              <a:t>TRL: </a:t>
            </a:r>
            <a:r>
              <a:rPr lang="en-US" sz="2400" b="1" dirty="0">
                <a:solidFill>
                  <a:schemeClr val="bg1">
                    <a:lumMod val="50000"/>
                  </a:schemeClr>
                </a:solidFill>
                <a:latin typeface="Arial"/>
                <a:cs typeface="Arial"/>
              </a:rPr>
              <a:t>Start 3 / Current 4</a:t>
            </a:r>
            <a:endParaRPr lang="en-US" sz="2700" b="1" dirty="0">
              <a:solidFill>
                <a:schemeClr val="bg1">
                  <a:lumMod val="50000"/>
                </a:schemeClr>
              </a:solidFill>
              <a:latin typeface="Arial"/>
              <a:cs typeface="Arial"/>
            </a:endParaRPr>
          </a:p>
        </p:txBody>
      </p:sp>
      <p:cxnSp>
        <p:nvCxnSpPr>
          <p:cNvPr id="43" name="Straight Connector 42"/>
          <p:cNvCxnSpPr/>
          <p:nvPr/>
        </p:nvCxnSpPr>
        <p:spPr>
          <a:xfrm>
            <a:off x="10278048" y="7316889"/>
            <a:ext cx="5541" cy="18301574"/>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63255" y="7354868"/>
            <a:ext cx="9566928" cy="14680942"/>
          </a:xfrm>
          <a:prstGeom prst="rect">
            <a:avLst/>
          </a:prstGeom>
          <a:noFill/>
        </p:spPr>
        <p:txBody>
          <a:bodyPr wrap="square" rtlCol="0">
            <a:spAutoFit/>
          </a:bodyPr>
          <a:lstStyle/>
          <a:p>
            <a:pPr marL="228467" indent="-228467">
              <a:spcBef>
                <a:spcPts val="600"/>
              </a:spcBef>
              <a:spcAft>
                <a:spcPts val="600"/>
              </a:spcAft>
            </a:pPr>
            <a:r>
              <a:rPr lang="en-US" sz="3200" cap="all" dirty="0">
                <a:solidFill>
                  <a:srgbClr val="00B0F0"/>
                </a:solidFill>
                <a:latin typeface="Arial Black" pitchFamily="34" charset="0"/>
                <a:cs typeface="Times New Roman" pitchFamily="18" charset="0"/>
              </a:rPr>
              <a:t>FY20 IRAD PROJECT Overview </a:t>
            </a:r>
          </a:p>
          <a:p>
            <a:pPr>
              <a:spcBef>
                <a:spcPts val="600"/>
              </a:spcBef>
              <a:spcAft>
                <a:spcPts val="600"/>
              </a:spcAft>
            </a:pPr>
            <a:r>
              <a:rPr lang="en-US" sz="2200" dirty="0">
                <a:latin typeface="Arial" panose="020B0604020202020204" pitchFamily="34" charset="0"/>
                <a:cs typeface="Arial" panose="020B0604020202020204" pitchFamily="34" charset="0"/>
              </a:rPr>
              <a:t>Crew Assistance technologies will be an essential element to the upcoming Lunar exploration missions.  Operations and training burdens must be minimized, in order to meet Lunar &amp; Mars challenges and compressed schedule. To achieve crew autonomy and independence from the ground support, an intuitive dialogue-based voice assistant must be developed to assist human operator and to be the communication hub between the crew and ground. This project aims to accelerate human exploration and support crew autonomy developing an intuitive, dialogue-based, voice crew assistant. </a:t>
            </a:r>
            <a:endParaRPr lang="en-US" sz="2200" cap="all" dirty="0">
              <a:solidFill>
                <a:schemeClr val="tx1">
                  <a:lumMod val="65000"/>
                  <a:lumOff val="35000"/>
                </a:schemeClr>
              </a:solidFill>
              <a:latin typeface="Arial" panose="020B0604020202020204" pitchFamily="34" charset="0"/>
              <a:cs typeface="Arial" panose="020B0604020202020204" pitchFamily="34" charset="0"/>
            </a:endParaRPr>
          </a:p>
          <a:p>
            <a:pPr>
              <a:spcBef>
                <a:spcPts val="600"/>
              </a:spcBef>
              <a:spcAft>
                <a:spcPts val="600"/>
              </a:spcAft>
            </a:pPr>
            <a:r>
              <a:rPr lang="en-US" sz="3200" cap="all" dirty="0">
                <a:solidFill>
                  <a:srgbClr val="00B0F0"/>
                </a:solidFill>
                <a:latin typeface="Arial Black" pitchFamily="34" charset="0"/>
                <a:cs typeface="Times New Roman" pitchFamily="18" charset="0"/>
              </a:rPr>
              <a:t>INNOVATION</a:t>
            </a:r>
          </a:p>
          <a:p>
            <a:pPr>
              <a:spcBef>
                <a:spcPts val="600"/>
              </a:spcBef>
              <a:spcAft>
                <a:spcPts val="600"/>
              </a:spcAft>
            </a:pPr>
            <a:r>
              <a:rPr lang="en-US" sz="2200" dirty="0">
                <a:latin typeface="Arial" pitchFamily="34" charset="0"/>
                <a:cs typeface="Arial" pitchFamily="34" charset="0"/>
              </a:rPr>
              <a:t>Historically, voice systems at NASA have been developed in an offline and proprietary environment. These technologies were typically rule-based systems that produced a very rigid voice system compared to the average smartphone in 2020. Today, industry utilizes heavy cloud-based machine learning technologies to achieve state-of-the-art conversational systems (such as Google Assistant and Siri). These machine-learning based systems tend to produce a much more generalized and robust voice solution that can generalize to different variants of dialogue and noise environments. Typically, these technologies would not be available in an offline space environment with minimal resources. However, on-the-edge machine learning solutions are also quickly maturing, allowing industry to begin deploying these conversational agents “on-prem”, with a minimal hardware footprint. </a:t>
            </a:r>
          </a:p>
          <a:p>
            <a:pPr>
              <a:spcBef>
                <a:spcPts val="600"/>
              </a:spcBef>
              <a:spcAft>
                <a:spcPts val="600"/>
              </a:spcAft>
            </a:pPr>
            <a:r>
              <a:rPr lang="en-US" sz="2200" dirty="0">
                <a:latin typeface="Arial" pitchFamily="34" charset="0"/>
                <a:cs typeface="Arial" pitchFamily="34" charset="0"/>
              </a:rPr>
              <a:t>Our approach is to use the on-prem machine learning computing paradigms to establish the needed voice infrastructure to support crew deep space missions. This approach is building upon recent breakthroughs in voice and conversational processing technology. Our objective is to build a highly dialogue-based voice assistant can be built to support a wide variety of space-flight use-cases.  </a:t>
            </a:r>
          </a:p>
          <a:p>
            <a:pPr marL="477558" indent="-477558">
              <a:spcBef>
                <a:spcPts val="600"/>
              </a:spcBef>
              <a:spcAft>
                <a:spcPts val="600"/>
              </a:spcAft>
            </a:pPr>
            <a:r>
              <a:rPr lang="en-US" sz="3200" cap="all" dirty="0">
                <a:solidFill>
                  <a:srgbClr val="00B0F0"/>
                </a:solidFill>
                <a:latin typeface="Arial Black" panose="020B0A04020102020204" pitchFamily="34" charset="0"/>
                <a:cs typeface="Times New Roman" pitchFamily="18" charset="0"/>
              </a:rPr>
              <a:t>Outcome </a:t>
            </a:r>
            <a:endParaRPr lang="en-US" sz="3200" cap="all" dirty="0">
              <a:solidFill>
                <a:srgbClr val="00B0F0"/>
              </a:solidFill>
              <a:latin typeface="Arial Black" panose="020B0A04020102020204" pitchFamily="34" charset="0"/>
              <a:cs typeface="Arial" pitchFamily="34" charset="0"/>
            </a:endParaRPr>
          </a:p>
          <a:p>
            <a:pPr>
              <a:spcBef>
                <a:spcPts val="600"/>
              </a:spcBef>
              <a:spcAft>
                <a:spcPts val="600"/>
              </a:spcAft>
            </a:pPr>
            <a:r>
              <a:rPr lang="en-US" sz="2200" dirty="0">
                <a:latin typeface="Arial" panose="020B0604020202020204" pitchFamily="34" charset="0"/>
                <a:cs typeface="Arial" pitchFamily="34" charset="0"/>
              </a:rPr>
              <a:t>The IRIS project developed the components needed to rapidly train highly conversational voice agents using Google Cloud technologies within the IRIS framework. We have also developed the necessary architecture to support the end-to-end use-case for procedures, command-and-control, and knowledge-based questions. This allows users of the IRIS framework to rapidly prototype and wireframe conversations around already existing procedures or auxiliary systems </a:t>
            </a:r>
            <a:br>
              <a:rPr lang="en-US" sz="2200" dirty="0">
                <a:solidFill>
                  <a:schemeClr val="tx1">
                    <a:lumMod val="65000"/>
                    <a:lumOff val="35000"/>
                  </a:schemeClr>
                </a:solidFill>
                <a:latin typeface="Arial" pitchFamily="34" charset="0"/>
                <a:cs typeface="Arial" pitchFamily="34" charset="0"/>
              </a:rPr>
            </a:br>
            <a:endParaRPr lang="en-US" sz="2200" dirty="0">
              <a:solidFill>
                <a:schemeClr val="tx1">
                  <a:lumMod val="65000"/>
                  <a:lumOff val="35000"/>
                </a:schemeClr>
              </a:solidFill>
              <a:latin typeface="Arial" pitchFamily="34" charset="0"/>
              <a:cs typeface="Arial" pitchFamily="34" charset="0"/>
            </a:endParaRPr>
          </a:p>
        </p:txBody>
      </p:sp>
      <p:pic>
        <p:nvPicPr>
          <p:cNvPr id="24" name="Picture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142" y="2763402"/>
            <a:ext cx="1401238" cy="1419068"/>
          </a:xfrm>
          <a:prstGeom prst="rect">
            <a:avLst/>
          </a:prstGeom>
        </p:spPr>
      </p:pic>
      <p:cxnSp>
        <p:nvCxnSpPr>
          <p:cNvPr id="26" name="Straight Connector 25"/>
          <p:cNvCxnSpPr/>
          <p:nvPr/>
        </p:nvCxnSpPr>
        <p:spPr>
          <a:xfrm>
            <a:off x="1636497" y="2955930"/>
            <a:ext cx="0" cy="1219034"/>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29" name="Rectangle 28"/>
          <p:cNvSpPr/>
          <p:nvPr/>
        </p:nvSpPr>
        <p:spPr>
          <a:xfrm>
            <a:off x="1724285" y="3686613"/>
            <a:ext cx="19230715" cy="400110"/>
          </a:xfrm>
          <a:prstGeom prst="rect">
            <a:avLst/>
          </a:prstGeom>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Johnson Space Center (JSC) / White Sands Test Facility (WSTF</a:t>
            </a:r>
            <a:r>
              <a:rPr lang="en-US" sz="2000">
                <a:solidFill>
                  <a:schemeClr val="bg1"/>
                </a:solidFill>
                <a:latin typeface="Arial" panose="020B0604020202020204" pitchFamily="34" charset="0"/>
                <a:cs typeface="Arial" panose="020B0604020202020204" pitchFamily="34" charset="0"/>
              </a:rPr>
              <a:t>)                                                      </a:t>
            </a:r>
            <a:r>
              <a:rPr lang="en-US" sz="2000" dirty="0">
                <a:solidFill>
                  <a:schemeClr val="bg1"/>
                </a:solidFill>
                <a:latin typeface="Arial" panose="020B0604020202020204" pitchFamily="34" charset="0"/>
                <a:cs typeface="Arial" panose="020B0604020202020204" pitchFamily="34" charset="0"/>
              </a:rPr>
              <a:t>2020 JSC Technology Showcase</a:t>
            </a:r>
            <a:r>
              <a:rPr lang="en-US" sz="2000">
                <a:solidFill>
                  <a:schemeClr val="bg1"/>
                </a:solidFill>
                <a:latin typeface="Arial" panose="020B0604020202020204" pitchFamily="34" charset="0"/>
                <a:cs typeface="Arial" panose="020B0604020202020204" pitchFamily="34" charset="0"/>
              </a:rPr>
              <a:t>: </a:t>
            </a:r>
            <a:r>
              <a:rPr lang="en-US" sz="2000">
                <a:solidFill>
                  <a:srgbClr val="FF0000"/>
                </a:solidFill>
                <a:latin typeface="Arial" panose="020B0604020202020204" pitchFamily="34" charset="0"/>
                <a:cs typeface="Arial" panose="020B0604020202020204" pitchFamily="34" charset="0"/>
              </a:rPr>
              <a:t> </a:t>
            </a:r>
            <a:r>
              <a:rPr lang="en-US" sz="2000" i="1">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sz="2000" i="1" dirty="0">
                <a:solidFill>
                  <a:schemeClr val="bg1"/>
                </a:solidFill>
                <a:latin typeface="Arial" panose="020B0604020202020204" pitchFamily="34" charset="0"/>
                <a:cs typeface="Arial" panose="020B0604020202020204" pitchFamily="34" charset="0"/>
                <a:sym typeface="Wingdings" panose="05000000000000000000" pitchFamily="2" charset="2"/>
              </a:rPr>
              <a:t>FY20 CIF IRAD</a:t>
            </a:r>
            <a:endParaRPr lang="en-US" sz="2000" dirty="0">
              <a:solidFill>
                <a:schemeClr val="bg1"/>
              </a:solidFill>
              <a:latin typeface="Arial" panose="020B0604020202020204" pitchFamily="34" charset="0"/>
              <a:cs typeface="Arial" panose="020B0604020202020204" pitchFamily="34" charset="0"/>
            </a:endParaRPr>
          </a:p>
        </p:txBody>
      </p:sp>
      <p:sp>
        <p:nvSpPr>
          <p:cNvPr id="28" name="TextBox 27"/>
          <p:cNvSpPr txBox="1"/>
          <p:nvPr/>
        </p:nvSpPr>
        <p:spPr>
          <a:xfrm>
            <a:off x="1738766" y="3232682"/>
            <a:ext cx="7778974"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National Aeronautics and Space Administration</a:t>
            </a:r>
          </a:p>
        </p:txBody>
      </p:sp>
      <p:pic>
        <p:nvPicPr>
          <p:cNvPr id="205" name="Picture 204" descr="Figure 1: Procedure assistant demo using IRIS, ProX, and HoloLens">
            <a:extLst>
              <a:ext uri="{FF2B5EF4-FFF2-40B4-BE49-F238E27FC236}">
                <a16:creationId xmlns:a16="http://schemas.microsoft.com/office/drawing/2014/main" id="{E47B22B0-45FF-2C49-B7F7-E8437946E85E}"/>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920060" y="21728033"/>
            <a:ext cx="8421480" cy="3417265"/>
          </a:xfrm>
          <a:prstGeom prst="rect">
            <a:avLst/>
          </a:prstGeom>
          <a:ln>
            <a:noFill/>
          </a:ln>
          <a:effectLst>
            <a:softEdge rad="112500"/>
          </a:effectLst>
        </p:spPr>
      </p:pic>
      <p:sp>
        <p:nvSpPr>
          <p:cNvPr id="11" name="TextBox 10">
            <a:extLst>
              <a:ext uri="{FF2B5EF4-FFF2-40B4-BE49-F238E27FC236}">
                <a16:creationId xmlns:a16="http://schemas.microsoft.com/office/drawing/2014/main" id="{4A7499F2-897F-9F47-9B14-38BAD2B8A8CA}"/>
              </a:ext>
            </a:extLst>
          </p:cNvPr>
          <p:cNvSpPr txBox="1"/>
          <p:nvPr/>
        </p:nvSpPr>
        <p:spPr>
          <a:xfrm>
            <a:off x="1371600" y="25232030"/>
            <a:ext cx="7518400" cy="707886"/>
          </a:xfrm>
          <a:prstGeom prst="rect">
            <a:avLst/>
          </a:prstGeom>
          <a:noFill/>
        </p:spPr>
        <p:txBody>
          <a:bodyPr wrap="square" rtlCol="0">
            <a:spAutoFit/>
          </a:bodyPr>
          <a:lstStyle/>
          <a:p>
            <a:r>
              <a:rPr lang="en-US" sz="2000" dirty="0"/>
              <a:t>Figure 1: Procedure assistant demo using IRIS, </a:t>
            </a:r>
            <a:r>
              <a:rPr lang="en-US" sz="2000" dirty="0" err="1"/>
              <a:t>ProX</a:t>
            </a:r>
            <a:r>
              <a:rPr lang="en-US" sz="2000" dirty="0"/>
              <a:t>, and HoloLens</a:t>
            </a:r>
          </a:p>
          <a:p>
            <a:endParaRPr lang="en-US" sz="2000" dirty="0"/>
          </a:p>
        </p:txBody>
      </p:sp>
      <p:pic>
        <p:nvPicPr>
          <p:cNvPr id="19" name="Picture 18">
            <a:extLst>
              <a:ext uri="{FF2B5EF4-FFF2-40B4-BE49-F238E27FC236}">
                <a16:creationId xmlns:a16="http://schemas.microsoft.com/office/drawing/2014/main" id="{C77D3DB1-8AE4-DC49-BB78-7DEC4D77F0C4}"/>
              </a:ext>
            </a:extLst>
          </p:cNvPr>
          <p:cNvPicPr>
            <a:picLocks noChangeAspect="1"/>
          </p:cNvPicPr>
          <p:nvPr/>
        </p:nvPicPr>
        <p:blipFill>
          <a:blip r:embed="rId6"/>
          <a:stretch>
            <a:fillRect/>
          </a:stretch>
        </p:blipFill>
        <p:spPr>
          <a:xfrm>
            <a:off x="10672949" y="9754772"/>
            <a:ext cx="3503431" cy="2501881"/>
          </a:xfrm>
          <a:prstGeom prst="rect">
            <a:avLst/>
          </a:prstGeom>
          <a:ln>
            <a:noFill/>
          </a:ln>
          <a:effectLst>
            <a:softEdge rad="112500"/>
          </a:effectLst>
        </p:spPr>
      </p:pic>
      <p:pic>
        <p:nvPicPr>
          <p:cNvPr id="21" name="Picture 20">
            <a:extLst>
              <a:ext uri="{FF2B5EF4-FFF2-40B4-BE49-F238E27FC236}">
                <a16:creationId xmlns:a16="http://schemas.microsoft.com/office/drawing/2014/main" id="{0519F4A9-8EB8-104F-B626-152D546FF126}"/>
              </a:ext>
            </a:extLst>
          </p:cNvPr>
          <p:cNvPicPr>
            <a:picLocks noChangeAspect="1"/>
          </p:cNvPicPr>
          <p:nvPr/>
        </p:nvPicPr>
        <p:blipFill>
          <a:blip r:embed="rId7"/>
          <a:stretch>
            <a:fillRect/>
          </a:stretch>
        </p:blipFill>
        <p:spPr>
          <a:xfrm>
            <a:off x="14251044" y="7384321"/>
            <a:ext cx="6377329" cy="4379036"/>
          </a:xfrm>
          <a:prstGeom prst="rect">
            <a:avLst/>
          </a:prstGeom>
        </p:spPr>
      </p:pic>
      <p:pic>
        <p:nvPicPr>
          <p:cNvPr id="3" name="Picture 2">
            <a:extLst>
              <a:ext uri="{FF2B5EF4-FFF2-40B4-BE49-F238E27FC236}">
                <a16:creationId xmlns:a16="http://schemas.microsoft.com/office/drawing/2014/main" id="{D0007C55-5AA0-AB49-A1D8-495FFDE5861C}"/>
              </a:ext>
            </a:extLst>
          </p:cNvPr>
          <p:cNvPicPr>
            <a:picLocks noChangeAspect="1"/>
          </p:cNvPicPr>
          <p:nvPr/>
        </p:nvPicPr>
        <p:blipFill>
          <a:blip r:embed="rId8"/>
          <a:stretch>
            <a:fillRect/>
          </a:stretch>
        </p:blipFill>
        <p:spPr>
          <a:xfrm>
            <a:off x="10747613" y="7366851"/>
            <a:ext cx="3333550" cy="2501880"/>
          </a:xfrm>
          <a:prstGeom prst="rect">
            <a:avLst/>
          </a:prstGeom>
        </p:spPr>
      </p:pic>
      <p:sp>
        <p:nvSpPr>
          <p:cNvPr id="22" name="TextBox 21">
            <a:extLst>
              <a:ext uri="{FF2B5EF4-FFF2-40B4-BE49-F238E27FC236}">
                <a16:creationId xmlns:a16="http://schemas.microsoft.com/office/drawing/2014/main" id="{240CB02B-D604-CF42-B692-EFA6C5C20A5A}"/>
              </a:ext>
            </a:extLst>
          </p:cNvPr>
          <p:cNvSpPr txBox="1"/>
          <p:nvPr/>
        </p:nvSpPr>
        <p:spPr>
          <a:xfrm>
            <a:off x="10624027" y="12336858"/>
            <a:ext cx="3552354" cy="1015663"/>
          </a:xfrm>
          <a:prstGeom prst="rect">
            <a:avLst/>
          </a:prstGeom>
          <a:noFill/>
        </p:spPr>
        <p:txBody>
          <a:bodyPr wrap="square" rtlCol="0">
            <a:spAutoFit/>
          </a:bodyPr>
          <a:lstStyle/>
          <a:p>
            <a:r>
              <a:rPr lang="en-US" sz="2000" dirty="0"/>
              <a:t>Figure 2: IRIS HMD Command &amp; Control Evaluation at the NBL</a:t>
            </a:r>
          </a:p>
          <a:p>
            <a:endParaRPr lang="en-US" sz="2000" dirty="0"/>
          </a:p>
        </p:txBody>
      </p:sp>
      <p:sp>
        <p:nvSpPr>
          <p:cNvPr id="23" name="TextBox 22">
            <a:extLst>
              <a:ext uri="{FF2B5EF4-FFF2-40B4-BE49-F238E27FC236}">
                <a16:creationId xmlns:a16="http://schemas.microsoft.com/office/drawing/2014/main" id="{FB77E2D7-8D4E-A14C-A20D-68CD7B4841E7}"/>
              </a:ext>
            </a:extLst>
          </p:cNvPr>
          <p:cNvSpPr txBox="1"/>
          <p:nvPr/>
        </p:nvSpPr>
        <p:spPr>
          <a:xfrm>
            <a:off x="15482249" y="11982915"/>
            <a:ext cx="3914917" cy="707886"/>
          </a:xfrm>
          <a:prstGeom prst="rect">
            <a:avLst/>
          </a:prstGeom>
          <a:noFill/>
        </p:spPr>
        <p:txBody>
          <a:bodyPr wrap="square" rtlCol="0">
            <a:spAutoFit/>
          </a:bodyPr>
          <a:lstStyle/>
          <a:p>
            <a:r>
              <a:rPr lang="en-US" sz="2000" dirty="0"/>
              <a:t>Figure 3: System Overview</a:t>
            </a:r>
          </a:p>
          <a:p>
            <a:endParaRPr lang="en-US" sz="2000" dirty="0"/>
          </a:p>
        </p:txBody>
      </p:sp>
    </p:spTree>
    <p:extLst>
      <p:ext uri="{BB962C8B-B14F-4D97-AF65-F5344CB8AC3E}">
        <p14:creationId xmlns:p14="http://schemas.microsoft.com/office/powerpoint/2010/main" val="1328324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1463</TotalTime>
  <Words>786</Words>
  <Application>Microsoft Macintosh PowerPoint</Application>
  <PresentationFormat>Custom</PresentationFormat>
  <Paragraphs>30</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Black</vt:lpstr>
      <vt:lpstr>Arial Narrow</vt:lpstr>
      <vt:lpstr>Calibri</vt:lpstr>
      <vt:lpstr>Office Theme</vt:lpstr>
      <vt:lpstr>Intelligent Response and Interaction System (IRIS)</vt:lpstr>
    </vt:vector>
  </TitlesOfParts>
  <Manager/>
  <Company>LMIT IS&amp;GS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ODIN</dc:creator>
  <cp:keywords/>
  <dc:description/>
  <cp:lastModifiedBy>Shehata, Aly (JSC-ER611)</cp:lastModifiedBy>
  <cp:revision>118</cp:revision>
  <dcterms:created xsi:type="dcterms:W3CDTF">2014-09-29T15:33:51Z</dcterms:created>
  <dcterms:modified xsi:type="dcterms:W3CDTF">2021-03-19T15:34:22Z</dcterms:modified>
  <cp:category/>
</cp:coreProperties>
</file>