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1734" r:id="rId2"/>
    <p:sldId id="1732" r:id="rId3"/>
    <p:sldId id="1735" r:id="rId4"/>
    <p:sldId id="1736" r:id="rId5"/>
    <p:sldId id="1703" r:id="rId6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 Black" pitchFamily="-111" charset="0"/>
        <a:ea typeface="ＭＳ Ｐゴシック" pitchFamily="-11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005AE1"/>
    <a:srgbClr val="444CCB"/>
    <a:srgbClr val="D3090A"/>
    <a:srgbClr val="FF22EE"/>
    <a:srgbClr val="800000"/>
    <a:srgbClr val="00B033"/>
    <a:srgbClr val="00B0F0"/>
    <a:srgbClr val="AB7942"/>
    <a:srgbClr val="FF82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06" autoAdjust="0"/>
    <p:restoredTop sz="76901" autoAdjust="0"/>
  </p:normalViewPr>
  <p:slideViewPr>
    <p:cSldViewPr snapToGrid="0">
      <p:cViewPr>
        <p:scale>
          <a:sx n="140" d="100"/>
          <a:sy n="140" d="100"/>
        </p:scale>
        <p:origin x="144" y="1248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1486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29" d="100"/>
          <a:sy n="129" d="100"/>
        </p:scale>
        <p:origin x="5936" y="20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DE90B83-E345-4856-AEA2-35E0B41B8E7C}" type="datetime1">
              <a:rPr lang="en-US"/>
              <a:pPr/>
              <a:t>3/3/21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 Black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C40C096-BC5A-4292-8C70-B1EE8A6566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7023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252DC2EB-6F82-418A-83B5-FF53ED322DC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10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82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[1]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Chambers, J. R., &amp; Hall, R. M. (2004). Historical review of uncommanded lateral-directional motions at transonic conditions.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Journal of aircraft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,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41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(3), 436-447.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5210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en-US" dirty="0"/>
              <a:t>[2]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Cummings, R., &amp; Schuette, A. (2010). An integrated computational/experimental approach to UCAV stability &amp; control estimation: overview of NATO RTO AVT-161. In 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28th AIAA Applied Aerodynamics Conference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 (p. 4392).</a:t>
            </a:r>
            <a:endParaRPr lang="en-US" dirty="0"/>
          </a:p>
          <a:p>
            <a:pPr fontAlgn="t"/>
            <a:r>
              <a:rPr lang="en-US" dirty="0"/>
              <a:t>[3]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Frink, N. (2010, June). Strategy for dynamic CFD simulations on SACCON configuration. In 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28th AIAA Applied Aerodynamics Conference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 (p. 4559).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669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[4]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Bozeman, M. D., Tai, J. C., Robertson, B. E., &amp; Mavris, D. N. (2018). Prediction of Dynamic Stability Derivatives for Flexible Aircraft using FUN3D. In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2018 AIAA Aerospace Sciences Meeting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 (p. 2063).</a:t>
            </a:r>
            <a:endParaRPr lang="en-US" dirty="0"/>
          </a:p>
          <a:p>
            <a:r>
              <a:rPr lang="en-US" dirty="0"/>
              <a:t>[5]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Hiller, B. R., Frink, N. T., Silva, W. A., &amp; Mavris, D. N. (2020). Aeroelastic Indicial Response Reduced-Order Modeling for Flexible Flight Vehicles.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Journal of Aircraft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, 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57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(3), 469-490.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576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DC2EB-6F82-418A-83B5-FF53ED322DC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36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4" y="1016000"/>
            <a:ext cx="11453284" cy="5453062"/>
          </a:xfrm>
        </p:spPr>
        <p:txBody>
          <a:bodyPr/>
          <a:lstStyle>
            <a:lvl1pPr>
              <a:defRPr sz="20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E64E96B5-6276-A74E-A3A7-1D5F525DC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23333" y="304800"/>
            <a:ext cx="11453284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Rectangle 15">
            <a:extLst>
              <a:ext uri="{FF2B5EF4-FFF2-40B4-BE49-F238E27FC236}">
                <a16:creationId xmlns:a16="http://schemas.microsoft.com/office/drawing/2014/main" id="{AC7DDB88-051E-C049-8940-D9018F847CF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89004" y="6469063"/>
            <a:ext cx="1189567" cy="38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B2D4379-E161-47CD-B0C9-1B70C6F881DE}" type="slidenum">
              <a:rPr lang="en-US" smtClean="0"/>
              <a:pPr/>
              <a:t>‹#›</a:t>
            </a:fld>
            <a:endParaRPr lang="en-US" b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F2448DC-6DEC-1F41-A3E2-2E3107AEBE54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442384" y="966788"/>
            <a:ext cx="10293349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0070C0"/>
                </a:gs>
                <a:gs pos="9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EE334056-B3C1-FE49-B8D9-2C92FF0AE1B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18325" y="6469061"/>
            <a:ext cx="1688102" cy="38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FF0000"/>
                </a:solidFill>
                <a:latin typeface="Arial" panose="020B0604020202020204" pitchFamily="34" charset="0"/>
                <a:ea typeface="ＭＳ Ｐゴシック" pitchFamily="-111" charset="-128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5pPr>
            <a:lvl6pPr marL="22860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6pPr>
            <a:lvl7pPr marL="27432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7pPr>
            <a:lvl8pPr marL="32004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8pPr>
            <a:lvl9pPr marL="3657600" algn="l" defTabSz="914400" rtl="0" eaLnBrk="1" latinLnBrk="0" hangingPunct="1">
              <a:defRPr sz="1000" kern="1200">
                <a:solidFill>
                  <a:schemeClr val="tx1"/>
                </a:solidFill>
                <a:latin typeface="Arial Black" pitchFamily="-111" charset="0"/>
                <a:ea typeface="ＭＳ Ｐゴシック" pitchFamily="-111" charset="-128"/>
                <a:cs typeface="+mn-cs"/>
              </a:defRPr>
            </a:lvl9pPr>
          </a:lstStyle>
          <a:p>
            <a:r>
              <a:rPr lang="en-US" b="0" dirty="0"/>
              <a:t>NATO STO ECSE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B5A68B-4E91-4A2E-B045-F9D69D1228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999507-6FD4-43BA-966F-CA1DDF24C4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8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E9EE35-1C23-4666-BE6C-0E31FCA6D8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6F10F1-C2AF-4EC0-8EC9-6A7162A9E5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3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FA592-E07B-40EE-9E8C-0F42AECB37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44474D-81E4-4E7B-805D-81388FC7BA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E735CA-354B-44C3-8BE6-82841C18F47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D16886-AC18-46F4-A8D8-44D5BF8EB4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266700"/>
            <a:ext cx="2895600" cy="59959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266700"/>
            <a:ext cx="8483600" cy="59959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DED230-0D99-450A-A45D-2754FDC201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1" y="4114800"/>
            <a:ext cx="11571817" cy="2147888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84B7AB-FDBA-42EB-B1F7-D8FBE2A26E8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4114800"/>
            <a:ext cx="5683251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1251" y="4114800"/>
            <a:ext cx="5685367" cy="21478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059122-49D2-4F71-B9BB-3083C777DE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tif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21">
            <a:extLst>
              <a:ext uri="{FF2B5EF4-FFF2-40B4-BE49-F238E27FC236}">
                <a16:creationId xmlns:a16="http://schemas.microsoft.com/office/drawing/2014/main" id="{EDE63687-AC27-2C4F-A4C0-57CD11F32B1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374651" y="100019"/>
            <a:ext cx="11432116" cy="6389695"/>
            <a:chOff x="217" y="39"/>
            <a:chExt cx="5401" cy="4025"/>
          </a:xfrm>
        </p:grpSpPr>
        <p:sp>
          <p:nvSpPr>
            <p:cNvPr id="9" name="AutoShape 22">
              <a:extLst>
                <a:ext uri="{FF2B5EF4-FFF2-40B4-BE49-F238E27FC236}">
                  <a16:creationId xmlns:a16="http://schemas.microsoft.com/office/drawing/2014/main" id="{B273B97F-3C6E-4349-AB5D-0BFD89311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" y="148"/>
              <a:ext cx="5401" cy="3916"/>
            </a:xfrm>
            <a:prstGeom prst="roundRect">
              <a:avLst>
                <a:gd name="adj" fmla="val 23"/>
              </a:avLst>
            </a:prstGeom>
            <a:solidFill>
              <a:schemeClr val="bg1"/>
            </a:solidFill>
            <a:ln w="38100">
              <a:solidFill>
                <a:srgbClr val="0070C0"/>
              </a:solidFill>
              <a:round/>
              <a:headEnd/>
              <a:tailEnd/>
            </a:ln>
            <a:effectLst>
              <a:outerShdw dist="35921" dir="2700000" algn="ctr" rotWithShape="0">
                <a:srgbClr val="727272">
                  <a:alpha val="74997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endParaRPr lang="en-US" sz="1000" b="1">
                <a:latin typeface="Helvetica" pitchFamily="-108" charset="0"/>
                <a:ea typeface="+mn-ea"/>
              </a:endParaRPr>
            </a:p>
          </p:txBody>
        </p:sp>
        <p:sp>
          <p:nvSpPr>
            <p:cNvPr id="10" name="Text Box 24">
              <a:extLst>
                <a:ext uri="{FF2B5EF4-FFF2-40B4-BE49-F238E27FC236}">
                  <a16:creationId xmlns:a16="http://schemas.microsoft.com/office/drawing/2014/main" id="{3FE52318-F253-F84C-ABB3-F8C720081C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0" y="39"/>
              <a:ext cx="1038" cy="9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>
              <a:lvl1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1pPr>
              <a:lvl2pPr marL="37931725" indent="-37474525"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2pPr>
              <a:lvl3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3pPr>
              <a:lvl4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4pPr>
              <a:lvl5pPr eaLnBrk="0" hangingPunct="0"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4813" algn="l"/>
                  <a:tab pos="6400800" algn="l"/>
                  <a:tab pos="7313613" algn="l"/>
                  <a:tab pos="8229600" algn="l"/>
                  <a:tab pos="9142413" algn="l"/>
                  <a:tab pos="10058400" algn="l"/>
                </a:tabLst>
                <a:defRPr sz="2400">
                  <a:solidFill>
                    <a:schemeClr val="tx1"/>
                  </a:solidFill>
                  <a:latin typeface="Arial" charset="0"/>
                  <a:ea typeface="ヒラギノ角ゴ Pro W3" charset="0"/>
                  <a:cs typeface="ヒラギノ角ゴ Pro W3" charset="0"/>
                </a:defRPr>
              </a:lvl9pPr>
            </a:lstStyle>
            <a:p>
              <a:pPr algn="ctr" eaLnBrk="1" hangingPunct="1">
                <a:lnSpc>
                  <a:spcPct val="94000"/>
                </a:lnSpc>
                <a:spcBef>
                  <a:spcPts val="613"/>
                </a:spcBef>
                <a:buClr>
                  <a:srgbClr val="7A0061"/>
                </a:buClr>
                <a:buSzPct val="50000"/>
                <a:buFont typeface="Times" charset="0"/>
                <a:buNone/>
                <a:defRPr/>
              </a:pPr>
              <a:r>
                <a:rPr lang="en-GB" sz="1000" b="1" dirty="0">
                  <a:solidFill>
                    <a:srgbClr val="0070C0"/>
                  </a:solidFill>
                  <a:latin typeface="Times" charset="0"/>
                </a:rPr>
                <a:t>LANGLEY RESEARCH CENTER</a:t>
              </a:r>
            </a:p>
          </p:txBody>
        </p:sp>
      </p:grpSp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557867" y="266700"/>
            <a:ext cx="1032933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1" y="1016000"/>
            <a:ext cx="11571817" cy="5246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486400" y="6378576"/>
            <a:ext cx="5700184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677085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AIAA AVIATION 2016</a:t>
            </a: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77600" y="6392864"/>
            <a:ext cx="550333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882" tIns="50941" rIns="101882" bIns="50941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rgbClr val="800000"/>
                </a:solidFill>
                <a:latin typeface="75 Helvetica Bold" pitchFamily="1" charset="0"/>
              </a:defRPr>
            </a:lvl1pPr>
          </a:lstStyle>
          <a:p>
            <a:fld id="{DB2D4379-E161-47CD-B0C9-1B70C6F881DE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B41588-2519-594F-B122-8C6E30E2203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02157" y="45467"/>
            <a:ext cx="928205" cy="7889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0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emf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>
            <a:extLst>
              <a:ext uri="{FF2B5EF4-FFF2-40B4-BE49-F238E27FC236}">
                <a16:creationId xmlns:a16="http://schemas.microsoft.com/office/drawing/2014/main" id="{DA5A8426-1F3D-3944-8507-12A5E84CD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63" y="4937164"/>
            <a:ext cx="11381873" cy="821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058" tIns="41029" rIns="82058" bIns="41029">
            <a:spAutoFit/>
          </a:bodyPr>
          <a:lstStyle/>
          <a:p>
            <a:pPr algn="ctr" defTabSz="820738" eaLnBrk="0" hangingPunct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Dr. Brett Hiller</a:t>
            </a:r>
          </a:p>
          <a:p>
            <a:pPr algn="ctr" defTabSz="820738" eaLnBrk="0" hangingPunct="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NASA Langley Research Center, USA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EBD50D2-38E8-8646-8932-17B321C71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043" y="1154912"/>
            <a:ext cx="11381874" cy="86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algn="ctr" eaLnBrk="1" hangingPunct="1"/>
            <a:r>
              <a:rPr lang="en-US" sz="32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 Fluid Dynamics Reduced-Order Modeling</a:t>
            </a:r>
          </a:p>
          <a:p>
            <a:pPr algn="ctr" eaLnBrk="1" hangingPunct="1"/>
            <a:r>
              <a:rPr lang="en-US" sz="32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Aircraft Stability &amp; Control Prediction</a:t>
            </a:r>
            <a:endParaRPr lang="en-US" sz="28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597392A0-0584-5E4C-9219-F67D729F5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064" y="5859516"/>
            <a:ext cx="11381873" cy="390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058" tIns="41029" rIns="82058" bIns="41029">
            <a:spAutoFit/>
          </a:bodyPr>
          <a:lstStyle/>
          <a:p>
            <a:pPr algn="ctr" defTabSz="820738" eaLnBrk="0" hangingPunct="0"/>
            <a:r>
              <a:rPr lang="en-US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NATO STO Early Career Scientist Event, Virtual Symposium, March 15, 2021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1199FF-7A38-0B41-B475-DF753A5EC477}"/>
              </a:ext>
            </a:extLst>
          </p:cNvPr>
          <p:cNvGrpSpPr/>
          <p:nvPr/>
        </p:nvGrpSpPr>
        <p:grpSpPr>
          <a:xfrm>
            <a:off x="2480188" y="2073429"/>
            <a:ext cx="7810501" cy="2711141"/>
            <a:chOff x="2400299" y="230906"/>
            <a:chExt cx="9829800" cy="332074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9BD2CEC-E112-9648-8DA7-75FE768A5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0299" y="230906"/>
              <a:ext cx="9829800" cy="332074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F661D0-5F51-9F4E-9434-DFE421825D4C}"/>
                </a:ext>
              </a:extLst>
            </p:cNvPr>
            <p:cNvSpPr/>
            <p:nvPr/>
          </p:nvSpPr>
          <p:spPr bwMode="auto">
            <a:xfrm>
              <a:off x="3048000" y="230906"/>
              <a:ext cx="1981200" cy="1369294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1083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F91B97-79ED-F14B-B01A-23B1016F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Aerodynamic Prediction 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0A144-9C96-754D-BC49-7CFA38C0F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2</a:t>
            </a:fld>
            <a:endParaRPr lang="en-US" b="0" dirty="0"/>
          </a:p>
        </p:txBody>
      </p:sp>
      <p:sp>
        <p:nvSpPr>
          <p:cNvPr id="182" name="Rectangle: Rounded Corners 35">
            <a:extLst>
              <a:ext uri="{FF2B5EF4-FFF2-40B4-BE49-F238E27FC236}">
                <a16:creationId xmlns:a16="http://schemas.microsoft.com/office/drawing/2014/main" id="{302DB2E1-4DAC-2C4C-9484-933BD20F4317}"/>
              </a:ext>
            </a:extLst>
          </p:cNvPr>
          <p:cNvSpPr/>
          <p:nvPr/>
        </p:nvSpPr>
        <p:spPr bwMode="auto">
          <a:xfrm>
            <a:off x="531810" y="5565198"/>
            <a:ext cx="5609435" cy="776362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959331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Shock Waves</a:t>
            </a:r>
          </a:p>
        </p:txBody>
      </p:sp>
      <p:pic>
        <p:nvPicPr>
          <p:cNvPr id="183" name="Picture 182">
            <a:extLst>
              <a:ext uri="{FF2B5EF4-FFF2-40B4-BE49-F238E27FC236}">
                <a16:creationId xmlns:a16="http://schemas.microsoft.com/office/drawing/2014/main" id="{B309F5E4-5FE2-1641-A827-B2CF9BA8D6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8" t="23421" r="33197" b="33302"/>
          <a:stretch/>
        </p:blipFill>
        <p:spPr>
          <a:xfrm>
            <a:off x="819992" y="5582562"/>
            <a:ext cx="1561023" cy="746560"/>
          </a:xfrm>
          <a:prstGeom prst="rect">
            <a:avLst/>
          </a:prstGeom>
          <a:ln w="12700">
            <a:solidFill>
              <a:srgbClr val="080808"/>
            </a:solidFill>
          </a:ln>
        </p:spPr>
      </p:pic>
      <p:sp>
        <p:nvSpPr>
          <p:cNvPr id="185" name="Rectangle: Rounded Corners 24">
            <a:extLst>
              <a:ext uri="{FF2B5EF4-FFF2-40B4-BE49-F238E27FC236}">
                <a16:creationId xmlns:a16="http://schemas.microsoft.com/office/drawing/2014/main" id="{AD944662-1DF3-9740-A9DB-AFD57ED510CF}"/>
              </a:ext>
            </a:extLst>
          </p:cNvPr>
          <p:cNvSpPr/>
          <p:nvPr/>
        </p:nvSpPr>
        <p:spPr bwMode="auto">
          <a:xfrm>
            <a:off x="541865" y="3780769"/>
            <a:ext cx="5609435" cy="776362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959331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Fast Motion Rates</a:t>
            </a:r>
          </a:p>
        </p:txBody>
      </p:sp>
      <p:sp>
        <p:nvSpPr>
          <p:cNvPr id="186" name="Rectangle: Rounded Corners 25">
            <a:extLst>
              <a:ext uri="{FF2B5EF4-FFF2-40B4-BE49-F238E27FC236}">
                <a16:creationId xmlns:a16="http://schemas.microsoft.com/office/drawing/2014/main" id="{344B7004-E345-9D4A-BE4F-44FFD0363970}"/>
              </a:ext>
            </a:extLst>
          </p:cNvPr>
          <p:cNvSpPr/>
          <p:nvPr/>
        </p:nvSpPr>
        <p:spPr bwMode="auto">
          <a:xfrm>
            <a:off x="533229" y="4655623"/>
            <a:ext cx="5647966" cy="776362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959331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Separated Flow</a:t>
            </a:r>
          </a:p>
        </p:txBody>
      </p:sp>
      <p:sp>
        <p:nvSpPr>
          <p:cNvPr id="187" name="Rectangle: Rounded Corners 23">
            <a:extLst>
              <a:ext uri="{FF2B5EF4-FFF2-40B4-BE49-F238E27FC236}">
                <a16:creationId xmlns:a16="http://schemas.microsoft.com/office/drawing/2014/main" id="{29536F90-09E4-B741-9857-32BEAD7563CE}"/>
              </a:ext>
            </a:extLst>
          </p:cNvPr>
          <p:cNvSpPr/>
          <p:nvPr/>
        </p:nvSpPr>
        <p:spPr bwMode="auto">
          <a:xfrm>
            <a:off x="541865" y="2853830"/>
            <a:ext cx="5609435" cy="776362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959331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Gusts</a:t>
            </a:r>
          </a:p>
        </p:txBody>
      </p:sp>
      <p:sp>
        <p:nvSpPr>
          <p:cNvPr id="188" name="Rectangle: Rounded Corners 21">
            <a:extLst>
              <a:ext uri="{FF2B5EF4-FFF2-40B4-BE49-F238E27FC236}">
                <a16:creationId xmlns:a16="http://schemas.microsoft.com/office/drawing/2014/main" id="{68F05204-BB7B-FC45-A863-21E81D93072F}"/>
              </a:ext>
            </a:extLst>
          </p:cNvPr>
          <p:cNvSpPr/>
          <p:nvPr/>
        </p:nvSpPr>
        <p:spPr bwMode="auto">
          <a:xfrm>
            <a:off x="531810" y="1969061"/>
            <a:ext cx="5609435" cy="776362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959331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Control Surface Deflections</a:t>
            </a:r>
          </a:p>
        </p:txBody>
      </p:sp>
      <p:sp>
        <p:nvSpPr>
          <p:cNvPr id="189" name="Rectangle: Rounded Corners 19">
            <a:extLst>
              <a:ext uri="{FF2B5EF4-FFF2-40B4-BE49-F238E27FC236}">
                <a16:creationId xmlns:a16="http://schemas.microsoft.com/office/drawing/2014/main" id="{A4A63554-F807-6541-A51B-06E9674B07CC}"/>
              </a:ext>
            </a:extLst>
          </p:cNvPr>
          <p:cNvSpPr/>
          <p:nvPr/>
        </p:nvSpPr>
        <p:spPr bwMode="auto">
          <a:xfrm>
            <a:off x="541865" y="1093627"/>
            <a:ext cx="5609435" cy="776362"/>
          </a:xfrm>
          <a:prstGeom prst="roundRect">
            <a:avLst/>
          </a:prstGeom>
          <a:solidFill>
            <a:srgbClr val="FFFFFF"/>
          </a:solidFill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1959331" marR="0" lvl="3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Aeroelasticity</a:t>
            </a:r>
          </a:p>
        </p:txBody>
      </p:sp>
      <p:pic>
        <p:nvPicPr>
          <p:cNvPr id="190" name="Picture 189">
            <a:extLst>
              <a:ext uri="{FF2B5EF4-FFF2-40B4-BE49-F238E27FC236}">
                <a16:creationId xmlns:a16="http://schemas.microsoft.com/office/drawing/2014/main" id="{9DC50BA6-370F-284F-8579-B748156DCAB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8" t="3508" r="24728" b="7165"/>
          <a:stretch/>
        </p:blipFill>
        <p:spPr>
          <a:xfrm rot="5400000">
            <a:off x="1212321" y="4261227"/>
            <a:ext cx="776362" cy="1561023"/>
          </a:xfrm>
          <a:prstGeom prst="rect">
            <a:avLst/>
          </a:prstGeom>
          <a:ln w="12700">
            <a:solidFill>
              <a:srgbClr val="080808"/>
            </a:solidFill>
          </a:ln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3DAC2E32-E709-9E44-ACF7-BE931AF0078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990" y="1971193"/>
            <a:ext cx="1566152" cy="749424"/>
          </a:xfrm>
          <a:prstGeom prst="rect">
            <a:avLst/>
          </a:prstGeom>
          <a:ln w="12700">
            <a:solidFill>
              <a:srgbClr val="080808"/>
            </a:solidFill>
          </a:ln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6E78CA75-5FED-F84A-89D1-E0C0032C5DB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3" b="13053"/>
          <a:stretch/>
        </p:blipFill>
        <p:spPr>
          <a:xfrm>
            <a:off x="825120" y="2859395"/>
            <a:ext cx="1561022" cy="765020"/>
          </a:xfrm>
          <a:prstGeom prst="rect">
            <a:avLst/>
          </a:prstGeom>
          <a:ln w="12700">
            <a:solidFill>
              <a:srgbClr val="080808"/>
            </a:solidFill>
          </a:ln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D18CC81B-68FA-9543-AED0-37E25EC9CDD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5" t="9967" b="5391"/>
          <a:stretch/>
        </p:blipFill>
        <p:spPr>
          <a:xfrm>
            <a:off x="827558" y="3784780"/>
            <a:ext cx="1561464" cy="768339"/>
          </a:xfrm>
          <a:prstGeom prst="rect">
            <a:avLst/>
          </a:prstGeom>
          <a:ln w="12700">
            <a:solidFill>
              <a:srgbClr val="080808"/>
            </a:solidFill>
          </a:ln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3C5CEEBF-125F-6546-AC4F-DEF441F95D0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" t="20371" r="979" b="23148"/>
          <a:stretch/>
        </p:blipFill>
        <p:spPr>
          <a:xfrm>
            <a:off x="819992" y="1105514"/>
            <a:ext cx="1541779" cy="746422"/>
          </a:xfrm>
          <a:prstGeom prst="rect">
            <a:avLst/>
          </a:prstGeom>
          <a:ln w="12700">
            <a:solidFill>
              <a:srgbClr val="080808"/>
            </a:solidFill>
          </a:ln>
        </p:spPr>
      </p:pic>
      <p:sp>
        <p:nvSpPr>
          <p:cNvPr id="195" name="Arrow: Chevron 31">
            <a:extLst>
              <a:ext uri="{FF2B5EF4-FFF2-40B4-BE49-F238E27FC236}">
                <a16:creationId xmlns:a16="http://schemas.microsoft.com/office/drawing/2014/main" id="{1A2ED2D2-98F7-7E42-BB06-E7E79049A4A9}"/>
              </a:ext>
            </a:extLst>
          </p:cNvPr>
          <p:cNvSpPr/>
          <p:nvPr/>
        </p:nvSpPr>
        <p:spPr bwMode="auto">
          <a:xfrm>
            <a:off x="5383472" y="1044298"/>
            <a:ext cx="1418340" cy="5350535"/>
          </a:xfrm>
          <a:prstGeom prst="chevron">
            <a:avLst>
              <a:gd name="adj" fmla="val 50000"/>
            </a:avLst>
          </a:prstGeom>
          <a:solidFill>
            <a:srgbClr val="FFFFFF">
              <a:lumMod val="85000"/>
            </a:srgbClr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itchFamily="34" charset="-128"/>
            </a:endParaRPr>
          </a:p>
        </p:txBody>
      </p:sp>
      <p:sp>
        <p:nvSpPr>
          <p:cNvPr id="196" name="Arrow: Chevron 32">
            <a:extLst>
              <a:ext uri="{FF2B5EF4-FFF2-40B4-BE49-F238E27FC236}">
                <a16:creationId xmlns:a16="http://schemas.microsoft.com/office/drawing/2014/main" id="{E5320E47-B619-C043-8176-BEF8EE3FD90C}"/>
              </a:ext>
            </a:extLst>
          </p:cNvPr>
          <p:cNvSpPr/>
          <p:nvPr/>
        </p:nvSpPr>
        <p:spPr bwMode="auto">
          <a:xfrm>
            <a:off x="5518938" y="1044297"/>
            <a:ext cx="1485047" cy="5350536"/>
          </a:xfrm>
          <a:prstGeom prst="chevron">
            <a:avLst>
              <a:gd name="adj" fmla="val 50000"/>
            </a:avLst>
          </a:prstGeom>
          <a:solidFill>
            <a:srgbClr val="0070C0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ＭＳ Ｐゴシック" pitchFamily="34" charset="-128"/>
            </a:endParaRPr>
          </a:p>
        </p:txBody>
      </p:sp>
      <p:grpSp>
        <p:nvGrpSpPr>
          <p:cNvPr id="228" name="Group 227">
            <a:extLst>
              <a:ext uri="{FF2B5EF4-FFF2-40B4-BE49-F238E27FC236}">
                <a16:creationId xmlns:a16="http://schemas.microsoft.com/office/drawing/2014/main" id="{C02B8CA7-9197-8342-80C6-F0A53C0E04BC}"/>
              </a:ext>
            </a:extLst>
          </p:cNvPr>
          <p:cNvGrpSpPr/>
          <p:nvPr/>
        </p:nvGrpSpPr>
        <p:grpSpPr>
          <a:xfrm>
            <a:off x="9788275" y="4497000"/>
            <a:ext cx="2098414" cy="1890445"/>
            <a:chOff x="2735395" y="1455320"/>
            <a:chExt cx="2257949" cy="2152734"/>
          </a:xfrm>
        </p:grpSpPr>
        <p:pic>
          <p:nvPicPr>
            <p:cNvPr id="229" name="Picture 228">
              <a:extLst>
                <a:ext uri="{FF2B5EF4-FFF2-40B4-BE49-F238E27FC236}">
                  <a16:creationId xmlns:a16="http://schemas.microsoft.com/office/drawing/2014/main" id="{0A8130AD-3D4E-914D-8E46-0616DAA52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duotone>
                <a:prstClr val="black"/>
                <a:srgbClr val="002B54">
                  <a:lumMod val="50000"/>
                  <a:lumOff val="50000"/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5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2771703" y="1455320"/>
              <a:ext cx="2221641" cy="2152734"/>
            </a:xfrm>
            <a:prstGeom prst="rect">
              <a:avLst/>
            </a:prstGeom>
          </p:spPr>
        </p:pic>
        <p:pic>
          <p:nvPicPr>
            <p:cNvPr id="230" name="Picture 229">
              <a:extLst>
                <a:ext uri="{FF2B5EF4-FFF2-40B4-BE49-F238E27FC236}">
                  <a16:creationId xmlns:a16="http://schemas.microsoft.com/office/drawing/2014/main" id="{1BF823DB-C3AB-6E46-87D7-FDC90F258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5395" y="1958053"/>
              <a:ext cx="2117590" cy="990552"/>
            </a:xfrm>
            <a:prstGeom prst="rect">
              <a:avLst/>
            </a:prstGeom>
          </p:spPr>
        </p:pic>
      </p:grpSp>
      <p:sp>
        <p:nvSpPr>
          <p:cNvPr id="231" name="TextBox 230">
            <a:extLst>
              <a:ext uri="{FF2B5EF4-FFF2-40B4-BE49-F238E27FC236}">
                <a16:creationId xmlns:a16="http://schemas.microsoft.com/office/drawing/2014/main" id="{6283C762-3026-6A4C-8484-138F179B0C7F}"/>
              </a:ext>
            </a:extLst>
          </p:cNvPr>
          <p:cNvSpPr txBox="1"/>
          <p:nvPr/>
        </p:nvSpPr>
        <p:spPr>
          <a:xfrm>
            <a:off x="7456082" y="4175104"/>
            <a:ext cx="3839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Fly &amp; Fix Approach</a:t>
            </a:r>
          </a:p>
        </p:txBody>
      </p:sp>
      <p:sp>
        <p:nvSpPr>
          <p:cNvPr id="232" name="TextBox 231">
            <a:extLst>
              <a:ext uri="{FF2B5EF4-FFF2-40B4-BE49-F238E27FC236}">
                <a16:creationId xmlns:a16="http://schemas.microsoft.com/office/drawing/2014/main" id="{12528E0C-0FD6-674F-B011-1BC63531A8AD}"/>
              </a:ext>
            </a:extLst>
          </p:cNvPr>
          <p:cNvSpPr txBox="1"/>
          <p:nvPr/>
        </p:nvSpPr>
        <p:spPr>
          <a:xfrm>
            <a:off x="6893340" y="4696128"/>
            <a:ext cx="291092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25+ Flight Programs</a:t>
            </a:r>
          </a:p>
          <a:p>
            <a:r>
              <a:rPr lang="en-US" sz="1800" b="1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since the 1940s have encountered stability and control (S&amp;C) issues in flight testing [1]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DF8EEA23-066F-2A4F-BF58-23A103D8A3CD}"/>
              </a:ext>
            </a:extLst>
          </p:cNvPr>
          <p:cNvSpPr txBox="1"/>
          <p:nvPr/>
        </p:nvSpPr>
        <p:spPr>
          <a:xfrm>
            <a:off x="7980183" y="975640"/>
            <a:ext cx="27911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Complex Interactions</a:t>
            </a:r>
          </a:p>
        </p:txBody>
      </p:sp>
      <p:pic>
        <p:nvPicPr>
          <p:cNvPr id="280" name="Picture 279">
            <a:extLst>
              <a:ext uri="{FF2B5EF4-FFF2-40B4-BE49-F238E27FC236}">
                <a16:creationId xmlns:a16="http://schemas.microsoft.com/office/drawing/2014/main" id="{7D88A6A8-8C93-E34B-B66B-D6A2667D08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31807" y="1300195"/>
            <a:ext cx="4389797" cy="292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F91B97-79ED-F14B-B01A-23B1016F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Toward Virtual Flight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0A144-9C96-754D-BC49-7CFA38C0F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3</a:t>
            </a:fld>
            <a:endParaRPr lang="en-US" b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48A2ED29-A817-1C47-9B80-BBFB74358E97}"/>
              </a:ext>
            </a:extLst>
          </p:cNvPr>
          <p:cNvSpPr txBox="1">
            <a:spLocks/>
          </p:cNvSpPr>
          <p:nvPr/>
        </p:nvSpPr>
        <p:spPr bwMode="auto">
          <a:xfrm>
            <a:off x="5937455" y="1035754"/>
            <a:ext cx="6372046" cy="3664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marL="489833" indent="-489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marL="1061304" indent="-4081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–"/>
              <a:defRPr sz="2400">
                <a:solidFill>
                  <a:schemeClr val="tx1"/>
                </a:solidFill>
                <a:latin typeface="+mj-lt"/>
                <a:ea typeface="ＭＳ Ｐゴシック" charset="0"/>
              </a:defRPr>
            </a:lvl2pPr>
            <a:lvl3pPr marL="163277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•"/>
              <a:defRPr sz="2000">
                <a:solidFill>
                  <a:schemeClr val="tx1"/>
                </a:solidFill>
                <a:latin typeface="+mj-lt"/>
                <a:ea typeface="ＭＳ Ｐゴシック" charset="0"/>
              </a:defRPr>
            </a:lvl3pPr>
            <a:lvl4pPr marL="228588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–"/>
              <a:defRPr sz="1800">
                <a:solidFill>
                  <a:schemeClr val="tx1"/>
                </a:solidFill>
                <a:latin typeface="+mj-lt"/>
                <a:ea typeface="ＭＳ Ｐゴシック" charset="0"/>
              </a:defRPr>
            </a:lvl4pPr>
            <a:lvl5pPr marL="293899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»"/>
              <a:defRPr sz="1800">
                <a:solidFill>
                  <a:schemeClr val="tx1"/>
                </a:solidFill>
                <a:latin typeface="+mj-lt"/>
                <a:ea typeface="ＭＳ Ｐゴシック" charset="0"/>
              </a:defRPr>
            </a:lvl5pPr>
            <a:lvl6pPr marL="3592106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6pPr>
            <a:lvl7pPr marL="4245216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7pPr>
            <a:lvl8pPr marL="4898327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8pPr>
            <a:lvl9pPr marL="5551437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sz="2000" b="1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 Fluid Dynamics Simulation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D74D28-CBA5-2042-98F0-CCE2E0B3705F}"/>
              </a:ext>
            </a:extLst>
          </p:cNvPr>
          <p:cNvGrpSpPr/>
          <p:nvPr/>
        </p:nvGrpSpPr>
        <p:grpSpPr>
          <a:xfrm>
            <a:off x="7308334" y="1429557"/>
            <a:ext cx="3433214" cy="3188035"/>
            <a:chOff x="9785865" y="1920676"/>
            <a:chExt cx="3433214" cy="3188035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4830B489-95FF-E548-8871-2183D37D2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5865" y="1920676"/>
              <a:ext cx="3317023" cy="2844696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435DD5-73C8-7F4E-A902-D256BE2CD6F2}"/>
                </a:ext>
              </a:extLst>
            </p:cNvPr>
            <p:cNvSpPr txBox="1"/>
            <p:nvPr/>
          </p:nvSpPr>
          <p:spPr>
            <a:xfrm>
              <a:off x="10487241" y="4800934"/>
              <a:ext cx="2731838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80808"/>
                  </a:solidFill>
                  <a:latin typeface="Arial" panose="020B0604020202020204" pitchFamily="34" charset="0"/>
                  <a:ea typeface="ＭＳ Ｐゴシック" pitchFamily="34" charset="-128"/>
                  <a:cs typeface="Arial" panose="020B0604020202020204" pitchFamily="34" charset="0"/>
                </a:rPr>
                <a:t>SACCON Flight Simulation [3]</a:t>
              </a: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8ED63A2-CA24-CB43-ACC8-0253C45F1203}"/>
              </a:ext>
            </a:extLst>
          </p:cNvPr>
          <p:cNvSpPr txBox="1">
            <a:spLocks/>
          </p:cNvSpPr>
          <p:nvPr/>
        </p:nvSpPr>
        <p:spPr bwMode="auto">
          <a:xfrm>
            <a:off x="152316" y="1036260"/>
            <a:ext cx="6172200" cy="366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marL="489833" indent="-489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Char char="•"/>
              <a:defRPr sz="240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defRPr>
            </a:lvl1pPr>
            <a:lvl2pPr marL="1061304" indent="-4081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Char char="–"/>
              <a:defRPr sz="240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defRPr>
            </a:lvl2pPr>
            <a:lvl3pPr marL="163277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Char char="•"/>
              <a:defRPr sz="240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defRPr>
            </a:lvl3pPr>
            <a:lvl4pPr marL="228588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Char char="–"/>
              <a:defRPr sz="200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defRPr>
            </a:lvl4pPr>
            <a:lvl5pPr marL="293899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Char char="»"/>
              <a:defRPr sz="2400">
                <a:solidFill>
                  <a:schemeClr val="bg2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defRPr>
            </a:lvl5pPr>
            <a:lvl6pPr marL="3592106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6pPr>
            <a:lvl7pPr marL="4245216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7pPr>
            <a:lvl8pPr marL="4898327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8pPr>
            <a:lvl9pPr marL="5551437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Physical Testing</a:t>
            </a:r>
          </a:p>
        </p:txBody>
      </p:sp>
      <p:sp>
        <p:nvSpPr>
          <p:cNvPr id="20" name="Arrow: Right 17">
            <a:extLst>
              <a:ext uri="{FF2B5EF4-FFF2-40B4-BE49-F238E27FC236}">
                <a16:creationId xmlns:a16="http://schemas.microsoft.com/office/drawing/2014/main" id="{70B28377-2EE6-604E-870B-F3DE956C52D3}"/>
              </a:ext>
            </a:extLst>
          </p:cNvPr>
          <p:cNvSpPr/>
          <p:nvPr/>
        </p:nvSpPr>
        <p:spPr bwMode="auto">
          <a:xfrm>
            <a:off x="5672161" y="2534325"/>
            <a:ext cx="847677" cy="635159"/>
          </a:xfrm>
          <a:prstGeom prst="rightArrow">
            <a:avLst/>
          </a:prstGeom>
          <a:solidFill>
            <a:srgbClr val="0070C0"/>
          </a:solidFill>
          <a:ln w="28575" cap="flat" cmpd="sng" algn="ctr">
            <a:solidFill>
              <a:srgbClr val="08080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600" b="1">
              <a:solidFill>
                <a:srgbClr val="FFFFFF"/>
              </a:solidFill>
              <a:latin typeface="Arial" panose="020B0604020202020204" pitchFamily="34" charset="0"/>
              <a:ea typeface="ＭＳ Ｐゴシック" pitchFamily="34" charset="-128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169FC28-F21B-214E-9C65-318119883F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66"/>
          <a:stretch/>
        </p:blipFill>
        <p:spPr>
          <a:xfrm>
            <a:off x="1008711" y="1443146"/>
            <a:ext cx="4298462" cy="282276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79C8F4E-B7F0-CC40-9E40-5F5F9B09F1C3}"/>
              </a:ext>
            </a:extLst>
          </p:cNvPr>
          <p:cNvSpPr txBox="1">
            <a:spLocks/>
          </p:cNvSpPr>
          <p:nvPr/>
        </p:nvSpPr>
        <p:spPr bwMode="auto">
          <a:xfrm>
            <a:off x="423333" y="4640680"/>
            <a:ext cx="5977383" cy="2324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30622" tIns="65311" rIns="130622" bIns="65311" numCol="1" anchor="t" anchorCtr="0" compatLnSpc="1">
            <a:prstTxWarp prst="textNoShape">
              <a:avLst/>
            </a:prstTxWarp>
          </a:bodyPr>
          <a:lstStyle>
            <a:lvl1pPr marL="489833" indent="-48983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•"/>
              <a:defRPr sz="24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marL="1061304" indent="-408194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–"/>
              <a:defRPr sz="2400">
                <a:solidFill>
                  <a:schemeClr val="tx1"/>
                </a:solidFill>
                <a:latin typeface="+mj-lt"/>
                <a:ea typeface="ＭＳ Ｐゴシック" charset="0"/>
              </a:defRPr>
            </a:lvl2pPr>
            <a:lvl3pPr marL="163277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•"/>
              <a:defRPr sz="2000">
                <a:solidFill>
                  <a:schemeClr val="tx1"/>
                </a:solidFill>
                <a:latin typeface="+mj-lt"/>
                <a:ea typeface="ＭＳ Ｐゴシック" charset="0"/>
              </a:defRPr>
            </a:lvl3pPr>
            <a:lvl4pPr marL="228588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–"/>
              <a:defRPr sz="1800">
                <a:solidFill>
                  <a:schemeClr val="tx1"/>
                </a:solidFill>
                <a:latin typeface="+mj-lt"/>
                <a:ea typeface="ＭＳ Ｐゴシック" charset="0"/>
              </a:defRPr>
            </a:lvl4pPr>
            <a:lvl5pPr marL="2938996" indent="-32655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Char char="»"/>
              <a:defRPr sz="1800">
                <a:solidFill>
                  <a:schemeClr val="tx1"/>
                </a:solidFill>
                <a:latin typeface="+mj-lt"/>
                <a:ea typeface="ＭＳ Ｐゴシック" charset="0"/>
              </a:defRPr>
            </a:lvl5pPr>
            <a:lvl6pPr marL="3592106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6pPr>
            <a:lvl7pPr marL="4245216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7pPr>
            <a:lvl8pPr marL="4898327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8pPr>
            <a:lvl9pPr marL="5551437" indent="-32655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sz="2900">
                <a:solidFill>
                  <a:schemeClr val="bg1"/>
                </a:solidFill>
                <a:latin typeface="+mn-lt"/>
              </a:defRPr>
            </a:lvl9pPr>
          </a:lstStyle>
          <a:p>
            <a:pPr>
              <a:buClr>
                <a:srgbClr val="0070C0"/>
              </a:buClr>
              <a:buFont typeface="+mj-lt"/>
              <a:buAutoNum type="arabicPeriod"/>
            </a:pP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 costs in building and testing</a:t>
            </a:r>
          </a:p>
          <a:p>
            <a:pPr>
              <a:buClr>
                <a:srgbClr val="0070C0"/>
              </a:buClr>
              <a:buFont typeface="+mj-lt"/>
              <a:buAutoNum type="arabicPeriod"/>
            </a:pP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S&amp;C measurements limited to low speeds</a:t>
            </a:r>
          </a:p>
          <a:p>
            <a:pPr>
              <a:buClr>
                <a:srgbClr val="0070C0"/>
              </a:buClr>
              <a:buFont typeface="+mj-lt"/>
              <a:buAutoNum type="arabicPeriod"/>
            </a:pP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rig kinematic constraints</a:t>
            </a:r>
          </a:p>
          <a:p>
            <a:pPr>
              <a:buClr>
                <a:srgbClr val="0070C0"/>
              </a:buClr>
              <a:buFont typeface="+mj-lt"/>
              <a:buAutoNum type="arabicPeriod"/>
            </a:pPr>
            <a:r>
              <a:rPr lang="en-US" sz="20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Calibration for interference &amp; wall effects</a:t>
            </a:r>
          </a:p>
          <a:p>
            <a:pPr>
              <a:buFont typeface="+mj-lt"/>
              <a:buAutoNum type="arabicPeriod"/>
            </a:pPr>
            <a:endParaRPr lang="en-US" sz="2000" kern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52347D9-F43B-354C-BE0D-AA8D0FC9F54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558277" y="4640680"/>
                <a:ext cx="5638799" cy="19810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30622" tIns="65311" rIns="130622" bIns="65311" numCol="1" anchor="t" anchorCtr="0" compatLnSpc="1">
                <a:prstTxWarp prst="textNoShape">
                  <a:avLst/>
                </a:prstTxWarp>
              </a:bodyPr>
              <a:lstStyle>
                <a:lvl1pPr marL="489833" indent="-489833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B0F0"/>
                  </a:buClr>
                  <a:buChar char="•"/>
                  <a:defRPr sz="2400">
                    <a:solidFill>
                      <a:schemeClr val="tx1"/>
                    </a:solidFill>
                    <a:latin typeface="+mj-lt"/>
                    <a:ea typeface="ＭＳ Ｐゴシック" charset="0"/>
                    <a:cs typeface="ＭＳ Ｐゴシック" charset="0"/>
                  </a:defRPr>
                </a:lvl1pPr>
                <a:lvl2pPr marL="1061304" indent="-408194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B0F0"/>
                  </a:buClr>
                  <a:buChar char="–"/>
                  <a:defRPr sz="2400">
                    <a:solidFill>
                      <a:schemeClr val="tx1"/>
                    </a:solidFill>
                    <a:latin typeface="+mj-lt"/>
                    <a:ea typeface="ＭＳ Ｐゴシック" charset="0"/>
                  </a:defRPr>
                </a:lvl2pPr>
                <a:lvl3pPr marL="1632776" indent="-32655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B0F0"/>
                  </a:buClr>
                  <a:buChar char="•"/>
                  <a:defRPr sz="2000">
                    <a:solidFill>
                      <a:schemeClr val="tx1"/>
                    </a:solidFill>
                    <a:latin typeface="+mj-lt"/>
                    <a:ea typeface="ＭＳ Ｐゴシック" charset="0"/>
                  </a:defRPr>
                </a:lvl3pPr>
                <a:lvl4pPr marL="2285886" indent="-32655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B0F0"/>
                  </a:buClr>
                  <a:buChar char="–"/>
                  <a:defRPr sz="1800">
                    <a:solidFill>
                      <a:schemeClr val="tx1"/>
                    </a:solidFill>
                    <a:latin typeface="+mj-lt"/>
                    <a:ea typeface="ＭＳ Ｐゴシック" charset="0"/>
                  </a:defRPr>
                </a:lvl4pPr>
                <a:lvl5pPr marL="2938996" indent="-326555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B0F0"/>
                  </a:buClr>
                  <a:buChar char="»"/>
                  <a:defRPr sz="1800">
                    <a:solidFill>
                      <a:schemeClr val="tx1"/>
                    </a:solidFill>
                    <a:latin typeface="+mj-lt"/>
                    <a:ea typeface="ＭＳ Ｐゴシック" charset="0"/>
                  </a:defRPr>
                </a:lvl5pPr>
                <a:lvl6pPr marL="3592106" indent="-32655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sz="2900">
                    <a:solidFill>
                      <a:schemeClr val="bg1"/>
                    </a:solidFill>
                    <a:latin typeface="+mn-lt"/>
                  </a:defRPr>
                </a:lvl6pPr>
                <a:lvl7pPr marL="4245216" indent="-32655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sz="2900">
                    <a:solidFill>
                      <a:schemeClr val="bg1"/>
                    </a:solidFill>
                    <a:latin typeface="+mn-lt"/>
                  </a:defRPr>
                </a:lvl7pPr>
                <a:lvl8pPr marL="4898327" indent="-32655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sz="2900">
                    <a:solidFill>
                      <a:schemeClr val="bg1"/>
                    </a:solidFill>
                    <a:latin typeface="+mn-lt"/>
                  </a:defRPr>
                </a:lvl8pPr>
                <a:lvl9pPr marL="5551437" indent="-326555" algn="l" rtl="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Char char="»"/>
                  <a:defRPr sz="2900">
                    <a:solidFill>
                      <a:schemeClr val="bg1"/>
                    </a:solidFill>
                    <a:latin typeface="+mn-lt"/>
                  </a:defRPr>
                </a:lvl9pPr>
              </a:lstStyle>
              <a:p>
                <a:pPr>
                  <a:buClr>
                    <a:srgbClr val="0070C0"/>
                  </a:buClr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Applicable to complex configurations</a:t>
                </a:r>
              </a:p>
              <a:p>
                <a:pPr>
                  <a:buClr>
                    <a:srgbClr val="0070C0"/>
                  </a:buClr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Capable of simulating realistic flight conditions (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𝑅𝑒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etc.)</a:t>
                </a:r>
              </a:p>
              <a:p>
                <a:pPr>
                  <a:buClr>
                    <a:srgbClr val="0070C0"/>
                  </a:buClr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 restrictions on simulated motions</a:t>
                </a:r>
              </a:p>
              <a:p>
                <a:pPr>
                  <a:buClr>
                    <a:srgbClr val="0070C0"/>
                  </a:buClr>
                  <a:buFont typeface="+mj-lt"/>
                  <a:buAutoNum type="arabicPeriod"/>
                </a:pPr>
                <a:r>
                  <a:rPr lang="en-US" sz="20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Computational costs prohibitive</a:t>
                </a:r>
              </a:p>
            </p:txBody>
          </p:sp>
        </mc:Choice>
        <mc:Fallback>
          <p:sp>
            <p:nvSpPr>
              <p:cNvPr id="23" name="Content Placeholder 2">
                <a:extLst>
                  <a:ext uri="{FF2B5EF4-FFF2-40B4-BE49-F238E27FC236}">
                    <a16:creationId xmlns:a16="http://schemas.microsoft.com/office/drawing/2014/main" id="{652347D9-F43B-354C-BE0D-AA8D0FC9F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58277" y="4640680"/>
                <a:ext cx="5638799" cy="1981070"/>
              </a:xfrm>
              <a:prstGeom prst="rect">
                <a:avLst/>
              </a:prstGeom>
              <a:blipFill>
                <a:blip r:embed="rId5"/>
                <a:stretch>
                  <a:fillRect l="-225" t="-63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F4CB58E1-C9C8-BA44-B7EA-2E1D56448706}"/>
              </a:ext>
            </a:extLst>
          </p:cNvPr>
          <p:cNvSpPr txBox="1"/>
          <p:nvPr/>
        </p:nvSpPr>
        <p:spPr>
          <a:xfrm>
            <a:off x="1737232" y="4268389"/>
            <a:ext cx="2841419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080808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SACCON Wind Tunnel Test [2]</a:t>
            </a:r>
          </a:p>
        </p:txBody>
      </p:sp>
    </p:spTree>
    <p:extLst>
      <p:ext uri="{BB962C8B-B14F-4D97-AF65-F5344CB8AC3E}">
        <p14:creationId xmlns:p14="http://schemas.microsoft.com/office/powerpoint/2010/main" val="586730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C3DD780-E72C-7C48-81E9-AF9CF7E004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056"/>
          <a:stretch/>
        </p:blipFill>
        <p:spPr>
          <a:xfrm>
            <a:off x="7226168" y="4410359"/>
            <a:ext cx="4542498" cy="1647460"/>
          </a:xfrm>
          <a:prstGeom prst="rect">
            <a:avLst/>
          </a:prstGeom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2AF8C5-7F36-D944-B83F-A5EC619E5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Traditional Flight Dynamics Predictions</a:t>
            </a:r>
          </a:p>
          <a:p>
            <a:pPr lvl="1"/>
            <a:r>
              <a:rPr lang="en-US" dirty="0"/>
              <a:t>Approach: CFD leveraged for quasi-steady S&amp;C derivatives</a:t>
            </a:r>
          </a:p>
          <a:p>
            <a:pPr lvl="1"/>
            <a:r>
              <a:rPr lang="en-US" dirty="0"/>
              <a:t>Benefit: Resolves nonlinear aerodynamic flow features</a:t>
            </a:r>
          </a:p>
          <a:p>
            <a:pPr lvl="1"/>
            <a:r>
              <a:rPr lang="en-US" dirty="0"/>
              <a:t>Limitations: Incapable of resolving unsteady flow phenomena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Unsteady Aerodynamic Reduced-Order Modeling</a:t>
            </a:r>
          </a:p>
          <a:p>
            <a:pPr lvl="1"/>
            <a:r>
              <a:rPr lang="en-US" dirty="0"/>
              <a:t>Method: CFD snapshots of flow features due to unit changes</a:t>
            </a:r>
            <a:br>
              <a:rPr lang="en-US" dirty="0"/>
            </a:br>
            <a:r>
              <a:rPr lang="en-US" dirty="0"/>
              <a:t>in maneuver inputs, recombined for trajectory predictions</a:t>
            </a:r>
          </a:p>
          <a:p>
            <a:pPr lvl="1"/>
            <a:r>
              <a:rPr lang="en-US" dirty="0"/>
              <a:t>Benefits: </a:t>
            </a:r>
          </a:p>
          <a:p>
            <a:pPr lvl="2"/>
            <a:r>
              <a:rPr lang="en-US" dirty="0"/>
              <a:t>Resolves nonlinear and unsteady flow phenomena</a:t>
            </a:r>
          </a:p>
          <a:p>
            <a:pPr lvl="2"/>
            <a:r>
              <a:rPr lang="en-US" dirty="0"/>
              <a:t>Coupled simulations predict aerostructural interactions</a:t>
            </a:r>
          </a:p>
          <a:p>
            <a:pPr lvl="2"/>
            <a:r>
              <a:rPr lang="en-US" dirty="0"/>
              <a:t>Once created, CFD-based trajectory predictions in seconds</a:t>
            </a:r>
          </a:p>
          <a:p>
            <a:pPr lvl="1"/>
            <a:r>
              <a:rPr lang="en-US" dirty="0"/>
              <a:t>Limitations: </a:t>
            </a:r>
          </a:p>
          <a:p>
            <a:pPr lvl="2"/>
            <a:r>
              <a:rPr lang="en-US" dirty="0"/>
              <a:t>Requires intelligent snapshot sampling of flight space</a:t>
            </a:r>
          </a:p>
          <a:p>
            <a:pPr lvl="2"/>
            <a:r>
              <a:rPr lang="en-US" dirty="0"/>
              <a:t>Predictions only as good as CFD state of the art</a:t>
            </a:r>
          </a:p>
          <a:p>
            <a:pPr lvl="2"/>
            <a:r>
              <a:rPr lang="en-US" dirty="0"/>
              <a:t>Requires change to flight simulator infrastructure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AF91B97-79ED-F14B-B01A-23B1016F2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Need for Reduced-Order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0A144-9C96-754D-BC49-7CFA38C0F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2D4379-E161-47CD-B0C9-1B70C6F881DE}" type="slidenum">
              <a:rPr lang="en-US" smtClean="0"/>
              <a:pPr/>
              <a:t>4</a:t>
            </a:fld>
            <a:endParaRPr lang="en-US" b="0" dirty="0"/>
          </a:p>
        </p:txBody>
      </p:sp>
      <p:pic>
        <p:nvPicPr>
          <p:cNvPr id="5" name="Forced Oscillation">
            <a:hlinkClick r:id="" action="ppaction://media"/>
            <a:extLst>
              <a:ext uri="{FF2B5EF4-FFF2-40B4-BE49-F238E27FC236}">
                <a16:creationId xmlns:a16="http://schemas.microsoft.com/office/drawing/2014/main" id="{E08E4DA8-4FED-B340-9C32-E067947006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2159" t="2514" r="1842" b="27470"/>
          <a:stretch/>
        </p:blipFill>
        <p:spPr>
          <a:xfrm>
            <a:off x="7634709" y="1039730"/>
            <a:ext cx="3949664" cy="2560544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D8E610-1FDF-AE4B-840A-0BE431A90F19}"/>
              </a:ext>
            </a:extLst>
          </p:cNvPr>
          <p:cNvSpPr txBox="1"/>
          <p:nvPr/>
        </p:nvSpPr>
        <p:spPr>
          <a:xfrm>
            <a:off x="7929434" y="3586629"/>
            <a:ext cx="3360214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N+2 Forced Oscillation Simulation [4]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B2FD62-4D3A-1C40-8263-5067E96C90A2}"/>
              </a:ext>
            </a:extLst>
          </p:cNvPr>
          <p:cNvSpPr txBox="1"/>
          <p:nvPr/>
        </p:nvSpPr>
        <p:spPr>
          <a:xfrm>
            <a:off x="7780483" y="6030529"/>
            <a:ext cx="3658117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X-56 Simulation: </a:t>
            </a:r>
            <a:r>
              <a:rPr lang="en-US" sz="14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Rigid</a:t>
            </a:r>
            <a:r>
              <a:rPr lang="en-US" sz="1400" b="1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vs. </a:t>
            </a:r>
            <a:r>
              <a:rPr lang="en-US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Aeroelastic</a:t>
            </a:r>
            <a:r>
              <a:rPr lang="en-US" sz="1400" b="1" dirty="0">
                <a:solidFill>
                  <a:srgbClr val="08080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[5]</a:t>
            </a:r>
          </a:p>
        </p:txBody>
      </p:sp>
    </p:spTree>
    <p:extLst>
      <p:ext uri="{BB962C8B-B14F-4D97-AF65-F5344CB8AC3E}">
        <p14:creationId xmlns:p14="http://schemas.microsoft.com/office/powerpoint/2010/main" val="427215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>
            <a:extLst>
              <a:ext uri="{FF2B5EF4-FFF2-40B4-BE49-F238E27FC236}">
                <a16:creationId xmlns:a16="http://schemas.microsoft.com/office/drawing/2014/main" id="{0EBD50D2-38E8-8646-8932-17B321C71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043" y="2945013"/>
            <a:ext cx="11381874" cy="865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algn="ctr" eaLnBrk="1" hangingPunct="1"/>
            <a:r>
              <a:rPr lang="en-US" sz="4400" kern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en-US" sz="4000" kern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A3FDCE-FB3F-1F4F-AC76-00E13EDBF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9030" y="3810320"/>
            <a:ext cx="5813940" cy="462297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algn="ctr" eaLnBrk="1" hangingPunct="1"/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Contact: Brett Hiller &lt;brett.hiller@nasa.gov&gt;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126C0A-F2B0-4F41-81DC-C143048AD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043" y="1035636"/>
            <a:ext cx="11381874" cy="105733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vert="horz" wrap="square" lIns="101882" tIns="50941" rIns="101882" bIns="50941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elvetica" pitchFamily="-108" charset="0"/>
                <a:ea typeface="ＭＳ Ｐゴシック" pitchFamily="-108" charset="-128"/>
                <a:cs typeface="ＭＳ Ｐゴシック" pitchFamily="-108" charset="-128"/>
              </a:defRPr>
            </a:lvl9pPr>
          </a:lstStyle>
          <a:p>
            <a:pPr algn="ctr" eaLnBrk="1" hangingPunct="1"/>
            <a:r>
              <a:rPr lang="en-US" sz="2000" u="sng" kern="0" dirty="0">
                <a:latin typeface="Arial" panose="020B0604020202020204" pitchFamily="34" charset="0"/>
                <a:cs typeface="Arial" panose="020B0604020202020204" pitchFamily="34" charset="0"/>
              </a:rPr>
              <a:t>Latest Publication</a:t>
            </a:r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 eaLnBrk="1" hangingPunct="1"/>
            <a:r>
              <a:rPr lang="en-US" sz="2000" kern="0" dirty="0">
                <a:latin typeface="Arial" panose="020B0604020202020204" pitchFamily="34" charset="0"/>
                <a:cs typeface="Arial" panose="020B0604020202020204" pitchFamily="34" charset="0"/>
              </a:rPr>
              <a:t>Hiller, B. R., Frink, N. T., Silva, W. A., &amp; Mavris, D. N. (2020). Aeroelastic Indicial Response Reduced-Order Modeling for Flexible Flight Vehicles. Journal of Aircraft, 57(3), 469-490.  </a:t>
            </a:r>
          </a:p>
        </p:txBody>
      </p:sp>
    </p:spTree>
    <p:extLst>
      <p:ext uri="{BB962C8B-B14F-4D97-AF65-F5344CB8AC3E}">
        <p14:creationId xmlns:p14="http://schemas.microsoft.com/office/powerpoint/2010/main" val="2405405086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Helvetica"/>
        <a:ea typeface="ＭＳ Ｐゴシック"/>
        <a:cs typeface="ＭＳ Ｐゴシック"/>
      </a:majorFont>
      <a:minorFont>
        <a:latin typeface="Helvetic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 Black" pitchFamily="-108" charset="0"/>
            <a:ea typeface="ＭＳ Ｐゴシック" pitchFamily="-108" charset="-128"/>
            <a:cs typeface="ＭＳ Ｐゴシック" pitchFamily="-108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115360</TotalTime>
  <Words>563</Words>
  <Application>Microsoft Macintosh PowerPoint</Application>
  <PresentationFormat>Widescreen</PresentationFormat>
  <Paragraphs>64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75 Helvetica Bold</vt:lpstr>
      <vt:lpstr>Arial</vt:lpstr>
      <vt:lpstr>Arial Black</vt:lpstr>
      <vt:lpstr>Cambria Math</vt:lpstr>
      <vt:lpstr>Helvetica</vt:lpstr>
      <vt:lpstr>Times</vt:lpstr>
      <vt:lpstr>Blank Presentation</vt:lpstr>
      <vt:lpstr>PowerPoint Presentation</vt:lpstr>
      <vt:lpstr>Aerodynamic Prediction Challenges</vt:lpstr>
      <vt:lpstr>Toward Virtual Flight Simulation</vt:lpstr>
      <vt:lpstr>The Need for Reduced-Order Modeling</vt:lpstr>
      <vt:lpstr>PowerPoint Presentation</vt:lpstr>
    </vt:vector>
  </TitlesOfParts>
  <Company>Maria Werries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 Werries</dc:creator>
  <cp:lastModifiedBy>Hiller, Brett R. (LARC-D301)</cp:lastModifiedBy>
  <cp:revision>2753</cp:revision>
  <cp:lastPrinted>2020-02-03T18:33:00Z</cp:lastPrinted>
  <dcterms:created xsi:type="dcterms:W3CDTF">2014-06-04T14:23:11Z</dcterms:created>
  <dcterms:modified xsi:type="dcterms:W3CDTF">2021-03-08T23:40:00Z</dcterms:modified>
</cp:coreProperties>
</file>