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11"/>
  </p:notesMasterIdLst>
  <p:sldIdLst>
    <p:sldId id="423" r:id="rId6"/>
    <p:sldId id="454" r:id="rId7"/>
    <p:sldId id="260" r:id="rId8"/>
    <p:sldId id="457" r:id="rId9"/>
    <p:sldId id="456" r:id="rId10"/>
  </p:sldIdLst>
  <p:sldSz cx="12192000" cy="6858000"/>
  <p:notesSz cx="6858000" cy="2428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D06"/>
    <a:srgbClr val="F3BA03"/>
    <a:srgbClr val="1698CD"/>
    <a:srgbClr val="4FBFD7"/>
    <a:srgbClr val="00BAD9"/>
    <a:srgbClr val="3CD3F6"/>
    <a:srgbClr val="4C7F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62" autoAdjust="0"/>
    <p:restoredTop sz="69116" autoAdjust="0"/>
  </p:normalViewPr>
  <p:slideViewPr>
    <p:cSldViewPr snapToGrid="0" snapToObjects="1">
      <p:cViewPr varScale="1">
        <p:scale>
          <a:sx n="132" d="100"/>
          <a:sy n="132" d="100"/>
        </p:scale>
        <p:origin x="184" y="616"/>
      </p:cViewPr>
      <p:guideLst>
        <p:guide pos="3840"/>
        <p:guide orient="horz" pos="2160"/>
      </p:guideLst>
    </p:cSldViewPr>
  </p:slideViewPr>
  <p:notesTextViewPr>
    <p:cViewPr>
      <p:scale>
        <a:sx n="1" d="1"/>
        <a:sy n="1" d="1"/>
      </p:scale>
      <p:origin x="0" y="0"/>
    </p:cViewPr>
  </p:notesTextViewPr>
  <p:sorterViewPr>
    <p:cViewPr>
      <p:scale>
        <a:sx n="124" d="100"/>
        <a:sy n="124" d="100"/>
      </p:scale>
      <p:origin x="0" y="0"/>
    </p:cViewPr>
  </p:sorterViewPr>
  <p:notesViewPr>
    <p:cSldViewPr snapToGrid="0" snapToObjects="1">
      <p:cViewPr varScale="1">
        <p:scale>
          <a:sx n="258" d="100"/>
          <a:sy n="258" d="100"/>
        </p:scale>
        <p:origin x="144" y="1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8AED46-05A0-C046-9CBF-E64E462EE253}" type="datetimeFigureOut">
              <a:rPr lang="en-US" smtClean="0"/>
              <a:t>3/9/21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EBC336-E195-EC4D-842A-A6ECA01F58C8}" type="slidenum">
              <a:rPr lang="en-US" smtClean="0"/>
              <a:t>‹#›</a:t>
            </a:fld>
            <a:endParaRPr lang="en-US"/>
          </a:p>
        </p:txBody>
      </p:sp>
    </p:spTree>
    <p:extLst>
      <p:ext uri="{BB962C8B-B14F-4D97-AF65-F5344CB8AC3E}">
        <p14:creationId xmlns:p14="http://schemas.microsoft.com/office/powerpoint/2010/main" val="4225719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asa.gov/sites/default/files/files/c_litho_12_07_09_v2_high.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asa.gov/aero/nasa-aero-lithographs.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important is aviation to the U.S. economy?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 Aeronautics directly benefits an aviation sector that annually generates more than one-and-a-half trillion dollars in total U.S. economic activity*, and an aerospace  positive trade balance of nearly $78 billion.**</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these are pre-COVID numbers. </a:t>
            </a:r>
            <a:r>
              <a:rPr lang="en-US" sz="1200" kern="1200" dirty="0">
                <a:solidFill>
                  <a:schemeClr val="tx1"/>
                </a:solidFill>
                <a:effectLst/>
                <a:latin typeface="+mn-lt"/>
                <a:ea typeface="+mn-ea"/>
                <a:cs typeface="+mn-cs"/>
              </a:rPr>
              <a:t>COVID-19 has impacted us all but has dealt a particularly damaging blow to the global aviation industry.  NASA Aeronautics is leaning in to these times, working with industry and government partners to regain public confidence in our aviation system, accelerate new technology development through a stable commitment to research and development, and find opportunities for rapid adoption of new technologies to help us adjust to this new environment. </a:t>
            </a:r>
          </a:p>
          <a:p>
            <a:endParaRPr lang="en-US" dirty="0"/>
          </a:p>
          <a:p>
            <a:r>
              <a:rPr lang="en-US" dirty="0"/>
              <a:t>Another impressive way to look at numbers:</a:t>
            </a:r>
            <a:endParaRPr lang="en-US" dirty="0">
              <a:cs typeface="Calibri"/>
            </a:endParaRPr>
          </a:p>
          <a:p>
            <a:r>
              <a:rPr lang="en-US" dirty="0"/>
              <a:t>The number of passengers flown in 2019 is enough to fill every NFL stadium in the United States 440 times. (NFL stadiums in the US hold about 2.1 million people.)</a:t>
            </a:r>
            <a:endParaRPr lang="en-US" dirty="0">
              <a:cs typeface="Calibri"/>
            </a:endParaRPr>
          </a:p>
          <a:p>
            <a:r>
              <a:rPr lang="en-US" dirty="0"/>
              <a:t>The weight of cargo carried in 2019 is about the same as the weight of 3,672 Great Walls of China. (The Great Wall weighs about 116 billion pounds and is considered the heaviest manmade object on Earth.)</a:t>
            </a:r>
            <a:endParaRPr lang="en-US" dirty="0">
              <a:cs typeface="Calibri"/>
            </a:endParaRPr>
          </a:p>
          <a:p>
            <a:endParaRPr lang="en-US" dirty="0"/>
          </a:p>
          <a:p>
            <a:r>
              <a:rPr lang="en-US" dirty="0"/>
              <a:t>Passengers and cargo carried numbers come from the U.S. Bureau of Transportation Statistics. Numbers shown are for previous full year.</a:t>
            </a:r>
            <a:endParaRPr lang="en-US" dirty="0">
              <a:cs typeface="Calibri"/>
            </a:endParaRPr>
          </a:p>
          <a:p>
            <a:endParaRPr lang="en-US" dirty="0"/>
          </a:p>
          <a:p>
            <a:r>
              <a:rPr lang="en-US" dirty="0"/>
              <a:t>•</a:t>
            </a:r>
            <a:r>
              <a:rPr lang="en-US" u="sng" dirty="0"/>
              <a:t>Source</a:t>
            </a:r>
            <a:r>
              <a:rPr lang="en-US" dirty="0"/>
              <a:t>: “The Economic Impact of Civil Aviation on the U.S. Economy,” Federal Aviation Administration, January 2020</a:t>
            </a:r>
            <a:endParaRPr lang="en-US" dirty="0">
              <a:cs typeface="Calibri"/>
            </a:endParaRPr>
          </a:p>
          <a:p>
            <a:r>
              <a:rPr lang="en-US" dirty="0"/>
              <a:t>** </a:t>
            </a:r>
            <a:r>
              <a:rPr lang="en-US" u="sng" dirty="0"/>
              <a:t>Source</a:t>
            </a:r>
            <a:r>
              <a:rPr lang="en-US" dirty="0"/>
              <a:t>: “Leading Indicators for the U.S. Aerospace Industry,” International Trade Administration, 2019</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3239149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5028F-6C2B-1F46-9570-F1AC6099187A}" type="slidenum">
              <a:rPr lang="en-US" smtClean="0"/>
              <a:t>2</a:t>
            </a:fld>
            <a:endParaRPr lang="en-US"/>
          </a:p>
        </p:txBody>
      </p:sp>
    </p:spTree>
    <p:extLst>
      <p:ext uri="{BB962C8B-B14F-4D97-AF65-F5344CB8AC3E}">
        <p14:creationId xmlns:p14="http://schemas.microsoft.com/office/powerpoint/2010/main" val="1371978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NASA Aeronautics has made decades of contributions to aviation. Our research heritage goes back more than 100 years to the days of the National Advisory Committee for Aeronautics, the organization from which NASA was created in 1958.</a:t>
            </a:r>
          </a:p>
          <a:p>
            <a:endParaRPr lang="en-US"/>
          </a:p>
          <a:p>
            <a:r>
              <a:rPr lang="en-US"/>
              <a:t>Every U.S. commercial aircraft and U.S. air traffic control tower has NASA-developed technology on board.</a:t>
            </a:r>
            <a:endParaRPr lang="en-US">
              <a:cs typeface="Calibri"/>
            </a:endParaRPr>
          </a:p>
          <a:p>
            <a:endParaRPr lang="en-US"/>
          </a:p>
          <a:p>
            <a:r>
              <a:rPr lang="en-US"/>
              <a:t>That’s why we say, “NASA’s with you when you fly.”</a:t>
            </a:r>
            <a:endParaRPr lang="en-US">
              <a:cs typeface="Calibri"/>
            </a:endParaRPr>
          </a:p>
          <a:p>
            <a:endParaRPr lang="en-US"/>
          </a:p>
          <a:p>
            <a:r>
              <a:rPr lang="en-US"/>
              <a:t>The technologies and knowledge shown here are woven into the DNA of aviation as we know it today.</a:t>
            </a:r>
            <a:endParaRPr lang="en-US">
              <a:cs typeface="Calibri"/>
            </a:endParaRPr>
          </a:p>
          <a:p>
            <a:endParaRPr lang="en-US"/>
          </a:p>
          <a:p>
            <a:r>
              <a:rPr lang="en-US"/>
              <a:t>(For details of tech items, visit: </a:t>
            </a:r>
            <a:r>
              <a:rPr lang="en-US">
                <a:hlinkClick r:id="rId3"/>
              </a:rPr>
              <a:t>https://www.nasa.gov/sites/default/files/files/c_litho_12_07_09_v2_high.pdf</a:t>
            </a:r>
            <a:r>
              <a:rPr lang="en-US"/>
              <a:t>. Similar charts for general aviation, military aircraft, civil rotorcraft and tilt rotor are available at </a:t>
            </a:r>
            <a:r>
              <a:rPr lang="en-US">
                <a:hlinkClick r:id="rId4"/>
              </a:rPr>
              <a:t>https://www.nasa.gov/aero/nasa-aero-lithographs.html</a:t>
            </a:r>
            <a:r>
              <a:rPr lang="en-US"/>
              <a:t>) </a:t>
            </a:r>
          </a:p>
          <a:p>
            <a:endParaRPr lang="en-US">
              <a:cs typeface="Calibri"/>
            </a:endParaRPr>
          </a:p>
        </p:txBody>
      </p:sp>
      <p:sp>
        <p:nvSpPr>
          <p:cNvPr id="4" name="Slide Number Placeholder 3"/>
          <p:cNvSpPr>
            <a:spLocks noGrp="1"/>
          </p:cNvSpPr>
          <p:nvPr>
            <p:ph type="sldNum" sz="quarter" idx="5"/>
          </p:nvPr>
        </p:nvSpPr>
        <p:spPr/>
        <p:txBody>
          <a:bodyPr/>
          <a:lstStyle/>
          <a:p>
            <a:fld id="{82EBC336-E195-EC4D-842A-A6ECA01F58C8}" type="slidenum">
              <a:rPr lang="en-US" smtClean="0"/>
              <a:t>3</a:t>
            </a:fld>
            <a:endParaRPr lang="en-US"/>
          </a:p>
        </p:txBody>
      </p:sp>
    </p:spTree>
    <p:extLst>
      <p:ext uri="{BB962C8B-B14F-4D97-AF65-F5344CB8AC3E}">
        <p14:creationId xmlns:p14="http://schemas.microsoft.com/office/powerpoint/2010/main" val="733458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6425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376041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5677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495188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119722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3505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7560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C71A-952F-434B-9FC0-5CF0F8073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D3649-0EC5-C14C-BF79-FCA8931852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5EE34-93FE-AF4C-A7E0-1E2B96422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25554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8037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2378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833946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lIns="91128" tIns="45564" rIns="91128" bIns="45564"/>
          <a:lstStyle/>
          <a:p>
            <a:r>
              <a:rPr lang="en-US"/>
              <a:t>Click to edit Master title style</a:t>
            </a:r>
          </a:p>
        </p:txBody>
      </p:sp>
    </p:spTree>
    <p:extLst>
      <p:ext uri="{BB962C8B-B14F-4D97-AF65-F5344CB8AC3E}">
        <p14:creationId xmlns:p14="http://schemas.microsoft.com/office/powerpoint/2010/main" val="346393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25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B2C1D-0BDB-D648-84AF-CA821EB1A2EC}"/>
              </a:ext>
            </a:extLst>
          </p:cNvPr>
          <p:cNvSpPr>
            <a:spLocks noGrp="1"/>
          </p:cNvSpPr>
          <p:nvPr>
            <p:ph type="title"/>
          </p:nvPr>
        </p:nvSpPr>
        <p:spPr>
          <a:xfrm>
            <a:off x="786346" y="3476073"/>
            <a:ext cx="105156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84556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9058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emf"/><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848427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a:cxnSpLocks/>
          </p:cNvCxnSpPr>
          <p:nvPr userDrawn="1"/>
        </p:nvCxnSpPr>
        <p:spPr bwMode="auto">
          <a:xfrm>
            <a:off x="157655" y="890588"/>
            <a:ext cx="10681796"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13" descr="NASA insigniaCMYK">
            <a:extLst>
              <a:ext uri="{FF2B5EF4-FFF2-40B4-BE49-F238E27FC236}">
                <a16:creationId xmlns:a16="http://schemas.microsoft.com/office/drawing/2014/main" id="{6998EFE4-61CC-954A-8629-71472262CB3F}"/>
              </a:ext>
            </a:extLst>
          </p:cNvPr>
          <p:cNvPicPr preferRelativeResize="0">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1087097" y="182560"/>
            <a:ext cx="881457" cy="7051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Date Placeholder 3">
            <a:extLst>
              <a:ext uri="{FF2B5EF4-FFF2-40B4-BE49-F238E27FC236}">
                <a16:creationId xmlns:a16="http://schemas.microsoft.com/office/drawing/2014/main" id="{0C5476BD-F00A-0D4C-B060-D13F31F90434}"/>
              </a:ext>
            </a:extLst>
          </p:cNvPr>
          <p:cNvSpPr txBox="1">
            <a:spLocks/>
          </p:cNvSpPr>
          <p:nvPr userDrawn="1"/>
        </p:nvSpPr>
        <p:spPr>
          <a:xfrm>
            <a:off x="173037" y="6492875"/>
            <a:ext cx="1020036"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www.nasa.gov    | </a:t>
            </a:r>
          </a:p>
        </p:txBody>
      </p:sp>
      <p:sp>
        <p:nvSpPr>
          <p:cNvPr id="6" name="Slide Number Placeholder 5">
            <a:extLst>
              <a:ext uri="{FF2B5EF4-FFF2-40B4-BE49-F238E27FC236}">
                <a16:creationId xmlns:a16="http://schemas.microsoft.com/office/drawing/2014/main" id="{5E1E47AA-8567-144E-9C30-6FC0EB6BC39C}"/>
              </a:ext>
            </a:extLst>
          </p:cNvPr>
          <p:cNvSpPr txBox="1">
            <a:spLocks/>
          </p:cNvSpPr>
          <p:nvPr userDrawn="1"/>
        </p:nvSpPr>
        <p:spPr>
          <a:xfrm>
            <a:off x="1027611" y="6492875"/>
            <a:ext cx="310943"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812ADB-0C09-964E-BA31-EB411B871C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92411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5648"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1296"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66944"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2591"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1735" indent="-341735" algn="l" rtl="0" eaLnBrk="0" fontAlgn="base" hangingPunct="0">
        <a:spcBef>
          <a:spcPct val="20000"/>
        </a:spcBef>
        <a:spcAft>
          <a:spcPct val="0"/>
        </a:spcAft>
        <a:buChar char="•"/>
        <a:defRPr>
          <a:solidFill>
            <a:schemeClr val="tx1"/>
          </a:solidFill>
          <a:latin typeface="+mn-lt"/>
          <a:ea typeface="+mn-ea"/>
          <a:cs typeface="+mn-cs"/>
        </a:defRPr>
      </a:lvl1pPr>
      <a:lvl2pPr marL="740426" indent="-284774" algn="l" rtl="0" eaLnBrk="0" fontAlgn="base" hangingPunct="0">
        <a:spcBef>
          <a:spcPct val="20000"/>
        </a:spcBef>
        <a:spcAft>
          <a:spcPct val="0"/>
        </a:spcAft>
        <a:buChar char="–"/>
        <a:defRPr sz="1600">
          <a:solidFill>
            <a:schemeClr val="tx1"/>
          </a:solidFill>
          <a:latin typeface="+mn-lt"/>
          <a:ea typeface="+mn-ea"/>
        </a:defRPr>
      </a:lvl2pPr>
      <a:lvl3pPr marL="1139118"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3pPr>
      <a:lvl4pPr marL="1594760"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4pPr>
      <a:lvl5pPr marL="2050413"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5pPr>
      <a:lvl6pPr marL="2506064" indent="-227824" algn="l" rtl="0" fontAlgn="base">
        <a:spcBef>
          <a:spcPct val="20000"/>
        </a:spcBef>
        <a:spcAft>
          <a:spcPct val="0"/>
        </a:spcAft>
        <a:buChar char="»"/>
        <a:defRPr sz="1600">
          <a:solidFill>
            <a:schemeClr val="tx1"/>
          </a:solidFill>
          <a:latin typeface="+mn-lt"/>
          <a:ea typeface="+mn-ea"/>
        </a:defRPr>
      </a:lvl6pPr>
      <a:lvl7pPr marL="2961709" indent="-227824" algn="l" rtl="0" fontAlgn="base">
        <a:spcBef>
          <a:spcPct val="20000"/>
        </a:spcBef>
        <a:spcAft>
          <a:spcPct val="0"/>
        </a:spcAft>
        <a:buChar char="»"/>
        <a:defRPr sz="1600">
          <a:solidFill>
            <a:schemeClr val="tx1"/>
          </a:solidFill>
          <a:latin typeface="+mn-lt"/>
          <a:ea typeface="+mn-ea"/>
        </a:defRPr>
      </a:lvl7pPr>
      <a:lvl8pPr marL="3417357" indent="-227824" algn="l" rtl="0" fontAlgn="base">
        <a:spcBef>
          <a:spcPct val="20000"/>
        </a:spcBef>
        <a:spcAft>
          <a:spcPct val="0"/>
        </a:spcAft>
        <a:buChar char="»"/>
        <a:defRPr sz="1600">
          <a:solidFill>
            <a:schemeClr val="tx1"/>
          </a:solidFill>
          <a:latin typeface="+mn-lt"/>
          <a:ea typeface="+mn-ea"/>
        </a:defRPr>
      </a:lvl8pPr>
      <a:lvl9pPr marL="3873000" indent="-227824"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5648" rtl="0" eaLnBrk="1" latinLnBrk="0" hangingPunct="1">
        <a:defRPr sz="1800" kern="1200">
          <a:solidFill>
            <a:schemeClr val="tx1"/>
          </a:solidFill>
          <a:latin typeface="+mn-lt"/>
          <a:ea typeface="+mn-ea"/>
          <a:cs typeface="+mn-cs"/>
        </a:defRPr>
      </a:lvl1pPr>
      <a:lvl2pPr marL="455648" algn="l" defTabSz="455648" rtl="0" eaLnBrk="1" latinLnBrk="0" hangingPunct="1">
        <a:defRPr sz="1800" kern="1200">
          <a:solidFill>
            <a:schemeClr val="tx1"/>
          </a:solidFill>
          <a:latin typeface="+mn-lt"/>
          <a:ea typeface="+mn-ea"/>
          <a:cs typeface="+mn-cs"/>
        </a:defRPr>
      </a:lvl2pPr>
      <a:lvl3pPr marL="911296" algn="l" defTabSz="455648" rtl="0" eaLnBrk="1" latinLnBrk="0" hangingPunct="1">
        <a:defRPr sz="1800" kern="1200">
          <a:solidFill>
            <a:schemeClr val="tx1"/>
          </a:solidFill>
          <a:latin typeface="+mn-lt"/>
          <a:ea typeface="+mn-ea"/>
          <a:cs typeface="+mn-cs"/>
        </a:defRPr>
      </a:lvl3pPr>
      <a:lvl4pPr marL="1366944" algn="l" defTabSz="455648" rtl="0" eaLnBrk="1" latinLnBrk="0" hangingPunct="1">
        <a:defRPr sz="1800" kern="1200">
          <a:solidFill>
            <a:schemeClr val="tx1"/>
          </a:solidFill>
          <a:latin typeface="+mn-lt"/>
          <a:ea typeface="+mn-ea"/>
          <a:cs typeface="+mn-cs"/>
        </a:defRPr>
      </a:lvl4pPr>
      <a:lvl5pPr marL="1822591" algn="l" defTabSz="455648" rtl="0" eaLnBrk="1" latinLnBrk="0" hangingPunct="1">
        <a:defRPr sz="1800" kern="1200">
          <a:solidFill>
            <a:schemeClr val="tx1"/>
          </a:solidFill>
          <a:latin typeface="+mn-lt"/>
          <a:ea typeface="+mn-ea"/>
          <a:cs typeface="+mn-cs"/>
        </a:defRPr>
      </a:lvl5pPr>
      <a:lvl6pPr marL="2278235" algn="l" defTabSz="455648" rtl="0" eaLnBrk="1" latinLnBrk="0" hangingPunct="1">
        <a:defRPr sz="1800" kern="1200">
          <a:solidFill>
            <a:schemeClr val="tx1"/>
          </a:solidFill>
          <a:latin typeface="+mn-lt"/>
          <a:ea typeface="+mn-ea"/>
          <a:cs typeface="+mn-cs"/>
        </a:defRPr>
      </a:lvl6pPr>
      <a:lvl7pPr marL="2733886" algn="l" defTabSz="455648" rtl="0" eaLnBrk="1" latinLnBrk="0" hangingPunct="1">
        <a:defRPr sz="1800" kern="1200">
          <a:solidFill>
            <a:schemeClr val="tx1"/>
          </a:solidFill>
          <a:latin typeface="+mn-lt"/>
          <a:ea typeface="+mn-ea"/>
          <a:cs typeface="+mn-cs"/>
        </a:defRPr>
      </a:lvl7pPr>
      <a:lvl8pPr marL="3189537" algn="l" defTabSz="455648" rtl="0" eaLnBrk="1" latinLnBrk="0" hangingPunct="1">
        <a:defRPr sz="1800" kern="1200">
          <a:solidFill>
            <a:schemeClr val="tx1"/>
          </a:solidFill>
          <a:latin typeface="+mn-lt"/>
          <a:ea typeface="+mn-ea"/>
          <a:cs typeface="+mn-cs"/>
        </a:defRPr>
      </a:lvl8pPr>
      <a:lvl9pPr marL="3645183" algn="l" defTabSz="45564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0.em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mage of an airport tarmac at sunrise.">
            <a:extLst>
              <a:ext uri="{FF2B5EF4-FFF2-40B4-BE49-F238E27FC236}">
                <a16:creationId xmlns:a16="http://schemas.microsoft.com/office/drawing/2014/main" id="{BE24A2A4-0969-9348-80EF-CD565BE2D63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65152"/>
          </a:xfrm>
          <a:prstGeom prst="rect">
            <a:avLst/>
          </a:prstGeom>
        </p:spPr>
      </p:pic>
      <p:sp>
        <p:nvSpPr>
          <p:cNvPr id="2" name="Title 1">
            <a:extLst>
              <a:ext uri="{FF2B5EF4-FFF2-40B4-BE49-F238E27FC236}">
                <a16:creationId xmlns:a16="http://schemas.microsoft.com/office/drawing/2014/main" id="{C657E163-2EE1-B045-9E6D-3BCB7B56913F}"/>
              </a:ext>
            </a:extLst>
          </p:cNvPr>
          <p:cNvSpPr>
            <a:spLocks noGrp="1"/>
          </p:cNvSpPr>
          <p:nvPr>
            <p:ph type="title"/>
          </p:nvPr>
        </p:nvSpPr>
        <p:spPr/>
        <p:txBody>
          <a:bodyPr>
            <a:normAutofit fontScale="90000"/>
          </a:bodyPr>
          <a:lstStyle/>
          <a:p>
            <a:br>
              <a:rPr lang="en-US" dirty="0"/>
            </a:br>
            <a:r>
              <a:rPr lang="en-US" b="1" dirty="0"/>
              <a:t>ISE Energy Efficiency Webinar: </a:t>
            </a:r>
            <a:br>
              <a:rPr lang="en-US" b="1" dirty="0"/>
            </a:br>
            <a:r>
              <a:rPr lang="en-US" b="1" dirty="0"/>
              <a:t>Innovations: Driving Prosperity, Slashing Emissions</a:t>
            </a:r>
            <a:br>
              <a:rPr lang="en-US" b="1" dirty="0"/>
            </a:br>
            <a:br>
              <a:rPr lang="en-US" b="1" dirty="0"/>
            </a:br>
            <a:r>
              <a:rPr lang="en-US" b="1" dirty="0"/>
              <a:t>Energy and Aviation</a:t>
            </a:r>
          </a:p>
        </p:txBody>
      </p:sp>
      <p:sp>
        <p:nvSpPr>
          <p:cNvPr id="4" name="Date Placeholder 3">
            <a:extLst>
              <a:ext uri="{FF2B5EF4-FFF2-40B4-BE49-F238E27FC236}">
                <a16:creationId xmlns:a16="http://schemas.microsoft.com/office/drawing/2014/main" id="{4941D0E6-93AB-1C46-90E1-7F7CE3527625}"/>
              </a:ext>
            </a:extLst>
          </p:cNvPr>
          <p:cNvSpPr>
            <a:spLocks noGrp="1"/>
          </p:cNvSpPr>
          <p:nvPr>
            <p:ph type="dt" sz="half" idx="10"/>
          </p:nvPr>
        </p:nvSpPr>
        <p:spPr/>
        <p:txBody>
          <a:bodyPr/>
          <a:lstStyle/>
          <a:p>
            <a:r>
              <a:rPr lang="en-US">
                <a:solidFill>
                  <a:schemeClr val="bg1"/>
                </a:solidFill>
              </a:rPr>
              <a:t>www.nasa.gov   |</a:t>
            </a:r>
          </a:p>
        </p:txBody>
      </p:sp>
      <p:sp>
        <p:nvSpPr>
          <p:cNvPr id="5" name="Slide Number Placeholder 4">
            <a:extLst>
              <a:ext uri="{FF2B5EF4-FFF2-40B4-BE49-F238E27FC236}">
                <a16:creationId xmlns:a16="http://schemas.microsoft.com/office/drawing/2014/main" id="{B5943D4C-31D7-DC4A-8D88-04C9790CB511}"/>
              </a:ext>
            </a:extLst>
          </p:cNvPr>
          <p:cNvSpPr>
            <a:spLocks noGrp="1"/>
          </p:cNvSpPr>
          <p:nvPr>
            <p:ph type="sldNum" sz="quarter" idx="12"/>
          </p:nvPr>
        </p:nvSpPr>
        <p:spPr/>
        <p:txBody>
          <a:bodyPr/>
          <a:lstStyle/>
          <a:p>
            <a:fld id="{B8AA1CF0-2751-9942-BBAA-4C77DDDF2B1B}" type="slidenum">
              <a:rPr lang="en-US" smtClean="0">
                <a:solidFill>
                  <a:schemeClr val="bg1"/>
                </a:solidFill>
              </a:rPr>
              <a:pPr/>
              <a:t>1</a:t>
            </a:fld>
            <a:endParaRPr lang="en-US">
              <a:solidFill>
                <a:schemeClr val="bg1"/>
              </a:solidFill>
            </a:endParaRPr>
          </a:p>
        </p:txBody>
      </p:sp>
      <p:pic>
        <p:nvPicPr>
          <p:cNvPr id="12" name="Picture 11">
            <a:extLst>
              <a:ext uri="{FF2B5EF4-FFF2-40B4-BE49-F238E27FC236}">
                <a16:creationId xmlns:a16="http://schemas.microsoft.com/office/drawing/2014/main" id="{4778A595-3F43-EB42-84E0-C3E1AB7DFE8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7" name="TextBox 6">
            <a:extLst>
              <a:ext uri="{FF2B5EF4-FFF2-40B4-BE49-F238E27FC236}">
                <a16:creationId xmlns:a16="http://schemas.microsoft.com/office/drawing/2014/main" id="{637E2513-C1B6-214C-82C4-9A1F9F50C88F}"/>
              </a:ext>
            </a:extLst>
          </p:cNvPr>
          <p:cNvSpPr txBox="1"/>
          <p:nvPr/>
        </p:nvSpPr>
        <p:spPr>
          <a:xfrm>
            <a:off x="442762" y="5480158"/>
            <a:ext cx="6019661" cy="923330"/>
          </a:xfrm>
          <a:prstGeom prst="rect">
            <a:avLst/>
          </a:prstGeom>
          <a:noFill/>
        </p:spPr>
        <p:txBody>
          <a:bodyPr wrap="none" rtlCol="0">
            <a:spAutoFit/>
          </a:bodyPr>
          <a:lstStyle/>
          <a:p>
            <a:r>
              <a:rPr lang="en-US" dirty="0">
                <a:solidFill>
                  <a:schemeClr val="bg1"/>
                </a:solidFill>
              </a:rPr>
              <a:t>Gaudy M. Bezos-O’Connor</a:t>
            </a:r>
          </a:p>
          <a:p>
            <a:r>
              <a:rPr lang="en-US" dirty="0">
                <a:solidFill>
                  <a:schemeClr val="bg1"/>
                </a:solidFill>
              </a:rPr>
              <a:t>Project Manager</a:t>
            </a:r>
          </a:p>
          <a:p>
            <a:r>
              <a:rPr lang="en-US" dirty="0">
                <a:solidFill>
                  <a:schemeClr val="bg1"/>
                </a:solidFill>
              </a:rPr>
              <a:t>NASA Electrified Powertrain Flight Demonstration Project</a:t>
            </a:r>
          </a:p>
        </p:txBody>
      </p:sp>
    </p:spTree>
    <p:extLst>
      <p:ext uri="{BB962C8B-B14F-4D97-AF65-F5344CB8AC3E}">
        <p14:creationId xmlns:p14="http://schemas.microsoft.com/office/powerpoint/2010/main" val="379490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9F84F-3545-B94C-9957-ABABBD26790A}"/>
              </a:ext>
            </a:extLst>
          </p:cNvPr>
          <p:cNvSpPr>
            <a:spLocks noGrp="1"/>
          </p:cNvSpPr>
          <p:nvPr>
            <p:ph type="title"/>
          </p:nvPr>
        </p:nvSpPr>
        <p:spPr/>
        <p:txBody>
          <a:bodyPr/>
          <a:lstStyle/>
          <a:p>
            <a:r>
              <a:rPr lang="en-US" dirty="0"/>
              <a:t>Sustainability – a Global View</a:t>
            </a:r>
          </a:p>
        </p:txBody>
      </p:sp>
      <p:sp>
        <p:nvSpPr>
          <p:cNvPr id="3" name="TextBox 2">
            <a:extLst>
              <a:ext uri="{FF2B5EF4-FFF2-40B4-BE49-F238E27FC236}">
                <a16:creationId xmlns:a16="http://schemas.microsoft.com/office/drawing/2014/main" id="{2629BD8C-19F6-F043-A709-43F720C2836B}"/>
              </a:ext>
            </a:extLst>
          </p:cNvPr>
          <p:cNvSpPr txBox="1"/>
          <p:nvPr/>
        </p:nvSpPr>
        <p:spPr>
          <a:xfrm>
            <a:off x="306917" y="1137317"/>
            <a:ext cx="11580283" cy="584775"/>
          </a:xfrm>
          <a:prstGeom prst="rect">
            <a:avLst/>
          </a:prstGeom>
          <a:noFill/>
        </p:spPr>
        <p:txBody>
          <a:bodyPr wrap="square" rtlCol="0">
            <a:spAutoFit/>
          </a:bodyPr>
          <a:lstStyle/>
          <a:p>
            <a:r>
              <a:rPr lang="en-US" sz="1600" b="1" i="1" dirty="0">
                <a:solidFill>
                  <a:schemeClr val="tx1">
                    <a:lumMod val="75000"/>
                    <a:lumOff val="25000"/>
                  </a:schemeClr>
                </a:solidFill>
              </a:rPr>
              <a:t>“Sustainable development is development that meets the needs of the present without compromising the ability of future generations to meet their own needs.” - UN World Commission on Environment and Development</a:t>
            </a:r>
          </a:p>
        </p:txBody>
      </p:sp>
      <p:sp>
        <p:nvSpPr>
          <p:cNvPr id="20" name="Rectangle 19">
            <a:extLst>
              <a:ext uri="{FF2B5EF4-FFF2-40B4-BE49-F238E27FC236}">
                <a16:creationId xmlns:a16="http://schemas.microsoft.com/office/drawing/2014/main" id="{1D73E21D-D59C-1A45-BB46-7D25D19AA507}"/>
              </a:ext>
            </a:extLst>
          </p:cNvPr>
          <p:cNvSpPr/>
          <p:nvPr/>
        </p:nvSpPr>
        <p:spPr bwMode="auto">
          <a:xfrm>
            <a:off x="4084842" y="2089445"/>
            <a:ext cx="4022317" cy="4768555"/>
          </a:xfrm>
          <a:prstGeom prst="rect">
            <a:avLst/>
          </a:prstGeom>
          <a:solidFill>
            <a:srgbClr val="90C74B">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21" name="Rectangle 20">
            <a:extLst>
              <a:ext uri="{FF2B5EF4-FFF2-40B4-BE49-F238E27FC236}">
                <a16:creationId xmlns:a16="http://schemas.microsoft.com/office/drawing/2014/main" id="{C8AA9C5A-8DD5-D44D-A775-6716B75D66F5}"/>
              </a:ext>
            </a:extLst>
          </p:cNvPr>
          <p:cNvSpPr/>
          <p:nvPr/>
        </p:nvSpPr>
        <p:spPr bwMode="auto">
          <a:xfrm>
            <a:off x="8169684" y="2089445"/>
            <a:ext cx="4022317" cy="4768555"/>
          </a:xfrm>
          <a:prstGeom prst="rect">
            <a:avLst/>
          </a:prstGeom>
          <a:solidFill>
            <a:srgbClr val="DB3238">
              <a:alpha val="11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4" name="Rectangle 3">
            <a:extLst>
              <a:ext uri="{FF2B5EF4-FFF2-40B4-BE49-F238E27FC236}">
                <a16:creationId xmlns:a16="http://schemas.microsoft.com/office/drawing/2014/main" id="{DC8C5100-943D-5547-B047-28F33680C779}"/>
              </a:ext>
            </a:extLst>
          </p:cNvPr>
          <p:cNvSpPr/>
          <p:nvPr/>
        </p:nvSpPr>
        <p:spPr bwMode="auto">
          <a:xfrm>
            <a:off x="1" y="2089445"/>
            <a:ext cx="4022317" cy="4768555"/>
          </a:xfrm>
          <a:prstGeom prst="rect">
            <a:avLst/>
          </a:prstGeom>
          <a:solidFill>
            <a:srgbClr val="66B5D6">
              <a:alpha val="1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7" name="TextBox 16">
            <a:extLst>
              <a:ext uri="{FF2B5EF4-FFF2-40B4-BE49-F238E27FC236}">
                <a16:creationId xmlns:a16="http://schemas.microsoft.com/office/drawing/2014/main" id="{2801549E-03B1-0C43-A54C-9BB08C91C34C}"/>
              </a:ext>
            </a:extLst>
          </p:cNvPr>
          <p:cNvSpPr txBox="1"/>
          <p:nvPr/>
        </p:nvSpPr>
        <p:spPr>
          <a:xfrm>
            <a:off x="1" y="5256412"/>
            <a:ext cx="4022317" cy="1169551"/>
          </a:xfrm>
          <a:prstGeom prst="rect">
            <a:avLst/>
          </a:prstGeom>
          <a:noFill/>
        </p:spPr>
        <p:txBody>
          <a:bodyPr wrap="square" rtlCol="0">
            <a:spAutoFit/>
          </a:bodyPr>
          <a:lstStyle/>
          <a:p>
            <a:pPr algn="ctr"/>
            <a:r>
              <a:rPr lang="en-US" sz="1400" dirty="0">
                <a:solidFill>
                  <a:srgbClr val="66B5D6"/>
                </a:solidFill>
              </a:rPr>
              <a:t>Meet the Mission</a:t>
            </a:r>
          </a:p>
          <a:p>
            <a:pPr algn="ctr"/>
            <a:r>
              <a:rPr lang="en-US" sz="1400" dirty="0">
                <a:solidFill>
                  <a:srgbClr val="66B5D6"/>
                </a:solidFill>
              </a:rPr>
              <a:t>Value to People</a:t>
            </a:r>
          </a:p>
          <a:p>
            <a:pPr algn="ctr"/>
            <a:r>
              <a:rPr lang="en-US" sz="1400" dirty="0">
                <a:solidFill>
                  <a:srgbClr val="66B5D6"/>
                </a:solidFill>
              </a:rPr>
              <a:t>Mobility</a:t>
            </a:r>
          </a:p>
          <a:p>
            <a:pPr algn="ctr"/>
            <a:r>
              <a:rPr lang="en-US" sz="1400" dirty="0">
                <a:solidFill>
                  <a:srgbClr val="66B5D6"/>
                </a:solidFill>
              </a:rPr>
              <a:t>Freedom</a:t>
            </a:r>
          </a:p>
          <a:p>
            <a:pPr algn="ctr"/>
            <a:r>
              <a:rPr lang="en-US" sz="1400" dirty="0">
                <a:solidFill>
                  <a:srgbClr val="66B5D6"/>
                </a:solidFill>
              </a:rPr>
              <a:t>Health</a:t>
            </a:r>
          </a:p>
        </p:txBody>
      </p:sp>
      <p:sp>
        <p:nvSpPr>
          <p:cNvPr id="18" name="TextBox 17">
            <a:extLst>
              <a:ext uri="{FF2B5EF4-FFF2-40B4-BE49-F238E27FC236}">
                <a16:creationId xmlns:a16="http://schemas.microsoft.com/office/drawing/2014/main" id="{94CE2B08-133D-9149-9611-8719052A61B0}"/>
              </a:ext>
            </a:extLst>
          </p:cNvPr>
          <p:cNvSpPr txBox="1"/>
          <p:nvPr/>
        </p:nvSpPr>
        <p:spPr>
          <a:xfrm>
            <a:off x="8169684" y="5230314"/>
            <a:ext cx="4022317" cy="1169551"/>
          </a:xfrm>
          <a:prstGeom prst="rect">
            <a:avLst/>
          </a:prstGeom>
          <a:noFill/>
        </p:spPr>
        <p:txBody>
          <a:bodyPr wrap="square" rtlCol="0">
            <a:spAutoFit/>
          </a:bodyPr>
          <a:lstStyle/>
          <a:p>
            <a:pPr algn="ctr"/>
            <a:r>
              <a:rPr lang="en-US" sz="1400" dirty="0">
                <a:solidFill>
                  <a:srgbClr val="DB3238"/>
                </a:solidFill>
              </a:rPr>
              <a:t>Meet the Mission</a:t>
            </a:r>
          </a:p>
          <a:p>
            <a:pPr algn="ctr"/>
            <a:r>
              <a:rPr lang="en-US" sz="1400" dirty="0">
                <a:solidFill>
                  <a:srgbClr val="DB3238"/>
                </a:solidFill>
              </a:rPr>
              <a:t>Value to Business</a:t>
            </a:r>
          </a:p>
          <a:p>
            <a:pPr algn="ctr"/>
            <a:r>
              <a:rPr lang="en-US" sz="1400" dirty="0">
                <a:solidFill>
                  <a:srgbClr val="DB3238"/>
                </a:solidFill>
              </a:rPr>
              <a:t>Profit to Shareholders</a:t>
            </a:r>
          </a:p>
          <a:p>
            <a:pPr algn="ctr"/>
            <a:r>
              <a:rPr lang="en-US" sz="1400" dirty="0">
                <a:solidFill>
                  <a:srgbClr val="DB3238"/>
                </a:solidFill>
              </a:rPr>
              <a:t>Jobs</a:t>
            </a:r>
          </a:p>
          <a:p>
            <a:pPr algn="ctr"/>
            <a:endParaRPr lang="en-US" sz="1400" dirty="0">
              <a:solidFill>
                <a:srgbClr val="DB3238"/>
              </a:solidFill>
            </a:endParaRPr>
          </a:p>
        </p:txBody>
      </p:sp>
      <p:sp>
        <p:nvSpPr>
          <p:cNvPr id="19" name="TextBox 18">
            <a:extLst>
              <a:ext uri="{FF2B5EF4-FFF2-40B4-BE49-F238E27FC236}">
                <a16:creationId xmlns:a16="http://schemas.microsoft.com/office/drawing/2014/main" id="{427BE8AA-D87C-E94B-A82F-BA2DE3D75811}"/>
              </a:ext>
            </a:extLst>
          </p:cNvPr>
          <p:cNvSpPr txBox="1"/>
          <p:nvPr/>
        </p:nvSpPr>
        <p:spPr>
          <a:xfrm>
            <a:off x="4084842" y="5265273"/>
            <a:ext cx="4022317" cy="1169551"/>
          </a:xfrm>
          <a:prstGeom prst="rect">
            <a:avLst/>
          </a:prstGeom>
          <a:noFill/>
        </p:spPr>
        <p:txBody>
          <a:bodyPr wrap="square" rtlCol="0">
            <a:spAutoFit/>
          </a:bodyPr>
          <a:lstStyle/>
          <a:p>
            <a:pPr algn="ctr"/>
            <a:r>
              <a:rPr lang="en-US" sz="1400" dirty="0">
                <a:solidFill>
                  <a:srgbClr val="90C74B"/>
                </a:solidFill>
              </a:rPr>
              <a:t>Meet the Mission</a:t>
            </a:r>
          </a:p>
          <a:p>
            <a:pPr algn="ctr"/>
            <a:r>
              <a:rPr lang="en-US" sz="1400" dirty="0">
                <a:solidFill>
                  <a:srgbClr val="90C74B"/>
                </a:solidFill>
              </a:rPr>
              <a:t>Protect the Planet</a:t>
            </a:r>
          </a:p>
          <a:p>
            <a:pPr algn="ctr"/>
            <a:r>
              <a:rPr lang="en-US" sz="1400" dirty="0">
                <a:solidFill>
                  <a:srgbClr val="90C74B"/>
                </a:solidFill>
              </a:rPr>
              <a:t>Protect Local Areas</a:t>
            </a:r>
          </a:p>
          <a:p>
            <a:pPr algn="ctr"/>
            <a:r>
              <a:rPr lang="en-US" sz="1400" dirty="0">
                <a:solidFill>
                  <a:srgbClr val="90C74B"/>
                </a:solidFill>
              </a:rPr>
              <a:t>Protect Ecosystems/wildlife, …. </a:t>
            </a:r>
          </a:p>
          <a:p>
            <a:pPr algn="ctr"/>
            <a:r>
              <a:rPr lang="en-US" sz="1400" dirty="0">
                <a:solidFill>
                  <a:srgbClr val="90C74B"/>
                </a:solidFill>
              </a:rPr>
              <a:t>….</a:t>
            </a:r>
          </a:p>
        </p:txBody>
      </p:sp>
      <p:sp>
        <p:nvSpPr>
          <p:cNvPr id="5" name="Rectangle 4">
            <a:extLst>
              <a:ext uri="{FF2B5EF4-FFF2-40B4-BE49-F238E27FC236}">
                <a16:creationId xmlns:a16="http://schemas.microsoft.com/office/drawing/2014/main" id="{EE3EE1C3-4226-6743-8D26-CE60CF7897BB}"/>
              </a:ext>
            </a:extLst>
          </p:cNvPr>
          <p:cNvSpPr/>
          <p:nvPr/>
        </p:nvSpPr>
        <p:spPr bwMode="auto">
          <a:xfrm>
            <a:off x="1" y="1903458"/>
            <a:ext cx="12192000" cy="310036"/>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pic>
        <p:nvPicPr>
          <p:cNvPr id="29" name="Picture 28">
            <a:extLst>
              <a:ext uri="{FF2B5EF4-FFF2-40B4-BE49-F238E27FC236}">
                <a16:creationId xmlns:a16="http://schemas.microsoft.com/office/drawing/2014/main" id="{F4FA6314-2BFE-6F42-AB52-DCEE8C93D524}"/>
              </a:ext>
            </a:extLst>
          </p:cNvPr>
          <p:cNvPicPr>
            <a:picLocks noChangeAspect="1"/>
          </p:cNvPicPr>
          <p:nvPr/>
        </p:nvPicPr>
        <p:blipFill>
          <a:blip r:embed="rId3"/>
          <a:stretch>
            <a:fillRect/>
          </a:stretch>
        </p:blipFill>
        <p:spPr>
          <a:xfrm>
            <a:off x="4223886" y="2319455"/>
            <a:ext cx="3744229" cy="1853576"/>
          </a:xfrm>
          <a:prstGeom prst="rect">
            <a:avLst/>
          </a:prstGeom>
        </p:spPr>
      </p:pic>
      <p:pic>
        <p:nvPicPr>
          <p:cNvPr id="35" name="Picture 34">
            <a:extLst>
              <a:ext uri="{FF2B5EF4-FFF2-40B4-BE49-F238E27FC236}">
                <a16:creationId xmlns:a16="http://schemas.microsoft.com/office/drawing/2014/main" id="{71BAA337-20F4-2043-A2BB-3C5A158DE913}"/>
              </a:ext>
            </a:extLst>
          </p:cNvPr>
          <p:cNvPicPr>
            <a:picLocks noChangeAspect="1"/>
          </p:cNvPicPr>
          <p:nvPr/>
        </p:nvPicPr>
        <p:blipFill>
          <a:blip r:embed="rId4"/>
          <a:stretch>
            <a:fillRect/>
          </a:stretch>
        </p:blipFill>
        <p:spPr>
          <a:xfrm>
            <a:off x="9762246" y="2544134"/>
            <a:ext cx="837193" cy="1647376"/>
          </a:xfrm>
          <a:prstGeom prst="rect">
            <a:avLst/>
          </a:prstGeom>
        </p:spPr>
      </p:pic>
      <p:pic>
        <p:nvPicPr>
          <p:cNvPr id="30" name="Picture 29">
            <a:extLst>
              <a:ext uri="{FF2B5EF4-FFF2-40B4-BE49-F238E27FC236}">
                <a16:creationId xmlns:a16="http://schemas.microsoft.com/office/drawing/2014/main" id="{2431D523-DDAE-0344-85F9-FA120EC594B1}"/>
              </a:ext>
            </a:extLst>
          </p:cNvPr>
          <p:cNvPicPr>
            <a:picLocks noChangeAspect="1"/>
          </p:cNvPicPr>
          <p:nvPr/>
        </p:nvPicPr>
        <p:blipFill>
          <a:blip r:embed="rId5"/>
          <a:stretch>
            <a:fillRect/>
          </a:stretch>
        </p:blipFill>
        <p:spPr>
          <a:xfrm>
            <a:off x="8841764" y="4374142"/>
            <a:ext cx="2678157" cy="616957"/>
          </a:xfrm>
          <a:prstGeom prst="rect">
            <a:avLst/>
          </a:prstGeom>
        </p:spPr>
      </p:pic>
      <p:pic>
        <p:nvPicPr>
          <p:cNvPr id="33" name="Picture 32">
            <a:extLst>
              <a:ext uri="{FF2B5EF4-FFF2-40B4-BE49-F238E27FC236}">
                <a16:creationId xmlns:a16="http://schemas.microsoft.com/office/drawing/2014/main" id="{66341B2B-C9E0-044E-B1F3-0C1726B9C33D}"/>
              </a:ext>
            </a:extLst>
          </p:cNvPr>
          <p:cNvPicPr>
            <a:picLocks noChangeAspect="1"/>
          </p:cNvPicPr>
          <p:nvPr/>
        </p:nvPicPr>
        <p:blipFill>
          <a:blip r:embed="rId6"/>
          <a:stretch>
            <a:fillRect/>
          </a:stretch>
        </p:blipFill>
        <p:spPr>
          <a:xfrm>
            <a:off x="872281" y="2544134"/>
            <a:ext cx="2277757" cy="1730095"/>
          </a:xfrm>
          <a:prstGeom prst="rect">
            <a:avLst/>
          </a:prstGeom>
        </p:spPr>
      </p:pic>
      <p:pic>
        <p:nvPicPr>
          <p:cNvPr id="31" name="Picture 30">
            <a:extLst>
              <a:ext uri="{FF2B5EF4-FFF2-40B4-BE49-F238E27FC236}">
                <a16:creationId xmlns:a16="http://schemas.microsoft.com/office/drawing/2014/main" id="{865FD874-3820-884F-8FB6-99C1CB52BDC5}"/>
              </a:ext>
            </a:extLst>
          </p:cNvPr>
          <p:cNvPicPr>
            <a:picLocks noChangeAspect="1"/>
          </p:cNvPicPr>
          <p:nvPr/>
        </p:nvPicPr>
        <p:blipFill>
          <a:blip r:embed="rId7"/>
          <a:stretch>
            <a:fillRect/>
          </a:stretch>
        </p:blipFill>
        <p:spPr>
          <a:xfrm>
            <a:off x="1006054" y="4394499"/>
            <a:ext cx="2010210" cy="621863"/>
          </a:xfrm>
          <a:prstGeom prst="rect">
            <a:avLst/>
          </a:prstGeom>
        </p:spPr>
      </p:pic>
      <p:pic>
        <p:nvPicPr>
          <p:cNvPr id="37" name="Picture 36">
            <a:extLst>
              <a:ext uri="{FF2B5EF4-FFF2-40B4-BE49-F238E27FC236}">
                <a16:creationId xmlns:a16="http://schemas.microsoft.com/office/drawing/2014/main" id="{5AB8862F-A71F-C445-949F-F6749BEC3D0A}"/>
              </a:ext>
            </a:extLst>
          </p:cNvPr>
          <p:cNvPicPr>
            <a:picLocks noChangeAspect="1"/>
          </p:cNvPicPr>
          <p:nvPr/>
        </p:nvPicPr>
        <p:blipFill>
          <a:blip r:embed="rId8"/>
          <a:stretch>
            <a:fillRect/>
          </a:stretch>
        </p:blipFill>
        <p:spPr>
          <a:xfrm>
            <a:off x="5602354" y="1968263"/>
            <a:ext cx="1241295" cy="196958"/>
          </a:xfrm>
          <a:prstGeom prst="rect">
            <a:avLst/>
          </a:prstGeom>
        </p:spPr>
      </p:pic>
      <p:pic>
        <p:nvPicPr>
          <p:cNvPr id="22" name="Picture 21">
            <a:extLst>
              <a:ext uri="{FF2B5EF4-FFF2-40B4-BE49-F238E27FC236}">
                <a16:creationId xmlns:a16="http://schemas.microsoft.com/office/drawing/2014/main" id="{3D51D2DD-6EE1-2F4A-A4E5-10747C3D9E1C}"/>
              </a:ext>
            </a:extLst>
          </p:cNvPr>
          <p:cNvPicPr>
            <a:picLocks noChangeAspect="1"/>
          </p:cNvPicPr>
          <p:nvPr/>
        </p:nvPicPr>
        <p:blipFill>
          <a:blip r:embed="rId9"/>
          <a:stretch>
            <a:fillRect/>
          </a:stretch>
        </p:blipFill>
        <p:spPr>
          <a:xfrm>
            <a:off x="4360807" y="4374142"/>
            <a:ext cx="3470387" cy="616957"/>
          </a:xfrm>
          <a:prstGeom prst="rect">
            <a:avLst/>
          </a:prstGeom>
        </p:spPr>
      </p:pic>
    </p:spTree>
    <p:extLst>
      <p:ext uri="{BB962C8B-B14F-4D97-AF65-F5344CB8AC3E}">
        <p14:creationId xmlns:p14="http://schemas.microsoft.com/office/powerpoint/2010/main" val="41212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Graphic showing an airplane parked on the tarmac, depicting various contributions to aviation from NASA.">
            <a:extLst>
              <a:ext uri="{FF2B5EF4-FFF2-40B4-BE49-F238E27FC236}">
                <a16:creationId xmlns:a16="http://schemas.microsoft.com/office/drawing/2014/main" id="{EACCFC76-E6DD-EC43-A3AF-DC0C4A2067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918476"/>
          </a:xfrm>
          <a:prstGeom prst="rect">
            <a:avLst/>
          </a:prstGeom>
        </p:spPr>
      </p:pic>
      <p:sp>
        <p:nvSpPr>
          <p:cNvPr id="89" name="Line 37">
            <a:extLst>
              <a:ext uri="{FF2B5EF4-FFF2-40B4-BE49-F238E27FC236}">
                <a16:creationId xmlns:a16="http://schemas.microsoft.com/office/drawing/2014/main" id="{20D9E636-2FF6-874B-97D3-26A9ECE95C33}"/>
              </a:ext>
            </a:extLst>
          </p:cNvPr>
          <p:cNvSpPr>
            <a:spLocks noChangeShapeType="1"/>
          </p:cNvSpPr>
          <p:nvPr/>
        </p:nvSpPr>
        <p:spPr bwMode="auto">
          <a:xfrm>
            <a:off x="8716247" y="2048719"/>
            <a:ext cx="304545" cy="711352"/>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endParaRPr>
          </a:p>
        </p:txBody>
      </p:sp>
      <p:sp>
        <p:nvSpPr>
          <p:cNvPr id="102" name="Date Placeholder 3">
            <a:extLst>
              <a:ext uri="{FF2B5EF4-FFF2-40B4-BE49-F238E27FC236}">
                <a16:creationId xmlns:a16="http://schemas.microsoft.com/office/drawing/2014/main" id="{59C22A2A-3015-D340-B394-6622AD23874F}"/>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   |</a:t>
            </a:r>
            <a:endParaRPr lang="en-US">
              <a:solidFill>
                <a:schemeClr val="bg1"/>
              </a:solidFill>
            </a:endParaRPr>
          </a:p>
        </p:txBody>
      </p:sp>
      <p:sp>
        <p:nvSpPr>
          <p:cNvPr id="103" name="Slide Number Placeholder 5">
            <a:extLst>
              <a:ext uri="{FF2B5EF4-FFF2-40B4-BE49-F238E27FC236}">
                <a16:creationId xmlns:a16="http://schemas.microsoft.com/office/drawing/2014/main" id="{5D5523DF-C89D-2242-B0E6-4954B14DE650}"/>
              </a:ext>
            </a:extLst>
          </p:cNvPr>
          <p:cNvSpPr>
            <a:spLocks noGrp="1"/>
          </p:cNvSpPr>
          <p:nvPr>
            <p:ph type="sldNum" sz="quarter" idx="12"/>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pPr/>
              <a:t>3</a:t>
            </a:fld>
            <a:endParaRPr lang="en-US">
              <a:solidFill>
                <a:schemeClr val="bg1"/>
              </a:solidFill>
            </a:endParaRPr>
          </a:p>
        </p:txBody>
      </p:sp>
      <p:pic>
        <p:nvPicPr>
          <p:cNvPr id="54" name="Picture 53">
            <a:extLst>
              <a:ext uri="{FF2B5EF4-FFF2-40B4-BE49-F238E27FC236}">
                <a16:creationId xmlns:a16="http://schemas.microsoft.com/office/drawing/2014/main" id="{47811A7E-0E2C-F646-A64B-BE69B8B16AD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2" name="Rectangle 1">
            <a:extLst>
              <a:ext uri="{FF2B5EF4-FFF2-40B4-BE49-F238E27FC236}">
                <a16:creationId xmlns:a16="http://schemas.microsoft.com/office/drawing/2014/main" id="{B3A2BD2B-D103-4C40-AAC5-332C8220A68A}"/>
              </a:ext>
            </a:extLst>
          </p:cNvPr>
          <p:cNvSpPr/>
          <p:nvPr/>
        </p:nvSpPr>
        <p:spPr>
          <a:xfrm>
            <a:off x="303472" y="22171"/>
            <a:ext cx="7394781" cy="523220"/>
          </a:xfrm>
          <a:prstGeom prst="rect">
            <a:avLst/>
          </a:prstGeom>
        </p:spPr>
        <p:txBody>
          <a:bodyPr wrap="none">
            <a:spAutoFit/>
          </a:bodyPr>
          <a:lstStyle/>
          <a:p>
            <a:r>
              <a:rPr lang="en-US" sz="2800" b="1" dirty="0"/>
              <a:t>Aviation: Vital to our economy and culture</a:t>
            </a:r>
          </a:p>
        </p:txBody>
      </p:sp>
      <p:sp>
        <p:nvSpPr>
          <p:cNvPr id="100" name="TextBox 99">
            <a:extLst>
              <a:ext uri="{FF2B5EF4-FFF2-40B4-BE49-F238E27FC236}">
                <a16:creationId xmlns:a16="http://schemas.microsoft.com/office/drawing/2014/main" id="{3F17D0B6-DD36-6640-9B07-F2A0CB412707}"/>
              </a:ext>
            </a:extLst>
          </p:cNvPr>
          <p:cNvSpPr txBox="1"/>
          <p:nvPr/>
        </p:nvSpPr>
        <p:spPr>
          <a:xfrm>
            <a:off x="380474" y="465397"/>
            <a:ext cx="7682853" cy="1323439"/>
          </a:xfrm>
          <a:prstGeom prst="rect">
            <a:avLst/>
          </a:prstGeom>
          <a:noFill/>
        </p:spPr>
        <p:txBody>
          <a:bodyPr wrap="square" rtlCol="0" anchor="t">
            <a:spAutoFit/>
          </a:bodyPr>
          <a:lstStyle/>
          <a:p>
            <a:pPr marL="11112" defTabSz="457200"/>
            <a:r>
              <a:rPr lang="en-US" sz="1600" b="1" dirty="0">
                <a:ea typeface="+mn-lt"/>
                <a:cs typeface="+mn-lt"/>
              </a:rPr>
              <a:t>Pre-COVID</a:t>
            </a:r>
          </a:p>
          <a:p>
            <a:pPr marL="342900" indent="-331788" defTabSz="457200">
              <a:buFont typeface="Arial" panose="020B0604020202020204" pitchFamily="34" charset="0"/>
              <a:buChar char="•"/>
            </a:pPr>
            <a:r>
              <a:rPr lang="en-US" sz="1600" dirty="0">
                <a:ea typeface="+mn-lt"/>
                <a:cs typeface="+mn-lt"/>
              </a:rPr>
              <a:t>$78 billion positive trade balance; only U.S. industry with positive trade balance</a:t>
            </a:r>
            <a:endParaRPr lang="en-US" dirty="0"/>
          </a:p>
          <a:p>
            <a:pPr marL="342900" indent="-331788" defTabSz="457200"/>
            <a:r>
              <a:rPr lang="en-US" sz="1600" dirty="0">
                <a:ea typeface="+mn-lt"/>
                <a:cs typeface="+mn-lt"/>
              </a:rPr>
              <a:t>•	$1.8 trillion total U.S. economic activity</a:t>
            </a:r>
            <a:endParaRPr lang="en-US" dirty="0"/>
          </a:p>
          <a:p>
            <a:pPr marL="342900" indent="-331788" defTabSz="457200"/>
            <a:r>
              <a:rPr lang="en-US" sz="1600" dirty="0">
                <a:ea typeface="+mn-lt"/>
                <a:cs typeface="+mn-lt"/>
              </a:rPr>
              <a:t>•	10.9 million direct/indirect jobs</a:t>
            </a:r>
            <a:endParaRPr lang="en-US" dirty="0"/>
          </a:p>
          <a:p>
            <a:pPr marL="342900" indent="-331788" defTabSz="457200"/>
            <a:r>
              <a:rPr lang="en-US" sz="1600" dirty="0">
                <a:ea typeface="+mn-lt"/>
                <a:cs typeface="+mn-lt"/>
              </a:rPr>
              <a:t>•	21.3 billion tons of freight transported by U.S. airlines in 2019</a:t>
            </a:r>
            <a:endParaRPr lang="en-US" dirty="0"/>
          </a:p>
        </p:txBody>
      </p:sp>
      <p:sp>
        <p:nvSpPr>
          <p:cNvPr id="101" name="TextBox 100">
            <a:extLst>
              <a:ext uri="{FF2B5EF4-FFF2-40B4-BE49-F238E27FC236}">
                <a16:creationId xmlns:a16="http://schemas.microsoft.com/office/drawing/2014/main" id="{E3517F99-2F27-E04A-A678-0EDE0CA8A198}"/>
              </a:ext>
            </a:extLst>
          </p:cNvPr>
          <p:cNvSpPr txBox="1"/>
          <p:nvPr/>
        </p:nvSpPr>
        <p:spPr>
          <a:xfrm>
            <a:off x="314652" y="4297864"/>
            <a:ext cx="5588383" cy="2277547"/>
          </a:xfrm>
          <a:prstGeom prst="rect">
            <a:avLst/>
          </a:prstGeom>
          <a:noFill/>
        </p:spPr>
        <p:txBody>
          <a:bodyPr wrap="square" rtlCol="0">
            <a:spAutoFit/>
          </a:bodyPr>
          <a:lstStyle/>
          <a:p>
            <a:r>
              <a:rPr lang="en-US" sz="1600" b="1" dirty="0">
                <a:solidFill>
                  <a:schemeClr val="bg1"/>
                </a:solidFill>
              </a:rPr>
              <a:t>COVID Impacts Delay Projected Growth</a:t>
            </a:r>
          </a:p>
          <a:p>
            <a:pPr marL="285750" indent="-285750">
              <a:buFont typeface="Arial" panose="020B0604020202020204" pitchFamily="34" charset="0"/>
              <a:buChar char="•"/>
            </a:pPr>
            <a:r>
              <a:rPr lang="en-US" sz="1600" dirty="0">
                <a:solidFill>
                  <a:schemeClr val="bg1"/>
                </a:solidFill>
              </a:rPr>
              <a:t>U.S. passenger airlines incurred pre-tax losses of $46B in 2020 ($35B net losses). But, air cargo demand reached an all-time high in 3Q 2020. </a:t>
            </a:r>
          </a:p>
          <a:p>
            <a:pPr lvl="1"/>
            <a:r>
              <a:rPr lang="en-US" sz="1000" dirty="0">
                <a:solidFill>
                  <a:schemeClr val="bg1"/>
                </a:solidFill>
              </a:rPr>
              <a:t>(Airlines for America, “Impact of COVID-19 Data Updates)</a:t>
            </a:r>
          </a:p>
          <a:p>
            <a:pPr marL="285750" indent="-285750">
              <a:buFont typeface="Arial" panose="020B0604020202020204" pitchFamily="34" charset="0"/>
              <a:buChar char="•"/>
            </a:pPr>
            <a:r>
              <a:rPr lang="en-US" sz="1600" dirty="0">
                <a:solidFill>
                  <a:schemeClr val="bg1"/>
                </a:solidFill>
              </a:rPr>
              <a:t>Global reduction of 2,699 million passengers (-60%) </a:t>
            </a:r>
          </a:p>
          <a:p>
            <a:pPr lvl="1"/>
            <a:r>
              <a:rPr lang="en-US" sz="1000" dirty="0">
                <a:solidFill>
                  <a:schemeClr val="bg1"/>
                </a:solidFill>
              </a:rPr>
              <a:t>(ICAO, “Uniting Aviation”)</a:t>
            </a:r>
          </a:p>
          <a:p>
            <a:pPr marL="285750" indent="-285750">
              <a:buFont typeface="Arial" panose="020B0604020202020204" pitchFamily="34" charset="0"/>
              <a:buChar char="•"/>
            </a:pPr>
            <a:r>
              <a:rPr lang="en-US" sz="1600" dirty="0">
                <a:solidFill>
                  <a:schemeClr val="bg1"/>
                </a:solidFill>
              </a:rPr>
              <a:t>Major disruption in new commercial aircraft production and deliveries </a:t>
            </a:r>
          </a:p>
          <a:p>
            <a:pPr lvl="1"/>
            <a:r>
              <a:rPr lang="en-US" sz="1000" dirty="0">
                <a:solidFill>
                  <a:schemeClr val="bg1"/>
                </a:solidFill>
              </a:rPr>
              <a:t>Boeing Commercial Market Outlook 2020-2039</a:t>
            </a:r>
            <a:endParaRPr lang="en-US" sz="1600" dirty="0">
              <a:solidFill>
                <a:schemeClr val="bg1"/>
              </a:solidFill>
            </a:endParaRPr>
          </a:p>
        </p:txBody>
      </p:sp>
      <p:sp>
        <p:nvSpPr>
          <p:cNvPr id="105" name="TextBox 104">
            <a:extLst>
              <a:ext uri="{FF2B5EF4-FFF2-40B4-BE49-F238E27FC236}">
                <a16:creationId xmlns:a16="http://schemas.microsoft.com/office/drawing/2014/main" id="{BD15023A-1AC3-D143-808B-13EC18F363D6}"/>
              </a:ext>
            </a:extLst>
          </p:cNvPr>
          <p:cNvSpPr txBox="1"/>
          <p:nvPr/>
        </p:nvSpPr>
        <p:spPr>
          <a:xfrm>
            <a:off x="6423309" y="4339300"/>
            <a:ext cx="5248417" cy="2616101"/>
          </a:xfrm>
          <a:prstGeom prst="rect">
            <a:avLst/>
          </a:prstGeom>
          <a:noFill/>
        </p:spPr>
        <p:txBody>
          <a:bodyPr wrap="square" rtlCol="0">
            <a:spAutoFit/>
          </a:bodyPr>
          <a:lstStyle/>
          <a:p>
            <a:r>
              <a:rPr lang="en-US" sz="1600" b="1" dirty="0">
                <a:solidFill>
                  <a:schemeClr val="bg1"/>
                </a:solidFill>
              </a:rPr>
              <a:t>Post-COVID: Aviation Resilience Supports Recovery</a:t>
            </a:r>
          </a:p>
          <a:p>
            <a:pPr marL="285750" indent="-285750">
              <a:buFont typeface="Arial" panose="020B0604020202020204" pitchFamily="34" charset="0"/>
              <a:buChar char="•"/>
            </a:pPr>
            <a:r>
              <a:rPr lang="en-US" sz="1600" dirty="0">
                <a:solidFill>
                  <a:schemeClr val="bg1"/>
                </a:solidFill>
              </a:rPr>
              <a:t>Recovery slowly begins in 2021</a:t>
            </a:r>
          </a:p>
          <a:p>
            <a:pPr marL="285750" indent="-285750">
              <a:buFont typeface="Arial" panose="020B0604020202020204" pitchFamily="34" charset="0"/>
              <a:buChar char="•"/>
            </a:pPr>
            <a:r>
              <a:rPr lang="en-US" sz="1600" dirty="0">
                <a:solidFill>
                  <a:schemeClr val="bg1"/>
                </a:solidFill>
              </a:rPr>
              <a:t>Passenger numbers back to 2019 levels by 2024 at earliest, starting with domestic</a:t>
            </a:r>
          </a:p>
          <a:p>
            <a:pPr lvl="1"/>
            <a:r>
              <a:rPr lang="en-US" sz="1000" dirty="0">
                <a:solidFill>
                  <a:schemeClr val="bg1"/>
                </a:solidFill>
              </a:rPr>
              <a:t>(https://www.iata.org/en/pressroom/pr/2020-11-24-01/)</a:t>
            </a:r>
          </a:p>
          <a:p>
            <a:pPr marL="285750" indent="-285750">
              <a:buFont typeface="Arial" panose="020B0604020202020204" pitchFamily="34" charset="0"/>
              <a:buChar char="•"/>
            </a:pPr>
            <a:r>
              <a:rPr lang="en-US" sz="1600" dirty="0">
                <a:solidFill>
                  <a:schemeClr val="bg1"/>
                </a:solidFill>
              </a:rPr>
              <a:t>20 years from now, world fleet will be 87% larger; needed to serve Asian markets </a:t>
            </a:r>
          </a:p>
          <a:p>
            <a:pPr marL="285750" indent="-285750">
              <a:buFont typeface="Arial" panose="020B0604020202020204" pitchFamily="34" charset="0"/>
              <a:buChar char="•"/>
            </a:pPr>
            <a:r>
              <a:rPr lang="en-US" sz="1600" dirty="0">
                <a:solidFill>
                  <a:schemeClr val="bg1"/>
                </a:solidFill>
              </a:rPr>
              <a:t>Disruption also calls for new strategies for new fleets that further improve efficiency and sustainability </a:t>
            </a:r>
          </a:p>
          <a:p>
            <a:pPr lvl="1"/>
            <a:r>
              <a:rPr lang="en-US" sz="1600" dirty="0">
                <a:solidFill>
                  <a:schemeClr val="bg1"/>
                </a:solidFill>
              </a:rPr>
              <a:t>(</a:t>
            </a:r>
            <a:r>
              <a:rPr lang="en-US" sz="1000" dirty="0">
                <a:solidFill>
                  <a:schemeClr val="bg1"/>
                </a:solidFill>
              </a:rPr>
              <a:t>Boeing Commercial Market Outlook 2020-2039)</a:t>
            </a:r>
          </a:p>
          <a:p>
            <a:pPr marL="285750" indent="-285750">
              <a:buFont typeface="Arial" panose="020B0604020202020204" pitchFamily="34" charset="0"/>
              <a:buChar char="•"/>
            </a:pPr>
            <a:endParaRPr lang="en-US" sz="1000" dirty="0">
              <a:solidFill>
                <a:schemeClr val="bg1"/>
              </a:solidFill>
            </a:endParaRPr>
          </a:p>
        </p:txBody>
      </p:sp>
    </p:spTree>
    <p:extLst>
      <p:ext uri="{BB962C8B-B14F-4D97-AF65-F5344CB8AC3E}">
        <p14:creationId xmlns:p14="http://schemas.microsoft.com/office/powerpoint/2010/main" val="19925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520BAA7-3E3E-5F48-91E0-1FCDFCD97A20}"/>
              </a:ext>
            </a:extLst>
          </p:cNvPr>
          <p:cNvGrpSpPr>
            <a:grpSpLocks/>
          </p:cNvGrpSpPr>
          <p:nvPr/>
        </p:nvGrpSpPr>
        <p:grpSpPr bwMode="auto">
          <a:xfrm>
            <a:off x="1587758" y="954107"/>
            <a:ext cx="9016481" cy="4495316"/>
            <a:chOff x="5" y="5"/>
            <a:chExt cx="9835" cy="4465"/>
          </a:xfrm>
        </p:grpSpPr>
        <p:pic>
          <p:nvPicPr>
            <p:cNvPr id="7" name="Picture 6">
              <a:extLst>
                <a:ext uri="{FF2B5EF4-FFF2-40B4-BE49-F238E27FC236}">
                  <a16:creationId xmlns:a16="http://schemas.microsoft.com/office/drawing/2014/main" id="{40499B9C-4CF2-6340-88CA-4E6981F658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 y="322"/>
              <a:ext cx="8840" cy="3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7">
              <a:extLst>
                <a:ext uri="{FF2B5EF4-FFF2-40B4-BE49-F238E27FC236}">
                  <a16:creationId xmlns:a16="http://schemas.microsoft.com/office/drawing/2014/main" id="{8C7794FE-2E3C-3B4E-AFAD-6A9735207A8C}"/>
                </a:ext>
              </a:extLst>
            </p:cNvPr>
            <p:cNvSpPr>
              <a:spLocks/>
            </p:cNvSpPr>
            <p:nvPr/>
          </p:nvSpPr>
          <p:spPr bwMode="auto">
            <a:xfrm>
              <a:off x="5" y="5"/>
              <a:ext cx="9835" cy="4465"/>
            </a:xfrm>
            <a:custGeom>
              <a:avLst/>
              <a:gdLst>
                <a:gd name="T0" fmla="*/ 0 w 9835"/>
                <a:gd name="T1" fmla="*/ 4465 h 4465"/>
                <a:gd name="T2" fmla="*/ 9835 w 9835"/>
                <a:gd name="T3" fmla="*/ 4465 h 4465"/>
                <a:gd name="T4" fmla="*/ 9835 w 9835"/>
                <a:gd name="T5" fmla="*/ 0 h 4465"/>
                <a:gd name="T6" fmla="*/ 0 w 9835"/>
                <a:gd name="T7" fmla="*/ 0 h 4465"/>
                <a:gd name="T8" fmla="*/ 0 w 9835"/>
                <a:gd name="T9" fmla="*/ 4465 h 4465"/>
              </a:gdLst>
              <a:ahLst/>
              <a:cxnLst>
                <a:cxn ang="0">
                  <a:pos x="T0" y="T1"/>
                </a:cxn>
                <a:cxn ang="0">
                  <a:pos x="T2" y="T3"/>
                </a:cxn>
                <a:cxn ang="0">
                  <a:pos x="T4" y="T5"/>
                </a:cxn>
                <a:cxn ang="0">
                  <a:pos x="T6" y="T7"/>
                </a:cxn>
                <a:cxn ang="0">
                  <a:pos x="T8" y="T9"/>
                </a:cxn>
              </a:cxnLst>
              <a:rect l="0" t="0" r="r" b="b"/>
              <a:pathLst>
                <a:path w="9835" h="4465">
                  <a:moveTo>
                    <a:pt x="0" y="4465"/>
                  </a:moveTo>
                  <a:lnTo>
                    <a:pt x="9835" y="4465"/>
                  </a:lnTo>
                  <a:lnTo>
                    <a:pt x="9835" y="0"/>
                  </a:lnTo>
                  <a:lnTo>
                    <a:pt x="0" y="0"/>
                  </a:lnTo>
                  <a:lnTo>
                    <a:pt x="0" y="4465"/>
                  </a:lnTo>
                  <a:close/>
                </a:path>
              </a:pathLst>
            </a:custGeom>
            <a:noFill/>
            <a:ln w="6350">
              <a:no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grpSp>
      <p:sp>
        <p:nvSpPr>
          <p:cNvPr id="9" name="Rectangle 8">
            <a:extLst>
              <a:ext uri="{FF2B5EF4-FFF2-40B4-BE49-F238E27FC236}">
                <a16:creationId xmlns:a16="http://schemas.microsoft.com/office/drawing/2014/main" id="{2A40C51B-DE97-C845-A490-1AA74E265FDE}"/>
              </a:ext>
            </a:extLst>
          </p:cNvPr>
          <p:cNvSpPr/>
          <p:nvPr/>
        </p:nvSpPr>
        <p:spPr>
          <a:xfrm>
            <a:off x="-28874" y="4969207"/>
            <a:ext cx="12406964" cy="1659429"/>
          </a:xfrm>
          <a:prstGeom prst="rect">
            <a:avLst/>
          </a:prstGeom>
          <a:solidFill>
            <a:schemeClr val="bg1"/>
          </a:solidFill>
        </p:spPr>
        <p:txBody>
          <a:bodyPr wrap="square">
            <a:spAutoFit/>
          </a:bodyPr>
          <a:lstStyle/>
          <a:p>
            <a:pPr>
              <a:lnSpc>
                <a:spcPts val="2960"/>
              </a:lnSpc>
              <a:spcAft>
                <a:spcPts val="200"/>
              </a:spcAft>
            </a:pPr>
            <a:r>
              <a:rPr lang="en-US" dirty="0">
                <a:solidFill>
                  <a:srgbClr val="000000"/>
                </a:solidFill>
                <a:latin typeface="Gotham Narrow Book"/>
                <a:ea typeface="Calibri" panose="020F0502020204030204" pitchFamily="34" charset="0"/>
                <a:cs typeface="Gotham Narrow Book"/>
              </a:rPr>
              <a:t>At the end of each 3-year work cycle, ICAO’s CAEP conducts an assessment of </a:t>
            </a:r>
            <a:r>
              <a:rPr lang="en-US" u="sng" dirty="0">
                <a:solidFill>
                  <a:srgbClr val="000000"/>
                </a:solidFill>
                <a:latin typeface="Gotham Narrow Book"/>
                <a:ea typeface="Calibri" panose="020F0502020204030204" pitchFamily="34" charset="0"/>
                <a:cs typeface="Gotham Narrow Book"/>
              </a:rPr>
              <a:t>future environmental trends in aviation</a:t>
            </a:r>
            <a:r>
              <a:rPr lang="en-US" dirty="0">
                <a:solidFill>
                  <a:srgbClr val="000000"/>
                </a:solidFill>
                <a:latin typeface="Gotham Narrow Book"/>
                <a:ea typeface="Calibri" panose="020F0502020204030204" pitchFamily="34" charset="0"/>
                <a:cs typeface="Gotham Narrow Book"/>
              </a:rPr>
              <a:t>:</a:t>
            </a:r>
          </a:p>
          <a:p>
            <a:pPr marL="285750" indent="-285750">
              <a:lnSpc>
                <a:spcPts val="2960"/>
              </a:lnSpc>
              <a:spcAft>
                <a:spcPts val="200"/>
              </a:spcAft>
              <a:buFont typeface="Arial" panose="020B0604020202020204" pitchFamily="34" charset="0"/>
              <a:buChar char="•"/>
            </a:pPr>
            <a:r>
              <a:rPr lang="en-US" b="1" dirty="0">
                <a:solidFill>
                  <a:srgbClr val="000000"/>
                </a:solidFill>
                <a:latin typeface="Gotham Narrow Book"/>
                <a:ea typeface="Calibri" panose="020F0502020204030204" pitchFamily="34" charset="0"/>
                <a:cs typeface="Gotham Narrow Book"/>
              </a:rPr>
              <a:t>Aircraft engine Greenhouse Gas (GHG) emissions that affect the global climate </a:t>
            </a:r>
            <a:endParaRPr lang="en-US" sz="2800" b="1" dirty="0">
              <a:solidFill>
                <a:srgbClr val="000000"/>
              </a:solidFill>
              <a:latin typeface="Gotham Narrow Book"/>
              <a:ea typeface="Calibri" panose="020F0502020204030204" pitchFamily="34" charset="0"/>
              <a:cs typeface="Gotham Narrow Book"/>
            </a:endParaRPr>
          </a:p>
          <a:p>
            <a:pPr marL="285750" indent="-285750">
              <a:lnSpc>
                <a:spcPts val="2960"/>
              </a:lnSpc>
              <a:spcAft>
                <a:spcPts val="200"/>
              </a:spcAft>
              <a:buFont typeface="Arial" panose="020B0604020202020204" pitchFamily="34" charset="0"/>
              <a:buChar char="•"/>
            </a:pPr>
            <a:r>
              <a:rPr lang="en-US" b="1" dirty="0">
                <a:solidFill>
                  <a:srgbClr val="000000"/>
                </a:solidFill>
                <a:latin typeface="Gotham Narrow Book"/>
                <a:ea typeface="Calibri" panose="020F0502020204030204" pitchFamily="34" charset="0"/>
                <a:cs typeface="Gotham Narrow Book"/>
              </a:rPr>
              <a:t>Aircraft noise</a:t>
            </a:r>
            <a:endParaRPr lang="en-US" sz="2800" b="1" dirty="0">
              <a:solidFill>
                <a:srgbClr val="000000"/>
              </a:solidFill>
              <a:latin typeface="Gotham Narrow Book"/>
              <a:ea typeface="Calibri" panose="020F0502020204030204" pitchFamily="34" charset="0"/>
              <a:cs typeface="Gotham Narrow Book"/>
            </a:endParaRPr>
          </a:p>
          <a:p>
            <a:pPr marL="285750" indent="-285750">
              <a:lnSpc>
                <a:spcPts val="2960"/>
              </a:lnSpc>
              <a:spcAft>
                <a:spcPts val="200"/>
              </a:spcAft>
              <a:buFont typeface="Arial" panose="020B0604020202020204" pitchFamily="34" charset="0"/>
              <a:buChar char="•"/>
            </a:pPr>
            <a:r>
              <a:rPr lang="en-US" b="1" dirty="0">
                <a:solidFill>
                  <a:srgbClr val="000000"/>
                </a:solidFill>
                <a:latin typeface="Gotham Narrow Book"/>
                <a:ea typeface="Calibri" panose="020F0502020204030204" pitchFamily="34" charset="0"/>
                <a:cs typeface="Gotham Narrow Book"/>
              </a:rPr>
              <a:t>Aircraft engine emissions that affect Local Air Quality (LAQ) </a:t>
            </a:r>
            <a:endParaRPr lang="en-US" sz="2800" b="1" dirty="0">
              <a:solidFill>
                <a:srgbClr val="000000"/>
              </a:solidFill>
              <a:latin typeface="Gotham Narrow Book"/>
              <a:ea typeface="Calibri" panose="020F0502020204030204" pitchFamily="34" charset="0"/>
              <a:cs typeface="Gotham Narrow Book"/>
            </a:endParaRPr>
          </a:p>
        </p:txBody>
      </p:sp>
      <p:sp>
        <p:nvSpPr>
          <p:cNvPr id="10" name="Rectangle 9">
            <a:extLst>
              <a:ext uri="{FF2B5EF4-FFF2-40B4-BE49-F238E27FC236}">
                <a16:creationId xmlns:a16="http://schemas.microsoft.com/office/drawing/2014/main" id="{9344CEE2-548E-464F-952D-304ACE16F66F}"/>
              </a:ext>
            </a:extLst>
          </p:cNvPr>
          <p:cNvSpPr/>
          <p:nvPr/>
        </p:nvSpPr>
        <p:spPr>
          <a:xfrm>
            <a:off x="5676104" y="6617485"/>
            <a:ext cx="9856270" cy="240515"/>
          </a:xfrm>
          <a:prstGeom prst="rect">
            <a:avLst/>
          </a:prstGeom>
        </p:spPr>
        <p:txBody>
          <a:bodyPr wrap="square">
            <a:spAutoFit/>
          </a:bodyPr>
          <a:lstStyle/>
          <a:p>
            <a:pPr>
              <a:lnSpc>
                <a:spcPts val="1105"/>
              </a:lnSpc>
              <a:spcAft>
                <a:spcPts val="1400"/>
              </a:spcAft>
            </a:pPr>
            <a:r>
              <a:rPr lang="en-US" sz="1200" dirty="0">
                <a:solidFill>
                  <a:srgbClr val="4B4C4E"/>
                </a:solidFill>
                <a:latin typeface="+mj-lt"/>
                <a:ea typeface="Calibri" panose="020F0502020204030204" pitchFamily="34" charset="0"/>
                <a:cs typeface="Times New Roman" panose="02020603050405020304" pitchFamily="18" charset="0"/>
              </a:rPr>
              <a:t>Ref.  Environmental Trends in Aviation to 2050 </a:t>
            </a:r>
            <a:r>
              <a:rPr lang="en-US" sz="1100" dirty="0">
                <a:solidFill>
                  <a:srgbClr val="4EAB46"/>
                </a:solidFill>
                <a:latin typeface="+mj-lt"/>
                <a:ea typeface="Calibri" panose="020F0502020204030204" pitchFamily="34" charset="0"/>
                <a:cs typeface="Gotham Black"/>
              </a:rPr>
              <a:t>CHAPTER ONE </a:t>
            </a:r>
            <a:r>
              <a:rPr lang="en-US" sz="1100" dirty="0">
                <a:solidFill>
                  <a:srgbClr val="4B4C4E"/>
                </a:solidFill>
                <a:latin typeface="+mj-lt"/>
                <a:ea typeface="Calibri" panose="020F0502020204030204" pitchFamily="34" charset="0"/>
                <a:cs typeface="Times New Roman" panose="02020603050405020304" pitchFamily="18" charset="0"/>
              </a:rPr>
              <a:t>Aviation and Environmental Outlook </a:t>
            </a:r>
            <a:endParaRPr lang="en-US" sz="2000" dirty="0">
              <a:latin typeface="+mj-lt"/>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71C2FC8-F3BE-7A4C-B1FC-9ED99866F0C5}"/>
              </a:ext>
            </a:extLst>
          </p:cNvPr>
          <p:cNvSpPr txBox="1"/>
          <p:nvPr/>
        </p:nvSpPr>
        <p:spPr>
          <a:xfrm>
            <a:off x="1005022" y="0"/>
            <a:ext cx="10181955" cy="954107"/>
          </a:xfrm>
          <a:prstGeom prst="rect">
            <a:avLst/>
          </a:prstGeom>
          <a:noFill/>
        </p:spPr>
        <p:txBody>
          <a:bodyPr wrap="none" rtlCol="0">
            <a:spAutoFit/>
          </a:bodyPr>
          <a:lstStyle/>
          <a:p>
            <a:r>
              <a:rPr lang="en-US" sz="2800" b="1" dirty="0">
                <a:solidFill>
                  <a:srgbClr val="000000"/>
                </a:solidFill>
                <a:ea typeface="Calibri" panose="020F0502020204030204" pitchFamily="34" charset="0"/>
                <a:cs typeface="Gotham Narrow Book"/>
              </a:rPr>
              <a:t>International Civil Aviation Organization (ICAO) Committee</a:t>
            </a:r>
          </a:p>
          <a:p>
            <a:r>
              <a:rPr lang="en-US" sz="2800" b="1" dirty="0">
                <a:solidFill>
                  <a:srgbClr val="000000"/>
                </a:solidFill>
                <a:ea typeface="Calibri" panose="020F0502020204030204" pitchFamily="34" charset="0"/>
                <a:cs typeface="Gotham Narrow Book"/>
              </a:rPr>
              <a:t> on Aviation Environmental Protection (CAEP)</a:t>
            </a:r>
            <a:endParaRPr lang="en-US" sz="2800" b="1" dirty="0"/>
          </a:p>
        </p:txBody>
      </p:sp>
    </p:spTree>
    <p:extLst>
      <p:ext uri="{BB962C8B-B14F-4D97-AF65-F5344CB8AC3E}">
        <p14:creationId xmlns:p14="http://schemas.microsoft.com/office/powerpoint/2010/main" val="315727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ojection of CO2 emissions along with potential reductions given aggressive assumptions for technology evolution and alternative jet fuel availability. Each &quot;wedge&quot; depicts the amount of CO2 reduced from a baseline scenario due to an improvement category." title="Projected life-cycle CO2 emissions impacts - aggressive system improvement scenario">
            <a:extLst>
              <a:ext uri="{FF2B5EF4-FFF2-40B4-BE49-F238E27FC236}">
                <a16:creationId xmlns:a16="http://schemas.microsoft.com/office/drawing/2014/main" id="{02965618-F323-834C-9116-D2EB4801AB1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11166" y="954107"/>
            <a:ext cx="8325851" cy="5903893"/>
          </a:xfrm>
          <a:prstGeom prst="rect">
            <a:avLst/>
          </a:prstGeom>
          <a:noFill/>
        </p:spPr>
      </p:pic>
      <p:sp>
        <p:nvSpPr>
          <p:cNvPr id="7" name="TextBox 6">
            <a:extLst>
              <a:ext uri="{FF2B5EF4-FFF2-40B4-BE49-F238E27FC236}">
                <a16:creationId xmlns:a16="http://schemas.microsoft.com/office/drawing/2014/main" id="{24969781-928A-894A-8FA6-7D465FA9867B}"/>
              </a:ext>
            </a:extLst>
          </p:cNvPr>
          <p:cNvSpPr txBox="1"/>
          <p:nvPr/>
        </p:nvSpPr>
        <p:spPr>
          <a:xfrm>
            <a:off x="2540378" y="0"/>
            <a:ext cx="7649851" cy="954107"/>
          </a:xfrm>
          <a:prstGeom prst="rect">
            <a:avLst/>
          </a:prstGeom>
          <a:noFill/>
        </p:spPr>
        <p:txBody>
          <a:bodyPr wrap="none" rtlCol="0">
            <a:spAutoFit/>
          </a:bodyPr>
          <a:lstStyle/>
          <a:p>
            <a:r>
              <a:rPr lang="en-US" sz="2800" b="1" dirty="0"/>
              <a:t>Projected life-cycle CO</a:t>
            </a:r>
            <a:r>
              <a:rPr lang="en-US" sz="2800" b="1" baseline="-25000" dirty="0"/>
              <a:t>2</a:t>
            </a:r>
            <a:r>
              <a:rPr lang="en-US" sz="2800" b="1" dirty="0"/>
              <a:t> emissions impacts </a:t>
            </a:r>
          </a:p>
          <a:p>
            <a:r>
              <a:rPr lang="en-US" sz="2800" b="1" dirty="0"/>
              <a:t>– aggressive system improvement scenario</a:t>
            </a:r>
          </a:p>
        </p:txBody>
      </p:sp>
      <p:sp>
        <p:nvSpPr>
          <p:cNvPr id="8" name="TextBox 7">
            <a:extLst>
              <a:ext uri="{FF2B5EF4-FFF2-40B4-BE49-F238E27FC236}">
                <a16:creationId xmlns:a16="http://schemas.microsoft.com/office/drawing/2014/main" id="{26F8664E-0596-6940-A160-B64893D70924}"/>
              </a:ext>
            </a:extLst>
          </p:cNvPr>
          <p:cNvSpPr txBox="1"/>
          <p:nvPr/>
        </p:nvSpPr>
        <p:spPr>
          <a:xfrm>
            <a:off x="9086248" y="6475436"/>
            <a:ext cx="2582758" cy="369332"/>
          </a:xfrm>
          <a:prstGeom prst="rect">
            <a:avLst/>
          </a:prstGeom>
          <a:noFill/>
        </p:spPr>
        <p:txBody>
          <a:bodyPr wrap="none" rtlCol="0">
            <a:spAutoFit/>
          </a:bodyPr>
          <a:lstStyle/>
          <a:p>
            <a:r>
              <a:rPr lang="en-US" dirty="0"/>
              <a:t>Reference:  ICAO 2015</a:t>
            </a:r>
          </a:p>
        </p:txBody>
      </p:sp>
      <p:sp>
        <p:nvSpPr>
          <p:cNvPr id="9" name="Text Box 2">
            <a:extLst>
              <a:ext uri="{FF2B5EF4-FFF2-40B4-BE49-F238E27FC236}">
                <a16:creationId xmlns:a16="http://schemas.microsoft.com/office/drawing/2014/main" id="{9958E0D3-EAD4-8D4D-8429-26708E85A402}"/>
              </a:ext>
            </a:extLst>
          </p:cNvPr>
          <p:cNvSpPr txBox="1">
            <a:spLocks noChangeArrowheads="1"/>
          </p:cNvSpPr>
          <p:nvPr/>
        </p:nvSpPr>
        <p:spPr bwMode="auto">
          <a:xfrm>
            <a:off x="1045854" y="2263641"/>
            <a:ext cx="1494524" cy="233071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00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Life-Cycle CO</a:t>
            </a:r>
            <a:r>
              <a:rPr lang="en-US" sz="1400" b="1"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400" b="1" dirty="0">
                <a:effectLst/>
                <a:latin typeface="Calibri" panose="020F0502020204030204" pitchFamily="34" charset="0"/>
                <a:ea typeface="Calibri" panose="020F0502020204030204" pitchFamily="34" charset="0"/>
                <a:cs typeface="Times New Roman" panose="02020603050405020304" pitchFamily="18" charset="0"/>
              </a:rPr>
              <a:t> Emissions</a:t>
            </a:r>
            <a:br>
              <a:rPr lang="en-US" sz="1400" b="1" dirty="0">
                <a:effectLst/>
                <a:latin typeface="Calibri" panose="020F0502020204030204" pitchFamily="34" charset="0"/>
                <a:ea typeface="Calibri" panose="020F0502020204030204" pitchFamily="34" charset="0"/>
                <a:cs typeface="Times New Roman" panose="02020603050405020304" pitchFamily="18" charset="0"/>
              </a:rPr>
            </a:br>
            <a:r>
              <a:rPr lang="en-US" sz="1400" b="1" dirty="0">
                <a:effectLst/>
                <a:latin typeface="Calibri" panose="020F0502020204030204" pitchFamily="34" charset="0"/>
                <a:ea typeface="Calibri" panose="020F0502020204030204" pitchFamily="34" charset="0"/>
                <a:cs typeface="Times New Roman" panose="02020603050405020304" pitchFamily="18" charset="0"/>
              </a:rPr>
              <a:t>(as percent of 2005 level)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43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_NASA_Log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10" ma:contentTypeDescription="Create a new document." ma:contentTypeScope="" ma:versionID="d15118fe1d9765261ccba7a841332e83">
  <xsd:schema xmlns:xsd="http://www.w3.org/2001/XMLSchema" xmlns:xs="http://www.w3.org/2001/XMLSchema" xmlns:p="http://schemas.microsoft.com/office/2006/metadata/properties" xmlns:ns3="a3f7648c-ef34-4383-9913-3e4132c38d7f" xmlns:ns4="c852713b-0caa-4ac0-ba75-048f00e27b76" targetNamespace="http://schemas.microsoft.com/office/2006/metadata/properties" ma:root="true" ma:fieldsID="06b113e3941191c262fe4b23a9db9e85" ns3:_="" ns4:_="">
    <xsd:import namespace="a3f7648c-ef34-4383-9913-3e4132c38d7f"/>
    <xsd:import namespace="c852713b-0caa-4ac0-ba75-048f00e27b7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1ABB0A-3B89-46DE-A08F-E28C99BF4D10}">
  <ds:schemaRefs>
    <ds:schemaRef ds:uri="http://schemas.microsoft.com/sharepoint/v3/contenttype/forms"/>
  </ds:schemaRefs>
</ds:datastoreItem>
</file>

<file path=customXml/itemProps2.xml><?xml version="1.0" encoding="utf-8"?>
<ds:datastoreItem xmlns:ds="http://schemas.openxmlformats.org/officeDocument/2006/customXml" ds:itemID="{E0C838CE-35D5-466F-8FCF-6B364C57E88C}">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c852713b-0caa-4ac0-ba75-048f00e27b76"/>
    <ds:schemaRef ds:uri="a3f7648c-ef34-4383-9913-3e4132c38d7f"/>
    <ds:schemaRef ds:uri="http://www.w3.org/XML/1998/namespace"/>
  </ds:schemaRefs>
</ds:datastoreItem>
</file>

<file path=customXml/itemProps3.xml><?xml version="1.0" encoding="utf-8"?>
<ds:datastoreItem xmlns:ds="http://schemas.openxmlformats.org/officeDocument/2006/customXml" ds:itemID="{0B84F781-3B49-4DC3-BAE5-3FE469249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f7648c-ef34-4383-9913-3e4132c38d7f"/>
    <ds:schemaRef ds:uri="c852713b-0caa-4ac0-ba75-048f00e27b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3137</TotalTime>
  <Words>886</Words>
  <Application>Microsoft Macintosh PowerPoint</Application>
  <PresentationFormat>Widescreen</PresentationFormat>
  <Paragraphs>81</Paragraphs>
  <Slides>5</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Arial Black</vt:lpstr>
      <vt:lpstr>Calibri</vt:lpstr>
      <vt:lpstr>Gotham Narrow Book</vt:lpstr>
      <vt:lpstr>Helvetica</vt:lpstr>
      <vt:lpstr>Office Theme</vt:lpstr>
      <vt:lpstr>Blank Presentation_NASA_Logo</vt:lpstr>
      <vt:lpstr> ISE Energy Efficiency Webinar:  Innovations: Driving Prosperity, Slashing Emissions  Energy and Aviation</vt:lpstr>
      <vt:lpstr>Sustainability – a Global View</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Bezos-oconnor, Gaudy M. (LARC-E1A)</cp:lastModifiedBy>
  <cp:revision>76</cp:revision>
  <cp:lastPrinted>2019-02-27T14:11:14Z</cp:lastPrinted>
  <dcterms:created xsi:type="dcterms:W3CDTF">2019-02-06T14:32:22Z</dcterms:created>
  <dcterms:modified xsi:type="dcterms:W3CDTF">2021-03-09T21:25:29Z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