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handoutMasterIdLst>
    <p:handoutMasterId r:id="rId31"/>
  </p:handoutMasterIdLst>
  <p:sldIdLst>
    <p:sldId id="256" r:id="rId2"/>
    <p:sldId id="515" r:id="rId3"/>
    <p:sldId id="563" r:id="rId4"/>
    <p:sldId id="580" r:id="rId5"/>
    <p:sldId id="568" r:id="rId6"/>
    <p:sldId id="557" r:id="rId7"/>
    <p:sldId id="570" r:id="rId8"/>
    <p:sldId id="517" r:id="rId9"/>
    <p:sldId id="355" r:id="rId10"/>
    <p:sldId id="537" r:id="rId11"/>
    <p:sldId id="290" r:id="rId12"/>
    <p:sldId id="548" r:id="rId13"/>
    <p:sldId id="524" r:id="rId14"/>
    <p:sldId id="565" r:id="rId15"/>
    <p:sldId id="298" r:id="rId16"/>
    <p:sldId id="299" r:id="rId17"/>
    <p:sldId id="300" r:id="rId18"/>
    <p:sldId id="302" r:id="rId19"/>
    <p:sldId id="315" r:id="rId20"/>
    <p:sldId id="301" r:id="rId21"/>
    <p:sldId id="569" r:id="rId22"/>
    <p:sldId id="581" r:id="rId23"/>
    <p:sldId id="573" r:id="rId24"/>
    <p:sldId id="574" r:id="rId25"/>
    <p:sldId id="578" r:id="rId26"/>
    <p:sldId id="579" r:id="rId27"/>
    <p:sldId id="582" r:id="rId28"/>
    <p:sldId id="583" r:id="rId2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pitchFamily="34" charset="0"/>
      </a:defRPr>
    </a:lvl1pPr>
    <a:lvl2pPr marL="457200" algn="l" rtl="0" fontAlgn="base">
      <a:spcBef>
        <a:spcPct val="0"/>
      </a:spcBef>
      <a:spcAft>
        <a:spcPct val="0"/>
      </a:spcAft>
      <a:defRPr kern="1200">
        <a:solidFill>
          <a:schemeClr val="tx1"/>
        </a:solidFill>
        <a:latin typeface="Calibri" pitchFamily="34" charset="0"/>
        <a:ea typeface="+mn-ea"/>
        <a:cs typeface="Arial" pitchFamily="34" charset="0"/>
      </a:defRPr>
    </a:lvl2pPr>
    <a:lvl3pPr marL="914400" algn="l" rtl="0" fontAlgn="base">
      <a:spcBef>
        <a:spcPct val="0"/>
      </a:spcBef>
      <a:spcAft>
        <a:spcPct val="0"/>
      </a:spcAft>
      <a:defRPr kern="1200">
        <a:solidFill>
          <a:schemeClr val="tx1"/>
        </a:solidFill>
        <a:latin typeface="Calibri" pitchFamily="34" charset="0"/>
        <a:ea typeface="+mn-ea"/>
        <a:cs typeface="Arial" pitchFamily="34" charset="0"/>
      </a:defRPr>
    </a:lvl3pPr>
    <a:lvl4pPr marL="1371600" algn="l" rtl="0" fontAlgn="base">
      <a:spcBef>
        <a:spcPct val="0"/>
      </a:spcBef>
      <a:spcAft>
        <a:spcPct val="0"/>
      </a:spcAft>
      <a:defRPr kern="1200">
        <a:solidFill>
          <a:schemeClr val="tx1"/>
        </a:solidFill>
        <a:latin typeface="Calibri" pitchFamily="34" charset="0"/>
        <a:ea typeface="+mn-ea"/>
        <a:cs typeface="Arial" pitchFamily="34" charset="0"/>
      </a:defRPr>
    </a:lvl4pPr>
    <a:lvl5pPr marL="1828800" algn="l" rtl="0" fontAlgn="base">
      <a:spcBef>
        <a:spcPct val="0"/>
      </a:spcBef>
      <a:spcAft>
        <a:spcPct val="0"/>
      </a:spcAft>
      <a:defRPr kern="1200">
        <a:solidFill>
          <a:schemeClr val="tx1"/>
        </a:solidFill>
        <a:latin typeface="Calibri" pitchFamily="34" charset="0"/>
        <a:ea typeface="+mn-ea"/>
        <a:cs typeface="Arial" pitchFamily="34" charset="0"/>
      </a:defRPr>
    </a:lvl5pPr>
    <a:lvl6pPr marL="2286000" algn="l" defTabSz="914400" rtl="0" eaLnBrk="1" latinLnBrk="0" hangingPunct="1">
      <a:defRPr kern="1200">
        <a:solidFill>
          <a:schemeClr val="tx1"/>
        </a:solidFill>
        <a:latin typeface="Calibri" pitchFamily="34" charset="0"/>
        <a:ea typeface="+mn-ea"/>
        <a:cs typeface="Arial" pitchFamily="34" charset="0"/>
      </a:defRPr>
    </a:lvl6pPr>
    <a:lvl7pPr marL="2743200" algn="l" defTabSz="914400" rtl="0" eaLnBrk="1" latinLnBrk="0" hangingPunct="1">
      <a:defRPr kern="1200">
        <a:solidFill>
          <a:schemeClr val="tx1"/>
        </a:solidFill>
        <a:latin typeface="Calibri" pitchFamily="34" charset="0"/>
        <a:ea typeface="+mn-ea"/>
        <a:cs typeface="Arial" pitchFamily="34" charset="0"/>
      </a:defRPr>
    </a:lvl7pPr>
    <a:lvl8pPr marL="3200400" algn="l" defTabSz="914400" rtl="0" eaLnBrk="1" latinLnBrk="0" hangingPunct="1">
      <a:defRPr kern="1200">
        <a:solidFill>
          <a:schemeClr val="tx1"/>
        </a:solidFill>
        <a:latin typeface="Calibri" pitchFamily="34" charset="0"/>
        <a:ea typeface="+mn-ea"/>
        <a:cs typeface="Arial" pitchFamily="34" charset="0"/>
      </a:defRPr>
    </a:lvl8pPr>
    <a:lvl9pPr marL="3657600" algn="l" defTabSz="914400" rtl="0" eaLnBrk="1" latinLnBrk="0" hangingPunct="1">
      <a:defRPr kern="1200">
        <a:solidFill>
          <a:schemeClr val="tx1"/>
        </a:solidFill>
        <a:latin typeface="Calibri" pitchFamily="34" charset="0"/>
        <a:ea typeface="+mn-ea"/>
        <a:cs typeface="Arial" pitchFamily="34"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napVertSplitter="1" vertBarState="minimized" horzBarState="maximized">
    <p:restoredLeft sz="15620"/>
    <p:restoredTop sz="94660"/>
  </p:normalViewPr>
  <p:slideViewPr>
    <p:cSldViewPr>
      <p:cViewPr varScale="1">
        <p:scale>
          <a:sx n="65" d="100"/>
          <a:sy n="65" d="100"/>
        </p:scale>
        <p:origin x="1612" y="60"/>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1354"/>
    </p:cViewPr>
  </p:sorterViewPr>
  <p:notesViewPr>
    <p:cSldViewPr>
      <p:cViewPr varScale="1">
        <p:scale>
          <a:sx n="55" d="100"/>
          <a:sy n="55" d="100"/>
        </p:scale>
        <p:origin x="2880"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83D723A-02A4-472C-9AA7-798E1056815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DC9A29F4-856C-484C-AEDB-54E58BBA05B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092B58D-D3D7-4066-8FDA-88C64239F3C5}" type="datetimeFigureOut">
              <a:rPr lang="en-US" smtClean="0"/>
              <a:t>4/30/2021</a:t>
            </a:fld>
            <a:endParaRPr lang="en-US"/>
          </a:p>
        </p:txBody>
      </p:sp>
      <p:sp>
        <p:nvSpPr>
          <p:cNvPr id="4" name="Footer Placeholder 3">
            <a:extLst>
              <a:ext uri="{FF2B5EF4-FFF2-40B4-BE49-F238E27FC236}">
                <a16:creationId xmlns:a16="http://schemas.microsoft.com/office/drawing/2014/main" id="{8563A727-AD7E-4853-AFFD-7ACE4469289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926BF0ED-C241-4E1F-AD95-8A8C04E51E5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E7B4C1D-7599-4C91-8C1F-C00A635E2F21}" type="slidenum">
              <a:rPr lang="en-US" smtClean="0"/>
              <a:t>‹#›</a:t>
            </a:fld>
            <a:endParaRPr lang="en-US"/>
          </a:p>
        </p:txBody>
      </p:sp>
    </p:spTree>
    <p:extLst>
      <p:ext uri="{BB962C8B-B14F-4D97-AF65-F5344CB8AC3E}">
        <p14:creationId xmlns:p14="http://schemas.microsoft.com/office/powerpoint/2010/main" val="30943784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8B18D1B0-340D-4A90-BDB6-B1D4CA870FB5}" type="datetimeFigureOut">
              <a:rPr lang="en-US"/>
              <a:pPr>
                <a:defRPr/>
              </a:pPr>
              <a:t>4/30/2021</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D3F96D42-0986-400A-BB5A-870DA4519C26}" type="slidenum">
              <a:rPr lang="en-US"/>
              <a:pPr>
                <a:defRPr/>
              </a:pPr>
              <a:t>‹#›</a:t>
            </a:fld>
            <a:endParaRPr lang="en-US"/>
          </a:p>
        </p:txBody>
      </p:sp>
    </p:spTree>
    <p:extLst>
      <p:ext uri="{BB962C8B-B14F-4D97-AF65-F5344CB8AC3E}">
        <p14:creationId xmlns:p14="http://schemas.microsoft.com/office/powerpoint/2010/main" val="88772925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cxnSp>
        <p:nvCxnSpPr>
          <p:cNvPr id="9" name="Straight Connector 8"/>
          <p:cNvCxnSpPr/>
          <p:nvPr userDrawn="1"/>
        </p:nvCxnSpPr>
        <p:spPr>
          <a:xfrm flipV="1">
            <a:off x="0" y="878316"/>
            <a:ext cx="9144000" cy="762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706232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769A3B25-BA90-4273-A8EB-33F0B05538AE}" type="datetime1">
              <a:rPr lang="en-US" smtClean="0"/>
              <a:t>4/30/2021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4471A5F-6598-451B-ACA5-F5388E2BA25A}" type="slidenum">
              <a:rPr lang="en-US"/>
              <a:pPr>
                <a:defRPr/>
              </a:pPr>
              <a:t>‹#›</a:t>
            </a:fld>
            <a:endParaRPr lang="en-US"/>
          </a:p>
        </p:txBody>
      </p:sp>
    </p:spTree>
    <p:extLst>
      <p:ext uri="{BB962C8B-B14F-4D97-AF65-F5344CB8AC3E}">
        <p14:creationId xmlns:p14="http://schemas.microsoft.com/office/powerpoint/2010/main" val="23391237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03C2D2A5-6B81-499E-87B9-5A263B63B4BD}" type="datetime1">
              <a:rPr lang="en-US" smtClean="0"/>
              <a:t>4/30/2021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D859191-1ED6-4C5C-8931-86D4A2B46D66}" type="slidenum">
              <a:rPr lang="en-US"/>
              <a:pPr>
                <a:defRPr/>
              </a:pPr>
              <a:t>‹#›</a:t>
            </a:fld>
            <a:endParaRPr lang="en-US"/>
          </a:p>
        </p:txBody>
      </p:sp>
    </p:spTree>
    <p:extLst>
      <p:ext uri="{BB962C8B-B14F-4D97-AF65-F5344CB8AC3E}">
        <p14:creationId xmlns:p14="http://schemas.microsoft.com/office/powerpoint/2010/main" val="25811588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A0B1DECF-B51F-4FAF-9535-F54EAA4DF037}" type="datetime1">
              <a:rPr lang="en-US" smtClean="0"/>
              <a:t>4/30/2021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04359FC-1B6A-47A5-A7CD-1CF4CA6A3F47}" type="slidenum">
              <a:rPr lang="en-US"/>
              <a:pPr>
                <a:defRPr/>
              </a:pPr>
              <a:t>‹#›</a:t>
            </a:fld>
            <a:endParaRPr lang="en-US"/>
          </a:p>
        </p:txBody>
      </p:sp>
    </p:spTree>
    <p:extLst>
      <p:ext uri="{BB962C8B-B14F-4D97-AF65-F5344CB8AC3E}">
        <p14:creationId xmlns:p14="http://schemas.microsoft.com/office/powerpoint/2010/main" val="30812195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991CA4E3-93EA-49E6-AC8B-43F2334DCCEC}" type="datetime1">
              <a:rPr lang="en-US" smtClean="0"/>
              <a:t>4/30/2021</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810229A0-1A90-4F89-B7F8-2412DB99E8DA}" type="slidenum">
              <a:rPr lang="en-US"/>
              <a:pPr>
                <a:defRPr/>
              </a:pPr>
              <a:t>‹#›</a:t>
            </a:fld>
            <a:endParaRPr lang="en-US"/>
          </a:p>
        </p:txBody>
      </p:sp>
    </p:spTree>
    <p:extLst>
      <p:ext uri="{BB962C8B-B14F-4D97-AF65-F5344CB8AC3E}">
        <p14:creationId xmlns:p14="http://schemas.microsoft.com/office/powerpoint/2010/main" val="40752868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D751DF17-AE16-4514-9D47-61CB475AEEDE}" type="datetime1">
              <a:rPr lang="en-US" smtClean="0"/>
              <a:t>4/30/2021</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62E6DCA8-F9B9-419E-9E04-2ED50198F0E3}" type="slidenum">
              <a:rPr lang="en-US"/>
              <a:pPr>
                <a:defRPr/>
              </a:pPr>
              <a:t>‹#›</a:t>
            </a:fld>
            <a:endParaRPr lang="en-US"/>
          </a:p>
        </p:txBody>
      </p:sp>
    </p:spTree>
    <p:extLst>
      <p:ext uri="{BB962C8B-B14F-4D97-AF65-F5344CB8AC3E}">
        <p14:creationId xmlns:p14="http://schemas.microsoft.com/office/powerpoint/2010/main" val="6744407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FD23133B-4583-42AB-BC39-399A1AA397FF}" type="datetime1">
              <a:rPr lang="en-US" smtClean="0"/>
              <a:t>4/30/2021</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920E8438-3B60-40A1-9F51-E8167CB1AD2D}" type="slidenum">
              <a:rPr lang="en-US"/>
              <a:pPr>
                <a:defRPr/>
              </a:pPr>
              <a:t>‹#›</a:t>
            </a:fld>
            <a:endParaRPr lang="en-US"/>
          </a:p>
        </p:txBody>
      </p:sp>
    </p:spTree>
    <p:extLst>
      <p:ext uri="{BB962C8B-B14F-4D97-AF65-F5344CB8AC3E}">
        <p14:creationId xmlns:p14="http://schemas.microsoft.com/office/powerpoint/2010/main" val="39733840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5B2A4BAF-95CB-4E5C-9CF8-B395C342B2AB}" type="datetime1">
              <a:rPr lang="en-US" smtClean="0"/>
              <a:t>4/30/2021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A48D211-AA68-425D-9D68-343573C101A9}" type="slidenum">
              <a:rPr lang="en-US"/>
              <a:pPr>
                <a:defRPr/>
              </a:pPr>
              <a:t>‹#›</a:t>
            </a:fld>
            <a:endParaRPr lang="en-US"/>
          </a:p>
        </p:txBody>
      </p:sp>
    </p:spTree>
    <p:extLst>
      <p:ext uri="{BB962C8B-B14F-4D97-AF65-F5344CB8AC3E}">
        <p14:creationId xmlns:p14="http://schemas.microsoft.com/office/powerpoint/2010/main" val="12276170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5158C5E6-E312-48AF-B637-0759AAEA4977}" type="datetime1">
              <a:rPr lang="en-US" smtClean="0"/>
              <a:t>4/30/2021</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364914B-9FF6-45B9-8CFF-8BE5542B5F79}" type="slidenum">
              <a:rPr lang="en-US"/>
              <a:pPr>
                <a:defRPr/>
              </a:pPr>
              <a:t>‹#›</a:t>
            </a:fld>
            <a:endParaRPr lang="en-US"/>
          </a:p>
        </p:txBody>
      </p:sp>
    </p:spTree>
    <p:extLst>
      <p:ext uri="{BB962C8B-B14F-4D97-AF65-F5344CB8AC3E}">
        <p14:creationId xmlns:p14="http://schemas.microsoft.com/office/powerpoint/2010/main" val="39039900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4AAE3637-8D00-4633-8A0D-EDD67D72BA82}" type="datetime1">
              <a:rPr lang="en-US" smtClean="0"/>
              <a:t>4/30/2021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4E6572E-3229-4A3D-BDEF-515FCB255803}" type="slidenum">
              <a:rPr lang="en-US"/>
              <a:pPr>
                <a:defRPr/>
              </a:pPr>
              <a:t>‹#›</a:t>
            </a:fld>
            <a:endParaRPr lang="en-US"/>
          </a:p>
        </p:txBody>
      </p:sp>
    </p:spTree>
    <p:extLst>
      <p:ext uri="{BB962C8B-B14F-4D97-AF65-F5344CB8AC3E}">
        <p14:creationId xmlns:p14="http://schemas.microsoft.com/office/powerpoint/2010/main" val="39817501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B60384AB-8A12-44BE-A5FE-554A9181A051}" type="datetime1">
              <a:rPr lang="en-US" smtClean="0"/>
              <a:t>4/30/2021</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56A67B09-FC7B-4A0E-A844-6AC2C80963F6}" type="slidenum">
              <a:rPr lang="en-US"/>
              <a:pPr>
                <a:defRPr/>
              </a:pPr>
              <a:t>‹#›</a:t>
            </a:fld>
            <a:endParaRPr lang="en-US"/>
          </a:p>
        </p:txBody>
      </p:sp>
    </p:spTree>
    <p:extLst>
      <p:ext uri="{BB962C8B-B14F-4D97-AF65-F5344CB8AC3E}">
        <p14:creationId xmlns:p14="http://schemas.microsoft.com/office/powerpoint/2010/main" val="39385820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6178E66A-E17D-4D18-A499-B59694A1FF42}" type="datetime1">
              <a:rPr lang="en-US" smtClean="0"/>
              <a:t>4/30/2021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1DCE7150-02E1-4843-A8CF-9E5774BD8482}" type="slidenum">
              <a:rPr lang="en-US"/>
              <a:pPr>
                <a:defRPr/>
              </a:pPr>
              <a:t>‹#›</a:t>
            </a:fld>
            <a:endParaRPr lang="en-US"/>
          </a:p>
        </p:txBody>
      </p:sp>
      <p:pic>
        <p:nvPicPr>
          <p:cNvPr id="8" name="Picture 6" descr="umbc_logo"/>
          <p:cNvPicPr>
            <a:picLocks noChangeAspect="1" noChangeArrowheads="1"/>
          </p:cNvPicPr>
          <p:nvPr userDrawn="1"/>
        </p:nvPicPr>
        <p:blipFill>
          <a:blip r:embed="rId13" cstate="print">
            <a:extLst>
              <a:ext uri="{28A0092B-C50C-407E-A947-70E740481C1C}">
                <a14:useLocalDpi xmlns:a14="http://schemas.microsoft.com/office/drawing/2010/main" val="0"/>
              </a:ext>
            </a:extLst>
          </a:blip>
          <a:srcRect/>
          <a:stretch>
            <a:fillRect/>
          </a:stretch>
        </p:blipFill>
        <p:spPr bwMode="auto">
          <a:xfrm>
            <a:off x="7924800" y="14288"/>
            <a:ext cx="1230313" cy="526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Straight Connector 8">
            <a:extLst>
              <a:ext uri="{FF2B5EF4-FFF2-40B4-BE49-F238E27FC236}">
                <a16:creationId xmlns:a16="http://schemas.microsoft.com/office/drawing/2014/main" id="{E223B40F-14FF-4318-A715-DF3497C6844E}"/>
              </a:ext>
            </a:extLst>
          </p:cNvPr>
          <p:cNvCxnSpPr/>
          <p:nvPr userDrawn="1"/>
        </p:nvCxnSpPr>
        <p:spPr>
          <a:xfrm flipV="1">
            <a:off x="0" y="878316"/>
            <a:ext cx="9144000" cy="762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952" r:id="rId1"/>
    <p:sldLayoutId id="2147483942" r:id="rId2"/>
    <p:sldLayoutId id="2147483943" r:id="rId3"/>
    <p:sldLayoutId id="2147483944" r:id="rId4"/>
    <p:sldLayoutId id="2147483945" r:id="rId5"/>
    <p:sldLayoutId id="2147483946" r:id="rId6"/>
    <p:sldLayoutId id="2147483947" r:id="rId7"/>
    <p:sldLayoutId id="2147483948" r:id="rId8"/>
    <p:sldLayoutId id="2147483949" r:id="rId9"/>
    <p:sldLayoutId id="2147483950" r:id="rId10"/>
    <p:sldLayoutId id="2147483951" r:id="rId11"/>
  </p:sldLayoutIdLst>
  <p:hf sldNum="0" hdr="0" ft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9.jpeg"/><Relationship Id="rId13" Type="http://schemas.openxmlformats.org/officeDocument/2006/relationships/image" Target="../media/image14.png"/><Relationship Id="rId3" Type="http://schemas.openxmlformats.org/officeDocument/2006/relationships/image" Target="../media/image5.jpeg"/><Relationship Id="rId7" Type="http://schemas.openxmlformats.org/officeDocument/2006/relationships/hyperlink" Target="about:blank" TargetMode="External"/><Relationship Id="rId12" Type="http://schemas.openxmlformats.org/officeDocument/2006/relationships/image" Target="../media/image13.jpe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jpeg"/><Relationship Id="rId11" Type="http://schemas.openxmlformats.org/officeDocument/2006/relationships/image" Target="../media/image12.jpeg"/><Relationship Id="rId5" Type="http://schemas.openxmlformats.org/officeDocument/2006/relationships/image" Target="../media/image7.jpeg"/><Relationship Id="rId10" Type="http://schemas.openxmlformats.org/officeDocument/2006/relationships/image" Target="../media/image11.jpeg"/><Relationship Id="rId4" Type="http://schemas.openxmlformats.org/officeDocument/2006/relationships/image" Target="../media/image6.jpeg"/><Relationship Id="rId9" Type="http://schemas.openxmlformats.org/officeDocument/2006/relationships/image" Target="../media/image10.png"/><Relationship Id="rId14" Type="http://schemas.openxmlformats.org/officeDocument/2006/relationships/image" Target="../media/image15.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4" Type="http://schemas.openxmlformats.org/officeDocument/2006/relationships/image" Target="../media/image21.jpeg"/></Relationships>
</file>

<file path=ppt/slides/_rels/slide11.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1.xml"/><Relationship Id="rId4" Type="http://schemas.openxmlformats.org/officeDocument/2006/relationships/image" Target="../media/image27.jpeg"/></Relationships>
</file>

<file path=ppt/slides/_rels/slide1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6.jpeg"/><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15.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2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jpeg"/></Relationships>
</file>

<file path=ppt/slides/_rels/slide22.xml.rels><?xml version="1.0" encoding="UTF-8" standalone="yes"?>
<Relationships xmlns="http://schemas.openxmlformats.org/package/2006/relationships"><Relationship Id="rId3" Type="http://schemas.openxmlformats.org/officeDocument/2006/relationships/image" Target="../media/image47.emf"/><Relationship Id="rId2" Type="http://schemas.openxmlformats.org/officeDocument/2006/relationships/image" Target="../media/image46.emf"/><Relationship Id="rId1" Type="http://schemas.openxmlformats.org/officeDocument/2006/relationships/slideLayout" Target="../slideLayouts/slideLayout2.xml"/><Relationship Id="rId5" Type="http://schemas.openxmlformats.org/officeDocument/2006/relationships/image" Target="../media/image49.jpeg"/><Relationship Id="rId4" Type="http://schemas.openxmlformats.org/officeDocument/2006/relationships/image" Target="../media/image48.jpeg"/></Relationships>
</file>

<file path=ppt/slides/_rels/slide23.xml.rels><?xml version="1.0" encoding="UTF-8" standalone="yes"?>
<Relationships xmlns="http://schemas.openxmlformats.org/package/2006/relationships"><Relationship Id="rId3" Type="http://schemas.openxmlformats.org/officeDocument/2006/relationships/image" Target="../media/image51.wmf"/><Relationship Id="rId2" Type="http://schemas.openxmlformats.org/officeDocument/2006/relationships/image" Target="../media/image50.wm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52.wm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ctrTitle"/>
          </p:nvPr>
        </p:nvSpPr>
        <p:spPr>
          <a:xfrm>
            <a:off x="-28433" y="17060"/>
            <a:ext cx="7953233" cy="869631"/>
          </a:xfrm>
        </p:spPr>
        <p:txBody>
          <a:bodyPr/>
          <a:lstStyle/>
          <a:p>
            <a:r>
              <a:rPr lang="en-US" sz="2800" b="1" dirty="0">
                <a:solidFill>
                  <a:srgbClr val="0033CC"/>
                </a:solidFill>
              </a:rPr>
              <a:t>Optimization of sensor materials using physical vapor transport growth method </a:t>
            </a:r>
            <a:endParaRPr lang="en-US" sz="2800" dirty="0">
              <a:solidFill>
                <a:srgbClr val="0033CC"/>
              </a:solidFill>
            </a:endParaRPr>
          </a:p>
        </p:txBody>
      </p:sp>
      <p:sp>
        <p:nvSpPr>
          <p:cNvPr id="5123" name="TextBox 2"/>
          <p:cNvSpPr txBox="1">
            <a:spLocks noChangeArrowheads="1"/>
          </p:cNvSpPr>
          <p:nvPr/>
        </p:nvSpPr>
        <p:spPr bwMode="auto">
          <a:xfrm>
            <a:off x="152399" y="966133"/>
            <a:ext cx="8991600" cy="4376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buNone/>
            </a:pPr>
            <a:endParaRPr lang="en-US" sz="2400" b="1" dirty="0">
              <a:latin typeface="Arial" panose="020B0604020202020204" pitchFamily="34" charset="0"/>
            </a:endParaRPr>
          </a:p>
          <a:p>
            <a:pPr>
              <a:buNone/>
            </a:pPr>
            <a:r>
              <a:rPr lang="en-US" sz="2400" b="1" dirty="0">
                <a:latin typeface="Arial" panose="020B0604020202020204" pitchFamily="34" charset="0"/>
              </a:rPr>
              <a:t>Christopher Cooper, </a:t>
            </a:r>
            <a:r>
              <a:rPr lang="en-US" sz="2400" b="1" dirty="0" err="1">
                <a:latin typeface="Arial" panose="020B0604020202020204" pitchFamily="34" charset="0"/>
              </a:rPr>
              <a:t>Sonali</a:t>
            </a:r>
            <a:r>
              <a:rPr lang="en-US" sz="2400" b="1" dirty="0">
                <a:latin typeface="Arial" panose="020B0604020202020204" pitchFamily="34" charset="0"/>
              </a:rPr>
              <a:t> Saraf,  Dan </a:t>
            </a:r>
            <a:r>
              <a:rPr lang="en-US" sz="2400" b="1" dirty="0" err="1">
                <a:latin typeface="Arial" panose="020B0604020202020204" pitchFamily="34" charset="0"/>
              </a:rPr>
              <a:t>Kazal</a:t>
            </a:r>
            <a:r>
              <a:rPr lang="en-US" sz="2400" b="1" dirty="0">
                <a:latin typeface="Arial" panose="020B0604020202020204" pitchFamily="34" charset="0"/>
              </a:rPr>
              <a:t>, Brian Cullum, </a:t>
            </a:r>
            <a:r>
              <a:rPr lang="en-US" sz="2400" b="1" dirty="0" err="1">
                <a:latin typeface="Arial" panose="020B0604020202020204" pitchFamily="34" charset="0"/>
              </a:rPr>
              <a:t>Fow</a:t>
            </a:r>
            <a:r>
              <a:rPr lang="en-US" sz="2400" b="1" dirty="0">
                <a:latin typeface="Arial" panose="020B0604020202020204" pitchFamily="34" charset="0"/>
              </a:rPr>
              <a:t>-Sen </a:t>
            </a:r>
            <a:r>
              <a:rPr lang="en-US" sz="2400" b="1" dirty="0" err="1">
                <a:latin typeface="Arial" panose="020B0604020202020204" pitchFamily="34" charset="0"/>
              </a:rPr>
              <a:t>Choa</a:t>
            </a:r>
            <a:r>
              <a:rPr lang="en-US" sz="2400" b="1" dirty="0">
                <a:latin typeface="Arial" panose="020B0604020202020204" pitchFamily="34" charset="0"/>
              </a:rPr>
              <a:t>, Bradley Arnold, Lisa Kelly and N. B. Singh</a:t>
            </a:r>
          </a:p>
          <a:p>
            <a:pPr algn="ctr">
              <a:buNone/>
            </a:pPr>
            <a:endParaRPr lang="en-US" altLang="en-US" sz="2400" dirty="0">
              <a:latin typeface="Arial" panose="020B0604020202020204" pitchFamily="34" charset="0"/>
            </a:endParaRPr>
          </a:p>
          <a:p>
            <a:pPr algn="ctr">
              <a:buNone/>
            </a:pPr>
            <a:r>
              <a:rPr lang="en-US" altLang="en-US" sz="2400" dirty="0">
                <a:latin typeface="Arial" panose="020B0604020202020204" pitchFamily="34" charset="0"/>
              </a:rPr>
              <a:t>University of Maryland, Baltimore County, Baltimore, MD </a:t>
            </a:r>
          </a:p>
          <a:p>
            <a:pPr algn="ctr" eaLnBrk="1" hangingPunct="1">
              <a:spcBef>
                <a:spcPct val="0"/>
              </a:spcBef>
              <a:buFontTx/>
              <a:buNone/>
            </a:pPr>
            <a:endParaRPr lang="en-US" altLang="en-US" sz="2400" dirty="0">
              <a:latin typeface="Arial" panose="020B0604020202020204" pitchFamily="34" charset="0"/>
            </a:endParaRPr>
          </a:p>
          <a:p>
            <a:pPr algn="ctr" eaLnBrk="1" hangingPunct="1">
              <a:spcBef>
                <a:spcPct val="0"/>
              </a:spcBef>
              <a:buFontTx/>
              <a:buNone/>
            </a:pPr>
            <a:r>
              <a:rPr lang="en-US" altLang="en-US" sz="2400" dirty="0">
                <a:latin typeface="Arial" panose="020B0604020202020204" pitchFamily="34" charset="0"/>
              </a:rPr>
              <a:t>and </a:t>
            </a:r>
          </a:p>
          <a:p>
            <a:pPr algn="ctr" eaLnBrk="1" hangingPunct="1">
              <a:spcBef>
                <a:spcPct val="0"/>
              </a:spcBef>
              <a:buFontTx/>
              <a:buNone/>
            </a:pPr>
            <a:endParaRPr lang="en-US" altLang="en-US" sz="2400" b="1" dirty="0">
              <a:latin typeface="Arial" panose="020B0604020202020204" pitchFamily="34" charset="0"/>
            </a:endParaRPr>
          </a:p>
          <a:p>
            <a:pPr algn="ctr" eaLnBrk="1" hangingPunct="1">
              <a:spcBef>
                <a:spcPct val="0"/>
              </a:spcBef>
              <a:buFontTx/>
              <a:buNone/>
            </a:pPr>
            <a:r>
              <a:rPr lang="en-US" sz="2400" b="1" dirty="0">
                <a:latin typeface="Arial" panose="020B0604020202020204" pitchFamily="34" charset="0"/>
              </a:rPr>
              <a:t>Ching Hua Su</a:t>
            </a:r>
          </a:p>
          <a:p>
            <a:pPr algn="ctr" eaLnBrk="1" hangingPunct="1">
              <a:spcBef>
                <a:spcPct val="0"/>
              </a:spcBef>
              <a:buFontTx/>
              <a:buNone/>
            </a:pPr>
            <a:r>
              <a:rPr lang="en-US" altLang="en-US" sz="2400" dirty="0">
                <a:latin typeface="Arial" panose="020B0604020202020204" pitchFamily="34" charset="0"/>
              </a:rPr>
              <a:t>NASA Marshall Space Flight Center, Huntsville, AL</a:t>
            </a:r>
          </a:p>
          <a:p>
            <a:pPr algn="ctr" eaLnBrk="1" hangingPunct="1">
              <a:spcBef>
                <a:spcPct val="0"/>
              </a:spcBef>
              <a:buFontTx/>
              <a:buNone/>
            </a:pPr>
            <a:endParaRPr lang="en-US" altLang="en-US" sz="2400" dirty="0">
              <a:latin typeface="Arial" panose="020B0604020202020204" pitchFamily="34" charset="0"/>
            </a:endParaRPr>
          </a:p>
        </p:txBody>
      </p:sp>
      <p:sp>
        <p:nvSpPr>
          <p:cNvPr id="5124" name="TextBox 3"/>
          <p:cNvSpPr txBox="1">
            <a:spLocks noChangeArrowheads="1"/>
          </p:cNvSpPr>
          <p:nvPr/>
        </p:nvSpPr>
        <p:spPr bwMode="auto">
          <a:xfrm>
            <a:off x="963613" y="6413500"/>
            <a:ext cx="18415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endParaRPr lang="en-US" altLang="en-US" sz="1800"/>
          </a:p>
        </p:txBody>
      </p:sp>
      <p:sp>
        <p:nvSpPr>
          <p:cNvPr id="7" name="AutoShape 8"/>
          <p:cNvSpPr>
            <a:spLocks noChangeArrowheads="1"/>
          </p:cNvSpPr>
          <p:nvPr/>
        </p:nvSpPr>
        <p:spPr bwMode="auto">
          <a:xfrm>
            <a:off x="0" y="5986302"/>
            <a:ext cx="9144000" cy="612142"/>
          </a:xfrm>
          <a:prstGeom prst="roundRect">
            <a:avLst>
              <a:gd name="adj" fmla="val 22852"/>
            </a:avLst>
          </a:prstGeom>
          <a:gradFill rotWithShape="0">
            <a:gsLst>
              <a:gs pos="0">
                <a:srgbClr val="3399FF">
                  <a:gamma/>
                  <a:shade val="46275"/>
                  <a:invGamma/>
                </a:srgbClr>
              </a:gs>
              <a:gs pos="50000">
                <a:srgbClr val="3399FF"/>
              </a:gs>
              <a:gs pos="100000">
                <a:srgbClr val="3399FF">
                  <a:gamma/>
                  <a:shade val="46275"/>
                  <a:invGamma/>
                </a:srgbClr>
              </a:gs>
            </a:gsLst>
            <a:lin ang="5400000" scaled="1"/>
          </a:gradFill>
          <a:ln w="12700">
            <a:noFill/>
            <a:round/>
            <a:headEnd/>
            <a:tailEnd/>
          </a:ln>
          <a:effectLst>
            <a:glow rad="139700">
              <a:schemeClr val="accent1">
                <a:satMod val="175000"/>
                <a:alpha val="40000"/>
              </a:schemeClr>
            </a:glow>
          </a:effectLst>
          <a:scene3d>
            <a:camera prst="orthographicFront"/>
            <a:lightRig rig="threePt" dir="t"/>
          </a:scene3d>
          <a:sp3d>
            <a:bevelT prst="angle"/>
          </a:sp3d>
        </p:spPr>
        <p:txBody>
          <a:bodyPr wrap="none" lIns="46030" tIns="46030" rIns="46030" bIns="46030"/>
          <a:lstStyle/>
          <a:p>
            <a:pPr algn="ctr" eaLnBrk="0" fontAlgn="auto" hangingPunct="0">
              <a:lnSpc>
                <a:spcPct val="90000"/>
              </a:lnSpc>
              <a:spcBef>
                <a:spcPts val="0"/>
              </a:spcBef>
              <a:spcAft>
                <a:spcPts val="0"/>
              </a:spcAft>
              <a:defRPr/>
            </a:pPr>
            <a:r>
              <a:rPr lang="en-AU" sz="2000" b="1" dirty="0">
                <a:solidFill>
                  <a:srgbClr val="FFFF00"/>
                </a:solidFill>
                <a:latin typeface="Arie narrow"/>
                <a:cs typeface="+mn-cs"/>
              </a:rPr>
              <a:t>We thank NASA Headquarters and Marshall Space Flight </a:t>
            </a:r>
            <a:r>
              <a:rPr lang="en-AU" sz="2000" b="1" dirty="0" err="1">
                <a:solidFill>
                  <a:srgbClr val="FFFF00"/>
                </a:solidFill>
                <a:latin typeface="Arie narrow"/>
                <a:cs typeface="+mn-cs"/>
              </a:rPr>
              <a:t>Center</a:t>
            </a:r>
            <a:r>
              <a:rPr lang="en-AU" sz="2000" b="1" dirty="0">
                <a:solidFill>
                  <a:srgbClr val="FFFF00"/>
                </a:solidFill>
                <a:latin typeface="Arie narrow"/>
                <a:cs typeface="+mn-cs"/>
              </a:rPr>
              <a:t> for financial support</a:t>
            </a:r>
            <a:endParaRPr lang="en-US" sz="2000" i="1" dirty="0">
              <a:solidFill>
                <a:srgbClr val="FFFF00"/>
              </a:solidFill>
              <a:effectLst>
                <a:outerShdw blurRad="38100" dist="38100" dir="2700000" algn="tl">
                  <a:srgbClr val="000000"/>
                </a:outerShdw>
              </a:effectLst>
              <a:latin typeface="Arie narrow"/>
            </a:endParaRPr>
          </a:p>
        </p:txBody>
      </p:sp>
      <p:cxnSp>
        <p:nvCxnSpPr>
          <p:cNvPr id="6" name="Straight Connector 5"/>
          <p:cNvCxnSpPr/>
          <p:nvPr/>
        </p:nvCxnSpPr>
        <p:spPr>
          <a:xfrm flipV="1">
            <a:off x="0" y="878316"/>
            <a:ext cx="9144000" cy="762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type="title"/>
          </p:nvPr>
        </p:nvSpPr>
        <p:spPr>
          <a:xfrm>
            <a:off x="228600" y="11113"/>
            <a:ext cx="7467600" cy="838200"/>
          </a:xfrm>
        </p:spPr>
        <p:txBody>
          <a:bodyPr/>
          <a:lstStyle/>
          <a:p>
            <a:r>
              <a:rPr lang="en-US" sz="2400" b="1" dirty="0">
                <a:solidFill>
                  <a:srgbClr val="0033CC"/>
                </a:solidFill>
                <a:latin typeface="Arial" panose="020B0604020202020204" pitchFamily="34" charset="0"/>
                <a:cs typeface="Arial" panose="020B0604020202020204" pitchFamily="34" charset="0"/>
              </a:rPr>
              <a:t>Optimization of sensor materials using physical vapor transport growth method </a:t>
            </a:r>
            <a:endParaRPr lang="en-US" altLang="en-US" sz="2200" b="1" dirty="0">
              <a:solidFill>
                <a:srgbClr val="0033CC"/>
              </a:solidFill>
              <a:latin typeface="Arial" pitchFamily="34" charset="0"/>
              <a:cs typeface="Arial" pitchFamily="34" charset="0"/>
            </a:endParaRPr>
          </a:p>
        </p:txBody>
      </p:sp>
      <p:sp>
        <p:nvSpPr>
          <p:cNvPr id="6148" name="Text Box 21"/>
          <p:cNvSpPr txBox="1">
            <a:spLocks noChangeArrowheads="1"/>
          </p:cNvSpPr>
          <p:nvPr/>
        </p:nvSpPr>
        <p:spPr bwMode="auto">
          <a:xfrm>
            <a:off x="0" y="903795"/>
            <a:ext cx="4953000" cy="5293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ts val="600"/>
              </a:spcBef>
              <a:spcAft>
                <a:spcPts val="600"/>
              </a:spcAft>
              <a:buFontTx/>
              <a:buNone/>
            </a:pPr>
            <a:r>
              <a:rPr lang="en-US" altLang="en-US" sz="2400" b="1" dirty="0">
                <a:solidFill>
                  <a:srgbClr val="0000FF"/>
                </a:solidFill>
                <a:latin typeface="Arial" pitchFamily="34" charset="0"/>
              </a:rPr>
              <a:t>Outlines</a:t>
            </a:r>
          </a:p>
          <a:p>
            <a:pPr lvl="1" eaLnBrk="1" hangingPunct="1">
              <a:spcBef>
                <a:spcPts val="600"/>
              </a:spcBef>
              <a:spcAft>
                <a:spcPts val="600"/>
              </a:spcAft>
              <a:buFontTx/>
              <a:buChar char="•"/>
            </a:pPr>
            <a:r>
              <a:rPr lang="en-US" altLang="en-US" sz="2400" dirty="0">
                <a:latin typeface="Arial" pitchFamily="34" charset="0"/>
              </a:rPr>
              <a:t>Objectives</a:t>
            </a:r>
          </a:p>
          <a:p>
            <a:pPr lvl="1" eaLnBrk="1" hangingPunct="1">
              <a:spcBef>
                <a:spcPts val="600"/>
              </a:spcBef>
              <a:spcAft>
                <a:spcPts val="600"/>
              </a:spcAft>
              <a:buFontTx/>
              <a:buChar char="•"/>
            </a:pPr>
            <a:r>
              <a:rPr lang="en-US" altLang="en-US" sz="2400" dirty="0">
                <a:latin typeface="Arial" pitchFamily="34" charset="0"/>
              </a:rPr>
              <a:t>Background</a:t>
            </a:r>
          </a:p>
          <a:p>
            <a:pPr lvl="2" eaLnBrk="1" hangingPunct="1">
              <a:spcBef>
                <a:spcPts val="600"/>
              </a:spcBef>
              <a:spcAft>
                <a:spcPts val="600"/>
              </a:spcAft>
              <a:buFontTx/>
              <a:buChar char="•"/>
            </a:pPr>
            <a:r>
              <a:rPr lang="en-US" altLang="en-US" sz="2000" dirty="0">
                <a:latin typeface="Arial" pitchFamily="34" charset="0"/>
              </a:rPr>
              <a:t>Effect of growth parameters</a:t>
            </a:r>
          </a:p>
          <a:p>
            <a:pPr lvl="2" eaLnBrk="1" hangingPunct="1">
              <a:spcBef>
                <a:spcPts val="600"/>
              </a:spcBef>
              <a:spcAft>
                <a:spcPts val="600"/>
              </a:spcAft>
              <a:buFontTx/>
              <a:buChar char="•"/>
            </a:pPr>
            <a:r>
              <a:rPr lang="en-US" altLang="en-US" sz="2000" dirty="0">
                <a:latin typeface="Arial" pitchFamily="34" charset="0"/>
              </a:rPr>
              <a:t>Effect of fluid flow</a:t>
            </a:r>
          </a:p>
          <a:p>
            <a:pPr lvl="1" eaLnBrk="1" hangingPunct="1">
              <a:spcBef>
                <a:spcPts val="600"/>
              </a:spcBef>
              <a:spcAft>
                <a:spcPts val="600"/>
              </a:spcAft>
              <a:buFontTx/>
              <a:buChar char="•"/>
            </a:pPr>
            <a:r>
              <a:rPr lang="en-US" altLang="en-US" sz="2400" dirty="0">
                <a:latin typeface="Arial" pitchFamily="34" charset="0"/>
              </a:rPr>
              <a:t>Experimental design, methods</a:t>
            </a:r>
          </a:p>
          <a:p>
            <a:pPr lvl="2" eaLnBrk="1" hangingPunct="1">
              <a:spcBef>
                <a:spcPts val="600"/>
              </a:spcBef>
              <a:spcAft>
                <a:spcPts val="600"/>
              </a:spcAft>
              <a:buFontTx/>
              <a:buChar char="•"/>
            </a:pPr>
            <a:r>
              <a:rPr lang="en-US" altLang="en-US" sz="2000" dirty="0">
                <a:latin typeface="Arial" pitchFamily="34" charset="0"/>
              </a:rPr>
              <a:t>Horizontal vs vertical configuration</a:t>
            </a:r>
          </a:p>
          <a:p>
            <a:pPr lvl="1" eaLnBrk="1" hangingPunct="1">
              <a:spcBef>
                <a:spcPts val="600"/>
              </a:spcBef>
              <a:spcAft>
                <a:spcPts val="600"/>
              </a:spcAft>
              <a:buFontTx/>
              <a:buChar char="•"/>
            </a:pPr>
            <a:r>
              <a:rPr lang="en-US" altLang="en-US" sz="2400" dirty="0">
                <a:latin typeface="Arial" pitchFamily="34" charset="0"/>
              </a:rPr>
              <a:t>Experimental method</a:t>
            </a:r>
          </a:p>
          <a:p>
            <a:pPr lvl="1" eaLnBrk="1" hangingPunct="1">
              <a:spcBef>
                <a:spcPts val="600"/>
              </a:spcBef>
              <a:spcAft>
                <a:spcPts val="600"/>
              </a:spcAft>
              <a:buFontTx/>
              <a:buChar char="•"/>
            </a:pPr>
            <a:r>
              <a:rPr lang="en-US" altLang="en-US" sz="2400" dirty="0">
                <a:latin typeface="Arial" pitchFamily="34" charset="0"/>
              </a:rPr>
              <a:t>Results</a:t>
            </a:r>
          </a:p>
          <a:p>
            <a:pPr lvl="1" eaLnBrk="1" hangingPunct="1">
              <a:spcBef>
                <a:spcPts val="600"/>
              </a:spcBef>
              <a:spcAft>
                <a:spcPts val="600"/>
              </a:spcAft>
              <a:buFontTx/>
              <a:buChar char="•"/>
            </a:pPr>
            <a:r>
              <a:rPr lang="en-US" altLang="en-US" sz="2400" dirty="0">
                <a:latin typeface="Arial" pitchFamily="34" charset="0"/>
              </a:rPr>
              <a:t>Conclusion</a:t>
            </a:r>
            <a:endParaRPr lang="en-US" altLang="en-US" sz="2000" dirty="0">
              <a:latin typeface="Arial" pitchFamily="34" charset="0"/>
            </a:endParaRPr>
          </a:p>
        </p:txBody>
      </p:sp>
      <p:sp>
        <p:nvSpPr>
          <p:cNvPr id="27" name="AutoShape 8"/>
          <p:cNvSpPr>
            <a:spLocks noChangeArrowheads="1"/>
          </p:cNvSpPr>
          <p:nvPr/>
        </p:nvSpPr>
        <p:spPr bwMode="auto">
          <a:xfrm>
            <a:off x="0" y="6169658"/>
            <a:ext cx="9220200" cy="612142"/>
          </a:xfrm>
          <a:prstGeom prst="roundRect">
            <a:avLst>
              <a:gd name="adj" fmla="val 22852"/>
            </a:avLst>
          </a:prstGeom>
          <a:gradFill rotWithShape="0">
            <a:gsLst>
              <a:gs pos="0">
                <a:srgbClr val="3399FF">
                  <a:gamma/>
                  <a:shade val="46275"/>
                  <a:invGamma/>
                </a:srgbClr>
              </a:gs>
              <a:gs pos="50000">
                <a:srgbClr val="3399FF"/>
              </a:gs>
              <a:gs pos="100000">
                <a:srgbClr val="3399FF">
                  <a:gamma/>
                  <a:shade val="46275"/>
                  <a:invGamma/>
                </a:srgbClr>
              </a:gs>
            </a:gsLst>
            <a:lin ang="5400000" scaled="1"/>
          </a:gradFill>
          <a:ln w="12700">
            <a:noFill/>
            <a:round/>
            <a:headEnd/>
            <a:tailEnd/>
          </a:ln>
          <a:effectLst>
            <a:glow rad="139700">
              <a:schemeClr val="accent1">
                <a:satMod val="175000"/>
                <a:alpha val="40000"/>
              </a:schemeClr>
            </a:glow>
          </a:effectLst>
          <a:scene3d>
            <a:camera prst="orthographicFront"/>
            <a:lightRig rig="threePt" dir="t"/>
          </a:scene3d>
          <a:sp3d>
            <a:bevelT prst="angle"/>
          </a:sp3d>
        </p:spPr>
        <p:txBody>
          <a:bodyPr wrap="none" lIns="46030" tIns="46030" rIns="46030" bIns="46030"/>
          <a:lstStyle/>
          <a:p>
            <a:pPr algn="ctr" eaLnBrk="0" hangingPunct="0">
              <a:lnSpc>
                <a:spcPct val="90000"/>
              </a:lnSpc>
              <a:defRPr/>
            </a:pPr>
            <a:r>
              <a:rPr lang="en-US" i="1" dirty="0">
                <a:solidFill>
                  <a:srgbClr val="FFFF00"/>
                </a:solidFill>
                <a:effectLst>
                  <a:outerShdw blurRad="38100" dist="38100" dir="2700000" algn="tl">
                    <a:srgbClr val="000000"/>
                  </a:outerShdw>
                </a:effectLst>
                <a:latin typeface="Arial Black" pitchFamily="34" charset="0"/>
              </a:rPr>
              <a:t>PVT  is an excellent method when there is decomposition during growth</a:t>
            </a:r>
          </a:p>
        </p:txBody>
      </p:sp>
      <p:pic>
        <p:nvPicPr>
          <p:cNvPr id="14" name="Picture 5" descr="H:\mcetgrp\NBSINGH\mike lee1.jpg">
            <a:extLst>
              <a:ext uri="{FF2B5EF4-FFF2-40B4-BE49-F238E27FC236}">
                <a16:creationId xmlns:a16="http://schemas.microsoft.com/office/drawing/2014/main" id="{B6998373-64BD-49A7-8837-77DD45914FB0}"/>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32342" y="1009095"/>
            <a:ext cx="3544280" cy="206462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5164DAA1-6645-4668-9663-3F984CE4AEB7}"/>
              </a:ext>
            </a:extLst>
          </p:cNvPr>
          <p:cNvSpPr txBox="1"/>
          <p:nvPr/>
        </p:nvSpPr>
        <p:spPr>
          <a:xfrm>
            <a:off x="4953000" y="3020148"/>
            <a:ext cx="4038600" cy="923330"/>
          </a:xfrm>
          <a:prstGeom prst="rect">
            <a:avLst/>
          </a:prstGeom>
          <a:noFill/>
        </p:spPr>
        <p:txBody>
          <a:bodyPr wrap="square" rtlCol="0">
            <a:spAutoFit/>
          </a:bodyPr>
          <a:lstStyle/>
          <a:p>
            <a:r>
              <a:rPr lang="en-US" b="1" dirty="0">
                <a:solidFill>
                  <a:srgbClr val="0033CC"/>
                </a:solidFill>
              </a:rPr>
              <a:t>Decomposing melt and high vapor pressure prohibits melt growth and PVT is good  method</a:t>
            </a:r>
          </a:p>
        </p:txBody>
      </p:sp>
      <p:sp>
        <p:nvSpPr>
          <p:cNvPr id="17" name="TextBox 16">
            <a:extLst>
              <a:ext uri="{FF2B5EF4-FFF2-40B4-BE49-F238E27FC236}">
                <a16:creationId xmlns:a16="http://schemas.microsoft.com/office/drawing/2014/main" id="{C6BB24A3-B64D-41B5-A713-58863170F8A5}"/>
              </a:ext>
            </a:extLst>
          </p:cNvPr>
          <p:cNvSpPr txBox="1"/>
          <p:nvPr/>
        </p:nvSpPr>
        <p:spPr>
          <a:xfrm>
            <a:off x="5511187" y="5562599"/>
            <a:ext cx="2032614" cy="369332"/>
          </a:xfrm>
          <a:prstGeom prst="rect">
            <a:avLst/>
          </a:prstGeom>
          <a:noFill/>
        </p:spPr>
        <p:txBody>
          <a:bodyPr wrap="square" rtlCol="0">
            <a:spAutoFit/>
          </a:bodyPr>
          <a:lstStyle/>
          <a:p>
            <a:r>
              <a:rPr lang="en-US" b="1" dirty="0">
                <a:solidFill>
                  <a:srgbClr val="0033CC"/>
                </a:solidFill>
              </a:rPr>
              <a:t>PVT grown crystals</a:t>
            </a:r>
          </a:p>
        </p:txBody>
      </p:sp>
      <p:pic>
        <p:nvPicPr>
          <p:cNvPr id="19" name="Picture 4">
            <a:extLst>
              <a:ext uri="{FF2B5EF4-FFF2-40B4-BE49-F238E27FC236}">
                <a16:creationId xmlns:a16="http://schemas.microsoft.com/office/drawing/2014/main" id="{967C1E37-18DE-4FD3-9195-2C6947BF1E24}"/>
              </a:ext>
            </a:extLst>
          </p:cNvPr>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40915" y="3916377"/>
            <a:ext cx="2170043" cy="159755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794" name="Text Box 2"/>
          <p:cNvSpPr txBox="1">
            <a:spLocks noChangeArrowheads="1"/>
          </p:cNvSpPr>
          <p:nvPr/>
        </p:nvSpPr>
        <p:spPr bwMode="auto">
          <a:xfrm>
            <a:off x="201304" y="957590"/>
            <a:ext cx="8077200" cy="1569660"/>
          </a:xfrm>
          <a:prstGeom prst="rect">
            <a:avLst/>
          </a:prstGeom>
          <a:noFill/>
          <a:ln w="9525">
            <a:noFill/>
            <a:miter lim="800000"/>
            <a:headEnd/>
            <a:tailEnd/>
          </a:ln>
          <a:effectLst/>
        </p:spPr>
        <p:txBody>
          <a:bodyPr wrap="square">
            <a:spAutoFit/>
          </a:bodyPr>
          <a:lstStyle/>
          <a:p>
            <a:pPr>
              <a:spcBef>
                <a:spcPct val="50000"/>
              </a:spcBef>
            </a:pPr>
            <a:r>
              <a:rPr lang="en-US" sz="2400" dirty="0">
                <a:latin typeface="Arial" panose="020B0604020202020204" pitchFamily="34" charset="0"/>
              </a:rPr>
              <a:t>There is a great need for a sensor with potential ultraviolet vision of birds, IR heat sensing of snakes, photoreceptors of scorpions sensing from deep UV to LWIR,  and </a:t>
            </a:r>
            <a:r>
              <a:rPr lang="en-US" sz="2400" dirty="0" smtClean="0">
                <a:latin typeface="Arial" panose="020B0604020202020204" pitchFamily="34" charset="0"/>
              </a:rPr>
              <a:t>aquatic </a:t>
            </a:r>
            <a:r>
              <a:rPr lang="en-US" sz="2400" dirty="0">
                <a:latin typeface="Arial" panose="020B0604020202020204" pitchFamily="34" charset="0"/>
              </a:rPr>
              <a:t>life in the UV through the red. </a:t>
            </a:r>
          </a:p>
        </p:txBody>
      </p:sp>
      <p:sp>
        <p:nvSpPr>
          <p:cNvPr id="289795" name="Rectangle 3"/>
          <p:cNvSpPr>
            <a:spLocks noGrp="1" noChangeArrowheads="1"/>
          </p:cNvSpPr>
          <p:nvPr>
            <p:ph type="title"/>
          </p:nvPr>
        </p:nvSpPr>
        <p:spPr>
          <a:xfrm>
            <a:off x="0" y="76200"/>
            <a:ext cx="7848600" cy="838200"/>
          </a:xfrm>
        </p:spPr>
        <p:txBody>
          <a:bodyPr>
            <a:normAutofit/>
          </a:bodyPr>
          <a:lstStyle/>
          <a:p>
            <a:r>
              <a:rPr lang="en-US" sz="3200" b="1" dirty="0">
                <a:solidFill>
                  <a:srgbClr val="0033CC"/>
                </a:solidFill>
                <a:latin typeface="Arial" panose="020B0604020202020204" pitchFamily="34" charset="0"/>
                <a:cs typeface="Arial" panose="020B0604020202020204" pitchFamily="34" charset="0"/>
              </a:rPr>
              <a:t>Thrust on bioinspired sensors</a:t>
            </a:r>
          </a:p>
        </p:txBody>
      </p:sp>
      <p:grpSp>
        <p:nvGrpSpPr>
          <p:cNvPr id="2" name="Group 33"/>
          <p:cNvGrpSpPr>
            <a:grpSpLocks/>
          </p:cNvGrpSpPr>
          <p:nvPr/>
        </p:nvGrpSpPr>
        <p:grpSpPr bwMode="auto">
          <a:xfrm>
            <a:off x="228600" y="2550441"/>
            <a:ext cx="8077200" cy="2971800"/>
            <a:chOff x="576" y="384"/>
            <a:chExt cx="3408" cy="1200"/>
          </a:xfrm>
        </p:grpSpPr>
        <p:pic>
          <p:nvPicPr>
            <p:cNvPr id="289826" name="Picture 34" descr="a_crassicauda_israel1_s"/>
            <p:cNvPicPr>
              <a:picLocks noChangeAspect="1" noChangeArrowheads="1"/>
            </p:cNvPicPr>
            <p:nvPr/>
          </p:nvPicPr>
          <p:blipFill>
            <a:blip r:embed="rId2" cstate="print"/>
            <a:srcRect/>
            <a:stretch>
              <a:fillRect/>
            </a:stretch>
          </p:blipFill>
          <p:spPr bwMode="auto">
            <a:xfrm>
              <a:off x="2736" y="384"/>
              <a:ext cx="576" cy="480"/>
            </a:xfrm>
            <a:prstGeom prst="rect">
              <a:avLst/>
            </a:prstGeom>
            <a:noFill/>
            <a:ln w="9525">
              <a:noFill/>
              <a:miter lim="800000"/>
              <a:headEnd/>
              <a:tailEnd/>
            </a:ln>
          </p:spPr>
        </p:pic>
        <p:pic>
          <p:nvPicPr>
            <p:cNvPr id="289827" name="Picture 35" descr="b_leptochelys_nitzani1_s"/>
            <p:cNvPicPr>
              <a:picLocks noChangeAspect="1" noChangeArrowheads="1"/>
            </p:cNvPicPr>
            <p:nvPr/>
          </p:nvPicPr>
          <p:blipFill>
            <a:blip r:embed="rId3" cstate="print"/>
            <a:srcRect/>
            <a:stretch>
              <a:fillRect/>
            </a:stretch>
          </p:blipFill>
          <p:spPr bwMode="auto">
            <a:xfrm>
              <a:off x="1061" y="384"/>
              <a:ext cx="500" cy="480"/>
            </a:xfrm>
            <a:prstGeom prst="rect">
              <a:avLst/>
            </a:prstGeom>
            <a:noFill/>
            <a:ln w="9525">
              <a:noFill/>
              <a:miter lim="800000"/>
              <a:headEnd/>
              <a:tailEnd/>
            </a:ln>
          </p:spPr>
        </p:pic>
        <p:pic>
          <p:nvPicPr>
            <p:cNvPr id="289828" name="Picture 36" descr="l_quinquestriatus_s"/>
            <p:cNvPicPr>
              <a:picLocks noChangeAspect="1" noChangeArrowheads="1"/>
            </p:cNvPicPr>
            <p:nvPr/>
          </p:nvPicPr>
          <p:blipFill>
            <a:blip r:embed="rId4" cstate="print"/>
            <a:srcRect/>
            <a:stretch>
              <a:fillRect/>
            </a:stretch>
          </p:blipFill>
          <p:spPr bwMode="auto">
            <a:xfrm>
              <a:off x="2112" y="384"/>
              <a:ext cx="624" cy="480"/>
            </a:xfrm>
            <a:prstGeom prst="rect">
              <a:avLst/>
            </a:prstGeom>
            <a:noFill/>
            <a:ln w="9525">
              <a:noFill/>
              <a:miter lim="800000"/>
              <a:headEnd/>
              <a:tailEnd/>
            </a:ln>
          </p:spPr>
        </p:pic>
        <p:pic>
          <p:nvPicPr>
            <p:cNvPr id="289829" name="Picture 37" descr="o_scrobiculosus1_s"/>
            <p:cNvPicPr>
              <a:picLocks noChangeAspect="1" noChangeArrowheads="1"/>
            </p:cNvPicPr>
            <p:nvPr/>
          </p:nvPicPr>
          <p:blipFill>
            <a:blip r:embed="rId5" cstate="print"/>
            <a:srcRect/>
            <a:stretch>
              <a:fillRect/>
            </a:stretch>
          </p:blipFill>
          <p:spPr bwMode="auto">
            <a:xfrm>
              <a:off x="3312" y="384"/>
              <a:ext cx="672" cy="480"/>
            </a:xfrm>
            <a:prstGeom prst="rect">
              <a:avLst/>
            </a:prstGeom>
            <a:noFill/>
            <a:ln w="9525">
              <a:noFill/>
              <a:miter lim="800000"/>
              <a:headEnd/>
              <a:tailEnd/>
            </a:ln>
          </p:spPr>
        </p:pic>
        <p:pic>
          <p:nvPicPr>
            <p:cNvPr id="289830" name="Picture 38" descr="s_maurus_iraq_s"/>
            <p:cNvPicPr>
              <a:picLocks noChangeAspect="1" noChangeArrowheads="1"/>
            </p:cNvPicPr>
            <p:nvPr/>
          </p:nvPicPr>
          <p:blipFill>
            <a:blip r:embed="rId6" cstate="print"/>
            <a:srcRect/>
            <a:stretch>
              <a:fillRect/>
            </a:stretch>
          </p:blipFill>
          <p:spPr bwMode="auto">
            <a:xfrm>
              <a:off x="576" y="384"/>
              <a:ext cx="485" cy="480"/>
            </a:xfrm>
            <a:prstGeom prst="rect">
              <a:avLst/>
            </a:prstGeom>
            <a:noFill/>
            <a:ln w="9525">
              <a:noFill/>
              <a:miter lim="800000"/>
              <a:headEnd/>
              <a:tailEnd/>
            </a:ln>
          </p:spPr>
        </p:pic>
        <p:sp>
          <p:nvSpPr>
            <p:cNvPr id="289831" name="Rectangle 39"/>
            <p:cNvSpPr>
              <a:spLocks noChangeArrowheads="1"/>
            </p:cNvSpPr>
            <p:nvPr/>
          </p:nvSpPr>
          <p:spPr bwMode="auto">
            <a:xfrm>
              <a:off x="576" y="384"/>
              <a:ext cx="3408" cy="480"/>
            </a:xfrm>
            <a:prstGeom prst="rect">
              <a:avLst/>
            </a:prstGeom>
            <a:noFill/>
            <a:ln w="9525">
              <a:solidFill>
                <a:schemeClr val="tx1"/>
              </a:solidFill>
              <a:miter lim="800000"/>
              <a:headEnd/>
              <a:tailEnd/>
            </a:ln>
            <a:effectLst/>
          </p:spPr>
          <p:txBody>
            <a:bodyPr wrap="none" anchor="ctr"/>
            <a:lstStyle/>
            <a:p>
              <a:endParaRPr lang="en-US"/>
            </a:p>
          </p:txBody>
        </p:sp>
        <p:pic>
          <p:nvPicPr>
            <p:cNvPr id="289832" name="Picture 40" descr="http://www.trails.com/how_2316_identify-snakes-alabama.html">
              <a:hlinkClick r:id="rId7"/>
            </p:cNvPr>
            <p:cNvPicPr>
              <a:picLocks noChangeAspect="1" noChangeArrowheads="1"/>
            </p:cNvPicPr>
            <p:nvPr/>
          </p:nvPicPr>
          <p:blipFill>
            <a:blip r:embed="rId8" cstate="print"/>
            <a:srcRect b="-3732"/>
            <a:stretch>
              <a:fillRect/>
            </a:stretch>
          </p:blipFill>
          <p:spPr bwMode="auto">
            <a:xfrm>
              <a:off x="2640" y="1008"/>
              <a:ext cx="695" cy="576"/>
            </a:xfrm>
            <a:prstGeom prst="rect">
              <a:avLst/>
            </a:prstGeom>
            <a:noFill/>
          </p:spPr>
        </p:pic>
        <p:pic>
          <p:nvPicPr>
            <p:cNvPr id="289833" name="Picture 41" descr="Common Rosefinch"/>
            <p:cNvPicPr>
              <a:picLocks noChangeAspect="1" noChangeArrowheads="1"/>
            </p:cNvPicPr>
            <p:nvPr/>
          </p:nvPicPr>
          <p:blipFill>
            <a:blip r:embed="rId9" cstate="print"/>
            <a:srcRect/>
            <a:stretch>
              <a:fillRect/>
            </a:stretch>
          </p:blipFill>
          <p:spPr bwMode="auto">
            <a:xfrm>
              <a:off x="576" y="1008"/>
              <a:ext cx="495" cy="549"/>
            </a:xfrm>
            <a:prstGeom prst="rect">
              <a:avLst/>
            </a:prstGeom>
            <a:noFill/>
          </p:spPr>
        </p:pic>
        <p:pic>
          <p:nvPicPr>
            <p:cNvPr id="289834" name="Picture 42" descr="photo of Whale Watching Johnstone Strait">
              <a:hlinkClick r:id="rId7"/>
            </p:cNvPr>
            <p:cNvPicPr>
              <a:picLocks noChangeAspect="1" noChangeArrowheads="1"/>
            </p:cNvPicPr>
            <p:nvPr/>
          </p:nvPicPr>
          <p:blipFill>
            <a:blip r:embed="rId10" cstate="print"/>
            <a:srcRect/>
            <a:stretch>
              <a:fillRect/>
            </a:stretch>
          </p:blipFill>
          <p:spPr bwMode="auto">
            <a:xfrm>
              <a:off x="3360" y="1008"/>
              <a:ext cx="576" cy="526"/>
            </a:xfrm>
            <a:prstGeom prst="rect">
              <a:avLst/>
            </a:prstGeom>
            <a:noFill/>
          </p:spPr>
        </p:pic>
        <p:pic>
          <p:nvPicPr>
            <p:cNvPr id="289835" name="Picture 43" descr="FISH2"/>
            <p:cNvPicPr>
              <a:picLocks noChangeAspect="1" noChangeArrowheads="1"/>
            </p:cNvPicPr>
            <p:nvPr/>
          </p:nvPicPr>
          <p:blipFill>
            <a:blip r:embed="rId11" cstate="print"/>
            <a:srcRect/>
            <a:stretch>
              <a:fillRect/>
            </a:stretch>
          </p:blipFill>
          <p:spPr bwMode="auto">
            <a:xfrm>
              <a:off x="1968" y="1008"/>
              <a:ext cx="685" cy="541"/>
            </a:xfrm>
            <a:prstGeom prst="rect">
              <a:avLst/>
            </a:prstGeom>
            <a:noFill/>
          </p:spPr>
        </p:pic>
        <p:pic>
          <p:nvPicPr>
            <p:cNvPr id="289836" name="Picture 44" descr="FISH1"/>
            <p:cNvPicPr>
              <a:picLocks noChangeAspect="1" noChangeArrowheads="1"/>
            </p:cNvPicPr>
            <p:nvPr/>
          </p:nvPicPr>
          <p:blipFill>
            <a:blip r:embed="rId12" cstate="print"/>
            <a:srcRect b="8333"/>
            <a:stretch>
              <a:fillRect/>
            </a:stretch>
          </p:blipFill>
          <p:spPr bwMode="auto">
            <a:xfrm>
              <a:off x="1248" y="1008"/>
              <a:ext cx="672" cy="528"/>
            </a:xfrm>
            <a:prstGeom prst="rect">
              <a:avLst/>
            </a:prstGeom>
            <a:noFill/>
          </p:spPr>
        </p:pic>
        <p:pic>
          <p:nvPicPr>
            <p:cNvPr id="289837" name="Picture 45"/>
            <p:cNvPicPr>
              <a:picLocks noChangeAspect="1" noChangeArrowheads="1"/>
            </p:cNvPicPr>
            <p:nvPr/>
          </p:nvPicPr>
          <p:blipFill>
            <a:blip r:embed="rId13" cstate="print"/>
            <a:srcRect r="7692" b="2637"/>
            <a:stretch>
              <a:fillRect/>
            </a:stretch>
          </p:blipFill>
          <p:spPr bwMode="auto">
            <a:xfrm>
              <a:off x="1536" y="384"/>
              <a:ext cx="576" cy="480"/>
            </a:xfrm>
            <a:prstGeom prst="rect">
              <a:avLst/>
            </a:prstGeom>
            <a:noFill/>
            <a:ln w="9525">
              <a:noFill/>
              <a:miter lim="800000"/>
              <a:headEnd/>
              <a:tailEnd/>
            </a:ln>
            <a:effectLst/>
          </p:spPr>
        </p:pic>
      </p:grpSp>
      <p:pic>
        <p:nvPicPr>
          <p:cNvPr id="24" name="Picture 2"/>
          <p:cNvPicPr>
            <a:picLocks noChangeAspect="1" noChangeArrowheads="1"/>
          </p:cNvPicPr>
          <p:nvPr/>
        </p:nvPicPr>
        <p:blipFill>
          <a:blip r:embed="rId14" cstate="print"/>
          <a:srcRect/>
          <a:stretch>
            <a:fillRect/>
          </a:stretch>
        </p:blipFill>
        <p:spPr bwMode="auto">
          <a:xfrm>
            <a:off x="381001" y="5676900"/>
            <a:ext cx="7811036" cy="1143000"/>
          </a:xfrm>
          <a:prstGeom prst="rect">
            <a:avLst/>
          </a:prstGeom>
          <a:solidFill>
            <a:srgbClr val="FFC000"/>
          </a:solidFill>
          <a:ln w="9525">
            <a:noFill/>
            <a:miter lim="800000"/>
            <a:headEnd/>
            <a:tailEnd/>
          </a:ln>
          <a:effectLst/>
        </p:spPr>
      </p:pic>
    </p:spTree>
    <p:extLst>
      <p:ext uri="{BB962C8B-B14F-4D97-AF65-F5344CB8AC3E}">
        <p14:creationId xmlns:p14="http://schemas.microsoft.com/office/powerpoint/2010/main" val="33216141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type="title"/>
          </p:nvPr>
        </p:nvSpPr>
        <p:spPr>
          <a:xfrm>
            <a:off x="228600" y="11113"/>
            <a:ext cx="7467600" cy="838200"/>
          </a:xfrm>
        </p:spPr>
        <p:txBody>
          <a:bodyPr/>
          <a:lstStyle/>
          <a:p>
            <a:r>
              <a:rPr lang="en-US" sz="3200" b="1" dirty="0">
                <a:solidFill>
                  <a:srgbClr val="0033CC"/>
                </a:solidFill>
                <a:latin typeface="Arie narrow"/>
              </a:rPr>
              <a:t>Concept for bioinspired sensing</a:t>
            </a:r>
            <a:endParaRPr lang="en-US" altLang="en-US" sz="3200" b="1" dirty="0">
              <a:latin typeface="Arie narrow"/>
              <a:cs typeface="Arial" pitchFamily="34" charset="0"/>
            </a:endParaRPr>
          </a:p>
        </p:txBody>
      </p:sp>
      <p:sp>
        <p:nvSpPr>
          <p:cNvPr id="6148" name="Text Box 21"/>
          <p:cNvSpPr txBox="1">
            <a:spLocks noChangeArrowheads="1"/>
          </p:cNvSpPr>
          <p:nvPr/>
        </p:nvSpPr>
        <p:spPr bwMode="auto">
          <a:xfrm>
            <a:off x="266700" y="887413"/>
            <a:ext cx="8267700" cy="48320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lvl="1" eaLnBrk="1" hangingPunct="1">
              <a:spcBef>
                <a:spcPts val="0"/>
              </a:spcBef>
              <a:spcAft>
                <a:spcPts val="0"/>
              </a:spcAft>
              <a:buNone/>
            </a:pPr>
            <a:r>
              <a:rPr lang="en-US" altLang="en-US" sz="2400" b="1" dirty="0">
                <a:latin typeface="Arial" pitchFamily="34" charset="0"/>
              </a:rPr>
              <a:t>biosensor designs are based on:</a:t>
            </a:r>
          </a:p>
          <a:p>
            <a:pPr marL="800100" lvl="1" indent="-342900" eaLnBrk="1" hangingPunct="1">
              <a:spcBef>
                <a:spcPts val="0"/>
              </a:spcBef>
              <a:spcAft>
                <a:spcPts val="0"/>
              </a:spcAft>
            </a:pPr>
            <a:r>
              <a:rPr lang="en-US" altLang="en-US" sz="2400" dirty="0">
                <a:latin typeface="Arial" pitchFamily="34" charset="0"/>
              </a:rPr>
              <a:t>Animals have great sensing ability before storms, tsunami, earthquake </a:t>
            </a:r>
            <a:r>
              <a:rPr lang="en-US" altLang="en-US" sz="2400" dirty="0" smtClean="0">
                <a:latin typeface="Arial" pitchFamily="34" charset="0"/>
              </a:rPr>
              <a:t>etc. </a:t>
            </a:r>
            <a:r>
              <a:rPr lang="en-US" altLang="en-US" sz="2400" dirty="0">
                <a:latin typeface="Arial" pitchFamily="34" charset="0"/>
              </a:rPr>
              <a:t>(Piezo </a:t>
            </a:r>
            <a:r>
              <a:rPr lang="en-US" altLang="en-US" sz="2400" dirty="0" smtClean="0">
                <a:latin typeface="Arial" pitchFamily="34" charset="0"/>
              </a:rPr>
              <a:t>sensing</a:t>
            </a:r>
            <a:r>
              <a:rPr lang="en-US" altLang="en-US" sz="2400" dirty="0">
                <a:latin typeface="Arial" pitchFamily="34" charset="0"/>
              </a:rPr>
              <a:t>, dog nose, skin changes)</a:t>
            </a:r>
          </a:p>
          <a:p>
            <a:pPr marL="800100" lvl="1" indent="-342900" eaLnBrk="1" hangingPunct="1">
              <a:spcBef>
                <a:spcPts val="0"/>
              </a:spcBef>
              <a:spcAft>
                <a:spcPts val="0"/>
              </a:spcAft>
            </a:pPr>
            <a:r>
              <a:rPr lang="en-US" altLang="en-US" sz="2400" dirty="0">
                <a:latin typeface="Arial" pitchFamily="34" charset="0"/>
              </a:rPr>
              <a:t>Large fishes do not get hit with boats, ships </a:t>
            </a:r>
            <a:r>
              <a:rPr lang="en-US" altLang="en-US" sz="2400" dirty="0" smtClean="0">
                <a:latin typeface="Arial" pitchFamily="34" charset="0"/>
              </a:rPr>
              <a:t>etc. </a:t>
            </a:r>
            <a:r>
              <a:rPr lang="en-US" altLang="en-US" sz="2400" dirty="0">
                <a:latin typeface="Arial" pitchFamily="34" charset="0"/>
              </a:rPr>
              <a:t>(Piezo )</a:t>
            </a:r>
          </a:p>
          <a:p>
            <a:pPr marL="800100" lvl="1" indent="-342900" eaLnBrk="1" hangingPunct="1">
              <a:spcBef>
                <a:spcPts val="0"/>
              </a:spcBef>
              <a:spcAft>
                <a:spcPts val="0"/>
              </a:spcAft>
            </a:pPr>
            <a:r>
              <a:rPr lang="en-US" altLang="en-US" sz="2400" dirty="0">
                <a:latin typeface="Arial" pitchFamily="34" charset="0"/>
              </a:rPr>
              <a:t>Imaging capability (changing color of sensor </a:t>
            </a:r>
            <a:r>
              <a:rPr lang="en-US" altLang="en-US" sz="2400" dirty="0" smtClean="0">
                <a:latin typeface="Arial" pitchFamily="34" charset="0"/>
              </a:rPr>
              <a:t>e.g. eyes)</a:t>
            </a:r>
            <a:endParaRPr lang="en-US" altLang="en-US" sz="2400" dirty="0">
              <a:latin typeface="Arial" pitchFamily="34" charset="0"/>
            </a:endParaRPr>
          </a:p>
          <a:p>
            <a:pPr marL="800100" lvl="1" indent="-342900" eaLnBrk="1" hangingPunct="1">
              <a:spcBef>
                <a:spcPts val="0"/>
              </a:spcBef>
              <a:spcAft>
                <a:spcPts val="0"/>
              </a:spcAft>
            </a:pPr>
            <a:r>
              <a:rPr lang="en-US" altLang="en-US" sz="2400" dirty="0">
                <a:latin typeface="Arial" pitchFamily="34" charset="0"/>
              </a:rPr>
              <a:t>Changing skin for sensing as change of weather (dyes)</a:t>
            </a:r>
          </a:p>
          <a:p>
            <a:pPr marL="800100" lvl="1" indent="-342900" eaLnBrk="1" hangingPunct="1">
              <a:spcBef>
                <a:spcPts val="0"/>
              </a:spcBef>
              <a:spcAft>
                <a:spcPts val="0"/>
              </a:spcAft>
            </a:pPr>
            <a:r>
              <a:rPr lang="en-US" altLang="en-US" sz="2400" dirty="0">
                <a:latin typeface="Arial" pitchFamily="34" charset="0"/>
              </a:rPr>
              <a:t>Contact </a:t>
            </a:r>
            <a:r>
              <a:rPr lang="en-US" altLang="en-US" sz="2400" dirty="0" smtClean="0">
                <a:latin typeface="Arial" pitchFamily="34" charset="0"/>
              </a:rPr>
              <a:t>sensors </a:t>
            </a:r>
            <a:r>
              <a:rPr lang="en-US" altLang="en-US" sz="2400" dirty="0">
                <a:latin typeface="Arial" pitchFamily="34" charset="0"/>
              </a:rPr>
              <a:t>(contact potential, thermal, mechanical and chemical)</a:t>
            </a:r>
          </a:p>
          <a:p>
            <a:pPr eaLnBrk="1" hangingPunct="1">
              <a:spcBef>
                <a:spcPts val="0"/>
              </a:spcBef>
              <a:spcAft>
                <a:spcPts val="600"/>
              </a:spcAft>
              <a:buFontTx/>
              <a:buChar char="•"/>
            </a:pPr>
            <a:endParaRPr lang="en-US" altLang="en-US" sz="2000" dirty="0">
              <a:latin typeface="Arial" pitchFamily="34" charset="0"/>
            </a:endParaRPr>
          </a:p>
        </p:txBody>
      </p:sp>
      <p:sp>
        <p:nvSpPr>
          <p:cNvPr id="27" name="AutoShape 8"/>
          <p:cNvSpPr>
            <a:spLocks noChangeArrowheads="1"/>
          </p:cNvSpPr>
          <p:nvPr/>
        </p:nvSpPr>
        <p:spPr bwMode="auto">
          <a:xfrm>
            <a:off x="0" y="6029269"/>
            <a:ext cx="9220200" cy="612142"/>
          </a:xfrm>
          <a:prstGeom prst="roundRect">
            <a:avLst>
              <a:gd name="adj" fmla="val 22852"/>
            </a:avLst>
          </a:prstGeom>
          <a:gradFill rotWithShape="0">
            <a:gsLst>
              <a:gs pos="0">
                <a:srgbClr val="3399FF">
                  <a:gamma/>
                  <a:shade val="46275"/>
                  <a:invGamma/>
                </a:srgbClr>
              </a:gs>
              <a:gs pos="50000">
                <a:srgbClr val="3399FF"/>
              </a:gs>
              <a:gs pos="100000">
                <a:srgbClr val="3399FF">
                  <a:gamma/>
                  <a:shade val="46275"/>
                  <a:invGamma/>
                </a:srgbClr>
              </a:gs>
            </a:gsLst>
            <a:lin ang="5400000" scaled="1"/>
          </a:gradFill>
          <a:ln w="12700">
            <a:noFill/>
            <a:round/>
            <a:headEnd/>
            <a:tailEnd/>
          </a:ln>
          <a:effectLst>
            <a:glow rad="139700">
              <a:schemeClr val="accent1">
                <a:satMod val="175000"/>
                <a:alpha val="40000"/>
              </a:schemeClr>
            </a:glow>
          </a:effectLst>
          <a:scene3d>
            <a:camera prst="orthographicFront"/>
            <a:lightRig rig="threePt" dir="t"/>
          </a:scene3d>
          <a:sp3d>
            <a:bevelT prst="angle"/>
          </a:sp3d>
        </p:spPr>
        <p:txBody>
          <a:bodyPr wrap="none" lIns="46030" tIns="46030" rIns="46030" bIns="46030"/>
          <a:lstStyle/>
          <a:p>
            <a:pPr algn="ctr" eaLnBrk="0" hangingPunct="0">
              <a:lnSpc>
                <a:spcPct val="90000"/>
              </a:lnSpc>
              <a:defRPr/>
            </a:pPr>
            <a:r>
              <a:rPr lang="en-US" sz="1600" i="1" dirty="0">
                <a:solidFill>
                  <a:srgbClr val="FFFF00"/>
                </a:solidFill>
                <a:effectLst>
                  <a:outerShdw blurRad="38100" dist="38100" dir="2700000" algn="tl">
                    <a:srgbClr val="000000"/>
                  </a:outerShdw>
                </a:effectLst>
                <a:latin typeface="Arial Black" pitchFamily="34" charset="0"/>
              </a:rPr>
              <a:t>Bio sensors and bio inspired sensors can be designed based on novel materials </a:t>
            </a:r>
          </a:p>
        </p:txBody>
      </p:sp>
    </p:spTree>
    <p:extLst>
      <p:ext uri="{BB962C8B-B14F-4D97-AF65-F5344CB8AC3E}">
        <p14:creationId xmlns:p14="http://schemas.microsoft.com/office/powerpoint/2010/main" val="27151082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type="title"/>
          </p:nvPr>
        </p:nvSpPr>
        <p:spPr>
          <a:xfrm>
            <a:off x="228600" y="11113"/>
            <a:ext cx="7467600" cy="838200"/>
          </a:xfrm>
        </p:spPr>
        <p:txBody>
          <a:bodyPr/>
          <a:lstStyle/>
          <a:p>
            <a:r>
              <a:rPr lang="en-US" sz="2400" b="1" dirty="0">
                <a:solidFill>
                  <a:srgbClr val="0033CC"/>
                </a:solidFill>
              </a:rPr>
              <a:t>Optimization of sensor materials using physical vapor transport growth method </a:t>
            </a:r>
            <a:endParaRPr lang="en-US" altLang="en-US" sz="2200" b="1" dirty="0">
              <a:latin typeface="Arial" pitchFamily="34" charset="0"/>
              <a:cs typeface="Arial" pitchFamily="34" charset="0"/>
            </a:endParaRPr>
          </a:p>
        </p:txBody>
      </p:sp>
      <p:sp>
        <p:nvSpPr>
          <p:cNvPr id="6148" name="Text Box 21"/>
          <p:cNvSpPr txBox="1">
            <a:spLocks noChangeArrowheads="1"/>
          </p:cNvSpPr>
          <p:nvPr/>
        </p:nvSpPr>
        <p:spPr bwMode="auto">
          <a:xfrm>
            <a:off x="-6626" y="887413"/>
            <a:ext cx="5797826" cy="5893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lvl="1" eaLnBrk="1" hangingPunct="1">
              <a:spcBef>
                <a:spcPts val="0"/>
              </a:spcBef>
              <a:spcAft>
                <a:spcPts val="0"/>
              </a:spcAft>
              <a:buNone/>
            </a:pPr>
            <a:r>
              <a:rPr lang="en-US" altLang="en-US" sz="2400" b="1" dirty="0">
                <a:solidFill>
                  <a:srgbClr val="0000FF"/>
                </a:solidFill>
                <a:latin typeface="Arial" pitchFamily="34" charset="0"/>
              </a:rPr>
              <a:t>Background on materials growth methods</a:t>
            </a:r>
          </a:p>
          <a:p>
            <a:pPr marL="800100" lvl="1" indent="-342900" eaLnBrk="1" hangingPunct="1">
              <a:spcBef>
                <a:spcPts val="0"/>
              </a:spcBef>
              <a:spcAft>
                <a:spcPts val="0"/>
              </a:spcAft>
            </a:pPr>
            <a:r>
              <a:rPr lang="en-US" altLang="en-US" sz="2000" dirty="0">
                <a:latin typeface="Arial" pitchFamily="34" charset="0"/>
              </a:rPr>
              <a:t>Bridgman method (BM)</a:t>
            </a:r>
          </a:p>
          <a:p>
            <a:pPr marL="1485900" lvl="2" indent="-342900" eaLnBrk="1" hangingPunct="1">
              <a:spcBef>
                <a:spcPts val="0"/>
              </a:spcBef>
              <a:spcAft>
                <a:spcPts val="0"/>
              </a:spcAft>
            </a:pPr>
            <a:r>
              <a:rPr lang="en-US" altLang="en-US" sz="2000" dirty="0">
                <a:latin typeface="Arial" pitchFamily="34" charset="0"/>
              </a:rPr>
              <a:t>Vertical BM</a:t>
            </a:r>
          </a:p>
          <a:p>
            <a:pPr marL="1485900" lvl="2" indent="-342900" eaLnBrk="1" hangingPunct="1">
              <a:spcBef>
                <a:spcPts val="0"/>
              </a:spcBef>
              <a:spcAft>
                <a:spcPts val="0"/>
              </a:spcAft>
            </a:pPr>
            <a:r>
              <a:rPr lang="en-US" altLang="en-US" sz="2000" dirty="0">
                <a:latin typeface="Arial" pitchFamily="34" charset="0"/>
              </a:rPr>
              <a:t>Horizontal MB</a:t>
            </a:r>
          </a:p>
          <a:p>
            <a:pPr marL="800100" lvl="1" indent="-342900" eaLnBrk="1" hangingPunct="1">
              <a:spcBef>
                <a:spcPts val="0"/>
              </a:spcBef>
              <a:spcAft>
                <a:spcPts val="0"/>
              </a:spcAft>
            </a:pPr>
            <a:r>
              <a:rPr lang="en-US" altLang="en-US" sz="2000" dirty="0">
                <a:latin typeface="Arial" pitchFamily="34" charset="0"/>
              </a:rPr>
              <a:t>Czochralski method(CZ)</a:t>
            </a:r>
          </a:p>
          <a:p>
            <a:pPr marL="1485900" lvl="2" indent="-342900" eaLnBrk="1" hangingPunct="1">
              <a:spcBef>
                <a:spcPts val="0"/>
              </a:spcBef>
              <a:spcAft>
                <a:spcPts val="0"/>
              </a:spcAft>
            </a:pPr>
            <a:r>
              <a:rPr lang="en-US" altLang="en-US" sz="2000" dirty="0">
                <a:latin typeface="Arial" pitchFamily="34" charset="0"/>
              </a:rPr>
              <a:t>Moving crucible</a:t>
            </a:r>
          </a:p>
          <a:p>
            <a:pPr marL="1485900" lvl="2" indent="-342900" eaLnBrk="1" hangingPunct="1">
              <a:spcBef>
                <a:spcPts val="0"/>
              </a:spcBef>
              <a:spcAft>
                <a:spcPts val="0"/>
              </a:spcAft>
            </a:pPr>
            <a:r>
              <a:rPr lang="en-US" altLang="en-US" sz="2000" dirty="0">
                <a:latin typeface="Arial" pitchFamily="34" charset="0"/>
              </a:rPr>
              <a:t>Moving seed</a:t>
            </a:r>
          </a:p>
          <a:p>
            <a:pPr marL="800100" lvl="1" indent="-342900" eaLnBrk="1" hangingPunct="1">
              <a:spcBef>
                <a:spcPts val="0"/>
              </a:spcBef>
              <a:spcAft>
                <a:spcPts val="0"/>
              </a:spcAft>
            </a:pPr>
            <a:r>
              <a:rPr lang="en-US" altLang="en-US" sz="2000" dirty="0">
                <a:latin typeface="Arial" pitchFamily="34" charset="0"/>
              </a:rPr>
              <a:t>Vapor transport method</a:t>
            </a:r>
          </a:p>
          <a:p>
            <a:pPr marL="1485900" lvl="2" indent="-342900" eaLnBrk="1" hangingPunct="1">
              <a:spcBef>
                <a:spcPts val="0"/>
              </a:spcBef>
              <a:spcAft>
                <a:spcPts val="0"/>
              </a:spcAft>
            </a:pPr>
            <a:r>
              <a:rPr lang="en-US" altLang="en-US" sz="2000" dirty="0">
                <a:latin typeface="Arial" pitchFamily="34" charset="0"/>
              </a:rPr>
              <a:t>Physical vapor transport</a:t>
            </a:r>
          </a:p>
          <a:p>
            <a:pPr marL="1485900" lvl="2" indent="-342900" eaLnBrk="1" hangingPunct="1">
              <a:spcBef>
                <a:spcPts val="0"/>
              </a:spcBef>
              <a:spcAft>
                <a:spcPts val="0"/>
              </a:spcAft>
            </a:pPr>
            <a:r>
              <a:rPr lang="en-US" altLang="en-US" sz="2000" dirty="0">
                <a:latin typeface="Arial" pitchFamily="34" charset="0"/>
              </a:rPr>
              <a:t>Molecular beam assisted</a:t>
            </a:r>
          </a:p>
          <a:p>
            <a:pPr marL="1485900" lvl="2" indent="-342900" eaLnBrk="1" hangingPunct="1">
              <a:spcBef>
                <a:spcPts val="0"/>
              </a:spcBef>
              <a:spcAft>
                <a:spcPts val="0"/>
              </a:spcAft>
            </a:pPr>
            <a:r>
              <a:rPr lang="en-US" altLang="en-US" sz="2000" dirty="0">
                <a:latin typeface="Arial" pitchFamily="34" charset="0"/>
              </a:rPr>
              <a:t>Laser assisted (PLD </a:t>
            </a:r>
            <a:r>
              <a:rPr lang="en-US" altLang="en-US" sz="2000" dirty="0" smtClean="0">
                <a:latin typeface="Arial" pitchFamily="34" charset="0"/>
              </a:rPr>
              <a:t>etc.)</a:t>
            </a:r>
            <a:endParaRPr lang="en-US" altLang="en-US" sz="2000" dirty="0">
              <a:latin typeface="Arial" pitchFamily="34" charset="0"/>
            </a:endParaRPr>
          </a:p>
          <a:p>
            <a:pPr marL="1485900" lvl="2" indent="-342900" eaLnBrk="1" hangingPunct="1">
              <a:spcBef>
                <a:spcPts val="0"/>
              </a:spcBef>
              <a:spcAft>
                <a:spcPts val="0"/>
              </a:spcAft>
            </a:pPr>
            <a:r>
              <a:rPr lang="en-US" altLang="en-US" sz="2000" dirty="0">
                <a:latin typeface="Arial" pitchFamily="34" charset="0"/>
              </a:rPr>
              <a:t>Chemical vapor transport (CVD)</a:t>
            </a:r>
          </a:p>
          <a:p>
            <a:pPr marL="1485900" lvl="2" indent="-342900" eaLnBrk="1" hangingPunct="1">
              <a:spcBef>
                <a:spcPts val="0"/>
              </a:spcBef>
              <a:spcAft>
                <a:spcPts val="0"/>
              </a:spcAft>
            </a:pPr>
            <a:r>
              <a:rPr lang="en-US" altLang="en-US" sz="2000" dirty="0">
                <a:latin typeface="Arial" pitchFamily="34" charset="0"/>
              </a:rPr>
              <a:t>Molecular organic CVD</a:t>
            </a:r>
          </a:p>
          <a:p>
            <a:pPr marL="800100" lvl="1" indent="-342900" eaLnBrk="1" hangingPunct="1">
              <a:spcBef>
                <a:spcPts val="0"/>
              </a:spcBef>
              <a:spcAft>
                <a:spcPts val="0"/>
              </a:spcAft>
            </a:pPr>
            <a:r>
              <a:rPr lang="en-US" altLang="en-US" sz="2000" dirty="0">
                <a:latin typeface="Arial" pitchFamily="34" charset="0"/>
              </a:rPr>
              <a:t>Solution growth method</a:t>
            </a:r>
          </a:p>
          <a:p>
            <a:pPr marL="800100" lvl="1" indent="-342900" eaLnBrk="1" hangingPunct="1">
              <a:spcBef>
                <a:spcPts val="0"/>
              </a:spcBef>
              <a:spcAft>
                <a:spcPts val="0"/>
              </a:spcAft>
            </a:pPr>
            <a:r>
              <a:rPr lang="en-US" altLang="en-US" sz="2000" dirty="0">
                <a:latin typeface="Arial" pitchFamily="34" charset="0"/>
              </a:rPr>
              <a:t>Travelling solvent/heater method (TS/TM)</a:t>
            </a:r>
          </a:p>
          <a:p>
            <a:pPr lvl="1" eaLnBrk="1" hangingPunct="1">
              <a:spcBef>
                <a:spcPts val="0"/>
              </a:spcBef>
              <a:spcAft>
                <a:spcPts val="600"/>
              </a:spcAft>
              <a:buNone/>
            </a:pPr>
            <a:endParaRPr lang="en-US" altLang="en-US" sz="2400" dirty="0">
              <a:latin typeface="Arial" pitchFamily="34" charset="0"/>
            </a:endParaRPr>
          </a:p>
          <a:p>
            <a:pPr eaLnBrk="1" hangingPunct="1">
              <a:spcBef>
                <a:spcPts val="0"/>
              </a:spcBef>
              <a:spcAft>
                <a:spcPts val="600"/>
              </a:spcAft>
              <a:buFontTx/>
              <a:buChar char="•"/>
            </a:pPr>
            <a:endParaRPr lang="en-US" altLang="en-US" sz="2000" dirty="0">
              <a:latin typeface="Arial" pitchFamily="34" charset="0"/>
            </a:endParaRPr>
          </a:p>
        </p:txBody>
      </p:sp>
      <p:sp>
        <p:nvSpPr>
          <p:cNvPr id="27" name="AutoShape 8"/>
          <p:cNvSpPr>
            <a:spLocks noChangeArrowheads="1"/>
          </p:cNvSpPr>
          <p:nvPr/>
        </p:nvSpPr>
        <p:spPr bwMode="auto">
          <a:xfrm>
            <a:off x="0" y="6096001"/>
            <a:ext cx="9144000" cy="545410"/>
          </a:xfrm>
          <a:prstGeom prst="roundRect">
            <a:avLst>
              <a:gd name="adj" fmla="val 22852"/>
            </a:avLst>
          </a:prstGeom>
          <a:gradFill rotWithShape="0">
            <a:gsLst>
              <a:gs pos="0">
                <a:srgbClr val="3399FF">
                  <a:gamma/>
                  <a:shade val="46275"/>
                  <a:invGamma/>
                </a:srgbClr>
              </a:gs>
              <a:gs pos="50000">
                <a:srgbClr val="3399FF"/>
              </a:gs>
              <a:gs pos="100000">
                <a:srgbClr val="3399FF">
                  <a:gamma/>
                  <a:shade val="46275"/>
                  <a:invGamma/>
                </a:srgbClr>
              </a:gs>
            </a:gsLst>
            <a:lin ang="5400000" scaled="1"/>
          </a:gradFill>
          <a:ln w="12700">
            <a:noFill/>
            <a:round/>
            <a:headEnd/>
            <a:tailEnd/>
          </a:ln>
          <a:effectLst>
            <a:glow rad="139700">
              <a:schemeClr val="accent1">
                <a:satMod val="175000"/>
                <a:alpha val="40000"/>
              </a:schemeClr>
            </a:glow>
          </a:effectLst>
          <a:scene3d>
            <a:camera prst="orthographicFront"/>
            <a:lightRig rig="threePt" dir="t"/>
          </a:scene3d>
          <a:sp3d>
            <a:bevelT prst="angle"/>
          </a:sp3d>
        </p:spPr>
        <p:txBody>
          <a:bodyPr wrap="none" lIns="46030" tIns="46030" rIns="46030" bIns="46030"/>
          <a:lstStyle/>
          <a:p>
            <a:pPr algn="ctr" eaLnBrk="0" hangingPunct="0">
              <a:lnSpc>
                <a:spcPct val="90000"/>
              </a:lnSpc>
              <a:defRPr/>
            </a:pPr>
            <a:r>
              <a:rPr lang="en-US" sz="2400" i="1" dirty="0">
                <a:solidFill>
                  <a:srgbClr val="FFFF00"/>
                </a:solidFill>
                <a:effectLst>
                  <a:outerShdw blurRad="38100" dist="38100" dir="2700000" algn="tl">
                    <a:srgbClr val="000000"/>
                  </a:outerShdw>
                </a:effectLst>
                <a:latin typeface="Arial Black" pitchFamily="34" charset="0"/>
              </a:rPr>
              <a:t>Method depends on the material and size</a:t>
            </a:r>
          </a:p>
        </p:txBody>
      </p:sp>
      <p:sp>
        <p:nvSpPr>
          <p:cNvPr id="2" name="TextBox 1">
            <a:extLst>
              <a:ext uri="{FF2B5EF4-FFF2-40B4-BE49-F238E27FC236}">
                <a16:creationId xmlns:a16="http://schemas.microsoft.com/office/drawing/2014/main" id="{6FB94F55-45A1-4EA7-9AE5-D3C098121C9A}"/>
              </a:ext>
            </a:extLst>
          </p:cNvPr>
          <p:cNvSpPr txBox="1"/>
          <p:nvPr/>
        </p:nvSpPr>
        <p:spPr>
          <a:xfrm>
            <a:off x="5257800" y="1397675"/>
            <a:ext cx="3429000" cy="2862322"/>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Ariel"/>
              </a:rPr>
              <a:t>In decomposing materials with incongruent systems and high vapor pressure systems:</a:t>
            </a:r>
          </a:p>
          <a:p>
            <a:pPr marL="285750" indent="-285750">
              <a:buFont typeface="Arial" panose="020B0604020202020204" pitchFamily="34" charset="0"/>
              <a:buChar char="•"/>
            </a:pPr>
            <a:r>
              <a:rPr lang="en-US" dirty="0">
                <a:latin typeface="Ariel"/>
              </a:rPr>
              <a:t>Melt growth methods such as BM, CZ can not be used since melt decomposes</a:t>
            </a:r>
          </a:p>
          <a:p>
            <a:pPr marL="285750" indent="-285750">
              <a:buFont typeface="Arial" panose="020B0604020202020204" pitchFamily="34" charset="0"/>
              <a:buChar char="•"/>
            </a:pPr>
            <a:r>
              <a:rPr lang="en-US" dirty="0">
                <a:latin typeface="Ariel"/>
              </a:rPr>
              <a:t>Solution growth can not be used due to insolubility</a:t>
            </a:r>
          </a:p>
          <a:p>
            <a:pPr marL="285750" indent="-285750">
              <a:buFont typeface="Arial" panose="020B0604020202020204" pitchFamily="34" charset="0"/>
              <a:buChar char="•"/>
            </a:pPr>
            <a:r>
              <a:rPr lang="en-US" dirty="0">
                <a:latin typeface="Ariel"/>
              </a:rPr>
              <a:t>TS/TM can not be used due to miscibility or solubility</a:t>
            </a:r>
            <a:endParaRPr lang="en-US" b="1" dirty="0"/>
          </a:p>
        </p:txBody>
      </p:sp>
    </p:spTree>
    <p:extLst>
      <p:ext uri="{BB962C8B-B14F-4D97-AF65-F5344CB8AC3E}">
        <p14:creationId xmlns:p14="http://schemas.microsoft.com/office/powerpoint/2010/main" val="19838443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type="title"/>
          </p:nvPr>
        </p:nvSpPr>
        <p:spPr>
          <a:xfrm>
            <a:off x="228600" y="11113"/>
            <a:ext cx="7467600" cy="838200"/>
          </a:xfrm>
        </p:spPr>
        <p:txBody>
          <a:bodyPr/>
          <a:lstStyle/>
          <a:p>
            <a:r>
              <a:rPr lang="en-US" sz="2400" b="1" dirty="0">
                <a:solidFill>
                  <a:srgbClr val="0033CC"/>
                </a:solidFill>
                <a:latin typeface="Arial" panose="020B0604020202020204" pitchFamily="34" charset="0"/>
                <a:cs typeface="Arial" panose="020B0604020202020204" pitchFamily="34" charset="0"/>
              </a:rPr>
              <a:t>Growth of bio sensor materials using physical vapor transport growth method</a:t>
            </a:r>
            <a:endParaRPr lang="en-US" altLang="en-US" sz="2200" b="1" dirty="0">
              <a:latin typeface="Arial" panose="020B0604020202020204" pitchFamily="34" charset="0"/>
              <a:cs typeface="Arial" panose="020B0604020202020204" pitchFamily="34" charset="0"/>
            </a:endParaRPr>
          </a:p>
        </p:txBody>
      </p:sp>
      <p:sp>
        <p:nvSpPr>
          <p:cNvPr id="6148" name="Text Box 21"/>
          <p:cNvSpPr txBox="1">
            <a:spLocks noChangeArrowheads="1"/>
          </p:cNvSpPr>
          <p:nvPr/>
        </p:nvSpPr>
        <p:spPr bwMode="auto">
          <a:xfrm>
            <a:off x="266700" y="887413"/>
            <a:ext cx="7810500" cy="38010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lvl="1" eaLnBrk="1" hangingPunct="1">
              <a:spcBef>
                <a:spcPts val="0"/>
              </a:spcBef>
              <a:spcAft>
                <a:spcPts val="0"/>
              </a:spcAft>
              <a:buNone/>
            </a:pPr>
            <a:endParaRPr lang="en-US" altLang="en-US" sz="2400" b="1" dirty="0">
              <a:solidFill>
                <a:srgbClr val="0000FF"/>
              </a:solidFill>
              <a:latin typeface="Arial" pitchFamily="34" charset="0"/>
            </a:endParaRPr>
          </a:p>
          <a:p>
            <a:pPr lvl="1" eaLnBrk="1" hangingPunct="1">
              <a:spcBef>
                <a:spcPts val="0"/>
              </a:spcBef>
              <a:spcAft>
                <a:spcPts val="0"/>
              </a:spcAft>
              <a:buNone/>
            </a:pPr>
            <a:r>
              <a:rPr lang="en-US" altLang="en-US" sz="2400" b="1" dirty="0">
                <a:solidFill>
                  <a:srgbClr val="0000FF"/>
                </a:solidFill>
                <a:latin typeface="Arial" pitchFamily="34" charset="0"/>
              </a:rPr>
              <a:t>Objectives</a:t>
            </a:r>
          </a:p>
          <a:p>
            <a:pPr lvl="1" eaLnBrk="1" hangingPunct="1">
              <a:lnSpc>
                <a:spcPct val="150000"/>
              </a:lnSpc>
              <a:spcBef>
                <a:spcPts val="0"/>
              </a:spcBef>
              <a:spcAft>
                <a:spcPts val="0"/>
              </a:spcAft>
              <a:buNone/>
            </a:pPr>
            <a:r>
              <a:rPr lang="en-US" altLang="en-US" sz="2400" b="1" dirty="0">
                <a:latin typeface="Arial" pitchFamily="34" charset="0"/>
              </a:rPr>
              <a:t>The objectives are to evaluate feasibility of physical vapor transport method for the growth of sensor materials and to determine effect of parameters on the quality of grown materials.</a:t>
            </a:r>
          </a:p>
          <a:p>
            <a:pPr lvl="1" eaLnBrk="1" hangingPunct="1">
              <a:spcBef>
                <a:spcPts val="0"/>
              </a:spcBef>
              <a:spcAft>
                <a:spcPts val="600"/>
              </a:spcAft>
              <a:buNone/>
            </a:pPr>
            <a:endParaRPr lang="en-US" altLang="en-US" sz="2400" b="1" dirty="0">
              <a:latin typeface="Arial" pitchFamily="34" charset="0"/>
            </a:endParaRPr>
          </a:p>
          <a:p>
            <a:pPr eaLnBrk="1" hangingPunct="1">
              <a:spcBef>
                <a:spcPts val="0"/>
              </a:spcBef>
              <a:spcAft>
                <a:spcPts val="600"/>
              </a:spcAft>
              <a:buFontTx/>
              <a:buChar char="•"/>
            </a:pPr>
            <a:endParaRPr lang="en-US" altLang="en-US" sz="2000" b="1" dirty="0">
              <a:latin typeface="Arial" pitchFamily="34" charset="0"/>
            </a:endParaRPr>
          </a:p>
        </p:txBody>
      </p:sp>
      <p:sp>
        <p:nvSpPr>
          <p:cNvPr id="27" name="AutoShape 8"/>
          <p:cNvSpPr>
            <a:spLocks noChangeArrowheads="1"/>
          </p:cNvSpPr>
          <p:nvPr/>
        </p:nvSpPr>
        <p:spPr bwMode="auto">
          <a:xfrm>
            <a:off x="0" y="6029269"/>
            <a:ext cx="9220200" cy="612142"/>
          </a:xfrm>
          <a:prstGeom prst="roundRect">
            <a:avLst>
              <a:gd name="adj" fmla="val 22852"/>
            </a:avLst>
          </a:prstGeom>
          <a:gradFill rotWithShape="0">
            <a:gsLst>
              <a:gs pos="0">
                <a:srgbClr val="3399FF">
                  <a:gamma/>
                  <a:shade val="46275"/>
                  <a:invGamma/>
                </a:srgbClr>
              </a:gs>
              <a:gs pos="50000">
                <a:srgbClr val="3399FF"/>
              </a:gs>
              <a:gs pos="100000">
                <a:srgbClr val="3399FF">
                  <a:gamma/>
                  <a:shade val="46275"/>
                  <a:invGamma/>
                </a:srgbClr>
              </a:gs>
            </a:gsLst>
            <a:lin ang="5400000" scaled="1"/>
          </a:gradFill>
          <a:ln w="12700">
            <a:noFill/>
            <a:round/>
            <a:headEnd/>
            <a:tailEnd/>
          </a:ln>
          <a:effectLst>
            <a:glow rad="139700">
              <a:schemeClr val="accent1">
                <a:satMod val="175000"/>
                <a:alpha val="40000"/>
              </a:schemeClr>
            </a:glow>
          </a:effectLst>
          <a:scene3d>
            <a:camera prst="orthographicFront"/>
            <a:lightRig rig="threePt" dir="t"/>
          </a:scene3d>
          <a:sp3d>
            <a:bevelT prst="angle"/>
          </a:sp3d>
        </p:spPr>
        <p:txBody>
          <a:bodyPr wrap="none" lIns="46030" tIns="46030" rIns="46030" bIns="46030"/>
          <a:lstStyle/>
          <a:p>
            <a:pPr algn="ctr" eaLnBrk="0" hangingPunct="0">
              <a:lnSpc>
                <a:spcPct val="90000"/>
              </a:lnSpc>
              <a:defRPr/>
            </a:pPr>
            <a:r>
              <a:rPr lang="en-US" sz="2000" i="1" dirty="0">
                <a:solidFill>
                  <a:srgbClr val="FFFF00"/>
                </a:solidFill>
                <a:effectLst>
                  <a:outerShdw blurRad="38100" dist="38100" dir="2700000" algn="tl">
                    <a:srgbClr val="000000"/>
                  </a:outerShdw>
                </a:effectLst>
                <a:latin typeface="Arial Black" pitchFamily="34" charset="0"/>
              </a:rPr>
              <a:t>Method depends on the material and size</a:t>
            </a:r>
          </a:p>
        </p:txBody>
      </p:sp>
      <p:sp>
        <p:nvSpPr>
          <p:cNvPr id="5" name="Text Box 8">
            <a:extLst>
              <a:ext uri="{FF2B5EF4-FFF2-40B4-BE49-F238E27FC236}">
                <a16:creationId xmlns:a16="http://schemas.microsoft.com/office/drawing/2014/main" id="{A2BB625D-7CC3-440F-B5C9-3DA537B24867}"/>
              </a:ext>
            </a:extLst>
          </p:cNvPr>
          <p:cNvSpPr txBox="1">
            <a:spLocks noChangeArrowheads="1"/>
          </p:cNvSpPr>
          <p:nvPr/>
        </p:nvSpPr>
        <p:spPr bwMode="auto">
          <a:xfrm>
            <a:off x="161925" y="4114800"/>
            <a:ext cx="8943975" cy="1564666"/>
          </a:xfrm>
          <a:prstGeom prst="rect">
            <a:avLst/>
          </a:prstGeom>
          <a:gradFill rotWithShape="1">
            <a:gsLst>
              <a:gs pos="0">
                <a:srgbClr val="0000CC">
                  <a:gamma/>
                  <a:shade val="46275"/>
                  <a:invGamma/>
                </a:srgbClr>
              </a:gs>
              <a:gs pos="50000">
                <a:srgbClr val="0000CC"/>
              </a:gs>
              <a:gs pos="100000">
                <a:srgbClr val="0000CC">
                  <a:gamma/>
                  <a:shade val="46275"/>
                  <a:invGamma/>
                </a:srgbClr>
              </a:gs>
            </a:gsLst>
            <a:lin ang="5400000" scaled="1"/>
          </a:gradFill>
          <a:ln w="9525">
            <a:noFill/>
            <a:miter lim="800000"/>
            <a:headEnd/>
            <a:tailEnd/>
          </a:ln>
          <a:effectLst/>
        </p:spPr>
        <p:txBody>
          <a:bodyPr wrap="square" lIns="86493" tIns="43247" rIns="86493" bIns="43247">
            <a:spAutoFit/>
          </a:bodyPr>
          <a:lstStyle/>
          <a:p>
            <a:pPr marL="342900" indent="-342900" defTabSz="865188">
              <a:spcBef>
                <a:spcPct val="50000"/>
              </a:spcBef>
              <a:buFont typeface="Arial" panose="020B0604020202020204" pitchFamily="34" charset="0"/>
              <a:buChar char="•"/>
            </a:pPr>
            <a:r>
              <a:rPr lang="en-US" sz="2400" b="1" dirty="0">
                <a:solidFill>
                  <a:srgbClr val="FFFF00"/>
                </a:solidFill>
              </a:rPr>
              <a:t>Process used by </a:t>
            </a:r>
            <a:r>
              <a:rPr lang="en-US" sz="2400" b="1" dirty="0" err="1">
                <a:solidFill>
                  <a:srgbClr val="FFFF00"/>
                </a:solidFill>
              </a:rPr>
              <a:t>Su</a:t>
            </a:r>
            <a:r>
              <a:rPr lang="en-US" sz="2400" b="1" dirty="0">
                <a:solidFill>
                  <a:srgbClr val="FFFF00"/>
                </a:solidFill>
              </a:rPr>
              <a:t> et al will be used; Opt. Eng. 56(7), 077106 (2017),</a:t>
            </a:r>
            <a:r>
              <a:rPr lang="en-US" sz="2400" b="1" dirty="0">
                <a:solidFill>
                  <a:srgbClr val="FFFF00"/>
                </a:solidFill>
                <a:effectLst>
                  <a:outerShdw dist="38100" sx="1000" sy="1000" algn="tl">
                    <a:srgbClr val="000000"/>
                  </a:outerShdw>
                  <a:reflection endPos="0" fadeDir="0" sx="0" sy="0"/>
                </a:effectLst>
              </a:rPr>
              <a:t>J. Crystal Research and Technology, 180023, 1-10 (2019)., </a:t>
            </a:r>
            <a:r>
              <a:rPr lang="en-US" sz="2400" b="1" dirty="0">
                <a:solidFill>
                  <a:srgbClr val="FFFF00"/>
                </a:solidFill>
                <a:effectLst>
                  <a:reflection stA="97000" endPos="0" fadeDir="0" sx="0" sy="0"/>
                </a:effectLst>
              </a:rPr>
              <a:t>Optical Materials 60, 474-480 (2016), J. Materials Today 4, 4 5478-5487 (2017).</a:t>
            </a:r>
            <a:endParaRPr lang="en-US" sz="2400" b="1" dirty="0">
              <a:solidFill>
                <a:srgbClr val="FFFF00"/>
              </a:solidFill>
            </a:endParaRPr>
          </a:p>
        </p:txBody>
      </p:sp>
    </p:spTree>
    <p:extLst>
      <p:ext uri="{BB962C8B-B14F-4D97-AF65-F5344CB8AC3E}">
        <p14:creationId xmlns:p14="http://schemas.microsoft.com/office/powerpoint/2010/main" val="16137570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type="title"/>
          </p:nvPr>
        </p:nvSpPr>
        <p:spPr>
          <a:xfrm>
            <a:off x="228600" y="11113"/>
            <a:ext cx="7467600" cy="838200"/>
          </a:xfrm>
        </p:spPr>
        <p:txBody>
          <a:bodyPr/>
          <a:lstStyle/>
          <a:p>
            <a:r>
              <a:rPr lang="en-US" sz="2400" b="1" dirty="0">
                <a:solidFill>
                  <a:srgbClr val="0033CC"/>
                </a:solidFill>
                <a:latin typeface="Arial" panose="020B0604020202020204" pitchFamily="34" charset="0"/>
                <a:cs typeface="Arial" panose="020B0604020202020204" pitchFamily="34" charset="0"/>
              </a:rPr>
              <a:t>Optimization of sensor materials using physical vapor transport (PVT) growth method </a:t>
            </a:r>
            <a:endParaRPr lang="en-US" altLang="en-US" sz="2200" b="1" dirty="0">
              <a:latin typeface="Arial" pitchFamily="34" charset="0"/>
              <a:cs typeface="Arial" pitchFamily="34" charset="0"/>
            </a:endParaRPr>
          </a:p>
        </p:txBody>
      </p:sp>
      <p:sp>
        <p:nvSpPr>
          <p:cNvPr id="6148" name="Text Box 21"/>
          <p:cNvSpPr txBox="1">
            <a:spLocks noChangeArrowheads="1"/>
          </p:cNvSpPr>
          <p:nvPr/>
        </p:nvSpPr>
        <p:spPr bwMode="auto">
          <a:xfrm>
            <a:off x="266700" y="887413"/>
            <a:ext cx="868680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marL="800100" lvl="1" indent="-342900" eaLnBrk="1" hangingPunct="1">
              <a:spcBef>
                <a:spcPts val="0"/>
              </a:spcBef>
              <a:spcAft>
                <a:spcPts val="0"/>
              </a:spcAft>
            </a:pPr>
            <a:r>
              <a:rPr lang="en-US" altLang="en-US" sz="2000" dirty="0">
                <a:latin typeface="Arial" pitchFamily="34" charset="0"/>
              </a:rPr>
              <a:t>During the growth of nano-, micro-, thin film and bulk crystals, in addition to growth parameters, fluid flow is most important factor.</a:t>
            </a:r>
          </a:p>
          <a:p>
            <a:pPr marL="800100" lvl="1" indent="-342900" eaLnBrk="1" hangingPunct="1">
              <a:spcBef>
                <a:spcPts val="0"/>
              </a:spcBef>
              <a:spcAft>
                <a:spcPts val="0"/>
              </a:spcAft>
            </a:pPr>
            <a:r>
              <a:rPr lang="en-US" altLang="en-US" sz="2000" dirty="0">
                <a:latin typeface="Arial" pitchFamily="34" charset="0"/>
              </a:rPr>
              <a:t>Fluid flow affects the morphology and hence performance</a:t>
            </a:r>
          </a:p>
          <a:p>
            <a:pPr eaLnBrk="1" hangingPunct="1">
              <a:spcBef>
                <a:spcPts val="0"/>
              </a:spcBef>
              <a:spcAft>
                <a:spcPts val="600"/>
              </a:spcAft>
              <a:buFontTx/>
              <a:buChar char="•"/>
            </a:pPr>
            <a:endParaRPr lang="en-US" altLang="en-US" sz="2000" dirty="0">
              <a:latin typeface="Arial" pitchFamily="34" charset="0"/>
            </a:endParaRPr>
          </a:p>
        </p:txBody>
      </p:sp>
      <p:sp>
        <p:nvSpPr>
          <p:cNvPr id="27" name="AutoShape 8"/>
          <p:cNvSpPr>
            <a:spLocks noChangeArrowheads="1"/>
          </p:cNvSpPr>
          <p:nvPr/>
        </p:nvSpPr>
        <p:spPr bwMode="auto">
          <a:xfrm>
            <a:off x="0" y="6029269"/>
            <a:ext cx="9220200" cy="612142"/>
          </a:xfrm>
          <a:prstGeom prst="roundRect">
            <a:avLst>
              <a:gd name="adj" fmla="val 22852"/>
            </a:avLst>
          </a:prstGeom>
          <a:gradFill rotWithShape="0">
            <a:gsLst>
              <a:gs pos="0">
                <a:srgbClr val="3399FF">
                  <a:gamma/>
                  <a:shade val="46275"/>
                  <a:invGamma/>
                </a:srgbClr>
              </a:gs>
              <a:gs pos="50000">
                <a:srgbClr val="3399FF"/>
              </a:gs>
              <a:gs pos="100000">
                <a:srgbClr val="3399FF">
                  <a:gamma/>
                  <a:shade val="46275"/>
                  <a:invGamma/>
                </a:srgbClr>
              </a:gs>
            </a:gsLst>
            <a:lin ang="5400000" scaled="1"/>
          </a:gradFill>
          <a:ln w="12700">
            <a:noFill/>
            <a:round/>
            <a:headEnd/>
            <a:tailEnd/>
          </a:ln>
          <a:effectLst>
            <a:glow rad="139700">
              <a:schemeClr val="accent1">
                <a:satMod val="175000"/>
                <a:alpha val="40000"/>
              </a:schemeClr>
            </a:glow>
          </a:effectLst>
          <a:scene3d>
            <a:camera prst="orthographicFront"/>
            <a:lightRig rig="threePt" dir="t"/>
          </a:scene3d>
          <a:sp3d>
            <a:bevelT prst="angle"/>
          </a:sp3d>
        </p:spPr>
        <p:txBody>
          <a:bodyPr wrap="none" lIns="46030" tIns="46030" rIns="46030" bIns="46030"/>
          <a:lstStyle/>
          <a:p>
            <a:pPr algn="ctr" eaLnBrk="0" hangingPunct="0">
              <a:lnSpc>
                <a:spcPct val="90000"/>
              </a:lnSpc>
              <a:defRPr/>
            </a:pPr>
            <a:r>
              <a:rPr lang="en-US" sz="2000" i="1" dirty="0">
                <a:solidFill>
                  <a:srgbClr val="FFFF00"/>
                </a:solidFill>
                <a:effectLst>
                  <a:outerShdw blurRad="38100" dist="38100" dir="2700000" algn="tl">
                    <a:srgbClr val="000000"/>
                  </a:outerShdw>
                </a:effectLst>
                <a:latin typeface="Arial Black" pitchFamily="34" charset="0"/>
              </a:rPr>
              <a:t>Method depends on the material and size</a:t>
            </a:r>
          </a:p>
        </p:txBody>
      </p:sp>
      <p:pic>
        <p:nvPicPr>
          <p:cNvPr id="6" name="Picture 5">
            <a:extLst>
              <a:ext uri="{FF2B5EF4-FFF2-40B4-BE49-F238E27FC236}">
                <a16:creationId xmlns:a16="http://schemas.microsoft.com/office/drawing/2014/main" id="{F84178AD-096D-4AC6-A0F1-C4E3E4161450}"/>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69128" y="1905001"/>
            <a:ext cx="4431472" cy="2514599"/>
          </a:xfrm>
          <a:prstGeom prst="rect">
            <a:avLst/>
          </a:prstGeom>
          <a:noFill/>
        </p:spPr>
      </p:pic>
      <p:pic>
        <p:nvPicPr>
          <p:cNvPr id="8" name="Picture 7">
            <a:extLst>
              <a:ext uri="{FF2B5EF4-FFF2-40B4-BE49-F238E27FC236}">
                <a16:creationId xmlns:a16="http://schemas.microsoft.com/office/drawing/2014/main" id="{480F9128-202B-4EC7-98C9-AFE2516E5FF4}"/>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12465" y="1905001"/>
            <a:ext cx="2536135" cy="2324128"/>
          </a:xfrm>
          <a:prstGeom prst="rect">
            <a:avLst/>
          </a:prstGeom>
          <a:noFill/>
        </p:spPr>
      </p:pic>
      <p:sp>
        <p:nvSpPr>
          <p:cNvPr id="2" name="TextBox 1">
            <a:extLst>
              <a:ext uri="{FF2B5EF4-FFF2-40B4-BE49-F238E27FC236}">
                <a16:creationId xmlns:a16="http://schemas.microsoft.com/office/drawing/2014/main" id="{5D6E713B-74BA-4B33-935F-AEA885C18D06}"/>
              </a:ext>
            </a:extLst>
          </p:cNvPr>
          <p:cNvSpPr txBox="1"/>
          <p:nvPr/>
        </p:nvSpPr>
        <p:spPr>
          <a:xfrm>
            <a:off x="533400" y="4894643"/>
            <a:ext cx="8077200" cy="646331"/>
          </a:xfrm>
          <a:prstGeom prst="rect">
            <a:avLst/>
          </a:prstGeom>
          <a:noFill/>
        </p:spPr>
        <p:txBody>
          <a:bodyPr wrap="square" rtlCol="0">
            <a:spAutoFit/>
          </a:bodyPr>
          <a:lstStyle/>
          <a:p>
            <a:r>
              <a:rPr lang="en-US" dirty="0">
                <a:latin typeface="Ariel"/>
              </a:rPr>
              <a:t>Irregular pattern on the skin of a typical pond salmon fish and (b) regular patterns on the skin of a typical salmon fish. Both were almost identical in size.</a:t>
            </a:r>
          </a:p>
        </p:txBody>
      </p:sp>
      <p:sp>
        <p:nvSpPr>
          <p:cNvPr id="3" name="TextBox 2">
            <a:extLst>
              <a:ext uri="{FF2B5EF4-FFF2-40B4-BE49-F238E27FC236}">
                <a16:creationId xmlns:a16="http://schemas.microsoft.com/office/drawing/2014/main" id="{1DCB9EFB-BB07-4DEE-B2F2-F96E0960AE76}"/>
              </a:ext>
            </a:extLst>
          </p:cNvPr>
          <p:cNvSpPr txBox="1"/>
          <p:nvPr/>
        </p:nvSpPr>
        <p:spPr>
          <a:xfrm>
            <a:off x="1828800" y="4462322"/>
            <a:ext cx="609600" cy="307777"/>
          </a:xfrm>
          <a:prstGeom prst="rect">
            <a:avLst/>
          </a:prstGeom>
          <a:noFill/>
        </p:spPr>
        <p:txBody>
          <a:bodyPr wrap="square" rtlCol="0">
            <a:spAutoFit/>
          </a:bodyPr>
          <a:lstStyle/>
          <a:p>
            <a:r>
              <a:rPr lang="en-US" sz="1400" b="1" dirty="0"/>
              <a:t>(a)</a:t>
            </a:r>
          </a:p>
        </p:txBody>
      </p:sp>
      <p:sp>
        <p:nvSpPr>
          <p:cNvPr id="10" name="TextBox 9">
            <a:extLst>
              <a:ext uri="{FF2B5EF4-FFF2-40B4-BE49-F238E27FC236}">
                <a16:creationId xmlns:a16="http://schemas.microsoft.com/office/drawing/2014/main" id="{08ECFFE8-5141-4BE7-BF60-28E85F7718D4}"/>
              </a:ext>
            </a:extLst>
          </p:cNvPr>
          <p:cNvSpPr txBox="1"/>
          <p:nvPr/>
        </p:nvSpPr>
        <p:spPr>
          <a:xfrm>
            <a:off x="6275732" y="4319388"/>
            <a:ext cx="609600" cy="307777"/>
          </a:xfrm>
          <a:prstGeom prst="rect">
            <a:avLst/>
          </a:prstGeom>
          <a:noFill/>
        </p:spPr>
        <p:txBody>
          <a:bodyPr wrap="square" rtlCol="0">
            <a:spAutoFit/>
          </a:bodyPr>
          <a:lstStyle/>
          <a:p>
            <a:r>
              <a:rPr lang="en-US" sz="1400" b="1" dirty="0"/>
              <a:t>(b)</a:t>
            </a:r>
          </a:p>
        </p:txBody>
      </p:sp>
    </p:spTree>
    <p:extLst>
      <p:ext uri="{BB962C8B-B14F-4D97-AF65-F5344CB8AC3E}">
        <p14:creationId xmlns:p14="http://schemas.microsoft.com/office/powerpoint/2010/main" val="6023608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419100" y="152400"/>
            <a:ext cx="8229600" cy="792162"/>
          </a:xfrm>
        </p:spPr>
        <p:txBody>
          <a:bodyPr/>
          <a:lstStyle/>
          <a:p>
            <a:r>
              <a:rPr lang="en-US" altLang="en-US" sz="2800" b="1" dirty="0">
                <a:solidFill>
                  <a:srgbClr val="0033CC"/>
                </a:solidFill>
                <a:latin typeface="Arial" panose="020B0604020202020204" pitchFamily="34" charset="0"/>
                <a:cs typeface="Arial" panose="020B0604020202020204" pitchFamily="34" charset="0"/>
              </a:rPr>
              <a:t>Previous research using PVT on IR detector materials in our lab</a:t>
            </a:r>
          </a:p>
        </p:txBody>
      </p:sp>
      <p:sp>
        <p:nvSpPr>
          <p:cNvPr id="16387" name="TextBox 3"/>
          <p:cNvSpPr txBox="1">
            <a:spLocks noChangeArrowheads="1"/>
          </p:cNvSpPr>
          <p:nvPr/>
        </p:nvSpPr>
        <p:spPr bwMode="auto">
          <a:xfrm>
            <a:off x="450376" y="990600"/>
            <a:ext cx="7696200" cy="5047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pPr>
            <a:r>
              <a:rPr lang="en-US" altLang="en-US" sz="2800" dirty="0">
                <a:latin typeface="Arial" panose="020B0604020202020204" pitchFamily="34" charset="0"/>
              </a:rPr>
              <a:t>Growth studies: PbSe pure and Sn doped</a:t>
            </a:r>
          </a:p>
          <a:p>
            <a:pPr eaLnBrk="1" hangingPunct="1">
              <a:spcBef>
                <a:spcPct val="0"/>
              </a:spcBef>
            </a:pPr>
            <a:r>
              <a:rPr lang="en-US" altLang="en-US" sz="2800" dirty="0">
                <a:latin typeface="Arial" panose="020B0604020202020204" pitchFamily="34" charset="0"/>
              </a:rPr>
              <a:t>Studies are performed with physical vapor deposition on silicon substrates</a:t>
            </a:r>
          </a:p>
          <a:p>
            <a:pPr lvl="1" eaLnBrk="1" hangingPunct="1">
              <a:spcBef>
                <a:spcPct val="0"/>
              </a:spcBef>
            </a:pPr>
            <a:endParaRPr lang="en-US" altLang="en-US" sz="2400" dirty="0">
              <a:latin typeface="Arial" panose="020B0604020202020204" pitchFamily="34" charset="0"/>
            </a:endParaRPr>
          </a:p>
          <a:p>
            <a:pPr lvl="1" eaLnBrk="1" hangingPunct="1">
              <a:spcBef>
                <a:spcPct val="0"/>
              </a:spcBef>
            </a:pPr>
            <a:r>
              <a:rPr lang="en-US" altLang="en-US" sz="2600" dirty="0">
                <a:latin typeface="Arial" panose="020B0604020202020204" pitchFamily="34" charset="0"/>
              </a:rPr>
              <a:t>Effect of growth temperature</a:t>
            </a:r>
          </a:p>
          <a:p>
            <a:pPr lvl="1" eaLnBrk="1" hangingPunct="1">
              <a:spcBef>
                <a:spcPct val="0"/>
              </a:spcBef>
            </a:pPr>
            <a:r>
              <a:rPr lang="en-US" altLang="en-US" sz="2600" dirty="0">
                <a:latin typeface="Arial" panose="020B0604020202020204" pitchFamily="34" charset="0"/>
              </a:rPr>
              <a:t>Morphologies</a:t>
            </a:r>
          </a:p>
          <a:p>
            <a:pPr lvl="1" eaLnBrk="1" hangingPunct="1">
              <a:spcBef>
                <a:spcPct val="0"/>
              </a:spcBef>
            </a:pPr>
            <a:r>
              <a:rPr lang="en-US" altLang="en-US" sz="2600" dirty="0">
                <a:latin typeface="Arial" panose="020B0604020202020204" pitchFamily="34" charset="0"/>
              </a:rPr>
              <a:t>Resistivity</a:t>
            </a:r>
          </a:p>
          <a:p>
            <a:pPr lvl="1" eaLnBrk="1" hangingPunct="1">
              <a:spcBef>
                <a:spcPct val="0"/>
              </a:spcBef>
            </a:pPr>
            <a:r>
              <a:rPr lang="en-US" altLang="en-US" sz="2600" dirty="0">
                <a:latin typeface="Arial" panose="020B0604020202020204" pitchFamily="34" charset="0"/>
              </a:rPr>
              <a:t>Effect of annealing</a:t>
            </a:r>
          </a:p>
          <a:p>
            <a:pPr lvl="1" eaLnBrk="1" hangingPunct="1">
              <a:spcBef>
                <a:spcPct val="0"/>
              </a:spcBef>
            </a:pPr>
            <a:r>
              <a:rPr lang="en-US" altLang="en-US" sz="2600" dirty="0">
                <a:latin typeface="Arial" panose="020B0604020202020204" pitchFamily="34" charset="0"/>
              </a:rPr>
              <a:t>Transition of morphologies</a:t>
            </a:r>
          </a:p>
          <a:p>
            <a:pPr eaLnBrk="1" hangingPunct="1">
              <a:spcBef>
                <a:spcPct val="0"/>
              </a:spcBef>
            </a:pPr>
            <a:r>
              <a:rPr lang="en-US" altLang="en-US" sz="2800" dirty="0">
                <a:latin typeface="Arial" panose="020B0604020202020204" pitchFamily="34" charset="0"/>
              </a:rPr>
              <a:t>There is limited data for Sn-doped materials on various substrates for MWIR detectors</a:t>
            </a:r>
          </a:p>
          <a:p>
            <a:pPr eaLnBrk="1" hangingPunct="1">
              <a:spcBef>
                <a:spcPct val="0"/>
              </a:spcBef>
            </a:pPr>
            <a:endParaRPr lang="en-US" altLang="en-US" sz="2800" dirty="0">
              <a:latin typeface="Arial" panose="020B0604020202020204" pitchFamily="34" charset="0"/>
            </a:endParaRPr>
          </a:p>
        </p:txBody>
      </p:sp>
      <p:sp>
        <p:nvSpPr>
          <p:cNvPr id="5" name="AutoShape 8"/>
          <p:cNvSpPr>
            <a:spLocks noChangeArrowheads="1"/>
          </p:cNvSpPr>
          <p:nvPr/>
        </p:nvSpPr>
        <p:spPr bwMode="auto">
          <a:xfrm>
            <a:off x="0" y="6029269"/>
            <a:ext cx="9220200" cy="612142"/>
          </a:xfrm>
          <a:prstGeom prst="roundRect">
            <a:avLst>
              <a:gd name="adj" fmla="val 22852"/>
            </a:avLst>
          </a:prstGeom>
          <a:gradFill rotWithShape="0">
            <a:gsLst>
              <a:gs pos="0">
                <a:srgbClr val="3399FF">
                  <a:gamma/>
                  <a:shade val="46275"/>
                  <a:invGamma/>
                </a:srgbClr>
              </a:gs>
              <a:gs pos="50000">
                <a:srgbClr val="3399FF"/>
              </a:gs>
              <a:gs pos="100000">
                <a:srgbClr val="3399FF">
                  <a:gamma/>
                  <a:shade val="46275"/>
                  <a:invGamma/>
                </a:srgbClr>
              </a:gs>
            </a:gsLst>
            <a:lin ang="5400000" scaled="1"/>
          </a:gradFill>
          <a:ln w="12700">
            <a:noFill/>
            <a:round/>
            <a:headEnd/>
            <a:tailEnd/>
          </a:ln>
          <a:effectLst>
            <a:glow rad="139700">
              <a:schemeClr val="accent1">
                <a:satMod val="175000"/>
                <a:alpha val="40000"/>
              </a:schemeClr>
            </a:glow>
          </a:effectLst>
          <a:scene3d>
            <a:camera prst="orthographicFront"/>
            <a:lightRig rig="threePt" dir="t"/>
          </a:scene3d>
          <a:sp3d>
            <a:bevelT prst="angle"/>
          </a:sp3d>
        </p:spPr>
        <p:txBody>
          <a:bodyPr wrap="none" lIns="46030" tIns="46030" rIns="46030" bIns="46030"/>
          <a:lstStyle/>
          <a:p>
            <a:pPr algn="ctr" eaLnBrk="0" hangingPunct="0">
              <a:lnSpc>
                <a:spcPct val="90000"/>
              </a:lnSpc>
              <a:defRPr/>
            </a:pPr>
            <a:r>
              <a:rPr lang="en-US" sz="2400" i="1" dirty="0">
                <a:solidFill>
                  <a:srgbClr val="FFFF00"/>
                </a:solidFill>
                <a:effectLst>
                  <a:outerShdw blurRad="38100" dist="38100" dir="2700000" algn="tl">
                    <a:srgbClr val="000000"/>
                  </a:outerShdw>
                </a:effectLst>
                <a:latin typeface="Arial Black" pitchFamily="34" charset="0"/>
              </a:rPr>
              <a:t>Papers published in Optical Eng. And SPIE proceedings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title"/>
          </p:nvPr>
        </p:nvSpPr>
        <p:spPr>
          <a:xfrm>
            <a:off x="386142" y="15922"/>
            <a:ext cx="8229600" cy="944562"/>
          </a:xfrm>
        </p:spPr>
        <p:txBody>
          <a:bodyPr/>
          <a:lstStyle/>
          <a:p>
            <a:pPr eaLnBrk="1" hangingPunct="1"/>
            <a:r>
              <a:rPr lang="en-US" altLang="en-US" sz="2800" b="1" dirty="0">
                <a:solidFill>
                  <a:srgbClr val="0033CC"/>
                </a:solidFill>
                <a:latin typeface="Arial" pitchFamily="34" charset="0"/>
                <a:cs typeface="Arial" pitchFamily="34" charset="0"/>
              </a:rPr>
              <a:t>Commercial PVT DENTON system used by us</a:t>
            </a:r>
          </a:p>
        </p:txBody>
      </p:sp>
      <p:sp>
        <p:nvSpPr>
          <p:cNvPr id="17412" name="Rectangle 3"/>
          <p:cNvSpPr>
            <a:spLocks noGrp="1" noChangeArrowheads="1"/>
          </p:cNvSpPr>
          <p:nvPr>
            <p:ph type="body" idx="1"/>
          </p:nvPr>
        </p:nvSpPr>
        <p:spPr>
          <a:xfrm>
            <a:off x="295275" y="977900"/>
            <a:ext cx="3844925" cy="5562600"/>
          </a:xfrm>
        </p:spPr>
        <p:txBody>
          <a:bodyPr/>
          <a:lstStyle/>
          <a:p>
            <a:pPr eaLnBrk="1" hangingPunct="1">
              <a:lnSpc>
                <a:spcPct val="70000"/>
              </a:lnSpc>
            </a:pPr>
            <a:r>
              <a:rPr lang="en-US" altLang="en-US" sz="1800" dirty="0"/>
              <a:t>Materials System</a:t>
            </a:r>
          </a:p>
          <a:p>
            <a:pPr lvl="1" eaLnBrk="1" hangingPunct="1">
              <a:lnSpc>
                <a:spcPct val="70000"/>
              </a:lnSpc>
            </a:pPr>
            <a:r>
              <a:rPr lang="en-US" altLang="en-US" sz="1800" dirty="0"/>
              <a:t>PbSe and PbS, 99.9999% purity used as source material</a:t>
            </a:r>
          </a:p>
          <a:p>
            <a:pPr lvl="1" eaLnBrk="1" hangingPunct="1">
              <a:lnSpc>
                <a:spcPct val="70000"/>
              </a:lnSpc>
            </a:pPr>
            <a:r>
              <a:rPr lang="en-US" altLang="en-US" sz="1800" dirty="0"/>
              <a:t>Tantalum boat </a:t>
            </a:r>
          </a:p>
          <a:p>
            <a:pPr lvl="1" eaLnBrk="1" hangingPunct="1">
              <a:lnSpc>
                <a:spcPct val="70000"/>
              </a:lnSpc>
            </a:pPr>
            <a:r>
              <a:rPr lang="en-US" altLang="en-US" sz="1800" dirty="0"/>
              <a:t>Resistively heated</a:t>
            </a:r>
          </a:p>
          <a:p>
            <a:pPr eaLnBrk="1" hangingPunct="1">
              <a:lnSpc>
                <a:spcPct val="70000"/>
              </a:lnSpc>
            </a:pPr>
            <a:r>
              <a:rPr lang="en-US" altLang="en-US" sz="1800" dirty="0"/>
              <a:t>Substrate</a:t>
            </a:r>
          </a:p>
          <a:p>
            <a:pPr lvl="1" eaLnBrk="1" hangingPunct="1">
              <a:lnSpc>
                <a:spcPct val="70000"/>
              </a:lnSpc>
            </a:pPr>
            <a:r>
              <a:rPr lang="en-US" altLang="en-US" sz="1800" dirty="0"/>
              <a:t>Si (111)</a:t>
            </a:r>
          </a:p>
          <a:p>
            <a:pPr lvl="1" eaLnBrk="1" hangingPunct="1">
              <a:lnSpc>
                <a:spcPct val="70000"/>
              </a:lnSpc>
            </a:pPr>
            <a:r>
              <a:rPr lang="en-US" altLang="en-US" sz="1800" dirty="0"/>
              <a:t>Dilute HF etch to remove native oxide</a:t>
            </a:r>
          </a:p>
          <a:p>
            <a:pPr eaLnBrk="1" hangingPunct="1">
              <a:lnSpc>
                <a:spcPct val="70000"/>
              </a:lnSpc>
            </a:pPr>
            <a:endParaRPr lang="en-US" altLang="en-US" sz="1800" dirty="0"/>
          </a:p>
          <a:p>
            <a:pPr eaLnBrk="1" hangingPunct="1">
              <a:lnSpc>
                <a:spcPct val="70000"/>
              </a:lnSpc>
            </a:pPr>
            <a:r>
              <a:rPr lang="en-US" altLang="en-US" sz="1800" dirty="0"/>
              <a:t>Process</a:t>
            </a:r>
          </a:p>
          <a:p>
            <a:pPr lvl="1" eaLnBrk="1" hangingPunct="1">
              <a:lnSpc>
                <a:spcPct val="70000"/>
              </a:lnSpc>
            </a:pPr>
            <a:r>
              <a:rPr lang="en-US" altLang="en-US" sz="1800" dirty="0"/>
              <a:t>Base </a:t>
            </a:r>
            <a:r>
              <a:rPr lang="en-US" altLang="en-US" sz="1800" dirty="0" smtClean="0"/>
              <a:t>vacuum </a:t>
            </a:r>
            <a:r>
              <a:rPr lang="en-US" altLang="en-US" sz="1800" dirty="0"/>
              <a:t>in 10</a:t>
            </a:r>
            <a:r>
              <a:rPr lang="en-US" altLang="en-US" sz="1800" baseline="30000" dirty="0"/>
              <a:t>-7 </a:t>
            </a:r>
            <a:r>
              <a:rPr lang="en-US" altLang="en-US" sz="1800" dirty="0" err="1"/>
              <a:t>Torr</a:t>
            </a:r>
            <a:r>
              <a:rPr lang="en-US" altLang="en-US" sz="1800" dirty="0"/>
              <a:t> range</a:t>
            </a:r>
            <a:endParaRPr lang="en-US" altLang="en-US" sz="1800" baseline="30000" dirty="0"/>
          </a:p>
          <a:p>
            <a:pPr lvl="1" eaLnBrk="1" hangingPunct="1">
              <a:lnSpc>
                <a:spcPct val="70000"/>
              </a:lnSpc>
            </a:pPr>
            <a:r>
              <a:rPr lang="en-US" altLang="en-US" sz="1800" dirty="0"/>
              <a:t>Stationary, resistively heated 2’ substrate mount</a:t>
            </a:r>
          </a:p>
          <a:p>
            <a:pPr lvl="1" eaLnBrk="1" hangingPunct="1">
              <a:lnSpc>
                <a:spcPct val="70000"/>
              </a:lnSpc>
            </a:pPr>
            <a:r>
              <a:rPr lang="en-US" altLang="en-US" sz="1800" dirty="0"/>
              <a:t>Temperature of substrate varied</a:t>
            </a:r>
          </a:p>
          <a:p>
            <a:pPr lvl="1" eaLnBrk="1" hangingPunct="1">
              <a:lnSpc>
                <a:spcPct val="70000"/>
              </a:lnSpc>
            </a:pPr>
            <a:r>
              <a:rPr lang="en-US" altLang="en-US" sz="1800" dirty="0"/>
              <a:t>PVD process</a:t>
            </a:r>
          </a:p>
          <a:p>
            <a:pPr lvl="1" eaLnBrk="1" hangingPunct="1">
              <a:lnSpc>
                <a:spcPct val="70000"/>
              </a:lnSpc>
            </a:pPr>
            <a:r>
              <a:rPr lang="en-US" altLang="en-US" sz="1800" dirty="0"/>
              <a:t>PbSe sublimation</a:t>
            </a:r>
          </a:p>
          <a:p>
            <a:pPr lvl="1" eaLnBrk="1" hangingPunct="1">
              <a:lnSpc>
                <a:spcPct val="70000"/>
              </a:lnSpc>
            </a:pPr>
            <a:r>
              <a:rPr lang="en-US" altLang="en-US" sz="1800" dirty="0"/>
              <a:t>1 </a:t>
            </a:r>
            <a:r>
              <a:rPr lang="en-US" altLang="en-US" sz="1800" dirty="0">
                <a:sym typeface="WP MathA"/>
              </a:rPr>
              <a:t>K/sec Deposition Rate</a:t>
            </a:r>
          </a:p>
          <a:p>
            <a:pPr eaLnBrk="1" hangingPunct="1">
              <a:lnSpc>
                <a:spcPct val="70000"/>
              </a:lnSpc>
            </a:pPr>
            <a:endParaRPr lang="en-US" altLang="en-US" sz="1800" dirty="0"/>
          </a:p>
          <a:p>
            <a:pPr eaLnBrk="1" hangingPunct="1">
              <a:lnSpc>
                <a:spcPct val="70000"/>
              </a:lnSpc>
            </a:pPr>
            <a:r>
              <a:rPr lang="en-US" altLang="en-US" sz="1800" dirty="0"/>
              <a:t>Characterization</a:t>
            </a:r>
          </a:p>
          <a:p>
            <a:pPr lvl="1" eaLnBrk="1" hangingPunct="1">
              <a:lnSpc>
                <a:spcPct val="70000"/>
              </a:lnSpc>
            </a:pPr>
            <a:r>
              <a:rPr lang="en-US" altLang="en-US" sz="1800" dirty="0"/>
              <a:t>SEM, X-ray, 4-point probe</a:t>
            </a:r>
          </a:p>
          <a:p>
            <a:pPr lvl="1" eaLnBrk="1" hangingPunct="1">
              <a:lnSpc>
                <a:spcPct val="70000"/>
              </a:lnSpc>
            </a:pPr>
            <a:r>
              <a:rPr lang="en-US" altLang="en-US" sz="1800" dirty="0"/>
              <a:t>D* (sensitivity) TBD</a:t>
            </a:r>
          </a:p>
          <a:p>
            <a:pPr eaLnBrk="1" hangingPunct="1">
              <a:lnSpc>
                <a:spcPct val="70000"/>
              </a:lnSpc>
              <a:buFontTx/>
              <a:buNone/>
            </a:pPr>
            <a:endParaRPr lang="en-US" altLang="en-US" sz="1800" dirty="0"/>
          </a:p>
        </p:txBody>
      </p:sp>
      <p:sp>
        <p:nvSpPr>
          <p:cNvPr id="17413" name="AutoShape 10"/>
          <p:cNvSpPr>
            <a:spLocks noChangeArrowheads="1"/>
          </p:cNvSpPr>
          <p:nvPr/>
        </p:nvSpPr>
        <p:spPr bwMode="auto">
          <a:xfrm>
            <a:off x="4140200" y="6223000"/>
            <a:ext cx="5029200" cy="635000"/>
          </a:xfrm>
          <a:prstGeom prst="roundRect">
            <a:avLst>
              <a:gd name="adj" fmla="val 22852"/>
            </a:avLst>
          </a:prstGeom>
          <a:gradFill rotWithShape="1">
            <a:gsLst>
              <a:gs pos="0">
                <a:srgbClr val="002F76"/>
              </a:gs>
              <a:gs pos="50000">
                <a:srgbClr val="0066FF"/>
              </a:gs>
              <a:gs pos="100000">
                <a:srgbClr val="002F76"/>
              </a:gs>
            </a:gsLst>
            <a:lin ang="5400000" scaled="1"/>
          </a:gradFill>
          <a:ln>
            <a:noFill/>
          </a:ln>
          <a:extLst>
            <a:ext uri="{91240B29-F687-4F45-9708-019B960494DF}">
              <a14:hiddenLine xmlns:a14="http://schemas.microsoft.com/office/drawing/2010/main" w="12700">
                <a:solidFill>
                  <a:srgbClr val="000000"/>
                </a:solidFill>
                <a:round/>
                <a:headEnd/>
                <a:tailEnd/>
              </a14:hiddenLine>
            </a:ext>
          </a:extLst>
        </p:spPr>
        <p:txBody>
          <a:bodyPr wrap="none" lIns="46030" tIns="46030" rIns="46030" bIns="46030"/>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lnSpc>
                <a:spcPct val="90000"/>
              </a:lnSpc>
              <a:spcBef>
                <a:spcPct val="0"/>
              </a:spcBef>
              <a:buFontTx/>
              <a:buNone/>
            </a:pPr>
            <a:r>
              <a:rPr lang="en-US" altLang="en-US" sz="2400" b="1">
                <a:solidFill>
                  <a:srgbClr val="FFFF00"/>
                </a:solidFill>
                <a:latin typeface="Arial" pitchFamily="34" charset="0"/>
              </a:rPr>
              <a:t>PVD Growth of material</a:t>
            </a:r>
          </a:p>
        </p:txBody>
      </p:sp>
      <p:pic>
        <p:nvPicPr>
          <p:cNvPr id="174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7200" y="1371600"/>
            <a:ext cx="4373563" cy="3962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7" name="Straight Connector 6"/>
          <p:cNvCxnSpPr/>
          <p:nvPr/>
        </p:nvCxnSpPr>
        <p:spPr>
          <a:xfrm flipV="1">
            <a:off x="0" y="878316"/>
            <a:ext cx="9144000" cy="762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332960" y="228600"/>
            <a:ext cx="7495286" cy="649716"/>
          </a:xfrm>
        </p:spPr>
        <p:txBody>
          <a:bodyPr/>
          <a:lstStyle/>
          <a:p>
            <a:r>
              <a:rPr lang="en-US" altLang="en-US" sz="2400" b="1" dirty="0">
                <a:solidFill>
                  <a:srgbClr val="0033CC"/>
                </a:solidFill>
                <a:latin typeface="Arial" panose="020B0604020202020204" pitchFamily="34" charset="0"/>
                <a:cs typeface="Arial" panose="020B0604020202020204" pitchFamily="34" charset="0"/>
              </a:rPr>
              <a:t>We are using several systems for the </a:t>
            </a:r>
            <a:r>
              <a:rPr lang="en-US" altLang="en-US" sz="2400" b="1" dirty="0" smtClean="0">
                <a:solidFill>
                  <a:srgbClr val="0033CC"/>
                </a:solidFill>
                <a:latin typeface="Arial" panose="020B0604020202020204" pitchFamily="34" charset="0"/>
                <a:cs typeface="Arial" panose="020B0604020202020204" pitchFamily="34" charset="0"/>
              </a:rPr>
              <a:t>growth </a:t>
            </a:r>
            <a:r>
              <a:rPr lang="en-US" altLang="en-US" sz="2400" b="1" dirty="0">
                <a:solidFill>
                  <a:srgbClr val="0033CC"/>
                </a:solidFill>
                <a:latin typeface="Arial" panose="020B0604020202020204" pitchFamily="34" charset="0"/>
                <a:cs typeface="Arial" panose="020B0604020202020204" pitchFamily="34" charset="0"/>
              </a:rPr>
              <a:t>of materials for PVT</a:t>
            </a:r>
          </a:p>
        </p:txBody>
      </p:sp>
      <p:sp>
        <p:nvSpPr>
          <p:cNvPr id="25603" name="TextBox 5"/>
          <p:cNvSpPr txBox="1">
            <a:spLocks noChangeArrowheads="1"/>
          </p:cNvSpPr>
          <p:nvPr/>
        </p:nvSpPr>
        <p:spPr bwMode="auto">
          <a:xfrm>
            <a:off x="5105400" y="5492515"/>
            <a:ext cx="3766782"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2000" b="1" dirty="0">
                <a:latin typeface="Arial" pitchFamily="34" charset="0"/>
              </a:rPr>
              <a:t>DENTON Evaporator</a:t>
            </a:r>
          </a:p>
          <a:p>
            <a:pPr eaLnBrk="1" hangingPunct="1">
              <a:spcBef>
                <a:spcPct val="0"/>
              </a:spcBef>
              <a:buFontTx/>
              <a:buNone/>
            </a:pPr>
            <a:endParaRPr lang="en-US" altLang="en-US" sz="2000" b="1" dirty="0">
              <a:latin typeface="Arial" pitchFamily="34" charset="0"/>
            </a:endParaRPr>
          </a:p>
        </p:txBody>
      </p:sp>
      <p:pic>
        <p:nvPicPr>
          <p:cNvPr id="2560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31951"/>
          <a:stretch/>
        </p:blipFill>
        <p:spPr bwMode="auto">
          <a:xfrm>
            <a:off x="5200520" y="1028699"/>
            <a:ext cx="2800480" cy="44638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60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978671"/>
            <a:ext cx="2514600" cy="28702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560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32960" y="3957446"/>
            <a:ext cx="3216275" cy="1806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8" name="Straight Connector 7"/>
          <p:cNvCxnSpPr/>
          <p:nvPr/>
        </p:nvCxnSpPr>
        <p:spPr>
          <a:xfrm flipV="1">
            <a:off x="0" y="878316"/>
            <a:ext cx="9144000" cy="762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AutoShape 10"/>
          <p:cNvSpPr>
            <a:spLocks noChangeArrowheads="1"/>
          </p:cNvSpPr>
          <p:nvPr/>
        </p:nvSpPr>
        <p:spPr bwMode="auto">
          <a:xfrm>
            <a:off x="0" y="6223000"/>
            <a:ext cx="9169400" cy="635000"/>
          </a:xfrm>
          <a:prstGeom prst="roundRect">
            <a:avLst>
              <a:gd name="adj" fmla="val 22852"/>
            </a:avLst>
          </a:prstGeom>
          <a:gradFill rotWithShape="1">
            <a:gsLst>
              <a:gs pos="0">
                <a:srgbClr val="002F76"/>
              </a:gs>
              <a:gs pos="50000">
                <a:srgbClr val="0066FF"/>
              </a:gs>
              <a:gs pos="100000">
                <a:srgbClr val="002F76"/>
              </a:gs>
            </a:gsLst>
            <a:lin ang="5400000" scaled="1"/>
          </a:gradFill>
          <a:ln>
            <a:noFill/>
          </a:ln>
          <a:extLst>
            <a:ext uri="{91240B29-F687-4F45-9708-019B960494DF}">
              <a14:hiddenLine xmlns:a14="http://schemas.microsoft.com/office/drawing/2010/main" w="12700">
                <a:solidFill>
                  <a:srgbClr val="000000"/>
                </a:solidFill>
                <a:round/>
                <a:headEnd/>
                <a:tailEnd/>
              </a14:hiddenLine>
            </a:ext>
          </a:extLst>
        </p:spPr>
        <p:txBody>
          <a:bodyPr wrap="none" lIns="46030" tIns="46030" rIns="46030" bIns="46030"/>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lnSpc>
                <a:spcPct val="90000"/>
              </a:lnSpc>
              <a:spcBef>
                <a:spcPct val="0"/>
              </a:spcBef>
              <a:buFontTx/>
              <a:buNone/>
            </a:pPr>
            <a:r>
              <a:rPr lang="en-US" altLang="en-US" sz="2400" b="1" dirty="0">
                <a:solidFill>
                  <a:srgbClr val="FFFF00"/>
                </a:solidFill>
                <a:latin typeface="Arial" pitchFamily="34" charset="0"/>
              </a:rPr>
              <a:t>We have several growth chambers available at UMBC</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457200" y="274638"/>
            <a:ext cx="8229600" cy="563562"/>
          </a:xfrm>
        </p:spPr>
        <p:txBody>
          <a:bodyPr>
            <a:normAutofit fontScale="90000"/>
          </a:bodyPr>
          <a:lstStyle/>
          <a:p>
            <a:r>
              <a:rPr lang="en-US" altLang="en-US" sz="2800" b="1" dirty="0">
                <a:solidFill>
                  <a:srgbClr val="0033CC"/>
                </a:solidFill>
                <a:latin typeface="Arial" panose="020B0604020202020204" pitchFamily="34" charset="0"/>
                <a:cs typeface="Arial" panose="020B0604020202020204" pitchFamily="34" charset="0"/>
              </a:rPr>
              <a:t>PVD Furnace used for deposition in present study</a:t>
            </a:r>
          </a:p>
        </p:txBody>
      </p:sp>
      <p:pic>
        <p:nvPicPr>
          <p:cNvPr id="24579" name="Picture 3"/>
          <p:cNvPicPr>
            <a:picLocks noChangeAspect="1" noChangeArrowheads="1"/>
          </p:cNvPicPr>
          <p:nvPr/>
        </p:nvPicPr>
        <p:blipFill>
          <a:blip r:embed="rId2">
            <a:extLst>
              <a:ext uri="{28A0092B-C50C-407E-A947-70E740481C1C}">
                <a14:useLocalDpi xmlns:a14="http://schemas.microsoft.com/office/drawing/2010/main" val="0"/>
              </a:ext>
            </a:extLst>
          </a:blip>
          <a:srcRect l="468" t="22264" r="-468" b="19780"/>
          <a:stretch>
            <a:fillRect/>
          </a:stretch>
        </p:blipFill>
        <p:spPr bwMode="auto">
          <a:xfrm>
            <a:off x="228600" y="1181101"/>
            <a:ext cx="2571928" cy="3238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581"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1400" y="1181101"/>
            <a:ext cx="1981200" cy="3521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5000" y="1859247"/>
            <a:ext cx="3216275" cy="192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5"/>
          <p:cNvSpPr txBox="1">
            <a:spLocks noChangeArrowheads="1"/>
          </p:cNvSpPr>
          <p:nvPr/>
        </p:nvSpPr>
        <p:spPr bwMode="auto">
          <a:xfrm>
            <a:off x="5625128" y="3871907"/>
            <a:ext cx="314069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1600" b="1" dirty="0">
                <a:latin typeface="Arial" pitchFamily="34" charset="0"/>
              </a:rPr>
              <a:t>Example of Lead tin selenide sample  grown by PVD on a glass substrate</a:t>
            </a:r>
          </a:p>
        </p:txBody>
      </p:sp>
      <p:sp>
        <p:nvSpPr>
          <p:cNvPr id="2" name="TextBox 1"/>
          <p:cNvSpPr txBox="1"/>
          <p:nvPr/>
        </p:nvSpPr>
        <p:spPr>
          <a:xfrm>
            <a:off x="533400" y="4702176"/>
            <a:ext cx="2133600" cy="707886"/>
          </a:xfrm>
          <a:prstGeom prst="rect">
            <a:avLst/>
          </a:prstGeom>
          <a:noFill/>
        </p:spPr>
        <p:txBody>
          <a:bodyPr wrap="square" rtlCol="0">
            <a:spAutoFit/>
          </a:bodyPr>
          <a:lstStyle/>
          <a:p>
            <a:r>
              <a:rPr lang="en-US" sz="2000" dirty="0">
                <a:latin typeface="Arial" panose="020B0604020202020204" pitchFamily="34" charset="0"/>
              </a:rPr>
              <a:t>DENTON Furnace</a:t>
            </a:r>
          </a:p>
        </p:txBody>
      </p:sp>
      <p:sp>
        <p:nvSpPr>
          <p:cNvPr id="11" name="TextBox 10"/>
          <p:cNvSpPr txBox="1"/>
          <p:nvPr/>
        </p:nvSpPr>
        <p:spPr>
          <a:xfrm>
            <a:off x="3477904" y="4854087"/>
            <a:ext cx="2133600" cy="707886"/>
          </a:xfrm>
          <a:prstGeom prst="rect">
            <a:avLst/>
          </a:prstGeom>
          <a:noFill/>
        </p:spPr>
        <p:txBody>
          <a:bodyPr wrap="square" rtlCol="0">
            <a:spAutoFit/>
          </a:bodyPr>
          <a:lstStyle/>
          <a:p>
            <a:r>
              <a:rPr lang="en-US" sz="2000" dirty="0">
                <a:latin typeface="Arial" panose="020B0604020202020204" pitchFamily="34" charset="0"/>
              </a:rPr>
              <a:t>Crucible and holder</a:t>
            </a:r>
          </a:p>
        </p:txBody>
      </p:sp>
      <p:sp>
        <p:nvSpPr>
          <p:cNvPr id="12" name="AutoShape 10"/>
          <p:cNvSpPr>
            <a:spLocks noChangeArrowheads="1"/>
          </p:cNvSpPr>
          <p:nvPr/>
        </p:nvSpPr>
        <p:spPr bwMode="auto">
          <a:xfrm>
            <a:off x="355600" y="5891473"/>
            <a:ext cx="8788400" cy="635000"/>
          </a:xfrm>
          <a:prstGeom prst="roundRect">
            <a:avLst>
              <a:gd name="adj" fmla="val 22852"/>
            </a:avLst>
          </a:prstGeom>
          <a:gradFill rotWithShape="1">
            <a:gsLst>
              <a:gs pos="0">
                <a:srgbClr val="002F76"/>
              </a:gs>
              <a:gs pos="50000">
                <a:srgbClr val="0066FF"/>
              </a:gs>
              <a:gs pos="100000">
                <a:srgbClr val="002F76"/>
              </a:gs>
            </a:gsLst>
            <a:lin ang="5400000" scaled="1"/>
          </a:gradFill>
          <a:ln>
            <a:noFill/>
          </a:ln>
          <a:extLst>
            <a:ext uri="{91240B29-F687-4F45-9708-019B960494DF}">
              <a14:hiddenLine xmlns:a14="http://schemas.microsoft.com/office/drawing/2010/main" w="12700">
                <a:solidFill>
                  <a:srgbClr val="000000"/>
                </a:solidFill>
                <a:round/>
                <a:headEnd/>
                <a:tailEnd/>
              </a14:hiddenLine>
            </a:ext>
          </a:extLst>
        </p:spPr>
        <p:txBody>
          <a:bodyPr wrap="none" lIns="46030" tIns="46030" rIns="46030" bIns="46030"/>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lnSpc>
                <a:spcPct val="90000"/>
              </a:lnSpc>
              <a:spcBef>
                <a:spcPct val="0"/>
              </a:spcBef>
              <a:buFontTx/>
              <a:buNone/>
            </a:pPr>
            <a:r>
              <a:rPr lang="en-US" altLang="en-US" sz="2400" b="1" dirty="0">
                <a:solidFill>
                  <a:srgbClr val="FFFF00"/>
                </a:solidFill>
                <a:latin typeface="Arial Narrow" panose="020B0606020202030204" pitchFamily="34" charset="0"/>
              </a:rPr>
              <a:t>Temperature and transport path can be controlled during deposition</a:t>
            </a:r>
          </a:p>
        </p:txBody>
      </p:sp>
    </p:spTree>
    <p:extLst>
      <p:ext uri="{BB962C8B-B14F-4D97-AF65-F5344CB8AC3E}">
        <p14:creationId xmlns:p14="http://schemas.microsoft.com/office/powerpoint/2010/main" val="15550095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457200" y="274638"/>
            <a:ext cx="8229600" cy="563562"/>
          </a:xfrm>
        </p:spPr>
        <p:txBody>
          <a:bodyPr/>
          <a:lstStyle/>
          <a:p>
            <a:r>
              <a:rPr lang="en-US" altLang="en-US" sz="2800" b="1" dirty="0">
                <a:solidFill>
                  <a:srgbClr val="0033CC"/>
                </a:solidFill>
                <a:latin typeface="Arial" panose="020B0604020202020204" pitchFamily="34" charset="0"/>
                <a:cs typeface="Arial" panose="020B0604020202020204" pitchFamily="34" charset="0"/>
              </a:rPr>
              <a:t>PVD Furnace used for deposition of PbSe, </a:t>
            </a:r>
            <a:r>
              <a:rPr lang="en-US" altLang="en-US" sz="2800" b="1" dirty="0" err="1">
                <a:solidFill>
                  <a:srgbClr val="0033CC"/>
                </a:solidFill>
                <a:latin typeface="Arial" panose="020B0604020202020204" pitchFamily="34" charset="0"/>
                <a:cs typeface="Arial" panose="020B0604020202020204" pitchFamily="34" charset="0"/>
              </a:rPr>
              <a:t>ZnSe</a:t>
            </a:r>
            <a:r>
              <a:rPr lang="en-US" altLang="en-US" sz="2800" b="1" dirty="0">
                <a:solidFill>
                  <a:srgbClr val="0033CC"/>
                </a:solidFill>
                <a:latin typeface="Arial" panose="020B0604020202020204" pitchFamily="34" charset="0"/>
                <a:cs typeface="Arial" panose="020B0604020202020204" pitchFamily="34" charset="0"/>
              </a:rPr>
              <a:t>, and several other materials</a:t>
            </a:r>
          </a:p>
        </p:txBody>
      </p:sp>
      <p:pic>
        <p:nvPicPr>
          <p:cNvPr id="24579" name="Picture 3"/>
          <p:cNvPicPr>
            <a:picLocks noChangeAspect="1" noChangeArrowheads="1"/>
          </p:cNvPicPr>
          <p:nvPr/>
        </p:nvPicPr>
        <p:blipFill>
          <a:blip r:embed="rId2">
            <a:extLst>
              <a:ext uri="{28A0092B-C50C-407E-A947-70E740481C1C}">
                <a14:useLocalDpi xmlns:a14="http://schemas.microsoft.com/office/drawing/2010/main" val="0"/>
              </a:ext>
            </a:extLst>
          </a:blip>
          <a:srcRect l="468" t="22264" r="-468" b="19780"/>
          <a:stretch>
            <a:fillRect/>
          </a:stretch>
        </p:blipFill>
        <p:spPr bwMode="auto">
          <a:xfrm>
            <a:off x="228600" y="1181101"/>
            <a:ext cx="2571928" cy="3238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4581"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1400" y="1181101"/>
            <a:ext cx="1981200" cy="3521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7" name="Straight Connector 6"/>
          <p:cNvCxnSpPr/>
          <p:nvPr/>
        </p:nvCxnSpPr>
        <p:spPr>
          <a:xfrm flipV="1">
            <a:off x="0" y="878316"/>
            <a:ext cx="9144000" cy="762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pic>
        <p:nvPicPr>
          <p:cNvPr id="8"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15000" y="1859247"/>
            <a:ext cx="3216275" cy="1920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TextBox 5"/>
          <p:cNvSpPr txBox="1">
            <a:spLocks noChangeArrowheads="1"/>
          </p:cNvSpPr>
          <p:nvPr/>
        </p:nvSpPr>
        <p:spPr bwMode="auto">
          <a:xfrm>
            <a:off x="5625128" y="3871907"/>
            <a:ext cx="3140691"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1600" b="1" dirty="0">
                <a:latin typeface="Arial" pitchFamily="34" charset="0"/>
              </a:rPr>
              <a:t>Example of Lead tin selenide sample  grown by PVD on a glass substrate</a:t>
            </a:r>
          </a:p>
        </p:txBody>
      </p:sp>
      <p:sp>
        <p:nvSpPr>
          <p:cNvPr id="2" name="TextBox 1"/>
          <p:cNvSpPr txBox="1"/>
          <p:nvPr/>
        </p:nvSpPr>
        <p:spPr>
          <a:xfrm>
            <a:off x="533400" y="4702176"/>
            <a:ext cx="2133600" cy="369332"/>
          </a:xfrm>
          <a:prstGeom prst="rect">
            <a:avLst/>
          </a:prstGeom>
          <a:noFill/>
        </p:spPr>
        <p:txBody>
          <a:bodyPr wrap="square" rtlCol="0">
            <a:spAutoFit/>
          </a:bodyPr>
          <a:lstStyle/>
          <a:p>
            <a:r>
              <a:rPr lang="en-US" dirty="0">
                <a:latin typeface="Arial" panose="020B0604020202020204" pitchFamily="34" charset="0"/>
              </a:rPr>
              <a:t>DENTON Furnace</a:t>
            </a:r>
          </a:p>
        </p:txBody>
      </p:sp>
      <p:sp>
        <p:nvSpPr>
          <p:cNvPr id="11" name="TextBox 10"/>
          <p:cNvSpPr txBox="1"/>
          <p:nvPr/>
        </p:nvSpPr>
        <p:spPr>
          <a:xfrm>
            <a:off x="3477904" y="4854087"/>
            <a:ext cx="2133600" cy="646331"/>
          </a:xfrm>
          <a:prstGeom prst="rect">
            <a:avLst/>
          </a:prstGeom>
          <a:noFill/>
        </p:spPr>
        <p:txBody>
          <a:bodyPr wrap="square" rtlCol="0">
            <a:spAutoFit/>
          </a:bodyPr>
          <a:lstStyle/>
          <a:p>
            <a:r>
              <a:rPr lang="en-US" dirty="0" err="1">
                <a:latin typeface="Arial" panose="020B0604020202020204" pitchFamily="34" charset="0"/>
              </a:rPr>
              <a:t>Crucuble</a:t>
            </a:r>
            <a:r>
              <a:rPr lang="en-US" dirty="0">
                <a:latin typeface="Arial" panose="020B0604020202020204" pitchFamily="34" charset="0"/>
              </a:rPr>
              <a:t> and holder</a:t>
            </a:r>
          </a:p>
        </p:txBody>
      </p:sp>
      <p:sp>
        <p:nvSpPr>
          <p:cNvPr id="12" name="AutoShape 10"/>
          <p:cNvSpPr>
            <a:spLocks noChangeArrowheads="1"/>
          </p:cNvSpPr>
          <p:nvPr/>
        </p:nvSpPr>
        <p:spPr bwMode="auto">
          <a:xfrm>
            <a:off x="355600" y="5891473"/>
            <a:ext cx="8788400" cy="635000"/>
          </a:xfrm>
          <a:prstGeom prst="roundRect">
            <a:avLst>
              <a:gd name="adj" fmla="val 22852"/>
            </a:avLst>
          </a:prstGeom>
          <a:gradFill rotWithShape="1">
            <a:gsLst>
              <a:gs pos="0">
                <a:srgbClr val="002F76"/>
              </a:gs>
              <a:gs pos="50000">
                <a:srgbClr val="0066FF"/>
              </a:gs>
              <a:gs pos="100000">
                <a:srgbClr val="002F76"/>
              </a:gs>
            </a:gsLst>
            <a:lin ang="5400000" scaled="1"/>
          </a:gradFill>
          <a:ln>
            <a:noFill/>
          </a:ln>
          <a:extLst>
            <a:ext uri="{91240B29-F687-4F45-9708-019B960494DF}">
              <a14:hiddenLine xmlns:a14="http://schemas.microsoft.com/office/drawing/2010/main" w="12700">
                <a:solidFill>
                  <a:srgbClr val="000000"/>
                </a:solidFill>
                <a:round/>
                <a:headEnd/>
                <a:tailEnd/>
              </a14:hiddenLine>
            </a:ext>
          </a:extLst>
        </p:spPr>
        <p:txBody>
          <a:bodyPr wrap="none" lIns="46030" tIns="46030" rIns="46030" bIns="46030"/>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lnSpc>
                <a:spcPct val="90000"/>
              </a:lnSpc>
              <a:spcBef>
                <a:spcPct val="0"/>
              </a:spcBef>
              <a:buFontTx/>
              <a:buNone/>
            </a:pPr>
            <a:r>
              <a:rPr lang="en-US" altLang="en-US" sz="2400" b="1" dirty="0">
                <a:solidFill>
                  <a:srgbClr val="FFFF00"/>
                </a:solidFill>
                <a:latin typeface="Arial Narrow" panose="020B0606020202030204" pitchFamily="34" charset="0"/>
              </a:rPr>
              <a:t>Temperature and transport path can be controlled during deposition</a:t>
            </a:r>
          </a:p>
        </p:txBody>
      </p:sp>
    </p:spTree>
    <p:extLst>
      <p:ext uri="{BB962C8B-B14F-4D97-AF65-F5344CB8AC3E}">
        <p14:creationId xmlns:p14="http://schemas.microsoft.com/office/powerpoint/2010/main" val="15703191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Box 3"/>
          <p:cNvSpPr txBox="1">
            <a:spLocks noChangeArrowheads="1"/>
          </p:cNvSpPr>
          <p:nvPr/>
        </p:nvSpPr>
        <p:spPr bwMode="auto">
          <a:xfrm>
            <a:off x="435006" y="0"/>
            <a:ext cx="6880194"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2400" b="1" dirty="0">
                <a:solidFill>
                  <a:srgbClr val="0000FF"/>
                </a:solidFill>
                <a:latin typeface="Arial" pitchFamily="34" charset="0"/>
              </a:rPr>
              <a:t>We used high resistivity Silicon and glass as substrates</a:t>
            </a:r>
          </a:p>
        </p:txBody>
      </p:sp>
      <p:pic>
        <p:nvPicPr>
          <p:cNvPr id="3174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4350" y="838200"/>
            <a:ext cx="3581400" cy="2682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74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00550" y="864358"/>
            <a:ext cx="3924300" cy="2941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749"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8230" y="3657600"/>
            <a:ext cx="3688554" cy="27694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4724400" y="4038600"/>
            <a:ext cx="4114800" cy="2554545"/>
          </a:xfrm>
          <a:prstGeom prst="rect">
            <a:avLst/>
          </a:prstGeom>
          <a:noFill/>
        </p:spPr>
        <p:txBody>
          <a:bodyPr wrap="square" rtlCol="0">
            <a:spAutoFit/>
          </a:bodyPr>
          <a:lstStyle/>
          <a:p>
            <a:pPr marL="342900" indent="-342900">
              <a:buFont typeface="Arial" panose="020B0604020202020204" pitchFamily="34" charset="0"/>
              <a:buChar char="•"/>
            </a:pPr>
            <a:r>
              <a:rPr lang="en-US" sz="2000" b="1" dirty="0">
                <a:latin typeface="Arial" panose="020B0604020202020204" pitchFamily="34" charset="0"/>
              </a:rPr>
              <a:t>We cut the Si wafers in 4 pieces</a:t>
            </a:r>
          </a:p>
          <a:p>
            <a:pPr marL="342900" indent="-342900">
              <a:buFont typeface="Arial" panose="020B0604020202020204" pitchFamily="34" charset="0"/>
              <a:buChar char="•"/>
            </a:pPr>
            <a:r>
              <a:rPr lang="en-US" sz="2000" b="1" dirty="0">
                <a:latin typeface="Arial" panose="020B0604020202020204" pitchFamily="34" charset="0"/>
              </a:rPr>
              <a:t>Several deposition runs were performed using PbSe and tin doped PbSe source materials</a:t>
            </a:r>
          </a:p>
          <a:p>
            <a:pPr marL="342900" indent="-342900">
              <a:buFont typeface="Arial" panose="020B0604020202020204" pitchFamily="34" charset="0"/>
              <a:buChar char="•"/>
            </a:pPr>
            <a:r>
              <a:rPr lang="en-US" sz="2000" b="1" dirty="0">
                <a:latin typeface="Arial" panose="020B0604020202020204" pitchFamily="34" charset="0"/>
              </a:rPr>
              <a:t>Time of deposition  was 5-10 minutes</a:t>
            </a:r>
          </a:p>
        </p:txBody>
      </p:sp>
      <p:sp>
        <p:nvSpPr>
          <p:cNvPr id="7" name="AutoShape 8"/>
          <p:cNvSpPr>
            <a:spLocks noChangeArrowheads="1"/>
          </p:cNvSpPr>
          <p:nvPr/>
        </p:nvSpPr>
        <p:spPr bwMode="auto">
          <a:xfrm>
            <a:off x="0" y="6553200"/>
            <a:ext cx="9220200" cy="612142"/>
          </a:xfrm>
          <a:prstGeom prst="roundRect">
            <a:avLst>
              <a:gd name="adj" fmla="val 22852"/>
            </a:avLst>
          </a:prstGeom>
          <a:gradFill rotWithShape="0">
            <a:gsLst>
              <a:gs pos="0">
                <a:srgbClr val="3399FF">
                  <a:gamma/>
                  <a:shade val="46275"/>
                  <a:invGamma/>
                </a:srgbClr>
              </a:gs>
              <a:gs pos="50000">
                <a:srgbClr val="3399FF"/>
              </a:gs>
              <a:gs pos="100000">
                <a:srgbClr val="3399FF">
                  <a:gamma/>
                  <a:shade val="46275"/>
                  <a:invGamma/>
                </a:srgbClr>
              </a:gs>
            </a:gsLst>
            <a:lin ang="5400000" scaled="1"/>
          </a:gradFill>
          <a:ln w="12700">
            <a:noFill/>
            <a:round/>
            <a:headEnd/>
            <a:tailEnd/>
          </a:ln>
          <a:effectLst>
            <a:glow rad="139700">
              <a:schemeClr val="accent1">
                <a:satMod val="175000"/>
                <a:alpha val="40000"/>
              </a:schemeClr>
            </a:glow>
          </a:effectLst>
          <a:scene3d>
            <a:camera prst="orthographicFront"/>
            <a:lightRig rig="threePt" dir="t"/>
          </a:scene3d>
          <a:sp3d>
            <a:bevelT prst="angle"/>
          </a:sp3d>
        </p:spPr>
        <p:txBody>
          <a:bodyPr wrap="none" lIns="46030" tIns="46030" rIns="46030" bIns="46030"/>
          <a:lstStyle/>
          <a:p>
            <a:pPr algn="ctr" eaLnBrk="0" hangingPunct="0">
              <a:lnSpc>
                <a:spcPct val="90000"/>
              </a:lnSpc>
              <a:defRPr/>
            </a:pPr>
            <a:r>
              <a:rPr lang="en-US" sz="2400" i="1" dirty="0">
                <a:solidFill>
                  <a:srgbClr val="FFFF00"/>
                </a:solidFill>
                <a:effectLst>
                  <a:outerShdw blurRad="38100" dist="38100" dir="2700000" algn="tl">
                    <a:srgbClr val="000000"/>
                  </a:outerShdw>
                </a:effectLst>
                <a:latin typeface="Arial Black" pitchFamily="34" charset="0"/>
              </a:rPr>
              <a:t>Present attempt was to study effect of tin on PbSe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C9283-9907-4851-B26D-34036BE278F1}"/>
              </a:ext>
            </a:extLst>
          </p:cNvPr>
          <p:cNvSpPr>
            <a:spLocks noGrp="1"/>
          </p:cNvSpPr>
          <p:nvPr>
            <p:ph type="title"/>
          </p:nvPr>
        </p:nvSpPr>
        <p:spPr>
          <a:xfrm>
            <a:off x="321365" y="211688"/>
            <a:ext cx="8229600" cy="598400"/>
          </a:xfrm>
        </p:spPr>
        <p:txBody>
          <a:bodyPr/>
          <a:lstStyle/>
          <a:p>
            <a:r>
              <a:rPr lang="en-US" sz="2400" b="1" dirty="0">
                <a:solidFill>
                  <a:srgbClr val="0033CC"/>
                </a:solidFill>
                <a:latin typeface="Arial" panose="020B0604020202020204" pitchFamily="34" charset="0"/>
                <a:cs typeface="Arial" panose="020B0604020202020204" pitchFamily="34" charset="0"/>
              </a:rPr>
              <a:t>Growth of PbSe, an IR sensing material in two different conditions</a:t>
            </a:r>
          </a:p>
        </p:txBody>
      </p:sp>
      <p:pic>
        <p:nvPicPr>
          <p:cNvPr id="9" name="Picture 8">
            <a:extLst>
              <a:ext uri="{FF2B5EF4-FFF2-40B4-BE49-F238E27FC236}">
                <a16:creationId xmlns:a16="http://schemas.microsoft.com/office/drawing/2014/main" id="{EB250F1B-42F0-48E9-934F-A492C810813C}"/>
              </a:ext>
            </a:extLst>
          </p:cNvPr>
          <p:cNvPicPr/>
          <p:nvPr/>
        </p:nvPicPr>
        <p:blipFill rotWithShape="1">
          <a:blip r:embed="rId2">
            <a:extLst>
              <a:ext uri="{28A0092B-C50C-407E-A947-70E740481C1C}">
                <a14:useLocalDpi xmlns:a14="http://schemas.microsoft.com/office/drawing/2010/main" val="0"/>
              </a:ext>
            </a:extLst>
          </a:blip>
          <a:srcRect l="43661" t="37282" r="16656" b="22935"/>
          <a:stretch/>
        </p:blipFill>
        <p:spPr bwMode="auto">
          <a:xfrm>
            <a:off x="228600" y="1471730"/>
            <a:ext cx="2743200" cy="2146778"/>
          </a:xfrm>
          <a:prstGeom prst="rect">
            <a:avLst/>
          </a:prstGeom>
          <a:noFill/>
          <a:ln>
            <a:noFill/>
          </a:ln>
          <a:effectLst/>
        </p:spPr>
      </p:pic>
      <p:pic>
        <p:nvPicPr>
          <p:cNvPr id="10" name="Picture 9">
            <a:extLst>
              <a:ext uri="{FF2B5EF4-FFF2-40B4-BE49-F238E27FC236}">
                <a16:creationId xmlns:a16="http://schemas.microsoft.com/office/drawing/2014/main" id="{7BCC8F53-5657-45AB-8FE4-99BCE8F709B3}"/>
              </a:ext>
            </a:extLst>
          </p:cNvPr>
          <p:cNvPicPr/>
          <p:nvPr/>
        </p:nvPicPr>
        <p:blipFill>
          <a:blip r:embed="rId3" cstate="print"/>
          <a:srcRect/>
          <a:stretch>
            <a:fillRect/>
          </a:stretch>
        </p:blipFill>
        <p:spPr bwMode="auto">
          <a:xfrm>
            <a:off x="3124200" y="1498158"/>
            <a:ext cx="2514600" cy="2235642"/>
          </a:xfrm>
          <a:prstGeom prst="rect">
            <a:avLst/>
          </a:prstGeom>
          <a:noFill/>
        </p:spPr>
      </p:pic>
      <p:pic>
        <p:nvPicPr>
          <p:cNvPr id="11" name="Picture 10">
            <a:extLst>
              <a:ext uri="{FF2B5EF4-FFF2-40B4-BE49-F238E27FC236}">
                <a16:creationId xmlns:a16="http://schemas.microsoft.com/office/drawing/2014/main" id="{2D638AEA-4485-47F7-B6F7-AB790437A270}"/>
              </a:ext>
            </a:extLst>
          </p:cNvPr>
          <p:cNvPicPr/>
          <p:nvPr/>
        </p:nvPicPr>
        <p:blipFill>
          <a:blip r:embed="rId4" cstate="print"/>
          <a:srcRect/>
          <a:stretch>
            <a:fillRect/>
          </a:stretch>
        </p:blipFill>
        <p:spPr bwMode="auto">
          <a:xfrm>
            <a:off x="6019800" y="1498158"/>
            <a:ext cx="2743200" cy="2235642"/>
          </a:xfrm>
          <a:prstGeom prst="rect">
            <a:avLst/>
          </a:prstGeom>
          <a:noFill/>
          <a:ln w="9525">
            <a:noFill/>
            <a:miter lim="800000"/>
            <a:headEnd/>
            <a:tailEnd/>
          </a:ln>
          <a:effectLst/>
        </p:spPr>
      </p:pic>
      <p:sp>
        <p:nvSpPr>
          <p:cNvPr id="3" name="TextBox 2">
            <a:extLst>
              <a:ext uri="{FF2B5EF4-FFF2-40B4-BE49-F238E27FC236}">
                <a16:creationId xmlns:a16="http://schemas.microsoft.com/office/drawing/2014/main" id="{206DD15D-75E4-4C12-9DE3-D8A94E9A9456}"/>
              </a:ext>
            </a:extLst>
          </p:cNvPr>
          <p:cNvSpPr txBox="1"/>
          <p:nvPr/>
        </p:nvSpPr>
        <p:spPr>
          <a:xfrm>
            <a:off x="838200" y="4421870"/>
            <a:ext cx="7772400" cy="1015663"/>
          </a:xfrm>
          <a:prstGeom prst="rect">
            <a:avLst/>
          </a:prstGeom>
          <a:noFill/>
        </p:spPr>
        <p:txBody>
          <a:bodyPr wrap="square" rtlCol="0">
            <a:spAutoFit/>
          </a:bodyPr>
          <a:lstStyle/>
          <a:p>
            <a:pPr marL="342900" indent="-342900">
              <a:buAutoNum type="alphaLcParenBoth"/>
            </a:pPr>
            <a:r>
              <a:rPr lang="en-US" sz="2000" b="1" dirty="0"/>
              <a:t>film grown on Silicon substrate </a:t>
            </a:r>
          </a:p>
          <a:p>
            <a:pPr marL="342900" indent="-342900">
              <a:buAutoNum type="alphaLcParenBoth"/>
            </a:pPr>
            <a:r>
              <a:rPr lang="en-US" sz="2000" b="1" dirty="0"/>
              <a:t>morphology at low </a:t>
            </a:r>
            <a:r>
              <a:rPr lang="en-US" sz="2000" b="1" dirty="0">
                <a:latin typeface="Symbol" panose="05050102010706020507" pitchFamily="18" charset="2"/>
              </a:rPr>
              <a:t>D</a:t>
            </a:r>
            <a:r>
              <a:rPr lang="en-US" sz="2000" b="1" dirty="0"/>
              <a:t>T showing uniform morphology</a:t>
            </a:r>
          </a:p>
          <a:p>
            <a:pPr marL="342900" indent="-342900">
              <a:buAutoNum type="alphaLcParenBoth"/>
            </a:pPr>
            <a:r>
              <a:rPr lang="en-US" sz="2000" b="1" dirty="0"/>
              <a:t>large </a:t>
            </a:r>
            <a:r>
              <a:rPr lang="en-US" sz="2000" b="1" dirty="0">
                <a:latin typeface="Symbol" panose="05050102010706020507" pitchFamily="18" charset="2"/>
              </a:rPr>
              <a:t>D</a:t>
            </a:r>
            <a:r>
              <a:rPr lang="en-US" sz="2000" b="1" dirty="0"/>
              <a:t>T showing different shaped grains and nonuniformity</a:t>
            </a:r>
          </a:p>
        </p:txBody>
      </p:sp>
      <p:sp>
        <p:nvSpPr>
          <p:cNvPr id="12" name="TextBox 11">
            <a:extLst>
              <a:ext uri="{FF2B5EF4-FFF2-40B4-BE49-F238E27FC236}">
                <a16:creationId xmlns:a16="http://schemas.microsoft.com/office/drawing/2014/main" id="{3C9CCC03-0243-4539-ABC7-17DF47BBBE79}"/>
              </a:ext>
            </a:extLst>
          </p:cNvPr>
          <p:cNvSpPr txBox="1"/>
          <p:nvPr/>
        </p:nvSpPr>
        <p:spPr>
          <a:xfrm>
            <a:off x="1219200" y="3935896"/>
            <a:ext cx="304800" cy="369332"/>
          </a:xfrm>
          <a:prstGeom prst="rect">
            <a:avLst/>
          </a:prstGeom>
          <a:noFill/>
        </p:spPr>
        <p:txBody>
          <a:bodyPr wrap="square" rtlCol="0">
            <a:spAutoFit/>
          </a:bodyPr>
          <a:lstStyle/>
          <a:p>
            <a:r>
              <a:rPr lang="en-US" b="1" dirty="0"/>
              <a:t>a</a:t>
            </a:r>
          </a:p>
        </p:txBody>
      </p:sp>
      <p:sp>
        <p:nvSpPr>
          <p:cNvPr id="13" name="TextBox 12">
            <a:extLst>
              <a:ext uri="{FF2B5EF4-FFF2-40B4-BE49-F238E27FC236}">
                <a16:creationId xmlns:a16="http://schemas.microsoft.com/office/drawing/2014/main" id="{09D10DC0-F154-4C74-8CDF-59A809935D7B}"/>
              </a:ext>
            </a:extLst>
          </p:cNvPr>
          <p:cNvSpPr txBox="1"/>
          <p:nvPr/>
        </p:nvSpPr>
        <p:spPr>
          <a:xfrm>
            <a:off x="4114800" y="3899795"/>
            <a:ext cx="304800" cy="369332"/>
          </a:xfrm>
          <a:prstGeom prst="rect">
            <a:avLst/>
          </a:prstGeom>
          <a:noFill/>
        </p:spPr>
        <p:txBody>
          <a:bodyPr wrap="square" rtlCol="0">
            <a:spAutoFit/>
          </a:bodyPr>
          <a:lstStyle/>
          <a:p>
            <a:r>
              <a:rPr lang="en-US" b="1" dirty="0"/>
              <a:t>b</a:t>
            </a:r>
          </a:p>
        </p:txBody>
      </p:sp>
      <p:sp>
        <p:nvSpPr>
          <p:cNvPr id="14" name="TextBox 13">
            <a:extLst>
              <a:ext uri="{FF2B5EF4-FFF2-40B4-BE49-F238E27FC236}">
                <a16:creationId xmlns:a16="http://schemas.microsoft.com/office/drawing/2014/main" id="{9D402C86-3801-4122-B3A5-D1AA74A23A80}"/>
              </a:ext>
            </a:extLst>
          </p:cNvPr>
          <p:cNvSpPr txBox="1"/>
          <p:nvPr/>
        </p:nvSpPr>
        <p:spPr>
          <a:xfrm>
            <a:off x="7200900" y="3902586"/>
            <a:ext cx="304800" cy="369332"/>
          </a:xfrm>
          <a:prstGeom prst="rect">
            <a:avLst/>
          </a:prstGeom>
          <a:noFill/>
        </p:spPr>
        <p:txBody>
          <a:bodyPr wrap="square" rtlCol="0">
            <a:spAutoFit/>
          </a:bodyPr>
          <a:lstStyle/>
          <a:p>
            <a:r>
              <a:rPr lang="en-US" b="1" dirty="0"/>
              <a:t>c</a:t>
            </a:r>
          </a:p>
        </p:txBody>
      </p:sp>
      <p:sp>
        <p:nvSpPr>
          <p:cNvPr id="15" name="AutoShape 10">
            <a:extLst>
              <a:ext uri="{FF2B5EF4-FFF2-40B4-BE49-F238E27FC236}">
                <a16:creationId xmlns:a16="http://schemas.microsoft.com/office/drawing/2014/main" id="{CE281C72-FE8E-4F7D-8CFC-ED11919A358D}"/>
              </a:ext>
            </a:extLst>
          </p:cNvPr>
          <p:cNvSpPr>
            <a:spLocks noChangeArrowheads="1"/>
          </p:cNvSpPr>
          <p:nvPr/>
        </p:nvSpPr>
        <p:spPr bwMode="auto">
          <a:xfrm>
            <a:off x="82196" y="5779363"/>
            <a:ext cx="9088437" cy="725652"/>
          </a:xfrm>
          <a:prstGeom prst="roundRect">
            <a:avLst>
              <a:gd name="adj" fmla="val 22852"/>
            </a:avLst>
          </a:prstGeom>
          <a:gradFill rotWithShape="1">
            <a:gsLst>
              <a:gs pos="0">
                <a:srgbClr val="002F76"/>
              </a:gs>
              <a:gs pos="50000">
                <a:srgbClr val="0066FF"/>
              </a:gs>
              <a:gs pos="100000">
                <a:srgbClr val="002F76"/>
              </a:gs>
            </a:gsLst>
            <a:lin ang="5400000" scaled="1"/>
          </a:gradFill>
          <a:ln>
            <a:noFill/>
          </a:ln>
          <a:extLst>
            <a:ext uri="{91240B29-F687-4F45-9708-019B960494DF}">
              <a14:hiddenLine xmlns:a14="http://schemas.microsoft.com/office/drawing/2010/main" w="12700">
                <a:solidFill>
                  <a:srgbClr val="000000"/>
                </a:solidFill>
                <a:round/>
                <a:headEnd/>
                <a:tailEnd/>
              </a14:hiddenLine>
            </a:ext>
          </a:extLst>
        </p:spPr>
        <p:txBody>
          <a:bodyPr wrap="none" lIns="46030" tIns="46030" rIns="46030" bIns="46030"/>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lnSpc>
                <a:spcPct val="90000"/>
              </a:lnSpc>
              <a:spcBef>
                <a:spcPct val="0"/>
              </a:spcBef>
              <a:buFontTx/>
              <a:buNone/>
            </a:pPr>
            <a:r>
              <a:rPr lang="en-US" altLang="en-US" sz="2400" b="1" dirty="0">
                <a:solidFill>
                  <a:srgbClr val="FFFF00"/>
                </a:solidFill>
                <a:latin typeface="Arial" pitchFamily="34" charset="0"/>
              </a:rPr>
              <a:t>Morphology is different and varies with growth condition</a:t>
            </a:r>
          </a:p>
          <a:p>
            <a:pPr algn="ctr">
              <a:lnSpc>
                <a:spcPct val="90000"/>
              </a:lnSpc>
              <a:spcBef>
                <a:spcPct val="0"/>
              </a:spcBef>
              <a:buFontTx/>
              <a:buNone/>
            </a:pPr>
            <a:endParaRPr lang="en-US" altLang="en-US" sz="2400" b="1" dirty="0">
              <a:solidFill>
                <a:srgbClr val="FFFF00"/>
              </a:solidFill>
              <a:latin typeface="Arial" pitchFamily="34" charset="0"/>
            </a:endParaRPr>
          </a:p>
        </p:txBody>
      </p:sp>
    </p:spTree>
    <p:extLst>
      <p:ext uri="{BB962C8B-B14F-4D97-AF65-F5344CB8AC3E}">
        <p14:creationId xmlns:p14="http://schemas.microsoft.com/office/powerpoint/2010/main" val="29798978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3" name="TextBox 7"/>
          <p:cNvSpPr txBox="1">
            <a:spLocks noChangeArrowheads="1"/>
          </p:cNvSpPr>
          <p:nvPr/>
        </p:nvSpPr>
        <p:spPr bwMode="auto">
          <a:xfrm>
            <a:off x="194693" y="81078"/>
            <a:ext cx="7667625"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2600" b="1" dirty="0">
                <a:solidFill>
                  <a:srgbClr val="0000FF"/>
                </a:solidFill>
                <a:latin typeface="Arial" pitchFamily="34" charset="0"/>
              </a:rPr>
              <a:t>Examples of nanomorphology of pure PbSe material on silicon substrate</a:t>
            </a:r>
          </a:p>
        </p:txBody>
      </p:sp>
      <p:sp>
        <p:nvSpPr>
          <p:cNvPr id="7" name="AutoShape 8"/>
          <p:cNvSpPr>
            <a:spLocks noChangeArrowheads="1"/>
          </p:cNvSpPr>
          <p:nvPr/>
        </p:nvSpPr>
        <p:spPr bwMode="auto">
          <a:xfrm>
            <a:off x="0" y="5840663"/>
            <a:ext cx="9220200" cy="936259"/>
          </a:xfrm>
          <a:prstGeom prst="roundRect">
            <a:avLst>
              <a:gd name="adj" fmla="val 22852"/>
            </a:avLst>
          </a:prstGeom>
          <a:gradFill rotWithShape="0">
            <a:gsLst>
              <a:gs pos="0">
                <a:srgbClr val="3399FF">
                  <a:gamma/>
                  <a:shade val="46275"/>
                  <a:invGamma/>
                </a:srgbClr>
              </a:gs>
              <a:gs pos="50000">
                <a:srgbClr val="3399FF"/>
              </a:gs>
              <a:gs pos="100000">
                <a:srgbClr val="3399FF">
                  <a:gamma/>
                  <a:shade val="46275"/>
                  <a:invGamma/>
                </a:srgbClr>
              </a:gs>
            </a:gsLst>
            <a:lin ang="5400000" scaled="1"/>
          </a:gradFill>
          <a:ln w="12700">
            <a:noFill/>
            <a:round/>
            <a:headEnd/>
            <a:tailEnd/>
          </a:ln>
          <a:effectLst>
            <a:glow rad="139700">
              <a:schemeClr val="accent1">
                <a:satMod val="175000"/>
                <a:alpha val="40000"/>
              </a:schemeClr>
            </a:glow>
          </a:effectLst>
          <a:scene3d>
            <a:camera prst="orthographicFront"/>
            <a:lightRig rig="threePt" dir="t"/>
          </a:scene3d>
          <a:sp3d>
            <a:bevelT prst="angle"/>
          </a:sp3d>
        </p:spPr>
        <p:txBody>
          <a:bodyPr wrap="none" lIns="46030" tIns="46030" rIns="46030" bIns="46030"/>
          <a:lstStyle/>
          <a:p>
            <a:pPr algn="ctr" eaLnBrk="0" hangingPunct="0">
              <a:lnSpc>
                <a:spcPct val="90000"/>
              </a:lnSpc>
              <a:defRPr/>
            </a:pPr>
            <a:r>
              <a:rPr lang="en-US" sz="2400" i="1" dirty="0">
                <a:solidFill>
                  <a:srgbClr val="FFFF00"/>
                </a:solidFill>
                <a:effectLst>
                  <a:outerShdw blurRad="38100" dist="38100" dir="2700000" algn="tl">
                    <a:srgbClr val="000000"/>
                  </a:outerShdw>
                </a:effectLst>
                <a:latin typeface="Arial Black" pitchFamily="34" charset="0"/>
              </a:rPr>
              <a:t>Purity had significant effect on the morphology:,</a:t>
            </a:r>
          </a:p>
          <a:p>
            <a:pPr algn="ctr" eaLnBrk="0" hangingPunct="0">
              <a:lnSpc>
                <a:spcPct val="90000"/>
              </a:lnSpc>
              <a:defRPr/>
            </a:pPr>
            <a:r>
              <a:rPr lang="en-US" sz="2400" i="1" dirty="0">
                <a:solidFill>
                  <a:srgbClr val="FFFF00"/>
                </a:solidFill>
                <a:effectLst>
                  <a:outerShdw blurRad="38100" dist="38100" dir="2700000" algn="tl">
                    <a:srgbClr val="000000"/>
                  </a:outerShdw>
                </a:effectLst>
                <a:latin typeface="Arial Black" pitchFamily="34" charset="0"/>
              </a:rPr>
              <a:t>Elongated morphology on the </a:t>
            </a:r>
            <a:r>
              <a:rPr lang="en-US" sz="2400" i="1" dirty="0" err="1">
                <a:solidFill>
                  <a:srgbClr val="FFFF00"/>
                </a:solidFill>
                <a:effectLst>
                  <a:outerShdw blurRad="38100" dist="38100" dir="2700000" algn="tl">
                    <a:srgbClr val="000000"/>
                  </a:outerShdw>
                </a:effectLst>
                <a:latin typeface="Arial Black" pitchFamily="34" charset="0"/>
              </a:rPr>
              <a:t>nanocubes</a:t>
            </a:r>
            <a:r>
              <a:rPr lang="en-US" sz="2400" i="1" dirty="0">
                <a:solidFill>
                  <a:srgbClr val="FFFF00"/>
                </a:solidFill>
                <a:effectLst>
                  <a:outerShdw blurRad="38100" dist="38100" dir="2700000" algn="tl">
                    <a:srgbClr val="000000"/>
                  </a:outerShdw>
                </a:effectLst>
                <a:latin typeface="Arial Black" pitchFamily="34" charset="0"/>
              </a:rPr>
              <a:t> were observed</a:t>
            </a:r>
          </a:p>
        </p:txBody>
      </p:sp>
      <p:pic>
        <p:nvPicPr>
          <p:cNvPr id="8" name="Picture 7">
            <a:extLst>
              <a:ext uri="{FF2B5EF4-FFF2-40B4-BE49-F238E27FC236}">
                <a16:creationId xmlns:a16="http://schemas.microsoft.com/office/drawing/2014/main" id="{C07FA9E2-2D41-4D66-B940-6460E1D3C982}"/>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71600" y="1060063"/>
            <a:ext cx="6629400" cy="4694167"/>
          </a:xfrm>
          <a:prstGeom prst="rect">
            <a:avLst/>
          </a:prstGeom>
          <a:noFill/>
          <a:ln>
            <a:noFill/>
          </a:ln>
        </p:spPr>
      </p:pic>
    </p:spTree>
    <p:extLst>
      <p:ext uri="{BB962C8B-B14F-4D97-AF65-F5344CB8AC3E}">
        <p14:creationId xmlns:p14="http://schemas.microsoft.com/office/powerpoint/2010/main" val="32264770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Box 3"/>
          <p:cNvSpPr txBox="1">
            <a:spLocks noChangeArrowheads="1"/>
          </p:cNvSpPr>
          <p:nvPr/>
        </p:nvSpPr>
        <p:spPr bwMode="auto">
          <a:xfrm>
            <a:off x="914400" y="152400"/>
            <a:ext cx="69342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2400" b="1" dirty="0">
                <a:solidFill>
                  <a:srgbClr val="0000FF"/>
                </a:solidFill>
                <a:latin typeface="Arial" pitchFamily="34" charset="0"/>
              </a:rPr>
              <a:t>Morphology of PbSe material on silicon substrate: Slight variation in growth condition</a:t>
            </a:r>
          </a:p>
        </p:txBody>
      </p:sp>
      <p:sp>
        <p:nvSpPr>
          <p:cNvPr id="6" name="AutoShape 8"/>
          <p:cNvSpPr>
            <a:spLocks noChangeArrowheads="1"/>
          </p:cNvSpPr>
          <p:nvPr/>
        </p:nvSpPr>
        <p:spPr bwMode="auto">
          <a:xfrm>
            <a:off x="0" y="6029269"/>
            <a:ext cx="9220200" cy="612142"/>
          </a:xfrm>
          <a:prstGeom prst="roundRect">
            <a:avLst>
              <a:gd name="adj" fmla="val 22852"/>
            </a:avLst>
          </a:prstGeom>
          <a:gradFill rotWithShape="0">
            <a:gsLst>
              <a:gs pos="0">
                <a:srgbClr val="3399FF">
                  <a:gamma/>
                  <a:shade val="46275"/>
                  <a:invGamma/>
                </a:srgbClr>
              </a:gs>
              <a:gs pos="50000">
                <a:srgbClr val="3399FF"/>
              </a:gs>
              <a:gs pos="100000">
                <a:srgbClr val="3399FF">
                  <a:gamma/>
                  <a:shade val="46275"/>
                  <a:invGamma/>
                </a:srgbClr>
              </a:gs>
            </a:gsLst>
            <a:lin ang="5400000" scaled="1"/>
          </a:gradFill>
          <a:ln w="12700">
            <a:noFill/>
            <a:round/>
            <a:headEnd/>
            <a:tailEnd/>
          </a:ln>
          <a:effectLst>
            <a:glow rad="139700">
              <a:schemeClr val="accent1">
                <a:satMod val="175000"/>
                <a:alpha val="40000"/>
              </a:schemeClr>
            </a:glow>
          </a:effectLst>
          <a:scene3d>
            <a:camera prst="orthographicFront"/>
            <a:lightRig rig="threePt" dir="t"/>
          </a:scene3d>
          <a:sp3d>
            <a:bevelT prst="angle"/>
          </a:sp3d>
        </p:spPr>
        <p:txBody>
          <a:bodyPr wrap="none" lIns="46030" tIns="46030" rIns="46030" bIns="46030"/>
          <a:lstStyle/>
          <a:p>
            <a:pPr algn="ctr" eaLnBrk="0" hangingPunct="0">
              <a:lnSpc>
                <a:spcPct val="90000"/>
              </a:lnSpc>
              <a:defRPr/>
            </a:pPr>
            <a:r>
              <a:rPr lang="en-US" sz="2000" i="1" dirty="0">
                <a:solidFill>
                  <a:srgbClr val="FFFF00"/>
                </a:solidFill>
                <a:effectLst>
                  <a:outerShdw blurRad="38100" dist="38100" dir="2700000" algn="tl">
                    <a:srgbClr val="000000"/>
                  </a:outerShdw>
                </a:effectLst>
                <a:latin typeface="Arial Black" pitchFamily="34" charset="0"/>
              </a:rPr>
              <a:t>Change in growth parameters did not change morphology</a:t>
            </a:r>
          </a:p>
        </p:txBody>
      </p:sp>
      <p:sp>
        <p:nvSpPr>
          <p:cNvPr id="7" name="TextBox 6"/>
          <p:cNvSpPr txBox="1"/>
          <p:nvPr/>
        </p:nvSpPr>
        <p:spPr>
          <a:xfrm>
            <a:off x="907774" y="5477050"/>
            <a:ext cx="7848600" cy="400110"/>
          </a:xfrm>
          <a:prstGeom prst="rect">
            <a:avLst/>
          </a:prstGeom>
          <a:noFill/>
        </p:spPr>
        <p:txBody>
          <a:bodyPr wrap="square" rtlCol="0">
            <a:spAutoFit/>
          </a:bodyPr>
          <a:lstStyle/>
          <a:p>
            <a:pPr algn="ctr"/>
            <a:r>
              <a:rPr lang="en-US" sz="2000" b="1" dirty="0">
                <a:latin typeface="Arial" panose="020B0604020202020204" pitchFamily="34" charset="0"/>
              </a:rPr>
              <a:t>Shiny tin rich phases were observed</a:t>
            </a:r>
          </a:p>
        </p:txBody>
      </p:sp>
      <p:pic>
        <p:nvPicPr>
          <p:cNvPr id="8" name="Picture 7">
            <a:extLst>
              <a:ext uri="{FF2B5EF4-FFF2-40B4-BE49-F238E27FC236}">
                <a16:creationId xmlns:a16="http://schemas.microsoft.com/office/drawing/2014/main" id="{4701D083-57FF-4CFD-9506-75875054B798}"/>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2617" y="1197351"/>
            <a:ext cx="4459384" cy="3679450"/>
          </a:xfrm>
          <a:prstGeom prst="rect">
            <a:avLst/>
          </a:prstGeom>
          <a:noFill/>
          <a:ln>
            <a:noFill/>
          </a:ln>
        </p:spPr>
      </p:pic>
      <p:pic>
        <p:nvPicPr>
          <p:cNvPr id="9" name="Picture 8">
            <a:extLst>
              <a:ext uri="{FF2B5EF4-FFF2-40B4-BE49-F238E27FC236}">
                <a16:creationId xmlns:a16="http://schemas.microsoft.com/office/drawing/2014/main" id="{AEF47ADB-A46C-4A77-B925-8F18A8DA8E34}"/>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49856" y="1148427"/>
            <a:ext cx="4504083" cy="3831849"/>
          </a:xfrm>
          <a:prstGeom prst="rect">
            <a:avLst/>
          </a:prstGeom>
          <a:noFill/>
          <a:ln>
            <a:noFill/>
          </a:ln>
        </p:spPr>
      </p:pic>
    </p:spTree>
    <p:extLst>
      <p:ext uri="{BB962C8B-B14F-4D97-AF65-F5344CB8AC3E}">
        <p14:creationId xmlns:p14="http://schemas.microsoft.com/office/powerpoint/2010/main" val="40760824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extBox 6"/>
          <p:cNvSpPr txBox="1">
            <a:spLocks noChangeArrowheads="1"/>
          </p:cNvSpPr>
          <p:nvPr/>
        </p:nvSpPr>
        <p:spPr bwMode="auto">
          <a:xfrm>
            <a:off x="152400" y="-128309"/>
            <a:ext cx="83820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b="1" dirty="0">
                <a:solidFill>
                  <a:srgbClr val="000099"/>
                </a:solidFill>
                <a:latin typeface="Arial" panose="020B0604020202020204" pitchFamily="34" charset="0"/>
              </a:rPr>
              <a:t>Doping of PbSe changed nanomorphology</a:t>
            </a:r>
            <a:endParaRPr lang="en-US" altLang="en-US" sz="2400" b="1" dirty="0">
              <a:solidFill>
                <a:srgbClr val="000099"/>
              </a:solidFill>
              <a:latin typeface="Arial" panose="020B0604020202020204" pitchFamily="34" charset="0"/>
            </a:endParaRPr>
          </a:p>
        </p:txBody>
      </p:sp>
      <p:sp>
        <p:nvSpPr>
          <p:cNvPr id="34822" name="TextBox 1"/>
          <p:cNvSpPr txBox="1">
            <a:spLocks noChangeArrowheads="1"/>
          </p:cNvSpPr>
          <p:nvPr/>
        </p:nvSpPr>
        <p:spPr bwMode="auto">
          <a:xfrm>
            <a:off x="990600" y="5181011"/>
            <a:ext cx="7387870"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FontTx/>
              <a:buNone/>
            </a:pPr>
            <a:r>
              <a:rPr lang="en-US" altLang="en-US" sz="1800" b="1" dirty="0">
                <a:latin typeface="Arial" panose="020B0604020202020204" pitchFamily="34" charset="0"/>
              </a:rPr>
              <a:t>Morphology at two portion of the substrate</a:t>
            </a:r>
          </a:p>
          <a:p>
            <a:pPr eaLnBrk="1" hangingPunct="1">
              <a:spcBef>
                <a:spcPct val="0"/>
              </a:spcBef>
              <a:buFontTx/>
              <a:buNone/>
            </a:pPr>
            <a:r>
              <a:rPr lang="en-US" altLang="en-US" sz="1800" b="1" dirty="0">
                <a:latin typeface="Arial" panose="020B0604020202020204" pitchFamily="34" charset="0"/>
              </a:rPr>
              <a:t>There was no sign of cubes or spheres</a:t>
            </a:r>
          </a:p>
          <a:p>
            <a:pPr eaLnBrk="1" hangingPunct="1">
              <a:spcBef>
                <a:spcPct val="0"/>
              </a:spcBef>
              <a:buFontTx/>
              <a:buNone/>
            </a:pPr>
            <a:endParaRPr lang="en-US" altLang="en-US" sz="1800" b="1" dirty="0">
              <a:latin typeface="Arial" panose="020B0604020202020204" pitchFamily="34" charset="0"/>
            </a:endParaRPr>
          </a:p>
        </p:txBody>
      </p:sp>
      <p:sp>
        <p:nvSpPr>
          <p:cNvPr id="8" name="AutoShape 8"/>
          <p:cNvSpPr>
            <a:spLocks noChangeArrowheads="1"/>
          </p:cNvSpPr>
          <p:nvPr/>
        </p:nvSpPr>
        <p:spPr bwMode="auto">
          <a:xfrm>
            <a:off x="0" y="6137471"/>
            <a:ext cx="9220200" cy="612142"/>
          </a:xfrm>
          <a:prstGeom prst="roundRect">
            <a:avLst>
              <a:gd name="adj" fmla="val 22852"/>
            </a:avLst>
          </a:prstGeom>
          <a:gradFill rotWithShape="0">
            <a:gsLst>
              <a:gs pos="0">
                <a:srgbClr val="3399FF">
                  <a:gamma/>
                  <a:shade val="46275"/>
                  <a:invGamma/>
                </a:srgbClr>
              </a:gs>
              <a:gs pos="50000">
                <a:srgbClr val="3399FF"/>
              </a:gs>
              <a:gs pos="100000">
                <a:srgbClr val="3399FF">
                  <a:gamma/>
                  <a:shade val="46275"/>
                  <a:invGamma/>
                </a:srgbClr>
              </a:gs>
            </a:gsLst>
            <a:lin ang="5400000" scaled="1"/>
          </a:gradFill>
          <a:ln w="12700">
            <a:noFill/>
            <a:round/>
            <a:headEnd/>
            <a:tailEnd/>
          </a:ln>
          <a:effectLst>
            <a:glow rad="139700">
              <a:schemeClr val="accent1">
                <a:satMod val="175000"/>
                <a:alpha val="40000"/>
              </a:schemeClr>
            </a:glow>
          </a:effectLst>
          <a:scene3d>
            <a:camera prst="orthographicFront"/>
            <a:lightRig rig="threePt" dir="t"/>
          </a:scene3d>
          <a:sp3d>
            <a:bevelT prst="angle"/>
          </a:sp3d>
        </p:spPr>
        <p:txBody>
          <a:bodyPr wrap="none" lIns="46030" tIns="46030" rIns="46030" bIns="46030"/>
          <a:lstStyle/>
          <a:p>
            <a:pPr algn="ctr" eaLnBrk="0" hangingPunct="0">
              <a:lnSpc>
                <a:spcPct val="90000"/>
              </a:lnSpc>
              <a:defRPr/>
            </a:pPr>
            <a:r>
              <a:rPr lang="en-US" sz="2400" i="1" dirty="0">
                <a:solidFill>
                  <a:srgbClr val="FFFF00"/>
                </a:solidFill>
                <a:effectLst>
                  <a:outerShdw blurRad="38100" dist="38100" dir="2700000" algn="tl">
                    <a:srgbClr val="000000"/>
                  </a:outerShdw>
                </a:effectLst>
                <a:latin typeface="Arial Black" pitchFamily="34" charset="0"/>
              </a:rPr>
              <a:t>Annealing also changed the morphology</a:t>
            </a:r>
          </a:p>
        </p:txBody>
      </p:sp>
      <p:pic>
        <p:nvPicPr>
          <p:cNvPr id="9" name="Picture 8">
            <a:extLst>
              <a:ext uri="{FF2B5EF4-FFF2-40B4-BE49-F238E27FC236}">
                <a16:creationId xmlns:a16="http://schemas.microsoft.com/office/drawing/2014/main" id="{8567E953-F214-461C-AD47-C19360E8ECCB}"/>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191" y="1219200"/>
            <a:ext cx="4648200" cy="3276600"/>
          </a:xfrm>
          <a:prstGeom prst="rect">
            <a:avLst/>
          </a:prstGeom>
          <a:noFill/>
          <a:ln>
            <a:noFill/>
          </a:ln>
        </p:spPr>
      </p:pic>
      <p:pic>
        <p:nvPicPr>
          <p:cNvPr id="10" name="Picture 9">
            <a:extLst>
              <a:ext uri="{FF2B5EF4-FFF2-40B4-BE49-F238E27FC236}">
                <a16:creationId xmlns:a16="http://schemas.microsoft.com/office/drawing/2014/main" id="{3998B514-A554-4D56-B4EA-219011F3CB17}"/>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11038" y="1231135"/>
            <a:ext cx="4280561" cy="3264665"/>
          </a:xfrm>
          <a:prstGeom prst="rect">
            <a:avLst/>
          </a:prstGeom>
          <a:noFill/>
          <a:ln>
            <a:noFill/>
          </a:ln>
        </p:spPr>
      </p:pic>
    </p:spTree>
    <p:extLst>
      <p:ext uri="{BB962C8B-B14F-4D97-AF65-F5344CB8AC3E}">
        <p14:creationId xmlns:p14="http://schemas.microsoft.com/office/powerpoint/2010/main" val="22513154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Box 6"/>
          <p:cNvSpPr txBox="1">
            <a:spLocks noChangeArrowheads="1"/>
          </p:cNvSpPr>
          <p:nvPr/>
        </p:nvSpPr>
        <p:spPr bwMode="auto">
          <a:xfrm>
            <a:off x="152400" y="256337"/>
            <a:ext cx="83820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eaLnBrk="1" hangingPunct="1">
              <a:spcBef>
                <a:spcPct val="0"/>
              </a:spcBef>
              <a:buNone/>
            </a:pPr>
            <a:r>
              <a:rPr lang="en-US" dirty="0">
                <a:solidFill>
                  <a:srgbClr val="0033CC"/>
                </a:solidFill>
                <a:latin typeface="Arial" panose="020B0604020202020204" pitchFamily="34" charset="0"/>
                <a:cs typeface="Arial" panose="020B0604020202020204" pitchFamily="34" charset="0"/>
              </a:rPr>
              <a:t>Nanomorphology of pure and doped PbSe</a:t>
            </a:r>
          </a:p>
          <a:p>
            <a:pPr algn="ctr" eaLnBrk="1" hangingPunct="1">
              <a:spcBef>
                <a:spcPct val="0"/>
              </a:spcBef>
              <a:buFontTx/>
              <a:buNone/>
            </a:pPr>
            <a:endParaRPr lang="en-US" altLang="en-US" b="1" dirty="0">
              <a:solidFill>
                <a:srgbClr val="0033CC"/>
              </a:solidFill>
              <a:latin typeface="Arial" panose="020B0604020202020204" pitchFamily="34" charset="0"/>
              <a:cs typeface="Arial" panose="020B0604020202020204" pitchFamily="34" charset="0"/>
            </a:endParaRPr>
          </a:p>
        </p:txBody>
      </p:sp>
      <p:sp>
        <p:nvSpPr>
          <p:cNvPr id="8" name="AutoShape 8"/>
          <p:cNvSpPr>
            <a:spLocks noChangeArrowheads="1"/>
          </p:cNvSpPr>
          <p:nvPr/>
        </p:nvSpPr>
        <p:spPr bwMode="auto">
          <a:xfrm>
            <a:off x="0" y="6029269"/>
            <a:ext cx="9220200" cy="612142"/>
          </a:xfrm>
          <a:prstGeom prst="roundRect">
            <a:avLst>
              <a:gd name="adj" fmla="val 22852"/>
            </a:avLst>
          </a:prstGeom>
          <a:gradFill rotWithShape="0">
            <a:gsLst>
              <a:gs pos="0">
                <a:srgbClr val="3399FF">
                  <a:gamma/>
                  <a:shade val="46275"/>
                  <a:invGamma/>
                </a:srgbClr>
              </a:gs>
              <a:gs pos="50000">
                <a:srgbClr val="3399FF"/>
              </a:gs>
              <a:gs pos="100000">
                <a:srgbClr val="3399FF">
                  <a:gamma/>
                  <a:shade val="46275"/>
                  <a:invGamma/>
                </a:srgbClr>
              </a:gs>
            </a:gsLst>
            <a:lin ang="5400000" scaled="1"/>
          </a:gradFill>
          <a:ln w="12700">
            <a:noFill/>
            <a:round/>
            <a:headEnd/>
            <a:tailEnd/>
          </a:ln>
          <a:effectLst>
            <a:glow rad="139700">
              <a:schemeClr val="accent1">
                <a:satMod val="175000"/>
                <a:alpha val="40000"/>
              </a:schemeClr>
            </a:glow>
          </a:effectLst>
          <a:scene3d>
            <a:camera prst="orthographicFront"/>
            <a:lightRig rig="threePt" dir="t"/>
          </a:scene3d>
          <a:sp3d>
            <a:bevelT prst="angle"/>
          </a:sp3d>
        </p:spPr>
        <p:txBody>
          <a:bodyPr wrap="none" lIns="46030" tIns="46030" rIns="46030" bIns="46030"/>
          <a:lstStyle/>
          <a:p>
            <a:pPr algn="ctr" eaLnBrk="0" hangingPunct="0">
              <a:lnSpc>
                <a:spcPct val="90000"/>
              </a:lnSpc>
              <a:defRPr/>
            </a:pPr>
            <a:r>
              <a:rPr lang="en-US" sz="2400" i="1" dirty="0">
                <a:solidFill>
                  <a:srgbClr val="FFFF00"/>
                </a:solidFill>
                <a:effectLst>
                  <a:outerShdw blurRad="38100" dist="38100" dir="2700000" algn="tl">
                    <a:srgbClr val="000000"/>
                  </a:outerShdw>
                </a:effectLst>
                <a:latin typeface="Arial Black" pitchFamily="34" charset="0"/>
              </a:rPr>
              <a:t>Morphology was different; but did not change</a:t>
            </a:r>
          </a:p>
        </p:txBody>
      </p:sp>
      <p:pic>
        <p:nvPicPr>
          <p:cNvPr id="4" name="Picture 3">
            <a:extLst>
              <a:ext uri="{FF2B5EF4-FFF2-40B4-BE49-F238E27FC236}">
                <a16:creationId xmlns:a16="http://schemas.microsoft.com/office/drawing/2014/main" id="{E3AFC956-7EC8-4778-B782-80EB047C88E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71303" y="2477947"/>
            <a:ext cx="4637078" cy="3329881"/>
          </a:xfrm>
          <a:prstGeom prst="rect">
            <a:avLst/>
          </a:prstGeom>
        </p:spPr>
      </p:pic>
      <p:sp>
        <p:nvSpPr>
          <p:cNvPr id="5" name="TextBox 4">
            <a:extLst>
              <a:ext uri="{FF2B5EF4-FFF2-40B4-BE49-F238E27FC236}">
                <a16:creationId xmlns:a16="http://schemas.microsoft.com/office/drawing/2014/main" id="{E35874E1-E315-4199-8218-6F950612880B}"/>
              </a:ext>
            </a:extLst>
          </p:cNvPr>
          <p:cNvSpPr txBox="1"/>
          <p:nvPr/>
        </p:nvSpPr>
        <p:spPr>
          <a:xfrm>
            <a:off x="152400" y="4142888"/>
            <a:ext cx="4267200" cy="1569660"/>
          </a:xfrm>
          <a:prstGeom prst="rect">
            <a:avLst/>
          </a:prstGeom>
          <a:noFill/>
        </p:spPr>
        <p:txBody>
          <a:bodyPr wrap="square" rtlCol="0">
            <a:spAutoFit/>
          </a:bodyPr>
          <a:lstStyle/>
          <a:p>
            <a:r>
              <a:rPr lang="en-US" sz="2400" dirty="0"/>
              <a:t>In CdSe doped grains grew on the top of thin films of grains, but morphology did not change</a:t>
            </a:r>
          </a:p>
        </p:txBody>
      </p:sp>
      <p:pic>
        <p:nvPicPr>
          <p:cNvPr id="9" name="Picture 8">
            <a:extLst>
              <a:ext uri="{FF2B5EF4-FFF2-40B4-BE49-F238E27FC236}">
                <a16:creationId xmlns:a16="http://schemas.microsoft.com/office/drawing/2014/main" id="{1DDA1B7B-6238-48E9-8CFA-A2E8A709B101}"/>
              </a:ext>
            </a:extLst>
          </p:cNvPr>
          <p:cNvPicPr>
            <a:picLocks noChangeAspect="1"/>
          </p:cNvPicPr>
          <p:nvPr/>
        </p:nvPicPr>
        <p:blipFill>
          <a:blip r:embed="rId3"/>
          <a:stretch>
            <a:fillRect/>
          </a:stretch>
        </p:blipFill>
        <p:spPr>
          <a:xfrm>
            <a:off x="100697" y="1010407"/>
            <a:ext cx="4370606" cy="3139552"/>
          </a:xfrm>
          <a:prstGeom prst="rect">
            <a:avLst/>
          </a:prstGeom>
        </p:spPr>
      </p:pic>
    </p:spTree>
    <p:extLst>
      <p:ext uri="{BB962C8B-B14F-4D97-AF65-F5344CB8AC3E}">
        <p14:creationId xmlns:p14="http://schemas.microsoft.com/office/powerpoint/2010/main" val="25212225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extBox 6"/>
          <p:cNvSpPr txBox="1">
            <a:spLocks noChangeArrowheads="1"/>
          </p:cNvSpPr>
          <p:nvPr/>
        </p:nvSpPr>
        <p:spPr bwMode="auto">
          <a:xfrm>
            <a:off x="457200" y="56866"/>
            <a:ext cx="7086600"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2800" b="1" dirty="0">
                <a:solidFill>
                  <a:srgbClr val="000099"/>
                </a:solidFill>
                <a:latin typeface="Arial" pitchFamily="34" charset="0"/>
              </a:rPr>
              <a:t>Grains had small instability and anisotropy at interface ; Size up to </a:t>
            </a:r>
            <a:r>
              <a:rPr lang="en-US" altLang="en-US" sz="2800" b="1" dirty="0" smtClean="0">
                <a:solidFill>
                  <a:srgbClr val="000099"/>
                </a:solidFill>
                <a:latin typeface="Arial" pitchFamily="34" charset="0"/>
              </a:rPr>
              <a:t>50nm </a:t>
            </a:r>
            <a:r>
              <a:rPr lang="en-US" altLang="en-US" sz="2800" b="1" dirty="0">
                <a:solidFill>
                  <a:srgbClr val="000099"/>
                </a:solidFill>
                <a:latin typeface="Arial" pitchFamily="34" charset="0"/>
              </a:rPr>
              <a:t>nm</a:t>
            </a:r>
          </a:p>
        </p:txBody>
      </p:sp>
      <p:sp>
        <p:nvSpPr>
          <p:cNvPr id="7" name="AutoShape 8"/>
          <p:cNvSpPr>
            <a:spLocks noChangeArrowheads="1"/>
          </p:cNvSpPr>
          <p:nvPr/>
        </p:nvSpPr>
        <p:spPr bwMode="auto">
          <a:xfrm>
            <a:off x="0" y="6229169"/>
            <a:ext cx="9220200" cy="612142"/>
          </a:xfrm>
          <a:prstGeom prst="roundRect">
            <a:avLst>
              <a:gd name="adj" fmla="val 22852"/>
            </a:avLst>
          </a:prstGeom>
          <a:gradFill rotWithShape="0">
            <a:gsLst>
              <a:gs pos="0">
                <a:srgbClr val="3399FF">
                  <a:gamma/>
                  <a:shade val="46275"/>
                  <a:invGamma/>
                </a:srgbClr>
              </a:gs>
              <a:gs pos="50000">
                <a:srgbClr val="3399FF"/>
              </a:gs>
              <a:gs pos="100000">
                <a:srgbClr val="3399FF">
                  <a:gamma/>
                  <a:shade val="46275"/>
                  <a:invGamma/>
                </a:srgbClr>
              </a:gs>
            </a:gsLst>
            <a:lin ang="5400000" scaled="1"/>
          </a:gradFill>
          <a:ln w="12700">
            <a:noFill/>
            <a:round/>
            <a:headEnd/>
            <a:tailEnd/>
          </a:ln>
          <a:effectLst>
            <a:glow rad="139700">
              <a:schemeClr val="accent1">
                <a:satMod val="175000"/>
                <a:alpha val="40000"/>
              </a:schemeClr>
            </a:glow>
          </a:effectLst>
          <a:scene3d>
            <a:camera prst="orthographicFront"/>
            <a:lightRig rig="threePt" dir="t"/>
          </a:scene3d>
          <a:sp3d>
            <a:bevelT prst="angle"/>
          </a:sp3d>
        </p:spPr>
        <p:txBody>
          <a:bodyPr wrap="none" lIns="46030" tIns="46030" rIns="46030" bIns="46030"/>
          <a:lstStyle/>
          <a:p>
            <a:pPr algn="ctr" eaLnBrk="0" hangingPunct="0">
              <a:lnSpc>
                <a:spcPct val="90000"/>
              </a:lnSpc>
              <a:defRPr/>
            </a:pPr>
            <a:r>
              <a:rPr lang="en-US" sz="2000" i="1" dirty="0">
                <a:solidFill>
                  <a:srgbClr val="FFFF00"/>
                </a:solidFill>
                <a:effectLst>
                  <a:outerShdw blurRad="38100" dist="38100" dir="2700000" algn="tl">
                    <a:srgbClr val="000000"/>
                  </a:outerShdw>
                </a:effectLst>
                <a:latin typeface="Arial Black" pitchFamily="34" charset="0"/>
              </a:rPr>
              <a:t>Tin doping had octahedral morphology</a:t>
            </a:r>
          </a:p>
        </p:txBody>
      </p:sp>
      <p:pic>
        <p:nvPicPr>
          <p:cNvPr id="9" name="Picture 8">
            <a:extLst>
              <a:ext uri="{FF2B5EF4-FFF2-40B4-BE49-F238E27FC236}">
                <a16:creationId xmlns:a16="http://schemas.microsoft.com/office/drawing/2014/main" id="{2072CAE2-8522-4893-9F09-8F00338596A6}"/>
              </a:ext>
            </a:extLst>
          </p:cNvPr>
          <p:cNvPicPr>
            <a:picLocks noChangeAspect="1"/>
          </p:cNvPicPr>
          <p:nvPr/>
        </p:nvPicPr>
        <p:blipFill>
          <a:blip r:embed="rId2"/>
          <a:stretch>
            <a:fillRect/>
          </a:stretch>
        </p:blipFill>
        <p:spPr>
          <a:xfrm>
            <a:off x="914400" y="1074800"/>
            <a:ext cx="7086601" cy="5090541"/>
          </a:xfrm>
          <a:prstGeom prst="rect">
            <a:avLst/>
          </a:prstGeom>
        </p:spPr>
      </p:pic>
    </p:spTree>
    <p:extLst>
      <p:ext uri="{BB962C8B-B14F-4D97-AF65-F5344CB8AC3E}">
        <p14:creationId xmlns:p14="http://schemas.microsoft.com/office/powerpoint/2010/main" val="8443824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Box 6"/>
          <p:cNvSpPr txBox="1">
            <a:spLocks noChangeArrowheads="1"/>
          </p:cNvSpPr>
          <p:nvPr/>
        </p:nvSpPr>
        <p:spPr bwMode="auto">
          <a:xfrm>
            <a:off x="228600" y="-10420"/>
            <a:ext cx="7620000"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b="1" dirty="0">
                <a:solidFill>
                  <a:srgbClr val="000099"/>
                </a:solidFill>
              </a:rPr>
              <a:t>Materials spots selected to evaluate for the  composition</a:t>
            </a:r>
            <a:endParaRPr lang="en-US" altLang="en-US" sz="2400" b="1" dirty="0">
              <a:solidFill>
                <a:srgbClr val="000099"/>
              </a:solidFill>
              <a:latin typeface="Arial" pitchFamily="34" charset="0"/>
            </a:endParaRPr>
          </a:p>
        </p:txBody>
      </p:sp>
      <p:sp>
        <p:nvSpPr>
          <p:cNvPr id="6" name="AutoShape 8"/>
          <p:cNvSpPr>
            <a:spLocks noChangeArrowheads="1"/>
          </p:cNvSpPr>
          <p:nvPr/>
        </p:nvSpPr>
        <p:spPr bwMode="auto">
          <a:xfrm>
            <a:off x="0" y="6298396"/>
            <a:ext cx="9220200" cy="612142"/>
          </a:xfrm>
          <a:prstGeom prst="roundRect">
            <a:avLst>
              <a:gd name="adj" fmla="val 22852"/>
            </a:avLst>
          </a:prstGeom>
          <a:gradFill rotWithShape="0">
            <a:gsLst>
              <a:gs pos="0">
                <a:srgbClr val="3399FF">
                  <a:gamma/>
                  <a:shade val="46275"/>
                  <a:invGamma/>
                </a:srgbClr>
              </a:gs>
              <a:gs pos="50000">
                <a:srgbClr val="3399FF"/>
              </a:gs>
              <a:gs pos="100000">
                <a:srgbClr val="3399FF">
                  <a:gamma/>
                  <a:shade val="46275"/>
                  <a:invGamma/>
                </a:srgbClr>
              </a:gs>
            </a:gsLst>
            <a:lin ang="5400000" scaled="1"/>
          </a:gradFill>
          <a:ln w="12700">
            <a:noFill/>
            <a:round/>
            <a:headEnd/>
            <a:tailEnd/>
          </a:ln>
          <a:effectLst>
            <a:glow rad="139700">
              <a:schemeClr val="accent1">
                <a:satMod val="175000"/>
                <a:alpha val="40000"/>
              </a:schemeClr>
            </a:glow>
          </a:effectLst>
          <a:scene3d>
            <a:camera prst="orthographicFront"/>
            <a:lightRig rig="threePt" dir="t"/>
          </a:scene3d>
          <a:sp3d>
            <a:bevelT prst="angle"/>
          </a:sp3d>
        </p:spPr>
        <p:txBody>
          <a:bodyPr wrap="none" lIns="46030" tIns="46030" rIns="46030" bIns="46030"/>
          <a:lstStyle/>
          <a:p>
            <a:pPr algn="ctr" eaLnBrk="0" hangingPunct="0">
              <a:lnSpc>
                <a:spcPct val="90000"/>
              </a:lnSpc>
              <a:defRPr/>
            </a:pPr>
            <a:r>
              <a:rPr lang="en-US" sz="2400" i="1" dirty="0">
                <a:solidFill>
                  <a:srgbClr val="FFFF00"/>
                </a:solidFill>
                <a:effectLst>
                  <a:outerShdw blurRad="38100" dist="38100" dir="2700000" algn="tl">
                    <a:srgbClr val="000000"/>
                  </a:outerShdw>
                </a:effectLst>
                <a:latin typeface="Arial Black" pitchFamily="34" charset="0"/>
              </a:rPr>
              <a:t>We did not find CdSe rich phases in the matrix</a:t>
            </a:r>
          </a:p>
        </p:txBody>
      </p:sp>
      <p:pic>
        <p:nvPicPr>
          <p:cNvPr id="8" name="Picture 7">
            <a:extLst>
              <a:ext uri="{FF2B5EF4-FFF2-40B4-BE49-F238E27FC236}">
                <a16:creationId xmlns:a16="http://schemas.microsoft.com/office/drawing/2014/main" id="{D94E9CFA-6A9B-4879-9F60-DF13A416D47E}"/>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52400" y="914400"/>
            <a:ext cx="3505200" cy="2752668"/>
          </a:xfrm>
          <a:prstGeom prst="rect">
            <a:avLst/>
          </a:prstGeom>
          <a:noFill/>
          <a:ln>
            <a:noFill/>
          </a:ln>
        </p:spPr>
      </p:pic>
      <p:pic>
        <p:nvPicPr>
          <p:cNvPr id="10" name="Picture 9">
            <a:extLst>
              <a:ext uri="{FF2B5EF4-FFF2-40B4-BE49-F238E27FC236}">
                <a16:creationId xmlns:a16="http://schemas.microsoft.com/office/drawing/2014/main" id="{2872196D-2C23-4497-A2B0-DACFC814B4F1}"/>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3962399" y="990599"/>
            <a:ext cx="3972339" cy="2612753"/>
          </a:xfrm>
          <a:prstGeom prst="rect">
            <a:avLst/>
          </a:prstGeom>
          <a:noFill/>
          <a:ln>
            <a:noFill/>
          </a:ln>
        </p:spPr>
      </p:pic>
      <p:pic>
        <p:nvPicPr>
          <p:cNvPr id="11" name="Picture 10">
            <a:extLst>
              <a:ext uri="{FF2B5EF4-FFF2-40B4-BE49-F238E27FC236}">
                <a16:creationId xmlns:a16="http://schemas.microsoft.com/office/drawing/2014/main" id="{36AB97DB-83D6-4B0C-9AF7-1E0186D976A9}"/>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4038600" y="3667068"/>
            <a:ext cx="3810000" cy="2438400"/>
          </a:xfrm>
          <a:prstGeom prst="rect">
            <a:avLst/>
          </a:prstGeom>
          <a:noFill/>
          <a:ln>
            <a:noFill/>
          </a:ln>
        </p:spPr>
      </p:pic>
      <p:sp>
        <p:nvSpPr>
          <p:cNvPr id="3" name="TextBox 2">
            <a:extLst>
              <a:ext uri="{FF2B5EF4-FFF2-40B4-BE49-F238E27FC236}">
                <a16:creationId xmlns:a16="http://schemas.microsoft.com/office/drawing/2014/main" id="{020336A6-3613-482C-9E4B-9A00E1CB1397}"/>
              </a:ext>
            </a:extLst>
          </p:cNvPr>
          <p:cNvSpPr txBox="1"/>
          <p:nvPr/>
        </p:nvSpPr>
        <p:spPr>
          <a:xfrm>
            <a:off x="228600" y="3859996"/>
            <a:ext cx="3810000" cy="2246769"/>
          </a:xfrm>
          <a:prstGeom prst="rect">
            <a:avLst/>
          </a:prstGeom>
          <a:noFill/>
        </p:spPr>
        <p:txBody>
          <a:bodyPr wrap="square" rtlCol="0">
            <a:spAutoFit/>
          </a:bodyPr>
          <a:lstStyle/>
          <a:p>
            <a:r>
              <a:rPr lang="en-US" dirty="0"/>
              <a:t>Composition of each components for the selected spots 1 and 4 shown in Figure.</a:t>
            </a:r>
          </a:p>
          <a:p>
            <a:endParaRPr lang="en-US" dirty="0"/>
          </a:p>
        </p:txBody>
      </p:sp>
    </p:spTree>
    <p:extLst>
      <p:ext uri="{BB962C8B-B14F-4D97-AF65-F5344CB8AC3E}">
        <p14:creationId xmlns:p14="http://schemas.microsoft.com/office/powerpoint/2010/main" val="39550141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type="title"/>
          </p:nvPr>
        </p:nvSpPr>
        <p:spPr>
          <a:xfrm>
            <a:off x="228600" y="11113"/>
            <a:ext cx="7467600" cy="838200"/>
          </a:xfrm>
        </p:spPr>
        <p:txBody>
          <a:bodyPr/>
          <a:lstStyle/>
          <a:p>
            <a:r>
              <a:rPr lang="en-US" sz="3000" b="1" dirty="0">
                <a:solidFill>
                  <a:srgbClr val="0033CC"/>
                </a:solidFill>
                <a:latin typeface="Arial" panose="020B0604020202020204" pitchFamily="34" charset="0"/>
                <a:cs typeface="Arial" panose="020B0604020202020204" pitchFamily="34" charset="0"/>
              </a:rPr>
              <a:t>We have furnaces in our laboratory for controlled PVT growth</a:t>
            </a:r>
            <a:endParaRPr lang="en-US" altLang="en-US" sz="3000" b="1" dirty="0">
              <a:latin typeface="Arial" pitchFamily="34" charset="0"/>
              <a:cs typeface="Arial" pitchFamily="34" charset="0"/>
            </a:endParaRPr>
          </a:p>
        </p:txBody>
      </p:sp>
      <p:sp>
        <p:nvSpPr>
          <p:cNvPr id="27" name="AutoShape 8"/>
          <p:cNvSpPr>
            <a:spLocks noChangeArrowheads="1"/>
          </p:cNvSpPr>
          <p:nvPr/>
        </p:nvSpPr>
        <p:spPr bwMode="auto">
          <a:xfrm>
            <a:off x="0" y="5929884"/>
            <a:ext cx="9220200" cy="851915"/>
          </a:xfrm>
          <a:prstGeom prst="roundRect">
            <a:avLst>
              <a:gd name="adj" fmla="val 22852"/>
            </a:avLst>
          </a:prstGeom>
          <a:gradFill rotWithShape="0">
            <a:gsLst>
              <a:gs pos="0">
                <a:srgbClr val="3399FF">
                  <a:gamma/>
                  <a:shade val="46275"/>
                  <a:invGamma/>
                </a:srgbClr>
              </a:gs>
              <a:gs pos="50000">
                <a:srgbClr val="3399FF"/>
              </a:gs>
              <a:gs pos="100000">
                <a:srgbClr val="3399FF">
                  <a:gamma/>
                  <a:shade val="46275"/>
                  <a:invGamma/>
                </a:srgbClr>
              </a:gs>
            </a:gsLst>
            <a:lin ang="5400000" scaled="1"/>
          </a:gradFill>
          <a:ln w="12700">
            <a:noFill/>
            <a:round/>
            <a:headEnd/>
            <a:tailEnd/>
          </a:ln>
          <a:effectLst>
            <a:glow rad="139700">
              <a:schemeClr val="accent1">
                <a:satMod val="175000"/>
                <a:alpha val="40000"/>
              </a:schemeClr>
            </a:glow>
          </a:effectLst>
          <a:scene3d>
            <a:camera prst="orthographicFront"/>
            <a:lightRig rig="threePt" dir="t"/>
          </a:scene3d>
          <a:sp3d>
            <a:bevelT prst="angle"/>
          </a:sp3d>
        </p:spPr>
        <p:txBody>
          <a:bodyPr wrap="none" lIns="46030" tIns="46030" rIns="46030" bIns="46030"/>
          <a:lstStyle/>
          <a:p>
            <a:pPr algn="ctr" eaLnBrk="0" hangingPunct="0">
              <a:lnSpc>
                <a:spcPct val="90000"/>
              </a:lnSpc>
              <a:defRPr/>
            </a:pPr>
            <a:r>
              <a:rPr lang="en-US" sz="2000" i="1" dirty="0">
                <a:solidFill>
                  <a:srgbClr val="FFFF00"/>
                </a:solidFill>
                <a:effectLst>
                  <a:outerShdw blurRad="38100" dist="38100" dir="2700000" algn="tl">
                    <a:srgbClr val="000000"/>
                  </a:outerShdw>
                </a:effectLst>
                <a:latin typeface="Arial Black" pitchFamily="34" charset="0"/>
              </a:rPr>
              <a:t>Nano-, micro-, thin film and bulk crystals can be grown by PVT</a:t>
            </a:r>
          </a:p>
          <a:p>
            <a:pPr algn="ctr" eaLnBrk="0" hangingPunct="0">
              <a:lnSpc>
                <a:spcPct val="90000"/>
              </a:lnSpc>
              <a:defRPr/>
            </a:pPr>
            <a:r>
              <a:rPr lang="en-US" sz="2000" i="1" dirty="0" smtClean="0">
                <a:solidFill>
                  <a:srgbClr val="FFFF00"/>
                </a:solidFill>
                <a:effectLst>
                  <a:outerShdw blurRad="38100" dist="38100" dir="2700000" algn="tl">
                    <a:srgbClr val="000000"/>
                  </a:outerShdw>
                </a:effectLst>
                <a:latin typeface="Arial Black" pitchFamily="34" charset="0"/>
              </a:rPr>
              <a:t>Singh et al </a:t>
            </a:r>
            <a:r>
              <a:rPr lang="en-US" sz="2000" i="1" dirty="0">
                <a:solidFill>
                  <a:srgbClr val="FFFF00"/>
                </a:solidFill>
                <a:effectLst>
                  <a:outerShdw blurRad="38100" dist="38100" dir="2700000" algn="tl">
                    <a:srgbClr val="000000"/>
                  </a:outerShdw>
                </a:effectLst>
                <a:latin typeface="Arial Black" pitchFamily="34" charset="0"/>
              </a:rPr>
              <a:t>(&gt;30 papers)</a:t>
            </a:r>
          </a:p>
        </p:txBody>
      </p:sp>
      <p:pic>
        <p:nvPicPr>
          <p:cNvPr id="6" name="Picture 4">
            <a:extLst>
              <a:ext uri="{FF2B5EF4-FFF2-40B4-BE49-F238E27FC236}">
                <a16:creationId xmlns:a16="http://schemas.microsoft.com/office/drawing/2014/main" id="{A9ABF280-C8BC-4689-82AA-EC769C7B9472}"/>
              </a:ext>
            </a:extLst>
          </p:cNvPr>
          <p:cNvPicPr>
            <a:picLocks noChangeArrowheads="1"/>
          </p:cNvPicPr>
          <p:nvPr/>
        </p:nvPicPr>
        <p:blipFill rotWithShape="1">
          <a:blip r:embed="rId2" cstate="print">
            <a:extLst>
              <a:ext uri="{28A0092B-C50C-407E-A947-70E740481C1C}">
                <a14:useLocalDpi xmlns:a14="http://schemas.microsoft.com/office/drawing/2010/main" val="0"/>
              </a:ext>
            </a:extLst>
          </a:blip>
          <a:srcRect l="4478" t="2638" r="1493" b="3855"/>
          <a:stretch/>
        </p:blipFill>
        <p:spPr>
          <a:xfrm>
            <a:off x="2431774" y="1694886"/>
            <a:ext cx="1752600" cy="3031752"/>
          </a:xfrm>
          <a:prstGeom prst="rect">
            <a:avLst/>
          </a:prstGeom>
          <a:noFill/>
          <a:ln w="76200" cap="flat">
            <a:solidFill>
              <a:schemeClr val="accent2"/>
            </a:solidFill>
            <a:miter lim="800000"/>
            <a:headEnd/>
            <a:tailEnd/>
          </a:ln>
        </p:spPr>
      </p:pic>
      <p:pic>
        <p:nvPicPr>
          <p:cNvPr id="8" name="Picture 7">
            <a:extLst>
              <a:ext uri="{FF2B5EF4-FFF2-40B4-BE49-F238E27FC236}">
                <a16:creationId xmlns:a16="http://schemas.microsoft.com/office/drawing/2014/main" id="{99571AE3-C281-439E-8E34-F4C45C0436FE}"/>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1091973"/>
            <a:ext cx="2438400" cy="4089627"/>
          </a:xfrm>
          <a:prstGeom prst="rect">
            <a:avLst/>
          </a:prstGeom>
          <a:noFill/>
        </p:spPr>
      </p:pic>
      <p:pic>
        <p:nvPicPr>
          <p:cNvPr id="9" name="Picture 8">
            <a:extLst>
              <a:ext uri="{FF2B5EF4-FFF2-40B4-BE49-F238E27FC236}">
                <a16:creationId xmlns:a16="http://schemas.microsoft.com/office/drawing/2014/main" id="{EC26DF50-52DC-4BA9-9C3B-45634709A2B5}"/>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4267200" y="1533744"/>
            <a:ext cx="1676400" cy="3413552"/>
          </a:xfrm>
          <a:prstGeom prst="rect">
            <a:avLst/>
          </a:prstGeom>
          <a:noFill/>
        </p:spPr>
      </p:pic>
      <p:pic>
        <p:nvPicPr>
          <p:cNvPr id="10" name="Picture 9" descr="O1">
            <a:extLst>
              <a:ext uri="{FF2B5EF4-FFF2-40B4-BE49-F238E27FC236}">
                <a16:creationId xmlns:a16="http://schemas.microsoft.com/office/drawing/2014/main" id="{90CA9E83-2811-4B1D-A962-29FEA302FA54}"/>
              </a:ext>
            </a:extLst>
          </p:cNvPr>
          <p:cNvPicPr/>
          <p:nvPr/>
        </p:nvPicPr>
        <p:blipFill>
          <a:blip r:embed="rId5" cstate="print"/>
          <a:srcRect/>
          <a:stretch>
            <a:fillRect/>
          </a:stretch>
        </p:blipFill>
        <p:spPr bwMode="auto">
          <a:xfrm rot="5400000">
            <a:off x="5113365" y="2565319"/>
            <a:ext cx="2817122" cy="1156652"/>
          </a:xfrm>
          <a:prstGeom prst="rect">
            <a:avLst/>
          </a:prstGeom>
          <a:noFill/>
        </p:spPr>
      </p:pic>
      <p:pic>
        <p:nvPicPr>
          <p:cNvPr id="11" name="Picture 10">
            <a:extLst>
              <a:ext uri="{FF2B5EF4-FFF2-40B4-BE49-F238E27FC236}">
                <a16:creationId xmlns:a16="http://schemas.microsoft.com/office/drawing/2014/main" id="{36389A13-8F94-4104-9E95-B2426F6EC3B5}"/>
              </a:ext>
            </a:extLst>
          </p:cNvPr>
          <p:cNvPicPr/>
          <p:nvPr/>
        </p:nvPicPr>
        <p:blipFill rotWithShape="1">
          <a:blip r:embed="rId6" cstate="print">
            <a:extLst>
              <a:ext uri="{28A0092B-C50C-407E-A947-70E740481C1C}">
                <a14:useLocalDpi xmlns:a14="http://schemas.microsoft.com/office/drawing/2010/main" val="0"/>
              </a:ext>
            </a:extLst>
          </a:blip>
          <a:srcRect t="18333" b="3611"/>
          <a:stretch/>
        </p:blipFill>
        <p:spPr bwMode="auto">
          <a:xfrm>
            <a:off x="7239000" y="1735082"/>
            <a:ext cx="1442083" cy="2817124"/>
          </a:xfrm>
          <a:prstGeom prst="rect">
            <a:avLst/>
          </a:prstGeom>
          <a:noFill/>
          <a:ln>
            <a:noFill/>
          </a:ln>
          <a:effectLst/>
          <a:extLst>
            <a:ext uri="{53640926-AAD7-44D8-BBD7-CCE9431645EC}">
              <a14:shadowObscured xmlns:a14="http://schemas.microsoft.com/office/drawing/2010/main"/>
            </a:ext>
          </a:extLst>
        </p:spPr>
      </p:pic>
      <p:sp>
        <p:nvSpPr>
          <p:cNvPr id="2" name="TextBox 1">
            <a:extLst>
              <a:ext uri="{FF2B5EF4-FFF2-40B4-BE49-F238E27FC236}">
                <a16:creationId xmlns:a16="http://schemas.microsoft.com/office/drawing/2014/main" id="{CC9F3055-A931-4904-A9E3-6724FA4E94BB}"/>
              </a:ext>
            </a:extLst>
          </p:cNvPr>
          <p:cNvSpPr txBox="1"/>
          <p:nvPr/>
        </p:nvSpPr>
        <p:spPr>
          <a:xfrm>
            <a:off x="2438400" y="887413"/>
            <a:ext cx="5804452" cy="646331"/>
          </a:xfrm>
          <a:prstGeom prst="rect">
            <a:avLst/>
          </a:prstGeom>
          <a:noFill/>
        </p:spPr>
        <p:txBody>
          <a:bodyPr wrap="square" rtlCol="0">
            <a:spAutoFit/>
          </a:bodyPr>
          <a:lstStyle/>
          <a:p>
            <a:pPr algn="ctr"/>
            <a:r>
              <a:rPr lang="en-US" b="1" dirty="0"/>
              <a:t>PVT vertical furnace, a typical thermal profile and a grown crystal </a:t>
            </a:r>
          </a:p>
        </p:txBody>
      </p:sp>
      <p:sp>
        <p:nvSpPr>
          <p:cNvPr id="3" name="TextBox 2">
            <a:extLst>
              <a:ext uri="{FF2B5EF4-FFF2-40B4-BE49-F238E27FC236}">
                <a16:creationId xmlns:a16="http://schemas.microsoft.com/office/drawing/2014/main" id="{B19E1DE5-08DF-4F2B-A3A8-6190969FC5AB}"/>
              </a:ext>
            </a:extLst>
          </p:cNvPr>
          <p:cNvSpPr txBox="1"/>
          <p:nvPr/>
        </p:nvSpPr>
        <p:spPr>
          <a:xfrm>
            <a:off x="874450" y="5066912"/>
            <a:ext cx="7404652" cy="646331"/>
          </a:xfrm>
          <a:prstGeom prst="rect">
            <a:avLst/>
          </a:prstGeom>
          <a:noFill/>
        </p:spPr>
        <p:txBody>
          <a:bodyPr wrap="square" rtlCol="0">
            <a:spAutoFit/>
          </a:bodyPr>
          <a:lstStyle/>
          <a:p>
            <a:pPr algn="ctr"/>
            <a:r>
              <a:rPr lang="en-US" b="1" dirty="0"/>
              <a:t>Vertical PVT is commonly used for the growth of bio, organic and inorganic material</a:t>
            </a:r>
          </a:p>
        </p:txBody>
      </p:sp>
    </p:spTree>
    <p:extLst>
      <p:ext uri="{BB962C8B-B14F-4D97-AF65-F5344CB8AC3E}">
        <p14:creationId xmlns:p14="http://schemas.microsoft.com/office/powerpoint/2010/main" val="5538019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Rectangle 3"/>
          <p:cNvSpPr>
            <a:spLocks noGrp="1" noChangeArrowheads="1"/>
          </p:cNvSpPr>
          <p:nvPr>
            <p:ph type="title"/>
          </p:nvPr>
        </p:nvSpPr>
        <p:spPr>
          <a:xfrm>
            <a:off x="228600" y="11113"/>
            <a:ext cx="7467600" cy="838200"/>
          </a:xfrm>
        </p:spPr>
        <p:txBody>
          <a:bodyPr/>
          <a:lstStyle/>
          <a:p>
            <a:r>
              <a:rPr lang="en-US" sz="3000" b="1" dirty="0">
                <a:solidFill>
                  <a:srgbClr val="0033CC"/>
                </a:solidFill>
                <a:latin typeface="Arial" panose="020B0604020202020204" pitchFamily="34" charset="0"/>
                <a:cs typeface="Arial" panose="020B0604020202020204" pitchFamily="34" charset="0"/>
              </a:rPr>
              <a:t>Optimization of PVT: Fluid flow is very important parameter in PVT process</a:t>
            </a:r>
            <a:endParaRPr lang="en-US" altLang="en-US" sz="3000" b="1" dirty="0">
              <a:latin typeface="Arial" pitchFamily="34" charset="0"/>
              <a:cs typeface="Arial" pitchFamily="34" charset="0"/>
            </a:endParaRPr>
          </a:p>
        </p:txBody>
      </p:sp>
      <p:sp>
        <p:nvSpPr>
          <p:cNvPr id="27" name="AutoShape 8"/>
          <p:cNvSpPr>
            <a:spLocks noChangeArrowheads="1"/>
          </p:cNvSpPr>
          <p:nvPr/>
        </p:nvSpPr>
        <p:spPr bwMode="auto">
          <a:xfrm>
            <a:off x="0" y="6169658"/>
            <a:ext cx="9220200" cy="612142"/>
          </a:xfrm>
          <a:prstGeom prst="roundRect">
            <a:avLst>
              <a:gd name="adj" fmla="val 22852"/>
            </a:avLst>
          </a:prstGeom>
          <a:gradFill rotWithShape="0">
            <a:gsLst>
              <a:gs pos="0">
                <a:srgbClr val="3399FF">
                  <a:gamma/>
                  <a:shade val="46275"/>
                  <a:invGamma/>
                </a:srgbClr>
              </a:gs>
              <a:gs pos="50000">
                <a:srgbClr val="3399FF"/>
              </a:gs>
              <a:gs pos="100000">
                <a:srgbClr val="3399FF">
                  <a:gamma/>
                  <a:shade val="46275"/>
                  <a:invGamma/>
                </a:srgbClr>
              </a:gs>
            </a:gsLst>
            <a:lin ang="5400000" scaled="1"/>
          </a:gradFill>
          <a:ln w="12700">
            <a:noFill/>
            <a:round/>
            <a:headEnd/>
            <a:tailEnd/>
          </a:ln>
          <a:effectLst>
            <a:glow rad="139700">
              <a:schemeClr val="accent1">
                <a:satMod val="175000"/>
                <a:alpha val="40000"/>
              </a:schemeClr>
            </a:glow>
          </a:effectLst>
          <a:scene3d>
            <a:camera prst="orthographicFront"/>
            <a:lightRig rig="threePt" dir="t"/>
          </a:scene3d>
          <a:sp3d>
            <a:bevelT prst="angle"/>
          </a:sp3d>
        </p:spPr>
        <p:txBody>
          <a:bodyPr wrap="none" lIns="46030" tIns="46030" rIns="46030" bIns="46030"/>
          <a:lstStyle/>
          <a:p>
            <a:pPr algn="ctr" eaLnBrk="0" hangingPunct="0">
              <a:lnSpc>
                <a:spcPct val="90000"/>
              </a:lnSpc>
              <a:defRPr/>
            </a:pPr>
            <a:r>
              <a:rPr lang="en-US" sz="2000" i="1" dirty="0">
                <a:solidFill>
                  <a:srgbClr val="FFFF00"/>
                </a:solidFill>
                <a:effectLst>
                  <a:outerShdw blurRad="38100" dist="38100" dir="2700000" algn="tl">
                    <a:srgbClr val="000000"/>
                  </a:outerShdw>
                </a:effectLst>
                <a:latin typeface="Arial Black" pitchFamily="34" charset="0"/>
              </a:rPr>
              <a:t>Instabilities can be controlled by modelling fluid flow during PVT</a:t>
            </a:r>
          </a:p>
        </p:txBody>
      </p:sp>
      <p:pic>
        <p:nvPicPr>
          <p:cNvPr id="6" name="Picture 5">
            <a:extLst>
              <a:ext uri="{FF2B5EF4-FFF2-40B4-BE49-F238E27FC236}">
                <a16:creationId xmlns:a16="http://schemas.microsoft.com/office/drawing/2014/main" id="{9B1A2620-44E1-4107-8EE9-1279F08CF488}"/>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657638" y="4071531"/>
            <a:ext cx="3505200" cy="1371600"/>
          </a:xfrm>
          <a:prstGeom prst="rect">
            <a:avLst/>
          </a:prstGeom>
          <a:noFill/>
          <a:ln>
            <a:noFill/>
          </a:ln>
        </p:spPr>
      </p:pic>
      <p:pic>
        <p:nvPicPr>
          <p:cNvPr id="8" name="Picture 7">
            <a:extLst>
              <a:ext uri="{FF2B5EF4-FFF2-40B4-BE49-F238E27FC236}">
                <a16:creationId xmlns:a16="http://schemas.microsoft.com/office/drawing/2014/main" id="{B854173B-A548-477E-AD98-8F1283CEAD5F}"/>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5010978" y="4071531"/>
            <a:ext cx="3124200" cy="1350921"/>
          </a:xfrm>
          <a:prstGeom prst="rect">
            <a:avLst/>
          </a:prstGeom>
          <a:noFill/>
          <a:ln>
            <a:noFill/>
          </a:ln>
        </p:spPr>
      </p:pic>
      <p:sp>
        <p:nvSpPr>
          <p:cNvPr id="2" name="TextBox 1">
            <a:extLst>
              <a:ext uri="{FF2B5EF4-FFF2-40B4-BE49-F238E27FC236}">
                <a16:creationId xmlns:a16="http://schemas.microsoft.com/office/drawing/2014/main" id="{E3BC71BE-05D1-47F4-B703-190294B11BD1}"/>
              </a:ext>
            </a:extLst>
          </p:cNvPr>
          <p:cNvSpPr txBox="1"/>
          <p:nvPr/>
        </p:nvSpPr>
        <p:spPr>
          <a:xfrm>
            <a:off x="609600" y="5442926"/>
            <a:ext cx="8077200" cy="646331"/>
          </a:xfrm>
          <a:prstGeom prst="rect">
            <a:avLst/>
          </a:prstGeom>
          <a:noFill/>
        </p:spPr>
        <p:txBody>
          <a:bodyPr wrap="square" rtlCol="0">
            <a:spAutoFit/>
          </a:bodyPr>
          <a:lstStyle/>
          <a:p>
            <a:r>
              <a:rPr lang="en-US" dirty="0"/>
              <a:t>.  Streamline flow for gravity level of (a)10</a:t>
            </a:r>
            <a:r>
              <a:rPr lang="en-US" baseline="30000" dirty="0"/>
              <a:t>-1</a:t>
            </a:r>
            <a:r>
              <a:rPr lang="en-US" dirty="0"/>
              <a:t>g and (b)10</a:t>
            </a:r>
            <a:r>
              <a:rPr lang="en-US" baseline="30000" dirty="0"/>
              <a:t>-2</a:t>
            </a:r>
            <a:r>
              <a:rPr lang="en-US" dirty="0"/>
              <a:t>g in horizontal configuration (Singh et al)</a:t>
            </a:r>
          </a:p>
        </p:txBody>
      </p:sp>
      <p:sp>
        <p:nvSpPr>
          <p:cNvPr id="3" name="TextBox 2">
            <a:extLst>
              <a:ext uri="{FF2B5EF4-FFF2-40B4-BE49-F238E27FC236}">
                <a16:creationId xmlns:a16="http://schemas.microsoft.com/office/drawing/2014/main" id="{73D09E52-5DB3-4564-9E96-0AC797D06D8D}"/>
              </a:ext>
            </a:extLst>
          </p:cNvPr>
          <p:cNvSpPr txBox="1"/>
          <p:nvPr/>
        </p:nvSpPr>
        <p:spPr>
          <a:xfrm>
            <a:off x="1752598" y="5198397"/>
            <a:ext cx="487017" cy="338554"/>
          </a:xfrm>
          <a:prstGeom prst="rect">
            <a:avLst/>
          </a:prstGeom>
          <a:noFill/>
        </p:spPr>
        <p:txBody>
          <a:bodyPr wrap="square" rtlCol="0">
            <a:spAutoFit/>
          </a:bodyPr>
          <a:lstStyle/>
          <a:p>
            <a:r>
              <a:rPr lang="en-US" sz="1600" b="1" dirty="0"/>
              <a:t>a</a:t>
            </a:r>
          </a:p>
        </p:txBody>
      </p:sp>
      <p:sp>
        <p:nvSpPr>
          <p:cNvPr id="10" name="TextBox 9">
            <a:extLst>
              <a:ext uri="{FF2B5EF4-FFF2-40B4-BE49-F238E27FC236}">
                <a16:creationId xmlns:a16="http://schemas.microsoft.com/office/drawing/2014/main" id="{4BEB7233-E889-4A48-A516-3F7B3E616759}"/>
              </a:ext>
            </a:extLst>
          </p:cNvPr>
          <p:cNvSpPr txBox="1"/>
          <p:nvPr/>
        </p:nvSpPr>
        <p:spPr>
          <a:xfrm>
            <a:off x="6086061" y="5177737"/>
            <a:ext cx="487017" cy="338554"/>
          </a:xfrm>
          <a:prstGeom prst="rect">
            <a:avLst/>
          </a:prstGeom>
          <a:noFill/>
        </p:spPr>
        <p:txBody>
          <a:bodyPr wrap="square" rtlCol="0">
            <a:spAutoFit/>
          </a:bodyPr>
          <a:lstStyle/>
          <a:p>
            <a:r>
              <a:rPr lang="en-US" sz="1600" b="1" dirty="0"/>
              <a:t>b</a:t>
            </a:r>
          </a:p>
        </p:txBody>
      </p:sp>
      <p:pic>
        <p:nvPicPr>
          <p:cNvPr id="11" name="Picture 10">
            <a:extLst>
              <a:ext uri="{FF2B5EF4-FFF2-40B4-BE49-F238E27FC236}">
                <a16:creationId xmlns:a16="http://schemas.microsoft.com/office/drawing/2014/main" id="{2ABBB5DC-BF9E-483F-BE92-44205F1486C4}"/>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835645" y="916931"/>
            <a:ext cx="2320925" cy="2625090"/>
          </a:xfrm>
          <a:prstGeom prst="rect">
            <a:avLst/>
          </a:prstGeom>
          <a:noFill/>
        </p:spPr>
      </p:pic>
      <p:pic>
        <p:nvPicPr>
          <p:cNvPr id="12" name="Picture 11">
            <a:extLst>
              <a:ext uri="{FF2B5EF4-FFF2-40B4-BE49-F238E27FC236}">
                <a16:creationId xmlns:a16="http://schemas.microsoft.com/office/drawing/2014/main" id="{B66EAD55-525A-47A0-BE58-CE87252F5D4D}"/>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4610100" y="861953"/>
            <a:ext cx="3139440" cy="2653665"/>
          </a:xfrm>
          <a:prstGeom prst="rect">
            <a:avLst/>
          </a:prstGeom>
          <a:noFill/>
        </p:spPr>
      </p:pic>
      <p:sp>
        <p:nvSpPr>
          <p:cNvPr id="4" name="TextBox 3">
            <a:extLst>
              <a:ext uri="{FF2B5EF4-FFF2-40B4-BE49-F238E27FC236}">
                <a16:creationId xmlns:a16="http://schemas.microsoft.com/office/drawing/2014/main" id="{C076299C-3961-4BB8-8A12-5A36A3A2E88D}"/>
              </a:ext>
            </a:extLst>
          </p:cNvPr>
          <p:cNvSpPr txBox="1"/>
          <p:nvPr/>
        </p:nvSpPr>
        <p:spPr>
          <a:xfrm>
            <a:off x="835645" y="3542021"/>
            <a:ext cx="7851155" cy="738664"/>
          </a:xfrm>
          <a:prstGeom prst="rect">
            <a:avLst/>
          </a:prstGeom>
          <a:noFill/>
        </p:spPr>
        <p:txBody>
          <a:bodyPr wrap="square" rtlCol="0">
            <a:spAutoFit/>
          </a:bodyPr>
          <a:lstStyle/>
          <a:p>
            <a:r>
              <a:rPr lang="en-US" sz="1400" dirty="0"/>
              <a:t>Effect of fluid flow and pattern formation in (a) fire (Bottom hot top cold) and (b) a 15x 20-meter size (1.5-meter-deep) pond created by steady dynamic flow air blowing from bottom</a:t>
            </a:r>
          </a:p>
          <a:p>
            <a:endParaRPr lang="en-US" sz="1400" dirty="0"/>
          </a:p>
        </p:txBody>
      </p:sp>
    </p:spTree>
    <p:extLst>
      <p:ext uri="{BB962C8B-B14F-4D97-AF65-F5344CB8AC3E}">
        <p14:creationId xmlns:p14="http://schemas.microsoft.com/office/powerpoint/2010/main" val="40287182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327CD13A-F1C6-4936-9158-5762AE044B4F}"/>
              </a:ext>
            </a:extLst>
          </p:cNvPr>
          <p:cNvSpPr>
            <a:spLocks noChangeArrowheads="1"/>
          </p:cNvSpPr>
          <p:nvPr/>
        </p:nvSpPr>
        <p:spPr bwMode="auto">
          <a:xfrm>
            <a:off x="2159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endParaRPr lang="en-US" altLang="en-US" sz="800" b="1">
              <a:solidFill>
                <a:srgbClr val="808080"/>
              </a:solidFill>
            </a:endParaRPr>
          </a:p>
        </p:txBody>
      </p:sp>
      <p:sp>
        <p:nvSpPr>
          <p:cNvPr id="24579" name="Rectangle 3">
            <a:extLst>
              <a:ext uri="{FF2B5EF4-FFF2-40B4-BE49-F238E27FC236}">
                <a16:creationId xmlns:a16="http://schemas.microsoft.com/office/drawing/2014/main" id="{3E627133-EA87-4E4B-890E-40C3D39E5978}"/>
              </a:ext>
            </a:extLst>
          </p:cNvPr>
          <p:cNvSpPr>
            <a:spLocks noChangeArrowheads="1"/>
          </p:cNvSpPr>
          <p:nvPr/>
        </p:nvSpPr>
        <p:spPr bwMode="auto">
          <a:xfrm>
            <a:off x="152400" y="247650"/>
            <a:ext cx="77724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endParaRPr lang="en-US" altLang="en-US"/>
          </a:p>
        </p:txBody>
      </p:sp>
      <p:sp>
        <p:nvSpPr>
          <p:cNvPr id="24580" name="Rectangle 4">
            <a:extLst>
              <a:ext uri="{FF2B5EF4-FFF2-40B4-BE49-F238E27FC236}">
                <a16:creationId xmlns:a16="http://schemas.microsoft.com/office/drawing/2014/main" id="{41C10133-A548-4573-9FC8-4F1DA5952243}"/>
              </a:ext>
            </a:extLst>
          </p:cNvPr>
          <p:cNvSpPr>
            <a:spLocks noChangeArrowheads="1"/>
          </p:cNvSpPr>
          <p:nvPr/>
        </p:nvSpPr>
        <p:spPr bwMode="auto">
          <a:xfrm>
            <a:off x="490538" y="1357313"/>
            <a:ext cx="6913562" cy="411480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92075" tIns="46038" rIns="92075" bIns="46038"/>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a:spcAft>
                <a:spcPct val="50000"/>
              </a:spcAft>
            </a:pPr>
            <a:endParaRPr lang="en-US" altLang="en-US" sz="2000"/>
          </a:p>
        </p:txBody>
      </p:sp>
      <p:sp>
        <p:nvSpPr>
          <p:cNvPr id="24583" name="Text Box 7">
            <a:extLst>
              <a:ext uri="{FF2B5EF4-FFF2-40B4-BE49-F238E27FC236}">
                <a16:creationId xmlns:a16="http://schemas.microsoft.com/office/drawing/2014/main" id="{CE322F88-C205-493A-A992-DCD084F956EC}"/>
              </a:ext>
            </a:extLst>
          </p:cNvPr>
          <p:cNvSpPr txBox="1">
            <a:spLocks noChangeArrowheads="1"/>
          </p:cNvSpPr>
          <p:nvPr/>
        </p:nvSpPr>
        <p:spPr bwMode="auto">
          <a:xfrm>
            <a:off x="-19878" y="1136029"/>
            <a:ext cx="7467600" cy="112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eaLnBrk="0" hangingPunct="0">
              <a:defRPr sz="2400">
                <a:solidFill>
                  <a:schemeClr val="tx1"/>
                </a:solidFill>
                <a:latin typeface="Tahoma" panose="020B0604030504040204" pitchFamily="34" charset="0"/>
              </a:defRPr>
            </a:lvl1pPr>
            <a:lvl2pPr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lvl="1"/>
            <a:r>
              <a:rPr lang="en-AU" altLang="en-US" sz="1400" b="1" dirty="0"/>
              <a:t>	The velocity profile across the circular duct is derived by substituting the general expression for shear stress into Newton’s law of viscosity and integrating by applying the no-slip condition at the wall. The average velocity is defined as:</a:t>
            </a:r>
            <a:endParaRPr lang="en-AU" altLang="en-US" sz="1200" b="1" dirty="0"/>
          </a:p>
          <a:p>
            <a:pPr lvl="1"/>
            <a:r>
              <a:rPr lang="en-AU" altLang="en-US" sz="1200" b="1" dirty="0">
                <a:sym typeface="Symbol" panose="05050102010706020507" pitchFamily="18" charset="2"/>
              </a:rPr>
              <a:t>			</a:t>
            </a:r>
            <a:endParaRPr lang="en-US" altLang="en-US" b="1" dirty="0"/>
          </a:p>
        </p:txBody>
      </p:sp>
      <p:sp>
        <p:nvSpPr>
          <p:cNvPr id="24584" name="Rectangle 8">
            <a:extLst>
              <a:ext uri="{FF2B5EF4-FFF2-40B4-BE49-F238E27FC236}">
                <a16:creationId xmlns:a16="http://schemas.microsoft.com/office/drawing/2014/main" id="{284BF054-31A1-4FBF-8743-0CF7D23FE8C0}"/>
              </a:ext>
            </a:extLst>
          </p:cNvPr>
          <p:cNvSpPr>
            <a:spLocks noChangeArrowheads="1"/>
          </p:cNvSpPr>
          <p:nvPr/>
        </p:nvSpPr>
        <p:spPr bwMode="auto">
          <a:xfrm>
            <a:off x="457200" y="2743200"/>
            <a:ext cx="3157538" cy="1158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r>
              <a:rPr lang="en-US" altLang="en-US" sz="1200" b="1">
                <a:sym typeface="Symbol" panose="05050102010706020507" pitchFamily="18" charset="2"/>
              </a:rPr>
              <a:t> = Volume Flow Rate</a:t>
            </a:r>
          </a:p>
          <a:p>
            <a:r>
              <a:rPr lang="en-US" altLang="en-US" sz="1200" b="1">
                <a:sym typeface="Symbol" panose="05050102010706020507" pitchFamily="18" charset="2"/>
              </a:rPr>
              <a:t> = Viscosity</a:t>
            </a:r>
          </a:p>
          <a:p>
            <a:endParaRPr lang="en-US" altLang="en-US" sz="1400" b="1">
              <a:sym typeface="Symbol" panose="05050102010706020507" pitchFamily="18" charset="2"/>
            </a:endParaRPr>
          </a:p>
          <a:p>
            <a:r>
              <a:rPr lang="en-US" altLang="en-US" sz="1600" b="1">
                <a:sym typeface="Symbol" panose="05050102010706020507" pitchFamily="18" charset="2"/>
              </a:rPr>
              <a:t>Number of Moles per second </a:t>
            </a:r>
          </a:p>
          <a:p>
            <a:r>
              <a:rPr lang="en-US" altLang="en-US" sz="1600" b="1">
                <a:sym typeface="Symbol" panose="05050102010706020507" pitchFamily="18" charset="2"/>
              </a:rPr>
              <a:t>through cross section</a:t>
            </a:r>
          </a:p>
        </p:txBody>
      </p:sp>
      <p:sp>
        <p:nvSpPr>
          <p:cNvPr id="24585" name="Text Box 9">
            <a:extLst>
              <a:ext uri="{FF2B5EF4-FFF2-40B4-BE49-F238E27FC236}">
                <a16:creationId xmlns:a16="http://schemas.microsoft.com/office/drawing/2014/main" id="{E6798AE9-FEB9-4074-AC42-378ACD54EB86}"/>
              </a:ext>
            </a:extLst>
          </p:cNvPr>
          <p:cNvSpPr txBox="1">
            <a:spLocks noChangeArrowheads="1"/>
          </p:cNvSpPr>
          <p:nvPr/>
        </p:nvSpPr>
        <p:spPr bwMode="auto">
          <a:xfrm>
            <a:off x="228600" y="5029200"/>
            <a:ext cx="5791200" cy="1462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ahoma" panose="020B0604030504040204" pitchFamily="34" charset="0"/>
              </a:defRPr>
            </a:lvl1pPr>
            <a:lvl2pPr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lvl="1"/>
            <a:r>
              <a:rPr lang="en-AU" altLang="en-US" sz="1200" b="1"/>
              <a:t>where </a:t>
            </a:r>
            <a:r>
              <a:rPr lang="en-AU" altLang="en-US" sz="1200" b="1">
                <a:sym typeface="Symbol" panose="05050102010706020507" pitchFamily="18" charset="2"/>
              </a:rPr>
              <a:t></a:t>
            </a:r>
            <a:r>
              <a:rPr lang="en-AU" altLang="en-US" sz="1200" b="1"/>
              <a:t>P = P</a:t>
            </a:r>
            <a:r>
              <a:rPr lang="en-AU" altLang="en-US" sz="1200" b="1" baseline="-25000"/>
              <a:t>S</a:t>
            </a:r>
            <a:r>
              <a:rPr lang="en-AU" altLang="en-US" sz="1200" b="1"/>
              <a:t> – P</a:t>
            </a:r>
            <a:r>
              <a:rPr lang="en-AU" altLang="en-US" sz="1200" b="1" baseline="-25000"/>
              <a:t>c</a:t>
            </a:r>
            <a:r>
              <a:rPr lang="en-AU" altLang="en-US" sz="1200" b="1"/>
              <a:t>,  P</a:t>
            </a:r>
            <a:r>
              <a:rPr lang="en-AU" altLang="en-US" sz="1200" b="1" baseline="-25000"/>
              <a:t>S</a:t>
            </a:r>
            <a:r>
              <a:rPr lang="en-AU" altLang="en-US" sz="1200" b="1"/>
              <a:t> and P</a:t>
            </a:r>
            <a:r>
              <a:rPr lang="en-AU" altLang="en-US" sz="1200" b="1" baseline="-25000"/>
              <a:t>c</a:t>
            </a:r>
            <a:r>
              <a:rPr lang="en-AU" altLang="en-US" sz="1200" b="1"/>
              <a:t> are the vapor pressure at the source and crystal interfaces, </a:t>
            </a:r>
            <a:r>
              <a:rPr lang="en-AU" altLang="en-US" sz="1200" b="1">
                <a:sym typeface="Symbol" panose="05050102010706020507" pitchFamily="18" charset="2"/>
              </a:rPr>
              <a:t></a:t>
            </a:r>
            <a:r>
              <a:rPr lang="en-AU" altLang="en-US" sz="1200" b="1"/>
              <a:t> is the viscosity, 8</a:t>
            </a:r>
            <a:r>
              <a:rPr lang="en-AU" altLang="en-US" sz="1200" b="1">
                <a:sym typeface="Symbol" panose="05050102010706020507" pitchFamily="18" charset="2"/>
              </a:rPr>
              <a:t></a:t>
            </a:r>
            <a:r>
              <a:rPr lang="en-AU" altLang="en-US" sz="1200" b="1"/>
              <a:t> L a result  which is Hagen-Poiseuille equation.  In spite of the fact that this equation is only applicable to incompressible fluids, one can derive the number of moles, N, flowing each second through the cross sectional area, which is given as:</a:t>
            </a:r>
          </a:p>
          <a:p>
            <a:pPr>
              <a:spcBef>
                <a:spcPct val="50000"/>
              </a:spcBef>
            </a:pPr>
            <a:endParaRPr lang="en-US" altLang="en-US" sz="1200" b="1"/>
          </a:p>
        </p:txBody>
      </p:sp>
      <p:sp>
        <p:nvSpPr>
          <p:cNvPr id="24586" name="Rectangle 10" descr="Dark horizontal">
            <a:extLst>
              <a:ext uri="{FF2B5EF4-FFF2-40B4-BE49-F238E27FC236}">
                <a16:creationId xmlns:a16="http://schemas.microsoft.com/office/drawing/2014/main" id="{FA488B59-6D11-4C08-9A22-2CBD87BF506F}"/>
              </a:ext>
            </a:extLst>
          </p:cNvPr>
          <p:cNvSpPr>
            <a:spLocks noChangeArrowheads="1"/>
          </p:cNvSpPr>
          <p:nvPr/>
        </p:nvSpPr>
        <p:spPr bwMode="auto">
          <a:xfrm>
            <a:off x="7162800" y="2133600"/>
            <a:ext cx="457200" cy="1219200"/>
          </a:xfrm>
          <a:prstGeom prst="rect">
            <a:avLst/>
          </a:prstGeom>
          <a:pattFill prst="dkHorz">
            <a:fgClr>
              <a:srgbClr val="FF0000"/>
            </a:fgClr>
            <a:bgClr>
              <a:srgbClr val="FFFFFF"/>
            </a:bgClr>
          </a:patt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endParaRPr lang="en-US" altLang="en-US"/>
          </a:p>
        </p:txBody>
      </p:sp>
      <p:sp>
        <p:nvSpPr>
          <p:cNvPr id="24587" name="Rectangle 11">
            <a:extLst>
              <a:ext uri="{FF2B5EF4-FFF2-40B4-BE49-F238E27FC236}">
                <a16:creationId xmlns:a16="http://schemas.microsoft.com/office/drawing/2014/main" id="{81460750-4C50-4AEA-B0E4-D4B68888C372}"/>
              </a:ext>
            </a:extLst>
          </p:cNvPr>
          <p:cNvSpPr>
            <a:spLocks noChangeArrowheads="1"/>
          </p:cNvSpPr>
          <p:nvPr/>
        </p:nvSpPr>
        <p:spPr bwMode="auto">
          <a:xfrm>
            <a:off x="7162800" y="3352800"/>
            <a:ext cx="457200" cy="2057400"/>
          </a:xfrm>
          <a:prstGeom prst="rect">
            <a:avLst/>
          </a:prstGeom>
          <a:solidFill>
            <a:schemeClr val="folHlink"/>
          </a:solidFill>
          <a:ln w="38100">
            <a:solidFill>
              <a:srgbClr val="3366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algn="ctr"/>
            <a:r>
              <a:rPr lang="en-US" altLang="en-US" i="1"/>
              <a:t>2a</a:t>
            </a:r>
            <a:endParaRPr lang="en-US" altLang="en-US"/>
          </a:p>
        </p:txBody>
      </p:sp>
      <p:sp>
        <p:nvSpPr>
          <p:cNvPr id="24588" name="Rectangle 12" descr="Sphere">
            <a:extLst>
              <a:ext uri="{FF2B5EF4-FFF2-40B4-BE49-F238E27FC236}">
                <a16:creationId xmlns:a16="http://schemas.microsoft.com/office/drawing/2014/main" id="{8C2D1940-6E82-4C4E-A401-F60AB62539A4}"/>
              </a:ext>
            </a:extLst>
          </p:cNvPr>
          <p:cNvSpPr>
            <a:spLocks noChangeArrowheads="1"/>
          </p:cNvSpPr>
          <p:nvPr/>
        </p:nvSpPr>
        <p:spPr bwMode="auto">
          <a:xfrm>
            <a:off x="7162800" y="5410200"/>
            <a:ext cx="457200" cy="609600"/>
          </a:xfrm>
          <a:prstGeom prst="rect">
            <a:avLst/>
          </a:prstGeom>
          <a:pattFill prst="sphere">
            <a:fgClr>
              <a:srgbClr val="FF0000"/>
            </a:fgClr>
            <a:bgClr>
              <a:srgbClr val="FFFFFF"/>
            </a:bgClr>
          </a:pattFill>
          <a:ln w="38100">
            <a:solidFill>
              <a:schemeClr val="accent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endParaRPr lang="en-US" altLang="en-US"/>
          </a:p>
        </p:txBody>
      </p:sp>
      <p:sp>
        <p:nvSpPr>
          <p:cNvPr id="24589" name="Text Box 13">
            <a:extLst>
              <a:ext uri="{FF2B5EF4-FFF2-40B4-BE49-F238E27FC236}">
                <a16:creationId xmlns:a16="http://schemas.microsoft.com/office/drawing/2014/main" id="{E6106ADE-8193-496B-B416-B094798E884E}"/>
              </a:ext>
            </a:extLst>
          </p:cNvPr>
          <p:cNvSpPr txBox="1">
            <a:spLocks noChangeArrowheads="1"/>
          </p:cNvSpPr>
          <p:nvPr/>
        </p:nvSpPr>
        <p:spPr bwMode="auto">
          <a:xfrm>
            <a:off x="7696200" y="5554663"/>
            <a:ext cx="898525" cy="45720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r>
              <a:rPr lang="en-US" altLang="en-US" i="1"/>
              <a:t>Ts Ps</a:t>
            </a:r>
            <a:endParaRPr lang="en-US" altLang="en-US"/>
          </a:p>
        </p:txBody>
      </p:sp>
      <p:sp>
        <p:nvSpPr>
          <p:cNvPr id="24590" name="Text Box 14">
            <a:extLst>
              <a:ext uri="{FF2B5EF4-FFF2-40B4-BE49-F238E27FC236}">
                <a16:creationId xmlns:a16="http://schemas.microsoft.com/office/drawing/2014/main" id="{B92E8E0B-894C-48BB-8837-5517D4F75C77}"/>
              </a:ext>
            </a:extLst>
          </p:cNvPr>
          <p:cNvSpPr txBox="1">
            <a:spLocks noChangeArrowheads="1"/>
          </p:cNvSpPr>
          <p:nvPr/>
        </p:nvSpPr>
        <p:spPr bwMode="auto">
          <a:xfrm>
            <a:off x="7696200" y="2125663"/>
            <a:ext cx="908050" cy="457200"/>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r>
              <a:rPr lang="en-US" altLang="en-US" i="1"/>
              <a:t>Tc Pc</a:t>
            </a:r>
            <a:endParaRPr lang="en-US" altLang="en-US"/>
          </a:p>
        </p:txBody>
      </p:sp>
      <p:sp>
        <p:nvSpPr>
          <p:cNvPr id="24591" name="Line 15">
            <a:extLst>
              <a:ext uri="{FF2B5EF4-FFF2-40B4-BE49-F238E27FC236}">
                <a16:creationId xmlns:a16="http://schemas.microsoft.com/office/drawing/2014/main" id="{C510ADEB-606D-4669-9A63-06ACCDA86FF5}"/>
              </a:ext>
            </a:extLst>
          </p:cNvPr>
          <p:cNvSpPr>
            <a:spLocks noChangeShapeType="1"/>
          </p:cNvSpPr>
          <p:nvPr/>
        </p:nvSpPr>
        <p:spPr bwMode="auto">
          <a:xfrm flipV="1">
            <a:off x="6858000" y="3352800"/>
            <a:ext cx="0" cy="7620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592" name="Text Box 16">
            <a:extLst>
              <a:ext uri="{FF2B5EF4-FFF2-40B4-BE49-F238E27FC236}">
                <a16:creationId xmlns:a16="http://schemas.microsoft.com/office/drawing/2014/main" id="{8F753822-B2F7-4D22-AAEF-DCE0678747BE}"/>
              </a:ext>
            </a:extLst>
          </p:cNvPr>
          <p:cNvSpPr txBox="1">
            <a:spLocks noChangeArrowheads="1"/>
          </p:cNvSpPr>
          <p:nvPr/>
        </p:nvSpPr>
        <p:spPr bwMode="auto">
          <a:xfrm>
            <a:off x="6705600" y="4106863"/>
            <a:ext cx="25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r>
              <a:rPr lang="en-US" altLang="en-US" i="1"/>
              <a:t>l</a:t>
            </a:r>
          </a:p>
        </p:txBody>
      </p:sp>
      <p:sp>
        <p:nvSpPr>
          <p:cNvPr id="24593" name="Line 17">
            <a:extLst>
              <a:ext uri="{FF2B5EF4-FFF2-40B4-BE49-F238E27FC236}">
                <a16:creationId xmlns:a16="http://schemas.microsoft.com/office/drawing/2014/main" id="{E1B6CBDC-1609-46FA-8B68-B48F9D0A5994}"/>
              </a:ext>
            </a:extLst>
          </p:cNvPr>
          <p:cNvSpPr>
            <a:spLocks noChangeShapeType="1"/>
          </p:cNvSpPr>
          <p:nvPr/>
        </p:nvSpPr>
        <p:spPr bwMode="auto">
          <a:xfrm>
            <a:off x="6858000" y="4572000"/>
            <a:ext cx="0" cy="838200"/>
          </a:xfrm>
          <a:prstGeom prst="line">
            <a:avLst/>
          </a:prstGeom>
          <a:noFill/>
          <a:ln w="9525">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4594" name="Text Box 19">
            <a:extLst>
              <a:ext uri="{FF2B5EF4-FFF2-40B4-BE49-F238E27FC236}">
                <a16:creationId xmlns:a16="http://schemas.microsoft.com/office/drawing/2014/main" id="{4312C4DF-AD75-4194-9AA9-2D2EDFC1150A}"/>
              </a:ext>
            </a:extLst>
          </p:cNvPr>
          <p:cNvSpPr txBox="1">
            <a:spLocks noChangeArrowheads="1"/>
          </p:cNvSpPr>
          <p:nvPr/>
        </p:nvSpPr>
        <p:spPr bwMode="auto">
          <a:xfrm>
            <a:off x="626616" y="-53266"/>
            <a:ext cx="73152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spcBef>
                <a:spcPct val="50000"/>
              </a:spcBef>
            </a:pPr>
            <a:r>
              <a:rPr lang="en-US" altLang="en-US" b="1" dirty="0">
                <a:solidFill>
                  <a:srgbClr val="0033CC"/>
                </a:solidFill>
              </a:rPr>
              <a:t>PVT method in controlled condition has shown good quality materials</a:t>
            </a:r>
          </a:p>
        </p:txBody>
      </p:sp>
      <p:sp>
        <p:nvSpPr>
          <p:cNvPr id="19" name="AutoShape 8">
            <a:extLst>
              <a:ext uri="{FF2B5EF4-FFF2-40B4-BE49-F238E27FC236}">
                <a16:creationId xmlns:a16="http://schemas.microsoft.com/office/drawing/2014/main" id="{8DFE4227-080C-46B2-9DF8-A3290C725522}"/>
              </a:ext>
            </a:extLst>
          </p:cNvPr>
          <p:cNvSpPr>
            <a:spLocks noChangeArrowheads="1"/>
          </p:cNvSpPr>
          <p:nvPr/>
        </p:nvSpPr>
        <p:spPr bwMode="auto">
          <a:xfrm>
            <a:off x="0" y="6175042"/>
            <a:ext cx="9220200" cy="612142"/>
          </a:xfrm>
          <a:prstGeom prst="roundRect">
            <a:avLst>
              <a:gd name="adj" fmla="val 22852"/>
            </a:avLst>
          </a:prstGeom>
          <a:gradFill rotWithShape="0">
            <a:gsLst>
              <a:gs pos="0">
                <a:srgbClr val="3399FF">
                  <a:gamma/>
                  <a:shade val="46275"/>
                  <a:invGamma/>
                </a:srgbClr>
              </a:gs>
              <a:gs pos="50000">
                <a:srgbClr val="3399FF"/>
              </a:gs>
              <a:gs pos="100000">
                <a:srgbClr val="3399FF">
                  <a:gamma/>
                  <a:shade val="46275"/>
                  <a:invGamma/>
                </a:srgbClr>
              </a:gs>
            </a:gsLst>
            <a:lin ang="5400000" scaled="1"/>
          </a:gradFill>
          <a:ln w="12700">
            <a:noFill/>
            <a:round/>
            <a:headEnd/>
            <a:tailEnd/>
          </a:ln>
          <a:effectLst>
            <a:glow rad="139700">
              <a:schemeClr val="accent1">
                <a:satMod val="175000"/>
                <a:alpha val="40000"/>
              </a:schemeClr>
            </a:glow>
          </a:effectLst>
          <a:scene3d>
            <a:camera prst="orthographicFront"/>
            <a:lightRig rig="threePt" dir="t"/>
          </a:scene3d>
          <a:sp3d>
            <a:bevelT prst="angle"/>
          </a:sp3d>
        </p:spPr>
        <p:txBody>
          <a:bodyPr wrap="none" lIns="46030" tIns="46030" rIns="46030" bIns="46030"/>
          <a:lstStyle/>
          <a:p>
            <a:pPr algn="ctr" eaLnBrk="0" hangingPunct="0">
              <a:lnSpc>
                <a:spcPct val="90000"/>
              </a:lnSpc>
              <a:defRPr/>
            </a:pPr>
            <a:r>
              <a:rPr lang="en-US" sz="2000" i="1" dirty="0">
                <a:solidFill>
                  <a:srgbClr val="FFFF00"/>
                </a:solidFill>
                <a:effectLst>
                  <a:outerShdw blurRad="38100" dist="38100" dir="2700000" algn="tl">
                    <a:srgbClr val="000000"/>
                  </a:outerShdw>
                </a:effectLst>
                <a:latin typeface="Arial Black" pitchFamily="34" charset="0"/>
              </a:rPr>
              <a:t>The model shows that pressure, temperature, path and diameter </a:t>
            </a:r>
          </a:p>
          <a:p>
            <a:pPr algn="ctr" eaLnBrk="0" hangingPunct="0">
              <a:lnSpc>
                <a:spcPct val="90000"/>
              </a:lnSpc>
              <a:defRPr/>
            </a:pPr>
            <a:r>
              <a:rPr lang="en-US" sz="2000" i="1" dirty="0">
                <a:solidFill>
                  <a:srgbClr val="FFFF00"/>
                </a:solidFill>
                <a:effectLst>
                  <a:outerShdw blurRad="38100" dist="38100" dir="2700000" algn="tl">
                    <a:srgbClr val="000000"/>
                  </a:outerShdw>
                </a:effectLst>
                <a:latin typeface="Arial Black" pitchFamily="34" charset="0"/>
              </a:rPr>
              <a:t>a</a:t>
            </a:r>
            <a:r>
              <a:rPr lang="en-US" sz="2000" i="1" dirty="0" smtClean="0">
                <a:solidFill>
                  <a:srgbClr val="FFFF00"/>
                </a:solidFill>
                <a:effectLst>
                  <a:outerShdw blurRad="38100" dist="38100" dir="2700000" algn="tl">
                    <a:srgbClr val="000000"/>
                  </a:outerShdw>
                </a:effectLst>
                <a:latin typeface="Arial Black" pitchFamily="34" charset="0"/>
              </a:rPr>
              <a:t>ffects </a:t>
            </a:r>
            <a:r>
              <a:rPr lang="en-US" sz="2000" i="1" dirty="0">
                <a:solidFill>
                  <a:srgbClr val="FFFF00"/>
                </a:solidFill>
                <a:effectLst>
                  <a:outerShdw blurRad="38100" dist="38100" dir="2700000" algn="tl">
                    <a:srgbClr val="000000"/>
                  </a:outerShdw>
                </a:effectLst>
                <a:latin typeface="Arial Black" pitchFamily="34" charset="0"/>
              </a:rPr>
              <a:t>the number of molecules travels from hot to cold  end</a:t>
            </a:r>
          </a:p>
        </p:txBody>
      </p:sp>
      <p:pic>
        <p:nvPicPr>
          <p:cNvPr id="3126" name="Picture 54">
            <a:extLst>
              <a:ext uri="{FF2B5EF4-FFF2-40B4-BE49-F238E27FC236}">
                <a16:creationId xmlns:a16="http://schemas.microsoft.com/office/drawing/2014/main" id="{9C053B40-DBC2-42F5-B2A1-C6B5572EC722}"/>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810000" y="2209800"/>
            <a:ext cx="1371600" cy="825500"/>
          </a:xfrm>
          <a:prstGeom prst="rect">
            <a:avLst/>
          </a:prstGeom>
          <a:solidFill>
            <a:srgbClr val="FFFFFF"/>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3127" name="Picture 55">
            <a:extLst>
              <a:ext uri="{FF2B5EF4-FFF2-40B4-BE49-F238E27FC236}">
                <a16:creationId xmlns:a16="http://schemas.microsoft.com/office/drawing/2014/main" id="{DB36F15F-2E7B-45CE-ABDC-B88CC1DB11E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90600" y="3962400"/>
            <a:ext cx="3200400" cy="977900"/>
          </a:xfrm>
          <a:prstGeom prst="rect">
            <a:avLst/>
          </a:prstGeom>
          <a:solidFill>
            <a:srgbClr val="FFFFFF"/>
          </a:solidFill>
          <a:ln w="9525">
            <a:solidFill>
              <a:srgbClr val="FFFFFF"/>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3890680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835BC560-9902-4644-B214-7B988BEA3F46}"/>
              </a:ext>
            </a:extLst>
          </p:cNvPr>
          <p:cNvSpPr>
            <a:spLocks noChangeArrowheads="1"/>
          </p:cNvSpPr>
          <p:nvPr/>
        </p:nvSpPr>
        <p:spPr bwMode="auto">
          <a:xfrm>
            <a:off x="2159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endParaRPr lang="en-US" altLang="en-US" sz="800" b="1">
              <a:solidFill>
                <a:srgbClr val="808080"/>
              </a:solidFill>
              <a:latin typeface="Arial" panose="020B0604020202020204" pitchFamily="34" charset="0"/>
            </a:endParaRPr>
          </a:p>
        </p:txBody>
      </p:sp>
      <p:sp>
        <p:nvSpPr>
          <p:cNvPr id="25603" name="Rectangle 3">
            <a:extLst>
              <a:ext uri="{FF2B5EF4-FFF2-40B4-BE49-F238E27FC236}">
                <a16:creationId xmlns:a16="http://schemas.microsoft.com/office/drawing/2014/main" id="{5278DE59-16CF-4C7E-A2AA-63FF2948D03D}"/>
              </a:ext>
            </a:extLst>
          </p:cNvPr>
          <p:cNvSpPr>
            <a:spLocks noChangeArrowheads="1"/>
          </p:cNvSpPr>
          <p:nvPr/>
        </p:nvSpPr>
        <p:spPr bwMode="auto">
          <a:xfrm>
            <a:off x="152400" y="247650"/>
            <a:ext cx="77724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endParaRPr lang="en-US" altLang="en-US">
              <a:latin typeface="Times New Roman" panose="02020603050405020304" pitchFamily="18" charset="0"/>
            </a:endParaRPr>
          </a:p>
        </p:txBody>
      </p:sp>
      <p:sp>
        <p:nvSpPr>
          <p:cNvPr id="25604" name="Rectangle 4">
            <a:extLst>
              <a:ext uri="{FF2B5EF4-FFF2-40B4-BE49-F238E27FC236}">
                <a16:creationId xmlns:a16="http://schemas.microsoft.com/office/drawing/2014/main" id="{14D16178-9850-4265-8917-356567CF1F1A}"/>
              </a:ext>
            </a:extLst>
          </p:cNvPr>
          <p:cNvSpPr>
            <a:spLocks noChangeArrowheads="1"/>
          </p:cNvSpPr>
          <p:nvPr/>
        </p:nvSpPr>
        <p:spPr bwMode="auto">
          <a:xfrm>
            <a:off x="490538" y="1357313"/>
            <a:ext cx="6913562" cy="411480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92075" tIns="46038" rIns="92075" bIns="46038"/>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a:spcAft>
                <a:spcPct val="50000"/>
              </a:spcAft>
            </a:pPr>
            <a:endParaRPr lang="en-US" altLang="en-US" sz="2000">
              <a:latin typeface="Times New Roman" panose="02020603050405020304" pitchFamily="18" charset="0"/>
            </a:endParaRPr>
          </a:p>
        </p:txBody>
      </p:sp>
      <p:sp>
        <p:nvSpPr>
          <p:cNvPr id="78854" name="Rectangle 6">
            <a:extLst>
              <a:ext uri="{FF2B5EF4-FFF2-40B4-BE49-F238E27FC236}">
                <a16:creationId xmlns:a16="http://schemas.microsoft.com/office/drawing/2014/main" id="{85BAF90A-1FD6-432A-87D6-79AC3AC6A8BE}"/>
              </a:ext>
            </a:extLst>
          </p:cNvPr>
          <p:cNvSpPr>
            <a:spLocks noChangeArrowheads="1"/>
          </p:cNvSpPr>
          <p:nvPr/>
        </p:nvSpPr>
        <p:spPr bwMode="auto">
          <a:xfrm>
            <a:off x="533400" y="1143000"/>
            <a:ext cx="8229600" cy="5257800"/>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91432" tIns="45716" rIns="91432" bIns="45716"/>
          <a:lstStyle>
            <a:lvl1pPr marL="236538" indent="-236538"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lnSpc>
                <a:spcPct val="85000"/>
              </a:lnSpc>
              <a:spcAft>
                <a:spcPct val="50000"/>
              </a:spcAft>
              <a:buClr>
                <a:srgbClr val="0B3E91"/>
              </a:buClr>
            </a:pPr>
            <a:r>
              <a:rPr lang="en-US" altLang="en-US" b="1" dirty="0">
                <a:latin typeface="Verdana" panose="020B0604030504040204" pitchFamily="34" charset="0"/>
              </a:rPr>
              <a:t>Velocity Equation</a:t>
            </a:r>
          </a:p>
        </p:txBody>
      </p:sp>
      <p:sp>
        <p:nvSpPr>
          <p:cNvPr id="25607" name="Rectangle 7">
            <a:extLst>
              <a:ext uri="{FF2B5EF4-FFF2-40B4-BE49-F238E27FC236}">
                <a16:creationId xmlns:a16="http://schemas.microsoft.com/office/drawing/2014/main" id="{751B645F-1507-4E56-A804-920408E3BD24}"/>
              </a:ext>
            </a:extLst>
          </p:cNvPr>
          <p:cNvSpPr>
            <a:spLocks noChangeArrowheads="1"/>
          </p:cNvSpPr>
          <p:nvPr/>
        </p:nvSpPr>
        <p:spPr bwMode="auto">
          <a:xfrm>
            <a:off x="838200" y="304800"/>
            <a:ext cx="7772400" cy="914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algn="ctr"/>
            <a:endParaRPr lang="en-US" altLang="en-US" sz="1900" b="1">
              <a:latin typeface="Arial" panose="020B0604020202020204" pitchFamily="34" charset="0"/>
            </a:endParaRPr>
          </a:p>
        </p:txBody>
      </p:sp>
      <p:sp>
        <p:nvSpPr>
          <p:cNvPr id="25609" name="Text Box 9">
            <a:extLst>
              <a:ext uri="{FF2B5EF4-FFF2-40B4-BE49-F238E27FC236}">
                <a16:creationId xmlns:a16="http://schemas.microsoft.com/office/drawing/2014/main" id="{69FE748F-A83C-4774-8E80-13FF71E3B094}"/>
              </a:ext>
            </a:extLst>
          </p:cNvPr>
          <p:cNvSpPr txBox="1">
            <a:spLocks noChangeArrowheads="1"/>
          </p:cNvSpPr>
          <p:nvPr/>
        </p:nvSpPr>
        <p:spPr bwMode="auto">
          <a:xfrm>
            <a:off x="914400" y="3276600"/>
            <a:ext cx="7391400" cy="2835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r>
              <a:rPr lang="en-US" altLang="en-US" sz="2000" b="1" dirty="0"/>
              <a:t>a and </a:t>
            </a:r>
            <a:r>
              <a:rPr lang="en-US" altLang="en-US" sz="2000" b="1" i="1" dirty="0"/>
              <a:t>l</a:t>
            </a:r>
            <a:r>
              <a:rPr lang="en-US" altLang="en-US" sz="2000" b="1" dirty="0"/>
              <a:t> in cm</a:t>
            </a:r>
          </a:p>
          <a:p>
            <a:r>
              <a:rPr lang="en-US" altLang="en-US" sz="2000" b="1" dirty="0"/>
              <a:t>M in g/mole</a:t>
            </a:r>
          </a:p>
          <a:p>
            <a:r>
              <a:rPr lang="en-US" altLang="en-US" sz="2000" b="1" dirty="0">
                <a:sym typeface="Symbol" panose="05050102010706020507" pitchFamily="18" charset="2"/>
              </a:rPr>
              <a:t> </a:t>
            </a:r>
            <a:r>
              <a:rPr lang="en-US" altLang="en-US" sz="2000" b="1" dirty="0"/>
              <a:t>in Poise</a:t>
            </a:r>
          </a:p>
          <a:p>
            <a:r>
              <a:rPr lang="en-US" altLang="en-US" sz="2000" b="1" dirty="0">
                <a:sym typeface="Symbol" panose="05050102010706020507" pitchFamily="18" charset="2"/>
              </a:rPr>
              <a:t></a:t>
            </a:r>
            <a:r>
              <a:rPr lang="en-US" altLang="en-US" sz="2000" b="1" baseline="-25000" dirty="0">
                <a:sym typeface="Symbol" panose="05050102010706020507" pitchFamily="18" charset="2"/>
              </a:rPr>
              <a:t>s </a:t>
            </a:r>
            <a:r>
              <a:rPr lang="en-US" altLang="en-US" sz="2000" b="1" dirty="0"/>
              <a:t>in g/cm</a:t>
            </a:r>
            <a:r>
              <a:rPr lang="en-US" altLang="en-US" sz="2000" b="1" baseline="30000" dirty="0"/>
              <a:t>3</a:t>
            </a:r>
            <a:endParaRPr lang="en-US" altLang="en-US" sz="2000" b="1" dirty="0"/>
          </a:p>
          <a:p>
            <a:r>
              <a:rPr lang="en-US" altLang="en-US" sz="2000" b="1" dirty="0"/>
              <a:t>Pc and Ps in </a:t>
            </a:r>
            <a:r>
              <a:rPr lang="en-US" altLang="en-US" sz="2000" b="1" dirty="0" err="1"/>
              <a:t>Torr</a:t>
            </a:r>
            <a:endParaRPr lang="en-US" altLang="en-US" sz="2000" b="1" dirty="0"/>
          </a:p>
          <a:p>
            <a:r>
              <a:rPr lang="en-US" altLang="en-US" sz="2000" b="1" dirty="0"/>
              <a:t>Tc and </a:t>
            </a:r>
            <a:r>
              <a:rPr lang="en-US" altLang="en-US" sz="2000" b="1" dirty="0" err="1"/>
              <a:t>Ts</a:t>
            </a:r>
            <a:r>
              <a:rPr lang="en-US" altLang="en-US" sz="2000" b="1" dirty="0"/>
              <a:t> in K</a:t>
            </a:r>
          </a:p>
          <a:p>
            <a:pPr>
              <a:spcBef>
                <a:spcPct val="50000"/>
              </a:spcBef>
            </a:pPr>
            <a:r>
              <a:rPr lang="en-US" altLang="en-US" sz="2000" b="1" dirty="0"/>
              <a:t> A  growth  rate higher than 5 cm/day was predicted. </a:t>
            </a:r>
          </a:p>
          <a:p>
            <a:pPr>
              <a:spcBef>
                <a:spcPct val="50000"/>
              </a:spcBef>
            </a:pPr>
            <a:endParaRPr lang="en-US" altLang="en-US" sz="2000" b="1" dirty="0"/>
          </a:p>
        </p:txBody>
      </p:sp>
      <p:sp>
        <p:nvSpPr>
          <p:cNvPr id="10" name="AutoShape 8">
            <a:extLst>
              <a:ext uri="{FF2B5EF4-FFF2-40B4-BE49-F238E27FC236}">
                <a16:creationId xmlns:a16="http://schemas.microsoft.com/office/drawing/2014/main" id="{5E9C90A7-2756-4D40-AC6A-982BB336E645}"/>
              </a:ext>
            </a:extLst>
          </p:cNvPr>
          <p:cNvSpPr>
            <a:spLocks noChangeArrowheads="1"/>
          </p:cNvSpPr>
          <p:nvPr/>
        </p:nvSpPr>
        <p:spPr bwMode="auto">
          <a:xfrm>
            <a:off x="0" y="6175042"/>
            <a:ext cx="9220200" cy="612142"/>
          </a:xfrm>
          <a:prstGeom prst="roundRect">
            <a:avLst>
              <a:gd name="adj" fmla="val 22852"/>
            </a:avLst>
          </a:prstGeom>
          <a:gradFill rotWithShape="0">
            <a:gsLst>
              <a:gs pos="0">
                <a:srgbClr val="3399FF">
                  <a:gamma/>
                  <a:shade val="46275"/>
                  <a:invGamma/>
                </a:srgbClr>
              </a:gs>
              <a:gs pos="50000">
                <a:srgbClr val="3399FF"/>
              </a:gs>
              <a:gs pos="100000">
                <a:srgbClr val="3399FF">
                  <a:gamma/>
                  <a:shade val="46275"/>
                  <a:invGamma/>
                </a:srgbClr>
              </a:gs>
            </a:gsLst>
            <a:lin ang="5400000" scaled="1"/>
          </a:gradFill>
          <a:ln w="12700">
            <a:noFill/>
            <a:round/>
            <a:headEnd/>
            <a:tailEnd/>
          </a:ln>
          <a:effectLst>
            <a:glow rad="139700">
              <a:schemeClr val="accent1">
                <a:satMod val="175000"/>
                <a:alpha val="40000"/>
              </a:schemeClr>
            </a:glow>
          </a:effectLst>
          <a:scene3d>
            <a:camera prst="orthographicFront"/>
            <a:lightRig rig="threePt" dir="t"/>
          </a:scene3d>
          <a:sp3d>
            <a:bevelT prst="angle"/>
          </a:sp3d>
        </p:spPr>
        <p:txBody>
          <a:bodyPr wrap="none" lIns="46030" tIns="46030" rIns="46030" bIns="46030"/>
          <a:lstStyle/>
          <a:p>
            <a:pPr algn="ctr" eaLnBrk="0" hangingPunct="0">
              <a:lnSpc>
                <a:spcPct val="90000"/>
              </a:lnSpc>
              <a:defRPr/>
            </a:pPr>
            <a:r>
              <a:rPr lang="en-US" sz="2000" i="1" dirty="0">
                <a:solidFill>
                  <a:srgbClr val="FFFF00"/>
                </a:solidFill>
                <a:effectLst>
                  <a:outerShdw blurRad="38100" dist="38100" dir="2700000" algn="tl">
                    <a:srgbClr val="000000"/>
                  </a:outerShdw>
                </a:effectLst>
                <a:latin typeface="Arial Black" pitchFamily="34" charset="0"/>
              </a:rPr>
              <a:t>Growth velocity can be predicted from parameters</a:t>
            </a:r>
          </a:p>
        </p:txBody>
      </p:sp>
      <p:sp>
        <p:nvSpPr>
          <p:cNvPr id="2" name="TextBox 1">
            <a:extLst>
              <a:ext uri="{FF2B5EF4-FFF2-40B4-BE49-F238E27FC236}">
                <a16:creationId xmlns:a16="http://schemas.microsoft.com/office/drawing/2014/main" id="{39F80FF3-F07B-4CDD-B41C-0339F5608A70}"/>
              </a:ext>
            </a:extLst>
          </p:cNvPr>
          <p:cNvSpPr txBox="1"/>
          <p:nvPr/>
        </p:nvSpPr>
        <p:spPr>
          <a:xfrm>
            <a:off x="685800" y="152400"/>
            <a:ext cx="6934200" cy="584775"/>
          </a:xfrm>
          <a:prstGeom prst="rect">
            <a:avLst/>
          </a:prstGeom>
          <a:noFill/>
        </p:spPr>
        <p:txBody>
          <a:bodyPr wrap="square" rtlCol="0">
            <a:spAutoFit/>
          </a:bodyPr>
          <a:lstStyle/>
          <a:p>
            <a:pPr algn="ctr"/>
            <a:r>
              <a:rPr lang="en-US" sz="3200" b="1" dirty="0">
                <a:latin typeface="Arial" panose="020B0604020202020204" pitchFamily="34" charset="0"/>
              </a:rPr>
              <a:t>PVT growth optimization</a:t>
            </a:r>
          </a:p>
        </p:txBody>
      </p:sp>
      <p:pic>
        <p:nvPicPr>
          <p:cNvPr id="4124" name="Picture 28">
            <a:extLst>
              <a:ext uri="{FF2B5EF4-FFF2-40B4-BE49-F238E27FC236}">
                <a16:creationId xmlns:a16="http://schemas.microsoft.com/office/drawing/2014/main" id="{2B7B38A2-B9F6-4A12-B6C7-1294955C554C}"/>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05000" y="1752600"/>
            <a:ext cx="5257800" cy="1460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980420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78854"/>
                                        </p:tgtEl>
                                        <p:attrNameLst>
                                          <p:attrName>style.visibility</p:attrName>
                                        </p:attrNameLst>
                                      </p:cBhvr>
                                      <p:to>
                                        <p:strVal val="visible"/>
                                      </p:to>
                                    </p:set>
                                    <p:anim calcmode="lin" valueType="num">
                                      <p:cBhvr additive="base">
                                        <p:cTn id="7" dur="500" fill="hold"/>
                                        <p:tgtEl>
                                          <p:spTgt spid="78854"/>
                                        </p:tgtEl>
                                        <p:attrNameLst>
                                          <p:attrName>ppt_x</p:attrName>
                                        </p:attrNameLst>
                                      </p:cBhvr>
                                      <p:tavLst>
                                        <p:tav tm="0">
                                          <p:val>
                                            <p:strVal val="0-#ppt_w/2"/>
                                          </p:val>
                                        </p:tav>
                                        <p:tav tm="100000">
                                          <p:val>
                                            <p:strVal val="#ppt_x"/>
                                          </p:val>
                                        </p:tav>
                                      </p:tavLst>
                                    </p:anim>
                                    <p:anim calcmode="lin" valueType="num">
                                      <p:cBhvr additive="base">
                                        <p:cTn id="8" dur="500" fill="hold"/>
                                        <p:tgtEl>
                                          <p:spTgt spid="788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854"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a:extLst>
              <a:ext uri="{FF2B5EF4-FFF2-40B4-BE49-F238E27FC236}">
                <a16:creationId xmlns:a16="http://schemas.microsoft.com/office/drawing/2014/main" id="{1C64AB61-8D6E-43C3-A9B2-8B1A5E56684D}"/>
              </a:ext>
            </a:extLst>
          </p:cNvPr>
          <p:cNvSpPr>
            <a:spLocks noChangeArrowheads="1"/>
          </p:cNvSpPr>
          <p:nvPr/>
        </p:nvSpPr>
        <p:spPr bwMode="auto">
          <a:xfrm>
            <a:off x="2159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endParaRPr lang="en-US" altLang="en-US" sz="800" b="1">
              <a:solidFill>
                <a:srgbClr val="808080"/>
              </a:solidFill>
              <a:latin typeface="Arial" panose="020B0604020202020204" pitchFamily="34" charset="0"/>
            </a:endParaRPr>
          </a:p>
        </p:txBody>
      </p:sp>
      <p:sp>
        <p:nvSpPr>
          <p:cNvPr id="29699" name="Rectangle 3">
            <a:extLst>
              <a:ext uri="{FF2B5EF4-FFF2-40B4-BE49-F238E27FC236}">
                <a16:creationId xmlns:a16="http://schemas.microsoft.com/office/drawing/2014/main" id="{D51CAC9C-4A2F-4ACC-BC42-5D2F59B20B28}"/>
              </a:ext>
            </a:extLst>
          </p:cNvPr>
          <p:cNvSpPr>
            <a:spLocks noChangeArrowheads="1"/>
          </p:cNvSpPr>
          <p:nvPr/>
        </p:nvSpPr>
        <p:spPr bwMode="auto">
          <a:xfrm>
            <a:off x="152400" y="247650"/>
            <a:ext cx="77724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endParaRPr lang="en-US" altLang="en-US" sz="2000" dirty="0">
              <a:latin typeface="Times New Roman" panose="02020603050405020304" pitchFamily="18" charset="0"/>
            </a:endParaRPr>
          </a:p>
        </p:txBody>
      </p:sp>
      <p:sp>
        <p:nvSpPr>
          <p:cNvPr id="29700" name="Rectangle 4">
            <a:extLst>
              <a:ext uri="{FF2B5EF4-FFF2-40B4-BE49-F238E27FC236}">
                <a16:creationId xmlns:a16="http://schemas.microsoft.com/office/drawing/2014/main" id="{C2A37F63-E0D5-4AA8-8AF6-F933ABED69C2}"/>
              </a:ext>
            </a:extLst>
          </p:cNvPr>
          <p:cNvSpPr>
            <a:spLocks noChangeArrowheads="1"/>
          </p:cNvSpPr>
          <p:nvPr/>
        </p:nvSpPr>
        <p:spPr bwMode="auto">
          <a:xfrm>
            <a:off x="490538" y="1357313"/>
            <a:ext cx="6913562" cy="411480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92075" tIns="46038" rIns="92075" bIns="46038"/>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a:spcAft>
                <a:spcPct val="50000"/>
              </a:spcAft>
            </a:pPr>
            <a:endParaRPr lang="en-US" altLang="en-US" sz="2000">
              <a:latin typeface="Times New Roman" panose="02020603050405020304" pitchFamily="18" charset="0"/>
            </a:endParaRPr>
          </a:p>
        </p:txBody>
      </p:sp>
      <p:pic>
        <p:nvPicPr>
          <p:cNvPr id="88070" name="Picture 6" descr="space rocking for 1gxtal">
            <a:extLst>
              <a:ext uri="{FF2B5EF4-FFF2-40B4-BE49-F238E27FC236}">
                <a16:creationId xmlns:a16="http://schemas.microsoft.com/office/drawing/2014/main" id="{2F1B5AA1-0091-4A9D-8AE4-18422E2FCEC4}"/>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9352" y="1014832"/>
            <a:ext cx="3276600" cy="513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2" name="Picture 7">
            <a:extLst>
              <a:ext uri="{FF2B5EF4-FFF2-40B4-BE49-F238E27FC236}">
                <a16:creationId xmlns:a16="http://schemas.microsoft.com/office/drawing/2014/main" id="{1FA4F51B-C9A9-46CE-866C-11AE099724BC}"/>
              </a:ext>
            </a:extLst>
          </p:cNvPr>
          <p:cNvPicPr>
            <a:picLocks noChangeArrowheads="1"/>
          </p:cNvPicPr>
          <p:nvPr/>
        </p:nvPicPr>
        <p:blipFill rotWithShape="1">
          <a:blip r:embed="rId3">
            <a:extLst>
              <a:ext uri="{28A0092B-C50C-407E-A947-70E740481C1C}">
                <a14:useLocalDpi xmlns:a14="http://schemas.microsoft.com/office/drawing/2010/main" val="0"/>
              </a:ext>
            </a:extLst>
          </a:blip>
          <a:srcRect b="16701"/>
          <a:stretch/>
        </p:blipFill>
        <p:spPr bwMode="auto">
          <a:xfrm>
            <a:off x="4876800" y="1600200"/>
            <a:ext cx="3605213" cy="3871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703" name="Text Box 9">
            <a:extLst>
              <a:ext uri="{FF2B5EF4-FFF2-40B4-BE49-F238E27FC236}">
                <a16:creationId xmlns:a16="http://schemas.microsoft.com/office/drawing/2014/main" id="{F517DCEA-2C18-456D-980A-433BA0914B2B}"/>
              </a:ext>
            </a:extLst>
          </p:cNvPr>
          <p:cNvSpPr txBox="1">
            <a:spLocks noChangeArrowheads="1"/>
          </p:cNvSpPr>
          <p:nvPr/>
        </p:nvSpPr>
        <p:spPr bwMode="auto">
          <a:xfrm>
            <a:off x="457200" y="28396"/>
            <a:ext cx="8382000"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eaLnBrk="1" hangingPunct="1">
              <a:spcBef>
                <a:spcPct val="50000"/>
              </a:spcBef>
            </a:pPr>
            <a:r>
              <a:rPr lang="en-AU" altLang="en-US" sz="2000" b="1" dirty="0">
                <a:solidFill>
                  <a:srgbClr val="0033CC"/>
                </a:solidFill>
                <a:latin typeface="Verdana" panose="020B0604030504040204" pitchFamily="34" charset="0"/>
              </a:rPr>
              <a:t>Fluid flow controls quality: X-Ray demonstrates that materials quality decreases if flow increases</a:t>
            </a:r>
            <a:br>
              <a:rPr lang="en-AU" altLang="en-US" sz="2000" b="1" dirty="0">
                <a:solidFill>
                  <a:srgbClr val="0033CC"/>
                </a:solidFill>
                <a:latin typeface="Verdana" panose="020B0604030504040204" pitchFamily="34" charset="0"/>
              </a:rPr>
            </a:br>
            <a:endParaRPr lang="en-US" altLang="en-US" sz="2000" b="1" dirty="0">
              <a:solidFill>
                <a:srgbClr val="0033CC"/>
              </a:solidFill>
              <a:latin typeface="Verdana" panose="020B0604030504040204" pitchFamily="34" charset="0"/>
            </a:endParaRPr>
          </a:p>
        </p:txBody>
      </p:sp>
      <p:sp>
        <p:nvSpPr>
          <p:cNvPr id="2" name="TextBox 1">
            <a:extLst>
              <a:ext uri="{FF2B5EF4-FFF2-40B4-BE49-F238E27FC236}">
                <a16:creationId xmlns:a16="http://schemas.microsoft.com/office/drawing/2014/main" id="{FBD3F8E9-7B5F-4488-8DF7-72B111AC76B2}"/>
              </a:ext>
            </a:extLst>
          </p:cNvPr>
          <p:cNvSpPr txBox="1"/>
          <p:nvPr/>
        </p:nvSpPr>
        <p:spPr>
          <a:xfrm>
            <a:off x="5029200" y="5472113"/>
            <a:ext cx="3657600" cy="646331"/>
          </a:xfrm>
          <a:prstGeom prst="rect">
            <a:avLst/>
          </a:prstGeom>
          <a:noFill/>
        </p:spPr>
        <p:txBody>
          <a:bodyPr wrap="square" rtlCol="0">
            <a:spAutoFit/>
          </a:bodyPr>
          <a:lstStyle/>
          <a:p>
            <a:r>
              <a:rPr lang="en-US" b="1" dirty="0"/>
              <a:t>Good material grown in very low flow</a:t>
            </a:r>
          </a:p>
        </p:txBody>
      </p:sp>
      <p:sp>
        <p:nvSpPr>
          <p:cNvPr id="9" name="AutoShape 8">
            <a:extLst>
              <a:ext uri="{FF2B5EF4-FFF2-40B4-BE49-F238E27FC236}">
                <a16:creationId xmlns:a16="http://schemas.microsoft.com/office/drawing/2014/main" id="{F76939D8-68FF-423C-BA64-F6CAB2F51AD0}"/>
              </a:ext>
            </a:extLst>
          </p:cNvPr>
          <p:cNvSpPr>
            <a:spLocks noChangeArrowheads="1"/>
          </p:cNvSpPr>
          <p:nvPr/>
        </p:nvSpPr>
        <p:spPr bwMode="auto">
          <a:xfrm>
            <a:off x="0" y="6278988"/>
            <a:ext cx="9220200" cy="612142"/>
          </a:xfrm>
          <a:prstGeom prst="roundRect">
            <a:avLst>
              <a:gd name="adj" fmla="val 22852"/>
            </a:avLst>
          </a:prstGeom>
          <a:gradFill rotWithShape="0">
            <a:gsLst>
              <a:gs pos="0">
                <a:srgbClr val="3399FF">
                  <a:gamma/>
                  <a:shade val="46275"/>
                  <a:invGamma/>
                </a:srgbClr>
              </a:gs>
              <a:gs pos="50000">
                <a:srgbClr val="3399FF"/>
              </a:gs>
              <a:gs pos="100000">
                <a:srgbClr val="3399FF">
                  <a:gamma/>
                  <a:shade val="46275"/>
                  <a:invGamma/>
                </a:srgbClr>
              </a:gs>
            </a:gsLst>
            <a:lin ang="5400000" scaled="1"/>
          </a:gradFill>
          <a:ln w="12700">
            <a:noFill/>
            <a:round/>
            <a:headEnd/>
            <a:tailEnd/>
          </a:ln>
          <a:effectLst>
            <a:glow rad="139700">
              <a:schemeClr val="accent1">
                <a:satMod val="175000"/>
                <a:alpha val="40000"/>
              </a:schemeClr>
            </a:glow>
          </a:effectLst>
          <a:scene3d>
            <a:camera prst="orthographicFront"/>
            <a:lightRig rig="threePt" dir="t"/>
          </a:scene3d>
          <a:sp3d>
            <a:bevelT prst="angle"/>
          </a:sp3d>
        </p:spPr>
        <p:txBody>
          <a:bodyPr wrap="none" lIns="46030" tIns="46030" rIns="46030" bIns="46030"/>
          <a:lstStyle/>
          <a:p>
            <a:pPr algn="ctr" eaLnBrk="0" hangingPunct="0">
              <a:lnSpc>
                <a:spcPct val="90000"/>
              </a:lnSpc>
              <a:defRPr/>
            </a:pPr>
            <a:r>
              <a:rPr lang="en-US" sz="2000" i="1" dirty="0">
                <a:solidFill>
                  <a:srgbClr val="FFFF00"/>
                </a:solidFill>
                <a:effectLst>
                  <a:outerShdw blurRad="38100" dist="38100" dir="2700000" algn="tl">
                    <a:srgbClr val="000000"/>
                  </a:outerShdw>
                </a:effectLst>
                <a:latin typeface="Arial Black" pitchFamily="34" charset="0"/>
              </a:rPr>
              <a:t>Flow affects the quality , proven by X-ray FWHM</a:t>
            </a:r>
          </a:p>
        </p:txBody>
      </p:sp>
    </p:spTree>
    <p:extLst>
      <p:ext uri="{BB962C8B-B14F-4D97-AF65-F5344CB8AC3E}">
        <p14:creationId xmlns:p14="http://schemas.microsoft.com/office/powerpoint/2010/main" val="210822219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88070"/>
                                        </p:tgtEl>
                                        <p:attrNameLst>
                                          <p:attrName>style.visibility</p:attrName>
                                        </p:attrNameLst>
                                      </p:cBhvr>
                                      <p:to>
                                        <p:strVal val="visible"/>
                                      </p:to>
                                    </p:set>
                                    <p:anim calcmode="lin" valueType="num">
                                      <p:cBhvr additive="base">
                                        <p:cTn id="7" dur="500" fill="hold"/>
                                        <p:tgtEl>
                                          <p:spTgt spid="88070"/>
                                        </p:tgtEl>
                                        <p:attrNameLst>
                                          <p:attrName>ppt_x</p:attrName>
                                        </p:attrNameLst>
                                      </p:cBhvr>
                                      <p:tavLst>
                                        <p:tav tm="0">
                                          <p:val>
                                            <p:strVal val="0-#ppt_w/2"/>
                                          </p:val>
                                        </p:tav>
                                        <p:tav tm="100000">
                                          <p:val>
                                            <p:strVal val="#ppt_x"/>
                                          </p:val>
                                        </p:tav>
                                      </p:tavLst>
                                    </p:anim>
                                    <p:anim calcmode="lin" valueType="num">
                                      <p:cBhvr additive="base">
                                        <p:cTn id="8" dur="500" fill="hold"/>
                                        <p:tgtEl>
                                          <p:spTgt spid="880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a:extLst>
              <a:ext uri="{FF2B5EF4-FFF2-40B4-BE49-F238E27FC236}">
                <a16:creationId xmlns:a16="http://schemas.microsoft.com/office/drawing/2014/main" id="{9EDDE440-B70C-4675-B5DB-0F7CE60BFCBD}"/>
              </a:ext>
            </a:extLst>
          </p:cNvPr>
          <p:cNvSpPr>
            <a:spLocks noChangeArrowheads="1"/>
          </p:cNvSpPr>
          <p:nvPr/>
        </p:nvSpPr>
        <p:spPr bwMode="auto">
          <a:xfrm>
            <a:off x="2159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endParaRPr lang="en-US" altLang="en-US" sz="800" b="1">
              <a:solidFill>
                <a:srgbClr val="808080"/>
              </a:solidFill>
              <a:latin typeface="Arial" panose="020B0604020202020204" pitchFamily="34" charset="0"/>
            </a:endParaRPr>
          </a:p>
        </p:txBody>
      </p:sp>
      <p:sp>
        <p:nvSpPr>
          <p:cNvPr id="30723" name="Rectangle 3">
            <a:extLst>
              <a:ext uri="{FF2B5EF4-FFF2-40B4-BE49-F238E27FC236}">
                <a16:creationId xmlns:a16="http://schemas.microsoft.com/office/drawing/2014/main" id="{A574AA37-5F7A-4472-8100-040E49CA9FA2}"/>
              </a:ext>
            </a:extLst>
          </p:cNvPr>
          <p:cNvSpPr>
            <a:spLocks noChangeArrowheads="1"/>
          </p:cNvSpPr>
          <p:nvPr/>
        </p:nvSpPr>
        <p:spPr bwMode="auto">
          <a:xfrm>
            <a:off x="152400" y="247650"/>
            <a:ext cx="77724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endParaRPr lang="en-US" altLang="en-US">
              <a:latin typeface="Times New Roman" panose="02020603050405020304" pitchFamily="18" charset="0"/>
            </a:endParaRPr>
          </a:p>
        </p:txBody>
      </p:sp>
      <p:sp>
        <p:nvSpPr>
          <p:cNvPr id="30724" name="Rectangle 4">
            <a:extLst>
              <a:ext uri="{FF2B5EF4-FFF2-40B4-BE49-F238E27FC236}">
                <a16:creationId xmlns:a16="http://schemas.microsoft.com/office/drawing/2014/main" id="{2FCFC2BA-6F0B-481B-8A58-F7C4BF88A19E}"/>
              </a:ext>
            </a:extLst>
          </p:cNvPr>
          <p:cNvSpPr>
            <a:spLocks noChangeArrowheads="1"/>
          </p:cNvSpPr>
          <p:nvPr/>
        </p:nvSpPr>
        <p:spPr bwMode="auto">
          <a:xfrm>
            <a:off x="490538" y="1357313"/>
            <a:ext cx="6913562" cy="4114800"/>
          </a:xfrm>
          <a:prstGeom prst="rect">
            <a:avLst/>
          </a:prstGeom>
          <a:noFill/>
          <a:ln>
            <a:noFill/>
          </a:ln>
          <a:effectLst>
            <a:outerShdw dist="35921" dir="2700000" algn="ctr" rotWithShape="0">
              <a:schemeClr val="bg2"/>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lIns="92075" tIns="46038" rIns="92075" bIns="46038"/>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a:spcAft>
                <a:spcPct val="50000"/>
              </a:spcAft>
            </a:pPr>
            <a:endParaRPr lang="en-US" altLang="en-US" sz="2000">
              <a:latin typeface="Times New Roman" panose="02020603050405020304" pitchFamily="18" charset="0"/>
            </a:endParaRPr>
          </a:p>
        </p:txBody>
      </p:sp>
      <p:pic>
        <p:nvPicPr>
          <p:cNvPr id="30725" name="Picture 5" descr="space g conditions">
            <a:extLst>
              <a:ext uri="{FF2B5EF4-FFF2-40B4-BE49-F238E27FC236}">
                <a16:creationId xmlns:a16="http://schemas.microsoft.com/office/drawing/2014/main" id="{52E0D200-43CB-45CA-B386-BBEBEE6EC12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61667" y="1032363"/>
            <a:ext cx="6353865" cy="42644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6" name="Text Box 6">
            <a:extLst>
              <a:ext uri="{FF2B5EF4-FFF2-40B4-BE49-F238E27FC236}">
                <a16:creationId xmlns:a16="http://schemas.microsoft.com/office/drawing/2014/main" id="{567C4A0B-EC76-4B26-B6D5-D25C433D613A}"/>
              </a:ext>
            </a:extLst>
          </p:cNvPr>
          <p:cNvSpPr txBox="1">
            <a:spLocks noChangeArrowheads="1"/>
          </p:cNvSpPr>
          <p:nvPr/>
        </p:nvSpPr>
        <p:spPr bwMode="auto">
          <a:xfrm>
            <a:off x="-26504" y="62920"/>
            <a:ext cx="7798904"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sz="2400">
                <a:solidFill>
                  <a:schemeClr val="tx1"/>
                </a:solidFill>
                <a:latin typeface="Tahoma" panose="020B0604030504040204" pitchFamily="34" charset="0"/>
              </a:defRPr>
            </a:lvl1pPr>
            <a:lvl2pPr marL="742950" indent="-285750" eaLnBrk="0" hangingPunct="0">
              <a:defRPr sz="2400">
                <a:solidFill>
                  <a:schemeClr val="tx1"/>
                </a:solidFill>
                <a:latin typeface="Tahoma" panose="020B0604030504040204" pitchFamily="34" charset="0"/>
              </a:defRPr>
            </a:lvl2pPr>
            <a:lvl3pPr marL="1143000" indent="-228600" eaLnBrk="0" hangingPunct="0">
              <a:defRPr sz="2400">
                <a:solidFill>
                  <a:schemeClr val="tx1"/>
                </a:solidFill>
                <a:latin typeface="Tahoma" panose="020B0604030504040204" pitchFamily="34" charset="0"/>
              </a:defRPr>
            </a:lvl3pPr>
            <a:lvl4pPr marL="1600200" indent="-228600" eaLnBrk="0" hangingPunct="0">
              <a:defRPr sz="2400">
                <a:solidFill>
                  <a:schemeClr val="tx1"/>
                </a:solidFill>
                <a:latin typeface="Tahoma" panose="020B0604030504040204" pitchFamily="34" charset="0"/>
              </a:defRPr>
            </a:lvl4pPr>
            <a:lvl5pPr marL="2057400" indent="-228600" eaLnBrk="0" hangingPunct="0">
              <a:defRPr sz="2400">
                <a:solidFill>
                  <a:schemeClr val="tx1"/>
                </a:solidFill>
                <a:latin typeface="Tahoma" panose="020B060403050404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defRPr>
            </a:lvl9pPr>
          </a:lstStyle>
          <a:p>
            <a:pPr>
              <a:spcBef>
                <a:spcPct val="50000"/>
              </a:spcBef>
            </a:pPr>
            <a:r>
              <a:rPr lang="en-AU" altLang="en-US" sz="2000" b="1" dirty="0">
                <a:solidFill>
                  <a:srgbClr val="0033CC"/>
                </a:solidFill>
                <a:latin typeface="Verdana" panose="020B0604030504040204" pitchFamily="34" charset="0"/>
              </a:rPr>
              <a:t>Gravity controls diffusion: Transport Region as the Function of Gravity Level </a:t>
            </a:r>
            <a:br>
              <a:rPr lang="en-AU" altLang="en-US" sz="2000" b="1" dirty="0">
                <a:solidFill>
                  <a:srgbClr val="0033CC"/>
                </a:solidFill>
                <a:latin typeface="Verdana" panose="020B0604030504040204" pitchFamily="34" charset="0"/>
              </a:rPr>
            </a:br>
            <a:endParaRPr lang="en-US" altLang="en-US" sz="2000" b="1" dirty="0">
              <a:solidFill>
                <a:srgbClr val="0033CC"/>
              </a:solidFill>
              <a:latin typeface="Verdana" panose="020B0604030504040204" pitchFamily="34" charset="0"/>
            </a:endParaRPr>
          </a:p>
        </p:txBody>
      </p:sp>
      <p:sp>
        <p:nvSpPr>
          <p:cNvPr id="7" name="AutoShape 8">
            <a:extLst>
              <a:ext uri="{FF2B5EF4-FFF2-40B4-BE49-F238E27FC236}">
                <a16:creationId xmlns:a16="http://schemas.microsoft.com/office/drawing/2014/main" id="{1C520FC0-1E91-45BF-815C-34BCC22585BA}"/>
              </a:ext>
            </a:extLst>
          </p:cNvPr>
          <p:cNvSpPr>
            <a:spLocks noChangeArrowheads="1"/>
          </p:cNvSpPr>
          <p:nvPr/>
        </p:nvSpPr>
        <p:spPr bwMode="auto">
          <a:xfrm>
            <a:off x="0" y="5753764"/>
            <a:ext cx="9220200" cy="777293"/>
          </a:xfrm>
          <a:prstGeom prst="roundRect">
            <a:avLst>
              <a:gd name="adj" fmla="val 22852"/>
            </a:avLst>
          </a:prstGeom>
          <a:gradFill rotWithShape="0">
            <a:gsLst>
              <a:gs pos="0">
                <a:srgbClr val="3399FF">
                  <a:gamma/>
                  <a:shade val="46275"/>
                  <a:invGamma/>
                </a:srgbClr>
              </a:gs>
              <a:gs pos="50000">
                <a:srgbClr val="3399FF"/>
              </a:gs>
              <a:gs pos="100000">
                <a:srgbClr val="3399FF">
                  <a:gamma/>
                  <a:shade val="46275"/>
                  <a:invGamma/>
                </a:srgbClr>
              </a:gs>
            </a:gsLst>
            <a:lin ang="5400000" scaled="1"/>
          </a:gradFill>
          <a:ln w="12700">
            <a:noFill/>
            <a:round/>
            <a:headEnd/>
            <a:tailEnd/>
          </a:ln>
          <a:effectLst>
            <a:glow rad="139700">
              <a:schemeClr val="accent1">
                <a:satMod val="175000"/>
                <a:alpha val="40000"/>
              </a:schemeClr>
            </a:glow>
          </a:effectLst>
          <a:scene3d>
            <a:camera prst="orthographicFront"/>
            <a:lightRig rig="threePt" dir="t"/>
          </a:scene3d>
          <a:sp3d>
            <a:bevelT prst="angle"/>
          </a:sp3d>
        </p:spPr>
        <p:txBody>
          <a:bodyPr wrap="none" lIns="46030" tIns="46030" rIns="46030" bIns="46030"/>
          <a:lstStyle/>
          <a:p>
            <a:pPr algn="ctr" eaLnBrk="0" hangingPunct="0">
              <a:lnSpc>
                <a:spcPct val="90000"/>
              </a:lnSpc>
              <a:defRPr/>
            </a:pPr>
            <a:r>
              <a:rPr lang="en-US" sz="2400" i="1" dirty="0">
                <a:solidFill>
                  <a:srgbClr val="FFFF00"/>
                </a:solidFill>
                <a:effectLst>
                  <a:outerShdw blurRad="38100" dist="38100" dir="2700000" algn="tl">
                    <a:srgbClr val="000000"/>
                  </a:outerShdw>
                </a:effectLst>
                <a:latin typeface="Arial Black" pitchFamily="34" charset="0"/>
              </a:rPr>
              <a:t>For achieving good quality, pure diffusive </a:t>
            </a:r>
          </a:p>
          <a:p>
            <a:pPr algn="ctr" eaLnBrk="0" hangingPunct="0">
              <a:lnSpc>
                <a:spcPct val="90000"/>
              </a:lnSpc>
              <a:defRPr/>
            </a:pPr>
            <a:r>
              <a:rPr lang="en-US" sz="2400" i="1" dirty="0">
                <a:solidFill>
                  <a:srgbClr val="FFFF00"/>
                </a:solidFill>
                <a:effectLst>
                  <a:outerShdw blurRad="38100" dist="38100" dir="2700000" algn="tl">
                    <a:srgbClr val="000000"/>
                  </a:outerShdw>
                </a:effectLst>
                <a:latin typeface="Arial Black" pitchFamily="34" charset="0"/>
              </a:rPr>
              <a:t>growth can be achieved in &lt;10</a:t>
            </a:r>
            <a:r>
              <a:rPr lang="en-US" sz="2400" i="1" baseline="30000" dirty="0">
                <a:solidFill>
                  <a:srgbClr val="FFFF00"/>
                </a:solidFill>
                <a:effectLst>
                  <a:outerShdw blurRad="38100" dist="38100" dir="2700000" algn="tl">
                    <a:srgbClr val="000000"/>
                  </a:outerShdw>
                </a:effectLst>
                <a:latin typeface="Arial Black" pitchFamily="34" charset="0"/>
              </a:rPr>
              <a:t>-4</a:t>
            </a:r>
            <a:r>
              <a:rPr lang="en-US" sz="2400" i="1" dirty="0">
                <a:solidFill>
                  <a:srgbClr val="FFFF00"/>
                </a:solidFill>
                <a:effectLst>
                  <a:outerShdw blurRad="38100" dist="38100" dir="2700000" algn="tl">
                    <a:srgbClr val="000000"/>
                  </a:outerShdw>
                </a:effectLst>
                <a:latin typeface="Arial Black" pitchFamily="34" charset="0"/>
              </a:rPr>
              <a:t> g level</a:t>
            </a:r>
          </a:p>
        </p:txBody>
      </p:sp>
    </p:spTree>
    <p:extLst>
      <p:ext uri="{BB962C8B-B14F-4D97-AF65-F5344CB8AC3E}">
        <p14:creationId xmlns:p14="http://schemas.microsoft.com/office/powerpoint/2010/main" val="11145892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extBox 6"/>
          <p:cNvSpPr txBox="1">
            <a:spLocks noChangeArrowheads="1"/>
          </p:cNvSpPr>
          <p:nvPr/>
        </p:nvSpPr>
        <p:spPr bwMode="auto">
          <a:xfrm>
            <a:off x="906439" y="334680"/>
            <a:ext cx="602297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eaLnBrk="1" hangingPunct="1">
              <a:spcBef>
                <a:spcPct val="0"/>
              </a:spcBef>
              <a:buFontTx/>
              <a:buNone/>
            </a:pPr>
            <a:r>
              <a:rPr lang="en-US" altLang="en-US" sz="3600" b="1" dirty="0">
                <a:solidFill>
                  <a:srgbClr val="0033CC"/>
                </a:solidFill>
                <a:latin typeface="Arial" pitchFamily="34" charset="0"/>
              </a:rPr>
              <a:t>Summary</a:t>
            </a:r>
          </a:p>
        </p:txBody>
      </p:sp>
      <p:cxnSp>
        <p:nvCxnSpPr>
          <p:cNvPr id="3" name="Straight Connector 2"/>
          <p:cNvCxnSpPr/>
          <p:nvPr/>
        </p:nvCxnSpPr>
        <p:spPr>
          <a:xfrm flipV="1">
            <a:off x="0" y="878316"/>
            <a:ext cx="9144000" cy="762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304800" y="954516"/>
            <a:ext cx="8305800" cy="4555093"/>
          </a:xfrm>
          <a:prstGeom prst="rect">
            <a:avLst/>
          </a:prstGeom>
          <a:noFill/>
        </p:spPr>
        <p:txBody>
          <a:bodyPr wrap="square" rtlCol="0">
            <a:spAutoFit/>
          </a:bodyPr>
          <a:lstStyle/>
          <a:p>
            <a:pPr marL="285750" indent="-285750">
              <a:spcBef>
                <a:spcPts val="600"/>
              </a:spcBef>
              <a:spcAft>
                <a:spcPts val="600"/>
              </a:spcAft>
              <a:buFont typeface="Arial" panose="020B0604020202020204" pitchFamily="34" charset="0"/>
              <a:buChar char="•"/>
            </a:pPr>
            <a:r>
              <a:rPr lang="en-US" sz="2000" b="1" dirty="0">
                <a:latin typeface="Arial" panose="020B0604020202020204" pitchFamily="34" charset="0"/>
              </a:rPr>
              <a:t>Controlled PVT method is an excellent method for growth of biosensor materials</a:t>
            </a:r>
          </a:p>
          <a:p>
            <a:pPr marL="285750" indent="-285750">
              <a:spcBef>
                <a:spcPts val="600"/>
              </a:spcBef>
              <a:spcAft>
                <a:spcPts val="600"/>
              </a:spcAft>
              <a:buFont typeface="Arial" panose="020B0604020202020204" pitchFamily="34" charset="0"/>
              <a:buChar char="•"/>
            </a:pPr>
            <a:r>
              <a:rPr lang="en-US" sz="2000" b="1" dirty="0">
                <a:latin typeface="Arial" panose="020B0604020202020204" pitchFamily="34" charset="0"/>
              </a:rPr>
              <a:t>Bulk, thin films and nanocrystals can be grown by PVT </a:t>
            </a:r>
            <a:r>
              <a:rPr lang="en-US" sz="2000" b="1" dirty="0" smtClean="0">
                <a:latin typeface="Arial" panose="020B0604020202020204" pitchFamily="34" charset="0"/>
              </a:rPr>
              <a:t>method</a:t>
            </a:r>
            <a:endParaRPr lang="en-US" sz="2000" b="1" dirty="0">
              <a:latin typeface="Arial" panose="020B0604020202020204" pitchFamily="34" charset="0"/>
            </a:endParaRPr>
          </a:p>
          <a:p>
            <a:pPr marL="285750" indent="-285750">
              <a:spcBef>
                <a:spcPts val="600"/>
              </a:spcBef>
              <a:spcAft>
                <a:spcPts val="600"/>
              </a:spcAft>
              <a:buFont typeface="Arial" panose="020B0604020202020204" pitchFamily="34" charset="0"/>
              <a:buChar char="•"/>
            </a:pPr>
            <a:r>
              <a:rPr lang="en-US" sz="2000" b="1" dirty="0">
                <a:latin typeface="Arial" panose="020B0604020202020204" pitchFamily="34" charset="0"/>
              </a:rPr>
              <a:t>Fluid flow has significant effect on the materials and </a:t>
            </a:r>
            <a:r>
              <a:rPr lang="en-US" sz="2000" b="1">
                <a:latin typeface="Arial" panose="020B0604020202020204" pitchFamily="34" charset="0"/>
              </a:rPr>
              <a:t>hence </a:t>
            </a:r>
            <a:r>
              <a:rPr lang="en-US" sz="2000" b="1" smtClean="0">
                <a:latin typeface="Arial" panose="020B0604020202020204" pitchFamily="34" charset="0"/>
              </a:rPr>
              <a:t>sensors </a:t>
            </a:r>
            <a:r>
              <a:rPr lang="en-US" sz="2000" b="1" dirty="0">
                <a:latin typeface="Arial" panose="020B0604020202020204" pitchFamily="34" charset="0"/>
              </a:rPr>
              <a:t>performance</a:t>
            </a:r>
          </a:p>
          <a:p>
            <a:pPr marL="285750" indent="-285750">
              <a:spcBef>
                <a:spcPts val="600"/>
              </a:spcBef>
              <a:spcAft>
                <a:spcPts val="600"/>
              </a:spcAft>
              <a:buFont typeface="Arial" panose="020B0604020202020204" pitchFamily="34" charset="0"/>
              <a:buChar char="•"/>
            </a:pPr>
            <a:r>
              <a:rPr lang="en-US" sz="2000" b="1" dirty="0">
                <a:latin typeface="Arial" panose="020B0604020202020204" pitchFamily="34" charset="0"/>
              </a:rPr>
              <a:t>Variety of materials including oxides, selenides, sulfides (major sensor components) can be grown by PVT</a:t>
            </a:r>
          </a:p>
          <a:p>
            <a:pPr marL="285750" indent="-285750">
              <a:spcBef>
                <a:spcPts val="600"/>
              </a:spcBef>
              <a:spcAft>
                <a:spcPts val="600"/>
              </a:spcAft>
              <a:buFont typeface="Arial" panose="020B0604020202020204" pitchFamily="34" charset="0"/>
              <a:buChar char="•"/>
            </a:pPr>
            <a:r>
              <a:rPr lang="en-US" sz="2000" b="1" dirty="0">
                <a:latin typeface="Arial" panose="020B0604020202020204" pitchFamily="34" charset="0"/>
              </a:rPr>
              <a:t>Further study to optimization is based on materials for the growth</a:t>
            </a:r>
          </a:p>
          <a:p>
            <a:pPr marL="285750" indent="-285750">
              <a:spcBef>
                <a:spcPts val="600"/>
              </a:spcBef>
              <a:spcAft>
                <a:spcPts val="600"/>
              </a:spcAft>
              <a:buFont typeface="Arial" panose="020B0604020202020204" pitchFamily="34" charset="0"/>
              <a:buChar char="•"/>
            </a:pPr>
            <a:r>
              <a:rPr lang="en-US" sz="2000" b="1" dirty="0">
                <a:latin typeface="Arial" panose="020B0604020202020204" pitchFamily="34" charset="0"/>
              </a:rPr>
              <a:t>We have established variety of growth methods and characterization methods for the sensors, lasers, rad detectors and microelectronic materials </a:t>
            </a:r>
          </a:p>
        </p:txBody>
      </p:sp>
      <p:sp>
        <p:nvSpPr>
          <p:cNvPr id="5" name="AutoShape 10">
            <a:extLst>
              <a:ext uri="{FF2B5EF4-FFF2-40B4-BE49-F238E27FC236}">
                <a16:creationId xmlns:a16="http://schemas.microsoft.com/office/drawing/2014/main" id="{4F6E7D5D-38BD-4D23-B5A5-F3C0E2FC0511}"/>
              </a:ext>
            </a:extLst>
          </p:cNvPr>
          <p:cNvSpPr>
            <a:spLocks noChangeArrowheads="1"/>
          </p:cNvSpPr>
          <p:nvPr/>
        </p:nvSpPr>
        <p:spPr bwMode="auto">
          <a:xfrm>
            <a:off x="55563" y="5600271"/>
            <a:ext cx="9088437" cy="758825"/>
          </a:xfrm>
          <a:prstGeom prst="roundRect">
            <a:avLst>
              <a:gd name="adj" fmla="val 22852"/>
            </a:avLst>
          </a:prstGeom>
          <a:gradFill rotWithShape="1">
            <a:gsLst>
              <a:gs pos="0">
                <a:srgbClr val="002F76"/>
              </a:gs>
              <a:gs pos="50000">
                <a:srgbClr val="0066FF"/>
              </a:gs>
              <a:gs pos="100000">
                <a:srgbClr val="002F76"/>
              </a:gs>
            </a:gsLst>
            <a:lin ang="5400000" scaled="1"/>
          </a:gradFill>
          <a:ln>
            <a:noFill/>
          </a:ln>
          <a:extLst>
            <a:ext uri="{91240B29-F687-4F45-9708-019B960494DF}">
              <a14:hiddenLine xmlns:a14="http://schemas.microsoft.com/office/drawing/2010/main" w="12700">
                <a:solidFill>
                  <a:srgbClr val="000000"/>
                </a:solidFill>
                <a:round/>
                <a:headEnd/>
                <a:tailEnd/>
              </a14:hiddenLine>
            </a:ext>
          </a:extLst>
        </p:spPr>
        <p:txBody>
          <a:bodyPr wrap="none" lIns="46030" tIns="46030" rIns="46030" bIns="46030"/>
          <a:lstStyle>
            <a:lvl1pPr eaLnBrk="0" hangingPunct="0">
              <a:spcBef>
                <a:spcPct val="20000"/>
              </a:spcBef>
              <a:buFont typeface="Arial" pitchFamily="34" charset="0"/>
              <a:buChar char="•"/>
              <a:defRPr sz="3200">
                <a:solidFill>
                  <a:schemeClr val="tx1"/>
                </a:solidFill>
                <a:latin typeface="Calibri" pitchFamily="34" charset="0"/>
              </a:defRPr>
            </a:lvl1pPr>
            <a:lvl2pPr marL="742950" indent="-285750" eaLnBrk="0" hangingPunct="0">
              <a:spcBef>
                <a:spcPct val="20000"/>
              </a:spcBef>
              <a:buFont typeface="Arial" pitchFamily="34" charset="0"/>
              <a:buChar char="–"/>
              <a:defRPr sz="2800">
                <a:solidFill>
                  <a:schemeClr val="tx1"/>
                </a:solidFill>
                <a:latin typeface="Calibri" pitchFamily="34" charset="0"/>
              </a:defRPr>
            </a:lvl2pPr>
            <a:lvl3pPr marL="1143000" indent="-228600" eaLnBrk="0" hangingPunct="0">
              <a:spcBef>
                <a:spcPct val="20000"/>
              </a:spcBef>
              <a:buFont typeface="Arial" pitchFamily="34" charset="0"/>
              <a:buChar char="•"/>
              <a:defRPr sz="2400">
                <a:solidFill>
                  <a:schemeClr val="tx1"/>
                </a:solidFill>
                <a:latin typeface="Calibri" pitchFamily="34" charset="0"/>
              </a:defRPr>
            </a:lvl3pPr>
            <a:lvl4pPr marL="1600200" indent="-228600" eaLnBrk="0" hangingPunct="0">
              <a:spcBef>
                <a:spcPct val="20000"/>
              </a:spcBef>
              <a:buFont typeface="Arial" pitchFamily="34" charset="0"/>
              <a:buChar char="–"/>
              <a:defRPr sz="2000">
                <a:solidFill>
                  <a:schemeClr val="tx1"/>
                </a:solidFill>
                <a:latin typeface="Calibri" pitchFamily="34" charset="0"/>
              </a:defRPr>
            </a:lvl4pPr>
            <a:lvl5pPr marL="2057400" indent="-228600" eaLnBrk="0" hangingPunct="0">
              <a:spcBef>
                <a:spcPct val="20000"/>
              </a:spcBef>
              <a:buFont typeface="Arial" pitchFamily="34"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pitchFamily="34" charset="0"/>
              <a:buChar char="»"/>
              <a:defRPr sz="2000">
                <a:solidFill>
                  <a:schemeClr val="tx1"/>
                </a:solidFill>
                <a:latin typeface="Calibri" pitchFamily="34" charset="0"/>
              </a:defRPr>
            </a:lvl9pPr>
          </a:lstStyle>
          <a:p>
            <a:pPr algn="ctr">
              <a:lnSpc>
                <a:spcPct val="90000"/>
              </a:lnSpc>
              <a:spcBef>
                <a:spcPct val="0"/>
              </a:spcBef>
              <a:buFontTx/>
              <a:buNone/>
            </a:pPr>
            <a:r>
              <a:rPr lang="en-US" altLang="en-US" sz="2400" b="1" dirty="0">
                <a:solidFill>
                  <a:srgbClr val="FFFF00"/>
                </a:solidFill>
                <a:latin typeface="Arial" pitchFamily="34" charset="0"/>
              </a:rPr>
              <a:t>Morphology of material controls the performance of sensors</a:t>
            </a:r>
          </a:p>
          <a:p>
            <a:pPr algn="ctr">
              <a:lnSpc>
                <a:spcPct val="90000"/>
              </a:lnSpc>
              <a:spcBef>
                <a:spcPct val="0"/>
              </a:spcBef>
              <a:buFontTx/>
              <a:buNone/>
            </a:pPr>
            <a:endParaRPr lang="en-US" altLang="en-US" sz="2400" b="1" dirty="0">
              <a:solidFill>
                <a:srgbClr val="FFFF00"/>
              </a:solidFill>
              <a:latin typeface="Arial" pitchFamily="34" charset="0"/>
            </a:endParaRPr>
          </a:p>
        </p:txBody>
      </p:sp>
    </p:spTree>
    <p:extLst>
      <p:ext uri="{BB962C8B-B14F-4D97-AF65-F5344CB8AC3E}">
        <p14:creationId xmlns:p14="http://schemas.microsoft.com/office/powerpoint/2010/main" val="226633267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1"/>
          <p:cNvSpPr>
            <a:spLocks noGrp="1"/>
          </p:cNvSpPr>
          <p:nvPr>
            <p:ph type="title"/>
          </p:nvPr>
        </p:nvSpPr>
        <p:spPr>
          <a:xfrm>
            <a:off x="457200" y="2133600"/>
            <a:ext cx="8229600" cy="725916"/>
          </a:xfrm>
        </p:spPr>
        <p:txBody>
          <a:bodyPr/>
          <a:lstStyle/>
          <a:p>
            <a:r>
              <a:rPr lang="en-US" altLang="en-US" sz="6600" dirty="0">
                <a:solidFill>
                  <a:srgbClr val="0000FF"/>
                </a:solidFill>
                <a:latin typeface="Script MT Bold" panose="03040602040607080904" pitchFamily="66" charset="0"/>
                <a:cs typeface="Arial" panose="020B0604020202020204" pitchFamily="34" charset="0"/>
              </a:rPr>
              <a:t>Thank  You Very Much</a:t>
            </a:r>
          </a:p>
        </p:txBody>
      </p:sp>
      <p:cxnSp>
        <p:nvCxnSpPr>
          <p:cNvPr id="4" name="Straight Connector 3"/>
          <p:cNvCxnSpPr/>
          <p:nvPr/>
        </p:nvCxnSpPr>
        <p:spPr>
          <a:xfrm flipV="1">
            <a:off x="0" y="878316"/>
            <a:ext cx="9144000" cy="7620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508983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2013</TotalTime>
  <Words>1600</Words>
  <Application>Microsoft Office PowerPoint</Application>
  <PresentationFormat>On-screen Show (4:3)</PresentationFormat>
  <Paragraphs>196</Paragraphs>
  <Slides>28</Slides>
  <Notes>0</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28</vt:i4>
      </vt:variant>
    </vt:vector>
  </HeadingPairs>
  <TitlesOfParts>
    <vt:vector size="41" baseType="lpstr">
      <vt:lpstr>Arial</vt:lpstr>
      <vt:lpstr>Arial Black</vt:lpstr>
      <vt:lpstr>Arial Narrow</vt:lpstr>
      <vt:lpstr>Arie narrow</vt:lpstr>
      <vt:lpstr>Ariel</vt:lpstr>
      <vt:lpstr>Calibri</vt:lpstr>
      <vt:lpstr>Script MT Bold</vt:lpstr>
      <vt:lpstr>Symbol</vt:lpstr>
      <vt:lpstr>Tahoma</vt:lpstr>
      <vt:lpstr>Times New Roman</vt:lpstr>
      <vt:lpstr>Verdana</vt:lpstr>
      <vt:lpstr>WP MathA</vt:lpstr>
      <vt:lpstr>Office Theme</vt:lpstr>
      <vt:lpstr>Optimization of sensor materials using physical vapor transport growth method </vt:lpstr>
      <vt:lpstr>Optimization of sensor materials using physical vapor transport growth method </vt:lpstr>
      <vt:lpstr>Thrust on bioinspired sensors</vt:lpstr>
      <vt:lpstr>Concept for bioinspired sensing</vt:lpstr>
      <vt:lpstr>Optimization of sensor materials using physical vapor transport growth method </vt:lpstr>
      <vt:lpstr>Growth of bio sensor materials using physical vapor transport growth method</vt:lpstr>
      <vt:lpstr>Optimization of sensor materials using physical vapor transport (PVT) growth method </vt:lpstr>
      <vt:lpstr>Previous research using PVT on IR detector materials in our lab</vt:lpstr>
      <vt:lpstr>Commercial PVT DENTON system used by us</vt:lpstr>
      <vt:lpstr>We are using several systems for the growth of materials for PVT</vt:lpstr>
      <vt:lpstr>PVD Furnace used for deposition in present study</vt:lpstr>
      <vt:lpstr>PVD Furnace used for deposition of PbSe, ZnSe, and several other materials</vt:lpstr>
      <vt:lpstr>PowerPoint Presentation</vt:lpstr>
      <vt:lpstr>Growth of PbSe, an IR sensing material in two different conditions</vt:lpstr>
      <vt:lpstr>PowerPoint Presentation</vt:lpstr>
      <vt:lpstr>PowerPoint Presentation</vt:lpstr>
      <vt:lpstr>PowerPoint Presentation</vt:lpstr>
      <vt:lpstr>PowerPoint Presentation</vt:lpstr>
      <vt:lpstr>PowerPoint Presentation</vt:lpstr>
      <vt:lpstr>PowerPoint Presentation</vt:lpstr>
      <vt:lpstr>We have furnaces in our laboratory for controlled PVT growth</vt:lpstr>
      <vt:lpstr>Optimization of PVT: Fluid flow is very important parameter in PVT process</vt:lpstr>
      <vt:lpstr>PowerPoint Presentation</vt:lpstr>
      <vt:lpstr>PowerPoint Presentation</vt:lpstr>
      <vt:lpstr>PowerPoint Presentation</vt:lpstr>
      <vt:lpstr>PowerPoint Presentation</vt:lpstr>
      <vt:lpstr>PowerPoint Presentation</vt:lpstr>
      <vt:lpstr>Thank  You Very Much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Heading</dc:title>
  <dc:creator>Owner</dc:creator>
  <cp:lastModifiedBy>Su, Ching Hua (MSFC-EM31)</cp:lastModifiedBy>
  <cp:revision>258</cp:revision>
  <dcterms:created xsi:type="dcterms:W3CDTF">2012-08-08T13:30:36Z</dcterms:created>
  <dcterms:modified xsi:type="dcterms:W3CDTF">2021-04-30T16:05:57Z</dcterms:modified>
</cp:coreProperties>
</file>