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1" r:id="rId4"/>
    <p:sldMasterId id="2147483673" r:id="rId5"/>
    <p:sldMasterId id="2147483688" r:id="rId6"/>
  </p:sldMasterIdLst>
  <p:notesMasterIdLst>
    <p:notesMasterId r:id="rId40"/>
  </p:notesMasterIdLst>
  <p:handoutMasterIdLst>
    <p:handoutMasterId r:id="rId41"/>
  </p:handoutMasterIdLst>
  <p:sldIdLst>
    <p:sldId id="362" r:id="rId7"/>
    <p:sldId id="411" r:id="rId8"/>
    <p:sldId id="412" r:id="rId9"/>
    <p:sldId id="415" r:id="rId10"/>
    <p:sldId id="499" r:id="rId11"/>
    <p:sldId id="413" r:id="rId12"/>
    <p:sldId id="416" r:id="rId13"/>
    <p:sldId id="417" r:id="rId14"/>
    <p:sldId id="433" r:id="rId15"/>
    <p:sldId id="431" r:id="rId16"/>
    <p:sldId id="432" r:id="rId17"/>
    <p:sldId id="434" r:id="rId18"/>
    <p:sldId id="436" r:id="rId19"/>
    <p:sldId id="437" r:id="rId20"/>
    <p:sldId id="374" r:id="rId21"/>
    <p:sldId id="402" r:id="rId22"/>
    <p:sldId id="397" r:id="rId23"/>
    <p:sldId id="390" r:id="rId24"/>
    <p:sldId id="441" r:id="rId25"/>
    <p:sldId id="450" r:id="rId26"/>
    <p:sldId id="448" r:id="rId27"/>
    <p:sldId id="447" r:id="rId28"/>
    <p:sldId id="452" r:id="rId29"/>
    <p:sldId id="451" r:id="rId30"/>
    <p:sldId id="453" r:id="rId31"/>
    <p:sldId id="457" r:id="rId32"/>
    <p:sldId id="470" r:id="rId33"/>
    <p:sldId id="497" r:id="rId34"/>
    <p:sldId id="478" r:id="rId35"/>
    <p:sldId id="472" r:id="rId36"/>
    <p:sldId id="502" r:id="rId37"/>
    <p:sldId id="500" r:id="rId38"/>
    <p:sldId id="501" r:id="rId39"/>
  </p:sldIdLst>
  <p:sldSz cx="9144000" cy="6858000" type="screen4x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userDrawn="1">
          <p15:clr>
            <a:srgbClr val="A4A3A4"/>
          </p15:clr>
        </p15:guide>
        <p15:guide id="2" pos="220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A865"/>
    <a:srgbClr val="A35027"/>
    <a:srgbClr val="C0504C"/>
    <a:srgbClr val="8EADCB"/>
    <a:srgbClr val="A8998A"/>
    <a:srgbClr val="98693C"/>
    <a:srgbClr val="8D662C"/>
    <a:srgbClr val="D86D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41" autoAdjust="0"/>
    <p:restoredTop sz="99742" autoAdjust="0"/>
  </p:normalViewPr>
  <p:slideViewPr>
    <p:cSldViewPr snapToGrid="0" snapToObjects="1">
      <p:cViewPr varScale="1">
        <p:scale>
          <a:sx n="86" d="100"/>
          <a:sy n="86" d="100"/>
        </p:scale>
        <p:origin x="1709" y="53"/>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varScale="1">
        <p:scale>
          <a:sx n="152" d="100"/>
          <a:sy n="152" d="100"/>
        </p:scale>
        <p:origin x="-3424" y="-104"/>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20" Type="http://schemas.openxmlformats.org/officeDocument/2006/relationships/slide" Target="slides/slide14.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6"/>
            <a:ext cx="3026833" cy="464185"/>
          </a:xfrm>
          <a:prstGeom prst="rect">
            <a:avLst/>
          </a:prstGeom>
        </p:spPr>
        <p:txBody>
          <a:bodyPr vert="horz" lIns="92898" tIns="46449" rIns="92898" bIns="46449" rtlCol="0"/>
          <a:lstStyle>
            <a:lvl1pPr algn="l">
              <a:defRPr sz="1200"/>
            </a:lvl1pPr>
          </a:lstStyle>
          <a:p>
            <a:endParaRPr lang="en-US"/>
          </a:p>
        </p:txBody>
      </p:sp>
      <p:sp>
        <p:nvSpPr>
          <p:cNvPr id="3" name="Date Placeholder 2"/>
          <p:cNvSpPr>
            <a:spLocks noGrp="1"/>
          </p:cNvSpPr>
          <p:nvPr>
            <p:ph type="dt" sz="quarter" idx="1"/>
          </p:nvPr>
        </p:nvSpPr>
        <p:spPr>
          <a:xfrm>
            <a:off x="3956554" y="6"/>
            <a:ext cx="3026833" cy="464185"/>
          </a:xfrm>
          <a:prstGeom prst="rect">
            <a:avLst/>
          </a:prstGeom>
        </p:spPr>
        <p:txBody>
          <a:bodyPr vert="horz" lIns="92898" tIns="46449" rIns="92898" bIns="46449" rtlCol="0"/>
          <a:lstStyle>
            <a:lvl1pPr algn="r">
              <a:defRPr sz="1200"/>
            </a:lvl1pPr>
          </a:lstStyle>
          <a:p>
            <a:fld id="{0D1190AB-B777-AE4E-B774-3D5F716D87CA}" type="datetimeFigureOut">
              <a:rPr lang="en-US"/>
              <a:pPr/>
              <a:t>3/18/2021</a:t>
            </a:fld>
            <a:endParaRPr lang="en-US"/>
          </a:p>
        </p:txBody>
      </p:sp>
      <p:sp>
        <p:nvSpPr>
          <p:cNvPr id="4" name="Footer Placeholder 3"/>
          <p:cNvSpPr>
            <a:spLocks noGrp="1"/>
          </p:cNvSpPr>
          <p:nvPr>
            <p:ph type="ftr" sz="quarter" idx="2"/>
          </p:nvPr>
        </p:nvSpPr>
        <p:spPr>
          <a:xfrm>
            <a:off x="0" y="8817904"/>
            <a:ext cx="3026833" cy="464185"/>
          </a:xfrm>
          <a:prstGeom prst="rect">
            <a:avLst/>
          </a:prstGeom>
        </p:spPr>
        <p:txBody>
          <a:bodyPr vert="horz" lIns="92898" tIns="46449" rIns="92898" bIns="46449" rtlCol="0" anchor="b"/>
          <a:lstStyle>
            <a:lvl1pPr algn="l">
              <a:defRPr sz="1200"/>
            </a:lvl1pPr>
          </a:lstStyle>
          <a:p>
            <a:endParaRPr lang="en-US"/>
          </a:p>
        </p:txBody>
      </p:sp>
      <p:sp>
        <p:nvSpPr>
          <p:cNvPr id="5" name="Slide Number Placeholder 4"/>
          <p:cNvSpPr>
            <a:spLocks noGrp="1"/>
          </p:cNvSpPr>
          <p:nvPr>
            <p:ph type="sldNum" sz="quarter" idx="3"/>
          </p:nvPr>
        </p:nvSpPr>
        <p:spPr>
          <a:xfrm>
            <a:off x="3956554" y="8817904"/>
            <a:ext cx="3026833" cy="464185"/>
          </a:xfrm>
          <a:prstGeom prst="rect">
            <a:avLst/>
          </a:prstGeom>
        </p:spPr>
        <p:txBody>
          <a:bodyPr vert="horz" lIns="92898" tIns="46449" rIns="92898" bIns="46449" rtlCol="0" anchor="b"/>
          <a:lstStyle>
            <a:lvl1pPr algn="r">
              <a:defRPr sz="1200"/>
            </a:lvl1pPr>
          </a:lstStyle>
          <a:p>
            <a:fld id="{4F1CD637-43EF-A949-A08B-431C7DD23E13}" type="slidenum">
              <a:rPr/>
              <a:pPr/>
              <a:t>‹#›</a:t>
            </a:fld>
            <a:endParaRPr lang="en-US"/>
          </a:p>
        </p:txBody>
      </p:sp>
    </p:spTree>
    <p:extLst>
      <p:ext uri="{BB962C8B-B14F-4D97-AF65-F5344CB8AC3E}">
        <p14:creationId xmlns:p14="http://schemas.microsoft.com/office/powerpoint/2010/main" val="26844333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6"/>
            <a:ext cx="3026833" cy="464185"/>
          </a:xfrm>
          <a:prstGeom prst="rect">
            <a:avLst/>
          </a:prstGeom>
        </p:spPr>
        <p:txBody>
          <a:bodyPr vert="horz" lIns="92898" tIns="46449" rIns="92898" bIns="46449" rtlCol="0"/>
          <a:lstStyle>
            <a:lvl1pPr algn="l">
              <a:defRPr sz="1200"/>
            </a:lvl1pPr>
          </a:lstStyle>
          <a:p>
            <a:endParaRPr lang="en-US"/>
          </a:p>
        </p:txBody>
      </p:sp>
      <p:sp>
        <p:nvSpPr>
          <p:cNvPr id="3" name="Date Placeholder 2"/>
          <p:cNvSpPr>
            <a:spLocks noGrp="1"/>
          </p:cNvSpPr>
          <p:nvPr>
            <p:ph type="dt" idx="1"/>
          </p:nvPr>
        </p:nvSpPr>
        <p:spPr>
          <a:xfrm>
            <a:off x="3956554" y="6"/>
            <a:ext cx="3026833" cy="464185"/>
          </a:xfrm>
          <a:prstGeom prst="rect">
            <a:avLst/>
          </a:prstGeom>
        </p:spPr>
        <p:txBody>
          <a:bodyPr vert="horz" lIns="92898" tIns="46449" rIns="92898" bIns="46449" rtlCol="0"/>
          <a:lstStyle>
            <a:lvl1pPr algn="r">
              <a:defRPr sz="1200"/>
            </a:lvl1pPr>
          </a:lstStyle>
          <a:p>
            <a:fld id="{C7CFEF34-0F4B-364E-9D45-9EAC1920BA54}" type="datetimeFigureOut">
              <a:rPr lang="en-US"/>
              <a:pPr/>
              <a:t>3/18/2021</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898" tIns="46449" rIns="92898" bIns="46449"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898" tIns="46449" rIns="92898" bIns="464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898" tIns="46449" rIns="92898" bIns="46449" rtlCol="0" anchor="b"/>
          <a:lstStyle>
            <a:lvl1pPr algn="l">
              <a:defRPr sz="1200"/>
            </a:lvl1pPr>
          </a:lstStyle>
          <a:p>
            <a:endParaRPr lang="en-US"/>
          </a:p>
        </p:txBody>
      </p:sp>
      <p:sp>
        <p:nvSpPr>
          <p:cNvPr id="7" name="Slide Number Placeholder 6"/>
          <p:cNvSpPr>
            <a:spLocks noGrp="1"/>
          </p:cNvSpPr>
          <p:nvPr>
            <p:ph type="sldNum" sz="quarter" idx="5"/>
          </p:nvPr>
        </p:nvSpPr>
        <p:spPr>
          <a:xfrm>
            <a:off x="3956554" y="8817904"/>
            <a:ext cx="3026833" cy="464185"/>
          </a:xfrm>
          <a:prstGeom prst="rect">
            <a:avLst/>
          </a:prstGeom>
        </p:spPr>
        <p:txBody>
          <a:bodyPr vert="horz" lIns="92898" tIns="46449" rIns="92898" bIns="46449" rtlCol="0" anchor="b"/>
          <a:lstStyle>
            <a:lvl1pPr algn="r">
              <a:defRPr sz="1200"/>
            </a:lvl1pPr>
          </a:lstStyle>
          <a:p>
            <a:fld id="{CA3087C9-9DAB-8E49-8AE6-292801D653DE}" type="slidenum">
              <a:rPr/>
              <a:pPr/>
              <a:t>‹#›</a:t>
            </a:fld>
            <a:endParaRPr lang="en-US"/>
          </a:p>
        </p:txBody>
      </p:sp>
    </p:spTree>
    <p:extLst>
      <p:ext uri="{BB962C8B-B14F-4D97-AF65-F5344CB8AC3E}">
        <p14:creationId xmlns:p14="http://schemas.microsoft.com/office/powerpoint/2010/main" val="123019848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2A8A10-4000-D44D-A63A-CFC1D77F6DD5}" type="slidenum">
              <a:rPr lang="en-US" smtClean="0"/>
              <a:t>2</a:t>
            </a:fld>
            <a:endParaRPr lang="en-US"/>
          </a:p>
        </p:txBody>
      </p:sp>
    </p:spTree>
    <p:extLst>
      <p:ext uri="{BB962C8B-B14F-4D97-AF65-F5344CB8AC3E}">
        <p14:creationId xmlns:p14="http://schemas.microsoft.com/office/powerpoint/2010/main" val="2872523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2A8A10-4000-D44D-A63A-CFC1D77F6DD5}" type="slidenum">
              <a:rPr lang="en-US" smtClean="0"/>
              <a:t>5</a:t>
            </a:fld>
            <a:endParaRPr lang="en-US"/>
          </a:p>
        </p:txBody>
      </p:sp>
    </p:spTree>
    <p:extLst>
      <p:ext uri="{BB962C8B-B14F-4D97-AF65-F5344CB8AC3E}">
        <p14:creationId xmlns:p14="http://schemas.microsoft.com/office/powerpoint/2010/main" val="1796563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2A8A10-4000-D44D-A63A-CFC1D77F6DD5}" type="slidenum">
              <a:rPr lang="en-US" smtClean="0"/>
              <a:t>6</a:t>
            </a:fld>
            <a:endParaRPr lang="en-US"/>
          </a:p>
        </p:txBody>
      </p:sp>
    </p:spTree>
    <p:extLst>
      <p:ext uri="{BB962C8B-B14F-4D97-AF65-F5344CB8AC3E}">
        <p14:creationId xmlns:p14="http://schemas.microsoft.com/office/powerpoint/2010/main" val="1356540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3638" y="681038"/>
            <a:ext cx="4537075" cy="3403600"/>
          </a:xfrm>
        </p:spPr>
      </p:sp>
      <p:sp>
        <p:nvSpPr>
          <p:cNvPr id="3" name="Notes Placeholder 2"/>
          <p:cNvSpPr>
            <a:spLocks noGrp="1"/>
          </p:cNvSpPr>
          <p:nvPr>
            <p:ph type="body" idx="1"/>
          </p:nvPr>
        </p:nvSpPr>
        <p:spPr/>
        <p:txBody>
          <a:bodyPr/>
          <a:lstStyle/>
          <a:p>
            <a:r>
              <a:rPr lang="en-US" dirty="0"/>
              <a:t>So now that I’ve outlined</a:t>
            </a:r>
            <a:r>
              <a:rPr lang="en-US" baseline="0" dirty="0"/>
              <a:t> what I consider to be Space resources, let’s define the ISRU project in that context.  </a:t>
            </a:r>
            <a:r>
              <a:rPr lang="en-US" i="1" baseline="0" dirty="0"/>
              <a:t>Read the definition.</a:t>
            </a:r>
            <a:r>
              <a:rPr lang="en-US" i="0" baseline="0" dirty="0"/>
              <a:t>   Discuss the five major areas we intend to address over the life of the ISRU project.  Mention that the Mission Consumable Production is again the one that gets the most attention because it offers the most mass &amp; cost savings.  But the other 4 categories can’t be ignored if the agency wants to insure mission success.</a:t>
            </a:r>
            <a:endParaRPr lang="en-US" dirty="0"/>
          </a:p>
        </p:txBody>
      </p:sp>
      <p:sp>
        <p:nvSpPr>
          <p:cNvPr id="4" name="Slide Number Placeholder 3"/>
          <p:cNvSpPr>
            <a:spLocks noGrp="1"/>
          </p:cNvSpPr>
          <p:nvPr>
            <p:ph type="sldNum" sz="quarter" idx="10"/>
          </p:nvPr>
        </p:nvSpPr>
        <p:spPr/>
        <p:txBody>
          <a:bodyPr/>
          <a:lstStyle/>
          <a:p>
            <a:fld id="{CE6100F3-BC2C-4234-90F2-43D23807049E}" type="slidenum">
              <a:rPr lang="en-US" smtClean="0"/>
              <a:pPr/>
              <a:t>13</a:t>
            </a:fld>
            <a:endParaRPr lang="en-US"/>
          </a:p>
        </p:txBody>
      </p:sp>
    </p:spTree>
    <p:extLst>
      <p:ext uri="{BB962C8B-B14F-4D97-AF65-F5344CB8AC3E}">
        <p14:creationId xmlns:p14="http://schemas.microsoft.com/office/powerpoint/2010/main" val="1668337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Emc</a:t>
            </a:r>
            <a:r>
              <a:rPr lang="en-US" dirty="0"/>
              <a:t> is not </a:t>
            </a:r>
            <a:r>
              <a:rPr lang="en-US" dirty="0" err="1"/>
              <a:t>anorganization</a:t>
            </a:r>
            <a:r>
              <a:rPr lang="en-US" dirty="0"/>
              <a:t>. It’s HAT</a:t>
            </a:r>
          </a:p>
        </p:txBody>
      </p:sp>
      <p:sp>
        <p:nvSpPr>
          <p:cNvPr id="4" name="Slide Number Placeholder 3"/>
          <p:cNvSpPr>
            <a:spLocks noGrp="1"/>
          </p:cNvSpPr>
          <p:nvPr>
            <p:ph type="sldNum" sz="quarter" idx="10"/>
          </p:nvPr>
        </p:nvSpPr>
        <p:spPr/>
        <p:txBody>
          <a:bodyPr/>
          <a:lstStyle/>
          <a:p>
            <a:fld id="{749BA63D-4EEF-43EC-A4A8-44DA07E01BA4}"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130468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NIAC KSC Phase I Regolith Derived Heat Shield </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NIAC USC Phase II </a:t>
            </a:r>
            <a:r>
              <a:rPr lang="en-US" sz="1400" kern="1200" dirty="0">
                <a:solidFill>
                  <a:schemeClr val="tx1"/>
                </a:solidFill>
                <a:effectLst/>
                <a:latin typeface="+mn-lt"/>
                <a:ea typeface="+mn-ea"/>
                <a:cs typeface="+mn-cs"/>
              </a:rPr>
              <a:t>ISRU-Based Robotic Construction Technologies </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1200" dirty="0">
                <a:solidFill>
                  <a:schemeClr val="tx1"/>
                </a:solidFill>
                <a:effectLst/>
                <a:latin typeface="+mn-lt"/>
                <a:ea typeface="+mn-ea"/>
                <a:cs typeface="+mn-cs"/>
              </a:rPr>
              <a:t>SBIR Phase II </a:t>
            </a:r>
            <a:r>
              <a:rPr lang="en-US" sz="1400" dirty="0">
                <a:effectLst/>
              </a:rPr>
              <a:t>Tethers Unlimited in-­space additive manufacture of high-­performance truss structures</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Pacific International Space Center for Exploration Systems - </a:t>
            </a:r>
            <a:r>
              <a:rPr lang="en-US" dirty="0"/>
              <a:t>Binding Material Research &amp; In-Situ Hawaiian Regolith Simulants</a:t>
            </a:r>
            <a:endParaRPr lang="en-US" dirty="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90540458-9C77-5744-B4E5-C1FC24BD81EE}"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518334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7082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274638"/>
            <a:ext cx="8229600" cy="972445"/>
          </a:xfrm>
          <a:prstGeom prst="rect">
            <a:avLst/>
          </a:prstGeom>
        </p:spPr>
        <p:txBody>
          <a:bodyPr vert="horz" lIns="91440" tIns="45720" rIns="91440" bIns="45720" rtlCol="0" anchor="t" anchorCtr="0">
            <a:normAutofit/>
          </a:bodyPr>
          <a:lstStyle/>
          <a:p>
            <a:r>
              <a:rPr lang="en-US"/>
              <a:t>Click to edit Master title style</a:t>
            </a:r>
          </a:p>
        </p:txBody>
      </p:sp>
      <p:sp>
        <p:nvSpPr>
          <p:cNvPr id="17" name="Text Placeholder 10"/>
          <p:cNvSpPr>
            <a:spLocks noGrp="1"/>
          </p:cNvSpPr>
          <p:nvPr>
            <p:ph idx="1"/>
          </p:nvPr>
        </p:nvSpPr>
        <p:spPr>
          <a:xfrm>
            <a:off x="457200" y="1600200"/>
            <a:ext cx="8229600" cy="4525963"/>
          </a:xfrm>
          <a:prstGeom prst="rect">
            <a:avLst/>
          </a:prstGeom>
        </p:spPr>
        <p:txBody>
          <a:bodyPr vert="horz" lIns="91440" tIns="45720" rIns="91440" bIns="45720" rtlCol="0">
            <a:normAutofit/>
          </a:bodyPr>
          <a:lstStyle>
            <a:lvl1pPr>
              <a:defRPr sz="1800">
                <a:solidFill>
                  <a:schemeClr val="bg1"/>
                </a:solidFill>
                <a:latin typeface="Arial"/>
                <a:cs typeface="Arial"/>
              </a:defRPr>
            </a:lvl1pPr>
            <a:lvl2pPr>
              <a:defRPr sz="1800">
                <a:solidFill>
                  <a:schemeClr val="bg1"/>
                </a:solidFill>
                <a:latin typeface="Arial"/>
                <a:cs typeface="Arial"/>
              </a:defRPr>
            </a:lvl2pPr>
            <a:lvl3pPr>
              <a:defRPr sz="1800">
                <a:solidFill>
                  <a:schemeClr val="bg1"/>
                </a:solidFill>
                <a:latin typeface="Arial"/>
                <a:cs typeface="Arial"/>
              </a:defRPr>
            </a:lvl3pPr>
            <a:lvl4pPr>
              <a:defRPr sz="1800">
                <a:solidFill>
                  <a:schemeClr val="bg1"/>
                </a:solidFill>
                <a:latin typeface="Arial"/>
                <a:cs typeface="Arial"/>
              </a:defRPr>
            </a:lvl4pPr>
            <a:lvl5pPr>
              <a:defRPr sz="1800">
                <a:solidFill>
                  <a:schemeClr val="bg1"/>
                </a:solidFill>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3526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7330" y="102495"/>
            <a:ext cx="8076408" cy="743643"/>
          </a:xfrm>
          <a:prstGeom prst="rect">
            <a:avLst/>
          </a:prstGeom>
        </p:spPr>
        <p:txBody>
          <a:bodyPr/>
          <a:lstStyle>
            <a:lvl1pPr>
              <a:defRPr sz="2400"/>
            </a:lvl1pPr>
          </a:lstStyle>
          <a:p>
            <a:r>
              <a:rPr lang="en-US" dirty="0"/>
              <a:t>Click to edit Master title style</a:t>
            </a:r>
          </a:p>
        </p:txBody>
      </p:sp>
      <p:sp>
        <p:nvSpPr>
          <p:cNvPr id="3" name="Content Placeholder 2"/>
          <p:cNvSpPr>
            <a:spLocks noGrp="1"/>
          </p:cNvSpPr>
          <p:nvPr>
            <p:ph idx="1"/>
          </p:nvPr>
        </p:nvSpPr>
        <p:spPr>
          <a:xfrm>
            <a:off x="457200" y="1003300"/>
            <a:ext cx="8229600" cy="512286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77025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30E9D5D-D70B-DF4D-BE92-1E87454395AC}"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592944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1371600" cy="365125"/>
          </a:xfrm>
          <a:prstGeom prst="rect">
            <a:avLst/>
          </a:prstGeom>
        </p:spPr>
        <p:txBody>
          <a:bodyPr/>
          <a:lstStyle>
            <a:lvl1pPr>
              <a:defRPr/>
            </a:lvl1pPr>
          </a:lstStyle>
          <a:p>
            <a:r>
              <a:rPr lang="en-US"/>
              <a:t>11 April 2016</a:t>
            </a:r>
            <a:endParaRPr lang="en-US" dirty="0"/>
          </a:p>
        </p:txBody>
      </p:sp>
      <p:sp>
        <p:nvSpPr>
          <p:cNvPr id="6" name="Footer Placeholder 5"/>
          <p:cNvSpPr>
            <a:spLocks noGrp="1"/>
          </p:cNvSpPr>
          <p:nvPr>
            <p:ph type="ftr" sz="quarter" idx="11"/>
          </p:nvPr>
        </p:nvSpPr>
        <p:spPr>
          <a:xfrm>
            <a:off x="2133600" y="6356350"/>
            <a:ext cx="4876800" cy="365125"/>
          </a:xfrm>
          <a:prstGeom prst="rect">
            <a:avLst/>
          </a:prstGeom>
        </p:spPr>
        <p:txBody>
          <a:bodyPr/>
          <a:lstStyle/>
          <a:p>
            <a:r>
              <a:rPr lang="en-US"/>
              <a:t>ASCE Aerospace Division</a:t>
            </a:r>
          </a:p>
          <a:p>
            <a:r>
              <a:rPr lang="en-US"/>
              <a:t>Space Mining and Planetary Surface Construction Shortcourse</a:t>
            </a:r>
          </a:p>
        </p:txBody>
      </p:sp>
      <p:sp>
        <p:nvSpPr>
          <p:cNvPr id="7" name="Slide Number Placeholder 6"/>
          <p:cNvSpPr>
            <a:spLocks noGrp="1"/>
          </p:cNvSpPr>
          <p:nvPr>
            <p:ph type="sldNum" sz="quarter" idx="12"/>
          </p:nvPr>
        </p:nvSpPr>
        <p:spPr>
          <a:xfrm>
            <a:off x="7315200" y="6356350"/>
            <a:ext cx="1371600" cy="365125"/>
          </a:xfrm>
          <a:prstGeom prst="rect">
            <a:avLst/>
          </a:prstGeom>
        </p:spPr>
        <p:txBody>
          <a:bodyPr/>
          <a:lstStyle/>
          <a:p>
            <a:fld id="{2AE8C7D7-3CD1-4C44-B78F-4CC54506AF0E}" type="slidenum">
              <a:rPr lang="en-US" smtClean="0"/>
              <a:t>‹#›</a:t>
            </a:fld>
            <a:endParaRPr lang="en-US"/>
          </a:p>
        </p:txBody>
      </p:sp>
    </p:spTree>
    <p:extLst>
      <p:ext uri="{BB962C8B-B14F-4D97-AF65-F5344CB8AC3E}">
        <p14:creationId xmlns:p14="http://schemas.microsoft.com/office/powerpoint/2010/main" val="128582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274638"/>
            <a:ext cx="8229600" cy="972445"/>
          </a:xfrm>
          <a:prstGeom prst="rect">
            <a:avLst/>
          </a:prstGeom>
        </p:spPr>
        <p:txBody>
          <a:bodyPr vert="horz" lIns="91440" tIns="45720" rIns="91440" bIns="45720" rtlCol="0" anchor="t" anchorCtr="0">
            <a:normAutofit/>
          </a:bodyPr>
          <a:lstStyle/>
          <a:p>
            <a:r>
              <a:rPr lang="en-US"/>
              <a:t>Click to edit Master title style</a:t>
            </a:r>
          </a:p>
        </p:txBody>
      </p:sp>
      <p:sp>
        <p:nvSpPr>
          <p:cNvPr id="17" name="Text Placeholder 10"/>
          <p:cNvSpPr>
            <a:spLocks noGrp="1"/>
          </p:cNvSpPr>
          <p:nvPr>
            <p:ph idx="1"/>
          </p:nvPr>
        </p:nvSpPr>
        <p:spPr>
          <a:xfrm>
            <a:off x="457200" y="1600200"/>
            <a:ext cx="8229600" cy="4525963"/>
          </a:xfrm>
          <a:prstGeom prst="rect">
            <a:avLst/>
          </a:prstGeom>
        </p:spPr>
        <p:txBody>
          <a:bodyPr vert="horz" lIns="91440" tIns="45720" rIns="91440" bIns="45720" rtlCol="0">
            <a:normAutofit/>
          </a:bodyPr>
          <a:lstStyle>
            <a:lvl1pPr>
              <a:defRPr sz="1800">
                <a:solidFill>
                  <a:schemeClr val="bg1"/>
                </a:solidFill>
                <a:latin typeface="Arial"/>
                <a:cs typeface="Arial"/>
              </a:defRPr>
            </a:lvl1pPr>
            <a:lvl2pPr>
              <a:defRPr sz="1800">
                <a:solidFill>
                  <a:schemeClr val="bg1"/>
                </a:solidFill>
                <a:latin typeface="Arial"/>
                <a:cs typeface="Arial"/>
              </a:defRPr>
            </a:lvl2pPr>
            <a:lvl3pPr>
              <a:defRPr sz="1800">
                <a:solidFill>
                  <a:schemeClr val="bg1"/>
                </a:solidFill>
                <a:latin typeface="Arial"/>
                <a:cs typeface="Arial"/>
              </a:defRPr>
            </a:lvl3pPr>
            <a:lvl4pPr>
              <a:defRPr sz="1800">
                <a:solidFill>
                  <a:schemeClr val="bg1"/>
                </a:solidFill>
                <a:latin typeface="Arial"/>
                <a:cs typeface="Arial"/>
              </a:defRPr>
            </a:lvl4pPr>
            <a:lvl5pPr>
              <a:defRPr sz="1800">
                <a:solidFill>
                  <a:schemeClr val="bg1"/>
                </a:solidFill>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6050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7330" y="102495"/>
            <a:ext cx="8076408" cy="743643"/>
          </a:xfrm>
          <a:prstGeom prst="rect">
            <a:avLst/>
          </a:prstGeom>
        </p:spPr>
        <p:txBody>
          <a:bodyPr/>
          <a:lstStyle>
            <a:lvl1pPr>
              <a:defRPr sz="2400"/>
            </a:lvl1pPr>
          </a:lstStyle>
          <a:p>
            <a:r>
              <a:rPr lang="en-US" dirty="0"/>
              <a:t>Click to edit Master title style</a:t>
            </a:r>
          </a:p>
        </p:txBody>
      </p:sp>
      <p:sp>
        <p:nvSpPr>
          <p:cNvPr id="3" name="Content Placeholder 2"/>
          <p:cNvSpPr>
            <a:spLocks noGrp="1"/>
          </p:cNvSpPr>
          <p:nvPr>
            <p:ph idx="1"/>
          </p:nvPr>
        </p:nvSpPr>
        <p:spPr>
          <a:xfrm>
            <a:off x="457200" y="1003300"/>
            <a:ext cx="8229600" cy="512286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26074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30E9D5D-D70B-DF4D-BE92-1E87454395AC}"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26747500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1.jpe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2"/>
          <p:cNvSpPr txBox="1">
            <a:spLocks/>
          </p:cNvSpPr>
          <p:nvPr userDrawn="1"/>
        </p:nvSpPr>
        <p:spPr>
          <a:xfrm>
            <a:off x="6774060" y="6356350"/>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A5983A2-83C1-8F4A-B24C-A1E85403CEEB}" type="slidenum">
              <a:rPr lang="en-US" sz="1000" smtClean="0">
                <a:solidFill>
                  <a:schemeClr val="bg1"/>
                </a:solidFill>
                <a:latin typeface="Arial"/>
              </a:rPr>
              <a:pPr/>
              <a:t>‹#›</a:t>
            </a:fld>
            <a:endParaRPr lang="en-US" sz="1000" dirty="0">
              <a:solidFill>
                <a:schemeClr val="bg1"/>
              </a:solidFill>
              <a:latin typeface="Arial"/>
            </a:endParaRPr>
          </a:p>
        </p:txBody>
      </p:sp>
    </p:spTree>
    <p:extLst>
      <p:ext uri="{BB962C8B-B14F-4D97-AF65-F5344CB8AC3E}">
        <p14:creationId xmlns:p14="http://schemas.microsoft.com/office/powerpoint/2010/main" val="3834962960"/>
      </p:ext>
    </p:extLst>
  </p:cSld>
  <p:clrMap bg1="lt1" tx1="dk1" bg2="lt2" tx2="dk2" accent1="accent1" accent2="accent2" accent3="accent3" accent4="accent4" accent5="accent5" accent6="accent6" hlink="hlink" folHlink="folHlink"/>
  <p:sldLayoutIdLst>
    <p:sldLayoutId id="2147483683" r:id="rId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mars-bgnd-orbiter-150.jpg"/>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972445"/>
          </a:xfrm>
          <a:prstGeom prst="rect">
            <a:avLst/>
          </a:prstGeom>
        </p:spPr>
        <p:txBody>
          <a:bodyPr vert="horz" lIns="91440" tIns="45720" rIns="91440" bIns="45720" rtlCol="0" anchor="t" anchorCtr="0">
            <a:normAutofit/>
          </a:bodyPr>
          <a:lstStyle/>
          <a:p>
            <a:r>
              <a:rPr lang="en-US"/>
              <a:t>Click to edit Master title style</a:t>
            </a:r>
          </a:p>
        </p:txBody>
      </p:sp>
      <p:sp>
        <p:nvSpPr>
          <p:cNvPr id="9" name="Slide Number Placeholder 2"/>
          <p:cNvSpPr txBox="1">
            <a:spLocks/>
          </p:cNvSpPr>
          <p:nvPr userDrawn="1"/>
        </p:nvSpPr>
        <p:spPr>
          <a:xfrm>
            <a:off x="6774060" y="6356350"/>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bg1"/>
                </a:solidFill>
                <a:latin typeface="Arial"/>
              </a:rPr>
              <a:t> Version</a:t>
            </a:r>
            <a:r>
              <a:rPr lang="en-US" sz="1000" baseline="0" dirty="0">
                <a:solidFill>
                  <a:schemeClr val="bg1"/>
                </a:solidFill>
                <a:latin typeface="Arial"/>
              </a:rPr>
              <a:t> 7-6 /  </a:t>
            </a:r>
            <a:fld id="{CA5983A2-83C1-8F4A-B24C-A1E85403CEEB}" type="slidenum">
              <a:rPr lang="en-US" sz="1000" smtClean="0">
                <a:solidFill>
                  <a:schemeClr val="bg1"/>
                </a:solidFill>
                <a:latin typeface="Arial"/>
              </a:rPr>
              <a:pPr/>
              <a:t>‹#›</a:t>
            </a:fld>
            <a:endParaRPr lang="en-US" sz="1000" dirty="0">
              <a:solidFill>
                <a:schemeClr val="bg1"/>
              </a:solidFill>
              <a:latin typeface="Arial"/>
            </a:endParaRPr>
          </a:p>
        </p:txBody>
      </p:sp>
    </p:spTree>
    <p:extLst>
      <p:ext uri="{BB962C8B-B14F-4D97-AF65-F5344CB8AC3E}">
        <p14:creationId xmlns:p14="http://schemas.microsoft.com/office/powerpoint/2010/main" val="2478750202"/>
      </p:ext>
    </p:extLst>
  </p:cSld>
  <p:clrMap bg1="lt1" tx1="dk1" bg2="lt2" tx2="dk2" accent1="accent1" accent2="accent2" accent3="accent3" accent4="accent4" accent5="accent5" accent6="accent6" hlink="hlink" folHlink="folHlink"/>
  <p:sldLayoutIdLst>
    <p:sldLayoutId id="2147483674" r:id="rId1"/>
    <p:sldLayoutId id="2147483686" r:id="rId2"/>
    <p:sldLayoutId id="2147483687" r:id="rId3"/>
    <p:sldLayoutId id="2147483692" r:id="rId4"/>
  </p:sldLayoutIdLst>
  <p:hf hdr="0" ftr="0" dt="0"/>
  <p:txStyles>
    <p:titleStyle>
      <a:lvl1pPr algn="ctr" defTabSz="457200" rtl="0" eaLnBrk="1" latinLnBrk="0" hangingPunct="1">
        <a:spcBef>
          <a:spcPct val="0"/>
        </a:spcBef>
        <a:buNone/>
        <a:defRPr sz="2400" b="0" i="0" kern="1200">
          <a:solidFill>
            <a:schemeClr val="bg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18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mars-bgnd-orbiter-150.jp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972445"/>
          </a:xfrm>
          <a:prstGeom prst="rect">
            <a:avLst/>
          </a:prstGeom>
        </p:spPr>
        <p:txBody>
          <a:bodyPr vert="horz" lIns="91440" tIns="45720" rIns="91440" bIns="45720" rtlCol="0" anchor="t" anchorCtr="0">
            <a:normAutofit/>
          </a:bodyPr>
          <a:lstStyle/>
          <a:p>
            <a:r>
              <a:rPr lang="en-US"/>
              <a:t>Click to edit Master title style</a:t>
            </a:r>
          </a:p>
        </p:txBody>
      </p:sp>
      <p:sp>
        <p:nvSpPr>
          <p:cNvPr id="9" name="Slide Number Placeholder 2"/>
          <p:cNvSpPr txBox="1">
            <a:spLocks/>
          </p:cNvSpPr>
          <p:nvPr userDrawn="1"/>
        </p:nvSpPr>
        <p:spPr>
          <a:xfrm>
            <a:off x="6774060" y="6356350"/>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prstClr val="white"/>
                </a:solidFill>
                <a:latin typeface="Arial"/>
              </a:rPr>
              <a:t> Version 7-6 /  </a:t>
            </a:r>
            <a:fld id="{CA5983A2-83C1-8F4A-B24C-A1E85403CEEB}" type="slidenum">
              <a:rPr lang="en-US" sz="1000" smtClean="0">
                <a:solidFill>
                  <a:prstClr val="white"/>
                </a:solidFill>
                <a:latin typeface="Arial"/>
              </a:rPr>
              <a:pPr/>
              <a:t>‹#›</a:t>
            </a:fld>
            <a:endParaRPr lang="en-US" sz="1000" dirty="0">
              <a:solidFill>
                <a:prstClr val="white"/>
              </a:solidFill>
              <a:latin typeface="Arial"/>
            </a:endParaRPr>
          </a:p>
        </p:txBody>
      </p:sp>
    </p:spTree>
    <p:extLst>
      <p:ext uri="{BB962C8B-B14F-4D97-AF65-F5344CB8AC3E}">
        <p14:creationId xmlns:p14="http://schemas.microsoft.com/office/powerpoint/2010/main" val="178323442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ctr" defTabSz="457200" rtl="0" eaLnBrk="1" latinLnBrk="0" hangingPunct="1">
        <a:spcBef>
          <a:spcPct val="0"/>
        </a:spcBef>
        <a:buNone/>
        <a:defRPr sz="2400" b="0" i="0" kern="1200">
          <a:solidFill>
            <a:schemeClr val="bg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18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wmf"/><Relationship Id="rId3" Type="http://schemas.openxmlformats.org/officeDocument/2006/relationships/image" Target="../media/image13.jpeg"/><Relationship Id="rId7" Type="http://schemas.openxmlformats.org/officeDocument/2006/relationships/image" Target="../media/image17.wmf"/><Relationship Id="rId12" Type="http://schemas.openxmlformats.org/officeDocument/2006/relationships/image" Target="../media/image22.png"/><Relationship Id="rId17" Type="http://schemas.openxmlformats.org/officeDocument/2006/relationships/image" Target="../media/image27.wmf"/><Relationship Id="rId2" Type="http://schemas.openxmlformats.org/officeDocument/2006/relationships/notesSlide" Target="../notesSlides/notesSlide4.xml"/><Relationship Id="rId16" Type="http://schemas.openxmlformats.org/officeDocument/2006/relationships/image" Target="../media/image26.jpeg"/><Relationship Id="rId1" Type="http://schemas.openxmlformats.org/officeDocument/2006/relationships/slideLayout" Target="../slideLayouts/slideLayout3.xml"/><Relationship Id="rId6" Type="http://schemas.openxmlformats.org/officeDocument/2006/relationships/image" Target="../media/image16.jpeg"/><Relationship Id="rId11" Type="http://schemas.openxmlformats.org/officeDocument/2006/relationships/image" Target="../media/image21.png"/><Relationship Id="rId5" Type="http://schemas.openxmlformats.org/officeDocument/2006/relationships/image" Target="../media/image15.jpe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jpeg"/><Relationship Id="rId9" Type="http://schemas.openxmlformats.org/officeDocument/2006/relationships/image" Target="../media/image19.png"/><Relationship Id="rId14" Type="http://schemas.openxmlformats.org/officeDocument/2006/relationships/image" Target="../media/image24.wmf"/></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5.xml"/><Relationship Id="rId5" Type="http://schemas.openxmlformats.org/officeDocument/2006/relationships/image" Target="../media/image44.jpeg"/><Relationship Id="rId4" Type="http://schemas.openxmlformats.org/officeDocument/2006/relationships/image" Target="../media/image43.jpe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xml"/><Relationship Id="rId5" Type="http://schemas.openxmlformats.org/officeDocument/2006/relationships/image" Target="../media/image48.png"/><Relationship Id="rId4" Type="http://schemas.openxmlformats.org/officeDocument/2006/relationships/image" Target="../media/image47.jpeg"/></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g"/><Relationship Id="rId1" Type="http://schemas.openxmlformats.org/officeDocument/2006/relationships/slideLayout" Target="../slideLayouts/slideLayout5.xml"/><Relationship Id="rId6" Type="http://schemas.openxmlformats.org/officeDocument/2006/relationships/image" Target="../media/image53.jpeg"/><Relationship Id="rId5" Type="http://schemas.openxmlformats.org/officeDocument/2006/relationships/image" Target="../media/image52.emf"/><Relationship Id="rId4" Type="http://schemas.openxmlformats.org/officeDocument/2006/relationships/image" Target="../media/image5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8.xml"/><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8.xml"/><Relationship Id="rId4" Type="http://schemas.openxmlformats.org/officeDocument/2006/relationships/image" Target="../media/image62.png"/></Relationships>
</file>

<file path=ppt/slides/_rels/slide3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0"/>
            <a:ext cx="9144000" cy="6858000"/>
            <a:chOff x="0" y="0"/>
            <a:chExt cx="9144000" cy="6858000"/>
          </a:xfrm>
        </p:grpSpPr>
        <p:pic>
          <p:nvPicPr>
            <p:cNvPr id="4" name="Picture 3" descr="marscape_MASTER_NEW.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5" name="Picture 4" descr="NASA.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49695" y="274638"/>
              <a:ext cx="621255" cy="578809"/>
            </a:xfrm>
            <a:prstGeom prst="rect">
              <a:avLst/>
            </a:prstGeom>
          </p:spPr>
        </p:pic>
      </p:grpSp>
      <p:sp>
        <p:nvSpPr>
          <p:cNvPr id="7" name="Title 1"/>
          <p:cNvSpPr txBox="1">
            <a:spLocks/>
          </p:cNvSpPr>
          <p:nvPr/>
        </p:nvSpPr>
        <p:spPr>
          <a:xfrm>
            <a:off x="719571" y="4467476"/>
            <a:ext cx="4914930" cy="2301015"/>
          </a:xfrm>
          <a:prstGeom prst="rect">
            <a:avLst/>
          </a:prstGeom>
        </p:spPr>
        <p:txBody>
          <a:bodyPr/>
          <a:lstStyle>
            <a:lvl1pPr algn="l" defTabSz="457200" rtl="0" eaLnBrk="1" latinLnBrk="0" hangingPunct="1">
              <a:spcBef>
                <a:spcPct val="0"/>
              </a:spcBef>
              <a:buNone/>
              <a:defRPr sz="1800" kern="1200">
                <a:solidFill>
                  <a:schemeClr val="bg1"/>
                </a:solidFill>
                <a:latin typeface="Arial"/>
                <a:ea typeface="+mj-ea"/>
                <a:cs typeface="Arial"/>
              </a:defRPr>
            </a:lvl1pPr>
          </a:lstStyle>
          <a:p>
            <a:r>
              <a:rPr lang="en-US" b="1" dirty="0"/>
              <a:t>AA – School of Architecture</a:t>
            </a:r>
          </a:p>
          <a:p>
            <a:r>
              <a:rPr lang="en-US" b="1" dirty="0"/>
              <a:t>Mars Symposium</a:t>
            </a:r>
          </a:p>
          <a:p>
            <a:r>
              <a:rPr lang="en-US" dirty="0"/>
              <a:t>Los Angeles, California</a:t>
            </a:r>
          </a:p>
          <a:p>
            <a:r>
              <a:rPr lang="en-US" dirty="0"/>
              <a:t>March 19, 2021</a:t>
            </a:r>
          </a:p>
          <a:p>
            <a:endParaRPr lang="en-US" dirty="0"/>
          </a:p>
          <a:p>
            <a:r>
              <a:rPr lang="en-US" sz="1600" dirty="0"/>
              <a:t>Robert P. Mueller</a:t>
            </a:r>
          </a:p>
          <a:p>
            <a:r>
              <a:rPr lang="en-US" sz="1600" dirty="0"/>
              <a:t>NASA Kennedy Space Center </a:t>
            </a:r>
          </a:p>
          <a:p>
            <a:r>
              <a:rPr lang="en-US" sz="1600" dirty="0"/>
              <a:t>Swamp Works</a:t>
            </a:r>
            <a:br>
              <a:rPr lang="en-US" dirty="0"/>
            </a:br>
            <a:endParaRPr lang="en-US" dirty="0"/>
          </a:p>
          <a:p>
            <a:endParaRPr lang="en-US" dirty="0"/>
          </a:p>
          <a:p>
            <a:endParaRPr lang="en-US" dirty="0"/>
          </a:p>
          <a:p>
            <a:endParaRPr lang="en-US" dirty="0"/>
          </a:p>
          <a:p>
            <a:br>
              <a:rPr lang="en-US" sz="2400" dirty="0"/>
            </a:br>
            <a:endParaRPr lang="en-US" dirty="0"/>
          </a:p>
        </p:txBody>
      </p:sp>
    </p:spTree>
    <p:extLst>
      <p:ext uri="{BB962C8B-B14F-4D97-AF65-F5344CB8AC3E}">
        <p14:creationId xmlns:p14="http://schemas.microsoft.com/office/powerpoint/2010/main" val="213541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370" y="291854"/>
            <a:ext cx="8076408" cy="743643"/>
          </a:xfrm>
        </p:spPr>
        <p:txBody>
          <a:bodyPr/>
          <a:lstStyle/>
          <a:p>
            <a:pPr algn="ctr"/>
            <a:r>
              <a:rPr lang="en-US" dirty="0"/>
              <a:t>Introduction</a:t>
            </a:r>
          </a:p>
        </p:txBody>
      </p:sp>
      <p:sp>
        <p:nvSpPr>
          <p:cNvPr id="6" name="Content Placeholder 5"/>
          <p:cNvSpPr>
            <a:spLocks noGrp="1"/>
          </p:cNvSpPr>
          <p:nvPr>
            <p:ph idx="1"/>
          </p:nvPr>
        </p:nvSpPr>
        <p:spPr>
          <a:xfrm>
            <a:off x="555171" y="1318643"/>
            <a:ext cx="8588829" cy="5122863"/>
          </a:xfrm>
        </p:spPr>
        <p:txBody>
          <a:bodyPr/>
          <a:lstStyle/>
          <a:p>
            <a:pPr marL="0" indent="0">
              <a:buNone/>
            </a:pPr>
            <a:r>
              <a:rPr lang="en-US" dirty="0">
                <a:solidFill>
                  <a:schemeClr val="bg1"/>
                </a:solidFill>
              </a:rPr>
              <a:t>Rob Mueller</a:t>
            </a:r>
            <a:br>
              <a:rPr lang="en-US" dirty="0">
                <a:solidFill>
                  <a:schemeClr val="bg1"/>
                </a:solidFill>
              </a:rPr>
            </a:br>
            <a:r>
              <a:rPr lang="en-US" dirty="0">
                <a:solidFill>
                  <a:schemeClr val="bg1"/>
                </a:solidFill>
              </a:rPr>
              <a:t>Senior Technologist</a:t>
            </a:r>
          </a:p>
          <a:p>
            <a:pPr marL="0" indent="0">
              <a:buNone/>
            </a:pPr>
            <a:r>
              <a:rPr lang="en-US" dirty="0">
                <a:solidFill>
                  <a:schemeClr val="bg1"/>
                </a:solidFill>
              </a:rPr>
              <a:t>NASA Kennedy Space Center (KSC)</a:t>
            </a:r>
          </a:p>
          <a:p>
            <a:pPr marL="0" indent="0">
              <a:buNone/>
            </a:pPr>
            <a:r>
              <a:rPr lang="en-US" dirty="0">
                <a:solidFill>
                  <a:schemeClr val="bg1"/>
                </a:solidFill>
              </a:rPr>
              <a:t>Cape Canaveral, Florida, USA</a:t>
            </a:r>
          </a:p>
          <a:p>
            <a:pPr marL="0" indent="0">
              <a:buNone/>
            </a:pPr>
            <a:endParaRPr lang="en-US" dirty="0">
              <a:solidFill>
                <a:schemeClr val="bg1"/>
              </a:solidFill>
            </a:endParaRPr>
          </a:p>
          <a:p>
            <a:pPr marL="0" indent="0">
              <a:buNone/>
            </a:pPr>
            <a:r>
              <a:rPr lang="en-US" dirty="0">
                <a:solidFill>
                  <a:schemeClr val="bg1"/>
                </a:solidFill>
              </a:rPr>
              <a:t>Co-Founder of the KSC Swamp Works – an innovation environment for technology</a:t>
            </a:r>
          </a:p>
          <a:p>
            <a:pPr marL="0" indent="0">
              <a:buNone/>
            </a:pPr>
            <a:r>
              <a:rPr lang="en-US" dirty="0">
                <a:solidFill>
                  <a:schemeClr val="bg1"/>
                </a:solidFill>
              </a:rPr>
              <a:t>Co-Founder of the Granular Mechanics &amp; Regolith Operations (GMRO) lab</a:t>
            </a:r>
          </a:p>
          <a:p>
            <a:pPr marL="0" indent="0">
              <a:buNone/>
            </a:pPr>
            <a:r>
              <a:rPr lang="en-US" dirty="0">
                <a:solidFill>
                  <a:schemeClr val="bg1"/>
                </a:solidFill>
              </a:rPr>
              <a:t>Chairman of the ASCE Aerospace Division  / 2016 Earth &amp; Space conference</a:t>
            </a:r>
          </a:p>
          <a:p>
            <a:pPr marL="0" indent="0">
              <a:buNone/>
            </a:pPr>
            <a:endParaRPr lang="en-US" dirty="0">
              <a:solidFill>
                <a:schemeClr val="bg1"/>
              </a:solidFill>
            </a:endParaRPr>
          </a:p>
          <a:p>
            <a:pPr marL="0" indent="0">
              <a:buNone/>
            </a:pPr>
            <a:r>
              <a:rPr lang="en-US" dirty="0">
                <a:solidFill>
                  <a:schemeClr val="bg1"/>
                </a:solidFill>
              </a:rPr>
              <a:t>BSME Bachelor of Science in Mechanical Engineering – University of Miami</a:t>
            </a:r>
          </a:p>
          <a:p>
            <a:pPr marL="0" indent="0">
              <a:buNone/>
            </a:pPr>
            <a:r>
              <a:rPr lang="en-US" dirty="0">
                <a:solidFill>
                  <a:schemeClr val="bg1"/>
                </a:solidFill>
              </a:rPr>
              <a:t>MSSE Master of Space Systems Engineering – TU Delft, Netherlands</a:t>
            </a:r>
          </a:p>
          <a:p>
            <a:pPr marL="0" indent="0">
              <a:buNone/>
            </a:pPr>
            <a:r>
              <a:rPr lang="en-US" dirty="0">
                <a:solidFill>
                  <a:schemeClr val="bg1"/>
                </a:solidFill>
              </a:rPr>
              <a:t>MBA  Master of Business Administration – Florida Institute of Technology</a:t>
            </a:r>
          </a:p>
          <a:p>
            <a:pPr marL="0" indent="0">
              <a:buNone/>
            </a:pPr>
            <a:r>
              <a:rPr lang="en-US" dirty="0">
                <a:solidFill>
                  <a:schemeClr val="bg1"/>
                </a:solidFill>
              </a:rPr>
              <a:t>32 years of NASA experience – from dust to thrust</a:t>
            </a:r>
          </a:p>
          <a:p>
            <a:pPr marL="0" indent="0">
              <a:buNone/>
            </a:pPr>
            <a:endParaRPr lang="en-US" dirty="0">
              <a:solidFill>
                <a:schemeClr val="bg1"/>
              </a:solidFill>
            </a:endParaRPr>
          </a:p>
          <a:p>
            <a:pPr marL="0" indent="0">
              <a:buNone/>
            </a:pPr>
            <a:endParaRPr lang="en-US" dirty="0">
              <a:solidFill>
                <a:schemeClr val="bg1"/>
              </a:solidFill>
            </a:endParaRPr>
          </a:p>
        </p:txBody>
      </p:sp>
      <p:pic>
        <p:nvPicPr>
          <p:cNvPr id="7" name="Picture 6"/>
          <p:cNvPicPr>
            <a:picLocks noChangeAspect="1"/>
          </p:cNvPicPr>
          <p:nvPr/>
        </p:nvPicPr>
        <p:blipFill>
          <a:blip r:embed="rId3"/>
          <a:stretch>
            <a:fillRect/>
          </a:stretch>
        </p:blipFill>
        <p:spPr>
          <a:xfrm>
            <a:off x="3348845" y="206828"/>
            <a:ext cx="2850938" cy="2062207"/>
          </a:xfrm>
          <a:prstGeom prst="rect">
            <a:avLst/>
          </a:prstGeom>
        </p:spPr>
      </p:pic>
    </p:spTree>
    <p:extLst>
      <p:ext uri="{BB962C8B-B14F-4D97-AF65-F5344CB8AC3E}">
        <p14:creationId xmlns:p14="http://schemas.microsoft.com/office/powerpoint/2010/main" val="4037324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102495"/>
            <a:ext cx="8076408" cy="743643"/>
          </a:xfrm>
        </p:spPr>
        <p:txBody>
          <a:bodyPr/>
          <a:lstStyle/>
          <a:p>
            <a:r>
              <a:rPr lang="en-US" i="1" dirty="0"/>
              <a:t>NASA Strategic Plan Objective 1.1</a:t>
            </a:r>
            <a:endParaRPr lang="en-US" dirty="0"/>
          </a:p>
        </p:txBody>
      </p:sp>
      <p:sp>
        <p:nvSpPr>
          <p:cNvPr id="3" name="Slide Number Placeholder 2"/>
          <p:cNvSpPr>
            <a:spLocks noGrp="1"/>
          </p:cNvSpPr>
          <p:nvPr>
            <p:ph type="sldNum" sz="quarter" idx="4294967295"/>
          </p:nvPr>
        </p:nvSpPr>
        <p:spPr>
          <a:xfrm>
            <a:off x="4727575" y="6477000"/>
            <a:ext cx="4267200" cy="304800"/>
          </a:xfrm>
          <a:prstGeom prst="rect">
            <a:avLst/>
          </a:prstGeom>
        </p:spPr>
        <p:txBody>
          <a:bodyPr/>
          <a:lstStyle/>
          <a:p>
            <a:pPr>
              <a:defRPr/>
            </a:pPr>
            <a:fld id="{6B339CB8-5AD3-EF4C-A41B-F10F51164C2B}" type="slidenum">
              <a:rPr lang="en-US" smtClean="0">
                <a:solidFill>
                  <a:srgbClr val="000000"/>
                </a:solidFill>
                <a:latin typeface="Arial"/>
              </a:rPr>
              <a:pPr>
                <a:defRPr/>
              </a:pPr>
              <a:t>3</a:t>
            </a:fld>
            <a:endParaRPr lang="en-US" dirty="0">
              <a:solidFill>
                <a:srgbClr val="000000"/>
              </a:solidFill>
              <a:latin typeface="Arial"/>
            </a:endParaRPr>
          </a:p>
        </p:txBody>
      </p:sp>
      <p:pic>
        <p:nvPicPr>
          <p:cNvPr id="4" name="Picture 3"/>
          <p:cNvPicPr>
            <a:picLocks noChangeAspect="1"/>
          </p:cNvPicPr>
          <p:nvPr/>
        </p:nvPicPr>
        <p:blipFill rotWithShape="1">
          <a:blip r:embed="rId2"/>
          <a:srcRect r="15021"/>
          <a:stretch/>
        </p:blipFill>
        <p:spPr>
          <a:xfrm>
            <a:off x="-10886" y="846138"/>
            <a:ext cx="9154886" cy="6074229"/>
          </a:xfrm>
          <a:prstGeom prst="rect">
            <a:avLst/>
          </a:prstGeom>
        </p:spPr>
      </p:pic>
      <p:sp>
        <p:nvSpPr>
          <p:cNvPr id="5" name="Rectangle 4"/>
          <p:cNvSpPr/>
          <p:nvPr/>
        </p:nvSpPr>
        <p:spPr>
          <a:xfrm>
            <a:off x="155575" y="902400"/>
            <a:ext cx="4572000" cy="2031325"/>
          </a:xfrm>
          <a:prstGeom prst="rect">
            <a:avLst/>
          </a:prstGeom>
        </p:spPr>
        <p:txBody>
          <a:bodyPr>
            <a:spAutoFit/>
          </a:bodyPr>
          <a:lstStyle/>
          <a:p>
            <a:r>
              <a:rPr lang="en-US" b="1" i="1" dirty="0">
                <a:solidFill>
                  <a:srgbClr val="FFFFFF"/>
                </a:solidFill>
                <a:latin typeface="Arial-BoldItalicMT"/>
              </a:rPr>
              <a:t>Expand human presence into</a:t>
            </a:r>
          </a:p>
          <a:p>
            <a:r>
              <a:rPr lang="en-US" b="1" i="1" dirty="0">
                <a:solidFill>
                  <a:srgbClr val="FFFFFF"/>
                </a:solidFill>
                <a:latin typeface="Arial-BoldItalicMT"/>
              </a:rPr>
              <a:t>the solar system and to the</a:t>
            </a:r>
          </a:p>
          <a:p>
            <a:r>
              <a:rPr lang="en-US" b="1" i="1" dirty="0">
                <a:solidFill>
                  <a:srgbClr val="FFFFFF"/>
                </a:solidFill>
                <a:latin typeface="Arial-BoldItalicMT"/>
              </a:rPr>
              <a:t>surface of Mars to advance</a:t>
            </a:r>
          </a:p>
          <a:p>
            <a:r>
              <a:rPr lang="en-US" b="1" i="1" dirty="0">
                <a:solidFill>
                  <a:srgbClr val="FFFFFF"/>
                </a:solidFill>
                <a:latin typeface="Arial-BoldItalicMT"/>
              </a:rPr>
              <a:t>exploration, science,</a:t>
            </a:r>
          </a:p>
          <a:p>
            <a:r>
              <a:rPr lang="en-US" b="1" i="1" dirty="0">
                <a:solidFill>
                  <a:srgbClr val="FFFFFF"/>
                </a:solidFill>
                <a:latin typeface="Arial-BoldItalicMT"/>
              </a:rPr>
              <a:t>innovation, benefits to</a:t>
            </a:r>
          </a:p>
          <a:p>
            <a:r>
              <a:rPr lang="en-US" b="1" i="1" dirty="0">
                <a:solidFill>
                  <a:srgbClr val="FFFFFF"/>
                </a:solidFill>
                <a:latin typeface="Arial-BoldItalicMT"/>
              </a:rPr>
              <a:t>humanity, and international</a:t>
            </a:r>
          </a:p>
          <a:p>
            <a:r>
              <a:rPr lang="en-US" b="1" i="1" dirty="0">
                <a:solidFill>
                  <a:srgbClr val="FFFFFF"/>
                </a:solidFill>
                <a:latin typeface="Arial-BoldItalicMT"/>
              </a:rPr>
              <a:t>collaboration.</a:t>
            </a:r>
            <a:endParaRPr lang="en-US" dirty="0"/>
          </a:p>
        </p:txBody>
      </p:sp>
      <p:sp>
        <p:nvSpPr>
          <p:cNvPr id="6" name="Rectangle 5"/>
          <p:cNvSpPr/>
          <p:nvPr/>
        </p:nvSpPr>
        <p:spPr>
          <a:xfrm>
            <a:off x="155575" y="2989987"/>
            <a:ext cx="7254815" cy="1077218"/>
          </a:xfrm>
          <a:prstGeom prst="rect">
            <a:avLst/>
          </a:prstGeom>
        </p:spPr>
        <p:txBody>
          <a:bodyPr wrap="square">
            <a:spAutoFit/>
          </a:bodyPr>
          <a:lstStyle/>
          <a:p>
            <a:r>
              <a:rPr lang="en-US" sz="1600" i="1" dirty="0">
                <a:solidFill>
                  <a:schemeClr val="bg1"/>
                </a:solidFill>
              </a:rPr>
              <a:t>Sending humans to Mars is a top NASA priority and the Agency believes that such missions will significantly expand the amount of science which can be accomplished on the planet. If carefully planned and executed, the Agency sees a natural and symbiotic interdependency between robotic and human missions to Mars.</a:t>
            </a:r>
          </a:p>
        </p:txBody>
      </p:sp>
    </p:spTree>
    <p:extLst>
      <p:ext uri="{BB962C8B-B14F-4D97-AF65-F5344CB8AC3E}">
        <p14:creationId xmlns:p14="http://schemas.microsoft.com/office/powerpoint/2010/main" val="2076275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330" y="102495"/>
            <a:ext cx="8076408" cy="743643"/>
          </a:xfrm>
        </p:spPr>
        <p:txBody>
          <a:bodyPr/>
          <a:lstStyle/>
          <a:p>
            <a:endParaRPr lang="en-US"/>
          </a:p>
        </p:txBody>
      </p:sp>
      <p:sp>
        <p:nvSpPr>
          <p:cNvPr id="3" name="Slide Number Placeholder 2"/>
          <p:cNvSpPr>
            <a:spLocks noGrp="1"/>
          </p:cNvSpPr>
          <p:nvPr>
            <p:ph type="sldNum" sz="quarter" idx="12"/>
          </p:nvPr>
        </p:nvSpPr>
        <p:spPr/>
        <p:txBody>
          <a:bodyPr/>
          <a:lstStyle/>
          <a:p>
            <a:pPr>
              <a:defRPr/>
            </a:pPr>
            <a:fld id="{C30E9D5D-D70B-DF4D-BE92-1E87454395AC}" type="slidenum">
              <a:rPr lang="en-US" smtClean="0">
                <a:solidFill>
                  <a:prstClr val="black"/>
                </a:solidFill>
              </a:rPr>
              <a:pPr>
                <a:defRPr/>
              </a:pPr>
              <a:t>4</a:t>
            </a:fld>
            <a:endParaRPr lang="en-US">
              <a:solidFill>
                <a:prstClr val="black"/>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a:extLst>
              <a:ext uri="{FF2B5EF4-FFF2-40B4-BE49-F238E27FC236}">
                <a16:creationId xmlns:a16="http://schemas.microsoft.com/office/drawing/2014/main" id="{CD6715FF-2B2D-4EBD-9F25-733A49ABA877}"/>
              </a:ext>
            </a:extLst>
          </p:cNvPr>
          <p:cNvSpPr txBox="1"/>
          <p:nvPr/>
        </p:nvSpPr>
        <p:spPr>
          <a:xfrm>
            <a:off x="3706218" y="777876"/>
            <a:ext cx="1731564" cy="954107"/>
          </a:xfrm>
          <a:prstGeom prst="rect">
            <a:avLst/>
          </a:prstGeom>
          <a:noFill/>
        </p:spPr>
        <p:txBody>
          <a:bodyPr wrap="none" rtlCol="0">
            <a:spAutoFit/>
          </a:bodyPr>
          <a:lstStyle/>
          <a:p>
            <a:pPr algn="ctr"/>
            <a:r>
              <a:rPr lang="en-US" sz="2800" dirty="0">
                <a:solidFill>
                  <a:schemeClr val="bg1"/>
                </a:solidFill>
              </a:rPr>
              <a:t>HOW DO</a:t>
            </a:r>
          </a:p>
          <a:p>
            <a:pPr algn="ctr"/>
            <a:r>
              <a:rPr lang="en-US" sz="2800" dirty="0">
                <a:solidFill>
                  <a:schemeClr val="bg1"/>
                </a:solidFill>
              </a:rPr>
              <a:t>WE DO IT?</a:t>
            </a:r>
          </a:p>
        </p:txBody>
      </p:sp>
    </p:spTree>
    <p:extLst>
      <p:ext uri="{BB962C8B-B14F-4D97-AF65-F5344CB8AC3E}">
        <p14:creationId xmlns:p14="http://schemas.microsoft.com/office/powerpoint/2010/main" val="3346059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830" y="145246"/>
            <a:ext cx="8076408" cy="743643"/>
          </a:xfrm>
        </p:spPr>
        <p:txBody>
          <a:bodyPr/>
          <a:lstStyle/>
          <a:p>
            <a:r>
              <a:rPr lang="en-US" dirty="0"/>
              <a:t>NASA Artemis Program – Lunar Proving Ground for Mars</a:t>
            </a:r>
          </a:p>
        </p:txBody>
      </p:sp>
      <p:sp>
        <p:nvSpPr>
          <p:cNvPr id="3" name="Slide Number Placeholder 2"/>
          <p:cNvSpPr>
            <a:spLocks noGrp="1"/>
          </p:cNvSpPr>
          <p:nvPr>
            <p:ph type="sldNum" sz="quarter" idx="12"/>
          </p:nvPr>
        </p:nvSpPr>
        <p:spPr/>
        <p:txBody>
          <a:bodyPr/>
          <a:lstStyle/>
          <a:p>
            <a:pPr>
              <a:defRPr/>
            </a:pPr>
            <a:fld id="{C30E9D5D-D70B-DF4D-BE92-1E87454395AC}" type="slidenum">
              <a:rPr lang="en-US" smtClean="0">
                <a:solidFill>
                  <a:prstClr val="black"/>
                </a:solidFill>
              </a:rPr>
              <a:pPr>
                <a:defRPr/>
              </a:pPr>
              <a:t>5</a:t>
            </a:fld>
            <a:endParaRPr lang="en-US">
              <a:solidFill>
                <a:prstClr val="black"/>
              </a:solidFill>
            </a:endParaRPr>
          </a:p>
        </p:txBody>
      </p:sp>
      <p:pic>
        <p:nvPicPr>
          <p:cNvPr id="5" name="Picture 4">
            <a:extLst>
              <a:ext uri="{FF2B5EF4-FFF2-40B4-BE49-F238E27FC236}">
                <a16:creationId xmlns:a16="http://schemas.microsoft.com/office/drawing/2014/main" id="{71B1F54B-C241-4EFA-A5D8-9285F49C5CAD}"/>
              </a:ext>
            </a:extLst>
          </p:cNvPr>
          <p:cNvPicPr>
            <a:picLocks noChangeAspect="1"/>
          </p:cNvPicPr>
          <p:nvPr/>
        </p:nvPicPr>
        <p:blipFill>
          <a:blip r:embed="rId3"/>
          <a:stretch>
            <a:fillRect/>
          </a:stretch>
        </p:blipFill>
        <p:spPr>
          <a:xfrm>
            <a:off x="0" y="727442"/>
            <a:ext cx="9144000" cy="2810836"/>
          </a:xfrm>
          <a:prstGeom prst="rect">
            <a:avLst/>
          </a:prstGeom>
        </p:spPr>
      </p:pic>
      <p:pic>
        <p:nvPicPr>
          <p:cNvPr id="6" name="Picture 5">
            <a:extLst>
              <a:ext uri="{FF2B5EF4-FFF2-40B4-BE49-F238E27FC236}">
                <a16:creationId xmlns:a16="http://schemas.microsoft.com/office/drawing/2014/main" id="{49824BE3-E988-4FBF-9536-97A3BB08CBE0}"/>
              </a:ext>
            </a:extLst>
          </p:cNvPr>
          <p:cNvPicPr>
            <a:picLocks noChangeAspect="1"/>
          </p:cNvPicPr>
          <p:nvPr/>
        </p:nvPicPr>
        <p:blipFill>
          <a:blip r:embed="rId4"/>
          <a:stretch>
            <a:fillRect/>
          </a:stretch>
        </p:blipFill>
        <p:spPr>
          <a:xfrm>
            <a:off x="1669002" y="3485078"/>
            <a:ext cx="6005743" cy="3372922"/>
          </a:xfrm>
          <a:prstGeom prst="rect">
            <a:avLst/>
          </a:prstGeom>
        </p:spPr>
      </p:pic>
    </p:spTree>
    <p:extLst>
      <p:ext uri="{BB962C8B-B14F-4D97-AF65-F5344CB8AC3E}">
        <p14:creationId xmlns:p14="http://schemas.microsoft.com/office/powerpoint/2010/main" val="1122860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830" y="283929"/>
            <a:ext cx="8076408" cy="743643"/>
          </a:xfrm>
        </p:spPr>
        <p:txBody>
          <a:bodyPr/>
          <a:lstStyle/>
          <a:p>
            <a:r>
              <a:rPr lang="en-US" dirty="0"/>
              <a:t>NASA Evolvable Mars Campaign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572"/>
            <a:ext cx="9144000" cy="5147343"/>
          </a:xfrm>
          <a:prstGeom prst="rect">
            <a:avLst/>
          </a:prstGeom>
        </p:spPr>
      </p:pic>
    </p:spTree>
    <p:extLst>
      <p:ext uri="{BB962C8B-B14F-4D97-AF65-F5344CB8AC3E}">
        <p14:creationId xmlns:p14="http://schemas.microsoft.com/office/powerpoint/2010/main" val="1163259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title" idx="4294967295"/>
          </p:nvPr>
        </p:nvSpPr>
        <p:spPr/>
        <p:txBody>
          <a:bodyPr/>
          <a:lstStyle/>
          <a:p>
            <a:pPr eaLnBrk="1" hangingPunct="1"/>
            <a:r>
              <a:rPr lang="en-US" b="1" dirty="0">
                <a:latin typeface="Calibri" pitchFamily="34" charset="0"/>
              </a:rPr>
              <a:t>Why Mars? Overview of the Solar System</a:t>
            </a:r>
          </a:p>
        </p:txBody>
      </p:sp>
      <p:sp>
        <p:nvSpPr>
          <p:cNvPr id="3" name="Content Placeholder 2"/>
          <p:cNvSpPr>
            <a:spLocks noGrp="1"/>
          </p:cNvSpPr>
          <p:nvPr>
            <p:ph idx="4294967295"/>
          </p:nvPr>
        </p:nvSpPr>
        <p:spPr>
          <a:xfrm>
            <a:off x="525780" y="2277269"/>
            <a:ext cx="8229600" cy="3687762"/>
          </a:xfrm>
          <a:prstGeom prst="rect">
            <a:avLst/>
          </a:prstGeom>
        </p:spPr>
        <p:txBody>
          <a:bodyPr rtlCol="0">
            <a:normAutofit lnSpcReduction="10000"/>
          </a:bodyPr>
          <a:lstStyle/>
          <a:p>
            <a:pPr eaLnBrk="1" fontAlgn="auto" hangingPunct="1">
              <a:spcAft>
                <a:spcPts val="0"/>
              </a:spcAft>
              <a:buFont typeface="Arial" panose="020B0604020202020204" pitchFamily="34" charset="0"/>
              <a:buChar char="•"/>
              <a:defRPr/>
            </a:pPr>
            <a:r>
              <a:rPr lang="en-US" sz="2800" dirty="0">
                <a:latin typeface="+mn-lt"/>
              </a:rPr>
              <a:t>Zones from Planet Formation:</a:t>
            </a:r>
          </a:p>
          <a:p>
            <a:pPr lvl="1" eaLnBrk="1" fontAlgn="auto" hangingPunct="1">
              <a:spcAft>
                <a:spcPts val="0"/>
              </a:spcAft>
              <a:buFont typeface="Arial" panose="020B0604020202020204" pitchFamily="34" charset="0"/>
              <a:buChar char="–"/>
              <a:defRPr/>
            </a:pPr>
            <a:r>
              <a:rPr lang="en-US" sz="2400" dirty="0">
                <a:solidFill>
                  <a:schemeClr val="bg1"/>
                </a:solidFill>
                <a:latin typeface="+mn-lt"/>
              </a:rPr>
              <a:t>Terrestrial Planets – materials accreting close to sun</a:t>
            </a:r>
          </a:p>
          <a:p>
            <a:pPr lvl="1" eaLnBrk="1" fontAlgn="auto" hangingPunct="1">
              <a:spcAft>
                <a:spcPts val="0"/>
              </a:spcAft>
              <a:buFont typeface="Arial" panose="020B0604020202020204" pitchFamily="34" charset="0"/>
              <a:buChar char="–"/>
              <a:defRPr/>
            </a:pPr>
            <a:r>
              <a:rPr lang="en-US" sz="2400" dirty="0">
                <a:solidFill>
                  <a:schemeClr val="bg1"/>
                </a:solidFill>
                <a:latin typeface="+mn-lt"/>
              </a:rPr>
              <a:t>Main Asteroid Belt </a:t>
            </a:r>
          </a:p>
          <a:p>
            <a:pPr lvl="1" eaLnBrk="1" fontAlgn="auto" hangingPunct="1">
              <a:spcAft>
                <a:spcPts val="0"/>
              </a:spcAft>
              <a:buFont typeface="Arial" panose="020B0604020202020204" pitchFamily="34" charset="0"/>
              <a:buChar char="–"/>
              <a:defRPr/>
            </a:pPr>
            <a:endParaRPr lang="en-US" sz="2400" dirty="0">
              <a:solidFill>
                <a:schemeClr val="bg1"/>
              </a:solidFill>
              <a:latin typeface="+mn-lt"/>
            </a:endParaRPr>
          </a:p>
          <a:p>
            <a:pPr lvl="1" eaLnBrk="1" fontAlgn="auto" hangingPunct="1">
              <a:spcAft>
                <a:spcPts val="0"/>
              </a:spcAft>
              <a:buFont typeface="Arial" panose="020B0604020202020204" pitchFamily="34" charset="0"/>
              <a:buChar char="–"/>
              <a:defRPr/>
            </a:pPr>
            <a:r>
              <a:rPr lang="en-US" sz="2400" dirty="0">
                <a:solidFill>
                  <a:schemeClr val="bg1"/>
                </a:solidFill>
                <a:latin typeface="+mn-lt"/>
              </a:rPr>
              <a:t>Gas Giants– volatiles that could accrete farther from the sun</a:t>
            </a:r>
          </a:p>
          <a:p>
            <a:pPr lvl="1" eaLnBrk="1" fontAlgn="auto" hangingPunct="1">
              <a:spcAft>
                <a:spcPts val="0"/>
              </a:spcAft>
              <a:buFont typeface="Arial" panose="020B0604020202020204" pitchFamily="34" charset="0"/>
              <a:buChar char="–"/>
              <a:defRPr/>
            </a:pPr>
            <a:r>
              <a:rPr lang="en-US" sz="2400" dirty="0">
                <a:solidFill>
                  <a:schemeClr val="bg1"/>
                </a:solidFill>
                <a:latin typeface="+mn-lt"/>
              </a:rPr>
              <a:t>Moons of Gas Giants – icy bodies, some capture KBO’s</a:t>
            </a:r>
          </a:p>
          <a:p>
            <a:pPr lvl="1" eaLnBrk="1" fontAlgn="auto" hangingPunct="1">
              <a:spcAft>
                <a:spcPts val="0"/>
              </a:spcAft>
              <a:buFont typeface="Arial" panose="020B0604020202020204" pitchFamily="34" charset="0"/>
              <a:buChar char="–"/>
              <a:defRPr/>
            </a:pPr>
            <a:r>
              <a:rPr lang="en-US" sz="2400" dirty="0">
                <a:solidFill>
                  <a:schemeClr val="bg1"/>
                </a:solidFill>
                <a:latin typeface="+mn-lt"/>
              </a:rPr>
              <a:t>Kuiper Belt Objects (KBO’s) – icy bodies</a:t>
            </a:r>
          </a:p>
          <a:p>
            <a:pPr lvl="1" eaLnBrk="1" fontAlgn="auto" hangingPunct="1">
              <a:spcAft>
                <a:spcPts val="0"/>
              </a:spcAft>
              <a:buFont typeface="Arial" panose="020B0604020202020204" pitchFamily="34" charset="0"/>
              <a:buChar char="–"/>
              <a:defRPr/>
            </a:pPr>
            <a:r>
              <a:rPr lang="en-US" sz="2400" dirty="0" err="1">
                <a:solidFill>
                  <a:schemeClr val="bg1"/>
                </a:solidFill>
                <a:latin typeface="+mn-lt"/>
              </a:rPr>
              <a:t>Oort</a:t>
            </a:r>
            <a:r>
              <a:rPr lang="en-US" sz="2400" dirty="0">
                <a:solidFill>
                  <a:schemeClr val="bg1"/>
                </a:solidFill>
                <a:latin typeface="+mn-lt"/>
              </a:rPr>
              <a:t> Cloud – icy bodies, the origin of comets</a:t>
            </a:r>
          </a:p>
        </p:txBody>
      </p:sp>
      <p:sp>
        <p:nvSpPr>
          <p:cNvPr id="18437" name="Slide Number Placeholder 5"/>
          <p:cNvSpPr txBox="1">
            <a:spLocks noGrp="1"/>
          </p:cNvSpPr>
          <p:nvPr/>
        </p:nvSpPr>
        <p:spPr bwMode="auto">
          <a:xfrm>
            <a:off x="7315200" y="6356350"/>
            <a:ext cx="1371600" cy="365125"/>
          </a:xfrm>
          <a:prstGeom prst="rect">
            <a:avLst/>
          </a:prstGeom>
          <a:noFill/>
          <a:ln>
            <a:miter lim="800000"/>
            <a:headEnd/>
            <a:tailEnd/>
          </a:ln>
        </p:spPr>
        <p:txBody>
          <a:bodyPr anchor="ctr"/>
          <a:lstStyle/>
          <a:p>
            <a:pPr algn="r">
              <a:defRPr/>
            </a:pPr>
            <a:fld id="{2E678EB4-6A99-42F8-85A6-BD5CA10F5CB2}" type="slidenum">
              <a:rPr lang="en-US" sz="1200" i="1">
                <a:latin typeface="+mn-lt"/>
              </a:rPr>
              <a:pPr algn="r">
                <a:defRPr/>
              </a:pPr>
              <a:t>7</a:t>
            </a:fld>
            <a:endParaRPr lang="en-US" sz="1200" i="1">
              <a:latin typeface="+mn-lt"/>
            </a:endParaRPr>
          </a:p>
        </p:txBody>
      </p:sp>
      <p:pic>
        <p:nvPicPr>
          <p:cNvPr id="9222" name="Picture 2"/>
          <p:cNvPicPr>
            <a:picLocks noChangeAspect="1" noChangeArrowheads="1"/>
          </p:cNvPicPr>
          <p:nvPr/>
        </p:nvPicPr>
        <p:blipFill>
          <a:blip r:embed="rId2"/>
          <a:srcRect/>
          <a:stretch>
            <a:fillRect/>
          </a:stretch>
        </p:blipFill>
        <p:spPr bwMode="auto">
          <a:xfrm>
            <a:off x="914400" y="863600"/>
            <a:ext cx="7315200" cy="1295400"/>
          </a:xfrm>
          <a:prstGeom prst="rect">
            <a:avLst/>
          </a:prstGeom>
          <a:noFill/>
          <a:ln w="9525">
            <a:noFill/>
            <a:miter lim="800000"/>
            <a:headEnd/>
            <a:tailEnd/>
          </a:ln>
        </p:spPr>
      </p:pic>
      <p:cxnSp>
        <p:nvCxnSpPr>
          <p:cNvPr id="8" name="Straight Connector 7"/>
          <p:cNvCxnSpPr/>
          <p:nvPr/>
        </p:nvCxnSpPr>
        <p:spPr>
          <a:xfrm flipV="1">
            <a:off x="716280" y="3725516"/>
            <a:ext cx="7848600" cy="76200"/>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9224" name="TextBox 9"/>
          <p:cNvSpPr txBox="1">
            <a:spLocks noChangeArrowheads="1"/>
          </p:cNvSpPr>
          <p:nvPr/>
        </p:nvSpPr>
        <p:spPr bwMode="auto">
          <a:xfrm>
            <a:off x="6705600" y="3733800"/>
            <a:ext cx="2438400" cy="368300"/>
          </a:xfrm>
          <a:prstGeom prst="rect">
            <a:avLst/>
          </a:prstGeom>
          <a:noFill/>
          <a:ln w="9525">
            <a:noFill/>
            <a:miter lim="800000"/>
            <a:headEnd/>
            <a:tailEnd/>
          </a:ln>
        </p:spPr>
        <p:txBody>
          <a:bodyPr>
            <a:spAutoFit/>
          </a:bodyPr>
          <a:lstStyle/>
          <a:p>
            <a:r>
              <a:rPr lang="en-US">
                <a:latin typeface="Calibri" pitchFamily="34" charset="0"/>
              </a:rPr>
              <a:t>The “Snow Line”</a:t>
            </a:r>
          </a:p>
        </p:txBody>
      </p:sp>
    </p:spTree>
    <p:extLst>
      <p:ext uri="{BB962C8B-B14F-4D97-AF65-F5344CB8AC3E}">
        <p14:creationId xmlns:p14="http://schemas.microsoft.com/office/powerpoint/2010/main" val="4000182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idx="4294967295"/>
          </p:nvPr>
        </p:nvSpPr>
        <p:spPr/>
        <p:txBody>
          <a:bodyPr/>
          <a:lstStyle/>
          <a:p>
            <a:pPr eaLnBrk="1" hangingPunct="1"/>
            <a:r>
              <a:rPr lang="en-US" b="1">
                <a:latin typeface="Calibri" pitchFamily="34" charset="0"/>
              </a:rPr>
              <a:t>Environmental Considerations</a:t>
            </a:r>
          </a:p>
        </p:txBody>
      </p:sp>
      <p:sp>
        <p:nvSpPr>
          <p:cNvPr id="16386" name="Content Placeholder 2"/>
          <p:cNvSpPr>
            <a:spLocks noGrp="1"/>
          </p:cNvSpPr>
          <p:nvPr>
            <p:ph sz="half" idx="4294967295"/>
          </p:nvPr>
        </p:nvSpPr>
        <p:spPr>
          <a:xfrm>
            <a:off x="533400" y="1089660"/>
            <a:ext cx="4038600" cy="4525963"/>
          </a:xfrm>
          <a:prstGeom prst="rect">
            <a:avLst/>
          </a:prstGeom>
        </p:spPr>
        <p:txBody>
          <a:bodyPr/>
          <a:lstStyle/>
          <a:p>
            <a:pPr eaLnBrk="1" hangingPunct="1"/>
            <a:r>
              <a:rPr lang="en-US" sz="2800" dirty="0">
                <a:latin typeface="Calibri" pitchFamily="34" charset="0"/>
              </a:rPr>
              <a:t>Gravity</a:t>
            </a:r>
          </a:p>
          <a:p>
            <a:pPr eaLnBrk="1" hangingPunct="1"/>
            <a:r>
              <a:rPr lang="en-US" sz="2800" dirty="0">
                <a:latin typeface="Calibri" pitchFamily="34" charset="0"/>
              </a:rPr>
              <a:t>Atmosphere or Vacuum</a:t>
            </a:r>
          </a:p>
          <a:p>
            <a:pPr eaLnBrk="1" hangingPunct="1"/>
            <a:r>
              <a:rPr lang="en-US" sz="2800" dirty="0">
                <a:latin typeface="Calibri" pitchFamily="34" charset="0"/>
              </a:rPr>
              <a:t>Dust</a:t>
            </a:r>
          </a:p>
          <a:p>
            <a:pPr eaLnBrk="1" hangingPunct="1"/>
            <a:r>
              <a:rPr lang="en-US" sz="2800" dirty="0">
                <a:latin typeface="Calibri" pitchFamily="34" charset="0"/>
              </a:rPr>
              <a:t>Rotation Period (day/night cycles)</a:t>
            </a:r>
          </a:p>
          <a:p>
            <a:pPr eaLnBrk="1" hangingPunct="1"/>
            <a:r>
              <a:rPr lang="en-US" sz="2800" dirty="0">
                <a:latin typeface="Calibri" pitchFamily="34" charset="0"/>
              </a:rPr>
              <a:t>Seasons</a:t>
            </a:r>
          </a:p>
          <a:p>
            <a:pPr eaLnBrk="1" hangingPunct="1"/>
            <a:r>
              <a:rPr lang="en-US" sz="2800" dirty="0">
                <a:latin typeface="Calibri" pitchFamily="34" charset="0"/>
              </a:rPr>
              <a:t>Temperature Extremes</a:t>
            </a:r>
          </a:p>
          <a:p>
            <a:pPr eaLnBrk="1" hangingPunct="1"/>
            <a:r>
              <a:rPr lang="en-US" sz="2800" dirty="0">
                <a:latin typeface="Calibri" pitchFamily="34" charset="0"/>
              </a:rPr>
              <a:t>Particle Radiation</a:t>
            </a:r>
          </a:p>
        </p:txBody>
      </p:sp>
      <p:sp>
        <p:nvSpPr>
          <p:cNvPr id="16387" name="Content Placeholder 6"/>
          <p:cNvSpPr>
            <a:spLocks noGrp="1"/>
          </p:cNvSpPr>
          <p:nvPr>
            <p:ph sz="half" idx="4294967295"/>
          </p:nvPr>
        </p:nvSpPr>
        <p:spPr>
          <a:xfrm>
            <a:off x="4648200" y="1089660"/>
            <a:ext cx="4038600" cy="4525963"/>
          </a:xfrm>
          <a:prstGeom prst="rect">
            <a:avLst/>
          </a:prstGeom>
        </p:spPr>
        <p:txBody>
          <a:bodyPr/>
          <a:lstStyle/>
          <a:p>
            <a:pPr eaLnBrk="1" hangingPunct="1"/>
            <a:r>
              <a:rPr lang="en-US" sz="2800" dirty="0">
                <a:latin typeface="Calibri" pitchFamily="34" charset="0"/>
              </a:rPr>
              <a:t>Electrostatics and charging</a:t>
            </a:r>
          </a:p>
          <a:p>
            <a:pPr eaLnBrk="1" hangingPunct="1"/>
            <a:r>
              <a:rPr lang="en-US" sz="2800" dirty="0">
                <a:latin typeface="Calibri" pitchFamily="34" charset="0"/>
              </a:rPr>
              <a:t>Solar Flux</a:t>
            </a:r>
          </a:p>
          <a:p>
            <a:pPr eaLnBrk="1" hangingPunct="1"/>
            <a:r>
              <a:rPr lang="en-US" sz="2800" dirty="0">
                <a:latin typeface="Calibri" pitchFamily="34" charset="0"/>
              </a:rPr>
              <a:t>Magnetic Field</a:t>
            </a:r>
          </a:p>
          <a:p>
            <a:pPr eaLnBrk="1" hangingPunct="1"/>
            <a:r>
              <a:rPr lang="en-US" sz="2800" dirty="0">
                <a:latin typeface="Calibri" pitchFamily="34" charset="0"/>
              </a:rPr>
              <a:t>Soil Characteristics</a:t>
            </a:r>
          </a:p>
          <a:p>
            <a:pPr eaLnBrk="1" hangingPunct="1"/>
            <a:r>
              <a:rPr lang="en-US" sz="2800" dirty="0">
                <a:latin typeface="Calibri" pitchFamily="34" charset="0"/>
              </a:rPr>
              <a:t>Ice Characteristics</a:t>
            </a:r>
          </a:p>
          <a:p>
            <a:pPr eaLnBrk="1" hangingPunct="1"/>
            <a:r>
              <a:rPr lang="en-US" sz="2800" dirty="0">
                <a:latin typeface="Calibri" pitchFamily="34" charset="0"/>
              </a:rPr>
              <a:t>Subsurface Geology</a:t>
            </a:r>
          </a:p>
          <a:p>
            <a:pPr eaLnBrk="1" hangingPunct="1"/>
            <a:r>
              <a:rPr lang="en-US" sz="2800" dirty="0">
                <a:latin typeface="Calibri" pitchFamily="34" charset="0"/>
              </a:rPr>
              <a:t>Planetary Protection</a:t>
            </a:r>
          </a:p>
          <a:p>
            <a:pPr eaLnBrk="1" hangingPunct="1"/>
            <a:endParaRPr lang="en-US" sz="2800" dirty="0">
              <a:latin typeface="Calibri" pitchFamily="34" charset="0"/>
            </a:endParaRPr>
          </a:p>
          <a:p>
            <a:pPr eaLnBrk="1" hangingPunct="1"/>
            <a:endParaRPr lang="en-US" sz="2800" dirty="0">
              <a:latin typeface="Calibri" pitchFamily="34" charset="0"/>
            </a:endParaRPr>
          </a:p>
        </p:txBody>
      </p:sp>
      <p:sp>
        <p:nvSpPr>
          <p:cNvPr id="25606" name="Slide Number Placeholder 5"/>
          <p:cNvSpPr txBox="1">
            <a:spLocks noGrp="1"/>
          </p:cNvSpPr>
          <p:nvPr/>
        </p:nvSpPr>
        <p:spPr bwMode="auto">
          <a:xfrm>
            <a:off x="7315200" y="6356350"/>
            <a:ext cx="1371600" cy="365125"/>
          </a:xfrm>
          <a:prstGeom prst="rect">
            <a:avLst/>
          </a:prstGeom>
          <a:noFill/>
          <a:ln>
            <a:miter lim="800000"/>
            <a:headEnd/>
            <a:tailEnd/>
          </a:ln>
        </p:spPr>
        <p:txBody>
          <a:bodyPr anchor="ctr"/>
          <a:lstStyle/>
          <a:p>
            <a:pPr algn="r">
              <a:defRPr/>
            </a:pPr>
            <a:fld id="{39F5B507-310D-483A-BCE0-8E75C494F98C}" type="slidenum">
              <a:rPr lang="en-US" sz="1200" i="1">
                <a:latin typeface="+mn-lt"/>
              </a:rPr>
              <a:pPr algn="r">
                <a:defRPr/>
              </a:pPr>
              <a:t>8</a:t>
            </a:fld>
            <a:endParaRPr lang="en-US" sz="1200" i="1">
              <a:latin typeface="+mn-lt"/>
            </a:endParaRPr>
          </a:p>
        </p:txBody>
      </p:sp>
    </p:spTree>
    <p:extLst>
      <p:ext uri="{BB962C8B-B14F-4D97-AF65-F5344CB8AC3E}">
        <p14:creationId xmlns:p14="http://schemas.microsoft.com/office/powerpoint/2010/main" val="3836065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alibri" pitchFamily="34" charset="0"/>
              </a:rPr>
              <a:t>Atmosphere and Weather</a:t>
            </a:r>
            <a:endParaRPr lang="en-US" dirty="0"/>
          </a:p>
        </p:txBody>
      </p:sp>
      <p:sp>
        <p:nvSpPr>
          <p:cNvPr id="3" name="Slide Number Placeholder 2"/>
          <p:cNvSpPr>
            <a:spLocks noGrp="1"/>
          </p:cNvSpPr>
          <p:nvPr>
            <p:ph type="sldNum" sz="quarter" idx="12"/>
          </p:nvPr>
        </p:nvSpPr>
        <p:spPr/>
        <p:txBody>
          <a:bodyPr/>
          <a:lstStyle/>
          <a:p>
            <a:pPr>
              <a:defRPr/>
            </a:pPr>
            <a:fld id="{C30E9D5D-D70B-DF4D-BE92-1E87454395AC}" type="slidenum">
              <a:rPr lang="en-US" smtClean="0">
                <a:solidFill>
                  <a:prstClr val="black"/>
                </a:solidFill>
              </a:rPr>
              <a:pPr>
                <a:defRPr/>
              </a:pPr>
              <a:t>9</a:t>
            </a:fld>
            <a:endParaRPr lang="en-US">
              <a:solidFill>
                <a:prstClr val="black"/>
              </a:solidFill>
            </a:endParaRPr>
          </a:p>
        </p:txBody>
      </p:sp>
      <p:pic>
        <p:nvPicPr>
          <p:cNvPr id="4" name="Picture 3"/>
          <p:cNvPicPr>
            <a:picLocks noChangeAspect="1"/>
          </p:cNvPicPr>
          <p:nvPr/>
        </p:nvPicPr>
        <p:blipFill>
          <a:blip r:embed="rId2"/>
          <a:stretch>
            <a:fillRect/>
          </a:stretch>
        </p:blipFill>
        <p:spPr>
          <a:xfrm>
            <a:off x="612457" y="850843"/>
            <a:ext cx="7781925" cy="4812290"/>
          </a:xfrm>
          <a:prstGeom prst="rect">
            <a:avLst/>
          </a:prstGeom>
        </p:spPr>
      </p:pic>
      <p:sp>
        <p:nvSpPr>
          <p:cNvPr id="5" name="Rectangle 4"/>
          <p:cNvSpPr/>
          <p:nvPr/>
        </p:nvSpPr>
        <p:spPr>
          <a:xfrm>
            <a:off x="556260" y="5640409"/>
            <a:ext cx="6108382" cy="276999"/>
          </a:xfrm>
          <a:prstGeom prst="rect">
            <a:avLst/>
          </a:prstGeom>
        </p:spPr>
        <p:txBody>
          <a:bodyPr wrap="square">
            <a:spAutoFit/>
          </a:bodyPr>
          <a:lstStyle/>
          <a:p>
            <a:r>
              <a:rPr lang="en-US" sz="1200" dirty="0"/>
              <a:t>https://mars.nasa.gov/multimedia/images/?ImageID=7483</a:t>
            </a:r>
          </a:p>
        </p:txBody>
      </p:sp>
    </p:spTree>
    <p:extLst>
      <p:ext uri="{BB962C8B-B14F-4D97-AF65-F5344CB8AC3E}">
        <p14:creationId xmlns:p14="http://schemas.microsoft.com/office/powerpoint/2010/main" val="2984179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idx="4294967295"/>
          </p:nvPr>
        </p:nvSpPr>
        <p:spPr>
          <a:xfrm>
            <a:off x="457200" y="304800"/>
            <a:ext cx="8229600" cy="1143000"/>
          </a:xfrm>
        </p:spPr>
        <p:txBody>
          <a:bodyPr/>
          <a:lstStyle/>
          <a:p>
            <a:pPr eaLnBrk="1" hangingPunct="1"/>
            <a:r>
              <a:rPr lang="en-US" b="1" dirty="0">
                <a:latin typeface="Calibri" pitchFamily="34" charset="0"/>
              </a:rPr>
              <a:t>Mars Summary</a:t>
            </a:r>
          </a:p>
        </p:txBody>
      </p:sp>
      <p:sp>
        <p:nvSpPr>
          <p:cNvPr id="3" name="Content Placeholder 2"/>
          <p:cNvSpPr>
            <a:spLocks noGrp="1"/>
          </p:cNvSpPr>
          <p:nvPr>
            <p:ph idx="4294967295"/>
          </p:nvPr>
        </p:nvSpPr>
        <p:spPr>
          <a:xfrm>
            <a:off x="716280" y="1333500"/>
            <a:ext cx="8229600" cy="4525963"/>
          </a:xfrm>
          <a:prstGeom prst="rect">
            <a:avLst/>
          </a:prstGeom>
        </p:spPr>
        <p:txBody>
          <a:bodyPr>
            <a:normAutofit/>
          </a:bodyPr>
          <a:lstStyle/>
          <a:p>
            <a:r>
              <a:rPr lang="en-US" sz="2000" dirty="0">
                <a:latin typeface="Calibri" pitchFamily="34" charset="0"/>
              </a:rPr>
              <a:t>Gravity ~3/8 of Earth</a:t>
            </a:r>
          </a:p>
          <a:p>
            <a:r>
              <a:rPr lang="en-US" sz="2000" dirty="0">
                <a:latin typeface="Calibri" pitchFamily="34" charset="0"/>
              </a:rPr>
              <a:t>Atmospheric pressure ~1% of Earth’s, but varies seasonally by 30% as it freezes and unfreezes from the polar caps</a:t>
            </a:r>
          </a:p>
          <a:p>
            <a:r>
              <a:rPr lang="en-US" sz="2000" dirty="0">
                <a:latin typeface="Calibri" pitchFamily="34" charset="0"/>
              </a:rPr>
              <a:t>Wind only has 1% of force as Earth’s wind</a:t>
            </a:r>
          </a:p>
          <a:p>
            <a:r>
              <a:rPr lang="en-US" sz="2000" dirty="0">
                <a:latin typeface="Calibri" pitchFamily="34" charset="0"/>
              </a:rPr>
              <a:t>Mars has CO2 frost &amp; snow</a:t>
            </a:r>
          </a:p>
          <a:p>
            <a:r>
              <a:rPr lang="en-US" sz="2000" dirty="0">
                <a:latin typeface="Calibri" pitchFamily="34" charset="0"/>
              </a:rPr>
              <a:t>Sand &amp; Dust carried by wind still abrades like on Earth</a:t>
            </a:r>
          </a:p>
          <a:p>
            <a:r>
              <a:rPr lang="en-US" sz="2000" dirty="0">
                <a:latin typeface="Calibri" pitchFamily="34" charset="0"/>
              </a:rPr>
              <a:t>Atmosphere mostly carbon dioxide</a:t>
            </a:r>
          </a:p>
          <a:p>
            <a:r>
              <a:rPr lang="en-US" sz="2000" dirty="0">
                <a:latin typeface="Calibri" pitchFamily="34" charset="0"/>
              </a:rPr>
              <a:t>Very dusty atmosphere; dust storms, dust devils</a:t>
            </a:r>
          </a:p>
          <a:p>
            <a:pPr eaLnBrk="1" hangingPunct="1">
              <a:lnSpc>
                <a:spcPct val="80000"/>
              </a:lnSpc>
            </a:pPr>
            <a:endParaRPr lang="en-US" sz="3000" dirty="0"/>
          </a:p>
        </p:txBody>
      </p:sp>
      <p:sp>
        <p:nvSpPr>
          <p:cNvPr id="39941" name="Slide Number Placeholder 5"/>
          <p:cNvSpPr txBox="1">
            <a:spLocks noGrp="1"/>
          </p:cNvSpPr>
          <p:nvPr/>
        </p:nvSpPr>
        <p:spPr bwMode="auto">
          <a:xfrm>
            <a:off x="7315200" y="6356350"/>
            <a:ext cx="1371600" cy="365125"/>
          </a:xfrm>
          <a:prstGeom prst="rect">
            <a:avLst/>
          </a:prstGeom>
          <a:noFill/>
          <a:ln>
            <a:miter lim="800000"/>
            <a:headEnd/>
            <a:tailEnd/>
          </a:ln>
        </p:spPr>
        <p:txBody>
          <a:bodyPr anchor="ctr"/>
          <a:lstStyle/>
          <a:p>
            <a:pPr algn="r">
              <a:defRPr/>
            </a:pPr>
            <a:fld id="{AE2AFEA0-FCBD-410B-8771-D664210ACEC4}" type="slidenum">
              <a:rPr lang="en-US" sz="1200" i="1">
                <a:latin typeface="+mn-lt"/>
              </a:rPr>
              <a:pPr algn="r">
                <a:defRPr/>
              </a:pPr>
              <a:t>10</a:t>
            </a:fld>
            <a:endParaRPr lang="en-US" sz="1200" i="1">
              <a:latin typeface="+mn-lt"/>
            </a:endParaRPr>
          </a:p>
        </p:txBody>
      </p:sp>
    </p:spTree>
    <p:extLst>
      <p:ext uri="{BB962C8B-B14F-4D97-AF65-F5344CB8AC3E}">
        <p14:creationId xmlns:p14="http://schemas.microsoft.com/office/powerpoint/2010/main" val="1646952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idx="4294967295"/>
          </p:nvPr>
        </p:nvSpPr>
        <p:spPr/>
        <p:txBody>
          <a:bodyPr/>
          <a:lstStyle/>
          <a:p>
            <a:pPr eaLnBrk="1" hangingPunct="1"/>
            <a:r>
              <a:rPr lang="en-US" b="1">
                <a:latin typeface="Calibri" pitchFamily="34" charset="0"/>
              </a:rPr>
              <a:t>Mars, continued</a:t>
            </a:r>
          </a:p>
        </p:txBody>
      </p:sp>
      <p:sp>
        <p:nvSpPr>
          <p:cNvPr id="3" name="Content Placeholder 2"/>
          <p:cNvSpPr>
            <a:spLocks noGrp="1"/>
          </p:cNvSpPr>
          <p:nvPr>
            <p:ph idx="4294967295"/>
          </p:nvPr>
        </p:nvSpPr>
        <p:spPr>
          <a:xfrm>
            <a:off x="1143000" y="1170883"/>
            <a:ext cx="8229600" cy="4525963"/>
          </a:xfrm>
          <a:prstGeom prst="rect">
            <a:avLst/>
          </a:prstGeom>
        </p:spPr>
        <p:txBody>
          <a:bodyPr rtlCol="0">
            <a:normAutofit/>
          </a:bodyPr>
          <a:lstStyle/>
          <a:p>
            <a:pPr eaLnBrk="1" fontAlgn="auto" hangingPunct="1">
              <a:spcAft>
                <a:spcPts val="0"/>
              </a:spcAft>
              <a:buFont typeface="Arial" panose="020B0604020202020204" pitchFamily="34" charset="0"/>
              <a:buChar char="•"/>
              <a:defRPr/>
            </a:pPr>
            <a:r>
              <a:rPr lang="en-US" dirty="0">
                <a:latin typeface="+mn-lt"/>
              </a:rPr>
              <a:t>Radiation environment on the surface is harsh for humans &amp; electronics</a:t>
            </a:r>
          </a:p>
          <a:p>
            <a:pPr eaLnBrk="1" fontAlgn="auto" hangingPunct="1">
              <a:spcAft>
                <a:spcPts val="0"/>
              </a:spcAft>
              <a:buFont typeface="Arial" panose="020B0604020202020204" pitchFamily="34" charset="0"/>
              <a:buChar char="•"/>
              <a:defRPr/>
            </a:pPr>
            <a:r>
              <a:rPr lang="en-US" dirty="0">
                <a:latin typeface="+mn-lt"/>
              </a:rPr>
              <a:t>Soil is weathered, behaves like terrestrial soil</a:t>
            </a:r>
          </a:p>
          <a:p>
            <a:pPr eaLnBrk="1" fontAlgn="auto" hangingPunct="1">
              <a:spcAft>
                <a:spcPts val="0"/>
              </a:spcAft>
              <a:buFont typeface="Arial" panose="020B0604020202020204" pitchFamily="34" charset="0"/>
              <a:buChar char="•"/>
              <a:defRPr/>
            </a:pPr>
            <a:r>
              <a:rPr lang="en-US" dirty="0">
                <a:latin typeface="+mn-lt"/>
              </a:rPr>
              <a:t>Soil is diverse</a:t>
            </a:r>
          </a:p>
          <a:p>
            <a:pPr eaLnBrk="1" fontAlgn="auto" hangingPunct="1">
              <a:spcAft>
                <a:spcPts val="0"/>
              </a:spcAft>
              <a:buFont typeface="Arial" panose="020B0604020202020204" pitchFamily="34" charset="0"/>
              <a:buChar char="•"/>
              <a:defRPr/>
            </a:pPr>
            <a:r>
              <a:rPr lang="en-US" dirty="0">
                <a:latin typeface="+mn-lt"/>
              </a:rPr>
              <a:t>Geology is complex</a:t>
            </a:r>
          </a:p>
          <a:p>
            <a:pPr eaLnBrk="1" fontAlgn="auto" hangingPunct="1">
              <a:spcAft>
                <a:spcPts val="0"/>
              </a:spcAft>
              <a:buFont typeface="Arial" panose="020B0604020202020204" pitchFamily="34" charset="0"/>
              <a:buChar char="•"/>
              <a:defRPr/>
            </a:pPr>
            <a:r>
              <a:rPr lang="en-US" dirty="0">
                <a:latin typeface="+mn-lt"/>
              </a:rPr>
              <a:t>Little is known about subsurface geology</a:t>
            </a:r>
          </a:p>
          <a:p>
            <a:pPr marL="342900" lvl="1" indent="-342900" eaLnBrk="1" fontAlgn="auto" hangingPunct="1">
              <a:spcAft>
                <a:spcPts val="0"/>
              </a:spcAft>
              <a:buFont typeface="Arial" panose="020B0604020202020204" pitchFamily="34" charset="0"/>
              <a:buChar char="•"/>
              <a:defRPr/>
            </a:pPr>
            <a:r>
              <a:rPr lang="en-US" sz="1800" dirty="0">
                <a:solidFill>
                  <a:schemeClr val="bg1"/>
                </a:solidFill>
                <a:cs typeface="Arial"/>
              </a:rPr>
              <a:t>Mixture of CO2 and water ice and </a:t>
            </a:r>
            <a:r>
              <a:rPr lang="en-US" sz="1800" dirty="0" err="1">
                <a:solidFill>
                  <a:schemeClr val="bg1"/>
                </a:solidFill>
                <a:cs typeface="Arial"/>
              </a:rPr>
              <a:t>clathrates</a:t>
            </a:r>
            <a:endParaRPr lang="en-US" sz="1800" dirty="0">
              <a:solidFill>
                <a:schemeClr val="bg1"/>
              </a:solidFill>
              <a:cs typeface="Arial"/>
            </a:endParaRPr>
          </a:p>
          <a:p>
            <a:pPr lvl="1" eaLnBrk="1" fontAlgn="auto" hangingPunct="1">
              <a:spcAft>
                <a:spcPts val="0"/>
              </a:spcAft>
              <a:buFont typeface="Arial" panose="020B0604020202020204" pitchFamily="34" charset="0"/>
              <a:buChar char="–"/>
              <a:defRPr/>
            </a:pPr>
            <a:r>
              <a:rPr lang="en-US" sz="1800" dirty="0">
                <a:solidFill>
                  <a:schemeClr val="bg1"/>
                </a:solidFill>
                <a:cs typeface="Arial"/>
              </a:rPr>
              <a:t>Varying mechanical strength</a:t>
            </a:r>
          </a:p>
          <a:p>
            <a:pPr lvl="1" eaLnBrk="1" fontAlgn="auto" hangingPunct="1">
              <a:spcAft>
                <a:spcPts val="0"/>
              </a:spcAft>
              <a:buFont typeface="Arial" panose="020B0604020202020204" pitchFamily="34" charset="0"/>
              <a:buChar char="–"/>
              <a:defRPr/>
            </a:pPr>
            <a:r>
              <a:rPr lang="en-US" sz="1800" dirty="0">
                <a:solidFill>
                  <a:schemeClr val="bg1"/>
                </a:solidFill>
                <a:cs typeface="Arial"/>
              </a:rPr>
              <a:t>Ice is on the surface at  high latitudes</a:t>
            </a:r>
          </a:p>
          <a:p>
            <a:pPr lvl="1" eaLnBrk="1" fontAlgn="auto" hangingPunct="1">
              <a:spcAft>
                <a:spcPts val="0"/>
              </a:spcAft>
              <a:buFont typeface="Arial" panose="020B0604020202020204" pitchFamily="34" charset="0"/>
              <a:buChar char="–"/>
              <a:defRPr/>
            </a:pPr>
            <a:r>
              <a:rPr lang="en-US" sz="1800" dirty="0">
                <a:solidFill>
                  <a:schemeClr val="bg1"/>
                </a:solidFill>
                <a:cs typeface="Arial"/>
              </a:rPr>
              <a:t>Ice is near the surface at moderate latitudes</a:t>
            </a:r>
          </a:p>
          <a:p>
            <a:pPr lvl="1" eaLnBrk="1" fontAlgn="auto" hangingPunct="1">
              <a:spcAft>
                <a:spcPts val="0"/>
              </a:spcAft>
              <a:buFont typeface="Arial" panose="020B0604020202020204" pitchFamily="34" charset="0"/>
              <a:buChar char="–"/>
              <a:defRPr/>
            </a:pPr>
            <a:r>
              <a:rPr lang="en-US" sz="1800" dirty="0">
                <a:solidFill>
                  <a:schemeClr val="bg1"/>
                </a:solidFill>
                <a:cs typeface="Arial"/>
              </a:rPr>
              <a:t>Ice is deep beneath the surface at low latitudes</a:t>
            </a:r>
          </a:p>
          <a:p>
            <a:pPr eaLnBrk="1" fontAlgn="auto" hangingPunct="1">
              <a:spcAft>
                <a:spcPts val="0"/>
              </a:spcAft>
              <a:buFont typeface="Arial" panose="020B0604020202020204" pitchFamily="34" charset="0"/>
              <a:buChar char="•"/>
              <a:defRPr/>
            </a:pPr>
            <a:endParaRPr lang="en-US" dirty="0">
              <a:latin typeface="+mn-lt"/>
            </a:endParaRPr>
          </a:p>
        </p:txBody>
      </p:sp>
      <p:sp>
        <p:nvSpPr>
          <p:cNvPr id="40965" name="Slide Number Placeholder 5"/>
          <p:cNvSpPr txBox="1">
            <a:spLocks noGrp="1"/>
          </p:cNvSpPr>
          <p:nvPr/>
        </p:nvSpPr>
        <p:spPr bwMode="auto">
          <a:xfrm>
            <a:off x="7315200" y="6356350"/>
            <a:ext cx="1371600" cy="365125"/>
          </a:xfrm>
          <a:prstGeom prst="rect">
            <a:avLst/>
          </a:prstGeom>
          <a:noFill/>
          <a:ln>
            <a:miter lim="800000"/>
            <a:headEnd/>
            <a:tailEnd/>
          </a:ln>
        </p:spPr>
        <p:txBody>
          <a:bodyPr anchor="ctr"/>
          <a:lstStyle/>
          <a:p>
            <a:pPr algn="r">
              <a:defRPr/>
            </a:pPr>
            <a:fld id="{CC2F8252-0049-4863-9CDA-3D29AEB09E7D}" type="slidenum">
              <a:rPr lang="en-US" sz="1200" i="1">
                <a:latin typeface="+mn-lt"/>
              </a:rPr>
              <a:pPr algn="r">
                <a:defRPr/>
              </a:pPr>
              <a:t>11</a:t>
            </a:fld>
            <a:endParaRPr lang="en-US" sz="1200" i="1">
              <a:latin typeface="+mn-lt"/>
            </a:endParaRPr>
          </a:p>
        </p:txBody>
      </p:sp>
    </p:spTree>
    <p:extLst>
      <p:ext uri="{BB962C8B-B14F-4D97-AF65-F5344CB8AC3E}">
        <p14:creationId xmlns:p14="http://schemas.microsoft.com/office/powerpoint/2010/main" val="1827319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4712"/>
            <a:ext cx="5369088" cy="724936"/>
          </a:xfrm>
        </p:spPr>
        <p:txBody>
          <a:bodyPr>
            <a:normAutofit fontScale="90000"/>
          </a:bodyPr>
          <a:lstStyle/>
          <a:p>
            <a:r>
              <a:rPr lang="en-US" sz="3200" dirty="0"/>
              <a:t>What are Space Resources?</a:t>
            </a:r>
          </a:p>
        </p:txBody>
      </p:sp>
      <p:pic>
        <p:nvPicPr>
          <p:cNvPr id="4" name="Picture 3"/>
          <p:cNvPicPr>
            <a:picLocks noChangeAspect="1"/>
          </p:cNvPicPr>
          <p:nvPr/>
        </p:nvPicPr>
        <p:blipFill>
          <a:blip r:embed="rId2"/>
          <a:stretch>
            <a:fillRect/>
          </a:stretch>
        </p:blipFill>
        <p:spPr>
          <a:xfrm>
            <a:off x="485687" y="702725"/>
            <a:ext cx="8172625" cy="5237473"/>
          </a:xfrm>
          <a:prstGeom prst="rect">
            <a:avLst/>
          </a:prstGeom>
        </p:spPr>
      </p:pic>
    </p:spTree>
    <p:extLst>
      <p:ext uri="{BB962C8B-B14F-4D97-AF65-F5344CB8AC3E}">
        <p14:creationId xmlns:p14="http://schemas.microsoft.com/office/powerpoint/2010/main" val="449182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1143000" y="63669"/>
            <a:ext cx="7566991" cy="708661"/>
          </a:xfrm>
        </p:spPr>
        <p:txBody>
          <a:bodyPr>
            <a:normAutofit/>
          </a:bodyPr>
          <a:lstStyle/>
          <a:p>
            <a:pPr eaLnBrk="1" hangingPunct="1"/>
            <a:r>
              <a:rPr lang="en-US" sz="2400" dirty="0"/>
              <a:t>What is In Situ Resource Utilization (ISRU)?</a:t>
            </a:r>
            <a:endParaRPr lang="en-US" sz="1600" dirty="0"/>
          </a:p>
        </p:txBody>
      </p:sp>
      <p:sp>
        <p:nvSpPr>
          <p:cNvPr id="13" name="Text Box 4"/>
          <p:cNvSpPr txBox="1">
            <a:spLocks noChangeArrowheads="1"/>
          </p:cNvSpPr>
          <p:nvPr/>
        </p:nvSpPr>
        <p:spPr bwMode="auto">
          <a:xfrm>
            <a:off x="181678" y="1581261"/>
            <a:ext cx="4474451" cy="646331"/>
          </a:xfrm>
          <a:prstGeom prst="rect">
            <a:avLst/>
          </a:prstGeom>
          <a:noFill/>
          <a:ln w="9525">
            <a:noFill/>
            <a:miter lim="800000"/>
            <a:headEnd/>
            <a:tailEnd/>
          </a:ln>
          <a:effectLst/>
        </p:spPr>
        <p:txBody>
          <a:bodyPr wrap="square">
            <a:spAutoFit/>
          </a:bodyPr>
          <a:lstStyle/>
          <a:p>
            <a:pPr marL="231775" indent="-231775">
              <a:spcBef>
                <a:spcPts val="0"/>
              </a:spcBef>
              <a:buFont typeface="Wingdings" pitchFamily="2" charset="2"/>
              <a:buChar char="Ø"/>
              <a:tabLst>
                <a:tab pos="231775" algn="l"/>
                <a:tab pos="465138" algn="l"/>
              </a:tabLst>
            </a:pPr>
            <a:r>
              <a:rPr lang="en-US" sz="1600" b="1" dirty="0">
                <a:solidFill>
                  <a:schemeClr val="bg1"/>
                </a:solidFill>
                <a:latin typeface="Arial" charset="0"/>
              </a:rPr>
              <a:t>Resource Characterization and Mapping</a:t>
            </a:r>
            <a:r>
              <a:rPr lang="en-US" sz="1600" dirty="0">
                <a:solidFill>
                  <a:schemeClr val="bg1"/>
                </a:solidFill>
                <a:latin typeface="Arial" charset="0"/>
              </a:rPr>
              <a:t> </a:t>
            </a:r>
            <a:endParaRPr lang="en-US" sz="1600" i="1" dirty="0">
              <a:solidFill>
                <a:schemeClr val="bg1"/>
              </a:solidFill>
              <a:latin typeface="Arial" charset="0"/>
            </a:endParaRPr>
          </a:p>
          <a:p>
            <a:pPr marL="231775" indent="-231775">
              <a:spcBef>
                <a:spcPts val="0"/>
              </a:spcBef>
              <a:buClr>
                <a:srgbClr val="000000"/>
              </a:buClr>
              <a:tabLst>
                <a:tab pos="231775" algn="l"/>
                <a:tab pos="341313" algn="l"/>
              </a:tabLst>
            </a:pPr>
            <a:r>
              <a:rPr lang="en-US" sz="1600" dirty="0">
                <a:solidFill>
                  <a:schemeClr val="bg1"/>
                </a:solidFill>
                <a:latin typeface="Arial" charset="0"/>
              </a:rPr>
              <a:t>		</a:t>
            </a:r>
            <a:r>
              <a:rPr lang="en-US" sz="1400" dirty="0">
                <a:solidFill>
                  <a:schemeClr val="bg1"/>
                </a:solidFill>
                <a:latin typeface="Arial" charset="0"/>
              </a:rPr>
              <a:t>Physical, mineral/chemical, and volatile/water</a:t>
            </a:r>
          </a:p>
          <a:p>
            <a:pPr marL="231775" indent="-231775">
              <a:spcBef>
                <a:spcPts val="0"/>
              </a:spcBef>
              <a:buClr>
                <a:srgbClr val="000000"/>
              </a:buClr>
              <a:tabLst>
                <a:tab pos="231775" algn="l"/>
                <a:tab pos="465138" algn="l"/>
              </a:tabLst>
            </a:pPr>
            <a:endParaRPr lang="en-US" sz="400" dirty="0">
              <a:solidFill>
                <a:schemeClr val="bg1"/>
              </a:solidFill>
              <a:latin typeface="Arial" charset="0"/>
            </a:endParaRPr>
          </a:p>
        </p:txBody>
      </p:sp>
      <p:sp>
        <p:nvSpPr>
          <p:cNvPr id="6" name="Text Box 4"/>
          <p:cNvSpPr txBox="1">
            <a:spLocks noChangeArrowheads="1"/>
          </p:cNvSpPr>
          <p:nvPr/>
        </p:nvSpPr>
        <p:spPr bwMode="auto">
          <a:xfrm>
            <a:off x="3896144" y="2274582"/>
            <a:ext cx="5140916" cy="707886"/>
          </a:xfrm>
          <a:prstGeom prst="rect">
            <a:avLst/>
          </a:prstGeom>
          <a:noFill/>
          <a:ln w="9525">
            <a:noFill/>
            <a:miter lim="800000"/>
            <a:headEnd/>
            <a:tailEnd/>
          </a:ln>
          <a:effectLst/>
        </p:spPr>
        <p:txBody>
          <a:bodyPr wrap="square">
            <a:spAutoFit/>
          </a:bodyPr>
          <a:lstStyle/>
          <a:p>
            <a:pPr marL="231775" indent="-231775">
              <a:spcBef>
                <a:spcPts val="0"/>
              </a:spcBef>
              <a:buClr>
                <a:srgbClr val="000000"/>
              </a:buClr>
              <a:tabLst>
                <a:tab pos="231775" algn="l"/>
                <a:tab pos="465138" algn="l"/>
              </a:tabLst>
            </a:pPr>
            <a:endParaRPr lang="en-US" sz="400" dirty="0">
              <a:solidFill>
                <a:schemeClr val="bg1"/>
              </a:solidFill>
              <a:latin typeface="Arial" charset="0"/>
            </a:endParaRPr>
          </a:p>
          <a:p>
            <a:pPr marL="231775" indent="-231775">
              <a:spcBef>
                <a:spcPts val="0"/>
              </a:spcBef>
              <a:buFont typeface="Wingdings" pitchFamily="2" charset="2"/>
              <a:buChar char="Ø"/>
              <a:tabLst>
                <a:tab pos="231775" algn="l"/>
                <a:tab pos="465138" algn="l"/>
              </a:tabLst>
            </a:pPr>
            <a:r>
              <a:rPr lang="en-US" sz="1600" b="1" dirty="0">
                <a:solidFill>
                  <a:schemeClr val="bg1"/>
                </a:solidFill>
                <a:latin typeface="Arial" charset="0"/>
              </a:rPr>
              <a:t>Mission Consumable Production</a:t>
            </a:r>
            <a:r>
              <a:rPr lang="en-US" sz="1600" dirty="0">
                <a:solidFill>
                  <a:schemeClr val="bg1"/>
                </a:solidFill>
                <a:latin typeface="Arial" charset="0"/>
              </a:rPr>
              <a:t> </a:t>
            </a:r>
            <a:endParaRPr lang="en-US" sz="1600" b="1" dirty="0">
              <a:solidFill>
                <a:schemeClr val="bg1"/>
              </a:solidFill>
              <a:latin typeface="Arial" charset="0"/>
            </a:endParaRPr>
          </a:p>
          <a:p>
            <a:pPr marL="231775" indent="-231775">
              <a:spcBef>
                <a:spcPts val="0"/>
              </a:spcBef>
              <a:buClr>
                <a:srgbClr val="000000"/>
              </a:buClr>
              <a:tabLst>
                <a:tab pos="231775" algn="l"/>
                <a:tab pos="341313" algn="l"/>
              </a:tabLst>
            </a:pPr>
            <a:r>
              <a:rPr lang="en-US" sz="1600" dirty="0">
                <a:solidFill>
                  <a:schemeClr val="bg1"/>
                </a:solidFill>
                <a:latin typeface="Arial" charset="0"/>
              </a:rPr>
              <a:t>		</a:t>
            </a:r>
            <a:r>
              <a:rPr lang="en-US" sz="1400" dirty="0">
                <a:solidFill>
                  <a:schemeClr val="bg1"/>
                </a:solidFill>
                <a:latin typeface="Arial" charset="0"/>
              </a:rPr>
              <a:t>Propellants, life support gases, fuel cell reactants, etc.</a:t>
            </a:r>
          </a:p>
          <a:p>
            <a:pPr marL="231775" indent="-231775">
              <a:spcBef>
                <a:spcPts val="0"/>
              </a:spcBef>
              <a:buClr>
                <a:srgbClr val="000000"/>
              </a:buClr>
              <a:tabLst>
                <a:tab pos="231775" algn="l"/>
                <a:tab pos="465138" algn="l"/>
              </a:tabLst>
            </a:pPr>
            <a:endParaRPr lang="en-US" sz="400" dirty="0">
              <a:solidFill>
                <a:schemeClr val="bg1"/>
              </a:solidFill>
              <a:latin typeface="Arial" charset="0"/>
            </a:endParaRPr>
          </a:p>
        </p:txBody>
      </p:sp>
      <p:sp>
        <p:nvSpPr>
          <p:cNvPr id="7" name="Text Box 4"/>
          <p:cNvSpPr txBox="1">
            <a:spLocks noChangeArrowheads="1"/>
          </p:cNvSpPr>
          <p:nvPr/>
        </p:nvSpPr>
        <p:spPr bwMode="auto">
          <a:xfrm>
            <a:off x="172580" y="2972893"/>
            <a:ext cx="7881842" cy="646331"/>
          </a:xfrm>
          <a:prstGeom prst="rect">
            <a:avLst/>
          </a:prstGeom>
          <a:noFill/>
          <a:ln w="9525">
            <a:noFill/>
            <a:miter lim="800000"/>
            <a:headEnd/>
            <a:tailEnd/>
          </a:ln>
          <a:effectLst/>
        </p:spPr>
        <p:txBody>
          <a:bodyPr wrap="square">
            <a:spAutoFit/>
          </a:bodyPr>
          <a:lstStyle/>
          <a:p>
            <a:pPr marL="231775" indent="-231775">
              <a:spcBef>
                <a:spcPts val="0"/>
              </a:spcBef>
              <a:buClr>
                <a:srgbClr val="000000"/>
              </a:buClr>
              <a:tabLst>
                <a:tab pos="231775" algn="l"/>
                <a:tab pos="465138" algn="l"/>
              </a:tabLst>
            </a:pPr>
            <a:endParaRPr lang="en-US" sz="400" dirty="0">
              <a:solidFill>
                <a:schemeClr val="bg1"/>
              </a:solidFill>
              <a:latin typeface="Arial" charset="0"/>
            </a:endParaRPr>
          </a:p>
          <a:p>
            <a:pPr marL="231775" indent="-231775">
              <a:spcBef>
                <a:spcPts val="0"/>
              </a:spcBef>
              <a:buClr>
                <a:srgbClr val="000000"/>
              </a:buClr>
              <a:buFont typeface="Wingdings" pitchFamily="2" charset="2"/>
              <a:buChar char="Ø"/>
              <a:tabLst>
                <a:tab pos="231775" algn="l"/>
                <a:tab pos="465138" algn="l"/>
              </a:tabLst>
            </a:pPr>
            <a:r>
              <a:rPr lang="en-US" sz="1600" b="1" dirty="0">
                <a:solidFill>
                  <a:schemeClr val="bg1"/>
                </a:solidFill>
                <a:latin typeface="Arial" charset="0"/>
              </a:rPr>
              <a:t>Civil Engineering &amp; Surface Construction </a:t>
            </a:r>
          </a:p>
          <a:p>
            <a:pPr marL="231775" indent="-231775">
              <a:spcBef>
                <a:spcPts val="0"/>
              </a:spcBef>
              <a:buClr>
                <a:srgbClr val="000000"/>
              </a:buClr>
              <a:tabLst>
                <a:tab pos="231775" algn="l"/>
                <a:tab pos="341313" algn="l"/>
              </a:tabLst>
            </a:pPr>
            <a:r>
              <a:rPr lang="en-US" sz="1600" dirty="0">
                <a:solidFill>
                  <a:schemeClr val="bg1"/>
                </a:solidFill>
                <a:latin typeface="Arial" charset="0"/>
              </a:rPr>
              <a:t>		</a:t>
            </a:r>
            <a:r>
              <a:rPr lang="en-US" sz="1400" dirty="0">
                <a:solidFill>
                  <a:schemeClr val="bg1"/>
                </a:solidFill>
                <a:latin typeface="Arial" charset="0"/>
              </a:rPr>
              <a:t>Radiation shields, landing pads, roads, habitats, etc.</a:t>
            </a:r>
          </a:p>
        </p:txBody>
      </p:sp>
      <p:sp>
        <p:nvSpPr>
          <p:cNvPr id="8" name="Text Box 4"/>
          <p:cNvSpPr txBox="1">
            <a:spLocks noChangeArrowheads="1"/>
          </p:cNvSpPr>
          <p:nvPr/>
        </p:nvSpPr>
        <p:spPr bwMode="auto">
          <a:xfrm>
            <a:off x="3955281" y="3589319"/>
            <a:ext cx="4945299" cy="646331"/>
          </a:xfrm>
          <a:prstGeom prst="rect">
            <a:avLst/>
          </a:prstGeom>
          <a:noFill/>
          <a:ln w="9525">
            <a:noFill/>
            <a:miter lim="800000"/>
            <a:headEnd/>
            <a:tailEnd/>
          </a:ln>
          <a:effectLst/>
        </p:spPr>
        <p:txBody>
          <a:bodyPr wrap="square">
            <a:spAutoFit/>
          </a:bodyPr>
          <a:lstStyle/>
          <a:p>
            <a:pPr marL="231775" indent="-231775">
              <a:spcBef>
                <a:spcPts val="0"/>
              </a:spcBef>
              <a:buClr>
                <a:srgbClr val="000000"/>
              </a:buClr>
              <a:tabLst>
                <a:tab pos="231775" algn="l"/>
                <a:tab pos="465138" algn="l"/>
              </a:tabLst>
            </a:pPr>
            <a:endParaRPr lang="en-US" sz="400" dirty="0">
              <a:solidFill>
                <a:schemeClr val="bg1"/>
              </a:solidFill>
              <a:latin typeface="Arial" charset="0"/>
            </a:endParaRPr>
          </a:p>
          <a:p>
            <a:pPr marL="231775" indent="-231775">
              <a:spcBef>
                <a:spcPts val="0"/>
              </a:spcBef>
              <a:buClr>
                <a:srgbClr val="000000"/>
              </a:buClr>
              <a:buFont typeface="Wingdings" pitchFamily="2" charset="2"/>
              <a:buChar char="§"/>
              <a:tabLst>
                <a:tab pos="231775" algn="l"/>
                <a:tab pos="465138" algn="l"/>
              </a:tabLst>
            </a:pPr>
            <a:r>
              <a:rPr lang="en-US" sz="1600" b="1" dirty="0">
                <a:solidFill>
                  <a:schemeClr val="bg1"/>
                </a:solidFill>
                <a:latin typeface="Arial" charset="0"/>
              </a:rPr>
              <a:t>In-Situ Energy Generation, Storage &amp; Transfer</a:t>
            </a:r>
          </a:p>
          <a:p>
            <a:pPr marL="231775" indent="-231775">
              <a:spcBef>
                <a:spcPts val="0"/>
              </a:spcBef>
              <a:buClr>
                <a:srgbClr val="000000"/>
              </a:buClr>
              <a:tabLst>
                <a:tab pos="231775" algn="l"/>
                <a:tab pos="465138" algn="l"/>
              </a:tabLst>
            </a:pPr>
            <a:r>
              <a:rPr lang="en-US" sz="1600" dirty="0">
                <a:solidFill>
                  <a:schemeClr val="bg1"/>
                </a:solidFill>
                <a:latin typeface="Arial" charset="0"/>
              </a:rPr>
              <a:t>		</a:t>
            </a:r>
            <a:r>
              <a:rPr lang="en-US" sz="1400" dirty="0">
                <a:solidFill>
                  <a:schemeClr val="bg1"/>
                </a:solidFill>
                <a:latin typeface="Arial" charset="0"/>
              </a:rPr>
              <a:t>Solar, electrical, thermal, chemical</a:t>
            </a:r>
          </a:p>
        </p:txBody>
      </p:sp>
      <p:sp>
        <p:nvSpPr>
          <p:cNvPr id="9" name="Text Box 4"/>
          <p:cNvSpPr txBox="1">
            <a:spLocks noChangeArrowheads="1"/>
          </p:cNvSpPr>
          <p:nvPr/>
        </p:nvSpPr>
        <p:spPr bwMode="auto">
          <a:xfrm>
            <a:off x="177130" y="4328573"/>
            <a:ext cx="5270570" cy="646331"/>
          </a:xfrm>
          <a:prstGeom prst="rect">
            <a:avLst/>
          </a:prstGeom>
          <a:noFill/>
          <a:ln w="9525">
            <a:noFill/>
            <a:miter lim="800000"/>
            <a:headEnd/>
            <a:tailEnd/>
          </a:ln>
          <a:effectLst/>
        </p:spPr>
        <p:txBody>
          <a:bodyPr wrap="square">
            <a:spAutoFit/>
          </a:bodyPr>
          <a:lstStyle/>
          <a:p>
            <a:pPr marL="231775" indent="-231775">
              <a:spcBef>
                <a:spcPts val="0"/>
              </a:spcBef>
              <a:buClr>
                <a:srgbClr val="000000"/>
              </a:buClr>
              <a:tabLst>
                <a:tab pos="231775" algn="l"/>
                <a:tab pos="465138" algn="l"/>
              </a:tabLst>
            </a:pPr>
            <a:endParaRPr lang="en-US" sz="400" dirty="0">
              <a:solidFill>
                <a:schemeClr val="bg1"/>
              </a:solidFill>
              <a:latin typeface="Arial" charset="0"/>
            </a:endParaRPr>
          </a:p>
          <a:p>
            <a:pPr marL="231775" indent="-231775">
              <a:spcBef>
                <a:spcPts val="0"/>
              </a:spcBef>
              <a:buClr>
                <a:srgbClr val="000000"/>
              </a:buClr>
              <a:buFont typeface="Wingdings" pitchFamily="2" charset="2"/>
              <a:buChar char="§"/>
              <a:tabLst>
                <a:tab pos="231775" algn="l"/>
                <a:tab pos="465138" algn="l"/>
              </a:tabLst>
            </a:pPr>
            <a:r>
              <a:rPr lang="en-US" sz="1600" b="1" dirty="0">
                <a:solidFill>
                  <a:schemeClr val="bg1"/>
                </a:solidFill>
                <a:latin typeface="Arial" charset="0"/>
              </a:rPr>
              <a:t>In-Situ Manufacturing &amp; Repair</a:t>
            </a:r>
            <a:endParaRPr lang="en-US" sz="1600" dirty="0">
              <a:solidFill>
                <a:schemeClr val="bg1"/>
              </a:solidFill>
              <a:latin typeface="Arial" charset="0"/>
            </a:endParaRPr>
          </a:p>
          <a:p>
            <a:pPr marL="231775" indent="-231775">
              <a:spcBef>
                <a:spcPts val="0"/>
              </a:spcBef>
              <a:buClr>
                <a:srgbClr val="000000"/>
              </a:buClr>
              <a:tabLst>
                <a:tab pos="231775" algn="l"/>
                <a:tab pos="465138" algn="l"/>
              </a:tabLst>
            </a:pPr>
            <a:r>
              <a:rPr lang="en-US" sz="1600" dirty="0">
                <a:solidFill>
                  <a:schemeClr val="bg1"/>
                </a:solidFill>
                <a:latin typeface="Arial" charset="0"/>
              </a:rPr>
              <a:t>		</a:t>
            </a:r>
            <a:r>
              <a:rPr lang="en-US" sz="1400" dirty="0">
                <a:solidFill>
                  <a:schemeClr val="bg1"/>
                </a:solidFill>
                <a:latin typeface="Arial" charset="0"/>
              </a:rPr>
              <a:t>Spare parts, wires, trusses, integrated structures, etc.</a:t>
            </a:r>
          </a:p>
        </p:txBody>
      </p:sp>
      <p:pic>
        <p:nvPicPr>
          <p:cNvPr id="10" name="Picture 1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57599" y="2274445"/>
            <a:ext cx="830262" cy="619125"/>
          </a:xfrm>
          <a:prstGeom prst="rect">
            <a:avLst/>
          </a:prstGeom>
          <a:noFill/>
          <a:ln w="9525">
            <a:noFill/>
            <a:miter lim="800000"/>
            <a:headEnd/>
            <a:tailEnd/>
          </a:ln>
          <a:effectLst/>
        </p:spPr>
      </p:pic>
      <p:pic>
        <p:nvPicPr>
          <p:cNvPr id="11" name="Picture 16"/>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378303" y="2268095"/>
            <a:ext cx="801687" cy="628650"/>
          </a:xfrm>
          <a:prstGeom prst="rect">
            <a:avLst/>
          </a:prstGeom>
          <a:noFill/>
          <a:ln w="9525">
            <a:noFill/>
            <a:miter lim="800000"/>
            <a:headEnd/>
            <a:tailEnd/>
          </a:ln>
          <a:effectLst/>
        </p:spPr>
      </p:pic>
      <p:pic>
        <p:nvPicPr>
          <p:cNvPr id="14" name="Picture 17"/>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266378" y="2272858"/>
            <a:ext cx="625475" cy="627062"/>
          </a:xfrm>
          <a:prstGeom prst="rect">
            <a:avLst/>
          </a:prstGeom>
          <a:noFill/>
          <a:ln w="9525">
            <a:noFill/>
            <a:miter lim="800000"/>
            <a:headEnd/>
            <a:tailEnd/>
          </a:ln>
          <a:effectLst/>
        </p:spPr>
      </p:pic>
      <p:pic>
        <p:nvPicPr>
          <p:cNvPr id="15" name="Picture 21"/>
          <p:cNvPicPr>
            <a:picLocks noChangeAspect="1" noChangeArrowheads="1"/>
          </p:cNvPicPr>
          <p:nvPr/>
        </p:nvPicPr>
        <p:blipFill>
          <a:blip r:embed="rId6" cstate="print"/>
          <a:srcRect/>
          <a:stretch>
            <a:fillRect/>
          </a:stretch>
        </p:blipFill>
        <p:spPr bwMode="auto">
          <a:xfrm>
            <a:off x="6115563" y="1590469"/>
            <a:ext cx="966787" cy="620712"/>
          </a:xfrm>
          <a:prstGeom prst="rect">
            <a:avLst/>
          </a:prstGeom>
          <a:noFill/>
          <a:ln w="9525">
            <a:noFill/>
            <a:miter lim="800000"/>
            <a:headEnd/>
            <a:tailEnd/>
          </a:ln>
          <a:effectLst/>
        </p:spPr>
      </p:pic>
      <p:pic>
        <p:nvPicPr>
          <p:cNvPr id="16" name="Picture 18"/>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041738" y="2991428"/>
            <a:ext cx="822325" cy="628650"/>
          </a:xfrm>
          <a:prstGeom prst="rect">
            <a:avLst/>
          </a:prstGeom>
          <a:noFill/>
          <a:ln w="9525">
            <a:noFill/>
            <a:miter lim="800000"/>
            <a:headEnd/>
            <a:tailEnd/>
          </a:ln>
          <a:effectLst/>
        </p:spPr>
      </p:pic>
      <p:pic>
        <p:nvPicPr>
          <p:cNvPr id="18" name="Picture 19"/>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911836" y="2988253"/>
            <a:ext cx="839788" cy="628650"/>
          </a:xfrm>
          <a:prstGeom prst="rect">
            <a:avLst/>
          </a:prstGeom>
          <a:noFill/>
          <a:ln w="9525">
            <a:noFill/>
            <a:miter lim="800000"/>
            <a:headEnd/>
            <a:tailEnd/>
          </a:ln>
          <a:effectLst/>
        </p:spPr>
      </p:pic>
      <p:pic>
        <p:nvPicPr>
          <p:cNvPr id="19" name="Picture 20"/>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920905" y="2988253"/>
            <a:ext cx="919163" cy="623888"/>
          </a:xfrm>
          <a:prstGeom prst="rect">
            <a:avLst/>
          </a:prstGeom>
          <a:noFill/>
          <a:ln w="12700">
            <a:noFill/>
            <a:miter lim="800000"/>
            <a:headEnd/>
            <a:tailEnd/>
          </a:ln>
          <a:effectLst/>
        </p:spPr>
      </p:pic>
      <p:pic>
        <p:nvPicPr>
          <p:cNvPr id="20" name="Picture 7"/>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2078170" y="3701611"/>
            <a:ext cx="831850" cy="623887"/>
          </a:xfrm>
          <a:prstGeom prst="rect">
            <a:avLst/>
          </a:prstGeom>
          <a:noFill/>
          <a:ln w="9525">
            <a:noFill/>
            <a:miter lim="800000"/>
            <a:headEnd/>
            <a:tailEnd/>
          </a:ln>
          <a:effectLst/>
        </p:spPr>
      </p:pic>
      <p:pic>
        <p:nvPicPr>
          <p:cNvPr id="21" name="Picture 8"/>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3013208" y="3703198"/>
            <a:ext cx="866775" cy="628650"/>
          </a:xfrm>
          <a:prstGeom prst="rect">
            <a:avLst/>
          </a:prstGeom>
          <a:noFill/>
          <a:ln w="9525">
            <a:noFill/>
            <a:miter lim="800000"/>
            <a:headEnd/>
            <a:tailEnd/>
          </a:ln>
          <a:effectLst/>
        </p:spPr>
      </p:pic>
      <p:grpSp>
        <p:nvGrpSpPr>
          <p:cNvPr id="2" name="Group 11"/>
          <p:cNvGrpSpPr>
            <a:grpSpLocks noChangeAspect="1"/>
          </p:cNvGrpSpPr>
          <p:nvPr/>
        </p:nvGrpSpPr>
        <p:grpSpPr bwMode="auto">
          <a:xfrm>
            <a:off x="5129133" y="4431292"/>
            <a:ext cx="677862" cy="633412"/>
            <a:chOff x="301" y="2433"/>
            <a:chExt cx="427" cy="399"/>
          </a:xfrm>
        </p:grpSpPr>
        <p:sp>
          <p:nvSpPr>
            <p:cNvPr id="23" name="AutoShape 12"/>
            <p:cNvSpPr>
              <a:spLocks noChangeAspect="1" noChangeArrowheads="1" noTextEdit="1"/>
            </p:cNvSpPr>
            <p:nvPr/>
          </p:nvSpPr>
          <p:spPr bwMode="auto">
            <a:xfrm>
              <a:off x="301" y="2433"/>
              <a:ext cx="427" cy="399"/>
            </a:xfrm>
            <a:prstGeom prst="rect">
              <a:avLst/>
            </a:prstGeom>
            <a:noFill/>
            <a:ln w="9525">
              <a:noFill/>
              <a:miter lim="800000"/>
              <a:headEnd/>
              <a:tailEnd/>
            </a:ln>
          </p:spPr>
          <p:txBody>
            <a:bodyPr/>
            <a:lstStyle/>
            <a:p>
              <a:endParaRPr lang="en-US" dirty="0">
                <a:solidFill>
                  <a:schemeClr val="bg1"/>
                </a:solidFill>
              </a:endParaRPr>
            </a:p>
          </p:txBody>
        </p:sp>
        <p:sp>
          <p:nvSpPr>
            <p:cNvPr id="24" name="Rectangle 13"/>
            <p:cNvSpPr>
              <a:spLocks noChangeArrowheads="1"/>
            </p:cNvSpPr>
            <p:nvPr/>
          </p:nvSpPr>
          <p:spPr bwMode="auto">
            <a:xfrm>
              <a:off x="317" y="2446"/>
              <a:ext cx="405" cy="380"/>
            </a:xfrm>
            <a:prstGeom prst="rect">
              <a:avLst/>
            </a:prstGeom>
            <a:solidFill>
              <a:srgbClr val="808080"/>
            </a:solidFill>
            <a:ln w="9525">
              <a:noFill/>
              <a:miter lim="800000"/>
              <a:headEnd/>
              <a:tailEnd/>
            </a:ln>
          </p:spPr>
          <p:txBody>
            <a:bodyPr/>
            <a:lstStyle/>
            <a:p>
              <a:endParaRPr lang="en-US" dirty="0">
                <a:solidFill>
                  <a:schemeClr val="bg1"/>
                </a:solidFill>
              </a:endParaRPr>
            </a:p>
          </p:txBody>
        </p:sp>
        <p:pic>
          <p:nvPicPr>
            <p:cNvPr id="25" name="Picture 14"/>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301" y="2433"/>
              <a:ext cx="405" cy="380"/>
            </a:xfrm>
            <a:prstGeom prst="rect">
              <a:avLst/>
            </a:prstGeom>
            <a:noFill/>
            <a:ln w="9525">
              <a:noFill/>
              <a:miter lim="800000"/>
              <a:headEnd/>
              <a:tailEnd/>
            </a:ln>
          </p:spPr>
        </p:pic>
      </p:grpSp>
      <p:pic>
        <p:nvPicPr>
          <p:cNvPr id="26" name="Picture 23"/>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6700758" y="4423354"/>
            <a:ext cx="850900" cy="638175"/>
          </a:xfrm>
          <a:prstGeom prst="rect">
            <a:avLst/>
          </a:prstGeom>
          <a:noFill/>
        </p:spPr>
      </p:pic>
      <p:pic>
        <p:nvPicPr>
          <p:cNvPr id="27" name="Picture 24"/>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5857795" y="4426529"/>
            <a:ext cx="769938" cy="631825"/>
          </a:xfrm>
          <a:prstGeom prst="rect">
            <a:avLst/>
          </a:prstGeom>
          <a:noFill/>
        </p:spPr>
      </p:pic>
      <p:sp>
        <p:nvSpPr>
          <p:cNvPr id="28" name="Rectangle 3"/>
          <p:cNvSpPr txBox="1">
            <a:spLocks noChangeArrowheads="1"/>
          </p:cNvSpPr>
          <p:nvPr/>
        </p:nvSpPr>
        <p:spPr bwMode="auto">
          <a:xfrm>
            <a:off x="172460" y="5218926"/>
            <a:ext cx="8864600" cy="1027112"/>
          </a:xfrm>
          <a:prstGeom prst="rect">
            <a:avLst/>
          </a:prstGeom>
          <a:noFill/>
          <a:ln w="9525">
            <a:noFill/>
            <a:miter lim="800000"/>
            <a:headEnd/>
            <a:tailEnd/>
          </a:ln>
          <a:effectLst/>
        </p:spPr>
        <p:txBody>
          <a:bodyPr/>
          <a:lstStyle/>
          <a:p>
            <a:pPr marL="231775" indent="-231775">
              <a:spcBef>
                <a:spcPts val="0"/>
              </a:spcBef>
              <a:buClr>
                <a:srgbClr val="006600"/>
              </a:buClr>
              <a:buFont typeface="Wingdings" pitchFamily="2" charset="2"/>
              <a:buChar char="Ø"/>
              <a:defRPr/>
            </a:pPr>
            <a:r>
              <a:rPr lang="en-US" sz="1400" b="1" kern="0" dirty="0">
                <a:solidFill>
                  <a:schemeClr val="bg1"/>
                </a:solidFill>
                <a:latin typeface="Arial"/>
              </a:rPr>
              <a:t>‘ISRU’ is a capability involving multiple technical discipline elements </a:t>
            </a:r>
            <a:r>
              <a:rPr lang="en-US" sz="1400" kern="0" dirty="0">
                <a:solidFill>
                  <a:schemeClr val="bg1"/>
                </a:solidFill>
                <a:latin typeface="Arial"/>
              </a:rPr>
              <a:t>(mobility, regolith manipulation, regolith processing, reagent processing, product storage &amp; delivery, power, manufacturing, etc.)</a:t>
            </a:r>
          </a:p>
          <a:p>
            <a:pPr marL="231775" indent="-231775">
              <a:spcBef>
                <a:spcPts val="0"/>
              </a:spcBef>
              <a:buClr>
                <a:srgbClr val="006600"/>
              </a:buClr>
              <a:buFont typeface="Wingdings" pitchFamily="2" charset="2"/>
              <a:buChar char="Ø"/>
              <a:defRPr/>
            </a:pPr>
            <a:endParaRPr lang="en-US" sz="400" kern="0" dirty="0">
              <a:solidFill>
                <a:schemeClr val="bg1"/>
              </a:solidFill>
              <a:latin typeface="Arial"/>
            </a:endParaRPr>
          </a:p>
          <a:p>
            <a:pPr marL="231775" indent="-231775">
              <a:spcBef>
                <a:spcPts val="0"/>
              </a:spcBef>
              <a:buClr>
                <a:srgbClr val="006600"/>
              </a:buClr>
              <a:buFont typeface="Wingdings" pitchFamily="2" charset="2"/>
              <a:buChar char="Ø"/>
              <a:defRPr/>
            </a:pPr>
            <a:r>
              <a:rPr lang="en-US" sz="1400" b="1" kern="0" dirty="0">
                <a:solidFill>
                  <a:schemeClr val="bg1"/>
                </a:solidFill>
                <a:latin typeface="Arial"/>
              </a:rPr>
              <a:t>‘ISRU’ does not exist on its own.  </a:t>
            </a:r>
            <a:r>
              <a:rPr lang="en-US" sz="1400" kern="0" dirty="0">
                <a:solidFill>
                  <a:schemeClr val="bg1"/>
                </a:solidFill>
                <a:latin typeface="Arial"/>
              </a:rPr>
              <a:t>By definition it must connect and tie to multiple uses and systems to produce the desired capabilities and products.</a:t>
            </a:r>
          </a:p>
        </p:txBody>
      </p:sp>
      <p:sp>
        <p:nvSpPr>
          <p:cNvPr id="29" name="Rectangle 3"/>
          <p:cNvSpPr txBox="1">
            <a:spLocks noChangeArrowheads="1"/>
          </p:cNvSpPr>
          <p:nvPr/>
        </p:nvSpPr>
        <p:spPr bwMode="auto">
          <a:xfrm>
            <a:off x="229764" y="642534"/>
            <a:ext cx="8838036" cy="635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eaLnBrk="0" hangingPunct="0">
              <a:lnSpc>
                <a:spcPct val="90000"/>
              </a:lnSpc>
              <a:spcBef>
                <a:spcPct val="20000"/>
              </a:spcBef>
              <a:buClr>
                <a:srgbClr val="000000"/>
              </a:buClr>
              <a:buFont typeface="Wingdings" pitchFamily="2" charset="2"/>
              <a:buNone/>
              <a:defRPr/>
            </a:pPr>
            <a:r>
              <a:rPr lang="en-US" sz="1600" b="1" kern="0" dirty="0">
                <a:solidFill>
                  <a:schemeClr val="accent3">
                    <a:lumMod val="60000"/>
                    <a:lumOff val="40000"/>
                  </a:schemeClr>
                </a:solidFill>
                <a:latin typeface="Arial"/>
              </a:rPr>
              <a:t>ISRU involves any hardware or operation that harnesses and utilizes  “in-situ resources” to create products and services for robotic and human exploration</a:t>
            </a:r>
          </a:p>
        </p:txBody>
      </p:sp>
      <p:sp>
        <p:nvSpPr>
          <p:cNvPr id="30" name="Text Box 4"/>
          <p:cNvSpPr txBox="1">
            <a:spLocks noChangeArrowheads="1"/>
          </p:cNvSpPr>
          <p:nvPr/>
        </p:nvSpPr>
        <p:spPr bwMode="auto">
          <a:xfrm>
            <a:off x="264761" y="1195764"/>
            <a:ext cx="8479744" cy="369332"/>
          </a:xfrm>
          <a:prstGeom prst="rect">
            <a:avLst/>
          </a:prstGeom>
          <a:noFill/>
          <a:ln w="9525">
            <a:noFill/>
            <a:miter lim="800000"/>
            <a:headEnd/>
            <a:tailEnd/>
          </a:ln>
          <a:effectLst/>
        </p:spPr>
        <p:txBody>
          <a:bodyPr wrap="square">
            <a:spAutoFit/>
          </a:bodyPr>
          <a:lstStyle/>
          <a:p>
            <a:pPr marL="231775" indent="-231775">
              <a:spcBef>
                <a:spcPts val="0"/>
              </a:spcBef>
              <a:buFont typeface="Wingdings" pitchFamily="2" charset="2"/>
              <a:buNone/>
              <a:tabLst>
                <a:tab pos="231775" algn="l"/>
              </a:tabLst>
            </a:pPr>
            <a:r>
              <a:rPr lang="en-US" sz="1800" b="1" dirty="0">
                <a:solidFill>
                  <a:schemeClr val="bg1"/>
                </a:solidFill>
                <a:latin typeface="Arial" charset="0"/>
              </a:rPr>
              <a:t>Five Major Areas of ISRU</a:t>
            </a:r>
          </a:p>
        </p:txBody>
      </p:sp>
      <p:pic>
        <p:nvPicPr>
          <p:cNvPr id="31" name="Picture 19"/>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5079872" y="1593475"/>
            <a:ext cx="928831" cy="619054"/>
          </a:xfrm>
          <a:prstGeom prst="rect">
            <a:avLst/>
          </a:prstGeom>
          <a:noFill/>
          <a:ln w="9525" algn="ctr">
            <a:noFill/>
            <a:miter lim="800000"/>
            <a:headEnd/>
            <a:tailEnd/>
          </a:ln>
          <a:effectLst/>
        </p:spPr>
      </p:pic>
      <p:pic>
        <p:nvPicPr>
          <p:cNvPr id="32" name="Picture 3"/>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1097001" y="3702577"/>
            <a:ext cx="885209" cy="622062"/>
          </a:xfrm>
          <a:prstGeom prst="rect">
            <a:avLst/>
          </a:prstGeom>
          <a:noFill/>
          <a:ln w="9525">
            <a:noFill/>
            <a:miter lim="800000"/>
            <a:headEnd/>
            <a:tailEnd/>
          </a:ln>
        </p:spPr>
      </p:pic>
      <p:pic>
        <p:nvPicPr>
          <p:cNvPr id="33" name="Picture 5"/>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5038269" y="2998106"/>
            <a:ext cx="968422" cy="609007"/>
          </a:xfrm>
          <a:prstGeom prst="rect">
            <a:avLst/>
          </a:prstGeom>
          <a:noFill/>
          <a:ln w="9525">
            <a:noFill/>
            <a:miter lim="800000"/>
            <a:headEnd/>
            <a:tailEnd/>
          </a:ln>
          <a:effectLst/>
        </p:spPr>
      </p:pic>
    </p:spTree>
    <p:extLst>
      <p:ext uri="{BB962C8B-B14F-4D97-AF65-F5344CB8AC3E}">
        <p14:creationId xmlns:p14="http://schemas.microsoft.com/office/powerpoint/2010/main" val="1146772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Lunar and Mars Resources</a:t>
            </a:r>
          </a:p>
        </p:txBody>
      </p:sp>
      <p:sp>
        <p:nvSpPr>
          <p:cNvPr id="4" name="Rectangle 3"/>
          <p:cNvSpPr>
            <a:spLocks noChangeArrowheads="1"/>
          </p:cNvSpPr>
          <p:nvPr/>
        </p:nvSpPr>
        <p:spPr bwMode="auto">
          <a:xfrm>
            <a:off x="1711099" y="1370467"/>
            <a:ext cx="2819400" cy="457200"/>
          </a:xfrm>
          <a:prstGeom prst="rect">
            <a:avLst/>
          </a:prstGeom>
          <a:noFill/>
          <a:ln w="9525">
            <a:noFill/>
            <a:miter lim="800000"/>
            <a:headEnd/>
            <a:tailEnd/>
          </a:ln>
          <a:effectLst/>
        </p:spPr>
        <p:txBody>
          <a:bodyPr lIns="92075" tIns="46038" rIns="92075" bIns="46038">
            <a:spAutoFit/>
          </a:bodyPr>
          <a:lstStyle/>
          <a:p>
            <a:pPr eaLnBrk="0" hangingPunct="0">
              <a:spcBef>
                <a:spcPct val="50000"/>
              </a:spcBef>
            </a:pPr>
            <a:endParaRPr lang="en-US" sz="2400" b="0"/>
          </a:p>
        </p:txBody>
      </p:sp>
      <p:pic>
        <p:nvPicPr>
          <p:cNvPr id="5" name="Picture 4"/>
          <p:cNvPicPr>
            <a:picLocks noChangeArrowheads="1"/>
          </p:cNvPicPr>
          <p:nvPr/>
        </p:nvPicPr>
        <p:blipFill>
          <a:blip r:embed="rId2" cstate="print"/>
          <a:srcRect/>
          <a:stretch>
            <a:fillRect/>
          </a:stretch>
        </p:blipFill>
        <p:spPr bwMode="auto">
          <a:xfrm>
            <a:off x="3589735" y="1217432"/>
            <a:ext cx="1651000" cy="1573213"/>
          </a:xfrm>
          <a:prstGeom prst="rect">
            <a:avLst/>
          </a:prstGeom>
          <a:noFill/>
          <a:ln w="9525">
            <a:noFill/>
            <a:miter lim="800000"/>
            <a:headEnd/>
            <a:tailEnd/>
          </a:ln>
          <a:effectLst/>
        </p:spPr>
      </p:pic>
      <p:sp>
        <p:nvSpPr>
          <p:cNvPr id="6" name="Rectangle 5"/>
          <p:cNvSpPr>
            <a:spLocks noChangeArrowheads="1"/>
          </p:cNvSpPr>
          <p:nvPr/>
        </p:nvSpPr>
        <p:spPr bwMode="auto">
          <a:xfrm>
            <a:off x="3905711" y="1519057"/>
            <a:ext cx="971421" cy="954750"/>
          </a:xfrm>
          <a:prstGeom prst="rect">
            <a:avLst/>
          </a:prstGeom>
          <a:noFill/>
          <a:ln w="9525">
            <a:noFill/>
            <a:miter lim="800000"/>
            <a:headEnd/>
            <a:tailEnd/>
          </a:ln>
          <a:effectLst/>
        </p:spPr>
        <p:txBody>
          <a:bodyPr wrap="none" lIns="92075" tIns="46038" rIns="92075" bIns="46038">
            <a:spAutoFit/>
          </a:bodyPr>
          <a:lstStyle/>
          <a:p>
            <a:pPr algn="ctr" eaLnBrk="0" hangingPunct="0">
              <a:lnSpc>
                <a:spcPct val="80000"/>
              </a:lnSpc>
            </a:pPr>
            <a:r>
              <a:rPr lang="en-US" sz="1400" b="1" dirty="0">
                <a:solidFill>
                  <a:schemeClr val="bg1"/>
                </a:solidFill>
                <a:latin typeface="Arial" pitchFamily="34" charset="0"/>
              </a:rPr>
              <a:t>Atm. CO</a:t>
            </a:r>
            <a:r>
              <a:rPr lang="en-US" sz="1400" b="1" baseline="-25000" dirty="0">
                <a:solidFill>
                  <a:schemeClr val="bg1"/>
                </a:solidFill>
                <a:latin typeface="Arial" pitchFamily="34" charset="0"/>
              </a:rPr>
              <a:t>2</a:t>
            </a:r>
          </a:p>
          <a:p>
            <a:pPr algn="ctr" eaLnBrk="0" hangingPunct="0">
              <a:lnSpc>
                <a:spcPct val="80000"/>
              </a:lnSpc>
            </a:pPr>
            <a:endParaRPr lang="en-US" sz="1400" b="1" dirty="0">
              <a:solidFill>
                <a:schemeClr val="bg1"/>
              </a:solidFill>
              <a:latin typeface="Arial" pitchFamily="34" charset="0"/>
            </a:endParaRPr>
          </a:p>
          <a:p>
            <a:pPr algn="ctr" eaLnBrk="0" hangingPunct="0">
              <a:lnSpc>
                <a:spcPct val="80000"/>
              </a:lnSpc>
            </a:pPr>
            <a:r>
              <a:rPr lang="en-US" sz="1400" b="1" dirty="0">
                <a:solidFill>
                  <a:schemeClr val="bg1"/>
                </a:solidFill>
                <a:latin typeface="Arial" pitchFamily="34" charset="0"/>
              </a:rPr>
              <a:t>Water</a:t>
            </a:r>
            <a:endParaRPr lang="en-US" sz="1400" b="1" baseline="-25000" dirty="0">
              <a:solidFill>
                <a:schemeClr val="bg1"/>
              </a:solidFill>
              <a:latin typeface="Arial" pitchFamily="34" charset="0"/>
            </a:endParaRPr>
          </a:p>
          <a:p>
            <a:pPr algn="ctr" eaLnBrk="0" hangingPunct="0">
              <a:lnSpc>
                <a:spcPct val="80000"/>
              </a:lnSpc>
            </a:pPr>
            <a:endParaRPr lang="en-US" sz="1400" b="1" dirty="0">
              <a:solidFill>
                <a:schemeClr val="bg1"/>
              </a:solidFill>
              <a:latin typeface="Arial" pitchFamily="34" charset="0"/>
            </a:endParaRPr>
          </a:p>
          <a:p>
            <a:pPr algn="ctr" eaLnBrk="0" hangingPunct="0">
              <a:lnSpc>
                <a:spcPct val="80000"/>
              </a:lnSpc>
            </a:pPr>
            <a:r>
              <a:rPr lang="en-US" sz="1400" b="1" dirty="0">
                <a:solidFill>
                  <a:schemeClr val="bg1"/>
                </a:solidFill>
                <a:latin typeface="Arial" pitchFamily="34" charset="0"/>
              </a:rPr>
              <a:t>Soil</a:t>
            </a:r>
          </a:p>
        </p:txBody>
      </p:sp>
      <p:sp>
        <p:nvSpPr>
          <p:cNvPr id="9" name="Rectangle 9"/>
          <p:cNvSpPr>
            <a:spLocks noChangeArrowheads="1"/>
          </p:cNvSpPr>
          <p:nvPr/>
        </p:nvSpPr>
        <p:spPr bwMode="auto">
          <a:xfrm>
            <a:off x="3078559" y="863419"/>
            <a:ext cx="2393950" cy="325438"/>
          </a:xfrm>
          <a:prstGeom prst="rect">
            <a:avLst/>
          </a:prstGeom>
          <a:noFill/>
          <a:ln w="9525">
            <a:noFill/>
            <a:miter lim="800000"/>
            <a:headEnd/>
            <a:tailEnd/>
          </a:ln>
          <a:effectLst/>
        </p:spPr>
        <p:txBody>
          <a:bodyPr lIns="92075" tIns="46038" rIns="92075" bIns="46038">
            <a:spAutoFit/>
          </a:bodyPr>
          <a:lstStyle/>
          <a:p>
            <a:pPr marL="114300" indent="-114300" algn="ctr" eaLnBrk="0" hangingPunct="0">
              <a:lnSpc>
                <a:spcPct val="85000"/>
              </a:lnSpc>
              <a:spcBef>
                <a:spcPct val="35000"/>
              </a:spcBef>
            </a:pPr>
            <a:r>
              <a:rPr lang="en-US" sz="1800" dirty="0">
                <a:solidFill>
                  <a:srgbClr val="CC5300"/>
                </a:solidFill>
                <a:latin typeface="Arial Black" pitchFamily="34" charset="0"/>
              </a:rPr>
              <a:t>Mars Resources</a:t>
            </a:r>
          </a:p>
        </p:txBody>
      </p:sp>
      <p:sp>
        <p:nvSpPr>
          <p:cNvPr id="10" name="Rectangle 10"/>
          <p:cNvSpPr>
            <a:spLocks noChangeArrowheads="1"/>
          </p:cNvSpPr>
          <p:nvPr/>
        </p:nvSpPr>
        <p:spPr bwMode="auto">
          <a:xfrm>
            <a:off x="873217" y="968829"/>
            <a:ext cx="2019300" cy="2892203"/>
          </a:xfrm>
          <a:prstGeom prst="rect">
            <a:avLst/>
          </a:prstGeom>
          <a:noFill/>
          <a:ln w="9525">
            <a:noFill/>
            <a:miter lim="800000"/>
            <a:headEnd/>
            <a:tailEnd/>
          </a:ln>
          <a:effectLst/>
        </p:spPr>
        <p:txBody>
          <a:bodyPr lIns="92075" tIns="46038" rIns="92075" bIns="46038">
            <a:spAutoFit/>
          </a:bodyPr>
          <a:lstStyle/>
          <a:p>
            <a:pPr eaLnBrk="0" hangingPunct="0">
              <a:lnSpc>
                <a:spcPct val="85000"/>
              </a:lnSpc>
              <a:spcBef>
                <a:spcPct val="25000"/>
              </a:spcBef>
              <a:tabLst>
                <a:tab pos="114300" algn="l"/>
                <a:tab pos="292100" algn="l"/>
              </a:tabLst>
            </a:pPr>
            <a:r>
              <a:rPr lang="en-US" sz="2400" dirty="0">
                <a:solidFill>
                  <a:srgbClr val="CC5300"/>
                </a:solidFill>
              </a:rPr>
              <a:t>Regolith *</a:t>
            </a:r>
          </a:p>
          <a:p>
            <a:pPr eaLnBrk="0" hangingPunct="0">
              <a:lnSpc>
                <a:spcPct val="85000"/>
              </a:lnSpc>
              <a:spcBef>
                <a:spcPct val="25000"/>
              </a:spcBef>
              <a:tabLst>
                <a:tab pos="114300" algn="l"/>
                <a:tab pos="292100" algn="l"/>
              </a:tabLst>
            </a:pPr>
            <a:r>
              <a:rPr lang="en-US" sz="1400" b="0" dirty="0">
                <a:solidFill>
                  <a:srgbClr val="CC5300"/>
                </a:solidFill>
              </a:rPr>
              <a:t>	Silicon Dioxide (43.5%)</a:t>
            </a:r>
          </a:p>
          <a:p>
            <a:pPr eaLnBrk="0" hangingPunct="0">
              <a:lnSpc>
                <a:spcPct val="85000"/>
              </a:lnSpc>
              <a:spcBef>
                <a:spcPct val="25000"/>
              </a:spcBef>
              <a:tabLst>
                <a:tab pos="114300" algn="l"/>
                <a:tab pos="292100" algn="l"/>
              </a:tabLst>
            </a:pPr>
            <a:r>
              <a:rPr lang="en-US" sz="1400" b="0" dirty="0">
                <a:solidFill>
                  <a:srgbClr val="CC5300"/>
                </a:solidFill>
              </a:rPr>
              <a:t>	Iron Oxide (18.2%)</a:t>
            </a:r>
          </a:p>
          <a:p>
            <a:pPr eaLnBrk="0" hangingPunct="0">
              <a:lnSpc>
                <a:spcPct val="85000"/>
              </a:lnSpc>
              <a:spcBef>
                <a:spcPct val="25000"/>
              </a:spcBef>
              <a:tabLst>
                <a:tab pos="114300" algn="l"/>
                <a:tab pos="292100" algn="l"/>
              </a:tabLst>
            </a:pPr>
            <a:r>
              <a:rPr lang="en-US" sz="1400" b="0" dirty="0">
                <a:solidFill>
                  <a:srgbClr val="CC5300"/>
                </a:solidFill>
              </a:rPr>
              <a:t>	Sulfur Trioxide (7.3%)</a:t>
            </a:r>
          </a:p>
          <a:p>
            <a:pPr eaLnBrk="0" hangingPunct="0">
              <a:lnSpc>
                <a:spcPct val="85000"/>
              </a:lnSpc>
              <a:spcBef>
                <a:spcPct val="25000"/>
              </a:spcBef>
              <a:tabLst>
                <a:tab pos="114300" algn="l"/>
                <a:tab pos="292100" algn="l"/>
              </a:tabLst>
            </a:pPr>
            <a:r>
              <a:rPr lang="en-US" sz="1400" b="0" dirty="0">
                <a:solidFill>
                  <a:srgbClr val="CC5300"/>
                </a:solidFill>
              </a:rPr>
              <a:t>	Aluminum Oxide (7.3%)</a:t>
            </a:r>
          </a:p>
          <a:p>
            <a:pPr eaLnBrk="0" hangingPunct="0">
              <a:lnSpc>
                <a:spcPct val="85000"/>
              </a:lnSpc>
              <a:spcBef>
                <a:spcPct val="25000"/>
              </a:spcBef>
              <a:tabLst>
                <a:tab pos="114300" algn="l"/>
                <a:tab pos="292100" algn="l"/>
              </a:tabLst>
            </a:pPr>
            <a:r>
              <a:rPr lang="en-US" sz="1400" b="0" dirty="0">
                <a:solidFill>
                  <a:srgbClr val="CC5300"/>
                </a:solidFill>
              </a:rPr>
              <a:t>	Magnesium Oxide (6.0%)</a:t>
            </a:r>
          </a:p>
          <a:p>
            <a:pPr eaLnBrk="0" hangingPunct="0">
              <a:lnSpc>
                <a:spcPct val="85000"/>
              </a:lnSpc>
              <a:spcBef>
                <a:spcPct val="25000"/>
              </a:spcBef>
              <a:tabLst>
                <a:tab pos="114300" algn="l"/>
                <a:tab pos="292100" algn="l"/>
              </a:tabLst>
            </a:pPr>
            <a:r>
              <a:rPr lang="en-US" sz="1400" b="0" dirty="0">
                <a:solidFill>
                  <a:srgbClr val="CC5300"/>
                </a:solidFill>
              </a:rPr>
              <a:t>	Calcium Oxide (5.8%)</a:t>
            </a:r>
          </a:p>
          <a:p>
            <a:pPr eaLnBrk="0" hangingPunct="0">
              <a:lnSpc>
                <a:spcPct val="85000"/>
              </a:lnSpc>
              <a:spcBef>
                <a:spcPct val="25000"/>
              </a:spcBef>
              <a:tabLst>
                <a:tab pos="114300" algn="l"/>
                <a:tab pos="292100" algn="l"/>
              </a:tabLst>
            </a:pPr>
            <a:r>
              <a:rPr lang="en-US" sz="1400" b="0" dirty="0">
                <a:solidFill>
                  <a:srgbClr val="CC5300"/>
                </a:solidFill>
              </a:rPr>
              <a:t>	Other (11.9%)</a:t>
            </a:r>
          </a:p>
          <a:p>
            <a:pPr eaLnBrk="0" hangingPunct="0">
              <a:lnSpc>
                <a:spcPct val="85000"/>
              </a:lnSpc>
              <a:spcBef>
                <a:spcPct val="25000"/>
              </a:spcBef>
              <a:tabLst>
                <a:tab pos="114300" algn="l"/>
                <a:tab pos="292100" algn="l"/>
              </a:tabLst>
            </a:pPr>
            <a:r>
              <a:rPr lang="en-US" sz="1400" b="0" dirty="0">
                <a:solidFill>
                  <a:srgbClr val="CC5300"/>
                </a:solidFill>
              </a:rPr>
              <a:t>	Water (2 to &gt;50%)</a:t>
            </a:r>
            <a:r>
              <a:rPr lang="en-US" sz="1400" b="0" baseline="30000" dirty="0">
                <a:solidFill>
                  <a:srgbClr val="CC5300"/>
                </a:solidFill>
              </a:rPr>
              <a:t>XX</a:t>
            </a:r>
          </a:p>
          <a:p>
            <a:pPr eaLnBrk="0" hangingPunct="0">
              <a:lnSpc>
                <a:spcPct val="85000"/>
              </a:lnSpc>
              <a:spcBef>
                <a:spcPct val="25000"/>
              </a:spcBef>
              <a:tabLst>
                <a:tab pos="114300" algn="l"/>
                <a:tab pos="292100" algn="l"/>
              </a:tabLst>
            </a:pPr>
            <a:r>
              <a:rPr lang="en-US" sz="1200" b="0" dirty="0">
                <a:solidFill>
                  <a:srgbClr val="CC5300"/>
                </a:solidFill>
              </a:rPr>
              <a:t>*   Based on Viking Data</a:t>
            </a:r>
          </a:p>
          <a:p>
            <a:pPr eaLnBrk="0" hangingPunct="0">
              <a:lnSpc>
                <a:spcPct val="85000"/>
              </a:lnSpc>
              <a:spcBef>
                <a:spcPct val="25000"/>
              </a:spcBef>
              <a:tabLst>
                <a:tab pos="114300" algn="l"/>
                <a:tab pos="292100" algn="l"/>
              </a:tabLst>
            </a:pPr>
            <a:r>
              <a:rPr lang="en-US" sz="1200" b="0" baseline="30000" dirty="0">
                <a:solidFill>
                  <a:srgbClr val="CC5300"/>
                </a:solidFill>
              </a:rPr>
              <a:t>XX   </a:t>
            </a:r>
            <a:r>
              <a:rPr lang="en-US" sz="1200" b="0" dirty="0">
                <a:solidFill>
                  <a:srgbClr val="CC5300"/>
                </a:solidFill>
              </a:rPr>
              <a:t>Mars Odyssey Data</a:t>
            </a:r>
          </a:p>
        </p:txBody>
      </p:sp>
      <p:sp>
        <p:nvSpPr>
          <p:cNvPr id="11" name="Rectangle 11"/>
          <p:cNvSpPr>
            <a:spLocks noChangeArrowheads="1"/>
          </p:cNvSpPr>
          <p:nvPr/>
        </p:nvSpPr>
        <p:spPr bwMode="auto">
          <a:xfrm>
            <a:off x="5998913" y="881960"/>
            <a:ext cx="2116387" cy="1591847"/>
          </a:xfrm>
          <a:prstGeom prst="rect">
            <a:avLst/>
          </a:prstGeom>
          <a:noFill/>
          <a:ln w="9525">
            <a:noFill/>
            <a:miter lim="800000"/>
            <a:headEnd/>
            <a:tailEnd/>
          </a:ln>
          <a:effectLst/>
        </p:spPr>
        <p:txBody>
          <a:bodyPr wrap="square" lIns="92075" tIns="46038" rIns="92075" bIns="46038">
            <a:spAutoFit/>
          </a:bodyPr>
          <a:lstStyle/>
          <a:p>
            <a:pPr eaLnBrk="0" hangingPunct="0">
              <a:lnSpc>
                <a:spcPct val="85000"/>
              </a:lnSpc>
              <a:spcBef>
                <a:spcPct val="25000"/>
              </a:spcBef>
              <a:tabLst>
                <a:tab pos="114300" algn="l"/>
                <a:tab pos="292100" algn="l"/>
              </a:tabLst>
            </a:pPr>
            <a:r>
              <a:rPr lang="en-US" sz="2400" dirty="0">
                <a:solidFill>
                  <a:srgbClr val="CC5300"/>
                </a:solidFill>
              </a:rPr>
              <a:t>Atmosphere</a:t>
            </a:r>
          </a:p>
          <a:p>
            <a:pPr eaLnBrk="0" hangingPunct="0">
              <a:lnSpc>
                <a:spcPct val="85000"/>
              </a:lnSpc>
              <a:spcBef>
                <a:spcPct val="25000"/>
              </a:spcBef>
              <a:tabLst>
                <a:tab pos="114300" algn="l"/>
                <a:tab pos="292100" algn="l"/>
              </a:tabLst>
            </a:pPr>
            <a:r>
              <a:rPr lang="en-US" sz="1400" b="0" dirty="0">
                <a:solidFill>
                  <a:srgbClr val="CC5300"/>
                </a:solidFill>
              </a:rPr>
              <a:t>	Carbon Dioxide (95..5%)</a:t>
            </a:r>
          </a:p>
          <a:p>
            <a:pPr eaLnBrk="0" hangingPunct="0">
              <a:lnSpc>
                <a:spcPct val="85000"/>
              </a:lnSpc>
              <a:spcBef>
                <a:spcPct val="25000"/>
              </a:spcBef>
              <a:tabLst>
                <a:tab pos="114300" algn="l"/>
                <a:tab pos="292100" algn="l"/>
              </a:tabLst>
            </a:pPr>
            <a:r>
              <a:rPr lang="en-US" sz="1400" b="0" dirty="0">
                <a:solidFill>
                  <a:srgbClr val="CC5300"/>
                </a:solidFill>
              </a:rPr>
              <a:t>	Nitrogen (2.7%)</a:t>
            </a:r>
          </a:p>
          <a:p>
            <a:pPr eaLnBrk="0" hangingPunct="0">
              <a:lnSpc>
                <a:spcPct val="85000"/>
              </a:lnSpc>
              <a:spcBef>
                <a:spcPct val="25000"/>
              </a:spcBef>
              <a:tabLst>
                <a:tab pos="114300" algn="l"/>
                <a:tab pos="292100" algn="l"/>
              </a:tabLst>
            </a:pPr>
            <a:r>
              <a:rPr lang="en-US" sz="1400" b="0" dirty="0">
                <a:solidFill>
                  <a:srgbClr val="CC5300"/>
                </a:solidFill>
              </a:rPr>
              <a:t>	Argon (1.6%)</a:t>
            </a:r>
          </a:p>
          <a:p>
            <a:pPr eaLnBrk="0" hangingPunct="0">
              <a:lnSpc>
                <a:spcPct val="85000"/>
              </a:lnSpc>
              <a:spcBef>
                <a:spcPct val="25000"/>
              </a:spcBef>
              <a:tabLst>
                <a:tab pos="114300" algn="l"/>
                <a:tab pos="292100" algn="l"/>
              </a:tabLst>
            </a:pPr>
            <a:r>
              <a:rPr lang="en-US" sz="1400" b="0" dirty="0">
                <a:solidFill>
                  <a:srgbClr val="CC5300"/>
                </a:solidFill>
              </a:rPr>
              <a:t>	Oxygen (0.1%)</a:t>
            </a:r>
          </a:p>
          <a:p>
            <a:pPr eaLnBrk="0" hangingPunct="0">
              <a:lnSpc>
                <a:spcPct val="85000"/>
              </a:lnSpc>
              <a:spcBef>
                <a:spcPct val="25000"/>
              </a:spcBef>
              <a:tabLst>
                <a:tab pos="114300" algn="l"/>
                <a:tab pos="292100" algn="l"/>
              </a:tabLst>
            </a:pPr>
            <a:r>
              <a:rPr lang="en-US" sz="1400" b="0" dirty="0">
                <a:solidFill>
                  <a:srgbClr val="CC5300"/>
                </a:solidFill>
              </a:rPr>
              <a:t>	Water (210 ppm)</a:t>
            </a:r>
            <a:endParaRPr lang="en-US" sz="1200" b="0" dirty="0">
              <a:solidFill>
                <a:srgbClr val="CC5300"/>
              </a:solidFill>
            </a:endParaRPr>
          </a:p>
        </p:txBody>
      </p:sp>
      <p:sp>
        <p:nvSpPr>
          <p:cNvPr id="12" name="Text Box 12"/>
          <p:cNvSpPr txBox="1">
            <a:spLocks noChangeArrowheads="1"/>
          </p:cNvSpPr>
          <p:nvPr/>
        </p:nvSpPr>
        <p:spPr bwMode="auto">
          <a:xfrm>
            <a:off x="237330" y="3889607"/>
            <a:ext cx="8821737" cy="2035942"/>
          </a:xfrm>
          <a:prstGeom prst="rect">
            <a:avLst/>
          </a:prstGeom>
          <a:noFill/>
          <a:ln w="9525">
            <a:noFill/>
            <a:miter lim="800000"/>
            <a:headEnd/>
            <a:tailEnd/>
          </a:ln>
          <a:effectLst/>
        </p:spPr>
        <p:txBody>
          <a:bodyPr>
            <a:spAutoFit/>
          </a:bodyPr>
          <a:lstStyle/>
          <a:p>
            <a:pPr marL="231775" indent="-231775">
              <a:lnSpc>
                <a:spcPct val="85000"/>
              </a:lnSpc>
              <a:spcBef>
                <a:spcPct val="25000"/>
              </a:spcBef>
              <a:buFont typeface="Wingdings" pitchFamily="2" charset="2"/>
              <a:buNone/>
            </a:pPr>
            <a:endParaRPr lang="en-US" sz="1000" b="0" dirty="0">
              <a:latin typeface="Arial" pitchFamily="34" charset="0"/>
            </a:endParaRPr>
          </a:p>
          <a:p>
            <a:pPr marL="231775" indent="-231775">
              <a:lnSpc>
                <a:spcPct val="85000"/>
              </a:lnSpc>
              <a:spcBef>
                <a:spcPct val="25000"/>
              </a:spcBef>
              <a:buFont typeface="Wingdings" pitchFamily="2" charset="2"/>
              <a:buNone/>
            </a:pPr>
            <a:r>
              <a:rPr lang="en-US" sz="2200" dirty="0">
                <a:solidFill>
                  <a:srgbClr val="CC5300"/>
                </a:solidFill>
                <a:latin typeface="Arial" pitchFamily="34" charset="0"/>
              </a:rPr>
              <a:t>Mars Resources</a:t>
            </a:r>
          </a:p>
          <a:p>
            <a:pPr marL="231775" indent="-231775">
              <a:lnSpc>
                <a:spcPct val="85000"/>
              </a:lnSpc>
              <a:spcBef>
                <a:spcPct val="25000"/>
              </a:spcBef>
              <a:buFont typeface="Wingdings" pitchFamily="2" charset="2"/>
              <a:buChar char="§"/>
            </a:pPr>
            <a:r>
              <a:rPr lang="en-US" sz="1600" b="0" dirty="0">
                <a:solidFill>
                  <a:schemeClr val="bg1"/>
                </a:solidFill>
                <a:latin typeface="Arial" pitchFamily="34" charset="0"/>
              </a:rPr>
              <a:t>Atmospheric gases, and in particular carbon dioxide (95.5 %) , are available everywhere at 6 to 10 </a:t>
            </a:r>
            <a:r>
              <a:rPr lang="en-US" sz="1600" b="0" dirty="0" err="1">
                <a:solidFill>
                  <a:schemeClr val="bg1"/>
                </a:solidFill>
                <a:latin typeface="Arial" pitchFamily="34" charset="0"/>
              </a:rPr>
              <a:t>torr</a:t>
            </a:r>
            <a:r>
              <a:rPr lang="en-US" sz="1600" b="0" dirty="0">
                <a:solidFill>
                  <a:schemeClr val="bg1"/>
                </a:solidFill>
                <a:latin typeface="Arial" pitchFamily="34" charset="0"/>
              </a:rPr>
              <a:t> (0.1 psi)</a:t>
            </a:r>
          </a:p>
          <a:p>
            <a:pPr marL="231775" indent="-231775">
              <a:lnSpc>
                <a:spcPct val="85000"/>
              </a:lnSpc>
              <a:spcBef>
                <a:spcPct val="25000"/>
              </a:spcBef>
              <a:buFont typeface="Wingdings" pitchFamily="2" charset="2"/>
              <a:buChar char="§"/>
            </a:pPr>
            <a:endParaRPr lang="en-US" sz="1600" b="0" dirty="0">
              <a:solidFill>
                <a:schemeClr val="bg1"/>
              </a:solidFill>
              <a:latin typeface="Arial" pitchFamily="34" charset="0"/>
            </a:endParaRPr>
          </a:p>
          <a:p>
            <a:pPr marL="231775" indent="-231775">
              <a:lnSpc>
                <a:spcPct val="85000"/>
              </a:lnSpc>
              <a:spcBef>
                <a:spcPct val="25000"/>
              </a:spcBef>
              <a:buFont typeface="Wingdings" pitchFamily="2" charset="2"/>
              <a:buChar char="§"/>
            </a:pPr>
            <a:r>
              <a:rPr lang="en-US" sz="1600" b="0" dirty="0">
                <a:solidFill>
                  <a:schemeClr val="bg1"/>
                </a:solidFill>
                <a:latin typeface="Arial" pitchFamily="34" charset="0"/>
              </a:rPr>
              <a:t>Viking and Mars Odyssey data shows that water is wide spread but spatial </a:t>
            </a:r>
            <a:r>
              <a:rPr lang="en-US" sz="1600" i="1" dirty="0">
                <a:solidFill>
                  <a:schemeClr val="bg1"/>
                </a:solidFill>
                <a:latin typeface="Arial" pitchFamily="34" charset="0"/>
              </a:rPr>
              <a:t>distribution and form of water/ice is not well understood</a:t>
            </a:r>
            <a:r>
              <a:rPr lang="en-US" sz="1600" b="0" dirty="0">
                <a:solidFill>
                  <a:schemeClr val="bg1"/>
                </a:solidFill>
                <a:latin typeface="Arial" pitchFamily="34" charset="0"/>
              </a:rPr>
              <a:t> (hydrated clays and salts, permafrost, liquid aquifers, and/or dirty ice)</a:t>
            </a:r>
          </a:p>
        </p:txBody>
      </p:sp>
      <p:sp>
        <p:nvSpPr>
          <p:cNvPr id="17" name="Rectangle 11"/>
          <p:cNvSpPr>
            <a:spLocks noChangeArrowheads="1"/>
          </p:cNvSpPr>
          <p:nvPr/>
        </p:nvSpPr>
        <p:spPr bwMode="auto">
          <a:xfrm>
            <a:off x="5998913" y="2612783"/>
            <a:ext cx="2116387" cy="880883"/>
          </a:xfrm>
          <a:prstGeom prst="rect">
            <a:avLst/>
          </a:prstGeom>
          <a:noFill/>
          <a:ln w="9525">
            <a:noFill/>
            <a:miter lim="800000"/>
            <a:headEnd/>
            <a:tailEnd/>
          </a:ln>
          <a:effectLst/>
        </p:spPr>
        <p:txBody>
          <a:bodyPr wrap="square" lIns="92075" tIns="46038" rIns="92075" bIns="46038">
            <a:spAutoFit/>
          </a:bodyPr>
          <a:lstStyle/>
          <a:p>
            <a:pPr eaLnBrk="0" hangingPunct="0">
              <a:lnSpc>
                <a:spcPct val="85000"/>
              </a:lnSpc>
              <a:spcBef>
                <a:spcPct val="25000"/>
              </a:spcBef>
              <a:tabLst>
                <a:tab pos="114300" algn="l"/>
                <a:tab pos="292100" algn="l"/>
              </a:tabLst>
            </a:pPr>
            <a:r>
              <a:rPr lang="en-US" sz="2400" dirty="0">
                <a:solidFill>
                  <a:srgbClr val="CC5300"/>
                </a:solidFill>
              </a:rPr>
              <a:t>Energy</a:t>
            </a:r>
          </a:p>
          <a:p>
            <a:pPr eaLnBrk="0" hangingPunct="0">
              <a:lnSpc>
                <a:spcPct val="85000"/>
              </a:lnSpc>
              <a:spcBef>
                <a:spcPct val="25000"/>
              </a:spcBef>
              <a:tabLst>
                <a:tab pos="114300" algn="l"/>
                <a:tab pos="292100" algn="l"/>
              </a:tabLst>
            </a:pPr>
            <a:r>
              <a:rPr lang="en-US" sz="1400" b="0" dirty="0">
                <a:solidFill>
                  <a:srgbClr val="CC5300"/>
                </a:solidFill>
              </a:rPr>
              <a:t>Solar Power</a:t>
            </a:r>
          </a:p>
          <a:p>
            <a:pPr eaLnBrk="0" hangingPunct="0">
              <a:lnSpc>
                <a:spcPct val="85000"/>
              </a:lnSpc>
              <a:spcBef>
                <a:spcPct val="25000"/>
              </a:spcBef>
              <a:tabLst>
                <a:tab pos="114300" algn="l"/>
                <a:tab pos="292100" algn="l"/>
              </a:tabLst>
            </a:pPr>
            <a:r>
              <a:rPr lang="en-US" sz="1400" dirty="0">
                <a:solidFill>
                  <a:srgbClr val="CC5300"/>
                </a:solidFill>
              </a:rPr>
              <a:t>Geothermal?</a:t>
            </a:r>
            <a:endParaRPr lang="en-US" sz="1200" b="0" dirty="0">
              <a:solidFill>
                <a:srgbClr val="CC5300"/>
              </a:solidFill>
            </a:endParaRPr>
          </a:p>
        </p:txBody>
      </p:sp>
    </p:spTree>
    <p:extLst>
      <p:ext uri="{BB962C8B-B14F-4D97-AF65-F5344CB8AC3E}">
        <p14:creationId xmlns:p14="http://schemas.microsoft.com/office/powerpoint/2010/main" val="3923429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0" name="Group 5"/>
          <p:cNvGrpSpPr>
            <a:grpSpLocks/>
          </p:cNvGrpSpPr>
          <p:nvPr/>
        </p:nvGrpSpPr>
        <p:grpSpPr bwMode="auto">
          <a:xfrm>
            <a:off x="1728201" y="1039587"/>
            <a:ext cx="5587754" cy="4648200"/>
            <a:chOff x="1698172" y="1658029"/>
            <a:chExt cx="5456903" cy="4572000"/>
          </a:xfrm>
        </p:grpSpPr>
        <p:pic>
          <p:nvPicPr>
            <p:cNvPr id="2084" name="Picture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98172" y="1658029"/>
              <a:ext cx="5456903" cy="45720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sp>
          <p:nvSpPr>
            <p:cNvPr id="5" name="Oval 4"/>
            <p:cNvSpPr/>
            <p:nvPr/>
          </p:nvSpPr>
          <p:spPr>
            <a:xfrm>
              <a:off x="1874406" y="1708830"/>
              <a:ext cx="4628128" cy="4387850"/>
            </a:xfrm>
            <a:prstGeom prst="ellipse">
              <a:avLst/>
            </a:prstGeom>
            <a:noFill/>
            <a:ln w="571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7" name="Rectangle 6"/>
          <p:cNvSpPr>
            <a:spLocks noChangeAspect="1"/>
          </p:cNvSpPr>
          <p:nvPr/>
        </p:nvSpPr>
        <p:spPr>
          <a:xfrm>
            <a:off x="4196590" y="3186482"/>
            <a:ext cx="173778" cy="103908"/>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9" name="Straight Connector 8"/>
          <p:cNvCxnSpPr>
            <a:endCxn id="75" idx="1"/>
          </p:cNvCxnSpPr>
          <p:nvPr/>
        </p:nvCxnSpPr>
        <p:spPr>
          <a:xfrm flipV="1">
            <a:off x="4370368" y="793124"/>
            <a:ext cx="2291786" cy="2372475"/>
          </a:xfrm>
          <a:prstGeom prst="line">
            <a:avLst/>
          </a:prstGeom>
          <a:ln w="9525">
            <a:solidFill>
              <a:srgbClr val="FFFF00"/>
            </a:solidFill>
            <a:headEnd type="triangle"/>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rot="1352066">
            <a:off x="2626163" y="2748119"/>
            <a:ext cx="394135" cy="948426"/>
          </a:xfrm>
          <a:prstGeom prst="ellipse">
            <a:avLst/>
          </a:prstGeom>
          <a:solidFill>
            <a:srgbClr val="FF0000">
              <a:alpha val="6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6" name="Oval 15"/>
          <p:cNvSpPr/>
          <p:nvPr/>
        </p:nvSpPr>
        <p:spPr>
          <a:xfrm>
            <a:off x="3968791" y="3474527"/>
            <a:ext cx="268728" cy="261336"/>
          </a:xfrm>
          <a:prstGeom prst="ellipse">
            <a:avLst/>
          </a:prstGeom>
          <a:solidFill>
            <a:srgbClr val="FFC0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Oval 16"/>
          <p:cNvSpPr/>
          <p:nvPr/>
        </p:nvSpPr>
        <p:spPr>
          <a:xfrm>
            <a:off x="4624348" y="2912277"/>
            <a:ext cx="270519" cy="261336"/>
          </a:xfrm>
          <a:prstGeom prst="ellipse">
            <a:avLst/>
          </a:prstGeom>
          <a:solidFill>
            <a:srgbClr val="FFC0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Oval 17"/>
          <p:cNvSpPr/>
          <p:nvPr/>
        </p:nvSpPr>
        <p:spPr>
          <a:xfrm rot="18773464">
            <a:off x="4635408" y="3358147"/>
            <a:ext cx="877467" cy="662861"/>
          </a:xfrm>
          <a:prstGeom prst="ellipse">
            <a:avLst/>
          </a:prstGeom>
          <a:solidFill>
            <a:schemeClr val="accent2">
              <a:lumMod val="60000"/>
              <a:lumOff val="40000"/>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Oval 18"/>
          <p:cNvSpPr/>
          <p:nvPr/>
        </p:nvSpPr>
        <p:spPr>
          <a:xfrm rot="1701296">
            <a:off x="2560609" y="4421514"/>
            <a:ext cx="1155528" cy="747664"/>
          </a:xfrm>
          <a:prstGeom prst="ellipse">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Oval 19"/>
          <p:cNvSpPr/>
          <p:nvPr/>
        </p:nvSpPr>
        <p:spPr>
          <a:xfrm rot="2266909">
            <a:off x="2911156" y="1447683"/>
            <a:ext cx="356511" cy="415369"/>
          </a:xfrm>
          <a:prstGeom prst="ellipse">
            <a:avLst/>
          </a:prstGeom>
          <a:solidFill>
            <a:schemeClr val="accent6">
              <a:lumMod val="75000"/>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Oval 20"/>
          <p:cNvSpPr/>
          <p:nvPr/>
        </p:nvSpPr>
        <p:spPr>
          <a:xfrm rot="1189587">
            <a:off x="3173540" y="2366901"/>
            <a:ext cx="1008624" cy="261336"/>
          </a:xfrm>
          <a:prstGeom prst="ellipse">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Oval 21"/>
          <p:cNvSpPr/>
          <p:nvPr/>
        </p:nvSpPr>
        <p:spPr>
          <a:xfrm rot="1763761">
            <a:off x="4680343" y="1263243"/>
            <a:ext cx="367261" cy="867083"/>
          </a:xfrm>
          <a:prstGeom prst="ellipse">
            <a:avLst/>
          </a:prstGeom>
          <a:solidFill>
            <a:srgbClr val="FF00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26"/>
          <p:cNvSpPr txBox="1"/>
          <p:nvPr/>
        </p:nvSpPr>
        <p:spPr>
          <a:xfrm>
            <a:off x="588428" y="5407119"/>
            <a:ext cx="1019318" cy="276999"/>
          </a:xfrm>
          <a:prstGeom prst="rect">
            <a:avLst/>
          </a:prstGeom>
          <a:solidFill>
            <a:schemeClr val="bg1"/>
          </a:solidFill>
          <a:ln>
            <a:solidFill>
              <a:schemeClr val="bg1">
                <a:lumMod val="65000"/>
              </a:schemeClr>
            </a:solidFill>
          </a:ln>
        </p:spPr>
        <p:txBody>
          <a:bodyPr wrap="none">
            <a:spAutoFit/>
          </a:bodyPr>
          <a:lstStyle/>
          <a:p>
            <a:pPr eaLnBrk="1" fontAlgn="auto" hangingPunct="1">
              <a:spcBef>
                <a:spcPts val="0"/>
              </a:spcBef>
              <a:spcAft>
                <a:spcPts val="0"/>
              </a:spcAft>
              <a:defRPr/>
            </a:pPr>
            <a:r>
              <a:rPr lang="en-US" sz="1200" b="1" dirty="0">
                <a:latin typeface="+mn-lt"/>
              </a:rPr>
              <a:t>Science ROI’s</a:t>
            </a:r>
          </a:p>
        </p:txBody>
      </p:sp>
      <p:sp>
        <p:nvSpPr>
          <p:cNvPr id="28" name="TextBox 27"/>
          <p:cNvSpPr txBox="1"/>
          <p:nvPr/>
        </p:nvSpPr>
        <p:spPr>
          <a:xfrm>
            <a:off x="7398460" y="2566267"/>
            <a:ext cx="1073243" cy="276999"/>
          </a:xfrm>
          <a:prstGeom prst="rect">
            <a:avLst/>
          </a:prstGeom>
          <a:solidFill>
            <a:schemeClr val="bg1"/>
          </a:solidFill>
          <a:ln>
            <a:solidFill>
              <a:schemeClr val="bg1">
                <a:lumMod val="65000"/>
              </a:schemeClr>
            </a:solidFill>
          </a:ln>
        </p:spPr>
        <p:txBody>
          <a:bodyPr wrap="none">
            <a:spAutoFit/>
          </a:bodyPr>
          <a:lstStyle/>
          <a:p>
            <a:pPr eaLnBrk="1" fontAlgn="auto" hangingPunct="1">
              <a:spcBef>
                <a:spcPts val="0"/>
              </a:spcBef>
              <a:spcAft>
                <a:spcPts val="0"/>
              </a:spcAft>
              <a:defRPr/>
            </a:pPr>
            <a:r>
              <a:rPr lang="en-US" sz="1200" b="1" dirty="0"/>
              <a:t>Resource</a:t>
            </a:r>
            <a:r>
              <a:rPr lang="en-US" sz="1200" b="1" dirty="0">
                <a:latin typeface="+mn-lt"/>
              </a:rPr>
              <a:t> ROI</a:t>
            </a:r>
          </a:p>
        </p:txBody>
      </p:sp>
      <p:sp>
        <p:nvSpPr>
          <p:cNvPr id="29" name="TextBox 28"/>
          <p:cNvSpPr txBox="1"/>
          <p:nvPr/>
        </p:nvSpPr>
        <p:spPr>
          <a:xfrm>
            <a:off x="648475" y="1023467"/>
            <a:ext cx="1019318" cy="276999"/>
          </a:xfrm>
          <a:prstGeom prst="rect">
            <a:avLst/>
          </a:prstGeom>
          <a:solidFill>
            <a:schemeClr val="bg1"/>
          </a:solidFill>
          <a:ln>
            <a:solidFill>
              <a:schemeClr val="bg1">
                <a:lumMod val="65000"/>
              </a:schemeClr>
            </a:solidFill>
          </a:ln>
        </p:spPr>
        <p:txBody>
          <a:bodyPr wrap="none">
            <a:spAutoFit/>
          </a:bodyPr>
          <a:lstStyle/>
          <a:p>
            <a:pPr eaLnBrk="1" fontAlgn="auto" hangingPunct="1">
              <a:spcBef>
                <a:spcPts val="0"/>
              </a:spcBef>
              <a:spcAft>
                <a:spcPts val="0"/>
              </a:spcAft>
              <a:defRPr/>
            </a:pPr>
            <a:r>
              <a:rPr lang="en-US" sz="1200" b="1" dirty="0">
                <a:latin typeface="+mn-lt"/>
              </a:rPr>
              <a:t>Science ROI’s</a:t>
            </a:r>
          </a:p>
        </p:txBody>
      </p:sp>
      <p:sp>
        <p:nvSpPr>
          <p:cNvPr id="30" name="TextBox 29"/>
          <p:cNvSpPr txBox="1"/>
          <p:nvPr/>
        </p:nvSpPr>
        <p:spPr>
          <a:xfrm>
            <a:off x="7405358" y="5394855"/>
            <a:ext cx="1118603" cy="276999"/>
          </a:xfrm>
          <a:prstGeom prst="rect">
            <a:avLst/>
          </a:prstGeom>
          <a:solidFill>
            <a:schemeClr val="bg1"/>
          </a:solidFill>
          <a:ln>
            <a:solidFill>
              <a:schemeClr val="bg1">
                <a:lumMod val="65000"/>
              </a:schemeClr>
            </a:solidFill>
          </a:ln>
        </p:spPr>
        <p:txBody>
          <a:bodyPr wrap="square">
            <a:spAutoFit/>
          </a:bodyPr>
          <a:lstStyle/>
          <a:p>
            <a:pPr eaLnBrk="1" fontAlgn="auto" hangingPunct="1">
              <a:spcBef>
                <a:spcPts val="0"/>
              </a:spcBef>
              <a:spcAft>
                <a:spcPts val="0"/>
              </a:spcAft>
              <a:defRPr/>
            </a:pPr>
            <a:r>
              <a:rPr lang="en-US" sz="1200" b="1" dirty="0"/>
              <a:t>Resource</a:t>
            </a:r>
            <a:r>
              <a:rPr lang="en-US" sz="1200" b="1" dirty="0">
                <a:latin typeface="+mn-lt"/>
              </a:rPr>
              <a:t> ROI</a:t>
            </a:r>
          </a:p>
        </p:txBody>
      </p:sp>
      <p:cxnSp>
        <p:nvCxnSpPr>
          <p:cNvPr id="32" name="Straight Arrow Connector 31"/>
          <p:cNvCxnSpPr>
            <a:stCxn id="29" idx="3"/>
            <a:endCxn id="20" idx="2"/>
          </p:cNvCxnSpPr>
          <p:nvPr/>
        </p:nvCxnSpPr>
        <p:spPr>
          <a:xfrm>
            <a:off x="1667793" y="1161967"/>
            <a:ext cx="1280734" cy="384192"/>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endCxn id="21" idx="2"/>
          </p:cNvCxnSpPr>
          <p:nvPr/>
        </p:nvCxnSpPr>
        <p:spPr>
          <a:xfrm>
            <a:off x="1628732" y="1245241"/>
            <a:ext cx="1574701" cy="1081279"/>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1637105" y="1125946"/>
            <a:ext cx="3002534" cy="560396"/>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27" idx="3"/>
            <a:endCxn id="15" idx="4"/>
          </p:cNvCxnSpPr>
          <p:nvPr/>
        </p:nvCxnSpPr>
        <p:spPr>
          <a:xfrm flipV="1">
            <a:off x="1607746" y="3660339"/>
            <a:ext cx="1033748" cy="188528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27" idx="3"/>
            <a:endCxn id="19" idx="2"/>
          </p:cNvCxnSpPr>
          <p:nvPr/>
        </p:nvCxnSpPr>
        <p:spPr>
          <a:xfrm flipV="1">
            <a:off x="1607746" y="4520947"/>
            <a:ext cx="1022182" cy="1024672"/>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endCxn id="17" idx="6"/>
          </p:cNvCxnSpPr>
          <p:nvPr/>
        </p:nvCxnSpPr>
        <p:spPr>
          <a:xfrm flipH="1">
            <a:off x="4894867" y="2827421"/>
            <a:ext cx="2687170" cy="215524"/>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30" idx="1"/>
            <a:endCxn id="16" idx="5"/>
          </p:cNvCxnSpPr>
          <p:nvPr/>
        </p:nvCxnSpPr>
        <p:spPr>
          <a:xfrm flipH="1" flipV="1">
            <a:off x="4198165" y="3697591"/>
            <a:ext cx="3207193" cy="1835764"/>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7405358" y="4264464"/>
            <a:ext cx="926985" cy="276999"/>
          </a:xfrm>
          <a:prstGeom prst="rect">
            <a:avLst/>
          </a:prstGeom>
          <a:solidFill>
            <a:schemeClr val="bg1"/>
          </a:solidFill>
          <a:ln>
            <a:solidFill>
              <a:schemeClr val="bg1">
                <a:lumMod val="65000"/>
              </a:schemeClr>
            </a:solidFill>
          </a:ln>
        </p:spPr>
        <p:txBody>
          <a:bodyPr wrap="none">
            <a:spAutoFit/>
          </a:bodyPr>
          <a:lstStyle/>
          <a:p>
            <a:pPr eaLnBrk="1" fontAlgn="auto" hangingPunct="1">
              <a:spcBef>
                <a:spcPts val="0"/>
              </a:spcBef>
              <a:spcAft>
                <a:spcPts val="0"/>
              </a:spcAft>
              <a:defRPr/>
            </a:pPr>
            <a:r>
              <a:rPr lang="en-US" sz="1200" b="1" dirty="0">
                <a:latin typeface="+mn-lt"/>
              </a:rPr>
              <a:t>Science ROI</a:t>
            </a:r>
          </a:p>
        </p:txBody>
      </p:sp>
      <p:cxnSp>
        <p:nvCxnSpPr>
          <p:cNvPr id="72" name="Straight Arrow Connector 71"/>
          <p:cNvCxnSpPr>
            <a:stCxn id="70" idx="1"/>
            <a:endCxn id="18" idx="4"/>
          </p:cNvCxnSpPr>
          <p:nvPr/>
        </p:nvCxnSpPr>
        <p:spPr>
          <a:xfrm flipH="1" flipV="1">
            <a:off x="5316964" y="3915151"/>
            <a:ext cx="2088394" cy="487813"/>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6662154" y="593069"/>
            <a:ext cx="1924754" cy="400110"/>
          </a:xfrm>
          <a:prstGeom prst="rect">
            <a:avLst/>
          </a:prstGeom>
          <a:noFill/>
          <a:ln>
            <a:solidFill>
              <a:schemeClr val="bg1">
                <a:lumMod val="75000"/>
              </a:schemeClr>
            </a:solidFill>
          </a:ln>
        </p:spPr>
        <p:txBody>
          <a:bodyPr wrap="square">
            <a:spAutoFit/>
          </a:bodyPr>
          <a:lstStyle/>
          <a:p>
            <a:pPr algn="r" eaLnBrk="1" fontAlgn="auto" hangingPunct="1">
              <a:spcBef>
                <a:spcPts val="0"/>
              </a:spcBef>
              <a:spcAft>
                <a:spcPts val="0"/>
              </a:spcAft>
              <a:defRPr/>
            </a:pPr>
            <a:r>
              <a:rPr lang="en-US" sz="2000" dirty="0">
                <a:solidFill>
                  <a:schemeClr val="bg1"/>
                </a:solidFill>
                <a:latin typeface="+mn-lt"/>
              </a:rPr>
              <a:t>Habitation Zone</a:t>
            </a:r>
          </a:p>
        </p:txBody>
      </p:sp>
      <p:sp>
        <p:nvSpPr>
          <p:cNvPr id="3" name="Title 2"/>
          <p:cNvSpPr>
            <a:spLocks noGrp="1"/>
          </p:cNvSpPr>
          <p:nvPr>
            <p:ph type="title"/>
          </p:nvPr>
        </p:nvSpPr>
        <p:spPr>
          <a:xfrm>
            <a:off x="-374666" y="158906"/>
            <a:ext cx="8076408" cy="563641"/>
          </a:xfrm>
        </p:spPr>
        <p:txBody>
          <a:bodyPr/>
          <a:lstStyle/>
          <a:p>
            <a:r>
              <a:rPr lang="en-US" dirty="0"/>
              <a:t>              Exploration Zone Layout</a:t>
            </a:r>
          </a:p>
        </p:txBody>
      </p:sp>
      <p:sp>
        <p:nvSpPr>
          <p:cNvPr id="14" name="TextBox 13"/>
          <p:cNvSpPr txBox="1"/>
          <p:nvPr/>
        </p:nvSpPr>
        <p:spPr>
          <a:xfrm>
            <a:off x="1860481" y="6406227"/>
            <a:ext cx="5323194" cy="338554"/>
          </a:xfrm>
          <a:prstGeom prst="rect">
            <a:avLst/>
          </a:prstGeom>
          <a:noFill/>
        </p:spPr>
        <p:txBody>
          <a:bodyPr wrap="square" rtlCol="0">
            <a:spAutoFit/>
          </a:bodyPr>
          <a:lstStyle/>
          <a:p>
            <a:pPr algn="ctr"/>
            <a:r>
              <a:rPr lang="en-US" sz="1600" dirty="0">
                <a:solidFill>
                  <a:schemeClr val="bg1"/>
                </a:solidFill>
              </a:rPr>
              <a:t>ROI = Regions of Interest</a:t>
            </a:r>
          </a:p>
        </p:txBody>
      </p:sp>
    </p:spTree>
    <p:extLst>
      <p:ext uri="{BB962C8B-B14F-4D97-AF65-F5344CB8AC3E}">
        <p14:creationId xmlns:p14="http://schemas.microsoft.com/office/powerpoint/2010/main" val="3171419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a:spLocks noGrp="1"/>
          </p:cNvSpPr>
          <p:nvPr>
            <p:ph idx="1"/>
          </p:nvPr>
        </p:nvSpPr>
        <p:spPr>
          <a:xfrm>
            <a:off x="457200" y="836388"/>
            <a:ext cx="8229600" cy="4971984"/>
          </a:xfrm>
        </p:spPr>
        <p:txBody>
          <a:bodyPr>
            <a:normAutofit lnSpcReduction="10000"/>
          </a:bodyPr>
          <a:lstStyle/>
          <a:p>
            <a:pPr marL="0" indent="0">
              <a:buNone/>
            </a:pPr>
            <a:endParaRPr lang="en-US" b="1" i="1"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Identify landing sites for human surface exploration of Mars. </a:t>
            </a:r>
          </a:p>
          <a:p>
            <a:pPr lvl="1"/>
            <a:r>
              <a:rPr lang="en-US" sz="1800" dirty="0">
                <a:solidFill>
                  <a:schemeClr val="bg1"/>
                </a:solidFill>
                <a:latin typeface="Arial" panose="020B0604020202020204" pitchFamily="34" charset="0"/>
                <a:cs typeface="Arial" panose="020B0604020202020204" pitchFamily="34" charset="0"/>
              </a:rPr>
              <a:t>These landing sites provide access to Exploration Zones (EZs) which are regions on Mars that contain multiple sites of scientific interest as well as satisfying engineering and human constraints for human exploration</a:t>
            </a:r>
          </a:p>
          <a:p>
            <a:pPr lvl="1"/>
            <a:r>
              <a:rPr lang="en-US" sz="1800" dirty="0">
                <a:solidFill>
                  <a:schemeClr val="bg1"/>
                </a:solidFill>
                <a:latin typeface="Arial" panose="020B0604020202020204" pitchFamily="34" charset="0"/>
                <a:cs typeface="Arial" panose="020B0604020202020204" pitchFamily="34" charset="0"/>
              </a:rPr>
              <a:t>Leverage Mars Reconnaissance Orbiter (MRO) data collection capabilities to acquire data of potential prioritized human Mars landing sites within the exploration zones</a:t>
            </a:r>
          </a:p>
          <a:p>
            <a:pPr lvl="1"/>
            <a:r>
              <a:rPr lang="en-US" sz="1800" dirty="0">
                <a:solidFill>
                  <a:schemeClr val="bg1"/>
                </a:solidFill>
                <a:latin typeface="Arial" panose="020B0604020202020204" pitchFamily="34" charset="0"/>
                <a:cs typeface="Arial" panose="020B0604020202020204" pitchFamily="34" charset="0"/>
              </a:rPr>
              <a:t>Exploration Zones will be chosen to maximize science return as well as support human operations</a:t>
            </a:r>
          </a:p>
          <a:p>
            <a:pPr lvl="1"/>
            <a:r>
              <a:rPr lang="en-US" sz="1800" dirty="0">
                <a:solidFill>
                  <a:schemeClr val="bg1"/>
                </a:solidFill>
                <a:latin typeface="Arial" panose="020B0604020202020204" pitchFamily="34" charset="0"/>
                <a:cs typeface="Arial" panose="020B0604020202020204" pitchFamily="34" charset="0"/>
              </a:rPr>
              <a:t>This work will result in a database of high science interest sites, which can easily be updated as we learn more about Mars and what is needed to support humans on the planet</a:t>
            </a:r>
          </a:p>
          <a:p>
            <a:pPr marL="0" indent="0">
              <a:buNone/>
            </a:pPr>
            <a:endParaRPr lang="en-US"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This effort is a joint Human Exploration and Operations Mission Directorate (HEOMD) / Science Mission Directorate (SMD) study</a:t>
            </a:r>
          </a:p>
          <a:p>
            <a:pPr marL="0" indent="0">
              <a:buNone/>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8" name="Title 2"/>
          <p:cNvSpPr>
            <a:spLocks noGrp="1"/>
          </p:cNvSpPr>
          <p:nvPr>
            <p:ph type="title"/>
          </p:nvPr>
        </p:nvSpPr>
        <p:spPr>
          <a:xfrm>
            <a:off x="457200" y="274638"/>
            <a:ext cx="8229600" cy="700147"/>
          </a:xfrm>
        </p:spPr>
        <p:txBody>
          <a:bodyPr>
            <a:normAutofit/>
          </a:bodyPr>
          <a:lstStyle/>
          <a:p>
            <a:r>
              <a:rPr lang="en-US" dirty="0"/>
              <a:t>Goals of the Human Landing Sites Study</a:t>
            </a:r>
          </a:p>
        </p:txBody>
      </p:sp>
    </p:spTree>
    <p:extLst>
      <p:ext uri="{BB962C8B-B14F-4D97-AF65-F5344CB8AC3E}">
        <p14:creationId xmlns:p14="http://schemas.microsoft.com/office/powerpoint/2010/main" val="239476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2495"/>
            <a:ext cx="8076408" cy="743643"/>
          </a:xfrm>
        </p:spPr>
        <p:txBody>
          <a:bodyPr>
            <a:normAutofit/>
          </a:bodyPr>
          <a:lstStyle/>
          <a:p>
            <a:r>
              <a:rPr lang="en-US" dirty="0"/>
              <a:t>45 EZ Proposals covering highly diverse regions of Mars </a:t>
            </a:r>
          </a:p>
        </p:txBody>
      </p:sp>
      <p:sp>
        <p:nvSpPr>
          <p:cNvPr id="5" name="TextBox 4"/>
          <p:cNvSpPr txBox="1"/>
          <p:nvPr/>
        </p:nvSpPr>
        <p:spPr>
          <a:xfrm>
            <a:off x="2035834" y="6211019"/>
            <a:ext cx="5529532" cy="439947"/>
          </a:xfrm>
          <a:prstGeom prst="rect">
            <a:avLst/>
          </a:prstGeom>
          <a:noFill/>
        </p:spPr>
        <p:txBody>
          <a:bodyPr wrap="square" rtlCol="0">
            <a:spAutoFit/>
          </a:bodyPr>
          <a:lstStyle/>
          <a:p>
            <a:endParaRPr lang="en-US" dirty="0"/>
          </a:p>
        </p:txBody>
      </p:sp>
      <p:sp>
        <p:nvSpPr>
          <p:cNvPr id="6" name="TextBox 5"/>
          <p:cNvSpPr txBox="1"/>
          <p:nvPr/>
        </p:nvSpPr>
        <p:spPr>
          <a:xfrm>
            <a:off x="2113472" y="6047767"/>
            <a:ext cx="5909094" cy="369332"/>
          </a:xfrm>
          <a:prstGeom prst="rect">
            <a:avLst/>
          </a:prstGeom>
          <a:noFill/>
        </p:spPr>
        <p:txBody>
          <a:bodyPr wrap="square" rtlCol="0">
            <a:spAutoFit/>
          </a:bodyPr>
          <a:lstStyle/>
          <a:p>
            <a:endParaRPr lang="en-US" dirty="0"/>
          </a:p>
        </p:txBody>
      </p:sp>
      <p:sp>
        <p:nvSpPr>
          <p:cNvPr id="7" name="Content Placeholder 6"/>
          <p:cNvSpPr>
            <a:spLocks noGrp="1"/>
          </p:cNvSpPr>
          <p:nvPr>
            <p:ph idx="1"/>
          </p:nvPr>
        </p:nvSpPr>
        <p:spPr>
          <a:xfrm>
            <a:off x="457200" y="5029626"/>
            <a:ext cx="8229600" cy="10965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p:txBody>
      </p:sp>
      <p:sp>
        <p:nvSpPr>
          <p:cNvPr id="8" name="Content Placeholder 2"/>
          <p:cNvSpPr txBox="1">
            <a:spLocks/>
          </p:cNvSpPr>
          <p:nvPr/>
        </p:nvSpPr>
        <p:spPr>
          <a:xfrm>
            <a:off x="457200" y="846138"/>
            <a:ext cx="8229600" cy="4883210"/>
          </a:xfrm>
          <a:prstGeom prst="rect">
            <a:avLst/>
          </a:prstGeom>
        </p:spPr>
        <p:txBody>
          <a:bodyPr/>
          <a:lstStyle>
            <a:lvl1pPr marL="342900" indent="-342900" algn="l" defTabSz="457200" rtl="0" eaLnBrk="1" latinLnBrk="0" hangingPunct="1">
              <a:spcBef>
                <a:spcPct val="20000"/>
              </a:spcBef>
              <a:buFont typeface="Arial"/>
              <a:buChar char="•"/>
              <a:defRPr sz="18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endParaRPr lang="en-US" dirty="0"/>
          </a:p>
        </p:txBody>
      </p:sp>
      <p:sp>
        <p:nvSpPr>
          <p:cNvPr id="10" name="TextBox 9"/>
          <p:cNvSpPr txBox="1"/>
          <p:nvPr/>
        </p:nvSpPr>
        <p:spPr>
          <a:xfrm>
            <a:off x="1519281" y="5103253"/>
            <a:ext cx="4816804" cy="523220"/>
          </a:xfrm>
          <a:prstGeom prst="rect">
            <a:avLst/>
          </a:prstGeom>
          <a:noFill/>
        </p:spPr>
        <p:txBody>
          <a:bodyPr wrap="square" rtlCol="0">
            <a:spAutoFit/>
          </a:bodyPr>
          <a:lstStyle/>
          <a:p>
            <a:r>
              <a:rPr lang="en-US" sz="1400" dirty="0">
                <a:solidFill>
                  <a:schemeClr val="bg1"/>
                </a:solidFill>
                <a:latin typeface="Arial" panose="020B0604020202020204" pitchFamily="34" charset="0"/>
                <a:cs typeface="Arial" panose="020B0604020202020204" pitchFamily="34" charset="0"/>
              </a:rPr>
              <a:t>                           Key Requirements for Exploration Zones:</a:t>
            </a:r>
          </a:p>
          <a:p>
            <a:endParaRPr lang="en-US" sz="1400" dirty="0">
              <a:solidFill>
                <a:schemeClr val="bg1"/>
              </a:solidFill>
              <a:latin typeface="Arial" panose="020B0604020202020204" pitchFamily="34" charset="0"/>
              <a:cs typeface="Arial" panose="020B0604020202020204" pitchFamily="34"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3876670036"/>
              </p:ext>
            </p:extLst>
          </p:nvPr>
        </p:nvGraphicFramePr>
        <p:xfrm>
          <a:off x="1876245" y="5448096"/>
          <a:ext cx="6383547" cy="853440"/>
        </p:xfrm>
        <a:graphic>
          <a:graphicData uri="http://schemas.openxmlformats.org/drawingml/2006/table">
            <a:tbl>
              <a:tblPr firstRow="1" bandRow="1">
                <a:tableStyleId>{5C22544A-7EE6-4342-B048-85BDC9FD1C3A}</a:tableStyleId>
              </a:tblPr>
              <a:tblGrid>
                <a:gridCol w="2730261">
                  <a:extLst>
                    <a:ext uri="{9D8B030D-6E8A-4147-A177-3AD203B41FA5}">
                      <a16:colId xmlns:a16="http://schemas.microsoft.com/office/drawing/2014/main" val="20000"/>
                    </a:ext>
                  </a:extLst>
                </a:gridCol>
                <a:gridCol w="3653286">
                  <a:extLst>
                    <a:ext uri="{9D8B030D-6E8A-4147-A177-3AD203B41FA5}">
                      <a16:colId xmlns:a16="http://schemas.microsoft.com/office/drawing/2014/main" val="20001"/>
                    </a:ext>
                  </a:extLst>
                </a:gridCol>
              </a:tblGrid>
              <a:tr h="181442">
                <a:tc>
                  <a:txBody>
                    <a:bodyPr/>
                    <a:lstStyle/>
                    <a:p>
                      <a:r>
                        <a:rPr lang="en-US" sz="1100" b="0" baseline="0" dirty="0">
                          <a:latin typeface="Arial" panose="020B0604020202020204" pitchFamily="34" charset="0"/>
                          <a:cs typeface="Arial" panose="020B0604020202020204" pitchFamily="34" charset="0"/>
                        </a:rPr>
                        <a:t>    Permanent Research Outpost</a:t>
                      </a:r>
                      <a:br>
                        <a:rPr lang="en-US" sz="1100" b="0" baseline="0" dirty="0">
                          <a:latin typeface="Arial" panose="020B0604020202020204" pitchFamily="34" charset="0"/>
                          <a:cs typeface="Arial" panose="020B0604020202020204" pitchFamily="34" charset="0"/>
                        </a:rPr>
                      </a:br>
                      <a:r>
                        <a:rPr lang="en-US" sz="1100" b="0" baseline="0" dirty="0">
                          <a:latin typeface="Arial" panose="020B0604020202020204" pitchFamily="34" charset="0"/>
                          <a:cs typeface="Arial" panose="020B0604020202020204" pitchFamily="34" charset="0"/>
                        </a:rPr>
                        <a:t>    Diverse Science and ISRU ROIs</a:t>
                      </a:r>
                      <a:br>
                        <a:rPr lang="en-US" sz="1100" b="0" baseline="0" dirty="0">
                          <a:latin typeface="Arial" panose="020B0604020202020204" pitchFamily="34" charset="0"/>
                          <a:cs typeface="Arial" panose="020B0604020202020204" pitchFamily="34" charset="0"/>
                        </a:rPr>
                      </a:br>
                      <a:r>
                        <a:rPr lang="en-US" sz="1100" b="0" baseline="0" dirty="0">
                          <a:latin typeface="Arial" panose="020B0604020202020204" pitchFamily="34" charset="0"/>
                          <a:cs typeface="Arial" panose="020B0604020202020204" pitchFamily="34" charset="0"/>
                        </a:rPr>
                        <a:t>    Access to Water</a:t>
                      </a:r>
                      <a:endParaRPr lang="en-US" sz="11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100" b="0" dirty="0">
                          <a:latin typeface="Arial" panose="020B0604020202020204" pitchFamily="34" charset="0"/>
                          <a:cs typeface="Arial" panose="020B0604020202020204" pitchFamily="34" charset="0"/>
                        </a:rPr>
                        <a:t>Pinpoint Landings</a:t>
                      </a:r>
                      <a:r>
                        <a:rPr lang="en-US" sz="1100" b="0" baseline="0" dirty="0">
                          <a:latin typeface="Arial" panose="020B0604020202020204" pitchFamily="34" charset="0"/>
                          <a:cs typeface="Arial" panose="020B0604020202020204" pitchFamily="34" charset="0"/>
                        </a:rPr>
                        <a:t> are assumed and required</a:t>
                      </a:r>
                      <a:br>
                        <a:rPr lang="en-US" sz="1100" b="0" kern="1200" dirty="0">
                          <a:solidFill>
                            <a:schemeClr val="bg1"/>
                          </a:solidFill>
                          <a:latin typeface="Arial" panose="020B0604020202020204" pitchFamily="34" charset="0"/>
                          <a:ea typeface="+mn-ea"/>
                          <a:cs typeface="Arial" panose="020B0604020202020204" pitchFamily="34" charset="0"/>
                        </a:rPr>
                      </a:br>
                      <a:r>
                        <a:rPr lang="en-US" sz="1100" b="0" kern="1200" dirty="0">
                          <a:solidFill>
                            <a:schemeClr val="bg1"/>
                          </a:solidFill>
                          <a:latin typeface="Arial" panose="020B0604020202020204" pitchFamily="34" charset="0"/>
                          <a:ea typeface="+mn-ea"/>
                          <a:cs typeface="Arial" panose="020B0604020202020204" pitchFamily="34" charset="0"/>
                        </a:rPr>
                        <a:t>+/- 50 degrees latitude</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1100" b="0" kern="1200" dirty="0">
                          <a:solidFill>
                            <a:schemeClr val="bg1"/>
                          </a:solidFill>
                          <a:latin typeface="Arial" panose="020B0604020202020204" pitchFamily="34" charset="0"/>
                          <a:ea typeface="+mn-ea"/>
                          <a:cs typeface="Arial" panose="020B0604020202020204" pitchFamily="34" charset="0"/>
                        </a:rPr>
                        <a:t>+2 miles MOLA altitude</a:t>
                      </a:r>
                      <a:endParaRPr lang="en-US" sz="11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69247">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endParaRPr lang="en-US" sz="1100" dirty="0">
                        <a:solidFill>
                          <a:schemeClr val="bg1"/>
                        </a:solidFill>
                        <a:latin typeface="Arial" panose="020B0604020202020204" pitchFamily="34" charset="0"/>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endParaRPr lang="en-US" sz="1100" dirty="0">
                        <a:solidFill>
                          <a:schemeClr val="bg1"/>
                        </a:solidFill>
                        <a:latin typeface="Arial" panose="020B0604020202020204" pitchFamily="34" charset="0"/>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pic>
        <p:nvPicPr>
          <p:cNvPr id="13" name="Picture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697100"/>
            <a:ext cx="9143999" cy="4666140"/>
          </a:xfrm>
          <a:prstGeom prst="rect">
            <a:avLst/>
          </a:prstGeom>
        </p:spPr>
      </p:pic>
    </p:spTree>
    <p:extLst>
      <p:ext uri="{BB962C8B-B14F-4D97-AF65-F5344CB8AC3E}">
        <p14:creationId xmlns:p14="http://schemas.microsoft.com/office/powerpoint/2010/main" val="2659841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Mars has Several Water Feedstock Options:</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979" y="3350918"/>
            <a:ext cx="2719854" cy="2027208"/>
          </a:xfrm>
          <a:prstGeom prst="rect">
            <a:avLst/>
          </a:prstGeom>
        </p:spPr>
      </p:pic>
      <p:sp>
        <p:nvSpPr>
          <p:cNvPr id="7" name="TextBox 6"/>
          <p:cNvSpPr txBox="1"/>
          <p:nvPr/>
        </p:nvSpPr>
        <p:spPr>
          <a:xfrm>
            <a:off x="967813" y="5350622"/>
            <a:ext cx="2719854" cy="369332"/>
          </a:xfrm>
          <a:prstGeom prst="rect">
            <a:avLst/>
          </a:prstGeom>
          <a:noFill/>
        </p:spPr>
        <p:txBody>
          <a:bodyPr wrap="square" rtlCol="0">
            <a:spAutoFit/>
          </a:bodyPr>
          <a:lstStyle/>
          <a:p>
            <a:r>
              <a:rPr lang="en-US" dirty="0">
                <a:solidFill>
                  <a:schemeClr val="bg1"/>
                </a:solidFill>
              </a:rPr>
              <a:t>Poly-hydrated Sulfates</a:t>
            </a:r>
          </a:p>
        </p:txBody>
      </p:sp>
      <p:sp>
        <p:nvSpPr>
          <p:cNvPr id="8" name="TextBox 7"/>
          <p:cNvSpPr txBox="1"/>
          <p:nvPr/>
        </p:nvSpPr>
        <p:spPr>
          <a:xfrm>
            <a:off x="97985" y="2886306"/>
            <a:ext cx="3174521" cy="369332"/>
          </a:xfrm>
          <a:prstGeom prst="rect">
            <a:avLst/>
          </a:prstGeom>
          <a:noFill/>
        </p:spPr>
        <p:txBody>
          <a:bodyPr wrap="square" rtlCol="0">
            <a:spAutoFit/>
          </a:bodyPr>
          <a:lstStyle/>
          <a:p>
            <a:pPr algn="ctr"/>
            <a:r>
              <a:rPr lang="en-US" dirty="0">
                <a:solidFill>
                  <a:schemeClr val="bg1"/>
                </a:solidFill>
              </a:rPr>
              <a:t>“Sheet” Ice </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3618" y="3349080"/>
            <a:ext cx="2790214" cy="2027208"/>
          </a:xfrm>
          <a:prstGeom prst="rect">
            <a:avLst/>
          </a:prstGeom>
        </p:spPr>
      </p:pic>
      <p:sp>
        <p:nvSpPr>
          <p:cNvPr id="10" name="TextBox 9"/>
          <p:cNvSpPr txBox="1"/>
          <p:nvPr/>
        </p:nvSpPr>
        <p:spPr>
          <a:xfrm>
            <a:off x="6104452" y="5350622"/>
            <a:ext cx="2541938" cy="369332"/>
          </a:xfrm>
          <a:prstGeom prst="rect">
            <a:avLst/>
          </a:prstGeom>
          <a:noFill/>
        </p:spPr>
        <p:txBody>
          <a:bodyPr wrap="square" rtlCol="0">
            <a:spAutoFit/>
          </a:bodyPr>
          <a:lstStyle/>
          <a:p>
            <a:r>
              <a:rPr lang="en-US" dirty="0">
                <a:solidFill>
                  <a:schemeClr val="bg1"/>
                </a:solidFill>
              </a:rPr>
              <a:t>Other Hydrated Minerals</a:t>
            </a: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3618" y="854945"/>
            <a:ext cx="2790214" cy="2078893"/>
          </a:xfrm>
          <a:prstGeom prst="rect">
            <a:avLst/>
          </a:prstGeom>
        </p:spPr>
      </p:pic>
      <p:sp>
        <p:nvSpPr>
          <p:cNvPr id="13" name="TextBox 12"/>
          <p:cNvSpPr txBox="1"/>
          <p:nvPr/>
        </p:nvSpPr>
        <p:spPr>
          <a:xfrm>
            <a:off x="6259731" y="2887343"/>
            <a:ext cx="2428229" cy="369332"/>
          </a:xfrm>
          <a:prstGeom prst="rect">
            <a:avLst/>
          </a:prstGeom>
          <a:noFill/>
        </p:spPr>
        <p:txBody>
          <a:bodyPr wrap="none" rtlCol="0">
            <a:spAutoFit/>
          </a:bodyPr>
          <a:lstStyle/>
          <a:p>
            <a:r>
              <a:rPr lang="en-US" dirty="0">
                <a:solidFill>
                  <a:schemeClr val="bg1"/>
                </a:solidFill>
              </a:rPr>
              <a:t>Debris-Covered Glaciers</a:t>
            </a:r>
          </a:p>
        </p:txBody>
      </p:sp>
      <p:sp>
        <p:nvSpPr>
          <p:cNvPr id="14" name="TextBox 13"/>
          <p:cNvSpPr txBox="1"/>
          <p:nvPr/>
        </p:nvSpPr>
        <p:spPr>
          <a:xfrm>
            <a:off x="3778227" y="5116106"/>
            <a:ext cx="2154213" cy="923330"/>
          </a:xfrm>
          <a:prstGeom prst="rect">
            <a:avLst/>
          </a:prstGeom>
          <a:noFill/>
        </p:spPr>
        <p:txBody>
          <a:bodyPr wrap="square" rtlCol="0">
            <a:spAutoFit/>
          </a:bodyPr>
          <a:lstStyle/>
          <a:p>
            <a:r>
              <a:rPr lang="en-US" dirty="0">
                <a:solidFill>
                  <a:schemeClr val="bg1"/>
                </a:solidFill>
              </a:rPr>
              <a:t>Other Options:</a:t>
            </a:r>
            <a:br>
              <a:rPr lang="en-US" dirty="0">
                <a:solidFill>
                  <a:schemeClr val="bg1"/>
                </a:solidFill>
              </a:rPr>
            </a:br>
            <a:r>
              <a:rPr lang="en-US" dirty="0">
                <a:solidFill>
                  <a:schemeClr val="bg1"/>
                </a:solidFill>
              </a:rPr>
              <a:t>- Hydrated Dunes</a:t>
            </a:r>
          </a:p>
          <a:p>
            <a:r>
              <a:rPr lang="en-US" dirty="0">
                <a:solidFill>
                  <a:schemeClr val="bg1"/>
                </a:solidFill>
              </a:rPr>
              <a:t>- Atmospheric H2O</a:t>
            </a: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6979" y="861045"/>
            <a:ext cx="2098604" cy="2083664"/>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51057" y="1825131"/>
            <a:ext cx="3581385" cy="2348096"/>
          </a:xfrm>
          <a:prstGeom prst="rect">
            <a:avLst/>
          </a:prstGeom>
        </p:spPr>
      </p:pic>
      <p:sp>
        <p:nvSpPr>
          <p:cNvPr id="17" name="TextBox 16"/>
          <p:cNvSpPr txBox="1"/>
          <p:nvPr/>
        </p:nvSpPr>
        <p:spPr>
          <a:xfrm>
            <a:off x="3401503" y="4115593"/>
            <a:ext cx="2429557" cy="369332"/>
          </a:xfrm>
          <a:prstGeom prst="rect">
            <a:avLst/>
          </a:prstGeom>
          <a:noFill/>
        </p:spPr>
        <p:txBody>
          <a:bodyPr wrap="square" rtlCol="0">
            <a:spAutoFit/>
          </a:bodyPr>
          <a:lstStyle/>
          <a:p>
            <a:pPr algn="ctr"/>
            <a:r>
              <a:rPr lang="en-US" dirty="0">
                <a:solidFill>
                  <a:schemeClr val="bg1"/>
                </a:solidFill>
              </a:rPr>
              <a:t>Recurring Slope Lineae       </a:t>
            </a:r>
          </a:p>
        </p:txBody>
      </p:sp>
      <p:sp>
        <p:nvSpPr>
          <p:cNvPr id="18" name="TextBox 17"/>
          <p:cNvSpPr txBox="1"/>
          <p:nvPr/>
        </p:nvSpPr>
        <p:spPr>
          <a:xfrm>
            <a:off x="2805583" y="6199168"/>
            <a:ext cx="4941991" cy="553998"/>
          </a:xfrm>
          <a:prstGeom prst="rect">
            <a:avLst/>
          </a:prstGeom>
          <a:noFill/>
        </p:spPr>
        <p:txBody>
          <a:bodyPr wrap="square" rtlCol="0">
            <a:spAutoFit/>
          </a:bodyPr>
          <a:lstStyle/>
          <a:p>
            <a:pPr marL="0" lvl="1"/>
            <a:r>
              <a:rPr lang="en-US" sz="1200" dirty="0">
                <a:solidFill>
                  <a:schemeClr val="bg1"/>
                </a:solidFill>
                <a:latin typeface="Arial" panose="020B0604020202020204" pitchFamily="34" charset="0"/>
                <a:cs typeface="Arial" panose="020B0604020202020204" pitchFamily="34" charset="0"/>
              </a:rPr>
              <a:t>Many EZs had multiple water feedstock types</a:t>
            </a:r>
          </a:p>
          <a:p>
            <a:endParaRPr lang="en-US" dirty="0"/>
          </a:p>
        </p:txBody>
      </p:sp>
    </p:spTree>
    <p:extLst>
      <p:ext uri="{BB962C8B-B14F-4D97-AF65-F5344CB8AC3E}">
        <p14:creationId xmlns:p14="http://schemas.microsoft.com/office/powerpoint/2010/main" val="2169706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76200"/>
            <a:ext cx="5369088" cy="724936"/>
          </a:xfrm>
        </p:spPr>
        <p:txBody>
          <a:bodyPr/>
          <a:lstStyle/>
          <a:p>
            <a:r>
              <a:rPr lang="en-US" dirty="0"/>
              <a:t>Mars Campaign</a:t>
            </a:r>
          </a:p>
        </p:txBody>
      </p:sp>
      <p:pic>
        <p:nvPicPr>
          <p:cNvPr id="4" name="Picture 3"/>
          <p:cNvPicPr>
            <a:picLocks noChangeAspect="1"/>
          </p:cNvPicPr>
          <p:nvPr/>
        </p:nvPicPr>
        <p:blipFill rotWithShape="1">
          <a:blip r:embed="rId2"/>
          <a:srcRect t="13655"/>
          <a:stretch/>
        </p:blipFill>
        <p:spPr>
          <a:xfrm>
            <a:off x="789959" y="801136"/>
            <a:ext cx="7564081" cy="4935583"/>
          </a:xfrm>
          <a:prstGeom prst="rect">
            <a:avLst/>
          </a:prstGeom>
        </p:spPr>
      </p:pic>
    </p:spTree>
    <p:extLst>
      <p:ext uri="{BB962C8B-B14F-4D97-AF65-F5344CB8AC3E}">
        <p14:creationId xmlns:p14="http://schemas.microsoft.com/office/powerpoint/2010/main" val="3460274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Horizontal &amp; Vertical Construction</a:t>
            </a:r>
          </a:p>
        </p:txBody>
      </p:sp>
      <p:sp>
        <p:nvSpPr>
          <p:cNvPr id="4" name="Content Placeholder 3"/>
          <p:cNvSpPr>
            <a:spLocks noGrp="1"/>
          </p:cNvSpPr>
          <p:nvPr>
            <p:ph sz="half" idx="1"/>
          </p:nvPr>
        </p:nvSpPr>
        <p:spPr>
          <a:xfrm>
            <a:off x="674873" y="1082040"/>
            <a:ext cx="4038600" cy="4525963"/>
          </a:xfrm>
        </p:spPr>
        <p:txBody>
          <a:bodyPr>
            <a:normAutofit/>
          </a:bodyPr>
          <a:lstStyle/>
          <a:p>
            <a:pPr>
              <a:lnSpc>
                <a:spcPct val="90000"/>
              </a:lnSpc>
            </a:pPr>
            <a:r>
              <a:rPr lang="en-US" altLang="en-US" sz="1600" b="1" dirty="0"/>
              <a:t>Foundations / Leveling</a:t>
            </a:r>
          </a:p>
          <a:p>
            <a:pPr>
              <a:lnSpc>
                <a:spcPct val="90000"/>
              </a:lnSpc>
            </a:pPr>
            <a:r>
              <a:rPr lang="en-US" altLang="en-US" sz="1600" b="1" dirty="0"/>
              <a:t>Launch/Landing Pads</a:t>
            </a:r>
          </a:p>
          <a:p>
            <a:pPr>
              <a:lnSpc>
                <a:spcPct val="90000"/>
              </a:lnSpc>
            </a:pPr>
            <a:r>
              <a:rPr lang="en-US" altLang="en-US" sz="1600" b="1" dirty="0"/>
              <a:t>Perimeter Pad Access  &amp; Utility Roads</a:t>
            </a:r>
          </a:p>
          <a:p>
            <a:pPr>
              <a:lnSpc>
                <a:spcPct val="90000"/>
              </a:lnSpc>
            </a:pPr>
            <a:r>
              <a:rPr lang="en-US" altLang="en-US" sz="1600" b="1" dirty="0"/>
              <a:t>Dust free zones</a:t>
            </a:r>
          </a:p>
          <a:p>
            <a:pPr>
              <a:lnSpc>
                <a:spcPct val="90000"/>
              </a:lnSpc>
            </a:pPr>
            <a:endParaRPr lang="en-US" altLang="en-US" sz="1600" b="1" dirty="0"/>
          </a:p>
          <a:p>
            <a:pPr>
              <a:lnSpc>
                <a:spcPct val="90000"/>
              </a:lnSpc>
            </a:pPr>
            <a:r>
              <a:rPr lang="en-US" altLang="en-US" sz="1600" b="1" dirty="0"/>
              <a:t>Radiation, Thermal &amp; Micro Meteorite Shielding</a:t>
            </a:r>
          </a:p>
          <a:p>
            <a:pPr>
              <a:lnSpc>
                <a:spcPct val="90000"/>
              </a:lnSpc>
            </a:pPr>
            <a:r>
              <a:rPr lang="en-US" altLang="en-US" sz="1600" b="1" dirty="0"/>
              <a:t>Regolith Shielding on Roof over Trenches</a:t>
            </a:r>
          </a:p>
          <a:p>
            <a:pPr>
              <a:lnSpc>
                <a:spcPct val="90000"/>
              </a:lnSpc>
            </a:pPr>
            <a:r>
              <a:rPr lang="en-US" altLang="en-US" sz="1600" b="1" dirty="0"/>
              <a:t>Thermal </a:t>
            </a:r>
            <a:r>
              <a:rPr lang="en-US" altLang="en-US" sz="1600" b="1" dirty="0" err="1"/>
              <a:t>Wadi’s</a:t>
            </a:r>
            <a:r>
              <a:rPr lang="en-US" altLang="en-US" sz="1600" b="1" dirty="0"/>
              <a:t> for night time</a:t>
            </a:r>
          </a:p>
          <a:p>
            <a:pPr>
              <a:lnSpc>
                <a:spcPct val="90000"/>
              </a:lnSpc>
            </a:pPr>
            <a:endParaRPr lang="en-US" altLang="en-US" sz="1600" b="1" dirty="0"/>
          </a:p>
          <a:p>
            <a:pPr>
              <a:lnSpc>
                <a:spcPct val="90000"/>
              </a:lnSpc>
            </a:pPr>
            <a:r>
              <a:rPr lang="en-US" altLang="en-US" sz="1600" b="1" dirty="0"/>
              <a:t>Blast Protection Berms</a:t>
            </a:r>
          </a:p>
          <a:p>
            <a:pPr>
              <a:lnSpc>
                <a:spcPct val="90000"/>
              </a:lnSpc>
            </a:pPr>
            <a:r>
              <a:rPr lang="en-US" altLang="en-US" sz="1600" b="1" dirty="0"/>
              <a:t>Electrical Cable/ Utilities Trenches</a:t>
            </a:r>
          </a:p>
          <a:p>
            <a:pPr>
              <a:lnSpc>
                <a:spcPct val="90000"/>
              </a:lnSpc>
            </a:pPr>
            <a:r>
              <a:rPr lang="en-US" altLang="en-US" sz="1600" b="1" dirty="0"/>
              <a:t>Trenches for Habitat &amp; Element Burial</a:t>
            </a:r>
          </a:p>
          <a:p>
            <a:pPr>
              <a:lnSpc>
                <a:spcPct val="90000"/>
              </a:lnSpc>
            </a:pPr>
            <a:endParaRPr lang="en-US" altLang="en-US" sz="1600" b="1" dirty="0"/>
          </a:p>
          <a:p>
            <a:pPr>
              <a:lnSpc>
                <a:spcPct val="90000"/>
              </a:lnSpc>
            </a:pPr>
            <a:endParaRPr lang="en-US" altLang="en-US" sz="1600" b="1" dirty="0"/>
          </a:p>
          <a:p>
            <a:pPr>
              <a:lnSpc>
                <a:spcPct val="90000"/>
              </a:lnSpc>
            </a:pPr>
            <a:endParaRPr lang="en-US" altLang="en-US" sz="1600" b="1" dirty="0"/>
          </a:p>
          <a:p>
            <a:pPr>
              <a:lnSpc>
                <a:spcPct val="90000"/>
              </a:lnSpc>
            </a:pPr>
            <a:endParaRPr lang="en-US" altLang="en-US" sz="1600" b="1" dirty="0"/>
          </a:p>
          <a:p>
            <a:pPr>
              <a:lnSpc>
                <a:spcPct val="90000"/>
              </a:lnSpc>
            </a:pPr>
            <a:endParaRPr lang="en-US" altLang="en-US" sz="1600" b="1" dirty="0"/>
          </a:p>
          <a:p>
            <a:pPr>
              <a:lnSpc>
                <a:spcPct val="90000"/>
              </a:lnSpc>
            </a:pPr>
            <a:endParaRPr lang="en-US" altLang="en-US" sz="1600" b="1" dirty="0"/>
          </a:p>
          <a:p>
            <a:pPr>
              <a:lnSpc>
                <a:spcPct val="90000"/>
              </a:lnSpc>
            </a:pPr>
            <a:endParaRPr lang="en-US" altLang="en-US" sz="1600" b="1" dirty="0"/>
          </a:p>
          <a:p>
            <a:endParaRPr lang="en-US" sz="1600" b="1" dirty="0"/>
          </a:p>
        </p:txBody>
      </p:sp>
      <p:sp>
        <p:nvSpPr>
          <p:cNvPr id="5" name="Content Placeholder 4"/>
          <p:cNvSpPr>
            <a:spLocks noGrp="1"/>
          </p:cNvSpPr>
          <p:nvPr>
            <p:ph sz="half" idx="2"/>
          </p:nvPr>
        </p:nvSpPr>
        <p:spPr>
          <a:xfrm>
            <a:off x="4572000" y="1089660"/>
            <a:ext cx="4038600" cy="4525963"/>
          </a:xfrm>
        </p:spPr>
        <p:txBody>
          <a:bodyPr>
            <a:normAutofit/>
          </a:bodyPr>
          <a:lstStyle/>
          <a:p>
            <a:pPr>
              <a:lnSpc>
                <a:spcPct val="90000"/>
              </a:lnSpc>
            </a:pPr>
            <a:r>
              <a:rPr lang="en-US" altLang="en-US" sz="1600" b="1" dirty="0"/>
              <a:t>Regolith Mining for O2 Production</a:t>
            </a:r>
          </a:p>
          <a:p>
            <a:pPr>
              <a:lnSpc>
                <a:spcPct val="90000"/>
              </a:lnSpc>
            </a:pPr>
            <a:r>
              <a:rPr lang="en-US" altLang="en-US" sz="1600" b="1" dirty="0"/>
              <a:t>H2O Ice/Regolith Mining from Shadowed Craters</a:t>
            </a:r>
          </a:p>
          <a:p>
            <a:pPr>
              <a:lnSpc>
                <a:spcPct val="90000"/>
              </a:lnSpc>
            </a:pPr>
            <a:endParaRPr lang="en-US" altLang="en-US" sz="1600" b="1" dirty="0"/>
          </a:p>
          <a:p>
            <a:pPr>
              <a:lnSpc>
                <a:spcPct val="90000"/>
              </a:lnSpc>
            </a:pPr>
            <a:endParaRPr lang="en-US" altLang="en-US" sz="1600" b="1" dirty="0"/>
          </a:p>
          <a:p>
            <a:pPr>
              <a:lnSpc>
                <a:spcPct val="90000"/>
              </a:lnSpc>
            </a:pPr>
            <a:r>
              <a:rPr lang="en-US" altLang="en-US" sz="1600" b="1" dirty="0"/>
              <a:t>Equipment Shelters</a:t>
            </a:r>
          </a:p>
          <a:p>
            <a:pPr>
              <a:lnSpc>
                <a:spcPct val="90000"/>
              </a:lnSpc>
            </a:pPr>
            <a:r>
              <a:rPr lang="en-US" altLang="en-US" sz="1600" b="1" dirty="0"/>
              <a:t>Maintenance Hangars</a:t>
            </a:r>
          </a:p>
          <a:p>
            <a:pPr>
              <a:lnSpc>
                <a:spcPct val="90000"/>
              </a:lnSpc>
            </a:pPr>
            <a:r>
              <a:rPr lang="en-US" altLang="en-US" sz="1600" b="1" dirty="0"/>
              <a:t>Lighting </a:t>
            </a:r>
          </a:p>
          <a:p>
            <a:pPr>
              <a:lnSpc>
                <a:spcPct val="90000"/>
              </a:lnSpc>
            </a:pPr>
            <a:r>
              <a:rPr lang="en-US" altLang="en-US" sz="1600" b="1" dirty="0"/>
              <a:t>Communication infrastructure</a:t>
            </a:r>
          </a:p>
          <a:p>
            <a:pPr>
              <a:lnSpc>
                <a:spcPct val="90000"/>
              </a:lnSpc>
            </a:pPr>
            <a:r>
              <a:rPr lang="en-US" altLang="en-US" sz="1600" b="1" dirty="0"/>
              <a:t>Thermal radiators</a:t>
            </a:r>
          </a:p>
          <a:p>
            <a:pPr>
              <a:lnSpc>
                <a:spcPct val="90000"/>
              </a:lnSpc>
            </a:pPr>
            <a:r>
              <a:rPr lang="en-US" altLang="en-US" sz="1600" b="1" dirty="0"/>
              <a:t>Power infrastructure</a:t>
            </a:r>
          </a:p>
          <a:p>
            <a:pPr>
              <a:lnSpc>
                <a:spcPct val="90000"/>
              </a:lnSpc>
            </a:pPr>
            <a:r>
              <a:rPr lang="en-US" altLang="en-US" sz="1600" b="1" dirty="0"/>
              <a:t>Base modules</a:t>
            </a:r>
          </a:p>
          <a:p>
            <a:pPr>
              <a:lnSpc>
                <a:spcPct val="90000"/>
              </a:lnSpc>
            </a:pPr>
            <a:r>
              <a:rPr lang="en-US" altLang="en-US" sz="1600" b="1" dirty="0"/>
              <a:t>ISRU processing plants</a:t>
            </a:r>
          </a:p>
          <a:p>
            <a:pPr>
              <a:lnSpc>
                <a:spcPct val="90000"/>
              </a:lnSpc>
            </a:pPr>
            <a:endParaRPr lang="en-US" altLang="en-US" sz="1600" b="1" dirty="0"/>
          </a:p>
          <a:p>
            <a:pPr>
              <a:lnSpc>
                <a:spcPct val="90000"/>
              </a:lnSpc>
            </a:pPr>
            <a:endParaRPr lang="en-US" altLang="en-US" sz="1600" b="1" dirty="0"/>
          </a:p>
          <a:p>
            <a:endParaRPr lang="en-US" dirty="0"/>
          </a:p>
        </p:txBody>
      </p:sp>
      <p:sp>
        <p:nvSpPr>
          <p:cNvPr id="19" name="Date Placeholder 18"/>
          <p:cNvSpPr>
            <a:spLocks noGrp="1"/>
          </p:cNvSpPr>
          <p:nvPr>
            <p:ph type="dt" sz="half" idx="10"/>
          </p:nvPr>
        </p:nvSpPr>
        <p:spPr/>
        <p:txBody>
          <a:bodyPr/>
          <a:lstStyle/>
          <a:p>
            <a:r>
              <a:rPr lang="en-US"/>
              <a:t>11 April 2016</a:t>
            </a:r>
          </a:p>
        </p:txBody>
      </p:sp>
      <p:sp>
        <p:nvSpPr>
          <p:cNvPr id="9" name="Rectangle 8"/>
          <p:cNvSpPr/>
          <p:nvPr/>
        </p:nvSpPr>
        <p:spPr>
          <a:xfrm>
            <a:off x="5020574" y="2209800"/>
            <a:ext cx="3810000" cy="2086725"/>
          </a:xfrm>
          <a:prstGeom prst="rect">
            <a:avLst/>
          </a:prstGeom>
        </p:spPr>
        <p:txBody>
          <a:bodyPr wrap="square">
            <a:spAutoFit/>
          </a:bodyPr>
          <a:lstStyle/>
          <a:p>
            <a:pPr>
              <a:lnSpc>
                <a:spcPct val="90000"/>
              </a:lnSpc>
            </a:pPr>
            <a:endParaRPr lang="en-US" altLang="en-US" sz="1600" b="1" dirty="0"/>
          </a:p>
          <a:p>
            <a:pPr>
              <a:lnSpc>
                <a:spcPct val="90000"/>
              </a:lnSpc>
            </a:pPr>
            <a:endParaRPr lang="en-US" altLang="en-US" sz="1600" b="1" dirty="0"/>
          </a:p>
          <a:p>
            <a:pPr>
              <a:lnSpc>
                <a:spcPct val="90000"/>
              </a:lnSpc>
            </a:pPr>
            <a:endParaRPr lang="en-US" altLang="en-US" sz="1600" b="1" dirty="0"/>
          </a:p>
          <a:p>
            <a:pPr>
              <a:lnSpc>
                <a:spcPct val="90000"/>
              </a:lnSpc>
            </a:pPr>
            <a:endParaRPr lang="en-US" altLang="en-US" sz="1600" b="1" dirty="0"/>
          </a:p>
          <a:p>
            <a:pPr>
              <a:lnSpc>
                <a:spcPct val="90000"/>
              </a:lnSpc>
            </a:pPr>
            <a:endParaRPr lang="en-US" altLang="en-US" sz="1600" b="1" dirty="0"/>
          </a:p>
          <a:p>
            <a:pPr>
              <a:lnSpc>
                <a:spcPct val="90000"/>
              </a:lnSpc>
            </a:pPr>
            <a:endParaRPr lang="en-US" altLang="en-US" sz="1600" b="1" dirty="0"/>
          </a:p>
          <a:p>
            <a:pPr>
              <a:lnSpc>
                <a:spcPct val="90000"/>
              </a:lnSpc>
            </a:pPr>
            <a:endParaRPr lang="en-US" altLang="en-US" sz="1600" b="1" dirty="0"/>
          </a:p>
          <a:p>
            <a:pPr>
              <a:lnSpc>
                <a:spcPct val="90000"/>
              </a:lnSpc>
            </a:pPr>
            <a:r>
              <a:rPr lang="en-US" altLang="en-US" sz="1600" b="1" dirty="0"/>
              <a:t> </a:t>
            </a:r>
          </a:p>
          <a:p>
            <a:pPr>
              <a:lnSpc>
                <a:spcPct val="90000"/>
              </a:lnSpc>
            </a:pPr>
            <a:endParaRPr lang="en-US" altLang="en-US" sz="1600" b="1" dirty="0"/>
          </a:p>
        </p:txBody>
      </p:sp>
    </p:spTree>
    <p:extLst>
      <p:ext uri="{BB962C8B-B14F-4D97-AF65-F5344CB8AC3E}">
        <p14:creationId xmlns:p14="http://schemas.microsoft.com/office/powerpoint/2010/main" val="3997191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5676" y="194177"/>
            <a:ext cx="8055587" cy="736600"/>
          </a:xfrm>
        </p:spPr>
        <p:txBody>
          <a:bodyPr>
            <a:noAutofit/>
          </a:bodyPr>
          <a:lstStyle/>
          <a:p>
            <a:r>
              <a:rPr lang="en-US" sz="2400" dirty="0"/>
              <a:t> Multiple Sheltering Aspects Needed</a:t>
            </a:r>
          </a:p>
        </p:txBody>
      </p:sp>
      <p:grpSp>
        <p:nvGrpSpPr>
          <p:cNvPr id="4" name="Group 3"/>
          <p:cNvGrpSpPr/>
          <p:nvPr/>
        </p:nvGrpSpPr>
        <p:grpSpPr>
          <a:xfrm>
            <a:off x="-28678" y="1030706"/>
            <a:ext cx="9144000" cy="5791200"/>
            <a:chOff x="4751366" y="3545517"/>
            <a:chExt cx="4182745" cy="2398395"/>
          </a:xfrm>
        </p:grpSpPr>
        <p:grpSp>
          <p:nvGrpSpPr>
            <p:cNvPr id="24" name="Group 23"/>
            <p:cNvGrpSpPr/>
            <p:nvPr/>
          </p:nvGrpSpPr>
          <p:grpSpPr>
            <a:xfrm>
              <a:off x="4751366" y="3545517"/>
              <a:ext cx="4182745" cy="2398395"/>
              <a:chOff x="-108297" y="-784830"/>
              <a:chExt cx="4183063" cy="2398713"/>
            </a:xfrm>
          </p:grpSpPr>
          <p:sp>
            <p:nvSpPr>
              <p:cNvPr id="28" name="Text Box 65"/>
              <p:cNvSpPr txBox="1">
                <a:spLocks noChangeArrowheads="1"/>
              </p:cNvSpPr>
              <p:nvPr/>
            </p:nvSpPr>
            <p:spPr bwMode="auto">
              <a:xfrm>
                <a:off x="1268317" y="221428"/>
                <a:ext cx="812800" cy="32512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fontAlgn="base">
                  <a:spcBef>
                    <a:spcPts val="0"/>
                  </a:spcBef>
                  <a:spcAft>
                    <a:spcPts val="0"/>
                  </a:spcAft>
                </a:pPr>
                <a:r>
                  <a:rPr lang="en-US" sz="800" b="1" kern="1200" dirty="0">
                    <a:solidFill>
                      <a:srgbClr val="FFFFFF"/>
                    </a:solidFill>
                    <a:effectLst/>
                    <a:latin typeface="Arial"/>
                    <a:ea typeface="Times New Roman"/>
                    <a:cs typeface="Times New Roman"/>
                  </a:rPr>
                  <a:t>Radiation Protection</a:t>
                </a:r>
                <a:endParaRPr lang="en-US" sz="1200" dirty="0">
                  <a:effectLst/>
                  <a:latin typeface="Times New Roman"/>
                  <a:ea typeface="Times New Roman"/>
                </a:endParaRPr>
              </a:p>
            </p:txBody>
          </p:sp>
          <p:sp>
            <p:nvSpPr>
              <p:cNvPr id="30" name="Text Box 66"/>
              <p:cNvSpPr txBox="1">
                <a:spLocks noChangeArrowheads="1"/>
              </p:cNvSpPr>
              <p:nvPr/>
            </p:nvSpPr>
            <p:spPr bwMode="auto">
              <a:xfrm>
                <a:off x="2185822" y="834121"/>
                <a:ext cx="716280" cy="325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fontAlgn="base">
                  <a:spcBef>
                    <a:spcPts val="0"/>
                  </a:spcBef>
                  <a:spcAft>
                    <a:spcPts val="0"/>
                  </a:spcAft>
                </a:pPr>
                <a:r>
                  <a:rPr lang="en-US" sz="800" b="1" kern="1200" dirty="0">
                    <a:solidFill>
                      <a:srgbClr val="FFFFFF"/>
                    </a:solidFill>
                    <a:effectLst/>
                    <a:latin typeface="Arial"/>
                    <a:ea typeface="Times New Roman"/>
                    <a:cs typeface="Times New Roman"/>
                  </a:rPr>
                  <a:t>Thermal Protection</a:t>
                </a:r>
                <a:endParaRPr lang="en-US" sz="1200" dirty="0">
                  <a:effectLst/>
                  <a:latin typeface="Times New Roman"/>
                  <a:ea typeface="Times New Roman"/>
                </a:endParaRPr>
              </a:p>
            </p:txBody>
          </p:sp>
          <p:sp>
            <p:nvSpPr>
              <p:cNvPr id="32" name="Text Box 67"/>
              <p:cNvSpPr txBox="1">
                <a:spLocks noChangeArrowheads="1"/>
              </p:cNvSpPr>
              <p:nvPr/>
            </p:nvSpPr>
            <p:spPr bwMode="auto">
              <a:xfrm>
                <a:off x="33335" y="426187"/>
                <a:ext cx="819150" cy="44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fontAlgn="base">
                  <a:spcBef>
                    <a:spcPts val="0"/>
                  </a:spcBef>
                  <a:spcAft>
                    <a:spcPts val="0"/>
                  </a:spcAft>
                </a:pPr>
                <a:r>
                  <a:rPr lang="en-US" sz="800" b="1" kern="1200" dirty="0">
                    <a:solidFill>
                      <a:srgbClr val="FFFFFF"/>
                    </a:solidFill>
                    <a:effectLst/>
                    <a:latin typeface="Arial"/>
                    <a:ea typeface="Times New Roman"/>
                    <a:cs typeface="Times New Roman"/>
                  </a:rPr>
                  <a:t>Exhaust Plume Protection</a:t>
                </a:r>
                <a:endParaRPr lang="en-US" sz="1200" dirty="0">
                  <a:effectLst/>
                  <a:latin typeface="Times New Roman"/>
                  <a:ea typeface="Times New Roman"/>
                </a:endParaRPr>
              </a:p>
            </p:txBody>
          </p:sp>
          <p:sp>
            <p:nvSpPr>
              <p:cNvPr id="40" name="Text Box 68"/>
              <p:cNvSpPr txBox="1">
                <a:spLocks noChangeArrowheads="1"/>
              </p:cNvSpPr>
              <p:nvPr/>
            </p:nvSpPr>
            <p:spPr bwMode="auto">
              <a:xfrm>
                <a:off x="3196983" y="165872"/>
                <a:ext cx="730250" cy="44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fontAlgn="base">
                  <a:spcBef>
                    <a:spcPts val="0"/>
                  </a:spcBef>
                  <a:spcAft>
                    <a:spcPts val="0"/>
                  </a:spcAft>
                </a:pPr>
                <a:r>
                  <a:rPr lang="en-US" sz="800" b="1" kern="1200">
                    <a:solidFill>
                      <a:srgbClr val="FFFFFF"/>
                    </a:solidFill>
                    <a:effectLst/>
                    <a:latin typeface="Arial"/>
                    <a:ea typeface="Times New Roman"/>
                    <a:cs typeface="Times New Roman"/>
                  </a:rPr>
                  <a:t>Micro-meteoroid Protection</a:t>
                </a:r>
                <a:endParaRPr lang="en-US" sz="1200">
                  <a:effectLst/>
                  <a:latin typeface="Times New Roman"/>
                  <a:ea typeface="Times New Roman"/>
                </a:endParaRPr>
              </a:p>
            </p:txBody>
          </p:sp>
          <p:pic>
            <p:nvPicPr>
              <p:cNvPr id="25" name="Picture 2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8297" y="-784830"/>
                <a:ext cx="4183063" cy="2398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20" name="Text Box 65"/>
            <p:cNvSpPr txBox="1">
              <a:spLocks noChangeArrowheads="1"/>
            </p:cNvSpPr>
            <p:nvPr/>
          </p:nvSpPr>
          <p:spPr bwMode="auto">
            <a:xfrm>
              <a:off x="6842739" y="4367668"/>
              <a:ext cx="812738" cy="24218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fontAlgn="base">
                <a:spcBef>
                  <a:spcPts val="0"/>
                </a:spcBef>
                <a:spcAft>
                  <a:spcPts val="0"/>
                </a:spcAft>
              </a:pPr>
              <a:r>
                <a:rPr lang="en-US" sz="1600" b="1" kern="1200" dirty="0">
                  <a:solidFill>
                    <a:srgbClr val="FFFFFF"/>
                  </a:solidFill>
                  <a:effectLst/>
                  <a:latin typeface="Arial"/>
                  <a:ea typeface="Times New Roman"/>
                  <a:cs typeface="Times New Roman"/>
                </a:rPr>
                <a:t>Radiation Protection</a:t>
              </a:r>
              <a:endParaRPr lang="en-US" sz="3200" dirty="0">
                <a:effectLst/>
                <a:latin typeface="Times New Roman"/>
                <a:ea typeface="Times New Roman"/>
              </a:endParaRPr>
            </a:p>
          </p:txBody>
        </p:sp>
        <p:sp>
          <p:nvSpPr>
            <p:cNvPr id="21" name="Text Box 66"/>
            <p:cNvSpPr txBox="1">
              <a:spLocks noChangeArrowheads="1"/>
            </p:cNvSpPr>
            <p:nvPr/>
          </p:nvSpPr>
          <p:spPr bwMode="auto">
            <a:xfrm>
              <a:off x="6484626" y="3796223"/>
              <a:ext cx="716226" cy="242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fontAlgn="base">
                <a:spcBef>
                  <a:spcPts val="0"/>
                </a:spcBef>
                <a:spcAft>
                  <a:spcPts val="0"/>
                </a:spcAft>
              </a:pPr>
              <a:r>
                <a:rPr lang="en-US" sz="1600" b="1" kern="1200" dirty="0">
                  <a:solidFill>
                    <a:srgbClr val="FFFFFF"/>
                  </a:solidFill>
                  <a:effectLst/>
                  <a:latin typeface="Arial"/>
                  <a:ea typeface="Times New Roman"/>
                  <a:cs typeface="Times New Roman"/>
                </a:rPr>
                <a:t>Thermal Protection</a:t>
              </a:r>
              <a:endParaRPr lang="en-US" sz="3200" dirty="0">
                <a:effectLst/>
                <a:latin typeface="Times New Roman"/>
                <a:ea typeface="Times New Roman"/>
              </a:endParaRPr>
            </a:p>
          </p:txBody>
        </p:sp>
        <p:sp>
          <p:nvSpPr>
            <p:cNvPr id="22" name="Text Box 67"/>
            <p:cNvSpPr txBox="1">
              <a:spLocks noChangeArrowheads="1"/>
            </p:cNvSpPr>
            <p:nvPr/>
          </p:nvSpPr>
          <p:spPr bwMode="auto">
            <a:xfrm>
              <a:off x="4853701" y="3997177"/>
              <a:ext cx="819088" cy="344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fontAlgn="base">
                <a:spcBef>
                  <a:spcPts val="0"/>
                </a:spcBef>
                <a:spcAft>
                  <a:spcPts val="0"/>
                </a:spcAft>
              </a:pPr>
              <a:r>
                <a:rPr lang="en-US" sz="1600" b="1" kern="1200" dirty="0">
                  <a:solidFill>
                    <a:srgbClr val="FFFFFF"/>
                  </a:solidFill>
                  <a:effectLst/>
                  <a:latin typeface="Arial"/>
                  <a:ea typeface="Times New Roman"/>
                  <a:cs typeface="Times New Roman"/>
                </a:rPr>
                <a:t>Exhaust Plume Protection</a:t>
              </a:r>
              <a:endParaRPr lang="en-US" sz="3200" dirty="0">
                <a:effectLst/>
                <a:latin typeface="Times New Roman"/>
                <a:ea typeface="Times New Roman"/>
              </a:endParaRPr>
            </a:p>
          </p:txBody>
        </p:sp>
        <p:sp>
          <p:nvSpPr>
            <p:cNvPr id="23" name="Text Box 68"/>
            <p:cNvSpPr txBox="1">
              <a:spLocks noChangeArrowheads="1"/>
            </p:cNvSpPr>
            <p:nvPr/>
          </p:nvSpPr>
          <p:spPr bwMode="auto">
            <a:xfrm>
              <a:off x="7558965" y="3917314"/>
              <a:ext cx="730194" cy="344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fontAlgn="base">
                <a:spcBef>
                  <a:spcPts val="0"/>
                </a:spcBef>
                <a:spcAft>
                  <a:spcPts val="0"/>
                </a:spcAft>
              </a:pPr>
              <a:r>
                <a:rPr lang="en-US" sz="1600" b="1" kern="1200" dirty="0">
                  <a:solidFill>
                    <a:srgbClr val="FFFFFF"/>
                  </a:solidFill>
                  <a:effectLst/>
                  <a:latin typeface="Arial"/>
                  <a:ea typeface="Times New Roman"/>
                  <a:cs typeface="Times New Roman"/>
                </a:rPr>
                <a:t>Micro-meteoroid Protection</a:t>
              </a:r>
              <a:endParaRPr lang="en-US" sz="3200" dirty="0">
                <a:effectLst/>
                <a:latin typeface="Times New Roman"/>
                <a:ea typeface="Times New Roman"/>
              </a:endParaRPr>
            </a:p>
          </p:txBody>
        </p:sp>
      </p:grpSp>
      <p:pic>
        <p:nvPicPr>
          <p:cNvPr id="39" name="Picture 3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06520" y="5821115"/>
            <a:ext cx="2915552" cy="1000790"/>
          </a:xfrm>
          <a:prstGeom prst="rect">
            <a:avLst/>
          </a:prstGeom>
        </p:spPr>
      </p:pic>
    </p:spTree>
    <p:extLst>
      <p:ext uri="{BB962C8B-B14F-4D97-AF65-F5344CB8AC3E}">
        <p14:creationId xmlns:p14="http://schemas.microsoft.com/office/powerpoint/2010/main" val="1964768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30E9D5D-D70B-DF4D-BE92-1E87454395AC}" type="slidenum">
              <a:rPr lang="en-US" smtClean="0">
                <a:solidFill>
                  <a:prstClr val="black"/>
                </a:solidFill>
              </a:rPr>
              <a:pPr>
                <a:defRPr/>
              </a:pPr>
              <a:t>22</a:t>
            </a:fld>
            <a:endParaRPr lang="en-US">
              <a:solidFill>
                <a:prstClr val="black"/>
              </a:solidFill>
            </a:endParaRPr>
          </a:p>
        </p:txBody>
      </p:sp>
      <p:sp>
        <p:nvSpPr>
          <p:cNvPr id="3" name="Title 2"/>
          <p:cNvSpPr>
            <a:spLocks noGrp="1"/>
          </p:cNvSpPr>
          <p:nvPr>
            <p:ph type="title"/>
          </p:nvPr>
        </p:nvSpPr>
        <p:spPr>
          <a:xfrm>
            <a:off x="434360" y="170946"/>
            <a:ext cx="8076408" cy="743643"/>
          </a:xfrm>
        </p:spPr>
        <p:txBody>
          <a:bodyPr/>
          <a:lstStyle/>
          <a:p>
            <a:r>
              <a:rPr lang="en-US" dirty="0"/>
              <a:t>Mars is full of Regolith Fines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9938"/>
            <a:ext cx="9144000" cy="51320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7039"/>
          <a:stretch/>
        </p:blipFill>
        <p:spPr>
          <a:xfrm>
            <a:off x="0" y="4561113"/>
            <a:ext cx="9144000" cy="2334153"/>
          </a:xfrm>
          <a:prstGeom prst="rect">
            <a:avLst/>
          </a:prstGeom>
        </p:spPr>
      </p:pic>
      <p:sp>
        <p:nvSpPr>
          <p:cNvPr id="6" name="Rectangle 5"/>
          <p:cNvSpPr/>
          <p:nvPr/>
        </p:nvSpPr>
        <p:spPr>
          <a:xfrm>
            <a:off x="701040" y="5720894"/>
            <a:ext cx="8167868" cy="923330"/>
          </a:xfrm>
          <a:prstGeom prst="rect">
            <a:avLst/>
          </a:prstGeom>
        </p:spPr>
        <p:txBody>
          <a:bodyPr wrap="square">
            <a:spAutoFit/>
          </a:bodyPr>
          <a:lstStyle/>
          <a:p>
            <a:r>
              <a:rPr lang="en-US" altLang="en-US" b="1" dirty="0">
                <a:solidFill>
                  <a:schemeClr val="bg1"/>
                </a:solidFill>
              </a:rPr>
              <a:t>Regolith</a:t>
            </a:r>
            <a:r>
              <a:rPr lang="en-US" altLang="en-US" i="1" dirty="0">
                <a:solidFill>
                  <a:schemeClr val="bg1"/>
                </a:solidFill>
              </a:rPr>
              <a:t>: S</a:t>
            </a:r>
            <a:r>
              <a:rPr lang="en-US" altLang="en-US" dirty="0">
                <a:solidFill>
                  <a:schemeClr val="bg1"/>
                </a:solidFill>
              </a:rPr>
              <a:t>urficial layer covering the entire surface ranging in thickness from meters to tens of meters formed by </a:t>
            </a:r>
            <a:r>
              <a:rPr lang="en-US" altLang="en-US" dirty="0" err="1">
                <a:solidFill>
                  <a:schemeClr val="bg1"/>
                </a:solidFill>
              </a:rPr>
              <a:t>geologicald</a:t>
            </a:r>
            <a:r>
              <a:rPr lang="en-US" altLang="en-US" dirty="0">
                <a:solidFill>
                  <a:schemeClr val="bg1"/>
                </a:solidFill>
              </a:rPr>
              <a:t> and weathering processes  – physical desegregation of larger fragments into smaller ones over time</a:t>
            </a:r>
            <a:endParaRPr lang="en-US" dirty="0"/>
          </a:p>
        </p:txBody>
      </p:sp>
    </p:spTree>
    <p:extLst>
      <p:ext uri="{BB962C8B-B14F-4D97-AF65-F5344CB8AC3E}">
        <p14:creationId xmlns:p14="http://schemas.microsoft.com/office/powerpoint/2010/main" val="32525255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to use Regolith as a Construction Material</a:t>
            </a:r>
          </a:p>
        </p:txBody>
      </p:sp>
      <p:sp>
        <p:nvSpPr>
          <p:cNvPr id="3" name="Content Placeholder 2"/>
          <p:cNvSpPr>
            <a:spLocks noGrp="1"/>
          </p:cNvSpPr>
          <p:nvPr>
            <p:ph sz="half" idx="1"/>
          </p:nvPr>
        </p:nvSpPr>
        <p:spPr>
          <a:xfrm>
            <a:off x="114300" y="1511138"/>
            <a:ext cx="4038600" cy="4525963"/>
          </a:xfrm>
        </p:spPr>
        <p:txBody>
          <a:bodyPr/>
          <a:lstStyle/>
          <a:p>
            <a:r>
              <a:rPr lang="en-US" sz="2400" dirty="0"/>
              <a:t>Melting</a:t>
            </a:r>
          </a:p>
          <a:p>
            <a:r>
              <a:rPr lang="en-US" sz="2400" dirty="0"/>
              <a:t>Sintering</a:t>
            </a:r>
          </a:p>
          <a:p>
            <a:r>
              <a:rPr lang="en-US" sz="2400" dirty="0"/>
              <a:t>Concrete (waterless)</a:t>
            </a:r>
          </a:p>
          <a:p>
            <a:r>
              <a:rPr lang="en-US" sz="2400" dirty="0"/>
              <a:t>Rockwool / glass fiber</a:t>
            </a:r>
          </a:p>
          <a:p>
            <a:r>
              <a:rPr lang="en-US" sz="2400" dirty="0"/>
              <a:t>As-is, granular &amp; rocks</a:t>
            </a:r>
          </a:p>
          <a:p>
            <a:r>
              <a:rPr lang="en-US" sz="2400" dirty="0"/>
              <a:t>Rammed</a:t>
            </a:r>
          </a:p>
          <a:p>
            <a:r>
              <a:rPr lang="en-US" sz="2400" dirty="0"/>
              <a:t>Extract materials from it</a:t>
            </a:r>
          </a:p>
          <a:p>
            <a:r>
              <a:rPr lang="en-US" sz="2400" dirty="0"/>
              <a:t>3D printing (additive manufacturing</a:t>
            </a:r>
            <a:r>
              <a:rPr lang="en-US" dirty="0"/>
              <a:t>)</a:t>
            </a:r>
          </a:p>
        </p:txBody>
      </p:sp>
      <p:pic>
        <p:nvPicPr>
          <p:cNvPr id="1026" name="Picture 28" descr="C:\Paul\Research\Research\landingpad work\pictures\photo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88810" y="1524000"/>
            <a:ext cx="1241425"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http://3dprint.com/wp-content/uploads/2014/12/regolith-repor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3109" y="1524000"/>
            <a:ext cx="3929501" cy="17899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dlwholesale.com/images/CUL1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88480" y="3399345"/>
            <a:ext cx="1885950" cy="157665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earthbagbuilding.com/images/machines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19303" y="3399345"/>
            <a:ext cx="2862497" cy="2146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75649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9050" y="376834"/>
            <a:ext cx="8229600" cy="792162"/>
          </a:xfrm>
        </p:spPr>
        <p:txBody>
          <a:bodyPr>
            <a:normAutofit/>
          </a:bodyPr>
          <a:lstStyle/>
          <a:p>
            <a:pPr eaLnBrk="1" hangingPunct="1"/>
            <a:r>
              <a:rPr lang="en-US" altLang="en-US" sz="2800" b="1" dirty="0">
                <a:ea typeface="+mn-ea"/>
              </a:rPr>
              <a:t>Regolith Sintering Process</a:t>
            </a:r>
          </a:p>
        </p:txBody>
      </p:sp>
      <p:pic>
        <p:nvPicPr>
          <p:cNvPr id="9221" name="Picture 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263" y="1539081"/>
            <a:ext cx="3276600" cy="263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TextBox 7"/>
          <p:cNvSpPr txBox="1">
            <a:spLocks noChangeArrowheads="1"/>
          </p:cNvSpPr>
          <p:nvPr/>
        </p:nvSpPr>
        <p:spPr bwMode="auto">
          <a:xfrm>
            <a:off x="3924300" y="1932481"/>
            <a:ext cx="5029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en-US" altLang="en-US" sz="1600" b="1" dirty="0">
                <a:solidFill>
                  <a:schemeClr val="bg1"/>
                </a:solidFill>
                <a:latin typeface="Arial"/>
                <a:cs typeface="Arial"/>
              </a:rPr>
              <a:t>Temperature and heating time are crucial factors in the resulting structure and density</a:t>
            </a:r>
            <a:r>
              <a:rPr lang="en-US" altLang="en-US" sz="2800" dirty="0">
                <a:latin typeface="Times New Roman" panose="02020603050405020304" pitchFamily="18" charset="0"/>
                <a:cs typeface="Times New Roman" panose="02020603050405020304" pitchFamily="18" charset="0"/>
              </a:rPr>
              <a:t>.</a:t>
            </a:r>
          </a:p>
        </p:txBody>
      </p:sp>
      <p:sp>
        <p:nvSpPr>
          <p:cNvPr id="9223" name="TextBox 9"/>
          <p:cNvSpPr txBox="1">
            <a:spLocks noChangeArrowheads="1"/>
          </p:cNvSpPr>
          <p:nvPr/>
        </p:nvSpPr>
        <p:spPr bwMode="auto">
          <a:xfrm>
            <a:off x="2364423" y="4661026"/>
            <a:ext cx="24688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b="1" dirty="0">
                <a:solidFill>
                  <a:schemeClr val="bg1"/>
                </a:solidFill>
                <a:latin typeface="Arial"/>
                <a:cs typeface="Arial"/>
              </a:rPr>
              <a:t>JSC-1AC</a:t>
            </a:r>
          </a:p>
          <a:p>
            <a:pPr eaLnBrk="1" hangingPunct="1">
              <a:spcBef>
                <a:spcPct val="0"/>
              </a:spcBef>
              <a:buFontTx/>
              <a:buNone/>
            </a:pPr>
            <a:r>
              <a:rPr lang="en-US" altLang="en-US" sz="1600" b="1" dirty="0">
                <a:solidFill>
                  <a:schemeClr val="bg1"/>
                </a:solidFill>
                <a:latin typeface="Arial"/>
                <a:cs typeface="Arial"/>
              </a:rPr>
              <a:t>Regolith simulant sintered test pucks</a:t>
            </a:r>
          </a:p>
        </p:txBody>
      </p:sp>
      <p:pic>
        <p:nvPicPr>
          <p:cNvPr id="9224" name="Picture 6" descr="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52400"/>
            <a:ext cx="952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9225" name="Picture 20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0"/>
            <a:ext cx="1905000"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6"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2976163"/>
            <a:ext cx="4343400" cy="2979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83448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 name="Content Placeholder 8"/>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b="31645"/>
          <a:stretch/>
        </p:blipFill>
        <p:spPr>
          <a:xfrm>
            <a:off x="2449308" y="3110370"/>
            <a:ext cx="3394472" cy="3093702"/>
          </a:xfrm>
        </p:spPr>
      </p:pic>
      <p:pic>
        <p:nvPicPr>
          <p:cNvPr id="8" name="Picture 6" descr="Dozer on Hill.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110370"/>
            <a:ext cx="2449308" cy="1631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poster-final.jpg"/>
          <p:cNvPicPr>
            <a:picLocks noChangeAspect="1"/>
          </p:cNvPicPr>
          <p:nvPr/>
        </p:nvPicPr>
        <p:blipFill rotWithShape="1">
          <a:blip r:embed="rId4" cstate="print">
            <a:extLst>
              <a:ext uri="{28A0092B-C50C-407E-A947-70E740481C1C}">
                <a14:useLocalDpi xmlns:a14="http://schemas.microsoft.com/office/drawing/2010/main"/>
              </a:ext>
            </a:extLst>
          </a:blip>
          <a:srcRect t="28807" b="18409"/>
          <a:stretch/>
        </p:blipFill>
        <p:spPr>
          <a:xfrm>
            <a:off x="0" y="0"/>
            <a:ext cx="9144000" cy="3086100"/>
          </a:xfrm>
          <a:prstGeom prst="rect">
            <a:avLst/>
          </a:prstGeom>
        </p:spPr>
      </p:pic>
      <p:pic>
        <p:nvPicPr>
          <p:cNvPr id="11"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814345" y="3110370"/>
            <a:ext cx="3329655" cy="2595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5866192" y="4954598"/>
            <a:ext cx="1728358" cy="738664"/>
          </a:xfrm>
          <a:prstGeom prst="rect">
            <a:avLst/>
          </a:prstGeom>
          <a:noFill/>
        </p:spPr>
        <p:txBody>
          <a:bodyPr wrap="none" rtlCol="0">
            <a:spAutoFit/>
          </a:bodyPr>
          <a:lstStyle/>
          <a:p>
            <a:r>
              <a:rPr lang="en-US" sz="1400" dirty="0"/>
              <a:t>Image Courtesy </a:t>
            </a:r>
          </a:p>
          <a:p>
            <a:r>
              <a:rPr lang="en-US" sz="1400" dirty="0"/>
              <a:t>of Dr. B. Khoshnevis, </a:t>
            </a:r>
          </a:p>
          <a:p>
            <a:r>
              <a:rPr lang="en-US" sz="1400" dirty="0"/>
              <a:t>Contour Crafting, LLC</a:t>
            </a:r>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9508" y="4546722"/>
            <a:ext cx="2209800" cy="1657350"/>
          </a:xfrm>
          <a:prstGeom prst="rect">
            <a:avLst/>
          </a:prstGeom>
        </p:spPr>
      </p:pic>
      <p:sp>
        <p:nvSpPr>
          <p:cNvPr id="13" name="TextBox 12"/>
          <p:cNvSpPr txBox="1"/>
          <p:nvPr/>
        </p:nvSpPr>
        <p:spPr>
          <a:xfrm>
            <a:off x="4485972" y="5730242"/>
            <a:ext cx="1357808" cy="523220"/>
          </a:xfrm>
          <a:prstGeom prst="rect">
            <a:avLst/>
          </a:prstGeom>
          <a:noFill/>
        </p:spPr>
        <p:txBody>
          <a:bodyPr wrap="none" rtlCol="0">
            <a:spAutoFit/>
          </a:bodyPr>
          <a:lstStyle/>
          <a:p>
            <a:r>
              <a:rPr lang="en-US" sz="1400" dirty="0"/>
              <a:t>Image Courtesy </a:t>
            </a:r>
          </a:p>
          <a:p>
            <a:r>
              <a:rPr lang="en-US" sz="1400" dirty="0"/>
              <a:t>of PISCES</a:t>
            </a:r>
          </a:p>
        </p:txBody>
      </p:sp>
      <p:sp>
        <p:nvSpPr>
          <p:cNvPr id="14" name="TextBox 13"/>
          <p:cNvSpPr txBox="1"/>
          <p:nvPr/>
        </p:nvSpPr>
        <p:spPr>
          <a:xfrm>
            <a:off x="990600" y="3112853"/>
            <a:ext cx="1357808" cy="523220"/>
          </a:xfrm>
          <a:prstGeom prst="rect">
            <a:avLst/>
          </a:prstGeom>
          <a:noFill/>
        </p:spPr>
        <p:txBody>
          <a:bodyPr wrap="none" rtlCol="0">
            <a:spAutoFit/>
          </a:bodyPr>
          <a:lstStyle/>
          <a:p>
            <a:r>
              <a:rPr lang="en-US" sz="1400" dirty="0"/>
              <a:t>Image Courtesy </a:t>
            </a:r>
          </a:p>
          <a:p>
            <a:pPr algn="r"/>
            <a:r>
              <a:rPr lang="en-US" sz="1400" dirty="0"/>
              <a:t>of NASA</a:t>
            </a:r>
          </a:p>
        </p:txBody>
      </p:sp>
    </p:spTree>
    <p:extLst>
      <p:ext uri="{BB962C8B-B14F-4D97-AF65-F5344CB8AC3E}">
        <p14:creationId xmlns:p14="http://schemas.microsoft.com/office/powerpoint/2010/main" val="937088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237330" y="203171"/>
            <a:ext cx="8076408" cy="743643"/>
          </a:xfrm>
        </p:spPr>
        <p:txBody>
          <a:bodyPr/>
          <a:lstStyle/>
          <a:p>
            <a:r>
              <a:rPr lang="en-US" altLang="en-US" b="1" dirty="0"/>
              <a:t>Functions of a Building</a:t>
            </a:r>
            <a:endParaRPr lang="nl-NL" altLang="en-US" b="1" dirty="0"/>
          </a:p>
        </p:txBody>
      </p:sp>
      <p:sp>
        <p:nvSpPr>
          <p:cNvPr id="33795" name="Rectangle 3"/>
          <p:cNvSpPr>
            <a:spLocks noGrp="1" noChangeArrowheads="1"/>
          </p:cNvSpPr>
          <p:nvPr>
            <p:ph type="body" idx="1"/>
          </p:nvPr>
        </p:nvSpPr>
        <p:spPr>
          <a:xfrm>
            <a:off x="632460" y="904240"/>
            <a:ext cx="8229600" cy="5122863"/>
          </a:xfrm>
        </p:spPr>
        <p:txBody>
          <a:bodyPr>
            <a:noAutofit/>
          </a:bodyPr>
          <a:lstStyle/>
          <a:p>
            <a:r>
              <a:rPr lang="en-US" altLang="en-US" sz="2000" dirty="0"/>
              <a:t>Protection from outside environment</a:t>
            </a:r>
          </a:p>
          <a:p>
            <a:pPr lvl="1"/>
            <a:r>
              <a:rPr lang="en-US" altLang="en-US" sz="1800" dirty="0">
                <a:solidFill>
                  <a:schemeClr val="bg1"/>
                </a:solidFill>
              </a:rPr>
              <a:t>Shelter</a:t>
            </a:r>
          </a:p>
          <a:p>
            <a:pPr lvl="2"/>
            <a:r>
              <a:rPr lang="en-US" altLang="en-US" sz="1600" dirty="0">
                <a:solidFill>
                  <a:schemeClr val="bg1"/>
                </a:solidFill>
              </a:rPr>
              <a:t>Environment</a:t>
            </a:r>
          </a:p>
          <a:p>
            <a:pPr lvl="2"/>
            <a:r>
              <a:rPr lang="en-US" altLang="en-US" sz="1600" dirty="0">
                <a:solidFill>
                  <a:schemeClr val="bg1"/>
                </a:solidFill>
              </a:rPr>
              <a:t>Space weather</a:t>
            </a:r>
          </a:p>
          <a:p>
            <a:pPr lvl="2"/>
            <a:r>
              <a:rPr lang="en-US" altLang="en-US" sz="1600" dirty="0">
                <a:solidFill>
                  <a:schemeClr val="bg1"/>
                </a:solidFill>
              </a:rPr>
              <a:t>Other people’s actions </a:t>
            </a:r>
          </a:p>
          <a:p>
            <a:r>
              <a:rPr lang="en-US" altLang="en-US" sz="2000" dirty="0"/>
              <a:t>Provide comfortable work / living area</a:t>
            </a:r>
          </a:p>
          <a:p>
            <a:r>
              <a:rPr lang="en-US" altLang="en-US" sz="2000" dirty="0"/>
              <a:t>Storage area</a:t>
            </a:r>
          </a:p>
          <a:p>
            <a:r>
              <a:rPr lang="en-US" altLang="en-US" sz="2000" dirty="0"/>
              <a:t>Privacy</a:t>
            </a:r>
          </a:p>
          <a:p>
            <a:r>
              <a:rPr lang="en-US" altLang="en-US" sz="2000" dirty="0"/>
              <a:t>Sectioning within building between functions</a:t>
            </a:r>
          </a:p>
          <a:p>
            <a:r>
              <a:rPr lang="en-US" altLang="en-US" sz="2000" dirty="0"/>
              <a:t>Provide right living conditions</a:t>
            </a:r>
          </a:p>
          <a:p>
            <a:pPr lvl="1"/>
            <a:r>
              <a:rPr lang="en-US" altLang="en-US" sz="1800" dirty="0">
                <a:solidFill>
                  <a:schemeClr val="bg1"/>
                </a:solidFill>
              </a:rPr>
              <a:t>Air, light, water, food, temperature, humidity</a:t>
            </a:r>
          </a:p>
          <a:p>
            <a:r>
              <a:rPr lang="en-US" altLang="en-US" sz="2000" dirty="0"/>
              <a:t>Mechanical, structural, monitoring and control systems</a:t>
            </a:r>
          </a:p>
          <a:p>
            <a:r>
              <a:rPr lang="en-US" altLang="en-US" sz="2000" dirty="0"/>
              <a:t>Safety mechanisms (e.g. sprinklers, fire-doors etc.)</a:t>
            </a:r>
          </a:p>
          <a:p>
            <a:endParaRPr lang="nl-NL" altLang="en-US" sz="2000" dirty="0"/>
          </a:p>
        </p:txBody>
      </p:sp>
    </p:spTree>
    <p:extLst>
      <p:ext uri="{BB962C8B-B14F-4D97-AF65-F5344CB8AC3E}">
        <p14:creationId xmlns:p14="http://schemas.microsoft.com/office/powerpoint/2010/main" val="15186244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Local Topography</a:t>
            </a:r>
          </a:p>
        </p:txBody>
      </p:sp>
      <p:sp>
        <p:nvSpPr>
          <p:cNvPr id="3" name="Content Placeholder 2"/>
          <p:cNvSpPr>
            <a:spLocks noGrp="1"/>
          </p:cNvSpPr>
          <p:nvPr>
            <p:ph sz="half" idx="1"/>
          </p:nvPr>
        </p:nvSpPr>
        <p:spPr/>
        <p:txBody>
          <a:bodyPr/>
          <a:lstStyle/>
          <a:p>
            <a:r>
              <a:rPr lang="en-US" dirty="0"/>
              <a:t>Lava Tubes</a:t>
            </a:r>
          </a:p>
          <a:p>
            <a:r>
              <a:rPr lang="en-US" dirty="0"/>
              <a:t>Craters</a:t>
            </a:r>
          </a:p>
          <a:p>
            <a:r>
              <a:rPr lang="en-US" dirty="0"/>
              <a:t>Permanent illuminated</a:t>
            </a:r>
          </a:p>
          <a:p>
            <a:r>
              <a:rPr lang="en-US" dirty="0"/>
              <a:t>Permanent shadow</a:t>
            </a:r>
          </a:p>
        </p:txBody>
      </p:sp>
      <p:sp>
        <p:nvSpPr>
          <p:cNvPr id="4" name="Content Placeholder 3"/>
          <p:cNvSpPr>
            <a:spLocks noGrp="1"/>
          </p:cNvSpPr>
          <p:nvPr>
            <p:ph sz="half" idx="2"/>
          </p:nvPr>
        </p:nvSpPr>
        <p:spPr/>
        <p:txBody>
          <a:bodyPr/>
          <a:lstStyle/>
          <a:p>
            <a:r>
              <a:rPr lang="en-US" dirty="0"/>
              <a:t>Caves (natural or excavated)</a:t>
            </a:r>
          </a:p>
          <a:p>
            <a:r>
              <a:rPr lang="en-US" dirty="0"/>
              <a:t>Ravines</a:t>
            </a:r>
          </a:p>
          <a:p>
            <a:r>
              <a:rPr lang="en-US" dirty="0" err="1"/>
              <a:t>Rilles</a:t>
            </a:r>
            <a:endParaRPr lang="en-US" dirty="0"/>
          </a:p>
          <a:p>
            <a:r>
              <a:rPr lang="en-US" dirty="0"/>
              <a:t>Canyons</a:t>
            </a:r>
          </a:p>
          <a:p>
            <a:r>
              <a:rPr lang="en-US" dirty="0"/>
              <a:t>Caves</a:t>
            </a:r>
          </a:p>
          <a:p>
            <a:r>
              <a:rPr lang="en-US" dirty="0"/>
              <a:t>Cliffs</a:t>
            </a:r>
          </a:p>
          <a:p>
            <a:endParaRPr lang="en-US" dirty="0"/>
          </a:p>
          <a:p>
            <a:endParaRPr lang="en-US" dirty="0"/>
          </a:p>
          <a:p>
            <a:endParaRPr lang="en-US" dirty="0"/>
          </a:p>
        </p:txBody>
      </p:sp>
    </p:spTree>
    <p:extLst>
      <p:ext uri="{BB962C8B-B14F-4D97-AF65-F5344CB8AC3E}">
        <p14:creationId xmlns:p14="http://schemas.microsoft.com/office/powerpoint/2010/main" val="2853790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Advanced Construction Technologies</a:t>
            </a:r>
          </a:p>
        </p:txBody>
      </p:sp>
      <p:pic>
        <p:nvPicPr>
          <p:cNvPr id="6" name="Picture 5"/>
          <p:cNvPicPr>
            <a:picLocks noChangeAspect="1"/>
          </p:cNvPicPr>
          <p:nvPr/>
        </p:nvPicPr>
        <p:blipFill>
          <a:blip r:embed="rId2"/>
          <a:stretch>
            <a:fillRect/>
          </a:stretch>
        </p:blipFill>
        <p:spPr>
          <a:xfrm>
            <a:off x="338395" y="981476"/>
            <a:ext cx="8467210" cy="2520218"/>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a:ext>
            </a:extLst>
          </a:blip>
          <a:srcRect t="21257" b="7729"/>
          <a:stretch/>
        </p:blipFill>
        <p:spPr>
          <a:xfrm>
            <a:off x="806450" y="3648653"/>
            <a:ext cx="7668260" cy="2413779"/>
          </a:xfrm>
          <a:prstGeom prst="rect">
            <a:avLst/>
          </a:prstGeom>
        </p:spPr>
      </p:pic>
      <p:sp>
        <p:nvSpPr>
          <p:cNvPr id="3" name="TextBox 2">
            <a:extLst>
              <a:ext uri="{FF2B5EF4-FFF2-40B4-BE49-F238E27FC236}">
                <a16:creationId xmlns:a16="http://schemas.microsoft.com/office/drawing/2014/main" id="{0A164F77-DAF3-43B8-8624-0DD8BE77515B}"/>
              </a:ext>
            </a:extLst>
          </p:cNvPr>
          <p:cNvSpPr txBox="1"/>
          <p:nvPr/>
        </p:nvSpPr>
        <p:spPr>
          <a:xfrm>
            <a:off x="7563775" y="3021938"/>
            <a:ext cx="1047018" cy="369332"/>
          </a:xfrm>
          <a:prstGeom prst="rect">
            <a:avLst/>
          </a:prstGeom>
          <a:noFill/>
        </p:spPr>
        <p:txBody>
          <a:bodyPr wrap="none" rtlCol="0">
            <a:spAutoFit/>
          </a:bodyPr>
          <a:lstStyle/>
          <a:p>
            <a:r>
              <a:rPr lang="en-US" dirty="0"/>
              <a:t>NASA JPL</a:t>
            </a:r>
          </a:p>
        </p:txBody>
      </p:sp>
      <p:sp>
        <p:nvSpPr>
          <p:cNvPr id="8" name="TextBox 7">
            <a:extLst>
              <a:ext uri="{FF2B5EF4-FFF2-40B4-BE49-F238E27FC236}">
                <a16:creationId xmlns:a16="http://schemas.microsoft.com/office/drawing/2014/main" id="{F28393A0-E68B-45C4-BFC5-7F7FBE37C092}"/>
              </a:ext>
            </a:extLst>
          </p:cNvPr>
          <p:cNvSpPr txBox="1"/>
          <p:nvPr/>
        </p:nvSpPr>
        <p:spPr>
          <a:xfrm>
            <a:off x="1244354" y="5698016"/>
            <a:ext cx="531812" cy="369332"/>
          </a:xfrm>
          <a:prstGeom prst="rect">
            <a:avLst/>
          </a:prstGeom>
          <a:noFill/>
        </p:spPr>
        <p:txBody>
          <a:bodyPr wrap="none" rtlCol="0">
            <a:spAutoFit/>
          </a:bodyPr>
          <a:lstStyle/>
          <a:p>
            <a:r>
              <a:rPr lang="en-US" dirty="0"/>
              <a:t>ESA</a:t>
            </a:r>
          </a:p>
        </p:txBody>
      </p:sp>
    </p:spTree>
    <p:extLst>
      <p:ext uri="{BB962C8B-B14F-4D97-AF65-F5344CB8AC3E}">
        <p14:creationId xmlns:p14="http://schemas.microsoft.com/office/powerpoint/2010/main" val="31474618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dirty="0"/>
              <a:t>3D ADDITIVE CONSTRUCTION IMPLICATIONS FOR ARCHITECTURAL DESIGN: CRITERIA</a:t>
            </a:r>
          </a:p>
        </p:txBody>
      </p:sp>
      <p:sp>
        <p:nvSpPr>
          <p:cNvPr id="4" name="Rectangle 3"/>
          <p:cNvSpPr/>
          <p:nvPr/>
        </p:nvSpPr>
        <p:spPr>
          <a:xfrm>
            <a:off x="0" y="1247083"/>
            <a:ext cx="5593079" cy="2400657"/>
          </a:xfrm>
          <a:prstGeom prst="rect">
            <a:avLst/>
          </a:prstGeom>
        </p:spPr>
        <p:txBody>
          <a:bodyPr wrap="square">
            <a:spAutoFit/>
          </a:bodyPr>
          <a:lstStyle/>
          <a:p>
            <a:pPr marL="457200" marR="0" indent="0" algn="just">
              <a:spcBef>
                <a:spcPts val="1200"/>
              </a:spcBef>
              <a:spcAft>
                <a:spcPts val="300"/>
              </a:spcAft>
              <a:tabLst>
                <a:tab pos="457200" algn="l"/>
                <a:tab pos="457200" algn="l"/>
              </a:tabLst>
            </a:pPr>
            <a:r>
              <a:rPr lang="en-US" sz="2000" kern="50" dirty="0">
                <a:solidFill>
                  <a:schemeClr val="bg1"/>
                </a:solidFill>
                <a:cs typeface="Times New Roman" panose="02020603050405020304" pitchFamily="18" charset="0"/>
              </a:rPr>
              <a:t>1) Architectural concept and design approach</a:t>
            </a:r>
            <a:endParaRPr lang="en-US" sz="2400" b="1" kern="50" dirty="0">
              <a:solidFill>
                <a:schemeClr val="bg1"/>
              </a:solidFill>
            </a:endParaRPr>
          </a:p>
          <a:p>
            <a:pPr marL="914400" marR="0" indent="-457200" algn="just">
              <a:spcBef>
                <a:spcPts val="1200"/>
              </a:spcBef>
              <a:spcAft>
                <a:spcPts val="300"/>
              </a:spcAft>
              <a:tabLst>
                <a:tab pos="457200" algn="l"/>
                <a:tab pos="457200" algn="l"/>
              </a:tabLst>
            </a:pPr>
            <a:r>
              <a:rPr lang="en-US" sz="2000" kern="50" dirty="0">
                <a:solidFill>
                  <a:schemeClr val="bg1"/>
                </a:solidFill>
                <a:cs typeface="Times New Roman" panose="02020603050405020304" pitchFamily="18" charset="0"/>
              </a:rPr>
              <a:t>2) Architectural implementation </a:t>
            </a:r>
          </a:p>
          <a:p>
            <a:pPr marL="914400" marR="0" indent="-457200" algn="just">
              <a:spcBef>
                <a:spcPts val="1200"/>
              </a:spcBef>
              <a:spcAft>
                <a:spcPts val="300"/>
              </a:spcAft>
              <a:tabLst>
                <a:tab pos="457200" algn="l"/>
                <a:tab pos="457200" algn="l"/>
              </a:tabLst>
            </a:pPr>
            <a:r>
              <a:rPr lang="en-US" sz="2000" kern="50" dirty="0">
                <a:solidFill>
                  <a:schemeClr val="bg1"/>
                </a:solidFill>
                <a:cs typeface="Times New Roman" panose="02020603050405020304" pitchFamily="18" charset="0"/>
              </a:rPr>
              <a:t>3) Documentation</a:t>
            </a:r>
            <a:endParaRPr lang="en-US" sz="2400" b="1" kern="50" dirty="0">
              <a:solidFill>
                <a:schemeClr val="bg1"/>
              </a:solidFill>
            </a:endParaRPr>
          </a:p>
          <a:p>
            <a:pPr marL="914400" marR="0" indent="-457200" algn="just">
              <a:spcBef>
                <a:spcPts val="1200"/>
              </a:spcBef>
              <a:spcAft>
                <a:spcPts val="300"/>
              </a:spcAft>
              <a:tabLst>
                <a:tab pos="457200" algn="l"/>
                <a:tab pos="457200" algn="l"/>
              </a:tabLst>
            </a:pPr>
            <a:r>
              <a:rPr lang="en-US" sz="2000" kern="50" dirty="0">
                <a:solidFill>
                  <a:schemeClr val="bg1"/>
                </a:solidFill>
                <a:cs typeface="Times New Roman" panose="02020603050405020304" pitchFamily="18" charset="0"/>
              </a:rPr>
              <a:t>4) Habitability</a:t>
            </a:r>
            <a:endParaRPr lang="en-US" sz="2400" b="1" kern="50" dirty="0">
              <a:solidFill>
                <a:schemeClr val="bg1"/>
              </a:solidFill>
            </a:endParaRPr>
          </a:p>
          <a:p>
            <a:pPr marL="914400" marR="0" indent="-457200" algn="just">
              <a:spcBef>
                <a:spcPts val="1200"/>
              </a:spcBef>
              <a:spcAft>
                <a:spcPts val="300"/>
              </a:spcAft>
              <a:tabLst>
                <a:tab pos="457200" algn="l"/>
                <a:tab pos="457200" algn="l"/>
              </a:tabLst>
            </a:pPr>
            <a:r>
              <a:rPr lang="en-US" sz="2000" kern="50" dirty="0">
                <a:solidFill>
                  <a:schemeClr val="bg1"/>
                </a:solidFill>
                <a:cs typeface="Times New Roman" panose="02020603050405020304" pitchFamily="18" charset="0"/>
              </a:rPr>
              <a:t>5) 3D-Print Constructability</a:t>
            </a:r>
            <a:endParaRPr lang="en-US" sz="2400" b="1" kern="50" dirty="0">
              <a:solidFill>
                <a:schemeClr val="bg1"/>
              </a:solidFill>
            </a:endParaRPr>
          </a:p>
        </p:txBody>
      </p:sp>
      <p:sp>
        <p:nvSpPr>
          <p:cNvPr id="5" name="Rectangle 4"/>
          <p:cNvSpPr/>
          <p:nvPr/>
        </p:nvSpPr>
        <p:spPr>
          <a:xfrm>
            <a:off x="5433061" y="1287169"/>
            <a:ext cx="4572000" cy="2400657"/>
          </a:xfrm>
          <a:prstGeom prst="rect">
            <a:avLst/>
          </a:prstGeom>
        </p:spPr>
        <p:txBody>
          <a:bodyPr>
            <a:spAutoFit/>
          </a:bodyPr>
          <a:lstStyle/>
          <a:p>
            <a:pPr marL="914400" marR="0" indent="-457200" algn="just">
              <a:spcBef>
                <a:spcPts val="1200"/>
              </a:spcBef>
              <a:spcAft>
                <a:spcPts val="300"/>
              </a:spcAft>
              <a:tabLst>
                <a:tab pos="457200" algn="l"/>
                <a:tab pos="457200" algn="l"/>
              </a:tabLst>
            </a:pPr>
            <a:r>
              <a:rPr lang="en-US" sz="2000" kern="50" dirty="0">
                <a:solidFill>
                  <a:schemeClr val="bg1"/>
                </a:solidFill>
                <a:cs typeface="Times New Roman" panose="02020603050405020304" pitchFamily="18" charset="0"/>
              </a:rPr>
              <a:t>6) Innovation</a:t>
            </a:r>
            <a:endParaRPr lang="en-US" sz="2400" b="1" kern="50" dirty="0">
              <a:solidFill>
                <a:schemeClr val="bg1"/>
              </a:solidFill>
            </a:endParaRPr>
          </a:p>
          <a:p>
            <a:pPr marL="914400" marR="0" indent="-457200" algn="just">
              <a:spcBef>
                <a:spcPts val="1200"/>
              </a:spcBef>
              <a:spcAft>
                <a:spcPts val="300"/>
              </a:spcAft>
              <a:tabLst>
                <a:tab pos="457200" algn="l"/>
                <a:tab pos="457200" algn="l"/>
              </a:tabLst>
            </a:pPr>
            <a:r>
              <a:rPr lang="en-US" sz="2000" kern="50" dirty="0">
                <a:solidFill>
                  <a:schemeClr val="bg1"/>
                </a:solidFill>
                <a:cs typeface="Times New Roman" panose="02020603050405020304" pitchFamily="18" charset="0"/>
              </a:rPr>
              <a:t>7) Functionality</a:t>
            </a:r>
            <a:endParaRPr lang="en-US" sz="2400" b="1" kern="50" dirty="0">
              <a:solidFill>
                <a:schemeClr val="bg1"/>
              </a:solidFill>
            </a:endParaRPr>
          </a:p>
          <a:p>
            <a:pPr marL="914400" marR="0" indent="-457200" algn="just">
              <a:spcBef>
                <a:spcPts val="1200"/>
              </a:spcBef>
              <a:spcAft>
                <a:spcPts val="300"/>
              </a:spcAft>
              <a:tabLst>
                <a:tab pos="457200" algn="l"/>
                <a:tab pos="457200" algn="l"/>
              </a:tabLst>
            </a:pPr>
            <a:r>
              <a:rPr lang="en-US" sz="2000" kern="50" dirty="0">
                <a:solidFill>
                  <a:schemeClr val="bg1"/>
                </a:solidFill>
                <a:cs typeface="Times New Roman" panose="02020603050405020304" pitchFamily="18" charset="0"/>
              </a:rPr>
              <a:t>8) Energy Efficiency</a:t>
            </a:r>
            <a:endParaRPr lang="en-US" sz="2400" b="1" kern="50" dirty="0">
              <a:solidFill>
                <a:schemeClr val="bg1"/>
              </a:solidFill>
            </a:endParaRPr>
          </a:p>
          <a:p>
            <a:pPr marL="914400" marR="0" indent="-457200" algn="just">
              <a:spcBef>
                <a:spcPts val="1200"/>
              </a:spcBef>
              <a:spcAft>
                <a:spcPts val="300"/>
              </a:spcAft>
              <a:tabLst>
                <a:tab pos="457200" algn="l"/>
                <a:tab pos="457200" algn="l"/>
              </a:tabLst>
            </a:pPr>
            <a:r>
              <a:rPr lang="en-US" sz="2000" kern="50" dirty="0">
                <a:solidFill>
                  <a:schemeClr val="bg1"/>
                </a:solidFill>
                <a:cs typeface="Times New Roman" panose="02020603050405020304" pitchFamily="18" charset="0"/>
              </a:rPr>
              <a:t>9) Mars Site Selection</a:t>
            </a:r>
            <a:endParaRPr lang="en-US" sz="2400" b="1" kern="50" dirty="0">
              <a:solidFill>
                <a:schemeClr val="bg1"/>
              </a:solidFill>
            </a:endParaRPr>
          </a:p>
          <a:p>
            <a:pPr marL="914400" marR="0" indent="-457200" algn="just">
              <a:spcBef>
                <a:spcPts val="1200"/>
              </a:spcBef>
              <a:spcAft>
                <a:spcPts val="300"/>
              </a:spcAft>
              <a:tabLst>
                <a:tab pos="457200" algn="l"/>
                <a:tab pos="457200" algn="l"/>
              </a:tabLst>
            </a:pPr>
            <a:r>
              <a:rPr lang="en-US" sz="2000" kern="50" dirty="0">
                <a:solidFill>
                  <a:schemeClr val="bg1"/>
                </a:solidFill>
                <a:cs typeface="Times New Roman" panose="02020603050405020304" pitchFamily="18" charset="0"/>
              </a:rPr>
              <a:t>10) Public Appeal</a:t>
            </a:r>
            <a:endParaRPr lang="en-US" sz="2400" b="1" kern="50" dirty="0">
              <a:solidFill>
                <a:schemeClr val="bg1"/>
              </a:solidFill>
            </a:endParaRPr>
          </a:p>
        </p:txBody>
      </p:sp>
      <p:pic>
        <p:nvPicPr>
          <p:cNvPr id="6" name="Picture 5">
            <a:extLst>
              <a:ext uri="{FF2B5EF4-FFF2-40B4-BE49-F238E27FC236}">
                <a16:creationId xmlns:a16="http://schemas.microsoft.com/office/drawing/2014/main" id="{19ADB855-3FBD-4FFB-8AF1-04C4981E261F}"/>
              </a:ext>
            </a:extLst>
          </p:cNvPr>
          <p:cNvPicPr>
            <a:picLocks noChangeAspect="1"/>
          </p:cNvPicPr>
          <p:nvPr/>
        </p:nvPicPr>
        <p:blipFill>
          <a:blip r:embed="rId2"/>
          <a:stretch>
            <a:fillRect/>
          </a:stretch>
        </p:blipFill>
        <p:spPr>
          <a:xfrm>
            <a:off x="2210539" y="3848061"/>
            <a:ext cx="4191695" cy="2176457"/>
          </a:xfrm>
          <a:prstGeom prst="rect">
            <a:avLst/>
          </a:prstGeom>
        </p:spPr>
      </p:pic>
    </p:spTree>
    <p:extLst>
      <p:ext uri="{BB962C8B-B14F-4D97-AF65-F5344CB8AC3E}">
        <p14:creationId xmlns:p14="http://schemas.microsoft.com/office/powerpoint/2010/main" val="1489401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3079" y="219206"/>
            <a:ext cx="7542212" cy="609600"/>
          </a:xfrm>
        </p:spPr>
        <p:txBody>
          <a:bodyPr>
            <a:normAutofit fontScale="90000"/>
          </a:bodyPr>
          <a:lstStyle/>
          <a:p>
            <a:r>
              <a:rPr lang="en-US" dirty="0"/>
              <a:t>NASA Centennial Challenge: 3D Print a Mars Habitat</a:t>
            </a:r>
            <a:br>
              <a:rPr lang="en-US" dirty="0"/>
            </a:br>
            <a:br>
              <a:rPr lang="en-US" dirty="0"/>
            </a:br>
            <a:r>
              <a:rPr lang="en-US" dirty="0"/>
              <a:t>$3.1 Million Total Prize Purse (3 Phases)</a:t>
            </a:r>
          </a:p>
        </p:txBody>
      </p:sp>
      <p:sp>
        <p:nvSpPr>
          <p:cNvPr id="4" name="TextBox 3"/>
          <p:cNvSpPr txBox="1"/>
          <p:nvPr/>
        </p:nvSpPr>
        <p:spPr>
          <a:xfrm>
            <a:off x="2394857" y="1502229"/>
            <a:ext cx="2941831" cy="369332"/>
          </a:xfrm>
          <a:prstGeom prst="rect">
            <a:avLst/>
          </a:prstGeom>
          <a:noFill/>
        </p:spPr>
        <p:txBody>
          <a:bodyPr wrap="none" rtlCol="0">
            <a:spAutoFit/>
          </a:bodyPr>
          <a:lstStyle/>
          <a:p>
            <a:r>
              <a:rPr lang="en-US" dirty="0"/>
              <a:t>Slide show of CC concepts</a:t>
            </a:r>
          </a:p>
        </p:txBody>
      </p:sp>
      <p:pic>
        <p:nvPicPr>
          <p:cNvPr id="5" name="Picture 4"/>
          <p:cNvPicPr>
            <a:picLocks noChangeAspect="1"/>
          </p:cNvPicPr>
          <p:nvPr/>
        </p:nvPicPr>
        <p:blipFill rotWithShape="1">
          <a:blip r:embed="rId2"/>
          <a:srcRect t="12504" r="1998" b="5889"/>
          <a:stretch/>
        </p:blipFill>
        <p:spPr>
          <a:xfrm>
            <a:off x="1" y="1513114"/>
            <a:ext cx="9144000" cy="4279578"/>
          </a:xfrm>
          <a:prstGeom prst="rect">
            <a:avLst/>
          </a:prstGeom>
        </p:spPr>
      </p:pic>
      <p:pic>
        <p:nvPicPr>
          <p:cNvPr id="6" name="Picture 5">
            <a:extLst>
              <a:ext uri="{FF2B5EF4-FFF2-40B4-BE49-F238E27FC236}">
                <a16:creationId xmlns:a16="http://schemas.microsoft.com/office/drawing/2014/main" id="{461EC1E8-2D36-4615-92AC-A89C75DC1F99}"/>
              </a:ext>
            </a:extLst>
          </p:cNvPr>
          <p:cNvPicPr>
            <a:picLocks noChangeAspect="1"/>
          </p:cNvPicPr>
          <p:nvPr/>
        </p:nvPicPr>
        <p:blipFill>
          <a:blip r:embed="rId3"/>
          <a:stretch>
            <a:fillRect/>
          </a:stretch>
        </p:blipFill>
        <p:spPr>
          <a:xfrm>
            <a:off x="269397" y="5126807"/>
            <a:ext cx="2700068" cy="676770"/>
          </a:xfrm>
          <a:prstGeom prst="rect">
            <a:avLst/>
          </a:prstGeom>
        </p:spPr>
      </p:pic>
      <p:pic>
        <p:nvPicPr>
          <p:cNvPr id="7" name="Picture 6">
            <a:extLst>
              <a:ext uri="{FF2B5EF4-FFF2-40B4-BE49-F238E27FC236}">
                <a16:creationId xmlns:a16="http://schemas.microsoft.com/office/drawing/2014/main" id="{9179EABD-B415-4776-A562-521FB18B002A}"/>
              </a:ext>
            </a:extLst>
          </p:cNvPr>
          <p:cNvPicPr>
            <a:picLocks noChangeAspect="1"/>
          </p:cNvPicPr>
          <p:nvPr/>
        </p:nvPicPr>
        <p:blipFill>
          <a:blip r:embed="rId4"/>
          <a:stretch>
            <a:fillRect/>
          </a:stretch>
        </p:blipFill>
        <p:spPr>
          <a:xfrm>
            <a:off x="6294706" y="5157256"/>
            <a:ext cx="2700069" cy="615871"/>
          </a:xfrm>
          <a:prstGeom prst="rect">
            <a:avLst/>
          </a:prstGeom>
        </p:spPr>
      </p:pic>
    </p:spTree>
    <p:extLst>
      <p:ext uri="{BB962C8B-B14F-4D97-AF65-F5344CB8AC3E}">
        <p14:creationId xmlns:p14="http://schemas.microsoft.com/office/powerpoint/2010/main" val="26305569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5E069-2048-4221-A408-276AA585D369}"/>
              </a:ext>
            </a:extLst>
          </p:cNvPr>
          <p:cNvSpPr>
            <a:spLocks noGrp="1"/>
          </p:cNvSpPr>
          <p:nvPr>
            <p:ph type="title"/>
          </p:nvPr>
        </p:nvSpPr>
        <p:spPr/>
        <p:txBody>
          <a:bodyPr/>
          <a:lstStyle/>
          <a:p>
            <a:r>
              <a:rPr lang="en-US" dirty="0"/>
              <a:t>Phase 2: 3D Printed Dome Construction</a:t>
            </a:r>
          </a:p>
        </p:txBody>
      </p:sp>
      <p:sp>
        <p:nvSpPr>
          <p:cNvPr id="3" name="Slide Number Placeholder 2">
            <a:extLst>
              <a:ext uri="{FF2B5EF4-FFF2-40B4-BE49-F238E27FC236}">
                <a16:creationId xmlns:a16="http://schemas.microsoft.com/office/drawing/2014/main" id="{896FE3B5-90CC-46EA-AC96-B5B1AF7E8DC0}"/>
              </a:ext>
            </a:extLst>
          </p:cNvPr>
          <p:cNvSpPr>
            <a:spLocks noGrp="1"/>
          </p:cNvSpPr>
          <p:nvPr>
            <p:ph type="sldNum" sz="quarter" idx="12"/>
          </p:nvPr>
        </p:nvSpPr>
        <p:spPr/>
        <p:txBody>
          <a:bodyPr/>
          <a:lstStyle/>
          <a:p>
            <a:pPr>
              <a:defRPr/>
            </a:pPr>
            <a:fld id="{C30E9D5D-D70B-DF4D-BE92-1E87454395AC}" type="slidenum">
              <a:rPr lang="en-US" smtClean="0">
                <a:solidFill>
                  <a:prstClr val="black"/>
                </a:solidFill>
              </a:rPr>
              <a:pPr>
                <a:defRPr/>
              </a:pPr>
              <a:t>31</a:t>
            </a:fld>
            <a:endParaRPr lang="en-US">
              <a:solidFill>
                <a:prstClr val="black"/>
              </a:solidFill>
            </a:endParaRPr>
          </a:p>
        </p:txBody>
      </p:sp>
      <p:pic>
        <p:nvPicPr>
          <p:cNvPr id="4" name="Picture 3">
            <a:extLst>
              <a:ext uri="{FF2B5EF4-FFF2-40B4-BE49-F238E27FC236}">
                <a16:creationId xmlns:a16="http://schemas.microsoft.com/office/drawing/2014/main" id="{3DC7881B-33C0-4288-979A-D2585D7DA240}"/>
              </a:ext>
            </a:extLst>
          </p:cNvPr>
          <p:cNvPicPr>
            <a:picLocks noChangeAspect="1"/>
          </p:cNvPicPr>
          <p:nvPr/>
        </p:nvPicPr>
        <p:blipFill>
          <a:blip r:embed="rId2"/>
          <a:stretch>
            <a:fillRect/>
          </a:stretch>
        </p:blipFill>
        <p:spPr>
          <a:xfrm>
            <a:off x="366943" y="1474047"/>
            <a:ext cx="3157492" cy="3157492"/>
          </a:xfrm>
          <a:prstGeom prst="rect">
            <a:avLst/>
          </a:prstGeom>
        </p:spPr>
      </p:pic>
      <p:sp>
        <p:nvSpPr>
          <p:cNvPr id="5" name="TextBox 4">
            <a:extLst>
              <a:ext uri="{FF2B5EF4-FFF2-40B4-BE49-F238E27FC236}">
                <a16:creationId xmlns:a16="http://schemas.microsoft.com/office/drawing/2014/main" id="{D098A0F7-F28F-433E-93FD-BC9534E41170}"/>
              </a:ext>
            </a:extLst>
          </p:cNvPr>
          <p:cNvSpPr txBox="1"/>
          <p:nvPr/>
        </p:nvSpPr>
        <p:spPr>
          <a:xfrm>
            <a:off x="204120" y="991233"/>
            <a:ext cx="3540136" cy="369332"/>
          </a:xfrm>
          <a:prstGeom prst="rect">
            <a:avLst/>
          </a:prstGeom>
          <a:noFill/>
        </p:spPr>
        <p:txBody>
          <a:bodyPr wrap="none" rtlCol="0">
            <a:spAutoFit/>
          </a:bodyPr>
          <a:lstStyle/>
          <a:p>
            <a:r>
              <a:rPr lang="en-US" dirty="0">
                <a:solidFill>
                  <a:schemeClr val="bg1"/>
                </a:solidFill>
              </a:rPr>
              <a:t>Phase 2 Winner: Branch Technology</a:t>
            </a:r>
          </a:p>
        </p:txBody>
      </p:sp>
      <p:pic>
        <p:nvPicPr>
          <p:cNvPr id="6" name="Picture 5">
            <a:extLst>
              <a:ext uri="{FF2B5EF4-FFF2-40B4-BE49-F238E27FC236}">
                <a16:creationId xmlns:a16="http://schemas.microsoft.com/office/drawing/2014/main" id="{79B64CC6-1CD9-474A-84AF-F56078DB25DE}"/>
              </a:ext>
            </a:extLst>
          </p:cNvPr>
          <p:cNvPicPr>
            <a:picLocks noChangeAspect="1"/>
          </p:cNvPicPr>
          <p:nvPr/>
        </p:nvPicPr>
        <p:blipFill>
          <a:blip r:embed="rId3"/>
          <a:stretch>
            <a:fillRect/>
          </a:stretch>
        </p:blipFill>
        <p:spPr>
          <a:xfrm>
            <a:off x="4673353" y="827389"/>
            <a:ext cx="3582140" cy="2686605"/>
          </a:xfrm>
          <a:prstGeom prst="rect">
            <a:avLst/>
          </a:prstGeom>
        </p:spPr>
      </p:pic>
      <p:pic>
        <p:nvPicPr>
          <p:cNvPr id="8" name="Picture 7">
            <a:extLst>
              <a:ext uri="{FF2B5EF4-FFF2-40B4-BE49-F238E27FC236}">
                <a16:creationId xmlns:a16="http://schemas.microsoft.com/office/drawing/2014/main" id="{5378FA92-AC40-4366-A3B6-66FDE833EFA6}"/>
              </a:ext>
            </a:extLst>
          </p:cNvPr>
          <p:cNvPicPr>
            <a:picLocks noChangeAspect="1"/>
          </p:cNvPicPr>
          <p:nvPr/>
        </p:nvPicPr>
        <p:blipFill>
          <a:blip r:embed="rId4"/>
          <a:stretch>
            <a:fillRect/>
          </a:stretch>
        </p:blipFill>
        <p:spPr>
          <a:xfrm>
            <a:off x="4026023" y="3756025"/>
            <a:ext cx="4876800" cy="2600325"/>
          </a:xfrm>
          <a:prstGeom prst="rect">
            <a:avLst/>
          </a:prstGeom>
        </p:spPr>
      </p:pic>
      <p:sp>
        <p:nvSpPr>
          <p:cNvPr id="9" name="TextBox 8">
            <a:extLst>
              <a:ext uri="{FF2B5EF4-FFF2-40B4-BE49-F238E27FC236}">
                <a16:creationId xmlns:a16="http://schemas.microsoft.com/office/drawing/2014/main" id="{FD04C6E8-9FBD-4DE3-B7F5-8453B892103B}"/>
              </a:ext>
            </a:extLst>
          </p:cNvPr>
          <p:cNvSpPr txBox="1"/>
          <p:nvPr/>
        </p:nvSpPr>
        <p:spPr>
          <a:xfrm>
            <a:off x="457200" y="4871521"/>
            <a:ext cx="2963055" cy="646331"/>
          </a:xfrm>
          <a:prstGeom prst="rect">
            <a:avLst/>
          </a:prstGeom>
          <a:noFill/>
        </p:spPr>
        <p:txBody>
          <a:bodyPr wrap="none" rtlCol="0">
            <a:spAutoFit/>
          </a:bodyPr>
          <a:lstStyle/>
          <a:p>
            <a:r>
              <a:rPr lang="en-US" dirty="0">
                <a:solidFill>
                  <a:schemeClr val="bg1"/>
                </a:solidFill>
              </a:rPr>
              <a:t>1 m diameter dome structure</a:t>
            </a:r>
          </a:p>
          <a:p>
            <a:r>
              <a:rPr lang="en-US" dirty="0">
                <a:solidFill>
                  <a:schemeClr val="bg1"/>
                </a:solidFill>
              </a:rPr>
              <a:t>Polymer Basalt Glass Material</a:t>
            </a:r>
          </a:p>
        </p:txBody>
      </p:sp>
    </p:spTree>
    <p:extLst>
      <p:ext uri="{BB962C8B-B14F-4D97-AF65-F5344CB8AC3E}">
        <p14:creationId xmlns:p14="http://schemas.microsoft.com/office/powerpoint/2010/main" val="2538532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36597-9795-46E6-BD23-DBC9B3269B33}"/>
              </a:ext>
            </a:extLst>
          </p:cNvPr>
          <p:cNvSpPr>
            <a:spLocks noGrp="1"/>
          </p:cNvSpPr>
          <p:nvPr>
            <p:ph type="title"/>
          </p:nvPr>
        </p:nvSpPr>
        <p:spPr>
          <a:xfrm>
            <a:off x="533399" y="171466"/>
            <a:ext cx="8229600" cy="972445"/>
          </a:xfrm>
        </p:spPr>
        <p:txBody>
          <a:bodyPr/>
          <a:lstStyle/>
          <a:p>
            <a:r>
              <a:rPr lang="en-US" dirty="0"/>
              <a:t>Phase 3: On Site Construction Competition</a:t>
            </a:r>
          </a:p>
        </p:txBody>
      </p:sp>
      <p:pic>
        <p:nvPicPr>
          <p:cNvPr id="4" name="Picture 3">
            <a:extLst>
              <a:ext uri="{FF2B5EF4-FFF2-40B4-BE49-F238E27FC236}">
                <a16:creationId xmlns:a16="http://schemas.microsoft.com/office/drawing/2014/main" id="{3198CCAF-12F5-426D-9F09-4137E4007798}"/>
              </a:ext>
            </a:extLst>
          </p:cNvPr>
          <p:cNvPicPr>
            <a:picLocks noChangeAspect="1"/>
          </p:cNvPicPr>
          <p:nvPr/>
        </p:nvPicPr>
        <p:blipFill>
          <a:blip r:embed="rId2"/>
          <a:stretch>
            <a:fillRect/>
          </a:stretch>
        </p:blipFill>
        <p:spPr>
          <a:xfrm>
            <a:off x="683580" y="760860"/>
            <a:ext cx="8079419" cy="5375759"/>
          </a:xfrm>
          <a:prstGeom prst="rect">
            <a:avLst/>
          </a:prstGeom>
        </p:spPr>
      </p:pic>
    </p:spTree>
    <p:extLst>
      <p:ext uri="{BB962C8B-B14F-4D97-AF65-F5344CB8AC3E}">
        <p14:creationId xmlns:p14="http://schemas.microsoft.com/office/powerpoint/2010/main" val="35788074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1B768-CEB0-4281-9F37-7C0EE2ECD840}"/>
              </a:ext>
            </a:extLst>
          </p:cNvPr>
          <p:cNvSpPr>
            <a:spLocks noGrp="1"/>
          </p:cNvSpPr>
          <p:nvPr>
            <p:ph type="title"/>
          </p:nvPr>
        </p:nvSpPr>
        <p:spPr>
          <a:xfrm>
            <a:off x="457200" y="345230"/>
            <a:ext cx="8229600" cy="972445"/>
          </a:xfrm>
        </p:spPr>
        <p:txBody>
          <a:bodyPr/>
          <a:lstStyle/>
          <a:p>
            <a:pPr algn="l"/>
            <a:r>
              <a:rPr lang="en-US" dirty="0"/>
              <a:t>One Future Mars Community Vision  - What is Yours?</a:t>
            </a:r>
            <a:br>
              <a:rPr lang="en-US" dirty="0"/>
            </a:br>
            <a:endParaRPr lang="en-US" dirty="0"/>
          </a:p>
        </p:txBody>
      </p:sp>
      <p:pic>
        <p:nvPicPr>
          <p:cNvPr id="4" name="Picture 3">
            <a:extLst>
              <a:ext uri="{FF2B5EF4-FFF2-40B4-BE49-F238E27FC236}">
                <a16:creationId xmlns:a16="http://schemas.microsoft.com/office/drawing/2014/main" id="{850A92B5-8866-4876-AD9C-EA952B3AB7C0}"/>
              </a:ext>
            </a:extLst>
          </p:cNvPr>
          <p:cNvPicPr>
            <a:picLocks noChangeAspect="1"/>
          </p:cNvPicPr>
          <p:nvPr/>
        </p:nvPicPr>
        <p:blipFill>
          <a:blip r:embed="rId2"/>
          <a:stretch>
            <a:fillRect/>
          </a:stretch>
        </p:blipFill>
        <p:spPr>
          <a:xfrm>
            <a:off x="233039" y="1147762"/>
            <a:ext cx="8677922" cy="4878785"/>
          </a:xfrm>
          <a:prstGeom prst="rect">
            <a:avLst/>
          </a:prstGeom>
        </p:spPr>
      </p:pic>
      <p:sp>
        <p:nvSpPr>
          <p:cNvPr id="5" name="Rectangle 4">
            <a:extLst>
              <a:ext uri="{FF2B5EF4-FFF2-40B4-BE49-F238E27FC236}">
                <a16:creationId xmlns:a16="http://schemas.microsoft.com/office/drawing/2014/main" id="{CB9044A4-91FC-4A68-AA88-E9164D484DE3}"/>
              </a:ext>
            </a:extLst>
          </p:cNvPr>
          <p:cNvSpPr/>
          <p:nvPr/>
        </p:nvSpPr>
        <p:spPr>
          <a:xfrm>
            <a:off x="586224" y="1449279"/>
            <a:ext cx="4640501" cy="369332"/>
          </a:xfrm>
          <a:prstGeom prst="rect">
            <a:avLst/>
          </a:prstGeom>
        </p:spPr>
        <p:txBody>
          <a:bodyPr wrap="none">
            <a:spAutoFit/>
          </a:bodyPr>
          <a:lstStyle/>
          <a:p>
            <a:r>
              <a:rPr lang="en-US" b="1" dirty="0">
                <a:solidFill>
                  <a:schemeClr val="bg1"/>
                </a:solidFill>
              </a:rPr>
              <a:t>Centennial Challenge Winner: AI Space Factory</a:t>
            </a:r>
          </a:p>
        </p:txBody>
      </p:sp>
    </p:spTree>
    <p:extLst>
      <p:ext uri="{BB962C8B-B14F-4D97-AF65-F5344CB8AC3E}">
        <p14:creationId xmlns:p14="http://schemas.microsoft.com/office/powerpoint/2010/main" val="1944955272"/>
      </p:ext>
    </p:extLst>
  </p:cSld>
  <p:clrMapOvr>
    <a:masterClrMapping/>
  </p:clrMapOvr>
</p:sld>
</file>

<file path=ppt/theme/theme1.xml><?xml version="1.0" encoding="utf-8"?>
<a:theme xmlns:a="http://schemas.openxmlformats.org/drawingml/2006/main" name="1_Custom Desig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Tricia's color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Tricia's color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3" ma:contentTypeDescription="Create a new document." ma:contentTypeScope="" ma:versionID="c240b5941da5dd7e66d76b8cf727823f">
  <xsd:schema xmlns:xsd="http://www.w3.org/2001/XMLSchema" xmlns:xs="http://www.w3.org/2001/XMLSchema" xmlns:p="http://schemas.microsoft.com/office/2006/metadata/properties" xmlns:ns1="http://schemas.microsoft.com/sharepoint/v3" xmlns:ns3="3cb15ddf-dbe9-47ea-851d-c70642058130" xmlns:ns4="4817ca35-7031-43a6-bda2-0d9832ef6347" targetNamespace="http://schemas.microsoft.com/office/2006/metadata/properties" ma:root="true" ma:fieldsID="25022173836447321af089690e4a9871" ns1:_="" ns3:_="" ns4:_="">
    <xsd:import namespace="http://schemas.microsoft.com/sharepoint/v3"/>
    <xsd:import namespace="3cb15ddf-dbe9-47ea-851d-c70642058130"/>
    <xsd:import namespace="4817ca35-7031-43a6-bda2-0d9832ef6347"/>
    <xsd:element name="properties">
      <xsd:complexType>
        <xsd:sequence>
          <xsd:element name="documentManagement">
            <xsd:complexType>
              <xsd:all>
                <xsd:element ref="ns1:_ip_UnifiedCompliancePolicyProperties" minOccurs="0"/>
                <xsd:element ref="ns1:_ip_UnifiedCompliancePolicyUIAction" minOccurs="0"/>
                <xsd:element ref="ns3:MediaServiceMetadata" minOccurs="0"/>
                <xsd:element ref="ns3:MediaServiceFastMetadata" minOccurs="0"/>
                <xsd:element ref="ns3:MediaServiceDateTaken" minOccurs="0"/>
                <xsd:element ref="ns3:MediaServiceAutoTags"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1FD0AD45-1C4F-4194-A87A-A14769E73C02}">
  <ds:schemaRefs>
    <ds:schemaRef ds:uri="http://schemas.microsoft.com/sharepoint/v3/contenttype/forms"/>
  </ds:schemaRefs>
</ds:datastoreItem>
</file>

<file path=customXml/itemProps2.xml><?xml version="1.0" encoding="utf-8"?>
<ds:datastoreItem xmlns:ds="http://schemas.openxmlformats.org/officeDocument/2006/customXml" ds:itemID="{271AB4E4-2A03-4E31-AFA9-190444A5E0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b15ddf-dbe9-47ea-851d-c70642058130"/>
    <ds:schemaRef ds:uri="4817ca35-7031-43a6-bda2-0d9832ef63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3B9EFF0-2AAF-4062-955C-E4D24134494D}">
  <ds:schemaRefs>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27859</TotalTime>
  <Words>1710</Words>
  <Application>Microsoft Office PowerPoint</Application>
  <PresentationFormat>On-screen Show (4:3)</PresentationFormat>
  <Paragraphs>324</Paragraphs>
  <Slides>33</Slides>
  <Notes>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33</vt:i4>
      </vt:variant>
    </vt:vector>
  </HeadingPairs>
  <TitlesOfParts>
    <vt:vector size="42" baseType="lpstr">
      <vt:lpstr>Arial</vt:lpstr>
      <vt:lpstr>Arial Black</vt:lpstr>
      <vt:lpstr>Arial-BoldItalicMT</vt:lpstr>
      <vt:lpstr>Calibri</vt:lpstr>
      <vt:lpstr>Times New Roman</vt:lpstr>
      <vt:lpstr>Wingdings</vt:lpstr>
      <vt:lpstr>1_Custom Design</vt:lpstr>
      <vt:lpstr>1_Office Theme</vt:lpstr>
      <vt:lpstr>2_Office Theme</vt:lpstr>
      <vt:lpstr>PowerPoint Presentation</vt:lpstr>
      <vt:lpstr>Introduction</vt:lpstr>
      <vt:lpstr>NASA Strategic Plan Objective 1.1</vt:lpstr>
      <vt:lpstr>PowerPoint Presentation</vt:lpstr>
      <vt:lpstr>NASA Artemis Program – Lunar Proving Ground for Mars</vt:lpstr>
      <vt:lpstr>NASA Evolvable Mars Campaign</vt:lpstr>
      <vt:lpstr>Why Mars? Overview of the Solar System</vt:lpstr>
      <vt:lpstr>Environmental Considerations</vt:lpstr>
      <vt:lpstr>Atmosphere and Weather</vt:lpstr>
      <vt:lpstr>Mars Summary</vt:lpstr>
      <vt:lpstr>Mars, continued</vt:lpstr>
      <vt:lpstr>What are Space Resources?</vt:lpstr>
      <vt:lpstr>What is In Situ Resource Utilization (ISRU)?</vt:lpstr>
      <vt:lpstr>Lunar and Mars Resources</vt:lpstr>
      <vt:lpstr>              Exploration Zone Layout</vt:lpstr>
      <vt:lpstr>Goals of the Human Landing Sites Study</vt:lpstr>
      <vt:lpstr>45 EZ Proposals covering highly diverse regions of Mars </vt:lpstr>
      <vt:lpstr>Mars has Several Water Feedstock Options:</vt:lpstr>
      <vt:lpstr>Mars Campaign</vt:lpstr>
      <vt:lpstr>Horizontal &amp; Vertical Construction</vt:lpstr>
      <vt:lpstr> Multiple Sheltering Aspects Needed</vt:lpstr>
      <vt:lpstr>Mars is full of Regolith Fines</vt:lpstr>
      <vt:lpstr>How to use Regolith as a Construction Material</vt:lpstr>
      <vt:lpstr>Regolith Sintering Process</vt:lpstr>
      <vt:lpstr>PowerPoint Presentation</vt:lpstr>
      <vt:lpstr>Functions of a Building</vt:lpstr>
      <vt:lpstr>Using Local Topography</vt:lpstr>
      <vt:lpstr>Advanced Construction Technologies</vt:lpstr>
      <vt:lpstr>3D ADDITIVE CONSTRUCTION IMPLICATIONS FOR ARCHITECTURAL DESIGN: CRITERIA</vt:lpstr>
      <vt:lpstr>NASA Centennial Challenge: 3D Print a Mars Habitat  $3.1 Million Total Prize Purse (3 Phases)</vt:lpstr>
      <vt:lpstr>Phase 2: 3D Printed Dome Construction</vt:lpstr>
      <vt:lpstr>Phase 3: On Site Construction Competition</vt:lpstr>
      <vt:lpstr>One Future Mars Community Vision  - What is Yours?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Talbert, Patricia M. (HQ-LM020)[DIGITAL MANAGEMENT INC.]</dc:creator>
  <cp:keywords/>
  <dc:description/>
  <cp:lastModifiedBy>Mueller, Robert P. (KSC-UBE00)</cp:lastModifiedBy>
  <cp:revision>971</cp:revision>
  <cp:lastPrinted>2016-02-24T14:48:46Z</cp:lastPrinted>
  <dcterms:created xsi:type="dcterms:W3CDTF">2016-03-16T15:38:04Z</dcterms:created>
  <dcterms:modified xsi:type="dcterms:W3CDTF">2021-03-18T20:25:23Z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ies>
</file>