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21031200" cy="27432000"/>
  <p:notesSz cx="6858000" cy="9144000"/>
  <p:defaultTex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p15:clr>
            <a:srgbClr val="A4A3A4"/>
          </p15:clr>
        </p15:guide>
        <p15:guide id="2" pos="66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015"/>
    <a:srgbClr val="853123"/>
    <a:srgbClr val="A23B2A"/>
    <a:srgbClr val="520F17"/>
    <a:srgbClr val="6F6F6F"/>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023" autoAdjust="0"/>
    <p:restoredTop sz="94722"/>
  </p:normalViewPr>
  <p:slideViewPr>
    <p:cSldViewPr snapToGrid="0" snapToObjects="1">
      <p:cViewPr>
        <p:scale>
          <a:sx n="90" d="100"/>
          <a:sy n="90" d="100"/>
        </p:scale>
        <p:origin x="488" y="184"/>
      </p:cViewPr>
      <p:guideLst>
        <p:guide orient="horz" pos="8640"/>
        <p:guide pos="66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7340" y="8521709"/>
            <a:ext cx="17876520" cy="5880099"/>
          </a:xfrm>
        </p:spPr>
        <p:txBody>
          <a:bodyPr/>
          <a:lstStyle/>
          <a:p>
            <a:r>
              <a:rPr lang="en-US"/>
              <a:t>Click to edit Master title style</a:t>
            </a:r>
          </a:p>
        </p:txBody>
      </p:sp>
      <p:sp>
        <p:nvSpPr>
          <p:cNvPr id="3" name="Subtitle 2"/>
          <p:cNvSpPr>
            <a:spLocks noGrp="1"/>
          </p:cNvSpPr>
          <p:nvPr>
            <p:ph type="subTitle" idx="1"/>
          </p:nvPr>
        </p:nvSpPr>
        <p:spPr>
          <a:xfrm>
            <a:off x="3154680" y="15544800"/>
            <a:ext cx="14721840" cy="7010400"/>
          </a:xfrm>
        </p:spPr>
        <p:txBody>
          <a:bodyPr/>
          <a:lstStyle>
            <a:lvl1pPr marL="0" indent="0" algn="ctr">
              <a:buNone/>
              <a:defRPr>
                <a:solidFill>
                  <a:schemeClr val="tx1">
                    <a:tint val="75000"/>
                  </a:schemeClr>
                </a:solidFill>
              </a:defRPr>
            </a:lvl1pPr>
            <a:lvl2pPr marL="1383819" indent="0" algn="ctr">
              <a:buNone/>
              <a:defRPr>
                <a:solidFill>
                  <a:schemeClr val="tx1">
                    <a:tint val="75000"/>
                  </a:schemeClr>
                </a:solidFill>
              </a:defRPr>
            </a:lvl2pPr>
            <a:lvl3pPr marL="2767643" indent="0" algn="ctr">
              <a:buNone/>
              <a:defRPr>
                <a:solidFill>
                  <a:schemeClr val="tx1">
                    <a:tint val="75000"/>
                  </a:schemeClr>
                </a:solidFill>
              </a:defRPr>
            </a:lvl3pPr>
            <a:lvl4pPr marL="4151462" indent="0" algn="ctr">
              <a:buNone/>
              <a:defRPr>
                <a:solidFill>
                  <a:schemeClr val="tx1">
                    <a:tint val="75000"/>
                  </a:schemeClr>
                </a:solidFill>
              </a:defRPr>
            </a:lvl4pPr>
            <a:lvl5pPr marL="5535286" indent="0" algn="ctr">
              <a:buNone/>
              <a:defRPr>
                <a:solidFill>
                  <a:schemeClr val="tx1">
                    <a:tint val="75000"/>
                  </a:schemeClr>
                </a:solidFill>
              </a:defRPr>
            </a:lvl5pPr>
            <a:lvl6pPr marL="6919105" indent="0" algn="ctr">
              <a:buNone/>
              <a:defRPr>
                <a:solidFill>
                  <a:schemeClr val="tx1">
                    <a:tint val="75000"/>
                  </a:schemeClr>
                </a:solidFill>
              </a:defRPr>
            </a:lvl6pPr>
            <a:lvl7pPr marL="8302930" indent="0" algn="ctr">
              <a:buNone/>
              <a:defRPr>
                <a:solidFill>
                  <a:schemeClr val="tx1">
                    <a:tint val="75000"/>
                  </a:schemeClr>
                </a:solidFill>
              </a:defRPr>
            </a:lvl7pPr>
            <a:lvl8pPr marL="9686748" indent="0" algn="ctr">
              <a:buNone/>
              <a:defRPr>
                <a:solidFill>
                  <a:schemeClr val="tx1">
                    <a:tint val="75000"/>
                  </a:schemeClr>
                </a:solidFill>
              </a:defRPr>
            </a:lvl8pPr>
            <a:lvl9pPr marL="11070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12575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51461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070260" y="4394207"/>
            <a:ext cx="10884376" cy="936243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17128" y="4394207"/>
            <a:ext cx="32302611" cy="93624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222102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100327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1321" y="17627601"/>
            <a:ext cx="17876520" cy="5448300"/>
          </a:xfrm>
        </p:spPr>
        <p:txBody>
          <a:bodyPr anchor="t"/>
          <a:lstStyle>
            <a:lvl1pPr algn="l">
              <a:defRPr sz="12100" b="1" cap="all"/>
            </a:lvl1pPr>
          </a:lstStyle>
          <a:p>
            <a:r>
              <a:rPr lang="en-US"/>
              <a:t>Click to edit Master title style</a:t>
            </a:r>
          </a:p>
        </p:txBody>
      </p:sp>
      <p:sp>
        <p:nvSpPr>
          <p:cNvPr id="3" name="Text Placeholder 2"/>
          <p:cNvSpPr>
            <a:spLocks noGrp="1"/>
          </p:cNvSpPr>
          <p:nvPr>
            <p:ph type="body" idx="1"/>
          </p:nvPr>
        </p:nvSpPr>
        <p:spPr>
          <a:xfrm>
            <a:off x="1661321" y="11626859"/>
            <a:ext cx="17876520" cy="6000747"/>
          </a:xfrm>
        </p:spPr>
        <p:txBody>
          <a:bodyPr anchor="b"/>
          <a:lstStyle>
            <a:lvl1pPr marL="0" indent="0">
              <a:buNone/>
              <a:defRPr sz="6100">
                <a:solidFill>
                  <a:schemeClr val="tx1">
                    <a:tint val="75000"/>
                  </a:schemeClr>
                </a:solidFill>
              </a:defRPr>
            </a:lvl1pPr>
            <a:lvl2pPr marL="1383819" indent="0">
              <a:buNone/>
              <a:defRPr sz="5500">
                <a:solidFill>
                  <a:schemeClr val="tx1">
                    <a:tint val="75000"/>
                  </a:schemeClr>
                </a:solidFill>
              </a:defRPr>
            </a:lvl2pPr>
            <a:lvl3pPr marL="2767643" indent="0">
              <a:buNone/>
              <a:defRPr sz="4800">
                <a:solidFill>
                  <a:schemeClr val="tx1">
                    <a:tint val="75000"/>
                  </a:schemeClr>
                </a:solidFill>
              </a:defRPr>
            </a:lvl3pPr>
            <a:lvl4pPr marL="4151462" indent="0">
              <a:buNone/>
              <a:defRPr sz="4200">
                <a:solidFill>
                  <a:schemeClr val="tx1">
                    <a:tint val="75000"/>
                  </a:schemeClr>
                </a:solidFill>
              </a:defRPr>
            </a:lvl4pPr>
            <a:lvl5pPr marL="5535286" indent="0">
              <a:buNone/>
              <a:defRPr sz="4200">
                <a:solidFill>
                  <a:schemeClr val="tx1">
                    <a:tint val="75000"/>
                  </a:schemeClr>
                </a:solidFill>
              </a:defRPr>
            </a:lvl5pPr>
            <a:lvl6pPr marL="6919105" indent="0">
              <a:buNone/>
              <a:defRPr sz="4200">
                <a:solidFill>
                  <a:schemeClr val="tx1">
                    <a:tint val="75000"/>
                  </a:schemeClr>
                </a:solidFill>
              </a:defRPr>
            </a:lvl6pPr>
            <a:lvl7pPr marL="8302930" indent="0">
              <a:buNone/>
              <a:defRPr sz="4200">
                <a:solidFill>
                  <a:schemeClr val="tx1">
                    <a:tint val="75000"/>
                  </a:schemeClr>
                </a:solidFill>
              </a:defRPr>
            </a:lvl7pPr>
            <a:lvl8pPr marL="9686748" indent="0">
              <a:buNone/>
              <a:defRPr sz="4200">
                <a:solidFill>
                  <a:schemeClr val="tx1">
                    <a:tint val="75000"/>
                  </a:schemeClr>
                </a:solidFill>
              </a:defRPr>
            </a:lvl8pPr>
            <a:lvl9pPr marL="11070573" indent="0">
              <a:buNone/>
              <a:defRPr sz="4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916018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17128" y="25603205"/>
            <a:ext cx="21593492" cy="72415401"/>
          </a:xfrm>
        </p:spPr>
        <p:txBody>
          <a:bodyPr/>
          <a:lstStyle>
            <a:lvl1pPr>
              <a:defRPr sz="8500"/>
            </a:lvl1pPr>
            <a:lvl2pPr>
              <a:defRPr sz="73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361143" y="25603205"/>
            <a:ext cx="21593492" cy="72415401"/>
          </a:xfrm>
        </p:spPr>
        <p:txBody>
          <a:bodyPr/>
          <a:lstStyle>
            <a:lvl1pPr>
              <a:defRPr sz="8500"/>
            </a:lvl1pPr>
            <a:lvl2pPr>
              <a:defRPr sz="73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2617167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51560" y="1098552"/>
            <a:ext cx="18928080" cy="457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5" y="6140451"/>
            <a:ext cx="9292432" cy="2559048"/>
          </a:xfrm>
        </p:spPr>
        <p:txBody>
          <a:bodyPr anchor="b"/>
          <a:lstStyle>
            <a:lvl1pPr marL="0" indent="0">
              <a:buNone/>
              <a:defRPr sz="7300" b="1"/>
            </a:lvl1pPr>
            <a:lvl2pPr marL="1383819" indent="0">
              <a:buNone/>
              <a:defRPr sz="6100" b="1"/>
            </a:lvl2pPr>
            <a:lvl3pPr marL="2767643" indent="0">
              <a:buNone/>
              <a:defRPr sz="5500" b="1"/>
            </a:lvl3pPr>
            <a:lvl4pPr marL="4151462" indent="0">
              <a:buNone/>
              <a:defRPr sz="4800" b="1"/>
            </a:lvl4pPr>
            <a:lvl5pPr marL="5535286" indent="0">
              <a:buNone/>
              <a:defRPr sz="4800" b="1"/>
            </a:lvl5pPr>
            <a:lvl6pPr marL="6919105" indent="0">
              <a:buNone/>
              <a:defRPr sz="4800" b="1"/>
            </a:lvl6pPr>
            <a:lvl7pPr marL="8302930" indent="0">
              <a:buNone/>
              <a:defRPr sz="4800" b="1"/>
            </a:lvl7pPr>
            <a:lvl8pPr marL="9686748" indent="0">
              <a:buNone/>
              <a:defRPr sz="4800" b="1"/>
            </a:lvl8pPr>
            <a:lvl9pPr marL="11070573" indent="0">
              <a:buNone/>
              <a:defRPr sz="4800" b="1"/>
            </a:lvl9pPr>
          </a:lstStyle>
          <a:p>
            <a:pPr lvl="0"/>
            <a:r>
              <a:rPr lang="en-US"/>
              <a:t>Click to edit Master text styles</a:t>
            </a:r>
          </a:p>
        </p:txBody>
      </p:sp>
      <p:sp>
        <p:nvSpPr>
          <p:cNvPr id="4" name="Content Placeholder 3"/>
          <p:cNvSpPr>
            <a:spLocks noGrp="1"/>
          </p:cNvSpPr>
          <p:nvPr>
            <p:ph sz="half" idx="2"/>
          </p:nvPr>
        </p:nvSpPr>
        <p:spPr>
          <a:xfrm>
            <a:off x="1051565" y="8699499"/>
            <a:ext cx="9292432" cy="15805152"/>
          </a:xfrm>
        </p:spPr>
        <p:txBody>
          <a:bodyPr/>
          <a:lstStyle>
            <a:lvl1pPr>
              <a:defRPr sz="7300"/>
            </a:lvl1pPr>
            <a:lvl2pPr>
              <a:defRPr sz="6100"/>
            </a:lvl2pPr>
            <a:lvl3pPr>
              <a:defRPr sz="55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83563" y="6140451"/>
            <a:ext cx="9296082" cy="2559048"/>
          </a:xfrm>
        </p:spPr>
        <p:txBody>
          <a:bodyPr anchor="b"/>
          <a:lstStyle>
            <a:lvl1pPr marL="0" indent="0">
              <a:buNone/>
              <a:defRPr sz="7300" b="1"/>
            </a:lvl1pPr>
            <a:lvl2pPr marL="1383819" indent="0">
              <a:buNone/>
              <a:defRPr sz="6100" b="1"/>
            </a:lvl2pPr>
            <a:lvl3pPr marL="2767643" indent="0">
              <a:buNone/>
              <a:defRPr sz="5500" b="1"/>
            </a:lvl3pPr>
            <a:lvl4pPr marL="4151462" indent="0">
              <a:buNone/>
              <a:defRPr sz="4800" b="1"/>
            </a:lvl4pPr>
            <a:lvl5pPr marL="5535286" indent="0">
              <a:buNone/>
              <a:defRPr sz="4800" b="1"/>
            </a:lvl5pPr>
            <a:lvl6pPr marL="6919105" indent="0">
              <a:buNone/>
              <a:defRPr sz="4800" b="1"/>
            </a:lvl6pPr>
            <a:lvl7pPr marL="8302930" indent="0">
              <a:buNone/>
              <a:defRPr sz="4800" b="1"/>
            </a:lvl7pPr>
            <a:lvl8pPr marL="9686748" indent="0">
              <a:buNone/>
              <a:defRPr sz="4800" b="1"/>
            </a:lvl8pPr>
            <a:lvl9pPr marL="11070573"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0683563" y="8699499"/>
            <a:ext cx="9296082" cy="15805152"/>
          </a:xfrm>
        </p:spPr>
        <p:txBody>
          <a:bodyPr/>
          <a:lstStyle>
            <a:lvl1pPr>
              <a:defRPr sz="7300"/>
            </a:lvl1pPr>
            <a:lvl2pPr>
              <a:defRPr sz="6100"/>
            </a:lvl2pPr>
            <a:lvl3pPr>
              <a:defRPr sz="55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8" name="Footer Placeholder 7"/>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9" name="Slide Number Placeholder 8"/>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58374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4" name="Footer Placeholder 3"/>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5" name="Slide Number Placeholder 4"/>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162820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3" name="Footer Placeholder 2"/>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4" name="Slide Number Placeholder 3"/>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2023802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1564" y="1092201"/>
            <a:ext cx="6919121" cy="4648200"/>
          </a:xfrm>
        </p:spPr>
        <p:txBody>
          <a:bodyPr anchor="b"/>
          <a:lstStyle>
            <a:lvl1pPr algn="l">
              <a:defRPr sz="6100" b="1"/>
            </a:lvl1pPr>
          </a:lstStyle>
          <a:p>
            <a:r>
              <a:rPr lang="en-US"/>
              <a:t>Click to edit Master title style</a:t>
            </a:r>
          </a:p>
        </p:txBody>
      </p:sp>
      <p:sp>
        <p:nvSpPr>
          <p:cNvPr id="3" name="Content Placeholder 2"/>
          <p:cNvSpPr>
            <a:spLocks noGrp="1"/>
          </p:cNvSpPr>
          <p:nvPr>
            <p:ph idx="1"/>
          </p:nvPr>
        </p:nvSpPr>
        <p:spPr>
          <a:xfrm>
            <a:off x="8222618" y="1092206"/>
            <a:ext cx="11757027" cy="23412453"/>
          </a:xfrm>
        </p:spPr>
        <p:txBody>
          <a:bodyPr/>
          <a:lstStyle>
            <a:lvl1pPr>
              <a:defRPr sz="9700"/>
            </a:lvl1pPr>
            <a:lvl2pPr>
              <a:defRPr sz="8500"/>
            </a:lvl2pPr>
            <a:lvl3pPr>
              <a:defRPr sz="7300"/>
            </a:lvl3pPr>
            <a:lvl4pPr>
              <a:defRPr sz="6100"/>
            </a:lvl4pPr>
            <a:lvl5pPr>
              <a:defRPr sz="6100"/>
            </a:lvl5pPr>
            <a:lvl6pPr>
              <a:defRPr sz="6100"/>
            </a:lvl6pPr>
            <a:lvl7pPr>
              <a:defRPr sz="6100"/>
            </a:lvl7pPr>
            <a:lvl8pPr>
              <a:defRPr sz="6100"/>
            </a:lvl8pPr>
            <a:lvl9pPr>
              <a:defRPr sz="6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1564" y="5740406"/>
            <a:ext cx="6919121" cy="18764253"/>
          </a:xfrm>
        </p:spPr>
        <p:txBody>
          <a:bodyPr/>
          <a:lstStyle>
            <a:lvl1pPr marL="0" indent="0">
              <a:buNone/>
              <a:defRPr sz="4200"/>
            </a:lvl1pPr>
            <a:lvl2pPr marL="1383819" indent="0">
              <a:buNone/>
              <a:defRPr sz="3600"/>
            </a:lvl2pPr>
            <a:lvl3pPr marL="2767643" indent="0">
              <a:buNone/>
              <a:defRPr sz="3000"/>
            </a:lvl3pPr>
            <a:lvl4pPr marL="4151462" indent="0">
              <a:buNone/>
              <a:defRPr sz="2700"/>
            </a:lvl4pPr>
            <a:lvl5pPr marL="5535286" indent="0">
              <a:buNone/>
              <a:defRPr sz="2700"/>
            </a:lvl5pPr>
            <a:lvl6pPr marL="6919105" indent="0">
              <a:buNone/>
              <a:defRPr sz="2700"/>
            </a:lvl6pPr>
            <a:lvl7pPr marL="8302930" indent="0">
              <a:buNone/>
              <a:defRPr sz="2700"/>
            </a:lvl7pPr>
            <a:lvl8pPr marL="9686748" indent="0">
              <a:buNone/>
              <a:defRPr sz="2700"/>
            </a:lvl8pPr>
            <a:lvl9pPr marL="11070573" indent="0">
              <a:buNone/>
              <a:defRPr sz="2700"/>
            </a:lvl9pPr>
          </a:lstStyle>
          <a:p>
            <a:pPr lvl="0"/>
            <a:r>
              <a:rPr lang="en-US"/>
              <a:t>Click to edit Master text styles</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270558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22262" y="19202405"/>
            <a:ext cx="12618720" cy="2266953"/>
          </a:xfrm>
        </p:spPr>
        <p:txBody>
          <a:bodyPr anchor="b"/>
          <a:lstStyle>
            <a:lvl1pPr algn="l">
              <a:defRPr sz="6100" b="1"/>
            </a:lvl1pPr>
          </a:lstStyle>
          <a:p>
            <a:r>
              <a:rPr lang="en-US"/>
              <a:t>Click to edit Master title style</a:t>
            </a:r>
          </a:p>
        </p:txBody>
      </p:sp>
      <p:sp>
        <p:nvSpPr>
          <p:cNvPr id="3" name="Picture Placeholder 2"/>
          <p:cNvSpPr>
            <a:spLocks noGrp="1"/>
          </p:cNvSpPr>
          <p:nvPr>
            <p:ph type="pic" idx="1"/>
          </p:nvPr>
        </p:nvSpPr>
        <p:spPr>
          <a:xfrm>
            <a:off x="4122262" y="2451099"/>
            <a:ext cx="12618720" cy="16459200"/>
          </a:xfrm>
        </p:spPr>
        <p:txBody>
          <a:bodyPr/>
          <a:lstStyle>
            <a:lvl1pPr marL="0" indent="0">
              <a:buNone/>
              <a:defRPr sz="9700"/>
            </a:lvl1pPr>
            <a:lvl2pPr marL="1383819" indent="0">
              <a:buNone/>
              <a:defRPr sz="8500"/>
            </a:lvl2pPr>
            <a:lvl3pPr marL="2767643" indent="0">
              <a:buNone/>
              <a:defRPr sz="7300"/>
            </a:lvl3pPr>
            <a:lvl4pPr marL="4151462" indent="0">
              <a:buNone/>
              <a:defRPr sz="6100"/>
            </a:lvl4pPr>
            <a:lvl5pPr marL="5535286" indent="0">
              <a:buNone/>
              <a:defRPr sz="6100"/>
            </a:lvl5pPr>
            <a:lvl6pPr marL="6919105" indent="0">
              <a:buNone/>
              <a:defRPr sz="6100"/>
            </a:lvl6pPr>
            <a:lvl7pPr marL="8302930" indent="0">
              <a:buNone/>
              <a:defRPr sz="6100"/>
            </a:lvl7pPr>
            <a:lvl8pPr marL="9686748" indent="0">
              <a:buNone/>
              <a:defRPr sz="6100"/>
            </a:lvl8pPr>
            <a:lvl9pPr marL="11070573" indent="0">
              <a:buNone/>
              <a:defRPr sz="6100"/>
            </a:lvl9pPr>
          </a:lstStyle>
          <a:p>
            <a:endParaRPr lang="en-US"/>
          </a:p>
        </p:txBody>
      </p:sp>
      <p:sp>
        <p:nvSpPr>
          <p:cNvPr id="4" name="Text Placeholder 3"/>
          <p:cNvSpPr>
            <a:spLocks noGrp="1"/>
          </p:cNvSpPr>
          <p:nvPr>
            <p:ph type="body" sz="half" idx="2"/>
          </p:nvPr>
        </p:nvSpPr>
        <p:spPr>
          <a:xfrm>
            <a:off x="4122262" y="21469358"/>
            <a:ext cx="12618720" cy="3219447"/>
          </a:xfrm>
        </p:spPr>
        <p:txBody>
          <a:bodyPr/>
          <a:lstStyle>
            <a:lvl1pPr marL="0" indent="0">
              <a:buNone/>
              <a:defRPr sz="4200"/>
            </a:lvl1pPr>
            <a:lvl2pPr marL="1383819" indent="0">
              <a:buNone/>
              <a:defRPr sz="3600"/>
            </a:lvl2pPr>
            <a:lvl3pPr marL="2767643" indent="0">
              <a:buNone/>
              <a:defRPr sz="3000"/>
            </a:lvl3pPr>
            <a:lvl4pPr marL="4151462" indent="0">
              <a:buNone/>
              <a:defRPr sz="2700"/>
            </a:lvl4pPr>
            <a:lvl5pPr marL="5535286" indent="0">
              <a:buNone/>
              <a:defRPr sz="2700"/>
            </a:lvl5pPr>
            <a:lvl6pPr marL="6919105" indent="0">
              <a:buNone/>
              <a:defRPr sz="2700"/>
            </a:lvl6pPr>
            <a:lvl7pPr marL="8302930" indent="0">
              <a:buNone/>
              <a:defRPr sz="2700"/>
            </a:lvl7pPr>
            <a:lvl8pPr marL="9686748" indent="0">
              <a:buNone/>
              <a:defRPr sz="2700"/>
            </a:lvl8pPr>
            <a:lvl9pPr marL="11070573" indent="0">
              <a:buNone/>
              <a:defRPr sz="2700"/>
            </a:lvl9pPr>
          </a:lstStyle>
          <a:p>
            <a:pPr lvl="0"/>
            <a:r>
              <a:rPr lang="en-US"/>
              <a:t>Click to edit Master text styles</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2/24/21</a:t>
            </a:fld>
            <a:endParaRPr lang="en-US"/>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2174287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1560" y="1975492"/>
            <a:ext cx="18928080" cy="4436279"/>
          </a:xfrm>
          <a:prstGeom prst="rect">
            <a:avLst/>
          </a:prstGeom>
        </p:spPr>
        <p:txBody>
          <a:bodyPr vert="horz" lIns="0" tIns="0" rIns="0" bIns="0" rtlCol="0" anchor="t" anchorCtr="0">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1051560" y="6845418"/>
            <a:ext cx="18928080" cy="17659236"/>
          </a:xfrm>
          <a:prstGeom prst="rect">
            <a:avLst/>
          </a:prstGeom>
        </p:spPr>
        <p:txBody>
          <a:bodyPr vert="horz" lIns="276763" tIns="138384" rIns="276763" bIns="138384" numCol="2" spcCol="91386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6570954" y="26426640"/>
            <a:ext cx="3408686" cy="1005360"/>
          </a:xfrm>
          <a:prstGeom prst="rect">
            <a:avLst/>
          </a:prstGeom>
        </p:spPr>
        <p:txBody>
          <a:bodyPr vert="horz" lIns="0" tIns="0" rIns="0" bIns="0" rtlCol="0" anchor="t" anchorCtr="0"/>
          <a:lstStyle>
            <a:lvl1pPr algn="r">
              <a:defRPr sz="3600">
                <a:solidFill>
                  <a:schemeClr val="tx1">
                    <a:tint val="75000"/>
                  </a:schemeClr>
                </a:solidFill>
              </a:defRPr>
            </a:lvl1pPr>
          </a:lstStyle>
          <a:p>
            <a:fld id="{DE534768-B4B7-C84F-B015-AC2290ADC8EF}" type="slidenum">
              <a:rPr lang="en-US" smtClean="0"/>
              <a:pPr/>
              <a:t>‹#›</a:t>
            </a:fld>
            <a:endParaRPr lang="en-US"/>
          </a:p>
        </p:txBody>
      </p:sp>
      <p:pic>
        <p:nvPicPr>
          <p:cNvPr id="4" name="Picture 3" descr="TechPortQRCode[1].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507200" y="25972370"/>
            <a:ext cx="1107278" cy="1107278"/>
          </a:xfrm>
          <a:prstGeom prst="rect">
            <a:avLst/>
          </a:prstGeom>
        </p:spPr>
      </p:pic>
    </p:spTree>
    <p:extLst>
      <p:ext uri="{BB962C8B-B14F-4D97-AF65-F5344CB8AC3E}">
        <p14:creationId xmlns:p14="http://schemas.microsoft.com/office/powerpoint/2010/main" val="2227971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83819" rtl="0" eaLnBrk="1" latinLnBrk="0" hangingPunct="1">
        <a:lnSpc>
          <a:spcPct val="100000"/>
        </a:lnSpc>
        <a:spcBef>
          <a:spcPct val="0"/>
        </a:spcBef>
        <a:buNone/>
        <a:defRPr sz="7900" kern="1200" baseline="0">
          <a:solidFill>
            <a:srgbClr val="004080"/>
          </a:solidFill>
          <a:latin typeface="Arial Black"/>
          <a:ea typeface="+mj-ea"/>
          <a:cs typeface="+mj-cs"/>
        </a:defRPr>
      </a:lvl1pPr>
    </p:titleStyle>
    <p:bodyStyle>
      <a:lvl1pPr marL="1037867" indent="-1037867" algn="l" defTabSz="1383819" rtl="0" eaLnBrk="1" latinLnBrk="0" hangingPunct="1">
        <a:spcBef>
          <a:spcPct val="20000"/>
        </a:spcBef>
        <a:buFont typeface="Arial"/>
        <a:buChar char="•"/>
        <a:defRPr sz="9700" kern="1200">
          <a:solidFill>
            <a:schemeClr val="tx1"/>
          </a:solidFill>
          <a:latin typeface="+mn-lt"/>
          <a:ea typeface="+mn-ea"/>
          <a:cs typeface="+mn-cs"/>
        </a:defRPr>
      </a:lvl1pPr>
      <a:lvl2pPr marL="2248710" indent="-864891" algn="l" defTabSz="1383819" rtl="0" eaLnBrk="1" latinLnBrk="0" hangingPunct="1">
        <a:spcBef>
          <a:spcPct val="20000"/>
        </a:spcBef>
        <a:buFont typeface="Arial"/>
        <a:buChar char="–"/>
        <a:defRPr sz="8500" kern="1200">
          <a:solidFill>
            <a:schemeClr val="tx1"/>
          </a:solidFill>
          <a:latin typeface="+mn-lt"/>
          <a:ea typeface="+mn-ea"/>
          <a:cs typeface="+mn-cs"/>
        </a:defRPr>
      </a:lvl2pPr>
      <a:lvl3pPr marL="3459552" indent="-691909" algn="l" defTabSz="1383819" rtl="0" eaLnBrk="1" latinLnBrk="0" hangingPunct="1">
        <a:spcBef>
          <a:spcPct val="20000"/>
        </a:spcBef>
        <a:buFont typeface="Arial"/>
        <a:buChar char="•"/>
        <a:defRPr sz="7300" kern="1200">
          <a:solidFill>
            <a:schemeClr val="tx1"/>
          </a:solidFill>
          <a:latin typeface="+mn-lt"/>
          <a:ea typeface="+mn-ea"/>
          <a:cs typeface="+mn-cs"/>
        </a:defRPr>
      </a:lvl3pPr>
      <a:lvl4pPr marL="4843377" indent="-691909" algn="l" defTabSz="1383819" rtl="0" eaLnBrk="1" latinLnBrk="0" hangingPunct="1">
        <a:spcBef>
          <a:spcPct val="20000"/>
        </a:spcBef>
        <a:buFont typeface="Arial"/>
        <a:buChar char="–"/>
        <a:defRPr sz="6100" kern="1200">
          <a:solidFill>
            <a:schemeClr val="tx1"/>
          </a:solidFill>
          <a:latin typeface="+mn-lt"/>
          <a:ea typeface="+mn-ea"/>
          <a:cs typeface="+mn-cs"/>
        </a:defRPr>
      </a:lvl4pPr>
      <a:lvl5pPr marL="6227196" indent="-691909" algn="l" defTabSz="1383819" rtl="0" eaLnBrk="1" latinLnBrk="0" hangingPunct="1">
        <a:spcBef>
          <a:spcPct val="20000"/>
        </a:spcBef>
        <a:buFont typeface="Arial"/>
        <a:buChar char="»"/>
        <a:defRPr sz="6100" kern="1200">
          <a:solidFill>
            <a:schemeClr val="tx1"/>
          </a:solidFill>
          <a:latin typeface="+mn-lt"/>
          <a:ea typeface="+mn-ea"/>
          <a:cs typeface="+mn-cs"/>
        </a:defRPr>
      </a:lvl5pPr>
      <a:lvl6pPr marL="7611017" indent="-691909" algn="l" defTabSz="1383819" rtl="0" eaLnBrk="1" latinLnBrk="0" hangingPunct="1">
        <a:spcBef>
          <a:spcPct val="20000"/>
        </a:spcBef>
        <a:buFont typeface="Arial"/>
        <a:buChar char="•"/>
        <a:defRPr sz="6100" kern="1200">
          <a:solidFill>
            <a:schemeClr val="tx1"/>
          </a:solidFill>
          <a:latin typeface="+mn-lt"/>
          <a:ea typeface="+mn-ea"/>
          <a:cs typeface="+mn-cs"/>
        </a:defRPr>
      </a:lvl6pPr>
      <a:lvl7pPr marL="8994839" indent="-691909" algn="l" defTabSz="1383819" rtl="0" eaLnBrk="1" latinLnBrk="0" hangingPunct="1">
        <a:spcBef>
          <a:spcPct val="20000"/>
        </a:spcBef>
        <a:buFont typeface="Arial"/>
        <a:buChar char="•"/>
        <a:defRPr sz="6100" kern="1200">
          <a:solidFill>
            <a:schemeClr val="tx1"/>
          </a:solidFill>
          <a:latin typeface="+mn-lt"/>
          <a:ea typeface="+mn-ea"/>
          <a:cs typeface="+mn-cs"/>
        </a:defRPr>
      </a:lvl7pPr>
      <a:lvl8pPr marL="10378660" indent="-691909" algn="l" defTabSz="1383819" rtl="0" eaLnBrk="1" latinLnBrk="0" hangingPunct="1">
        <a:spcBef>
          <a:spcPct val="20000"/>
        </a:spcBef>
        <a:buFont typeface="Arial"/>
        <a:buChar char="•"/>
        <a:defRPr sz="6100" kern="1200">
          <a:solidFill>
            <a:schemeClr val="tx1"/>
          </a:solidFill>
          <a:latin typeface="+mn-lt"/>
          <a:ea typeface="+mn-ea"/>
          <a:cs typeface="+mn-cs"/>
        </a:defRPr>
      </a:lvl8pPr>
      <a:lvl9pPr marL="11762482" indent="-691909" algn="l" defTabSz="1383819" rtl="0" eaLnBrk="1" latinLnBrk="0" hangingPunct="1">
        <a:spcBef>
          <a:spcPct val="20000"/>
        </a:spcBef>
        <a:buFont typeface="Arial"/>
        <a:buChar char="•"/>
        <a:defRPr sz="6100" kern="1200">
          <a:solidFill>
            <a:schemeClr val="tx1"/>
          </a:solidFill>
          <a:latin typeface="+mn-lt"/>
          <a:ea typeface="+mn-ea"/>
          <a:cs typeface="+mn-cs"/>
        </a:defRPr>
      </a:lvl9pPr>
    </p:bodyStyle>
    <p:other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1051560" y="26347123"/>
            <a:ext cx="18844030" cy="1005360"/>
          </a:xfrm>
          <a:prstGeom prst="rect">
            <a:avLst/>
          </a:prstGeom>
        </p:spPr>
        <p:txBody>
          <a:bodyPr vert="horz" lIns="0" tIns="0" rIns="0" bIns="0" rtlCol="0" anchor="t" anchorCtr="0"/>
          <a:lstStyle>
            <a:lvl1pPr algn="l">
              <a:defRPr sz="2700" b="0" i="1" kern="1200">
                <a:solidFill>
                  <a:schemeClr val="bg1">
                    <a:lumMod val="50000"/>
                  </a:schemeClr>
                </a:solidFill>
                <a:latin typeface="Arial"/>
              </a:defRPr>
            </a:lvl1pPr>
          </a:lstStyle>
          <a:p>
            <a:r>
              <a:rPr lang="en-US" dirty="0">
                <a:solidFill>
                  <a:srgbClr val="00B0F0"/>
                </a:solidFill>
              </a:rPr>
              <a:t>2020 JSC Technology Showcase</a:t>
            </a:r>
            <a:r>
              <a:rPr lang="en-US" dirty="0">
                <a:solidFill>
                  <a:srgbClr val="002060"/>
                </a:solidFill>
              </a:rPr>
              <a:t>							 </a:t>
            </a:r>
            <a:r>
              <a:rPr lang="en-US" dirty="0">
                <a:solidFill>
                  <a:srgbClr val="00B0F0"/>
                </a:solidFill>
              </a:rPr>
              <a:t>MSC#</a:t>
            </a:r>
            <a:r>
              <a:rPr lang="en-US" dirty="0">
                <a:solidFill>
                  <a:srgbClr val="002060"/>
                </a:solidFill>
              </a:rPr>
              <a:t> _________________</a:t>
            </a:r>
          </a:p>
        </p:txBody>
      </p:sp>
      <p:sp>
        <p:nvSpPr>
          <p:cNvPr id="145" name="TextBox 144"/>
          <p:cNvSpPr txBox="1"/>
          <p:nvPr/>
        </p:nvSpPr>
        <p:spPr>
          <a:xfrm>
            <a:off x="10720569" y="17962295"/>
            <a:ext cx="9284272" cy="8371470"/>
          </a:xfrm>
          <a:prstGeom prst="rect">
            <a:avLst/>
          </a:prstGeom>
          <a:noFill/>
        </p:spPr>
        <p:txBody>
          <a:bodyPr wrap="square" lIns="91440" tIns="45694" rIns="91385" bIns="45694" rtlCol="0">
            <a:spAutoFit/>
          </a:bodyPr>
          <a:lstStyle/>
          <a:p>
            <a:pPr marL="477558" indent="-477558">
              <a:spcBef>
                <a:spcPts val="1199"/>
              </a:spcBef>
              <a:spcAft>
                <a:spcPts val="599"/>
              </a:spcAft>
            </a:pPr>
            <a:r>
              <a:rPr lang="en-US" sz="3200" cap="all" dirty="0">
                <a:solidFill>
                  <a:srgbClr val="00B0F0"/>
                </a:solidFill>
                <a:latin typeface="Arial Black" pitchFamily="34" charset="0"/>
                <a:cs typeface="Times New Roman" pitchFamily="18" charset="0"/>
              </a:rPr>
              <a:t>INFUSION SPACE / EARTH</a:t>
            </a:r>
          </a:p>
          <a:p>
            <a:pPr marL="477558" indent="-477558">
              <a:spcBef>
                <a:spcPts val="1199"/>
              </a:spcBef>
              <a:spcAft>
                <a:spcPts val="599"/>
              </a:spcAft>
            </a:pPr>
            <a:endParaRPr lang="en-US" sz="3200" cap="all" dirty="0">
              <a:solidFill>
                <a:srgbClr val="00B0F0"/>
              </a:solidFill>
              <a:latin typeface="Arial Black" pitchFamily="34" charset="0"/>
              <a:cs typeface="Times New Roman" pitchFamily="18" charset="0"/>
            </a:endParaRPr>
          </a:p>
          <a:p>
            <a:pPr marL="477558" indent="-477558">
              <a:spcBef>
                <a:spcPts val="1199"/>
              </a:spcBef>
              <a:spcAft>
                <a:spcPts val="599"/>
              </a:spcAft>
            </a:pPr>
            <a:endParaRPr lang="en-US" sz="3200" cap="all" dirty="0">
              <a:solidFill>
                <a:srgbClr val="00B0F0"/>
              </a:solidFill>
              <a:latin typeface="Arial Black" pitchFamily="34" charset="0"/>
              <a:cs typeface="Times New Roman" pitchFamily="18" charset="0"/>
            </a:endParaRPr>
          </a:p>
          <a:p>
            <a:pPr marL="477558" indent="-477558">
              <a:spcBef>
                <a:spcPts val="1199"/>
              </a:spcBef>
              <a:spcAft>
                <a:spcPts val="599"/>
              </a:spcAft>
            </a:pPr>
            <a:endParaRPr lang="en-US" sz="3200" cap="all" dirty="0">
              <a:solidFill>
                <a:srgbClr val="00B0F0"/>
              </a:solidFill>
              <a:latin typeface="Arial Black" pitchFamily="34" charset="0"/>
              <a:cs typeface="Times New Roman" pitchFamily="18" charset="0"/>
            </a:endParaRPr>
          </a:p>
          <a:p>
            <a:pPr marL="477558" indent="-477558">
              <a:spcBef>
                <a:spcPts val="1199"/>
              </a:spcBef>
              <a:spcAft>
                <a:spcPts val="599"/>
              </a:spcAft>
            </a:pPr>
            <a:r>
              <a:rPr lang="en-US" sz="3200" cap="all" dirty="0">
                <a:solidFill>
                  <a:srgbClr val="00B0F0"/>
                </a:solidFill>
                <a:latin typeface="Arial Black" pitchFamily="34" charset="0"/>
                <a:cs typeface="Times New Roman" pitchFamily="18" charset="0"/>
              </a:rPr>
              <a:t>PARTNERSHIPS / collaborations</a:t>
            </a:r>
          </a:p>
          <a:p>
            <a:pPr marL="477558" indent="-477558">
              <a:spcBef>
                <a:spcPts val="600"/>
              </a:spcBef>
            </a:pPr>
            <a:r>
              <a:rPr lang="en-US" sz="2200" dirty="0">
                <a:latin typeface="Arial" pitchFamily="34" charset="0"/>
                <a:cs typeface="Arial" pitchFamily="34" charset="0"/>
              </a:rPr>
              <a:t>Dr. </a:t>
            </a:r>
            <a:r>
              <a:rPr lang="en-US" sz="2200" dirty="0" err="1">
                <a:latin typeface="Arial" pitchFamily="34" charset="0"/>
                <a:cs typeface="Arial" pitchFamily="34" charset="0"/>
              </a:rPr>
              <a:t>Manoranjan</a:t>
            </a:r>
            <a:r>
              <a:rPr lang="en-US" sz="2200" dirty="0">
                <a:latin typeface="Arial" pitchFamily="34" charset="0"/>
                <a:cs typeface="Arial" pitchFamily="34" charset="0"/>
              </a:rPr>
              <a:t> </a:t>
            </a:r>
            <a:r>
              <a:rPr lang="en-US" sz="2200" dirty="0" err="1">
                <a:latin typeface="Arial" pitchFamily="34" charset="0"/>
                <a:cs typeface="Arial" pitchFamily="34" charset="0"/>
              </a:rPr>
              <a:t>Majji</a:t>
            </a:r>
            <a:r>
              <a:rPr lang="en-US" sz="2200" dirty="0">
                <a:latin typeface="Arial" pitchFamily="34" charset="0"/>
                <a:cs typeface="Arial" pitchFamily="34" charset="0"/>
              </a:rPr>
              <a:t>, Andrew Simon</a:t>
            </a:r>
          </a:p>
          <a:p>
            <a:pPr marL="477558" indent="-477558">
              <a:spcBef>
                <a:spcPts val="600"/>
              </a:spcBef>
              <a:spcAft>
                <a:spcPts val="600"/>
              </a:spcAft>
            </a:pPr>
            <a:r>
              <a:rPr lang="en-US" sz="2200" dirty="0">
                <a:latin typeface="Arial" pitchFamily="34" charset="0"/>
                <a:cs typeface="Arial" pitchFamily="34" charset="0"/>
              </a:rPr>
              <a:t>Andrew </a:t>
            </a:r>
            <a:r>
              <a:rPr lang="en-US" sz="2200" dirty="0" err="1">
                <a:latin typeface="Arial" pitchFamily="34" charset="0"/>
                <a:cs typeface="Arial" pitchFamily="34" charset="0"/>
              </a:rPr>
              <a:t>Verras</a:t>
            </a:r>
            <a:r>
              <a:rPr lang="en-US" sz="2200" dirty="0">
                <a:latin typeface="Arial" pitchFamily="34" charset="0"/>
                <a:cs typeface="Arial" pitchFamily="34" charset="0"/>
              </a:rPr>
              <a:t> </a:t>
            </a:r>
            <a:endParaRPr lang="en-US" sz="3200" cap="all" dirty="0">
              <a:solidFill>
                <a:srgbClr val="00B0F0"/>
              </a:solidFill>
              <a:latin typeface="Arial Black" pitchFamily="34" charset="0"/>
              <a:cs typeface="Times New Roman" pitchFamily="18" charset="0"/>
            </a:endParaRPr>
          </a:p>
          <a:p>
            <a:pPr marL="477558" indent="-477558">
              <a:spcBef>
                <a:spcPts val="1199"/>
              </a:spcBef>
              <a:spcAft>
                <a:spcPts val="599"/>
              </a:spcAft>
            </a:pPr>
            <a:r>
              <a:rPr lang="en-US" sz="4000" cap="all" dirty="0">
                <a:solidFill>
                  <a:srgbClr val="00B0F0"/>
                </a:solidFill>
                <a:latin typeface="Arial Black" panose="020B0A04020102020204" pitchFamily="34" charset="0"/>
                <a:cs typeface="Times New Roman" pitchFamily="18" charset="0"/>
              </a:rPr>
              <a:t>Papers/Presentations </a:t>
            </a:r>
            <a:endParaRPr lang="en-US" sz="4000" cap="all" dirty="0">
              <a:solidFill>
                <a:srgbClr val="00B0F0"/>
              </a:solidFill>
              <a:latin typeface="Arial Black" panose="020B0A04020102020204" pitchFamily="34" charset="0"/>
              <a:cs typeface="Arial" pitchFamily="34" charset="0"/>
            </a:endParaRPr>
          </a:p>
          <a:p>
            <a:pPr algn="just">
              <a:spcAft>
                <a:spcPts val="1199"/>
              </a:spcAft>
            </a:pPr>
            <a:r>
              <a:rPr lang="en-US" sz="2200" dirty="0">
                <a:latin typeface="Arial" panose="020B0604020202020204" pitchFamily="34" charset="0"/>
                <a:cs typeface="Arial" panose="020B0604020202020204" pitchFamily="34" charset="0"/>
              </a:rPr>
              <a:t>This project, and its collaboration with partners at Texas A&amp;M University, has produced 6 conference presentations, 4 conference papers, and a peer-reviewed journal publication. </a:t>
            </a:r>
            <a:endParaRPr lang="en-US" sz="3200" cap="all" dirty="0">
              <a:solidFill>
                <a:srgbClr val="00B0F0"/>
              </a:solidFill>
              <a:latin typeface="Arial Black" pitchFamily="34" charset="0"/>
              <a:cs typeface="Times New Roman" pitchFamily="18" charset="0"/>
            </a:endParaRPr>
          </a:p>
          <a:p>
            <a:pPr marL="477558" indent="-477558">
              <a:spcBef>
                <a:spcPts val="1199"/>
              </a:spcBef>
              <a:spcAft>
                <a:spcPts val="599"/>
              </a:spcAft>
            </a:pPr>
            <a:r>
              <a:rPr lang="en-US" sz="3200" cap="all" dirty="0">
                <a:solidFill>
                  <a:srgbClr val="00B0F0"/>
                </a:solidFill>
                <a:latin typeface="Arial Black" pitchFamily="34" charset="0"/>
                <a:cs typeface="Times New Roman" pitchFamily="18" charset="0"/>
              </a:rPr>
              <a:t>Future Work</a:t>
            </a:r>
          </a:p>
          <a:p>
            <a:pPr>
              <a:spcBef>
                <a:spcPts val="1199"/>
              </a:spcBef>
              <a:spcAft>
                <a:spcPts val="1199"/>
              </a:spcAft>
            </a:pPr>
            <a:r>
              <a:rPr lang="en-US" sz="2200" dirty="0">
                <a:latin typeface="Arial" pitchFamily="34" charset="0"/>
                <a:cs typeface="Arial" pitchFamily="34" charset="0"/>
              </a:rPr>
              <a:t>Future efforts for OASSIS will focus on integrating the payload into new testbed environments, such as the SPLICE STAR robotic gantry testbed, to validate proposed and emerging navigation algorithms.</a:t>
            </a:r>
          </a:p>
        </p:txBody>
      </p:sp>
      <p:sp>
        <p:nvSpPr>
          <p:cNvPr id="143" name="Title 1"/>
          <p:cNvSpPr txBox="1">
            <a:spLocks/>
          </p:cNvSpPr>
          <p:nvPr/>
        </p:nvSpPr>
        <p:spPr>
          <a:xfrm>
            <a:off x="2088925" y="5513134"/>
            <a:ext cx="17078305" cy="560422"/>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defTabSz="913865">
              <a:spcBef>
                <a:spcPts val="0"/>
              </a:spcBef>
              <a:spcAft>
                <a:spcPts val="600"/>
              </a:spcAft>
              <a:defRPr/>
            </a:pPr>
            <a:r>
              <a:rPr lang="en-US" sz="2800" b="1" dirty="0">
                <a:latin typeface="Arial" pitchFamily="34" charset="0"/>
                <a:cs typeface="Arial" pitchFamily="34" charset="0"/>
              </a:rPr>
              <a:t>James S. McCabe, Ph.D. / </a:t>
            </a:r>
            <a:r>
              <a:rPr lang="en-US" sz="2800" b="1" dirty="0" err="1">
                <a:latin typeface="Arial" pitchFamily="34" charset="0"/>
                <a:cs typeface="Arial" pitchFamily="34" charset="0"/>
              </a:rPr>
              <a:t>james.s.mccabe@nasa.gov</a:t>
            </a:r>
            <a:r>
              <a:rPr lang="en-US" sz="2800" b="1" dirty="0">
                <a:latin typeface="Arial" pitchFamily="34" charset="0"/>
                <a:cs typeface="Arial" pitchFamily="34" charset="0"/>
              </a:rPr>
              <a:t>, Carolina Restrepo,  </a:t>
            </a:r>
            <a:r>
              <a:rPr lang="en-US" sz="2800" b="1" dirty="0" err="1">
                <a:latin typeface="Arial" pitchFamily="34" charset="0"/>
                <a:cs typeface="Arial" pitchFamily="34" charset="0"/>
              </a:rPr>
              <a:t>Ronney</a:t>
            </a:r>
            <a:r>
              <a:rPr lang="en-US" sz="2800" b="1" dirty="0">
                <a:latin typeface="Arial" pitchFamily="34" charset="0"/>
                <a:cs typeface="Arial" pitchFamily="34" charset="0"/>
              </a:rPr>
              <a:t> Lovelace</a:t>
            </a:r>
          </a:p>
          <a:p>
            <a:pPr defTabSz="913865">
              <a:spcBef>
                <a:spcPts val="0"/>
              </a:spcBef>
              <a:spcAft>
                <a:spcPts val="600"/>
              </a:spcAft>
              <a:defRPr/>
            </a:pPr>
            <a:r>
              <a:rPr lang="en-US" sz="2800" b="1" dirty="0">
                <a:latin typeface="Arial" pitchFamily="34" charset="0"/>
                <a:cs typeface="Arial" pitchFamily="34" charset="0"/>
              </a:rPr>
              <a:t>Texas A&amp;M University’s Land, Air, and Space Robotics Laboratory</a:t>
            </a:r>
            <a:br>
              <a:rPr lang="en-US" sz="2700" b="1" dirty="0">
                <a:solidFill>
                  <a:schemeClr val="accent2">
                    <a:lumMod val="75000"/>
                  </a:schemeClr>
                </a:solidFill>
                <a:latin typeface="Arial" pitchFamily="34" charset="0"/>
                <a:cs typeface="Arial" pitchFamily="34" charset="0"/>
              </a:rPr>
            </a:br>
            <a:endParaRPr lang="en-US" sz="2700" dirty="0">
              <a:solidFill>
                <a:schemeClr val="accent2">
                  <a:lumMod val="75000"/>
                </a:schemeClr>
              </a:solidFill>
            </a:endParaRPr>
          </a:p>
        </p:txBody>
      </p:sp>
      <p:sp>
        <p:nvSpPr>
          <p:cNvPr id="12" name="Rectangle 11"/>
          <p:cNvSpPr/>
          <p:nvPr/>
        </p:nvSpPr>
        <p:spPr>
          <a:xfrm>
            <a:off x="16696195" y="26260391"/>
            <a:ext cx="3318666" cy="518091"/>
          </a:xfrm>
          <a:prstGeom prst="rect">
            <a:avLst/>
          </a:prstGeom>
        </p:spPr>
        <p:txBody>
          <a:bodyPr wrap="square">
            <a:spAutoFit/>
          </a:bodyPr>
          <a:lstStyle/>
          <a:p>
            <a:pPr>
              <a:lnSpc>
                <a:spcPct val="107000"/>
              </a:lnSpc>
              <a:spcAft>
                <a:spcPts val="800"/>
              </a:spcAft>
            </a:pPr>
            <a:r>
              <a:rPr lang="en-US" sz="2800" b="1" dirty="0">
                <a:solidFill>
                  <a:srgbClr val="00B0F0"/>
                </a:solidFill>
                <a:latin typeface="Arial Narrow" panose="020B0606020202030204" pitchFamily="34" charset="0"/>
                <a:ea typeface="Calibri" panose="020F0502020204030204" pitchFamily="34" charset="0"/>
                <a:cs typeface="Times New Roman" panose="02020603050405020304" pitchFamily="18" charset="0"/>
              </a:rPr>
              <a:t>26666-1 </a:t>
            </a:r>
            <a:endParaRPr lang="en-US" sz="3200" dirty="0">
              <a:solidFill>
                <a:srgbClr val="00B0F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9" name="Oval 8"/>
          <p:cNvSpPr/>
          <p:nvPr/>
        </p:nvSpPr>
        <p:spPr>
          <a:xfrm>
            <a:off x="18500058" y="165418"/>
            <a:ext cx="83217" cy="82232"/>
          </a:xfrm>
          <a:prstGeom prst="ellipse">
            <a:avLst/>
          </a:prstGeom>
          <a:solidFill>
            <a:srgbClr val="8D2015"/>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itle 1"/>
          <p:cNvSpPr>
            <a:spLocks noGrp="1"/>
          </p:cNvSpPr>
          <p:nvPr>
            <p:ph type="ctrTitle"/>
          </p:nvPr>
        </p:nvSpPr>
        <p:spPr>
          <a:xfrm>
            <a:off x="567806" y="4356873"/>
            <a:ext cx="19895589" cy="1030948"/>
          </a:xfrm>
        </p:spPr>
        <p:txBody>
          <a:bodyPr/>
          <a:lstStyle/>
          <a:p>
            <a:pPr algn="ctr" defTabSz="913865">
              <a:lnSpc>
                <a:spcPts val="8395"/>
              </a:lnSpc>
              <a:spcBef>
                <a:spcPts val="1799"/>
              </a:spcBef>
              <a:spcAft>
                <a:spcPts val="1199"/>
              </a:spcAft>
              <a:defRPr/>
            </a:pPr>
            <a:r>
              <a:rPr lang="en-US" sz="6500" b="1" dirty="0">
                <a:solidFill>
                  <a:srgbClr val="00B0F0"/>
                </a:solidFill>
                <a:latin typeface="Arial Narrow" pitchFamily="34" charset="0"/>
              </a:rPr>
              <a:t>OASSIS: Onboard Adaptive Safe-site Identification System Y3</a:t>
            </a:r>
            <a:endParaRPr lang="en-US" sz="6500" dirty="0">
              <a:solidFill>
                <a:srgbClr val="00B0F0"/>
              </a:solidFill>
            </a:endParaRPr>
          </a:p>
        </p:txBody>
      </p:sp>
      <p:cxnSp>
        <p:nvCxnSpPr>
          <p:cNvPr id="43" name="Straight Connector 42"/>
          <p:cNvCxnSpPr/>
          <p:nvPr/>
        </p:nvCxnSpPr>
        <p:spPr>
          <a:xfrm>
            <a:off x="10278048" y="7316889"/>
            <a:ext cx="5541" cy="18301574"/>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63255" y="7354868"/>
            <a:ext cx="9566928" cy="16342935"/>
          </a:xfrm>
          <a:prstGeom prst="rect">
            <a:avLst/>
          </a:prstGeom>
          <a:noFill/>
        </p:spPr>
        <p:txBody>
          <a:bodyPr wrap="square" rtlCol="0">
            <a:spAutoFit/>
          </a:bodyPr>
          <a:lstStyle/>
          <a:p>
            <a:pPr marL="228467" indent="-228467">
              <a:spcAft>
                <a:spcPts val="599"/>
              </a:spcAft>
            </a:pPr>
            <a:r>
              <a:rPr lang="en-US" sz="3200" cap="all" dirty="0">
                <a:solidFill>
                  <a:srgbClr val="00B0F0"/>
                </a:solidFill>
                <a:latin typeface="Arial Black" pitchFamily="34" charset="0"/>
                <a:cs typeface="Times New Roman" pitchFamily="18" charset="0"/>
              </a:rPr>
              <a:t>FY20 IRAD PROJECT Overview </a:t>
            </a:r>
          </a:p>
          <a:p>
            <a:pPr algn="just" fontAlgn="base">
              <a:spcBef>
                <a:spcPct val="0"/>
              </a:spcBef>
              <a:spcAft>
                <a:spcPct val="0"/>
              </a:spcAft>
            </a:pPr>
            <a:r>
              <a:rPr lang="en-US" sz="2200" dirty="0">
                <a:latin typeface="Arial" panose="020B0604020202020204" pitchFamily="34" charset="0"/>
                <a:cs typeface="Arial" panose="020B0604020202020204" pitchFamily="34" charset="0"/>
              </a:rPr>
              <a:t>The OASSIS Year 3 project continues to innovate with three goals: 1) transition to a generic configuration compatible with GNC flight software, 2) implement a new, computationally-efficient TRN algorithm for lunar landing, and 3) integrate with the a HWIL testbed to validate lunar landing GNC systems.</a:t>
            </a:r>
          </a:p>
          <a:p>
            <a:pPr algn="just" fontAlgn="base">
              <a:spcBef>
                <a:spcPct val="0"/>
              </a:spcBef>
              <a:spcAft>
                <a:spcPct val="0"/>
              </a:spcAft>
            </a:pPr>
            <a:endParaRPr lang="en-US" sz="2200" dirty="0">
              <a:latin typeface="Arial" panose="020B0604020202020204" pitchFamily="34" charset="0"/>
              <a:cs typeface="Arial" panose="020B0604020202020204" pitchFamily="34" charset="0"/>
            </a:endParaRPr>
          </a:p>
          <a:p>
            <a:pPr algn="just" fontAlgn="base">
              <a:spcBef>
                <a:spcPct val="0"/>
              </a:spcBef>
              <a:spcAft>
                <a:spcPct val="0"/>
              </a:spcAft>
            </a:pPr>
            <a:r>
              <a:rPr lang="en-US" sz="2200" dirty="0">
                <a:latin typeface="Arial" panose="020B0604020202020204" pitchFamily="34" charset="0"/>
                <a:cs typeface="Arial" panose="020B0604020202020204" pitchFamily="34" charset="0"/>
              </a:rPr>
              <a:t>This project enables lunar lander GNC flight software to be tested dynamically without the need of a costly flight campaign and without the risk of catastrophic hardware loss.  Additionally, the TRN algorithm development and testing enhances the state-of-the-art in pinpoint landing navigation, ultimately improving the overall landing accuracy, safety, and reliability of a crewed lunar landing mission.</a:t>
            </a:r>
          </a:p>
          <a:p>
            <a:endParaRPr lang="en-US" sz="2200" cap="all" dirty="0">
              <a:solidFill>
                <a:schemeClr val="tx1">
                  <a:lumMod val="65000"/>
                  <a:lumOff val="35000"/>
                </a:schemeClr>
              </a:solidFill>
              <a:latin typeface="Arial" panose="020B0604020202020204" pitchFamily="34" charset="0"/>
              <a:cs typeface="Arial" panose="020B0604020202020204" pitchFamily="34" charset="0"/>
            </a:endParaRPr>
          </a:p>
          <a:p>
            <a:r>
              <a:rPr lang="en-US" sz="3200" cap="all" dirty="0">
                <a:solidFill>
                  <a:srgbClr val="00B0F0"/>
                </a:solidFill>
                <a:latin typeface="Arial Black" pitchFamily="34" charset="0"/>
                <a:cs typeface="Times New Roman" pitchFamily="18" charset="0"/>
              </a:rPr>
              <a:t>INNOVATION</a:t>
            </a:r>
          </a:p>
          <a:p>
            <a:pPr algn="just"/>
            <a:r>
              <a:rPr lang="en-US" sz="2200" dirty="0">
                <a:latin typeface="Arial" panose="020B0604020202020204" pitchFamily="34" charset="0"/>
                <a:cs typeface="Arial" panose="020B0604020202020204" pitchFamily="34" charset="0"/>
              </a:rPr>
              <a:t>OASSIS enhances precision landing technologies in a two-pronged approach.  First, the development of the Navigation, Estimation, and Sensing Testbed (NEST) payload enhances navigation software ground-testing capabilities in a low-cost environment with hardware in the loop.  Second, the maturation and testing of a NASA JSC-developed, novel technique for terrain relative navigation (TRN) known as anonymous feature processing (AFP) suggests capable TRN performance at lower cost and risk than the current state-of-the-art.   This project enables the testing, via NEST, of flight algorithms without the need of a costly flight campaign, and maturation of AFP proves out a new technology that greatly enhances precision landing capabilities while reducing system cost and risk. </a:t>
            </a:r>
          </a:p>
          <a:p>
            <a:r>
              <a:rPr lang="en-US" sz="2200" dirty="0">
                <a:latin typeface="Arial" pitchFamily="34" charset="0"/>
                <a:cs typeface="Arial" pitchFamily="34" charset="0"/>
              </a:rPr>
              <a:t> </a:t>
            </a:r>
          </a:p>
          <a:p>
            <a:pPr marL="477558" indent="-477558">
              <a:spcBef>
                <a:spcPts val="599"/>
              </a:spcBef>
              <a:spcAft>
                <a:spcPts val="599"/>
              </a:spcAft>
            </a:pPr>
            <a:r>
              <a:rPr lang="en-US" sz="3200" cap="all" dirty="0">
                <a:solidFill>
                  <a:srgbClr val="00B0F0"/>
                </a:solidFill>
                <a:latin typeface="Arial Black" panose="020B0A04020102020204" pitchFamily="34" charset="0"/>
                <a:cs typeface="Times New Roman" pitchFamily="18" charset="0"/>
              </a:rPr>
              <a:t>Outcome </a:t>
            </a:r>
            <a:endParaRPr lang="en-US" sz="3200" cap="all" dirty="0">
              <a:solidFill>
                <a:srgbClr val="00B0F0"/>
              </a:solidFill>
              <a:latin typeface="Arial Black" panose="020B0A04020102020204" pitchFamily="34" charset="0"/>
              <a:cs typeface="Arial" pitchFamily="34" charset="0"/>
            </a:endParaRPr>
          </a:p>
          <a:p>
            <a:pPr algn="just">
              <a:spcAft>
                <a:spcPts val="2399"/>
              </a:spcAft>
            </a:pPr>
            <a:r>
              <a:rPr lang="en-US" sz="2200" dirty="0">
                <a:latin typeface="Arial" panose="020B0604020202020204" pitchFamily="34" charset="0"/>
                <a:cs typeface="Arial" panose="020B0604020202020204" pitchFamily="34" charset="0"/>
              </a:rPr>
              <a:t>The NEST payload has continuously evolved toward becoming a capable sensor-laden test platform for navigation algorithm evaluation, and its readiness for integration into a dynamic testbed (such as a robotic arm or STAR cable gantry robot) has substantially improved due to the OASSIS CIF efforts.  The AFP algorithm has transformed from first-concept to near flight-readiness, with numerical stability, computational efficiency, and overall navigation performance being understood and improved. </a:t>
            </a:r>
            <a:endParaRPr lang="en-US" sz="2200" dirty="0">
              <a:solidFill>
                <a:schemeClr val="tx1">
                  <a:lumMod val="65000"/>
                  <a:lumOff val="35000"/>
                </a:schemeClr>
              </a:solidFill>
              <a:latin typeface="Arial" pitchFamily="34" charset="0"/>
              <a:cs typeface="Arial" pitchFamily="34" charset="0"/>
            </a:endParaRPr>
          </a:p>
          <a:p>
            <a:pPr>
              <a:spcAft>
                <a:spcPts val="1199"/>
              </a:spcAft>
            </a:pPr>
            <a:r>
              <a:rPr lang="en-US" sz="3200" cap="all" dirty="0">
                <a:solidFill>
                  <a:srgbClr val="00B0F0"/>
                </a:solidFill>
                <a:latin typeface="Arial Black" pitchFamily="34" charset="0"/>
                <a:cs typeface="Times New Roman" pitchFamily="18" charset="0"/>
              </a:rPr>
              <a:t>Lunar Terrain simulation</a:t>
            </a:r>
          </a:p>
          <a:p>
            <a:pPr algn="just">
              <a:spcAft>
                <a:spcPts val="1199"/>
              </a:spcAft>
            </a:pPr>
            <a:r>
              <a:rPr lang="en-US" sz="2200" dirty="0">
                <a:latin typeface="Arial" panose="020B0604020202020204" pitchFamily="34" charset="0"/>
                <a:cs typeface="Arial" panose="020B0604020202020204" pitchFamily="34" charset="0"/>
              </a:rPr>
              <a:t>A substantial enhancement to the NEST testing capabilities was the acquisition of simulated terrain panels emulating the texture and color of the lunar surface.  These panels are used to generate synthetic “in-flight” imagery with NEST cameras, and the surface texture can be used to stimulate onboard lidars as well.  </a:t>
            </a:r>
          </a:p>
          <a:p>
            <a:pPr>
              <a:spcAft>
                <a:spcPts val="1199"/>
              </a:spcAft>
            </a:pPr>
            <a:endParaRPr lang="en-US" sz="3200" cap="all" dirty="0">
              <a:solidFill>
                <a:srgbClr val="00B0F0"/>
              </a:solidFill>
              <a:latin typeface="Arial Black" pitchFamily="34" charset="0"/>
              <a:cs typeface="Times New Roman" pitchFamily="18" charset="0"/>
            </a:endParaRPr>
          </a:p>
        </p:txBody>
      </p:sp>
      <p:pic>
        <p:nvPicPr>
          <p:cNvPr id="2" name="Picture 1"/>
          <p:cNvPicPr>
            <a:picLocks noChangeAspect="1"/>
          </p:cNvPicPr>
          <p:nvPr/>
        </p:nvPicPr>
        <p:blipFill>
          <a:blip r:embed="rId2"/>
          <a:stretch>
            <a:fillRect/>
          </a:stretch>
        </p:blipFill>
        <p:spPr>
          <a:xfrm>
            <a:off x="0" y="-72558"/>
            <a:ext cx="21031200" cy="437903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42" y="2763402"/>
            <a:ext cx="1401238" cy="1419068"/>
          </a:xfrm>
          <a:prstGeom prst="rect">
            <a:avLst/>
          </a:prstGeom>
        </p:spPr>
      </p:pic>
      <p:cxnSp>
        <p:nvCxnSpPr>
          <p:cNvPr id="26" name="Straight Connector 25"/>
          <p:cNvCxnSpPr/>
          <p:nvPr/>
        </p:nvCxnSpPr>
        <p:spPr>
          <a:xfrm>
            <a:off x="1636497" y="2955930"/>
            <a:ext cx="0" cy="1219034"/>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29" name="Rectangle 28"/>
          <p:cNvSpPr/>
          <p:nvPr/>
        </p:nvSpPr>
        <p:spPr>
          <a:xfrm>
            <a:off x="1724285" y="3686613"/>
            <a:ext cx="19230715" cy="400110"/>
          </a:xfrm>
          <a:prstGeom prst="rect">
            <a:avLst/>
          </a:prstGeom>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Johnson Space Center (JSC) / White Sands Test Facility (WSTF</a:t>
            </a:r>
            <a:r>
              <a:rPr lang="en-US" sz="200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2020 JSC Technology Showcase</a:t>
            </a:r>
            <a:r>
              <a:rPr lang="en-US" sz="2000">
                <a:solidFill>
                  <a:schemeClr val="bg1"/>
                </a:solidFill>
                <a:latin typeface="Arial" panose="020B0604020202020204" pitchFamily="34" charset="0"/>
                <a:cs typeface="Arial" panose="020B0604020202020204" pitchFamily="34" charset="0"/>
              </a:rPr>
              <a:t>: </a:t>
            </a:r>
            <a:r>
              <a:rPr lang="en-US" sz="2000">
                <a:solidFill>
                  <a:srgbClr val="FF0000"/>
                </a:solidFill>
                <a:latin typeface="Arial" panose="020B0604020202020204" pitchFamily="34" charset="0"/>
                <a:cs typeface="Arial" panose="020B0604020202020204" pitchFamily="34" charset="0"/>
              </a:rPr>
              <a:t> </a:t>
            </a:r>
            <a:r>
              <a:rPr lang="en-US" sz="2000" i="1">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000" i="1" dirty="0">
                <a:solidFill>
                  <a:schemeClr val="bg1"/>
                </a:solidFill>
                <a:latin typeface="Arial" panose="020B0604020202020204" pitchFamily="34" charset="0"/>
                <a:cs typeface="Arial" panose="020B0604020202020204" pitchFamily="34" charset="0"/>
                <a:sym typeface="Wingdings" panose="05000000000000000000" pitchFamily="2" charset="2"/>
              </a:rPr>
              <a:t>FY20 CIF IRAD</a:t>
            </a:r>
            <a:endParaRPr lang="en-US" sz="2000" dirty="0">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1738766" y="3232682"/>
            <a:ext cx="7778974"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National Aeronautics and Space Administration</a:t>
            </a:r>
          </a:p>
        </p:txBody>
      </p:sp>
      <p:sp>
        <p:nvSpPr>
          <p:cNvPr id="196" name="Title 1">
            <a:extLst>
              <a:ext uri="{FF2B5EF4-FFF2-40B4-BE49-F238E27FC236}">
                <a16:creationId xmlns:a16="http://schemas.microsoft.com/office/drawing/2014/main" id="{351FEB1A-9F57-8248-B346-331A29C30FF2}"/>
              </a:ext>
            </a:extLst>
          </p:cNvPr>
          <p:cNvSpPr txBox="1">
            <a:spLocks/>
          </p:cNvSpPr>
          <p:nvPr/>
        </p:nvSpPr>
        <p:spPr>
          <a:xfrm>
            <a:off x="2072077" y="6516901"/>
            <a:ext cx="18739888" cy="753186"/>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defTabSz="913865">
              <a:spcBef>
                <a:spcPts val="1799"/>
              </a:spcBef>
              <a:spcAft>
                <a:spcPts val="1199"/>
              </a:spcAft>
              <a:defRPr/>
            </a:pPr>
            <a:r>
              <a:rPr lang="en-US" sz="2800" b="1" dirty="0">
                <a:solidFill>
                  <a:schemeClr val="bg1">
                    <a:lumMod val="50000"/>
                  </a:schemeClr>
                </a:solidFill>
                <a:latin typeface="Arial"/>
                <a:cs typeface="Arial"/>
              </a:rPr>
              <a:t>Technology Area (TA): </a:t>
            </a:r>
            <a:r>
              <a:rPr lang="en-US" sz="2400" b="1" dirty="0">
                <a:solidFill>
                  <a:schemeClr val="bg1">
                    <a:lumMod val="50000"/>
                  </a:schemeClr>
                </a:solidFill>
                <a:latin typeface="Arial"/>
                <a:cs typeface="Arial"/>
              </a:rPr>
              <a:t>9  Entry, Descent, and Landing      							    </a:t>
            </a:r>
            <a:r>
              <a:rPr lang="en-US" sz="2800" b="1" dirty="0">
                <a:solidFill>
                  <a:schemeClr val="bg1">
                    <a:lumMod val="50000"/>
                  </a:schemeClr>
                </a:solidFill>
                <a:latin typeface="Arial"/>
                <a:cs typeface="Arial"/>
              </a:rPr>
              <a:t>TRL: </a:t>
            </a:r>
            <a:r>
              <a:rPr lang="en-US" sz="2400" b="1" dirty="0">
                <a:solidFill>
                  <a:schemeClr val="bg1">
                    <a:lumMod val="50000"/>
                  </a:schemeClr>
                </a:solidFill>
                <a:latin typeface="Arial"/>
                <a:cs typeface="Arial"/>
              </a:rPr>
              <a:t>start 3 / current 4</a:t>
            </a:r>
            <a:endParaRPr lang="en-US" sz="2700" b="1" dirty="0">
              <a:solidFill>
                <a:schemeClr val="bg1">
                  <a:lumMod val="50000"/>
                </a:schemeClr>
              </a:solidFill>
              <a:latin typeface="Arial"/>
              <a:cs typeface="Arial"/>
            </a:endParaRPr>
          </a:p>
        </p:txBody>
      </p:sp>
      <p:grpSp>
        <p:nvGrpSpPr>
          <p:cNvPr id="6" name="Group 5">
            <a:extLst>
              <a:ext uri="{FF2B5EF4-FFF2-40B4-BE49-F238E27FC236}">
                <a16:creationId xmlns:a16="http://schemas.microsoft.com/office/drawing/2014/main" id="{EAAC2C8A-AF7C-2243-9999-1F835EA2BA73}"/>
              </a:ext>
            </a:extLst>
          </p:cNvPr>
          <p:cNvGrpSpPr/>
          <p:nvPr/>
        </p:nvGrpSpPr>
        <p:grpSpPr>
          <a:xfrm>
            <a:off x="10713841" y="18572977"/>
            <a:ext cx="9818724" cy="2140490"/>
            <a:chOff x="10993241" y="14037553"/>
            <a:chExt cx="9818724" cy="2140490"/>
          </a:xfrm>
        </p:grpSpPr>
        <p:sp>
          <p:nvSpPr>
            <p:cNvPr id="3" name="TextBox 2">
              <a:extLst>
                <a:ext uri="{FF2B5EF4-FFF2-40B4-BE49-F238E27FC236}">
                  <a16:creationId xmlns:a16="http://schemas.microsoft.com/office/drawing/2014/main" id="{C07C538A-8C6A-F54C-AA20-1B1B0C115A75}"/>
                </a:ext>
              </a:extLst>
            </p:cNvPr>
            <p:cNvSpPr txBox="1"/>
            <p:nvPr/>
          </p:nvSpPr>
          <p:spPr>
            <a:xfrm>
              <a:off x="10993241" y="14054385"/>
              <a:ext cx="6678639" cy="2123658"/>
            </a:xfrm>
            <a:prstGeom prst="rect">
              <a:avLst/>
            </a:prstGeom>
            <a:noFill/>
          </p:spPr>
          <p:txBody>
            <a:bodyPr wrap="square" rtlCol="0">
              <a:spAutoFit/>
            </a:bodyPr>
            <a:lstStyle/>
            <a:p>
              <a:pPr algn="just"/>
              <a:r>
                <a:rPr lang="en-US" sz="2200" dirty="0">
                  <a:latin typeface="Arial" panose="020B0604020202020204" pitchFamily="34" charset="0"/>
                  <a:cs typeface="Arial" panose="020B0604020202020204" pitchFamily="34" charset="0"/>
                </a:rPr>
                <a:t>The NEST payload, as well as the lessons learned during lab testing, will be infused into the SPLICE project’s high-fidelity simulation environments where relevant algorithms could be matured into future lander flight software.</a:t>
              </a:r>
            </a:p>
            <a:p>
              <a:pPr algn="just"/>
              <a:endParaRPr lang="en-US" sz="2200" dirty="0"/>
            </a:p>
          </p:txBody>
        </p:sp>
        <p:pic>
          <p:nvPicPr>
            <p:cNvPr id="198" name="Picture 197">
              <a:extLst>
                <a:ext uri="{FF2B5EF4-FFF2-40B4-BE49-F238E27FC236}">
                  <a16:creationId xmlns:a16="http://schemas.microsoft.com/office/drawing/2014/main" id="{70037E22-B68A-704B-8316-D9E64F36F956}"/>
                </a:ext>
              </a:extLst>
            </p:cNvPr>
            <p:cNvPicPr>
              <a:picLocks noChangeAspect="1"/>
            </p:cNvPicPr>
            <p:nvPr/>
          </p:nvPicPr>
          <p:blipFill>
            <a:blip r:embed="rId4"/>
            <a:stretch>
              <a:fillRect/>
            </a:stretch>
          </p:blipFill>
          <p:spPr>
            <a:xfrm>
              <a:off x="18068765" y="14037553"/>
              <a:ext cx="2743200" cy="1371600"/>
            </a:xfrm>
            <a:prstGeom prst="rect">
              <a:avLst/>
            </a:prstGeom>
          </p:spPr>
        </p:pic>
      </p:grpSp>
      <p:pic>
        <p:nvPicPr>
          <p:cNvPr id="199" name="Picture 198">
            <a:extLst>
              <a:ext uri="{FF2B5EF4-FFF2-40B4-BE49-F238E27FC236}">
                <a16:creationId xmlns:a16="http://schemas.microsoft.com/office/drawing/2014/main" id="{207FE1D2-954F-4146-B888-C74C286331D1}"/>
              </a:ext>
            </a:extLst>
          </p:cNvPr>
          <p:cNvPicPr>
            <a:picLocks noChangeAspect="1"/>
          </p:cNvPicPr>
          <p:nvPr/>
        </p:nvPicPr>
        <p:blipFill rotWithShape="1">
          <a:blip r:embed="rId5">
            <a:extLst>
              <a:ext uri="{28A0092B-C50C-407E-A947-70E740481C1C}">
                <a14:useLocalDpi xmlns:a14="http://schemas.microsoft.com/office/drawing/2010/main" val="0"/>
              </a:ext>
            </a:extLst>
          </a:blip>
          <a:srcRect r="3140"/>
          <a:stretch/>
        </p:blipFill>
        <p:spPr>
          <a:xfrm>
            <a:off x="16113595" y="21513699"/>
            <a:ext cx="4418970" cy="1050444"/>
          </a:xfrm>
          <a:prstGeom prst="rect">
            <a:avLst/>
          </a:prstGeom>
        </p:spPr>
      </p:pic>
      <p:pic>
        <p:nvPicPr>
          <p:cNvPr id="201" name="Picture 200">
            <a:extLst>
              <a:ext uri="{FF2B5EF4-FFF2-40B4-BE49-F238E27FC236}">
                <a16:creationId xmlns:a16="http://schemas.microsoft.com/office/drawing/2014/main" id="{079401D6-4563-7243-B2CE-7F67D823833B}"/>
              </a:ext>
            </a:extLst>
          </p:cNvPr>
          <p:cNvPicPr>
            <a:picLocks noChangeAspect="1"/>
          </p:cNvPicPr>
          <p:nvPr/>
        </p:nvPicPr>
        <p:blipFill rotWithShape="1">
          <a:blip r:embed="rId6">
            <a:extLst>
              <a:ext uri="{28A0092B-C50C-407E-A947-70E740481C1C}">
                <a14:useLocalDpi xmlns:a14="http://schemas.microsoft.com/office/drawing/2010/main" val="0"/>
              </a:ext>
            </a:extLst>
          </a:blip>
          <a:srcRect l="15930"/>
          <a:stretch/>
        </p:blipFill>
        <p:spPr>
          <a:xfrm rot="5400000">
            <a:off x="5914297" y="22829655"/>
            <a:ext cx="4415665" cy="3939279"/>
          </a:xfrm>
          <a:prstGeom prst="rect">
            <a:avLst/>
          </a:prstGeom>
        </p:spPr>
      </p:pic>
      <p:pic>
        <p:nvPicPr>
          <p:cNvPr id="202" name="Picture 201">
            <a:extLst>
              <a:ext uri="{FF2B5EF4-FFF2-40B4-BE49-F238E27FC236}">
                <a16:creationId xmlns:a16="http://schemas.microsoft.com/office/drawing/2014/main" id="{F46656E2-F047-0D41-B488-83D3B2F86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152" y="22641605"/>
            <a:ext cx="4891907" cy="3668929"/>
          </a:xfrm>
          <a:prstGeom prst="rect">
            <a:avLst/>
          </a:prstGeom>
        </p:spPr>
      </p:pic>
      <p:pic>
        <p:nvPicPr>
          <p:cNvPr id="7" name="Picture 6">
            <a:extLst>
              <a:ext uri="{FF2B5EF4-FFF2-40B4-BE49-F238E27FC236}">
                <a16:creationId xmlns:a16="http://schemas.microsoft.com/office/drawing/2014/main" id="{BDEEDF37-6D6A-DD4A-BDA9-38DB57B191DD}"/>
              </a:ext>
            </a:extLst>
          </p:cNvPr>
          <p:cNvPicPr>
            <a:picLocks noChangeAspect="1"/>
          </p:cNvPicPr>
          <p:nvPr/>
        </p:nvPicPr>
        <p:blipFill>
          <a:blip r:embed="rId8"/>
          <a:stretch>
            <a:fillRect/>
          </a:stretch>
        </p:blipFill>
        <p:spPr>
          <a:xfrm>
            <a:off x="15459541" y="9885405"/>
            <a:ext cx="4439093" cy="3551274"/>
          </a:xfrm>
          <a:prstGeom prst="rect">
            <a:avLst/>
          </a:prstGeom>
          <a:ln>
            <a:solidFill>
              <a:schemeClr val="accent1"/>
            </a:solidFill>
          </a:ln>
        </p:spPr>
      </p:pic>
      <p:pic>
        <p:nvPicPr>
          <p:cNvPr id="10" name="Picture 9">
            <a:extLst>
              <a:ext uri="{FF2B5EF4-FFF2-40B4-BE49-F238E27FC236}">
                <a16:creationId xmlns:a16="http://schemas.microsoft.com/office/drawing/2014/main" id="{9C4EFEF7-325D-9F40-B08E-E75EC3EDD23D}"/>
              </a:ext>
            </a:extLst>
          </p:cNvPr>
          <p:cNvPicPr>
            <a:picLocks noChangeAspect="1"/>
          </p:cNvPicPr>
          <p:nvPr/>
        </p:nvPicPr>
        <p:blipFill>
          <a:blip r:embed="rId9"/>
          <a:stretch>
            <a:fillRect/>
          </a:stretch>
        </p:blipFill>
        <p:spPr>
          <a:xfrm>
            <a:off x="10628076" y="7440639"/>
            <a:ext cx="4486979" cy="5989846"/>
          </a:xfrm>
          <a:prstGeom prst="rect">
            <a:avLst/>
          </a:prstGeom>
          <a:ln>
            <a:solidFill>
              <a:schemeClr val="accent1"/>
            </a:solidFill>
          </a:ln>
        </p:spPr>
      </p:pic>
      <p:pic>
        <p:nvPicPr>
          <p:cNvPr id="11" name="Picture 10">
            <a:extLst>
              <a:ext uri="{FF2B5EF4-FFF2-40B4-BE49-F238E27FC236}">
                <a16:creationId xmlns:a16="http://schemas.microsoft.com/office/drawing/2014/main" id="{48A52D7B-4E91-3949-82D4-ABD7B18AC185}"/>
              </a:ext>
            </a:extLst>
          </p:cNvPr>
          <p:cNvPicPr>
            <a:picLocks noChangeAspect="1"/>
          </p:cNvPicPr>
          <p:nvPr/>
        </p:nvPicPr>
        <p:blipFill>
          <a:blip r:embed="rId10"/>
          <a:stretch>
            <a:fillRect/>
          </a:stretch>
        </p:blipFill>
        <p:spPr>
          <a:xfrm>
            <a:off x="10628076" y="13890173"/>
            <a:ext cx="4486979" cy="3585129"/>
          </a:xfrm>
          <a:prstGeom prst="rect">
            <a:avLst/>
          </a:prstGeom>
          <a:ln>
            <a:solidFill>
              <a:schemeClr val="accent1"/>
            </a:solidFill>
          </a:ln>
        </p:spPr>
      </p:pic>
      <p:pic>
        <p:nvPicPr>
          <p:cNvPr id="13" name="Picture 12">
            <a:extLst>
              <a:ext uri="{FF2B5EF4-FFF2-40B4-BE49-F238E27FC236}">
                <a16:creationId xmlns:a16="http://schemas.microsoft.com/office/drawing/2014/main" id="{C9E47B4E-B247-7541-A946-507677CAFCE0}"/>
              </a:ext>
            </a:extLst>
          </p:cNvPr>
          <p:cNvPicPr>
            <a:picLocks noChangeAspect="1"/>
          </p:cNvPicPr>
          <p:nvPr/>
        </p:nvPicPr>
        <p:blipFill>
          <a:blip r:embed="rId11"/>
          <a:stretch>
            <a:fillRect/>
          </a:stretch>
        </p:blipFill>
        <p:spPr>
          <a:xfrm>
            <a:off x="15459541" y="13890173"/>
            <a:ext cx="4486979" cy="3585129"/>
          </a:xfrm>
          <a:prstGeom prst="rect">
            <a:avLst/>
          </a:prstGeom>
          <a:ln>
            <a:solidFill>
              <a:schemeClr val="accent1"/>
            </a:solidFill>
          </a:ln>
        </p:spPr>
      </p:pic>
      <p:sp>
        <p:nvSpPr>
          <p:cNvPr id="15" name="TextBox 14">
            <a:extLst>
              <a:ext uri="{FF2B5EF4-FFF2-40B4-BE49-F238E27FC236}">
                <a16:creationId xmlns:a16="http://schemas.microsoft.com/office/drawing/2014/main" id="{61F8EEA7-3844-BA4E-9937-B5E8EB5A7B28}"/>
              </a:ext>
            </a:extLst>
          </p:cNvPr>
          <p:cNvSpPr txBox="1"/>
          <p:nvPr/>
        </p:nvSpPr>
        <p:spPr>
          <a:xfrm>
            <a:off x="15882563" y="13474779"/>
            <a:ext cx="3640933" cy="338554"/>
          </a:xfrm>
          <a:prstGeom prst="rect">
            <a:avLst/>
          </a:prstGeom>
          <a:noFill/>
        </p:spPr>
        <p:txBody>
          <a:bodyPr wrap="none" rtlCol="0">
            <a:spAutoFit/>
          </a:bodyPr>
          <a:lstStyle/>
          <a:p>
            <a:r>
              <a:rPr lang="en-US" sz="1600" b="1" dirty="0">
                <a:solidFill>
                  <a:schemeClr val="bg1">
                    <a:lumMod val="50000"/>
                  </a:schemeClr>
                </a:solidFill>
              </a:rPr>
              <a:t>Sample Image Collected by NEST Camera</a:t>
            </a:r>
          </a:p>
        </p:txBody>
      </p:sp>
      <p:sp>
        <p:nvSpPr>
          <p:cNvPr id="210" name="TextBox 209">
            <a:extLst>
              <a:ext uri="{FF2B5EF4-FFF2-40B4-BE49-F238E27FC236}">
                <a16:creationId xmlns:a16="http://schemas.microsoft.com/office/drawing/2014/main" id="{18FE284C-0B68-4F4D-B3EF-ADECBB107B04}"/>
              </a:ext>
            </a:extLst>
          </p:cNvPr>
          <p:cNvSpPr txBox="1"/>
          <p:nvPr/>
        </p:nvSpPr>
        <p:spPr>
          <a:xfrm>
            <a:off x="10923948" y="13466640"/>
            <a:ext cx="3895234" cy="338554"/>
          </a:xfrm>
          <a:prstGeom prst="rect">
            <a:avLst/>
          </a:prstGeom>
          <a:noFill/>
        </p:spPr>
        <p:txBody>
          <a:bodyPr wrap="none" rtlCol="0">
            <a:spAutoFit/>
          </a:bodyPr>
          <a:lstStyle/>
          <a:p>
            <a:r>
              <a:rPr lang="en-US" sz="1600" b="1" dirty="0">
                <a:solidFill>
                  <a:schemeClr val="bg1">
                    <a:lumMod val="50000"/>
                  </a:schemeClr>
                </a:solidFill>
              </a:rPr>
              <a:t>Experimental Test Setup with Terrain Panels</a:t>
            </a:r>
          </a:p>
        </p:txBody>
      </p:sp>
      <p:sp>
        <p:nvSpPr>
          <p:cNvPr id="211" name="TextBox 210">
            <a:extLst>
              <a:ext uri="{FF2B5EF4-FFF2-40B4-BE49-F238E27FC236}">
                <a16:creationId xmlns:a16="http://schemas.microsoft.com/office/drawing/2014/main" id="{E4A43778-DFFC-8D48-91E2-819D1B1BA5DA}"/>
              </a:ext>
            </a:extLst>
          </p:cNvPr>
          <p:cNvSpPr txBox="1"/>
          <p:nvPr/>
        </p:nvSpPr>
        <p:spPr>
          <a:xfrm>
            <a:off x="10767527" y="17489816"/>
            <a:ext cx="4208075" cy="338554"/>
          </a:xfrm>
          <a:prstGeom prst="rect">
            <a:avLst/>
          </a:prstGeom>
          <a:noFill/>
        </p:spPr>
        <p:txBody>
          <a:bodyPr wrap="none" rtlCol="0">
            <a:spAutoFit/>
          </a:bodyPr>
          <a:lstStyle/>
          <a:p>
            <a:r>
              <a:rPr lang="en-US" sz="1600" b="1" dirty="0">
                <a:solidFill>
                  <a:schemeClr val="bg1">
                    <a:lumMod val="50000"/>
                  </a:schemeClr>
                </a:solidFill>
              </a:rPr>
              <a:t>Feature Tracks Found Within Sequential Images</a:t>
            </a:r>
          </a:p>
        </p:txBody>
      </p:sp>
      <p:sp>
        <p:nvSpPr>
          <p:cNvPr id="212" name="TextBox 211">
            <a:extLst>
              <a:ext uri="{FF2B5EF4-FFF2-40B4-BE49-F238E27FC236}">
                <a16:creationId xmlns:a16="http://schemas.microsoft.com/office/drawing/2014/main" id="{07906E8B-0B3D-5448-9BBF-2452EDC43389}"/>
              </a:ext>
            </a:extLst>
          </p:cNvPr>
          <p:cNvSpPr txBox="1"/>
          <p:nvPr/>
        </p:nvSpPr>
        <p:spPr>
          <a:xfrm>
            <a:off x="16066972" y="17489816"/>
            <a:ext cx="3272114" cy="338554"/>
          </a:xfrm>
          <a:prstGeom prst="rect">
            <a:avLst/>
          </a:prstGeom>
          <a:noFill/>
        </p:spPr>
        <p:txBody>
          <a:bodyPr wrap="none" rtlCol="0">
            <a:spAutoFit/>
          </a:bodyPr>
          <a:lstStyle/>
          <a:p>
            <a:r>
              <a:rPr lang="en-US" sz="1600" b="1" dirty="0">
                <a:solidFill>
                  <a:schemeClr val="bg1">
                    <a:lumMod val="50000"/>
                  </a:schemeClr>
                </a:solidFill>
              </a:rPr>
              <a:t>Feature Positions Estimated by NEST</a:t>
            </a:r>
          </a:p>
        </p:txBody>
      </p:sp>
      <p:sp>
        <p:nvSpPr>
          <p:cNvPr id="17" name="Rectangle 16">
            <a:extLst>
              <a:ext uri="{FF2B5EF4-FFF2-40B4-BE49-F238E27FC236}">
                <a16:creationId xmlns:a16="http://schemas.microsoft.com/office/drawing/2014/main" id="{1E9866CE-6261-A944-9F7D-13DB5EADDBCC}"/>
              </a:ext>
            </a:extLst>
          </p:cNvPr>
          <p:cNvSpPr/>
          <p:nvPr/>
        </p:nvSpPr>
        <p:spPr>
          <a:xfrm>
            <a:off x="15459541" y="7453339"/>
            <a:ext cx="4436049" cy="2224061"/>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n-US" sz="1600" dirty="0">
                <a:solidFill>
                  <a:schemeClr val="tx1"/>
                </a:solidFill>
                <a:latin typeface="Arial" panose="020B0604020202020204" pitchFamily="34" charset="0"/>
                <a:cs typeface="Arial" panose="020B0604020202020204" pitchFamily="34" charset="0"/>
              </a:rPr>
              <a:t>Experimental results include </a:t>
            </a:r>
            <a:r>
              <a:rPr lang="en-US" sz="1600" b="1" dirty="0">
                <a:solidFill>
                  <a:schemeClr val="accent1"/>
                </a:solidFill>
                <a:latin typeface="Arial" panose="020B0604020202020204" pitchFamily="34" charset="0"/>
                <a:cs typeface="Arial" panose="020B0604020202020204" pitchFamily="34" charset="0"/>
              </a:rPr>
              <a:t>NEST</a:t>
            </a:r>
            <a:r>
              <a:rPr lang="en-US" sz="1600" dirty="0">
                <a:solidFill>
                  <a:schemeClr val="tx1"/>
                </a:solidFill>
                <a:latin typeface="Arial" panose="020B0604020202020204" pitchFamily="34" charset="0"/>
                <a:cs typeface="Arial" panose="020B0604020202020204" pitchFamily="34" charset="0"/>
              </a:rPr>
              <a:t> dynamically traversing simulated terrain panels, </a:t>
            </a:r>
            <a:r>
              <a:rPr lang="en-US" sz="1600" b="1" dirty="0">
                <a:solidFill>
                  <a:schemeClr val="accent1"/>
                </a:solidFill>
                <a:latin typeface="Arial" panose="020B0604020202020204" pitchFamily="34" charset="0"/>
                <a:cs typeface="Arial" panose="020B0604020202020204" pitchFamily="34" charset="0"/>
              </a:rPr>
              <a:t>extracting feature tracks</a:t>
            </a:r>
            <a:r>
              <a:rPr lang="en-US" sz="1600" dirty="0">
                <a:solidFill>
                  <a:schemeClr val="tx1"/>
                </a:solidFill>
                <a:latin typeface="Arial" panose="020B0604020202020204" pitchFamily="34" charset="0"/>
                <a:cs typeface="Arial" panose="020B0604020202020204" pitchFamily="34" charset="0"/>
              </a:rPr>
              <a:t> from sequences of images, and estimating the positions of those features in subsequent images (thereby </a:t>
            </a:r>
            <a:r>
              <a:rPr lang="en-US" sz="1600" b="1" dirty="0">
                <a:solidFill>
                  <a:schemeClr val="accent1"/>
                </a:solidFill>
                <a:latin typeface="Arial" panose="020B0604020202020204" pitchFamily="34" charset="0"/>
                <a:cs typeface="Arial" panose="020B0604020202020204" pitchFamily="34" charset="0"/>
              </a:rPr>
              <a:t>estimating the pose</a:t>
            </a:r>
            <a:r>
              <a:rPr lang="en-US" sz="1600" dirty="0">
                <a:solidFill>
                  <a:schemeClr val="tx1"/>
                </a:solidFill>
                <a:latin typeface="Arial" panose="020B0604020202020204" pitchFamily="34" charset="0"/>
                <a:cs typeface="Arial" panose="020B0604020202020204" pitchFamily="34" charset="0"/>
              </a:rPr>
              <a:t> of the </a:t>
            </a:r>
            <a:r>
              <a:rPr lang="en-US" sz="1600" b="1" dirty="0">
                <a:solidFill>
                  <a:schemeClr val="accent1"/>
                </a:solidFill>
                <a:latin typeface="Arial" panose="020B0604020202020204" pitchFamily="34" charset="0"/>
                <a:cs typeface="Arial" panose="020B0604020202020204" pitchFamily="34" charset="0"/>
              </a:rPr>
              <a:t>NEST</a:t>
            </a:r>
            <a:r>
              <a:rPr lang="en-US" sz="1600" dirty="0">
                <a:solidFill>
                  <a:schemeClr val="tx1"/>
                </a:solidFill>
                <a:latin typeface="Arial" panose="020B0604020202020204" pitchFamily="34" charset="0"/>
                <a:cs typeface="Arial" panose="020B0604020202020204" pitchFamily="34" charset="0"/>
              </a:rPr>
              <a:t> payload).  The data output,  when paired with </a:t>
            </a:r>
            <a:r>
              <a:rPr lang="en-US" sz="1600" b="1" dirty="0">
                <a:solidFill>
                  <a:schemeClr val="accent1"/>
                </a:solidFill>
                <a:latin typeface="Arial" panose="020B0604020202020204" pitchFamily="34" charset="0"/>
                <a:cs typeface="Arial" panose="020B0604020202020204" pitchFamily="34" charset="0"/>
              </a:rPr>
              <a:t>AFP</a:t>
            </a:r>
            <a:r>
              <a:rPr lang="en-US" sz="1600" dirty="0">
                <a:solidFill>
                  <a:schemeClr val="tx1"/>
                </a:solidFill>
                <a:latin typeface="Arial" panose="020B0604020202020204" pitchFamily="34" charset="0"/>
                <a:cs typeface="Arial" panose="020B0604020202020204" pitchFamily="34" charset="0"/>
              </a:rPr>
              <a:t>, provides a robust and accurate navigation solution to feed GNC.</a:t>
            </a:r>
          </a:p>
        </p:txBody>
      </p:sp>
    </p:spTree>
    <p:extLst>
      <p:ext uri="{BB962C8B-B14F-4D97-AF65-F5344CB8AC3E}">
        <p14:creationId xmlns:p14="http://schemas.microsoft.com/office/powerpoint/2010/main" val="132832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3979</TotalTime>
  <Words>702</Words>
  <Application>Microsoft Macintosh PowerPoint</Application>
  <PresentationFormat>Custom</PresentationFormat>
  <Paragraphs>37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Arial Narrow</vt:lpstr>
      <vt:lpstr>Calibri</vt:lpstr>
      <vt:lpstr>Office Theme</vt:lpstr>
      <vt:lpstr>OASSIS: Onboard Adaptive Safe-site Identification System Y3</vt:lpstr>
    </vt:vector>
  </TitlesOfParts>
  <Manager/>
  <Company>LMIT IS&amp;GS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ODIN</dc:creator>
  <cp:keywords/>
  <dc:description/>
  <cp:lastModifiedBy>McCabe, James S (JSC-EG611)</cp:lastModifiedBy>
  <cp:revision>130</cp:revision>
  <dcterms:created xsi:type="dcterms:W3CDTF">2014-09-29T15:33:51Z</dcterms:created>
  <dcterms:modified xsi:type="dcterms:W3CDTF">2021-02-26T17:23:44Z</dcterms:modified>
  <cp:category/>
</cp:coreProperties>
</file>