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4"/>
  </p:notesMasterIdLst>
  <p:sldIdLst>
    <p:sldId id="260" r:id="rId3"/>
    <p:sldId id="259" r:id="rId4"/>
    <p:sldId id="261" r:id="rId5"/>
    <p:sldId id="263" r:id="rId6"/>
    <p:sldId id="257" r:id="rId7"/>
    <p:sldId id="262" r:id="rId8"/>
    <p:sldId id="264" r:id="rId9"/>
    <p:sldId id="268"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796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2" autoAdjust="0"/>
    <p:restoredTop sz="79288" autoAdjust="0"/>
  </p:normalViewPr>
  <p:slideViewPr>
    <p:cSldViewPr snapToGrid="0">
      <p:cViewPr varScale="1">
        <p:scale>
          <a:sx n="87" d="100"/>
          <a:sy n="87" d="100"/>
        </p:scale>
        <p:origin x="136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554A85-BDAC-4F6B-B44C-7885C2DE9FBC}" type="doc">
      <dgm:prSet loTypeId="urn:microsoft.com/office/officeart/2005/8/layout/StepDownProcess" loCatId="process" qsTypeId="urn:microsoft.com/office/officeart/2005/8/quickstyle/simple2" qsCatId="simple" csTypeId="urn:microsoft.com/office/officeart/2005/8/colors/accent1_2" csCatId="accent1" phldr="1"/>
      <dgm:spPr/>
      <dgm:t>
        <a:bodyPr/>
        <a:lstStyle/>
        <a:p>
          <a:endParaRPr lang="en-US"/>
        </a:p>
      </dgm:t>
    </dgm:pt>
    <dgm:pt modelId="{126D21DC-6674-4A06-A6A1-A4054E48D135}">
      <dgm:prSet phldrT="[Text]" custT="1"/>
      <dgm:spPr>
        <a:solidFill>
          <a:srgbClr val="F79646"/>
        </a:solidFill>
      </dgm:spPr>
      <dgm:t>
        <a:bodyPr/>
        <a:lstStyle/>
        <a:p>
          <a:r>
            <a:rPr lang="en-US" sz="1200" dirty="0"/>
            <a:t>Develop a Survey to Identify Data Existence and Needs</a:t>
          </a:r>
        </a:p>
      </dgm:t>
    </dgm:pt>
    <dgm:pt modelId="{EA3A115F-8DF3-422C-95C8-3FE73771F70D}" type="parTrans" cxnId="{33B54A94-8F33-4AC5-92C2-9199A08E95B4}">
      <dgm:prSet/>
      <dgm:spPr/>
      <dgm:t>
        <a:bodyPr/>
        <a:lstStyle/>
        <a:p>
          <a:endParaRPr lang="en-US"/>
        </a:p>
      </dgm:t>
    </dgm:pt>
    <dgm:pt modelId="{6EC241B6-5703-49B1-961B-7AE5A552A14F}" type="sibTrans" cxnId="{33B54A94-8F33-4AC5-92C2-9199A08E95B4}">
      <dgm:prSet/>
      <dgm:spPr/>
      <dgm:t>
        <a:bodyPr/>
        <a:lstStyle/>
        <a:p>
          <a:endParaRPr lang="en-US"/>
        </a:p>
      </dgm:t>
    </dgm:pt>
    <dgm:pt modelId="{0479EF17-1777-40E2-958F-E8EFA55DD956}">
      <dgm:prSet phldrT="[Text]" custT="1"/>
      <dgm:spPr>
        <a:solidFill>
          <a:srgbClr val="F79646"/>
        </a:solidFill>
      </dgm:spPr>
      <dgm:t>
        <a:bodyPr/>
        <a:lstStyle/>
        <a:p>
          <a:r>
            <a:rPr lang="en-US" sz="1200" dirty="0"/>
            <a:t>Conduct Survey and Interviews of  R&amp;M Practitioners</a:t>
          </a:r>
        </a:p>
      </dgm:t>
    </dgm:pt>
    <dgm:pt modelId="{8FABB132-40DC-42B0-8FDB-AC98DD0A2051}" type="parTrans" cxnId="{22696851-9672-4184-A520-71BD91C5C629}">
      <dgm:prSet/>
      <dgm:spPr/>
      <dgm:t>
        <a:bodyPr/>
        <a:lstStyle/>
        <a:p>
          <a:endParaRPr lang="en-US"/>
        </a:p>
      </dgm:t>
    </dgm:pt>
    <dgm:pt modelId="{3A73DE17-96D6-470F-AC46-BAA2DF4D98BE}" type="sibTrans" cxnId="{22696851-9672-4184-A520-71BD91C5C629}">
      <dgm:prSet/>
      <dgm:spPr/>
      <dgm:t>
        <a:bodyPr/>
        <a:lstStyle/>
        <a:p>
          <a:endParaRPr lang="en-US"/>
        </a:p>
      </dgm:t>
    </dgm:pt>
    <dgm:pt modelId="{D3A64AF8-5BDB-450F-B884-9260D6B9E6CB}">
      <dgm:prSet custT="1"/>
      <dgm:spPr>
        <a:solidFill>
          <a:srgbClr val="F79646"/>
        </a:solidFill>
      </dgm:spPr>
      <dgm:t>
        <a:bodyPr/>
        <a:lstStyle/>
        <a:p>
          <a:r>
            <a:rPr lang="en-US" sz="1200" dirty="0"/>
            <a:t>Review and Correlate Survey Inputs</a:t>
          </a:r>
        </a:p>
      </dgm:t>
    </dgm:pt>
    <dgm:pt modelId="{AED30747-4348-42E7-9E38-784B89FF517D}" type="parTrans" cxnId="{4B69332F-BFAB-489C-9C5E-62135A59F4A4}">
      <dgm:prSet/>
      <dgm:spPr/>
      <dgm:t>
        <a:bodyPr/>
        <a:lstStyle/>
        <a:p>
          <a:endParaRPr lang="en-US"/>
        </a:p>
      </dgm:t>
    </dgm:pt>
    <dgm:pt modelId="{7DD8CE74-4348-4371-9883-24FA4C2321BC}" type="sibTrans" cxnId="{4B69332F-BFAB-489C-9C5E-62135A59F4A4}">
      <dgm:prSet/>
      <dgm:spPr/>
      <dgm:t>
        <a:bodyPr/>
        <a:lstStyle/>
        <a:p>
          <a:endParaRPr lang="en-US"/>
        </a:p>
      </dgm:t>
    </dgm:pt>
    <dgm:pt modelId="{10C25F6C-9544-4D63-843F-9926B78905AE}">
      <dgm:prSet custT="1"/>
      <dgm:spPr>
        <a:solidFill>
          <a:srgbClr val="F79646"/>
        </a:solidFill>
      </dgm:spPr>
      <dgm:t>
        <a:bodyPr/>
        <a:lstStyle/>
        <a:p>
          <a:r>
            <a:rPr lang="en-US" sz="1200" dirty="0"/>
            <a:t>Conduct Interviews of  R&amp;M Practitioners</a:t>
          </a:r>
        </a:p>
      </dgm:t>
    </dgm:pt>
    <dgm:pt modelId="{22E7B64C-49A6-44D2-A347-1DAFF55FA7ED}" type="sibTrans" cxnId="{EB5B1A18-1F71-42F8-AEFA-CF9A5E1953CB}">
      <dgm:prSet/>
      <dgm:spPr/>
      <dgm:t>
        <a:bodyPr/>
        <a:lstStyle/>
        <a:p>
          <a:endParaRPr lang="en-US"/>
        </a:p>
      </dgm:t>
    </dgm:pt>
    <dgm:pt modelId="{AC07CC48-E3F4-42D8-96EB-18AEF5D450EE}" type="parTrans" cxnId="{EB5B1A18-1F71-42F8-AEFA-CF9A5E1953CB}">
      <dgm:prSet/>
      <dgm:spPr/>
      <dgm:t>
        <a:bodyPr/>
        <a:lstStyle/>
        <a:p>
          <a:endParaRPr lang="en-US"/>
        </a:p>
      </dgm:t>
    </dgm:pt>
    <dgm:pt modelId="{0A91B49B-89D6-436F-A301-91B3A6CB1878}">
      <dgm:prSet phldrT="[Text]" custT="1"/>
      <dgm:spPr>
        <a:solidFill>
          <a:srgbClr val="F79646"/>
        </a:solidFill>
      </dgm:spPr>
      <dgm:t>
        <a:bodyPr/>
        <a:lstStyle/>
        <a:p>
          <a:r>
            <a:rPr lang="en-US" sz="1200" dirty="0"/>
            <a:t>Enhance Survey with R&amp;M Application Inquiries  </a:t>
          </a:r>
        </a:p>
      </dgm:t>
    </dgm:pt>
    <dgm:pt modelId="{A6EC8057-BCB0-418B-AD52-9501EAF28227}" type="sibTrans" cxnId="{DF95C405-1177-432E-9A18-8C751A7EFCBD}">
      <dgm:prSet/>
      <dgm:spPr/>
      <dgm:t>
        <a:bodyPr/>
        <a:lstStyle/>
        <a:p>
          <a:endParaRPr lang="en-US"/>
        </a:p>
      </dgm:t>
    </dgm:pt>
    <dgm:pt modelId="{145FE6CA-F90B-4039-B0D6-0526B3BBCD53}" type="parTrans" cxnId="{DF95C405-1177-432E-9A18-8C751A7EFCBD}">
      <dgm:prSet/>
      <dgm:spPr/>
      <dgm:t>
        <a:bodyPr/>
        <a:lstStyle/>
        <a:p>
          <a:endParaRPr lang="en-US"/>
        </a:p>
      </dgm:t>
    </dgm:pt>
    <dgm:pt modelId="{CB21E5FA-3AA1-46B6-827D-53F2EAC66674}">
      <dgm:prSet custT="1"/>
      <dgm:spPr>
        <a:solidFill>
          <a:srgbClr val="F79646"/>
        </a:solidFill>
      </dgm:spPr>
      <dgm:t>
        <a:bodyPr/>
        <a:lstStyle/>
        <a:p>
          <a:r>
            <a:rPr lang="en-US" sz="1200" dirty="0"/>
            <a:t>Review and Interpret Survey and Interview Data and Aggregation</a:t>
          </a:r>
        </a:p>
      </dgm:t>
    </dgm:pt>
    <dgm:pt modelId="{8D635D00-E1A0-4846-A07A-3DD0867E2788}" type="parTrans" cxnId="{808F33DA-9FCD-4A89-8D92-988D2B953CE7}">
      <dgm:prSet/>
      <dgm:spPr/>
      <dgm:t>
        <a:bodyPr/>
        <a:lstStyle/>
        <a:p>
          <a:endParaRPr lang="en-US"/>
        </a:p>
      </dgm:t>
    </dgm:pt>
    <dgm:pt modelId="{DB3108C6-1191-4B01-ACF8-5C84C0BD9110}" type="sibTrans" cxnId="{808F33DA-9FCD-4A89-8D92-988D2B953CE7}">
      <dgm:prSet/>
      <dgm:spPr/>
      <dgm:t>
        <a:bodyPr/>
        <a:lstStyle/>
        <a:p>
          <a:endParaRPr lang="en-US"/>
        </a:p>
      </dgm:t>
    </dgm:pt>
    <dgm:pt modelId="{4B2BF0EC-0EFE-4C67-BBFE-797F4B7A1BD7}">
      <dgm:prSet custT="1"/>
      <dgm:spPr>
        <a:solidFill>
          <a:srgbClr val="F79646"/>
        </a:solidFill>
      </dgm:spPr>
      <dgm:t>
        <a:bodyPr/>
        <a:lstStyle/>
        <a:p>
          <a:r>
            <a:rPr lang="en-US" sz="1200" dirty="0"/>
            <a:t>Publish Findings and Share with TDT </a:t>
          </a:r>
          <a:r>
            <a:rPr lang="en-US" sz="1200"/>
            <a:t>and Beyond</a:t>
          </a:r>
          <a:endParaRPr lang="en-US" sz="1200" dirty="0"/>
        </a:p>
      </dgm:t>
    </dgm:pt>
    <dgm:pt modelId="{576555BD-2F70-4C4E-A0CD-C58D6C45A135}" type="parTrans" cxnId="{8DB185E4-8D89-461A-A934-C2357FE8E0D8}">
      <dgm:prSet/>
      <dgm:spPr/>
      <dgm:t>
        <a:bodyPr/>
        <a:lstStyle/>
        <a:p>
          <a:endParaRPr lang="en-US"/>
        </a:p>
      </dgm:t>
    </dgm:pt>
    <dgm:pt modelId="{E16BC037-6822-4F60-BEB8-825E8A979DAE}" type="sibTrans" cxnId="{8DB185E4-8D89-461A-A934-C2357FE8E0D8}">
      <dgm:prSet/>
      <dgm:spPr/>
      <dgm:t>
        <a:bodyPr/>
        <a:lstStyle/>
        <a:p>
          <a:endParaRPr lang="en-US"/>
        </a:p>
      </dgm:t>
    </dgm:pt>
    <dgm:pt modelId="{5AD5CCD5-A985-4ABE-8745-8DBE555101CC}" type="pres">
      <dgm:prSet presAssocID="{DD554A85-BDAC-4F6B-B44C-7885C2DE9FBC}" presName="rootnode" presStyleCnt="0">
        <dgm:presLayoutVars>
          <dgm:chMax/>
          <dgm:chPref/>
          <dgm:dir/>
          <dgm:animLvl val="lvl"/>
        </dgm:presLayoutVars>
      </dgm:prSet>
      <dgm:spPr/>
    </dgm:pt>
    <dgm:pt modelId="{4FE0891D-4D42-41A1-BD81-CE37557B2C5D}" type="pres">
      <dgm:prSet presAssocID="{126D21DC-6674-4A06-A6A1-A4054E48D135}" presName="composite" presStyleCnt="0"/>
      <dgm:spPr/>
    </dgm:pt>
    <dgm:pt modelId="{F3368F73-1DF6-43E8-B843-6B011407812F}" type="pres">
      <dgm:prSet presAssocID="{126D21DC-6674-4A06-A6A1-A4054E48D135}" presName="bentUpArrow1" presStyleLbl="alignImgPlace1" presStyleIdx="0" presStyleCnt="6" custScaleX="178763" custScaleY="164139" custLinFactX="-28958" custLinFactY="-30807" custLinFactNeighborX="-100000" custLinFactNeighborY="-100000"/>
      <dgm:spPr>
        <a:prstGeom prst="bentUpArrow">
          <a:avLst/>
        </a:prstGeom>
      </dgm:spPr>
    </dgm:pt>
    <dgm:pt modelId="{367CA135-05D9-4DB3-AE61-1021D5FDAEB8}" type="pres">
      <dgm:prSet presAssocID="{126D21DC-6674-4A06-A6A1-A4054E48D135}" presName="ParentText" presStyleLbl="node1" presStyleIdx="0" presStyleCnt="7" custScaleX="285652" custScaleY="154392" custLinFactY="-100000" custLinFactNeighborX="-41482" custLinFactNeighborY="-134800">
        <dgm:presLayoutVars>
          <dgm:chMax val="1"/>
          <dgm:chPref val="1"/>
          <dgm:bulletEnabled val="1"/>
        </dgm:presLayoutVars>
      </dgm:prSet>
      <dgm:spPr/>
    </dgm:pt>
    <dgm:pt modelId="{AD0E4763-3797-4EA6-841F-D4523F9EF5E1}" type="pres">
      <dgm:prSet presAssocID="{126D21DC-6674-4A06-A6A1-A4054E48D135}" presName="ChildText" presStyleLbl="revTx" presStyleIdx="0" presStyleCnt="6" custScaleX="741933" custScaleY="110000" custLinFactX="-266474" custLinFactY="-100000" custLinFactNeighborX="-300000" custLinFactNeighborY="-120852">
        <dgm:presLayoutVars>
          <dgm:chMax val="0"/>
          <dgm:chPref val="0"/>
          <dgm:bulletEnabled val="1"/>
        </dgm:presLayoutVars>
      </dgm:prSet>
      <dgm:spPr/>
    </dgm:pt>
    <dgm:pt modelId="{D92B2ADE-9334-40E1-BB2C-18DFE46108DD}" type="pres">
      <dgm:prSet presAssocID="{6EC241B6-5703-49B1-961B-7AE5A552A14F}" presName="sibTrans" presStyleCnt="0"/>
      <dgm:spPr/>
    </dgm:pt>
    <dgm:pt modelId="{DEDCF809-1795-4B5A-BA76-7F661431636A}" type="pres">
      <dgm:prSet presAssocID="{0A91B49B-89D6-436F-A301-91B3A6CB1878}" presName="composite" presStyleCnt="0"/>
      <dgm:spPr/>
    </dgm:pt>
    <dgm:pt modelId="{8AE172C8-1FC7-4B0D-9ED0-EBF7BC70A37F}" type="pres">
      <dgm:prSet presAssocID="{0A91B49B-89D6-436F-A301-91B3A6CB1878}" presName="bentUpArrow1" presStyleLbl="alignImgPlace1" presStyleIdx="1" presStyleCnt="6" custScaleX="212169" custScaleY="170483" custLinFactX="-100000" custLinFactY="25732" custLinFactNeighborX="-160669" custLinFactNeighborY="100000"/>
      <dgm:spPr>
        <a:prstGeom prst="bentUpArrow">
          <a:avLst/>
        </a:prstGeom>
      </dgm:spPr>
    </dgm:pt>
    <dgm:pt modelId="{1E2BD952-6CF0-4C21-8916-570C7E1057B7}" type="pres">
      <dgm:prSet presAssocID="{0A91B49B-89D6-436F-A301-91B3A6CB1878}" presName="ParentText" presStyleLbl="node1" presStyleIdx="1" presStyleCnt="7" custScaleX="300817" custScaleY="166550" custLinFactX="-156343" custLinFactY="-36616" custLinFactNeighborX="-200000" custLinFactNeighborY="-100000">
        <dgm:presLayoutVars>
          <dgm:chMax val="1"/>
          <dgm:chPref val="1"/>
          <dgm:bulletEnabled val="1"/>
        </dgm:presLayoutVars>
      </dgm:prSet>
      <dgm:spPr/>
    </dgm:pt>
    <dgm:pt modelId="{7927FAA2-1494-45E9-BFDA-3AF3A602CFEC}" type="pres">
      <dgm:prSet presAssocID="{0A91B49B-89D6-436F-A301-91B3A6CB1878}" presName="ChildText" presStyleLbl="revTx" presStyleIdx="1" presStyleCnt="6" custScaleX="1323637" custScaleY="58505" custLinFactX="104508" custLinFactY="-100000" custLinFactNeighborX="200000" custLinFactNeighborY="-155620">
        <dgm:presLayoutVars>
          <dgm:chMax val="0"/>
          <dgm:chPref val="0"/>
          <dgm:bulletEnabled val="1"/>
        </dgm:presLayoutVars>
      </dgm:prSet>
      <dgm:spPr/>
    </dgm:pt>
    <dgm:pt modelId="{BFE36BAB-6253-48B9-B02E-EACF69D41FCB}" type="pres">
      <dgm:prSet presAssocID="{A6EC8057-BCB0-418B-AD52-9501EAF28227}" presName="sibTrans" presStyleCnt="0"/>
      <dgm:spPr/>
    </dgm:pt>
    <dgm:pt modelId="{09670ABE-70B7-4A37-996B-8632042A8F88}" type="pres">
      <dgm:prSet presAssocID="{0479EF17-1777-40E2-958F-E8EFA55DD956}" presName="composite" presStyleCnt="0"/>
      <dgm:spPr/>
    </dgm:pt>
    <dgm:pt modelId="{4FC7E091-2E46-4E54-80E7-01801AA7512E}" type="pres">
      <dgm:prSet presAssocID="{0479EF17-1777-40E2-958F-E8EFA55DD956}" presName="bentUpArrow1" presStyleLbl="alignImgPlace1" presStyleIdx="2" presStyleCnt="6" custScaleX="229434" custScaleY="165922" custLinFactX="-300000" custLinFactY="-100000" custLinFactNeighborX="-361046" custLinFactNeighborY="-181571"/>
      <dgm:spPr>
        <a:prstGeom prst="bentUpArrow">
          <a:avLst/>
        </a:prstGeom>
      </dgm:spPr>
    </dgm:pt>
    <dgm:pt modelId="{757407B4-1230-440C-99CC-72D72FCAEE1A}" type="pres">
      <dgm:prSet presAssocID="{0479EF17-1777-40E2-958F-E8EFA55DD956}" presName="ParentText" presStyleLbl="node1" presStyleIdx="2" presStyleCnt="7" custScaleX="317232" custScaleY="158918" custLinFactX="-100000" custLinFactY="-34333" custLinFactNeighborX="-117637" custLinFactNeighborY="-100000">
        <dgm:presLayoutVars>
          <dgm:chMax val="1"/>
          <dgm:chPref val="1"/>
          <dgm:bulletEnabled val="1"/>
        </dgm:presLayoutVars>
      </dgm:prSet>
      <dgm:spPr/>
    </dgm:pt>
    <dgm:pt modelId="{963BD525-1735-463A-B909-1178D9349449}" type="pres">
      <dgm:prSet presAssocID="{0479EF17-1777-40E2-958F-E8EFA55DD956}" presName="ChildText" presStyleLbl="revTx" presStyleIdx="2" presStyleCnt="6" custScaleX="818529" custScaleY="114565" custLinFactX="100000" custLinFactY="-100000" custLinFactNeighborX="138457" custLinFactNeighborY="-143187">
        <dgm:presLayoutVars>
          <dgm:chMax val="0"/>
          <dgm:chPref val="0"/>
          <dgm:bulletEnabled val="1"/>
        </dgm:presLayoutVars>
      </dgm:prSet>
      <dgm:spPr/>
    </dgm:pt>
    <dgm:pt modelId="{F19AF3DF-9905-407A-9FF6-A11BADEAE60D}" type="pres">
      <dgm:prSet presAssocID="{3A73DE17-96D6-470F-AC46-BAA2DF4D98BE}" presName="sibTrans" presStyleCnt="0"/>
      <dgm:spPr/>
    </dgm:pt>
    <dgm:pt modelId="{68D73465-221B-4169-9847-50CBF6665F56}" type="pres">
      <dgm:prSet presAssocID="{D3A64AF8-5BDB-450F-B884-9260D6B9E6CB}" presName="composite" presStyleCnt="0"/>
      <dgm:spPr/>
    </dgm:pt>
    <dgm:pt modelId="{DA0078E6-3881-4323-99CB-EEE00E515E52}" type="pres">
      <dgm:prSet presAssocID="{D3A64AF8-5BDB-450F-B884-9260D6B9E6CB}" presName="bentUpArrow1" presStyleLbl="alignImgPlace1" presStyleIdx="3" presStyleCnt="6" custScaleX="107948" custScaleY="166186" custLinFactX="-300000" custLinFactNeighborX="-375009" custLinFactNeighborY="-20188"/>
      <dgm:spPr/>
    </dgm:pt>
    <dgm:pt modelId="{FD8CD221-8146-4B3F-A691-C12BFC9F4119}" type="pres">
      <dgm:prSet presAssocID="{D3A64AF8-5BDB-450F-B884-9260D6B9E6CB}" presName="ParentText" presStyleLbl="node1" presStyleIdx="3" presStyleCnt="7" custScaleX="280150" custScaleY="169951" custLinFactX="-200000" custLinFactY="-6662" custLinFactNeighborX="-256127" custLinFactNeighborY="-100000">
        <dgm:presLayoutVars>
          <dgm:chMax val="1"/>
          <dgm:chPref val="1"/>
          <dgm:bulletEnabled val="1"/>
        </dgm:presLayoutVars>
      </dgm:prSet>
      <dgm:spPr/>
    </dgm:pt>
    <dgm:pt modelId="{FBF19370-745D-4FD9-B087-5DE71FE5FE16}" type="pres">
      <dgm:prSet presAssocID="{D3A64AF8-5BDB-450F-B884-9260D6B9E6CB}" presName="ChildText" presStyleLbl="revTx" presStyleIdx="3" presStyleCnt="6" custScaleX="1256487" custScaleY="58242" custLinFactY="-64537" custLinFactNeighborX="95149" custLinFactNeighborY="-100000">
        <dgm:presLayoutVars>
          <dgm:chMax val="0"/>
          <dgm:chPref val="0"/>
          <dgm:bulletEnabled val="1"/>
        </dgm:presLayoutVars>
      </dgm:prSet>
      <dgm:spPr/>
    </dgm:pt>
    <dgm:pt modelId="{C35E2DF6-E835-4166-9DFD-6C6B10FB8BF7}" type="pres">
      <dgm:prSet presAssocID="{7DD8CE74-4348-4371-9883-24FA4C2321BC}" presName="sibTrans" presStyleCnt="0"/>
      <dgm:spPr/>
    </dgm:pt>
    <dgm:pt modelId="{3484B08B-9C21-4438-882C-8A45E0F10651}" type="pres">
      <dgm:prSet presAssocID="{10C25F6C-9544-4D63-843F-9926B78905AE}" presName="composite" presStyleCnt="0"/>
      <dgm:spPr/>
    </dgm:pt>
    <dgm:pt modelId="{0AD46D33-8746-454A-A4D4-1C59DBD07A3C}" type="pres">
      <dgm:prSet presAssocID="{10C25F6C-9544-4D63-843F-9926B78905AE}" presName="bentUpArrow1" presStyleLbl="alignImgPlace1" presStyleIdx="4" presStyleCnt="6" custScaleX="227022" custScaleY="187543" custLinFactX="-200000" custLinFactNeighborX="-269976" custLinFactNeighborY="-9110"/>
      <dgm:spPr>
        <a:prstGeom prst="leftUpArrow">
          <a:avLst/>
        </a:prstGeom>
      </dgm:spPr>
    </dgm:pt>
    <dgm:pt modelId="{4408D300-EB1A-4EB0-8780-D6463300829D}" type="pres">
      <dgm:prSet presAssocID="{10C25F6C-9544-4D63-843F-9926B78905AE}" presName="ParentText" presStyleLbl="node1" presStyleIdx="4" presStyleCnt="7" custScaleX="285554" custScaleY="199971" custLinFactX="-132470" custLinFactNeighborX="-200000" custLinFactNeighborY="-91132">
        <dgm:presLayoutVars>
          <dgm:chMax val="1"/>
          <dgm:chPref val="1"/>
          <dgm:bulletEnabled val="1"/>
        </dgm:presLayoutVars>
      </dgm:prSet>
      <dgm:spPr/>
    </dgm:pt>
    <dgm:pt modelId="{E27648A8-0E28-4072-A30C-8C2956457C84}" type="pres">
      <dgm:prSet presAssocID="{10C25F6C-9544-4D63-843F-9926B78905AE}" presName="ChildText" presStyleLbl="revTx" presStyleIdx="4" presStyleCnt="6" custScaleX="715449" custScaleY="140284" custLinFactY="-42874" custLinFactNeighborX="13193" custLinFactNeighborY="-100000">
        <dgm:presLayoutVars>
          <dgm:chMax val="0"/>
          <dgm:chPref val="0"/>
          <dgm:bulletEnabled val="1"/>
        </dgm:presLayoutVars>
      </dgm:prSet>
      <dgm:spPr/>
    </dgm:pt>
    <dgm:pt modelId="{7FD3D07B-50AA-4AC1-8E92-BDDF915FDD6B}" type="pres">
      <dgm:prSet presAssocID="{22E7B64C-49A6-44D2-A347-1DAFF55FA7ED}" presName="sibTrans" presStyleCnt="0"/>
      <dgm:spPr/>
    </dgm:pt>
    <dgm:pt modelId="{C95A0737-AA14-4721-904B-3B9684BE1352}" type="pres">
      <dgm:prSet presAssocID="{CB21E5FA-3AA1-46B6-827D-53F2EAC66674}" presName="composite" presStyleCnt="0"/>
      <dgm:spPr/>
    </dgm:pt>
    <dgm:pt modelId="{5D02453D-18F5-461C-96DD-83733CC26D13}" type="pres">
      <dgm:prSet presAssocID="{CB21E5FA-3AA1-46B6-827D-53F2EAC66674}" presName="bentUpArrow1" presStyleLbl="alignImgPlace1" presStyleIdx="5" presStyleCnt="6" custScaleX="208095" custScaleY="169627" custLinFactX="-285112" custLinFactNeighborX="-300000" custLinFactNeighborY="44509"/>
      <dgm:spPr>
        <a:prstGeom prst="bentUpArrow">
          <a:avLst/>
        </a:prstGeom>
      </dgm:spPr>
    </dgm:pt>
    <dgm:pt modelId="{F7DFF684-5E20-4D0F-88EE-3D686F3CD9AA}" type="pres">
      <dgm:prSet presAssocID="{CB21E5FA-3AA1-46B6-827D-53F2EAC66674}" presName="ParentText" presStyleLbl="node1" presStyleIdx="5" presStyleCnt="7" custScaleX="297199" custScaleY="196553" custLinFactX="-200000" custLinFactNeighborX="-209268" custLinFactNeighborY="-55998">
        <dgm:presLayoutVars>
          <dgm:chMax val="1"/>
          <dgm:chPref val="1"/>
          <dgm:bulletEnabled val="1"/>
        </dgm:presLayoutVars>
      </dgm:prSet>
      <dgm:spPr/>
    </dgm:pt>
    <dgm:pt modelId="{0E3B385A-3950-4DA4-8680-0F3D7739885B}" type="pres">
      <dgm:prSet presAssocID="{CB21E5FA-3AA1-46B6-827D-53F2EAC66674}" presName="ChildText" presStyleLbl="revTx" presStyleIdx="5" presStyleCnt="6" custScaleX="858032" custScaleY="69022" custLinFactX="74921" custLinFactNeighborX="100000" custLinFactNeighborY="-51289">
        <dgm:presLayoutVars>
          <dgm:chMax val="0"/>
          <dgm:chPref val="0"/>
          <dgm:bulletEnabled val="1"/>
        </dgm:presLayoutVars>
      </dgm:prSet>
      <dgm:spPr/>
    </dgm:pt>
    <dgm:pt modelId="{E66126B7-DDB1-450C-9E69-D13AC971D4F6}" type="pres">
      <dgm:prSet presAssocID="{DB3108C6-1191-4B01-ACF8-5C84C0BD9110}" presName="sibTrans" presStyleCnt="0"/>
      <dgm:spPr/>
    </dgm:pt>
    <dgm:pt modelId="{C3FA79B2-3B34-4DFC-B5C1-6AF1C0D4194F}" type="pres">
      <dgm:prSet presAssocID="{4B2BF0EC-0EFE-4C67-BBFE-797F4B7A1BD7}" presName="composite" presStyleCnt="0"/>
      <dgm:spPr/>
    </dgm:pt>
    <dgm:pt modelId="{2F04A27E-6B2D-40C5-B5D7-2701C3FCB2FA}" type="pres">
      <dgm:prSet presAssocID="{4B2BF0EC-0EFE-4C67-BBFE-797F4B7A1BD7}" presName="ParentText" presStyleLbl="node1" presStyleIdx="6" presStyleCnt="7" custScaleX="240869" custScaleY="165759" custLinFactX="-158158" custLinFactNeighborX="-200000" custLinFactNeighborY="-24897">
        <dgm:presLayoutVars>
          <dgm:chMax val="1"/>
          <dgm:chPref val="1"/>
          <dgm:bulletEnabled val="1"/>
        </dgm:presLayoutVars>
      </dgm:prSet>
      <dgm:spPr/>
    </dgm:pt>
  </dgm:ptLst>
  <dgm:cxnLst>
    <dgm:cxn modelId="{DF95C405-1177-432E-9A18-8C751A7EFCBD}" srcId="{DD554A85-BDAC-4F6B-B44C-7885C2DE9FBC}" destId="{0A91B49B-89D6-436F-A301-91B3A6CB1878}" srcOrd="1" destOrd="0" parTransId="{145FE6CA-F90B-4039-B0D6-0526B3BBCD53}" sibTransId="{A6EC8057-BCB0-418B-AD52-9501EAF28227}"/>
    <dgm:cxn modelId="{AC6ACD07-D2BF-D347-9A11-F3C76EA417C9}" type="presOf" srcId="{D3A64AF8-5BDB-450F-B884-9260D6B9E6CB}" destId="{FD8CD221-8146-4B3F-A691-C12BFC9F4119}" srcOrd="0" destOrd="0" presId="urn:microsoft.com/office/officeart/2005/8/layout/StepDownProcess"/>
    <dgm:cxn modelId="{494CD210-A80A-6741-8555-798AE2B44585}" type="presOf" srcId="{126D21DC-6674-4A06-A6A1-A4054E48D135}" destId="{367CA135-05D9-4DB3-AE61-1021D5FDAEB8}" srcOrd="0" destOrd="0" presId="urn:microsoft.com/office/officeart/2005/8/layout/StepDownProcess"/>
    <dgm:cxn modelId="{EB5B1A18-1F71-42F8-AEFA-CF9A5E1953CB}" srcId="{DD554A85-BDAC-4F6B-B44C-7885C2DE9FBC}" destId="{10C25F6C-9544-4D63-843F-9926B78905AE}" srcOrd="4" destOrd="0" parTransId="{AC07CC48-E3F4-42D8-96EB-18AEF5D450EE}" sibTransId="{22E7B64C-49A6-44D2-A347-1DAFF55FA7ED}"/>
    <dgm:cxn modelId="{3356BF23-1927-CD40-BCB7-A94B6738F8AF}" type="presOf" srcId="{10C25F6C-9544-4D63-843F-9926B78905AE}" destId="{4408D300-EB1A-4EB0-8780-D6463300829D}" srcOrd="0" destOrd="0" presId="urn:microsoft.com/office/officeart/2005/8/layout/StepDownProcess"/>
    <dgm:cxn modelId="{4B69332F-BFAB-489C-9C5E-62135A59F4A4}" srcId="{DD554A85-BDAC-4F6B-B44C-7885C2DE9FBC}" destId="{D3A64AF8-5BDB-450F-B884-9260D6B9E6CB}" srcOrd="3" destOrd="0" parTransId="{AED30747-4348-42E7-9E38-784B89FF517D}" sibTransId="{7DD8CE74-4348-4371-9883-24FA4C2321BC}"/>
    <dgm:cxn modelId="{DD604042-A93B-664C-BEE3-02CB66B10218}" type="presOf" srcId="{4B2BF0EC-0EFE-4C67-BBFE-797F4B7A1BD7}" destId="{2F04A27E-6B2D-40C5-B5D7-2701C3FCB2FA}" srcOrd="0" destOrd="0" presId="urn:microsoft.com/office/officeart/2005/8/layout/StepDownProcess"/>
    <dgm:cxn modelId="{22696851-9672-4184-A520-71BD91C5C629}" srcId="{DD554A85-BDAC-4F6B-B44C-7885C2DE9FBC}" destId="{0479EF17-1777-40E2-958F-E8EFA55DD956}" srcOrd="2" destOrd="0" parTransId="{8FABB132-40DC-42B0-8FDB-AC98DD0A2051}" sibTransId="{3A73DE17-96D6-470F-AC46-BAA2DF4D98BE}"/>
    <dgm:cxn modelId="{B6D2CE52-2C67-A646-AB20-7390E5C7F163}" type="presOf" srcId="{0A91B49B-89D6-436F-A301-91B3A6CB1878}" destId="{1E2BD952-6CF0-4C21-8916-570C7E1057B7}" srcOrd="0" destOrd="0" presId="urn:microsoft.com/office/officeart/2005/8/layout/StepDownProcess"/>
    <dgm:cxn modelId="{FBD8E787-9A11-E940-8065-8EAC926C5E59}" type="presOf" srcId="{DD554A85-BDAC-4F6B-B44C-7885C2DE9FBC}" destId="{5AD5CCD5-A985-4ABE-8745-8DBE555101CC}" srcOrd="0" destOrd="0" presId="urn:microsoft.com/office/officeart/2005/8/layout/StepDownProcess"/>
    <dgm:cxn modelId="{33B54A94-8F33-4AC5-92C2-9199A08E95B4}" srcId="{DD554A85-BDAC-4F6B-B44C-7885C2DE9FBC}" destId="{126D21DC-6674-4A06-A6A1-A4054E48D135}" srcOrd="0" destOrd="0" parTransId="{EA3A115F-8DF3-422C-95C8-3FE73771F70D}" sibTransId="{6EC241B6-5703-49B1-961B-7AE5A552A14F}"/>
    <dgm:cxn modelId="{5EAB2999-8C3F-4F4F-81E8-B93D7ADB90C7}" type="presOf" srcId="{CB21E5FA-3AA1-46B6-827D-53F2EAC66674}" destId="{F7DFF684-5E20-4D0F-88EE-3D686F3CD9AA}" srcOrd="0" destOrd="0" presId="urn:microsoft.com/office/officeart/2005/8/layout/StepDownProcess"/>
    <dgm:cxn modelId="{ABA703B9-D1D0-5448-A722-A459B8ACF4EC}" type="presOf" srcId="{0479EF17-1777-40E2-958F-E8EFA55DD956}" destId="{757407B4-1230-440C-99CC-72D72FCAEE1A}" srcOrd="0" destOrd="0" presId="urn:microsoft.com/office/officeart/2005/8/layout/StepDownProcess"/>
    <dgm:cxn modelId="{808F33DA-9FCD-4A89-8D92-988D2B953CE7}" srcId="{DD554A85-BDAC-4F6B-B44C-7885C2DE9FBC}" destId="{CB21E5FA-3AA1-46B6-827D-53F2EAC66674}" srcOrd="5" destOrd="0" parTransId="{8D635D00-E1A0-4846-A07A-3DD0867E2788}" sibTransId="{DB3108C6-1191-4B01-ACF8-5C84C0BD9110}"/>
    <dgm:cxn modelId="{8DB185E4-8D89-461A-A934-C2357FE8E0D8}" srcId="{DD554A85-BDAC-4F6B-B44C-7885C2DE9FBC}" destId="{4B2BF0EC-0EFE-4C67-BBFE-797F4B7A1BD7}" srcOrd="6" destOrd="0" parTransId="{576555BD-2F70-4C4E-A0CD-C58D6C45A135}" sibTransId="{E16BC037-6822-4F60-BEB8-825E8A979DAE}"/>
    <dgm:cxn modelId="{40216CFD-0932-334D-B85A-A20A64B0D376}" type="presParOf" srcId="{5AD5CCD5-A985-4ABE-8745-8DBE555101CC}" destId="{4FE0891D-4D42-41A1-BD81-CE37557B2C5D}" srcOrd="0" destOrd="0" presId="urn:microsoft.com/office/officeart/2005/8/layout/StepDownProcess"/>
    <dgm:cxn modelId="{112C93AE-508B-FD44-AA04-75BB44082893}" type="presParOf" srcId="{4FE0891D-4D42-41A1-BD81-CE37557B2C5D}" destId="{F3368F73-1DF6-43E8-B843-6B011407812F}" srcOrd="0" destOrd="0" presId="urn:microsoft.com/office/officeart/2005/8/layout/StepDownProcess"/>
    <dgm:cxn modelId="{9D35E8C0-2AB5-FD4C-B021-740D7EFE3085}" type="presParOf" srcId="{4FE0891D-4D42-41A1-BD81-CE37557B2C5D}" destId="{367CA135-05D9-4DB3-AE61-1021D5FDAEB8}" srcOrd="1" destOrd="0" presId="urn:microsoft.com/office/officeart/2005/8/layout/StepDownProcess"/>
    <dgm:cxn modelId="{E684C09A-F237-684A-812F-B523129333F2}" type="presParOf" srcId="{4FE0891D-4D42-41A1-BD81-CE37557B2C5D}" destId="{AD0E4763-3797-4EA6-841F-D4523F9EF5E1}" srcOrd="2" destOrd="0" presId="urn:microsoft.com/office/officeart/2005/8/layout/StepDownProcess"/>
    <dgm:cxn modelId="{2E1B1279-4F30-4241-882A-A36598F5C67A}" type="presParOf" srcId="{5AD5CCD5-A985-4ABE-8745-8DBE555101CC}" destId="{D92B2ADE-9334-40E1-BB2C-18DFE46108DD}" srcOrd="1" destOrd="0" presId="urn:microsoft.com/office/officeart/2005/8/layout/StepDownProcess"/>
    <dgm:cxn modelId="{12B6D39D-616C-2642-9924-5843E67D9541}" type="presParOf" srcId="{5AD5CCD5-A985-4ABE-8745-8DBE555101CC}" destId="{DEDCF809-1795-4B5A-BA76-7F661431636A}" srcOrd="2" destOrd="0" presId="urn:microsoft.com/office/officeart/2005/8/layout/StepDownProcess"/>
    <dgm:cxn modelId="{F93269E2-4DA0-3640-A0F7-0D9AF9DCFE5F}" type="presParOf" srcId="{DEDCF809-1795-4B5A-BA76-7F661431636A}" destId="{8AE172C8-1FC7-4B0D-9ED0-EBF7BC70A37F}" srcOrd="0" destOrd="0" presId="urn:microsoft.com/office/officeart/2005/8/layout/StepDownProcess"/>
    <dgm:cxn modelId="{0CA9AE85-A70A-9E45-AC49-D96B13DD3954}" type="presParOf" srcId="{DEDCF809-1795-4B5A-BA76-7F661431636A}" destId="{1E2BD952-6CF0-4C21-8916-570C7E1057B7}" srcOrd="1" destOrd="0" presId="urn:microsoft.com/office/officeart/2005/8/layout/StepDownProcess"/>
    <dgm:cxn modelId="{97F92AD1-3C2F-8744-AE69-8B7C3FB23825}" type="presParOf" srcId="{DEDCF809-1795-4B5A-BA76-7F661431636A}" destId="{7927FAA2-1494-45E9-BFDA-3AF3A602CFEC}" srcOrd="2" destOrd="0" presId="urn:microsoft.com/office/officeart/2005/8/layout/StepDownProcess"/>
    <dgm:cxn modelId="{35A8C2D7-BA53-0C44-BFFC-2155FE07B6F8}" type="presParOf" srcId="{5AD5CCD5-A985-4ABE-8745-8DBE555101CC}" destId="{BFE36BAB-6253-48B9-B02E-EACF69D41FCB}" srcOrd="3" destOrd="0" presId="urn:microsoft.com/office/officeart/2005/8/layout/StepDownProcess"/>
    <dgm:cxn modelId="{4F48B4C5-AB90-A049-8BBA-F9384A6B8BFA}" type="presParOf" srcId="{5AD5CCD5-A985-4ABE-8745-8DBE555101CC}" destId="{09670ABE-70B7-4A37-996B-8632042A8F88}" srcOrd="4" destOrd="0" presId="urn:microsoft.com/office/officeart/2005/8/layout/StepDownProcess"/>
    <dgm:cxn modelId="{9B868D4B-594D-0B4C-921B-008ABFB94250}" type="presParOf" srcId="{09670ABE-70B7-4A37-996B-8632042A8F88}" destId="{4FC7E091-2E46-4E54-80E7-01801AA7512E}" srcOrd="0" destOrd="0" presId="urn:microsoft.com/office/officeart/2005/8/layout/StepDownProcess"/>
    <dgm:cxn modelId="{55F879D1-65F9-4545-855A-F74DA3D56959}" type="presParOf" srcId="{09670ABE-70B7-4A37-996B-8632042A8F88}" destId="{757407B4-1230-440C-99CC-72D72FCAEE1A}" srcOrd="1" destOrd="0" presId="urn:microsoft.com/office/officeart/2005/8/layout/StepDownProcess"/>
    <dgm:cxn modelId="{CC01A697-64A9-6F45-9244-40603D5613B9}" type="presParOf" srcId="{09670ABE-70B7-4A37-996B-8632042A8F88}" destId="{963BD525-1735-463A-B909-1178D9349449}" srcOrd="2" destOrd="0" presId="urn:microsoft.com/office/officeart/2005/8/layout/StepDownProcess"/>
    <dgm:cxn modelId="{003DC020-5817-114F-A3E8-04CD2D5EFAB5}" type="presParOf" srcId="{5AD5CCD5-A985-4ABE-8745-8DBE555101CC}" destId="{F19AF3DF-9905-407A-9FF6-A11BADEAE60D}" srcOrd="5" destOrd="0" presId="urn:microsoft.com/office/officeart/2005/8/layout/StepDownProcess"/>
    <dgm:cxn modelId="{D7EEB506-A3C5-B542-975C-04FB385FF261}" type="presParOf" srcId="{5AD5CCD5-A985-4ABE-8745-8DBE555101CC}" destId="{68D73465-221B-4169-9847-50CBF6665F56}" srcOrd="6" destOrd="0" presId="urn:microsoft.com/office/officeart/2005/8/layout/StepDownProcess"/>
    <dgm:cxn modelId="{54461618-1833-3A45-A63F-3D24E87B62F6}" type="presParOf" srcId="{68D73465-221B-4169-9847-50CBF6665F56}" destId="{DA0078E6-3881-4323-99CB-EEE00E515E52}" srcOrd="0" destOrd="0" presId="urn:microsoft.com/office/officeart/2005/8/layout/StepDownProcess"/>
    <dgm:cxn modelId="{D84413CB-4F3D-3041-8587-DA69BAB159DF}" type="presParOf" srcId="{68D73465-221B-4169-9847-50CBF6665F56}" destId="{FD8CD221-8146-4B3F-A691-C12BFC9F4119}" srcOrd="1" destOrd="0" presId="urn:microsoft.com/office/officeart/2005/8/layout/StepDownProcess"/>
    <dgm:cxn modelId="{55013C04-1179-984C-89E5-8D2E930DBF14}" type="presParOf" srcId="{68D73465-221B-4169-9847-50CBF6665F56}" destId="{FBF19370-745D-4FD9-B087-5DE71FE5FE16}" srcOrd="2" destOrd="0" presId="urn:microsoft.com/office/officeart/2005/8/layout/StepDownProcess"/>
    <dgm:cxn modelId="{B0FBB1A2-C2A0-D14F-B5F8-6A11EAA0485D}" type="presParOf" srcId="{5AD5CCD5-A985-4ABE-8745-8DBE555101CC}" destId="{C35E2DF6-E835-4166-9DFD-6C6B10FB8BF7}" srcOrd="7" destOrd="0" presId="urn:microsoft.com/office/officeart/2005/8/layout/StepDownProcess"/>
    <dgm:cxn modelId="{1D0B8192-7209-5440-990E-1FC992E44CD1}" type="presParOf" srcId="{5AD5CCD5-A985-4ABE-8745-8DBE555101CC}" destId="{3484B08B-9C21-4438-882C-8A45E0F10651}" srcOrd="8" destOrd="0" presId="urn:microsoft.com/office/officeart/2005/8/layout/StepDownProcess"/>
    <dgm:cxn modelId="{594A5B85-5F96-0541-99F8-DE835E467318}" type="presParOf" srcId="{3484B08B-9C21-4438-882C-8A45E0F10651}" destId="{0AD46D33-8746-454A-A4D4-1C59DBD07A3C}" srcOrd="0" destOrd="0" presId="urn:microsoft.com/office/officeart/2005/8/layout/StepDownProcess"/>
    <dgm:cxn modelId="{E3F790E4-9714-A444-B2D9-3DA143EE5C6E}" type="presParOf" srcId="{3484B08B-9C21-4438-882C-8A45E0F10651}" destId="{4408D300-EB1A-4EB0-8780-D6463300829D}" srcOrd="1" destOrd="0" presId="urn:microsoft.com/office/officeart/2005/8/layout/StepDownProcess"/>
    <dgm:cxn modelId="{E5AA5A86-9EE3-8741-9173-0C85BB9A1CD4}" type="presParOf" srcId="{3484B08B-9C21-4438-882C-8A45E0F10651}" destId="{E27648A8-0E28-4072-A30C-8C2956457C84}" srcOrd="2" destOrd="0" presId="urn:microsoft.com/office/officeart/2005/8/layout/StepDownProcess"/>
    <dgm:cxn modelId="{6B80128F-3AB2-214E-B9B6-4A657DA96E63}" type="presParOf" srcId="{5AD5CCD5-A985-4ABE-8745-8DBE555101CC}" destId="{7FD3D07B-50AA-4AC1-8E92-BDDF915FDD6B}" srcOrd="9" destOrd="0" presId="urn:microsoft.com/office/officeart/2005/8/layout/StepDownProcess"/>
    <dgm:cxn modelId="{1C282551-7106-FB41-B305-E517AD976CF7}" type="presParOf" srcId="{5AD5CCD5-A985-4ABE-8745-8DBE555101CC}" destId="{C95A0737-AA14-4721-904B-3B9684BE1352}" srcOrd="10" destOrd="0" presId="urn:microsoft.com/office/officeart/2005/8/layout/StepDownProcess"/>
    <dgm:cxn modelId="{FEBC6329-618A-4841-837B-259177B1193F}" type="presParOf" srcId="{C95A0737-AA14-4721-904B-3B9684BE1352}" destId="{5D02453D-18F5-461C-96DD-83733CC26D13}" srcOrd="0" destOrd="0" presId="urn:microsoft.com/office/officeart/2005/8/layout/StepDownProcess"/>
    <dgm:cxn modelId="{EFD90D08-0927-D74F-9362-660C7C57089A}" type="presParOf" srcId="{C95A0737-AA14-4721-904B-3B9684BE1352}" destId="{F7DFF684-5E20-4D0F-88EE-3D686F3CD9AA}" srcOrd="1" destOrd="0" presId="urn:microsoft.com/office/officeart/2005/8/layout/StepDownProcess"/>
    <dgm:cxn modelId="{0A44A4B6-E330-A64B-85EA-DD391C080ABF}" type="presParOf" srcId="{C95A0737-AA14-4721-904B-3B9684BE1352}" destId="{0E3B385A-3950-4DA4-8680-0F3D7739885B}" srcOrd="2" destOrd="0" presId="urn:microsoft.com/office/officeart/2005/8/layout/StepDownProcess"/>
    <dgm:cxn modelId="{25F73AD0-204E-EF42-B167-4DFCB5AEA80F}" type="presParOf" srcId="{5AD5CCD5-A985-4ABE-8745-8DBE555101CC}" destId="{E66126B7-DDB1-450C-9E69-D13AC971D4F6}" srcOrd="11" destOrd="0" presId="urn:microsoft.com/office/officeart/2005/8/layout/StepDownProcess"/>
    <dgm:cxn modelId="{E717B069-BA79-214C-8606-FFE8C6EDA35C}" type="presParOf" srcId="{5AD5CCD5-A985-4ABE-8745-8DBE555101CC}" destId="{C3FA79B2-3B34-4DFC-B5C1-6AF1C0D4194F}" srcOrd="12" destOrd="0" presId="urn:microsoft.com/office/officeart/2005/8/layout/StepDownProcess"/>
    <dgm:cxn modelId="{83E08A78-8E71-2645-AFB1-826A5FEC3472}" type="presParOf" srcId="{C3FA79B2-3B34-4DFC-B5C1-6AF1C0D4194F}" destId="{2F04A27E-6B2D-40C5-B5D7-2701C3FCB2FA}" srcOrd="0" destOrd="0" presId="urn:microsoft.com/office/officeart/2005/8/layout/StepDown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368F73-1DF6-43E8-B843-6B011407812F}">
      <dsp:nvSpPr>
        <dsp:cNvPr id="0" name=""/>
        <dsp:cNvSpPr/>
      </dsp:nvSpPr>
      <dsp:spPr>
        <a:xfrm rot="5400000">
          <a:off x="228585" y="500218"/>
          <a:ext cx="506591" cy="628120"/>
        </a:xfrm>
        <a:prstGeom prst="bentUpArrow">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367CA135-05D9-4DB3-AE61-1021D5FDAEB8}">
      <dsp:nvSpPr>
        <dsp:cNvPr id="0" name=""/>
        <dsp:cNvSpPr/>
      </dsp:nvSpPr>
      <dsp:spPr>
        <a:xfrm>
          <a:off x="1103" y="0"/>
          <a:ext cx="1484134" cy="561485"/>
        </a:xfrm>
        <a:prstGeom prst="roundRect">
          <a:avLst>
            <a:gd name="adj" fmla="val 16670"/>
          </a:avLst>
        </a:prstGeom>
        <a:solidFill>
          <a:srgbClr val="F79646"/>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Develop a Survey to Identify Data Existence and Needs</a:t>
          </a:r>
        </a:p>
      </dsp:txBody>
      <dsp:txXfrm>
        <a:off x="28517" y="27414"/>
        <a:ext cx="1429306" cy="506657"/>
      </dsp:txXfrm>
    </dsp:sp>
    <dsp:sp modelId="{AD0E4763-3797-4EA6-841F-D4523F9EF5E1}">
      <dsp:nvSpPr>
        <dsp:cNvPr id="0" name=""/>
        <dsp:cNvSpPr/>
      </dsp:nvSpPr>
      <dsp:spPr>
        <a:xfrm>
          <a:off x="0" y="71000"/>
          <a:ext cx="2803607" cy="323332"/>
        </a:xfrm>
        <a:prstGeom prst="rect">
          <a:avLst/>
        </a:prstGeom>
        <a:noFill/>
        <a:ln>
          <a:noFill/>
        </a:ln>
        <a:effectLst/>
      </dsp:spPr>
      <dsp:style>
        <a:lnRef idx="0">
          <a:scrgbClr r="0" g="0" b="0"/>
        </a:lnRef>
        <a:fillRef idx="0">
          <a:scrgbClr r="0" g="0" b="0"/>
        </a:fillRef>
        <a:effectRef idx="0">
          <a:scrgbClr r="0" g="0" b="0"/>
        </a:effectRef>
        <a:fontRef idx="minor"/>
      </dsp:style>
    </dsp:sp>
    <dsp:sp modelId="{8AE172C8-1FC7-4B0D-9ED0-EBF7BC70A37F}">
      <dsp:nvSpPr>
        <dsp:cNvPr id="0" name=""/>
        <dsp:cNvSpPr/>
      </dsp:nvSpPr>
      <dsp:spPr>
        <a:xfrm rot="5400000">
          <a:off x="2200801" y="1861818"/>
          <a:ext cx="526171" cy="745499"/>
        </a:xfrm>
        <a:prstGeom prst="bentUpArrow">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1E2BD952-6CF0-4C21-8916-570C7E1057B7}">
      <dsp:nvSpPr>
        <dsp:cNvPr id="0" name=""/>
        <dsp:cNvSpPr/>
      </dsp:nvSpPr>
      <dsp:spPr>
        <a:xfrm>
          <a:off x="770613" y="710848"/>
          <a:ext cx="1562926" cy="605701"/>
        </a:xfrm>
        <a:prstGeom prst="roundRect">
          <a:avLst>
            <a:gd name="adj" fmla="val 16670"/>
          </a:avLst>
        </a:prstGeom>
        <a:solidFill>
          <a:srgbClr val="F79646"/>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Enhance Survey with R&amp;M Application Inquiries  </a:t>
          </a:r>
        </a:p>
      </dsp:txBody>
      <dsp:txXfrm>
        <a:off x="800186" y="740421"/>
        <a:ext cx="1503780" cy="546555"/>
      </dsp:txXfrm>
    </dsp:sp>
    <dsp:sp modelId="{7927FAA2-1494-45E9-BFDA-3AF3A602CFEC}">
      <dsp:nvSpPr>
        <dsp:cNvPr id="0" name=""/>
        <dsp:cNvSpPr/>
      </dsp:nvSpPr>
      <dsp:spPr>
        <a:xfrm>
          <a:off x="2502013" y="673004"/>
          <a:ext cx="5001743" cy="171968"/>
        </a:xfrm>
        <a:prstGeom prst="rect">
          <a:avLst/>
        </a:prstGeom>
        <a:noFill/>
        <a:ln>
          <a:noFill/>
        </a:ln>
        <a:effectLst/>
      </dsp:spPr>
      <dsp:style>
        <a:lnRef idx="0">
          <a:scrgbClr r="0" g="0" b="0"/>
        </a:lnRef>
        <a:fillRef idx="0">
          <a:scrgbClr r="0" g="0" b="0"/>
        </a:fillRef>
        <a:effectRef idx="0">
          <a:scrgbClr r="0" g="0" b="0"/>
        </a:effectRef>
        <a:fontRef idx="minor"/>
      </dsp:style>
    </dsp:sp>
    <dsp:sp modelId="{4FC7E091-2E46-4E54-80E7-01801AA7512E}">
      <dsp:nvSpPr>
        <dsp:cNvPr id="0" name=""/>
        <dsp:cNvSpPr/>
      </dsp:nvSpPr>
      <dsp:spPr>
        <a:xfrm rot="5400000">
          <a:off x="1192416" y="1198834"/>
          <a:ext cx="512094" cy="806163"/>
        </a:xfrm>
        <a:prstGeom prst="bentUpArrow">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757407B4-1230-440C-99CC-72D72FCAEE1A}">
      <dsp:nvSpPr>
        <dsp:cNvPr id="0" name=""/>
        <dsp:cNvSpPr/>
      </dsp:nvSpPr>
      <dsp:spPr>
        <a:xfrm>
          <a:off x="1840015" y="1357459"/>
          <a:ext cx="1648212" cy="577945"/>
        </a:xfrm>
        <a:prstGeom prst="roundRect">
          <a:avLst>
            <a:gd name="adj" fmla="val 16670"/>
          </a:avLst>
        </a:prstGeom>
        <a:solidFill>
          <a:srgbClr val="F79646"/>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Conduct Survey and Interviews of  R&amp;M Practitioners</a:t>
          </a:r>
        </a:p>
      </dsp:txBody>
      <dsp:txXfrm>
        <a:off x="1868233" y="1385677"/>
        <a:ext cx="1591776" cy="521509"/>
      </dsp:txXfrm>
    </dsp:sp>
    <dsp:sp modelId="{963BD525-1735-463A-B909-1178D9349449}">
      <dsp:nvSpPr>
        <dsp:cNvPr id="0" name=""/>
        <dsp:cNvSpPr/>
      </dsp:nvSpPr>
      <dsp:spPr>
        <a:xfrm>
          <a:off x="3598152" y="1251589"/>
          <a:ext cx="3093047" cy="336750"/>
        </a:xfrm>
        <a:prstGeom prst="rect">
          <a:avLst/>
        </a:prstGeom>
        <a:noFill/>
        <a:ln>
          <a:noFill/>
        </a:ln>
        <a:effectLst/>
      </dsp:spPr>
      <dsp:style>
        <a:lnRef idx="0">
          <a:scrgbClr r="0" g="0" b="0"/>
        </a:lnRef>
        <a:fillRef idx="0">
          <a:scrgbClr r="0" g="0" b="0"/>
        </a:fillRef>
        <a:effectRef idx="0">
          <a:scrgbClr r="0" g="0" b="0"/>
        </a:effectRef>
        <a:fontRef idx="minor"/>
      </dsp:style>
    </dsp:sp>
    <dsp:sp modelId="{DA0078E6-3881-4323-99CB-EEE00E515E52}">
      <dsp:nvSpPr>
        <dsp:cNvPr id="0" name=""/>
        <dsp:cNvSpPr/>
      </dsp:nvSpPr>
      <dsp:spPr>
        <a:xfrm rot="5400000">
          <a:off x="3316154" y="2856442"/>
          <a:ext cx="512908" cy="379297"/>
        </a:xfrm>
        <a:prstGeom prst="bentUpArrow">
          <a:avLst>
            <a:gd name="adj1" fmla="val 32840"/>
            <a:gd name="adj2" fmla="val 25000"/>
            <a:gd name="adj3" fmla="val 35780"/>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FD8CD221-8146-4B3F-A691-C12BFC9F4119}">
      <dsp:nvSpPr>
        <dsp:cNvPr id="0" name=""/>
        <dsp:cNvSpPr/>
      </dsp:nvSpPr>
      <dsp:spPr>
        <a:xfrm>
          <a:off x="2870454" y="2075484"/>
          <a:ext cx="1455548" cy="618070"/>
        </a:xfrm>
        <a:prstGeom prst="roundRect">
          <a:avLst>
            <a:gd name="adj" fmla="val 16670"/>
          </a:avLst>
        </a:prstGeom>
        <a:solidFill>
          <a:srgbClr val="F79646"/>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Review and Correlate Survey Inputs</a:t>
          </a:r>
        </a:p>
      </dsp:txBody>
      <dsp:txXfrm>
        <a:off x="2900631" y="2105661"/>
        <a:ext cx="1395194" cy="557716"/>
      </dsp:txXfrm>
    </dsp:sp>
    <dsp:sp modelId="{FBF19370-745D-4FD9-B087-5DE71FE5FE16}">
      <dsp:nvSpPr>
        <dsp:cNvPr id="0" name=""/>
        <dsp:cNvSpPr/>
      </dsp:nvSpPr>
      <dsp:spPr>
        <a:xfrm>
          <a:off x="4402353" y="2203003"/>
          <a:ext cx="4747997" cy="171195"/>
        </a:xfrm>
        <a:prstGeom prst="rect">
          <a:avLst/>
        </a:prstGeom>
        <a:noFill/>
        <a:ln>
          <a:noFill/>
        </a:ln>
        <a:effectLst/>
      </dsp:spPr>
      <dsp:style>
        <a:lnRef idx="0">
          <a:scrgbClr r="0" g="0" b="0"/>
        </a:lnRef>
        <a:fillRef idx="0">
          <a:scrgbClr r="0" g="0" b="0"/>
        </a:fillRef>
        <a:effectRef idx="0">
          <a:scrgbClr r="0" g="0" b="0"/>
        </a:effectRef>
        <a:fontRef idx="minor"/>
      </dsp:style>
    </dsp:sp>
    <dsp:sp modelId="{0AD46D33-8746-454A-A4D4-1C59DBD07A3C}">
      <dsp:nvSpPr>
        <dsp:cNvPr id="0" name=""/>
        <dsp:cNvSpPr/>
      </dsp:nvSpPr>
      <dsp:spPr>
        <a:xfrm rot="5400000">
          <a:off x="4327119" y="3373887"/>
          <a:ext cx="578824" cy="797688"/>
        </a:xfrm>
        <a:prstGeom prst="leftUpArrow">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4408D300-EB1A-4EB0-8780-D6463300829D}">
      <dsp:nvSpPr>
        <dsp:cNvPr id="0" name=""/>
        <dsp:cNvSpPr/>
      </dsp:nvSpPr>
      <dsp:spPr>
        <a:xfrm>
          <a:off x="3822386" y="2769824"/>
          <a:ext cx="1483625" cy="727245"/>
        </a:xfrm>
        <a:prstGeom prst="roundRect">
          <a:avLst>
            <a:gd name="adj" fmla="val 16670"/>
          </a:avLst>
        </a:prstGeom>
        <a:solidFill>
          <a:srgbClr val="F79646"/>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Conduct Interviews of  R&amp;M Practitioners</a:t>
          </a:r>
        </a:p>
      </dsp:txBody>
      <dsp:txXfrm>
        <a:off x="3857894" y="2805332"/>
        <a:ext cx="1412609" cy="656229"/>
      </dsp:txXfrm>
    </dsp:sp>
    <dsp:sp modelId="{E27648A8-0E28-4072-A30C-8C2956457C84}">
      <dsp:nvSpPr>
        <dsp:cNvPr id="0" name=""/>
        <dsp:cNvSpPr/>
      </dsp:nvSpPr>
      <dsp:spPr>
        <a:xfrm>
          <a:off x="5438390" y="2838552"/>
          <a:ext cx="2703529" cy="412348"/>
        </a:xfrm>
        <a:prstGeom prst="rect">
          <a:avLst/>
        </a:prstGeom>
        <a:noFill/>
        <a:ln>
          <a:noFill/>
        </a:ln>
        <a:effectLst/>
      </dsp:spPr>
      <dsp:style>
        <a:lnRef idx="0">
          <a:scrgbClr r="0" g="0" b="0"/>
        </a:lnRef>
        <a:fillRef idx="0">
          <a:scrgbClr r="0" g="0" b="0"/>
        </a:fillRef>
        <a:effectRef idx="0">
          <a:scrgbClr r="0" g="0" b="0"/>
        </a:effectRef>
        <a:fontRef idx="minor"/>
      </dsp:style>
    </dsp:sp>
    <dsp:sp modelId="{5D02453D-18F5-461C-96DD-83733CC26D13}">
      <dsp:nvSpPr>
        <dsp:cNvPr id="0" name=""/>
        <dsp:cNvSpPr/>
      </dsp:nvSpPr>
      <dsp:spPr>
        <a:xfrm rot="5400000">
          <a:off x="5565340" y="4291818"/>
          <a:ext cx="523529" cy="731184"/>
        </a:xfrm>
        <a:prstGeom prst="bentUpArrow">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F7DFF684-5E20-4D0F-88EE-3D686F3CD9AA}">
      <dsp:nvSpPr>
        <dsp:cNvPr id="0" name=""/>
        <dsp:cNvSpPr/>
      </dsp:nvSpPr>
      <dsp:spPr>
        <a:xfrm>
          <a:off x="5008250" y="3623005"/>
          <a:ext cx="1544128" cy="714815"/>
        </a:xfrm>
        <a:prstGeom prst="roundRect">
          <a:avLst>
            <a:gd name="adj" fmla="val 16670"/>
          </a:avLst>
        </a:prstGeom>
        <a:solidFill>
          <a:srgbClr val="F79646"/>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Review and Interpret Survey and Interview Data and Aggregation</a:t>
          </a:r>
        </a:p>
      </dsp:txBody>
      <dsp:txXfrm>
        <a:off x="5043151" y="3657906"/>
        <a:ext cx="1474326" cy="645013"/>
      </dsp:txXfrm>
    </dsp:sp>
    <dsp:sp modelId="{0E3B385A-3950-4DA4-8680-0F3D7739885B}">
      <dsp:nvSpPr>
        <dsp:cNvPr id="0" name=""/>
        <dsp:cNvSpPr/>
      </dsp:nvSpPr>
      <dsp:spPr>
        <a:xfrm>
          <a:off x="6739879" y="3931680"/>
          <a:ext cx="3242320" cy="202882"/>
        </a:xfrm>
        <a:prstGeom prst="rect">
          <a:avLst/>
        </a:prstGeom>
        <a:noFill/>
        <a:ln>
          <a:noFill/>
        </a:ln>
        <a:effectLst/>
      </dsp:spPr>
      <dsp:style>
        <a:lnRef idx="0">
          <a:scrgbClr r="0" g="0" b="0"/>
        </a:lnRef>
        <a:fillRef idx="0">
          <a:scrgbClr r="0" g="0" b="0"/>
        </a:fillRef>
        <a:effectRef idx="0">
          <a:scrgbClr r="0" g="0" b="0"/>
        </a:effectRef>
        <a:fontRef idx="minor"/>
      </dsp:style>
    </dsp:sp>
    <dsp:sp modelId="{2F04A27E-6B2D-40C5-B5D7-2701C3FCB2FA}">
      <dsp:nvSpPr>
        <dsp:cNvPr id="0" name=""/>
        <dsp:cNvSpPr/>
      </dsp:nvSpPr>
      <dsp:spPr>
        <a:xfrm>
          <a:off x="6219152" y="4427656"/>
          <a:ext cx="1251460" cy="602824"/>
        </a:xfrm>
        <a:prstGeom prst="roundRect">
          <a:avLst>
            <a:gd name="adj" fmla="val 16670"/>
          </a:avLst>
        </a:prstGeom>
        <a:solidFill>
          <a:srgbClr val="F79646"/>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Publish Findings and Share with TDT </a:t>
          </a:r>
          <a:r>
            <a:rPr lang="en-US" sz="1200" kern="1200"/>
            <a:t>and Beyond</a:t>
          </a:r>
          <a:endParaRPr lang="en-US" sz="1200" kern="1200" dirty="0"/>
        </a:p>
      </dsp:txBody>
      <dsp:txXfrm>
        <a:off x="6248585" y="4457089"/>
        <a:ext cx="1192594" cy="543958"/>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FA0BA4-7D2A-4FC0-852F-4A74431513F5}" type="datetimeFigureOut">
              <a:rPr lang="en-US" smtClean="0"/>
              <a:t>3/17/2021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D6148D-9812-451F-B349-B6CC4F51F405}" type="slidenum">
              <a:rPr lang="en-US" smtClean="0"/>
              <a:t>‹#›</a:t>
            </a:fld>
            <a:endParaRPr lang="en-US" dirty="0"/>
          </a:p>
        </p:txBody>
      </p:sp>
    </p:spTree>
    <p:extLst>
      <p:ext uri="{BB962C8B-B14F-4D97-AF65-F5344CB8AC3E}">
        <p14:creationId xmlns:p14="http://schemas.microsoft.com/office/powerpoint/2010/main" val="1735536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s://nasa-ice.nasa.gov/windchill/" TargetMode="External"/><Relationship Id="rId3" Type="http://schemas.openxmlformats.org/officeDocument/2006/relationships/hyperlink" Target="https://dev-qspress.ndc.nasa.gov:8443/General.cfm" TargetMode="External"/><Relationship Id="rId7" Type="http://schemas.openxmlformats.org/officeDocument/2006/relationships/hyperlink" Target="https://eisd.sp.jsc.nasa.gov/" TargetMode="External"/><Relationship Id="rId12" Type="http://schemas.openxmlformats.org/officeDocument/2006/relationships/hyperlink" Target="https://nsc.nasa.gov/SMAToolbox/ui/search/default.aspx"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qsdms.arc.nasa.gov/document/documents" TargetMode="External"/><Relationship Id="rId11" Type="http://schemas.openxmlformats.org/officeDocument/2006/relationships/hyperlink" Target="https://nasa-ice.nasa.gov/portal/" TargetMode="External"/><Relationship Id="rId5" Type="http://schemas.openxmlformats.org/officeDocument/2006/relationships/hyperlink" Target="https://cxhazard.nasa.gov/home" TargetMode="External"/><Relationship Id="rId10" Type="http://schemas.openxmlformats.org/officeDocument/2006/relationships/hyperlink" Target="https://adf-tosc.ksc.nasa.gov/TIPS/faces/home" TargetMode="External"/><Relationship Id="rId4" Type="http://schemas.openxmlformats.org/officeDocument/2006/relationships/hyperlink" Target="https://cxfmea-cil.nasa.gov/" TargetMode="External"/><Relationship Id="rId9" Type="http://schemas.openxmlformats.org/officeDocument/2006/relationships/hyperlink" Target="https://kddms.ndc.nasa.gov/Windchill/app/"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CEA227-DA35-4B0C-8DF6-24D3F93BD2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20899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Solicit</a:t>
            </a:r>
            <a:r>
              <a:rPr lang="en-US" baseline="0" dirty="0"/>
              <a:t> TDT help</a:t>
            </a:r>
          </a:p>
          <a:p>
            <a:endParaRPr lang="en-US" baseline="0" dirty="0"/>
          </a:p>
          <a:p>
            <a:pPr lvl="0"/>
            <a:r>
              <a:rPr lang="en-US" sz="1200" kern="1200" dirty="0">
                <a:solidFill>
                  <a:schemeClr val="tx1"/>
                </a:solidFill>
                <a:effectLst/>
                <a:latin typeface="+mn-lt"/>
                <a:ea typeface="+mn-ea"/>
                <a:cs typeface="+mn-cs"/>
              </a:rPr>
              <a:t>AFRC Project and Centralized CM systems </a:t>
            </a:r>
          </a:p>
          <a:p>
            <a:pPr marL="171450" lvl="0" indent="-171450">
              <a:buFont typeface="Wingdings" panose="05000000000000000000" pitchFamily="2" charset="2"/>
              <a:buChar char="ü"/>
            </a:pPr>
            <a:r>
              <a:rPr lang="en-US" sz="1200" kern="1200" dirty="0">
                <a:solidFill>
                  <a:schemeClr val="tx1"/>
                </a:solidFill>
                <a:effectLst/>
                <a:latin typeface="+mn-lt"/>
                <a:ea typeface="+mn-ea"/>
                <a:cs typeface="+mn-cs"/>
              </a:rPr>
              <a:t>AMES Electrical Power Reliability Office dbase - </a:t>
            </a:r>
            <a:r>
              <a:rPr lang="en-US" sz="1200" u="sng" kern="1200" dirty="0">
                <a:solidFill>
                  <a:schemeClr val="tx1"/>
                </a:solidFill>
                <a:effectLst/>
                <a:latin typeface="+mn-lt"/>
                <a:ea typeface="+mn-ea"/>
                <a:cs typeface="+mn-cs"/>
              </a:rPr>
              <a:t>https://dev qspress.ndc.nasa.gov:8443/EPRO/ Frontpage.cfm</a:t>
            </a:r>
            <a:r>
              <a:rPr lang="en-US" sz="1200" kern="1200" dirty="0">
                <a:solidFill>
                  <a:schemeClr val="tx1"/>
                </a:solidFill>
                <a:effectLst/>
                <a:latin typeface="+mn-lt"/>
                <a:ea typeface="+mn-ea"/>
                <a:cs typeface="+mn-cs"/>
              </a:rPr>
              <a:t> </a:t>
            </a:r>
          </a:p>
          <a:p>
            <a:pPr marL="171450" lvl="0" indent="-171450">
              <a:buFont typeface="Wingdings" panose="05000000000000000000" pitchFamily="2" charset="2"/>
              <a:buChar char="ü"/>
            </a:pPr>
            <a:r>
              <a:rPr lang="en-US" sz="1200" kern="1200" dirty="0">
                <a:solidFill>
                  <a:schemeClr val="tx1"/>
                </a:solidFill>
                <a:effectLst/>
                <a:latin typeface="+mn-lt"/>
                <a:ea typeface="+mn-ea"/>
                <a:cs typeface="+mn-cs"/>
              </a:rPr>
              <a:t>AMES Pressure System dbase </a:t>
            </a:r>
            <a:r>
              <a:rPr lang="en-US" sz="1200" u="sng" kern="1200" dirty="0">
                <a:solidFill>
                  <a:schemeClr val="tx1"/>
                </a:solidFill>
                <a:effectLst/>
                <a:latin typeface="+mn-lt"/>
                <a:ea typeface="+mn-ea"/>
                <a:cs typeface="+mn-cs"/>
                <a:hlinkClick r:id="rId3"/>
              </a:rPr>
              <a:t>https://dev-qspress.ndc.nasa.gov:8443/General.cfm</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ORION/ISS Cross Program FMEA-CIL System - </a:t>
            </a:r>
            <a:r>
              <a:rPr lang="en-US" sz="1200" u="sng" kern="1200" dirty="0">
                <a:solidFill>
                  <a:schemeClr val="tx1"/>
                </a:solidFill>
                <a:effectLst/>
                <a:latin typeface="+mn-lt"/>
                <a:ea typeface="+mn-ea"/>
                <a:cs typeface="+mn-cs"/>
                <a:hlinkClick r:id="rId4"/>
              </a:rPr>
              <a:t>https://cxfmea-cil.nasa.gov/</a:t>
            </a:r>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ORION/ISS Cross Program Hazard System  - </a:t>
            </a:r>
            <a:r>
              <a:rPr lang="en-US" sz="1200" u="sng" kern="1200" dirty="0">
                <a:solidFill>
                  <a:schemeClr val="tx1"/>
                </a:solidFill>
                <a:effectLst/>
                <a:latin typeface="+mn-lt"/>
                <a:ea typeface="+mn-ea"/>
                <a:cs typeface="+mn-cs"/>
                <a:hlinkClick r:id="rId5"/>
              </a:rPr>
              <a:t>https://cxhazard.nasa.gov/home</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Code QS Document Management System (QSDMS) - </a:t>
            </a:r>
            <a:r>
              <a:rPr lang="en-US" sz="1200" u="sng" kern="1200" dirty="0">
                <a:solidFill>
                  <a:schemeClr val="tx1"/>
                </a:solidFill>
                <a:effectLst/>
                <a:latin typeface="+mn-lt"/>
                <a:ea typeface="+mn-ea"/>
                <a:cs typeface="+mn-cs"/>
                <a:hlinkClick r:id="rId6"/>
              </a:rPr>
              <a:t>https://qsdms.arc.nasa.gov/document/documents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JSC Sharepoint  - </a:t>
            </a:r>
            <a:r>
              <a:rPr lang="en-US" sz="1200" u="sng" kern="1200" dirty="0">
                <a:solidFill>
                  <a:schemeClr val="tx1"/>
                </a:solidFill>
                <a:effectLst/>
                <a:latin typeface="+mn-lt"/>
                <a:ea typeface="+mn-ea"/>
                <a:cs typeface="+mn-cs"/>
                <a:hlinkClick r:id="rId7"/>
              </a:rPr>
              <a:t>https://eisd.sp.jsc.nasa.gov/</a:t>
            </a:r>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MARS - Mission Assurance Reporting System (KSC)</a:t>
            </a:r>
          </a:p>
          <a:p>
            <a:pPr lvl="0"/>
            <a:r>
              <a:rPr lang="en-US" sz="1200" kern="1200" dirty="0">
                <a:solidFill>
                  <a:schemeClr val="tx1"/>
                </a:solidFill>
                <a:effectLst/>
                <a:latin typeface="+mn-lt"/>
                <a:ea typeface="+mn-ea"/>
                <a:cs typeface="+mn-cs"/>
              </a:rPr>
              <a:t>MSFC Product/Project Data Management (Windchill) - </a:t>
            </a:r>
            <a:r>
              <a:rPr lang="en-US" sz="1200" u="sng" kern="1200" dirty="0">
                <a:solidFill>
                  <a:schemeClr val="tx1"/>
                </a:solidFill>
                <a:effectLst/>
                <a:latin typeface="+mn-lt"/>
                <a:ea typeface="+mn-ea"/>
                <a:cs typeface="+mn-cs"/>
                <a:hlinkClick r:id="rId8"/>
              </a:rPr>
              <a:t>https://nasa-ice.nasa.gov/windchill/</a:t>
            </a:r>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KDDMS - Kennedy Design and Data Management System (Windchill) - </a:t>
            </a:r>
            <a:r>
              <a:rPr lang="en-US" sz="1200" u="sng" kern="1200" dirty="0">
                <a:solidFill>
                  <a:schemeClr val="tx1"/>
                </a:solidFill>
                <a:effectLst/>
                <a:latin typeface="+mn-lt"/>
                <a:ea typeface="+mn-ea"/>
                <a:cs typeface="+mn-cs"/>
                <a:hlinkClick r:id="rId9"/>
              </a:rPr>
              <a:t>https://kddms.ndc.nasa.gov/Windchill/app/</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KSC TIPS portal - </a:t>
            </a:r>
            <a:r>
              <a:rPr lang="en-US" sz="1200" u="sng" kern="1200" dirty="0">
                <a:solidFill>
                  <a:schemeClr val="tx1"/>
                </a:solidFill>
                <a:effectLst/>
                <a:latin typeface="+mn-lt"/>
                <a:ea typeface="+mn-ea"/>
                <a:cs typeface="+mn-cs"/>
                <a:hlinkClick r:id="rId10"/>
              </a:rPr>
              <a:t>https://adf-tosc.ksc.nasa.gov/TIPS/faces/home</a:t>
            </a:r>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NASA  Integrated Collaborative Environment (ICE/Windchill)  - </a:t>
            </a:r>
            <a:r>
              <a:rPr lang="en-US" sz="1200" u="sng" kern="1200" dirty="0">
                <a:solidFill>
                  <a:schemeClr val="tx1"/>
                </a:solidFill>
                <a:effectLst/>
                <a:latin typeface="+mn-lt"/>
                <a:ea typeface="+mn-ea"/>
                <a:cs typeface="+mn-cs"/>
                <a:hlinkClick r:id="rId11" tooltip="https://nasa-ice.nasa.gov/portal/"/>
              </a:rPr>
              <a:t>https://nasa-ice.nasa.gov/portal/</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NASA SMA Toolbox knowledge collection - </a:t>
            </a:r>
            <a:r>
              <a:rPr lang="en-US" sz="1200" u="sng" kern="1200" dirty="0">
                <a:solidFill>
                  <a:schemeClr val="tx1"/>
                </a:solidFill>
                <a:effectLst/>
                <a:latin typeface="+mn-lt"/>
                <a:ea typeface="+mn-ea"/>
                <a:cs typeface="+mn-cs"/>
                <a:hlinkClick r:id="rId12"/>
              </a:rPr>
              <a:t>https://nsc.nasa.gov/SMAToolbox/ui/search/default.aspx</a:t>
            </a:r>
            <a:r>
              <a:rPr lang="en-US" sz="1200" kern="1200" dirty="0">
                <a:solidFill>
                  <a:schemeClr val="tx1"/>
                </a:solidFill>
                <a:effectLst/>
                <a:latin typeface="+mn-lt"/>
                <a:ea typeface="+mn-ea"/>
                <a:cs typeface="+mn-cs"/>
              </a:rPr>
              <a:t> </a:t>
            </a:r>
          </a:p>
          <a:p>
            <a:endParaRPr lang="en-US" baseline="0" dirty="0"/>
          </a:p>
          <a:p>
            <a:r>
              <a:rPr lang="en-US" baseline="0" dirty="0"/>
              <a:t>Solicit ESA/JAXA help</a:t>
            </a:r>
          </a:p>
          <a:p>
            <a:endParaRPr lang="en-US" baseline="0" dirty="0"/>
          </a:p>
          <a:p>
            <a:r>
              <a:rPr lang="en-US" dirty="0"/>
              <a:t>Consistency – Efficiency</a:t>
            </a:r>
            <a:r>
              <a:rPr lang="en-US" baseline="0" dirty="0"/>
              <a:t> – Accuracy – Relevance/Value/Impact</a:t>
            </a:r>
            <a:endParaRPr lang="en-US" dirty="0"/>
          </a:p>
        </p:txBody>
      </p:sp>
      <p:sp>
        <p:nvSpPr>
          <p:cNvPr id="4" name="Slide Number Placeholder 3"/>
          <p:cNvSpPr>
            <a:spLocks noGrp="1"/>
          </p:cNvSpPr>
          <p:nvPr>
            <p:ph type="sldNum" sz="quarter" idx="10"/>
          </p:nvPr>
        </p:nvSpPr>
        <p:spPr/>
        <p:txBody>
          <a:bodyPr/>
          <a:lstStyle/>
          <a:p>
            <a:fld id="{8DD6148D-9812-451F-B349-B6CC4F51F405}" type="slidenum">
              <a:rPr lang="en-US" smtClean="0"/>
              <a:t>10</a:t>
            </a:fld>
            <a:endParaRPr lang="en-US" dirty="0"/>
          </a:p>
        </p:txBody>
      </p:sp>
    </p:spTree>
    <p:extLst>
      <p:ext uri="{BB962C8B-B14F-4D97-AF65-F5344CB8AC3E}">
        <p14:creationId xmlns:p14="http://schemas.microsoft.com/office/powerpoint/2010/main" val="1186786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D6148D-9812-451F-B349-B6CC4F51F405}" type="slidenum">
              <a:rPr lang="en-US" smtClean="0"/>
              <a:t>2</a:t>
            </a:fld>
            <a:endParaRPr lang="en-US" dirty="0"/>
          </a:p>
        </p:txBody>
      </p:sp>
    </p:spTree>
    <p:extLst>
      <p:ext uri="{BB962C8B-B14F-4D97-AF65-F5344CB8AC3E}">
        <p14:creationId xmlns:p14="http://schemas.microsoft.com/office/powerpoint/2010/main" val="1402258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ea typeface="Calibri" panose="020F0502020204030204" pitchFamily="34" charset="0"/>
              </a:rPr>
              <a:t>Digital Transformation is “employing digitization/digital technologies (e.g., Artificial Intelligence (AI), mobile, cloud, data) to change a process, product, or capability so dramatically (e.g., real-time, intelligent, personalized, anywhere, anytime)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More Timely Knowledge </a:t>
            </a:r>
            <a:r>
              <a:rPr kumimoji="0" lang="en-US" altLang="en-US" sz="1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sym typeface="Wingdings" panose="05000000000000000000" pitchFamily="2" charset="2"/>
              </a:rPr>
              <a:t></a:t>
            </a:r>
            <a:r>
              <a:rPr kumimoji="0" lang="en-US" altLang="en-US" sz="1200" b="0" i="0" u="none" strike="noStrike" cap="none" normalizeH="0" baseline="0" dirty="0">
                <a:ln>
                  <a:noFill/>
                </a:ln>
                <a:solidFill>
                  <a:schemeClr val="tx1"/>
                </a:solidFill>
                <a:effectLst/>
                <a:ea typeface="Times New Roman" panose="02020603050405020304" pitchFamily="18" charset="0"/>
              </a:rPr>
              <a:t> More Influence </a:t>
            </a:r>
            <a:r>
              <a:rPr kumimoji="0" lang="en-US" altLang="en-US" sz="1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sym typeface="Wingdings" panose="05000000000000000000" pitchFamily="2" charset="2"/>
              </a:rPr>
              <a:t></a:t>
            </a:r>
            <a:r>
              <a:rPr kumimoji="0" lang="en-US" altLang="en-US" sz="1200" b="0" i="0" u="none" strike="noStrike" cap="none" normalizeH="0" baseline="0" dirty="0">
                <a:ln>
                  <a:noFill/>
                </a:ln>
                <a:solidFill>
                  <a:schemeClr val="tx1"/>
                </a:solidFill>
                <a:effectLst/>
                <a:ea typeface="Times New Roman" panose="02020603050405020304" pitchFamily="18" charset="0"/>
              </a:rPr>
              <a:t> More Impact</a:t>
            </a:r>
            <a:endParaRPr kumimoji="0" lang="en-US" altLang="en-US" sz="1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sym typeface="Wingdings" panose="05000000000000000000" pitchFamily="2" charset="2"/>
            </a:endParaRPr>
          </a:p>
          <a:p>
            <a:endParaRPr lang="en-US" dirty="0"/>
          </a:p>
        </p:txBody>
      </p:sp>
      <p:sp>
        <p:nvSpPr>
          <p:cNvPr id="4" name="Slide Number Placeholder 3"/>
          <p:cNvSpPr>
            <a:spLocks noGrp="1"/>
          </p:cNvSpPr>
          <p:nvPr>
            <p:ph type="sldNum" sz="quarter" idx="10"/>
          </p:nvPr>
        </p:nvSpPr>
        <p:spPr/>
        <p:txBody>
          <a:bodyPr/>
          <a:lstStyle/>
          <a:p>
            <a:fld id="{8DD6148D-9812-451F-B349-B6CC4F51F405}" type="slidenum">
              <a:rPr lang="en-US" smtClean="0"/>
              <a:t>3</a:t>
            </a:fld>
            <a:endParaRPr lang="en-US" dirty="0"/>
          </a:p>
        </p:txBody>
      </p:sp>
    </p:spTree>
    <p:extLst>
      <p:ext uri="{BB962C8B-B14F-4D97-AF65-F5344CB8AC3E}">
        <p14:creationId xmlns:p14="http://schemas.microsoft.com/office/powerpoint/2010/main" val="954969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Data available and data needed was necessary to determined before R&amp;M could digitally transform or create </a:t>
            </a:r>
            <a:r>
              <a:rPr lang="de-DE" dirty="0"/>
              <a:t>Findable, Accessible, Interoperable, and Reusable (FAIR) data systems/capablities.</a:t>
            </a:r>
            <a:endParaRPr kumimoji="0" lang="en-US" altLang="en-US" sz="1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sym typeface="Wingdings" panose="05000000000000000000" pitchFamily="2" charset="2"/>
            </a:endParaRPr>
          </a:p>
          <a:p>
            <a:endParaRPr lang="en-US" dirty="0"/>
          </a:p>
        </p:txBody>
      </p:sp>
      <p:sp>
        <p:nvSpPr>
          <p:cNvPr id="4" name="Slide Number Placeholder 3"/>
          <p:cNvSpPr>
            <a:spLocks noGrp="1"/>
          </p:cNvSpPr>
          <p:nvPr>
            <p:ph type="sldNum" sz="quarter" idx="10"/>
          </p:nvPr>
        </p:nvSpPr>
        <p:spPr/>
        <p:txBody>
          <a:bodyPr/>
          <a:lstStyle/>
          <a:p>
            <a:fld id="{8DD6148D-9812-451F-B349-B6CC4F51F405}" type="slidenum">
              <a:rPr lang="en-US" smtClean="0"/>
              <a:t>4</a:t>
            </a:fld>
            <a:endParaRPr lang="en-US" dirty="0"/>
          </a:p>
        </p:txBody>
      </p:sp>
    </p:spTree>
    <p:extLst>
      <p:ext uri="{BB962C8B-B14F-4D97-AF65-F5344CB8AC3E}">
        <p14:creationId xmlns:p14="http://schemas.microsoft.com/office/powerpoint/2010/main" val="2746139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Web</a:t>
            </a:r>
            <a:r>
              <a:rPr lang="en-US" baseline="0" dirty="0"/>
              <a:t> enabled (and excel backup) survey of multiple choice and fill0-in questions.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E1D829-74AA-4901-B578-47A70A71C1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7716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R&amp;M survey results indicated that RMA efforts across NASA are dependent on a variety of raw data but generally start early in the mission life cycle and tend to wane prematurely in later lifecycle phases. Further, it was seen that the breadth of data types used by RMA practitioners is extensive, while the depth of data may be limited since the survey results show more dispersed and inferred data than comprehensive or limited raw data usage.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a:t>
            </a:r>
            <a:r>
              <a:rPr lang="en-US" sz="1200" kern="1200" baseline="0" dirty="0">
                <a:solidFill>
                  <a:schemeClr val="tx1"/>
                </a:solidFill>
                <a:effectLst/>
                <a:latin typeface="+mn-lt"/>
                <a:ea typeface="+mn-ea"/>
                <a:cs typeface="+mn-cs"/>
              </a:rPr>
              <a:t> is important that R&amp;M practitioners have up-to-date data to efficiently assess </a:t>
            </a:r>
            <a:r>
              <a:rPr lang="en-US" sz="1200" b="1" kern="1200" baseline="0" dirty="0">
                <a:solidFill>
                  <a:schemeClr val="tx1"/>
                </a:solidFill>
                <a:effectLst/>
                <a:latin typeface="+mn-lt"/>
                <a:ea typeface="+mn-ea"/>
                <a:cs typeface="+mn-cs"/>
              </a:rPr>
              <a:t>risks</a:t>
            </a:r>
            <a:r>
              <a:rPr lang="en-US" sz="1200" kern="1200" baseline="0" dirty="0">
                <a:solidFill>
                  <a:schemeClr val="tx1"/>
                </a:solidFill>
                <a:effectLst/>
                <a:latin typeface="+mn-lt"/>
                <a:ea typeface="+mn-ea"/>
                <a:cs typeface="+mn-cs"/>
              </a:rPr>
              <a:t> for projects/missions.  If data is disperse or varied or inferred it can lead to inaccurate assessments or repeated analysis efforts.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DD6148D-9812-451F-B349-B6CC4F51F405}" type="slidenum">
              <a:rPr lang="en-US" smtClean="0"/>
              <a:t>6</a:t>
            </a:fld>
            <a:endParaRPr lang="en-US" dirty="0"/>
          </a:p>
        </p:txBody>
      </p:sp>
    </p:spTree>
    <p:extLst>
      <p:ext uri="{BB962C8B-B14F-4D97-AF65-F5344CB8AC3E}">
        <p14:creationId xmlns:p14="http://schemas.microsoft.com/office/powerpoint/2010/main" val="1228783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R&amp;M survey results (see Figure 4) also indicate that RMA teams create data in the form of analyses. It is assumed that the variation in analysis content across the respondents is based on mission needs. In particular, the survey results seems to indicate that maintainability and availability analyses are not being performed in a formal or deterministic sense, but more in a collateral manner as recommendation from other analyses. Conversely, responses seem show that life, stress, and trade studies are predominantly being performed deterministically, whereas the amount of inferred content in analyses indicated in the survey (dark blue lines on Figure 4) seems to show that traditional RMA analysis techniques (Failure Modes and Effects Analysis (FMEA/FMECA), Fault Tree Analysis (FTA), Probabilistic Risk Assessment (PRA)) are not being uniformly applied. For example, the survey shows that some respondents’ analyses are only inferring failure modes, effects, and causes. That likely implies that traditional Failure Modes and Effects techniques are not necessarily being applied. However, all of the technique indications will need further investigation to identify the true limitation to employing traditional RMA techniques.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Taking a deeper look, failure probability and failure rate derivation survey results (See Bayesian, Statistics, and modeling line items of Figure 4) are showing abundant use of modeling and statistical analysis, but the use of handbook data is still dominating RMA models/analyses. In deriving the probability of any cause (e.g., stress, physics, radiation) of a failure incident, models and statistical methods are normally used. Therefore it is assumed that RMA teams are only relying on handbook data out of necessity due to lack of data, guidance, direction, or support. This assumption will need to be confirmed with further investigation in order to reduce barriers to failure probability and failure rate derivation and sharing.</a:t>
            </a:r>
          </a:p>
        </p:txBody>
      </p:sp>
      <p:sp>
        <p:nvSpPr>
          <p:cNvPr id="4" name="Slide Number Placeholder 3"/>
          <p:cNvSpPr>
            <a:spLocks noGrp="1"/>
          </p:cNvSpPr>
          <p:nvPr>
            <p:ph type="sldNum" sz="quarter" idx="10"/>
          </p:nvPr>
        </p:nvSpPr>
        <p:spPr/>
        <p:txBody>
          <a:bodyPr/>
          <a:lstStyle/>
          <a:p>
            <a:fld id="{8DD6148D-9812-451F-B349-B6CC4F51F405}" type="slidenum">
              <a:rPr lang="en-US" smtClean="0"/>
              <a:t>7</a:t>
            </a:fld>
            <a:endParaRPr lang="en-US" dirty="0"/>
          </a:p>
        </p:txBody>
      </p:sp>
    </p:spTree>
    <p:extLst>
      <p:ext uri="{BB962C8B-B14F-4D97-AF65-F5344CB8AC3E}">
        <p14:creationId xmlns:p14="http://schemas.microsoft.com/office/powerpoint/2010/main" val="1999436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Collaborative use of RMA data (raw and analysis</a:t>
            </a:r>
            <a:r>
              <a:rPr lang="en-US" sz="1200" kern="1200" baseline="0" dirty="0">
                <a:solidFill>
                  <a:schemeClr val="tx1"/>
                </a:solidFill>
                <a:effectLst/>
                <a:latin typeface="+mn-lt"/>
                <a:ea typeface="+mn-ea"/>
                <a:cs typeface="+mn-cs"/>
              </a:rPr>
              <a:t> artifacts) </a:t>
            </a:r>
            <a:r>
              <a:rPr lang="en-US" sz="1200" kern="1200" dirty="0">
                <a:solidFill>
                  <a:schemeClr val="tx1"/>
                </a:solidFill>
                <a:effectLst/>
                <a:latin typeface="+mn-lt"/>
                <a:ea typeface="+mn-ea"/>
                <a:cs typeface="+mn-cs"/>
              </a:rPr>
              <a:t>is dependent on if the data is FAIR - Findable, Accessible, Interoperable, and Reusable. Findable data (created or used) must be discoverable through inherent knowledge of its existence or through standard searching processes. The results of this survey show that the majority of the data is either with individuals or within center/ program internal systems and repositories.</a:t>
            </a:r>
            <a:endParaRPr lang="en-US" dirty="0"/>
          </a:p>
        </p:txBody>
      </p:sp>
      <p:sp>
        <p:nvSpPr>
          <p:cNvPr id="4" name="Slide Number Placeholder 3"/>
          <p:cNvSpPr>
            <a:spLocks noGrp="1"/>
          </p:cNvSpPr>
          <p:nvPr>
            <p:ph type="sldNum" sz="quarter" idx="10"/>
          </p:nvPr>
        </p:nvSpPr>
        <p:spPr/>
        <p:txBody>
          <a:bodyPr/>
          <a:lstStyle/>
          <a:p>
            <a:fld id="{8DD6148D-9812-451F-B349-B6CC4F51F405}" type="slidenum">
              <a:rPr lang="en-US" smtClean="0"/>
              <a:t>8</a:t>
            </a:fld>
            <a:endParaRPr lang="en-US" dirty="0"/>
          </a:p>
        </p:txBody>
      </p:sp>
    </p:spTree>
    <p:extLst>
      <p:ext uri="{BB962C8B-B14F-4D97-AF65-F5344CB8AC3E}">
        <p14:creationId xmlns:p14="http://schemas.microsoft.com/office/powerpoint/2010/main" val="918771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dirty="0">
                <a:solidFill>
                  <a:schemeClr val="tx1"/>
                </a:solidFill>
                <a:effectLst/>
                <a:latin typeface="+mn-lt"/>
                <a:ea typeface="+mn-ea"/>
                <a:cs typeface="+mn-cs"/>
              </a:rPr>
              <a:t>Since it appears that maintainability, availability, de-orbit/extended mission, life expectancy, readiness, testing, and cyber risk analyses are not being conducted commonly across NASA due to a lack of perceived value/need and/or funding, it is recommended that additional research into barriers be pursued to identify customer expectation/need gaps along with providing increased understanding of the value (e.g., failure risk assessment, anomaly triage/resolution, test planning/analysis, operations/maintenance planning, life limits, and sparing/redundancy/sensor optimization) of these analyses (and others) throughout project lifecycles, through customer discussion, training, and the planned R&amp;M knowledge sharing portal.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dirty="0">
                <a:solidFill>
                  <a:schemeClr val="tx1"/>
                </a:solidFill>
                <a:effectLst/>
                <a:latin typeface="+mn-lt"/>
                <a:ea typeface="+mn-ea"/>
                <a:cs typeface="+mn-cs"/>
              </a:rPr>
              <a:t>In addition, while the survey did not specifically gather analysis tool information or usage, it became apparent in interviews and survey responses that there is a definite commonality in tool usage and that tool availability may cause analysis barriers as well. Currently each center must face the challenges of procuring/renewing each tool they use separately, which can create a resistance to tool acquisition and potentially create a barrier to analysis performance due to tool unavailability. Therefore, it is recommended that enterprise licensing of tools be assessed for feasibility. Note: additional data on each center’s tool usage will need to be gathered/used to develop a final enterprise licensing plan.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dirty="0">
                <a:solidFill>
                  <a:schemeClr val="tx1"/>
                </a:solidFill>
                <a:effectLst/>
                <a:latin typeface="+mn-lt"/>
                <a:ea typeface="+mn-ea"/>
                <a:cs typeface="+mn-cs"/>
              </a:rPr>
              <a:t>The implementation of the above recommendations and continued R&amp;M data/process innovation and improvement efforts, in close coordination with NASA's/SMA's data governance activities, will support NASA’s digital transformation imperative and enable full utilization of RMA data and expertise across NASA.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Therefore, R&amp;M is partnering with </a:t>
            </a:r>
            <a:r>
              <a:rPr lang="en-US" sz="1200" b="1" kern="1200" dirty="0">
                <a:solidFill>
                  <a:schemeClr val="tx1"/>
                </a:solidFill>
                <a:effectLst/>
                <a:latin typeface="+mn-lt"/>
                <a:ea typeface="+mn-ea"/>
                <a:cs typeface="+mn-cs"/>
              </a:rPr>
              <a:t>SMA’s DT outreach team </a:t>
            </a:r>
            <a:r>
              <a:rPr lang="en-US" sz="1200" kern="1200" dirty="0">
                <a:solidFill>
                  <a:schemeClr val="tx1"/>
                </a:solidFill>
                <a:effectLst/>
                <a:latin typeface="+mn-lt"/>
                <a:ea typeface="+mn-ea"/>
                <a:cs typeface="+mn-cs"/>
              </a:rPr>
              <a:t>(i.e., </a:t>
            </a:r>
            <a:r>
              <a:rPr lang="en-US" sz="1200" b="1" i="1" kern="1200" dirty="0">
                <a:solidFill>
                  <a:schemeClr val="tx1"/>
                </a:solidFill>
                <a:effectLst/>
                <a:latin typeface="+mn-lt"/>
                <a:ea typeface="+mn-ea"/>
                <a:cs typeface="+mn-cs"/>
              </a:rPr>
              <a:t>Sean, Steve</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SMA’s Data Governance folks </a:t>
            </a:r>
            <a:r>
              <a:rPr lang="en-US" sz="1200" kern="1200" dirty="0">
                <a:solidFill>
                  <a:schemeClr val="tx1"/>
                </a:solidFill>
                <a:effectLst/>
                <a:latin typeface="+mn-lt"/>
                <a:ea typeface="+mn-ea"/>
                <a:cs typeface="+mn-cs"/>
              </a:rPr>
              <a:t>(</a:t>
            </a:r>
            <a:r>
              <a:rPr lang="en-US" sz="1200" b="1" i="1" kern="1200" dirty="0">
                <a:solidFill>
                  <a:schemeClr val="tx1"/>
                </a:solidFill>
                <a:effectLst/>
                <a:latin typeface="+mn-lt"/>
                <a:ea typeface="+mn-ea"/>
                <a:cs typeface="+mn-cs"/>
              </a:rPr>
              <a:t>Laurel Dye, Bob Conway</a:t>
            </a:r>
            <a:r>
              <a:rPr lang="en-US" sz="1200" kern="1200" dirty="0">
                <a:solidFill>
                  <a:schemeClr val="tx1"/>
                </a:solidFill>
                <a:effectLst/>
                <a:latin typeface="+mn-lt"/>
                <a:ea typeface="+mn-ea"/>
                <a:cs typeface="+mn-cs"/>
              </a:rPr>
              <a:t>) to help capture inventories and highlight corresponding challenges associated with Data and Data-Process connectivity for not only R&amp;M, but all of the SMA disciplines.  We can certainly have representatives representing SMA on the </a:t>
            </a:r>
            <a:r>
              <a:rPr lang="en-US" sz="1200" b="1" kern="1200" dirty="0">
                <a:solidFill>
                  <a:schemeClr val="tx1"/>
                </a:solidFill>
                <a:effectLst/>
                <a:latin typeface="+mn-lt"/>
                <a:ea typeface="+mn-ea"/>
                <a:cs typeface="+mn-cs"/>
              </a:rPr>
              <a:t>Agency’s Data Governance board (Bob)</a:t>
            </a:r>
            <a:r>
              <a:rPr lang="en-US" sz="1200" kern="1200" dirty="0">
                <a:solidFill>
                  <a:schemeClr val="tx1"/>
                </a:solidFill>
                <a:effectLst/>
                <a:latin typeface="+mn-lt"/>
                <a:ea typeface="+mn-ea"/>
                <a:cs typeface="+mn-cs"/>
              </a:rPr>
              <a:t>, Data Standards working group (Laurel), or SMA DT outreach participate in future (working) TDT meetings.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dirty="0"/>
              <a:t>Solicit</a:t>
            </a:r>
            <a:r>
              <a:rPr lang="en-US" baseline="0" dirty="0"/>
              <a:t> TDT help</a:t>
            </a:r>
          </a:p>
          <a:p>
            <a:endParaRPr lang="en-US" baseline="0" dirty="0"/>
          </a:p>
          <a:p>
            <a:r>
              <a:rPr lang="en-US" baseline="0" dirty="0"/>
              <a:t>Solicit ESA/JAXA help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DD6148D-9812-451F-B349-B6CC4F51F405}" type="slidenum">
              <a:rPr lang="en-US" smtClean="0"/>
              <a:t>9</a:t>
            </a:fld>
            <a:endParaRPr lang="en-US" dirty="0"/>
          </a:p>
        </p:txBody>
      </p:sp>
    </p:spTree>
    <p:extLst>
      <p:ext uri="{BB962C8B-B14F-4D97-AF65-F5344CB8AC3E}">
        <p14:creationId xmlns:p14="http://schemas.microsoft.com/office/powerpoint/2010/main" val="327752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A8EF910-49C5-493A-8F23-E30F21A66B02}" type="datetimeFigureOut">
              <a:rPr lang="en-US" smtClean="0"/>
              <a:t>3/17/2021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267D0C-D133-4E0D-B977-185831707AC6}" type="slidenum">
              <a:rPr lang="en-US" smtClean="0"/>
              <a:t>‹#›</a:t>
            </a:fld>
            <a:endParaRPr lang="en-US" dirty="0"/>
          </a:p>
        </p:txBody>
      </p:sp>
    </p:spTree>
    <p:extLst>
      <p:ext uri="{BB962C8B-B14F-4D97-AF65-F5344CB8AC3E}">
        <p14:creationId xmlns:p14="http://schemas.microsoft.com/office/powerpoint/2010/main" val="207055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8EF910-49C5-493A-8F23-E30F21A66B02}" type="datetimeFigureOut">
              <a:rPr lang="en-US" smtClean="0"/>
              <a:t>3/17/2021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267D0C-D133-4E0D-B977-185831707AC6}" type="slidenum">
              <a:rPr lang="en-US" smtClean="0"/>
              <a:t>‹#›</a:t>
            </a:fld>
            <a:endParaRPr lang="en-US" dirty="0"/>
          </a:p>
        </p:txBody>
      </p:sp>
    </p:spTree>
    <p:extLst>
      <p:ext uri="{BB962C8B-B14F-4D97-AF65-F5344CB8AC3E}">
        <p14:creationId xmlns:p14="http://schemas.microsoft.com/office/powerpoint/2010/main" val="2551346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8EF910-49C5-493A-8F23-E30F21A66B02}" type="datetimeFigureOut">
              <a:rPr lang="en-US" smtClean="0"/>
              <a:t>3/17/2021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267D0C-D133-4E0D-B977-185831707AC6}" type="slidenum">
              <a:rPr lang="en-US" smtClean="0"/>
              <a:t>‹#›</a:t>
            </a:fld>
            <a:endParaRPr lang="en-US" dirty="0"/>
          </a:p>
        </p:txBody>
      </p:sp>
    </p:spTree>
    <p:extLst>
      <p:ext uri="{BB962C8B-B14F-4D97-AF65-F5344CB8AC3E}">
        <p14:creationId xmlns:p14="http://schemas.microsoft.com/office/powerpoint/2010/main" val="11470410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350" name="Rectangle 62"/>
          <p:cNvSpPr>
            <a:spLocks noGrp="1" noChangeArrowheads="1"/>
          </p:cNvSpPr>
          <p:nvPr>
            <p:ph type="subTitle" sz="quarter" idx="1"/>
          </p:nvPr>
        </p:nvSpPr>
        <p:spPr>
          <a:xfrm>
            <a:off x="299948" y="5259665"/>
            <a:ext cx="10109793" cy="708144"/>
          </a:xfrm>
        </p:spPr>
        <p:txBody>
          <a:bodyPr/>
          <a:lstStyle>
            <a:lvl1pPr marL="0" indent="0" algn="r">
              <a:lnSpc>
                <a:spcPct val="90000"/>
              </a:lnSpc>
              <a:buFontTx/>
              <a:buNone/>
              <a:defRPr sz="1800" spc="0">
                <a:solidFill>
                  <a:srgbClr val="FFFFFF"/>
                </a:solidFill>
                <a:effectLst/>
              </a:defRPr>
            </a:lvl1pPr>
          </a:lstStyle>
          <a:p>
            <a:r>
              <a:rPr lang="en-US" dirty="0"/>
              <a:t>Click to edit Master subtitle style</a:t>
            </a:r>
          </a:p>
        </p:txBody>
      </p:sp>
      <p:sp>
        <p:nvSpPr>
          <p:cNvPr id="7" name="TextBox 6"/>
          <p:cNvSpPr txBox="1"/>
          <p:nvPr userDrawn="1"/>
        </p:nvSpPr>
        <p:spPr>
          <a:xfrm rot="16200000">
            <a:off x="9556396" y="2824582"/>
            <a:ext cx="3762169" cy="1107996"/>
          </a:xfrm>
          <a:prstGeom prst="rect">
            <a:avLst/>
          </a:prstGeom>
          <a:solidFill>
            <a:schemeClr val="tx1"/>
          </a:solidFill>
        </p:spPr>
        <p:txBody>
          <a:bodyPr wrap="square" rtlCol="0">
            <a:spAutoFit/>
          </a:bodyPr>
          <a:lstStyle/>
          <a:p>
            <a:r>
              <a:rPr lang="en-US" sz="6600" dirty="0">
                <a:solidFill>
                  <a:schemeClr val="bg1"/>
                </a:solidFill>
                <a:latin typeface="Arial Black" panose="020B0A04020102020204" pitchFamily="34" charset="0"/>
              </a:rPr>
              <a:t>MBSMA</a:t>
            </a:r>
          </a:p>
        </p:txBody>
      </p:sp>
      <p:pic>
        <p:nvPicPr>
          <p:cNvPr id="9" name="Picture 8"/>
          <p:cNvPicPr>
            <a:picLocks noChangeAspect="1"/>
          </p:cNvPicPr>
          <p:nvPr userDrawn="1"/>
        </p:nvPicPr>
        <p:blipFill>
          <a:blip r:embed="rId3"/>
          <a:stretch>
            <a:fillRect/>
          </a:stretch>
        </p:blipFill>
        <p:spPr>
          <a:xfrm>
            <a:off x="5757495" y="114222"/>
            <a:ext cx="2670888" cy="4699222"/>
          </a:xfrm>
          <a:prstGeom prst="rect">
            <a:avLst/>
          </a:prstGeom>
        </p:spPr>
      </p:pic>
      <p:pic>
        <p:nvPicPr>
          <p:cNvPr id="13" name="Picture 12"/>
          <p:cNvPicPr>
            <a:picLocks noChangeAspect="1"/>
          </p:cNvPicPr>
          <p:nvPr userDrawn="1"/>
        </p:nvPicPr>
        <p:blipFill>
          <a:blip r:embed="rId3"/>
          <a:stretch>
            <a:fillRect/>
          </a:stretch>
        </p:blipFill>
        <p:spPr>
          <a:xfrm>
            <a:off x="1676580" y="722915"/>
            <a:ext cx="2536605" cy="3928058"/>
          </a:xfrm>
          <a:prstGeom prst="rect">
            <a:avLst/>
          </a:prstGeom>
        </p:spPr>
      </p:pic>
      <p:pic>
        <p:nvPicPr>
          <p:cNvPr id="14" name="Picture 13"/>
          <p:cNvPicPr>
            <a:picLocks noChangeAspect="1"/>
          </p:cNvPicPr>
          <p:nvPr userDrawn="1"/>
        </p:nvPicPr>
        <p:blipFill>
          <a:blip r:embed="rId3"/>
          <a:stretch>
            <a:fillRect/>
          </a:stretch>
        </p:blipFill>
        <p:spPr>
          <a:xfrm>
            <a:off x="46659" y="722915"/>
            <a:ext cx="2314575" cy="3928058"/>
          </a:xfrm>
          <a:prstGeom prst="rect">
            <a:avLst/>
          </a:prstGeom>
        </p:spPr>
      </p:pic>
      <p:pic>
        <p:nvPicPr>
          <p:cNvPr id="15" name="Picture 14"/>
          <p:cNvPicPr>
            <a:picLocks noChangeAspect="1"/>
          </p:cNvPicPr>
          <p:nvPr userDrawn="1"/>
        </p:nvPicPr>
        <p:blipFill>
          <a:blip r:embed="rId3"/>
          <a:stretch>
            <a:fillRect/>
          </a:stretch>
        </p:blipFill>
        <p:spPr>
          <a:xfrm>
            <a:off x="3130368" y="-16118"/>
            <a:ext cx="4061120" cy="4934856"/>
          </a:xfrm>
          <a:prstGeom prst="rect">
            <a:avLst/>
          </a:prstGeom>
        </p:spPr>
      </p:pic>
      <p:pic>
        <p:nvPicPr>
          <p:cNvPr id="16" name="Picture 15"/>
          <p:cNvPicPr>
            <a:picLocks noChangeAspect="1"/>
          </p:cNvPicPr>
          <p:nvPr userDrawn="1"/>
        </p:nvPicPr>
        <p:blipFill>
          <a:blip r:embed="rId3"/>
          <a:stretch>
            <a:fillRect/>
          </a:stretch>
        </p:blipFill>
        <p:spPr>
          <a:xfrm>
            <a:off x="7228390" y="114222"/>
            <a:ext cx="3269848" cy="4804516"/>
          </a:xfrm>
          <a:prstGeom prst="rect">
            <a:avLst/>
          </a:prstGeom>
        </p:spPr>
      </p:pic>
      <p:pic>
        <p:nvPicPr>
          <p:cNvPr id="10" name="Picture 9"/>
          <p:cNvPicPr>
            <a:picLocks noChangeAspect="1"/>
          </p:cNvPicPr>
          <p:nvPr userDrawn="1"/>
        </p:nvPicPr>
        <p:blipFill>
          <a:blip r:embed="rId4"/>
          <a:stretch>
            <a:fillRect/>
          </a:stretch>
        </p:blipFill>
        <p:spPr>
          <a:xfrm>
            <a:off x="2680941" y="3645442"/>
            <a:ext cx="5537084" cy="1508929"/>
          </a:xfrm>
          <a:prstGeom prst="rect">
            <a:avLst/>
          </a:prstGeom>
        </p:spPr>
      </p:pic>
      <p:pic>
        <p:nvPicPr>
          <p:cNvPr id="11" name="Picture 10"/>
          <p:cNvPicPr>
            <a:picLocks noChangeAspect="1"/>
          </p:cNvPicPr>
          <p:nvPr userDrawn="1"/>
        </p:nvPicPr>
        <p:blipFill>
          <a:blip r:embed="rId5"/>
          <a:stretch>
            <a:fillRect/>
          </a:stretch>
        </p:blipFill>
        <p:spPr>
          <a:xfrm>
            <a:off x="1" y="2017653"/>
            <a:ext cx="3887716" cy="1755694"/>
          </a:xfrm>
          <a:prstGeom prst="rect">
            <a:avLst/>
          </a:prstGeom>
        </p:spPr>
      </p:pic>
    </p:spTree>
    <p:extLst>
      <p:ext uri="{BB962C8B-B14F-4D97-AF65-F5344CB8AC3E}">
        <p14:creationId xmlns:p14="http://schemas.microsoft.com/office/powerpoint/2010/main" val="22849575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sldNum" sz="quarter" idx="10"/>
          </p:nvPr>
        </p:nvSpPr>
        <p:spPr>
          <a:xfrm>
            <a:off x="11347451" y="5972176"/>
            <a:ext cx="844549" cy="442912"/>
          </a:xfrm>
          <a:solidFill>
            <a:schemeClr val="bg1"/>
          </a:solidFill>
          <a:ln/>
        </p:spPr>
        <p:txBody>
          <a:bodyPr/>
          <a:lstStyle>
            <a:lvl1pPr algn="ctr">
              <a:defRPr sz="1000">
                <a:solidFill>
                  <a:schemeClr val="accent1">
                    <a:lumMod val="90000"/>
                  </a:schemeClr>
                </a:solidFill>
              </a:defRPr>
            </a:lvl1pPr>
          </a:lstStyle>
          <a:p>
            <a:fld id="{23919FE6-CD3F-45D0-988A-ECB72163E789}" type="slidenum">
              <a:rPr lang="en-US" altLang="en-US" smtClean="0"/>
              <a:pPr/>
              <a:t>‹#›</a:t>
            </a:fld>
            <a:endParaRPr lang="en-US" altLang="en-US" dirty="0"/>
          </a:p>
        </p:txBody>
      </p:sp>
      <p:pic>
        <p:nvPicPr>
          <p:cNvPr id="5" name="Picture 4"/>
          <p:cNvPicPr>
            <a:picLocks noChangeAspect="1"/>
          </p:cNvPicPr>
          <p:nvPr userDrawn="1"/>
        </p:nvPicPr>
        <p:blipFill>
          <a:blip r:embed="rId2"/>
          <a:stretch>
            <a:fillRect/>
          </a:stretch>
        </p:blipFill>
        <p:spPr>
          <a:xfrm>
            <a:off x="9853913" y="6415088"/>
            <a:ext cx="2338087" cy="442912"/>
          </a:xfrm>
          <a:prstGeom prst="rect">
            <a:avLst/>
          </a:prstGeom>
          <a:ln>
            <a:solidFill>
              <a:schemeClr val="bg1"/>
            </a:solidFill>
          </a:ln>
        </p:spPr>
      </p:pic>
    </p:spTree>
    <p:extLst>
      <p:ext uri="{BB962C8B-B14F-4D97-AF65-F5344CB8AC3E}">
        <p14:creationId xmlns:p14="http://schemas.microsoft.com/office/powerpoint/2010/main" val="27143987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3"/>
          <p:cNvSpPr>
            <a:spLocks noGrp="1" noChangeArrowheads="1"/>
          </p:cNvSpPr>
          <p:nvPr>
            <p:ph type="sldNum" sz="quarter" idx="10"/>
          </p:nvPr>
        </p:nvSpPr>
        <p:spPr>
          <a:ln/>
        </p:spPr>
        <p:txBody>
          <a:bodyPr/>
          <a:lstStyle>
            <a:lvl1pPr>
              <a:defRPr/>
            </a:lvl1pPr>
          </a:lstStyle>
          <a:p>
            <a:fld id="{2167C8D4-1F6D-42C2-8CB6-7652095DF1C8}" type="slidenum">
              <a:rPr lang="en-US" altLang="en-US"/>
              <a:pPr/>
              <a:t>‹#›</a:t>
            </a:fld>
            <a:endParaRPr lang="en-US" altLang="en-US" dirty="0"/>
          </a:p>
        </p:txBody>
      </p:sp>
    </p:spTree>
    <p:extLst>
      <p:ext uri="{BB962C8B-B14F-4D97-AF65-F5344CB8AC3E}">
        <p14:creationId xmlns:p14="http://schemas.microsoft.com/office/powerpoint/2010/main" val="36723274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12384" y="1522414"/>
            <a:ext cx="4919133" cy="4600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34718" y="1522414"/>
            <a:ext cx="4919133" cy="4600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
          <p:cNvSpPr>
            <a:spLocks noGrp="1" noChangeArrowheads="1"/>
          </p:cNvSpPr>
          <p:nvPr>
            <p:ph type="sldNum" sz="quarter" idx="10"/>
          </p:nvPr>
        </p:nvSpPr>
        <p:spPr>
          <a:ln/>
        </p:spPr>
        <p:txBody>
          <a:bodyPr/>
          <a:lstStyle>
            <a:lvl1pPr>
              <a:defRPr/>
            </a:lvl1pPr>
          </a:lstStyle>
          <a:p>
            <a:fld id="{EB36FCB5-36CC-4024-9199-5ABD32303C6B}" type="slidenum">
              <a:rPr lang="en-US" altLang="en-US"/>
              <a:pPr/>
              <a:t>‹#›</a:t>
            </a:fld>
            <a:endParaRPr lang="en-US" altLang="en-US" dirty="0"/>
          </a:p>
        </p:txBody>
      </p:sp>
    </p:spTree>
    <p:extLst>
      <p:ext uri="{BB962C8B-B14F-4D97-AF65-F5344CB8AC3E}">
        <p14:creationId xmlns:p14="http://schemas.microsoft.com/office/powerpoint/2010/main" val="22473158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
          <p:cNvSpPr>
            <a:spLocks noGrp="1" noChangeArrowheads="1"/>
          </p:cNvSpPr>
          <p:nvPr>
            <p:ph type="sldNum" sz="quarter" idx="10"/>
          </p:nvPr>
        </p:nvSpPr>
        <p:spPr>
          <a:ln/>
        </p:spPr>
        <p:txBody>
          <a:bodyPr/>
          <a:lstStyle>
            <a:lvl1pPr>
              <a:defRPr/>
            </a:lvl1pPr>
          </a:lstStyle>
          <a:p>
            <a:fld id="{B03D202E-7CED-4E90-9546-F911BB2A2609}" type="slidenum">
              <a:rPr lang="en-US" altLang="en-US"/>
              <a:pPr/>
              <a:t>‹#›</a:t>
            </a:fld>
            <a:endParaRPr lang="en-US" altLang="en-US" dirty="0"/>
          </a:p>
        </p:txBody>
      </p:sp>
    </p:spTree>
    <p:extLst>
      <p:ext uri="{BB962C8B-B14F-4D97-AF65-F5344CB8AC3E}">
        <p14:creationId xmlns:p14="http://schemas.microsoft.com/office/powerpoint/2010/main" val="30001795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3"/>
          <p:cNvSpPr>
            <a:spLocks noGrp="1" noChangeArrowheads="1"/>
          </p:cNvSpPr>
          <p:nvPr>
            <p:ph type="sldNum" sz="quarter" idx="10"/>
          </p:nvPr>
        </p:nvSpPr>
        <p:spPr>
          <a:ln/>
        </p:spPr>
        <p:txBody>
          <a:bodyPr/>
          <a:lstStyle>
            <a:lvl1pPr>
              <a:defRPr/>
            </a:lvl1pPr>
          </a:lstStyle>
          <a:p>
            <a:fld id="{87F1773E-A90E-4ED7-B1FA-DE4D3C1E57AF}" type="slidenum">
              <a:rPr lang="en-US" altLang="en-US"/>
              <a:pPr/>
              <a:t>‹#›</a:t>
            </a:fld>
            <a:endParaRPr lang="en-US" altLang="en-US" dirty="0"/>
          </a:p>
        </p:txBody>
      </p:sp>
    </p:spTree>
    <p:extLst>
      <p:ext uri="{BB962C8B-B14F-4D97-AF65-F5344CB8AC3E}">
        <p14:creationId xmlns:p14="http://schemas.microsoft.com/office/powerpoint/2010/main" val="32296757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a:ln/>
        </p:spPr>
        <p:txBody>
          <a:bodyPr/>
          <a:lstStyle>
            <a:lvl1pPr>
              <a:defRPr/>
            </a:lvl1pPr>
          </a:lstStyle>
          <a:p>
            <a:fld id="{630CD37D-DFF1-42B0-AA4E-5CBC6F2C9E21}" type="slidenum">
              <a:rPr lang="en-US" altLang="en-US"/>
              <a:pPr/>
              <a:t>‹#›</a:t>
            </a:fld>
            <a:endParaRPr lang="en-US" altLang="en-US" dirty="0"/>
          </a:p>
        </p:txBody>
      </p:sp>
    </p:spTree>
    <p:extLst>
      <p:ext uri="{BB962C8B-B14F-4D97-AF65-F5344CB8AC3E}">
        <p14:creationId xmlns:p14="http://schemas.microsoft.com/office/powerpoint/2010/main" val="2734339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sldNum" sz="quarter" idx="10"/>
          </p:nvPr>
        </p:nvSpPr>
        <p:spPr>
          <a:ln/>
        </p:spPr>
        <p:txBody>
          <a:bodyPr/>
          <a:lstStyle>
            <a:lvl1pPr>
              <a:defRPr/>
            </a:lvl1pPr>
          </a:lstStyle>
          <a:p>
            <a:fld id="{4E9C1B2D-54EC-4A5E-B6CF-5EEA55A9D039}" type="slidenum">
              <a:rPr lang="en-US" altLang="en-US"/>
              <a:pPr/>
              <a:t>‹#›</a:t>
            </a:fld>
            <a:endParaRPr lang="en-US" altLang="en-US" dirty="0"/>
          </a:p>
        </p:txBody>
      </p:sp>
    </p:spTree>
    <p:extLst>
      <p:ext uri="{BB962C8B-B14F-4D97-AF65-F5344CB8AC3E}">
        <p14:creationId xmlns:p14="http://schemas.microsoft.com/office/powerpoint/2010/main" val="2119376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8EF910-49C5-493A-8F23-E30F21A66B02}" type="datetimeFigureOut">
              <a:rPr lang="en-US" smtClean="0"/>
              <a:t>3/17/2021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267D0C-D133-4E0D-B977-185831707AC6}" type="slidenum">
              <a:rPr lang="en-US" smtClean="0"/>
              <a:t>‹#›</a:t>
            </a:fld>
            <a:endParaRPr lang="en-US" dirty="0"/>
          </a:p>
        </p:txBody>
      </p:sp>
    </p:spTree>
    <p:extLst>
      <p:ext uri="{BB962C8B-B14F-4D97-AF65-F5344CB8AC3E}">
        <p14:creationId xmlns:p14="http://schemas.microsoft.com/office/powerpoint/2010/main" val="37664698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sldNum" sz="quarter" idx="10"/>
          </p:nvPr>
        </p:nvSpPr>
        <p:spPr>
          <a:ln/>
        </p:spPr>
        <p:txBody>
          <a:bodyPr/>
          <a:lstStyle>
            <a:lvl1pPr>
              <a:defRPr/>
            </a:lvl1pPr>
          </a:lstStyle>
          <a:p>
            <a:fld id="{E8D6E14C-E7F4-44BC-BD04-A2A0C93F024D}" type="slidenum">
              <a:rPr lang="en-US" altLang="en-US"/>
              <a:pPr/>
              <a:t>‹#›</a:t>
            </a:fld>
            <a:endParaRPr lang="en-US" altLang="en-US" dirty="0"/>
          </a:p>
        </p:txBody>
      </p:sp>
    </p:spTree>
    <p:extLst>
      <p:ext uri="{BB962C8B-B14F-4D97-AF65-F5344CB8AC3E}">
        <p14:creationId xmlns:p14="http://schemas.microsoft.com/office/powerpoint/2010/main" val="24739414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sldNum" sz="quarter" idx="10"/>
          </p:nvPr>
        </p:nvSpPr>
        <p:spPr>
          <a:ln/>
        </p:spPr>
        <p:txBody>
          <a:bodyPr/>
          <a:lstStyle>
            <a:lvl1pPr>
              <a:defRPr/>
            </a:lvl1pPr>
          </a:lstStyle>
          <a:p>
            <a:fld id="{A7FCD448-3AD7-4597-A929-38B0B14F8CC9}" type="slidenum">
              <a:rPr lang="en-US" altLang="en-US"/>
              <a:pPr/>
              <a:t>‹#›</a:t>
            </a:fld>
            <a:endParaRPr lang="en-US" altLang="en-US" dirty="0"/>
          </a:p>
        </p:txBody>
      </p:sp>
    </p:spTree>
    <p:extLst>
      <p:ext uri="{BB962C8B-B14F-4D97-AF65-F5344CB8AC3E}">
        <p14:creationId xmlns:p14="http://schemas.microsoft.com/office/powerpoint/2010/main" val="3695418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53501" y="517526"/>
            <a:ext cx="2849033" cy="56054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06401" y="517526"/>
            <a:ext cx="8343900" cy="56054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sldNum" sz="quarter" idx="10"/>
          </p:nvPr>
        </p:nvSpPr>
        <p:spPr>
          <a:ln/>
        </p:spPr>
        <p:txBody>
          <a:bodyPr/>
          <a:lstStyle>
            <a:lvl1pPr>
              <a:defRPr/>
            </a:lvl1pPr>
          </a:lstStyle>
          <a:p>
            <a:fld id="{D75ED00F-5A48-467B-8E16-78BE0DE7BAAC}" type="slidenum">
              <a:rPr lang="en-US" altLang="en-US"/>
              <a:pPr/>
              <a:t>‹#›</a:t>
            </a:fld>
            <a:endParaRPr lang="en-US" altLang="en-US" dirty="0"/>
          </a:p>
        </p:txBody>
      </p:sp>
    </p:spTree>
    <p:extLst>
      <p:ext uri="{BB962C8B-B14F-4D97-AF65-F5344CB8AC3E}">
        <p14:creationId xmlns:p14="http://schemas.microsoft.com/office/powerpoint/2010/main" val="3407950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A8EF910-49C5-493A-8F23-E30F21A66B02}" type="datetimeFigureOut">
              <a:rPr lang="en-US" smtClean="0"/>
              <a:t>3/17/2021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267D0C-D133-4E0D-B977-185831707AC6}" type="slidenum">
              <a:rPr lang="en-US" smtClean="0"/>
              <a:t>‹#›</a:t>
            </a:fld>
            <a:endParaRPr lang="en-US" dirty="0"/>
          </a:p>
        </p:txBody>
      </p:sp>
    </p:spTree>
    <p:extLst>
      <p:ext uri="{BB962C8B-B14F-4D97-AF65-F5344CB8AC3E}">
        <p14:creationId xmlns:p14="http://schemas.microsoft.com/office/powerpoint/2010/main" val="2638709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A8EF910-49C5-493A-8F23-E30F21A66B02}" type="datetimeFigureOut">
              <a:rPr lang="en-US" smtClean="0"/>
              <a:t>3/17/2021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E267D0C-D133-4E0D-B977-185831707AC6}" type="slidenum">
              <a:rPr lang="en-US" smtClean="0"/>
              <a:t>‹#›</a:t>
            </a:fld>
            <a:endParaRPr lang="en-US" dirty="0"/>
          </a:p>
        </p:txBody>
      </p:sp>
    </p:spTree>
    <p:extLst>
      <p:ext uri="{BB962C8B-B14F-4D97-AF65-F5344CB8AC3E}">
        <p14:creationId xmlns:p14="http://schemas.microsoft.com/office/powerpoint/2010/main" val="3095070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A8EF910-49C5-493A-8F23-E30F21A66B02}" type="datetimeFigureOut">
              <a:rPr lang="en-US" smtClean="0"/>
              <a:t>3/17/2021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E267D0C-D133-4E0D-B977-185831707AC6}" type="slidenum">
              <a:rPr lang="en-US" smtClean="0"/>
              <a:t>‹#›</a:t>
            </a:fld>
            <a:endParaRPr lang="en-US" dirty="0"/>
          </a:p>
        </p:txBody>
      </p:sp>
    </p:spTree>
    <p:extLst>
      <p:ext uri="{BB962C8B-B14F-4D97-AF65-F5344CB8AC3E}">
        <p14:creationId xmlns:p14="http://schemas.microsoft.com/office/powerpoint/2010/main" val="3057412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A8EF910-49C5-493A-8F23-E30F21A66B02}" type="datetimeFigureOut">
              <a:rPr lang="en-US" smtClean="0"/>
              <a:t>3/17/2021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E267D0C-D133-4E0D-B977-185831707AC6}" type="slidenum">
              <a:rPr lang="en-US" smtClean="0"/>
              <a:t>‹#›</a:t>
            </a:fld>
            <a:endParaRPr lang="en-US" dirty="0"/>
          </a:p>
        </p:txBody>
      </p:sp>
    </p:spTree>
    <p:extLst>
      <p:ext uri="{BB962C8B-B14F-4D97-AF65-F5344CB8AC3E}">
        <p14:creationId xmlns:p14="http://schemas.microsoft.com/office/powerpoint/2010/main" val="3188929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8EF910-49C5-493A-8F23-E30F21A66B02}" type="datetimeFigureOut">
              <a:rPr lang="en-US" smtClean="0"/>
              <a:t>3/17/2021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E267D0C-D133-4E0D-B977-185831707AC6}" type="slidenum">
              <a:rPr lang="en-US" smtClean="0"/>
              <a:t>‹#›</a:t>
            </a:fld>
            <a:endParaRPr lang="en-US" dirty="0"/>
          </a:p>
        </p:txBody>
      </p:sp>
    </p:spTree>
    <p:extLst>
      <p:ext uri="{BB962C8B-B14F-4D97-AF65-F5344CB8AC3E}">
        <p14:creationId xmlns:p14="http://schemas.microsoft.com/office/powerpoint/2010/main" val="2823450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A8EF910-49C5-493A-8F23-E30F21A66B02}" type="datetimeFigureOut">
              <a:rPr lang="en-US" smtClean="0"/>
              <a:t>3/17/2021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E267D0C-D133-4E0D-B977-185831707AC6}" type="slidenum">
              <a:rPr lang="en-US" smtClean="0"/>
              <a:t>‹#›</a:t>
            </a:fld>
            <a:endParaRPr lang="en-US" dirty="0"/>
          </a:p>
        </p:txBody>
      </p:sp>
    </p:spTree>
    <p:extLst>
      <p:ext uri="{BB962C8B-B14F-4D97-AF65-F5344CB8AC3E}">
        <p14:creationId xmlns:p14="http://schemas.microsoft.com/office/powerpoint/2010/main" val="1473878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A8EF910-49C5-493A-8F23-E30F21A66B02}" type="datetimeFigureOut">
              <a:rPr lang="en-US" smtClean="0"/>
              <a:t>3/17/2021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E267D0C-D133-4E0D-B977-185831707AC6}" type="slidenum">
              <a:rPr lang="en-US" smtClean="0"/>
              <a:t>‹#›</a:t>
            </a:fld>
            <a:endParaRPr lang="en-US" dirty="0"/>
          </a:p>
        </p:txBody>
      </p:sp>
    </p:spTree>
    <p:extLst>
      <p:ext uri="{BB962C8B-B14F-4D97-AF65-F5344CB8AC3E}">
        <p14:creationId xmlns:p14="http://schemas.microsoft.com/office/powerpoint/2010/main" val="4130734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8EF910-49C5-493A-8F23-E30F21A66B02}" type="datetimeFigureOut">
              <a:rPr lang="en-US" smtClean="0"/>
              <a:t>3/17/2021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267D0C-D133-4E0D-B977-185831707AC6}" type="slidenum">
              <a:rPr lang="en-US" smtClean="0"/>
              <a:t>‹#›</a:t>
            </a:fld>
            <a:endParaRPr lang="en-US" dirty="0"/>
          </a:p>
        </p:txBody>
      </p:sp>
    </p:spTree>
    <p:extLst>
      <p:ext uri="{BB962C8B-B14F-4D97-AF65-F5344CB8AC3E}">
        <p14:creationId xmlns:p14="http://schemas.microsoft.com/office/powerpoint/2010/main" val="17125647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364067" y="1431925"/>
            <a:ext cx="11451167" cy="469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lvl="0"/>
            <a:r>
              <a:rPr lang="en-US" altLang="en-US"/>
              <a:t> Click to edit Master text styles</a:t>
            </a:r>
          </a:p>
          <a:p>
            <a:pPr lvl="1"/>
            <a:r>
              <a:rPr lang="en-US" altLang="en-US"/>
              <a:t> Second level</a:t>
            </a:r>
          </a:p>
          <a:p>
            <a:pPr lvl="2"/>
            <a:r>
              <a:rPr lang="en-US" altLang="en-US"/>
              <a:t> Third level</a:t>
            </a:r>
          </a:p>
          <a:p>
            <a:pPr lvl="3"/>
            <a:r>
              <a:rPr lang="en-US" altLang="en-US"/>
              <a:t> Fourth level</a:t>
            </a:r>
          </a:p>
          <a:p>
            <a:pPr lvl="4"/>
            <a:r>
              <a:rPr lang="en-US" altLang="en-US"/>
              <a:t> Fifth level</a:t>
            </a:r>
          </a:p>
        </p:txBody>
      </p:sp>
      <p:sp>
        <p:nvSpPr>
          <p:cNvPr id="1027" name="Rectangle 2"/>
          <p:cNvSpPr>
            <a:spLocks noGrp="1" noChangeArrowheads="1"/>
          </p:cNvSpPr>
          <p:nvPr>
            <p:ph type="title"/>
          </p:nvPr>
        </p:nvSpPr>
        <p:spPr bwMode="auto">
          <a:xfrm>
            <a:off x="336551" y="379413"/>
            <a:ext cx="11489267"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lvl="0"/>
            <a:r>
              <a:rPr lang="en-US" altLang="en-US"/>
              <a:t>Click to edit Master title style</a:t>
            </a:r>
          </a:p>
        </p:txBody>
      </p:sp>
      <p:sp>
        <p:nvSpPr>
          <p:cNvPr id="1037" name="Rectangle 13"/>
          <p:cNvSpPr>
            <a:spLocks noGrp="1" noChangeArrowheads="1"/>
          </p:cNvSpPr>
          <p:nvPr>
            <p:ph type="sldNum" sz="quarter" idx="4"/>
          </p:nvPr>
        </p:nvSpPr>
        <p:spPr bwMode="auto">
          <a:xfrm>
            <a:off x="11347451" y="6511925"/>
            <a:ext cx="478367"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b="1">
                <a:solidFill>
                  <a:srgbClr val="FED915"/>
                </a:solidFill>
              </a:defRPr>
            </a:lvl1pPr>
          </a:lstStyle>
          <a:p>
            <a:pPr fontAlgn="base">
              <a:spcBef>
                <a:spcPct val="0"/>
              </a:spcBef>
              <a:spcAft>
                <a:spcPct val="0"/>
              </a:spcAft>
            </a:pPr>
            <a:fld id="{A42EB3CA-2BFF-45F6-B352-168F392DBFE4}" type="slidenum">
              <a:rPr lang="en-US" altLang="en-US"/>
              <a:pPr fontAlgn="base">
                <a:spcBef>
                  <a:spcPct val="0"/>
                </a:spcBef>
                <a:spcAft>
                  <a:spcPct val="0"/>
                </a:spcAft>
              </a:pPr>
              <a:t>‹#›</a:t>
            </a:fld>
            <a:endParaRPr lang="en-US" altLang="en-US" dirty="0"/>
          </a:p>
        </p:txBody>
      </p:sp>
      <p:sp>
        <p:nvSpPr>
          <p:cNvPr id="8" name="TextBox 7"/>
          <p:cNvSpPr txBox="1"/>
          <p:nvPr/>
        </p:nvSpPr>
        <p:spPr>
          <a:xfrm>
            <a:off x="0" y="6487725"/>
            <a:ext cx="8068734" cy="276999"/>
          </a:xfrm>
          <a:prstGeom prst="rect">
            <a:avLst/>
          </a:prstGeom>
          <a:noFill/>
        </p:spPr>
        <p:txBody>
          <a:bodyPr wrap="square">
            <a:spAutoFit/>
          </a:bodyPr>
          <a:lstStyle/>
          <a:p>
            <a:pPr fontAlgn="base">
              <a:spcBef>
                <a:spcPct val="0"/>
              </a:spcBef>
              <a:spcAft>
                <a:spcPct val="0"/>
              </a:spcAft>
              <a:defRPr/>
            </a:pPr>
            <a:r>
              <a:rPr lang="en-US" sz="1200" spc="500" dirty="0">
                <a:solidFill>
                  <a:srgbClr val="FFFFFF"/>
                </a:solidFill>
              </a:rPr>
              <a:t>NASA </a:t>
            </a:r>
            <a:r>
              <a:rPr lang="en-US" sz="1200" b="1" spc="500" dirty="0">
                <a:solidFill>
                  <a:srgbClr val="FFFFFF"/>
                </a:solidFill>
              </a:rPr>
              <a:t>MODEL BASED Safety and Mission Assurance</a:t>
            </a:r>
          </a:p>
        </p:txBody>
      </p:sp>
    </p:spTree>
    <p:extLst>
      <p:ext uri="{BB962C8B-B14F-4D97-AF65-F5344CB8AC3E}">
        <p14:creationId xmlns:p14="http://schemas.microsoft.com/office/powerpoint/2010/main" val="2506396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fontAlgn="base" hangingPunct="1">
        <a:lnSpc>
          <a:spcPct val="90000"/>
        </a:lnSpc>
        <a:spcBef>
          <a:spcPct val="0"/>
        </a:spcBef>
        <a:spcAft>
          <a:spcPct val="0"/>
        </a:spcAft>
        <a:defRPr sz="2800" b="1">
          <a:solidFill>
            <a:srgbClr val="FED915"/>
          </a:solidFill>
          <a:latin typeface="+mj-lt"/>
          <a:ea typeface="+mj-ea"/>
          <a:cs typeface="+mj-cs"/>
        </a:defRPr>
      </a:lvl1pPr>
      <a:lvl2pPr algn="l" rtl="0" eaLnBrk="1" fontAlgn="base" hangingPunct="1">
        <a:lnSpc>
          <a:spcPct val="90000"/>
        </a:lnSpc>
        <a:spcBef>
          <a:spcPct val="0"/>
        </a:spcBef>
        <a:spcAft>
          <a:spcPct val="0"/>
        </a:spcAft>
        <a:defRPr sz="2800" b="1">
          <a:solidFill>
            <a:srgbClr val="FED915"/>
          </a:solidFill>
          <a:latin typeface="Arial" pitchFamily="-111" charset="0"/>
          <a:ea typeface="ＭＳ Ｐゴシック" pitchFamily="-111" charset="-128"/>
          <a:cs typeface="ＭＳ Ｐゴシック" pitchFamily="-111" charset="-128"/>
        </a:defRPr>
      </a:lvl2pPr>
      <a:lvl3pPr algn="l" rtl="0" eaLnBrk="1" fontAlgn="base" hangingPunct="1">
        <a:lnSpc>
          <a:spcPct val="90000"/>
        </a:lnSpc>
        <a:spcBef>
          <a:spcPct val="0"/>
        </a:spcBef>
        <a:spcAft>
          <a:spcPct val="0"/>
        </a:spcAft>
        <a:defRPr sz="2800" b="1">
          <a:solidFill>
            <a:srgbClr val="FED915"/>
          </a:solidFill>
          <a:latin typeface="Arial" pitchFamily="-111" charset="0"/>
          <a:ea typeface="ＭＳ Ｐゴシック" pitchFamily="-111" charset="-128"/>
          <a:cs typeface="ＭＳ Ｐゴシック" pitchFamily="-111" charset="-128"/>
        </a:defRPr>
      </a:lvl3pPr>
      <a:lvl4pPr algn="l" rtl="0" eaLnBrk="1" fontAlgn="base" hangingPunct="1">
        <a:lnSpc>
          <a:spcPct val="90000"/>
        </a:lnSpc>
        <a:spcBef>
          <a:spcPct val="0"/>
        </a:spcBef>
        <a:spcAft>
          <a:spcPct val="0"/>
        </a:spcAft>
        <a:defRPr sz="2800" b="1">
          <a:solidFill>
            <a:srgbClr val="FED915"/>
          </a:solidFill>
          <a:latin typeface="Arial" pitchFamily="-111" charset="0"/>
          <a:ea typeface="ＭＳ Ｐゴシック" pitchFamily="-111" charset="-128"/>
          <a:cs typeface="ＭＳ Ｐゴシック" pitchFamily="-111" charset="-128"/>
        </a:defRPr>
      </a:lvl4pPr>
      <a:lvl5pPr algn="l" rtl="0" eaLnBrk="1" fontAlgn="base" hangingPunct="1">
        <a:lnSpc>
          <a:spcPct val="90000"/>
        </a:lnSpc>
        <a:spcBef>
          <a:spcPct val="0"/>
        </a:spcBef>
        <a:spcAft>
          <a:spcPct val="0"/>
        </a:spcAft>
        <a:defRPr sz="2800" b="1">
          <a:solidFill>
            <a:srgbClr val="FED915"/>
          </a:solidFill>
          <a:latin typeface="Arial" pitchFamily="-111" charset="0"/>
          <a:ea typeface="ＭＳ Ｐゴシック" pitchFamily="-111" charset="-128"/>
          <a:cs typeface="ＭＳ Ｐゴシック" pitchFamily="-111" charset="-128"/>
        </a:defRPr>
      </a:lvl5pPr>
      <a:lvl6pPr marL="457200" algn="l" rtl="0" eaLnBrk="1" fontAlgn="base" hangingPunct="1">
        <a:lnSpc>
          <a:spcPct val="90000"/>
        </a:lnSpc>
        <a:spcBef>
          <a:spcPct val="0"/>
        </a:spcBef>
        <a:spcAft>
          <a:spcPct val="0"/>
        </a:spcAft>
        <a:defRPr sz="2800" b="1">
          <a:solidFill>
            <a:schemeClr val="bg1"/>
          </a:solidFill>
          <a:latin typeface="Arial" pitchFamily="-111" charset="0"/>
          <a:ea typeface="ＭＳ Ｐゴシック" pitchFamily="-111" charset="-128"/>
          <a:cs typeface="ＭＳ Ｐゴシック" pitchFamily="-111" charset="-128"/>
        </a:defRPr>
      </a:lvl6pPr>
      <a:lvl7pPr marL="914400" algn="l" rtl="0" eaLnBrk="1" fontAlgn="base" hangingPunct="1">
        <a:lnSpc>
          <a:spcPct val="90000"/>
        </a:lnSpc>
        <a:spcBef>
          <a:spcPct val="0"/>
        </a:spcBef>
        <a:spcAft>
          <a:spcPct val="0"/>
        </a:spcAft>
        <a:defRPr sz="2800" b="1">
          <a:solidFill>
            <a:schemeClr val="bg1"/>
          </a:solidFill>
          <a:latin typeface="Arial" pitchFamily="-111" charset="0"/>
          <a:ea typeface="ＭＳ Ｐゴシック" pitchFamily="-111" charset="-128"/>
          <a:cs typeface="ＭＳ Ｐゴシック" pitchFamily="-111" charset="-128"/>
        </a:defRPr>
      </a:lvl7pPr>
      <a:lvl8pPr marL="1371600" algn="l" rtl="0" eaLnBrk="1" fontAlgn="base" hangingPunct="1">
        <a:lnSpc>
          <a:spcPct val="90000"/>
        </a:lnSpc>
        <a:spcBef>
          <a:spcPct val="0"/>
        </a:spcBef>
        <a:spcAft>
          <a:spcPct val="0"/>
        </a:spcAft>
        <a:defRPr sz="2800" b="1">
          <a:solidFill>
            <a:schemeClr val="bg1"/>
          </a:solidFill>
          <a:latin typeface="Arial" pitchFamily="-111" charset="0"/>
          <a:ea typeface="ＭＳ Ｐゴシック" pitchFamily="-111" charset="-128"/>
          <a:cs typeface="ＭＳ Ｐゴシック" pitchFamily="-111" charset="-128"/>
        </a:defRPr>
      </a:lvl8pPr>
      <a:lvl9pPr marL="1828800" algn="l" rtl="0" eaLnBrk="1" fontAlgn="base" hangingPunct="1">
        <a:lnSpc>
          <a:spcPct val="90000"/>
        </a:lnSpc>
        <a:spcBef>
          <a:spcPct val="0"/>
        </a:spcBef>
        <a:spcAft>
          <a:spcPct val="0"/>
        </a:spcAft>
        <a:defRPr sz="2800" b="1">
          <a:solidFill>
            <a:schemeClr val="bg1"/>
          </a:solidFill>
          <a:latin typeface="Arial" pitchFamily="-111" charset="0"/>
          <a:ea typeface="ＭＳ Ｐゴシック" pitchFamily="-111" charset="-128"/>
          <a:cs typeface="ＭＳ Ｐゴシック" pitchFamily="-111" charset="-128"/>
        </a:defRPr>
      </a:lvl9pPr>
    </p:titleStyle>
    <p:bodyStyle>
      <a:lvl1pPr marL="115888" indent="-115888" algn="l" rtl="0" eaLnBrk="1" fontAlgn="base" hangingPunct="1">
        <a:spcBef>
          <a:spcPct val="20000"/>
        </a:spcBef>
        <a:spcAft>
          <a:spcPct val="0"/>
        </a:spcAft>
        <a:buClr>
          <a:srgbClr val="F08022"/>
        </a:buClr>
        <a:buChar char="•"/>
        <a:defRPr>
          <a:solidFill>
            <a:srgbClr val="13327B"/>
          </a:solidFill>
          <a:latin typeface="+mn-lt"/>
          <a:ea typeface="+mn-ea"/>
          <a:cs typeface="+mn-cs"/>
        </a:defRPr>
      </a:lvl1pPr>
      <a:lvl2pPr marL="401638" indent="-171450" algn="l" rtl="0" eaLnBrk="1" fontAlgn="base" hangingPunct="1">
        <a:spcBef>
          <a:spcPct val="20000"/>
        </a:spcBef>
        <a:spcAft>
          <a:spcPct val="0"/>
        </a:spcAft>
        <a:buClr>
          <a:srgbClr val="F08022"/>
        </a:buClr>
        <a:buChar char="–"/>
        <a:defRPr>
          <a:solidFill>
            <a:srgbClr val="13327B"/>
          </a:solidFill>
          <a:latin typeface="+mn-lt"/>
          <a:ea typeface="+mn-ea"/>
        </a:defRPr>
      </a:lvl2pPr>
      <a:lvl3pPr marL="625475" indent="-109538" algn="l" rtl="0" eaLnBrk="1" fontAlgn="base" hangingPunct="1">
        <a:spcBef>
          <a:spcPct val="20000"/>
        </a:spcBef>
        <a:spcAft>
          <a:spcPct val="0"/>
        </a:spcAft>
        <a:buClr>
          <a:srgbClr val="F08022"/>
        </a:buClr>
        <a:buChar char="•"/>
        <a:defRPr>
          <a:solidFill>
            <a:srgbClr val="13327B"/>
          </a:solidFill>
          <a:latin typeface="+mn-lt"/>
          <a:ea typeface="+mn-ea"/>
        </a:defRPr>
      </a:lvl3pPr>
      <a:lvl4pPr marL="911225" indent="-168275" algn="l" rtl="0" eaLnBrk="1" fontAlgn="base" hangingPunct="1">
        <a:spcBef>
          <a:spcPct val="20000"/>
        </a:spcBef>
        <a:spcAft>
          <a:spcPct val="0"/>
        </a:spcAft>
        <a:buClr>
          <a:srgbClr val="F08022"/>
        </a:buClr>
        <a:buChar char="–"/>
        <a:defRPr>
          <a:solidFill>
            <a:srgbClr val="13327B"/>
          </a:solidFill>
          <a:latin typeface="+mn-lt"/>
          <a:ea typeface="+mn-ea"/>
        </a:defRPr>
      </a:lvl4pPr>
      <a:lvl5pPr marL="1201738" indent="-176213" algn="l" rtl="0" eaLnBrk="1" fontAlgn="base" hangingPunct="1">
        <a:spcBef>
          <a:spcPct val="20000"/>
        </a:spcBef>
        <a:spcAft>
          <a:spcPct val="0"/>
        </a:spcAft>
        <a:buClr>
          <a:srgbClr val="F08022"/>
        </a:buClr>
        <a:buChar char="»"/>
        <a:defRPr>
          <a:solidFill>
            <a:srgbClr val="13327B"/>
          </a:solidFill>
          <a:latin typeface="+mn-lt"/>
          <a:ea typeface="+mn-ea"/>
        </a:defRPr>
      </a:lvl5pPr>
      <a:lvl6pPr marL="1658938" indent="-176213" algn="l" rtl="0" eaLnBrk="1" fontAlgn="base" hangingPunct="1">
        <a:spcBef>
          <a:spcPct val="20000"/>
        </a:spcBef>
        <a:spcAft>
          <a:spcPct val="0"/>
        </a:spcAft>
        <a:buClr>
          <a:srgbClr val="45ADE3"/>
        </a:buClr>
        <a:buChar char="»"/>
        <a:defRPr>
          <a:solidFill>
            <a:schemeClr val="tx1"/>
          </a:solidFill>
          <a:latin typeface="+mn-lt"/>
          <a:ea typeface="+mn-ea"/>
        </a:defRPr>
      </a:lvl6pPr>
      <a:lvl7pPr marL="2116138" indent="-176213" algn="l" rtl="0" eaLnBrk="1" fontAlgn="base" hangingPunct="1">
        <a:spcBef>
          <a:spcPct val="20000"/>
        </a:spcBef>
        <a:spcAft>
          <a:spcPct val="0"/>
        </a:spcAft>
        <a:buClr>
          <a:srgbClr val="45ADE3"/>
        </a:buClr>
        <a:buChar char="»"/>
        <a:defRPr>
          <a:solidFill>
            <a:schemeClr val="tx1"/>
          </a:solidFill>
          <a:latin typeface="+mn-lt"/>
          <a:ea typeface="+mn-ea"/>
        </a:defRPr>
      </a:lvl7pPr>
      <a:lvl8pPr marL="2573338" indent="-176213" algn="l" rtl="0" eaLnBrk="1" fontAlgn="base" hangingPunct="1">
        <a:spcBef>
          <a:spcPct val="20000"/>
        </a:spcBef>
        <a:spcAft>
          <a:spcPct val="0"/>
        </a:spcAft>
        <a:buClr>
          <a:srgbClr val="45ADE3"/>
        </a:buClr>
        <a:buChar char="»"/>
        <a:defRPr>
          <a:solidFill>
            <a:schemeClr val="tx1"/>
          </a:solidFill>
          <a:latin typeface="+mn-lt"/>
          <a:ea typeface="+mn-ea"/>
        </a:defRPr>
      </a:lvl8pPr>
      <a:lvl9pPr marL="3030538" indent="-176213" algn="l" rtl="0" eaLnBrk="1" fontAlgn="base" hangingPunct="1">
        <a:spcBef>
          <a:spcPct val="20000"/>
        </a:spcBef>
        <a:spcAft>
          <a:spcPct val="0"/>
        </a:spcAft>
        <a:buClr>
          <a:srgbClr val="45ADE3"/>
        </a:buClr>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file://localhost/Users/kgammage/Documents/CustomerWork/Meatballs/NASA.gif" TargetMode="External"/><Relationship Id="rId5" Type="http://schemas.openxmlformats.org/officeDocument/2006/relationships/image" Target="../media/image9.gif"/><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file://localhost/Users/kgammage/Documents/CustomerWork/Meatballs/NASA.gif" TargetMode="External"/><Relationship Id="rId5" Type="http://schemas.openxmlformats.org/officeDocument/2006/relationships/image" Target="../media/image9.gif"/><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file://localhost/Users/kgammage/Documents/CustomerWork/Meatballs/NASA.gif" TargetMode="External"/><Relationship Id="rId4" Type="http://schemas.openxmlformats.org/officeDocument/2006/relationships/image" Target="../media/image9.gif"/></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file://localhost/Users/kgammage/Documents/CustomerWork/Meatballs/NASA.gif" TargetMode="External"/><Relationship Id="rId5" Type="http://schemas.openxmlformats.org/officeDocument/2006/relationships/image" Target="../media/image9.gif"/><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file://localhost/Users/kgammage/Documents/CustomerWork/Meatballs/NASA.gif" TargetMode="External"/><Relationship Id="rId5" Type="http://schemas.openxmlformats.org/officeDocument/2006/relationships/image" Target="../media/image9.gif"/><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file://localhost/Users/kgammage/Documents/CustomerWork/Meatballs/NASA.gif" TargetMode="External"/><Relationship Id="rId5" Type="http://schemas.openxmlformats.org/officeDocument/2006/relationships/image" Target="../media/image9.gif"/><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1.xml"/><Relationship Id="rId13" Type="http://schemas.openxmlformats.org/officeDocument/2006/relationships/image" Target="../media/image12.emf"/><Relationship Id="rId3" Type="http://schemas.openxmlformats.org/officeDocument/2006/relationships/image" Target="../media/image11.png"/><Relationship Id="rId7" Type="http://schemas.openxmlformats.org/officeDocument/2006/relationships/image" Target="../media/image7.png"/><Relationship Id="rId12"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diagramColors" Target="../diagrams/colors1.xml"/><Relationship Id="rId5" Type="http://schemas.openxmlformats.org/officeDocument/2006/relationships/image" Target="file://localhost/Users/kgammage/Documents/CustomerWork/Meatballs/NASA.gif" TargetMode="External"/><Relationship Id="rId10" Type="http://schemas.openxmlformats.org/officeDocument/2006/relationships/diagramQuickStyle" Target="../diagrams/quickStyle1.xml"/><Relationship Id="rId4" Type="http://schemas.openxmlformats.org/officeDocument/2006/relationships/image" Target="../media/image9.gif"/><Relationship Id="rId9" Type="http://schemas.openxmlformats.org/officeDocument/2006/relationships/diagramLayout" Target="../diagrams/layout1.xml"/><Relationship Id="rId1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8.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file://localhost/Users/kgammage/Documents/CustomerWork/Meatballs/NASA.gif" TargetMode="External"/><Relationship Id="rId5" Type="http://schemas.openxmlformats.org/officeDocument/2006/relationships/image" Target="../media/image9.gif"/><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file://localhost/Users/kgammage/Documents/CustomerWork/Meatballs/NASA.gif" TargetMode="External"/><Relationship Id="rId5" Type="http://schemas.openxmlformats.org/officeDocument/2006/relationships/image" Target="../media/image9.gif"/><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file://localhost/Users/kgammage/Documents/CustomerWork/Meatballs/NASA.gif" TargetMode="External"/><Relationship Id="rId5" Type="http://schemas.openxmlformats.org/officeDocument/2006/relationships/image" Target="../media/image9.gif"/><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file://localhost/Users/kgammage/Documents/CustomerWork/Meatballs/NASA.gif" TargetMode="External"/><Relationship Id="rId5" Type="http://schemas.openxmlformats.org/officeDocument/2006/relationships/image" Target="../media/image9.gif"/><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sz="quarter" idx="1"/>
          </p:nvPr>
        </p:nvSpPr>
        <p:spPr>
          <a:xfrm>
            <a:off x="2392762" y="5560893"/>
            <a:ext cx="5839968" cy="708144"/>
          </a:xfrm>
        </p:spPr>
        <p:txBody>
          <a:bodyPr>
            <a:normAutofit/>
          </a:bodyPr>
          <a:lstStyle/>
          <a:p>
            <a:pPr algn="l">
              <a:tabLst>
                <a:tab pos="231775" algn="l"/>
                <a:tab pos="973138" algn="l"/>
                <a:tab pos="4059238" algn="l"/>
              </a:tabLst>
            </a:pPr>
            <a:r>
              <a:rPr lang="en-US" sz="1400" dirty="0"/>
              <a:t>NASA/ESA/JAXA 	  TRISMAC 2021	</a:t>
            </a:r>
            <a:br>
              <a:rPr lang="en-US" sz="1400" dirty="0"/>
            </a:br>
            <a:r>
              <a:rPr lang="en-US" sz="1400" dirty="0"/>
              <a:t>Nagoya, Japan (Virtual)  	May 17-20, 2021			 		                                </a:t>
            </a:r>
          </a:p>
        </p:txBody>
      </p:sp>
      <p:sp>
        <p:nvSpPr>
          <p:cNvPr id="2" name="Title 1"/>
          <p:cNvSpPr>
            <a:spLocks noGrp="1"/>
          </p:cNvSpPr>
          <p:nvPr>
            <p:ph type="ctrTitle" sz="quarter" idx="4294967295"/>
          </p:nvPr>
        </p:nvSpPr>
        <p:spPr>
          <a:xfrm>
            <a:off x="1083647" y="1491341"/>
            <a:ext cx="8458200" cy="1752600"/>
          </a:xfrm>
          <a:effectLst/>
        </p:spPr>
        <p:txBody>
          <a:bodyPr>
            <a:noAutofit/>
          </a:bodyPr>
          <a:lstStyle/>
          <a:p>
            <a:pPr algn="ctr"/>
            <a:r>
              <a:rPr lang="de-DE" dirty="0">
                <a:solidFill>
                  <a:schemeClr val="accent3"/>
                </a:solidFill>
              </a:rPr>
              <a:t>NASA R&amp;M Efficiency through Findable, Accessible, Interoperable, and Reusable (FAIR) Digital Assets</a:t>
            </a:r>
            <a:endParaRPr lang="en-US" dirty="0">
              <a:solidFill>
                <a:schemeClr val="accent3"/>
              </a:solidFill>
              <a:effectLst/>
            </a:endParaRPr>
          </a:p>
        </p:txBody>
      </p:sp>
      <p:sp>
        <p:nvSpPr>
          <p:cNvPr id="11" name="Subtitle 2"/>
          <p:cNvSpPr txBox="1">
            <a:spLocks/>
          </p:cNvSpPr>
          <p:nvPr/>
        </p:nvSpPr>
        <p:spPr>
          <a:xfrm>
            <a:off x="738225" y="3384254"/>
            <a:ext cx="9207441" cy="1907073"/>
          </a:xfrm>
          <a:prstGeom prst="rect">
            <a:avLst/>
          </a:prstGeom>
        </p:spPr>
        <p:txBody>
          <a:bodyPr vert="horz" anchor="b">
            <a:noAutofit/>
          </a:bodyPr>
          <a:lstStyle>
            <a:lvl1pPr marL="0" indent="0" algn="l" rtl="0" eaLnBrk="1" latinLnBrk="0" hangingPunct="1">
              <a:spcBef>
                <a:spcPct val="20000"/>
              </a:spcBef>
              <a:buClr>
                <a:schemeClr val="accent1"/>
              </a:buClr>
              <a:buSzPct val="70000"/>
              <a:buFont typeface="Wingdings 2"/>
              <a:buNone/>
              <a:defRPr kumimoji="0" sz="2400" kern="1200">
                <a:solidFill>
                  <a:schemeClr val="tx2">
                    <a:shade val="75000"/>
                  </a:schemeClr>
                </a:solidFill>
                <a:latin typeface="+mn-lt"/>
                <a:ea typeface="+mn-ea"/>
                <a:cs typeface="+mn-cs"/>
              </a:defRPr>
            </a:lvl1pPr>
            <a:lvl2pPr marL="457200" indent="0" algn="ctr" rtl="0" eaLnBrk="1" latinLnBrk="0" hangingPunct="1">
              <a:spcBef>
                <a:spcPct val="20000"/>
              </a:spcBef>
              <a:buClr>
                <a:schemeClr val="accent1"/>
              </a:buClr>
              <a:buSzPct val="70000"/>
              <a:buFont typeface="Wingdings 2"/>
              <a:buNone/>
              <a:defRPr kumimoji="0" sz="2800" kern="1200">
                <a:solidFill>
                  <a:schemeClr val="tx2"/>
                </a:solidFill>
                <a:latin typeface="+mn-lt"/>
                <a:ea typeface="+mn-ea"/>
                <a:cs typeface="+mn-cs"/>
              </a:defRPr>
            </a:lvl2pPr>
            <a:lvl3pPr marL="914400" indent="0" algn="ctr" rtl="0" eaLnBrk="1" latinLnBrk="0" hangingPunct="1">
              <a:spcBef>
                <a:spcPct val="20000"/>
              </a:spcBef>
              <a:buClr>
                <a:schemeClr val="accent1"/>
              </a:buClr>
              <a:buSzPct val="70000"/>
              <a:buFont typeface="Wingdings 2"/>
              <a:buNone/>
              <a:defRPr kumimoji="0" sz="2400" kern="1200">
                <a:solidFill>
                  <a:schemeClr val="tx2"/>
                </a:solidFill>
                <a:latin typeface="+mn-lt"/>
                <a:ea typeface="+mn-ea"/>
                <a:cs typeface="+mn-cs"/>
              </a:defRPr>
            </a:lvl3pPr>
            <a:lvl4pPr marL="1371600" indent="0" algn="ctr" rtl="0" eaLnBrk="1" latinLnBrk="0" hangingPunct="1">
              <a:spcBef>
                <a:spcPct val="20000"/>
              </a:spcBef>
              <a:buClr>
                <a:schemeClr val="accent1"/>
              </a:buClr>
              <a:buSzPct val="70000"/>
              <a:buFont typeface="Wingdings 2"/>
              <a:buNone/>
              <a:defRPr kumimoji="0" sz="2000" kern="1200">
                <a:solidFill>
                  <a:schemeClr val="tx2"/>
                </a:solidFill>
                <a:latin typeface="+mn-lt"/>
                <a:ea typeface="+mn-ea"/>
                <a:cs typeface="+mn-cs"/>
              </a:defRPr>
            </a:lvl4pPr>
            <a:lvl5pPr marL="1828800" indent="0" algn="ctr" rtl="0" eaLnBrk="1" latinLnBrk="0" hangingPunct="1">
              <a:spcBef>
                <a:spcPct val="20000"/>
              </a:spcBef>
              <a:buClr>
                <a:schemeClr val="accent1"/>
              </a:buClr>
              <a:buSzPct val="60000"/>
              <a:buFont typeface="Wingdings 2"/>
              <a:buNone/>
              <a:defRPr kumimoji="0" sz="1800" kern="1200">
                <a:solidFill>
                  <a:schemeClr val="tx2"/>
                </a:solidFill>
                <a:latin typeface="+mn-lt"/>
                <a:ea typeface="+mn-ea"/>
                <a:cs typeface="+mn-cs"/>
              </a:defRPr>
            </a:lvl5pPr>
            <a:lvl6pPr marL="2286000" indent="0" algn="ctr" rtl="0" eaLnBrk="1" latinLnBrk="0" hangingPunct="1">
              <a:spcBef>
                <a:spcPct val="20000"/>
              </a:spcBef>
              <a:buClr>
                <a:schemeClr val="accent1"/>
              </a:buClr>
              <a:buSzPct val="60000"/>
              <a:buFont typeface="Wingdings 2"/>
              <a:buNone/>
              <a:defRPr kumimoji="0" sz="1800" kern="1200">
                <a:solidFill>
                  <a:schemeClr val="tx2"/>
                </a:solidFill>
                <a:latin typeface="+mn-lt"/>
                <a:ea typeface="+mn-ea"/>
                <a:cs typeface="+mn-cs"/>
              </a:defRPr>
            </a:lvl6pPr>
            <a:lvl7pPr marL="2743200" indent="0" algn="ctr" rtl="0" eaLnBrk="1" latinLnBrk="0" hangingPunct="1">
              <a:spcBef>
                <a:spcPct val="20000"/>
              </a:spcBef>
              <a:buClr>
                <a:schemeClr val="accent1"/>
              </a:buClr>
              <a:buSzPct val="60000"/>
              <a:buFont typeface="Wingdings 2"/>
              <a:buNone/>
              <a:defRPr kumimoji="0" sz="1600" kern="1200">
                <a:solidFill>
                  <a:schemeClr val="tx2"/>
                </a:solidFill>
                <a:latin typeface="+mn-lt"/>
                <a:ea typeface="+mn-ea"/>
                <a:cs typeface="+mn-cs"/>
              </a:defRPr>
            </a:lvl7pPr>
            <a:lvl8pPr marL="3200400" indent="0" algn="ctr" rtl="0" eaLnBrk="1" latinLnBrk="0" hangingPunct="1">
              <a:spcBef>
                <a:spcPct val="20000"/>
              </a:spcBef>
              <a:buClr>
                <a:schemeClr val="accent1"/>
              </a:buClr>
              <a:buSzPct val="60000"/>
              <a:buFont typeface="Wingdings 2"/>
              <a:buNone/>
              <a:defRPr kumimoji="0" sz="1600" kern="1200" baseline="0">
                <a:solidFill>
                  <a:schemeClr val="tx2"/>
                </a:solidFill>
                <a:latin typeface="+mn-lt"/>
                <a:ea typeface="+mn-ea"/>
                <a:cs typeface="+mn-cs"/>
              </a:defRPr>
            </a:lvl8pPr>
            <a:lvl9pPr marL="3657600" indent="0" algn="ctr" rtl="0" eaLnBrk="1" latinLnBrk="0" hangingPunct="1">
              <a:spcBef>
                <a:spcPct val="20000"/>
              </a:spcBef>
              <a:buClr>
                <a:schemeClr val="accent1"/>
              </a:buClr>
              <a:buSzPct val="60000"/>
              <a:buFont typeface="Wingdings 2"/>
              <a:buNone/>
              <a:defRPr kumimoji="0" sz="1400" kern="1200" baseline="0">
                <a:solidFill>
                  <a:schemeClr val="tx2"/>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
                <a:srgbClr val="BBE0E3"/>
              </a:buClr>
              <a:buSzPct val="70000"/>
              <a:buFont typeface="Wingdings 2"/>
              <a:buNone/>
              <a:tabLst/>
              <a:defRPr/>
            </a:pPr>
            <a:r>
              <a:rPr kumimoji="0" lang="en-US" sz="1600" b="0" i="0" u="none" strike="noStrike" kern="1200" cap="none" spc="0" normalizeH="0" baseline="0" noProof="0" dirty="0">
                <a:ln>
                  <a:noFill/>
                </a:ln>
                <a:solidFill>
                  <a:srgbClr val="FFFFFF"/>
                </a:solidFill>
                <a:effectLst/>
                <a:uLnTx/>
                <a:uFillTx/>
                <a:latin typeface="Arial"/>
                <a:ea typeface="ＭＳ Ｐゴシック"/>
              </a:rPr>
              <a:t>Nancy J. Lindsey, Reliability</a:t>
            </a:r>
            <a:r>
              <a:rPr lang="en-US" sz="1600" dirty="0">
                <a:solidFill>
                  <a:srgbClr val="FFFFFF"/>
                </a:solidFill>
                <a:latin typeface="Arial"/>
                <a:ea typeface="ＭＳ Ｐゴシック"/>
              </a:rPr>
              <a:t>&amp; Maintainability Deputy Technical Fellow</a:t>
            </a:r>
            <a:r>
              <a:rPr kumimoji="0" lang="en-US" sz="1600" b="0" i="0" u="none" strike="noStrike" kern="1200" cap="none" spc="0" normalizeH="0" baseline="0" noProof="0" dirty="0">
                <a:ln>
                  <a:noFill/>
                </a:ln>
                <a:solidFill>
                  <a:srgbClr val="FFFFFF"/>
                </a:solidFill>
                <a:effectLst/>
                <a:uLnTx/>
                <a:uFillTx/>
                <a:latin typeface="Arial"/>
                <a:ea typeface="ＭＳ Ｐゴシック"/>
              </a:rPr>
              <a:t>	                  NASA</a:t>
            </a:r>
            <a:r>
              <a:rPr kumimoji="0" lang="en-US" sz="1600" b="0" i="0" u="none" strike="noStrike" kern="1200" cap="none" spc="0" normalizeH="0" noProof="0" dirty="0">
                <a:ln>
                  <a:noFill/>
                </a:ln>
                <a:solidFill>
                  <a:srgbClr val="FFFFFF"/>
                </a:solidFill>
                <a:effectLst/>
                <a:uLnTx/>
                <a:uFillTx/>
                <a:latin typeface="Arial"/>
                <a:ea typeface="ＭＳ Ｐゴシック"/>
              </a:rPr>
              <a:t> HQ</a:t>
            </a:r>
            <a:r>
              <a:rPr kumimoji="0" lang="en-US" sz="1600" b="0" i="0" u="none" strike="noStrike" kern="1200" cap="none" spc="0" normalizeH="0" baseline="0" noProof="0" dirty="0">
                <a:ln>
                  <a:noFill/>
                </a:ln>
                <a:solidFill>
                  <a:srgbClr val="FFFFFF"/>
                </a:solidFill>
                <a:effectLst/>
                <a:uLnTx/>
                <a:uFillTx/>
                <a:latin typeface="Arial"/>
                <a:ea typeface="ＭＳ Ｐゴシック"/>
              </a:rPr>
              <a:t>/GSFC</a:t>
            </a:r>
          </a:p>
          <a:p>
            <a:pPr marL="0" marR="0" lvl="0" indent="0" algn="ctr" defTabSz="914400" rtl="0" eaLnBrk="1" fontAlgn="auto" latinLnBrk="0" hangingPunct="1">
              <a:lnSpc>
                <a:spcPct val="100000"/>
              </a:lnSpc>
              <a:spcBef>
                <a:spcPct val="20000"/>
              </a:spcBef>
              <a:spcAft>
                <a:spcPts val="0"/>
              </a:spcAft>
              <a:buClr>
                <a:srgbClr val="BBE0E3"/>
              </a:buClr>
              <a:buSzPct val="70000"/>
              <a:buFont typeface="Wingdings 2"/>
              <a:buNone/>
              <a:tabLst/>
              <a:defRPr/>
            </a:pPr>
            <a:r>
              <a:rPr kumimoji="0" lang="en-US" sz="1600" b="0" i="0" u="none" strike="noStrike" kern="1200" cap="none" spc="0" normalizeH="0" baseline="0" noProof="0" dirty="0">
                <a:ln>
                  <a:noFill/>
                </a:ln>
                <a:solidFill>
                  <a:srgbClr val="FFFFFF"/>
                </a:solidFill>
                <a:effectLst/>
                <a:uLnTx/>
                <a:uFillTx/>
                <a:latin typeface="Arial"/>
                <a:ea typeface="ＭＳ Ｐゴシック"/>
              </a:rPr>
              <a:t> 		           	                        </a:t>
            </a:r>
          </a:p>
          <a:p>
            <a:pPr lvl="0" algn="ctr">
              <a:buClr>
                <a:srgbClr val="BBE0E3"/>
              </a:buClr>
            </a:pPr>
            <a:r>
              <a:rPr kumimoji="0" lang="en-US" sz="1600" b="0" i="0" u="none" strike="noStrike" kern="1200" cap="none" spc="0" normalizeH="0" baseline="0" noProof="0" dirty="0">
                <a:ln>
                  <a:noFill/>
                </a:ln>
                <a:solidFill>
                  <a:srgbClr val="FFFFFF"/>
                </a:solidFill>
                <a:effectLst/>
                <a:uLnTx/>
                <a:uFillTx/>
                <a:latin typeface="Arial"/>
                <a:ea typeface="ＭＳ Ｐゴシック"/>
              </a:rPr>
              <a:t>For the </a:t>
            </a:r>
            <a:r>
              <a:rPr lang="en-US" sz="1600" dirty="0">
                <a:solidFill>
                  <a:srgbClr val="FFFFFF"/>
                </a:solidFill>
              </a:rPr>
              <a:t>R&amp;M Enterprise Data Sharing team: Laurel Dye (GRC), Timothy Adams (KSC), Roger Boyer (JSC), Richard Stutts (MSFC), Warren Grant (JSC), Bruce Reistle (JSC), Matthew Williamson (GRC), Steven Cornford (JPL), Christine Kilmer (GRC), Edward Zampino (GRC), Teri Hamlin (JSC), Todd Paulos (JPL), Irene Wirkus (GRC), Warren Grant (JSC), NASA R&amp;M Technical Fellow (Anthony </a:t>
            </a:r>
            <a:r>
              <a:rPr lang="en-US" sz="1600" dirty="0" err="1">
                <a:solidFill>
                  <a:srgbClr val="FFFFFF"/>
                </a:solidFill>
              </a:rPr>
              <a:t>Diventi</a:t>
            </a:r>
            <a:r>
              <a:rPr lang="en-US" sz="1600" dirty="0">
                <a:solidFill>
                  <a:srgbClr val="FFFFFF"/>
                </a:solidFill>
              </a:rPr>
              <a:t>), Deputy Technical Fellow (Nancy Lindsey), and NASA Safety Center (NSC)</a:t>
            </a:r>
            <a:endParaRPr kumimoji="0" lang="en-US" sz="1600" b="0" i="0" u="none" strike="noStrike" kern="1200" cap="none" spc="0" normalizeH="0" baseline="0" noProof="0" dirty="0">
              <a:ln>
                <a:noFill/>
              </a:ln>
              <a:solidFill>
                <a:srgbClr val="FFFFFF"/>
              </a:solidFill>
              <a:effectLst/>
              <a:uLnTx/>
              <a:uFillTx/>
              <a:latin typeface="Arial"/>
              <a:ea typeface="ＭＳ Ｐゴシック"/>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9701249" y="2955095"/>
            <a:ext cx="3494749" cy="852786"/>
          </a:xfrm>
          <a:prstGeom prst="rect">
            <a:avLst/>
          </a:prstGeom>
          <a:solidFill>
            <a:schemeClr val="tx1"/>
          </a:solidFill>
        </p:spPr>
      </p:pic>
      <p:grpSp>
        <p:nvGrpSpPr>
          <p:cNvPr id="7" name="Group 6"/>
          <p:cNvGrpSpPr/>
          <p:nvPr/>
        </p:nvGrpSpPr>
        <p:grpSpPr>
          <a:xfrm>
            <a:off x="10849231" y="5517755"/>
            <a:ext cx="1169770" cy="1149179"/>
            <a:chOff x="10911016" y="5517755"/>
            <a:chExt cx="1169770" cy="1149179"/>
          </a:xfrm>
        </p:grpSpPr>
        <p:pic>
          <p:nvPicPr>
            <p:cNvPr id="6" name="Picture 5"/>
            <p:cNvPicPr>
              <a:picLocks noChangeAspect="1"/>
            </p:cNvPicPr>
            <p:nvPr/>
          </p:nvPicPr>
          <p:blipFill>
            <a:blip r:embed="rId4"/>
            <a:stretch>
              <a:fillRect/>
            </a:stretch>
          </p:blipFill>
          <p:spPr>
            <a:xfrm>
              <a:off x="11022230" y="5622357"/>
              <a:ext cx="951467" cy="946710"/>
            </a:xfrm>
            <a:prstGeom prst="rect">
              <a:avLst/>
            </a:prstGeom>
            <a:solidFill>
              <a:schemeClr val="tx1"/>
            </a:solidFill>
          </p:spPr>
        </p:pic>
        <p:sp>
          <p:nvSpPr>
            <p:cNvPr id="4" name="Oval 3"/>
            <p:cNvSpPr/>
            <p:nvPr/>
          </p:nvSpPr>
          <p:spPr>
            <a:xfrm>
              <a:off x="10911016" y="5517755"/>
              <a:ext cx="1169770" cy="1149179"/>
            </a:xfrm>
            <a:prstGeom prst="ellipse">
              <a:avLst/>
            </a:prstGeom>
            <a:noFill/>
            <a:ln w="212725" cmpd="sng">
              <a:solidFill>
                <a:schemeClr val="tx1"/>
              </a:solidFill>
            </a:ln>
          </p:spPr>
          <p:txBody>
            <a:bodyPr wrap="square" rtlCol="0" anchor="ctr">
              <a:spAutoFit/>
            </a:bodyPr>
            <a:lstStyle/>
            <a:p>
              <a:pPr algn="ctr"/>
              <a:endParaRPr lang="en-US" sz="2000" dirty="0">
                <a:solidFill>
                  <a:srgbClr val="1F497D"/>
                </a:solidFill>
                <a:latin typeface="Calibri" panose="020F0502020204030204" pitchFamily="34" charset="0"/>
                <a:ea typeface="Calibri" panose="020F0502020204030204" pitchFamily="34" charset="0"/>
                <a:cs typeface="Times New Roman" panose="02020603050405020304" pitchFamily="18" charset="0"/>
              </a:endParaRPr>
            </a:p>
          </p:txBody>
        </p:sp>
      </p:grpSp>
      <p:pic>
        <p:nvPicPr>
          <p:cNvPr id="9" name="NASA.gif" descr="/Users/kgammage/Documents/CustomerWork/Meatballs/NASA.gif"/>
          <p:cNvPicPr>
            <a:picLocks noChangeAspect="1"/>
          </p:cNvPicPr>
          <p:nvPr/>
        </p:nvPicPr>
        <p:blipFill>
          <a:blip r:embed="rId5" r:link="rId6"/>
          <a:stretch>
            <a:fillRect/>
          </a:stretch>
        </p:blipFill>
        <p:spPr>
          <a:xfrm>
            <a:off x="10844150" y="135504"/>
            <a:ext cx="1178689" cy="1013673"/>
          </a:xfrm>
          <a:prstGeom prst="rect">
            <a:avLst/>
          </a:prstGeom>
        </p:spPr>
      </p:pic>
    </p:spTree>
    <p:extLst>
      <p:ext uri="{BB962C8B-B14F-4D97-AF65-F5344CB8AC3E}">
        <p14:creationId xmlns:p14="http://schemas.microsoft.com/office/powerpoint/2010/main" val="4166630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fld id="{E3BE99E5-8F11-4D46-8B27-FC02D164DEA2}" type="slidenum">
              <a:rPr lang="en-US" smtClean="0"/>
              <a:pPr/>
              <a:t>10</a:t>
            </a:fld>
            <a:endParaRPr lang="en-US" dirty="0"/>
          </a:p>
        </p:txBody>
      </p:sp>
      <p:grpSp>
        <p:nvGrpSpPr>
          <p:cNvPr id="5" name="Group 4"/>
          <p:cNvGrpSpPr/>
          <p:nvPr/>
        </p:nvGrpSpPr>
        <p:grpSpPr>
          <a:xfrm>
            <a:off x="0" y="-8467"/>
            <a:ext cx="12192000" cy="6866467"/>
            <a:chOff x="0" y="-8467"/>
            <a:chExt cx="12192000" cy="6866467"/>
          </a:xfrm>
        </p:grpSpPr>
        <p:sp>
          <p:nvSpPr>
            <p:cNvPr id="6" name="Freeform 5"/>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7" name="Straight Connector 6"/>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9"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Isosceles Triangle 10"/>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4" name="Rectangle 13"/>
          <p:cNvSpPr/>
          <p:nvPr/>
        </p:nvSpPr>
        <p:spPr>
          <a:xfrm>
            <a:off x="1907062" y="6278876"/>
            <a:ext cx="9998177" cy="56807"/>
          </a:xfrm>
          <a:prstGeom prst="rect">
            <a:avLst/>
          </a:prstGeom>
          <a:solidFill>
            <a:srgbClr val="0070C0"/>
          </a:solidFill>
          <a:ln>
            <a:solidFill>
              <a:srgbClr val="1863A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5" name="Picture 14"/>
          <p:cNvPicPr>
            <a:picLocks noChangeAspect="1"/>
          </p:cNvPicPr>
          <p:nvPr/>
        </p:nvPicPr>
        <p:blipFill>
          <a:blip r:embed="rId3"/>
          <a:stretch>
            <a:fillRect/>
          </a:stretch>
        </p:blipFill>
        <p:spPr>
          <a:xfrm>
            <a:off x="11578970" y="6253602"/>
            <a:ext cx="595211" cy="592235"/>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8" y="6283128"/>
            <a:ext cx="2354683" cy="574588"/>
          </a:xfrm>
          <a:prstGeom prst="rect">
            <a:avLst/>
          </a:prstGeom>
          <a:solidFill>
            <a:schemeClr val="accent1">
              <a:lumMod val="75000"/>
            </a:schemeClr>
          </a:solidFill>
        </p:spPr>
      </p:pic>
      <p:pic>
        <p:nvPicPr>
          <p:cNvPr id="17" name="NASA.gif" descr="/Users/kgammage/Documents/CustomerWork/Meatballs/NASA.gif"/>
          <p:cNvPicPr>
            <a:picLocks noChangeAspect="1"/>
          </p:cNvPicPr>
          <p:nvPr/>
        </p:nvPicPr>
        <p:blipFill>
          <a:blip r:embed="rId5" r:link="rId6"/>
          <a:stretch>
            <a:fillRect/>
          </a:stretch>
        </p:blipFill>
        <p:spPr>
          <a:xfrm>
            <a:off x="10988717" y="135505"/>
            <a:ext cx="972337" cy="836210"/>
          </a:xfrm>
          <a:prstGeom prst="rect">
            <a:avLst/>
          </a:prstGeom>
        </p:spPr>
      </p:pic>
      <p:sp>
        <p:nvSpPr>
          <p:cNvPr id="19" name="TextBox 18"/>
          <p:cNvSpPr txBox="1"/>
          <p:nvPr/>
        </p:nvSpPr>
        <p:spPr>
          <a:xfrm>
            <a:off x="1942659" y="27437"/>
            <a:ext cx="7312138" cy="523220"/>
          </a:xfrm>
          <a:prstGeom prst="rect">
            <a:avLst/>
          </a:prstGeom>
          <a:noFill/>
        </p:spPr>
        <p:txBody>
          <a:bodyPr wrap="square" rtlCol="0">
            <a:spAutoFit/>
          </a:bodyPr>
          <a:lstStyle/>
          <a:p>
            <a:pPr lvl="1"/>
            <a:r>
              <a:rPr lang="en-US" sz="2800" dirty="0"/>
              <a:t>R&amp;M Digital Transformation Next Steps </a:t>
            </a:r>
          </a:p>
        </p:txBody>
      </p:sp>
      <p:sp>
        <p:nvSpPr>
          <p:cNvPr id="20" name="TextBox 19"/>
          <p:cNvSpPr txBox="1"/>
          <p:nvPr/>
        </p:nvSpPr>
        <p:spPr>
          <a:xfrm>
            <a:off x="16428" y="117501"/>
            <a:ext cx="2524105" cy="7232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A3474"/>
                </a:solidFill>
                <a:effectLst/>
                <a:uLnTx/>
                <a:uFillTx/>
                <a:latin typeface="Arial"/>
                <a:ea typeface="+mn-ea"/>
                <a:cs typeface="Arial"/>
              </a:rPr>
              <a:t>National Aeronautics and Space Administration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0A3474"/>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A3474"/>
                </a:solidFill>
                <a:effectLst/>
                <a:uLnTx/>
                <a:uFillTx/>
                <a:latin typeface="Arial"/>
                <a:ea typeface="+mn-ea"/>
                <a:cs typeface="Arial"/>
              </a:rPr>
              <a:t>www.nasa.gov</a:t>
            </a:r>
          </a:p>
        </p:txBody>
      </p:sp>
      <p:sp>
        <p:nvSpPr>
          <p:cNvPr id="21" name="TextBox 20"/>
          <p:cNvSpPr txBox="1"/>
          <p:nvPr/>
        </p:nvSpPr>
        <p:spPr>
          <a:xfrm>
            <a:off x="3009463" y="6290783"/>
            <a:ext cx="8389152" cy="746486"/>
          </a:xfrm>
          <a:prstGeom prst="rect">
            <a:avLst/>
          </a:prstGeom>
          <a:noFill/>
        </p:spPr>
        <p:txBody>
          <a:bodyPr wrap="square" rtlCol="0">
            <a:spAutoFit/>
          </a:bodyPr>
          <a:lstStyle/>
          <a:p>
            <a:pPr lvl="0" algn="r">
              <a:defRPr/>
            </a:pPr>
            <a:r>
              <a:rPr lang="en-US" sz="1400" b="1" dirty="0">
                <a:solidFill>
                  <a:prstClr val="white"/>
                </a:solidFill>
              </a:rPr>
              <a:t>Mission </a:t>
            </a:r>
            <a:r>
              <a:rPr lang="en-US" sz="1600" b="1" dirty="0">
                <a:solidFill>
                  <a:schemeClr val="accent1">
                    <a:lumMod val="50000"/>
                  </a:schemeClr>
                </a:solidFill>
              </a:rPr>
              <a:t>Assurance Standards and Capabilities Division</a:t>
            </a:r>
          </a:p>
          <a:p>
            <a:pPr lvl="0" algn="r">
              <a:defRPr/>
            </a:pPr>
            <a:r>
              <a:rPr lang="en-US" sz="1600" b="1" dirty="0">
                <a:solidFill>
                  <a:schemeClr val="accent1">
                    <a:lumMod val="50000"/>
                  </a:schemeClr>
                </a:solidFill>
              </a:rPr>
              <a:t>OSMA HQ-GD000</a:t>
            </a:r>
          </a:p>
          <a:p>
            <a:pPr marL="0" marR="0" lvl="0" indent="0" algn="r" defTabSz="457167"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200" normalizeH="0" baseline="0" noProof="0" dirty="0">
              <a:ln>
                <a:noFill/>
              </a:ln>
              <a:solidFill>
                <a:srgbClr val="1861AC"/>
              </a:solidFill>
              <a:effectLst/>
              <a:uLnTx/>
              <a:uFillTx/>
              <a:latin typeface="Arial"/>
              <a:ea typeface="+mn-ea"/>
              <a:cs typeface="Arial"/>
            </a:endParaRPr>
          </a:p>
        </p:txBody>
      </p:sp>
      <p:sp>
        <p:nvSpPr>
          <p:cNvPr id="22" name="Content Placeholder 2"/>
          <p:cNvSpPr txBox="1">
            <a:spLocks/>
          </p:cNvSpPr>
          <p:nvPr/>
        </p:nvSpPr>
        <p:spPr>
          <a:xfrm>
            <a:off x="658037" y="1162450"/>
            <a:ext cx="10515600" cy="4351338"/>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r>
              <a:rPr lang="en-US" dirty="0"/>
              <a:t>Phase1: Discover our Resources and Barriers</a:t>
            </a:r>
          </a:p>
          <a:p>
            <a:pPr lvl="2">
              <a:buFont typeface="Wingdings" panose="05000000000000000000" pitchFamily="2" charset="2"/>
              <a:buChar char="ü"/>
            </a:pPr>
            <a:r>
              <a:rPr lang="en-US" dirty="0"/>
              <a:t>Conduct Data Survey</a:t>
            </a:r>
          </a:p>
          <a:p>
            <a:pPr lvl="2">
              <a:buFont typeface="Wingdings" panose="05000000000000000000" pitchFamily="2" charset="2"/>
              <a:buChar char="ü"/>
            </a:pPr>
            <a:r>
              <a:rPr lang="en-US" dirty="0"/>
              <a:t>Communicate Findings</a:t>
            </a:r>
          </a:p>
          <a:p>
            <a:pPr lvl="2"/>
            <a:r>
              <a:rPr lang="en-US" dirty="0"/>
              <a:t>Solicit Recommendations and Additional Data Sources</a:t>
            </a:r>
          </a:p>
          <a:p>
            <a:pPr marL="457200" lvl="1" indent="0">
              <a:buClrTx/>
              <a:buNone/>
            </a:pPr>
            <a:endParaRPr lang="en-US" dirty="0"/>
          </a:p>
          <a:p>
            <a:pPr marL="457200" lvl="1" indent="0">
              <a:buNone/>
            </a:pPr>
            <a:r>
              <a:rPr lang="en-US" dirty="0"/>
              <a:t>Phase 2: Enable and Advance Transitional Digital State</a:t>
            </a:r>
          </a:p>
          <a:p>
            <a:pPr lvl="2"/>
            <a:r>
              <a:rPr lang="en-US" dirty="0"/>
              <a:t>Identify Strategies to fill data gaps via FAIR approaches </a:t>
            </a:r>
          </a:p>
          <a:p>
            <a:pPr lvl="3"/>
            <a:r>
              <a:rPr lang="en-US" dirty="0"/>
              <a:t>Data Mining for Data Sharing and Modeling Support within R&amp;M</a:t>
            </a:r>
          </a:p>
          <a:p>
            <a:pPr lvl="3"/>
            <a:r>
              <a:rPr lang="en-US" dirty="0"/>
              <a:t>Develop and Share practice data on the R&amp;M Knowledge Portal</a:t>
            </a:r>
          </a:p>
          <a:p>
            <a:pPr lvl="3"/>
            <a:r>
              <a:rPr lang="en-US" dirty="0"/>
              <a:t>Increase understanding of data needs and sharing  with other disciplines</a:t>
            </a:r>
          </a:p>
          <a:p>
            <a:pPr lvl="2"/>
            <a:r>
              <a:rPr lang="en-US" dirty="0"/>
              <a:t>Identify Strategies to mitigate implementation barriers</a:t>
            </a:r>
          </a:p>
          <a:p>
            <a:pPr lvl="3"/>
            <a:r>
              <a:rPr lang="en-US" dirty="0"/>
              <a:t>Data Mining for Data Sharing and Modeling Support</a:t>
            </a:r>
          </a:p>
          <a:p>
            <a:pPr lvl="3"/>
            <a:r>
              <a:rPr lang="en-US" dirty="0"/>
              <a:t>Develop and Share the value that can be anticipated from R&amp;M Processes on the R&amp;M Knowledge Portal</a:t>
            </a:r>
          </a:p>
          <a:p>
            <a:pPr lvl="3"/>
            <a:r>
              <a:rPr lang="en-US" dirty="0"/>
              <a:t>Increase outreach to engineering disciplines across NASA and beyond</a:t>
            </a:r>
          </a:p>
          <a:p>
            <a:pPr lvl="2"/>
            <a:r>
              <a:rPr lang="en-US" dirty="0"/>
              <a:t>Identify Strategies to enable greater R&amp;M Efficiency</a:t>
            </a:r>
          </a:p>
          <a:p>
            <a:pPr lvl="3"/>
            <a:r>
              <a:rPr lang="en-US" dirty="0"/>
              <a:t>Best Practice and product sharing</a:t>
            </a:r>
          </a:p>
          <a:p>
            <a:pPr lvl="3"/>
            <a:r>
              <a:rPr lang="en-US" dirty="0"/>
              <a:t>Model-Based R&amp;M (reference models, libraries, etc.)</a:t>
            </a:r>
          </a:p>
          <a:p>
            <a:pPr lvl="3"/>
            <a:r>
              <a:rPr lang="en-US" dirty="0"/>
              <a:t>Physics of Failure</a:t>
            </a:r>
          </a:p>
          <a:p>
            <a:pPr marL="457200" lvl="1" indent="0">
              <a:buNone/>
            </a:pPr>
            <a:endParaRPr lang="en-US" dirty="0"/>
          </a:p>
          <a:p>
            <a:pPr marL="457200" lvl="1" indent="0">
              <a:buNone/>
            </a:pPr>
            <a:r>
              <a:rPr lang="en-US" dirty="0"/>
              <a:t>Phase 3: Achieve Digital Transformation </a:t>
            </a:r>
          </a:p>
          <a:p>
            <a:pPr lvl="2"/>
            <a:endParaRPr lang="en-US" dirty="0"/>
          </a:p>
          <a:p>
            <a:pPr marL="914400" lvl="2" indent="0">
              <a:buFont typeface="Arial" panose="020B0604020202020204" pitchFamily="34" charset="0"/>
              <a:buNone/>
            </a:pPr>
            <a:endParaRPr lang="en-US" dirty="0"/>
          </a:p>
        </p:txBody>
      </p:sp>
    </p:spTree>
    <p:extLst>
      <p:ext uri="{BB962C8B-B14F-4D97-AF65-F5344CB8AC3E}">
        <p14:creationId xmlns:p14="http://schemas.microsoft.com/office/powerpoint/2010/main" val="1897296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1">
              <a:buClrTx/>
              <a:buFont typeface="Arial" panose="020B0604020202020204" pitchFamily="34" charset="0"/>
              <a:buChar char="•"/>
            </a:pPr>
            <a:endParaRPr lang="en-US" dirty="0">
              <a:latin typeface="+mn-lt"/>
            </a:endParaRPr>
          </a:p>
          <a:p>
            <a:pPr lvl="1"/>
            <a:endParaRPr lang="en-US" dirty="0"/>
          </a:p>
        </p:txBody>
      </p:sp>
      <p:sp>
        <p:nvSpPr>
          <p:cNvPr id="4" name="Slide Number Placeholder 3"/>
          <p:cNvSpPr>
            <a:spLocks noGrp="1"/>
          </p:cNvSpPr>
          <p:nvPr>
            <p:ph type="sldNum" sz="quarter" idx="4294967295"/>
          </p:nvPr>
        </p:nvSpPr>
        <p:spPr/>
        <p:txBody>
          <a:bodyPr/>
          <a:lstStyle/>
          <a:p>
            <a:fld id="{E3BE99E5-8F11-4D46-8B27-FC02D164DEA2}" type="slidenum">
              <a:rPr lang="en-US" smtClean="0"/>
              <a:pPr/>
              <a:t>11</a:t>
            </a:fld>
            <a:endParaRPr lang="en-US" dirty="0"/>
          </a:p>
        </p:txBody>
      </p:sp>
      <p:grpSp>
        <p:nvGrpSpPr>
          <p:cNvPr id="5" name="Group 4"/>
          <p:cNvGrpSpPr/>
          <p:nvPr/>
        </p:nvGrpSpPr>
        <p:grpSpPr>
          <a:xfrm>
            <a:off x="0" y="-8467"/>
            <a:ext cx="12192000" cy="6866467"/>
            <a:chOff x="0" y="-8467"/>
            <a:chExt cx="12192000" cy="6866467"/>
          </a:xfrm>
        </p:grpSpPr>
        <p:sp>
          <p:nvSpPr>
            <p:cNvPr id="6" name="Freeform 5"/>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7" name="Straight Connector 6"/>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9"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Isosceles Triangle 10"/>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4" name="Rectangle 13"/>
          <p:cNvSpPr/>
          <p:nvPr/>
        </p:nvSpPr>
        <p:spPr>
          <a:xfrm>
            <a:off x="1907062" y="6278876"/>
            <a:ext cx="9998177" cy="56807"/>
          </a:xfrm>
          <a:prstGeom prst="rect">
            <a:avLst/>
          </a:prstGeom>
          <a:solidFill>
            <a:srgbClr val="0070C0"/>
          </a:solidFill>
          <a:ln>
            <a:solidFill>
              <a:srgbClr val="1863A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5" name="Picture 14"/>
          <p:cNvPicPr>
            <a:picLocks noChangeAspect="1"/>
          </p:cNvPicPr>
          <p:nvPr/>
        </p:nvPicPr>
        <p:blipFill>
          <a:blip r:embed="rId2"/>
          <a:stretch>
            <a:fillRect/>
          </a:stretch>
        </p:blipFill>
        <p:spPr>
          <a:xfrm>
            <a:off x="11578970" y="6253602"/>
            <a:ext cx="595211" cy="592235"/>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5" y="6283128"/>
            <a:ext cx="2354683" cy="574588"/>
          </a:xfrm>
          <a:prstGeom prst="rect">
            <a:avLst/>
          </a:prstGeom>
          <a:solidFill>
            <a:schemeClr val="accent1">
              <a:lumMod val="75000"/>
            </a:schemeClr>
          </a:solidFill>
        </p:spPr>
      </p:pic>
      <p:pic>
        <p:nvPicPr>
          <p:cNvPr id="17" name="NASA.gif" descr="/Users/kgammage/Documents/CustomerWork/Meatballs/NASA.gif"/>
          <p:cNvPicPr>
            <a:picLocks noChangeAspect="1"/>
          </p:cNvPicPr>
          <p:nvPr/>
        </p:nvPicPr>
        <p:blipFill>
          <a:blip r:embed="rId4" r:link="rId5"/>
          <a:stretch>
            <a:fillRect/>
          </a:stretch>
        </p:blipFill>
        <p:spPr>
          <a:xfrm>
            <a:off x="10988717" y="135505"/>
            <a:ext cx="972337" cy="836210"/>
          </a:xfrm>
          <a:prstGeom prst="rect">
            <a:avLst/>
          </a:prstGeom>
        </p:spPr>
      </p:pic>
      <p:sp>
        <p:nvSpPr>
          <p:cNvPr id="19" name="TextBox 18"/>
          <p:cNvSpPr txBox="1"/>
          <p:nvPr/>
        </p:nvSpPr>
        <p:spPr>
          <a:xfrm>
            <a:off x="1660369" y="2666401"/>
            <a:ext cx="7312138"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effectLst/>
                <a:uLnTx/>
                <a:uFillTx/>
                <a:latin typeface="+mj-lt"/>
                <a:ea typeface="+mn-ea"/>
                <a:cs typeface="+mn-cs"/>
              </a:rPr>
              <a:t>Questions</a:t>
            </a:r>
          </a:p>
        </p:txBody>
      </p:sp>
      <p:sp>
        <p:nvSpPr>
          <p:cNvPr id="20" name="TextBox 19"/>
          <p:cNvSpPr txBox="1"/>
          <p:nvPr/>
        </p:nvSpPr>
        <p:spPr>
          <a:xfrm>
            <a:off x="16428" y="117501"/>
            <a:ext cx="2524105" cy="7232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A3474"/>
                </a:solidFill>
                <a:effectLst/>
                <a:uLnTx/>
                <a:uFillTx/>
                <a:latin typeface="Arial"/>
                <a:ea typeface="+mn-ea"/>
                <a:cs typeface="Arial"/>
              </a:rPr>
              <a:t>National Aeronautics and Space Administration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0A3474"/>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A3474"/>
                </a:solidFill>
                <a:effectLst/>
                <a:uLnTx/>
                <a:uFillTx/>
                <a:latin typeface="Arial"/>
                <a:ea typeface="+mn-ea"/>
                <a:cs typeface="Arial"/>
              </a:rPr>
              <a:t>www.nasa.gov</a:t>
            </a:r>
          </a:p>
        </p:txBody>
      </p:sp>
      <p:sp>
        <p:nvSpPr>
          <p:cNvPr id="21" name="TextBox 20"/>
          <p:cNvSpPr txBox="1"/>
          <p:nvPr/>
        </p:nvSpPr>
        <p:spPr>
          <a:xfrm>
            <a:off x="3009463" y="6290783"/>
            <a:ext cx="8389152" cy="746486"/>
          </a:xfrm>
          <a:prstGeom prst="rect">
            <a:avLst/>
          </a:prstGeom>
          <a:noFill/>
        </p:spPr>
        <p:txBody>
          <a:bodyPr wrap="square" rtlCol="0">
            <a:spAutoFit/>
          </a:bodyPr>
          <a:lstStyle/>
          <a:p>
            <a:pPr lvl="0" algn="r">
              <a:defRPr/>
            </a:pPr>
            <a:r>
              <a:rPr lang="en-US" sz="1400" b="1" dirty="0">
                <a:solidFill>
                  <a:prstClr val="white"/>
                </a:solidFill>
              </a:rPr>
              <a:t>Mission </a:t>
            </a:r>
            <a:r>
              <a:rPr lang="en-US" sz="1600" b="1" dirty="0">
                <a:solidFill>
                  <a:schemeClr val="accent1">
                    <a:lumMod val="50000"/>
                  </a:schemeClr>
                </a:solidFill>
              </a:rPr>
              <a:t>Assurance Standards and Capabilities Division</a:t>
            </a:r>
          </a:p>
          <a:p>
            <a:pPr lvl="0" algn="r">
              <a:defRPr/>
            </a:pPr>
            <a:r>
              <a:rPr lang="en-US" sz="1600" b="1" dirty="0">
                <a:solidFill>
                  <a:schemeClr val="accent1">
                    <a:lumMod val="50000"/>
                  </a:schemeClr>
                </a:solidFill>
              </a:rPr>
              <a:t>OSMA HQ-GD000</a:t>
            </a:r>
          </a:p>
          <a:p>
            <a:pPr marL="0" marR="0" lvl="0" indent="0" algn="r" defTabSz="457167"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200" normalizeH="0" baseline="0" noProof="0" dirty="0">
              <a:ln>
                <a:noFill/>
              </a:ln>
              <a:solidFill>
                <a:srgbClr val="1861AC"/>
              </a:solidFill>
              <a:effectLst/>
              <a:uLnTx/>
              <a:uFillTx/>
              <a:latin typeface="Arial"/>
              <a:ea typeface="+mn-ea"/>
              <a:cs typeface="Arial"/>
            </a:endParaRPr>
          </a:p>
        </p:txBody>
      </p:sp>
    </p:spTree>
    <p:extLst>
      <p:ext uri="{BB962C8B-B14F-4D97-AF65-F5344CB8AC3E}">
        <p14:creationId xmlns:p14="http://schemas.microsoft.com/office/powerpoint/2010/main" val="1039307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9285" y="1257127"/>
            <a:ext cx="10515600" cy="4351338"/>
          </a:xfrm>
        </p:spPr>
        <p:txBody>
          <a:bodyPr>
            <a:normAutofit/>
          </a:bodyPr>
          <a:lstStyle/>
          <a:p>
            <a:pPr lvl="1">
              <a:buClrTx/>
              <a:buFont typeface="Arial" panose="020B0604020202020204" pitchFamily="34" charset="0"/>
              <a:buChar char="•"/>
            </a:pPr>
            <a:r>
              <a:rPr lang="en-US" sz="2800" dirty="0"/>
              <a:t>Motivation</a:t>
            </a:r>
          </a:p>
          <a:p>
            <a:pPr lvl="1">
              <a:buClrTx/>
              <a:buFont typeface="Arial" panose="020B0604020202020204" pitchFamily="34" charset="0"/>
              <a:buChar char="•"/>
            </a:pPr>
            <a:r>
              <a:rPr lang="en-US" sz="2800" dirty="0"/>
              <a:t>R&amp;M Digital Transformation Plan </a:t>
            </a:r>
          </a:p>
          <a:p>
            <a:pPr lvl="1">
              <a:buClrTx/>
              <a:buFont typeface="Arial" panose="020B0604020202020204" pitchFamily="34" charset="0"/>
              <a:buChar char="•"/>
            </a:pPr>
            <a:r>
              <a:rPr lang="en-US" sz="2800" dirty="0"/>
              <a:t>Data Survey Process</a:t>
            </a:r>
          </a:p>
          <a:p>
            <a:pPr lvl="1">
              <a:buClrTx/>
              <a:buFont typeface="Arial" panose="020B0604020202020204" pitchFamily="34" charset="0"/>
              <a:buChar char="•"/>
            </a:pPr>
            <a:r>
              <a:rPr lang="en-US" sz="2800" dirty="0"/>
              <a:t>Survey Results</a:t>
            </a:r>
          </a:p>
          <a:p>
            <a:pPr lvl="1">
              <a:buClrTx/>
              <a:buFont typeface="Arial" panose="020B0604020202020204" pitchFamily="34" charset="0"/>
              <a:buChar char="•"/>
            </a:pPr>
            <a:r>
              <a:rPr lang="en-US" sz="2800" dirty="0"/>
              <a:t>Survey Conclusions &amp; Recommendations</a:t>
            </a:r>
          </a:p>
          <a:p>
            <a:pPr lvl="1"/>
            <a:r>
              <a:rPr lang="en-US" sz="2800" dirty="0"/>
              <a:t>R&amp;M Digital Transformation Next Steps</a:t>
            </a:r>
          </a:p>
          <a:p>
            <a:pPr marL="457200" lvl="1" indent="0">
              <a:buClrTx/>
              <a:buNone/>
            </a:pPr>
            <a:endParaRPr lang="en-US" dirty="0">
              <a:latin typeface="+mn-lt"/>
            </a:endParaRPr>
          </a:p>
        </p:txBody>
      </p:sp>
      <p:sp>
        <p:nvSpPr>
          <p:cNvPr id="2" name="Title 1"/>
          <p:cNvSpPr>
            <a:spLocks noGrp="1"/>
          </p:cNvSpPr>
          <p:nvPr>
            <p:ph type="title"/>
          </p:nvPr>
        </p:nvSpPr>
        <p:spPr>
          <a:xfrm>
            <a:off x="2219879" y="143658"/>
            <a:ext cx="6885085" cy="381008"/>
          </a:xfrm>
        </p:spPr>
        <p:txBody>
          <a:bodyPr>
            <a:normAutofit fontScale="90000"/>
          </a:bodyPr>
          <a:lstStyle/>
          <a:p>
            <a:pPr algn="ctr"/>
            <a:r>
              <a:rPr lang="en-US" b="1" dirty="0"/>
              <a:t>Outline</a:t>
            </a:r>
          </a:p>
        </p:txBody>
      </p:sp>
      <p:sp>
        <p:nvSpPr>
          <p:cNvPr id="4" name="Slide Number Placeholder 3"/>
          <p:cNvSpPr>
            <a:spLocks noGrp="1"/>
          </p:cNvSpPr>
          <p:nvPr>
            <p:ph type="sldNum" sz="quarter" idx="4294967295"/>
          </p:nvPr>
        </p:nvSpPr>
        <p:spPr>
          <a:xfrm>
            <a:off x="8610600" y="6378122"/>
            <a:ext cx="2743200" cy="365125"/>
          </a:xfrm>
        </p:spPr>
        <p:txBody>
          <a:bodyPr/>
          <a:lstStyle/>
          <a:p>
            <a:fld id="{E3BE99E5-8F11-4D46-8B27-FC02D164DEA2}" type="slidenum">
              <a:rPr lang="en-US" smtClean="0"/>
              <a:pPr/>
              <a:t>2</a:t>
            </a:fld>
            <a:endParaRPr lang="en-US" dirty="0"/>
          </a:p>
        </p:txBody>
      </p:sp>
      <p:grpSp>
        <p:nvGrpSpPr>
          <p:cNvPr id="5" name="Group 4"/>
          <p:cNvGrpSpPr/>
          <p:nvPr/>
        </p:nvGrpSpPr>
        <p:grpSpPr>
          <a:xfrm>
            <a:off x="0" y="-8467"/>
            <a:ext cx="12192000" cy="6866467"/>
            <a:chOff x="0" y="-8467"/>
            <a:chExt cx="12192000" cy="6866467"/>
          </a:xfrm>
        </p:grpSpPr>
        <p:sp>
          <p:nvSpPr>
            <p:cNvPr id="6" name="Freeform 5"/>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7" name="Straight Connector 6"/>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9"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Isosceles Triangle 10"/>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4" name="Rectangle 13"/>
          <p:cNvSpPr/>
          <p:nvPr/>
        </p:nvSpPr>
        <p:spPr>
          <a:xfrm>
            <a:off x="1907062" y="6284319"/>
            <a:ext cx="9998177" cy="56807"/>
          </a:xfrm>
          <a:prstGeom prst="rect">
            <a:avLst/>
          </a:prstGeom>
          <a:solidFill>
            <a:srgbClr val="0070C0"/>
          </a:solidFill>
          <a:ln>
            <a:solidFill>
              <a:srgbClr val="1863A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5" name="Picture 14"/>
          <p:cNvPicPr>
            <a:picLocks noChangeAspect="1"/>
          </p:cNvPicPr>
          <p:nvPr/>
        </p:nvPicPr>
        <p:blipFill>
          <a:blip r:embed="rId3"/>
          <a:stretch>
            <a:fillRect/>
          </a:stretch>
        </p:blipFill>
        <p:spPr>
          <a:xfrm>
            <a:off x="11578970" y="6253602"/>
            <a:ext cx="595211" cy="592235"/>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11" y="6288571"/>
            <a:ext cx="2354683" cy="574588"/>
          </a:xfrm>
          <a:prstGeom prst="rect">
            <a:avLst/>
          </a:prstGeom>
          <a:solidFill>
            <a:schemeClr val="accent1">
              <a:lumMod val="75000"/>
            </a:schemeClr>
          </a:solidFill>
        </p:spPr>
      </p:pic>
      <p:pic>
        <p:nvPicPr>
          <p:cNvPr id="17" name="NASA.gif" descr="/Users/kgammage/Documents/CustomerWork/Meatballs/NASA.gif"/>
          <p:cNvPicPr>
            <a:picLocks noChangeAspect="1"/>
          </p:cNvPicPr>
          <p:nvPr/>
        </p:nvPicPr>
        <p:blipFill>
          <a:blip r:embed="rId5" r:link="rId6"/>
          <a:stretch>
            <a:fillRect/>
          </a:stretch>
        </p:blipFill>
        <p:spPr>
          <a:xfrm>
            <a:off x="10988717" y="135505"/>
            <a:ext cx="972337" cy="836210"/>
          </a:xfrm>
          <a:prstGeom prst="rect">
            <a:avLst/>
          </a:prstGeom>
        </p:spPr>
      </p:pic>
      <p:sp>
        <p:nvSpPr>
          <p:cNvPr id="18" name="TextBox 17"/>
          <p:cNvSpPr txBox="1"/>
          <p:nvPr/>
        </p:nvSpPr>
        <p:spPr>
          <a:xfrm>
            <a:off x="16428" y="117501"/>
            <a:ext cx="2524105" cy="7232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A3474"/>
                </a:solidFill>
                <a:effectLst/>
                <a:uLnTx/>
                <a:uFillTx/>
                <a:latin typeface="Arial"/>
                <a:ea typeface="+mn-ea"/>
                <a:cs typeface="Arial"/>
              </a:rPr>
              <a:t>National Aeronautics and Space Administration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0A3474"/>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A3474"/>
                </a:solidFill>
                <a:effectLst/>
                <a:uLnTx/>
                <a:uFillTx/>
                <a:latin typeface="Arial"/>
                <a:ea typeface="+mn-ea"/>
                <a:cs typeface="Arial"/>
              </a:rPr>
              <a:t>www.nasa.gov</a:t>
            </a:r>
          </a:p>
        </p:txBody>
      </p:sp>
      <p:sp>
        <p:nvSpPr>
          <p:cNvPr id="20" name="TextBox 19"/>
          <p:cNvSpPr txBox="1"/>
          <p:nvPr/>
        </p:nvSpPr>
        <p:spPr>
          <a:xfrm>
            <a:off x="3009463" y="6312555"/>
            <a:ext cx="8389152" cy="746486"/>
          </a:xfrm>
          <a:prstGeom prst="rect">
            <a:avLst/>
          </a:prstGeom>
          <a:noFill/>
        </p:spPr>
        <p:txBody>
          <a:bodyPr wrap="square" rtlCol="0">
            <a:spAutoFit/>
          </a:bodyPr>
          <a:lstStyle/>
          <a:p>
            <a:pPr lvl="0" algn="r">
              <a:defRPr/>
            </a:pPr>
            <a:r>
              <a:rPr lang="en-US" sz="1400" b="1" dirty="0">
                <a:solidFill>
                  <a:prstClr val="white"/>
                </a:solidFill>
              </a:rPr>
              <a:t>Mission </a:t>
            </a:r>
            <a:r>
              <a:rPr lang="en-US" sz="1600" b="1" dirty="0">
                <a:solidFill>
                  <a:schemeClr val="accent1">
                    <a:lumMod val="50000"/>
                  </a:schemeClr>
                </a:solidFill>
              </a:rPr>
              <a:t>Assurance Standards and Capabilities Division</a:t>
            </a:r>
          </a:p>
          <a:p>
            <a:pPr lvl="0" algn="r">
              <a:defRPr/>
            </a:pPr>
            <a:r>
              <a:rPr lang="en-US" sz="1600" b="1" dirty="0">
                <a:solidFill>
                  <a:schemeClr val="accent1">
                    <a:lumMod val="50000"/>
                  </a:schemeClr>
                </a:solidFill>
              </a:rPr>
              <a:t>OSMA HQ-GD000</a:t>
            </a:r>
          </a:p>
          <a:p>
            <a:pPr marL="0" marR="0" lvl="0" indent="0" algn="r" defTabSz="457167"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200" normalizeH="0" baseline="0" noProof="0" dirty="0">
              <a:ln>
                <a:noFill/>
              </a:ln>
              <a:solidFill>
                <a:srgbClr val="1861AC"/>
              </a:solidFill>
              <a:effectLst/>
              <a:uLnTx/>
              <a:uFillTx/>
              <a:latin typeface="Arial"/>
              <a:ea typeface="+mn-ea"/>
              <a:cs typeface="Arial"/>
            </a:endParaRPr>
          </a:p>
        </p:txBody>
      </p:sp>
    </p:spTree>
    <p:extLst>
      <p:ext uri="{BB962C8B-B14F-4D97-AF65-F5344CB8AC3E}">
        <p14:creationId xmlns:p14="http://schemas.microsoft.com/office/powerpoint/2010/main" val="2265542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1">
              <a:buClrTx/>
              <a:buFont typeface="Arial" panose="020B0604020202020204" pitchFamily="34" charset="0"/>
              <a:buChar char="•"/>
            </a:pPr>
            <a:endParaRPr lang="en-US" dirty="0">
              <a:latin typeface="+mn-lt"/>
            </a:endParaRPr>
          </a:p>
          <a:p>
            <a:pPr lvl="1"/>
            <a:endParaRPr lang="en-US" dirty="0"/>
          </a:p>
        </p:txBody>
      </p:sp>
      <p:sp>
        <p:nvSpPr>
          <p:cNvPr id="4" name="Slide Number Placeholder 3"/>
          <p:cNvSpPr>
            <a:spLocks noGrp="1"/>
          </p:cNvSpPr>
          <p:nvPr>
            <p:ph type="sldNum" sz="quarter" idx="4294967295"/>
          </p:nvPr>
        </p:nvSpPr>
        <p:spPr/>
        <p:txBody>
          <a:bodyPr/>
          <a:lstStyle/>
          <a:p>
            <a:fld id="{E3BE99E5-8F11-4D46-8B27-FC02D164DEA2}" type="slidenum">
              <a:rPr lang="en-US" smtClean="0"/>
              <a:pPr/>
              <a:t>3</a:t>
            </a:fld>
            <a:endParaRPr lang="en-US" dirty="0"/>
          </a:p>
        </p:txBody>
      </p:sp>
      <p:grpSp>
        <p:nvGrpSpPr>
          <p:cNvPr id="5" name="Group 4"/>
          <p:cNvGrpSpPr/>
          <p:nvPr/>
        </p:nvGrpSpPr>
        <p:grpSpPr>
          <a:xfrm>
            <a:off x="0" y="-8467"/>
            <a:ext cx="12192000" cy="6866467"/>
            <a:chOff x="0" y="-8467"/>
            <a:chExt cx="12192000" cy="6866467"/>
          </a:xfrm>
        </p:grpSpPr>
        <p:sp>
          <p:nvSpPr>
            <p:cNvPr id="6" name="Freeform 5"/>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7" name="Straight Connector 6"/>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9"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Isosceles Triangle 10"/>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4" name="Rectangle 13"/>
          <p:cNvSpPr/>
          <p:nvPr/>
        </p:nvSpPr>
        <p:spPr>
          <a:xfrm>
            <a:off x="1907062" y="6279041"/>
            <a:ext cx="9998177" cy="56807"/>
          </a:xfrm>
          <a:prstGeom prst="rect">
            <a:avLst/>
          </a:prstGeom>
          <a:solidFill>
            <a:srgbClr val="0070C0"/>
          </a:solidFill>
          <a:ln>
            <a:solidFill>
              <a:srgbClr val="1863A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5" name="Picture 14"/>
          <p:cNvPicPr>
            <a:picLocks noChangeAspect="1"/>
          </p:cNvPicPr>
          <p:nvPr/>
        </p:nvPicPr>
        <p:blipFill>
          <a:blip r:embed="rId3"/>
          <a:stretch>
            <a:fillRect/>
          </a:stretch>
        </p:blipFill>
        <p:spPr>
          <a:xfrm>
            <a:off x="11578970" y="6253602"/>
            <a:ext cx="595211" cy="592235"/>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5" y="6283128"/>
            <a:ext cx="2354683" cy="574588"/>
          </a:xfrm>
          <a:prstGeom prst="rect">
            <a:avLst/>
          </a:prstGeom>
          <a:solidFill>
            <a:schemeClr val="accent1">
              <a:lumMod val="75000"/>
            </a:schemeClr>
          </a:solidFill>
        </p:spPr>
      </p:pic>
      <p:pic>
        <p:nvPicPr>
          <p:cNvPr id="17" name="NASA.gif" descr="/Users/kgammage/Documents/CustomerWork/Meatballs/NASA.gif"/>
          <p:cNvPicPr>
            <a:picLocks noChangeAspect="1"/>
          </p:cNvPicPr>
          <p:nvPr/>
        </p:nvPicPr>
        <p:blipFill>
          <a:blip r:embed="rId5" r:link="rId6"/>
          <a:stretch>
            <a:fillRect/>
          </a:stretch>
        </p:blipFill>
        <p:spPr>
          <a:xfrm>
            <a:off x="10988717" y="135505"/>
            <a:ext cx="972337" cy="836210"/>
          </a:xfrm>
          <a:prstGeom prst="rect">
            <a:avLst/>
          </a:prstGeom>
        </p:spPr>
      </p:pic>
      <p:sp>
        <p:nvSpPr>
          <p:cNvPr id="19" name="TextBox 18"/>
          <p:cNvSpPr txBox="1"/>
          <p:nvPr/>
        </p:nvSpPr>
        <p:spPr>
          <a:xfrm>
            <a:off x="2227892" y="7427"/>
            <a:ext cx="731213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effectLst/>
                <a:uLnTx/>
                <a:uFillTx/>
                <a:latin typeface="+mj-lt"/>
                <a:ea typeface="+mn-ea"/>
                <a:cs typeface="+mn-cs"/>
              </a:rPr>
              <a:t>Motivation</a:t>
            </a:r>
          </a:p>
        </p:txBody>
      </p:sp>
      <p:sp>
        <p:nvSpPr>
          <p:cNvPr id="20" name="TextBox 19"/>
          <p:cNvSpPr txBox="1"/>
          <p:nvPr/>
        </p:nvSpPr>
        <p:spPr>
          <a:xfrm>
            <a:off x="16428" y="117501"/>
            <a:ext cx="2524105" cy="7232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A3474"/>
                </a:solidFill>
                <a:effectLst/>
                <a:uLnTx/>
                <a:uFillTx/>
                <a:latin typeface="Arial"/>
                <a:ea typeface="+mn-ea"/>
                <a:cs typeface="Arial"/>
              </a:rPr>
              <a:t>National Aeronautics and Space Administration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0A3474"/>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A3474"/>
                </a:solidFill>
                <a:effectLst/>
                <a:uLnTx/>
                <a:uFillTx/>
                <a:latin typeface="Arial"/>
                <a:ea typeface="+mn-ea"/>
                <a:cs typeface="Arial"/>
              </a:rPr>
              <a:t>www.nasa.gov</a:t>
            </a:r>
          </a:p>
        </p:txBody>
      </p:sp>
      <p:sp>
        <p:nvSpPr>
          <p:cNvPr id="21" name="TextBox 20"/>
          <p:cNvSpPr txBox="1"/>
          <p:nvPr/>
        </p:nvSpPr>
        <p:spPr>
          <a:xfrm>
            <a:off x="3009463" y="6290783"/>
            <a:ext cx="8389152" cy="746486"/>
          </a:xfrm>
          <a:prstGeom prst="rect">
            <a:avLst/>
          </a:prstGeom>
          <a:noFill/>
        </p:spPr>
        <p:txBody>
          <a:bodyPr wrap="square" rtlCol="0">
            <a:spAutoFit/>
          </a:bodyPr>
          <a:lstStyle/>
          <a:p>
            <a:pPr lvl="0" algn="r">
              <a:defRPr/>
            </a:pPr>
            <a:r>
              <a:rPr lang="en-US" sz="1400" b="1" dirty="0">
                <a:solidFill>
                  <a:prstClr val="white"/>
                </a:solidFill>
              </a:rPr>
              <a:t>Mission </a:t>
            </a:r>
            <a:r>
              <a:rPr lang="en-US" sz="1600" b="1" dirty="0">
                <a:solidFill>
                  <a:schemeClr val="accent1">
                    <a:lumMod val="50000"/>
                  </a:schemeClr>
                </a:solidFill>
              </a:rPr>
              <a:t>Assurance Standards and Capabilities Division</a:t>
            </a:r>
          </a:p>
          <a:p>
            <a:pPr lvl="0" algn="r">
              <a:defRPr/>
            </a:pPr>
            <a:r>
              <a:rPr lang="en-US" sz="1600" b="1" dirty="0">
                <a:solidFill>
                  <a:schemeClr val="accent1">
                    <a:lumMod val="50000"/>
                  </a:schemeClr>
                </a:solidFill>
              </a:rPr>
              <a:t>OSMA HQ-GD000</a:t>
            </a:r>
          </a:p>
          <a:p>
            <a:pPr marL="0" marR="0" lvl="0" indent="0" algn="r" defTabSz="457167"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200" normalizeH="0" baseline="0" noProof="0" dirty="0">
              <a:ln>
                <a:noFill/>
              </a:ln>
              <a:solidFill>
                <a:srgbClr val="1861AC"/>
              </a:solidFill>
              <a:effectLst/>
              <a:uLnTx/>
              <a:uFillTx/>
              <a:latin typeface="Arial"/>
              <a:ea typeface="+mn-ea"/>
              <a:cs typeface="Arial"/>
            </a:endParaRPr>
          </a:p>
        </p:txBody>
      </p:sp>
      <p:pic>
        <p:nvPicPr>
          <p:cNvPr id="23" name="Picture 5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31824" y="1430323"/>
            <a:ext cx="7234270" cy="2717834"/>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p:nvSpPr>
        <p:spPr>
          <a:xfrm>
            <a:off x="1828006" y="1004181"/>
            <a:ext cx="6096000" cy="369332"/>
          </a:xfrm>
          <a:prstGeom prst="rect">
            <a:avLst/>
          </a:prstGeom>
        </p:spPr>
        <p:txBody>
          <a:bodyPr>
            <a:spAutoFit/>
          </a:bodyPr>
          <a:lstStyle/>
          <a:p>
            <a:r>
              <a:rPr lang="en-US" dirty="0">
                <a:latin typeface="Times New Roman" panose="02020603050405020304" pitchFamily="18" charset="0"/>
                <a:ea typeface="Calibri" panose="020F0502020204030204" pitchFamily="34" charset="0"/>
              </a:rPr>
              <a:t>Digital Transformation:</a:t>
            </a:r>
            <a:endParaRPr lang="en-US" dirty="0"/>
          </a:p>
        </p:txBody>
      </p:sp>
      <p:sp>
        <p:nvSpPr>
          <p:cNvPr id="25" name="TextBox 24"/>
          <p:cNvSpPr txBox="1"/>
          <p:nvPr/>
        </p:nvSpPr>
        <p:spPr>
          <a:xfrm>
            <a:off x="1631824" y="4154621"/>
            <a:ext cx="7831496" cy="2031325"/>
          </a:xfrm>
          <a:prstGeom prst="rect">
            <a:avLst/>
          </a:prstGeom>
          <a:noFill/>
        </p:spPr>
        <p:txBody>
          <a:bodyPr wrap="square" rtlCol="0">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Streamline the engineering processes and data acquisition/manipulation </a:t>
            </a:r>
          </a:p>
          <a:p>
            <a:pPr marL="285750" indent="-285750">
              <a:buFont typeface="Arial" panose="020B0604020202020204" pitchFamily="34" charset="0"/>
              <a:buChar char="•"/>
            </a:pPr>
            <a:r>
              <a:rPr lang="en-US" dirty="0"/>
              <a:t>Share data created or collected from other missions and early design phase seamlessly</a:t>
            </a:r>
          </a:p>
          <a:p>
            <a:pPr marL="285750" indent="-285750">
              <a:buFont typeface="Arial" panose="020B0604020202020204" pitchFamily="34" charset="0"/>
              <a:buChar char="•"/>
            </a:pPr>
            <a:r>
              <a:rPr lang="en-US" dirty="0"/>
              <a:t>Leverage tools and technology throughout NASA. </a:t>
            </a:r>
          </a:p>
          <a:p>
            <a:pPr marL="285750" indent="-285750">
              <a:buFont typeface="Arial" panose="020B0604020202020204" pitchFamily="34" charset="0"/>
              <a:buChar char="•"/>
            </a:pPr>
            <a:r>
              <a:rPr lang="en-US" dirty="0"/>
              <a:t>Ensure Mission Success though knowledge and influence</a:t>
            </a:r>
          </a:p>
          <a:p>
            <a:endParaRPr lang="en-US" dirty="0"/>
          </a:p>
        </p:txBody>
      </p:sp>
    </p:spTree>
    <p:extLst>
      <p:ext uri="{BB962C8B-B14F-4D97-AF65-F5344CB8AC3E}">
        <p14:creationId xmlns:p14="http://schemas.microsoft.com/office/powerpoint/2010/main" val="2910957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1397" y="1143264"/>
            <a:ext cx="9181764" cy="4773441"/>
          </a:xfrm>
        </p:spPr>
        <p:txBody>
          <a:bodyPr>
            <a:normAutofit/>
          </a:bodyPr>
          <a:lstStyle/>
          <a:p>
            <a:pPr marL="457200" lvl="1" indent="0">
              <a:buClrTx/>
              <a:buNone/>
            </a:pPr>
            <a:r>
              <a:rPr lang="en-US" dirty="0"/>
              <a:t>Phase1: Discover our Resources and Barriers</a:t>
            </a:r>
          </a:p>
          <a:p>
            <a:pPr lvl="2"/>
            <a:r>
              <a:rPr lang="en-US" dirty="0"/>
              <a:t>Conduct Data Survey</a:t>
            </a:r>
          </a:p>
          <a:p>
            <a:pPr lvl="2"/>
            <a:r>
              <a:rPr lang="en-US" dirty="0"/>
              <a:t>Communicate Findings</a:t>
            </a:r>
          </a:p>
          <a:p>
            <a:pPr lvl="2"/>
            <a:r>
              <a:rPr lang="en-US" dirty="0"/>
              <a:t>Solicit Recommendations</a:t>
            </a:r>
          </a:p>
          <a:p>
            <a:pPr marL="914400" lvl="2" indent="0">
              <a:buNone/>
            </a:pPr>
            <a:endParaRPr lang="en-US" dirty="0">
              <a:latin typeface="+mn-lt"/>
            </a:endParaRPr>
          </a:p>
          <a:p>
            <a:pPr marL="457200" lvl="1" indent="0">
              <a:buNone/>
            </a:pPr>
            <a:r>
              <a:rPr lang="en-US" dirty="0"/>
              <a:t>Phase 2: Enable Transitional Digital State</a:t>
            </a:r>
          </a:p>
          <a:p>
            <a:pPr lvl="2"/>
            <a:r>
              <a:rPr lang="en-US" dirty="0"/>
              <a:t>Identify </a:t>
            </a:r>
            <a:r>
              <a:rPr lang="de-DE" dirty="0"/>
              <a:t>Findable, Accessible, Interoperable, and Reusable (FAIR) </a:t>
            </a:r>
            <a:r>
              <a:rPr lang="en-US" dirty="0"/>
              <a:t>Strategies to fill data gaps </a:t>
            </a:r>
          </a:p>
          <a:p>
            <a:pPr lvl="2"/>
            <a:r>
              <a:rPr lang="en-US" dirty="0"/>
              <a:t>Identify Strategies to mitigate implementation barriers</a:t>
            </a:r>
          </a:p>
          <a:p>
            <a:pPr lvl="2"/>
            <a:r>
              <a:rPr lang="en-US" dirty="0"/>
              <a:t>Identify Strategies to enable greater R&amp;M Efficiency</a:t>
            </a:r>
          </a:p>
          <a:p>
            <a:pPr marL="457200" lvl="1" indent="0">
              <a:buNone/>
            </a:pPr>
            <a:endParaRPr lang="en-US" dirty="0"/>
          </a:p>
          <a:p>
            <a:pPr marL="457200" lvl="1" indent="0">
              <a:buNone/>
            </a:pPr>
            <a:r>
              <a:rPr lang="en-US" dirty="0"/>
              <a:t>Phase 3: Achieve Digital Transformation </a:t>
            </a:r>
          </a:p>
        </p:txBody>
      </p:sp>
      <p:sp>
        <p:nvSpPr>
          <p:cNvPr id="4" name="Slide Number Placeholder 3"/>
          <p:cNvSpPr>
            <a:spLocks noGrp="1"/>
          </p:cNvSpPr>
          <p:nvPr>
            <p:ph type="sldNum" sz="quarter" idx="4294967295"/>
          </p:nvPr>
        </p:nvSpPr>
        <p:spPr/>
        <p:txBody>
          <a:bodyPr/>
          <a:lstStyle/>
          <a:p>
            <a:fld id="{E3BE99E5-8F11-4D46-8B27-FC02D164DEA2}" type="slidenum">
              <a:rPr lang="en-US" smtClean="0"/>
              <a:pPr/>
              <a:t>4</a:t>
            </a:fld>
            <a:endParaRPr lang="en-US" dirty="0"/>
          </a:p>
        </p:txBody>
      </p:sp>
      <p:grpSp>
        <p:nvGrpSpPr>
          <p:cNvPr id="5" name="Group 4"/>
          <p:cNvGrpSpPr/>
          <p:nvPr/>
        </p:nvGrpSpPr>
        <p:grpSpPr>
          <a:xfrm>
            <a:off x="0" y="-8467"/>
            <a:ext cx="12192000" cy="6866467"/>
            <a:chOff x="0" y="-8467"/>
            <a:chExt cx="12192000" cy="6866467"/>
          </a:xfrm>
        </p:grpSpPr>
        <p:sp>
          <p:nvSpPr>
            <p:cNvPr id="6" name="Freeform 5"/>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7" name="Straight Connector 6"/>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9"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Isosceles Triangle 10"/>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4" name="Rectangle 13"/>
          <p:cNvSpPr/>
          <p:nvPr/>
        </p:nvSpPr>
        <p:spPr>
          <a:xfrm>
            <a:off x="1907062" y="6283013"/>
            <a:ext cx="9998177" cy="56807"/>
          </a:xfrm>
          <a:prstGeom prst="rect">
            <a:avLst/>
          </a:prstGeom>
          <a:solidFill>
            <a:srgbClr val="0070C0"/>
          </a:solidFill>
          <a:ln>
            <a:solidFill>
              <a:srgbClr val="1863A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5" name="Picture 14"/>
          <p:cNvPicPr>
            <a:picLocks noChangeAspect="1"/>
          </p:cNvPicPr>
          <p:nvPr/>
        </p:nvPicPr>
        <p:blipFill>
          <a:blip r:embed="rId3"/>
          <a:stretch>
            <a:fillRect/>
          </a:stretch>
        </p:blipFill>
        <p:spPr>
          <a:xfrm>
            <a:off x="11578970" y="6253602"/>
            <a:ext cx="595211" cy="592235"/>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5" y="6283128"/>
            <a:ext cx="2354683" cy="574588"/>
          </a:xfrm>
          <a:prstGeom prst="rect">
            <a:avLst/>
          </a:prstGeom>
          <a:solidFill>
            <a:schemeClr val="accent1">
              <a:lumMod val="75000"/>
            </a:schemeClr>
          </a:solidFill>
        </p:spPr>
      </p:pic>
      <p:pic>
        <p:nvPicPr>
          <p:cNvPr id="17" name="NASA.gif" descr="/Users/kgammage/Documents/CustomerWork/Meatballs/NASA.gif"/>
          <p:cNvPicPr>
            <a:picLocks noChangeAspect="1"/>
          </p:cNvPicPr>
          <p:nvPr/>
        </p:nvPicPr>
        <p:blipFill>
          <a:blip r:embed="rId5" r:link="rId6"/>
          <a:stretch>
            <a:fillRect/>
          </a:stretch>
        </p:blipFill>
        <p:spPr>
          <a:xfrm>
            <a:off x="10988717" y="135505"/>
            <a:ext cx="972337" cy="836210"/>
          </a:xfrm>
          <a:prstGeom prst="rect">
            <a:avLst/>
          </a:prstGeom>
        </p:spPr>
      </p:pic>
      <p:sp>
        <p:nvSpPr>
          <p:cNvPr id="19" name="TextBox 18"/>
          <p:cNvSpPr txBox="1"/>
          <p:nvPr/>
        </p:nvSpPr>
        <p:spPr>
          <a:xfrm>
            <a:off x="1112743" y="7427"/>
            <a:ext cx="8994146" cy="707886"/>
          </a:xfrm>
          <a:prstGeom prst="rect">
            <a:avLst/>
          </a:prstGeom>
          <a:noFill/>
        </p:spPr>
        <p:txBody>
          <a:bodyPr wrap="square" rtlCol="0">
            <a:spAutoFit/>
          </a:bodyPr>
          <a:lstStyle/>
          <a:p>
            <a:pPr lvl="1" algn="ctr">
              <a:buClrTx/>
            </a:pPr>
            <a:r>
              <a:rPr lang="en-US" sz="4000" b="1" dirty="0">
                <a:latin typeface="+mj-lt"/>
              </a:rPr>
              <a:t>R&amp;M Digital Transformation Plan</a:t>
            </a:r>
          </a:p>
        </p:txBody>
      </p:sp>
      <p:sp>
        <p:nvSpPr>
          <p:cNvPr id="20" name="TextBox 19"/>
          <p:cNvSpPr txBox="1"/>
          <p:nvPr/>
        </p:nvSpPr>
        <p:spPr>
          <a:xfrm>
            <a:off x="16428" y="117501"/>
            <a:ext cx="2524105" cy="7232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A3474"/>
                </a:solidFill>
                <a:effectLst/>
                <a:uLnTx/>
                <a:uFillTx/>
                <a:latin typeface="Arial"/>
                <a:ea typeface="+mn-ea"/>
                <a:cs typeface="Arial"/>
              </a:rPr>
              <a:t>National Aeronautics and Space Administration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0A3474"/>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A3474"/>
                </a:solidFill>
                <a:effectLst/>
                <a:uLnTx/>
                <a:uFillTx/>
                <a:latin typeface="Arial"/>
                <a:ea typeface="+mn-ea"/>
                <a:cs typeface="Arial"/>
              </a:rPr>
              <a:t>www.nasa.gov</a:t>
            </a:r>
          </a:p>
        </p:txBody>
      </p:sp>
      <p:sp>
        <p:nvSpPr>
          <p:cNvPr id="21" name="TextBox 20"/>
          <p:cNvSpPr txBox="1"/>
          <p:nvPr/>
        </p:nvSpPr>
        <p:spPr>
          <a:xfrm>
            <a:off x="3009463" y="6301669"/>
            <a:ext cx="8389152" cy="746486"/>
          </a:xfrm>
          <a:prstGeom prst="rect">
            <a:avLst/>
          </a:prstGeom>
          <a:noFill/>
        </p:spPr>
        <p:txBody>
          <a:bodyPr wrap="square" rtlCol="0">
            <a:spAutoFit/>
          </a:bodyPr>
          <a:lstStyle/>
          <a:p>
            <a:pPr lvl="0" algn="r">
              <a:defRPr/>
            </a:pPr>
            <a:r>
              <a:rPr lang="en-US" sz="1400" b="1" dirty="0">
                <a:solidFill>
                  <a:prstClr val="white"/>
                </a:solidFill>
              </a:rPr>
              <a:t>Mission </a:t>
            </a:r>
            <a:r>
              <a:rPr lang="en-US" sz="1600" b="1" dirty="0">
                <a:solidFill>
                  <a:schemeClr val="accent1">
                    <a:lumMod val="50000"/>
                  </a:schemeClr>
                </a:solidFill>
              </a:rPr>
              <a:t>Assurance Standards and Capabilities Division</a:t>
            </a:r>
          </a:p>
          <a:p>
            <a:pPr lvl="0" algn="r">
              <a:defRPr/>
            </a:pPr>
            <a:r>
              <a:rPr lang="en-US" sz="1600" b="1" dirty="0">
                <a:solidFill>
                  <a:schemeClr val="accent1">
                    <a:lumMod val="50000"/>
                  </a:schemeClr>
                </a:solidFill>
              </a:rPr>
              <a:t>OSMA HQ-GD000</a:t>
            </a:r>
          </a:p>
          <a:p>
            <a:pPr marL="0" marR="0" lvl="0" indent="0" algn="r" defTabSz="457167"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200" normalizeH="0" baseline="0" noProof="0" dirty="0">
              <a:ln>
                <a:noFill/>
              </a:ln>
              <a:solidFill>
                <a:srgbClr val="1861AC"/>
              </a:solidFill>
              <a:effectLst/>
              <a:uLnTx/>
              <a:uFillTx/>
              <a:latin typeface="Arial"/>
              <a:ea typeface="+mn-ea"/>
              <a:cs typeface="Arial"/>
            </a:endParaRP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8" name="Rectangle 3"/>
          <p:cNvSpPr>
            <a:spLocks noChangeArrowheads="1"/>
          </p:cNvSpPr>
          <p:nvPr/>
        </p:nvSpPr>
        <p:spPr bwMode="auto">
          <a:xfrm>
            <a:off x="4165700" y="4814501"/>
            <a:ext cx="21993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8600"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28600" algn="l"/>
              </a:tabLst>
            </a:pP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en-US" altLang="en-US" sz="1200" b="0" i="0" u="none" strike="noStrike" cap="none" normalizeH="0" baseline="0" dirty="0">
              <a:ln>
                <a:noFill/>
              </a:ln>
              <a:solidFill>
                <a:schemeClr val="tx1"/>
              </a:solidFill>
              <a:effectLst/>
              <a:ea typeface="Times New Roman" panose="02020603050405020304" pitchFamily="18" charset="0"/>
            </a:endParaRPr>
          </a:p>
        </p:txBody>
      </p:sp>
    </p:spTree>
    <p:extLst>
      <p:ext uri="{BB962C8B-B14F-4D97-AF65-F5344CB8AC3E}">
        <p14:creationId xmlns:p14="http://schemas.microsoft.com/office/powerpoint/2010/main" val="1014786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Picture 62"/>
          <p:cNvPicPr>
            <a:picLocks noChangeAspect="1"/>
          </p:cNvPicPr>
          <p:nvPr/>
        </p:nvPicPr>
        <p:blipFill>
          <a:blip r:embed="rId3"/>
          <a:stretch>
            <a:fillRect/>
          </a:stretch>
        </p:blipFill>
        <p:spPr>
          <a:xfrm>
            <a:off x="10988718" y="-6691"/>
            <a:ext cx="1249788" cy="6864691"/>
          </a:xfrm>
          <a:prstGeom prst="rect">
            <a:avLst/>
          </a:prstGeom>
        </p:spPr>
      </p:pic>
      <p:grpSp>
        <p:nvGrpSpPr>
          <p:cNvPr id="96" name="Group 95"/>
          <p:cNvGrpSpPr/>
          <p:nvPr/>
        </p:nvGrpSpPr>
        <p:grpSpPr>
          <a:xfrm>
            <a:off x="0" y="-8467"/>
            <a:ext cx="12192000" cy="6866467"/>
            <a:chOff x="0" y="-8467"/>
            <a:chExt cx="12192000" cy="6866467"/>
          </a:xfrm>
        </p:grpSpPr>
        <p:sp>
          <p:nvSpPr>
            <p:cNvPr id="97" name="Freeform 96"/>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98" name="Straight Connector 97"/>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0"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1"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2" name="Isosceles Triangle 101"/>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6" name="Isosceles Triangle 105"/>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62" name="TextBox 61"/>
          <p:cNvSpPr txBox="1"/>
          <p:nvPr/>
        </p:nvSpPr>
        <p:spPr>
          <a:xfrm>
            <a:off x="2227892" y="7427"/>
            <a:ext cx="731213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effectLst/>
                <a:uLnTx/>
                <a:uFillTx/>
                <a:latin typeface="+mj-lt"/>
                <a:ea typeface="+mn-ea"/>
                <a:cs typeface="+mn-cs"/>
              </a:rPr>
              <a:t>Data Survey Process</a:t>
            </a:r>
          </a:p>
        </p:txBody>
      </p:sp>
      <p:sp>
        <p:nvSpPr>
          <p:cNvPr id="107" name="TextBox 106"/>
          <p:cNvSpPr txBox="1"/>
          <p:nvPr/>
        </p:nvSpPr>
        <p:spPr>
          <a:xfrm>
            <a:off x="16428" y="117501"/>
            <a:ext cx="2524105" cy="7232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A3474"/>
                </a:solidFill>
                <a:effectLst/>
                <a:uLnTx/>
                <a:uFillTx/>
                <a:latin typeface="Arial"/>
                <a:ea typeface="+mn-ea"/>
                <a:cs typeface="Arial"/>
              </a:rPr>
              <a:t>National Aeronautics and Space Administration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0A3474"/>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A3474"/>
                </a:solidFill>
                <a:effectLst/>
                <a:uLnTx/>
                <a:uFillTx/>
                <a:latin typeface="Arial"/>
                <a:ea typeface="+mn-ea"/>
                <a:cs typeface="Arial"/>
              </a:rPr>
              <a:t>www.nasa.gov</a:t>
            </a:r>
          </a:p>
        </p:txBody>
      </p:sp>
      <p:pic>
        <p:nvPicPr>
          <p:cNvPr id="108" name="NASA.gif" descr="/Users/kgammage/Documents/CustomerWork/Meatballs/NASA.gif"/>
          <p:cNvPicPr>
            <a:picLocks noChangeAspect="1"/>
          </p:cNvPicPr>
          <p:nvPr/>
        </p:nvPicPr>
        <p:blipFill>
          <a:blip r:embed="rId4" r:link="rId5"/>
          <a:stretch>
            <a:fillRect/>
          </a:stretch>
        </p:blipFill>
        <p:spPr>
          <a:xfrm>
            <a:off x="10988717" y="135505"/>
            <a:ext cx="972337" cy="836210"/>
          </a:xfrm>
          <a:prstGeom prst="rect">
            <a:avLst/>
          </a:prstGeom>
        </p:spPr>
      </p:pic>
      <p:sp>
        <p:nvSpPr>
          <p:cNvPr id="109" name="TextBox 108"/>
          <p:cNvSpPr txBox="1"/>
          <p:nvPr/>
        </p:nvSpPr>
        <p:spPr>
          <a:xfrm>
            <a:off x="3009463" y="6301669"/>
            <a:ext cx="8389152" cy="746486"/>
          </a:xfrm>
          <a:prstGeom prst="rect">
            <a:avLst/>
          </a:prstGeom>
          <a:noFill/>
        </p:spPr>
        <p:txBody>
          <a:bodyPr wrap="square" rtlCol="0">
            <a:spAutoFit/>
          </a:bodyPr>
          <a:lstStyle/>
          <a:p>
            <a:pPr lvl="0" algn="r">
              <a:defRPr/>
            </a:pPr>
            <a:r>
              <a:rPr lang="en-US" sz="1400" b="1" dirty="0">
                <a:solidFill>
                  <a:prstClr val="white"/>
                </a:solidFill>
              </a:rPr>
              <a:t>Mission </a:t>
            </a:r>
            <a:r>
              <a:rPr lang="en-US" sz="1600" b="1" dirty="0">
                <a:solidFill>
                  <a:schemeClr val="accent1">
                    <a:lumMod val="50000"/>
                  </a:schemeClr>
                </a:solidFill>
              </a:rPr>
              <a:t>Assurance Standards and Capabilities Division</a:t>
            </a:r>
          </a:p>
          <a:p>
            <a:pPr lvl="0" algn="r">
              <a:defRPr/>
            </a:pPr>
            <a:r>
              <a:rPr lang="en-US" sz="1600" b="1" dirty="0">
                <a:solidFill>
                  <a:schemeClr val="accent1">
                    <a:lumMod val="50000"/>
                  </a:schemeClr>
                </a:solidFill>
              </a:rPr>
              <a:t>OSMA HQ-GD000</a:t>
            </a:r>
          </a:p>
          <a:p>
            <a:pPr marL="0" marR="0" lvl="0" indent="0" algn="r" defTabSz="457167"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200" normalizeH="0" baseline="0" noProof="0" dirty="0">
              <a:ln>
                <a:noFill/>
              </a:ln>
              <a:solidFill>
                <a:srgbClr val="1861AC"/>
              </a:solidFill>
              <a:effectLst/>
              <a:uLnTx/>
              <a:uFillTx/>
              <a:latin typeface="Arial"/>
              <a:ea typeface="+mn-ea"/>
              <a:cs typeface="Arial"/>
            </a:endParaRPr>
          </a:p>
        </p:txBody>
      </p:sp>
      <p:sp>
        <p:nvSpPr>
          <p:cNvPr id="115" name="Rectangle 114"/>
          <p:cNvSpPr/>
          <p:nvPr/>
        </p:nvSpPr>
        <p:spPr>
          <a:xfrm>
            <a:off x="1907062" y="6288456"/>
            <a:ext cx="9998177" cy="56807"/>
          </a:xfrm>
          <a:prstGeom prst="rect">
            <a:avLst/>
          </a:prstGeom>
          <a:solidFill>
            <a:srgbClr val="0070C0"/>
          </a:solidFill>
          <a:ln>
            <a:solidFill>
              <a:srgbClr val="1863A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4" name="Picture 103"/>
          <p:cNvPicPr>
            <a:picLocks noChangeAspect="1"/>
          </p:cNvPicPr>
          <p:nvPr/>
        </p:nvPicPr>
        <p:blipFill>
          <a:blip r:embed="rId6"/>
          <a:stretch>
            <a:fillRect/>
          </a:stretch>
        </p:blipFill>
        <p:spPr>
          <a:xfrm>
            <a:off x="11578970" y="6264488"/>
            <a:ext cx="595211" cy="592235"/>
          </a:xfrm>
          <a:prstGeom prst="rect">
            <a:avLst/>
          </a:prstGeom>
        </p:spPr>
      </p:pic>
      <p:pic>
        <p:nvPicPr>
          <p:cNvPr id="110" name="Picture 10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25" y="6288571"/>
            <a:ext cx="2354683" cy="574588"/>
          </a:xfrm>
          <a:prstGeom prst="rect">
            <a:avLst/>
          </a:prstGeom>
          <a:solidFill>
            <a:schemeClr val="accent1">
              <a:lumMod val="75000"/>
            </a:schemeClr>
          </a:solidFill>
        </p:spPr>
      </p:pic>
      <p:graphicFrame>
        <p:nvGraphicFramePr>
          <p:cNvPr id="113" name="Diagram 112"/>
          <p:cNvGraphicFramePr/>
          <p:nvPr>
            <p:extLst>
              <p:ext uri="{D42A27DB-BD31-4B8C-83A1-F6EECF244321}">
                <p14:modId xmlns:p14="http://schemas.microsoft.com/office/powerpoint/2010/main" val="3886039534"/>
              </p:ext>
            </p:extLst>
          </p:nvPr>
        </p:nvGraphicFramePr>
        <p:xfrm>
          <a:off x="1744612" y="902162"/>
          <a:ext cx="9982200" cy="572230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6" name="Rectangle 25"/>
          <p:cNvSpPr/>
          <p:nvPr/>
        </p:nvSpPr>
        <p:spPr>
          <a:xfrm>
            <a:off x="617496" y="2667906"/>
            <a:ext cx="2228081" cy="2587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28" name="Group 27"/>
          <p:cNvGrpSpPr/>
          <p:nvPr/>
        </p:nvGrpSpPr>
        <p:grpSpPr>
          <a:xfrm>
            <a:off x="4744236" y="3222826"/>
            <a:ext cx="5165417" cy="886082"/>
            <a:chOff x="5438390" y="2790135"/>
            <a:chExt cx="5165417" cy="886082"/>
          </a:xfrm>
        </p:grpSpPr>
        <p:sp>
          <p:nvSpPr>
            <p:cNvPr id="29" name="Rectangle 28"/>
            <p:cNvSpPr/>
            <p:nvPr/>
          </p:nvSpPr>
          <p:spPr>
            <a:xfrm>
              <a:off x="5438390" y="2790135"/>
              <a:ext cx="2703529" cy="41234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0" name="TextBox 29"/>
            <p:cNvSpPr txBox="1"/>
            <p:nvPr/>
          </p:nvSpPr>
          <p:spPr>
            <a:xfrm>
              <a:off x="7900278" y="3263869"/>
              <a:ext cx="2703529" cy="41234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1910" tIns="41910" rIns="41910" bIns="41910" numCol="1" spcCol="1270" anchor="ctr" anchorCtr="0">
              <a:noAutofit/>
            </a:bodyPr>
            <a:lstStyle/>
            <a:p>
              <a:pPr marL="0" lvl="1" algn="l" defTabSz="488950">
                <a:lnSpc>
                  <a:spcPct val="100000"/>
                </a:lnSpc>
                <a:spcBef>
                  <a:spcPct val="0"/>
                </a:spcBef>
                <a:spcAft>
                  <a:spcPct val="15000"/>
                </a:spcAft>
              </a:pPr>
              <a:r>
                <a:rPr lang="en-US" sz="1100" dirty="0">
                  <a:solidFill>
                    <a:schemeClr val="tx1"/>
                  </a:solidFill>
                </a:rPr>
                <a:t>I</a:t>
              </a:r>
              <a:r>
                <a:rPr lang="en-US" sz="1100" kern="1200" dirty="0">
                  <a:solidFill>
                    <a:schemeClr val="tx1"/>
                  </a:solidFill>
                </a:rPr>
                <a:t>nterviews were conducted to elicit clarity on data/application responses </a:t>
              </a:r>
            </a:p>
          </p:txBody>
        </p:sp>
      </p:grpSp>
      <p:grpSp>
        <p:nvGrpSpPr>
          <p:cNvPr id="6" name="Group 5"/>
          <p:cNvGrpSpPr/>
          <p:nvPr/>
        </p:nvGrpSpPr>
        <p:grpSpPr>
          <a:xfrm>
            <a:off x="759421" y="2904180"/>
            <a:ext cx="9845185" cy="3298448"/>
            <a:chOff x="759421" y="2904180"/>
            <a:chExt cx="9845185" cy="3298448"/>
          </a:xfrm>
        </p:grpSpPr>
        <p:sp>
          <p:nvSpPr>
            <p:cNvPr id="31" name="TextBox 30"/>
            <p:cNvSpPr txBox="1"/>
            <p:nvPr/>
          </p:nvSpPr>
          <p:spPr>
            <a:xfrm>
              <a:off x="8426846" y="4742321"/>
              <a:ext cx="2177760" cy="41234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1910" tIns="41910" rIns="41910" bIns="41910" numCol="1" spcCol="1270" anchor="ctr" anchorCtr="0">
              <a:noAutofit/>
            </a:bodyPr>
            <a:lstStyle/>
            <a:p>
              <a:pPr marL="0" lvl="1" defTabSz="488950">
                <a:spcBef>
                  <a:spcPct val="0"/>
                </a:spcBef>
                <a:spcAft>
                  <a:spcPct val="15000"/>
                </a:spcAft>
              </a:pPr>
              <a:r>
                <a:rPr lang="en-US" sz="1100" kern="1200" dirty="0">
                  <a:solidFill>
                    <a:schemeClr val="tx1"/>
                  </a:solidFill>
                </a:rPr>
                <a:t>Findings are being used </a:t>
              </a:r>
              <a:r>
                <a:rPr lang="en-US" sz="1100" dirty="0">
                  <a:solidFill>
                    <a:schemeClr val="tx1"/>
                  </a:solidFill>
                </a:rPr>
                <a:t>to enable transitional digital state planning</a:t>
              </a:r>
              <a:endParaRPr lang="en-US" sz="1100" kern="1200" dirty="0">
                <a:solidFill>
                  <a:schemeClr val="tx1"/>
                </a:solidFill>
              </a:endParaRPr>
            </a:p>
          </p:txBody>
        </p:sp>
        <p:sp>
          <p:nvSpPr>
            <p:cNvPr id="32" name="TextBox 31"/>
            <p:cNvSpPr txBox="1"/>
            <p:nvPr/>
          </p:nvSpPr>
          <p:spPr>
            <a:xfrm>
              <a:off x="4222494" y="5490543"/>
              <a:ext cx="2804267" cy="38743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1910" tIns="41910" rIns="41910" bIns="41910" numCol="1" spcCol="1270" anchor="ctr" anchorCtr="0">
              <a:noAutofit/>
            </a:bodyPr>
            <a:lstStyle/>
            <a:p>
              <a:pPr marL="0" lvl="1" defTabSz="488950">
                <a:spcBef>
                  <a:spcPct val="0"/>
                </a:spcBef>
                <a:spcAft>
                  <a:spcPct val="15000"/>
                </a:spcAft>
              </a:pPr>
              <a:r>
                <a:rPr lang="en-US" sz="1100" kern="1200" dirty="0">
                  <a:solidFill>
                    <a:schemeClr val="tx1"/>
                  </a:solidFill>
                </a:rPr>
                <a:t>Survey Report has data source listing include to enable community findability now.</a:t>
              </a:r>
            </a:p>
          </p:txBody>
        </p:sp>
        <p:pic>
          <p:nvPicPr>
            <p:cNvPr id="3" name="Picture 2"/>
            <p:cNvPicPr>
              <a:picLocks noChangeAspect="1"/>
            </p:cNvPicPr>
            <p:nvPr/>
          </p:nvPicPr>
          <p:blipFill>
            <a:blip r:embed="rId13"/>
            <a:stretch>
              <a:fillRect/>
            </a:stretch>
          </p:blipFill>
          <p:spPr>
            <a:xfrm>
              <a:off x="759421" y="2904180"/>
              <a:ext cx="2703652" cy="3298448"/>
            </a:xfrm>
            <a:prstGeom prst="rect">
              <a:avLst/>
            </a:prstGeom>
          </p:spPr>
        </p:pic>
        <p:cxnSp>
          <p:nvCxnSpPr>
            <p:cNvPr id="5" name="Straight Arrow Connector 4"/>
            <p:cNvCxnSpPr/>
            <p:nvPr/>
          </p:nvCxnSpPr>
          <p:spPr>
            <a:xfrm flipH="1" flipV="1">
              <a:off x="3576487" y="5338948"/>
              <a:ext cx="569495" cy="252261"/>
            </a:xfrm>
            <a:prstGeom prst="straightConnector1">
              <a:avLst/>
            </a:prstGeom>
            <a:ln>
              <a:solidFill>
                <a:schemeClr val="bg1">
                  <a:lumMod val="6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grpSp>
      <p:grpSp>
        <p:nvGrpSpPr>
          <p:cNvPr id="4" name="Group 3"/>
          <p:cNvGrpSpPr/>
          <p:nvPr/>
        </p:nvGrpSpPr>
        <p:grpSpPr>
          <a:xfrm>
            <a:off x="5362674" y="1095563"/>
            <a:ext cx="4933406" cy="2546075"/>
            <a:chOff x="5362674" y="1095563"/>
            <a:chExt cx="4933406" cy="2546075"/>
          </a:xfrm>
        </p:grpSpPr>
        <p:pic>
          <p:nvPicPr>
            <p:cNvPr id="2" name="Picture 1"/>
            <p:cNvPicPr>
              <a:picLocks noChangeAspect="1"/>
            </p:cNvPicPr>
            <p:nvPr/>
          </p:nvPicPr>
          <p:blipFill>
            <a:blip r:embed="rId14"/>
            <a:stretch>
              <a:fillRect/>
            </a:stretch>
          </p:blipFill>
          <p:spPr>
            <a:xfrm>
              <a:off x="6127770" y="1095563"/>
              <a:ext cx="4168310" cy="1734948"/>
            </a:xfrm>
            <a:prstGeom prst="rect">
              <a:avLst/>
            </a:prstGeom>
          </p:spPr>
        </p:pic>
        <p:cxnSp>
          <p:nvCxnSpPr>
            <p:cNvPr id="7" name="Straight Arrow Connector 6"/>
            <p:cNvCxnSpPr/>
            <p:nvPr/>
          </p:nvCxnSpPr>
          <p:spPr>
            <a:xfrm flipV="1">
              <a:off x="5362674" y="2377440"/>
              <a:ext cx="564049" cy="290466"/>
            </a:xfrm>
            <a:prstGeom prst="straightConnector1">
              <a:avLst/>
            </a:prstGeom>
            <a:ln>
              <a:solidFill>
                <a:schemeClr val="bg1">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6663267" y="3017360"/>
              <a:ext cx="242883" cy="624278"/>
            </a:xfrm>
            <a:prstGeom prst="straightConnector1">
              <a:avLst/>
            </a:prstGeom>
            <a:ln>
              <a:solidFill>
                <a:schemeClr val="bg1">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20663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1">
              <a:buClrTx/>
              <a:buFont typeface="Arial" panose="020B0604020202020204" pitchFamily="34" charset="0"/>
              <a:buChar char="•"/>
            </a:pPr>
            <a:endParaRPr lang="en-US" dirty="0">
              <a:latin typeface="+mn-lt"/>
            </a:endParaRPr>
          </a:p>
          <a:p>
            <a:pPr lvl="1"/>
            <a:endParaRPr lang="en-US" dirty="0"/>
          </a:p>
        </p:txBody>
      </p:sp>
      <p:sp>
        <p:nvSpPr>
          <p:cNvPr id="4" name="Slide Number Placeholder 3"/>
          <p:cNvSpPr>
            <a:spLocks noGrp="1"/>
          </p:cNvSpPr>
          <p:nvPr>
            <p:ph type="sldNum" sz="quarter" idx="4294967295"/>
          </p:nvPr>
        </p:nvSpPr>
        <p:spPr>
          <a:xfrm>
            <a:off x="8610600" y="6378122"/>
            <a:ext cx="2743200" cy="365125"/>
          </a:xfrm>
        </p:spPr>
        <p:txBody>
          <a:bodyPr/>
          <a:lstStyle/>
          <a:p>
            <a:fld id="{E3BE99E5-8F11-4D46-8B27-FC02D164DEA2}" type="slidenum">
              <a:rPr lang="en-US" smtClean="0"/>
              <a:pPr/>
              <a:t>6</a:t>
            </a:fld>
            <a:endParaRPr lang="en-US" dirty="0"/>
          </a:p>
        </p:txBody>
      </p:sp>
      <p:grpSp>
        <p:nvGrpSpPr>
          <p:cNvPr id="5" name="Group 4"/>
          <p:cNvGrpSpPr/>
          <p:nvPr/>
        </p:nvGrpSpPr>
        <p:grpSpPr>
          <a:xfrm>
            <a:off x="0" y="-8467"/>
            <a:ext cx="12192000" cy="6866467"/>
            <a:chOff x="0" y="-8467"/>
            <a:chExt cx="12192000" cy="6866467"/>
          </a:xfrm>
        </p:grpSpPr>
        <p:sp>
          <p:nvSpPr>
            <p:cNvPr id="6" name="Freeform 5"/>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7" name="Straight Connector 6"/>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9"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Isosceles Triangle 10"/>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4" name="Rectangle 13"/>
          <p:cNvSpPr/>
          <p:nvPr/>
        </p:nvSpPr>
        <p:spPr>
          <a:xfrm>
            <a:off x="1907062" y="6288456"/>
            <a:ext cx="9998177" cy="56807"/>
          </a:xfrm>
          <a:prstGeom prst="rect">
            <a:avLst/>
          </a:prstGeom>
          <a:solidFill>
            <a:srgbClr val="0070C0"/>
          </a:solidFill>
          <a:ln>
            <a:solidFill>
              <a:srgbClr val="1863A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5" name="Picture 14"/>
          <p:cNvPicPr>
            <a:picLocks noChangeAspect="1"/>
          </p:cNvPicPr>
          <p:nvPr/>
        </p:nvPicPr>
        <p:blipFill>
          <a:blip r:embed="rId3"/>
          <a:stretch>
            <a:fillRect/>
          </a:stretch>
        </p:blipFill>
        <p:spPr>
          <a:xfrm>
            <a:off x="11578970" y="6253602"/>
            <a:ext cx="595211" cy="592235"/>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5" y="6288571"/>
            <a:ext cx="2354683" cy="574588"/>
          </a:xfrm>
          <a:prstGeom prst="rect">
            <a:avLst/>
          </a:prstGeom>
          <a:solidFill>
            <a:schemeClr val="accent1">
              <a:lumMod val="75000"/>
            </a:schemeClr>
          </a:solidFill>
        </p:spPr>
      </p:pic>
      <p:pic>
        <p:nvPicPr>
          <p:cNvPr id="17" name="NASA.gif" descr="/Users/kgammage/Documents/CustomerWork/Meatballs/NASA.gif"/>
          <p:cNvPicPr>
            <a:picLocks noChangeAspect="1"/>
          </p:cNvPicPr>
          <p:nvPr/>
        </p:nvPicPr>
        <p:blipFill>
          <a:blip r:embed="rId5" r:link="rId6"/>
          <a:stretch>
            <a:fillRect/>
          </a:stretch>
        </p:blipFill>
        <p:spPr>
          <a:xfrm>
            <a:off x="10988717" y="135505"/>
            <a:ext cx="972337" cy="836210"/>
          </a:xfrm>
          <a:prstGeom prst="rect">
            <a:avLst/>
          </a:prstGeom>
        </p:spPr>
      </p:pic>
      <p:sp>
        <p:nvSpPr>
          <p:cNvPr id="19" name="TextBox 18"/>
          <p:cNvSpPr txBox="1"/>
          <p:nvPr/>
        </p:nvSpPr>
        <p:spPr>
          <a:xfrm>
            <a:off x="2227892" y="7427"/>
            <a:ext cx="7312138"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effectLst/>
                <a:uLnTx/>
                <a:uFillTx/>
                <a:latin typeface="+mj-lt"/>
                <a:ea typeface="+mn-ea"/>
                <a:cs typeface="+mn-cs"/>
              </a:rPr>
              <a:t>Survey Results</a:t>
            </a:r>
          </a:p>
        </p:txBody>
      </p:sp>
      <p:sp>
        <p:nvSpPr>
          <p:cNvPr id="20" name="TextBox 19"/>
          <p:cNvSpPr txBox="1"/>
          <p:nvPr/>
        </p:nvSpPr>
        <p:spPr>
          <a:xfrm>
            <a:off x="16428" y="117501"/>
            <a:ext cx="2524105" cy="7232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A3474"/>
                </a:solidFill>
                <a:effectLst/>
                <a:uLnTx/>
                <a:uFillTx/>
                <a:latin typeface="Arial"/>
                <a:ea typeface="+mn-ea"/>
                <a:cs typeface="Arial"/>
              </a:rPr>
              <a:t>National Aeronautics and Space Administration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0A3474"/>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A3474"/>
                </a:solidFill>
                <a:effectLst/>
                <a:uLnTx/>
                <a:uFillTx/>
                <a:latin typeface="Arial"/>
                <a:ea typeface="+mn-ea"/>
                <a:cs typeface="Arial"/>
              </a:rPr>
              <a:t>www.nasa.gov</a:t>
            </a:r>
          </a:p>
        </p:txBody>
      </p:sp>
      <p:sp>
        <p:nvSpPr>
          <p:cNvPr id="21" name="TextBox 20"/>
          <p:cNvSpPr txBox="1"/>
          <p:nvPr/>
        </p:nvSpPr>
        <p:spPr>
          <a:xfrm>
            <a:off x="3009463" y="6312555"/>
            <a:ext cx="8389152" cy="746486"/>
          </a:xfrm>
          <a:prstGeom prst="rect">
            <a:avLst/>
          </a:prstGeom>
          <a:noFill/>
        </p:spPr>
        <p:txBody>
          <a:bodyPr wrap="square" rtlCol="0">
            <a:spAutoFit/>
          </a:bodyPr>
          <a:lstStyle/>
          <a:p>
            <a:pPr lvl="0" algn="r">
              <a:defRPr/>
            </a:pPr>
            <a:r>
              <a:rPr lang="en-US" sz="1400" b="1" dirty="0">
                <a:solidFill>
                  <a:prstClr val="white"/>
                </a:solidFill>
              </a:rPr>
              <a:t>Mission </a:t>
            </a:r>
            <a:r>
              <a:rPr lang="en-US" sz="1600" b="1" dirty="0">
                <a:solidFill>
                  <a:schemeClr val="accent1">
                    <a:lumMod val="50000"/>
                  </a:schemeClr>
                </a:solidFill>
              </a:rPr>
              <a:t>Assurance Standards and Capabilities Division</a:t>
            </a:r>
          </a:p>
          <a:p>
            <a:pPr lvl="0" algn="r">
              <a:defRPr/>
            </a:pPr>
            <a:r>
              <a:rPr lang="en-US" sz="1600" b="1" dirty="0">
                <a:solidFill>
                  <a:schemeClr val="accent1">
                    <a:lumMod val="50000"/>
                  </a:schemeClr>
                </a:solidFill>
              </a:rPr>
              <a:t>OSMA HQ-GD000</a:t>
            </a:r>
          </a:p>
          <a:p>
            <a:pPr marL="0" marR="0" lvl="0" indent="0" algn="r" defTabSz="457167"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200" normalizeH="0" baseline="0" noProof="0" dirty="0">
              <a:ln>
                <a:noFill/>
              </a:ln>
              <a:solidFill>
                <a:srgbClr val="1861AC"/>
              </a:solidFill>
              <a:effectLst/>
              <a:uLnTx/>
              <a:uFillTx/>
              <a:latin typeface="Arial"/>
              <a:ea typeface="+mn-ea"/>
              <a:cs typeface="Arial"/>
            </a:endParaRPr>
          </a:p>
        </p:txBody>
      </p:sp>
      <p:pic>
        <p:nvPicPr>
          <p:cNvPr id="2" name="Picture 1"/>
          <p:cNvPicPr>
            <a:picLocks noChangeAspect="1"/>
          </p:cNvPicPr>
          <p:nvPr/>
        </p:nvPicPr>
        <p:blipFill rotWithShape="1">
          <a:blip r:embed="rId7"/>
          <a:srcRect l="26057" t="34346" r="27445" b="6879"/>
          <a:stretch/>
        </p:blipFill>
        <p:spPr>
          <a:xfrm>
            <a:off x="4758278" y="714634"/>
            <a:ext cx="5899212" cy="5348913"/>
          </a:xfrm>
          <a:prstGeom prst="rect">
            <a:avLst/>
          </a:prstGeom>
        </p:spPr>
      </p:pic>
      <p:pic>
        <p:nvPicPr>
          <p:cNvPr id="22" name="Picture 21"/>
          <p:cNvPicPr>
            <a:picLocks noChangeAspect="1"/>
          </p:cNvPicPr>
          <p:nvPr/>
        </p:nvPicPr>
        <p:blipFill>
          <a:blip r:embed="rId8"/>
          <a:stretch>
            <a:fillRect/>
          </a:stretch>
        </p:blipFill>
        <p:spPr>
          <a:xfrm>
            <a:off x="976929" y="3454569"/>
            <a:ext cx="3801090" cy="2534820"/>
          </a:xfrm>
          <a:prstGeom prst="rect">
            <a:avLst/>
          </a:prstGeom>
        </p:spPr>
      </p:pic>
      <p:sp>
        <p:nvSpPr>
          <p:cNvPr id="23" name="TextBox 22"/>
          <p:cNvSpPr txBox="1"/>
          <p:nvPr/>
        </p:nvSpPr>
        <p:spPr>
          <a:xfrm>
            <a:off x="906896" y="864944"/>
            <a:ext cx="4021030" cy="2554545"/>
          </a:xfrm>
          <a:prstGeom prst="rect">
            <a:avLst/>
          </a:prstGeom>
          <a:solidFill>
            <a:schemeClr val="accent1">
              <a:lumMod val="40000"/>
              <a:lumOff val="60000"/>
            </a:schemeClr>
          </a:solidFill>
        </p:spPr>
        <p:txBody>
          <a:bodyPr wrap="square" rtlCol="0">
            <a:spAutoFit/>
          </a:bodyP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i="0" u="none" strike="noStrike" kern="1200" cap="none" spc="0" normalizeH="0" baseline="0" noProof="0" dirty="0">
                <a:ln>
                  <a:noFill/>
                </a:ln>
                <a:solidFill>
                  <a:prstClr val="black"/>
                </a:solidFill>
                <a:effectLst/>
                <a:uLnTx/>
                <a:uFillTx/>
                <a:latin typeface="Calibri" panose="020F0502020204030204"/>
              </a:rPr>
              <a:t>Efficient R&amp;M mission support depends on a wide variety of data.</a:t>
            </a:r>
          </a:p>
          <a:p>
            <a:pPr marR="0" lvl="0" defTabSz="914400" rtl="0" eaLnBrk="1" fontAlgn="auto" latinLnBrk="0" hangingPunct="1">
              <a:lnSpc>
                <a:spcPct val="100000"/>
              </a:lnSpc>
              <a:spcBef>
                <a:spcPts val="0"/>
              </a:spcBef>
              <a:spcAft>
                <a:spcPts val="0"/>
              </a:spcAft>
              <a:buClrTx/>
              <a:buSzTx/>
              <a:tabLst/>
              <a:defRPr/>
            </a:pPr>
            <a:endParaRPr kumimoji="0" lang="en-US" sz="1600" i="0" u="none" strike="noStrike" kern="1200" cap="none" spc="0" normalizeH="0" baseline="0" noProof="0" dirty="0">
              <a:ln>
                <a:noFill/>
              </a:ln>
              <a:solidFill>
                <a:prstClr val="black"/>
              </a:solidFill>
              <a:effectLst/>
              <a:uLnTx/>
              <a:uFillTx/>
              <a:latin typeface="Calibri" panose="020F0502020204030204"/>
            </a:endParaRP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i="0" u="none" strike="noStrike" kern="1200" cap="none" spc="0" normalizeH="0" baseline="0" noProof="0" dirty="0">
                <a:ln>
                  <a:noFill/>
                </a:ln>
                <a:solidFill>
                  <a:prstClr val="black"/>
                </a:solidFill>
                <a:effectLst/>
                <a:uLnTx/>
                <a:uFillTx/>
                <a:latin typeface="Calibri" panose="020F0502020204030204"/>
              </a:rPr>
              <a:t>R&amp;M practitioners</a:t>
            </a:r>
            <a:r>
              <a:rPr kumimoji="0" lang="en-US" sz="1600" i="0" u="none" strike="noStrike" kern="1200" cap="none" spc="0" normalizeH="0" noProof="0" dirty="0">
                <a:ln>
                  <a:noFill/>
                </a:ln>
                <a:solidFill>
                  <a:prstClr val="black"/>
                </a:solidFill>
                <a:effectLst/>
                <a:uLnTx/>
                <a:uFillTx/>
                <a:latin typeface="Calibri" panose="020F0502020204030204"/>
              </a:rPr>
              <a:t> either </a:t>
            </a:r>
            <a:r>
              <a:rPr lang="en-US" sz="1600" noProof="0" dirty="0">
                <a:solidFill>
                  <a:prstClr val="black"/>
                </a:solidFill>
                <a:latin typeface="Calibri" panose="020F0502020204030204"/>
              </a:rPr>
              <a:t>have limited access to d</a:t>
            </a:r>
            <a:r>
              <a:rPr kumimoji="0" lang="en-US" sz="1600" i="0" u="none" strike="noStrike" kern="1200" cap="none" spc="0" normalizeH="0" baseline="0" noProof="0" dirty="0">
                <a:ln>
                  <a:noFill/>
                </a:ln>
                <a:solidFill>
                  <a:prstClr val="black"/>
                </a:solidFill>
                <a:effectLst/>
                <a:uLnTx/>
                <a:uFillTx/>
                <a:latin typeface="Calibri" panose="020F0502020204030204"/>
              </a:rPr>
              <a:t>ata and/or</a:t>
            </a:r>
            <a:r>
              <a:rPr kumimoji="0" lang="en-US" sz="1600" i="0" u="none" strike="noStrike" kern="1200" cap="none" spc="0" normalizeH="0" noProof="0" dirty="0">
                <a:ln>
                  <a:noFill/>
                </a:ln>
                <a:solidFill>
                  <a:prstClr val="black"/>
                </a:solidFill>
                <a:effectLst/>
                <a:uLnTx/>
                <a:uFillTx/>
                <a:latin typeface="Calibri" panose="020F0502020204030204"/>
              </a:rPr>
              <a:t> difficulty accessing/correlating disperse data</a:t>
            </a:r>
            <a:br>
              <a:rPr kumimoji="0" lang="en-US" sz="1600" i="0" u="none" strike="noStrike" kern="1200" cap="none" spc="0" normalizeH="0" noProof="0" dirty="0">
                <a:ln>
                  <a:noFill/>
                </a:ln>
                <a:solidFill>
                  <a:prstClr val="black"/>
                </a:solidFill>
                <a:effectLst/>
                <a:uLnTx/>
                <a:uFillTx/>
                <a:latin typeface="Calibri" panose="020F0502020204030204"/>
              </a:rPr>
            </a:br>
            <a:endParaRPr kumimoji="0" lang="en-US" sz="1600" i="0" u="none" strike="noStrike" kern="1200" cap="none" spc="0" normalizeH="0" noProof="0" dirty="0">
              <a:ln>
                <a:noFill/>
              </a:ln>
              <a:solidFill>
                <a:prstClr val="black"/>
              </a:solidFill>
              <a:effectLst/>
              <a:uLnTx/>
              <a:uFillTx/>
              <a:latin typeface="Calibri" panose="020F0502020204030204"/>
            </a:endParaRP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i="0" u="none" strike="noStrike" kern="1200" cap="none" spc="0" normalizeH="0" noProof="0" dirty="0">
                <a:ln>
                  <a:noFill/>
                </a:ln>
                <a:solidFill>
                  <a:prstClr val="black"/>
                </a:solidFill>
                <a:effectLst/>
                <a:uLnTx/>
                <a:uFillTx/>
                <a:latin typeface="Calibri" panose="020F0502020204030204"/>
              </a:rPr>
              <a:t>Data that is available to the R&amp;M practitioner is available early and may wane later in development.</a:t>
            </a:r>
            <a:endParaRPr kumimoji="0" lang="en-US" sz="1600" i="0" u="none" strike="noStrike" kern="1200" cap="none" spc="0" normalizeH="0" baseline="0" noProof="0" dirty="0">
              <a:ln>
                <a:noFill/>
              </a:ln>
              <a:solidFill>
                <a:prstClr val="black"/>
              </a:solidFill>
              <a:effectLst/>
              <a:uLnTx/>
              <a:uFillTx/>
              <a:latin typeface="Calibri" panose="020F0502020204030204"/>
            </a:endParaRPr>
          </a:p>
        </p:txBody>
      </p:sp>
    </p:spTree>
    <p:extLst>
      <p:ext uri="{BB962C8B-B14F-4D97-AF65-F5344CB8AC3E}">
        <p14:creationId xmlns:p14="http://schemas.microsoft.com/office/powerpoint/2010/main" val="412847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1">
              <a:buClrTx/>
              <a:buFont typeface="Arial" panose="020B0604020202020204" pitchFamily="34" charset="0"/>
              <a:buChar char="•"/>
            </a:pPr>
            <a:endParaRPr lang="en-US" dirty="0">
              <a:latin typeface="+mn-lt"/>
            </a:endParaRPr>
          </a:p>
          <a:p>
            <a:pPr lvl="1"/>
            <a:endParaRPr lang="en-US" dirty="0"/>
          </a:p>
        </p:txBody>
      </p:sp>
      <p:sp>
        <p:nvSpPr>
          <p:cNvPr id="4" name="Slide Number Placeholder 3"/>
          <p:cNvSpPr>
            <a:spLocks noGrp="1"/>
          </p:cNvSpPr>
          <p:nvPr>
            <p:ph type="sldNum" sz="quarter" idx="4294967295"/>
          </p:nvPr>
        </p:nvSpPr>
        <p:spPr/>
        <p:txBody>
          <a:bodyPr/>
          <a:lstStyle/>
          <a:p>
            <a:fld id="{E3BE99E5-8F11-4D46-8B27-FC02D164DEA2}" type="slidenum">
              <a:rPr lang="en-US" smtClean="0"/>
              <a:pPr/>
              <a:t>7</a:t>
            </a:fld>
            <a:endParaRPr lang="en-US" dirty="0"/>
          </a:p>
        </p:txBody>
      </p:sp>
      <p:grpSp>
        <p:nvGrpSpPr>
          <p:cNvPr id="5" name="Group 4"/>
          <p:cNvGrpSpPr/>
          <p:nvPr/>
        </p:nvGrpSpPr>
        <p:grpSpPr>
          <a:xfrm>
            <a:off x="0" y="-8467"/>
            <a:ext cx="12192000" cy="6866467"/>
            <a:chOff x="0" y="-8467"/>
            <a:chExt cx="12192000" cy="6866467"/>
          </a:xfrm>
        </p:grpSpPr>
        <p:sp>
          <p:nvSpPr>
            <p:cNvPr id="6" name="Freeform 5"/>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7" name="Straight Connector 6"/>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9"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Isosceles Triangle 10"/>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4" name="Rectangle 13"/>
          <p:cNvSpPr/>
          <p:nvPr/>
        </p:nvSpPr>
        <p:spPr>
          <a:xfrm>
            <a:off x="1907062" y="6280182"/>
            <a:ext cx="9998177" cy="56807"/>
          </a:xfrm>
          <a:prstGeom prst="rect">
            <a:avLst/>
          </a:prstGeom>
          <a:solidFill>
            <a:srgbClr val="0070C0"/>
          </a:solidFill>
          <a:ln>
            <a:solidFill>
              <a:srgbClr val="1863A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5" name="Picture 14"/>
          <p:cNvPicPr>
            <a:picLocks noChangeAspect="1"/>
          </p:cNvPicPr>
          <p:nvPr/>
        </p:nvPicPr>
        <p:blipFill>
          <a:blip r:embed="rId3"/>
          <a:stretch>
            <a:fillRect/>
          </a:stretch>
        </p:blipFill>
        <p:spPr>
          <a:xfrm>
            <a:off x="11578970" y="6253602"/>
            <a:ext cx="595211" cy="592235"/>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5" y="6283128"/>
            <a:ext cx="2354683" cy="574588"/>
          </a:xfrm>
          <a:prstGeom prst="rect">
            <a:avLst/>
          </a:prstGeom>
          <a:solidFill>
            <a:schemeClr val="accent1">
              <a:lumMod val="75000"/>
            </a:schemeClr>
          </a:solidFill>
        </p:spPr>
      </p:pic>
      <p:pic>
        <p:nvPicPr>
          <p:cNvPr id="17" name="NASA.gif" descr="/Users/kgammage/Documents/CustomerWork/Meatballs/NASA.gif"/>
          <p:cNvPicPr>
            <a:picLocks noChangeAspect="1"/>
          </p:cNvPicPr>
          <p:nvPr/>
        </p:nvPicPr>
        <p:blipFill>
          <a:blip r:embed="rId5" r:link="rId6"/>
          <a:stretch>
            <a:fillRect/>
          </a:stretch>
        </p:blipFill>
        <p:spPr>
          <a:xfrm>
            <a:off x="10988717" y="135505"/>
            <a:ext cx="972337" cy="836210"/>
          </a:xfrm>
          <a:prstGeom prst="rect">
            <a:avLst/>
          </a:prstGeom>
        </p:spPr>
      </p:pic>
      <p:sp>
        <p:nvSpPr>
          <p:cNvPr id="19" name="TextBox 18"/>
          <p:cNvSpPr txBox="1"/>
          <p:nvPr/>
        </p:nvSpPr>
        <p:spPr>
          <a:xfrm>
            <a:off x="2227892" y="7427"/>
            <a:ext cx="7312138"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effectLst/>
                <a:uLnTx/>
                <a:uFillTx/>
                <a:latin typeface="+mj-lt"/>
                <a:ea typeface="+mn-ea"/>
                <a:cs typeface="+mn-cs"/>
              </a:rPr>
              <a:t>Survey Results</a:t>
            </a:r>
          </a:p>
        </p:txBody>
      </p:sp>
      <p:sp>
        <p:nvSpPr>
          <p:cNvPr id="20" name="TextBox 19"/>
          <p:cNvSpPr txBox="1"/>
          <p:nvPr/>
        </p:nvSpPr>
        <p:spPr>
          <a:xfrm>
            <a:off x="16428" y="117501"/>
            <a:ext cx="2524105" cy="7232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A3474"/>
                </a:solidFill>
                <a:effectLst/>
                <a:uLnTx/>
                <a:uFillTx/>
                <a:latin typeface="Arial"/>
                <a:ea typeface="+mn-ea"/>
                <a:cs typeface="Arial"/>
              </a:rPr>
              <a:t>National Aeronautics and Space Administration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0A3474"/>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A3474"/>
                </a:solidFill>
                <a:effectLst/>
                <a:uLnTx/>
                <a:uFillTx/>
                <a:latin typeface="Arial"/>
                <a:ea typeface="+mn-ea"/>
                <a:cs typeface="Arial"/>
              </a:rPr>
              <a:t>www.nasa.gov</a:t>
            </a:r>
          </a:p>
        </p:txBody>
      </p:sp>
      <p:sp>
        <p:nvSpPr>
          <p:cNvPr id="21" name="TextBox 20"/>
          <p:cNvSpPr txBox="1"/>
          <p:nvPr/>
        </p:nvSpPr>
        <p:spPr>
          <a:xfrm>
            <a:off x="3009463" y="6290783"/>
            <a:ext cx="8389152" cy="746486"/>
          </a:xfrm>
          <a:prstGeom prst="rect">
            <a:avLst/>
          </a:prstGeom>
          <a:noFill/>
        </p:spPr>
        <p:txBody>
          <a:bodyPr wrap="square" rtlCol="0">
            <a:spAutoFit/>
          </a:bodyPr>
          <a:lstStyle/>
          <a:p>
            <a:pPr lvl="0" algn="r">
              <a:defRPr/>
            </a:pPr>
            <a:r>
              <a:rPr lang="en-US" sz="1400" b="1" dirty="0">
                <a:solidFill>
                  <a:prstClr val="white"/>
                </a:solidFill>
              </a:rPr>
              <a:t>Mission </a:t>
            </a:r>
            <a:r>
              <a:rPr lang="en-US" sz="1600" b="1" dirty="0">
                <a:solidFill>
                  <a:schemeClr val="accent1">
                    <a:lumMod val="50000"/>
                  </a:schemeClr>
                </a:solidFill>
              </a:rPr>
              <a:t>Assurance Standards and Capabilities Division</a:t>
            </a:r>
          </a:p>
          <a:p>
            <a:pPr lvl="0" algn="r">
              <a:defRPr/>
            </a:pPr>
            <a:r>
              <a:rPr lang="en-US" sz="1600" b="1" dirty="0">
                <a:solidFill>
                  <a:schemeClr val="accent1">
                    <a:lumMod val="50000"/>
                  </a:schemeClr>
                </a:solidFill>
              </a:rPr>
              <a:t>OSMA HQ-GD000</a:t>
            </a:r>
          </a:p>
          <a:p>
            <a:pPr marL="0" marR="0" lvl="0" indent="0" algn="r" defTabSz="457167"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200" normalizeH="0" baseline="0" noProof="0" dirty="0">
              <a:ln>
                <a:noFill/>
              </a:ln>
              <a:solidFill>
                <a:srgbClr val="1861AC"/>
              </a:solidFill>
              <a:effectLst/>
              <a:uLnTx/>
              <a:uFillTx/>
              <a:latin typeface="Arial"/>
              <a:ea typeface="+mn-ea"/>
              <a:cs typeface="Arial"/>
            </a:endParaRPr>
          </a:p>
        </p:txBody>
      </p:sp>
      <p:pic>
        <p:nvPicPr>
          <p:cNvPr id="2" name="Picture 1"/>
          <p:cNvPicPr>
            <a:picLocks noChangeAspect="1"/>
          </p:cNvPicPr>
          <p:nvPr/>
        </p:nvPicPr>
        <p:blipFill rotWithShape="1">
          <a:blip r:embed="rId7"/>
          <a:srcRect l="25953" t="31611" r="26474" b="8099"/>
          <a:stretch/>
        </p:blipFill>
        <p:spPr>
          <a:xfrm>
            <a:off x="4384869" y="816863"/>
            <a:ext cx="6535172" cy="5101415"/>
          </a:xfrm>
          <a:prstGeom prst="rect">
            <a:avLst/>
          </a:prstGeom>
        </p:spPr>
      </p:pic>
      <p:sp>
        <p:nvSpPr>
          <p:cNvPr id="22" name="TextBox 21"/>
          <p:cNvSpPr txBox="1"/>
          <p:nvPr/>
        </p:nvSpPr>
        <p:spPr>
          <a:xfrm>
            <a:off x="858127" y="901520"/>
            <a:ext cx="3298971" cy="5016758"/>
          </a:xfrm>
          <a:prstGeom prst="rect">
            <a:avLst/>
          </a:prstGeom>
          <a:solidFill>
            <a:schemeClr val="accent1">
              <a:lumMod val="40000"/>
              <a:lumOff val="60000"/>
            </a:schemeClr>
          </a:solidFill>
        </p:spPr>
        <p:txBody>
          <a:bodyPr wrap="square" rtlCol="0">
            <a:spAutoFit/>
          </a:bodyPr>
          <a:lstStyle/>
          <a:p>
            <a:pPr marL="285750" lvl="0" indent="-285750">
              <a:buFont typeface="Arial" panose="020B0604020202020204" pitchFamily="34" charset="0"/>
              <a:buChar char="•"/>
              <a:defRPr/>
            </a:pPr>
            <a:r>
              <a:rPr lang="en-US" sz="1600" dirty="0">
                <a:solidFill>
                  <a:prstClr val="black"/>
                </a:solidFill>
              </a:rPr>
              <a:t>R&amp;M practitioners are routinely performing deterministic </a:t>
            </a:r>
            <a:r>
              <a:rPr lang="en-US" sz="1600" dirty="0"/>
              <a:t>life, stress, and trade studies.</a:t>
            </a:r>
            <a:endParaRPr lang="en-US" sz="1600" dirty="0">
              <a:solidFill>
                <a:prstClr val="black"/>
              </a:solidFill>
            </a:endParaRPr>
          </a:p>
          <a:p>
            <a:pPr marL="285750" lvl="0" indent="-285750">
              <a:buFont typeface="Arial" panose="020B0604020202020204" pitchFamily="34" charset="0"/>
              <a:buChar char="•"/>
              <a:defRPr/>
            </a:pPr>
            <a:endParaRPr kumimoji="0" lang="en-US" sz="1600" i="0" u="none" strike="noStrike" kern="1200" cap="none" spc="0" normalizeH="0" baseline="0" noProof="0" dirty="0">
              <a:ln>
                <a:noFill/>
              </a:ln>
              <a:solidFill>
                <a:prstClr val="black"/>
              </a:solidFill>
              <a:effectLst/>
              <a:uLnTx/>
              <a:uFillTx/>
              <a:latin typeface="Calibri" panose="020F0502020204030204"/>
            </a:endParaRPr>
          </a:p>
          <a:p>
            <a:pPr marL="285750" lvl="0" indent="-285750">
              <a:buFont typeface="Arial" panose="020B0604020202020204" pitchFamily="34" charset="0"/>
              <a:buChar char="•"/>
              <a:defRPr/>
            </a:pPr>
            <a:r>
              <a:rPr kumimoji="0" lang="en-US" sz="1600" i="0" u="none" strike="noStrike" kern="1200" cap="none" spc="0" normalizeH="0" baseline="0" noProof="0" dirty="0">
                <a:ln>
                  <a:noFill/>
                </a:ln>
                <a:solidFill>
                  <a:prstClr val="black"/>
                </a:solidFill>
                <a:effectLst/>
                <a:uLnTx/>
                <a:uFillTx/>
                <a:latin typeface="Calibri" panose="020F0502020204030204"/>
              </a:rPr>
              <a:t>R&amp;M practitioners</a:t>
            </a:r>
            <a:r>
              <a:rPr kumimoji="0" lang="en-US" sz="1600" i="0" u="none" strike="noStrike" kern="1200" cap="none" spc="0" normalizeH="0" noProof="0" dirty="0">
                <a:ln>
                  <a:noFill/>
                </a:ln>
                <a:solidFill>
                  <a:prstClr val="black"/>
                </a:solidFill>
                <a:effectLst/>
                <a:uLnTx/>
                <a:uFillTx/>
                <a:latin typeface="Calibri" panose="020F0502020204030204"/>
              </a:rPr>
              <a:t> are </a:t>
            </a:r>
            <a:r>
              <a:rPr lang="en-US" sz="1600" noProof="0" dirty="0">
                <a:solidFill>
                  <a:prstClr val="black"/>
                </a:solidFill>
                <a:latin typeface="Calibri" panose="020F0502020204030204"/>
              </a:rPr>
              <a:t>not often performing </a:t>
            </a:r>
            <a:r>
              <a:rPr lang="en-US" sz="1600" dirty="0"/>
              <a:t>maintainability and availability analyses performed in a formal or deterministic sense.</a:t>
            </a:r>
          </a:p>
          <a:p>
            <a:pPr marL="285750" lvl="0" indent="-285750">
              <a:buFont typeface="Arial" panose="020B0604020202020204" pitchFamily="34" charset="0"/>
              <a:buChar char="•"/>
              <a:defRPr/>
            </a:pPr>
            <a:endParaRPr kumimoji="0" lang="en-US" sz="1600" i="0" u="none" strike="noStrike" kern="1200" cap="none" spc="0" normalizeH="0" noProof="0" dirty="0">
              <a:ln>
                <a:noFill/>
              </a:ln>
              <a:solidFill>
                <a:prstClr val="black"/>
              </a:solidFill>
              <a:effectLst/>
              <a:uLnTx/>
              <a:uFillTx/>
              <a:latin typeface="Calibri" panose="020F0502020204030204"/>
            </a:endParaRPr>
          </a:p>
          <a:p>
            <a:pPr marL="285750" lvl="0" indent="-285750">
              <a:buFont typeface="Arial" panose="020B0604020202020204" pitchFamily="34" charset="0"/>
              <a:buChar char="•"/>
              <a:defRPr/>
            </a:pPr>
            <a:r>
              <a:rPr lang="en-US" sz="1600" dirty="0">
                <a:solidFill>
                  <a:prstClr val="black"/>
                </a:solidFill>
              </a:rPr>
              <a:t>R&amp;M practitioners are not consistent across the agency in performing </a:t>
            </a:r>
            <a:r>
              <a:rPr lang="en-US" sz="1600" dirty="0"/>
              <a:t>that traditional RMA analysis techniques (Failure Modes and Effects Analysis (FMEA/FMECA), Fault Tree Analysis (FTA), Probabilistic Risk Assessment (PRA)).</a:t>
            </a:r>
          </a:p>
          <a:p>
            <a:pPr marL="285750" lvl="0" indent="-285750">
              <a:buFont typeface="Arial" panose="020B0604020202020204" pitchFamily="34" charset="0"/>
              <a:buChar char="•"/>
              <a:defRPr/>
            </a:pPr>
            <a:endParaRPr kumimoji="0" lang="en-US" sz="1600" i="0" u="none" strike="noStrike" kern="1200" cap="none" spc="0" normalizeH="0" baseline="0" noProof="0" dirty="0">
              <a:ln>
                <a:noFill/>
              </a:ln>
              <a:solidFill>
                <a:prstClr val="black"/>
              </a:solidFill>
              <a:effectLst/>
              <a:uLnTx/>
              <a:uFillTx/>
              <a:latin typeface="Calibri" panose="020F0502020204030204"/>
            </a:endParaRPr>
          </a:p>
          <a:p>
            <a:pPr marL="285750" lvl="0" indent="-285750">
              <a:buFont typeface="Arial" panose="020B0604020202020204" pitchFamily="34" charset="0"/>
              <a:buChar char="•"/>
              <a:defRPr/>
            </a:pPr>
            <a:r>
              <a:rPr lang="en-US" sz="1600" dirty="0"/>
              <a:t>Handbook data is still dominating RMA models/ analyses.</a:t>
            </a:r>
            <a:endParaRPr kumimoji="0" lang="en-US" sz="1600" i="0" u="none" strike="noStrike" kern="1200" cap="none" spc="0" normalizeH="0" baseline="0" noProof="0" dirty="0">
              <a:ln>
                <a:noFill/>
              </a:ln>
              <a:solidFill>
                <a:prstClr val="black"/>
              </a:solidFill>
              <a:effectLst/>
              <a:uLnTx/>
              <a:uFillTx/>
              <a:latin typeface="Calibri" panose="020F0502020204030204"/>
            </a:endParaRPr>
          </a:p>
        </p:txBody>
      </p:sp>
    </p:spTree>
    <p:extLst>
      <p:ext uri="{BB962C8B-B14F-4D97-AF65-F5344CB8AC3E}">
        <p14:creationId xmlns:p14="http://schemas.microsoft.com/office/powerpoint/2010/main" val="190896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1">
              <a:buClrTx/>
              <a:buFont typeface="Arial" panose="020B0604020202020204" pitchFamily="34" charset="0"/>
              <a:buChar char="•"/>
            </a:pPr>
            <a:endParaRPr lang="en-US" dirty="0">
              <a:latin typeface="+mn-lt"/>
            </a:endParaRPr>
          </a:p>
          <a:p>
            <a:pPr lvl="1"/>
            <a:endParaRPr lang="en-US" dirty="0"/>
          </a:p>
        </p:txBody>
      </p:sp>
      <p:sp>
        <p:nvSpPr>
          <p:cNvPr id="4" name="Slide Number Placeholder 3"/>
          <p:cNvSpPr>
            <a:spLocks noGrp="1"/>
          </p:cNvSpPr>
          <p:nvPr>
            <p:ph type="sldNum" sz="quarter" idx="4294967295"/>
          </p:nvPr>
        </p:nvSpPr>
        <p:spPr/>
        <p:txBody>
          <a:bodyPr/>
          <a:lstStyle/>
          <a:p>
            <a:fld id="{E3BE99E5-8F11-4D46-8B27-FC02D164DEA2}" type="slidenum">
              <a:rPr lang="en-US" smtClean="0"/>
              <a:pPr/>
              <a:t>8</a:t>
            </a:fld>
            <a:endParaRPr lang="en-US" dirty="0"/>
          </a:p>
        </p:txBody>
      </p:sp>
      <p:grpSp>
        <p:nvGrpSpPr>
          <p:cNvPr id="5" name="Group 4"/>
          <p:cNvGrpSpPr/>
          <p:nvPr/>
        </p:nvGrpSpPr>
        <p:grpSpPr>
          <a:xfrm>
            <a:off x="0" y="-8467"/>
            <a:ext cx="12192000" cy="6866467"/>
            <a:chOff x="0" y="-8467"/>
            <a:chExt cx="12192000" cy="6866467"/>
          </a:xfrm>
        </p:grpSpPr>
        <p:sp>
          <p:nvSpPr>
            <p:cNvPr id="6" name="Freeform 5"/>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7" name="Straight Connector 6"/>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9"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Isosceles Triangle 10"/>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4" name="Rectangle 13"/>
          <p:cNvSpPr/>
          <p:nvPr/>
        </p:nvSpPr>
        <p:spPr>
          <a:xfrm>
            <a:off x="1907062" y="6278876"/>
            <a:ext cx="9998177" cy="56807"/>
          </a:xfrm>
          <a:prstGeom prst="rect">
            <a:avLst/>
          </a:prstGeom>
          <a:solidFill>
            <a:srgbClr val="0070C0"/>
          </a:solidFill>
          <a:ln>
            <a:solidFill>
              <a:srgbClr val="1863A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5" name="Picture 14"/>
          <p:cNvPicPr>
            <a:picLocks noChangeAspect="1"/>
          </p:cNvPicPr>
          <p:nvPr/>
        </p:nvPicPr>
        <p:blipFill>
          <a:blip r:embed="rId3"/>
          <a:stretch>
            <a:fillRect/>
          </a:stretch>
        </p:blipFill>
        <p:spPr>
          <a:xfrm>
            <a:off x="11578970" y="6253602"/>
            <a:ext cx="595211" cy="592235"/>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5" y="6283128"/>
            <a:ext cx="2354683" cy="574588"/>
          </a:xfrm>
          <a:prstGeom prst="rect">
            <a:avLst/>
          </a:prstGeom>
          <a:solidFill>
            <a:schemeClr val="accent1">
              <a:lumMod val="75000"/>
            </a:schemeClr>
          </a:solidFill>
        </p:spPr>
      </p:pic>
      <p:pic>
        <p:nvPicPr>
          <p:cNvPr id="17" name="NASA.gif" descr="/Users/kgammage/Documents/CustomerWork/Meatballs/NASA.gif"/>
          <p:cNvPicPr>
            <a:picLocks noChangeAspect="1"/>
          </p:cNvPicPr>
          <p:nvPr/>
        </p:nvPicPr>
        <p:blipFill>
          <a:blip r:embed="rId5" r:link="rId6"/>
          <a:stretch>
            <a:fillRect/>
          </a:stretch>
        </p:blipFill>
        <p:spPr>
          <a:xfrm>
            <a:off x="10988717" y="135505"/>
            <a:ext cx="972337" cy="836210"/>
          </a:xfrm>
          <a:prstGeom prst="rect">
            <a:avLst/>
          </a:prstGeom>
        </p:spPr>
      </p:pic>
      <p:sp>
        <p:nvSpPr>
          <p:cNvPr id="19" name="TextBox 18"/>
          <p:cNvSpPr txBox="1"/>
          <p:nvPr/>
        </p:nvSpPr>
        <p:spPr>
          <a:xfrm>
            <a:off x="2227892" y="7427"/>
            <a:ext cx="7312138"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effectLst/>
                <a:uLnTx/>
                <a:uFillTx/>
                <a:latin typeface="+mj-lt"/>
                <a:ea typeface="+mn-ea"/>
                <a:cs typeface="+mn-cs"/>
              </a:rPr>
              <a:t>Survey Results</a:t>
            </a:r>
          </a:p>
        </p:txBody>
      </p:sp>
      <p:sp>
        <p:nvSpPr>
          <p:cNvPr id="20" name="TextBox 19"/>
          <p:cNvSpPr txBox="1"/>
          <p:nvPr/>
        </p:nvSpPr>
        <p:spPr>
          <a:xfrm>
            <a:off x="16428" y="117501"/>
            <a:ext cx="2524105" cy="7232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A3474"/>
                </a:solidFill>
                <a:effectLst/>
                <a:uLnTx/>
                <a:uFillTx/>
                <a:latin typeface="Arial"/>
                <a:ea typeface="+mn-ea"/>
                <a:cs typeface="Arial"/>
              </a:rPr>
              <a:t>National Aeronautics and Space Administration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0A3474"/>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A3474"/>
                </a:solidFill>
                <a:effectLst/>
                <a:uLnTx/>
                <a:uFillTx/>
                <a:latin typeface="Arial"/>
                <a:ea typeface="+mn-ea"/>
                <a:cs typeface="Arial"/>
              </a:rPr>
              <a:t>www.nasa.gov</a:t>
            </a:r>
          </a:p>
        </p:txBody>
      </p:sp>
      <p:sp>
        <p:nvSpPr>
          <p:cNvPr id="21" name="TextBox 20"/>
          <p:cNvSpPr txBox="1"/>
          <p:nvPr/>
        </p:nvSpPr>
        <p:spPr>
          <a:xfrm>
            <a:off x="3009463" y="6290783"/>
            <a:ext cx="8389152" cy="746486"/>
          </a:xfrm>
          <a:prstGeom prst="rect">
            <a:avLst/>
          </a:prstGeom>
          <a:noFill/>
        </p:spPr>
        <p:txBody>
          <a:bodyPr wrap="square" rtlCol="0">
            <a:spAutoFit/>
          </a:bodyPr>
          <a:lstStyle/>
          <a:p>
            <a:pPr lvl="0" algn="r">
              <a:defRPr/>
            </a:pPr>
            <a:r>
              <a:rPr lang="en-US" sz="1400" b="1" dirty="0">
                <a:solidFill>
                  <a:prstClr val="white"/>
                </a:solidFill>
              </a:rPr>
              <a:t>Mission </a:t>
            </a:r>
            <a:r>
              <a:rPr lang="en-US" sz="1600" b="1" dirty="0">
                <a:solidFill>
                  <a:schemeClr val="accent1">
                    <a:lumMod val="50000"/>
                  </a:schemeClr>
                </a:solidFill>
              </a:rPr>
              <a:t>Assurance Standards and Capabilities Division</a:t>
            </a:r>
          </a:p>
          <a:p>
            <a:pPr lvl="0" algn="r">
              <a:defRPr/>
            </a:pPr>
            <a:r>
              <a:rPr lang="en-US" sz="1600" b="1" dirty="0">
                <a:solidFill>
                  <a:schemeClr val="accent1">
                    <a:lumMod val="50000"/>
                  </a:schemeClr>
                </a:solidFill>
              </a:rPr>
              <a:t>OSMA HQ-GD000</a:t>
            </a:r>
          </a:p>
          <a:p>
            <a:pPr marL="0" marR="0" lvl="0" indent="0" algn="r" defTabSz="457167"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200" normalizeH="0" baseline="0" noProof="0" dirty="0">
              <a:ln>
                <a:noFill/>
              </a:ln>
              <a:solidFill>
                <a:srgbClr val="1861AC"/>
              </a:solidFill>
              <a:effectLst/>
              <a:uLnTx/>
              <a:uFillTx/>
              <a:latin typeface="Arial"/>
              <a:ea typeface="+mn-ea"/>
              <a:cs typeface="Arial"/>
            </a:endParaRPr>
          </a:p>
        </p:txBody>
      </p:sp>
      <p:pic>
        <p:nvPicPr>
          <p:cNvPr id="2" name="Picture 1"/>
          <p:cNvPicPr>
            <a:picLocks noChangeAspect="1"/>
          </p:cNvPicPr>
          <p:nvPr/>
        </p:nvPicPr>
        <p:blipFill rotWithShape="1">
          <a:blip r:embed="rId7"/>
          <a:srcRect l="27554" t="26258" r="26706" b="20282"/>
          <a:stretch/>
        </p:blipFill>
        <p:spPr>
          <a:xfrm>
            <a:off x="3728847" y="751725"/>
            <a:ext cx="7160410" cy="5385183"/>
          </a:xfrm>
          <a:prstGeom prst="rect">
            <a:avLst/>
          </a:prstGeom>
        </p:spPr>
      </p:pic>
      <p:sp>
        <p:nvSpPr>
          <p:cNvPr id="22" name="TextBox 21"/>
          <p:cNvSpPr txBox="1"/>
          <p:nvPr/>
        </p:nvSpPr>
        <p:spPr>
          <a:xfrm>
            <a:off x="863600" y="821550"/>
            <a:ext cx="2637476" cy="5324535"/>
          </a:xfrm>
          <a:prstGeom prst="rect">
            <a:avLst/>
          </a:prstGeom>
          <a:solidFill>
            <a:schemeClr val="accent1">
              <a:lumMod val="40000"/>
              <a:lumOff val="60000"/>
            </a:schemeClr>
          </a:solidFill>
        </p:spPr>
        <p:txBody>
          <a:bodyPr wrap="square" rtlCol="0">
            <a:spAutoFit/>
          </a:bodyPr>
          <a:lstStyle/>
          <a:p>
            <a:pPr lvl="0">
              <a:defRPr/>
            </a:pPr>
            <a:r>
              <a:rPr lang="en-US" sz="1600" dirty="0"/>
              <a:t>As-Is Digital/Data State:</a:t>
            </a:r>
          </a:p>
          <a:p>
            <a:pPr lvl="0">
              <a:defRPr/>
            </a:pPr>
            <a:endParaRPr lang="en-US" dirty="0"/>
          </a:p>
          <a:p>
            <a:pPr marL="285750" lvl="0" indent="-285750">
              <a:buFont typeface="Arial" panose="020B0604020202020204" pitchFamily="34" charset="0"/>
              <a:buChar char="•"/>
              <a:defRPr/>
            </a:pPr>
            <a:r>
              <a:rPr lang="en-US" sz="1600" dirty="0"/>
              <a:t>The majority raw/analysis data is either with individuals or within center/program internal systems and repositories.</a:t>
            </a:r>
          </a:p>
          <a:p>
            <a:pPr marL="285750" lvl="0" indent="-285750">
              <a:buFont typeface="Arial" panose="020B0604020202020204" pitchFamily="34" charset="0"/>
              <a:buChar char="•"/>
              <a:defRPr/>
            </a:pPr>
            <a:endParaRPr lang="en-US" sz="1600" dirty="0"/>
          </a:p>
          <a:p>
            <a:pPr marL="285750" lvl="0" indent="-285750">
              <a:buFont typeface="Arial" panose="020B0604020202020204" pitchFamily="34" charset="0"/>
              <a:buChar char="•"/>
              <a:defRPr/>
            </a:pPr>
            <a:r>
              <a:rPr lang="en-US" sz="1600" dirty="0"/>
              <a:t>Knowledge is not being passed easily from one engineer or effort to the next or across NASA.</a:t>
            </a:r>
          </a:p>
          <a:p>
            <a:pPr marL="285750" lvl="0" indent="-285750">
              <a:buFont typeface="Arial" panose="020B0604020202020204" pitchFamily="34" charset="0"/>
              <a:buChar char="•"/>
              <a:defRPr/>
            </a:pPr>
            <a:endParaRPr lang="en-US" sz="1600" dirty="0"/>
          </a:p>
          <a:p>
            <a:pPr marL="285750" lvl="0" indent="-285750">
              <a:buFont typeface="Arial" panose="020B0604020202020204" pitchFamily="34" charset="0"/>
              <a:buChar char="•"/>
              <a:defRPr/>
            </a:pPr>
            <a:endParaRPr lang="en-US" sz="1600" dirty="0"/>
          </a:p>
          <a:p>
            <a:pPr>
              <a:defRPr/>
            </a:pPr>
            <a:r>
              <a:rPr lang="en-US" sz="1600" dirty="0"/>
              <a:t>FAIR Score: </a:t>
            </a:r>
          </a:p>
          <a:p>
            <a:pPr>
              <a:defRPr/>
            </a:pPr>
            <a:endParaRPr lang="en-US" sz="1600" dirty="0"/>
          </a:p>
          <a:p>
            <a:pPr marL="285750" indent="-285750">
              <a:buFont typeface="Arial" panose="020B0604020202020204" pitchFamily="34" charset="0"/>
              <a:buChar char="•"/>
              <a:defRPr/>
            </a:pPr>
            <a:r>
              <a:rPr lang="en-US" sz="1600" dirty="0"/>
              <a:t>Findable – Low</a:t>
            </a:r>
          </a:p>
          <a:p>
            <a:pPr marL="285750" indent="-285750">
              <a:buFont typeface="Arial" panose="020B0604020202020204" pitchFamily="34" charset="0"/>
              <a:buChar char="•"/>
              <a:defRPr/>
            </a:pPr>
            <a:r>
              <a:rPr lang="en-US" sz="1600" dirty="0"/>
              <a:t>Accessible – Low</a:t>
            </a:r>
          </a:p>
          <a:p>
            <a:pPr marL="285750" indent="-285750">
              <a:buFont typeface="Arial" panose="020B0604020202020204" pitchFamily="34" charset="0"/>
              <a:buChar char="•"/>
              <a:defRPr/>
            </a:pPr>
            <a:r>
              <a:rPr lang="en-US" sz="1600" dirty="0"/>
              <a:t>Interoperable – Moderate</a:t>
            </a:r>
          </a:p>
          <a:p>
            <a:pPr marL="285750" indent="-285750">
              <a:buFont typeface="Arial" panose="020B0604020202020204" pitchFamily="34" charset="0"/>
              <a:buChar char="•"/>
              <a:defRPr/>
            </a:pPr>
            <a:r>
              <a:rPr lang="en-US" sz="1600" dirty="0"/>
              <a:t>Reusable – High Potential</a:t>
            </a:r>
          </a:p>
          <a:p>
            <a:pPr>
              <a:defRPr/>
            </a:pPr>
            <a:endParaRPr lang="en-US" sz="800" b="1" dirty="0">
              <a:solidFill>
                <a:prstClr val="black"/>
              </a:solidFill>
            </a:endParaRPr>
          </a:p>
        </p:txBody>
      </p:sp>
    </p:spTree>
    <p:extLst>
      <p:ext uri="{BB962C8B-B14F-4D97-AF65-F5344CB8AC3E}">
        <p14:creationId xmlns:p14="http://schemas.microsoft.com/office/powerpoint/2010/main" val="3361854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fld id="{E3BE99E5-8F11-4D46-8B27-FC02D164DEA2}" type="slidenum">
              <a:rPr lang="en-US" smtClean="0"/>
              <a:pPr/>
              <a:t>9</a:t>
            </a:fld>
            <a:endParaRPr lang="en-US" dirty="0"/>
          </a:p>
        </p:txBody>
      </p:sp>
      <p:grpSp>
        <p:nvGrpSpPr>
          <p:cNvPr id="5" name="Group 4"/>
          <p:cNvGrpSpPr/>
          <p:nvPr/>
        </p:nvGrpSpPr>
        <p:grpSpPr>
          <a:xfrm>
            <a:off x="0" y="-8467"/>
            <a:ext cx="12192000" cy="6866467"/>
            <a:chOff x="0" y="-8467"/>
            <a:chExt cx="12192000" cy="6866467"/>
          </a:xfrm>
        </p:grpSpPr>
        <p:sp>
          <p:nvSpPr>
            <p:cNvPr id="6" name="Freeform 5"/>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7" name="Straight Connector 6"/>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9"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Isosceles Triangle 10"/>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4" name="Rectangle 13"/>
          <p:cNvSpPr/>
          <p:nvPr/>
        </p:nvSpPr>
        <p:spPr>
          <a:xfrm>
            <a:off x="1907062" y="6278876"/>
            <a:ext cx="9998177" cy="56807"/>
          </a:xfrm>
          <a:prstGeom prst="rect">
            <a:avLst/>
          </a:prstGeom>
          <a:solidFill>
            <a:srgbClr val="0070C0"/>
          </a:solidFill>
          <a:ln>
            <a:solidFill>
              <a:srgbClr val="1863A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5" name="Picture 14"/>
          <p:cNvPicPr>
            <a:picLocks noChangeAspect="1"/>
          </p:cNvPicPr>
          <p:nvPr/>
        </p:nvPicPr>
        <p:blipFill>
          <a:blip r:embed="rId3"/>
          <a:stretch>
            <a:fillRect/>
          </a:stretch>
        </p:blipFill>
        <p:spPr>
          <a:xfrm>
            <a:off x="11578970" y="6253602"/>
            <a:ext cx="595211" cy="592235"/>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5" y="6283128"/>
            <a:ext cx="2354683" cy="574588"/>
          </a:xfrm>
          <a:prstGeom prst="rect">
            <a:avLst/>
          </a:prstGeom>
          <a:solidFill>
            <a:schemeClr val="accent1">
              <a:lumMod val="75000"/>
            </a:schemeClr>
          </a:solidFill>
        </p:spPr>
      </p:pic>
      <p:pic>
        <p:nvPicPr>
          <p:cNvPr id="17" name="NASA.gif" descr="/Users/kgammage/Documents/CustomerWork/Meatballs/NASA.gif"/>
          <p:cNvPicPr>
            <a:picLocks noChangeAspect="1"/>
          </p:cNvPicPr>
          <p:nvPr/>
        </p:nvPicPr>
        <p:blipFill>
          <a:blip r:embed="rId5" r:link="rId6"/>
          <a:stretch>
            <a:fillRect/>
          </a:stretch>
        </p:blipFill>
        <p:spPr>
          <a:xfrm>
            <a:off x="10988717" y="135505"/>
            <a:ext cx="972337" cy="836210"/>
          </a:xfrm>
          <a:prstGeom prst="rect">
            <a:avLst/>
          </a:prstGeom>
        </p:spPr>
      </p:pic>
      <p:sp>
        <p:nvSpPr>
          <p:cNvPr id="19" name="TextBox 18"/>
          <p:cNvSpPr txBox="1"/>
          <p:nvPr/>
        </p:nvSpPr>
        <p:spPr>
          <a:xfrm>
            <a:off x="2227892" y="7427"/>
            <a:ext cx="7312138"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effectLst/>
                <a:uLnTx/>
                <a:uFillTx/>
                <a:latin typeface="+mj-lt"/>
                <a:ea typeface="+mn-ea"/>
                <a:cs typeface="+mn-cs"/>
              </a:rPr>
              <a:t>Survey Conclusions &amp; Recommendations</a:t>
            </a:r>
          </a:p>
        </p:txBody>
      </p:sp>
      <p:sp>
        <p:nvSpPr>
          <p:cNvPr id="20" name="TextBox 19"/>
          <p:cNvSpPr txBox="1"/>
          <p:nvPr/>
        </p:nvSpPr>
        <p:spPr>
          <a:xfrm>
            <a:off x="16428" y="117501"/>
            <a:ext cx="2524105" cy="7232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A3474"/>
                </a:solidFill>
                <a:effectLst/>
                <a:uLnTx/>
                <a:uFillTx/>
                <a:latin typeface="Arial"/>
                <a:ea typeface="+mn-ea"/>
                <a:cs typeface="Arial"/>
              </a:rPr>
              <a:t>National Aeronautics and Space Administration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0A3474"/>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A3474"/>
                </a:solidFill>
                <a:effectLst/>
                <a:uLnTx/>
                <a:uFillTx/>
                <a:latin typeface="Arial"/>
                <a:ea typeface="+mn-ea"/>
                <a:cs typeface="Arial"/>
              </a:rPr>
              <a:t>www.nasa.gov</a:t>
            </a:r>
          </a:p>
        </p:txBody>
      </p:sp>
      <p:sp>
        <p:nvSpPr>
          <p:cNvPr id="21" name="TextBox 20"/>
          <p:cNvSpPr txBox="1"/>
          <p:nvPr/>
        </p:nvSpPr>
        <p:spPr>
          <a:xfrm>
            <a:off x="3009463" y="6290783"/>
            <a:ext cx="8389152" cy="746486"/>
          </a:xfrm>
          <a:prstGeom prst="rect">
            <a:avLst/>
          </a:prstGeom>
          <a:noFill/>
        </p:spPr>
        <p:txBody>
          <a:bodyPr wrap="square" rtlCol="0">
            <a:spAutoFit/>
          </a:bodyPr>
          <a:lstStyle/>
          <a:p>
            <a:pPr lvl="0" algn="r">
              <a:defRPr/>
            </a:pPr>
            <a:r>
              <a:rPr lang="en-US" sz="1400" b="1" dirty="0">
                <a:solidFill>
                  <a:prstClr val="white"/>
                </a:solidFill>
              </a:rPr>
              <a:t>Mission </a:t>
            </a:r>
            <a:r>
              <a:rPr lang="en-US" sz="1600" b="1" dirty="0">
                <a:solidFill>
                  <a:schemeClr val="accent1">
                    <a:lumMod val="50000"/>
                  </a:schemeClr>
                </a:solidFill>
              </a:rPr>
              <a:t>Assurance Standards and Capabilities Division</a:t>
            </a:r>
          </a:p>
          <a:p>
            <a:pPr lvl="0" algn="r">
              <a:defRPr/>
            </a:pPr>
            <a:r>
              <a:rPr lang="en-US" sz="1600" b="1" dirty="0">
                <a:solidFill>
                  <a:schemeClr val="accent1">
                    <a:lumMod val="50000"/>
                  </a:schemeClr>
                </a:solidFill>
              </a:rPr>
              <a:t>OSMA HQ-GD000</a:t>
            </a:r>
          </a:p>
          <a:p>
            <a:pPr marL="0" marR="0" lvl="0" indent="0" algn="r" defTabSz="457167" rtl="0" eaLnBrk="1" fontAlgn="auto" latinLnBrk="0" hangingPunct="1">
              <a:lnSpc>
                <a:spcPct val="100000"/>
              </a:lnSpc>
              <a:spcBef>
                <a:spcPts val="0"/>
              </a:spcBef>
              <a:spcAft>
                <a:spcPts val="0"/>
              </a:spcAft>
              <a:buClrTx/>
              <a:buSzTx/>
              <a:buFontTx/>
              <a:buNone/>
              <a:tabLst/>
              <a:defRPr/>
            </a:pPr>
            <a:endParaRPr kumimoji="0" lang="en-US" sz="1051" b="0" i="0" u="none" strike="noStrike" kern="1200" cap="none" spc="200" normalizeH="0" baseline="0" noProof="0" dirty="0">
              <a:ln>
                <a:noFill/>
              </a:ln>
              <a:solidFill>
                <a:srgbClr val="1861AC"/>
              </a:solidFill>
              <a:effectLst/>
              <a:uLnTx/>
              <a:uFillTx/>
              <a:latin typeface="Arial"/>
              <a:ea typeface="+mn-ea"/>
              <a:cs typeface="Arial"/>
            </a:endParaRPr>
          </a:p>
        </p:txBody>
      </p:sp>
      <p:sp>
        <p:nvSpPr>
          <p:cNvPr id="3" name="Content Placeholder 2"/>
          <p:cNvSpPr>
            <a:spLocks noGrp="1"/>
          </p:cNvSpPr>
          <p:nvPr>
            <p:ph idx="1"/>
          </p:nvPr>
        </p:nvSpPr>
        <p:spPr>
          <a:xfrm>
            <a:off x="863599" y="952665"/>
            <a:ext cx="9897347" cy="5516835"/>
          </a:xfrm>
          <a:noFill/>
        </p:spPr>
        <p:txBody>
          <a:bodyPr>
            <a:normAutofit fontScale="47500" lnSpcReduction="20000"/>
          </a:bodyPr>
          <a:lstStyle/>
          <a:p>
            <a:pPr marL="338138" indent="-338138">
              <a:lnSpc>
                <a:spcPct val="120000"/>
              </a:lnSpc>
              <a:buFont typeface="+mj-lt"/>
              <a:buAutoNum type="alphaUcPeriod"/>
            </a:pPr>
            <a:r>
              <a:rPr lang="en-US" sz="2900" dirty="0">
                <a:latin typeface="+mn-lt"/>
              </a:rPr>
              <a:t>R&amp;M practitioners are serving the needs of the missions they support but can be assisted:</a:t>
            </a:r>
          </a:p>
          <a:p>
            <a:pPr marL="857250" lvl="1" indent="-400050">
              <a:buFont typeface="+mj-lt"/>
              <a:buAutoNum type="arabicPeriod"/>
            </a:pPr>
            <a:r>
              <a:rPr lang="en-US" sz="2500" dirty="0"/>
              <a:t>Variations exist in analysis content and performance across the respondents.</a:t>
            </a:r>
          </a:p>
          <a:p>
            <a:pPr lvl="2">
              <a:lnSpc>
                <a:spcPct val="120000"/>
              </a:lnSpc>
            </a:pPr>
            <a:r>
              <a:rPr lang="en-US" dirty="0"/>
              <a:t>It is recommended that maintainability, availability, de-orbit/extended mission, life expectancy, readiness, testing, and cyber risk analyses </a:t>
            </a:r>
            <a:br>
              <a:rPr lang="en-US" dirty="0"/>
            </a:br>
            <a:r>
              <a:rPr lang="en-US" dirty="0"/>
              <a:t>barriers be researched to identify customer expectation/need gaps along with providing increased understanding of the value.</a:t>
            </a:r>
          </a:p>
          <a:p>
            <a:pPr marL="857250" lvl="1" indent="-400050">
              <a:lnSpc>
                <a:spcPct val="120000"/>
              </a:lnSpc>
              <a:buFont typeface="+mj-lt"/>
              <a:buAutoNum type="arabicPeriod"/>
            </a:pPr>
            <a:r>
              <a:rPr lang="en-US" sz="2500" dirty="0"/>
              <a:t>Variations in analysis tool usage and tool availability to practitioners may cause analysis barriers.</a:t>
            </a:r>
          </a:p>
          <a:p>
            <a:pPr lvl="2">
              <a:lnSpc>
                <a:spcPct val="120000"/>
              </a:lnSpc>
            </a:pPr>
            <a:r>
              <a:rPr lang="en-US" dirty="0">
                <a:latin typeface="+mn-lt"/>
              </a:rPr>
              <a:t>It is recommended  </a:t>
            </a:r>
            <a:r>
              <a:rPr lang="en-US" dirty="0"/>
              <a:t>that enterprise licensing of tools (not a limited set of tools but a repository of shared tool/seats) be assessed to avoid each </a:t>
            </a:r>
            <a:br>
              <a:rPr lang="en-US" dirty="0"/>
            </a:br>
            <a:r>
              <a:rPr lang="en-US" dirty="0"/>
              <a:t>enterprise procuring/renewing each tool they use separately.</a:t>
            </a:r>
          </a:p>
          <a:p>
            <a:pPr marL="857250" lvl="1" indent="-400050">
              <a:lnSpc>
                <a:spcPct val="120000"/>
              </a:lnSpc>
              <a:buFont typeface="+mj-lt"/>
              <a:buAutoNum type="arabicPeriod"/>
            </a:pPr>
            <a:r>
              <a:rPr lang="en-US" sz="2500" dirty="0"/>
              <a:t>It is assumed that RMA teams are only relying on handbook data out of necessity due to lack of data, guidance, direction, or support. </a:t>
            </a:r>
          </a:p>
          <a:p>
            <a:pPr lvl="2">
              <a:lnSpc>
                <a:spcPct val="120000"/>
              </a:lnSpc>
            </a:pPr>
            <a:r>
              <a:rPr lang="en-US" dirty="0"/>
              <a:t>It is recommended that this assumption be confirmed with further investigation in order to reduce barriers to failure probability and failure rate </a:t>
            </a:r>
            <a:br>
              <a:rPr lang="en-US" dirty="0"/>
            </a:br>
            <a:r>
              <a:rPr lang="en-US" dirty="0"/>
              <a:t>derivation and sharing.</a:t>
            </a:r>
          </a:p>
          <a:p>
            <a:pPr lvl="2">
              <a:lnSpc>
                <a:spcPct val="120000"/>
              </a:lnSpc>
            </a:pPr>
            <a:r>
              <a:rPr lang="en-US" dirty="0"/>
              <a:t>It is recommended that failure rate improvement guidance be shared across R&amp;M practitioners.</a:t>
            </a:r>
          </a:p>
          <a:p>
            <a:pPr lvl="2">
              <a:lnSpc>
                <a:spcPct val="120000"/>
              </a:lnSpc>
            </a:pPr>
            <a:r>
              <a:rPr lang="en-US" dirty="0"/>
              <a:t>It is recommended that derived failure rates be shared across R&amp;M practitioners.</a:t>
            </a:r>
            <a:endParaRPr lang="en-US" dirty="0">
              <a:latin typeface="+mn-lt"/>
            </a:endParaRPr>
          </a:p>
          <a:p>
            <a:pPr marL="338138" indent="-338138">
              <a:lnSpc>
                <a:spcPct val="120000"/>
              </a:lnSpc>
              <a:buFont typeface="+mj-lt"/>
              <a:buAutoNum type="alphaUcPeriod"/>
            </a:pPr>
            <a:r>
              <a:rPr lang="en-US" sz="2900" dirty="0"/>
              <a:t>Improvements in Data Sharing (or Continued Digital Transformation) are needed to improve efficiency and impact value:</a:t>
            </a:r>
          </a:p>
          <a:p>
            <a:pPr marL="857250" lvl="1" indent="-400050">
              <a:lnSpc>
                <a:spcPct val="120000"/>
              </a:lnSpc>
              <a:buFont typeface="+mj-lt"/>
              <a:buAutoNum type="arabicPeriod"/>
            </a:pPr>
            <a:r>
              <a:rPr lang="en-US" sz="2500" dirty="0"/>
              <a:t>Data Sharing across disciplines and within the R&amp;M community is limited.</a:t>
            </a:r>
          </a:p>
          <a:p>
            <a:pPr lvl="2">
              <a:lnSpc>
                <a:spcPct val="120000"/>
              </a:lnSpc>
            </a:pPr>
            <a:r>
              <a:rPr lang="en-US" dirty="0"/>
              <a:t>It is recommended that follow-up questionnaires be sent to the points-of-contact for the newly discovered data sets within NASA.</a:t>
            </a:r>
          </a:p>
          <a:p>
            <a:pPr lvl="2">
              <a:lnSpc>
                <a:spcPct val="120000"/>
              </a:lnSpc>
            </a:pPr>
            <a:r>
              <a:rPr lang="en-US" dirty="0"/>
              <a:t>It is recommended that the value of data sharing be shared with other disciplines and R&amp;M practitioners. </a:t>
            </a:r>
          </a:p>
          <a:p>
            <a:pPr marL="857250" lvl="1" indent="-400050">
              <a:lnSpc>
                <a:spcPct val="120000"/>
              </a:lnSpc>
              <a:buFont typeface="+mj-lt"/>
              <a:buAutoNum type="arabicPeriod"/>
            </a:pPr>
            <a:r>
              <a:rPr lang="en-US" sz="2500" dirty="0"/>
              <a:t>Data Accessibility is limited due to </a:t>
            </a:r>
            <a:r>
              <a:rPr lang="en-US" sz="2500"/>
              <a:t>storage manners (program/project </a:t>
            </a:r>
            <a:r>
              <a:rPr lang="en-US" sz="2500" dirty="0"/>
              <a:t>–level).</a:t>
            </a:r>
          </a:p>
          <a:p>
            <a:pPr lvl="2">
              <a:lnSpc>
                <a:spcPct val="120000"/>
              </a:lnSpc>
            </a:pPr>
            <a:r>
              <a:rPr lang="en-US" dirty="0"/>
              <a:t>It is recommended approval for sharing inside or outside of the source program/ project be improved/facilitated. </a:t>
            </a:r>
          </a:p>
          <a:p>
            <a:pPr lvl="2">
              <a:lnSpc>
                <a:spcPct val="120000"/>
              </a:lnSpc>
            </a:pPr>
            <a:r>
              <a:rPr lang="en-US" dirty="0"/>
              <a:t>It is recommended that data sharing concepts that transcends ownership issues and foster interoperability/reuse be explored (e.g., mined data sharing).</a:t>
            </a:r>
          </a:p>
          <a:p>
            <a:pPr lvl="2">
              <a:lnSpc>
                <a:spcPct val="120000"/>
              </a:lnSpc>
            </a:pPr>
            <a:r>
              <a:rPr lang="en-US" dirty="0"/>
              <a:t>It is recommended that further research is needed into Non-NASA R&amp;M raw and analysis data existence be pursued.</a:t>
            </a:r>
          </a:p>
          <a:p>
            <a:pPr marL="338138" indent="-338138">
              <a:lnSpc>
                <a:spcPct val="120000"/>
              </a:lnSpc>
              <a:buFont typeface="+mj-lt"/>
              <a:buAutoNum type="alphaUcPeriod"/>
            </a:pPr>
            <a:r>
              <a:rPr lang="en-US" sz="2900" b="1" dirty="0"/>
              <a:t>Development of a comprehensive strategy  to maximize R&amp;M digital transformation (DT) and project/program engagement </a:t>
            </a:r>
            <a:br>
              <a:rPr lang="en-US" sz="2900" b="1" dirty="0"/>
            </a:br>
            <a:r>
              <a:rPr lang="en-US" sz="2900" b="1" dirty="0"/>
              <a:t>should involve the R&amp;M community and DT teams across the space industry.</a:t>
            </a:r>
          </a:p>
        </p:txBody>
      </p:sp>
    </p:spTree>
    <p:extLst>
      <p:ext uri="{BB962C8B-B14F-4D97-AF65-F5344CB8AC3E}">
        <p14:creationId xmlns:p14="http://schemas.microsoft.com/office/powerpoint/2010/main" val="18543280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MBSE Them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lumMod val="90000"/>
          </a:schemeClr>
        </a:solidFill>
      </a:spPr>
      <a:bodyPr wrap="square">
        <a:spAutoFit/>
      </a:bodyPr>
      <a:lstStyle>
        <a:defPPr algn="ctr">
          <a:defRPr sz="2000"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BSE Theme" id="{46A71DFE-3CFC-4394-90AA-3FF3BF4C58D3}" vid="{CBD7DA84-E49F-4A98-80B1-E1BE2189F21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1497</TotalTime>
  <Words>2688</Words>
  <Application>Microsoft Office PowerPoint</Application>
  <PresentationFormat>Widescreen</PresentationFormat>
  <Paragraphs>223</Paragraphs>
  <Slides>11</Slides>
  <Notes>10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11</vt:i4>
      </vt:variant>
    </vt:vector>
  </HeadingPairs>
  <TitlesOfParts>
    <vt:vector size="20" baseType="lpstr">
      <vt:lpstr>Arial</vt:lpstr>
      <vt:lpstr>Arial Black</vt:lpstr>
      <vt:lpstr>Calibri</vt:lpstr>
      <vt:lpstr>Calibri Light</vt:lpstr>
      <vt:lpstr>Times New Roman</vt:lpstr>
      <vt:lpstr>Wingdings</vt:lpstr>
      <vt:lpstr>Wingdings 2</vt:lpstr>
      <vt:lpstr>Office Theme</vt:lpstr>
      <vt:lpstr>2_MBSE Theme</vt:lpstr>
      <vt:lpstr>NASA R&amp;M Efficiency through Findable, Accessible, Interoperable, and Reusable (FAIR) Digital Assets</vt:lpstr>
      <vt:lpstr>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NASA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Reliability Analysis of Complex NASA Systems with Model Based Engineering</dc:title>
  <dc:creator>Lindsey, Nancy J. (GSFC-3710)</dc:creator>
  <cp:lastModifiedBy>Calhoun, JoAnne R. (GSFC-2710)</cp:lastModifiedBy>
  <cp:revision>58</cp:revision>
  <dcterms:created xsi:type="dcterms:W3CDTF">2021-02-16T18:54:58Z</dcterms:created>
  <dcterms:modified xsi:type="dcterms:W3CDTF">2021-03-17T13:00:37Z</dcterms:modified>
</cp:coreProperties>
</file>