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57" r:id="rId4"/>
    <p:sldId id="270" r:id="rId5"/>
    <p:sldId id="266" r:id="rId6"/>
    <p:sldId id="271" r:id="rId7"/>
    <p:sldId id="272" r:id="rId8"/>
    <p:sldId id="275" r:id="rId9"/>
    <p:sldId id="274" r:id="rId10"/>
    <p:sldId id="276" r:id="rId11"/>
    <p:sldId id="277" r:id="rId12"/>
    <p:sldId id="267" r:id="rId13"/>
    <p:sldId id="279" r:id="rId14"/>
    <p:sldId id="281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3DA0D-CA85-4F25-93B8-A77306075FF1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D239-F979-40FD-88E6-AF7001A25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2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3F53-992B-4177-8CF8-E6E6D8BFF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A03E3-8C70-443E-A34E-423F7436A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2E4DC-F0BD-4ED2-9BBD-DD098CD6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65F5-CD6B-4EFD-8AF7-2BC115FAC544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6CD69-AE61-4627-82B7-7576DC92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D1897-F153-4675-8170-5DB9B087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BF46-0E2E-4A50-910A-86EC9E98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0D15F-FCE4-47C6-8B65-7B80885C5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38E50-B61D-4A39-B488-E69EC02D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4FAE-002C-4415-B868-FC5CF3D15D57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3E30C-FA15-43FB-A2F4-C0E60CAC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F1397-B118-43CC-9580-B05639CF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DBE780-9240-46C3-AAB2-C275762F0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ECF38-FFF3-4119-858E-62E03803C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00012-DBC2-4B75-89D1-D735D7A14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AD1D-DC6B-4796-A90F-B2AE5C91222C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FAF32-199D-433F-9EA3-46665E4B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1D5DA-63F4-481E-AFBD-1E993228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3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155B-CDA2-42EA-9087-3383325F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D3803-A6F0-4260-8F9A-14FAFB49C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D09F8-0644-499D-9D9A-4F50E01F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DEC9-DD87-46EA-9964-5C8F0DD2F2E3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FA8DF-187A-4C0A-852C-E82B1E6B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9C0AA-93CA-4755-B5F5-45F25E0E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2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A901-E8B1-4C34-A7F1-490F104A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43804-ABCB-4F0F-B463-BF5B8910A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734AC-E88F-487D-A3C7-146B4650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FA37-4D29-4840-9157-5742BB10B6A6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56C13-1A1E-4778-9231-BC479832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ABE1-4E62-43B7-B226-F2F00966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5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25ACF-E1B9-4FEE-BD83-C0AE7BF1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9E917-DB0B-44A8-AAE8-CFA70D178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58CB6-722F-4A4F-B8CB-E75CF4DB5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140986-7987-4D59-98B4-5311830A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CB96-EC5D-4417-AB3A-E5BE331E56E6}" type="datetime1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22236-3E09-4D31-8559-B2E0F8C2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DC157-815A-4EAE-8313-BC3D6086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9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3A5F2-3AEA-4CF1-A3BD-E4D72A7D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0849E-6D0E-440A-88C5-2C2B247BA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8F284-0915-44DD-864C-6BC8B3F7D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1F6E8-0A9D-41D7-9CF2-25AA53D6C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98D74-3B3F-4A36-85B4-1D8C4609E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CDED1-1ED6-4314-A6FA-AC384E9A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654D-00CE-481F-8D1C-DFB06B339C91}" type="datetime1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CBC59-50A8-460B-9D5F-5D73CE8F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920903-3BBC-4F4B-A433-90F8DF74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6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138A-987B-4760-95DA-8AA98C5D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B7AF1-8979-434C-A0CE-CC949ABE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65DD-F15D-4D42-A6C9-857861DB2A94}" type="datetime1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1B7F9-3DC4-478C-BF1F-BE732824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3B6AA-5FB3-4481-9349-602F0728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AA1BD-19EB-4511-86F2-7388CC22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92A1C-DA5E-4FE1-9670-DE24C1A30645}" type="datetime1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A03DC-BC59-449C-8E72-FE7611F0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FF0A9-9123-44BF-994D-7D481DDC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6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3162E-9ADE-406D-935E-2EA9051A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18962-61B0-4DF0-A209-8BFF0769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DD42B-50D6-4046-996D-77DDD4E30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C376D-99A2-49AD-8431-ED3DBC603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EBCAD-32A7-401E-802B-ABDEEADC6CD8}" type="datetime1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1BF3-14BA-4C76-B30B-20437F6F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BE758-4377-4DEC-A7CF-FD93E371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9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7F3A-B2F0-4FF0-A4D4-9F6AC929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3EB3A-1FAC-48A2-AAF7-8CF2F4BC8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E9C34-9191-4ACA-8A2D-CC8B9E8D8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68326-EEB0-4AA8-91C2-85DC8537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64CF-88EC-4A67-8730-53BB71F4E4C1}" type="datetime1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6AA8D-0F87-4FEC-B758-42125846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1C4AB-27F6-4858-B811-E798D70F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5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621EF-EB39-48D3-9598-2E45F648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4B4D8-85E6-4C3A-864A-37E4AEE13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7AA70-4EDC-4D33-BB87-D5BC9DE23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5BC71-AC50-407A-92D7-ADEF0FC92DFC}" type="datetime1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63B51-F6FB-4538-866A-5CD08C181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C5828-94B1-4E19-961C-3D8F6467E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F3199-04F2-4704-9003-0FBAE6026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5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791DC85-039B-4BBF-BC55-C496C7F02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0369"/>
            <a:ext cx="9144000" cy="3140406"/>
          </a:xfrm>
        </p:spPr>
        <p:txBody>
          <a:bodyPr>
            <a:normAutofit fontScale="40000" lnSpcReduction="20000"/>
          </a:bodyPr>
          <a:lstStyle/>
          <a:p>
            <a:r>
              <a:rPr lang="en-US" sz="6600" dirty="0"/>
              <a:t>Requirements Development Framework for Lunar In-Situ Surface Construction of Infrastructure</a:t>
            </a:r>
          </a:p>
          <a:p>
            <a:r>
              <a:rPr lang="fr-FR" sz="6600" dirty="0"/>
              <a:t>Session: Innovative Construction Techniques for Lunar and </a:t>
            </a:r>
            <a:r>
              <a:rPr lang="fr-FR" sz="6600" dirty="0" err="1"/>
              <a:t>Martian</a:t>
            </a:r>
            <a:r>
              <a:rPr lang="fr-FR" sz="6600" dirty="0"/>
              <a:t> </a:t>
            </a:r>
            <a:r>
              <a:rPr lang="fr-FR" sz="6600" dirty="0" err="1"/>
              <a:t>Environments</a:t>
            </a:r>
            <a:endParaRPr lang="fr-FR" sz="6600" dirty="0"/>
          </a:p>
          <a:p>
            <a:r>
              <a:rPr lang="en-US" sz="8000" dirty="0"/>
              <a:t>ASCE Earth &amp; Space Conference 2021</a:t>
            </a:r>
          </a:p>
          <a:p>
            <a:endParaRPr lang="en-US" sz="3200" dirty="0"/>
          </a:p>
          <a:p>
            <a:r>
              <a:rPr lang="en-US" sz="3600" dirty="0"/>
              <a:t>Robert W. Moses, Aerospace Technologist, Principal Investigator, NASA Langley Research Center</a:t>
            </a:r>
          </a:p>
          <a:p>
            <a:r>
              <a:rPr lang="en-US" sz="3600" dirty="0"/>
              <a:t>&amp; </a:t>
            </a:r>
          </a:p>
          <a:p>
            <a:r>
              <a:rPr lang="en-US" sz="3600" dirty="0"/>
              <a:t>Robert P. Mueller, Sr. Technologist, NASA Kennedy Space Center, Swamp Works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6951E-3068-4882-B8FF-7F8B789F2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81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602" y="948550"/>
            <a:ext cx="37348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Proposed New Functional Capabilities WBS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CF78E-0877-4D97-BCB1-213F43E0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10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5FBAE3-0EFF-4547-ADF9-0063199B4457}"/>
              </a:ext>
            </a:extLst>
          </p:cNvPr>
          <p:cNvGrpSpPr/>
          <p:nvPr/>
        </p:nvGrpSpPr>
        <p:grpSpPr>
          <a:xfrm>
            <a:off x="3253370" y="1206349"/>
            <a:ext cx="6661461" cy="5421212"/>
            <a:chOff x="1521488" y="1085679"/>
            <a:chExt cx="6661461" cy="5421212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F06FE44-A152-467C-AF89-9CF7242FEDAD}"/>
                </a:ext>
              </a:extLst>
            </p:cNvPr>
            <p:cNvSpPr/>
            <p:nvPr/>
          </p:nvSpPr>
          <p:spPr>
            <a:xfrm>
              <a:off x="6916385" y="2147113"/>
              <a:ext cx="131582" cy="28948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94822"/>
                  </a:lnTo>
                  <a:lnTo>
                    <a:pt x="131582" y="289482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E250883-FB0C-4DFD-A3E8-854D0691E599}"/>
                </a:ext>
              </a:extLst>
            </p:cNvPr>
            <p:cNvSpPr/>
            <p:nvPr/>
          </p:nvSpPr>
          <p:spPr>
            <a:xfrm>
              <a:off x="6916385" y="2147113"/>
              <a:ext cx="131582" cy="227199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71997"/>
                  </a:lnTo>
                  <a:lnTo>
                    <a:pt x="131582" y="227199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B9377-7CB6-4D8E-8619-BDE6383BED3E}"/>
                </a:ext>
              </a:extLst>
            </p:cNvPr>
            <p:cNvSpPr/>
            <p:nvPr/>
          </p:nvSpPr>
          <p:spPr>
            <a:xfrm>
              <a:off x="6916385" y="2147113"/>
              <a:ext cx="131582" cy="16491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49171"/>
                  </a:lnTo>
                  <a:lnTo>
                    <a:pt x="131582" y="164917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AED053D-A38C-47D0-83CE-40889C26DF1A}"/>
                </a:ext>
              </a:extLst>
            </p:cNvPr>
            <p:cNvSpPr/>
            <p:nvPr/>
          </p:nvSpPr>
          <p:spPr>
            <a:xfrm>
              <a:off x="6916385" y="2147113"/>
              <a:ext cx="131582" cy="10263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26346"/>
                  </a:lnTo>
                  <a:lnTo>
                    <a:pt x="131582" y="102634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612539F1-FF14-40AC-8B85-587DCD46FF53}"/>
                </a:ext>
              </a:extLst>
            </p:cNvPr>
            <p:cNvSpPr/>
            <p:nvPr/>
          </p:nvSpPr>
          <p:spPr>
            <a:xfrm>
              <a:off x="6916385" y="2147113"/>
              <a:ext cx="131582" cy="4035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03520"/>
                  </a:lnTo>
                  <a:lnTo>
                    <a:pt x="131582" y="4035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D87B92D-5F27-4347-BD96-BFF424EF2734}"/>
                </a:ext>
              </a:extLst>
            </p:cNvPr>
            <p:cNvSpPr/>
            <p:nvPr/>
          </p:nvSpPr>
          <p:spPr>
            <a:xfrm>
              <a:off x="4613685" y="1524288"/>
              <a:ext cx="2653587" cy="1842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2107"/>
                  </a:lnTo>
                  <a:lnTo>
                    <a:pt x="2653587" y="92107"/>
                  </a:lnTo>
                  <a:lnTo>
                    <a:pt x="2653587" y="18421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7A62BDB-D5B0-4066-ACF0-B80070C466A3}"/>
                </a:ext>
              </a:extLst>
            </p:cNvPr>
            <p:cNvSpPr/>
            <p:nvPr/>
          </p:nvSpPr>
          <p:spPr>
            <a:xfrm>
              <a:off x="5854950" y="2147113"/>
              <a:ext cx="131582" cy="227199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71997"/>
                  </a:lnTo>
                  <a:lnTo>
                    <a:pt x="131582" y="227199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454FC22-7611-4D24-9ED8-0CC9363FC9D3}"/>
                </a:ext>
              </a:extLst>
            </p:cNvPr>
            <p:cNvSpPr/>
            <p:nvPr/>
          </p:nvSpPr>
          <p:spPr>
            <a:xfrm>
              <a:off x="5854950" y="2147113"/>
              <a:ext cx="131582" cy="16491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49171"/>
                  </a:lnTo>
                  <a:lnTo>
                    <a:pt x="131582" y="164917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1EC1A5A-BE0F-4AA6-B78D-F0D62D5C5225}"/>
                </a:ext>
              </a:extLst>
            </p:cNvPr>
            <p:cNvSpPr/>
            <p:nvPr/>
          </p:nvSpPr>
          <p:spPr>
            <a:xfrm>
              <a:off x="5854950" y="2147113"/>
              <a:ext cx="131582" cy="10263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26346"/>
                  </a:lnTo>
                  <a:lnTo>
                    <a:pt x="131582" y="102634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C804994A-DEDF-4DB0-91E8-544FB2780812}"/>
                </a:ext>
              </a:extLst>
            </p:cNvPr>
            <p:cNvSpPr/>
            <p:nvPr/>
          </p:nvSpPr>
          <p:spPr>
            <a:xfrm>
              <a:off x="5854950" y="2147113"/>
              <a:ext cx="131582" cy="4035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03520"/>
                  </a:lnTo>
                  <a:lnTo>
                    <a:pt x="131582" y="4035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3C79E35-D5EB-4E08-9709-5AA3C82CB50E}"/>
                </a:ext>
              </a:extLst>
            </p:cNvPr>
            <p:cNvSpPr/>
            <p:nvPr/>
          </p:nvSpPr>
          <p:spPr>
            <a:xfrm>
              <a:off x="4613685" y="1524288"/>
              <a:ext cx="1592152" cy="1842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2107"/>
                  </a:lnTo>
                  <a:lnTo>
                    <a:pt x="1592152" y="92107"/>
                  </a:lnTo>
                  <a:lnTo>
                    <a:pt x="1592152" y="18421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2EF2FF70-0C69-4F55-BF85-A161B849057A}"/>
                </a:ext>
              </a:extLst>
            </p:cNvPr>
            <p:cNvSpPr/>
            <p:nvPr/>
          </p:nvSpPr>
          <p:spPr>
            <a:xfrm>
              <a:off x="4793515" y="2147113"/>
              <a:ext cx="131582" cy="227199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71997"/>
                  </a:lnTo>
                  <a:lnTo>
                    <a:pt x="131582" y="227199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7B713C75-CC0F-46C1-B89A-74D7C68D2B50}"/>
                </a:ext>
              </a:extLst>
            </p:cNvPr>
            <p:cNvSpPr/>
            <p:nvPr/>
          </p:nvSpPr>
          <p:spPr>
            <a:xfrm>
              <a:off x="4793515" y="2147113"/>
              <a:ext cx="131582" cy="16491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49171"/>
                  </a:lnTo>
                  <a:lnTo>
                    <a:pt x="131582" y="164917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61D9FCAC-4402-4FB3-B91B-A90AE525042E}"/>
                </a:ext>
              </a:extLst>
            </p:cNvPr>
            <p:cNvSpPr/>
            <p:nvPr/>
          </p:nvSpPr>
          <p:spPr>
            <a:xfrm>
              <a:off x="4793515" y="2147113"/>
              <a:ext cx="131582" cy="10263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26346"/>
                  </a:lnTo>
                  <a:lnTo>
                    <a:pt x="131582" y="102634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69B5A4D3-341E-4115-B607-385A43C265EA}"/>
                </a:ext>
              </a:extLst>
            </p:cNvPr>
            <p:cNvSpPr/>
            <p:nvPr/>
          </p:nvSpPr>
          <p:spPr>
            <a:xfrm>
              <a:off x="4793515" y="2147113"/>
              <a:ext cx="131582" cy="4035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03520"/>
                  </a:lnTo>
                  <a:lnTo>
                    <a:pt x="131582" y="4035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07DC44B6-3F5A-4BFF-B010-8D181A3A10B0}"/>
                </a:ext>
              </a:extLst>
            </p:cNvPr>
            <p:cNvSpPr/>
            <p:nvPr/>
          </p:nvSpPr>
          <p:spPr>
            <a:xfrm>
              <a:off x="4613685" y="1524288"/>
              <a:ext cx="530717" cy="1842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2107"/>
                  </a:lnTo>
                  <a:lnTo>
                    <a:pt x="530717" y="92107"/>
                  </a:lnTo>
                  <a:lnTo>
                    <a:pt x="530717" y="18421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A2BE151C-E6D9-4636-8272-F217871E27B1}"/>
                </a:ext>
              </a:extLst>
            </p:cNvPr>
            <p:cNvSpPr/>
            <p:nvPr/>
          </p:nvSpPr>
          <p:spPr>
            <a:xfrm>
              <a:off x="3732080" y="2147113"/>
              <a:ext cx="131582" cy="16491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49171"/>
                  </a:lnTo>
                  <a:lnTo>
                    <a:pt x="131582" y="164917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D7E8904F-D542-4F11-8B63-E64413B21291}"/>
                </a:ext>
              </a:extLst>
            </p:cNvPr>
            <p:cNvSpPr/>
            <p:nvPr/>
          </p:nvSpPr>
          <p:spPr>
            <a:xfrm>
              <a:off x="3732080" y="2147113"/>
              <a:ext cx="131582" cy="10263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26346"/>
                  </a:lnTo>
                  <a:lnTo>
                    <a:pt x="131582" y="102634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F233B509-45CD-4501-AAD3-6DEF32682914}"/>
                </a:ext>
              </a:extLst>
            </p:cNvPr>
            <p:cNvSpPr/>
            <p:nvPr/>
          </p:nvSpPr>
          <p:spPr>
            <a:xfrm>
              <a:off x="3732080" y="2147113"/>
              <a:ext cx="131582" cy="4035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03520"/>
                  </a:lnTo>
                  <a:lnTo>
                    <a:pt x="131582" y="4035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4B792DD2-D409-439D-BBD1-7B7C2B4135BB}"/>
                </a:ext>
              </a:extLst>
            </p:cNvPr>
            <p:cNvSpPr/>
            <p:nvPr/>
          </p:nvSpPr>
          <p:spPr>
            <a:xfrm>
              <a:off x="4082968" y="1524288"/>
              <a:ext cx="530717" cy="1842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30717" y="0"/>
                  </a:moveTo>
                  <a:lnTo>
                    <a:pt x="530717" y="92107"/>
                  </a:lnTo>
                  <a:lnTo>
                    <a:pt x="0" y="92107"/>
                  </a:lnTo>
                  <a:lnTo>
                    <a:pt x="0" y="18421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EB779638-465A-4907-991B-08A8E3F4BD39}"/>
                </a:ext>
              </a:extLst>
            </p:cNvPr>
            <p:cNvSpPr/>
            <p:nvPr/>
          </p:nvSpPr>
          <p:spPr>
            <a:xfrm>
              <a:off x="2670645" y="2147113"/>
              <a:ext cx="131582" cy="28948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94822"/>
                  </a:lnTo>
                  <a:lnTo>
                    <a:pt x="131582" y="289482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746F30DA-3457-4E7B-8640-9427CEE9B36C}"/>
                </a:ext>
              </a:extLst>
            </p:cNvPr>
            <p:cNvSpPr/>
            <p:nvPr/>
          </p:nvSpPr>
          <p:spPr>
            <a:xfrm>
              <a:off x="2670645" y="2147113"/>
              <a:ext cx="131582" cy="227199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71997"/>
                  </a:lnTo>
                  <a:lnTo>
                    <a:pt x="131582" y="227199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60FEA2F3-EA52-4B43-8FBC-BF94783E7B61}"/>
                </a:ext>
              </a:extLst>
            </p:cNvPr>
            <p:cNvSpPr/>
            <p:nvPr/>
          </p:nvSpPr>
          <p:spPr>
            <a:xfrm>
              <a:off x="2670645" y="2147113"/>
              <a:ext cx="131582" cy="16491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49171"/>
                  </a:lnTo>
                  <a:lnTo>
                    <a:pt x="131582" y="164917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66211EB9-0D01-408C-8DD2-22181CB1A98A}"/>
                </a:ext>
              </a:extLst>
            </p:cNvPr>
            <p:cNvSpPr/>
            <p:nvPr/>
          </p:nvSpPr>
          <p:spPr>
            <a:xfrm>
              <a:off x="2670645" y="2147113"/>
              <a:ext cx="131582" cy="10263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26346"/>
                  </a:lnTo>
                  <a:lnTo>
                    <a:pt x="131582" y="102634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F7DADC9F-9813-4FAF-A8AA-CE330FA6C921}"/>
                </a:ext>
              </a:extLst>
            </p:cNvPr>
            <p:cNvSpPr/>
            <p:nvPr/>
          </p:nvSpPr>
          <p:spPr>
            <a:xfrm>
              <a:off x="2670645" y="2147113"/>
              <a:ext cx="131582" cy="4035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03520"/>
                  </a:lnTo>
                  <a:lnTo>
                    <a:pt x="131582" y="4035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C7AB584C-CDA6-45C5-9476-54DDA2CBF566}"/>
                </a:ext>
              </a:extLst>
            </p:cNvPr>
            <p:cNvSpPr/>
            <p:nvPr/>
          </p:nvSpPr>
          <p:spPr>
            <a:xfrm>
              <a:off x="3021533" y="1524288"/>
              <a:ext cx="1592152" cy="1842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92152" y="0"/>
                  </a:moveTo>
                  <a:lnTo>
                    <a:pt x="1592152" y="92107"/>
                  </a:lnTo>
                  <a:lnTo>
                    <a:pt x="0" y="92107"/>
                  </a:lnTo>
                  <a:lnTo>
                    <a:pt x="0" y="18421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3BB9E8B8-AFEA-435C-8168-01B2A30A2958}"/>
                </a:ext>
              </a:extLst>
            </p:cNvPr>
            <p:cNvSpPr/>
            <p:nvPr/>
          </p:nvSpPr>
          <p:spPr>
            <a:xfrm>
              <a:off x="1609210" y="2147113"/>
              <a:ext cx="131582" cy="414047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40473"/>
                  </a:lnTo>
                  <a:lnTo>
                    <a:pt x="131582" y="4140473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57A09941-0FBE-43AD-94EA-F2C75710CDAE}"/>
                </a:ext>
              </a:extLst>
            </p:cNvPr>
            <p:cNvSpPr/>
            <p:nvPr/>
          </p:nvSpPr>
          <p:spPr>
            <a:xfrm>
              <a:off x="1609210" y="2147113"/>
              <a:ext cx="131582" cy="35176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517647"/>
                  </a:lnTo>
                  <a:lnTo>
                    <a:pt x="131582" y="351764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D0413C56-7C43-4D94-9142-48957BA59F2D}"/>
                </a:ext>
              </a:extLst>
            </p:cNvPr>
            <p:cNvSpPr/>
            <p:nvPr/>
          </p:nvSpPr>
          <p:spPr>
            <a:xfrm>
              <a:off x="1609210" y="2147113"/>
              <a:ext cx="131582" cy="28948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94822"/>
                  </a:lnTo>
                  <a:lnTo>
                    <a:pt x="131582" y="289482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60676EA0-D2FE-4747-BF1D-9FB71CD22A66}"/>
                </a:ext>
              </a:extLst>
            </p:cNvPr>
            <p:cNvSpPr/>
            <p:nvPr/>
          </p:nvSpPr>
          <p:spPr>
            <a:xfrm>
              <a:off x="1609210" y="2147113"/>
              <a:ext cx="131582" cy="227199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71997"/>
                  </a:lnTo>
                  <a:lnTo>
                    <a:pt x="131582" y="227199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7CB17764-A462-469F-9814-1BCF08911618}"/>
                </a:ext>
              </a:extLst>
            </p:cNvPr>
            <p:cNvSpPr/>
            <p:nvPr/>
          </p:nvSpPr>
          <p:spPr>
            <a:xfrm>
              <a:off x="1609210" y="2147113"/>
              <a:ext cx="131582" cy="16491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49171"/>
                  </a:lnTo>
                  <a:lnTo>
                    <a:pt x="131582" y="164917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B33FCE79-AB53-463D-B660-D5FEB84F5904}"/>
                </a:ext>
              </a:extLst>
            </p:cNvPr>
            <p:cNvSpPr/>
            <p:nvPr/>
          </p:nvSpPr>
          <p:spPr>
            <a:xfrm>
              <a:off x="1609210" y="2147113"/>
              <a:ext cx="131582" cy="10263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26346"/>
                  </a:lnTo>
                  <a:lnTo>
                    <a:pt x="131582" y="1026346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E9937124-9DF1-46FF-A669-44B0EDBB48B2}"/>
                </a:ext>
              </a:extLst>
            </p:cNvPr>
            <p:cNvSpPr/>
            <p:nvPr/>
          </p:nvSpPr>
          <p:spPr>
            <a:xfrm>
              <a:off x="1609210" y="2147113"/>
              <a:ext cx="131582" cy="4035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03520"/>
                  </a:lnTo>
                  <a:lnTo>
                    <a:pt x="131582" y="40352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8E24A795-8310-428D-B220-B8BB069A4C42}"/>
                </a:ext>
              </a:extLst>
            </p:cNvPr>
            <p:cNvSpPr/>
            <p:nvPr/>
          </p:nvSpPr>
          <p:spPr>
            <a:xfrm>
              <a:off x="1960098" y="1524288"/>
              <a:ext cx="2653587" cy="1842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653587" y="0"/>
                  </a:moveTo>
                  <a:lnTo>
                    <a:pt x="2653587" y="92107"/>
                  </a:lnTo>
                  <a:lnTo>
                    <a:pt x="0" y="92107"/>
                  </a:lnTo>
                  <a:lnTo>
                    <a:pt x="0" y="18421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E9494ACB-3BB8-4228-9300-B2D22C48AC60}"/>
                </a:ext>
              </a:extLst>
            </p:cNvPr>
            <p:cNvSpPr/>
            <p:nvPr/>
          </p:nvSpPr>
          <p:spPr>
            <a:xfrm>
              <a:off x="4175076" y="1085679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4.0 In-Situ Construction</a:t>
              </a: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8FB6FD7D-F527-48CD-BC99-CBF503C0C3A0}"/>
                </a:ext>
              </a:extLst>
            </p:cNvPr>
            <p:cNvSpPr/>
            <p:nvPr/>
          </p:nvSpPr>
          <p:spPr>
            <a:xfrm>
              <a:off x="1521488" y="1708504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4.1 Site Planning and Design</a:t>
              </a:r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65F97F2E-D8C3-49D9-A9BC-5924CF73220C}"/>
                </a:ext>
              </a:extLst>
            </p:cNvPr>
            <p:cNvSpPr/>
            <p:nvPr/>
          </p:nvSpPr>
          <p:spPr>
            <a:xfrm>
              <a:off x="1740793" y="2331329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Site Survey &amp; Characterization</a:t>
              </a:r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67E33A78-1422-4D9D-8BBB-4A26C62F9327}"/>
                </a:ext>
              </a:extLst>
            </p:cNvPr>
            <p:cNvSpPr/>
            <p:nvPr/>
          </p:nvSpPr>
          <p:spPr>
            <a:xfrm>
              <a:off x="1740793" y="2954155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Architecture Layout &amp; Master Planning</a:t>
              </a:r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E5824E49-4100-4D20-B86E-A2E5DE009EB9}"/>
                </a:ext>
              </a:extLst>
            </p:cNvPr>
            <p:cNvSpPr/>
            <p:nvPr/>
          </p:nvSpPr>
          <p:spPr>
            <a:xfrm>
              <a:off x="1740793" y="3576980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Civil Engineering Design</a:t>
              </a:r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A427AB7C-9F14-423E-9921-FA0FBFE5B4DE}"/>
                </a:ext>
              </a:extLst>
            </p:cNvPr>
            <p:cNvSpPr/>
            <p:nvPr/>
          </p:nvSpPr>
          <p:spPr>
            <a:xfrm>
              <a:off x="1740793" y="4199806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GIS Configuration Control</a:t>
              </a:r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65972075-E1CF-44C0-8FEE-2B46CEA38733}"/>
                </a:ext>
              </a:extLst>
            </p:cNvPr>
            <p:cNvSpPr/>
            <p:nvPr/>
          </p:nvSpPr>
          <p:spPr>
            <a:xfrm>
              <a:off x="1740793" y="4822631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Construction Techniques and Methods</a:t>
              </a:r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9C49A7BF-A92D-4138-8814-BF3F06A847F2}"/>
                </a:ext>
              </a:extLst>
            </p:cNvPr>
            <p:cNvSpPr/>
            <p:nvPr/>
          </p:nvSpPr>
          <p:spPr>
            <a:xfrm>
              <a:off x="1740793" y="5445457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Access &amp; Handling Equipment</a:t>
              </a:r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C205FEDA-8416-470E-BDF5-64446B7F9B8C}"/>
                </a:ext>
              </a:extLst>
            </p:cNvPr>
            <p:cNvSpPr/>
            <p:nvPr/>
          </p:nvSpPr>
          <p:spPr>
            <a:xfrm>
              <a:off x="1740793" y="6068282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Robotic/Human Construction Equipment</a:t>
              </a:r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4993FDFB-D846-437B-B02D-1EB627E961BB}"/>
                </a:ext>
              </a:extLst>
            </p:cNvPr>
            <p:cNvSpPr/>
            <p:nvPr/>
          </p:nvSpPr>
          <p:spPr>
            <a:xfrm>
              <a:off x="2582923" y="1708504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4.2 In-Situ Construction Materials</a:t>
              </a:r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AF842F0D-E19F-460B-B974-30739A6327A8}"/>
                </a:ext>
              </a:extLst>
            </p:cNvPr>
            <p:cNvSpPr/>
            <p:nvPr/>
          </p:nvSpPr>
          <p:spPr>
            <a:xfrm>
              <a:off x="2802228" y="2331329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Raw Material</a:t>
              </a:r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05C8D1FF-4122-4581-A187-8D47C4A947D3}"/>
                </a:ext>
              </a:extLst>
            </p:cNvPr>
            <p:cNvSpPr/>
            <p:nvPr/>
          </p:nvSpPr>
          <p:spPr>
            <a:xfrm>
              <a:off x="2802228" y="2954155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By-product Material</a:t>
              </a:r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AE3ABC38-D560-44AA-8B5A-A374CC35B0DD}"/>
                </a:ext>
              </a:extLst>
            </p:cNvPr>
            <p:cNvSpPr/>
            <p:nvPr/>
          </p:nvSpPr>
          <p:spPr>
            <a:xfrm>
              <a:off x="2802228" y="3576980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Processed Material</a:t>
              </a:r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8F1EB6A8-5853-489B-98DF-FB7D00B28D2E}"/>
                </a:ext>
              </a:extLst>
            </p:cNvPr>
            <p:cNvSpPr/>
            <p:nvPr/>
          </p:nvSpPr>
          <p:spPr>
            <a:xfrm>
              <a:off x="2802228" y="4199806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Re-purposed Material</a:t>
              </a:r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3400E62C-950F-4867-BFBB-3A988AA5A921}"/>
                </a:ext>
              </a:extLst>
            </p:cNvPr>
            <p:cNvSpPr/>
            <p:nvPr/>
          </p:nvSpPr>
          <p:spPr>
            <a:xfrm>
              <a:off x="2802228" y="4822631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Stockpiling &amp; Material Logistics</a:t>
              </a:r>
            </a:p>
          </p:txBody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CA43877F-4FA4-4940-83DB-DC314B6C0BD5}"/>
                </a:ext>
              </a:extLst>
            </p:cNvPr>
            <p:cNvSpPr/>
            <p:nvPr/>
          </p:nvSpPr>
          <p:spPr>
            <a:xfrm>
              <a:off x="3644358" y="1708504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4.3 Site Prep</a:t>
              </a:r>
            </a:p>
          </p:txBody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5DEA4589-C1EA-4AE7-A169-50917C30033F}"/>
                </a:ext>
              </a:extLst>
            </p:cNvPr>
            <p:cNvSpPr/>
            <p:nvPr/>
          </p:nvSpPr>
          <p:spPr>
            <a:xfrm>
              <a:off x="3863663" y="2331329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Terrain Shaping, Grading, &amp; Rock Clearing</a:t>
              </a:r>
            </a:p>
          </p:txBody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D3019991-034B-4F90-ACFE-E19DDE70F2D7}"/>
                </a:ext>
              </a:extLst>
            </p:cNvPr>
            <p:cNvSpPr/>
            <p:nvPr/>
          </p:nvSpPr>
          <p:spPr>
            <a:xfrm>
              <a:off x="3863663" y="2954155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Soil Stabilization</a:t>
              </a:r>
            </a:p>
          </p:txBody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E78DE94E-D485-41C5-A360-40D688C6E933}"/>
                </a:ext>
              </a:extLst>
            </p:cNvPr>
            <p:cNvSpPr/>
            <p:nvPr/>
          </p:nvSpPr>
          <p:spPr>
            <a:xfrm>
              <a:off x="3863663" y="3576980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Below Grade Operations</a:t>
              </a:r>
            </a:p>
          </p:txBody>
        </p:sp>
        <p:sp>
          <p:nvSpPr>
            <p:cNvPr id="71" name="Freeform 59">
              <a:extLst>
                <a:ext uri="{FF2B5EF4-FFF2-40B4-BE49-F238E27FC236}">
                  <a16:creationId xmlns:a16="http://schemas.microsoft.com/office/drawing/2014/main" id="{AFF29856-B660-40C1-950D-DA045A4F9265}"/>
                </a:ext>
              </a:extLst>
            </p:cNvPr>
            <p:cNvSpPr/>
            <p:nvPr/>
          </p:nvSpPr>
          <p:spPr>
            <a:xfrm>
              <a:off x="4705793" y="1708504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4.4 Horizontal Construction (2D) &amp; Pads</a:t>
              </a:r>
            </a:p>
          </p:txBody>
        </p:sp>
        <p:sp>
          <p:nvSpPr>
            <p:cNvPr id="72" name="Freeform 60">
              <a:extLst>
                <a:ext uri="{FF2B5EF4-FFF2-40B4-BE49-F238E27FC236}">
                  <a16:creationId xmlns:a16="http://schemas.microsoft.com/office/drawing/2014/main" id="{0775A673-3784-4D65-86DC-D3C2ADD5BB6D}"/>
                </a:ext>
              </a:extLst>
            </p:cNvPr>
            <p:cNvSpPr/>
            <p:nvPr/>
          </p:nvSpPr>
          <p:spPr>
            <a:xfrm>
              <a:off x="4925098" y="2331329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Road Construction</a:t>
              </a:r>
            </a:p>
          </p:txBody>
        </p:sp>
        <p:sp>
          <p:nvSpPr>
            <p:cNvPr id="73" name="Freeform 61">
              <a:extLst>
                <a:ext uri="{FF2B5EF4-FFF2-40B4-BE49-F238E27FC236}">
                  <a16:creationId xmlns:a16="http://schemas.microsoft.com/office/drawing/2014/main" id="{93329D63-94CA-49B2-BCCF-D6F3B6AD817F}"/>
                </a:ext>
              </a:extLst>
            </p:cNvPr>
            <p:cNvSpPr/>
            <p:nvPr/>
          </p:nvSpPr>
          <p:spPr>
            <a:xfrm>
              <a:off x="4925098" y="2954155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Foundation Construction</a:t>
              </a:r>
            </a:p>
          </p:txBody>
        </p:sp>
        <p:sp>
          <p:nvSpPr>
            <p:cNvPr id="74" name="Freeform 62">
              <a:extLst>
                <a:ext uri="{FF2B5EF4-FFF2-40B4-BE49-F238E27FC236}">
                  <a16:creationId xmlns:a16="http://schemas.microsoft.com/office/drawing/2014/main" id="{5C46CD25-0F5A-4765-8D75-EE95FA8497C6}"/>
                </a:ext>
              </a:extLst>
            </p:cNvPr>
            <p:cNvSpPr/>
            <p:nvPr/>
          </p:nvSpPr>
          <p:spPr>
            <a:xfrm>
              <a:off x="4925098" y="3576980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Utilidor Construction</a:t>
              </a:r>
            </a:p>
          </p:txBody>
        </p:sp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FDC6959B-59D8-4547-B731-5645FC66AE09}"/>
                </a:ext>
              </a:extLst>
            </p:cNvPr>
            <p:cNvSpPr/>
            <p:nvPr/>
          </p:nvSpPr>
          <p:spPr>
            <a:xfrm>
              <a:off x="4925098" y="4199806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Landing / Launch Pad</a:t>
              </a:r>
            </a:p>
          </p:txBody>
        </p:sp>
        <p:sp>
          <p:nvSpPr>
            <p:cNvPr id="76" name="Freeform 64">
              <a:extLst>
                <a:ext uri="{FF2B5EF4-FFF2-40B4-BE49-F238E27FC236}">
                  <a16:creationId xmlns:a16="http://schemas.microsoft.com/office/drawing/2014/main" id="{58FE092D-5F64-4DDF-8AF0-962D87AE6F66}"/>
                </a:ext>
              </a:extLst>
            </p:cNvPr>
            <p:cNvSpPr/>
            <p:nvPr/>
          </p:nvSpPr>
          <p:spPr>
            <a:xfrm>
              <a:off x="5767228" y="1708504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4.5 </a:t>
              </a:r>
              <a:r>
                <a:rPr lang="en-US" sz="1000" kern="1200"/>
                <a:t>Vertical Construction </a:t>
              </a:r>
              <a:r>
                <a:rPr lang="en-US" sz="1000" kern="1200" dirty="0"/>
                <a:t>(3D) &amp; Shielding</a:t>
              </a:r>
            </a:p>
          </p:txBody>
        </p:sp>
        <p:sp>
          <p:nvSpPr>
            <p:cNvPr id="77" name="Freeform 65">
              <a:extLst>
                <a:ext uri="{FF2B5EF4-FFF2-40B4-BE49-F238E27FC236}">
                  <a16:creationId xmlns:a16="http://schemas.microsoft.com/office/drawing/2014/main" id="{6C7F8EBA-BA62-458B-9C78-AE3BE2761084}"/>
                </a:ext>
              </a:extLst>
            </p:cNvPr>
            <p:cNvSpPr/>
            <p:nvPr/>
          </p:nvSpPr>
          <p:spPr>
            <a:xfrm>
              <a:off x="5986533" y="2331329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Underground structures</a:t>
              </a:r>
            </a:p>
          </p:txBody>
        </p:sp>
        <p:sp>
          <p:nvSpPr>
            <p:cNvPr id="78" name="Freeform 66">
              <a:extLst>
                <a:ext uri="{FF2B5EF4-FFF2-40B4-BE49-F238E27FC236}">
                  <a16:creationId xmlns:a16="http://schemas.microsoft.com/office/drawing/2014/main" id="{9AB35706-BBC5-4FBE-8EBF-8B4802AF9E4E}"/>
                </a:ext>
              </a:extLst>
            </p:cNvPr>
            <p:cNvSpPr/>
            <p:nvPr/>
          </p:nvSpPr>
          <p:spPr>
            <a:xfrm>
              <a:off x="5986533" y="2954155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Above Ground Structures</a:t>
              </a:r>
            </a:p>
          </p:txBody>
        </p:sp>
        <p:sp>
          <p:nvSpPr>
            <p:cNvPr id="79" name="Freeform 67">
              <a:extLst>
                <a:ext uri="{FF2B5EF4-FFF2-40B4-BE49-F238E27FC236}">
                  <a16:creationId xmlns:a16="http://schemas.microsoft.com/office/drawing/2014/main" id="{2156C9E5-F3B9-4ACE-8729-270CE145312C}"/>
                </a:ext>
              </a:extLst>
            </p:cNvPr>
            <p:cNvSpPr/>
            <p:nvPr/>
          </p:nvSpPr>
          <p:spPr>
            <a:xfrm>
              <a:off x="5986533" y="3576980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Shielding</a:t>
              </a:r>
            </a:p>
          </p:txBody>
        </p:sp>
        <p:sp>
          <p:nvSpPr>
            <p:cNvPr id="80" name="Freeform 68">
              <a:extLst>
                <a:ext uri="{FF2B5EF4-FFF2-40B4-BE49-F238E27FC236}">
                  <a16:creationId xmlns:a16="http://schemas.microsoft.com/office/drawing/2014/main" id="{F5E3C916-4EF2-4048-AD1F-E37FA247EDEE}"/>
                </a:ext>
              </a:extLst>
            </p:cNvPr>
            <p:cNvSpPr/>
            <p:nvPr/>
          </p:nvSpPr>
          <p:spPr>
            <a:xfrm>
              <a:off x="5986533" y="4199806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Landing / Launch Pad Infrastructure</a:t>
              </a:r>
            </a:p>
          </p:txBody>
        </p:sp>
        <p:sp>
          <p:nvSpPr>
            <p:cNvPr id="81" name="Freeform 69">
              <a:extLst>
                <a:ext uri="{FF2B5EF4-FFF2-40B4-BE49-F238E27FC236}">
                  <a16:creationId xmlns:a16="http://schemas.microsoft.com/office/drawing/2014/main" id="{E1758602-1410-4D37-A67C-9EA55DE13E0A}"/>
                </a:ext>
              </a:extLst>
            </p:cNvPr>
            <p:cNvSpPr/>
            <p:nvPr/>
          </p:nvSpPr>
          <p:spPr>
            <a:xfrm>
              <a:off x="6828663" y="1708504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/>
                <a:t>4.6 Maintenance &amp; Life-cycle</a:t>
              </a:r>
            </a:p>
          </p:txBody>
        </p:sp>
        <p:sp>
          <p:nvSpPr>
            <p:cNvPr id="82" name="Freeform 70">
              <a:extLst>
                <a:ext uri="{FF2B5EF4-FFF2-40B4-BE49-F238E27FC236}">
                  <a16:creationId xmlns:a16="http://schemas.microsoft.com/office/drawing/2014/main" id="{793E0A47-7A5A-4927-BA40-5C99A5466D42}"/>
                </a:ext>
              </a:extLst>
            </p:cNvPr>
            <p:cNvSpPr/>
            <p:nvPr/>
          </p:nvSpPr>
          <p:spPr>
            <a:xfrm>
              <a:off x="7047968" y="2961045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Integrity &amp; Preventative Maintenance</a:t>
              </a:r>
            </a:p>
          </p:txBody>
        </p:sp>
        <p:sp>
          <p:nvSpPr>
            <p:cNvPr id="83" name="Freeform 71">
              <a:extLst>
                <a:ext uri="{FF2B5EF4-FFF2-40B4-BE49-F238E27FC236}">
                  <a16:creationId xmlns:a16="http://schemas.microsoft.com/office/drawing/2014/main" id="{B53F8E24-31D8-40C4-8176-95A4FDD7A9A6}"/>
                </a:ext>
              </a:extLst>
            </p:cNvPr>
            <p:cNvSpPr/>
            <p:nvPr/>
          </p:nvSpPr>
          <p:spPr>
            <a:xfrm>
              <a:off x="7047968" y="3583871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Lifecycle Operations</a:t>
              </a:r>
            </a:p>
          </p:txBody>
        </p:sp>
        <p:sp>
          <p:nvSpPr>
            <p:cNvPr id="84" name="Freeform 72">
              <a:extLst>
                <a:ext uri="{FF2B5EF4-FFF2-40B4-BE49-F238E27FC236}">
                  <a16:creationId xmlns:a16="http://schemas.microsoft.com/office/drawing/2014/main" id="{AE0E2C20-1BE4-46D4-9108-C63C32FCDD92}"/>
                </a:ext>
              </a:extLst>
            </p:cNvPr>
            <p:cNvSpPr/>
            <p:nvPr/>
          </p:nvSpPr>
          <p:spPr>
            <a:xfrm>
              <a:off x="7047968" y="4206696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Facility Management</a:t>
              </a:r>
            </a:p>
          </p:txBody>
        </p:sp>
        <p:sp>
          <p:nvSpPr>
            <p:cNvPr id="85" name="Freeform 73">
              <a:extLst>
                <a:ext uri="{FF2B5EF4-FFF2-40B4-BE49-F238E27FC236}">
                  <a16:creationId xmlns:a16="http://schemas.microsoft.com/office/drawing/2014/main" id="{8201C38C-D5C7-4871-B937-F160270803FF}"/>
                </a:ext>
              </a:extLst>
            </p:cNvPr>
            <p:cNvSpPr/>
            <p:nvPr/>
          </p:nvSpPr>
          <p:spPr>
            <a:xfrm>
              <a:off x="7047968" y="4829522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Waste Management</a:t>
              </a:r>
            </a:p>
          </p:txBody>
        </p:sp>
        <p:sp>
          <p:nvSpPr>
            <p:cNvPr id="86" name="Freeform 74">
              <a:extLst>
                <a:ext uri="{FF2B5EF4-FFF2-40B4-BE49-F238E27FC236}">
                  <a16:creationId xmlns:a16="http://schemas.microsoft.com/office/drawing/2014/main" id="{C85540E7-ECF3-4297-9E88-CC9EC842D574}"/>
                </a:ext>
              </a:extLst>
            </p:cNvPr>
            <p:cNvSpPr/>
            <p:nvPr/>
          </p:nvSpPr>
          <p:spPr>
            <a:xfrm>
              <a:off x="7047968" y="5452347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Decommission and Re-planning / Salvage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F252B15-2D48-4D92-8516-7447E7B9AB43}"/>
                </a:ext>
              </a:extLst>
            </p:cNvPr>
            <p:cNvSpPr txBox="1"/>
            <p:nvPr/>
          </p:nvSpPr>
          <p:spPr>
            <a:xfrm>
              <a:off x="4218915" y="6112196"/>
              <a:ext cx="3964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Uses Construction industry terminology</a:t>
              </a:r>
            </a:p>
          </p:txBody>
        </p:sp>
        <p:sp>
          <p:nvSpPr>
            <p:cNvPr id="88" name="Freeform 75">
              <a:extLst>
                <a:ext uri="{FF2B5EF4-FFF2-40B4-BE49-F238E27FC236}">
                  <a16:creationId xmlns:a16="http://schemas.microsoft.com/office/drawing/2014/main" id="{58C284BA-AB48-46EB-B94B-180CD1CAE91A}"/>
                </a:ext>
              </a:extLst>
            </p:cNvPr>
            <p:cNvSpPr/>
            <p:nvPr/>
          </p:nvSpPr>
          <p:spPr>
            <a:xfrm>
              <a:off x="7044167" y="2346939"/>
              <a:ext cx="877218" cy="438609"/>
            </a:xfrm>
            <a:custGeom>
              <a:avLst/>
              <a:gdLst>
                <a:gd name="connsiteX0" fmla="*/ 0 w 877218"/>
                <a:gd name="connsiteY0" fmla="*/ 0 h 438609"/>
                <a:gd name="connsiteX1" fmla="*/ 877218 w 877218"/>
                <a:gd name="connsiteY1" fmla="*/ 0 h 438609"/>
                <a:gd name="connsiteX2" fmla="*/ 877218 w 877218"/>
                <a:gd name="connsiteY2" fmla="*/ 438609 h 438609"/>
                <a:gd name="connsiteX3" fmla="*/ 0 w 877218"/>
                <a:gd name="connsiteY3" fmla="*/ 438609 h 438609"/>
                <a:gd name="connsiteX4" fmla="*/ 0 w 877218"/>
                <a:gd name="connsiteY4" fmla="*/ 0 h 43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7218" h="438609">
                  <a:moveTo>
                    <a:pt x="0" y="0"/>
                  </a:moveTo>
                  <a:lnTo>
                    <a:pt x="877218" y="0"/>
                  </a:lnTo>
                  <a:lnTo>
                    <a:pt x="877218" y="438609"/>
                  </a:lnTo>
                  <a:lnTo>
                    <a:pt x="0" y="4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kern="1200" dirty="0">
                  <a:solidFill>
                    <a:schemeClr val="tx1"/>
                  </a:solidFill>
                </a:rPr>
                <a:t>Inspection &amp; Compliance</a:t>
              </a:r>
            </a:p>
          </p:txBody>
        </p:sp>
        <p:sp>
          <p:nvSpPr>
            <p:cNvPr id="89" name="Freeform 77">
              <a:extLst>
                <a:ext uri="{FF2B5EF4-FFF2-40B4-BE49-F238E27FC236}">
                  <a16:creationId xmlns:a16="http://schemas.microsoft.com/office/drawing/2014/main" id="{0C5F8DF5-72B1-452A-AD1D-A18ED4AFE2BB}"/>
                </a:ext>
              </a:extLst>
            </p:cNvPr>
            <p:cNvSpPr/>
            <p:nvPr/>
          </p:nvSpPr>
          <p:spPr>
            <a:xfrm>
              <a:off x="6916385" y="4022480"/>
              <a:ext cx="131582" cy="16491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49171"/>
                  </a:lnTo>
                  <a:lnTo>
                    <a:pt x="131582" y="1649171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23267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118" y="1063557"/>
            <a:ext cx="1051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None of these capabilities exist today for Lunar Surface Construction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3437" y="2648301"/>
            <a:ext cx="10515600" cy="3708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NASA’s Space Technology Mission Directorate is wrapping up a Gap Assessment Study of many mission capabilities that include Surface Construction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Roadmaps for gap closure are being created that identify systems development projects and lunar surface demonstration missions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Concepts of Operations are drawn for each Functional WBS to illustrate the systems concepts performing the tasks and their relationships with other mission assets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CF78E-0877-4D97-BCB1-213F43E0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8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F86049C-7C69-4675-AD28-1C568CC574F3}"/>
              </a:ext>
            </a:extLst>
          </p:cNvPr>
          <p:cNvSpPr txBox="1">
            <a:spLocks/>
          </p:cNvSpPr>
          <p:nvPr/>
        </p:nvSpPr>
        <p:spPr>
          <a:xfrm>
            <a:off x="690155" y="1360689"/>
            <a:ext cx="10515600" cy="699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FB3F9A-99B2-4AB0-B803-09BB5C2EEB28}"/>
              </a:ext>
            </a:extLst>
          </p:cNvPr>
          <p:cNvSpPr txBox="1">
            <a:spLocks/>
          </p:cNvSpPr>
          <p:nvPr/>
        </p:nvSpPr>
        <p:spPr>
          <a:xfrm>
            <a:off x="690155" y="2779261"/>
            <a:ext cx="10515600" cy="2350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4BE39-5FE1-4AC1-BABC-EC5D7404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12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237179-7DA9-4BB7-845A-0F8E7C0483C3}"/>
              </a:ext>
            </a:extLst>
          </p:cNvPr>
          <p:cNvSpPr txBox="1">
            <a:spLocks/>
          </p:cNvSpPr>
          <p:nvPr/>
        </p:nvSpPr>
        <p:spPr>
          <a:xfrm>
            <a:off x="247911" y="2663894"/>
            <a:ext cx="10515600" cy="1700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A Game Changing Development Study is underway at NASA that illustrates the process of defining requirements and trading off alternative concepts and technologies</a:t>
            </a:r>
          </a:p>
        </p:txBody>
      </p:sp>
    </p:spTree>
    <p:extLst>
      <p:ext uri="{BB962C8B-B14F-4D97-AF65-F5344CB8AC3E}">
        <p14:creationId xmlns:p14="http://schemas.microsoft.com/office/powerpoint/2010/main" val="192755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741" y="1094284"/>
            <a:ext cx="109852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Lunar Safe Haven “shelter” Study Illustrates the Process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0583" y="2017736"/>
            <a:ext cx="10515600" cy="4466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CF78E-0877-4D97-BCB1-213F43E0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13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FD7CAA-DAC9-4B93-85EE-FE89CFE46065}"/>
              </a:ext>
            </a:extLst>
          </p:cNvPr>
          <p:cNvGrpSpPr/>
          <p:nvPr/>
        </p:nvGrpSpPr>
        <p:grpSpPr>
          <a:xfrm>
            <a:off x="7877790" y="2677799"/>
            <a:ext cx="3977587" cy="1573033"/>
            <a:chOff x="8172297" y="4283869"/>
            <a:chExt cx="3977587" cy="1573033"/>
          </a:xfrm>
        </p:grpSpPr>
        <p:pic>
          <p:nvPicPr>
            <p:cNvPr id="16" name="Picture 15" descr="A person in a dark room&#10;&#10;Description automatically generated">
              <a:extLst>
                <a:ext uri="{FF2B5EF4-FFF2-40B4-BE49-F238E27FC236}">
                  <a16:creationId xmlns:a16="http://schemas.microsoft.com/office/drawing/2014/main" id="{E9EC20F9-3AC1-455D-A3A7-53F7E341AB5B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31" r="26674"/>
            <a:stretch/>
          </p:blipFill>
          <p:spPr bwMode="auto">
            <a:xfrm rot="5400000">
              <a:off x="9388226" y="3095244"/>
              <a:ext cx="1545729" cy="39775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7EB88D-49E2-4896-B87B-133DADDA79E7}"/>
                </a:ext>
              </a:extLst>
            </p:cNvPr>
            <p:cNvSpPr txBox="1"/>
            <p:nvPr/>
          </p:nvSpPr>
          <p:spPr>
            <a:xfrm>
              <a:off x="9826779" y="4283869"/>
              <a:ext cx="2314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Lunar Safe Haven</a:t>
              </a:r>
            </a:p>
            <a:p>
              <a:pPr algn="r"/>
              <a:r>
                <a:rPr lang="en-US" sz="1600" dirty="0">
                  <a:solidFill>
                    <a:schemeClr val="bg1"/>
                  </a:solidFill>
                </a:rPr>
                <a:t>Concept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A67E965-BEBA-40D5-B697-BDFE9F49DA34}"/>
              </a:ext>
            </a:extLst>
          </p:cNvPr>
          <p:cNvSpPr txBox="1">
            <a:spLocks/>
          </p:cNvSpPr>
          <p:nvPr/>
        </p:nvSpPr>
        <p:spPr>
          <a:xfrm>
            <a:off x="263741" y="1858605"/>
            <a:ext cx="10515600" cy="3991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A Lunar Safe Haven “shelter” Study is underway at NASA that illustrates the process of defining requirements and trading off alternative concepts and technologies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Level Zero Requirements </a:t>
            </a:r>
          </a:p>
          <a:p>
            <a:pPr marL="800091" lvl="1" indent="-342891" algn="l">
              <a:buFont typeface="Arial" panose="020B0604020202020204" pitchFamily="34" charset="0"/>
              <a:buChar char="•"/>
            </a:pPr>
            <a:r>
              <a:rPr lang="en-US" sz="2400" dirty="0"/>
              <a:t>are being developed based on </a:t>
            </a:r>
          </a:p>
          <a:p>
            <a:pPr marL="1257291" lvl="2" indent="-342891" algn="l">
              <a:buFont typeface="Arial" panose="020B0604020202020204" pitchFamily="34" charset="0"/>
              <a:buChar char="•"/>
            </a:pPr>
            <a:r>
              <a:rPr lang="en-US" sz="2200" dirty="0"/>
              <a:t>the Artemis Plan</a:t>
            </a:r>
          </a:p>
          <a:p>
            <a:pPr marL="1257291" lvl="2" indent="-342891" algn="l">
              <a:buFont typeface="Arial" panose="020B0604020202020204" pitchFamily="34" charset="0"/>
              <a:buChar char="•"/>
            </a:pPr>
            <a:r>
              <a:rPr lang="en-US" sz="2200" dirty="0"/>
              <a:t>NASA Human Exploration and Operations Mission Directorate (HEOMD) ground rules and assumptions for future lunar exploration</a:t>
            </a:r>
          </a:p>
          <a:p>
            <a:pPr marL="1257291" lvl="2" indent="-342891" algn="l">
              <a:buFont typeface="Arial" panose="020B0604020202020204" pitchFamily="34" charset="0"/>
              <a:buChar char="•"/>
            </a:pPr>
            <a:r>
              <a:rPr lang="en-US" sz="2200" dirty="0"/>
              <a:t>known lunar surface hazards </a:t>
            </a:r>
          </a:p>
          <a:p>
            <a:pPr marL="1257291" lvl="2" indent="-342891" algn="l">
              <a:buFont typeface="Arial" panose="020B0604020202020204" pitchFamily="34" charset="0"/>
              <a:buChar char="•"/>
            </a:pPr>
            <a:r>
              <a:rPr lang="en-US" sz="2200" dirty="0"/>
              <a:t>an emphasis on in situ resource utilization (ISRU).</a:t>
            </a:r>
          </a:p>
          <a:p>
            <a:pPr marL="800091" lvl="1" indent="-342891" algn="l">
              <a:buFont typeface="Arial" panose="020B0604020202020204" pitchFamily="34" charset="0"/>
              <a:buChar char="•"/>
            </a:pPr>
            <a:r>
              <a:rPr lang="en-US" sz="2400" dirty="0"/>
              <a:t>guide the definition of the LSH Ground Rules and Assumptions and bound the trade space.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ED0B3-2671-4ED8-96D1-E9B8D650F542}"/>
              </a:ext>
            </a:extLst>
          </p:cNvPr>
          <p:cNvSpPr txBox="1"/>
          <p:nvPr/>
        </p:nvSpPr>
        <p:spPr>
          <a:xfrm>
            <a:off x="10563036" y="3908804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Class I or II?</a:t>
            </a:r>
          </a:p>
        </p:txBody>
      </p:sp>
    </p:spTree>
    <p:extLst>
      <p:ext uri="{BB962C8B-B14F-4D97-AF65-F5344CB8AC3E}">
        <p14:creationId xmlns:p14="http://schemas.microsoft.com/office/powerpoint/2010/main" val="1815087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CF78E-0877-4D97-BCB1-213F43E0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332B582-2A44-4C65-82DF-3D9A47C24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1063557"/>
            <a:ext cx="1024128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9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F86049C-7C69-4675-AD28-1C568CC574F3}"/>
              </a:ext>
            </a:extLst>
          </p:cNvPr>
          <p:cNvSpPr txBox="1">
            <a:spLocks/>
          </p:cNvSpPr>
          <p:nvPr/>
        </p:nvSpPr>
        <p:spPr>
          <a:xfrm>
            <a:off x="690155" y="1360689"/>
            <a:ext cx="10515600" cy="699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FB3F9A-99B2-4AB0-B803-09BB5C2EEB28}"/>
              </a:ext>
            </a:extLst>
          </p:cNvPr>
          <p:cNvSpPr txBox="1">
            <a:spLocks/>
          </p:cNvSpPr>
          <p:nvPr/>
        </p:nvSpPr>
        <p:spPr>
          <a:xfrm>
            <a:off x="690155" y="2779261"/>
            <a:ext cx="10515600" cy="2350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0BB80-73F8-439B-86CB-E8F0A76E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15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E437E38-B371-4EFD-9EE1-4B0D671B7CCD}"/>
              </a:ext>
            </a:extLst>
          </p:cNvPr>
          <p:cNvSpPr txBox="1">
            <a:spLocks/>
          </p:cNvSpPr>
          <p:nvPr/>
        </p:nvSpPr>
        <p:spPr>
          <a:xfrm>
            <a:off x="259657" y="2144968"/>
            <a:ext cx="10515600" cy="4365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“Infrastructure to Stay” on the Moon pose new challenges for lunar Surface Construction which has never been attempted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Many gaps exist between functional capabilities versus technologies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Requirements are a vital element for closing those gaps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A framework for requirements development was presented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An ongoing study for a lunar surface shelter concept illustrates the process of defining requirements as well as evaluating alternative mission concepts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More results are planned for presentation at the upcoming SRR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9292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F86049C-7C69-4675-AD28-1C568CC574F3}"/>
              </a:ext>
            </a:extLst>
          </p:cNvPr>
          <p:cNvSpPr txBox="1">
            <a:spLocks/>
          </p:cNvSpPr>
          <p:nvPr/>
        </p:nvSpPr>
        <p:spPr>
          <a:xfrm>
            <a:off x="690155" y="1360689"/>
            <a:ext cx="10515600" cy="699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Acknowledgements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FB3F9A-99B2-4AB0-B803-09BB5C2EEB28}"/>
              </a:ext>
            </a:extLst>
          </p:cNvPr>
          <p:cNvSpPr txBox="1">
            <a:spLocks/>
          </p:cNvSpPr>
          <p:nvPr/>
        </p:nvSpPr>
        <p:spPr>
          <a:xfrm>
            <a:off x="690155" y="2779261"/>
            <a:ext cx="10515600" cy="2350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C9031-3F23-4FE1-8455-BB848462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16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8A1FE71-B841-433B-BF59-9CCDB387ABE4}"/>
              </a:ext>
            </a:extLst>
          </p:cNvPr>
          <p:cNvSpPr txBox="1">
            <a:spLocks/>
          </p:cNvSpPr>
          <p:nvPr/>
        </p:nvSpPr>
        <p:spPr>
          <a:xfrm>
            <a:off x="259657" y="2144968"/>
            <a:ext cx="10515600" cy="4365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NASA’s Systems Capabilities Leadership Team for In Situ Resource Utilization for recognizing the need for requirements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Lunar Surface Innovation Initiative (LSII) for ongoing support to develop Surface Construction capabilities and technologies</a:t>
            </a:r>
            <a:endParaRPr lang="en-US" sz="2400" dirty="0"/>
          </a:p>
          <a:p>
            <a:pPr marL="342891" indent="-342891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5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F86049C-7C69-4675-AD28-1C568CC574F3}"/>
              </a:ext>
            </a:extLst>
          </p:cNvPr>
          <p:cNvSpPr txBox="1">
            <a:spLocks/>
          </p:cNvSpPr>
          <p:nvPr/>
        </p:nvSpPr>
        <p:spPr>
          <a:xfrm>
            <a:off x="690155" y="1360689"/>
            <a:ext cx="10515600" cy="699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DE53D-EF88-46F6-AA27-D7E371F0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2</a:t>
            </a:fld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8159389-AE4C-4482-82E6-D8E1749A63C5}"/>
              </a:ext>
            </a:extLst>
          </p:cNvPr>
          <p:cNvSpPr txBox="1">
            <a:spLocks/>
          </p:cNvSpPr>
          <p:nvPr/>
        </p:nvSpPr>
        <p:spPr>
          <a:xfrm>
            <a:off x="619898" y="2418970"/>
            <a:ext cx="10515600" cy="3708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“Infrastructure to Stay” on the Lunar Surface has never been attempted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Major gaps exist between the functional capabilities versus the technologies necessary for Lunar Surface Construction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Requirements are needed for proceeding with gap closure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Conceptual mission architectures and current understanding about the Moon allow a starting point for deriving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96476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CF78E-0877-4D97-BCB1-213F43E0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3</a:t>
            </a:fld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57D3787-A21D-423B-9E32-E8BAC70401DF}"/>
              </a:ext>
            </a:extLst>
          </p:cNvPr>
          <p:cNvSpPr txBox="1">
            <a:spLocks/>
          </p:cNvSpPr>
          <p:nvPr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B72F5D6-4DF7-427A-8460-4436B6C8C2D2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2C2E5685-4E92-4ACD-BBAB-53143C86E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2" y="1765923"/>
            <a:ext cx="8931239" cy="50061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7F108B-95CE-4140-944C-5A02C8CD7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895" y="2195189"/>
            <a:ext cx="3514725" cy="18659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5F9945F-168A-4635-8B02-2AAC08418E3E}"/>
              </a:ext>
            </a:extLst>
          </p:cNvPr>
          <p:cNvSpPr/>
          <p:nvPr/>
        </p:nvSpPr>
        <p:spPr>
          <a:xfrm>
            <a:off x="9082244" y="4268992"/>
            <a:ext cx="2930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https://www.nasa.gov/sites/default/files/atoms/files/america_to_the_moon_2024_artemis_20190523.pdf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6AF821-3410-46A7-8308-2F62B9DA6194}"/>
              </a:ext>
            </a:extLst>
          </p:cNvPr>
          <p:cNvSpPr txBox="1"/>
          <p:nvPr/>
        </p:nvSpPr>
        <p:spPr>
          <a:xfrm>
            <a:off x="9145648" y="1671968"/>
            <a:ext cx="2803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Artemis Program: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DA054B-F84F-435F-9952-00741C8BFEF6}"/>
              </a:ext>
            </a:extLst>
          </p:cNvPr>
          <p:cNvSpPr/>
          <p:nvPr/>
        </p:nvSpPr>
        <p:spPr>
          <a:xfrm>
            <a:off x="4572001" y="3757189"/>
            <a:ext cx="3548959" cy="13399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A01A6-2ECA-444A-B3AB-4232E4A868FA}"/>
              </a:ext>
            </a:extLst>
          </p:cNvPr>
          <p:cNvSpPr/>
          <p:nvPr/>
        </p:nvSpPr>
        <p:spPr>
          <a:xfrm>
            <a:off x="158876" y="995506"/>
            <a:ext cx="5216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Establishing Priorities </a:t>
            </a:r>
          </a:p>
        </p:txBody>
      </p:sp>
    </p:spTree>
    <p:extLst>
      <p:ext uri="{BB962C8B-B14F-4D97-AF65-F5344CB8AC3E}">
        <p14:creationId xmlns:p14="http://schemas.microsoft.com/office/powerpoint/2010/main" val="67683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CF78E-0877-4D97-BCB1-213F43E0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4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B1134C-944C-421B-906C-843E4AAE5A15}"/>
              </a:ext>
            </a:extLst>
          </p:cNvPr>
          <p:cNvSpPr txBox="1">
            <a:spLocks/>
          </p:cNvSpPr>
          <p:nvPr/>
        </p:nvSpPr>
        <p:spPr>
          <a:xfrm>
            <a:off x="5211232" y="1547649"/>
            <a:ext cx="3897029" cy="4808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/>
              <a:t>This focus on further extending an extraterrestrial human and robotic presence and on the development of commercial space industries makes the Artemis Program much more than a repeat of the Apollo Program.  A serious, determined approach to lunar development requires a series of pre-positioned logistics packages</a:t>
            </a:r>
            <a:r>
              <a:rPr lang="en-US" sz="1800" i="1" dirty="0">
                <a:solidFill>
                  <a:srgbClr val="FF0000"/>
                </a:solidFill>
              </a:rPr>
              <a:t>.  A combination of 3-D printing, </a:t>
            </a:r>
            <a:r>
              <a:rPr lang="en-US" sz="1800" i="1" dirty="0" err="1">
                <a:solidFill>
                  <a:srgbClr val="FF0000"/>
                </a:solidFill>
              </a:rPr>
              <a:t>telerobotics</a:t>
            </a:r>
            <a:r>
              <a:rPr lang="en-US" sz="1800" i="1" dirty="0">
                <a:solidFill>
                  <a:srgbClr val="FF0000"/>
                </a:solidFill>
              </a:rPr>
              <a:t>, and artificial intelligence could enable pre-positioning the equivalent of a small Antarctic scientific station.  </a:t>
            </a:r>
            <a:r>
              <a:rPr lang="en-US" sz="1800" i="1" u="sng" dirty="0"/>
              <a:t>Newly arrived astronauts should have a substantial amount of resources already available and be able to spend their initial weeks building out the initial infrastructure for larger, future development teams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C164D5-4503-4B1E-BF7A-3433A8B4C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8" y="1427647"/>
            <a:ext cx="4696967" cy="52938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E9F30A-6F0E-445C-BC9E-6B3E4E53A392}"/>
              </a:ext>
            </a:extLst>
          </p:cNvPr>
          <p:cNvSpPr/>
          <p:nvPr/>
        </p:nvSpPr>
        <p:spPr>
          <a:xfrm>
            <a:off x="2" y="1105258"/>
            <a:ext cx="10946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https://www.whitehouse.gov/wp-content/uploads/2020/07/A-New-Era-for-Space-Exploration-and-Development-07-23-2020.pdf</a:t>
            </a:r>
          </a:p>
        </p:txBody>
      </p:sp>
    </p:spTree>
    <p:extLst>
      <p:ext uri="{BB962C8B-B14F-4D97-AF65-F5344CB8AC3E}">
        <p14:creationId xmlns:p14="http://schemas.microsoft.com/office/powerpoint/2010/main" val="396607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F86049C-7C69-4675-AD28-1C568CC574F3}"/>
              </a:ext>
            </a:extLst>
          </p:cNvPr>
          <p:cNvSpPr txBox="1">
            <a:spLocks/>
          </p:cNvSpPr>
          <p:nvPr/>
        </p:nvSpPr>
        <p:spPr>
          <a:xfrm>
            <a:off x="690155" y="1360689"/>
            <a:ext cx="10515600" cy="699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Methodology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FB3F9A-99B2-4AB0-B803-09BB5C2EEB28}"/>
              </a:ext>
            </a:extLst>
          </p:cNvPr>
          <p:cNvSpPr txBox="1">
            <a:spLocks/>
          </p:cNvSpPr>
          <p:nvPr/>
        </p:nvSpPr>
        <p:spPr>
          <a:xfrm>
            <a:off x="690155" y="2779261"/>
            <a:ext cx="10515600" cy="2350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81B68-FC9D-467E-9BBA-13732533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5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53F8F3D-7ECF-43B0-A98B-CF3A6BA2E34A}"/>
              </a:ext>
            </a:extLst>
          </p:cNvPr>
          <p:cNvSpPr txBox="1">
            <a:spLocks/>
          </p:cNvSpPr>
          <p:nvPr/>
        </p:nvSpPr>
        <p:spPr>
          <a:xfrm>
            <a:off x="619898" y="2418970"/>
            <a:ext cx="10515600" cy="3708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Define an approach that allows a quick win aligned with long-term goal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Identify what’s needed vs. what’s there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Start with what we know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800" dirty="0"/>
              <a:t>Obtain data over time to mature the concepts and achieve the final end goal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385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7041" y="931036"/>
            <a:ext cx="8273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Classification of Lunar Construction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CF78E-0877-4D97-BCB1-213F43E0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6</a:t>
            </a:fld>
            <a:endParaRPr lang="en-US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0656E2D0-FF74-4A61-BCF2-34965A0F7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42" y="1645276"/>
            <a:ext cx="8113559" cy="51196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08774F-5CDC-4F95-9CCE-12A1E1D4C571}"/>
              </a:ext>
            </a:extLst>
          </p:cNvPr>
          <p:cNvSpPr txBox="1"/>
          <p:nvPr/>
        </p:nvSpPr>
        <p:spPr>
          <a:xfrm>
            <a:off x="7097469" y="6312893"/>
            <a:ext cx="236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Ref: </a:t>
            </a:r>
            <a:r>
              <a:rPr lang="en-US" dirty="0" err="1"/>
              <a:t>Kriss</a:t>
            </a:r>
            <a:r>
              <a:rPr lang="en-US" dirty="0"/>
              <a:t> Kennedy et al</a:t>
            </a:r>
          </a:p>
        </p:txBody>
      </p:sp>
    </p:spTree>
    <p:extLst>
      <p:ext uri="{BB962C8B-B14F-4D97-AF65-F5344CB8AC3E}">
        <p14:creationId xmlns:p14="http://schemas.microsoft.com/office/powerpoint/2010/main" val="270652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27" y="989905"/>
            <a:ext cx="452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Getting Started On Requirements: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CF78E-0877-4D97-BCB1-213F43E0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7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A47162A-3806-4DE7-B6E5-01B9E76A838C}"/>
              </a:ext>
            </a:extLst>
          </p:cNvPr>
          <p:cNvSpPr txBox="1">
            <a:spLocks/>
          </p:cNvSpPr>
          <p:nvPr/>
        </p:nvSpPr>
        <p:spPr>
          <a:xfrm>
            <a:off x="83589" y="2180082"/>
            <a:ext cx="4640948" cy="746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INFRASTRUCTURE: WHAT’S NEEDED?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(DEFINED BY ARCHITECTURE)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55FADDD7-788A-467D-8A2D-77FE0E26D699}"/>
              </a:ext>
            </a:extLst>
          </p:cNvPr>
          <p:cNvSpPr txBox="1">
            <a:spLocks/>
          </p:cNvSpPr>
          <p:nvPr/>
        </p:nvSpPr>
        <p:spPr>
          <a:xfrm>
            <a:off x="357696" y="2916055"/>
            <a:ext cx="4287329" cy="369208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Landing &amp; Launch Pads</a:t>
            </a:r>
          </a:p>
          <a:p>
            <a:r>
              <a:rPr lang="en-US" dirty="0"/>
              <a:t>Berms for Fission Power / Blast </a:t>
            </a:r>
          </a:p>
          <a:p>
            <a:r>
              <a:rPr lang="en-US" dirty="0"/>
              <a:t>Radiation Shielding for crew and equipment</a:t>
            </a:r>
          </a:p>
          <a:p>
            <a:r>
              <a:rPr lang="en-US" dirty="0"/>
              <a:t>Road and route ways</a:t>
            </a:r>
          </a:p>
          <a:p>
            <a:r>
              <a:rPr lang="en-US" dirty="0"/>
              <a:t>Other infrastructure such as trenches and compacted foundations</a:t>
            </a:r>
          </a:p>
          <a:p>
            <a:r>
              <a:rPr lang="en-US" dirty="0"/>
              <a:t>Pressurized Structures (e.g. Habitats)</a:t>
            </a:r>
          </a:p>
          <a:p>
            <a:r>
              <a:rPr lang="en-US" dirty="0"/>
              <a:t>Non-pressurized structures such as garages, hangars, and refueling depots</a:t>
            </a:r>
          </a:p>
          <a:p>
            <a:r>
              <a:rPr lang="en-US" dirty="0"/>
              <a:t>Dust-free zones for parking and operations</a:t>
            </a:r>
          </a:p>
          <a:p>
            <a:r>
              <a:rPr lang="en-US" dirty="0"/>
              <a:t>Access to Energy / Power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A16F8ED-FC8A-4C6C-AC8E-BEE8EDF0C5A8}"/>
              </a:ext>
            </a:extLst>
          </p:cNvPr>
          <p:cNvSpPr txBox="1">
            <a:spLocks/>
          </p:cNvSpPr>
          <p:nvPr/>
        </p:nvSpPr>
        <p:spPr>
          <a:xfrm>
            <a:off x="4645025" y="1093617"/>
            <a:ext cx="4406210" cy="1005825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B050"/>
                </a:solidFill>
              </a:rPr>
              <a:t>RESOURCES: WHAT’S THERE?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B050"/>
                </a:solidFill>
              </a:rPr>
              <a:t>(ENERGY, GEOLOGICAL MATERIALS &amp; GEOTECHNICAL CHARACTERISTICS)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774B9FDA-942D-47AA-8819-2FB2778CFAD8}"/>
              </a:ext>
            </a:extLst>
          </p:cNvPr>
          <p:cNvSpPr txBox="1">
            <a:spLocks/>
          </p:cNvSpPr>
          <p:nvPr/>
        </p:nvSpPr>
        <p:spPr>
          <a:xfrm>
            <a:off x="4936568" y="2123060"/>
            <a:ext cx="4750767" cy="466355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Natural Resources</a:t>
            </a:r>
          </a:p>
          <a:p>
            <a:pPr lvl="1"/>
            <a:r>
              <a:rPr lang="en-US" dirty="0"/>
              <a:t>Abundant Solar Energy</a:t>
            </a:r>
          </a:p>
          <a:p>
            <a:pPr lvl="1"/>
            <a:r>
              <a:rPr lang="en-US" dirty="0"/>
              <a:t>Water &amp; other volatiles</a:t>
            </a:r>
          </a:p>
          <a:p>
            <a:pPr lvl="1"/>
            <a:r>
              <a:rPr lang="en-US" dirty="0"/>
              <a:t>Regolith</a:t>
            </a:r>
          </a:p>
          <a:p>
            <a:pPr lvl="2"/>
            <a:r>
              <a:rPr lang="en-US" dirty="0"/>
              <a:t>Bulk material for construction</a:t>
            </a:r>
          </a:p>
          <a:p>
            <a:pPr lvl="2"/>
            <a:r>
              <a:rPr lang="en-US" dirty="0"/>
              <a:t>Extracted metals from minerals</a:t>
            </a:r>
          </a:p>
          <a:p>
            <a:pPr lvl="2"/>
            <a:r>
              <a:rPr lang="en-US" dirty="0"/>
              <a:t>Basalt glass fiber for composites</a:t>
            </a:r>
          </a:p>
          <a:p>
            <a:pPr lvl="1"/>
            <a:r>
              <a:rPr lang="en-US" dirty="0"/>
              <a:t>Thermal Deltas, Vacuum, Location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Capabilities, Tools &amp; Processes</a:t>
            </a:r>
          </a:p>
          <a:p>
            <a:pPr lvl="1"/>
            <a:r>
              <a:rPr lang="en-US" dirty="0"/>
              <a:t>Regolith Simulants</a:t>
            </a:r>
          </a:p>
          <a:p>
            <a:pPr lvl="1"/>
            <a:r>
              <a:rPr lang="en-US" dirty="0"/>
              <a:t>Cone penetrometer/ shear vane</a:t>
            </a:r>
          </a:p>
          <a:p>
            <a:pPr lvl="1"/>
            <a:r>
              <a:rPr lang="en-US" dirty="0"/>
              <a:t>Seismic</a:t>
            </a:r>
          </a:p>
          <a:p>
            <a:pPr lvl="1"/>
            <a:r>
              <a:rPr lang="en-US" dirty="0"/>
              <a:t>Ground Penetrating Radar</a:t>
            </a:r>
          </a:p>
          <a:p>
            <a:pPr lvl="1"/>
            <a:r>
              <a:rPr lang="en-US" dirty="0"/>
              <a:t>Borings</a:t>
            </a:r>
          </a:p>
          <a:p>
            <a:pPr lvl="1"/>
            <a:r>
              <a:rPr lang="en-US" dirty="0"/>
              <a:t>Sample Assays</a:t>
            </a:r>
          </a:p>
          <a:p>
            <a:pPr lvl="1"/>
            <a:r>
              <a:rPr lang="en-US" dirty="0"/>
              <a:t>Mining &amp; Size sorting, beneficiation</a:t>
            </a:r>
          </a:p>
          <a:p>
            <a:pPr lvl="1"/>
            <a:r>
              <a:rPr lang="en-US" dirty="0"/>
              <a:t>Production &amp; Storage</a:t>
            </a:r>
          </a:p>
          <a:p>
            <a:pPr lvl="1"/>
            <a:r>
              <a:rPr lang="en-US" dirty="0"/>
              <a:t>Other capabilities &amp; tools being developed</a:t>
            </a:r>
          </a:p>
        </p:txBody>
      </p:sp>
    </p:spTree>
    <p:extLst>
      <p:ext uri="{BB962C8B-B14F-4D97-AF65-F5344CB8AC3E}">
        <p14:creationId xmlns:p14="http://schemas.microsoft.com/office/powerpoint/2010/main" val="4228936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0583" y="970794"/>
            <a:ext cx="72923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Functional Capabilities Needed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50582" y="1567168"/>
            <a:ext cx="11049869" cy="4466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Long-distance communication, monitoring, and control</a:t>
            </a:r>
          </a:p>
          <a:p>
            <a:pPr marL="342891" indent="-34289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Increased autonomy/automation of operations</a:t>
            </a:r>
          </a:p>
          <a:p>
            <a:pPr marL="342891" indent="-34289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Improved user experience/ease of operation (i.e. reduced training load)</a:t>
            </a:r>
          </a:p>
          <a:p>
            <a:pPr marL="342891" indent="-34289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Multi-material printing &amp; related control systems</a:t>
            </a:r>
          </a:p>
          <a:p>
            <a:pPr marL="342891" indent="-34289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Increased transportability / mass reduction</a:t>
            </a:r>
          </a:p>
          <a:p>
            <a:pPr marL="342891" indent="-34289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Expanded environmental range</a:t>
            </a:r>
          </a:p>
          <a:p>
            <a:pPr marL="342891" indent="-34289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Design for field reparability</a:t>
            </a:r>
          </a:p>
          <a:p>
            <a:pPr marL="342891" indent="-34289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Software Design Platform</a:t>
            </a:r>
          </a:p>
          <a:p>
            <a:pPr marL="342891" indent="-34289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Dust mitigation</a:t>
            </a:r>
          </a:p>
          <a:p>
            <a:pPr marL="342891" indent="-34289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Shielding / Ballistic Protection</a:t>
            </a:r>
          </a:p>
          <a:p>
            <a:pPr marL="342891" indent="-34289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Jobsite Mobility</a:t>
            </a:r>
          </a:p>
          <a:p>
            <a:pPr marL="342891" indent="-342891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Off-foundation construction / foundation delivery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CF78E-0877-4D97-BCB1-213F43E0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75" y="956140"/>
            <a:ext cx="11752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Scale of Lunar Surface Construction Tasks: Moving Regolith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CF78E-0877-4D97-BCB1-213F43E0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3199-04F2-4704-9003-0FBAE6026A2E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CDF2517B-A5CF-4889-90B9-0193D1A3A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42"/>
          <a:stretch/>
        </p:blipFill>
        <p:spPr bwMode="auto">
          <a:xfrm>
            <a:off x="187795" y="1540587"/>
            <a:ext cx="4256647" cy="268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885C6-A822-40FA-B3D5-8C36B1EEC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995" y="1509185"/>
            <a:ext cx="5508248" cy="4678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480CCD-BC54-44AC-8012-A45439BBA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713" y="4228771"/>
            <a:ext cx="2264073" cy="24518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1BE4ADA-29D8-422B-B96E-C2357E7068AF}"/>
              </a:ext>
            </a:extLst>
          </p:cNvPr>
          <p:cNvSpPr/>
          <p:nvPr/>
        </p:nvSpPr>
        <p:spPr>
          <a:xfrm>
            <a:off x="5140819" y="6196194"/>
            <a:ext cx="5648590" cy="484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/>
              <a:t>Criteria for Lunar Outpost Excavation, R. P. Mueller and R. H. King</a:t>
            </a:r>
          </a:p>
          <a:p>
            <a:pPr>
              <a:lnSpc>
                <a:spcPct val="80000"/>
              </a:lnSpc>
            </a:pPr>
            <a:r>
              <a:rPr lang="en-US" altLang="en-US" sz="1400" dirty="0"/>
              <a:t>Space Resources Roundtable –SRR IX, October 26, 2007 Golden, Colorado</a:t>
            </a:r>
            <a:endParaRPr lang="en-US" sz="14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658EA9-B987-48FA-AB69-C38348C324B5}"/>
              </a:ext>
            </a:extLst>
          </p:cNvPr>
          <p:cNvSpPr/>
          <p:nvPr/>
        </p:nvSpPr>
        <p:spPr>
          <a:xfrm>
            <a:off x="2063729" y="6173531"/>
            <a:ext cx="2772266" cy="649105"/>
          </a:xfrm>
          <a:prstGeom prst="ellipse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76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1039</Words>
  <Application>Microsoft Office PowerPoint</Application>
  <PresentationFormat>Widescreen</PresentationFormat>
  <Paragraphs>155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Steeves, Brandi</dc:creator>
  <cp:lastModifiedBy>Baize, Wanda M Hickson (LARC-B702)[LAMPS 2]</cp:lastModifiedBy>
  <cp:revision>46</cp:revision>
  <dcterms:created xsi:type="dcterms:W3CDTF">2018-07-17T13:44:40Z</dcterms:created>
  <dcterms:modified xsi:type="dcterms:W3CDTF">2021-04-20T16:38:16Z</dcterms:modified>
</cp:coreProperties>
</file>