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56" r:id="rId2"/>
    <p:sldId id="283" r:id="rId3"/>
    <p:sldId id="328" r:id="rId4"/>
    <p:sldId id="330" r:id="rId5"/>
    <p:sldId id="351" r:id="rId6"/>
    <p:sldId id="352" r:id="rId7"/>
    <p:sldId id="353" r:id="rId8"/>
    <p:sldId id="299" r:id="rId9"/>
    <p:sldId id="309" r:id="rId10"/>
    <p:sldId id="315" r:id="rId11"/>
    <p:sldId id="317" r:id="rId12"/>
    <p:sldId id="257" r:id="rId13"/>
    <p:sldId id="358" r:id="rId14"/>
    <p:sldId id="357" r:id="rId15"/>
    <p:sldId id="258" r:id="rId16"/>
    <p:sldId id="270" r:id="rId17"/>
    <p:sldId id="259" r:id="rId18"/>
    <p:sldId id="260" r:id="rId19"/>
    <p:sldId id="273" r:id="rId20"/>
    <p:sldId id="261" r:id="rId21"/>
    <p:sldId id="262" r:id="rId22"/>
    <p:sldId id="263" r:id="rId23"/>
    <p:sldId id="264" r:id="rId24"/>
    <p:sldId id="265" r:id="rId25"/>
    <p:sldId id="266" r:id="rId26"/>
    <p:sldId id="285" r:id="rId27"/>
    <p:sldId id="354" r:id="rId28"/>
    <p:sldId id="355" r:id="rId29"/>
    <p:sldId id="356" r:id="rId30"/>
    <p:sldId id="350" r:id="rId31"/>
    <p:sldId id="275" r:id="rId32"/>
    <p:sldId id="306" r:id="rId33"/>
    <p:sldId id="319" r:id="rId34"/>
    <p:sldId id="359" r:id="rId35"/>
    <p:sldId id="311" r:id="rId36"/>
    <p:sldId id="277" r:id="rId37"/>
    <p:sldId id="286" r:id="rId38"/>
    <p:sldId id="308" r:id="rId39"/>
    <p:sldId id="281" r:id="rId40"/>
    <p:sldId id="360" r:id="rId41"/>
    <p:sldId id="361" r:id="rId42"/>
    <p:sldId id="307" r:id="rId43"/>
    <p:sldId id="292" r:id="rId44"/>
    <p:sldId id="324" r:id="rId45"/>
    <p:sldId id="364" r:id="rId46"/>
    <p:sldId id="338" r:id="rId47"/>
    <p:sldId id="316" r:id="rId48"/>
    <p:sldId id="362" r:id="rId49"/>
    <p:sldId id="363" r:id="rId50"/>
    <p:sldId id="345" r:id="rId51"/>
    <p:sldId id="348" r:id="rId52"/>
    <p:sldId id="291" r:id="rId53"/>
    <p:sldId id="341" r:id="rId54"/>
    <p:sldId id="346" r:id="rId55"/>
    <p:sldId id="342"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91840" autoAdjust="0"/>
  </p:normalViewPr>
  <p:slideViewPr>
    <p:cSldViewPr>
      <p:cViewPr varScale="1">
        <p:scale>
          <a:sx n="105" d="100"/>
          <a:sy n="105" d="100"/>
        </p:scale>
        <p:origin x="172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5972EC-5FC0-4A62-8492-6CB67A137089}" type="datetimeFigureOut">
              <a:rPr lang="en-US" smtClean="0"/>
              <a:pPr/>
              <a:t>3/19/2021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0DABC1-9094-4816-B530-13953F1EBBCE}" type="slidenum">
              <a:rPr lang="en-US" smtClean="0"/>
              <a:pPr/>
              <a:t>‹#›</a:t>
            </a:fld>
            <a:endParaRPr lang="en-US"/>
          </a:p>
        </p:txBody>
      </p:sp>
    </p:spTree>
    <p:extLst>
      <p:ext uri="{BB962C8B-B14F-4D97-AF65-F5344CB8AC3E}">
        <p14:creationId xmlns:p14="http://schemas.microsoft.com/office/powerpoint/2010/main" val="2744931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Mars is the fourth planet from the sun and is</a:t>
            </a:r>
            <a:r>
              <a:rPr lang="en-US" baseline="0" dirty="0"/>
              <a:t> named after the Roman god of war. </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a:t>
            </a:fld>
            <a:endParaRPr lang="en-US"/>
          </a:p>
        </p:txBody>
      </p:sp>
    </p:spTree>
    <p:extLst>
      <p:ext uri="{BB962C8B-B14F-4D97-AF65-F5344CB8AC3E}">
        <p14:creationId xmlns:p14="http://schemas.microsoft.com/office/powerpoint/2010/main" val="3691306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 hay </a:t>
            </a:r>
            <a:r>
              <a:rPr lang="en-US" dirty="0" err="1"/>
              <a:t>Pista</a:t>
            </a:r>
            <a:r>
              <a:rPr lang="en-US" dirty="0"/>
              <a:t> de </a:t>
            </a:r>
            <a:r>
              <a:rPr lang="en-US" dirty="0" err="1"/>
              <a:t>aterrizaje</a:t>
            </a:r>
            <a:endParaRPr lang="en-US" dirty="0"/>
          </a:p>
          <a:p>
            <a:r>
              <a:rPr lang="en-US" dirty="0" err="1"/>
              <a:t>Terreno</a:t>
            </a:r>
            <a:r>
              <a:rPr lang="en-US" dirty="0"/>
              <a:t> </a:t>
            </a:r>
            <a:r>
              <a:rPr lang="en-US" dirty="0" err="1"/>
              <a:t>es</a:t>
            </a:r>
            <a:r>
              <a:rPr lang="en-US" dirty="0"/>
              <a:t> </a:t>
            </a:r>
            <a:r>
              <a:rPr lang="en-US" dirty="0" err="1"/>
              <a:t>montañozo</a:t>
            </a:r>
            <a:endParaRPr lang="en-US" dirty="0"/>
          </a:p>
          <a:p>
            <a:r>
              <a:rPr lang="en-US" dirty="0"/>
              <a:t>Mucho </a:t>
            </a:r>
            <a:r>
              <a:rPr lang="en-US" dirty="0" err="1"/>
              <a:t>polvo</a:t>
            </a:r>
            <a:endParaRPr lang="en-US" dirty="0"/>
          </a:p>
          <a:p>
            <a:r>
              <a:rPr lang="en-US" dirty="0"/>
              <a:t>No hay </a:t>
            </a:r>
            <a:r>
              <a:rPr lang="en-US" dirty="0" err="1"/>
              <a:t>torre</a:t>
            </a:r>
            <a:r>
              <a:rPr lang="en-US" baseline="0" dirty="0"/>
              <a:t> de </a:t>
            </a:r>
            <a:r>
              <a:rPr lang="en-US" baseline="0" dirty="0" err="1"/>
              <a:t>lanzamientos</a:t>
            </a:r>
            <a:endParaRPr lang="en-US" baseline="0" dirty="0"/>
          </a:p>
          <a:p>
            <a:r>
              <a:rPr lang="en-US" baseline="0" dirty="0"/>
              <a:t>No </a:t>
            </a:r>
            <a:r>
              <a:rPr lang="en-US" baseline="0" dirty="0" err="1"/>
              <a:t>puede</a:t>
            </a:r>
            <a:r>
              <a:rPr lang="en-US" baseline="0" dirty="0"/>
              <a:t> </a:t>
            </a:r>
            <a:r>
              <a:rPr lang="en-US" baseline="0" dirty="0" err="1"/>
              <a:t>despegar</a:t>
            </a:r>
            <a:r>
              <a:rPr lang="en-US" baseline="0" dirty="0"/>
              <a:t> </a:t>
            </a:r>
            <a:r>
              <a:rPr lang="en-US" baseline="0" dirty="0" err="1"/>
              <a:t>por</a:t>
            </a:r>
            <a:r>
              <a:rPr lang="en-US" baseline="0" dirty="0"/>
              <a:t> </a:t>
            </a:r>
            <a:r>
              <a:rPr lang="en-US" baseline="0" dirty="0" err="1"/>
              <a:t>si</a:t>
            </a:r>
            <a:r>
              <a:rPr lang="en-US" baseline="0" dirty="0"/>
              <a:t> solo.  </a:t>
            </a:r>
            <a:r>
              <a:rPr lang="en-US" baseline="0" dirty="0" err="1"/>
              <a:t>Necesita</a:t>
            </a:r>
            <a:r>
              <a:rPr lang="en-US" baseline="0" dirty="0"/>
              <a:t> </a:t>
            </a:r>
            <a:r>
              <a:rPr lang="en-US" baseline="0" dirty="0" err="1"/>
              <a:t>tanques</a:t>
            </a:r>
            <a:r>
              <a:rPr lang="en-US" baseline="0" dirty="0"/>
              <a:t> </a:t>
            </a:r>
            <a:r>
              <a:rPr lang="en-US" baseline="0" dirty="0" err="1"/>
              <a:t>externos</a:t>
            </a:r>
            <a:endParaRPr lang="en-US" baseline="0" dirty="0"/>
          </a:p>
          <a:p>
            <a:r>
              <a:rPr lang="en-US" baseline="0" dirty="0" err="1"/>
              <a:t>Sistema</a:t>
            </a:r>
            <a:r>
              <a:rPr lang="en-US" baseline="0" dirty="0"/>
              <a:t> de Propulsion </a:t>
            </a:r>
            <a:r>
              <a:rPr lang="en-US" baseline="0" dirty="0" err="1"/>
              <a:t>fue</a:t>
            </a:r>
            <a:r>
              <a:rPr lang="en-US" baseline="0" dirty="0"/>
              <a:t> </a:t>
            </a:r>
            <a:r>
              <a:rPr lang="en-US" baseline="0" dirty="0" err="1"/>
              <a:t>diseñado</a:t>
            </a:r>
            <a:r>
              <a:rPr lang="en-US" baseline="0" dirty="0"/>
              <a:t> </a:t>
            </a:r>
            <a:r>
              <a:rPr lang="en-US" baseline="0" dirty="0" err="1"/>
              <a:t>para</a:t>
            </a:r>
            <a:r>
              <a:rPr lang="en-US" baseline="0" dirty="0"/>
              <a:t> </a:t>
            </a:r>
            <a:r>
              <a:rPr lang="en-US" baseline="0" dirty="0" err="1"/>
              <a:t>llegar</a:t>
            </a:r>
            <a:r>
              <a:rPr lang="en-US" baseline="0" dirty="0"/>
              <a:t> hasta la </a:t>
            </a:r>
            <a:r>
              <a:rPr lang="en-US" baseline="0" dirty="0" err="1"/>
              <a:t>orbita</a:t>
            </a:r>
            <a:r>
              <a:rPr lang="en-US" baseline="0" dirty="0"/>
              <a:t> </a:t>
            </a:r>
            <a:r>
              <a:rPr lang="en-US" baseline="0" dirty="0" err="1"/>
              <a:t>cerca</a:t>
            </a:r>
            <a:r>
              <a:rPr lang="en-US" baseline="0" dirty="0"/>
              <a:t> de la </a:t>
            </a:r>
            <a:r>
              <a:rPr lang="en-US" baseline="0" dirty="0" err="1"/>
              <a:t>tierra</a:t>
            </a:r>
            <a:r>
              <a:rPr lang="en-US" baseline="0" dirty="0"/>
              <a:t>.</a:t>
            </a:r>
          </a:p>
          <a:p>
            <a:endParaRPr lang="en-US" dirty="0"/>
          </a:p>
          <a:p>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8</a:t>
            </a:fld>
            <a:endParaRPr lang="en-US"/>
          </a:p>
        </p:txBody>
      </p:sp>
    </p:spTree>
    <p:extLst>
      <p:ext uri="{BB962C8B-B14F-4D97-AF65-F5344CB8AC3E}">
        <p14:creationId xmlns:p14="http://schemas.microsoft.com/office/powerpoint/2010/main" val="3205382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a:t>
            </a:r>
            <a:r>
              <a:rPr lang="en-US" baseline="0" dirty="0"/>
              <a:t> </a:t>
            </a:r>
            <a:r>
              <a:rPr lang="en-US" baseline="0" dirty="0" err="1"/>
              <a:t>despues</a:t>
            </a:r>
            <a:r>
              <a:rPr lang="en-US" baseline="0" dirty="0"/>
              <a:t>…. </a:t>
            </a:r>
            <a:r>
              <a:rPr lang="en-US" baseline="0" dirty="0" err="1"/>
              <a:t>Asteroides</a:t>
            </a:r>
            <a:r>
              <a:rPr lang="en-US" baseline="0" dirty="0"/>
              <a:t>……..</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9</a:t>
            </a:fld>
            <a:endParaRPr lang="en-US"/>
          </a:p>
        </p:txBody>
      </p:sp>
    </p:spTree>
    <p:extLst>
      <p:ext uri="{BB962C8B-B14F-4D97-AF65-F5344CB8AC3E}">
        <p14:creationId xmlns:p14="http://schemas.microsoft.com/office/powerpoint/2010/main" val="42004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Gravity: 3/8</a:t>
            </a:r>
            <a:r>
              <a:rPr lang="en-US" baseline="0" dirty="0"/>
              <a:t> of earth</a:t>
            </a:r>
          </a:p>
          <a:p>
            <a:r>
              <a:rPr lang="en-US" baseline="0" dirty="0"/>
              <a:t>Farther than Earth from the Sun.  Sunlight is 44% of Earth</a:t>
            </a:r>
          </a:p>
          <a:p>
            <a:r>
              <a:rPr lang="en-US" baseline="0" dirty="0" err="1"/>
              <a:t>Orbita</a:t>
            </a:r>
            <a:r>
              <a:rPr lang="en-US" baseline="0" dirty="0"/>
              <a:t> de </a:t>
            </a:r>
            <a:r>
              <a:rPr lang="en-US" baseline="0" dirty="0" err="1"/>
              <a:t>Marter</a:t>
            </a:r>
            <a:r>
              <a:rPr lang="en-US" baseline="0" dirty="0"/>
              <a:t> </a:t>
            </a:r>
            <a:r>
              <a:rPr lang="en-US" baseline="0" dirty="0" err="1"/>
              <a:t>alrededor</a:t>
            </a:r>
            <a:r>
              <a:rPr lang="en-US" baseline="0" dirty="0"/>
              <a:t> del sol son </a:t>
            </a:r>
            <a:r>
              <a:rPr lang="en-US" baseline="0" dirty="0" err="1"/>
              <a:t>alrededor</a:t>
            </a:r>
            <a:r>
              <a:rPr lang="en-US" baseline="0" dirty="0"/>
              <a:t> de 2 </a:t>
            </a:r>
            <a:r>
              <a:rPr lang="en-US" baseline="0" dirty="0" err="1"/>
              <a:t>años</a:t>
            </a:r>
            <a:r>
              <a:rPr lang="en-US" baseline="0" dirty="0"/>
              <a:t>.</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10</a:t>
            </a:fld>
            <a:endParaRPr lang="en-US"/>
          </a:p>
        </p:txBody>
      </p:sp>
    </p:spTree>
    <p:extLst>
      <p:ext uri="{BB962C8B-B14F-4D97-AF65-F5344CB8AC3E}">
        <p14:creationId xmlns:p14="http://schemas.microsoft.com/office/powerpoint/2010/main" val="2921245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Gravity: 3/8</a:t>
            </a:r>
            <a:r>
              <a:rPr lang="en-US" baseline="0" dirty="0"/>
              <a:t> of earth</a:t>
            </a:r>
          </a:p>
          <a:p>
            <a:r>
              <a:rPr lang="en-US" baseline="0" dirty="0"/>
              <a:t>Farther than Earth from the Sun.  Sunlight is 44% of Earth</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11</a:t>
            </a:fld>
            <a:endParaRPr lang="en-US"/>
          </a:p>
        </p:txBody>
      </p:sp>
    </p:spTree>
    <p:extLst>
      <p:ext uri="{BB962C8B-B14F-4D97-AF65-F5344CB8AC3E}">
        <p14:creationId xmlns:p14="http://schemas.microsoft.com/office/powerpoint/2010/main" val="3591245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Mars is called the red planet because of the iron oxide (rust) prevalent on the surface. It has a very thin atmosphere that is 95% carbon dioxide. Mars is about half the size of earth but a similar tilt of its axis giving it similar seasons as earth, though they are longer because of the two year trip around the sun. Landforms discovered and visible on Mars strongly suggest that liquid water has at least at times existed on the planet’s surface. This leads us to the driving  research strategy: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Mars Overall Science Strategy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Determine whether life ever arose on Mars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Characterize the climate of Mars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Characterize the geology of Mars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Prepare for human exploration</a:t>
            </a:r>
          </a:p>
          <a:p>
            <a:endParaRPr lang="en-US" baseline="0" dirty="0"/>
          </a:p>
          <a:p>
            <a:r>
              <a:rPr lang="en-US" baseline="0" dirty="0"/>
              <a:t>The Mariner program, developed and managed by JPL in the 1960’s and early 70’s, was designed to explore the inner solar system planets – Venus, Mars and Mercury. Mariner 4, shown, launched Nov 28, 1964 and eight months later during its flyby, July 14, 1965, collected the first images of Mars. In 1969, Mariner 6 and 7 completed the first dual mission to Mars, flying over the equator and south polar regions. Mariner 9, in 1971, observed a great dust storm. It also provided the first close-up pictures of the planets two small moons, </a:t>
            </a:r>
            <a:r>
              <a:rPr lang="en-US" baseline="0" dirty="0" err="1"/>
              <a:t>Phobos</a:t>
            </a:r>
            <a:r>
              <a:rPr lang="en-US" baseline="0" dirty="0"/>
              <a:t> and </a:t>
            </a:r>
            <a:r>
              <a:rPr lang="en-US" baseline="0" dirty="0" err="1"/>
              <a:t>Deimos</a:t>
            </a:r>
            <a:r>
              <a:rPr lang="en-US" baseline="0" dirty="0"/>
              <a:t>.</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12</a:t>
            </a:fld>
            <a:endParaRPr lang="en-US"/>
          </a:p>
        </p:txBody>
      </p:sp>
    </p:spTree>
    <p:extLst>
      <p:ext uri="{BB962C8B-B14F-4D97-AF65-F5344CB8AC3E}">
        <p14:creationId xmlns:p14="http://schemas.microsoft.com/office/powerpoint/2010/main" val="2987190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https://www.jpl.nasa.gov/edu/learn/video/mars-in-a-minute-how-do-you-get-to-mars/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https://mars.nasa.gov/resources/21905/insights-route-to-mars/?site=insight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https://www.mars-one.com/faq/mission-to-mars/how-long-does-it-take-to-travel-to-mars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precise duration of each journey depends on when it is taken. Because both Mars and Earth's orbits are not perfectly circular, the time it takes to travel between them varies from six to eight months.</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13</a:t>
            </a:fld>
            <a:endParaRPr lang="en-US"/>
          </a:p>
        </p:txBody>
      </p:sp>
    </p:spTree>
    <p:extLst>
      <p:ext uri="{BB962C8B-B14F-4D97-AF65-F5344CB8AC3E}">
        <p14:creationId xmlns:p14="http://schemas.microsoft.com/office/powerpoint/2010/main" val="2931761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Mars is called the red planet because of the iron oxide (rust) prevalent on the surface. It has a very thin atmosphere that is 95% carbon dioxide. Mars is about half the size of earth but a similar tilt of its axis giving it similar seasons as earth, though they are longer because of the two year trip around the sun. Landforms discovered and visible on Mars strongly suggest that liquid water has at least at times existed on the planet’s surface. This leads us to the driving  research strategy: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Mars Overall Science Strategy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Determine whether life ever arose on Mars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Characterize the climate of Mars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Characterize the geology of Mars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Prepare for human exploration</a:t>
            </a:r>
          </a:p>
          <a:p>
            <a:endParaRPr lang="en-US" baseline="0" dirty="0"/>
          </a:p>
          <a:p>
            <a:r>
              <a:rPr lang="en-US" baseline="0" dirty="0"/>
              <a:t>The Mariner program, developed and managed by JPL in the 1960’s and early 70’s, was designed to explore the inner solar system planets – Venus, Mars and Mercury. Mariner 4, shown, launched Nov 28, 1964 and eight months later during its flyby, July 14, 1965, collected the first images of Mars. In 1969, Mariner 6 and 7 completed the first dual mission to Mars, flying over the equator and south polar regions. Mariner 9, in 1971, observed a great dust storm. It also provided the first close-up pictures of the planets two small moons, </a:t>
            </a:r>
            <a:r>
              <a:rPr lang="en-US" baseline="0" dirty="0" err="1"/>
              <a:t>Phobos</a:t>
            </a:r>
            <a:r>
              <a:rPr lang="en-US" baseline="0" dirty="0"/>
              <a:t> and </a:t>
            </a:r>
            <a:r>
              <a:rPr lang="en-US" baseline="0" dirty="0" err="1"/>
              <a:t>Deimos</a:t>
            </a:r>
            <a:r>
              <a:rPr lang="en-US" baseline="0" dirty="0"/>
              <a:t>.</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14</a:t>
            </a:fld>
            <a:endParaRPr lang="en-US"/>
          </a:p>
        </p:txBody>
      </p:sp>
    </p:spTree>
    <p:extLst>
      <p:ext uri="{BB962C8B-B14F-4D97-AF65-F5344CB8AC3E}">
        <p14:creationId xmlns:p14="http://schemas.microsoft.com/office/powerpoint/2010/main" val="4112291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Viking found a place in history when it became the first American mission to land a spacecraft safely</a:t>
            </a:r>
            <a:r>
              <a:rPr lang="en-US" baseline="0" dirty="0"/>
              <a:t> on the surface of Mars. Viking 1 launched Aug 20, 1975 and Viking 2 on Sept 9, 1975.  Each spacecraft consisted of a </a:t>
            </a:r>
            <a:r>
              <a:rPr lang="en-US" baseline="0" dirty="0" err="1"/>
              <a:t>lander</a:t>
            </a:r>
            <a:r>
              <a:rPr lang="en-US" baseline="0" dirty="0"/>
              <a:t> and an orbiter. The missions were the first attempt to determine the geological composition of the planet. Viking 1 reached Mars orbit June 19, 1976 and Viking 2 began orbiting Aug 7, 1976. The </a:t>
            </a:r>
            <a:r>
              <a:rPr lang="en-US" baseline="0" dirty="0" err="1"/>
              <a:t>landers</a:t>
            </a:r>
            <a:r>
              <a:rPr lang="en-US" baseline="0" dirty="0"/>
              <a:t> provided the first close up look at the surface, monitored variations in the atmospheric conditions over several years and determined the size of the atmospheric aerosols. The orbiter cameras observed new terrain and provided clearer detail on known features by mapped 97% of the Martian surface.</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15</a:t>
            </a:fld>
            <a:endParaRPr lang="en-US"/>
          </a:p>
        </p:txBody>
      </p:sp>
    </p:spTree>
    <p:extLst>
      <p:ext uri="{BB962C8B-B14F-4D97-AF65-F5344CB8AC3E}">
        <p14:creationId xmlns:p14="http://schemas.microsoft.com/office/powerpoint/2010/main" val="3189599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color photo of the surface of Mars was taken by Viking Lander 2 at its Utopia </a:t>
            </a:r>
            <a:r>
              <a:rPr lang="en-US" dirty="0" err="1"/>
              <a:t>Planitia</a:t>
            </a:r>
            <a:r>
              <a:rPr lang="en-US" dirty="0"/>
              <a:t> landing site on May 18, 1979, and relayed to Earth on June 7. It shows a thin coating of water ice on the rocks and soil. Scientists believe dust particles in the atmosphere pick up bits of solid water. That combination is not heavy enough to settle to the ground. But carbon dioxide, which makes up 95 percent of the Martian atmosphere, freezes and adheres to the particles and they become heavy enough to sink. Warmed by the Sun, the surface evaporates the carbon dioxide and returns it to the atmosphere, leaving behind the water and dust. The ice seen in this picture is extremely thin, perhaps no more than one-thousandth of an centimeter thick.</a:t>
            </a:r>
          </a:p>
        </p:txBody>
      </p:sp>
      <p:sp>
        <p:nvSpPr>
          <p:cNvPr id="4" name="Slide Number Placeholder 3"/>
          <p:cNvSpPr>
            <a:spLocks noGrp="1"/>
          </p:cNvSpPr>
          <p:nvPr>
            <p:ph type="sldNum" sz="quarter" idx="10"/>
          </p:nvPr>
        </p:nvSpPr>
        <p:spPr/>
        <p:txBody>
          <a:bodyPr/>
          <a:lstStyle/>
          <a:p>
            <a:fld id="{E40DABC1-9094-4816-B530-13953F1EBBCE}" type="slidenum">
              <a:rPr lang="en-US" smtClean="0"/>
              <a:pPr/>
              <a:t>16</a:t>
            </a:fld>
            <a:endParaRPr lang="en-US"/>
          </a:p>
        </p:txBody>
      </p:sp>
    </p:spTree>
    <p:extLst>
      <p:ext uri="{BB962C8B-B14F-4D97-AF65-F5344CB8AC3E}">
        <p14:creationId xmlns:p14="http://schemas.microsoft.com/office/powerpoint/2010/main" val="739574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Mars Global Surveyor was a global mapping mission, carrying a suite of science instruments designed to study the entire</a:t>
            </a:r>
            <a:r>
              <a:rPr lang="en-US" baseline="0" dirty="0"/>
              <a:t> Martian surface, atmosphere and interior composition. It was launched from Cape Canaveral on Nov 7, 1996. It used a new technique for orbit insertion called </a:t>
            </a:r>
            <a:r>
              <a:rPr lang="en-US" baseline="0" dirty="0" err="1"/>
              <a:t>aerobraking</a:t>
            </a:r>
            <a:r>
              <a:rPr lang="en-US" baseline="0" dirty="0"/>
              <a:t>, using frictional drag as it skims through the upper atmosphere to alter the shape of its orbit. This helps reduce the amount of propellant and therefore weight of the spacecraft. The Surveyor made landmark discoveries with images showing gullies and debris flow suggesting there may be sources of liquid water at or near the surface. The spacecraft ceased operation in 2006.</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17</a:t>
            </a:fld>
            <a:endParaRPr lang="en-US"/>
          </a:p>
        </p:txBody>
      </p:sp>
    </p:spTree>
    <p:extLst>
      <p:ext uri="{BB962C8B-B14F-4D97-AF65-F5344CB8AC3E}">
        <p14:creationId xmlns:p14="http://schemas.microsoft.com/office/powerpoint/2010/main" val="3069363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Mars</a:t>
            </a:r>
            <a:r>
              <a:rPr lang="en-US" baseline="0" dirty="0"/>
              <a:t> Pathfinder was launched Dec 4, 1996. It was the first mission in NASA’s Discovery Program of low-cost, rapidly developed planetary missions. The rover, named Sojourner, was the first robotic rover to successfully land on the Martian surface. It used an innovative method of for landing by inflating airbags to cushion its final impact. It landed July 4, 1997. It survived for three months until the end of Sept 1997. The rovers travel speed was about 2 feet per minute.</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18</a:t>
            </a:fld>
            <a:endParaRPr lang="en-US"/>
          </a:p>
        </p:txBody>
      </p:sp>
    </p:spTree>
    <p:extLst>
      <p:ext uri="{BB962C8B-B14F-4D97-AF65-F5344CB8AC3E}">
        <p14:creationId xmlns:p14="http://schemas.microsoft.com/office/powerpoint/2010/main" val="3216840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Post landing image of the Pathfinder rover on its </a:t>
            </a:r>
            <a:r>
              <a:rPr lang="en-US" dirty="0" err="1"/>
              <a:t>lander</a:t>
            </a:r>
            <a:r>
              <a:rPr lang="en-US" dirty="0"/>
              <a:t>.</a:t>
            </a:r>
          </a:p>
        </p:txBody>
      </p:sp>
      <p:sp>
        <p:nvSpPr>
          <p:cNvPr id="4" name="Slide Number Placeholder 3"/>
          <p:cNvSpPr>
            <a:spLocks noGrp="1"/>
          </p:cNvSpPr>
          <p:nvPr>
            <p:ph type="sldNum" sz="quarter" idx="10"/>
          </p:nvPr>
        </p:nvSpPr>
        <p:spPr/>
        <p:txBody>
          <a:bodyPr/>
          <a:lstStyle/>
          <a:p>
            <a:fld id="{E40DABC1-9094-4816-B530-13953F1EBBCE}" type="slidenum">
              <a:rPr lang="en-US" smtClean="0"/>
              <a:pPr/>
              <a:t>19</a:t>
            </a:fld>
            <a:endParaRPr lang="en-US"/>
          </a:p>
        </p:txBody>
      </p:sp>
    </p:spTree>
    <p:extLst>
      <p:ext uri="{BB962C8B-B14F-4D97-AF65-F5344CB8AC3E}">
        <p14:creationId xmlns:p14="http://schemas.microsoft.com/office/powerpoint/2010/main" val="3955053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Mars</a:t>
            </a:r>
            <a:r>
              <a:rPr lang="en-US" baseline="0" dirty="0"/>
              <a:t> Odyssey mission was launched from Cape Canaveral on April 7, 2001. In Oct 2001, it fired its main engine to slow down for entry into the Martian orbit. It continues to support its mission successfully and is the longest serving spacecraft at the red planet. Its longevity has enabled it to study seasonal weather changes from year to year, and provide the most detailed mapping of the planets surface. The spacecraft also served as a communication relay, handling most of the data sent by Mars Phoenix (2008) and the Exploration Rovers Spirit and Opportunity (2004-present). </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20</a:t>
            </a:fld>
            <a:endParaRPr lang="en-US"/>
          </a:p>
        </p:txBody>
      </p:sp>
    </p:spTree>
    <p:extLst>
      <p:ext uri="{BB962C8B-B14F-4D97-AF65-F5344CB8AC3E}">
        <p14:creationId xmlns:p14="http://schemas.microsoft.com/office/powerpoint/2010/main" val="777331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Two Mars</a:t>
            </a:r>
            <a:r>
              <a:rPr lang="en-US" baseline="0" dirty="0"/>
              <a:t> Exploration Rovers, Spirit and Opportunity, were sent in 2003 to further explore the terrain on the Martian surface.</a:t>
            </a:r>
          </a:p>
          <a:p>
            <a:endParaRPr lang="en-US" baseline="0" dirty="0"/>
          </a:p>
          <a:p>
            <a:r>
              <a:rPr lang="en-US" baseline="0" dirty="0"/>
              <a:t>https://mars.nasa.gov/mars-exploration/missions/mars-exploration-rovers/</a:t>
            </a:r>
          </a:p>
          <a:p>
            <a:r>
              <a:rPr lang="en-US" baseline="0" dirty="0"/>
              <a:t>Spirit was launched from Cape Canaveral on June 10, 2003 (landing January 4, 2004) and Opportunity launch followed on July 08, 2003 (landing January 25, 2004).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21</a:t>
            </a:fld>
            <a:endParaRPr lang="en-US"/>
          </a:p>
        </p:txBody>
      </p:sp>
    </p:spTree>
    <p:extLst>
      <p:ext uri="{BB962C8B-B14F-4D97-AF65-F5344CB8AC3E}">
        <p14:creationId xmlns:p14="http://schemas.microsoft.com/office/powerpoint/2010/main" val="1713558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Spirit landed on Mars Jan 4, 2004, three weeks before its twin. Its mission length was designed for 90 days. In March 2006 , the right front wheel ceased working, after covering 4.2 miles. The rover drove backwards, dragging the dead wheel. Then on May 1, 2009 the rover Spirit unfortunately got stuck in soft sand. Scientific data was still collected during its role as a stationary platform. It’s odometer had recorded 4.8 miles during its traverse on Mars. Attempts by JPL to communicate with Spirit ceased on May 24, 2011. It is believed that the batteries got so low, it shut down its internal clock.</a:t>
            </a:r>
          </a:p>
          <a:p>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22</a:t>
            </a:fld>
            <a:endParaRPr lang="en-US"/>
          </a:p>
        </p:txBody>
      </p:sp>
    </p:spTree>
    <p:extLst>
      <p:ext uri="{BB962C8B-B14F-4D97-AF65-F5344CB8AC3E}">
        <p14:creationId xmlns:p14="http://schemas.microsoft.com/office/powerpoint/2010/main" val="4290824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Opportunity landed on Mars Jan 25, 2004. From late April 2005 to early June, Opportunity was stuck in soft sand also. Over a six week period, and with Earth based simulations, the wheel was freed from the sand. The rovers total odometer mileage as of April 19, 2010, was 17.4 miles. Opportunity continues on its journey to Endeavour Crater.</a:t>
            </a:r>
          </a:p>
          <a:p>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23</a:t>
            </a:fld>
            <a:endParaRPr lang="en-US"/>
          </a:p>
        </p:txBody>
      </p:sp>
    </p:spTree>
    <p:extLst>
      <p:ext uri="{BB962C8B-B14F-4D97-AF65-F5344CB8AC3E}">
        <p14:creationId xmlns:p14="http://schemas.microsoft.com/office/powerpoint/2010/main" val="4137901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MRO spacecraft was launched Aug 12, 2005 to perform detailed observations, potential future landing sites for future missions</a:t>
            </a:r>
            <a:r>
              <a:rPr lang="en-US" baseline="0" dirty="0"/>
              <a:t> and provide high data rate communication relay for those missions. It reached Mars on March 10, 2006 after a seven month journey. Its two year primary science mission is complete and there have been two extensions. The spacecraft continues to send data and it has sent more than 70,000 images of Mars.</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24</a:t>
            </a:fld>
            <a:endParaRPr lang="en-US"/>
          </a:p>
        </p:txBody>
      </p:sp>
    </p:spTree>
    <p:extLst>
      <p:ext uri="{BB962C8B-B14F-4D97-AF65-F5344CB8AC3E}">
        <p14:creationId xmlns:p14="http://schemas.microsoft.com/office/powerpoint/2010/main" val="481888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Phoenix mission launched from Cape Canaveral on Aug 4, 2007 and landed May 25,</a:t>
            </a:r>
            <a:r>
              <a:rPr lang="en-US" baseline="0" dirty="0"/>
              <a:t> 2008 near the Mars north pole. It’s main objective was to study the geologic history of water and climate change and evaluate habitability in the ice soil boundary. The mission was concluded on Nov 10, 2008 during the beginning of the Martian cold winter.  On July 31, 2008, Phoenix confirmed the presence of water on Mars.</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25</a:t>
            </a:fld>
            <a:endParaRPr lang="en-US"/>
          </a:p>
        </p:txBody>
      </p:sp>
    </p:spTree>
    <p:extLst>
      <p:ext uri="{BB962C8B-B14F-4D97-AF65-F5344CB8AC3E}">
        <p14:creationId xmlns:p14="http://schemas.microsoft.com/office/powerpoint/2010/main" val="2136869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MSL rover named Curiosity launched in Nov 2011. After it lands in August 2012, its mission is to determine the planets habitability</a:t>
            </a:r>
            <a:r>
              <a:rPr lang="en-US" baseline="0" dirty="0"/>
              <a:t>. It will analyze samples similar to the Phoenix </a:t>
            </a:r>
            <a:r>
              <a:rPr lang="en-US" baseline="0" dirty="0" err="1"/>
              <a:t>lander</a:t>
            </a:r>
            <a:r>
              <a:rPr lang="en-US" baseline="0" dirty="0"/>
              <a:t> and the Pathfinder mission. It is five times the size of the rovers Spirit and Opportunity with ten times the scientific instrument capability. It is the size of a mini-cooper car. </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26</a:t>
            </a:fld>
            <a:endParaRPr lang="en-US"/>
          </a:p>
        </p:txBody>
      </p:sp>
    </p:spTree>
    <p:extLst>
      <p:ext uri="{BB962C8B-B14F-4D97-AF65-F5344CB8AC3E}">
        <p14:creationId xmlns:p14="http://schemas.microsoft.com/office/powerpoint/2010/main" val="1971222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differing sizes of the Mars rovers; Pathfinder, Exploration Rover and MSL.</a:t>
            </a:r>
          </a:p>
        </p:txBody>
      </p:sp>
      <p:sp>
        <p:nvSpPr>
          <p:cNvPr id="4" name="Slide Number Placeholder 3"/>
          <p:cNvSpPr>
            <a:spLocks noGrp="1"/>
          </p:cNvSpPr>
          <p:nvPr>
            <p:ph type="sldNum" sz="quarter" idx="10"/>
          </p:nvPr>
        </p:nvSpPr>
        <p:spPr/>
        <p:txBody>
          <a:bodyPr/>
          <a:lstStyle/>
          <a:p>
            <a:fld id="{E40DABC1-9094-4816-B530-13953F1EBBCE}" type="slidenum">
              <a:rPr lang="en-US" smtClean="0"/>
              <a:pPr/>
              <a:t>27</a:t>
            </a:fld>
            <a:endParaRPr lang="en-US"/>
          </a:p>
        </p:txBody>
      </p:sp>
    </p:spTree>
    <p:extLst>
      <p:ext uri="{BB962C8B-B14F-4D97-AF65-F5344CB8AC3E}">
        <p14:creationId xmlns:p14="http://schemas.microsoft.com/office/powerpoint/2010/main" val="8941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https://mars.nasa.gov/mars2020/spacecraft/rover/#:~:text=The%20Mars%202020%20rover%2C%20Perseverance,%2C%20and%202.2%20meters%20tall).</a:t>
            </a:r>
          </a:p>
          <a:p>
            <a:endParaRPr lang="en-US" dirty="0"/>
          </a:p>
          <a:p>
            <a:r>
              <a:rPr lang="en-US" sz="1200" i="1" dirty="0"/>
              <a:t>(Credit: https://magazine.caltech.edu/post/mars-2020-evolution-of-a-rover)</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28</a:t>
            </a:fld>
            <a:endParaRPr lang="en-US"/>
          </a:p>
        </p:txBody>
      </p:sp>
    </p:spTree>
    <p:extLst>
      <p:ext uri="{BB962C8B-B14F-4D97-AF65-F5344CB8AC3E}">
        <p14:creationId xmlns:p14="http://schemas.microsoft.com/office/powerpoint/2010/main" val="2622535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differing sizes of the Mars rovers; Pathfinder, Exploration Rover and MSL.</a:t>
            </a:r>
          </a:p>
        </p:txBody>
      </p:sp>
      <p:sp>
        <p:nvSpPr>
          <p:cNvPr id="4" name="Slide Number Placeholder 3"/>
          <p:cNvSpPr>
            <a:spLocks noGrp="1"/>
          </p:cNvSpPr>
          <p:nvPr>
            <p:ph type="sldNum" sz="quarter" idx="10"/>
          </p:nvPr>
        </p:nvSpPr>
        <p:spPr/>
        <p:txBody>
          <a:bodyPr/>
          <a:lstStyle/>
          <a:p>
            <a:fld id="{E40DABC1-9094-4816-B530-13953F1EBBCE}" type="slidenum">
              <a:rPr lang="en-US" smtClean="0"/>
              <a:pPr/>
              <a:t>29</a:t>
            </a:fld>
            <a:endParaRPr lang="en-US"/>
          </a:p>
        </p:txBody>
      </p:sp>
    </p:spTree>
    <p:extLst>
      <p:ext uri="{BB962C8B-B14F-4D97-AF65-F5344CB8AC3E}">
        <p14:creationId xmlns:p14="http://schemas.microsoft.com/office/powerpoint/2010/main" val="56021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https://en.wikipedia.org/wiki/SpaceX_Starship#/media/File:Super_heavy-lift_launch_vehicles.png</a:t>
            </a:r>
          </a:p>
        </p:txBody>
      </p:sp>
      <p:sp>
        <p:nvSpPr>
          <p:cNvPr id="4" name="Slide Number Placeholder 3"/>
          <p:cNvSpPr>
            <a:spLocks noGrp="1"/>
          </p:cNvSpPr>
          <p:nvPr>
            <p:ph type="sldNum" sz="quarter" idx="10"/>
          </p:nvPr>
        </p:nvSpPr>
        <p:spPr/>
        <p:txBody>
          <a:bodyPr/>
          <a:lstStyle/>
          <a:p>
            <a:fld id="{E40DABC1-9094-4816-B530-13953F1EBBCE}" type="slidenum">
              <a:rPr lang="en-US" smtClean="0"/>
              <a:pPr/>
              <a:t>31</a:t>
            </a:fld>
            <a:endParaRPr lang="en-US"/>
          </a:p>
        </p:txBody>
      </p:sp>
    </p:spTree>
    <p:extLst>
      <p:ext uri="{BB962C8B-B14F-4D97-AF65-F5344CB8AC3E}">
        <p14:creationId xmlns:p14="http://schemas.microsoft.com/office/powerpoint/2010/main" val="1856843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Chart: Some NASA Space Launch Vehicles</a:t>
            </a:r>
          </a:p>
          <a:p>
            <a:endParaRPr lang="en-US" dirty="0"/>
          </a:p>
          <a:p>
            <a:r>
              <a:rPr lang="en-US" dirty="0"/>
              <a:t>https://www.nasa.gov/sites/default/files/atoms/files/sls_core_stage_fact_sheet_01072016.pdf</a:t>
            </a:r>
          </a:p>
        </p:txBody>
      </p:sp>
      <p:sp>
        <p:nvSpPr>
          <p:cNvPr id="4" name="Slide Number Placeholder 3"/>
          <p:cNvSpPr>
            <a:spLocks noGrp="1"/>
          </p:cNvSpPr>
          <p:nvPr>
            <p:ph type="sldNum" sz="quarter" idx="10"/>
          </p:nvPr>
        </p:nvSpPr>
        <p:spPr/>
        <p:txBody>
          <a:bodyPr/>
          <a:lstStyle/>
          <a:p>
            <a:fld id="{54DF2453-F42C-4E2D-BFCB-E0BE6CA0433F}" type="slidenum">
              <a:rPr lang="en-US" smtClean="0"/>
              <a:pPr/>
              <a:t>32</a:t>
            </a:fld>
            <a:endParaRPr lang="en-US"/>
          </a:p>
        </p:txBody>
      </p:sp>
    </p:spTree>
    <p:extLst>
      <p:ext uri="{BB962C8B-B14F-4D97-AF65-F5344CB8AC3E}">
        <p14:creationId xmlns:p14="http://schemas.microsoft.com/office/powerpoint/2010/main" val="1024971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8 minutes</a:t>
            </a:r>
            <a:r>
              <a:rPr lang="en-US" b="1" i="1" baseline="0" dirty="0"/>
              <a:t> + 30 seconds</a:t>
            </a:r>
            <a:endParaRPr lang="en-US" b="1" i="1" dirty="0"/>
          </a:p>
          <a:p>
            <a:r>
              <a:rPr lang="en-US" b="1" i="1" dirty="0"/>
              <a:t>Fission Surface Power Systems</a:t>
            </a:r>
            <a:r>
              <a:rPr lang="en-US" dirty="0"/>
              <a:t> (</a:t>
            </a:r>
            <a:r>
              <a:rPr lang="en-US" b="1" i="1" dirty="0"/>
              <a:t>FSPS</a:t>
            </a:r>
            <a:r>
              <a:rPr lang="en-US" dirty="0"/>
              <a:t>)</a:t>
            </a:r>
          </a:p>
          <a:p>
            <a:r>
              <a:rPr lang="en-US" b="1" i="1" dirty="0"/>
              <a:t>Fission</a:t>
            </a:r>
            <a:r>
              <a:rPr lang="en-US" dirty="0"/>
              <a:t> is a splitting of something into two parts.</a:t>
            </a:r>
          </a:p>
        </p:txBody>
      </p:sp>
      <p:sp>
        <p:nvSpPr>
          <p:cNvPr id="4" name="Slide Number Placeholder 3"/>
          <p:cNvSpPr>
            <a:spLocks noGrp="1"/>
          </p:cNvSpPr>
          <p:nvPr>
            <p:ph type="sldNum" sz="quarter" idx="10"/>
          </p:nvPr>
        </p:nvSpPr>
        <p:spPr/>
        <p:txBody>
          <a:bodyPr/>
          <a:lstStyle/>
          <a:p>
            <a:fld id="{E40DABC1-9094-4816-B530-13953F1EBBCE}" type="slidenum">
              <a:rPr lang="en-US" smtClean="0"/>
              <a:pPr/>
              <a:t>33</a:t>
            </a:fld>
            <a:endParaRPr lang="en-US"/>
          </a:p>
        </p:txBody>
      </p:sp>
    </p:spTree>
    <p:extLst>
      <p:ext uri="{BB962C8B-B14F-4D97-AF65-F5344CB8AC3E}">
        <p14:creationId xmlns:p14="http://schemas.microsoft.com/office/powerpoint/2010/main" val="1730139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https://en.wikipedia.org/wiki/SpaceX_Starship#/media/File:Super_heavy-lift_launch_vehicles.png</a:t>
            </a:r>
          </a:p>
          <a:p>
            <a:endParaRPr lang="en-US" dirty="0"/>
          </a:p>
          <a:p>
            <a:r>
              <a:rPr lang="en-US" sz="1200" b="0" i="0" kern="1200" dirty="0">
                <a:solidFill>
                  <a:schemeClr val="tx1"/>
                </a:solidFill>
                <a:effectLst/>
                <a:latin typeface="+mn-lt"/>
                <a:ea typeface="+mn-ea"/>
                <a:cs typeface="+mn-cs"/>
              </a:rPr>
              <a:t>Before sending humans to Mars, SpaceX plans to launch a Starship carrying cargo in 2022. If the mission goes smoothly, the target date to send the first humans to the Red Planet is the year 2024.</a:t>
            </a:r>
            <a:endParaRPr lang="en-US" dirty="0"/>
          </a:p>
          <a:p>
            <a:r>
              <a:rPr lang="en-US" dirty="0"/>
              <a:t>https://www.tesmanian.com/blogs/tesmanian-blog/mars-2022</a:t>
            </a:r>
          </a:p>
        </p:txBody>
      </p:sp>
      <p:sp>
        <p:nvSpPr>
          <p:cNvPr id="4" name="Slide Number Placeholder 3"/>
          <p:cNvSpPr>
            <a:spLocks noGrp="1"/>
          </p:cNvSpPr>
          <p:nvPr>
            <p:ph type="sldNum" sz="quarter" idx="10"/>
          </p:nvPr>
        </p:nvSpPr>
        <p:spPr/>
        <p:txBody>
          <a:bodyPr/>
          <a:lstStyle/>
          <a:p>
            <a:fld id="{E40DABC1-9094-4816-B530-13953F1EBBCE}" type="slidenum">
              <a:rPr lang="en-US" smtClean="0"/>
              <a:pPr/>
              <a:t>34</a:t>
            </a:fld>
            <a:endParaRPr lang="en-US"/>
          </a:p>
        </p:txBody>
      </p:sp>
    </p:spTree>
    <p:extLst>
      <p:ext uri="{BB962C8B-B14F-4D97-AF65-F5344CB8AC3E}">
        <p14:creationId xmlns:p14="http://schemas.microsoft.com/office/powerpoint/2010/main" val="1457012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differing sizes of the Mars rovers; Pathfinder, Exploration Rover and MSL.</a:t>
            </a:r>
          </a:p>
          <a:p>
            <a:endParaRPr lang="en-US" dirty="0"/>
          </a:p>
          <a:p>
            <a:r>
              <a:rPr lang="en-US" dirty="0"/>
              <a:t>https://www.theregister.com/2008/08/12/space_shuttle_replacement_delayed/</a:t>
            </a:r>
          </a:p>
        </p:txBody>
      </p:sp>
      <p:sp>
        <p:nvSpPr>
          <p:cNvPr id="4" name="Slide Number Placeholder 3"/>
          <p:cNvSpPr>
            <a:spLocks noGrp="1"/>
          </p:cNvSpPr>
          <p:nvPr>
            <p:ph type="sldNum" sz="quarter" idx="10"/>
          </p:nvPr>
        </p:nvSpPr>
        <p:spPr/>
        <p:txBody>
          <a:bodyPr/>
          <a:lstStyle/>
          <a:p>
            <a:fld id="{E40DABC1-9094-4816-B530-13953F1EBBCE}" type="slidenum">
              <a:rPr lang="en-US" smtClean="0"/>
              <a:pPr/>
              <a:t>35</a:t>
            </a:fld>
            <a:endParaRPr lang="en-US"/>
          </a:p>
        </p:txBody>
      </p:sp>
    </p:spTree>
    <p:extLst>
      <p:ext uri="{BB962C8B-B14F-4D97-AF65-F5344CB8AC3E}">
        <p14:creationId xmlns:p14="http://schemas.microsoft.com/office/powerpoint/2010/main" val="2385615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STEM</a:t>
            </a:r>
          </a:p>
        </p:txBody>
      </p:sp>
      <p:sp>
        <p:nvSpPr>
          <p:cNvPr id="4" name="Slide Number Placeholder 3"/>
          <p:cNvSpPr>
            <a:spLocks noGrp="1"/>
          </p:cNvSpPr>
          <p:nvPr>
            <p:ph type="sldNum" sz="quarter" idx="10"/>
          </p:nvPr>
        </p:nvSpPr>
        <p:spPr/>
        <p:txBody>
          <a:bodyPr/>
          <a:lstStyle/>
          <a:p>
            <a:fld id="{E40DABC1-9094-4816-B530-13953F1EBBCE}" type="slidenum">
              <a:rPr lang="en-US" smtClean="0"/>
              <a:pPr/>
              <a:t>36</a:t>
            </a:fld>
            <a:endParaRPr lang="en-US"/>
          </a:p>
        </p:txBody>
      </p:sp>
    </p:spTree>
    <p:extLst>
      <p:ext uri="{BB962C8B-B14F-4D97-AF65-F5344CB8AC3E}">
        <p14:creationId xmlns:p14="http://schemas.microsoft.com/office/powerpoint/2010/main" val="2180976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Desert</a:t>
            </a:r>
            <a:r>
              <a:rPr lang="en-US" baseline="0" dirty="0"/>
              <a:t> Research </a:t>
            </a:r>
            <a:r>
              <a:rPr lang="en-US" baseline="0"/>
              <a:t>And Technology Studies (RATS) </a:t>
            </a:r>
            <a:r>
              <a:rPr lang="en-US" baseline="0" dirty="0"/>
              <a:t>annually practice </a:t>
            </a:r>
            <a:r>
              <a:rPr lang="en-US" baseline="0"/>
              <a:t>analog operations.</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37</a:t>
            </a:fld>
            <a:endParaRPr lang="en-US"/>
          </a:p>
        </p:txBody>
      </p:sp>
    </p:spTree>
    <p:extLst>
      <p:ext uri="{BB962C8B-B14F-4D97-AF65-F5344CB8AC3E}">
        <p14:creationId xmlns:p14="http://schemas.microsoft.com/office/powerpoint/2010/main" val="12886812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Desert</a:t>
            </a:r>
            <a:r>
              <a:rPr lang="en-US" baseline="0" dirty="0"/>
              <a:t> Research </a:t>
            </a:r>
            <a:r>
              <a:rPr lang="en-US" baseline="0"/>
              <a:t>And Technology Studies (RATS) </a:t>
            </a:r>
            <a:r>
              <a:rPr lang="en-US" baseline="0" dirty="0"/>
              <a:t>annually practice </a:t>
            </a:r>
            <a:r>
              <a:rPr lang="en-US" baseline="0"/>
              <a:t>analog operations.</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38</a:t>
            </a:fld>
            <a:endParaRPr lang="en-US"/>
          </a:p>
        </p:txBody>
      </p:sp>
    </p:spTree>
    <p:extLst>
      <p:ext uri="{BB962C8B-B14F-4D97-AF65-F5344CB8AC3E}">
        <p14:creationId xmlns:p14="http://schemas.microsoft.com/office/powerpoint/2010/main" val="10859511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Artistic rendering of Dr. Ray Wheeler in Mars’s Greenhouse. Robot</a:t>
            </a:r>
            <a:r>
              <a:rPr lang="en-US" baseline="0" dirty="0"/>
              <a:t> </a:t>
            </a:r>
            <a:r>
              <a:rPr lang="en-US" baseline="0"/>
              <a:t>in background.</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39</a:t>
            </a:fld>
            <a:endParaRPr lang="en-US"/>
          </a:p>
        </p:txBody>
      </p:sp>
    </p:spTree>
    <p:extLst>
      <p:ext uri="{BB962C8B-B14F-4D97-AF65-F5344CB8AC3E}">
        <p14:creationId xmlns:p14="http://schemas.microsoft.com/office/powerpoint/2010/main" val="129351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https://techcrunch.com/2020/04/03/nasa-details-how-it-plans-to-establish-a-sustained-human-presence-on-the-moon/</a:t>
            </a:r>
          </a:p>
        </p:txBody>
      </p:sp>
      <p:sp>
        <p:nvSpPr>
          <p:cNvPr id="4" name="Slide Number Placeholder 3"/>
          <p:cNvSpPr>
            <a:spLocks noGrp="1"/>
          </p:cNvSpPr>
          <p:nvPr>
            <p:ph type="sldNum" sz="quarter" idx="5"/>
          </p:nvPr>
        </p:nvSpPr>
        <p:spPr/>
        <p:txBody>
          <a:bodyPr/>
          <a:lstStyle/>
          <a:p>
            <a:fld id="{E40DABC1-9094-4816-B530-13953F1EBBCE}" type="slidenum">
              <a:rPr lang="en-US" smtClean="0"/>
              <a:pPr/>
              <a:t>40</a:t>
            </a:fld>
            <a:endParaRPr lang="en-US"/>
          </a:p>
        </p:txBody>
      </p:sp>
    </p:spTree>
    <p:extLst>
      <p:ext uri="{BB962C8B-B14F-4D97-AF65-F5344CB8AC3E}">
        <p14:creationId xmlns:p14="http://schemas.microsoft.com/office/powerpoint/2010/main" val="16644639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https://techcrunch.com/2020/04/03/nasa-details-how-it-plans-to-establish-a-sustained-human-presence-on-the-moon/</a:t>
            </a:r>
          </a:p>
        </p:txBody>
      </p:sp>
      <p:sp>
        <p:nvSpPr>
          <p:cNvPr id="4" name="Slide Number Placeholder 3"/>
          <p:cNvSpPr>
            <a:spLocks noGrp="1"/>
          </p:cNvSpPr>
          <p:nvPr>
            <p:ph type="sldNum" sz="quarter" idx="5"/>
          </p:nvPr>
        </p:nvSpPr>
        <p:spPr/>
        <p:txBody>
          <a:bodyPr/>
          <a:lstStyle/>
          <a:p>
            <a:fld id="{E40DABC1-9094-4816-B530-13953F1EBBCE}" type="slidenum">
              <a:rPr lang="en-US" smtClean="0"/>
              <a:pPr/>
              <a:t>41</a:t>
            </a:fld>
            <a:endParaRPr lang="en-US"/>
          </a:p>
        </p:txBody>
      </p:sp>
    </p:spTree>
    <p:extLst>
      <p:ext uri="{BB962C8B-B14F-4D97-AF65-F5344CB8AC3E}">
        <p14:creationId xmlns:p14="http://schemas.microsoft.com/office/powerpoint/2010/main" val="38471477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8 minutes</a:t>
            </a:r>
            <a:r>
              <a:rPr lang="en-US" b="1" i="1" baseline="0" dirty="0"/>
              <a:t> + 30 seconds</a:t>
            </a:r>
            <a:endParaRPr lang="en-US" b="1" i="1" dirty="0"/>
          </a:p>
          <a:p>
            <a:r>
              <a:rPr lang="en-US" b="1" i="1" dirty="0"/>
              <a:t>Fission Surface Power Systems</a:t>
            </a:r>
            <a:r>
              <a:rPr lang="en-US" dirty="0"/>
              <a:t> (</a:t>
            </a:r>
            <a:r>
              <a:rPr lang="en-US" b="1" i="1" dirty="0"/>
              <a:t>FSPS</a:t>
            </a:r>
            <a:r>
              <a:rPr lang="en-US" dirty="0"/>
              <a:t>)</a:t>
            </a:r>
          </a:p>
          <a:p>
            <a:r>
              <a:rPr lang="en-US" b="1" i="1" dirty="0"/>
              <a:t>Fission</a:t>
            </a:r>
            <a:r>
              <a:rPr lang="en-US" dirty="0"/>
              <a:t> is a splitting of something into two parts.</a:t>
            </a:r>
          </a:p>
        </p:txBody>
      </p:sp>
      <p:sp>
        <p:nvSpPr>
          <p:cNvPr id="4" name="Slide Number Placeholder 3"/>
          <p:cNvSpPr>
            <a:spLocks noGrp="1"/>
          </p:cNvSpPr>
          <p:nvPr>
            <p:ph type="sldNum" sz="quarter" idx="10"/>
          </p:nvPr>
        </p:nvSpPr>
        <p:spPr/>
        <p:txBody>
          <a:bodyPr/>
          <a:lstStyle/>
          <a:p>
            <a:fld id="{E40DABC1-9094-4816-B530-13953F1EBBCE}" type="slidenum">
              <a:rPr lang="en-US" smtClean="0"/>
              <a:pPr/>
              <a:t>42</a:t>
            </a:fld>
            <a:endParaRPr lang="en-US"/>
          </a:p>
        </p:txBody>
      </p:sp>
    </p:spTree>
    <p:extLst>
      <p:ext uri="{BB962C8B-B14F-4D97-AF65-F5344CB8AC3E}">
        <p14:creationId xmlns:p14="http://schemas.microsoft.com/office/powerpoint/2010/main" val="17301398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Mars is the fourth planet from the sun and is</a:t>
            </a:r>
            <a:r>
              <a:rPr lang="en-US" baseline="0" dirty="0"/>
              <a:t> named after the Roman god of war. </a:t>
            </a:r>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44</a:t>
            </a:fld>
            <a:endParaRPr lang="en-US"/>
          </a:p>
        </p:txBody>
      </p:sp>
    </p:spTree>
    <p:extLst>
      <p:ext uri="{BB962C8B-B14F-4D97-AF65-F5344CB8AC3E}">
        <p14:creationId xmlns:p14="http://schemas.microsoft.com/office/powerpoint/2010/main" val="31045577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Mars two moons are small and irregularly shaped. They may be captured (by Mars</a:t>
            </a:r>
            <a:r>
              <a:rPr lang="en-US" baseline="0" dirty="0"/>
              <a:t> gravity)</a:t>
            </a:r>
            <a:r>
              <a:rPr lang="en-US" dirty="0"/>
              <a:t> asteroids.</a:t>
            </a:r>
          </a:p>
        </p:txBody>
      </p:sp>
      <p:sp>
        <p:nvSpPr>
          <p:cNvPr id="4" name="Slide Number Placeholder 3"/>
          <p:cNvSpPr>
            <a:spLocks noGrp="1"/>
          </p:cNvSpPr>
          <p:nvPr>
            <p:ph type="sldNum" sz="quarter" idx="10"/>
          </p:nvPr>
        </p:nvSpPr>
        <p:spPr/>
        <p:txBody>
          <a:bodyPr/>
          <a:lstStyle/>
          <a:p>
            <a:fld id="{E40DABC1-9094-4816-B530-13953F1EBBCE}" type="slidenum">
              <a:rPr lang="en-US" smtClean="0"/>
              <a:pPr/>
              <a:t>47</a:t>
            </a:fld>
            <a:endParaRPr lang="en-US"/>
          </a:p>
        </p:txBody>
      </p:sp>
    </p:spTree>
    <p:extLst>
      <p:ext uri="{BB962C8B-B14F-4D97-AF65-F5344CB8AC3E}">
        <p14:creationId xmlns:p14="http://schemas.microsoft.com/office/powerpoint/2010/main" val="694753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https://scentofpine.org/gw101-1/</a:t>
            </a:r>
          </a:p>
        </p:txBody>
      </p:sp>
      <p:sp>
        <p:nvSpPr>
          <p:cNvPr id="4" name="Slide Number Placeholder 3"/>
          <p:cNvSpPr>
            <a:spLocks noGrp="1"/>
          </p:cNvSpPr>
          <p:nvPr>
            <p:ph type="sldNum" sz="quarter" idx="5"/>
          </p:nvPr>
        </p:nvSpPr>
        <p:spPr/>
        <p:txBody>
          <a:bodyPr/>
          <a:lstStyle/>
          <a:p>
            <a:fld id="{E40DABC1-9094-4816-B530-13953F1EBBCE}" type="slidenum">
              <a:rPr lang="en-US" smtClean="0"/>
              <a:pPr/>
              <a:t>48</a:t>
            </a:fld>
            <a:endParaRPr lang="en-US"/>
          </a:p>
        </p:txBody>
      </p:sp>
    </p:spTree>
    <p:extLst>
      <p:ext uri="{BB962C8B-B14F-4D97-AF65-F5344CB8AC3E}">
        <p14:creationId xmlns:p14="http://schemas.microsoft.com/office/powerpoint/2010/main" val="508146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https://www.rmg.co.uk/stories/topics/how-far-away-moon</a:t>
            </a:r>
          </a:p>
          <a:p>
            <a:endParaRPr lang="en-US" dirty="0"/>
          </a:p>
        </p:txBody>
      </p:sp>
      <p:sp>
        <p:nvSpPr>
          <p:cNvPr id="4" name="Slide Number Placeholder 3"/>
          <p:cNvSpPr>
            <a:spLocks noGrp="1"/>
          </p:cNvSpPr>
          <p:nvPr>
            <p:ph type="sldNum" sz="quarter" idx="5"/>
          </p:nvPr>
        </p:nvSpPr>
        <p:spPr/>
        <p:txBody>
          <a:bodyPr/>
          <a:lstStyle/>
          <a:p>
            <a:fld id="{E40DABC1-9094-4816-B530-13953F1EBBCE}" type="slidenum">
              <a:rPr lang="en-US" smtClean="0"/>
              <a:pPr/>
              <a:t>49</a:t>
            </a:fld>
            <a:endParaRPr lang="en-US"/>
          </a:p>
        </p:txBody>
      </p:sp>
    </p:spTree>
    <p:extLst>
      <p:ext uri="{BB962C8B-B14F-4D97-AF65-F5344CB8AC3E}">
        <p14:creationId xmlns:p14="http://schemas.microsoft.com/office/powerpoint/2010/main" val="15156871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t"/>
            <a:r>
              <a:rPr lang="en-US" sz="1200" b="1" kern="1200" dirty="0">
                <a:solidFill>
                  <a:schemeClr val="tx1"/>
                </a:solidFill>
                <a:effectLst/>
                <a:latin typeface="+mn-lt"/>
                <a:ea typeface="+mn-ea"/>
                <a:cs typeface="+mn-cs"/>
              </a:rPr>
              <a:t>Objectives</a:t>
            </a:r>
          </a:p>
          <a:p>
            <a:pPr fontAlgn="t"/>
            <a:r>
              <a:rPr lang="en-US" sz="1200" b="1" kern="1200" dirty="0">
                <a:solidFill>
                  <a:schemeClr val="tx1"/>
                </a:solidFill>
                <a:effectLst/>
                <a:latin typeface="+mn-lt"/>
                <a:ea typeface="+mn-ea"/>
                <a:cs typeface="+mn-cs"/>
              </a:rPr>
              <a:t>Mars Science Laboratory: Mission Objectives</a:t>
            </a:r>
            <a:endParaRPr lang="en-US" dirty="0">
              <a:effectLst/>
            </a:endParaRPr>
          </a:p>
          <a:p>
            <a:pPr fontAlgn="t"/>
            <a:r>
              <a:rPr lang="en-US" dirty="0">
                <a:effectLst/>
              </a:rPr>
              <a:t>To contribute to the four science goals and meet its specific goal of determining Mars' habitability, Mars Science Laboratory has the following science objectives.</a:t>
            </a:r>
          </a:p>
          <a:p>
            <a:pPr fontAlgn="t"/>
            <a:r>
              <a:rPr lang="en-US" sz="1200" b="1" kern="1200" dirty="0">
                <a:solidFill>
                  <a:schemeClr val="tx1"/>
                </a:solidFill>
                <a:effectLst/>
                <a:latin typeface="+mn-lt"/>
                <a:ea typeface="+mn-ea"/>
                <a:cs typeface="+mn-cs"/>
              </a:rPr>
              <a:t>Biological objectives:</a:t>
            </a:r>
            <a:br>
              <a:rPr lang="en-US" dirty="0">
                <a:effectLst/>
              </a:rPr>
            </a:br>
            <a:r>
              <a:rPr lang="en-US" dirty="0">
                <a:effectLst/>
              </a:rPr>
              <a:t>Determine the nature and inventory of organic carbon compounds</a:t>
            </a:r>
            <a:br>
              <a:rPr lang="en-US" dirty="0">
                <a:effectLst/>
              </a:rPr>
            </a:br>
            <a:r>
              <a:rPr lang="en-US" dirty="0">
                <a:effectLst/>
              </a:rPr>
              <a:t>Inventory the chemical building blocks of life (carbon, hydrogen, nitrogen, oxygen, phosphorous, and sulfur)</a:t>
            </a:r>
            <a:br>
              <a:rPr lang="en-US" dirty="0">
                <a:effectLst/>
              </a:rPr>
            </a:br>
            <a:r>
              <a:rPr lang="en-US" dirty="0">
                <a:effectLst/>
              </a:rPr>
              <a:t>Identify features that may represent the effects of biological processes</a:t>
            </a:r>
            <a:br>
              <a:rPr lang="en-US" dirty="0">
                <a:effectLst/>
              </a:rPr>
            </a:br>
            <a:br>
              <a:rPr lang="en-US" dirty="0">
                <a:effectLst/>
              </a:rPr>
            </a:br>
            <a:r>
              <a:rPr lang="en-US" sz="1200" b="1" kern="1200" dirty="0">
                <a:solidFill>
                  <a:schemeClr val="tx1"/>
                </a:solidFill>
                <a:effectLst/>
                <a:latin typeface="+mn-lt"/>
                <a:ea typeface="+mn-ea"/>
                <a:cs typeface="+mn-cs"/>
              </a:rPr>
              <a:t>Geological and geochemical objectives:</a:t>
            </a:r>
            <a:br>
              <a:rPr lang="en-US" dirty="0">
                <a:effectLst/>
              </a:rPr>
            </a:br>
            <a:r>
              <a:rPr lang="en-US" dirty="0">
                <a:effectLst/>
              </a:rPr>
              <a:t>Investigate the chemical, isotopic, and mineralogical composition of the </a:t>
            </a:r>
            <a:r>
              <a:rPr lang="en-US" dirty="0" err="1">
                <a:effectLst/>
              </a:rPr>
              <a:t>martian</a:t>
            </a:r>
            <a:r>
              <a:rPr lang="en-US" dirty="0">
                <a:effectLst/>
              </a:rPr>
              <a:t> surface and near-surface geological materials</a:t>
            </a:r>
            <a:br>
              <a:rPr lang="en-US" dirty="0">
                <a:effectLst/>
              </a:rPr>
            </a:br>
            <a:r>
              <a:rPr lang="en-US" dirty="0">
                <a:effectLst/>
              </a:rPr>
              <a:t>Interpret the processes that have formed and modified rocks and soils</a:t>
            </a:r>
            <a:br>
              <a:rPr lang="en-US" dirty="0">
                <a:effectLst/>
              </a:rPr>
            </a:br>
            <a:br>
              <a:rPr lang="en-US" dirty="0">
                <a:effectLst/>
              </a:rPr>
            </a:br>
            <a:r>
              <a:rPr lang="en-US" sz="1200" b="1" kern="1200" dirty="0">
                <a:solidFill>
                  <a:schemeClr val="tx1"/>
                </a:solidFill>
                <a:effectLst/>
                <a:latin typeface="+mn-lt"/>
                <a:ea typeface="+mn-ea"/>
                <a:cs typeface="+mn-cs"/>
              </a:rPr>
              <a:t>Planetary process objectives:</a:t>
            </a:r>
            <a:br>
              <a:rPr lang="en-US" dirty="0">
                <a:effectLst/>
              </a:rPr>
            </a:br>
            <a:r>
              <a:rPr lang="en-US" dirty="0">
                <a:effectLst/>
              </a:rPr>
              <a:t>Assess long-timescale (i.e., 4-billion-year) atmospheric evolution processes</a:t>
            </a:r>
            <a:br>
              <a:rPr lang="en-US" dirty="0">
                <a:effectLst/>
              </a:rPr>
            </a:br>
            <a:r>
              <a:rPr lang="en-US" dirty="0">
                <a:effectLst/>
              </a:rPr>
              <a:t>Determine present state, distribution, and cycling of water and carbon dioxide</a:t>
            </a:r>
            <a:br>
              <a:rPr lang="en-US" dirty="0">
                <a:effectLst/>
              </a:rPr>
            </a:br>
            <a:br>
              <a:rPr lang="en-US" dirty="0">
                <a:effectLst/>
              </a:rPr>
            </a:br>
            <a:r>
              <a:rPr lang="en-US" sz="1200" b="1" kern="1200" dirty="0">
                <a:solidFill>
                  <a:schemeClr val="tx1"/>
                </a:solidFill>
                <a:effectLst/>
                <a:latin typeface="+mn-lt"/>
                <a:ea typeface="+mn-ea"/>
                <a:cs typeface="+mn-cs"/>
              </a:rPr>
              <a:t>Surface radiation objective:</a:t>
            </a:r>
            <a:br>
              <a:rPr lang="en-US" dirty="0">
                <a:effectLst/>
              </a:rPr>
            </a:br>
            <a:r>
              <a:rPr lang="en-US" dirty="0">
                <a:effectLst/>
              </a:rPr>
              <a:t>Characterize the broad spectrum of surface radiation, including galactic cosmic radiation, solar proton events, and secondary neutrons</a:t>
            </a:r>
          </a:p>
        </p:txBody>
      </p:sp>
      <p:sp>
        <p:nvSpPr>
          <p:cNvPr id="4" name="Slide Number Placeholder 3"/>
          <p:cNvSpPr>
            <a:spLocks noGrp="1"/>
          </p:cNvSpPr>
          <p:nvPr>
            <p:ph type="sldNum" sz="quarter" idx="10"/>
          </p:nvPr>
        </p:nvSpPr>
        <p:spPr/>
        <p:txBody>
          <a:bodyPr/>
          <a:lstStyle/>
          <a:p>
            <a:fld id="{E40DABC1-9094-4816-B530-13953F1EBBCE}" type="slidenum">
              <a:rPr lang="en-US" smtClean="0"/>
              <a:pPr/>
              <a:t>50</a:t>
            </a:fld>
            <a:endParaRPr lang="en-US"/>
          </a:p>
        </p:txBody>
      </p:sp>
    </p:spTree>
    <p:extLst>
      <p:ext uri="{BB962C8B-B14F-4D97-AF65-F5344CB8AC3E}">
        <p14:creationId xmlns:p14="http://schemas.microsoft.com/office/powerpoint/2010/main" val="35740422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There are no age restrictions for the program.</a:t>
            </a:r>
          </a:p>
          <a:p>
            <a:r>
              <a:rPr lang="en-US" sz="1200" b="1" dirty="0"/>
              <a:t>Astronaut candidates selected in the past have ranged between the ages of 26 and 46, with the average age being 34.</a:t>
            </a:r>
          </a:p>
          <a:p>
            <a:r>
              <a:rPr lang="en-US" sz="1200" b="1" dirty="0"/>
              <a:t>*The 2009 US class age average: 37 years old. Age Spectrum: 30 – 43.  Additionally, there were 3 Japanese and 2 Canadian Astronauts selected.  </a:t>
            </a:r>
          </a:p>
          <a:p>
            <a:endParaRPr lang="en-US" dirty="0"/>
          </a:p>
        </p:txBody>
      </p:sp>
      <p:sp>
        <p:nvSpPr>
          <p:cNvPr id="4" name="Slide Number Placeholder 3"/>
          <p:cNvSpPr>
            <a:spLocks noGrp="1"/>
          </p:cNvSpPr>
          <p:nvPr>
            <p:ph type="sldNum" sz="quarter" idx="10"/>
          </p:nvPr>
        </p:nvSpPr>
        <p:spPr/>
        <p:txBody>
          <a:bodyPr/>
          <a:lstStyle/>
          <a:p>
            <a:fld id="{E40DABC1-9094-4816-B530-13953F1EBBCE}" type="slidenum">
              <a:rPr lang="en-US" smtClean="0"/>
              <a:pPr/>
              <a:t>51</a:t>
            </a:fld>
            <a:endParaRPr lang="en-US"/>
          </a:p>
        </p:txBody>
      </p:sp>
    </p:spTree>
    <p:extLst>
      <p:ext uri="{BB962C8B-B14F-4D97-AF65-F5344CB8AC3E}">
        <p14:creationId xmlns:p14="http://schemas.microsoft.com/office/powerpoint/2010/main" val="26981655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http://www.youtube.com/watch?v=n4tgkyUBkbY</a:t>
            </a:r>
          </a:p>
          <a:p>
            <a:endParaRPr lang="en-US" dirty="0"/>
          </a:p>
          <a:p>
            <a:r>
              <a:rPr lang="en-US" dirty="0"/>
              <a:t>http://www.mars-one.com/</a:t>
            </a:r>
          </a:p>
        </p:txBody>
      </p:sp>
      <p:sp>
        <p:nvSpPr>
          <p:cNvPr id="4" name="Slide Number Placeholder 3"/>
          <p:cNvSpPr>
            <a:spLocks noGrp="1"/>
          </p:cNvSpPr>
          <p:nvPr>
            <p:ph type="sldNum" sz="quarter" idx="10"/>
          </p:nvPr>
        </p:nvSpPr>
        <p:spPr/>
        <p:txBody>
          <a:bodyPr/>
          <a:lstStyle/>
          <a:p>
            <a:fld id="{E40DABC1-9094-4816-B530-13953F1EBBCE}" type="slidenum">
              <a:rPr lang="en-US" smtClean="0"/>
              <a:pPr/>
              <a:t>53</a:t>
            </a:fld>
            <a:endParaRPr lang="en-US"/>
          </a:p>
        </p:txBody>
      </p:sp>
    </p:spTree>
    <p:extLst>
      <p:ext uri="{BB962C8B-B14F-4D97-AF65-F5344CB8AC3E}">
        <p14:creationId xmlns:p14="http://schemas.microsoft.com/office/powerpoint/2010/main" val="34231387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t>Mission &amp; Vision</a:t>
            </a:r>
          </a:p>
          <a:p>
            <a:r>
              <a:rPr lang="en-US" sz="1200" b="1" dirty="0"/>
              <a:t>Mars One’s Mission Objective</a:t>
            </a:r>
          </a:p>
          <a:p>
            <a:r>
              <a:rPr lang="en-US" sz="1200" dirty="0"/>
              <a:t>It is the Mission Objective of Mars One to establish a human settlement on the planet Mars in 2023.</a:t>
            </a:r>
          </a:p>
          <a:p>
            <a:r>
              <a:rPr lang="en-US" sz="1200" b="1" dirty="0"/>
              <a:t>Vision of Mars One</a:t>
            </a:r>
          </a:p>
          <a:p>
            <a:r>
              <a:rPr lang="en-US" sz="1200" dirty="0"/>
              <a:t>Mars One believes human exploration of the solar system should be a global effort, greater than the ambition of an individual nation. Mars exploration offers an opportunity to celebrate the power of a united humanity.</a:t>
            </a:r>
            <a:br>
              <a:rPr lang="en-US" sz="1200" dirty="0"/>
            </a:br>
            <a:br>
              <a:rPr lang="en-US" sz="1200" dirty="0"/>
            </a:br>
            <a:r>
              <a:rPr lang="en-US" sz="1200" dirty="0"/>
              <a:t>As with the Apollo Moon landings, a human mission to Mars will inspire generations to believe that all things are possible, that anything can be achieved. Mars One believes it is not only possible, but imperative that we establish a permanent settlement on Mars in order to accelerate our understanding of the formation of the solar system, the origins of life, and of equal importance, our place in the universe</a:t>
            </a:r>
          </a:p>
        </p:txBody>
      </p:sp>
      <p:sp>
        <p:nvSpPr>
          <p:cNvPr id="4" name="Slide Number Placeholder 3"/>
          <p:cNvSpPr>
            <a:spLocks noGrp="1"/>
          </p:cNvSpPr>
          <p:nvPr>
            <p:ph type="sldNum" sz="quarter" idx="10"/>
          </p:nvPr>
        </p:nvSpPr>
        <p:spPr/>
        <p:txBody>
          <a:bodyPr/>
          <a:lstStyle/>
          <a:p>
            <a:fld id="{E40DABC1-9094-4816-B530-13953F1EBBCE}" type="slidenum">
              <a:rPr lang="en-US" smtClean="0"/>
              <a:pPr/>
              <a:t>54</a:t>
            </a:fld>
            <a:endParaRPr lang="en-US"/>
          </a:p>
        </p:txBody>
      </p:sp>
    </p:spTree>
    <p:extLst>
      <p:ext uri="{BB962C8B-B14F-4D97-AF65-F5344CB8AC3E}">
        <p14:creationId xmlns:p14="http://schemas.microsoft.com/office/powerpoint/2010/main" val="11761193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http://pillownaut.blogspot.com/2011/06/365-days-for-mars-500.html</a:t>
            </a:r>
          </a:p>
          <a:p>
            <a:r>
              <a:rPr lang="en-US" dirty="0"/>
              <a:t>15 minutes</a:t>
            </a:r>
          </a:p>
        </p:txBody>
      </p:sp>
      <p:sp>
        <p:nvSpPr>
          <p:cNvPr id="4" name="Slide Number Placeholder 3"/>
          <p:cNvSpPr>
            <a:spLocks noGrp="1"/>
          </p:cNvSpPr>
          <p:nvPr>
            <p:ph type="sldNum" sz="quarter" idx="10"/>
          </p:nvPr>
        </p:nvSpPr>
        <p:spPr/>
        <p:txBody>
          <a:bodyPr/>
          <a:lstStyle/>
          <a:p>
            <a:fld id="{E40DABC1-9094-4816-B530-13953F1EBBCE}" type="slidenum">
              <a:rPr lang="en-US" smtClean="0"/>
              <a:pPr/>
              <a:t>55</a:t>
            </a:fld>
            <a:endParaRPr lang="en-US"/>
          </a:p>
        </p:txBody>
      </p:sp>
    </p:spTree>
    <p:extLst>
      <p:ext uri="{BB962C8B-B14F-4D97-AF65-F5344CB8AC3E}">
        <p14:creationId xmlns:p14="http://schemas.microsoft.com/office/powerpoint/2010/main" val="2762079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BDC2F3-E8A1-4013-A933-7B6DA64BB8C1}" type="datetime1">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5F5C1E-D795-472D-946B-FC17E40D9E9E}" type="datetime1">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222C74-7312-4062-8A33-9A03F1EEFA39}" type="datetime1">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2A4792-7F99-4F75-9FE5-65FADAA290DD}" type="datetime1">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8469F6-C845-4B19-BB85-1683E2D851E3}" type="datetime1">
              <a:rPr lang="en-US" smtClean="0"/>
              <a:t>3/19/2021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2DE567-D030-44FA-8078-26AABEBBA64C}" type="datetime1">
              <a:rPr lang="en-US" smtClean="0"/>
              <a:t>3/19/2021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B0A0C7-9F5F-49DE-88CB-E5C3454CD8B4}" type="datetime1">
              <a:rPr lang="en-US" smtClean="0"/>
              <a:t>3/19/2021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AD17FC-6149-42DF-BDCB-323605AA30AF}" type="datetime1">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5DC9EA-B3FA-4DE6-B62C-9CD912B0737F}" type="datetime1">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9D6ACB-BE48-464A-BBA1-FBC68456955A}" type="datetime1">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F4EC11-9C11-4759-97A8-3FB710661DBE}" type="datetime1">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6B9D7-30C4-4B0F-99E1-7522042802C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BB23C-FB63-4303-9E6F-B6BBD27F7B2F}" type="datetime1">
              <a:rPr lang="en-US" smtClean="0"/>
              <a:t>3/19/2021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6B9D7-30C4-4B0F-99E1-7522042802C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nasa.gov/sites/default/files/atoms/files/fy2021_volume_of_integrated_performance.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7.jpeg"/><Relationship Id="rId4" Type="http://schemas.openxmlformats.org/officeDocument/2006/relationships/hyperlink" Target="http://adf.ly/1374918/http:/2.bp.blogspot.com/-Kd7kbVMC85c/Ta241XiCjMI/AAAAAAAADno/HWpQTdR-0ug/s1600/Wallpaper+(26).jp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s://youtu.be/gYJsMBabjVY?list=PL9TFrgFq7557nWqmfuVngU22OhTpUE9g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magazine.caltech.edu/post/mars-2020-evolution-of-a-rover" TargetMode="External"/><Relationship Id="rId5" Type="http://schemas.openxmlformats.org/officeDocument/2006/relationships/image" Target="../media/image2.emf"/><Relationship Id="rId4" Type="http://schemas.openxmlformats.org/officeDocument/2006/relationships/hyperlink" Target="https://mars.nasa.gov/mars2020/mission/science/goal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youtube.com/watch?v=4czjS9h4Fpg&amp;t=8s" TargetMode="Externa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2.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lVhvykMBLJ-UDM&amp;tbnid=JlzjjEGfDZeI2M:&amp;ved=0CAUQjRw&amp;url=http://www.andrewclem.com/Baseball/HiramBithornStadium.html&amp;ei=-cdDUaaGCJDS9ASWyICYBQ&amp;bvm=bv.43828540,d.dmg&amp;psig=AFQjCNFmddE9hC_k6mRIBU9QEBsdoYTQ3w&amp;ust=1363482847543764"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34.jpeg"/><Relationship Id="rId4" Type="http://schemas.openxmlformats.org/officeDocument/2006/relationships/image" Target="../media/image33.gif"/></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lN7Q8l4dFaU"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5.xml.rels><?xml version="1.0" encoding="UTF-8" standalone="yes"?>
<Relationships xmlns="http://schemas.openxmlformats.org/package/2006/relationships"><Relationship Id="rId3" Type="http://schemas.openxmlformats.org/officeDocument/2006/relationships/hyperlink" Target="http://www.google.com/url?sa=i&amp;rct=j&amp;q=orion+capsule&amp;source=images&amp;cd=&amp;cad=rja&amp;docid=Q-IrHaULcRO95M&amp;tbnid=a7srYnBXarRbOM:&amp;ved=0CAUQjRw&amp;url=http://www.theregister.co.uk/2008/08/12/space_shuttle_replacement_delayed/&amp;ei=9-xDUf7WG5DC9QSFyYCwBA&amp;bvm=bv.43828540,d.dmg&amp;psig=AFQjCNFOEQTbEM-6TWo4iMGLNyLBxxR-qA&amp;ust=1363492200401621"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37.jpeg"/><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8" Type="http://schemas.openxmlformats.org/officeDocument/2006/relationships/hyperlink" Target="http://www.google.com/url?sa=i&amp;rct=j&amp;q=female+doctor+cartoon&amp;source=images&amp;cd=&amp;cad=rja&amp;docid=T8Fxl_bpDw7GsM&amp;tbnid=UHhuzwsEOq4OHM:&amp;ved=0CAUQjRw&amp;url=http://thegrandnarrative.com/2012/02/&amp;ei=e6BCUfOkIK322QXFqICQDg&amp;bvm=bv.43828540,d.b2I&amp;psig=AFQjCNGbiRZUDDvUGu48w-XcTxZWQwigGg&amp;ust=1363407231522429" TargetMode="External"/><Relationship Id="rId3" Type="http://schemas.openxmlformats.org/officeDocument/2006/relationships/image" Target="../media/image38.jpeg"/><Relationship Id="rId7" Type="http://schemas.openxmlformats.org/officeDocument/2006/relationships/image" Target="../media/image40.jpeg"/><Relationship Id="rId12"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google.com/url?sa=i&amp;rct=j&amp;q=Pilot&amp;source=images&amp;cd=&amp;cad=rja&amp;docid=IJZwa0v5fENmRM&amp;tbnid=9rAXq2hAvPA0qM:&amp;ved=0CAUQjRw&amp;url=http://www.dreamstime.com/stock-photos-airline-pilot-tiny-plane-image9416733&amp;ei=uJ9CUcvMK8rW2wWyqYCYDA&amp;bvm=bv.43828540,d.b2I&amp;psig=AFQjCNGqMwEbwCqfMIilD9AQHFpRVAWN7A&amp;ust=1363407081185813" TargetMode="External"/><Relationship Id="rId11" Type="http://schemas.openxmlformats.org/officeDocument/2006/relationships/image" Target="../media/image42.jpeg"/><Relationship Id="rId5" Type="http://schemas.openxmlformats.org/officeDocument/2006/relationships/image" Target="../media/image39.jpeg"/><Relationship Id="rId10" Type="http://schemas.openxmlformats.org/officeDocument/2006/relationships/hyperlink" Target="http://spaceplace.nasa.gov/review/art/satellite_small.en.jpg" TargetMode="External"/><Relationship Id="rId4" Type="http://schemas.openxmlformats.org/officeDocument/2006/relationships/hyperlink" Target="http://www.google.com/url?sa=i&amp;rct=j&amp;q=Engineer&amp;source=images&amp;cd=&amp;cad=rja&amp;docid=nVxDQL9Wz_6vtM&amp;tbnid=h2uiO6aJ_DJ-6M:&amp;ved=0CAUQjRw&amp;url=http://rakenrolin.deviantart.com/art/Little-Ms-Engineer-216201419&amp;ei=b5tCUaNwhtrbBev1gbAK&amp;bvm=bv.43828540,d.b2I&amp;psig=AFQjCNHnlzaPyH3J-z4DSRKS0RpHkDGLFg&amp;ust=1363406050594992" TargetMode="External"/><Relationship Id="rId9"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hyperlink" Target="http://www.youtube.com/watch?v=2Q13dyRi5ok"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43.jpg"/></Relationships>
</file>

<file path=ppt/slides/_rels/slide38.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hyperlink" Target="http://www.google.com/url?sa=i&amp;rct=j&amp;q=DRATS+Charriot&amp;source=images&amp;cd=&amp;cad=rja&amp;docid=lzImh0BIKyPb3M&amp;tbnid=AmU98pMfk90-VM:&amp;ved=0CAUQjRw&amp;url=http://yootuubee.com/video/1tzmED_TvFc&amp;ei=F-FDUZvRN4-89QSS_4CYDA&amp;psig=AFQjCNGa5vzXy_tf4mXgJAQ0EUZX2MNKLA&amp;ust=1363489304751052" TargetMode="External"/><Relationship Id="rId7" Type="http://schemas.openxmlformats.org/officeDocument/2006/relationships/hyperlink" Target="http://www.google.com/url?sa=i&amp;rct=j&amp;q=DRATS+Charriot&amp;source=images&amp;cd=&amp;cad=rja&amp;docid=vQS3mK_ho5sH5M&amp;tbnid=cfkhQoDeCEjZLM:&amp;ved=0CAUQjRw&amp;url=http://www.universetoday.com/20178/driving-on-the-moon-in-your-shirtsleeves/&amp;ei=COJDUcSMGImW8gSHpYDQBQ&amp;psig=AFQjCNGa5vzXy_tf4mXgJAQ0EUZX2MNKLA&amp;ust=1363489304751052"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hyperlink" Target="http://www.google.com/url?sa=i&amp;rct=j&amp;q=DRATS+Charriot&amp;source=images&amp;cd=&amp;cad=rja&amp;docid=lzImh0BIKyPb3M&amp;tbnid=AmU98pMfk90-VM:&amp;ved=0CAUQjRw&amp;url=http://spacecraft.ssl.umd.edu/SSL.photos/SSLevent.photos/2006/2006events.html&amp;ei=P-FDUbWFJZDU8wTwqIHoBA&amp;psig=AFQjCNGa5vzXy_tf4mXgJAQ0EUZX2MNKLA&amp;ust=1363489304751052" TargetMode="External"/><Relationship Id="rId4" Type="http://schemas.openxmlformats.org/officeDocument/2006/relationships/image" Target="../media/image44.jpeg"/><Relationship Id="rId9" Type="http://schemas.openxmlformats.org/officeDocument/2006/relationships/image" Target="../media/image2.emf"/></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mos.org/mos-at-home/sparks-of-science/mars-moxie"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hyperlink" Target="file:///C:\Users\fsototor\Documents\Files\NASA\KSC\Outreach\Florida\Delray%20Beach\Why%20we%20cant%20find%20life%20on%20Mars.mpg"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hyperlink" Target="https://www.nasa.gov/sites/default/files/atoms/files/sls_core_stage_fact_sheet_01072016.pdf" TargetMode="External"/><Relationship Id="rId7" Type="http://schemas.openxmlformats.org/officeDocument/2006/relationships/image" Target="../media/image51.png"/><Relationship Id="rId2" Type="http://schemas.openxmlformats.org/officeDocument/2006/relationships/hyperlink" Target="http://spaceflight.nasa.gov/spacenews/factsheets/index.html" TargetMode="External"/><Relationship Id="rId1" Type="http://schemas.openxmlformats.org/officeDocument/2006/relationships/slideLayout" Target="../slideLayouts/slideLayout2.xml"/><Relationship Id="rId6" Type="http://schemas.openxmlformats.org/officeDocument/2006/relationships/hyperlink" Target="https://www.mos.org/mos-at-home/sparks-of-science/mars-moxie" TargetMode="External"/><Relationship Id="rId5" Type="http://schemas.openxmlformats.org/officeDocument/2006/relationships/hyperlink" Target="https://www.youtube.com/watch?v=XRCIzZHpFtY" TargetMode="External"/><Relationship Id="rId4" Type="http://schemas.openxmlformats.org/officeDocument/2006/relationships/hyperlink" Target="https://www.youtube.com/watch?v=-l7MM9yoxII" TargetMode="External"/><Relationship Id="rId9" Type="http://schemas.openxmlformats.org/officeDocument/2006/relationships/image" Target="../media/image2.emf"/></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hyperlink" Target="file:///D:\Documents%20and%20Settings\fsototor\My%20Documents\Files\KSC\Outreach\KSC\Boeing%20Poster%20on%20Soto%20Toro\Felix_Gorra_PR.AVI" TargetMode="External"/><Relationship Id="rId4" Type="http://schemas.openxmlformats.org/officeDocument/2006/relationships/image" Target="../media/image2.emf"/></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Where%20can%20students%20apply%20for%20space%20program-related%20internships%2003-15-2021.pptx"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2.em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hyperlink" Target="http://www.google.com/url?sa=i&amp;rct=j&amp;q=mars+moon+size+comparison&amp;source=images&amp;cd=&amp;cad=rja&amp;docid=nlLJjJIuSmuOmM&amp;tbnid=CzCpmsliwFyqlM:&amp;ved=0CAUQjRw&amp;url=http://blogstronomy.blogspot.com/2009/09/why-is-earths-moon-so-much-bigger-than.html&amp;ei=Dhc4UenBI4L89gS97oD4CQ&amp;bvm=bv.43287494,d.eWU&amp;psig=AFQjCNFxDbm4S2xERyaqxfu5qIV_gpeGnQ&amp;ust=1362716537290928" TargetMode="External"/><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www.mars-one.co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Videos/Mars500%20-%20520%20days%20in%2015%20minutes.avi"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srcRect b="9026"/>
          <a:stretch/>
        </p:blipFill>
        <p:spPr bwMode="auto">
          <a:xfrm>
            <a:off x="0" y="-16889"/>
            <a:ext cx="9144000" cy="6874889"/>
          </a:xfrm>
          <a:prstGeom prst="rect">
            <a:avLst/>
          </a:prstGeom>
          <a:noFill/>
          <a:ln w="9525">
            <a:noFill/>
            <a:miter lim="800000"/>
            <a:headEnd/>
            <a:tailEnd/>
          </a:ln>
          <a:effectLst/>
        </p:spPr>
      </p:pic>
      <p:sp>
        <p:nvSpPr>
          <p:cNvPr id="7" name="Rectangle 2"/>
          <p:cNvSpPr>
            <a:spLocks noGrp="1" noChangeArrowheads="1"/>
          </p:cNvSpPr>
          <p:nvPr>
            <p:ph type="ctrTitle"/>
          </p:nvPr>
        </p:nvSpPr>
        <p:spPr>
          <a:xfrm>
            <a:off x="0" y="2209800"/>
            <a:ext cx="9144000" cy="3048000"/>
          </a:xfrm>
        </p:spPr>
        <p:txBody>
          <a:bodyPr>
            <a:normAutofit/>
          </a:bodyPr>
          <a:lstStyle/>
          <a:p>
            <a:pPr algn="ctr"/>
            <a:r>
              <a:rPr lang="en-US" sz="4800" b="1" dirty="0">
                <a:solidFill>
                  <a:srgbClr val="000000"/>
                </a:solidFill>
                <a:latin typeface="75 Helvetica Bold"/>
              </a:rPr>
              <a:t>Missions</a:t>
            </a:r>
            <a:br>
              <a:rPr lang="en-US" sz="4800" b="1" dirty="0">
                <a:solidFill>
                  <a:srgbClr val="000000"/>
                </a:solidFill>
                <a:latin typeface="75 Helvetica Bold"/>
              </a:rPr>
            </a:br>
            <a:r>
              <a:rPr lang="en-US" sz="4800" b="1" dirty="0">
                <a:solidFill>
                  <a:srgbClr val="000000"/>
                </a:solidFill>
                <a:latin typeface="75 Helvetica Bold"/>
              </a:rPr>
              <a:t>to</a:t>
            </a:r>
            <a:br>
              <a:rPr lang="en-US" sz="4800" b="1" dirty="0">
                <a:solidFill>
                  <a:srgbClr val="000000"/>
                </a:solidFill>
                <a:latin typeface="75 Helvetica Bold"/>
              </a:rPr>
            </a:br>
            <a:r>
              <a:rPr lang="en-US" sz="4800" b="1" dirty="0">
                <a:solidFill>
                  <a:srgbClr val="000000"/>
                </a:solidFill>
                <a:latin typeface="75 Helvetica Bold"/>
              </a:rPr>
              <a:t>Mars!</a:t>
            </a:r>
          </a:p>
        </p:txBody>
      </p:sp>
      <p:sp>
        <p:nvSpPr>
          <p:cNvPr id="8" name="Rectangle 6"/>
          <p:cNvSpPr>
            <a:spLocks noChangeArrowheads="1"/>
          </p:cNvSpPr>
          <p:nvPr/>
        </p:nvSpPr>
        <p:spPr bwMode="auto">
          <a:xfrm>
            <a:off x="76200" y="228600"/>
            <a:ext cx="2628839" cy="208009"/>
          </a:xfrm>
          <a:prstGeom prst="rect">
            <a:avLst/>
          </a:prstGeom>
          <a:noFill/>
          <a:ln w="9525">
            <a:noFill/>
            <a:miter lim="800000"/>
            <a:headEnd/>
            <a:tailEnd/>
          </a:ln>
          <a:effectLst/>
        </p:spPr>
        <p:txBody>
          <a:bodyPr lIns="91429" tIns="45714" rIns="91429" bIns="45714"/>
          <a:lstStyle/>
          <a:p>
            <a:pPr defTabSz="914608"/>
            <a:r>
              <a:rPr lang="en-US" sz="900" dirty="0">
                <a:latin typeface="75 Helvetica Bold"/>
              </a:rPr>
              <a:t>National Aeronautics and Space Administration</a:t>
            </a:r>
          </a:p>
        </p:txBody>
      </p:sp>
      <p:sp>
        <p:nvSpPr>
          <p:cNvPr id="9" name="Rectangle 7"/>
          <p:cNvSpPr>
            <a:spLocks noChangeArrowheads="1"/>
          </p:cNvSpPr>
          <p:nvPr/>
        </p:nvSpPr>
        <p:spPr bwMode="auto">
          <a:xfrm>
            <a:off x="362239" y="6097401"/>
            <a:ext cx="8305511" cy="837640"/>
          </a:xfrm>
          <a:prstGeom prst="rect">
            <a:avLst/>
          </a:prstGeom>
          <a:noFill/>
          <a:ln w="9525">
            <a:noFill/>
            <a:miter lim="800000"/>
            <a:headEnd/>
            <a:tailEnd/>
          </a:ln>
          <a:effectLst/>
        </p:spPr>
        <p:txBody>
          <a:bodyPr lIns="91429" tIns="45714" rIns="91429" bIns="45714"/>
          <a:lstStyle/>
          <a:p>
            <a:pPr defTabSz="914608"/>
            <a:r>
              <a:rPr lang="en-US" sz="700" dirty="0">
                <a:solidFill>
                  <a:srgbClr val="677085"/>
                </a:solidFill>
                <a:latin typeface="Arial Black" pitchFamily="34" charset="0"/>
              </a:rPr>
              <a:t> </a:t>
            </a:r>
            <a:endParaRPr lang="en-US" dirty="0">
              <a:solidFill>
                <a:srgbClr val="677085"/>
              </a:solidFill>
              <a:latin typeface="75 Helvetica Bold" pitchFamily="1" charset="0"/>
            </a:endParaRPr>
          </a:p>
        </p:txBody>
      </p:sp>
      <p:pic>
        <p:nvPicPr>
          <p:cNvPr id="10" name="Picture 25" descr="NASA insigniaCMYK"/>
          <p:cNvPicPr preferRelativeResize="0">
            <a:picLocks noChangeAspect="1" noChangeArrowheads="1"/>
          </p:cNvPicPr>
          <p:nvPr/>
        </p:nvPicPr>
        <p:blipFill>
          <a:blip r:embed="rId4" cstate="print"/>
          <a:srcRect/>
          <a:stretch>
            <a:fillRect/>
          </a:stretch>
        </p:blipFill>
        <p:spPr bwMode="auto">
          <a:xfrm>
            <a:off x="8035637" y="252133"/>
            <a:ext cx="847148" cy="658346"/>
          </a:xfrm>
          <a:prstGeom prst="rect">
            <a:avLst/>
          </a:prstGeom>
          <a:noFill/>
          <a:ln w="9525">
            <a:noFill/>
            <a:miter lim="800000"/>
            <a:headEnd/>
            <a:tailEnd/>
          </a:ln>
        </p:spPr>
      </p:pic>
      <p:sp>
        <p:nvSpPr>
          <p:cNvPr id="11" name="Rectangle 7"/>
          <p:cNvSpPr>
            <a:spLocks noChangeArrowheads="1"/>
          </p:cNvSpPr>
          <p:nvPr/>
        </p:nvSpPr>
        <p:spPr bwMode="auto">
          <a:xfrm>
            <a:off x="0" y="6629960"/>
            <a:ext cx="8305511" cy="837640"/>
          </a:xfrm>
          <a:prstGeom prst="rect">
            <a:avLst/>
          </a:prstGeom>
          <a:noFill/>
          <a:ln w="9525">
            <a:noFill/>
            <a:miter lim="800000"/>
            <a:headEnd/>
            <a:tailEnd/>
          </a:ln>
        </p:spPr>
        <p:txBody>
          <a:bodyPr lIns="91429" tIns="45714" rIns="91429" bIns="45714"/>
          <a:lstStyle/>
          <a:p>
            <a:pPr defTabSz="914608"/>
            <a:r>
              <a:rPr lang="en-US" sz="800" dirty="0">
                <a:solidFill>
                  <a:srgbClr val="000000"/>
                </a:solidFill>
                <a:latin typeface="75 Helvetica Bold"/>
              </a:rPr>
              <a:t>www.nasa.gov </a:t>
            </a:r>
          </a:p>
        </p:txBody>
      </p:sp>
      <p:sp>
        <p:nvSpPr>
          <p:cNvPr id="12" name="Rectangle 6"/>
          <p:cNvSpPr>
            <a:spLocks noChangeArrowheads="1"/>
          </p:cNvSpPr>
          <p:nvPr/>
        </p:nvSpPr>
        <p:spPr bwMode="auto">
          <a:xfrm>
            <a:off x="152400" y="6260004"/>
            <a:ext cx="1085819" cy="369396"/>
          </a:xfrm>
          <a:prstGeom prst="rect">
            <a:avLst/>
          </a:prstGeom>
          <a:noFill/>
          <a:ln w="9525">
            <a:noFill/>
            <a:miter lim="800000"/>
            <a:headEnd/>
            <a:tailEnd/>
          </a:ln>
          <a:effectLst/>
        </p:spPr>
        <p:txBody>
          <a:bodyPr lIns="91429" tIns="45714" rIns="91429" bIns="45714"/>
          <a:lstStyle/>
          <a:p>
            <a:pPr defTabSz="914608"/>
            <a:r>
              <a:rPr lang="en-US" sz="1000" dirty="0">
                <a:latin typeface="75 Helvetica Bold"/>
              </a:rPr>
              <a:t>www.NASA.gov</a:t>
            </a:r>
          </a:p>
        </p:txBody>
      </p:sp>
      <p:sp>
        <p:nvSpPr>
          <p:cNvPr id="2" name="TextBox 1"/>
          <p:cNvSpPr txBox="1"/>
          <p:nvPr/>
        </p:nvSpPr>
        <p:spPr>
          <a:xfrm>
            <a:off x="6204990" y="5505271"/>
            <a:ext cx="2939010" cy="1200329"/>
          </a:xfrm>
          <a:prstGeom prst="rect">
            <a:avLst/>
          </a:prstGeom>
          <a:noFill/>
        </p:spPr>
        <p:txBody>
          <a:bodyPr wrap="none" rtlCol="0">
            <a:spAutoFit/>
          </a:bodyPr>
          <a:lstStyle/>
          <a:p>
            <a:r>
              <a:rPr lang="en-US" dirty="0"/>
              <a:t>Felix A. Soto Toro, Ph.D., PMP</a:t>
            </a:r>
          </a:p>
          <a:p>
            <a:r>
              <a:rPr lang="en-US" dirty="0"/>
              <a:t>Felix.A.Soto-Toro@NASA.gov</a:t>
            </a:r>
          </a:p>
          <a:p>
            <a:r>
              <a:rPr lang="en-US" dirty="0"/>
              <a:t>Kennedy Space Center, FL</a:t>
            </a:r>
          </a:p>
          <a:p>
            <a:r>
              <a:rPr lang="en-US" dirty="0"/>
              <a:t>03/19/2021</a:t>
            </a:r>
          </a:p>
        </p:txBody>
      </p:sp>
      <p:sp>
        <p:nvSpPr>
          <p:cNvPr id="3" name="AutoShape 2" descr="data:image/jpeg;base64,/9j/4AAQSkZJRgABAQAAAQABAAD/2wCEAAkGBhQSERUUExQWFRUWGRkZGRgYFxgXHhoXGRoYFBgcGBgXHCYeGBojHBcXHy8gJCcpLCwsFR4xNTAqNSYsLCkBCQoKDgwOGg8PGiwkHyQsKSoqLCosKSwpLCksMCwsKSwtLC0sLCwsLyosKSwsKSwsLCksLCwsLCwsLCwsKSksKf/AABEIAN8A4gMBIgACEQEDEQH/xAAcAAABBQEBAQAAAAAAAAAAAAAFAAMEBgcBAgj/xAA/EAABAwIEBAQDBgQEBwEBAAABAAIDBBEFBhIhEzFBUQciYXEUMoEjQlKRobEVM8HRU2JygiQlNEOSk+HxF//EABsBAAEFAQEAAAAAAAAAAAAAAAABAgMEBQYH/8QANBEAAQQBAwIEBAUEAgMAAAAAAQACAxEEEiExQVEFEyJhMnGBkRQjobHRQlLB4WLxBoLw/9oADAMBAAIRAxEAPwDcUkkkISSSSQhJJJJCEklxM1NW2MXe4NA7lCBvwnivLngC5KzzMnjDBDdsXncPy/NZ5iOeK+udZhcwHo3l9SlNAW7hXI8R7+dlt2J5upoB5pW+wIVSxLxmpmbM1OPoAs7o8gTzO+1kaCehdcothGRaV8jo+IS9vzBUJfE8aO97rsrjcONvxKXWeN8hP2QAHq0H+qGO8aq6+xj/APWP7q1wZFpWfcB9wo+YaOlpIDJwWE9Nuqzm/wDkEEjgyNhJKlEEP9qrh8aK/vH/AOsf3Umh8bKkH7XQR/lYBt+aYy/VB8zY6ilaGyAFpAvzUvMvwVPO2HhN83M25bq4fEtMvlGMk1exBSmCHjSrBQ+N0DrB4cPoFasK8QaSfZsgb/qNlnmK+H1I2PiF5Y21+3qqtFkoTXNLJqt0JsUsPiuPK0uFgDkkbKJ2JG7hfRkFUx4u1wcPQ3Tt183xVWI0DhZ0lh03IVxy942bhtSy3qN1oscyQWwgqpJhObu02thSQvB8xw1LA6J4N+nX8kTulVIgtNFdSSSQkSSSSQhJJJJCEkkkkISSSSQhJJJJCErryXLkjwBcmwWYZ+8UOGTDSkF3Iu5+lh6patSxQulNNVlzhn+GiaRqDpLbNH9VjuJ5jrcTk0jVp6NGwH1CkYNlJ9U/jVT9DSb3cdz7X6LScNwmKnYBE0W79/qsXP8AGY8X0sGp36BbEcDIduSs5GVYKNofWOu48mI5h+PQywSx0zBDK1txtufa6m+IGCcaDiAXfHuPZVeonGmCsiABvpkA22Atus2OQZ0QkeSXX9Aegr3U96uVNyLA2SQzTzHitcRpPdO0/wBhjJHISXKD4ZTwtr9czi2MjiA3sLlEs51zTPFUwHiBlgbbqSaIuyHN6PbXGwPIFoqitDKF5kwhtTA6Mmzvu79U1l7MD6ou1RGMC1ieqbzfg7542mGTS9huLHmuYhhfBkta46SOqbaDZLxoseaWpaNcY8rj2HJUzHaky1rnk7CQAfmrNS5dqXl88rhxAzS0CwJ6KBWZIkbCyYAumL2lwB9brq4HY8M7pC4WRXtfWvmngC90Uz5U8R1NBezXfNb2UjCsviCqNRC4cBrBex6gdkDxuQx1QdUMcW2s33so9DVuion7uvO5zWgk8uiYMZwgbHGdjz2N8/ZFJ+fNNS6R8/zU+st0m3L0Viqck09ZA2aMcJzxdVHLeDS1EraZzrRg63BWTPGZxTx/C0/MCxI6JuSx4mjhxTTu44r3SHY0FWZ8Kq8PfxIXEtH3mm/5haBkvxgbIRFVeR3LV3KHeG1E40z3ynU1/LVv780GxnLtLUvd8I8Nlbe7e59Feg8V/NdDLvp/qHH1UMkbJNiFvUM4cAWkEHqE7dfPmUvEGow+QQz3MYNiDzHstzwjGYqmMSRODmkdOnutoURY4WTNjuiPsiCSSSFXSSSSQhJJJJCEkkly6ELpXh7wBcrpKy3xS8QzFelgPnI87h0B6D1TmtsqWGIyu0hQfEnxHLnGmpjfo5ze/YKFkzIl/tqjcncNPPvuvHh9kgn/AIicH/K0339Sm8wYnVUlXqJOg/K3pZYmXkuyHOxsZ1Ecnv7Bb0TA0eXHymswQvfWcKoeY4jtHpNhfop2XMZkpJ/hak3Yfkeev1RB9VBisGh1mTN3bfbf0VSxOrkMYpJmEzxuAY+29h69lTYz8RF5MrarYjsejh/lO5FFau5gIIO4I/dZdXZfqY5ZKeMfYvN9R5De5N1cHZgbRUsYndqlt8o3N+lxzQYMrK/zPd8PB6bEj6rM8OZLjF7jWjue44IHVMCiYpRULWRtkeZJGAAhhvyXukxCdzeHS0oDOhe1GsEwekjJ0ND9PzSO/umK7M8tQ8wULdhsZO3srAnLzpaC4DclxoD6Jb7IbVUVUBeaojiH4WusULkYwH+fM7/S66tlFkRg89S8yu5kFCcYzFTUxLGQtuFJBkCV3lxDUetAAJQbQcaf8acepcUQpKOR38mrbq7PevWC5qglOh0TblWKryTTTN1MHCcere6MnJ8h2mZpb9iEp2QSofXxbywxztHXTdMNxmlmkYaiJ0JYbjbS26mmtrMNd9pean6nmQEQxCeCojEvCbJE7n3b32ChMlUS30nhzDX6dE3dCKajkp+LPA4TGW4aG7kA/sqpX4NPHKxkli+cgkdR03VpZl5zftsPmNxvwybD2Xqix2OaYfFs4dS0ENJFgT0NyrkOQ6Ml8dO2329Xt9B7Jb6p/MeJGmgjoafeV4ANul+ar38GENTBFA4me4dI4cgD3Sc+opqiR74zJK/5H8wL+qcikfTgsZ56yfmeegHknRxeUymEG7s9ye/sEUrFm2lo6n7MyNFQBzB5n1VUy7mKfCajS65ZfcdCO4SxbCGRBkLftKt7g5zuem/srri2TxUUbGv/AJzG/N32SQZTMAMa5xLXd+nuPZNIBGkrS8FxqOqibLG67SPy90QC+esh5tkw2p4M1xE42cD0PcXX0DBOHtDmm4IuCulFEWOFi5EJid7J1JJJCrpJJJIQkuLqamkDQSdgAhCrWfs2NoqZzgRxHbMHW56+wWOZLwl1TUOqJt2R3e4n7zudvVczTVOxHE3NYfKX6GnoAOZ/dXSvqzhsUTI4S+AXEjhzB9vW6qZs/lAQs3c79uq3oIhEyupUGlzTVzh0kDW8Jhto66R/VTJq6HEojG7yTtvYHv8AVQ/4bHL/AMTh0gY/m6McnHsWnkhOL4k2TSTG6KrB6bXP0WU6CORwMY0kdeo+fcKwGg8BN4LgL6iV7C8xzx/L625FG8UxXhaImNE1Za2q3yqRjFdwmRtjberlaGkjpfqV4pqZlBHc+epk3c472Poq8szpXa3i/wC0dz1J9kjnE7piHBo6c8eqdxqg76T0K46rlrHhl7N7DawUCaVziXPN3Hqp1PNwKWSX77hZv7Jr2EDU7d3TsPkElJVd6iUUVNtEz+Y8dbcwrfhmGR08YjjbYDr3Q/KOE8GnDj88nmJ677o0sLPyNR8lh9I/U9SmFRsQ1cM6edisQxuJzah+vmt4cNlWcayZHPu7n3CueC+IR4jiJOCntdSyahaTMzTzuFuGDscIxqQDBcjRxea2/qrXGywA7J3jniMWWWtj4CVxtJ7AQWuFweYVFxKjdhs3Fj81NIbPZ27lXtR8RoWzRPjcLhwssfDyTC/S74TsR7f6TeFRcdhML2SwGzHgOB6XPROmqhrGCOpFn/dk5WKbwVpfDNSv+aJxLT/lCBveSLdV1McWr03RbwetdCnKwUWLzYc9sdR9pTnZklr2uoNXh1THUPmp28UTDyv/AA3/APim4TXtdGaep80btgTzb9V5wmukwyoEEh1U8h8ju1/VR25hcWtGujt0cP5TfdG8qZSFMDLKdcztyT0v0ViklDQXONgO6H4/jzKWLiO81/lA69lUIsMrMSdrmdwoeYbyJCxWwSZjjkTu0t7/AOAEi7njDIKthmp3AyM+YDqjPg/ncuHwkp8zb6CTz9EAwbBS3ENELHtiZ85dyKDZow9+H1wlj2AdqafXsus8OmZGRjar2tt812TJI2vbpX0mF1Bcp442rpo5QdyBq9+qNLaWC5uk0UkkkkJFy6p3ifmP4Wjdb55PI3681cCsN8XcVdUVzKZu4Zb/AMnbH8gnNq91axI9cgQvJ9CYYpK5wLtIdoHcnqVcstYsfhjLWSsOu7gLjytP3bJifGaekgbSubr8ouAL81FwfK9FUnW1+w5sO36Fc7lTNna58rSBexq9vn0W27cEuUSsoIJZDJQymGXnYbNcfZEoakshM1ZG3ix/IbfMeSH4hhbpahscMTY2sPzg8wFPrnfG1bYifsoLFx7qKVwcGi9qs/3Adr90pC8YJEY2Oq595ZL6Aeg6WQieVznlziST9Ucqw+ql0xi0bNgeQ2UPGaQU74xcP1EalHFIC8k/ERx2HQJLsqG2NxAs0m/oieN0v/SxWt5tx+qkzyVOvTTwtDOjrpU2BVT6hks5FmG9rqJ8wvW8gAA7XZSfMq1NZYAdhZN1dU2Jhe7kOgXqtiLo3hps4jY+qy2arq459Eji9odyvzCy8HA/FknUNuncJGN1KUzOZFcZCXmEnZv/AMWiQ1jXMD76Qeh2Way1scVUJHRi3RvS6YZWz1NU0atDb/LfYBbWX4WycBzBpDRz3/2pTHfC1W6R912Jlg0XvYe+6z3PFTVQVAewnQRbb1XNYmH+Jl8sOrnlQjfZWjFswNikiYCDrJRCDEGOfoabuAufqshqq0afO46x8p9eqlZHrZXVTWgki/mPotybwNrYC8OrSPunlm1q0TRaMUcBsJIz+ZQyowWSOR/kcRfbborFmXKck87ZY5CwtFlFkwrEGbtkEnoXBRw5LS1pa8XQBB9k0FVqW5NnAj3Rin01kDqaS2tu8but+iegrXOcY6unEdvvjdRIKG4+IpzdrHH9FZfJqG+xHB5F/NKmaCF1bEaOU2ngPkv1AXYK6WgkBqJDI63ljabj8k5mB+l0VfDtYgSAfrdeMTwuV0wrYWtkbIL+Y20pw0ybPrQ69v8Al1F9L5RVrlRX1lUC7y00fc+UkKHCZK6kka/zmC5D+d7eqVSxrvNW1Bt/hjce2ymYfnOOMshigDIXmxcRa4Upa5jfyWbjcUKA+p3KWq4U/wAEsxFkj6V52Pmb79QtqBXzVNeixFkjTZpeHD/SSvo3D6oSRteOTgCujY8SNDx13WRmx6Xau6kXSSSTlQ3TFZMGMc48gCvnzLt6nFHSO387jf62C2fP1fwqGUjnpIH12WPZFjcIaiRoJcBtbndV8p+iBxHXb7rYwG+kuRrEcDqoql08QEoNxbY7KvPe8TF0jTDfnz/ojWCZ3FPTPEmri3JAd68kXGZ6eWj4svDMlvl63WI2bJgOmSOx8II5WgHkchRMKPBgknEwkba3LldSMsYa40rn8nSk6ieg5oTikzX0sLI26eMQS3lyNkWzZi3AhipYzpe8AE9tlVla950N5c77BqYSTt3QjGcxgEUtMdIH8x/fvumMTrYgYmxSagLazz901ilI2GIN0FrrXLz94+6rjIz+a2cbEic0Ob/2pmMBWwUOYachsbXi9hb1T2N4u2mhMjt7ch3KzrBKAySMZI0hjfvN2t7lFvE2QhkDWm8ff1Gyw3+Fxfi2Rg3e5UJjGsBV3Es6VMpJ4ha3oBshYxGS99ZupuH1kDmCOdh25Pb091Kbg1KWl/xF2j7o+b9V1cccUQ0tbSsAhu1ITU4pJJbWb25bJgVDr3uQe6M0NFSyksDnNd0LiLL3UYMyFup15D3bu0e6d5jG+mvon2mMOzbUQghryQe+6YqMz1Lj5n39wo+IVJe4EtDem2yYlbtdI3FhvVoFo0jlTBicUgImZd3RyYwnHpKVxMOxP7KE8LwVL+HYQWkWD0TC0K80niW58bo5W3e4EAjueS9ZUpKt7y6R7mhoOkkqhtNnNPqP3Wxzh0tDGwODJHtFuht1XOeJQw4QDYmD1mje9d1A9tcKhY1nGos+Jz2uuSDYDknctYzJFT/Ym5aS57O7UCx3DjFMY/mc3mQvGCYmaadr7XA+ZvcLTOJE7GpgHQ13Ty0UtQw2CKrppOHyc06mHo9V7BGGWllp3ycPgm1/QKRBWCkqWTxf9PORqb2e5e3wthxMjmycF1u5XPMYWagOD6m9wRyFEFVW4Ial+mljc7Sd3kmxt7qw02VqyodG2cBkcZ7AXt7LtbmeqovKIWxsJNjpsoUviZVA2s0+w/8AivOObM0eSG10N2U71EKR4p4Xo4bm8mgNutP8MMT41BFvctGk/RZri9XNWYc58zC1zXbbWuFYPAutvFLGejrj8loeFahj+W82WkgqnltuK+y1ey4lZJaaxbKoXjBVaaMt/EP6qmZHpnmikMZAcfxGw5qw+OEpELB0IP7hVnBtAwwcRxYDfcC6zfE94QB1I91uYg/JTNbiJi/nxQu7kG6Yp58Pnc0EujJI2aNkoDQWGt7nf7SiNBV4ZxGARkkuFjY81Rc5rGGmuv22Ct2pNVC019PG35I2kj6C6gVcJqpJpjybsD2t2U2q2xBxHINNvyRLI1GH0jw777nXVN83kRCbrQHvvymk0LQisw5zzFFLJqiIB1X3B7JrhwMmdFu5g69b9F5qYnRS8NoL7G/Xl2UxuGyfEtlbGNIHmbfqrbH0N3bVaeCpskPDw+RzCSXFt+4F91Ep8FdUxS02vVww18bufzC9iiFM+QPlD4xwpRyvy2TGU8Tiotbaglpdcg2Lthy5KOJzxG8t3dYI/wDvZMJIBrlZzVUzo3uY8Wc02ITVlqOZMvw4i3jUsjTKBuAR5h/mHMFZpV0jonlj2lrhzB2W5iZjchu+zuoKnZIHjflMolheNOiDmkamu2IP9ENRrK2XHVcoaNmN3c7sFPO5jWF0nAT3U0WULnk1uvyHQLjhsr3mzAYNLYqcXlHbf81SKqlfGS2QFrh3UWJlMyG23b2PKVjw4KE4Jt5TtiSABcnkArngXh4NIlq3aG89KkycyLFbch+nVMc4N5QLKGXHVU7diI2m5NuysdfUPlxRkTNmQiwHoOastLijIxw6SK4G3ZC/4FL8SakuETiCCL91yz845ErnyChpIaDzfdVy6yvePysbHLKyJpcALusqbBRtMRqNPLffYE9ldJMvyPgfG2a7X8yh1Zl+WOnjgc0GJrtTnA72KdhTsjZoDt7H2QDSj5aw81GHzOcOTi9v9LJmoqi5tLKfmjGk/UrQMPhjFKWxCzNJH6LOJ9mOHaRv7puLN+IkkNUL2HzTQbKPY1gLaioHxNRpZYaW3HZHsKyfTRAFoEh7ndVWvy2amtAfdrC1vm37Ka7K1bTEupp9bR90lQ5DbjbG2fTtxwPlskJ6Ao3jk8UkEsLSNTQfL7KseC1YWVhi6ODj/wCIK8YDh9Rxp5J2aSWOv7rnhEP+Z/7ZP2Wz4TC2APja6+D33KimH5TlulgkvS4tjdYVrM/G2nvAx34b/uFW8rVenD/5XF/yhXnxbptVA8gbhZ9kSaR1JMyIgPA2J6LN8VbeOPYhbWIbipNV2ZRGBqpQy/QgL3g+JTzys4dOA3ULmw5IdVZXkcdU9TGT21KTTPDHMbx7AEbtdsq7mQ+WRHu7619Fd2rZGqtn/MS083NP7Il4eTfZPZ1a5yG4y4R1tLIDqa4EF3e6foZPhMRdGdmTAafc81jzDzcbQOdNj/1KYeEZw3TDUPa6wBGq5QmrFpnlslgb79EQzRhoe9pJIvsCO6hSP4MTmSREi9tVlBjuaQHg7kVSQKPE1xfG4zAtbe6P4NSB5LXgOb7D+qC4RRMgLde8U17E9E2/BnRzSNZM9rrXjsdnX6WKuueHksDq7Gk877KPiFIP4hppHCEhty4ctQvcW5EHZETTx194Kpojq2D5h94dx3HohlLXkAvlbZ19PEA2uNtz0TjaaaZ/XjRjUyRvIjsVflpzQbpwHxdbSliA12QqmOUM06mk7Pbyt6hW/BixjTRxEMeN3O7k80dwPGfiIiTtI0EPHZw5qgwVxFQ7bzNde/fdVBkTZjXxy1be3U9CgEvBDuiu3wkVHC+Tm4A3J3uUPfh8WJ0weWhrrbH1UHxExUtgjaPvWJU/K9ToojJaw6LM8qSKBuTfrLqCZRDdXVBsFy42hcS8CWc/I0dPUqXX1jGua+odxHE7tabafcdVGmxwQt4hu58vJ/MNt2Kj0eCazx57+fkzqforxY6UmWc/yT7dkHfconmWWcGJ9KAYyBewQ7EMOfM5pMmg23F0Qjnke/SfJAwXFtjt091yGJsV5nXc5+0TDubHa5CZHqiAG1jjqd+6aSoUNIGM4bZ/N1C90lNUB8j3OvFpt9V1lF8PUsJbrlk3IAuB1CkVlBLcOcSwONtPRSueAasUe43+iS1YqazKVzumkn9Fns7Lwh343tI/NW/N1dwqaOFvzyWbb0KB4vh+h9JT9QLn3uq/h40AuP8AUSfoEBNZlxGR1QyFzxDGALOtz27rzFSyf9uub+qnZpmk4lpYmujAFiBcoFDV4e/Z4kYfyWnC3VE0hv2AKUIzgWZJXGanlcJLNd5wLclD8I3f8z92yfsi1LDSx0cr6Y6iQQSeai+CtDqqXSnm0OH5hW/DdBdI5jdIsDtv12UU1eU5bUkvVklp0sJBs2UHGpJGd2lYfkKT7WaEuLQ64uPQr6GlZdpHcL50r4fgsWcDy13+jlFlR+bA5vta1cF3LVImdRse4faSuBI3aea9SxOqGcOGka2/3iCCFo9Ph8Is9rG3cL3tfmpQ9AB9FxbvGQytLSSO5/wKWhaouYcCfBh8RJu+Ii/5opi2HfHUccsZ+1YAWn1HMI/iFIJYnsPUFVDJ1U9rJaYm0kRJb7EpIch80XmA+pjr+juUiI4DiwrIeE86Z49rHncdQpE9FUytET7Bg5uvuQgtXRCpPFp3cKpZsR+KynYbnnSeFWMMUg2va4KWSJ49cA99PUH29klHkI5U00JiEDnAW5X7oO5ryAxxBli3jdf5uwJ9kSqsMp6sX1Ak8iHWVWxvL1XTjXC/iNbuO4/ukw9Ljpc+nf8ALi0Nq6tEKKduoteAYpPI4W5SdSpVBiIpNUTrOcT9mRvcdLqt0mYmTNIcNMlrOb39VGwmv0SGQfaOZs1p6Baj8Nzmua8fToT3UpZfKtkFDUQONQBq4m72dv7quV9ZGKouFxxLDSdrHqj1DidTUi/E4NubSBt+aqmJ4U6pqdNO7iPB8zxsAkwx63ecQNqJHb3Q3qXIr4iGNzIQHAvsPLdS8Kw2WWFrJZWxRgWs1w3HshmC4ZAJeFW7T/dJOxVnqMp07Rqe6w73KiyJ2Qxtgs7bg1f2TSQBShMbBSkxSlskJ+Q7Gx5puLG4y4nnJyYDyaOhCGY3gsbm6oweGzmbndBjWCOQSEXZyt3V/FxWTs1Akn/P8plWrjEbi7t23vbu/wBfRSqeaGJ3GqXjX91gIOkeiB0NPVVfmYOGw8nHoPZGaTIdOzzVD+I7qS7+iq5DYmemR2/Zu5URXanGoJ5Wvic7it5bc1NqiWDj1TgGs3Db8yoVXitDT+WKPW/oB391Ebh0tQ7jVp0RN3bFfmqhxxsSC1o7/EfkhesApnVdQauYWjbtG09uhsm6O9Tib3dIwQD2RGTFrQSS20xtaWsby9l5yHh5bC6V3zSm6HvMbHykVtpaOyeg2LZQrnOcWzFwPQlV5mAyQkmoh1D0BK2ELhF9iAfooofHJo26S0V9iltZ7iroosNJhbo1EXFrKxeCVBpgkkPV23sqx4n1gLmwt/Id1qPh/hvBoYhaxLQT7rqfDAfw+s8uNqrlOqOu6sZK4u2SWhax7XSFjXjdgWl8dS0czZx9twtmQHOWCCqpZIyNyDp90reVYx5NEgKpeScWE9K3fzN2P0R66yfIeKmlq3QyGwJLSPULWHBeb+MYhxsl1cHcfVbnVIKl5upXUtQysjHlvaQDty3VzTVXSNljdG8Xa4WVTDyfIlDjwdj8ijhU/G4bllRCfI/e7e57rn8WZI3TUMDx+IDf80zgj/hZn0VT/LfvG49+QF03iuGuhk0n5eh7rpGNbYjPza7uEJyLA6c7xSuj9C4rlQ2elmhPGEkcjrd1BkG1gpeLO1UcUjecLrn9lLpcHN1bg7bgfulvojOZMmNk+2gGmS1yB1VQwTD3ioPEBZZ19J6rS6bFGCnZK42BaP8A8Cp+MTOrZQ2NunsRzt6qrgZc+l0UnwixZ6Ia48JvEa9r5XtkBa23l07fsu4BWMp2nhENv1duT9UWdlaWNotpkt+LcqLXwatOuBzS38LdinjIie3S02Pnz9EWCFHxqBtUQJHtD2+bbY291x8zIWtDi51x5bkle2RM4vF4chdp02spwpppgAyEANG2sWQZGtAaT6R32pJahYNVSt4gqQOE75Ra1/ZPYFksSScWYfZg+Rv7KPQRSxzXmGoj7h5f7QrxQ1rJQNJ/29lDlZckAJi4cNyOPp7+6a4qr5rY91THDE7htsNht+y8S5dhaTxJnOtzAcU5JNxcRcekbD+YQmqq7yvcOp3C0MUPIawGvTZ72mdEUir4IP5Mdz3duonElqZQ0km55DkB7JktBALevRFJ5Pg4L855dmjt2U72hvG7j3SgKLi7fiJ46OL5GWL7enMforvHAGNDW7ACyC5SwIwRl795ZNyUdC57xCYOIiZw3r3PUo6ryuPeGtLjyAuvSrPiDjop6fQD537W9FTxcd2RK2MJeTSqFNSurcTAG4D7/wC1b5TRBrQ0cgLLMfBvAPK6pde7thft6LU7L0prAxoYOBss7OkBfpHRJcXUk5UV1eXBelwhCRYb4u5VNPOKqLZrzvbo7urDkzHhVU4/GzYrQMewVlVA+J4BBG3oehXz/GZcIrSxwOm9vRze6zPFcEZkBA+IbhbGLL5jdJ5C10JJqjrGzRtkYbtcnbrzZzS1xDhuFcG6EZny62rjt8sjd2u9eir2E4txB8HW+WVuzHnr23KvIQfMeWI6tu/lkHyvC08TLaGiKb4eh6tP8Jqp+K0L4XaHDb8Xf6qZgIa9slO47SCw903/ABaSmPAr2a4+TZeyeqMDIaJaVwkbz25hbrpDo0vPycOD2KVQqWmfPG6iJ0yxPLmX2u0clbsLwZ0EG3mntzPT0QGso3VLWzxeSqi5j8QHRGcuZsbUfZy/Zzt2c09T6KllmV8dx/CPiHv39wUh3QeHE6pryKlzo99tIvsuHPXClay5ma42ueitGYpzHTvcACbdlWcuYM2RzXhlg06i49SUkEkEsTpZWUBtQQKRPNGbhShgDLmQX9gULlzJJp1RyOkcfu22/RHM04RxmNc1t3M3t3HZCMs4iG1HDEWgO3IIvY9k3G8n8Pra2yObPKNkQw2mnqWF9Q3hv+6RzTdLR/w2GWaSTW53K6O4pisdOwvlcAOg7qpMc6tf8RUXZTx7safvJuM6SYEuFR3x39gmnddw2N0NM+Z/82Ykj/SUKYDcAC7u3dGXRyVklwNMbdgezfZNz4lDTO0Qjj1HIEdCtiKUgmhbj9h/CFIiYyjj4027z8kfr7c1Jy9g8k0vxVTzPyMPQdEsFys97/iKs63ncN/D22VqdIOVwOwVDJzQ22sNuPJHT2CS+y9lcSakSsU8WmrxJK1oLnGzWi5Posfrp3YniLWt+V7gxvo0cz+QVk8TMxhrPhmO8zt5LdG9B7k/oEZ8H8n8OP4uVvnftHfoz8Q912fgmF5UfnPG54+SV7xEwvPPRaJhGHNgiZG0WDQB+SmryF6W4sImzaSSSSEiSSSSELhVK8SMjiuh1NsJWDynv1srqkQlBpPY8sdYXzjlDNL6KUwTX0XsQfulavFI17Q9pu08rKH4jeGzatplhAbM0fR3us1yxm2WhkMM4OgGxB5t6bXXN+L+EDI/OhHq6jutuKUSCxyrT4gfE+T4fVa++lWLAuJ8Ozi/PbdSaKtZKwPjIcDv7JwrkZsg+S2Asot69VKmqujZK0skaHA9xdUvEMvPon66WcC//beSb+wV6byJHZZZHhcldNUHWRKz5Bf1V/wouOq3Uwcg7hCOUuc2hwFTE6J/4hsCp2I4RSVtnxStZL0LTbf1shuPYy2lpoop42SzbXuL7f3UWrwelDYn8R0T5QC0N6ErQ8ltiVltJuq3B/0irRNuIVtINE0fHj7tF9lNp89wgWMTo/S1kH/hVVE7Qyp1+jnJiSKqPNtO/wB3XSnFhm+Oj8iR+iXSrI7PsA5NcfRD5c2TSm1NSkO/G5qFMpaq+0MFxvz6d17d8XoLjKyNnUschuFjxm2gX7kn9kaQilLlYufxq+YEjcNvsPcJ7F8yUrbNaDIG8mM5X9kGwnAoqjU6Sqe8t3IJuo+H4/HBJqZTtdCHFpfbfba6lbj+Y86iXFvQDSP1TFOqK2epADnCmhO1vlJVrwLLsFO0Fg1OP3zuT9VR6wNFa19S53AcNbR0HYLRMNq45IwYvkGwVbxMujiaI9mnmuPv1QVNa5UrE8GqnVzXtcdG3srmvY9TssrEyXQOJaLsVum3pSvsB1VUznnNtKwxxkOmcNh+D1d/QKNm7xBbBeKDzSdXdG/3KrmS8izYjLxZSRDe73nm89m3/fouh8M8ILyJpxt0H8pdmN1P4TmQMivxCXjTE8AOu4k7yO6tH9St5ggDWhrQAAAAB0A2ATVDQMhY2ONoaxosAOgUkLqib4WNkTmZ19OiVl1JJIoEkkkkISSSSQhJJJJCFwqj558Noq0F7BomtzHX3V5XCEDZPY9zDYXzbFPV4TNpeDpvy6Ee60HAM5QVQAuGv6tKvmO5bhq2FkzA7seo+qxvM/hPUUzi+mu9vZvMLLz/AAmHN9XDu/8AK1ocpsmztij+dMdlpXROYDwz8xG6ruBYo018tTGLRBt3Hlfv+qGUWdZY7w1TC9g2LSNx9UcqKymqacQ0rmwF3zA8yPdZAwzix+U9nOxcOK91bqlU8Urvi6riF3zSaQP8vRT87VOmaBv+G0foitRk0R1UBgbqaNJc4cr9So1dhjpn1Uj2mzCQPoFoMyIC6MtPpA/fZOBHRSsnRitnle69rf0so2WsvcSvkZxCGRm4RrwsptNPI+3O/wCia8PX6quod7/us7InLH5AYaAAATb5UeYubiMrNRtwiAg7acvoptz5JB16IxmGdsOJ6nnS1zLXKZy5Bxaet07tLrg/RTxP0xMkramfvundEPwgRPqoW0+xIIePojuUg1k89LMAWC7rH1Kq+FRGBsVTE0ktcQ/6myuWYMvzyPbV0uzntGofRSZj2F/ll1NcKvsQbTXELmbI4qum1Qf9l1iOWw5hOZczpDoihjjOoiztuvuvWA08VFDJ8TI3VJcub7oLPm+ngu2jiAJ+8RdVWQ+fGccNLgD6TwN+fsmVey0SuxKOBuqRwGyznM+f5Jzwqe4adrgXJTOH5crcReHODtB+8eX5LUsqeHEFIA4gPk/EVo4Xg0WOdcnqd+yifNHF8W5VHyP4TulLZqsFrb3EfV3Xzf2Wx09M1jQ1oDQNgALAD0CcDV1bhdaypp3Sm3JLqSSaoEkkkkISSSSQhJJJJCEkkkkISSSSQhJeHNXtJCFXMdyLTVQOuMA9xss1x7wWljJfTPuOx5/RbauJbViPJkZwV81mHEaN27JLeoJClU/iRKwaJI22PPbmvoSala/5mg+4QityTSS/NC2/sqsmHjy/GwK43OH9QWUYf4mwsbo4WkdbDvzXrB840NOXOY1wL+f7q71XhBRP/G32t/ZQT4GUf+LN+Y/sqbvBsVwIFi+d1L+Mi6qq43mygqhaVr9uo5rzSZ+pKePhwxnSed+qtn/8LpP8Wb8x/ZOweCVG031yu9yP7JR4RjhgYS4tHS9kv4yGq3WfSeIzWNLIoW6T0IUN2Y6+o2ja4DoGAraKHw3oo+UQd72RylwaGP5I2j2CtMwcZnDL+e6jOcwfCFh2E+GVbVG8pLB1181o2X/Cqmp7FwL39b8ldwF6Vu6FBU5MqR/smYadrBZoAHYBOgLqSRVUkkkkISSSSQhJJJJCEkkkkIX/2Q=="/>
          <p:cNvSpPr>
            <a:spLocks noChangeAspect="1" noChangeArrowheads="1"/>
          </p:cNvSpPr>
          <p:nvPr/>
        </p:nvSpPr>
        <p:spPr bwMode="auto">
          <a:xfrm>
            <a:off x="63500" y="-1539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Slide Number Placeholder 3"/>
          <p:cNvSpPr>
            <a:spLocks noGrp="1"/>
          </p:cNvSpPr>
          <p:nvPr>
            <p:ph type="sldNum" sz="quarter" idx="12"/>
          </p:nvPr>
        </p:nvSpPr>
        <p:spPr/>
        <p:txBody>
          <a:bodyPr/>
          <a:lstStyle/>
          <a:p>
            <a:fld id="{C936B9D7-30C4-4B0F-99E1-7522042802C3}" type="slidenum">
              <a:rPr lang="en-US" smtClean="0"/>
              <a:pPr/>
              <a:t>1</a:t>
            </a:fld>
            <a:endParaRPr lang="en-US" dirty="0"/>
          </a:p>
        </p:txBody>
      </p:sp>
      <p:sp>
        <p:nvSpPr>
          <p:cNvPr id="13" name="TextBox 12"/>
          <p:cNvSpPr txBox="1"/>
          <p:nvPr/>
        </p:nvSpPr>
        <p:spPr>
          <a:xfrm>
            <a:off x="3121055" y="5181600"/>
            <a:ext cx="3016274" cy="1015663"/>
          </a:xfrm>
          <a:prstGeom prst="rect">
            <a:avLst/>
          </a:prstGeom>
          <a:noFill/>
        </p:spPr>
        <p:txBody>
          <a:bodyPr wrap="none" rtlCol="0">
            <a:spAutoFit/>
          </a:bodyPr>
          <a:lstStyle/>
          <a:p>
            <a:pPr algn="ctr"/>
            <a:r>
              <a:rPr lang="en-US" sz="2000" b="1" dirty="0">
                <a:solidFill>
                  <a:schemeClr val="bg1"/>
                </a:solidFill>
              </a:rPr>
              <a:t>Presented to:</a:t>
            </a:r>
          </a:p>
          <a:p>
            <a:pPr algn="ctr"/>
            <a:r>
              <a:rPr lang="en-US" sz="2000" b="1" dirty="0">
                <a:solidFill>
                  <a:schemeClr val="bg1"/>
                </a:solidFill>
              </a:rPr>
              <a:t>Kennesaw State University</a:t>
            </a:r>
          </a:p>
          <a:p>
            <a:pPr algn="ctr"/>
            <a:r>
              <a:rPr lang="en-US" sz="2000" b="1" dirty="0">
                <a:solidFill>
                  <a:schemeClr val="bg1"/>
                </a:solidFill>
              </a:rPr>
              <a:t>Marietta, GA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457200" y="1447800"/>
            <a:ext cx="8229600" cy="4525963"/>
          </a:xfrm>
        </p:spPr>
        <p:txBody>
          <a:bodyPr>
            <a:normAutofit fontScale="92500" lnSpcReduction="10000"/>
          </a:bodyPr>
          <a:lstStyle/>
          <a:p>
            <a:r>
              <a:rPr lang="en-US" sz="2100" b="1" dirty="0"/>
              <a:t>Speaker’s Profile</a:t>
            </a:r>
          </a:p>
          <a:p>
            <a:r>
              <a:rPr lang="en-US" sz="2100" b="1" dirty="0"/>
              <a:t>NASA’s Mission, Vision and Themes and Strategic Goals</a:t>
            </a:r>
          </a:p>
          <a:p>
            <a:r>
              <a:rPr lang="en-US" sz="2100" b="1" dirty="0"/>
              <a:t>Why couldn’t the Space Shuttle be used to land on Mars</a:t>
            </a:r>
          </a:p>
          <a:p>
            <a:r>
              <a:rPr lang="en-US" sz="2100" b="1" dirty="0"/>
              <a:t>Why Mars ?</a:t>
            </a:r>
          </a:p>
          <a:p>
            <a:r>
              <a:rPr lang="en-US" sz="2100" b="1" dirty="0"/>
              <a:t>Unmanned Space Missions</a:t>
            </a:r>
          </a:p>
          <a:p>
            <a:r>
              <a:rPr lang="en-US" sz="2100" b="1" dirty="0"/>
              <a:t>Rovers Comparison</a:t>
            </a:r>
          </a:p>
          <a:p>
            <a:r>
              <a:rPr lang="en-US" sz="2100" b="1" dirty="0"/>
              <a:t>Perseverance Rover’s Descent and Touchdown on Mars</a:t>
            </a:r>
          </a:p>
          <a:p>
            <a:r>
              <a:rPr lang="en-US" sz="2100" b="1" dirty="0"/>
              <a:t>Launch Vehicles</a:t>
            </a:r>
          </a:p>
          <a:p>
            <a:r>
              <a:rPr lang="en-US" sz="2100" b="1" dirty="0"/>
              <a:t>Preparing for Manned Space Missions</a:t>
            </a:r>
          </a:p>
          <a:p>
            <a:r>
              <a:rPr lang="en-US" sz="2100" b="1" dirty="0"/>
              <a:t>Skills Required</a:t>
            </a:r>
          </a:p>
          <a:p>
            <a:r>
              <a:rPr lang="en-US" sz="2100" b="1" dirty="0"/>
              <a:t>Learning from Lunar Missions</a:t>
            </a:r>
          </a:p>
          <a:p>
            <a:r>
              <a:rPr lang="en-US" sz="2100" b="1" dirty="0"/>
              <a:t>Using Lunar Resources</a:t>
            </a:r>
          </a:p>
          <a:p>
            <a:r>
              <a:rPr lang="en-US" sz="2000" b="1" dirty="0"/>
              <a:t>References</a:t>
            </a:r>
          </a:p>
          <a:p>
            <a:r>
              <a:rPr lang="en-US" sz="2000" b="1" dirty="0"/>
              <a:t>Educational Opportunities</a:t>
            </a:r>
          </a:p>
        </p:txBody>
      </p:sp>
      <p:sp>
        <p:nvSpPr>
          <p:cNvPr id="4" name="Slide Number Placeholder 3"/>
          <p:cNvSpPr>
            <a:spLocks noGrp="1"/>
          </p:cNvSpPr>
          <p:nvPr>
            <p:ph type="sldNum" sz="quarter" idx="12"/>
          </p:nvPr>
        </p:nvSpPr>
        <p:spPr/>
        <p:txBody>
          <a:bodyPr/>
          <a:lstStyle/>
          <a:p>
            <a:fld id="{C936B9D7-30C4-4B0F-99E1-7522042802C3}" type="slidenum">
              <a:rPr lang="en-US" smtClean="0"/>
              <a:pPr/>
              <a:t>2</a:t>
            </a:fld>
            <a:endParaRPr lang="en-US"/>
          </a:p>
        </p:txBody>
      </p:sp>
      <p:pic>
        <p:nvPicPr>
          <p:cNvPr id="5" name="Picture 25" descr="NASA insigniaCMYK">
            <a:extLst>
              <a:ext uri="{FF2B5EF4-FFF2-40B4-BE49-F238E27FC236}">
                <a16:creationId xmlns:a16="http://schemas.microsoft.com/office/drawing/2014/main" id="{26B61B11-1E2A-4A36-AA93-CF1327D091FD}"/>
              </a:ext>
            </a:extLst>
          </p:cNvPr>
          <p:cNvPicPr preferRelativeResize="0">
            <a:picLocks noChangeAspect="1" noChangeArrowheads="1"/>
          </p:cNvPicPr>
          <p:nvPr/>
        </p:nvPicPr>
        <p:blipFill>
          <a:blip r:embed="rId2"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1355853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1D5E1A6F-7DA3-43E1-BB52-22DA0B7FDD37}" type="slidenum">
              <a:rPr lang="en-US" smtClean="0"/>
              <a:pPr/>
              <a:t>3</a:t>
            </a:fld>
            <a:endParaRPr lang="en-US"/>
          </a:p>
        </p:txBody>
      </p:sp>
      <p:sp>
        <p:nvSpPr>
          <p:cNvPr id="100354" name="Rectangle 2"/>
          <p:cNvSpPr>
            <a:spLocks noGrp="1" noChangeArrowheads="1"/>
          </p:cNvSpPr>
          <p:nvPr>
            <p:ph type="title"/>
          </p:nvPr>
        </p:nvSpPr>
        <p:spPr>
          <a:xfrm>
            <a:off x="685800" y="0"/>
            <a:ext cx="7772400" cy="914400"/>
          </a:xfrm>
        </p:spPr>
        <p:txBody>
          <a:bodyPr>
            <a:normAutofit/>
          </a:bodyPr>
          <a:lstStyle/>
          <a:p>
            <a:pPr eaLnBrk="1" hangingPunct="1">
              <a:defRPr/>
            </a:pPr>
            <a:r>
              <a:rPr lang="en-US" dirty="0"/>
              <a:t>Academic Preparation</a:t>
            </a:r>
          </a:p>
        </p:txBody>
      </p:sp>
      <p:sp>
        <p:nvSpPr>
          <p:cNvPr id="5124" name="Rectangle 3"/>
          <p:cNvSpPr>
            <a:spLocks noChangeArrowheads="1"/>
          </p:cNvSpPr>
          <p:nvPr/>
        </p:nvSpPr>
        <p:spPr bwMode="auto">
          <a:xfrm>
            <a:off x="609600" y="2133600"/>
            <a:ext cx="8001000" cy="4495800"/>
          </a:xfrm>
          <a:prstGeom prst="rect">
            <a:avLst/>
          </a:prstGeom>
          <a:noFill/>
          <a:ln w="9525">
            <a:noFill/>
            <a:miter lim="800000"/>
            <a:headEnd/>
            <a:tailEnd/>
          </a:ln>
        </p:spPr>
        <p:txBody>
          <a:bodyPr/>
          <a:lstStyle/>
          <a:p>
            <a:pPr marL="342900" indent="-342900" algn="l">
              <a:spcBef>
                <a:spcPct val="20000"/>
              </a:spcBef>
              <a:buClr>
                <a:schemeClr val="accent2"/>
              </a:buClr>
              <a:buSzPct val="80000"/>
              <a:buFont typeface="Wingdings" pitchFamily="2" charset="2"/>
              <a:buChar char="l"/>
            </a:pPr>
            <a:endParaRPr lang="en-US" sz="2800"/>
          </a:p>
        </p:txBody>
      </p:sp>
      <p:sp>
        <p:nvSpPr>
          <p:cNvPr id="8" name="Rectangle 3"/>
          <p:cNvSpPr>
            <a:spLocks noChangeArrowheads="1"/>
          </p:cNvSpPr>
          <p:nvPr/>
        </p:nvSpPr>
        <p:spPr bwMode="auto">
          <a:xfrm>
            <a:off x="152400" y="1143000"/>
            <a:ext cx="8730385" cy="5486400"/>
          </a:xfrm>
          <a:prstGeom prst="rect">
            <a:avLst/>
          </a:prstGeom>
          <a:noFill/>
          <a:ln w="9525">
            <a:noFill/>
            <a:miter lim="800000"/>
            <a:headEnd/>
            <a:tailEnd/>
          </a:ln>
        </p:spPr>
        <p:txBody>
          <a:bodyPr/>
          <a:lstStyle/>
          <a:p>
            <a:pPr marL="342900" indent="-342900" algn="l">
              <a:spcBef>
                <a:spcPct val="20000"/>
              </a:spcBef>
              <a:buClr>
                <a:schemeClr val="accent2"/>
              </a:buClr>
              <a:buSzPct val="80000"/>
              <a:buFont typeface="Wingdings" pitchFamily="2" charset="2"/>
              <a:buChar char="l"/>
              <a:defRPr/>
            </a:pPr>
            <a:r>
              <a:rPr lang="en-US" sz="1600" dirty="0"/>
              <a:t>Place of Birth:		Rio Piedras, Puerto Rico (PR)</a:t>
            </a:r>
          </a:p>
          <a:p>
            <a:pPr marL="342900" indent="-342900" algn="l">
              <a:spcBef>
                <a:spcPct val="20000"/>
              </a:spcBef>
              <a:buClr>
                <a:schemeClr val="accent2"/>
              </a:buClr>
              <a:buSzPct val="80000"/>
              <a:buFont typeface="Wingdings" pitchFamily="2" charset="2"/>
              <a:buChar char="l"/>
              <a:defRPr/>
            </a:pPr>
            <a:endParaRPr lang="en-US" sz="1600" dirty="0"/>
          </a:p>
          <a:p>
            <a:pPr marL="342900" indent="-342900" algn="l">
              <a:spcBef>
                <a:spcPct val="20000"/>
              </a:spcBef>
              <a:buClr>
                <a:schemeClr val="accent2"/>
              </a:buClr>
              <a:buSzPct val="80000"/>
              <a:buFont typeface="Wingdings" pitchFamily="2" charset="2"/>
              <a:buChar char="l"/>
              <a:defRPr/>
            </a:pPr>
            <a:r>
              <a:rPr lang="en-US" sz="1600" dirty="0"/>
              <a:t>K – 12: 		Luis M. Rivera (Elementary),</a:t>
            </a:r>
          </a:p>
          <a:p>
            <a:pPr lvl="5">
              <a:spcBef>
                <a:spcPct val="20000"/>
              </a:spcBef>
              <a:buClr>
                <a:schemeClr val="accent2"/>
              </a:buClr>
              <a:buSzPct val="80000"/>
              <a:defRPr/>
            </a:pPr>
            <a:r>
              <a:rPr lang="en-US" sz="1600" dirty="0"/>
              <a:t>	</a:t>
            </a:r>
            <a:r>
              <a:rPr lang="en-US" sz="1600" dirty="0" err="1"/>
              <a:t>Colegio</a:t>
            </a:r>
            <a:r>
              <a:rPr lang="en-US" sz="1600" dirty="0"/>
              <a:t> San Vicente de Ferrer (Middle School),</a:t>
            </a:r>
          </a:p>
          <a:p>
            <a:pPr lvl="5">
              <a:spcBef>
                <a:spcPct val="20000"/>
              </a:spcBef>
              <a:buClr>
                <a:schemeClr val="accent2"/>
              </a:buClr>
              <a:buSzPct val="80000"/>
              <a:defRPr/>
            </a:pPr>
            <a:r>
              <a:rPr lang="en-US" sz="1600" dirty="0"/>
              <a:t>	</a:t>
            </a:r>
            <a:r>
              <a:rPr lang="en-US" sz="1600" dirty="0" err="1"/>
              <a:t>Colegio</a:t>
            </a:r>
            <a:r>
              <a:rPr lang="en-US" sz="1600" dirty="0"/>
              <a:t> Madre Cabrini (High School)</a:t>
            </a:r>
          </a:p>
          <a:p>
            <a:pPr lvl="6">
              <a:spcBef>
                <a:spcPct val="20000"/>
              </a:spcBef>
              <a:buClr>
                <a:schemeClr val="accent2"/>
              </a:buClr>
              <a:buSzPct val="80000"/>
              <a:defRPr/>
            </a:pPr>
            <a:endParaRPr lang="en-US" sz="1600" dirty="0"/>
          </a:p>
          <a:p>
            <a:pPr marL="342900" indent="-342900" algn="l">
              <a:spcBef>
                <a:spcPct val="20000"/>
              </a:spcBef>
              <a:buClr>
                <a:schemeClr val="accent2"/>
              </a:buClr>
              <a:buSzPct val="80000"/>
              <a:buFont typeface="Wingdings" pitchFamily="2" charset="2"/>
              <a:buChar char="l"/>
              <a:defRPr/>
            </a:pPr>
            <a:r>
              <a:rPr lang="en-US" sz="1600" dirty="0"/>
              <a:t>BSEE:			Florida Institute of Technology 							Melbourne, FL</a:t>
            </a:r>
          </a:p>
          <a:p>
            <a:pPr marL="342900" indent="-342900" algn="l">
              <a:spcBef>
                <a:spcPct val="20000"/>
              </a:spcBef>
              <a:buClr>
                <a:schemeClr val="accent2"/>
              </a:buClr>
              <a:buSzPct val="80000"/>
              <a:buFont typeface="Wingdings" pitchFamily="2" charset="2"/>
              <a:buChar char="l"/>
              <a:defRPr/>
            </a:pPr>
            <a:endParaRPr lang="en-US" sz="1600" dirty="0"/>
          </a:p>
          <a:p>
            <a:pPr marL="342900" indent="-342900" algn="l">
              <a:spcBef>
                <a:spcPct val="20000"/>
              </a:spcBef>
              <a:buClr>
                <a:schemeClr val="accent2"/>
              </a:buClr>
              <a:buSzPct val="80000"/>
              <a:buFont typeface="Wingdings" pitchFamily="2" charset="2"/>
              <a:buChar char="l"/>
              <a:defRPr/>
            </a:pPr>
            <a:r>
              <a:rPr lang="en-US" sz="1600" dirty="0"/>
              <a:t>MS Engineering Management:</a:t>
            </a:r>
          </a:p>
          <a:p>
            <a:pPr marL="3086100" lvl="6" indent="-342900">
              <a:spcBef>
                <a:spcPct val="20000"/>
              </a:spcBef>
              <a:buClr>
                <a:schemeClr val="accent2"/>
              </a:buClr>
              <a:buSzPct val="80000"/>
              <a:defRPr/>
            </a:pPr>
            <a:r>
              <a:rPr lang="en-US" sz="1600" dirty="0"/>
              <a:t>Florida Institute of Technology</a:t>
            </a:r>
          </a:p>
          <a:p>
            <a:pPr marL="3086100" lvl="6" indent="-342900">
              <a:spcBef>
                <a:spcPct val="20000"/>
              </a:spcBef>
              <a:buClr>
                <a:schemeClr val="accent2"/>
              </a:buClr>
              <a:buSzPct val="80000"/>
              <a:defRPr/>
            </a:pPr>
            <a:r>
              <a:rPr lang="en-US" sz="1600" dirty="0"/>
              <a:t>Melbourne, FL</a:t>
            </a:r>
          </a:p>
          <a:p>
            <a:pPr marL="342900" indent="-342900" algn="l">
              <a:spcBef>
                <a:spcPct val="20000"/>
              </a:spcBef>
              <a:buClr>
                <a:schemeClr val="accent2"/>
              </a:buClr>
              <a:buSzPct val="80000"/>
              <a:buFont typeface="Wingdings" pitchFamily="2" charset="2"/>
              <a:buChar char="l"/>
              <a:defRPr/>
            </a:pPr>
            <a:r>
              <a:rPr lang="en-US" sz="1600" dirty="0"/>
              <a:t>MS Electrical Engineering:</a:t>
            </a:r>
          </a:p>
          <a:p>
            <a:pPr marL="3086100" lvl="6" indent="-342900">
              <a:spcBef>
                <a:spcPct val="20000"/>
              </a:spcBef>
              <a:buClr>
                <a:schemeClr val="accent2"/>
              </a:buClr>
              <a:buSzPct val="80000"/>
              <a:defRPr/>
            </a:pPr>
            <a:r>
              <a:rPr lang="en-US" sz="1600" dirty="0"/>
              <a:t>University of Central Florida</a:t>
            </a:r>
          </a:p>
          <a:p>
            <a:pPr marL="3086100" lvl="6" indent="-342900">
              <a:spcBef>
                <a:spcPct val="20000"/>
              </a:spcBef>
              <a:buClr>
                <a:schemeClr val="accent2"/>
              </a:buClr>
              <a:buSzPct val="80000"/>
              <a:defRPr/>
            </a:pPr>
            <a:r>
              <a:rPr lang="en-US" sz="1600" dirty="0"/>
              <a:t>Orlando, FL</a:t>
            </a:r>
          </a:p>
          <a:p>
            <a:pPr marL="342900" indent="-342900" algn="l">
              <a:spcBef>
                <a:spcPct val="20000"/>
              </a:spcBef>
              <a:buClr>
                <a:schemeClr val="accent2"/>
              </a:buClr>
              <a:buSzPct val="80000"/>
              <a:buFont typeface="Wingdings" pitchFamily="2" charset="2"/>
              <a:buChar char="l"/>
              <a:defRPr/>
            </a:pPr>
            <a:endParaRPr lang="en-US" sz="1600" dirty="0"/>
          </a:p>
          <a:p>
            <a:pPr marL="342900" indent="-342900" algn="l">
              <a:spcBef>
                <a:spcPct val="20000"/>
              </a:spcBef>
              <a:buClr>
                <a:schemeClr val="accent2"/>
              </a:buClr>
              <a:buSzPct val="80000"/>
              <a:buFont typeface="Wingdings" pitchFamily="2" charset="2"/>
              <a:buChar char="l"/>
              <a:defRPr/>
            </a:pPr>
            <a:r>
              <a:rPr lang="en-US" sz="1600" dirty="0"/>
              <a:t>Ph.D. Electrical Engineering:</a:t>
            </a:r>
          </a:p>
          <a:p>
            <a:pPr marL="3086100" lvl="6" indent="-342900">
              <a:spcBef>
                <a:spcPct val="20000"/>
              </a:spcBef>
              <a:buClr>
                <a:schemeClr val="accent2"/>
              </a:buClr>
              <a:buSzPct val="80000"/>
              <a:defRPr/>
            </a:pPr>
            <a:r>
              <a:rPr lang="en-US" sz="1600" dirty="0"/>
              <a:t>University of Central Florida</a:t>
            </a:r>
          </a:p>
          <a:p>
            <a:pPr marL="3086100" lvl="6" indent="-342900">
              <a:spcBef>
                <a:spcPct val="20000"/>
              </a:spcBef>
              <a:buClr>
                <a:schemeClr val="accent2"/>
              </a:buClr>
              <a:buSzPct val="80000"/>
              <a:defRPr/>
            </a:pPr>
            <a:r>
              <a:rPr lang="en-US" sz="1600" dirty="0"/>
              <a:t>Orlando, FL</a:t>
            </a:r>
            <a:endParaRPr lang="en-US" sz="1600" b="1" dirty="0"/>
          </a:p>
        </p:txBody>
      </p:sp>
      <p:pic>
        <p:nvPicPr>
          <p:cNvPr id="7" name="Picture 25" descr="NASA insigniaCMYK"/>
          <p:cNvPicPr preferRelativeResize="0">
            <a:picLocks noChangeAspect="1" noChangeArrowheads="1"/>
          </p:cNvPicPr>
          <p:nvPr/>
        </p:nvPicPr>
        <p:blipFill>
          <a:blip r:embed="rId2" cstate="print"/>
          <a:srcRect/>
          <a:stretch>
            <a:fillRect/>
          </a:stretch>
        </p:blipFill>
        <p:spPr bwMode="auto">
          <a:xfrm>
            <a:off x="8035637" y="252133"/>
            <a:ext cx="847148" cy="658346"/>
          </a:xfrm>
          <a:prstGeom prst="rect">
            <a:avLst/>
          </a:prstGeom>
          <a:noFill/>
          <a:ln w="9525">
            <a:noFill/>
            <a:miter lim="800000"/>
            <a:headEnd/>
            <a:tailEnd/>
          </a:ln>
        </p:spPr>
      </p:pic>
      <p:pic>
        <p:nvPicPr>
          <p:cNvPr id="9" name="Picture 5" descr="DSC_0019"/>
          <p:cNvPicPr>
            <a:picLocks noChangeAspect="1" noChangeArrowheads="1"/>
          </p:cNvPicPr>
          <p:nvPr/>
        </p:nvPicPr>
        <p:blipFill>
          <a:blip r:embed="rId3" cstate="print"/>
          <a:srcRect/>
          <a:stretch>
            <a:fillRect/>
          </a:stretch>
        </p:blipFill>
        <p:spPr bwMode="auto">
          <a:xfrm>
            <a:off x="6477000" y="2652410"/>
            <a:ext cx="2133600" cy="3214990"/>
          </a:xfrm>
          <a:prstGeom prst="rect">
            <a:avLst/>
          </a:prstGeom>
          <a:noFill/>
          <a:ln w="9525">
            <a:noFill/>
            <a:miter lim="800000"/>
            <a:headEnd/>
            <a:tailEnd/>
          </a:ln>
          <a:effectLst>
            <a:outerShdw blurRad="50800" dist="50800" dir="5400000" algn="ctr" rotWithShape="0">
              <a:srgbClr val="FF0000"/>
            </a:outerShdw>
          </a:effectLst>
        </p:spPr>
      </p:pic>
      <p:sp>
        <p:nvSpPr>
          <p:cNvPr id="2" name="Rectangle 1"/>
          <p:cNvSpPr/>
          <p:nvPr/>
        </p:nvSpPr>
        <p:spPr>
          <a:xfrm>
            <a:off x="6096000" y="5867400"/>
            <a:ext cx="2885342" cy="369332"/>
          </a:xfrm>
          <a:prstGeom prst="rect">
            <a:avLst/>
          </a:prstGeom>
        </p:spPr>
        <p:txBody>
          <a:bodyPr wrap="none">
            <a:spAutoFit/>
          </a:bodyPr>
          <a:lstStyle/>
          <a:p>
            <a:r>
              <a:rPr lang="en-US" dirty="0"/>
              <a:t>Felix.A.Soto-Toro@NASA.gov</a:t>
            </a:r>
          </a:p>
        </p:txBody>
      </p:sp>
      <p:pic>
        <p:nvPicPr>
          <p:cNvPr id="3076" name="Picture 4" descr="Image result for USA fla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3216" y="2856007"/>
            <a:ext cx="693638" cy="52848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Puerto Rico fla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3216" y="1872816"/>
            <a:ext cx="695422" cy="521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823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fld id="{420FC042-BE89-464C-8FB3-934A94DEABC1}" type="slidenum">
              <a:rPr lang="en-US" smtClean="0"/>
              <a:pPr/>
              <a:t>4</a:t>
            </a:fld>
            <a:endParaRPr lang="en-US"/>
          </a:p>
        </p:txBody>
      </p:sp>
      <p:sp>
        <p:nvSpPr>
          <p:cNvPr id="100354" name="Rectangle 2"/>
          <p:cNvSpPr>
            <a:spLocks noGrp="1" noChangeArrowheads="1"/>
          </p:cNvSpPr>
          <p:nvPr>
            <p:ph type="title"/>
          </p:nvPr>
        </p:nvSpPr>
        <p:spPr>
          <a:xfrm>
            <a:off x="685800" y="0"/>
            <a:ext cx="7772400" cy="1143000"/>
          </a:xfrm>
        </p:spPr>
        <p:txBody>
          <a:bodyPr/>
          <a:lstStyle/>
          <a:p>
            <a:pPr eaLnBrk="1" hangingPunct="1">
              <a:defRPr/>
            </a:pPr>
            <a:r>
              <a:rPr lang="en-US" dirty="0"/>
              <a:t>Professional Profile</a:t>
            </a:r>
          </a:p>
        </p:txBody>
      </p:sp>
      <p:sp>
        <p:nvSpPr>
          <p:cNvPr id="7172" name="Rectangle 3"/>
          <p:cNvSpPr>
            <a:spLocks noChangeArrowheads="1"/>
          </p:cNvSpPr>
          <p:nvPr/>
        </p:nvSpPr>
        <p:spPr bwMode="auto">
          <a:xfrm>
            <a:off x="609600" y="2133600"/>
            <a:ext cx="8001000" cy="4495800"/>
          </a:xfrm>
          <a:prstGeom prst="rect">
            <a:avLst/>
          </a:prstGeom>
          <a:noFill/>
          <a:ln w="9525">
            <a:noFill/>
            <a:miter lim="800000"/>
            <a:headEnd/>
            <a:tailEnd/>
          </a:ln>
        </p:spPr>
        <p:txBody>
          <a:bodyPr/>
          <a:lstStyle/>
          <a:p>
            <a:pPr marL="342900" indent="-342900" algn="l">
              <a:spcBef>
                <a:spcPct val="20000"/>
              </a:spcBef>
              <a:buClr>
                <a:schemeClr val="accent2"/>
              </a:buClr>
              <a:buSzPct val="80000"/>
              <a:buFont typeface="Wingdings" pitchFamily="2" charset="2"/>
              <a:buChar char="l"/>
            </a:pPr>
            <a:endParaRPr lang="en-US" sz="2800"/>
          </a:p>
        </p:txBody>
      </p:sp>
      <p:sp>
        <p:nvSpPr>
          <p:cNvPr id="8" name="Rectangle 3"/>
          <p:cNvSpPr>
            <a:spLocks noChangeArrowheads="1"/>
          </p:cNvSpPr>
          <p:nvPr/>
        </p:nvSpPr>
        <p:spPr bwMode="auto">
          <a:xfrm>
            <a:off x="381000" y="990600"/>
            <a:ext cx="8534400" cy="5730875"/>
          </a:xfrm>
          <a:prstGeom prst="rect">
            <a:avLst/>
          </a:prstGeom>
          <a:noFill/>
          <a:ln w="9525">
            <a:noFill/>
            <a:miter lim="800000"/>
            <a:headEnd/>
            <a:tailEnd/>
          </a:ln>
        </p:spPr>
        <p:txBody>
          <a:bodyPr/>
          <a:lstStyle/>
          <a:p>
            <a:pPr marL="342900" indent="-342900" algn="l">
              <a:spcBef>
                <a:spcPct val="20000"/>
              </a:spcBef>
              <a:buClr>
                <a:schemeClr val="accent2"/>
              </a:buClr>
              <a:buSzPct val="80000"/>
              <a:buFont typeface="Wingdings" pitchFamily="2" charset="2"/>
              <a:buChar char="l"/>
              <a:defRPr/>
            </a:pPr>
            <a:r>
              <a:rPr lang="en-US" dirty="0"/>
              <a:t>Student Intern:			NASA, Kennedy Space Center (KSC)</a:t>
            </a:r>
          </a:p>
          <a:p>
            <a:pPr marL="342900" indent="-342900" algn="l">
              <a:spcBef>
                <a:spcPct val="20000"/>
              </a:spcBef>
              <a:buClr>
                <a:schemeClr val="accent2"/>
              </a:buClr>
              <a:buSzPct val="80000"/>
              <a:buFont typeface="Wingdings" pitchFamily="2" charset="2"/>
              <a:buChar char="l"/>
              <a:defRPr/>
            </a:pPr>
            <a:endParaRPr lang="en-US" dirty="0"/>
          </a:p>
          <a:p>
            <a:pPr marL="342900" indent="-342900">
              <a:spcBef>
                <a:spcPct val="20000"/>
              </a:spcBef>
              <a:buClr>
                <a:schemeClr val="accent2"/>
              </a:buClr>
              <a:buSzPct val="80000"/>
              <a:buFont typeface="Wingdings" pitchFamily="2" charset="2"/>
              <a:buChar char="l"/>
              <a:defRPr/>
            </a:pPr>
            <a:r>
              <a:rPr lang="en-US" dirty="0"/>
              <a:t>Electrical Engineer:		NASA, KSC</a:t>
            </a:r>
          </a:p>
          <a:p>
            <a:pPr marL="342900" indent="-342900" algn="l">
              <a:spcBef>
                <a:spcPct val="20000"/>
              </a:spcBef>
              <a:buClr>
                <a:schemeClr val="accent2"/>
              </a:buClr>
              <a:buSzPct val="80000"/>
              <a:buFont typeface="Wingdings" pitchFamily="2" charset="2"/>
              <a:buChar char="l"/>
              <a:defRPr/>
            </a:pPr>
            <a:endParaRPr lang="en-US" dirty="0"/>
          </a:p>
          <a:p>
            <a:pPr marL="342900" indent="-342900" algn="l">
              <a:spcBef>
                <a:spcPct val="20000"/>
              </a:spcBef>
              <a:buClr>
                <a:schemeClr val="accent2"/>
              </a:buClr>
              <a:buSzPct val="80000"/>
              <a:buFont typeface="Wingdings" pitchFamily="2" charset="2"/>
              <a:buChar char="l"/>
              <a:defRPr/>
            </a:pPr>
            <a:r>
              <a:rPr lang="en-US" dirty="0"/>
              <a:t>Audit Liaison Representative: 	NASA, KSC</a:t>
            </a:r>
          </a:p>
          <a:p>
            <a:pPr marL="342900" indent="-342900" algn="l">
              <a:spcBef>
                <a:spcPct val="20000"/>
              </a:spcBef>
              <a:buClr>
                <a:schemeClr val="accent2"/>
              </a:buClr>
              <a:buSzPct val="80000"/>
              <a:buFont typeface="Wingdings" pitchFamily="2" charset="2"/>
              <a:buChar char="l"/>
              <a:defRPr/>
            </a:pPr>
            <a:endParaRPr lang="en-US" dirty="0"/>
          </a:p>
          <a:p>
            <a:pPr marL="342900" indent="-342900" algn="l">
              <a:spcBef>
                <a:spcPct val="20000"/>
              </a:spcBef>
              <a:buClr>
                <a:schemeClr val="accent2"/>
              </a:buClr>
              <a:buSzPct val="80000"/>
              <a:buFont typeface="Wingdings" pitchFamily="2" charset="2"/>
              <a:buChar char="l"/>
              <a:defRPr/>
            </a:pPr>
            <a:r>
              <a:rPr lang="en-US" dirty="0"/>
              <a:t>NASA Fellowship:		Universidad </a:t>
            </a:r>
            <a:r>
              <a:rPr lang="en-US" dirty="0" err="1"/>
              <a:t>Interamericana</a:t>
            </a:r>
            <a:r>
              <a:rPr lang="en-US" dirty="0"/>
              <a:t> de Puerto Rico</a:t>
            </a:r>
          </a:p>
          <a:p>
            <a:pPr marL="2628900" lvl="5" indent="-342900">
              <a:spcBef>
                <a:spcPct val="20000"/>
              </a:spcBef>
              <a:buClr>
                <a:schemeClr val="accent2"/>
              </a:buClr>
              <a:buSzPct val="80000"/>
              <a:defRPr/>
            </a:pPr>
            <a:r>
              <a:rPr lang="en-US" dirty="0"/>
              <a:t>			</a:t>
            </a:r>
            <a:r>
              <a:rPr lang="en-US" dirty="0" err="1"/>
              <a:t>Bayamón</a:t>
            </a:r>
            <a:r>
              <a:rPr lang="en-US" dirty="0"/>
              <a:t>, PR</a:t>
            </a:r>
          </a:p>
          <a:p>
            <a:pPr marL="2628900" lvl="5" indent="-342900">
              <a:spcBef>
                <a:spcPct val="20000"/>
              </a:spcBef>
              <a:buClr>
                <a:schemeClr val="accent2"/>
              </a:buClr>
              <a:buSzPct val="80000"/>
              <a:defRPr/>
            </a:pPr>
            <a:endParaRPr lang="en-US" dirty="0"/>
          </a:p>
          <a:p>
            <a:pPr marL="342900" indent="-342900" algn="l">
              <a:spcBef>
                <a:spcPct val="20000"/>
              </a:spcBef>
              <a:buClr>
                <a:schemeClr val="accent2"/>
              </a:buClr>
              <a:buSzPct val="80000"/>
              <a:buFont typeface="Wingdings" pitchFamily="2" charset="2"/>
              <a:buChar char="l"/>
              <a:defRPr/>
            </a:pPr>
            <a:r>
              <a:rPr lang="en-US" dirty="0"/>
              <a:t>NASA Fellowship:		NASA, Johnson Space Center (JSC)</a:t>
            </a:r>
          </a:p>
          <a:p>
            <a:pPr marL="2628900" lvl="5" indent="-342900">
              <a:spcBef>
                <a:spcPct val="20000"/>
              </a:spcBef>
              <a:buClr>
                <a:schemeClr val="accent2"/>
              </a:buClr>
              <a:buSzPct val="80000"/>
              <a:defRPr/>
            </a:pPr>
            <a:r>
              <a:rPr lang="en-US" dirty="0"/>
              <a:t>			Houston, TX</a:t>
            </a:r>
          </a:p>
          <a:p>
            <a:pPr marL="342900" indent="-342900" algn="l">
              <a:spcBef>
                <a:spcPct val="20000"/>
              </a:spcBef>
              <a:buClr>
                <a:schemeClr val="accent2"/>
              </a:buClr>
              <a:buSzPct val="80000"/>
              <a:buFont typeface="Wingdings" pitchFamily="2" charset="2"/>
              <a:buChar char="l"/>
              <a:defRPr/>
            </a:pPr>
            <a:endParaRPr lang="en-US" dirty="0"/>
          </a:p>
          <a:p>
            <a:pPr marL="342900" indent="-342900" algn="l">
              <a:spcBef>
                <a:spcPct val="20000"/>
              </a:spcBef>
              <a:buClr>
                <a:schemeClr val="accent2"/>
              </a:buClr>
              <a:buSzPct val="80000"/>
              <a:buFont typeface="Wingdings" pitchFamily="2" charset="2"/>
              <a:buChar char="l"/>
              <a:defRPr/>
            </a:pPr>
            <a:r>
              <a:rPr lang="en-US" dirty="0"/>
              <a:t>Adjunct Faculty:		Universidad </a:t>
            </a:r>
            <a:r>
              <a:rPr lang="en-US" dirty="0" err="1"/>
              <a:t>Politécnica</a:t>
            </a:r>
            <a:r>
              <a:rPr lang="en-US" dirty="0"/>
              <a:t> de Puerto Rico</a:t>
            </a:r>
          </a:p>
          <a:p>
            <a:pPr marL="3086100" lvl="6" indent="-342900">
              <a:spcBef>
                <a:spcPct val="20000"/>
              </a:spcBef>
              <a:buClr>
                <a:schemeClr val="accent2"/>
              </a:buClr>
              <a:buSzPct val="80000"/>
              <a:defRPr/>
            </a:pPr>
            <a:r>
              <a:rPr lang="en-US" dirty="0"/>
              <a:t>		Orlando, FL</a:t>
            </a:r>
          </a:p>
          <a:p>
            <a:pPr marL="342900" indent="-342900" algn="l">
              <a:spcBef>
                <a:spcPct val="20000"/>
              </a:spcBef>
              <a:buClr>
                <a:schemeClr val="accent2"/>
              </a:buClr>
              <a:buSzPct val="80000"/>
              <a:buFont typeface="Wingdings" pitchFamily="2" charset="2"/>
              <a:buChar char="l"/>
              <a:defRPr/>
            </a:pPr>
            <a:endParaRPr lang="en-US" dirty="0"/>
          </a:p>
          <a:p>
            <a:pPr marL="342900" indent="-342900" algn="l">
              <a:spcBef>
                <a:spcPct val="20000"/>
              </a:spcBef>
              <a:buClr>
                <a:schemeClr val="accent2"/>
              </a:buClr>
              <a:buSzPct val="80000"/>
              <a:buFont typeface="Wingdings" pitchFamily="2" charset="2"/>
              <a:buChar char="l"/>
              <a:defRPr/>
            </a:pPr>
            <a:r>
              <a:rPr lang="en-US" dirty="0"/>
              <a:t>Adjunct Faculty: 		University of Central Florida</a:t>
            </a:r>
          </a:p>
          <a:p>
            <a:pPr marL="3086100" lvl="6" indent="-342900">
              <a:spcBef>
                <a:spcPct val="20000"/>
              </a:spcBef>
              <a:buClr>
                <a:schemeClr val="accent2"/>
              </a:buClr>
              <a:buSzPct val="80000"/>
              <a:defRPr/>
            </a:pPr>
            <a:r>
              <a:rPr lang="en-US" dirty="0"/>
              <a:t>		Orlando, FL</a:t>
            </a:r>
          </a:p>
        </p:txBody>
      </p:sp>
      <p:pic>
        <p:nvPicPr>
          <p:cNvPr id="6" name="Picture 25" descr="NASA insigniaCMYK"/>
          <p:cNvPicPr preferRelativeResize="0">
            <a:picLocks noChangeAspect="1" noChangeArrowheads="1"/>
          </p:cNvPicPr>
          <p:nvPr/>
        </p:nvPicPr>
        <p:blipFill>
          <a:blip r:embed="rId2"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10951713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350D1-9B2E-4749-A0C4-2CA1D2EDE22F}"/>
              </a:ext>
            </a:extLst>
          </p:cNvPr>
          <p:cNvSpPr>
            <a:spLocks noGrp="1"/>
          </p:cNvSpPr>
          <p:nvPr>
            <p:ph type="title"/>
          </p:nvPr>
        </p:nvSpPr>
        <p:spPr/>
        <p:txBody>
          <a:bodyPr/>
          <a:lstStyle/>
          <a:p>
            <a:r>
              <a:rPr lang="en-US" dirty="0"/>
              <a:t>NASA Vision</a:t>
            </a:r>
          </a:p>
        </p:txBody>
      </p:sp>
      <p:sp>
        <p:nvSpPr>
          <p:cNvPr id="3" name="Content Placeholder 2">
            <a:extLst>
              <a:ext uri="{FF2B5EF4-FFF2-40B4-BE49-F238E27FC236}">
                <a16:creationId xmlns:a16="http://schemas.microsoft.com/office/drawing/2014/main" id="{BF0E7CFE-D1CA-44FC-8B69-932E985A9303}"/>
              </a:ext>
            </a:extLst>
          </p:cNvPr>
          <p:cNvSpPr>
            <a:spLocks noGrp="1"/>
          </p:cNvSpPr>
          <p:nvPr>
            <p:ph idx="1"/>
          </p:nvPr>
        </p:nvSpPr>
        <p:spPr/>
        <p:txBody>
          <a:bodyPr/>
          <a:lstStyle/>
          <a:p>
            <a:r>
              <a:rPr lang="en-US" dirty="0"/>
              <a:t>To discover and expand knowledge for the benefit of humanity.</a:t>
            </a:r>
          </a:p>
        </p:txBody>
      </p:sp>
      <p:sp>
        <p:nvSpPr>
          <p:cNvPr id="4" name="Slide Number Placeholder 3">
            <a:extLst>
              <a:ext uri="{FF2B5EF4-FFF2-40B4-BE49-F238E27FC236}">
                <a16:creationId xmlns:a16="http://schemas.microsoft.com/office/drawing/2014/main" id="{F3C6B8F8-D0C8-44FC-BA7B-5A2A7A881800}"/>
              </a:ext>
            </a:extLst>
          </p:cNvPr>
          <p:cNvSpPr>
            <a:spLocks noGrp="1"/>
          </p:cNvSpPr>
          <p:nvPr>
            <p:ph type="sldNum" sz="quarter" idx="12"/>
          </p:nvPr>
        </p:nvSpPr>
        <p:spPr/>
        <p:txBody>
          <a:bodyPr/>
          <a:lstStyle/>
          <a:p>
            <a:fld id="{C936B9D7-30C4-4B0F-99E1-7522042802C3}" type="slidenum">
              <a:rPr lang="en-US" smtClean="0"/>
              <a:pPr/>
              <a:t>5</a:t>
            </a:fld>
            <a:endParaRPr lang="en-US"/>
          </a:p>
        </p:txBody>
      </p:sp>
      <p:pic>
        <p:nvPicPr>
          <p:cNvPr id="5" name="Picture 25" descr="NASA insigniaCMYK">
            <a:extLst>
              <a:ext uri="{FF2B5EF4-FFF2-40B4-BE49-F238E27FC236}">
                <a16:creationId xmlns:a16="http://schemas.microsoft.com/office/drawing/2014/main" id="{280F695B-12CD-4979-B6DB-4B4AB9524407}"/>
              </a:ext>
            </a:extLst>
          </p:cNvPr>
          <p:cNvPicPr preferRelativeResize="0">
            <a:picLocks noChangeAspect="1" noChangeArrowheads="1"/>
          </p:cNvPicPr>
          <p:nvPr/>
        </p:nvPicPr>
        <p:blipFill>
          <a:blip r:embed="rId2"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3281330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350D1-9B2E-4749-A0C4-2CA1D2EDE22F}"/>
              </a:ext>
            </a:extLst>
          </p:cNvPr>
          <p:cNvSpPr>
            <a:spLocks noGrp="1"/>
          </p:cNvSpPr>
          <p:nvPr>
            <p:ph type="title"/>
          </p:nvPr>
        </p:nvSpPr>
        <p:spPr/>
        <p:txBody>
          <a:bodyPr/>
          <a:lstStyle/>
          <a:p>
            <a:r>
              <a:rPr lang="en-US" dirty="0"/>
              <a:t>NASA Mission</a:t>
            </a:r>
          </a:p>
        </p:txBody>
      </p:sp>
      <p:sp>
        <p:nvSpPr>
          <p:cNvPr id="3" name="Content Placeholder 2">
            <a:extLst>
              <a:ext uri="{FF2B5EF4-FFF2-40B4-BE49-F238E27FC236}">
                <a16:creationId xmlns:a16="http://schemas.microsoft.com/office/drawing/2014/main" id="{BF0E7CFE-D1CA-44FC-8B69-932E985A9303}"/>
              </a:ext>
            </a:extLst>
          </p:cNvPr>
          <p:cNvSpPr>
            <a:spLocks noGrp="1"/>
          </p:cNvSpPr>
          <p:nvPr>
            <p:ph idx="1"/>
          </p:nvPr>
        </p:nvSpPr>
        <p:spPr/>
        <p:txBody>
          <a:bodyPr>
            <a:normAutofit fontScale="92500" lnSpcReduction="10000"/>
          </a:bodyPr>
          <a:lstStyle/>
          <a:p>
            <a:r>
              <a:rPr lang="en-US" dirty="0"/>
              <a:t>Lead an innovative and sustainable program of exploration with commercial and international partners to enable human expansion across the solar system and bring new knowledge and opportunities back to Earth.</a:t>
            </a:r>
          </a:p>
          <a:p>
            <a:r>
              <a:rPr lang="en-US" dirty="0"/>
              <a:t>Support growth of the Nation’s economy in space and aeronautics, increase understanding of the universe and our place in it, work with industry to improve America’s aerospace technologies, and advance American leadership.</a:t>
            </a:r>
          </a:p>
        </p:txBody>
      </p:sp>
      <p:sp>
        <p:nvSpPr>
          <p:cNvPr id="4" name="Slide Number Placeholder 3">
            <a:extLst>
              <a:ext uri="{FF2B5EF4-FFF2-40B4-BE49-F238E27FC236}">
                <a16:creationId xmlns:a16="http://schemas.microsoft.com/office/drawing/2014/main" id="{F3C6B8F8-D0C8-44FC-BA7B-5A2A7A881800}"/>
              </a:ext>
            </a:extLst>
          </p:cNvPr>
          <p:cNvSpPr>
            <a:spLocks noGrp="1"/>
          </p:cNvSpPr>
          <p:nvPr>
            <p:ph type="sldNum" sz="quarter" idx="12"/>
          </p:nvPr>
        </p:nvSpPr>
        <p:spPr/>
        <p:txBody>
          <a:bodyPr/>
          <a:lstStyle/>
          <a:p>
            <a:fld id="{C936B9D7-30C4-4B0F-99E1-7522042802C3}" type="slidenum">
              <a:rPr lang="en-US" smtClean="0"/>
              <a:pPr/>
              <a:t>6</a:t>
            </a:fld>
            <a:endParaRPr lang="en-US"/>
          </a:p>
        </p:txBody>
      </p:sp>
      <p:pic>
        <p:nvPicPr>
          <p:cNvPr id="5" name="Picture 25" descr="NASA insigniaCMYK">
            <a:extLst>
              <a:ext uri="{FF2B5EF4-FFF2-40B4-BE49-F238E27FC236}">
                <a16:creationId xmlns:a16="http://schemas.microsoft.com/office/drawing/2014/main" id="{3D30BEEE-EA30-4597-847F-F42F8BBA878F}"/>
              </a:ext>
            </a:extLst>
          </p:cNvPr>
          <p:cNvPicPr preferRelativeResize="0">
            <a:picLocks noChangeAspect="1" noChangeArrowheads="1"/>
          </p:cNvPicPr>
          <p:nvPr/>
        </p:nvPicPr>
        <p:blipFill>
          <a:blip r:embed="rId2"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1653726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0AEB-6C8E-4858-9768-84DC48F25716}"/>
              </a:ext>
            </a:extLst>
          </p:cNvPr>
          <p:cNvSpPr>
            <a:spLocks noGrp="1"/>
          </p:cNvSpPr>
          <p:nvPr>
            <p:ph type="title"/>
          </p:nvPr>
        </p:nvSpPr>
        <p:spPr/>
        <p:txBody>
          <a:bodyPr>
            <a:normAutofit/>
          </a:bodyPr>
          <a:lstStyle/>
          <a:p>
            <a:r>
              <a:rPr lang="en-US" sz="4000" dirty="0"/>
              <a:t>NASA Themes and Strategic Goals</a:t>
            </a:r>
          </a:p>
        </p:txBody>
      </p:sp>
      <p:sp>
        <p:nvSpPr>
          <p:cNvPr id="3" name="Content Placeholder 2">
            <a:extLst>
              <a:ext uri="{FF2B5EF4-FFF2-40B4-BE49-F238E27FC236}">
                <a16:creationId xmlns:a16="http://schemas.microsoft.com/office/drawing/2014/main" id="{23B62A9C-B39A-460F-998D-14B2F3BAD771}"/>
              </a:ext>
            </a:extLst>
          </p:cNvPr>
          <p:cNvSpPr>
            <a:spLocks noGrp="1"/>
          </p:cNvSpPr>
          <p:nvPr>
            <p:ph idx="1"/>
          </p:nvPr>
        </p:nvSpPr>
        <p:spPr/>
        <p:txBody>
          <a:bodyPr>
            <a:normAutofit lnSpcReduction="10000"/>
          </a:bodyPr>
          <a:lstStyle/>
          <a:p>
            <a:r>
              <a:rPr lang="en-US" sz="2800" dirty="0"/>
              <a:t>DISCOVER - 	Expand human knowledge through 			new scientific discoveries</a:t>
            </a:r>
          </a:p>
          <a:p>
            <a:r>
              <a:rPr lang="en-US" sz="2800" dirty="0"/>
              <a:t>EXPLORE - 	Extend human presence deeper into 			space and to the Moon for 				sustainable long-term exploration 			and utilization</a:t>
            </a:r>
          </a:p>
          <a:p>
            <a:r>
              <a:rPr lang="en-US" sz="2800" dirty="0"/>
              <a:t>DEVELOP - 	Address national challenges and 			catalyze economic growth.</a:t>
            </a:r>
          </a:p>
          <a:p>
            <a:r>
              <a:rPr lang="en-US" sz="2800" dirty="0"/>
              <a:t>ENABLE - 		Optimize capabilities and 				operations.</a:t>
            </a:r>
          </a:p>
        </p:txBody>
      </p:sp>
      <p:sp>
        <p:nvSpPr>
          <p:cNvPr id="4" name="Slide Number Placeholder 3">
            <a:extLst>
              <a:ext uri="{FF2B5EF4-FFF2-40B4-BE49-F238E27FC236}">
                <a16:creationId xmlns:a16="http://schemas.microsoft.com/office/drawing/2014/main" id="{10CBEB4F-C4E6-41C9-9DB8-13E529BF39B5}"/>
              </a:ext>
            </a:extLst>
          </p:cNvPr>
          <p:cNvSpPr>
            <a:spLocks noGrp="1"/>
          </p:cNvSpPr>
          <p:nvPr>
            <p:ph type="sldNum" sz="quarter" idx="12"/>
          </p:nvPr>
        </p:nvSpPr>
        <p:spPr/>
        <p:txBody>
          <a:bodyPr/>
          <a:lstStyle/>
          <a:p>
            <a:fld id="{C936B9D7-30C4-4B0F-99E1-7522042802C3}" type="slidenum">
              <a:rPr lang="en-US" smtClean="0"/>
              <a:pPr/>
              <a:t>7</a:t>
            </a:fld>
            <a:endParaRPr lang="en-US"/>
          </a:p>
        </p:txBody>
      </p:sp>
      <p:pic>
        <p:nvPicPr>
          <p:cNvPr id="5" name="Picture 25" descr="NASA insigniaCMYK">
            <a:hlinkClick r:id="rId2"/>
            <a:extLst>
              <a:ext uri="{FF2B5EF4-FFF2-40B4-BE49-F238E27FC236}">
                <a16:creationId xmlns:a16="http://schemas.microsoft.com/office/drawing/2014/main" id="{02CD908F-E5CD-4AD9-811E-53BB5F0FF05C}"/>
              </a:ext>
            </a:extLst>
          </p:cNvPr>
          <p:cNvPicPr preferRelativeResize="0">
            <a:picLocks noChangeAspect="1" noChangeArrowheads="1"/>
          </p:cNvPicPr>
          <p:nvPr/>
        </p:nvPicPr>
        <p:blipFill>
          <a:blip r:embed="rId3"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2143457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 name="Picture 8" descr="screenshot_01"/>
          <p:cNvPicPr>
            <a:picLocks noChangeAspect="1" noChangeArrowheads="1"/>
          </p:cNvPicPr>
          <p:nvPr/>
        </p:nvPicPr>
        <p:blipFill>
          <a:blip r:embed="rId3">
            <a:extLst>
              <a:ext uri="{28A0092B-C50C-407E-A947-70E740481C1C}">
                <a14:useLocalDpi xmlns:a14="http://schemas.microsoft.com/office/drawing/2010/main" val="0"/>
              </a:ext>
            </a:extLst>
          </a:blip>
          <a:srcRect t="10001" r="5382" b="1476"/>
          <a:stretch>
            <a:fillRect/>
          </a:stretch>
        </p:blipFill>
        <p:spPr bwMode="auto">
          <a:xfrm>
            <a:off x="0" y="0"/>
            <a:ext cx="91551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0"/>
            <a:ext cx="9144000" cy="1077218"/>
          </a:xfrm>
          <a:prstGeom prst="rect">
            <a:avLst/>
          </a:prstGeom>
          <a:noFill/>
        </p:spPr>
        <p:txBody>
          <a:bodyPr wrap="square" rtlCol="0">
            <a:spAutoFit/>
          </a:bodyPr>
          <a:lstStyle/>
          <a:p>
            <a:pPr algn="ctr"/>
            <a:r>
              <a:rPr lang="en-US" sz="3200" dirty="0"/>
              <a:t>Why couldn’t the Space Shuttle be used</a:t>
            </a:r>
          </a:p>
          <a:p>
            <a:pPr algn="ctr"/>
            <a:r>
              <a:rPr lang="en-US" sz="3200" dirty="0"/>
              <a:t>to land on Mars ?</a:t>
            </a:r>
            <a:endParaRPr lang="en-US" sz="3200" b="1" dirty="0">
              <a:latin typeface="Arial" pitchFamily="34" charset="0"/>
              <a:cs typeface="Arial" pitchFamily="34" charset="0"/>
            </a:endParaRPr>
          </a:p>
        </p:txBody>
      </p:sp>
      <p:pic>
        <p:nvPicPr>
          <p:cNvPr id="1027" name="Picture 3" descr="http://2.bp.blogspot.com/-Kd7kbVMC85c/Ta241XiCjMI/AAAAAAAADno/HWpQTdR-0ug/s400/Wallpaper+%252826%2529.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52599"/>
            <a:ext cx="3657600" cy="274320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C936B9D7-30C4-4B0F-99E1-7522042802C3}" type="slidenum">
              <a:rPr lang="en-US" smtClean="0"/>
              <a:pPr/>
              <a:t>8</a:t>
            </a:fld>
            <a:endParaRPr lang="en-US"/>
          </a:p>
        </p:txBody>
      </p:sp>
      <p:pic>
        <p:nvPicPr>
          <p:cNvPr id="6" name="Picture 25" descr="NASA insigniaCMYK">
            <a:extLst>
              <a:ext uri="{FF2B5EF4-FFF2-40B4-BE49-F238E27FC236}">
                <a16:creationId xmlns:a16="http://schemas.microsoft.com/office/drawing/2014/main" id="{9C8F4383-6391-4BE5-856C-76516C48BE43}"/>
              </a:ext>
            </a:extLst>
          </p:cNvPr>
          <p:cNvPicPr preferRelativeResize="0">
            <a:picLocks noChangeAspect="1" noChangeArrowheads="1"/>
          </p:cNvPicPr>
          <p:nvPr/>
        </p:nvPicPr>
        <p:blipFill>
          <a:blip r:embed="rId6"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3988700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584775"/>
          </a:xfrm>
          <a:prstGeom prst="rect">
            <a:avLst/>
          </a:prstGeom>
          <a:noFill/>
        </p:spPr>
        <p:txBody>
          <a:bodyPr wrap="square" rtlCol="0">
            <a:spAutoFit/>
          </a:bodyPr>
          <a:lstStyle/>
          <a:p>
            <a:pPr algn="ctr"/>
            <a:r>
              <a:rPr lang="en-US" sz="3200" b="1" dirty="0">
                <a:latin typeface="Arial" pitchFamily="34" charset="0"/>
                <a:cs typeface="Arial" pitchFamily="34" charset="0"/>
              </a:rPr>
              <a:t>Why Go to Mars ?</a:t>
            </a:r>
          </a:p>
        </p:txBody>
      </p:sp>
      <p:pic>
        <p:nvPicPr>
          <p:cNvPr id="5122" name="Picture 2" descr="http://4.bp.blogspot.com/-gNitcg7RB40/T9eZpkDX0VI/AAAAAAAADwg/PSsLVBjpu50/s1600/mar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79120"/>
            <a:ext cx="7848600" cy="627888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C936B9D7-30C4-4B0F-99E1-7522042802C3}" type="slidenum">
              <a:rPr lang="en-US" smtClean="0"/>
              <a:pPr/>
              <a:t>9</a:t>
            </a:fld>
            <a:endParaRPr lang="en-US"/>
          </a:p>
        </p:txBody>
      </p:sp>
      <p:pic>
        <p:nvPicPr>
          <p:cNvPr id="6" name="Picture 25" descr="NASA insigniaCMYK">
            <a:extLst>
              <a:ext uri="{FF2B5EF4-FFF2-40B4-BE49-F238E27FC236}">
                <a16:creationId xmlns:a16="http://schemas.microsoft.com/office/drawing/2014/main" id="{25ED1B7B-FB9C-49C4-B288-9BF0CADC771C}"/>
              </a:ext>
            </a:extLst>
          </p:cNvPr>
          <p:cNvPicPr preferRelativeResize="0">
            <a:picLocks noChangeAspect="1" noChangeArrowheads="1"/>
          </p:cNvPicPr>
          <p:nvPr/>
        </p:nvPicPr>
        <p:blipFill>
          <a:blip r:embed="rId4" cstate="print"/>
          <a:srcRect/>
          <a:stretch>
            <a:fillRect/>
          </a:stretch>
        </p:blipFill>
        <p:spPr bwMode="auto">
          <a:xfrm>
            <a:off x="8035637" y="228600"/>
            <a:ext cx="847148" cy="658346"/>
          </a:xfrm>
          <a:prstGeom prst="rect">
            <a:avLst/>
          </a:prstGeom>
          <a:noFill/>
          <a:ln w="9525">
            <a:noFill/>
            <a:miter lim="800000"/>
            <a:headEnd/>
            <a:tailEnd/>
          </a:ln>
        </p:spPr>
      </p:pic>
    </p:spTree>
    <p:extLst>
      <p:ext uri="{BB962C8B-B14F-4D97-AF65-F5344CB8AC3E}">
        <p14:creationId xmlns:p14="http://schemas.microsoft.com/office/powerpoint/2010/main" val="97747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95400" y="0"/>
            <a:ext cx="6647974" cy="646331"/>
          </a:xfrm>
          <a:prstGeom prst="rect">
            <a:avLst/>
          </a:prstGeom>
          <a:noFill/>
        </p:spPr>
        <p:txBody>
          <a:bodyPr wrap="none" rtlCol="0">
            <a:spAutoFit/>
          </a:bodyPr>
          <a:lstStyle/>
          <a:p>
            <a:r>
              <a:rPr lang="en-US" sz="3600" b="1" dirty="0">
                <a:latin typeface="Arial" pitchFamily="34" charset="0"/>
                <a:cs typeface="Arial" pitchFamily="34" charset="0"/>
              </a:rPr>
              <a:t>Characteristics of the planets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1" y="622227"/>
            <a:ext cx="6231882" cy="5016573"/>
          </a:xfrm>
          <a:prstGeom prst="rect">
            <a:avLst/>
          </a:prstGeom>
        </p:spPr>
      </p:pic>
      <p:sp>
        <p:nvSpPr>
          <p:cNvPr id="6" name="TextBox 5"/>
          <p:cNvSpPr txBox="1"/>
          <p:nvPr/>
        </p:nvSpPr>
        <p:spPr>
          <a:xfrm>
            <a:off x="32759" y="6158368"/>
            <a:ext cx="1937710" cy="646331"/>
          </a:xfrm>
          <a:prstGeom prst="rect">
            <a:avLst/>
          </a:prstGeom>
          <a:noFill/>
        </p:spPr>
        <p:txBody>
          <a:bodyPr wrap="none" rtlCol="0">
            <a:spAutoFit/>
          </a:bodyPr>
          <a:lstStyle/>
          <a:p>
            <a:r>
              <a:rPr lang="en-US" dirty="0"/>
              <a:t>Mars, courtesy of:</a:t>
            </a:r>
          </a:p>
          <a:p>
            <a:r>
              <a:rPr lang="en-US" dirty="0"/>
              <a:t>P. James and NASA</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5038342"/>
            <a:ext cx="4572000" cy="1804380"/>
          </a:xfrm>
          <a:prstGeom prst="rect">
            <a:avLst/>
          </a:prstGeom>
        </p:spPr>
      </p:pic>
      <p:sp>
        <p:nvSpPr>
          <p:cNvPr id="2" name="Slide Number Placeholder 1"/>
          <p:cNvSpPr>
            <a:spLocks noGrp="1"/>
          </p:cNvSpPr>
          <p:nvPr>
            <p:ph type="sldNum" sz="quarter" idx="12"/>
          </p:nvPr>
        </p:nvSpPr>
        <p:spPr/>
        <p:txBody>
          <a:bodyPr/>
          <a:lstStyle/>
          <a:p>
            <a:fld id="{C936B9D7-30C4-4B0F-99E1-7522042802C3}" type="slidenum">
              <a:rPr lang="en-US" smtClean="0"/>
              <a:pPr/>
              <a:t>10</a:t>
            </a:fld>
            <a:endParaRPr lang="en-US"/>
          </a:p>
        </p:txBody>
      </p:sp>
      <p:pic>
        <p:nvPicPr>
          <p:cNvPr id="7" name="Picture 25" descr="NASA insigniaCMYK">
            <a:extLst>
              <a:ext uri="{FF2B5EF4-FFF2-40B4-BE49-F238E27FC236}">
                <a16:creationId xmlns:a16="http://schemas.microsoft.com/office/drawing/2014/main" id="{C4DAE05E-572F-4336-A01C-BDB017F2CD3B}"/>
              </a:ext>
            </a:extLst>
          </p:cNvPr>
          <p:cNvPicPr preferRelativeResize="0">
            <a:picLocks noChangeAspect="1" noChangeArrowheads="1"/>
          </p:cNvPicPr>
          <p:nvPr/>
        </p:nvPicPr>
        <p:blipFill>
          <a:blip r:embed="rId5"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415298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26573" y="0"/>
            <a:ext cx="5288627" cy="646331"/>
          </a:xfrm>
          <a:prstGeom prst="rect">
            <a:avLst/>
          </a:prstGeom>
          <a:noFill/>
        </p:spPr>
        <p:txBody>
          <a:bodyPr wrap="none" rtlCol="0">
            <a:spAutoFit/>
          </a:bodyPr>
          <a:lstStyle/>
          <a:p>
            <a:r>
              <a:rPr lang="en-US" sz="3600" b="1" dirty="0">
                <a:latin typeface="Arial" pitchFamily="34" charset="0"/>
                <a:cs typeface="Arial" pitchFamily="34" charset="0"/>
              </a:rPr>
              <a:t>Planets Characteristics</a:t>
            </a:r>
          </a:p>
        </p:txBody>
      </p:sp>
      <p:sp>
        <p:nvSpPr>
          <p:cNvPr id="6" name="TextBox 5"/>
          <p:cNvSpPr txBox="1"/>
          <p:nvPr/>
        </p:nvSpPr>
        <p:spPr>
          <a:xfrm>
            <a:off x="44866" y="6400800"/>
            <a:ext cx="3557384" cy="507831"/>
          </a:xfrm>
          <a:prstGeom prst="rect">
            <a:avLst/>
          </a:prstGeom>
          <a:noFill/>
        </p:spPr>
        <p:txBody>
          <a:bodyPr wrap="none" rtlCol="0">
            <a:spAutoFit/>
          </a:bodyPr>
          <a:lstStyle/>
          <a:p>
            <a:r>
              <a:rPr lang="en-US" sz="900" dirty="0"/>
              <a:t>Mars, courtesy of:</a:t>
            </a:r>
          </a:p>
          <a:p>
            <a:r>
              <a:rPr lang="en-US" sz="900" dirty="0"/>
              <a:t>P. James and NASA, http://www.space.com/ and</a:t>
            </a:r>
          </a:p>
          <a:p>
            <a:r>
              <a:rPr lang="en-US" sz="900" dirty="0"/>
              <a:t>http://nssdc.gsfc.nasa.gov/planetary/factsheet/planet_table_ratio.html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22262"/>
            <a:ext cx="7884121" cy="3111538"/>
          </a:xfrm>
          <a:prstGeom prst="rect">
            <a:avLst/>
          </a:prstGeom>
        </p:spPr>
      </p:pic>
      <p:sp>
        <p:nvSpPr>
          <p:cNvPr id="7" name="TextBox 6"/>
          <p:cNvSpPr txBox="1"/>
          <p:nvPr/>
        </p:nvSpPr>
        <p:spPr>
          <a:xfrm>
            <a:off x="152400" y="4724400"/>
            <a:ext cx="3115533" cy="523220"/>
          </a:xfrm>
          <a:prstGeom prst="rect">
            <a:avLst/>
          </a:prstGeom>
          <a:noFill/>
        </p:spPr>
        <p:txBody>
          <a:bodyPr wrap="none" rtlCol="0">
            <a:spAutoFit/>
          </a:bodyPr>
          <a:lstStyle/>
          <a:p>
            <a:r>
              <a:rPr lang="en-US" sz="2800" b="1" dirty="0">
                <a:latin typeface="Arial" pitchFamily="34" charset="0"/>
                <a:cs typeface="Arial" pitchFamily="34" charset="0"/>
              </a:rPr>
              <a:t>…Temperatures !</a:t>
            </a:r>
          </a:p>
        </p:txBody>
      </p:sp>
      <p:sp>
        <p:nvSpPr>
          <p:cNvPr id="8" name="TextBox 7"/>
          <p:cNvSpPr txBox="1"/>
          <p:nvPr/>
        </p:nvSpPr>
        <p:spPr>
          <a:xfrm>
            <a:off x="533400" y="3974215"/>
            <a:ext cx="3005951" cy="430887"/>
          </a:xfrm>
          <a:prstGeom prst="rect">
            <a:avLst/>
          </a:prstGeom>
          <a:noFill/>
        </p:spPr>
        <p:txBody>
          <a:bodyPr wrap="none" rtlCol="0">
            <a:spAutoFit/>
          </a:bodyPr>
          <a:lstStyle/>
          <a:p>
            <a:r>
              <a:rPr lang="en-US" sz="1100" dirty="0"/>
              <a:t>Note: Temperatures are approximated.</a:t>
            </a:r>
          </a:p>
          <a:p>
            <a:r>
              <a:rPr lang="en-US" sz="1100" dirty="0"/>
              <a:t>Temperature of Sun at the Core is 5,600</a:t>
            </a:r>
            <a:r>
              <a:rPr lang="en-US" sz="1100" baseline="30000" dirty="0"/>
              <a:t>o </a:t>
            </a:r>
            <a:r>
              <a:rPr lang="en-US" sz="1100" dirty="0"/>
              <a:t> Celsius.</a:t>
            </a:r>
          </a:p>
        </p:txBody>
      </p:sp>
      <p:sp>
        <p:nvSpPr>
          <p:cNvPr id="9" name="TextBox 8"/>
          <p:cNvSpPr txBox="1"/>
          <p:nvPr/>
        </p:nvSpPr>
        <p:spPr>
          <a:xfrm>
            <a:off x="845897" y="5247620"/>
            <a:ext cx="2125903" cy="923330"/>
          </a:xfrm>
          <a:prstGeom prst="rect">
            <a:avLst/>
          </a:prstGeom>
          <a:noFill/>
        </p:spPr>
        <p:txBody>
          <a:bodyPr wrap="none" rtlCol="0">
            <a:spAutoFit/>
          </a:bodyPr>
          <a:lstStyle/>
          <a:p>
            <a:r>
              <a:rPr lang="en-US" dirty="0"/>
              <a:t>Conversion:</a:t>
            </a:r>
          </a:p>
          <a:p>
            <a:r>
              <a:rPr lang="en-US" dirty="0"/>
              <a:t>[°F] = [°C] × </a:t>
            </a:r>
            <a:r>
              <a:rPr lang="en-US" baseline="30000" dirty="0"/>
              <a:t>9</a:t>
            </a:r>
            <a:r>
              <a:rPr lang="en-US" dirty="0"/>
              <a:t>⁄</a:t>
            </a:r>
            <a:r>
              <a:rPr lang="en-US" baseline="-25000" dirty="0"/>
              <a:t>5</a:t>
            </a:r>
            <a:r>
              <a:rPr lang="en-US" dirty="0"/>
              <a:t> + 32</a:t>
            </a:r>
          </a:p>
          <a:p>
            <a:r>
              <a:rPr lang="en-US" dirty="0"/>
              <a:t>[°C] = ([°F] − 32) × </a:t>
            </a:r>
            <a:r>
              <a:rPr lang="en-US" baseline="30000" dirty="0"/>
              <a:t>5</a:t>
            </a:r>
            <a:r>
              <a:rPr lang="en-US" dirty="0"/>
              <a:t>⁄</a:t>
            </a:r>
            <a:r>
              <a:rPr lang="en-US" baseline="-25000" dirty="0"/>
              <a:t>9</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699912747"/>
              </p:ext>
            </p:extLst>
          </p:nvPr>
        </p:nvGraphicFramePr>
        <p:xfrm>
          <a:off x="3657600" y="3737406"/>
          <a:ext cx="5396182" cy="3044394"/>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740354">
                  <a:extLst>
                    <a:ext uri="{9D8B030D-6E8A-4147-A177-3AD203B41FA5}">
                      <a16:colId xmlns:a16="http://schemas.microsoft.com/office/drawing/2014/main" val="20001"/>
                    </a:ext>
                  </a:extLst>
                </a:gridCol>
                <a:gridCol w="707446">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949729">
                  <a:extLst>
                    <a:ext uri="{9D8B030D-6E8A-4147-A177-3AD203B41FA5}">
                      <a16:colId xmlns:a16="http://schemas.microsoft.com/office/drawing/2014/main" val="20004"/>
                    </a:ext>
                  </a:extLst>
                </a:gridCol>
                <a:gridCol w="1550853">
                  <a:extLst>
                    <a:ext uri="{9D8B030D-6E8A-4147-A177-3AD203B41FA5}">
                      <a16:colId xmlns:a16="http://schemas.microsoft.com/office/drawing/2014/main" val="20005"/>
                    </a:ext>
                  </a:extLst>
                </a:gridCol>
              </a:tblGrid>
              <a:tr h="294039">
                <a:tc>
                  <a:txBody>
                    <a:bodyPr/>
                    <a:lstStyle/>
                    <a:p>
                      <a:r>
                        <a:rPr lang="en-US" sz="1100" dirty="0"/>
                        <a:t>Place</a:t>
                      </a:r>
                    </a:p>
                  </a:txBody>
                  <a:tcPr/>
                </a:tc>
                <a:tc>
                  <a:txBody>
                    <a:bodyPr/>
                    <a:lstStyle/>
                    <a:p>
                      <a:r>
                        <a:rPr lang="en-US" sz="1100" dirty="0"/>
                        <a:t>Size</a:t>
                      </a:r>
                    </a:p>
                  </a:txBody>
                  <a:tcPr/>
                </a:tc>
                <a:tc>
                  <a:txBody>
                    <a:bodyPr/>
                    <a:lstStyle/>
                    <a:p>
                      <a:r>
                        <a:rPr lang="en-US" sz="1100" dirty="0"/>
                        <a:t>Planet</a:t>
                      </a:r>
                    </a:p>
                  </a:txBody>
                  <a:tcPr/>
                </a:tc>
                <a:tc>
                  <a:txBody>
                    <a:bodyPr/>
                    <a:lstStyle/>
                    <a:p>
                      <a:r>
                        <a:rPr lang="en-US" sz="1100" dirty="0"/>
                        <a:t>Min Temp</a:t>
                      </a:r>
                    </a:p>
                  </a:txBody>
                  <a:tcPr/>
                </a:tc>
                <a:tc>
                  <a:txBody>
                    <a:bodyPr/>
                    <a:lstStyle/>
                    <a:p>
                      <a:r>
                        <a:rPr lang="en-US" sz="1100" dirty="0"/>
                        <a:t>Max</a:t>
                      </a:r>
                      <a:r>
                        <a:rPr lang="en-US" sz="1100" baseline="0" dirty="0"/>
                        <a:t> Temp</a:t>
                      </a:r>
                      <a:endParaRPr lang="en-US" sz="1100" dirty="0"/>
                    </a:p>
                  </a:txBody>
                  <a:tcPr/>
                </a:tc>
                <a:tc>
                  <a:txBody>
                    <a:bodyPr/>
                    <a:lstStyle/>
                    <a:p>
                      <a:r>
                        <a:rPr lang="en-US" sz="1100" dirty="0"/>
                        <a:t>Comments</a:t>
                      </a:r>
                    </a:p>
                  </a:txBody>
                  <a:tcPr/>
                </a:tc>
                <a:extLst>
                  <a:ext uri="{0D108BD9-81ED-4DB2-BD59-A6C34878D82A}">
                    <a16:rowId xmlns:a16="http://schemas.microsoft.com/office/drawing/2014/main" val="10000"/>
                  </a:ext>
                </a:extLst>
              </a:tr>
              <a:tr h="294039">
                <a:tc>
                  <a:txBody>
                    <a:bodyPr/>
                    <a:lstStyle/>
                    <a:p>
                      <a:r>
                        <a:rPr lang="en-US" sz="1100" dirty="0"/>
                        <a:t>1</a:t>
                      </a:r>
                    </a:p>
                  </a:txBody>
                  <a:tcPr/>
                </a:tc>
                <a:tc>
                  <a:txBody>
                    <a:bodyPr/>
                    <a:lstStyle/>
                    <a:p>
                      <a:r>
                        <a:rPr lang="en-US" sz="1100" dirty="0"/>
                        <a:t>0.383</a:t>
                      </a:r>
                    </a:p>
                  </a:txBody>
                  <a:tcPr/>
                </a:tc>
                <a:tc>
                  <a:txBody>
                    <a:bodyPr/>
                    <a:lstStyle/>
                    <a:p>
                      <a:r>
                        <a:rPr lang="en-US" sz="1100" dirty="0"/>
                        <a:t>Mercury</a:t>
                      </a:r>
                    </a:p>
                  </a:txBody>
                  <a:tcPr/>
                </a:tc>
                <a:tc>
                  <a:txBody>
                    <a:bodyPr/>
                    <a:lstStyle/>
                    <a:p>
                      <a:r>
                        <a:rPr lang="en-US" sz="1100" dirty="0"/>
                        <a:t>363</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869</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No atmosphere.</a:t>
                      </a:r>
                    </a:p>
                  </a:txBody>
                  <a:tcPr/>
                </a:tc>
                <a:extLst>
                  <a:ext uri="{0D108BD9-81ED-4DB2-BD59-A6C34878D82A}">
                    <a16:rowId xmlns:a16="http://schemas.microsoft.com/office/drawing/2014/main" val="10001"/>
                  </a:ext>
                </a:extLst>
              </a:tr>
              <a:tr h="294039">
                <a:tc>
                  <a:txBody>
                    <a:bodyPr/>
                    <a:lstStyle/>
                    <a:p>
                      <a:r>
                        <a:rPr lang="en-US" sz="1100" dirty="0"/>
                        <a:t>2</a:t>
                      </a:r>
                    </a:p>
                  </a:txBody>
                  <a:tcPr/>
                </a:tc>
                <a:tc>
                  <a:txBody>
                    <a:bodyPr/>
                    <a:lstStyle/>
                    <a:p>
                      <a:r>
                        <a:rPr lang="en-US" sz="1100" dirty="0"/>
                        <a:t>0.949</a:t>
                      </a:r>
                    </a:p>
                  </a:txBody>
                  <a:tcPr/>
                </a:tc>
                <a:tc>
                  <a:txBody>
                    <a:bodyPr/>
                    <a:lstStyle/>
                    <a:p>
                      <a:r>
                        <a:rPr lang="en-US" sz="1100" dirty="0"/>
                        <a:t>Venus</a:t>
                      </a:r>
                    </a:p>
                  </a:txBody>
                  <a:tcPr/>
                </a:tc>
                <a:tc>
                  <a:txBody>
                    <a:bodyPr/>
                    <a:lstStyle/>
                    <a:p>
                      <a:r>
                        <a:rPr lang="en-US" sz="1100" dirty="0"/>
                        <a:t>430</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900</a:t>
                      </a:r>
                      <a:r>
                        <a:rPr lang="en-US" sz="1100" baseline="30000" dirty="0"/>
                        <a:t>o </a:t>
                      </a:r>
                      <a:r>
                        <a:rPr lang="en-US" sz="1100" baseline="0" dirty="0"/>
                        <a:t> F</a:t>
                      </a:r>
                      <a:endParaRPr lang="en-US" sz="1100" dirty="0"/>
                    </a:p>
                  </a:txBody>
                  <a:tcPr/>
                </a:tc>
                <a:tc>
                  <a:txBody>
                    <a:bodyPr/>
                    <a:lstStyle/>
                    <a:p>
                      <a:r>
                        <a:rPr lang="en-US" sz="1100" dirty="0"/>
                        <a:t>Highest average, thick atmosphere.</a:t>
                      </a:r>
                    </a:p>
                  </a:txBody>
                  <a:tcPr/>
                </a:tc>
                <a:extLst>
                  <a:ext uri="{0D108BD9-81ED-4DB2-BD59-A6C34878D82A}">
                    <a16:rowId xmlns:a16="http://schemas.microsoft.com/office/drawing/2014/main" val="10002"/>
                  </a:ext>
                </a:extLst>
              </a:tr>
              <a:tr h="294039">
                <a:tc>
                  <a:txBody>
                    <a:bodyPr/>
                    <a:lstStyle/>
                    <a:p>
                      <a:r>
                        <a:rPr lang="en-US" sz="1100" dirty="0"/>
                        <a:t>3</a:t>
                      </a:r>
                    </a:p>
                  </a:txBody>
                  <a:tcPr/>
                </a:tc>
                <a:tc>
                  <a:txBody>
                    <a:bodyPr/>
                    <a:lstStyle/>
                    <a:p>
                      <a:r>
                        <a:rPr lang="en-US" sz="1100" dirty="0"/>
                        <a:t>1</a:t>
                      </a:r>
                    </a:p>
                  </a:txBody>
                  <a:tcPr/>
                </a:tc>
                <a:tc>
                  <a:txBody>
                    <a:bodyPr/>
                    <a:lstStyle/>
                    <a:p>
                      <a:r>
                        <a:rPr lang="en-US" sz="1100" dirty="0"/>
                        <a:t>Earth</a:t>
                      </a:r>
                    </a:p>
                  </a:txBody>
                  <a:tcPr/>
                </a:tc>
                <a:tc>
                  <a:txBody>
                    <a:bodyPr/>
                    <a:lstStyle/>
                    <a:p>
                      <a:r>
                        <a:rPr lang="en-US" sz="1100" dirty="0"/>
                        <a:t>-129</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159</a:t>
                      </a:r>
                      <a:r>
                        <a:rPr lang="en-US" sz="1100" baseline="30000" dirty="0"/>
                        <a:t>o </a:t>
                      </a:r>
                      <a:r>
                        <a:rPr lang="en-US" sz="1100" baseline="0" dirty="0"/>
                        <a:t> F</a:t>
                      </a:r>
                      <a:endParaRPr lang="en-US" sz="1100" dirty="0"/>
                    </a:p>
                  </a:txBody>
                  <a:tcPr/>
                </a:tc>
                <a:tc>
                  <a:txBody>
                    <a:bodyPr/>
                    <a:lstStyle/>
                    <a:p>
                      <a:r>
                        <a:rPr lang="en-US" sz="1100" dirty="0"/>
                        <a:t>Supports life !</a:t>
                      </a:r>
                    </a:p>
                  </a:txBody>
                  <a:tcPr/>
                </a:tc>
                <a:extLst>
                  <a:ext uri="{0D108BD9-81ED-4DB2-BD59-A6C34878D82A}">
                    <a16:rowId xmlns:a16="http://schemas.microsoft.com/office/drawing/2014/main" val="10003"/>
                  </a:ext>
                </a:extLst>
              </a:tr>
              <a:tr h="294039">
                <a:tc>
                  <a:txBody>
                    <a:bodyPr/>
                    <a:lstStyle/>
                    <a:p>
                      <a:r>
                        <a:rPr lang="en-US" sz="1100" dirty="0"/>
                        <a:t>4</a:t>
                      </a:r>
                    </a:p>
                  </a:txBody>
                  <a:tcPr/>
                </a:tc>
                <a:tc>
                  <a:txBody>
                    <a:bodyPr/>
                    <a:lstStyle/>
                    <a:p>
                      <a:r>
                        <a:rPr lang="en-US" sz="1100" dirty="0"/>
                        <a:t>0.532</a:t>
                      </a:r>
                    </a:p>
                  </a:txBody>
                  <a:tcPr/>
                </a:tc>
                <a:tc>
                  <a:txBody>
                    <a:bodyPr/>
                    <a:lstStyle/>
                    <a:p>
                      <a:r>
                        <a:rPr lang="en-US" sz="1100" dirty="0"/>
                        <a:t>Mars</a:t>
                      </a:r>
                    </a:p>
                  </a:txBody>
                  <a:tcPr/>
                </a:tc>
                <a:tc>
                  <a:txBody>
                    <a:bodyPr/>
                    <a:lstStyle/>
                    <a:p>
                      <a:r>
                        <a:rPr lang="en-US" sz="1100" dirty="0"/>
                        <a:t>-220</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68</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No atmosphere.</a:t>
                      </a:r>
                    </a:p>
                  </a:txBody>
                  <a:tcPr/>
                </a:tc>
                <a:extLst>
                  <a:ext uri="{0D108BD9-81ED-4DB2-BD59-A6C34878D82A}">
                    <a16:rowId xmlns:a16="http://schemas.microsoft.com/office/drawing/2014/main" val="10004"/>
                  </a:ext>
                </a:extLst>
              </a:tr>
              <a:tr h="294039">
                <a:tc>
                  <a:txBody>
                    <a:bodyPr/>
                    <a:lstStyle/>
                    <a:p>
                      <a:r>
                        <a:rPr lang="en-US" sz="1100" dirty="0"/>
                        <a:t>5</a:t>
                      </a:r>
                    </a:p>
                  </a:txBody>
                  <a:tcPr/>
                </a:tc>
                <a:tc>
                  <a:txBody>
                    <a:bodyPr/>
                    <a:lstStyle/>
                    <a:p>
                      <a:r>
                        <a:rPr lang="en-US" sz="1100" dirty="0"/>
                        <a:t>11.21</a:t>
                      </a:r>
                    </a:p>
                  </a:txBody>
                  <a:tcPr/>
                </a:tc>
                <a:tc>
                  <a:txBody>
                    <a:bodyPr/>
                    <a:lstStyle/>
                    <a:p>
                      <a:r>
                        <a:rPr lang="en-US" sz="1100" dirty="0"/>
                        <a:t>Jupiter</a:t>
                      </a:r>
                    </a:p>
                  </a:txBody>
                  <a:tcPr/>
                </a:tc>
                <a:tc>
                  <a:txBody>
                    <a:bodyPr/>
                    <a:lstStyle/>
                    <a:p>
                      <a:r>
                        <a:rPr lang="en-US" sz="1100" dirty="0"/>
                        <a:t>-229</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1,337</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Gas clouds.</a:t>
                      </a:r>
                    </a:p>
                  </a:txBody>
                  <a:tcPr/>
                </a:tc>
                <a:extLst>
                  <a:ext uri="{0D108BD9-81ED-4DB2-BD59-A6C34878D82A}">
                    <a16:rowId xmlns:a16="http://schemas.microsoft.com/office/drawing/2014/main" val="10005"/>
                  </a:ext>
                </a:extLst>
              </a:tr>
              <a:tr h="294039">
                <a:tc>
                  <a:txBody>
                    <a:bodyPr/>
                    <a:lstStyle/>
                    <a:p>
                      <a:r>
                        <a:rPr lang="en-US" sz="1100" dirty="0"/>
                        <a:t>6</a:t>
                      </a:r>
                    </a:p>
                  </a:txBody>
                  <a:tcPr/>
                </a:tc>
                <a:tc>
                  <a:txBody>
                    <a:bodyPr/>
                    <a:lstStyle/>
                    <a:p>
                      <a:r>
                        <a:rPr lang="en-US" sz="1100" dirty="0"/>
                        <a:t>9.45</a:t>
                      </a:r>
                    </a:p>
                  </a:txBody>
                  <a:tcPr/>
                </a:tc>
                <a:tc>
                  <a:txBody>
                    <a:bodyPr/>
                    <a:lstStyle/>
                    <a:p>
                      <a:r>
                        <a:rPr lang="en-US" sz="1100" dirty="0"/>
                        <a:t>Saturn</a:t>
                      </a:r>
                    </a:p>
                  </a:txBody>
                  <a:tcPr/>
                </a:tc>
                <a:tc>
                  <a:txBody>
                    <a:bodyPr/>
                    <a:lstStyle/>
                    <a:p>
                      <a:r>
                        <a:rPr lang="en-US" sz="1100" dirty="0"/>
                        <a:t>-283</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Core is 21,092</a:t>
                      </a:r>
                      <a:r>
                        <a:rPr lang="en-US" sz="1100" baseline="30000" dirty="0"/>
                        <a:t>o</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Tilted, seasons.</a:t>
                      </a:r>
                    </a:p>
                  </a:txBody>
                  <a:tcPr/>
                </a:tc>
                <a:extLst>
                  <a:ext uri="{0D108BD9-81ED-4DB2-BD59-A6C34878D82A}">
                    <a16:rowId xmlns:a16="http://schemas.microsoft.com/office/drawing/2014/main" val="10006"/>
                  </a:ext>
                </a:extLst>
              </a:tr>
              <a:tr h="294039">
                <a:tc>
                  <a:txBody>
                    <a:bodyPr/>
                    <a:lstStyle/>
                    <a:p>
                      <a:r>
                        <a:rPr lang="en-US" sz="1100" dirty="0"/>
                        <a:t>7</a:t>
                      </a:r>
                    </a:p>
                  </a:txBody>
                  <a:tcPr/>
                </a:tc>
                <a:tc>
                  <a:txBody>
                    <a:bodyPr/>
                    <a:lstStyle/>
                    <a:p>
                      <a:r>
                        <a:rPr lang="en-US" sz="1100" dirty="0"/>
                        <a:t>4.01</a:t>
                      </a:r>
                    </a:p>
                  </a:txBody>
                  <a:tcPr/>
                </a:tc>
                <a:tc>
                  <a:txBody>
                    <a:bodyPr/>
                    <a:lstStyle/>
                    <a:p>
                      <a:r>
                        <a:rPr lang="en-US" sz="1100" dirty="0"/>
                        <a:t>Uranus</a:t>
                      </a:r>
                    </a:p>
                  </a:txBody>
                  <a:tcPr/>
                </a:tc>
                <a:tc>
                  <a:txBody>
                    <a:bodyPr/>
                    <a:lstStyle/>
                    <a:p>
                      <a:r>
                        <a:rPr lang="en-US" sz="1100" dirty="0"/>
                        <a:t>-371</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t>8,548</a:t>
                      </a:r>
                      <a:r>
                        <a:rPr lang="en-US" sz="1100" baseline="30000" dirty="0"/>
                        <a:t>o </a:t>
                      </a:r>
                      <a:r>
                        <a:rPr lang="en-US" sz="1100" baseline="0" dirty="0"/>
                        <a:t> F</a:t>
                      </a:r>
                      <a:endParaRPr lang="en-US" sz="1100" dirty="0"/>
                    </a:p>
                  </a:txBody>
                  <a:tcPr/>
                </a:tc>
                <a:tc>
                  <a:txBody>
                    <a:bodyPr/>
                    <a:lstStyle/>
                    <a:p>
                      <a:r>
                        <a:rPr lang="en-US" sz="1100" dirty="0"/>
                        <a:t>Coldest planet.</a:t>
                      </a:r>
                    </a:p>
                  </a:txBody>
                  <a:tcPr/>
                </a:tc>
                <a:extLst>
                  <a:ext uri="{0D108BD9-81ED-4DB2-BD59-A6C34878D82A}">
                    <a16:rowId xmlns:a16="http://schemas.microsoft.com/office/drawing/2014/main" val="10007"/>
                  </a:ext>
                </a:extLst>
              </a:tr>
              <a:tr h="294039">
                <a:tc>
                  <a:txBody>
                    <a:bodyPr/>
                    <a:lstStyle/>
                    <a:p>
                      <a:r>
                        <a:rPr lang="en-US" sz="1100" dirty="0"/>
                        <a:t>8</a:t>
                      </a:r>
                    </a:p>
                  </a:txBody>
                  <a:tcPr/>
                </a:tc>
                <a:tc>
                  <a:txBody>
                    <a:bodyPr/>
                    <a:lstStyle/>
                    <a:p>
                      <a:r>
                        <a:rPr lang="en-US" sz="1100" dirty="0"/>
                        <a:t>3.88</a:t>
                      </a:r>
                    </a:p>
                  </a:txBody>
                  <a:tcPr/>
                </a:tc>
                <a:tc>
                  <a:txBody>
                    <a:bodyPr/>
                    <a:lstStyle/>
                    <a:p>
                      <a:r>
                        <a:rPr lang="en-US" sz="1100" dirty="0"/>
                        <a:t>Neptune</a:t>
                      </a:r>
                    </a:p>
                  </a:txBody>
                  <a:tcPr/>
                </a:tc>
                <a:tc>
                  <a:txBody>
                    <a:bodyPr/>
                    <a:lstStyle/>
                    <a:p>
                      <a:r>
                        <a:rPr lang="en-US" sz="1100" dirty="0"/>
                        <a:t>-360</a:t>
                      </a:r>
                      <a:r>
                        <a:rPr lang="en-US" sz="1100" baseline="30000" dirty="0"/>
                        <a:t>o </a:t>
                      </a:r>
                      <a:r>
                        <a:rPr lang="en-US" sz="1100" baseline="0" dirty="0"/>
                        <a:t> 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Core is 12,632</a:t>
                      </a:r>
                      <a:r>
                        <a:rPr lang="en-US" sz="1100" baseline="30000" dirty="0"/>
                        <a:t>o </a:t>
                      </a:r>
                      <a:r>
                        <a:rPr lang="en-US" sz="1100" baseline="0" dirty="0"/>
                        <a:t>F</a:t>
                      </a:r>
                      <a:endParaRPr lang="en-US"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Winds 2,100 km/</a:t>
                      </a:r>
                      <a:r>
                        <a:rPr lang="en-US" sz="1100" dirty="0" err="1"/>
                        <a:t>hr</a:t>
                      </a:r>
                      <a:endParaRPr lang="en-US" sz="1100" dirty="0"/>
                    </a:p>
                  </a:txBody>
                  <a:tcPr/>
                </a:tc>
                <a:extLst>
                  <a:ext uri="{0D108BD9-81ED-4DB2-BD59-A6C34878D82A}">
                    <a16:rowId xmlns:a16="http://schemas.microsoft.com/office/drawing/2014/main" val="10008"/>
                  </a:ext>
                </a:extLst>
              </a:tr>
            </a:tbl>
          </a:graphicData>
        </a:graphic>
      </p:graphicFrame>
      <p:sp>
        <p:nvSpPr>
          <p:cNvPr id="3" name="Slide Number Placeholder 2"/>
          <p:cNvSpPr>
            <a:spLocks noGrp="1"/>
          </p:cNvSpPr>
          <p:nvPr>
            <p:ph type="sldNum" sz="quarter" idx="12"/>
          </p:nvPr>
        </p:nvSpPr>
        <p:spPr/>
        <p:txBody>
          <a:bodyPr/>
          <a:lstStyle/>
          <a:p>
            <a:fld id="{C936B9D7-30C4-4B0F-99E1-7522042802C3}" type="slidenum">
              <a:rPr lang="en-US" smtClean="0"/>
              <a:pPr/>
              <a:t>11</a:t>
            </a:fld>
            <a:endParaRPr lang="en-US"/>
          </a:p>
        </p:txBody>
      </p:sp>
      <p:pic>
        <p:nvPicPr>
          <p:cNvPr id="10" name="Picture 25" descr="NASA insigniaCMYK">
            <a:extLst>
              <a:ext uri="{FF2B5EF4-FFF2-40B4-BE49-F238E27FC236}">
                <a16:creationId xmlns:a16="http://schemas.microsoft.com/office/drawing/2014/main" id="{5D984725-9CD7-4DD8-9435-E514238D1E72}"/>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2277512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81200" y="186687"/>
            <a:ext cx="4801314" cy="646331"/>
          </a:xfrm>
          <a:prstGeom prst="rect">
            <a:avLst/>
          </a:prstGeom>
          <a:noFill/>
        </p:spPr>
        <p:txBody>
          <a:bodyPr wrap="none" rtlCol="0">
            <a:spAutoFit/>
          </a:bodyPr>
          <a:lstStyle/>
          <a:p>
            <a:r>
              <a:rPr lang="en-US" sz="3600" b="1" dirty="0" err="1">
                <a:latin typeface="Arial" pitchFamily="34" charset="0"/>
                <a:cs typeface="Arial" pitchFamily="34" charset="0"/>
              </a:rPr>
              <a:t>Unmmaned</a:t>
            </a:r>
            <a:r>
              <a:rPr lang="en-US" sz="3600" b="1" dirty="0">
                <a:latin typeface="Arial" pitchFamily="34" charset="0"/>
                <a:cs typeface="Arial" pitchFamily="34" charset="0"/>
              </a:rPr>
              <a:t> Missions</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12</a:t>
            </a:fld>
            <a:endParaRPr lang="en-US"/>
          </a:p>
        </p:txBody>
      </p:sp>
      <p:sp>
        <p:nvSpPr>
          <p:cNvPr id="5" name="Content Placeholder 2"/>
          <p:cNvSpPr>
            <a:spLocks noGrp="1"/>
          </p:cNvSpPr>
          <p:nvPr>
            <p:ph idx="1"/>
          </p:nvPr>
        </p:nvSpPr>
        <p:spPr>
          <a:xfrm>
            <a:off x="457200" y="1066800"/>
            <a:ext cx="8229600" cy="5059363"/>
          </a:xfrm>
        </p:spPr>
        <p:txBody>
          <a:bodyPr>
            <a:noAutofit/>
          </a:bodyPr>
          <a:lstStyle/>
          <a:p>
            <a:r>
              <a:rPr lang="en-US" sz="2400" dirty="0"/>
              <a:t>Mariner</a:t>
            </a:r>
          </a:p>
          <a:p>
            <a:r>
              <a:rPr lang="en-US" sz="2400" dirty="0"/>
              <a:t>Viking</a:t>
            </a:r>
          </a:p>
          <a:p>
            <a:r>
              <a:rPr lang="en-US" sz="2400" dirty="0"/>
              <a:t>Global Surveyor</a:t>
            </a:r>
          </a:p>
          <a:p>
            <a:r>
              <a:rPr lang="en-US" sz="2400" dirty="0"/>
              <a:t>Pathfinder</a:t>
            </a:r>
          </a:p>
          <a:p>
            <a:r>
              <a:rPr lang="en-US" sz="2400" dirty="0"/>
              <a:t>Odyssey</a:t>
            </a:r>
          </a:p>
          <a:p>
            <a:r>
              <a:rPr lang="en-US" sz="2400" dirty="0"/>
              <a:t>Exploration Rovers (Spirit and Opportunity)</a:t>
            </a:r>
            <a:endParaRPr lang="en-US" sz="2400" b="1" dirty="0">
              <a:latin typeface="Arial" pitchFamily="34" charset="0"/>
              <a:cs typeface="Arial" pitchFamily="34" charset="0"/>
            </a:endParaRPr>
          </a:p>
          <a:p>
            <a:r>
              <a:rPr lang="en-US" sz="2400" dirty="0"/>
              <a:t>Reconnaissance Orbiter</a:t>
            </a:r>
          </a:p>
          <a:p>
            <a:r>
              <a:rPr lang="en-US" sz="2400" dirty="0"/>
              <a:t>Phoenix Lander</a:t>
            </a:r>
          </a:p>
          <a:p>
            <a:r>
              <a:rPr lang="en-US" sz="2400" dirty="0"/>
              <a:t>Science Laboratory (Curiosity)</a:t>
            </a:r>
          </a:p>
          <a:p>
            <a:r>
              <a:rPr lang="en-US" sz="2400" dirty="0"/>
              <a:t>Mars 2020 (Perseverance &amp; Ingenuity)</a:t>
            </a:r>
          </a:p>
          <a:p>
            <a:endParaRPr lang="en-US" sz="2400" dirty="0"/>
          </a:p>
          <a:p>
            <a:endParaRPr lang="en-US" sz="2400" dirty="0"/>
          </a:p>
        </p:txBody>
      </p:sp>
      <p:pic>
        <p:nvPicPr>
          <p:cNvPr id="6" name="Picture 25" descr="NASA insigniaCMYK">
            <a:extLst>
              <a:ext uri="{FF2B5EF4-FFF2-40B4-BE49-F238E27FC236}">
                <a16:creationId xmlns:a16="http://schemas.microsoft.com/office/drawing/2014/main" id="{6DF75EC8-80E5-43C2-ABB6-97A3B7AB1CA8}"/>
              </a:ext>
            </a:extLst>
          </p:cNvPr>
          <p:cNvPicPr preferRelativeResize="0">
            <a:picLocks noChangeAspect="1" noChangeArrowheads="1"/>
          </p:cNvPicPr>
          <p:nvPr/>
        </p:nvPicPr>
        <p:blipFill>
          <a:blip r:embed="rId3"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68136" y="87868"/>
            <a:ext cx="3589444" cy="1015663"/>
          </a:xfrm>
          <a:prstGeom prst="rect">
            <a:avLst/>
          </a:prstGeom>
          <a:noFill/>
        </p:spPr>
        <p:txBody>
          <a:bodyPr wrap="none" rtlCol="0">
            <a:spAutoFit/>
          </a:bodyPr>
          <a:lstStyle/>
          <a:p>
            <a:pPr algn="ctr"/>
            <a:r>
              <a:rPr lang="en-US" sz="3600" b="1" dirty="0">
                <a:latin typeface="Arial" pitchFamily="34" charset="0"/>
                <a:cs typeface="Arial" pitchFamily="34" charset="0"/>
              </a:rPr>
              <a:t>Route to Mars</a:t>
            </a:r>
          </a:p>
          <a:p>
            <a:pPr algn="ctr"/>
            <a:r>
              <a:rPr lang="en-US" sz="2400" b="1" dirty="0">
                <a:latin typeface="Arial" pitchFamily="34" charset="0"/>
                <a:cs typeface="Arial" pitchFamily="34" charset="0"/>
              </a:rPr>
              <a:t>(about a 7 months’ trip)</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13</a:t>
            </a:fld>
            <a:endParaRPr lang="en-US"/>
          </a:p>
        </p:txBody>
      </p:sp>
      <p:pic>
        <p:nvPicPr>
          <p:cNvPr id="6" name="Picture 25" descr="NASA insigniaCMYK">
            <a:extLst>
              <a:ext uri="{FF2B5EF4-FFF2-40B4-BE49-F238E27FC236}">
                <a16:creationId xmlns:a16="http://schemas.microsoft.com/office/drawing/2014/main" id="{D9D24752-E9E3-4BE8-9934-9AC6478C847C}"/>
              </a:ext>
            </a:extLst>
          </p:cNvPr>
          <p:cNvPicPr preferRelativeResize="0">
            <a:picLocks noChangeAspect="1" noChangeArrowheads="1"/>
          </p:cNvPicPr>
          <p:nvPr/>
        </p:nvPicPr>
        <p:blipFill>
          <a:blip r:embed="rId3" cstate="print"/>
          <a:srcRect/>
          <a:stretch>
            <a:fillRect/>
          </a:stretch>
        </p:blipFill>
        <p:spPr bwMode="auto">
          <a:xfrm>
            <a:off x="8035637" y="304800"/>
            <a:ext cx="847148" cy="658346"/>
          </a:xfrm>
          <a:prstGeom prst="rect">
            <a:avLst/>
          </a:prstGeom>
          <a:noFill/>
          <a:ln w="9525">
            <a:noFill/>
            <a:miter lim="800000"/>
            <a:headEnd/>
            <a:tailEnd/>
          </a:ln>
        </p:spPr>
      </p:pic>
      <p:pic>
        <p:nvPicPr>
          <p:cNvPr id="4" name="Picture 2">
            <a:hlinkClick r:id="rId4"/>
            <a:extLst>
              <a:ext uri="{FF2B5EF4-FFF2-40B4-BE49-F238E27FC236}">
                <a16:creationId xmlns:a16="http://schemas.microsoft.com/office/drawing/2014/main" id="{F83F2BFD-2205-4AFF-A680-6AA3D4C579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99" y="1285873"/>
            <a:ext cx="9067801" cy="51006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6F515D7-23BB-45E7-B026-A32797515B1E}"/>
              </a:ext>
            </a:extLst>
          </p:cNvPr>
          <p:cNvSpPr/>
          <p:nvPr/>
        </p:nvSpPr>
        <p:spPr>
          <a:xfrm>
            <a:off x="2819400" y="6400800"/>
            <a:ext cx="4002571" cy="369332"/>
          </a:xfrm>
          <a:prstGeom prst="rect">
            <a:avLst/>
          </a:prstGeom>
        </p:spPr>
        <p:txBody>
          <a:bodyPr wrap="none">
            <a:spAutoFit/>
          </a:bodyPr>
          <a:lstStyle/>
          <a:p>
            <a:r>
              <a:rPr lang="en-US" dirty="0">
                <a:latin typeface="Montserrat"/>
              </a:rPr>
              <a:t>TCMs = Trajectory Correction Maneuvers</a:t>
            </a:r>
            <a:endParaRPr lang="en-US" dirty="0"/>
          </a:p>
        </p:txBody>
      </p:sp>
    </p:spTree>
    <p:extLst>
      <p:ext uri="{BB962C8B-B14F-4D97-AF65-F5344CB8AC3E}">
        <p14:creationId xmlns:p14="http://schemas.microsoft.com/office/powerpoint/2010/main" val="3070436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219200" y="1600200"/>
            <a:ext cx="6930189" cy="4114800"/>
          </a:xfrm>
          <a:prstGeom prst="rect">
            <a:avLst/>
          </a:prstGeom>
          <a:noFill/>
          <a:ln w="9525">
            <a:noFill/>
            <a:miter lim="800000"/>
            <a:headEnd/>
            <a:tailEnd/>
          </a:ln>
          <a:effectLst/>
        </p:spPr>
      </p:pic>
      <p:sp>
        <p:nvSpPr>
          <p:cNvPr id="9" name="TextBox 8"/>
          <p:cNvSpPr txBox="1"/>
          <p:nvPr/>
        </p:nvSpPr>
        <p:spPr>
          <a:xfrm>
            <a:off x="2743200" y="457200"/>
            <a:ext cx="3698448" cy="646331"/>
          </a:xfrm>
          <a:prstGeom prst="rect">
            <a:avLst/>
          </a:prstGeom>
          <a:noFill/>
        </p:spPr>
        <p:txBody>
          <a:bodyPr wrap="none" rtlCol="0">
            <a:spAutoFit/>
          </a:bodyPr>
          <a:lstStyle/>
          <a:p>
            <a:r>
              <a:rPr lang="en-US" sz="3600" b="1" dirty="0">
                <a:latin typeface="Arial" pitchFamily="34" charset="0"/>
                <a:cs typeface="Arial" pitchFamily="34" charset="0"/>
              </a:rPr>
              <a:t>Mariner 4 (1964)</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14</a:t>
            </a:fld>
            <a:endParaRPr lang="en-US"/>
          </a:p>
        </p:txBody>
      </p:sp>
      <p:sp>
        <p:nvSpPr>
          <p:cNvPr id="3" name="Rectangle 2"/>
          <p:cNvSpPr/>
          <p:nvPr/>
        </p:nvSpPr>
        <p:spPr>
          <a:xfrm>
            <a:off x="361365" y="5029200"/>
            <a:ext cx="5105400" cy="1200329"/>
          </a:xfrm>
          <a:prstGeom prst="rect">
            <a:avLst/>
          </a:prstGeom>
        </p:spPr>
        <p:txBody>
          <a:bodyPr wrap="square">
            <a:spAutoFit/>
          </a:bodyPr>
          <a:lstStyle/>
          <a:p>
            <a:r>
              <a:rPr lang="en-US" dirty="0"/>
              <a:t>Designed to explore planets close to the Sun:</a:t>
            </a:r>
          </a:p>
          <a:p>
            <a:r>
              <a:rPr lang="en-US" dirty="0"/>
              <a:t>-    Venus</a:t>
            </a:r>
          </a:p>
          <a:p>
            <a:pPr marL="285750" indent="-285750">
              <a:buFontTx/>
              <a:buChar char="-"/>
            </a:pPr>
            <a:r>
              <a:rPr lang="en-US" dirty="0"/>
              <a:t>Mars and</a:t>
            </a:r>
          </a:p>
          <a:p>
            <a:pPr marL="285750" indent="-285750">
              <a:buFontTx/>
              <a:buChar char="-"/>
            </a:pPr>
            <a:r>
              <a:rPr lang="en-US" dirty="0"/>
              <a:t>Mercury</a:t>
            </a:r>
          </a:p>
        </p:txBody>
      </p:sp>
      <p:pic>
        <p:nvPicPr>
          <p:cNvPr id="6" name="Picture 25" descr="NASA insigniaCMYK">
            <a:extLst>
              <a:ext uri="{FF2B5EF4-FFF2-40B4-BE49-F238E27FC236}">
                <a16:creationId xmlns:a16="http://schemas.microsoft.com/office/drawing/2014/main" id="{D9D24752-E9E3-4BE8-9934-9AC6478C847C}"/>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1974907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Seagate Sync\Planets\Mars\Viking 2 image.jpg"/>
          <p:cNvPicPr>
            <a:picLocks noChangeAspect="1" noChangeArrowheads="1"/>
          </p:cNvPicPr>
          <p:nvPr/>
        </p:nvPicPr>
        <p:blipFill>
          <a:blip r:embed="rId3" cstate="print"/>
          <a:srcRect/>
          <a:stretch>
            <a:fillRect/>
          </a:stretch>
        </p:blipFill>
        <p:spPr bwMode="auto">
          <a:xfrm>
            <a:off x="1" y="-178291"/>
            <a:ext cx="9144000" cy="7215834"/>
          </a:xfrm>
          <a:prstGeom prst="rect">
            <a:avLst/>
          </a:prstGeom>
          <a:noFill/>
        </p:spPr>
      </p:pic>
      <p:sp>
        <p:nvSpPr>
          <p:cNvPr id="5" name="TextBox 4"/>
          <p:cNvSpPr txBox="1"/>
          <p:nvPr/>
        </p:nvSpPr>
        <p:spPr>
          <a:xfrm>
            <a:off x="1676400" y="990600"/>
            <a:ext cx="1975797" cy="1569660"/>
          </a:xfrm>
          <a:prstGeom prst="rect">
            <a:avLst/>
          </a:prstGeom>
          <a:noFill/>
        </p:spPr>
        <p:txBody>
          <a:bodyPr wrap="none" rtlCol="0">
            <a:spAutoFit/>
          </a:bodyPr>
          <a:lstStyle/>
          <a:p>
            <a:pPr algn="ctr"/>
            <a:r>
              <a:rPr lang="en-US" sz="3200" b="1" dirty="0">
                <a:solidFill>
                  <a:schemeClr val="bg1"/>
                </a:solidFill>
                <a:latin typeface="Arial" pitchFamily="34" charset="0"/>
                <a:cs typeface="Arial" pitchFamily="34" charset="0"/>
              </a:rPr>
              <a:t>Viking 2  </a:t>
            </a:r>
          </a:p>
          <a:p>
            <a:pPr algn="ctr"/>
            <a:r>
              <a:rPr lang="en-US" sz="3200" b="1" dirty="0">
                <a:solidFill>
                  <a:schemeClr val="bg1"/>
                </a:solidFill>
                <a:latin typeface="Arial" pitchFamily="34" charset="0"/>
                <a:cs typeface="Arial" pitchFamily="34" charset="0"/>
              </a:rPr>
              <a:t>on Mars </a:t>
            </a:r>
          </a:p>
          <a:p>
            <a:pPr algn="ctr"/>
            <a:r>
              <a:rPr lang="en-US" sz="3200" b="1" dirty="0">
                <a:solidFill>
                  <a:schemeClr val="bg1"/>
                </a:solidFill>
                <a:latin typeface="Arial" pitchFamily="34" charset="0"/>
                <a:cs typeface="Arial" pitchFamily="34" charset="0"/>
              </a:rPr>
              <a:t>(1975)</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15</a:t>
            </a:fld>
            <a:endParaRPr lang="en-US"/>
          </a:p>
        </p:txBody>
      </p:sp>
      <p:sp>
        <p:nvSpPr>
          <p:cNvPr id="6" name="Rectangle 5"/>
          <p:cNvSpPr/>
          <p:nvPr/>
        </p:nvSpPr>
        <p:spPr>
          <a:xfrm>
            <a:off x="36395" y="5802868"/>
            <a:ext cx="2935405" cy="646331"/>
          </a:xfrm>
          <a:prstGeom prst="rect">
            <a:avLst/>
          </a:prstGeom>
        </p:spPr>
        <p:txBody>
          <a:bodyPr wrap="square">
            <a:spAutoFit/>
          </a:bodyPr>
          <a:lstStyle/>
          <a:p>
            <a:r>
              <a:rPr lang="en-US" dirty="0">
                <a:solidFill>
                  <a:schemeClr val="bg1"/>
                </a:solidFill>
              </a:rPr>
              <a:t>First mission to:</a:t>
            </a:r>
          </a:p>
          <a:p>
            <a:r>
              <a:rPr lang="en-US" dirty="0">
                <a:solidFill>
                  <a:schemeClr val="bg1"/>
                </a:solidFill>
              </a:rPr>
              <a:t>Land spacecraft on Mars</a:t>
            </a:r>
          </a:p>
        </p:txBody>
      </p:sp>
      <p:pic>
        <p:nvPicPr>
          <p:cNvPr id="7" name="Picture 25" descr="NASA insigniaCMYK">
            <a:extLst>
              <a:ext uri="{FF2B5EF4-FFF2-40B4-BE49-F238E27FC236}">
                <a16:creationId xmlns:a16="http://schemas.microsoft.com/office/drawing/2014/main" id="{036CDD44-C9DE-4207-8ED5-3C9CD08DCC86}"/>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2668587" y="357187"/>
            <a:ext cx="6475413" cy="6500813"/>
          </a:xfrm>
          <a:prstGeom prst="rect">
            <a:avLst/>
          </a:prstGeom>
          <a:noFill/>
          <a:ln w="9525">
            <a:noFill/>
            <a:miter lim="800000"/>
            <a:headEnd/>
            <a:tailEnd/>
          </a:ln>
          <a:effectLst/>
        </p:spPr>
      </p:pic>
      <p:sp>
        <p:nvSpPr>
          <p:cNvPr id="5" name="TextBox 4"/>
          <p:cNvSpPr txBox="1"/>
          <p:nvPr/>
        </p:nvSpPr>
        <p:spPr>
          <a:xfrm>
            <a:off x="152400" y="1752600"/>
            <a:ext cx="2521844" cy="1200329"/>
          </a:xfrm>
          <a:prstGeom prst="rect">
            <a:avLst/>
          </a:prstGeom>
          <a:noFill/>
        </p:spPr>
        <p:txBody>
          <a:bodyPr wrap="none" rtlCol="0">
            <a:spAutoFit/>
          </a:bodyPr>
          <a:lstStyle/>
          <a:p>
            <a:r>
              <a:rPr lang="en-US" sz="2400" b="1" dirty="0">
                <a:latin typeface="Arial" pitchFamily="34" charset="0"/>
                <a:cs typeface="Arial" pitchFamily="34" charset="0"/>
              </a:rPr>
              <a:t>Viking 2 image</a:t>
            </a:r>
          </a:p>
          <a:p>
            <a:r>
              <a:rPr lang="en-US" sz="2400" b="1" dirty="0">
                <a:latin typeface="Arial" pitchFamily="34" charset="0"/>
                <a:cs typeface="Arial" pitchFamily="34" charset="0"/>
              </a:rPr>
              <a:t>Showing ice on </a:t>
            </a:r>
          </a:p>
          <a:p>
            <a:r>
              <a:rPr lang="en-US" sz="2400" b="1" dirty="0">
                <a:latin typeface="Arial" pitchFamily="34" charset="0"/>
                <a:cs typeface="Arial" pitchFamily="34" charset="0"/>
              </a:rPr>
              <a:t>Mars (1979)</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16</a:t>
            </a:fld>
            <a:endParaRPr lang="en-US"/>
          </a:p>
        </p:txBody>
      </p:sp>
      <p:sp>
        <p:nvSpPr>
          <p:cNvPr id="6" name="Rectangle 5"/>
          <p:cNvSpPr/>
          <p:nvPr/>
        </p:nvSpPr>
        <p:spPr>
          <a:xfrm>
            <a:off x="62553" y="5029200"/>
            <a:ext cx="2688635" cy="923330"/>
          </a:xfrm>
          <a:prstGeom prst="rect">
            <a:avLst/>
          </a:prstGeom>
        </p:spPr>
        <p:txBody>
          <a:bodyPr wrap="square">
            <a:spAutoFit/>
          </a:bodyPr>
          <a:lstStyle/>
          <a:p>
            <a:r>
              <a:rPr lang="en-US" dirty="0"/>
              <a:t>Scientists believe that the ice layer is less than 0.001cm thick.</a:t>
            </a:r>
          </a:p>
        </p:txBody>
      </p:sp>
      <p:pic>
        <p:nvPicPr>
          <p:cNvPr id="7" name="Picture 25" descr="NASA insigniaCMYK">
            <a:extLst>
              <a:ext uri="{FF2B5EF4-FFF2-40B4-BE49-F238E27FC236}">
                <a16:creationId xmlns:a16="http://schemas.microsoft.com/office/drawing/2014/main" id="{7A3C429C-ADB3-4F0E-BB0E-0B576EFC0261}"/>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0"/>
            <a:ext cx="5907726" cy="6858000"/>
          </a:xfrm>
          <a:prstGeom prst="rect">
            <a:avLst/>
          </a:prstGeom>
          <a:noFill/>
          <a:ln w="9525">
            <a:noFill/>
            <a:miter lim="800000"/>
            <a:headEnd/>
            <a:tailEnd/>
          </a:ln>
          <a:effectLst/>
        </p:spPr>
      </p:pic>
      <p:sp>
        <p:nvSpPr>
          <p:cNvPr id="5" name="TextBox 4"/>
          <p:cNvSpPr txBox="1"/>
          <p:nvPr/>
        </p:nvSpPr>
        <p:spPr>
          <a:xfrm>
            <a:off x="5864308" y="990600"/>
            <a:ext cx="2954656" cy="1754326"/>
          </a:xfrm>
          <a:prstGeom prst="rect">
            <a:avLst/>
          </a:prstGeom>
          <a:noFill/>
        </p:spPr>
        <p:txBody>
          <a:bodyPr wrap="none" rtlCol="0">
            <a:spAutoFit/>
          </a:bodyPr>
          <a:lstStyle/>
          <a:p>
            <a:pPr algn="ctr"/>
            <a:r>
              <a:rPr lang="en-US" sz="3600" b="1" dirty="0">
                <a:latin typeface="Arial" pitchFamily="34" charset="0"/>
                <a:cs typeface="Arial" pitchFamily="34" charset="0"/>
              </a:rPr>
              <a:t>Mars Global </a:t>
            </a:r>
          </a:p>
          <a:p>
            <a:pPr algn="ctr"/>
            <a:r>
              <a:rPr lang="en-US" sz="3600" b="1" dirty="0">
                <a:latin typeface="Arial" pitchFamily="34" charset="0"/>
                <a:cs typeface="Arial" pitchFamily="34" charset="0"/>
              </a:rPr>
              <a:t>Surveyor</a:t>
            </a:r>
          </a:p>
          <a:p>
            <a:pPr algn="ctr"/>
            <a:r>
              <a:rPr lang="en-US" sz="3600" b="1" dirty="0">
                <a:latin typeface="Arial" pitchFamily="34" charset="0"/>
                <a:cs typeface="Arial" pitchFamily="34" charset="0"/>
              </a:rPr>
              <a:t>(1996)</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17</a:t>
            </a:fld>
            <a:endParaRPr lang="en-US"/>
          </a:p>
        </p:txBody>
      </p:sp>
      <p:sp>
        <p:nvSpPr>
          <p:cNvPr id="6" name="Rectangle 5"/>
          <p:cNvSpPr/>
          <p:nvPr/>
        </p:nvSpPr>
        <p:spPr>
          <a:xfrm>
            <a:off x="6115544" y="4588007"/>
            <a:ext cx="2688635" cy="369332"/>
          </a:xfrm>
          <a:prstGeom prst="rect">
            <a:avLst/>
          </a:prstGeom>
        </p:spPr>
        <p:txBody>
          <a:bodyPr wrap="square">
            <a:spAutoFit/>
          </a:bodyPr>
          <a:lstStyle/>
          <a:p>
            <a:r>
              <a:rPr lang="en-US" dirty="0"/>
              <a:t>Mapped the surface.</a:t>
            </a:r>
          </a:p>
        </p:txBody>
      </p:sp>
      <p:pic>
        <p:nvPicPr>
          <p:cNvPr id="7" name="Picture 25" descr="NASA insigniaCMYK">
            <a:extLst>
              <a:ext uri="{FF2B5EF4-FFF2-40B4-BE49-F238E27FC236}">
                <a16:creationId xmlns:a16="http://schemas.microsoft.com/office/drawing/2014/main" id="{DEB9E766-DBBB-4749-B975-9E56DED53EFA}"/>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0" y="0"/>
            <a:ext cx="9323808" cy="403860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5620513" y="4038600"/>
            <a:ext cx="3523487" cy="2819400"/>
          </a:xfrm>
          <a:prstGeom prst="rect">
            <a:avLst/>
          </a:prstGeom>
          <a:noFill/>
          <a:ln w="9525">
            <a:noFill/>
            <a:miter lim="800000"/>
            <a:headEnd/>
            <a:tailEnd/>
          </a:ln>
          <a:effectLst/>
        </p:spPr>
      </p:pic>
      <p:sp>
        <p:nvSpPr>
          <p:cNvPr id="6" name="TextBox 5"/>
          <p:cNvSpPr txBox="1"/>
          <p:nvPr/>
        </p:nvSpPr>
        <p:spPr>
          <a:xfrm>
            <a:off x="381000" y="4572000"/>
            <a:ext cx="5134739" cy="646331"/>
          </a:xfrm>
          <a:prstGeom prst="rect">
            <a:avLst/>
          </a:prstGeom>
          <a:noFill/>
        </p:spPr>
        <p:txBody>
          <a:bodyPr wrap="none" rtlCol="0">
            <a:spAutoFit/>
          </a:bodyPr>
          <a:lstStyle/>
          <a:p>
            <a:r>
              <a:rPr lang="en-US" sz="3600" b="1" dirty="0">
                <a:latin typeface="Arial" pitchFamily="34" charset="0"/>
                <a:cs typeface="Arial" pitchFamily="34" charset="0"/>
              </a:rPr>
              <a:t>Mars Pathfinder (1996)</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18</a:t>
            </a:fld>
            <a:endParaRPr lang="en-US"/>
          </a:p>
        </p:txBody>
      </p:sp>
      <p:sp>
        <p:nvSpPr>
          <p:cNvPr id="7" name="Rectangle 6"/>
          <p:cNvSpPr/>
          <p:nvPr/>
        </p:nvSpPr>
        <p:spPr>
          <a:xfrm>
            <a:off x="511765" y="5726668"/>
            <a:ext cx="3145835" cy="646331"/>
          </a:xfrm>
          <a:prstGeom prst="rect">
            <a:avLst/>
          </a:prstGeom>
        </p:spPr>
        <p:txBody>
          <a:bodyPr wrap="square">
            <a:spAutoFit/>
          </a:bodyPr>
          <a:lstStyle/>
          <a:p>
            <a:r>
              <a:rPr lang="en-US" dirty="0"/>
              <a:t>Top speed is 2 feet per minute (0.02 miles /hour)</a:t>
            </a:r>
          </a:p>
        </p:txBody>
      </p:sp>
      <p:pic>
        <p:nvPicPr>
          <p:cNvPr id="8" name="Picture 25" descr="NASA insigniaCMYK">
            <a:extLst>
              <a:ext uri="{FF2B5EF4-FFF2-40B4-BE49-F238E27FC236}">
                <a16:creationId xmlns:a16="http://schemas.microsoft.com/office/drawing/2014/main" id="{B1B1D682-401A-4F04-86CC-91923A690E90}"/>
              </a:ext>
            </a:extLst>
          </p:cNvPr>
          <p:cNvPicPr preferRelativeResize="0">
            <a:picLocks noChangeAspect="1" noChangeArrowheads="1"/>
          </p:cNvPicPr>
          <p:nvPr/>
        </p:nvPicPr>
        <p:blipFill>
          <a:blip r:embed="rId5"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2743200" y="381000"/>
            <a:ext cx="4365298" cy="646331"/>
          </a:xfrm>
          <a:prstGeom prst="rect">
            <a:avLst/>
          </a:prstGeom>
          <a:noFill/>
        </p:spPr>
        <p:txBody>
          <a:bodyPr wrap="none" rtlCol="0">
            <a:spAutoFit/>
          </a:bodyPr>
          <a:lstStyle/>
          <a:p>
            <a:r>
              <a:rPr lang="en-US" sz="3600" b="1" dirty="0">
                <a:latin typeface="Arial" pitchFamily="34" charset="0"/>
                <a:cs typeface="Arial" pitchFamily="34" charset="0"/>
              </a:rPr>
              <a:t>Pathfinder on Mars</a:t>
            </a:r>
          </a:p>
        </p:txBody>
      </p:sp>
      <p:sp>
        <p:nvSpPr>
          <p:cNvPr id="2" name="Slide Number Placeholder 1"/>
          <p:cNvSpPr>
            <a:spLocks noGrp="1"/>
          </p:cNvSpPr>
          <p:nvPr>
            <p:ph type="sldNum" sz="quarter" idx="12"/>
          </p:nvPr>
        </p:nvSpPr>
        <p:spPr/>
        <p:txBody>
          <a:bodyPr/>
          <a:lstStyle/>
          <a:p>
            <a:fld id="{C936B9D7-30C4-4B0F-99E1-7522042802C3}" type="slidenum">
              <a:rPr lang="en-US" smtClean="0"/>
              <a:pPr/>
              <a:t>19</a:t>
            </a:fld>
            <a:endParaRPr lang="en-US"/>
          </a:p>
        </p:txBody>
      </p:sp>
      <p:pic>
        <p:nvPicPr>
          <p:cNvPr id="6" name="Picture 25" descr="NASA insigniaCMYK">
            <a:extLst>
              <a:ext uri="{FF2B5EF4-FFF2-40B4-BE49-F238E27FC236}">
                <a16:creationId xmlns:a16="http://schemas.microsoft.com/office/drawing/2014/main" id="{11D38F30-A79B-455B-95DF-02B69622D1D2}"/>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39414" y="0"/>
            <a:ext cx="9028386" cy="6795962"/>
          </a:xfrm>
          <a:prstGeom prst="rect">
            <a:avLst/>
          </a:prstGeom>
          <a:noFill/>
          <a:ln w="9525">
            <a:noFill/>
            <a:miter lim="800000"/>
            <a:headEnd/>
            <a:tailEnd/>
          </a:ln>
          <a:effectLst/>
        </p:spPr>
      </p:pic>
      <p:sp>
        <p:nvSpPr>
          <p:cNvPr id="5" name="TextBox 4"/>
          <p:cNvSpPr txBox="1"/>
          <p:nvPr/>
        </p:nvSpPr>
        <p:spPr>
          <a:xfrm>
            <a:off x="914400" y="1066800"/>
            <a:ext cx="4775666" cy="646331"/>
          </a:xfrm>
          <a:prstGeom prst="rect">
            <a:avLst/>
          </a:prstGeom>
          <a:noFill/>
        </p:spPr>
        <p:txBody>
          <a:bodyPr wrap="none" rtlCol="0">
            <a:spAutoFit/>
          </a:bodyPr>
          <a:lstStyle/>
          <a:p>
            <a:r>
              <a:rPr lang="en-US" sz="3600" b="1" dirty="0">
                <a:latin typeface="Arial" pitchFamily="34" charset="0"/>
                <a:cs typeface="Arial" pitchFamily="34" charset="0"/>
              </a:rPr>
              <a:t>Mars Odyssey (2001)</a:t>
            </a:r>
          </a:p>
        </p:txBody>
      </p:sp>
      <p:sp>
        <p:nvSpPr>
          <p:cNvPr id="2" name="Slide Number Placeholder 1"/>
          <p:cNvSpPr>
            <a:spLocks noGrp="1"/>
          </p:cNvSpPr>
          <p:nvPr>
            <p:ph type="sldNum" sz="quarter" idx="12"/>
          </p:nvPr>
        </p:nvSpPr>
        <p:spPr/>
        <p:txBody>
          <a:bodyPr/>
          <a:lstStyle/>
          <a:p>
            <a:fld id="{C936B9D7-30C4-4B0F-99E1-7522042802C3}" type="slidenum">
              <a:rPr lang="en-US" smtClean="0"/>
              <a:pPr/>
              <a:t>20</a:t>
            </a:fld>
            <a:endParaRPr lang="en-US"/>
          </a:p>
        </p:txBody>
      </p:sp>
      <p:sp>
        <p:nvSpPr>
          <p:cNvPr id="9" name="Rectangle 8"/>
          <p:cNvSpPr/>
          <p:nvPr/>
        </p:nvSpPr>
        <p:spPr>
          <a:xfrm>
            <a:off x="39414" y="6027003"/>
            <a:ext cx="5655907" cy="830997"/>
          </a:xfrm>
          <a:prstGeom prst="rect">
            <a:avLst/>
          </a:prstGeom>
        </p:spPr>
        <p:txBody>
          <a:bodyPr wrap="square">
            <a:spAutoFit/>
          </a:bodyPr>
          <a:lstStyle/>
          <a:p>
            <a:pPr marL="342900" indent="-342900">
              <a:buFontTx/>
              <a:buChar char="-"/>
            </a:pPr>
            <a:r>
              <a:rPr lang="en-US" sz="2400" dirty="0"/>
              <a:t>Studies Mars seasons</a:t>
            </a:r>
          </a:p>
          <a:p>
            <a:pPr marL="342900" indent="-342900">
              <a:buFontTx/>
              <a:buChar char="-"/>
            </a:pPr>
            <a:r>
              <a:rPr lang="en-US" sz="2400" dirty="0"/>
              <a:t>Broadcasts signals from Robots to Earth</a:t>
            </a:r>
          </a:p>
        </p:txBody>
      </p:sp>
      <p:pic>
        <p:nvPicPr>
          <p:cNvPr id="6" name="Picture 25" descr="NASA insigniaCMYK">
            <a:extLst>
              <a:ext uri="{FF2B5EF4-FFF2-40B4-BE49-F238E27FC236}">
                <a16:creationId xmlns:a16="http://schemas.microsoft.com/office/drawing/2014/main" id="{C96BB548-E587-4D38-8588-DFF90BE8548E}"/>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cstate="print"/>
          <a:srcRect/>
          <a:stretch>
            <a:fillRect/>
          </a:stretch>
        </p:blipFill>
        <p:spPr bwMode="auto">
          <a:xfrm>
            <a:off x="1600200" y="2209800"/>
            <a:ext cx="5807725" cy="4648200"/>
          </a:xfrm>
          <a:prstGeom prst="rect">
            <a:avLst/>
          </a:prstGeom>
          <a:noFill/>
          <a:ln w="9525">
            <a:noFill/>
            <a:miter lim="800000"/>
            <a:headEnd/>
            <a:tailEnd/>
          </a:ln>
          <a:effectLst/>
        </p:spPr>
      </p:pic>
      <p:sp>
        <p:nvSpPr>
          <p:cNvPr id="3" name="TextBox 2"/>
          <p:cNvSpPr txBox="1"/>
          <p:nvPr/>
        </p:nvSpPr>
        <p:spPr>
          <a:xfrm>
            <a:off x="1548160" y="609600"/>
            <a:ext cx="5622052" cy="1015663"/>
          </a:xfrm>
          <a:prstGeom prst="rect">
            <a:avLst/>
          </a:prstGeom>
          <a:noFill/>
        </p:spPr>
        <p:txBody>
          <a:bodyPr wrap="none" rtlCol="0">
            <a:spAutoFit/>
          </a:bodyPr>
          <a:lstStyle/>
          <a:p>
            <a:pPr algn="ctr"/>
            <a:r>
              <a:rPr lang="en-US" sz="3600" b="1" dirty="0">
                <a:latin typeface="Arial" pitchFamily="34" charset="0"/>
                <a:cs typeface="Arial" pitchFamily="34" charset="0"/>
              </a:rPr>
              <a:t>Mars Exploration Rovers</a:t>
            </a:r>
          </a:p>
          <a:p>
            <a:pPr algn="ctr"/>
            <a:r>
              <a:rPr lang="en-US" sz="2400" b="1" dirty="0">
                <a:latin typeface="Arial" pitchFamily="34" charset="0"/>
                <a:cs typeface="Arial" pitchFamily="34" charset="0"/>
              </a:rPr>
              <a:t>(2003: Spirit and Opportunity)</a:t>
            </a:r>
          </a:p>
        </p:txBody>
      </p:sp>
      <p:sp>
        <p:nvSpPr>
          <p:cNvPr id="2" name="Slide Number Placeholder 1"/>
          <p:cNvSpPr>
            <a:spLocks noGrp="1"/>
          </p:cNvSpPr>
          <p:nvPr>
            <p:ph type="sldNum" sz="quarter" idx="12"/>
          </p:nvPr>
        </p:nvSpPr>
        <p:spPr/>
        <p:txBody>
          <a:bodyPr/>
          <a:lstStyle/>
          <a:p>
            <a:fld id="{C936B9D7-30C4-4B0F-99E1-7522042802C3}" type="slidenum">
              <a:rPr lang="en-US" smtClean="0"/>
              <a:pPr/>
              <a:t>21</a:t>
            </a:fld>
            <a:endParaRPr lang="en-US"/>
          </a:p>
        </p:txBody>
      </p:sp>
      <p:sp>
        <p:nvSpPr>
          <p:cNvPr id="8" name="Rectangle 7"/>
          <p:cNvSpPr/>
          <p:nvPr/>
        </p:nvSpPr>
        <p:spPr>
          <a:xfrm>
            <a:off x="68318" y="6257835"/>
            <a:ext cx="3922986" cy="461665"/>
          </a:xfrm>
          <a:prstGeom prst="rect">
            <a:avLst/>
          </a:prstGeom>
        </p:spPr>
        <p:txBody>
          <a:bodyPr wrap="square">
            <a:spAutoFit/>
          </a:bodyPr>
          <a:lstStyle/>
          <a:p>
            <a:r>
              <a:rPr lang="en-US" sz="2400" dirty="0"/>
              <a:t>- Studies Mars surface</a:t>
            </a:r>
          </a:p>
        </p:txBody>
      </p:sp>
      <p:pic>
        <p:nvPicPr>
          <p:cNvPr id="6" name="Picture 25" descr="NASA insigniaCMYK">
            <a:extLst>
              <a:ext uri="{FF2B5EF4-FFF2-40B4-BE49-F238E27FC236}">
                <a16:creationId xmlns:a16="http://schemas.microsoft.com/office/drawing/2014/main" id="{978A09DF-1A61-4890-8930-A7DC273135C9}"/>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38102" y="1295400"/>
            <a:ext cx="9182102" cy="2362200"/>
          </a:xfrm>
          <a:prstGeom prst="rect">
            <a:avLst/>
          </a:prstGeom>
          <a:noFill/>
          <a:ln w="9525">
            <a:noFill/>
            <a:miter lim="800000"/>
            <a:headEnd/>
            <a:tailEnd/>
          </a:ln>
          <a:effectLst/>
        </p:spPr>
      </p:pic>
      <p:sp>
        <p:nvSpPr>
          <p:cNvPr id="5" name="TextBox 4"/>
          <p:cNvSpPr txBox="1"/>
          <p:nvPr/>
        </p:nvSpPr>
        <p:spPr>
          <a:xfrm>
            <a:off x="1828800" y="304800"/>
            <a:ext cx="5665012" cy="646331"/>
          </a:xfrm>
          <a:prstGeom prst="rect">
            <a:avLst/>
          </a:prstGeom>
          <a:noFill/>
        </p:spPr>
        <p:txBody>
          <a:bodyPr wrap="none" rtlCol="0">
            <a:spAutoFit/>
          </a:bodyPr>
          <a:lstStyle/>
          <a:p>
            <a:r>
              <a:rPr lang="en-US" sz="3600" b="1" dirty="0">
                <a:latin typeface="Arial" pitchFamily="34" charset="0"/>
                <a:cs typeface="Arial" pitchFamily="34" charset="0"/>
              </a:rPr>
              <a:t>Spirit Rover Visited Sites</a:t>
            </a:r>
          </a:p>
        </p:txBody>
      </p:sp>
      <p:sp>
        <p:nvSpPr>
          <p:cNvPr id="6" name="TextBox 5"/>
          <p:cNvSpPr txBox="1"/>
          <p:nvPr/>
        </p:nvSpPr>
        <p:spPr>
          <a:xfrm>
            <a:off x="3200400" y="3657600"/>
            <a:ext cx="2307042" cy="400110"/>
          </a:xfrm>
          <a:prstGeom prst="rect">
            <a:avLst/>
          </a:prstGeom>
          <a:noFill/>
        </p:spPr>
        <p:txBody>
          <a:bodyPr wrap="none" rtlCol="0">
            <a:spAutoFit/>
          </a:bodyPr>
          <a:lstStyle/>
          <a:p>
            <a:r>
              <a:rPr lang="en-US" sz="2000" b="1" dirty="0">
                <a:latin typeface="Arial" pitchFamily="34" charset="0"/>
                <a:cs typeface="Arial" pitchFamily="34" charset="0"/>
              </a:rPr>
              <a:t>Bonneville Crater</a:t>
            </a:r>
          </a:p>
        </p:txBody>
      </p:sp>
      <p:pic>
        <p:nvPicPr>
          <p:cNvPr id="2051" name="Picture 3"/>
          <p:cNvPicPr>
            <a:picLocks noChangeAspect="1" noChangeArrowheads="1"/>
          </p:cNvPicPr>
          <p:nvPr/>
        </p:nvPicPr>
        <p:blipFill>
          <a:blip r:embed="rId4" cstate="print"/>
          <a:srcRect/>
          <a:stretch>
            <a:fillRect/>
          </a:stretch>
        </p:blipFill>
        <p:spPr bwMode="auto">
          <a:xfrm>
            <a:off x="0" y="4495800"/>
            <a:ext cx="9144000" cy="2011680"/>
          </a:xfrm>
          <a:prstGeom prst="rect">
            <a:avLst/>
          </a:prstGeom>
          <a:noFill/>
          <a:ln w="9525">
            <a:noFill/>
            <a:miter lim="800000"/>
            <a:headEnd/>
            <a:tailEnd/>
          </a:ln>
          <a:effectLst/>
        </p:spPr>
      </p:pic>
      <p:sp>
        <p:nvSpPr>
          <p:cNvPr id="8" name="TextBox 7"/>
          <p:cNvSpPr txBox="1"/>
          <p:nvPr/>
        </p:nvSpPr>
        <p:spPr>
          <a:xfrm>
            <a:off x="2743200" y="6457890"/>
            <a:ext cx="3116559" cy="400110"/>
          </a:xfrm>
          <a:prstGeom prst="rect">
            <a:avLst/>
          </a:prstGeom>
          <a:noFill/>
        </p:spPr>
        <p:txBody>
          <a:bodyPr wrap="none" rtlCol="0">
            <a:spAutoFit/>
          </a:bodyPr>
          <a:lstStyle/>
          <a:p>
            <a:r>
              <a:rPr lang="en-US" sz="2000" b="1" dirty="0">
                <a:latin typeface="Arial" pitchFamily="34" charset="0"/>
                <a:cs typeface="Arial" pitchFamily="34" charset="0"/>
              </a:rPr>
              <a:t>Stationary location view</a:t>
            </a:r>
          </a:p>
        </p:txBody>
      </p:sp>
      <p:sp>
        <p:nvSpPr>
          <p:cNvPr id="2" name="Slide Number Placeholder 1"/>
          <p:cNvSpPr>
            <a:spLocks noGrp="1"/>
          </p:cNvSpPr>
          <p:nvPr>
            <p:ph type="sldNum" sz="quarter" idx="12"/>
          </p:nvPr>
        </p:nvSpPr>
        <p:spPr/>
        <p:txBody>
          <a:bodyPr/>
          <a:lstStyle/>
          <a:p>
            <a:fld id="{C936B9D7-30C4-4B0F-99E1-7522042802C3}" type="slidenum">
              <a:rPr lang="en-US" smtClean="0"/>
              <a:pPr/>
              <a:t>22</a:t>
            </a:fld>
            <a:endParaRPr lang="en-US"/>
          </a:p>
        </p:txBody>
      </p:sp>
      <p:pic>
        <p:nvPicPr>
          <p:cNvPr id="9" name="Picture 25" descr="NASA insigniaCMYK">
            <a:extLst>
              <a:ext uri="{FF2B5EF4-FFF2-40B4-BE49-F238E27FC236}">
                <a16:creationId xmlns:a16="http://schemas.microsoft.com/office/drawing/2014/main" id="{3B81C77C-4959-4EEE-8755-507BF2E42DEF}"/>
              </a:ext>
            </a:extLst>
          </p:cNvPr>
          <p:cNvPicPr preferRelativeResize="0">
            <a:picLocks noChangeAspect="1" noChangeArrowheads="1"/>
          </p:cNvPicPr>
          <p:nvPr/>
        </p:nvPicPr>
        <p:blipFill>
          <a:blip r:embed="rId5"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1509827"/>
            <a:ext cx="9144000" cy="2481072"/>
          </a:xfrm>
          <a:prstGeom prst="rect">
            <a:avLst/>
          </a:prstGeom>
          <a:noFill/>
          <a:ln w="9525">
            <a:noFill/>
            <a:miter lim="800000"/>
            <a:headEnd/>
            <a:tailEnd/>
          </a:ln>
          <a:effectLst/>
        </p:spPr>
      </p:pic>
      <p:sp>
        <p:nvSpPr>
          <p:cNvPr id="6" name="TextBox 5"/>
          <p:cNvSpPr txBox="1"/>
          <p:nvPr/>
        </p:nvSpPr>
        <p:spPr>
          <a:xfrm>
            <a:off x="1219200" y="457200"/>
            <a:ext cx="6347187" cy="584775"/>
          </a:xfrm>
          <a:prstGeom prst="rect">
            <a:avLst/>
          </a:prstGeom>
          <a:noFill/>
        </p:spPr>
        <p:txBody>
          <a:bodyPr wrap="none" rtlCol="0">
            <a:spAutoFit/>
          </a:bodyPr>
          <a:lstStyle/>
          <a:p>
            <a:r>
              <a:rPr lang="en-US" sz="3200" b="1" dirty="0">
                <a:latin typeface="Arial" pitchFamily="34" charset="0"/>
                <a:cs typeface="Arial" pitchFamily="34" charset="0"/>
              </a:rPr>
              <a:t>Opportunity Rover Visited Sites</a:t>
            </a:r>
          </a:p>
        </p:txBody>
      </p:sp>
      <p:sp>
        <p:nvSpPr>
          <p:cNvPr id="7" name="TextBox 6"/>
          <p:cNvSpPr txBox="1"/>
          <p:nvPr/>
        </p:nvSpPr>
        <p:spPr>
          <a:xfrm>
            <a:off x="3200400" y="3962400"/>
            <a:ext cx="2786340" cy="461665"/>
          </a:xfrm>
          <a:prstGeom prst="rect">
            <a:avLst/>
          </a:prstGeom>
          <a:noFill/>
        </p:spPr>
        <p:txBody>
          <a:bodyPr wrap="none" rtlCol="0">
            <a:spAutoFit/>
          </a:bodyPr>
          <a:lstStyle/>
          <a:p>
            <a:r>
              <a:rPr lang="en-US" sz="2400" dirty="0">
                <a:latin typeface="Arial" pitchFamily="34" charset="0"/>
                <a:cs typeface="Arial" pitchFamily="34" charset="0"/>
              </a:rPr>
              <a:t>Santa Maria Crater</a:t>
            </a:r>
          </a:p>
        </p:txBody>
      </p:sp>
      <p:pic>
        <p:nvPicPr>
          <p:cNvPr id="1027" name="Picture 3"/>
          <p:cNvPicPr>
            <a:picLocks noChangeAspect="1" noChangeArrowheads="1"/>
          </p:cNvPicPr>
          <p:nvPr/>
        </p:nvPicPr>
        <p:blipFill>
          <a:blip r:embed="rId4" cstate="print"/>
          <a:srcRect/>
          <a:stretch>
            <a:fillRect/>
          </a:stretch>
        </p:blipFill>
        <p:spPr bwMode="auto">
          <a:xfrm>
            <a:off x="0" y="4936727"/>
            <a:ext cx="9144000" cy="1438276"/>
          </a:xfrm>
          <a:prstGeom prst="rect">
            <a:avLst/>
          </a:prstGeom>
          <a:noFill/>
          <a:ln w="9525">
            <a:noFill/>
            <a:miter lim="800000"/>
            <a:headEnd/>
            <a:tailEnd/>
          </a:ln>
          <a:effectLst/>
        </p:spPr>
      </p:pic>
      <p:sp>
        <p:nvSpPr>
          <p:cNvPr id="9" name="TextBox 8"/>
          <p:cNvSpPr txBox="1"/>
          <p:nvPr/>
        </p:nvSpPr>
        <p:spPr>
          <a:xfrm>
            <a:off x="3505200" y="6396335"/>
            <a:ext cx="2301464" cy="461665"/>
          </a:xfrm>
          <a:prstGeom prst="rect">
            <a:avLst/>
          </a:prstGeom>
          <a:noFill/>
        </p:spPr>
        <p:txBody>
          <a:bodyPr wrap="none" rtlCol="0">
            <a:spAutoFit/>
          </a:bodyPr>
          <a:lstStyle/>
          <a:p>
            <a:r>
              <a:rPr lang="en-US" sz="2400" b="1" dirty="0">
                <a:latin typeface="Arial" pitchFamily="34" charset="0"/>
                <a:cs typeface="Arial" pitchFamily="34" charset="0"/>
              </a:rPr>
              <a:t>Victoria Crater</a:t>
            </a:r>
          </a:p>
        </p:txBody>
      </p:sp>
      <p:sp>
        <p:nvSpPr>
          <p:cNvPr id="2" name="Slide Number Placeholder 1"/>
          <p:cNvSpPr>
            <a:spLocks noGrp="1"/>
          </p:cNvSpPr>
          <p:nvPr>
            <p:ph type="sldNum" sz="quarter" idx="12"/>
          </p:nvPr>
        </p:nvSpPr>
        <p:spPr/>
        <p:txBody>
          <a:bodyPr/>
          <a:lstStyle/>
          <a:p>
            <a:fld id="{C936B9D7-30C4-4B0F-99E1-7522042802C3}" type="slidenum">
              <a:rPr lang="en-US" smtClean="0"/>
              <a:pPr/>
              <a:t>23</a:t>
            </a:fld>
            <a:endParaRPr lang="en-US"/>
          </a:p>
        </p:txBody>
      </p:sp>
      <p:pic>
        <p:nvPicPr>
          <p:cNvPr id="8" name="Picture 25" descr="NASA insigniaCMYK">
            <a:extLst>
              <a:ext uri="{FF2B5EF4-FFF2-40B4-BE49-F238E27FC236}">
                <a16:creationId xmlns:a16="http://schemas.microsoft.com/office/drawing/2014/main" id="{0499BEDE-4FFE-4025-B985-F16177B3BB8D}"/>
              </a:ext>
            </a:extLst>
          </p:cNvPr>
          <p:cNvPicPr preferRelativeResize="0">
            <a:picLocks noChangeAspect="1" noChangeArrowheads="1"/>
          </p:cNvPicPr>
          <p:nvPr/>
        </p:nvPicPr>
        <p:blipFill>
          <a:blip r:embed="rId5"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43813" y="-235316"/>
            <a:ext cx="9187813" cy="7093316"/>
          </a:xfrm>
          <a:prstGeom prst="rect">
            <a:avLst/>
          </a:prstGeom>
          <a:noFill/>
          <a:ln w="9525">
            <a:noFill/>
            <a:miter lim="800000"/>
            <a:headEnd/>
            <a:tailEnd/>
          </a:ln>
          <a:effectLst/>
        </p:spPr>
      </p:pic>
      <p:sp>
        <p:nvSpPr>
          <p:cNvPr id="5" name="TextBox 4"/>
          <p:cNvSpPr txBox="1"/>
          <p:nvPr/>
        </p:nvSpPr>
        <p:spPr>
          <a:xfrm>
            <a:off x="-43812" y="-228600"/>
            <a:ext cx="9187812" cy="1200329"/>
          </a:xfrm>
          <a:prstGeom prst="rect">
            <a:avLst/>
          </a:prstGeom>
          <a:noFill/>
        </p:spPr>
        <p:txBody>
          <a:bodyPr wrap="square" rtlCol="0">
            <a:spAutoFit/>
          </a:bodyPr>
          <a:lstStyle/>
          <a:p>
            <a:pPr algn="ctr"/>
            <a:r>
              <a:rPr lang="en-US" sz="3600" b="1" dirty="0">
                <a:latin typeface="Arial" pitchFamily="34" charset="0"/>
                <a:cs typeface="Arial" pitchFamily="34" charset="0"/>
              </a:rPr>
              <a:t>Mars Reconnaissance Orbiter</a:t>
            </a:r>
          </a:p>
          <a:p>
            <a:pPr algn="ctr"/>
            <a:r>
              <a:rPr lang="en-US" sz="3600" b="1" dirty="0">
                <a:latin typeface="Arial" pitchFamily="34" charset="0"/>
                <a:cs typeface="Arial" pitchFamily="34" charset="0"/>
              </a:rPr>
              <a:t>(</a:t>
            </a:r>
            <a:r>
              <a:rPr lang="en-US" sz="2800" b="1" dirty="0">
                <a:latin typeface="Arial" pitchFamily="34" charset="0"/>
                <a:cs typeface="Arial" pitchFamily="34" charset="0"/>
              </a:rPr>
              <a:t>2005)</a:t>
            </a:r>
            <a:endParaRPr lang="en-US" sz="3600" b="1" dirty="0">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fld id="{C936B9D7-30C4-4B0F-99E1-7522042802C3}" type="slidenum">
              <a:rPr lang="en-US" smtClean="0"/>
              <a:pPr/>
              <a:t>24</a:t>
            </a:fld>
            <a:endParaRPr lang="en-US"/>
          </a:p>
        </p:txBody>
      </p:sp>
      <p:sp>
        <p:nvSpPr>
          <p:cNvPr id="6" name="Rectangle 5"/>
          <p:cNvSpPr/>
          <p:nvPr/>
        </p:nvSpPr>
        <p:spPr>
          <a:xfrm>
            <a:off x="39414" y="5856073"/>
            <a:ext cx="4913586" cy="954107"/>
          </a:xfrm>
          <a:prstGeom prst="rect">
            <a:avLst/>
          </a:prstGeom>
        </p:spPr>
        <p:txBody>
          <a:bodyPr wrap="square">
            <a:spAutoFit/>
          </a:bodyPr>
          <a:lstStyle/>
          <a:p>
            <a:r>
              <a:rPr lang="en-US" sz="2800" dirty="0">
                <a:solidFill>
                  <a:schemeClr val="bg1"/>
                </a:solidFill>
              </a:rPr>
              <a:t>Transmits information and pictures of terrain.</a:t>
            </a:r>
          </a:p>
        </p:txBody>
      </p:sp>
      <p:pic>
        <p:nvPicPr>
          <p:cNvPr id="7" name="Picture 25" descr="NASA insigniaCMYK">
            <a:extLst>
              <a:ext uri="{FF2B5EF4-FFF2-40B4-BE49-F238E27FC236}">
                <a16:creationId xmlns:a16="http://schemas.microsoft.com/office/drawing/2014/main" id="{7FF62D68-B22A-4806-9713-7936525FC3D0}"/>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33600" y="304800"/>
            <a:ext cx="4852610" cy="1200329"/>
          </a:xfrm>
          <a:prstGeom prst="rect">
            <a:avLst/>
          </a:prstGeom>
          <a:noFill/>
        </p:spPr>
        <p:txBody>
          <a:bodyPr wrap="none" rtlCol="0">
            <a:spAutoFit/>
          </a:bodyPr>
          <a:lstStyle/>
          <a:p>
            <a:r>
              <a:rPr lang="en-US" sz="3600" b="1" dirty="0">
                <a:latin typeface="Arial" pitchFamily="34" charset="0"/>
                <a:cs typeface="Arial" pitchFamily="34" charset="0"/>
              </a:rPr>
              <a:t>Mars Phoenix Lander</a:t>
            </a:r>
          </a:p>
          <a:p>
            <a:pPr algn="ctr"/>
            <a:r>
              <a:rPr lang="en-US" sz="3600" b="1" dirty="0">
                <a:latin typeface="Arial" pitchFamily="34" charset="0"/>
                <a:cs typeface="Arial" pitchFamily="34" charset="0"/>
              </a:rPr>
              <a:t>(2007)</a:t>
            </a:r>
          </a:p>
        </p:txBody>
      </p:sp>
      <p:pic>
        <p:nvPicPr>
          <p:cNvPr id="1027" name="Picture 3"/>
          <p:cNvPicPr>
            <a:picLocks noChangeAspect="1" noChangeArrowheads="1"/>
          </p:cNvPicPr>
          <p:nvPr/>
        </p:nvPicPr>
        <p:blipFill>
          <a:blip r:embed="rId3" cstate="print"/>
          <a:srcRect/>
          <a:stretch>
            <a:fillRect/>
          </a:stretch>
        </p:blipFill>
        <p:spPr bwMode="auto">
          <a:xfrm>
            <a:off x="0" y="3149600"/>
            <a:ext cx="6257926" cy="3708400"/>
          </a:xfrm>
          <a:prstGeom prst="rect">
            <a:avLst/>
          </a:prstGeom>
          <a:noFill/>
          <a:ln w="9525">
            <a:noFill/>
            <a:miter lim="800000"/>
            <a:headEnd/>
            <a:tailEnd/>
          </a:ln>
          <a:effectLst/>
        </p:spPr>
      </p:pic>
      <p:sp>
        <p:nvSpPr>
          <p:cNvPr id="7" name="TextBox 6"/>
          <p:cNvSpPr txBox="1"/>
          <p:nvPr/>
        </p:nvSpPr>
        <p:spPr>
          <a:xfrm>
            <a:off x="304800" y="2362200"/>
            <a:ext cx="3310522" cy="830997"/>
          </a:xfrm>
          <a:prstGeom prst="rect">
            <a:avLst/>
          </a:prstGeom>
          <a:noFill/>
        </p:spPr>
        <p:txBody>
          <a:bodyPr wrap="none" rtlCol="0">
            <a:spAutoFit/>
          </a:bodyPr>
          <a:lstStyle/>
          <a:p>
            <a:r>
              <a:rPr lang="en-US" sz="2400" b="1" dirty="0">
                <a:latin typeface="Arial" pitchFamily="34" charset="0"/>
                <a:cs typeface="Arial" pitchFamily="34" charset="0"/>
              </a:rPr>
              <a:t>Landing Site near the</a:t>
            </a:r>
          </a:p>
          <a:p>
            <a:r>
              <a:rPr lang="en-US" sz="2400" b="1" dirty="0">
                <a:latin typeface="Arial" pitchFamily="34" charset="0"/>
                <a:cs typeface="Arial" pitchFamily="34" charset="0"/>
              </a:rPr>
              <a:t>North pole</a:t>
            </a:r>
          </a:p>
        </p:txBody>
      </p:sp>
      <p:pic>
        <p:nvPicPr>
          <p:cNvPr id="1026" name="Picture 2"/>
          <p:cNvPicPr>
            <a:picLocks noChangeAspect="1" noChangeArrowheads="1"/>
          </p:cNvPicPr>
          <p:nvPr/>
        </p:nvPicPr>
        <p:blipFill>
          <a:blip r:embed="rId4" cstate="print"/>
          <a:srcRect/>
          <a:stretch>
            <a:fillRect/>
          </a:stretch>
        </p:blipFill>
        <p:spPr bwMode="auto">
          <a:xfrm>
            <a:off x="5928246" y="1524000"/>
            <a:ext cx="3215754" cy="29718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fld id="{C936B9D7-30C4-4B0F-99E1-7522042802C3}" type="slidenum">
              <a:rPr lang="en-US" smtClean="0"/>
              <a:pPr/>
              <a:t>25</a:t>
            </a:fld>
            <a:endParaRPr lang="en-US"/>
          </a:p>
        </p:txBody>
      </p:sp>
      <p:sp>
        <p:nvSpPr>
          <p:cNvPr id="8" name="Rectangle 7"/>
          <p:cNvSpPr/>
          <p:nvPr/>
        </p:nvSpPr>
        <p:spPr>
          <a:xfrm>
            <a:off x="39414" y="6027003"/>
            <a:ext cx="5655907" cy="461665"/>
          </a:xfrm>
          <a:prstGeom prst="rect">
            <a:avLst/>
          </a:prstGeom>
        </p:spPr>
        <p:txBody>
          <a:bodyPr wrap="square">
            <a:spAutoFit/>
          </a:bodyPr>
          <a:lstStyle/>
          <a:p>
            <a:r>
              <a:rPr lang="en-US" sz="2400" dirty="0"/>
              <a:t>Confirmed the presence of ice in 2008</a:t>
            </a:r>
          </a:p>
        </p:txBody>
      </p:sp>
      <p:pic>
        <p:nvPicPr>
          <p:cNvPr id="9" name="Picture 25" descr="NASA insigniaCMYK">
            <a:extLst>
              <a:ext uri="{FF2B5EF4-FFF2-40B4-BE49-F238E27FC236}">
                <a16:creationId xmlns:a16="http://schemas.microsoft.com/office/drawing/2014/main" id="{67796ECA-D984-4F14-BDF5-74B67C7E93E3}"/>
              </a:ext>
            </a:extLst>
          </p:cNvPr>
          <p:cNvPicPr preferRelativeResize="0">
            <a:picLocks noChangeAspect="1" noChangeArrowheads="1"/>
          </p:cNvPicPr>
          <p:nvPr/>
        </p:nvPicPr>
        <p:blipFill>
          <a:blip r:embed="rId5" cstate="print"/>
          <a:srcRect/>
          <a:stretch>
            <a:fillRect/>
          </a:stretch>
        </p:blipFill>
        <p:spPr bwMode="auto">
          <a:xfrm>
            <a:off x="8035637" y="304800"/>
            <a:ext cx="847148" cy="65834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screenshot_01"/>
          <p:cNvPicPr>
            <a:picLocks noChangeAspect="1" noChangeArrowheads="1"/>
          </p:cNvPicPr>
          <p:nvPr/>
        </p:nvPicPr>
        <p:blipFill>
          <a:blip r:embed="rId3">
            <a:extLst>
              <a:ext uri="{28A0092B-C50C-407E-A947-70E740481C1C}">
                <a14:useLocalDpi xmlns:a14="http://schemas.microsoft.com/office/drawing/2010/main" val="0"/>
              </a:ext>
            </a:extLst>
          </a:blip>
          <a:srcRect t="10001" r="5382" b="1476"/>
          <a:stretch>
            <a:fillRect/>
          </a:stretch>
        </p:blipFill>
        <p:spPr bwMode="auto">
          <a:xfrm>
            <a:off x="0" y="0"/>
            <a:ext cx="91551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152400"/>
            <a:ext cx="9144000" cy="1200329"/>
          </a:xfrm>
          <a:prstGeom prst="rect">
            <a:avLst/>
          </a:prstGeom>
          <a:noFill/>
        </p:spPr>
        <p:txBody>
          <a:bodyPr wrap="square" rtlCol="0">
            <a:spAutoFit/>
          </a:bodyPr>
          <a:lstStyle/>
          <a:p>
            <a:pPr algn="ctr"/>
            <a:r>
              <a:rPr lang="en-US" sz="3600" b="1" dirty="0">
                <a:latin typeface="Arial" pitchFamily="34" charset="0"/>
                <a:cs typeface="Arial" pitchFamily="34" charset="0"/>
              </a:rPr>
              <a:t>Mars Science Laboratory</a:t>
            </a:r>
          </a:p>
          <a:p>
            <a:pPr algn="ctr"/>
            <a:r>
              <a:rPr lang="en-US" sz="3600" b="1" dirty="0">
                <a:latin typeface="Arial" pitchFamily="34" charset="0"/>
                <a:cs typeface="Arial" pitchFamily="34" charset="0"/>
              </a:rPr>
              <a:t>(2011: Curiosity)</a:t>
            </a:r>
          </a:p>
        </p:txBody>
      </p:sp>
      <p:sp>
        <p:nvSpPr>
          <p:cNvPr id="2" name="Slide Number Placeholder 1"/>
          <p:cNvSpPr>
            <a:spLocks noGrp="1"/>
          </p:cNvSpPr>
          <p:nvPr>
            <p:ph type="sldNum" sz="quarter" idx="12"/>
          </p:nvPr>
        </p:nvSpPr>
        <p:spPr/>
        <p:txBody>
          <a:bodyPr/>
          <a:lstStyle/>
          <a:p>
            <a:fld id="{C936B9D7-30C4-4B0F-99E1-7522042802C3}" type="slidenum">
              <a:rPr lang="en-US" smtClean="0"/>
              <a:pPr/>
              <a:t>26</a:t>
            </a:fld>
            <a:endParaRPr lang="en-US"/>
          </a:p>
        </p:txBody>
      </p:sp>
      <p:sp>
        <p:nvSpPr>
          <p:cNvPr id="6" name="Rectangle 5"/>
          <p:cNvSpPr/>
          <p:nvPr/>
        </p:nvSpPr>
        <p:spPr>
          <a:xfrm>
            <a:off x="-26275" y="1752600"/>
            <a:ext cx="3683876" cy="2308324"/>
          </a:xfrm>
          <a:prstGeom prst="rect">
            <a:avLst/>
          </a:prstGeom>
        </p:spPr>
        <p:txBody>
          <a:bodyPr wrap="square">
            <a:spAutoFit/>
          </a:bodyPr>
          <a:lstStyle/>
          <a:p>
            <a:r>
              <a:rPr lang="en-US" sz="2400" dirty="0">
                <a:solidFill>
                  <a:schemeClr val="bg1"/>
                </a:solidFill>
              </a:rPr>
              <a:t>-Assist to determine the feasibility to live in the planet.</a:t>
            </a:r>
          </a:p>
          <a:p>
            <a:r>
              <a:rPr lang="en-US" sz="2400" dirty="0">
                <a:solidFill>
                  <a:schemeClr val="bg1"/>
                </a:solidFill>
              </a:rPr>
              <a:t>-Analyzes samples similar to the Phoenix Lander and the Pathfinder</a:t>
            </a:r>
          </a:p>
        </p:txBody>
      </p:sp>
      <p:pic>
        <p:nvPicPr>
          <p:cNvPr id="7" name="Picture 25" descr="NASA insigniaCMYK">
            <a:extLst>
              <a:ext uri="{FF2B5EF4-FFF2-40B4-BE49-F238E27FC236}">
                <a16:creationId xmlns:a16="http://schemas.microsoft.com/office/drawing/2014/main" id="{79C74169-9F4B-4CD9-8B17-8B304746E7F9}"/>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2919582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914400" y="1371600"/>
            <a:ext cx="7315200" cy="5449888"/>
          </a:xfrm>
          <a:prstGeom prst="rect">
            <a:avLst/>
          </a:prstGeom>
          <a:noFill/>
          <a:ln w="9525">
            <a:noFill/>
            <a:miter lim="800000"/>
            <a:headEnd/>
            <a:tailEnd/>
          </a:ln>
          <a:effectLst/>
        </p:spPr>
      </p:pic>
      <p:sp>
        <p:nvSpPr>
          <p:cNvPr id="5" name="TextBox 4"/>
          <p:cNvSpPr txBox="1"/>
          <p:nvPr/>
        </p:nvSpPr>
        <p:spPr>
          <a:xfrm>
            <a:off x="0" y="0"/>
            <a:ext cx="9144000" cy="646331"/>
          </a:xfrm>
          <a:prstGeom prst="rect">
            <a:avLst/>
          </a:prstGeom>
          <a:noFill/>
        </p:spPr>
        <p:txBody>
          <a:bodyPr wrap="square" rtlCol="0">
            <a:spAutoFit/>
          </a:bodyPr>
          <a:lstStyle/>
          <a:p>
            <a:pPr algn="ctr"/>
            <a:r>
              <a:rPr lang="en-US" sz="3600" b="1" dirty="0">
                <a:latin typeface="Arial" pitchFamily="34" charset="0"/>
                <a:cs typeface="Arial" pitchFamily="34" charset="0"/>
              </a:rPr>
              <a:t>Comparing Size of Rovers</a:t>
            </a:r>
          </a:p>
        </p:txBody>
      </p:sp>
      <p:sp>
        <p:nvSpPr>
          <p:cNvPr id="2" name="Slide Number Placeholder 1"/>
          <p:cNvSpPr>
            <a:spLocks noGrp="1"/>
          </p:cNvSpPr>
          <p:nvPr>
            <p:ph type="sldNum" sz="quarter" idx="12"/>
          </p:nvPr>
        </p:nvSpPr>
        <p:spPr/>
        <p:txBody>
          <a:bodyPr/>
          <a:lstStyle/>
          <a:p>
            <a:fld id="{C936B9D7-30C4-4B0F-99E1-7522042802C3}" type="slidenum">
              <a:rPr lang="en-US" smtClean="0"/>
              <a:pPr/>
              <a:t>27</a:t>
            </a:fld>
            <a:endParaRPr lang="en-US"/>
          </a:p>
        </p:txBody>
      </p:sp>
      <p:sp>
        <p:nvSpPr>
          <p:cNvPr id="6" name="Rectangle 5"/>
          <p:cNvSpPr/>
          <p:nvPr/>
        </p:nvSpPr>
        <p:spPr>
          <a:xfrm>
            <a:off x="1744046" y="6320392"/>
            <a:ext cx="5655907" cy="461665"/>
          </a:xfrm>
          <a:prstGeom prst="rect">
            <a:avLst/>
          </a:prstGeom>
        </p:spPr>
        <p:txBody>
          <a:bodyPr wrap="square">
            <a:spAutoFit/>
          </a:bodyPr>
          <a:lstStyle/>
          <a:p>
            <a:r>
              <a:rPr lang="en-US" sz="2400" dirty="0">
                <a:solidFill>
                  <a:schemeClr val="bg1"/>
                </a:solidFill>
              </a:rPr>
              <a:t>2003                  1996                        2011</a:t>
            </a:r>
          </a:p>
        </p:txBody>
      </p:sp>
      <p:pic>
        <p:nvPicPr>
          <p:cNvPr id="7" name="Picture 25" descr="NASA insigniaCMYK">
            <a:extLst>
              <a:ext uri="{FF2B5EF4-FFF2-40B4-BE49-F238E27FC236}">
                <a16:creationId xmlns:a16="http://schemas.microsoft.com/office/drawing/2014/main" id="{361AA5DA-F375-4643-9466-D933ABBC8CDE}"/>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2804494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52400"/>
            <a:ext cx="9144000" cy="1015663"/>
          </a:xfrm>
          <a:prstGeom prst="rect">
            <a:avLst/>
          </a:prstGeom>
          <a:noFill/>
        </p:spPr>
        <p:txBody>
          <a:bodyPr wrap="square" rtlCol="0">
            <a:spAutoFit/>
          </a:bodyPr>
          <a:lstStyle/>
          <a:p>
            <a:pPr algn="ctr"/>
            <a:r>
              <a:rPr lang="en-US" sz="3600" b="1" dirty="0">
                <a:latin typeface="Arial" pitchFamily="34" charset="0"/>
                <a:cs typeface="Arial" pitchFamily="34" charset="0"/>
              </a:rPr>
              <a:t>Mars 2020</a:t>
            </a:r>
          </a:p>
          <a:p>
            <a:pPr algn="ctr"/>
            <a:r>
              <a:rPr lang="en-US" sz="2400" b="1" dirty="0">
                <a:latin typeface="Arial" pitchFamily="34" charset="0"/>
                <a:cs typeface="Arial" pitchFamily="34" charset="0"/>
              </a:rPr>
              <a:t>(Launched on 07/30/2020, Landed on 02/18/2021)</a:t>
            </a:r>
          </a:p>
        </p:txBody>
      </p:sp>
      <p:sp>
        <p:nvSpPr>
          <p:cNvPr id="2" name="Slide Number Placeholder 1"/>
          <p:cNvSpPr>
            <a:spLocks noGrp="1"/>
          </p:cNvSpPr>
          <p:nvPr>
            <p:ph type="sldNum" sz="quarter" idx="12"/>
          </p:nvPr>
        </p:nvSpPr>
        <p:spPr/>
        <p:txBody>
          <a:bodyPr/>
          <a:lstStyle/>
          <a:p>
            <a:fld id="{C936B9D7-30C4-4B0F-99E1-7522042802C3}" type="slidenum">
              <a:rPr lang="en-US" smtClean="0"/>
              <a:pPr/>
              <a:t>28</a:t>
            </a:fld>
            <a:endParaRPr lang="en-US"/>
          </a:p>
        </p:txBody>
      </p:sp>
      <p:sp>
        <p:nvSpPr>
          <p:cNvPr id="3" name="Rectangle 2">
            <a:extLst>
              <a:ext uri="{FF2B5EF4-FFF2-40B4-BE49-F238E27FC236}">
                <a16:creationId xmlns:a16="http://schemas.microsoft.com/office/drawing/2014/main" id="{F90F4655-C222-4C05-81ED-03849D5A3B8F}"/>
              </a:ext>
            </a:extLst>
          </p:cNvPr>
          <p:cNvSpPr/>
          <p:nvPr/>
        </p:nvSpPr>
        <p:spPr>
          <a:xfrm>
            <a:off x="0" y="1295400"/>
            <a:ext cx="9144000" cy="490382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Nasa’s Perseverance rover and Ingenuity Helicopter (Nasa/JPL-Caltech)">
            <a:extLst>
              <a:ext uri="{FF2B5EF4-FFF2-40B4-BE49-F238E27FC236}">
                <a16:creationId xmlns:a16="http://schemas.microsoft.com/office/drawing/2014/main" id="{04CDBDCE-A4F2-41ED-ABDB-AC54E2744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7800"/>
            <a:ext cx="8114298" cy="475142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62400" y="1828800"/>
            <a:ext cx="4648200" cy="1077218"/>
          </a:xfrm>
          <a:prstGeom prst="rect">
            <a:avLst/>
          </a:prstGeom>
        </p:spPr>
        <p:txBody>
          <a:bodyPr wrap="square">
            <a:spAutoFit/>
          </a:bodyPr>
          <a:lstStyle/>
          <a:p>
            <a:r>
              <a:rPr lang="en-US" sz="1600" b="1" dirty="0">
                <a:solidFill>
                  <a:schemeClr val="bg1"/>
                </a:solidFill>
              </a:rPr>
              <a:t>Goal 1: Determine whether life ever existed on Mars</a:t>
            </a:r>
          </a:p>
          <a:p>
            <a:r>
              <a:rPr lang="en-US" sz="1600" b="1" dirty="0">
                <a:solidFill>
                  <a:schemeClr val="bg1"/>
                </a:solidFill>
              </a:rPr>
              <a:t>Goal 2: Characterize the Climate of Mars</a:t>
            </a:r>
          </a:p>
          <a:p>
            <a:r>
              <a:rPr lang="en-US" sz="1600" b="1" dirty="0">
                <a:solidFill>
                  <a:schemeClr val="bg1"/>
                </a:solidFill>
              </a:rPr>
              <a:t>Goal 3: Characterize the Geology of Mars</a:t>
            </a:r>
          </a:p>
          <a:p>
            <a:r>
              <a:rPr lang="en-US" sz="1600" b="1" dirty="0">
                <a:solidFill>
                  <a:schemeClr val="bg1"/>
                </a:solidFill>
              </a:rPr>
              <a:t>Goal 4: Prepare for Human Exploration</a:t>
            </a:r>
            <a:endParaRPr lang="en-US" dirty="0">
              <a:solidFill>
                <a:schemeClr val="bg1"/>
              </a:solidFill>
            </a:endParaRPr>
          </a:p>
        </p:txBody>
      </p:sp>
      <p:sp>
        <p:nvSpPr>
          <p:cNvPr id="9" name="Rectangle 8">
            <a:extLst>
              <a:ext uri="{FF2B5EF4-FFF2-40B4-BE49-F238E27FC236}">
                <a16:creationId xmlns:a16="http://schemas.microsoft.com/office/drawing/2014/main" id="{EFF3B9D9-6DB8-4252-8A12-4BA3731325E1}"/>
              </a:ext>
            </a:extLst>
          </p:cNvPr>
          <p:cNvSpPr/>
          <p:nvPr/>
        </p:nvSpPr>
        <p:spPr>
          <a:xfrm>
            <a:off x="990600" y="3018817"/>
            <a:ext cx="1685077" cy="369332"/>
          </a:xfrm>
          <a:prstGeom prst="rect">
            <a:avLst/>
          </a:prstGeom>
        </p:spPr>
        <p:txBody>
          <a:bodyPr wrap="none">
            <a:spAutoFit/>
          </a:bodyPr>
          <a:lstStyle/>
          <a:p>
            <a:r>
              <a:rPr lang="en-US" b="1" dirty="0">
                <a:latin typeface="Arial" pitchFamily="34" charset="0"/>
                <a:cs typeface="Arial" pitchFamily="34" charset="0"/>
              </a:rPr>
              <a:t>Perseverance</a:t>
            </a:r>
            <a:endParaRPr lang="en-US" dirty="0"/>
          </a:p>
        </p:txBody>
      </p:sp>
      <p:sp>
        <p:nvSpPr>
          <p:cNvPr id="10" name="Rectangle 9">
            <a:extLst>
              <a:ext uri="{FF2B5EF4-FFF2-40B4-BE49-F238E27FC236}">
                <a16:creationId xmlns:a16="http://schemas.microsoft.com/office/drawing/2014/main" id="{3978FA6C-5062-4B49-8749-9440A6695F46}"/>
              </a:ext>
            </a:extLst>
          </p:cNvPr>
          <p:cNvSpPr/>
          <p:nvPr/>
        </p:nvSpPr>
        <p:spPr>
          <a:xfrm>
            <a:off x="3209012" y="4876800"/>
            <a:ext cx="1210588" cy="369332"/>
          </a:xfrm>
          <a:prstGeom prst="rect">
            <a:avLst/>
          </a:prstGeom>
        </p:spPr>
        <p:txBody>
          <a:bodyPr wrap="none">
            <a:spAutoFit/>
          </a:bodyPr>
          <a:lstStyle/>
          <a:p>
            <a:r>
              <a:rPr lang="en-US" b="1" dirty="0">
                <a:latin typeface="Arial" pitchFamily="34" charset="0"/>
                <a:cs typeface="Arial" pitchFamily="34" charset="0"/>
              </a:rPr>
              <a:t>Ingenuity</a:t>
            </a:r>
            <a:endParaRPr lang="en-US" dirty="0"/>
          </a:p>
        </p:txBody>
      </p:sp>
      <p:sp>
        <p:nvSpPr>
          <p:cNvPr id="11" name="Rectangle 10">
            <a:hlinkClick r:id="rId4"/>
            <a:extLst>
              <a:ext uri="{FF2B5EF4-FFF2-40B4-BE49-F238E27FC236}">
                <a16:creationId xmlns:a16="http://schemas.microsoft.com/office/drawing/2014/main" id="{E32320EE-A65E-4CB2-936D-883AB3B63372}"/>
              </a:ext>
            </a:extLst>
          </p:cNvPr>
          <p:cNvSpPr/>
          <p:nvPr/>
        </p:nvSpPr>
        <p:spPr>
          <a:xfrm>
            <a:off x="4461820" y="1447800"/>
            <a:ext cx="2847254" cy="646331"/>
          </a:xfrm>
          <a:prstGeom prst="rect">
            <a:avLst/>
          </a:prstGeom>
          <a:noFill/>
        </p:spPr>
        <p:txBody>
          <a:bodyPr wrap="none" lIns="91440" tIns="45720" rIns="91440" bIns="45720">
            <a:spAutoFit/>
          </a:bodyPr>
          <a:lstStyle/>
          <a:p>
            <a:pPr algn="ctr"/>
            <a:r>
              <a:rPr lang="en-US" sz="3600" b="1" i="1" cap="none" spc="0" dirty="0">
                <a:ln w="22225">
                  <a:solidFill>
                    <a:schemeClr val="accent2"/>
                  </a:solidFill>
                  <a:prstDash val="solid"/>
                </a:ln>
                <a:solidFill>
                  <a:schemeClr val="bg1"/>
                </a:solidFill>
                <a:effectLst/>
              </a:rPr>
              <a:t>Mission Goals</a:t>
            </a:r>
          </a:p>
        </p:txBody>
      </p:sp>
      <p:pic>
        <p:nvPicPr>
          <p:cNvPr id="13" name="Picture 25" descr="NASA insigniaCMYK">
            <a:extLst>
              <a:ext uri="{FF2B5EF4-FFF2-40B4-BE49-F238E27FC236}">
                <a16:creationId xmlns:a16="http://schemas.microsoft.com/office/drawing/2014/main" id="{8FD869EC-5649-49EE-BC55-E1F0CE41EC91}"/>
              </a:ext>
            </a:extLst>
          </p:cNvPr>
          <p:cNvPicPr preferRelativeResize="0">
            <a:picLocks noChangeAspect="1" noChangeArrowheads="1"/>
          </p:cNvPicPr>
          <p:nvPr/>
        </p:nvPicPr>
        <p:blipFill>
          <a:blip r:embed="rId5" cstate="print"/>
          <a:srcRect/>
          <a:stretch>
            <a:fillRect/>
          </a:stretch>
        </p:blipFill>
        <p:spPr bwMode="auto">
          <a:xfrm>
            <a:off x="8035637" y="304800"/>
            <a:ext cx="847148" cy="658346"/>
          </a:xfrm>
          <a:prstGeom prst="rect">
            <a:avLst/>
          </a:prstGeom>
          <a:noFill/>
          <a:ln w="9525">
            <a:noFill/>
            <a:miter lim="800000"/>
            <a:headEnd/>
            <a:tailEnd/>
          </a:ln>
        </p:spPr>
      </p:pic>
      <p:sp>
        <p:nvSpPr>
          <p:cNvPr id="14" name="TextBox 13">
            <a:hlinkClick r:id="rId6"/>
            <a:extLst>
              <a:ext uri="{FF2B5EF4-FFF2-40B4-BE49-F238E27FC236}">
                <a16:creationId xmlns:a16="http://schemas.microsoft.com/office/drawing/2014/main" id="{46008119-9D76-47AC-9177-AA6E668DC9AF}"/>
              </a:ext>
            </a:extLst>
          </p:cNvPr>
          <p:cNvSpPr txBox="1"/>
          <p:nvPr/>
        </p:nvSpPr>
        <p:spPr>
          <a:xfrm>
            <a:off x="381000" y="6211669"/>
            <a:ext cx="8382000" cy="646331"/>
          </a:xfrm>
          <a:prstGeom prst="rect">
            <a:avLst/>
          </a:prstGeom>
          <a:noFill/>
        </p:spPr>
        <p:txBody>
          <a:bodyPr wrap="square" rtlCol="0">
            <a:spAutoFit/>
          </a:bodyPr>
          <a:lstStyle/>
          <a:p>
            <a:r>
              <a:rPr lang="en-US" sz="1200" i="1" dirty="0"/>
              <a:t>An enhanced brain will permit Perseverance to figure out its path on Mars autonomously up to five times faster than Curiosity. ... </a:t>
            </a:r>
          </a:p>
          <a:p>
            <a:r>
              <a:rPr lang="en-US" sz="1200" i="1" dirty="0"/>
              <a:t>The chassis, or body, is about 12 centimeters longer than Curiosity's. It is also heavier at 1,025 kg (2,255 </a:t>
            </a:r>
            <a:r>
              <a:rPr lang="en-US" sz="1200" i="1" dirty="0" err="1"/>
              <a:t>lbs</a:t>
            </a:r>
            <a:r>
              <a:rPr lang="en-US" sz="1200" i="1" dirty="0"/>
              <a:t>) compared with</a:t>
            </a:r>
          </a:p>
          <a:p>
            <a:r>
              <a:rPr lang="en-US" sz="1200" i="1" dirty="0"/>
              <a:t>Curiosity's 899 kg (1,978 </a:t>
            </a:r>
            <a:r>
              <a:rPr lang="en-US" sz="1200" i="1" dirty="0" err="1"/>
              <a:t>lbs</a:t>
            </a:r>
            <a:r>
              <a:rPr lang="en-US" sz="1200" i="1" dirty="0"/>
              <a:t>). (Credit: https://magazine.caltech.edu/post/mars-2020-evolution-of-a-rover)</a:t>
            </a:r>
          </a:p>
        </p:txBody>
      </p:sp>
    </p:spTree>
    <p:extLst>
      <p:ext uri="{BB962C8B-B14F-4D97-AF65-F5344CB8AC3E}">
        <p14:creationId xmlns:p14="http://schemas.microsoft.com/office/powerpoint/2010/main" val="2111290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36B9D7-30C4-4B0F-99E1-7522042802C3}" type="slidenum">
              <a:rPr lang="en-US" smtClean="0"/>
              <a:pPr/>
              <a:t>29</a:t>
            </a:fld>
            <a:endParaRPr lang="en-US"/>
          </a:p>
        </p:txBody>
      </p:sp>
      <p:pic>
        <p:nvPicPr>
          <p:cNvPr id="7" name="Picture 25" descr="NASA insigniaCMYK">
            <a:extLst>
              <a:ext uri="{FF2B5EF4-FFF2-40B4-BE49-F238E27FC236}">
                <a16:creationId xmlns:a16="http://schemas.microsoft.com/office/drawing/2014/main" id="{361AA5DA-F375-4643-9466-D933ABBC8CDE}"/>
              </a:ext>
            </a:extLst>
          </p:cNvPr>
          <p:cNvPicPr preferRelativeResize="0">
            <a:picLocks noChangeAspect="1" noChangeArrowheads="1"/>
          </p:cNvPicPr>
          <p:nvPr/>
        </p:nvPicPr>
        <p:blipFill>
          <a:blip r:embed="rId3" cstate="print"/>
          <a:srcRect/>
          <a:stretch>
            <a:fillRect/>
          </a:stretch>
        </p:blipFill>
        <p:spPr bwMode="auto">
          <a:xfrm>
            <a:off x="8035637" y="304800"/>
            <a:ext cx="847148" cy="658346"/>
          </a:xfrm>
          <a:prstGeom prst="rect">
            <a:avLst/>
          </a:prstGeom>
          <a:noFill/>
          <a:ln w="9525">
            <a:noFill/>
            <a:miter lim="800000"/>
            <a:headEnd/>
            <a:tailEnd/>
          </a:ln>
        </p:spPr>
      </p:pic>
      <p:pic>
        <p:nvPicPr>
          <p:cNvPr id="2050" name="Picture 2" descr="MarsRoverhistrory">
            <a:extLst>
              <a:ext uri="{FF2B5EF4-FFF2-40B4-BE49-F238E27FC236}">
                <a16:creationId xmlns:a16="http://schemas.microsoft.com/office/drawing/2014/main" id="{1FE8F074-A3F2-4A2B-A083-53A6C3D4D7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0490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D0F6474-B974-4A15-BD72-FDC13CA32B09}"/>
              </a:ext>
            </a:extLst>
          </p:cNvPr>
          <p:cNvSpPr txBox="1"/>
          <p:nvPr/>
        </p:nvSpPr>
        <p:spPr>
          <a:xfrm>
            <a:off x="152400" y="6336268"/>
            <a:ext cx="3564887" cy="369332"/>
          </a:xfrm>
          <a:prstGeom prst="rect">
            <a:avLst/>
          </a:prstGeom>
          <a:noFill/>
        </p:spPr>
        <p:txBody>
          <a:bodyPr wrap="none" rtlCol="0">
            <a:spAutoFit/>
          </a:bodyPr>
          <a:lstStyle/>
          <a:p>
            <a:r>
              <a:rPr lang="en-US" dirty="0"/>
              <a:t>Photo Credit: Copyright 2020 XILINX</a:t>
            </a:r>
          </a:p>
        </p:txBody>
      </p:sp>
      <p:sp>
        <p:nvSpPr>
          <p:cNvPr id="8" name="Rectangle 7">
            <a:extLst>
              <a:ext uri="{FF2B5EF4-FFF2-40B4-BE49-F238E27FC236}">
                <a16:creationId xmlns:a16="http://schemas.microsoft.com/office/drawing/2014/main" id="{E2690E71-07A8-4DFD-A832-626B0E9199A3}"/>
              </a:ext>
            </a:extLst>
          </p:cNvPr>
          <p:cNvSpPr/>
          <p:nvPr/>
        </p:nvSpPr>
        <p:spPr>
          <a:xfrm>
            <a:off x="7467600" y="4583668"/>
            <a:ext cx="685800" cy="36933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F10430F-144D-455D-9B32-CB2B8F71A61E}"/>
              </a:ext>
            </a:extLst>
          </p:cNvPr>
          <p:cNvSpPr txBox="1"/>
          <p:nvPr/>
        </p:nvSpPr>
        <p:spPr>
          <a:xfrm>
            <a:off x="7391400" y="4495800"/>
            <a:ext cx="888385" cy="584775"/>
          </a:xfrm>
          <a:prstGeom prst="rect">
            <a:avLst/>
          </a:prstGeom>
          <a:noFill/>
        </p:spPr>
        <p:txBody>
          <a:bodyPr wrap="none" rtlCol="0">
            <a:spAutoFit/>
          </a:bodyPr>
          <a:lstStyle/>
          <a:p>
            <a:r>
              <a:rPr lang="en-US" sz="1600" dirty="0"/>
              <a:t>  2020</a:t>
            </a:r>
          </a:p>
          <a:p>
            <a:r>
              <a:rPr lang="en-US" sz="1600" dirty="0"/>
              <a:t>1,025 kg</a:t>
            </a:r>
          </a:p>
        </p:txBody>
      </p:sp>
    </p:spTree>
    <p:extLst>
      <p:ext uri="{BB962C8B-B14F-4D97-AF65-F5344CB8AC3E}">
        <p14:creationId xmlns:p14="http://schemas.microsoft.com/office/powerpoint/2010/main" val="1277012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602AF-A1FA-421D-A047-5F4393A22FAA}"/>
              </a:ext>
            </a:extLst>
          </p:cNvPr>
          <p:cNvSpPr>
            <a:spLocks noGrp="1"/>
          </p:cNvSpPr>
          <p:nvPr>
            <p:ph type="title"/>
          </p:nvPr>
        </p:nvSpPr>
        <p:spPr/>
        <p:txBody>
          <a:bodyPr>
            <a:normAutofit fontScale="90000"/>
          </a:bodyPr>
          <a:lstStyle/>
          <a:p>
            <a:r>
              <a:rPr lang="en-US" dirty="0"/>
              <a:t>Perseverance Rover’s Descent and Touchdown on Mars</a:t>
            </a:r>
          </a:p>
        </p:txBody>
      </p:sp>
      <p:pic>
        <p:nvPicPr>
          <p:cNvPr id="6" name="Content Placeholder 5" descr="A picture containing text, nature, sunset, silhouette&#10;&#10;Description automatically generated">
            <a:hlinkClick r:id="rId2"/>
            <a:extLst>
              <a:ext uri="{FF2B5EF4-FFF2-40B4-BE49-F238E27FC236}">
                <a16:creationId xmlns:a16="http://schemas.microsoft.com/office/drawing/2014/main" id="{E82DD993-0404-4A81-8749-F539C843F39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8922" y="1600200"/>
            <a:ext cx="8046156" cy="4525963"/>
          </a:xfrm>
        </p:spPr>
      </p:pic>
      <p:sp>
        <p:nvSpPr>
          <p:cNvPr id="4" name="Slide Number Placeholder 3">
            <a:extLst>
              <a:ext uri="{FF2B5EF4-FFF2-40B4-BE49-F238E27FC236}">
                <a16:creationId xmlns:a16="http://schemas.microsoft.com/office/drawing/2014/main" id="{45ED6E36-F57E-4BC0-B710-30B9E2F887BB}"/>
              </a:ext>
            </a:extLst>
          </p:cNvPr>
          <p:cNvSpPr>
            <a:spLocks noGrp="1"/>
          </p:cNvSpPr>
          <p:nvPr>
            <p:ph type="sldNum" sz="quarter" idx="12"/>
          </p:nvPr>
        </p:nvSpPr>
        <p:spPr/>
        <p:txBody>
          <a:bodyPr/>
          <a:lstStyle/>
          <a:p>
            <a:fld id="{C936B9D7-30C4-4B0F-99E1-7522042802C3}" type="slidenum">
              <a:rPr lang="en-US" smtClean="0"/>
              <a:pPr/>
              <a:t>30</a:t>
            </a:fld>
            <a:endParaRPr lang="en-US"/>
          </a:p>
        </p:txBody>
      </p:sp>
      <p:pic>
        <p:nvPicPr>
          <p:cNvPr id="7" name="Picture 25" descr="NASA insigniaCMYK">
            <a:extLst>
              <a:ext uri="{FF2B5EF4-FFF2-40B4-BE49-F238E27FC236}">
                <a16:creationId xmlns:a16="http://schemas.microsoft.com/office/drawing/2014/main" id="{CDDC51BD-B0AC-419B-A814-C11CF1EFF83F}"/>
              </a:ext>
            </a:extLst>
          </p:cNvPr>
          <p:cNvPicPr preferRelativeResize="0">
            <a:picLocks noChangeAspect="1" noChangeArrowheads="1"/>
          </p:cNvPicPr>
          <p:nvPr/>
        </p:nvPicPr>
        <p:blipFill>
          <a:blip r:embed="rId4"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845693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
            <a:ext cx="9144000" cy="646331"/>
          </a:xfrm>
          <a:prstGeom prst="rect">
            <a:avLst/>
          </a:prstGeom>
          <a:noFill/>
        </p:spPr>
        <p:txBody>
          <a:bodyPr wrap="square" rtlCol="0">
            <a:spAutoFit/>
          </a:bodyPr>
          <a:lstStyle/>
          <a:p>
            <a:pPr algn="ctr"/>
            <a:r>
              <a:rPr lang="en-US" sz="3600" b="1" dirty="0">
                <a:latin typeface="Arial" pitchFamily="34" charset="0"/>
                <a:cs typeface="Arial" pitchFamily="34" charset="0"/>
              </a:rPr>
              <a:t>Super heavy launch vehicles</a:t>
            </a:r>
          </a:p>
        </p:txBody>
      </p:sp>
      <p:sp>
        <p:nvSpPr>
          <p:cNvPr id="3" name="Slide Number Placeholder 2"/>
          <p:cNvSpPr>
            <a:spLocks noGrp="1"/>
          </p:cNvSpPr>
          <p:nvPr>
            <p:ph type="sldNum" sz="quarter" idx="12"/>
          </p:nvPr>
        </p:nvSpPr>
        <p:spPr/>
        <p:txBody>
          <a:bodyPr/>
          <a:lstStyle/>
          <a:p>
            <a:fld id="{C936B9D7-30C4-4B0F-99E1-7522042802C3}" type="slidenum">
              <a:rPr lang="en-US" smtClean="0"/>
              <a:pPr/>
              <a:t>31</a:t>
            </a:fld>
            <a:endParaRPr lang="en-US"/>
          </a:p>
        </p:txBody>
      </p:sp>
      <p:pic>
        <p:nvPicPr>
          <p:cNvPr id="2050" name="Picture 2">
            <a:extLst>
              <a:ext uri="{FF2B5EF4-FFF2-40B4-BE49-F238E27FC236}">
                <a16:creationId xmlns:a16="http://schemas.microsoft.com/office/drawing/2014/main" id="{52AF839C-7BF5-4CE2-8717-EC3ECDFD4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5" descr="NASA insigniaCMYK">
            <a:extLst>
              <a:ext uri="{FF2B5EF4-FFF2-40B4-BE49-F238E27FC236}">
                <a16:creationId xmlns:a16="http://schemas.microsoft.com/office/drawing/2014/main" id="{61270AEE-ECA1-4A3D-A490-5CF90931E066}"/>
              </a:ext>
            </a:extLst>
          </p:cNvPr>
          <p:cNvPicPr preferRelativeResize="0">
            <a:picLocks noChangeAspect="1" noChangeArrowheads="1"/>
          </p:cNvPicPr>
          <p:nvPr/>
        </p:nvPicPr>
        <p:blipFill>
          <a:blip r:embed="rId4"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2002486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ndrewclem.com/Baseball/Diag/HiramBithornStadium.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015073"/>
            <a:ext cx="5486400" cy="5266944"/>
          </a:xfrm>
          <a:prstGeom prst="rect">
            <a:avLst/>
          </a:prstGeom>
          <a:noFill/>
          <a:extLst>
            <a:ext uri="{909E8E84-426E-40DD-AFC4-6F175D3DCCD1}">
              <a14:hiddenFill xmlns:a14="http://schemas.microsoft.com/office/drawing/2010/main">
                <a:solidFill>
                  <a:srgbClr val="FFFFFF"/>
                </a:solidFill>
              </a14:hiddenFill>
            </a:ext>
          </a:extLst>
        </p:spPr>
      </p:pic>
      <p:sp>
        <p:nvSpPr>
          <p:cNvPr id="5122" name="Rectangle 2"/>
          <p:cNvSpPr>
            <a:spLocks noGrp="1" noChangeArrowheads="1"/>
          </p:cNvSpPr>
          <p:nvPr>
            <p:ph type="title"/>
          </p:nvPr>
        </p:nvSpPr>
        <p:spPr>
          <a:xfrm>
            <a:off x="269876" y="16521"/>
            <a:ext cx="8589963" cy="817563"/>
          </a:xfrm>
        </p:spPr>
        <p:txBody>
          <a:bodyPr>
            <a:normAutofit/>
          </a:bodyPr>
          <a:lstStyle/>
          <a:p>
            <a:pPr eaLnBrk="1" hangingPunct="1"/>
            <a:r>
              <a:rPr lang="en-US" sz="3200" dirty="0"/>
              <a:t>SLS Heavy’s length vs Baseball Field</a:t>
            </a:r>
          </a:p>
        </p:txBody>
      </p:sp>
      <p:sp>
        <p:nvSpPr>
          <p:cNvPr id="13" name="Rectangle 12"/>
          <p:cNvSpPr/>
          <p:nvPr/>
        </p:nvSpPr>
        <p:spPr>
          <a:xfrm>
            <a:off x="771500" y="4993098"/>
            <a:ext cx="2657500" cy="923330"/>
          </a:xfrm>
          <a:prstGeom prst="rect">
            <a:avLst/>
          </a:prstGeom>
        </p:spPr>
        <p:txBody>
          <a:bodyPr wrap="square">
            <a:spAutoFit/>
          </a:bodyPr>
          <a:lstStyle/>
          <a:p>
            <a:pPr algn="ctr"/>
            <a:r>
              <a:rPr lang="en-US" dirty="0"/>
              <a:t>SLS Heavy-Lift</a:t>
            </a:r>
          </a:p>
          <a:p>
            <a:pPr algn="ctr"/>
            <a:r>
              <a:rPr lang="en-US" dirty="0"/>
              <a:t>33 stories + base</a:t>
            </a:r>
          </a:p>
          <a:p>
            <a:pPr algn="ctr"/>
            <a:r>
              <a:rPr lang="en-US" dirty="0"/>
              <a:t>111.3 m (about 365 ft tall)</a:t>
            </a:r>
          </a:p>
        </p:txBody>
      </p:sp>
      <p:sp>
        <p:nvSpPr>
          <p:cNvPr id="4" name="Slide Number Placeholder 3"/>
          <p:cNvSpPr>
            <a:spLocks noGrp="1"/>
          </p:cNvSpPr>
          <p:nvPr>
            <p:ph type="sldNum" sz="quarter" idx="12"/>
          </p:nvPr>
        </p:nvSpPr>
        <p:spPr/>
        <p:txBody>
          <a:bodyPr/>
          <a:lstStyle/>
          <a:p>
            <a:pPr>
              <a:defRPr/>
            </a:pPr>
            <a:fld id="{BC8479CC-66ED-4C7A-9C4F-D3D83F0897BF}" type="slidenum">
              <a:rPr lang="en-US" smtClean="0"/>
              <a:pPr>
                <a:defRPr/>
              </a:pPr>
              <a:t>32</a:t>
            </a:fld>
            <a:endParaRPr lang="en-US"/>
          </a:p>
        </p:txBody>
      </p:sp>
      <p:pic>
        <p:nvPicPr>
          <p:cNvPr id="5130" name="Picture 10" descr="http://media.al.com/wire/photo/9999342-large.jpg"/>
          <p:cNvPicPr>
            <a:picLocks noChangeAspect="1" noChangeArrowheads="1"/>
          </p:cNvPicPr>
          <p:nvPr/>
        </p:nvPicPr>
        <p:blipFill>
          <a:blip r:embed="rId5" cstate="print"/>
          <a:srcRect/>
          <a:stretch>
            <a:fillRect/>
          </a:stretch>
        </p:blipFill>
        <p:spPr bwMode="auto">
          <a:xfrm>
            <a:off x="3810000" y="1981200"/>
            <a:ext cx="1724182" cy="2749615"/>
          </a:xfrm>
          <a:prstGeom prst="rect">
            <a:avLst/>
          </a:prstGeom>
          <a:noFill/>
        </p:spPr>
      </p:pic>
      <p:cxnSp>
        <p:nvCxnSpPr>
          <p:cNvPr id="16" name="Straight Arrow Connector 15"/>
          <p:cNvCxnSpPr>
            <a:cxnSpLocks/>
            <a:stCxn id="13" idx="0"/>
          </p:cNvCxnSpPr>
          <p:nvPr/>
        </p:nvCxnSpPr>
        <p:spPr>
          <a:xfrm flipV="1">
            <a:off x="2100250" y="3425964"/>
            <a:ext cx="1966842" cy="1567134"/>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791200" y="6042810"/>
            <a:ext cx="2046135" cy="646331"/>
          </a:xfrm>
          <a:prstGeom prst="rect">
            <a:avLst/>
          </a:prstGeom>
        </p:spPr>
        <p:txBody>
          <a:bodyPr wrap="square">
            <a:spAutoFit/>
          </a:bodyPr>
          <a:lstStyle/>
          <a:p>
            <a:pPr algn="ctr"/>
            <a:r>
              <a:rPr lang="en-US" dirty="0"/>
              <a:t>Boeing 747</a:t>
            </a:r>
          </a:p>
          <a:p>
            <a:pPr algn="ctr"/>
            <a:r>
              <a:rPr lang="en-US" dirty="0"/>
              <a:t>76.3 m (250 ft)</a:t>
            </a:r>
          </a:p>
        </p:txBody>
      </p:sp>
      <p:sp>
        <p:nvSpPr>
          <p:cNvPr id="11" name="TextBox 10"/>
          <p:cNvSpPr txBox="1">
            <a:spLocks noChangeArrowheads="1"/>
          </p:cNvSpPr>
          <p:nvPr/>
        </p:nvSpPr>
        <p:spPr bwMode="auto">
          <a:xfrm>
            <a:off x="1" y="6248400"/>
            <a:ext cx="2370008" cy="523220"/>
          </a:xfrm>
          <a:prstGeom prst="rect">
            <a:avLst/>
          </a:prstGeom>
          <a:noFill/>
          <a:ln w="9525">
            <a:noFill/>
            <a:miter lim="800000"/>
            <a:headEnd/>
            <a:tailEnd/>
          </a:ln>
        </p:spPr>
        <p:txBody>
          <a:bodyPr wrap="none">
            <a:spAutoFit/>
          </a:bodyPr>
          <a:lstStyle/>
          <a:p>
            <a:r>
              <a:rPr lang="en-US" sz="1400" dirty="0"/>
              <a:t>Dimensions are approximated</a:t>
            </a:r>
          </a:p>
          <a:p>
            <a:r>
              <a:rPr lang="en-US" sz="1400" dirty="0"/>
              <a:t>Not to scale.</a:t>
            </a:r>
          </a:p>
        </p:txBody>
      </p:sp>
      <p:sp>
        <p:nvSpPr>
          <p:cNvPr id="2" name="Rectangle 1"/>
          <p:cNvSpPr/>
          <p:nvPr/>
        </p:nvSpPr>
        <p:spPr>
          <a:xfrm>
            <a:off x="3505200" y="1421676"/>
            <a:ext cx="1752600" cy="178524"/>
          </a:xfrm>
          <a:prstGeom prst="rect">
            <a:avLst/>
          </a:prstGeom>
          <a:gradFill flip="none" rotWithShape="1">
            <a:gsLst>
              <a:gs pos="0">
                <a:srgbClr val="B2B2B2">
                  <a:shade val="30000"/>
                  <a:satMod val="115000"/>
                </a:srgbClr>
              </a:gs>
              <a:gs pos="50000">
                <a:srgbClr val="B2B2B2">
                  <a:shade val="67500"/>
                  <a:satMod val="115000"/>
                </a:srgbClr>
              </a:gs>
              <a:gs pos="100000">
                <a:srgbClr val="B2B2B2">
                  <a:shade val="100000"/>
                  <a:satMod val="115000"/>
                </a:srgbClr>
              </a:gs>
            </a:gsLst>
            <a:lin ang="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2" name="Picture 25" descr="NASA insigniaCMYK">
            <a:extLst>
              <a:ext uri="{FF2B5EF4-FFF2-40B4-BE49-F238E27FC236}">
                <a16:creationId xmlns:a16="http://schemas.microsoft.com/office/drawing/2014/main" id="{75B35924-AF61-4E43-82F2-85C452242E92}"/>
              </a:ext>
            </a:extLst>
          </p:cNvPr>
          <p:cNvPicPr preferRelativeResize="0">
            <a:picLocks noChangeAspect="1" noChangeArrowheads="1"/>
          </p:cNvPicPr>
          <p:nvPr/>
        </p:nvPicPr>
        <p:blipFill>
          <a:blip r:embed="rId6"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113897747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600" dirty="0"/>
              <a:t>Mars Mission Concept … with Humans</a:t>
            </a:r>
          </a:p>
        </p:txBody>
      </p:sp>
      <p:sp>
        <p:nvSpPr>
          <p:cNvPr id="3" name="Content Placeholder 2"/>
          <p:cNvSpPr>
            <a:spLocks noGrp="1"/>
          </p:cNvSpPr>
          <p:nvPr>
            <p:ph idx="1"/>
          </p:nvPr>
        </p:nvSpPr>
        <p:spPr>
          <a:xfrm>
            <a:off x="457200" y="609600"/>
            <a:ext cx="8229600" cy="457200"/>
          </a:xfrm>
        </p:spPr>
        <p:txBody>
          <a:bodyPr>
            <a:normAutofit/>
          </a:bodyPr>
          <a:lstStyle/>
          <a:p>
            <a:pPr marL="0" indent="0" algn="ctr">
              <a:buNone/>
            </a:pPr>
            <a:r>
              <a:rPr lang="en-US" sz="1800" dirty="0">
                <a:hlinkClick r:id="rId3"/>
              </a:rPr>
              <a:t>https://www.youtube.com/watch?v=lN7Q8l4dFaU</a:t>
            </a:r>
            <a:endParaRPr lang="en-US" sz="2000" dirty="0">
              <a:hlinkClick r:id="rId3"/>
            </a:endParaRPr>
          </a:p>
        </p:txBody>
      </p:sp>
      <p:sp>
        <p:nvSpPr>
          <p:cNvPr id="4" name="Slide Number Placeholder 3"/>
          <p:cNvSpPr>
            <a:spLocks noGrp="1"/>
          </p:cNvSpPr>
          <p:nvPr>
            <p:ph type="sldNum" sz="quarter" idx="12"/>
          </p:nvPr>
        </p:nvSpPr>
        <p:spPr/>
        <p:txBody>
          <a:bodyPr/>
          <a:lstStyle/>
          <a:p>
            <a:fld id="{C936B9D7-30C4-4B0F-99E1-7522042802C3}" type="slidenum">
              <a:rPr lang="en-US" smtClean="0"/>
              <a:pPr/>
              <a:t>33</a:t>
            </a:fld>
            <a:endParaRPr lang="en-US"/>
          </a:p>
        </p:txBody>
      </p:sp>
      <p:pic>
        <p:nvPicPr>
          <p:cNvPr id="5122" name="Picture 2" descr="Image result for nasa mars mission concep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4513" y="1219200"/>
            <a:ext cx="3240087" cy="51841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5" descr="NASA insigniaCMYK">
            <a:extLst>
              <a:ext uri="{FF2B5EF4-FFF2-40B4-BE49-F238E27FC236}">
                <a16:creationId xmlns:a16="http://schemas.microsoft.com/office/drawing/2014/main" id="{3D8019A0-6895-4BB7-8931-EACFA94A49C4}"/>
              </a:ext>
            </a:extLst>
          </p:cNvPr>
          <p:cNvPicPr preferRelativeResize="0">
            <a:picLocks noChangeAspect="1" noChangeArrowheads="1"/>
          </p:cNvPicPr>
          <p:nvPr/>
        </p:nvPicPr>
        <p:blipFill>
          <a:blip r:embed="rId5"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2036449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
            <a:ext cx="9144000" cy="646331"/>
          </a:xfrm>
          <a:prstGeom prst="rect">
            <a:avLst/>
          </a:prstGeom>
          <a:noFill/>
        </p:spPr>
        <p:txBody>
          <a:bodyPr wrap="square" rtlCol="0">
            <a:spAutoFit/>
          </a:bodyPr>
          <a:lstStyle/>
          <a:p>
            <a:pPr algn="ctr"/>
            <a:r>
              <a:rPr lang="en-US" sz="3600" b="1" dirty="0">
                <a:latin typeface="Arial" pitchFamily="34" charset="0"/>
                <a:cs typeface="Arial" pitchFamily="34" charset="0"/>
              </a:rPr>
              <a:t>Super heavy launch vehicles</a:t>
            </a:r>
          </a:p>
        </p:txBody>
      </p:sp>
      <p:sp>
        <p:nvSpPr>
          <p:cNvPr id="3" name="Slide Number Placeholder 2"/>
          <p:cNvSpPr>
            <a:spLocks noGrp="1"/>
          </p:cNvSpPr>
          <p:nvPr>
            <p:ph type="sldNum" sz="quarter" idx="12"/>
          </p:nvPr>
        </p:nvSpPr>
        <p:spPr/>
        <p:txBody>
          <a:bodyPr/>
          <a:lstStyle/>
          <a:p>
            <a:fld id="{C936B9D7-30C4-4B0F-99E1-7522042802C3}" type="slidenum">
              <a:rPr lang="en-US" smtClean="0"/>
              <a:pPr/>
              <a:t>34</a:t>
            </a:fld>
            <a:endParaRPr lang="en-US"/>
          </a:p>
        </p:txBody>
      </p:sp>
      <p:pic>
        <p:nvPicPr>
          <p:cNvPr id="2050" name="Picture 2">
            <a:extLst>
              <a:ext uri="{FF2B5EF4-FFF2-40B4-BE49-F238E27FC236}">
                <a16:creationId xmlns:a16="http://schemas.microsoft.com/office/drawing/2014/main" id="{52AF839C-7BF5-4CE2-8717-EC3ECDFD4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Arrow: Down 1">
            <a:extLst>
              <a:ext uri="{FF2B5EF4-FFF2-40B4-BE49-F238E27FC236}">
                <a16:creationId xmlns:a16="http://schemas.microsoft.com/office/drawing/2014/main" id="{EAE71180-4CB5-42DA-9661-5BF27C4E1958}"/>
              </a:ext>
            </a:extLst>
          </p:cNvPr>
          <p:cNvSpPr/>
          <p:nvPr/>
        </p:nvSpPr>
        <p:spPr>
          <a:xfrm>
            <a:off x="3505200" y="647700"/>
            <a:ext cx="1828800" cy="8001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Crew Capsule</a:t>
            </a:r>
          </a:p>
        </p:txBody>
      </p:sp>
      <p:pic>
        <p:nvPicPr>
          <p:cNvPr id="6" name="Picture 25" descr="NASA insigniaCMYK">
            <a:extLst>
              <a:ext uri="{FF2B5EF4-FFF2-40B4-BE49-F238E27FC236}">
                <a16:creationId xmlns:a16="http://schemas.microsoft.com/office/drawing/2014/main" id="{49FED00B-14B8-400D-A55E-54BD32AB7A1F}"/>
              </a:ext>
            </a:extLst>
          </p:cNvPr>
          <p:cNvPicPr preferRelativeResize="0">
            <a:picLocks noChangeAspect="1" noChangeArrowheads="1"/>
          </p:cNvPicPr>
          <p:nvPr/>
        </p:nvPicPr>
        <p:blipFill>
          <a:blip r:embed="rId4"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4009100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0"/>
            <a:ext cx="9143999" cy="584775"/>
          </a:xfrm>
          <a:prstGeom prst="rect">
            <a:avLst/>
          </a:prstGeom>
          <a:noFill/>
        </p:spPr>
        <p:txBody>
          <a:bodyPr wrap="square" rtlCol="0">
            <a:spAutoFit/>
          </a:bodyPr>
          <a:lstStyle/>
          <a:p>
            <a:pPr algn="ctr"/>
            <a:r>
              <a:rPr lang="en-US" sz="3200" b="1" dirty="0">
                <a:latin typeface="Arial" pitchFamily="34" charset="0"/>
                <a:cs typeface="Arial" pitchFamily="34" charset="0"/>
              </a:rPr>
              <a:t>Crew configuration for Moon / Mars</a:t>
            </a:r>
          </a:p>
        </p:txBody>
      </p:sp>
      <p:pic>
        <p:nvPicPr>
          <p:cNvPr id="7170" name="Picture 2" descr="http://regmedia.co.uk/2008/08/12/orion_bi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15" y="685800"/>
            <a:ext cx="8948170" cy="33147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JSC2006E33040_n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3200" y="4267200"/>
            <a:ext cx="3477806" cy="240982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C936B9D7-30C4-4B0F-99E1-7522042802C3}" type="slidenum">
              <a:rPr lang="en-US" smtClean="0"/>
              <a:pPr/>
              <a:t>35</a:t>
            </a:fld>
            <a:endParaRPr lang="en-US"/>
          </a:p>
        </p:txBody>
      </p:sp>
      <p:sp>
        <p:nvSpPr>
          <p:cNvPr id="3" name="TextBox 2"/>
          <p:cNvSpPr txBox="1"/>
          <p:nvPr/>
        </p:nvSpPr>
        <p:spPr>
          <a:xfrm rot="19497229" flipH="1">
            <a:off x="2463735" y="3438211"/>
            <a:ext cx="944881" cy="369332"/>
          </a:xfrm>
          <a:prstGeom prst="rect">
            <a:avLst/>
          </a:prstGeom>
          <a:noFill/>
        </p:spPr>
        <p:txBody>
          <a:bodyPr wrap="square" rtlCol="0">
            <a:spAutoFit/>
          </a:bodyPr>
          <a:lstStyle/>
          <a:p>
            <a:r>
              <a:rPr lang="en-US" dirty="0">
                <a:solidFill>
                  <a:schemeClr val="tx2">
                    <a:lumMod val="10000"/>
                  </a:schemeClr>
                </a:solidFill>
              </a:rPr>
              <a:t>Moon</a:t>
            </a:r>
          </a:p>
        </p:txBody>
      </p:sp>
      <p:sp>
        <p:nvSpPr>
          <p:cNvPr id="7" name="TextBox 6"/>
          <p:cNvSpPr txBox="1"/>
          <p:nvPr/>
        </p:nvSpPr>
        <p:spPr>
          <a:xfrm rot="19497229" flipH="1">
            <a:off x="5735384" y="3438211"/>
            <a:ext cx="944881" cy="369332"/>
          </a:xfrm>
          <a:prstGeom prst="rect">
            <a:avLst/>
          </a:prstGeom>
          <a:noFill/>
        </p:spPr>
        <p:txBody>
          <a:bodyPr wrap="square" rtlCol="0">
            <a:spAutoFit/>
          </a:bodyPr>
          <a:lstStyle/>
          <a:p>
            <a:r>
              <a:rPr lang="en-US" dirty="0">
                <a:solidFill>
                  <a:schemeClr val="tx2">
                    <a:lumMod val="10000"/>
                  </a:schemeClr>
                </a:solidFill>
              </a:rPr>
              <a:t>Mars</a:t>
            </a:r>
          </a:p>
        </p:txBody>
      </p:sp>
      <p:pic>
        <p:nvPicPr>
          <p:cNvPr id="8" name="Picture 25" descr="NASA insigniaCMYK">
            <a:extLst>
              <a:ext uri="{FF2B5EF4-FFF2-40B4-BE49-F238E27FC236}">
                <a16:creationId xmlns:a16="http://schemas.microsoft.com/office/drawing/2014/main" id="{10018F88-7C6C-4B4B-ADD0-20CBAC780761}"/>
              </a:ext>
            </a:extLst>
          </p:cNvPr>
          <p:cNvPicPr preferRelativeResize="0">
            <a:picLocks noChangeAspect="1" noChangeArrowheads="1"/>
          </p:cNvPicPr>
          <p:nvPr/>
        </p:nvPicPr>
        <p:blipFill>
          <a:blip r:embed="rId6"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3856581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584775"/>
          </a:xfrm>
          <a:prstGeom prst="rect">
            <a:avLst/>
          </a:prstGeom>
          <a:noFill/>
        </p:spPr>
        <p:txBody>
          <a:bodyPr wrap="square" rtlCol="0">
            <a:spAutoFit/>
          </a:bodyPr>
          <a:lstStyle/>
          <a:p>
            <a:pPr algn="ctr"/>
            <a:r>
              <a:rPr lang="en-US" sz="3200" b="1" dirty="0">
                <a:latin typeface="Arial" pitchFamily="34" charset="0"/>
                <a:cs typeface="Arial" pitchFamily="34" charset="0"/>
              </a:rPr>
              <a:t>Possible STEAM Skills of Crew</a:t>
            </a:r>
          </a:p>
        </p:txBody>
      </p:sp>
      <p:pic>
        <p:nvPicPr>
          <p:cNvPr id="11266" name="Picture 2" descr="http://t3.gstatic.com/images?q=tbn:ANd9GcQn6-KfV35Xsx3MpI_-3kj-2NnaQB-UCMj9R0CTT0RCqJ7YIG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4966" y="762431"/>
            <a:ext cx="1514475" cy="9906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934763" y="5954137"/>
            <a:ext cx="2057400" cy="584775"/>
          </a:xfrm>
          <a:prstGeom prst="rect">
            <a:avLst/>
          </a:prstGeom>
          <a:noFill/>
        </p:spPr>
        <p:txBody>
          <a:bodyPr wrap="square" rtlCol="0">
            <a:spAutoFit/>
          </a:bodyPr>
          <a:lstStyle/>
          <a:p>
            <a:r>
              <a:rPr lang="en-US" sz="3200" dirty="0">
                <a:solidFill>
                  <a:srgbClr val="FF0000"/>
                </a:solidFill>
              </a:rPr>
              <a:t>M</a:t>
            </a:r>
            <a:r>
              <a:rPr lang="en-US" dirty="0"/>
              <a:t>athematics </a:t>
            </a:r>
            <a:r>
              <a:rPr lang="en-US" dirty="0">
                <a:sym typeface="Wingdings" pitchFamily="2" charset="2"/>
              </a:rPr>
              <a:t></a:t>
            </a:r>
            <a:endParaRPr lang="en-US" dirty="0"/>
          </a:p>
        </p:txBody>
      </p:sp>
      <p:sp>
        <p:nvSpPr>
          <p:cNvPr id="4" name="AutoShape 4" descr="data:image/jpeg;base64,/9j/4AAQSkZJRgABAQAAAQABAAD/2wCEAAkGBhQSERUUExQUFRUUFhcYFBcYFxgXGBcZFxcVGBwXFxcXGyceGBojHBUUHy8gJCcpLCwsFh4xNTAqNSYsLCkBCQoKDgwOGg8PGCkcHyQpKSksLCkpLCwpKSkpKSksKSwpKSkpLCwpKSkpKSkpLCksKSkpKSkpKSwvLDU1KSwpMP/AABEIANwA5QMBIgACEQEDEQH/xAAcAAACAwEBAQEAAAAAAAAAAAAEBQIDBgEABwj/xAA+EAACAQIEAwYEBAUDBAIDAAABAhEAAwQSITEFQVEGEyJhcYEykaHwQrHB0RQjUmLhB4LxFTOSoiRyFkNj/8QAGgEAAgMBAQAAAAAAAAAAAAAAAQIAAwQFBv/EACMRAAICAwEAAgIDAQAAAAAAAAABAhEDEiExBFEiQRMycWH/2gAMAwEAAhEDEQA/AMw1zXr9KstuZgfnVRiattgCuGdNlmY6biu5SP8Ak1DqK6G33n5VAHXYzvVjOd6puSPL3/epK2nKlIWq01Akz8udSFQK+VQhZB23rhP6/eldquNfb6VCHmBj2qvMZOtWRvEfKuHTcUSFbP51WTtyqdy3VeXz6UQHiYqm6amyxp+1RYeVMgFbE+dVM5AqxxFeQR97VbjhsyuT1QqbBXLreKQo2H3zrp4FyzNOmkfn9KbLcy6DeOm3rNRw7wdd/wBT1rdVcRnu+gK9nomHiNyalc7OXACQwYDb35/SneCsd46ruYEyNASZJ9gPemaoMuogODE9FkAT6/OlaGR8/wD5li4GEqyncfl519A4BxkX0kQCNHHQ/tSLGYQDU667mguG48Wr4dfCCcrAcxz/AHoShasFpM3Tk1SxNWOJ+zUTWYsK7gMbn51HPE6n51NqgTUIeW6a9XAPSvVAiS5hWUmVO9c1n962t2xMyAd5oC/wVG5EHXas9F+xmwev0FTD66ir7/DirFVOYzsNY9eQq63wW4f6B6k/oKsjgyS8QjywXrBGcxoKiE0o5uBONsh9D+4qp8BcG6t7aj6UHgyL9EWWD8ZWDy+9a5GkbeVT/h3nVG+XSosY00mdR0pHCUfU0MpJ+M4es/WvC56HTyqvNodq6rD7FIMWz5VB3muNz6ioZ5MUQE7nr+tUuPSunTeKiQYokPFfSoNbnSvA/OuEdD960QFLmBryqVlc7KNpiTtp19aGxzEITOxk8/X965hMUFE7mJiefQ/fOt2BVCzNk/sPTw2Vk+kx11B+WvvQ1nAktPIfSPzma1vZLh/8ShCAkggzHOAIIPLSlnaHh1zDsVyEbkCI8oB66VbGVglCjmGwoTXYkfMkbH1kj2oXF4wKhYkHKAfMSOXvVZxTZZOwy7EAxpBHmNR560nx7lnJEhQdB1nyPKRrTWhUgPEYlrh2MHl9+h94pbxBwoEGTz9uo5Gm7WmAEAjTzE+gPt8hSLipJYmlTthcaVn07h+KzW1bkyqfmBVpFJuz14fw9vqEAPtpTkXdprLL0sXhwiqmtVaw061DP7fWgQ4ENeqQnzr1Cw2Pbt4LLNoNyaQ4nibPIUlU/wDZvXoPKldriF68i9+VzDfJoCdfEfOOmlFYbmeQro4PiqPZGTLmvkQq1CiAKJtuaCtanSj8PhyfP761tozWWqJrrIKuXCxvXCtBxJsUrxIppJI86XY3CpdvlgQAygjTmNCD8xR122KXXZDZhoRtHKqc0d4OJZjlrJSI3OzzDYg/nQV/hrrup+tazCXe8UEEExDDmD5/fOpta11HLaK4jx06OmpmMZIOoqlk9a2V2yhJGUff/FD3eDJ0+tLqNsZMGoFqf4rgkjT6Upu8LeDv8qFBsFmoOPX76Va2GYCCKpcVCEbRAOokcx16it72R7J4BmFwWyzdGYlZ812NYBTWn7NcRAuAZsjHQ6wG/wA1djdAPr+HKqBlVVgaQAKRdsbPe2+cx6j61bhLrHz86uxOGZtDpV1smqPkWI4eyFkI06jkNZEHce/pVFnhobcx5mCOXUSfvWvquJ7L2nBka9aylvgoW+LZBK+Lynp6fi+VRzYNEc4ZwjDDS6q3bkDNLZbdtTpLAGXM8hJ/OkPbXsYso9oCC8MFnKQQYIB1B06mvoNng+Cb+W9uQqsxzHwmY5E7jXbzpHxRLVm8mHttmEFsuYubajQZmO0kiF6UnY/kjRcJJxaEXCuEzh2ZMwa23jXkUJIDLpOhGo1+IHyq62I5Vr+D4MKWIGjLBHWWX9AaHxfZgHP3TBXViMp+FgNQVb8MgrptttTqDnFTMM5KE3Azkem/nUCPT3qzE22UlXBVhoQZEVRm+5qpjFikfYr1RQg9K9ShFx8KTXMI2w+zVOMvfCPKalhGjXrXoTlmiwWHB3IHl+5ptbt6QKzuEuAetO8DcpythLJ1qp7dF4xlVASYpFjeMKvPTqajIWXjFLMZfVRJNC2rWJxpP8OPAs5rryEkfhUgeI+QpDxzs5iwy99cXuyyhik6BvUc9ves0ssLpM0LDOtmPez3aBXxAS2M0mG5AACc0npWx0jX01Hp1rJvgksLZuWlgJAiI8jPWedaW1iwUDKR4tR71h+TBqVl+GScSzNEe42qOQbz6+9cS7O8jSuG7trOvSsnC85ctxH6+9BXFP3+tFtfEx/zv/mqnQbj28qVoZATWQeVB3eHKeUH/NM203ql0nypQ2I7vC9dI+yaH/6b41UmAzASNxJgkeetOnEdCPLWlmLxfdvbd1bJnWWjkGEk+Ww8pqRi2+BtL0eYzhPFMEM9nFi/ZHIqDcVf/qR4vY0w4N2nx15gpcAc2NjLP/t+9M8Z224clsd5dDgj4UzMT/4+XmKSXu0QtkMUIsP4rZBLNbB/C5EyNjmEjWDtJ1yuhlrfDYteNtZZpP0pFisVLFutCNxi3cHheenSg8Zjo9azyZZEKxOILDLmZOpRirD0Yaj2qrhfCrdqcg1YyxJLMx82Jk0st4iTv604wzHf2Hqdv39qXreo1pJy+jW8IQZcwknMRA6oNPqRVeK4ebaW3YZXJBIAiCBMDWI2q3gwS2MiP3jBxJA8J8J2PzmiOJAaC7p0GaIGaAOekkfOuxCGsVE4U5bycmIu0PDRfVbqkB9Rl3mCNCeR1PsRWRvWipytKkbgiPvlX0VeG3AChy7EFtDMxoAeenQeZpU/B1usUaMy81zE/wDnsvoaz5cG3UXY8uvGYwD7ivUzxPALqsQgzDyiRHIgnSvVkcH9GrdGEw2KF3x9aOt3Kx2B4qUeTsdx0861FnHIQSWAgT7da7UXaMElQ2w9+KY2eMLb3NYXFdpR8NoFmJhY6/r7U5wHZK447zG3CqyP5SmOnxsNvQfOhPNGA0MEpjm/xW5jbwtYVe8YbnZEHVm2H5+VanhH+mtpSHxdzv23yfDaH+3dvcx5cqptcXsYKxlsIix8IG3qx3J+dB8M4/i8R/NLAW9SBAiAY011Oh3FYsmeUum/FghHi9NXxjjFnC25iAohVUewVQNB6VhOKcbGLPc6IxJBWToOhO2YaGNa12JwKXDbvklgvWCFbkYiIH617CdnFDFsqKCSxgACTuYHWs1139mhxvhi0fNY7t/iUkH1GlF8LvOBaBWC3ehVnUKDoSJ1nKSCetZ7tl2hS3iri2RInxzoA0QcvWgeDcY/mJcEsSwDAyWggKTO5gEfKtmWe8F/hzIx0mzeNqFmem8/pXioB318wR+tS0jzHSvOo3I/P8q5lGxMqz9T9+lU3Hnb5jb6VMwAP2/Q1bgURrgUhmYiVWCV03Jg8tNPOjGOzpAb1VnMHhO8gEgDSNCSddlA3M1dgcNb7x0uiO71EyO8VvhiOe4gayK5j8ObgHduy3AJEbFSTPhH4ZVfF5D0rtu2UTM4LMucXAd8x1GUndWjY7QRzrdDBGPvTJLM35wqxSov/bE8wefQDyigm4WDg3cwSBcdQQGXQcwecSZ8q7/1SbbK6wbQAIXwkhdwDyncRuARRCv/APHNrMMr2+YILN4pg+ak/KrlH6Kr7Z8ZvXtQOlX4bizpAzFk5oWbIf8AbMVqeH9grd5zN25EEgQsz0J5frVI/wBN7veFbbowzMomZlZ3ieWs0NfssU/oOwNyyEFxXRZElATl/wDFicp9KW8V7SuSFtKxJmNCSeegGpoXh3Zq8LrJcXulj/uOCEynSQ3OeQGuusV9G7MdkksZr6lHuFTkus2fN+HKqrCoCCddW2qqOHtstl8jhkMF2e4gHR7a/wARbuKHS5bINuD/AFloCsOYaCINbdbdxQFuFCy/EEJKhjyzHcgdPrTrE27OGIVbIVyoPg+HLlBzld8+wgbmDSnu8qoTJzKW/wDZgdfYfOro4o7bUUTzScdf0O+AY4IpSADKkvrJ1gT0A0GnImmHdpea5bYEd3AzTMuAD7gS1J8DdXKsQzMdZ0jWFU69efIE17BYtrV1s51zAEzOoO48iYq0o/00fDbQLMpgqWKld5kAxrqd4PpVzOo8NtCACYIWATpOo/UChbl0Ji0OklWIA/qJO46/EPYUPx26VuEg5TvAGUjoY50shlxFmeNIHyr1BvfdwplZIkwOZ116GIr1JY1H564PaHxHfl5Udbwqo4aJEyAdVHttSzhV7xZep05VpLeCnRmUTsBLMfRQJPtV0Kosndh+PsC4i3UgEEMscmXlptO3vWs4ViUvWxm5jYjmP2rH2LYtCA4ZH25Qw6jrR/B+IhGyNs3wnoenv+lUfIha2Rd8XJTcX+zZYHs/lud5HiEgEbAHygidxTrDcKAVtOUKOnmfIUl4dxIgAE+9NMZxXMgRYBY6ny3P0rEvKOlTBuGYod6UnwkR5HlTPDYpVdrOYSqZgOgmN/Wsxf4Nnc5bzou4VMsj/cQTE6xXcLZGHLBGN69cyhnMSANpK6Ko6b60UqI5fR88/wBRMALWOuEbXAH9zIP1FZvBIzNlUxJmZiB1rU/6jIe+QSWIQ5miJM8h+lZuymRD/U3L+kfpWmL/ABRzMn9nRoMbxBcOyrhr7vCjMwBVc3MAH4x5861HAeNjEWpIAdTD+o5jnrXze0ufQR+W1OuxfERbvlSRDrAnYkEEe5hgPWlyQUlxC45uL6b8wSJMdZ15U0wfFEtTlDFYhoEmOsnUQRPlS65dtFFAQ5o8RBiSSTzJB3j2rl2+oym2pQjcliSfPaBzo48aiJPI2NP4O0UBTMCdUfNmidI8Oo2I0/SgsTj2W3etkA3csrO0Ag8h4so8Wm8HaluIvXVD284zZgcyxsRKwR5dNdNaz97tBiLNwJn74DkwkjnAfmI5edWiDHC44IFvpDraOtvMAxUkA2WnYqZIOoMf3E1fw253tg93clgWyIPiUTmKXOamNuWmhI2RW7pDm6AO6uEBlkHKSNCfaA3SJou/wq2WV7bmy4OhV4IHPfqSNNedMCg/CIE0/BcKjMN7dwA/y26TmZSD601uYp7bFlRfjzRp4SttlbfTWSwH9o2g1nuKYfErbIu4nDkAeFmtsHbaB4TDDWY9Yqnh3F3upkbRwo2JIIUnTrJDHfqaGyug6P1G24lbhhduZLtghY8Mm0VIEEE6qx9CDG4Oha8UHdE2xkNxiuQgKpJPPLylhXeFLaKBSVysmgkMGBUhs3LYa86FThIAQlsyrpbVtwJzf+REAnffrTpinOKXGLIJBZwS+xMvEx7KCPQVK9jFNy7mAMaxsJIyvl9Sqwd/nUeJ4ZmKupj+WTyBgEr4RzjTTXegWlmU3DBbKq/3ASAQNxJ1jr6URRvwTAvlUjKAxgtJnmMwA3iW6bigsTdFt2zmYOn93mAa8OKuqu6MsKsKCIGpA8Lzq0EAadOlD32V2Ny83ikeLNyAEooEyBt59agH4MeFSSX/AAwRJk6nQBADJb8pp7jbQZc11GLMYtopAY7au0R/SPc61mrXG1RlyLmVAcia6EjfeSep8qP4fibjF7uIYnMuUqQICjlERJmIHXWKZoCOnDuui5vPNB5kCMpiNJ967U8NxlFkA20/tUaDy51yk1GPzm5jUaGnfCe0zrKtkdTE23nKSJhlYEMj/wBykH12pM+9Ud14o60iNZsMTxK3duEhnAdPELhUkOCAsOIz8xmIBjed649+VBnXQj13rLi3lMECQdZ+9qKTGHLEddth5Dyp01VMrrto+h8C4v3iiD69QedaXD2lcQxIPkYr5Lgb4SGS6A8AmZAJ5q3oedanhvbJTo5ysPOQfQ7VhcPo6Cy8ps2ycNQ/CC3kzFh8ias/hih1PoOkVlbXam4DKozDyK/lNLeP9u7yrIthSRC5mGb1yLMe5oaN8H/livQDtn2gBxLqgBCeHXXxRq3rrHtWVF+Tr1E/OqnvliSTLMST1JNSOHYMqkQzRA0nUiNOVaUqVHPk7k2GY6M5AUqASB5hdNeVTs8GvOj3rSOy2igdgDClzCgnkSY+lWYvBswXLB5nXWSNd9OWvnWm4l2/ZsGuAtWEwyBQL+UznMDNHMK0SSSSZjNG8VfYrTXTbdncVcxFhTfQC6k27inwsroQDoQQCRBj+7pRfEXTIpgZwcoECQByI6f5ivnvYbtQyYkW3JIvAI0knxjNkaTtpCRT3tVxQqRHpp1B5HloTrVOzjOmXvHGUNo+iHivEblsPFvOxATMSAqnXbXWR05GgDcMGTMiD03B06agfKvNfZviO3wgbAf8c6qJqrLlt0g48dehODxwRHUgtnYE6gCANoidetVpjXAgNAG2g09DEj50O1eIpHll5ZYscfaJ3LxJliSfMyfrTbs+R4xsWgL7awPXaaThaIwN2HAVhI1HtrRwv81YMqejo1OAwF/DkJbC3LZzZe8bKg5iSASI5gAzI8oKxC8QcZhew1oA5QQjPEiYzPIUQRuADA3oe1xK5CZUljnOXLAYQpmRvptz9qa4HHhhlJCE6MrbiN5ncDTXcRsK6RzrM9iuGX7dwfxeKuXlJMJBVcxC6lARpoBHPQ1pUw/eqpZoNtWhusiIJ9Ypb2itfzrK59EAGYawSSQdRyhduvKqsXxS5mtWUAdgR4QD4mM5QdZAgzyialAYTieF3DdVAzFLarcuZToGJhVJ9A23lTnh3ByEnujc3ys34QPwrEQKHw9t7K5ScpP4RzuMYLMR8SCNANKT8M7Ud3cfOSbTXSD4cr2nM/y7iE76AhtmHmIBJVmj79bZXNbdRBGVVgkGYhjEbnSSKqHFXZsy2Ytr8IIJPqTtPtpNW4nFt3RZGtuNIgtsfxGQABvrrVlt4thmZB/vBkdQRpUAUjj7qT4RrETIMcpyxNeo7h/dXQTbZXiJ8Y0menoflXqFhpn50e6XMnUn6x6c60vB+xN50F1so5opPxfLY+VZ2xdCAnQt+EchPM024d2na2IDMFO68vboaCNLPYvAkk5ywg7GIBHISND5UMODjcMfp+1U4vFNcYkuW1MT5mZjzqFvFFdvfWgBDbh2CRD/ADbfeKeYJDD5HWtDY7KYO+Jts69QHmPZgSKzuGxisJ1030n8hEeddu4tkb8Q6HY/Oq5Qb6mWwyJckrHdzsXat7X7/oMq/X/FI+N8AFvKwLkmfjOYwB1jeYEUYvam4BBIY8sw/Ub0s4px27cjMqCJggSROh1NLGM7HlPHXAHD3jbuACAwJGvnpr86b32VCHZi7LseQPkBoKWcOIl53KkgnXXrRvBccvepnAYZhmBGhGaCD5RVj4Z/SzBLdxV1LYYIURu705FixJI1JJJ19BVfFcK1p0zmWK7idYJHrIq3s/jGXHKV38S+3p9ab9vrShLUfEC3yI/cCqrqZoq8bEGBvBb9r8IFxCTz0YGY/fWtw7K913baxAB//o5nKBzMACNxNfP7V3KVaF02B+H3Gmk66CvoHZ62tq0uJvk92stbn8Tt8V5hzdphRyEczoMqt2N8Z0iXHcBbKzlK3iJgfi6yB+dZgwBqQK29xXyd64yXb3/bt87ab+IdTufYVh8fYQ3XKGQGg+RgT9ayOLNMqu2UvilG0n6VU+OblA+tSOFnYH8vqatThLHyoRSFckgF7hO5J9angr+W6hBOjD66U0s8JUanU+dexltQKsTSZXKTao03C7zLfWTGbSAfC/hI3Y6Nl2+xTnE8MDMGuDwkxnHhM7akmJ0G87mKScLY3MPmy5jaKtIgsFBnVTE6ZtQeWxg02w+LtEZe8ZxMR4VmREae/KuijlyEnGLv8NfUEFP5YgMMwlXJlo67SByqodojGdXTvLYhFAPidiTmJIAgCaIvW1vlpWYLKkkkjXmd9QT7/Kq8fwzu1myqqVQMcozSCSrHMRJjKkjlRCSw1gomfKL124jZyzsCxYmbehi2DGgHl1pdat94Vhs0qQjXJAe0kZ8NiSBIuWxBV42CxGkQwPEyDF0rM/C4ZQR5MrAGN9aKw/H7eHxTOhW4lxTnyhtHHwsufWSDBM8iec0LCrHXBrDIty1h8QHdFDIXUQouZoBZSZkKdYkzMa1mMSx//axIkgd4Ws2yRMi3atzeuiZ6Cp4TjViy2Yh7mUN3a5FthXdyzE5DBXoGmIpc3GSbhdVK5iSxVv5jkmdbpBYAH8KgDQVLDR9C4DhhasqAMpbXQFARJAKgmcpjr1r1C8D7S28SCTmQoFQgkyCAZ2O20e9doWIz5Ra4ZJ1aKJ/6MpHhaD57Uw4dwt7khRMDMxP4V6mdveirnD7itDIZ/wBv6E8qTbpoZm8Rwu4gmPD1Go/xQ4rVrdB0Gh2IOh+R/Sl+P4UDLJoenI+3KmTAKcPiGRgwMEfcEHceVM8NxhWIUjKI5nSegnl67UkdTJnQ1HLTg9NZZ4QbphAB1JIUD3P35V3EdnioK51JM6DUSPOAPpVPZfjBDqt3UCAJ5jbKY13g+1bW62eFypBJgKIIjmDuTz35xSKE5W1+gNpVZ8yu2DafxbGRPkaIOHCWww02MwD7GRp6itHxfgj5GZrbFJgtByhjtryPl5a0mwxzKbbjZVBjXYRz9Afek2U1wZcGdzFf/CHd93ae5cys8gXH7sB1EDVRBXxHQlYpff74W2e/48yFBO6FoynoTodB70LwjEurFcqtk0GaQy+jLBjXaa9xtmYqzGYEADRVGswvL7maRQe3CzfgDbOnv9z1+dfUeFcRwl5bfiDG2QUXNGQx/TMSJPLSvlo+Hf6/4rf8A7LK/c3XtqndqpGUwXPUwdORoZqos+PfaNiOGJdzEu/iXLIIkDopjT/FZ/Ff6bhI/hbh3ki4Zmd4aBr60+TFqogADoJ+pmunjipqdayLI0apYlIy7dmr+YL3TTymIMdDsfnQt/A3EPjRl9RpWpxXHGdG7vMAYXkDJIOhGuynoKlgsJ4HLEZjBkGYEg7jerlitWYp5NZNGMNL8ea+gtwxLwzDJAnMuXw5Z0YMAZnX3B10oW12dsmznuW48RmTLZQdGBG0+1T+Fg/mX0ZXgfEXVWVdc4yQfPpVuKRkA0ObTUe31FaG5wfCZosbxm+ItEamfID8qQ8a7TJbHd2W7wgCX/CDJJHVtY8vWtkeKjNJWyjheO7sMWOVlYqw3ggHTL9xNV43jy22/ksWg6EyFIOuVgfiiSPYVnLuJZ2LMZJiT10jWPKuA+s6R+s0bDqF43iT3jLnQbKBCjUnQe+9DZiNqjNcmgEn3hjXWud+QeRH3zqstUTUCgjB37iFijZc0Tr0n969Q4mvUCUj6K/F7OES4lqFuWgHUd5IYjUFtJZye8tso3AB0GopwOCbEsfDlcLJUtmJGkMu0oZ57ZeelKuKYE2AWuXM5ZVVSq+NkuL4bbKRpOYtKEyx13p6bkulxW7o9ywIkIyh3BbT+1EUEcy8bisuX5CyOMMa/HvS+GLVNy9E2NwW8gSNGHpQTWo6x8/rvTS7is7M0RmM+lBM4O21WY5OqZW0JeJYAMJjUbH96Du4BUUHNLTDAQYnaCN60DrPQ0kxeFCMJGhYEHmP7fvrVyYpSLDhojKQfUiPIbH1Nb/s1jbt20VXdGBjw59Zl15hTsYMTExNZVMfh7aiQWMTCnSenQD2NXcN7V3P4hWSEgMJgNCkaggiI0HuBVklGuqwJuz6nwdJt3FvLNu8wRgwnVhLOFGikKrt7dTXy6/hFF0xJ001iQetOP8A82xRR7ea3kcFScrZwGEHKS5ymOlJXX8Q3B+Y5/vVL7Ny8v6G/VA3/TyLucEQRVHFW0PkB9aZq8GNwdR9/X3pZxO4CLnlAHrIor0ArRZjTUmB6k9SJr6XaF2yqWxHdhFBbNoCBqNOU180aQAdJ9p+lfauGQ2HRTGqidNNRrWb5N0mbfi+szGJ47lJkgE8lGY/X96T3e0b3GyWwSZ3ZtvYQop1xvs/agwuQ9V0+nMVj8PcYMVVZysRoIGh+VU46mm10uzTlB9NVw5HFsTldsxZh4oeCOmsgT00POKbpxQmzdyiWAMAHcEHqNgfzrLLxJQMjMULAgnpOm+1XcGXuxlW4GZjoV+EKdxJ1J9OtboPiT4cuadtjzgePLJctkGIAE6NDPJWZOkzr50xfiSqSl0ZVa065p00Oc+mh/8AWluD4eLd5u7zZXt5gG1Oa2wYj0I/Klfb7EkWrYk+NmAEaQIJIM8zlBqwrVsSYrGXLslJVNtNM3KT5HpS1rRFN+H4oZAvQVZdtqeVUObT6i9RVcEE16mGJwH9NAPbIqxSsVo6Lh5VEmvTXKIKOGuTXa5UIixLscga9UBXqgT6CSEjM91oDBQ5tItoJOULcy5m/CAwgxS3iXEUVAiuCp5iToIOXM2p1lidZMGdazFnHQYZQD1gVd32snWeZqmOFLxJf4WuV+h/8cG3IHofzq+3cU8/rSxcQOg+VXJihVlV4IMso5GqMTYBEESKHfH5dg5/+o0/zV1rGFvwP7rH50vScEi4fJcMp3n9IgkDzhdzVuHwTIyswyhpgc/ccqbQZ0094ofE2HZgSZjTVvrVu18FIl4qYvaDyNUnAvIiIkTrMecbmpd3DQ3Q6iYIEagkUnAld7FxpG3Pl5UPYQQWbUHl1ou5gpJykk6E9YjSKuw6gQCNY1o2AEs4hZ0RSOmXX8qe28Qy6o7Dyk/8UB3WpymCN9vzoqy0jzGh+QpJJMKbXgybi3eLD/EBv1H6GkH8RyIBHyPzqvF4nK3pS7C4nMJ8zQwYlGTaLM2Vzgk/0MsTh0cCCVIGgI0PuKBGGdRnAIAPxDSPlVyXquW5Wh40zMptD3s/xy7dyqxBNrYkb5pQSeQBInrNKe3WMz4pVGgt20EdCdT68qWXMY2HYsmocFSDy2Mj5CgnxZuXC7bmOc8oAoa16N/1BdtvpRFrFEVQLYga6nl08j51NUouNgsJXGTUmIO9CFIqc0jx/Q2x67hOlCvZIotbpqXezuKFNBtMXmuEUa2GB2qi5YIqWQpAr1FWeGu4lVkeo/U16iQHcBhPzqtWI8xUbF6Dpr+1XactqIxJDO1dZqrKdKmj1ABmExZXSdKYB5pHljaisPieVK0QZ5qkGqhbldzUtECAF60PiLmY5R/uNRuXY9TtXbNuB586FUQ6IBzHYL+ulV2RMk7nUVx3zNHIanzPT2qwNOgokJ/iU/Oo/wAVltlz1PuSdBUMViAiz5QKUnFlwCdEX4R/U3XziokQhdYmZOpmfU1RgvhqvE3j7mrcMPCKvghJeBIerFu1RNdBpxCeMXOkT50DhRrRN94U1VhEpX6MvA1FojJUEWpprRAdbaokdKtNvrXMmlQFlSVFlr1xSCKnFAJCa47nbrUgKgRrPyoaoKZYpMAFjAmBOgnUx716hLygnxLMbHNFeo0QWWmjXpvRoGgIoNL5AI/CSCR1gH8pPzqSXShjl97UhaGrcqYFCq4OoqxWoACRXiKrV6sD1CBFi9RStSznRVq5SsAYo11qrFYr8K7n6VB7h5V6zZjU78zQohZh7JCx869exC21k/5NB4vjAXRdTSe/iCxljJ6UdbCE38SbrS2ijYfp/mq72JnbYbDkP3ocKzeQ+lFJhQNTqaJCGCTxS2ogj56VeBl06VwNoQIHIztr9iuXXlZB1Gh8/OnixGiyug1TaOlWA04pDFtoPM1dhUoa+ZIFH4e3Q9Yf0EIKvRK5bSr0SnEIhK9kohUrjW6IAW4lU3KJdaGu0rIikmBUG0HM+m9Wc/b6nb9arutykg76c/KgODm35GPMmvVYic4Ovr+hr1QInca01GHZ8KpyscjvrHIhTM8wMp9JpW9MMLxFzbNmfAzKSPNMyiOmlxvXTpSIsYAbZGtW2sR1ooWgw15UvuioRB6N0qebrS+y5o1TQIy2attPQ4FdY0ABd3F5dtTQd9mbVmgdBtVVy4RQV28W3NSgl73VAgVyxhp1NU2Vk0wWiQkoiokyK7c6V5dqUBFN/kfkatsWu8uQPDprHKBt6aCqn0HrXMNfKXDHPT8qaIJF2MtZGih2vir8TeLEzyMD5U17GcPS9jbSOJUEtHUrET5UJT0TYErENo5nmnFlaX22zXXY7lmJ+ZppbWrYdViyL7a0Vbt1VaFFWxrVhWTgVXcar8tQdKhAK6dKBY60bjKAu7GlYyPW1nXr9io3Lba9J0jeK7h38RWBAJ156gaUTFBdCwW3p1H35V2i0WvVCH//2Q=="/>
          <p:cNvSpPr>
            <a:spLocks noChangeAspect="1" noChangeArrowheads="1"/>
          </p:cNvSpPr>
          <p:nvPr/>
        </p:nvSpPr>
        <p:spPr bwMode="auto">
          <a:xfrm>
            <a:off x="63500" y="-1539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hQSERUUExQUFRUUFhcYFBcYFxgXGBcZFxcVGBwXFxcXGyceGBojHBUUHy8gJCcpLCwsFh4xNTAqNSYsLCkBCQoKDgwOGg8PGCkcHyQpKSksLCkpLCwpKSkpKSksKSwpKSkpLCwpKSkpKSkpLCksKSkpKSkpKSwvLDU1KSwpMP/AABEIANwA5QMBIgACEQEDEQH/xAAcAAACAwEBAQEAAAAAAAAAAAAEBQIDBgEABwj/xAA+EAACAQIEAwYEBAUDBAIDAAABAhEAAwQSITEFQVEGEyJhcYEykaHwQrHB0RQjUmLhB4LxFTOSoiRyFkNj/8QAGgEAAgMBAQAAAAAAAAAAAAAAAQIAAwQFBv/EACMRAAICAwEAAgIDAQAAAAAAAAABAhEDEiExBFEiQRMycWH/2gAMAwEAAhEDEQA/AMw1zXr9KstuZgfnVRiattgCuGdNlmY6biu5SP8Ak1DqK6G33n5VAHXYzvVjOd6puSPL3/epK2nKlIWq01Akz8udSFQK+VQhZB23rhP6/eldquNfb6VCHmBj2qvMZOtWRvEfKuHTcUSFbP51WTtyqdy3VeXz6UQHiYqm6amyxp+1RYeVMgFbE+dVM5AqxxFeQR97VbjhsyuT1QqbBXLreKQo2H3zrp4FyzNOmkfn9KbLcy6DeOm3rNRw7wdd/wBT1rdVcRnu+gK9nomHiNyalc7OXACQwYDb35/SneCsd46ruYEyNASZJ9gPemaoMuogODE9FkAT6/OlaGR8/wD5li4GEqyncfl519A4BxkX0kQCNHHQ/tSLGYQDU667mguG48Wr4dfCCcrAcxz/AHoShasFpM3Tk1SxNWOJ+zUTWYsK7gMbn51HPE6n51NqgTUIeW6a9XAPSvVAiS5hWUmVO9c1n962t2xMyAd5oC/wVG5EHXas9F+xmwev0FTD66ir7/DirFVOYzsNY9eQq63wW4f6B6k/oKsjgyS8QjywXrBGcxoKiE0o5uBONsh9D+4qp8BcG6t7aj6UHgyL9EWWD8ZWDy+9a5GkbeVT/h3nVG+XSosY00mdR0pHCUfU0MpJ+M4es/WvC56HTyqvNodq6rD7FIMWz5VB3muNz6ioZ5MUQE7nr+tUuPSunTeKiQYokPFfSoNbnSvA/OuEdD960QFLmBryqVlc7KNpiTtp19aGxzEITOxk8/X965hMUFE7mJiefQ/fOt2BVCzNk/sPTw2Vk+kx11B+WvvQ1nAktPIfSPzma1vZLh/8ShCAkggzHOAIIPLSlnaHh1zDsVyEbkCI8oB66VbGVglCjmGwoTXYkfMkbH1kj2oXF4wKhYkHKAfMSOXvVZxTZZOwy7EAxpBHmNR560nx7lnJEhQdB1nyPKRrTWhUgPEYlrh2MHl9+h94pbxBwoEGTz9uo5Gm7WmAEAjTzE+gPt8hSLipJYmlTthcaVn07h+KzW1bkyqfmBVpFJuz14fw9vqEAPtpTkXdprLL0sXhwiqmtVaw061DP7fWgQ4ENeqQnzr1Cw2Pbt4LLNoNyaQ4nibPIUlU/wDZvXoPKldriF68i9+VzDfJoCdfEfOOmlFYbmeQro4PiqPZGTLmvkQq1CiAKJtuaCtanSj8PhyfP761tozWWqJrrIKuXCxvXCtBxJsUrxIppJI86XY3CpdvlgQAygjTmNCD8xR122KXXZDZhoRtHKqc0d4OJZjlrJSI3OzzDYg/nQV/hrrup+tazCXe8UEEExDDmD5/fOpta11HLaK4jx06OmpmMZIOoqlk9a2V2yhJGUff/FD3eDJ0+tLqNsZMGoFqf4rgkjT6Upu8LeDv8qFBsFmoOPX76Va2GYCCKpcVCEbRAOokcx16it72R7J4BmFwWyzdGYlZ812NYBTWn7NcRAuAZsjHQ6wG/wA1djdAPr+HKqBlVVgaQAKRdsbPe2+cx6j61bhLrHz86uxOGZtDpV1smqPkWI4eyFkI06jkNZEHce/pVFnhobcx5mCOXUSfvWvquJ7L2nBka9aylvgoW+LZBK+Lynp6fi+VRzYNEc4ZwjDDS6q3bkDNLZbdtTpLAGXM8hJ/OkPbXsYso9oCC8MFnKQQYIB1B06mvoNng+Cb+W9uQqsxzHwmY5E7jXbzpHxRLVm8mHttmEFsuYubajQZmO0kiF6UnY/kjRcJJxaEXCuEzh2ZMwa23jXkUJIDLpOhGo1+IHyq62I5Vr+D4MKWIGjLBHWWX9AaHxfZgHP3TBXViMp+FgNQVb8MgrptttTqDnFTMM5KE3Azkem/nUCPT3qzE22UlXBVhoQZEVRm+5qpjFikfYr1RQg9K9ShFx8KTXMI2w+zVOMvfCPKalhGjXrXoTlmiwWHB3IHl+5ptbt6QKzuEuAetO8DcpythLJ1qp7dF4xlVASYpFjeMKvPTqajIWXjFLMZfVRJNC2rWJxpP8OPAs5rryEkfhUgeI+QpDxzs5iwy99cXuyyhik6BvUc9ves0ssLpM0LDOtmPez3aBXxAS2M0mG5AACc0npWx0jX01Hp1rJvgksLZuWlgJAiI8jPWedaW1iwUDKR4tR71h+TBqVl+GScSzNEe42qOQbz6+9cS7O8jSuG7trOvSsnC85ctxH6+9BXFP3+tFtfEx/zv/mqnQbj28qVoZATWQeVB3eHKeUH/NM203ql0nypQ2I7vC9dI+yaH/6b41UmAzASNxJgkeetOnEdCPLWlmLxfdvbd1bJnWWjkGEk+Ww8pqRi2+BtL0eYzhPFMEM9nFi/ZHIqDcVf/qR4vY0w4N2nx15gpcAc2NjLP/t+9M8Z224clsd5dDgj4UzMT/4+XmKSXu0QtkMUIsP4rZBLNbB/C5EyNjmEjWDtJ1yuhlrfDYteNtZZpP0pFisVLFutCNxi3cHheenSg8Zjo9azyZZEKxOILDLmZOpRirD0Yaj2qrhfCrdqcg1YyxJLMx82Jk0st4iTv604wzHf2Hqdv39qXreo1pJy+jW8IQZcwknMRA6oNPqRVeK4ebaW3YZXJBIAiCBMDWI2q3gwS2MiP3jBxJA8J8J2PzmiOJAaC7p0GaIGaAOekkfOuxCGsVE4U5bycmIu0PDRfVbqkB9Rl3mCNCeR1PsRWRvWipytKkbgiPvlX0VeG3AChy7EFtDMxoAeenQeZpU/B1usUaMy81zE/wDnsvoaz5cG3UXY8uvGYwD7ivUzxPALqsQgzDyiRHIgnSvVkcH9GrdGEw2KF3x9aOt3Kx2B4qUeTsdx0861FnHIQSWAgT7da7UXaMElQ2w9+KY2eMLb3NYXFdpR8NoFmJhY6/r7U5wHZK447zG3CqyP5SmOnxsNvQfOhPNGA0MEpjm/xW5jbwtYVe8YbnZEHVm2H5+VanhH+mtpSHxdzv23yfDaH+3dvcx5cqptcXsYKxlsIix8IG3qx3J+dB8M4/i8R/NLAW9SBAiAY011Oh3FYsmeUum/FghHi9NXxjjFnC25iAohVUewVQNB6VhOKcbGLPc6IxJBWToOhO2YaGNa12JwKXDbvklgvWCFbkYiIH617CdnFDFsqKCSxgACTuYHWs1139mhxvhi0fNY7t/iUkH1GlF8LvOBaBWC3ehVnUKDoSJ1nKSCetZ7tl2hS3iri2RInxzoA0QcvWgeDcY/mJcEsSwDAyWggKTO5gEfKtmWe8F/hzIx0mzeNqFmem8/pXioB318wR+tS0jzHSvOo3I/P8q5lGxMqz9T9+lU3Hnb5jb6VMwAP2/Q1bgURrgUhmYiVWCV03Jg8tNPOjGOzpAb1VnMHhO8gEgDSNCSddlA3M1dgcNb7x0uiO71EyO8VvhiOe4gayK5j8ObgHduy3AJEbFSTPhH4ZVfF5D0rtu2UTM4LMucXAd8x1GUndWjY7QRzrdDBGPvTJLM35wqxSov/bE8wefQDyigm4WDg3cwSBcdQQGXQcwecSZ8q7/1SbbK6wbQAIXwkhdwDyncRuARRCv/APHNrMMr2+YILN4pg+ak/KrlH6Kr7Z8ZvXtQOlX4bizpAzFk5oWbIf8AbMVqeH9grd5zN25EEgQsz0J5frVI/wBN7veFbbowzMomZlZ3ieWs0NfssU/oOwNyyEFxXRZElATl/wDFicp9KW8V7SuSFtKxJmNCSeegGpoXh3Zq8LrJcXulj/uOCEynSQ3OeQGuusV9G7MdkksZr6lHuFTkus2fN+HKqrCoCCddW2qqOHtstl8jhkMF2e4gHR7a/wARbuKHS5bINuD/AFloCsOYaCINbdbdxQFuFCy/EEJKhjyzHcgdPrTrE27OGIVbIVyoPg+HLlBzld8+wgbmDSnu8qoTJzKW/wDZgdfYfOro4o7bUUTzScdf0O+AY4IpSADKkvrJ1gT0A0GnImmHdpea5bYEd3AzTMuAD7gS1J8DdXKsQzMdZ0jWFU69efIE17BYtrV1s51zAEzOoO48iYq0o/00fDbQLMpgqWKld5kAxrqd4PpVzOo8NtCACYIWATpOo/UChbl0Ji0OklWIA/qJO46/EPYUPx26VuEg5TvAGUjoY50shlxFmeNIHyr1BvfdwplZIkwOZ116GIr1JY1H564PaHxHfl5Udbwqo4aJEyAdVHttSzhV7xZep05VpLeCnRmUTsBLMfRQJPtV0Kosndh+PsC4i3UgEEMscmXlptO3vWs4ViUvWxm5jYjmP2rH2LYtCA4ZH25Qw6jrR/B+IhGyNs3wnoenv+lUfIha2Rd8XJTcX+zZYHs/lud5HiEgEbAHygidxTrDcKAVtOUKOnmfIUl4dxIgAE+9NMZxXMgRYBY6ny3P0rEvKOlTBuGYod6UnwkR5HlTPDYpVdrOYSqZgOgmN/Wsxf4Nnc5bzou4VMsj/cQTE6xXcLZGHLBGN69cyhnMSANpK6Ko6b60UqI5fR88/wBRMALWOuEbXAH9zIP1FZvBIzNlUxJmZiB1rU/6jIe+QSWIQ5miJM8h+lZuymRD/U3L+kfpWmL/ABRzMn9nRoMbxBcOyrhr7vCjMwBVc3MAH4x5861HAeNjEWpIAdTD+o5jnrXze0ufQR+W1OuxfERbvlSRDrAnYkEEe5hgPWlyQUlxC45uL6b8wSJMdZ15U0wfFEtTlDFYhoEmOsnUQRPlS65dtFFAQ5o8RBiSSTzJB3j2rl2+oym2pQjcliSfPaBzo48aiJPI2NP4O0UBTMCdUfNmidI8Oo2I0/SgsTj2W3etkA3csrO0Ag8h4so8Wm8HaluIvXVD284zZgcyxsRKwR5dNdNaz97tBiLNwJn74DkwkjnAfmI5edWiDHC44IFvpDraOtvMAxUkA2WnYqZIOoMf3E1fw253tg93clgWyIPiUTmKXOamNuWmhI2RW7pDm6AO6uEBlkHKSNCfaA3SJou/wq2WV7bmy4OhV4IHPfqSNNedMCg/CIE0/BcKjMN7dwA/y26TmZSD601uYp7bFlRfjzRp4SttlbfTWSwH9o2g1nuKYfErbIu4nDkAeFmtsHbaB4TDDWY9Yqnh3F3upkbRwo2JIIUnTrJDHfqaGyug6P1G24lbhhduZLtghY8Mm0VIEEE6qx9CDG4Oha8UHdE2xkNxiuQgKpJPPLylhXeFLaKBSVysmgkMGBUhs3LYa86FThIAQlsyrpbVtwJzf+REAnffrTpinOKXGLIJBZwS+xMvEx7KCPQVK9jFNy7mAMaxsJIyvl9Sqwd/nUeJ4ZmKupj+WTyBgEr4RzjTTXegWlmU3DBbKq/3ASAQNxJ1jr6URRvwTAvlUjKAxgtJnmMwA3iW6bigsTdFt2zmYOn93mAa8OKuqu6MsKsKCIGpA8Lzq0EAadOlD32V2Ny83ikeLNyAEooEyBt59agH4MeFSSX/AAwRJk6nQBADJb8pp7jbQZc11GLMYtopAY7au0R/SPc61mrXG1RlyLmVAcia6EjfeSep8qP4fibjF7uIYnMuUqQICjlERJmIHXWKZoCOnDuui5vPNB5kCMpiNJ967U8NxlFkA20/tUaDy51yk1GPzm5jUaGnfCe0zrKtkdTE23nKSJhlYEMj/wBykH12pM+9Ud14o60iNZsMTxK3duEhnAdPELhUkOCAsOIz8xmIBjed649+VBnXQj13rLi3lMECQdZ+9qKTGHLEddth5Dyp01VMrrto+h8C4v3iiD69QedaXD2lcQxIPkYr5Lgb4SGS6A8AmZAJ5q3oedanhvbJTo5ysPOQfQ7VhcPo6Cy8ps2ycNQ/CC3kzFh8ias/hih1PoOkVlbXam4DKozDyK/lNLeP9u7yrIthSRC5mGb1yLMe5oaN8H/livQDtn2gBxLqgBCeHXXxRq3rrHtWVF+Tr1E/OqnvliSTLMST1JNSOHYMqkQzRA0nUiNOVaUqVHPk7k2GY6M5AUqASB5hdNeVTs8GvOj3rSOy2igdgDClzCgnkSY+lWYvBswXLB5nXWSNd9OWvnWm4l2/ZsGuAtWEwyBQL+UznMDNHMK0SSSSZjNG8VfYrTXTbdncVcxFhTfQC6k27inwsroQDoQQCRBj+7pRfEXTIpgZwcoECQByI6f5ivnvYbtQyYkW3JIvAI0knxjNkaTtpCRT3tVxQqRHpp1B5HloTrVOzjOmXvHGUNo+iHivEblsPFvOxATMSAqnXbXWR05GgDcMGTMiD03B06agfKvNfZviO3wgbAf8c6qJqrLlt0g48dehODxwRHUgtnYE6gCANoidetVpjXAgNAG2g09DEj50O1eIpHll5ZYscfaJ3LxJliSfMyfrTbs+R4xsWgL7awPXaaThaIwN2HAVhI1HtrRwv81YMqejo1OAwF/DkJbC3LZzZe8bKg5iSASI5gAzI8oKxC8QcZhew1oA5QQjPEiYzPIUQRuADA3oe1xK5CZUljnOXLAYQpmRvptz9qa4HHhhlJCE6MrbiN5ncDTXcRsK6RzrM9iuGX7dwfxeKuXlJMJBVcxC6lARpoBHPQ1pUw/eqpZoNtWhusiIJ9Ypb2itfzrK59EAGYawSSQdRyhduvKqsXxS5mtWUAdgR4QD4mM5QdZAgzyialAYTieF3DdVAzFLarcuZToGJhVJ9A23lTnh3ByEnujc3ys34QPwrEQKHw9t7K5ScpP4RzuMYLMR8SCNANKT8M7Ud3cfOSbTXSD4cr2nM/y7iE76AhtmHmIBJVmj79bZXNbdRBGVVgkGYhjEbnSSKqHFXZsy2Ytr8IIJPqTtPtpNW4nFt3RZGtuNIgtsfxGQABvrrVlt4thmZB/vBkdQRpUAUjj7qT4RrETIMcpyxNeo7h/dXQTbZXiJ8Y0menoflXqFhpn50e6XMnUn6x6c60vB+xN50F1so5opPxfLY+VZ2xdCAnQt+EchPM024d2na2IDMFO68vboaCNLPYvAkk5ywg7GIBHISND5UMODjcMfp+1U4vFNcYkuW1MT5mZjzqFvFFdvfWgBDbh2CRD/ADbfeKeYJDD5HWtDY7KYO+Jts69QHmPZgSKzuGxisJ1030n8hEeddu4tkb8Q6HY/Oq5Qb6mWwyJckrHdzsXat7X7/oMq/X/FI+N8AFvKwLkmfjOYwB1jeYEUYvam4BBIY8sw/Ub0s4px27cjMqCJggSROh1NLGM7HlPHXAHD3jbuACAwJGvnpr86b32VCHZi7LseQPkBoKWcOIl53KkgnXXrRvBccvepnAYZhmBGhGaCD5RVj4Z/SzBLdxV1LYYIURu705FixJI1JJJ19BVfFcK1p0zmWK7idYJHrIq3s/jGXHKV38S+3p9ab9vrShLUfEC3yI/cCqrqZoq8bEGBvBb9r8IFxCTz0YGY/fWtw7K913baxAB//o5nKBzMACNxNfP7V3KVaF02B+H3Gmk66CvoHZ62tq0uJvk92stbn8Tt8V5hzdphRyEczoMqt2N8Z0iXHcBbKzlK3iJgfi6yB+dZgwBqQK29xXyd64yXb3/bt87ab+IdTufYVh8fYQ3XKGQGg+RgT9ayOLNMqu2UvilG0n6VU+OblA+tSOFnYH8vqatThLHyoRSFckgF7hO5J9angr+W6hBOjD66U0s8JUanU+dexltQKsTSZXKTao03C7zLfWTGbSAfC/hI3Y6Nl2+xTnE8MDMGuDwkxnHhM7akmJ0G87mKScLY3MPmy5jaKtIgsFBnVTE6ZtQeWxg02w+LtEZe8ZxMR4VmREae/KuijlyEnGLv8NfUEFP5YgMMwlXJlo67SByqodojGdXTvLYhFAPidiTmJIAgCaIvW1vlpWYLKkkkjXmd9QT7/Kq8fwzu1myqqVQMcozSCSrHMRJjKkjlRCSw1gomfKL124jZyzsCxYmbehi2DGgHl1pdat94Vhs0qQjXJAe0kZ8NiSBIuWxBV42CxGkQwPEyDF0rM/C4ZQR5MrAGN9aKw/H7eHxTOhW4lxTnyhtHHwsufWSDBM8iec0LCrHXBrDIty1h8QHdFDIXUQouZoBZSZkKdYkzMa1mMSx//axIkgd4Ws2yRMi3atzeuiZ6Cp4TjViy2Yh7mUN3a5FthXdyzE5DBXoGmIpc3GSbhdVK5iSxVv5jkmdbpBYAH8KgDQVLDR9C4DhhasqAMpbXQFARJAKgmcpjr1r1C8D7S28SCTmQoFQgkyCAZ2O20e9doWIz5Ra4ZJ1aKJ/6MpHhaD57Uw4dwt7khRMDMxP4V6mdveirnD7itDIZ/wBv6E8qTbpoZm8Rwu4gmPD1Go/xQ4rVrdB0Gh2IOh+R/Sl+P4UDLJoenI+3KmTAKcPiGRgwMEfcEHceVM8NxhWIUjKI5nSegnl67UkdTJnQ1HLTg9NZZ4QbphAB1JIUD3P35V3EdnioK51JM6DUSPOAPpVPZfjBDqt3UCAJ5jbKY13g+1bW62eFypBJgKIIjmDuTz35xSKE5W1+gNpVZ8yu2DafxbGRPkaIOHCWww02MwD7GRp6itHxfgj5GZrbFJgtByhjtryPl5a0mwxzKbbjZVBjXYRz9Afek2U1wZcGdzFf/CHd93ae5cys8gXH7sB1EDVRBXxHQlYpff74W2e/48yFBO6FoynoTodB70LwjEurFcqtk0GaQy+jLBjXaa9xtmYqzGYEADRVGswvL7maRQe3CzfgDbOnv9z1+dfUeFcRwl5bfiDG2QUXNGQx/TMSJPLSvlo+Hf6/4rf8A7LK/c3XtqndqpGUwXPUwdORoZqos+PfaNiOGJdzEu/iXLIIkDopjT/FZ/Ff6bhI/hbh3ki4Zmd4aBr60+TFqogADoJ+pmunjipqdayLI0apYlIy7dmr+YL3TTymIMdDsfnQt/A3EPjRl9RpWpxXHGdG7vMAYXkDJIOhGuynoKlgsJ4HLEZjBkGYEg7jerlitWYp5NZNGMNL8ea+gtwxLwzDJAnMuXw5Z0YMAZnX3B10oW12dsmznuW48RmTLZQdGBG0+1T+Fg/mX0ZXgfEXVWVdc4yQfPpVuKRkA0ObTUe31FaG5wfCZosbxm+ItEamfID8qQ8a7TJbHd2W7wgCX/CDJJHVtY8vWtkeKjNJWyjheO7sMWOVlYqw3ggHTL9xNV43jy22/ksWg6EyFIOuVgfiiSPYVnLuJZ2LMZJiT10jWPKuA+s6R+s0bDqF43iT3jLnQbKBCjUnQe+9DZiNqjNcmgEn3hjXWud+QeRH3zqstUTUCgjB37iFijZc0Tr0n969Q4mvUCUj6K/F7OES4lqFuWgHUd5IYjUFtJZye8tso3AB0GopwOCbEsfDlcLJUtmJGkMu0oZ57ZeelKuKYE2AWuXM5ZVVSq+NkuL4bbKRpOYtKEyx13p6bkulxW7o9ywIkIyh3BbT+1EUEcy8bisuX5CyOMMa/HvS+GLVNy9E2NwW8gSNGHpQTWo6x8/rvTS7is7M0RmM+lBM4O21WY5OqZW0JeJYAMJjUbH96Du4BUUHNLTDAQYnaCN60DrPQ0kxeFCMJGhYEHmP7fvrVyYpSLDhojKQfUiPIbH1Nb/s1jbt20VXdGBjw59Zl15hTsYMTExNZVMfh7aiQWMTCnSenQD2NXcN7V3P4hWSEgMJgNCkaggiI0HuBVklGuqwJuz6nwdJt3FvLNu8wRgwnVhLOFGikKrt7dTXy6/hFF0xJ001iQetOP8A82xRR7ea3kcFScrZwGEHKS5ymOlJXX8Q3B+Y5/vVL7Ny8v6G/VA3/TyLucEQRVHFW0PkB9aZq8GNwdR9/X3pZxO4CLnlAHrIor0ArRZjTUmB6k9SJr6XaF2yqWxHdhFBbNoCBqNOU180aQAdJ9p+lfauGQ2HRTGqidNNRrWb5N0mbfi+szGJ47lJkgE8lGY/X96T3e0b3GyWwSZ3ZtvYQop1xvs/agwuQ9V0+nMVj8PcYMVVZysRoIGh+VU46mm10uzTlB9NVw5HFsTldsxZh4oeCOmsgT00POKbpxQmzdyiWAMAHcEHqNgfzrLLxJQMjMULAgnpOm+1XcGXuxlW4GZjoV+EKdxJ1J9OtboPiT4cuadtjzgePLJctkGIAE6NDPJWZOkzr50xfiSqSl0ZVa065p00Oc+mh/8AWluD4eLd5u7zZXt5gG1Oa2wYj0I/Klfb7EkWrYk+NmAEaQIJIM8zlBqwrVsSYrGXLslJVNtNM3KT5HpS1rRFN+H4oZAvQVZdtqeVUObT6i9RVcEE16mGJwH9NAPbIqxSsVo6Lh5VEmvTXKIKOGuTXa5UIixLscga9UBXqgT6CSEjM91oDBQ5tItoJOULcy5m/CAwgxS3iXEUVAiuCp5iToIOXM2p1lidZMGdazFnHQYZQD1gVd32snWeZqmOFLxJf4WuV+h/8cG3IHofzq+3cU8/rSxcQOg+VXJihVlV4IMso5GqMTYBEESKHfH5dg5/+o0/zV1rGFvwP7rH50vScEi4fJcMp3n9IgkDzhdzVuHwTIyswyhpgc/ccqbQZ0094ofE2HZgSZjTVvrVu18FIl4qYvaDyNUnAvIiIkTrMecbmpd3DQ3Q6iYIEagkUnAld7FxpG3Pl5UPYQQWbUHl1ou5gpJykk6E9YjSKuw6gQCNY1o2AEs4hZ0RSOmXX8qe28Qy6o7Dyk/8UB3WpymCN9vzoqy0jzGh+QpJJMKbXgybi3eLD/EBv1H6GkH8RyIBHyPzqvF4nK3pS7C4nMJ8zQwYlGTaLM2Vzgk/0MsTh0cCCVIGgI0PuKBGGdRnAIAPxDSPlVyXquW5Wh40zMptD3s/xy7dyqxBNrYkb5pQSeQBInrNKe3WMz4pVGgt20EdCdT68qWXMY2HYsmocFSDy2Mj5CgnxZuXC7bmOc8oAoa16N/1BdtvpRFrFEVQLYga6nl08j51NUouNgsJXGTUmIO9CFIqc0jx/Q2x67hOlCvZIotbpqXezuKFNBtMXmuEUa2GB2qi5YIqWQpAr1FWeGu4lVkeo/U16iQHcBhPzqtWI8xUbF6Dpr+1XactqIxJDO1dZqrKdKmj1ABmExZXSdKYB5pHljaisPieVK0QZ5qkGqhbldzUtECAF60PiLmY5R/uNRuXY9TtXbNuB586FUQ6IBzHYL+ulV2RMk7nUVx3zNHIanzPT2qwNOgokJ/iU/Oo/wAVltlz1PuSdBUMViAiz5QKUnFlwCdEX4R/U3XziokQhdYmZOpmfU1RgvhqvE3j7mrcMPCKvghJeBIerFu1RNdBpxCeMXOkT50DhRrRN94U1VhEpX6MvA1FojJUEWpprRAdbaokdKtNvrXMmlQFlSVFlr1xSCKnFAJCa47nbrUgKgRrPyoaoKZYpMAFjAmBOgnUx716hLygnxLMbHNFeo0QWWmjXpvRoGgIoNL5AI/CSCR1gH8pPzqSXShjl97UhaGrcqYFCq4OoqxWoACRXiKrV6sD1CBFi9RStSznRVq5SsAYo11qrFYr8K7n6VB7h5V6zZjU78zQohZh7JCx869exC21k/5NB4vjAXRdTSe/iCxljJ6UdbCE38SbrS2ijYfp/mq72JnbYbDkP3ocKzeQ+lFJhQNTqaJCGCTxS2ogj56VeBl06VwNoQIHIztr9iuXXlZB1Gh8/OnixGiyug1TaOlWA04pDFtoPM1dhUoa+ZIFH4e3Q9Yf0EIKvRK5bSr0SnEIhK9kohUrjW6IAW4lU3KJdaGu0rIikmBUG0HM+m9Wc/b6nb9arutykg76c/KgODm35GPMmvVYic4Ovr+hr1QInca01GHZ8KpyscjvrHIhTM8wMp9JpW9MMLxFzbNmfAzKSPNMyiOmlxvXTpSIsYAbZGtW2sR1ooWgw15UvuioRB6N0qebrS+y5o1TQIy2attPQ4FdY0ABd3F5dtTQd9mbVmgdBtVVy4RQV28W3NSgl73VAgVyxhp1NU2Vk0wWiQkoiokyK7c6V5dqUBFN/kfkatsWu8uQPDprHKBt6aCqn0HrXMNfKXDHPT8qaIJF2MtZGih2vir8TeLEzyMD5U17GcPS9jbSOJUEtHUrET5UJT0TYErENo5nmnFlaX22zXXY7lmJ+ZppbWrYdViyL7a0Vbt1VaFFWxrVhWTgVXcar8tQdKhAK6dKBY60bjKAu7GlYyPW1nXr9io3Lba9J0jeK7h38RWBAJ156gaUTFBdCwW3p1H35V2i0WvVCH//2Q=="/>
          <p:cNvSpPr>
            <a:spLocks noChangeAspect="1" noChangeArrowheads="1"/>
          </p:cNvSpPr>
          <p:nvPr/>
        </p:nvSpPr>
        <p:spPr bwMode="auto">
          <a:xfrm>
            <a:off x="215900" y="-15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data:image/jpeg;base64,/9j/4AAQSkZJRgABAQAAAQABAAD/2wCEAAkGBhQSERUUExQUFRUUFhcYFBcYFxgXGBcZFxcVGBwXFxcXGyceGBojHBUUHy8gJCcpLCwsFh4xNTAqNSYsLCkBCQoKDgwOGg8PGCkcHyQpKSksLCkpLCwpKSkpKSksKSwpKSkpLCwpKSkpKSkpLCksKSkpKSkpKSwvLDU1KSwpMP/AABEIANwA5QMBIgACEQEDEQH/xAAcAAACAwEBAQEAAAAAAAAAAAAEBQIDBgEABwj/xAA+EAACAQIEAwYEBAUDBAIDAAABAhEAAwQSITEFQVEGEyJhcYEykaHwQrHB0RQjUmLhB4LxFTOSoiRyFkNj/8QAGgEAAgMBAQAAAAAAAAAAAAAAAQIAAwQFBv/EACMRAAICAwEAAgIDAQAAAAAAAAABAhEDEiExBFEiQRMycWH/2gAMAwEAAhEDEQA/AMw1zXr9KstuZgfnVRiattgCuGdNlmY6biu5SP8Ak1DqK6G33n5VAHXYzvVjOd6puSPL3/epK2nKlIWq01Akz8udSFQK+VQhZB23rhP6/eldquNfb6VCHmBj2qvMZOtWRvEfKuHTcUSFbP51WTtyqdy3VeXz6UQHiYqm6amyxp+1RYeVMgFbE+dVM5AqxxFeQR97VbjhsyuT1QqbBXLreKQo2H3zrp4FyzNOmkfn9KbLcy6DeOm3rNRw7wdd/wBT1rdVcRnu+gK9nomHiNyalc7OXACQwYDb35/SneCsd46ruYEyNASZJ9gPemaoMuogODE9FkAT6/OlaGR8/wD5li4GEqyncfl519A4BxkX0kQCNHHQ/tSLGYQDU667mguG48Wr4dfCCcrAcxz/AHoShasFpM3Tk1SxNWOJ+zUTWYsK7gMbn51HPE6n51NqgTUIeW6a9XAPSvVAiS5hWUmVO9c1n962t2xMyAd5oC/wVG5EHXas9F+xmwev0FTD66ir7/DirFVOYzsNY9eQq63wW4f6B6k/oKsjgyS8QjywXrBGcxoKiE0o5uBONsh9D+4qp8BcG6t7aj6UHgyL9EWWD8ZWDy+9a5GkbeVT/h3nVG+XSosY00mdR0pHCUfU0MpJ+M4es/WvC56HTyqvNodq6rD7FIMWz5VB3muNz6ioZ5MUQE7nr+tUuPSunTeKiQYokPFfSoNbnSvA/OuEdD960QFLmBryqVlc7KNpiTtp19aGxzEITOxk8/X965hMUFE7mJiefQ/fOt2BVCzNk/sPTw2Vk+kx11B+WvvQ1nAktPIfSPzma1vZLh/8ShCAkggzHOAIIPLSlnaHh1zDsVyEbkCI8oB66VbGVglCjmGwoTXYkfMkbH1kj2oXF4wKhYkHKAfMSOXvVZxTZZOwy7EAxpBHmNR560nx7lnJEhQdB1nyPKRrTWhUgPEYlrh2MHl9+h94pbxBwoEGTz9uo5Gm7WmAEAjTzE+gPt8hSLipJYmlTthcaVn07h+KzW1bkyqfmBVpFJuz14fw9vqEAPtpTkXdprLL0sXhwiqmtVaw061DP7fWgQ4ENeqQnzr1Cw2Pbt4LLNoNyaQ4nibPIUlU/wDZvXoPKldriF68i9+VzDfJoCdfEfOOmlFYbmeQro4PiqPZGTLmvkQq1CiAKJtuaCtanSj8PhyfP761tozWWqJrrIKuXCxvXCtBxJsUrxIppJI86XY3CpdvlgQAygjTmNCD8xR122KXXZDZhoRtHKqc0d4OJZjlrJSI3OzzDYg/nQV/hrrup+tazCXe8UEEExDDmD5/fOpta11HLaK4jx06OmpmMZIOoqlk9a2V2yhJGUff/FD3eDJ0+tLqNsZMGoFqf4rgkjT6Upu8LeDv8qFBsFmoOPX76Va2GYCCKpcVCEbRAOokcx16it72R7J4BmFwWyzdGYlZ812NYBTWn7NcRAuAZsjHQ6wG/wA1djdAPr+HKqBlVVgaQAKRdsbPe2+cx6j61bhLrHz86uxOGZtDpV1smqPkWI4eyFkI06jkNZEHce/pVFnhobcx5mCOXUSfvWvquJ7L2nBka9aylvgoW+LZBK+Lynp6fi+VRzYNEc4ZwjDDS6q3bkDNLZbdtTpLAGXM8hJ/OkPbXsYso9oCC8MFnKQQYIB1B06mvoNng+Cb+W9uQqsxzHwmY5E7jXbzpHxRLVm8mHttmEFsuYubajQZmO0kiF6UnY/kjRcJJxaEXCuEzh2ZMwa23jXkUJIDLpOhGo1+IHyq62I5Vr+D4MKWIGjLBHWWX9AaHxfZgHP3TBXViMp+FgNQVb8MgrptttTqDnFTMM5KE3Azkem/nUCPT3qzE22UlXBVhoQZEVRm+5qpjFikfYr1RQg9K9ShFx8KTXMI2w+zVOMvfCPKalhGjXrXoTlmiwWHB3IHl+5ptbt6QKzuEuAetO8DcpythLJ1qp7dF4xlVASYpFjeMKvPTqajIWXjFLMZfVRJNC2rWJxpP8OPAs5rryEkfhUgeI+QpDxzs5iwy99cXuyyhik6BvUc9ves0ssLpM0LDOtmPez3aBXxAS2M0mG5AACc0npWx0jX01Hp1rJvgksLZuWlgJAiI8jPWedaW1iwUDKR4tR71h+TBqVl+GScSzNEe42qOQbz6+9cS7O8jSuG7trOvSsnC85ctxH6+9BXFP3+tFtfEx/zv/mqnQbj28qVoZATWQeVB3eHKeUH/NM203ql0nypQ2I7vC9dI+yaH/6b41UmAzASNxJgkeetOnEdCPLWlmLxfdvbd1bJnWWjkGEk+Ww8pqRi2+BtL0eYzhPFMEM9nFi/ZHIqDcVf/qR4vY0w4N2nx15gpcAc2NjLP/t+9M8Z224clsd5dDgj4UzMT/4+XmKSXu0QtkMUIsP4rZBLNbB/C5EyNjmEjWDtJ1yuhlrfDYteNtZZpP0pFisVLFutCNxi3cHheenSg8Zjo9azyZZEKxOILDLmZOpRirD0Yaj2qrhfCrdqcg1YyxJLMx82Jk0st4iTv604wzHf2Hqdv39qXreo1pJy+jW8IQZcwknMRA6oNPqRVeK4ebaW3YZXJBIAiCBMDWI2q3gwS2MiP3jBxJA8J8J2PzmiOJAaC7p0GaIGaAOekkfOuxCGsVE4U5bycmIu0PDRfVbqkB9Rl3mCNCeR1PsRWRvWipytKkbgiPvlX0VeG3AChy7EFtDMxoAeenQeZpU/B1usUaMy81zE/wDnsvoaz5cG3UXY8uvGYwD7ivUzxPALqsQgzDyiRHIgnSvVkcH9GrdGEw2KF3x9aOt3Kx2B4qUeTsdx0861FnHIQSWAgT7da7UXaMElQ2w9+KY2eMLb3NYXFdpR8NoFmJhY6/r7U5wHZK447zG3CqyP5SmOnxsNvQfOhPNGA0MEpjm/xW5jbwtYVe8YbnZEHVm2H5+VanhH+mtpSHxdzv23yfDaH+3dvcx5cqptcXsYKxlsIix8IG3qx3J+dB8M4/i8R/NLAW9SBAiAY011Oh3FYsmeUum/FghHi9NXxjjFnC25iAohVUewVQNB6VhOKcbGLPc6IxJBWToOhO2YaGNa12JwKXDbvklgvWCFbkYiIH617CdnFDFsqKCSxgACTuYHWs1139mhxvhi0fNY7t/iUkH1GlF8LvOBaBWC3ehVnUKDoSJ1nKSCetZ7tl2hS3iri2RInxzoA0QcvWgeDcY/mJcEsSwDAyWggKTO5gEfKtmWe8F/hzIx0mzeNqFmem8/pXioB318wR+tS0jzHSvOo3I/P8q5lGxMqz9T9+lU3Hnb5jb6VMwAP2/Q1bgURrgUhmYiVWCV03Jg8tNPOjGOzpAb1VnMHhO8gEgDSNCSddlA3M1dgcNb7x0uiO71EyO8VvhiOe4gayK5j8ObgHduy3AJEbFSTPhH4ZVfF5D0rtu2UTM4LMucXAd8x1GUndWjY7QRzrdDBGPvTJLM35wqxSov/bE8wefQDyigm4WDg3cwSBcdQQGXQcwecSZ8q7/1SbbK6wbQAIXwkhdwDyncRuARRCv/APHNrMMr2+YILN4pg+ak/KrlH6Kr7Z8ZvXtQOlX4bizpAzFk5oWbIf8AbMVqeH9grd5zN25EEgQsz0J5frVI/wBN7veFbbowzMomZlZ3ieWs0NfssU/oOwNyyEFxXRZElATl/wDFicp9KW8V7SuSFtKxJmNCSeegGpoXh3Zq8LrJcXulj/uOCEynSQ3OeQGuusV9G7MdkksZr6lHuFTkus2fN+HKqrCoCCddW2qqOHtstl8jhkMF2e4gHR7a/wARbuKHS5bINuD/AFloCsOYaCINbdbdxQFuFCy/EEJKhjyzHcgdPrTrE27OGIVbIVyoPg+HLlBzld8+wgbmDSnu8qoTJzKW/wDZgdfYfOro4o7bUUTzScdf0O+AY4IpSADKkvrJ1gT0A0GnImmHdpea5bYEd3AzTMuAD7gS1J8DdXKsQzMdZ0jWFU69efIE17BYtrV1s51zAEzOoO48iYq0o/00fDbQLMpgqWKld5kAxrqd4PpVzOo8NtCACYIWATpOo/UChbl0Ji0OklWIA/qJO46/EPYUPx26VuEg5TvAGUjoY50shlxFmeNIHyr1BvfdwplZIkwOZ116GIr1JY1H564PaHxHfl5Udbwqo4aJEyAdVHttSzhV7xZep05VpLeCnRmUTsBLMfRQJPtV0Kosndh+PsC4i3UgEEMscmXlptO3vWs4ViUvWxm5jYjmP2rH2LYtCA4ZH25Qw6jrR/B+IhGyNs3wnoenv+lUfIha2Rd8XJTcX+zZYHs/lud5HiEgEbAHygidxTrDcKAVtOUKOnmfIUl4dxIgAE+9NMZxXMgRYBY6ny3P0rEvKOlTBuGYod6UnwkR5HlTPDYpVdrOYSqZgOgmN/Wsxf4Nnc5bzou4VMsj/cQTE6xXcLZGHLBGN69cyhnMSANpK6Ko6b60UqI5fR88/wBRMALWOuEbXAH9zIP1FZvBIzNlUxJmZiB1rU/6jIe+QSWIQ5miJM8h+lZuymRD/U3L+kfpWmL/ABRzMn9nRoMbxBcOyrhr7vCjMwBVc3MAH4x5861HAeNjEWpIAdTD+o5jnrXze0ufQR+W1OuxfERbvlSRDrAnYkEEe5hgPWlyQUlxC45uL6b8wSJMdZ15U0wfFEtTlDFYhoEmOsnUQRPlS65dtFFAQ5o8RBiSSTzJB3j2rl2+oym2pQjcliSfPaBzo48aiJPI2NP4O0UBTMCdUfNmidI8Oo2I0/SgsTj2W3etkA3csrO0Ag8h4so8Wm8HaluIvXVD284zZgcyxsRKwR5dNdNaz97tBiLNwJn74DkwkjnAfmI5edWiDHC44IFvpDraOtvMAxUkA2WnYqZIOoMf3E1fw253tg93clgWyIPiUTmKXOamNuWmhI2RW7pDm6AO6uEBlkHKSNCfaA3SJou/wq2WV7bmy4OhV4IHPfqSNNedMCg/CIE0/BcKjMN7dwA/y26TmZSD601uYp7bFlRfjzRp4SttlbfTWSwH9o2g1nuKYfErbIu4nDkAeFmtsHbaB4TDDWY9Yqnh3F3upkbRwo2JIIUnTrJDHfqaGyug6P1G24lbhhduZLtghY8Mm0VIEEE6qx9CDG4Oha8UHdE2xkNxiuQgKpJPPLylhXeFLaKBSVysmgkMGBUhs3LYa86FThIAQlsyrpbVtwJzf+REAnffrTpinOKXGLIJBZwS+xMvEx7KCPQVK9jFNy7mAMaxsJIyvl9Sqwd/nUeJ4ZmKupj+WTyBgEr4RzjTTXegWlmU3DBbKq/3ASAQNxJ1jr6URRvwTAvlUjKAxgtJnmMwA3iW6bigsTdFt2zmYOn93mAa8OKuqu6MsKsKCIGpA8Lzq0EAadOlD32V2Ny83ikeLNyAEooEyBt59agH4MeFSSX/AAwRJk6nQBADJb8pp7jbQZc11GLMYtopAY7au0R/SPc61mrXG1RlyLmVAcia6EjfeSep8qP4fibjF7uIYnMuUqQICjlERJmIHXWKZoCOnDuui5vPNB5kCMpiNJ967U8NxlFkA20/tUaDy51yk1GPzm5jUaGnfCe0zrKtkdTE23nKSJhlYEMj/wBykH12pM+9Ud14o60iNZsMTxK3duEhnAdPELhUkOCAsOIz8xmIBjed649+VBnXQj13rLi3lMECQdZ+9qKTGHLEddth5Dyp01VMrrto+h8C4v3iiD69QedaXD2lcQxIPkYr5Lgb4SGS6A8AmZAJ5q3oedanhvbJTo5ysPOQfQ7VhcPo6Cy8ps2ycNQ/CC3kzFh8ias/hih1PoOkVlbXam4DKozDyK/lNLeP9u7yrIthSRC5mGb1yLMe5oaN8H/livQDtn2gBxLqgBCeHXXxRq3rrHtWVF+Tr1E/OqnvliSTLMST1JNSOHYMqkQzRA0nUiNOVaUqVHPk7k2GY6M5AUqASB5hdNeVTs8GvOj3rSOy2igdgDClzCgnkSY+lWYvBswXLB5nXWSNd9OWvnWm4l2/ZsGuAtWEwyBQL+UznMDNHMK0SSSSZjNG8VfYrTXTbdncVcxFhTfQC6k27inwsroQDoQQCRBj+7pRfEXTIpgZwcoECQByI6f5ivnvYbtQyYkW3JIvAI0knxjNkaTtpCRT3tVxQqRHpp1B5HloTrVOzjOmXvHGUNo+iHivEblsPFvOxATMSAqnXbXWR05GgDcMGTMiD03B06agfKvNfZviO3wgbAf8c6qJqrLlt0g48dehODxwRHUgtnYE6gCANoidetVpjXAgNAG2g09DEj50O1eIpHll5ZYscfaJ3LxJliSfMyfrTbs+R4xsWgL7awPXaaThaIwN2HAVhI1HtrRwv81YMqejo1OAwF/DkJbC3LZzZe8bKg5iSASI5gAzI8oKxC8QcZhew1oA5QQjPEiYzPIUQRuADA3oe1xK5CZUljnOXLAYQpmRvptz9qa4HHhhlJCE6MrbiN5ncDTXcRsK6RzrM9iuGX7dwfxeKuXlJMJBVcxC6lARpoBHPQ1pUw/eqpZoNtWhusiIJ9Ypb2itfzrK59EAGYawSSQdRyhduvKqsXxS5mtWUAdgR4QD4mM5QdZAgzyialAYTieF3DdVAzFLarcuZToGJhVJ9A23lTnh3ByEnujc3ys34QPwrEQKHw9t7K5ScpP4RzuMYLMR8SCNANKT8M7Ud3cfOSbTXSD4cr2nM/y7iE76AhtmHmIBJVmj79bZXNbdRBGVVgkGYhjEbnSSKqHFXZsy2Ytr8IIJPqTtPtpNW4nFt3RZGtuNIgtsfxGQABvrrVlt4thmZB/vBkdQRpUAUjj7qT4RrETIMcpyxNeo7h/dXQTbZXiJ8Y0menoflXqFhpn50e6XMnUn6x6c60vB+xN50F1so5opPxfLY+VZ2xdCAnQt+EchPM024d2na2IDMFO68vboaCNLPYvAkk5ywg7GIBHISND5UMODjcMfp+1U4vFNcYkuW1MT5mZjzqFvFFdvfWgBDbh2CRD/ADbfeKeYJDD5HWtDY7KYO+Jts69QHmPZgSKzuGxisJ1030n8hEeddu4tkb8Q6HY/Oq5Qb6mWwyJckrHdzsXat7X7/oMq/X/FI+N8AFvKwLkmfjOYwB1jeYEUYvam4BBIY8sw/Ub0s4px27cjMqCJggSROh1NLGM7HlPHXAHD3jbuACAwJGvnpr86b32VCHZi7LseQPkBoKWcOIl53KkgnXXrRvBccvepnAYZhmBGhGaCD5RVj4Z/SzBLdxV1LYYIURu705FixJI1JJJ19BVfFcK1p0zmWK7idYJHrIq3s/jGXHKV38S+3p9ab9vrShLUfEC3yI/cCqrqZoq8bEGBvBb9r8IFxCTz0YGY/fWtw7K913baxAB//o5nKBzMACNxNfP7V3KVaF02B+H3Gmk66CvoHZ62tq0uJvk92stbn8Tt8V5hzdphRyEczoMqt2N8Z0iXHcBbKzlK3iJgfi6yB+dZgwBqQK29xXyd64yXb3/bt87ab+IdTufYVh8fYQ3XKGQGg+RgT9ayOLNMqu2UvilG0n6VU+OblA+tSOFnYH8vqatThLHyoRSFckgF7hO5J9angr+W6hBOjD66U0s8JUanU+dexltQKsTSZXKTao03C7zLfWTGbSAfC/hI3Y6Nl2+xTnE8MDMGuDwkxnHhM7akmJ0G87mKScLY3MPmy5jaKtIgsFBnVTE6ZtQeWxg02w+LtEZe8ZxMR4VmREae/KuijlyEnGLv8NfUEFP5YgMMwlXJlo67SByqodojGdXTvLYhFAPidiTmJIAgCaIvW1vlpWYLKkkkjXmd9QT7/Kq8fwzu1myqqVQMcozSCSrHMRJjKkjlRCSw1gomfKL124jZyzsCxYmbehi2DGgHl1pdat94Vhs0qQjXJAe0kZ8NiSBIuWxBV42CxGkQwPEyDF0rM/C4ZQR5MrAGN9aKw/H7eHxTOhW4lxTnyhtHHwsufWSDBM8iec0LCrHXBrDIty1h8QHdFDIXUQouZoBZSZkKdYkzMa1mMSx//axIkgd4Ws2yRMi3atzeuiZ6Cp4TjViy2Yh7mUN3a5FthXdyzE5DBXoGmIpc3GSbhdVK5iSxVv5jkmdbpBYAH8KgDQVLDR9C4DhhasqAMpbXQFARJAKgmcpjr1r1C8D7S28SCTmQoFQgkyCAZ2O20e9doWIz5Ra4ZJ1aKJ/6MpHhaD57Uw4dwt7khRMDMxP4V6mdveirnD7itDIZ/wBv6E8qTbpoZm8Rwu4gmPD1Go/xQ4rVrdB0Gh2IOh+R/Sl+P4UDLJoenI+3KmTAKcPiGRgwMEfcEHceVM8NxhWIUjKI5nSegnl67UkdTJnQ1HLTg9NZZ4QbphAB1JIUD3P35V3EdnioK51JM6DUSPOAPpVPZfjBDqt3UCAJ5jbKY13g+1bW62eFypBJgKIIjmDuTz35xSKE5W1+gNpVZ8yu2DafxbGRPkaIOHCWww02MwD7GRp6itHxfgj5GZrbFJgtByhjtryPl5a0mwxzKbbjZVBjXYRz9Afek2U1wZcGdzFf/CHd93ae5cys8gXH7sB1EDVRBXxHQlYpff74W2e/48yFBO6FoynoTodB70LwjEurFcqtk0GaQy+jLBjXaa9xtmYqzGYEADRVGswvL7maRQe3CzfgDbOnv9z1+dfUeFcRwl5bfiDG2QUXNGQx/TMSJPLSvlo+Hf6/4rf8A7LK/c3XtqndqpGUwXPUwdORoZqos+PfaNiOGJdzEu/iXLIIkDopjT/FZ/Ff6bhI/hbh3ki4Zmd4aBr60+TFqogADoJ+pmunjipqdayLI0apYlIy7dmr+YL3TTymIMdDsfnQt/A3EPjRl9RpWpxXHGdG7vMAYXkDJIOhGuynoKlgsJ4HLEZjBkGYEg7jerlitWYp5NZNGMNL8ea+gtwxLwzDJAnMuXw5Z0YMAZnX3B10oW12dsmznuW48RmTLZQdGBG0+1T+Fg/mX0ZXgfEXVWVdc4yQfPpVuKRkA0ObTUe31FaG5wfCZosbxm+ItEamfID8qQ8a7TJbHd2W7wgCX/CDJJHVtY8vWtkeKjNJWyjheO7sMWOVlYqw3ggHTL9xNV43jy22/ksWg6EyFIOuVgfiiSPYVnLuJZ2LMZJiT10jWPKuA+s6R+s0bDqF43iT3jLnQbKBCjUnQe+9DZiNqjNcmgEn3hjXWud+QeRH3zqstUTUCgjB37iFijZc0Tr0n969Q4mvUCUj6K/F7OES4lqFuWgHUd5IYjUFtJZye8tso3AB0GopwOCbEsfDlcLJUtmJGkMu0oZ57ZeelKuKYE2AWuXM5ZVVSq+NkuL4bbKRpOYtKEyx13p6bkulxW7o9ywIkIyh3BbT+1EUEcy8bisuX5CyOMMa/HvS+GLVNy9E2NwW8gSNGHpQTWo6x8/rvTS7is7M0RmM+lBM4O21WY5OqZW0JeJYAMJjUbH96Du4BUUHNLTDAQYnaCN60DrPQ0kxeFCMJGhYEHmP7fvrVyYpSLDhojKQfUiPIbH1Nb/s1jbt20VXdGBjw59Zl15hTsYMTExNZVMfh7aiQWMTCnSenQD2NXcN7V3P4hWSEgMJgNCkaggiI0HuBVklGuqwJuz6nwdJt3FvLNu8wRgwnVhLOFGikKrt7dTXy6/hFF0xJ001iQetOP8A82xRR7ea3kcFScrZwGEHKS5ymOlJXX8Q3B+Y5/vVL7Ny8v6G/VA3/TyLucEQRVHFW0PkB9aZq8GNwdR9/X3pZxO4CLnlAHrIor0ArRZjTUmB6k9SJr6XaF2yqWxHdhFBbNoCBqNOU180aQAdJ9p+lfauGQ2HRTGqidNNRrWb5N0mbfi+szGJ47lJkgE8lGY/X96T3e0b3GyWwSZ3ZtvYQop1xvs/agwuQ9V0+nMVj8PcYMVVZysRoIGh+VU46mm10uzTlB9NVw5HFsTldsxZh4oeCOmsgT00POKbpxQmzdyiWAMAHcEHqNgfzrLLxJQMjMULAgnpOm+1XcGXuxlW4GZjoV+EKdxJ1J9OtboPiT4cuadtjzgePLJctkGIAE6NDPJWZOkzr50xfiSqSl0ZVa065p00Oc+mh/8AWluD4eLd5u7zZXt5gG1Oa2wYj0I/Klfb7EkWrYk+NmAEaQIJIM8zlBqwrVsSYrGXLslJVNtNM3KT5HpS1rRFN+H4oZAvQVZdtqeVUObT6i9RVcEE16mGJwH9NAPbIqxSsVo6Lh5VEmvTXKIKOGuTXa5UIixLscga9UBXqgT6CSEjM91oDBQ5tItoJOULcy5m/CAwgxS3iXEUVAiuCp5iToIOXM2p1lidZMGdazFnHQYZQD1gVd32snWeZqmOFLxJf4WuV+h/8cG3IHofzq+3cU8/rSxcQOg+VXJihVlV4IMso5GqMTYBEESKHfH5dg5/+o0/zV1rGFvwP7rH50vScEi4fJcMp3n9IgkDzhdzVuHwTIyswyhpgc/ccqbQZ0094ofE2HZgSZjTVvrVu18FIl4qYvaDyNUnAvIiIkTrMecbmpd3DQ3Q6iYIEagkUnAld7FxpG3Pl5UPYQQWbUHl1ou5gpJykk6E9YjSKuw6gQCNY1o2AEs4hZ0RSOmXX8qe28Qy6o7Dyk/8UB3WpymCN9vzoqy0jzGh+QpJJMKbXgybi3eLD/EBv1H6GkH8RyIBHyPzqvF4nK3pS7C4nMJ8zQwYlGTaLM2Vzgk/0MsTh0cCCVIGgI0PuKBGGdRnAIAPxDSPlVyXquW5Wh40zMptD3s/xy7dyqxBNrYkb5pQSeQBInrNKe3WMz4pVGgt20EdCdT68qWXMY2HYsmocFSDy2Mj5CgnxZuXC7bmOc8oAoa16N/1BdtvpRFrFEVQLYga6nl08j51NUouNgsJXGTUmIO9CFIqc0jx/Q2x67hOlCvZIotbpqXezuKFNBtMXmuEUa2GB2qi5YIqWQpAr1FWeGu4lVkeo/U16iQHcBhPzqtWI8xUbF6Dpr+1XactqIxJDO1dZqrKdKmj1ABmExZXSdKYB5pHljaisPieVK0QZ5qkGqhbldzUtECAF60PiLmY5R/uNRuXY9TtXbNuB586FUQ6IBzHYL+ulV2RMk7nUVx3zNHIanzPT2qwNOgokJ/iU/Oo/wAVltlz1PuSdBUMViAiz5QKUnFlwCdEX4R/U3XziokQhdYmZOpmfU1RgvhqvE3j7mrcMPCKvghJeBIerFu1RNdBpxCeMXOkT50DhRrRN94U1VhEpX6MvA1FojJUEWpprRAdbaokdKtNvrXMmlQFlSVFlr1xSCKnFAJCa47nbrUgKgRrPyoaoKZYpMAFjAmBOgnUx716hLygnxLMbHNFeo0QWWmjXpvRoGgIoNL5AI/CSCR1gH8pPzqSXShjl97UhaGrcqYFCq4OoqxWoACRXiKrV6sD1CBFi9RStSznRVq5SsAYo11qrFYr8K7n6VB7h5V6zZjU78zQohZh7JCx869exC21k/5NB4vjAXRdTSe/iCxljJ6UdbCE38SbrS2ijYfp/mq72JnbYbDkP3ocKzeQ+lFJhQNTqaJCGCTxS2ogj56VeBl06VwNoQIHIztr9iuXXlZB1Gh8/OnixGiyug1TaOlWA04pDFtoPM1dhUoa+ZIFH4e3Q9Yf0EIKvRK5bSr0SnEIhK9kohUrjW6IAW4lU3KJdaGu0rIikmBUG0HM+m9Wc/b6nb9arutykg76c/KgODm35GPMmvVYic4Ovr+hr1QInca01GHZ8KpyscjvrHIhTM8wMp9JpW9MMLxFzbNmfAzKSPNMyiOmlxvXTpSIsYAbZGtW2sR1ooWgw15UvuioRB6N0qebrS+y5o1TQIy2attPQ4FdY0ABd3F5dtTQd9mbVmgdBtVVy4RQV28W3NSgl73VAgVyxhp1NU2Vk0wWiQkoiokyK7c6V5dqUBFN/kfkatsWu8uQPDprHKBt6aCqn0HrXMNfKXDHPT8qaIJF2MtZGih2vir8TeLEzyMD5U17GcPS9jbSOJUEtHUrET5UJT0TYErENo5nmnFlaX22zXXY7lmJ+ZppbWrYdViyL7a0Vbt1VaFFWxrVhWTgVXcar8tQdKhAK6dKBY60bjKAu7GlYyPW1nXr9io3Lba9J0jeK7h38RWBAJ156gaUTFBdCwW3p1H35V2i0WvVCH//2Q=="/>
          <p:cNvSpPr>
            <a:spLocks noChangeAspect="1" noChangeArrowheads="1"/>
          </p:cNvSpPr>
          <p:nvPr/>
        </p:nvSpPr>
        <p:spPr bwMode="auto">
          <a:xfrm>
            <a:off x="368300" y="15081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data:image/jpeg;base64,/9j/4AAQSkZJRgABAQAAAQABAAD/2wCEAAkGBhQSERUUExQUFRUUFhcYFBcYFxgXGBcZFxcVGBwXFxcXGyceGBojHBUUHy8gJCcpLCwsFh4xNTAqNSYsLCkBCQoKDgwOGg8PGCkcHyQpKSksLCkpLCwpKSkpKSksKSwpKSkpLCwpKSkpKSkpLCksKSkpKSkpKSwvLDU1KSwpMP/AABEIANwA5QMBIgACEQEDEQH/xAAcAAACAwEBAQEAAAAAAAAAAAAEBQIDBgEABwj/xAA+EAACAQIEAwYEBAUDBAIDAAABAhEAAwQSITEFQVEGEyJhcYEykaHwQrHB0RQjUmLhB4LxFTOSoiRyFkNj/8QAGgEAAgMBAQAAAAAAAAAAAAAAAQIAAwQFBv/EACMRAAICAwEAAgIDAQAAAAAAAAABAhEDEiExBFEiQRMycWH/2gAMAwEAAhEDEQA/AMw1zXr9KstuZgfnVRiattgCuGdNlmY6biu5SP8Ak1DqK6G33n5VAHXYzvVjOd6puSPL3/epK2nKlIWq01Akz8udSFQK+VQhZB23rhP6/eldquNfb6VCHmBj2qvMZOtWRvEfKuHTcUSFbP51WTtyqdy3VeXz6UQHiYqm6amyxp+1RYeVMgFbE+dVM5AqxxFeQR97VbjhsyuT1QqbBXLreKQo2H3zrp4FyzNOmkfn9KbLcy6DeOm3rNRw7wdd/wBT1rdVcRnu+gK9nomHiNyalc7OXACQwYDb35/SneCsd46ruYEyNASZJ9gPemaoMuogODE9FkAT6/OlaGR8/wD5li4GEqyncfl519A4BxkX0kQCNHHQ/tSLGYQDU667mguG48Wr4dfCCcrAcxz/AHoShasFpM3Tk1SxNWOJ+zUTWYsK7gMbn51HPE6n51NqgTUIeW6a9XAPSvVAiS5hWUmVO9c1n962t2xMyAd5oC/wVG5EHXas9F+xmwev0FTD66ir7/DirFVOYzsNY9eQq63wW4f6B6k/oKsjgyS8QjywXrBGcxoKiE0o5uBONsh9D+4qp8BcG6t7aj6UHgyL9EWWD8ZWDy+9a5GkbeVT/h3nVG+XSosY00mdR0pHCUfU0MpJ+M4es/WvC56HTyqvNodq6rD7FIMWz5VB3muNz6ioZ5MUQE7nr+tUuPSunTeKiQYokPFfSoNbnSvA/OuEdD960QFLmBryqVlc7KNpiTtp19aGxzEITOxk8/X965hMUFE7mJiefQ/fOt2BVCzNk/sPTw2Vk+kx11B+WvvQ1nAktPIfSPzma1vZLh/8ShCAkggzHOAIIPLSlnaHh1zDsVyEbkCI8oB66VbGVglCjmGwoTXYkfMkbH1kj2oXF4wKhYkHKAfMSOXvVZxTZZOwy7EAxpBHmNR560nx7lnJEhQdB1nyPKRrTWhUgPEYlrh2MHl9+h94pbxBwoEGTz9uo5Gm7WmAEAjTzE+gPt8hSLipJYmlTthcaVn07h+KzW1bkyqfmBVpFJuz14fw9vqEAPtpTkXdprLL0sXhwiqmtVaw061DP7fWgQ4ENeqQnzr1Cw2Pbt4LLNoNyaQ4nibPIUlU/wDZvXoPKldriF68i9+VzDfJoCdfEfOOmlFYbmeQro4PiqPZGTLmvkQq1CiAKJtuaCtanSj8PhyfP761tozWWqJrrIKuXCxvXCtBxJsUrxIppJI86XY3CpdvlgQAygjTmNCD8xR122KXXZDZhoRtHKqc0d4OJZjlrJSI3OzzDYg/nQV/hrrup+tazCXe8UEEExDDmD5/fOpta11HLaK4jx06OmpmMZIOoqlk9a2V2yhJGUff/FD3eDJ0+tLqNsZMGoFqf4rgkjT6Upu8LeDv8qFBsFmoOPX76Va2GYCCKpcVCEbRAOokcx16it72R7J4BmFwWyzdGYlZ812NYBTWn7NcRAuAZsjHQ6wG/wA1djdAPr+HKqBlVVgaQAKRdsbPe2+cx6j61bhLrHz86uxOGZtDpV1smqPkWI4eyFkI06jkNZEHce/pVFnhobcx5mCOXUSfvWvquJ7L2nBka9aylvgoW+LZBK+Lynp6fi+VRzYNEc4ZwjDDS6q3bkDNLZbdtTpLAGXM8hJ/OkPbXsYso9oCC8MFnKQQYIB1B06mvoNng+Cb+W9uQqsxzHwmY5E7jXbzpHxRLVm8mHttmEFsuYubajQZmO0kiF6UnY/kjRcJJxaEXCuEzh2ZMwa23jXkUJIDLpOhGo1+IHyq62I5Vr+D4MKWIGjLBHWWX9AaHxfZgHP3TBXViMp+FgNQVb8MgrptttTqDnFTMM5KE3Azkem/nUCPT3qzE22UlXBVhoQZEVRm+5qpjFikfYr1RQg9K9ShFx8KTXMI2w+zVOMvfCPKalhGjXrXoTlmiwWHB3IHl+5ptbt6QKzuEuAetO8DcpythLJ1qp7dF4xlVASYpFjeMKvPTqajIWXjFLMZfVRJNC2rWJxpP8OPAs5rryEkfhUgeI+QpDxzs5iwy99cXuyyhik6BvUc9ves0ssLpM0LDOtmPez3aBXxAS2M0mG5AACc0npWx0jX01Hp1rJvgksLZuWlgJAiI8jPWedaW1iwUDKR4tR71h+TBqVl+GScSzNEe42qOQbz6+9cS7O8jSuG7trOvSsnC85ctxH6+9BXFP3+tFtfEx/zv/mqnQbj28qVoZATWQeVB3eHKeUH/NM203ql0nypQ2I7vC9dI+yaH/6b41UmAzASNxJgkeetOnEdCPLWlmLxfdvbd1bJnWWjkGEk+Ww8pqRi2+BtL0eYzhPFMEM9nFi/ZHIqDcVf/qR4vY0w4N2nx15gpcAc2NjLP/t+9M8Z224clsd5dDgj4UzMT/4+XmKSXu0QtkMUIsP4rZBLNbB/C5EyNjmEjWDtJ1yuhlrfDYteNtZZpP0pFisVLFutCNxi3cHheenSg8Zjo9azyZZEKxOILDLmZOpRirD0Yaj2qrhfCrdqcg1YyxJLMx82Jk0st4iTv604wzHf2Hqdv39qXreo1pJy+jW8IQZcwknMRA6oNPqRVeK4ebaW3YZXJBIAiCBMDWI2q3gwS2MiP3jBxJA8J8J2PzmiOJAaC7p0GaIGaAOekkfOuxCGsVE4U5bycmIu0PDRfVbqkB9Rl3mCNCeR1PsRWRvWipytKkbgiPvlX0VeG3AChy7EFtDMxoAeenQeZpU/B1usUaMy81zE/wDnsvoaz5cG3UXY8uvGYwD7ivUzxPALqsQgzDyiRHIgnSvVkcH9GrdGEw2KF3x9aOt3Kx2B4qUeTsdx0861FnHIQSWAgT7da7UXaMElQ2w9+KY2eMLb3NYXFdpR8NoFmJhY6/r7U5wHZK447zG3CqyP5SmOnxsNvQfOhPNGA0MEpjm/xW5jbwtYVe8YbnZEHVm2H5+VanhH+mtpSHxdzv23yfDaH+3dvcx5cqptcXsYKxlsIix8IG3qx3J+dB8M4/i8R/NLAW9SBAiAY011Oh3FYsmeUum/FghHi9NXxjjFnC25iAohVUewVQNB6VhOKcbGLPc6IxJBWToOhO2YaGNa12JwKXDbvklgvWCFbkYiIH617CdnFDFsqKCSxgACTuYHWs1139mhxvhi0fNY7t/iUkH1GlF8LvOBaBWC3ehVnUKDoSJ1nKSCetZ7tl2hS3iri2RInxzoA0QcvWgeDcY/mJcEsSwDAyWggKTO5gEfKtmWe8F/hzIx0mzeNqFmem8/pXioB318wR+tS0jzHSvOo3I/P8q5lGxMqz9T9+lU3Hnb5jb6VMwAP2/Q1bgURrgUhmYiVWCV03Jg8tNPOjGOzpAb1VnMHhO8gEgDSNCSddlA3M1dgcNb7x0uiO71EyO8VvhiOe4gayK5j8ObgHduy3AJEbFSTPhH4ZVfF5D0rtu2UTM4LMucXAd8x1GUndWjY7QRzrdDBGPvTJLM35wqxSov/bE8wefQDyigm4WDg3cwSBcdQQGXQcwecSZ8q7/1SbbK6wbQAIXwkhdwDyncRuARRCv/APHNrMMr2+YILN4pg+ak/KrlH6Kr7Z8ZvXtQOlX4bizpAzFk5oWbIf8AbMVqeH9grd5zN25EEgQsz0J5frVI/wBN7veFbbowzMomZlZ3ieWs0NfssU/oOwNyyEFxXRZElATl/wDFicp9KW8V7SuSFtKxJmNCSeegGpoXh3Zq8LrJcXulj/uOCEynSQ3OeQGuusV9G7MdkksZr6lHuFTkus2fN+HKqrCoCCddW2qqOHtstl8jhkMF2e4gHR7a/wARbuKHS5bINuD/AFloCsOYaCINbdbdxQFuFCy/EEJKhjyzHcgdPrTrE27OGIVbIVyoPg+HLlBzld8+wgbmDSnu8qoTJzKW/wDZgdfYfOro4o7bUUTzScdf0O+AY4IpSADKkvrJ1gT0A0GnImmHdpea5bYEd3AzTMuAD7gS1J8DdXKsQzMdZ0jWFU69efIE17BYtrV1s51zAEzOoO48iYq0o/00fDbQLMpgqWKld5kAxrqd4PpVzOo8NtCACYIWATpOo/UChbl0Ji0OklWIA/qJO46/EPYUPx26VuEg5TvAGUjoY50shlxFmeNIHyr1BvfdwplZIkwOZ116GIr1JY1H564PaHxHfl5Udbwqo4aJEyAdVHttSzhV7xZep05VpLeCnRmUTsBLMfRQJPtV0Kosndh+PsC4i3UgEEMscmXlptO3vWs4ViUvWxm5jYjmP2rH2LYtCA4ZH25Qw6jrR/B+IhGyNs3wnoenv+lUfIha2Rd8XJTcX+zZYHs/lud5HiEgEbAHygidxTrDcKAVtOUKOnmfIUl4dxIgAE+9NMZxXMgRYBY6ny3P0rEvKOlTBuGYod6UnwkR5HlTPDYpVdrOYSqZgOgmN/Wsxf4Nnc5bzou4VMsj/cQTE6xXcLZGHLBGN69cyhnMSANpK6Ko6b60UqI5fR88/wBRMALWOuEbXAH9zIP1FZvBIzNlUxJmZiB1rU/6jIe+QSWIQ5miJM8h+lZuymRD/U3L+kfpWmL/ABRzMn9nRoMbxBcOyrhr7vCjMwBVc3MAH4x5861HAeNjEWpIAdTD+o5jnrXze0ufQR+W1OuxfERbvlSRDrAnYkEEe5hgPWlyQUlxC45uL6b8wSJMdZ15U0wfFEtTlDFYhoEmOsnUQRPlS65dtFFAQ5o8RBiSSTzJB3j2rl2+oym2pQjcliSfPaBzo48aiJPI2NP4O0UBTMCdUfNmidI8Oo2I0/SgsTj2W3etkA3csrO0Ag8h4so8Wm8HaluIvXVD284zZgcyxsRKwR5dNdNaz97tBiLNwJn74DkwkjnAfmI5edWiDHC44IFvpDraOtvMAxUkA2WnYqZIOoMf3E1fw253tg93clgWyIPiUTmKXOamNuWmhI2RW7pDm6AO6uEBlkHKSNCfaA3SJou/wq2WV7bmy4OhV4IHPfqSNNedMCg/CIE0/BcKjMN7dwA/y26TmZSD601uYp7bFlRfjzRp4SttlbfTWSwH9o2g1nuKYfErbIu4nDkAeFmtsHbaB4TDDWY9Yqnh3F3upkbRwo2JIIUnTrJDHfqaGyug6P1G24lbhhduZLtghY8Mm0VIEEE6qx9CDG4Oha8UHdE2xkNxiuQgKpJPPLylhXeFLaKBSVysmgkMGBUhs3LYa86FThIAQlsyrpbVtwJzf+REAnffrTpinOKXGLIJBZwS+xMvEx7KCPQVK9jFNy7mAMaxsJIyvl9Sqwd/nUeJ4ZmKupj+WTyBgEr4RzjTTXegWlmU3DBbKq/3ASAQNxJ1jr6URRvwTAvlUjKAxgtJnmMwA3iW6bigsTdFt2zmYOn93mAa8OKuqu6MsKsKCIGpA8Lzq0EAadOlD32V2Ny83ikeLNyAEooEyBt59agH4MeFSSX/AAwRJk6nQBADJb8pp7jbQZc11GLMYtopAY7au0R/SPc61mrXG1RlyLmVAcia6EjfeSep8qP4fibjF7uIYnMuUqQICjlERJmIHXWKZoCOnDuui5vPNB5kCMpiNJ967U8NxlFkA20/tUaDy51yk1GPzm5jUaGnfCe0zrKtkdTE23nKSJhlYEMj/wBykH12pM+9Ud14o60iNZsMTxK3duEhnAdPELhUkOCAsOIz8xmIBjed649+VBnXQj13rLi3lMECQdZ+9qKTGHLEddth5Dyp01VMrrto+h8C4v3iiD69QedaXD2lcQxIPkYr5Lgb4SGS6A8AmZAJ5q3oedanhvbJTo5ysPOQfQ7VhcPo6Cy8ps2ycNQ/CC3kzFh8ias/hih1PoOkVlbXam4DKozDyK/lNLeP9u7yrIthSRC5mGb1yLMe5oaN8H/livQDtn2gBxLqgBCeHXXxRq3rrHtWVF+Tr1E/OqnvliSTLMST1JNSOHYMqkQzRA0nUiNOVaUqVHPk7k2GY6M5AUqASB5hdNeVTs8GvOj3rSOy2igdgDClzCgnkSY+lWYvBswXLB5nXWSNd9OWvnWm4l2/ZsGuAtWEwyBQL+UznMDNHMK0SSSSZjNG8VfYrTXTbdncVcxFhTfQC6k27inwsroQDoQQCRBj+7pRfEXTIpgZwcoECQByI6f5ivnvYbtQyYkW3JIvAI0knxjNkaTtpCRT3tVxQqRHpp1B5HloTrVOzjOmXvHGUNo+iHivEblsPFvOxATMSAqnXbXWR05GgDcMGTMiD03B06agfKvNfZviO3wgbAf8c6qJqrLlt0g48dehODxwRHUgtnYE6gCANoidetVpjXAgNAG2g09DEj50O1eIpHll5ZYscfaJ3LxJliSfMyfrTbs+R4xsWgL7awPXaaThaIwN2HAVhI1HtrRwv81YMqejo1OAwF/DkJbC3LZzZe8bKg5iSASI5gAzI8oKxC8QcZhew1oA5QQjPEiYzPIUQRuADA3oe1xK5CZUljnOXLAYQpmRvptz9qa4HHhhlJCE6MrbiN5ncDTXcRsK6RzrM9iuGX7dwfxeKuXlJMJBVcxC6lARpoBHPQ1pUw/eqpZoNtWhusiIJ9Ypb2itfzrK59EAGYawSSQdRyhduvKqsXxS5mtWUAdgR4QD4mM5QdZAgzyialAYTieF3DdVAzFLarcuZToGJhVJ9A23lTnh3ByEnujc3ys34QPwrEQKHw9t7K5ScpP4RzuMYLMR8SCNANKT8M7Ud3cfOSbTXSD4cr2nM/y7iE76AhtmHmIBJVmj79bZXNbdRBGVVgkGYhjEbnSSKqHFXZsy2Ytr8IIJPqTtPtpNW4nFt3RZGtuNIgtsfxGQABvrrVlt4thmZB/vBkdQRpUAUjj7qT4RrETIMcpyxNeo7h/dXQTbZXiJ8Y0menoflXqFhpn50e6XMnUn6x6c60vB+xN50F1so5opPxfLY+VZ2xdCAnQt+EchPM024d2na2IDMFO68vboaCNLPYvAkk5ywg7GIBHISND5UMODjcMfp+1U4vFNcYkuW1MT5mZjzqFvFFdvfWgBDbh2CRD/ADbfeKeYJDD5HWtDY7KYO+Jts69QHmPZgSKzuGxisJ1030n8hEeddu4tkb8Q6HY/Oq5Qb6mWwyJckrHdzsXat7X7/oMq/X/FI+N8AFvKwLkmfjOYwB1jeYEUYvam4BBIY8sw/Ub0s4px27cjMqCJggSROh1NLGM7HlPHXAHD3jbuACAwJGvnpr86b32VCHZi7LseQPkBoKWcOIl53KkgnXXrRvBccvepnAYZhmBGhGaCD5RVj4Z/SzBLdxV1LYYIURu705FixJI1JJJ19BVfFcK1p0zmWK7idYJHrIq3s/jGXHKV38S+3p9ab9vrShLUfEC3yI/cCqrqZoq8bEGBvBb9r8IFxCTz0YGY/fWtw7K913baxAB//o5nKBzMACNxNfP7V3KVaF02B+H3Gmk66CvoHZ62tq0uJvk92stbn8Tt8V5hzdphRyEczoMqt2N8Z0iXHcBbKzlK3iJgfi6yB+dZgwBqQK29xXyd64yXb3/bt87ab+IdTufYVh8fYQ3XKGQGg+RgT9ayOLNMqu2UvilG0n6VU+OblA+tSOFnYH8vqatThLHyoRSFckgF7hO5J9angr+W6hBOjD66U0s8JUanU+dexltQKsTSZXKTao03C7zLfWTGbSAfC/hI3Y6Nl2+xTnE8MDMGuDwkxnHhM7akmJ0G87mKScLY3MPmy5jaKtIgsFBnVTE6ZtQeWxg02w+LtEZe8ZxMR4VmREae/KuijlyEnGLv8NfUEFP5YgMMwlXJlo67SByqodojGdXTvLYhFAPidiTmJIAgCaIvW1vlpWYLKkkkjXmd9QT7/Kq8fwzu1myqqVQMcozSCSrHMRJjKkjlRCSw1gomfKL124jZyzsCxYmbehi2DGgHl1pdat94Vhs0qQjXJAe0kZ8NiSBIuWxBV42CxGkQwPEyDF0rM/C4ZQR5MrAGN9aKw/H7eHxTOhW4lxTnyhtHHwsufWSDBM8iec0LCrHXBrDIty1h8QHdFDIXUQouZoBZSZkKdYkzMa1mMSx//axIkgd4Ws2yRMi3atzeuiZ6Cp4TjViy2Yh7mUN3a5FthXdyzE5DBXoGmIpc3GSbhdVK5iSxVv5jkmdbpBYAH8KgDQVLDR9C4DhhasqAMpbXQFARJAKgmcpjr1r1C8D7S28SCTmQoFQgkyCAZ2O20e9doWIz5Ra4ZJ1aKJ/6MpHhaD57Uw4dwt7khRMDMxP4V6mdveirnD7itDIZ/wBv6E8qTbpoZm8Rwu4gmPD1Go/xQ4rVrdB0Gh2IOh+R/Sl+P4UDLJoenI+3KmTAKcPiGRgwMEfcEHceVM8NxhWIUjKI5nSegnl67UkdTJnQ1HLTg9NZZ4QbphAB1JIUD3P35V3EdnioK51JM6DUSPOAPpVPZfjBDqt3UCAJ5jbKY13g+1bW62eFypBJgKIIjmDuTz35xSKE5W1+gNpVZ8yu2DafxbGRPkaIOHCWww02MwD7GRp6itHxfgj5GZrbFJgtByhjtryPl5a0mwxzKbbjZVBjXYRz9Afek2U1wZcGdzFf/CHd93ae5cys8gXH7sB1EDVRBXxHQlYpff74W2e/48yFBO6FoynoTodB70LwjEurFcqtk0GaQy+jLBjXaa9xtmYqzGYEADRVGswvL7maRQe3CzfgDbOnv9z1+dfUeFcRwl5bfiDG2QUXNGQx/TMSJPLSvlo+Hf6/4rf8A7LK/c3XtqndqpGUwXPUwdORoZqos+PfaNiOGJdzEu/iXLIIkDopjT/FZ/Ff6bhI/hbh3ki4Zmd4aBr60+TFqogADoJ+pmunjipqdayLI0apYlIy7dmr+YL3TTymIMdDsfnQt/A3EPjRl9RpWpxXHGdG7vMAYXkDJIOhGuynoKlgsJ4HLEZjBkGYEg7jerlitWYp5NZNGMNL8ea+gtwxLwzDJAnMuXw5Z0YMAZnX3B10oW12dsmznuW48RmTLZQdGBG0+1T+Fg/mX0ZXgfEXVWVdc4yQfPpVuKRkA0ObTUe31FaG5wfCZosbxm+ItEamfID8qQ8a7TJbHd2W7wgCX/CDJJHVtY8vWtkeKjNJWyjheO7sMWOVlYqw3ggHTL9xNV43jy22/ksWg6EyFIOuVgfiiSPYVnLuJZ2LMZJiT10jWPKuA+s6R+s0bDqF43iT3jLnQbKBCjUnQe+9DZiNqjNcmgEn3hjXWud+QeRH3zqstUTUCgjB37iFijZc0Tr0n969Q4mvUCUj6K/F7OES4lqFuWgHUd5IYjUFtJZye8tso3AB0GopwOCbEsfDlcLJUtmJGkMu0oZ57ZeelKuKYE2AWuXM5ZVVSq+NkuL4bbKRpOYtKEyx13p6bkulxW7o9ywIkIyh3BbT+1EUEcy8bisuX5CyOMMa/HvS+GLVNy9E2NwW8gSNGHpQTWo6x8/rvTS7is7M0RmM+lBM4O21WY5OqZW0JeJYAMJjUbH96Du4BUUHNLTDAQYnaCN60DrPQ0kxeFCMJGhYEHmP7fvrVyYpSLDhojKQfUiPIbH1Nb/s1jbt20VXdGBjw59Zl15hTsYMTExNZVMfh7aiQWMTCnSenQD2NXcN7V3P4hWSEgMJgNCkaggiI0HuBVklGuqwJuz6nwdJt3FvLNu8wRgwnVhLOFGikKrt7dTXy6/hFF0xJ001iQetOP8A82xRR7ea3kcFScrZwGEHKS5ymOlJXX8Q3B+Y5/vVL7Ny8v6G/VA3/TyLucEQRVHFW0PkB9aZq8GNwdR9/X3pZxO4CLnlAHrIor0ArRZjTUmB6k9SJr6XaF2yqWxHdhFBbNoCBqNOU180aQAdJ9p+lfauGQ2HRTGqidNNRrWb5N0mbfi+szGJ47lJkgE8lGY/X96T3e0b3GyWwSZ3ZtvYQop1xvs/agwuQ9V0+nMVj8PcYMVVZysRoIGh+VU46mm10uzTlB9NVw5HFsTldsxZh4oeCOmsgT00POKbpxQmzdyiWAMAHcEHqNgfzrLLxJQMjMULAgnpOm+1XcGXuxlW4GZjoV+EKdxJ1J9OtboPiT4cuadtjzgePLJctkGIAE6NDPJWZOkzr50xfiSqSl0ZVa065p00Oc+mh/8AWluD4eLd5u7zZXt5gG1Oa2wYj0I/Klfb7EkWrYk+NmAEaQIJIM8zlBqwrVsSYrGXLslJVNtNM3KT5HpS1rRFN+H4oZAvQVZdtqeVUObT6i9RVcEE16mGJwH9NAPbIqxSsVo6Lh5VEmvTXKIKOGuTXa5UIixLscga9UBXqgT6CSEjM91oDBQ5tItoJOULcy5m/CAwgxS3iXEUVAiuCp5iToIOXM2p1lidZMGdazFnHQYZQD1gVd32snWeZqmOFLxJf4WuV+h/8cG3IHofzq+3cU8/rSxcQOg+VXJihVlV4IMso5GqMTYBEESKHfH5dg5/+o0/zV1rGFvwP7rH50vScEi4fJcMp3n9IgkDzhdzVuHwTIyswyhpgc/ccqbQZ0094ofE2HZgSZjTVvrVu18FIl4qYvaDyNUnAvIiIkTrMecbmpd3DQ3Q6iYIEagkUnAld7FxpG3Pl5UPYQQWbUHl1ou5gpJykk6E9YjSKuw6gQCNY1o2AEs4hZ0RSOmXX8qe28Qy6o7Dyk/8UB3WpymCN9vzoqy0jzGh+QpJJMKbXgybi3eLD/EBv1H6GkH8RyIBHyPzqvF4nK3pS7C4nMJ8zQwYlGTaLM2Vzgk/0MsTh0cCCVIGgI0PuKBGGdRnAIAPxDSPlVyXquW5Wh40zMptD3s/xy7dyqxBNrYkb5pQSeQBInrNKe3WMz4pVGgt20EdCdT68qWXMY2HYsmocFSDy2Mj5CgnxZuXC7bmOc8oAoa16N/1BdtvpRFrFEVQLYga6nl08j51NUouNgsJXGTUmIO9CFIqc0jx/Q2x67hOlCvZIotbpqXezuKFNBtMXmuEUa2GB2qi5YIqWQpAr1FWeGu4lVkeo/U16iQHcBhPzqtWI8xUbF6Dpr+1XactqIxJDO1dZqrKdKmj1ABmExZXSdKYB5pHljaisPieVK0QZ5qkGqhbldzUtECAF60PiLmY5R/uNRuXY9TtXbNuB586FUQ6IBzHYL+ulV2RMk7nUVx3zNHIanzPT2qwNOgokJ/iU/Oo/wAVltlz1PuSdBUMViAiz5QKUnFlwCdEX4R/U3XziokQhdYmZOpmfU1RgvhqvE3j7mrcMPCKvghJeBIerFu1RNdBpxCeMXOkT50DhRrRN94U1VhEpX6MvA1FojJUEWpprRAdbaokdKtNvrXMmlQFlSVFlr1xSCKnFAJCa47nbrUgKgRrPyoaoKZYpMAFjAmBOgnUx716hLygnxLMbHNFeo0QWWmjXpvRoGgIoNL5AI/CSCR1gH8pPzqSXShjl97UhaGrcqYFCq4OoqxWoACRXiKrV6sD1CBFi9RStSznRVq5SsAYo11qrFYr8K7n6VB7h5V6zZjU78zQohZh7JCx869exC21k/5NB4vjAXRdTSe/iCxljJ6UdbCE38SbrS2ijYfp/mq72JnbYbDkP3ocKzeQ+lFJhQNTqaJCGCTxS2ogj56VeBl06VwNoQIHIztr9iuXXlZB1Gh8/OnixGiyug1TaOlWA04pDFtoPM1dhUoa+ZIFH4e3Q9Yf0EIKvRK5bSr0SnEIhK9kohUrjW6IAW4lU3KJdaGu0rIikmBUG0HM+m9Wc/b6nb9arutykg76c/KgODm35GPMmvVYic4Ovr+hr1QInca01GHZ8KpyscjvrHIhTM8wMp9JpW9MMLxFzbNmfAzKSPNMyiOmlxvXTpSIsYAbZGtW2sR1ooWgw15UvuioRB6N0qebrS+y5o1TQIy2attPQ4FdY0ABd3F5dtTQd9mbVmgdBtVVy4RQV28W3NSgl73VAgVyxhp1NU2Vk0wWiQkoiokyK7c6V5dqUBFN/kfkatsWu8uQPDprHKBt6aCqn0HrXMNfKXDHPT8qaIJF2MtZGih2vir8TeLEzyMD5U17GcPS9jbSOJUEtHUrET5UJT0TYErENo5nmnFlaX22zXXY7lmJ+ZppbWrYdViyL7a0Vbt1VaFFWxrVhWTgVXcar8tQdKhAK6dKBY60bjKAu7GlYyPW1nXr9io3Lba9J0jeK7h38RWBAJ156gaUTFBdCwW3p1H35V2i0WvVCH//2Q=="/>
          <p:cNvSpPr>
            <a:spLocks noChangeAspect="1" noChangeArrowheads="1"/>
          </p:cNvSpPr>
          <p:nvPr/>
        </p:nvSpPr>
        <p:spPr bwMode="auto">
          <a:xfrm>
            <a:off x="520700" y="30321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78" name="Picture 14" descr="http://t2.gstatic.com/images?q=tbn:ANd9GcQ9JnOSgXTWv39YaA8eIomNoUuxaGes7EviDRse--oC4dtnAVWP">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5049" y="3271640"/>
            <a:ext cx="943151" cy="1353879"/>
          </a:xfrm>
          <a:prstGeom prst="rect">
            <a:avLst/>
          </a:prstGeom>
          <a:noFill/>
          <a:extLst>
            <a:ext uri="{909E8E84-426E-40DD-AFC4-6F175D3DCCD1}">
              <a14:hiddenFill xmlns:a14="http://schemas.microsoft.com/office/drawing/2010/main">
                <a:solidFill>
                  <a:srgbClr val="FFFFFF"/>
                </a:solidFill>
              </a14:hiddenFill>
            </a:ext>
          </a:extLst>
        </p:spPr>
      </p:pic>
      <p:pic>
        <p:nvPicPr>
          <p:cNvPr id="11286" name="Picture 22" descr="http://www.dreamstime.com/airline-pilot-in-a-tiny-plane-thumb9416733.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25329" y="5571758"/>
            <a:ext cx="1014152" cy="1257213"/>
          </a:xfrm>
          <a:prstGeom prst="rect">
            <a:avLst/>
          </a:prstGeom>
          <a:noFill/>
          <a:extLst>
            <a:ext uri="{909E8E84-426E-40DD-AFC4-6F175D3DCCD1}">
              <a14:hiddenFill xmlns:a14="http://schemas.microsoft.com/office/drawing/2010/main">
                <a:solidFill>
                  <a:srgbClr val="FFFFFF"/>
                </a:solidFill>
              </a14:hiddenFill>
            </a:ext>
          </a:extLst>
        </p:spPr>
      </p:pic>
      <p:pic>
        <p:nvPicPr>
          <p:cNvPr id="11288" name="Picture 24" descr="http://thegrandnarrative.files.wordpress.com/2012/02/korean-doctor-female.jp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25534" y="1965952"/>
            <a:ext cx="795516" cy="1223107"/>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C936B9D7-30C4-4B0F-99E1-7522042802C3}" type="slidenum">
              <a:rPr lang="en-US" smtClean="0"/>
              <a:pPr/>
              <a:t>36</a:t>
            </a:fld>
            <a:endParaRPr lang="en-US"/>
          </a:p>
        </p:txBody>
      </p:sp>
      <p:sp>
        <p:nvSpPr>
          <p:cNvPr id="13" name="TextBox 12"/>
          <p:cNvSpPr txBox="1"/>
          <p:nvPr/>
        </p:nvSpPr>
        <p:spPr>
          <a:xfrm>
            <a:off x="215900" y="954825"/>
            <a:ext cx="2057400" cy="584775"/>
          </a:xfrm>
          <a:prstGeom prst="rect">
            <a:avLst/>
          </a:prstGeom>
          <a:noFill/>
        </p:spPr>
        <p:txBody>
          <a:bodyPr wrap="square" rtlCol="0">
            <a:spAutoFit/>
          </a:bodyPr>
          <a:lstStyle/>
          <a:p>
            <a:r>
              <a:rPr lang="en-US" sz="3200" dirty="0">
                <a:solidFill>
                  <a:srgbClr val="FF0000"/>
                </a:solidFill>
              </a:rPr>
              <a:t>S</a:t>
            </a:r>
            <a:r>
              <a:rPr lang="en-US" dirty="0"/>
              <a:t>cience </a:t>
            </a:r>
            <a:r>
              <a:rPr lang="en-US" dirty="0">
                <a:sym typeface="Wingdings" pitchFamily="2" charset="2"/>
              </a:rPr>
              <a:t></a:t>
            </a:r>
            <a:endParaRPr lang="en-US" dirty="0"/>
          </a:p>
        </p:txBody>
      </p:sp>
      <p:sp>
        <p:nvSpPr>
          <p:cNvPr id="14" name="TextBox 13"/>
          <p:cNvSpPr txBox="1"/>
          <p:nvPr/>
        </p:nvSpPr>
        <p:spPr>
          <a:xfrm>
            <a:off x="825500" y="2191653"/>
            <a:ext cx="2057400" cy="584775"/>
          </a:xfrm>
          <a:prstGeom prst="rect">
            <a:avLst/>
          </a:prstGeom>
          <a:noFill/>
        </p:spPr>
        <p:txBody>
          <a:bodyPr wrap="square" rtlCol="0">
            <a:spAutoFit/>
          </a:bodyPr>
          <a:lstStyle/>
          <a:p>
            <a:r>
              <a:rPr lang="en-US" sz="3200" dirty="0">
                <a:solidFill>
                  <a:srgbClr val="FF0000"/>
                </a:solidFill>
              </a:rPr>
              <a:t>T</a:t>
            </a:r>
            <a:r>
              <a:rPr lang="en-US" dirty="0"/>
              <a:t>echnology </a:t>
            </a:r>
            <a:r>
              <a:rPr lang="en-US" dirty="0">
                <a:sym typeface="Wingdings" pitchFamily="2" charset="2"/>
              </a:rPr>
              <a:t></a:t>
            </a:r>
            <a:endParaRPr lang="en-US" dirty="0"/>
          </a:p>
        </p:txBody>
      </p:sp>
      <p:sp>
        <p:nvSpPr>
          <p:cNvPr id="15" name="TextBox 14"/>
          <p:cNvSpPr txBox="1"/>
          <p:nvPr/>
        </p:nvSpPr>
        <p:spPr>
          <a:xfrm>
            <a:off x="2057400" y="3592973"/>
            <a:ext cx="2057400" cy="584775"/>
          </a:xfrm>
          <a:prstGeom prst="rect">
            <a:avLst/>
          </a:prstGeom>
          <a:noFill/>
        </p:spPr>
        <p:txBody>
          <a:bodyPr wrap="square" rtlCol="0">
            <a:spAutoFit/>
          </a:bodyPr>
          <a:lstStyle/>
          <a:p>
            <a:r>
              <a:rPr lang="en-US" sz="3200" dirty="0">
                <a:solidFill>
                  <a:srgbClr val="FF0000"/>
                </a:solidFill>
              </a:rPr>
              <a:t>E</a:t>
            </a:r>
            <a:r>
              <a:rPr lang="en-US" dirty="0"/>
              <a:t>ngineering </a:t>
            </a:r>
            <a:r>
              <a:rPr lang="en-US" dirty="0">
                <a:sym typeface="Wingdings" pitchFamily="2" charset="2"/>
              </a:rPr>
              <a:t></a:t>
            </a:r>
            <a:endParaRPr lang="en-US" dirty="0"/>
          </a:p>
        </p:txBody>
      </p:sp>
      <p:sp>
        <p:nvSpPr>
          <p:cNvPr id="16" name="TextBox 15"/>
          <p:cNvSpPr txBox="1"/>
          <p:nvPr/>
        </p:nvSpPr>
        <p:spPr>
          <a:xfrm>
            <a:off x="3564233" y="5125502"/>
            <a:ext cx="2057400" cy="584775"/>
          </a:xfrm>
          <a:prstGeom prst="rect">
            <a:avLst/>
          </a:prstGeom>
          <a:noFill/>
        </p:spPr>
        <p:txBody>
          <a:bodyPr wrap="square" rtlCol="0">
            <a:spAutoFit/>
          </a:bodyPr>
          <a:lstStyle/>
          <a:p>
            <a:r>
              <a:rPr lang="en-US" sz="3200" dirty="0">
                <a:solidFill>
                  <a:srgbClr val="FF0000"/>
                </a:solidFill>
              </a:rPr>
              <a:t>A</a:t>
            </a:r>
            <a:r>
              <a:rPr lang="en-US" dirty="0"/>
              <a:t>rts </a:t>
            </a:r>
            <a:r>
              <a:rPr lang="en-US" dirty="0">
                <a:sym typeface="Wingdings" pitchFamily="2" charset="2"/>
              </a:rPr>
              <a:t></a:t>
            </a:r>
            <a:endParaRPr lang="en-US" dirty="0"/>
          </a:p>
        </p:txBody>
      </p:sp>
      <p:pic>
        <p:nvPicPr>
          <p:cNvPr id="17" name="Picture 4" descr="http://spaceplace.nasa.gov/review/art/satellite.en.jp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05633" y="4832007"/>
            <a:ext cx="1545634" cy="112213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5" descr="NASA insigniaCMYK">
            <a:extLst>
              <a:ext uri="{FF2B5EF4-FFF2-40B4-BE49-F238E27FC236}">
                <a16:creationId xmlns:a16="http://schemas.microsoft.com/office/drawing/2014/main" id="{7B37CD28-E1F3-4BC6-ABCB-6E5088ECDFE6}"/>
              </a:ext>
            </a:extLst>
          </p:cNvPr>
          <p:cNvPicPr preferRelativeResize="0">
            <a:picLocks noChangeAspect="1" noChangeArrowheads="1"/>
          </p:cNvPicPr>
          <p:nvPr/>
        </p:nvPicPr>
        <p:blipFill>
          <a:blip r:embed="rId12"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3676460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584775"/>
          </a:xfrm>
          <a:prstGeom prst="rect">
            <a:avLst/>
          </a:prstGeom>
          <a:noFill/>
        </p:spPr>
        <p:txBody>
          <a:bodyPr wrap="square" rtlCol="0">
            <a:spAutoFit/>
          </a:bodyPr>
          <a:lstStyle/>
          <a:p>
            <a:pPr algn="ctr"/>
            <a:r>
              <a:rPr lang="en-US" sz="3200" b="1" dirty="0">
                <a:latin typeface="Arial" pitchFamily="34" charset="0"/>
                <a:cs typeface="Arial" pitchFamily="34" charset="0"/>
              </a:rPr>
              <a:t>Developing Skills on Earth</a:t>
            </a:r>
          </a:p>
        </p:txBody>
      </p:sp>
      <p:pic>
        <p:nvPicPr>
          <p:cNvPr id="3" name="Picture 2">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774192"/>
            <a:ext cx="9144000" cy="6083808"/>
          </a:xfrm>
          <a:prstGeom prst="rect">
            <a:avLst/>
          </a:prstGeom>
        </p:spPr>
      </p:pic>
      <p:sp>
        <p:nvSpPr>
          <p:cNvPr id="2" name="Slide Number Placeholder 1"/>
          <p:cNvSpPr>
            <a:spLocks noGrp="1"/>
          </p:cNvSpPr>
          <p:nvPr>
            <p:ph type="sldNum" sz="quarter" idx="12"/>
          </p:nvPr>
        </p:nvSpPr>
        <p:spPr/>
        <p:txBody>
          <a:bodyPr/>
          <a:lstStyle/>
          <a:p>
            <a:fld id="{C936B9D7-30C4-4B0F-99E1-7522042802C3}" type="slidenum">
              <a:rPr lang="en-US" smtClean="0"/>
              <a:pPr/>
              <a:t>37</a:t>
            </a:fld>
            <a:endParaRPr lang="en-US"/>
          </a:p>
        </p:txBody>
      </p:sp>
      <p:pic>
        <p:nvPicPr>
          <p:cNvPr id="6" name="Picture 25" descr="NASA insigniaCMYK">
            <a:extLst>
              <a:ext uri="{FF2B5EF4-FFF2-40B4-BE49-F238E27FC236}">
                <a16:creationId xmlns:a16="http://schemas.microsoft.com/office/drawing/2014/main" id="{9F9F055F-F98B-46C9-93D4-A83B84859375}"/>
              </a:ext>
            </a:extLst>
          </p:cNvPr>
          <p:cNvPicPr preferRelativeResize="0">
            <a:picLocks noChangeAspect="1" noChangeArrowheads="1"/>
          </p:cNvPicPr>
          <p:nvPr/>
        </p:nvPicPr>
        <p:blipFill>
          <a:blip r:embed="rId5"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1639624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g.youtube.com/vi/d1bR-wXvyAs/hqdefault.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2679" y="0"/>
            <a:ext cx="5554921" cy="416619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pacecraft.ssl.umd.edu/SSL.photos/SSLevent.photos/2006/060900.DesertRATS/060908.DesertRATS.32.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1" y="3404192"/>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ut-images.s3.amazonaws.com/wp-content/uploads/2008/10/rover-press-2-580x435.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428999"/>
            <a:ext cx="4572001" cy="34290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0"/>
            <a:ext cx="9144000" cy="584775"/>
          </a:xfrm>
          <a:prstGeom prst="rect">
            <a:avLst/>
          </a:prstGeom>
          <a:noFill/>
        </p:spPr>
        <p:txBody>
          <a:bodyPr wrap="square" rtlCol="0">
            <a:spAutoFit/>
          </a:bodyPr>
          <a:lstStyle/>
          <a:p>
            <a:pPr algn="ctr"/>
            <a:r>
              <a:rPr lang="en-US" sz="3200" b="1" dirty="0">
                <a:latin typeface="Arial" pitchFamily="34" charset="0"/>
                <a:cs typeface="Arial" pitchFamily="34" charset="0"/>
              </a:rPr>
              <a:t>Training on Earth for a Mars Mission</a:t>
            </a:r>
          </a:p>
        </p:txBody>
      </p:sp>
      <p:sp>
        <p:nvSpPr>
          <p:cNvPr id="2" name="Slide Number Placeholder 1"/>
          <p:cNvSpPr>
            <a:spLocks noGrp="1"/>
          </p:cNvSpPr>
          <p:nvPr>
            <p:ph type="sldNum" sz="quarter" idx="12"/>
          </p:nvPr>
        </p:nvSpPr>
        <p:spPr/>
        <p:txBody>
          <a:bodyPr/>
          <a:lstStyle/>
          <a:p>
            <a:fld id="{C936B9D7-30C4-4B0F-99E1-7522042802C3}" type="slidenum">
              <a:rPr lang="en-US" smtClean="0"/>
              <a:pPr/>
              <a:t>38</a:t>
            </a:fld>
            <a:endParaRPr lang="en-US"/>
          </a:p>
        </p:txBody>
      </p:sp>
      <p:pic>
        <p:nvPicPr>
          <p:cNvPr id="7" name="Picture 25" descr="NASA insigniaCMYK">
            <a:extLst>
              <a:ext uri="{FF2B5EF4-FFF2-40B4-BE49-F238E27FC236}">
                <a16:creationId xmlns:a16="http://schemas.microsoft.com/office/drawing/2014/main" id="{307AC8A1-49F8-4830-8706-F2376FD844C4}"/>
              </a:ext>
            </a:extLst>
          </p:cNvPr>
          <p:cNvPicPr preferRelativeResize="0">
            <a:picLocks noChangeAspect="1" noChangeArrowheads="1"/>
          </p:cNvPicPr>
          <p:nvPr/>
        </p:nvPicPr>
        <p:blipFill>
          <a:blip r:embed="rId9"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3252396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584775"/>
          </a:xfrm>
          <a:prstGeom prst="rect">
            <a:avLst/>
          </a:prstGeom>
          <a:noFill/>
        </p:spPr>
        <p:txBody>
          <a:bodyPr wrap="square" rtlCol="0">
            <a:spAutoFit/>
          </a:bodyPr>
          <a:lstStyle/>
          <a:p>
            <a:pPr algn="ctr"/>
            <a:r>
              <a:rPr lang="en-US" sz="3200" b="1" dirty="0">
                <a:latin typeface="Arial" pitchFamily="34" charset="0"/>
                <a:cs typeface="Arial" pitchFamily="34" charset="0"/>
              </a:rPr>
              <a:t>Importance of Research with Plants</a:t>
            </a:r>
          </a:p>
        </p:txBody>
      </p:sp>
      <p:pic>
        <p:nvPicPr>
          <p:cNvPr id="1026" name="Picture 2" descr="G:\Presentations\KSC\Outreach Website\Mars\Plant Growth\Final Greenhouse R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84775"/>
            <a:ext cx="8686799" cy="619368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C936B9D7-30C4-4B0F-99E1-7522042802C3}" type="slidenum">
              <a:rPr lang="en-US" smtClean="0"/>
              <a:pPr/>
              <a:t>39</a:t>
            </a:fld>
            <a:endParaRPr lang="en-US"/>
          </a:p>
        </p:txBody>
      </p:sp>
      <p:pic>
        <p:nvPicPr>
          <p:cNvPr id="6" name="Picture 25" descr="NASA insigniaCMYK">
            <a:extLst>
              <a:ext uri="{FF2B5EF4-FFF2-40B4-BE49-F238E27FC236}">
                <a16:creationId xmlns:a16="http://schemas.microsoft.com/office/drawing/2014/main" id="{E90B0086-226D-41C0-B84F-670D447B8146}"/>
              </a:ext>
            </a:extLst>
          </p:cNvPr>
          <p:cNvPicPr preferRelativeResize="0">
            <a:picLocks noChangeAspect="1" noChangeArrowheads="1"/>
          </p:cNvPicPr>
          <p:nvPr/>
        </p:nvPicPr>
        <p:blipFill>
          <a:blip r:embed="rId4"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2455944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90A53-45F1-41BA-AAF0-A8ECD8B17FC8}"/>
              </a:ext>
            </a:extLst>
          </p:cNvPr>
          <p:cNvSpPr>
            <a:spLocks noGrp="1"/>
          </p:cNvSpPr>
          <p:nvPr>
            <p:ph type="title"/>
          </p:nvPr>
        </p:nvSpPr>
        <p:spPr/>
        <p:txBody>
          <a:bodyPr/>
          <a:lstStyle/>
          <a:p>
            <a:r>
              <a:rPr lang="en-US" dirty="0"/>
              <a:t>Learning from Lunar Missions</a:t>
            </a:r>
          </a:p>
        </p:txBody>
      </p:sp>
      <p:sp>
        <p:nvSpPr>
          <p:cNvPr id="3" name="Content Placeholder 2">
            <a:extLst>
              <a:ext uri="{FF2B5EF4-FFF2-40B4-BE49-F238E27FC236}">
                <a16:creationId xmlns:a16="http://schemas.microsoft.com/office/drawing/2014/main" id="{8405AFFB-41B5-4425-BF21-18D7FFE8E8B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A64F92E-F79F-4EF7-976B-7D4C5E9E4ED3}"/>
              </a:ext>
            </a:extLst>
          </p:cNvPr>
          <p:cNvSpPr>
            <a:spLocks noGrp="1"/>
          </p:cNvSpPr>
          <p:nvPr>
            <p:ph type="sldNum" sz="quarter" idx="12"/>
          </p:nvPr>
        </p:nvSpPr>
        <p:spPr/>
        <p:txBody>
          <a:bodyPr/>
          <a:lstStyle/>
          <a:p>
            <a:fld id="{C936B9D7-30C4-4B0F-99E1-7522042802C3}" type="slidenum">
              <a:rPr lang="en-US" smtClean="0"/>
              <a:pPr/>
              <a:t>40</a:t>
            </a:fld>
            <a:endParaRPr lang="en-US"/>
          </a:p>
        </p:txBody>
      </p:sp>
      <p:pic>
        <p:nvPicPr>
          <p:cNvPr id="1026" name="Picture 2" descr="sustained-lunar-surface-timeline-20200319">
            <a:extLst>
              <a:ext uri="{FF2B5EF4-FFF2-40B4-BE49-F238E27FC236}">
                <a16:creationId xmlns:a16="http://schemas.microsoft.com/office/drawing/2014/main" id="{40D03507-9281-4FF5-8FF6-B86DB26E92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7528"/>
            <a:ext cx="9144000" cy="5135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264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90A53-45F1-41BA-AAF0-A8ECD8B17FC8}"/>
              </a:ext>
            </a:extLst>
          </p:cNvPr>
          <p:cNvSpPr>
            <a:spLocks noGrp="1"/>
          </p:cNvSpPr>
          <p:nvPr>
            <p:ph type="title"/>
          </p:nvPr>
        </p:nvSpPr>
        <p:spPr/>
        <p:txBody>
          <a:bodyPr>
            <a:noAutofit/>
          </a:bodyPr>
          <a:lstStyle/>
          <a:p>
            <a:r>
              <a:rPr lang="en-US" sz="4800" dirty="0"/>
              <a:t>Using Lunar Resources</a:t>
            </a:r>
          </a:p>
        </p:txBody>
      </p:sp>
      <p:sp>
        <p:nvSpPr>
          <p:cNvPr id="3" name="Content Placeholder 2">
            <a:extLst>
              <a:ext uri="{FF2B5EF4-FFF2-40B4-BE49-F238E27FC236}">
                <a16:creationId xmlns:a16="http://schemas.microsoft.com/office/drawing/2014/main" id="{8405AFFB-41B5-4425-BF21-18D7FFE8E8B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A64F92E-F79F-4EF7-976B-7D4C5E9E4ED3}"/>
              </a:ext>
            </a:extLst>
          </p:cNvPr>
          <p:cNvSpPr>
            <a:spLocks noGrp="1"/>
          </p:cNvSpPr>
          <p:nvPr>
            <p:ph type="sldNum" sz="quarter" idx="12"/>
          </p:nvPr>
        </p:nvSpPr>
        <p:spPr/>
        <p:txBody>
          <a:bodyPr/>
          <a:lstStyle/>
          <a:p>
            <a:fld id="{C936B9D7-30C4-4B0F-99E1-7522042802C3}" type="slidenum">
              <a:rPr lang="en-US" smtClean="0"/>
              <a:pPr/>
              <a:t>41</a:t>
            </a:fld>
            <a:endParaRPr lang="en-US"/>
          </a:p>
        </p:txBody>
      </p:sp>
      <p:pic>
        <p:nvPicPr>
          <p:cNvPr id="2050" name="Picture 2">
            <a:hlinkClick r:id="rId3"/>
            <a:extLst>
              <a:ext uri="{FF2B5EF4-FFF2-40B4-BE49-F238E27FC236}">
                <a16:creationId xmlns:a16="http://schemas.microsoft.com/office/drawing/2014/main" id="{F15C32AB-038D-44D9-9805-7442FDE13D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143000"/>
            <a:ext cx="7704652" cy="51408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2973F7B-F060-4E11-9DF2-CF8065428D0A}"/>
              </a:ext>
            </a:extLst>
          </p:cNvPr>
          <p:cNvSpPr txBox="1"/>
          <p:nvPr/>
        </p:nvSpPr>
        <p:spPr>
          <a:xfrm>
            <a:off x="1905000" y="6324600"/>
            <a:ext cx="5842240" cy="369332"/>
          </a:xfrm>
          <a:prstGeom prst="rect">
            <a:avLst/>
          </a:prstGeom>
          <a:noFill/>
        </p:spPr>
        <p:txBody>
          <a:bodyPr wrap="none" rtlCol="0">
            <a:spAutoFit/>
          </a:bodyPr>
          <a:lstStyle/>
          <a:p>
            <a:r>
              <a:rPr lang="en-US" u="sng" dirty="0"/>
              <a:t>MOXIE = M</a:t>
            </a:r>
            <a:r>
              <a:rPr lang="en-US" dirty="0"/>
              <a:t>ars </a:t>
            </a:r>
            <a:r>
              <a:rPr lang="en-US" u="sng" dirty="0" err="1"/>
              <a:t>OX</a:t>
            </a:r>
            <a:r>
              <a:rPr lang="en-US" dirty="0" err="1"/>
              <a:t>ygen</a:t>
            </a:r>
            <a:r>
              <a:rPr lang="en-US" dirty="0"/>
              <a:t> </a:t>
            </a:r>
            <a:r>
              <a:rPr lang="en-US" u="sng" dirty="0"/>
              <a:t>I</a:t>
            </a:r>
            <a:r>
              <a:rPr lang="en-US" dirty="0"/>
              <a:t>n-situ resource utilization </a:t>
            </a:r>
            <a:r>
              <a:rPr lang="en-US" u="sng" dirty="0"/>
              <a:t>E</a:t>
            </a:r>
            <a:r>
              <a:rPr lang="en-US" dirty="0"/>
              <a:t>xperiment</a:t>
            </a:r>
          </a:p>
        </p:txBody>
      </p:sp>
    </p:spTree>
    <p:extLst>
      <p:ext uri="{BB962C8B-B14F-4D97-AF65-F5344CB8AC3E}">
        <p14:creationId xmlns:p14="http://schemas.microsoft.com/office/powerpoint/2010/main" val="18783459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600" dirty="0"/>
              <a:t>Why can’t we find life on Mars?</a:t>
            </a:r>
          </a:p>
        </p:txBody>
      </p:sp>
      <p:sp>
        <p:nvSpPr>
          <p:cNvPr id="3" name="Content Placeholder 2"/>
          <p:cNvSpPr>
            <a:spLocks noGrp="1"/>
          </p:cNvSpPr>
          <p:nvPr>
            <p:ph idx="1"/>
          </p:nvPr>
        </p:nvSpPr>
        <p:spPr>
          <a:xfrm>
            <a:off x="457200" y="609600"/>
            <a:ext cx="8229600" cy="5410200"/>
          </a:xfrm>
        </p:spPr>
        <p:txBody>
          <a:bodyPr>
            <a:normAutofit/>
          </a:bodyPr>
          <a:lstStyle/>
          <a:p>
            <a:pPr marL="0" indent="0" algn="ctr">
              <a:buNone/>
            </a:pPr>
            <a:endParaRPr lang="en-US" sz="2000" dirty="0"/>
          </a:p>
        </p:txBody>
      </p:sp>
      <p:sp>
        <p:nvSpPr>
          <p:cNvPr id="4" name="Slide Number Placeholder 3"/>
          <p:cNvSpPr>
            <a:spLocks noGrp="1"/>
          </p:cNvSpPr>
          <p:nvPr>
            <p:ph type="sldNum" sz="quarter" idx="12"/>
          </p:nvPr>
        </p:nvSpPr>
        <p:spPr/>
        <p:txBody>
          <a:bodyPr/>
          <a:lstStyle/>
          <a:p>
            <a:fld id="{C936B9D7-30C4-4B0F-99E1-7522042802C3}" type="slidenum">
              <a:rPr lang="en-US" smtClean="0"/>
              <a:pPr/>
              <a:t>42</a:t>
            </a:fld>
            <a:endParaRPr lang="en-US" dirty="0"/>
          </a:p>
        </p:txBody>
      </p:sp>
      <p:pic>
        <p:nvPicPr>
          <p:cNvPr id="6" name="Picture 25" descr="NASA insigniaCMYK">
            <a:extLst>
              <a:ext uri="{FF2B5EF4-FFF2-40B4-BE49-F238E27FC236}">
                <a16:creationId xmlns:a16="http://schemas.microsoft.com/office/drawing/2014/main" id="{FA5D7423-5DC3-452B-B3B7-9ACEB5DC3279}"/>
              </a:ext>
            </a:extLst>
          </p:cNvPr>
          <p:cNvPicPr preferRelativeResize="0">
            <a:picLocks noChangeAspect="1" noChangeArrowheads="1"/>
          </p:cNvPicPr>
          <p:nvPr/>
        </p:nvPicPr>
        <p:blipFill>
          <a:blip r:embed="rId3" cstate="print"/>
          <a:srcRect/>
          <a:stretch>
            <a:fillRect/>
          </a:stretch>
        </p:blipFill>
        <p:spPr bwMode="auto">
          <a:xfrm>
            <a:off x="8035637" y="252133"/>
            <a:ext cx="847148" cy="658346"/>
          </a:xfrm>
          <a:prstGeom prst="rect">
            <a:avLst/>
          </a:prstGeom>
          <a:noFill/>
          <a:ln w="9525">
            <a:noFill/>
            <a:miter lim="800000"/>
            <a:headEnd/>
            <a:tailEnd/>
          </a:ln>
        </p:spPr>
      </p:pic>
      <p:pic>
        <p:nvPicPr>
          <p:cNvPr id="4098" name="Picture 2" descr="Cartoons: NASA Perseverance rover sends video from Mars landing">
            <a:hlinkClick r:id="rId4" action="ppaction://hlinkfile"/>
            <a:extLst>
              <a:ext uri="{FF2B5EF4-FFF2-40B4-BE49-F238E27FC236}">
                <a16:creationId xmlns:a16="http://schemas.microsoft.com/office/drawing/2014/main" id="{72E397EC-27FB-42EF-9424-D7A11F7D30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299" y="1214162"/>
            <a:ext cx="7267101" cy="4958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836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76200"/>
            <a:ext cx="9067800" cy="838200"/>
          </a:xfrm>
        </p:spPr>
        <p:txBody>
          <a:bodyPr/>
          <a:lstStyle/>
          <a:p>
            <a:r>
              <a:rPr lang="en-US" sz="4000" dirty="0"/>
              <a:t>References</a:t>
            </a:r>
          </a:p>
        </p:txBody>
      </p:sp>
      <p:sp>
        <p:nvSpPr>
          <p:cNvPr id="12291" name="Rectangle 3"/>
          <p:cNvSpPr>
            <a:spLocks noGrp="1" noChangeArrowheads="1"/>
          </p:cNvSpPr>
          <p:nvPr>
            <p:ph type="body" idx="1"/>
          </p:nvPr>
        </p:nvSpPr>
        <p:spPr>
          <a:xfrm>
            <a:off x="304800" y="2133600"/>
            <a:ext cx="7620000" cy="4572000"/>
          </a:xfrm>
        </p:spPr>
        <p:txBody>
          <a:bodyPr>
            <a:normAutofit/>
          </a:bodyPr>
          <a:lstStyle/>
          <a:p>
            <a:pPr>
              <a:lnSpc>
                <a:spcPct val="80000"/>
              </a:lnSpc>
            </a:pPr>
            <a:r>
              <a:rPr lang="en-US" sz="1800" dirty="0"/>
              <a:t>NASA Fact Sheet Library</a:t>
            </a:r>
          </a:p>
          <a:p>
            <a:pPr lvl="1">
              <a:lnSpc>
                <a:spcPct val="80000"/>
              </a:lnSpc>
            </a:pPr>
            <a:r>
              <a:rPr lang="en-US" sz="1600" dirty="0">
                <a:hlinkClick r:id="rId2"/>
              </a:rPr>
              <a:t>http://spaceflight.nasa.gov/spacenews/factsheets/index.html</a:t>
            </a:r>
            <a:endParaRPr lang="en-US" sz="1600" dirty="0"/>
          </a:p>
          <a:p>
            <a:pPr lvl="1">
              <a:lnSpc>
                <a:spcPct val="80000"/>
              </a:lnSpc>
            </a:pPr>
            <a:r>
              <a:rPr lang="en-US" sz="1600" dirty="0">
                <a:hlinkClick r:id="rId3"/>
              </a:rPr>
              <a:t>https://www.nasa.gov/sites/default/files/atoms/files/sls_core_stage_fact_sheet_01072016.pdf</a:t>
            </a:r>
            <a:endParaRPr lang="en-US" sz="1600" dirty="0"/>
          </a:p>
          <a:p>
            <a:pPr lvl="1">
              <a:lnSpc>
                <a:spcPct val="80000"/>
              </a:lnSpc>
            </a:pPr>
            <a:endParaRPr lang="en-US" sz="1400" dirty="0"/>
          </a:p>
          <a:p>
            <a:pPr>
              <a:lnSpc>
                <a:spcPct val="80000"/>
              </a:lnSpc>
            </a:pPr>
            <a:r>
              <a:rPr lang="en-US" sz="1800" dirty="0"/>
              <a:t>Perseverance Rover’s Descent and Touchdown on Mars</a:t>
            </a:r>
          </a:p>
          <a:p>
            <a:pPr lvl="1">
              <a:lnSpc>
                <a:spcPct val="80000"/>
              </a:lnSpc>
            </a:pPr>
            <a:r>
              <a:rPr lang="en-US" sz="1600" dirty="0">
                <a:hlinkClick r:id="rId4"/>
              </a:rPr>
              <a:t>https://www.youtube.com/watch?v=-l7MM9yoxII</a:t>
            </a:r>
            <a:endParaRPr lang="en-US" sz="1600" dirty="0"/>
          </a:p>
          <a:p>
            <a:pPr>
              <a:lnSpc>
                <a:spcPct val="80000"/>
              </a:lnSpc>
            </a:pPr>
            <a:endParaRPr lang="en-US" sz="1800" dirty="0"/>
          </a:p>
          <a:p>
            <a:pPr>
              <a:lnSpc>
                <a:spcPct val="80000"/>
              </a:lnSpc>
            </a:pPr>
            <a:r>
              <a:rPr lang="en-US" sz="1800" dirty="0"/>
              <a:t>Mars Exploration Rovers</a:t>
            </a:r>
          </a:p>
          <a:p>
            <a:pPr lvl="1">
              <a:lnSpc>
                <a:spcPct val="80000"/>
              </a:lnSpc>
            </a:pPr>
            <a:r>
              <a:rPr lang="en-US" sz="1600" dirty="0">
                <a:hlinkClick r:id="rId2"/>
              </a:rPr>
              <a:t>http://spaceflight.nasa.gov/spacenews/factsheets/index.html</a:t>
            </a:r>
            <a:endParaRPr lang="en-US" sz="1600" dirty="0"/>
          </a:p>
          <a:p>
            <a:pPr>
              <a:lnSpc>
                <a:spcPct val="80000"/>
              </a:lnSpc>
            </a:pPr>
            <a:endParaRPr lang="en-US" sz="1800" dirty="0"/>
          </a:p>
          <a:p>
            <a:pPr>
              <a:lnSpc>
                <a:spcPct val="80000"/>
              </a:lnSpc>
            </a:pPr>
            <a:r>
              <a:rPr lang="en-US" sz="1800" dirty="0"/>
              <a:t>How to Get to Mars (video)</a:t>
            </a:r>
          </a:p>
          <a:p>
            <a:pPr lvl="1">
              <a:lnSpc>
                <a:spcPct val="80000"/>
              </a:lnSpc>
            </a:pPr>
            <a:r>
              <a:rPr lang="en-US" sz="1600" dirty="0">
                <a:hlinkClick r:id="rId5"/>
              </a:rPr>
              <a:t>https://www.youtube.com/watch?v=XRCIzZHpFtY</a:t>
            </a:r>
            <a:endParaRPr lang="en-US" sz="1600" dirty="0"/>
          </a:p>
          <a:p>
            <a:pPr>
              <a:lnSpc>
                <a:spcPct val="80000"/>
              </a:lnSpc>
            </a:pPr>
            <a:endParaRPr lang="en-US" sz="1800" dirty="0"/>
          </a:p>
          <a:p>
            <a:pPr>
              <a:lnSpc>
                <a:spcPct val="80000"/>
              </a:lnSpc>
            </a:pPr>
            <a:r>
              <a:rPr lang="en-US" sz="1800" dirty="0"/>
              <a:t>MOXIE (video)</a:t>
            </a:r>
          </a:p>
          <a:p>
            <a:pPr lvl="1">
              <a:lnSpc>
                <a:spcPct val="80000"/>
              </a:lnSpc>
            </a:pPr>
            <a:r>
              <a:rPr lang="en-US" sz="1600" dirty="0">
                <a:hlinkClick r:id="rId6"/>
              </a:rPr>
              <a:t>https://www.mos.org/mos-at-home/sparks-of-science/mars-moxie</a:t>
            </a:r>
            <a:endParaRPr lang="en-US" sz="1600" dirty="0"/>
          </a:p>
          <a:p>
            <a:pPr>
              <a:lnSpc>
                <a:spcPct val="80000"/>
              </a:lnSpc>
            </a:pPr>
            <a:endParaRPr lang="en-US" sz="1800" dirty="0"/>
          </a:p>
        </p:txBody>
      </p:sp>
      <p:sp>
        <p:nvSpPr>
          <p:cNvPr id="2" name="Slide Number Placeholder 1"/>
          <p:cNvSpPr>
            <a:spLocks noGrp="1"/>
          </p:cNvSpPr>
          <p:nvPr>
            <p:ph type="sldNum" sz="quarter" idx="12"/>
          </p:nvPr>
        </p:nvSpPr>
        <p:spPr/>
        <p:txBody>
          <a:bodyPr/>
          <a:lstStyle/>
          <a:p>
            <a:fld id="{C936B9D7-30C4-4B0F-99E1-7522042802C3}" type="slidenum">
              <a:rPr lang="en-US" smtClean="0"/>
              <a:pPr/>
              <a:t>43</a:t>
            </a:fld>
            <a:endParaRPr lang="en-US"/>
          </a:p>
        </p:txBody>
      </p:sp>
      <p:pic>
        <p:nvPicPr>
          <p:cNvPr id="5" name="Picture 2"/>
          <p:cNvPicPr>
            <a:picLocks noChangeAspect="1" noChangeArrowheads="1"/>
          </p:cNvPicPr>
          <p:nvPr/>
        </p:nvPicPr>
        <p:blipFill>
          <a:blip r:embed="rId7" cstate="print"/>
          <a:srcRect/>
          <a:stretch>
            <a:fillRect/>
          </a:stretch>
        </p:blipFill>
        <p:spPr bwMode="auto">
          <a:xfrm>
            <a:off x="6687129" y="3902075"/>
            <a:ext cx="2380671" cy="1889125"/>
          </a:xfrm>
          <a:prstGeom prst="rect">
            <a:avLst/>
          </a:prstGeom>
          <a:noFill/>
          <a:ln w="9525">
            <a:noFill/>
            <a:miter lim="800000"/>
            <a:headEnd/>
            <a:tailEnd/>
          </a:ln>
        </p:spPr>
      </p:pic>
      <p:pic>
        <p:nvPicPr>
          <p:cNvPr id="1026" name="Picture 2" descr="http://darkroom.baltimoresun.com/wp-content/uploads/2012/04/AFP_Getty-US-DISCOVERY-NOGUCHI.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00" y="42672"/>
            <a:ext cx="2743200" cy="17921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5" descr="NASA insigniaCMYK">
            <a:extLst>
              <a:ext uri="{FF2B5EF4-FFF2-40B4-BE49-F238E27FC236}">
                <a16:creationId xmlns:a16="http://schemas.microsoft.com/office/drawing/2014/main" id="{E54E26AE-5FCC-4CFB-88D4-1D7E5A496B5E}"/>
              </a:ext>
            </a:extLst>
          </p:cNvPr>
          <p:cNvPicPr preferRelativeResize="0">
            <a:picLocks noChangeAspect="1" noChangeArrowheads="1"/>
          </p:cNvPicPr>
          <p:nvPr/>
        </p:nvPicPr>
        <p:blipFill>
          <a:blip r:embed="rId9" cstate="print"/>
          <a:srcRect/>
          <a:stretch>
            <a:fillRect/>
          </a:stretch>
        </p:blipFill>
        <p:spPr bwMode="auto">
          <a:xfrm>
            <a:off x="8035637" y="252133"/>
            <a:ext cx="847148" cy="658346"/>
          </a:xfrm>
          <a:prstGeom prst="rect">
            <a:avLst/>
          </a:prstGeom>
          <a:noFill/>
          <a:ln w="9525">
            <a:noFill/>
            <a:miter lim="800000"/>
            <a:headEnd/>
            <a:tailEnd/>
          </a:ln>
        </p:spPr>
      </p:pic>
    </p:spTree>
    <p:extLst>
      <p:ext uri="{BB962C8B-B14F-4D97-AF65-F5344CB8AC3E}">
        <p14:creationId xmlns:p14="http://schemas.microsoft.com/office/powerpoint/2010/main" val="199899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srcRect b="9026"/>
          <a:stretch/>
        </p:blipFill>
        <p:spPr bwMode="auto">
          <a:xfrm>
            <a:off x="0" y="-16889"/>
            <a:ext cx="9144000" cy="6874889"/>
          </a:xfrm>
          <a:prstGeom prst="rect">
            <a:avLst/>
          </a:prstGeom>
          <a:noFill/>
          <a:ln w="9525">
            <a:noFill/>
            <a:miter lim="800000"/>
            <a:headEnd/>
            <a:tailEnd/>
          </a:ln>
          <a:effectLst/>
        </p:spPr>
      </p:pic>
      <p:sp>
        <p:nvSpPr>
          <p:cNvPr id="7" name="Rectangle 2"/>
          <p:cNvSpPr>
            <a:spLocks noGrp="1" noChangeArrowheads="1"/>
          </p:cNvSpPr>
          <p:nvPr>
            <p:ph type="ctrTitle"/>
          </p:nvPr>
        </p:nvSpPr>
        <p:spPr>
          <a:xfrm>
            <a:off x="-32900" y="2895600"/>
            <a:ext cx="9144000" cy="1600200"/>
          </a:xfrm>
        </p:spPr>
        <p:txBody>
          <a:bodyPr>
            <a:normAutofit fontScale="90000"/>
          </a:bodyPr>
          <a:lstStyle/>
          <a:p>
            <a:r>
              <a:rPr lang="en-US" sz="6000" b="1" dirty="0">
                <a:solidFill>
                  <a:srgbClr val="000000"/>
                </a:solidFill>
                <a:latin typeface="75 Helvetica Bold"/>
              </a:rPr>
              <a:t>Missions to</a:t>
            </a:r>
            <a:br>
              <a:rPr lang="en-US" sz="6000" b="1" dirty="0">
                <a:solidFill>
                  <a:srgbClr val="000000"/>
                </a:solidFill>
                <a:latin typeface="75 Helvetica Bold"/>
              </a:rPr>
            </a:br>
            <a:r>
              <a:rPr lang="en-US" sz="6000" b="1" dirty="0">
                <a:solidFill>
                  <a:srgbClr val="000000"/>
                </a:solidFill>
                <a:latin typeface="75 Helvetica Bold"/>
              </a:rPr>
              <a:t>Mars!</a:t>
            </a:r>
          </a:p>
        </p:txBody>
      </p:sp>
      <p:sp>
        <p:nvSpPr>
          <p:cNvPr id="9" name="Rectangle 7"/>
          <p:cNvSpPr>
            <a:spLocks noChangeArrowheads="1"/>
          </p:cNvSpPr>
          <p:nvPr/>
        </p:nvSpPr>
        <p:spPr bwMode="auto">
          <a:xfrm>
            <a:off x="362239" y="6097401"/>
            <a:ext cx="8305511" cy="837640"/>
          </a:xfrm>
          <a:prstGeom prst="rect">
            <a:avLst/>
          </a:prstGeom>
          <a:noFill/>
          <a:ln w="9525">
            <a:noFill/>
            <a:miter lim="800000"/>
            <a:headEnd/>
            <a:tailEnd/>
          </a:ln>
          <a:effectLst/>
        </p:spPr>
        <p:txBody>
          <a:bodyPr lIns="91429" tIns="45714" rIns="91429" bIns="45714"/>
          <a:lstStyle/>
          <a:p>
            <a:pPr defTabSz="914608"/>
            <a:r>
              <a:rPr lang="en-US" sz="700" dirty="0">
                <a:solidFill>
                  <a:srgbClr val="677085"/>
                </a:solidFill>
                <a:latin typeface="Arial Black" pitchFamily="34" charset="0"/>
              </a:rPr>
              <a:t> </a:t>
            </a:r>
            <a:endParaRPr lang="en-US" dirty="0">
              <a:solidFill>
                <a:srgbClr val="677085"/>
              </a:solidFill>
              <a:latin typeface="75 Helvetica Bold" pitchFamily="1" charset="0"/>
            </a:endParaRPr>
          </a:p>
        </p:txBody>
      </p:sp>
      <p:pic>
        <p:nvPicPr>
          <p:cNvPr id="10" name="Picture 25" descr="NASA insigniaCMYK"/>
          <p:cNvPicPr preferRelativeResize="0">
            <a:picLocks noChangeAspect="1" noChangeArrowheads="1"/>
          </p:cNvPicPr>
          <p:nvPr/>
        </p:nvPicPr>
        <p:blipFill>
          <a:blip r:embed="rId4" cstate="print"/>
          <a:srcRect/>
          <a:stretch>
            <a:fillRect/>
          </a:stretch>
        </p:blipFill>
        <p:spPr bwMode="auto">
          <a:xfrm>
            <a:off x="8035637" y="252133"/>
            <a:ext cx="847148" cy="658346"/>
          </a:xfrm>
          <a:prstGeom prst="rect">
            <a:avLst/>
          </a:prstGeom>
          <a:noFill/>
          <a:ln w="9525">
            <a:noFill/>
            <a:miter lim="800000"/>
            <a:headEnd/>
            <a:tailEnd/>
          </a:ln>
        </p:spPr>
      </p:pic>
      <p:sp>
        <p:nvSpPr>
          <p:cNvPr id="11" name="Rectangle 7"/>
          <p:cNvSpPr>
            <a:spLocks noChangeArrowheads="1"/>
          </p:cNvSpPr>
          <p:nvPr/>
        </p:nvSpPr>
        <p:spPr bwMode="auto">
          <a:xfrm>
            <a:off x="0" y="6629960"/>
            <a:ext cx="8305511" cy="837640"/>
          </a:xfrm>
          <a:prstGeom prst="rect">
            <a:avLst/>
          </a:prstGeom>
          <a:noFill/>
          <a:ln w="9525">
            <a:noFill/>
            <a:miter lim="800000"/>
            <a:headEnd/>
            <a:tailEnd/>
          </a:ln>
        </p:spPr>
        <p:txBody>
          <a:bodyPr lIns="91429" tIns="45714" rIns="91429" bIns="45714"/>
          <a:lstStyle/>
          <a:p>
            <a:pPr defTabSz="914608"/>
            <a:r>
              <a:rPr lang="en-US" sz="800" dirty="0">
                <a:solidFill>
                  <a:srgbClr val="000000"/>
                </a:solidFill>
                <a:latin typeface="75 Helvetica Bold"/>
              </a:rPr>
              <a:t>www.nasa.gov </a:t>
            </a:r>
          </a:p>
        </p:txBody>
      </p:sp>
      <p:sp>
        <p:nvSpPr>
          <p:cNvPr id="2" name="TextBox 1"/>
          <p:cNvSpPr txBox="1"/>
          <p:nvPr/>
        </p:nvSpPr>
        <p:spPr>
          <a:xfrm>
            <a:off x="6172200" y="5704582"/>
            <a:ext cx="2633863" cy="830997"/>
          </a:xfrm>
          <a:prstGeom prst="rect">
            <a:avLst/>
          </a:prstGeom>
          <a:noFill/>
        </p:spPr>
        <p:txBody>
          <a:bodyPr wrap="none" rtlCol="0">
            <a:spAutoFit/>
          </a:bodyPr>
          <a:lstStyle/>
          <a:p>
            <a:r>
              <a:rPr lang="en-US" sz="1600" dirty="0"/>
              <a:t>Félix A. Soto Toro, Ph.D., PMP</a:t>
            </a:r>
          </a:p>
          <a:p>
            <a:r>
              <a:rPr lang="en-US" sz="1600" dirty="0"/>
              <a:t>Felix.A.Soto-Toro@NASA.gov</a:t>
            </a:r>
          </a:p>
          <a:p>
            <a:r>
              <a:rPr lang="en-US" sz="1600" dirty="0"/>
              <a:t>Kennedy Space Center, FL</a:t>
            </a:r>
          </a:p>
        </p:txBody>
      </p:sp>
      <p:sp>
        <p:nvSpPr>
          <p:cNvPr id="3" name="AutoShape 2" descr="data:image/jpeg;base64,/9j/4AAQSkZJRgABAQAAAQABAAD/2wCEAAkGBhQSERUUExQWFRUWGRkZGRgYFxgXHhoXGRoYFBgcGBgXHCYeGBojHBcXHy8gJCcpLCwsFR4xNTAqNSYsLCkBCQoKDgwOGg8PGiwkHyQsKSoqLCosKSwpLCksMCwsKSwtLC0sLCwsLyosKSwsKSwsLCksLCwsLCwsLCwsKSksKf/AABEIAN8A4gMBIgACEQEDEQH/xAAcAAABBQEBAQAAAAAAAAAAAAAFAAMEBgcBAgj/xAA/EAABAwIEBAQDBgQEBwEBAAABAAIDBBEFBhIhEzFBUQciYXEUMoEjQlKRobEVM8HRU2JygiQlNEOSk+HxF//EABsBAAEFAQEAAAAAAAAAAAAAAAABAgMEBQYH/8QANBEAAQQBAwIEBAUEAgMAAAAAAQACAxEEEiExQVEFEyJhMnGBkRQjobHRQlLB4WLxBoLw/9oADAMBAAIRAxEAPwDcUkkkISSSSQhJJJJCEklxM1NW2MXe4NA7lCBvwnivLngC5KzzMnjDBDdsXncPy/NZ5iOeK+udZhcwHo3l9SlNAW7hXI8R7+dlt2J5upoB5pW+wIVSxLxmpmbM1OPoAs7o8gTzO+1kaCehdcothGRaV8jo+IS9vzBUJfE8aO97rsrjcONvxKXWeN8hP2QAHq0H+qGO8aq6+xj/APWP7q1wZFpWfcB9wo+YaOlpIDJwWE9Nuqzm/wDkEEjgyNhJKlEEP9qrh8aK/vH/AOsf3Umh8bKkH7XQR/lYBt+aYy/VB8zY6ilaGyAFpAvzUvMvwVPO2HhN83M25bq4fEtMvlGMk1exBSmCHjSrBQ+N0DrB4cPoFasK8QaSfZsgb/qNlnmK+H1I2PiF5Y21+3qqtFkoTXNLJqt0JsUsPiuPK0uFgDkkbKJ2JG7hfRkFUx4u1wcPQ3Tt183xVWI0DhZ0lh03IVxy942bhtSy3qN1oscyQWwgqpJhObu02thSQvB8xw1LA6J4N+nX8kTulVIgtNFdSSSQkSSSSQhJJJJCEkkkkISSSSQhJJJJCErryXLkjwBcmwWYZ+8UOGTDSkF3Iu5+lh6patSxQulNNVlzhn+GiaRqDpLbNH9VjuJ5jrcTk0jVp6NGwH1CkYNlJ9U/jVT9DSb3cdz7X6LScNwmKnYBE0W79/qsXP8AGY8X0sGp36BbEcDIduSs5GVYKNofWOu48mI5h+PQywSx0zBDK1txtufa6m+IGCcaDiAXfHuPZVeonGmCsiABvpkA22Atus2OQZ0QkeSXX9Aegr3U96uVNyLA2SQzTzHitcRpPdO0/wBhjJHISXKD4ZTwtr9czi2MjiA3sLlEs51zTPFUwHiBlgbbqSaIuyHN6PbXGwPIFoqitDKF5kwhtTA6Mmzvu79U1l7MD6ou1RGMC1ieqbzfg7542mGTS9huLHmuYhhfBkta46SOqbaDZLxoseaWpaNcY8rj2HJUzHaky1rnk7CQAfmrNS5dqXl88rhxAzS0CwJ6KBWZIkbCyYAumL2lwB9brq4HY8M7pC4WRXtfWvmngC90Uz5U8R1NBezXfNb2UjCsviCqNRC4cBrBex6gdkDxuQx1QdUMcW2s33so9DVuion7uvO5zWgk8uiYMZwgbHGdjz2N8/ZFJ+fNNS6R8/zU+st0m3L0Viqck09ZA2aMcJzxdVHLeDS1EraZzrRg63BWTPGZxTx/C0/MCxI6JuSx4mjhxTTu44r3SHY0FWZ8Kq8PfxIXEtH3mm/5haBkvxgbIRFVeR3LV3KHeG1E40z3ynU1/LVv780GxnLtLUvd8I8Nlbe7e59Feg8V/NdDLvp/qHH1UMkbJNiFvUM4cAWkEHqE7dfPmUvEGow+QQz3MYNiDzHstzwjGYqmMSRODmkdOnutoURY4WTNjuiPsiCSSSFXSSSSQhJJJJCEkkly6ELpXh7wBcrpKy3xS8QzFelgPnI87h0B6D1TmtsqWGIyu0hQfEnxHLnGmpjfo5ze/YKFkzIl/tqjcncNPPvuvHh9kgn/AIicH/K0339Sm8wYnVUlXqJOg/K3pZYmXkuyHOxsZ1Ecnv7Bb0TA0eXHymswQvfWcKoeY4jtHpNhfop2XMZkpJ/hak3Yfkeev1RB9VBisGh1mTN3bfbf0VSxOrkMYpJmEzxuAY+29h69lTYz8RF5MrarYjsejh/lO5FFau5gIIO4I/dZdXZfqY5ZKeMfYvN9R5De5N1cHZgbRUsYndqlt8o3N+lxzQYMrK/zPd8PB6bEj6rM8OZLjF7jWjue44IHVMCiYpRULWRtkeZJGAAhhvyXukxCdzeHS0oDOhe1GsEwekjJ0ND9PzSO/umK7M8tQ8wULdhsZO3srAnLzpaC4DclxoD6Jb7IbVUVUBeaojiH4WusULkYwH+fM7/S66tlFkRg89S8yu5kFCcYzFTUxLGQtuFJBkCV3lxDUetAAJQbQcaf8acepcUQpKOR38mrbq7PevWC5qglOh0TblWKryTTTN1MHCcere6MnJ8h2mZpb9iEp2QSofXxbywxztHXTdMNxmlmkYaiJ0JYbjbS26mmtrMNd9pean6nmQEQxCeCojEvCbJE7n3b32ChMlUS30nhzDX6dE3dCKajkp+LPA4TGW4aG7kA/sqpX4NPHKxkli+cgkdR03VpZl5zftsPmNxvwybD2Xqix2OaYfFs4dS0ENJFgT0NyrkOQ6Ml8dO2329Xt9B7Jb6p/MeJGmgjoafeV4ANul+ar38GENTBFA4me4dI4cgD3Sc+opqiR74zJK/5H8wL+qcikfTgsZ56yfmeegHknRxeUymEG7s9ye/sEUrFm2lo6n7MyNFQBzB5n1VUy7mKfCajS65ZfcdCO4SxbCGRBkLftKt7g5zuem/srri2TxUUbGv/AJzG/N32SQZTMAMa5xLXd+nuPZNIBGkrS8FxqOqibLG67SPy90QC+esh5tkw2p4M1xE42cD0PcXX0DBOHtDmm4IuCulFEWOFi5EJid7J1JJJCrpJJJIQkuLqamkDQSdgAhCrWfs2NoqZzgRxHbMHW56+wWOZLwl1TUOqJt2R3e4n7zudvVczTVOxHE3NYfKX6GnoAOZ/dXSvqzhsUTI4S+AXEjhzB9vW6qZs/lAQs3c79uq3oIhEyupUGlzTVzh0kDW8Jhto66R/VTJq6HEojG7yTtvYHv8AVQ/4bHL/AMTh0gY/m6McnHsWnkhOL4k2TSTG6KrB6bXP0WU6CORwMY0kdeo+fcKwGg8BN4LgL6iV7C8xzx/L625FG8UxXhaImNE1Za2q3yqRjFdwmRtjberlaGkjpfqV4pqZlBHc+epk3c472Poq8szpXa3i/wC0dz1J9kjnE7piHBo6c8eqdxqg76T0K46rlrHhl7N7DawUCaVziXPN3Hqp1PNwKWSX77hZv7Jr2EDU7d3TsPkElJVd6iUUVNtEz+Y8dbcwrfhmGR08YjjbYDr3Q/KOE8GnDj88nmJ677o0sLPyNR8lh9I/U9SmFRsQ1cM6edisQxuJzah+vmt4cNlWcayZHPu7n3CueC+IR4jiJOCntdSyahaTMzTzuFuGDscIxqQDBcjRxea2/qrXGywA7J3jniMWWWtj4CVxtJ7AQWuFweYVFxKjdhs3Fj81NIbPZ27lXtR8RoWzRPjcLhwssfDyTC/S74TsR7f6TeFRcdhML2SwGzHgOB6XPROmqhrGCOpFn/dk5WKbwVpfDNSv+aJxLT/lCBveSLdV1McWr03RbwetdCnKwUWLzYc9sdR9pTnZklr2uoNXh1THUPmp28UTDyv/AA3/APim4TXtdGaep80btgTzb9V5wmukwyoEEh1U8h8ju1/VR25hcWtGujt0cP5TfdG8qZSFMDLKdcztyT0v0ViklDQXONgO6H4/jzKWLiO81/lA69lUIsMrMSdrmdwoeYbyJCxWwSZjjkTu0t7/AOAEi7njDIKthmp3AyM+YDqjPg/ncuHwkp8zb6CTz9EAwbBS3ENELHtiZ85dyKDZow9+H1wlj2AdqafXsus8OmZGRjar2tt812TJI2vbpX0mF1Bcp442rpo5QdyBq9+qNLaWC5uk0UkkkkJFy6p3ifmP4Wjdb55PI3681cCsN8XcVdUVzKZu4Zb/AMnbH8gnNq91axI9cgQvJ9CYYpK5wLtIdoHcnqVcstYsfhjLWSsOu7gLjytP3bJifGaekgbSubr8ouAL81FwfK9FUnW1+w5sO36Fc7lTNna58rSBexq9vn0W27cEuUSsoIJZDJQymGXnYbNcfZEoakshM1ZG3ix/IbfMeSH4hhbpahscMTY2sPzg8wFPrnfG1bYifsoLFx7qKVwcGi9qs/3Adr90pC8YJEY2Oq595ZL6Aeg6WQieVznlziST9Ucqw+ql0xi0bNgeQ2UPGaQU74xcP1EalHFIC8k/ERx2HQJLsqG2NxAs0m/oieN0v/SxWt5tx+qkzyVOvTTwtDOjrpU2BVT6hks5FmG9rqJ8wvW8gAA7XZSfMq1NZYAdhZN1dU2Jhe7kOgXqtiLo3hps4jY+qy2arq459Eji9odyvzCy8HA/FknUNuncJGN1KUzOZFcZCXmEnZv/AMWiQ1jXMD76Qeh2Way1scVUJHRi3RvS6YZWz1NU0atDb/LfYBbWX4WycBzBpDRz3/2pTHfC1W6R912Jlg0XvYe+6z3PFTVQVAewnQRbb1XNYmH+Jl8sOrnlQjfZWjFswNikiYCDrJRCDEGOfoabuAufqshqq0afO46x8p9eqlZHrZXVTWgki/mPotybwNrYC8OrSPunlm1q0TRaMUcBsJIz+ZQyowWSOR/kcRfbborFmXKck87ZY5CwtFlFkwrEGbtkEnoXBRw5LS1pa8XQBB9k0FVqW5NnAj3Rin01kDqaS2tu8but+iegrXOcY6unEdvvjdRIKG4+IpzdrHH9FZfJqG+xHB5F/NKmaCF1bEaOU2ngPkv1AXYK6WgkBqJDI63ljabj8k5mB+l0VfDtYgSAfrdeMTwuV0wrYWtkbIL+Y20pw0ybPrQ69v8Al1F9L5RVrlRX1lUC7y00fc+UkKHCZK6kka/zmC5D+d7eqVSxrvNW1Bt/hjce2ymYfnOOMshigDIXmxcRa4Upa5jfyWbjcUKA+p3KWq4U/wAEsxFkj6V52Pmb79QtqBXzVNeixFkjTZpeHD/SSvo3D6oSRteOTgCujY8SNDx13WRmx6Xau6kXSSSTlQ3TFZMGMc48gCvnzLt6nFHSO387jf62C2fP1fwqGUjnpIH12WPZFjcIaiRoJcBtbndV8p+iBxHXb7rYwG+kuRrEcDqoql08QEoNxbY7KvPe8TF0jTDfnz/ojWCZ3FPTPEmri3JAd68kXGZ6eWj4svDMlvl63WI2bJgOmSOx8II5WgHkchRMKPBgknEwkba3LldSMsYa40rn8nSk6ieg5oTikzX0sLI26eMQS3lyNkWzZi3AhipYzpe8AE9tlVla950N5c77BqYSTt3QjGcxgEUtMdIH8x/fvumMTrYgYmxSagLazz901ilI2GIN0FrrXLz94+6rjIz+a2cbEic0Ob/2pmMBWwUOYachsbXi9hb1T2N4u2mhMjt7ch3KzrBKAySMZI0hjfvN2t7lFvE2QhkDWm8ff1Gyw3+Fxfi2Rg3e5UJjGsBV3Es6VMpJ4ha3oBshYxGS99ZupuH1kDmCOdh25Pb091Kbg1KWl/xF2j7o+b9V1cccUQ0tbSsAhu1ITU4pJJbWb25bJgVDr3uQe6M0NFSyksDnNd0LiLL3UYMyFup15D3bu0e6d5jG+mvon2mMOzbUQghryQe+6YqMz1Lj5n39wo+IVJe4EtDem2yYlbtdI3FhvVoFo0jlTBicUgImZd3RyYwnHpKVxMOxP7KE8LwVL+HYQWkWD0TC0K80niW58bo5W3e4EAjueS9ZUpKt7y6R7mhoOkkqhtNnNPqP3Wxzh0tDGwODJHtFuht1XOeJQw4QDYmD1mje9d1A9tcKhY1nGos+Jz2uuSDYDknctYzJFT/Ym5aS57O7UCx3DjFMY/mc3mQvGCYmaadr7XA+ZvcLTOJE7GpgHQ13Ty0UtQw2CKrppOHyc06mHo9V7BGGWllp3ycPgm1/QKRBWCkqWTxf9PORqb2e5e3wthxMjmycF1u5XPMYWagOD6m9wRyFEFVW4Ial+mljc7Sd3kmxt7qw02VqyodG2cBkcZ7AXt7LtbmeqovKIWxsJNjpsoUviZVA2s0+w/8AivOObM0eSG10N2U71EKR4p4Xo4bm8mgNutP8MMT41BFvctGk/RZri9XNWYc58zC1zXbbWuFYPAutvFLGejrj8loeFahj+W82WkgqnltuK+y1ey4lZJaaxbKoXjBVaaMt/EP6qmZHpnmikMZAcfxGw5qw+OEpELB0IP7hVnBtAwwcRxYDfcC6zfE94QB1I91uYg/JTNbiJi/nxQu7kG6Yp58Pnc0EujJI2aNkoDQWGt7nf7SiNBV4ZxGARkkuFjY81Rc5rGGmuv22Ct2pNVC019PG35I2kj6C6gVcJqpJpjybsD2t2U2q2xBxHINNvyRLI1GH0jw777nXVN83kRCbrQHvvymk0LQisw5zzFFLJqiIB1X3B7JrhwMmdFu5g69b9F5qYnRS8NoL7G/Xl2UxuGyfEtlbGNIHmbfqrbH0N3bVaeCpskPDw+RzCSXFt+4F91Ep8FdUxS02vVww18bufzC9iiFM+QPlD4xwpRyvy2TGU8Tiotbaglpdcg2Lthy5KOJzxG8t3dYI/wDvZMJIBrlZzVUzo3uY8Wc02ITVlqOZMvw4i3jUsjTKBuAR5h/mHMFZpV0jonlj2lrhzB2W5iZjchu+zuoKnZIHjflMolheNOiDmkamu2IP9ENRrK2XHVcoaNmN3c7sFPO5jWF0nAT3U0WULnk1uvyHQLjhsr3mzAYNLYqcXlHbf81SKqlfGS2QFrh3UWJlMyG23b2PKVjw4KE4Jt5TtiSABcnkArngXh4NIlq3aG89KkycyLFbch+nVMc4N5QLKGXHVU7diI2m5NuysdfUPlxRkTNmQiwHoOastLijIxw6SK4G3ZC/4FL8SakuETiCCL91yz845ErnyChpIaDzfdVy6yvePysbHLKyJpcALusqbBRtMRqNPLffYE9ldJMvyPgfG2a7X8yh1Zl+WOnjgc0GJrtTnA72KdhTsjZoDt7H2QDSj5aw81GHzOcOTi9v9LJmoqi5tLKfmjGk/UrQMPhjFKWxCzNJH6LOJ9mOHaRv7puLN+IkkNUL2HzTQbKPY1gLaioHxNRpZYaW3HZHsKyfTRAFoEh7ndVWvy2amtAfdrC1vm37Ka7K1bTEupp9bR90lQ5DbjbG2fTtxwPlskJ6Ao3jk8UkEsLSNTQfL7KseC1YWVhi6ODj/wCIK8YDh9Rxp5J2aSWOv7rnhEP+Z/7ZP2Wz4TC2APja6+D33KimH5TlulgkvS4tjdYVrM/G2nvAx34b/uFW8rVenD/5XF/yhXnxbptVA8gbhZ9kSaR1JMyIgPA2J6LN8VbeOPYhbWIbipNV2ZRGBqpQy/QgL3g+JTzys4dOA3ULmw5IdVZXkcdU9TGT21KTTPDHMbx7AEbtdsq7mQ+WRHu7619Fd2rZGqtn/MS083NP7Il4eTfZPZ1a5yG4y4R1tLIDqa4EF3e6foZPhMRdGdmTAafc81jzDzcbQOdNj/1KYeEZw3TDUPa6wBGq5QmrFpnlslgb79EQzRhoe9pJIvsCO6hSP4MTmSREi9tVlBjuaQHg7kVSQKPE1xfG4zAtbe6P4NSB5LXgOb7D+qC4RRMgLde8U17E9E2/BnRzSNZM9rrXjsdnX6WKuueHksDq7Gk877KPiFIP4hppHCEhty4ctQvcW5EHZETTx194Kpojq2D5h94dx3HohlLXkAvlbZ19PEA2uNtz0TjaaaZ/XjRjUyRvIjsVflpzQbpwHxdbSliA12QqmOUM06mk7Pbyt6hW/BixjTRxEMeN3O7k80dwPGfiIiTtI0EPHZw5qgwVxFQ7bzNde/fdVBkTZjXxy1be3U9CgEvBDuiu3wkVHC+Tm4A3J3uUPfh8WJ0weWhrrbH1UHxExUtgjaPvWJU/K9ToojJaw6LM8qSKBuTfrLqCZRDdXVBsFy42hcS8CWc/I0dPUqXX1jGua+odxHE7tabafcdVGmxwQt4hu58vJ/MNt2Kj0eCazx57+fkzqforxY6UmWc/yT7dkHfconmWWcGJ9KAYyBewQ7EMOfM5pMmg23F0Qjnke/SfJAwXFtjt091yGJsV5nXc5+0TDubHa5CZHqiAG1jjqd+6aSoUNIGM4bZ/N1C90lNUB8j3OvFpt9V1lF8PUsJbrlk3IAuB1CkVlBLcOcSwONtPRSueAasUe43+iS1YqazKVzumkn9Fns7Lwh343tI/NW/N1dwqaOFvzyWbb0KB4vh+h9JT9QLn3uq/h40AuP8AUSfoEBNZlxGR1QyFzxDGALOtz27rzFSyf9uub+qnZpmk4lpYmujAFiBcoFDV4e/Z4kYfyWnC3VE0hv2AKUIzgWZJXGanlcJLNd5wLclD8I3f8z92yfsi1LDSx0cr6Y6iQQSeai+CtDqqXSnm0OH5hW/DdBdI5jdIsDtv12UU1eU5bUkvVklp0sJBs2UHGpJGd2lYfkKT7WaEuLQ64uPQr6GlZdpHcL50r4fgsWcDy13+jlFlR+bA5vta1cF3LVImdRse4faSuBI3aea9SxOqGcOGka2/3iCCFo9Ph8Is9rG3cL3tfmpQ9AB9FxbvGQytLSSO5/wKWhaouYcCfBh8RJu+Ii/5opi2HfHUccsZ+1YAWn1HMI/iFIJYnsPUFVDJ1U9rJaYm0kRJb7EpIch80XmA+pjr+juUiI4DiwrIeE86Z49rHncdQpE9FUytET7Bg5uvuQgtXRCpPFp3cKpZsR+KynYbnnSeFWMMUg2va4KWSJ49cA99PUH29klHkI5U00JiEDnAW5X7oO5ryAxxBli3jdf5uwJ9kSqsMp6sX1Ak8iHWVWxvL1XTjXC/iNbuO4/ukw9Ljpc+nf8ALi0Nq6tEKKduoteAYpPI4W5SdSpVBiIpNUTrOcT9mRvcdLqt0mYmTNIcNMlrOb39VGwmv0SGQfaOZs1p6Baj8Nzmua8fToT3UpZfKtkFDUQONQBq4m72dv7quV9ZGKouFxxLDSdrHqj1DidTUi/E4NubSBt+aqmJ4U6pqdNO7iPB8zxsAkwx63ecQNqJHb3Q3qXIr4iGNzIQHAvsPLdS8Kw2WWFrJZWxRgWs1w3HshmC4ZAJeFW7T/dJOxVnqMp07Rqe6w73KiyJ2Qxtgs7bg1f2TSQBShMbBSkxSlskJ+Q7Gx5puLG4y4nnJyYDyaOhCGY3gsbm6oweGzmbndBjWCOQSEXZyt3V/FxWTs1Akn/P8plWrjEbi7t23vbu/wBfRSqeaGJ3GqXjX91gIOkeiB0NPVVfmYOGw8nHoPZGaTIdOzzVD+I7qS7+iq5DYmemR2/Zu5URXanGoJ5Wvic7it5bc1NqiWDj1TgGs3Db8yoVXitDT+WKPW/oB391Ebh0tQ7jVp0RN3bFfmqhxxsSC1o7/EfkhesApnVdQauYWjbtG09uhsm6O9Tib3dIwQD2RGTFrQSS20xtaWsby9l5yHh5bC6V3zSm6HvMbHykVtpaOyeg2LZQrnOcWzFwPQlV5mAyQkmoh1D0BK2ELhF9iAfooofHJo26S0V9iltZ7iroosNJhbo1EXFrKxeCVBpgkkPV23sqx4n1gLmwt/Id1qPh/hvBoYhaxLQT7rqfDAfw+s8uNqrlOqOu6sZK4u2SWhax7XSFjXjdgWl8dS0czZx9twtmQHOWCCqpZIyNyDp90reVYx5NEgKpeScWE9K3fzN2P0R66yfIeKmlq3QyGwJLSPULWHBeb+MYhxsl1cHcfVbnVIKl5upXUtQysjHlvaQDty3VzTVXSNljdG8Xa4WVTDyfIlDjwdj8ijhU/G4bllRCfI/e7e57rn8WZI3TUMDx+IDf80zgj/hZn0VT/LfvG49+QF03iuGuhk0n5eh7rpGNbYjPza7uEJyLA6c7xSuj9C4rlQ2elmhPGEkcjrd1BkG1gpeLO1UcUjecLrn9lLpcHN1bg7bgfulvojOZMmNk+2gGmS1yB1VQwTD3ioPEBZZ19J6rS6bFGCnZK42BaP8A8Cp+MTOrZQ2NunsRzt6qrgZc+l0UnwixZ6Ia48JvEa9r5XtkBa23l07fsu4BWMp2nhENv1duT9UWdlaWNotpkt+LcqLXwatOuBzS38LdinjIie3S02Pnz9EWCFHxqBtUQJHtD2+bbY291x8zIWtDi51x5bkle2RM4vF4chdp02spwpppgAyEANG2sWQZGtAaT6R32pJahYNVSt4gqQOE75Ra1/ZPYFksSScWYfZg+Rv7KPQRSxzXmGoj7h5f7QrxQ1rJQNJ/29lDlZckAJi4cNyOPp7+6a4qr5rY91THDE7htsNht+y8S5dhaTxJnOtzAcU5JNxcRcekbD+YQmqq7yvcOp3C0MUPIawGvTZ72mdEUir4IP5Mdz3duonElqZQ0km55DkB7JktBALevRFJ5Pg4L855dmjt2U72hvG7j3SgKLi7fiJ46OL5GWL7enMforvHAGNDW7ACyC5SwIwRl795ZNyUdC57xCYOIiZw3r3PUo6ryuPeGtLjyAuvSrPiDjop6fQD537W9FTxcd2RK2MJeTSqFNSurcTAG4D7/wC1b5TRBrQ0cgLLMfBvAPK6pde7thft6LU7L0prAxoYOBss7OkBfpHRJcXUk5UV1eXBelwhCRYb4u5VNPOKqLZrzvbo7urDkzHhVU4/GzYrQMewVlVA+J4BBG3oehXz/GZcIrSxwOm9vRze6zPFcEZkBA+IbhbGLL5jdJ5C10JJqjrGzRtkYbtcnbrzZzS1xDhuFcG6EZny62rjt8sjd2u9eir2E4txB8HW+WVuzHnr23KvIQfMeWI6tu/lkHyvC08TLaGiKb4eh6tP8Jqp+K0L4XaHDb8Xf6qZgIa9slO47SCw903/ABaSmPAr2a4+TZeyeqMDIaJaVwkbz25hbrpDo0vPycOD2KVQqWmfPG6iJ0yxPLmX2u0clbsLwZ0EG3mntzPT0QGso3VLWzxeSqi5j8QHRGcuZsbUfZy/Zzt2c09T6KllmV8dx/CPiHv39wUh3QeHE6pryKlzo99tIvsuHPXClay5ma42ueitGYpzHTvcACbdlWcuYM2RzXhlg06i49SUkEkEsTpZWUBtQQKRPNGbhShgDLmQX9gULlzJJp1RyOkcfu22/RHM04RxmNc1t3M3t3HZCMs4iG1HDEWgO3IIvY9k3G8n8Pra2yObPKNkQw2mnqWF9Q3hv+6RzTdLR/w2GWaSTW53K6O4pisdOwvlcAOg7qpMc6tf8RUXZTx7safvJuM6SYEuFR3x39gmnddw2N0NM+Z/82Ykj/SUKYDcAC7u3dGXRyVklwNMbdgezfZNz4lDTO0Qjj1HIEdCtiKUgmhbj9h/CFIiYyjj4027z8kfr7c1Jy9g8k0vxVTzPyMPQdEsFys97/iKs63ncN/D22VqdIOVwOwVDJzQ22sNuPJHT2CS+y9lcSakSsU8WmrxJK1oLnGzWi5Posfrp3YniLWt+V7gxvo0cz+QVk8TMxhrPhmO8zt5LdG9B7k/oEZ8H8n8OP4uVvnftHfoz8Q912fgmF5UfnPG54+SV7xEwvPPRaJhGHNgiZG0WDQB+SmryF6W4sImzaSSSSEiSSSSELhVK8SMjiuh1NsJWDynv1srqkQlBpPY8sdYXzjlDNL6KUwTX0XsQfulavFI17Q9pu08rKH4jeGzatplhAbM0fR3us1yxm2WhkMM4OgGxB5t6bXXN+L+EDI/OhHq6jutuKUSCxyrT4gfE+T4fVa++lWLAuJ8Ozi/PbdSaKtZKwPjIcDv7JwrkZsg+S2Asot69VKmqujZK0skaHA9xdUvEMvPon66WcC//beSb+wV6byJHZZZHhcldNUHWRKz5Bf1V/wouOq3Uwcg7hCOUuc2hwFTE6J/4hsCp2I4RSVtnxStZL0LTbf1shuPYy2lpoop42SzbXuL7f3UWrwelDYn8R0T5QC0N6ErQ8ltiVltJuq3B/0irRNuIVtINE0fHj7tF9lNp89wgWMTo/S1kH/hVVE7Qyp1+jnJiSKqPNtO/wB3XSnFhm+Oj8iR+iXSrI7PsA5NcfRD5c2TSm1NSkO/G5qFMpaq+0MFxvz6d17d8XoLjKyNnUschuFjxm2gX7kn9kaQilLlYufxq+YEjcNvsPcJ7F8yUrbNaDIG8mM5X9kGwnAoqjU6Sqe8t3IJuo+H4/HBJqZTtdCHFpfbfba6lbj+Y86iXFvQDSP1TFOqK2epADnCmhO1vlJVrwLLsFO0Fg1OP3zuT9VR6wNFa19S53AcNbR0HYLRMNq45IwYvkGwVbxMujiaI9mnmuPv1QVNa5UrE8GqnVzXtcdG3srmvY9TssrEyXQOJaLsVum3pSvsB1VUznnNtKwxxkOmcNh+D1d/QKNm7xBbBeKDzSdXdG/3KrmS8izYjLxZSRDe73nm89m3/fouh8M8ILyJpxt0H8pdmN1P4TmQMivxCXjTE8AOu4k7yO6tH9St5ggDWhrQAAAAB0A2ATVDQMhY2ONoaxosAOgUkLqib4WNkTmZ19OiVl1JJIoEkkkkISSSSQhJJJJCFwqj558Noq0F7BomtzHX3V5XCEDZPY9zDYXzbFPV4TNpeDpvy6Ee60HAM5QVQAuGv6tKvmO5bhq2FkzA7seo+qxvM/hPUUzi+mu9vZvMLLz/AAmHN9XDu/8AK1ocpsmztij+dMdlpXROYDwz8xG6ruBYo018tTGLRBt3Hlfv+qGUWdZY7w1TC9g2LSNx9UcqKymqacQ0rmwF3zA8yPdZAwzix+U9nOxcOK91bqlU8Urvi6riF3zSaQP8vRT87VOmaBv+G0foitRk0R1UBgbqaNJc4cr9So1dhjpn1Uj2mzCQPoFoMyIC6MtPpA/fZOBHRSsnRitnle69rf0so2WsvcSvkZxCGRm4RrwsptNPI+3O/wCia8PX6quod7/us7InLH5AYaAAATb5UeYubiMrNRtwiAg7acvoptz5JB16IxmGdsOJ6nnS1zLXKZy5Bxaet07tLrg/RTxP0xMkramfvundEPwgRPqoW0+xIIePojuUg1k89LMAWC7rH1Kq+FRGBsVTE0ktcQ/6myuWYMvzyPbV0uzntGofRSZj2F/ll1NcKvsQbTXELmbI4qum1Qf9l1iOWw5hOZczpDoihjjOoiztuvuvWA08VFDJ8TI3VJcub7oLPm+ngu2jiAJ+8RdVWQ+fGccNLgD6TwN+fsmVey0SuxKOBuqRwGyznM+f5Jzwqe4adrgXJTOH5crcReHODtB+8eX5LUsqeHEFIA4gPk/EVo4Xg0WOdcnqd+yifNHF8W5VHyP4TulLZqsFrb3EfV3Xzf2Wx09M1jQ1oDQNgALAD0CcDV1bhdaypp3Sm3JLqSSaoEkkkkISSSSQhJJJJCEkkkkISSSSQhJeHNXtJCFXMdyLTVQOuMA9xss1x7wWljJfTPuOx5/RbauJbViPJkZwV81mHEaN27JLeoJClU/iRKwaJI22PPbmvoSala/5mg+4QityTSS/NC2/sqsmHjy/GwK43OH9QWUYf4mwsbo4WkdbDvzXrB840NOXOY1wL+f7q71XhBRP/G32t/ZQT4GUf+LN+Y/sqbvBsVwIFi+d1L+Mi6qq43mygqhaVr9uo5rzSZ+pKePhwxnSed+qtn/8LpP8Wb8x/ZOweCVG031yu9yP7JR4RjhgYS4tHS9kv4yGq3WfSeIzWNLIoW6T0IUN2Y6+o2ja4DoGAraKHw3oo+UQd72RylwaGP5I2j2CtMwcZnDL+e6jOcwfCFh2E+GVbVG8pLB1181o2X/Cqmp7FwL39b8ldwF6Vu6FBU5MqR/smYadrBZoAHYBOgLqSRVUkkkkISSSSQhJJJJCEkkkkIX/2Q=="/>
          <p:cNvSpPr>
            <a:spLocks noChangeAspect="1" noChangeArrowheads="1"/>
          </p:cNvSpPr>
          <p:nvPr/>
        </p:nvSpPr>
        <p:spPr bwMode="auto">
          <a:xfrm>
            <a:off x="63500" y="-1539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p:cNvSpPr txBox="1"/>
          <p:nvPr/>
        </p:nvSpPr>
        <p:spPr>
          <a:xfrm>
            <a:off x="0" y="0"/>
            <a:ext cx="9144000" cy="707886"/>
          </a:xfrm>
          <a:prstGeom prst="rect">
            <a:avLst/>
          </a:prstGeom>
          <a:noFill/>
        </p:spPr>
        <p:txBody>
          <a:bodyPr wrap="square" rtlCol="0">
            <a:spAutoFit/>
          </a:bodyPr>
          <a:lstStyle/>
          <a:p>
            <a:pPr algn="ctr"/>
            <a:r>
              <a:rPr lang="en-US" sz="2000" b="1" dirty="0">
                <a:latin typeface="Arial" pitchFamily="34" charset="0"/>
                <a:cs typeface="Arial" pitchFamily="34" charset="0"/>
              </a:rPr>
              <a:t>Your questions, comments and suggestions</a:t>
            </a:r>
          </a:p>
          <a:p>
            <a:pPr algn="ctr"/>
            <a:r>
              <a:rPr lang="en-US" sz="2000" b="1" dirty="0">
                <a:latin typeface="Arial" pitchFamily="34" charset="0"/>
                <a:cs typeface="Arial" pitchFamily="34" charset="0"/>
              </a:rPr>
              <a:t>are welcomed !</a:t>
            </a:r>
          </a:p>
        </p:txBody>
      </p:sp>
      <p:sp>
        <p:nvSpPr>
          <p:cNvPr id="4" name="TextBox 3"/>
          <p:cNvSpPr txBox="1"/>
          <p:nvPr/>
        </p:nvSpPr>
        <p:spPr>
          <a:xfrm rot="19822609">
            <a:off x="305155" y="3235889"/>
            <a:ext cx="971228" cy="369332"/>
          </a:xfrm>
          <a:prstGeom prst="rect">
            <a:avLst/>
          </a:prstGeom>
          <a:noFill/>
        </p:spPr>
        <p:txBody>
          <a:bodyPr wrap="none" rtlCol="0">
            <a:spAutoFit/>
          </a:bodyPr>
          <a:lstStyle/>
          <a:p>
            <a:r>
              <a:rPr lang="en-US" dirty="0"/>
              <a:t>Thanks !</a:t>
            </a:r>
          </a:p>
        </p:txBody>
      </p:sp>
      <p:pic>
        <p:nvPicPr>
          <p:cNvPr id="14" name="Picture 6" descr="H:\Felix Files\NASA\Public Affairs\Presentations\Puerto Rico\Turabo\IMG_4418.JPG">
            <a:hlinkClick r:id="rId5" action="ppaction://hlinkfile"/>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32" y="4724400"/>
            <a:ext cx="1600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rot="1892425">
            <a:off x="7750895" y="3217336"/>
            <a:ext cx="971228" cy="369332"/>
          </a:xfrm>
          <a:prstGeom prst="rect">
            <a:avLst/>
          </a:prstGeom>
          <a:noFill/>
        </p:spPr>
        <p:txBody>
          <a:bodyPr wrap="none" rtlCol="0">
            <a:spAutoFit/>
          </a:bodyPr>
          <a:lstStyle/>
          <a:p>
            <a:r>
              <a:rPr lang="en-US" dirty="0">
                <a:latin typeface="Calibri"/>
              </a:rPr>
              <a:t>Thanks !</a:t>
            </a:r>
            <a:endParaRPr lang="en-US" dirty="0"/>
          </a:p>
        </p:txBody>
      </p:sp>
      <p:sp>
        <p:nvSpPr>
          <p:cNvPr id="17" name="Rectangle 6"/>
          <p:cNvSpPr>
            <a:spLocks noChangeArrowheads="1"/>
          </p:cNvSpPr>
          <p:nvPr/>
        </p:nvSpPr>
        <p:spPr bwMode="auto">
          <a:xfrm>
            <a:off x="76200" y="228600"/>
            <a:ext cx="2628839" cy="208009"/>
          </a:xfrm>
          <a:prstGeom prst="rect">
            <a:avLst/>
          </a:prstGeom>
          <a:noFill/>
          <a:ln w="9525">
            <a:noFill/>
            <a:miter lim="800000"/>
            <a:headEnd/>
            <a:tailEnd/>
          </a:ln>
          <a:effectLst/>
        </p:spPr>
        <p:txBody>
          <a:bodyPr lIns="91429" tIns="45714" rIns="91429" bIns="45714"/>
          <a:lstStyle/>
          <a:p>
            <a:pPr defTabSz="914608"/>
            <a:r>
              <a:rPr lang="en-US" sz="900" dirty="0">
                <a:latin typeface="75 Helvetica Bold"/>
              </a:rPr>
              <a:t>National Aeronautics and Space Administration</a:t>
            </a:r>
          </a:p>
        </p:txBody>
      </p:sp>
      <p:sp>
        <p:nvSpPr>
          <p:cNvPr id="19" name="Slide Number Placeholder 3"/>
          <p:cNvSpPr>
            <a:spLocks noGrp="1"/>
          </p:cNvSpPr>
          <p:nvPr>
            <p:ph type="sldNum" sz="quarter" idx="12"/>
          </p:nvPr>
        </p:nvSpPr>
        <p:spPr>
          <a:xfrm>
            <a:off x="6858000" y="6416675"/>
            <a:ext cx="2133600" cy="365125"/>
          </a:xfrm>
        </p:spPr>
        <p:txBody>
          <a:bodyPr/>
          <a:lstStyle/>
          <a:p>
            <a:r>
              <a:rPr lang="en-US" dirty="0"/>
              <a:t>58</a:t>
            </a:r>
          </a:p>
        </p:txBody>
      </p:sp>
    </p:spTree>
    <p:extLst>
      <p:ext uri="{BB962C8B-B14F-4D97-AF65-F5344CB8AC3E}">
        <p14:creationId xmlns:p14="http://schemas.microsoft.com/office/powerpoint/2010/main" val="3771994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76200"/>
            <a:ext cx="9067800" cy="838200"/>
          </a:xfrm>
        </p:spPr>
        <p:txBody>
          <a:bodyPr/>
          <a:lstStyle/>
          <a:p>
            <a:r>
              <a:rPr lang="en-US" sz="4000" dirty="0"/>
              <a:t>Educational Opportunities</a:t>
            </a:r>
          </a:p>
        </p:txBody>
      </p:sp>
      <p:sp>
        <p:nvSpPr>
          <p:cNvPr id="2" name="Slide Number Placeholder 1"/>
          <p:cNvSpPr>
            <a:spLocks noGrp="1"/>
          </p:cNvSpPr>
          <p:nvPr>
            <p:ph type="sldNum" sz="quarter" idx="12"/>
          </p:nvPr>
        </p:nvSpPr>
        <p:spPr/>
        <p:txBody>
          <a:bodyPr/>
          <a:lstStyle/>
          <a:p>
            <a:fld id="{C936B9D7-30C4-4B0F-99E1-7522042802C3}" type="slidenum">
              <a:rPr lang="en-US" smtClean="0"/>
              <a:pPr/>
              <a:t>45</a:t>
            </a:fld>
            <a:endParaRPr lang="en-US"/>
          </a:p>
        </p:txBody>
      </p:sp>
      <p:sp>
        <p:nvSpPr>
          <p:cNvPr id="3" name="Content Placeholder 2"/>
          <p:cNvSpPr>
            <a:spLocks noGrp="1"/>
          </p:cNvSpPr>
          <p:nvPr>
            <p:ph idx="1"/>
          </p:nvPr>
        </p:nvSpPr>
        <p:spPr/>
        <p:txBody>
          <a:bodyPr/>
          <a:lstStyle/>
          <a:p>
            <a:endParaRPr lang="en-US"/>
          </a:p>
        </p:txBody>
      </p:sp>
      <p:pic>
        <p:nvPicPr>
          <p:cNvPr id="3078" name="Picture 6" descr="NASA Internships and Fellowships - LPIB">
            <a:hlinkClick r:id="rId2" action="ppaction://hlinkpres?slideindex=1&amp;slidetitle="/>
            <a:extLst>
              <a:ext uri="{FF2B5EF4-FFF2-40B4-BE49-F238E27FC236}">
                <a16:creationId xmlns:a16="http://schemas.microsoft.com/office/drawing/2014/main" id="{66271C0C-E867-4167-8E6A-0A11FE6F99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00"/>
            <a:ext cx="9144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551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76200"/>
            <a:ext cx="9067800" cy="838200"/>
          </a:xfrm>
        </p:spPr>
        <p:txBody>
          <a:bodyPr/>
          <a:lstStyle/>
          <a:p>
            <a:r>
              <a:rPr lang="en-US" sz="4000" dirty="0"/>
              <a:t>Backup Slides</a:t>
            </a:r>
          </a:p>
        </p:txBody>
      </p:sp>
      <p:sp>
        <p:nvSpPr>
          <p:cNvPr id="2" name="Slide Number Placeholder 1"/>
          <p:cNvSpPr>
            <a:spLocks noGrp="1"/>
          </p:cNvSpPr>
          <p:nvPr>
            <p:ph type="sldNum" sz="quarter" idx="12"/>
          </p:nvPr>
        </p:nvSpPr>
        <p:spPr/>
        <p:txBody>
          <a:bodyPr/>
          <a:lstStyle/>
          <a:p>
            <a:fld id="{C936B9D7-30C4-4B0F-99E1-7522042802C3}" type="slidenum">
              <a:rPr lang="en-US" smtClean="0"/>
              <a:pPr/>
              <a:t>46</a:t>
            </a:fld>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157096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75504"/>
            <a:ext cx="3648672" cy="838200"/>
          </a:xfrm>
        </p:spPr>
        <p:txBody>
          <a:bodyPr>
            <a:normAutofit/>
          </a:bodyPr>
          <a:lstStyle/>
          <a:p>
            <a:r>
              <a:rPr lang="en-US" sz="3600" b="1" dirty="0">
                <a:latin typeface="Arial" pitchFamily="34" charset="0"/>
                <a:cs typeface="Arial" pitchFamily="34" charset="0"/>
              </a:rPr>
              <a:t>Mars’ moons</a:t>
            </a:r>
          </a:p>
        </p:txBody>
      </p:sp>
      <p:pic>
        <p:nvPicPr>
          <p:cNvPr id="4" name="Picture 3"/>
          <p:cNvPicPr>
            <a:picLocks noChangeAspect="1" noChangeArrowheads="1"/>
          </p:cNvPicPr>
          <p:nvPr/>
        </p:nvPicPr>
        <p:blipFill>
          <a:blip r:embed="rId3" cstate="print"/>
          <a:srcRect/>
          <a:stretch>
            <a:fillRect/>
          </a:stretch>
        </p:blipFill>
        <p:spPr bwMode="auto">
          <a:xfrm>
            <a:off x="1790875" y="1861927"/>
            <a:ext cx="1800733" cy="1762545"/>
          </a:xfrm>
          <a:prstGeom prst="rect">
            <a:avLst/>
          </a:prstGeom>
          <a:noFill/>
          <a:ln w="9525">
            <a:noFill/>
            <a:miter lim="800000"/>
            <a:headEnd/>
            <a:tailEnd/>
          </a:ln>
          <a:effectLst/>
        </p:spPr>
      </p:pic>
      <p:sp>
        <p:nvSpPr>
          <p:cNvPr id="5" name="TextBox 4"/>
          <p:cNvSpPr txBox="1"/>
          <p:nvPr/>
        </p:nvSpPr>
        <p:spPr>
          <a:xfrm>
            <a:off x="-23125" y="2327701"/>
            <a:ext cx="1790875" cy="830997"/>
          </a:xfrm>
          <a:prstGeom prst="rect">
            <a:avLst/>
          </a:prstGeom>
          <a:noFill/>
        </p:spPr>
        <p:txBody>
          <a:bodyPr wrap="none" rtlCol="0">
            <a:spAutoFit/>
          </a:bodyPr>
          <a:lstStyle/>
          <a:p>
            <a:r>
              <a:rPr lang="en-US" sz="2400" b="1" dirty="0" err="1">
                <a:latin typeface="Arial" pitchFamily="34" charset="0"/>
                <a:cs typeface="Arial" pitchFamily="34" charset="0"/>
              </a:rPr>
              <a:t>Phobos</a:t>
            </a:r>
            <a:endParaRPr lang="en-US" sz="2400" b="1" dirty="0">
              <a:latin typeface="Arial" pitchFamily="34" charset="0"/>
              <a:cs typeface="Arial" pitchFamily="34" charset="0"/>
            </a:endParaRPr>
          </a:p>
          <a:p>
            <a:r>
              <a:rPr lang="en-US" sz="2400" b="1" dirty="0">
                <a:latin typeface="Arial" pitchFamily="34" charset="0"/>
                <a:cs typeface="Arial" pitchFamily="34" charset="0"/>
              </a:rPr>
              <a:t>27 km long</a:t>
            </a:r>
          </a:p>
        </p:txBody>
      </p:sp>
      <p:pic>
        <p:nvPicPr>
          <p:cNvPr id="6" name="Picture 4"/>
          <p:cNvPicPr>
            <a:picLocks noChangeAspect="1" noChangeArrowheads="1"/>
          </p:cNvPicPr>
          <p:nvPr/>
        </p:nvPicPr>
        <p:blipFill>
          <a:blip r:embed="rId4" cstate="print"/>
          <a:srcRect/>
          <a:stretch>
            <a:fillRect/>
          </a:stretch>
        </p:blipFill>
        <p:spPr bwMode="auto">
          <a:xfrm>
            <a:off x="1772666" y="5029200"/>
            <a:ext cx="1752600" cy="1752600"/>
          </a:xfrm>
          <a:prstGeom prst="rect">
            <a:avLst/>
          </a:prstGeom>
          <a:noFill/>
          <a:ln w="9525">
            <a:noFill/>
            <a:miter lim="800000"/>
            <a:headEnd/>
            <a:tailEnd/>
          </a:ln>
          <a:effectLst/>
        </p:spPr>
      </p:pic>
      <p:sp>
        <p:nvSpPr>
          <p:cNvPr id="7" name="TextBox 6"/>
          <p:cNvSpPr txBox="1"/>
          <p:nvPr/>
        </p:nvSpPr>
        <p:spPr>
          <a:xfrm>
            <a:off x="76200" y="5791200"/>
            <a:ext cx="1790875" cy="830997"/>
          </a:xfrm>
          <a:prstGeom prst="rect">
            <a:avLst/>
          </a:prstGeom>
          <a:noFill/>
        </p:spPr>
        <p:txBody>
          <a:bodyPr wrap="none" rtlCol="0">
            <a:spAutoFit/>
          </a:bodyPr>
          <a:lstStyle/>
          <a:p>
            <a:r>
              <a:rPr lang="en-US" sz="2400" b="1" dirty="0" err="1">
                <a:latin typeface="Arial" pitchFamily="34" charset="0"/>
                <a:cs typeface="Arial" pitchFamily="34" charset="0"/>
              </a:rPr>
              <a:t>Deimos</a:t>
            </a:r>
            <a:endParaRPr lang="en-US" sz="2400" b="1" dirty="0">
              <a:latin typeface="Arial" pitchFamily="34" charset="0"/>
              <a:cs typeface="Arial" pitchFamily="34" charset="0"/>
            </a:endParaRPr>
          </a:p>
          <a:p>
            <a:r>
              <a:rPr lang="en-US" sz="2400" b="1" dirty="0">
                <a:latin typeface="Arial" pitchFamily="34" charset="0"/>
                <a:cs typeface="Arial" pitchFamily="34" charset="0"/>
              </a:rPr>
              <a:t>15 km long</a:t>
            </a:r>
          </a:p>
        </p:txBody>
      </p:sp>
      <p:sp>
        <p:nvSpPr>
          <p:cNvPr id="8" name="Title 1"/>
          <p:cNvSpPr txBox="1">
            <a:spLocks/>
          </p:cNvSpPr>
          <p:nvPr/>
        </p:nvSpPr>
        <p:spPr>
          <a:xfrm>
            <a:off x="1676400" y="31955"/>
            <a:ext cx="6329516"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latin typeface="Arial" pitchFamily="34" charset="0"/>
                <a:cs typeface="Arial" pitchFamily="34" charset="0"/>
              </a:rPr>
              <a:t>Moons Comparison</a:t>
            </a:r>
          </a:p>
        </p:txBody>
      </p:sp>
      <p:sp>
        <p:nvSpPr>
          <p:cNvPr id="9" name="Title 1"/>
          <p:cNvSpPr txBox="1">
            <a:spLocks/>
          </p:cNvSpPr>
          <p:nvPr/>
        </p:nvSpPr>
        <p:spPr>
          <a:xfrm>
            <a:off x="3962400" y="1371600"/>
            <a:ext cx="5105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b="1" dirty="0" err="1">
                <a:solidFill>
                  <a:schemeClr val="bg1"/>
                </a:solidFill>
                <a:latin typeface="Arial" pitchFamily="34" charset="0"/>
                <a:cs typeface="Arial" pitchFamily="34" charset="0"/>
              </a:rPr>
              <a:t>Phobos</a:t>
            </a:r>
            <a:r>
              <a:rPr lang="en-US" sz="1800" b="1" dirty="0">
                <a:solidFill>
                  <a:schemeClr val="bg1"/>
                </a:solidFill>
                <a:latin typeface="Arial" pitchFamily="34" charset="0"/>
                <a:cs typeface="Arial" pitchFamily="34" charset="0"/>
              </a:rPr>
              <a:t>:</a:t>
            </a:r>
          </a:p>
          <a:p>
            <a:r>
              <a:rPr lang="en-US" sz="1800" b="1" dirty="0">
                <a:solidFill>
                  <a:schemeClr val="bg1"/>
                </a:solidFill>
                <a:latin typeface="Arial" pitchFamily="34" charset="0"/>
                <a:cs typeface="Arial" pitchFamily="34" charset="0"/>
              </a:rPr>
              <a:t>128 times smaller than Earth’s Moon !</a:t>
            </a:r>
          </a:p>
        </p:txBody>
      </p:sp>
      <p:pic>
        <p:nvPicPr>
          <p:cNvPr id="2054" name="Picture 6" descr="http://creationwiki.org/pool/images/1/18/Moons_of_solar_system.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2675231"/>
            <a:ext cx="5486400" cy="418276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flipH="1">
            <a:off x="2971800" y="3962400"/>
            <a:ext cx="1524000" cy="16764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14" name="Straight Arrow Connector 13"/>
          <p:cNvCxnSpPr/>
          <p:nvPr/>
        </p:nvCxnSpPr>
        <p:spPr>
          <a:xfrm flipH="1" flipV="1">
            <a:off x="3276600" y="2327702"/>
            <a:ext cx="1219200" cy="1025098"/>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3" name="Slide Number Placeholder 2"/>
          <p:cNvSpPr>
            <a:spLocks noGrp="1"/>
          </p:cNvSpPr>
          <p:nvPr>
            <p:ph type="sldNum" sz="quarter" idx="12"/>
          </p:nvPr>
        </p:nvSpPr>
        <p:spPr/>
        <p:txBody>
          <a:bodyPr/>
          <a:lstStyle/>
          <a:p>
            <a:fld id="{C936B9D7-30C4-4B0F-99E1-7522042802C3}" type="slidenum">
              <a:rPr lang="en-US" smtClean="0"/>
              <a:pPr/>
              <a:t>47</a:t>
            </a:fld>
            <a:endParaRPr lang="en-US"/>
          </a:p>
        </p:txBody>
      </p:sp>
      <p:pic>
        <p:nvPicPr>
          <p:cNvPr id="13" name="Picture 25" descr="NASA insigniaCMYK">
            <a:extLst>
              <a:ext uri="{FF2B5EF4-FFF2-40B4-BE49-F238E27FC236}">
                <a16:creationId xmlns:a16="http://schemas.microsoft.com/office/drawing/2014/main" id="{E013A072-794C-48A7-9C2E-EEEB5E7672F6}"/>
              </a:ext>
            </a:extLst>
          </p:cNvPr>
          <p:cNvPicPr preferRelativeResize="0">
            <a:picLocks noChangeAspect="1" noChangeArrowheads="1"/>
          </p:cNvPicPr>
          <p:nvPr/>
        </p:nvPicPr>
        <p:blipFill>
          <a:blip r:embed="rId7"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37092598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6BA0E-0103-46C3-8798-735E5F0CB071}"/>
              </a:ext>
            </a:extLst>
          </p:cNvPr>
          <p:cNvSpPr>
            <a:spLocks noGrp="1"/>
          </p:cNvSpPr>
          <p:nvPr>
            <p:ph type="title"/>
          </p:nvPr>
        </p:nvSpPr>
        <p:spPr/>
        <p:txBody>
          <a:bodyPr/>
          <a:lstStyle/>
          <a:p>
            <a:r>
              <a:rPr lang="en-US" dirty="0">
                <a:solidFill>
                  <a:schemeClr val="bg1">
                    <a:lumMod val="65000"/>
                    <a:lumOff val="35000"/>
                  </a:schemeClr>
                </a:solidFill>
              </a:rPr>
              <a:t>Earth vs Moon</a:t>
            </a:r>
          </a:p>
        </p:txBody>
      </p:sp>
      <p:sp>
        <p:nvSpPr>
          <p:cNvPr id="3" name="Content Placeholder 2">
            <a:extLst>
              <a:ext uri="{FF2B5EF4-FFF2-40B4-BE49-F238E27FC236}">
                <a16:creationId xmlns:a16="http://schemas.microsoft.com/office/drawing/2014/main" id="{B313ADDF-4072-4B7A-AA09-2ACAA41E2E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79F82D9-6A4A-467A-815F-1E5C592F9A8B}"/>
              </a:ext>
            </a:extLst>
          </p:cNvPr>
          <p:cNvSpPr>
            <a:spLocks noGrp="1"/>
          </p:cNvSpPr>
          <p:nvPr>
            <p:ph type="sldNum" sz="quarter" idx="12"/>
          </p:nvPr>
        </p:nvSpPr>
        <p:spPr/>
        <p:txBody>
          <a:bodyPr/>
          <a:lstStyle/>
          <a:p>
            <a:fld id="{C936B9D7-30C4-4B0F-99E1-7522042802C3}" type="slidenum">
              <a:rPr lang="en-US" smtClean="0"/>
              <a:pPr/>
              <a:t>48</a:t>
            </a:fld>
            <a:endParaRPr lang="en-US"/>
          </a:p>
        </p:txBody>
      </p:sp>
      <p:pic>
        <p:nvPicPr>
          <p:cNvPr id="1028" name="Picture 4" descr="Global Warming 101 – Part 1 of 5 | Fresh Air. The Scent of Pine.">
            <a:extLst>
              <a:ext uri="{FF2B5EF4-FFF2-40B4-BE49-F238E27FC236}">
                <a16:creationId xmlns:a16="http://schemas.microsoft.com/office/drawing/2014/main" id="{6869D8B4-0DFC-4841-A3D1-77B323640A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5181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5" descr="NASA insigniaCMYK">
            <a:extLst>
              <a:ext uri="{FF2B5EF4-FFF2-40B4-BE49-F238E27FC236}">
                <a16:creationId xmlns:a16="http://schemas.microsoft.com/office/drawing/2014/main" id="{1EF54F2D-EA0C-4ADB-9402-9D488951A211}"/>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1488414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48CA-CEF1-4ACD-8496-A54C9304CDDA}"/>
              </a:ext>
            </a:extLst>
          </p:cNvPr>
          <p:cNvSpPr>
            <a:spLocks noGrp="1"/>
          </p:cNvSpPr>
          <p:nvPr>
            <p:ph type="title"/>
          </p:nvPr>
        </p:nvSpPr>
        <p:spPr/>
        <p:txBody>
          <a:bodyPr/>
          <a:lstStyle/>
          <a:p>
            <a:r>
              <a:rPr lang="en-US" dirty="0"/>
              <a:t>Moon’s distance from Earth</a:t>
            </a:r>
          </a:p>
        </p:txBody>
      </p:sp>
      <p:sp>
        <p:nvSpPr>
          <p:cNvPr id="3" name="Content Placeholder 2">
            <a:extLst>
              <a:ext uri="{FF2B5EF4-FFF2-40B4-BE49-F238E27FC236}">
                <a16:creationId xmlns:a16="http://schemas.microsoft.com/office/drawing/2014/main" id="{63B6EEC1-74E8-4746-B93D-2FF86D8B5EC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A5DFD90-1BCA-4678-9669-C2111BDBF6C6}"/>
              </a:ext>
            </a:extLst>
          </p:cNvPr>
          <p:cNvSpPr>
            <a:spLocks noGrp="1"/>
          </p:cNvSpPr>
          <p:nvPr>
            <p:ph type="sldNum" sz="quarter" idx="12"/>
          </p:nvPr>
        </p:nvSpPr>
        <p:spPr/>
        <p:txBody>
          <a:bodyPr/>
          <a:lstStyle/>
          <a:p>
            <a:fld id="{C936B9D7-30C4-4B0F-99E1-7522042802C3}" type="slidenum">
              <a:rPr lang="en-US" smtClean="0"/>
              <a:pPr/>
              <a:t>49</a:t>
            </a:fld>
            <a:endParaRPr lang="en-US"/>
          </a:p>
        </p:txBody>
      </p:sp>
      <p:pic>
        <p:nvPicPr>
          <p:cNvPr id="2050" name="Picture 2" descr="How far away is the Moon? | Royal Museums Greenwich">
            <a:extLst>
              <a:ext uri="{FF2B5EF4-FFF2-40B4-BE49-F238E27FC236}">
                <a16:creationId xmlns:a16="http://schemas.microsoft.com/office/drawing/2014/main" id="{21120A7C-906D-4457-860A-91386BE539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5250"/>
            <a:ext cx="9144000" cy="4127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5" descr="NASA insigniaCMYK">
            <a:extLst>
              <a:ext uri="{FF2B5EF4-FFF2-40B4-BE49-F238E27FC236}">
                <a16:creationId xmlns:a16="http://schemas.microsoft.com/office/drawing/2014/main" id="{C71AFBF2-31C8-4965-9263-D90425275048}"/>
              </a:ext>
            </a:extLst>
          </p:cNvPr>
          <p:cNvPicPr preferRelativeResize="0">
            <a:picLocks noChangeAspect="1" noChangeArrowheads="1"/>
          </p:cNvPicPr>
          <p:nvPr/>
        </p:nvPicPr>
        <p:blipFill>
          <a:blip r:embed="rId4" cstate="print"/>
          <a:srcRect/>
          <a:stretch>
            <a:fillRect/>
          </a:stretch>
        </p:blipFill>
        <p:spPr bwMode="auto">
          <a:xfrm>
            <a:off x="8035637" y="304800"/>
            <a:ext cx="847148" cy="658346"/>
          </a:xfrm>
          <a:prstGeom prst="rect">
            <a:avLst/>
          </a:prstGeom>
          <a:noFill/>
          <a:ln w="9525">
            <a:noFill/>
            <a:miter lim="800000"/>
            <a:headEnd/>
            <a:tailEnd/>
          </a:ln>
        </p:spPr>
      </p:pic>
    </p:spTree>
    <p:extLst>
      <p:ext uri="{BB962C8B-B14F-4D97-AF65-F5344CB8AC3E}">
        <p14:creationId xmlns:p14="http://schemas.microsoft.com/office/powerpoint/2010/main" val="9582647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a:t>Why send Robots to Mars ?</a:t>
            </a:r>
          </a:p>
        </p:txBody>
      </p:sp>
      <p:sp>
        <p:nvSpPr>
          <p:cNvPr id="3" name="Content Placeholder 2"/>
          <p:cNvSpPr>
            <a:spLocks noGrp="1"/>
          </p:cNvSpPr>
          <p:nvPr>
            <p:ph idx="1"/>
          </p:nvPr>
        </p:nvSpPr>
        <p:spPr>
          <a:xfrm>
            <a:off x="457200" y="1219200"/>
            <a:ext cx="8229600" cy="3048000"/>
          </a:xfrm>
        </p:spPr>
        <p:txBody>
          <a:bodyPr>
            <a:noAutofit/>
          </a:bodyPr>
          <a:lstStyle/>
          <a:p>
            <a:pPr fontAlgn="t">
              <a:buFont typeface="+mj-lt"/>
              <a:buAutoNum type="arabicPeriod"/>
            </a:pPr>
            <a:r>
              <a:rPr lang="en-US" sz="2000" b="1" dirty="0"/>
              <a:t>Biological Sciences Research</a:t>
            </a:r>
            <a:br>
              <a:rPr lang="en-US" sz="2000" dirty="0"/>
            </a:br>
            <a:r>
              <a:rPr lang="en-US" sz="2000" dirty="0"/>
              <a:t>	</a:t>
            </a:r>
          </a:p>
          <a:p>
            <a:pPr fontAlgn="t">
              <a:buFont typeface="+mj-lt"/>
              <a:buAutoNum type="arabicPeriod"/>
            </a:pPr>
            <a:r>
              <a:rPr lang="en-US" sz="2000" b="1" dirty="0"/>
              <a:t>Geological y Geochemical Sciences Research</a:t>
            </a:r>
            <a:br>
              <a:rPr lang="en-US" sz="2000" dirty="0"/>
            </a:br>
            <a:r>
              <a:rPr lang="en-US" sz="2000" dirty="0"/>
              <a:t>	</a:t>
            </a:r>
          </a:p>
          <a:p>
            <a:pPr fontAlgn="t">
              <a:buFont typeface="+mj-lt"/>
              <a:buAutoNum type="arabicPeriod" startAt="3"/>
            </a:pPr>
            <a:r>
              <a:rPr lang="en-US" sz="2000" b="1" dirty="0"/>
              <a:t>Study Planet’s Formation</a:t>
            </a:r>
            <a:br>
              <a:rPr lang="en-US" sz="2000" dirty="0"/>
            </a:br>
            <a:r>
              <a:rPr lang="en-US" sz="2000" dirty="0"/>
              <a:t>	</a:t>
            </a:r>
          </a:p>
          <a:p>
            <a:pPr fontAlgn="t">
              <a:buFont typeface="+mj-lt"/>
              <a:buAutoNum type="arabicPeriod" startAt="4"/>
            </a:pPr>
            <a:r>
              <a:rPr lang="en-US" sz="2000" b="1" dirty="0"/>
              <a:t>Measure Surface Radiation</a:t>
            </a:r>
            <a:endParaRPr lang="en-US" sz="2000" dirty="0"/>
          </a:p>
        </p:txBody>
      </p:sp>
      <p:sp>
        <p:nvSpPr>
          <p:cNvPr id="5" name="Rectangle 4"/>
          <p:cNvSpPr/>
          <p:nvPr/>
        </p:nvSpPr>
        <p:spPr>
          <a:xfrm>
            <a:off x="1828800" y="6400800"/>
            <a:ext cx="5943600" cy="369332"/>
          </a:xfrm>
          <a:prstGeom prst="rect">
            <a:avLst/>
          </a:prstGeom>
        </p:spPr>
        <p:txBody>
          <a:bodyPr wrap="square">
            <a:spAutoFit/>
          </a:bodyPr>
          <a:lstStyle/>
          <a:p>
            <a:r>
              <a:rPr lang="en-US" dirty="0"/>
              <a:t>http://mars.jpl.nasa.gov/msl/mission/science/objectives/</a:t>
            </a:r>
          </a:p>
        </p:txBody>
      </p:sp>
      <p:sp>
        <p:nvSpPr>
          <p:cNvPr id="4" name="Slide Number Placeholder 3"/>
          <p:cNvSpPr>
            <a:spLocks noGrp="1"/>
          </p:cNvSpPr>
          <p:nvPr>
            <p:ph type="sldNum" sz="quarter" idx="12"/>
          </p:nvPr>
        </p:nvSpPr>
        <p:spPr/>
        <p:txBody>
          <a:bodyPr/>
          <a:lstStyle/>
          <a:p>
            <a:fld id="{C936B9D7-30C4-4B0F-99E1-7522042802C3}" type="slidenum">
              <a:rPr lang="en-US" smtClean="0"/>
              <a:pPr/>
              <a:t>50</a:t>
            </a:fld>
            <a:endParaRPr lang="en-US"/>
          </a:p>
        </p:txBody>
      </p:sp>
    </p:spTree>
    <p:extLst>
      <p:ext uri="{BB962C8B-B14F-4D97-AF65-F5344CB8AC3E}">
        <p14:creationId xmlns:p14="http://schemas.microsoft.com/office/powerpoint/2010/main" val="37159079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061" name="Group 189"/>
          <p:cNvGraphicFramePr>
            <a:graphicFrameLocks noGrp="1"/>
          </p:cNvGraphicFramePr>
          <p:nvPr>
            <p:ph sz="half" idx="2"/>
          </p:nvPr>
        </p:nvGraphicFramePr>
        <p:xfrm>
          <a:off x="533399" y="709970"/>
          <a:ext cx="8153401" cy="5751839"/>
        </p:xfrm>
        <a:graphic>
          <a:graphicData uri="http://schemas.openxmlformats.org/drawingml/2006/table">
            <a:tbl>
              <a:tblPr/>
              <a:tblGrid>
                <a:gridCol w="643040">
                  <a:extLst>
                    <a:ext uri="{9D8B030D-6E8A-4147-A177-3AD203B41FA5}">
                      <a16:colId xmlns:a16="http://schemas.microsoft.com/office/drawing/2014/main" val="20000"/>
                    </a:ext>
                  </a:extLst>
                </a:gridCol>
                <a:gridCol w="666581">
                  <a:extLst>
                    <a:ext uri="{9D8B030D-6E8A-4147-A177-3AD203B41FA5}">
                      <a16:colId xmlns:a16="http://schemas.microsoft.com/office/drawing/2014/main" val="20001"/>
                    </a:ext>
                  </a:extLst>
                </a:gridCol>
                <a:gridCol w="736662">
                  <a:extLst>
                    <a:ext uri="{9D8B030D-6E8A-4147-A177-3AD203B41FA5}">
                      <a16:colId xmlns:a16="http://schemas.microsoft.com/office/drawing/2014/main" val="20002"/>
                    </a:ext>
                  </a:extLst>
                </a:gridCol>
                <a:gridCol w="1637026">
                  <a:extLst>
                    <a:ext uri="{9D8B030D-6E8A-4147-A177-3AD203B41FA5}">
                      <a16:colId xmlns:a16="http://schemas.microsoft.com/office/drawing/2014/main" val="20003"/>
                    </a:ext>
                  </a:extLst>
                </a:gridCol>
                <a:gridCol w="4470092">
                  <a:extLst>
                    <a:ext uri="{9D8B030D-6E8A-4147-A177-3AD203B41FA5}">
                      <a16:colId xmlns:a16="http://schemas.microsoft.com/office/drawing/2014/main" val="20004"/>
                    </a:ext>
                  </a:extLst>
                </a:gridCol>
              </a:tblGrid>
              <a:tr h="4267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Step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Year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Preparation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7">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90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cs typeface="Arial"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10</a:t>
                      </a:r>
                      <a:r>
                        <a:rPr kumimoji="0" lang="en-US" sz="1400" b="0" i="0" u="none" strike="noStrike" cap="none" normalizeH="0" baseline="30000" dirty="0">
                          <a:ln>
                            <a:noFill/>
                          </a:ln>
                          <a:solidFill>
                            <a:schemeClr val="tx1"/>
                          </a:solidFill>
                          <a:effectLst/>
                          <a:latin typeface="Arial" pitchFamily="34" charset="0"/>
                          <a:cs typeface="Arial" pitchFamily="34" charset="0"/>
                        </a:rPr>
                        <a:t>th</a:t>
                      </a:r>
                      <a:r>
                        <a:rPr kumimoji="0" lang="en-US" sz="1400" b="0" i="0" u="none" strike="noStrike" cap="none" normalizeH="0" baseline="0" dirty="0">
                          <a:ln>
                            <a:noFill/>
                          </a:ln>
                          <a:solidFill>
                            <a:schemeClr val="tx1"/>
                          </a:solidFill>
                          <a:effectLst/>
                          <a:latin typeface="Arial" pitchFamily="34" charset="0"/>
                          <a:cs typeface="Arial" pitchFamily="34" charset="0"/>
                        </a:rPr>
                        <a:t> 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kern="1200" cap="none" normalizeH="0" baseline="0" dirty="0">
                        <a:ln>
                          <a:noFill/>
                        </a:ln>
                        <a:solidFill>
                          <a:schemeClr val="tx1"/>
                        </a:solidFill>
                        <a:effectLst/>
                        <a:latin typeface="Arial" charset="0"/>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212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11</a:t>
                      </a:r>
                      <a:r>
                        <a:rPr kumimoji="0" lang="en-US" sz="1400" b="0" i="0" u="none" strike="noStrike" cap="none" normalizeH="0" baseline="30000" dirty="0">
                          <a:ln>
                            <a:noFill/>
                          </a:ln>
                          <a:solidFill>
                            <a:schemeClr val="tx1"/>
                          </a:solidFill>
                          <a:effectLst/>
                          <a:latin typeface="Arial" pitchFamily="34" charset="0"/>
                          <a:cs typeface="Arial" pitchFamily="34" charset="0"/>
                        </a:rPr>
                        <a:t>th</a:t>
                      </a:r>
                      <a:r>
                        <a:rPr kumimoji="0" lang="en-US" sz="1400" b="0" i="0" u="none" strike="noStrike" cap="none" normalizeH="0" baseline="0" dirty="0">
                          <a:ln>
                            <a:noFill/>
                          </a:ln>
                          <a:solidFill>
                            <a:schemeClr val="tx1"/>
                          </a:solidFill>
                          <a:effectLst/>
                          <a:latin typeface="Arial" pitchFamily="34" charset="0"/>
                          <a:cs typeface="Arial" pitchFamily="34" charset="0"/>
                        </a:rPr>
                        <a:t> 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90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12</a:t>
                      </a:r>
                      <a:r>
                        <a:rPr kumimoji="0" lang="en-US" sz="1400" b="0" i="0" u="none" strike="noStrike" cap="none" normalizeH="0" baseline="30000" dirty="0">
                          <a:ln>
                            <a:noFill/>
                          </a:ln>
                          <a:solidFill>
                            <a:schemeClr val="tx1"/>
                          </a:solidFill>
                          <a:effectLst/>
                          <a:latin typeface="Arial" pitchFamily="34" charset="0"/>
                          <a:cs typeface="Arial" pitchFamily="34" charset="0"/>
                        </a:rPr>
                        <a:t>th</a:t>
                      </a:r>
                      <a:r>
                        <a:rPr kumimoji="0" lang="en-US" sz="1400" b="0" i="0" u="none" strike="noStrike" cap="none" normalizeH="0" baseline="0" dirty="0">
                          <a:ln>
                            <a:noFill/>
                          </a:ln>
                          <a:solidFill>
                            <a:schemeClr val="tx1"/>
                          </a:solidFill>
                          <a:effectLst/>
                          <a:latin typeface="Arial" pitchFamily="34" charset="0"/>
                          <a:cs typeface="Arial" pitchFamily="34" charset="0"/>
                        </a:rPr>
                        <a:t> 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58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cs typeface="Arial" pitchFamily="34"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Graduate from College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9908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cs typeface="Arial" pitchFamily="34"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Graduated with Masters Degree (+ 3 years at job)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900" b="1" i="0" u="none" strike="noStrike" kern="1200" cap="none" normalizeH="0" baseline="0" dirty="0">
                        <a:ln>
                          <a:noFill/>
                        </a:ln>
                        <a:solidFill>
                          <a:schemeClr val="tx1"/>
                        </a:solidFill>
                        <a:effectLst/>
                        <a:latin typeface="Arial" charset="0"/>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8030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cs typeface="Arial" pitchFamily="34"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Eligible to apply to become an Astronaut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kern="1200" cap="none" normalizeH="0" baseline="0" dirty="0">
                        <a:ln>
                          <a:noFill/>
                        </a:ln>
                        <a:solidFill>
                          <a:schemeClr val="tx1"/>
                        </a:solidFill>
                        <a:effectLst/>
                        <a:latin typeface="Arial" charset="0"/>
                        <a:ea typeface="+mn-ea"/>
                        <a:cs typeface="+mn-cs"/>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21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a:ln>
                            <a:noFill/>
                          </a:ln>
                          <a:solidFill>
                            <a:schemeClr val="tx1"/>
                          </a:solidFill>
                          <a:effectLst/>
                          <a:latin typeface="Arial" pitchFamily="34" charset="0"/>
                          <a:cs typeface="Arial" pitchFamily="34"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cap="none" normalizeH="0" baseline="0" dirty="0">
                          <a:ln>
                            <a:noFill/>
                          </a:ln>
                          <a:solidFill>
                            <a:schemeClr val="tx1"/>
                          </a:solidFill>
                          <a:effectLst/>
                          <a:latin typeface="Arial" pitchFamily="34" charset="0"/>
                          <a:cs typeface="Arial" pitchFamily="34" charset="0"/>
                        </a:rPr>
                        <a:t>Selected as an Astronaut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61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cap="none" normalizeH="0" baseline="0" dirty="0">
                          <a:ln>
                            <a:noFill/>
                          </a:ln>
                          <a:solidFill>
                            <a:schemeClr val="tx1"/>
                          </a:solidFill>
                          <a:effectLst/>
                          <a:latin typeface="Arial" pitchFamily="34" charset="0"/>
                          <a:cs typeface="Arial" pitchFamily="34" charset="0"/>
                        </a:rPr>
                        <a:t>Selected for Mars Mission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61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cap="none" normalizeH="0" baseline="0" dirty="0">
                          <a:ln>
                            <a:noFill/>
                          </a:ln>
                          <a:solidFill>
                            <a:schemeClr val="tx1"/>
                          </a:solidFill>
                          <a:effectLst/>
                          <a:latin typeface="Arial" pitchFamily="34" charset="0"/>
                          <a:cs typeface="Arial" pitchFamily="34" charset="0"/>
                        </a:rPr>
                        <a:t>Fly to Mars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7927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2041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34" charset="0"/>
                          <a:cs typeface="Arial" pitchFamily="34" charset="0"/>
                        </a:rPr>
                        <a:t>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cap="none" normalizeH="0" baseline="0" dirty="0">
                          <a:ln>
                            <a:noFill/>
                          </a:ln>
                          <a:solidFill>
                            <a:schemeClr val="tx1"/>
                          </a:solidFill>
                          <a:effectLst/>
                          <a:latin typeface="Arial" pitchFamily="34" charset="0"/>
                          <a:cs typeface="Arial" pitchFamily="34" charset="0"/>
                        </a:rPr>
                        <a:t>Return to Earth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2" name="Title 1"/>
          <p:cNvSpPr>
            <a:spLocks noGrp="1"/>
          </p:cNvSpPr>
          <p:nvPr>
            <p:ph type="title"/>
          </p:nvPr>
        </p:nvSpPr>
        <p:spPr>
          <a:xfrm>
            <a:off x="457200" y="0"/>
            <a:ext cx="8229600" cy="609600"/>
          </a:xfrm>
        </p:spPr>
        <p:txBody>
          <a:bodyPr>
            <a:normAutofit fontScale="90000"/>
          </a:bodyPr>
          <a:lstStyle/>
          <a:p>
            <a:r>
              <a:rPr lang="en-US" sz="3600" b="1" dirty="0">
                <a:latin typeface="Arial" pitchFamily="34" charset="0"/>
                <a:cs typeface="Arial" pitchFamily="34" charset="0"/>
              </a:rPr>
              <a:t>Start working on your Journey</a:t>
            </a:r>
            <a:endParaRPr lang="en-US" sz="3600" dirty="0"/>
          </a:p>
        </p:txBody>
      </p:sp>
      <p:sp>
        <p:nvSpPr>
          <p:cNvPr id="3" name="Slide Number Placeholder 2"/>
          <p:cNvSpPr>
            <a:spLocks noGrp="1"/>
          </p:cNvSpPr>
          <p:nvPr>
            <p:ph type="sldNum" sz="quarter" idx="12"/>
          </p:nvPr>
        </p:nvSpPr>
        <p:spPr/>
        <p:txBody>
          <a:bodyPr/>
          <a:lstStyle/>
          <a:p>
            <a:fld id="{C936B9D7-30C4-4B0F-99E1-7522042802C3}" type="slidenum">
              <a:rPr lang="en-US" smtClean="0"/>
              <a:pPr/>
              <a:t>51</a:t>
            </a:fld>
            <a:endParaRPr lang="en-US"/>
          </a:p>
        </p:txBody>
      </p:sp>
      <p:pic>
        <p:nvPicPr>
          <p:cNvPr id="5" name="Picture 27" descr="8x6buzz"/>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8800" y="1371600"/>
            <a:ext cx="4165600" cy="31242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flipH="1">
            <a:off x="6858000" y="1066800"/>
            <a:ext cx="457200" cy="3048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602832" y="762000"/>
            <a:ext cx="1944956" cy="369332"/>
          </a:xfrm>
          <a:prstGeom prst="rect">
            <a:avLst/>
          </a:prstGeom>
          <a:noFill/>
        </p:spPr>
        <p:txBody>
          <a:bodyPr wrap="none" rtlCol="0">
            <a:spAutoFit/>
          </a:bodyPr>
          <a:lstStyle/>
          <a:p>
            <a:r>
              <a:rPr lang="en-US" dirty="0"/>
              <a:t>This could be you !</a:t>
            </a:r>
          </a:p>
        </p:txBody>
      </p:sp>
    </p:spTree>
    <p:extLst>
      <p:ext uri="{BB962C8B-B14F-4D97-AF65-F5344CB8AC3E}">
        <p14:creationId xmlns:p14="http://schemas.microsoft.com/office/powerpoint/2010/main" val="21768205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685800" y="152400"/>
            <a:ext cx="7772400" cy="838200"/>
          </a:xfrm>
        </p:spPr>
        <p:txBody>
          <a:bodyPr/>
          <a:lstStyle/>
          <a:p>
            <a:r>
              <a:rPr lang="en-US" dirty="0"/>
              <a:t>Recommendations</a:t>
            </a:r>
          </a:p>
        </p:txBody>
      </p:sp>
      <p:sp>
        <p:nvSpPr>
          <p:cNvPr id="75779" name="Rectangle 3"/>
          <p:cNvSpPr>
            <a:spLocks noGrp="1" noChangeArrowheads="1"/>
          </p:cNvSpPr>
          <p:nvPr>
            <p:ph type="body" idx="4294967295"/>
          </p:nvPr>
        </p:nvSpPr>
        <p:spPr>
          <a:xfrm>
            <a:off x="152400" y="1143000"/>
            <a:ext cx="8839200" cy="5181600"/>
          </a:xfrm>
        </p:spPr>
        <p:txBody>
          <a:bodyPr>
            <a:noAutofit/>
          </a:bodyPr>
          <a:lstStyle/>
          <a:p>
            <a:pPr marL="800100" lvl="1" indent="-342900">
              <a:lnSpc>
                <a:spcPct val="80000"/>
              </a:lnSpc>
              <a:buFont typeface="+mj-lt"/>
              <a:buAutoNum type="arabicPeriod"/>
            </a:pPr>
            <a:r>
              <a:rPr lang="en-US" sz="2400" b="1" dirty="0"/>
              <a:t>Your sole goal in life should not be to become an Astronaut !</a:t>
            </a:r>
          </a:p>
          <a:p>
            <a:pPr marL="800100" lvl="1" indent="-342900">
              <a:lnSpc>
                <a:spcPct val="80000"/>
              </a:lnSpc>
              <a:buFont typeface="+mj-lt"/>
              <a:buAutoNum type="arabicPeriod"/>
            </a:pPr>
            <a:r>
              <a:rPr lang="en-US" sz="2400" b="1" dirty="0"/>
              <a:t>Have Faith.</a:t>
            </a:r>
          </a:p>
          <a:p>
            <a:pPr marL="800100" lvl="1" indent="-342900">
              <a:lnSpc>
                <a:spcPct val="80000"/>
              </a:lnSpc>
              <a:buFont typeface="+mj-lt"/>
              <a:buAutoNum type="arabicPeriod"/>
            </a:pPr>
            <a:r>
              <a:rPr lang="en-US" sz="2400" b="1" dirty="0"/>
              <a:t>Obtain skills that will benefit both you and your employer.</a:t>
            </a:r>
          </a:p>
          <a:p>
            <a:pPr marL="800100" lvl="1" indent="-342900">
              <a:lnSpc>
                <a:spcPct val="80000"/>
              </a:lnSpc>
              <a:buFont typeface="+mj-lt"/>
              <a:buAutoNum type="arabicPeriod"/>
            </a:pPr>
            <a:r>
              <a:rPr lang="en-US" sz="2400" b="1" dirty="0"/>
              <a:t>Establish interesting, challenging but feasible goals. </a:t>
            </a:r>
          </a:p>
          <a:p>
            <a:pPr marL="800100" lvl="1" indent="-342900">
              <a:lnSpc>
                <a:spcPct val="80000"/>
              </a:lnSpc>
              <a:buFont typeface="+mj-lt"/>
              <a:buAutoNum type="arabicPeriod"/>
            </a:pPr>
            <a:r>
              <a:rPr lang="en-US" sz="2400" b="1" dirty="0"/>
              <a:t>Become a Role Model.</a:t>
            </a:r>
          </a:p>
          <a:p>
            <a:pPr marL="800100" lvl="1" indent="-342900">
              <a:lnSpc>
                <a:spcPct val="80000"/>
              </a:lnSpc>
              <a:buFont typeface="+mj-lt"/>
              <a:buAutoNum type="arabicPeriod"/>
            </a:pPr>
            <a:r>
              <a:rPr lang="en-US" sz="2400" b="1" dirty="0"/>
              <a:t>Promote Mentorship.</a:t>
            </a:r>
          </a:p>
          <a:p>
            <a:pPr marL="800100" lvl="1" indent="-342900">
              <a:lnSpc>
                <a:spcPct val="80000"/>
              </a:lnSpc>
              <a:buFont typeface="+mj-lt"/>
              <a:buAutoNum type="arabicPeriod"/>
            </a:pPr>
            <a:r>
              <a:rPr lang="en-US" sz="2400" b="1" dirty="0"/>
              <a:t>Share your knowledge.</a:t>
            </a:r>
          </a:p>
          <a:p>
            <a:pPr marL="800100" lvl="1" indent="-342900">
              <a:lnSpc>
                <a:spcPct val="80000"/>
              </a:lnSpc>
              <a:buFont typeface="+mj-lt"/>
              <a:buAutoNum type="arabicPeriod"/>
            </a:pPr>
            <a:r>
              <a:rPr lang="en-US" sz="2400" b="1" dirty="0"/>
              <a:t>Maintain clean mind and body.</a:t>
            </a:r>
          </a:p>
          <a:p>
            <a:pPr marL="800100" lvl="1" indent="-342900">
              <a:lnSpc>
                <a:spcPct val="80000"/>
              </a:lnSpc>
              <a:buFont typeface="+mj-lt"/>
              <a:buAutoNum type="arabicPeriod"/>
            </a:pPr>
            <a:r>
              <a:rPr lang="en-US" sz="2400" b="1" dirty="0"/>
              <a:t>Your aptitude will help you and other to determine your altitude.</a:t>
            </a:r>
          </a:p>
          <a:p>
            <a:pPr marL="800100" lvl="1" indent="-342900">
              <a:lnSpc>
                <a:spcPct val="80000"/>
              </a:lnSpc>
              <a:buFont typeface="+mj-lt"/>
              <a:buAutoNum type="arabicPeriod"/>
            </a:pPr>
            <a:r>
              <a:rPr lang="en-US" sz="2400" b="1" dirty="0"/>
              <a:t>Respect yourself and others.</a:t>
            </a:r>
          </a:p>
          <a:p>
            <a:pPr marL="800100" lvl="1" indent="-342900">
              <a:lnSpc>
                <a:spcPct val="80000"/>
              </a:lnSpc>
              <a:buFont typeface="+mj-lt"/>
              <a:buAutoNum type="arabicPeriod"/>
            </a:pPr>
            <a:r>
              <a:rPr lang="en-US" sz="2400" b="1" dirty="0"/>
              <a:t>Balance your life activities.</a:t>
            </a:r>
          </a:p>
          <a:p>
            <a:pPr marL="800100" lvl="1" indent="-342900">
              <a:lnSpc>
                <a:spcPct val="80000"/>
              </a:lnSpc>
              <a:buFont typeface="+mj-lt"/>
              <a:buAutoNum type="arabicPeriod"/>
            </a:pPr>
            <a:r>
              <a:rPr lang="en-US" sz="2400" b="1" dirty="0"/>
              <a:t>Apply your learned and acquired skills to your professional and personal life.</a:t>
            </a:r>
          </a:p>
        </p:txBody>
      </p:sp>
      <p:sp>
        <p:nvSpPr>
          <p:cNvPr id="2" name="Slide Number Placeholder 1"/>
          <p:cNvSpPr>
            <a:spLocks noGrp="1"/>
          </p:cNvSpPr>
          <p:nvPr>
            <p:ph type="sldNum" sz="quarter" idx="12"/>
          </p:nvPr>
        </p:nvSpPr>
        <p:spPr/>
        <p:txBody>
          <a:bodyPr/>
          <a:lstStyle/>
          <a:p>
            <a:fld id="{C936B9D7-30C4-4B0F-99E1-7522042802C3}" type="slidenum">
              <a:rPr lang="en-US" smtClean="0"/>
              <a:pPr/>
              <a:t>52</a:t>
            </a:fld>
            <a:endParaRPr lang="en-US"/>
          </a:p>
        </p:txBody>
      </p:sp>
    </p:spTree>
    <p:extLst>
      <p:ext uri="{BB962C8B-B14F-4D97-AF65-F5344CB8AC3E}">
        <p14:creationId xmlns:p14="http://schemas.microsoft.com/office/powerpoint/2010/main" val="2763822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2884" y="0"/>
            <a:ext cx="7270516" cy="1077218"/>
          </a:xfrm>
          <a:prstGeom prst="rect">
            <a:avLst/>
          </a:prstGeom>
          <a:noFill/>
        </p:spPr>
        <p:txBody>
          <a:bodyPr wrap="none" rtlCol="0">
            <a:spAutoFit/>
          </a:bodyPr>
          <a:lstStyle/>
          <a:p>
            <a:pPr algn="ctr"/>
            <a:r>
              <a:rPr lang="en-US" sz="3200" b="1" dirty="0">
                <a:latin typeface="Arial" pitchFamily="34" charset="0"/>
                <a:cs typeface="Arial" pitchFamily="34" charset="0"/>
              </a:rPr>
              <a:t>NASA is not the only one Training to</a:t>
            </a:r>
          </a:p>
          <a:p>
            <a:pPr algn="ctr"/>
            <a:r>
              <a:rPr lang="en-US" sz="3200" b="1" dirty="0">
                <a:latin typeface="Arial" pitchFamily="34" charset="0"/>
                <a:cs typeface="Arial" pitchFamily="34" charset="0"/>
              </a:rPr>
              <a:t>Go to MARS !</a:t>
            </a:r>
          </a:p>
        </p:txBody>
      </p:sp>
      <p:pic>
        <p:nvPicPr>
          <p:cNvPr id="6146" name="Picture 2" descr="http://afetteredmind.files.wordpress.com/2013/03/mars-one-banner-set-1-720_300.jpg?w=660&amp;h=27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 y="1676400"/>
            <a:ext cx="8778240" cy="36576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C936B9D7-30C4-4B0F-99E1-7522042802C3}" type="slidenum">
              <a:rPr lang="en-US" smtClean="0"/>
              <a:pPr/>
              <a:t>53</a:t>
            </a:fld>
            <a:endParaRPr lang="en-US"/>
          </a:p>
        </p:txBody>
      </p:sp>
    </p:spTree>
    <p:extLst>
      <p:ext uri="{BB962C8B-B14F-4D97-AF65-F5344CB8AC3E}">
        <p14:creationId xmlns:p14="http://schemas.microsoft.com/office/powerpoint/2010/main" val="24914189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Autofit/>
          </a:bodyPr>
          <a:lstStyle/>
          <a:p>
            <a:r>
              <a:rPr lang="en-US" sz="3200" dirty="0"/>
              <a:t>Why send Humans to Mars ?</a:t>
            </a:r>
          </a:p>
        </p:txBody>
      </p:sp>
      <p:sp>
        <p:nvSpPr>
          <p:cNvPr id="3" name="Content Placeholder 2"/>
          <p:cNvSpPr>
            <a:spLocks noGrp="1"/>
          </p:cNvSpPr>
          <p:nvPr>
            <p:ph idx="1"/>
          </p:nvPr>
        </p:nvSpPr>
        <p:spPr>
          <a:xfrm>
            <a:off x="457200" y="978932"/>
            <a:ext cx="8229600" cy="5726668"/>
          </a:xfrm>
        </p:spPr>
        <p:txBody>
          <a:bodyPr>
            <a:noAutofit/>
          </a:bodyPr>
          <a:lstStyle/>
          <a:p>
            <a:r>
              <a:rPr lang="en-US" sz="2400" b="1" dirty="0"/>
              <a:t>Mission Objective</a:t>
            </a:r>
          </a:p>
          <a:p>
            <a:pPr lvl="1"/>
            <a:r>
              <a:rPr lang="en-US" sz="1800" dirty="0"/>
              <a:t>It is Mars One's goal to establish a human settlement on Mars.</a:t>
            </a:r>
          </a:p>
          <a:p>
            <a:pPr lvl="1"/>
            <a:endParaRPr lang="en-US" sz="2400" b="1" dirty="0"/>
          </a:p>
          <a:p>
            <a:pPr>
              <a:buFont typeface="Wingdings" panose="05000000000000000000" pitchFamily="2" charset="2"/>
              <a:buChar char="q"/>
            </a:pPr>
            <a:r>
              <a:rPr lang="en-US" sz="1800" dirty="0"/>
              <a:t>Human settlement of Mars is the next giant leap for humankind. Exploring the solar system as a united humanity will bring us all closer together.</a:t>
            </a:r>
          </a:p>
          <a:p>
            <a:pPr>
              <a:buFont typeface="Wingdings" panose="05000000000000000000" pitchFamily="2" charset="2"/>
              <a:buChar char="q"/>
            </a:pPr>
            <a:endParaRPr lang="en-US" sz="1800" dirty="0"/>
          </a:p>
          <a:p>
            <a:pPr>
              <a:buFont typeface="Wingdings" panose="05000000000000000000" pitchFamily="2" charset="2"/>
              <a:buChar char="q"/>
            </a:pPr>
            <a:r>
              <a:rPr lang="en-US" sz="1800" dirty="0"/>
              <a:t>Mars is the stepping stone of the human race on its voyage into the universe. </a:t>
            </a:r>
          </a:p>
          <a:p>
            <a:pPr>
              <a:buFont typeface="Wingdings" panose="05000000000000000000" pitchFamily="2" charset="2"/>
              <a:buChar char="q"/>
            </a:pPr>
            <a:endParaRPr lang="en-US" sz="1800" dirty="0"/>
          </a:p>
          <a:p>
            <a:pPr>
              <a:buFont typeface="Wingdings" panose="05000000000000000000" pitchFamily="2" charset="2"/>
              <a:buChar char="q"/>
            </a:pPr>
            <a:r>
              <a:rPr lang="en-US" sz="1800" dirty="0"/>
              <a:t>Human settlement on Mars will aid our understanding of the origins of the solar system, the origins of life and our place in the universe.</a:t>
            </a:r>
          </a:p>
          <a:p>
            <a:pPr>
              <a:buFont typeface="Wingdings" panose="05000000000000000000" pitchFamily="2" charset="2"/>
              <a:buChar char="q"/>
            </a:pPr>
            <a:endParaRPr lang="en-US" sz="1800" dirty="0"/>
          </a:p>
          <a:p>
            <a:pPr>
              <a:buFont typeface="Wingdings" panose="05000000000000000000" pitchFamily="2" charset="2"/>
              <a:buChar char="q"/>
            </a:pPr>
            <a:r>
              <a:rPr lang="en-US" sz="1800" dirty="0"/>
              <a:t>As with the Apollo Moon landings, a human mission to Mars will inspire generations to believe that all things are possible, anything can be achieved.</a:t>
            </a:r>
          </a:p>
        </p:txBody>
      </p:sp>
      <p:sp>
        <p:nvSpPr>
          <p:cNvPr id="4" name="Rectangle 3"/>
          <p:cNvSpPr/>
          <p:nvPr/>
        </p:nvSpPr>
        <p:spPr>
          <a:xfrm>
            <a:off x="2057400" y="6412468"/>
            <a:ext cx="5334000" cy="369332"/>
          </a:xfrm>
          <a:prstGeom prst="rect">
            <a:avLst/>
          </a:prstGeom>
        </p:spPr>
        <p:txBody>
          <a:bodyPr wrap="square">
            <a:spAutoFit/>
          </a:bodyPr>
          <a:lstStyle/>
          <a:p>
            <a:r>
              <a:rPr lang="en-US" dirty="0"/>
              <a:t>http://mars-one.com/en/mission/mission</a:t>
            </a:r>
          </a:p>
        </p:txBody>
      </p:sp>
      <p:sp>
        <p:nvSpPr>
          <p:cNvPr id="5" name="Slide Number Placeholder 4"/>
          <p:cNvSpPr>
            <a:spLocks noGrp="1"/>
          </p:cNvSpPr>
          <p:nvPr>
            <p:ph type="sldNum" sz="quarter" idx="12"/>
          </p:nvPr>
        </p:nvSpPr>
        <p:spPr/>
        <p:txBody>
          <a:bodyPr/>
          <a:lstStyle/>
          <a:p>
            <a:fld id="{C936B9D7-30C4-4B0F-99E1-7522042802C3}" type="slidenum">
              <a:rPr lang="en-US" smtClean="0"/>
              <a:pPr/>
              <a:t>54</a:t>
            </a:fld>
            <a:endParaRPr lang="en-US"/>
          </a:p>
        </p:txBody>
      </p:sp>
    </p:spTree>
    <p:extLst>
      <p:ext uri="{BB962C8B-B14F-4D97-AF65-F5344CB8AC3E}">
        <p14:creationId xmlns:p14="http://schemas.microsoft.com/office/powerpoint/2010/main" val="1250760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14400" y="0"/>
            <a:ext cx="7410170" cy="584775"/>
          </a:xfrm>
          <a:prstGeom prst="rect">
            <a:avLst/>
          </a:prstGeom>
          <a:noFill/>
        </p:spPr>
        <p:txBody>
          <a:bodyPr wrap="none" rtlCol="0">
            <a:spAutoFit/>
          </a:bodyPr>
          <a:lstStyle/>
          <a:p>
            <a:r>
              <a:rPr lang="en-US" sz="3200" b="1" dirty="0">
                <a:latin typeface="Arial" pitchFamily="34" charset="0"/>
                <a:cs typeface="Arial" pitchFamily="34" charset="0"/>
              </a:rPr>
              <a:t>No </a:t>
            </a:r>
            <a:r>
              <a:rPr lang="en-US" sz="3200" b="1" dirty="0" err="1">
                <a:latin typeface="Arial" pitchFamily="34" charset="0"/>
                <a:cs typeface="Arial" pitchFamily="34" charset="0"/>
              </a:rPr>
              <a:t>sólamente</a:t>
            </a:r>
            <a:r>
              <a:rPr lang="en-US" sz="3200" b="1" dirty="0">
                <a:latin typeface="Arial" pitchFamily="34" charset="0"/>
                <a:cs typeface="Arial" pitchFamily="34" charset="0"/>
              </a:rPr>
              <a:t> NASA </a:t>
            </a:r>
            <a:r>
              <a:rPr lang="en-US" sz="3200" b="1" dirty="0" err="1">
                <a:latin typeface="Arial" pitchFamily="34" charset="0"/>
                <a:cs typeface="Arial" pitchFamily="34" charset="0"/>
              </a:rPr>
              <a:t>está</a:t>
            </a:r>
            <a:r>
              <a:rPr lang="en-US" sz="3200" b="1" dirty="0">
                <a:latin typeface="Arial" pitchFamily="34" charset="0"/>
                <a:cs typeface="Arial" pitchFamily="34" charset="0"/>
              </a:rPr>
              <a:t> </a:t>
            </a:r>
            <a:r>
              <a:rPr lang="en-US" sz="3200" b="1" dirty="0" err="1">
                <a:latin typeface="Arial" pitchFamily="34" charset="0"/>
                <a:cs typeface="Arial" pitchFamily="34" charset="0"/>
              </a:rPr>
              <a:t>entrenando</a:t>
            </a:r>
            <a:endParaRPr lang="en-US" sz="3200" b="1" dirty="0">
              <a:latin typeface="Arial" pitchFamily="34" charset="0"/>
              <a:cs typeface="Arial" pitchFamily="34" charset="0"/>
            </a:endParaRPr>
          </a:p>
        </p:txBody>
      </p:sp>
      <p:pic>
        <p:nvPicPr>
          <p:cNvPr id="7" name="Picture 6">
            <a:hlinkClick r:id="rId3" action="ppaction://hlinkfil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477" y="685800"/>
            <a:ext cx="8538723" cy="6019800"/>
          </a:xfrm>
          <a:prstGeom prst="rect">
            <a:avLst/>
          </a:prstGeom>
        </p:spPr>
      </p:pic>
      <p:sp>
        <p:nvSpPr>
          <p:cNvPr id="2" name="Slide Number Placeholder 1"/>
          <p:cNvSpPr>
            <a:spLocks noGrp="1"/>
          </p:cNvSpPr>
          <p:nvPr>
            <p:ph type="sldNum" sz="quarter" idx="12"/>
          </p:nvPr>
        </p:nvSpPr>
        <p:spPr/>
        <p:txBody>
          <a:bodyPr/>
          <a:lstStyle/>
          <a:p>
            <a:fld id="{C936B9D7-30C4-4B0F-99E1-7522042802C3}" type="slidenum">
              <a:rPr lang="en-US" smtClean="0"/>
              <a:pPr/>
              <a:t>55</a:t>
            </a:fld>
            <a:endParaRPr lang="en-US"/>
          </a:p>
        </p:txBody>
      </p:sp>
    </p:spTree>
    <p:extLst>
      <p:ext uri="{BB962C8B-B14F-4D97-AF65-F5344CB8AC3E}">
        <p14:creationId xmlns:p14="http://schemas.microsoft.com/office/powerpoint/2010/main" val="1662288963"/>
      </p:ext>
    </p:extLst>
  </p:cSld>
  <p:clrMapOvr>
    <a:masterClrMapping/>
  </p:clrMapOvr>
</p:sld>
</file>

<file path=ppt/theme/theme1.xml><?xml version="1.0" encoding="utf-8"?>
<a:theme xmlns:a="http://schemas.openxmlformats.org/drawingml/2006/main" name="Mars phot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Mars presentation</Template>
  <TotalTime>3376</TotalTime>
  <Words>4526</Words>
  <Application>Microsoft Office PowerPoint</Application>
  <PresentationFormat>On-screen Show (4:3)</PresentationFormat>
  <Paragraphs>572</Paragraphs>
  <Slides>55</Slides>
  <Notes>44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75 Helvetica Bold</vt:lpstr>
      <vt:lpstr>Arial</vt:lpstr>
      <vt:lpstr>Arial Black</vt:lpstr>
      <vt:lpstr>Calibri</vt:lpstr>
      <vt:lpstr>Montserrat</vt:lpstr>
      <vt:lpstr>Wingdings</vt:lpstr>
      <vt:lpstr>Mars photo</vt:lpstr>
      <vt:lpstr>Missions to Mars!</vt:lpstr>
      <vt:lpstr>Agenda</vt:lpstr>
      <vt:lpstr>Academic Preparation</vt:lpstr>
      <vt:lpstr>Professional Profile</vt:lpstr>
      <vt:lpstr>NASA Vision</vt:lpstr>
      <vt:lpstr>NASA Mission</vt:lpstr>
      <vt:lpstr>NASA Themes and Strategic 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Perseverance Rover’s Descent and Touchdown on Mars</vt:lpstr>
      <vt:lpstr>PowerPoint Presentation</vt:lpstr>
      <vt:lpstr>SLS Heavy’s length vs Baseball Field</vt:lpstr>
      <vt:lpstr>Mars Mission Concept … with Humans</vt:lpstr>
      <vt:lpstr>PowerPoint Presentation</vt:lpstr>
      <vt:lpstr>PowerPoint Presentation</vt:lpstr>
      <vt:lpstr>PowerPoint Presentation</vt:lpstr>
      <vt:lpstr>PowerPoint Presentation</vt:lpstr>
      <vt:lpstr>PowerPoint Presentation</vt:lpstr>
      <vt:lpstr>PowerPoint Presentation</vt:lpstr>
      <vt:lpstr>Learning from Lunar Missions</vt:lpstr>
      <vt:lpstr>Using Lunar Resources</vt:lpstr>
      <vt:lpstr>Why can’t we find life on Mars?</vt:lpstr>
      <vt:lpstr>References</vt:lpstr>
      <vt:lpstr>Missions to Mars!</vt:lpstr>
      <vt:lpstr>Educational Opportunities</vt:lpstr>
      <vt:lpstr>Backup Slides</vt:lpstr>
      <vt:lpstr>Mars’ moons</vt:lpstr>
      <vt:lpstr>Earth vs Moon</vt:lpstr>
      <vt:lpstr>Moon’s distance from Earth</vt:lpstr>
      <vt:lpstr>Why send Robots to Mars ?</vt:lpstr>
      <vt:lpstr>Start working on your Journey</vt:lpstr>
      <vt:lpstr>Recommendations</vt:lpstr>
      <vt:lpstr>PowerPoint Presentation</vt:lpstr>
      <vt:lpstr>Why send Humans to Mars ?</vt:lpstr>
      <vt:lpstr>PowerPoint Presentation</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LMIT-ODIN</dc:creator>
  <cp:lastModifiedBy>Soto Toro, Felix A. (KSC-AAC10)</cp:lastModifiedBy>
  <cp:revision>271</cp:revision>
  <dcterms:created xsi:type="dcterms:W3CDTF">2011-05-26T19:01:39Z</dcterms:created>
  <dcterms:modified xsi:type="dcterms:W3CDTF">2021-03-19T20:01:26Z</dcterms:modified>
</cp:coreProperties>
</file>