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68" r:id="rId4"/>
    <p:sldId id="258" r:id="rId5"/>
    <p:sldId id="269" r:id="rId6"/>
    <p:sldId id="271" r:id="rId7"/>
    <p:sldId id="27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2521" autoAdjust="0"/>
  </p:normalViewPr>
  <p:slideViewPr>
    <p:cSldViewPr snapToGrid="0">
      <p:cViewPr varScale="1">
        <p:scale>
          <a:sx n="105" d="100"/>
          <a:sy n="105" d="100"/>
        </p:scale>
        <p:origin x="7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Space Program Industry</c:v>
                </c:pt>
              </c:strCache>
            </c:strRef>
          </c:tx>
          <c:spPr>
            <a:solidFill>
              <a:schemeClr val="lt1"/>
            </a:solidFill>
            <a:ln w="19050">
              <a:solidFill>
                <a:schemeClr val="accent1"/>
              </a:solidFill>
            </a:ln>
            <a:effectLst/>
          </c:spPr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99-43E3-86F4-DAE470AAD71F}"/>
              </c:ext>
            </c:extLst>
          </c:dPt>
          <c:dPt>
            <c:idx val="1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99-43E3-86F4-DAE470AAD71F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99-43E3-86F4-DAE470AAD71F}"/>
              </c:ext>
            </c:extLst>
          </c:dPt>
          <c:dPt>
            <c:idx val="3"/>
            <c:bubble3D val="0"/>
            <c:spPr>
              <a:solidFill>
                <a:schemeClr val="l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99-43E3-86F4-DAE470AAD71F}"/>
              </c:ext>
            </c:extLst>
          </c:dPt>
          <c:dLbls>
            <c:dLbl>
              <c:idx val="0"/>
              <c:layout>
                <c:manualLayout>
                  <c:x val="-0.13278757736674285"/>
                  <c:y val="0.19842110784852821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Federal</a:t>
                    </a:r>
                    <a:r>
                      <a:rPr lang="en-US" baseline="0"/>
                      <a:t> Employees</a:t>
                    </a:r>
                    <a:r>
                      <a:rPr lang="en-US" baseline="0" dirty="0"/>
                      <a:t>
</a:t>
                    </a:r>
                    <a:fld id="{39354CDD-F06B-4BA4-8904-25F390FB3E9E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A99-43E3-86F4-DAE470AAD71F}"/>
                </c:ext>
              </c:extLst>
            </c:dLbl>
            <c:dLbl>
              <c:idx val="1"/>
              <c:layout>
                <c:manualLayout>
                  <c:x val="-0.18644036947563278"/>
                  <c:y val="-0.1681119478934432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A99-43E3-86F4-DAE470AAD71F}"/>
                </c:ext>
              </c:extLst>
            </c:dLbl>
            <c:dLbl>
              <c:idx val="2"/>
              <c:layout>
                <c:manualLayout>
                  <c:x val="0.23450479331049201"/>
                  <c:y val="-1.545690238321093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A99-43E3-86F4-DAE470AAD7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3"/>
                <c:pt idx="0">
                  <c:v>NASA</c:v>
                </c:pt>
                <c:pt idx="1">
                  <c:v>NASA Contractors</c:v>
                </c:pt>
                <c:pt idx="2">
                  <c:v>NASA Sub-Contractors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30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A99-43E3-86F4-DAE470AAD71F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>
      <cs:styleClr val="0"/>
    </cs:lnRef>
    <cs:fillRef idx="0"/>
    <cs:effectRef idx="0"/>
    <cs:fontRef idx="minor">
      <cs:styleClr val="0"/>
    </cs:fontRef>
    <cs:defRPr sz="1197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56D20-D7B7-4A1C-A485-07DAA754DB66}" type="datetimeFigureOut">
              <a:rPr lang="en-US" smtClean="0"/>
              <a:t>3/23/2021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8713B-E141-458A-BBFD-B0458EECB1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927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NASA Centers and Facilities</a:t>
            </a:r>
          </a:p>
          <a:p>
            <a:r>
              <a:rPr lang="en-US" dirty="0"/>
              <a:t>https://www.nasa.gov/about/sites/index.html</a:t>
            </a:r>
          </a:p>
          <a:p>
            <a:endParaRPr lang="en-US" dirty="0"/>
          </a:p>
          <a:p>
            <a:r>
              <a:rPr lang="en-US" dirty="0"/>
              <a:t>Next Chart: NASA Organization Chart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F2453-F42C-4E2D-BFCB-E0BE6CA0433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50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5B903-3423-4A52-B325-0EEF5AA69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11C1F1-F1AE-4BF3-BC7D-4AAC8B951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78DB9-0EC8-4FB6-A2A9-A14AD47F1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05872-40CE-484F-B5D8-6B675D5091A3}" type="datetime1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B7028-ED5A-418E-A322-1440B2087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49DB6-D946-4F63-A054-93673300A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173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81057-31CE-4F9F-8688-FCE681064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7F6AD-6BC1-472B-A4AE-438169FD2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41227-4357-4EEC-BAF4-3283B1F2D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71806-F661-40D8-87ED-A91A23DA64AF}" type="datetime1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59395-07DC-4949-A297-DCD310718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1FD71-ACC5-46AC-8FF3-332600DC8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413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7F18F-4B20-4763-A44B-2CEB9277B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3E807B-FE9E-4A05-BB4A-9400EDFCC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6ED79-B212-4993-9AF1-4E4AFF85A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6D252-3AF3-49E7-8AC7-46A6BF325B02}" type="datetime1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E7A9E-4A98-42D5-8469-AE9C32FEB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F12D9-2E1A-49A1-9791-2EB0B0E23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876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5EE92-4A6D-476D-A6ED-3C02A57ED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555AC-68D8-4536-B42C-CCD2BD7C32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62BFF3-3AAD-4CF9-950B-A16976B9B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F1514D-6C51-4758-93A1-05CC6C358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0EA73-9DEB-4CA6-B220-8EEAE53D049A}" type="datetime1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3ED114-2568-4046-B76A-F353FD2E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7A4D9E-5EE9-43AC-802C-5B9D08ECF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577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AF6AC-A9DB-424E-A298-EB4693CED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DD13C-D35B-4613-AC5F-175BBF8BBC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4BE6DF-6BF0-4FAF-A5A8-7C032E74A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C86B65-E77A-4AE1-9C4A-1FDBFE9B65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30CA4F-A1A9-4753-AB19-B336E09FB7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5F844D-8A6E-4112-90D2-3A307AE10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C320B-F43D-486B-AA86-4836F726EFD1}" type="datetime1">
              <a:rPr lang="en-US" smtClean="0"/>
              <a:t>3/23/2021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51F586-51CC-4955-868F-DED98CA5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14946C-280B-44E5-9883-9ACE380B9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40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26B79-E7F4-433C-9893-6E21146F3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143F48-6672-4056-8D2D-095BDB2ED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AD810-A0E1-4A21-9EC1-CEEBD587E895}" type="datetime1">
              <a:rPr lang="en-US" smtClean="0"/>
              <a:t>3/23/2021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563896-BB81-45A7-90E8-18DFC6290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F28A09-002D-4C58-9632-8DFFBAA3D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08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4A956B-9CA0-4097-B131-028492FA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B396-42D0-4D88-83C4-C0DFB1BFCBA5}" type="datetime1">
              <a:rPr lang="en-US" smtClean="0"/>
              <a:t>3/23/2021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D9042C-9266-40EB-8127-EBBA234B1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41B87-D600-4B69-8B59-87195435B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19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C2974-E6BF-436B-B559-918040214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A4777-2E0C-4B3D-BA4A-491F3BF34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5BABB-07A9-4ED8-9812-B23F3B36D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8C5E63-19A1-4475-812B-28FAF032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E3C36-EAB3-4A35-8183-575F8CB7C6AA}" type="datetime1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6A35EE-6C88-421D-91C0-22994305A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536755-8969-4885-821C-5C1017508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8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6204A-8DFD-4CE5-9B2B-D478CC4E9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785245-2BBF-479D-94FA-A9226150A0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9E76C-4625-4991-8550-584AF749D9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6791F-D376-4CBA-9BF2-1842873F0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31429-43D9-4C98-80D1-3D9F95729BBF}" type="datetime1">
              <a:rPr lang="en-US" smtClean="0"/>
              <a:t>3/23/2021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15312B-3F48-4B46-A0CC-8A4A47703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336C14-0D56-4AEC-BCB9-2C7C35B6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64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7F6EF-DF07-43F6-BCD4-6053502BB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C5239-FEEE-48E4-B912-775B30111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41A50-403A-4B70-AF02-EA553587D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6868-A31E-4A06-B660-238BCC30D91F}" type="datetime1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BF462-C57B-4086-ACB5-4497471A9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9A99A-5A78-4F44-8FB2-CD50D29ED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631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8D5FC8-509C-45F7-9738-D195583D5D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9A4989-6819-4624-B0A7-1B314041C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DB9F0-95C2-42D4-A3E6-1AB450D4B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3D800-3EBB-4F28-A261-03D2D023EC9F}" type="datetime1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09CAA-B767-4A35-AF2F-F08DA17BA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707D9-C54D-4A41-A5A7-B98A2988A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0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FD0958-D4F6-45C3-A781-632393DD5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197DA-EA3C-405D-A132-66DB859C9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4BF7D-032F-4D22-9EA6-5C5B043BCE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93EE2-F5FB-442C-BAB6-F7A630982732}" type="datetime1">
              <a:rPr lang="en-US" smtClean="0"/>
              <a:t>3/23/2021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7A4D9-A9B4-49F9-BEE0-AAD37A69FD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BFBC00-A198-4C59-AB8B-C070926816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7F755-C21A-459C-8F87-0FD7E29A6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77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asa.gov/centers/jpl/home/index.html" TargetMode="External"/><Relationship Id="rId13" Type="http://schemas.openxmlformats.org/officeDocument/2006/relationships/hyperlink" Target="https://www.nasa.gov/centers/ivv/home/index.html" TargetMode="External"/><Relationship Id="rId18" Type="http://schemas.openxmlformats.org/officeDocument/2006/relationships/hyperlink" Target="https://www.nasa.gov/centers/wallops/home" TargetMode="External"/><Relationship Id="rId3" Type="http://schemas.openxmlformats.org/officeDocument/2006/relationships/hyperlink" Target="https://www.nasa.gov/about/sites/index.html" TargetMode="External"/><Relationship Id="rId7" Type="http://schemas.openxmlformats.org/officeDocument/2006/relationships/hyperlink" Target="https://www.nasa.gov/centers/johnson/home/index.html" TargetMode="External"/><Relationship Id="rId12" Type="http://schemas.openxmlformats.org/officeDocument/2006/relationships/hyperlink" Target="https://www.nasa.gov/langley" TargetMode="External"/><Relationship Id="rId17" Type="http://schemas.openxmlformats.org/officeDocument/2006/relationships/hyperlink" Target="https://www.nasa.gov/centers/marshall/michoud/index.html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www.nasa.gov/ames" TargetMode="Externa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sa.gov/centers/stennis/home/index.html" TargetMode="External"/><Relationship Id="rId11" Type="http://schemas.openxmlformats.org/officeDocument/2006/relationships/hyperlink" Target="https://www.nasa.gov/centers/glenn/home/index.html" TargetMode="External"/><Relationship Id="rId5" Type="http://schemas.openxmlformats.org/officeDocument/2006/relationships/hyperlink" Target="https://www.nasa.gov/centers/kennedy/home/index.html" TargetMode="External"/><Relationship Id="rId15" Type="http://schemas.openxmlformats.org/officeDocument/2006/relationships/hyperlink" Target="https://www.nasa.gov/goddard" TargetMode="External"/><Relationship Id="rId10" Type="http://schemas.openxmlformats.org/officeDocument/2006/relationships/hyperlink" Target="https://www.nasa.gov/centers/armstrong/home/index.html" TargetMode="External"/><Relationship Id="rId19" Type="http://schemas.openxmlformats.org/officeDocument/2006/relationships/hyperlink" Target="https://www.nasa.gov/centers/wstf/index_new.html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www.nasa.gov/centers/marshall/home/index.html" TargetMode="External"/><Relationship Id="rId14" Type="http://schemas.openxmlformats.org/officeDocument/2006/relationships/hyperlink" Target="https://www.nasa.gov/centers/hq/home/index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stem/about.html" TargetMode="External"/><Relationship Id="rId2" Type="http://schemas.openxmlformats.org/officeDocument/2006/relationships/hyperlink" Target="https://intern.nasa.gov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emf"/><Relationship Id="rId4" Type="http://schemas.openxmlformats.org/officeDocument/2006/relationships/hyperlink" Target="https://nasa.force.com/s/login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tatista.com/statistics/445838/ranking-of-the-biggest-us-dod-contractors/" TargetMode="External"/><Relationship Id="rId3" Type="http://schemas.openxmlformats.org/officeDocument/2006/relationships/hyperlink" Target="https://jpl.jobs/" TargetMode="External"/><Relationship Id="rId7" Type="http://schemas.openxmlformats.org/officeDocument/2006/relationships/hyperlink" Target="https://nasa.fandom.com/wiki/List_of_NASA_contractors" TargetMode="External"/><Relationship Id="rId2" Type="http://schemas.openxmlformats.org/officeDocument/2006/relationships/hyperlink" Target="https://jobs.boeing.com/internship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List_of_NASA_contractors" TargetMode="External"/><Relationship Id="rId5" Type="http://schemas.openxmlformats.org/officeDocument/2006/relationships/hyperlink" Target="https://www.spacex.com/internships/" TargetMode="External"/><Relationship Id="rId4" Type="http://schemas.openxmlformats.org/officeDocument/2006/relationships/hyperlink" Target="https://www.lockheedmartinjobs.com/college-students" TargetMode="External"/><Relationship Id="rId9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asa.gov/specials/ESDSuppliersMap/" TargetMode="External"/><Relationship Id="rId3" Type="http://schemas.openxmlformats.org/officeDocument/2006/relationships/hyperlink" Target="https://jpl.jobs/" TargetMode="External"/><Relationship Id="rId7" Type="http://schemas.openxmlformats.org/officeDocument/2006/relationships/hyperlink" Target="https://nasa.fandom.com/wiki/List_of_NASA_contractors" TargetMode="External"/><Relationship Id="rId2" Type="http://schemas.openxmlformats.org/officeDocument/2006/relationships/hyperlink" Target="https://jobs.boeing.com/internship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List_of_NASA_contractors" TargetMode="External"/><Relationship Id="rId5" Type="http://schemas.openxmlformats.org/officeDocument/2006/relationships/hyperlink" Target="https://www.spacex.com/internships/" TargetMode="External"/><Relationship Id="rId4" Type="http://schemas.openxmlformats.org/officeDocument/2006/relationships/hyperlink" Target="https://www.lockheedmartinjobs.com/college-students" TargetMode="External"/><Relationship Id="rId9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EEF31-C1FA-49F7-8A55-39D95EA2A4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17174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Where can students apply for space program-related internships 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D82F48-30F8-4F84-93CE-75F9BD2FDC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034EBF-F2ED-492B-B3EA-673F7C3C39FC}"/>
              </a:ext>
            </a:extLst>
          </p:cNvPr>
          <p:cNvSpPr txBox="1"/>
          <p:nvPr/>
        </p:nvSpPr>
        <p:spPr>
          <a:xfrm>
            <a:off x="4232256" y="6473837"/>
            <a:ext cx="3214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*Percentages have not been verified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B13F9-7343-41C1-83BC-9703B5A2C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FFC4C4-764D-4BF0-9174-3A1F7A045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27C7E6-5DC6-4DDD-80DE-B83345CE3615}"/>
              </a:ext>
            </a:extLst>
          </p:cNvPr>
          <p:cNvSpPr txBox="1"/>
          <p:nvPr/>
        </p:nvSpPr>
        <p:spPr>
          <a:xfrm>
            <a:off x="9439041" y="5396619"/>
            <a:ext cx="26338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Félix A. Soto Toro, Ph.D., PMP</a:t>
            </a:r>
          </a:p>
          <a:p>
            <a:r>
              <a:rPr lang="en-US" sz="1600" dirty="0"/>
              <a:t>Felix.A.Soto-Toro@NASA.gov</a:t>
            </a:r>
          </a:p>
          <a:p>
            <a:r>
              <a:rPr lang="en-US" sz="1600" dirty="0"/>
              <a:t>Kennedy Space Center, FL</a:t>
            </a:r>
          </a:p>
          <a:p>
            <a:r>
              <a:rPr lang="en-US" sz="1600" dirty="0"/>
              <a:t>03/23/2021</a:t>
            </a:r>
          </a:p>
        </p:txBody>
      </p:sp>
      <p:pic>
        <p:nvPicPr>
          <p:cNvPr id="9" name="Picture 25" descr="NASA insigniaCMYK">
            <a:extLst>
              <a:ext uri="{FF2B5EF4-FFF2-40B4-BE49-F238E27FC236}">
                <a16:creationId xmlns:a16="http://schemas.microsoft.com/office/drawing/2014/main" id="{84C0E0C1-0D4E-4569-AA37-63C9FD63A37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05408" y="230305"/>
            <a:ext cx="847148" cy="658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743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581EA-5E0C-4913-9D1C-09167AABF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Space Program Industry Partners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D38F2-6F1C-4630-B7D2-F231B600F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A99A02D-4C2C-46A3-A2DD-D61A7793E3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4325391"/>
              </p:ext>
            </p:extLst>
          </p:nvPr>
        </p:nvGraphicFramePr>
        <p:xfrm>
          <a:off x="2781109" y="1479674"/>
          <a:ext cx="6723091" cy="504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B0B4C77-1B14-4AB1-9F16-573EED504D53}"/>
              </a:ext>
            </a:extLst>
          </p:cNvPr>
          <p:cNvSpPr txBox="1"/>
          <p:nvPr/>
        </p:nvSpPr>
        <p:spPr>
          <a:xfrm>
            <a:off x="9545217" y="2501874"/>
            <a:ext cx="24549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Federal Employees include: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NASA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Department of Defense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NOAA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CF431D-65BC-44AE-AA35-A53B0AADADFF}"/>
              </a:ext>
            </a:extLst>
          </p:cNvPr>
          <p:cNvSpPr txBox="1"/>
          <p:nvPr/>
        </p:nvSpPr>
        <p:spPr>
          <a:xfrm>
            <a:off x="4655977" y="6466112"/>
            <a:ext cx="2730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Percentages are not official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6EC874A-C1AF-4036-8B8A-C6F41114E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D8FD027-F625-4BF6-B444-2542DB3C3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2</a:t>
            </a:fld>
            <a:endParaRPr lang="en-US"/>
          </a:p>
        </p:txBody>
      </p:sp>
      <p:pic>
        <p:nvPicPr>
          <p:cNvPr id="9" name="Picture 25" descr="NASA insigniaCMYK">
            <a:extLst>
              <a:ext uri="{FF2B5EF4-FFF2-40B4-BE49-F238E27FC236}">
                <a16:creationId xmlns:a16="http://schemas.microsoft.com/office/drawing/2014/main" id="{F07A99F2-C3C8-40F5-A621-E4C8B7FAEC40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05408" y="230305"/>
            <a:ext cx="847148" cy="658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4492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806577" y="69852"/>
            <a:ext cx="8550275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4400" kern="0" dirty="0">
                <a:latin typeface="+mj-lt"/>
                <a:ea typeface="+mj-ea"/>
                <a:cs typeface="+mj-cs"/>
              </a:rPr>
              <a:t>NASA Centers </a:t>
            </a:r>
            <a:r>
              <a:rPr lang="en-US" sz="4400" kern="0" dirty="0">
                <a:latin typeface="+mj-lt"/>
                <a:ea typeface="+mj-ea"/>
                <a:cs typeface="+mj-cs"/>
                <a:hlinkClick r:id="rId3"/>
              </a:rPr>
              <a:t>and</a:t>
            </a:r>
            <a:r>
              <a:rPr lang="en-US" sz="4400" kern="0" dirty="0">
                <a:latin typeface="+mj-lt"/>
                <a:ea typeface="+mj-ea"/>
                <a:cs typeface="+mj-cs"/>
              </a:rPr>
              <a:t> Facilities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709739" y="1287465"/>
            <a:ext cx="8958263" cy="536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en-US" sz="2000"/>
              <a:t>National Aeronautics and Space Administration Created by Congress in 1958</a:t>
            </a:r>
            <a:endParaRPr lang="en-US" sz="2800"/>
          </a:p>
          <a:p>
            <a:pPr marL="342900" indent="-342900">
              <a:spcBef>
                <a:spcPct val="5000"/>
              </a:spcBef>
            </a:pPr>
            <a:endParaRPr lang="en-US" sz="1500"/>
          </a:p>
        </p:txBody>
      </p:sp>
      <p:pic>
        <p:nvPicPr>
          <p:cNvPr id="10244" name="Picture 5" descr="MAP_2"/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46402" y="1785939"/>
            <a:ext cx="6423025" cy="437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8447090" y="5246689"/>
            <a:ext cx="165735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 dirty="0">
                <a:solidFill>
                  <a:srgbClr val="0000CC"/>
                </a:solidFill>
                <a:hlinkClick r:id="rId5"/>
              </a:rPr>
              <a:t>Kennedy Space Center</a:t>
            </a:r>
            <a:endParaRPr lang="en-US" sz="1000" dirty="0">
              <a:solidFill>
                <a:srgbClr val="0000CC"/>
              </a:solidFill>
            </a:endParaRPr>
          </a:p>
          <a:p>
            <a:pPr algn="ctr" eaLnBrk="0" hangingPunct="0"/>
            <a:r>
              <a:rPr lang="en-US" sz="1000" dirty="0"/>
              <a:t>Spacecraft Processing, Launch and Landing</a:t>
            </a:r>
          </a:p>
          <a:p>
            <a:pPr algn="ctr" eaLnBrk="0" hangingPunct="0"/>
            <a:r>
              <a:rPr lang="en-US" sz="1000" i="1" dirty="0"/>
              <a:t>Titusville, FL</a:t>
            </a:r>
          </a:p>
        </p:txBody>
      </p:sp>
      <p:sp>
        <p:nvSpPr>
          <p:cNvPr id="10246" name="Text Box 32"/>
          <p:cNvSpPr txBox="1">
            <a:spLocks noChangeArrowheads="1"/>
          </p:cNvSpPr>
          <p:nvPr/>
        </p:nvSpPr>
        <p:spPr bwMode="auto">
          <a:xfrm>
            <a:off x="4829178" y="5957890"/>
            <a:ext cx="1763713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000" dirty="0">
                <a:solidFill>
                  <a:srgbClr val="0000CC"/>
                </a:solidFill>
                <a:hlinkClick r:id="rId6"/>
              </a:rPr>
              <a:t>Stennis Space Center</a:t>
            </a:r>
            <a:endParaRPr lang="en-US" sz="1000" dirty="0">
              <a:solidFill>
                <a:srgbClr val="0000CC"/>
              </a:solidFill>
            </a:endParaRPr>
          </a:p>
          <a:p>
            <a:pPr algn="ctr" eaLnBrk="0" hangingPunct="0"/>
            <a:r>
              <a:rPr lang="en-US" sz="1000" dirty="0"/>
              <a:t>Shuttle Engine Testing</a:t>
            </a:r>
          </a:p>
          <a:p>
            <a:pPr algn="ctr" eaLnBrk="0" hangingPunct="0"/>
            <a:r>
              <a:rPr lang="en-US" sz="1000" i="1" dirty="0"/>
              <a:t>Stennis Space Center, MS</a:t>
            </a:r>
            <a:endParaRPr lang="en-US" sz="1000" dirty="0"/>
          </a:p>
        </p:txBody>
      </p:sp>
      <p:sp>
        <p:nvSpPr>
          <p:cNvPr id="10247" name="Text Box 5"/>
          <p:cNvSpPr txBox="1">
            <a:spLocks noChangeArrowheads="1"/>
          </p:cNvSpPr>
          <p:nvPr/>
        </p:nvSpPr>
        <p:spPr bwMode="auto">
          <a:xfrm>
            <a:off x="3678914" y="5318280"/>
            <a:ext cx="17653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 dirty="0">
                <a:solidFill>
                  <a:srgbClr val="0000CC"/>
                </a:solidFill>
                <a:hlinkClick r:id="rId7"/>
              </a:rPr>
              <a:t>Johnson Space Center</a:t>
            </a:r>
            <a:endParaRPr lang="en-US" sz="1000" dirty="0">
              <a:solidFill>
                <a:srgbClr val="0000CC"/>
              </a:solidFill>
            </a:endParaRPr>
          </a:p>
          <a:p>
            <a:pPr algn="ctr" eaLnBrk="0" hangingPunct="0"/>
            <a:r>
              <a:rPr lang="en-US" sz="1000" dirty="0"/>
              <a:t>Human Space Flight Operations</a:t>
            </a:r>
          </a:p>
          <a:p>
            <a:pPr algn="ctr" eaLnBrk="0" hangingPunct="0"/>
            <a:r>
              <a:rPr lang="en-US" sz="1000" i="1" dirty="0"/>
              <a:t>Houston, TX</a:t>
            </a:r>
          </a:p>
        </p:txBody>
      </p:sp>
      <p:sp>
        <p:nvSpPr>
          <p:cNvPr id="10248" name="Text Box 6"/>
          <p:cNvSpPr txBox="1">
            <a:spLocks noChangeArrowheads="1"/>
          </p:cNvSpPr>
          <p:nvPr/>
        </p:nvSpPr>
        <p:spPr bwMode="auto">
          <a:xfrm>
            <a:off x="1219202" y="5653865"/>
            <a:ext cx="18653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 dirty="0">
                <a:solidFill>
                  <a:srgbClr val="0000CC"/>
                </a:solidFill>
                <a:hlinkClick r:id="rId8"/>
              </a:rPr>
              <a:t>Jet Propulsion Laboratory</a:t>
            </a:r>
            <a:br>
              <a:rPr lang="en-US" sz="1000" dirty="0">
                <a:solidFill>
                  <a:srgbClr val="0000CC"/>
                </a:solidFill>
              </a:rPr>
            </a:br>
            <a:r>
              <a:rPr lang="en-US" sz="1000" dirty="0"/>
              <a:t>Deep Space Robotic</a:t>
            </a:r>
            <a:br>
              <a:rPr lang="en-US" sz="1000" dirty="0"/>
            </a:br>
            <a:r>
              <a:rPr lang="en-US" sz="1000" dirty="0"/>
              <a:t>Rovers &amp; Networks</a:t>
            </a:r>
          </a:p>
          <a:p>
            <a:pPr algn="ctr" eaLnBrk="0" hangingPunct="0"/>
            <a:r>
              <a:rPr lang="en-US" sz="1000" i="1" dirty="0"/>
              <a:t>Pasadena, CA</a:t>
            </a:r>
            <a:endParaRPr lang="en-US" sz="1000" dirty="0"/>
          </a:p>
        </p:txBody>
      </p:sp>
      <p:sp>
        <p:nvSpPr>
          <p:cNvPr id="10249" name="Text Box 30"/>
          <p:cNvSpPr txBox="1">
            <a:spLocks noChangeArrowheads="1"/>
          </p:cNvSpPr>
          <p:nvPr/>
        </p:nvSpPr>
        <p:spPr bwMode="auto">
          <a:xfrm>
            <a:off x="6207127" y="5427663"/>
            <a:ext cx="2081213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50" dirty="0">
                <a:solidFill>
                  <a:srgbClr val="0000CC"/>
                </a:solidFill>
                <a:hlinkClick r:id="rId9"/>
              </a:rPr>
              <a:t>Marshall Space </a:t>
            </a:r>
            <a:br>
              <a:rPr lang="en-US" sz="1050" dirty="0">
                <a:solidFill>
                  <a:srgbClr val="0000CC"/>
                </a:solidFill>
                <a:hlinkClick r:id="rId9"/>
              </a:rPr>
            </a:br>
            <a:r>
              <a:rPr lang="en-US" sz="1050" dirty="0">
                <a:solidFill>
                  <a:srgbClr val="0000CC"/>
                </a:solidFill>
                <a:hlinkClick r:id="rId9"/>
              </a:rPr>
              <a:t>Flight Center</a:t>
            </a:r>
            <a:endParaRPr lang="en-US" sz="1050" dirty="0">
              <a:solidFill>
                <a:srgbClr val="0000CC"/>
              </a:solidFill>
            </a:endParaRPr>
          </a:p>
          <a:p>
            <a:pPr algn="ctr" eaLnBrk="0" hangingPunct="0"/>
            <a:r>
              <a:rPr lang="en-US" sz="1000" dirty="0"/>
              <a:t>Space Transportation </a:t>
            </a:r>
          </a:p>
          <a:p>
            <a:pPr algn="ctr" eaLnBrk="0" hangingPunct="0"/>
            <a:r>
              <a:rPr lang="en-US" sz="1000" dirty="0"/>
              <a:t>&amp; Propulsion Systems</a:t>
            </a:r>
          </a:p>
          <a:p>
            <a:pPr algn="ctr" eaLnBrk="0" hangingPunct="0"/>
            <a:r>
              <a:rPr lang="en-US" sz="1000" i="1" dirty="0"/>
              <a:t>Huntsville, AL</a:t>
            </a:r>
          </a:p>
        </p:txBody>
      </p:sp>
      <p:sp>
        <p:nvSpPr>
          <p:cNvPr id="10250" name="Text Box 33"/>
          <p:cNvSpPr txBox="1">
            <a:spLocks noChangeArrowheads="1"/>
          </p:cNvSpPr>
          <p:nvPr/>
        </p:nvSpPr>
        <p:spPr bwMode="auto">
          <a:xfrm>
            <a:off x="774500" y="3601729"/>
            <a:ext cx="17145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 dirty="0">
                <a:solidFill>
                  <a:srgbClr val="0000CC"/>
                </a:solidFill>
                <a:hlinkClick r:id="rId10"/>
              </a:rPr>
              <a:t>Armstrong Flight </a:t>
            </a:r>
            <a:br>
              <a:rPr lang="en-US" sz="1000" dirty="0">
                <a:solidFill>
                  <a:srgbClr val="0000CC"/>
                </a:solidFill>
                <a:hlinkClick r:id="rId10"/>
              </a:rPr>
            </a:br>
            <a:r>
              <a:rPr lang="en-US" sz="1000" dirty="0">
                <a:solidFill>
                  <a:srgbClr val="0000CC"/>
                </a:solidFill>
                <a:hlinkClick r:id="rId10"/>
              </a:rPr>
              <a:t>Research Center</a:t>
            </a:r>
            <a:endParaRPr lang="en-US" sz="1000" dirty="0">
              <a:solidFill>
                <a:srgbClr val="0000CC"/>
              </a:solidFill>
            </a:endParaRPr>
          </a:p>
          <a:p>
            <a:pPr algn="ctr" eaLnBrk="0" hangingPunct="0"/>
            <a:r>
              <a:rPr lang="en-US" sz="1000" dirty="0"/>
              <a:t>Atmospheric Research </a:t>
            </a:r>
            <a:br>
              <a:rPr lang="en-US" sz="1000" dirty="0"/>
            </a:br>
            <a:r>
              <a:rPr lang="en-US" sz="1000" dirty="0"/>
              <a:t>&amp; Testing</a:t>
            </a:r>
          </a:p>
          <a:p>
            <a:pPr algn="ctr" eaLnBrk="0" hangingPunct="0"/>
            <a:r>
              <a:rPr lang="en-US" sz="1000" i="1" dirty="0"/>
              <a:t>Edwards, CA</a:t>
            </a:r>
          </a:p>
        </p:txBody>
      </p:sp>
      <p:sp>
        <p:nvSpPr>
          <p:cNvPr id="10251" name="Text Box 34"/>
          <p:cNvSpPr txBox="1">
            <a:spLocks noChangeArrowheads="1"/>
          </p:cNvSpPr>
          <p:nvPr/>
        </p:nvSpPr>
        <p:spPr bwMode="auto">
          <a:xfrm>
            <a:off x="7134226" y="1830390"/>
            <a:ext cx="1709739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 dirty="0">
                <a:solidFill>
                  <a:srgbClr val="0000CC"/>
                </a:solidFill>
                <a:hlinkClick r:id="rId11"/>
              </a:rPr>
              <a:t>Glenn Research Center</a:t>
            </a:r>
            <a:endParaRPr lang="en-US" sz="1000" dirty="0">
              <a:solidFill>
                <a:srgbClr val="0000CC"/>
              </a:solidFill>
            </a:endParaRPr>
          </a:p>
          <a:p>
            <a:pPr algn="ctr" eaLnBrk="0" hangingPunct="0"/>
            <a:r>
              <a:rPr lang="en-US" sz="1000" dirty="0"/>
              <a:t>Aeronautic and Spacecraft Technology</a:t>
            </a:r>
          </a:p>
          <a:p>
            <a:pPr algn="ctr" eaLnBrk="0" hangingPunct="0"/>
            <a:r>
              <a:rPr lang="en-US" sz="1000" i="1" dirty="0"/>
              <a:t>Cleveland, OH</a:t>
            </a:r>
          </a:p>
          <a:p>
            <a:pPr algn="ctr" eaLnBrk="0" hangingPunct="0"/>
            <a:r>
              <a:rPr lang="en-US" sz="1000" dirty="0"/>
              <a:t> </a:t>
            </a:r>
          </a:p>
        </p:txBody>
      </p:sp>
      <p:sp>
        <p:nvSpPr>
          <p:cNvPr id="10252" name="Text Box 35"/>
          <p:cNvSpPr txBox="1">
            <a:spLocks noChangeArrowheads="1"/>
          </p:cNvSpPr>
          <p:nvPr/>
        </p:nvSpPr>
        <p:spPr bwMode="auto">
          <a:xfrm>
            <a:off x="9071771" y="3601729"/>
            <a:ext cx="189388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 dirty="0">
                <a:solidFill>
                  <a:srgbClr val="0000CC"/>
                </a:solidFill>
                <a:hlinkClick r:id="rId12"/>
              </a:rPr>
              <a:t>Langley Research Center</a:t>
            </a:r>
            <a:endParaRPr lang="en-US" sz="1000" dirty="0">
              <a:solidFill>
                <a:srgbClr val="0000CC"/>
              </a:solidFill>
            </a:endParaRPr>
          </a:p>
          <a:p>
            <a:pPr algn="ctr" eaLnBrk="0" hangingPunct="0"/>
            <a:r>
              <a:rPr lang="en-US" sz="1000" dirty="0"/>
              <a:t>Aviation &amp; Space Research</a:t>
            </a:r>
          </a:p>
          <a:p>
            <a:pPr algn="ctr" eaLnBrk="0" hangingPunct="0"/>
            <a:r>
              <a:rPr lang="en-US" sz="1000" i="1" dirty="0"/>
              <a:t>Hampton, VA</a:t>
            </a:r>
          </a:p>
        </p:txBody>
      </p:sp>
      <p:sp>
        <p:nvSpPr>
          <p:cNvPr id="10253" name="Text Box 36"/>
          <p:cNvSpPr txBox="1">
            <a:spLocks noChangeArrowheads="1"/>
          </p:cNvSpPr>
          <p:nvPr/>
        </p:nvSpPr>
        <p:spPr bwMode="auto">
          <a:xfrm>
            <a:off x="9393137" y="2988530"/>
            <a:ext cx="1381125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 dirty="0">
                <a:solidFill>
                  <a:srgbClr val="0000CC"/>
                </a:solidFill>
                <a:hlinkClick r:id="rId13"/>
              </a:rPr>
              <a:t>Katherine Johnson </a:t>
            </a:r>
            <a:r>
              <a:rPr lang="en-US" sz="1000" dirty="0">
                <a:solidFill>
                  <a:srgbClr val="0000CC"/>
                </a:solidFill>
              </a:rPr>
              <a:t>(</a:t>
            </a:r>
            <a:r>
              <a:rPr lang="en-US" sz="1000" dirty="0">
                <a:solidFill>
                  <a:srgbClr val="0000CC"/>
                </a:solidFill>
                <a:hlinkClick r:id="rId14"/>
              </a:rPr>
              <a:t>Headquarters</a:t>
            </a:r>
            <a:r>
              <a:rPr lang="en-US" sz="1000" dirty="0">
                <a:solidFill>
                  <a:srgbClr val="0000CC"/>
                </a:solidFill>
              </a:rPr>
              <a:t>)</a:t>
            </a:r>
          </a:p>
          <a:p>
            <a:pPr algn="ctr" eaLnBrk="0" hangingPunct="0"/>
            <a:r>
              <a:rPr lang="en-US" sz="1000" i="1" dirty="0"/>
              <a:t>Washington, D.C.</a:t>
            </a:r>
          </a:p>
        </p:txBody>
      </p:sp>
      <p:sp>
        <p:nvSpPr>
          <p:cNvPr id="10254" name="Text Box 37"/>
          <p:cNvSpPr txBox="1">
            <a:spLocks noChangeArrowheads="1"/>
          </p:cNvSpPr>
          <p:nvPr/>
        </p:nvSpPr>
        <p:spPr bwMode="auto">
          <a:xfrm>
            <a:off x="9281934" y="1986559"/>
            <a:ext cx="159226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 dirty="0">
                <a:solidFill>
                  <a:srgbClr val="0000CC"/>
                </a:solidFill>
                <a:hlinkClick r:id="rId15"/>
              </a:rPr>
              <a:t>Goddard Space </a:t>
            </a:r>
            <a:br>
              <a:rPr lang="en-US" sz="1000" dirty="0">
                <a:solidFill>
                  <a:srgbClr val="0000CC"/>
                </a:solidFill>
                <a:hlinkClick r:id="rId15"/>
              </a:rPr>
            </a:br>
            <a:r>
              <a:rPr lang="en-US" sz="1000" dirty="0">
                <a:solidFill>
                  <a:srgbClr val="0000CC"/>
                </a:solidFill>
                <a:hlinkClick r:id="rId15"/>
              </a:rPr>
              <a:t>Flight Center</a:t>
            </a:r>
            <a:endParaRPr lang="en-US" sz="1000" dirty="0">
              <a:solidFill>
                <a:srgbClr val="0000CC"/>
              </a:solidFill>
            </a:endParaRPr>
          </a:p>
          <a:p>
            <a:pPr algn="ctr" eaLnBrk="0" hangingPunct="0"/>
            <a:r>
              <a:rPr lang="en-US" sz="1000" dirty="0"/>
              <a:t>Science Missions </a:t>
            </a:r>
            <a:br>
              <a:rPr lang="en-US" sz="1000" dirty="0"/>
            </a:br>
            <a:r>
              <a:rPr lang="en-US" sz="1000" dirty="0"/>
              <a:t>&amp; Telescopes</a:t>
            </a:r>
          </a:p>
          <a:p>
            <a:pPr algn="ctr" eaLnBrk="0" hangingPunct="0"/>
            <a:r>
              <a:rPr lang="en-US" sz="1000" i="1" dirty="0"/>
              <a:t>Greenbelt, MD</a:t>
            </a:r>
          </a:p>
        </p:txBody>
      </p:sp>
      <p:sp>
        <p:nvSpPr>
          <p:cNvPr id="19" name="Text Box 45"/>
          <p:cNvSpPr txBox="1">
            <a:spLocks noChangeArrowheads="1"/>
          </p:cNvSpPr>
          <p:nvPr/>
        </p:nvSpPr>
        <p:spPr bwMode="auto">
          <a:xfrm>
            <a:off x="1579566" y="2595564"/>
            <a:ext cx="1258887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1000" dirty="0">
                <a:solidFill>
                  <a:srgbClr val="0000CC"/>
                </a:solidFill>
                <a:hlinkClick r:id="rId16"/>
              </a:rPr>
              <a:t>Ames Research Center</a:t>
            </a:r>
            <a:endParaRPr lang="en-US" sz="1000" dirty="0">
              <a:solidFill>
                <a:srgbClr val="0000CC"/>
              </a:solidFill>
            </a:endParaRPr>
          </a:p>
          <a:p>
            <a:pPr algn="ctr" eaLnBrk="0" hangingPunct="0">
              <a:defRPr/>
            </a:pPr>
            <a:r>
              <a:rPr lang="en-US" sz="1000" dirty="0"/>
              <a:t>Aerospace and Small Spacecraft</a:t>
            </a:r>
            <a:endParaRPr lang="en-US" sz="1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eaLnBrk="0" hangingPunct="0">
              <a:defRPr/>
            </a:pPr>
            <a:r>
              <a:rPr lang="en-US" sz="1000" i="1" dirty="0"/>
              <a:t>Moffett Field, CA</a:t>
            </a:r>
          </a:p>
        </p:txBody>
      </p:sp>
      <p:sp>
        <p:nvSpPr>
          <p:cNvPr id="10257" name="Line 18"/>
          <p:cNvSpPr>
            <a:spLocks noChangeShapeType="1"/>
          </p:cNvSpPr>
          <p:nvPr/>
        </p:nvSpPr>
        <p:spPr bwMode="auto">
          <a:xfrm flipV="1">
            <a:off x="7761289" y="2620965"/>
            <a:ext cx="106363" cy="8477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0259" name="Line 20"/>
          <p:cNvSpPr>
            <a:spLocks noChangeShapeType="1"/>
          </p:cNvSpPr>
          <p:nvPr/>
        </p:nvSpPr>
        <p:spPr bwMode="auto">
          <a:xfrm flipV="1">
            <a:off x="5137151" y="5232402"/>
            <a:ext cx="952500" cy="18732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0261" name="Line 22"/>
          <p:cNvSpPr>
            <a:spLocks noChangeShapeType="1"/>
          </p:cNvSpPr>
          <p:nvPr/>
        </p:nvSpPr>
        <p:spPr bwMode="auto">
          <a:xfrm flipV="1">
            <a:off x="5981702" y="5116513"/>
            <a:ext cx="742951" cy="9144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0264" name="Line 25"/>
          <p:cNvSpPr>
            <a:spLocks noChangeShapeType="1"/>
          </p:cNvSpPr>
          <p:nvPr/>
        </p:nvSpPr>
        <p:spPr bwMode="auto">
          <a:xfrm>
            <a:off x="8120063" y="5360988"/>
            <a:ext cx="455612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0268" name="Line 29"/>
          <p:cNvSpPr>
            <a:spLocks noChangeShapeType="1"/>
          </p:cNvSpPr>
          <p:nvPr/>
        </p:nvSpPr>
        <p:spPr bwMode="auto">
          <a:xfrm flipV="1">
            <a:off x="8453438" y="3798515"/>
            <a:ext cx="828496" cy="211509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0269" name="Line 30"/>
          <p:cNvSpPr>
            <a:spLocks noChangeShapeType="1"/>
          </p:cNvSpPr>
          <p:nvPr/>
        </p:nvSpPr>
        <p:spPr bwMode="auto">
          <a:xfrm flipV="1">
            <a:off x="8509003" y="3286481"/>
            <a:ext cx="968373" cy="46795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0270" name="Line 31"/>
          <p:cNvSpPr>
            <a:spLocks noChangeShapeType="1"/>
          </p:cNvSpPr>
          <p:nvPr/>
        </p:nvSpPr>
        <p:spPr bwMode="auto">
          <a:xfrm flipV="1">
            <a:off x="8474075" y="2609325"/>
            <a:ext cx="1073138" cy="962551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0274" name="Line 35"/>
          <p:cNvSpPr>
            <a:spLocks noChangeShapeType="1"/>
          </p:cNvSpPr>
          <p:nvPr/>
        </p:nvSpPr>
        <p:spPr bwMode="auto">
          <a:xfrm>
            <a:off x="2667520" y="2829995"/>
            <a:ext cx="592139" cy="6175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0275" name="Line 36"/>
          <p:cNvSpPr>
            <a:spLocks noChangeShapeType="1"/>
          </p:cNvSpPr>
          <p:nvPr/>
        </p:nvSpPr>
        <p:spPr bwMode="auto">
          <a:xfrm>
            <a:off x="2260604" y="3865800"/>
            <a:ext cx="1258886" cy="1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0276" name="Line 37"/>
          <p:cNvSpPr>
            <a:spLocks noChangeShapeType="1"/>
          </p:cNvSpPr>
          <p:nvPr/>
        </p:nvSpPr>
        <p:spPr bwMode="auto">
          <a:xfrm flipV="1">
            <a:off x="2323481" y="4053561"/>
            <a:ext cx="1063882" cy="1483629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0278" name="Line 39"/>
          <p:cNvSpPr>
            <a:spLocks noChangeShapeType="1"/>
          </p:cNvSpPr>
          <p:nvPr/>
        </p:nvSpPr>
        <p:spPr bwMode="auto">
          <a:xfrm flipH="1">
            <a:off x="4826832" y="5227640"/>
            <a:ext cx="1680332" cy="84337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10279" name="Text Box 5"/>
          <p:cNvSpPr txBox="1">
            <a:spLocks noChangeArrowheads="1"/>
          </p:cNvSpPr>
          <p:nvPr/>
        </p:nvSpPr>
        <p:spPr bwMode="auto">
          <a:xfrm>
            <a:off x="2916341" y="6007803"/>
            <a:ext cx="23082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 dirty="0" err="1">
                <a:solidFill>
                  <a:srgbClr val="0000CC"/>
                </a:solidFill>
                <a:hlinkClick r:id="rId17"/>
              </a:rPr>
              <a:t>Michoud</a:t>
            </a:r>
            <a:r>
              <a:rPr lang="en-US" sz="1000" dirty="0">
                <a:solidFill>
                  <a:srgbClr val="0000CC"/>
                </a:solidFill>
                <a:hlinkClick r:id="rId17"/>
              </a:rPr>
              <a:t> Assembly Facility</a:t>
            </a:r>
            <a:endParaRPr lang="en-US" sz="1000" dirty="0">
              <a:solidFill>
                <a:srgbClr val="0000CC"/>
              </a:solidFill>
            </a:endParaRPr>
          </a:p>
          <a:p>
            <a:pPr algn="ctr" eaLnBrk="0" hangingPunct="0"/>
            <a:r>
              <a:rPr lang="en-US" sz="1000" dirty="0"/>
              <a:t>New Orleans, LA</a:t>
            </a:r>
          </a:p>
        </p:txBody>
      </p:sp>
      <p:sp>
        <p:nvSpPr>
          <p:cNvPr id="10281" name="Line 42"/>
          <p:cNvSpPr>
            <a:spLocks noChangeShapeType="1"/>
          </p:cNvSpPr>
          <p:nvPr/>
        </p:nvSpPr>
        <p:spPr bwMode="auto">
          <a:xfrm>
            <a:off x="7129465" y="4666526"/>
            <a:ext cx="139701" cy="808764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1531953" y="6536376"/>
            <a:ext cx="1063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Not to Scale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8479CC-66ED-4C7A-9C4F-D3D83F0897B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2E43FD-56AB-4CCF-BF99-BDA0D2CC0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2" name="Text Box 35">
            <a:extLst>
              <a:ext uri="{FF2B5EF4-FFF2-40B4-BE49-F238E27FC236}">
                <a16:creationId xmlns:a16="http://schemas.microsoft.com/office/drawing/2014/main" id="{8553933F-A51B-4979-95AE-52EB12A3B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4640" y="4368087"/>
            <a:ext cx="189388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sz="1000" dirty="0">
                <a:solidFill>
                  <a:srgbClr val="0000CC"/>
                </a:solidFill>
                <a:hlinkClick r:id="rId18"/>
              </a:rPr>
              <a:t>Wallops Flight Facility</a:t>
            </a:r>
            <a:endParaRPr lang="en-US" sz="1000" dirty="0">
              <a:solidFill>
                <a:srgbClr val="0000CC"/>
              </a:solidFill>
            </a:endParaRPr>
          </a:p>
          <a:p>
            <a:pPr algn="ctr" eaLnBrk="0" hangingPunct="0"/>
            <a:r>
              <a:rPr lang="en-US" sz="1000" dirty="0"/>
              <a:t>Flight and Launch range services</a:t>
            </a:r>
          </a:p>
          <a:p>
            <a:pPr algn="ctr" eaLnBrk="0" hangingPunct="0"/>
            <a:r>
              <a:rPr lang="en-US" sz="1000" i="1" dirty="0"/>
              <a:t>Wallops Island, VA</a:t>
            </a:r>
          </a:p>
        </p:txBody>
      </p:sp>
      <p:sp>
        <p:nvSpPr>
          <p:cNvPr id="53" name="Line 29">
            <a:extLst>
              <a:ext uri="{FF2B5EF4-FFF2-40B4-BE49-F238E27FC236}">
                <a16:creationId xmlns:a16="http://schemas.microsoft.com/office/drawing/2014/main" id="{955FDC0C-84C0-49CF-8AA1-F5359A52A159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5878" y="4222384"/>
            <a:ext cx="525893" cy="22420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endParaRPr lang="en-US"/>
          </a:p>
        </p:txBody>
      </p:sp>
      <p:sp>
        <p:nvSpPr>
          <p:cNvPr id="55" name="Text Box 5">
            <a:extLst>
              <a:ext uri="{FF2B5EF4-FFF2-40B4-BE49-F238E27FC236}">
                <a16:creationId xmlns:a16="http://schemas.microsoft.com/office/drawing/2014/main" id="{EE31D73E-B068-4EF5-B443-4D2DF658F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314" y="4841848"/>
            <a:ext cx="201482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1000" dirty="0">
                <a:solidFill>
                  <a:srgbClr val="0000CC"/>
                </a:solidFill>
                <a:hlinkClick r:id="rId19"/>
              </a:rPr>
              <a:t>White Sands Test Facility</a:t>
            </a:r>
            <a:endParaRPr lang="en-US" sz="1000" dirty="0">
              <a:solidFill>
                <a:srgbClr val="0000CC"/>
              </a:solidFill>
            </a:endParaRPr>
          </a:p>
          <a:p>
            <a:pPr algn="ctr" eaLnBrk="0" hangingPunct="0"/>
            <a:r>
              <a:rPr lang="en-US" sz="1000" dirty="0"/>
              <a:t>Hazardous Ops Tests and Analyses</a:t>
            </a:r>
          </a:p>
          <a:p>
            <a:pPr algn="ctr" eaLnBrk="0" hangingPunct="0"/>
            <a:r>
              <a:rPr lang="en-US" sz="1000" i="1" dirty="0"/>
              <a:t>Las Cruces, NM</a:t>
            </a:r>
          </a:p>
        </p:txBody>
      </p:sp>
      <p:sp>
        <p:nvSpPr>
          <p:cNvPr id="56" name="Line 20">
            <a:extLst>
              <a:ext uri="{FF2B5EF4-FFF2-40B4-BE49-F238E27FC236}">
                <a16:creationId xmlns:a16="http://schemas.microsoft.com/office/drawing/2014/main" id="{6D350C00-37CD-4402-B40B-EED10DCF9A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37378" y="4822979"/>
            <a:ext cx="389454" cy="153589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 wrap="square" lIns="0" tIns="0" rIns="0" bIns="0" anchor="ctr">
            <a:spAutoFit/>
          </a:bodyPr>
          <a:lstStyle/>
          <a:p>
            <a:endParaRPr lang="en-US"/>
          </a:p>
        </p:txBody>
      </p:sp>
      <p:pic>
        <p:nvPicPr>
          <p:cNvPr id="57" name="Picture 25" descr="NASA insigniaCMYK">
            <a:extLst>
              <a:ext uri="{FF2B5EF4-FFF2-40B4-BE49-F238E27FC236}">
                <a16:creationId xmlns:a16="http://schemas.microsoft.com/office/drawing/2014/main" id="{A20BF69D-CEBC-47AC-B3E2-77D2DA8B47F4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1105408" y="230305"/>
            <a:ext cx="847148" cy="658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DAC7F-4402-4B55-8147-A9E9FBB9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Internships with NASA</a:t>
            </a:r>
          </a:p>
        </p:txBody>
      </p:sp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444DE932-0B48-4AD1-8825-79403F8821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3877499"/>
              </p:ext>
            </p:extLst>
          </p:nvPr>
        </p:nvGraphicFramePr>
        <p:xfrm>
          <a:off x="402672" y="1825625"/>
          <a:ext cx="11353799" cy="165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210">
                  <a:extLst>
                    <a:ext uri="{9D8B030D-6E8A-4147-A177-3AD203B41FA5}">
                      <a16:colId xmlns:a16="http://schemas.microsoft.com/office/drawing/2014/main" val="572404812"/>
                    </a:ext>
                  </a:extLst>
                </a:gridCol>
                <a:gridCol w="3597349">
                  <a:extLst>
                    <a:ext uri="{9D8B030D-6E8A-4147-A177-3AD203B41FA5}">
                      <a16:colId xmlns:a16="http://schemas.microsoft.com/office/drawing/2014/main" val="4224948505"/>
                    </a:ext>
                  </a:extLst>
                </a:gridCol>
                <a:gridCol w="3287437">
                  <a:extLst>
                    <a:ext uri="{9D8B030D-6E8A-4147-A177-3AD203B41FA5}">
                      <a16:colId xmlns:a16="http://schemas.microsoft.com/office/drawing/2014/main" val="4120863205"/>
                    </a:ext>
                  </a:extLst>
                </a:gridCol>
                <a:gridCol w="2511803">
                  <a:extLst>
                    <a:ext uri="{9D8B030D-6E8A-4147-A177-3AD203B41FA5}">
                      <a16:colId xmlns:a16="http://schemas.microsoft.com/office/drawing/2014/main" val="2524611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Commitment by NASA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Academic 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Pathways (also known as Co-Op)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Depends on NASA’s funding, skills needed and student’s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hlinkClick r:id="rId2"/>
                        </a:rPr>
                        <a:t>https://intern.NASA.gov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College Sophomore thru PhD candidates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48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hlinkClick r:id="rId3"/>
                        </a:rPr>
                        <a:t>OSTEM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hlinkClick r:id="rId4"/>
                        </a:rPr>
                        <a:t>https://nasa.force.com/s/login/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Junior in High School thru PhD candidates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159727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D05D98-78EC-4E38-B3DA-92C66BCB2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74785F-4004-4B05-A841-DED55BAEB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25" descr="NASA insigniaCMYK">
            <a:extLst>
              <a:ext uri="{FF2B5EF4-FFF2-40B4-BE49-F238E27FC236}">
                <a16:creationId xmlns:a16="http://schemas.microsoft.com/office/drawing/2014/main" id="{C269F697-D091-443E-8027-FFFBDA8D00E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05408" y="230305"/>
            <a:ext cx="847148" cy="658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8795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DAC7F-4402-4B55-8147-A9E9FBB9D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17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Internships with NASA Contractors*</a:t>
            </a:r>
          </a:p>
        </p:txBody>
      </p:sp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444DE932-0B48-4AD1-8825-79403F8821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1705163"/>
              </p:ext>
            </p:extLst>
          </p:nvPr>
        </p:nvGraphicFramePr>
        <p:xfrm>
          <a:off x="402670" y="1825625"/>
          <a:ext cx="11333528" cy="276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0490">
                  <a:extLst>
                    <a:ext uri="{9D8B030D-6E8A-4147-A177-3AD203B41FA5}">
                      <a16:colId xmlns:a16="http://schemas.microsoft.com/office/drawing/2014/main" val="2135514678"/>
                    </a:ext>
                  </a:extLst>
                </a:gridCol>
                <a:gridCol w="7743038">
                  <a:extLst>
                    <a:ext uri="{9D8B030D-6E8A-4147-A177-3AD203B41FA5}">
                      <a16:colId xmlns:a16="http://schemas.microsoft.com/office/drawing/2014/main" val="4120863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Company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Website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Boeing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hlinkClick r:id="rId2"/>
                        </a:rPr>
                        <a:t>https://jobs.boeing.com/internships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48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California Institute of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hlinkClick r:id="rId3"/>
                        </a:rPr>
                        <a:t>https://jpl.jobs/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473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Lockheed Martin Space Operations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hlinkClick r:id="rId4"/>
                        </a:rPr>
                        <a:t>https://www.lockheedmartinjobs.com/college-students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52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SpaceX,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hlinkClick r:id="rId5"/>
                        </a:rPr>
                        <a:t>https://www.spacex.com/internships/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53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Etc.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linkClick r:id="rId6"/>
                        </a:rPr>
                        <a:t>https://en.wikipedia.org/wiki/List_of_NASA_contractors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>
                          <a:hlinkClick r:id="rId7"/>
                        </a:rPr>
                        <a:t>https://nasa.fandom.com/wiki/List_of_NASA_contractors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15972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67DDBA-FCE0-40AA-AACB-99A6F5038FB7}"/>
              </a:ext>
            </a:extLst>
          </p:cNvPr>
          <p:cNvSpPr txBox="1"/>
          <p:nvPr/>
        </p:nvSpPr>
        <p:spPr>
          <a:xfrm>
            <a:off x="402672" y="5897461"/>
            <a:ext cx="96457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*NOTES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Students selected for these positions are </a:t>
            </a:r>
            <a:r>
              <a:rPr lang="en-US" u="sng" dirty="0"/>
              <a:t>NOT</a:t>
            </a:r>
            <a:r>
              <a:rPr lang="en-US" dirty="0"/>
              <a:t> NASA employees.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Academic Levels accepted are at the discretion of each employer.  Check their respective websites.</a:t>
            </a:r>
          </a:p>
        </p:txBody>
      </p:sp>
      <p:sp>
        <p:nvSpPr>
          <p:cNvPr id="5" name="Rectangle 4">
            <a:hlinkClick r:id="rId8"/>
            <a:extLst>
              <a:ext uri="{FF2B5EF4-FFF2-40B4-BE49-F238E27FC236}">
                <a16:creationId xmlns:a16="http://schemas.microsoft.com/office/drawing/2014/main" id="{998C0477-0F7A-4FFB-9DAE-4A355E4738F8}"/>
              </a:ext>
            </a:extLst>
          </p:cNvPr>
          <p:cNvSpPr/>
          <p:nvPr/>
        </p:nvSpPr>
        <p:spPr>
          <a:xfrm>
            <a:off x="402670" y="4747466"/>
            <a:ext cx="11333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b="1" dirty="0">
                <a:solidFill>
                  <a:srgbClr val="0F2741"/>
                </a:solidFill>
                <a:latin typeface="Open Sans"/>
              </a:rPr>
              <a:t>Click </a:t>
            </a:r>
            <a:r>
              <a:rPr lang="en-US" b="1" dirty="0">
                <a:solidFill>
                  <a:srgbClr val="FF0000"/>
                </a:solidFill>
                <a:latin typeface="Open Sans"/>
              </a:rPr>
              <a:t>here</a:t>
            </a:r>
            <a:r>
              <a:rPr lang="en-US" b="1" dirty="0">
                <a:solidFill>
                  <a:srgbClr val="0F2741"/>
                </a:solidFill>
                <a:latin typeface="Open Sans"/>
              </a:rPr>
              <a:t> to view the ranking of the top 20 U.S. NASA contractors in fiscal year 2019, by contract value.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24A266-7765-4285-867C-837DBF290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EC9B5-9CA1-4233-A551-5A1E172CB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5</a:t>
            </a:fld>
            <a:endParaRPr lang="en-US"/>
          </a:p>
        </p:txBody>
      </p:sp>
      <p:pic>
        <p:nvPicPr>
          <p:cNvPr id="8" name="Picture 25" descr="NASA insigniaCMYK">
            <a:extLst>
              <a:ext uri="{FF2B5EF4-FFF2-40B4-BE49-F238E27FC236}">
                <a16:creationId xmlns:a16="http://schemas.microsoft.com/office/drawing/2014/main" id="{918FC71D-CB7A-4441-8FC6-9C259D42EC94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105408" y="230305"/>
            <a:ext cx="847148" cy="658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098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DAC7F-4402-4B55-8147-A9E9FBB9D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17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Internships with NASA Sub-Contractors*</a:t>
            </a:r>
          </a:p>
        </p:txBody>
      </p:sp>
      <p:graphicFrame>
        <p:nvGraphicFramePr>
          <p:cNvPr id="20" name="Table 20">
            <a:extLst>
              <a:ext uri="{FF2B5EF4-FFF2-40B4-BE49-F238E27FC236}">
                <a16:creationId xmlns:a16="http://schemas.microsoft.com/office/drawing/2014/main" id="{444DE932-0B48-4AD1-8825-79403F88212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02670" y="1825625"/>
          <a:ext cx="11333528" cy="276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0490">
                  <a:extLst>
                    <a:ext uri="{9D8B030D-6E8A-4147-A177-3AD203B41FA5}">
                      <a16:colId xmlns:a16="http://schemas.microsoft.com/office/drawing/2014/main" val="2135514678"/>
                    </a:ext>
                  </a:extLst>
                </a:gridCol>
                <a:gridCol w="7743038">
                  <a:extLst>
                    <a:ext uri="{9D8B030D-6E8A-4147-A177-3AD203B41FA5}">
                      <a16:colId xmlns:a16="http://schemas.microsoft.com/office/drawing/2014/main" val="4120863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Company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Website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3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Boeing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hlinkClick r:id="rId2"/>
                        </a:rPr>
                        <a:t>https://jobs.boeing.com/internships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48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California Institute of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hlinkClick r:id="rId3"/>
                        </a:rPr>
                        <a:t>https://jpl.jobs/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473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Lockheed Martin Space Operations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hlinkClick r:id="rId4"/>
                        </a:rPr>
                        <a:t>https://www.lockheedmartinjobs.com/college-students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52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SpaceX,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hlinkClick r:id="rId5"/>
                        </a:rPr>
                        <a:t>https://www.spacex.com/internships/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53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Etc.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linkClick r:id="rId6"/>
                        </a:rPr>
                        <a:t>https://en.wikipedia.org/wiki/List_of_NASA_contractors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>
                          <a:hlinkClick r:id="rId7"/>
                        </a:rPr>
                        <a:t>https://nasa.fandom.com/wiki/List_of_NASA_contractors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15972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467DDBA-FCE0-40AA-AACB-99A6F5038FB7}"/>
              </a:ext>
            </a:extLst>
          </p:cNvPr>
          <p:cNvSpPr txBox="1"/>
          <p:nvPr/>
        </p:nvSpPr>
        <p:spPr>
          <a:xfrm>
            <a:off x="402672" y="5897461"/>
            <a:ext cx="96457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*NOTES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Students selected for these positions are </a:t>
            </a:r>
            <a:r>
              <a:rPr lang="en-US" u="sng" dirty="0"/>
              <a:t>NOT</a:t>
            </a:r>
            <a:r>
              <a:rPr lang="en-US" dirty="0"/>
              <a:t> NASA employees.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Academic Levels accepted are at the discretion of each employer.  Check their respective websites.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504BDB-DD20-4ABA-8854-EEA211F5CCBB}"/>
              </a:ext>
            </a:extLst>
          </p:cNvPr>
          <p:cNvSpPr txBox="1"/>
          <p:nvPr/>
        </p:nvSpPr>
        <p:spPr>
          <a:xfrm>
            <a:off x="2267174" y="1250628"/>
            <a:ext cx="8126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Visit each of these contractors' webpages and find out who they outsource work to…</a:t>
            </a:r>
          </a:p>
        </p:txBody>
      </p:sp>
      <p:sp>
        <p:nvSpPr>
          <p:cNvPr id="6" name="Rectangle 5">
            <a:hlinkClick r:id="rId8"/>
            <a:extLst>
              <a:ext uri="{FF2B5EF4-FFF2-40B4-BE49-F238E27FC236}">
                <a16:creationId xmlns:a16="http://schemas.microsoft.com/office/drawing/2014/main" id="{CA1892D2-CEFC-4A05-A18C-975EAF92FF02}"/>
              </a:ext>
            </a:extLst>
          </p:cNvPr>
          <p:cNvSpPr/>
          <p:nvPr/>
        </p:nvSpPr>
        <p:spPr>
          <a:xfrm>
            <a:off x="422247" y="4994597"/>
            <a:ext cx="9006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Helvetica Neue"/>
              </a:rPr>
              <a:t>Click </a:t>
            </a:r>
            <a:r>
              <a:rPr lang="en-US" dirty="0">
                <a:solidFill>
                  <a:srgbClr val="FF0000"/>
                </a:solidFill>
                <a:latin typeface="Helvetica Neue"/>
              </a:rPr>
              <a:t>here</a:t>
            </a:r>
            <a:r>
              <a:rPr lang="en-US" dirty="0">
                <a:latin typeface="Helvetica Neue"/>
              </a:rPr>
              <a:t> to view a list of 2019 Deep Space Exploration Systems Suppliers</a:t>
            </a:r>
            <a:endParaRPr lang="en-US" b="0" i="0" dirty="0">
              <a:effectLst/>
              <a:latin typeface="Helvetica Neue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0C317-F95C-4F19-B948-326E8D78B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5798B-DB24-430A-8893-443F36ECF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6</a:t>
            </a:fld>
            <a:endParaRPr lang="en-US"/>
          </a:p>
        </p:txBody>
      </p:sp>
      <p:pic>
        <p:nvPicPr>
          <p:cNvPr id="9" name="Picture 25" descr="NASA insigniaCMYK">
            <a:extLst>
              <a:ext uri="{FF2B5EF4-FFF2-40B4-BE49-F238E27FC236}">
                <a16:creationId xmlns:a16="http://schemas.microsoft.com/office/drawing/2014/main" id="{9AE59FFC-2CA6-4EA7-A149-5BA5C661523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105408" y="230305"/>
            <a:ext cx="847148" cy="658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8230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90F88-A359-40EE-88F9-DF14C709D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Thanks for your invitation !</a:t>
            </a:r>
            <a:endParaRPr lang="en-US" dirty="0"/>
          </a:p>
        </p:txBody>
      </p:sp>
      <p:pic>
        <p:nvPicPr>
          <p:cNvPr id="9" name="Content Placeholder 8" descr="Questions">
            <a:extLst>
              <a:ext uri="{FF2B5EF4-FFF2-40B4-BE49-F238E27FC236}">
                <a16:creationId xmlns:a16="http://schemas.microsoft.com/office/drawing/2014/main" id="{905BD4F9-E9D1-46D9-9085-F3E2688578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4783" y="1746395"/>
            <a:ext cx="4122560" cy="412256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2BD018-F829-4D4C-8C59-45CE90600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2FFF59-F747-46BB-8B65-AEC6A42F8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17F755-C21A-459C-8F87-0FD7E29A667F}" type="slidenum">
              <a:rPr lang="en-US" smtClean="0"/>
              <a:t>7</a:t>
            </a:fld>
            <a:endParaRPr lang="en-US"/>
          </a:p>
        </p:txBody>
      </p:sp>
      <p:pic>
        <p:nvPicPr>
          <p:cNvPr id="10" name="Picture 25" descr="NASA insigniaCMYK">
            <a:extLst>
              <a:ext uri="{FF2B5EF4-FFF2-40B4-BE49-F238E27FC236}">
                <a16:creationId xmlns:a16="http://schemas.microsoft.com/office/drawing/2014/main" id="{DA27A3E1-9AC0-4F8E-BF03-AEF387ED8826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05408" y="230305"/>
            <a:ext cx="847148" cy="658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D57ABED-2BFC-4156-951A-AB4969BBAC47}"/>
              </a:ext>
            </a:extLst>
          </p:cNvPr>
          <p:cNvSpPr txBox="1"/>
          <p:nvPr/>
        </p:nvSpPr>
        <p:spPr>
          <a:xfrm>
            <a:off x="9091569" y="5554313"/>
            <a:ext cx="26338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Félix A. Soto Toro, Ph.D., PMP</a:t>
            </a:r>
          </a:p>
          <a:p>
            <a:r>
              <a:rPr lang="en-US" sz="1600" dirty="0"/>
              <a:t>Felix.A.Soto-Toro@NASA.gov</a:t>
            </a:r>
          </a:p>
          <a:p>
            <a:r>
              <a:rPr lang="en-US" sz="1600" dirty="0"/>
              <a:t>Kennedy Space Center, FL</a:t>
            </a:r>
          </a:p>
        </p:txBody>
      </p:sp>
    </p:spTree>
    <p:extLst>
      <p:ext uri="{BB962C8B-B14F-4D97-AF65-F5344CB8AC3E}">
        <p14:creationId xmlns:p14="http://schemas.microsoft.com/office/powerpoint/2010/main" val="441152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657</Words>
  <Application>Microsoft Office PowerPoint</Application>
  <PresentationFormat>Widescreen</PresentationFormat>
  <Paragraphs>126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Helvetica Neue</vt:lpstr>
      <vt:lpstr>Open Sans</vt:lpstr>
      <vt:lpstr>Office Theme</vt:lpstr>
      <vt:lpstr>Where can students apply for space program-related internships ?</vt:lpstr>
      <vt:lpstr>Space Program Industry Partners</vt:lpstr>
      <vt:lpstr>PowerPoint Presentation</vt:lpstr>
      <vt:lpstr>Internships with NASA</vt:lpstr>
      <vt:lpstr>Internships with NASA Contractors*</vt:lpstr>
      <vt:lpstr>Internships with NASA Sub-Contractors*</vt:lpstr>
      <vt:lpstr>Thanks for your invitation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 can students apply for space program industry Internships ?</dc:title>
  <dc:creator>Soto Toro, Felix A. (KSC-AAC10)</dc:creator>
  <cp:lastModifiedBy>Soto Toro, Felix A. (KSC-AAC10)</cp:lastModifiedBy>
  <cp:revision>25</cp:revision>
  <dcterms:created xsi:type="dcterms:W3CDTF">2021-03-14T23:08:22Z</dcterms:created>
  <dcterms:modified xsi:type="dcterms:W3CDTF">2021-03-23T18:32:40Z</dcterms:modified>
</cp:coreProperties>
</file>