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96" r:id="rId3"/>
    <p:sldId id="297" r:id="rId4"/>
    <p:sldId id="301" r:id="rId5"/>
    <p:sldId id="299" r:id="rId6"/>
    <p:sldId id="300" r:id="rId7"/>
    <p:sldId id="302" r:id="rId8"/>
    <p:sldId id="275" r:id="rId9"/>
    <p:sldId id="29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5D279"/>
    <a:srgbClr val="FAC0C0"/>
    <a:srgbClr val="016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07"/>
    <p:restoredTop sz="94710"/>
  </p:normalViewPr>
  <p:slideViewPr>
    <p:cSldViewPr snapToGrid="0" snapToObjects="1">
      <p:cViewPr varScale="1">
        <p:scale>
          <a:sx n="62" d="100"/>
          <a:sy n="62" d="100"/>
        </p:scale>
        <p:origin x="77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5CA673-8F69-C24B-BAA1-82E530CDA9D0}" type="doc">
      <dgm:prSet loTypeId="urn:microsoft.com/office/officeart/2005/8/layout/chart3" loCatId="" qsTypeId="urn:microsoft.com/office/officeart/2005/8/quickstyle/simple1" qsCatId="simple" csTypeId="urn:microsoft.com/office/officeart/2005/8/colors/colorful4" csCatId="colorful" phldr="1"/>
      <dgm:spPr/>
    </dgm:pt>
    <dgm:pt modelId="{CFA8716A-3009-1349-8B28-7EF6AFAE761E}">
      <dgm:prSet phldrT="[Text]"/>
      <dgm:spPr/>
      <dgm:t>
        <a:bodyPr/>
        <a:lstStyle/>
        <a:p>
          <a:r>
            <a:rPr lang="en-US" dirty="0"/>
            <a:t>Research Process</a:t>
          </a:r>
        </a:p>
      </dgm:t>
    </dgm:pt>
    <dgm:pt modelId="{969F9BDF-D825-2149-A463-C2EE1527F1C4}" type="parTrans" cxnId="{76C33E1B-C0F3-4549-A3F3-A18A1B0F3D74}">
      <dgm:prSet/>
      <dgm:spPr/>
      <dgm:t>
        <a:bodyPr/>
        <a:lstStyle/>
        <a:p>
          <a:endParaRPr lang="en-US"/>
        </a:p>
      </dgm:t>
    </dgm:pt>
    <dgm:pt modelId="{D14FA9F7-290E-3243-9E61-ABB13380F74D}" type="sibTrans" cxnId="{76C33E1B-C0F3-4549-A3F3-A18A1B0F3D74}">
      <dgm:prSet/>
      <dgm:spPr/>
      <dgm:t>
        <a:bodyPr/>
        <a:lstStyle/>
        <a:p>
          <a:endParaRPr lang="en-US"/>
        </a:p>
      </dgm:t>
    </dgm:pt>
    <dgm:pt modelId="{BF1C02DB-1593-1345-9A80-247A8DAEF10E}">
      <dgm:prSet phldrT="[Text]"/>
      <dgm:spPr>
        <a:solidFill>
          <a:srgbClr val="75D279"/>
        </a:solidFill>
      </dgm:spPr>
      <dgm:t>
        <a:bodyPr/>
        <a:lstStyle/>
        <a:p>
          <a:r>
            <a:rPr lang="en-US" dirty="0"/>
            <a:t>Data</a:t>
          </a:r>
        </a:p>
      </dgm:t>
    </dgm:pt>
    <dgm:pt modelId="{864B7AB7-AB8E-C843-94AF-9CA8E5F6BB6C}" type="parTrans" cxnId="{63EB5DB9-4C15-CA4E-B82C-0CA803CF6462}">
      <dgm:prSet/>
      <dgm:spPr/>
      <dgm:t>
        <a:bodyPr/>
        <a:lstStyle/>
        <a:p>
          <a:endParaRPr lang="en-US"/>
        </a:p>
      </dgm:t>
    </dgm:pt>
    <dgm:pt modelId="{182697CB-9473-FC47-A1B7-0DD7F870F66D}" type="sibTrans" cxnId="{63EB5DB9-4C15-CA4E-B82C-0CA803CF6462}">
      <dgm:prSet/>
      <dgm:spPr/>
      <dgm:t>
        <a:bodyPr/>
        <a:lstStyle/>
        <a:p>
          <a:endParaRPr lang="en-US"/>
        </a:p>
      </dgm:t>
    </dgm:pt>
    <dgm:pt modelId="{5A20F86B-68AD-064B-B96D-9F5FD2200DBA}">
      <dgm:prSet phldrT="[Text]"/>
      <dgm:spPr/>
      <dgm:t>
        <a:bodyPr/>
        <a:lstStyle/>
        <a:p>
          <a:r>
            <a:rPr lang="en-US" dirty="0"/>
            <a:t>Project</a:t>
          </a:r>
        </a:p>
      </dgm:t>
    </dgm:pt>
    <dgm:pt modelId="{5B8B84FE-C0C9-6844-B954-E78504F16E5D}" type="parTrans" cxnId="{64A2B41C-2D26-CA46-B124-CD6391059967}">
      <dgm:prSet/>
      <dgm:spPr/>
      <dgm:t>
        <a:bodyPr/>
        <a:lstStyle/>
        <a:p>
          <a:endParaRPr lang="en-US"/>
        </a:p>
      </dgm:t>
    </dgm:pt>
    <dgm:pt modelId="{261F3853-76AD-8C40-910E-615312A3EF76}" type="sibTrans" cxnId="{64A2B41C-2D26-CA46-B124-CD6391059967}">
      <dgm:prSet/>
      <dgm:spPr/>
      <dgm:t>
        <a:bodyPr/>
        <a:lstStyle/>
        <a:p>
          <a:endParaRPr lang="en-US"/>
        </a:p>
      </dgm:t>
    </dgm:pt>
    <dgm:pt modelId="{E2657D0B-A6EF-B440-9EBB-C454495C96FC}" type="pres">
      <dgm:prSet presAssocID="{505CA673-8F69-C24B-BAA1-82E530CDA9D0}" presName="compositeShape" presStyleCnt="0">
        <dgm:presLayoutVars>
          <dgm:chMax val="7"/>
          <dgm:dir/>
          <dgm:resizeHandles val="exact"/>
        </dgm:presLayoutVars>
      </dgm:prSet>
      <dgm:spPr/>
    </dgm:pt>
    <dgm:pt modelId="{132D2B08-8C83-004A-AB91-C8771F1C4016}" type="pres">
      <dgm:prSet presAssocID="{505CA673-8F69-C24B-BAA1-82E530CDA9D0}" presName="wedge1" presStyleLbl="node1" presStyleIdx="0" presStyleCnt="3" custLinFactNeighborX="-5197" custLinFactNeighborY="3898"/>
      <dgm:spPr/>
    </dgm:pt>
    <dgm:pt modelId="{1DCC9346-9E0A-7E4E-82A2-109777273F1C}" type="pres">
      <dgm:prSet presAssocID="{505CA673-8F69-C24B-BAA1-82E530CDA9D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EAF0A42-8300-DD46-A7BC-82C450EC5C8A}" type="pres">
      <dgm:prSet presAssocID="{505CA673-8F69-C24B-BAA1-82E530CDA9D0}" presName="wedge2" presStyleLbl="node1" presStyleIdx="1" presStyleCnt="3"/>
      <dgm:spPr/>
    </dgm:pt>
    <dgm:pt modelId="{F891D100-A379-534C-BE14-2519A62C8D37}" type="pres">
      <dgm:prSet presAssocID="{505CA673-8F69-C24B-BAA1-82E530CDA9D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03B2256-0BE2-E748-B19A-C96DBA7A1588}" type="pres">
      <dgm:prSet presAssocID="{505CA673-8F69-C24B-BAA1-82E530CDA9D0}" presName="wedge3" presStyleLbl="node1" presStyleIdx="2" presStyleCnt="3"/>
      <dgm:spPr/>
    </dgm:pt>
    <dgm:pt modelId="{21C3F41B-F573-1041-9CC1-907B918BA51F}" type="pres">
      <dgm:prSet presAssocID="{505CA673-8F69-C24B-BAA1-82E530CDA9D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6C33E1B-C0F3-4549-A3F3-A18A1B0F3D74}" srcId="{505CA673-8F69-C24B-BAA1-82E530CDA9D0}" destId="{CFA8716A-3009-1349-8B28-7EF6AFAE761E}" srcOrd="0" destOrd="0" parTransId="{969F9BDF-D825-2149-A463-C2EE1527F1C4}" sibTransId="{D14FA9F7-290E-3243-9E61-ABB13380F74D}"/>
    <dgm:cxn modelId="{64A2B41C-2D26-CA46-B124-CD6391059967}" srcId="{505CA673-8F69-C24B-BAA1-82E530CDA9D0}" destId="{5A20F86B-68AD-064B-B96D-9F5FD2200DBA}" srcOrd="2" destOrd="0" parTransId="{5B8B84FE-C0C9-6844-B954-E78504F16E5D}" sibTransId="{261F3853-76AD-8C40-910E-615312A3EF76}"/>
    <dgm:cxn modelId="{7066612B-9120-F248-A668-7D7FE9A48580}" type="presOf" srcId="{BF1C02DB-1593-1345-9A80-247A8DAEF10E}" destId="{FEAF0A42-8300-DD46-A7BC-82C450EC5C8A}" srcOrd="0" destOrd="0" presId="urn:microsoft.com/office/officeart/2005/8/layout/chart3"/>
    <dgm:cxn modelId="{13E9E669-492B-234F-BA36-E36B09EC0CE3}" type="presOf" srcId="{505CA673-8F69-C24B-BAA1-82E530CDA9D0}" destId="{E2657D0B-A6EF-B440-9EBB-C454495C96FC}" srcOrd="0" destOrd="0" presId="urn:microsoft.com/office/officeart/2005/8/layout/chart3"/>
    <dgm:cxn modelId="{A1989256-9209-8A48-99C7-F52387326839}" type="presOf" srcId="{CFA8716A-3009-1349-8B28-7EF6AFAE761E}" destId="{1DCC9346-9E0A-7E4E-82A2-109777273F1C}" srcOrd="1" destOrd="0" presId="urn:microsoft.com/office/officeart/2005/8/layout/chart3"/>
    <dgm:cxn modelId="{DD2DB1A9-B609-0D40-A737-5BCFC388D82C}" type="presOf" srcId="{5A20F86B-68AD-064B-B96D-9F5FD2200DBA}" destId="{B03B2256-0BE2-E748-B19A-C96DBA7A1588}" srcOrd="0" destOrd="0" presId="urn:microsoft.com/office/officeart/2005/8/layout/chart3"/>
    <dgm:cxn modelId="{618006B4-2D51-9046-B7F6-A39F8389B115}" type="presOf" srcId="{BF1C02DB-1593-1345-9A80-247A8DAEF10E}" destId="{F891D100-A379-534C-BE14-2519A62C8D37}" srcOrd="1" destOrd="0" presId="urn:microsoft.com/office/officeart/2005/8/layout/chart3"/>
    <dgm:cxn modelId="{028ECCB8-ACCC-3546-BE6D-59B1BB616D4C}" type="presOf" srcId="{5A20F86B-68AD-064B-B96D-9F5FD2200DBA}" destId="{21C3F41B-F573-1041-9CC1-907B918BA51F}" srcOrd="1" destOrd="0" presId="urn:microsoft.com/office/officeart/2005/8/layout/chart3"/>
    <dgm:cxn modelId="{63EB5DB9-4C15-CA4E-B82C-0CA803CF6462}" srcId="{505CA673-8F69-C24B-BAA1-82E530CDA9D0}" destId="{BF1C02DB-1593-1345-9A80-247A8DAEF10E}" srcOrd="1" destOrd="0" parTransId="{864B7AB7-AB8E-C843-94AF-9CA8E5F6BB6C}" sibTransId="{182697CB-9473-FC47-A1B7-0DD7F870F66D}"/>
    <dgm:cxn modelId="{095EB8DC-7C7C-324D-86FC-2C28513BE702}" type="presOf" srcId="{CFA8716A-3009-1349-8B28-7EF6AFAE761E}" destId="{132D2B08-8C83-004A-AB91-C8771F1C4016}" srcOrd="0" destOrd="0" presId="urn:microsoft.com/office/officeart/2005/8/layout/chart3"/>
    <dgm:cxn modelId="{697B0436-189D-3A41-85DF-D001508D81A1}" type="presParOf" srcId="{E2657D0B-A6EF-B440-9EBB-C454495C96FC}" destId="{132D2B08-8C83-004A-AB91-C8771F1C4016}" srcOrd="0" destOrd="0" presId="urn:microsoft.com/office/officeart/2005/8/layout/chart3"/>
    <dgm:cxn modelId="{1C84CFCC-36B9-3A4D-8997-73F75924236A}" type="presParOf" srcId="{E2657D0B-A6EF-B440-9EBB-C454495C96FC}" destId="{1DCC9346-9E0A-7E4E-82A2-109777273F1C}" srcOrd="1" destOrd="0" presId="urn:microsoft.com/office/officeart/2005/8/layout/chart3"/>
    <dgm:cxn modelId="{F1B7E548-D251-684B-8037-4F21D5687EAE}" type="presParOf" srcId="{E2657D0B-A6EF-B440-9EBB-C454495C96FC}" destId="{FEAF0A42-8300-DD46-A7BC-82C450EC5C8A}" srcOrd="2" destOrd="0" presId="urn:microsoft.com/office/officeart/2005/8/layout/chart3"/>
    <dgm:cxn modelId="{875CA7E7-141A-6841-B111-07273716E637}" type="presParOf" srcId="{E2657D0B-A6EF-B440-9EBB-C454495C96FC}" destId="{F891D100-A379-534C-BE14-2519A62C8D37}" srcOrd="3" destOrd="0" presId="urn:microsoft.com/office/officeart/2005/8/layout/chart3"/>
    <dgm:cxn modelId="{17D8DF82-73DB-9B47-A55C-9C5ADFA06C7D}" type="presParOf" srcId="{E2657D0B-A6EF-B440-9EBB-C454495C96FC}" destId="{B03B2256-0BE2-E748-B19A-C96DBA7A1588}" srcOrd="4" destOrd="0" presId="urn:microsoft.com/office/officeart/2005/8/layout/chart3"/>
    <dgm:cxn modelId="{26F242E4-BBED-544B-B224-FA19C2568FD9}" type="presParOf" srcId="{E2657D0B-A6EF-B440-9EBB-C454495C96FC}" destId="{21C3F41B-F573-1041-9CC1-907B918BA51F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2D2B08-8C83-004A-AB91-C8771F1C4016}">
      <dsp:nvSpPr>
        <dsp:cNvPr id="0" name=""/>
        <dsp:cNvSpPr/>
      </dsp:nvSpPr>
      <dsp:spPr>
        <a:xfrm>
          <a:off x="1430637" y="422342"/>
          <a:ext cx="3539069" cy="3539069"/>
        </a:xfrm>
        <a:prstGeom prst="pie">
          <a:avLst>
            <a:gd name="adj1" fmla="val 16200000"/>
            <a:gd name="adj2" fmla="val 18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Research Process</a:t>
          </a:r>
        </a:p>
      </dsp:txBody>
      <dsp:txXfrm>
        <a:off x="3354795" y="1075385"/>
        <a:ext cx="1200755" cy="1179689"/>
      </dsp:txXfrm>
    </dsp:sp>
    <dsp:sp modelId="{FEAF0A42-8300-DD46-A7BC-82C450EC5C8A}">
      <dsp:nvSpPr>
        <dsp:cNvPr id="0" name=""/>
        <dsp:cNvSpPr/>
      </dsp:nvSpPr>
      <dsp:spPr>
        <a:xfrm>
          <a:off x="1432132" y="389718"/>
          <a:ext cx="3539069" cy="3539069"/>
        </a:xfrm>
        <a:prstGeom prst="pie">
          <a:avLst>
            <a:gd name="adj1" fmla="val 1800000"/>
            <a:gd name="adj2" fmla="val 9000000"/>
          </a:avLst>
        </a:prstGeom>
        <a:solidFill>
          <a:srgbClr val="75D2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</a:t>
          </a:r>
        </a:p>
      </dsp:txBody>
      <dsp:txXfrm>
        <a:off x="2401163" y="2622703"/>
        <a:ext cx="1601007" cy="1095426"/>
      </dsp:txXfrm>
    </dsp:sp>
    <dsp:sp modelId="{B03B2256-0BE2-E748-B19A-C96DBA7A1588}">
      <dsp:nvSpPr>
        <dsp:cNvPr id="0" name=""/>
        <dsp:cNvSpPr/>
      </dsp:nvSpPr>
      <dsp:spPr>
        <a:xfrm>
          <a:off x="1432132" y="389718"/>
          <a:ext cx="3539069" cy="3539069"/>
        </a:xfrm>
        <a:prstGeom prst="pie">
          <a:avLst>
            <a:gd name="adj1" fmla="val 9000000"/>
            <a:gd name="adj2" fmla="val 1620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Project</a:t>
          </a:r>
        </a:p>
      </dsp:txBody>
      <dsp:txXfrm>
        <a:off x="1811318" y="1084893"/>
        <a:ext cx="1200755" cy="11796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D9C49E-2AD2-9D46-B059-B12110BD6077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82BD7-8B60-0041-9B2F-48DCF28F3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095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sz="1600" dirty="0"/>
              <a:t>Accessibility to the process in combination with open data, software and literature</a:t>
            </a:r>
          </a:p>
          <a:p>
            <a:pPr lvl="1"/>
            <a:r>
              <a:rPr lang="en-US" sz="1600" dirty="0"/>
              <a:t>Also contributes back to open science by making the </a:t>
            </a:r>
            <a:r>
              <a:rPr lang="en-US" sz="1600" b="1" dirty="0"/>
              <a:t>process and products of citizen science research open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0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Want to provide the foundational components of an open science ecosystem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540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13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strategic by </a:t>
            </a:r>
            <a:r>
              <a:rPr lang="en-US" dirty="0" err="1"/>
              <a:t>Nithinan</a:t>
            </a:r>
            <a:r>
              <a:rPr lang="en-US" dirty="0"/>
              <a:t> </a:t>
            </a:r>
            <a:r>
              <a:rPr lang="en-US" dirty="0" err="1"/>
              <a:t>Tatah</a:t>
            </a:r>
            <a:r>
              <a:rPr lang="en-US" dirty="0"/>
              <a:t> from the Noun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715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Public Participation in Scientific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10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382BD7-8B60-0041-9B2F-48DCF28F3A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694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324077"/>
            <a:ext cx="10515600" cy="640080"/>
          </a:xfrm>
        </p:spPr>
        <p:txBody>
          <a:bodyPr anchor="ctr" anchorCtr="1"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8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68966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500"/>
              </a:spcAft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7777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55103"/>
            <a:ext cx="10515600" cy="640080"/>
          </a:xfrm>
        </p:spPr>
        <p:txBody>
          <a:bodyPr anchor="ctr" anchorCtr="1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847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4"/>
            <a:ext cx="10515600" cy="64008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800"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 sz="2400"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 sz="2000"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 sz="1800"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 sz="1600"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venir Book" charset="0"/>
                <a:ea typeface="Avenir Book" charset="0"/>
                <a:cs typeface="Avenir Book" charset="0"/>
              </a:defRPr>
            </a:lvl1pPr>
            <a:lvl2pPr>
              <a:defRPr>
                <a:latin typeface="Avenir Book" charset="0"/>
                <a:ea typeface="Avenir Book" charset="0"/>
                <a:cs typeface="Avenir Book" charset="0"/>
              </a:defRPr>
            </a:lvl2pPr>
            <a:lvl3pPr>
              <a:defRPr>
                <a:latin typeface="Avenir Book" charset="0"/>
                <a:ea typeface="Avenir Book" charset="0"/>
                <a:cs typeface="Avenir Book" charset="0"/>
              </a:defRPr>
            </a:lvl3pPr>
            <a:lvl4pPr>
              <a:defRPr>
                <a:latin typeface="Avenir Book" charset="0"/>
                <a:ea typeface="Avenir Book" charset="0"/>
                <a:cs typeface="Avenir Book" charset="0"/>
              </a:defRPr>
            </a:lvl4pPr>
            <a:lvl5pPr>
              <a:defRPr>
                <a:latin typeface="Avenir Book" charset="0"/>
                <a:ea typeface="Avenir Book" charset="0"/>
                <a:cs typeface="Avenir Book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7516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149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31520"/>
          </a:xfrm>
        </p:spPr>
        <p:txBody>
          <a:bodyPr anchor="ctr" anchorCtr="1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356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31520"/>
          </a:xfrm>
        </p:spPr>
        <p:txBody>
          <a:bodyPr anchor="ctr" anchorCtr="1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7666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nip Single Corner Rectangle 14"/>
          <p:cNvSpPr/>
          <p:nvPr userDrawn="1"/>
        </p:nvSpPr>
        <p:spPr>
          <a:xfrm flipH="1">
            <a:off x="1" y="0"/>
            <a:ext cx="12192000" cy="6858000"/>
          </a:xfrm>
          <a:prstGeom prst="snip1Rect">
            <a:avLst>
              <a:gd name="adj" fmla="val 50000"/>
            </a:avLst>
          </a:prstGeom>
          <a:gradFill>
            <a:gsLst>
              <a:gs pos="0">
                <a:srgbClr val="0C4068">
                  <a:alpha val="80000"/>
                </a:srgbClr>
              </a:gs>
              <a:gs pos="50000">
                <a:srgbClr val="46B688">
                  <a:alpha val="70000"/>
                </a:srgbClr>
              </a:gs>
              <a:gs pos="100000">
                <a:srgbClr val="016AA3"/>
              </a:gs>
            </a:gsLst>
            <a:lin ang="2700000" scaled="1"/>
          </a:gradFill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653024"/>
            <a:ext cx="10515600" cy="640080"/>
          </a:xfrm>
          <a:noFill/>
        </p:spPr>
        <p:txBody>
          <a:bodyPr anchor="ctr" anchorCtr="1">
            <a:normAutofit/>
          </a:bodyPr>
          <a:lstStyle>
            <a:lvl1pPr algn="ctr">
              <a:defRPr sz="440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799359"/>
            <a:ext cx="10515600" cy="64008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 anchorCtr="1">
            <a:normAutofit/>
          </a:bodyPr>
          <a:lstStyle>
            <a:lvl1pPr marL="0" indent="0" algn="ctr">
              <a:buNone/>
              <a:defRPr sz="28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5" name="Parallelogram 4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arallelogram 5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Parallelogram 6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" name="Straight Connector 7"/>
          <p:cNvCxnSpPr/>
          <p:nvPr userDrawn="1"/>
        </p:nvCxnSpPr>
        <p:spPr>
          <a:xfrm>
            <a:off x="2872154" y="3546231"/>
            <a:ext cx="644769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662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671427" y="6747444"/>
            <a:ext cx="13534857" cy="110556"/>
            <a:chOff x="-170626" y="0"/>
            <a:chExt cx="13534857" cy="166915"/>
          </a:xfrm>
        </p:grpSpPr>
        <p:sp>
          <p:nvSpPr>
            <p:cNvPr id="22" name="Parallelogram 21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Parallelogram 22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Parallelogram 23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74958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55102"/>
            <a:ext cx="10515600" cy="640080"/>
          </a:xfrm>
          <a:prstGeom prst="rect">
            <a:avLst/>
          </a:prstGeom>
          <a:solidFill>
            <a:srgbClr val="016AA3"/>
          </a:solidFill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91440" rIns="0" bIns="91440" rtlCol="0" anchor="ctr" anchorCtr="1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-671428" y="6747444"/>
            <a:ext cx="13534857" cy="110556"/>
            <a:chOff x="-170626" y="0"/>
            <a:chExt cx="13534857" cy="166915"/>
          </a:xfrm>
        </p:grpSpPr>
        <p:sp>
          <p:nvSpPr>
            <p:cNvPr id="9" name="Parallelogram 8"/>
            <p:cNvSpPr/>
            <p:nvPr/>
          </p:nvSpPr>
          <p:spPr>
            <a:xfrm>
              <a:off x="-170626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016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4340993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46B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Parallelogram 10"/>
            <p:cNvSpPr/>
            <p:nvPr/>
          </p:nvSpPr>
          <p:spPr>
            <a:xfrm>
              <a:off x="8852612" y="0"/>
              <a:ext cx="4511619" cy="166915"/>
            </a:xfrm>
            <a:prstGeom prst="parallelogram">
              <a:avLst>
                <a:gd name="adj" fmla="val 114362"/>
              </a:avLst>
            </a:prstGeom>
            <a:solidFill>
              <a:srgbClr val="FEA3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496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9" r:id="rId8"/>
    <p:sldLayoutId id="214748366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effectLst>
            <a:outerShdw blurRad="50800" dist="50800" dir="5400000" algn="t" rotWithShape="0">
              <a:prstClr val="black"/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2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24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20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Font typeface="Arial"/>
        <a:buChar char="•"/>
        <a:defRPr sz="1800" kern="1200">
          <a:solidFill>
            <a:schemeClr val="tx1"/>
          </a:solidFill>
          <a:latin typeface="Avenir Book" charset="0"/>
          <a:ea typeface="Avenir Book" charset="0"/>
          <a:cs typeface="Avenir 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ld.dataone.org/data-life-cycl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mptool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ac.ornl.gov/datamanagement/#define_content" TargetMode="External"/><Relationship Id="rId5" Type="http://schemas.openxmlformats.org/officeDocument/2006/relationships/hyperlink" Target="https://wiki.earthdata.nasa.gov/download/attachments/118138197/ESDIS05161_DMP_for_DPs_template.pdf?api=v2" TargetMode="External"/><Relationship Id="rId4" Type="http://schemas.openxmlformats.org/officeDocument/2006/relationships/hyperlink" Target="https://old.dataone.org/sites/all/documents/DataONE_BP_Primer_020212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978-3-319-59928-1" TargetMode="External"/><Relationship Id="rId2" Type="http://schemas.openxmlformats.org/officeDocument/2006/relationships/hyperlink" Target="https://science.nasa.gov/science-pink/s3fs-public/atoms/files/SDMWG%20Strategy_Final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7386" y="2088636"/>
            <a:ext cx="10584384" cy="914400"/>
          </a:xfrm>
        </p:spPr>
        <p:txBody>
          <a:bodyPr>
            <a:normAutofit/>
          </a:bodyPr>
          <a:lstStyle/>
          <a:p>
            <a:r>
              <a:rPr lang="en-US" sz="2800" dirty="0"/>
              <a:t>Data Management Plans to Enable Open Science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6812" y="3708568"/>
            <a:ext cx="10515600" cy="800921"/>
          </a:xfrm>
        </p:spPr>
        <p:txBody>
          <a:bodyPr>
            <a:normAutofit/>
          </a:bodyPr>
          <a:lstStyle/>
          <a:p>
            <a:r>
              <a:rPr lang="en-US" b="1" dirty="0"/>
              <a:t>Kaylin Bugbee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75" y="5305876"/>
            <a:ext cx="1321823" cy="10971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392" y="5377917"/>
            <a:ext cx="2273808" cy="1113878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838200" y="4561359"/>
            <a:ext cx="10515600" cy="64008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2800" kern="120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charset="0"/>
                <a:ea typeface="Century Gothic" charset="0"/>
                <a:cs typeface="Century Gothic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None/>
              <a:defRPr sz="16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i="1" dirty="0">
                <a:effectLst/>
              </a:rPr>
              <a:t>Applications Data Manager</a:t>
            </a:r>
          </a:p>
          <a:p>
            <a:r>
              <a:rPr lang="en-US" sz="1800" i="1" dirty="0">
                <a:effectLst/>
              </a:rPr>
              <a:t>NASA Marshall Space Flight Center, Huntsville, AL</a:t>
            </a:r>
          </a:p>
        </p:txBody>
      </p:sp>
    </p:spTree>
    <p:extLst>
      <p:ext uri="{BB962C8B-B14F-4D97-AF65-F5344CB8AC3E}">
        <p14:creationId xmlns:p14="http://schemas.microsoft.com/office/powerpoint/2010/main" val="984896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03D1-0B80-D446-9D2D-7440C0A6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Open Science?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A64-B43F-BF4C-A4EB-6BE125BCB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492"/>
            <a:ext cx="5257799" cy="5084064"/>
          </a:xfrm>
        </p:spPr>
        <p:txBody>
          <a:bodyPr/>
          <a:lstStyle/>
          <a:p>
            <a:r>
              <a:rPr lang="en-US" sz="2400" dirty="0"/>
              <a:t>Open science is a collaborative culture enabled by technology that empowers the open sharing of data, information and knowledge within the scientific community and the wider public to accelerate scientific research and understanding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3 broad focus areas within open science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2400" dirty="0"/>
              <a:t>Citizen science is made possible by open science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684C8094-F11D-F44C-B49A-DAD0D530C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061" y="1092899"/>
            <a:ext cx="5182890" cy="5084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F4CAE2-DDDF-D44D-825E-17A56158FD20}"/>
              </a:ext>
            </a:extLst>
          </p:cNvPr>
          <p:cNvSpPr txBox="1"/>
          <p:nvPr/>
        </p:nvSpPr>
        <p:spPr>
          <a:xfrm>
            <a:off x="6516415" y="6041233"/>
            <a:ext cx="54023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R. Ramachandran, K. Bugbee, and K. Murphy. “From Open Data to Open Science,” Earth and Space Science Open Archive, 2020. https://</a:t>
            </a:r>
            <a:r>
              <a:rPr lang="en-US" sz="1200" dirty="0" err="1"/>
              <a:t>doi.org</a:t>
            </a:r>
            <a:r>
              <a:rPr lang="en-US" sz="1200" dirty="0"/>
              <a:t>/10.1002/essoar.10505011.1.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35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03D1-0B80-D446-9D2D-7440C0A6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NASA’s Commitment to Open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A64-B43F-BF4C-A4EB-6BE125BCB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492"/>
            <a:ext cx="5257799" cy="508406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Goal: </a:t>
            </a:r>
            <a:r>
              <a:rPr lang="en-US" sz="2400" dirty="0"/>
              <a:t>Develop and implement capabilities to enable open science</a:t>
            </a:r>
            <a:r>
              <a:rPr lang="en-US" sz="2400" baseline="30000" dirty="0"/>
              <a:t>1</a:t>
            </a:r>
            <a:endParaRPr lang="en-US" sz="2400" dirty="0"/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2400" dirty="0"/>
              <a:t>There are several activities to support this including</a:t>
            </a:r>
          </a:p>
          <a:p>
            <a:pPr lvl="1"/>
            <a:r>
              <a:rPr lang="en-US" sz="1800" dirty="0"/>
              <a:t>Developing an SMD-wide open data and software policy</a:t>
            </a:r>
          </a:p>
          <a:p>
            <a:pPr lvl="1"/>
            <a:r>
              <a:rPr lang="en-US" sz="1800" dirty="0"/>
              <a:t>Providing a free and open unified journal server</a:t>
            </a:r>
          </a:p>
          <a:p>
            <a:pPr lvl="1"/>
            <a:r>
              <a:rPr lang="en-US" sz="1800" dirty="0"/>
              <a:t>Developing a SMD data catalog to support discovery and access to scientific data across the divisions</a:t>
            </a:r>
          </a:p>
          <a:p>
            <a:pPr lvl="1"/>
            <a:endParaRPr lang="en-US" sz="1800" dirty="0"/>
          </a:p>
          <a:p>
            <a:pPr marL="0" indent="0">
              <a:buNone/>
            </a:pPr>
            <a:r>
              <a:rPr lang="en-US" sz="2400" dirty="0"/>
              <a:t>Citizen science data are an important part of the SMD data ecosystem and would be a valuable addition to the cataloging effort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A240EA8-4A6D-7344-966C-897D20002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465887"/>
            <a:ext cx="6036364" cy="452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2999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03D1-0B80-D446-9D2D-7440C0A6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Data Management Plan?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A64-B43F-BF4C-A4EB-6BE125BCB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187492"/>
            <a:ext cx="5785624" cy="5084064"/>
          </a:xfrm>
        </p:spPr>
        <p:txBody>
          <a:bodyPr/>
          <a:lstStyle/>
          <a:p>
            <a:r>
              <a:rPr lang="en-US" sz="2400" dirty="0"/>
              <a:t>Describes how you will manage data throughout the life of a project and what you will do with the data after the project ends </a:t>
            </a:r>
            <a:r>
              <a:rPr lang="en-US" sz="2400" baseline="30000" dirty="0"/>
              <a:t>2</a:t>
            </a:r>
          </a:p>
          <a:p>
            <a:endParaRPr lang="en-US" sz="2400" baseline="30000" dirty="0"/>
          </a:p>
          <a:p>
            <a:r>
              <a:rPr lang="en-US" sz="2400" dirty="0"/>
              <a:t>Applies to all parts of the data lifecycle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DMPs typically are written for data 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For citizen science, a DMP should also include descriptions about:</a:t>
            </a:r>
          </a:p>
          <a:p>
            <a:pPr lvl="1"/>
            <a:r>
              <a:rPr lang="en-US" sz="1800" dirty="0"/>
              <a:t>The research process </a:t>
            </a:r>
          </a:p>
          <a:p>
            <a:pPr lvl="1"/>
            <a:r>
              <a:rPr lang="en-US" sz="1800" dirty="0"/>
              <a:t>The project itself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2F75B1-8B89-434C-921E-65B653DF5565}"/>
              </a:ext>
            </a:extLst>
          </p:cNvPr>
          <p:cNvSpPr txBox="1"/>
          <p:nvPr/>
        </p:nvSpPr>
        <p:spPr>
          <a:xfrm>
            <a:off x="7092418" y="6318232"/>
            <a:ext cx="4594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Book" panose="02000503020000020003" pitchFamily="2" charset="0"/>
                <a:hlinkClick r:id="rId3"/>
              </a:rPr>
              <a:t>Data Life Cycle as described by </a:t>
            </a:r>
            <a:r>
              <a:rPr lang="en-US" dirty="0" err="1">
                <a:latin typeface="Avenir Book" panose="02000503020000020003" pitchFamily="2" charset="0"/>
                <a:hlinkClick r:id="rId3"/>
              </a:rPr>
              <a:t>DataONE</a:t>
            </a:r>
            <a:endParaRPr lang="en-US" dirty="0">
              <a:latin typeface="Avenir Book" panose="02000503020000020003" pitchFamily="2" charset="0"/>
            </a:endParaRPr>
          </a:p>
        </p:txBody>
      </p:sp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3908F0D4-C7D2-3F46-B44A-C3311093F6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24" r="14494"/>
          <a:stretch/>
        </p:blipFill>
        <p:spPr>
          <a:xfrm>
            <a:off x="6542007" y="1187492"/>
            <a:ext cx="569512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9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03D1-0B80-D446-9D2D-7440C0A6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Benefits of a Data Management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A64-B43F-BF4C-A4EB-6BE125BCB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492"/>
            <a:ext cx="5952893" cy="5084064"/>
          </a:xfrm>
        </p:spPr>
        <p:txBody>
          <a:bodyPr/>
          <a:lstStyle/>
          <a:p>
            <a:r>
              <a:rPr lang="en-US" dirty="0"/>
              <a:t>Publicly available DMPs encourages open science and transparency about the scientific process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Lowers barriers to participation</a:t>
            </a:r>
          </a:p>
          <a:p>
            <a:pPr lvl="1"/>
            <a:r>
              <a:rPr lang="en-US" dirty="0"/>
              <a:t>Reassures participants by providing information on data collection protocols and data quality processes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Serves as a roadmap to help you strategically manage your data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EA240EA8-4A6D-7344-966C-897D20002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502186" y="1609578"/>
            <a:ext cx="3638843" cy="3638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0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03D1-0B80-D446-9D2D-7440C0A6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Citizen Science Data and Information Needs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1EFBB1BC-CA47-7A47-AA72-1EB6E31555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001708"/>
              </p:ext>
            </p:extLst>
          </p:nvPr>
        </p:nvGraphicFramePr>
        <p:xfrm>
          <a:off x="5145317" y="1248938"/>
          <a:ext cx="6585765" cy="4213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1D48E55-B46C-EE4D-8C16-B0CA934BE75C}"/>
              </a:ext>
            </a:extLst>
          </p:cNvPr>
          <p:cNvSpPr txBox="1">
            <a:spLocks/>
          </p:cNvSpPr>
          <p:nvPr/>
        </p:nvSpPr>
        <p:spPr>
          <a:xfrm>
            <a:off x="838200" y="1187492"/>
            <a:ext cx="5257799" cy="5084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3 types of data and information that should be included in a DMP:</a:t>
            </a:r>
          </a:p>
          <a:p>
            <a:pPr lvl="1"/>
            <a:r>
              <a:rPr lang="en-US" dirty="0"/>
              <a:t>Project description</a:t>
            </a:r>
          </a:p>
          <a:p>
            <a:pPr lvl="1"/>
            <a:r>
              <a:rPr lang="en-US" dirty="0"/>
              <a:t>Research process and data collection protocols</a:t>
            </a:r>
          </a:p>
          <a:p>
            <a:pPr lvl="1"/>
            <a:r>
              <a:rPr lang="en-US" dirty="0"/>
              <a:t>Data and software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Aligns with PPSR metadata model concepts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686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F03D1-0B80-D446-9D2D-7440C0A61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Management Plan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A64-B43F-BF4C-A4EB-6BE125BCB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27857"/>
            <a:ext cx="4697896" cy="2509865"/>
          </a:xfrm>
          <a:solidFill>
            <a:srgbClr val="75D279"/>
          </a:solidFill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hlinkClick r:id="rId3"/>
              </a:rPr>
              <a:t>DMPTool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Free, open-source, online application that helps you create data management plans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AE1200-D824-3641-83E6-73D16026414D}"/>
              </a:ext>
            </a:extLst>
          </p:cNvPr>
          <p:cNvSpPr txBox="1">
            <a:spLocks/>
          </p:cNvSpPr>
          <p:nvPr/>
        </p:nvSpPr>
        <p:spPr>
          <a:xfrm>
            <a:off x="838200" y="3966529"/>
            <a:ext cx="4697896" cy="2509865"/>
          </a:xfrm>
          <a:prstGeom prst="rect">
            <a:avLst/>
          </a:prstGeom>
          <a:solidFill>
            <a:srgbClr val="75D279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hlinkClick r:id="rId4"/>
              </a:rPr>
              <a:t>DataONE’s Primer on Data Management: What you always wanted to know* but were afraid to ask</a:t>
            </a:r>
            <a:endParaRPr lang="en-US" sz="2400" dirty="0"/>
          </a:p>
          <a:p>
            <a:pPr marL="0" indent="0">
              <a:buFont typeface="Arial"/>
              <a:buNone/>
            </a:pPr>
            <a:endParaRPr lang="en-US" sz="2000" dirty="0"/>
          </a:p>
          <a:p>
            <a:pPr marL="0" indent="0">
              <a:buFont typeface="Arial"/>
              <a:buNone/>
            </a:pPr>
            <a:r>
              <a:rPr lang="en-US" sz="2000" dirty="0">
                <a:solidFill>
                  <a:schemeClr val="bg1"/>
                </a:solidFill>
              </a:rPr>
              <a:t>Highlights the basics of data management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280ECC-A24D-CF44-BBFF-B4E1CA8AD863}"/>
              </a:ext>
            </a:extLst>
          </p:cNvPr>
          <p:cNvSpPr txBox="1">
            <a:spLocks/>
          </p:cNvSpPr>
          <p:nvPr/>
        </p:nvSpPr>
        <p:spPr>
          <a:xfrm>
            <a:off x="6407426" y="1127856"/>
            <a:ext cx="4697896" cy="2509865"/>
          </a:xfrm>
          <a:prstGeom prst="rect">
            <a:avLst/>
          </a:prstGeom>
          <a:solidFill>
            <a:srgbClr val="75D279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hlinkClick r:id="rId5"/>
              </a:rPr>
              <a:t>Data Management Plan (DMP) Template for Data Producers</a:t>
            </a:r>
            <a:endParaRPr lang="en-US" sz="2400" dirty="0"/>
          </a:p>
          <a:p>
            <a:pPr marL="0" indent="0">
              <a:buFont typeface="Arial"/>
              <a:buNone/>
            </a:pPr>
            <a:endParaRPr lang="en-US" sz="2000" dirty="0"/>
          </a:p>
          <a:p>
            <a:pPr marL="0" indent="0">
              <a:buFont typeface="Arial"/>
              <a:buNone/>
            </a:pPr>
            <a:r>
              <a:rPr lang="en-US" sz="2000" dirty="0">
                <a:solidFill>
                  <a:schemeClr val="bg1"/>
                </a:solidFill>
              </a:rPr>
              <a:t>From NASA’s Earth Science Data System</a:t>
            </a:r>
          </a:p>
          <a:p>
            <a:pPr marL="0" indent="0">
              <a:buFont typeface="Arial"/>
              <a:buNone/>
            </a:pPr>
            <a:r>
              <a:rPr lang="en-US" sz="2000" dirty="0">
                <a:solidFill>
                  <a:schemeClr val="bg1"/>
                </a:solidFill>
              </a:rPr>
              <a:t>Provides guidelines on creating a consistent and compliant DMP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8D570E-5370-0240-B63F-3CF9D4264C89}"/>
              </a:ext>
            </a:extLst>
          </p:cNvPr>
          <p:cNvSpPr txBox="1">
            <a:spLocks/>
          </p:cNvSpPr>
          <p:nvPr/>
        </p:nvSpPr>
        <p:spPr>
          <a:xfrm>
            <a:off x="6407426" y="3993033"/>
            <a:ext cx="4697896" cy="2509865"/>
          </a:xfrm>
          <a:prstGeom prst="rect">
            <a:avLst/>
          </a:prstGeom>
          <a:solidFill>
            <a:srgbClr val="75D279"/>
          </a:solidFill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4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20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800" kern="1200">
                <a:solidFill>
                  <a:schemeClr val="tx1"/>
                </a:solidFill>
                <a:latin typeface="Avenir Book" charset="0"/>
                <a:ea typeface="Avenir Book" charset="0"/>
                <a:cs typeface="Avenir Book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dirty="0">
                <a:hlinkClick r:id="rId6"/>
              </a:rPr>
              <a:t>Examples of Data Management Plans </a:t>
            </a:r>
            <a:endParaRPr lang="en-US" sz="2400" dirty="0"/>
          </a:p>
          <a:p>
            <a:pPr marL="0" indent="0">
              <a:buFont typeface="Arial"/>
              <a:buNone/>
            </a:pPr>
            <a:endParaRPr lang="en-US" sz="2400" dirty="0"/>
          </a:p>
          <a:p>
            <a:pPr marL="0" indent="0">
              <a:buFont typeface="Arial"/>
              <a:buNone/>
            </a:pPr>
            <a:r>
              <a:rPr lang="en-US" sz="2000" dirty="0">
                <a:solidFill>
                  <a:schemeClr val="bg1"/>
                </a:solidFill>
              </a:rPr>
              <a:t>See examples of DMPs for research proposals</a:t>
            </a:r>
          </a:p>
        </p:txBody>
      </p:sp>
    </p:spTree>
    <p:extLst>
      <p:ext uri="{BB962C8B-B14F-4D97-AF65-F5344CB8AC3E}">
        <p14:creationId xmlns:p14="http://schemas.microsoft.com/office/powerpoint/2010/main" val="509573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3974347"/>
            <a:ext cx="10515600" cy="640080"/>
          </a:xfrm>
          <a:prstGeom prst="rect">
            <a:avLst/>
          </a:prstGeom>
          <a:noFill/>
          <a:effectLst>
            <a:outerShdw blurRad="50800" dist="254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91440" rIns="0" bIns="91440" rtlCol="0" anchor="ctr" anchorCtr="1">
            <a:normAutofit fontScale="4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Contact me at:</a:t>
            </a:r>
          </a:p>
          <a:p>
            <a:r>
              <a:rPr lang="en-US" dirty="0"/>
              <a:t>Kaylin.m.Bugbee@nasa.gov</a:t>
            </a:r>
          </a:p>
        </p:txBody>
      </p:sp>
    </p:spTree>
    <p:extLst>
      <p:ext uri="{BB962C8B-B14F-4D97-AF65-F5344CB8AC3E}">
        <p14:creationId xmlns:p14="http://schemas.microsoft.com/office/powerpoint/2010/main" val="8949838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42FC-5CDB-8E48-8733-16972FD3D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9F199-58A0-174B-ABEC-921FC4AB0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hlinkClick r:id="rId2"/>
              </a:rPr>
              <a:t>https://science.nasa.gov/science-pink/s3fs-public/atoms/files/SDMWG%20Strategy_Final.pdf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Recknagel</a:t>
            </a:r>
            <a:r>
              <a:rPr lang="en-US" dirty="0"/>
              <a:t>, F., W. Michener. 2006. Ecological Informatics. Springer, Cham. </a:t>
            </a:r>
            <a:r>
              <a:rPr lang="en-US" dirty="0">
                <a:hlinkClick r:id="rId3"/>
              </a:rPr>
              <a:t>https://doi.org/10.1007/978-3-319-59928-1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824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37576</TotalTime>
  <Words>554</Words>
  <Application>Microsoft Office PowerPoint</Application>
  <PresentationFormat>Widescreen</PresentationFormat>
  <Paragraphs>83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Avenir Book</vt:lpstr>
      <vt:lpstr>Calibri</vt:lpstr>
      <vt:lpstr>Century Gothic</vt:lpstr>
      <vt:lpstr>Office Theme</vt:lpstr>
      <vt:lpstr>Data Management Plans to Enable Open Science </vt:lpstr>
      <vt:lpstr>What is Open Science?</vt:lpstr>
      <vt:lpstr>NASA’s Commitment to Open Science</vt:lpstr>
      <vt:lpstr>What is a Data Management Plan?</vt:lpstr>
      <vt:lpstr>Benefits of a Data Management Plan</vt:lpstr>
      <vt:lpstr>Citizen Science Data and Information Needs</vt:lpstr>
      <vt:lpstr>Data Management Plan Resources</vt:lpstr>
      <vt:lpstr>Questions?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Douglas, Morgan E. (MSFC-ST11)[MIPSS PC]</cp:lastModifiedBy>
  <cp:revision>202</cp:revision>
  <cp:lastPrinted>2019-04-05T16:29:19Z</cp:lastPrinted>
  <dcterms:created xsi:type="dcterms:W3CDTF">2017-07-05T15:40:34Z</dcterms:created>
  <dcterms:modified xsi:type="dcterms:W3CDTF">2021-03-22T18:55:00Z</dcterms:modified>
</cp:coreProperties>
</file>