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6"/>
  </p:notesMasterIdLst>
  <p:sldIdLst>
    <p:sldId id="256" r:id="rId5"/>
    <p:sldId id="257"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261"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75"/>
    <p:restoredTop sz="94694"/>
  </p:normalViewPr>
  <p:slideViewPr>
    <p:cSldViewPr>
      <p:cViewPr varScale="1">
        <p:scale>
          <a:sx n="120" d="100"/>
          <a:sy n="120" d="100"/>
        </p:scale>
        <p:origin x="942"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E21C8E-4A65-446C-AAA4-E4482B0A4A97}" type="datetimeFigureOut">
              <a:rPr lang="en-US" smtClean="0"/>
              <a:t>4/5/2021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7DFD5D-B3D5-4197-8FA9-72210B488DF1}" type="slidenum">
              <a:rPr lang="en-US" smtClean="0"/>
              <a:t>‹#›</a:t>
            </a:fld>
            <a:endParaRPr lang="en-US" dirty="0"/>
          </a:p>
        </p:txBody>
      </p:sp>
    </p:spTree>
    <p:extLst>
      <p:ext uri="{BB962C8B-B14F-4D97-AF65-F5344CB8AC3E}">
        <p14:creationId xmlns:p14="http://schemas.microsoft.com/office/powerpoint/2010/main" val="66499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37F4E3-D135-4967-9696-FE147389C6D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8546"/>
            <a:ext cx="9144001" cy="4457701"/>
          </a:xfrm>
          <a:prstGeom prst="rect">
            <a:avLst/>
          </a:prstGeom>
        </p:spPr>
      </p:pic>
      <p:sp>
        <p:nvSpPr>
          <p:cNvPr id="2" name="Title 1"/>
          <p:cNvSpPr>
            <a:spLocks noGrp="1"/>
          </p:cNvSpPr>
          <p:nvPr>
            <p:ph type="ctrTitle"/>
          </p:nvPr>
        </p:nvSpPr>
        <p:spPr>
          <a:xfrm>
            <a:off x="704850" y="4130675"/>
            <a:ext cx="7772400" cy="1149353"/>
          </a:xfrm>
        </p:spPr>
        <p:txBody>
          <a:bodyPr/>
          <a:lstStyle>
            <a:lvl1pPr>
              <a:defRPr b="1">
                <a:solidFill>
                  <a:schemeClr val="bg1">
                    <a:lumMod val="50000"/>
                  </a:schemeClr>
                </a:solidFill>
                <a:latin typeface="+mj-lt"/>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704850" y="5372103"/>
            <a:ext cx="7772400" cy="696911"/>
          </a:xfrm>
        </p:spPr>
        <p:txBody>
          <a:bodyPr>
            <a:normAutofit/>
          </a:bodyPr>
          <a:lstStyle>
            <a:lvl1pPr marL="0" indent="0" algn="ctr">
              <a:buNone/>
              <a:defRPr sz="2400">
                <a:solidFill>
                  <a:schemeClr val="bg1">
                    <a:lumMod val="50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1" name="Picture 10">
            <a:extLst>
              <a:ext uri="{FF2B5EF4-FFF2-40B4-BE49-F238E27FC236}">
                <a16:creationId xmlns:a16="http://schemas.microsoft.com/office/drawing/2014/main" id="{D8D0FA57-C332-4BE8-B2D4-D0DF502CEEA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88619"/>
          <a:stretch/>
        </p:blipFill>
        <p:spPr>
          <a:xfrm rot="10800000">
            <a:off x="0" y="6389686"/>
            <a:ext cx="9144000" cy="468313"/>
          </a:xfrm>
          <a:prstGeom prst="rect">
            <a:avLst/>
          </a:prstGeom>
        </p:spPr>
      </p:pic>
    </p:spTree>
    <p:extLst>
      <p:ext uri="{BB962C8B-B14F-4D97-AF65-F5344CB8AC3E}">
        <p14:creationId xmlns:p14="http://schemas.microsoft.com/office/powerpoint/2010/main" val="4268080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348643-AF63-4517-9B8A-B3D06291144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0000" t="56666" r="17527" b="34929"/>
          <a:stretch/>
        </p:blipFill>
        <p:spPr>
          <a:xfrm>
            <a:off x="1" y="-25400"/>
            <a:ext cx="9144000" cy="1050642"/>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a:xfrm>
            <a:off x="457200" y="152400"/>
            <a:ext cx="8229600" cy="742950"/>
          </a:xfrm>
        </p:spPr>
        <p:txBody>
          <a:bodyPr/>
          <a:lstStyle>
            <a:lvl1pPr algn="l">
              <a:defRPr b="1">
                <a:latin typeface="+mj-lt"/>
              </a:defRPr>
            </a:lvl1pPr>
          </a:lstStyle>
          <a:p>
            <a:r>
              <a:rPr lang="en-US" dirty="0"/>
              <a:t>Click to edit Master title style</a:t>
            </a:r>
          </a:p>
        </p:txBody>
      </p:sp>
      <p:sp>
        <p:nvSpPr>
          <p:cNvPr id="3" name="Content Placeholder 2"/>
          <p:cNvSpPr>
            <a:spLocks noGrp="1"/>
          </p:cNvSpPr>
          <p:nvPr>
            <p:ph idx="1"/>
          </p:nvPr>
        </p:nvSpPr>
        <p:spPr>
          <a:xfrm>
            <a:off x="457200" y="1219200"/>
            <a:ext cx="8229600" cy="51816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92875"/>
            <a:ext cx="2133600" cy="288925"/>
          </a:xfrm>
        </p:spPr>
        <p:txBody>
          <a:bodyPr/>
          <a:lstStyle>
            <a:lvl1pPr>
              <a:defRPr sz="900"/>
            </a:lvl1pPr>
          </a:lstStyle>
          <a:p>
            <a:fld id="{8F248655-DDA6-4034-A892-31253A73308B}" type="datetime1">
              <a:rPr lang="en-US" smtClean="0"/>
              <a:pPr/>
              <a:t>4/5/2021</a:t>
            </a:fld>
            <a:endParaRPr lang="en-US" dirty="0"/>
          </a:p>
        </p:txBody>
      </p:sp>
      <p:sp>
        <p:nvSpPr>
          <p:cNvPr id="5" name="Footer Placeholder 4"/>
          <p:cNvSpPr>
            <a:spLocks noGrp="1"/>
          </p:cNvSpPr>
          <p:nvPr>
            <p:ph type="ftr" sz="quarter" idx="11"/>
          </p:nvPr>
        </p:nvSpPr>
        <p:spPr>
          <a:xfrm>
            <a:off x="3124200" y="6492875"/>
            <a:ext cx="2895600" cy="288925"/>
          </a:xfrm>
        </p:spPr>
        <p:txBody>
          <a:bodyPr/>
          <a:lstStyle>
            <a:lvl1pPr>
              <a:defRPr sz="900"/>
            </a:lvl1pPr>
          </a:lstStyle>
          <a:p>
            <a:r>
              <a:rPr lang="en-US" dirty="0"/>
              <a:t>Proprietary Information</a:t>
            </a:r>
          </a:p>
        </p:txBody>
      </p:sp>
      <p:sp>
        <p:nvSpPr>
          <p:cNvPr id="6" name="Slide Number Placeholder 5"/>
          <p:cNvSpPr>
            <a:spLocks noGrp="1"/>
          </p:cNvSpPr>
          <p:nvPr>
            <p:ph type="sldNum" sz="quarter" idx="12"/>
          </p:nvPr>
        </p:nvSpPr>
        <p:spPr>
          <a:xfrm>
            <a:off x="6248400" y="6492875"/>
            <a:ext cx="2438400" cy="288925"/>
          </a:xfrm>
        </p:spPr>
        <p:txBody>
          <a:bodyPr/>
          <a:lstStyle>
            <a:lvl1pPr>
              <a:defRPr sz="900"/>
            </a:lvl1pPr>
          </a:lstStyle>
          <a:p>
            <a:fld id="{FC26CBB7-3D9C-4986-8D09-275559E2D111}" type="slidenum">
              <a:rPr lang="en-US" smtClean="0"/>
              <a:pPr/>
              <a:t>‹#›</a:t>
            </a:fld>
            <a:endParaRPr lang="en-US" dirty="0"/>
          </a:p>
        </p:txBody>
      </p:sp>
    </p:spTree>
    <p:extLst>
      <p:ext uri="{BB962C8B-B14F-4D97-AF65-F5344CB8AC3E}">
        <p14:creationId xmlns:p14="http://schemas.microsoft.com/office/powerpoint/2010/main" val="3092815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CDBE93-31B7-4C0F-9E55-90987BF0D15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9554"/>
          <a:stretch/>
        </p:blipFill>
        <p:spPr>
          <a:xfrm>
            <a:off x="0" y="1051560"/>
            <a:ext cx="2209800" cy="5806440"/>
          </a:xfrm>
          <a:prstGeom prst="rect">
            <a:avLst/>
          </a:prstGeom>
        </p:spPr>
      </p:pic>
      <p:pic>
        <p:nvPicPr>
          <p:cNvPr id="8" name="Picture 7">
            <a:extLst>
              <a:ext uri="{FF2B5EF4-FFF2-40B4-BE49-F238E27FC236}">
                <a16:creationId xmlns:a16="http://schemas.microsoft.com/office/drawing/2014/main" id="{B7348643-AF63-4517-9B8A-B3D06291144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0000" t="56666" r="17527" b="34929"/>
          <a:stretch/>
        </p:blipFill>
        <p:spPr>
          <a:xfrm>
            <a:off x="1" y="-25400"/>
            <a:ext cx="9144000" cy="1050642"/>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a:xfrm>
            <a:off x="457200" y="152400"/>
            <a:ext cx="8229600" cy="742950"/>
          </a:xfrm>
        </p:spPr>
        <p:txBody>
          <a:bodyPr/>
          <a:lstStyle>
            <a:lvl1pPr algn="l">
              <a:defRPr b="1">
                <a:latin typeface="+mj-lt"/>
              </a:defRPr>
            </a:lvl1pPr>
          </a:lstStyle>
          <a:p>
            <a:r>
              <a:rPr lang="en-US" dirty="0"/>
              <a:t>Click to edit Master title style</a:t>
            </a:r>
          </a:p>
        </p:txBody>
      </p:sp>
      <p:sp>
        <p:nvSpPr>
          <p:cNvPr id="3" name="Content Placeholder 2"/>
          <p:cNvSpPr>
            <a:spLocks noGrp="1"/>
          </p:cNvSpPr>
          <p:nvPr>
            <p:ph idx="1"/>
          </p:nvPr>
        </p:nvSpPr>
        <p:spPr>
          <a:xfrm>
            <a:off x="2514600" y="1219200"/>
            <a:ext cx="6172200" cy="51816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92875"/>
            <a:ext cx="2133600" cy="288925"/>
          </a:xfrm>
        </p:spPr>
        <p:txBody>
          <a:bodyPr/>
          <a:lstStyle>
            <a:lvl1pPr>
              <a:defRPr sz="900"/>
            </a:lvl1pPr>
          </a:lstStyle>
          <a:p>
            <a:fld id="{8F248655-DDA6-4034-A892-31253A73308B}" type="datetime1">
              <a:rPr lang="en-US" smtClean="0"/>
              <a:pPr/>
              <a:t>4/5/2021</a:t>
            </a:fld>
            <a:endParaRPr lang="en-US" dirty="0"/>
          </a:p>
        </p:txBody>
      </p:sp>
      <p:sp>
        <p:nvSpPr>
          <p:cNvPr id="5" name="Footer Placeholder 4"/>
          <p:cNvSpPr>
            <a:spLocks noGrp="1"/>
          </p:cNvSpPr>
          <p:nvPr>
            <p:ph type="ftr" sz="quarter" idx="11"/>
          </p:nvPr>
        </p:nvSpPr>
        <p:spPr>
          <a:xfrm>
            <a:off x="3124200" y="6492875"/>
            <a:ext cx="2895600" cy="288925"/>
          </a:xfrm>
        </p:spPr>
        <p:txBody>
          <a:bodyPr/>
          <a:lstStyle>
            <a:lvl1pPr>
              <a:defRPr sz="900"/>
            </a:lvl1pPr>
          </a:lstStyle>
          <a:p>
            <a:r>
              <a:rPr lang="en-US" dirty="0"/>
              <a:t>Proprietary Information</a:t>
            </a:r>
          </a:p>
        </p:txBody>
      </p:sp>
      <p:sp>
        <p:nvSpPr>
          <p:cNvPr id="6" name="Slide Number Placeholder 5"/>
          <p:cNvSpPr>
            <a:spLocks noGrp="1"/>
          </p:cNvSpPr>
          <p:nvPr>
            <p:ph type="sldNum" sz="quarter" idx="12"/>
          </p:nvPr>
        </p:nvSpPr>
        <p:spPr>
          <a:xfrm>
            <a:off x="6248400" y="6492875"/>
            <a:ext cx="2438400" cy="288925"/>
          </a:xfrm>
        </p:spPr>
        <p:txBody>
          <a:bodyPr/>
          <a:lstStyle>
            <a:lvl1pPr>
              <a:defRPr sz="900"/>
            </a:lvl1pPr>
          </a:lstStyle>
          <a:p>
            <a:fld id="{FC26CBB7-3D9C-4986-8D09-275559E2D111}" type="slidenum">
              <a:rPr lang="en-US" smtClean="0"/>
              <a:pPr/>
              <a:t>‹#›</a:t>
            </a:fld>
            <a:endParaRPr lang="en-US" dirty="0"/>
          </a:p>
        </p:txBody>
      </p:sp>
    </p:spTree>
    <p:extLst>
      <p:ext uri="{BB962C8B-B14F-4D97-AF65-F5344CB8AC3E}">
        <p14:creationId xmlns:p14="http://schemas.microsoft.com/office/powerpoint/2010/main" val="4981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2_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CDBE93-31B7-4C0F-9E55-90987BF0D15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159" r="64920"/>
          <a:stretch/>
        </p:blipFill>
        <p:spPr>
          <a:xfrm>
            <a:off x="-1" y="949680"/>
            <a:ext cx="2209801" cy="5908319"/>
          </a:xfrm>
          <a:prstGeom prst="rect">
            <a:avLst/>
          </a:prstGeom>
        </p:spPr>
      </p:pic>
      <p:pic>
        <p:nvPicPr>
          <p:cNvPr id="8" name="Picture 7">
            <a:extLst>
              <a:ext uri="{FF2B5EF4-FFF2-40B4-BE49-F238E27FC236}">
                <a16:creationId xmlns:a16="http://schemas.microsoft.com/office/drawing/2014/main" id="{B7348643-AF63-4517-9B8A-B3D06291144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0000" t="56666" r="17527" b="34929"/>
          <a:stretch/>
        </p:blipFill>
        <p:spPr>
          <a:xfrm>
            <a:off x="1" y="-25400"/>
            <a:ext cx="9144000" cy="1050642"/>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a:xfrm>
            <a:off x="457200" y="152400"/>
            <a:ext cx="8229600" cy="742950"/>
          </a:xfrm>
        </p:spPr>
        <p:txBody>
          <a:bodyPr/>
          <a:lstStyle>
            <a:lvl1pPr algn="l">
              <a:defRPr b="1">
                <a:latin typeface="+mj-lt"/>
              </a:defRPr>
            </a:lvl1pPr>
          </a:lstStyle>
          <a:p>
            <a:r>
              <a:rPr lang="en-US" dirty="0"/>
              <a:t>Click to edit Master title style</a:t>
            </a:r>
          </a:p>
        </p:txBody>
      </p:sp>
      <p:sp>
        <p:nvSpPr>
          <p:cNvPr id="3" name="Content Placeholder 2"/>
          <p:cNvSpPr>
            <a:spLocks noGrp="1"/>
          </p:cNvSpPr>
          <p:nvPr>
            <p:ph idx="1"/>
          </p:nvPr>
        </p:nvSpPr>
        <p:spPr>
          <a:xfrm>
            <a:off x="2514600" y="1219200"/>
            <a:ext cx="6172200" cy="51816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92875"/>
            <a:ext cx="2133600" cy="288925"/>
          </a:xfrm>
        </p:spPr>
        <p:txBody>
          <a:bodyPr/>
          <a:lstStyle>
            <a:lvl1pPr>
              <a:defRPr sz="900"/>
            </a:lvl1pPr>
          </a:lstStyle>
          <a:p>
            <a:fld id="{8F248655-DDA6-4034-A892-31253A73308B}" type="datetime1">
              <a:rPr lang="en-US" smtClean="0"/>
              <a:pPr/>
              <a:t>4/5/2021</a:t>
            </a:fld>
            <a:endParaRPr lang="en-US" dirty="0"/>
          </a:p>
        </p:txBody>
      </p:sp>
      <p:sp>
        <p:nvSpPr>
          <p:cNvPr id="5" name="Footer Placeholder 4"/>
          <p:cNvSpPr>
            <a:spLocks noGrp="1"/>
          </p:cNvSpPr>
          <p:nvPr>
            <p:ph type="ftr" sz="quarter" idx="11"/>
          </p:nvPr>
        </p:nvSpPr>
        <p:spPr>
          <a:xfrm>
            <a:off x="3124200" y="6492875"/>
            <a:ext cx="2895600" cy="288925"/>
          </a:xfrm>
        </p:spPr>
        <p:txBody>
          <a:bodyPr/>
          <a:lstStyle>
            <a:lvl1pPr>
              <a:defRPr sz="900"/>
            </a:lvl1pPr>
          </a:lstStyle>
          <a:p>
            <a:r>
              <a:rPr lang="en-US" dirty="0"/>
              <a:t>Proprietary Information</a:t>
            </a:r>
          </a:p>
        </p:txBody>
      </p:sp>
      <p:sp>
        <p:nvSpPr>
          <p:cNvPr id="6" name="Slide Number Placeholder 5"/>
          <p:cNvSpPr>
            <a:spLocks noGrp="1"/>
          </p:cNvSpPr>
          <p:nvPr>
            <p:ph type="sldNum" sz="quarter" idx="12"/>
          </p:nvPr>
        </p:nvSpPr>
        <p:spPr>
          <a:xfrm>
            <a:off x="6248400" y="6492875"/>
            <a:ext cx="2438400" cy="288925"/>
          </a:xfrm>
        </p:spPr>
        <p:txBody>
          <a:bodyPr/>
          <a:lstStyle>
            <a:lvl1pPr>
              <a:defRPr sz="900"/>
            </a:lvl1pPr>
          </a:lstStyle>
          <a:p>
            <a:fld id="{FC26CBB7-3D9C-4986-8D09-275559E2D111}" type="slidenum">
              <a:rPr lang="en-US" smtClean="0"/>
              <a:pPr/>
              <a:t>‹#›</a:t>
            </a:fld>
            <a:endParaRPr lang="en-US" dirty="0"/>
          </a:p>
        </p:txBody>
      </p:sp>
    </p:spTree>
    <p:extLst>
      <p:ext uri="{BB962C8B-B14F-4D97-AF65-F5344CB8AC3E}">
        <p14:creationId xmlns:p14="http://schemas.microsoft.com/office/powerpoint/2010/main" val="3899023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3_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CDBE93-31B7-4C0F-9E55-90987BF0D15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3824"/>
          <a:stretch/>
        </p:blipFill>
        <p:spPr>
          <a:xfrm>
            <a:off x="0" y="998106"/>
            <a:ext cx="4114800" cy="5859893"/>
          </a:xfrm>
          <a:prstGeom prst="rect">
            <a:avLst/>
          </a:prstGeom>
        </p:spPr>
      </p:pic>
      <p:pic>
        <p:nvPicPr>
          <p:cNvPr id="8" name="Picture 7">
            <a:extLst>
              <a:ext uri="{FF2B5EF4-FFF2-40B4-BE49-F238E27FC236}">
                <a16:creationId xmlns:a16="http://schemas.microsoft.com/office/drawing/2014/main" id="{B7348643-AF63-4517-9B8A-B3D06291144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0000" t="56666" r="17527" b="34929"/>
          <a:stretch/>
        </p:blipFill>
        <p:spPr>
          <a:xfrm>
            <a:off x="1" y="-25400"/>
            <a:ext cx="9144000" cy="1050642"/>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a:xfrm>
            <a:off x="457200" y="152400"/>
            <a:ext cx="8229600" cy="742950"/>
          </a:xfrm>
        </p:spPr>
        <p:txBody>
          <a:bodyPr/>
          <a:lstStyle>
            <a:lvl1pPr algn="l">
              <a:defRPr b="1">
                <a:latin typeface="+mj-lt"/>
              </a:defRPr>
            </a:lvl1pPr>
          </a:lstStyle>
          <a:p>
            <a:r>
              <a:rPr lang="en-US" dirty="0"/>
              <a:t>Click to edit Master title style</a:t>
            </a:r>
          </a:p>
        </p:txBody>
      </p:sp>
      <p:sp>
        <p:nvSpPr>
          <p:cNvPr id="3" name="Content Placeholder 2"/>
          <p:cNvSpPr>
            <a:spLocks noGrp="1"/>
          </p:cNvSpPr>
          <p:nvPr>
            <p:ph idx="1"/>
          </p:nvPr>
        </p:nvSpPr>
        <p:spPr>
          <a:xfrm>
            <a:off x="4419600" y="1219200"/>
            <a:ext cx="4267200" cy="51816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92875"/>
            <a:ext cx="2133600" cy="288925"/>
          </a:xfrm>
        </p:spPr>
        <p:txBody>
          <a:bodyPr/>
          <a:lstStyle>
            <a:lvl1pPr>
              <a:defRPr sz="900"/>
            </a:lvl1pPr>
          </a:lstStyle>
          <a:p>
            <a:fld id="{8F248655-DDA6-4034-A892-31253A73308B}" type="datetime1">
              <a:rPr lang="en-US" smtClean="0"/>
              <a:pPr/>
              <a:t>4/5/2021</a:t>
            </a:fld>
            <a:endParaRPr lang="en-US" dirty="0"/>
          </a:p>
        </p:txBody>
      </p:sp>
      <p:sp>
        <p:nvSpPr>
          <p:cNvPr id="5" name="Footer Placeholder 4"/>
          <p:cNvSpPr>
            <a:spLocks noGrp="1"/>
          </p:cNvSpPr>
          <p:nvPr>
            <p:ph type="ftr" sz="quarter" idx="11"/>
          </p:nvPr>
        </p:nvSpPr>
        <p:spPr>
          <a:xfrm>
            <a:off x="3124200" y="6492875"/>
            <a:ext cx="2895600" cy="288925"/>
          </a:xfrm>
        </p:spPr>
        <p:txBody>
          <a:bodyPr/>
          <a:lstStyle>
            <a:lvl1pPr>
              <a:defRPr sz="900"/>
            </a:lvl1pPr>
          </a:lstStyle>
          <a:p>
            <a:r>
              <a:rPr lang="en-US" dirty="0"/>
              <a:t>Proprietary Information</a:t>
            </a:r>
          </a:p>
        </p:txBody>
      </p:sp>
      <p:sp>
        <p:nvSpPr>
          <p:cNvPr id="6" name="Slide Number Placeholder 5"/>
          <p:cNvSpPr>
            <a:spLocks noGrp="1"/>
          </p:cNvSpPr>
          <p:nvPr>
            <p:ph type="sldNum" sz="quarter" idx="12"/>
          </p:nvPr>
        </p:nvSpPr>
        <p:spPr>
          <a:xfrm>
            <a:off x="6248400" y="6492875"/>
            <a:ext cx="2438400" cy="288925"/>
          </a:xfrm>
        </p:spPr>
        <p:txBody>
          <a:bodyPr/>
          <a:lstStyle>
            <a:lvl1pPr>
              <a:defRPr sz="900"/>
            </a:lvl1pPr>
          </a:lstStyle>
          <a:p>
            <a:fld id="{FC26CBB7-3D9C-4986-8D09-275559E2D111}" type="slidenum">
              <a:rPr lang="en-US" smtClean="0"/>
              <a:pPr/>
              <a:t>‹#›</a:t>
            </a:fld>
            <a:endParaRPr lang="en-US" dirty="0"/>
          </a:p>
        </p:txBody>
      </p:sp>
    </p:spTree>
    <p:extLst>
      <p:ext uri="{BB962C8B-B14F-4D97-AF65-F5344CB8AC3E}">
        <p14:creationId xmlns:p14="http://schemas.microsoft.com/office/powerpoint/2010/main" val="3790472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C93E27-0E7F-4C53-B9E4-2EF0488D963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2391" t="34444" r="13239" b="31111"/>
          <a:stretch/>
        </p:blipFill>
        <p:spPr>
          <a:xfrm>
            <a:off x="-1" y="-1"/>
            <a:ext cx="7379417" cy="4867275"/>
          </a:xfrm>
          <a:prstGeom prst="rect">
            <a:avLst/>
          </a:prstGeom>
        </p:spPr>
      </p:pic>
      <p:sp>
        <p:nvSpPr>
          <p:cNvPr id="2" name="Title 1"/>
          <p:cNvSpPr>
            <a:spLocks noGrp="1"/>
          </p:cNvSpPr>
          <p:nvPr>
            <p:ph type="title"/>
          </p:nvPr>
        </p:nvSpPr>
        <p:spPr>
          <a:xfrm>
            <a:off x="3200400" y="2581274"/>
            <a:ext cx="5410200" cy="2286000"/>
          </a:xfrm>
        </p:spPr>
        <p:txBody>
          <a:bodyPr anchor="t"/>
          <a:lstStyle>
            <a:lvl1pPr algn="r">
              <a:defRPr sz="4000" b="1" cap="none" baseline="0">
                <a:solidFill>
                  <a:schemeClr val="bg1">
                    <a:lumMod val="50000"/>
                  </a:schemeClr>
                </a:solidFill>
                <a:latin typeface="+mj-lt"/>
              </a:defRPr>
            </a:lvl1pPr>
          </a:lstStyle>
          <a:p>
            <a:r>
              <a:rPr lang="en-US" dirty="0"/>
              <a:t>Click to edit Master title style</a:t>
            </a:r>
          </a:p>
        </p:txBody>
      </p:sp>
      <p:sp>
        <p:nvSpPr>
          <p:cNvPr id="4" name="Date Placeholder 3"/>
          <p:cNvSpPr>
            <a:spLocks noGrp="1"/>
          </p:cNvSpPr>
          <p:nvPr>
            <p:ph type="dt" sz="half" idx="10"/>
          </p:nvPr>
        </p:nvSpPr>
        <p:spPr/>
        <p:txBody>
          <a:bodyPr/>
          <a:lstStyle/>
          <a:p>
            <a:fld id="{DDEF8CD0-3205-4874-910D-93C31DAF664C}" type="datetime1">
              <a:rPr lang="en-US" smtClean="0"/>
              <a:t>4/5/2021</a:t>
            </a:fld>
            <a:endParaRPr lang="en-US" dirty="0"/>
          </a:p>
        </p:txBody>
      </p:sp>
      <p:sp>
        <p:nvSpPr>
          <p:cNvPr id="6" name="Slide Number Placeholder 5"/>
          <p:cNvSpPr>
            <a:spLocks noGrp="1"/>
          </p:cNvSpPr>
          <p:nvPr>
            <p:ph type="sldNum" sz="quarter" idx="12"/>
          </p:nvPr>
        </p:nvSpPr>
        <p:spPr/>
        <p:txBody>
          <a:bodyPr/>
          <a:lstStyle/>
          <a:p>
            <a:fld id="{FC26CBB7-3D9C-4986-8D09-275559E2D111}" type="slidenum">
              <a:rPr lang="en-US" smtClean="0"/>
              <a:t>‹#›</a:t>
            </a:fld>
            <a:endParaRPr lang="en-US" dirty="0"/>
          </a:p>
        </p:txBody>
      </p:sp>
      <p:pic>
        <p:nvPicPr>
          <p:cNvPr id="10" name="Picture 9">
            <a:extLst>
              <a:ext uri="{FF2B5EF4-FFF2-40B4-BE49-F238E27FC236}">
                <a16:creationId xmlns:a16="http://schemas.microsoft.com/office/drawing/2014/main" id="{0A80C3B5-B8D6-48C9-92AB-DE9B72857C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55937" y="5624805"/>
            <a:ext cx="3032125" cy="1156995"/>
          </a:xfrm>
          <a:prstGeom prst="rect">
            <a:avLst/>
          </a:prstGeom>
        </p:spPr>
      </p:pic>
    </p:spTree>
    <p:extLst>
      <p:ext uri="{BB962C8B-B14F-4D97-AF65-F5344CB8AC3E}">
        <p14:creationId xmlns:p14="http://schemas.microsoft.com/office/powerpoint/2010/main" val="121312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EF2B7FE-DD62-4DA0-B244-6B4A3F8D713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000" t="56666" r="17527" b="34929"/>
          <a:stretch/>
        </p:blipFill>
        <p:spPr>
          <a:xfrm>
            <a:off x="1" y="0"/>
            <a:ext cx="9144000" cy="1050642"/>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atin typeface="+mj-lt"/>
              </a:defRPr>
            </a:lvl1pPr>
            <a:lvl2pPr>
              <a:defRPr sz="2400">
                <a:latin typeface="+mj-lt"/>
              </a:defRPr>
            </a:lvl2pPr>
            <a:lvl3pPr>
              <a:defRPr sz="2000">
                <a:latin typeface="+mj-lt"/>
              </a:defRPr>
            </a:lvl3pPr>
            <a:lvl4pPr>
              <a:defRPr sz="1800">
                <a:latin typeface="+mj-lt"/>
              </a:defRPr>
            </a:lvl4pPr>
            <a:lvl5pPr>
              <a:defRPr sz="1800">
                <a:latin typeface="+mj-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atin typeface="+mj-lt"/>
              </a:defRPr>
            </a:lvl1pPr>
            <a:lvl2pPr>
              <a:defRPr sz="2400">
                <a:latin typeface="+mj-lt"/>
              </a:defRPr>
            </a:lvl2pPr>
            <a:lvl3pPr>
              <a:defRPr sz="2000">
                <a:latin typeface="+mj-lt"/>
              </a:defRPr>
            </a:lvl3pPr>
            <a:lvl4pPr>
              <a:defRPr sz="1800">
                <a:latin typeface="+mj-lt"/>
              </a:defRPr>
            </a:lvl4pPr>
            <a:lvl5pPr>
              <a:defRPr sz="1800">
                <a:latin typeface="+mj-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844765D-55CC-4FF1-BE75-30936E72ADC4}" type="datetime1">
              <a:rPr lang="en-US" smtClean="0"/>
              <a:t>4/5/2021</a:t>
            </a:fld>
            <a:endParaRPr lang="en-US" dirty="0"/>
          </a:p>
        </p:txBody>
      </p:sp>
      <p:sp>
        <p:nvSpPr>
          <p:cNvPr id="6" name="Footer Placeholder 5"/>
          <p:cNvSpPr>
            <a:spLocks noGrp="1"/>
          </p:cNvSpPr>
          <p:nvPr>
            <p:ph type="ftr" sz="quarter" idx="11"/>
          </p:nvPr>
        </p:nvSpPr>
        <p:spPr/>
        <p:txBody>
          <a:bodyPr/>
          <a:lstStyle/>
          <a:p>
            <a:r>
              <a:rPr lang="en-US" dirty="0"/>
              <a:t>Proprietary and Confidential</a:t>
            </a:r>
          </a:p>
        </p:txBody>
      </p:sp>
      <p:sp>
        <p:nvSpPr>
          <p:cNvPr id="7" name="Slide Number Placeholder 6"/>
          <p:cNvSpPr>
            <a:spLocks noGrp="1"/>
          </p:cNvSpPr>
          <p:nvPr>
            <p:ph type="sldNum" sz="quarter" idx="12"/>
          </p:nvPr>
        </p:nvSpPr>
        <p:spPr/>
        <p:txBody>
          <a:bodyPr/>
          <a:lstStyle/>
          <a:p>
            <a:fld id="{FC26CBB7-3D9C-4986-8D09-275559E2D111}" type="slidenum">
              <a:rPr lang="en-US" smtClean="0"/>
              <a:t>‹#›</a:t>
            </a:fld>
            <a:endParaRPr lang="en-US" dirty="0"/>
          </a:p>
        </p:txBody>
      </p:sp>
    </p:spTree>
    <p:extLst>
      <p:ext uri="{BB962C8B-B14F-4D97-AF65-F5344CB8AC3E}">
        <p14:creationId xmlns:p14="http://schemas.microsoft.com/office/powerpoint/2010/main" val="357488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2ABE17-6BEB-4DA8-80C9-45C4C10EFD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000" t="56666" r="17527" b="34929"/>
          <a:stretch/>
        </p:blipFill>
        <p:spPr>
          <a:xfrm>
            <a:off x="1" y="0"/>
            <a:ext cx="9144000" cy="1050642"/>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D10F99-CCE0-4A91-AA96-C7FFBD4733F0}" type="datetime1">
              <a:rPr lang="en-US" smtClean="0"/>
              <a:t>4/5/2021</a:t>
            </a:fld>
            <a:endParaRPr lang="en-US" dirty="0"/>
          </a:p>
        </p:txBody>
      </p:sp>
      <p:sp>
        <p:nvSpPr>
          <p:cNvPr id="4" name="Footer Placeholder 3"/>
          <p:cNvSpPr>
            <a:spLocks noGrp="1"/>
          </p:cNvSpPr>
          <p:nvPr>
            <p:ph type="ftr" sz="quarter" idx="11"/>
          </p:nvPr>
        </p:nvSpPr>
        <p:spPr/>
        <p:txBody>
          <a:bodyPr/>
          <a:lstStyle/>
          <a:p>
            <a:r>
              <a:rPr lang="en-US" dirty="0"/>
              <a:t>Proprietary and Confidential</a:t>
            </a:r>
          </a:p>
        </p:txBody>
      </p:sp>
      <p:sp>
        <p:nvSpPr>
          <p:cNvPr id="5" name="Slide Number Placeholder 4"/>
          <p:cNvSpPr>
            <a:spLocks noGrp="1"/>
          </p:cNvSpPr>
          <p:nvPr>
            <p:ph type="sldNum" sz="quarter" idx="12"/>
          </p:nvPr>
        </p:nvSpPr>
        <p:spPr/>
        <p:txBody>
          <a:bodyPr/>
          <a:lstStyle/>
          <a:p>
            <a:fld id="{FC26CBB7-3D9C-4986-8D09-275559E2D111}" type="slidenum">
              <a:rPr lang="en-US" smtClean="0"/>
              <a:t>‹#›</a:t>
            </a:fld>
            <a:endParaRPr lang="en-US" dirty="0"/>
          </a:p>
        </p:txBody>
      </p:sp>
    </p:spTree>
    <p:extLst>
      <p:ext uri="{BB962C8B-B14F-4D97-AF65-F5344CB8AC3E}">
        <p14:creationId xmlns:p14="http://schemas.microsoft.com/office/powerpoint/2010/main" val="277357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587CE0-5F7C-4631-8A7D-F90B13B66A09}"/>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l="30000" t="56666" r="17527" b="34929"/>
          <a:stretch/>
        </p:blipFill>
        <p:spPr>
          <a:xfrm>
            <a:off x="1" y="0"/>
            <a:ext cx="9144000" cy="1050642"/>
          </a:xfrm>
          <a:prstGeom prst="rect">
            <a:avLst/>
          </a:prstGeom>
          <a:effectLst>
            <a:outerShdw blurRad="50800" dist="38100" dir="2700000" algn="tl" rotWithShape="0">
              <a:prstClr val="black">
                <a:alpha val="40000"/>
              </a:prstClr>
            </a:outerShdw>
          </a:effectLst>
        </p:spPr>
      </p:pic>
      <p:sp>
        <p:nvSpPr>
          <p:cNvPr id="2" name="Title Placeholder 1"/>
          <p:cNvSpPr>
            <a:spLocks noGrp="1"/>
          </p:cNvSpPr>
          <p:nvPr>
            <p:ph type="title"/>
          </p:nvPr>
        </p:nvSpPr>
        <p:spPr>
          <a:xfrm>
            <a:off x="457200" y="152400"/>
            <a:ext cx="8229600" cy="762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19200"/>
            <a:ext cx="82296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92875"/>
            <a:ext cx="2133600" cy="288925"/>
          </a:xfrm>
          <a:prstGeom prst="rect">
            <a:avLst/>
          </a:prstGeom>
        </p:spPr>
        <p:txBody>
          <a:bodyPr vert="horz" lIns="91440" tIns="45720" rIns="91440" bIns="45720" rtlCol="0" anchor="ctr"/>
          <a:lstStyle>
            <a:lvl1pPr algn="l">
              <a:defRPr sz="900" b="0">
                <a:solidFill>
                  <a:schemeClr val="tx1"/>
                </a:solidFill>
              </a:defRPr>
            </a:lvl1pPr>
          </a:lstStyle>
          <a:p>
            <a:fld id="{E21D372A-0766-4D52-A297-080292E35E5E}" type="datetime1">
              <a:rPr lang="en-US" smtClean="0"/>
              <a:pPr/>
              <a:t>4/5/2021</a:t>
            </a:fld>
            <a:endParaRPr lang="en-US" dirty="0"/>
          </a:p>
        </p:txBody>
      </p:sp>
      <p:sp>
        <p:nvSpPr>
          <p:cNvPr id="5" name="Footer Placeholder 4"/>
          <p:cNvSpPr>
            <a:spLocks noGrp="1"/>
          </p:cNvSpPr>
          <p:nvPr>
            <p:ph type="ftr" sz="quarter" idx="3"/>
          </p:nvPr>
        </p:nvSpPr>
        <p:spPr>
          <a:xfrm>
            <a:off x="3124200" y="6492875"/>
            <a:ext cx="2895600" cy="288925"/>
          </a:xfrm>
          <a:prstGeom prst="rect">
            <a:avLst/>
          </a:prstGeom>
        </p:spPr>
        <p:txBody>
          <a:bodyPr vert="horz" lIns="91440" tIns="45720" rIns="91440" bIns="45720" rtlCol="0" anchor="ctr"/>
          <a:lstStyle>
            <a:lvl1pPr algn="ctr">
              <a:defRPr sz="900" b="0" i="1">
                <a:solidFill>
                  <a:schemeClr val="tx1"/>
                </a:solidFill>
              </a:defRPr>
            </a:lvl1pPr>
          </a:lstStyle>
          <a:p>
            <a:r>
              <a:rPr lang="en-US" dirty="0"/>
              <a:t>Proprietary Information</a:t>
            </a:r>
          </a:p>
        </p:txBody>
      </p:sp>
      <p:sp>
        <p:nvSpPr>
          <p:cNvPr id="6" name="Slide Number Placeholder 5"/>
          <p:cNvSpPr>
            <a:spLocks noGrp="1"/>
          </p:cNvSpPr>
          <p:nvPr>
            <p:ph type="sldNum" sz="quarter" idx="4"/>
          </p:nvPr>
        </p:nvSpPr>
        <p:spPr>
          <a:xfrm>
            <a:off x="6553200" y="6492875"/>
            <a:ext cx="2133600" cy="288925"/>
          </a:xfrm>
          <a:prstGeom prst="rect">
            <a:avLst/>
          </a:prstGeom>
        </p:spPr>
        <p:txBody>
          <a:bodyPr vert="horz" lIns="91440" tIns="45720" rIns="91440" bIns="45720" rtlCol="0" anchor="ctr"/>
          <a:lstStyle>
            <a:lvl1pPr algn="r">
              <a:defRPr sz="900" b="0" i="0">
                <a:solidFill>
                  <a:schemeClr val="tx1"/>
                </a:solidFill>
              </a:defRPr>
            </a:lvl1pPr>
          </a:lstStyle>
          <a:p>
            <a:fld id="{FC26CBB7-3D9C-4986-8D09-275559E2D111}" type="slidenum">
              <a:rPr lang="en-US" smtClean="0"/>
              <a:pPr/>
              <a:t>‹#›</a:t>
            </a:fld>
            <a:endParaRPr lang="en-US" dirty="0"/>
          </a:p>
        </p:txBody>
      </p:sp>
    </p:spTree>
    <p:extLst>
      <p:ext uri="{BB962C8B-B14F-4D97-AF65-F5344CB8AC3E}">
        <p14:creationId xmlns:p14="http://schemas.microsoft.com/office/powerpoint/2010/main" val="3223907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 id="2147483651" r:id="rId6"/>
    <p:sldLayoutId id="2147483652" r:id="rId7"/>
    <p:sldLayoutId id="2147483654" r:id="rId8"/>
  </p:sldLayoutIdLst>
  <p:hf hdr="0"/>
  <p:txStyles>
    <p:titleStyle>
      <a:lvl1pPr algn="ctr" defTabSz="914400" rtl="0" eaLnBrk="1" latinLnBrk="0" hangingPunct="1">
        <a:spcBef>
          <a:spcPct val="0"/>
        </a:spcBef>
        <a:buNone/>
        <a:defRPr sz="3200" b="1" kern="1200">
          <a:solidFill>
            <a:schemeClr val="bg1"/>
          </a:solidFill>
          <a:latin typeface="+mj-lt"/>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j-lt"/>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j-lt"/>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j-lt"/>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3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2.xml"/><Relationship Id="rId5" Type="http://schemas.openxmlformats.org/officeDocument/2006/relationships/image" Target="../media/image69.jpg"/><Relationship Id="rId4" Type="http://schemas.openxmlformats.org/officeDocument/2006/relationships/image" Target="../media/image68.jpg"/></Relationships>
</file>

<file path=ppt/slides/_rels/slide3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5600" y="4125568"/>
            <a:ext cx="3505200" cy="696911"/>
          </a:xfrm>
        </p:spPr>
        <p:txBody>
          <a:bodyPr>
            <a:normAutofit/>
          </a:bodyPr>
          <a:lstStyle/>
          <a:p>
            <a:r>
              <a:rPr lang="en-US" dirty="0">
                <a:solidFill>
                  <a:schemeClr val="tx1"/>
                </a:solidFill>
              </a:rPr>
              <a:t>Earth Day at KSC</a:t>
            </a:r>
          </a:p>
        </p:txBody>
      </p:sp>
      <p:sp>
        <p:nvSpPr>
          <p:cNvPr id="3" name="Subtitle 2"/>
          <p:cNvSpPr>
            <a:spLocks noGrp="1"/>
          </p:cNvSpPr>
          <p:nvPr>
            <p:ph type="subTitle" idx="1"/>
          </p:nvPr>
        </p:nvSpPr>
        <p:spPr>
          <a:xfrm>
            <a:off x="3771900" y="4637917"/>
            <a:ext cx="1600200" cy="369124"/>
          </a:xfrm>
        </p:spPr>
        <p:txBody>
          <a:bodyPr>
            <a:normAutofit lnSpcReduction="10000"/>
          </a:bodyPr>
          <a:lstStyle/>
          <a:p>
            <a:r>
              <a:rPr lang="en-US" sz="2000" dirty="0">
                <a:solidFill>
                  <a:schemeClr val="tx1"/>
                </a:solidFill>
              </a:rPr>
              <a:t>22 April 2021</a:t>
            </a:r>
          </a:p>
        </p:txBody>
      </p:sp>
      <p:sp>
        <p:nvSpPr>
          <p:cNvPr id="4" name="TextBox 3">
            <a:extLst>
              <a:ext uri="{FF2B5EF4-FFF2-40B4-BE49-F238E27FC236}">
                <a16:creationId xmlns:a16="http://schemas.microsoft.com/office/drawing/2014/main" id="{E87C1F8A-7B9D-40C9-B30D-8E6EB597BB4E}"/>
              </a:ext>
            </a:extLst>
          </p:cNvPr>
          <p:cNvSpPr txBox="1"/>
          <p:nvPr/>
        </p:nvSpPr>
        <p:spPr>
          <a:xfrm>
            <a:off x="1597949" y="5028614"/>
            <a:ext cx="5948102" cy="1323439"/>
          </a:xfrm>
          <a:prstGeom prst="rect">
            <a:avLst/>
          </a:prstGeom>
          <a:noFill/>
        </p:spPr>
        <p:txBody>
          <a:bodyPr wrap="square" rtlCol="0">
            <a:spAutoFit/>
          </a:bodyPr>
          <a:lstStyle/>
          <a:p>
            <a:pPr algn="ctr"/>
            <a:r>
              <a:rPr lang="en-US" sz="1600" dirty="0"/>
              <a:t>Becky Bolt </a:t>
            </a:r>
          </a:p>
          <a:p>
            <a:pPr algn="ctr"/>
            <a:r>
              <a:rPr lang="en-US" sz="1600" dirty="0"/>
              <a:t>Wildlife Ecologist</a:t>
            </a:r>
          </a:p>
          <a:p>
            <a:pPr algn="ctr"/>
            <a:r>
              <a:rPr lang="en-US" sz="1600" dirty="0"/>
              <a:t>Herndon Solutions Group, LLC </a:t>
            </a:r>
          </a:p>
          <a:p>
            <a:pPr algn="ctr"/>
            <a:r>
              <a:rPr lang="en-US" sz="1600" dirty="0"/>
              <a:t>NASA Environmental and Medical Contract # 80KSC020D0023</a:t>
            </a:r>
          </a:p>
          <a:p>
            <a:pPr algn="ctr"/>
            <a:r>
              <a:rPr lang="en-US" sz="1600" dirty="0"/>
              <a:t>Mail Code NEM-022, Kennedy Space Center, FL 32899</a:t>
            </a:r>
          </a:p>
        </p:txBody>
      </p:sp>
    </p:spTree>
    <p:extLst>
      <p:ext uri="{BB962C8B-B14F-4D97-AF65-F5344CB8AC3E}">
        <p14:creationId xmlns:p14="http://schemas.microsoft.com/office/powerpoint/2010/main" val="3529588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76C3D871-2F21-43F1-BAC9-42CE0FF2B3EF}"/>
              </a:ext>
            </a:extLst>
          </p:cNvPr>
          <p:cNvSpPr>
            <a:spLocks noChangeArrowheads="1"/>
          </p:cNvSpPr>
          <p:nvPr/>
        </p:nvSpPr>
        <p:spPr bwMode="auto">
          <a:xfrm>
            <a:off x="728974" y="1261902"/>
            <a:ext cx="7686051"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accent1">
                    <a:lumMod val="20000"/>
                    <a:lumOff val="80000"/>
                  </a:schemeClr>
                </a:solidFill>
                <a:effectLst/>
                <a:latin typeface="Bell MT" pitchFamily="18" charset="0"/>
                <a:ea typeface="Calibri" pitchFamily="34" charset="0"/>
                <a:cs typeface="Times New Roman" pitchFamily="18" charset="0"/>
              </a:rPr>
              <a:t>Shoreline Restoration</a:t>
            </a:r>
            <a:r>
              <a:rPr kumimoji="0" lang="en-US" sz="2800" b="0" i="0" u="none" strike="noStrike" cap="none" normalizeH="0" dirty="0">
                <a:ln>
                  <a:noFill/>
                </a:ln>
                <a:solidFill>
                  <a:schemeClr val="accent1">
                    <a:lumMod val="20000"/>
                    <a:lumOff val="80000"/>
                  </a:schemeClr>
                </a:solidFill>
                <a:effectLst/>
                <a:latin typeface="Bell MT" pitchFamily="18" charset="0"/>
                <a:ea typeface="Calibri" pitchFamily="34" charset="0"/>
                <a:cs typeface="Times New Roman" pitchFamily="18" charset="0"/>
              </a:rPr>
              <a:t> </a:t>
            </a:r>
            <a:r>
              <a:rPr kumimoji="0" lang="en-US" sz="2800" b="0" i="0" u="none" strike="noStrike" cap="none" normalizeH="0" baseline="0" dirty="0">
                <a:ln>
                  <a:noFill/>
                </a:ln>
                <a:solidFill>
                  <a:schemeClr val="accent1">
                    <a:lumMod val="20000"/>
                    <a:lumOff val="80000"/>
                  </a:schemeClr>
                </a:solidFill>
                <a:effectLst/>
                <a:latin typeface="Bell MT" pitchFamily="18" charset="0"/>
                <a:ea typeface="Calibri" pitchFamily="34" charset="0"/>
                <a:cs typeface="Times New Roman" pitchFamily="18" charset="0"/>
              </a:rPr>
              <a:t>on Kennedy Space Center: Creating</a:t>
            </a:r>
            <a:r>
              <a:rPr kumimoji="0" lang="en-US" sz="2800" b="0" i="0" u="none" strike="noStrike" cap="none" normalizeH="0" dirty="0">
                <a:ln>
                  <a:noFill/>
                </a:ln>
                <a:solidFill>
                  <a:schemeClr val="accent1">
                    <a:lumMod val="20000"/>
                    <a:lumOff val="80000"/>
                  </a:schemeClr>
                </a:solidFill>
                <a:effectLst/>
                <a:latin typeface="Bell MT" pitchFamily="18" charset="0"/>
                <a:ea typeface="Calibri" pitchFamily="34" charset="0"/>
                <a:cs typeface="Times New Roman" pitchFamily="18" charset="0"/>
              </a:rPr>
              <a:t> Functioning Dunes from Piles of Sand</a:t>
            </a:r>
            <a:endParaRPr kumimoji="0" lang="en-US" sz="2800" b="0" i="0" u="none" strike="noStrike" cap="none" normalizeH="0" baseline="0" dirty="0">
              <a:ln>
                <a:noFill/>
              </a:ln>
              <a:solidFill>
                <a:schemeClr val="accent1">
                  <a:lumMod val="20000"/>
                  <a:lumOff val="80000"/>
                </a:schemeClr>
              </a:solidFill>
              <a:effectLst/>
              <a:latin typeface="Bell MT" pitchFamily="18" charset="0"/>
            </a:endParaRPr>
          </a:p>
        </p:txBody>
      </p:sp>
      <p:sp>
        <p:nvSpPr>
          <p:cNvPr id="12" name="TextBox 11">
            <a:extLst>
              <a:ext uri="{FF2B5EF4-FFF2-40B4-BE49-F238E27FC236}">
                <a16:creationId xmlns:a16="http://schemas.microsoft.com/office/drawing/2014/main" id="{C1B67B22-E64B-4847-9347-364715B4CB3B}"/>
              </a:ext>
            </a:extLst>
          </p:cNvPr>
          <p:cNvSpPr txBox="1"/>
          <p:nvPr/>
        </p:nvSpPr>
        <p:spPr>
          <a:xfrm>
            <a:off x="3163793" y="5334000"/>
            <a:ext cx="2816412" cy="1015663"/>
          </a:xfrm>
          <a:prstGeom prst="rect">
            <a:avLst/>
          </a:prstGeom>
          <a:noFill/>
        </p:spPr>
        <p:txBody>
          <a:bodyPr wrap="none" rtlCol="0">
            <a:spAutoFit/>
          </a:bodyPr>
          <a:lstStyle/>
          <a:p>
            <a:pPr algn="ctr"/>
            <a:r>
              <a:rPr lang="en-US" sz="2000" dirty="0">
                <a:solidFill>
                  <a:schemeClr val="accent1">
                    <a:lumMod val="20000"/>
                    <a:lumOff val="80000"/>
                  </a:schemeClr>
                </a:solidFill>
                <a:latin typeface="Bell MT" pitchFamily="18" charset="0"/>
                <a:cs typeface="Times New Roman" pitchFamily="18" charset="0"/>
              </a:rPr>
              <a:t>Rebecca Bolt</a:t>
            </a:r>
          </a:p>
          <a:p>
            <a:pPr algn="ctr"/>
            <a:r>
              <a:rPr lang="en-US" sz="2000" dirty="0">
                <a:solidFill>
                  <a:schemeClr val="accent1">
                    <a:lumMod val="20000"/>
                    <a:lumOff val="80000"/>
                  </a:schemeClr>
                </a:solidFill>
                <a:latin typeface="Bell MT" pitchFamily="18" charset="0"/>
                <a:cs typeface="Times New Roman" pitchFamily="18" charset="0"/>
              </a:rPr>
              <a:t>Wildlife Ecologist</a:t>
            </a:r>
          </a:p>
          <a:p>
            <a:pPr algn="ctr"/>
            <a:r>
              <a:rPr lang="en-US" sz="2000" dirty="0">
                <a:solidFill>
                  <a:schemeClr val="accent1">
                    <a:lumMod val="20000"/>
                    <a:lumOff val="80000"/>
                  </a:schemeClr>
                </a:solidFill>
                <a:latin typeface="Bell MT" pitchFamily="18" charset="0"/>
                <a:cs typeface="Times New Roman" pitchFamily="18" charset="0"/>
              </a:rPr>
              <a:t>Earth Day, 22 April 2021</a:t>
            </a:r>
          </a:p>
        </p:txBody>
      </p:sp>
      <p:pic>
        <p:nvPicPr>
          <p:cNvPr id="13" name="Picture 12" descr="dune crop for talk.jpg">
            <a:extLst>
              <a:ext uri="{FF2B5EF4-FFF2-40B4-BE49-F238E27FC236}">
                <a16:creationId xmlns:a16="http://schemas.microsoft.com/office/drawing/2014/main" id="{468954A2-140E-47C6-BF93-A942D9F6EF78}"/>
              </a:ext>
            </a:extLst>
          </p:cNvPr>
          <p:cNvPicPr>
            <a:picLocks noChangeAspect="1"/>
          </p:cNvPicPr>
          <p:nvPr/>
        </p:nvPicPr>
        <p:blipFill>
          <a:blip r:embed="rId2" cstate="print"/>
          <a:stretch>
            <a:fillRect/>
          </a:stretch>
        </p:blipFill>
        <p:spPr>
          <a:xfrm>
            <a:off x="294168" y="2362200"/>
            <a:ext cx="8555665" cy="2590800"/>
          </a:xfrm>
          <a:prstGeom prst="rect">
            <a:avLst/>
          </a:prstGeom>
        </p:spPr>
      </p:pic>
    </p:spTree>
    <p:extLst>
      <p:ext uri="{BB962C8B-B14F-4D97-AF65-F5344CB8AC3E}">
        <p14:creationId xmlns:p14="http://schemas.microsoft.com/office/powerpoint/2010/main" val="3411568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12" descr="coastlines_1.jpg">
            <a:extLst>
              <a:ext uri="{FF2B5EF4-FFF2-40B4-BE49-F238E27FC236}">
                <a16:creationId xmlns:a16="http://schemas.microsoft.com/office/drawing/2014/main" id="{806C73E7-632E-4D9B-8060-99EC2313E2BF}"/>
              </a:ext>
            </a:extLst>
          </p:cNvPr>
          <p:cNvPicPr>
            <a:picLocks noChangeAspect="1"/>
          </p:cNvPicPr>
          <p:nvPr/>
        </p:nvPicPr>
        <p:blipFill>
          <a:blip r:embed="rId2" cstate="print"/>
          <a:srcRect/>
          <a:stretch>
            <a:fillRect/>
          </a:stretch>
        </p:blipFill>
        <p:spPr bwMode="auto">
          <a:xfrm>
            <a:off x="1219200" y="1225868"/>
            <a:ext cx="6858000" cy="5365718"/>
          </a:xfrm>
          <a:prstGeom prst="rect">
            <a:avLst/>
          </a:prstGeom>
          <a:solidFill>
            <a:schemeClr val="tx2"/>
          </a:solidFill>
          <a:ln w="9525">
            <a:noFill/>
            <a:miter lim="800000"/>
            <a:headEnd/>
            <a:tailEnd/>
          </a:ln>
        </p:spPr>
      </p:pic>
      <p:pic>
        <p:nvPicPr>
          <p:cNvPr id="6" name="Picture 14" descr="C:\Users\ddankert\Documents\Shoreline Protection\KSC_Dunes_1943_2014-2.jpg">
            <a:extLst>
              <a:ext uri="{FF2B5EF4-FFF2-40B4-BE49-F238E27FC236}">
                <a16:creationId xmlns:a16="http://schemas.microsoft.com/office/drawing/2014/main" id="{2AEB2807-3839-4217-8D28-E817F7110B9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033" t="5299"/>
          <a:stretch/>
        </p:blipFill>
        <p:spPr bwMode="auto">
          <a:xfrm>
            <a:off x="5098687" y="2113082"/>
            <a:ext cx="2798565" cy="400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093D2F9-9D03-4A59-8590-4720C6C69E3F}"/>
              </a:ext>
            </a:extLst>
          </p:cNvPr>
          <p:cNvSpPr txBox="1"/>
          <p:nvPr/>
        </p:nvSpPr>
        <p:spPr>
          <a:xfrm>
            <a:off x="2209800" y="1901538"/>
            <a:ext cx="2760624" cy="707886"/>
          </a:xfrm>
          <a:prstGeom prst="rect">
            <a:avLst/>
          </a:prstGeom>
          <a:solidFill>
            <a:schemeClr val="tx2">
              <a:lumMod val="75000"/>
            </a:schemeClr>
          </a:solidFill>
        </p:spPr>
        <p:txBody>
          <a:bodyPr wrap="square" rtlCol="0">
            <a:spAutoFit/>
          </a:bodyPr>
          <a:lstStyle/>
          <a:p>
            <a:pPr algn="ctr"/>
            <a:r>
              <a:rPr lang="en-US" sz="2000" dirty="0">
                <a:solidFill>
                  <a:schemeClr val="bg1"/>
                </a:solidFill>
                <a:latin typeface="Bell MT" pitchFamily="18" charset="0"/>
              </a:rPr>
              <a:t>&gt; 300 ft recession of the shoreline since 1943</a:t>
            </a:r>
          </a:p>
        </p:txBody>
      </p:sp>
      <p:pic>
        <p:nvPicPr>
          <p:cNvPr id="8" name="Picture 14" descr="C:\Users\ddankert\Documents\Shoreline Protection\KSC_Dunes_1943_2014-2.jpg">
            <a:extLst>
              <a:ext uri="{FF2B5EF4-FFF2-40B4-BE49-F238E27FC236}">
                <a16:creationId xmlns:a16="http://schemas.microsoft.com/office/drawing/2014/main" id="{570AE604-15CD-4C80-A645-625F0E0C82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38" t="62119" r="87373" b="6765"/>
          <a:stretch/>
        </p:blipFill>
        <p:spPr bwMode="auto">
          <a:xfrm>
            <a:off x="1447800" y="4191001"/>
            <a:ext cx="592176" cy="2016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E479D5EC-268B-426A-A076-8A8FA51A1EB2}"/>
              </a:ext>
            </a:extLst>
          </p:cNvPr>
          <p:cNvSpPr txBox="1"/>
          <p:nvPr/>
        </p:nvSpPr>
        <p:spPr>
          <a:xfrm>
            <a:off x="4289483" y="1181808"/>
            <a:ext cx="1183496" cy="523220"/>
          </a:xfrm>
          <a:prstGeom prst="rect">
            <a:avLst/>
          </a:prstGeom>
          <a:noFill/>
        </p:spPr>
        <p:txBody>
          <a:bodyPr wrap="square" rtlCol="0">
            <a:spAutoFit/>
          </a:bodyPr>
          <a:lstStyle/>
          <a:p>
            <a:r>
              <a:rPr lang="en-US" sz="2800" b="1" dirty="0">
                <a:solidFill>
                  <a:schemeClr val="tx2"/>
                </a:solidFill>
                <a:latin typeface="Bell MT" panose="02020503060305020303" pitchFamily="18" charset="0"/>
              </a:rPr>
              <a:t>Why?</a:t>
            </a:r>
          </a:p>
        </p:txBody>
      </p:sp>
      <p:sp>
        <p:nvSpPr>
          <p:cNvPr id="10" name="TextBox 9">
            <a:extLst>
              <a:ext uri="{FF2B5EF4-FFF2-40B4-BE49-F238E27FC236}">
                <a16:creationId xmlns:a16="http://schemas.microsoft.com/office/drawing/2014/main" id="{8446EBAE-2F5B-465B-9F91-7D860BFB9C39}"/>
              </a:ext>
            </a:extLst>
          </p:cNvPr>
          <p:cNvSpPr txBox="1"/>
          <p:nvPr/>
        </p:nvSpPr>
        <p:spPr>
          <a:xfrm>
            <a:off x="4466020" y="5957386"/>
            <a:ext cx="504404" cy="261610"/>
          </a:xfrm>
          <a:prstGeom prst="rect">
            <a:avLst/>
          </a:prstGeom>
          <a:solidFill>
            <a:schemeClr val="tx1"/>
          </a:solidFill>
        </p:spPr>
        <p:txBody>
          <a:bodyPr wrap="square" rtlCol="0">
            <a:spAutoFit/>
          </a:bodyPr>
          <a:lstStyle/>
          <a:p>
            <a:r>
              <a:rPr lang="en-US" sz="1100" dirty="0">
                <a:solidFill>
                  <a:schemeClr val="bg1"/>
                </a:solidFill>
              </a:rPr>
              <a:t>2020</a:t>
            </a:r>
          </a:p>
        </p:txBody>
      </p:sp>
    </p:spTree>
    <p:extLst>
      <p:ext uri="{BB962C8B-B14F-4D97-AF65-F5344CB8AC3E}">
        <p14:creationId xmlns:p14="http://schemas.microsoft.com/office/powerpoint/2010/main" val="1951011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FC35FA-DA87-418F-8451-F9B5DF7F3B59}"/>
              </a:ext>
            </a:extLst>
          </p:cNvPr>
          <p:cNvSpPr txBox="1"/>
          <p:nvPr/>
        </p:nvSpPr>
        <p:spPr>
          <a:xfrm>
            <a:off x="343786" y="1828800"/>
            <a:ext cx="8456428" cy="4524315"/>
          </a:xfrm>
          <a:prstGeom prst="rect">
            <a:avLst/>
          </a:prstGeom>
          <a:noFill/>
        </p:spPr>
        <p:txBody>
          <a:bodyPr wrap="square" rtlCol="0">
            <a:spAutoFit/>
          </a:bodyPr>
          <a:lstStyle/>
          <a:p>
            <a:pPr>
              <a:lnSpc>
                <a:spcPct val="200000"/>
              </a:lnSpc>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1999  Hurricane Floyd - lost 50 ft of shoreline</a:t>
            </a:r>
          </a:p>
          <a:p>
            <a:pPr>
              <a:lnSpc>
                <a:spcPct val="200000"/>
              </a:lnSpc>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2004  Hurricanes Charley, Frances, Jeanne - dune breached</a:t>
            </a:r>
          </a:p>
          <a:p>
            <a:pPr>
              <a:lnSpc>
                <a:spcPct val="200000"/>
              </a:lnSpc>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2005  Restoration of primary dune</a:t>
            </a:r>
          </a:p>
          <a:p>
            <a:pPr>
              <a:lnSpc>
                <a:spcPct val="200000"/>
              </a:lnSpc>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2007  Nor’easter offshore for two weeks - dune breached</a:t>
            </a:r>
          </a:p>
          <a:p>
            <a:pPr>
              <a:lnSpc>
                <a:spcPct val="200000"/>
              </a:lnSpc>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2008  Tropical Storm Fay</a:t>
            </a:r>
          </a:p>
          <a:p>
            <a:pPr>
              <a:lnSpc>
                <a:spcPct val="200000"/>
              </a:lnSpc>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2008  Restoration of primary dune</a:t>
            </a:r>
          </a:p>
        </p:txBody>
      </p:sp>
      <p:sp>
        <p:nvSpPr>
          <p:cNvPr id="3" name="TextBox 2">
            <a:extLst>
              <a:ext uri="{FF2B5EF4-FFF2-40B4-BE49-F238E27FC236}">
                <a16:creationId xmlns:a16="http://schemas.microsoft.com/office/drawing/2014/main" id="{7DA899E6-DE5E-4000-B4CF-B09FAE0317CA}"/>
              </a:ext>
            </a:extLst>
          </p:cNvPr>
          <p:cNvSpPr txBox="1"/>
          <p:nvPr/>
        </p:nvSpPr>
        <p:spPr>
          <a:xfrm>
            <a:off x="2782294" y="1295400"/>
            <a:ext cx="3579412"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Recent Shoreline History</a:t>
            </a:r>
          </a:p>
        </p:txBody>
      </p:sp>
    </p:spTree>
    <p:extLst>
      <p:ext uri="{BB962C8B-B14F-4D97-AF65-F5344CB8AC3E}">
        <p14:creationId xmlns:p14="http://schemas.microsoft.com/office/powerpoint/2010/main" val="106264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descr="Trackhoe">
            <a:extLst>
              <a:ext uri="{FF2B5EF4-FFF2-40B4-BE49-F238E27FC236}">
                <a16:creationId xmlns:a16="http://schemas.microsoft.com/office/drawing/2014/main" id="{EE3B793D-E111-426E-9C1B-6524DD2BDA97}"/>
              </a:ext>
            </a:extLst>
          </p:cNvPr>
          <p:cNvPicPr>
            <a:picLocks noChangeAspect="1" noChangeArrowheads="1"/>
          </p:cNvPicPr>
          <p:nvPr/>
        </p:nvPicPr>
        <p:blipFill>
          <a:blip r:embed="rId2" cstate="print"/>
          <a:srcRect/>
          <a:stretch>
            <a:fillRect/>
          </a:stretch>
        </p:blipFill>
        <p:spPr bwMode="auto">
          <a:xfrm>
            <a:off x="152400" y="1857375"/>
            <a:ext cx="4876800" cy="4724400"/>
          </a:xfrm>
          <a:prstGeom prst="rect">
            <a:avLst/>
          </a:prstGeom>
          <a:noFill/>
          <a:ln w="9525">
            <a:noFill/>
            <a:miter lim="800000"/>
            <a:headEnd/>
            <a:tailEnd/>
          </a:ln>
        </p:spPr>
      </p:pic>
      <p:pic>
        <p:nvPicPr>
          <p:cNvPr id="6" name="Picture 5" descr="planting dunes 1">
            <a:extLst>
              <a:ext uri="{FF2B5EF4-FFF2-40B4-BE49-F238E27FC236}">
                <a16:creationId xmlns:a16="http://schemas.microsoft.com/office/drawing/2014/main" id="{74770BC1-8696-4861-935E-FFAF67F429A1}"/>
              </a:ext>
            </a:extLst>
          </p:cNvPr>
          <p:cNvPicPr>
            <a:picLocks noChangeAspect="1" noChangeArrowheads="1"/>
          </p:cNvPicPr>
          <p:nvPr/>
        </p:nvPicPr>
        <p:blipFill>
          <a:blip r:embed="rId3" cstate="print"/>
          <a:srcRect/>
          <a:stretch>
            <a:fillRect/>
          </a:stretch>
        </p:blipFill>
        <p:spPr>
          <a:xfrm>
            <a:off x="5105400" y="1828800"/>
            <a:ext cx="3886200" cy="4800600"/>
          </a:xfrm>
          <a:prstGeom prst="rect">
            <a:avLst/>
          </a:prstGeom>
          <a:noFill/>
        </p:spPr>
      </p:pic>
      <p:sp>
        <p:nvSpPr>
          <p:cNvPr id="4" name="TextBox 3">
            <a:extLst>
              <a:ext uri="{FF2B5EF4-FFF2-40B4-BE49-F238E27FC236}">
                <a16:creationId xmlns:a16="http://schemas.microsoft.com/office/drawing/2014/main" id="{1416E7DD-1B67-452E-8753-F148C2CD02E9}"/>
              </a:ext>
            </a:extLst>
          </p:cNvPr>
          <p:cNvSpPr txBox="1"/>
          <p:nvPr/>
        </p:nvSpPr>
        <p:spPr>
          <a:xfrm>
            <a:off x="3086100" y="1219200"/>
            <a:ext cx="3886200"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Previous Restoration Efforts</a:t>
            </a:r>
          </a:p>
        </p:txBody>
      </p:sp>
    </p:spTree>
    <p:extLst>
      <p:ext uri="{BB962C8B-B14F-4D97-AF65-F5344CB8AC3E}">
        <p14:creationId xmlns:p14="http://schemas.microsoft.com/office/powerpoint/2010/main" val="2262722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descr="Beach 003">
            <a:extLst>
              <a:ext uri="{FF2B5EF4-FFF2-40B4-BE49-F238E27FC236}">
                <a16:creationId xmlns:a16="http://schemas.microsoft.com/office/drawing/2014/main" id="{65B06CBB-C626-4581-9BC8-44AC2F153083}"/>
              </a:ext>
            </a:extLst>
          </p:cNvPr>
          <p:cNvPicPr>
            <a:picLocks noChangeAspect="1" noChangeArrowheads="1"/>
          </p:cNvPicPr>
          <p:nvPr/>
        </p:nvPicPr>
        <p:blipFill>
          <a:blip r:embed="rId2" cstate="print"/>
          <a:srcRect/>
          <a:stretch>
            <a:fillRect/>
          </a:stretch>
        </p:blipFill>
        <p:spPr bwMode="auto">
          <a:xfrm>
            <a:off x="1181100" y="1676400"/>
            <a:ext cx="6782120" cy="5090160"/>
          </a:xfrm>
          <a:prstGeom prst="rect">
            <a:avLst/>
          </a:prstGeom>
          <a:noFill/>
          <a:ln w="9525">
            <a:noFill/>
            <a:miter lim="800000"/>
            <a:headEnd/>
            <a:tailEnd/>
          </a:ln>
        </p:spPr>
      </p:pic>
      <p:sp>
        <p:nvSpPr>
          <p:cNvPr id="3" name="TextBox 2">
            <a:extLst>
              <a:ext uri="{FF2B5EF4-FFF2-40B4-BE49-F238E27FC236}">
                <a16:creationId xmlns:a16="http://schemas.microsoft.com/office/drawing/2014/main" id="{04384991-0487-427C-8070-419C429A9267}"/>
              </a:ext>
            </a:extLst>
          </p:cNvPr>
          <p:cNvSpPr txBox="1"/>
          <p:nvPr/>
        </p:nvSpPr>
        <p:spPr>
          <a:xfrm>
            <a:off x="3829050" y="1143000"/>
            <a:ext cx="1485900"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Washover</a:t>
            </a:r>
          </a:p>
        </p:txBody>
      </p:sp>
      <p:cxnSp>
        <p:nvCxnSpPr>
          <p:cNvPr id="4" name="Straight Arrow Connector 3">
            <a:extLst>
              <a:ext uri="{FF2B5EF4-FFF2-40B4-BE49-F238E27FC236}">
                <a16:creationId xmlns:a16="http://schemas.microsoft.com/office/drawing/2014/main" id="{B27252A4-ACDC-4B1B-9D47-6B20E72D2D34}"/>
              </a:ext>
            </a:extLst>
          </p:cNvPr>
          <p:cNvCxnSpPr>
            <a:cxnSpLocks/>
          </p:cNvCxnSpPr>
          <p:nvPr/>
        </p:nvCxnSpPr>
        <p:spPr>
          <a:xfrm flipH="1">
            <a:off x="5314950" y="3962400"/>
            <a:ext cx="41497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19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2908A2-7F66-4C97-8F25-2EF71D828C53}"/>
              </a:ext>
            </a:extLst>
          </p:cNvPr>
          <p:cNvSpPr txBox="1"/>
          <p:nvPr/>
        </p:nvSpPr>
        <p:spPr>
          <a:xfrm>
            <a:off x="3354788" y="1149045"/>
            <a:ext cx="2434424"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Being threatened:</a:t>
            </a:r>
          </a:p>
        </p:txBody>
      </p:sp>
      <p:sp>
        <p:nvSpPr>
          <p:cNvPr id="6" name="TextBox 5">
            <a:extLst>
              <a:ext uri="{FF2B5EF4-FFF2-40B4-BE49-F238E27FC236}">
                <a16:creationId xmlns:a16="http://schemas.microsoft.com/office/drawing/2014/main" id="{D828238B-0014-45F9-9BA5-AD7224428DA0}"/>
              </a:ext>
            </a:extLst>
          </p:cNvPr>
          <p:cNvSpPr txBox="1"/>
          <p:nvPr/>
        </p:nvSpPr>
        <p:spPr>
          <a:xfrm>
            <a:off x="685800" y="1709439"/>
            <a:ext cx="8305800" cy="2000548"/>
          </a:xfrm>
          <a:prstGeom prst="rect">
            <a:avLst/>
          </a:prstGeom>
          <a:noFill/>
        </p:spPr>
        <p:txBody>
          <a:bodyPr wrap="square" rtlCol="0">
            <a:spAutoFit/>
          </a:bodyPr>
          <a:lstStyle/>
          <a:p>
            <a:pPr>
              <a:buFont typeface="Arial" pitchFamily="34" charset="0"/>
              <a:buChar char="•"/>
            </a:pPr>
            <a:r>
              <a:rPr lang="en-US" sz="2000" dirty="0">
                <a:solidFill>
                  <a:schemeClr val="accent1">
                    <a:lumMod val="20000"/>
                    <a:lumOff val="80000"/>
                  </a:schemeClr>
                </a:solidFill>
                <a:latin typeface="Bell MT" pitchFamily="18" charset="0"/>
                <a:cs typeface="Times New Roman" pitchFamily="18" charset="0"/>
              </a:rPr>
              <a:t>Millions of $ of space-related facilities and infrastructure that are currently being refurbished and used for the next generation of space exploration</a:t>
            </a:r>
          </a:p>
          <a:p>
            <a:pPr>
              <a:buFont typeface="Arial" pitchFamily="34" charset="0"/>
              <a:buChar char="•"/>
            </a:pPr>
            <a:endParaRPr lang="en-US" sz="2000" dirty="0">
              <a:solidFill>
                <a:schemeClr val="accent1">
                  <a:lumMod val="20000"/>
                  <a:lumOff val="80000"/>
                </a:schemeClr>
              </a:solidFill>
              <a:latin typeface="Bell MT" pitchFamily="18" charset="0"/>
              <a:cs typeface="Times New Roman" pitchFamily="18" charset="0"/>
            </a:endParaRPr>
          </a:p>
          <a:p>
            <a:pPr>
              <a:buFont typeface="Arial" pitchFamily="34" charset="0"/>
              <a:buChar char="•"/>
            </a:pPr>
            <a:r>
              <a:rPr lang="en-US" sz="2000" dirty="0">
                <a:solidFill>
                  <a:schemeClr val="accent1">
                    <a:lumMod val="20000"/>
                    <a:lumOff val="80000"/>
                  </a:schemeClr>
                </a:solidFill>
                <a:latin typeface="Bell MT" pitchFamily="18" charset="0"/>
                <a:cs typeface="Times New Roman" pitchFamily="18" charset="0"/>
              </a:rPr>
              <a:t>Large expanse of relatively undisturbed  (by humans) coastal habitat that supports several federally protected wildlife species.</a:t>
            </a:r>
          </a:p>
          <a:p>
            <a:pPr>
              <a:buFont typeface="Arial" pitchFamily="34" charset="0"/>
              <a:buChar char="•"/>
            </a:pPr>
            <a:endParaRPr lang="en-US" sz="2400" dirty="0">
              <a:solidFill>
                <a:schemeClr val="accent1">
                  <a:lumMod val="20000"/>
                  <a:lumOff val="80000"/>
                </a:schemeClr>
              </a:solidFill>
              <a:latin typeface="Bell MT" pitchFamily="18" charset="0"/>
              <a:cs typeface="Times New Roman" pitchFamily="18" charset="0"/>
            </a:endParaRPr>
          </a:p>
        </p:txBody>
      </p:sp>
      <p:pic>
        <p:nvPicPr>
          <p:cNvPr id="7" name="Picture 6" descr="sea turtle into ocean.jpg">
            <a:extLst>
              <a:ext uri="{FF2B5EF4-FFF2-40B4-BE49-F238E27FC236}">
                <a16:creationId xmlns:a16="http://schemas.microsoft.com/office/drawing/2014/main" id="{28002931-928A-4380-8C5C-C998E108781E}"/>
              </a:ext>
            </a:extLst>
          </p:cNvPr>
          <p:cNvPicPr>
            <a:picLocks noChangeAspect="1"/>
          </p:cNvPicPr>
          <p:nvPr/>
        </p:nvPicPr>
        <p:blipFill>
          <a:blip r:embed="rId2" cstate="print"/>
          <a:stretch>
            <a:fillRect/>
          </a:stretch>
        </p:blipFill>
        <p:spPr>
          <a:xfrm>
            <a:off x="381000" y="3709987"/>
            <a:ext cx="2263168" cy="2971800"/>
          </a:xfrm>
          <a:prstGeom prst="rect">
            <a:avLst/>
          </a:prstGeom>
        </p:spPr>
      </p:pic>
      <p:pic>
        <p:nvPicPr>
          <p:cNvPr id="8" name="Picture 11" descr="beachmouse2">
            <a:extLst>
              <a:ext uri="{FF2B5EF4-FFF2-40B4-BE49-F238E27FC236}">
                <a16:creationId xmlns:a16="http://schemas.microsoft.com/office/drawing/2014/main" id="{D90AD315-25FC-4904-AA6B-98C262DF7655}"/>
              </a:ext>
            </a:extLst>
          </p:cNvPr>
          <p:cNvPicPr>
            <a:picLocks noChangeAspect="1" noChangeArrowheads="1"/>
          </p:cNvPicPr>
          <p:nvPr/>
        </p:nvPicPr>
        <p:blipFill>
          <a:blip r:embed="rId3" cstate="print"/>
          <a:srcRect/>
          <a:stretch>
            <a:fillRect/>
          </a:stretch>
        </p:blipFill>
        <p:spPr bwMode="auto">
          <a:xfrm>
            <a:off x="2971800" y="3786187"/>
            <a:ext cx="2971800" cy="1485900"/>
          </a:xfrm>
          <a:prstGeom prst="rect">
            <a:avLst/>
          </a:prstGeom>
          <a:noFill/>
          <a:ln w="9525">
            <a:noFill/>
            <a:miter lim="800000"/>
            <a:headEnd/>
            <a:tailEnd/>
          </a:ln>
        </p:spPr>
      </p:pic>
      <p:pic>
        <p:nvPicPr>
          <p:cNvPr id="9" name="Picture 6" descr="indigobyburrow2">
            <a:extLst>
              <a:ext uri="{FF2B5EF4-FFF2-40B4-BE49-F238E27FC236}">
                <a16:creationId xmlns:a16="http://schemas.microsoft.com/office/drawing/2014/main" id="{44391222-7644-44F2-9430-49C3CF0EF48D}"/>
              </a:ext>
            </a:extLst>
          </p:cNvPr>
          <p:cNvPicPr>
            <a:picLocks noChangeAspect="1" noChangeArrowheads="1"/>
          </p:cNvPicPr>
          <p:nvPr/>
        </p:nvPicPr>
        <p:blipFill>
          <a:blip r:embed="rId4" cstate="print"/>
          <a:srcRect/>
          <a:stretch>
            <a:fillRect/>
          </a:stretch>
        </p:blipFill>
        <p:spPr bwMode="auto">
          <a:xfrm>
            <a:off x="6324600" y="3709987"/>
            <a:ext cx="2418028" cy="2819400"/>
          </a:xfrm>
          <a:prstGeom prst="rect">
            <a:avLst/>
          </a:prstGeom>
          <a:noFill/>
          <a:ln w="9525">
            <a:noFill/>
            <a:miter lim="800000"/>
            <a:headEnd/>
            <a:tailEnd/>
          </a:ln>
        </p:spPr>
      </p:pic>
      <p:sp>
        <p:nvSpPr>
          <p:cNvPr id="10" name="TextBox 9">
            <a:extLst>
              <a:ext uri="{FF2B5EF4-FFF2-40B4-BE49-F238E27FC236}">
                <a16:creationId xmlns:a16="http://schemas.microsoft.com/office/drawing/2014/main" id="{F87D8F04-A291-43F1-92C7-60B625B5DF72}"/>
              </a:ext>
            </a:extLst>
          </p:cNvPr>
          <p:cNvSpPr txBox="1"/>
          <p:nvPr/>
        </p:nvSpPr>
        <p:spPr>
          <a:xfrm>
            <a:off x="3124200" y="5767387"/>
            <a:ext cx="2743200" cy="461665"/>
          </a:xfrm>
          <a:prstGeom prst="rect">
            <a:avLst/>
          </a:prstGeom>
          <a:noFill/>
        </p:spPr>
        <p:txBody>
          <a:bodyPr wrap="square" rtlCol="0">
            <a:spAutoFit/>
          </a:bodyPr>
          <a:lstStyle/>
          <a:p>
            <a:pPr algn="ctr"/>
            <a:r>
              <a:rPr lang="en-US" sz="2400" b="1" dirty="0">
                <a:solidFill>
                  <a:schemeClr val="accent1">
                    <a:lumMod val="20000"/>
                    <a:lumOff val="80000"/>
                  </a:schemeClr>
                </a:solidFill>
                <a:latin typeface="Bell MT" pitchFamily="18" charset="0"/>
                <a:cs typeface="Times New Roman" pitchFamily="18" charset="0"/>
              </a:rPr>
              <a:t>What  to do????</a:t>
            </a:r>
          </a:p>
        </p:txBody>
      </p:sp>
    </p:spTree>
    <p:extLst>
      <p:ext uri="{BB962C8B-B14F-4D97-AF65-F5344CB8AC3E}">
        <p14:creationId xmlns:p14="http://schemas.microsoft.com/office/powerpoint/2010/main" val="853831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3F6C51-5B5B-473B-9C25-AE2103265B0E}"/>
              </a:ext>
            </a:extLst>
          </p:cNvPr>
          <p:cNvSpPr txBox="1"/>
          <p:nvPr/>
        </p:nvSpPr>
        <p:spPr>
          <a:xfrm>
            <a:off x="3071267" y="1066800"/>
            <a:ext cx="3001464"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Inland Dune Creation </a:t>
            </a:r>
          </a:p>
        </p:txBody>
      </p:sp>
      <p:pic>
        <p:nvPicPr>
          <p:cNvPr id="6" name="Picture 5" descr="aerial 211e.jpg">
            <a:extLst>
              <a:ext uri="{FF2B5EF4-FFF2-40B4-BE49-F238E27FC236}">
                <a16:creationId xmlns:a16="http://schemas.microsoft.com/office/drawing/2014/main" id="{3A20AE2A-FA6D-43E7-8D26-302979FC822B}"/>
              </a:ext>
            </a:extLst>
          </p:cNvPr>
          <p:cNvPicPr>
            <a:picLocks noChangeAspect="1"/>
          </p:cNvPicPr>
          <p:nvPr/>
        </p:nvPicPr>
        <p:blipFill>
          <a:blip r:embed="rId2" cstate="print"/>
          <a:stretch>
            <a:fillRect/>
          </a:stretch>
        </p:blipFill>
        <p:spPr>
          <a:xfrm>
            <a:off x="248563" y="1981200"/>
            <a:ext cx="8646874" cy="4648200"/>
          </a:xfrm>
          <a:prstGeom prst="rect">
            <a:avLst/>
          </a:prstGeom>
        </p:spPr>
      </p:pic>
      <p:sp>
        <p:nvSpPr>
          <p:cNvPr id="7" name="TextBox 6">
            <a:extLst>
              <a:ext uri="{FF2B5EF4-FFF2-40B4-BE49-F238E27FC236}">
                <a16:creationId xmlns:a16="http://schemas.microsoft.com/office/drawing/2014/main" id="{02D4340E-3C0D-4CD7-8095-CDEB2CF4A8E3}"/>
              </a:ext>
            </a:extLst>
          </p:cNvPr>
          <p:cNvSpPr txBox="1"/>
          <p:nvPr/>
        </p:nvSpPr>
        <p:spPr>
          <a:xfrm>
            <a:off x="2943540" y="1447800"/>
            <a:ext cx="3256917" cy="461665"/>
          </a:xfrm>
          <a:prstGeom prst="rect">
            <a:avLst/>
          </a:prstGeom>
          <a:noFill/>
        </p:spPr>
        <p:txBody>
          <a:bodyPr wrap="none" rtlCol="0">
            <a:spAutoFit/>
          </a:bodyPr>
          <a:lstStyle/>
          <a:p>
            <a:r>
              <a:rPr lang="en-US" sz="2400" dirty="0">
                <a:solidFill>
                  <a:schemeClr val="accent1">
                    <a:lumMod val="20000"/>
                    <a:lumOff val="80000"/>
                  </a:schemeClr>
                </a:solidFill>
                <a:latin typeface="Bell MT" pitchFamily="18" charset="0"/>
                <a:cs typeface="Times New Roman" pitchFamily="18" charset="0"/>
              </a:rPr>
              <a:t>(aka “Managed Retreat”)</a:t>
            </a:r>
          </a:p>
        </p:txBody>
      </p:sp>
    </p:spTree>
    <p:extLst>
      <p:ext uri="{BB962C8B-B14F-4D97-AF65-F5344CB8AC3E}">
        <p14:creationId xmlns:p14="http://schemas.microsoft.com/office/powerpoint/2010/main" val="1304281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19D594F-EFFC-4AA6-8811-F7FC2183F582}"/>
              </a:ext>
            </a:extLst>
          </p:cNvPr>
          <p:cNvSpPr/>
          <p:nvPr/>
        </p:nvSpPr>
        <p:spPr>
          <a:xfrm>
            <a:off x="268578" y="3481626"/>
            <a:ext cx="3461285" cy="2862322"/>
          </a:xfrm>
          <a:prstGeom prst="rect">
            <a:avLst/>
          </a:prstGeom>
        </p:spPr>
        <p:txBody>
          <a:bodyPr wrap="square">
            <a:spAutoFit/>
          </a:bodyPr>
          <a:lstStyle/>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30,000 cubic yards of free sand from Cape Canaveral AFS</a:t>
            </a:r>
          </a:p>
          <a:p>
            <a:pPr algn="ctr">
              <a:buClr>
                <a:srgbClr val="0000CC"/>
              </a:buClr>
              <a:tabLst>
                <a:tab pos="280988" algn="l"/>
              </a:tabLst>
            </a:pPr>
            <a:endParaRPr lang="en-US" sz="2000" dirty="0">
              <a:solidFill>
                <a:schemeClr val="accent1">
                  <a:lumMod val="20000"/>
                  <a:lumOff val="80000"/>
                </a:schemeClr>
              </a:solidFill>
              <a:latin typeface="Bell MT" pitchFamily="18" charset="0"/>
              <a:cs typeface="Times New Roman" pitchFamily="18" charset="0"/>
            </a:endParaRPr>
          </a:p>
          <a:p>
            <a:pPr algn="ctr">
              <a:buClr>
                <a:srgbClr val="FF0000"/>
              </a:buClr>
              <a:buSzPct val="125000"/>
              <a:tabLst>
                <a:tab pos="280988" algn="l"/>
              </a:tabLst>
            </a:pPr>
            <a:r>
              <a:rPr lang="en-US" sz="2000" dirty="0">
                <a:solidFill>
                  <a:schemeClr val="accent1">
                    <a:lumMod val="20000"/>
                    <a:lumOff val="80000"/>
                  </a:schemeClr>
                </a:solidFill>
                <a:latin typeface="Bell MT" pitchFamily="18" charset="0"/>
                <a:cs typeface="Times New Roman" pitchFamily="18" charset="0"/>
              </a:rPr>
              <a:t>755 ft long</a:t>
            </a: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85 ft wide</a:t>
            </a: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15 ft tall</a:t>
            </a:r>
          </a:p>
          <a:p>
            <a:pPr algn="ctr">
              <a:buClr>
                <a:srgbClr val="0000CC"/>
              </a:buClr>
              <a:tabLst>
                <a:tab pos="280988" algn="l"/>
              </a:tabLst>
            </a:pPr>
            <a:endParaRPr lang="en-US" sz="2000" dirty="0">
              <a:solidFill>
                <a:schemeClr val="accent1">
                  <a:lumMod val="20000"/>
                  <a:lumOff val="80000"/>
                </a:schemeClr>
              </a:solidFill>
              <a:latin typeface="Bell MT" pitchFamily="18" charset="0"/>
              <a:cs typeface="Times New Roman" pitchFamily="18" charset="0"/>
            </a:endParaRP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Constructed between July 2010 and January 2011.</a:t>
            </a:r>
          </a:p>
        </p:txBody>
      </p:sp>
      <p:sp>
        <p:nvSpPr>
          <p:cNvPr id="6" name="TextBox 5">
            <a:extLst>
              <a:ext uri="{FF2B5EF4-FFF2-40B4-BE49-F238E27FC236}">
                <a16:creationId xmlns:a16="http://schemas.microsoft.com/office/drawing/2014/main" id="{1B0A0FA2-6A37-4547-B029-95547B28E766}"/>
              </a:ext>
            </a:extLst>
          </p:cNvPr>
          <p:cNvSpPr txBox="1"/>
          <p:nvPr/>
        </p:nvSpPr>
        <p:spPr>
          <a:xfrm>
            <a:off x="437122" y="1805226"/>
            <a:ext cx="3124200" cy="1323439"/>
          </a:xfrm>
          <a:prstGeom prst="rect">
            <a:avLst/>
          </a:prstGeom>
          <a:noFill/>
        </p:spPr>
        <p:txBody>
          <a:bodyPr wrap="square" rtlCol="0">
            <a:spAutoFit/>
          </a:bodyPr>
          <a:lstStyle/>
          <a:p>
            <a:pPr algn="ctr"/>
            <a:r>
              <a:rPr lang="en-US" sz="2000" dirty="0">
                <a:solidFill>
                  <a:schemeClr val="accent1">
                    <a:lumMod val="20000"/>
                    <a:lumOff val="80000"/>
                  </a:schemeClr>
                </a:solidFill>
                <a:latin typeface="Bell MT" pitchFamily="18" charset="0"/>
                <a:cs typeface="Times New Roman" pitchFamily="18" charset="0"/>
              </a:rPr>
              <a:t>A Cooperative Experiment between NASA,</a:t>
            </a:r>
          </a:p>
          <a:p>
            <a:pPr algn="ctr"/>
            <a:r>
              <a:rPr lang="en-US" sz="2000" dirty="0">
                <a:solidFill>
                  <a:schemeClr val="accent1">
                    <a:lumMod val="20000"/>
                    <a:lumOff val="80000"/>
                  </a:schemeClr>
                </a:solidFill>
                <a:latin typeface="Bell MT" pitchFamily="18" charset="0"/>
                <a:cs typeface="Times New Roman" pitchFamily="18" charset="0"/>
              </a:rPr>
              <a:t>U.S. Air Force, and U.S. Fish &amp; Wildlife</a:t>
            </a:r>
          </a:p>
        </p:txBody>
      </p:sp>
      <p:pic>
        <p:nvPicPr>
          <p:cNvPr id="7" name="Picture 6" descr="sand deposition 9Aug10e.jpg">
            <a:extLst>
              <a:ext uri="{FF2B5EF4-FFF2-40B4-BE49-F238E27FC236}">
                <a16:creationId xmlns:a16="http://schemas.microsoft.com/office/drawing/2014/main" id="{FEAD3BB9-1290-43CE-B495-89324277BCDB}"/>
              </a:ext>
            </a:extLst>
          </p:cNvPr>
          <p:cNvPicPr>
            <a:picLocks noChangeAspect="1"/>
          </p:cNvPicPr>
          <p:nvPr/>
        </p:nvPicPr>
        <p:blipFill>
          <a:blip r:embed="rId2" cstate="print"/>
          <a:stretch>
            <a:fillRect/>
          </a:stretch>
        </p:blipFill>
        <p:spPr>
          <a:xfrm>
            <a:off x="4415068" y="1226815"/>
            <a:ext cx="4218666" cy="2021995"/>
          </a:xfrm>
          <a:prstGeom prst="rect">
            <a:avLst/>
          </a:prstGeom>
        </p:spPr>
      </p:pic>
      <p:pic>
        <p:nvPicPr>
          <p:cNvPr id="8" name="Picture 7" descr="completed dune 9Feb11.jpg">
            <a:extLst>
              <a:ext uri="{FF2B5EF4-FFF2-40B4-BE49-F238E27FC236}">
                <a16:creationId xmlns:a16="http://schemas.microsoft.com/office/drawing/2014/main" id="{79BA990F-8F15-41DE-9282-E6F5D9CD557B}"/>
              </a:ext>
            </a:extLst>
          </p:cNvPr>
          <p:cNvPicPr>
            <a:picLocks noChangeAspect="1"/>
          </p:cNvPicPr>
          <p:nvPr/>
        </p:nvPicPr>
        <p:blipFill>
          <a:blip r:embed="rId3" cstate="print"/>
          <a:stretch>
            <a:fillRect/>
          </a:stretch>
        </p:blipFill>
        <p:spPr>
          <a:xfrm>
            <a:off x="4572000" y="3481626"/>
            <a:ext cx="3940399" cy="2955299"/>
          </a:xfrm>
          <a:prstGeom prst="rect">
            <a:avLst/>
          </a:prstGeom>
        </p:spPr>
      </p:pic>
      <p:sp>
        <p:nvSpPr>
          <p:cNvPr id="9" name="TextBox 8">
            <a:extLst>
              <a:ext uri="{FF2B5EF4-FFF2-40B4-BE49-F238E27FC236}">
                <a16:creationId xmlns:a16="http://schemas.microsoft.com/office/drawing/2014/main" id="{18BEB390-774E-49F6-8C8E-19D145BEE88B}"/>
              </a:ext>
            </a:extLst>
          </p:cNvPr>
          <p:cNvSpPr txBox="1"/>
          <p:nvPr/>
        </p:nvSpPr>
        <p:spPr>
          <a:xfrm>
            <a:off x="1219200" y="1226815"/>
            <a:ext cx="1560043"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Pilot Dune</a:t>
            </a:r>
          </a:p>
        </p:txBody>
      </p:sp>
    </p:spTree>
    <p:extLst>
      <p:ext uri="{BB962C8B-B14F-4D97-AF65-F5344CB8AC3E}">
        <p14:creationId xmlns:p14="http://schemas.microsoft.com/office/powerpoint/2010/main" val="3160697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2069BBB-2199-4BA0-B508-D03C36FF8E25}"/>
              </a:ext>
            </a:extLst>
          </p:cNvPr>
          <p:cNvSpPr/>
          <p:nvPr/>
        </p:nvSpPr>
        <p:spPr>
          <a:xfrm>
            <a:off x="4191001" y="3885784"/>
            <a:ext cx="3962400" cy="707886"/>
          </a:xfrm>
          <a:prstGeom prst="rect">
            <a:avLst/>
          </a:prstGeom>
        </p:spPr>
        <p:txBody>
          <a:bodyPr wrap="square">
            <a:spAutoFit/>
          </a:bodyPr>
          <a:lstStyle/>
          <a:p>
            <a:pPr algn="ctr">
              <a:buClr>
                <a:srgbClr val="FF0000"/>
              </a:buClr>
              <a:buSzPct val="125000"/>
              <a:tabLst>
                <a:tab pos="280988" algn="l"/>
              </a:tabLst>
            </a:pPr>
            <a:r>
              <a:rPr lang="en-US" sz="2000" dirty="0">
                <a:solidFill>
                  <a:schemeClr val="accent1">
                    <a:lumMod val="20000"/>
                    <a:lumOff val="80000"/>
                  </a:schemeClr>
                </a:solidFill>
                <a:latin typeface="Bell MT" pitchFamily="18" charset="0"/>
                <a:cs typeface="Times New Roman" pitchFamily="18" charset="0"/>
              </a:rPr>
              <a:t>April 2011</a:t>
            </a:r>
          </a:p>
          <a:p>
            <a:pPr algn="ctr">
              <a:buClr>
                <a:srgbClr val="FF0000"/>
              </a:buClr>
              <a:buSzPct val="125000"/>
              <a:tabLst>
                <a:tab pos="280988" algn="l"/>
              </a:tabLst>
            </a:pPr>
            <a:r>
              <a:rPr lang="en-US" sz="2000" dirty="0">
                <a:solidFill>
                  <a:schemeClr val="accent1">
                    <a:lumMod val="20000"/>
                    <a:lumOff val="80000"/>
                  </a:schemeClr>
                </a:solidFill>
                <a:latin typeface="Bell MT" pitchFamily="18" charset="0"/>
                <a:cs typeface="Times New Roman" pitchFamily="18" charset="0"/>
              </a:rPr>
              <a:t>16,000+  native plants</a:t>
            </a:r>
          </a:p>
        </p:txBody>
      </p:sp>
      <p:pic>
        <p:nvPicPr>
          <p:cNvPr id="6" name="Picture 5" descr="20Apr11b.jpg">
            <a:extLst>
              <a:ext uri="{FF2B5EF4-FFF2-40B4-BE49-F238E27FC236}">
                <a16:creationId xmlns:a16="http://schemas.microsoft.com/office/drawing/2014/main" id="{AD3D258D-7E15-47A7-A26C-E4DC40C0EC7D}"/>
              </a:ext>
            </a:extLst>
          </p:cNvPr>
          <p:cNvPicPr>
            <a:picLocks noChangeAspect="1"/>
          </p:cNvPicPr>
          <p:nvPr/>
        </p:nvPicPr>
        <p:blipFill>
          <a:blip r:embed="rId2" cstate="print"/>
          <a:stretch>
            <a:fillRect/>
          </a:stretch>
        </p:blipFill>
        <p:spPr>
          <a:xfrm>
            <a:off x="3814610" y="4621874"/>
            <a:ext cx="4715182" cy="2046211"/>
          </a:xfrm>
          <a:prstGeom prst="rect">
            <a:avLst/>
          </a:prstGeom>
        </p:spPr>
      </p:pic>
      <p:pic>
        <p:nvPicPr>
          <p:cNvPr id="7" name="Picture 6">
            <a:extLst>
              <a:ext uri="{FF2B5EF4-FFF2-40B4-BE49-F238E27FC236}">
                <a16:creationId xmlns:a16="http://schemas.microsoft.com/office/drawing/2014/main" id="{211649A3-0D3F-405E-8A10-AF674E9A11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818" y="3044770"/>
            <a:ext cx="2352981" cy="1764736"/>
          </a:xfrm>
          <a:prstGeom prst="rect">
            <a:avLst/>
          </a:prstGeom>
        </p:spPr>
      </p:pic>
      <p:pic>
        <p:nvPicPr>
          <p:cNvPr id="8" name="Picture 7">
            <a:extLst>
              <a:ext uri="{FF2B5EF4-FFF2-40B4-BE49-F238E27FC236}">
                <a16:creationId xmlns:a16="http://schemas.microsoft.com/office/drawing/2014/main" id="{6C8778D6-0154-46AC-9464-401B872977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818" y="4953000"/>
            <a:ext cx="2352981" cy="1764736"/>
          </a:xfrm>
          <a:prstGeom prst="rect">
            <a:avLst/>
          </a:prstGeom>
        </p:spPr>
      </p:pic>
      <p:pic>
        <p:nvPicPr>
          <p:cNvPr id="9" name="Picture 8">
            <a:extLst>
              <a:ext uri="{FF2B5EF4-FFF2-40B4-BE49-F238E27FC236}">
                <a16:creationId xmlns:a16="http://schemas.microsoft.com/office/drawing/2014/main" id="{A3AE5B27-F52F-4A84-8F54-0DD6A848E5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433" y="1143000"/>
            <a:ext cx="2344367" cy="1758276"/>
          </a:xfrm>
          <a:prstGeom prst="rect">
            <a:avLst/>
          </a:prstGeom>
        </p:spPr>
      </p:pic>
      <p:pic>
        <p:nvPicPr>
          <p:cNvPr id="10" name="Picture 9">
            <a:extLst>
              <a:ext uri="{FF2B5EF4-FFF2-40B4-BE49-F238E27FC236}">
                <a16:creationId xmlns:a16="http://schemas.microsoft.com/office/drawing/2014/main" id="{47265589-8F2C-4FB5-A9B0-8BA5ECB5B4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2452" y="1142955"/>
            <a:ext cx="3619500" cy="2714625"/>
          </a:xfrm>
          <a:prstGeom prst="rect">
            <a:avLst/>
          </a:prstGeom>
        </p:spPr>
      </p:pic>
    </p:spTree>
    <p:extLst>
      <p:ext uri="{BB962C8B-B14F-4D97-AF65-F5344CB8AC3E}">
        <p14:creationId xmlns:p14="http://schemas.microsoft.com/office/powerpoint/2010/main" val="2683514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D7748D-B05E-473E-A143-6D764661A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4188831"/>
            <a:ext cx="4119995" cy="2473231"/>
          </a:xfrm>
          <a:prstGeom prst="rect">
            <a:avLst/>
          </a:prstGeom>
        </p:spPr>
      </p:pic>
      <p:pic>
        <p:nvPicPr>
          <p:cNvPr id="6" name="Picture 5">
            <a:extLst>
              <a:ext uri="{FF2B5EF4-FFF2-40B4-BE49-F238E27FC236}">
                <a16:creationId xmlns:a16="http://schemas.microsoft.com/office/drawing/2014/main" id="{03AE25CA-9DD7-43A2-AD5D-C54A8F3F5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209080"/>
            <a:ext cx="3962400" cy="2971800"/>
          </a:xfrm>
          <a:prstGeom prst="rect">
            <a:avLst/>
          </a:prstGeom>
        </p:spPr>
      </p:pic>
      <p:sp>
        <p:nvSpPr>
          <p:cNvPr id="7" name="TextBox 6">
            <a:extLst>
              <a:ext uri="{FF2B5EF4-FFF2-40B4-BE49-F238E27FC236}">
                <a16:creationId xmlns:a16="http://schemas.microsoft.com/office/drawing/2014/main" id="{B039AEAC-0FEF-4A6E-BEE4-272251383D3B}"/>
              </a:ext>
            </a:extLst>
          </p:cNvPr>
          <p:cNvSpPr txBox="1"/>
          <p:nvPr/>
        </p:nvSpPr>
        <p:spPr>
          <a:xfrm>
            <a:off x="4724400" y="4193469"/>
            <a:ext cx="2286000" cy="338554"/>
          </a:xfrm>
          <a:prstGeom prst="rect">
            <a:avLst/>
          </a:prstGeom>
          <a:noFill/>
        </p:spPr>
        <p:txBody>
          <a:bodyPr wrap="square" rtlCol="0">
            <a:spAutoFit/>
          </a:bodyPr>
          <a:lstStyle/>
          <a:p>
            <a:r>
              <a:rPr lang="en-US" sz="1600" dirty="0">
                <a:latin typeface="Times New Roman" pitchFamily="18" charset="0"/>
                <a:cs typeface="Times New Roman" pitchFamily="18" charset="0"/>
              </a:rPr>
              <a:t>August 2012 (16 months)</a:t>
            </a:r>
          </a:p>
        </p:txBody>
      </p:sp>
      <p:sp>
        <p:nvSpPr>
          <p:cNvPr id="8" name="TextBox 7">
            <a:extLst>
              <a:ext uri="{FF2B5EF4-FFF2-40B4-BE49-F238E27FC236}">
                <a16:creationId xmlns:a16="http://schemas.microsoft.com/office/drawing/2014/main" id="{40FF5E0C-9530-419C-AD9B-9CDA410285E3}"/>
              </a:ext>
            </a:extLst>
          </p:cNvPr>
          <p:cNvSpPr txBox="1"/>
          <p:nvPr/>
        </p:nvSpPr>
        <p:spPr>
          <a:xfrm>
            <a:off x="304799" y="1209080"/>
            <a:ext cx="2286001" cy="338554"/>
          </a:xfrm>
          <a:prstGeom prst="rect">
            <a:avLst/>
          </a:prstGeom>
          <a:noFill/>
        </p:spPr>
        <p:txBody>
          <a:bodyPr wrap="square" rtlCol="0">
            <a:spAutoFit/>
          </a:bodyPr>
          <a:lstStyle/>
          <a:p>
            <a:r>
              <a:rPr lang="en-US" sz="1600" dirty="0">
                <a:latin typeface="Times New Roman" pitchFamily="18" charset="0"/>
                <a:cs typeface="Times New Roman" pitchFamily="18" charset="0"/>
              </a:rPr>
              <a:t>October 2011 (6 months)</a:t>
            </a:r>
          </a:p>
        </p:txBody>
      </p:sp>
    </p:spTree>
    <p:extLst>
      <p:ext uri="{BB962C8B-B14F-4D97-AF65-F5344CB8AC3E}">
        <p14:creationId xmlns:p14="http://schemas.microsoft.com/office/powerpoint/2010/main" val="1413600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A2625C-0DE8-448D-BC47-4119447794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5100" y="1676400"/>
            <a:ext cx="3733800" cy="4978400"/>
          </a:xfrm>
          <a:prstGeom prst="rect">
            <a:avLst/>
          </a:prstGeom>
        </p:spPr>
      </p:pic>
      <p:sp>
        <p:nvSpPr>
          <p:cNvPr id="3" name="TextBox 2">
            <a:extLst>
              <a:ext uri="{FF2B5EF4-FFF2-40B4-BE49-F238E27FC236}">
                <a16:creationId xmlns:a16="http://schemas.microsoft.com/office/drawing/2014/main" id="{98356787-244B-4DDC-8150-C4474C43872F}"/>
              </a:ext>
            </a:extLst>
          </p:cNvPr>
          <p:cNvSpPr txBox="1"/>
          <p:nvPr/>
        </p:nvSpPr>
        <p:spPr>
          <a:xfrm>
            <a:off x="3030648" y="1143000"/>
            <a:ext cx="3082703"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Vegetation Monitoring</a:t>
            </a:r>
          </a:p>
        </p:txBody>
      </p:sp>
    </p:spTree>
    <p:extLst>
      <p:ext uri="{BB962C8B-B14F-4D97-AF65-F5344CB8AC3E}">
        <p14:creationId xmlns:p14="http://schemas.microsoft.com/office/powerpoint/2010/main" val="1764166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221D7B-5632-4E1B-BB44-BB5B441D20A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2510" y="1600200"/>
            <a:ext cx="7078980" cy="4063847"/>
          </a:xfrm>
          <a:prstGeom prst="rect">
            <a:avLst/>
          </a:prstGeom>
        </p:spPr>
      </p:pic>
      <p:sp>
        <p:nvSpPr>
          <p:cNvPr id="6" name="TextBox 5">
            <a:extLst>
              <a:ext uri="{FF2B5EF4-FFF2-40B4-BE49-F238E27FC236}">
                <a16:creationId xmlns:a16="http://schemas.microsoft.com/office/drawing/2014/main" id="{BE1F0E14-C308-447E-8D33-606F7FB6FB80}"/>
              </a:ext>
            </a:extLst>
          </p:cNvPr>
          <p:cNvSpPr txBox="1"/>
          <p:nvPr/>
        </p:nvSpPr>
        <p:spPr>
          <a:xfrm>
            <a:off x="3211723" y="1099441"/>
            <a:ext cx="2720553"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Results - Vegetation</a:t>
            </a:r>
          </a:p>
        </p:txBody>
      </p:sp>
      <p:sp>
        <p:nvSpPr>
          <p:cNvPr id="7" name="TextBox 6">
            <a:extLst>
              <a:ext uri="{FF2B5EF4-FFF2-40B4-BE49-F238E27FC236}">
                <a16:creationId xmlns:a16="http://schemas.microsoft.com/office/drawing/2014/main" id="{EB6079E9-31F7-48A7-A0A7-132C7A4ABC64}"/>
              </a:ext>
            </a:extLst>
          </p:cNvPr>
          <p:cNvSpPr txBox="1"/>
          <p:nvPr/>
        </p:nvSpPr>
        <p:spPr>
          <a:xfrm>
            <a:off x="1066390" y="5791200"/>
            <a:ext cx="7011217" cy="830997"/>
          </a:xfrm>
          <a:prstGeom prst="rect">
            <a:avLst/>
          </a:prstGeom>
          <a:noFill/>
        </p:spPr>
        <p:txBody>
          <a:bodyPr wrap="square" rtlCol="0">
            <a:spAutoFit/>
          </a:bodyPr>
          <a:lstStyle/>
          <a:p>
            <a:pPr algn="ctr"/>
            <a:r>
              <a:rPr lang="en-US" sz="2400" dirty="0">
                <a:solidFill>
                  <a:schemeClr val="accent1">
                    <a:lumMod val="20000"/>
                    <a:lumOff val="80000"/>
                  </a:schemeClr>
                </a:solidFill>
                <a:latin typeface="Bell MT" pitchFamily="18" charset="0"/>
              </a:rPr>
              <a:t>Take home: Coverage of “good” plants increased over time and the coverage of “bad” plants decreased.</a:t>
            </a:r>
          </a:p>
        </p:txBody>
      </p:sp>
    </p:spTree>
    <p:extLst>
      <p:ext uri="{BB962C8B-B14F-4D97-AF65-F5344CB8AC3E}">
        <p14:creationId xmlns:p14="http://schemas.microsoft.com/office/powerpoint/2010/main" val="55697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302EE4-BD6C-4568-AF9E-652BD59B50FF}"/>
              </a:ext>
            </a:extLst>
          </p:cNvPr>
          <p:cNvSpPr txBox="1"/>
          <p:nvPr/>
        </p:nvSpPr>
        <p:spPr>
          <a:xfrm>
            <a:off x="3292418" y="1063795"/>
            <a:ext cx="2559163"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Results - Tortoises</a:t>
            </a:r>
          </a:p>
        </p:txBody>
      </p:sp>
      <p:sp>
        <p:nvSpPr>
          <p:cNvPr id="6" name="TextBox 5">
            <a:extLst>
              <a:ext uri="{FF2B5EF4-FFF2-40B4-BE49-F238E27FC236}">
                <a16:creationId xmlns:a16="http://schemas.microsoft.com/office/drawing/2014/main" id="{25CEBD7B-74E7-45AE-B914-6D18ED0B8BD4}"/>
              </a:ext>
            </a:extLst>
          </p:cNvPr>
          <p:cNvSpPr txBox="1"/>
          <p:nvPr/>
        </p:nvSpPr>
        <p:spPr>
          <a:xfrm>
            <a:off x="1600200" y="1447800"/>
            <a:ext cx="5943600" cy="213282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dirty="0">
                <a:solidFill>
                  <a:schemeClr val="accent1">
                    <a:lumMod val="20000"/>
                    <a:lumOff val="80000"/>
                  </a:schemeClr>
                </a:solidFill>
                <a:latin typeface="Bell MT" pitchFamily="18" charset="0"/>
                <a:cs typeface="Times New Roman" pitchFamily="18" charset="0"/>
              </a:rPr>
              <a:t>Nov. 2011 and  Feb. 2012: 3 burrows; all occupied</a:t>
            </a:r>
          </a:p>
          <a:p>
            <a:pPr marL="342900" indent="-342900">
              <a:lnSpc>
                <a:spcPct val="150000"/>
              </a:lnSpc>
              <a:buFont typeface="Arial" panose="020B0604020202020204" pitchFamily="34" charset="0"/>
              <a:buChar char="•"/>
            </a:pPr>
            <a:r>
              <a:rPr lang="en-US" dirty="0">
                <a:solidFill>
                  <a:schemeClr val="accent1">
                    <a:lumMod val="20000"/>
                    <a:lumOff val="80000"/>
                  </a:schemeClr>
                </a:solidFill>
                <a:latin typeface="Bell MT" pitchFamily="18" charset="0"/>
                <a:cs typeface="Times New Roman" pitchFamily="18" charset="0"/>
              </a:rPr>
              <a:t>May 2012: 5 burrows; all occupied</a:t>
            </a:r>
          </a:p>
          <a:p>
            <a:pPr marL="342900" indent="-342900">
              <a:lnSpc>
                <a:spcPct val="150000"/>
              </a:lnSpc>
              <a:buFont typeface="Arial" panose="020B0604020202020204" pitchFamily="34" charset="0"/>
              <a:buChar char="•"/>
            </a:pPr>
            <a:r>
              <a:rPr lang="en-US" dirty="0">
                <a:solidFill>
                  <a:schemeClr val="accent1">
                    <a:lumMod val="20000"/>
                    <a:lumOff val="80000"/>
                  </a:schemeClr>
                </a:solidFill>
                <a:latin typeface="Bell MT" pitchFamily="18" charset="0"/>
                <a:cs typeface="Times New Roman" pitchFamily="18" charset="0"/>
              </a:rPr>
              <a:t>Aug. 2012: 13 burrows; 5 occupied</a:t>
            </a:r>
          </a:p>
          <a:p>
            <a:pPr marL="342900" indent="-342900">
              <a:lnSpc>
                <a:spcPct val="150000"/>
              </a:lnSpc>
              <a:buFont typeface="Arial" panose="020B0604020202020204" pitchFamily="34" charset="0"/>
              <a:buChar char="•"/>
            </a:pPr>
            <a:r>
              <a:rPr lang="en-US" dirty="0">
                <a:solidFill>
                  <a:schemeClr val="accent1">
                    <a:lumMod val="20000"/>
                    <a:lumOff val="80000"/>
                  </a:schemeClr>
                </a:solidFill>
                <a:latin typeface="Bell MT" pitchFamily="18" charset="0"/>
                <a:cs typeface="Times New Roman" pitchFamily="18" charset="0"/>
              </a:rPr>
              <a:t>Aug. 2013: 25 burrows; 11 tortoises</a:t>
            </a:r>
          </a:p>
          <a:p>
            <a:pPr marL="342900" indent="-342900">
              <a:lnSpc>
                <a:spcPct val="150000"/>
              </a:lnSpc>
              <a:buFont typeface="Arial" panose="020B0604020202020204" pitchFamily="34" charset="0"/>
              <a:buChar char="•"/>
            </a:pPr>
            <a:r>
              <a:rPr lang="en-US" dirty="0">
                <a:solidFill>
                  <a:schemeClr val="accent1">
                    <a:lumMod val="20000"/>
                    <a:lumOff val="80000"/>
                  </a:schemeClr>
                </a:solidFill>
                <a:latin typeface="Bell MT" pitchFamily="18" charset="0"/>
                <a:cs typeface="Times New Roman" pitchFamily="18" charset="0"/>
              </a:rPr>
              <a:t>10 tortoises captured, measured, and marked</a:t>
            </a:r>
          </a:p>
        </p:txBody>
      </p:sp>
      <p:pic>
        <p:nvPicPr>
          <p:cNvPr id="7" name="Picture 6" descr="tort burrow 2Nov11d.jpg">
            <a:extLst>
              <a:ext uri="{FF2B5EF4-FFF2-40B4-BE49-F238E27FC236}">
                <a16:creationId xmlns:a16="http://schemas.microsoft.com/office/drawing/2014/main" id="{03B0C921-A5F4-41A7-B67A-A77005F569E4}"/>
              </a:ext>
            </a:extLst>
          </p:cNvPr>
          <p:cNvPicPr>
            <a:picLocks noChangeAspect="1"/>
          </p:cNvPicPr>
          <p:nvPr/>
        </p:nvPicPr>
        <p:blipFill>
          <a:blip r:embed="rId2" cstate="print"/>
          <a:stretch>
            <a:fillRect/>
          </a:stretch>
        </p:blipFill>
        <p:spPr>
          <a:xfrm>
            <a:off x="6019800" y="3733800"/>
            <a:ext cx="2206944" cy="2942592"/>
          </a:xfrm>
          <a:prstGeom prst="rect">
            <a:avLst/>
          </a:prstGeom>
        </p:spPr>
      </p:pic>
      <p:pic>
        <p:nvPicPr>
          <p:cNvPr id="8" name="Picture 7">
            <a:extLst>
              <a:ext uri="{FF2B5EF4-FFF2-40B4-BE49-F238E27FC236}">
                <a16:creationId xmlns:a16="http://schemas.microsoft.com/office/drawing/2014/main" id="{E1B74E7C-AD86-44D0-AD76-5196CB7FF4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527" y="3709481"/>
            <a:ext cx="2206944" cy="2954751"/>
          </a:xfrm>
          <a:prstGeom prst="rect">
            <a:avLst/>
          </a:prstGeom>
        </p:spPr>
      </p:pic>
      <p:pic>
        <p:nvPicPr>
          <p:cNvPr id="9" name="Picture 8">
            <a:extLst>
              <a:ext uri="{FF2B5EF4-FFF2-40B4-BE49-F238E27FC236}">
                <a16:creationId xmlns:a16="http://schemas.microsoft.com/office/drawing/2014/main" id="{8E07AE1F-5DAD-4845-9624-C5D38907FA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1474" y="3703518"/>
            <a:ext cx="2206943" cy="2942591"/>
          </a:xfrm>
          <a:prstGeom prst="rect">
            <a:avLst/>
          </a:prstGeom>
        </p:spPr>
      </p:pic>
    </p:spTree>
    <p:extLst>
      <p:ext uri="{BB962C8B-B14F-4D97-AF65-F5344CB8AC3E}">
        <p14:creationId xmlns:p14="http://schemas.microsoft.com/office/powerpoint/2010/main" val="300206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51DD94-49A2-40B9-97E7-70EEFDF57B12}"/>
              </a:ext>
            </a:extLst>
          </p:cNvPr>
          <p:cNvSpPr txBox="1"/>
          <p:nvPr/>
        </p:nvSpPr>
        <p:spPr>
          <a:xfrm>
            <a:off x="2274126" y="1410359"/>
            <a:ext cx="4595746"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Results – Southeastern Beach Mice</a:t>
            </a:r>
          </a:p>
        </p:txBody>
      </p:sp>
      <p:pic>
        <p:nvPicPr>
          <p:cNvPr id="6" name="Picture 5" descr="beachmouse2.jpg">
            <a:extLst>
              <a:ext uri="{FF2B5EF4-FFF2-40B4-BE49-F238E27FC236}">
                <a16:creationId xmlns:a16="http://schemas.microsoft.com/office/drawing/2014/main" id="{90D2C15F-8984-48A0-BE79-C691081D6F64}"/>
              </a:ext>
            </a:extLst>
          </p:cNvPr>
          <p:cNvPicPr>
            <a:picLocks noChangeAspect="1"/>
          </p:cNvPicPr>
          <p:nvPr/>
        </p:nvPicPr>
        <p:blipFill>
          <a:blip r:embed="rId2" cstate="print"/>
          <a:stretch>
            <a:fillRect/>
          </a:stretch>
        </p:blipFill>
        <p:spPr>
          <a:xfrm flipH="1">
            <a:off x="533400" y="3886200"/>
            <a:ext cx="3932593" cy="2286000"/>
          </a:xfrm>
          <a:prstGeom prst="rect">
            <a:avLst/>
          </a:prstGeom>
        </p:spPr>
      </p:pic>
      <p:pic>
        <p:nvPicPr>
          <p:cNvPr id="7" name="Picture 6" descr="PPworkup.jpg">
            <a:extLst>
              <a:ext uri="{FF2B5EF4-FFF2-40B4-BE49-F238E27FC236}">
                <a16:creationId xmlns:a16="http://schemas.microsoft.com/office/drawing/2014/main" id="{2097F531-2B46-47C1-84BD-47AE22F4BEDA}"/>
              </a:ext>
            </a:extLst>
          </p:cNvPr>
          <p:cNvPicPr>
            <a:picLocks noChangeAspect="1"/>
          </p:cNvPicPr>
          <p:nvPr/>
        </p:nvPicPr>
        <p:blipFill>
          <a:blip r:embed="rId3" cstate="print"/>
          <a:stretch>
            <a:fillRect/>
          </a:stretch>
        </p:blipFill>
        <p:spPr>
          <a:xfrm>
            <a:off x="4821978" y="3609975"/>
            <a:ext cx="3784600" cy="2838450"/>
          </a:xfrm>
          <a:prstGeom prst="rect">
            <a:avLst/>
          </a:prstGeom>
        </p:spPr>
      </p:pic>
      <p:sp>
        <p:nvSpPr>
          <p:cNvPr id="8" name="TextBox 7">
            <a:extLst>
              <a:ext uri="{FF2B5EF4-FFF2-40B4-BE49-F238E27FC236}">
                <a16:creationId xmlns:a16="http://schemas.microsoft.com/office/drawing/2014/main" id="{56848200-CC36-40F5-ADBD-B6D19D941ACD}"/>
              </a:ext>
            </a:extLst>
          </p:cNvPr>
          <p:cNvSpPr txBox="1"/>
          <p:nvPr/>
        </p:nvSpPr>
        <p:spPr>
          <a:xfrm>
            <a:off x="1773381" y="2210085"/>
            <a:ext cx="5597237" cy="830997"/>
          </a:xfrm>
          <a:prstGeom prst="rect">
            <a:avLst/>
          </a:prstGeom>
          <a:noFill/>
        </p:spPr>
        <p:txBody>
          <a:bodyPr wrap="square" rtlCol="0">
            <a:spAutoFit/>
          </a:bodyPr>
          <a:lstStyle/>
          <a:p>
            <a:pPr algn="ctr"/>
            <a:r>
              <a:rPr lang="en-US" sz="2400" dirty="0">
                <a:solidFill>
                  <a:schemeClr val="bg1"/>
                </a:solidFill>
                <a:latin typeface="Bell MT" pitchFamily="18" charset="0"/>
                <a:cs typeface="Times New Roman" pitchFamily="18" charset="0"/>
              </a:rPr>
              <a:t>Nov. 2011 – Aug. 2013:</a:t>
            </a:r>
          </a:p>
          <a:p>
            <a:pPr algn="ctr"/>
            <a:r>
              <a:rPr lang="en-US" sz="2400" dirty="0">
                <a:solidFill>
                  <a:schemeClr val="bg1"/>
                </a:solidFill>
                <a:latin typeface="Bell MT" pitchFamily="18" charset="0"/>
                <a:cs typeface="Times New Roman" pitchFamily="18" charset="0"/>
              </a:rPr>
              <a:t>72 different beach mice and 110 recaptures </a:t>
            </a:r>
          </a:p>
        </p:txBody>
      </p:sp>
    </p:spTree>
    <p:extLst>
      <p:ext uri="{BB962C8B-B14F-4D97-AF65-F5344CB8AC3E}">
        <p14:creationId xmlns:p14="http://schemas.microsoft.com/office/powerpoint/2010/main" val="2747420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EE9321-CB90-49BE-AE5B-0B198359570F}"/>
              </a:ext>
            </a:extLst>
          </p:cNvPr>
          <p:cNvSpPr txBox="1"/>
          <p:nvPr/>
        </p:nvSpPr>
        <p:spPr>
          <a:xfrm>
            <a:off x="865092" y="4040372"/>
            <a:ext cx="7372351" cy="646331"/>
          </a:xfrm>
          <a:prstGeom prst="rect">
            <a:avLst/>
          </a:prstGeom>
          <a:noFill/>
        </p:spPr>
        <p:txBody>
          <a:bodyPr wrap="square" rtlCol="0">
            <a:spAutoFit/>
          </a:bodyPr>
          <a:lstStyle/>
          <a:p>
            <a:pPr algn="ctr"/>
            <a:r>
              <a:rPr lang="en-US" dirty="0">
                <a:solidFill>
                  <a:schemeClr val="accent1">
                    <a:lumMod val="20000"/>
                    <a:lumOff val="80000"/>
                  </a:schemeClr>
                </a:solidFill>
                <a:latin typeface="Bell MT" pitchFamily="18" charset="0"/>
                <a:cs typeface="Times New Roman" pitchFamily="18" charset="0"/>
              </a:rPr>
              <a:t>Other small mammals captured:</a:t>
            </a:r>
          </a:p>
          <a:p>
            <a:pPr algn="ctr"/>
            <a:r>
              <a:rPr lang="en-US" dirty="0">
                <a:solidFill>
                  <a:schemeClr val="accent1">
                    <a:lumMod val="20000"/>
                    <a:lumOff val="80000"/>
                  </a:schemeClr>
                </a:solidFill>
                <a:latin typeface="Bell MT" pitchFamily="18" charset="0"/>
                <a:cs typeface="Times New Roman" pitchFamily="18" charset="0"/>
              </a:rPr>
              <a:t>Cotton mice (7), Cotton rats (10), Spotted skunks (6), Least shrew (1)</a:t>
            </a:r>
          </a:p>
        </p:txBody>
      </p:sp>
      <p:pic>
        <p:nvPicPr>
          <p:cNvPr id="6" name="Picture 5" descr="gossy 212a.jpg">
            <a:extLst>
              <a:ext uri="{FF2B5EF4-FFF2-40B4-BE49-F238E27FC236}">
                <a16:creationId xmlns:a16="http://schemas.microsoft.com/office/drawing/2014/main" id="{B61BECA2-27EF-4276-9ABD-9BE4AB6C6F0F}"/>
              </a:ext>
            </a:extLst>
          </p:cNvPr>
          <p:cNvPicPr>
            <a:picLocks noChangeAspect="1"/>
          </p:cNvPicPr>
          <p:nvPr/>
        </p:nvPicPr>
        <p:blipFill>
          <a:blip r:embed="rId2" cstate="print"/>
          <a:stretch>
            <a:fillRect/>
          </a:stretch>
        </p:blipFill>
        <p:spPr>
          <a:xfrm>
            <a:off x="304800" y="1144772"/>
            <a:ext cx="2286000" cy="3048000"/>
          </a:xfrm>
          <a:prstGeom prst="rect">
            <a:avLst/>
          </a:prstGeom>
        </p:spPr>
      </p:pic>
      <p:pic>
        <p:nvPicPr>
          <p:cNvPr id="7" name="Picture 6" descr="skunk.jpg">
            <a:extLst>
              <a:ext uri="{FF2B5EF4-FFF2-40B4-BE49-F238E27FC236}">
                <a16:creationId xmlns:a16="http://schemas.microsoft.com/office/drawing/2014/main" id="{4F2C7C34-090C-40E5-8AA1-84126C10B338}"/>
              </a:ext>
            </a:extLst>
          </p:cNvPr>
          <p:cNvPicPr>
            <a:picLocks noChangeAspect="1"/>
          </p:cNvPicPr>
          <p:nvPr/>
        </p:nvPicPr>
        <p:blipFill>
          <a:blip r:embed="rId3" cstate="print"/>
          <a:stretch>
            <a:fillRect/>
          </a:stretch>
        </p:blipFill>
        <p:spPr>
          <a:xfrm>
            <a:off x="5688167" y="1144772"/>
            <a:ext cx="3109572" cy="2895600"/>
          </a:xfrm>
          <a:prstGeom prst="rect">
            <a:avLst/>
          </a:prstGeom>
        </p:spPr>
      </p:pic>
      <p:pic>
        <p:nvPicPr>
          <p:cNvPr id="8" name="Picture 7" descr="sigmodon CNS trapping 211.jpg">
            <a:extLst>
              <a:ext uri="{FF2B5EF4-FFF2-40B4-BE49-F238E27FC236}">
                <a16:creationId xmlns:a16="http://schemas.microsoft.com/office/drawing/2014/main" id="{2A25E051-94C0-4642-91D9-18457BAAD199}"/>
              </a:ext>
            </a:extLst>
          </p:cNvPr>
          <p:cNvPicPr>
            <a:picLocks noChangeAspect="1"/>
          </p:cNvPicPr>
          <p:nvPr/>
        </p:nvPicPr>
        <p:blipFill>
          <a:blip r:embed="rId4" cstate="print"/>
          <a:stretch>
            <a:fillRect/>
          </a:stretch>
        </p:blipFill>
        <p:spPr>
          <a:xfrm>
            <a:off x="2895600" y="1447800"/>
            <a:ext cx="2540000" cy="1905000"/>
          </a:xfrm>
          <a:prstGeom prst="rect">
            <a:avLst/>
          </a:prstGeom>
        </p:spPr>
      </p:pic>
      <p:pic>
        <p:nvPicPr>
          <p:cNvPr id="9" name="Picture 6" descr="http://www.discoverlife.org/nh/tx/Vertebrata/Mammalia/Soricidae/Cryptotis/parva/images/Cryptotis_parva.Smithsonian.640.jpg">
            <a:extLst>
              <a:ext uri="{FF2B5EF4-FFF2-40B4-BE49-F238E27FC236}">
                <a16:creationId xmlns:a16="http://schemas.microsoft.com/office/drawing/2014/main" id="{36CF2612-80FF-4583-BE2B-F915EE68A5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733212" y="4759842"/>
            <a:ext cx="3636113" cy="1891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218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C7F7B2-5451-432E-B117-A3563DBA9175}"/>
              </a:ext>
            </a:extLst>
          </p:cNvPr>
          <p:cNvSpPr txBox="1"/>
          <p:nvPr/>
        </p:nvSpPr>
        <p:spPr>
          <a:xfrm>
            <a:off x="2977941" y="1393859"/>
            <a:ext cx="3188117"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Incidental Observations</a:t>
            </a:r>
          </a:p>
        </p:txBody>
      </p:sp>
      <p:pic>
        <p:nvPicPr>
          <p:cNvPr id="6" name="Picture 5" descr="green anole 212.jpg">
            <a:extLst>
              <a:ext uri="{FF2B5EF4-FFF2-40B4-BE49-F238E27FC236}">
                <a16:creationId xmlns:a16="http://schemas.microsoft.com/office/drawing/2014/main" id="{67C3AAF2-97D7-487F-BB44-87D77F8F854B}"/>
              </a:ext>
            </a:extLst>
          </p:cNvPr>
          <p:cNvPicPr>
            <a:picLocks noChangeAspect="1"/>
          </p:cNvPicPr>
          <p:nvPr/>
        </p:nvPicPr>
        <p:blipFill>
          <a:blip r:embed="rId2" cstate="print"/>
          <a:stretch>
            <a:fillRect/>
          </a:stretch>
        </p:blipFill>
        <p:spPr>
          <a:xfrm>
            <a:off x="3100008" y="2200656"/>
            <a:ext cx="2799207" cy="2456688"/>
          </a:xfrm>
          <a:prstGeom prst="rect">
            <a:avLst/>
          </a:prstGeom>
        </p:spPr>
      </p:pic>
      <p:pic>
        <p:nvPicPr>
          <p:cNvPr id="7" name="Picture 6" descr="spadefoot juve 16nov11a.jpg">
            <a:extLst>
              <a:ext uri="{FF2B5EF4-FFF2-40B4-BE49-F238E27FC236}">
                <a16:creationId xmlns:a16="http://schemas.microsoft.com/office/drawing/2014/main" id="{795CCC73-6962-420E-BF92-5461F3D72569}"/>
              </a:ext>
            </a:extLst>
          </p:cNvPr>
          <p:cNvPicPr>
            <a:picLocks noChangeAspect="1"/>
          </p:cNvPicPr>
          <p:nvPr/>
        </p:nvPicPr>
        <p:blipFill>
          <a:blip r:embed="rId3" cstate="print"/>
          <a:stretch>
            <a:fillRect/>
          </a:stretch>
        </p:blipFill>
        <p:spPr>
          <a:xfrm>
            <a:off x="275829" y="1143000"/>
            <a:ext cx="2559479" cy="1905000"/>
          </a:xfrm>
          <a:prstGeom prst="rect">
            <a:avLst/>
          </a:prstGeom>
        </p:spPr>
      </p:pic>
      <p:pic>
        <p:nvPicPr>
          <p:cNvPr id="8" name="Picture 4" descr="adultracer">
            <a:extLst>
              <a:ext uri="{FF2B5EF4-FFF2-40B4-BE49-F238E27FC236}">
                <a16:creationId xmlns:a16="http://schemas.microsoft.com/office/drawing/2014/main" id="{3733D277-B655-4799-9364-AD15AC47F3CC}"/>
              </a:ext>
            </a:extLst>
          </p:cNvPr>
          <p:cNvPicPr>
            <a:picLocks noGrp="1" noChangeAspect="1" noChangeArrowheads="1"/>
          </p:cNvPicPr>
          <p:nvPr>
            <p:ph sz="half" idx="1"/>
          </p:nvPr>
        </p:nvPicPr>
        <p:blipFill>
          <a:blip r:embed="rId4" cstate="print"/>
          <a:srcRect/>
          <a:stretch>
            <a:fillRect/>
          </a:stretch>
        </p:blipFill>
        <p:spPr>
          <a:xfrm>
            <a:off x="6201171" y="1142791"/>
            <a:ext cx="2667000" cy="1905209"/>
          </a:xfrm>
          <a:noFill/>
        </p:spPr>
      </p:pic>
      <p:pic>
        <p:nvPicPr>
          <p:cNvPr id="9" name="Picture 8" descr="coachwhip face lowers.jpg">
            <a:extLst>
              <a:ext uri="{FF2B5EF4-FFF2-40B4-BE49-F238E27FC236}">
                <a16:creationId xmlns:a16="http://schemas.microsoft.com/office/drawing/2014/main" id="{FB425BB1-44D3-4CA7-8290-1A7E4DD3FF2C}"/>
              </a:ext>
            </a:extLst>
          </p:cNvPr>
          <p:cNvPicPr>
            <a:picLocks noChangeAspect="1"/>
          </p:cNvPicPr>
          <p:nvPr/>
        </p:nvPicPr>
        <p:blipFill>
          <a:blip r:embed="rId5" cstate="print"/>
          <a:stretch>
            <a:fillRect/>
          </a:stretch>
        </p:blipFill>
        <p:spPr>
          <a:xfrm>
            <a:off x="201230" y="3276600"/>
            <a:ext cx="2666151" cy="3276600"/>
          </a:xfrm>
          <a:prstGeom prst="rect">
            <a:avLst/>
          </a:prstGeom>
        </p:spPr>
      </p:pic>
      <p:pic>
        <p:nvPicPr>
          <p:cNvPr id="10" name="Picture 4" descr="http://us.123rf.com/400wm/400/400/steve_byland/steve_byland0801/steve_byland080100005/2358064-common-ground-dove-in-the-florida-everglades.jpg">
            <a:extLst>
              <a:ext uri="{FF2B5EF4-FFF2-40B4-BE49-F238E27FC236}">
                <a16:creationId xmlns:a16="http://schemas.microsoft.com/office/drawing/2014/main" id="{56376BA0-97F3-419F-ACF0-753A6B1B2AD9}"/>
              </a:ext>
            </a:extLst>
          </p:cNvPr>
          <p:cNvPicPr>
            <a:picLocks noChangeAspect="1" noChangeArrowheads="1"/>
          </p:cNvPicPr>
          <p:nvPr/>
        </p:nvPicPr>
        <p:blipFill>
          <a:blip r:embed="rId6" cstate="print"/>
          <a:srcRect/>
          <a:stretch>
            <a:fillRect/>
          </a:stretch>
        </p:blipFill>
        <p:spPr bwMode="auto">
          <a:xfrm flipH="1">
            <a:off x="3119019" y="4760181"/>
            <a:ext cx="2721428" cy="1905000"/>
          </a:xfrm>
          <a:prstGeom prst="rect">
            <a:avLst/>
          </a:prstGeom>
          <a:noFill/>
        </p:spPr>
      </p:pic>
      <p:pic>
        <p:nvPicPr>
          <p:cNvPr id="14" name="Picture 13">
            <a:extLst>
              <a:ext uri="{FF2B5EF4-FFF2-40B4-BE49-F238E27FC236}">
                <a16:creationId xmlns:a16="http://schemas.microsoft.com/office/drawing/2014/main" id="{EFC139E4-76B1-4197-A970-E9D7A980D0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3952" y="3276600"/>
            <a:ext cx="2835142" cy="3276600"/>
          </a:xfrm>
          <a:prstGeom prst="rect">
            <a:avLst/>
          </a:prstGeom>
        </p:spPr>
      </p:pic>
      <p:cxnSp>
        <p:nvCxnSpPr>
          <p:cNvPr id="15" name="Straight Arrow Connector 14">
            <a:extLst>
              <a:ext uri="{FF2B5EF4-FFF2-40B4-BE49-F238E27FC236}">
                <a16:creationId xmlns:a16="http://schemas.microsoft.com/office/drawing/2014/main" id="{EBBDD6ED-7D2F-4EB6-BD59-215E70D14F36}"/>
              </a:ext>
            </a:extLst>
          </p:cNvPr>
          <p:cNvCxnSpPr/>
          <p:nvPr/>
        </p:nvCxnSpPr>
        <p:spPr>
          <a:xfrm flipH="1">
            <a:off x="4724400" y="3581400"/>
            <a:ext cx="533399"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941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descr="indigo 21Nov11.jpg">
            <a:extLst>
              <a:ext uri="{FF2B5EF4-FFF2-40B4-BE49-F238E27FC236}">
                <a16:creationId xmlns:a16="http://schemas.microsoft.com/office/drawing/2014/main" id="{45D7750B-652C-4080-BB6A-9F4E94ECF117}"/>
              </a:ext>
            </a:extLst>
          </p:cNvPr>
          <p:cNvPicPr>
            <a:picLocks noChangeAspect="1"/>
          </p:cNvPicPr>
          <p:nvPr/>
        </p:nvPicPr>
        <p:blipFill>
          <a:blip r:embed="rId2" cstate="print"/>
          <a:stretch>
            <a:fillRect/>
          </a:stretch>
        </p:blipFill>
        <p:spPr>
          <a:xfrm>
            <a:off x="609600" y="1219200"/>
            <a:ext cx="4114800" cy="5486400"/>
          </a:xfrm>
          <a:prstGeom prst="rect">
            <a:avLst/>
          </a:prstGeom>
        </p:spPr>
      </p:pic>
      <p:sp>
        <p:nvSpPr>
          <p:cNvPr id="6" name="TextBox 5">
            <a:extLst>
              <a:ext uri="{FF2B5EF4-FFF2-40B4-BE49-F238E27FC236}">
                <a16:creationId xmlns:a16="http://schemas.microsoft.com/office/drawing/2014/main" id="{02ABEE66-79F2-4AFA-8135-9106A3CF9D26}"/>
              </a:ext>
            </a:extLst>
          </p:cNvPr>
          <p:cNvSpPr txBox="1"/>
          <p:nvPr/>
        </p:nvSpPr>
        <p:spPr>
          <a:xfrm>
            <a:off x="5334000" y="2992904"/>
            <a:ext cx="3124200" cy="1938992"/>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Eastern Indigo Snake</a:t>
            </a:r>
          </a:p>
          <a:p>
            <a:endParaRPr lang="en-US" sz="2400" dirty="0">
              <a:solidFill>
                <a:schemeClr val="accent1">
                  <a:lumMod val="20000"/>
                  <a:lumOff val="80000"/>
                </a:schemeClr>
              </a:solidFill>
              <a:latin typeface="Bell MT" pitchFamily="18" charset="0"/>
              <a:cs typeface="Times New Roman" pitchFamily="18" charset="0"/>
            </a:endParaRPr>
          </a:p>
          <a:p>
            <a:pPr marL="342900" indent="-342900">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Female</a:t>
            </a:r>
          </a:p>
          <a:p>
            <a:pPr marL="342900" indent="-342900">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4 ft total length</a:t>
            </a:r>
          </a:p>
          <a:p>
            <a:pPr marL="342900" indent="-342900">
              <a:buFont typeface="Arial" pitchFamily="34" charset="0"/>
              <a:buChar char="•"/>
            </a:pPr>
            <a:r>
              <a:rPr lang="en-US" sz="2400" dirty="0">
                <a:solidFill>
                  <a:schemeClr val="accent1">
                    <a:lumMod val="20000"/>
                    <a:lumOff val="80000"/>
                  </a:schemeClr>
                </a:solidFill>
                <a:latin typeface="Bell MT" pitchFamily="18" charset="0"/>
                <a:cs typeface="Times New Roman" pitchFamily="18" charset="0"/>
              </a:rPr>
              <a:t>PIT tagged</a:t>
            </a:r>
          </a:p>
        </p:txBody>
      </p:sp>
    </p:spTree>
    <p:extLst>
      <p:ext uri="{BB962C8B-B14F-4D97-AF65-F5344CB8AC3E}">
        <p14:creationId xmlns:p14="http://schemas.microsoft.com/office/powerpoint/2010/main" val="2530233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4D6EA2-2885-4380-BCE0-CA8BE9457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164" y="1676400"/>
            <a:ext cx="5943671" cy="5045101"/>
          </a:xfrm>
          <a:prstGeom prst="rect">
            <a:avLst/>
          </a:prstGeom>
        </p:spPr>
      </p:pic>
      <p:sp>
        <p:nvSpPr>
          <p:cNvPr id="6" name="TextBox 5">
            <a:extLst>
              <a:ext uri="{FF2B5EF4-FFF2-40B4-BE49-F238E27FC236}">
                <a16:creationId xmlns:a16="http://schemas.microsoft.com/office/drawing/2014/main" id="{525309A6-B278-4FE6-87BE-5172F9643461}"/>
              </a:ext>
            </a:extLst>
          </p:cNvPr>
          <p:cNvSpPr txBox="1"/>
          <p:nvPr/>
        </p:nvSpPr>
        <p:spPr>
          <a:xfrm>
            <a:off x="2639546" y="1143000"/>
            <a:ext cx="3864905"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Hurricane Sandy – Nov. 2012</a:t>
            </a:r>
          </a:p>
        </p:txBody>
      </p:sp>
    </p:spTree>
    <p:extLst>
      <p:ext uri="{BB962C8B-B14F-4D97-AF65-F5344CB8AC3E}">
        <p14:creationId xmlns:p14="http://schemas.microsoft.com/office/powerpoint/2010/main" val="2745350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F7A2D8-6628-4A11-9AF5-522B9254D5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2248" y="3810000"/>
            <a:ext cx="4779761" cy="2883182"/>
          </a:xfrm>
          <a:prstGeom prst="rect">
            <a:avLst/>
          </a:prstGeom>
        </p:spPr>
      </p:pic>
      <p:pic>
        <p:nvPicPr>
          <p:cNvPr id="6" name="Picture 5">
            <a:extLst>
              <a:ext uri="{FF2B5EF4-FFF2-40B4-BE49-F238E27FC236}">
                <a16:creationId xmlns:a16="http://schemas.microsoft.com/office/drawing/2014/main" id="{E58D41C6-3567-4E7A-9118-25B778CC6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2168" y="1066800"/>
            <a:ext cx="5139922" cy="2667000"/>
          </a:xfrm>
          <a:prstGeom prst="rect">
            <a:avLst/>
          </a:prstGeom>
        </p:spPr>
      </p:pic>
      <p:cxnSp>
        <p:nvCxnSpPr>
          <p:cNvPr id="8" name="Straight Arrow Connector 7">
            <a:extLst>
              <a:ext uri="{FF2B5EF4-FFF2-40B4-BE49-F238E27FC236}">
                <a16:creationId xmlns:a16="http://schemas.microsoft.com/office/drawing/2014/main" id="{F6FEECC5-7E09-44C3-9E06-DDF48B272AA4}"/>
              </a:ext>
            </a:extLst>
          </p:cNvPr>
          <p:cNvCxnSpPr>
            <a:cxnSpLocks/>
          </p:cNvCxnSpPr>
          <p:nvPr/>
        </p:nvCxnSpPr>
        <p:spPr>
          <a:xfrm>
            <a:off x="3986729" y="4724400"/>
            <a:ext cx="0" cy="39272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A29D17E-137D-450E-9C52-FD6D5398160B}"/>
              </a:ext>
            </a:extLst>
          </p:cNvPr>
          <p:cNvCxnSpPr>
            <a:cxnSpLocks/>
          </p:cNvCxnSpPr>
          <p:nvPr/>
        </p:nvCxnSpPr>
        <p:spPr>
          <a:xfrm>
            <a:off x="3072329" y="1981200"/>
            <a:ext cx="0" cy="39272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A347E6F-97E9-41F7-BE2D-A7CE448A7515}"/>
              </a:ext>
            </a:extLst>
          </p:cNvPr>
          <p:cNvSpPr txBox="1"/>
          <p:nvPr/>
        </p:nvSpPr>
        <p:spPr>
          <a:xfrm>
            <a:off x="744666" y="1979641"/>
            <a:ext cx="1420261" cy="369332"/>
          </a:xfrm>
          <a:prstGeom prst="rect">
            <a:avLst/>
          </a:prstGeom>
          <a:noFill/>
        </p:spPr>
        <p:txBody>
          <a:bodyPr wrap="none" rtlCol="0">
            <a:spAutoFit/>
          </a:bodyPr>
          <a:lstStyle/>
          <a:p>
            <a:r>
              <a:rPr lang="en-US" dirty="0">
                <a:solidFill>
                  <a:schemeClr val="bg1"/>
                </a:solidFill>
              </a:rPr>
              <a:t>Before Sandy</a:t>
            </a:r>
          </a:p>
        </p:txBody>
      </p:sp>
      <p:sp>
        <p:nvSpPr>
          <p:cNvPr id="7" name="TextBox 6">
            <a:extLst>
              <a:ext uri="{FF2B5EF4-FFF2-40B4-BE49-F238E27FC236}">
                <a16:creationId xmlns:a16="http://schemas.microsoft.com/office/drawing/2014/main" id="{0BB40B8D-0CC0-420C-A2FF-4AC620150521}"/>
              </a:ext>
            </a:extLst>
          </p:cNvPr>
          <p:cNvSpPr txBox="1"/>
          <p:nvPr/>
        </p:nvSpPr>
        <p:spPr>
          <a:xfrm>
            <a:off x="744666" y="4724400"/>
            <a:ext cx="1275414" cy="369332"/>
          </a:xfrm>
          <a:prstGeom prst="rect">
            <a:avLst/>
          </a:prstGeom>
          <a:noFill/>
        </p:spPr>
        <p:txBody>
          <a:bodyPr wrap="none" rtlCol="0">
            <a:spAutoFit/>
          </a:bodyPr>
          <a:lstStyle/>
          <a:p>
            <a:r>
              <a:rPr lang="en-US" dirty="0">
                <a:solidFill>
                  <a:schemeClr val="bg1"/>
                </a:solidFill>
              </a:rPr>
              <a:t>After Sandy</a:t>
            </a:r>
          </a:p>
        </p:txBody>
      </p:sp>
    </p:spTree>
    <p:extLst>
      <p:ext uri="{BB962C8B-B14F-4D97-AF65-F5344CB8AC3E}">
        <p14:creationId xmlns:p14="http://schemas.microsoft.com/office/powerpoint/2010/main" val="123945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54EB9E-1745-499A-985D-D322A0AC40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219200"/>
            <a:ext cx="3514165" cy="5430983"/>
          </a:xfrm>
          <a:prstGeom prst="rect">
            <a:avLst/>
          </a:prstGeom>
          <a:solidFill>
            <a:schemeClr val="accent1"/>
          </a:solidFill>
        </p:spPr>
      </p:pic>
      <p:cxnSp>
        <p:nvCxnSpPr>
          <p:cNvPr id="3" name="Straight Connector 2">
            <a:extLst>
              <a:ext uri="{FF2B5EF4-FFF2-40B4-BE49-F238E27FC236}">
                <a16:creationId xmlns:a16="http://schemas.microsoft.com/office/drawing/2014/main" id="{F00A5A51-69D6-4607-AD9F-2A581393F9A6}"/>
              </a:ext>
            </a:extLst>
          </p:cNvPr>
          <p:cNvCxnSpPr/>
          <p:nvPr/>
        </p:nvCxnSpPr>
        <p:spPr>
          <a:xfrm>
            <a:off x="1909483" y="2209800"/>
            <a:ext cx="3962400" cy="1371600"/>
          </a:xfrm>
          <a:prstGeom prst="line">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CBACAE1-7907-45E1-9FF8-7BAC872DD0FA}"/>
              </a:ext>
            </a:extLst>
          </p:cNvPr>
          <p:cNvCxnSpPr>
            <a:cxnSpLocks/>
          </p:cNvCxnSpPr>
          <p:nvPr/>
        </p:nvCxnSpPr>
        <p:spPr>
          <a:xfrm flipV="1">
            <a:off x="3966883" y="3581400"/>
            <a:ext cx="1905000" cy="1295400"/>
          </a:xfrm>
          <a:prstGeom prst="line">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8ED46FF-41BF-4282-830D-1B67DCF74C29}"/>
              </a:ext>
            </a:extLst>
          </p:cNvPr>
          <p:cNvSpPr txBox="1"/>
          <p:nvPr/>
        </p:nvSpPr>
        <p:spPr>
          <a:xfrm>
            <a:off x="5766695" y="3396734"/>
            <a:ext cx="3045834" cy="461665"/>
          </a:xfrm>
          <a:prstGeom prst="rect">
            <a:avLst/>
          </a:prstGeom>
          <a:noFill/>
        </p:spPr>
        <p:txBody>
          <a:bodyPr wrap="none" rtlCol="0">
            <a:spAutoFit/>
          </a:bodyPr>
          <a:lstStyle/>
          <a:p>
            <a:r>
              <a:rPr lang="en-US" sz="2400" dirty="0">
                <a:solidFill>
                  <a:schemeClr val="accent1">
                    <a:lumMod val="20000"/>
                    <a:lumOff val="80000"/>
                  </a:schemeClr>
                </a:solidFill>
                <a:latin typeface="Bell MT" pitchFamily="18" charset="0"/>
                <a:cs typeface="Times New Roman" pitchFamily="18" charset="0"/>
              </a:rPr>
              <a:t>Extent of Sandy Dune</a:t>
            </a:r>
          </a:p>
        </p:txBody>
      </p:sp>
    </p:spTree>
    <p:extLst>
      <p:ext uri="{BB962C8B-B14F-4D97-AF65-F5344CB8AC3E}">
        <p14:creationId xmlns:p14="http://schemas.microsoft.com/office/powerpoint/2010/main" val="2482361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E51313-AFC4-4BE4-B154-83A8ECB64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1219200"/>
            <a:ext cx="4045614" cy="5416441"/>
          </a:xfrm>
          <a:prstGeom prst="rect">
            <a:avLst/>
          </a:prstGeom>
        </p:spPr>
      </p:pic>
      <p:sp>
        <p:nvSpPr>
          <p:cNvPr id="6" name="Rectangle 5">
            <a:extLst>
              <a:ext uri="{FF2B5EF4-FFF2-40B4-BE49-F238E27FC236}">
                <a16:creationId xmlns:a16="http://schemas.microsoft.com/office/drawing/2014/main" id="{F215DE6F-E397-4408-BB65-00ABBE7366FB}"/>
              </a:ext>
            </a:extLst>
          </p:cNvPr>
          <p:cNvSpPr/>
          <p:nvPr/>
        </p:nvSpPr>
        <p:spPr>
          <a:xfrm>
            <a:off x="697748" y="3352800"/>
            <a:ext cx="2248075" cy="830997"/>
          </a:xfrm>
          <a:prstGeom prst="rect">
            <a:avLst/>
          </a:prstGeom>
        </p:spPr>
        <p:txBody>
          <a:bodyPr wrap="square">
            <a:spAutoFit/>
          </a:bodyPr>
          <a:lstStyle/>
          <a:p>
            <a:pPr algn="ctr">
              <a:buClr>
                <a:srgbClr val="0000CC"/>
              </a:buClr>
              <a:tabLst>
                <a:tab pos="280988" algn="l"/>
              </a:tabLst>
            </a:pPr>
            <a:r>
              <a:rPr lang="en-US" sz="2400" dirty="0">
                <a:solidFill>
                  <a:schemeClr val="accent1">
                    <a:lumMod val="20000"/>
                    <a:lumOff val="80000"/>
                  </a:schemeClr>
                </a:solidFill>
                <a:latin typeface="Bell MT" pitchFamily="18" charset="0"/>
                <a:cs typeface="Times New Roman" pitchFamily="18" charset="0"/>
              </a:rPr>
              <a:t>Preconstruction</a:t>
            </a:r>
          </a:p>
          <a:p>
            <a:pPr algn="ctr">
              <a:buClr>
                <a:srgbClr val="0000CC"/>
              </a:buClr>
              <a:tabLst>
                <a:tab pos="280988" algn="l"/>
              </a:tabLst>
            </a:pPr>
            <a:r>
              <a:rPr lang="en-US" sz="2400" dirty="0">
                <a:solidFill>
                  <a:schemeClr val="accent1">
                    <a:lumMod val="20000"/>
                    <a:lumOff val="80000"/>
                  </a:schemeClr>
                </a:solidFill>
                <a:latin typeface="Bell MT" pitchFamily="18" charset="0"/>
                <a:cs typeface="Times New Roman" pitchFamily="18" charset="0"/>
              </a:rPr>
              <a:t>Rail Removal</a:t>
            </a:r>
          </a:p>
        </p:txBody>
      </p:sp>
    </p:spTree>
    <p:extLst>
      <p:ext uri="{BB962C8B-B14F-4D97-AF65-F5344CB8AC3E}">
        <p14:creationId xmlns:p14="http://schemas.microsoft.com/office/powerpoint/2010/main" val="674128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844D-23FB-4963-AE79-9805F58EE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1056" y="4038600"/>
            <a:ext cx="6005701" cy="2569574"/>
          </a:xfrm>
          <a:prstGeom prst="rect">
            <a:avLst/>
          </a:prstGeom>
        </p:spPr>
      </p:pic>
      <p:pic>
        <p:nvPicPr>
          <p:cNvPr id="6" name="Picture 5">
            <a:extLst>
              <a:ext uri="{FF2B5EF4-FFF2-40B4-BE49-F238E27FC236}">
                <a16:creationId xmlns:a16="http://schemas.microsoft.com/office/drawing/2014/main" id="{47047C1C-5133-41D6-BDEB-95146F53D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055" y="1235523"/>
            <a:ext cx="3810001" cy="2681736"/>
          </a:xfrm>
          <a:prstGeom prst="rect">
            <a:avLst/>
          </a:prstGeom>
        </p:spPr>
      </p:pic>
      <p:sp>
        <p:nvSpPr>
          <p:cNvPr id="7" name="Rectangle 6">
            <a:extLst>
              <a:ext uri="{FF2B5EF4-FFF2-40B4-BE49-F238E27FC236}">
                <a16:creationId xmlns:a16="http://schemas.microsoft.com/office/drawing/2014/main" id="{0D819849-16E7-442A-AACB-623EC399359B}"/>
              </a:ext>
            </a:extLst>
          </p:cNvPr>
          <p:cNvSpPr/>
          <p:nvPr/>
        </p:nvSpPr>
        <p:spPr>
          <a:xfrm>
            <a:off x="5029200" y="1299118"/>
            <a:ext cx="3356344" cy="2554545"/>
          </a:xfrm>
          <a:prstGeom prst="rect">
            <a:avLst/>
          </a:prstGeom>
        </p:spPr>
        <p:txBody>
          <a:bodyPr wrap="square">
            <a:spAutoFit/>
          </a:bodyPr>
          <a:lstStyle/>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106,000 cubic yards of sand</a:t>
            </a:r>
          </a:p>
          <a:p>
            <a:pPr algn="ctr">
              <a:buClr>
                <a:srgbClr val="0000CC"/>
              </a:buClr>
              <a:tabLst>
                <a:tab pos="280988" algn="l"/>
              </a:tabLst>
            </a:pPr>
            <a:endParaRPr lang="en-US" sz="2000" dirty="0">
              <a:solidFill>
                <a:schemeClr val="accent1">
                  <a:lumMod val="20000"/>
                  <a:lumOff val="80000"/>
                </a:schemeClr>
              </a:solidFill>
              <a:latin typeface="Bell MT" pitchFamily="18" charset="0"/>
              <a:cs typeface="Times New Roman" pitchFamily="18" charset="0"/>
            </a:endParaRPr>
          </a:p>
          <a:p>
            <a:pPr algn="ctr">
              <a:buClr>
                <a:srgbClr val="FF0000"/>
              </a:buClr>
              <a:buSzPct val="125000"/>
              <a:tabLst>
                <a:tab pos="280988" algn="l"/>
              </a:tabLst>
            </a:pPr>
            <a:r>
              <a:rPr lang="en-US" sz="2000" dirty="0">
                <a:solidFill>
                  <a:schemeClr val="accent1">
                    <a:lumMod val="20000"/>
                    <a:lumOff val="80000"/>
                  </a:schemeClr>
                </a:solidFill>
                <a:latin typeface="Bell MT" pitchFamily="18" charset="0"/>
                <a:cs typeface="Times New Roman" pitchFamily="18" charset="0"/>
              </a:rPr>
              <a:t>1.1 mi long</a:t>
            </a: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30 - 60 ft wide</a:t>
            </a: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12 ft tall</a:t>
            </a:r>
          </a:p>
          <a:p>
            <a:pPr algn="ctr">
              <a:buClr>
                <a:srgbClr val="0000CC"/>
              </a:buClr>
              <a:tabLst>
                <a:tab pos="280988" algn="l"/>
              </a:tabLst>
            </a:pPr>
            <a:endParaRPr lang="en-US" sz="2000" dirty="0">
              <a:solidFill>
                <a:schemeClr val="accent1">
                  <a:lumMod val="20000"/>
                  <a:lumOff val="80000"/>
                </a:schemeClr>
              </a:solidFill>
              <a:latin typeface="Bell MT" pitchFamily="18" charset="0"/>
              <a:cs typeface="Times New Roman" pitchFamily="18" charset="0"/>
            </a:endParaRPr>
          </a:p>
          <a:p>
            <a:pPr algn="ctr">
              <a:buClr>
                <a:srgbClr val="0000CC"/>
              </a:buClr>
              <a:tabLst>
                <a:tab pos="280988" algn="l"/>
              </a:tabLst>
            </a:pPr>
            <a:endParaRPr lang="en-US" sz="2000" dirty="0">
              <a:solidFill>
                <a:schemeClr val="accent1">
                  <a:lumMod val="20000"/>
                  <a:lumOff val="80000"/>
                </a:schemeClr>
              </a:solidFill>
              <a:latin typeface="Bell MT" pitchFamily="18" charset="0"/>
              <a:cs typeface="Times New Roman" pitchFamily="18" charset="0"/>
            </a:endParaRP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Constructed 2013/2014</a:t>
            </a:r>
          </a:p>
        </p:txBody>
      </p:sp>
    </p:spTree>
    <p:extLst>
      <p:ext uri="{BB962C8B-B14F-4D97-AF65-F5344CB8AC3E}">
        <p14:creationId xmlns:p14="http://schemas.microsoft.com/office/powerpoint/2010/main" val="1741118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72EEB5-4E1E-4FD2-91FD-D10631036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997" y="1219200"/>
            <a:ext cx="4333702" cy="3505200"/>
          </a:xfrm>
          <a:prstGeom prst="rect">
            <a:avLst/>
          </a:prstGeom>
        </p:spPr>
      </p:pic>
      <p:pic>
        <p:nvPicPr>
          <p:cNvPr id="6" name="Picture 5">
            <a:extLst>
              <a:ext uri="{FF2B5EF4-FFF2-40B4-BE49-F238E27FC236}">
                <a16:creationId xmlns:a16="http://schemas.microsoft.com/office/drawing/2014/main" id="{ABD391E1-96DA-45DE-9F4C-D418B183FE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588" y="3430325"/>
            <a:ext cx="4216862" cy="3162647"/>
          </a:xfrm>
          <a:prstGeom prst="rect">
            <a:avLst/>
          </a:prstGeom>
        </p:spPr>
      </p:pic>
      <p:sp>
        <p:nvSpPr>
          <p:cNvPr id="7" name="Rectangle 6">
            <a:extLst>
              <a:ext uri="{FF2B5EF4-FFF2-40B4-BE49-F238E27FC236}">
                <a16:creationId xmlns:a16="http://schemas.microsoft.com/office/drawing/2014/main" id="{6F233AA5-938C-44D9-902A-9859B25DA33B}"/>
              </a:ext>
            </a:extLst>
          </p:cNvPr>
          <p:cNvSpPr/>
          <p:nvPr/>
        </p:nvSpPr>
        <p:spPr>
          <a:xfrm>
            <a:off x="5358949" y="1905000"/>
            <a:ext cx="2850139" cy="461665"/>
          </a:xfrm>
          <a:prstGeom prst="rect">
            <a:avLst/>
          </a:prstGeom>
        </p:spPr>
        <p:txBody>
          <a:bodyPr wrap="none">
            <a:spAutoFit/>
          </a:bodyPr>
          <a:lstStyle/>
          <a:p>
            <a:pPr algn="ctr">
              <a:buClr>
                <a:srgbClr val="FF0000"/>
              </a:buClr>
              <a:buSzPct val="125000"/>
              <a:tabLst>
                <a:tab pos="280988" algn="l"/>
              </a:tabLst>
            </a:pPr>
            <a:r>
              <a:rPr lang="en-US" sz="2400" dirty="0">
                <a:solidFill>
                  <a:schemeClr val="accent1">
                    <a:lumMod val="20000"/>
                    <a:lumOff val="80000"/>
                  </a:schemeClr>
                </a:solidFill>
                <a:latin typeface="Bell MT" pitchFamily="18" charset="0"/>
                <a:cs typeface="Times New Roman" pitchFamily="18" charset="0"/>
              </a:rPr>
              <a:t>180,000 native plants</a:t>
            </a:r>
          </a:p>
        </p:txBody>
      </p:sp>
      <p:sp>
        <p:nvSpPr>
          <p:cNvPr id="8" name="Rectangle 7">
            <a:extLst>
              <a:ext uri="{FF2B5EF4-FFF2-40B4-BE49-F238E27FC236}">
                <a16:creationId xmlns:a16="http://schemas.microsoft.com/office/drawing/2014/main" id="{A8601C54-5FF2-4EBB-8CBA-6FF39B1BDB27}"/>
              </a:ext>
            </a:extLst>
          </p:cNvPr>
          <p:cNvSpPr/>
          <p:nvPr/>
        </p:nvSpPr>
        <p:spPr>
          <a:xfrm>
            <a:off x="1110071" y="5180448"/>
            <a:ext cx="2579553" cy="461665"/>
          </a:xfrm>
          <a:prstGeom prst="rect">
            <a:avLst/>
          </a:prstGeom>
        </p:spPr>
        <p:txBody>
          <a:bodyPr wrap="none">
            <a:spAutoFit/>
          </a:bodyPr>
          <a:lstStyle/>
          <a:p>
            <a:pPr algn="ctr">
              <a:buClr>
                <a:srgbClr val="FF0000"/>
              </a:buClr>
              <a:buSzPct val="125000"/>
              <a:tabLst>
                <a:tab pos="280988" algn="l"/>
              </a:tabLst>
            </a:pPr>
            <a:r>
              <a:rPr lang="en-US" sz="2400" dirty="0">
                <a:solidFill>
                  <a:schemeClr val="accent1">
                    <a:lumMod val="20000"/>
                    <a:lumOff val="80000"/>
                  </a:schemeClr>
                </a:solidFill>
                <a:latin typeface="Bell MT" pitchFamily="18" charset="0"/>
                <a:cs typeface="Times New Roman" pitchFamily="18" charset="0"/>
              </a:rPr>
              <a:t>23 different species</a:t>
            </a:r>
          </a:p>
        </p:txBody>
      </p:sp>
    </p:spTree>
    <p:extLst>
      <p:ext uri="{BB962C8B-B14F-4D97-AF65-F5344CB8AC3E}">
        <p14:creationId xmlns:p14="http://schemas.microsoft.com/office/powerpoint/2010/main" val="2653306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660038-86E9-4DFC-BB49-1C529E90F7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752600"/>
            <a:ext cx="4267200" cy="4915216"/>
          </a:xfrm>
          <a:prstGeom prst="rect">
            <a:avLst/>
          </a:prstGeom>
        </p:spPr>
      </p:pic>
      <p:pic>
        <p:nvPicPr>
          <p:cNvPr id="6" name="Picture 5">
            <a:extLst>
              <a:ext uri="{FF2B5EF4-FFF2-40B4-BE49-F238E27FC236}">
                <a16:creationId xmlns:a16="http://schemas.microsoft.com/office/drawing/2014/main" id="{05842579-C19E-4B9C-9D0C-2EA5DE86C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884226"/>
            <a:ext cx="4161303" cy="4651964"/>
          </a:xfrm>
          <a:prstGeom prst="rect">
            <a:avLst/>
          </a:prstGeom>
        </p:spPr>
      </p:pic>
      <p:sp>
        <p:nvSpPr>
          <p:cNvPr id="4" name="Rectangle 3">
            <a:extLst>
              <a:ext uri="{FF2B5EF4-FFF2-40B4-BE49-F238E27FC236}">
                <a16:creationId xmlns:a16="http://schemas.microsoft.com/office/drawing/2014/main" id="{CE5598A6-AFC2-4E9B-830D-2FA322483BDA}"/>
              </a:ext>
            </a:extLst>
          </p:cNvPr>
          <p:cNvSpPr/>
          <p:nvPr/>
        </p:nvSpPr>
        <p:spPr>
          <a:xfrm>
            <a:off x="3586409" y="1143000"/>
            <a:ext cx="1971181" cy="461665"/>
          </a:xfrm>
          <a:prstGeom prst="rect">
            <a:avLst/>
          </a:prstGeom>
        </p:spPr>
        <p:txBody>
          <a:bodyPr wrap="none">
            <a:spAutoFit/>
          </a:bodyPr>
          <a:lstStyle/>
          <a:p>
            <a:pPr algn="ctr">
              <a:buClr>
                <a:srgbClr val="FF0000"/>
              </a:buClr>
              <a:buSzPct val="125000"/>
              <a:tabLst>
                <a:tab pos="280988" algn="l"/>
              </a:tabLst>
            </a:pPr>
            <a:r>
              <a:rPr lang="en-US" sz="2400" dirty="0">
                <a:solidFill>
                  <a:schemeClr val="accent1">
                    <a:lumMod val="20000"/>
                    <a:lumOff val="80000"/>
                  </a:schemeClr>
                </a:solidFill>
                <a:latin typeface="Bell MT" pitchFamily="18" charset="0"/>
                <a:cs typeface="Times New Roman" pitchFamily="18" charset="0"/>
              </a:rPr>
              <a:t>Radiotracking</a:t>
            </a:r>
          </a:p>
        </p:txBody>
      </p:sp>
    </p:spTree>
    <p:extLst>
      <p:ext uri="{BB962C8B-B14F-4D97-AF65-F5344CB8AC3E}">
        <p14:creationId xmlns:p14="http://schemas.microsoft.com/office/powerpoint/2010/main" val="3246080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0FCC74-02E8-4DCF-A471-A6CB7076BAD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52754" y="1828800"/>
            <a:ext cx="8238490" cy="4663440"/>
          </a:xfrm>
          <a:prstGeom prst="rect">
            <a:avLst/>
          </a:prstGeom>
        </p:spPr>
      </p:pic>
      <p:sp>
        <p:nvSpPr>
          <p:cNvPr id="6" name="TextBox 5">
            <a:extLst>
              <a:ext uri="{FF2B5EF4-FFF2-40B4-BE49-F238E27FC236}">
                <a16:creationId xmlns:a16="http://schemas.microsoft.com/office/drawing/2014/main" id="{8ECD3B86-88E0-456A-9CB1-6EDBB16A3988}"/>
              </a:ext>
            </a:extLst>
          </p:cNvPr>
          <p:cNvSpPr txBox="1"/>
          <p:nvPr/>
        </p:nvSpPr>
        <p:spPr>
          <a:xfrm>
            <a:off x="3211722" y="1219200"/>
            <a:ext cx="2720553" cy="461665"/>
          </a:xfrm>
          <a:prstGeom prst="rect">
            <a:avLst/>
          </a:prstGeom>
          <a:noFill/>
        </p:spPr>
        <p:txBody>
          <a:bodyPr wrap="none" rtlCol="0">
            <a:spAutoFit/>
          </a:bodyPr>
          <a:lstStyle/>
          <a:p>
            <a:pPr algn="ctr"/>
            <a:r>
              <a:rPr lang="en-US" sz="2400" dirty="0">
                <a:solidFill>
                  <a:schemeClr val="accent1">
                    <a:lumMod val="20000"/>
                    <a:lumOff val="80000"/>
                  </a:schemeClr>
                </a:solidFill>
                <a:latin typeface="Bell MT" pitchFamily="18" charset="0"/>
                <a:cs typeface="Times New Roman" pitchFamily="18" charset="0"/>
              </a:rPr>
              <a:t>Results - Vegetation</a:t>
            </a:r>
          </a:p>
        </p:txBody>
      </p:sp>
    </p:spTree>
    <p:extLst>
      <p:ext uri="{BB962C8B-B14F-4D97-AF65-F5344CB8AC3E}">
        <p14:creationId xmlns:p14="http://schemas.microsoft.com/office/powerpoint/2010/main" val="1573274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B388AD-FE48-4C6E-AFA2-2610D864FE58}"/>
              </a:ext>
            </a:extLst>
          </p:cNvPr>
          <p:cNvSpPr txBox="1"/>
          <p:nvPr/>
        </p:nvSpPr>
        <p:spPr>
          <a:xfrm>
            <a:off x="2675683" y="1828800"/>
            <a:ext cx="3792633"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Tortoise Monitoring Results</a:t>
            </a:r>
          </a:p>
        </p:txBody>
      </p:sp>
      <p:sp>
        <p:nvSpPr>
          <p:cNvPr id="6" name="TextBox 5">
            <a:extLst>
              <a:ext uri="{FF2B5EF4-FFF2-40B4-BE49-F238E27FC236}">
                <a16:creationId xmlns:a16="http://schemas.microsoft.com/office/drawing/2014/main" id="{E0D48300-7245-412C-A4C3-77AF0E0C6486}"/>
              </a:ext>
            </a:extLst>
          </p:cNvPr>
          <p:cNvSpPr txBox="1"/>
          <p:nvPr/>
        </p:nvSpPr>
        <p:spPr>
          <a:xfrm>
            <a:off x="592231" y="2590800"/>
            <a:ext cx="7959535" cy="286232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accent1">
                    <a:lumMod val="20000"/>
                    <a:lumOff val="80000"/>
                  </a:schemeClr>
                </a:solidFill>
                <a:latin typeface="Bell MT" pitchFamily="18" charset="0"/>
                <a:cs typeface="Times New Roman" pitchFamily="18" charset="0"/>
              </a:rPr>
              <a:t>Three months before there were burrows on the dune</a:t>
            </a:r>
          </a:p>
          <a:p>
            <a:pPr marL="342900" indent="-342900">
              <a:lnSpc>
                <a:spcPct val="150000"/>
              </a:lnSpc>
              <a:buFont typeface="Arial" panose="020B0604020202020204" pitchFamily="34" charset="0"/>
              <a:buChar char="•"/>
            </a:pPr>
            <a:r>
              <a:rPr lang="en-US" sz="2400" dirty="0">
                <a:solidFill>
                  <a:schemeClr val="accent1">
                    <a:lumMod val="20000"/>
                    <a:lumOff val="80000"/>
                  </a:schemeClr>
                </a:solidFill>
                <a:latin typeface="Bell MT" pitchFamily="18" charset="0"/>
                <a:cs typeface="Times New Roman" pitchFamily="18" charset="0"/>
              </a:rPr>
              <a:t>Lots of tracks and feeding on the dune from the beginning</a:t>
            </a:r>
          </a:p>
          <a:p>
            <a:pPr marL="342900" indent="-342900">
              <a:lnSpc>
                <a:spcPct val="150000"/>
              </a:lnSpc>
              <a:buFont typeface="Arial" panose="020B0604020202020204" pitchFamily="34" charset="0"/>
              <a:buChar char="•"/>
            </a:pPr>
            <a:r>
              <a:rPr lang="en-US" sz="2400" dirty="0">
                <a:solidFill>
                  <a:schemeClr val="accent1">
                    <a:lumMod val="20000"/>
                    <a:lumOff val="80000"/>
                  </a:schemeClr>
                </a:solidFill>
                <a:latin typeface="Bell MT" pitchFamily="18" charset="0"/>
                <a:cs typeface="Times New Roman" pitchFamily="18" charset="0"/>
              </a:rPr>
              <a:t>Home range sizes were comparable to those further inland</a:t>
            </a:r>
          </a:p>
          <a:p>
            <a:pPr marL="342900" indent="-342900">
              <a:lnSpc>
                <a:spcPct val="150000"/>
              </a:lnSpc>
              <a:buFont typeface="Arial" panose="020B0604020202020204" pitchFamily="34" charset="0"/>
              <a:buChar char="•"/>
            </a:pPr>
            <a:r>
              <a:rPr lang="en-US" sz="2400" dirty="0">
                <a:solidFill>
                  <a:schemeClr val="accent1">
                    <a:lumMod val="20000"/>
                    <a:lumOff val="80000"/>
                  </a:schemeClr>
                </a:solidFill>
                <a:latin typeface="Bell MT" pitchFamily="18" charset="0"/>
                <a:cs typeface="Times New Roman" pitchFamily="18" charset="0"/>
              </a:rPr>
              <a:t>Tortoises/acre were highest on the pilot dune, followed by the Sandy dune, lowest on the adjacent natural dunes</a:t>
            </a:r>
          </a:p>
        </p:txBody>
      </p:sp>
    </p:spTree>
    <p:extLst>
      <p:ext uri="{BB962C8B-B14F-4D97-AF65-F5344CB8AC3E}">
        <p14:creationId xmlns:p14="http://schemas.microsoft.com/office/powerpoint/2010/main" val="737548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62B061-2CD1-4C92-A901-A5B9144811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209800"/>
            <a:ext cx="4775200" cy="3581400"/>
          </a:xfrm>
          <a:prstGeom prst="rect">
            <a:avLst/>
          </a:prstGeom>
        </p:spPr>
      </p:pic>
      <p:pic>
        <p:nvPicPr>
          <p:cNvPr id="6" name="Picture 5">
            <a:extLst>
              <a:ext uri="{FF2B5EF4-FFF2-40B4-BE49-F238E27FC236}">
                <a16:creationId xmlns:a16="http://schemas.microsoft.com/office/drawing/2014/main" id="{2C701114-1AEB-41DB-9400-6B6BC438C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524000"/>
            <a:ext cx="3714750" cy="4953000"/>
          </a:xfrm>
          <a:prstGeom prst="rect">
            <a:avLst/>
          </a:prstGeom>
        </p:spPr>
      </p:pic>
      <p:sp>
        <p:nvSpPr>
          <p:cNvPr id="4" name="TextBox 3">
            <a:extLst>
              <a:ext uri="{FF2B5EF4-FFF2-40B4-BE49-F238E27FC236}">
                <a16:creationId xmlns:a16="http://schemas.microsoft.com/office/drawing/2014/main" id="{B6E09D63-7841-4993-B998-4FB82F4B220D}"/>
              </a:ext>
            </a:extLst>
          </p:cNvPr>
          <p:cNvSpPr txBox="1"/>
          <p:nvPr/>
        </p:nvSpPr>
        <p:spPr>
          <a:xfrm>
            <a:off x="575841" y="1371600"/>
            <a:ext cx="4080717"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Tortoise Use of the New Dune</a:t>
            </a:r>
          </a:p>
        </p:txBody>
      </p:sp>
    </p:spTree>
    <p:extLst>
      <p:ext uri="{BB962C8B-B14F-4D97-AF65-F5344CB8AC3E}">
        <p14:creationId xmlns:p14="http://schemas.microsoft.com/office/powerpoint/2010/main" val="756232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B6F2E95-AA17-4D73-A7D3-F7537EFA92CA}"/>
              </a:ext>
            </a:extLst>
          </p:cNvPr>
          <p:cNvSpPr txBox="1"/>
          <p:nvPr/>
        </p:nvSpPr>
        <p:spPr>
          <a:xfrm>
            <a:off x="1676400" y="1219200"/>
            <a:ext cx="5791200"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Mouse Radiotracking and Trapping Results</a:t>
            </a:r>
          </a:p>
        </p:txBody>
      </p:sp>
      <p:sp>
        <p:nvSpPr>
          <p:cNvPr id="6" name="TextBox 5">
            <a:extLst>
              <a:ext uri="{FF2B5EF4-FFF2-40B4-BE49-F238E27FC236}">
                <a16:creationId xmlns:a16="http://schemas.microsoft.com/office/drawing/2014/main" id="{E1AE2ABD-07E6-4009-B155-7349C23B8022}"/>
              </a:ext>
            </a:extLst>
          </p:cNvPr>
          <p:cNvSpPr txBox="1"/>
          <p:nvPr/>
        </p:nvSpPr>
        <p:spPr>
          <a:xfrm>
            <a:off x="304800" y="2438400"/>
            <a:ext cx="4419600" cy="332398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solidFill>
                  <a:schemeClr val="accent1">
                    <a:lumMod val="20000"/>
                    <a:lumOff val="80000"/>
                  </a:schemeClr>
                </a:solidFill>
                <a:latin typeface="Bell MT" pitchFamily="18" charset="0"/>
                <a:cs typeface="Times New Roman" pitchFamily="18" charset="0"/>
              </a:rPr>
              <a:t>Used dune very quickly</a:t>
            </a:r>
          </a:p>
          <a:p>
            <a:pPr marL="342900" indent="-342900">
              <a:lnSpc>
                <a:spcPct val="150000"/>
              </a:lnSpc>
              <a:buFont typeface="Arial" panose="020B0604020202020204" pitchFamily="34" charset="0"/>
              <a:buChar char="•"/>
            </a:pPr>
            <a:r>
              <a:rPr lang="en-US" sz="2000" dirty="0">
                <a:solidFill>
                  <a:schemeClr val="accent1">
                    <a:lumMod val="20000"/>
                    <a:lumOff val="80000"/>
                  </a:schemeClr>
                </a:solidFill>
                <a:latin typeface="Bell MT" pitchFamily="18" charset="0"/>
                <a:cs typeface="Times New Roman" pitchFamily="18" charset="0"/>
              </a:rPr>
              <a:t>Crossed back and forth over the dune</a:t>
            </a:r>
          </a:p>
          <a:p>
            <a:pPr marL="342900" indent="-342900">
              <a:lnSpc>
                <a:spcPct val="150000"/>
              </a:lnSpc>
              <a:buFont typeface="Arial" panose="020B0604020202020204" pitchFamily="34" charset="0"/>
              <a:buChar char="•"/>
            </a:pPr>
            <a:r>
              <a:rPr lang="en-US" sz="2000" dirty="0">
                <a:solidFill>
                  <a:schemeClr val="accent1">
                    <a:lumMod val="20000"/>
                    <a:lumOff val="80000"/>
                  </a:schemeClr>
                </a:solidFill>
                <a:latin typeface="Bell MT" pitchFamily="18" charset="0"/>
                <a:cs typeface="Times New Roman" pitchFamily="18" charset="0"/>
              </a:rPr>
              <a:t>More than one mouse in a single burrow</a:t>
            </a:r>
          </a:p>
          <a:p>
            <a:pPr marL="342900" indent="-342900">
              <a:lnSpc>
                <a:spcPct val="150000"/>
              </a:lnSpc>
              <a:buFont typeface="Arial" panose="020B0604020202020204" pitchFamily="34" charset="0"/>
              <a:buChar char="•"/>
            </a:pPr>
            <a:r>
              <a:rPr lang="en-US" sz="2000" dirty="0">
                <a:solidFill>
                  <a:schemeClr val="accent1">
                    <a:lumMod val="20000"/>
                    <a:lumOff val="80000"/>
                  </a:schemeClr>
                </a:solidFill>
                <a:latin typeface="Bell MT" pitchFamily="18" charset="0"/>
                <a:cs typeface="Times New Roman" pitchFamily="18" charset="0"/>
              </a:rPr>
              <a:t>More than one mouse using a burrow at different times</a:t>
            </a:r>
          </a:p>
          <a:p>
            <a:pPr marL="342900" indent="-342900">
              <a:lnSpc>
                <a:spcPct val="150000"/>
              </a:lnSpc>
              <a:buFont typeface="Arial" panose="020B0604020202020204" pitchFamily="34" charset="0"/>
              <a:buChar char="•"/>
            </a:pPr>
            <a:r>
              <a:rPr lang="en-US" sz="2000" dirty="0">
                <a:solidFill>
                  <a:schemeClr val="accent1">
                    <a:lumMod val="20000"/>
                    <a:lumOff val="80000"/>
                  </a:schemeClr>
                </a:solidFill>
                <a:latin typeface="Bell MT" pitchFamily="18" charset="0"/>
                <a:cs typeface="Times New Roman" pitchFamily="18" charset="0"/>
              </a:rPr>
              <a:t>Female moved 547 yds in two nights</a:t>
            </a:r>
          </a:p>
        </p:txBody>
      </p:sp>
      <p:pic>
        <p:nvPicPr>
          <p:cNvPr id="7" name="Picture 6">
            <a:extLst>
              <a:ext uri="{FF2B5EF4-FFF2-40B4-BE49-F238E27FC236}">
                <a16:creationId xmlns:a16="http://schemas.microsoft.com/office/drawing/2014/main" id="{CEF126A4-715B-4ADA-B089-C4F752BEC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1981200"/>
            <a:ext cx="3686093" cy="4495800"/>
          </a:xfrm>
          <a:prstGeom prst="rect">
            <a:avLst/>
          </a:prstGeom>
        </p:spPr>
      </p:pic>
    </p:spTree>
    <p:extLst>
      <p:ext uri="{BB962C8B-B14F-4D97-AF65-F5344CB8AC3E}">
        <p14:creationId xmlns:p14="http://schemas.microsoft.com/office/powerpoint/2010/main" val="2683993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9076FD-A0EC-4132-A88C-14954DA801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913877"/>
            <a:ext cx="3643265" cy="4605871"/>
          </a:xfrm>
          <a:prstGeom prst="rect">
            <a:avLst/>
          </a:prstGeom>
        </p:spPr>
      </p:pic>
      <p:pic>
        <p:nvPicPr>
          <p:cNvPr id="6" name="Picture 5">
            <a:extLst>
              <a:ext uri="{FF2B5EF4-FFF2-40B4-BE49-F238E27FC236}">
                <a16:creationId xmlns:a16="http://schemas.microsoft.com/office/drawing/2014/main" id="{7C3A5013-67BD-4C07-9063-90D4C82809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9558" y="1911227"/>
            <a:ext cx="4100465" cy="2306512"/>
          </a:xfrm>
          <a:prstGeom prst="rect">
            <a:avLst/>
          </a:prstGeom>
        </p:spPr>
      </p:pic>
      <p:pic>
        <p:nvPicPr>
          <p:cNvPr id="7" name="Picture 6">
            <a:extLst>
              <a:ext uri="{FF2B5EF4-FFF2-40B4-BE49-F238E27FC236}">
                <a16:creationId xmlns:a16="http://schemas.microsoft.com/office/drawing/2014/main" id="{F820ABDB-F5B7-465F-B393-D3201666A6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6335" y="4349627"/>
            <a:ext cx="4100465" cy="2306512"/>
          </a:xfrm>
          <a:prstGeom prst="rect">
            <a:avLst/>
          </a:prstGeom>
        </p:spPr>
      </p:pic>
      <p:sp>
        <p:nvSpPr>
          <p:cNvPr id="8" name="TextBox 7">
            <a:extLst>
              <a:ext uri="{FF2B5EF4-FFF2-40B4-BE49-F238E27FC236}">
                <a16:creationId xmlns:a16="http://schemas.microsoft.com/office/drawing/2014/main" id="{D56F2B28-DED3-475E-900D-3BF6B70D4B74}"/>
              </a:ext>
            </a:extLst>
          </p:cNvPr>
          <p:cNvSpPr txBox="1"/>
          <p:nvPr/>
        </p:nvSpPr>
        <p:spPr>
          <a:xfrm>
            <a:off x="685800" y="1219200"/>
            <a:ext cx="7772400" cy="461665"/>
          </a:xfrm>
          <a:prstGeom prst="rect">
            <a:avLst/>
          </a:prstGeom>
          <a:noFill/>
        </p:spPr>
        <p:txBody>
          <a:bodyPr wrap="square" rtlCol="0">
            <a:spAutoFit/>
          </a:bodyPr>
          <a:lstStyle/>
          <a:p>
            <a:pPr algn="ctr"/>
            <a:r>
              <a:rPr lang="en-US" sz="2400" dirty="0">
                <a:solidFill>
                  <a:schemeClr val="accent1">
                    <a:lumMod val="20000"/>
                    <a:lumOff val="80000"/>
                  </a:schemeClr>
                </a:solidFill>
                <a:latin typeface="Bell MT" pitchFamily="18" charset="0"/>
                <a:cs typeface="Times New Roman" pitchFamily="18" charset="0"/>
              </a:rPr>
              <a:t>Reptiles Use of a Created Dune versus a Natural Dune</a:t>
            </a:r>
          </a:p>
        </p:txBody>
      </p:sp>
    </p:spTree>
    <p:extLst>
      <p:ext uri="{BB962C8B-B14F-4D97-AF65-F5344CB8AC3E}">
        <p14:creationId xmlns:p14="http://schemas.microsoft.com/office/powerpoint/2010/main" val="2888913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57BDFC-629E-4470-B0E4-BBCE028C8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1263" y="4388175"/>
            <a:ext cx="3123538" cy="2342653"/>
          </a:xfrm>
          <a:prstGeom prst="rect">
            <a:avLst/>
          </a:prstGeom>
        </p:spPr>
      </p:pic>
      <p:pic>
        <p:nvPicPr>
          <p:cNvPr id="6" name="Picture 5">
            <a:extLst>
              <a:ext uri="{FF2B5EF4-FFF2-40B4-BE49-F238E27FC236}">
                <a16:creationId xmlns:a16="http://schemas.microsoft.com/office/drawing/2014/main" id="{353FF77B-8AA6-40D4-B5F7-804D9D8CA2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799" y="4342898"/>
            <a:ext cx="3124201" cy="2343151"/>
          </a:xfrm>
          <a:prstGeom prst="rect">
            <a:avLst/>
          </a:prstGeom>
        </p:spPr>
      </p:pic>
      <p:pic>
        <p:nvPicPr>
          <p:cNvPr id="7" name="Picture 6">
            <a:extLst>
              <a:ext uri="{FF2B5EF4-FFF2-40B4-BE49-F238E27FC236}">
                <a16:creationId xmlns:a16="http://schemas.microsoft.com/office/drawing/2014/main" id="{EBB42B81-0EBA-45C5-AB80-9FBF819928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600" y="1828302"/>
            <a:ext cx="3124201" cy="2343151"/>
          </a:xfrm>
          <a:prstGeom prst="rect">
            <a:avLst/>
          </a:prstGeom>
        </p:spPr>
      </p:pic>
      <p:pic>
        <p:nvPicPr>
          <p:cNvPr id="8" name="Picture 7">
            <a:extLst>
              <a:ext uri="{FF2B5EF4-FFF2-40B4-BE49-F238E27FC236}">
                <a16:creationId xmlns:a16="http://schemas.microsoft.com/office/drawing/2014/main" id="{94465F6E-83B6-4404-9C18-70A2699DDA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800" y="1828302"/>
            <a:ext cx="3124201" cy="2343151"/>
          </a:xfrm>
          <a:prstGeom prst="rect">
            <a:avLst/>
          </a:prstGeom>
        </p:spPr>
      </p:pic>
      <p:sp>
        <p:nvSpPr>
          <p:cNvPr id="9" name="TextBox 8">
            <a:extLst>
              <a:ext uri="{FF2B5EF4-FFF2-40B4-BE49-F238E27FC236}">
                <a16:creationId xmlns:a16="http://schemas.microsoft.com/office/drawing/2014/main" id="{7AEA5854-C8A6-45E7-87C8-BC72F79CBFC9}"/>
              </a:ext>
            </a:extLst>
          </p:cNvPr>
          <p:cNvSpPr txBox="1"/>
          <p:nvPr/>
        </p:nvSpPr>
        <p:spPr>
          <a:xfrm>
            <a:off x="2971800" y="1149915"/>
            <a:ext cx="3200400"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Camera Array Pictures</a:t>
            </a:r>
          </a:p>
        </p:txBody>
      </p:sp>
    </p:spTree>
    <p:extLst>
      <p:ext uri="{BB962C8B-B14F-4D97-AF65-F5344CB8AC3E}">
        <p14:creationId xmlns:p14="http://schemas.microsoft.com/office/powerpoint/2010/main" val="2301870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E0E3B8-C98A-473B-A0F5-E02B9DC124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09928"/>
            <a:ext cx="9144000" cy="5148072"/>
          </a:xfrm>
          <a:prstGeom prst="rect">
            <a:avLst/>
          </a:prstGeom>
        </p:spPr>
      </p:pic>
      <p:sp>
        <p:nvSpPr>
          <p:cNvPr id="6" name="Rectangle 5">
            <a:extLst>
              <a:ext uri="{FF2B5EF4-FFF2-40B4-BE49-F238E27FC236}">
                <a16:creationId xmlns:a16="http://schemas.microsoft.com/office/drawing/2014/main" id="{33925724-C7C5-405C-AB45-251CBF3C3D72}"/>
              </a:ext>
            </a:extLst>
          </p:cNvPr>
          <p:cNvSpPr/>
          <p:nvPr/>
        </p:nvSpPr>
        <p:spPr>
          <a:xfrm>
            <a:off x="2472835" y="1143000"/>
            <a:ext cx="4198329" cy="461665"/>
          </a:xfrm>
          <a:prstGeom prst="rect">
            <a:avLst/>
          </a:prstGeom>
        </p:spPr>
        <p:txBody>
          <a:bodyPr wrap="none">
            <a:spAutoFit/>
          </a:bodyPr>
          <a:lstStyle/>
          <a:p>
            <a:pPr algn="ctr"/>
            <a:r>
              <a:rPr lang="en-US" sz="2400" dirty="0">
                <a:solidFill>
                  <a:schemeClr val="accent1">
                    <a:lumMod val="20000"/>
                    <a:lumOff val="80000"/>
                  </a:schemeClr>
                </a:solidFill>
                <a:latin typeface="Bell MT" pitchFamily="18" charset="0"/>
                <a:cs typeface="Times New Roman" pitchFamily="18" charset="0"/>
              </a:rPr>
              <a:t>Hurricane Matthew – Oct. 2016</a:t>
            </a:r>
          </a:p>
        </p:txBody>
      </p:sp>
    </p:spTree>
    <p:extLst>
      <p:ext uri="{BB962C8B-B14F-4D97-AF65-F5344CB8AC3E}">
        <p14:creationId xmlns:p14="http://schemas.microsoft.com/office/powerpoint/2010/main" val="813112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1BE56F-955E-4E2D-8C77-7E77761B84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425" y="1143000"/>
            <a:ext cx="8439150" cy="5626100"/>
          </a:xfrm>
          <a:prstGeom prst="rect">
            <a:avLst/>
          </a:prstGeom>
        </p:spPr>
      </p:pic>
      <p:cxnSp>
        <p:nvCxnSpPr>
          <p:cNvPr id="6" name="Straight Arrow Connector 5">
            <a:extLst>
              <a:ext uri="{FF2B5EF4-FFF2-40B4-BE49-F238E27FC236}">
                <a16:creationId xmlns:a16="http://schemas.microsoft.com/office/drawing/2014/main" id="{F5CA1591-3399-457D-ADAA-A2D841E5DC36}"/>
              </a:ext>
            </a:extLst>
          </p:cNvPr>
          <p:cNvCxnSpPr>
            <a:cxnSpLocks/>
          </p:cNvCxnSpPr>
          <p:nvPr/>
        </p:nvCxnSpPr>
        <p:spPr>
          <a:xfrm>
            <a:off x="4954267" y="3396414"/>
            <a:ext cx="42195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86AD167-9B65-4E9F-9B90-D38B68A48CFA}"/>
              </a:ext>
            </a:extLst>
          </p:cNvPr>
          <p:cNvCxnSpPr>
            <a:cxnSpLocks/>
          </p:cNvCxnSpPr>
          <p:nvPr/>
        </p:nvCxnSpPr>
        <p:spPr>
          <a:xfrm>
            <a:off x="5861905" y="2994607"/>
            <a:ext cx="42195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0F460FE-92B9-4B68-A071-5D95BEB6607B}"/>
              </a:ext>
            </a:extLst>
          </p:cNvPr>
          <p:cNvCxnSpPr>
            <a:cxnSpLocks/>
          </p:cNvCxnSpPr>
          <p:nvPr/>
        </p:nvCxnSpPr>
        <p:spPr>
          <a:xfrm>
            <a:off x="5718758" y="2758363"/>
            <a:ext cx="42195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3499CE4-963C-4E32-BA24-27FF0DD044B1}"/>
              </a:ext>
            </a:extLst>
          </p:cNvPr>
          <p:cNvSpPr/>
          <p:nvPr/>
        </p:nvSpPr>
        <p:spPr>
          <a:xfrm>
            <a:off x="3430267" y="3185236"/>
            <a:ext cx="1447800" cy="369332"/>
          </a:xfrm>
          <a:prstGeom prst="rect">
            <a:avLst/>
          </a:prstGeom>
        </p:spPr>
        <p:txBody>
          <a:bodyPr wrap="square">
            <a:spAutoFit/>
          </a:bodyPr>
          <a:lstStyle/>
          <a:p>
            <a:r>
              <a:rPr lang="en-US" dirty="0">
                <a:solidFill>
                  <a:srgbClr val="FF0000"/>
                </a:solidFill>
                <a:latin typeface="Bell MT" pitchFamily="18" charset="0"/>
                <a:cs typeface="Times New Roman" pitchFamily="18" charset="0"/>
              </a:rPr>
              <a:t>Sandy North</a:t>
            </a:r>
          </a:p>
        </p:txBody>
      </p:sp>
      <p:sp>
        <p:nvSpPr>
          <p:cNvPr id="10" name="Rectangle 9">
            <a:extLst>
              <a:ext uri="{FF2B5EF4-FFF2-40B4-BE49-F238E27FC236}">
                <a16:creationId xmlns:a16="http://schemas.microsoft.com/office/drawing/2014/main" id="{68F058A7-DA43-4241-A7A0-6724C5F541C1}"/>
              </a:ext>
            </a:extLst>
          </p:cNvPr>
          <p:cNvSpPr/>
          <p:nvPr/>
        </p:nvSpPr>
        <p:spPr>
          <a:xfrm>
            <a:off x="5257800" y="2809941"/>
            <a:ext cx="646330" cy="369332"/>
          </a:xfrm>
          <a:prstGeom prst="rect">
            <a:avLst/>
          </a:prstGeom>
        </p:spPr>
        <p:txBody>
          <a:bodyPr wrap="square">
            <a:spAutoFit/>
          </a:bodyPr>
          <a:lstStyle/>
          <a:p>
            <a:r>
              <a:rPr lang="en-US" dirty="0">
                <a:solidFill>
                  <a:srgbClr val="FF0000"/>
                </a:solidFill>
                <a:latin typeface="Bell MT" pitchFamily="18" charset="0"/>
                <a:cs typeface="Times New Roman" pitchFamily="18" charset="0"/>
              </a:rPr>
              <a:t>Pilot</a:t>
            </a:r>
          </a:p>
        </p:txBody>
      </p:sp>
      <p:sp>
        <p:nvSpPr>
          <p:cNvPr id="14" name="Rectangle 13">
            <a:extLst>
              <a:ext uri="{FF2B5EF4-FFF2-40B4-BE49-F238E27FC236}">
                <a16:creationId xmlns:a16="http://schemas.microsoft.com/office/drawing/2014/main" id="{29817502-5F3B-480B-B994-8DB73E74BFE5}"/>
              </a:ext>
            </a:extLst>
          </p:cNvPr>
          <p:cNvSpPr/>
          <p:nvPr/>
        </p:nvSpPr>
        <p:spPr>
          <a:xfrm>
            <a:off x="4380357" y="2592800"/>
            <a:ext cx="1367874" cy="369332"/>
          </a:xfrm>
          <a:prstGeom prst="rect">
            <a:avLst/>
          </a:prstGeom>
        </p:spPr>
        <p:txBody>
          <a:bodyPr wrap="square">
            <a:spAutoFit/>
          </a:bodyPr>
          <a:lstStyle/>
          <a:p>
            <a:r>
              <a:rPr lang="en-US" dirty="0">
                <a:solidFill>
                  <a:srgbClr val="FF0000"/>
                </a:solidFill>
                <a:latin typeface="Bell MT" pitchFamily="18" charset="0"/>
                <a:cs typeface="Times New Roman" pitchFamily="18" charset="0"/>
              </a:rPr>
              <a:t>Sandy South</a:t>
            </a:r>
          </a:p>
        </p:txBody>
      </p:sp>
    </p:spTree>
    <p:extLst>
      <p:ext uri="{BB962C8B-B14F-4D97-AF65-F5344CB8AC3E}">
        <p14:creationId xmlns:p14="http://schemas.microsoft.com/office/powerpoint/2010/main" val="2387605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4AAA52-6D28-44EA-A8C1-CF2EFCE70F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1750" y="1752600"/>
            <a:ext cx="6540500" cy="4905375"/>
          </a:xfrm>
          <a:prstGeom prst="rect">
            <a:avLst/>
          </a:prstGeom>
        </p:spPr>
      </p:pic>
      <p:sp>
        <p:nvSpPr>
          <p:cNvPr id="3" name="TextBox 2">
            <a:extLst>
              <a:ext uri="{FF2B5EF4-FFF2-40B4-BE49-F238E27FC236}">
                <a16:creationId xmlns:a16="http://schemas.microsoft.com/office/drawing/2014/main" id="{FEB286D5-069C-43BE-A2E6-5263E7A3169F}"/>
              </a:ext>
            </a:extLst>
          </p:cNvPr>
          <p:cNvSpPr txBox="1"/>
          <p:nvPr/>
        </p:nvSpPr>
        <p:spPr>
          <a:xfrm>
            <a:off x="3829050" y="1219200"/>
            <a:ext cx="1485900" cy="461665"/>
          </a:xfrm>
          <a:prstGeom prst="rect">
            <a:avLst/>
          </a:prstGeom>
          <a:noFill/>
        </p:spPr>
        <p:txBody>
          <a:bodyPr wrap="square" rtlCol="0">
            <a:spAutoFit/>
          </a:bodyPr>
          <a:lstStyle/>
          <a:p>
            <a:r>
              <a:rPr lang="en-US" sz="2400" dirty="0">
                <a:solidFill>
                  <a:schemeClr val="accent1">
                    <a:lumMod val="20000"/>
                    <a:lumOff val="80000"/>
                  </a:schemeClr>
                </a:solidFill>
                <a:latin typeface="Bell MT" pitchFamily="18" charset="0"/>
                <a:cs typeface="Times New Roman" pitchFamily="18" charset="0"/>
              </a:rPr>
              <a:t>Washover</a:t>
            </a:r>
          </a:p>
        </p:txBody>
      </p:sp>
    </p:spTree>
    <p:extLst>
      <p:ext uri="{BB962C8B-B14F-4D97-AF65-F5344CB8AC3E}">
        <p14:creationId xmlns:p14="http://schemas.microsoft.com/office/powerpoint/2010/main" val="4088805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FF59E1-0EE1-49CA-BDE5-27B89E2A3FED}"/>
              </a:ext>
            </a:extLst>
          </p:cNvPr>
          <p:cNvSpPr/>
          <p:nvPr/>
        </p:nvSpPr>
        <p:spPr>
          <a:xfrm>
            <a:off x="457200" y="3044279"/>
            <a:ext cx="2977097" cy="1261884"/>
          </a:xfrm>
          <a:prstGeom prst="rect">
            <a:avLst/>
          </a:prstGeom>
        </p:spPr>
        <p:txBody>
          <a:bodyPr wrap="none">
            <a:spAutoFit/>
          </a:bodyPr>
          <a:lstStyle/>
          <a:p>
            <a:pPr algn="ctr">
              <a:buClr>
                <a:srgbClr val="0000CC"/>
              </a:buClr>
              <a:tabLst>
                <a:tab pos="280988" algn="l"/>
              </a:tabLst>
            </a:pPr>
            <a:r>
              <a:rPr lang="en-US" sz="2400" dirty="0">
                <a:solidFill>
                  <a:schemeClr val="accent1">
                    <a:lumMod val="20000"/>
                    <a:lumOff val="80000"/>
                  </a:schemeClr>
                </a:solidFill>
                <a:latin typeface="Bell MT" pitchFamily="18" charset="0"/>
                <a:cs typeface="Times New Roman" pitchFamily="18" charset="0"/>
              </a:rPr>
              <a:t>Matthew Dune</a:t>
            </a: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March 2018 – March 2020</a:t>
            </a:r>
          </a:p>
          <a:p>
            <a:pPr algn="ctr">
              <a:buClr>
                <a:srgbClr val="0000CC"/>
              </a:buClr>
              <a:tabLst>
                <a:tab pos="280988" algn="l"/>
              </a:tabLst>
            </a:pPr>
            <a:endParaRPr lang="en-US" sz="1200" dirty="0">
              <a:solidFill>
                <a:schemeClr val="accent1">
                  <a:lumMod val="20000"/>
                  <a:lumOff val="80000"/>
                </a:schemeClr>
              </a:solidFill>
              <a:latin typeface="Bell MT" pitchFamily="18" charset="0"/>
              <a:cs typeface="Times New Roman" pitchFamily="18" charset="0"/>
            </a:endParaRP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3.6 miles</a:t>
            </a:r>
          </a:p>
        </p:txBody>
      </p:sp>
      <p:pic>
        <p:nvPicPr>
          <p:cNvPr id="6" name="Picture 5">
            <a:extLst>
              <a:ext uri="{FF2B5EF4-FFF2-40B4-BE49-F238E27FC236}">
                <a16:creationId xmlns:a16="http://schemas.microsoft.com/office/drawing/2014/main" id="{90FC90D5-94EA-4D48-B991-F741C50FF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295400"/>
            <a:ext cx="4121727" cy="5334000"/>
          </a:xfrm>
          <a:prstGeom prst="rect">
            <a:avLst/>
          </a:prstGeom>
        </p:spPr>
      </p:pic>
      <p:sp>
        <p:nvSpPr>
          <p:cNvPr id="2" name="TextBox 1">
            <a:extLst>
              <a:ext uri="{FF2B5EF4-FFF2-40B4-BE49-F238E27FC236}">
                <a16:creationId xmlns:a16="http://schemas.microsoft.com/office/drawing/2014/main" id="{DA01E84C-40E8-42E0-A1B3-006528534639}"/>
              </a:ext>
            </a:extLst>
          </p:cNvPr>
          <p:cNvSpPr txBox="1"/>
          <p:nvPr/>
        </p:nvSpPr>
        <p:spPr>
          <a:xfrm>
            <a:off x="5527963" y="1371600"/>
            <a:ext cx="1143000" cy="20739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163951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8BBCBA-2D64-48F1-A317-676554C2147B}"/>
              </a:ext>
            </a:extLst>
          </p:cNvPr>
          <p:cNvSpPr/>
          <p:nvPr/>
        </p:nvSpPr>
        <p:spPr>
          <a:xfrm>
            <a:off x="2606813" y="1143000"/>
            <a:ext cx="3930371" cy="461665"/>
          </a:xfrm>
          <a:prstGeom prst="rect">
            <a:avLst/>
          </a:prstGeom>
        </p:spPr>
        <p:txBody>
          <a:bodyPr wrap="none">
            <a:spAutoFit/>
          </a:bodyPr>
          <a:lstStyle/>
          <a:p>
            <a:pPr algn="ctr"/>
            <a:r>
              <a:rPr lang="en-US" sz="2400" dirty="0">
                <a:solidFill>
                  <a:schemeClr val="accent1">
                    <a:lumMod val="20000"/>
                    <a:lumOff val="80000"/>
                  </a:schemeClr>
                </a:solidFill>
                <a:latin typeface="Bell MT" pitchFamily="18" charset="0"/>
                <a:cs typeface="Times New Roman" pitchFamily="18" charset="0"/>
              </a:rPr>
              <a:t>Hurricane Dorian – Sep. 2019</a:t>
            </a:r>
          </a:p>
        </p:txBody>
      </p:sp>
      <p:pic>
        <p:nvPicPr>
          <p:cNvPr id="6" name="Picture 5">
            <a:extLst>
              <a:ext uri="{FF2B5EF4-FFF2-40B4-BE49-F238E27FC236}">
                <a16:creationId xmlns:a16="http://schemas.microsoft.com/office/drawing/2014/main" id="{7476BD06-8C78-4B80-A27C-A5E93C4C5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524" y="1678326"/>
            <a:ext cx="6838951" cy="4884151"/>
          </a:xfrm>
          <a:prstGeom prst="rect">
            <a:avLst/>
          </a:prstGeom>
        </p:spPr>
      </p:pic>
    </p:spTree>
    <p:extLst>
      <p:ext uri="{BB962C8B-B14F-4D97-AF65-F5344CB8AC3E}">
        <p14:creationId xmlns:p14="http://schemas.microsoft.com/office/powerpoint/2010/main" val="1963381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descr="A picture containing sky, outdoor, nature, shore&#10;&#10;Description automatically generated">
            <a:extLst>
              <a:ext uri="{FF2B5EF4-FFF2-40B4-BE49-F238E27FC236}">
                <a16:creationId xmlns:a16="http://schemas.microsoft.com/office/drawing/2014/main" id="{AC74B75F-1DFF-46A0-A88E-E3CC2BB4D1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1828800"/>
            <a:ext cx="6248400" cy="4889734"/>
          </a:xfrm>
          <a:prstGeom prst="rect">
            <a:avLst/>
          </a:prstGeom>
        </p:spPr>
      </p:pic>
      <p:sp>
        <p:nvSpPr>
          <p:cNvPr id="3" name="Rectangle 2">
            <a:extLst>
              <a:ext uri="{FF2B5EF4-FFF2-40B4-BE49-F238E27FC236}">
                <a16:creationId xmlns:a16="http://schemas.microsoft.com/office/drawing/2014/main" id="{B20DFCE9-F5C4-4A25-A537-D76FAF66A011}"/>
              </a:ext>
            </a:extLst>
          </p:cNvPr>
          <p:cNvSpPr/>
          <p:nvPr/>
        </p:nvSpPr>
        <p:spPr>
          <a:xfrm>
            <a:off x="3122115" y="1219200"/>
            <a:ext cx="2899768" cy="461665"/>
          </a:xfrm>
          <a:prstGeom prst="rect">
            <a:avLst/>
          </a:prstGeom>
        </p:spPr>
        <p:txBody>
          <a:bodyPr wrap="none">
            <a:spAutoFit/>
          </a:bodyPr>
          <a:lstStyle/>
          <a:p>
            <a:pPr algn="ctr"/>
            <a:r>
              <a:rPr lang="en-US" sz="2400" dirty="0">
                <a:solidFill>
                  <a:schemeClr val="accent1">
                    <a:lumMod val="20000"/>
                    <a:lumOff val="80000"/>
                  </a:schemeClr>
                </a:solidFill>
                <a:latin typeface="Bell MT" pitchFamily="18" charset="0"/>
                <a:cs typeface="Times New Roman" pitchFamily="18" charset="0"/>
              </a:rPr>
              <a:t>Eastern Face Erosion</a:t>
            </a:r>
          </a:p>
        </p:txBody>
      </p:sp>
    </p:spTree>
    <p:extLst>
      <p:ext uri="{BB962C8B-B14F-4D97-AF65-F5344CB8AC3E}">
        <p14:creationId xmlns:p14="http://schemas.microsoft.com/office/powerpoint/2010/main" val="2459234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C37A62-6F4D-4D1F-A7B8-56B054CDDD12}"/>
              </a:ext>
            </a:extLst>
          </p:cNvPr>
          <p:cNvSpPr/>
          <p:nvPr/>
        </p:nvSpPr>
        <p:spPr>
          <a:xfrm>
            <a:off x="838200" y="3294568"/>
            <a:ext cx="2607830" cy="1261884"/>
          </a:xfrm>
          <a:prstGeom prst="rect">
            <a:avLst/>
          </a:prstGeom>
        </p:spPr>
        <p:txBody>
          <a:bodyPr wrap="none">
            <a:spAutoFit/>
          </a:bodyPr>
          <a:lstStyle/>
          <a:p>
            <a:pPr algn="ctr">
              <a:buClr>
                <a:srgbClr val="0000CC"/>
              </a:buClr>
              <a:tabLst>
                <a:tab pos="280988" algn="l"/>
              </a:tabLst>
            </a:pPr>
            <a:r>
              <a:rPr lang="en-US" sz="2400" dirty="0">
                <a:solidFill>
                  <a:schemeClr val="accent1">
                    <a:lumMod val="20000"/>
                    <a:lumOff val="80000"/>
                  </a:schemeClr>
                </a:solidFill>
                <a:latin typeface="Bell MT" pitchFamily="18" charset="0"/>
                <a:cs typeface="Times New Roman" pitchFamily="18" charset="0"/>
              </a:rPr>
              <a:t>Dorian Restoration</a:t>
            </a: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March – April 2021</a:t>
            </a:r>
          </a:p>
          <a:p>
            <a:pPr algn="ctr">
              <a:buClr>
                <a:srgbClr val="0000CC"/>
              </a:buClr>
              <a:tabLst>
                <a:tab pos="280988" algn="l"/>
              </a:tabLst>
            </a:pPr>
            <a:endParaRPr lang="en-US" sz="1200" dirty="0">
              <a:solidFill>
                <a:schemeClr val="accent1">
                  <a:lumMod val="20000"/>
                  <a:lumOff val="80000"/>
                </a:schemeClr>
              </a:solidFill>
              <a:latin typeface="Bell MT" pitchFamily="18" charset="0"/>
              <a:cs typeface="Times New Roman" pitchFamily="18" charset="0"/>
            </a:endParaRPr>
          </a:p>
          <a:p>
            <a:pPr algn="ctr">
              <a:buClr>
                <a:srgbClr val="0000CC"/>
              </a:buClr>
              <a:tabLst>
                <a:tab pos="280988" algn="l"/>
              </a:tabLst>
            </a:pPr>
            <a:r>
              <a:rPr lang="en-US" sz="2000" dirty="0">
                <a:solidFill>
                  <a:schemeClr val="accent1">
                    <a:lumMod val="20000"/>
                    <a:lumOff val="80000"/>
                  </a:schemeClr>
                </a:solidFill>
                <a:latin typeface="Bell MT" pitchFamily="18" charset="0"/>
                <a:cs typeface="Times New Roman" pitchFamily="18" charset="0"/>
              </a:rPr>
              <a:t>2,000 feet</a:t>
            </a:r>
          </a:p>
        </p:txBody>
      </p:sp>
      <p:pic>
        <p:nvPicPr>
          <p:cNvPr id="6" name="Picture 5" descr="A picture containing website&#10;&#10;Description automatically generated">
            <a:extLst>
              <a:ext uri="{FF2B5EF4-FFF2-40B4-BE49-F238E27FC236}">
                <a16:creationId xmlns:a16="http://schemas.microsoft.com/office/drawing/2014/main" id="{E72BD517-5073-42F2-83FA-3A63CE444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2108" y="1219200"/>
            <a:ext cx="4182480" cy="5412621"/>
          </a:xfrm>
          <a:prstGeom prst="rect">
            <a:avLst/>
          </a:prstGeom>
        </p:spPr>
      </p:pic>
    </p:spTree>
    <p:extLst>
      <p:ext uri="{BB962C8B-B14F-4D97-AF65-F5344CB8AC3E}">
        <p14:creationId xmlns:p14="http://schemas.microsoft.com/office/powerpoint/2010/main" val="3706386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A83B3A-E649-477D-B2AB-82049784B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2913" y="1981200"/>
            <a:ext cx="6238173" cy="4678629"/>
          </a:xfrm>
          <a:prstGeom prst="rect">
            <a:avLst/>
          </a:prstGeom>
        </p:spPr>
      </p:pic>
      <p:sp>
        <p:nvSpPr>
          <p:cNvPr id="3" name="Rectangle 2">
            <a:extLst>
              <a:ext uri="{FF2B5EF4-FFF2-40B4-BE49-F238E27FC236}">
                <a16:creationId xmlns:a16="http://schemas.microsoft.com/office/drawing/2014/main" id="{7C19B237-E544-431E-A9F9-18FD9162B6A7}"/>
              </a:ext>
            </a:extLst>
          </p:cNvPr>
          <p:cNvSpPr/>
          <p:nvPr/>
        </p:nvSpPr>
        <p:spPr>
          <a:xfrm>
            <a:off x="2284000" y="1295400"/>
            <a:ext cx="4575997" cy="461665"/>
          </a:xfrm>
          <a:prstGeom prst="rect">
            <a:avLst/>
          </a:prstGeom>
        </p:spPr>
        <p:txBody>
          <a:bodyPr wrap="none">
            <a:spAutoFit/>
          </a:bodyPr>
          <a:lstStyle/>
          <a:p>
            <a:pPr algn="ctr"/>
            <a:r>
              <a:rPr lang="en-US" sz="2400" dirty="0">
                <a:solidFill>
                  <a:schemeClr val="accent1">
                    <a:lumMod val="20000"/>
                    <a:lumOff val="80000"/>
                  </a:schemeClr>
                </a:solidFill>
                <a:latin typeface="Bell MT" pitchFamily="18" charset="0"/>
                <a:cs typeface="Times New Roman" pitchFamily="18" charset="0"/>
              </a:rPr>
              <a:t>Working Ahead of the Restoration</a:t>
            </a:r>
          </a:p>
        </p:txBody>
      </p:sp>
    </p:spTree>
    <p:extLst>
      <p:ext uri="{BB962C8B-B14F-4D97-AF65-F5344CB8AC3E}">
        <p14:creationId xmlns:p14="http://schemas.microsoft.com/office/powerpoint/2010/main" val="1897785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C12446-CB8A-400E-8FA0-221A37171FCF}"/>
              </a:ext>
            </a:extLst>
          </p:cNvPr>
          <p:cNvSpPr/>
          <p:nvPr/>
        </p:nvSpPr>
        <p:spPr>
          <a:xfrm>
            <a:off x="1357312" y="2209800"/>
            <a:ext cx="6429375" cy="2677656"/>
          </a:xfrm>
          <a:prstGeom prst="rect">
            <a:avLst/>
          </a:prstGeom>
        </p:spPr>
        <p:txBody>
          <a:bodyPr wrap="square">
            <a:spAutoFit/>
          </a:bodyPr>
          <a:lstStyle/>
          <a:p>
            <a:pPr algn="ctr">
              <a:buClr>
                <a:srgbClr val="0000CC"/>
              </a:buClr>
              <a:tabLst>
                <a:tab pos="280988" algn="l"/>
              </a:tabLst>
            </a:pPr>
            <a:r>
              <a:rPr lang="en-US" sz="2800" b="1" dirty="0">
                <a:solidFill>
                  <a:schemeClr val="accent1">
                    <a:lumMod val="20000"/>
                    <a:lumOff val="80000"/>
                  </a:schemeClr>
                </a:solidFill>
                <a:latin typeface="Bell MT" pitchFamily="18" charset="0"/>
                <a:cs typeface="Times New Roman" pitchFamily="18" charset="0"/>
              </a:rPr>
              <a:t>Take Home Message</a:t>
            </a:r>
            <a:endParaRPr lang="en-US" sz="2000" dirty="0">
              <a:solidFill>
                <a:schemeClr val="accent1">
                  <a:lumMod val="20000"/>
                  <a:lumOff val="80000"/>
                </a:schemeClr>
              </a:solidFill>
              <a:latin typeface="Bell MT" pitchFamily="18" charset="0"/>
              <a:cs typeface="Times New Roman" pitchFamily="18" charset="0"/>
            </a:endParaRPr>
          </a:p>
          <a:p>
            <a:pPr algn="ctr">
              <a:buClr>
                <a:srgbClr val="0000CC"/>
              </a:buClr>
              <a:tabLst>
                <a:tab pos="280988" algn="l"/>
              </a:tabLst>
            </a:pPr>
            <a:endParaRPr lang="en-US" sz="2000" dirty="0">
              <a:solidFill>
                <a:schemeClr val="accent1">
                  <a:lumMod val="20000"/>
                  <a:lumOff val="80000"/>
                </a:schemeClr>
              </a:solidFill>
              <a:latin typeface="Bell MT" pitchFamily="18" charset="0"/>
              <a:cs typeface="Times New Roman" pitchFamily="18" charset="0"/>
            </a:endParaRPr>
          </a:p>
          <a:p>
            <a:pPr algn="ctr">
              <a:buClr>
                <a:srgbClr val="0000CC"/>
              </a:buClr>
              <a:tabLst>
                <a:tab pos="280988" algn="l"/>
              </a:tabLst>
            </a:pPr>
            <a:r>
              <a:rPr lang="en-US" sz="2400" dirty="0">
                <a:solidFill>
                  <a:schemeClr val="accent1">
                    <a:lumMod val="20000"/>
                    <a:lumOff val="80000"/>
                  </a:schemeClr>
                </a:solidFill>
                <a:latin typeface="Bell MT" panose="02020503060305020303" pitchFamily="18" charset="0"/>
              </a:rPr>
              <a:t>While it will not prevent the shoreline erosion caused by storms, dune creation and restoration has proven to be an effective strategy for simultaneous protection of NASA assets and conservation of important wildlife habitat. </a:t>
            </a:r>
          </a:p>
        </p:txBody>
      </p:sp>
    </p:spTree>
    <p:extLst>
      <p:ext uri="{BB962C8B-B14F-4D97-AF65-F5344CB8AC3E}">
        <p14:creationId xmlns:p14="http://schemas.microsoft.com/office/powerpoint/2010/main" val="875092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515B239-FBEB-4464-8139-618DF921E5AA}"/>
              </a:ext>
            </a:extLst>
          </p:cNvPr>
          <p:cNvSpPr>
            <a:spLocks noGrp="1"/>
          </p:cNvSpPr>
          <p:nvPr>
            <p:ph type="title"/>
          </p:nvPr>
        </p:nvSpPr>
        <p:spPr>
          <a:xfrm>
            <a:off x="5029200" y="2362200"/>
            <a:ext cx="3581400" cy="1381126"/>
          </a:xfrm>
        </p:spPr>
        <p:txBody>
          <a:bodyPr>
            <a:normAutofit fontScale="90000"/>
          </a:bodyPr>
          <a:lstStyle/>
          <a:p>
            <a:pPr algn="ctr"/>
            <a:r>
              <a:rPr lang="en-US" dirty="0">
                <a:solidFill>
                  <a:schemeClr val="tx1"/>
                </a:solidFill>
              </a:rPr>
              <a:t>Questions?</a:t>
            </a:r>
            <a:br>
              <a:rPr lang="en-US" dirty="0"/>
            </a:br>
            <a:r>
              <a:rPr lang="en-US" sz="3100" dirty="0">
                <a:solidFill>
                  <a:schemeClr val="tx1"/>
                </a:solidFill>
                <a:latin typeface="Bell MT" panose="02020503060305020303" pitchFamily="18" charset="0"/>
              </a:rPr>
              <a:t>mary.r.bolt@nasa.gov</a:t>
            </a:r>
            <a:br>
              <a:rPr lang="en-US" dirty="0">
                <a:solidFill>
                  <a:schemeClr val="bg1"/>
                </a:solidFill>
                <a:latin typeface="Bell MT" panose="02020503060305020303" pitchFamily="18" charset="0"/>
              </a:rPr>
            </a:br>
            <a:endParaRPr lang="en-US" dirty="0"/>
          </a:p>
        </p:txBody>
      </p:sp>
      <p:sp>
        <p:nvSpPr>
          <p:cNvPr id="5" name="TextBox 4">
            <a:extLst>
              <a:ext uri="{FF2B5EF4-FFF2-40B4-BE49-F238E27FC236}">
                <a16:creationId xmlns:a16="http://schemas.microsoft.com/office/drawing/2014/main" id="{88D55E7F-CC84-40F3-A539-739C46CC6F2E}"/>
              </a:ext>
            </a:extLst>
          </p:cNvPr>
          <p:cNvSpPr txBox="1"/>
          <p:nvPr/>
        </p:nvSpPr>
        <p:spPr>
          <a:xfrm>
            <a:off x="1143000" y="4419600"/>
            <a:ext cx="7924800" cy="1077218"/>
          </a:xfrm>
          <a:prstGeom prst="rect">
            <a:avLst/>
          </a:prstGeom>
          <a:noFill/>
        </p:spPr>
        <p:txBody>
          <a:bodyPr wrap="square" rtlCol="0">
            <a:spAutoFit/>
          </a:bodyPr>
          <a:lstStyle/>
          <a:p>
            <a:pPr algn="ctr"/>
            <a:r>
              <a:rPr lang="en-US" sz="1600" dirty="0"/>
              <a:t>The work was conducted under Integrated Mission Support Services, LLC,</a:t>
            </a:r>
          </a:p>
          <a:p>
            <a:pPr algn="ctr"/>
            <a:r>
              <a:rPr lang="en-US" sz="1600" dirty="0"/>
              <a:t>Kennedy Environmental and Medical Contract # NNK16OB01C</a:t>
            </a:r>
          </a:p>
          <a:p>
            <a:pPr algn="ctr"/>
            <a:r>
              <a:rPr lang="en-US" sz="1600" dirty="0"/>
              <a:t>and</a:t>
            </a:r>
          </a:p>
          <a:p>
            <a:pPr algn="ctr"/>
            <a:r>
              <a:rPr lang="en-US" sz="1600" dirty="0"/>
              <a:t>Herndon Solutions Group LLC, NASA Environmental and Medical Contract # 80KSC020D0023</a:t>
            </a:r>
            <a:r>
              <a:rPr lang="en-US" sz="1600" dirty="0">
                <a:solidFill>
                  <a:schemeClr val="bg1"/>
                </a:solidFill>
              </a:rPr>
              <a:t>. </a:t>
            </a:r>
          </a:p>
        </p:txBody>
      </p:sp>
    </p:spTree>
    <p:extLst>
      <p:ext uri="{BB962C8B-B14F-4D97-AF65-F5344CB8AC3E}">
        <p14:creationId xmlns:p14="http://schemas.microsoft.com/office/powerpoint/2010/main" val="1261139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3E5415027E074BAFBEC91E061E8B49" ma:contentTypeVersion="7" ma:contentTypeDescription="Create a new document." ma:contentTypeScope="" ma:versionID="9720344c1306aa5c2dba06afec0b5a90">
  <xsd:schema xmlns:xsd="http://www.w3.org/2001/XMLSchema" xmlns:xs="http://www.w3.org/2001/XMLSchema" xmlns:p="http://schemas.microsoft.com/office/2006/metadata/properties" xmlns:ns2="http://schemas.microsoft.com/sharepoint/v4" xmlns:ns3="d2631f78-91ba-4e54-ab1f-f79448b2e9cd" targetNamespace="http://schemas.microsoft.com/office/2006/metadata/properties" ma:root="true" ma:fieldsID="572cd27ebcd54ae295f34df542a492e0" ns2:_="" ns3:_="">
    <xsd:import namespace="http://schemas.microsoft.com/sharepoint/v4"/>
    <xsd:import namespace="d2631f78-91ba-4e54-ab1f-f79448b2e9cd"/>
    <xsd:element name="properties">
      <xsd:complexType>
        <xsd:sequence>
          <xsd:element name="documentManagement">
            <xsd:complexType>
              <xsd:all>
                <xsd:element ref="ns2:IconOverla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631f78-91ba-4e54-ab1f-f79448b2e9cd"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2857FE11-50A0-4053-9AAD-71AAFC5E3051}">
  <ds:schemaRefs>
    <ds:schemaRef ds:uri="http://schemas.microsoft.com/sharepoint/v3/contenttype/forms"/>
  </ds:schemaRefs>
</ds:datastoreItem>
</file>

<file path=customXml/itemProps2.xml><?xml version="1.0" encoding="utf-8"?>
<ds:datastoreItem xmlns:ds="http://schemas.openxmlformats.org/officeDocument/2006/customXml" ds:itemID="{DC3133AC-2249-4436-8197-B5A8CA1F62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d2631f78-91ba-4e54-ab1f-f79448b2e9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F42E6C-F115-4F43-A79C-C18F48A1CBDA}">
  <ds:schemaRefs>
    <ds:schemaRef ds:uri="http://schemas.microsoft.com/office/2006/metadata/properties"/>
    <ds:schemaRef ds:uri="http://schemas.microsoft.com/office/infopath/2007/PartnerControls"/>
    <ds:schemaRef ds:uri="http://schemas.microsoft.com/sharepoint/v4"/>
  </ds:schemaRefs>
</ds:datastoreItem>
</file>

<file path=docProps/app.xml><?xml version="1.0" encoding="utf-8"?>
<Properties xmlns="http://schemas.openxmlformats.org/officeDocument/2006/extended-properties" xmlns:vt="http://schemas.openxmlformats.org/officeDocument/2006/docPropsVTypes">
  <TotalTime>750</TotalTime>
  <Words>664</Words>
  <Application>Microsoft Office PowerPoint</Application>
  <PresentationFormat>On-screen Show (4:3)</PresentationFormat>
  <Paragraphs>120</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Bell MT</vt:lpstr>
      <vt:lpstr>Calibri</vt:lpstr>
      <vt:lpstr>Times New Roman</vt:lpstr>
      <vt:lpstr>Office Theme</vt:lpstr>
      <vt:lpstr>Earth Day at KSC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mary.r.bolt@nasa.gov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Title</dc:title>
  <dc:creator>Word Style</dc:creator>
  <cp:lastModifiedBy>Bolt, Rebecca (KSC-NEM-4800)[Herndon Solutions Group]</cp:lastModifiedBy>
  <cp:revision>99</cp:revision>
  <dcterms:created xsi:type="dcterms:W3CDTF">2012-06-15T11:11:06Z</dcterms:created>
  <dcterms:modified xsi:type="dcterms:W3CDTF">2021-04-05T15:49:23Z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0x010100D83E5415027E074BAFBEC91E061E8B49</vt:lpwstr>
  </property>
</Properties>
</file>