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  <p:sldMasterId id="2147483662" r:id="rId2"/>
    <p:sldMasterId id="2147483675" r:id="rId3"/>
  </p:sldMasterIdLst>
  <p:notesMasterIdLst>
    <p:notesMasterId r:id="rId31"/>
  </p:notesMasterIdLst>
  <p:sldIdLst>
    <p:sldId id="381" r:id="rId4"/>
    <p:sldId id="421" r:id="rId5"/>
    <p:sldId id="447" r:id="rId6"/>
    <p:sldId id="449" r:id="rId7"/>
    <p:sldId id="453" r:id="rId8"/>
    <p:sldId id="452" r:id="rId9"/>
    <p:sldId id="451" r:id="rId10"/>
    <p:sldId id="450" r:id="rId11"/>
    <p:sldId id="457" r:id="rId12"/>
    <p:sldId id="448" r:id="rId13"/>
    <p:sldId id="423" r:id="rId14"/>
    <p:sldId id="476" r:id="rId15"/>
    <p:sldId id="477" r:id="rId16"/>
    <p:sldId id="469" r:id="rId17"/>
    <p:sldId id="412" r:id="rId18"/>
    <p:sldId id="543" r:id="rId19"/>
    <p:sldId id="428" r:id="rId20"/>
    <p:sldId id="413" r:id="rId21"/>
    <p:sldId id="470" r:id="rId22"/>
    <p:sldId id="472" r:id="rId23"/>
    <p:sldId id="478" r:id="rId24"/>
    <p:sldId id="438" r:id="rId25"/>
    <p:sldId id="972" r:id="rId26"/>
    <p:sldId id="974" r:id="rId27"/>
    <p:sldId id="973" r:id="rId28"/>
    <p:sldId id="435" r:id="rId29"/>
    <p:sldId id="480" r:id="rId30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8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08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08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08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0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9500"/>
    <a:srgbClr val="FF3300"/>
    <a:srgbClr val="FFFF3F"/>
    <a:srgbClr val="FFFF00"/>
    <a:srgbClr val="008000"/>
    <a:srgbClr val="33CC33"/>
    <a:srgbClr val="99FF33"/>
    <a:srgbClr val="AE2F17"/>
    <a:srgbClr val="709937"/>
    <a:srgbClr val="B43F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832" autoAdjust="0"/>
  </p:normalViewPr>
  <p:slideViewPr>
    <p:cSldViewPr snapToGrid="0">
      <p:cViewPr>
        <p:scale>
          <a:sx n="110" d="100"/>
          <a:sy n="110" d="100"/>
        </p:scale>
        <p:origin x="630" y="-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6400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fld id="{7C2D33D2-2398-084F-8B95-97676D1FFC1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740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2D33D2-2398-084F-8B95-97676D1FFC1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533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Arial" pitchFamily="-108" charset="0"/>
                <a:ea typeface="+mn-ea"/>
                <a:cs typeface="+mn-cs"/>
              </a:rPr>
              <a:t> Decadal rate of change in the clear-sky SW ADRE from CERES EBAF (top) and the GFDL AM3 model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Arial" pitchFamily="-108" charset="0"/>
                <a:ea typeface="+mn-ea"/>
                <a:cs typeface="+mn-cs"/>
              </a:rPr>
              <a:t>(bottom). A positive (negative) trend indicates a decrease (increase) in the amount of radiation scattered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Arial" pitchFamily="-108" charset="0"/>
                <a:ea typeface="+mn-ea"/>
                <a:cs typeface="+mn-cs"/>
              </a:rPr>
              <a:t>to space by aerosols. (From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pitchFamily="-108" charset="0"/>
                <a:ea typeface="+mn-ea"/>
                <a:cs typeface="+mn-cs"/>
              </a:rPr>
              <a:t>Paulot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pitchFamily="-108" charset="0"/>
                <a:ea typeface="+mn-ea"/>
                <a:cs typeface="+mn-cs"/>
              </a:rPr>
              <a:t> et al., 2018).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D33D2-2398-084F-8B95-97676D1FFC1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447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Combine</a:t>
            </a:r>
            <a:r>
              <a:rPr lang="en-US" baseline="0" dirty="0"/>
              <a:t> two channels with one optical train.  Two focal points on detector; split mirror. 2 different rows on the detector.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2D33D2-2398-084F-8B95-97676D1FFC1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767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2D33D2-2398-084F-8B95-97676D1FFC1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038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test</a:t>
            </a:r>
            <a:r>
              <a:rPr lang="en-US" baseline="0" dirty="0"/>
              <a:t> breadboard before design all pieces (systems blocks represent).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2D33D2-2398-084F-8B95-97676D1FFC1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9675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81B20-52B3-44B4-8681-B524971606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5080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E0ADF0-01C4-864A-8B1E-D6201F1766A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08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108" charset="0"/>
              <a:ea typeface="+mn-ea"/>
              <a:cs typeface="+mn-cs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335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 vert="horz"/>
          <a:lstStyle>
            <a:lvl1pPr algn="r"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 vert="horz"/>
          <a:lstStyle>
            <a:lvl1pPr algn="r"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65479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914401"/>
            <a:ext cx="10927644" cy="570971"/>
          </a:xfrm>
          <a:prstGeom prst="rect">
            <a:avLst/>
          </a:prstGeom>
        </p:spPr>
        <p:txBody>
          <a:bodyPr vert="horz"/>
          <a:lstStyle>
            <a:lvl1pPr algn="l"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80008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0505" y="1958447"/>
            <a:ext cx="103632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59034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14400"/>
            <a:ext cx="10972800" cy="1143000"/>
          </a:xfrm>
          <a:prstGeom prst="rect">
            <a:avLst/>
          </a:prstGeom>
        </p:spPr>
        <p:txBody>
          <a:bodyPr vert="horz"/>
          <a:lstStyle>
            <a:lvl1pPr algn="l">
              <a:defRPr sz="2400"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90310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18889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14401"/>
            <a:ext cx="10972800" cy="656675"/>
          </a:xfrm>
          <a:prstGeom prst="rect">
            <a:avLst/>
          </a:prstGeom>
        </p:spPr>
        <p:txBody>
          <a:bodyPr vert="horz"/>
          <a:lstStyle>
            <a:lvl1pPr algn="l">
              <a:defRPr sz="2400"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93641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9762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914401"/>
            <a:ext cx="10927644" cy="570971"/>
          </a:xfrm>
          <a:prstGeom prst="rect">
            <a:avLst/>
          </a:prstGeom>
        </p:spPr>
        <p:txBody>
          <a:bodyPr vert="horz"/>
          <a:lstStyle>
            <a:lvl1pPr algn="l"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17365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6648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54583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94192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04788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3B28B-77C5-B545-93F8-4E4FEA87CF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876C2B-17A3-454D-B017-3C3516854B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A9AC4A-DF5F-2A4C-9957-05C4A6B4FC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2800" y="6347069"/>
            <a:ext cx="2743200" cy="365125"/>
          </a:xfrm>
          <a:prstGeom prst="rect">
            <a:avLst/>
          </a:prstGeom>
        </p:spPr>
        <p:txBody>
          <a:bodyPr/>
          <a:lstStyle/>
          <a:p>
            <a:fld id="{8D3C53DD-8A32-AF43-8A8C-BB6E0F76F36F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B2D5B-98CE-7641-BBE7-13CFA1599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05954" y="634706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788194-A624-F942-8897-77A532DB8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347946-8766-ED49-955C-593787F9F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1615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88D99-B0A1-CA41-9EB3-7E0FD6F76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FCFFCF-DE4E-8A48-9471-D58D5FFB2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B1041-0E18-C348-9B4D-1A78844A9D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2800" y="6347069"/>
            <a:ext cx="2743200" cy="365125"/>
          </a:xfrm>
          <a:prstGeom prst="rect">
            <a:avLst/>
          </a:prstGeom>
        </p:spPr>
        <p:txBody>
          <a:bodyPr/>
          <a:lstStyle/>
          <a:p>
            <a:fld id="{8D3C53DD-8A32-AF43-8A8C-BB6E0F76F36F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CAA12-FA77-4E4E-AD3B-7E6FB9A36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05954" y="634706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85F566-9B96-8E44-B979-E9677D3FA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347946-8766-ED49-955C-593787F9F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6027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0B83C-BE22-BA47-90EF-7A494FD54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94BE94-72ED-E042-836D-2BA8CAC562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453826-20E4-C242-ABB2-056BF3B7EA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2800" y="6347069"/>
            <a:ext cx="2743200" cy="365125"/>
          </a:xfrm>
          <a:prstGeom prst="rect">
            <a:avLst/>
          </a:prstGeom>
        </p:spPr>
        <p:txBody>
          <a:bodyPr/>
          <a:lstStyle/>
          <a:p>
            <a:fld id="{8D3C53DD-8A32-AF43-8A8C-BB6E0F76F36F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06CC5C-AEC6-0B46-AC6C-FC756BBE9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05954" y="634706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62F42E-B49F-3948-BEA8-A17431B35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347946-8766-ED49-955C-593787F9F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7051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40158-7DD5-434D-B62B-DB7E664AC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C046A0-6C01-7C47-B1C7-987CBA2865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01FFE5-668C-6B44-AD03-0965C435C0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4D4B22-1192-B24D-8EDF-EC10B66BBD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2800" y="6347069"/>
            <a:ext cx="2743200" cy="365125"/>
          </a:xfrm>
          <a:prstGeom prst="rect">
            <a:avLst/>
          </a:prstGeom>
        </p:spPr>
        <p:txBody>
          <a:bodyPr/>
          <a:lstStyle/>
          <a:p>
            <a:fld id="{8D3C53DD-8A32-AF43-8A8C-BB6E0F76F36F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AA64A0-8776-9A4E-8E3A-6543A86CF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05954" y="634706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B12FFE-D189-0D41-A965-F2A009F40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347946-8766-ED49-955C-593787F9F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6371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88605-FC5C-C246-B83C-6872CEF72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3935A2-2B79-4240-8CA0-7A4E533CE0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04B0F8-77F0-0643-898D-48F33D1861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4DC3C2-852C-2A44-A41B-C5962E581C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D4EAE0-7A09-EA45-8A27-9A0794BA97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E5BF8E-08D9-8042-A8D2-88279DB84D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2800" y="6347069"/>
            <a:ext cx="2743200" cy="365125"/>
          </a:xfrm>
          <a:prstGeom prst="rect">
            <a:avLst/>
          </a:prstGeom>
        </p:spPr>
        <p:txBody>
          <a:bodyPr/>
          <a:lstStyle/>
          <a:p>
            <a:fld id="{8D3C53DD-8A32-AF43-8A8C-BB6E0F76F36F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E4C593-A038-8F49-9EF3-38EBF1803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05954" y="634706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D93578-07AA-464E-A410-557609660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347946-8766-ED49-955C-593787F9F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759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0505" y="1958447"/>
            <a:ext cx="103632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4E2F1-FE1E-7242-A828-E54BF63A6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9A877A-6ED9-734C-89F6-FFC37189DE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2800" y="6347069"/>
            <a:ext cx="2743200" cy="365125"/>
          </a:xfrm>
          <a:prstGeom prst="rect">
            <a:avLst/>
          </a:prstGeom>
        </p:spPr>
        <p:txBody>
          <a:bodyPr/>
          <a:lstStyle/>
          <a:p>
            <a:fld id="{8D3C53DD-8A32-AF43-8A8C-BB6E0F76F36F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A56FBD-5FDB-A24D-A1B7-54556F7F1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05954" y="634706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220509-9BBF-D047-8EB2-1E8A47A21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347946-8766-ED49-955C-593787F9F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391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4BB893-8058-844F-ADF6-D29F39EE2D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2800" y="6347069"/>
            <a:ext cx="2743200" cy="365125"/>
          </a:xfrm>
          <a:prstGeom prst="rect">
            <a:avLst/>
          </a:prstGeom>
        </p:spPr>
        <p:txBody>
          <a:bodyPr/>
          <a:lstStyle/>
          <a:p>
            <a:fld id="{8D3C53DD-8A32-AF43-8A8C-BB6E0F76F36F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1546FF-468F-AD44-A14E-E8D9761E0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05954" y="634706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51E325-82B4-5240-9C2B-E25391D6B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347946-8766-ED49-955C-593787F9F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0019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A28EE-C81A-3645-9FBB-8F1684278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CFF0A-4069-A240-B1BD-43A90EFE3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5F8898-CFFC-6643-B6BA-CEAADBB77F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3EAFB9-4AB5-9C47-B3EA-146015EF06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2800" y="6347069"/>
            <a:ext cx="2743200" cy="365125"/>
          </a:xfrm>
          <a:prstGeom prst="rect">
            <a:avLst/>
          </a:prstGeom>
        </p:spPr>
        <p:txBody>
          <a:bodyPr/>
          <a:lstStyle/>
          <a:p>
            <a:fld id="{8D3C53DD-8A32-AF43-8A8C-BB6E0F76F36F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A9D422-321A-1647-B807-2D8C151B1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05954" y="634706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647ED5-9770-B243-B8E9-FA94C2935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347946-8766-ED49-955C-593787F9F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8981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A06AD-961C-7541-BB3A-AC010221A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072AAD-AFCE-7849-9E2E-0B662A6CEE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B0F8FC-C9FF-9047-B190-F21372852B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D4D6A5-C444-1E4D-B72C-FE449BDFFD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2800" y="6347069"/>
            <a:ext cx="2743200" cy="365125"/>
          </a:xfrm>
          <a:prstGeom prst="rect">
            <a:avLst/>
          </a:prstGeom>
        </p:spPr>
        <p:txBody>
          <a:bodyPr/>
          <a:lstStyle/>
          <a:p>
            <a:fld id="{8D3C53DD-8A32-AF43-8A8C-BB6E0F76F36F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41E3A4-7F9C-AE45-892D-F96F34E02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05954" y="634706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33E916-C1F8-D146-974E-FBFB74132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347946-8766-ED49-955C-593787F9F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4246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9C074-6004-9A4E-8540-DB21E0EC4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D88D46-9C08-D946-84B5-0BF876CEF2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81FE4-7232-5147-B386-6159A26CD7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2800" y="6347069"/>
            <a:ext cx="2743200" cy="365125"/>
          </a:xfrm>
          <a:prstGeom prst="rect">
            <a:avLst/>
          </a:prstGeom>
        </p:spPr>
        <p:txBody>
          <a:bodyPr/>
          <a:lstStyle/>
          <a:p>
            <a:fld id="{8D3C53DD-8A32-AF43-8A8C-BB6E0F76F36F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747EF-A29B-F441-B93E-8F43C5737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05954" y="634706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A572C3-B57A-A54B-8490-23D6D227D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347946-8766-ED49-955C-593787F9F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7100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94D586-D8AC-9142-9556-8E1E646384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01284E-99FC-5C42-B46B-50A03FC0EC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5E89B-C0D6-B74A-B87D-A7E5DB5CD2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2800" y="6347069"/>
            <a:ext cx="2743200" cy="365125"/>
          </a:xfrm>
          <a:prstGeom prst="rect">
            <a:avLst/>
          </a:prstGeom>
        </p:spPr>
        <p:txBody>
          <a:bodyPr/>
          <a:lstStyle/>
          <a:p>
            <a:fld id="{8D3C53DD-8A32-AF43-8A8C-BB6E0F76F36F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25C89E-5F38-F847-8F3A-1ACCC5CD2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05954" y="634706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1A3537-D8E8-364F-A9FF-51ABCE0D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7347946-8766-ED49-955C-593787F9F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527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14400"/>
            <a:ext cx="10972800" cy="1143000"/>
          </a:xfrm>
          <a:prstGeom prst="rect">
            <a:avLst/>
          </a:prstGeom>
        </p:spPr>
        <p:txBody>
          <a:bodyPr vert="horz"/>
          <a:lstStyle>
            <a:lvl1pPr algn="l">
              <a:defRPr sz="2400"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14401"/>
            <a:ext cx="10972800" cy="656675"/>
          </a:xfrm>
          <a:prstGeom prst="rect">
            <a:avLst/>
          </a:prstGeom>
        </p:spPr>
        <p:txBody>
          <a:bodyPr vert="horz"/>
          <a:lstStyle>
            <a:lvl1pPr algn="l">
              <a:defRPr sz="2400"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11572513" y="6648982"/>
            <a:ext cx="273051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fld id="{3A79C0EC-7A53-674E-90D5-71DB5135B36A}" type="slidenum">
              <a:rPr lang="en-US" sz="1000" b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/>
                <a:cs typeface="Arial Rounded MT Bold"/>
              </a:rPr>
              <a:pPr algn="r">
                <a:spcBef>
                  <a:spcPct val="50000"/>
                </a:spcBef>
              </a:pPr>
              <a:t>‹#›</a:t>
            </a:fld>
            <a:endParaRPr lang="en-US" sz="1000" b="0" dirty="0">
              <a:solidFill>
                <a:schemeClr val="tx1">
                  <a:lumMod val="65000"/>
                  <a:lumOff val="35000"/>
                </a:schemeClr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2" name="Picture 1" descr="nasa_logo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76201"/>
            <a:ext cx="722379" cy="465665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756357" y="75512"/>
            <a:ext cx="2542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 Rounded MT Bold"/>
                <a:cs typeface="Arial Rounded MT Bold"/>
              </a:rPr>
              <a:t>NASA Langley Research Center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Arial Rounded MT Bold"/>
              <a:cs typeface="Arial Rounded MT Bold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880537" y="321733"/>
            <a:ext cx="8715020" cy="33874"/>
          </a:xfrm>
          <a:prstGeom prst="line">
            <a:avLst/>
          </a:prstGeom>
          <a:ln w="19050" cmpd="sng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V="1">
            <a:off x="880531" y="372533"/>
            <a:ext cx="8173159" cy="25406"/>
          </a:xfrm>
          <a:prstGeom prst="line">
            <a:avLst/>
          </a:prstGeom>
          <a:ln w="19050" cmpd="sng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 flipV="1">
            <a:off x="304807" y="6587067"/>
            <a:ext cx="11582397" cy="2"/>
          </a:xfrm>
          <a:prstGeom prst="line">
            <a:avLst/>
          </a:prstGeom>
          <a:ln w="19050" cmpd="sng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880532" y="423334"/>
            <a:ext cx="7608713" cy="21173"/>
          </a:xfrm>
          <a:prstGeom prst="line">
            <a:avLst/>
          </a:prstGeom>
          <a:ln w="19050" cmpd="sng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2" descr="trutinor_logo.pdf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8" y="152401"/>
            <a:ext cx="1885244" cy="32786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2600" b="1">
          <a:solidFill>
            <a:srgbClr val="0033CC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600" b="1">
          <a:solidFill>
            <a:srgbClr val="0033CC"/>
          </a:solidFill>
          <a:latin typeface="Times New Roman" pitchFamily="-108" charset="0"/>
        </a:defRPr>
      </a:lvl2pPr>
      <a:lvl3pPr algn="ctr" rtl="0" fontAlgn="base">
        <a:spcBef>
          <a:spcPct val="0"/>
        </a:spcBef>
        <a:spcAft>
          <a:spcPct val="0"/>
        </a:spcAft>
        <a:defRPr sz="2600" b="1">
          <a:solidFill>
            <a:srgbClr val="0033CC"/>
          </a:solidFill>
          <a:latin typeface="Times New Roman" pitchFamily="-108" charset="0"/>
        </a:defRPr>
      </a:lvl3pPr>
      <a:lvl4pPr algn="ctr" rtl="0" fontAlgn="base">
        <a:spcBef>
          <a:spcPct val="0"/>
        </a:spcBef>
        <a:spcAft>
          <a:spcPct val="0"/>
        </a:spcAft>
        <a:defRPr sz="2600" b="1">
          <a:solidFill>
            <a:srgbClr val="0033CC"/>
          </a:solidFill>
          <a:latin typeface="Times New Roman" pitchFamily="-108" charset="0"/>
        </a:defRPr>
      </a:lvl4pPr>
      <a:lvl5pPr algn="ctr" rtl="0" fontAlgn="base">
        <a:spcBef>
          <a:spcPct val="0"/>
        </a:spcBef>
        <a:spcAft>
          <a:spcPct val="0"/>
        </a:spcAft>
        <a:defRPr sz="2600" b="1">
          <a:solidFill>
            <a:srgbClr val="0033CC"/>
          </a:solidFill>
          <a:latin typeface="Times New Roman" pitchFamily="-10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600" b="1">
          <a:solidFill>
            <a:srgbClr val="0033CC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600" b="1">
          <a:solidFill>
            <a:srgbClr val="0033CC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600" b="1">
          <a:solidFill>
            <a:srgbClr val="0033CC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600" b="1">
          <a:solidFill>
            <a:srgbClr val="0033CC"/>
          </a:solidFill>
          <a:latin typeface="Times New Roman" pitchFamily="-108" charset="0"/>
        </a:defRPr>
      </a:lvl9pPr>
    </p:titleStyle>
    <p:bodyStyle>
      <a:lvl1pPr marL="231775" indent="-231775" algn="l" rtl="0" fontAlgn="base">
        <a:spcBef>
          <a:spcPct val="20000"/>
        </a:spcBef>
        <a:spcAft>
          <a:spcPct val="0"/>
        </a:spcAft>
        <a:buClr>
          <a:srgbClr val="950103"/>
        </a:buClr>
        <a:buSzPct val="75000"/>
        <a:buFont typeface="Wingdings" pitchFamily="-108" charset="2"/>
        <a:buChar char="Ø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630238" indent="-284163" algn="l" rtl="0" fontAlgn="base">
        <a:spcBef>
          <a:spcPct val="20000"/>
        </a:spcBef>
        <a:spcAft>
          <a:spcPct val="0"/>
        </a:spcAft>
        <a:buClr>
          <a:srgbClr val="270094"/>
        </a:buClr>
        <a:buSzPct val="65000"/>
        <a:buFont typeface="Wingdings" pitchFamily="-108" charset="2"/>
        <a:buChar char="Ø"/>
        <a:defRPr i="1">
          <a:solidFill>
            <a:schemeClr val="tx1"/>
          </a:solidFill>
          <a:latin typeface="+mn-lt"/>
          <a:ea typeface="ＭＳ Ｐゴシック" pitchFamily="-108" charset="-128"/>
        </a:defRPr>
      </a:lvl2pPr>
      <a:lvl3pPr marL="973138" indent="-228600" algn="l" rtl="0" fontAlgn="base">
        <a:spcBef>
          <a:spcPct val="20000"/>
        </a:spcBef>
        <a:spcAft>
          <a:spcPct val="0"/>
        </a:spcAft>
        <a:buClr>
          <a:srgbClr val="359E11"/>
        </a:buClr>
        <a:buSzPct val="75000"/>
        <a:buFont typeface="Wingdings" pitchFamily="-108" charset="2"/>
        <a:buChar char="Ø"/>
        <a:defRPr sz="1600">
          <a:solidFill>
            <a:schemeClr val="tx1"/>
          </a:solidFill>
          <a:latin typeface="+mn-lt"/>
          <a:ea typeface="ＭＳ Ｐゴシック" pitchFamily="-108" charset="-128"/>
        </a:defRPr>
      </a:lvl3pPr>
      <a:lvl4pPr marL="1371600" indent="-284163" algn="l" rtl="0" fontAlgn="base">
        <a:spcBef>
          <a:spcPct val="20000"/>
        </a:spcBef>
        <a:spcAft>
          <a:spcPct val="0"/>
        </a:spcAft>
        <a:buFont typeface="Wingdings" pitchFamily="-108" charset="2"/>
        <a:buChar char="Ø"/>
        <a:defRPr sz="1400">
          <a:solidFill>
            <a:schemeClr val="tx1"/>
          </a:solidFill>
          <a:latin typeface="+mn-lt"/>
          <a:ea typeface="ＭＳ Ｐゴシック" pitchFamily="-108" charset="-128"/>
        </a:defRPr>
      </a:lvl4pPr>
      <a:lvl5pPr marL="1657350" indent="-171450" algn="l" rtl="0" fontAlgn="base">
        <a:spcBef>
          <a:spcPct val="20000"/>
        </a:spcBef>
        <a:spcAft>
          <a:spcPct val="0"/>
        </a:spcAft>
        <a:buFont typeface="Wingdings" pitchFamily="-108" charset="2"/>
        <a:buChar char="Ø"/>
        <a:defRPr sz="1200">
          <a:solidFill>
            <a:schemeClr val="tx1"/>
          </a:solidFill>
          <a:latin typeface="+mn-lt"/>
          <a:ea typeface="ＭＳ Ｐゴシック" pitchFamily="-108" charset="-128"/>
        </a:defRPr>
      </a:lvl5pPr>
      <a:lvl6pPr marL="2114550" indent="-171450" algn="l" rtl="0" fontAlgn="base">
        <a:spcBef>
          <a:spcPct val="20000"/>
        </a:spcBef>
        <a:spcAft>
          <a:spcPct val="0"/>
        </a:spcAft>
        <a:buFont typeface="Wingdings" pitchFamily="-108" charset="2"/>
        <a:buChar char="Ø"/>
        <a:defRPr sz="1200">
          <a:solidFill>
            <a:schemeClr val="tx1"/>
          </a:solidFill>
          <a:latin typeface="+mn-lt"/>
          <a:ea typeface="ＭＳ Ｐゴシック" pitchFamily="-108" charset="-128"/>
        </a:defRPr>
      </a:lvl6pPr>
      <a:lvl7pPr marL="2571750" indent="-171450" algn="l" rtl="0" fontAlgn="base">
        <a:spcBef>
          <a:spcPct val="20000"/>
        </a:spcBef>
        <a:spcAft>
          <a:spcPct val="0"/>
        </a:spcAft>
        <a:buFont typeface="Wingdings" pitchFamily="-108" charset="2"/>
        <a:buChar char="Ø"/>
        <a:defRPr sz="1200">
          <a:solidFill>
            <a:schemeClr val="tx1"/>
          </a:solidFill>
          <a:latin typeface="+mn-lt"/>
          <a:ea typeface="ＭＳ Ｐゴシック" pitchFamily="-108" charset="-128"/>
        </a:defRPr>
      </a:lvl7pPr>
      <a:lvl8pPr marL="3028950" indent="-171450" algn="l" rtl="0" fontAlgn="base">
        <a:spcBef>
          <a:spcPct val="20000"/>
        </a:spcBef>
        <a:spcAft>
          <a:spcPct val="0"/>
        </a:spcAft>
        <a:buFont typeface="Wingdings" pitchFamily="-108" charset="2"/>
        <a:buChar char="Ø"/>
        <a:defRPr sz="1200">
          <a:solidFill>
            <a:schemeClr val="tx1"/>
          </a:solidFill>
          <a:latin typeface="+mn-lt"/>
          <a:ea typeface="ＭＳ Ｐゴシック" pitchFamily="-108" charset="-128"/>
        </a:defRPr>
      </a:lvl8pPr>
      <a:lvl9pPr marL="3486150" indent="-171450" algn="l" rtl="0" fontAlgn="base">
        <a:spcBef>
          <a:spcPct val="20000"/>
        </a:spcBef>
        <a:spcAft>
          <a:spcPct val="0"/>
        </a:spcAft>
        <a:buFont typeface="Wingdings" pitchFamily="-108" charset="2"/>
        <a:buChar char="Ø"/>
        <a:defRPr sz="12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5832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2600" b="1">
          <a:solidFill>
            <a:srgbClr val="0033CC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600" b="1">
          <a:solidFill>
            <a:srgbClr val="0033CC"/>
          </a:solidFill>
          <a:latin typeface="Times New Roman" pitchFamily="-108" charset="0"/>
        </a:defRPr>
      </a:lvl2pPr>
      <a:lvl3pPr algn="ctr" rtl="0" fontAlgn="base">
        <a:spcBef>
          <a:spcPct val="0"/>
        </a:spcBef>
        <a:spcAft>
          <a:spcPct val="0"/>
        </a:spcAft>
        <a:defRPr sz="2600" b="1">
          <a:solidFill>
            <a:srgbClr val="0033CC"/>
          </a:solidFill>
          <a:latin typeface="Times New Roman" pitchFamily="-108" charset="0"/>
        </a:defRPr>
      </a:lvl3pPr>
      <a:lvl4pPr algn="ctr" rtl="0" fontAlgn="base">
        <a:spcBef>
          <a:spcPct val="0"/>
        </a:spcBef>
        <a:spcAft>
          <a:spcPct val="0"/>
        </a:spcAft>
        <a:defRPr sz="2600" b="1">
          <a:solidFill>
            <a:srgbClr val="0033CC"/>
          </a:solidFill>
          <a:latin typeface="Times New Roman" pitchFamily="-108" charset="0"/>
        </a:defRPr>
      </a:lvl4pPr>
      <a:lvl5pPr algn="ctr" rtl="0" fontAlgn="base">
        <a:spcBef>
          <a:spcPct val="0"/>
        </a:spcBef>
        <a:spcAft>
          <a:spcPct val="0"/>
        </a:spcAft>
        <a:defRPr sz="2600" b="1">
          <a:solidFill>
            <a:srgbClr val="0033CC"/>
          </a:solidFill>
          <a:latin typeface="Times New Roman" pitchFamily="-10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600" b="1">
          <a:solidFill>
            <a:srgbClr val="0033CC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600" b="1">
          <a:solidFill>
            <a:srgbClr val="0033CC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600" b="1">
          <a:solidFill>
            <a:srgbClr val="0033CC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600" b="1">
          <a:solidFill>
            <a:srgbClr val="0033CC"/>
          </a:solidFill>
          <a:latin typeface="Times New Roman" pitchFamily="-108" charset="0"/>
        </a:defRPr>
      </a:lvl9pPr>
    </p:titleStyle>
    <p:bodyStyle>
      <a:lvl1pPr marL="231775" indent="-231775" algn="l" rtl="0" fontAlgn="base">
        <a:spcBef>
          <a:spcPct val="20000"/>
        </a:spcBef>
        <a:spcAft>
          <a:spcPct val="0"/>
        </a:spcAft>
        <a:buClr>
          <a:srgbClr val="950103"/>
        </a:buClr>
        <a:buSzPct val="75000"/>
        <a:buFont typeface="Wingdings" pitchFamily="-108" charset="2"/>
        <a:buChar char="Ø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630238" indent="-284163" algn="l" rtl="0" fontAlgn="base">
        <a:spcBef>
          <a:spcPct val="20000"/>
        </a:spcBef>
        <a:spcAft>
          <a:spcPct val="0"/>
        </a:spcAft>
        <a:buClr>
          <a:srgbClr val="270094"/>
        </a:buClr>
        <a:buSzPct val="65000"/>
        <a:buFont typeface="Wingdings" pitchFamily="-108" charset="2"/>
        <a:buChar char="Ø"/>
        <a:defRPr i="1">
          <a:solidFill>
            <a:schemeClr val="tx1"/>
          </a:solidFill>
          <a:latin typeface="+mn-lt"/>
          <a:ea typeface="ＭＳ Ｐゴシック" pitchFamily="-108" charset="-128"/>
        </a:defRPr>
      </a:lvl2pPr>
      <a:lvl3pPr marL="973138" indent="-228600" algn="l" rtl="0" fontAlgn="base">
        <a:spcBef>
          <a:spcPct val="20000"/>
        </a:spcBef>
        <a:spcAft>
          <a:spcPct val="0"/>
        </a:spcAft>
        <a:buClr>
          <a:srgbClr val="359E11"/>
        </a:buClr>
        <a:buSzPct val="75000"/>
        <a:buFont typeface="Wingdings" pitchFamily="-108" charset="2"/>
        <a:buChar char="Ø"/>
        <a:defRPr sz="1600">
          <a:solidFill>
            <a:schemeClr val="tx1"/>
          </a:solidFill>
          <a:latin typeface="+mn-lt"/>
          <a:ea typeface="ＭＳ Ｐゴシック" pitchFamily="-108" charset="-128"/>
        </a:defRPr>
      </a:lvl3pPr>
      <a:lvl4pPr marL="1371600" indent="-284163" algn="l" rtl="0" fontAlgn="base">
        <a:spcBef>
          <a:spcPct val="20000"/>
        </a:spcBef>
        <a:spcAft>
          <a:spcPct val="0"/>
        </a:spcAft>
        <a:buFont typeface="Wingdings" pitchFamily="-108" charset="2"/>
        <a:buChar char="Ø"/>
        <a:defRPr sz="1400">
          <a:solidFill>
            <a:schemeClr val="tx1"/>
          </a:solidFill>
          <a:latin typeface="+mn-lt"/>
          <a:ea typeface="ＭＳ Ｐゴシック" pitchFamily="-108" charset="-128"/>
        </a:defRPr>
      </a:lvl4pPr>
      <a:lvl5pPr marL="1657350" indent="-171450" algn="l" rtl="0" fontAlgn="base">
        <a:spcBef>
          <a:spcPct val="20000"/>
        </a:spcBef>
        <a:spcAft>
          <a:spcPct val="0"/>
        </a:spcAft>
        <a:buFont typeface="Wingdings" pitchFamily="-108" charset="2"/>
        <a:buChar char="Ø"/>
        <a:defRPr sz="1200">
          <a:solidFill>
            <a:schemeClr val="tx1"/>
          </a:solidFill>
          <a:latin typeface="+mn-lt"/>
          <a:ea typeface="ＭＳ Ｐゴシック" pitchFamily="-108" charset="-128"/>
        </a:defRPr>
      </a:lvl5pPr>
      <a:lvl6pPr marL="2114550" indent="-171450" algn="l" rtl="0" fontAlgn="base">
        <a:spcBef>
          <a:spcPct val="20000"/>
        </a:spcBef>
        <a:spcAft>
          <a:spcPct val="0"/>
        </a:spcAft>
        <a:buFont typeface="Wingdings" pitchFamily="-108" charset="2"/>
        <a:buChar char="Ø"/>
        <a:defRPr sz="1200">
          <a:solidFill>
            <a:schemeClr val="tx1"/>
          </a:solidFill>
          <a:latin typeface="+mn-lt"/>
          <a:ea typeface="ＭＳ Ｐゴシック" pitchFamily="-108" charset="-128"/>
        </a:defRPr>
      </a:lvl6pPr>
      <a:lvl7pPr marL="2571750" indent="-171450" algn="l" rtl="0" fontAlgn="base">
        <a:spcBef>
          <a:spcPct val="20000"/>
        </a:spcBef>
        <a:spcAft>
          <a:spcPct val="0"/>
        </a:spcAft>
        <a:buFont typeface="Wingdings" pitchFamily="-108" charset="2"/>
        <a:buChar char="Ø"/>
        <a:defRPr sz="1200">
          <a:solidFill>
            <a:schemeClr val="tx1"/>
          </a:solidFill>
          <a:latin typeface="+mn-lt"/>
          <a:ea typeface="ＭＳ Ｐゴシック" pitchFamily="-108" charset="-128"/>
        </a:defRPr>
      </a:lvl7pPr>
      <a:lvl8pPr marL="3028950" indent="-171450" algn="l" rtl="0" fontAlgn="base">
        <a:spcBef>
          <a:spcPct val="20000"/>
        </a:spcBef>
        <a:spcAft>
          <a:spcPct val="0"/>
        </a:spcAft>
        <a:buFont typeface="Wingdings" pitchFamily="-108" charset="2"/>
        <a:buChar char="Ø"/>
        <a:defRPr sz="1200">
          <a:solidFill>
            <a:schemeClr val="tx1"/>
          </a:solidFill>
          <a:latin typeface="+mn-lt"/>
          <a:ea typeface="ＭＳ Ｐゴシック" pitchFamily="-108" charset="-128"/>
        </a:defRPr>
      </a:lvl8pPr>
      <a:lvl9pPr marL="3486150" indent="-171450" algn="l" rtl="0" fontAlgn="base">
        <a:spcBef>
          <a:spcPct val="20000"/>
        </a:spcBef>
        <a:spcAft>
          <a:spcPct val="0"/>
        </a:spcAft>
        <a:buFont typeface="Wingdings" pitchFamily="-108" charset="2"/>
        <a:buChar char="Ø"/>
        <a:defRPr sz="12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0752673-0577-B94B-8B89-CC7C698D43FC}"/>
              </a:ext>
            </a:extLst>
          </p:cNvPr>
          <p:cNvSpPr/>
          <p:nvPr userDrawn="1"/>
        </p:nvSpPr>
        <p:spPr>
          <a:xfrm>
            <a:off x="0" y="6487297"/>
            <a:ext cx="12192000" cy="3707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F1337B45-6C95-2B46-980F-E88FFBC0BCD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793324" y="6593769"/>
            <a:ext cx="212363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fld id="{3A79C0EC-7A53-674E-90D5-71DB5135B36A}" type="slidenum">
              <a:rPr lang="en-US" sz="1000" b="0" smtClean="0">
                <a:solidFill>
                  <a:schemeClr val="bg1">
                    <a:lumMod val="85000"/>
                  </a:schemeClr>
                </a:solidFill>
                <a:latin typeface="Arial Rounded MT Bold"/>
                <a:cs typeface="Arial Rounded MT Bold"/>
              </a:rPr>
              <a:pPr algn="r">
                <a:spcBef>
                  <a:spcPct val="50000"/>
                </a:spcBef>
              </a:pPr>
              <a:t>‹#›</a:t>
            </a:fld>
            <a:endParaRPr lang="en-US" sz="1000" b="0" dirty="0">
              <a:solidFill>
                <a:schemeClr val="bg1">
                  <a:lumMod val="85000"/>
                </a:schemeClr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11" name="Picture 10" descr="nasa_logo.jpg">
            <a:extLst>
              <a:ext uri="{FF2B5EF4-FFF2-40B4-BE49-F238E27FC236}">
                <a16:creationId xmlns:a16="http://schemas.microsoft.com/office/drawing/2014/main" id="{96DACC0F-AEF8-AB43-B75E-3B95DE06593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8" y="104630"/>
            <a:ext cx="686807" cy="5903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06492D0-E1CE-6441-BE63-D6FAF37CD6CE}"/>
              </a:ext>
            </a:extLst>
          </p:cNvPr>
          <p:cNvSpPr txBox="1"/>
          <p:nvPr userDrawn="1"/>
        </p:nvSpPr>
        <p:spPr>
          <a:xfrm>
            <a:off x="785805" y="122787"/>
            <a:ext cx="25740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aseline="0" dirty="0">
                <a:solidFill>
                  <a:schemeClr val="accent1">
                    <a:lumMod val="75000"/>
                  </a:schemeClr>
                </a:solidFill>
                <a:latin typeface="Arial Rounded MT Bold"/>
                <a:cs typeface="Arial Rounded MT Bold"/>
              </a:rPr>
              <a:t>NASA Langley Research Center</a:t>
            </a:r>
            <a:endParaRPr lang="en-US" sz="1200" dirty="0">
              <a:solidFill>
                <a:schemeClr val="accent1">
                  <a:lumMod val="75000"/>
                </a:schemeClr>
              </a:solidFill>
              <a:latin typeface="Arial Rounded MT Bold"/>
              <a:cs typeface="Arial Rounded MT Bold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937C09C-8287-CB46-8F9E-5BCCC6DE40F0}"/>
              </a:ext>
            </a:extLst>
          </p:cNvPr>
          <p:cNvCxnSpPr>
            <a:cxnSpLocks/>
          </p:cNvCxnSpPr>
          <p:nvPr userDrawn="1"/>
        </p:nvCxnSpPr>
        <p:spPr>
          <a:xfrm>
            <a:off x="865116" y="399786"/>
            <a:ext cx="11094851" cy="0"/>
          </a:xfrm>
          <a:prstGeom prst="line">
            <a:avLst/>
          </a:prstGeom>
          <a:ln w="19050" cmpd="sng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041B6D1-A876-1848-9CA3-67484F8A646C}"/>
              </a:ext>
            </a:extLst>
          </p:cNvPr>
          <p:cNvSpPr txBox="1"/>
          <p:nvPr userDrawn="1"/>
        </p:nvSpPr>
        <p:spPr>
          <a:xfrm>
            <a:off x="10499536" y="138176"/>
            <a:ext cx="15584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1">
                    <a:lumMod val="75000"/>
                  </a:schemeClr>
                </a:solidFill>
                <a:latin typeface="Arial Rounded MT Bold"/>
                <a:cs typeface="Arial Rounded MT Bold"/>
              </a:rPr>
              <a:t>September 21, 2020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A34532-B77A-7E47-A79E-4552B57E373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13" y="6363734"/>
            <a:ext cx="2043120" cy="385495"/>
          </a:xfrm>
          <a:prstGeom prst="rect">
            <a:avLst/>
          </a:prstGeom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3FCE446-A884-0142-BCAE-C66482214AB1}"/>
              </a:ext>
            </a:extLst>
          </p:cNvPr>
          <p:cNvSpPr txBox="1"/>
          <p:nvPr userDrawn="1"/>
        </p:nvSpPr>
        <p:spPr>
          <a:xfrm>
            <a:off x="5470508" y="6532213"/>
            <a:ext cx="12509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Arial Rounded MT Bold"/>
                <a:cs typeface="Arial Rounded MT Bold"/>
              </a:rPr>
              <a:t>CALCON 2020</a:t>
            </a:r>
          </a:p>
        </p:txBody>
      </p:sp>
    </p:spTree>
    <p:extLst>
      <p:ext uri="{BB962C8B-B14F-4D97-AF65-F5344CB8AC3E}">
        <p14:creationId xmlns:p14="http://schemas.microsoft.com/office/powerpoint/2010/main" val="1639092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8.png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05885" y="478728"/>
            <a:ext cx="586994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B43F52"/>
                </a:solidFill>
                <a:latin typeface="Arial Black"/>
                <a:cs typeface="Arial Black"/>
              </a:rPr>
              <a:t>Trutinor</a:t>
            </a:r>
            <a:r>
              <a:rPr lang="en-US" sz="3600" dirty="0">
                <a:solidFill>
                  <a:srgbClr val="B43F52"/>
                </a:solidFill>
                <a:latin typeface="Arial Black"/>
                <a:cs typeface="Arial Black"/>
              </a:rPr>
              <a:t>:</a:t>
            </a:r>
          </a:p>
          <a:p>
            <a:pPr algn="ctr"/>
            <a:endParaRPr lang="en-US" dirty="0">
              <a:solidFill>
                <a:srgbClr val="B43F52"/>
              </a:solidFill>
              <a:latin typeface="Arial Black"/>
              <a:cs typeface="Arial Black"/>
            </a:endParaRPr>
          </a:p>
          <a:p>
            <a:pPr algn="ctr"/>
            <a:r>
              <a:rPr lang="en-US" b="1" i="1" dirty="0"/>
              <a:t>A Next-Generation Earth Radiant Energy Instrument</a:t>
            </a:r>
            <a:endParaRPr lang="en-US" i="1" dirty="0"/>
          </a:p>
          <a:p>
            <a:pPr algn="ctr"/>
            <a:endParaRPr lang="en-US" dirty="0">
              <a:solidFill>
                <a:srgbClr val="B43F52"/>
              </a:solidFill>
              <a:latin typeface="Arial Black"/>
              <a:cs typeface="Arial Black"/>
            </a:endParaRPr>
          </a:p>
          <a:p>
            <a:pPr algn="ctr"/>
            <a:r>
              <a:rPr lang="en-US" dirty="0">
                <a:solidFill>
                  <a:srgbClr val="B43F52"/>
                </a:solidFill>
                <a:latin typeface="Arial Black"/>
                <a:cs typeface="Arial Black"/>
              </a:rPr>
              <a:t>Presentation at Hampton University</a:t>
            </a:r>
          </a:p>
          <a:p>
            <a:pPr algn="ctr"/>
            <a:r>
              <a:rPr lang="en-US" dirty="0">
                <a:solidFill>
                  <a:srgbClr val="B43F52"/>
                </a:solidFill>
                <a:latin typeface="Arial Black"/>
                <a:cs typeface="Arial Black"/>
              </a:rPr>
              <a:t>March 24, 2021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79115" y="2591941"/>
            <a:ext cx="4633769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  <a:cs typeface="Arial Black"/>
              </a:rPr>
              <a:t>Science Directorate (E302):</a:t>
            </a:r>
          </a:p>
          <a:p>
            <a:pPr algn="ctr"/>
            <a:r>
              <a:rPr lang="en-US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Arial Black"/>
                <a:cs typeface="Arial Black"/>
              </a:rPr>
              <a:t>Cindy Young, PI, NASA </a:t>
            </a:r>
            <a:r>
              <a:rPr lang="en-US" sz="1600" dirty="0" err="1">
                <a:solidFill>
                  <a:schemeClr val="tx2">
                    <a:lumMod val="65000"/>
                    <a:lumOff val="35000"/>
                  </a:schemeClr>
                </a:solidFill>
                <a:latin typeface="Arial Black"/>
                <a:cs typeface="Arial Black"/>
              </a:rPr>
              <a:t>LaRC</a:t>
            </a:r>
            <a:endParaRPr lang="en-US" sz="1600" dirty="0">
              <a:solidFill>
                <a:schemeClr val="tx2">
                  <a:lumMod val="65000"/>
                  <a:lumOff val="35000"/>
                </a:schemeClr>
              </a:solidFill>
              <a:latin typeface="Arial Black"/>
              <a:cs typeface="Arial Black"/>
            </a:endParaRPr>
          </a:p>
          <a:p>
            <a:pPr algn="ctr"/>
            <a:endParaRPr lang="en-US" sz="1600" dirty="0">
              <a:solidFill>
                <a:schemeClr val="tx2">
                  <a:lumMod val="65000"/>
                  <a:lumOff val="35000"/>
                </a:schemeClr>
              </a:solidFill>
              <a:latin typeface="Arial Black"/>
              <a:cs typeface="Arial Black"/>
            </a:endParaRPr>
          </a:p>
          <a:p>
            <a:pPr algn="ctr"/>
            <a:r>
              <a:rPr lang="en-US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Arial Black"/>
                <a:cs typeface="Arial Black"/>
              </a:rPr>
              <a:t>Patrick Taylor, Science PI, NASA </a:t>
            </a:r>
            <a:r>
              <a:rPr lang="en-US" sz="1600" dirty="0" err="1">
                <a:solidFill>
                  <a:schemeClr val="tx2">
                    <a:lumMod val="65000"/>
                    <a:lumOff val="35000"/>
                  </a:schemeClr>
                </a:solidFill>
                <a:latin typeface="Arial Black"/>
                <a:cs typeface="Arial Black"/>
              </a:rPr>
              <a:t>LaRC</a:t>
            </a:r>
            <a:endParaRPr lang="en-US" sz="1600" dirty="0">
              <a:solidFill>
                <a:schemeClr val="tx2">
                  <a:lumMod val="65000"/>
                  <a:lumOff val="35000"/>
                </a:schemeClr>
              </a:solidFill>
              <a:latin typeface="Arial Black"/>
              <a:cs typeface="Arial Black"/>
            </a:endParaRPr>
          </a:p>
          <a:p>
            <a:pPr algn="ctr"/>
            <a:r>
              <a:rPr lang="en-US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Arial Black"/>
                <a:cs typeface="Arial Black"/>
              </a:rPr>
              <a:t>Constantine Lukashin, NASA </a:t>
            </a:r>
            <a:r>
              <a:rPr lang="en-US" sz="1600" dirty="0" err="1">
                <a:solidFill>
                  <a:schemeClr val="tx2">
                    <a:lumMod val="65000"/>
                    <a:lumOff val="35000"/>
                  </a:schemeClr>
                </a:solidFill>
                <a:latin typeface="Arial Black"/>
                <a:cs typeface="Arial Black"/>
              </a:rPr>
              <a:t>LaRC</a:t>
            </a:r>
            <a:endParaRPr lang="en-US" sz="1600" dirty="0">
              <a:solidFill>
                <a:schemeClr val="tx2">
                  <a:lumMod val="65000"/>
                  <a:lumOff val="35000"/>
                </a:schemeClr>
              </a:solidFill>
              <a:latin typeface="Arial Black"/>
              <a:cs typeface="Arial Black"/>
            </a:endParaRPr>
          </a:p>
          <a:p>
            <a:pPr algn="ctr"/>
            <a:endParaRPr lang="en-US" sz="1600" dirty="0">
              <a:solidFill>
                <a:schemeClr val="tx2">
                  <a:lumMod val="65000"/>
                  <a:lumOff val="35000"/>
                </a:schemeClr>
              </a:solidFill>
              <a:latin typeface="Arial Black"/>
              <a:cs typeface="Arial Black"/>
            </a:endParaRPr>
          </a:p>
          <a:p>
            <a:pPr algn="ctr"/>
            <a:r>
              <a:rPr lang="en-US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  <a:cs typeface="Arial Black"/>
              </a:rPr>
              <a:t>Engineering Directorate (D203)</a:t>
            </a:r>
          </a:p>
          <a:p>
            <a:pPr algn="ctr"/>
            <a:r>
              <a:rPr lang="en-US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Arial Black"/>
                <a:cs typeface="Arial Black"/>
              </a:rPr>
              <a:t>Mike Cooney, NASA </a:t>
            </a:r>
            <a:r>
              <a:rPr lang="en-US" sz="1600" dirty="0" err="1">
                <a:solidFill>
                  <a:schemeClr val="tx2">
                    <a:lumMod val="65000"/>
                    <a:lumOff val="35000"/>
                  </a:schemeClr>
                </a:solidFill>
                <a:latin typeface="Arial Black"/>
                <a:cs typeface="Arial Black"/>
              </a:rPr>
              <a:t>LaRC</a:t>
            </a:r>
            <a:endParaRPr lang="en-US" sz="1600" dirty="0">
              <a:solidFill>
                <a:schemeClr val="tx2">
                  <a:lumMod val="65000"/>
                  <a:lumOff val="35000"/>
                </a:schemeClr>
              </a:solidFill>
              <a:latin typeface="Arial Black"/>
              <a:cs typeface="Arial Black"/>
            </a:endParaRPr>
          </a:p>
          <a:p>
            <a:pPr algn="ctr"/>
            <a:r>
              <a:rPr lang="en-US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Arial Black"/>
                <a:cs typeface="Arial Black"/>
              </a:rPr>
              <a:t>Trevor Jackson, NASA </a:t>
            </a:r>
            <a:r>
              <a:rPr lang="en-US" sz="1600" dirty="0" err="1">
                <a:solidFill>
                  <a:schemeClr val="tx2">
                    <a:lumMod val="65000"/>
                    <a:lumOff val="35000"/>
                  </a:schemeClr>
                </a:solidFill>
                <a:latin typeface="Arial Black"/>
                <a:cs typeface="Arial Black"/>
              </a:rPr>
              <a:t>LaRC</a:t>
            </a:r>
            <a:endParaRPr lang="en-US" sz="1600" dirty="0">
              <a:solidFill>
                <a:schemeClr val="tx2">
                  <a:lumMod val="65000"/>
                  <a:lumOff val="35000"/>
                </a:schemeClr>
              </a:solidFill>
              <a:latin typeface="Arial Black"/>
              <a:cs typeface="Arial Black"/>
            </a:endParaRPr>
          </a:p>
          <a:p>
            <a:pPr algn="ctr"/>
            <a:endParaRPr lang="en-US" sz="1600" dirty="0">
              <a:solidFill>
                <a:schemeClr val="tx2">
                  <a:lumMod val="65000"/>
                  <a:lumOff val="35000"/>
                </a:schemeClr>
              </a:solidFill>
              <a:latin typeface="Arial Black"/>
              <a:cs typeface="Arial Black"/>
            </a:endParaRPr>
          </a:p>
          <a:p>
            <a:pPr algn="ctr"/>
            <a:r>
              <a:rPr lang="en-US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+mn-lt"/>
                <a:cs typeface="Arial Black"/>
              </a:rPr>
              <a:t>External partners:</a:t>
            </a:r>
          </a:p>
          <a:p>
            <a:pPr algn="ctr"/>
            <a:r>
              <a:rPr lang="en-US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Arial Black"/>
                <a:cs typeface="Arial Black"/>
              </a:rPr>
              <a:t>Bill Swartz, APL</a:t>
            </a:r>
          </a:p>
          <a:p>
            <a:pPr algn="ctr"/>
            <a:r>
              <a:rPr lang="en-US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Arial Black"/>
                <a:cs typeface="Arial Black"/>
              </a:rPr>
              <a:t>Rand Swanson, Resonon</a:t>
            </a:r>
          </a:p>
          <a:p>
            <a:pPr algn="ctr"/>
            <a:r>
              <a:rPr lang="en-US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Arial Black"/>
                <a:cs typeface="Arial Black"/>
              </a:rPr>
              <a:t>Christine Buleri, </a:t>
            </a:r>
            <a:r>
              <a:rPr lang="en-US" sz="1600" dirty="0" err="1">
                <a:solidFill>
                  <a:schemeClr val="tx2">
                    <a:lumMod val="65000"/>
                    <a:lumOff val="35000"/>
                  </a:schemeClr>
                </a:solidFill>
                <a:latin typeface="Arial Black"/>
                <a:cs typeface="Arial Black"/>
              </a:rPr>
              <a:t>Quartus</a:t>
            </a:r>
            <a:r>
              <a:rPr lang="en-US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Arial Black"/>
                <a:cs typeface="Arial Black"/>
              </a:rPr>
              <a:t> Engineering</a:t>
            </a:r>
          </a:p>
          <a:p>
            <a:pPr algn="ctr"/>
            <a:r>
              <a:rPr lang="en-US" sz="1600" dirty="0">
                <a:solidFill>
                  <a:schemeClr val="tx2">
                    <a:lumMod val="65000"/>
                    <a:lumOff val="35000"/>
                  </a:schemeClr>
                </a:solidFill>
                <a:latin typeface="Arial Black"/>
                <a:cs typeface="Arial Black"/>
              </a:rPr>
              <a:t>Joseph Shaw, Montana State University</a:t>
            </a:r>
          </a:p>
          <a:p>
            <a:pPr algn="ctr"/>
            <a:endParaRPr lang="en-US" sz="1600" dirty="0">
              <a:solidFill>
                <a:schemeClr val="tx2">
                  <a:lumMod val="65000"/>
                  <a:lumOff val="35000"/>
                </a:schemeClr>
              </a:solidFill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5207157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79329" y="464619"/>
            <a:ext cx="4642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B43F52"/>
                </a:solidFill>
                <a:latin typeface="Arial Black"/>
                <a:cs typeface="Arial Black"/>
              </a:rPr>
              <a:t>CERES and Imager Measurements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599" y="833951"/>
            <a:ext cx="5138854" cy="5719394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6980681" y="1303850"/>
            <a:ext cx="4756397" cy="40428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rgbClr val="FF0000"/>
                </a:solidFill>
                <a:latin typeface="Arial Rounded MT Bold"/>
                <a:ea typeface="ヒラギノ角ゴ Pro W3" charset="0"/>
                <a:cs typeface="Arial Rounded MT Bold"/>
              </a:rPr>
              <a:t>     SPATIAL:</a:t>
            </a:r>
          </a:p>
          <a:p>
            <a:pPr marL="285750" indent="-285750" algn="l">
              <a:buFont typeface="Wingdings" charset="2"/>
              <a:buChar char="²"/>
            </a:pPr>
            <a:r>
              <a:rPr lang="en-US" sz="1600" dirty="0">
                <a:solidFill>
                  <a:srgbClr val="404040"/>
                </a:solidFill>
                <a:latin typeface="Arial Rounded MT Bold"/>
                <a:ea typeface="ヒラギノ角ゴ Pro W3" charset="0"/>
                <a:cs typeface="Arial Rounded MT Bold"/>
              </a:rPr>
              <a:t>Near simultaneous measurements of CERES and Imager</a:t>
            </a:r>
          </a:p>
          <a:p>
            <a:pPr marL="285750" indent="-285750" algn="l">
              <a:buFont typeface="Wingdings" charset="2"/>
              <a:buChar char="²"/>
            </a:pPr>
            <a:r>
              <a:rPr lang="en-US" sz="1600" dirty="0">
                <a:solidFill>
                  <a:srgbClr val="404040"/>
                </a:solidFill>
                <a:latin typeface="Arial Rounded MT Bold"/>
                <a:ea typeface="ヒラギノ角ゴ Pro W3" charset="0"/>
                <a:cs typeface="Arial Rounded MT Bold"/>
              </a:rPr>
              <a:t>CERES FOV = 20/25 km at nadir</a:t>
            </a:r>
          </a:p>
          <a:p>
            <a:pPr algn="l"/>
            <a:r>
              <a:rPr lang="en-US" sz="1600" dirty="0">
                <a:solidFill>
                  <a:srgbClr val="404040"/>
                </a:solidFill>
                <a:latin typeface="Arial Rounded MT Bold"/>
                <a:ea typeface="ヒラギノ角ゴ Pro W3" charset="0"/>
                <a:cs typeface="Arial Rounded MT Bold"/>
              </a:rPr>
              <a:t>      (10 km on TRMM)</a:t>
            </a:r>
          </a:p>
          <a:p>
            <a:pPr marL="285750" indent="-285750" algn="l">
              <a:buFont typeface="Wingdings" charset="2"/>
              <a:buChar char="²"/>
            </a:pPr>
            <a:r>
              <a:rPr lang="en-US" sz="1600" dirty="0">
                <a:solidFill>
                  <a:srgbClr val="404040"/>
                </a:solidFill>
                <a:latin typeface="Arial Rounded MT Bold"/>
                <a:ea typeface="ヒラギノ角ゴ Pro W3" charset="0"/>
                <a:cs typeface="Arial Rounded MT Bold"/>
              </a:rPr>
              <a:t>Imager pixel = 1 km</a:t>
            </a:r>
          </a:p>
          <a:p>
            <a:pPr algn="l"/>
            <a:r>
              <a:rPr lang="en-US" sz="1600" dirty="0">
                <a:solidFill>
                  <a:srgbClr val="404040"/>
                </a:solidFill>
                <a:latin typeface="Arial Rounded MT Bold"/>
                <a:ea typeface="ヒラギノ角ゴ Pro W3" charset="0"/>
                <a:cs typeface="Arial Rounded MT Bold"/>
              </a:rPr>
              <a:t>      (4 km for VIRS/TRMM)</a:t>
            </a:r>
          </a:p>
          <a:p>
            <a:pPr algn="l"/>
            <a:endParaRPr lang="en-US" sz="1600" dirty="0">
              <a:solidFill>
                <a:srgbClr val="404040"/>
              </a:solidFill>
              <a:latin typeface="Arial Rounded MT Bold"/>
              <a:ea typeface="ヒラギノ角ゴ Pro W3" charset="0"/>
              <a:cs typeface="Arial Rounded MT Bold"/>
            </a:endParaRPr>
          </a:p>
          <a:p>
            <a:pPr algn="l"/>
            <a:r>
              <a:rPr lang="en-US" sz="1600" dirty="0">
                <a:solidFill>
                  <a:srgbClr val="404040"/>
                </a:solidFill>
                <a:latin typeface="Arial Rounded MT Bold"/>
                <a:ea typeface="ヒラギノ角ゴ Pro W3" charset="0"/>
                <a:cs typeface="Arial Rounded MT Bold"/>
              </a:rPr>
              <a:t>      </a:t>
            </a:r>
            <a:r>
              <a:rPr lang="en-US" sz="1600" dirty="0">
                <a:solidFill>
                  <a:srgbClr val="FF0000"/>
                </a:solidFill>
                <a:latin typeface="Arial Rounded MT Bold"/>
                <a:ea typeface="ヒラギノ角ゴ Pro W3" charset="0"/>
                <a:cs typeface="Arial Rounded MT Bold"/>
              </a:rPr>
              <a:t>SPECTRAL:</a:t>
            </a:r>
          </a:p>
          <a:p>
            <a:pPr marL="285750" indent="-285750" algn="l">
              <a:buFont typeface="Courier New" charset="0"/>
              <a:buChar char="o"/>
            </a:pPr>
            <a:r>
              <a:rPr lang="en-US" sz="1600" dirty="0">
                <a:solidFill>
                  <a:srgbClr val="404040"/>
                </a:solidFill>
                <a:latin typeface="Arial Rounded MT Bold"/>
                <a:ea typeface="ヒラギノ角ゴ Pro W3" charset="0"/>
                <a:cs typeface="Arial Rounded MT Bold"/>
              </a:rPr>
              <a:t>CERES is broadband</a:t>
            </a:r>
          </a:p>
          <a:p>
            <a:pPr marL="285750" indent="-285750" algn="l">
              <a:buFont typeface="Courier New" charset="0"/>
              <a:buChar char="o"/>
            </a:pPr>
            <a:r>
              <a:rPr lang="en-US" sz="1600" dirty="0">
                <a:solidFill>
                  <a:srgbClr val="404040"/>
                </a:solidFill>
                <a:latin typeface="Arial Rounded MT Bold"/>
                <a:ea typeface="ヒラギノ角ゴ Pro W3" charset="0"/>
                <a:cs typeface="Arial Rounded MT Bold"/>
              </a:rPr>
              <a:t>Imager is spectral multi-bands    </a:t>
            </a:r>
          </a:p>
          <a:p>
            <a:pPr algn="l"/>
            <a:endParaRPr lang="en-US" sz="1600" dirty="0">
              <a:solidFill>
                <a:srgbClr val="404040"/>
              </a:solidFill>
              <a:latin typeface="Arial Rounded MT Bold"/>
              <a:ea typeface="ヒラギノ角ゴ Pro W3" charset="0"/>
              <a:cs typeface="Arial Rounded MT Bold"/>
            </a:endParaRPr>
          </a:p>
          <a:p>
            <a:pPr algn="l"/>
            <a:endParaRPr lang="en-US" sz="1600" dirty="0">
              <a:solidFill>
                <a:srgbClr val="404040"/>
              </a:solidFill>
              <a:latin typeface="Arial Rounded MT Bold"/>
              <a:ea typeface="ヒラギノ角ゴ Pro W3" charset="0"/>
              <a:cs typeface="Arial Rounded MT Bold"/>
            </a:endParaRPr>
          </a:p>
          <a:p>
            <a:pPr algn="l"/>
            <a:endParaRPr lang="en-US" sz="1600" dirty="0">
              <a:solidFill>
                <a:srgbClr val="404040"/>
              </a:solidFill>
              <a:latin typeface="Arial Rounded MT Bold"/>
              <a:ea typeface="ヒラギノ角ゴ Pro W3" charset="0"/>
              <a:cs typeface="Arial Rounded MT Bold"/>
            </a:endParaRPr>
          </a:p>
          <a:p>
            <a:pPr algn="l"/>
            <a:endParaRPr lang="en-US" sz="1600" dirty="0">
              <a:solidFill>
                <a:srgbClr val="404040"/>
              </a:solidFill>
              <a:latin typeface="Arial Rounded MT Bold"/>
              <a:ea typeface="ヒラギノ角ゴ Pro W3" charset="0"/>
              <a:cs typeface="Arial Rounded MT Bold"/>
            </a:endParaRPr>
          </a:p>
          <a:p>
            <a:pPr algn="l"/>
            <a:endParaRPr lang="en-US" sz="1600" dirty="0">
              <a:solidFill>
                <a:srgbClr val="404040"/>
              </a:solidFill>
              <a:latin typeface="Arial Rounded MT Bold"/>
              <a:ea typeface="ヒラギノ角ゴ Pro W3" charset="0"/>
              <a:cs typeface="Arial Rounded MT Bold"/>
            </a:endParaRPr>
          </a:p>
          <a:p>
            <a:pPr marL="285750" indent="-285750" algn="l">
              <a:buFont typeface="Wingdings" charset="2"/>
              <a:buChar char="²"/>
            </a:pPr>
            <a:endParaRPr lang="en-US" sz="1600" dirty="0">
              <a:solidFill>
                <a:srgbClr val="404040"/>
              </a:solidFill>
              <a:latin typeface="Arial Rounded MT Bold"/>
              <a:ea typeface="ヒラギノ角ゴ Pro W3" charset="0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4078274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79329" y="464619"/>
            <a:ext cx="2689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B43F52"/>
                </a:solidFill>
                <a:latin typeface="Arial Black"/>
                <a:cs typeface="Arial Black"/>
              </a:rPr>
              <a:t>Mission Constraints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2085015" y="1088273"/>
            <a:ext cx="8460218" cy="500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Wingdings" charset="2"/>
              <a:buChar char="²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/>
                <a:ea typeface="ヒラギノ角ゴ Pro W3" charset="0"/>
                <a:cs typeface="Arial Rounded MT Bold"/>
              </a:rPr>
              <a:t>Orbit maintenance and accurate pointing</a:t>
            </a:r>
          </a:p>
          <a:p>
            <a:pPr marL="285750" indent="-285750" algn="l">
              <a:buFont typeface="Wingdings" charset="2"/>
              <a:buChar char="²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 Rounded MT Bold"/>
              <a:ea typeface="ヒラギノ角ゴ Pro W3" charset="0"/>
              <a:cs typeface="Arial Rounded MT Bold"/>
            </a:endParaRPr>
          </a:p>
          <a:p>
            <a:pPr marL="285750" indent="-285750" algn="l">
              <a:buFont typeface="Wingdings" charset="2"/>
              <a:buChar char="²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/>
                <a:ea typeface="ヒラギノ角ゴ Pro W3" charset="0"/>
                <a:cs typeface="Arial Rounded MT Bold"/>
              </a:rPr>
              <a:t>Ability to obtain imager information either by:</a:t>
            </a:r>
          </a:p>
          <a:p>
            <a:pPr marL="742950" lvl="1" indent="-285750" algn="l">
              <a:buFont typeface="Wingdings" charset="2"/>
              <a:buChar char="²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/>
                <a:ea typeface="ヒラギノ角ゴ Pro W3" charset="0"/>
                <a:cs typeface="Arial Rounded MT Bold"/>
              </a:rPr>
              <a:t> flying on the same bus or</a:t>
            </a:r>
          </a:p>
          <a:p>
            <a:pPr marL="742950" lvl="1" indent="-285750" algn="l">
              <a:buFont typeface="Wingdings" charset="2"/>
              <a:buChar char="²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/>
                <a:ea typeface="ヒラギノ角ゴ Pro W3" charset="0"/>
                <a:cs typeface="Arial Rounded MT Bold"/>
              </a:rPr>
              <a:t> in near-coincidence (~3 minutes, TBD) </a:t>
            </a:r>
          </a:p>
          <a:p>
            <a:pPr marL="285750" indent="-285750" algn="l">
              <a:buFont typeface="Wingdings" charset="2"/>
              <a:buChar char="²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 Rounded MT Bold"/>
              <a:ea typeface="ヒラギノ角ゴ Pro W3" charset="0"/>
              <a:cs typeface="Arial Rounded MT Bold"/>
            </a:endParaRPr>
          </a:p>
          <a:p>
            <a:pPr marL="285750" indent="-285750" algn="l">
              <a:buFont typeface="Wingdings" charset="2"/>
              <a:buChar char="²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/>
                <a:ea typeface="ヒラギノ角ゴ Pro W3" charset="0"/>
                <a:cs typeface="Arial Rounded MT Bold"/>
              </a:rPr>
              <a:t>Measurement accuracy at least as good as for CERES</a:t>
            </a:r>
          </a:p>
          <a:p>
            <a:pPr marL="285750" indent="-285750" algn="l">
              <a:buFont typeface="Wingdings" charset="2"/>
              <a:buChar char="²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 Rounded MT Bold"/>
              <a:ea typeface="ヒラギノ角ゴ Pro W3" charset="0"/>
              <a:cs typeface="Arial Rounded MT Bold"/>
            </a:endParaRPr>
          </a:p>
          <a:p>
            <a:pPr marL="285750" indent="-285750" algn="l">
              <a:buFont typeface="Wingdings" charset="2"/>
              <a:buChar char="²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/>
                <a:ea typeface="ヒラギノ角ゴ Pro W3" charset="0"/>
                <a:cs typeface="Arial Rounded MT Bold"/>
              </a:rPr>
              <a:t>ADM data collection (multi-angular sampling)</a:t>
            </a:r>
          </a:p>
          <a:p>
            <a:pPr marL="285750" indent="-285750" algn="l">
              <a:buFont typeface="Wingdings" charset="2"/>
              <a:buChar char="²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 Rounded MT Bold"/>
              <a:ea typeface="ヒラギノ角ゴ Pro W3" charset="0"/>
              <a:cs typeface="Arial Rounded MT Bold"/>
            </a:endParaRPr>
          </a:p>
          <a:p>
            <a:pPr marL="285750" indent="-285750" algn="l">
              <a:buFont typeface="Wingdings" charset="2"/>
              <a:buChar char="²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/>
                <a:ea typeface="ヒラギノ角ゴ Pro W3" charset="0"/>
                <a:cs typeface="Arial Rounded MT Bold"/>
              </a:rPr>
              <a:t>Optimized (low) mission cost</a:t>
            </a:r>
          </a:p>
          <a:p>
            <a:pPr marL="285750" indent="-285750" algn="l">
              <a:buFont typeface="Wingdings" charset="2"/>
              <a:buChar char="²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 Rounded MT Bold"/>
              <a:ea typeface="ヒラギノ角ゴ Pro W3" charset="0"/>
              <a:cs typeface="Arial Rounded MT Bold"/>
            </a:endParaRPr>
          </a:p>
          <a:p>
            <a:pPr marL="285750" indent="-285750" algn="l">
              <a:buFont typeface="Wingdings" charset="2"/>
              <a:buChar char="²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/>
                <a:ea typeface="ヒラギノ角ゴ Pro W3" charset="0"/>
                <a:cs typeface="Arial Rounded MT Bold"/>
              </a:rPr>
              <a:t>Free-flying satellite</a:t>
            </a:r>
          </a:p>
          <a:p>
            <a:pPr marL="285750" indent="-285750" algn="l">
              <a:buFont typeface="Wingdings" charset="2"/>
              <a:buChar char="²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 Rounded MT Bold"/>
              <a:ea typeface="ヒラギノ角ゴ Pro W3" charset="0"/>
              <a:cs typeface="Arial Rounded MT Bold"/>
            </a:endParaRPr>
          </a:p>
          <a:p>
            <a:pPr algn="l"/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Arial Rounded MT Bold"/>
              <a:ea typeface="ヒラギノ角ゴ Pro W3" charset="0"/>
              <a:cs typeface="Arial Rounded MT Bold"/>
            </a:endParaRPr>
          </a:p>
          <a:p>
            <a:pPr algn="l"/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Arial Rounded MT Bold"/>
              <a:ea typeface="ヒラギノ角ゴ Pro W3" charset="0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1230653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8134" y="729206"/>
            <a:ext cx="8195733" cy="570971"/>
          </a:xfrm>
        </p:spPr>
        <p:txBody>
          <a:bodyPr/>
          <a:lstStyle/>
          <a:p>
            <a:r>
              <a:rPr lang="en-US" dirty="0" err="1">
                <a:solidFill>
                  <a:srgbClr val="C00000"/>
                </a:solidFill>
              </a:rPr>
              <a:t>Trutinor</a:t>
            </a:r>
            <a:r>
              <a:rPr lang="en-US" dirty="0">
                <a:solidFill>
                  <a:srgbClr val="C00000"/>
                </a:solidFill>
              </a:rPr>
              <a:t> Science Traceability Matrix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763" y="1300177"/>
            <a:ext cx="10138474" cy="511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6837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  <a:latin typeface="Arial Black" panose="020B0A04020102020204" pitchFamily="34" charset="0"/>
              </a:rPr>
              <a:t>Instrument design</a:t>
            </a:r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692322"/>
            <a:ext cx="10972798" cy="41538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10030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79330" y="464619"/>
            <a:ext cx="4120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B43F52"/>
                </a:solidFill>
                <a:latin typeface="Arial Black"/>
                <a:cs typeface="Arial Black"/>
              </a:rPr>
              <a:t>Calibration Options: Shortwave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736979" y="1024772"/>
            <a:ext cx="11095630" cy="58332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Wingdings" charset="2"/>
              <a:buChar char="²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/>
                <a:cs typeface="Arial Rounded MT Bold"/>
              </a:rPr>
              <a:t>Internal Sources, like CERES, OMI: </a:t>
            </a:r>
          </a:p>
          <a:p>
            <a:pPr algn="l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/>
                <a:cs typeface="Arial Rounded MT Bold"/>
              </a:rPr>
              <a:t>      - Lamps, current controlled (OMI)</a:t>
            </a:r>
          </a:p>
          <a:p>
            <a:pPr algn="l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/>
                <a:cs typeface="Arial Rounded MT Bold"/>
              </a:rPr>
              <a:t>      - Lamps, PD monitored (CERES)</a:t>
            </a:r>
          </a:p>
          <a:p>
            <a:pPr algn="l"/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 Rounded MT Bold"/>
              <a:cs typeface="Arial Rounded MT Bold"/>
            </a:endParaRPr>
          </a:p>
          <a:p>
            <a:pPr marL="285750" indent="-285750" algn="l">
              <a:buFont typeface="Wingdings" charset="2"/>
              <a:buChar char="²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/>
                <a:cs typeface="Arial Rounded MT Bold"/>
              </a:rPr>
              <a:t>Vicarious Sources, primary deserts: Lybia-4, Rail Road Valley</a:t>
            </a:r>
          </a:p>
          <a:p>
            <a:pPr marL="285750" indent="-285750" algn="l">
              <a:buFont typeface="Wingdings" charset="2"/>
              <a:buChar char="²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 Rounded MT Bold"/>
              <a:cs typeface="Arial Rounded MT Bold"/>
            </a:endParaRPr>
          </a:p>
          <a:p>
            <a:pPr marL="285750" indent="-285750" algn="l">
              <a:buFont typeface="Wingdings" charset="2"/>
              <a:buChar char="²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/>
                <a:cs typeface="Arial Rounded MT Bold"/>
              </a:rPr>
              <a:t>Solar Diffuser, like CERES:</a:t>
            </a:r>
          </a:p>
          <a:p>
            <a:pPr algn="l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/>
                <a:cs typeface="Arial Rounded MT Bold"/>
              </a:rPr>
              <a:t>      - No solar diffuser monitor, fast degradation</a:t>
            </a:r>
          </a:p>
          <a:p>
            <a:pPr algn="l"/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 Rounded MT Bold"/>
              <a:cs typeface="Arial Rounded MT Bold"/>
            </a:endParaRPr>
          </a:p>
          <a:p>
            <a:pPr marL="285750" indent="-285750" algn="l">
              <a:buFont typeface="Wingdings" charset="2"/>
              <a:buChar char="²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/>
                <a:cs typeface="Arial Rounded MT Bold"/>
              </a:rPr>
              <a:t>Solar Diffuser + Solar Diffuser Monitor, like MODIS/VIIRS/MISR:</a:t>
            </a:r>
          </a:p>
          <a:p>
            <a:pPr algn="l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/>
                <a:cs typeface="Arial Rounded MT Bold"/>
              </a:rPr>
              <a:t>      - Can achieve 3% accuracy</a:t>
            </a:r>
          </a:p>
          <a:p>
            <a:pPr algn="l"/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 Rounded MT Bold"/>
              <a:cs typeface="Arial Rounded MT Bold"/>
            </a:endParaRPr>
          </a:p>
          <a:p>
            <a:pPr marL="285750" indent="-285750" algn="l">
              <a:buFont typeface="Wingdings" charset="2"/>
              <a:buChar char="²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/>
                <a:cs typeface="Arial Rounded MT Bold"/>
              </a:rPr>
              <a:t>Direct Solar Views with Aperture (0.5mm), like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/>
                <a:cs typeface="Arial Rounded MT Bold"/>
              </a:rPr>
              <a:t>HySICS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/>
                <a:cs typeface="Arial Rounded MT Bold"/>
              </a:rPr>
              <a:t> </a:t>
            </a:r>
          </a:p>
          <a:p>
            <a:pPr algn="l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/>
                <a:cs typeface="Arial Rounded MT Bold"/>
              </a:rPr>
              <a:t>      - To be demonstrated</a:t>
            </a:r>
          </a:p>
          <a:p>
            <a:pPr algn="l"/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 Rounded MT Bold"/>
              <a:cs typeface="Arial Rounded MT Bold"/>
            </a:endParaRPr>
          </a:p>
          <a:p>
            <a:pPr marL="285750" indent="-285750" algn="l">
              <a:buFont typeface="Wingdings" charset="2"/>
              <a:buChar char="²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/>
                <a:cs typeface="Arial Rounded MT Bold"/>
              </a:rPr>
              <a:t>Direct Lunar View with the same optical path </a:t>
            </a:r>
          </a:p>
          <a:p>
            <a:pPr algn="l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/>
                <a:cs typeface="Arial Rounded MT Bold"/>
              </a:rPr>
              <a:t>      -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/>
                <a:cs typeface="Arial Rounded MT Bold"/>
              </a:rPr>
              <a:t>SeaWIFS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/>
                <a:cs typeface="Arial Rounded MT Bold"/>
              </a:rPr>
              <a:t> has best results for relative calibration at 0.12% over 12 years</a:t>
            </a:r>
          </a:p>
          <a:p>
            <a:pPr algn="l"/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 Rounded MT Bold"/>
              <a:cs typeface="Arial Rounded MT Bold"/>
            </a:endParaRPr>
          </a:p>
          <a:p>
            <a:pPr marL="285750" indent="-285750" algn="l">
              <a:buFont typeface="Wingdings" charset="2"/>
              <a:buChar char="²"/>
            </a:pPr>
            <a:r>
              <a:rPr lang="en-US" sz="1600" b="1" dirty="0">
                <a:solidFill>
                  <a:schemeClr val="tx1"/>
                </a:solidFill>
                <a:latin typeface="Arial Rounded MT Bold"/>
                <a:cs typeface="Arial Rounded MT Bold"/>
              </a:rPr>
              <a:t>Direct Lunar View with the same optical path </a:t>
            </a:r>
          </a:p>
          <a:p>
            <a:pPr algn="l"/>
            <a:r>
              <a:rPr lang="en-US" sz="1600" b="1" dirty="0">
                <a:solidFill>
                  <a:schemeClr val="tx1"/>
                </a:solidFill>
                <a:latin typeface="Arial Rounded MT Bold"/>
                <a:cs typeface="Arial Rounded MT Bold"/>
              </a:rPr>
              <a:t>      - Absolute calibration to be established by ARCSTONE</a:t>
            </a:r>
          </a:p>
          <a:p>
            <a:pPr algn="l"/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460358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0465" y="449705"/>
            <a:ext cx="9253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 Black"/>
                <a:cs typeface="Arial Black"/>
              </a:rPr>
              <a:t>Moon: Potentially Accurate Source for Calibration On-orbit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DD594D-A0F8-2D4A-912D-F3AECD93D8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245" y="1986854"/>
            <a:ext cx="4090515" cy="36360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FF15C1-3FCD-114A-8B5D-A587489204C4}"/>
              </a:ext>
            </a:extLst>
          </p:cNvPr>
          <p:cNvSpPr txBox="1"/>
          <p:nvPr/>
        </p:nvSpPr>
        <p:spPr>
          <a:xfrm>
            <a:off x="847245" y="5373018"/>
            <a:ext cx="17525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defRPr/>
            </a:pPr>
            <a:r>
              <a:rPr lang="de-DE" sz="900">
                <a:solidFill>
                  <a:srgbClr val="CBB287"/>
                </a:solidFill>
                <a:latin typeface="Arial Rounded MT Bold"/>
                <a:cs typeface="Arial Rounded MT Bold"/>
              </a:rPr>
              <a:t> </a:t>
            </a:r>
            <a:r>
              <a:rPr lang="de-DE" sz="900" dirty="0">
                <a:solidFill>
                  <a:srgbClr val="CBB287"/>
                </a:solidFill>
                <a:latin typeface="Arial Rounded MT Bold"/>
                <a:cs typeface="Arial Rounded MT Bold"/>
              </a:rPr>
              <a:t>2019, </a:t>
            </a:r>
            <a:r>
              <a:rPr lang="en-US" sz="900" dirty="0">
                <a:solidFill>
                  <a:srgbClr val="CBB287"/>
                </a:solidFill>
                <a:latin typeface="Arial Rounded MT Bold"/>
                <a:cs typeface="Arial Rounded MT Bold"/>
              </a:rPr>
              <a:t>C. Lukashin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2AEB76-5F15-8249-8D63-328A7B26D78A}"/>
              </a:ext>
            </a:extLst>
          </p:cNvPr>
          <p:cNvSpPr/>
          <p:nvPr/>
        </p:nvSpPr>
        <p:spPr>
          <a:xfrm>
            <a:off x="770465" y="862927"/>
            <a:ext cx="111167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itchFamily="2" charset="2"/>
              <a:buChar char="§"/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Measurement accuracy is directly related to the information content of the dataset. Measurement accuracy is critical to EOS! Current EOS cannot handle data gaps. Need overlapping observations: CERES, MODIS/VIIRS,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Landsats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PACE/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SeaWIFS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etc.</a:t>
            </a:r>
          </a:p>
        </p:txBody>
      </p:sp>
      <p:pic>
        <p:nvPicPr>
          <p:cNvPr id="17" name="Picture 16" descr="seawifs_moon.pdf">
            <a:extLst>
              <a:ext uri="{FF2B5EF4-FFF2-40B4-BE49-F238E27FC236}">
                <a16:creationId xmlns:a16="http://schemas.microsoft.com/office/drawing/2014/main" id="{A1D46628-E7D0-D041-A21E-D18D75DE03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543" y="2409085"/>
            <a:ext cx="2077876" cy="221407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0BCC05E-66BD-2548-8A14-1B8402115A9F}"/>
              </a:ext>
            </a:extLst>
          </p:cNvPr>
          <p:cNvSpPr txBox="1"/>
          <p:nvPr/>
        </p:nvSpPr>
        <p:spPr>
          <a:xfrm>
            <a:off x="9489853" y="4782007"/>
            <a:ext cx="22012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Lunar image by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SeaWIFS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7CEF39C1-5597-A143-A081-BC1A34D6C5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4205" y="1956844"/>
            <a:ext cx="6060120" cy="3128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 algn="l">
              <a:buFont typeface="Wingdings" pitchFamily="2" charset="2"/>
              <a:buChar char="§"/>
            </a:pPr>
            <a:r>
              <a:rPr lang="en-US" sz="1400" b="1" dirty="0">
                <a:solidFill>
                  <a:srgbClr val="0070C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 Accuracy of current Lunar Model (ROLO): 5 – 10%</a:t>
            </a:r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id="{A4D3F317-4881-6246-86BC-994A2F5C82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1351" y="2736772"/>
            <a:ext cx="3651535" cy="12832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dirty="0">
                <a:solidFill>
                  <a:srgbClr val="3F9C89"/>
                </a:solidFill>
                <a:latin typeface="Arial Black" panose="020B0604020202020204" pitchFamily="34" charset="0"/>
                <a:ea typeface="Helvetica Neue" panose="02000503000000020004" pitchFamily="2" charset="0"/>
                <a:cs typeface="Arial Black" panose="020B0604020202020204" pitchFamily="34" charset="0"/>
              </a:rPr>
              <a:t>On-Orbit Calibration Need: </a:t>
            </a:r>
          </a:p>
          <a:p>
            <a:pPr algn="l"/>
            <a:endParaRPr lang="en-US" sz="800" dirty="0">
              <a:solidFill>
                <a:srgbClr val="C00000"/>
              </a:solidFill>
              <a:latin typeface="Arial Black" panose="020B0604020202020204" pitchFamily="34" charset="0"/>
              <a:ea typeface="Helvetica Neue" panose="02000503000000020004" pitchFamily="2" charset="0"/>
              <a:cs typeface="Arial Black" panose="020B0604020202020204" pitchFamily="34" charset="0"/>
            </a:endParaRPr>
          </a:p>
          <a:p>
            <a:pPr algn="l"/>
            <a:r>
              <a:rPr lang="en-US" sz="1600" dirty="0">
                <a:solidFill>
                  <a:srgbClr val="3F9C89"/>
                </a:solidFill>
                <a:latin typeface="Arial Black" panose="020B0604020202020204" pitchFamily="34" charset="0"/>
                <a:ea typeface="Helvetica Neue" panose="02000503000000020004" pitchFamily="2" charset="0"/>
                <a:cs typeface="Arial Black" panose="020B0604020202020204" pitchFamily="34" charset="0"/>
              </a:rPr>
              <a:t>Absolute accurate spectral  </a:t>
            </a:r>
          </a:p>
          <a:p>
            <a:pPr algn="l"/>
            <a:r>
              <a:rPr lang="en-US" sz="1600" dirty="0">
                <a:solidFill>
                  <a:srgbClr val="3F9C89"/>
                </a:solidFill>
                <a:latin typeface="Arial Black" panose="020B0604020202020204" pitchFamily="34" charset="0"/>
                <a:ea typeface="Helvetica Neue" panose="02000503000000020004" pitchFamily="2" charset="0"/>
                <a:cs typeface="Arial Black" panose="020B0604020202020204" pitchFamily="34" charset="0"/>
              </a:rPr>
              <a:t>irradiance for all lunar phase angles and </a:t>
            </a:r>
            <a:r>
              <a:rPr lang="en-US" sz="1600" dirty="0" err="1">
                <a:solidFill>
                  <a:srgbClr val="3F9C89"/>
                </a:solidFill>
                <a:latin typeface="Arial Black" panose="020B0604020202020204" pitchFamily="34" charset="0"/>
                <a:ea typeface="Helvetica Neue" panose="02000503000000020004" pitchFamily="2" charset="0"/>
                <a:cs typeface="Arial Black" panose="020B0604020202020204" pitchFamily="34" charset="0"/>
              </a:rPr>
              <a:t>libration</a:t>
            </a:r>
            <a:r>
              <a:rPr lang="en-US" sz="1600" dirty="0">
                <a:solidFill>
                  <a:srgbClr val="3F9C89"/>
                </a:solidFill>
                <a:latin typeface="Arial Black" panose="020B0604020202020204" pitchFamily="34" charset="0"/>
                <a:ea typeface="Helvetica Neue" panose="02000503000000020004" pitchFamily="2" charset="0"/>
                <a:cs typeface="Arial Black" panose="020B0604020202020204" pitchFamily="34" charset="0"/>
              </a:rPr>
              <a:t> states.</a:t>
            </a:r>
            <a:r>
              <a:rPr lang="en-US" sz="1600" dirty="0">
                <a:solidFill>
                  <a:srgbClr val="3F9C89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20D51F3-5543-B04B-AAAF-A906834ACA33}"/>
              </a:ext>
            </a:extLst>
          </p:cNvPr>
          <p:cNvSpPr/>
          <p:nvPr/>
        </p:nvSpPr>
        <p:spPr>
          <a:xfrm>
            <a:off x="5684205" y="1674024"/>
            <a:ext cx="47131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1400" b="1" dirty="0" err="1">
                <a:solidFill>
                  <a:srgbClr val="0070C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SeaWiFS</a:t>
            </a:r>
            <a:r>
              <a:rPr lang="en-US" sz="1400" b="1" dirty="0">
                <a:solidFill>
                  <a:srgbClr val="0070C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gain stability:  0.13% (k=1) over 12 years</a:t>
            </a:r>
            <a:endParaRPr lang="en-US" sz="1400" b="1" dirty="0">
              <a:solidFill>
                <a:schemeClr val="accent5">
                  <a:lumMod val="7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57D3E43-4917-EB49-89B0-105FB8EE67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629" y="5826264"/>
            <a:ext cx="407131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Symbol" pitchFamily="18" charset="2"/>
              </a:rPr>
              <a:t>Reflectance of Lunar surface stable to &lt; 10</a:t>
            </a:r>
            <a:r>
              <a:rPr lang="en-GB" sz="12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Symbol" pitchFamily="18" charset="2"/>
              </a:rPr>
              <a:t>-8 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Symbol" pitchFamily="18" charset="2"/>
              </a:rPr>
              <a:t>/ year</a:t>
            </a:r>
            <a:endParaRPr lang="en-GB" sz="1200" baseline="30000" dirty="0">
              <a:solidFill>
                <a:schemeClr val="tx1">
                  <a:lumMod val="65000"/>
                  <a:lumOff val="3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Symbol" pitchFamily="18" charset="2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CA52626-C3E1-7044-AAB7-0CC391FCED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885" y="1564786"/>
            <a:ext cx="52911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Symbol" pitchFamily="18" charset="2"/>
              </a:rPr>
              <a:t>Calibration reference:  Lunar Spectral Irradiance (entire disk)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A04C2CB-4C7A-BB45-B89C-6A47C06499A1}"/>
              </a:ext>
            </a:extLst>
          </p:cNvPr>
          <p:cNvCxnSpPr>
            <a:cxnSpLocks/>
          </p:cNvCxnSpPr>
          <p:nvPr/>
        </p:nvCxnSpPr>
        <p:spPr>
          <a:xfrm>
            <a:off x="9566928" y="4762565"/>
            <a:ext cx="2076777" cy="3146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D06238E-8B8C-2446-A5BD-7648FD812C6C}"/>
              </a:ext>
            </a:extLst>
          </p:cNvPr>
          <p:cNvCxnSpPr>
            <a:cxnSpLocks/>
          </p:cNvCxnSpPr>
          <p:nvPr/>
        </p:nvCxnSpPr>
        <p:spPr>
          <a:xfrm>
            <a:off x="847245" y="5760400"/>
            <a:ext cx="4330986" cy="0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79A2671-ACBF-CE4C-B623-84601CCEAE74}"/>
              </a:ext>
            </a:extLst>
          </p:cNvPr>
          <p:cNvSpPr txBox="1"/>
          <p:nvPr/>
        </p:nvSpPr>
        <p:spPr>
          <a:xfrm>
            <a:off x="6079077" y="4249505"/>
            <a:ext cx="425629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3F9C8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Expected Impacts: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b="1" dirty="0">
                <a:solidFill>
                  <a:srgbClr val="3F9C8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Quality of data products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b="1" dirty="0">
                <a:solidFill>
                  <a:srgbClr val="3F9C8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Long-term consistency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b="1" dirty="0">
                <a:solidFill>
                  <a:srgbClr val="3F9C8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Handling data gaps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b="1" dirty="0">
                <a:solidFill>
                  <a:srgbClr val="3F9C8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Reduces instrument size, mass, power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b="1" dirty="0">
                <a:solidFill>
                  <a:srgbClr val="3F9C8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Reduce complexity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b="1" dirty="0">
                <a:solidFill>
                  <a:srgbClr val="3F9C8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Accurate CubeSat sensors 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57CD11FD-EB02-4D7D-ABE2-1BE9049716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01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466"/>
    </mc:Choice>
    <mc:Fallback xmlns="">
      <p:transition spd="slow" advTm="163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E0B3FE4-7BBA-7B4C-A4D1-83DE80735EF8}"/>
              </a:ext>
            </a:extLst>
          </p:cNvPr>
          <p:cNvSpPr txBox="1"/>
          <p:nvPr/>
        </p:nvSpPr>
        <p:spPr>
          <a:xfrm>
            <a:off x="768192" y="490930"/>
            <a:ext cx="87272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ARCSTONE Objectives: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FFF7A9B-E5CE-784B-8B87-CD5196E19E39}"/>
              </a:ext>
            </a:extLst>
          </p:cNvPr>
          <p:cNvCxnSpPr>
            <a:cxnSpLocks/>
          </p:cNvCxnSpPr>
          <p:nvPr/>
        </p:nvCxnSpPr>
        <p:spPr>
          <a:xfrm flipH="1">
            <a:off x="6688953" y="1381944"/>
            <a:ext cx="1" cy="3107887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arcstone_mission_concept.jpg">
            <a:extLst>
              <a:ext uri="{FF2B5EF4-FFF2-40B4-BE49-F238E27FC236}">
                <a16:creationId xmlns:a16="http://schemas.microsoft.com/office/drawing/2014/main" id="{47FA7813-107E-8C43-B125-7C98C8BFD8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840" y="957131"/>
            <a:ext cx="2841616" cy="1908913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A2934FE-BADD-E741-94F3-8E60424EDAC7}"/>
              </a:ext>
            </a:extLst>
          </p:cNvPr>
          <p:cNvCxnSpPr>
            <a:cxnSpLocks/>
          </p:cNvCxnSpPr>
          <p:nvPr/>
        </p:nvCxnSpPr>
        <p:spPr>
          <a:xfrm>
            <a:off x="8431023" y="5948310"/>
            <a:ext cx="3071026" cy="0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FA3C5E5-50EC-304C-AA54-28687B9634A4}"/>
              </a:ext>
            </a:extLst>
          </p:cNvPr>
          <p:cNvCxnSpPr>
            <a:cxnSpLocks/>
          </p:cNvCxnSpPr>
          <p:nvPr/>
        </p:nvCxnSpPr>
        <p:spPr>
          <a:xfrm>
            <a:off x="768192" y="4689310"/>
            <a:ext cx="4610747" cy="0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3">
            <a:extLst>
              <a:ext uri="{FF2B5EF4-FFF2-40B4-BE49-F238E27FC236}">
                <a16:creationId xmlns:a16="http://schemas.microsoft.com/office/drawing/2014/main" id="{B0C4C918-CEEA-3845-98EB-4B46DFD697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356" y="1048443"/>
            <a:ext cx="5796093" cy="37874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90000"/>
              </a:lnSpc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   </a:t>
            </a:r>
            <a:endParaRPr lang="en-US" sz="1800" b="1" dirty="0">
              <a:solidFill>
                <a:schemeClr val="tx1">
                  <a:lumMod val="65000"/>
                  <a:lumOff val="3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171450" indent="-171450" algn="just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800" i="1" dirty="0">
                <a:solidFill>
                  <a:srgbClr val="3F9C8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 enable on-orbit high-accuracy absolute calibration for the past, current, and future reflected solar sensors</a:t>
            </a:r>
            <a:r>
              <a:rPr lang="en-US" sz="1800" dirty="0">
                <a:solidFill>
                  <a:srgbClr val="3F9C8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 LEO and GEO* by providing lunar spectral irradiance as function of satellite viewing geometry and specified wavelength.</a:t>
            </a:r>
          </a:p>
          <a:p>
            <a:pPr marL="171450" indent="-171450" algn="just">
              <a:lnSpc>
                <a:spcPct val="90000"/>
              </a:lnSpc>
              <a:buFont typeface="Wingdings" pitchFamily="2" charset="2"/>
              <a:buChar char="§"/>
            </a:pP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171450" indent="-171450" algn="just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 design, build, calibrate and validate a prototype instrument, demonstrate </a:t>
            </a:r>
            <a:r>
              <a:rPr lang="en-US" sz="1800" i="1" dirty="0">
                <a:solidFill>
                  <a:srgbClr val="3F9C8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form-fit-function for a 6U observatory with compliance in size, mass, power, and thermal performance</a:t>
            </a:r>
            <a:r>
              <a:rPr lang="en-US" sz="1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</a:t>
            </a:r>
            <a:endParaRPr lang="en-US" sz="1800" i="1" dirty="0">
              <a:solidFill>
                <a:srgbClr val="3F9C89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3823A38-D5DF-7C41-8D11-148E2C70D1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77" r="5792" b="2881"/>
          <a:stretch/>
        </p:blipFill>
        <p:spPr>
          <a:xfrm>
            <a:off x="7022292" y="2599136"/>
            <a:ext cx="1929590" cy="132066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9E70CD9-4DF7-7240-B6AF-937B46B6EA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9635149" y="3883648"/>
            <a:ext cx="1837992" cy="202909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5DA9C43-B02C-8343-96D1-D4879BEC4148}"/>
              </a:ext>
            </a:extLst>
          </p:cNvPr>
          <p:cNvSpPr txBox="1"/>
          <p:nvPr/>
        </p:nvSpPr>
        <p:spPr>
          <a:xfrm>
            <a:off x="9084363" y="3124522"/>
            <a:ext cx="249328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ARCSTONE Concept: </a:t>
            </a:r>
          </a:p>
          <a:p>
            <a:pPr algn="just"/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Accurate measurements of Lunar Irradiance from Space with an Instrument flying on 6U CubeSat  (courtesy BCT) in LEO.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9A11E4-2D97-884D-900C-06E54FBAE338}"/>
              </a:ext>
            </a:extLst>
          </p:cNvPr>
          <p:cNvSpPr/>
          <p:nvPr/>
        </p:nvSpPr>
        <p:spPr>
          <a:xfrm>
            <a:off x="8694211" y="5940420"/>
            <a:ext cx="302262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Progress of ARCSTONE instrument Design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453AB7BE-989B-2F42-A79D-B49792CBF6D4}"/>
              </a:ext>
            </a:extLst>
          </p:cNvPr>
          <p:cNvSpPr/>
          <p:nvPr/>
        </p:nvSpPr>
        <p:spPr>
          <a:xfrm>
            <a:off x="4318794" y="5704332"/>
            <a:ext cx="3741568" cy="390498"/>
          </a:xfrm>
          <a:prstGeom prst="roundRect">
            <a:avLst>
              <a:gd name="adj" fmla="val 12667"/>
            </a:avLst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1" name="Text Box 87">
            <a:extLst>
              <a:ext uri="{FF2B5EF4-FFF2-40B4-BE49-F238E27FC236}">
                <a16:creationId xmlns:a16="http://schemas.microsoft.com/office/drawing/2014/main" id="{42357EB4-241B-F141-8429-82C9EC06E6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5458" y="5768319"/>
            <a:ext cx="287866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B5B5B5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1400" b="1" dirty="0" err="1">
                <a:solidFill>
                  <a:srgbClr val="3F9C8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TRL</a:t>
            </a:r>
            <a:r>
              <a:rPr lang="en-US" sz="1400" b="1" baseline="-25000" dirty="0" err="1">
                <a:solidFill>
                  <a:srgbClr val="3F9C8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current</a:t>
            </a:r>
            <a:r>
              <a:rPr lang="en-US" sz="1400" b="1" baseline="-25000" dirty="0">
                <a:solidFill>
                  <a:srgbClr val="3F9C8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1400" b="1" dirty="0">
                <a:solidFill>
                  <a:srgbClr val="3F9C8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= 4</a:t>
            </a:r>
            <a:r>
              <a:rPr lang="en-US" sz="1400" b="1" dirty="0">
                <a:solidFill>
                  <a:srgbClr val="00B05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     </a:t>
            </a:r>
            <a:r>
              <a:rPr lang="en-US" sz="1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TRL</a:t>
            </a:r>
            <a:r>
              <a:rPr lang="en-US" sz="1400" b="1" baseline="-25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out</a:t>
            </a: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= 5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B45DE36-6F8A-8A4A-982E-466875212516}"/>
              </a:ext>
            </a:extLst>
          </p:cNvPr>
          <p:cNvCxnSpPr>
            <a:cxnSpLocks/>
          </p:cNvCxnSpPr>
          <p:nvPr/>
        </p:nvCxnSpPr>
        <p:spPr>
          <a:xfrm flipV="1">
            <a:off x="9362814" y="5105644"/>
            <a:ext cx="1220349" cy="6441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6FE229F-ED8E-2042-B9F3-F89657ED8F41}"/>
              </a:ext>
            </a:extLst>
          </p:cNvPr>
          <p:cNvCxnSpPr>
            <a:cxnSpLocks/>
          </p:cNvCxnSpPr>
          <p:nvPr/>
        </p:nvCxnSpPr>
        <p:spPr>
          <a:xfrm flipV="1">
            <a:off x="9133479" y="4826700"/>
            <a:ext cx="802321" cy="5160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5A131EA2-9433-D448-BFDB-206A99D9C651}"/>
              </a:ext>
            </a:extLst>
          </p:cNvPr>
          <p:cNvSpPr/>
          <p:nvPr/>
        </p:nvSpPr>
        <p:spPr>
          <a:xfrm>
            <a:off x="8974771" y="5684137"/>
            <a:ext cx="51755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IDCA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846BA2C-593F-DF41-8CD0-86E7B687B2C9}"/>
              </a:ext>
            </a:extLst>
          </p:cNvPr>
          <p:cNvSpPr/>
          <p:nvPr/>
        </p:nvSpPr>
        <p:spPr>
          <a:xfrm>
            <a:off x="8296943" y="5295475"/>
            <a:ext cx="11436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Optical Bench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F279CF0-D46D-2746-BED0-5BD83C2836D2}"/>
              </a:ext>
            </a:extLst>
          </p:cNvPr>
          <p:cNvSpPr/>
          <p:nvPr/>
        </p:nvSpPr>
        <p:spPr>
          <a:xfrm>
            <a:off x="8549441" y="5502447"/>
            <a:ext cx="91443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Electronics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F1184BA-BDC9-344D-AE9B-5E5F3D9A0371}"/>
              </a:ext>
            </a:extLst>
          </p:cNvPr>
          <p:cNvCxnSpPr>
            <a:cxnSpLocks/>
          </p:cNvCxnSpPr>
          <p:nvPr/>
        </p:nvCxnSpPr>
        <p:spPr>
          <a:xfrm flipV="1">
            <a:off x="9266505" y="4419789"/>
            <a:ext cx="1773358" cy="11409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8166186-0ED5-C844-B0CF-12325C97BD39}"/>
              </a:ext>
            </a:extLst>
          </p:cNvPr>
          <p:cNvSpPr/>
          <p:nvPr/>
        </p:nvSpPr>
        <p:spPr>
          <a:xfrm>
            <a:off x="728436" y="4854342"/>
            <a:ext cx="58320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* Planetary instruments: OSIRIS Rex Camera suite [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Golish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et al., 2020] </a:t>
            </a:r>
            <a:endParaRPr lang="en-US" sz="14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697BDAA-6FC4-4BA2-A709-BB8AFAD948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39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621"/>
    </mc:Choice>
    <mc:Fallback xmlns="">
      <p:transition spd="slow" advTm="70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B1BCBA05-C3D7-424D-BAEA-85959228B8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19" y="1155838"/>
            <a:ext cx="7281825" cy="46370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rgbClr val="AA3A52"/>
                </a:solidFill>
                <a:latin typeface="Arial Rounded MT Bold"/>
                <a:cs typeface="Arial Rounded MT Bold"/>
              </a:rPr>
              <a:t>      </a:t>
            </a:r>
            <a:r>
              <a:rPr lang="en-US" sz="1600" b="1" dirty="0">
                <a:solidFill>
                  <a:srgbClr val="AA3A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Concept of Operations and Data Products:  </a:t>
            </a:r>
          </a:p>
          <a:p>
            <a:pPr algn="l"/>
            <a:endParaRPr lang="en-US" sz="8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  <a:p>
            <a:pPr marL="285750" indent="-285750" algn="l">
              <a:buFont typeface="Wingdings" pitchFamily="2" charset="2"/>
              <a:buChar char="§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Data to collect: Lunar spectral irradiance every 12 hours, 10 minutes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Data to collect: Solar spectral irradiance for calibration (daily)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Combined uncertainty &lt; 0.5% (k=1) 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Spectrometer with single-pixel field-of-view about 0.7</a:t>
            </a:r>
            <a:r>
              <a:rPr lang="en-US" sz="14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(no scanning !)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Sun synchronous orbit at 500 – 600 km altitude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Spectral range from 350 nm to 2300 nm, spectral sampling at 4 nm</a:t>
            </a:r>
          </a:p>
          <a:p>
            <a:pPr algn="l"/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  <a:p>
            <a:pPr algn="l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     </a:t>
            </a:r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 year:    Improvement of current Lunar Calibration Model (factor of 2 – 4);</a:t>
            </a:r>
          </a:p>
          <a:p>
            <a:pPr algn="l"/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     </a:t>
            </a:r>
            <a:r>
              <a:rPr lang="en-US" sz="1400" i="1" dirty="0">
                <a:solidFill>
                  <a:srgbClr val="3F9C8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3+ years:  New Lunar Irradiance Model, improved accuracy level (factor of 10).</a:t>
            </a:r>
          </a:p>
          <a:p>
            <a:pPr algn="l"/>
            <a:r>
              <a:rPr lang="en-US" sz="800" dirty="0">
                <a:solidFill>
                  <a:schemeClr val="accent6"/>
                </a:solidFill>
                <a:latin typeface="Arial Rounded MT Bold"/>
                <a:ea typeface="ヒラギノ角ゴ Pro W3" charset="0"/>
                <a:cs typeface="Arial Rounded MT Bold"/>
              </a:rPr>
              <a:t>     </a:t>
            </a:r>
          </a:p>
          <a:p>
            <a:pPr algn="l"/>
            <a:endParaRPr lang="en-US" sz="800" dirty="0">
              <a:solidFill>
                <a:schemeClr val="accent6"/>
              </a:solidFill>
              <a:latin typeface="Arial Rounded MT Bold"/>
              <a:ea typeface="ヒラギノ角ゴ Pro W3" charset="0"/>
              <a:cs typeface="Arial Rounded MT Bold"/>
            </a:endParaRPr>
          </a:p>
          <a:p>
            <a:pPr algn="l"/>
            <a:endParaRPr lang="en-US" sz="800" dirty="0">
              <a:solidFill>
                <a:schemeClr val="accent6"/>
              </a:solidFill>
              <a:latin typeface="Arial Rounded MT Bold"/>
              <a:ea typeface="ヒラギノ角ゴ Pro W3" charset="0"/>
              <a:cs typeface="Arial Rounded MT Bold"/>
            </a:endParaRPr>
          </a:p>
          <a:p>
            <a:pPr algn="l"/>
            <a:r>
              <a:rPr lang="en-US" sz="1600" b="1" dirty="0">
                <a:solidFill>
                  <a:srgbClr val="AA3A5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     Key Technologies to Enable the Concept: </a:t>
            </a:r>
          </a:p>
          <a:p>
            <a:pPr algn="l"/>
            <a:endParaRPr lang="en-US" sz="8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  <a:p>
            <a:pPr marL="285750" indent="-285750" algn="l">
              <a:buFont typeface="Wingdings" pitchFamily="2" charset="2"/>
              <a:buChar char="§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Approach to orbital calibration via referencing Sun (TSIS measurements):</a:t>
            </a:r>
          </a:p>
          <a:p>
            <a:pPr algn="l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     Demonstration of lunar and solar measurements with </a:t>
            </a:r>
            <a:r>
              <a:rPr lang="en-US" sz="1400" i="1" dirty="0">
                <a:solidFill>
                  <a:srgbClr val="3F9C8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same optical path</a:t>
            </a:r>
          </a:p>
          <a:p>
            <a:pPr algn="l"/>
            <a:r>
              <a:rPr lang="en-US" sz="1400" dirty="0">
                <a:solidFill>
                  <a:srgbClr val="3F9C8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     </a:t>
            </a:r>
            <a:r>
              <a:rPr lang="en-US" sz="1400" i="1" dirty="0">
                <a:solidFill>
                  <a:srgbClr val="3F9C8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using integration time to reduce solar signal  -- Major Innovation !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Pointing ability of spacecraft now permits obtaining required measurements </a:t>
            </a:r>
          </a:p>
          <a:p>
            <a:pPr algn="l"/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     </a:t>
            </a:r>
            <a:r>
              <a:rPr lang="en-US" sz="1400" i="1" dirty="0">
                <a:solidFill>
                  <a:srgbClr val="3F9C8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with instrument integrated into spacecraft.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8FB965-C11C-004B-A30A-34E2C2DF3832}"/>
              </a:ext>
            </a:extLst>
          </p:cNvPr>
          <p:cNvSpPr txBox="1"/>
          <p:nvPr/>
        </p:nvSpPr>
        <p:spPr>
          <a:xfrm>
            <a:off x="799017" y="465098"/>
            <a:ext cx="41611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Arial Black"/>
                <a:cs typeface="Arial Black"/>
              </a:rPr>
              <a:t>ARCSTONE Mission Concept</a:t>
            </a:r>
          </a:p>
        </p:txBody>
      </p:sp>
      <p:pic>
        <p:nvPicPr>
          <p:cNvPr id="5" name="Picture 4" descr="arcstone_mission_concept.jpg">
            <a:extLst>
              <a:ext uri="{FF2B5EF4-FFF2-40B4-BE49-F238E27FC236}">
                <a16:creationId xmlns:a16="http://schemas.microsoft.com/office/drawing/2014/main" id="{BA33179B-0EE0-7348-A144-4D898ED056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680" y="1220579"/>
            <a:ext cx="3956777" cy="2658046"/>
          </a:xfrm>
          <a:prstGeom prst="rect">
            <a:avLst/>
          </a:prstGeom>
        </p:spPr>
      </p:pic>
      <p:sp>
        <p:nvSpPr>
          <p:cNvPr id="6" name="TextBox 23">
            <a:extLst>
              <a:ext uri="{FF2B5EF4-FFF2-40B4-BE49-F238E27FC236}">
                <a16:creationId xmlns:a16="http://schemas.microsoft.com/office/drawing/2014/main" id="{72084DF8-445E-2F42-8BC8-E187074F0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4026" y="4229600"/>
            <a:ext cx="36561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r>
              <a:rPr lang="en-US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6U CubeSat Spacecraft Bus: </a:t>
            </a:r>
          </a:p>
          <a:p>
            <a:r>
              <a:rPr lang="en-US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courtesy of Blue Canyon Technologies (BCT)</a:t>
            </a:r>
          </a:p>
        </p:txBody>
      </p:sp>
      <p:sp>
        <p:nvSpPr>
          <p:cNvPr id="8" name="TextBox 24">
            <a:extLst>
              <a:ext uri="{FF2B5EF4-FFF2-40B4-BE49-F238E27FC236}">
                <a16:creationId xmlns:a16="http://schemas.microsoft.com/office/drawing/2014/main" id="{CFE0AF4E-C16C-EC45-8151-D59F64C484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3104" y="4770380"/>
            <a:ext cx="28608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BCT 6U XB6 Spacecraft pointing: </a:t>
            </a:r>
          </a:p>
          <a:p>
            <a:pPr eaLnBrk="1" hangingPunct="1"/>
            <a:r>
              <a:rPr lang="en-US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Accuracy 0.002</a:t>
            </a:r>
            <a:r>
              <a:rPr lang="en-US" altLang="en-US" sz="12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</a:t>
            </a:r>
            <a:r>
              <a:rPr lang="en-US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(1-sigma) in 3 axis</a:t>
            </a:r>
          </a:p>
          <a:p>
            <a:pPr eaLnBrk="1" hangingPunct="1"/>
            <a:r>
              <a:rPr lang="en-US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Stability 1 arc-sec over 1 sec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18AC828-8678-1144-BEA8-535D69E8F1C6}"/>
              </a:ext>
            </a:extLst>
          </p:cNvPr>
          <p:cNvCxnSpPr>
            <a:cxnSpLocks/>
          </p:cNvCxnSpPr>
          <p:nvPr/>
        </p:nvCxnSpPr>
        <p:spPr>
          <a:xfrm>
            <a:off x="7839680" y="4093946"/>
            <a:ext cx="3237822" cy="296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43C1D2D-6F2E-FE4C-A10C-8D9BEFEF4050}"/>
              </a:ext>
            </a:extLst>
          </p:cNvPr>
          <p:cNvCxnSpPr>
            <a:cxnSpLocks/>
          </p:cNvCxnSpPr>
          <p:nvPr/>
        </p:nvCxnSpPr>
        <p:spPr>
          <a:xfrm flipH="1">
            <a:off x="7477789" y="1241182"/>
            <a:ext cx="1" cy="4260873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E71C1D8D-BB49-40FC-9BB9-AD18355185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85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73"/>
    </mc:Choice>
    <mc:Fallback xmlns="">
      <p:transition spd="slow" advTm="104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286C299-BF37-9241-887F-D4FCB9BA7A19}"/>
              </a:ext>
            </a:extLst>
          </p:cNvPr>
          <p:cNvGraphicFramePr>
            <a:graphicFrameLocks noGrp="1"/>
          </p:cNvGraphicFramePr>
          <p:nvPr/>
        </p:nvGraphicFramePr>
        <p:xfrm>
          <a:off x="818243" y="1054404"/>
          <a:ext cx="6330519" cy="339625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101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01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01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9532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Rounded MT Bold" panose="020F0704030504030204" pitchFamily="34" charset="77"/>
                        </a:rPr>
                        <a:t>Key Parameters</a:t>
                      </a:r>
                      <a:endParaRPr 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Rounded MT Bold" panose="020F0704030504030204" pitchFamily="34" charset="77"/>
                        <a:cs typeface="Arial Rounded MT Bold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Rounded MT Bold" panose="020F0704030504030204" pitchFamily="34" charset="77"/>
                        </a:rPr>
                        <a:t>Threshold</a:t>
                      </a:r>
                      <a:r>
                        <a:rPr lang="en-US" sz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Rounded MT Bold" panose="020F0704030504030204" pitchFamily="34" charset="77"/>
                        </a:rPr>
                        <a:t> Value</a:t>
                      </a:r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Rounded MT Bold" panose="020F0704030504030204" pitchFamily="34" charset="77"/>
                      </a:endParaRPr>
                    </a:p>
                    <a:p>
                      <a:endParaRPr lang="en-US" sz="10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Arial Rounded MT Bold" panose="020F0704030504030204" pitchFamily="34" charset="77"/>
                        <a:cs typeface="Arial Rounded MT Bold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Rounded MT Bold" panose="020F0704030504030204" pitchFamily="34" charset="77"/>
                        </a:rPr>
                        <a:t>Goal</a:t>
                      </a:r>
                      <a:r>
                        <a:rPr lang="en-US" sz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Rounded MT Bold" panose="020F0704030504030204" pitchFamily="34" charset="77"/>
                        </a:rPr>
                        <a:t> Value</a:t>
                      </a:r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Rounded MT Bold" panose="020F0704030504030204" pitchFamily="34" charset="77"/>
                      </a:endParaRPr>
                    </a:p>
                    <a:p>
                      <a:endParaRPr lang="en-US" sz="1000" b="0" dirty="0">
                        <a:solidFill>
                          <a:schemeClr val="bg1">
                            <a:lumMod val="95000"/>
                          </a:schemeClr>
                        </a:solidFill>
                        <a:latin typeface="Arial Rounded MT Bold" panose="020F0704030504030204" pitchFamily="34" charset="77"/>
                        <a:cs typeface="Arial Rounded MT Bold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Rounded MT Bold" panose="020F0704030504030204" pitchFamily="34" charset="77"/>
                        </a:rPr>
                        <a:t>Accuracy (reflectance)</a:t>
                      </a:r>
                      <a:endParaRPr 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Rounded MT Bold" panose="020F0704030504030204" pitchFamily="34" charset="77"/>
                        <a:cs typeface="Arial Rounded MT Bold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Rounded MT Bold" panose="020F0704030504030204" pitchFamily="34" charset="77"/>
                        </a:rPr>
                        <a:t>1.0% (k=1)</a:t>
                      </a:r>
                      <a:endParaRPr 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Rounded MT Bold" panose="020F0704030504030204" pitchFamily="34" charset="77"/>
                        <a:cs typeface="Arial Rounded MT Bold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Rounded MT Bold" panose="020F0704030504030204" pitchFamily="34" charset="77"/>
                        </a:rPr>
                        <a:t>0.5% (k=1)</a:t>
                      </a:r>
                      <a:endParaRPr 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Rounded MT Bold" panose="020F0704030504030204" pitchFamily="34" charset="77"/>
                        <a:cs typeface="Arial Rounded MT Bold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Rounded MT Bold" panose="020F0704030504030204" pitchFamily="34" charset="77"/>
                        </a:rPr>
                        <a:t>Stability</a:t>
                      </a:r>
                      <a:endParaRPr 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Rounded MT Bold" panose="020F0704030504030204" pitchFamily="34" charset="77"/>
                        <a:cs typeface="Arial Rounded MT Bold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Rounded MT Bold" panose="020F0704030504030204" pitchFamily="34" charset="77"/>
                        </a:rPr>
                        <a:t>&lt; 0.15% (k=1) per decade</a:t>
                      </a:r>
                      <a:endParaRPr 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Rounded MT Bold" panose="020F0704030504030204" pitchFamily="34" charset="77"/>
                        <a:cs typeface="Arial Rounded MT Bold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Rounded MT Bold" panose="020F0704030504030204" pitchFamily="34" charset="77"/>
                        </a:rPr>
                        <a:t>&lt; 0.1% (k=1) per decade</a:t>
                      </a:r>
                      <a:endParaRPr 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Rounded MT Bold" panose="020F0704030504030204" pitchFamily="34" charset="77"/>
                        <a:cs typeface="Arial Rounded MT Bold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Rounded MT Bold" panose="020F0704030504030204" pitchFamily="34" charset="77"/>
                        </a:rPr>
                        <a:t>Orbit</a:t>
                      </a:r>
                      <a:endParaRPr 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Rounded MT Bold" panose="020F0704030504030204" pitchFamily="34" charset="77"/>
                        <a:cs typeface="Arial Rounded MT Bold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Rounded MT Bold" panose="020F0704030504030204" pitchFamily="34" charset="77"/>
                        </a:rPr>
                        <a:t>Sun-synch orbit</a:t>
                      </a:r>
                      <a:endParaRPr 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Rounded MT Bold" panose="020F0704030504030204" pitchFamily="34" charset="77"/>
                        <a:cs typeface="Arial Rounded MT Bold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Rounded MT Bold" panose="020F0704030504030204" pitchFamily="34" charset="77"/>
                        </a:rPr>
                        <a:t>Sun-synch orbit </a:t>
                      </a:r>
                      <a:endParaRPr 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Rounded MT Bold" panose="020F0704030504030204" pitchFamily="34" charset="77"/>
                        <a:cs typeface="Arial Rounded MT Bold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Rounded MT Bold" panose="020F0704030504030204" pitchFamily="34" charset="77"/>
                        </a:rPr>
                        <a:t>Time on-Orbit</a:t>
                      </a:r>
                      <a:endParaRPr 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Rounded MT Bold" panose="020F0704030504030204" pitchFamily="34" charset="77"/>
                        <a:cs typeface="Arial Rounded MT Bold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Rounded MT Bold" panose="020F0704030504030204" pitchFamily="34" charset="77"/>
                        </a:rPr>
                        <a:t>1 year</a:t>
                      </a:r>
                      <a:endParaRPr 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Rounded MT Bold" panose="020F0704030504030204" pitchFamily="34" charset="77"/>
                        <a:cs typeface="Arial Rounded MT Bold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Rounded MT Bold" panose="020F0704030504030204" pitchFamily="34" charset="77"/>
                        </a:rPr>
                        <a:t>3 years</a:t>
                      </a:r>
                      <a:endParaRPr 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Rounded MT Bold" panose="020F0704030504030204" pitchFamily="34" charset="77"/>
                        <a:cs typeface="Arial Rounded MT Bold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Rounded MT Bold" panose="020F0704030504030204" pitchFamily="34" charset="77"/>
                        </a:rPr>
                        <a:t>Frequency of sampling</a:t>
                      </a:r>
                      <a:endParaRPr 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Rounded MT Bold" panose="020F0704030504030204" pitchFamily="34" charset="77"/>
                        <a:cs typeface="Arial Rounded MT Bold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Rounded MT Bold" panose="020F0704030504030204" pitchFamily="34" charset="77"/>
                        </a:rPr>
                        <a:t>24 hours</a:t>
                      </a:r>
                      <a:endParaRPr 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Rounded MT Bold" panose="020F0704030504030204" pitchFamily="34" charset="77"/>
                        <a:cs typeface="Arial Rounded MT Bold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Rounded MT Bold" panose="020F0704030504030204" pitchFamily="34" charset="77"/>
                        </a:rPr>
                        <a:t>12 hours</a:t>
                      </a:r>
                      <a:endParaRPr 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Rounded MT Bold" panose="020F0704030504030204" pitchFamily="34" charset="77"/>
                        <a:cs typeface="Arial Rounded MT Bold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Rounded MT Bold" panose="020F0704030504030204" pitchFamily="34" charset="77"/>
                        </a:rPr>
                        <a:t>Instrument pointing</a:t>
                      </a:r>
                      <a:endParaRPr 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Rounded MT Bold" panose="020F0704030504030204" pitchFamily="34" charset="77"/>
                        <a:cs typeface="Arial Rounded MT Bold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Rounded MT Bold" panose="020F0704030504030204" pitchFamily="34" charset="77"/>
                        </a:rPr>
                        <a:t>&lt; 0.2</a:t>
                      </a:r>
                      <a:r>
                        <a:rPr lang="en-US" sz="1200" baseline="30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Rounded MT Bold" panose="020F0704030504030204" pitchFamily="34" charset="77"/>
                        </a:rPr>
                        <a:t>o</a:t>
                      </a:r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Rounded MT Bold" panose="020F0704030504030204" pitchFamily="34" charset="77"/>
                        </a:rPr>
                        <a:t> combined</a:t>
                      </a:r>
                      <a:endParaRPr 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Rounded MT Bold" panose="020F0704030504030204" pitchFamily="34" charset="77"/>
                        <a:cs typeface="Arial Rounded MT Bold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Rounded MT Bold" panose="020F0704030504030204" pitchFamily="34" charset="77"/>
                        </a:rPr>
                        <a:t>&lt; 0.1</a:t>
                      </a:r>
                      <a:r>
                        <a:rPr lang="en-US" sz="1200" baseline="30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Rounded MT Bold" panose="020F0704030504030204" pitchFamily="34" charset="77"/>
                        </a:rPr>
                        <a:t>o </a:t>
                      </a:r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Rounded MT Bold" panose="020F0704030504030204" pitchFamily="34" charset="77"/>
                        </a:rPr>
                        <a:t>combined</a:t>
                      </a:r>
                      <a:endParaRPr 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Rounded MT Bold" panose="020F0704030504030204" pitchFamily="34" charset="77"/>
                        <a:cs typeface="Arial Rounded MT Bold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Rounded MT Bold" panose="020F0704030504030204" pitchFamily="34" charset="77"/>
                        </a:rPr>
                        <a:t>Spectral Range</a:t>
                      </a:r>
                      <a:endParaRPr 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Rounded MT Bold" panose="020F0704030504030204" pitchFamily="34" charset="77"/>
                        <a:cs typeface="Arial Rounded MT Bold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Rounded MT Bold" panose="020F0704030504030204" pitchFamily="34" charset="77"/>
                        </a:rPr>
                        <a:t>380</a:t>
                      </a:r>
                      <a:r>
                        <a:rPr lang="en-US" sz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Rounded MT Bold" panose="020F0704030504030204" pitchFamily="34" charset="77"/>
                        </a:rPr>
                        <a:t> nm – 900 nm</a:t>
                      </a:r>
                      <a:endParaRPr 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Rounded MT Bold" panose="020F0704030504030204" pitchFamily="34" charset="77"/>
                        <a:cs typeface="Arial Rounded MT Bold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Rounded MT Bold" panose="020F0704030504030204" pitchFamily="34" charset="77"/>
                        </a:rPr>
                        <a:t>350</a:t>
                      </a:r>
                      <a:r>
                        <a:rPr lang="en-US" sz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Rounded MT Bold" panose="020F0704030504030204" pitchFamily="34" charset="77"/>
                        </a:rPr>
                        <a:t> nm – 2300 nm</a:t>
                      </a:r>
                      <a:endParaRPr 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Rounded MT Bold" panose="020F0704030504030204" pitchFamily="34" charset="77"/>
                        <a:cs typeface="Arial Rounded MT Bold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Rounded MT Bold" panose="020F0704030504030204" pitchFamily="34" charset="77"/>
                        </a:rPr>
                        <a:t>Spectral Sampling</a:t>
                      </a:r>
                      <a:endParaRPr 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Rounded MT Bold" panose="020F0704030504030204" pitchFamily="34" charset="77"/>
                        <a:cs typeface="Arial Rounded MT Bold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Rounded MT Bold" panose="020F0704030504030204" pitchFamily="34" charset="77"/>
                        </a:rPr>
                        <a:t>8 nm</a:t>
                      </a:r>
                      <a:endParaRPr 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Rounded MT Bold" panose="020F0704030504030204" pitchFamily="34" charset="77"/>
                        <a:cs typeface="Arial Rounded MT Bold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 Rounded MT Bold" panose="020F0704030504030204" pitchFamily="34" charset="77"/>
                        </a:rPr>
                        <a:t>4 nm</a:t>
                      </a:r>
                      <a:endParaRPr 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 Rounded MT Bold" panose="020F0704030504030204" pitchFamily="34" charset="77"/>
                        <a:cs typeface="Arial Rounded MT Bold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2A91EEB9-D464-444A-87B1-70189BF860AB}"/>
              </a:ext>
            </a:extLst>
          </p:cNvPr>
          <p:cNvSpPr/>
          <p:nvPr/>
        </p:nvSpPr>
        <p:spPr>
          <a:xfrm>
            <a:off x="751193" y="5388097"/>
            <a:ext cx="51480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Reference  for radiometric requirements (ROLO, T. Stone):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Lunar Phase Angle = 75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Irradiance = 0.6 (micro W / m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 nm)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Wavelength = 500 nm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1EE0EB-4D57-CF4A-8BBB-B9A1CAD689B9}"/>
              </a:ext>
            </a:extLst>
          </p:cNvPr>
          <p:cNvSpPr txBox="1"/>
          <p:nvPr/>
        </p:nvSpPr>
        <p:spPr>
          <a:xfrm>
            <a:off x="724008" y="435769"/>
            <a:ext cx="7212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t>ARCSTONE Mission: Key Performance Parameters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31EBEC-D407-F849-8369-237A55135FD3}"/>
              </a:ext>
            </a:extLst>
          </p:cNvPr>
          <p:cNvSpPr/>
          <p:nvPr/>
        </p:nvSpPr>
        <p:spPr>
          <a:xfrm>
            <a:off x="751192" y="5043776"/>
            <a:ext cx="637070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* * Threshold Values considered as success criteria  </a:t>
            </a:r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DCDE132D-A505-DD44-9C83-74590484B1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9109" y="965504"/>
            <a:ext cx="4394685" cy="4762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ARCSTONE MISSION CONOPS: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1. Lunar spectral irradiance observations: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Every 12 hours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Close to polar locations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Multiple measurements within 5– 10 minutes to improve SNR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2. Solar Spectral Irradiance observations (solar calibration):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Multiple measurements to get required SNR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This is radiometric calibration to the TSIS reference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3. Dark images: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Multiple measurements with closed shutter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Before every lunar and solar observations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4. Dark field (to calibrate out shutter temp):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Multiple measurements of dark space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5. Field-of-view sensitivity characterization: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Calibration of instruments alignment 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AutoNum type="arabicPeriod" startAt="6"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Spectral calibration: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  On-board spectral calibration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7. Spacecraft pointing calibration and other checks: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Defined by the BCT for calibration of spacecraft functions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8. Stand by mode: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Mode between observations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9. Data Downlink Mode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10. Safe Mode (if required)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6DD210E-9D41-CE43-A779-192A15C77ED1}"/>
              </a:ext>
            </a:extLst>
          </p:cNvPr>
          <p:cNvSpPr/>
          <p:nvPr/>
        </p:nvSpPr>
        <p:spPr>
          <a:xfrm>
            <a:off x="7634509" y="5756925"/>
            <a:ext cx="40375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Rounded MT Bold"/>
                <a:ea typeface="+mn-ea"/>
                <a:cs typeface="Arial Rounded MT Bold"/>
              </a:rPr>
              <a:t>* 6U CubeSat accommodation Study is completed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6E36887-3FB6-4880-A5F3-849883AB34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08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83"/>
    </mc:Choice>
    <mc:Fallback xmlns="">
      <p:transition spd="slow" advTm="37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79329" y="464619"/>
            <a:ext cx="4045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B43F52"/>
                </a:solidFill>
                <a:latin typeface="Arial Black"/>
                <a:cs typeface="Arial Black"/>
              </a:rPr>
              <a:t>Calibration Options: Longwave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046915" y="1024772"/>
            <a:ext cx="8460218" cy="53760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Wingdings" charset="2"/>
              <a:buChar char="²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/>
                <a:cs typeface="Arial Rounded MT Bold"/>
              </a:rPr>
              <a:t>Internal Sources, like CERES, MODIS, VIIRS </a:t>
            </a:r>
          </a:p>
          <a:p>
            <a:pPr algn="l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/>
                <a:cs typeface="Arial Rounded MT Bold"/>
              </a:rPr>
              <a:t>      - Blackbody: cavities and plates </a:t>
            </a:r>
          </a:p>
          <a:p>
            <a:pPr marL="285750" indent="-285750" algn="l">
              <a:buFont typeface="Wingdings" charset="2"/>
              <a:buChar char="²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 Rounded MT Bold"/>
              <a:cs typeface="Arial Rounded MT Bold"/>
            </a:endParaRPr>
          </a:p>
          <a:p>
            <a:pPr marL="285750" indent="-285750" algn="l">
              <a:buFont typeface="Wingdings" charset="2"/>
              <a:buChar char="²"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/>
                <a:cs typeface="Arial Rounded MT Bold"/>
              </a:rPr>
              <a:t>Internal Sources with melting material cells, like RAVAN, CLARREO IR</a:t>
            </a:r>
          </a:p>
          <a:p>
            <a:pPr algn="l"/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/>
                <a:cs typeface="Arial Rounded MT Bold"/>
              </a:rPr>
              <a:t>      - Materials: Hg, Ga, Water</a:t>
            </a:r>
          </a:p>
          <a:p>
            <a:pPr algn="l"/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 Rounded MT Bold"/>
              <a:cs typeface="Arial Rounded MT Bold"/>
            </a:endParaRPr>
          </a:p>
          <a:p>
            <a:pPr marL="285750" indent="-285750" algn="l">
              <a:buFont typeface="Wingdings" charset="2"/>
              <a:buChar char="²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/>
                <a:cs typeface="Arial Rounded MT Bold"/>
              </a:rPr>
              <a:t>Can Moon be used as LW calibration source ? </a:t>
            </a:r>
          </a:p>
          <a:p>
            <a:pPr algn="l"/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278262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08165" y="520062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B43F52"/>
                </a:solidFill>
                <a:latin typeface="Arial Black"/>
                <a:cs typeface="Arial Black"/>
              </a:rPr>
              <a:t>Outline: 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1277548" y="1021832"/>
            <a:ext cx="7633861" cy="48143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400" dirty="0">
              <a:solidFill>
                <a:srgbClr val="404040"/>
              </a:solidFill>
              <a:latin typeface="Arial Rounded MT Bold"/>
              <a:ea typeface="ヒラギノ角ゴ Pro W3" charset="0"/>
              <a:cs typeface="Arial Rounded MT Bold"/>
            </a:endParaRPr>
          </a:p>
          <a:p>
            <a:pPr marL="285750" indent="-285750" algn="l">
              <a:buFont typeface="Wingdings" charset="2"/>
              <a:buChar char="²"/>
            </a:pPr>
            <a:r>
              <a:rPr lang="en-US" sz="2400" dirty="0">
                <a:solidFill>
                  <a:srgbClr val="404040"/>
                </a:solidFill>
                <a:latin typeface="Arial Rounded MT Bold"/>
                <a:ea typeface="ヒラギノ角ゴ Pro W3" charset="0"/>
                <a:cs typeface="Arial Rounded MT Bold"/>
              </a:rPr>
              <a:t>Science problem</a:t>
            </a:r>
          </a:p>
          <a:p>
            <a:pPr marL="285750" indent="-285750" algn="l">
              <a:buFont typeface="Wingdings" charset="2"/>
              <a:buChar char="²"/>
            </a:pPr>
            <a:endParaRPr lang="en-US" sz="2400" dirty="0">
              <a:solidFill>
                <a:srgbClr val="404040"/>
              </a:solidFill>
              <a:latin typeface="Arial Rounded MT Bold"/>
              <a:ea typeface="ヒラギノ角ゴ Pro W3" charset="0"/>
              <a:cs typeface="Arial Rounded MT Bold"/>
            </a:endParaRPr>
          </a:p>
          <a:p>
            <a:pPr marL="285750" indent="-285750" algn="l">
              <a:buFont typeface="Wingdings" charset="2"/>
              <a:buChar char="²"/>
            </a:pPr>
            <a:r>
              <a:rPr lang="en-US" sz="2400" dirty="0">
                <a:solidFill>
                  <a:srgbClr val="404040"/>
                </a:solidFill>
                <a:latin typeface="Arial Rounded MT Bold"/>
                <a:ea typeface="ヒラギノ角ゴ Pro W3" charset="0"/>
                <a:cs typeface="Arial Rounded MT Bold"/>
              </a:rPr>
              <a:t>Mission need</a:t>
            </a:r>
          </a:p>
          <a:p>
            <a:pPr marL="285750" indent="-285750" algn="l">
              <a:buFont typeface="Wingdings" charset="2"/>
              <a:buChar char="²"/>
            </a:pPr>
            <a:endParaRPr lang="en-US" sz="2400" dirty="0">
              <a:solidFill>
                <a:srgbClr val="404040"/>
              </a:solidFill>
              <a:latin typeface="Arial Rounded MT Bold"/>
              <a:ea typeface="ヒラギノ角ゴ Pro W3" charset="0"/>
              <a:cs typeface="Arial Rounded MT Bold"/>
            </a:endParaRPr>
          </a:p>
          <a:p>
            <a:pPr marL="285750" indent="-285750" algn="l">
              <a:buFont typeface="Wingdings" charset="2"/>
              <a:buChar char="²"/>
            </a:pPr>
            <a:r>
              <a:rPr lang="en-US" sz="2400" dirty="0">
                <a:solidFill>
                  <a:srgbClr val="404040"/>
                </a:solidFill>
                <a:latin typeface="Arial Rounded MT Bold"/>
                <a:ea typeface="ヒラギノ角ゴ Pro W3" charset="0"/>
                <a:cs typeface="Arial Rounded MT Bold"/>
              </a:rPr>
              <a:t>Requirements</a:t>
            </a:r>
          </a:p>
          <a:p>
            <a:pPr marL="285750" indent="-285750" algn="l">
              <a:buFont typeface="Wingdings" charset="2"/>
              <a:buChar char="²"/>
            </a:pPr>
            <a:endParaRPr lang="en-US" sz="2400" dirty="0">
              <a:solidFill>
                <a:srgbClr val="404040"/>
              </a:solidFill>
              <a:latin typeface="Arial Rounded MT Bold"/>
              <a:ea typeface="ヒラギノ角ゴ Pro W3" charset="0"/>
              <a:cs typeface="Arial Rounded MT Bold"/>
            </a:endParaRPr>
          </a:p>
          <a:p>
            <a:pPr marL="285750" indent="-285750" algn="l">
              <a:buFont typeface="Wingdings" charset="2"/>
              <a:buChar char="²"/>
            </a:pPr>
            <a:r>
              <a:rPr lang="en-US" sz="2400" dirty="0">
                <a:solidFill>
                  <a:srgbClr val="404040"/>
                </a:solidFill>
                <a:latin typeface="Arial Rounded MT Bold"/>
                <a:ea typeface="ヒラギノ角ゴ Pro W3" charset="0"/>
                <a:cs typeface="Arial Rounded MT Bold"/>
              </a:rPr>
              <a:t>Instrument design</a:t>
            </a:r>
          </a:p>
          <a:p>
            <a:pPr algn="l"/>
            <a:endParaRPr lang="en-US" sz="1600" dirty="0">
              <a:solidFill>
                <a:srgbClr val="404040"/>
              </a:solidFill>
              <a:latin typeface="Arial Rounded MT Bold"/>
              <a:ea typeface="ヒラギノ角ゴ Pro W3" charset="0"/>
              <a:cs typeface="Arial Rounded MT Bold"/>
            </a:endParaRPr>
          </a:p>
          <a:p>
            <a:pPr marL="285750" indent="-285750" algn="l">
              <a:buFont typeface="Wingdings" charset="2"/>
              <a:buChar char="²"/>
            </a:pPr>
            <a:r>
              <a:rPr lang="en-US" sz="2400" dirty="0">
                <a:solidFill>
                  <a:srgbClr val="404040"/>
                </a:solidFill>
                <a:latin typeface="Arial Rounded MT Bold"/>
              </a:rPr>
              <a:t>Milestones and progress</a:t>
            </a:r>
          </a:p>
          <a:p>
            <a:pPr marL="285750" indent="-285750" algn="l">
              <a:buFont typeface="Wingdings" charset="2"/>
              <a:buChar char="²"/>
            </a:pPr>
            <a:endParaRPr lang="en-US" sz="2400" dirty="0">
              <a:solidFill>
                <a:srgbClr val="404040"/>
              </a:solidFill>
              <a:latin typeface="Arial Rounded MT Bold"/>
            </a:endParaRPr>
          </a:p>
          <a:p>
            <a:pPr marL="285750" indent="-285750" algn="l">
              <a:buFont typeface="Wingdings" charset="2"/>
              <a:buChar char="²"/>
            </a:pPr>
            <a:r>
              <a:rPr lang="en-US" sz="2400" dirty="0">
                <a:solidFill>
                  <a:srgbClr val="404040"/>
                </a:solidFill>
                <a:latin typeface="Arial Rounded MT Bold"/>
              </a:rPr>
              <a:t>Impacts of COVID-19</a:t>
            </a:r>
          </a:p>
          <a:p>
            <a:pPr marL="285750" indent="-285750" algn="l">
              <a:buFont typeface="Wingdings" charset="2"/>
              <a:buChar char="²"/>
            </a:pPr>
            <a:endParaRPr lang="en-US" sz="2400" dirty="0">
              <a:solidFill>
                <a:srgbClr val="404040"/>
              </a:solidFill>
              <a:latin typeface="Arial Rounded MT Bold"/>
            </a:endParaRPr>
          </a:p>
          <a:p>
            <a:pPr marL="285750" indent="-285750" algn="l">
              <a:buFont typeface="Wingdings" charset="2"/>
              <a:buChar char="²"/>
            </a:pPr>
            <a:r>
              <a:rPr lang="en-US" sz="2400" dirty="0">
                <a:solidFill>
                  <a:srgbClr val="404040"/>
                </a:solidFill>
                <a:latin typeface="Arial Rounded MT Bold"/>
              </a:rPr>
              <a:t>Path forward</a:t>
            </a:r>
          </a:p>
          <a:p>
            <a:pPr algn="l"/>
            <a:endParaRPr lang="en-US" sz="1600" dirty="0">
              <a:solidFill>
                <a:srgbClr val="404040"/>
              </a:solidFill>
              <a:latin typeface="Arial Rounded MT Bold"/>
              <a:ea typeface="ヒラギノ角ゴ Pro W3" charset="0"/>
              <a:cs typeface="Arial Rounded MT Bold"/>
            </a:endParaRPr>
          </a:p>
          <a:p>
            <a:pPr marL="285750" indent="-285750" algn="l">
              <a:buFont typeface="Wingdings" charset="2"/>
              <a:buChar char="²"/>
            </a:pPr>
            <a:endParaRPr lang="en-US" sz="1600" dirty="0">
              <a:solidFill>
                <a:srgbClr val="404040"/>
              </a:solidFill>
              <a:latin typeface="Arial Rounded MT Bold"/>
              <a:ea typeface="ヒラギノ角ゴ Pro W3" charset="0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6650776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Thermopile</a:t>
            </a:r>
          </a:p>
          <a:p>
            <a:pPr lvl="1"/>
            <a:r>
              <a:rPr lang="en-US" sz="2000" dirty="0"/>
              <a:t>Ex. JPL built for RBI (Single/dual diode)</a:t>
            </a:r>
          </a:p>
          <a:p>
            <a:pPr lvl="2"/>
            <a:r>
              <a:rPr lang="en-US" sz="2000" dirty="0"/>
              <a:t>~8ms, 500 V/W, 1.1nW NEP, Reflectance: 0.94 | 1.16 | 4-20% (VIS, MIR, FIR)</a:t>
            </a:r>
          </a:p>
          <a:p>
            <a:r>
              <a:rPr lang="en-US" dirty="0"/>
              <a:t>Thermistor</a:t>
            </a:r>
          </a:p>
          <a:p>
            <a:pPr lvl="1"/>
            <a:r>
              <a:rPr lang="en-US" sz="2000" dirty="0"/>
              <a:t>Ex. Hamamatsu 3-5µm, 5-14µm (Linear array)</a:t>
            </a:r>
          </a:p>
          <a:p>
            <a:pPr lvl="2"/>
            <a:r>
              <a:rPr lang="en-US" sz="2000" dirty="0"/>
              <a:t>~8ms, 65 V/W, 2nW NEP, Reflectance: ~1% to 15% (</a:t>
            </a:r>
            <a:r>
              <a:rPr lang="en-US" sz="2000" dirty="0" err="1"/>
              <a:t>Aeroglaze</a:t>
            </a:r>
            <a:r>
              <a:rPr lang="en-US" sz="2000" dirty="0"/>
              <a:t> Z-306)</a:t>
            </a:r>
          </a:p>
          <a:p>
            <a:r>
              <a:rPr lang="en-US" dirty="0" err="1">
                <a:solidFill>
                  <a:srgbClr val="C00000"/>
                </a:solidFill>
              </a:rPr>
              <a:t>Microbolometer</a:t>
            </a:r>
            <a:endParaRPr lang="en-US" dirty="0">
              <a:solidFill>
                <a:srgbClr val="C00000"/>
              </a:solidFill>
            </a:endParaRPr>
          </a:p>
          <a:p>
            <a:pPr lvl="1"/>
            <a:r>
              <a:rPr lang="en-US" sz="2000" b="1" dirty="0">
                <a:solidFill>
                  <a:srgbClr val="C00000"/>
                </a:solidFill>
              </a:rPr>
              <a:t>Ex. BBR 0.25-50µm (30 pixel array)</a:t>
            </a:r>
          </a:p>
          <a:p>
            <a:pPr lvl="2"/>
            <a:r>
              <a:rPr lang="en-US" sz="2000" b="1" dirty="0">
                <a:solidFill>
                  <a:srgbClr val="C00000"/>
                </a:solidFill>
              </a:rPr>
              <a:t>~19ms, </a:t>
            </a:r>
          </a:p>
          <a:p>
            <a:r>
              <a:rPr lang="en-US" dirty="0"/>
              <a:t>(Long term) Graphene Bolometer</a:t>
            </a:r>
          </a:p>
          <a:p>
            <a:pPr lvl="1"/>
            <a:r>
              <a:rPr lang="en-US" sz="2000" dirty="0"/>
              <a:t>Ex. MIT, LaRC, </a:t>
            </a:r>
            <a:r>
              <a:rPr lang="en-US" sz="2000" dirty="0" err="1"/>
              <a:t>etc</a:t>
            </a: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Detector Technology</a:t>
            </a:r>
          </a:p>
        </p:txBody>
      </p:sp>
    </p:spTree>
    <p:extLst>
      <p:ext uri="{BB962C8B-B14F-4D97-AF65-F5344CB8AC3E}">
        <p14:creationId xmlns:p14="http://schemas.microsoft.com/office/powerpoint/2010/main" val="12621290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Block Diagrams</a:t>
            </a:r>
          </a:p>
        </p:txBody>
      </p:sp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609601" y="1617260"/>
            <a:ext cx="10972798" cy="386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3986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368489" y="837657"/>
            <a:ext cx="12446758" cy="569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85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600" dirty="0">
              <a:solidFill>
                <a:srgbClr val="404040"/>
              </a:solidFill>
              <a:latin typeface="Arial Rounded MT Bold"/>
              <a:ea typeface="ヒラギノ角ゴ Pro W3" charset="0"/>
              <a:cs typeface="Arial Rounded MT Bold"/>
            </a:endParaRPr>
          </a:p>
          <a:p>
            <a:pPr marL="285750" indent="-285750" algn="l">
              <a:buFont typeface="Wingdings" charset="2"/>
              <a:buChar char="²"/>
            </a:pPr>
            <a:r>
              <a:rPr lang="en-US" sz="1600" dirty="0">
                <a:solidFill>
                  <a:srgbClr val="404040"/>
                </a:solidFill>
                <a:latin typeface="Arial Rounded MT Bold"/>
                <a:ea typeface="ヒラギノ角ゴ Pro W3" charset="0"/>
                <a:cs typeface="Arial Rounded MT Bold"/>
              </a:rPr>
              <a:t>Developed small sat mission concept (TRL 2)– </a:t>
            </a:r>
            <a:r>
              <a:rPr lang="en-US" sz="1600" dirty="0">
                <a:solidFill>
                  <a:srgbClr val="C00000"/>
                </a:solidFill>
                <a:latin typeface="Arial Rounded MT Bold"/>
                <a:ea typeface="ヒラギノ角ゴ Pro W3" charset="0"/>
                <a:cs typeface="Arial Rounded MT Bold"/>
              </a:rPr>
              <a:t>100% complete</a:t>
            </a:r>
          </a:p>
          <a:p>
            <a:pPr marL="285750" indent="-285750" algn="l">
              <a:buFont typeface="Wingdings" charset="2"/>
              <a:buChar char="²"/>
            </a:pPr>
            <a:endParaRPr lang="en-US" sz="1600" dirty="0">
              <a:solidFill>
                <a:srgbClr val="404040"/>
              </a:solidFill>
              <a:latin typeface="Arial Rounded MT Bold"/>
              <a:ea typeface="ヒラギノ角ゴ Pro W3" charset="0"/>
              <a:cs typeface="Arial Rounded MT Bold"/>
            </a:endParaRPr>
          </a:p>
          <a:p>
            <a:pPr marL="285750" indent="-285750" algn="l">
              <a:buFont typeface="Wingdings" charset="2"/>
              <a:buChar char="²"/>
            </a:pPr>
            <a:r>
              <a:rPr lang="en-US" sz="1600" dirty="0">
                <a:solidFill>
                  <a:srgbClr val="404040"/>
                </a:solidFill>
                <a:latin typeface="Arial Rounded MT Bold"/>
                <a:ea typeface="ヒラギノ角ゴ Pro W3" charset="0"/>
                <a:cs typeface="Arial Rounded MT Bold"/>
              </a:rPr>
              <a:t>Received Center Transformation funds to procure detector– </a:t>
            </a:r>
            <a:r>
              <a:rPr lang="en-US" sz="1600" dirty="0">
                <a:solidFill>
                  <a:srgbClr val="C00000"/>
                </a:solidFill>
                <a:latin typeface="Arial Rounded MT Bold"/>
                <a:ea typeface="ヒラギノ角ゴ Pro W3" charset="0"/>
                <a:cs typeface="Arial Rounded MT Bold"/>
              </a:rPr>
              <a:t>100% spent</a:t>
            </a:r>
          </a:p>
          <a:p>
            <a:pPr marL="285750" indent="-285750" algn="l">
              <a:buFont typeface="Wingdings" charset="2"/>
              <a:buChar char="²"/>
            </a:pPr>
            <a:endParaRPr lang="en-US" sz="1600" dirty="0">
              <a:solidFill>
                <a:srgbClr val="404040"/>
              </a:solidFill>
              <a:latin typeface="Arial Rounded MT Bold"/>
              <a:ea typeface="ヒラギノ角ゴ Pro W3" charset="0"/>
              <a:cs typeface="Arial Rounded MT Bold"/>
            </a:endParaRPr>
          </a:p>
          <a:p>
            <a:pPr marL="285750" indent="-285750" algn="l">
              <a:buFont typeface="Wingdings" charset="2"/>
              <a:buChar char="²"/>
            </a:pPr>
            <a:r>
              <a:rPr lang="en-US" sz="1600" dirty="0">
                <a:solidFill>
                  <a:srgbClr val="404040"/>
                </a:solidFill>
                <a:latin typeface="Arial Rounded MT Bold"/>
                <a:ea typeface="ヒラギノ角ゴ Pro W3" charset="0"/>
                <a:cs typeface="Arial Rounded MT Bold"/>
              </a:rPr>
              <a:t>IRAD FY2020 selected for funding</a:t>
            </a:r>
          </a:p>
          <a:p>
            <a:pPr marL="285750" indent="-285750" algn="l">
              <a:buFont typeface="Wingdings" charset="2"/>
              <a:buChar char="²"/>
            </a:pPr>
            <a:endParaRPr lang="en-US" sz="1600" dirty="0">
              <a:solidFill>
                <a:srgbClr val="404040"/>
              </a:solidFill>
              <a:latin typeface="Arial Rounded MT Bold"/>
              <a:ea typeface="ヒラギノ角ゴ Pro W3" charset="0"/>
              <a:cs typeface="Arial Rounded MT Bold"/>
            </a:endParaRPr>
          </a:p>
          <a:p>
            <a:pPr marL="285750" indent="-285750" algn="l">
              <a:buFont typeface="Wingdings" charset="2"/>
              <a:buChar char="²"/>
            </a:pPr>
            <a:r>
              <a:rPr lang="en-US" sz="1600" dirty="0">
                <a:solidFill>
                  <a:srgbClr val="404040"/>
                </a:solidFill>
                <a:latin typeface="Arial Rounded MT Bold"/>
                <a:ea typeface="ヒラギノ角ゴ Pro W3" charset="0"/>
                <a:cs typeface="Arial Rounded MT Bold"/>
              </a:rPr>
              <a:t>ESTO IIP not selected; Team voted to continue IRAD project as planned</a:t>
            </a:r>
          </a:p>
          <a:p>
            <a:pPr marL="285750" indent="-285750" algn="l">
              <a:buFont typeface="Wingdings" charset="2"/>
              <a:buChar char="²"/>
            </a:pPr>
            <a:endParaRPr lang="en-US" sz="1600" dirty="0">
              <a:solidFill>
                <a:srgbClr val="404040"/>
              </a:solidFill>
              <a:latin typeface="Arial Rounded MT Bold"/>
              <a:ea typeface="ヒラギノ角ゴ Pro W3" charset="0"/>
              <a:cs typeface="Arial Rounded MT Bold"/>
            </a:endParaRPr>
          </a:p>
          <a:p>
            <a:pPr marL="285750" indent="-285750" algn="l">
              <a:buFont typeface="Wingdings" charset="2"/>
              <a:buChar char="²"/>
            </a:pPr>
            <a:r>
              <a:rPr lang="en-US" sz="1600" dirty="0">
                <a:solidFill>
                  <a:srgbClr val="404040"/>
                </a:solidFill>
                <a:latin typeface="Arial Rounded MT Bold"/>
                <a:ea typeface="ヒラギノ角ゴ Pro W3" charset="0"/>
                <a:cs typeface="Arial Rounded MT Bold"/>
              </a:rPr>
              <a:t>Attended detector training at INO </a:t>
            </a:r>
            <a:r>
              <a:rPr lang="en-US" sz="1600" dirty="0">
                <a:solidFill>
                  <a:srgbClr val="C00000"/>
                </a:solidFill>
                <a:latin typeface="Arial Rounded MT Bold"/>
                <a:ea typeface="ヒラギノ角ゴ Pro W3" charset="0"/>
                <a:cs typeface="Arial Rounded MT Bold"/>
              </a:rPr>
              <a:t>(completed)</a:t>
            </a:r>
          </a:p>
          <a:p>
            <a:pPr marL="285750" indent="-285750" algn="l">
              <a:buFont typeface="Wingdings" charset="2"/>
              <a:buChar char="²"/>
            </a:pPr>
            <a:endParaRPr lang="en-US" sz="1600" dirty="0">
              <a:solidFill>
                <a:srgbClr val="404040"/>
              </a:solidFill>
              <a:latin typeface="Arial Rounded MT Bold"/>
              <a:ea typeface="ヒラギノ角ゴ Pro W3" charset="0"/>
              <a:cs typeface="Arial Rounded MT Bold"/>
            </a:endParaRPr>
          </a:p>
          <a:p>
            <a:pPr marL="285750" indent="-285750" algn="l">
              <a:buFont typeface="Wingdings" charset="2"/>
              <a:buChar char="²"/>
            </a:pPr>
            <a:r>
              <a:rPr lang="en-US" sz="1600" dirty="0">
                <a:solidFill>
                  <a:srgbClr val="404040"/>
                </a:solidFill>
                <a:latin typeface="Arial Rounded MT Bold"/>
                <a:ea typeface="ヒラギノ角ゴ Pro W3" charset="0"/>
                <a:cs typeface="Arial Rounded MT Bold"/>
              </a:rPr>
              <a:t>Detector delivered and breadboard design finalized </a:t>
            </a:r>
            <a:r>
              <a:rPr lang="en-US" sz="1600" dirty="0">
                <a:solidFill>
                  <a:srgbClr val="C00000"/>
                </a:solidFill>
                <a:latin typeface="Arial Rounded MT Bold"/>
                <a:ea typeface="ヒラギノ角ゴ Pro W3" charset="0"/>
                <a:cs typeface="Arial Rounded MT Bold"/>
              </a:rPr>
              <a:t>(100% complete)</a:t>
            </a:r>
          </a:p>
          <a:p>
            <a:pPr marL="285750" indent="-285750" algn="l">
              <a:buFont typeface="Wingdings" charset="2"/>
              <a:buChar char="²"/>
            </a:pPr>
            <a:endParaRPr lang="en-US" sz="1600" dirty="0">
              <a:solidFill>
                <a:srgbClr val="C00000"/>
              </a:solidFill>
              <a:latin typeface="Arial Rounded MT Bold"/>
              <a:ea typeface="ヒラギノ角ゴ Pro W3" charset="0"/>
              <a:cs typeface="Arial Rounded MT Bold"/>
            </a:endParaRPr>
          </a:p>
          <a:p>
            <a:pPr marL="285750" indent="-285750" algn="l">
              <a:buFont typeface="Wingdings" charset="2"/>
              <a:buChar char="²"/>
            </a:pPr>
            <a:r>
              <a:rPr lang="en-US" sz="1600" dirty="0">
                <a:solidFill>
                  <a:srgbClr val="404040"/>
                </a:solidFill>
                <a:latin typeface="Arial Rounded MT Bold"/>
              </a:rPr>
              <a:t>Vacuum pump procured and delivered </a:t>
            </a:r>
            <a:r>
              <a:rPr lang="en-US" sz="1600" dirty="0">
                <a:solidFill>
                  <a:srgbClr val="C00000"/>
                </a:solidFill>
                <a:latin typeface="Arial Rounded MT Bold"/>
                <a:ea typeface="ヒラギノ角ゴ Pro W3" charset="0"/>
                <a:cs typeface="Arial Rounded MT Bold"/>
              </a:rPr>
              <a:t>(100% complete)</a:t>
            </a:r>
          </a:p>
          <a:p>
            <a:pPr marL="285750" indent="-285750" algn="l">
              <a:buFont typeface="Wingdings" charset="2"/>
              <a:buChar char="²"/>
            </a:pPr>
            <a:endParaRPr lang="en-US" sz="1600" dirty="0">
              <a:solidFill>
                <a:srgbClr val="404040"/>
              </a:solidFill>
              <a:latin typeface="Arial Rounded MT Bold"/>
              <a:ea typeface="ヒラギノ角ゴ Pro W3" charset="0"/>
              <a:cs typeface="Arial Rounded MT Bold"/>
            </a:endParaRPr>
          </a:p>
          <a:p>
            <a:pPr marL="285750" indent="-285750" algn="l">
              <a:buFont typeface="Wingdings" charset="2"/>
              <a:buChar char="²"/>
            </a:pPr>
            <a:r>
              <a:rPr lang="en-US" sz="1600" dirty="0">
                <a:solidFill>
                  <a:srgbClr val="404040"/>
                </a:solidFill>
                <a:latin typeface="Arial Rounded MT Bold"/>
                <a:ea typeface="ヒラギノ角ゴ Pro W3" charset="0"/>
                <a:cs typeface="Arial Rounded MT Bold"/>
              </a:rPr>
              <a:t>Submitted NTR on concept </a:t>
            </a:r>
            <a:r>
              <a:rPr lang="en-US" sz="1600" dirty="0">
                <a:solidFill>
                  <a:srgbClr val="C00000"/>
                </a:solidFill>
                <a:latin typeface="Arial Rounded MT Bold"/>
                <a:ea typeface="ヒラギノ角ゴ Pro W3" charset="0"/>
                <a:cs typeface="Arial Rounded MT Bold"/>
              </a:rPr>
              <a:t>(no patent was pursued)</a:t>
            </a:r>
          </a:p>
          <a:p>
            <a:pPr marL="285750" indent="-285750" algn="l">
              <a:buFont typeface="Wingdings" charset="2"/>
              <a:buChar char="²"/>
            </a:pPr>
            <a:endParaRPr lang="en-US" sz="1600" dirty="0">
              <a:solidFill>
                <a:srgbClr val="404040"/>
              </a:solidFill>
              <a:latin typeface="Arial Rounded MT Bold"/>
              <a:ea typeface="ヒラギノ角ゴ Pro W3" charset="0"/>
              <a:cs typeface="Arial Rounded MT Bold"/>
            </a:endParaRPr>
          </a:p>
          <a:p>
            <a:pPr marL="285750" indent="-285750" algn="l">
              <a:buFont typeface="Wingdings" charset="2"/>
              <a:buChar char="²"/>
            </a:pPr>
            <a:r>
              <a:rPr lang="en-US" sz="1600" dirty="0">
                <a:solidFill>
                  <a:srgbClr val="404040"/>
                </a:solidFill>
                <a:latin typeface="Arial Rounded MT Bold"/>
                <a:ea typeface="ヒラギノ角ゴ Pro W3" charset="0"/>
                <a:cs typeface="Arial Rounded MT Bold"/>
              </a:rPr>
              <a:t>First paper on concept in Remote Sensing </a:t>
            </a:r>
            <a:r>
              <a:rPr lang="en-US" sz="1600" dirty="0">
                <a:solidFill>
                  <a:srgbClr val="C00000"/>
                </a:solidFill>
                <a:latin typeface="Arial Rounded MT Bold"/>
                <a:ea typeface="ヒラギノ角ゴ Pro W3" charset="0"/>
                <a:cs typeface="Arial Rounded MT Bold"/>
              </a:rPr>
              <a:t>(100% complete) </a:t>
            </a:r>
          </a:p>
          <a:p>
            <a:pPr marL="285750" indent="-285750" algn="l">
              <a:buFont typeface="Wingdings" charset="2"/>
              <a:buChar char="²"/>
            </a:pPr>
            <a:endParaRPr lang="en-US" sz="1600" dirty="0">
              <a:solidFill>
                <a:srgbClr val="404040"/>
              </a:solidFill>
              <a:latin typeface="Arial Rounded MT Bold"/>
              <a:ea typeface="ヒラギノ角ゴ Pro W3" charset="0"/>
              <a:cs typeface="Arial Rounded MT Bold"/>
            </a:endParaRPr>
          </a:p>
          <a:p>
            <a:pPr marL="285750" indent="-285750" algn="l">
              <a:buFont typeface="Wingdings" charset="2"/>
              <a:buChar char="²"/>
            </a:pPr>
            <a:r>
              <a:rPr lang="en-US" sz="1600" dirty="0">
                <a:solidFill>
                  <a:srgbClr val="404040"/>
                </a:solidFill>
                <a:latin typeface="Arial Rounded MT Bold"/>
                <a:ea typeface="ヒラギノ角ゴ Pro W3" charset="0"/>
                <a:cs typeface="Arial Rounded MT Bold"/>
              </a:rPr>
              <a:t>Working with optics vendors to get mirrors </a:t>
            </a:r>
            <a:r>
              <a:rPr lang="en-US" sz="1600" dirty="0">
                <a:solidFill>
                  <a:srgbClr val="C00000"/>
                </a:solidFill>
                <a:latin typeface="Arial Rounded MT Bold"/>
                <a:ea typeface="ヒラギノ角ゴ Pro W3" charset="0"/>
                <a:cs typeface="Arial Rounded MT Bold"/>
              </a:rPr>
              <a:t>(99% of optics received from vendors)</a:t>
            </a:r>
          </a:p>
          <a:p>
            <a:pPr marL="285750" indent="-285750" algn="l">
              <a:buFont typeface="Wingdings" charset="2"/>
              <a:buChar char="²"/>
            </a:pPr>
            <a:endParaRPr lang="en-US" sz="1600" dirty="0">
              <a:solidFill>
                <a:srgbClr val="404040"/>
              </a:solidFill>
              <a:latin typeface="Arial Rounded MT Bold"/>
              <a:ea typeface="ヒラギノ角ゴ Pro W3" charset="0"/>
              <a:cs typeface="Arial Rounded MT Bold"/>
            </a:endParaRPr>
          </a:p>
          <a:p>
            <a:pPr marL="285750" indent="-285750" algn="l">
              <a:buFont typeface="Wingdings" charset="2"/>
              <a:buChar char="²"/>
            </a:pPr>
            <a:r>
              <a:rPr lang="en-US" sz="1600" dirty="0">
                <a:solidFill>
                  <a:srgbClr val="404040"/>
                </a:solidFill>
                <a:latin typeface="Arial Rounded MT Bold"/>
                <a:ea typeface="ヒラギノ角ゴ Pro W3" charset="0"/>
                <a:cs typeface="Arial Rounded MT Bold"/>
              </a:rPr>
              <a:t>Plans to characterize microbolometer array </a:t>
            </a:r>
            <a:r>
              <a:rPr lang="en-US" sz="1600" dirty="0">
                <a:solidFill>
                  <a:srgbClr val="C00000"/>
                </a:solidFill>
                <a:latin typeface="Arial Rounded MT Bold"/>
                <a:ea typeface="ヒラギノ角ゴ Pro W3" charset="0"/>
                <a:cs typeface="Arial Rounded MT Bold"/>
              </a:rPr>
              <a:t>(10% complete)</a:t>
            </a:r>
          </a:p>
          <a:p>
            <a:pPr marL="285750" indent="-285750" algn="l">
              <a:buFont typeface="Wingdings" charset="2"/>
              <a:buChar char="²"/>
            </a:pPr>
            <a:endParaRPr lang="en-US" sz="1600" dirty="0">
              <a:solidFill>
                <a:srgbClr val="404040"/>
              </a:solidFill>
              <a:latin typeface="Arial Rounded MT Bold"/>
              <a:ea typeface="ヒラギノ角ゴ Pro W3" charset="0"/>
              <a:cs typeface="Arial Rounded MT Bold"/>
            </a:endParaRPr>
          </a:p>
          <a:p>
            <a:pPr marL="285750" indent="-285750" algn="l">
              <a:buFont typeface="Wingdings" charset="2"/>
              <a:buChar char="²"/>
            </a:pPr>
            <a:r>
              <a:rPr lang="en-US" sz="1600" dirty="0">
                <a:solidFill>
                  <a:srgbClr val="404040"/>
                </a:solidFill>
                <a:latin typeface="Arial Rounded MT Bold"/>
                <a:ea typeface="ヒラギノ角ゴ Pro W3" charset="0"/>
                <a:cs typeface="Arial Rounded MT Bold"/>
              </a:rPr>
              <a:t>Plans to assemble breadboard and test it </a:t>
            </a:r>
            <a:r>
              <a:rPr lang="en-US" sz="1600" dirty="0">
                <a:solidFill>
                  <a:srgbClr val="C00000"/>
                </a:solidFill>
                <a:latin typeface="Arial Rounded MT Bold"/>
                <a:ea typeface="ヒラギノ角ゴ Pro W3" charset="0"/>
                <a:cs typeface="Arial Rounded MT Bold"/>
              </a:rPr>
              <a:t>(60% complete)</a:t>
            </a:r>
            <a:endParaRPr lang="en-US" sz="1600" dirty="0">
              <a:solidFill>
                <a:srgbClr val="404040"/>
              </a:solidFill>
              <a:latin typeface="Arial Rounded MT Bold"/>
              <a:ea typeface="ヒラギノ角ゴ Pro W3" charset="0"/>
              <a:cs typeface="Arial Rounded MT Bold"/>
            </a:endParaRPr>
          </a:p>
          <a:p>
            <a:pPr marL="285750" indent="-285750" algn="l">
              <a:buFont typeface="Wingdings" charset="2"/>
              <a:buChar char="²"/>
            </a:pPr>
            <a:endParaRPr lang="en-US" sz="1600" dirty="0">
              <a:solidFill>
                <a:srgbClr val="404040"/>
              </a:solidFill>
              <a:latin typeface="Arial Rounded MT Bold"/>
              <a:ea typeface="ヒラギノ角ゴ Pro W3" charset="0"/>
              <a:cs typeface="Arial Rounded MT Bold"/>
            </a:endParaRPr>
          </a:p>
          <a:p>
            <a:pPr marL="285750" indent="-285750" algn="l">
              <a:buFont typeface="Wingdings" charset="2"/>
              <a:buChar char="²"/>
            </a:pPr>
            <a:r>
              <a:rPr lang="en-US" sz="1600" dirty="0">
                <a:solidFill>
                  <a:srgbClr val="404040"/>
                </a:solidFill>
                <a:latin typeface="Arial Rounded MT Bold"/>
                <a:ea typeface="ヒラギノ角ゴ Pro W3" charset="0"/>
                <a:cs typeface="Arial Rounded MT Bold"/>
              </a:rPr>
              <a:t>Publish 2</a:t>
            </a:r>
            <a:r>
              <a:rPr lang="en-US" sz="1600" baseline="30000" dirty="0">
                <a:solidFill>
                  <a:srgbClr val="404040"/>
                </a:solidFill>
                <a:latin typeface="Arial Rounded MT Bold"/>
                <a:ea typeface="ヒラギノ角ゴ Pro W3" charset="0"/>
                <a:cs typeface="Arial Rounded MT Bold"/>
              </a:rPr>
              <a:t>nd</a:t>
            </a:r>
            <a:r>
              <a:rPr lang="en-US" sz="1600" dirty="0">
                <a:solidFill>
                  <a:srgbClr val="404040"/>
                </a:solidFill>
                <a:latin typeface="Arial Rounded MT Bold"/>
                <a:ea typeface="ヒラギノ角ゴ Pro W3" charset="0"/>
                <a:cs typeface="Arial Rounded MT Bold"/>
              </a:rPr>
              <a:t> paper on instrument tests </a:t>
            </a:r>
            <a:r>
              <a:rPr lang="en-US" sz="1600" dirty="0">
                <a:solidFill>
                  <a:srgbClr val="C00000"/>
                </a:solidFill>
                <a:latin typeface="Arial Rounded MT Bold"/>
                <a:ea typeface="ヒラギノ角ゴ Pro W3" charset="0"/>
                <a:cs typeface="Arial Rounded MT Bold"/>
              </a:rPr>
              <a:t>(0% complete)</a:t>
            </a:r>
          </a:p>
          <a:p>
            <a:pPr marL="285750" indent="-285750" algn="l">
              <a:buFont typeface="Wingdings" charset="2"/>
              <a:buChar char="²"/>
            </a:pPr>
            <a:endParaRPr lang="en-US" sz="1600" dirty="0">
              <a:solidFill>
                <a:srgbClr val="404040"/>
              </a:solidFill>
              <a:latin typeface="Arial Rounded MT Bold"/>
              <a:ea typeface="ヒラギノ角ゴ Pro W3" charset="0"/>
              <a:cs typeface="Arial Rounded MT Bold"/>
            </a:endParaRPr>
          </a:p>
          <a:p>
            <a:pPr marL="285750" indent="-285750" algn="l">
              <a:buFont typeface="Wingdings" charset="2"/>
              <a:buChar char="²"/>
            </a:pPr>
            <a:endParaRPr lang="en-US" sz="1600" dirty="0">
              <a:solidFill>
                <a:srgbClr val="404040"/>
              </a:solidFill>
              <a:latin typeface="Arial Rounded MT Bold"/>
              <a:ea typeface="ヒラギノ角ゴ Pro W3" charset="0"/>
              <a:cs typeface="Arial Rounded MT Bold"/>
            </a:endParaRPr>
          </a:p>
          <a:p>
            <a:pPr marL="285750" indent="-285750" algn="l">
              <a:buFont typeface="Wingdings" charset="2"/>
              <a:buChar char="²"/>
            </a:pPr>
            <a:endParaRPr lang="en-US" sz="1600" dirty="0">
              <a:solidFill>
                <a:srgbClr val="404040"/>
              </a:solidFill>
              <a:latin typeface="Arial Rounded MT Bold"/>
              <a:ea typeface="ヒラギノ角ゴ Pro W3" charset="0"/>
              <a:cs typeface="Arial Rounded MT Bold"/>
            </a:endParaRPr>
          </a:p>
          <a:p>
            <a:pPr marL="285750" indent="-285750" algn="l">
              <a:buFont typeface="Wingdings" charset="2"/>
              <a:buChar char="²"/>
            </a:pPr>
            <a:endParaRPr lang="en-US" sz="1600" dirty="0">
              <a:solidFill>
                <a:srgbClr val="404040"/>
              </a:solidFill>
              <a:latin typeface="Arial Rounded MT Bold"/>
              <a:ea typeface="ヒラギノ角ゴ Pro W3" charset="0"/>
              <a:cs typeface="Arial Rounded MT Bold"/>
            </a:endParaRPr>
          </a:p>
          <a:p>
            <a:pPr marL="285750" indent="-285750" algn="l">
              <a:buFont typeface="Wingdings" charset="2"/>
              <a:buChar char="²"/>
            </a:pPr>
            <a:endParaRPr lang="en-US" sz="1600" dirty="0">
              <a:solidFill>
                <a:srgbClr val="404040"/>
              </a:solidFill>
              <a:latin typeface="Arial Rounded MT Bold"/>
              <a:ea typeface="ヒラギノ角ゴ Pro W3" charset="0"/>
              <a:cs typeface="Arial Rounded MT Bold"/>
            </a:endParaRPr>
          </a:p>
          <a:p>
            <a:pPr marL="285750" indent="-285750" algn="l">
              <a:buFont typeface="Wingdings" charset="2"/>
              <a:buChar char="²"/>
            </a:pPr>
            <a:endParaRPr lang="en-US" sz="2000" dirty="0">
              <a:solidFill>
                <a:srgbClr val="404040"/>
              </a:solidFill>
              <a:latin typeface="Arial Rounded MT Bold"/>
              <a:ea typeface="ヒラギノ角ゴ Pro W3" charset="0"/>
              <a:cs typeface="Arial Rounded MT Bold"/>
            </a:endParaRPr>
          </a:p>
          <a:p>
            <a:pPr marL="285750" indent="-285750" algn="l">
              <a:buFont typeface="Wingdings" charset="2"/>
              <a:buChar char="²"/>
            </a:pPr>
            <a:endParaRPr lang="en-US" sz="2000" dirty="0">
              <a:solidFill>
                <a:srgbClr val="404040"/>
              </a:solidFill>
              <a:latin typeface="Arial Rounded MT Bold"/>
              <a:ea typeface="ヒラギノ角ゴ Pro W3" charset="0"/>
              <a:cs typeface="Arial Rounded MT Bold"/>
            </a:endParaRPr>
          </a:p>
          <a:p>
            <a:pPr marL="285750" indent="-285750" algn="l">
              <a:buFont typeface="Wingdings" charset="2"/>
              <a:buChar char="²"/>
            </a:pPr>
            <a:endParaRPr lang="en-US" sz="2000" dirty="0">
              <a:solidFill>
                <a:srgbClr val="404040"/>
              </a:solidFill>
              <a:latin typeface="Arial Rounded MT Bold"/>
              <a:ea typeface="ヒラギノ角ゴ Pro W3" charset="0"/>
              <a:cs typeface="Arial Rounded MT Bold"/>
            </a:endParaRPr>
          </a:p>
          <a:p>
            <a:pPr marL="285750" indent="-285750" algn="l">
              <a:buFont typeface="Wingdings" charset="2"/>
              <a:buChar char="²"/>
            </a:pPr>
            <a:endParaRPr lang="en-US" sz="2000" dirty="0">
              <a:solidFill>
                <a:srgbClr val="404040"/>
              </a:solidFill>
              <a:latin typeface="Arial Rounded MT Bold"/>
              <a:ea typeface="ヒラギノ角ゴ Pro W3" charset="0"/>
              <a:cs typeface="Arial Rounded MT Bold"/>
            </a:endParaRPr>
          </a:p>
          <a:p>
            <a:pPr marL="285750" indent="-285750" algn="l">
              <a:buFont typeface="Wingdings" charset="2"/>
              <a:buChar char="²"/>
            </a:pPr>
            <a:endParaRPr lang="en-US" sz="1600" dirty="0">
              <a:solidFill>
                <a:srgbClr val="404040"/>
              </a:solidFill>
              <a:latin typeface="Arial Rounded MT Bold"/>
              <a:ea typeface="ヒラギノ角ゴ Pro W3" charset="0"/>
              <a:cs typeface="Arial Rounded MT 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08165" y="520062"/>
            <a:ext cx="3376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B43F52"/>
                </a:solidFill>
                <a:latin typeface="Arial Black"/>
                <a:cs typeface="Arial Black"/>
              </a:rPr>
              <a:t>Milestones and Progress:</a:t>
            </a:r>
          </a:p>
        </p:txBody>
      </p:sp>
    </p:spTree>
    <p:extLst>
      <p:ext uri="{BB962C8B-B14F-4D97-AF65-F5344CB8AC3E}">
        <p14:creationId xmlns:p14="http://schemas.microsoft.com/office/powerpoint/2010/main" val="14729910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08165" y="520062"/>
            <a:ext cx="2970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B43F52"/>
                </a:solidFill>
                <a:latin typeface="Arial Black"/>
                <a:cs typeface="Arial Black"/>
              </a:rPr>
              <a:t>Impacts of COVID-19: 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382137" y="1205466"/>
            <a:ext cx="11427725" cy="66829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rgbClr val="404040"/>
                </a:solidFill>
                <a:latin typeface="Arial Rounded MT Bold"/>
                <a:ea typeface="ヒラギノ角ゴ Pro W3" charset="0"/>
                <a:cs typeface="Arial Rounded MT Bold"/>
              </a:rPr>
              <a:t>COVID-19 has caused some delays, but has not been a showstopper:</a:t>
            </a:r>
          </a:p>
          <a:p>
            <a:pPr algn="l"/>
            <a:endParaRPr lang="en-US" sz="1600" dirty="0">
              <a:solidFill>
                <a:srgbClr val="404040"/>
              </a:solidFill>
              <a:latin typeface="Arial Rounded MT Bold"/>
              <a:ea typeface="ヒラギノ角ゴ Pro W3" charset="0"/>
              <a:cs typeface="Arial Rounded MT Bold"/>
            </a:endParaRPr>
          </a:p>
          <a:p>
            <a:pPr marL="285750" indent="-285750" algn="l">
              <a:buFont typeface="Wingdings" charset="2"/>
              <a:buChar char="²"/>
            </a:pPr>
            <a:endParaRPr lang="en-US" sz="1600" dirty="0">
              <a:solidFill>
                <a:srgbClr val="404040"/>
              </a:solidFill>
              <a:latin typeface="Arial Rounded MT Bold"/>
              <a:ea typeface="ヒラギノ角ゴ Pro W3" charset="0"/>
              <a:cs typeface="Arial Rounded MT Bold"/>
            </a:endParaRPr>
          </a:p>
          <a:p>
            <a:pPr marL="285750" indent="-285750" algn="l">
              <a:buFont typeface="Wingdings" charset="2"/>
              <a:buChar char="²"/>
            </a:pPr>
            <a:r>
              <a:rPr lang="en-US" sz="1600" dirty="0">
                <a:solidFill>
                  <a:srgbClr val="404040"/>
                </a:solidFill>
                <a:latin typeface="Arial Rounded MT Bold"/>
                <a:ea typeface="ヒラギノ角ゴ Pro W3" charset="0"/>
                <a:cs typeface="Arial Rounded MT Bold"/>
              </a:rPr>
              <a:t>Could not work with detector at Langley, so we have shipped it to Montana</a:t>
            </a:r>
          </a:p>
          <a:p>
            <a:pPr marL="285750" indent="-285750" algn="l">
              <a:buFont typeface="Wingdings" charset="2"/>
              <a:buChar char="²"/>
            </a:pPr>
            <a:endParaRPr lang="en-US" sz="1600" dirty="0">
              <a:solidFill>
                <a:srgbClr val="404040"/>
              </a:solidFill>
              <a:latin typeface="Arial Rounded MT Bold"/>
              <a:ea typeface="ヒラギノ角ゴ Pro W3" charset="0"/>
              <a:cs typeface="Arial Rounded MT Bold"/>
            </a:endParaRPr>
          </a:p>
          <a:p>
            <a:pPr marL="285750" indent="-285750" algn="l">
              <a:buFont typeface="Wingdings" charset="2"/>
              <a:buChar char="²"/>
            </a:pPr>
            <a:r>
              <a:rPr lang="en-US" sz="1600" dirty="0">
                <a:solidFill>
                  <a:srgbClr val="404040"/>
                </a:solidFill>
                <a:latin typeface="Arial Rounded MT Bold"/>
                <a:ea typeface="ヒラギノ角ゴ Pro W3" charset="0"/>
                <a:cs typeface="Arial Rounded MT Bold"/>
              </a:rPr>
              <a:t>Resonon Inc. was working at reduced capacity</a:t>
            </a:r>
          </a:p>
          <a:p>
            <a:pPr marL="285750" indent="-285750" algn="l">
              <a:buFont typeface="Wingdings" charset="2"/>
              <a:buChar char="²"/>
            </a:pPr>
            <a:endParaRPr lang="en-US" sz="1600" dirty="0">
              <a:solidFill>
                <a:srgbClr val="404040"/>
              </a:solidFill>
              <a:latin typeface="Arial Rounded MT Bold"/>
              <a:ea typeface="ヒラギノ角ゴ Pro W3" charset="0"/>
              <a:cs typeface="Arial Rounded MT Bold"/>
            </a:endParaRPr>
          </a:p>
          <a:p>
            <a:pPr marL="285750" indent="-285750" algn="l">
              <a:buFont typeface="Wingdings" charset="2"/>
              <a:buChar char="²"/>
            </a:pPr>
            <a:r>
              <a:rPr lang="en-US" sz="1600" dirty="0">
                <a:solidFill>
                  <a:srgbClr val="404040"/>
                </a:solidFill>
                <a:latin typeface="Arial Rounded MT Bold"/>
                <a:ea typeface="ヒラギノ角ゴ Pro W3" charset="0"/>
                <a:cs typeface="Arial Rounded MT Bold"/>
              </a:rPr>
              <a:t>Montana State campus had outbreak problems</a:t>
            </a:r>
          </a:p>
          <a:p>
            <a:pPr marL="285750" indent="-285750" algn="l">
              <a:buFont typeface="Wingdings" charset="2"/>
              <a:buChar char="²"/>
            </a:pPr>
            <a:endParaRPr lang="en-US" sz="1600" dirty="0">
              <a:solidFill>
                <a:srgbClr val="404040"/>
              </a:solidFill>
              <a:latin typeface="Arial Rounded MT Bold"/>
              <a:ea typeface="ヒラギノ角ゴ Pro W3" charset="0"/>
              <a:cs typeface="Arial Rounded MT Bold"/>
            </a:endParaRPr>
          </a:p>
          <a:p>
            <a:pPr marL="285750" indent="-285750" algn="l">
              <a:buFont typeface="Wingdings" charset="2"/>
              <a:buChar char="²"/>
            </a:pPr>
            <a:r>
              <a:rPr lang="en-US" sz="1600" dirty="0">
                <a:solidFill>
                  <a:srgbClr val="404040"/>
                </a:solidFill>
                <a:latin typeface="Arial Rounded MT Bold"/>
                <a:ea typeface="ヒラギノ角ゴ Pro W3" charset="0"/>
                <a:cs typeface="Arial Rounded MT Bold"/>
              </a:rPr>
              <a:t>Optical vendors were impacted as well, so there were delays in obtaining mirrors</a:t>
            </a:r>
          </a:p>
          <a:p>
            <a:pPr marL="285750" indent="-285750" algn="l">
              <a:buFont typeface="Wingdings" charset="2"/>
              <a:buChar char="²"/>
            </a:pPr>
            <a:endParaRPr lang="en-US" sz="1600" dirty="0">
              <a:solidFill>
                <a:srgbClr val="404040"/>
              </a:solidFill>
              <a:latin typeface="Arial Rounded MT Bold"/>
              <a:ea typeface="ヒラギノ角ゴ Pro W3" charset="0"/>
              <a:cs typeface="Arial Rounded MT Bold"/>
            </a:endParaRPr>
          </a:p>
          <a:p>
            <a:pPr marL="285750" indent="-285750" algn="l">
              <a:buFont typeface="Wingdings" charset="2"/>
              <a:buChar char="²"/>
            </a:pPr>
            <a:r>
              <a:rPr lang="en-US" sz="1600" dirty="0" err="1">
                <a:solidFill>
                  <a:srgbClr val="404040"/>
                </a:solidFill>
                <a:latin typeface="Arial Rounded MT Bold"/>
                <a:ea typeface="ヒラギノ角ゴ Pro W3" charset="0"/>
                <a:cs typeface="Arial Rounded MT Bold"/>
              </a:rPr>
              <a:t>LaRC</a:t>
            </a:r>
            <a:r>
              <a:rPr lang="en-US" sz="1600" dirty="0">
                <a:solidFill>
                  <a:srgbClr val="404040"/>
                </a:solidFill>
                <a:latin typeface="Arial Rounded MT Bold"/>
                <a:ea typeface="ヒラギノ角ゴ Pro W3" charset="0"/>
                <a:cs typeface="Arial Rounded MT Bold"/>
              </a:rPr>
              <a:t> employees cannot visit Resonon/Montana State during detector characterization and breadboard testing</a:t>
            </a:r>
          </a:p>
          <a:p>
            <a:pPr algn="l"/>
            <a:endParaRPr lang="en-US" sz="1600" dirty="0">
              <a:solidFill>
                <a:srgbClr val="404040"/>
              </a:solidFill>
              <a:latin typeface="Arial Rounded MT Bold"/>
              <a:ea typeface="ヒラギノ角ゴ Pro W3" charset="0"/>
              <a:cs typeface="Arial Rounded MT Bold"/>
            </a:endParaRPr>
          </a:p>
          <a:p>
            <a:pPr marL="285750" indent="-285750" algn="l">
              <a:buFont typeface="Wingdings" charset="2"/>
              <a:buChar char="²"/>
            </a:pPr>
            <a:r>
              <a:rPr lang="en-US" sz="1600" dirty="0">
                <a:solidFill>
                  <a:srgbClr val="404040"/>
                </a:solidFill>
                <a:latin typeface="Arial Rounded MT Bold"/>
                <a:ea typeface="ヒラギノ角ゴ Pro W3" charset="0"/>
                <a:cs typeface="Arial Rounded MT Bold"/>
              </a:rPr>
              <a:t>Cancellation/rescheduling of conferences</a:t>
            </a:r>
          </a:p>
          <a:p>
            <a:pPr algn="l"/>
            <a:endParaRPr lang="en-US" sz="1600" dirty="0">
              <a:solidFill>
                <a:srgbClr val="404040"/>
              </a:solidFill>
              <a:latin typeface="Arial Rounded MT Bold"/>
              <a:ea typeface="ヒラギノ角ゴ Pro W3" charset="0"/>
              <a:cs typeface="Arial Rounded MT Bold"/>
            </a:endParaRPr>
          </a:p>
          <a:p>
            <a:r>
              <a:rPr lang="en-US" sz="2000" dirty="0">
                <a:solidFill>
                  <a:srgbClr val="C00000"/>
                </a:solidFill>
                <a:latin typeface="Arial Rounded MT Bold"/>
                <a:ea typeface="ヒラギノ角ゴ Pro W3" charset="0"/>
                <a:cs typeface="Arial Rounded MT Bold"/>
              </a:rPr>
              <a:t>Despite some setbacks due to COVID, we believe that we are on track to finish the detector characterization and breadboard testing during Summer 2021.</a:t>
            </a:r>
          </a:p>
          <a:p>
            <a:pPr algn="l"/>
            <a:endParaRPr lang="en-US" sz="1600" dirty="0">
              <a:solidFill>
                <a:srgbClr val="404040"/>
              </a:solidFill>
              <a:latin typeface="Arial Rounded MT Bold"/>
              <a:ea typeface="ヒラギノ角ゴ Pro W3" charset="0"/>
              <a:cs typeface="Arial Rounded MT Bold"/>
            </a:endParaRPr>
          </a:p>
          <a:p>
            <a:pPr marL="285750" indent="-285750" algn="l">
              <a:buFont typeface="Wingdings" charset="2"/>
              <a:buChar char="²"/>
            </a:pPr>
            <a:endParaRPr lang="en-US" sz="1600" dirty="0">
              <a:solidFill>
                <a:srgbClr val="404040"/>
              </a:solidFill>
              <a:latin typeface="Arial Rounded MT Bold"/>
              <a:ea typeface="ヒラギノ角ゴ Pro W3" charset="0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9816792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2C5017E-E496-4A09-9BF4-CC345A859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914401"/>
            <a:ext cx="10927644" cy="570971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Publication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168651-60E2-4E75-BEA4-6AE0020F7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5391" y="1160061"/>
            <a:ext cx="8266749" cy="539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1122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3E37B7A-AE7B-4C1D-B1CE-A31F31D50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47585"/>
            <a:ext cx="4381500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picture containing text, gun&#10;&#10;Description automatically generated">
            <a:extLst>
              <a:ext uri="{FF2B5EF4-FFF2-40B4-BE49-F238E27FC236}">
                <a16:creationId xmlns:a16="http://schemas.microsoft.com/office/drawing/2014/main" id="{AC681AE9-6881-4368-ADFD-17E26A1B2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2454" y="1147585"/>
            <a:ext cx="3850481" cy="513397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27DE0D7-2DAC-498C-974E-62D222075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627798"/>
            <a:ext cx="10927644" cy="570971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Breadboard Progress</a:t>
            </a:r>
          </a:p>
        </p:txBody>
      </p:sp>
    </p:spTree>
    <p:extLst>
      <p:ext uri="{BB962C8B-B14F-4D97-AF65-F5344CB8AC3E}">
        <p14:creationId xmlns:p14="http://schemas.microsoft.com/office/powerpoint/2010/main" val="15072019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09E0B70-4491-A545-A97D-25682BEFB563}"/>
              </a:ext>
            </a:extLst>
          </p:cNvPr>
          <p:cNvSpPr txBox="1"/>
          <p:nvPr/>
        </p:nvSpPr>
        <p:spPr>
          <a:xfrm>
            <a:off x="928049" y="1043731"/>
            <a:ext cx="1075443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77"/>
              </a:rPr>
              <a:t>FY19: </a:t>
            </a:r>
            <a:r>
              <a:rPr lang="en-US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77"/>
              </a:rPr>
              <a:t>Trutinor</a:t>
            </a: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77"/>
              </a:rPr>
              <a:t> science requirements &amp; trades (IRAD), TRL1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prstClr val="black">
                  <a:lumMod val="75000"/>
                  <a:lumOff val="25000"/>
                </a:prstClr>
              </a:solidFill>
              <a:latin typeface="Arial Rounded MT Bold" panose="020F0704030504030204" pitchFamily="34" charset="77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77"/>
              </a:rPr>
              <a:t>FY19: </a:t>
            </a:r>
            <a:r>
              <a:rPr lang="en-US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77"/>
              </a:rPr>
              <a:t>Trutinor</a:t>
            </a: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77"/>
              </a:rPr>
              <a:t> instrument(s) concept &amp; concept review (IRAD), TRL2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prstClr val="black">
                  <a:lumMod val="75000"/>
                  <a:lumOff val="25000"/>
                </a:prstClr>
              </a:solidFill>
              <a:latin typeface="Arial Rounded MT Bold" panose="020F0704030504030204" pitchFamily="34" charset="77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77"/>
              </a:rPr>
              <a:t>FY21: </a:t>
            </a:r>
            <a:r>
              <a:rPr lang="en-US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77"/>
              </a:rPr>
              <a:t>Trutinor</a:t>
            </a: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77"/>
              </a:rPr>
              <a:t> concept publication (IRAD)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prstClr val="black">
                  <a:lumMod val="75000"/>
                  <a:lumOff val="25000"/>
                </a:prstClr>
              </a:solidFill>
              <a:latin typeface="Arial Rounded MT Bold" panose="020F0704030504030204" pitchFamily="34" charset="77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77"/>
              </a:rPr>
              <a:t>FY21: </a:t>
            </a:r>
            <a:r>
              <a:rPr lang="en-US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77"/>
              </a:rPr>
              <a:t>Trutinor</a:t>
            </a: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77"/>
              </a:rPr>
              <a:t> instrument breadboard &amp; testing (IRAD), TRL3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prstClr val="black">
                  <a:lumMod val="75000"/>
                  <a:lumOff val="25000"/>
                </a:prstClr>
              </a:solidFill>
              <a:latin typeface="Arial Rounded MT Bold" panose="020F0704030504030204" pitchFamily="34" charset="77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77"/>
              </a:rPr>
              <a:t>FY21: IRAD closeout, followed by breadboard test publication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prstClr val="black">
                  <a:lumMod val="75000"/>
                  <a:lumOff val="25000"/>
                </a:prstClr>
              </a:solidFill>
              <a:latin typeface="Arial Rounded MT Bold" panose="020F0704030504030204" pitchFamily="34" charset="77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77"/>
              </a:rPr>
              <a:t>Scientists will continue to do studies on requirements. Additional publications will likely result from these.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prstClr val="black">
                  <a:lumMod val="75000"/>
                  <a:lumOff val="25000"/>
                </a:prstClr>
              </a:solidFill>
              <a:latin typeface="Arial Rounded MT Bold" panose="020F0704030504030204" pitchFamily="34" charset="77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prstClr val="black">
                  <a:lumMod val="75000"/>
                  <a:lumOff val="25000"/>
                </a:prstClr>
              </a:solidFill>
              <a:latin typeface="Arial Rounded MT Bold" panose="020F0704030504030204" pitchFamily="34" charset="77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prstClr val="black">
                  <a:lumMod val="75000"/>
                  <a:lumOff val="25000"/>
                </a:prstClr>
              </a:solidFill>
              <a:latin typeface="Arial Rounded MT Bold" panose="020F0704030504030204" pitchFamily="34" charset="77"/>
            </a:endParaRPr>
          </a:p>
          <a:p>
            <a:endParaRPr lang="en-US" sz="16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77"/>
              </a:rPr>
              <a:t>We believe that maturing </a:t>
            </a:r>
            <a:r>
              <a:rPr lang="en-US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77"/>
              </a:rPr>
              <a:t>Trutinor</a:t>
            </a: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 Rounded MT Bold" panose="020F0704030504030204" pitchFamily="34" charset="77"/>
              </a:rPr>
              <a:t> components and science requirements will be valuable for ERB missions in the future.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prstClr val="black">
                  <a:lumMod val="75000"/>
                  <a:lumOff val="25000"/>
                </a:prstClr>
              </a:solidFill>
              <a:latin typeface="Arial Rounded MT Bold" panose="020F0704030504030204" pitchFamily="34" charset="77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prstClr val="black">
                  <a:lumMod val="75000"/>
                  <a:lumOff val="25000"/>
                </a:prstClr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28049" y="519210"/>
            <a:ext cx="1864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B43F52"/>
                </a:solidFill>
                <a:latin typeface="Arial Black"/>
                <a:cs typeface="Arial Black"/>
              </a:rPr>
              <a:t>Path Forward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0809AB-E8A2-496A-85A0-5750192E27A4}"/>
              </a:ext>
            </a:extLst>
          </p:cNvPr>
          <p:cNvSpPr txBox="1"/>
          <p:nvPr/>
        </p:nvSpPr>
        <p:spPr>
          <a:xfrm>
            <a:off x="928049" y="4251826"/>
            <a:ext cx="5228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B43F52"/>
                </a:solidFill>
                <a:latin typeface="Arial Black"/>
                <a:cs typeface="Arial Black"/>
              </a:rPr>
              <a:t>Vision for </a:t>
            </a:r>
            <a:r>
              <a:rPr lang="en-US" dirty="0" err="1">
                <a:solidFill>
                  <a:srgbClr val="B43F52"/>
                </a:solidFill>
                <a:latin typeface="Arial Black"/>
                <a:cs typeface="Arial Black"/>
              </a:rPr>
              <a:t>Trutinor’s</a:t>
            </a:r>
            <a:r>
              <a:rPr lang="en-US" dirty="0">
                <a:solidFill>
                  <a:srgbClr val="B43F52"/>
                </a:solidFill>
                <a:latin typeface="Arial Black"/>
                <a:cs typeface="Arial Black"/>
              </a:rPr>
              <a:t> lasting contribution</a:t>
            </a:r>
          </a:p>
        </p:txBody>
      </p:sp>
    </p:spTree>
    <p:extLst>
      <p:ext uri="{BB962C8B-B14F-4D97-AF65-F5344CB8AC3E}">
        <p14:creationId xmlns:p14="http://schemas.microsoft.com/office/powerpoint/2010/main" val="25162685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1889125" y="430530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5603" name="Line 3"/>
          <p:cNvSpPr>
            <a:spLocks noChangeShapeType="1"/>
          </p:cNvSpPr>
          <p:nvPr/>
        </p:nvSpPr>
        <p:spPr bwMode="auto">
          <a:xfrm>
            <a:off x="5909735" y="1075264"/>
            <a:ext cx="8465" cy="5350936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 flipV="1">
            <a:off x="1828800" y="6546646"/>
            <a:ext cx="8529638" cy="6555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7174" name="Picture 67" descr="NASA-log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134938"/>
            <a:ext cx="746125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68" name="Text Box 68"/>
          <p:cNvSpPr txBox="1">
            <a:spLocks noChangeArrowheads="1"/>
          </p:cNvSpPr>
          <p:nvPr/>
        </p:nvSpPr>
        <p:spPr bwMode="auto">
          <a:xfrm>
            <a:off x="1889125" y="4225926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5670" name="Line 70"/>
          <p:cNvSpPr>
            <a:spLocks noChangeShapeType="1"/>
          </p:cNvSpPr>
          <p:nvPr/>
        </p:nvSpPr>
        <p:spPr bwMode="auto">
          <a:xfrm>
            <a:off x="1905000" y="835025"/>
            <a:ext cx="8301038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5671" name="Line 71"/>
          <p:cNvSpPr>
            <a:spLocks noChangeShapeType="1"/>
          </p:cNvSpPr>
          <p:nvPr/>
        </p:nvSpPr>
        <p:spPr bwMode="auto">
          <a:xfrm>
            <a:off x="2057400" y="887413"/>
            <a:ext cx="8301038" cy="0"/>
          </a:xfrm>
          <a:prstGeom prst="line">
            <a:avLst/>
          </a:prstGeom>
          <a:noFill/>
          <a:ln w="28575">
            <a:solidFill>
              <a:srgbClr val="FF5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5675" name="Rectangle 75"/>
          <p:cNvSpPr>
            <a:spLocks noGrp="1" noChangeArrowheads="1"/>
          </p:cNvSpPr>
          <p:nvPr>
            <p:ph type="title"/>
          </p:nvPr>
        </p:nvSpPr>
        <p:spPr>
          <a:xfrm>
            <a:off x="2667000" y="111125"/>
            <a:ext cx="7433733" cy="381000"/>
          </a:xfrm>
          <a:extLs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charset="0"/>
              </a:rPr>
              <a:t>Trutinor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charset="0"/>
              </a:rPr>
              <a:t>: Next-Generation Earth’s Radiant Energy Instrument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Comic Sans MS" charset="0"/>
            </a:endParaRPr>
          </a:p>
        </p:txBody>
      </p:sp>
      <p:sp>
        <p:nvSpPr>
          <p:cNvPr id="25676" name="Text Box 76"/>
          <p:cNvSpPr txBox="1">
            <a:spLocks noChangeArrowheads="1"/>
          </p:cNvSpPr>
          <p:nvPr/>
        </p:nvSpPr>
        <p:spPr bwMode="auto">
          <a:xfrm>
            <a:off x="1752600" y="4187826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Comic Sans MS" charset="0"/>
            </a:endParaRPr>
          </a:p>
        </p:txBody>
      </p:sp>
      <p:sp>
        <p:nvSpPr>
          <p:cNvPr id="25677" name="Text Box 77"/>
          <p:cNvSpPr txBox="1">
            <a:spLocks noChangeArrowheads="1"/>
          </p:cNvSpPr>
          <p:nvPr/>
        </p:nvSpPr>
        <p:spPr bwMode="auto">
          <a:xfrm>
            <a:off x="3733800" y="403225"/>
            <a:ext cx="4648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14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omic Sans MS" charset="0"/>
              </a:rPr>
              <a:t>PI: Dr. Cindy Young, NASA LaRC</a:t>
            </a:r>
            <a:endParaRPr lang="en-US" sz="1400" dirty="0">
              <a:solidFill>
                <a:srgbClr val="000000">
                  <a:lumMod val="75000"/>
                  <a:lumOff val="25000"/>
                </a:srgbClr>
              </a:solidFill>
              <a:latin typeface="Comic Sans MS" charset="0"/>
            </a:endParaRPr>
          </a:p>
        </p:txBody>
      </p:sp>
      <p:sp>
        <p:nvSpPr>
          <p:cNvPr id="25678" name="Text Box 78"/>
          <p:cNvSpPr txBox="1">
            <a:spLocks noChangeArrowheads="1"/>
          </p:cNvSpPr>
          <p:nvPr/>
        </p:nvSpPr>
        <p:spPr bwMode="auto">
          <a:xfrm>
            <a:off x="1890231" y="5765587"/>
            <a:ext cx="4220536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17475" indent="-117475" defTabSz="3397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39725" indent="169863" defTabSz="3397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defTabSz="3397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defTabSz="3397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defTabSz="3397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defTabSz="339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defTabSz="339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defTabSz="339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defTabSz="339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US" sz="1600" b="1" u="sng" dirty="0">
                <a:solidFill>
                  <a:srgbClr val="000000">
                    <a:lumMod val="75000"/>
                    <a:lumOff val="25000"/>
                  </a:srgbClr>
                </a:solidFill>
                <a:latin typeface="Comic Sans MS" charset="0"/>
              </a:rPr>
              <a:t>Partnerships:</a:t>
            </a:r>
            <a:r>
              <a:rPr lang="en-US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omic Sans MS" charset="0"/>
              </a:rPr>
              <a:t> </a:t>
            </a:r>
            <a:endParaRPr lang="en-US" sz="1100" dirty="0">
              <a:solidFill>
                <a:srgbClr val="000000">
                  <a:lumMod val="75000"/>
                  <a:lumOff val="25000"/>
                </a:srgbClr>
              </a:solidFill>
              <a:latin typeface="Comic Sans MS" charset="0"/>
            </a:endParaRPr>
          </a:p>
          <a:p>
            <a:pPr eaLnBrk="0" hangingPunct="0">
              <a:defRPr/>
            </a:pPr>
            <a:r>
              <a:rPr lang="en-US" sz="1100" dirty="0">
                <a:solidFill>
                  <a:srgbClr val="000000">
                    <a:lumMod val="75000"/>
                    <a:lumOff val="25000"/>
                  </a:srgbClr>
                </a:solidFill>
                <a:latin typeface="Comic Sans MS" charset="0"/>
              </a:rPr>
              <a:t>R. Swanson (Resonon, Inc), B. Swartz (APL), </a:t>
            </a:r>
          </a:p>
          <a:p>
            <a:pPr eaLnBrk="0" hangingPunct="0">
              <a:defRPr/>
            </a:pPr>
            <a:r>
              <a:rPr lang="en-US" sz="1100" dirty="0">
                <a:solidFill>
                  <a:srgbClr val="000000">
                    <a:lumMod val="75000"/>
                    <a:lumOff val="25000"/>
                  </a:srgbClr>
                </a:solidFill>
                <a:latin typeface="Comic Sans MS" charset="0"/>
              </a:rPr>
              <a:t>J. Shaw (MT State U), C. Buleri (Quartus Engineering)</a:t>
            </a:r>
          </a:p>
        </p:txBody>
      </p:sp>
      <p:sp>
        <p:nvSpPr>
          <p:cNvPr id="25679" name="Text Box 79"/>
          <p:cNvSpPr txBox="1">
            <a:spLocks noChangeArrowheads="1"/>
          </p:cNvSpPr>
          <p:nvPr/>
        </p:nvSpPr>
        <p:spPr bwMode="auto">
          <a:xfrm>
            <a:off x="1773238" y="3502026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u="sng">
              <a:solidFill>
                <a:srgbClr val="000000"/>
              </a:solidFill>
              <a:latin typeface="Comic Sans MS" charset="0"/>
            </a:endParaRPr>
          </a:p>
        </p:txBody>
      </p:sp>
      <p:sp>
        <p:nvSpPr>
          <p:cNvPr id="25681" name="Line 81"/>
          <p:cNvSpPr>
            <a:spLocks noChangeShapeType="1"/>
          </p:cNvSpPr>
          <p:nvPr/>
        </p:nvSpPr>
        <p:spPr bwMode="auto">
          <a:xfrm flipV="1">
            <a:off x="2000533" y="3614203"/>
            <a:ext cx="8411070" cy="367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5683" name="Rectangle 83"/>
          <p:cNvSpPr>
            <a:spLocks noChangeArrowheads="1"/>
          </p:cNvSpPr>
          <p:nvPr/>
        </p:nvSpPr>
        <p:spPr bwMode="auto">
          <a:xfrm>
            <a:off x="8302625" y="4570414"/>
            <a:ext cx="184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5684" name="Text Box 84"/>
          <p:cNvSpPr txBox="1">
            <a:spLocks noChangeArrowheads="1"/>
          </p:cNvSpPr>
          <p:nvPr/>
        </p:nvSpPr>
        <p:spPr bwMode="auto">
          <a:xfrm>
            <a:off x="1905000" y="3684059"/>
            <a:ext cx="231024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 b="1" u="sng" dirty="0">
                <a:solidFill>
                  <a:srgbClr val="000000">
                    <a:lumMod val="75000"/>
                    <a:lumOff val="25000"/>
                  </a:srgbClr>
                </a:solidFill>
                <a:latin typeface="Comic Sans MS" charset="0"/>
              </a:rPr>
              <a:t>Approach/Innovation:</a:t>
            </a:r>
            <a:endParaRPr lang="en-US" u="sng" dirty="0">
              <a:solidFill>
                <a:srgbClr val="000000">
                  <a:lumMod val="75000"/>
                  <a:lumOff val="25000"/>
                </a:srgbClr>
              </a:solidFill>
              <a:latin typeface="Comic Sans MS" charset="0"/>
            </a:endParaRPr>
          </a:p>
        </p:txBody>
      </p:sp>
      <p:sp>
        <p:nvSpPr>
          <p:cNvPr id="25687" name="Text Box 87"/>
          <p:cNvSpPr txBox="1">
            <a:spLocks noChangeArrowheads="1"/>
          </p:cNvSpPr>
          <p:nvPr/>
        </p:nvSpPr>
        <p:spPr bwMode="auto">
          <a:xfrm>
            <a:off x="6352445" y="6145511"/>
            <a:ext cx="287866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B5B5B5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TRL</a:t>
            </a:r>
            <a:r>
              <a:rPr lang="en-US" sz="1400" baseline="-250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start</a:t>
            </a:r>
            <a:r>
              <a:rPr lang="en-US" sz="1400" baseline="-25000" dirty="0">
                <a:solidFill>
                  <a:srgbClr val="000000">
                    <a:lumMod val="75000"/>
                    <a:lumOff val="25000"/>
                  </a:srgb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 </a:t>
            </a:r>
            <a:r>
              <a:rPr lang="en-US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= 2           </a:t>
            </a:r>
            <a:r>
              <a:rPr lang="en-US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TRL</a:t>
            </a:r>
            <a:r>
              <a:rPr lang="en-US" sz="1400" baseline="-250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out</a:t>
            </a:r>
            <a:r>
              <a:rPr lang="en-US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 = 3</a:t>
            </a:r>
          </a:p>
        </p:txBody>
      </p:sp>
      <p:sp>
        <p:nvSpPr>
          <p:cNvPr id="25694" name="Text Box 94"/>
          <p:cNvSpPr txBox="1">
            <a:spLocks noChangeArrowheads="1"/>
          </p:cNvSpPr>
          <p:nvPr/>
        </p:nvSpPr>
        <p:spPr bwMode="auto">
          <a:xfrm>
            <a:off x="1752600" y="6584951"/>
            <a:ext cx="10922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omic Sans MS" charset="0"/>
              </a:rPr>
              <a:t>04/07/2020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097715" y="973319"/>
            <a:ext cx="309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dirty="0" err="1">
                <a:solidFill>
                  <a:srgbClr val="000000"/>
                </a:solidFill>
                <a:latin typeface="Comic Sans MS"/>
                <a:cs typeface="Comic Sans MS"/>
              </a:rPr>
              <a:t>Trutinor</a:t>
            </a:r>
            <a:r>
              <a:rPr lang="en-US" sz="1000" dirty="0">
                <a:solidFill>
                  <a:srgbClr val="000000"/>
                </a:solidFill>
                <a:latin typeface="Comic Sans MS"/>
                <a:cs typeface="Comic Sans MS"/>
              </a:rPr>
              <a:t> mission concept: Compact Instrument free-flying in formation with an imager. </a:t>
            </a:r>
          </a:p>
        </p:txBody>
      </p:sp>
      <p:sp>
        <p:nvSpPr>
          <p:cNvPr id="32" name="Text Box 84"/>
          <p:cNvSpPr txBox="1">
            <a:spLocks noChangeArrowheads="1"/>
          </p:cNvSpPr>
          <p:nvPr/>
        </p:nvSpPr>
        <p:spPr bwMode="auto">
          <a:xfrm>
            <a:off x="1930400" y="1017059"/>
            <a:ext cx="133241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 b="1" u="sng" dirty="0">
                <a:solidFill>
                  <a:srgbClr val="000000">
                    <a:lumMod val="75000"/>
                    <a:lumOff val="25000"/>
                  </a:srgbClr>
                </a:solidFill>
                <a:latin typeface="Comic Sans MS" charset="0"/>
              </a:rPr>
              <a:t>Objectives:</a:t>
            </a:r>
            <a:endParaRPr lang="en-US" u="sng" dirty="0">
              <a:solidFill>
                <a:srgbClr val="000000">
                  <a:lumMod val="75000"/>
                  <a:lumOff val="25000"/>
                </a:srgbClr>
              </a:solidFill>
              <a:latin typeface="Comic Sans MS" charset="0"/>
            </a:endParaRPr>
          </a:p>
        </p:txBody>
      </p:sp>
      <p:sp>
        <p:nvSpPr>
          <p:cNvPr id="37" name="Rectangle 3"/>
          <p:cNvSpPr txBox="1">
            <a:spLocks noChangeArrowheads="1"/>
          </p:cNvSpPr>
          <p:nvPr/>
        </p:nvSpPr>
        <p:spPr bwMode="auto">
          <a:xfrm>
            <a:off x="1739703" y="2401003"/>
            <a:ext cx="4119230" cy="57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lnSpc>
                <a:spcPct val="90000"/>
              </a:lnSpc>
              <a:buFontTx/>
              <a:buChar char="-"/>
              <a:defRPr/>
            </a:pPr>
            <a:r>
              <a:rPr lang="en-US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Comic Sans MS"/>
                <a:cs typeface="Comic Sans MS"/>
              </a:rPr>
              <a:t>Objective: Develop a new compact instrument, capable of flying on a small satellite in formation with imagers in low Earth orbit. </a:t>
            </a:r>
          </a:p>
        </p:txBody>
      </p:sp>
      <p:sp>
        <p:nvSpPr>
          <p:cNvPr id="38" name="Rectangle 3"/>
          <p:cNvSpPr txBox="1">
            <a:spLocks noChangeArrowheads="1"/>
          </p:cNvSpPr>
          <p:nvPr/>
        </p:nvSpPr>
        <p:spPr bwMode="auto">
          <a:xfrm>
            <a:off x="1735471" y="4039715"/>
            <a:ext cx="3928353" cy="166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lnSpc>
                <a:spcPct val="90000"/>
              </a:lnSpc>
              <a:buFontTx/>
              <a:buChar char="-"/>
              <a:defRPr/>
            </a:pPr>
            <a:r>
              <a:rPr lang="en-US" sz="1100" dirty="0">
                <a:solidFill>
                  <a:srgbClr val="000000">
                    <a:lumMod val="75000"/>
                    <a:lumOff val="25000"/>
                  </a:srgbClr>
                </a:solidFill>
                <a:latin typeface="Comic Sans MS"/>
                <a:cs typeface="Comic Sans MS"/>
              </a:rPr>
              <a:t>Derive science requirements for continuation of the accurate Earth radiation climate record.</a:t>
            </a:r>
          </a:p>
          <a:p>
            <a:pPr marL="171450" indent="-171450" algn="l">
              <a:lnSpc>
                <a:spcPct val="90000"/>
              </a:lnSpc>
              <a:buFontTx/>
              <a:buChar char="-"/>
              <a:defRPr/>
            </a:pPr>
            <a:r>
              <a:rPr lang="en-US" sz="1100" dirty="0">
                <a:solidFill>
                  <a:srgbClr val="000000">
                    <a:lumMod val="75000"/>
                    <a:lumOff val="25000"/>
                  </a:srgbClr>
                </a:solidFill>
                <a:latin typeface="Comic Sans MS"/>
                <a:cs typeface="Comic Sans MS"/>
              </a:rPr>
              <a:t>Derive </a:t>
            </a:r>
            <a:r>
              <a:rPr lang="en-US" sz="11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omic Sans MS"/>
                <a:cs typeface="Comic Sans MS"/>
              </a:rPr>
              <a:t>Trutinor</a:t>
            </a:r>
            <a:r>
              <a:rPr lang="en-US" sz="1100" dirty="0">
                <a:solidFill>
                  <a:srgbClr val="000000">
                    <a:lumMod val="75000"/>
                    <a:lumOff val="25000"/>
                  </a:srgbClr>
                </a:solidFill>
                <a:latin typeface="Comic Sans MS"/>
                <a:cs typeface="Comic Sans MS"/>
              </a:rPr>
              <a:t> measurement requirements.</a:t>
            </a:r>
          </a:p>
          <a:p>
            <a:pPr marL="171450" indent="-171450" algn="l">
              <a:lnSpc>
                <a:spcPct val="90000"/>
              </a:lnSpc>
              <a:buFontTx/>
              <a:buChar char="-"/>
              <a:defRPr/>
            </a:pPr>
            <a:r>
              <a:rPr lang="en-US" sz="1100" dirty="0">
                <a:solidFill>
                  <a:srgbClr val="000000">
                    <a:lumMod val="75000"/>
                    <a:lumOff val="25000"/>
                  </a:srgbClr>
                </a:solidFill>
                <a:latin typeface="Comic Sans MS"/>
                <a:cs typeface="Comic Sans MS"/>
              </a:rPr>
              <a:t>Identify mission and instrument design trades.</a:t>
            </a:r>
          </a:p>
          <a:p>
            <a:pPr marL="171450" indent="-171450" algn="l">
              <a:lnSpc>
                <a:spcPct val="90000"/>
              </a:lnSpc>
              <a:buFontTx/>
              <a:buChar char="-"/>
              <a:defRPr/>
            </a:pPr>
            <a:r>
              <a:rPr lang="en-US" sz="1100" dirty="0">
                <a:solidFill>
                  <a:srgbClr val="000000">
                    <a:lumMod val="75000"/>
                    <a:lumOff val="25000"/>
                  </a:srgbClr>
                </a:solidFill>
                <a:latin typeface="Comic Sans MS"/>
                <a:cs typeface="Comic Sans MS"/>
              </a:rPr>
              <a:t>Focus on advanced concepts:</a:t>
            </a:r>
          </a:p>
          <a:p>
            <a:pPr algn="l">
              <a:lnSpc>
                <a:spcPct val="90000"/>
              </a:lnSpc>
              <a:defRPr/>
            </a:pPr>
            <a:r>
              <a:rPr lang="en-US" sz="1100" dirty="0">
                <a:solidFill>
                  <a:srgbClr val="000000">
                    <a:lumMod val="75000"/>
                    <a:lumOff val="25000"/>
                  </a:srgbClr>
                </a:solidFill>
                <a:latin typeface="Comic Sans MS"/>
                <a:cs typeface="Comic Sans MS"/>
              </a:rPr>
              <a:t>    (1) Compact instrument flying on a small satellite in   </a:t>
            </a:r>
          </a:p>
          <a:p>
            <a:pPr algn="l">
              <a:lnSpc>
                <a:spcPct val="90000"/>
              </a:lnSpc>
              <a:defRPr/>
            </a:pPr>
            <a:r>
              <a:rPr lang="en-US" sz="1100" dirty="0">
                <a:solidFill>
                  <a:srgbClr val="000000">
                    <a:lumMod val="75000"/>
                    <a:lumOff val="25000"/>
                  </a:srgbClr>
                </a:solidFill>
                <a:latin typeface="Comic Sans MS"/>
                <a:cs typeface="Comic Sans MS"/>
              </a:rPr>
              <a:t>    constellation with imagers</a:t>
            </a:r>
          </a:p>
          <a:p>
            <a:pPr algn="l">
              <a:lnSpc>
                <a:spcPct val="90000"/>
              </a:lnSpc>
              <a:defRPr/>
            </a:pPr>
            <a:r>
              <a:rPr lang="en-US" sz="1100" dirty="0">
                <a:solidFill>
                  <a:srgbClr val="000000">
                    <a:lumMod val="75000"/>
                    <a:lumOff val="25000"/>
                  </a:srgbClr>
                </a:solidFill>
                <a:latin typeface="Comic Sans MS"/>
                <a:cs typeface="Comic Sans MS"/>
              </a:rPr>
              <a:t>    (2) Instrument with improved SI-traceable   </a:t>
            </a:r>
          </a:p>
          <a:p>
            <a:pPr algn="l">
              <a:lnSpc>
                <a:spcPct val="90000"/>
              </a:lnSpc>
              <a:defRPr/>
            </a:pPr>
            <a:r>
              <a:rPr lang="en-US" sz="1100" dirty="0">
                <a:solidFill>
                  <a:srgbClr val="000000">
                    <a:lumMod val="75000"/>
                    <a:lumOff val="25000"/>
                  </a:srgbClr>
                </a:solidFill>
                <a:latin typeface="Comic Sans MS"/>
                <a:cs typeface="Comic Sans MS"/>
              </a:rPr>
              <a:t>    measurement accuracy on-orbit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52FC27C-45F9-A645-96C7-2A05C5F2CFF1}"/>
              </a:ext>
            </a:extLst>
          </p:cNvPr>
          <p:cNvSpPr txBox="1"/>
          <p:nvPr/>
        </p:nvSpPr>
        <p:spPr>
          <a:xfrm>
            <a:off x="7252193" y="3101915"/>
            <a:ext cx="31570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000" dirty="0" err="1">
                <a:solidFill>
                  <a:srgbClr val="000000"/>
                </a:solidFill>
                <a:latin typeface="Comic Sans MS"/>
                <a:cs typeface="Comic Sans MS"/>
              </a:rPr>
              <a:t>Trutinor</a:t>
            </a:r>
            <a:r>
              <a:rPr lang="en-US" sz="1000" dirty="0">
                <a:solidFill>
                  <a:srgbClr val="000000"/>
                </a:solidFill>
                <a:latin typeface="Comic Sans MS"/>
                <a:cs typeface="Comic Sans MS"/>
              </a:rPr>
              <a:t> instrument concept: push-broom imaging of Earth in broadband SW and LW channels.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97115F-06EF-8544-AAD9-E790FC269A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6068" y="1425817"/>
            <a:ext cx="1909232" cy="1637307"/>
          </a:xfrm>
          <a:prstGeom prst="rect">
            <a:avLst/>
          </a:prstGeom>
        </p:spPr>
      </p:pic>
      <p:sp>
        <p:nvSpPr>
          <p:cNvPr id="39" name="Rectangle 3">
            <a:extLst>
              <a:ext uri="{FF2B5EF4-FFF2-40B4-BE49-F238E27FC236}">
                <a16:creationId xmlns:a16="http://schemas.microsoft.com/office/drawing/2014/main" id="{C25C544B-B5CF-694C-8FCF-4BBB915B95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0070" y="1476059"/>
            <a:ext cx="4119230" cy="91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25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lnSpc>
                <a:spcPct val="90000"/>
              </a:lnSpc>
              <a:buFontTx/>
              <a:buChar char="-"/>
              <a:defRPr/>
            </a:pPr>
            <a:r>
              <a:rPr lang="en-US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Comic Sans MS"/>
                <a:cs typeface="Comic Sans MS"/>
              </a:rPr>
              <a:t>Data Gap: Current technology, such as CERES, created an Earth Radiation Budget record by relying on multi-instrument overlap. The accuracy of current instruments is not sufficient to handle a potential data gap, which is very probable with the cancellation of the RBI project.  </a:t>
            </a:r>
          </a:p>
        </p:txBody>
      </p:sp>
      <p:sp>
        <p:nvSpPr>
          <p:cNvPr id="31" name="Rectangle 3">
            <a:extLst>
              <a:ext uri="{FF2B5EF4-FFF2-40B4-BE49-F238E27FC236}">
                <a16:creationId xmlns:a16="http://schemas.microsoft.com/office/drawing/2014/main" id="{2528553F-FC47-A947-825E-215E11EC8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5131" y="2965950"/>
            <a:ext cx="4119230" cy="57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lnSpc>
                <a:spcPct val="90000"/>
              </a:lnSpc>
              <a:buFontTx/>
              <a:buChar char="-"/>
              <a:defRPr/>
            </a:pPr>
            <a:r>
              <a:rPr lang="en-US" sz="1200" dirty="0">
                <a:solidFill>
                  <a:srgbClr val="000000">
                    <a:lumMod val="75000"/>
                    <a:lumOff val="25000"/>
                  </a:srgbClr>
                </a:solidFill>
                <a:latin typeface="Comic Sans MS"/>
                <a:cs typeface="Comic Sans MS"/>
              </a:rPr>
              <a:t>Objective: Instrument with improved accuracy, SI-traceable measurement uncertainty, and the ability to handle potential gaps in the climate data record.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561701D-E748-42A9-9859-1DEC96AD4AC1}"/>
              </a:ext>
            </a:extLst>
          </p:cNvPr>
          <p:cNvGrpSpPr/>
          <p:nvPr/>
        </p:nvGrpSpPr>
        <p:grpSpPr>
          <a:xfrm>
            <a:off x="6121400" y="3662363"/>
            <a:ext cx="4381346" cy="1716676"/>
            <a:chOff x="4597400" y="3662363"/>
            <a:chExt cx="4381346" cy="1716676"/>
          </a:xfrm>
        </p:grpSpPr>
        <p:sp>
          <p:nvSpPr>
            <p:cNvPr id="25680" name="Text Box 80"/>
            <p:cNvSpPr txBox="1">
              <a:spLocks noChangeArrowheads="1"/>
            </p:cNvSpPr>
            <p:nvPr/>
          </p:nvSpPr>
          <p:spPr bwMode="auto">
            <a:xfrm>
              <a:off x="4597400" y="3662363"/>
              <a:ext cx="2677336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1600" b="1" u="sng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mic Sans MS" charset="0"/>
                </a:rPr>
                <a:t>End of Year Deliverables</a:t>
              </a:r>
            </a:p>
          </p:txBody>
        </p:sp>
        <p:sp>
          <p:nvSpPr>
            <p:cNvPr id="25688" name="Rectangle 88"/>
            <p:cNvSpPr>
              <a:spLocks noChangeArrowheads="1"/>
            </p:cNvSpPr>
            <p:nvPr/>
          </p:nvSpPr>
          <p:spPr bwMode="auto">
            <a:xfrm>
              <a:off x="4601193" y="3901471"/>
              <a:ext cx="4377553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171450" indent="-171450" eaLnBrk="0" hangingPunct="0">
                <a:buFont typeface="Arial"/>
                <a:buChar char="•"/>
                <a:defRPr/>
              </a:pPr>
              <a:r>
                <a:rPr lang="en-US" sz="12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mic Sans MS"/>
                  <a:cs typeface="Comic Sans MS"/>
                </a:rPr>
                <a:t>Breadboard design and build      </a:t>
              </a:r>
            </a:p>
          </p:txBody>
        </p:sp>
        <p:sp>
          <p:nvSpPr>
            <p:cNvPr id="33" name="Text Box 80"/>
            <p:cNvSpPr txBox="1">
              <a:spLocks noChangeArrowheads="1"/>
            </p:cNvSpPr>
            <p:nvPr/>
          </p:nvSpPr>
          <p:spPr bwMode="auto">
            <a:xfrm>
              <a:off x="4597400" y="4486487"/>
              <a:ext cx="2364750" cy="8925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1600" b="1" u="sng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mic Sans MS" charset="0"/>
                </a:rPr>
                <a:t>Next Steps:</a:t>
              </a:r>
            </a:p>
            <a:p>
              <a:pPr marL="285750" indent="-285750" eaLnBrk="0" hangingPunct="0"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mic Sans MS" charset="0"/>
                </a:rPr>
                <a:t>Detector characterization</a:t>
              </a:r>
            </a:p>
            <a:p>
              <a:pPr marL="285750" indent="-285750" eaLnBrk="0" hangingPunct="0"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mic Sans MS" charset="0"/>
                </a:rPr>
                <a:t>Breadboard tests</a:t>
              </a:r>
            </a:p>
            <a:p>
              <a:pPr marL="285750" indent="-285750" eaLnBrk="0" hangingPunct="0">
                <a:buFont typeface="Arial" panose="020B0604020202020204" pitchFamily="34" charset="0"/>
                <a:buChar char="•"/>
                <a:defRPr/>
              </a:pPr>
              <a:r>
                <a:rPr lang="en-US" sz="12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omic Sans MS" charset="0"/>
                </a:rPr>
                <a:t>Project closeout</a:t>
              </a:r>
            </a:p>
          </p:txBody>
        </p:sp>
      </p:grpSp>
      <p:sp>
        <p:nvSpPr>
          <p:cNvPr id="34" name="Text Box 80"/>
          <p:cNvSpPr txBox="1">
            <a:spLocks noChangeArrowheads="1"/>
          </p:cNvSpPr>
          <p:nvPr/>
        </p:nvSpPr>
        <p:spPr bwMode="auto">
          <a:xfrm>
            <a:off x="6131557" y="5443148"/>
            <a:ext cx="2529860" cy="770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 b="1" u="sng" dirty="0">
                <a:solidFill>
                  <a:srgbClr val="000000">
                    <a:lumMod val="75000"/>
                    <a:lumOff val="25000"/>
                  </a:srgbClr>
                </a:solidFill>
                <a:latin typeface="Comic Sans MS" charset="0"/>
              </a:rPr>
              <a:t>Annual IRAD Resources</a:t>
            </a:r>
          </a:p>
          <a:p>
            <a:pPr defTabSz="4572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100" dirty="0">
                <a:solidFill>
                  <a:srgbClr val="000000"/>
                </a:solidFill>
                <a:latin typeface="Comic Sans MS" panose="030F0702030302020204" pitchFamily="66" charset="0"/>
                <a:ea typeface="ＭＳ Ｐゴシック"/>
                <a:cs typeface="Arial" charset="0"/>
              </a:rPr>
              <a:t>0.</a:t>
            </a:r>
            <a:r>
              <a:rPr lang="en-US" sz="1100" dirty="0">
                <a:solidFill>
                  <a:srgbClr val="000000">
                    <a:lumMod val="75000"/>
                    <a:lumOff val="25000"/>
                  </a:srgbClr>
                </a:solidFill>
                <a:latin typeface="Comic Sans MS"/>
                <a:cs typeface="Arial" charset="0"/>
              </a:rPr>
              <a:t>23</a:t>
            </a:r>
            <a:r>
              <a:rPr lang="en-US" sz="1100" dirty="0">
                <a:solidFill>
                  <a:srgbClr val="000000">
                    <a:lumMod val="75000"/>
                    <a:lumOff val="25000"/>
                  </a:srgbClr>
                </a:solidFill>
                <a:latin typeface="Comic Sans MS"/>
                <a:cs typeface="Comic Sans MS"/>
              </a:rPr>
              <a:t> FTE, $90 K procurement</a:t>
            </a:r>
          </a:p>
          <a:p>
            <a:pPr eaLnBrk="0" hangingPunct="0">
              <a:defRPr/>
            </a:pPr>
            <a:endParaRPr lang="en-US" sz="1600" b="1" u="sng" dirty="0">
              <a:solidFill>
                <a:srgbClr val="000000">
                  <a:lumMod val="75000"/>
                  <a:lumOff val="25000"/>
                </a:srgbClr>
              </a:solidFill>
              <a:latin typeface="Comic Sans MS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8846" y="1427849"/>
            <a:ext cx="1857192" cy="163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31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39833" y="563417"/>
            <a:ext cx="6212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43F52"/>
                </a:solidFill>
                <a:latin typeface="Arial Black"/>
                <a:cs typeface="Arial Black"/>
              </a:rPr>
              <a:t>Earth &amp; Atmosphere Energy System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833" y="1047029"/>
            <a:ext cx="6212068" cy="42467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99492" y="5408087"/>
            <a:ext cx="8543636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spcBef>
                <a:spcPct val="20000"/>
              </a:spcBef>
            </a:pPr>
            <a:r>
              <a:rPr lang="en-US" sz="1600" dirty="0">
                <a:solidFill>
                  <a:srgbClr val="404040"/>
                </a:solidFill>
                <a:latin typeface="Arial Rounded MT Bold"/>
                <a:ea typeface="ヒラギノ角ゴ Pro W3" charset="0"/>
                <a:cs typeface="Arial Rounded MT Bold"/>
              </a:rPr>
              <a:t>Calculate top of atmosphere (TOA) </a:t>
            </a:r>
            <a:r>
              <a:rPr lang="en-US" sz="1600" b="1" dirty="0">
                <a:solidFill>
                  <a:srgbClr val="C49500"/>
                </a:solidFill>
                <a:latin typeface="Arial Rounded MT Bold"/>
                <a:ea typeface="ヒラギノ角ゴ Pro W3" charset="0"/>
                <a:cs typeface="Arial Rounded MT Bold"/>
              </a:rPr>
              <a:t>Shortwave (SW ) </a:t>
            </a:r>
            <a:r>
              <a:rPr lang="en-US" sz="1600" dirty="0">
                <a:solidFill>
                  <a:srgbClr val="404040"/>
                </a:solidFill>
                <a:latin typeface="Arial Rounded MT Bold"/>
                <a:ea typeface="ヒラギノ角ゴ Pro W3" charset="0"/>
                <a:cs typeface="Arial Rounded MT Bold"/>
              </a:rPr>
              <a:t>and </a:t>
            </a:r>
            <a:r>
              <a:rPr lang="en-US" sz="1600" dirty="0">
                <a:solidFill>
                  <a:srgbClr val="FF0000"/>
                </a:solidFill>
                <a:latin typeface="Arial Rounded MT Bold"/>
                <a:ea typeface="ヒラギノ角ゴ Pro W3" charset="0"/>
                <a:cs typeface="Arial Rounded MT Bold"/>
              </a:rPr>
              <a:t>Longwave (LW</a:t>
            </a:r>
            <a:r>
              <a:rPr lang="en-US" sz="1600" dirty="0">
                <a:solidFill>
                  <a:srgbClr val="404040"/>
                </a:solidFill>
                <a:latin typeface="Arial Rounded MT Bold"/>
                <a:ea typeface="ヒラギノ角ゴ Pro W3" charset="0"/>
                <a:cs typeface="Arial Rounded MT Bold"/>
              </a:rPr>
              <a:t>) fluxes:</a:t>
            </a:r>
          </a:p>
          <a:p>
            <a:pPr marL="285750" indent="-285750" defTabSz="457200">
              <a:spcBef>
                <a:spcPct val="20000"/>
              </a:spcBef>
              <a:buFont typeface="Wingdings" charset="2"/>
              <a:buChar char="²"/>
            </a:pPr>
            <a:endParaRPr lang="en-US" sz="1600" dirty="0">
              <a:solidFill>
                <a:srgbClr val="404040"/>
              </a:solidFill>
              <a:latin typeface="Arial Rounded MT Bold"/>
              <a:ea typeface="ヒラギノ角ゴ Pro W3" charset="0"/>
              <a:cs typeface="Arial Rounded MT Bold"/>
            </a:endParaRPr>
          </a:p>
          <a:p>
            <a:pPr algn="ctr" defTabSz="457200">
              <a:spcBef>
                <a:spcPct val="20000"/>
              </a:spcBef>
            </a:pPr>
            <a:r>
              <a:rPr lang="en-US" sz="1600" dirty="0" err="1">
                <a:solidFill>
                  <a:srgbClr val="404040"/>
                </a:solidFill>
                <a:latin typeface="Arial Rounded MT Bold"/>
                <a:ea typeface="ヒラギノ角ゴ Pro W3" charset="0"/>
                <a:cs typeface="Arial Rounded MT Bold"/>
              </a:rPr>
              <a:t>Fnet</a:t>
            </a:r>
            <a:r>
              <a:rPr lang="en-US" sz="1600" dirty="0">
                <a:solidFill>
                  <a:srgbClr val="404040"/>
                </a:solidFill>
                <a:latin typeface="Arial Rounded MT Bold"/>
                <a:ea typeface="ヒラギノ角ゴ Pro W3" charset="0"/>
                <a:cs typeface="Arial Rounded MT Bold"/>
              </a:rPr>
              <a:t>  = </a:t>
            </a:r>
            <a:r>
              <a:rPr lang="en-US" sz="1600" dirty="0" err="1">
                <a:solidFill>
                  <a:srgbClr val="404040"/>
                </a:solidFill>
                <a:latin typeface="Arial Rounded MT Bold"/>
                <a:ea typeface="ヒラギノ角ゴ Pro W3" charset="0"/>
                <a:cs typeface="Arial Rounded MT Bold"/>
              </a:rPr>
              <a:t>Fdown</a:t>
            </a:r>
            <a:r>
              <a:rPr lang="en-US" sz="1600" dirty="0">
                <a:solidFill>
                  <a:srgbClr val="404040"/>
                </a:solidFill>
                <a:latin typeface="Arial Rounded MT Bold"/>
                <a:ea typeface="ヒラギノ角ゴ Pro W3" charset="0"/>
                <a:cs typeface="Arial Rounded MT Bold"/>
              </a:rPr>
              <a:t> – </a:t>
            </a:r>
            <a:r>
              <a:rPr lang="en-US" sz="1600" dirty="0" err="1">
                <a:solidFill>
                  <a:srgbClr val="404040"/>
                </a:solidFill>
                <a:latin typeface="Arial Rounded MT Bold"/>
                <a:ea typeface="ヒラギノ角ゴ Pro W3" charset="0"/>
                <a:cs typeface="Arial Rounded MT Bold"/>
              </a:rPr>
              <a:t>Fup</a:t>
            </a:r>
            <a:endParaRPr lang="en-US" sz="1600" dirty="0">
              <a:solidFill>
                <a:srgbClr val="404040"/>
              </a:solidFill>
              <a:latin typeface="Arial Rounded MT Bold"/>
              <a:ea typeface="ヒラギノ角ゴ Pro W3" charset="0"/>
              <a:cs typeface="Arial Rounded MT Bold"/>
            </a:endParaRPr>
          </a:p>
          <a:p>
            <a:pPr algn="ctr" defTabSz="457200">
              <a:spcBef>
                <a:spcPct val="20000"/>
              </a:spcBef>
            </a:pPr>
            <a:r>
              <a:rPr lang="en-US" sz="1600" dirty="0" err="1">
                <a:solidFill>
                  <a:srgbClr val="404040"/>
                </a:solidFill>
                <a:latin typeface="Arial Rounded MT Bold"/>
                <a:ea typeface="ヒラギノ角ゴ Pro W3" charset="0"/>
                <a:cs typeface="Arial Rounded MT Bold"/>
              </a:rPr>
              <a:t>Ftotal</a:t>
            </a:r>
            <a:r>
              <a:rPr lang="en-US" sz="1600" dirty="0">
                <a:solidFill>
                  <a:srgbClr val="404040"/>
                </a:solidFill>
                <a:latin typeface="Arial Rounded MT Bold"/>
                <a:ea typeface="ヒラギノ角ゴ Pro W3" charset="0"/>
                <a:cs typeface="Arial Rounded MT Bold"/>
              </a:rPr>
              <a:t> = </a:t>
            </a:r>
            <a:r>
              <a:rPr lang="en-US" sz="1600" b="1" dirty="0" err="1">
                <a:solidFill>
                  <a:srgbClr val="C49500"/>
                </a:solidFill>
                <a:latin typeface="Arial Rounded MT Bold"/>
                <a:ea typeface="ヒラギノ角ゴ Pro W3" charset="0"/>
                <a:cs typeface="Arial Rounded MT Bold"/>
              </a:rPr>
              <a:t>Fnet</a:t>
            </a:r>
            <a:r>
              <a:rPr lang="en-US" sz="1600" b="1" dirty="0">
                <a:solidFill>
                  <a:srgbClr val="C49500"/>
                </a:solidFill>
                <a:latin typeface="Arial Rounded MT Bold"/>
                <a:ea typeface="ヒラギノ角ゴ Pro W3" charset="0"/>
                <a:cs typeface="Arial Rounded MT Bold"/>
              </a:rPr>
              <a:t>, SW </a:t>
            </a:r>
            <a:r>
              <a:rPr lang="en-US" sz="1600" dirty="0">
                <a:solidFill>
                  <a:srgbClr val="404040"/>
                </a:solidFill>
                <a:latin typeface="Arial Rounded MT Bold"/>
                <a:ea typeface="ヒラギノ角ゴ Pro W3" charset="0"/>
                <a:cs typeface="Arial Rounded MT Bold"/>
              </a:rPr>
              <a:t>+ </a:t>
            </a:r>
            <a:r>
              <a:rPr lang="en-US" sz="1600" dirty="0" err="1">
                <a:solidFill>
                  <a:srgbClr val="FF0000"/>
                </a:solidFill>
                <a:latin typeface="Arial Rounded MT Bold"/>
                <a:ea typeface="ヒラギノ角ゴ Pro W3" charset="0"/>
                <a:cs typeface="Arial Rounded MT Bold"/>
              </a:rPr>
              <a:t>Fnet</a:t>
            </a:r>
            <a:r>
              <a:rPr lang="en-US" sz="1600" dirty="0">
                <a:solidFill>
                  <a:srgbClr val="FF0000"/>
                </a:solidFill>
                <a:latin typeface="Arial Rounded MT Bold"/>
                <a:ea typeface="ヒラギノ角ゴ Pro W3" charset="0"/>
                <a:cs typeface="Arial Rounded MT Bold"/>
              </a:rPr>
              <a:t>, LW</a:t>
            </a:r>
          </a:p>
        </p:txBody>
      </p:sp>
    </p:spTree>
    <p:extLst>
      <p:ext uri="{BB962C8B-B14F-4D97-AF65-F5344CB8AC3E}">
        <p14:creationId xmlns:p14="http://schemas.microsoft.com/office/powerpoint/2010/main" val="2166690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79330" y="464619"/>
            <a:ext cx="4730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B43F52"/>
                </a:solidFill>
                <a:latin typeface="Arial Black"/>
                <a:cs typeface="Arial Black"/>
              </a:rPr>
              <a:t>Flux inversion Requirements - ADMs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497" y="1656146"/>
            <a:ext cx="4187846" cy="35457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90250" y="5292168"/>
            <a:ext cx="32563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 Rounded MT Bold" charset="0"/>
                <a:ea typeface="Arial Rounded MT Bold" charset="0"/>
                <a:cs typeface="Arial Rounded MT Bold" charset="0"/>
              </a:rPr>
              <a:t>CERES data taking mode for ADMs:</a:t>
            </a:r>
          </a:p>
          <a:p>
            <a:r>
              <a:rPr lang="en-US" sz="1400" dirty="0">
                <a:latin typeface="Arial Rounded MT Bold" charset="0"/>
                <a:ea typeface="Arial Rounded MT Bold" charset="0"/>
                <a:cs typeface="Arial Rounded MT Bold" charset="0"/>
              </a:rPr>
              <a:t>Rotation Azimuth Plane (RAP)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674" y="1079197"/>
            <a:ext cx="5461948" cy="45877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93286" y="5666961"/>
            <a:ext cx="43182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 Rounded MT Bold" charset="0"/>
                <a:ea typeface="Arial Rounded MT Bold" charset="0"/>
                <a:cs typeface="Arial Rounded MT Bold" charset="0"/>
              </a:rPr>
              <a:t>ADMs are defined for </a:t>
            </a:r>
            <a:r>
              <a:rPr lang="en-US" sz="1400">
                <a:latin typeface="Arial Rounded MT Bold" charset="0"/>
                <a:ea typeface="Arial Rounded MT Bold" charset="0"/>
                <a:cs typeface="Arial Rounded MT Bold" charset="0"/>
              </a:rPr>
              <a:t>every physical scene type</a:t>
            </a:r>
            <a:endParaRPr lang="en-US" sz="1400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326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58063" y="530040"/>
            <a:ext cx="6318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B43F52"/>
                </a:solidFill>
                <a:latin typeface="Arial Black"/>
                <a:cs typeface="Arial Black"/>
              </a:rPr>
              <a:t>ERB data and Climate Change: Radiative Forcing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579B00-D196-6347-9180-2145234E6C21}"/>
              </a:ext>
            </a:extLst>
          </p:cNvPr>
          <p:cNvSpPr txBox="1"/>
          <p:nvPr/>
        </p:nvSpPr>
        <p:spPr>
          <a:xfrm>
            <a:off x="3615947" y="6240908"/>
            <a:ext cx="8583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B43F52"/>
                </a:solidFill>
                <a:latin typeface="Arial Black"/>
                <a:cs typeface="Arial Black"/>
              </a:rPr>
              <a:t>ERB data provides constraints on the climate forcing.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BC78AF-9C2E-F943-9B3F-9BFD2B22A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8063" y="991844"/>
            <a:ext cx="7745918" cy="524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94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58063" y="530040"/>
            <a:ext cx="6919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B43F52"/>
                </a:solidFill>
                <a:latin typeface="Arial Black"/>
                <a:cs typeface="Arial Black"/>
              </a:rPr>
              <a:t>ERB data and Climate Change: Climate Sensitivity 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3AD5887C-62CB-D044-953C-F0692616CA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5115" y="1154016"/>
            <a:ext cx="9494663" cy="759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Wingdings" charset="2"/>
              <a:buChar char="²"/>
            </a:pPr>
            <a:r>
              <a:rPr lang="en-US" sz="1600" dirty="0">
                <a:solidFill>
                  <a:srgbClr val="404040"/>
                </a:solidFill>
                <a:latin typeface="Arial Rounded MT Bold"/>
                <a:ea typeface="ヒラギノ角ゴ Pro W3" charset="0"/>
                <a:cs typeface="Arial Rounded MT Bold"/>
              </a:rPr>
              <a:t>The key question is...how much will the climate warm per unit increase in radiative forcing?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2D58AC-F7E7-1245-AC9C-2603E9FA9B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70"/>
          <a:stretch/>
        </p:blipFill>
        <p:spPr>
          <a:xfrm>
            <a:off x="1856701" y="1533938"/>
            <a:ext cx="7975282" cy="45447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61C44C-A81A-B34C-896C-BAB992BEBD5A}"/>
              </a:ext>
            </a:extLst>
          </p:cNvPr>
          <p:cNvSpPr txBox="1"/>
          <p:nvPr/>
        </p:nvSpPr>
        <p:spPr>
          <a:xfrm>
            <a:off x="6861393" y="2145203"/>
            <a:ext cx="3894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Sometimes referred to as the ”standard model for climate response and forcing”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02CD06-50B7-8F4E-BF74-4A57A2AC4261}"/>
              </a:ext>
            </a:extLst>
          </p:cNvPr>
          <p:cNvSpPr txBox="1"/>
          <p:nvPr/>
        </p:nvSpPr>
        <p:spPr>
          <a:xfrm>
            <a:off x="0" y="6123338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43F52"/>
                </a:solidFill>
                <a:latin typeface="Arial Black"/>
                <a:cs typeface="Arial Black"/>
              </a:rPr>
              <a:t>Monitoring the TOA ERB necessary to use this approach to constrain climate sensitivity.</a:t>
            </a:r>
          </a:p>
        </p:txBody>
      </p:sp>
    </p:spTree>
    <p:extLst>
      <p:ext uri="{BB962C8B-B14F-4D97-AF65-F5344CB8AC3E}">
        <p14:creationId xmlns:p14="http://schemas.microsoft.com/office/powerpoint/2010/main" val="2813949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EC95D19-A625-0146-8C48-0B30577AD93A}"/>
              </a:ext>
            </a:extLst>
          </p:cNvPr>
          <p:cNvSpPr txBox="1"/>
          <p:nvPr/>
        </p:nvSpPr>
        <p:spPr>
          <a:xfrm>
            <a:off x="2079328" y="678895"/>
            <a:ext cx="7323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B43F52"/>
                </a:solidFill>
                <a:latin typeface="Arial Black"/>
                <a:cs typeface="Arial Black"/>
              </a:rPr>
              <a:t>It takes a long time to detect a trend in the data record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81BB8BE7-4939-8442-ACFA-58067644C0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307" y="5521771"/>
            <a:ext cx="11832609" cy="84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Wingdings" charset="2"/>
              <a:buChar char="²"/>
            </a:pPr>
            <a:r>
              <a:rPr lang="en-US" sz="1600" dirty="0">
                <a:solidFill>
                  <a:srgbClr val="404040"/>
                </a:solidFill>
                <a:latin typeface="Arial Rounded MT Bold"/>
                <a:ea typeface="ヒラギノ角ゴ Pro W3" charset="0"/>
                <a:cs typeface="Arial Rounded MT Bold"/>
              </a:rPr>
              <a:t>Figure shows the quantitative impacts of observational accuracy on the ability to detect trends for climate variables (Shea et al., 2017). Wielicki et al (2013)</a:t>
            </a:r>
          </a:p>
          <a:p>
            <a:pPr marL="285750" indent="-285750" algn="l">
              <a:buFont typeface="Wingdings" charset="2"/>
              <a:buChar char="²"/>
            </a:pPr>
            <a:r>
              <a:rPr lang="en-US" sz="1600" dirty="0">
                <a:solidFill>
                  <a:srgbClr val="404040"/>
                </a:solidFill>
                <a:latin typeface="Arial Rounded MT Bold"/>
                <a:ea typeface="ヒラギノ角ゴ Pro W3" charset="0"/>
                <a:cs typeface="Arial Rounded MT Bold"/>
              </a:rPr>
              <a:t>As the accuracy of observing system increases, the time to detect a trend decreases</a:t>
            </a:r>
          </a:p>
        </p:txBody>
      </p:sp>
      <p:pic>
        <p:nvPicPr>
          <p:cNvPr id="8" name="Picture 7" descr="crf_accurac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068" y="1114136"/>
            <a:ext cx="4253112" cy="426492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10661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08165" y="520062"/>
            <a:ext cx="3021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B43F52"/>
                </a:solidFill>
                <a:latin typeface="Arial Black"/>
                <a:cs typeface="Arial Black"/>
              </a:rPr>
              <a:t>Long-term ERB Vision: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324D9D66-173F-CA42-B74A-B6A0E71647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024" y="889394"/>
            <a:ext cx="11218459" cy="561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600" dirty="0">
              <a:solidFill>
                <a:srgbClr val="404040"/>
              </a:solidFill>
              <a:latin typeface="Arial Rounded MT Bold"/>
              <a:ea typeface="ヒラギノ角ゴ Pro W3" charset="0"/>
              <a:cs typeface="Arial Rounded MT Bold"/>
            </a:endParaRPr>
          </a:p>
          <a:p>
            <a:pPr marL="285750" indent="-285750" algn="l">
              <a:buFont typeface="Wingdings" charset="2"/>
              <a:buChar char="²"/>
            </a:pPr>
            <a:r>
              <a:rPr lang="en-US" sz="1600" dirty="0">
                <a:solidFill>
                  <a:srgbClr val="404040"/>
                </a:solidFill>
                <a:latin typeface="Arial Rounded MT Bold"/>
                <a:ea typeface="ヒラギノ角ゴ Pro W3" charset="0"/>
                <a:cs typeface="Arial Rounded MT Bold"/>
              </a:rPr>
              <a:t>The science and societal implications dictate the need for a continuous ERB climate data record from now into the foreseeable future.</a:t>
            </a:r>
          </a:p>
          <a:p>
            <a:pPr marL="285750" indent="-285750" algn="l">
              <a:buFont typeface="Wingdings" charset="2"/>
              <a:buChar char="²"/>
            </a:pPr>
            <a:r>
              <a:rPr lang="en-US" sz="1600" dirty="0">
                <a:solidFill>
                  <a:srgbClr val="404040"/>
                </a:solidFill>
                <a:latin typeface="Arial Rounded MT Bold"/>
                <a:ea typeface="ヒラギノ角ゴ Pro W3" charset="0"/>
                <a:cs typeface="Arial Rounded MT Bold"/>
              </a:rPr>
              <a:t>A gap would produce an irreparable effect (at least in our lifetime) on climate science.</a:t>
            </a:r>
          </a:p>
          <a:p>
            <a:pPr marL="285750" indent="-285750" algn="l">
              <a:buFont typeface="Wingdings" charset="2"/>
              <a:buChar char="²"/>
            </a:pPr>
            <a:r>
              <a:rPr lang="en-US" sz="1600" dirty="0">
                <a:solidFill>
                  <a:srgbClr val="404040"/>
                </a:solidFill>
                <a:latin typeface="Arial Rounded MT Bold"/>
                <a:ea typeface="ヒラギノ角ゴ Pro W3" charset="0"/>
                <a:cs typeface="Arial Rounded MT Bold"/>
              </a:rPr>
              <a:t>Current approach is costly.</a:t>
            </a:r>
          </a:p>
          <a:p>
            <a:pPr algn="l"/>
            <a:endParaRPr lang="en-US" sz="1600" dirty="0">
              <a:solidFill>
                <a:srgbClr val="404040"/>
              </a:solidFill>
              <a:latin typeface="Arial Rounded MT Bold"/>
              <a:ea typeface="ヒラギノ角ゴ Pro W3" charset="0"/>
              <a:cs typeface="Arial Rounded MT Bold"/>
            </a:endParaRPr>
          </a:p>
          <a:p>
            <a:pPr algn="l"/>
            <a:endParaRPr lang="en-US" sz="1600" dirty="0">
              <a:solidFill>
                <a:srgbClr val="404040"/>
              </a:solidFill>
              <a:latin typeface="Arial Rounded MT Bold"/>
              <a:ea typeface="ヒラギノ角ゴ Pro W3" charset="0"/>
              <a:cs typeface="Arial Rounded MT Bold"/>
            </a:endParaRPr>
          </a:p>
          <a:p>
            <a:pPr marL="285750" indent="-285750" algn="l">
              <a:buFont typeface="Wingdings" charset="2"/>
              <a:buChar char="²"/>
            </a:pPr>
            <a:endParaRPr lang="en-US" sz="1600" dirty="0">
              <a:solidFill>
                <a:srgbClr val="404040"/>
              </a:solidFill>
              <a:latin typeface="Arial Rounded MT Bold"/>
              <a:ea typeface="ヒラギノ角ゴ Pro W3" charset="0"/>
              <a:cs typeface="Arial Rounded MT Bold"/>
            </a:endParaRPr>
          </a:p>
          <a:p>
            <a:pPr algn="l"/>
            <a:r>
              <a:rPr lang="en-US" sz="1600" dirty="0" err="1">
                <a:solidFill>
                  <a:srgbClr val="404040"/>
                </a:solidFill>
                <a:latin typeface="Arial Rounded MT Bold"/>
                <a:ea typeface="ヒラギノ角ゴ Pro W3" charset="0"/>
                <a:cs typeface="Arial Rounded MT Bold"/>
              </a:rPr>
              <a:t>Trutinor</a:t>
            </a:r>
            <a:r>
              <a:rPr lang="en-US" sz="1600" dirty="0">
                <a:solidFill>
                  <a:srgbClr val="404040"/>
                </a:solidFill>
                <a:latin typeface="Arial Rounded MT Bold"/>
                <a:ea typeface="ヒラギノ角ゴ Pro W3" charset="0"/>
                <a:cs typeface="Arial Rounded MT Bold"/>
              </a:rPr>
              <a:t> Philosophy: </a:t>
            </a:r>
          </a:p>
          <a:p>
            <a:pPr marL="285750" indent="-285750" algn="l">
              <a:buFont typeface="Wingdings" charset="2"/>
              <a:buChar char="²"/>
            </a:pPr>
            <a:r>
              <a:rPr lang="en-US" sz="1600" dirty="0">
                <a:solidFill>
                  <a:srgbClr val="404040"/>
                </a:solidFill>
                <a:latin typeface="Arial Rounded MT Bold"/>
                <a:ea typeface="ヒラギノ角ゴ Pro W3" charset="0"/>
                <a:cs typeface="Arial Rounded MT Bold"/>
              </a:rPr>
              <a:t>Enable a &gt;100-year long, continuous ERB climate data record capable of resolving the key outstanding challenges in climate science (climate sensitivity, cloud feedback, and aerosol forcing) while providing a foundation for the next generation of climate scientists to pose new questions, through a sustainable, cost-effective instrument.</a:t>
            </a:r>
          </a:p>
          <a:p>
            <a:pPr marL="285750" indent="-285750" algn="l">
              <a:buFont typeface="Wingdings" charset="2"/>
              <a:buChar char="²"/>
            </a:pPr>
            <a:r>
              <a:rPr lang="en-US" sz="1600" dirty="0">
                <a:solidFill>
                  <a:srgbClr val="404040"/>
                </a:solidFill>
                <a:latin typeface="Arial Rounded MT Bold"/>
                <a:ea typeface="ヒラギノ角ゴ Pro W3" charset="0"/>
                <a:cs typeface="Arial Rounded MT Bold"/>
              </a:rPr>
              <a:t>Continuously update design as new technologies become available</a:t>
            </a:r>
          </a:p>
          <a:p>
            <a:pPr marL="285750" indent="-285750" algn="l">
              <a:buFont typeface="Wingdings" charset="2"/>
              <a:buChar char="²"/>
            </a:pPr>
            <a:r>
              <a:rPr lang="en-US" sz="1600" dirty="0">
                <a:solidFill>
                  <a:srgbClr val="404040"/>
                </a:solidFill>
                <a:latin typeface="Arial Rounded MT Bold"/>
                <a:ea typeface="ヒラギノ角ゴ Pro W3" charset="0"/>
                <a:cs typeface="Arial Rounded MT Bold"/>
              </a:rPr>
              <a:t>Design a highly accurate instrument to make the measurement as robust as possible against gaps.</a:t>
            </a:r>
          </a:p>
          <a:p>
            <a:pPr algn="l"/>
            <a:endParaRPr lang="en-US" sz="1600" dirty="0">
              <a:solidFill>
                <a:srgbClr val="404040"/>
              </a:solidFill>
              <a:latin typeface="Arial Rounded MT Bold"/>
              <a:ea typeface="ヒラギノ角ゴ Pro W3" charset="0"/>
              <a:cs typeface="Arial Rounded MT Bold"/>
            </a:endParaRPr>
          </a:p>
          <a:p>
            <a:pPr marL="285750" indent="-285750" algn="l">
              <a:buFont typeface="Wingdings" charset="2"/>
              <a:buChar char="²"/>
            </a:pPr>
            <a:endParaRPr lang="en-US" sz="1600" dirty="0">
              <a:solidFill>
                <a:srgbClr val="404040"/>
              </a:solidFill>
              <a:latin typeface="Arial Rounded MT Bold"/>
              <a:ea typeface="ヒラギノ角ゴ Pro W3" charset="0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1515273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79329" y="464619"/>
            <a:ext cx="280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B43F52"/>
                </a:solidFill>
                <a:latin typeface="Arial Black"/>
                <a:cs typeface="Arial Black"/>
              </a:rPr>
              <a:t>CERES Instruments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074" y="824428"/>
            <a:ext cx="4817334" cy="41713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956" y="1115701"/>
            <a:ext cx="3419771" cy="26686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956" y="3378010"/>
            <a:ext cx="2319618" cy="2628900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767074" y="4995800"/>
            <a:ext cx="4817334" cy="3636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/>
                <a:ea typeface="ヒラギノ角ゴ Pro W3" charset="0"/>
                <a:cs typeface="Arial Rounded MT Bold"/>
              </a:rPr>
              <a:t>CERES instrument layout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741845" y="5641151"/>
            <a:ext cx="6722273" cy="6921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/>
                <a:ea typeface="ヒラギノ角ゴ Pro W3" charset="0"/>
                <a:cs typeface="Arial Rounded MT Bold"/>
              </a:rPr>
              <a:t>CERES/RBI instrument layout is driven by accommodation requirements for Terra/Aqua/NPP/JPSS-1 </a:t>
            </a:r>
          </a:p>
        </p:txBody>
      </p:sp>
    </p:spTree>
    <p:extLst>
      <p:ext uri="{BB962C8B-B14F-4D97-AF65-F5344CB8AC3E}">
        <p14:creationId xmlns:p14="http://schemas.microsoft.com/office/powerpoint/2010/main" val="1797696395"/>
      </p:ext>
    </p:extLst>
  </p:cSld>
  <p:clrMapOvr>
    <a:masterClrMapping/>
  </p:clrMapOvr>
</p:sld>
</file>

<file path=ppt/theme/theme1.xml><?xml version="1.0" encoding="utf-8"?>
<a:theme xmlns:a="http://schemas.openxmlformats.org/drawingml/2006/main" name="CLARREO_style_4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LARREO_style_4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20114</TotalTime>
  <Words>2325</Words>
  <Application>Microsoft Office PowerPoint</Application>
  <PresentationFormat>Widescreen</PresentationFormat>
  <Paragraphs>374</Paragraphs>
  <Slides>27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Arial</vt:lpstr>
      <vt:lpstr>Arial Black</vt:lpstr>
      <vt:lpstr>Arial Rounded MT Bold</vt:lpstr>
      <vt:lpstr>Calibri</vt:lpstr>
      <vt:lpstr>Calibri Light</vt:lpstr>
      <vt:lpstr>Comic Sans MS</vt:lpstr>
      <vt:lpstr>Courier New</vt:lpstr>
      <vt:lpstr>Helvetica Neue</vt:lpstr>
      <vt:lpstr>Times</vt:lpstr>
      <vt:lpstr>Times New Roman</vt:lpstr>
      <vt:lpstr>Wingdings</vt:lpstr>
      <vt:lpstr>CLARREO_style_4</vt:lpstr>
      <vt:lpstr>1_CLARREO_style_4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Trutinor Science Traceability Matrix</vt:lpstr>
      <vt:lpstr>Instrument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Detector Technology</vt:lpstr>
      <vt:lpstr>Block Diagrams</vt:lpstr>
      <vt:lpstr>PowerPoint Presentation</vt:lpstr>
      <vt:lpstr>PowerPoint Presentation</vt:lpstr>
      <vt:lpstr>Publication</vt:lpstr>
      <vt:lpstr>Breadboard Progress</vt:lpstr>
      <vt:lpstr>PowerPoint Presentation</vt:lpstr>
      <vt:lpstr>Trutinor: Next-Generation Earth’s Radiant Energy Instrument</vt:lpstr>
    </vt:vector>
  </TitlesOfParts>
  <Company>LM ES&amp;S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CLARREO RS Reference Inter-Calibration Ability and Requirements</dc:title>
  <dc:creator>David Young</dc:creator>
  <cp:lastModifiedBy>Young, Cindy L. (LARC-E302)</cp:lastModifiedBy>
  <cp:revision>1619</cp:revision>
  <cp:lastPrinted>2016-11-01T21:59:27Z</cp:lastPrinted>
  <dcterms:created xsi:type="dcterms:W3CDTF">2013-03-04T13:06:35Z</dcterms:created>
  <dcterms:modified xsi:type="dcterms:W3CDTF">2021-03-22T21:30:28Z</dcterms:modified>
</cp:coreProperties>
</file>